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9" r:id="rId3"/>
    <p:sldId id="267" r:id="rId4"/>
    <p:sldId id="266" r:id="rId5"/>
    <p:sldId id="265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5" autoAdjust="0"/>
    <p:restoredTop sz="94660"/>
  </p:normalViewPr>
  <p:slideViewPr>
    <p:cSldViewPr>
      <p:cViewPr varScale="1">
        <p:scale>
          <a:sx n="80" d="100"/>
          <a:sy n="80" d="100"/>
        </p:scale>
        <p:origin x="-104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7AA50-D963-477C-8EAD-64F1AFFCBC72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6B786-EDF1-4DB0-9133-97DC2F86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13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1CB763-9420-445D-9B39-462C7F84D09F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8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7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6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5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9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3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23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1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52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473D-68B5-499E-BDB7-28791CD8F116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9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F473D-68B5-499E-BDB7-28791CD8F116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F2F6-2876-4C0F-B7FC-9C693043D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676400"/>
          </a:xfrm>
        </p:spPr>
        <p:txBody>
          <a:bodyPr>
            <a:normAutofit/>
          </a:bodyPr>
          <a:lstStyle/>
          <a:p>
            <a:pPr marL="838200" indent="-838200"/>
            <a:r>
              <a:rPr lang="en-US" sz="4000" dirty="0" smtClean="0"/>
              <a:t>Does </a:t>
            </a:r>
            <a:r>
              <a:rPr lang="en-US" sz="4000" i="1" dirty="0" smtClean="0"/>
              <a:t>humans-in-the-service-of-technology</a:t>
            </a:r>
            <a:r>
              <a:rPr lang="en-US" sz="4000" dirty="0" smtClean="0"/>
              <a:t> have a future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286000"/>
            <a:ext cx="9067800" cy="1371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Preview of Viewpoint </a:t>
            </a:r>
            <a:r>
              <a:rPr lang="en-US" sz="2800" dirty="0"/>
              <a:t>article: </a:t>
            </a: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Is </a:t>
            </a:r>
            <a:r>
              <a:rPr lang="en-US" sz="2800" dirty="0"/>
              <a:t>Multi-Core Hardware for General-Purpose Parallel Processing Broken</a:t>
            </a:r>
            <a:r>
              <a:rPr lang="en-US" sz="2800" dirty="0" smtClean="0"/>
              <a:t>? </a:t>
            </a:r>
            <a:r>
              <a:rPr lang="en-US" sz="2800" dirty="0">
                <a:solidFill>
                  <a:schemeClr val="tx1"/>
                </a:solidFill>
                <a:ea typeface="宋体" charset="-122"/>
              </a:rPr>
              <a:t>b</a:t>
            </a:r>
            <a:r>
              <a:rPr lang="en-US" altLang="zh-CN" sz="2800" dirty="0" smtClean="0">
                <a:solidFill>
                  <a:schemeClr val="tx1"/>
                </a:solidFill>
                <a:ea typeface="宋体" charset="-122"/>
              </a:rPr>
              <a:t>y</a:t>
            </a:r>
            <a:r>
              <a:rPr lang="en-US" altLang="zh-CN" sz="2800" i="1" dirty="0" smtClean="0">
                <a:ea typeface="宋体" charset="-122"/>
              </a:rPr>
              <a:t> Uzi Vishkin</a:t>
            </a:r>
          </a:p>
          <a:p>
            <a:pPr algn="l" eaLnBrk="1" hangingPunct="1">
              <a:lnSpc>
                <a:spcPct val="80000"/>
              </a:lnSpc>
            </a:pPr>
            <a:endParaRPr lang="en-US" altLang="zh-CN" sz="2000" dirty="0" smtClean="0">
              <a:ea typeface="宋体" charset="-122"/>
            </a:endParaRPr>
          </a:p>
          <a:p>
            <a:pPr eaLnBrk="1" hangingPunct="1">
              <a:lnSpc>
                <a:spcPct val="80000"/>
              </a:lnSpc>
            </a:pPr>
            <a:endParaRPr lang="en-US" altLang="zh-CN" sz="2000" dirty="0" smtClean="0">
              <a:ea typeface="宋体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800" dirty="0" smtClean="0"/>
              <a:t> </a:t>
            </a:r>
          </a:p>
        </p:txBody>
      </p:sp>
      <p:pic>
        <p:nvPicPr>
          <p:cNvPr id="2052" name="Picture 4" descr="umiacs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419600"/>
            <a:ext cx="5715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88925" y="6156325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 dirty="0"/>
          </a:p>
        </p:txBody>
      </p:sp>
      <p:pic>
        <p:nvPicPr>
          <p:cNvPr id="2055" name="Picture 7" descr="clarkschool_powerpoint_head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6477000"/>
            <a:ext cx="47244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2971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Communications of the ACM, April 2014</a:t>
            </a:r>
          </a:p>
        </p:txBody>
      </p:sp>
      <p:pic>
        <p:nvPicPr>
          <p:cNvPr id="11" name="Picture 10" descr="umd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77000" y="4191000"/>
            <a:ext cx="2689404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3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Focus on general-purpose single task completion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use parallelism for finishing faster a single computational task.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17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symptoms</a:t>
            </a:r>
            <a:br>
              <a:rPr lang="en-US" dirty="0" smtClean="0"/>
            </a:br>
            <a:r>
              <a:rPr lang="en-US" dirty="0" smtClean="0"/>
              <a:t>(Later: how they are misread)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Parallel machines on every desk, but … few CS undergrad are taught how to actually get speedups over best serial solution for the same problem</a:t>
            </a:r>
          </a:p>
          <a:p>
            <a:r>
              <a:rPr lang="en-US" dirty="0" smtClean="0"/>
              <a:t>Those who avoid using. All is well, since they are not complaining, or all is not well, but they found better things to do with their time than complain</a:t>
            </a:r>
          </a:p>
          <a:p>
            <a:r>
              <a:rPr lang="en-US" dirty="0"/>
              <a:t>R</a:t>
            </a:r>
            <a:r>
              <a:rPr lang="en-US" dirty="0" smtClean="0"/>
              <a:t>ecent </a:t>
            </a:r>
            <a:r>
              <a:rPr lang="en-US" dirty="0"/>
              <a:t>op-ed: </a:t>
            </a:r>
            <a:r>
              <a:rPr lang="en-US" b="1" dirty="0"/>
              <a:t>The Challenge of the Modern Scientist is to Avoid Career </a:t>
            </a:r>
            <a:r>
              <a:rPr lang="en-US" b="1" dirty="0" smtClean="0"/>
              <a:t>Suicide</a:t>
            </a:r>
            <a:r>
              <a:rPr lang="en-US" dirty="0" smtClean="0"/>
              <a:t>, by Lewis and Power</a:t>
            </a:r>
            <a:r>
              <a:rPr lang="en-US" b="1" dirty="0" smtClean="0"/>
              <a:t>.</a:t>
            </a:r>
          </a:p>
          <a:p>
            <a:pPr marL="400050" lvl="1" indent="0">
              <a:buNone/>
            </a:pPr>
            <a:r>
              <a:rPr lang="en-US" dirty="0" smtClean="0"/>
              <a:t>I will argue that even the (very) few who dare to protest, may not protest about the biggest problem</a:t>
            </a:r>
          </a:p>
          <a:p>
            <a:pPr marL="0" indent="0">
              <a:buNone/>
            </a:pPr>
            <a:r>
              <a:rPr lang="en-US" b="1" dirty="0" smtClean="0"/>
              <a:t>    </a:t>
            </a:r>
          </a:p>
          <a:p>
            <a:pPr marL="0" indent="0">
              <a:buNone/>
            </a:pP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365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…</a:t>
            </a:r>
            <a:r>
              <a:rPr lang="en-US" sz="3600" b="1" dirty="0"/>
              <a:t>c</a:t>
            </a:r>
            <a:r>
              <a:rPr lang="en-US" sz="3600" b="1" dirty="0" smtClean="0"/>
              <a:t>areer suicide: The Big Science bottleneck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10600" cy="58674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</a:t>
            </a:r>
            <a:r>
              <a:rPr lang="en-US" dirty="0" smtClean="0"/>
              <a:t>cientists </a:t>
            </a:r>
            <a:r>
              <a:rPr lang="en-US" dirty="0"/>
              <a:t>often need to get computers to do things that haven’t been done </a:t>
            </a:r>
            <a:r>
              <a:rPr lang="en-US" dirty="0" smtClean="0"/>
              <a:t>before</a:t>
            </a:r>
          </a:p>
          <a:p>
            <a:r>
              <a:rPr lang="en-US" dirty="0" smtClean="0"/>
              <a:t>Seldom: off-the-shelf </a:t>
            </a:r>
            <a:r>
              <a:rPr lang="en-US" dirty="0"/>
              <a:t>solutions </a:t>
            </a:r>
            <a:endParaRPr lang="en-US" dirty="0" smtClean="0"/>
          </a:p>
          <a:p>
            <a:r>
              <a:rPr lang="en-US" dirty="0" smtClean="0"/>
              <a:t>Require </a:t>
            </a:r>
            <a:r>
              <a:rPr lang="en-US" dirty="0"/>
              <a:t>new, home-grown programs that need to be written from </a:t>
            </a:r>
            <a:r>
              <a:rPr lang="en-US" dirty="0" smtClean="0"/>
              <a:t>scratch</a:t>
            </a:r>
          </a:p>
          <a:p>
            <a:r>
              <a:rPr lang="en-US" dirty="0" smtClean="0"/>
              <a:t>Limited training in computational methods and write software fit-for-purpose</a:t>
            </a:r>
          </a:p>
          <a:p>
            <a:r>
              <a:rPr lang="en-US" dirty="0"/>
              <a:t>Still trivial exercise in the true effort of science (an attitude that drives </a:t>
            </a:r>
            <a:r>
              <a:rPr lang="en-US" dirty="0" smtClean="0"/>
              <a:t>them </a:t>
            </a:r>
            <a:r>
              <a:rPr lang="en-US" dirty="0"/>
              <a:t>to despair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Results </a:t>
            </a:r>
            <a:r>
              <a:rPr lang="en-US" dirty="0"/>
              <a:t>in poor, inefficient codes, and data-sets too extensive to be properly </a:t>
            </a:r>
            <a:r>
              <a:rPr lang="en-US" dirty="0" smtClean="0"/>
              <a:t>explored</a:t>
            </a:r>
          </a:p>
          <a:p>
            <a:r>
              <a:rPr lang="en-US" dirty="0"/>
              <a:t>Writing such codes can be a major </a:t>
            </a:r>
            <a:r>
              <a:rPr lang="en-US" dirty="0" smtClean="0"/>
              <a:t>undertaking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/>
              <a:t>entire </a:t>
            </a:r>
            <a:r>
              <a:rPr lang="en-US" dirty="0" smtClean="0"/>
              <a:t>3-4 </a:t>
            </a:r>
            <a:r>
              <a:rPr lang="en-US" dirty="0"/>
              <a:t>years of a </a:t>
            </a:r>
            <a:r>
              <a:rPr lang="en-US" dirty="0" smtClean="0"/>
              <a:t>PhD</a:t>
            </a:r>
          </a:p>
          <a:p>
            <a:r>
              <a:rPr lang="en-US" dirty="0"/>
              <a:t>A</a:t>
            </a:r>
            <a:r>
              <a:rPr lang="en-US" dirty="0" smtClean="0"/>
              <a:t>ll-consuming </a:t>
            </a:r>
            <a:r>
              <a:rPr lang="en-US" dirty="0"/>
              <a:t>nature of code development </a:t>
            </a:r>
            <a:r>
              <a:rPr lang="en-US" dirty="0" smtClean="0"/>
              <a:t>means: individual </a:t>
            </a:r>
            <a:r>
              <a:rPr lang="en-US" dirty="0"/>
              <a:t>researcher may not </a:t>
            </a:r>
            <a:r>
              <a:rPr lang="en-US" dirty="0" smtClean="0"/>
              <a:t>produce major </a:t>
            </a:r>
            <a:r>
              <a:rPr lang="en-US" dirty="0"/>
              <a:t>scientific results, </a:t>
            </a:r>
            <a:r>
              <a:rPr lang="en-US" dirty="0" smtClean="0"/>
              <a:t>missing </a:t>
            </a:r>
            <a:r>
              <a:rPr lang="en-US" dirty="0"/>
              <a:t>out on </a:t>
            </a:r>
            <a:r>
              <a:rPr lang="en-US" dirty="0" smtClean="0"/>
              <a:t>publications </a:t>
            </a:r>
            <a:r>
              <a:rPr lang="en-US" dirty="0"/>
              <a:t>and </a:t>
            </a:r>
            <a:r>
              <a:rPr lang="en-US" dirty="0" smtClean="0"/>
              <a:t>citations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smtClean="0">
                <a:sym typeface="Wingdings" panose="05000000000000000000" pitchFamily="2" charset="2"/>
              </a:rPr>
              <a:t>	 pushed out of academia job market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My viewpoint article suggests that perhaps the problem (pushing critical contributors out of academia) is with the computer systems currently available to these budding scientist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19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Viewpoint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Hardware for </a:t>
            </a:r>
            <a:r>
              <a:rPr lang="en-US" dirty="0" smtClean="0"/>
              <a:t>general-purpose parallel processing is broken: </a:t>
            </a:r>
          </a:p>
          <a:p>
            <a:pPr lvl="1"/>
            <a:r>
              <a:rPr lang="en-US" dirty="0" smtClean="0"/>
              <a:t>does not solve efficiently critical applications, and </a:t>
            </a:r>
            <a:endParaRPr lang="en-US" dirty="0"/>
          </a:p>
          <a:p>
            <a:pPr lvl="1"/>
            <a:r>
              <a:rPr lang="en-US" dirty="0" smtClean="0"/>
              <a:t>Is too difficult to program when it does </a:t>
            </a:r>
          </a:p>
          <a:p>
            <a:r>
              <a:rPr lang="en-US" dirty="0" smtClean="0"/>
              <a:t>Technical explanation (see paper): </a:t>
            </a:r>
          </a:p>
          <a:p>
            <a:pPr lvl="1"/>
            <a:r>
              <a:rPr lang="en-US" dirty="0" smtClean="0"/>
              <a:t>designed for meeting competing objectives, which </a:t>
            </a:r>
            <a:r>
              <a:rPr lang="en-US" dirty="0"/>
              <a:t>ended up being at </a:t>
            </a:r>
            <a:r>
              <a:rPr lang="en-US" dirty="0" smtClean="0"/>
              <a:t>the expense of the single task completion time objective </a:t>
            </a:r>
          </a:p>
          <a:p>
            <a:r>
              <a:rPr lang="en-US" dirty="0" smtClean="0"/>
              <a:t>More fundamental problem (title of this video): </a:t>
            </a:r>
          </a:p>
          <a:p>
            <a:pPr lvl="1"/>
            <a:r>
              <a:rPr lang="en-US" dirty="0" smtClean="0"/>
              <a:t>The role of technology is to help people and improve their productivity</a:t>
            </a:r>
          </a:p>
          <a:p>
            <a:pPr lvl="1"/>
            <a:r>
              <a:rPr lang="en-US" dirty="0" smtClean="0"/>
              <a:t>If vendors run into technological difficulties (e.g., power), they should never dumps them on programmers (which happen to be humans)</a:t>
            </a:r>
          </a:p>
          <a:p>
            <a:pPr lvl="1"/>
            <a:r>
              <a:rPr lang="en-US" dirty="0" smtClean="0"/>
              <a:t>Instead, they must go back to enabling technologies and produce a better computer</a:t>
            </a:r>
          </a:p>
          <a:p>
            <a:pPr lvl="1"/>
            <a:r>
              <a:rPr lang="en-US" dirty="0" smtClean="0"/>
              <a:t>As one example, the NAE 2011 “Game Over” report did the exact opposite:</a:t>
            </a:r>
          </a:p>
          <a:p>
            <a:pPr lvl="2"/>
            <a:r>
              <a:rPr lang="en-US" dirty="0" smtClean="0"/>
              <a:t>It dumped the challenge of dealing with power problems on the programmer, </a:t>
            </a:r>
          </a:p>
          <a:p>
            <a:pPr lvl="2"/>
            <a:r>
              <a:rPr lang="en-US" dirty="0" smtClean="0"/>
              <a:t>While (for example) omitting significant optical and cooling technologies  </a:t>
            </a:r>
          </a:p>
          <a:p>
            <a:r>
              <a:rPr lang="en-US" dirty="0" smtClean="0"/>
              <a:t>In summary: no matter how deep the pockets of vendors are, or how little competition they currently have, they cannot go “against history”:  </a:t>
            </a:r>
          </a:p>
          <a:p>
            <a:pPr lvl="1"/>
            <a:r>
              <a:rPr lang="en-US" dirty="0" smtClean="0"/>
              <a:t>The industrial revolution and now the information technology revolution are all about putting technology in the service of humans. Not the opposite.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78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A 1935 book by L. Fleck that laid the foundation for what has become the Sociology of Science, Fleck observed that the discourse of research communities is not without problems:</a:t>
            </a:r>
          </a:p>
          <a:p>
            <a:pPr>
              <a:buFontTx/>
              <a:buChar char="-"/>
            </a:pPr>
            <a:r>
              <a:rPr lang="en-US" dirty="0" smtClean="0"/>
              <a:t>The process by which such </a:t>
            </a:r>
            <a:r>
              <a:rPr lang="en-US" i="1" dirty="0" smtClean="0"/>
              <a:t>thought cooperatives</a:t>
            </a:r>
            <a:r>
              <a:rPr lang="en-US" dirty="0" smtClean="0"/>
              <a:t> (his term), reach consensus:</a:t>
            </a:r>
          </a:p>
          <a:p>
            <a:pPr lvl="1">
              <a:buFontTx/>
              <a:buChar char="-"/>
            </a:pPr>
            <a:r>
              <a:rPr lang="en-US" dirty="0" smtClean="0"/>
              <a:t>is too inward looking, and </a:t>
            </a:r>
          </a:p>
          <a:p>
            <a:pPr lvl="1">
              <a:buFontTx/>
              <a:buChar char="-"/>
            </a:pPr>
            <a:r>
              <a:rPr lang="en-US" dirty="0" smtClean="0"/>
              <a:t>may be worth very little even </a:t>
            </a:r>
            <a:r>
              <a:rPr lang="en-US" dirty="0"/>
              <a:t>when the consensus is about facts</a:t>
            </a:r>
            <a:r>
              <a:rPr lang="en-US" dirty="0" smtClean="0"/>
              <a:t>… </a:t>
            </a:r>
          </a:p>
          <a:p>
            <a:pPr>
              <a:buFontTx/>
              <a:buChar char="-"/>
            </a:pPr>
            <a:r>
              <a:rPr lang="en-US" dirty="0" smtClean="0"/>
              <a:t>His remedy is seeking sufficient </a:t>
            </a:r>
            <a:r>
              <a:rPr lang="en-US" dirty="0"/>
              <a:t>external </a:t>
            </a:r>
            <a:r>
              <a:rPr lang="en-US" dirty="0" smtClean="0"/>
              <a:t>validation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Viewpoint article:</a:t>
            </a:r>
          </a:p>
          <a:p>
            <a:pPr>
              <a:buFontTx/>
              <a:buChar char="-"/>
            </a:pPr>
            <a:r>
              <a:rPr lang="en-US" dirty="0" smtClean="0"/>
              <a:t>claims that for the topic at hand the jury is still out on external validation, and </a:t>
            </a:r>
          </a:p>
          <a:p>
            <a:pPr>
              <a:buFontTx/>
              <a:buChar char="-"/>
            </a:pPr>
            <a:r>
              <a:rPr lang="en-US" dirty="0" smtClean="0"/>
              <a:t>conjectures that the verdict is not going to look very good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4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7751</TotalTime>
  <Words>583</Words>
  <Application>Microsoft Office PowerPoint</Application>
  <PresentationFormat>On-screen Show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Does humans-in-the-service-of-technology have a future</vt:lpstr>
      <vt:lpstr>Focus on general-purpose single task completion time</vt:lpstr>
      <vt:lpstr>Some symptoms (Later: how they are misread) </vt:lpstr>
      <vt:lpstr>…career suicide: The Big Science bottleneck  </vt:lpstr>
      <vt:lpstr>Viewpoint Diagnosis</vt:lpstr>
      <vt:lpstr>Final thought</vt:lpstr>
    </vt:vector>
  </TitlesOfParts>
  <Company>UMIACS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CACM April 2014 Video</dc:title>
  <dc:creator>Uzi  Vishkin</dc:creator>
  <cp:lastModifiedBy>Uzi  Vishkin</cp:lastModifiedBy>
  <cp:revision>42</cp:revision>
  <dcterms:created xsi:type="dcterms:W3CDTF">2014-02-21T14:59:12Z</dcterms:created>
  <dcterms:modified xsi:type="dcterms:W3CDTF">2014-05-01T17:41:04Z</dcterms:modified>
</cp:coreProperties>
</file>