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291" r:id="rId2"/>
    <p:sldId id="385" r:id="rId3"/>
    <p:sldId id="562" r:id="rId4"/>
    <p:sldId id="590" r:id="rId5"/>
    <p:sldId id="591" r:id="rId6"/>
    <p:sldId id="559" r:id="rId7"/>
    <p:sldId id="566" r:id="rId8"/>
    <p:sldId id="567" r:id="rId9"/>
    <p:sldId id="593" r:id="rId10"/>
    <p:sldId id="594" r:id="rId11"/>
    <p:sldId id="595" r:id="rId12"/>
    <p:sldId id="596" r:id="rId13"/>
    <p:sldId id="597" r:id="rId14"/>
    <p:sldId id="592" r:id="rId15"/>
    <p:sldId id="598" r:id="rId16"/>
    <p:sldId id="599" r:id="rId17"/>
    <p:sldId id="600" r:id="rId18"/>
    <p:sldId id="601" r:id="rId19"/>
    <p:sldId id="564" r:id="rId20"/>
    <p:sldId id="588" r:id="rId21"/>
    <p:sldId id="605" r:id="rId22"/>
    <p:sldId id="565" r:id="rId23"/>
    <p:sldId id="585" r:id="rId24"/>
    <p:sldId id="586" r:id="rId25"/>
    <p:sldId id="587" r:id="rId26"/>
    <p:sldId id="553" r:id="rId27"/>
    <p:sldId id="475" r:id="rId28"/>
    <p:sldId id="580" r:id="rId29"/>
    <p:sldId id="581" r:id="rId30"/>
    <p:sldId id="555" r:id="rId31"/>
    <p:sldId id="607" r:id="rId32"/>
    <p:sldId id="554" r:id="rId33"/>
    <p:sldId id="583" r:id="rId34"/>
    <p:sldId id="574" r:id="rId35"/>
    <p:sldId id="575" r:id="rId36"/>
    <p:sldId id="556" r:id="rId37"/>
    <p:sldId id="505" r:id="rId38"/>
    <p:sldId id="469" r:id="rId39"/>
    <p:sldId id="468" r:id="rId40"/>
    <p:sldId id="463" r:id="rId41"/>
    <p:sldId id="536" r:id="rId42"/>
    <p:sldId id="604" r:id="rId43"/>
    <p:sldId id="542" r:id="rId44"/>
    <p:sldId id="584" r:id="rId45"/>
    <p:sldId id="444" r:id="rId46"/>
    <p:sldId id="465" r:id="rId47"/>
    <p:sldId id="570" r:id="rId48"/>
    <p:sldId id="572" r:id="rId49"/>
    <p:sldId id="449" r:id="rId50"/>
    <p:sldId id="450" r:id="rId51"/>
    <p:sldId id="461" r:id="rId52"/>
    <p:sldId id="462" r:id="rId53"/>
    <p:sldId id="515" r:id="rId54"/>
    <p:sldId id="529" r:id="rId55"/>
    <p:sldId id="530" r:id="rId56"/>
    <p:sldId id="531" r:id="rId57"/>
    <p:sldId id="523" r:id="rId58"/>
    <p:sldId id="524" r:id="rId59"/>
    <p:sldId id="525" r:id="rId60"/>
    <p:sldId id="516" r:id="rId61"/>
    <p:sldId id="487" r:id="rId62"/>
    <p:sldId id="488" r:id="rId63"/>
    <p:sldId id="477" r:id="rId64"/>
    <p:sldId id="485" r:id="rId65"/>
    <p:sldId id="419" r:id="rId66"/>
    <p:sldId id="308" r:id="rId67"/>
    <p:sldId id="478" r:id="rId68"/>
    <p:sldId id="480" r:id="rId69"/>
    <p:sldId id="481" r:id="rId70"/>
    <p:sldId id="482" r:id="rId71"/>
    <p:sldId id="483" r:id="rId72"/>
    <p:sldId id="484" r:id="rId73"/>
    <p:sldId id="438" r:id="rId74"/>
    <p:sldId id="434" r:id="rId75"/>
    <p:sldId id="435" r:id="rId76"/>
    <p:sldId id="432" r:id="rId77"/>
    <p:sldId id="431" r:id="rId78"/>
    <p:sldId id="396" r:id="rId79"/>
    <p:sldId id="411" r:id="rId80"/>
    <p:sldId id="445" r:id="rId81"/>
    <p:sldId id="412" r:id="rId82"/>
    <p:sldId id="361" r:id="rId83"/>
    <p:sldId id="372" r:id="rId84"/>
    <p:sldId id="373" r:id="rId85"/>
    <p:sldId id="374" r:id="rId86"/>
    <p:sldId id="375" r:id="rId87"/>
  </p:sldIdLst>
  <p:sldSz cx="9144000" cy="6858000" type="screen4x3"/>
  <p:notesSz cx="6985000" cy="92837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17" autoAdjust="0"/>
    <p:restoredTop sz="92221" autoAdjust="0"/>
  </p:normalViewPr>
  <p:slideViewPr>
    <p:cSldViewPr>
      <p:cViewPr varScale="1">
        <p:scale>
          <a:sx n="99" d="100"/>
          <a:sy n="99" d="100"/>
        </p:scale>
        <p:origin x="-1282" y="-67"/>
      </p:cViewPr>
      <p:guideLst>
        <p:guide orient="horz" pos="2160"/>
        <p:guide pos="2880"/>
      </p:guideLst>
    </p:cSldViewPr>
  </p:slideViewPr>
  <p:outlineViewPr>
    <p:cViewPr>
      <p:scale>
        <a:sx n="33" d="100"/>
        <a:sy n="33" d="100"/>
      </p:scale>
      <p:origin x="48" y="2333"/>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71" d="100"/>
          <a:sy n="71" d="100"/>
        </p:scale>
        <p:origin x="-1061" y="-77"/>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server\alex\XMT\results\ListRank-corrected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1024</a:t>
            </a:r>
            <a:r>
              <a:rPr lang="en-US" baseline="0" dirty="0" smtClean="0"/>
              <a:t>-TCU XMT vs. Intel Core i7 920</a:t>
            </a:r>
            <a:endParaRPr lang="en-US" dirty="0"/>
          </a:p>
        </c:rich>
      </c:tx>
      <c:layout/>
      <c:overlay val="0"/>
    </c:title>
    <c:autoTitleDeleted val="0"/>
    <c:plotArea>
      <c:layout/>
      <c:scatterChart>
        <c:scatterStyle val="lineMarker"/>
        <c:varyColors val="0"/>
        <c:ser>
          <c:idx val="0"/>
          <c:order val="0"/>
          <c:tx>
            <c:strRef>
              <c:f>'final-chart (best)'!$A$2</c:f>
              <c:strCache>
                <c:ptCount val="1"/>
                <c:pt idx="0">
                  <c:v>jump-bsplit</c:v>
                </c:pt>
              </c:strCache>
            </c:strRef>
          </c:tx>
          <c:spPr>
            <a:ln>
              <a:solidFill>
                <a:schemeClr val="accent1"/>
              </a:solidFill>
              <a:prstDash val="sysDot"/>
            </a:ln>
          </c:spPr>
          <c:marker>
            <c:symbol val="triangle"/>
            <c:size val="7"/>
            <c:spPr>
              <a:ln>
                <a:solidFill>
                  <a:schemeClr val="bg1"/>
                </a:solidFill>
              </a:ln>
            </c:spPr>
          </c:marker>
          <c:xVal>
            <c:numRef>
              <c:f>'final-chart (best)'!$B$1:$J$1</c:f>
              <c:numCache>
                <c:formatCode>#,##0</c:formatCode>
                <c:ptCount val="9"/>
                <c:pt idx="0">
                  <c:v>1000</c:v>
                </c:pt>
                <c:pt idx="1">
                  <c:v>3200</c:v>
                </c:pt>
                <c:pt idx="2">
                  <c:v>10000</c:v>
                </c:pt>
                <c:pt idx="3">
                  <c:v>32000</c:v>
                </c:pt>
                <c:pt idx="4">
                  <c:v>100000</c:v>
                </c:pt>
                <c:pt idx="5">
                  <c:v>320000</c:v>
                </c:pt>
                <c:pt idx="6">
                  <c:v>1000000</c:v>
                </c:pt>
                <c:pt idx="7">
                  <c:v>3200000</c:v>
                </c:pt>
                <c:pt idx="8">
                  <c:v>10000000</c:v>
                </c:pt>
              </c:numCache>
            </c:numRef>
          </c:xVal>
          <c:yVal>
            <c:numRef>
              <c:f>'final-chart (best)'!$B$2:$J$2</c:f>
              <c:numCache>
                <c:formatCode>0.00</c:formatCode>
                <c:ptCount val="9"/>
                <c:pt idx="0">
                  <c:v>0.17600070589212399</c:v>
                </c:pt>
                <c:pt idx="1">
                  <c:v>0.541907985821661</c:v>
                </c:pt>
                <c:pt idx="2">
                  <c:v>0.59904843570489497</c:v>
                </c:pt>
                <c:pt idx="3">
                  <c:v>0.74750637719845503</c:v>
                </c:pt>
                <c:pt idx="4">
                  <c:v>1.2119379381411339</c:v>
                </c:pt>
                <c:pt idx="5">
                  <c:v>1.66005318921881</c:v>
                </c:pt>
                <c:pt idx="6">
                  <c:v>3.4575864845112001</c:v>
                </c:pt>
                <c:pt idx="7">
                  <c:v>5.6280371152762747</c:v>
                </c:pt>
                <c:pt idx="8">
                  <c:v>6.3825680162558207</c:v>
                </c:pt>
              </c:numCache>
            </c:numRef>
          </c:yVal>
          <c:smooth val="0"/>
        </c:ser>
        <c:ser>
          <c:idx val="1"/>
          <c:order val="1"/>
          <c:tx>
            <c:strRef>
              <c:f>'final-chart (best)'!$A$3</c:f>
              <c:strCache>
                <c:ptCount val="1"/>
                <c:pt idx="0">
                  <c:v>jump-HW</c:v>
                </c:pt>
              </c:strCache>
            </c:strRef>
          </c:tx>
          <c:spPr>
            <a:ln>
              <a:solidFill>
                <a:schemeClr val="accent1"/>
              </a:solidFill>
              <a:prstDash val="solid"/>
            </a:ln>
          </c:spPr>
          <c:marker>
            <c:symbol val="triangle"/>
            <c:size val="7"/>
            <c:spPr>
              <a:solidFill>
                <a:schemeClr val="accent1"/>
              </a:solidFill>
              <a:ln>
                <a:solidFill>
                  <a:schemeClr val="bg1"/>
                </a:solidFill>
              </a:ln>
            </c:spPr>
          </c:marker>
          <c:xVal>
            <c:numRef>
              <c:f>'final-chart (best)'!$B$1:$J$1</c:f>
              <c:numCache>
                <c:formatCode>#,##0</c:formatCode>
                <c:ptCount val="9"/>
                <c:pt idx="0">
                  <c:v>1000</c:v>
                </c:pt>
                <c:pt idx="1">
                  <c:v>3200</c:v>
                </c:pt>
                <c:pt idx="2">
                  <c:v>10000</c:v>
                </c:pt>
                <c:pt idx="3">
                  <c:v>32000</c:v>
                </c:pt>
                <c:pt idx="4">
                  <c:v>100000</c:v>
                </c:pt>
                <c:pt idx="5">
                  <c:v>320000</c:v>
                </c:pt>
                <c:pt idx="6">
                  <c:v>1000000</c:v>
                </c:pt>
                <c:pt idx="7">
                  <c:v>3200000</c:v>
                </c:pt>
                <c:pt idx="8">
                  <c:v>10000000</c:v>
                </c:pt>
              </c:numCache>
            </c:numRef>
          </c:xVal>
          <c:yVal>
            <c:numRef>
              <c:f>'final-chart (best)'!$B$3:$J$3</c:f>
              <c:numCache>
                <c:formatCode>0.00</c:formatCode>
                <c:ptCount val="9"/>
                <c:pt idx="0">
                  <c:v>6.0347036839295534</c:v>
                </c:pt>
                <c:pt idx="1">
                  <c:v>7.6324655436447149</c:v>
                </c:pt>
                <c:pt idx="2">
                  <c:v>8.1836171846123182</c:v>
                </c:pt>
                <c:pt idx="3">
                  <c:v>10.715304586055041</c:v>
                </c:pt>
                <c:pt idx="4">
                  <c:v>17.971429842413571</c:v>
                </c:pt>
                <c:pt idx="5">
                  <c:v>14.697120074397249</c:v>
                </c:pt>
                <c:pt idx="6">
                  <c:v>8.6061450144247047</c:v>
                </c:pt>
                <c:pt idx="7">
                  <c:v>10.4438298439362</c:v>
                </c:pt>
                <c:pt idx="8">
                  <c:v>10.860432334354419</c:v>
                </c:pt>
              </c:numCache>
            </c:numRef>
          </c:yVal>
          <c:smooth val="0"/>
        </c:ser>
        <c:ser>
          <c:idx val="2"/>
          <c:order val="2"/>
          <c:tx>
            <c:strRef>
              <c:f>'final-chart (best)'!$A$4</c:f>
              <c:strCache>
                <c:ptCount val="1"/>
                <c:pt idx="0">
                  <c:v>cointoss-bsplit</c:v>
                </c:pt>
              </c:strCache>
            </c:strRef>
          </c:tx>
          <c:spPr>
            <a:ln>
              <a:solidFill>
                <a:schemeClr val="accent2"/>
              </a:solidFill>
              <a:prstDash val="sysDot"/>
            </a:ln>
          </c:spPr>
          <c:marker>
            <c:symbol val="square"/>
            <c:size val="7"/>
            <c:spPr>
              <a:solidFill>
                <a:schemeClr val="accent2"/>
              </a:solidFill>
              <a:ln>
                <a:solidFill>
                  <a:schemeClr val="bg1"/>
                </a:solidFill>
              </a:ln>
            </c:spPr>
          </c:marker>
          <c:xVal>
            <c:numRef>
              <c:f>'final-chart (best)'!$B$1:$J$1</c:f>
              <c:numCache>
                <c:formatCode>#,##0</c:formatCode>
                <c:ptCount val="9"/>
                <c:pt idx="0">
                  <c:v>1000</c:v>
                </c:pt>
                <c:pt idx="1">
                  <c:v>3200</c:v>
                </c:pt>
                <c:pt idx="2">
                  <c:v>10000</c:v>
                </c:pt>
                <c:pt idx="3">
                  <c:v>32000</c:v>
                </c:pt>
                <c:pt idx="4">
                  <c:v>100000</c:v>
                </c:pt>
                <c:pt idx="5">
                  <c:v>320000</c:v>
                </c:pt>
                <c:pt idx="6">
                  <c:v>1000000</c:v>
                </c:pt>
                <c:pt idx="7">
                  <c:v>3200000</c:v>
                </c:pt>
                <c:pt idx="8">
                  <c:v>10000000</c:v>
                </c:pt>
              </c:numCache>
            </c:numRef>
          </c:xVal>
          <c:yVal>
            <c:numRef>
              <c:f>'final-chart (best)'!$B$4:$J$4</c:f>
              <c:numCache>
                <c:formatCode>0.00</c:formatCode>
                <c:ptCount val="9"/>
                <c:pt idx="0">
                  <c:v>0.23166474233283901</c:v>
                </c:pt>
                <c:pt idx="1">
                  <c:v>0.27486708874721499</c:v>
                </c:pt>
                <c:pt idx="2">
                  <c:v>0.48996997119686603</c:v>
                </c:pt>
                <c:pt idx="3">
                  <c:v>1.1657809007100499</c:v>
                </c:pt>
                <c:pt idx="4">
                  <c:v>3.3201172470234739</c:v>
                </c:pt>
                <c:pt idx="5">
                  <c:v>6.7268321279995362</c:v>
                </c:pt>
                <c:pt idx="6">
                  <c:v>16.56527285528869</c:v>
                </c:pt>
                <c:pt idx="7">
                  <c:v>29.3702160863795</c:v>
                </c:pt>
                <c:pt idx="8">
                  <c:v>35.854013321176879</c:v>
                </c:pt>
              </c:numCache>
            </c:numRef>
          </c:yVal>
          <c:smooth val="0"/>
        </c:ser>
        <c:ser>
          <c:idx val="3"/>
          <c:order val="3"/>
          <c:tx>
            <c:strRef>
              <c:f>'final-chart (best)'!$A$5</c:f>
              <c:strCache>
                <c:ptCount val="1"/>
                <c:pt idx="0">
                  <c:v>cointoss-HW</c:v>
                </c:pt>
              </c:strCache>
            </c:strRef>
          </c:tx>
          <c:spPr>
            <a:ln>
              <a:solidFill>
                <a:schemeClr val="accent2"/>
              </a:solidFill>
              <a:prstDash val="solid"/>
            </a:ln>
          </c:spPr>
          <c:marker>
            <c:symbol val="square"/>
            <c:size val="7"/>
            <c:spPr>
              <a:solidFill>
                <a:schemeClr val="accent2"/>
              </a:solidFill>
              <a:ln>
                <a:solidFill>
                  <a:schemeClr val="bg1"/>
                </a:solidFill>
              </a:ln>
            </c:spPr>
          </c:marker>
          <c:xVal>
            <c:numRef>
              <c:f>'final-chart (best)'!$B$1:$J$1</c:f>
              <c:numCache>
                <c:formatCode>#,##0</c:formatCode>
                <c:ptCount val="9"/>
                <c:pt idx="0">
                  <c:v>1000</c:v>
                </c:pt>
                <c:pt idx="1">
                  <c:v>3200</c:v>
                </c:pt>
                <c:pt idx="2">
                  <c:v>10000</c:v>
                </c:pt>
                <c:pt idx="3">
                  <c:v>32000</c:v>
                </c:pt>
                <c:pt idx="4">
                  <c:v>100000</c:v>
                </c:pt>
                <c:pt idx="5">
                  <c:v>320000</c:v>
                </c:pt>
                <c:pt idx="6">
                  <c:v>1000000</c:v>
                </c:pt>
                <c:pt idx="7">
                  <c:v>3200000</c:v>
                </c:pt>
                <c:pt idx="8">
                  <c:v>10000000</c:v>
                </c:pt>
              </c:numCache>
            </c:numRef>
          </c:xVal>
          <c:yVal>
            <c:numRef>
              <c:f>'final-chart (best)'!$B$5:$J$5</c:f>
              <c:numCache>
                <c:formatCode>0.00</c:formatCode>
                <c:ptCount val="9"/>
                <c:pt idx="0">
                  <c:v>1.375534957304819</c:v>
                </c:pt>
                <c:pt idx="1">
                  <c:v>2.1816590063471208</c:v>
                </c:pt>
                <c:pt idx="2">
                  <c:v>3.7366897321718362</c:v>
                </c:pt>
                <c:pt idx="3">
                  <c:v>8.834375583348848</c:v>
                </c:pt>
                <c:pt idx="4">
                  <c:v>27.860962966368589</c:v>
                </c:pt>
                <c:pt idx="5">
                  <c:v>31.013085212540801</c:v>
                </c:pt>
                <c:pt idx="6">
                  <c:v>40.261266502908178</c:v>
                </c:pt>
                <c:pt idx="7">
                  <c:v>56.530649813629999</c:v>
                </c:pt>
                <c:pt idx="8">
                  <c:v>61.636255624195179</c:v>
                </c:pt>
              </c:numCache>
            </c:numRef>
          </c:yVal>
          <c:smooth val="0"/>
        </c:ser>
        <c:ser>
          <c:idx val="4"/>
          <c:order val="4"/>
          <c:tx>
            <c:strRef>
              <c:f>'final-chart (best)'!$A$6</c:f>
              <c:strCache>
                <c:ptCount val="1"/>
                <c:pt idx="0">
                  <c:v>hybrid-bsplit</c:v>
                </c:pt>
              </c:strCache>
            </c:strRef>
          </c:tx>
          <c:spPr>
            <a:ln>
              <a:solidFill>
                <a:schemeClr val="accent3">
                  <a:lumMod val="75000"/>
                </a:schemeClr>
              </a:solidFill>
              <a:prstDash val="sysDot"/>
            </a:ln>
          </c:spPr>
          <c:marker>
            <c:symbol val="diamond"/>
            <c:size val="7"/>
            <c:spPr>
              <a:solidFill>
                <a:schemeClr val="accent3">
                  <a:lumMod val="75000"/>
                </a:schemeClr>
              </a:solidFill>
              <a:ln>
                <a:solidFill>
                  <a:schemeClr val="bg1"/>
                </a:solidFill>
                <a:prstDash val="solid"/>
              </a:ln>
            </c:spPr>
          </c:marker>
          <c:xVal>
            <c:numRef>
              <c:f>'final-chart (best)'!$B$1:$J$1</c:f>
              <c:numCache>
                <c:formatCode>#,##0</c:formatCode>
                <c:ptCount val="9"/>
                <c:pt idx="0">
                  <c:v>1000</c:v>
                </c:pt>
                <c:pt idx="1">
                  <c:v>3200</c:v>
                </c:pt>
                <c:pt idx="2">
                  <c:v>10000</c:v>
                </c:pt>
                <c:pt idx="3">
                  <c:v>32000</c:v>
                </c:pt>
                <c:pt idx="4">
                  <c:v>100000</c:v>
                </c:pt>
                <c:pt idx="5">
                  <c:v>320000</c:v>
                </c:pt>
                <c:pt idx="6">
                  <c:v>1000000</c:v>
                </c:pt>
                <c:pt idx="7">
                  <c:v>3200000</c:v>
                </c:pt>
                <c:pt idx="8">
                  <c:v>10000000</c:v>
                </c:pt>
              </c:numCache>
            </c:numRef>
          </c:xVal>
          <c:yVal>
            <c:numRef>
              <c:f>'final-chart (best)'!$B$6:$J$6</c:f>
              <c:numCache>
                <c:formatCode>0.00</c:formatCode>
                <c:ptCount val="9"/>
                <c:pt idx="0">
                  <c:v>0.175574218669097</c:v>
                </c:pt>
                <c:pt idx="1">
                  <c:v>0.54239157247123404</c:v>
                </c:pt>
                <c:pt idx="2">
                  <c:v>0.60829300251495599</c:v>
                </c:pt>
                <c:pt idx="3">
                  <c:v>1.428514293217332</c:v>
                </c:pt>
                <c:pt idx="4">
                  <c:v>3.6941226045523612</c:v>
                </c:pt>
                <c:pt idx="5">
                  <c:v>6.8598697879228832</c:v>
                </c:pt>
                <c:pt idx="6">
                  <c:v>16.62845857437463</c:v>
                </c:pt>
                <c:pt idx="7">
                  <c:v>29.63513304051023</c:v>
                </c:pt>
                <c:pt idx="8">
                  <c:v>35.953506008261982</c:v>
                </c:pt>
              </c:numCache>
            </c:numRef>
          </c:yVal>
          <c:smooth val="0"/>
        </c:ser>
        <c:ser>
          <c:idx val="5"/>
          <c:order val="5"/>
          <c:tx>
            <c:strRef>
              <c:f>'final-chart (best)'!$A$7</c:f>
              <c:strCache>
                <c:ptCount val="1"/>
                <c:pt idx="0">
                  <c:v>hybrid-HW</c:v>
                </c:pt>
              </c:strCache>
            </c:strRef>
          </c:tx>
          <c:spPr>
            <a:ln>
              <a:solidFill>
                <a:schemeClr val="accent3">
                  <a:lumMod val="75000"/>
                </a:schemeClr>
              </a:solidFill>
              <a:prstDash val="solid"/>
            </a:ln>
          </c:spPr>
          <c:marker>
            <c:symbol val="diamond"/>
            <c:size val="7"/>
            <c:spPr>
              <a:solidFill>
                <a:schemeClr val="accent3">
                  <a:lumMod val="75000"/>
                </a:schemeClr>
              </a:solidFill>
              <a:ln>
                <a:solidFill>
                  <a:schemeClr val="bg1"/>
                </a:solidFill>
              </a:ln>
            </c:spPr>
          </c:marker>
          <c:xVal>
            <c:numRef>
              <c:f>'final-chart (best)'!$B$1:$J$1</c:f>
              <c:numCache>
                <c:formatCode>#,##0</c:formatCode>
                <c:ptCount val="9"/>
                <c:pt idx="0">
                  <c:v>1000</c:v>
                </c:pt>
                <c:pt idx="1">
                  <c:v>3200</c:v>
                </c:pt>
                <c:pt idx="2">
                  <c:v>10000</c:v>
                </c:pt>
                <c:pt idx="3">
                  <c:v>32000</c:v>
                </c:pt>
                <c:pt idx="4">
                  <c:v>100000</c:v>
                </c:pt>
                <c:pt idx="5">
                  <c:v>320000</c:v>
                </c:pt>
                <c:pt idx="6">
                  <c:v>1000000</c:v>
                </c:pt>
                <c:pt idx="7">
                  <c:v>3200000</c:v>
                </c:pt>
                <c:pt idx="8">
                  <c:v>10000000</c:v>
                </c:pt>
              </c:numCache>
            </c:numRef>
          </c:xVal>
          <c:yVal>
            <c:numRef>
              <c:f>'final-chart (best)'!$B$7:$J$7</c:f>
              <c:numCache>
                <c:formatCode>0.00</c:formatCode>
                <c:ptCount val="9"/>
                <c:pt idx="0">
                  <c:v>5.9667429174731934</c:v>
                </c:pt>
                <c:pt idx="1">
                  <c:v>7.6122594440484663</c:v>
                </c:pt>
                <c:pt idx="2">
                  <c:v>8.2259502715061448</c:v>
                </c:pt>
                <c:pt idx="3">
                  <c:v>14.30688654433335</c:v>
                </c:pt>
                <c:pt idx="4">
                  <c:v>36.502940312780012</c:v>
                </c:pt>
                <c:pt idx="5">
                  <c:v>33.071219418080901</c:v>
                </c:pt>
                <c:pt idx="6">
                  <c:v>40.716960019330713</c:v>
                </c:pt>
                <c:pt idx="7">
                  <c:v>56.679111815383401</c:v>
                </c:pt>
                <c:pt idx="8">
                  <c:v>61.715846445920548</c:v>
                </c:pt>
              </c:numCache>
            </c:numRef>
          </c:yVal>
          <c:smooth val="0"/>
        </c:ser>
        <c:dLbls>
          <c:showLegendKey val="0"/>
          <c:showVal val="0"/>
          <c:showCatName val="0"/>
          <c:showSerName val="0"/>
          <c:showPercent val="0"/>
          <c:showBubbleSize val="0"/>
        </c:dLbls>
        <c:axId val="142120064"/>
        <c:axId val="142131200"/>
      </c:scatterChart>
      <c:valAx>
        <c:axId val="142120064"/>
        <c:scaling>
          <c:logBase val="10"/>
          <c:orientation val="minMax"/>
          <c:min val="1000"/>
        </c:scaling>
        <c:delete val="0"/>
        <c:axPos val="b"/>
        <c:title>
          <c:tx>
            <c:rich>
              <a:bodyPr/>
              <a:lstStyle/>
              <a:p>
                <a:pPr>
                  <a:defRPr/>
                </a:pPr>
                <a:r>
                  <a:rPr lang="en-US" sz="1600" dirty="0" smtClean="0"/>
                  <a:t>List</a:t>
                </a:r>
                <a:r>
                  <a:rPr lang="en-US" sz="1600" baseline="0" dirty="0" smtClean="0"/>
                  <a:t> size</a:t>
                </a:r>
                <a:endParaRPr lang="en-US" sz="1600" dirty="0"/>
              </a:p>
            </c:rich>
          </c:tx>
          <c:layout/>
          <c:overlay val="0"/>
        </c:title>
        <c:numFmt formatCode="#,##0" sourceLinked="1"/>
        <c:majorTickMark val="out"/>
        <c:minorTickMark val="none"/>
        <c:tickLblPos val="nextTo"/>
        <c:txPr>
          <a:bodyPr/>
          <a:lstStyle/>
          <a:p>
            <a:pPr>
              <a:defRPr sz="1400"/>
            </a:pPr>
            <a:endParaRPr lang="en-US"/>
          </a:p>
        </c:txPr>
        <c:crossAx val="142131200"/>
        <c:crosses val="autoZero"/>
        <c:crossBetween val="midCat"/>
        <c:dispUnits>
          <c:builtInUnit val="thousands"/>
          <c:dispUnitsLbl>
            <c:layout/>
            <c:txPr>
              <a:bodyPr/>
              <a:lstStyle/>
              <a:p>
                <a:pPr>
                  <a:defRPr sz="1200"/>
                </a:pPr>
                <a:endParaRPr lang="en-US"/>
              </a:p>
            </c:txPr>
          </c:dispUnitsLbl>
        </c:dispUnits>
      </c:valAx>
      <c:valAx>
        <c:axId val="142131200"/>
        <c:scaling>
          <c:orientation val="minMax"/>
        </c:scaling>
        <c:delete val="0"/>
        <c:axPos val="l"/>
        <c:majorGridlines/>
        <c:title>
          <c:tx>
            <c:rich>
              <a:bodyPr rot="-5400000" vert="horz"/>
              <a:lstStyle/>
              <a:p>
                <a:pPr>
                  <a:defRPr/>
                </a:pPr>
                <a:r>
                  <a:rPr lang="en-US" sz="1400" dirty="0" smtClean="0"/>
                  <a:t>Speedup (cycles/cycles)</a:t>
                </a:r>
                <a:endParaRPr lang="en-US" sz="1400" dirty="0"/>
              </a:p>
            </c:rich>
          </c:tx>
          <c:layout>
            <c:manualLayout>
              <c:xMode val="edge"/>
              <c:yMode val="edge"/>
              <c:x val="2.6881720430107598E-3"/>
              <c:y val="0.320572881395632"/>
            </c:manualLayout>
          </c:layout>
          <c:overlay val="0"/>
        </c:title>
        <c:numFmt formatCode="General" sourceLinked="0"/>
        <c:majorTickMark val="out"/>
        <c:minorTickMark val="none"/>
        <c:tickLblPos val="nextTo"/>
        <c:txPr>
          <a:bodyPr/>
          <a:lstStyle/>
          <a:p>
            <a:pPr>
              <a:defRPr sz="1400"/>
            </a:pPr>
            <a:endParaRPr lang="en-US"/>
          </a:p>
        </c:txPr>
        <c:crossAx val="142120064"/>
        <c:crosses val="autoZero"/>
        <c:crossBetween val="midCat"/>
      </c:valAx>
    </c:plotArea>
    <c:legend>
      <c:legendPos val="l"/>
      <c:layout>
        <c:manualLayout>
          <c:xMode val="edge"/>
          <c:yMode val="edge"/>
          <c:x val="0.17686563373126801"/>
          <c:y val="0.129063306972973"/>
          <c:w val="0.288738464143595"/>
          <c:h val="0.425521491171164"/>
        </c:manualLayout>
      </c:layout>
      <c:overlay val="1"/>
      <c:spPr>
        <a:solidFill>
          <a:schemeClr val="bg1"/>
        </a:solidFill>
        <a:ln>
          <a:solidFill>
            <a:schemeClr val="tx1"/>
          </a:solidFill>
        </a:ln>
      </c:spPr>
      <c:txPr>
        <a:bodyPr/>
        <a:lstStyle/>
        <a:p>
          <a:pPr>
            <a:defRPr sz="12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2"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eaLnBrk="1" hangingPunct="1">
              <a:defRPr sz="1200"/>
            </a:lvl1pPr>
          </a:lstStyle>
          <a:p>
            <a:pPr>
              <a:defRPr/>
            </a:pPr>
            <a:endParaRPr lang="en-US" dirty="0"/>
          </a:p>
        </p:txBody>
      </p:sp>
      <p:sp>
        <p:nvSpPr>
          <p:cNvPr id="17411" name="Rectangle 3"/>
          <p:cNvSpPr>
            <a:spLocks noGrp="1" noChangeArrowheads="1"/>
          </p:cNvSpPr>
          <p:nvPr>
            <p:ph type="dt" sz="quarter" idx="1"/>
          </p:nvPr>
        </p:nvSpPr>
        <p:spPr bwMode="auto">
          <a:xfrm>
            <a:off x="3956998"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algn="r" eaLnBrk="1" hangingPunct="1">
              <a:defRPr sz="1200"/>
            </a:lvl1pPr>
          </a:lstStyle>
          <a:p>
            <a:pPr>
              <a:defRPr/>
            </a:pPr>
            <a:endParaRPr lang="en-US" dirty="0"/>
          </a:p>
        </p:txBody>
      </p:sp>
      <p:sp>
        <p:nvSpPr>
          <p:cNvPr id="17412" name="Rectangle 4"/>
          <p:cNvSpPr>
            <a:spLocks noGrp="1" noChangeArrowheads="1"/>
          </p:cNvSpPr>
          <p:nvPr>
            <p:ph type="ftr" sz="quarter" idx="2"/>
          </p:nvPr>
        </p:nvSpPr>
        <p:spPr bwMode="auto">
          <a:xfrm>
            <a:off x="2"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eaLnBrk="1" hangingPunct="1">
              <a:defRPr sz="1200"/>
            </a:lvl1pPr>
          </a:lstStyle>
          <a:p>
            <a:pPr>
              <a:defRPr/>
            </a:pPr>
            <a:endParaRPr lang="en-US" dirty="0"/>
          </a:p>
        </p:txBody>
      </p:sp>
      <p:sp>
        <p:nvSpPr>
          <p:cNvPr id="17413" name="Rectangle 5"/>
          <p:cNvSpPr>
            <a:spLocks noGrp="1" noChangeArrowheads="1"/>
          </p:cNvSpPr>
          <p:nvPr>
            <p:ph type="sldNum" sz="quarter" idx="3"/>
          </p:nvPr>
        </p:nvSpPr>
        <p:spPr bwMode="auto">
          <a:xfrm>
            <a:off x="3956998"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algn="r" eaLnBrk="1" hangingPunct="1">
              <a:defRPr sz="1200"/>
            </a:lvl1pPr>
          </a:lstStyle>
          <a:p>
            <a:pPr>
              <a:defRPr/>
            </a:pPr>
            <a:fld id="{187C520A-0761-4ECA-BAF2-66B109B0C7A4}" type="slidenum">
              <a:rPr lang="en-US"/>
              <a:pPr>
                <a:defRPr/>
              </a:pPr>
              <a:t>‹#›</a:t>
            </a:fld>
            <a:endParaRPr lang="en-US" dirty="0"/>
          </a:p>
        </p:txBody>
      </p:sp>
    </p:spTree>
    <p:extLst>
      <p:ext uri="{BB962C8B-B14F-4D97-AF65-F5344CB8AC3E}">
        <p14:creationId xmlns:p14="http://schemas.microsoft.com/office/powerpoint/2010/main" val="2253280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eaLnBrk="1" hangingPunct="1">
              <a:defRPr sz="1200"/>
            </a:lvl1pPr>
          </a:lstStyle>
          <a:p>
            <a:pPr>
              <a:defRPr/>
            </a:pPr>
            <a:endParaRPr lang="en-US" dirty="0"/>
          </a:p>
        </p:txBody>
      </p:sp>
      <p:sp>
        <p:nvSpPr>
          <p:cNvPr id="9219" name="Rectangle 3"/>
          <p:cNvSpPr>
            <a:spLocks noGrp="1" noChangeArrowheads="1"/>
          </p:cNvSpPr>
          <p:nvPr>
            <p:ph type="dt" idx="1"/>
          </p:nvPr>
        </p:nvSpPr>
        <p:spPr bwMode="auto">
          <a:xfrm>
            <a:off x="3956998"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algn="r" eaLnBrk="1" hangingPunct="1">
              <a:defRPr sz="1200"/>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99139" y="4410081"/>
            <a:ext cx="5586723" cy="4176705"/>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2"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eaLnBrk="1" hangingPunct="1">
              <a:defRPr sz="1200"/>
            </a:lvl1pPr>
          </a:lstStyle>
          <a:p>
            <a:pPr>
              <a:defRPr/>
            </a:pPr>
            <a:endParaRPr lang="en-US" dirty="0"/>
          </a:p>
        </p:txBody>
      </p:sp>
      <p:sp>
        <p:nvSpPr>
          <p:cNvPr id="9223" name="Rectangle 7"/>
          <p:cNvSpPr>
            <a:spLocks noGrp="1" noChangeArrowheads="1"/>
          </p:cNvSpPr>
          <p:nvPr>
            <p:ph type="sldNum" sz="quarter" idx="5"/>
          </p:nvPr>
        </p:nvSpPr>
        <p:spPr bwMode="auto">
          <a:xfrm>
            <a:off x="3956998"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algn="r" eaLnBrk="1" hangingPunct="1">
              <a:defRPr sz="1200"/>
            </a:lvl1pPr>
          </a:lstStyle>
          <a:p>
            <a:pPr>
              <a:defRPr/>
            </a:pPr>
            <a:fld id="{DD56E227-BC7B-4C05-9AE1-A1B2CF741B4A}" type="slidenum">
              <a:rPr lang="en-US"/>
              <a:pPr>
                <a:defRPr/>
              </a:pPr>
              <a:t>‹#›</a:t>
            </a:fld>
            <a:endParaRPr lang="en-US" dirty="0"/>
          </a:p>
        </p:txBody>
      </p:sp>
    </p:spTree>
    <p:extLst>
      <p:ext uri="{BB962C8B-B14F-4D97-AF65-F5344CB8AC3E}">
        <p14:creationId xmlns:p14="http://schemas.microsoft.com/office/powerpoint/2010/main" val="2426919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E1CB763-9420-445D-9B39-462C7F84D09F}" type="slidenum">
              <a:rPr lang="en-US" smtClean="0"/>
              <a:pPr/>
              <a:t>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219819" indent="-219819">
              <a:buAutoNum type="arabicPeriod"/>
            </a:pPr>
            <a:r>
              <a:rPr lang="en-US" baseline="0" dirty="0" smtClean="0"/>
              <a:t>Consider the level  of application innovation in high-end general-purposes desktop computing over the last decade. I believe that it has been minimal, perhaps with the exception of computer graphics. Consider progress on internet and mobile for comparison where nearly 500,000 work developing mobile apps on their own dime.</a:t>
            </a:r>
          </a:p>
          <a:p>
            <a:pPr marL="219819" indent="-219819" defTabSz="879275">
              <a:buFontTx/>
              <a:buAutoNum type="arabicPeriod"/>
              <a:defRPr/>
            </a:pPr>
            <a:r>
              <a:rPr lang="en-US" dirty="0" smtClean="0"/>
              <a:t>Being motivated. Before technology constraints forced Intel to move to</a:t>
            </a:r>
            <a:r>
              <a:rPr lang="en-US" baseline="0" dirty="0" smtClean="0"/>
              <a:t> multi-cores, it was forced to extend X86 from 32- to 64-bit. </a:t>
            </a:r>
            <a:r>
              <a:rPr lang="en-US" dirty="0" smtClean="0"/>
              <a:t>Intel invested $4B in the Itanium and then wanted to cancel</a:t>
            </a:r>
            <a:r>
              <a:rPr lang="en-US" baseline="0" dirty="0" smtClean="0"/>
              <a:t> it</a:t>
            </a:r>
            <a:r>
              <a:rPr lang="en-US" dirty="0" smtClean="0"/>
              <a:t>.</a:t>
            </a:r>
            <a:r>
              <a:rPr lang="en-US" baseline="0" dirty="0" smtClean="0"/>
              <a:t> Was put on the right track only because competition from AMD. </a:t>
            </a:r>
            <a:r>
              <a:rPr lang="en-US" b="1" baseline="0" dirty="0" smtClean="0"/>
              <a:t>No correcting competition existed for over a decade</a:t>
            </a:r>
            <a:r>
              <a:rPr lang="en-US" b="0" baseline="0" dirty="0" smtClean="0"/>
              <a:t>. Will</a:t>
            </a:r>
            <a:r>
              <a:rPr lang="en-US" baseline="0" dirty="0" smtClean="0"/>
              <a:t> better conditions for competition emerge?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Creativity--By nature, algorithms require some level of creativity. Ideally, programming does not. </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a:t>
            </a:r>
            <a:r>
              <a:rPr lang="en-US" baseline="0" dirty="0" smtClean="0"/>
              <a:t> were rising 6</a:t>
            </a:r>
            <a:r>
              <a:rPr lang="en-US" baseline="30000" dirty="0" smtClean="0"/>
              <a:t>th</a:t>
            </a:r>
            <a:r>
              <a:rPr lang="en-US" baseline="0" dirty="0" smtClean="0"/>
              <a:t> graders </a:t>
            </a:r>
          </a:p>
          <a:p>
            <a:r>
              <a:rPr lang="en-US" baseline="0" dirty="0" smtClean="0"/>
              <a:t>Summer camp for children from underrepresented groups </a:t>
            </a:r>
            <a:endParaRPr lang="en-US" dirty="0"/>
          </a:p>
        </p:txBody>
      </p:sp>
      <p:sp>
        <p:nvSpPr>
          <p:cNvPr id="4" name="Slide Number Placeholder 3"/>
          <p:cNvSpPr>
            <a:spLocks noGrp="1"/>
          </p:cNvSpPr>
          <p:nvPr>
            <p:ph type="sldNum" sz="quarter" idx="10"/>
          </p:nvPr>
        </p:nvSpPr>
        <p:spPr/>
        <p:txBody>
          <a:bodyPr/>
          <a:lstStyle/>
          <a:p>
            <a:pPr>
              <a:defRPr/>
            </a:pPr>
            <a:fld id="{353721D9-CB8E-4A87-9FE9-FCB66F78A6C6}" type="slidenum">
              <a:rPr lang="en-US" smtClean="0"/>
              <a:pPr>
                <a:defRPr/>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19</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20</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21</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22</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15204F9-AD30-4FC6-8735-5A07FB091933}" type="slidenum">
              <a:rPr lang="en-US" smtClean="0"/>
              <a:pPr/>
              <a:t>23</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87BDEC2-4877-4558-A30E-925FB120E6AC}" type="slidenum">
              <a:rPr lang="en-US" smtClean="0"/>
              <a:pPr/>
              <a:t>24</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87A409A-194D-45B5-B159-E7A3B8A55284}" type="slidenum">
              <a:rPr lang="en-US" smtClean="0"/>
              <a:pPr/>
              <a:t>25</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spcBef>
                <a:spcPct val="0"/>
              </a:spcBef>
            </a:pPr>
            <a:r>
              <a:rPr lang="en-US" dirty="0" smtClean="0"/>
              <a:t>Prefix-sum is the</a:t>
            </a:r>
            <a:r>
              <a:rPr lang="en-US" baseline="0" dirty="0" smtClean="0"/>
              <a:t> well-known fetch-and-add/increment commutative ‘atomic operation’, introduced by the NYU-</a:t>
            </a:r>
            <a:r>
              <a:rPr lang="en-US" baseline="0" dirty="0" err="1" smtClean="0"/>
              <a:t>Ultracomputer</a:t>
            </a:r>
            <a:r>
              <a:rPr lang="en-US" baseline="0" dirty="0" smtClean="0"/>
              <a:t> project in the early 1980s. </a:t>
            </a:r>
          </a:p>
          <a:p>
            <a:pPr eaLnBrk="1" hangingPunct="1">
              <a:spcBef>
                <a:spcPct val="0"/>
              </a:spcBef>
            </a:pPr>
            <a:r>
              <a:rPr lang="en-US" baseline="0" dirty="0" smtClean="0"/>
              <a:t>Our only innovation there is in a more efficient direct HW implementation</a:t>
            </a:r>
            <a:endParaRPr lang="en-US" dirty="0" smtClean="0"/>
          </a:p>
        </p:txBody>
      </p:sp>
      <p:sp>
        <p:nvSpPr>
          <p:cNvPr id="54276" name="Slide Number Placeholder 3"/>
          <p:cNvSpPr>
            <a:spLocks noGrp="1"/>
          </p:cNvSpPr>
          <p:nvPr>
            <p:ph type="sldNum" sz="quarter" idx="5"/>
          </p:nvPr>
        </p:nvSpPr>
        <p:spPr>
          <a:noFill/>
        </p:spPr>
        <p:txBody>
          <a:bodyPr/>
          <a:lstStyle/>
          <a:p>
            <a:fld id="{5A45F748-3F55-4DFE-B929-045C9C49F7A8}" type="slidenum">
              <a:rPr lang="en-US" smtClean="0"/>
              <a:pPr/>
              <a:t>26</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p>
            <a:pPr defTabSz="927442"/>
            <a:fld id="{807C0DBB-527A-474B-B130-AA556ECF1F00}" type="slidenum">
              <a:rPr lang="en-US"/>
              <a:pPr defTabSz="927442"/>
              <a:t>2</a:t>
            </a:fld>
            <a:endParaRPr lang="en-US" dirty="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Did this happen – have we even stayed on d</a:t>
            </a:r>
            <a:r>
              <a:rPr lang="en-US" baseline="-25000" dirty="0" smtClean="0"/>
              <a:t>1 </a:t>
            </a:r>
            <a:r>
              <a:rPr lang="en-US" dirty="0" smtClean="0"/>
              <a:t>?</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a:ln/>
        </p:spPr>
      </p:sp>
      <p:sp>
        <p:nvSpPr>
          <p:cNvPr id="64515" name="Rectangle 3"/>
          <p:cNvSpPr>
            <a:spLocks noGrp="1"/>
          </p:cNvSpPr>
          <p:nvPr>
            <p:ph type="body" idx="1"/>
          </p:nvPr>
        </p:nvSpPr>
        <p:spPr>
          <a:noFill/>
          <a:ln/>
        </p:spPr>
        <p:txBody>
          <a:bodyPr/>
          <a:lstStyle/>
          <a:p>
            <a:pPr defTabSz="879275">
              <a:defRPr/>
            </a:pPr>
            <a:r>
              <a:rPr lang="en-US" dirty="0"/>
              <a:t>Back-up slide: XMT Block Diagram –</a:t>
            </a:r>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Easy code--</a:t>
            </a:r>
          </a:p>
          <a:p>
            <a:r>
              <a:rPr lang="en-US" dirty="0" smtClean="0"/>
              <a:t>See</a:t>
            </a:r>
            <a:r>
              <a:rPr lang="en-US" baseline="0" dirty="0" smtClean="0"/>
              <a:t> next slide for my inspiration on how to</a:t>
            </a:r>
            <a:r>
              <a:rPr lang="en-US" dirty="0" smtClean="0"/>
              <a:t> operate </a:t>
            </a:r>
            <a:r>
              <a:rPr lang="en-US" u="sng" dirty="0"/>
              <a:t>near full intrinsic capacity</a:t>
            </a:r>
            <a:endParaRPr lang="en-US" dirty="0" smtClean="0"/>
          </a:p>
          <a:p>
            <a:pPr defTabSz="879275">
              <a:defRPr/>
            </a:pPr>
            <a:r>
              <a:rPr lang="en-US" dirty="0" smtClean="0"/>
              <a:t>Tensions: Synchronous</a:t>
            </a:r>
            <a:r>
              <a:rPr lang="en-US" baseline="0" dirty="0" smtClean="0"/>
              <a:t> for higher abstraction, reduced synchrony &amp; no-busy-waits for physical reality</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Place a ladder:</a:t>
            </a:r>
          </a:p>
          <a:p>
            <a:r>
              <a:rPr lang="en-US" dirty="0" smtClean="0"/>
              <a:t>Each processor represents a job site: issues instructions and when the working material arrives can fire-up the functional-units (laborers).</a:t>
            </a:r>
          </a:p>
          <a:p>
            <a:r>
              <a:rPr lang="en-US" dirty="0" smtClean="0"/>
              <a:t>Inspired</a:t>
            </a:r>
            <a:r>
              <a:rPr lang="en-US" baseline="0" dirty="0" smtClean="0"/>
              <a:t> by</a:t>
            </a:r>
            <a:r>
              <a:rPr lang="en-US" dirty="0" smtClean="0"/>
              <a:t> a contractor at home. He perfected this so well that we</a:t>
            </a:r>
            <a:r>
              <a:rPr lang="en-US" baseline="0" dirty="0" smtClean="0"/>
              <a:t> needed to replace him in order get back our life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3C94DE1-E0F1-42FB-ABF7-4FD058E965C2}" type="slidenum">
              <a:rPr lang="en-US" smtClean="0"/>
              <a:pPr/>
              <a:t>30</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t>GvN47</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2954BC78-0169-40E1-920E-E8DE3BB09C31}" type="slidenum">
              <a:rPr lang="en-US" smtClean="0"/>
              <a:pPr/>
              <a:t>32</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For question on algorithm: obvious.</a:t>
            </a:r>
          </a:p>
          <a:p>
            <a:r>
              <a:rPr lang="en-US" dirty="0" smtClean="0">
                <a:latin typeface="Arial" pitchFamily="34" charset="0"/>
                <a:ea typeface="ＭＳ Ｐゴシック" pitchFamily="34" charset="-128"/>
              </a:rPr>
              <a:t>For question on compilers: see Prof. </a:t>
            </a:r>
            <a:r>
              <a:rPr lang="en-US" dirty="0" err="1" smtClean="0">
                <a:latin typeface="Arial" pitchFamily="34" charset="0"/>
                <a:ea typeface="ＭＳ Ｐゴシック" pitchFamily="34" charset="-128"/>
              </a:rPr>
              <a:t>Barua</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 comments. XMT is all about </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seeing parallelism</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a:t>
            </a:r>
          </a:p>
          <a:p>
            <a:r>
              <a:rPr lang="en-US" dirty="0" smtClean="0">
                <a:latin typeface="Arial" pitchFamily="34" charset="0"/>
                <a:ea typeface="ＭＳ Ｐゴシック" pitchFamily="34" charset="-128"/>
              </a:rPr>
              <a:t>For HW: stay tuned. Hint: engineering (not computer engineering…) typically goes from specs to building. </a:t>
            </a: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14495" indent="-274806">
              <a:defRPr sz="2300">
                <a:solidFill>
                  <a:schemeClr val="tx1"/>
                </a:solidFill>
                <a:latin typeface="Arial" pitchFamily="34" charset="0"/>
                <a:ea typeface="ＭＳ Ｐゴシック" pitchFamily="34" charset="-128"/>
              </a:defRPr>
            </a:lvl2pPr>
            <a:lvl3pPr marL="1099223" indent="-219845">
              <a:defRPr sz="2300">
                <a:solidFill>
                  <a:schemeClr val="tx1"/>
                </a:solidFill>
                <a:latin typeface="Arial" pitchFamily="34" charset="0"/>
                <a:ea typeface="ＭＳ Ｐゴシック" pitchFamily="34" charset="-128"/>
              </a:defRPr>
            </a:lvl3pPr>
            <a:lvl4pPr marL="1538912" indent="-219845">
              <a:defRPr sz="2300">
                <a:solidFill>
                  <a:schemeClr val="tx1"/>
                </a:solidFill>
                <a:latin typeface="Arial" pitchFamily="34" charset="0"/>
                <a:ea typeface="ＭＳ Ｐゴシック" pitchFamily="34" charset="-128"/>
              </a:defRPr>
            </a:lvl4pPr>
            <a:lvl5pPr marL="1978602" indent="-219845">
              <a:defRPr sz="2300">
                <a:solidFill>
                  <a:schemeClr val="tx1"/>
                </a:solidFill>
                <a:latin typeface="Arial" pitchFamily="34" charset="0"/>
                <a:ea typeface="ＭＳ Ｐゴシック" pitchFamily="34" charset="-128"/>
              </a:defRPr>
            </a:lvl5pPr>
            <a:lvl6pPr marL="2418291" indent="-219845"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57980" indent="-219845"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97669" indent="-219845"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37359" indent="-219845"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6BA2EBDE-3112-4871-8669-987DF59E7E5D}" type="slidenum">
              <a:rPr lang="en-US" sz="1300"/>
              <a:pPr/>
              <a:t>33</a:t>
            </a:fld>
            <a:endParaRPr 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Unfair since 64 processors are compared to 8</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Contrast – Marines and perhaps parallel computing people are really brave. If you give them a piece of hardware, nothing will stop them. </a:t>
            </a:r>
            <a:r>
              <a:rPr lang="en-US" baseline="0" dirty="0" smtClean="0"/>
              <a:t> But is it wise? </a:t>
            </a:r>
          </a:p>
          <a:p>
            <a:r>
              <a:rPr lang="en-US" baseline="0" dirty="0" smtClean="0"/>
              <a:t>Decree-- For academia, it has been. For industry, it seems to work, perhaps because competition is so limited. Isn’t it fascinating how we find ourselves in a hole and keep digging?</a:t>
            </a:r>
            <a:endParaRPr lang="en-US" dirty="0" smtClean="0"/>
          </a:p>
          <a:p>
            <a:r>
              <a:rPr lang="en-US" dirty="0" smtClean="0"/>
              <a:t>Lots of</a:t>
            </a:r>
            <a:r>
              <a:rPr lang="en-US" baseline="0" dirty="0" smtClean="0"/>
              <a:t> parallelism –This is not where the trick is.</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37</a:t>
            </a:fld>
            <a:endParaRPr lang="en-US" dirty="0"/>
          </a:p>
        </p:txBody>
      </p:sp>
    </p:spTree>
    <p:extLst>
      <p:ext uri="{BB962C8B-B14F-4D97-AF65-F5344CB8AC3E}">
        <p14:creationId xmlns:p14="http://schemas.microsoft.com/office/powerpoint/2010/main" val="655114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like</a:t>
            </a:r>
            <a:r>
              <a:rPr lang="en-US" baseline="0" dirty="0" smtClean="0"/>
              <a:t> a couple of PhD theses on other platforms</a:t>
            </a:r>
          </a:p>
          <a:p>
            <a:endParaRPr lang="en-US" baseline="0" dirty="0" smtClean="0"/>
          </a:p>
          <a:p>
            <a:r>
              <a:rPr lang="en-US" baseline="0" dirty="0" smtClean="0"/>
              <a:t>Reports: NSA people told me that with GPUs, the experience has been 1 week for a working program and then ½ year for performance</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in my recent computer engineering junior class were dismayed to hear that.</a:t>
            </a:r>
            <a:r>
              <a:rPr lang="en-US" baseline="0" dirty="0" smtClean="0"/>
              <a:t> N</a:t>
            </a:r>
            <a:r>
              <a:rPr lang="en-US" dirty="0" smtClean="0"/>
              <a:t>early all (mostly serial) programs they have learned and written do not fit this mold and they felt that this was too limiting.</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40</a:t>
            </a:fld>
            <a:endParaRPr lang="en-US" dirty="0"/>
          </a:p>
        </p:txBody>
      </p:sp>
    </p:spTree>
    <p:extLst>
      <p:ext uri="{BB962C8B-B14F-4D97-AF65-F5344CB8AC3E}">
        <p14:creationId xmlns:p14="http://schemas.microsoft.com/office/powerpoint/2010/main" val="993144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56998" y="8818559"/>
            <a:ext cx="3026408" cy="463546"/>
          </a:xfrm>
          <a:prstGeom prst="rect">
            <a:avLst/>
          </a:prstGeom>
          <a:noFill/>
          <a:ln w="9525">
            <a:noFill/>
            <a:miter lim="800000"/>
            <a:headEnd/>
            <a:tailEnd/>
          </a:ln>
        </p:spPr>
        <p:txBody>
          <a:bodyPr lIns="92899" tIns="46448" rIns="92899" bIns="46448" anchor="b"/>
          <a:lstStyle/>
          <a:p>
            <a:pPr algn="r" defTabSz="926090"/>
            <a:fld id="{3FBD40C7-6766-40CA-B45E-6EB410A43C85}" type="slidenum">
              <a:rPr lang="en-US" sz="1100"/>
              <a:pPr algn="r" defTabSz="926090"/>
              <a:t>41</a:t>
            </a:fld>
            <a:endParaRPr lang="en-US" sz="1100" dirty="0"/>
          </a:p>
        </p:txBody>
      </p:sp>
      <p:sp>
        <p:nvSpPr>
          <p:cNvPr id="67587" name="Rectangle 2"/>
          <p:cNvSpPr>
            <a:spLocks noGrp="1" noRot="1" noChangeAspect="1" noChangeArrowheads="1" noTextEdit="1"/>
          </p:cNvSpPr>
          <p:nvPr>
            <p:ph type="sldImg"/>
          </p:nvPr>
        </p:nvSpPr>
        <p:spPr>
          <a:xfrm>
            <a:off x="1173163" y="696913"/>
            <a:ext cx="4641850" cy="3481387"/>
          </a:xfrm>
          <a:ln/>
        </p:spPr>
      </p:sp>
      <p:sp>
        <p:nvSpPr>
          <p:cNvPr id="67588" name="Rectangle 3"/>
          <p:cNvSpPr>
            <a:spLocks noGrp="1" noChangeArrowheads="1"/>
          </p:cNvSpPr>
          <p:nvPr>
            <p:ph type="body" idx="1"/>
          </p:nvPr>
        </p:nvSpPr>
        <p:spPr>
          <a:noFill/>
          <a:ln/>
        </p:spPr>
        <p:txBody>
          <a:bodyPr lIns="92899" tIns="46448" rIns="92899" bIns="46448"/>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6090"/>
            <a:fld id="{3796565C-3E63-49FB-BCDE-BA87191522F2}" type="slidenum">
              <a:rPr lang="en-US" smtClean="0"/>
              <a:pPr defTabSz="926090"/>
              <a:t>43</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44</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D95AFB5-400A-4262-84DC-60A072EB5973}" type="slidenum">
              <a:rPr lang="en-US" smtClean="0"/>
              <a:pPr/>
              <a:t>45</a:t>
            </a:fld>
            <a:endParaRPr 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dirty="0" smtClean="0"/>
              <a:t>Mention Arbitrary CRCW PRAM</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Illusion because market place is</a:t>
            </a:r>
            <a:r>
              <a:rPr lang="en-US" baseline="0" dirty="0" smtClean="0"/>
              <a:t> sure to</a:t>
            </a:r>
            <a:r>
              <a:rPr lang="en-US" dirty="0" smtClean="0"/>
              <a:t> reject parallelism in the mainstream, making</a:t>
            </a:r>
            <a:r>
              <a:rPr lang="en-US" baseline="0" dirty="0" smtClean="0"/>
              <a:t> everybody a loser</a:t>
            </a:r>
            <a:r>
              <a:rPr lang="en-US" dirty="0" smtClean="0"/>
              <a:t> </a:t>
            </a:r>
          </a:p>
          <a:p>
            <a:r>
              <a:rPr lang="en-US" dirty="0" smtClean="0"/>
              <a:t>Stand out: deans love the industr</a:t>
            </a:r>
            <a:r>
              <a:rPr lang="en-US" baseline="0" dirty="0" smtClean="0"/>
              <a:t>y brand-name and the citation count among all those doing the same thing</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46</a:t>
            </a:fld>
            <a:endParaRPr lang="en-US" dirty="0"/>
          </a:p>
        </p:txBody>
      </p:sp>
    </p:spTree>
    <p:extLst>
      <p:ext uri="{BB962C8B-B14F-4D97-AF65-F5344CB8AC3E}">
        <p14:creationId xmlns:p14="http://schemas.microsoft.com/office/powerpoint/2010/main" val="3860700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 spiral broken</a:t>
            </a:r>
            <a:r>
              <a:rPr lang="en-US" baseline="0" dirty="0" smtClean="0"/>
              <a:t>—no current contract between programmers and architects</a:t>
            </a:r>
          </a:p>
          <a:p>
            <a:r>
              <a:rPr lang="en-US" dirty="0" smtClean="0"/>
              <a:t>* Behind what’s feasible. Next slide</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stand in a very long line to the movies. Everyone sees only the back of the person in</a:t>
            </a:r>
            <a:r>
              <a:rPr lang="en-US" baseline="0" dirty="0" smtClean="0"/>
              <a:t> front. Where are you in the line? or is the line just going around the block .. and there is no movie?</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938">
              <a:defRPr/>
            </a:pPr>
            <a:r>
              <a:rPr lang="en-US" dirty="0" smtClean="0">
                <a:solidFill>
                  <a:srgbClr val="FF0000"/>
                </a:solidFill>
                <a:ea typeface="ＭＳ Ｐゴシック" charset="-128"/>
              </a:rPr>
              <a:t>Note: best speedups &gt;= 60X </a:t>
            </a:r>
            <a:r>
              <a:rPr lang="en-US" dirty="0" err="1" smtClean="0">
                <a:solidFill>
                  <a:srgbClr val="FF0000"/>
                </a:solidFill>
                <a:ea typeface="ＭＳ Ｐゴシック" charset="-128"/>
              </a:rPr>
              <a:t>vs</a:t>
            </a:r>
            <a:r>
              <a:rPr lang="en-US" dirty="0" smtClean="0">
                <a:solidFill>
                  <a:srgbClr val="FF0000"/>
                </a:solidFill>
                <a:ea typeface="ＭＳ Ｐゴシック" charset="-128"/>
              </a:rPr>
              <a:t> &gt; 30X without feature (or on GPUs – next slide).</a:t>
            </a:r>
          </a:p>
          <a:p>
            <a:pPr defTabSz="911938">
              <a:defRPr/>
            </a:pPr>
            <a:r>
              <a:rPr lang="en-US" dirty="0" smtClean="0">
                <a:solidFill>
                  <a:srgbClr val="FF0000"/>
                </a:solidFill>
                <a:ea typeface="ＭＳ Ｐゴシック" charset="-128"/>
              </a:rPr>
              <a:t>However, for parallelism in the few 1000s, the XMT speedups are ~8X, while all other platforms give none!</a:t>
            </a:r>
          </a:p>
          <a:p>
            <a:pPr defTabSz="911938">
              <a:defRPr/>
            </a:pPr>
            <a:endParaRPr lang="en-US" u="sng" dirty="0" smtClean="0">
              <a:solidFill>
                <a:srgbClr val="FF0000"/>
              </a:solidFill>
              <a:ea typeface="ＭＳ Ｐゴシック" charset="-128"/>
            </a:endParaRPr>
          </a:p>
          <a:p>
            <a:pPr defTabSz="911938">
              <a:defRPr/>
            </a:pPr>
            <a:r>
              <a:rPr lang="en-US" u="sng" dirty="0" smtClean="0">
                <a:solidFill>
                  <a:srgbClr val="FF0000"/>
                </a:solidFill>
                <a:ea typeface="ＭＳ Ｐゴシック" charset="-128"/>
              </a:rPr>
              <a:t>Unique</a:t>
            </a:r>
            <a:r>
              <a:rPr lang="en-US" dirty="0" smtClean="0">
                <a:solidFill>
                  <a:srgbClr val="FF0000"/>
                </a:solidFill>
                <a:ea typeface="ＭＳ Ｐゴシック" charset="-128"/>
              </a:rPr>
              <a:t>: in other systems you will find either ‘low overhead initiation of fine-grained threads’ (GPUs) or support for serial &amp; limited parallelism. Not both.</a:t>
            </a:r>
          </a:p>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comment on GPU productivity</a:t>
            </a:r>
            <a:r>
              <a:rPr lang="en-US" baseline="0" dirty="0" smtClean="0"/>
              <a:t> </a:t>
            </a:r>
            <a:r>
              <a:rPr lang="en-US" dirty="0" smtClean="0"/>
              <a:t>problems if whole program is not highly parallel.</a:t>
            </a:r>
            <a:endParaRPr lang="en-US" baseline="0" dirty="0" smtClean="0"/>
          </a:p>
          <a:p>
            <a:r>
              <a:rPr lang="en-US" baseline="0" dirty="0" smtClean="0"/>
              <a:t>I claimed that</a:t>
            </a:r>
            <a:r>
              <a:rPr lang="en-US" dirty="0" smtClean="0"/>
              <a:t> it affects productivity</a:t>
            </a:r>
            <a:r>
              <a:rPr lang="en-US" baseline="0" dirty="0" smtClean="0"/>
              <a:t> as upgrading a serial program requires major overhaul for parallelism of the whole program.  </a:t>
            </a:r>
          </a:p>
          <a:p>
            <a:r>
              <a:rPr lang="en-US" baseline="0" dirty="0" smtClean="0"/>
              <a:t>You may say: but, list ranking has enough parallelism for interesting input sizes. </a:t>
            </a:r>
          </a:p>
          <a:p>
            <a:r>
              <a:rPr lang="en-US" baseline="0" dirty="0" smtClean="0"/>
              <a:t>Not so! Often, list ranking routines occur with limited input sizes for interesting problems…</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u="sng" dirty="0"/>
              <a:t>Example</a:t>
            </a:r>
            <a:r>
              <a:rPr lang="en-US" dirty="0"/>
              <a:t> Story mentions genomics research, as a key application.  Does LANL care for this application?</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938">
              <a:defRPr/>
            </a:pPr>
            <a:r>
              <a:rPr lang="en-US" baseline="0" dirty="0" smtClean="0"/>
              <a:t>Unchallenged – V</a:t>
            </a:r>
            <a:r>
              <a:rPr lang="en-US" dirty="0" smtClean="0"/>
              <a:t>endors appear not to have a clue how to solve the 40 yrs old problem of building easy-to-program parallel machines. Lacking (and despairing of) a technical solution, their business strategy should</a:t>
            </a:r>
            <a:r>
              <a:rPr lang="en-US" baseline="0" dirty="0" smtClean="0"/>
              <a:t> be torn between</a:t>
            </a:r>
            <a:r>
              <a:rPr lang="en-US" dirty="0" smtClean="0"/>
              <a:t> preempting: (</a:t>
            </a:r>
            <a:r>
              <a:rPr lang="en-US" dirty="0" err="1" smtClean="0"/>
              <a:t>i</a:t>
            </a:r>
            <a:r>
              <a:rPr lang="en-US" dirty="0" smtClean="0"/>
              <a:t>) public perception of uncertainty;</a:t>
            </a:r>
            <a:r>
              <a:rPr lang="en-US" baseline="0" dirty="0" smtClean="0"/>
              <a:t> and (ii) drive researchers to</a:t>
            </a:r>
            <a:r>
              <a:rPr lang="en-US" dirty="0" smtClean="0"/>
              <a:t> give industry the solution it needs. The former</a:t>
            </a:r>
            <a:r>
              <a:rPr lang="en-US" baseline="0" dirty="0" smtClean="0"/>
              <a:t> m</a:t>
            </a:r>
            <a:r>
              <a:rPr lang="en-US" dirty="0" smtClean="0"/>
              <a:t>ay be fine for a</a:t>
            </a:r>
            <a:r>
              <a:rPr lang="en-US" baseline="0" dirty="0" smtClean="0"/>
              <a:t> vendor</a:t>
            </a:r>
            <a:r>
              <a:rPr lang="en-US" dirty="0" smtClean="0"/>
              <a:t>, but it puts the rest of us to sleep,</a:t>
            </a:r>
            <a:r>
              <a:rPr lang="en-US" baseline="0" dirty="0" smtClean="0"/>
              <a:t> and</a:t>
            </a:r>
            <a:r>
              <a:rPr lang="en-US" dirty="0" smtClean="0"/>
              <a:t> comes at the expense of the economy and the profession. </a:t>
            </a:r>
          </a:p>
          <a:p>
            <a:endParaRPr lang="en-US" baseline="0" dirty="0" smtClean="0"/>
          </a:p>
          <a:p>
            <a:r>
              <a:rPr lang="en-US" baseline="0" dirty="0" smtClean="0"/>
              <a:t>IMO, some of the same speakers also implied the opposite elsewhere; e.g., lower on this slide.. </a:t>
            </a:r>
          </a:p>
          <a:p>
            <a:endParaRPr lang="en-US" baseline="0" dirty="0" smtClean="0"/>
          </a:p>
          <a:p>
            <a:r>
              <a:rPr lang="en-US" baseline="0" dirty="0" smtClean="0"/>
              <a:t>Consolidation – ‘winner takes all’ </a:t>
            </a:r>
            <a:r>
              <a:rPr lang="en-US" dirty="0" smtClean="0">
                <a:latin typeface="Calibri" charset="0"/>
                <a:sym typeface="Wingdings" charset="0"/>
              </a:rPr>
              <a:t>and the implied higher barrier to entry that follows – cited as a problem for getting the US out of today’s recession </a:t>
            </a:r>
          </a:p>
          <a:p>
            <a:endParaRPr lang="en-US" dirty="0" smtClean="0">
              <a:latin typeface="Calibri" charset="0"/>
              <a:sym typeface="Wingdings" charset="0"/>
            </a:endParaRPr>
          </a:p>
          <a:p>
            <a:r>
              <a:rPr lang="en-US" dirty="0" smtClean="0">
                <a:latin typeface="Calibri" charset="0"/>
                <a:sym typeface="Wingdings" charset="0"/>
              </a:rPr>
              <a:t>How can one establish that many more apps would have been invented with easier to program platforms?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55</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BTW – When you get a compliment you typically don’t ask the other party if they forgot</a:t>
            </a:r>
            <a:r>
              <a:rPr lang="en-US" baseline="0" dirty="0" smtClean="0"/>
              <a:t> to take</a:t>
            </a:r>
            <a:r>
              <a:rPr lang="en-US" dirty="0" smtClean="0"/>
              <a:t> their pills today…</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56</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Polish</a:t>
            </a:r>
            <a:r>
              <a:rPr lang="en-US" baseline="0" dirty="0" smtClean="0"/>
              <a:t> Israeli researcher. The most prestigious award in </a:t>
            </a:r>
            <a:r>
              <a:rPr lang="en-US" dirty="0" smtClean="0">
                <a:latin typeface="Calibri" charset="0"/>
              </a:rPr>
              <a:t>sociology of science named after him. Much of the 1960s book Structure of Scientific Revolutions (Thomas Kuhn’s ‘paradigm shift’ ) was based on this 1935 work.</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57</a:t>
            </a:fld>
            <a:endParaRPr lang="en-US" dirty="0"/>
          </a:p>
        </p:txBody>
      </p:sp>
    </p:spTree>
    <p:extLst>
      <p:ext uri="{BB962C8B-B14F-4D97-AF65-F5344CB8AC3E}">
        <p14:creationId xmlns:p14="http://schemas.microsoft.com/office/powerpoint/2010/main" val="6551147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highlight – case of GPUs</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58</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 -- Example: Suppose</a:t>
            </a:r>
            <a:r>
              <a:rPr lang="en-US" baseline="0" dirty="0" smtClean="0"/>
              <a:t> that </a:t>
            </a:r>
            <a:r>
              <a:rPr lang="en-US" baseline="0" dirty="0" err="1" smtClean="0"/>
              <a:t>DoD</a:t>
            </a:r>
            <a:r>
              <a:rPr lang="en-US" dirty="0" smtClean="0"/>
              <a:t> spends $100M</a:t>
            </a:r>
            <a:r>
              <a:rPr lang="en-US" baseline="0" dirty="0" smtClean="0"/>
              <a:t>/year on developing high-end source code for commodity desktops. Suppose that this cost can be cut by a factor of 10. Imagine: (</a:t>
            </a:r>
            <a:r>
              <a:rPr lang="en-US" baseline="0" dirty="0" err="1" smtClean="0"/>
              <a:t>i</a:t>
            </a:r>
            <a:r>
              <a:rPr lang="en-US" baseline="0" dirty="0" smtClean="0"/>
              <a:t>) what else you could with the same code development budget and/or (ii)  just with the money.</a:t>
            </a:r>
          </a:p>
          <a:p>
            <a:r>
              <a:rPr lang="en-US" baseline="0" dirty="0" smtClean="0"/>
              <a:t>Will it make sense to invest $10M to save $100M/year in this example? </a:t>
            </a:r>
          </a:p>
          <a:p>
            <a:endParaRPr lang="en-US" baseline="0" dirty="0" smtClean="0"/>
          </a:p>
          <a:p>
            <a:r>
              <a:rPr lang="en-US" baseline="0" dirty="0" smtClean="0"/>
              <a:t>Mission—yet will not support a new architecture, only burn money on architectures that waste time of researchers/programmers</a:t>
            </a:r>
            <a:endParaRPr lang="en-US" dirty="0" smtClean="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59</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275">
              <a:defRPr/>
            </a:pPr>
            <a:r>
              <a:rPr lang="en-US" u="sng" dirty="0" smtClean="0"/>
              <a:t>If System 2 </a:t>
            </a:r>
            <a:r>
              <a:rPr lang="en-US" dirty="0" smtClean="0"/>
              <a:t>perhaps we should go to back to farming</a:t>
            </a:r>
          </a:p>
          <a:p>
            <a:pPr defTabSz="879275">
              <a:defRPr/>
            </a:pPr>
            <a:r>
              <a:rPr lang="en-US" dirty="0" smtClean="0"/>
              <a:t>If we go to an extreme, is a cemetery (no power consumption) the ideal? </a:t>
            </a:r>
          </a:p>
          <a:p>
            <a:pPr defTabSz="879275">
              <a:defRPr/>
            </a:pPr>
            <a:r>
              <a:rPr lang="en-US" dirty="0" smtClean="0"/>
              <a:t>Is</a:t>
            </a:r>
            <a:r>
              <a:rPr lang="en-US" baseline="0" dirty="0" smtClean="0"/>
              <a:t> this a religious/political/ideological issue, or is it a serious debate?</a:t>
            </a:r>
          </a:p>
          <a:p>
            <a:pPr defTabSz="879275">
              <a:defRPr/>
            </a:pPr>
            <a:r>
              <a:rPr lang="en-US" baseline="0" dirty="0" smtClean="0"/>
              <a:t>If the latter, where are the economists/business perspective?</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60</a:t>
            </a:fld>
            <a:endParaRPr lang="en-US" dirty="0"/>
          </a:p>
        </p:txBody>
      </p:sp>
    </p:spTree>
    <p:extLst>
      <p:ext uri="{BB962C8B-B14F-4D97-AF65-F5344CB8AC3E}">
        <p14:creationId xmlns:p14="http://schemas.microsoft.com/office/powerpoint/2010/main" val="557461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p>
        </p:txBody>
      </p:sp>
      <p:sp>
        <p:nvSpPr>
          <p:cNvPr id="72708" name="Slide Number Placeholder 3"/>
          <p:cNvSpPr>
            <a:spLocks noGrp="1"/>
          </p:cNvSpPr>
          <p:nvPr>
            <p:ph type="sldNum" sz="quarter" idx="5"/>
          </p:nvPr>
        </p:nvSpPr>
        <p:spPr>
          <a:noFill/>
        </p:spPr>
        <p:txBody>
          <a:bodyPr/>
          <a:lstStyle/>
          <a:p>
            <a:fld id="{A8D1AD11-B474-4B22-BBD5-EAEC65269D08}" type="slidenum">
              <a:rPr lang="en-US" smtClean="0"/>
              <a:pPr/>
              <a:t>63</a:t>
            </a:fld>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64</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a:ln/>
        </p:spPr>
      </p:sp>
      <p:sp>
        <p:nvSpPr>
          <p:cNvPr id="52227"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Serial--Abstracts away: different execution time for operation (memory hierarchy). </a:t>
            </a:r>
            <a:r>
              <a:rPr lang="en-US" dirty="0">
                <a:solidFill>
                  <a:srgbClr val="FF0000"/>
                </a:solidFill>
              </a:rPr>
              <a:t>Made serial programming simple</a:t>
            </a:r>
            <a:r>
              <a:rPr lang="en-US" dirty="0"/>
              <a:t>. Programmers: conceptualize. HW and compilers: implement. Program: instruction to execute next (inductively)</a:t>
            </a:r>
          </a:p>
          <a:p>
            <a:pPr>
              <a:spcBef>
                <a:spcPct val="0"/>
              </a:spcBef>
            </a:pPr>
            <a:r>
              <a:rPr lang="en-US" dirty="0">
                <a:sym typeface="Wingdings" pitchFamily="2" charset="2"/>
              </a:rPr>
              <a:t>Parallel--S</a:t>
            </a:r>
            <a:r>
              <a:rPr lang="en-US" dirty="0"/>
              <a:t>tep-by-step (inductive) explication of the instructions available next for concurrent execution. # processors not even mentioned. Falls back on the serial abstraction if 1 instruction/step</a:t>
            </a: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26090"/>
            <a:fld id="{90B2E5B0-F7C4-4C2D-A977-93F9CE23D92C}" type="slidenum">
              <a:rPr lang="en-US" smtClean="0"/>
              <a:pPr defTabSz="926090"/>
              <a:t>68</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26090"/>
            <a:fld id="{18B47FA3-3D36-4A16-832E-3F1B4A82A56E}" type="slidenum">
              <a:rPr lang="en-US" smtClean="0"/>
              <a:pPr defTabSz="926090"/>
              <a:t>69</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4B86302-0A0B-4EE6-A947-5742F7258571}" type="slidenum">
              <a:rPr lang="en-US" smtClean="0"/>
              <a:pPr/>
              <a:t>70</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p>
        </p:txBody>
      </p:sp>
      <p:sp>
        <p:nvSpPr>
          <p:cNvPr id="76804" name="Slide Number Placeholder 3"/>
          <p:cNvSpPr>
            <a:spLocks noGrp="1"/>
          </p:cNvSpPr>
          <p:nvPr>
            <p:ph type="sldNum" sz="quarter" idx="5"/>
          </p:nvPr>
        </p:nvSpPr>
        <p:spPr>
          <a:noFill/>
        </p:spPr>
        <p:txBody>
          <a:bodyPr/>
          <a:lstStyle/>
          <a:p>
            <a:fld id="{AD2A149E-A03B-4904-AB5A-963449CA5531}" type="slidenum">
              <a:rPr lang="en-US" smtClean="0"/>
              <a:pPr/>
              <a:t>71</a:t>
            </a:fld>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B9A4F0B-D75E-48B9-989A-61772C3C5F5D}" type="slidenum">
              <a:rPr lang="en-US" smtClean="0"/>
              <a:pPr/>
              <a:t>72</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Quantitative:</a:t>
            </a:r>
            <a:r>
              <a:rPr lang="en-US" baseline="0" dirty="0" smtClean="0"/>
              <a:t> moves on foot/crawl. Qualitative: obstructions hinder visibility. </a:t>
            </a:r>
            <a:endParaRPr lang="en-US" dirty="0"/>
          </a:p>
        </p:txBody>
      </p:sp>
      <p:sp>
        <p:nvSpPr>
          <p:cNvPr id="4" name="Slide Number Placeholder 3"/>
          <p:cNvSpPr>
            <a:spLocks noGrp="1"/>
          </p:cNvSpPr>
          <p:nvPr>
            <p:ph type="sldNum" sz="quarter" idx="10"/>
          </p:nvPr>
        </p:nvSpPr>
        <p:spPr/>
        <p:txBody>
          <a:bodyPr/>
          <a:lstStyle/>
          <a:p>
            <a:fld id="{94F3473E-B7E1-4D54-9A38-5BEE79F355F8}" type="slidenum">
              <a:rPr lang="en-US" smtClean="0"/>
              <a:pPr/>
              <a:t>77</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(5/29/11 07:01) -----</a:t>
            </a:r>
          </a:p>
          <a:p>
            <a:r>
              <a:rPr lang="en-US" dirty="0"/>
              <a:t>Fleck 1935. The 'Turing award' of that community is named after him.</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80</a:t>
            </a:fld>
            <a:endParaRPr lang="en-US" dirty="0"/>
          </a:p>
        </p:txBody>
      </p:sp>
    </p:spTree>
    <p:extLst>
      <p:ext uri="{BB962C8B-B14F-4D97-AF65-F5344CB8AC3E}">
        <p14:creationId xmlns:p14="http://schemas.microsoft.com/office/powerpoint/2010/main" val="6551147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HW vendors have a hummer for optimizing incremental changes. However, they now need to deal with a paradigm shift, but having a hummer tends to make everything look to us like a nail. </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82</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CCFADC-DC3A-4B87-863E-F7ADDC42EB93}" type="slidenum">
              <a:rPr lang="en-US" smtClean="0"/>
              <a:pPr fontAlgn="base">
                <a:spcBef>
                  <a:spcPct val="0"/>
                </a:spcBef>
                <a:spcAft>
                  <a:spcPct val="0"/>
                </a:spcAft>
                <a:defRPr/>
              </a:pPr>
              <a:t>83</a:t>
            </a:fld>
            <a:endParaRPr lang="en-US" dirty="0"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AF7AFC-DA17-4962-B6D3-22F53F594720}" type="slidenum">
              <a:rPr lang="en-US" smtClean="0"/>
              <a:pPr fontAlgn="base">
                <a:spcBef>
                  <a:spcPct val="0"/>
                </a:spcBef>
                <a:spcAft>
                  <a:spcPct val="0"/>
                </a:spcAft>
                <a:defRPr/>
              </a:pPr>
              <a:t>84</a:t>
            </a:fld>
            <a:endParaRPr lang="en-US" dirty="0"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0EC8D-5DA5-4C92-8278-6CE9D3AA084E}" type="slidenum">
              <a:rPr lang="en-US"/>
              <a:pPr/>
              <a:t>10</a:t>
            </a:fld>
            <a:endParaRPr lang="en-US" dirty="0"/>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11B350-13DF-4631-B097-11C538D118E3}" type="slidenum">
              <a:rPr lang="en-US" smtClean="0"/>
              <a:pPr fontAlgn="base">
                <a:spcBef>
                  <a:spcPct val="0"/>
                </a:spcBef>
                <a:spcAft>
                  <a:spcPct val="0"/>
                </a:spcAft>
                <a:defRPr/>
              </a:pPr>
              <a:t>85</a:t>
            </a:fld>
            <a:endParaRPr lang="en-US" dirty="0"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3EE234-2CD1-4341-8D06-27338A75BF5E}" type="slidenum">
              <a:rPr lang="en-US" smtClean="0"/>
              <a:pPr fontAlgn="base">
                <a:spcBef>
                  <a:spcPct val="0"/>
                </a:spcBef>
                <a:spcAft>
                  <a:spcPct val="0"/>
                </a:spcAft>
                <a:defRPr/>
              </a:pPr>
              <a:t>86</a:t>
            </a:fld>
            <a:endParaRPr lang="en-US"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62684-D8F3-4B15-8021-AFE50D12ACAC}" type="slidenum">
              <a:rPr lang="en-US"/>
              <a:pPr/>
              <a:t>11</a:t>
            </a:fld>
            <a:endParaRPr lang="en-US" dirty="0"/>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3DCFE-7ACC-48DD-B210-41DFEFF329B2}" type="slidenum">
              <a:rPr lang="en-US"/>
              <a:pPr/>
              <a:t>12</a:t>
            </a:fld>
            <a:endParaRPr lang="en-US" dirty="0"/>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A9AC1-4C07-417F-BCD0-460D8718A04E}" type="slidenum">
              <a:rPr lang="en-US"/>
              <a:pPr/>
              <a:t>13</a:t>
            </a:fld>
            <a:endParaRPr lang="en-US" dirty="0"/>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2AAF02-D9DB-4D33-AA03-0B678861650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2923179-07CF-4AFF-AB59-0945D2DF232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BC7E87-8167-432A-9BD1-2CA43E5825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9E5C87-89D2-44FD-86EA-0B68EB0ED72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A39FE96-F47F-484D-A958-AF9283994631}" type="slidenum">
              <a:rPr lang="en-US"/>
              <a:pPr>
                <a:defRPr/>
              </a:pPr>
              <a:t>‹#›</a:t>
            </a:fld>
            <a:endParaRPr lang="en-US" dirty="0"/>
          </a:p>
        </p:txBody>
      </p:sp>
    </p:spTree>
    <p:extLst>
      <p:ext uri="{BB962C8B-B14F-4D97-AF65-F5344CB8AC3E}">
        <p14:creationId xmlns:p14="http://schemas.microsoft.com/office/powerpoint/2010/main" val="346723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03D18CA-C07B-44AB-BA50-A20BF6A4DD9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BD6A5E-CAD7-451C-9A88-9EEFD8FC4B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C77A53-7414-429C-B074-7ADA877FB71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5E697AE-A93A-443E-B48C-CD0C2D44408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937191E-8E5E-4A1F-A0E3-8EDEF5BB64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1F06CDC-C4EE-4B11-B0E9-6152D9E9ACF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AFB88C4-A8AB-4FD2-AA2C-38B72A705FA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B8D7FB5-DD04-4F26-8441-E8353DE779F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BD2BD47-0D8C-42FB-98DC-5A271DBC540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umiacs.umd.edu/users/vishkin/XM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downloads.sourceforge.net/xmtc/xmtc-tools-0.8.0.i386.tar.gz"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www.umiacs.umd.edu/users/vishkin/XMT/sw-release.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676400"/>
          </a:xfrm>
        </p:spPr>
        <p:txBody>
          <a:bodyPr/>
          <a:lstStyle/>
          <a:p>
            <a:r>
              <a:rPr lang="en-US" sz="3200" dirty="0" smtClean="0"/>
              <a:t>General-Purpose </a:t>
            </a:r>
            <a:r>
              <a:rPr lang="en-US" sz="3200" dirty="0"/>
              <a:t>Many-Core </a:t>
            </a:r>
            <a:r>
              <a:rPr lang="en-US" sz="3200" dirty="0" smtClean="0"/>
              <a:t>Parallelism – </a:t>
            </a:r>
            <a:br>
              <a:rPr lang="en-US" sz="3200" dirty="0" smtClean="0"/>
            </a:br>
            <a:r>
              <a:rPr lang="en-US" sz="3200" dirty="0" smtClean="0"/>
              <a:t>Broken, But Fixable</a:t>
            </a:r>
            <a:endParaRPr lang="en-US" sz="3200" dirty="0"/>
          </a:p>
        </p:txBody>
      </p:sp>
      <p:sp>
        <p:nvSpPr>
          <p:cNvPr id="2051" name="Rectangle 3"/>
          <p:cNvSpPr>
            <a:spLocks noGrp="1" noChangeArrowheads="1"/>
          </p:cNvSpPr>
          <p:nvPr>
            <p:ph type="subTitle" idx="1"/>
          </p:nvPr>
        </p:nvSpPr>
        <p:spPr>
          <a:xfrm>
            <a:off x="0" y="1676400"/>
            <a:ext cx="9067800" cy="1981200"/>
          </a:xfrm>
        </p:spPr>
        <p:txBody>
          <a:bodyPr/>
          <a:lstStyle/>
          <a:p>
            <a:pPr eaLnBrk="1" hangingPunct="1">
              <a:lnSpc>
                <a:spcPct val="80000"/>
              </a:lnSpc>
            </a:pPr>
            <a:r>
              <a:rPr lang="en-US" altLang="zh-CN" sz="2800" i="1" dirty="0" smtClean="0">
                <a:ea typeface="宋体" charset="-122"/>
              </a:rPr>
              <a:t>Uzi Vishkin</a:t>
            </a:r>
          </a:p>
          <a:p>
            <a:pPr algn="l" eaLnBrk="1" hangingPunct="1">
              <a:lnSpc>
                <a:spcPct val="80000"/>
              </a:lnSpc>
            </a:pPr>
            <a:endParaRPr lang="en-US" altLang="zh-CN" sz="2000" dirty="0" smtClean="0">
              <a:ea typeface="宋体" charset="-122"/>
            </a:endParaRPr>
          </a:p>
          <a:p>
            <a:pPr eaLnBrk="1" hangingPunct="1">
              <a:lnSpc>
                <a:spcPct val="80000"/>
              </a:lnSpc>
            </a:pPr>
            <a:endParaRPr lang="en-US" altLang="zh-CN" sz="2000" dirty="0" smtClean="0">
              <a:ea typeface="宋体" charset="-122"/>
            </a:endParaRPr>
          </a:p>
        </p:txBody>
      </p:sp>
      <p:pic>
        <p:nvPicPr>
          <p:cNvPr id="2052" name="Picture 4" descr="umiacslogo"/>
          <p:cNvPicPr>
            <a:picLocks noChangeAspect="1" noChangeArrowheads="1"/>
          </p:cNvPicPr>
          <p:nvPr/>
        </p:nvPicPr>
        <p:blipFill>
          <a:blip r:embed="rId3" cstate="print"/>
          <a:srcRect/>
          <a:stretch>
            <a:fillRect/>
          </a:stretch>
        </p:blipFill>
        <p:spPr bwMode="auto">
          <a:xfrm>
            <a:off x="685800" y="4419600"/>
            <a:ext cx="5715000" cy="1752600"/>
          </a:xfrm>
          <a:prstGeom prst="rect">
            <a:avLst/>
          </a:prstGeom>
          <a:noFill/>
          <a:ln w="9525">
            <a:noFill/>
            <a:miter lim="800000"/>
            <a:headEnd/>
            <a:tailEnd/>
          </a:ln>
        </p:spPr>
      </p:pic>
      <p:sp>
        <p:nvSpPr>
          <p:cNvPr id="2054"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dirty="0"/>
          </a:p>
        </p:txBody>
      </p:sp>
      <p:pic>
        <p:nvPicPr>
          <p:cNvPr id="2055" name="Picture 7" descr="clarkschool_powerpoint_header"/>
          <p:cNvPicPr>
            <a:picLocks noChangeAspect="1" noChangeArrowheads="1"/>
          </p:cNvPicPr>
          <p:nvPr/>
        </p:nvPicPr>
        <p:blipFill>
          <a:blip r:embed="rId4" cstate="print"/>
          <a:srcRect/>
          <a:stretch>
            <a:fillRect/>
          </a:stretch>
        </p:blipFill>
        <p:spPr bwMode="auto">
          <a:xfrm>
            <a:off x="609600" y="6477000"/>
            <a:ext cx="4724400" cy="288925"/>
          </a:xfrm>
          <a:prstGeom prst="rect">
            <a:avLst/>
          </a:prstGeom>
          <a:noFill/>
          <a:ln w="9525">
            <a:noFill/>
            <a:miter lim="800000"/>
            <a:headEnd/>
            <a:tailEnd/>
          </a:ln>
        </p:spPr>
      </p:pic>
      <p:pic>
        <p:nvPicPr>
          <p:cNvPr id="11" name="Picture 10" descr="umd_logo.jpg"/>
          <p:cNvPicPr>
            <a:picLocks noChangeAspect="1"/>
          </p:cNvPicPr>
          <p:nvPr/>
        </p:nvPicPr>
        <p:blipFill>
          <a:blip r:embed="rId5" cstate="print"/>
          <a:stretch>
            <a:fillRect/>
          </a:stretch>
        </p:blipFill>
        <p:spPr>
          <a:xfrm>
            <a:off x="6477000" y="4191000"/>
            <a:ext cx="2689404" cy="2667000"/>
          </a:xfrm>
          <a:prstGeom prst="rect">
            <a:avLst/>
          </a:prstGeom>
        </p:spPr>
      </p:pic>
      <p:sp>
        <p:nvSpPr>
          <p:cNvPr id="2" name="TextBox 1"/>
          <p:cNvSpPr txBox="1"/>
          <p:nvPr/>
        </p:nvSpPr>
        <p:spPr>
          <a:xfrm>
            <a:off x="1981200" y="2819400"/>
            <a:ext cx="5562600" cy="400110"/>
          </a:xfrm>
          <a:prstGeom prst="rect">
            <a:avLst/>
          </a:prstGeom>
          <a:noFill/>
        </p:spPr>
        <p:txBody>
          <a:bodyPr wrap="square" rtlCol="0">
            <a:spAutoFit/>
          </a:bodyPr>
          <a:lstStyle/>
          <a:p>
            <a:r>
              <a:rPr lang="en-US" dirty="0" smtClean="0"/>
              <a:t>Scope: max speedup from on-chip parallelism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Oval 2"/>
          <p:cNvSpPr>
            <a:spLocks noChangeArrowheads="1"/>
          </p:cNvSpPr>
          <p:nvPr/>
        </p:nvSpPr>
        <p:spPr bwMode="auto">
          <a:xfrm>
            <a:off x="2895600" y="1905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3"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4" name="Oval 4"/>
          <p:cNvSpPr>
            <a:spLocks noChangeArrowheads="1"/>
          </p:cNvSpPr>
          <p:nvPr/>
        </p:nvSpPr>
        <p:spPr bwMode="auto">
          <a:xfrm>
            <a:off x="15240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5"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6"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7"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8"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9"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0" name="Oval 10"/>
          <p:cNvSpPr>
            <a:spLocks noChangeArrowheads="1"/>
          </p:cNvSpPr>
          <p:nvPr/>
        </p:nvSpPr>
        <p:spPr bwMode="auto">
          <a:xfrm>
            <a:off x="7467600" y="3886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1" name="Oval 11"/>
          <p:cNvSpPr>
            <a:spLocks noChangeArrowheads="1"/>
          </p:cNvSpPr>
          <p:nvPr/>
        </p:nvSpPr>
        <p:spPr bwMode="auto">
          <a:xfrm>
            <a:off x="3733800" y="5105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2" name="Oval 12"/>
          <p:cNvSpPr>
            <a:spLocks noChangeArrowheads="1"/>
          </p:cNvSpPr>
          <p:nvPr/>
        </p:nvSpPr>
        <p:spPr bwMode="auto">
          <a:xfrm>
            <a:off x="4419600" y="3810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3"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4"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5" name="Oval 15"/>
          <p:cNvSpPr>
            <a:spLocks noChangeArrowheads="1"/>
          </p:cNvSpPr>
          <p:nvPr/>
        </p:nvSpPr>
        <p:spPr bwMode="auto">
          <a:xfrm>
            <a:off x="57912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6"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1697"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8" name="Oval 18"/>
          <p:cNvSpPr>
            <a:spLocks noChangeArrowheads="1"/>
          </p:cNvSpPr>
          <p:nvPr/>
        </p:nvSpPr>
        <p:spPr bwMode="auto">
          <a:xfrm>
            <a:off x="47244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9" name="Oval 19"/>
          <p:cNvSpPr>
            <a:spLocks noChangeArrowheads="1"/>
          </p:cNvSpPr>
          <p:nvPr/>
        </p:nvSpPr>
        <p:spPr bwMode="auto">
          <a:xfrm>
            <a:off x="60198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700"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1701" name="Line 21"/>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1702" name="Line 22"/>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1703" name="Line 23"/>
          <p:cNvSpPr>
            <a:spLocks noChangeShapeType="1"/>
          </p:cNvSpPr>
          <p:nvPr/>
        </p:nvSpPr>
        <p:spPr bwMode="auto">
          <a:xfrm>
            <a:off x="6096000" y="2438400"/>
            <a:ext cx="457200" cy="990600"/>
          </a:xfrm>
          <a:prstGeom prst="line">
            <a:avLst/>
          </a:prstGeom>
          <a:noFill/>
          <a:ln w="9525">
            <a:solidFill>
              <a:schemeClr val="tx1"/>
            </a:solidFill>
            <a:round/>
            <a:headEnd/>
            <a:tailEnd/>
          </a:ln>
          <a:effectLst/>
        </p:spPr>
        <p:txBody>
          <a:bodyPr/>
          <a:lstStyle/>
          <a:p>
            <a:endParaRPr lang="en-US" dirty="0"/>
          </a:p>
        </p:txBody>
      </p:sp>
      <p:sp>
        <p:nvSpPr>
          <p:cNvPr id="711704" name="Line 24"/>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1705" name="Line 25"/>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1706" name="Line 26"/>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1707" name="Line 27"/>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1708" name="Line 28"/>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1709" name="Line 29"/>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1710" name="Line 30"/>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1711" name="Line 31"/>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1712" name="Line 32"/>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1713" name="Line 33"/>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1714" name="Line 34"/>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1715" name="Freeform 35"/>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1716" name="Line 36"/>
          <p:cNvSpPr>
            <a:spLocks noChangeShapeType="1"/>
          </p:cNvSpPr>
          <p:nvPr/>
        </p:nvSpPr>
        <p:spPr bwMode="auto">
          <a:xfrm>
            <a:off x="4419600" y="914400"/>
            <a:ext cx="1371600" cy="1219200"/>
          </a:xfrm>
          <a:prstGeom prst="line">
            <a:avLst/>
          </a:prstGeom>
          <a:noFill/>
          <a:ln w="9525">
            <a:solidFill>
              <a:schemeClr val="tx1"/>
            </a:solidFill>
            <a:round/>
            <a:headEnd/>
            <a:tailEnd/>
          </a:ln>
          <a:effectLst/>
        </p:spPr>
        <p:txBody>
          <a:bodyPr/>
          <a:lstStyle/>
          <a:p>
            <a:endParaRPr lang="en-US" dirty="0"/>
          </a:p>
        </p:txBody>
      </p:sp>
      <p:sp>
        <p:nvSpPr>
          <p:cNvPr id="711717"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1718" name="Line 38"/>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1719" name="Line 39"/>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1720"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
        <p:nvSpPr>
          <p:cNvPr id="41" name="TextBox 40"/>
          <p:cNvSpPr txBox="1"/>
          <p:nvPr/>
        </p:nvSpPr>
        <p:spPr>
          <a:xfrm>
            <a:off x="0" y="0"/>
            <a:ext cx="9144000" cy="523220"/>
          </a:xfrm>
          <a:prstGeom prst="rect">
            <a:avLst/>
          </a:prstGeom>
          <a:noFill/>
        </p:spPr>
        <p:txBody>
          <a:bodyPr wrap="square" rtlCol="0">
            <a:spAutoFit/>
          </a:bodyPr>
          <a:lstStyle/>
          <a:p>
            <a:pPr algn="ctr"/>
            <a:r>
              <a:rPr lang="en-US" sz="2400" u="sng" dirty="0" smtClean="0"/>
              <a:t>Example of Parallel algorithm</a:t>
            </a:r>
            <a:r>
              <a:rPr lang="en-US" sz="2800" dirty="0" smtClean="0"/>
              <a:t> Breadth-First-Search (BFS) </a:t>
            </a:r>
            <a:endParaRPr lang="en-US" sz="2800" dirty="0"/>
          </a:p>
        </p:txBody>
      </p:sp>
    </p:spTree>
    <p:extLst>
      <p:ext uri="{BB962C8B-B14F-4D97-AF65-F5344CB8AC3E}">
        <p14:creationId xmlns:p14="http://schemas.microsoft.com/office/powerpoint/2010/main" val="3495353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Oval 2"/>
          <p:cNvSpPr>
            <a:spLocks noChangeArrowheads="1"/>
          </p:cNvSpPr>
          <p:nvPr/>
        </p:nvSpPr>
        <p:spPr bwMode="auto">
          <a:xfrm>
            <a:off x="2895600" y="1905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1"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2"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3"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4"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5"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6"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7"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8"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9"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0"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1"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2"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3"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4"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3745"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6"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7"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8"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3749"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3750"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3751"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3752"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3753"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3754"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3755"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3756"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3757"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3758"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3759"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3760"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3761"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3762"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3763"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3764"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3765" name="Line 37"/>
          <p:cNvSpPr>
            <a:spLocks noChangeShapeType="1"/>
          </p:cNvSpPr>
          <p:nvPr/>
        </p:nvSpPr>
        <p:spPr bwMode="auto">
          <a:xfrm flipH="1">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3766"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3767"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3768"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231666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79"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0"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1"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82"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3"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4"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5"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6"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7"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8"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9"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90"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1"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2"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5793"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4"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5"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6"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5797"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5798"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5799"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5800"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5801"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5802"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5803"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5804"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5805"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5806"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5807"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5808"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5809"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5810"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5811"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5812"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5813"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5814"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5815"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5816"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571687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7"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8"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29" name="Oval 5"/>
          <p:cNvSpPr>
            <a:spLocks noChangeArrowheads="1"/>
          </p:cNvSpPr>
          <p:nvPr/>
        </p:nvSpPr>
        <p:spPr bwMode="auto">
          <a:xfrm>
            <a:off x="2057400" y="6096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0"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1"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2"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3"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4"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5"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6"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7" name="Oval 13"/>
          <p:cNvSpPr>
            <a:spLocks noChangeArrowheads="1"/>
          </p:cNvSpPr>
          <p:nvPr/>
        </p:nvSpPr>
        <p:spPr bwMode="auto">
          <a:xfrm>
            <a:off x="2057400" y="31242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8"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9"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0"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7841"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42"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3"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4"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7845"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7846"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7847"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7848"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7849"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7850"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7851"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7852"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7853"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7854"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7855"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7856"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7857"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7858"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7859"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7860"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7861" name="Line 37"/>
          <p:cNvSpPr>
            <a:spLocks noChangeShapeType="1"/>
          </p:cNvSpPr>
          <p:nvPr/>
        </p:nvSpPr>
        <p:spPr bwMode="auto">
          <a:xfrm>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7862"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7863"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7864" name="Line 40"/>
          <p:cNvSpPr>
            <a:spLocks noChangeShapeType="1"/>
          </p:cNvSpPr>
          <p:nvPr/>
        </p:nvSpPr>
        <p:spPr bwMode="auto">
          <a:xfrm flipH="1">
            <a:off x="3962400" y="4191000"/>
            <a:ext cx="533400" cy="914400"/>
          </a:xfrm>
          <a:prstGeom prst="line">
            <a:avLst/>
          </a:prstGeom>
          <a:noFill/>
          <a:ln w="9525">
            <a:solidFill>
              <a:schemeClr val="tx1"/>
            </a:solidFill>
            <a:round/>
            <a:headEnd/>
            <a:tailEnd/>
          </a:ln>
          <a:effectLst/>
        </p:spPr>
        <p:txBody>
          <a:bodyPr/>
          <a:lstStyle/>
          <a:p>
            <a:endParaRPr lang="en-US" dirty="0"/>
          </a:p>
        </p:txBody>
      </p:sp>
      <p:sp>
        <p:nvSpPr>
          <p:cNvPr id="41" name="TextBox 40"/>
          <p:cNvSpPr txBox="1"/>
          <p:nvPr/>
        </p:nvSpPr>
        <p:spPr>
          <a:xfrm>
            <a:off x="152400" y="5334000"/>
            <a:ext cx="3394071" cy="1323439"/>
          </a:xfrm>
          <a:prstGeom prst="rect">
            <a:avLst/>
          </a:prstGeom>
          <a:noFill/>
        </p:spPr>
        <p:txBody>
          <a:bodyPr wrap="none" rtlCol="0">
            <a:spAutoFit/>
          </a:bodyPr>
          <a:lstStyle/>
          <a:p>
            <a:r>
              <a:rPr lang="en-US" u="sng" dirty="0" smtClean="0"/>
              <a:t>Parallel complexity</a:t>
            </a:r>
          </a:p>
          <a:p>
            <a:r>
              <a:rPr lang="en-US" dirty="0" smtClean="0"/>
              <a:t>W = ~(|V| + |E|)</a:t>
            </a:r>
          </a:p>
          <a:p>
            <a:r>
              <a:rPr lang="en-US" dirty="0" smtClean="0"/>
              <a:t>T = ~d, the number of layers</a:t>
            </a:r>
          </a:p>
          <a:p>
            <a:r>
              <a:rPr lang="en-US" dirty="0" smtClean="0"/>
              <a:t>Average parallelism = ~W/T</a:t>
            </a:r>
            <a:endParaRPr lang="en-US" dirty="0"/>
          </a:p>
        </p:txBody>
      </p:sp>
      <p:sp>
        <p:nvSpPr>
          <p:cNvPr id="42" name="TextBox 41"/>
          <p:cNvSpPr txBox="1"/>
          <p:nvPr/>
        </p:nvSpPr>
        <p:spPr>
          <a:xfrm>
            <a:off x="4419601" y="0"/>
            <a:ext cx="4724399" cy="830997"/>
          </a:xfrm>
          <a:prstGeom prst="rect">
            <a:avLst/>
          </a:prstGeom>
          <a:noFill/>
        </p:spPr>
        <p:txBody>
          <a:bodyPr wrap="square" rtlCol="0">
            <a:spAutoFit/>
          </a:bodyPr>
          <a:lstStyle/>
          <a:p>
            <a:pPr eaLnBrk="1" hangingPunct="1">
              <a:lnSpc>
                <a:spcPct val="80000"/>
              </a:lnSpc>
              <a:buFontTx/>
              <a:buNone/>
            </a:pPr>
            <a:r>
              <a:rPr lang="en-US" dirty="0" smtClean="0"/>
              <a:t>(</a:t>
            </a:r>
            <a:r>
              <a:rPr lang="en-US" dirty="0" err="1" smtClean="0"/>
              <a:t>i</a:t>
            </a:r>
            <a:r>
              <a:rPr lang="en-US" dirty="0" smtClean="0"/>
              <a:t>) “Concurrently” as in natural BFS: only change to serial algorithm</a:t>
            </a:r>
          </a:p>
          <a:p>
            <a:pPr eaLnBrk="1" hangingPunct="1">
              <a:lnSpc>
                <a:spcPct val="80000"/>
              </a:lnSpc>
              <a:buFontTx/>
              <a:buNone/>
            </a:pPr>
            <a:r>
              <a:rPr lang="en-US" dirty="0" smtClean="0"/>
              <a:t>(ii) </a:t>
            </a:r>
            <a:r>
              <a:rPr lang="en-US" dirty="0" smtClean="0">
                <a:solidFill>
                  <a:srgbClr val="FF0000"/>
                </a:solidFill>
              </a:rPr>
              <a:t>Defies “decomposition”/”partition”</a:t>
            </a:r>
          </a:p>
        </p:txBody>
      </p:sp>
      <p:sp>
        <p:nvSpPr>
          <p:cNvPr id="43" name="TextBox 42"/>
          <p:cNvSpPr txBox="1"/>
          <p:nvPr/>
        </p:nvSpPr>
        <p:spPr>
          <a:xfrm>
            <a:off x="3657600" y="5715000"/>
            <a:ext cx="5638799" cy="1077218"/>
          </a:xfrm>
          <a:prstGeom prst="rect">
            <a:avLst/>
          </a:prstGeom>
          <a:noFill/>
        </p:spPr>
        <p:txBody>
          <a:bodyPr wrap="square" rtlCol="0">
            <a:spAutoFit/>
          </a:bodyPr>
          <a:lstStyle/>
          <a:p>
            <a:pPr eaLnBrk="1" hangingPunct="1">
              <a:lnSpc>
                <a:spcPct val="80000"/>
              </a:lnSpc>
              <a:buFontTx/>
              <a:buNone/>
            </a:pPr>
            <a:r>
              <a:rPr lang="en-US" dirty="0" smtClean="0">
                <a:solidFill>
                  <a:srgbClr val="FF0000"/>
                </a:solidFill>
              </a:rPr>
              <a:t>                                             </a:t>
            </a:r>
            <a:r>
              <a:rPr lang="en-US" u="sng" dirty="0" smtClean="0">
                <a:solidFill>
                  <a:srgbClr val="00B050"/>
                </a:solidFill>
              </a:rPr>
              <a:t>Mental effort </a:t>
            </a:r>
          </a:p>
          <a:p>
            <a:pPr eaLnBrk="1" hangingPunct="1">
              <a:lnSpc>
                <a:spcPct val="80000"/>
              </a:lnSpc>
              <a:buFontTx/>
              <a:buNone/>
            </a:pPr>
            <a:r>
              <a:rPr lang="en-US" dirty="0" smtClean="0">
                <a:solidFill>
                  <a:srgbClr val="00B050"/>
                </a:solidFill>
              </a:rPr>
              <a:t>1. Sometimes easier than serial </a:t>
            </a:r>
          </a:p>
          <a:p>
            <a:pPr eaLnBrk="1" hangingPunct="1">
              <a:lnSpc>
                <a:spcPct val="80000"/>
              </a:lnSpc>
              <a:buFontTx/>
              <a:buNone/>
            </a:pPr>
            <a:r>
              <a:rPr lang="en-US" dirty="0" smtClean="0">
                <a:solidFill>
                  <a:srgbClr val="00B050"/>
                </a:solidFill>
              </a:rPr>
              <a:t>2. Within common denominator of other parallel approaches. In fact, much easier </a:t>
            </a:r>
          </a:p>
        </p:txBody>
      </p:sp>
    </p:spTree>
    <p:extLst>
      <p:ext uri="{BB962C8B-B14F-4D97-AF65-F5344CB8AC3E}">
        <p14:creationId xmlns:p14="http://schemas.microsoft.com/office/powerpoint/2010/main" val="2948448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7"/>
            <a:ext cx="8229600" cy="583223"/>
          </a:xfrm>
        </p:spPr>
        <p:txBody>
          <a:bodyPr/>
          <a:lstStyle/>
          <a:p>
            <a:r>
              <a:rPr lang="en-US" dirty="0" smtClean="0"/>
              <a:t>Memory example (cont’d)</a:t>
            </a:r>
            <a:endParaRPr lang="en-US" dirty="0"/>
          </a:p>
        </p:txBody>
      </p:sp>
      <p:sp>
        <p:nvSpPr>
          <p:cNvPr id="3" name="Content Placeholder 2"/>
          <p:cNvSpPr>
            <a:spLocks noGrp="1"/>
          </p:cNvSpPr>
          <p:nvPr>
            <p:ph idx="1"/>
          </p:nvPr>
        </p:nvSpPr>
        <p:spPr>
          <a:xfrm>
            <a:off x="304800" y="609600"/>
            <a:ext cx="8839200" cy="5135563"/>
          </a:xfrm>
        </p:spPr>
        <p:txBody>
          <a:bodyPr/>
          <a:lstStyle/>
          <a:p>
            <a:pPr marL="0" indent="0" algn="ctr">
              <a:buNone/>
            </a:pPr>
            <a:r>
              <a:rPr lang="en-US" sz="2800" u="sng" dirty="0" smtClean="0"/>
              <a:t>XMT Approach</a:t>
            </a:r>
          </a:p>
          <a:p>
            <a:pPr marL="0" indent="0">
              <a:buNone/>
            </a:pPr>
            <a:r>
              <a:rPr lang="en-US" sz="2800" u="sng" dirty="0" smtClean="0"/>
              <a:t>Rationale</a:t>
            </a:r>
            <a:r>
              <a:rPr lang="en-US" sz="2800" dirty="0" smtClean="0"/>
              <a:t> Consider parallel version of serial algorithm</a:t>
            </a:r>
          </a:p>
          <a:p>
            <a:pPr marL="0" indent="0">
              <a:buNone/>
            </a:pPr>
            <a:endParaRPr lang="en-US" sz="2800" dirty="0" smtClean="0"/>
          </a:p>
          <a:p>
            <a:pPr marL="0" indent="0">
              <a:buNone/>
            </a:pPr>
            <a:r>
              <a:rPr lang="en-US" sz="2800" u="sng" dirty="0" smtClean="0"/>
              <a:t>Premise</a:t>
            </a:r>
            <a:r>
              <a:rPr lang="en-US" sz="2800" dirty="0" smtClean="0"/>
              <a:t> Similar* locality to serial </a:t>
            </a:r>
            <a:r>
              <a:rPr lang="en-US" sz="2800" dirty="0" smtClean="0">
                <a:sym typeface="Wingdings" pitchFamily="2" charset="2"/>
              </a:rPr>
              <a:t></a:t>
            </a:r>
            <a:endParaRPr lang="en-US" sz="2800" dirty="0" smtClean="0"/>
          </a:p>
          <a:p>
            <a:pPr marL="400050" lvl="1" indent="0">
              <a:buNone/>
            </a:pPr>
            <a:r>
              <a:rPr lang="en-US" sz="2400" dirty="0" smtClean="0">
                <a:sym typeface="Wingdings" pitchFamily="2" charset="2"/>
              </a:rPr>
              <a:t>1. Large shared cache on-chip</a:t>
            </a:r>
          </a:p>
          <a:p>
            <a:pPr marL="400050" lvl="1" indent="0">
              <a:buNone/>
            </a:pPr>
            <a:r>
              <a:rPr lang="en-US" sz="2400" dirty="0" smtClean="0">
                <a:sym typeface="Wingdings" pitchFamily="2" charset="2"/>
              </a:rPr>
              <a:t>2. High-bandwidth, low latency interconnection network</a:t>
            </a:r>
          </a:p>
          <a:p>
            <a:pPr marL="400050" lvl="1" indent="0">
              <a:buNone/>
            </a:pPr>
            <a:endParaRPr lang="en-US" sz="2400" dirty="0" smtClean="0">
              <a:sym typeface="Wingdings" pitchFamily="2" charset="2"/>
            </a:endParaRPr>
          </a:p>
          <a:p>
            <a:pPr marL="0" indent="0">
              <a:buNone/>
            </a:pPr>
            <a:r>
              <a:rPr lang="en-US" sz="2000" u="sng" dirty="0" smtClean="0"/>
              <a:t>[2011 </a:t>
            </a:r>
            <a:r>
              <a:rPr lang="en-US" sz="2000" u="sng" dirty="0"/>
              <a:t>technical introduction</a:t>
            </a:r>
            <a:r>
              <a:rPr lang="en-US" sz="2000" dirty="0"/>
              <a:t>: Using Simple Abstraction to Reinvent Computing for Parallelism, CACM, 1/2011, 75-85 </a:t>
            </a:r>
            <a:r>
              <a:rPr lang="en-US" sz="2000" b="1" dirty="0">
                <a:solidFill>
                  <a:srgbClr val="FF0000"/>
                </a:solidFill>
                <a:hlinkClick r:id="rId2"/>
              </a:rPr>
              <a:t>http://www.umiacs.umd.edu/users/vishkin/XMT</a:t>
            </a:r>
            <a:r>
              <a:rPr lang="en-US" sz="2000" b="1" dirty="0" smtClean="0">
                <a:solidFill>
                  <a:srgbClr val="FF0000"/>
                </a:solidFill>
                <a:hlinkClick r:id="rId2"/>
              </a:rPr>
              <a:t>/</a:t>
            </a:r>
            <a:r>
              <a:rPr lang="en-US" sz="2000" u="sng" dirty="0" smtClean="0"/>
              <a:t>]</a:t>
            </a:r>
            <a:endParaRPr lang="en-US" sz="2000" dirty="0"/>
          </a:p>
          <a:p>
            <a:pPr marL="0" indent="0">
              <a:buNone/>
            </a:pPr>
            <a:endParaRPr lang="en-US" sz="2000" dirty="0" smtClean="0"/>
          </a:p>
          <a:p>
            <a:pPr marL="0" indent="0">
              <a:buNone/>
            </a:pPr>
            <a:r>
              <a:rPr lang="en-US" sz="2400" u="sng" dirty="0">
                <a:solidFill>
                  <a:srgbClr val="FF0000"/>
                </a:solidFill>
              </a:rPr>
              <a:t>3D VLSI</a:t>
            </a:r>
            <a:r>
              <a:rPr lang="en-US" sz="2400" dirty="0">
                <a:solidFill>
                  <a:srgbClr val="FF0000"/>
                </a:solidFill>
              </a:rPr>
              <a:t> Bigger shared cache, lower distance (latency &amp; power for data movement) and bandwidth with </a:t>
            </a:r>
            <a:r>
              <a:rPr lang="en-US" sz="2400" dirty="0" smtClean="0">
                <a:solidFill>
                  <a:srgbClr val="FF0000"/>
                </a:solidFill>
              </a:rPr>
              <a:t>TSVs</a:t>
            </a:r>
            <a:r>
              <a:rPr lang="en-US" sz="2000" dirty="0" smtClean="0">
                <a:solidFill>
                  <a:srgbClr val="FF0000"/>
                </a:solidFill>
              </a:rPr>
              <a:t> </a:t>
            </a:r>
            <a:r>
              <a:rPr lang="en-US" sz="1600" dirty="0">
                <a:solidFill>
                  <a:srgbClr val="FF0000"/>
                </a:solidFill>
              </a:rPr>
              <a:t>(through-silicon </a:t>
            </a:r>
            <a:r>
              <a:rPr lang="en-US" sz="1600" dirty="0" err="1">
                <a:solidFill>
                  <a:srgbClr val="FF0000"/>
                </a:solidFill>
              </a:rPr>
              <a:t>vias</a:t>
            </a:r>
            <a:r>
              <a:rPr lang="en-US" sz="1600" dirty="0">
                <a:solidFill>
                  <a:srgbClr val="FF0000"/>
                </a:solidFill>
              </a:rPr>
              <a:t>)</a:t>
            </a:r>
          </a:p>
          <a:p>
            <a:pPr marL="0" indent="0">
              <a:buNone/>
            </a:pPr>
            <a:endParaRPr lang="en-US" sz="2000" u="sng" dirty="0" smtClean="0"/>
          </a:p>
          <a:p>
            <a:pPr marL="0" indent="0">
              <a:buNone/>
            </a:pPr>
            <a:r>
              <a:rPr lang="en-US" sz="2000" u="sng" dirty="0" smtClean="0"/>
              <a:t>* Parallel transitions from time t to t+1: subset of serial transitions</a:t>
            </a:r>
            <a:endParaRPr lang="en-US" sz="2000" u="sng" dirty="0"/>
          </a:p>
          <a:p>
            <a:pPr marL="0" indent="0">
              <a:buNone/>
            </a:pPr>
            <a:endParaRPr lang="en-US" sz="2000" dirty="0"/>
          </a:p>
        </p:txBody>
      </p:sp>
    </p:spTree>
    <p:extLst>
      <p:ext uri="{BB962C8B-B14F-4D97-AF65-F5344CB8AC3E}">
        <p14:creationId xmlns:p14="http://schemas.microsoft.com/office/powerpoint/2010/main" val="2243074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Not just talking</a:t>
            </a:r>
            <a:endParaRPr lang="en-US" dirty="0"/>
          </a:p>
        </p:txBody>
      </p:sp>
      <p:sp>
        <p:nvSpPr>
          <p:cNvPr id="3" name="Text Placeholder 2"/>
          <p:cNvSpPr>
            <a:spLocks noGrp="1"/>
          </p:cNvSpPr>
          <p:nvPr>
            <p:ph type="body" idx="1"/>
          </p:nvPr>
        </p:nvSpPr>
        <p:spPr>
          <a:xfrm>
            <a:off x="304800" y="914401"/>
            <a:ext cx="4343400" cy="533399"/>
          </a:xfrm>
        </p:spPr>
        <p:txBody>
          <a:bodyPr/>
          <a:lstStyle/>
          <a:p>
            <a:pPr algn="ctr"/>
            <a:r>
              <a:rPr lang="en-US" dirty="0" err="1" smtClean="0"/>
              <a:t>Algorithms&amp;Software</a:t>
            </a:r>
            <a:endParaRPr lang="en-US" dirty="0"/>
          </a:p>
        </p:txBody>
      </p:sp>
      <p:sp>
        <p:nvSpPr>
          <p:cNvPr id="4" name="Content Placeholder 3"/>
          <p:cNvSpPr>
            <a:spLocks noGrp="1"/>
          </p:cNvSpPr>
          <p:nvPr>
            <p:ph sz="half" idx="2"/>
          </p:nvPr>
        </p:nvSpPr>
        <p:spPr>
          <a:xfrm>
            <a:off x="0" y="1524000"/>
            <a:ext cx="4800600" cy="4602163"/>
          </a:xfrm>
        </p:spPr>
        <p:txBody>
          <a:bodyPr/>
          <a:lstStyle/>
          <a:p>
            <a:pPr eaLnBrk="1" hangingPunct="1">
              <a:buNone/>
              <a:defRPr/>
            </a:pPr>
            <a:r>
              <a:rPr lang="en-US" dirty="0" smtClean="0">
                <a:solidFill>
                  <a:schemeClr val="tx2"/>
                </a:solidFill>
              </a:rPr>
              <a:t>ICE/</a:t>
            </a:r>
            <a:r>
              <a:rPr lang="en-US" dirty="0" err="1" smtClean="0">
                <a:solidFill>
                  <a:schemeClr val="tx2"/>
                </a:solidFill>
              </a:rPr>
              <a:t>WorkDepth</a:t>
            </a:r>
            <a:r>
              <a:rPr lang="en-US" dirty="0" smtClean="0">
                <a:solidFill>
                  <a:schemeClr val="tx2"/>
                </a:solidFill>
              </a:rPr>
              <a:t>/PAT</a:t>
            </a:r>
          </a:p>
          <a:p>
            <a:pPr eaLnBrk="1" hangingPunct="1">
              <a:buNone/>
              <a:defRPr/>
            </a:pPr>
            <a:r>
              <a:rPr lang="en-US" dirty="0" smtClean="0">
                <a:solidFill>
                  <a:srgbClr val="FF0000"/>
                </a:solidFill>
              </a:rPr>
              <a:t>Creativity ends here</a:t>
            </a:r>
          </a:p>
          <a:p>
            <a:pPr eaLnBrk="1" hangingPunct="1">
              <a:buNone/>
              <a:defRPr/>
            </a:pPr>
            <a:r>
              <a:rPr lang="en-US" dirty="0" smtClean="0">
                <a:solidFill>
                  <a:schemeClr val="tx2"/>
                </a:solidFill>
              </a:rPr>
              <a:t>PRAM</a:t>
            </a:r>
            <a:endParaRPr lang="en-US" b="1" dirty="0" smtClean="0">
              <a:solidFill>
                <a:schemeClr val="tx2"/>
              </a:solidFill>
            </a:endParaRPr>
          </a:p>
          <a:p>
            <a:pPr eaLnBrk="1" hangingPunct="1">
              <a:buNone/>
              <a:defRPr/>
            </a:pPr>
            <a:endParaRPr lang="en-US" b="1" dirty="0" smtClean="0"/>
          </a:p>
          <a:p>
            <a:pPr eaLnBrk="1" hangingPunct="1">
              <a:buNone/>
              <a:defRPr/>
            </a:pPr>
            <a:r>
              <a:rPr lang="en-US" b="1" dirty="0" smtClean="0"/>
              <a:t>Programming</a:t>
            </a:r>
            <a:r>
              <a:rPr lang="en-US" dirty="0" smtClean="0"/>
              <a:t> &amp; </a:t>
            </a:r>
            <a:r>
              <a:rPr lang="en-US" b="1" dirty="0" smtClean="0"/>
              <a:t>workflow</a:t>
            </a:r>
          </a:p>
          <a:p>
            <a:pPr eaLnBrk="1" hangingPunct="1">
              <a:buNone/>
              <a:defRPr/>
            </a:pPr>
            <a:r>
              <a:rPr lang="en-US" dirty="0" smtClean="0">
                <a:solidFill>
                  <a:srgbClr val="FF0000"/>
                </a:solidFill>
              </a:rPr>
              <a:t>No ‘parallel programming’ course beyond freshmen</a:t>
            </a:r>
          </a:p>
          <a:p>
            <a:pPr eaLnBrk="1" hangingPunct="1">
              <a:buNone/>
              <a:defRPr/>
            </a:pPr>
            <a:endParaRPr lang="en-US" dirty="0">
              <a:solidFill>
                <a:srgbClr val="FF0000"/>
              </a:solidFill>
            </a:endParaRPr>
          </a:p>
          <a:p>
            <a:pPr eaLnBrk="1" hangingPunct="1">
              <a:buNone/>
              <a:defRPr/>
            </a:pPr>
            <a:r>
              <a:rPr lang="en-US" dirty="0"/>
              <a:t>Stable </a:t>
            </a:r>
            <a:r>
              <a:rPr lang="en-US" b="1" dirty="0" smtClean="0"/>
              <a:t>compiler</a:t>
            </a:r>
          </a:p>
          <a:p>
            <a:pPr eaLnBrk="1" hangingPunct="1">
              <a:buNone/>
              <a:defRPr/>
            </a:pPr>
            <a:r>
              <a:rPr lang="en-US" dirty="0" smtClean="0">
                <a:solidFill>
                  <a:srgbClr val="FF0000"/>
                </a:solidFill>
              </a:rPr>
              <a:t>IP for dynamic thread allocation </a:t>
            </a:r>
            <a:r>
              <a:rPr lang="en-US" dirty="0" smtClean="0">
                <a:solidFill>
                  <a:srgbClr val="FF0000"/>
                </a:solidFill>
                <a:sym typeface="Wingdings" pitchFamily="2" charset="2"/>
              </a:rPr>
              <a:t> Intel TBB 4/13</a:t>
            </a:r>
            <a:endParaRPr lang="en-US" dirty="0" smtClean="0">
              <a:solidFill>
                <a:srgbClr val="FF0000"/>
              </a:solidFill>
            </a:endParaRPr>
          </a:p>
        </p:txBody>
      </p:sp>
      <p:sp>
        <p:nvSpPr>
          <p:cNvPr id="5" name="Text Placeholder 4"/>
          <p:cNvSpPr>
            <a:spLocks noGrp="1"/>
          </p:cNvSpPr>
          <p:nvPr>
            <p:ph type="body" sz="quarter" idx="3"/>
          </p:nvPr>
        </p:nvSpPr>
        <p:spPr>
          <a:xfrm>
            <a:off x="3962400" y="990601"/>
            <a:ext cx="5181601" cy="457199"/>
          </a:xfrm>
        </p:spPr>
        <p:txBody>
          <a:bodyPr/>
          <a:lstStyle/>
          <a:p>
            <a:pPr algn="ctr"/>
            <a:r>
              <a:rPr lang="en-US" dirty="0" smtClean="0"/>
              <a:t>      PRAM-On-Chip HW Prototypes</a:t>
            </a:r>
            <a:endParaRPr lang="en-US" dirty="0"/>
          </a:p>
        </p:txBody>
      </p:sp>
      <p:sp>
        <p:nvSpPr>
          <p:cNvPr id="6" name="Content Placeholder 5"/>
          <p:cNvSpPr>
            <a:spLocks noGrp="1"/>
          </p:cNvSpPr>
          <p:nvPr>
            <p:ph sz="quarter" idx="4"/>
          </p:nvPr>
        </p:nvSpPr>
        <p:spPr>
          <a:xfrm>
            <a:off x="4572001" y="1447800"/>
            <a:ext cx="4572000" cy="5410200"/>
          </a:xfrm>
        </p:spPr>
        <p:txBody>
          <a:bodyPr/>
          <a:lstStyle/>
          <a:p>
            <a:pPr>
              <a:buNone/>
            </a:pPr>
            <a:r>
              <a:rPr lang="en-US" u="sng" dirty="0" smtClean="0"/>
              <a:t>64-core, 75MHz FPGA </a:t>
            </a:r>
            <a:r>
              <a:rPr lang="en-US" dirty="0" smtClean="0"/>
              <a:t>of XMT</a:t>
            </a:r>
          </a:p>
          <a:p>
            <a:pPr>
              <a:buNone/>
            </a:pPr>
            <a:r>
              <a:rPr lang="en-US" sz="2000" dirty="0" smtClean="0"/>
              <a:t>(Explicit Multi-Threaded) architecture</a:t>
            </a:r>
          </a:p>
          <a:p>
            <a:pPr>
              <a:buNone/>
            </a:pPr>
            <a:r>
              <a:rPr lang="en-US" dirty="0" smtClean="0"/>
              <a:t>			   SPAA98</a:t>
            </a:r>
            <a:r>
              <a:rPr lang="en-US" dirty="0" smtClean="0">
                <a:sym typeface="Wingdings" pitchFamily="2" charset="2"/>
              </a:rPr>
              <a:t>..</a:t>
            </a:r>
            <a:r>
              <a:rPr lang="en-US" dirty="0" smtClean="0"/>
              <a:t>CF08	</a:t>
            </a:r>
          </a:p>
          <a:p>
            <a:pPr>
              <a:buNone/>
            </a:pPr>
            <a:endParaRPr lang="en-US" dirty="0" smtClean="0"/>
          </a:p>
          <a:p>
            <a:pPr>
              <a:buNone/>
            </a:pPr>
            <a:r>
              <a:rPr lang="en-US" u="sng" dirty="0" smtClean="0"/>
              <a:t>128-core intercon. network</a:t>
            </a:r>
            <a:r>
              <a:rPr lang="en-US" dirty="0" smtClean="0"/>
              <a:t>                    	       </a:t>
            </a:r>
            <a:r>
              <a:rPr lang="en-US" sz="2000" dirty="0" smtClean="0"/>
              <a:t>IBM 90nm: 9mmX5mm,	        400 MHz [HotI07]</a:t>
            </a:r>
            <a:r>
              <a:rPr lang="en-US" sz="2000" dirty="0" smtClean="0">
                <a:sym typeface="Wingdings"/>
              </a:rPr>
              <a:t>Fund</a:t>
            </a:r>
          </a:p>
          <a:p>
            <a:pPr>
              <a:buNone/>
            </a:pPr>
            <a:r>
              <a:rPr lang="en-US" sz="2000" dirty="0" smtClean="0">
                <a:sym typeface="Wingdings"/>
              </a:rPr>
              <a:t>                     work on asynch NOCS’10</a:t>
            </a:r>
            <a:endParaRPr lang="en-US" dirty="0" smtClean="0"/>
          </a:p>
          <a:p>
            <a:r>
              <a:rPr lang="en-US" dirty="0" smtClean="0"/>
              <a:t>              </a:t>
            </a:r>
            <a:r>
              <a:rPr lang="en-US" u="sng" dirty="0" smtClean="0"/>
              <a:t>FPGA design</a:t>
            </a:r>
            <a:r>
              <a:rPr lang="en-US" u="sng" dirty="0" smtClean="0">
                <a:sym typeface="Wingdings" pitchFamily="2" charset="2"/>
              </a:rPr>
              <a:t>ASIC</a:t>
            </a:r>
            <a:r>
              <a:rPr lang="en-US" dirty="0" smtClean="0">
                <a:sym typeface="Wingdings" pitchFamily="2" charset="2"/>
              </a:rPr>
              <a:t>  </a:t>
            </a:r>
          </a:p>
          <a:p>
            <a:r>
              <a:rPr lang="en-US" dirty="0" smtClean="0">
                <a:sym typeface="Wingdings" pitchFamily="2" charset="2"/>
              </a:rPr>
              <a:t>             </a:t>
            </a:r>
            <a:r>
              <a:rPr lang="en-US" sz="2000" dirty="0" smtClean="0"/>
              <a:t>IBM 90nm: 10mmX10mm </a:t>
            </a:r>
            <a:endParaRPr lang="en-US" dirty="0" smtClean="0"/>
          </a:p>
          <a:p>
            <a:r>
              <a:rPr lang="en-US" dirty="0" smtClean="0"/>
              <a:t>             </a:t>
            </a:r>
            <a:endParaRPr lang="en-US" sz="2000" dirty="0" smtClean="0"/>
          </a:p>
          <a:p>
            <a:endParaRPr lang="en-US" dirty="0" smtClean="0"/>
          </a:p>
          <a:p>
            <a:endParaRPr lang="en-US" dirty="0" smtClean="0"/>
          </a:p>
        </p:txBody>
      </p:sp>
      <p:pic>
        <p:nvPicPr>
          <p:cNvPr id="7" name="Picture 4" descr="Image0809-1232(S-Video)"/>
          <p:cNvPicPr>
            <a:picLocks noChangeAspect="1" noChangeArrowheads="1"/>
          </p:cNvPicPr>
          <p:nvPr/>
        </p:nvPicPr>
        <p:blipFill>
          <a:blip r:embed="rId3" cstate="print"/>
          <a:srcRect/>
          <a:stretch>
            <a:fillRect/>
          </a:stretch>
        </p:blipFill>
        <p:spPr bwMode="auto">
          <a:xfrm>
            <a:off x="4724400" y="4038600"/>
            <a:ext cx="1371600" cy="838200"/>
          </a:xfrm>
          <a:prstGeom prst="rect">
            <a:avLst/>
          </a:prstGeom>
          <a:noFill/>
          <a:ln w="9525">
            <a:noFill/>
            <a:miter lim="800000"/>
            <a:headEnd/>
            <a:tailEnd/>
          </a:ln>
        </p:spPr>
      </p:pic>
      <p:pic>
        <p:nvPicPr>
          <p:cNvPr id="8" name="Picture 9" descr="dn8000pci"/>
          <p:cNvPicPr>
            <a:picLocks noChangeAspect="1" noChangeArrowheads="1"/>
          </p:cNvPicPr>
          <p:nvPr/>
        </p:nvPicPr>
        <p:blipFill>
          <a:blip r:embed="rId4" cstate="print"/>
          <a:srcRect b="11484"/>
          <a:stretch>
            <a:fillRect/>
          </a:stretch>
        </p:blipFill>
        <p:spPr bwMode="auto">
          <a:xfrm>
            <a:off x="4724400" y="2286000"/>
            <a:ext cx="1981200" cy="1066800"/>
          </a:xfrm>
          <a:prstGeom prst="rect">
            <a:avLst/>
          </a:prstGeom>
          <a:noFill/>
          <a:ln w="9525">
            <a:noFill/>
            <a:miter lim="800000"/>
            <a:headEnd/>
            <a:tailEnd/>
          </a:ln>
        </p:spPr>
      </p:pic>
      <p:pic>
        <p:nvPicPr>
          <p:cNvPr id="9" name="Picture 5" descr="xmtASIC10-08.JPG"/>
          <p:cNvPicPr>
            <a:picLocks noChangeAspect="1"/>
          </p:cNvPicPr>
          <p:nvPr/>
        </p:nvPicPr>
        <p:blipFill>
          <a:blip r:embed="rId5" cstate="print"/>
          <a:srcRect/>
          <a:stretch>
            <a:fillRect/>
          </a:stretch>
        </p:blipFill>
        <p:spPr bwMode="auto">
          <a:xfrm>
            <a:off x="4648200" y="5029200"/>
            <a:ext cx="1447800" cy="1371600"/>
          </a:xfrm>
          <a:prstGeom prst="rect">
            <a:avLst/>
          </a:prstGeom>
          <a:noFill/>
          <a:ln w="9525">
            <a:noFill/>
            <a:miter lim="800000"/>
            <a:headEnd/>
            <a:tailEnd/>
          </a:ln>
        </p:spPr>
      </p:pic>
      <p:sp>
        <p:nvSpPr>
          <p:cNvPr id="10" name="TextBox 9"/>
          <p:cNvSpPr txBox="1"/>
          <p:nvPr/>
        </p:nvSpPr>
        <p:spPr>
          <a:xfrm>
            <a:off x="-9525" y="6477000"/>
            <a:ext cx="9144000" cy="400110"/>
          </a:xfrm>
          <a:prstGeom prst="rect">
            <a:avLst/>
          </a:prstGeom>
          <a:noFill/>
        </p:spPr>
        <p:txBody>
          <a:bodyPr wrap="square" rtlCol="0">
            <a:spAutoFit/>
          </a:bodyPr>
          <a:lstStyle/>
          <a:p>
            <a:r>
              <a:rPr lang="en-US" dirty="0" smtClean="0"/>
              <a:t>Scales: 1K+ cores on-chip. Power &amp; Tech updates </a:t>
            </a:r>
            <a:r>
              <a:rPr lang="en-US" dirty="0" smtClean="0">
                <a:sym typeface="Wingdings" pitchFamily="2" charset="2"/>
              </a:rPr>
              <a:t> cycle accurate simulator</a:t>
            </a:r>
            <a:r>
              <a:rPr lang="en-US" dirty="0" smtClean="0"/>
              <a:t> </a:t>
            </a:r>
          </a:p>
        </p:txBody>
      </p:sp>
    </p:spTree>
    <p:extLst>
      <p:ext uri="{BB962C8B-B14F-4D97-AF65-F5344CB8AC3E}">
        <p14:creationId xmlns:p14="http://schemas.microsoft.com/office/powerpoint/2010/main" val="1771201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 y="0"/>
            <a:ext cx="9144000" cy="762000"/>
          </a:xfrm>
        </p:spPr>
        <p:txBody>
          <a:bodyPr/>
          <a:lstStyle/>
          <a:p>
            <a:pPr algn="l"/>
            <a:r>
              <a:rPr lang="en-US" sz="3200" u="sng" dirty="0" smtClean="0"/>
              <a:t>Orders-of-magnitude</a:t>
            </a:r>
            <a:r>
              <a:rPr lang="en-US" sz="4000" dirty="0" smtClean="0"/>
              <a:t> </a:t>
            </a:r>
            <a:r>
              <a:rPr lang="en-US" sz="3600" dirty="0" smtClean="0"/>
              <a:t>speedups &amp;</a:t>
            </a:r>
            <a:r>
              <a:rPr lang="en-US" sz="3600" dirty="0"/>
              <a:t> complexity</a:t>
            </a:r>
            <a:br>
              <a:rPr lang="en-US" sz="3600" dirty="0"/>
            </a:br>
            <a:r>
              <a:rPr lang="en-US" sz="3600" dirty="0" smtClean="0"/>
              <a:t>Next slide: ease</a:t>
            </a:r>
            <a:r>
              <a:rPr lang="en-US" sz="3600" dirty="0"/>
              <a:t>-of-programming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5056086"/>
              </p:ext>
            </p:extLst>
          </p:nvPr>
        </p:nvGraphicFramePr>
        <p:xfrm>
          <a:off x="38100" y="1905001"/>
          <a:ext cx="8839200" cy="2589742"/>
        </p:xfrm>
        <a:graphic>
          <a:graphicData uri="http://schemas.openxmlformats.org/drawingml/2006/table">
            <a:tbl>
              <a:tblPr firstRow="1" bandRow="1">
                <a:tableStyleId>{5C22544A-7EE6-4342-B048-85BDC9FD1C3A}</a:tableStyleId>
              </a:tblPr>
              <a:tblGrid>
                <a:gridCol w="3601156"/>
                <a:gridCol w="1656644"/>
                <a:gridCol w="2209800"/>
                <a:gridCol w="1371600"/>
              </a:tblGrid>
              <a:tr h="412537">
                <a:tc>
                  <a:txBody>
                    <a:bodyPr/>
                    <a:lstStyle/>
                    <a:p>
                      <a:endParaRPr lang="en-US" dirty="0">
                        <a:solidFill>
                          <a:schemeClr val="tx1"/>
                        </a:solidFill>
                      </a:endParaRPr>
                    </a:p>
                  </a:txBody>
                  <a:tcPr/>
                </a:tc>
                <a:tc>
                  <a:txBody>
                    <a:bodyPr/>
                    <a:lstStyle/>
                    <a:p>
                      <a:pPr algn="ctr"/>
                      <a:r>
                        <a:rPr lang="en-US" dirty="0" smtClean="0">
                          <a:solidFill>
                            <a:schemeClr val="tx1"/>
                          </a:solidFill>
                        </a:rPr>
                        <a:t>XMT</a:t>
                      </a:r>
                      <a:endParaRPr lang="en-US" dirty="0">
                        <a:solidFill>
                          <a:schemeClr val="tx1"/>
                        </a:solidFill>
                      </a:endParaRPr>
                    </a:p>
                  </a:txBody>
                  <a:tcPr/>
                </a:tc>
                <a:tc>
                  <a:txBody>
                    <a:bodyPr/>
                    <a:lstStyle/>
                    <a:p>
                      <a:pPr algn="ctr"/>
                      <a:r>
                        <a:rPr lang="en-US" dirty="0" smtClean="0">
                          <a:solidFill>
                            <a:schemeClr val="tx1"/>
                          </a:solidFill>
                        </a:rPr>
                        <a:t>GPU/CPU</a:t>
                      </a:r>
                      <a:endParaRPr lang="en-US" dirty="0">
                        <a:solidFill>
                          <a:schemeClr val="tx1"/>
                        </a:solidFill>
                      </a:endParaRPr>
                    </a:p>
                  </a:txBody>
                  <a:tcPr/>
                </a:tc>
                <a:tc>
                  <a:txBody>
                    <a:bodyPr/>
                    <a:lstStyle/>
                    <a:p>
                      <a:pPr algn="ctr"/>
                      <a:r>
                        <a:rPr lang="en-US" dirty="0" smtClean="0">
                          <a:solidFill>
                            <a:schemeClr val="tx1"/>
                          </a:solidFill>
                        </a:rPr>
                        <a:t>factor</a:t>
                      </a:r>
                      <a:endParaRPr lang="en-US" dirty="0">
                        <a:solidFill>
                          <a:schemeClr val="tx1"/>
                        </a:solidFill>
                      </a:endParaRPr>
                    </a:p>
                  </a:txBody>
                  <a:tcPr/>
                </a:tc>
              </a:tr>
              <a:tr h="41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a:t>
                      </a:r>
                      <a:r>
                        <a:rPr lang="en-US" dirty="0" err="1" smtClean="0"/>
                        <a:t>Biconnectivity</a:t>
                      </a:r>
                      <a:r>
                        <a:rPr lang="en-US" dirty="0" smtClean="0"/>
                        <a:t> 2012</a:t>
                      </a:r>
                    </a:p>
                  </a:txBody>
                  <a:tcPr/>
                </a:tc>
                <a:tc>
                  <a:txBody>
                    <a:bodyPr/>
                    <a:lstStyle/>
                    <a:p>
                      <a:pPr algn="ctr"/>
                      <a:r>
                        <a:rPr lang="en-US" dirty="0" smtClean="0"/>
                        <a:t>33X</a:t>
                      </a:r>
                      <a:endParaRPr lang="en-US" dirty="0"/>
                    </a:p>
                  </a:txBody>
                  <a:tcPr/>
                </a:tc>
                <a:tc>
                  <a:txBody>
                    <a:bodyPr/>
                    <a:lstStyle/>
                    <a:p>
                      <a:pPr algn="ctr"/>
                      <a:r>
                        <a:rPr lang="en-US" dirty="0" smtClean="0"/>
                        <a:t>4X random graphs</a:t>
                      </a:r>
                    </a:p>
                    <a:p>
                      <a:pPr algn="ctr"/>
                      <a:r>
                        <a:rPr lang="en-US" dirty="0" err="1" smtClean="0"/>
                        <a:t>Muuuch</a:t>
                      </a:r>
                      <a:r>
                        <a:rPr lang="en-US" baseline="0" dirty="0" smtClean="0"/>
                        <a:t> parallelism</a:t>
                      </a:r>
                      <a:endParaRPr lang="en-US" dirty="0"/>
                    </a:p>
                  </a:txBody>
                  <a:tcPr/>
                </a:tc>
                <a:tc>
                  <a:txBody>
                    <a:bodyPr/>
                    <a:lstStyle/>
                    <a:p>
                      <a:pPr algn="ctr"/>
                      <a:r>
                        <a:rPr lang="en-US" dirty="0" smtClean="0"/>
                        <a:t> &gt;&gt;8</a:t>
                      </a:r>
                      <a:endParaRPr lang="en-US" dirty="0"/>
                    </a:p>
                  </a:txBody>
                  <a:tcPr/>
                </a:tc>
              </a:tr>
              <a:tr h="41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a:t>
                      </a:r>
                      <a:r>
                        <a:rPr lang="en-US" dirty="0" err="1" smtClean="0"/>
                        <a:t>Triconnectivity</a:t>
                      </a:r>
                      <a:r>
                        <a:rPr lang="en-US" dirty="0" smtClean="0"/>
                        <a:t> 2012</a:t>
                      </a:r>
                    </a:p>
                  </a:txBody>
                  <a:tcPr/>
                </a:tc>
                <a:tc>
                  <a:txBody>
                    <a:bodyPr/>
                    <a:lstStyle/>
                    <a:p>
                      <a:pPr algn="ctr"/>
                      <a:r>
                        <a:rPr lang="en-US" dirty="0" smtClean="0"/>
                        <a:t>129X</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412537">
                <a:tc>
                  <a:txBody>
                    <a:bodyPr/>
                    <a:lstStyle/>
                    <a:p>
                      <a:r>
                        <a:rPr lang="en-US" dirty="0" smtClean="0"/>
                        <a:t>Max Flow 2011</a:t>
                      </a:r>
                      <a:endParaRPr lang="en-US" dirty="0"/>
                    </a:p>
                  </a:txBody>
                  <a:tcPr/>
                </a:tc>
                <a:tc>
                  <a:txBody>
                    <a:bodyPr/>
                    <a:lstStyle/>
                    <a:p>
                      <a:pPr algn="ctr"/>
                      <a:r>
                        <a:rPr lang="en-US" dirty="0" smtClean="0"/>
                        <a:t>108X</a:t>
                      </a:r>
                      <a:endParaRPr lang="en-US" dirty="0"/>
                    </a:p>
                  </a:txBody>
                  <a:tcPr/>
                </a:tc>
                <a:tc>
                  <a:txBody>
                    <a:bodyPr/>
                    <a:lstStyle/>
                    <a:p>
                      <a:pPr algn="ctr"/>
                      <a:r>
                        <a:rPr lang="en-US" dirty="0" smtClean="0"/>
                        <a:t>2.5X</a:t>
                      </a:r>
                      <a:endParaRPr lang="en-US" dirty="0"/>
                    </a:p>
                  </a:txBody>
                  <a:tcPr/>
                </a:tc>
                <a:tc>
                  <a:txBody>
                    <a:bodyPr/>
                    <a:lstStyle/>
                    <a:p>
                      <a:pPr algn="ctr"/>
                      <a:r>
                        <a:rPr lang="en-US" dirty="0" smtClean="0"/>
                        <a:t>43</a:t>
                      </a:r>
                      <a:endParaRPr lang="en-US" dirty="0"/>
                    </a:p>
                  </a:txBody>
                  <a:tcPr/>
                </a:tc>
              </a:tr>
              <a:tr h="712051">
                <a:tc>
                  <a:txBody>
                    <a:bodyPr/>
                    <a:lstStyle/>
                    <a:p>
                      <a:r>
                        <a:rPr lang="en-US" dirty="0" smtClean="0"/>
                        <a:t>Burrows Wheeler    </a:t>
                      </a:r>
                      <a:r>
                        <a:rPr lang="en-US" baseline="0" dirty="0" smtClean="0"/>
                        <a:t> </a:t>
                      </a:r>
                      <a:r>
                        <a:rPr lang="en-US" sz="1600" dirty="0" smtClean="0">
                          <a:solidFill>
                            <a:srgbClr val="FF0000"/>
                          </a:solidFill>
                        </a:rPr>
                        <a:t>Compression</a:t>
                      </a:r>
                      <a:r>
                        <a:rPr lang="en-US" dirty="0" smtClean="0"/>
                        <a:t>  </a:t>
                      </a:r>
                    </a:p>
                    <a:p>
                      <a:r>
                        <a:rPr lang="en-US" dirty="0" smtClean="0"/>
                        <a:t>Transform -</a:t>
                      </a:r>
                      <a:r>
                        <a:rPr lang="en-US" baseline="0" dirty="0" smtClean="0"/>
                        <a:t> </a:t>
                      </a:r>
                      <a:r>
                        <a:rPr lang="en-US" dirty="0" smtClean="0"/>
                        <a:t>bzip2   </a:t>
                      </a:r>
                      <a:r>
                        <a:rPr lang="en-US" sz="1600" dirty="0" smtClean="0">
                          <a:solidFill>
                            <a:srgbClr val="FF0000"/>
                          </a:solidFill>
                        </a:rPr>
                        <a:t>Decompression</a:t>
                      </a:r>
                      <a:endParaRPr lang="en-US" sz="1600" dirty="0">
                        <a:solidFill>
                          <a:srgbClr val="FF0000"/>
                        </a:solidFill>
                      </a:endParaRPr>
                    </a:p>
                  </a:txBody>
                  <a:tcPr/>
                </a:tc>
                <a:tc>
                  <a:txBody>
                    <a:bodyPr/>
                    <a:lstStyle/>
                    <a:p>
                      <a:pPr algn="ctr"/>
                      <a:r>
                        <a:rPr lang="en-US" dirty="0" smtClean="0"/>
                        <a:t> 25X</a:t>
                      </a:r>
                    </a:p>
                    <a:p>
                      <a:pPr algn="ctr"/>
                      <a:r>
                        <a:rPr lang="en-US" dirty="0" smtClean="0"/>
                        <a:t>13X</a:t>
                      </a:r>
                      <a:endParaRPr lang="en-US" dirty="0"/>
                    </a:p>
                  </a:txBody>
                  <a:tcPr/>
                </a:tc>
                <a:tc>
                  <a:txBody>
                    <a:bodyPr/>
                    <a:lstStyle/>
                    <a:p>
                      <a:pPr algn="ctr"/>
                      <a:r>
                        <a:rPr lang="en-US" dirty="0" smtClean="0"/>
                        <a:t>X/2.8 …</a:t>
                      </a:r>
                      <a:r>
                        <a:rPr lang="en-US" baseline="0" dirty="0" smtClean="0"/>
                        <a:t> on GPU</a:t>
                      </a:r>
                    </a:p>
                    <a:p>
                      <a:pPr algn="ctr"/>
                      <a:r>
                        <a:rPr lang="en-US" baseline="0" dirty="0" smtClean="0"/>
                        <a:t>?</a:t>
                      </a:r>
                      <a:endParaRPr lang="en-US" dirty="0"/>
                    </a:p>
                  </a:txBody>
                  <a:tcPr/>
                </a:tc>
                <a:tc>
                  <a:txBody>
                    <a:bodyPr/>
                    <a:lstStyle/>
                    <a:p>
                      <a:pPr algn="ctr"/>
                      <a:r>
                        <a:rPr lang="en-US" b="1" dirty="0" smtClean="0"/>
                        <a:t>70</a:t>
                      </a:r>
                    </a:p>
                    <a:p>
                      <a:pPr algn="ctr"/>
                      <a:r>
                        <a:rPr lang="en-US" dirty="0" smtClean="0"/>
                        <a:t>?</a:t>
                      </a:r>
                      <a:endParaRPr lang="en-US" dirty="0"/>
                    </a:p>
                  </a:txBody>
                  <a:tcPr/>
                </a:tc>
              </a:tr>
            </a:tbl>
          </a:graphicData>
        </a:graphic>
      </p:graphicFrame>
      <p:sp>
        <p:nvSpPr>
          <p:cNvPr id="5" name="TextBox 4"/>
          <p:cNvSpPr txBox="1"/>
          <p:nvPr/>
        </p:nvSpPr>
        <p:spPr>
          <a:xfrm>
            <a:off x="0" y="1264705"/>
            <a:ext cx="9144000" cy="523220"/>
          </a:xfrm>
          <a:prstGeom prst="rect">
            <a:avLst/>
          </a:prstGeom>
          <a:noFill/>
        </p:spPr>
        <p:txBody>
          <a:bodyPr wrap="square" rtlCol="0">
            <a:spAutoFit/>
          </a:bodyPr>
          <a:lstStyle/>
          <a:p>
            <a:pPr algn="ctr">
              <a:buNone/>
            </a:pPr>
            <a:r>
              <a:rPr lang="en-US" sz="2800" u="sng" dirty="0" smtClean="0">
                <a:solidFill>
                  <a:srgbClr val="FF0000"/>
                </a:solidFill>
              </a:rPr>
              <a:t>non</a:t>
            </a:r>
            <a:r>
              <a:rPr lang="en-US" sz="2800" u="sng" dirty="0">
                <a:solidFill>
                  <a:srgbClr val="FF0000"/>
                </a:solidFill>
              </a:rPr>
              <a:t>-</a:t>
            </a:r>
            <a:r>
              <a:rPr lang="en-US" sz="2800" u="sng" dirty="0" smtClean="0">
                <a:solidFill>
                  <a:srgbClr val="FF0000"/>
                </a:solidFill>
              </a:rPr>
              <a:t>trivial </a:t>
            </a:r>
            <a:r>
              <a:rPr lang="en-US" sz="2800" b="1" u="sng" dirty="0" smtClean="0"/>
              <a:t>stress tests</a:t>
            </a:r>
            <a:endParaRPr lang="en-US" sz="2800" b="1" u="sng" dirty="0"/>
          </a:p>
        </p:txBody>
      </p:sp>
      <p:sp>
        <p:nvSpPr>
          <p:cNvPr id="6" name="TextBox 5"/>
          <p:cNvSpPr txBox="1"/>
          <p:nvPr/>
        </p:nvSpPr>
        <p:spPr>
          <a:xfrm>
            <a:off x="0" y="4495800"/>
            <a:ext cx="9029700" cy="2246769"/>
          </a:xfrm>
          <a:prstGeom prst="rect">
            <a:avLst/>
          </a:prstGeom>
          <a:noFill/>
        </p:spPr>
        <p:txBody>
          <a:bodyPr wrap="square" rtlCol="0">
            <a:spAutoFit/>
          </a:bodyPr>
          <a:lstStyle/>
          <a:p>
            <a:r>
              <a:rPr lang="en-US" dirty="0" smtClean="0"/>
              <a:t>- 3 graph algorithms: </a:t>
            </a:r>
            <a:r>
              <a:rPr lang="en-US" dirty="0"/>
              <a:t>No algorithmic creativity</a:t>
            </a:r>
            <a:r>
              <a:rPr lang="en-US" dirty="0" smtClean="0"/>
              <a:t>.</a:t>
            </a:r>
          </a:p>
          <a:p>
            <a:r>
              <a:rPr lang="en-US" dirty="0" smtClean="0"/>
              <a:t>- 1</a:t>
            </a:r>
            <a:r>
              <a:rPr lang="en-US" baseline="30000" dirty="0" smtClean="0"/>
              <a:t>st</a:t>
            </a:r>
            <a:r>
              <a:rPr lang="en-US" dirty="0" smtClean="0"/>
              <a:t> “truly parallel” speedup for lossless data compression. </a:t>
            </a:r>
            <a:r>
              <a:rPr lang="en-US" dirty="0"/>
              <a:t>SPAA </a:t>
            </a:r>
            <a:r>
              <a:rPr lang="en-US" dirty="0" smtClean="0"/>
              <a:t>2013. Beats </a:t>
            </a:r>
            <a:r>
              <a:rPr lang="en-US" dirty="0" smtClean="0">
                <a:solidFill>
                  <a:srgbClr val="FF0000"/>
                </a:solidFill>
              </a:rPr>
              <a:t>Google Snappy </a:t>
            </a:r>
            <a:r>
              <a:rPr lang="en-US" dirty="0" smtClean="0">
                <a:solidFill>
                  <a:srgbClr val="000000"/>
                </a:solidFill>
              </a:rPr>
              <a:t>(message passing within warehouse scale computers)</a:t>
            </a:r>
            <a:endParaRPr lang="en-US" dirty="0" smtClean="0"/>
          </a:p>
          <a:p>
            <a:pPr algn="ctr"/>
            <a:r>
              <a:rPr lang="en-US" u="sng" dirty="0" smtClean="0"/>
              <a:t>State </a:t>
            </a:r>
            <a:r>
              <a:rPr lang="en-US" u="sng" dirty="0" smtClean="0"/>
              <a:t>of project</a:t>
            </a:r>
          </a:p>
          <a:p>
            <a:r>
              <a:rPr lang="en-US" dirty="0" smtClean="0"/>
              <a:t>- 2012: quant validation of  (most advanced) PRAM algorithms: ~65 man years</a:t>
            </a:r>
          </a:p>
          <a:p>
            <a:r>
              <a:rPr lang="en-US" dirty="0" smtClean="0"/>
              <a:t>2013-</a:t>
            </a:r>
            <a:r>
              <a:rPr lang="en-US" dirty="0" smtClean="0"/>
              <a:t>: 1. </a:t>
            </a:r>
            <a:r>
              <a:rPr lang="en-US" b="1" dirty="0" smtClean="0"/>
              <a:t>Apps</a:t>
            </a:r>
            <a:r>
              <a:rPr lang="en-US" dirty="0" smtClean="0"/>
              <a:t>  </a:t>
            </a:r>
            <a:r>
              <a:rPr lang="en-US" dirty="0" smtClean="0"/>
              <a:t>2. </a:t>
            </a:r>
            <a:r>
              <a:rPr lang="en-US" u="sng" dirty="0" smtClean="0"/>
              <a:t>Update</a:t>
            </a:r>
            <a:r>
              <a:rPr lang="en-US" dirty="0" smtClean="0"/>
              <a:t> </a:t>
            </a:r>
            <a:r>
              <a:rPr lang="en-US" dirty="0" err="1" smtClean="0"/>
              <a:t>Memory&amp;</a:t>
            </a:r>
            <a:r>
              <a:rPr lang="en-US" dirty="0" err="1" smtClean="0"/>
              <a:t>enabling</a:t>
            </a:r>
            <a:r>
              <a:rPr lang="en-US" dirty="0" smtClean="0"/>
              <a:t> technologies/opportunities. 3. Minimize HW investment. Fit into current ecosystem (ARM,POWER,X86). </a:t>
            </a:r>
            <a:endParaRPr lang="en-US" dirty="0" smtClean="0"/>
          </a:p>
        </p:txBody>
      </p:sp>
      <p:sp>
        <p:nvSpPr>
          <p:cNvPr id="3" name="TextBox 2"/>
          <p:cNvSpPr txBox="1"/>
          <p:nvPr/>
        </p:nvSpPr>
        <p:spPr>
          <a:xfrm>
            <a:off x="-220298" y="4418664"/>
            <a:ext cx="184666"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07315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914400"/>
          </a:xfrm>
        </p:spPr>
        <p:txBody>
          <a:bodyPr/>
          <a:lstStyle/>
          <a:p>
            <a:r>
              <a:rPr lang="en-US" sz="3600" dirty="0" smtClean="0"/>
              <a:t>Not alone in building new parallel computer prototypes in academia</a:t>
            </a:r>
            <a:endParaRPr lang="en-US" sz="3600" dirty="0"/>
          </a:p>
        </p:txBody>
      </p:sp>
      <p:sp>
        <p:nvSpPr>
          <p:cNvPr id="3" name="Content Placeholder 2"/>
          <p:cNvSpPr>
            <a:spLocks noGrp="1"/>
          </p:cNvSpPr>
          <p:nvPr>
            <p:ph idx="1"/>
          </p:nvPr>
        </p:nvSpPr>
        <p:spPr>
          <a:xfrm>
            <a:off x="0" y="1143000"/>
            <a:ext cx="9144000" cy="4983163"/>
          </a:xfrm>
        </p:spPr>
        <p:txBody>
          <a:bodyPr/>
          <a:lstStyle/>
          <a:p>
            <a:r>
              <a:rPr lang="en-US" sz="2400" dirty="0" smtClean="0"/>
              <a:t>At least 3 more US universities in the last 2 decades</a:t>
            </a:r>
          </a:p>
          <a:p>
            <a:r>
              <a:rPr lang="en-US" sz="2400" dirty="0" smtClean="0"/>
              <a:t>Unique(?) daring own course-taking students to program it for performance</a:t>
            </a:r>
          </a:p>
          <a:p>
            <a:pPr marL="400050" lvl="1" indent="0">
              <a:buNone/>
            </a:pPr>
            <a:r>
              <a:rPr lang="en-US" sz="2000" dirty="0" smtClean="0"/>
              <a:t>- Graduate students do </a:t>
            </a:r>
            <a:r>
              <a:rPr lang="en-US" sz="2000" dirty="0"/>
              <a:t>6</a:t>
            </a:r>
            <a:r>
              <a:rPr lang="en-US" sz="2000" dirty="0" smtClean="0"/>
              <a:t> programming assignments, including </a:t>
            </a:r>
            <a:r>
              <a:rPr lang="en-US" sz="2000" dirty="0" err="1" smtClean="0"/>
              <a:t>biconnectivity</a:t>
            </a:r>
            <a:r>
              <a:rPr lang="en-US" sz="2000" dirty="0" smtClean="0"/>
              <a:t>, in a theory course</a:t>
            </a:r>
          </a:p>
          <a:p>
            <a:pPr marL="400050" lvl="1" indent="0">
              <a:buNone/>
            </a:pPr>
            <a:r>
              <a:rPr lang="en-US" sz="2000" dirty="0" smtClean="0"/>
              <a:t>- Freshmen do parallel programming assignments for problem load competitive with serial course</a:t>
            </a:r>
          </a:p>
          <a:p>
            <a:pPr marL="0" indent="0">
              <a:buNone/>
            </a:pPr>
            <a:r>
              <a:rPr lang="en-US" sz="2400" dirty="0" smtClean="0"/>
              <a:t>And we went out for</a:t>
            </a:r>
          </a:p>
          <a:p>
            <a:pPr lvl="1" indent="-342900">
              <a:buFontTx/>
              <a:buChar char="-"/>
            </a:pPr>
            <a:r>
              <a:rPr lang="en-US" sz="2000" dirty="0" smtClean="0"/>
              <a:t>HS students: magnet and inner city schools</a:t>
            </a:r>
          </a:p>
          <a:p>
            <a:r>
              <a:rPr lang="en-US" sz="2000" i="1" dirty="0"/>
              <a:t>“XMT is an essential component of our Parallel Computing courses because it is the one place where we are able to strip away industrial accidents from the student's mind, in terms of programming necessity, and actually build creative algorithms to solve problems</a:t>
            </a:r>
            <a:r>
              <a:rPr lang="en-US" sz="2000" i="1" dirty="0" smtClean="0"/>
              <a:t>”</a:t>
            </a:r>
            <a:r>
              <a:rPr lang="en-US" sz="2000" dirty="0" smtClean="0"/>
              <a:t>—</a:t>
            </a:r>
            <a:r>
              <a:rPr lang="en-US" sz="2000" dirty="0"/>
              <a:t>national award winning HS teacher. </a:t>
            </a:r>
            <a:r>
              <a:rPr lang="en-US" sz="2000" dirty="0" smtClean="0"/>
              <a:t>6</a:t>
            </a:r>
            <a:r>
              <a:rPr lang="en-US" sz="2000" baseline="30000" dirty="0" smtClean="0"/>
              <a:t>th</a:t>
            </a:r>
            <a:r>
              <a:rPr lang="en-US" sz="2000" dirty="0" smtClean="0"/>
              <a:t> year of teaching XMT. </a:t>
            </a:r>
            <a:r>
              <a:rPr lang="en-US" sz="2000" dirty="0" smtClean="0">
                <a:solidFill>
                  <a:srgbClr val="FF0000"/>
                </a:solidFill>
              </a:rPr>
              <a:t>81 HS students in 2013</a:t>
            </a:r>
            <a:r>
              <a:rPr lang="en-US" sz="2000" dirty="0" smtClean="0"/>
              <a:t>. </a:t>
            </a:r>
            <a:endParaRPr lang="en-US" sz="2000" dirty="0"/>
          </a:p>
          <a:p>
            <a:pPr lvl="1" indent="-342900">
              <a:buFontTx/>
              <a:buChar char="-"/>
            </a:pPr>
            <a:r>
              <a:rPr lang="en-US" sz="2000" dirty="0"/>
              <a:t>HS </a:t>
            </a:r>
            <a:r>
              <a:rPr lang="en-US" sz="2000" dirty="0" err="1"/>
              <a:t>vs</a:t>
            </a:r>
            <a:r>
              <a:rPr lang="en-US" sz="2000" dirty="0"/>
              <a:t> PhD success stories </a:t>
            </a:r>
          </a:p>
          <a:p>
            <a:pPr marL="400050" lvl="1" indent="0">
              <a:buNone/>
            </a:pPr>
            <a:r>
              <a:rPr lang="en-US" sz="2000" dirty="0" smtClean="0"/>
              <a:t>And …</a:t>
            </a:r>
          </a:p>
          <a:p>
            <a:endParaRPr lang="en-US" sz="2000" dirty="0"/>
          </a:p>
        </p:txBody>
      </p:sp>
    </p:spTree>
    <p:extLst>
      <p:ext uri="{BB962C8B-B14F-4D97-AF65-F5344CB8AC3E}">
        <p14:creationId xmlns:p14="http://schemas.microsoft.com/office/powerpoint/2010/main" val="763089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81000"/>
            <a:ext cx="9144000" cy="1036638"/>
          </a:xfrm>
        </p:spPr>
        <p:txBody>
          <a:bodyPr/>
          <a:lstStyle/>
          <a:p>
            <a:r>
              <a:rPr lang="en-US" sz="4000" dirty="0" smtClean="0"/>
              <a:t>Middle School Summer Camp Class, July’09 (20 of 22 students). </a:t>
            </a:r>
            <a:br>
              <a:rPr lang="en-US" sz="4000" dirty="0" smtClean="0"/>
            </a:br>
            <a:r>
              <a:rPr lang="en-US" sz="2800" u="sng" dirty="0" smtClean="0"/>
              <a:t>Math HS Teacher</a:t>
            </a:r>
            <a:r>
              <a:rPr lang="en-US" sz="2800" dirty="0" smtClean="0"/>
              <a:t> D. Ellison, U. Indiana</a:t>
            </a:r>
          </a:p>
        </p:txBody>
      </p:sp>
      <p:pic>
        <p:nvPicPr>
          <p:cNvPr id="10243" name="Content Placeholder 4" descr="classPicture.JPG"/>
          <p:cNvPicPr>
            <a:picLocks noGrp="1" noChangeAspect="1"/>
          </p:cNvPicPr>
          <p:nvPr>
            <p:ph idx="1"/>
          </p:nvPr>
        </p:nvPicPr>
        <p:blipFill>
          <a:blip r:embed="rId3" cstate="print"/>
          <a:srcRect/>
          <a:stretch>
            <a:fillRect/>
          </a:stretch>
        </p:blipFill>
        <p:spPr>
          <a:xfrm>
            <a:off x="1177924" y="1905000"/>
            <a:ext cx="6975475" cy="4953000"/>
          </a:xfrm>
        </p:spPr>
      </p:pic>
      <p:sp>
        <p:nvSpPr>
          <p:cNvPr id="10244" name="Slide Number Placeholder 3"/>
          <p:cNvSpPr>
            <a:spLocks noGrp="1"/>
          </p:cNvSpPr>
          <p:nvPr>
            <p:ph type="sldNum" sz="quarter" idx="12"/>
          </p:nvPr>
        </p:nvSpPr>
        <p:spPr bwMode="auto">
          <a:noFill/>
          <a:ln>
            <a:miter lim="800000"/>
            <a:headEnd/>
            <a:tailEnd/>
          </a:ln>
        </p:spPr>
        <p:txBody>
          <a:bodyPr/>
          <a:lstStyle/>
          <a:p>
            <a:fld id="{EE2909BF-2B95-4D21-A6B7-4373385495CE}" type="slidenum">
              <a:rPr lang="en-US"/>
              <a:pPr/>
              <a:t>18</a:t>
            </a:fld>
            <a:endParaRPr lang="en-US" dirty="0"/>
          </a:p>
        </p:txBody>
      </p:sp>
    </p:spTree>
    <p:extLst>
      <p:ext uri="{BB962C8B-B14F-4D97-AF65-F5344CB8AC3E}">
        <p14:creationId xmlns:p14="http://schemas.microsoft.com/office/powerpoint/2010/main" val="3561481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0" indent="0"/>
            <a:r>
              <a:rPr lang="en-US" dirty="0" smtClean="0">
                <a:solidFill>
                  <a:schemeClr val="tx1"/>
                </a:solidFill>
              </a:rPr>
              <a:t>What about the missing items ?</a:t>
            </a:r>
            <a:endParaRPr lang="en-US" dirty="0">
              <a:solidFill>
                <a:schemeClr val="tx1"/>
              </a:solidFill>
            </a:endParaRPr>
          </a:p>
        </p:txBody>
      </p:sp>
      <p:sp>
        <p:nvSpPr>
          <p:cNvPr id="3" name="Content Placeholder 2"/>
          <p:cNvSpPr>
            <a:spLocks noGrp="1"/>
          </p:cNvSpPr>
          <p:nvPr>
            <p:ph idx="1"/>
          </p:nvPr>
        </p:nvSpPr>
        <p:spPr>
          <a:xfrm>
            <a:off x="0" y="838200"/>
            <a:ext cx="9144000" cy="5287963"/>
          </a:xfrm>
        </p:spPr>
        <p:txBody>
          <a:bodyPr/>
          <a:lstStyle/>
          <a:p>
            <a:pPr marL="0" indent="0" algn="ctr">
              <a:buNone/>
            </a:pPr>
            <a:r>
              <a:rPr lang="en-US" sz="2600" u="sng" dirty="0" smtClean="0"/>
              <a:t>Recap </a:t>
            </a:r>
          </a:p>
          <a:p>
            <a:pPr marL="0" indent="0">
              <a:buNone/>
            </a:pPr>
            <a:r>
              <a:rPr lang="en-US" sz="2600" u="sng" dirty="0" smtClean="0">
                <a:solidFill>
                  <a:srgbClr val="FF0000"/>
                </a:solidFill>
              </a:rPr>
              <a:t>Feasible</a:t>
            </a:r>
            <a:r>
              <a:rPr lang="en-US" sz="2600" dirty="0" smtClean="0">
                <a:solidFill>
                  <a:srgbClr val="FF0000"/>
                </a:solidFill>
              </a:rPr>
              <a:t> </a:t>
            </a:r>
            <a:r>
              <a:rPr lang="en-US" sz="2600" dirty="0" smtClean="0"/>
              <a:t>Orders of magnitude better with different hardware. </a:t>
            </a:r>
          </a:p>
          <a:p>
            <a:pPr marL="0" indent="0">
              <a:buNone/>
            </a:pPr>
            <a:r>
              <a:rPr lang="en-US" sz="2600" u="sng" dirty="0" smtClean="0"/>
              <a:t>Evidence</a:t>
            </a:r>
            <a:r>
              <a:rPr lang="en-US" sz="2600" dirty="0" smtClean="0"/>
              <a:t> Broad portfolio; e.g., most advanced parallel </a:t>
            </a:r>
            <a:r>
              <a:rPr lang="en-US" sz="2600" dirty="0"/>
              <a:t>algorithms; high-school students do PhD-thesis level </a:t>
            </a:r>
            <a:r>
              <a:rPr lang="en-US" sz="2600" dirty="0" smtClean="0"/>
              <a:t>work</a:t>
            </a:r>
            <a:endParaRPr lang="en-US" sz="2600" dirty="0">
              <a:solidFill>
                <a:srgbClr val="FF0000"/>
              </a:solidFill>
            </a:endParaRPr>
          </a:p>
          <a:p>
            <a:pPr marL="0" indent="0" algn="ctr">
              <a:buNone/>
            </a:pPr>
            <a:r>
              <a:rPr lang="en-US" sz="2600" dirty="0" smtClean="0">
                <a:solidFill>
                  <a:srgbClr val="FF0000"/>
                </a:solidFill>
              </a:rPr>
              <a:t>Who should care?</a:t>
            </a:r>
          </a:p>
          <a:p>
            <a:pPr marL="0" indent="0">
              <a:buNone/>
            </a:pPr>
            <a:r>
              <a:rPr lang="en-US" sz="2600" dirty="0" smtClean="0"/>
              <a:t>- </a:t>
            </a:r>
            <a:r>
              <a:rPr lang="en-US" sz="2600" u="sng" dirty="0" smtClean="0"/>
              <a:t>DARPA</a:t>
            </a:r>
            <a:r>
              <a:rPr lang="en-US" sz="2600" dirty="0" smtClean="0"/>
              <a:t> Opportunity for competitors to surprise the US military and economy</a:t>
            </a:r>
          </a:p>
          <a:p>
            <a:pPr>
              <a:buFontTx/>
              <a:buChar char="-"/>
            </a:pPr>
            <a:r>
              <a:rPr lang="en-US" sz="2600" u="sng" dirty="0" smtClean="0"/>
              <a:t>Vendors</a:t>
            </a:r>
            <a:r>
              <a:rPr lang="en-US" sz="2600" dirty="0" smtClean="0"/>
              <a:t> </a:t>
            </a:r>
          </a:p>
          <a:p>
            <a:pPr lvl="1">
              <a:buFontTx/>
              <a:buChar char="-"/>
            </a:pPr>
            <a:r>
              <a:rPr lang="en-US" sz="2000" dirty="0" smtClean="0"/>
              <a:t>Confluence of mobile &amp; wall-plugged processor market creates </a:t>
            </a:r>
            <a:r>
              <a:rPr lang="en-US" sz="2000" dirty="0" smtClean="0">
                <a:solidFill>
                  <a:srgbClr val="FF0000"/>
                </a:solidFill>
              </a:rPr>
              <a:t>unprecedented competition</a:t>
            </a:r>
            <a:r>
              <a:rPr lang="en-US" sz="2000" dirty="0" smtClean="0"/>
              <a:t>. Standard: ARM. Quad-cores and architecture techniques reached plateau</a:t>
            </a:r>
            <a:r>
              <a:rPr lang="en-US" sz="2000" dirty="0"/>
              <a:t>.</a:t>
            </a:r>
            <a:r>
              <a:rPr lang="en-US" sz="2000" dirty="0" smtClean="0"/>
              <a:t> No other way to get significantly ahead. </a:t>
            </a:r>
          </a:p>
          <a:p>
            <a:pPr marL="457200" lvl="1" indent="0">
              <a:buNone/>
            </a:pPr>
            <a:r>
              <a:rPr lang="en-US" sz="2000" dirty="0" smtClean="0">
                <a:solidFill>
                  <a:srgbClr val="FF0000"/>
                </a:solidFill>
                <a:sym typeface="Wingdings"/>
              </a:rPr>
              <a:t></a:t>
            </a:r>
            <a:r>
              <a:rPr lang="en-US" sz="2000" dirty="0" smtClean="0">
                <a:solidFill>
                  <a:srgbClr val="FF0000"/>
                </a:solidFill>
              </a:rPr>
              <a:t>Smart node in the cloud helped by large local memories of other nodes</a:t>
            </a:r>
          </a:p>
          <a:p>
            <a:pPr marL="457200" lvl="1" indent="0">
              <a:buNone/>
            </a:pPr>
            <a:r>
              <a:rPr lang="en-US" sz="2000" dirty="0" smtClean="0">
                <a:solidFill>
                  <a:srgbClr val="FF0000"/>
                </a:solidFill>
                <a:sym typeface="Wingdings"/>
              </a:rPr>
              <a:t>Bring Watson irregular technologies to personal user </a:t>
            </a:r>
            <a:endParaRPr lang="en-US" sz="2000" dirty="0" smtClean="0">
              <a:solidFill>
                <a:srgbClr val="FF0000"/>
              </a:solidFill>
            </a:endParaRPr>
          </a:p>
        </p:txBody>
      </p:sp>
    </p:spTree>
    <p:extLst>
      <p:ext uri="{BB962C8B-B14F-4D97-AF65-F5344CB8AC3E}">
        <p14:creationId xmlns:p14="http://schemas.microsoft.com/office/powerpoint/2010/main" val="1786564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u="sng" dirty="0" smtClean="0"/>
              <a:t>Commodity computer systems</a:t>
            </a:r>
          </a:p>
        </p:txBody>
      </p:sp>
      <p:sp>
        <p:nvSpPr>
          <p:cNvPr id="4099" name="Rectangle 3"/>
          <p:cNvSpPr>
            <a:spLocks noGrp="1" noChangeArrowheads="1"/>
          </p:cNvSpPr>
          <p:nvPr>
            <p:ph type="body" idx="1"/>
          </p:nvPr>
        </p:nvSpPr>
        <p:spPr>
          <a:xfrm>
            <a:off x="0" y="762000"/>
            <a:ext cx="9144000" cy="6096000"/>
          </a:xfrm>
        </p:spPr>
        <p:txBody>
          <a:bodyPr>
            <a:normAutofit/>
          </a:bodyPr>
          <a:lstStyle/>
          <a:p>
            <a:pPr marL="660400" indent="-660400" eaLnBrk="1" hangingPunct="1">
              <a:lnSpc>
                <a:spcPct val="60000"/>
              </a:lnSpc>
              <a:buFont typeface="Arial" charset="0"/>
              <a:buNone/>
            </a:pPr>
            <a:r>
              <a:rPr lang="en-US" sz="2400" u="sng" dirty="0">
                <a:solidFill>
                  <a:srgbClr val="17375E"/>
                </a:solidFill>
              </a:rPr>
              <a:t>1946</a:t>
            </a:r>
            <a:r>
              <a:rPr lang="en-US" sz="2400" u="sng" dirty="0">
                <a:solidFill>
                  <a:srgbClr val="17375E"/>
                </a:solidFill>
                <a:sym typeface="Wingdings" charset="2"/>
              </a:rPr>
              <a:t></a:t>
            </a:r>
            <a:r>
              <a:rPr lang="en-US" sz="2400" u="sng" dirty="0">
                <a:solidFill>
                  <a:srgbClr val="17375E"/>
                </a:solidFill>
              </a:rPr>
              <a:t>2003</a:t>
            </a:r>
            <a:r>
              <a:rPr lang="en-US" sz="2400" dirty="0">
                <a:solidFill>
                  <a:srgbClr val="17375E"/>
                </a:solidFill>
              </a:rPr>
              <a:t> </a:t>
            </a:r>
            <a:r>
              <a:rPr lang="en-US" sz="2400" dirty="0"/>
              <a:t>General-purpose computing: </a:t>
            </a:r>
            <a:r>
              <a:rPr lang="en-US" sz="2400" dirty="0">
                <a:solidFill>
                  <a:srgbClr val="FF0000"/>
                </a:solidFill>
              </a:rPr>
              <a:t>Serial</a:t>
            </a:r>
            <a:r>
              <a:rPr lang="en-US" sz="2400" dirty="0"/>
              <a:t>. </a:t>
            </a:r>
            <a:r>
              <a:rPr lang="en-US" sz="2400" dirty="0">
                <a:solidFill>
                  <a:srgbClr val="17375E"/>
                </a:solidFill>
              </a:rPr>
              <a:t>5KHz</a:t>
            </a:r>
            <a:r>
              <a:rPr lang="en-US" sz="2400" dirty="0">
                <a:solidFill>
                  <a:srgbClr val="17375E"/>
                </a:solidFill>
                <a:sym typeface="Wingdings" charset="2"/>
              </a:rPr>
              <a:t>4GHz. </a:t>
            </a:r>
            <a:endParaRPr lang="en-US" sz="2400" dirty="0" smtClean="0">
              <a:solidFill>
                <a:srgbClr val="17375E"/>
              </a:solidFill>
            </a:endParaRPr>
          </a:p>
          <a:p>
            <a:pPr marL="660400" indent="-660400" eaLnBrk="1" hangingPunct="1">
              <a:lnSpc>
                <a:spcPct val="60000"/>
              </a:lnSpc>
              <a:buFont typeface="Arial" charset="0"/>
              <a:buNone/>
            </a:pPr>
            <a:r>
              <a:rPr lang="en-US" sz="2400" dirty="0" smtClean="0">
                <a:solidFill>
                  <a:srgbClr val="17375E"/>
                </a:solidFill>
              </a:rPr>
              <a:t>                     </a:t>
            </a:r>
            <a:endParaRPr lang="en-US" sz="2400" u="sng" dirty="0" smtClean="0">
              <a:solidFill>
                <a:srgbClr val="17375E"/>
              </a:solidFill>
            </a:endParaRPr>
          </a:p>
          <a:p>
            <a:pPr marL="660400" indent="-660400" eaLnBrk="1" hangingPunct="1">
              <a:lnSpc>
                <a:spcPct val="110000"/>
              </a:lnSpc>
              <a:buNone/>
            </a:pPr>
            <a:r>
              <a:rPr lang="en-US" sz="2400" u="sng" dirty="0" smtClean="0">
                <a:solidFill>
                  <a:srgbClr val="17375E"/>
                </a:solidFill>
              </a:rPr>
              <a:t>2004</a:t>
            </a:r>
            <a:r>
              <a:rPr lang="en-US" sz="2400" dirty="0" smtClean="0">
                <a:solidFill>
                  <a:srgbClr val="17375E"/>
                </a:solidFill>
              </a:rPr>
              <a:t> </a:t>
            </a:r>
            <a:r>
              <a:rPr lang="en-US" sz="2400" dirty="0" smtClean="0">
                <a:solidFill>
                  <a:srgbClr val="FF0000"/>
                </a:solidFill>
              </a:rPr>
              <a:t>Clock frequency growth </a:t>
            </a:r>
            <a:r>
              <a:rPr lang="en-US" sz="2400" dirty="0" err="1" smtClean="0">
                <a:solidFill>
                  <a:srgbClr val="FF0000"/>
                </a:solidFill>
              </a:rPr>
              <a:t>flat</a:t>
            </a:r>
            <a:r>
              <a:rPr lang="en-US" sz="2400" dirty="0" err="1" smtClean="0">
                <a:solidFill>
                  <a:srgbClr val="FF0000"/>
                </a:solidFill>
                <a:sym typeface="Wingdings" pitchFamily="2" charset="2"/>
              </a:rPr>
              <a:t></a:t>
            </a:r>
            <a:r>
              <a:rPr lang="en-US" sz="2400" dirty="0" err="1" smtClean="0"/>
              <a:t>General</a:t>
            </a:r>
            <a:r>
              <a:rPr lang="en-US" sz="2400" dirty="0" smtClean="0"/>
              <a:t>-purpose computing goes </a:t>
            </a:r>
            <a:r>
              <a:rPr lang="en-US" sz="2400" dirty="0" smtClean="0">
                <a:solidFill>
                  <a:srgbClr val="FF0000"/>
                </a:solidFill>
              </a:rPr>
              <a:t>parallel. </a:t>
            </a:r>
            <a:r>
              <a:rPr lang="en-US" sz="2400" dirty="0" smtClean="0"/>
              <a:t>’If you want your program to run significantly faster … you’re going to have to parallelize it’ </a:t>
            </a:r>
            <a:endParaRPr lang="en-US" sz="2400" dirty="0" smtClean="0">
              <a:solidFill>
                <a:srgbClr val="FF0000"/>
              </a:solidFill>
            </a:endParaRPr>
          </a:p>
          <a:p>
            <a:pPr marL="660400" indent="-660400" eaLnBrk="1" hangingPunct="1">
              <a:lnSpc>
                <a:spcPct val="110000"/>
              </a:lnSpc>
              <a:buFont typeface="Arial" charset="0"/>
              <a:buNone/>
            </a:pPr>
            <a:r>
              <a:rPr lang="en-US" sz="2400" u="sng" dirty="0" smtClean="0">
                <a:solidFill>
                  <a:srgbClr val="17375E"/>
                </a:solidFill>
              </a:rPr>
              <a:t>1980</a:t>
            </a:r>
            <a:r>
              <a:rPr lang="en-US" sz="2400" u="sng" dirty="0" smtClean="0">
                <a:solidFill>
                  <a:srgbClr val="17375E"/>
                </a:solidFill>
                <a:sym typeface="Wingdings" charset="2"/>
              </a:rPr>
              <a:t>2014</a:t>
            </a:r>
          </a:p>
          <a:p>
            <a:pPr marL="660400" indent="-660400" eaLnBrk="1" hangingPunct="1">
              <a:lnSpc>
                <a:spcPct val="110000"/>
              </a:lnSpc>
              <a:buFont typeface="Arial" charset="0"/>
              <a:buNone/>
            </a:pPr>
            <a:r>
              <a:rPr lang="en-US" sz="2400" u="sng" dirty="0" smtClean="0">
                <a:solidFill>
                  <a:srgbClr val="17375E"/>
                </a:solidFill>
              </a:rPr>
              <a:t>#Transistors/chip</a:t>
            </a:r>
            <a:r>
              <a:rPr lang="en-US" sz="2400" dirty="0" smtClean="0">
                <a:solidFill>
                  <a:srgbClr val="17375E"/>
                </a:solidFill>
              </a:rPr>
              <a:t>: 29K</a:t>
            </a:r>
            <a:r>
              <a:rPr lang="en-US" sz="2400" dirty="0" smtClean="0">
                <a:solidFill>
                  <a:srgbClr val="17375E"/>
                </a:solidFill>
                <a:sym typeface="Wingdings" charset="2"/>
              </a:rPr>
              <a:t></a:t>
            </a:r>
            <a:r>
              <a:rPr lang="en-US" sz="2400" dirty="0" smtClean="0">
                <a:solidFill>
                  <a:srgbClr val="FF0000"/>
                </a:solidFill>
                <a:sym typeface="Wingdings" charset="2"/>
              </a:rPr>
              <a:t>1</a:t>
            </a:r>
            <a:r>
              <a:rPr lang="en-US" sz="2400" dirty="0" smtClean="0">
                <a:solidFill>
                  <a:srgbClr val="FF0000"/>
                </a:solidFill>
              </a:rPr>
              <a:t>0sB</a:t>
            </a:r>
            <a:r>
              <a:rPr lang="en-US" sz="2400" dirty="0" smtClean="0">
                <a:solidFill>
                  <a:srgbClr val="17375E"/>
                </a:solidFill>
              </a:rPr>
              <a:t> </a:t>
            </a:r>
          </a:p>
          <a:p>
            <a:pPr marL="660400" indent="-660400" eaLnBrk="1" hangingPunct="1">
              <a:lnSpc>
                <a:spcPct val="110000"/>
              </a:lnSpc>
              <a:buFont typeface="Arial" charset="0"/>
              <a:buNone/>
            </a:pPr>
            <a:r>
              <a:rPr lang="en-US" sz="2400" dirty="0" smtClean="0">
                <a:solidFill>
                  <a:srgbClr val="17375E"/>
                </a:solidFill>
              </a:rPr>
              <a:t>Bandwidth/latency: </a:t>
            </a:r>
            <a:r>
              <a:rPr lang="en-US" sz="2400" dirty="0" smtClean="0">
                <a:solidFill>
                  <a:srgbClr val="FF0000"/>
                </a:solidFill>
              </a:rPr>
              <a:t>300</a:t>
            </a:r>
          </a:p>
          <a:p>
            <a:pPr marL="660400" indent="-660400" eaLnBrk="1" hangingPunct="1">
              <a:lnSpc>
                <a:spcPct val="110000"/>
              </a:lnSpc>
              <a:buFont typeface="Arial" charset="0"/>
              <a:buNone/>
            </a:pPr>
            <a:endParaRPr lang="en-US" sz="2400" dirty="0" smtClean="0">
              <a:solidFill>
                <a:srgbClr val="FF0000"/>
              </a:solidFill>
            </a:endParaRPr>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p:txBody>
      </p:sp>
      <p:pic>
        <p:nvPicPr>
          <p:cNvPr id="5124" name="Picture 17"/>
          <p:cNvPicPr>
            <a:picLocks noChangeAspect="1" noChangeArrowheads="1"/>
          </p:cNvPicPr>
          <p:nvPr/>
        </p:nvPicPr>
        <p:blipFill>
          <a:blip r:embed="rId3" cstate="print"/>
          <a:srcRect/>
          <a:stretch>
            <a:fillRect/>
          </a:stretch>
        </p:blipFill>
        <p:spPr bwMode="auto">
          <a:xfrm>
            <a:off x="4419600" y="3048000"/>
            <a:ext cx="4724400" cy="3810000"/>
          </a:xfrm>
          <a:prstGeom prst="rect">
            <a:avLst/>
          </a:prstGeom>
          <a:noFill/>
          <a:ln w="9525">
            <a:noFill/>
            <a:miter lim="800000"/>
            <a:headEnd/>
            <a:tailEnd/>
          </a:ln>
        </p:spPr>
      </p:pic>
      <p:sp>
        <p:nvSpPr>
          <p:cNvPr id="5125" name="TextBox 9"/>
          <p:cNvSpPr txBox="1">
            <a:spLocks noChangeArrowheads="1"/>
          </p:cNvSpPr>
          <p:nvPr/>
        </p:nvSpPr>
        <p:spPr bwMode="auto">
          <a:xfrm>
            <a:off x="0" y="4419600"/>
            <a:ext cx="3429000" cy="2554545"/>
          </a:xfrm>
          <a:prstGeom prst="rect">
            <a:avLst/>
          </a:prstGeom>
          <a:noFill/>
          <a:ln w="9525">
            <a:noFill/>
            <a:miter lim="800000"/>
            <a:headEnd/>
            <a:tailEnd/>
          </a:ln>
        </p:spPr>
        <p:txBody>
          <a:bodyPr wrap="square">
            <a:prstTxWarp prst="textNoShape">
              <a:avLst/>
            </a:prstTxWarp>
            <a:spAutoFit/>
          </a:bodyPr>
          <a:lstStyle/>
          <a:p>
            <a:r>
              <a:rPr lang="en-US" sz="2400" b="1" dirty="0">
                <a:latin typeface="Calibri" charset="0"/>
              </a:rPr>
              <a:t>Intel Platform 2015, </a:t>
            </a:r>
            <a:r>
              <a:rPr lang="en-US" sz="2400" b="1" dirty="0" smtClean="0">
                <a:latin typeface="Calibri" charset="0"/>
              </a:rPr>
              <a:t>March05:</a:t>
            </a:r>
          </a:p>
          <a:p>
            <a:r>
              <a:rPr lang="en-US" sz="2400" b="1" dirty="0" smtClean="0">
                <a:solidFill>
                  <a:schemeClr val="accent6"/>
                </a:solidFill>
              </a:rPr>
              <a:t>#”cores”: ~d</a:t>
            </a:r>
            <a:r>
              <a:rPr lang="en-US" sz="2400" b="1" baseline="30000" dirty="0" smtClean="0">
                <a:solidFill>
                  <a:schemeClr val="accent6"/>
                </a:solidFill>
              </a:rPr>
              <a:t>y-2003</a:t>
            </a:r>
            <a:r>
              <a:rPr lang="en-US" sz="2400" b="1" dirty="0" smtClean="0">
                <a:solidFill>
                  <a:schemeClr val="accent6"/>
                </a:solidFill>
              </a:rPr>
              <a:t> </a:t>
            </a:r>
            <a:endParaRPr lang="en-US" sz="2400" b="1" dirty="0">
              <a:solidFill>
                <a:schemeClr val="accent6"/>
              </a:solidFill>
              <a:latin typeface="Calibri" charset="0"/>
            </a:endParaRPr>
          </a:p>
          <a:p>
            <a:r>
              <a:rPr lang="en-US" sz="2400" b="1" dirty="0" smtClean="0">
                <a:solidFill>
                  <a:schemeClr val="accent6"/>
                </a:solidFill>
                <a:latin typeface="Calibri" charset="0"/>
              </a:rPr>
              <a:t>~2011: Advance from d</a:t>
            </a:r>
            <a:r>
              <a:rPr lang="en-US" sz="2400" b="1" baseline="-25000" dirty="0" smtClean="0">
                <a:solidFill>
                  <a:schemeClr val="accent6"/>
                </a:solidFill>
                <a:latin typeface="Calibri" charset="0"/>
              </a:rPr>
              <a:t>1</a:t>
            </a:r>
            <a:r>
              <a:rPr lang="en-US" sz="2400" b="1" dirty="0" smtClean="0">
                <a:solidFill>
                  <a:schemeClr val="accent6"/>
                </a:solidFill>
                <a:latin typeface="Calibri" charset="0"/>
              </a:rPr>
              <a:t> to d</a:t>
            </a:r>
            <a:r>
              <a:rPr lang="en-US" sz="2400" b="1" baseline="-25000" dirty="0" smtClean="0">
                <a:solidFill>
                  <a:schemeClr val="accent6"/>
                </a:solidFill>
                <a:latin typeface="Calibri" charset="0"/>
              </a:rPr>
              <a:t>2 </a:t>
            </a:r>
          </a:p>
          <a:p>
            <a:endParaRPr lang="en-US" sz="2400" b="1" baseline="-25000" dirty="0" smtClean="0">
              <a:solidFill>
                <a:schemeClr val="accent6"/>
              </a:solidFill>
              <a:latin typeface="Calibri" charset="0"/>
            </a:endParaRPr>
          </a:p>
          <a:p>
            <a:r>
              <a:rPr lang="en-US" sz="2400" b="1" dirty="0" smtClean="0">
                <a:solidFill>
                  <a:schemeClr val="accent6"/>
                </a:solidFill>
                <a:latin typeface="Calibri" charset="0"/>
              </a:rPr>
              <a:t>Did this happen?..</a:t>
            </a:r>
            <a:endParaRPr lang="en-US" sz="2400" b="1" dirty="0" smtClean="0">
              <a:solidFill>
                <a:schemeClr val="accent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0" indent="0"/>
            <a:r>
              <a:rPr lang="en-US" sz="3600" dirty="0">
                <a:solidFill>
                  <a:srgbClr val="FF0000"/>
                </a:solidFill>
              </a:rPr>
              <a:t>But,</a:t>
            </a:r>
            <a:endParaRPr lang="en-US" sz="3600" dirty="0"/>
          </a:p>
        </p:txBody>
      </p:sp>
      <p:sp>
        <p:nvSpPr>
          <p:cNvPr id="3" name="Content Placeholder 2"/>
          <p:cNvSpPr>
            <a:spLocks noGrp="1"/>
          </p:cNvSpPr>
          <p:nvPr>
            <p:ph idx="1"/>
          </p:nvPr>
        </p:nvSpPr>
        <p:spPr>
          <a:xfrm>
            <a:off x="0" y="655637"/>
            <a:ext cx="9144000" cy="5440363"/>
          </a:xfrm>
        </p:spPr>
        <p:txBody>
          <a:bodyPr/>
          <a:lstStyle/>
          <a:p>
            <a:pPr marL="0" indent="0">
              <a:buNone/>
            </a:pPr>
            <a:r>
              <a:rPr lang="en-US" sz="2000" dirty="0" smtClean="0"/>
              <a:t>- </a:t>
            </a:r>
            <a:r>
              <a:rPr lang="en-US" sz="2400" u="sng" dirty="0" smtClean="0"/>
              <a:t>Chicken-and-egg effect</a:t>
            </a:r>
            <a:r>
              <a:rPr lang="en-US" sz="2400" dirty="0" smtClean="0"/>
              <a:t> Few end-user apps use missing items (</a:t>
            </a:r>
            <a:r>
              <a:rPr lang="en-US" sz="2400" dirty="0" err="1" smtClean="0"/>
              <a:t>since..missing</a:t>
            </a:r>
            <a:r>
              <a:rPr lang="en-US" sz="2400" dirty="0" smtClean="0"/>
              <a:t>) </a:t>
            </a:r>
          </a:p>
          <a:p>
            <a:pPr marL="0" indent="0">
              <a:buNone/>
            </a:pPr>
            <a:r>
              <a:rPr lang="en-US" sz="2400" dirty="0" smtClean="0"/>
              <a:t>- </a:t>
            </a:r>
            <a:r>
              <a:rPr lang="en-US" sz="2400" u="sng" dirty="0" smtClean="0"/>
              <a:t>My guess</a:t>
            </a:r>
            <a:r>
              <a:rPr lang="en-US" sz="2400" dirty="0" smtClean="0"/>
              <a:t> Under water, the “end-user application iceberg” is much larger than today’s parallel end-user applications. </a:t>
            </a:r>
          </a:p>
          <a:p>
            <a:pPr>
              <a:buFontTx/>
              <a:buChar char="-"/>
            </a:pPr>
            <a:r>
              <a:rPr lang="en-US" sz="2400" u="sng" dirty="0" smtClean="0"/>
              <a:t>Supporting evidence</a:t>
            </a:r>
            <a:r>
              <a:rPr lang="en-US" sz="2400" dirty="0" smtClean="0"/>
              <a:t> </a:t>
            </a:r>
          </a:p>
          <a:p>
            <a:pPr lvl="1">
              <a:buFontTx/>
              <a:buChar char="-"/>
            </a:pPr>
            <a:r>
              <a:rPr lang="en-US" sz="2400" dirty="0" smtClean="0"/>
              <a:t>Irregular problems: many and rising. Data compression. Computer Vision. Bio-related. Sparse scientific. Sparse sensing &amp; recovery. EDA</a:t>
            </a:r>
          </a:p>
          <a:p>
            <a:pPr lvl="1">
              <a:buFontTx/>
              <a:buChar char="-"/>
            </a:pPr>
            <a:r>
              <a:rPr lang="en-US" sz="2400" dirty="0"/>
              <a:t>“Test of the educated innocents</a:t>
            </a:r>
            <a:r>
              <a:rPr lang="en-US" sz="2400" dirty="0" smtClean="0"/>
              <a:t>”</a:t>
            </a:r>
          </a:p>
          <a:p>
            <a:pPr lvl="2"/>
            <a:r>
              <a:rPr lang="en-US" sz="1600" dirty="0"/>
              <a:t>Students in last computer engineering non-elective class: nearly all serial programs we learned/wrote do not fit this regular mold</a:t>
            </a:r>
          </a:p>
          <a:p>
            <a:pPr lvl="2"/>
            <a:r>
              <a:rPr lang="en-US" sz="1600" dirty="0"/>
              <a:t>Can</a:t>
            </a:r>
            <a:r>
              <a:rPr lang="en-US" sz="1600" dirty="0">
                <a:solidFill>
                  <a:srgbClr val="FF0000"/>
                </a:solidFill>
              </a:rPr>
              <a:t>not</a:t>
            </a:r>
            <a:r>
              <a:rPr lang="en-US" sz="1600" dirty="0"/>
              <a:t> believe that the regular mold is sufficient for more than a small minority of potential </a:t>
            </a:r>
            <a:r>
              <a:rPr lang="en-US" sz="1600" dirty="0">
                <a:solidFill>
                  <a:srgbClr val="FF0000"/>
                </a:solidFill>
              </a:rPr>
              <a:t>applications</a:t>
            </a:r>
            <a:r>
              <a:rPr lang="en-US" sz="1600" dirty="0"/>
              <a:t> </a:t>
            </a:r>
            <a:endParaRPr lang="en-US" sz="1600" dirty="0" smtClean="0"/>
          </a:p>
          <a:p>
            <a:pPr lvl="2"/>
            <a:r>
              <a:rPr lang="en-US" sz="1600" u="sng" dirty="0" smtClean="0"/>
              <a:t>For balance</a:t>
            </a:r>
            <a:r>
              <a:rPr lang="en-US" sz="1600" dirty="0" smtClean="0"/>
              <a:t> Heard from a colleague: so we teach the wrong things  </a:t>
            </a:r>
            <a:endParaRPr lang="en-US" sz="1600" dirty="0">
              <a:solidFill>
                <a:srgbClr val="FF0000"/>
              </a:solidFill>
            </a:endParaRPr>
          </a:p>
          <a:p>
            <a:pPr marL="0" indent="0">
              <a:buNone/>
            </a:pPr>
            <a:r>
              <a:rPr lang="en-US" sz="2400" dirty="0" smtClean="0">
                <a:solidFill>
                  <a:srgbClr val="FF0000"/>
                </a:solidFill>
              </a:rPr>
              <a:t>2013</a:t>
            </a:r>
            <a:r>
              <a:rPr lang="en-US" sz="2400" dirty="0" smtClean="0"/>
              <a:t> Embedded processor vendors hear from their customers. </a:t>
            </a:r>
            <a:r>
              <a:rPr lang="en-US" sz="2400" dirty="0" smtClean="0">
                <a:solidFill>
                  <a:srgbClr val="FF0000"/>
                </a:solidFill>
              </a:rPr>
              <a:t>New attitude…</a:t>
            </a:r>
            <a:endParaRPr lang="en-US" sz="2400" dirty="0">
              <a:solidFill>
                <a:srgbClr val="FF0000"/>
              </a:solidFill>
            </a:endParaRPr>
          </a:p>
        </p:txBody>
      </p:sp>
    </p:spTree>
    <p:extLst>
      <p:ext uri="{BB962C8B-B14F-4D97-AF65-F5344CB8AC3E}">
        <p14:creationId xmlns:p14="http://schemas.microsoft.com/office/powerpoint/2010/main" val="3002693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0" indent="0"/>
            <a:r>
              <a:rPr lang="en-US" sz="3600" dirty="0">
                <a:solidFill>
                  <a:srgbClr val="FF0000"/>
                </a:solidFill>
              </a:rPr>
              <a:t>Can such ideas gain traction?</a:t>
            </a:r>
            <a:r>
              <a:rPr lang="en-US" sz="2400" dirty="0">
                <a:solidFill>
                  <a:srgbClr val="FF0000"/>
                </a:solidFill>
              </a:rPr>
              <a:t> </a:t>
            </a:r>
          </a:p>
        </p:txBody>
      </p:sp>
      <p:sp>
        <p:nvSpPr>
          <p:cNvPr id="3" name="Content Placeholder 2"/>
          <p:cNvSpPr>
            <a:spLocks noGrp="1"/>
          </p:cNvSpPr>
          <p:nvPr>
            <p:ph idx="1"/>
          </p:nvPr>
        </p:nvSpPr>
        <p:spPr>
          <a:xfrm>
            <a:off x="0" y="685800"/>
            <a:ext cx="9144000" cy="5440363"/>
          </a:xfrm>
        </p:spPr>
        <p:txBody>
          <a:bodyPr/>
          <a:lstStyle/>
          <a:p>
            <a:pPr marL="0" indent="0">
              <a:buNone/>
            </a:pPr>
            <a:r>
              <a:rPr lang="en-US" sz="2800" dirty="0" smtClean="0"/>
              <a:t>Naive answer: “Sure</a:t>
            </a:r>
            <a:r>
              <a:rPr lang="en-US" sz="2800" dirty="0"/>
              <a:t>, since they </a:t>
            </a:r>
            <a:r>
              <a:rPr lang="en-US" sz="2800" dirty="0" smtClean="0"/>
              <a:t>are good”. </a:t>
            </a:r>
          </a:p>
          <a:p>
            <a:pPr marL="0" indent="0">
              <a:buNone/>
            </a:pPr>
            <a:r>
              <a:rPr lang="en-US" sz="2800" dirty="0" smtClean="0"/>
              <a:t>So</a:t>
            </a:r>
            <a:r>
              <a:rPr lang="en-US" sz="2800" dirty="0"/>
              <a:t>, why not in the past?</a:t>
            </a:r>
          </a:p>
          <a:p>
            <a:pPr lvl="1"/>
            <a:r>
              <a:rPr lang="en-US" sz="2400" dirty="0"/>
              <a:t>Wall Street companies: risk averse. Too big for startup</a:t>
            </a:r>
          </a:p>
          <a:p>
            <a:pPr lvl="1"/>
            <a:r>
              <a:rPr lang="en-US" sz="2400" dirty="0"/>
              <a:t>Focus on fighting out GPUs (only competition</a:t>
            </a:r>
            <a:r>
              <a:rPr lang="en-US" sz="2400" dirty="0" smtClean="0"/>
              <a:t>)</a:t>
            </a:r>
          </a:p>
          <a:p>
            <a:pPr lvl="1"/>
            <a:r>
              <a:rPr lang="en-US" sz="2400" dirty="0" smtClean="0"/>
              <a:t>60+ </a:t>
            </a:r>
            <a:r>
              <a:rPr lang="en-US" sz="2400" dirty="0" err="1" smtClean="0"/>
              <a:t>yrs</a:t>
            </a:r>
            <a:r>
              <a:rPr lang="en-US" sz="2400" dirty="0" smtClean="0"/>
              <a:t> same “computing stack” </a:t>
            </a:r>
            <a:r>
              <a:rPr lang="en-US" sz="2400" dirty="0" smtClean="0">
                <a:sym typeface="Wingdings" pitchFamily="2" charset="2"/>
              </a:rPr>
              <a:t> l</a:t>
            </a:r>
            <a:r>
              <a:rPr lang="en-US" sz="2400" dirty="0" smtClean="0"/>
              <a:t>owest common ancestor of company units for change: CEO… who can initiate it? … Turf </a:t>
            </a:r>
            <a:r>
              <a:rPr lang="en-US" sz="2400" dirty="0" smtClean="0"/>
              <a:t>issues</a:t>
            </a:r>
          </a:p>
          <a:p>
            <a:pPr marL="0" indent="0">
              <a:buNone/>
            </a:pPr>
            <a:endParaRPr lang="en-US" sz="2400" dirty="0"/>
          </a:p>
        </p:txBody>
      </p:sp>
    </p:spTree>
    <p:extLst>
      <p:ext uri="{BB962C8B-B14F-4D97-AF65-F5344CB8AC3E}">
        <p14:creationId xmlns:p14="http://schemas.microsoft.com/office/powerpoint/2010/main" val="1973592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marL="0" indent="0"/>
            <a:r>
              <a:rPr lang="en-US" sz="4000" dirty="0"/>
              <a:t>My conclusion</a:t>
            </a:r>
          </a:p>
        </p:txBody>
      </p:sp>
      <p:sp>
        <p:nvSpPr>
          <p:cNvPr id="3" name="Content Placeholder 2"/>
          <p:cNvSpPr>
            <a:spLocks noGrp="1"/>
          </p:cNvSpPr>
          <p:nvPr>
            <p:ph idx="1"/>
          </p:nvPr>
        </p:nvSpPr>
        <p:spPr>
          <a:xfrm>
            <a:off x="76200" y="838200"/>
            <a:ext cx="9067800" cy="5287963"/>
          </a:xfrm>
        </p:spPr>
        <p:txBody>
          <a:bodyPr/>
          <a:lstStyle/>
          <a:p>
            <a:pPr marL="0" indent="0">
              <a:buNone/>
            </a:pPr>
            <a:endParaRPr lang="en-US" sz="2000" dirty="0"/>
          </a:p>
          <a:p>
            <a:pPr marL="0" indent="0">
              <a:buNone/>
            </a:pPr>
            <a:r>
              <a:rPr lang="en-US" sz="2000" dirty="0" smtClean="0"/>
              <a:t>- </a:t>
            </a:r>
            <a:r>
              <a:rPr lang="en-US" sz="2400" dirty="0" smtClean="0"/>
              <a:t>A time bomb that will explode sooner or later</a:t>
            </a:r>
          </a:p>
          <a:p>
            <a:pPr marL="0" indent="0">
              <a:buNone/>
            </a:pPr>
            <a:r>
              <a:rPr lang="en-US" sz="2400" dirty="0" smtClean="0"/>
              <a:t>- Will take over domination of a core area of IT. How much more?  </a:t>
            </a:r>
            <a:endParaRPr lang="en-US" sz="2400" dirty="0"/>
          </a:p>
          <a:p>
            <a:pPr marL="0" indent="0">
              <a:buNone/>
            </a:pPr>
            <a:endParaRPr lang="en-US" sz="2600" dirty="0"/>
          </a:p>
        </p:txBody>
      </p:sp>
    </p:spTree>
    <p:extLst>
      <p:ext uri="{BB962C8B-B14F-4D97-AF65-F5344CB8AC3E}">
        <p14:creationId xmlns:p14="http://schemas.microsoft.com/office/powerpoint/2010/main" val="1128330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9144000" cy="792162"/>
          </a:xfrm>
        </p:spPr>
        <p:txBody>
          <a:bodyPr/>
          <a:lstStyle/>
          <a:p>
            <a:r>
              <a:rPr lang="en-US" dirty="0" smtClean="0">
                <a:solidFill>
                  <a:schemeClr val="hlink"/>
                </a:solidFill>
              </a:rPr>
              <a:t>Snapshot: XMT High-level language</a:t>
            </a:r>
          </a:p>
        </p:txBody>
      </p:sp>
      <p:sp>
        <p:nvSpPr>
          <p:cNvPr id="13315" name="Rectangle 3"/>
          <p:cNvSpPr>
            <a:spLocks noGrp="1" noChangeArrowheads="1"/>
          </p:cNvSpPr>
          <p:nvPr>
            <p:ph type="body" sz="half" idx="1"/>
          </p:nvPr>
        </p:nvSpPr>
        <p:spPr>
          <a:xfrm>
            <a:off x="0" y="1447800"/>
            <a:ext cx="4495800" cy="4678363"/>
          </a:xfrm>
        </p:spPr>
        <p:txBody>
          <a:bodyPr/>
          <a:lstStyle/>
          <a:p>
            <a:pPr>
              <a:lnSpc>
                <a:spcPct val="90000"/>
              </a:lnSpc>
              <a:buFontTx/>
              <a:buNone/>
            </a:pPr>
            <a:r>
              <a:rPr lang="en-US" sz="2000" u="sng" dirty="0" smtClean="0">
                <a:solidFill>
                  <a:schemeClr val="accent2"/>
                </a:solidFill>
              </a:rPr>
              <a:t>Cartoon</a:t>
            </a:r>
            <a:r>
              <a:rPr lang="en-US" sz="2000" dirty="0" smtClean="0"/>
              <a:t> Spawn creates threads; a</a:t>
            </a:r>
          </a:p>
          <a:p>
            <a:pPr>
              <a:lnSpc>
                <a:spcPct val="90000"/>
              </a:lnSpc>
              <a:buFontTx/>
              <a:buNone/>
            </a:pPr>
            <a:r>
              <a:rPr lang="en-US" sz="2000" dirty="0" smtClean="0"/>
              <a:t>thread progresses at its own speed</a:t>
            </a:r>
          </a:p>
          <a:p>
            <a:pPr>
              <a:lnSpc>
                <a:spcPct val="90000"/>
              </a:lnSpc>
              <a:buFontTx/>
              <a:buNone/>
            </a:pPr>
            <a:r>
              <a:rPr lang="en-US" sz="2000" dirty="0" smtClean="0"/>
              <a:t>and expires at its Join.</a:t>
            </a:r>
          </a:p>
          <a:p>
            <a:pPr>
              <a:lnSpc>
                <a:spcPct val="90000"/>
              </a:lnSpc>
              <a:buFontTx/>
              <a:buNone/>
            </a:pPr>
            <a:r>
              <a:rPr lang="en-US" sz="2000" dirty="0" smtClean="0"/>
              <a:t>Synchronization: only at the Joins. So,</a:t>
            </a:r>
          </a:p>
          <a:p>
            <a:pPr>
              <a:lnSpc>
                <a:spcPct val="90000"/>
              </a:lnSpc>
              <a:buFontTx/>
              <a:buNone/>
            </a:pPr>
            <a:r>
              <a:rPr lang="en-US" sz="2000" dirty="0" smtClean="0"/>
              <a:t>virtual threads avoid busy-waits by</a:t>
            </a:r>
          </a:p>
          <a:p>
            <a:pPr>
              <a:lnSpc>
                <a:spcPct val="90000"/>
              </a:lnSpc>
              <a:buFontTx/>
              <a:buNone/>
            </a:pPr>
            <a:r>
              <a:rPr lang="en-US" sz="2000" dirty="0" smtClean="0"/>
              <a:t>expiring. New: Independence of order</a:t>
            </a:r>
          </a:p>
          <a:p>
            <a:pPr>
              <a:lnSpc>
                <a:spcPct val="90000"/>
              </a:lnSpc>
              <a:buFontTx/>
              <a:buNone/>
            </a:pPr>
            <a:r>
              <a:rPr lang="en-US" sz="2000" dirty="0" smtClean="0"/>
              <a:t>semantics (IOS)</a:t>
            </a:r>
          </a:p>
          <a:p>
            <a:pPr>
              <a:lnSpc>
                <a:spcPct val="90000"/>
              </a:lnSpc>
              <a:buFontTx/>
              <a:buNone/>
            </a:pPr>
            <a:endParaRPr lang="en-US" sz="2000" dirty="0" smtClean="0"/>
          </a:p>
          <a:p>
            <a:pPr>
              <a:lnSpc>
                <a:spcPct val="90000"/>
              </a:lnSpc>
              <a:buFontTx/>
              <a:buNone/>
            </a:pPr>
            <a:r>
              <a:rPr lang="en-US" sz="2000" dirty="0" smtClean="0"/>
              <a:t>The </a:t>
            </a:r>
            <a:r>
              <a:rPr lang="en-US" sz="2000" u="sng" dirty="0" smtClean="0">
                <a:solidFill>
                  <a:schemeClr val="hlink"/>
                </a:solidFill>
              </a:rPr>
              <a:t>array compaction</a:t>
            </a:r>
            <a:r>
              <a:rPr lang="en-US" sz="2000" dirty="0" smtClean="0"/>
              <a:t> (artificial) problem</a:t>
            </a:r>
          </a:p>
          <a:p>
            <a:pPr>
              <a:lnSpc>
                <a:spcPct val="90000"/>
              </a:lnSpc>
              <a:buFontTx/>
              <a:buNone/>
            </a:pPr>
            <a:r>
              <a:rPr lang="en-US" sz="2000" u="sng" dirty="0" smtClean="0"/>
              <a:t>Input</a:t>
            </a:r>
            <a:r>
              <a:rPr lang="en-US" sz="2000" dirty="0" smtClean="0"/>
              <a:t>: Array A[1..n] of elements.</a:t>
            </a:r>
          </a:p>
          <a:p>
            <a:pPr>
              <a:lnSpc>
                <a:spcPct val="90000"/>
              </a:lnSpc>
              <a:buFontTx/>
              <a:buNone/>
            </a:pPr>
            <a:r>
              <a:rPr lang="en-US" sz="2000" dirty="0" smtClean="0"/>
              <a:t>Map in some order all A(i)  not equal 0  to array D.</a:t>
            </a:r>
          </a:p>
          <a:p>
            <a:pPr>
              <a:lnSpc>
                <a:spcPct val="90000"/>
              </a:lnSpc>
              <a:buFontTx/>
              <a:buNone/>
            </a:pPr>
            <a:endParaRPr lang="en-US" sz="2000" dirty="0" smtClean="0"/>
          </a:p>
          <a:p>
            <a:pPr>
              <a:lnSpc>
                <a:spcPct val="90000"/>
              </a:lnSpc>
            </a:pPr>
            <a:endParaRPr lang="en-US" sz="2000" dirty="0" smtClean="0"/>
          </a:p>
        </p:txBody>
      </p:sp>
      <p:graphicFrame>
        <p:nvGraphicFramePr>
          <p:cNvPr id="726061" name="Group 45"/>
          <p:cNvGraphicFramePr>
            <a:graphicFrameLocks noGrp="1"/>
          </p:cNvGraphicFramePr>
          <p:nvPr>
            <p:ph sz="half" idx="2"/>
          </p:nvPr>
        </p:nvGraphicFramePr>
        <p:xfrm>
          <a:off x="4648200" y="1828800"/>
          <a:ext cx="1143000" cy="4724403"/>
        </p:xfrm>
        <a:graphic>
          <a:graphicData uri="http://schemas.openxmlformats.org/drawingml/2006/table">
            <a:tbl>
              <a:tblPr/>
              <a:tblGrid>
                <a:gridCol w="1143000"/>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26075" name="Group 59"/>
          <p:cNvGraphicFramePr>
            <a:graphicFrameLocks noGrp="1"/>
          </p:cNvGraphicFramePr>
          <p:nvPr/>
        </p:nvGraphicFramePr>
        <p:xfrm>
          <a:off x="7924800" y="1828800"/>
          <a:ext cx="1066800" cy="1554480"/>
        </p:xfrm>
        <a:graphic>
          <a:graphicData uri="http://schemas.openxmlformats.org/drawingml/2006/table">
            <a:tbl>
              <a:tblPr/>
              <a:tblGrid>
                <a:gridCol w="1066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8" name="Line 60"/>
          <p:cNvSpPr>
            <a:spLocks noChangeShapeType="1"/>
          </p:cNvSpPr>
          <p:nvPr/>
        </p:nvSpPr>
        <p:spPr bwMode="auto">
          <a:xfrm>
            <a:off x="5791200" y="2133600"/>
            <a:ext cx="2133600" cy="0"/>
          </a:xfrm>
          <a:prstGeom prst="line">
            <a:avLst/>
          </a:prstGeom>
          <a:noFill/>
          <a:ln w="9525">
            <a:solidFill>
              <a:schemeClr val="tx1"/>
            </a:solidFill>
            <a:round/>
            <a:headEnd/>
            <a:tailEnd type="triangle" w="med" len="med"/>
          </a:ln>
        </p:spPr>
        <p:txBody>
          <a:bodyPr/>
          <a:lstStyle/>
          <a:p>
            <a:endParaRPr lang="en-US" dirty="0"/>
          </a:p>
        </p:txBody>
      </p:sp>
      <p:sp>
        <p:nvSpPr>
          <p:cNvPr id="13349" name="Line 61"/>
          <p:cNvSpPr>
            <a:spLocks noChangeShapeType="1"/>
          </p:cNvSpPr>
          <p:nvPr/>
        </p:nvSpPr>
        <p:spPr bwMode="auto">
          <a:xfrm>
            <a:off x="5791200" y="3124200"/>
            <a:ext cx="2133600" cy="0"/>
          </a:xfrm>
          <a:prstGeom prst="line">
            <a:avLst/>
          </a:prstGeom>
          <a:noFill/>
          <a:ln w="9525">
            <a:solidFill>
              <a:schemeClr val="tx1"/>
            </a:solidFill>
            <a:round/>
            <a:headEnd/>
            <a:tailEnd type="triangle" w="med" len="med"/>
          </a:ln>
        </p:spPr>
        <p:txBody>
          <a:bodyPr/>
          <a:lstStyle/>
          <a:p>
            <a:endParaRPr lang="en-US" dirty="0"/>
          </a:p>
        </p:txBody>
      </p:sp>
      <p:sp>
        <p:nvSpPr>
          <p:cNvPr id="13350" name="Line 62"/>
          <p:cNvSpPr>
            <a:spLocks noChangeShapeType="1"/>
          </p:cNvSpPr>
          <p:nvPr/>
        </p:nvSpPr>
        <p:spPr bwMode="auto">
          <a:xfrm>
            <a:off x="5791200" y="5257800"/>
            <a:ext cx="1066800" cy="0"/>
          </a:xfrm>
          <a:prstGeom prst="line">
            <a:avLst/>
          </a:prstGeom>
          <a:noFill/>
          <a:ln w="9525">
            <a:solidFill>
              <a:schemeClr val="tx1"/>
            </a:solidFill>
            <a:round/>
            <a:headEnd/>
            <a:tailEnd/>
          </a:ln>
        </p:spPr>
        <p:txBody>
          <a:bodyPr/>
          <a:lstStyle/>
          <a:p>
            <a:endParaRPr lang="en-US" dirty="0"/>
          </a:p>
        </p:txBody>
      </p:sp>
      <p:sp>
        <p:nvSpPr>
          <p:cNvPr id="13351" name="Line 63"/>
          <p:cNvSpPr>
            <a:spLocks noChangeShapeType="1"/>
          </p:cNvSpPr>
          <p:nvPr/>
        </p:nvSpPr>
        <p:spPr bwMode="auto">
          <a:xfrm flipV="1">
            <a:off x="6858000" y="2590800"/>
            <a:ext cx="0" cy="2667000"/>
          </a:xfrm>
          <a:prstGeom prst="line">
            <a:avLst/>
          </a:prstGeom>
          <a:noFill/>
          <a:ln w="9525">
            <a:solidFill>
              <a:schemeClr val="tx1"/>
            </a:solidFill>
            <a:round/>
            <a:headEnd/>
            <a:tailEnd/>
          </a:ln>
        </p:spPr>
        <p:txBody>
          <a:bodyPr/>
          <a:lstStyle/>
          <a:p>
            <a:endParaRPr lang="en-US" dirty="0"/>
          </a:p>
        </p:txBody>
      </p:sp>
      <p:sp>
        <p:nvSpPr>
          <p:cNvPr id="13352" name="Line 64"/>
          <p:cNvSpPr>
            <a:spLocks noChangeShapeType="1"/>
          </p:cNvSpPr>
          <p:nvPr/>
        </p:nvSpPr>
        <p:spPr bwMode="auto">
          <a:xfrm>
            <a:off x="6858000" y="2590800"/>
            <a:ext cx="1066800" cy="0"/>
          </a:xfrm>
          <a:prstGeom prst="line">
            <a:avLst/>
          </a:prstGeom>
          <a:noFill/>
          <a:ln w="9525">
            <a:solidFill>
              <a:schemeClr val="tx1"/>
            </a:solidFill>
            <a:round/>
            <a:headEnd/>
            <a:tailEnd type="triangle" w="med" len="med"/>
          </a:ln>
        </p:spPr>
        <p:txBody>
          <a:bodyPr/>
          <a:lstStyle/>
          <a:p>
            <a:endParaRPr lang="en-US" dirty="0"/>
          </a:p>
        </p:txBody>
      </p:sp>
      <p:sp>
        <p:nvSpPr>
          <p:cNvPr id="13353" name="Text Box 65"/>
          <p:cNvSpPr txBox="1">
            <a:spLocks noChangeArrowheads="1"/>
          </p:cNvSpPr>
          <p:nvPr/>
        </p:nvSpPr>
        <p:spPr bwMode="auto">
          <a:xfrm>
            <a:off x="6080125" y="1812925"/>
            <a:ext cx="409575" cy="336550"/>
          </a:xfrm>
          <a:prstGeom prst="rect">
            <a:avLst/>
          </a:prstGeom>
          <a:noFill/>
          <a:ln w="9525">
            <a:noFill/>
            <a:miter lim="800000"/>
            <a:headEnd/>
            <a:tailEnd/>
          </a:ln>
        </p:spPr>
        <p:txBody>
          <a:bodyPr wrap="none">
            <a:spAutoFit/>
          </a:bodyPr>
          <a:lstStyle/>
          <a:p>
            <a:r>
              <a:rPr lang="en-US" dirty="0"/>
              <a:t>e0</a:t>
            </a:r>
          </a:p>
        </p:txBody>
      </p:sp>
      <p:sp>
        <p:nvSpPr>
          <p:cNvPr id="13354" name="Text Box 66"/>
          <p:cNvSpPr txBox="1">
            <a:spLocks noChangeArrowheads="1"/>
          </p:cNvSpPr>
          <p:nvPr/>
        </p:nvSpPr>
        <p:spPr bwMode="auto">
          <a:xfrm>
            <a:off x="6003925" y="2803525"/>
            <a:ext cx="409575" cy="336550"/>
          </a:xfrm>
          <a:prstGeom prst="rect">
            <a:avLst/>
          </a:prstGeom>
          <a:noFill/>
          <a:ln w="9525">
            <a:noFill/>
            <a:miter lim="800000"/>
            <a:headEnd/>
            <a:tailEnd/>
          </a:ln>
        </p:spPr>
        <p:txBody>
          <a:bodyPr wrap="none">
            <a:spAutoFit/>
          </a:bodyPr>
          <a:lstStyle/>
          <a:p>
            <a:r>
              <a:rPr lang="en-US" dirty="0"/>
              <a:t>e2</a:t>
            </a:r>
          </a:p>
        </p:txBody>
      </p:sp>
      <p:sp>
        <p:nvSpPr>
          <p:cNvPr id="13355" name="Text Box 67"/>
          <p:cNvSpPr txBox="1">
            <a:spLocks noChangeArrowheads="1"/>
          </p:cNvSpPr>
          <p:nvPr/>
        </p:nvSpPr>
        <p:spPr bwMode="auto">
          <a:xfrm>
            <a:off x="6003925" y="4860925"/>
            <a:ext cx="409575" cy="336550"/>
          </a:xfrm>
          <a:prstGeom prst="rect">
            <a:avLst/>
          </a:prstGeom>
          <a:noFill/>
          <a:ln w="9525">
            <a:noFill/>
            <a:miter lim="800000"/>
            <a:headEnd/>
            <a:tailEnd/>
          </a:ln>
        </p:spPr>
        <p:txBody>
          <a:bodyPr wrap="none">
            <a:spAutoFit/>
          </a:bodyPr>
          <a:lstStyle/>
          <a:p>
            <a:r>
              <a:rPr lang="en-US" dirty="0"/>
              <a:t>e6</a:t>
            </a:r>
          </a:p>
        </p:txBody>
      </p:sp>
      <p:sp>
        <p:nvSpPr>
          <p:cNvPr id="13356" name="Text Box 69"/>
          <p:cNvSpPr txBox="1">
            <a:spLocks noChangeArrowheads="1"/>
          </p:cNvSpPr>
          <p:nvPr/>
        </p:nvSpPr>
        <p:spPr bwMode="auto">
          <a:xfrm>
            <a:off x="4860925" y="1131888"/>
            <a:ext cx="420688" cy="519112"/>
          </a:xfrm>
          <a:prstGeom prst="rect">
            <a:avLst/>
          </a:prstGeom>
          <a:noFill/>
          <a:ln w="9525">
            <a:noFill/>
            <a:miter lim="800000"/>
            <a:headEnd/>
            <a:tailEnd/>
          </a:ln>
        </p:spPr>
        <p:txBody>
          <a:bodyPr wrap="none">
            <a:spAutoFit/>
          </a:bodyPr>
          <a:lstStyle/>
          <a:p>
            <a:r>
              <a:rPr lang="en-US" sz="2800" dirty="0"/>
              <a:t>A</a:t>
            </a:r>
          </a:p>
        </p:txBody>
      </p:sp>
      <p:sp>
        <p:nvSpPr>
          <p:cNvPr id="13357" name="Text Box 70"/>
          <p:cNvSpPr txBox="1">
            <a:spLocks noChangeArrowheads="1"/>
          </p:cNvSpPr>
          <p:nvPr/>
        </p:nvSpPr>
        <p:spPr bwMode="auto">
          <a:xfrm>
            <a:off x="8077200" y="1223963"/>
            <a:ext cx="441325" cy="519112"/>
          </a:xfrm>
          <a:prstGeom prst="rect">
            <a:avLst/>
          </a:prstGeom>
          <a:noFill/>
          <a:ln w="9525">
            <a:noFill/>
            <a:miter lim="800000"/>
            <a:headEnd/>
            <a:tailEnd/>
          </a:ln>
        </p:spPr>
        <p:txBody>
          <a:bodyPr wrap="none">
            <a:spAutoFit/>
          </a:bodyPr>
          <a:lstStyle/>
          <a:p>
            <a:r>
              <a:rPr lang="en-US" sz="2800" dirty="0"/>
              <a:t>D</a:t>
            </a:r>
          </a:p>
        </p:txBody>
      </p:sp>
      <p:sp>
        <p:nvSpPr>
          <p:cNvPr id="13358" name="Text Box 71"/>
          <p:cNvSpPr txBox="1">
            <a:spLocks noChangeArrowheads="1"/>
          </p:cNvSpPr>
          <p:nvPr/>
        </p:nvSpPr>
        <p:spPr bwMode="auto">
          <a:xfrm>
            <a:off x="5851525" y="5373688"/>
            <a:ext cx="2913063" cy="1187450"/>
          </a:xfrm>
          <a:prstGeom prst="rect">
            <a:avLst/>
          </a:prstGeom>
          <a:noFill/>
          <a:ln w="9525">
            <a:noFill/>
            <a:miter lim="800000"/>
            <a:headEnd/>
            <a:tailEnd/>
          </a:ln>
        </p:spPr>
        <p:txBody>
          <a:bodyPr wrap="none">
            <a:spAutoFit/>
          </a:bodyPr>
          <a:lstStyle/>
          <a:p>
            <a:r>
              <a:rPr lang="en-US" sz="2400" dirty="0"/>
              <a:t>For program below: </a:t>
            </a:r>
          </a:p>
          <a:p>
            <a:r>
              <a:rPr lang="en-US" sz="2400" dirty="0"/>
              <a:t>e$ local to thread $;</a:t>
            </a:r>
          </a:p>
          <a:p>
            <a:r>
              <a:rPr lang="en-US" sz="2400" dirty="0"/>
              <a:t>x is 3</a:t>
            </a:r>
          </a:p>
        </p:txBody>
      </p:sp>
    </p:spTree>
    <p:extLst>
      <p:ext uri="{BB962C8B-B14F-4D97-AF65-F5344CB8AC3E}">
        <p14:creationId xmlns:p14="http://schemas.microsoft.com/office/powerpoint/2010/main" val="1247127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762000"/>
          </a:xfrm>
        </p:spPr>
        <p:txBody>
          <a:bodyPr/>
          <a:lstStyle/>
          <a:p>
            <a:r>
              <a:rPr lang="en-US" dirty="0" smtClean="0">
                <a:solidFill>
                  <a:schemeClr val="hlink"/>
                </a:solidFill>
              </a:rPr>
              <a:t>XMT-C</a:t>
            </a:r>
          </a:p>
        </p:txBody>
      </p:sp>
      <p:sp>
        <p:nvSpPr>
          <p:cNvPr id="14339" name="Rectangle 3"/>
          <p:cNvSpPr>
            <a:spLocks noGrp="1" noChangeArrowheads="1"/>
          </p:cNvSpPr>
          <p:nvPr>
            <p:ph type="body" idx="1"/>
          </p:nvPr>
        </p:nvSpPr>
        <p:spPr>
          <a:xfrm>
            <a:off x="304800" y="838200"/>
            <a:ext cx="8839200" cy="6019800"/>
          </a:xfrm>
        </p:spPr>
        <p:txBody>
          <a:bodyPr/>
          <a:lstStyle/>
          <a:p>
            <a:pPr>
              <a:lnSpc>
                <a:spcPct val="80000"/>
              </a:lnSpc>
              <a:buFontTx/>
              <a:buNone/>
            </a:pPr>
            <a:r>
              <a:rPr lang="en-US" sz="2400" dirty="0" smtClean="0">
                <a:solidFill>
                  <a:srgbClr val="FF0000"/>
                </a:solidFill>
              </a:rPr>
              <a:t>Single-program multiple-data (SPMD)</a:t>
            </a:r>
            <a:r>
              <a:rPr lang="en-US" sz="2400" dirty="0" smtClean="0"/>
              <a:t> extension of standard C.</a:t>
            </a:r>
          </a:p>
          <a:p>
            <a:pPr>
              <a:lnSpc>
                <a:spcPct val="80000"/>
              </a:lnSpc>
              <a:buFontTx/>
              <a:buNone/>
            </a:pPr>
            <a:r>
              <a:rPr lang="en-US" sz="2400" dirty="0" smtClean="0"/>
              <a:t>Includes Spawn and PS - a multi-operand instruction.</a:t>
            </a:r>
          </a:p>
          <a:p>
            <a:pPr>
              <a:lnSpc>
                <a:spcPct val="80000"/>
              </a:lnSpc>
              <a:buFontTx/>
              <a:buNone/>
            </a:pPr>
            <a:endParaRPr lang="en-US" sz="2400" dirty="0" smtClean="0"/>
          </a:p>
          <a:p>
            <a:pPr algn="ctr">
              <a:lnSpc>
                <a:spcPct val="80000"/>
              </a:lnSpc>
              <a:buFontTx/>
              <a:buNone/>
            </a:pPr>
            <a:r>
              <a:rPr lang="en-US" sz="2400" u="sng" dirty="0" smtClean="0">
                <a:solidFill>
                  <a:schemeClr val="hlink"/>
                </a:solidFill>
              </a:rPr>
              <a:t>Essence of an XMT-C program</a:t>
            </a:r>
          </a:p>
          <a:p>
            <a:pPr>
              <a:lnSpc>
                <a:spcPct val="80000"/>
              </a:lnSpc>
              <a:buFontTx/>
              <a:buNone/>
            </a:pPr>
            <a:r>
              <a:rPr lang="en-US" sz="2400" dirty="0" smtClean="0"/>
              <a:t>int x = 0;</a:t>
            </a:r>
          </a:p>
          <a:p>
            <a:pPr>
              <a:lnSpc>
                <a:spcPct val="80000"/>
              </a:lnSpc>
              <a:buFontTx/>
              <a:buNone/>
            </a:pPr>
            <a:r>
              <a:rPr lang="en-US" sz="2400" dirty="0" smtClean="0"/>
              <a:t>Spawn(0, n-1) /* Spawn n threads; $ ranges 0 to n − 1 */</a:t>
            </a:r>
          </a:p>
          <a:p>
            <a:pPr>
              <a:lnSpc>
                <a:spcPct val="80000"/>
              </a:lnSpc>
              <a:buFontTx/>
              <a:buNone/>
            </a:pPr>
            <a:r>
              <a:rPr lang="en-US" sz="2400" dirty="0" smtClean="0"/>
              <a:t>{ int e = 1;</a:t>
            </a:r>
          </a:p>
          <a:p>
            <a:pPr>
              <a:lnSpc>
                <a:spcPct val="80000"/>
              </a:lnSpc>
              <a:buFontTx/>
              <a:buNone/>
            </a:pPr>
            <a:r>
              <a:rPr lang="en-US" sz="2400" dirty="0" smtClean="0"/>
              <a:t>   if (A[$] not-equal 0)</a:t>
            </a:r>
          </a:p>
          <a:p>
            <a:pPr>
              <a:lnSpc>
                <a:spcPct val="80000"/>
              </a:lnSpc>
              <a:buFontTx/>
              <a:buNone/>
            </a:pPr>
            <a:r>
              <a:rPr lang="en-US" sz="2400" dirty="0" smtClean="0"/>
              <a:t>       { PS(x,e);</a:t>
            </a:r>
          </a:p>
          <a:p>
            <a:pPr>
              <a:lnSpc>
                <a:spcPct val="80000"/>
              </a:lnSpc>
              <a:buFontTx/>
              <a:buNone/>
            </a:pPr>
            <a:r>
              <a:rPr lang="en-US" sz="2400" dirty="0" smtClean="0"/>
              <a:t>         D[e] = A[$] }</a:t>
            </a:r>
          </a:p>
          <a:p>
            <a:pPr>
              <a:lnSpc>
                <a:spcPct val="80000"/>
              </a:lnSpc>
              <a:buFontTx/>
              <a:buNone/>
            </a:pPr>
            <a:r>
              <a:rPr lang="en-US" sz="2400" dirty="0" smtClean="0"/>
              <a:t>}</a:t>
            </a:r>
          </a:p>
          <a:p>
            <a:pPr>
              <a:lnSpc>
                <a:spcPct val="80000"/>
              </a:lnSpc>
              <a:buFontTx/>
              <a:buNone/>
            </a:pPr>
            <a:r>
              <a:rPr lang="en-US" sz="2400" dirty="0" smtClean="0"/>
              <a:t>n = x;</a:t>
            </a:r>
          </a:p>
          <a:p>
            <a:pPr>
              <a:lnSpc>
                <a:spcPct val="80000"/>
              </a:lnSpc>
              <a:buFontTx/>
              <a:buNone/>
            </a:pPr>
            <a:endParaRPr lang="en-US" sz="2400" dirty="0" smtClean="0"/>
          </a:p>
          <a:p>
            <a:pPr>
              <a:lnSpc>
                <a:spcPct val="80000"/>
              </a:lnSpc>
              <a:buFontTx/>
              <a:buNone/>
            </a:pPr>
            <a:r>
              <a:rPr lang="en-US" sz="2400" dirty="0" smtClean="0"/>
              <a:t>Notes: (i) PS is defined next (think F&amp;A). See results for</a:t>
            </a:r>
          </a:p>
          <a:p>
            <a:pPr>
              <a:lnSpc>
                <a:spcPct val="80000"/>
              </a:lnSpc>
              <a:buFontTx/>
              <a:buNone/>
            </a:pPr>
            <a:r>
              <a:rPr lang="en-US" sz="2400" dirty="0" smtClean="0"/>
              <a:t>e0,e2, e6 and x. (ii) Join instructions are implicit.</a:t>
            </a:r>
          </a:p>
          <a:p>
            <a:pPr>
              <a:lnSpc>
                <a:spcPct val="80000"/>
              </a:lnSpc>
            </a:pPr>
            <a:endParaRPr lang="en-US" sz="2400" dirty="0" smtClean="0"/>
          </a:p>
        </p:txBody>
      </p:sp>
    </p:spTree>
    <p:extLst>
      <p:ext uri="{BB962C8B-B14F-4D97-AF65-F5344CB8AC3E}">
        <p14:creationId xmlns:p14="http://schemas.microsoft.com/office/powerpoint/2010/main" val="892076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685800"/>
          </a:xfrm>
        </p:spPr>
        <p:txBody>
          <a:bodyPr/>
          <a:lstStyle/>
          <a:p>
            <a:r>
              <a:rPr lang="en-US" sz="4000" dirty="0" smtClean="0">
                <a:solidFill>
                  <a:schemeClr val="hlink"/>
                </a:solidFill>
              </a:rPr>
              <a:t>XMT Assembly Language</a:t>
            </a:r>
          </a:p>
        </p:txBody>
      </p:sp>
      <p:sp>
        <p:nvSpPr>
          <p:cNvPr id="15363" name="Rectangle 3"/>
          <p:cNvSpPr>
            <a:spLocks noGrp="1" noChangeArrowheads="1"/>
          </p:cNvSpPr>
          <p:nvPr>
            <p:ph type="body" idx="1"/>
          </p:nvPr>
        </p:nvSpPr>
        <p:spPr>
          <a:xfrm>
            <a:off x="0" y="838200"/>
            <a:ext cx="9144000" cy="6019800"/>
          </a:xfrm>
        </p:spPr>
        <p:txBody>
          <a:bodyPr/>
          <a:lstStyle/>
          <a:p>
            <a:pPr marL="412750" indent="-412750">
              <a:lnSpc>
                <a:spcPct val="80000"/>
              </a:lnSpc>
              <a:buFontTx/>
              <a:buNone/>
            </a:pPr>
            <a:r>
              <a:rPr lang="en-US" sz="2000" dirty="0" smtClean="0"/>
              <a:t>Standard assembly language, plus 3 new instructions: Spawn, Join, and PS.</a:t>
            </a:r>
          </a:p>
          <a:p>
            <a:pPr marL="412750" indent="-412750">
              <a:lnSpc>
                <a:spcPct val="80000"/>
              </a:lnSpc>
            </a:pPr>
            <a:endParaRPr lang="en-US" sz="2000" dirty="0" smtClean="0"/>
          </a:p>
          <a:p>
            <a:pPr marL="412750" indent="-412750" algn="ctr">
              <a:lnSpc>
                <a:spcPct val="80000"/>
              </a:lnSpc>
              <a:buFontTx/>
              <a:buNone/>
            </a:pPr>
            <a:r>
              <a:rPr lang="en-US" sz="2000" u="sng" dirty="0" smtClean="0">
                <a:solidFill>
                  <a:schemeClr val="hlink"/>
                </a:solidFill>
              </a:rPr>
              <a:t>The PS multi-operand instruction</a:t>
            </a:r>
          </a:p>
          <a:p>
            <a:pPr marL="412750" indent="-412750">
              <a:lnSpc>
                <a:spcPct val="80000"/>
              </a:lnSpc>
              <a:buFontTx/>
              <a:buNone/>
            </a:pPr>
            <a:r>
              <a:rPr lang="en-US" sz="2000" dirty="0" smtClean="0"/>
              <a:t>New kind of instruction: Prefix-sum (PS).</a:t>
            </a:r>
          </a:p>
          <a:p>
            <a:pPr marL="412750" indent="-412750">
              <a:lnSpc>
                <a:spcPct val="80000"/>
              </a:lnSpc>
              <a:buFontTx/>
              <a:buNone/>
            </a:pPr>
            <a:r>
              <a:rPr lang="en-US" sz="2000" dirty="0" smtClean="0">
                <a:solidFill>
                  <a:srgbClr val="FF0000"/>
                </a:solidFill>
              </a:rPr>
              <a:t>Individual PS</a:t>
            </a:r>
            <a:r>
              <a:rPr lang="en-US" sz="2000" dirty="0" smtClean="0"/>
              <a:t>, PS Ri Rj, has an inseparable (“atomic”) outcome: </a:t>
            </a:r>
          </a:p>
          <a:p>
            <a:pPr marL="412750" indent="-412750">
              <a:lnSpc>
                <a:spcPct val="80000"/>
              </a:lnSpc>
              <a:buFontTx/>
              <a:buAutoNum type="romanLcParenBoth"/>
            </a:pPr>
            <a:r>
              <a:rPr lang="en-US" sz="2000" dirty="0" smtClean="0"/>
              <a:t>Store Ri + Rj in Ri, and </a:t>
            </a:r>
          </a:p>
          <a:p>
            <a:pPr marL="412750" indent="-412750">
              <a:lnSpc>
                <a:spcPct val="80000"/>
              </a:lnSpc>
              <a:buFontTx/>
              <a:buNone/>
            </a:pPr>
            <a:r>
              <a:rPr lang="en-US" sz="2000" dirty="0" smtClean="0"/>
              <a:t>(ii)  Store original value of Ri in Rj.</a:t>
            </a:r>
          </a:p>
          <a:p>
            <a:pPr marL="412750" indent="-412750">
              <a:lnSpc>
                <a:spcPct val="80000"/>
              </a:lnSpc>
              <a:buFontTx/>
              <a:buNone/>
            </a:pPr>
            <a:endParaRPr lang="en-US" sz="2000" dirty="0" smtClean="0"/>
          </a:p>
          <a:p>
            <a:pPr marL="412750" indent="-412750">
              <a:lnSpc>
                <a:spcPct val="80000"/>
              </a:lnSpc>
              <a:buFontTx/>
              <a:buNone/>
            </a:pPr>
            <a:r>
              <a:rPr lang="en-US" sz="2000" dirty="0" smtClean="0"/>
              <a:t>Several successive PS instructions define a </a:t>
            </a:r>
            <a:r>
              <a:rPr lang="en-US" sz="2000" dirty="0" smtClean="0">
                <a:solidFill>
                  <a:srgbClr val="FF0000"/>
                </a:solidFill>
              </a:rPr>
              <a:t>multiple-PS</a:t>
            </a:r>
            <a:r>
              <a:rPr lang="en-US" sz="2000" dirty="0" smtClean="0"/>
              <a:t> instruction. E.g., the </a:t>
            </a:r>
          </a:p>
          <a:p>
            <a:pPr marL="412750" indent="-412750">
              <a:lnSpc>
                <a:spcPct val="80000"/>
              </a:lnSpc>
              <a:buFontTx/>
              <a:buNone/>
            </a:pPr>
            <a:r>
              <a:rPr lang="en-US" sz="2000" dirty="0" smtClean="0"/>
              <a:t>sequence of k instructions:</a:t>
            </a:r>
          </a:p>
          <a:p>
            <a:pPr marL="412750" indent="-412750">
              <a:lnSpc>
                <a:spcPct val="80000"/>
              </a:lnSpc>
              <a:buFontTx/>
              <a:buNone/>
            </a:pPr>
            <a:r>
              <a:rPr lang="en-US" sz="2000" dirty="0" smtClean="0"/>
              <a:t>PS R1 R2; PS R1 R3; ...; PS R1 R(k + 1)</a:t>
            </a:r>
          </a:p>
          <a:p>
            <a:pPr marL="412750" indent="-412750">
              <a:lnSpc>
                <a:spcPct val="80000"/>
              </a:lnSpc>
              <a:buFontTx/>
              <a:buNone/>
            </a:pPr>
            <a:r>
              <a:rPr lang="en-US" sz="2000" dirty="0" smtClean="0"/>
              <a:t>performs the prefix-sum of base R1 elements R2,R3, ...,R(k + 1) to get: </a:t>
            </a:r>
          </a:p>
          <a:p>
            <a:pPr marL="412750" indent="-412750">
              <a:lnSpc>
                <a:spcPct val="80000"/>
              </a:lnSpc>
              <a:buFontTx/>
              <a:buNone/>
            </a:pPr>
            <a:r>
              <a:rPr lang="en-US" sz="2000" dirty="0" smtClean="0"/>
              <a:t>R2 = R1; R3 = R1 + R2; ...; R(k + 1) = R1 + ... + Rk; R1 = R1 + ... + R(k + 1).</a:t>
            </a:r>
          </a:p>
          <a:p>
            <a:pPr marL="412750" indent="-412750">
              <a:lnSpc>
                <a:spcPct val="80000"/>
              </a:lnSpc>
              <a:buFontTx/>
              <a:buNone/>
            </a:pPr>
            <a:endParaRPr lang="en-US" sz="2000" dirty="0" smtClean="0"/>
          </a:p>
          <a:p>
            <a:pPr marL="412750" indent="-412750">
              <a:lnSpc>
                <a:spcPct val="80000"/>
              </a:lnSpc>
              <a:buFontTx/>
              <a:buNone/>
            </a:pPr>
            <a:r>
              <a:rPr lang="en-US" sz="2000" u="sng" dirty="0" smtClean="0"/>
              <a:t>Idea</a:t>
            </a:r>
            <a:r>
              <a:rPr lang="en-US" sz="2000" dirty="0" smtClean="0"/>
              <a:t>: (i) Several ind. PS’s can be combined into one multi-operand instruction.</a:t>
            </a:r>
          </a:p>
          <a:p>
            <a:pPr marL="412750" indent="-412750">
              <a:lnSpc>
                <a:spcPct val="80000"/>
              </a:lnSpc>
              <a:buNone/>
            </a:pPr>
            <a:r>
              <a:rPr lang="en-US" sz="2000" dirty="0" smtClean="0"/>
              <a:t>(ii) Executed by a </a:t>
            </a:r>
            <a:r>
              <a:rPr lang="en-US" sz="2000" dirty="0" smtClean="0">
                <a:solidFill>
                  <a:srgbClr val="FF0000"/>
                </a:solidFill>
              </a:rPr>
              <a:t>new multi-operand PS functional unit</a:t>
            </a:r>
            <a:r>
              <a:rPr lang="en-US" sz="2000" dirty="0" smtClean="0"/>
              <a:t>. Enhanced Fetch&amp;Add. </a:t>
            </a:r>
          </a:p>
          <a:p>
            <a:pPr>
              <a:buNone/>
            </a:pPr>
            <a:r>
              <a:rPr lang="en-US" sz="2000" u="sng" dirty="0" smtClean="0"/>
              <a:t>Story</a:t>
            </a:r>
            <a:r>
              <a:rPr lang="en-US" sz="2000" dirty="0" smtClean="0"/>
              <a:t>: 1500 cars enter a gas station with 1000 pumps. </a:t>
            </a:r>
            <a:r>
              <a:rPr lang="en-US" sz="2000" u="sng" dirty="0" smtClean="0"/>
              <a:t>Main XMT patent</a:t>
            </a:r>
            <a:r>
              <a:rPr lang="en-US" sz="2000" dirty="0" smtClean="0"/>
              <a:t>: Direct in unit time a car to a EVERY pump; </a:t>
            </a:r>
            <a:r>
              <a:rPr lang="en-US" sz="2000" u="sng" dirty="0" smtClean="0"/>
              <a:t>PS patent</a:t>
            </a:r>
            <a:r>
              <a:rPr lang="en-US" sz="2000" dirty="0" smtClean="0"/>
              <a:t>: Then, direct in unit time a car to EVERY pump becoming available</a:t>
            </a:r>
          </a:p>
        </p:txBody>
      </p:sp>
    </p:spTree>
    <p:extLst>
      <p:ext uri="{BB962C8B-B14F-4D97-AF65-F5344CB8AC3E}">
        <p14:creationId xmlns:p14="http://schemas.microsoft.com/office/powerpoint/2010/main" val="3710923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609600"/>
          </a:xfrm>
        </p:spPr>
        <p:txBody>
          <a:bodyPr/>
          <a:lstStyle/>
          <a:p>
            <a:pPr eaLnBrk="1" hangingPunct="1"/>
            <a:r>
              <a:rPr lang="en-US" sz="3200" u="sng" dirty="0" smtClean="0"/>
              <a:t>Programmer’s Model as </a:t>
            </a:r>
            <a:r>
              <a:rPr lang="en-US" sz="3200" b="1" u="sng" dirty="0" smtClean="0"/>
              <a:t>Workflow</a:t>
            </a:r>
            <a:endParaRPr lang="en-US" sz="3200" b="1" u="sng" dirty="0" smtClean="0">
              <a:solidFill>
                <a:srgbClr val="FF0000"/>
              </a:solidFill>
            </a:endParaRPr>
          </a:p>
        </p:txBody>
      </p:sp>
      <p:sp>
        <p:nvSpPr>
          <p:cNvPr id="11267" name="Content Placeholder 2"/>
          <p:cNvSpPr>
            <a:spLocks noGrp="1"/>
          </p:cNvSpPr>
          <p:nvPr>
            <p:ph sz="half" idx="1"/>
          </p:nvPr>
        </p:nvSpPr>
        <p:spPr>
          <a:xfrm>
            <a:off x="0" y="533400"/>
            <a:ext cx="9144000" cy="2362200"/>
          </a:xfrm>
        </p:spPr>
        <p:txBody>
          <a:bodyPr/>
          <a:lstStyle/>
          <a:p>
            <a:pPr eaLnBrk="1" hangingPunct="1">
              <a:spcBef>
                <a:spcPct val="0"/>
              </a:spcBef>
            </a:pPr>
            <a:r>
              <a:rPr lang="en-US" sz="2400" dirty="0" smtClean="0"/>
              <a:t>Arbitrary CRCW Work-depth algorithm. </a:t>
            </a:r>
          </a:p>
          <a:p>
            <a:pPr eaLnBrk="1" hangingPunct="1">
              <a:spcBef>
                <a:spcPct val="0"/>
              </a:spcBef>
              <a:buFontTx/>
              <a:buNone/>
            </a:pPr>
            <a:r>
              <a:rPr lang="en-US" sz="2400" dirty="0" smtClean="0"/>
              <a:t>	 - </a:t>
            </a:r>
            <a:r>
              <a:rPr lang="en-US" sz="2000" u="sng" dirty="0" smtClean="0"/>
              <a:t>Reason about correctness &amp; complexity</a:t>
            </a:r>
            <a:r>
              <a:rPr lang="en-US" sz="2000" dirty="0" smtClean="0"/>
              <a:t> in synchronous PRAM-like model </a:t>
            </a:r>
          </a:p>
          <a:p>
            <a:pPr eaLnBrk="1" hangingPunct="1">
              <a:spcBef>
                <a:spcPct val="0"/>
              </a:spcBef>
            </a:pPr>
            <a:r>
              <a:rPr lang="en-US" sz="2400" dirty="0" smtClean="0"/>
              <a:t>SPMD reduced synchrony</a:t>
            </a:r>
          </a:p>
          <a:p>
            <a:pPr lvl="1" eaLnBrk="1" hangingPunct="1">
              <a:spcBef>
                <a:spcPct val="0"/>
              </a:spcBef>
            </a:pPr>
            <a:r>
              <a:rPr lang="en-US" sz="2000" dirty="0" smtClean="0"/>
              <a:t>Main construct: spawn-join block. Can start any number of processes at once. Threads advance at own speed, not lockstep</a:t>
            </a:r>
          </a:p>
          <a:p>
            <a:pPr lvl="1" eaLnBrk="1" hangingPunct="1">
              <a:spcBef>
                <a:spcPct val="0"/>
              </a:spcBef>
            </a:pPr>
            <a:r>
              <a:rPr lang="en-US" sz="2000" dirty="0" smtClean="0"/>
              <a:t>Prefix-sum (ps). Independence of order semantics (IOS) – matches Arbitrary CW. For locality: assembly language threads are not-too-short</a:t>
            </a:r>
            <a:endParaRPr lang="en-US" dirty="0" smtClean="0"/>
          </a:p>
          <a:p>
            <a:pPr lvl="1" eaLnBrk="1" hangingPunct="1">
              <a:spcBef>
                <a:spcPct val="0"/>
              </a:spcBef>
            </a:pPr>
            <a:r>
              <a:rPr lang="en-US" sz="2000" dirty="0" smtClean="0"/>
              <a:t>Establish correctness &amp; complexity by </a:t>
            </a:r>
            <a:r>
              <a:rPr lang="en-US" sz="2000" u="sng" dirty="0" smtClean="0"/>
              <a:t>relating</a:t>
            </a:r>
            <a:r>
              <a:rPr lang="en-US" sz="2000" dirty="0" smtClean="0"/>
              <a:t> to WD analyses</a:t>
            </a:r>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p:txBody>
      </p:sp>
      <p:sp>
        <p:nvSpPr>
          <p:cNvPr id="55" name="Content Placeholder 54"/>
          <p:cNvSpPr>
            <a:spLocks noGrp="1"/>
          </p:cNvSpPr>
          <p:nvPr>
            <p:ph sz="half" idx="2"/>
          </p:nvPr>
        </p:nvSpPr>
        <p:spPr>
          <a:xfrm>
            <a:off x="0" y="4572000"/>
            <a:ext cx="9144000" cy="2286000"/>
          </a:xfrm>
        </p:spPr>
        <p:txBody>
          <a:bodyPr/>
          <a:lstStyle/>
          <a:p>
            <a:pPr marL="342900" lvl="1" indent="-342900" eaLnBrk="1" hangingPunct="1">
              <a:buNone/>
            </a:pPr>
            <a:r>
              <a:rPr lang="en-US" sz="2000" dirty="0" smtClean="0"/>
              <a:t>Circumvents: (i) decomposition-inventive; (ii) “the problem with threads”, e.g., [Lee]. </a:t>
            </a:r>
            <a:r>
              <a:rPr lang="en-US" sz="2000" u="sng" dirty="0" smtClean="0"/>
              <a:t>Issue addressed in a PhD thesis</a:t>
            </a:r>
            <a:r>
              <a:rPr lang="en-US" sz="2000" dirty="0" smtClean="0"/>
              <a:t> nesting of spawns</a:t>
            </a:r>
          </a:p>
          <a:p>
            <a:pPr eaLnBrk="1" hangingPunct="1"/>
            <a:r>
              <a:rPr lang="en-US" sz="2400" dirty="0" smtClean="0"/>
              <a:t>Tune (compiler or expert programmer): (i) Length of sequence of round trips to memory, (ii)  QRQW, (iii) WD. [VCL07]</a:t>
            </a:r>
          </a:p>
          <a:p>
            <a:pPr marL="342900" lvl="1" indent="-342900" eaLnBrk="1" hangingPunct="1">
              <a:buNone/>
            </a:pPr>
            <a:r>
              <a:rPr lang="en-US" sz="2000" dirty="0" smtClean="0"/>
              <a:t>	-  Correctness &amp; complexity by </a:t>
            </a:r>
            <a:r>
              <a:rPr lang="en-US" sz="2000" u="sng" dirty="0" smtClean="0"/>
              <a:t>relating</a:t>
            </a:r>
            <a:r>
              <a:rPr lang="en-US" sz="2000" dirty="0" smtClean="0"/>
              <a:t> to prior analyses</a:t>
            </a:r>
          </a:p>
          <a:p>
            <a:pPr eaLnBrk="1" hangingPunct="1">
              <a:buNone/>
            </a:pPr>
            <a:endParaRPr lang="en-US" sz="2400" dirty="0" smtClean="0"/>
          </a:p>
          <a:p>
            <a:pPr eaLnBrk="1" hangingPunct="1">
              <a:buFontTx/>
              <a:buNone/>
            </a:pPr>
            <a:endParaRPr lang="en-US" sz="2400" dirty="0" smtClean="0"/>
          </a:p>
        </p:txBody>
      </p:sp>
      <p:sp>
        <p:nvSpPr>
          <p:cNvPr id="8" name="Flowchart: Connector 7"/>
          <p:cNvSpPr/>
          <p:nvPr/>
        </p:nvSpPr>
        <p:spPr>
          <a:xfrm>
            <a:off x="1219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lowchart: Connector 8"/>
          <p:cNvSpPr/>
          <p:nvPr/>
        </p:nvSpPr>
        <p:spPr>
          <a:xfrm>
            <a:off x="21336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lowchart: Connector 9"/>
          <p:cNvSpPr/>
          <p:nvPr/>
        </p:nvSpPr>
        <p:spPr>
          <a:xfrm>
            <a:off x="3886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lowchart: Connector 10"/>
          <p:cNvSpPr/>
          <p:nvPr/>
        </p:nvSpPr>
        <p:spPr>
          <a:xfrm>
            <a:off x="48768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Flowchart: Connector 11"/>
          <p:cNvSpPr/>
          <p:nvPr/>
        </p:nvSpPr>
        <p:spPr>
          <a:xfrm>
            <a:off x="76200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4" name="Straight Arrow Connector 13"/>
          <p:cNvCxnSpPr>
            <a:stCxn id="8" idx="6"/>
            <a:endCxn id="9" idx="2"/>
          </p:cNvCxnSpPr>
          <p:nvPr/>
        </p:nvCxnSpPr>
        <p:spPr>
          <a:xfrm>
            <a:off x="1524000" y="3810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a:off x="4191000" y="3810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7924800" y="3810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2438400" y="3657600"/>
            <a:ext cx="1447800"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 name="Arc 20"/>
          <p:cNvSpPr/>
          <p:nvPr/>
        </p:nvSpPr>
        <p:spPr>
          <a:xfrm>
            <a:off x="2362200" y="3429000"/>
            <a:ext cx="1600200" cy="609600"/>
          </a:xfrm>
          <a:prstGeom prst="arc">
            <a:avLst>
              <a:gd name="adj1" fmla="val 11078657"/>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3" name="Arc 22"/>
          <p:cNvSpPr/>
          <p:nvPr/>
        </p:nvSpPr>
        <p:spPr>
          <a:xfrm flipV="1">
            <a:off x="2438400" y="3657600"/>
            <a:ext cx="1447800"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4" name="Arc 23"/>
          <p:cNvSpPr/>
          <p:nvPr/>
        </p:nvSpPr>
        <p:spPr>
          <a:xfrm flipV="1">
            <a:off x="2438400" y="3581400"/>
            <a:ext cx="1447800"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5" name="Arc 24"/>
          <p:cNvSpPr/>
          <p:nvPr/>
        </p:nvSpPr>
        <p:spPr>
          <a:xfrm rot="10800000">
            <a:off x="2362200" y="3581400"/>
            <a:ext cx="1600200" cy="533400"/>
          </a:xfrm>
          <a:prstGeom prst="arc">
            <a:avLst>
              <a:gd name="adj1" fmla="val 11078657"/>
              <a:gd name="adj2" fmla="val 21339992"/>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6" name="Arc 25"/>
          <p:cNvSpPr/>
          <p:nvPr/>
        </p:nvSpPr>
        <p:spPr>
          <a:xfrm rot="10800000" flipV="1">
            <a:off x="2438400" y="3505200"/>
            <a:ext cx="1447800"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7" name="Arc 26"/>
          <p:cNvSpPr/>
          <p:nvPr/>
        </p:nvSpPr>
        <p:spPr>
          <a:xfrm>
            <a:off x="5181600" y="3657600"/>
            <a:ext cx="2455863"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8" name="Arc 27"/>
          <p:cNvSpPr/>
          <p:nvPr/>
        </p:nvSpPr>
        <p:spPr>
          <a:xfrm>
            <a:off x="5105400" y="3429000"/>
            <a:ext cx="2667000" cy="609600"/>
          </a:xfrm>
          <a:prstGeom prst="arc">
            <a:avLst>
              <a:gd name="adj1" fmla="val 10949978"/>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9" name="Arc 28"/>
          <p:cNvSpPr/>
          <p:nvPr/>
        </p:nvSpPr>
        <p:spPr>
          <a:xfrm flipV="1">
            <a:off x="5181600" y="3657600"/>
            <a:ext cx="2455863"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0" name="Arc 29"/>
          <p:cNvSpPr/>
          <p:nvPr/>
        </p:nvSpPr>
        <p:spPr>
          <a:xfrm flipV="1">
            <a:off x="5181600" y="3581400"/>
            <a:ext cx="2455863"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1" name="Arc 30"/>
          <p:cNvSpPr/>
          <p:nvPr/>
        </p:nvSpPr>
        <p:spPr>
          <a:xfrm rot="10800000">
            <a:off x="5057775" y="3581400"/>
            <a:ext cx="2714625" cy="533400"/>
          </a:xfrm>
          <a:prstGeom prst="arc">
            <a:avLst>
              <a:gd name="adj1" fmla="val 11027889"/>
              <a:gd name="adj2" fmla="val 21379795"/>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2" name="Arc 31"/>
          <p:cNvSpPr/>
          <p:nvPr/>
        </p:nvSpPr>
        <p:spPr>
          <a:xfrm rot="10800000" flipV="1">
            <a:off x="5181600" y="3505200"/>
            <a:ext cx="2455863"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5" name="Arc 34"/>
          <p:cNvSpPr/>
          <p:nvPr/>
        </p:nvSpPr>
        <p:spPr>
          <a:xfrm>
            <a:off x="5029200" y="3276600"/>
            <a:ext cx="2743200" cy="762000"/>
          </a:xfrm>
          <a:prstGeom prst="arc">
            <a:avLst>
              <a:gd name="adj1" fmla="val 10874415"/>
              <a:gd name="adj2" fmla="val 21570706"/>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6" name="Arc 35"/>
          <p:cNvSpPr/>
          <p:nvPr/>
        </p:nvSpPr>
        <p:spPr>
          <a:xfrm rot="10800000">
            <a:off x="5029200" y="3581400"/>
            <a:ext cx="2743200" cy="762000"/>
          </a:xfrm>
          <a:prstGeom prst="arc">
            <a:avLst>
              <a:gd name="adj1" fmla="val 10874415"/>
              <a:gd name="adj2" fmla="val 21570706"/>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7" name="TextBox 36"/>
          <p:cNvSpPr txBox="1">
            <a:spLocks noChangeArrowheads="1"/>
          </p:cNvSpPr>
          <p:nvPr/>
        </p:nvSpPr>
        <p:spPr bwMode="auto">
          <a:xfrm>
            <a:off x="19050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39" name="TextBox 38"/>
          <p:cNvSpPr txBox="1">
            <a:spLocks noChangeArrowheads="1"/>
          </p:cNvSpPr>
          <p:nvPr/>
        </p:nvSpPr>
        <p:spPr bwMode="auto">
          <a:xfrm>
            <a:off x="38100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0" name="TextBox 39"/>
          <p:cNvSpPr txBox="1">
            <a:spLocks noChangeArrowheads="1"/>
          </p:cNvSpPr>
          <p:nvPr/>
        </p:nvSpPr>
        <p:spPr bwMode="auto">
          <a:xfrm>
            <a:off x="46482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41" name="TextBox 40"/>
          <p:cNvSpPr txBox="1">
            <a:spLocks noChangeArrowheads="1"/>
          </p:cNvSpPr>
          <p:nvPr/>
        </p:nvSpPr>
        <p:spPr bwMode="auto">
          <a:xfrm>
            <a:off x="75438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2" name="Flowchart: Connector 41"/>
          <p:cNvSpPr/>
          <p:nvPr/>
        </p:nvSpPr>
        <p:spPr>
          <a:xfrm>
            <a:off x="12954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Flowchart: Connector 42"/>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Flowchart: Connector 43"/>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Flowchart: Connector 44"/>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Flowchart: Connector 45"/>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Flowchart: Connector 46"/>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Flowchart: Connector 47"/>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Flowchart: Connector 48"/>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Flowchart: Connector 49"/>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Flowchart: Connector 50"/>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Flowchart: Connector 51"/>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Flowchart: Connector 52"/>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Flowchart: Connector 53"/>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par>
                          <p:cTn id="10" fill="hold">
                            <p:stCondLst>
                              <p:cond delay="500"/>
                            </p:stCondLst>
                            <p:childTnLst>
                              <p:par>
                                <p:cTn id="11" presetID="21" presetClass="emph" presetSubtype="0" fill="hold" grpId="1" nodeType="afterEffect">
                                  <p:stCondLst>
                                    <p:cond delay="0"/>
                                  </p:stCondLst>
                                  <p:childTnLst>
                                    <p:animClr clrSpc="hsl" dir="cw">
                                      <p:cBhvr override="childStyle">
                                        <p:cTn id="12" dur="500" fill="hold"/>
                                        <p:tgtEl>
                                          <p:spTgt spid="8"/>
                                        </p:tgtEl>
                                        <p:attrNameLst>
                                          <p:attrName>style.color</p:attrName>
                                        </p:attrNameLst>
                                      </p:cBhvr>
                                      <p:by>
                                        <p:hsl h="7200000" s="0" l="0"/>
                                      </p:by>
                                    </p:animClr>
                                    <p:animClr clrSpc="hsl" dir="cw">
                                      <p:cBhvr>
                                        <p:cTn id="13" dur="500" fill="hold"/>
                                        <p:tgtEl>
                                          <p:spTgt spid="8"/>
                                        </p:tgtEl>
                                        <p:attrNameLst>
                                          <p:attrName>fillcolor</p:attrName>
                                        </p:attrNameLst>
                                      </p:cBhvr>
                                      <p:by>
                                        <p:hsl h="7200000" s="0" l="0"/>
                                      </p:by>
                                    </p:animClr>
                                    <p:animClr clrSpc="hsl" dir="cw">
                                      <p:cBhvr>
                                        <p:cTn id="14" dur="500" fill="hold"/>
                                        <p:tgtEl>
                                          <p:spTgt spid="8"/>
                                        </p:tgtEl>
                                        <p:attrNameLst>
                                          <p:attrName>stroke.color</p:attrName>
                                        </p:attrNameLst>
                                      </p:cBhvr>
                                      <p:by>
                                        <p:hsl h="7200000" s="0" l="0"/>
                                      </p:by>
                                    </p:animClr>
                                    <p:set>
                                      <p:cBhvr>
                                        <p:cTn id="15" dur="500" fill="hold"/>
                                        <p:tgtEl>
                                          <p:spTgt spid="8"/>
                                        </p:tgtEl>
                                        <p:attrNameLst>
                                          <p:attrName>fill.type</p:attrName>
                                        </p:attrNameLst>
                                      </p:cBhvr>
                                      <p:to>
                                        <p:strVal val="solid"/>
                                      </p:to>
                                    </p:set>
                                  </p:childTnLst>
                                </p:cTn>
                              </p:par>
                              <p:par>
                                <p:cTn id="16" presetID="63" presetClass="path" presetSubtype="0" accel="50000" decel="50000" fill="hold" grpId="0" nodeType="withEffect">
                                  <p:stCondLst>
                                    <p:cond delay="0"/>
                                  </p:stCondLst>
                                  <p:childTnLst>
                                    <p:animMotion origin="layout" path="M 0 2.55319E-6 L 0.1 2.55319E-6 " pathEditMode="relative" rAng="0" ptsTypes="AA">
                                      <p:cBhvr>
                                        <p:cTn id="17" dur="1000" fill="hold"/>
                                        <p:tgtEl>
                                          <p:spTgt spid="42"/>
                                        </p:tgtEl>
                                        <p:attrNameLst>
                                          <p:attrName>ppt_x</p:attrName>
                                          <p:attrName>ppt_y</p:attrName>
                                        </p:attrNameLst>
                                      </p:cBhvr>
                                      <p:rCtr x="50" y="0"/>
                                    </p:animMotion>
                                  </p:childTnLst>
                                </p:cTn>
                              </p:par>
                            </p:childTnLst>
                          </p:cTn>
                        </p:par>
                        <p:par>
                          <p:cTn id="18" fill="hold">
                            <p:stCondLst>
                              <p:cond delay="1500"/>
                            </p:stCondLst>
                            <p:childTnLst>
                              <p:par>
                                <p:cTn id="19" presetID="21" presetClass="emph" presetSubtype="0" fill="hold" grpId="0" nodeType="afterEffect">
                                  <p:stCondLst>
                                    <p:cond delay="0"/>
                                  </p:stCondLst>
                                  <p:childTnLst>
                                    <p:animClr clrSpc="hsl" dir="cw">
                                      <p:cBhvr override="childStyle">
                                        <p:cTn id="20" dur="500" fill="hold"/>
                                        <p:tgtEl>
                                          <p:spTgt spid="9"/>
                                        </p:tgtEl>
                                        <p:attrNameLst>
                                          <p:attrName>style.color</p:attrName>
                                        </p:attrNameLst>
                                      </p:cBhvr>
                                      <p:by>
                                        <p:hsl h="7200000" s="0" l="0"/>
                                      </p:by>
                                    </p:animClr>
                                    <p:animClr clrSpc="hsl" dir="cw">
                                      <p:cBhvr>
                                        <p:cTn id="21" dur="500" fill="hold"/>
                                        <p:tgtEl>
                                          <p:spTgt spid="9"/>
                                        </p:tgtEl>
                                        <p:attrNameLst>
                                          <p:attrName>fillcolor</p:attrName>
                                        </p:attrNameLst>
                                      </p:cBhvr>
                                      <p:by>
                                        <p:hsl h="7200000" s="0" l="0"/>
                                      </p:by>
                                    </p:animClr>
                                    <p:animClr clrSpc="hsl" dir="cw">
                                      <p:cBhvr>
                                        <p:cTn id="22" dur="500" fill="hold"/>
                                        <p:tgtEl>
                                          <p:spTgt spid="9"/>
                                        </p:tgtEl>
                                        <p:attrNameLst>
                                          <p:attrName>stroke.color</p:attrName>
                                        </p:attrNameLst>
                                      </p:cBhvr>
                                      <p:by>
                                        <p:hsl h="7200000" s="0" l="0"/>
                                      </p:by>
                                    </p:animClr>
                                    <p:set>
                                      <p:cBhvr>
                                        <p:cTn id="23" dur="500" fill="hold"/>
                                        <p:tgtEl>
                                          <p:spTgt spid="9"/>
                                        </p:tgtEl>
                                        <p:attrNameLst>
                                          <p:attrName>fill.type</p:attrName>
                                        </p:attrNameLst>
                                      </p:cBhvr>
                                      <p:to>
                                        <p:strVal val="solid"/>
                                      </p:to>
                                    </p:set>
                                  </p:childTnLst>
                                </p:cTn>
                              </p:par>
                            </p:childTnLst>
                          </p:cTn>
                        </p:par>
                        <p:par>
                          <p:cTn id="24" fill="hold">
                            <p:stCondLst>
                              <p:cond delay="2000"/>
                            </p:stCondLst>
                            <p:childTnLst>
                              <p:par>
                                <p:cTn id="25" presetID="21" presetClass="emph" presetSubtype="0" fill="hold" grpId="1" nodeType="afterEffect">
                                  <p:stCondLst>
                                    <p:cond delay="0"/>
                                  </p:stCondLst>
                                  <p:childTnLst>
                                    <p:animClr clrSpc="hsl" dir="cw">
                                      <p:cBhvr override="childStyle">
                                        <p:cTn id="26" dur="500" fill="hold"/>
                                        <p:tgtEl>
                                          <p:spTgt spid="9"/>
                                        </p:tgtEl>
                                        <p:attrNameLst>
                                          <p:attrName>style.color</p:attrName>
                                        </p:attrNameLst>
                                      </p:cBhvr>
                                      <p:by>
                                        <p:hsl h="7200000" s="0" l="0"/>
                                      </p:by>
                                    </p:animClr>
                                    <p:animClr clrSpc="hsl" dir="cw">
                                      <p:cBhvr>
                                        <p:cTn id="27" dur="500" fill="hold"/>
                                        <p:tgtEl>
                                          <p:spTgt spid="9"/>
                                        </p:tgtEl>
                                        <p:attrNameLst>
                                          <p:attrName>fillcolor</p:attrName>
                                        </p:attrNameLst>
                                      </p:cBhvr>
                                      <p:by>
                                        <p:hsl h="7200000" s="0" l="0"/>
                                      </p:by>
                                    </p:animClr>
                                    <p:animClr clrSpc="hsl" dir="cw">
                                      <p:cBhvr>
                                        <p:cTn id="28" dur="500" fill="hold"/>
                                        <p:tgtEl>
                                          <p:spTgt spid="9"/>
                                        </p:tgtEl>
                                        <p:attrNameLst>
                                          <p:attrName>stroke.color</p:attrName>
                                        </p:attrNameLst>
                                      </p:cBhvr>
                                      <p:by>
                                        <p:hsl h="7200000" s="0" l="0"/>
                                      </p:by>
                                    </p:animClr>
                                    <p:set>
                                      <p:cBhvr>
                                        <p:cTn id="29" dur="500" fill="hold"/>
                                        <p:tgtEl>
                                          <p:spTgt spid="9"/>
                                        </p:tgtEl>
                                        <p:attrNameLst>
                                          <p:attrName>fill.type</p:attrName>
                                        </p:attrNameLst>
                                      </p:cBhvr>
                                      <p:to>
                                        <p:strVal val="solid"/>
                                      </p:to>
                                    </p:set>
                                  </p:childTnLst>
                                </p:cTn>
                              </p:par>
                              <p:par>
                                <p:cTn id="30" presetID="26" presetClass="emph" presetSubtype="0" fill="hold" grpId="0" nodeType="withEffect">
                                  <p:stCondLst>
                                    <p:cond delay="0"/>
                                  </p:stCondLst>
                                  <p:childTnLst>
                                    <p:animEffect transition="out" filter="fade">
                                      <p:cBhvr>
                                        <p:cTn id="31" dur="1000" tmFilter="0, 0; .2, .5; .8, .5; 1, 0"/>
                                        <p:tgtEl>
                                          <p:spTgt spid="37"/>
                                        </p:tgtEl>
                                      </p:cBhvr>
                                    </p:animEffect>
                                    <p:animScale>
                                      <p:cBhvr>
                                        <p:cTn id="32" dur="500" autoRev="1" fill="hold"/>
                                        <p:tgtEl>
                                          <p:spTgt spid="37"/>
                                        </p:tgtEl>
                                      </p:cBhvr>
                                      <p:by x="105000" y="105000"/>
                                    </p:animScale>
                                  </p:childTnLst>
                                </p:cTn>
                              </p:par>
                            </p:childTnLst>
                          </p:cTn>
                        </p:par>
                        <p:par>
                          <p:cTn id="33" fill="hold">
                            <p:stCondLst>
                              <p:cond delay="3000"/>
                            </p:stCondLst>
                            <p:childTnLst>
                              <p:par>
                                <p:cTn id="34" presetID="0" presetClass="path" presetSubtype="0" accel="50000" decel="50000" fill="hold" grpId="1" nodeType="afterEffect">
                                  <p:stCondLst>
                                    <p:cond delay="0"/>
                                  </p:stCondLst>
                                  <p:childTnLst>
                                    <p:animMotion origin="layout" path="M 0.1 3.33333E-6 C 0.13229 -0.01065 0.16528 -0.0213 0.19722 -0.02176 C 0.22917 -0.02223 0.27483 -0.00787 0.29167 -0.00417 " pathEditMode="relative" rAng="0" ptsTypes="aaA">
                                      <p:cBhvr>
                                        <p:cTn id="35" dur="2000" fill="hold"/>
                                        <p:tgtEl>
                                          <p:spTgt spid="42"/>
                                        </p:tgtEl>
                                        <p:attrNameLst>
                                          <p:attrName>ppt_x</p:attrName>
                                          <p:attrName>ppt_y</p:attrName>
                                        </p:attrNameLst>
                                      </p:cBhvr>
                                      <p:rCtr x="96" y="-11"/>
                                    </p:animMotion>
                                  </p:childTnLst>
                                </p:cTn>
                              </p:par>
                              <p:par>
                                <p:cTn id="36" presetID="1"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par>
                                <p:cTn id="38" presetID="0" presetClass="path" presetSubtype="0" accel="50000" decel="50000" fill="hold" grpId="1" nodeType="withEffect">
                                  <p:stCondLst>
                                    <p:cond delay="0"/>
                                  </p:stCondLst>
                                  <p:childTnLst>
                                    <p:animMotion origin="layout" path="M 5.55112E-17 -1.89264E-6 C 0.03247 -0.02128 0.06545 -0.04257 0.0974 -0.0435 C 0.12934 -0.04442 0.175 -0.01573 0.19167 -0.00833 " pathEditMode="relative" rAng="0" ptsTypes="aaA">
                                      <p:cBhvr>
                                        <p:cTn id="39" dur="3000" fill="hold"/>
                                        <p:tgtEl>
                                          <p:spTgt spid="43"/>
                                        </p:tgtEl>
                                        <p:attrNameLst>
                                          <p:attrName>ppt_x</p:attrName>
                                          <p:attrName>ppt_y</p:attrName>
                                        </p:attrNameLst>
                                      </p:cBhvr>
                                      <p:rCtr x="96" y="-22"/>
                                    </p:animMotion>
                                  </p:childTnLst>
                                </p:cTn>
                              </p:par>
                              <p:par>
                                <p:cTn id="40" presetID="1"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0" presetClass="path" presetSubtype="0" accel="50000" decel="50000" fill="hold" grpId="1" nodeType="withEffect">
                                  <p:stCondLst>
                                    <p:cond delay="0"/>
                                  </p:stCondLst>
                                  <p:childTnLst>
                                    <p:animMotion origin="layout" path="M 5.55112E-17 -1.89264E-6 C 0.03247 -0.03193 0.06545 -0.06386 0.0974 -0.06525 C 0.12934 -0.06663 0.175 -0.0236 0.19167 -0.01249 " pathEditMode="relative" rAng="0" ptsTypes="aaA">
                                      <p:cBhvr>
                                        <p:cTn id="43" dur="1000" fill="hold"/>
                                        <p:tgtEl>
                                          <p:spTgt spid="44"/>
                                        </p:tgtEl>
                                        <p:attrNameLst>
                                          <p:attrName>ppt_x</p:attrName>
                                          <p:attrName>ppt_y</p:attrName>
                                        </p:attrNameLst>
                                      </p:cBhvr>
                                      <p:rCtr x="96" y="-33"/>
                                    </p:animMotion>
                                  </p:childTnLst>
                                </p:cTn>
                              </p:par>
                              <p:par>
                                <p:cTn id="44" presetID="1"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par>
                                <p:cTn id="46" presetID="0" presetClass="path" presetSubtype="0" accel="50000" decel="50000" fill="hold" grpId="1" nodeType="withEffect">
                                  <p:stCondLst>
                                    <p:cond delay="0"/>
                                  </p:stCondLst>
                                  <p:childTnLst>
                                    <p:animMotion origin="layout" path="M 5.55112E-17 -1.89264E-6 C 0.03247 0.02661 0.06545 0.05322 0.0974 0.05437 C 0.12934 0.05553 0.175 0.01967 0.19167 0.01041 " pathEditMode="relative" rAng="0" ptsTypes="aaA">
                                      <p:cBhvr>
                                        <p:cTn id="47" dur="2000" fill="hold"/>
                                        <p:tgtEl>
                                          <p:spTgt spid="45"/>
                                        </p:tgtEl>
                                        <p:attrNameLst>
                                          <p:attrName>ppt_x</p:attrName>
                                          <p:attrName>ppt_y</p:attrName>
                                        </p:attrNameLst>
                                      </p:cBhvr>
                                      <p:rCtr x="96" y="28"/>
                                    </p:animMotion>
                                  </p:childTnLst>
                                </p:cTn>
                              </p:par>
                              <p:par>
                                <p:cTn id="48" presetID="1"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0" presetClass="path" presetSubtype="0" accel="50000" decel="50000" fill="hold" grpId="1" nodeType="withEffect">
                                  <p:stCondLst>
                                    <p:cond delay="0"/>
                                  </p:stCondLst>
                                  <p:childTnLst>
                                    <p:animMotion origin="layout" path="M 5.55112E-17 -1.89264E-6 C 0.03247 0.01597 0.06545 0.03193 0.0974 0.03263 C 0.12934 0.03332 0.175 0.0118 0.19167 0.00625 " pathEditMode="relative" rAng="0" ptsTypes="aaA">
                                      <p:cBhvr>
                                        <p:cTn id="51" dur="2000" fill="hold"/>
                                        <p:tgtEl>
                                          <p:spTgt spid="46"/>
                                        </p:tgtEl>
                                        <p:attrNameLst>
                                          <p:attrName>ppt_x</p:attrName>
                                          <p:attrName>ppt_y</p:attrName>
                                        </p:attrNameLst>
                                      </p:cBhvr>
                                      <p:rCtr x="96" y="17"/>
                                    </p:animMotion>
                                  </p:childTnLst>
                                </p:cTn>
                              </p:par>
                              <p:par>
                                <p:cTn id="52" presetID="1"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childTnLst>
                                </p:cTn>
                              </p:par>
                              <p:par>
                                <p:cTn id="54" presetID="0" presetClass="path" presetSubtype="0" accel="50000" decel="50000" fill="hold" grpId="1" nodeType="withEffect">
                                  <p:stCondLst>
                                    <p:cond delay="0"/>
                                  </p:stCondLst>
                                  <p:childTnLst>
                                    <p:animMotion origin="layout" path="M 5.55112E-17 -1.06432E-7 C 0.03247 0.00532 0.06545 0.01064 0.0974 0.01087 C 0.12934 0.01111 0.175 0.00393 0.19167 0.00208 " pathEditMode="relative" rAng="0" ptsTypes="aaA">
                                      <p:cBhvr>
                                        <p:cTn id="55" dur="3000" fill="hold"/>
                                        <p:tgtEl>
                                          <p:spTgt spid="47"/>
                                        </p:tgtEl>
                                        <p:attrNameLst>
                                          <p:attrName>ppt_x</p:attrName>
                                          <p:attrName>ppt_y</p:attrName>
                                        </p:attrNameLst>
                                      </p:cBhvr>
                                      <p:rCtr x="96" y="6"/>
                                    </p:animMotion>
                                  </p:childTnLst>
                                </p:cTn>
                              </p:par>
                            </p:childTnLst>
                          </p:cTn>
                        </p:par>
                        <p:par>
                          <p:cTn id="56" fill="hold">
                            <p:stCondLst>
                              <p:cond delay="6000"/>
                            </p:stCondLst>
                            <p:childTnLst>
                              <p:par>
                                <p:cTn id="57" presetID="1" presetClass="exit" presetSubtype="0" fill="hold" grpId="2" nodeType="after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44"/>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46"/>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par>
                                <p:cTn id="67" presetID="21" presetClass="emph" presetSubtype="0" fill="hold" grpId="0" nodeType="withEffect">
                                  <p:stCondLst>
                                    <p:cond delay="0"/>
                                  </p:stCondLst>
                                  <p:childTnLst>
                                    <p:animClr clrSpc="hsl" dir="cw">
                                      <p:cBhvr override="childStyle">
                                        <p:cTn id="68" dur="500" fill="hold"/>
                                        <p:tgtEl>
                                          <p:spTgt spid="10"/>
                                        </p:tgtEl>
                                        <p:attrNameLst>
                                          <p:attrName>style.color</p:attrName>
                                        </p:attrNameLst>
                                      </p:cBhvr>
                                      <p:by>
                                        <p:hsl h="7200000" s="0" l="0"/>
                                      </p:by>
                                    </p:animClr>
                                    <p:animClr clrSpc="hsl" dir="cw">
                                      <p:cBhvr>
                                        <p:cTn id="69" dur="500" fill="hold"/>
                                        <p:tgtEl>
                                          <p:spTgt spid="10"/>
                                        </p:tgtEl>
                                        <p:attrNameLst>
                                          <p:attrName>fillcolor</p:attrName>
                                        </p:attrNameLst>
                                      </p:cBhvr>
                                      <p:by>
                                        <p:hsl h="7200000" s="0" l="0"/>
                                      </p:by>
                                    </p:animClr>
                                    <p:animClr clrSpc="hsl" dir="cw">
                                      <p:cBhvr>
                                        <p:cTn id="70" dur="500" fill="hold"/>
                                        <p:tgtEl>
                                          <p:spTgt spid="10"/>
                                        </p:tgtEl>
                                        <p:attrNameLst>
                                          <p:attrName>stroke.color</p:attrName>
                                        </p:attrNameLst>
                                      </p:cBhvr>
                                      <p:by>
                                        <p:hsl h="7200000" s="0" l="0"/>
                                      </p:by>
                                    </p:animClr>
                                    <p:set>
                                      <p:cBhvr>
                                        <p:cTn id="71" dur="500" fill="hold"/>
                                        <p:tgtEl>
                                          <p:spTgt spid="10"/>
                                        </p:tgtEl>
                                        <p:attrNameLst>
                                          <p:attrName>fill.type</p:attrName>
                                        </p:attrNameLst>
                                      </p:cBhvr>
                                      <p:to>
                                        <p:strVal val="solid"/>
                                      </p:to>
                                    </p:set>
                                  </p:childTnLst>
                                </p:cTn>
                              </p:par>
                              <p:par>
                                <p:cTn id="72" presetID="26" presetClass="emph" presetSubtype="0" fill="hold" grpId="0" nodeType="withEffect">
                                  <p:stCondLst>
                                    <p:cond delay="0"/>
                                  </p:stCondLst>
                                  <p:childTnLst>
                                    <p:animEffect transition="out" filter="fade">
                                      <p:cBhvr>
                                        <p:cTn id="73" dur="500" tmFilter="0, 0; .2, .5; .8, .5; 1, 0"/>
                                        <p:tgtEl>
                                          <p:spTgt spid="39"/>
                                        </p:tgtEl>
                                      </p:cBhvr>
                                    </p:animEffect>
                                    <p:animScale>
                                      <p:cBhvr>
                                        <p:cTn id="74" dur="250" autoRev="1" fill="hold"/>
                                        <p:tgtEl>
                                          <p:spTgt spid="39"/>
                                        </p:tgtEl>
                                      </p:cBhvr>
                                      <p:by x="105000" y="105000"/>
                                    </p:animScale>
                                  </p:childTnLst>
                                </p:cTn>
                              </p:par>
                            </p:childTnLst>
                          </p:cTn>
                        </p:par>
                        <p:par>
                          <p:cTn id="75" fill="hold">
                            <p:stCondLst>
                              <p:cond delay="6500"/>
                            </p:stCondLst>
                            <p:childTnLst>
                              <p:par>
                                <p:cTn id="76" presetID="21" presetClass="emph" presetSubtype="0" fill="hold" grpId="1" nodeType="afterEffect">
                                  <p:stCondLst>
                                    <p:cond delay="0"/>
                                  </p:stCondLst>
                                  <p:childTnLst>
                                    <p:animClr clrSpc="hsl" dir="cw">
                                      <p:cBhvr override="childStyle">
                                        <p:cTn id="77" dur="500" fill="hold"/>
                                        <p:tgtEl>
                                          <p:spTgt spid="10"/>
                                        </p:tgtEl>
                                        <p:attrNameLst>
                                          <p:attrName>style.color</p:attrName>
                                        </p:attrNameLst>
                                      </p:cBhvr>
                                      <p:by>
                                        <p:hsl h="7200000" s="0" l="0"/>
                                      </p:by>
                                    </p:animClr>
                                    <p:animClr clrSpc="hsl" dir="cw">
                                      <p:cBhvr>
                                        <p:cTn id="78" dur="500" fill="hold"/>
                                        <p:tgtEl>
                                          <p:spTgt spid="10"/>
                                        </p:tgtEl>
                                        <p:attrNameLst>
                                          <p:attrName>fillcolor</p:attrName>
                                        </p:attrNameLst>
                                      </p:cBhvr>
                                      <p:by>
                                        <p:hsl h="7200000" s="0" l="0"/>
                                      </p:by>
                                    </p:animClr>
                                    <p:animClr clrSpc="hsl" dir="cw">
                                      <p:cBhvr>
                                        <p:cTn id="79" dur="500" fill="hold"/>
                                        <p:tgtEl>
                                          <p:spTgt spid="10"/>
                                        </p:tgtEl>
                                        <p:attrNameLst>
                                          <p:attrName>stroke.color</p:attrName>
                                        </p:attrNameLst>
                                      </p:cBhvr>
                                      <p:by>
                                        <p:hsl h="7200000" s="0" l="0"/>
                                      </p:by>
                                    </p:animClr>
                                    <p:set>
                                      <p:cBhvr>
                                        <p:cTn id="80" dur="500" fill="hold"/>
                                        <p:tgtEl>
                                          <p:spTgt spid="10"/>
                                        </p:tgtEl>
                                        <p:attrNameLst>
                                          <p:attrName>fill.type</p:attrName>
                                        </p:attrNameLst>
                                      </p:cBhvr>
                                      <p:to>
                                        <p:strVal val="solid"/>
                                      </p:to>
                                    </p:set>
                                  </p:childTnLst>
                                </p:cTn>
                              </p:par>
                              <p:par>
                                <p:cTn id="81" presetID="63" presetClass="path" presetSubtype="0" accel="50000" decel="50000" fill="hold" grpId="2" nodeType="withEffect">
                                  <p:stCondLst>
                                    <p:cond delay="0"/>
                                  </p:stCondLst>
                                  <p:childTnLst>
                                    <p:animMotion origin="layout" path="M 0.29167 -0.00417 L 0.4 3.33333E-6 " pathEditMode="relative" rAng="0" ptsTypes="AA">
                                      <p:cBhvr>
                                        <p:cTn id="82" dur="1000" fill="hold"/>
                                        <p:tgtEl>
                                          <p:spTgt spid="42"/>
                                        </p:tgtEl>
                                        <p:attrNameLst>
                                          <p:attrName>ppt_x</p:attrName>
                                          <p:attrName>ppt_y</p:attrName>
                                        </p:attrNameLst>
                                      </p:cBhvr>
                                      <p:rCtr x="54" y="2"/>
                                    </p:animMotion>
                                  </p:childTnLst>
                                </p:cTn>
                              </p:par>
                            </p:childTnLst>
                          </p:cTn>
                        </p:par>
                        <p:par>
                          <p:cTn id="83" fill="hold">
                            <p:stCondLst>
                              <p:cond delay="7500"/>
                            </p:stCondLst>
                            <p:childTnLst>
                              <p:par>
                                <p:cTn id="84" presetID="21" presetClass="emph" presetSubtype="0" fill="hold" grpId="0" nodeType="afterEffect">
                                  <p:stCondLst>
                                    <p:cond delay="0"/>
                                  </p:stCondLst>
                                  <p:childTnLst>
                                    <p:animClr clrSpc="hsl" dir="cw">
                                      <p:cBhvr override="childStyle">
                                        <p:cTn id="85" dur="500" fill="hold"/>
                                        <p:tgtEl>
                                          <p:spTgt spid="11"/>
                                        </p:tgtEl>
                                        <p:attrNameLst>
                                          <p:attrName>style.color</p:attrName>
                                        </p:attrNameLst>
                                      </p:cBhvr>
                                      <p:by>
                                        <p:hsl h="7200000" s="0" l="0"/>
                                      </p:by>
                                    </p:animClr>
                                    <p:animClr clrSpc="hsl" dir="cw">
                                      <p:cBhvr>
                                        <p:cTn id="86" dur="500" fill="hold"/>
                                        <p:tgtEl>
                                          <p:spTgt spid="11"/>
                                        </p:tgtEl>
                                        <p:attrNameLst>
                                          <p:attrName>fillcolor</p:attrName>
                                        </p:attrNameLst>
                                      </p:cBhvr>
                                      <p:by>
                                        <p:hsl h="7200000" s="0" l="0"/>
                                      </p:by>
                                    </p:animClr>
                                    <p:animClr clrSpc="hsl" dir="cw">
                                      <p:cBhvr>
                                        <p:cTn id="87" dur="500" fill="hold"/>
                                        <p:tgtEl>
                                          <p:spTgt spid="11"/>
                                        </p:tgtEl>
                                        <p:attrNameLst>
                                          <p:attrName>stroke.color</p:attrName>
                                        </p:attrNameLst>
                                      </p:cBhvr>
                                      <p:by>
                                        <p:hsl h="7200000" s="0" l="0"/>
                                      </p:by>
                                    </p:animClr>
                                    <p:set>
                                      <p:cBhvr>
                                        <p:cTn id="88" dur="500" fill="hold"/>
                                        <p:tgtEl>
                                          <p:spTgt spid="11"/>
                                        </p:tgtEl>
                                        <p:attrNameLst>
                                          <p:attrName>fill.type</p:attrName>
                                        </p:attrNameLst>
                                      </p:cBhvr>
                                      <p:to>
                                        <p:strVal val="solid"/>
                                      </p:to>
                                    </p:set>
                                  </p:childTnLst>
                                </p:cTn>
                              </p:par>
                            </p:childTnLst>
                          </p:cTn>
                        </p:par>
                        <p:par>
                          <p:cTn id="89" fill="hold">
                            <p:stCondLst>
                              <p:cond delay="8000"/>
                            </p:stCondLst>
                            <p:childTnLst>
                              <p:par>
                                <p:cTn id="90" presetID="21" presetClass="emph" presetSubtype="0" fill="hold" grpId="1" nodeType="afterEffect">
                                  <p:stCondLst>
                                    <p:cond delay="0"/>
                                  </p:stCondLst>
                                  <p:childTnLst>
                                    <p:animClr clrSpc="hsl" dir="cw">
                                      <p:cBhvr override="childStyle">
                                        <p:cTn id="91" dur="500" fill="hold"/>
                                        <p:tgtEl>
                                          <p:spTgt spid="11"/>
                                        </p:tgtEl>
                                        <p:attrNameLst>
                                          <p:attrName>style.color</p:attrName>
                                        </p:attrNameLst>
                                      </p:cBhvr>
                                      <p:by>
                                        <p:hsl h="7200000" s="0" l="0"/>
                                      </p:by>
                                    </p:animClr>
                                    <p:animClr clrSpc="hsl" dir="cw">
                                      <p:cBhvr>
                                        <p:cTn id="92" dur="500" fill="hold"/>
                                        <p:tgtEl>
                                          <p:spTgt spid="11"/>
                                        </p:tgtEl>
                                        <p:attrNameLst>
                                          <p:attrName>fillcolor</p:attrName>
                                        </p:attrNameLst>
                                      </p:cBhvr>
                                      <p:by>
                                        <p:hsl h="7200000" s="0" l="0"/>
                                      </p:by>
                                    </p:animClr>
                                    <p:animClr clrSpc="hsl" dir="cw">
                                      <p:cBhvr>
                                        <p:cTn id="93" dur="500" fill="hold"/>
                                        <p:tgtEl>
                                          <p:spTgt spid="11"/>
                                        </p:tgtEl>
                                        <p:attrNameLst>
                                          <p:attrName>stroke.color</p:attrName>
                                        </p:attrNameLst>
                                      </p:cBhvr>
                                      <p:by>
                                        <p:hsl h="7200000" s="0" l="0"/>
                                      </p:by>
                                    </p:animClr>
                                    <p:set>
                                      <p:cBhvr>
                                        <p:cTn id="94" dur="500" fill="hold"/>
                                        <p:tgtEl>
                                          <p:spTgt spid="11"/>
                                        </p:tgtEl>
                                        <p:attrNameLst>
                                          <p:attrName>fill.type</p:attrName>
                                        </p:attrNameLst>
                                      </p:cBhvr>
                                      <p:to>
                                        <p:strVal val="solid"/>
                                      </p:to>
                                    </p:set>
                                  </p:childTnLst>
                                </p:cTn>
                              </p:par>
                              <p:par>
                                <p:cTn id="95" presetID="26" presetClass="emph" presetSubtype="0" fill="hold" grpId="0" nodeType="withEffect">
                                  <p:stCondLst>
                                    <p:cond delay="0"/>
                                  </p:stCondLst>
                                  <p:childTnLst>
                                    <p:animEffect transition="out" filter="fade">
                                      <p:cBhvr>
                                        <p:cTn id="96" dur="1000" tmFilter="0, 0; .2, .5; .8, .5; 1, 0"/>
                                        <p:tgtEl>
                                          <p:spTgt spid="40"/>
                                        </p:tgtEl>
                                      </p:cBhvr>
                                    </p:animEffect>
                                    <p:animScale>
                                      <p:cBhvr>
                                        <p:cTn id="97" dur="500" autoRev="1" fill="hold"/>
                                        <p:tgtEl>
                                          <p:spTgt spid="40"/>
                                        </p:tgtEl>
                                      </p:cBhvr>
                                      <p:by x="105000" y="105000"/>
                                    </p:animScale>
                                  </p:childTnLst>
                                </p:cTn>
                              </p:par>
                            </p:childTnLst>
                          </p:cTn>
                        </p:par>
                        <p:par>
                          <p:cTn id="98" fill="hold">
                            <p:stCondLst>
                              <p:cond delay="9000"/>
                            </p:stCondLst>
                            <p:childTnLst>
                              <p:par>
                                <p:cTn id="99" presetID="0" presetClass="path" presetSubtype="0" accel="50000" decel="50000" fill="hold" grpId="3" nodeType="afterEffect">
                                  <p:stCondLst>
                                    <p:cond delay="0"/>
                                  </p:stCondLst>
                                  <p:childTnLst>
                                    <p:animMotion origin="layout" path="M 0.4 -1.48148E-6 C 0.44878 -0.01204 0.49774 -0.02407 0.54792 -0.0243 C 0.59809 -0.02454 0.64965 -0.01296 0.70139 -0.00116 " pathEditMode="relative" rAng="0" ptsTypes="aaA">
                                      <p:cBhvr>
                                        <p:cTn id="100" dur="5000" fill="hold"/>
                                        <p:tgtEl>
                                          <p:spTgt spid="42"/>
                                        </p:tgtEl>
                                        <p:attrNameLst>
                                          <p:attrName>ppt_x</p:attrName>
                                          <p:attrName>ppt_y</p:attrName>
                                        </p:attrNameLst>
                                      </p:cBhvr>
                                      <p:rCtr x="151" y="-12"/>
                                    </p:animMotion>
                                  </p:childTnLst>
                                </p:cTn>
                              </p:par>
                              <p:par>
                                <p:cTn id="101" presetID="1"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0" presetClass="path" presetSubtype="0" accel="50000" decel="50000" fill="hold" grpId="1" nodeType="withEffect">
                                  <p:stCondLst>
                                    <p:cond delay="0"/>
                                  </p:stCondLst>
                                  <p:childTnLst>
                                    <p:animMotion origin="layout" path="M 0 0 C 0.054 -0.02314 0.10799 -0.04604 0.15834 -0.04651 C 0.20869 -0.04697 0.25556 -0.02522 0.30244 -0.00324 " pathEditMode="relative" ptsTypes="aaA">
                                      <p:cBhvr>
                                        <p:cTn id="104" dur="1000" fill="hold"/>
                                        <p:tgtEl>
                                          <p:spTgt spid="48"/>
                                        </p:tgtEl>
                                        <p:attrNameLst>
                                          <p:attrName>ppt_x</p:attrName>
                                          <p:attrName>ppt_y</p:attrName>
                                        </p:attrNameLst>
                                      </p:cBhvr>
                                    </p:animMotion>
                                  </p:childTnLst>
                                </p:cTn>
                              </p:par>
                              <p:par>
                                <p:cTn id="105" presetID="1"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par>
                                <p:cTn id="107" presetID="0" presetClass="path" presetSubtype="0" accel="50000" decel="50000" fill="hold" grpId="1" nodeType="withEffect">
                                  <p:stCondLst>
                                    <p:cond delay="0"/>
                                  </p:stCondLst>
                                  <p:childTnLst>
                                    <p:animMotion origin="layout" path="M 1.11022E-16 -1.89264E-6 C 0.05399 -0.02753 0.10799 -0.0546 0.15833 -0.0553 C 0.20868 -0.05553 0.25556 -0.03008 0.30243 -0.00393 " pathEditMode="relative" rAng="0" ptsTypes="aaA">
                                      <p:cBhvr>
                                        <p:cTn id="108" dur="3000" fill="hold"/>
                                        <p:tgtEl>
                                          <p:spTgt spid="49"/>
                                        </p:tgtEl>
                                        <p:attrNameLst>
                                          <p:attrName>ppt_x</p:attrName>
                                          <p:attrName>ppt_y</p:attrName>
                                        </p:attrNameLst>
                                      </p:cBhvr>
                                      <p:rCtr x="151" y="-28"/>
                                    </p:animMotion>
                                  </p:childTnLst>
                                </p:cTn>
                              </p:par>
                              <p:par>
                                <p:cTn id="109" presetID="1" presetClass="entr" presetSubtype="0"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par>
                                <p:cTn id="111" presetID="0" presetClass="path" presetSubtype="0" accel="50000" decel="50000" fill="hold" grpId="1" nodeType="withEffect">
                                  <p:stCondLst>
                                    <p:cond delay="0"/>
                                  </p:stCondLst>
                                  <p:childTnLst>
                                    <p:animMotion origin="layout" path="M 1.11022E-16 -1.89264E-6 C 0.05399 -0.03887 0.10799 -0.07658 0.15833 -0.07751 C 0.20868 -0.07774 0.25556 -0.04211 0.30243 -0.00555 " pathEditMode="relative" rAng="0" ptsTypes="aaA">
                                      <p:cBhvr>
                                        <p:cTn id="112" dur="2000" fill="hold"/>
                                        <p:tgtEl>
                                          <p:spTgt spid="50"/>
                                        </p:tgtEl>
                                        <p:attrNameLst>
                                          <p:attrName>ppt_x</p:attrName>
                                          <p:attrName>ppt_y</p:attrName>
                                        </p:attrNameLst>
                                      </p:cBhvr>
                                      <p:rCtr x="151" y="-39"/>
                                    </p:animMotion>
                                  </p:childTnLst>
                                </p:cTn>
                              </p:par>
                              <p:par>
                                <p:cTn id="113" presetID="1"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0" presetClass="path" presetSubtype="0" accel="50000" decel="50000" fill="hold" grpId="1" nodeType="withEffect">
                                  <p:stCondLst>
                                    <p:cond delay="0"/>
                                  </p:stCondLst>
                                  <p:childTnLst>
                                    <p:animMotion origin="layout" path="M 3.33333E-6 -2.19806E-6 C 0.05399 0.00532 0.10798 0.01088 0.15833 0.01088 C 0.20868 0.01111 0.25555 0.00579 0.30243 0.0007 " pathEditMode="relative" rAng="0" ptsTypes="aaA">
                                      <p:cBhvr>
                                        <p:cTn id="116" dur="2000" fill="hold"/>
                                        <p:tgtEl>
                                          <p:spTgt spid="51"/>
                                        </p:tgtEl>
                                        <p:attrNameLst>
                                          <p:attrName>ppt_x</p:attrName>
                                          <p:attrName>ppt_y</p:attrName>
                                        </p:attrNameLst>
                                      </p:cBhvr>
                                      <p:rCtr x="151" y="6"/>
                                    </p:animMotion>
                                  </p:childTnLst>
                                </p:cTn>
                              </p:par>
                              <p:par>
                                <p:cTn id="117" presetID="1" presetClass="entr" presetSubtype="0"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childTnLst>
                                </p:cTn>
                              </p:par>
                              <p:par>
                                <p:cTn id="119" presetID="0" presetClass="path" presetSubtype="0" accel="50000" decel="50000" fill="hold" grpId="1" nodeType="withEffect">
                                  <p:stCondLst>
                                    <p:cond delay="0"/>
                                  </p:stCondLst>
                                  <p:childTnLst>
                                    <p:animMotion origin="layout" path="M 1.11022E-16 -1.89264E-6 C 0.05399 0.01597 0.10799 0.03263 0.15833 0.03263 C 0.20868 0.03332 0.25556 0.01735 0.30243 0.00208 " pathEditMode="relative" rAng="0" ptsTypes="aaA">
                                      <p:cBhvr>
                                        <p:cTn id="120" dur="2000" fill="hold"/>
                                        <p:tgtEl>
                                          <p:spTgt spid="52"/>
                                        </p:tgtEl>
                                        <p:attrNameLst>
                                          <p:attrName>ppt_x</p:attrName>
                                          <p:attrName>ppt_y</p:attrName>
                                        </p:attrNameLst>
                                      </p:cBhvr>
                                      <p:rCtr x="151" y="17"/>
                                    </p:animMotion>
                                  </p:childTnLst>
                                </p:cTn>
                              </p:par>
                              <p:par>
                                <p:cTn id="121" presetID="1" presetClass="entr" presetSubtype="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par>
                                <p:cTn id="123" presetID="0" presetClass="path" presetSubtype="0" accel="50000" decel="50000" fill="hold" grpId="1" nodeType="withEffect">
                                  <p:stCondLst>
                                    <p:cond delay="0"/>
                                  </p:stCondLst>
                                  <p:childTnLst>
                                    <p:animMotion origin="layout" path="M 1.11022E-16 -1.89264E-6 C 0.05399 0.02661 0.10799 0.05437 0.15833 0.05437 C 0.20868 0.05553 0.25556 0.02892 0.30243 0.00347 " pathEditMode="relative" rAng="0" ptsTypes="aaA">
                                      <p:cBhvr>
                                        <p:cTn id="124" dur="3000" fill="hold"/>
                                        <p:tgtEl>
                                          <p:spTgt spid="53"/>
                                        </p:tgtEl>
                                        <p:attrNameLst>
                                          <p:attrName>ppt_x</p:attrName>
                                          <p:attrName>ppt_y</p:attrName>
                                        </p:attrNameLst>
                                      </p:cBhvr>
                                      <p:rCtr x="151" y="28"/>
                                    </p:animMotion>
                                  </p:childTnLst>
                                </p:cTn>
                              </p:par>
                              <p:par>
                                <p:cTn id="125" presetID="1"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0" presetClass="path" presetSubtype="0" accel="50000" decel="50000" fill="hold" grpId="1" nodeType="withEffect">
                                  <p:stCondLst>
                                    <p:cond delay="0"/>
                                  </p:stCondLst>
                                  <p:childTnLst>
                                    <p:animMotion origin="layout" path="M 1.11022E-16 -1.89264E-6 C 0.05399 0.04257 0.10799 0.087 0.15833 0.087 C 0.20868 0.08885 0.25556 0.04628 0.30243 0.00555 " pathEditMode="relative" rAng="0" ptsTypes="aaA">
                                      <p:cBhvr>
                                        <p:cTn id="128" dur="1000" fill="hold"/>
                                        <p:tgtEl>
                                          <p:spTgt spid="54"/>
                                        </p:tgtEl>
                                        <p:attrNameLst>
                                          <p:attrName>ppt_x</p:attrName>
                                          <p:attrName>ppt_y</p:attrName>
                                        </p:attrNameLst>
                                      </p:cBhvr>
                                      <p:rCtr x="151" y="44"/>
                                    </p:animMotion>
                                  </p:childTnLst>
                                </p:cTn>
                              </p:par>
                            </p:childTnLst>
                          </p:cTn>
                        </p:par>
                        <p:par>
                          <p:cTn id="129" fill="hold">
                            <p:stCondLst>
                              <p:cond delay="14000"/>
                            </p:stCondLst>
                            <p:childTnLst>
                              <p:par>
                                <p:cTn id="130" presetID="1" presetClass="exit" presetSubtype="0" fill="hold" grpId="2" nodeType="afterEffect">
                                  <p:stCondLst>
                                    <p:cond delay="0"/>
                                  </p:stCondLst>
                                  <p:childTnLst>
                                    <p:set>
                                      <p:cBhvr>
                                        <p:cTn id="131" dur="1" fill="hold">
                                          <p:stCondLst>
                                            <p:cond delay="0"/>
                                          </p:stCondLst>
                                        </p:cTn>
                                        <p:tgtEl>
                                          <p:spTgt spid="54"/>
                                        </p:tgtEl>
                                        <p:attrNameLst>
                                          <p:attrName>style.visibility</p:attrName>
                                        </p:attrNameLst>
                                      </p:cBhvr>
                                      <p:to>
                                        <p:strVal val="hidden"/>
                                      </p:to>
                                    </p:set>
                                  </p:childTnLst>
                                </p:cTn>
                              </p:par>
                              <p:par>
                                <p:cTn id="132" presetID="1" presetClass="exit" presetSubtype="0" fill="hold" grpId="2" nodeType="withEffect">
                                  <p:stCondLst>
                                    <p:cond delay="0"/>
                                  </p:stCondLst>
                                  <p:childTnLst>
                                    <p:set>
                                      <p:cBhvr>
                                        <p:cTn id="133" dur="1" fill="hold">
                                          <p:stCondLst>
                                            <p:cond delay="0"/>
                                          </p:stCondLst>
                                        </p:cTn>
                                        <p:tgtEl>
                                          <p:spTgt spid="53"/>
                                        </p:tgtEl>
                                        <p:attrNameLst>
                                          <p:attrName>style.visibility</p:attrName>
                                        </p:attrNameLst>
                                      </p:cBhvr>
                                      <p:to>
                                        <p:strVal val="hidden"/>
                                      </p:to>
                                    </p:set>
                                  </p:childTnLst>
                                </p:cTn>
                              </p:par>
                              <p:par>
                                <p:cTn id="134" presetID="1" presetClass="exit" presetSubtype="0" fill="hold" grpId="2" nodeType="withEffect">
                                  <p:stCondLst>
                                    <p:cond delay="0"/>
                                  </p:stCondLst>
                                  <p:childTnLst>
                                    <p:set>
                                      <p:cBhvr>
                                        <p:cTn id="135" dur="1" fill="hold">
                                          <p:stCondLst>
                                            <p:cond delay="0"/>
                                          </p:stCondLst>
                                        </p:cTn>
                                        <p:tgtEl>
                                          <p:spTgt spid="52"/>
                                        </p:tgtEl>
                                        <p:attrNameLst>
                                          <p:attrName>style.visibility</p:attrName>
                                        </p:attrNameLst>
                                      </p:cBhvr>
                                      <p:to>
                                        <p:strVal val="hidden"/>
                                      </p:to>
                                    </p:set>
                                  </p:childTnLst>
                                </p:cTn>
                              </p:par>
                              <p:par>
                                <p:cTn id="136" presetID="1" presetClass="exit" presetSubtype="0" fill="hold" grpId="2" nodeType="withEffect">
                                  <p:stCondLst>
                                    <p:cond delay="0"/>
                                  </p:stCondLst>
                                  <p:childTnLst>
                                    <p:set>
                                      <p:cBhvr>
                                        <p:cTn id="137" dur="1" fill="hold">
                                          <p:stCondLst>
                                            <p:cond delay="0"/>
                                          </p:stCondLst>
                                        </p:cTn>
                                        <p:tgtEl>
                                          <p:spTgt spid="51"/>
                                        </p:tgtEl>
                                        <p:attrNameLst>
                                          <p:attrName>style.visibility</p:attrName>
                                        </p:attrNameLst>
                                      </p:cBhvr>
                                      <p:to>
                                        <p:strVal val="hidden"/>
                                      </p:to>
                                    </p:set>
                                  </p:childTnLst>
                                </p:cTn>
                              </p:par>
                              <p:par>
                                <p:cTn id="138" presetID="1" presetClass="exit" presetSubtype="0" fill="hold" grpId="2" nodeType="withEffect">
                                  <p:stCondLst>
                                    <p:cond delay="0"/>
                                  </p:stCondLst>
                                  <p:childTnLst>
                                    <p:set>
                                      <p:cBhvr>
                                        <p:cTn id="139" dur="1" fill="hold">
                                          <p:stCondLst>
                                            <p:cond delay="0"/>
                                          </p:stCondLst>
                                        </p:cTn>
                                        <p:tgtEl>
                                          <p:spTgt spid="50"/>
                                        </p:tgtEl>
                                        <p:attrNameLst>
                                          <p:attrName>style.visibility</p:attrName>
                                        </p:attrNameLst>
                                      </p:cBhvr>
                                      <p:to>
                                        <p:strVal val="hidden"/>
                                      </p:to>
                                    </p:set>
                                  </p:childTnLst>
                                </p:cTn>
                              </p:par>
                              <p:par>
                                <p:cTn id="140" presetID="1" presetClass="exit" presetSubtype="0" fill="hold" grpId="2" nodeType="withEffect">
                                  <p:stCondLst>
                                    <p:cond delay="0"/>
                                  </p:stCondLst>
                                  <p:childTnLst>
                                    <p:set>
                                      <p:cBhvr>
                                        <p:cTn id="141" dur="1" fill="hold">
                                          <p:stCondLst>
                                            <p:cond delay="0"/>
                                          </p:stCondLst>
                                        </p:cTn>
                                        <p:tgtEl>
                                          <p:spTgt spid="49"/>
                                        </p:tgtEl>
                                        <p:attrNameLst>
                                          <p:attrName>style.visibility</p:attrName>
                                        </p:attrNameLst>
                                      </p:cBhvr>
                                      <p:to>
                                        <p:strVal val="hidden"/>
                                      </p:to>
                                    </p:set>
                                  </p:childTnLst>
                                </p:cTn>
                              </p:par>
                              <p:par>
                                <p:cTn id="142" presetID="1" presetClass="exit" presetSubtype="0" fill="hold" grpId="2" nodeType="withEffect">
                                  <p:stCondLst>
                                    <p:cond delay="0"/>
                                  </p:stCondLst>
                                  <p:childTnLst>
                                    <p:set>
                                      <p:cBhvr>
                                        <p:cTn id="143" dur="1" fill="hold">
                                          <p:stCondLst>
                                            <p:cond delay="0"/>
                                          </p:stCondLst>
                                        </p:cTn>
                                        <p:tgtEl>
                                          <p:spTgt spid="48"/>
                                        </p:tgtEl>
                                        <p:attrNameLst>
                                          <p:attrName>style.visibility</p:attrName>
                                        </p:attrNameLst>
                                      </p:cBhvr>
                                      <p:to>
                                        <p:strVal val="hidden"/>
                                      </p:to>
                                    </p:set>
                                  </p:childTnLst>
                                </p:cTn>
                              </p:par>
                            </p:childTnLst>
                          </p:cTn>
                        </p:par>
                        <p:par>
                          <p:cTn id="144" fill="hold">
                            <p:stCondLst>
                              <p:cond delay="14000"/>
                            </p:stCondLst>
                            <p:childTnLst>
                              <p:par>
                                <p:cTn id="145" presetID="21" presetClass="emph" presetSubtype="0" fill="hold" grpId="0" nodeType="afterEffect">
                                  <p:stCondLst>
                                    <p:cond delay="0"/>
                                  </p:stCondLst>
                                  <p:childTnLst>
                                    <p:animClr clrSpc="hsl" dir="cw">
                                      <p:cBhvr override="childStyle">
                                        <p:cTn id="146" dur="500" fill="hold"/>
                                        <p:tgtEl>
                                          <p:spTgt spid="12"/>
                                        </p:tgtEl>
                                        <p:attrNameLst>
                                          <p:attrName>style.color</p:attrName>
                                        </p:attrNameLst>
                                      </p:cBhvr>
                                      <p:by>
                                        <p:hsl h="7200000" s="0" l="0"/>
                                      </p:by>
                                    </p:animClr>
                                    <p:animClr clrSpc="hsl" dir="cw">
                                      <p:cBhvr>
                                        <p:cTn id="147" dur="500" fill="hold"/>
                                        <p:tgtEl>
                                          <p:spTgt spid="12"/>
                                        </p:tgtEl>
                                        <p:attrNameLst>
                                          <p:attrName>fillcolor</p:attrName>
                                        </p:attrNameLst>
                                      </p:cBhvr>
                                      <p:by>
                                        <p:hsl h="7200000" s="0" l="0"/>
                                      </p:by>
                                    </p:animClr>
                                    <p:animClr clrSpc="hsl" dir="cw">
                                      <p:cBhvr>
                                        <p:cTn id="148" dur="500" fill="hold"/>
                                        <p:tgtEl>
                                          <p:spTgt spid="12"/>
                                        </p:tgtEl>
                                        <p:attrNameLst>
                                          <p:attrName>stroke.color</p:attrName>
                                        </p:attrNameLst>
                                      </p:cBhvr>
                                      <p:by>
                                        <p:hsl h="7200000" s="0" l="0"/>
                                      </p:by>
                                    </p:animClr>
                                    <p:set>
                                      <p:cBhvr>
                                        <p:cTn id="149" dur="500" fill="hold"/>
                                        <p:tgtEl>
                                          <p:spTgt spid="12"/>
                                        </p:tgtEl>
                                        <p:attrNameLst>
                                          <p:attrName>fill.type</p:attrName>
                                        </p:attrNameLst>
                                      </p:cBhvr>
                                      <p:to>
                                        <p:strVal val="solid"/>
                                      </p:to>
                                    </p:set>
                                  </p:childTnLst>
                                </p:cTn>
                              </p:par>
                              <p:par>
                                <p:cTn id="150" presetID="26" presetClass="emph" presetSubtype="0" fill="hold" grpId="0" nodeType="withEffect">
                                  <p:stCondLst>
                                    <p:cond delay="0"/>
                                  </p:stCondLst>
                                  <p:childTnLst>
                                    <p:animEffect transition="out" filter="fade">
                                      <p:cBhvr>
                                        <p:cTn id="151" dur="500" tmFilter="0, 0; .2, .5; .8, .5; 1, 0"/>
                                        <p:tgtEl>
                                          <p:spTgt spid="41"/>
                                        </p:tgtEl>
                                      </p:cBhvr>
                                    </p:animEffect>
                                    <p:animScale>
                                      <p:cBhvr>
                                        <p:cTn id="152" dur="250" autoRev="1" fill="hold"/>
                                        <p:tgtEl>
                                          <p:spTgt spid="41"/>
                                        </p:tgtEl>
                                      </p:cBhvr>
                                      <p:by x="105000" y="105000"/>
                                    </p:animScale>
                                  </p:childTnLst>
                                </p:cTn>
                              </p:par>
                            </p:childTnLst>
                          </p:cTn>
                        </p:par>
                        <p:par>
                          <p:cTn id="153" fill="hold">
                            <p:stCondLst>
                              <p:cond delay="14500"/>
                            </p:stCondLst>
                            <p:childTnLst>
                              <p:par>
                                <p:cTn id="154" presetID="63" presetClass="path" presetSubtype="0" accel="50000" decel="50000" fill="hold" grpId="4" nodeType="afterEffect">
                                  <p:stCondLst>
                                    <p:cond delay="0"/>
                                  </p:stCondLst>
                                  <p:childTnLst>
                                    <p:animMotion origin="layout" path="M 0.7 3.33333E-6 L 0.75833 3.33333E-6 " pathEditMode="relative" rAng="0" ptsTypes="AA">
                                      <p:cBhvr>
                                        <p:cTn id="155" dur="2000" fill="hold"/>
                                        <p:tgtEl>
                                          <p:spTgt spid="42"/>
                                        </p:tgtEl>
                                        <p:attrNameLst>
                                          <p:attrName>ppt_x</p:attrName>
                                          <p:attrName>ppt_y</p:attrName>
                                        </p:attrNameLst>
                                      </p:cBhvr>
                                      <p:rCtr x="29" y="0"/>
                                    </p:animMotion>
                                  </p:childTnLst>
                                </p:cTn>
                              </p:par>
                              <p:par>
                                <p:cTn id="156" presetID="21" presetClass="emph" presetSubtype="0" fill="hold" grpId="1" nodeType="withEffect">
                                  <p:stCondLst>
                                    <p:cond delay="0"/>
                                  </p:stCondLst>
                                  <p:childTnLst>
                                    <p:animClr clrSpc="hsl" dir="cw">
                                      <p:cBhvr override="childStyle">
                                        <p:cTn id="157" dur="500" fill="hold"/>
                                        <p:tgtEl>
                                          <p:spTgt spid="12"/>
                                        </p:tgtEl>
                                        <p:attrNameLst>
                                          <p:attrName>style.color</p:attrName>
                                        </p:attrNameLst>
                                      </p:cBhvr>
                                      <p:by>
                                        <p:hsl h="7200000" s="0" l="0"/>
                                      </p:by>
                                    </p:animClr>
                                    <p:animClr clrSpc="hsl" dir="cw">
                                      <p:cBhvr>
                                        <p:cTn id="158" dur="500" fill="hold"/>
                                        <p:tgtEl>
                                          <p:spTgt spid="12"/>
                                        </p:tgtEl>
                                        <p:attrNameLst>
                                          <p:attrName>fillcolor</p:attrName>
                                        </p:attrNameLst>
                                      </p:cBhvr>
                                      <p:by>
                                        <p:hsl h="7200000" s="0" l="0"/>
                                      </p:by>
                                    </p:animClr>
                                    <p:animClr clrSpc="hsl" dir="cw">
                                      <p:cBhvr>
                                        <p:cTn id="159" dur="500" fill="hold"/>
                                        <p:tgtEl>
                                          <p:spTgt spid="12"/>
                                        </p:tgtEl>
                                        <p:attrNameLst>
                                          <p:attrName>stroke.color</p:attrName>
                                        </p:attrNameLst>
                                      </p:cBhvr>
                                      <p:by>
                                        <p:hsl h="7200000" s="0" l="0"/>
                                      </p:by>
                                    </p:animClr>
                                    <p:set>
                                      <p:cBhvr>
                                        <p:cTn id="160" dur="500" fill="hold"/>
                                        <p:tgtEl>
                                          <p:spTgt spid="12"/>
                                        </p:tgtEl>
                                        <p:attrNameLst>
                                          <p:attrName>fill.type</p:attrName>
                                        </p:attrNameLst>
                                      </p:cBhvr>
                                      <p:to>
                                        <p:strVal val="solid"/>
                                      </p:to>
                                    </p:set>
                                  </p:childTnLst>
                                </p:cTn>
                              </p:par>
                            </p:childTnLst>
                          </p:cTn>
                        </p:par>
                        <p:par>
                          <p:cTn id="161" fill="hold">
                            <p:stCondLst>
                              <p:cond delay="16500"/>
                            </p:stCondLst>
                            <p:childTnLst>
                              <p:par>
                                <p:cTn id="162" presetID="1" presetClass="exit" presetSubtype="0" fill="hold" grpId="5" nodeType="afterEffect">
                                  <p:stCondLst>
                                    <p:cond delay="0"/>
                                  </p:stCondLst>
                                  <p:childTnLst>
                                    <p:set>
                                      <p:cBhvr>
                                        <p:cTn id="163" dur="1" fill="hold">
                                          <p:stCondLst>
                                            <p:cond delay="0"/>
                                          </p:stCondLst>
                                        </p:cTn>
                                        <p:tgtEl>
                                          <p:spTgt spid="42"/>
                                        </p:tgtEl>
                                        <p:attrNameLst>
                                          <p:attrName>style.visibility</p:attrName>
                                        </p:attrNameLst>
                                      </p:cBhvr>
                                      <p:to>
                                        <p:strVal val="hidden"/>
                                      </p:to>
                                    </p:set>
                                  </p:childTnLst>
                                </p:cTn>
                              </p:par>
                              <p:par>
                                <p:cTn id="164" presetID="1" presetClass="entr" presetSubtype="0" fill="hold" grpId="0" nodeType="withEffect">
                                  <p:stCondLst>
                                    <p:cond delay="0"/>
                                  </p:stCondLst>
                                  <p:childTnLst>
                                    <p:set>
                                      <p:cBhvr>
                                        <p:cTn id="165"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55">
                                            <p:txEl>
                                              <p:pRg st="1" end="1"/>
                                            </p:txEl>
                                          </p:spTgt>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37" grpId="0"/>
      <p:bldP spid="39" grpId="0"/>
      <p:bldP spid="40" grpId="0"/>
      <p:bldP spid="41" grpId="0"/>
      <p:bldP spid="42" grpId="0" animBg="1"/>
      <p:bldP spid="42" grpId="1" animBg="1"/>
      <p:bldP spid="42" grpId="2" animBg="1"/>
      <p:bldP spid="42" grpId="3" animBg="1"/>
      <p:bldP spid="42" grpId="4" animBg="1"/>
      <p:bldP spid="42" grpId="5"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914400"/>
          </a:xfrm>
        </p:spPr>
        <p:txBody>
          <a:bodyPr/>
          <a:lstStyle/>
          <a:p>
            <a:pPr eaLnBrk="1" hangingPunct="1"/>
            <a:r>
              <a:rPr lang="en-US" dirty="0" smtClean="0"/>
              <a:t>XMT Architecture Overview</a:t>
            </a:r>
          </a:p>
        </p:txBody>
      </p:sp>
      <p:sp>
        <p:nvSpPr>
          <p:cNvPr id="21507" name="Content Placeholder 5"/>
          <p:cNvSpPr>
            <a:spLocks noGrp="1"/>
          </p:cNvSpPr>
          <p:nvPr>
            <p:ph sz="half" idx="1"/>
          </p:nvPr>
        </p:nvSpPr>
        <p:spPr>
          <a:xfrm>
            <a:off x="0" y="914400"/>
            <a:ext cx="4191000" cy="5211763"/>
          </a:xfrm>
        </p:spPr>
        <p:txBody>
          <a:bodyPr/>
          <a:lstStyle/>
          <a:p>
            <a:pPr eaLnBrk="1" hangingPunct="1"/>
            <a:r>
              <a:rPr lang="en-US" sz="2000" dirty="0" err="1" smtClean="0"/>
              <a:t>BestInClass</a:t>
            </a:r>
            <a:r>
              <a:rPr lang="en-US" sz="2000" dirty="0" smtClean="0"/>
              <a:t> serial core – master thread control unit (MTCU)</a:t>
            </a:r>
          </a:p>
          <a:p>
            <a:pPr eaLnBrk="1" hangingPunct="1"/>
            <a:r>
              <a:rPr lang="en-US" sz="2000" dirty="0" smtClean="0"/>
              <a:t>Parallel cores (TCUs) grouped in clusters</a:t>
            </a:r>
          </a:p>
          <a:p>
            <a:pPr eaLnBrk="1" hangingPunct="1"/>
            <a:r>
              <a:rPr lang="en-US" sz="2000" dirty="0" smtClean="0"/>
              <a:t>Global memory space evenly partitioned in cache banks using hashing</a:t>
            </a:r>
          </a:p>
          <a:p>
            <a:pPr eaLnBrk="1" hangingPunct="1"/>
            <a:r>
              <a:rPr lang="en-US" sz="2000" dirty="0" smtClean="0"/>
              <a:t>No local caches at TCU. Avoids expensive cache coherence hardware </a:t>
            </a:r>
          </a:p>
          <a:p>
            <a:pPr eaLnBrk="1" hangingPunct="1"/>
            <a:r>
              <a:rPr lang="en-US" sz="2000" dirty="0" smtClean="0">
                <a:solidFill>
                  <a:srgbClr val="FF0000"/>
                </a:solidFill>
              </a:rPr>
              <a:t>HW-supported run-time load-balancing of concurrent threads over processors</a:t>
            </a:r>
            <a:r>
              <a:rPr lang="en-US" sz="2000" dirty="0" smtClean="0"/>
              <a:t>. </a:t>
            </a:r>
            <a:r>
              <a:rPr lang="en-US" sz="2000" dirty="0" smtClean="0">
                <a:solidFill>
                  <a:srgbClr val="FF0000"/>
                </a:solidFill>
              </a:rPr>
              <a:t>Low thread creation overhead.</a:t>
            </a:r>
            <a:r>
              <a:rPr lang="en-US" sz="2000" dirty="0" smtClean="0"/>
              <a:t> (Extend classic stored-program+program counter; cited by 40 patents; Prefix-sum to registers &amp; to memory. ) </a:t>
            </a:r>
          </a:p>
        </p:txBody>
      </p:sp>
      <p:grpSp>
        <p:nvGrpSpPr>
          <p:cNvPr id="2" name="Group 46"/>
          <p:cNvGrpSpPr>
            <a:grpSpLocks/>
          </p:cNvGrpSpPr>
          <p:nvPr/>
        </p:nvGrpSpPr>
        <p:grpSpPr bwMode="auto">
          <a:xfrm>
            <a:off x="4191000" y="1219200"/>
            <a:ext cx="4953000" cy="3124200"/>
            <a:chOff x="3962400" y="4000500"/>
            <a:chExt cx="4751605" cy="2247900"/>
          </a:xfrm>
        </p:grpSpPr>
        <p:sp>
          <p:nvSpPr>
            <p:cNvPr id="34" name="Rectangle 33"/>
            <p:cNvSpPr/>
            <p:nvPr/>
          </p:nvSpPr>
          <p:spPr>
            <a:xfrm>
              <a:off x="5164008" y="5447700"/>
              <a:ext cx="3277389" cy="304974"/>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0" name="Rectangle 9"/>
            <p:cNvSpPr/>
            <p:nvPr/>
          </p:nvSpPr>
          <p:spPr>
            <a:xfrm>
              <a:off x="3962400" y="4000500"/>
              <a:ext cx="4751605" cy="2058291"/>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1" name="Rectangle 10"/>
            <p:cNvSpPr/>
            <p:nvPr/>
          </p:nvSpPr>
          <p:spPr>
            <a:xfrm>
              <a:off x="5218834" y="4457390"/>
              <a:ext cx="817824"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1</a:t>
              </a:r>
            </a:p>
          </p:txBody>
        </p:sp>
        <p:sp>
          <p:nvSpPr>
            <p:cNvPr id="12" name="Rectangle 11"/>
            <p:cNvSpPr/>
            <p:nvPr/>
          </p:nvSpPr>
          <p:spPr>
            <a:xfrm>
              <a:off x="6255963"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2</a:t>
              </a:r>
            </a:p>
          </p:txBody>
        </p:sp>
        <p:sp>
          <p:nvSpPr>
            <p:cNvPr id="13" name="Rectangle 12"/>
            <p:cNvSpPr/>
            <p:nvPr/>
          </p:nvSpPr>
          <p:spPr>
            <a:xfrm>
              <a:off x="7512398"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C</a:t>
              </a:r>
            </a:p>
          </p:txBody>
        </p:sp>
        <p:sp>
          <p:nvSpPr>
            <p:cNvPr id="14" name="Rectangle 13"/>
            <p:cNvSpPr/>
            <p:nvPr/>
          </p:nvSpPr>
          <p:spPr>
            <a:xfrm>
              <a:off x="5436616" y="5943426"/>
              <a:ext cx="1038652"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1</a:t>
              </a:r>
            </a:p>
          </p:txBody>
        </p:sp>
        <p:sp>
          <p:nvSpPr>
            <p:cNvPr id="15" name="Rectangle 14"/>
            <p:cNvSpPr/>
            <p:nvPr/>
          </p:nvSpPr>
          <p:spPr>
            <a:xfrm>
              <a:off x="7022008" y="5943426"/>
              <a:ext cx="1035606"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D</a:t>
              </a:r>
            </a:p>
          </p:txBody>
        </p:sp>
        <p:cxnSp>
          <p:nvCxnSpPr>
            <p:cNvPr id="16" name="Elbow Connector 15"/>
            <p:cNvCxnSpPr>
              <a:stCxn id="29" idx="2"/>
              <a:endCxn id="14" idx="0"/>
            </p:cNvCxnSpPr>
            <p:nvPr/>
          </p:nvCxnSpPr>
          <p:spPr>
            <a:xfrm rot="16200000" flipH="1">
              <a:off x="5664296" y="5651780"/>
              <a:ext cx="228445" cy="354848"/>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28529" y="5829204"/>
              <a:ext cx="819347" cy="22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15" idx="0"/>
            </p:cNvCxnSpPr>
            <p:nvPr/>
          </p:nvCxnSpPr>
          <p:spPr>
            <a:xfrm rot="5400000">
              <a:off x="7580738" y="5711747"/>
              <a:ext cx="190752" cy="272608"/>
            </a:xfrm>
            <a:prstGeom prst="bentConnector3">
              <a:avLst>
                <a:gd name="adj1" fmla="val 5179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7239789" y="5855474"/>
              <a:ext cx="380738" cy="11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72052" y="4114723"/>
              <a:ext cx="600042" cy="381503"/>
            </a:xfrm>
            <a:prstGeom prst="rect">
              <a:avLst/>
            </a:prstGeom>
            <a:solidFill>
              <a:schemeClr val="accent3">
                <a:lumMod val="85000"/>
              </a:schemeClr>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MTCU</a:t>
              </a:r>
            </a:p>
          </p:txBody>
        </p:sp>
        <p:sp>
          <p:nvSpPr>
            <p:cNvPr id="22" name="Rounded Rectangle 21"/>
            <p:cNvSpPr/>
            <p:nvPr/>
          </p:nvSpPr>
          <p:spPr>
            <a:xfrm>
              <a:off x="5109182" y="4114723"/>
              <a:ext cx="3441868" cy="22844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Hardware Scheduler/Prefix-Sum Unit</a:t>
              </a:r>
            </a:p>
          </p:txBody>
        </p:sp>
        <p:sp>
          <p:nvSpPr>
            <p:cNvPr id="23" name="Rounded Rectangle 22"/>
            <p:cNvSpPr/>
            <p:nvPr/>
          </p:nvSpPr>
          <p:spPr>
            <a:xfrm>
              <a:off x="5109182" y="4915423"/>
              <a:ext cx="3385518" cy="38036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100" b="1" dirty="0">
                  <a:solidFill>
                    <a:schemeClr val="bg1"/>
                  </a:solidFill>
                </a:rPr>
                <a:t>Parallel Interconnection Network</a:t>
              </a:r>
            </a:p>
          </p:txBody>
        </p:sp>
        <p:cxnSp>
          <p:nvCxnSpPr>
            <p:cNvPr id="24" name="Straight Arrow Connector 23"/>
            <p:cNvCxnSpPr/>
            <p:nvPr/>
          </p:nvCxnSpPr>
          <p:spPr>
            <a:xfrm rot="5400000">
              <a:off x="794719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577869" y="4838894"/>
              <a:ext cx="153058"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561695" y="4837371"/>
              <a:ext cx="153058" cy="3046"/>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7873716" y="4838133"/>
              <a:ext cx="153058" cy="1523"/>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273661"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1</a:t>
              </a:r>
            </a:p>
          </p:txBody>
        </p:sp>
        <p:sp>
          <p:nvSpPr>
            <p:cNvPr id="31" name="Rectangle 30"/>
            <p:cNvSpPr/>
            <p:nvPr/>
          </p:nvSpPr>
          <p:spPr>
            <a:xfrm>
              <a:off x="6093008"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2</a:t>
              </a:r>
            </a:p>
          </p:txBody>
        </p:sp>
        <p:sp>
          <p:nvSpPr>
            <p:cNvPr id="33" name="Rectangle 32"/>
            <p:cNvSpPr/>
            <p:nvPr/>
          </p:nvSpPr>
          <p:spPr>
            <a:xfrm>
              <a:off x="7675353" y="5486536"/>
              <a:ext cx="656392"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M</a:t>
              </a:r>
            </a:p>
          </p:txBody>
        </p:sp>
        <p:cxnSp>
          <p:nvCxnSpPr>
            <p:cNvPr id="35" name="Shape 34"/>
            <p:cNvCxnSpPr>
              <a:stCxn id="21" idx="2"/>
              <a:endCxn id="34" idx="1"/>
            </p:cNvCxnSpPr>
            <p:nvPr/>
          </p:nvCxnSpPr>
          <p:spPr>
            <a:xfrm rot="16200000" flipH="1">
              <a:off x="4215774" y="4652525"/>
              <a:ext cx="1104533" cy="791934"/>
            </a:xfrm>
            <a:prstGeom prst="bentConnector2">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72095" y="4190109"/>
              <a:ext cx="437087" cy="2284"/>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672095" y="4266639"/>
              <a:ext cx="437087" cy="2284"/>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21535" name="TextBox 37"/>
            <p:cNvSpPr txBox="1">
              <a:spLocks noChangeArrowheads="1"/>
            </p:cNvSpPr>
            <p:nvPr/>
          </p:nvSpPr>
          <p:spPr bwMode="auto">
            <a:xfrm>
              <a:off x="6686550" y="5414546"/>
              <a:ext cx="1039067" cy="400110"/>
            </a:xfrm>
            <a:prstGeom prst="rect">
              <a:avLst/>
            </a:prstGeom>
            <a:noFill/>
            <a:ln w="9525">
              <a:noFill/>
              <a:miter lim="800000"/>
              <a:headEnd/>
              <a:tailEnd/>
            </a:ln>
          </p:spPr>
          <p:txBody>
            <a:bodyPr wrap="none">
              <a:spAutoFit/>
            </a:bodyPr>
            <a:lstStyle/>
            <a:p>
              <a:pPr algn="ctr"/>
              <a:r>
                <a:rPr lang="en-US" sz="1000" b="1" dirty="0">
                  <a:latin typeface="Calibri" pitchFamily="34" charset="0"/>
                </a:rPr>
                <a:t>Shared Memory</a:t>
              </a:r>
            </a:p>
            <a:p>
              <a:pPr algn="ctr"/>
              <a:r>
                <a:rPr lang="en-US" sz="1000" b="1" dirty="0">
                  <a:latin typeface="Calibri" pitchFamily="34" charset="0"/>
                </a:rPr>
                <a:t>(L1 Cache)</a:t>
              </a:r>
            </a:p>
          </p:txBody>
        </p:sp>
        <p:cxnSp>
          <p:nvCxnSpPr>
            <p:cNvPr id="40" name="Straight Arrow Connector 39"/>
            <p:cNvCxnSpPr/>
            <p:nvPr/>
          </p:nvCxnSpPr>
          <p:spPr>
            <a:xfrm rot="16200000" flipV="1">
              <a:off x="7837546"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63593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V="1">
              <a:off x="6527048"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598049"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V="1">
              <a:off x="5489157"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7190673" y="5817781"/>
              <a:ext cx="982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6689813" y="5797793"/>
              <a:ext cx="765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5505718"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6325065"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908934"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hape 16"/>
            <p:cNvCxnSpPr/>
            <p:nvPr/>
          </p:nvCxnSpPr>
          <p:spPr>
            <a:xfrm rot="5400000">
              <a:off x="6125941" y="5534702"/>
              <a:ext cx="151916" cy="437086"/>
            </a:xfrm>
            <a:prstGeom prst="bentConnector2">
              <a:avLst/>
            </a:prstGeom>
            <a:ln w="28575"/>
          </p:spPr>
          <p:style>
            <a:lnRef idx="1">
              <a:schemeClr val="accent1"/>
            </a:lnRef>
            <a:fillRef idx="0">
              <a:schemeClr val="accent1"/>
            </a:fillRef>
            <a:effectRef idx="0">
              <a:schemeClr val="accent1"/>
            </a:effectRef>
            <a:fontRef idx="minor">
              <a:schemeClr val="tx1"/>
            </a:fontRef>
          </p:style>
        </p:cxnSp>
      </p:grpSp>
      <p:sp>
        <p:nvSpPr>
          <p:cNvPr id="21509" name="TextBox 55"/>
          <p:cNvSpPr txBox="1">
            <a:spLocks noChangeArrowheads="1"/>
          </p:cNvSpPr>
          <p:nvPr/>
        </p:nvSpPr>
        <p:spPr bwMode="auto">
          <a:xfrm>
            <a:off x="7086600" y="2743200"/>
            <a:ext cx="441325" cy="400050"/>
          </a:xfrm>
          <a:prstGeom prst="rect">
            <a:avLst/>
          </a:prstGeom>
          <a:noFill/>
          <a:ln w="9525">
            <a:noFill/>
            <a:miter lim="800000"/>
            <a:headEnd/>
            <a:tailEnd/>
          </a:ln>
        </p:spPr>
        <p:txBody>
          <a:bodyPr wrap="none">
            <a:spAutoFit/>
          </a:bodyPr>
          <a:lstStyle/>
          <a:p>
            <a:r>
              <a:rPr lang="en-US" dirty="0"/>
              <a:t>…</a:t>
            </a:r>
          </a:p>
        </p:txBody>
      </p:sp>
      <p:sp>
        <p:nvSpPr>
          <p:cNvPr id="21510" name="TextBox 46"/>
          <p:cNvSpPr txBox="1">
            <a:spLocks noChangeArrowheads="1"/>
          </p:cNvSpPr>
          <p:nvPr/>
        </p:nvSpPr>
        <p:spPr bwMode="auto">
          <a:xfrm>
            <a:off x="4800600" y="5029200"/>
            <a:ext cx="4343400" cy="708025"/>
          </a:xfrm>
          <a:prstGeom prst="rect">
            <a:avLst/>
          </a:prstGeom>
          <a:noFill/>
          <a:ln w="9525">
            <a:noFill/>
            <a:miter lim="800000"/>
            <a:headEnd/>
            <a:tailEnd/>
          </a:ln>
        </p:spPr>
        <p:txBody>
          <a:bodyPr>
            <a:spAutoFit/>
          </a:bodyPr>
          <a:lstStyle/>
          <a:p>
            <a:r>
              <a:rPr lang="en-US" dirty="0"/>
              <a:t>- </a:t>
            </a:r>
            <a:r>
              <a:rPr lang="en-US" dirty="0">
                <a:solidFill>
                  <a:srgbClr val="FF0000"/>
                </a:solidFill>
              </a:rPr>
              <a:t>Enough interconnection network </a:t>
            </a:r>
          </a:p>
          <a:p>
            <a:r>
              <a:rPr lang="en-US" dirty="0">
                <a:solidFill>
                  <a:srgbClr val="FF0000"/>
                </a:solidFill>
              </a:rPr>
              <a:t>bandwidth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9982200" cy="685800"/>
          </a:xfrm>
        </p:spPr>
        <p:txBody>
          <a:bodyPr/>
          <a:lstStyle/>
          <a:p>
            <a:r>
              <a:rPr lang="en-US" sz="3600" u="sng" dirty="0" smtClean="0">
                <a:ea typeface="ＭＳ Ｐゴシック" charset="-128"/>
              </a:rPr>
              <a:t>Backup - Holistic design</a:t>
            </a:r>
            <a:endParaRPr lang="en-US" sz="3600" dirty="0"/>
          </a:p>
        </p:txBody>
      </p:sp>
      <p:sp>
        <p:nvSpPr>
          <p:cNvPr id="3" name="Content Placeholder 2"/>
          <p:cNvSpPr>
            <a:spLocks noGrp="1"/>
          </p:cNvSpPr>
          <p:nvPr>
            <p:ph idx="1"/>
          </p:nvPr>
        </p:nvSpPr>
        <p:spPr>
          <a:xfrm>
            <a:off x="0" y="533400"/>
            <a:ext cx="9220200" cy="6324600"/>
          </a:xfrm>
        </p:spPr>
        <p:txBody>
          <a:bodyPr/>
          <a:lstStyle/>
          <a:p>
            <a:pPr marL="548640">
              <a:buNone/>
            </a:pPr>
            <a:r>
              <a:rPr lang="en-US" sz="2400" u="sng" dirty="0" smtClean="0"/>
              <a:t>Lead question</a:t>
            </a:r>
            <a:r>
              <a:rPr lang="en-US" sz="2400" dirty="0" smtClean="0"/>
              <a:t> </a:t>
            </a:r>
            <a:r>
              <a:rPr lang="en-US" sz="2400" dirty="0" smtClean="0">
                <a:solidFill>
                  <a:srgbClr val="FF0000"/>
                </a:solidFill>
              </a:rPr>
              <a:t>How to build and program general-purpose many-core processors for single task completion time?</a:t>
            </a:r>
          </a:p>
          <a:p>
            <a:pPr>
              <a:buNone/>
            </a:pPr>
            <a:endParaRPr lang="en-US" sz="2400" u="sng" dirty="0" smtClean="0">
              <a:ea typeface="ＭＳ Ｐゴシック" charset="-128"/>
            </a:endParaRPr>
          </a:p>
          <a:p>
            <a:pPr>
              <a:buNone/>
            </a:pPr>
            <a:r>
              <a:rPr lang="en-US" sz="2400" u="sng" dirty="0" smtClean="0">
                <a:ea typeface="ＭＳ Ｐゴシック" charset="-128"/>
              </a:rPr>
              <a:t>Carefully design a highly-parallel platform</a:t>
            </a:r>
            <a:r>
              <a:rPr lang="en-US" sz="2400" dirty="0" smtClean="0">
                <a:ea typeface="ＭＳ Ｐゴシック" charset="-128"/>
              </a:rPr>
              <a:t> ~Top-down objectives:</a:t>
            </a:r>
          </a:p>
          <a:p>
            <a:pPr marL="548640"/>
            <a:r>
              <a:rPr lang="en-US" sz="2400" dirty="0" smtClean="0">
                <a:solidFill>
                  <a:srgbClr val="FF0000"/>
                </a:solidFill>
                <a:ea typeface="ＭＳ Ｐゴシック" charset="-128"/>
              </a:rPr>
              <a:t>High PRAM-like abstraction level. ‘Synchronous’. </a:t>
            </a:r>
          </a:p>
          <a:p>
            <a:pPr marL="548640"/>
            <a:r>
              <a:rPr lang="en-US" sz="2400" dirty="0" smtClean="0">
                <a:solidFill>
                  <a:srgbClr val="FF0000"/>
                </a:solidFill>
                <a:ea typeface="ＭＳ Ｐゴシック" charset="-128"/>
              </a:rPr>
              <a:t>Easy coding </a:t>
            </a:r>
            <a:r>
              <a:rPr lang="en-US" sz="2400" dirty="0" smtClean="0">
                <a:solidFill>
                  <a:srgbClr val="FF0000"/>
                </a:solidFill>
              </a:rPr>
              <a:t>Isolate creativity to parallel algorithms </a:t>
            </a:r>
            <a:endParaRPr lang="en-US" sz="2400" dirty="0" smtClean="0">
              <a:solidFill>
                <a:srgbClr val="FF0000"/>
              </a:solidFill>
              <a:ea typeface="ＭＳ Ｐゴシック" charset="-128"/>
            </a:endParaRPr>
          </a:p>
          <a:p>
            <a:pPr marL="548640"/>
            <a:r>
              <a:rPr lang="en-US" sz="2400" dirty="0" smtClean="0"/>
              <a:t>Not falling behind on any type &amp; amount of parallelism </a:t>
            </a:r>
          </a:p>
          <a:p>
            <a:pPr marL="548640"/>
            <a:r>
              <a:rPr lang="en-US" sz="2400" dirty="0" smtClean="0"/>
              <a:t>Backwards compatibility on serial</a:t>
            </a:r>
            <a:endParaRPr lang="en-US" sz="2400" dirty="0" smtClean="0">
              <a:ea typeface="ＭＳ Ｐゴシック" charset="-128"/>
            </a:endParaRPr>
          </a:p>
          <a:p>
            <a:pPr marL="548640"/>
            <a:r>
              <a:rPr lang="en-US" sz="2400" dirty="0" smtClean="0">
                <a:solidFill>
                  <a:srgbClr val="FF0000"/>
                </a:solidFill>
              </a:rPr>
              <a:t>Have HW operate near its full intrinsic capacity</a:t>
            </a:r>
            <a:endParaRPr lang="en-US" sz="2400" dirty="0" smtClean="0">
              <a:solidFill>
                <a:srgbClr val="FF0000"/>
              </a:solidFill>
              <a:ea typeface="ＭＳ Ｐゴシック" charset="-128"/>
            </a:endParaRPr>
          </a:p>
          <a:p>
            <a:pPr marL="548640"/>
            <a:r>
              <a:rPr lang="en-US" sz="2400" dirty="0" smtClean="0">
                <a:solidFill>
                  <a:srgbClr val="FF0000"/>
                </a:solidFill>
              </a:rPr>
              <a:t>Reduced-synchrony &amp; </a:t>
            </a:r>
            <a:r>
              <a:rPr lang="en-US" sz="2400" dirty="0" smtClean="0">
                <a:solidFill>
                  <a:srgbClr val="FF0000"/>
                </a:solidFill>
                <a:ea typeface="ＭＳ Ｐゴシック" charset="-128"/>
              </a:rPr>
              <a:t>no busy-waits</a:t>
            </a:r>
            <a:r>
              <a:rPr lang="en-US" sz="2400" dirty="0" smtClean="0">
                <a:ea typeface="ＭＳ Ｐゴシック" charset="-128"/>
              </a:rPr>
              <a:t>; to accommodate </a:t>
            </a:r>
            <a:r>
              <a:rPr lang="en-US" sz="2400" u="sng" dirty="0" smtClean="0">
                <a:ea typeface="ＭＳ Ｐゴシック" charset="-128"/>
              </a:rPr>
              <a:t>varied</a:t>
            </a:r>
            <a:r>
              <a:rPr lang="en-US" sz="2400" dirty="0" smtClean="0">
                <a:ea typeface="ＭＳ Ｐゴシック" charset="-128"/>
              </a:rPr>
              <a:t> memory response time </a:t>
            </a:r>
          </a:p>
          <a:p>
            <a:pPr marL="548640"/>
            <a:r>
              <a:rPr lang="en-US" sz="2400" dirty="0" smtClean="0">
                <a:ea typeface="ＭＳ Ｐゴシック" charset="-128"/>
              </a:rPr>
              <a:t>Low overhead start &amp; load balancing of fine-grained threads</a:t>
            </a:r>
          </a:p>
          <a:p>
            <a:pPr marL="548640"/>
            <a:r>
              <a:rPr lang="en-US" sz="2400" dirty="0" smtClean="0"/>
              <a:t>High all-to-all processors/memory bandwidth</a:t>
            </a:r>
            <a:r>
              <a:rPr lang="en-US" sz="1600" dirty="0" smtClean="0"/>
              <a:t>. </a:t>
            </a:r>
            <a:r>
              <a:rPr lang="en-US" sz="2400" dirty="0" smtClean="0"/>
              <a:t>Parallel memories</a:t>
            </a:r>
          </a:p>
          <a:p>
            <a:pPr marL="548640"/>
            <a:endParaRPr lang="en-US" sz="2400" dirty="0" smtClean="0"/>
          </a:p>
          <a:p>
            <a:pPr marL="548640">
              <a:buNone/>
            </a:pPr>
            <a:endParaRPr lang="en-US" sz="2400" dirty="0" smtClean="0"/>
          </a:p>
          <a:p>
            <a:pPr>
              <a:buNone/>
            </a:pPr>
            <a:endParaRPr lang="en-US" sz="2400" dirty="0" smtClean="0"/>
          </a:p>
          <a:p>
            <a:pPr marL="0" indent="0">
              <a:buNone/>
            </a:pPr>
            <a:endParaRPr lang="en-US" sz="2400" dirty="0" smtClean="0"/>
          </a:p>
          <a:p>
            <a:pPr>
              <a:buNone/>
            </a:pPr>
            <a:endParaRPr lang="en-US" sz="2400" u="sng" dirty="0" smtClean="0"/>
          </a:p>
          <a:p>
            <a:pPr>
              <a:buNone/>
            </a:pPr>
            <a:endParaRPr lang="en-US" sz="2400" dirty="0" smtClean="0"/>
          </a:p>
          <a:p>
            <a:pPr>
              <a:buNone/>
            </a:pPr>
            <a:endParaRPr lang="en-US" sz="2400" dirty="0" smtClean="0">
              <a:ea typeface="ＭＳ Ｐゴシック" charset="-128"/>
            </a:endParaRPr>
          </a:p>
          <a:p>
            <a:pPr>
              <a:buNone/>
            </a:pPr>
            <a:endParaRPr lang="en-US" sz="2400" dirty="0" smtClean="0">
              <a:ea typeface="ＭＳ Ｐゴシック" charset="-128"/>
            </a:endParaRPr>
          </a:p>
          <a:p>
            <a:pPr>
              <a:buNone/>
            </a:pPr>
            <a:endParaRPr lang="en-US" sz="2400" dirty="0"/>
          </a:p>
        </p:txBody>
      </p:sp>
    </p:spTree>
    <p:extLst>
      <p:ext uri="{BB962C8B-B14F-4D97-AF65-F5344CB8AC3E}">
        <p14:creationId xmlns:p14="http://schemas.microsoft.com/office/powerpoint/2010/main" val="1382767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Backup- How?</a:t>
            </a:r>
            <a:endParaRPr lang="en-US" dirty="0"/>
          </a:p>
        </p:txBody>
      </p:sp>
      <p:sp>
        <p:nvSpPr>
          <p:cNvPr id="3" name="Content Placeholder 2"/>
          <p:cNvSpPr>
            <a:spLocks noGrp="1"/>
          </p:cNvSpPr>
          <p:nvPr>
            <p:ph idx="1"/>
          </p:nvPr>
        </p:nvSpPr>
        <p:spPr>
          <a:xfrm>
            <a:off x="0" y="914400"/>
            <a:ext cx="9144000" cy="5211763"/>
          </a:xfrm>
        </p:spPr>
        <p:txBody>
          <a:bodyPr/>
          <a:lstStyle/>
          <a:p>
            <a:pPr algn="ctr">
              <a:buNone/>
            </a:pPr>
            <a:r>
              <a:rPr lang="en-US" sz="2800" b="1" u="sng" dirty="0" smtClean="0"/>
              <a:t>The contractor’s algorithm</a:t>
            </a:r>
            <a:r>
              <a:rPr lang="en-US" sz="2800" dirty="0" smtClean="0"/>
              <a:t> </a:t>
            </a:r>
          </a:p>
          <a:p>
            <a:pPr>
              <a:buNone/>
            </a:pPr>
            <a:r>
              <a:rPr lang="en-US" sz="2800" dirty="0" smtClean="0"/>
              <a:t>1. Many job sites: Place a ladder in every LR </a:t>
            </a:r>
            <a:r>
              <a:rPr lang="en-US" sz="2800" dirty="0" smtClean="0">
                <a:sym typeface="Wingdings" pitchFamily="2" charset="2"/>
              </a:rPr>
              <a:t></a:t>
            </a:r>
            <a:endParaRPr lang="en-US" sz="2800" dirty="0" smtClean="0"/>
          </a:p>
          <a:p>
            <a:pPr>
              <a:buNone/>
            </a:pPr>
            <a:r>
              <a:rPr lang="en-US" sz="2800" dirty="0" smtClean="0"/>
              <a:t>2. Make progress as your capacity allows</a:t>
            </a:r>
          </a:p>
          <a:p>
            <a:pPr>
              <a:buNone/>
            </a:pPr>
            <a:endParaRPr lang="en-US" sz="2800" u="sng" dirty="0" smtClean="0"/>
          </a:p>
          <a:p>
            <a:pPr algn="ctr">
              <a:buNone/>
            </a:pPr>
            <a:r>
              <a:rPr lang="en-US" sz="2800" u="sng" dirty="0" smtClean="0"/>
              <a:t>System principle</a:t>
            </a:r>
            <a:r>
              <a:rPr lang="en-US" sz="2800" dirty="0" smtClean="0"/>
              <a:t> 1</a:t>
            </a:r>
            <a:r>
              <a:rPr lang="en-US" sz="2800" baseline="30000" dirty="0" smtClean="0"/>
              <a:t>st</a:t>
            </a:r>
            <a:r>
              <a:rPr lang="en-US" sz="2800" dirty="0" smtClean="0"/>
              <a:t>/2</a:t>
            </a:r>
            <a:r>
              <a:rPr lang="en-US" sz="2800" baseline="30000" dirty="0" smtClean="0"/>
              <a:t>nd</a:t>
            </a:r>
            <a:r>
              <a:rPr lang="en-US" sz="2800" dirty="0" smtClean="0"/>
              <a:t> order </a:t>
            </a:r>
            <a:r>
              <a:rPr lang="en-US" sz="2800" dirty="0" err="1" smtClean="0"/>
              <a:t>PoR</a:t>
            </a:r>
            <a:r>
              <a:rPr lang="en-US" sz="2800" dirty="0" smtClean="0"/>
              <a:t>/</a:t>
            </a:r>
            <a:r>
              <a:rPr lang="en-US" sz="2800" dirty="0" err="1" smtClean="0"/>
              <a:t>LoR</a:t>
            </a:r>
            <a:endParaRPr lang="en-US" sz="2800" dirty="0"/>
          </a:p>
          <a:p>
            <a:pPr>
              <a:buNone/>
            </a:pPr>
            <a:r>
              <a:rPr lang="en-US" sz="2800" dirty="0" err="1" smtClean="0"/>
              <a:t>PoR</a:t>
            </a:r>
            <a:r>
              <a:rPr lang="en-US" sz="2800" dirty="0" smtClean="0"/>
              <a:t>: Predictability of reference</a:t>
            </a:r>
          </a:p>
          <a:p>
            <a:pPr>
              <a:buNone/>
            </a:pPr>
            <a:r>
              <a:rPr lang="en-US" sz="2800" dirty="0" err="1" smtClean="0"/>
              <a:t>LoR</a:t>
            </a:r>
            <a:r>
              <a:rPr lang="en-US" sz="2800" dirty="0" smtClean="0"/>
              <a:t>: Locality of reference</a:t>
            </a:r>
          </a:p>
          <a:p>
            <a:pPr>
              <a:buNone/>
            </a:pPr>
            <a:endParaRPr lang="en-US" sz="2800" u="sng" dirty="0" smtClean="0">
              <a:solidFill>
                <a:srgbClr val="FF0000"/>
              </a:solidFill>
            </a:endParaRPr>
          </a:p>
          <a:p>
            <a:pPr algn="ctr">
              <a:buNone/>
            </a:pPr>
            <a:r>
              <a:rPr lang="en-US" sz="2800" u="sng" dirty="0" smtClean="0">
                <a:solidFill>
                  <a:srgbClr val="FF0000"/>
                </a:solidFill>
              </a:rPr>
              <a:t>Presentation challenge</a:t>
            </a:r>
            <a:r>
              <a:rPr lang="en-US" sz="2800" dirty="0" smtClean="0">
                <a:solidFill>
                  <a:srgbClr val="FF0000"/>
                </a:solidFill>
              </a:rPr>
              <a:t> </a:t>
            </a:r>
          </a:p>
          <a:p>
            <a:pPr>
              <a:buNone/>
            </a:pPr>
            <a:r>
              <a:rPr lang="en-US" sz="2800" dirty="0" smtClean="0"/>
              <a:t>Vertical platform. Each level: lifetime career</a:t>
            </a:r>
          </a:p>
          <a:p>
            <a:pPr>
              <a:buNone/>
            </a:pPr>
            <a:r>
              <a:rPr lang="en-US" sz="2800" u="sng" dirty="0" smtClean="0"/>
              <a:t>Strategy</a:t>
            </a:r>
            <a:r>
              <a:rPr lang="en-US" sz="2800" dirty="0" smtClean="0"/>
              <a:t> Snapshots. </a:t>
            </a:r>
            <a:r>
              <a:rPr lang="en-US" sz="2800" u="sng" dirty="0" smtClean="0"/>
              <a:t>Limitation</a:t>
            </a:r>
            <a:r>
              <a:rPr lang="en-US" sz="2800" dirty="0" smtClean="0"/>
              <a:t> Not as satisfactory</a:t>
            </a:r>
            <a:r>
              <a:rPr lang="en-US" dirty="0" smtClean="0"/>
              <a:t> </a:t>
            </a:r>
          </a:p>
          <a:p>
            <a:pPr>
              <a:buNone/>
            </a:pPr>
            <a:endParaRPr lang="en-US" u="sng" dirty="0" smtClean="0"/>
          </a:p>
          <a:p>
            <a:endParaRPr lang="en-US" dirty="0"/>
          </a:p>
        </p:txBody>
      </p:sp>
    </p:spTree>
    <p:extLst>
      <p:ext uri="{BB962C8B-B14F-4D97-AF65-F5344CB8AC3E}">
        <p14:creationId xmlns:p14="http://schemas.microsoft.com/office/powerpoint/2010/main" val="2738676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525000" cy="914400"/>
          </a:xfrm>
        </p:spPr>
        <p:txBody>
          <a:bodyPr/>
          <a:lstStyle/>
          <a:p>
            <a:r>
              <a:rPr lang="en-US" sz="3600" dirty="0" smtClean="0"/>
              <a:t>How is many-core parallel computing doing?</a:t>
            </a:r>
            <a:endParaRPr lang="en-US" sz="3600" dirty="0"/>
          </a:p>
        </p:txBody>
      </p:sp>
      <p:sp>
        <p:nvSpPr>
          <p:cNvPr id="3" name="Content Placeholder 2"/>
          <p:cNvSpPr>
            <a:spLocks noGrp="1"/>
          </p:cNvSpPr>
          <p:nvPr>
            <p:ph idx="1"/>
          </p:nvPr>
        </p:nvSpPr>
        <p:spPr>
          <a:xfrm>
            <a:off x="0" y="990600"/>
            <a:ext cx="9144000" cy="4983163"/>
          </a:xfrm>
        </p:spPr>
        <p:txBody>
          <a:bodyPr/>
          <a:lstStyle/>
          <a:p>
            <a:pPr>
              <a:buFontTx/>
              <a:buChar char="-"/>
            </a:pPr>
            <a:r>
              <a:rPr lang="en-US" sz="2600" dirty="0" smtClean="0"/>
              <a:t>Current-day </a:t>
            </a:r>
            <a:r>
              <a:rPr lang="en-US" sz="2600" dirty="0"/>
              <a:t>system architectures </a:t>
            </a:r>
            <a:r>
              <a:rPr lang="en-US" sz="2600" dirty="0" smtClean="0"/>
              <a:t>allow </a:t>
            </a:r>
            <a:r>
              <a:rPr lang="en-US" sz="2600" dirty="0"/>
              <a:t>good speedups </a:t>
            </a:r>
            <a:r>
              <a:rPr lang="en-US" sz="2600" dirty="0" smtClean="0"/>
              <a:t>on regular </a:t>
            </a:r>
            <a:r>
              <a:rPr lang="en-US" sz="2600" dirty="0"/>
              <a:t>dense-matrix type </a:t>
            </a:r>
            <a:r>
              <a:rPr lang="en-US" sz="2600" dirty="0" smtClean="0"/>
              <a:t>programs, but are basically </a:t>
            </a:r>
            <a:r>
              <a:rPr lang="en-US" sz="2600" dirty="0"/>
              <a:t>unable to </a:t>
            </a:r>
            <a:r>
              <a:rPr lang="en-US" sz="2600" dirty="0" smtClean="0"/>
              <a:t>do much </a:t>
            </a:r>
            <a:r>
              <a:rPr lang="en-US" sz="2600" dirty="0"/>
              <a:t>outside </a:t>
            </a:r>
            <a:r>
              <a:rPr lang="en-US" sz="2600" dirty="0" smtClean="0"/>
              <a:t>that</a:t>
            </a:r>
            <a:endParaRPr lang="en-US" sz="2600" dirty="0"/>
          </a:p>
          <a:p>
            <a:pPr marL="0" indent="0">
              <a:buNone/>
            </a:pPr>
            <a:endParaRPr lang="en-US" sz="2600" i="1" u="sng" dirty="0" smtClean="0"/>
          </a:p>
          <a:p>
            <a:pPr marL="0" indent="0" algn="ctr">
              <a:buNone/>
            </a:pPr>
            <a:r>
              <a:rPr lang="en-US" i="1" u="sng" dirty="0" smtClean="0"/>
              <a:t>What’s missing</a:t>
            </a:r>
            <a:r>
              <a:rPr lang="en-US" dirty="0" smtClean="0"/>
              <a:t> </a:t>
            </a:r>
          </a:p>
          <a:p>
            <a:pPr marL="857250" lvl="1" indent="-457200">
              <a:buFontTx/>
              <a:buChar char="-"/>
            </a:pPr>
            <a:r>
              <a:rPr lang="en-US" sz="2600" dirty="0"/>
              <a:t>Irregular problems/program </a:t>
            </a:r>
            <a:endParaRPr lang="en-US" sz="2600" dirty="0" smtClean="0"/>
          </a:p>
          <a:p>
            <a:pPr marL="857250" lvl="1" indent="-457200">
              <a:buFontTx/>
              <a:buChar char="-"/>
            </a:pPr>
            <a:r>
              <a:rPr lang="en-US" sz="2600" dirty="0" smtClean="0"/>
              <a:t>Strong scaling, and</a:t>
            </a:r>
            <a:endParaRPr lang="en-US" sz="2600" dirty="0"/>
          </a:p>
          <a:p>
            <a:pPr marL="400050" lvl="1" indent="0">
              <a:buNone/>
            </a:pPr>
            <a:r>
              <a:rPr lang="en-US" sz="2600" dirty="0" smtClean="0"/>
              <a:t>-   Cost-effective parallel programming for regular problems</a:t>
            </a:r>
          </a:p>
          <a:p>
            <a:pPr marL="800100" lvl="2" indent="0">
              <a:buNone/>
            </a:pPr>
            <a:r>
              <a:rPr lang="en-US" sz="1800" dirty="0" smtClean="0"/>
              <a:t>Sweat-to-gain </a:t>
            </a:r>
            <a:r>
              <a:rPr lang="en-US" sz="1800" dirty="0"/>
              <a:t>ratio is (often too) </a:t>
            </a:r>
            <a:r>
              <a:rPr lang="en-US" sz="1800" dirty="0" smtClean="0"/>
              <a:t>high </a:t>
            </a:r>
            <a:endParaRPr lang="en-US" sz="1800" dirty="0"/>
          </a:p>
          <a:p>
            <a:pPr marL="800100" lvl="2" indent="0">
              <a:buNone/>
            </a:pPr>
            <a:r>
              <a:rPr lang="en-US" sz="1800" dirty="0" smtClean="0"/>
              <a:t>Though some progress with domain-specific languages</a:t>
            </a:r>
            <a:endParaRPr lang="en-US" sz="3000" dirty="0" smtClean="0">
              <a:solidFill>
                <a:srgbClr val="FF0000"/>
              </a:solidFill>
            </a:endParaRPr>
          </a:p>
          <a:p>
            <a:pPr marL="0" indent="0">
              <a:buNone/>
            </a:pPr>
            <a:r>
              <a:rPr lang="en-US" sz="2400" b="1" i="1" dirty="0" smtClean="0"/>
              <a:t>Requires </a:t>
            </a:r>
            <a:r>
              <a:rPr lang="en-US" sz="2400" b="1" i="1" dirty="0"/>
              <a:t>revolutionary approach </a:t>
            </a:r>
          </a:p>
          <a:p>
            <a:pPr marL="0" lvl="1" indent="0">
              <a:buNone/>
            </a:pPr>
            <a:r>
              <a:rPr lang="en-US" sz="2400" dirty="0" smtClean="0">
                <a:solidFill>
                  <a:srgbClr val="FF0000"/>
                </a:solidFill>
              </a:rPr>
              <a:t>Revolutionary</a:t>
            </a:r>
            <a:r>
              <a:rPr lang="en-US" sz="2400" dirty="0">
                <a:solidFill>
                  <a:srgbClr val="FF0000"/>
                </a:solidFill>
                <a:sym typeface="Wingdings" pitchFamily="2" charset="2"/>
              </a:rPr>
              <a:t>: Throw out &amp; </a:t>
            </a:r>
            <a:r>
              <a:rPr lang="en-US" sz="2400" dirty="0" smtClean="0">
                <a:solidFill>
                  <a:srgbClr val="FF0000"/>
                </a:solidFill>
                <a:sym typeface="Wingdings" pitchFamily="2" charset="2"/>
              </a:rPr>
              <a:t>replace</a:t>
            </a:r>
            <a:r>
              <a:rPr lang="en-US" sz="2400" dirty="0" smtClean="0">
                <a:solidFill>
                  <a:srgbClr val="FF0000"/>
                </a:solidFill>
              </a:rPr>
              <a:t> </a:t>
            </a:r>
            <a:r>
              <a:rPr lang="en-US" sz="2400" dirty="0">
                <a:solidFill>
                  <a:srgbClr val="FF0000"/>
                </a:solidFill>
                <a:sym typeface="Wingdings" pitchFamily="2" charset="2"/>
              </a:rPr>
              <a:t>  high </a:t>
            </a:r>
            <a:r>
              <a:rPr lang="en-US" sz="2400" dirty="0" smtClean="0">
                <a:solidFill>
                  <a:srgbClr val="FF0000"/>
                </a:solidFill>
                <a:sym typeface="Wingdings" pitchFamily="2" charset="2"/>
              </a:rPr>
              <a:t>bar</a:t>
            </a:r>
            <a:endParaRPr lang="en-US" sz="2400" dirty="0">
              <a:solidFill>
                <a:srgbClr val="FF0000"/>
              </a:solidFill>
              <a:sym typeface="Wingdings" pitchFamily="2" charset="2"/>
            </a:endParaRPr>
          </a:p>
          <a:p>
            <a:pPr marL="0" indent="0">
              <a:buNone/>
            </a:pPr>
            <a:endParaRPr lang="en-US" sz="3000" dirty="0">
              <a:solidFill>
                <a:srgbClr val="FF0000"/>
              </a:solidFill>
            </a:endParaRPr>
          </a:p>
        </p:txBody>
      </p:sp>
    </p:spTree>
    <p:extLst>
      <p:ext uri="{BB962C8B-B14F-4D97-AF65-F5344CB8AC3E}">
        <p14:creationId xmlns:p14="http://schemas.microsoft.com/office/powerpoint/2010/main" val="2093672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cview"/>
          <p:cNvPicPr>
            <a:picLocks noChangeAspect="1" noChangeArrowheads="1"/>
          </p:cNvPicPr>
          <p:nvPr/>
        </p:nvPicPr>
        <p:blipFill>
          <a:blip r:embed="rId3" cstate="print"/>
          <a:srcRect/>
          <a:stretch>
            <a:fillRect/>
          </a:stretch>
        </p:blipFill>
        <p:spPr bwMode="auto">
          <a:xfrm>
            <a:off x="152400" y="1371600"/>
            <a:ext cx="5105400" cy="5102225"/>
          </a:xfrm>
          <a:prstGeom prst="rect">
            <a:avLst/>
          </a:prstGeom>
          <a:noFill/>
          <a:ln w="9525">
            <a:noFill/>
            <a:miter lim="800000"/>
            <a:headEnd/>
            <a:tailEnd/>
          </a:ln>
        </p:spPr>
      </p:pic>
      <p:pic>
        <p:nvPicPr>
          <p:cNvPr id="22531" name="Picture 5" descr="tcu-prog"/>
          <p:cNvPicPr>
            <a:picLocks noChangeAspect="1" noChangeArrowheads="1"/>
          </p:cNvPicPr>
          <p:nvPr/>
        </p:nvPicPr>
        <p:blipFill>
          <a:blip r:embed="rId4" cstate="print"/>
          <a:srcRect/>
          <a:stretch>
            <a:fillRect/>
          </a:stretch>
        </p:blipFill>
        <p:spPr bwMode="auto">
          <a:xfrm>
            <a:off x="5562600" y="1447800"/>
            <a:ext cx="3429000" cy="3733800"/>
          </a:xfrm>
          <a:prstGeom prst="rect">
            <a:avLst/>
          </a:prstGeom>
          <a:noFill/>
          <a:ln w="9525">
            <a:noFill/>
            <a:miter lim="800000"/>
            <a:headEnd/>
            <a:tailEnd/>
          </a:ln>
        </p:spPr>
      </p:pic>
      <p:sp>
        <p:nvSpPr>
          <p:cNvPr id="22532" name="Text Box 7"/>
          <p:cNvSpPr txBox="1">
            <a:spLocks noChangeArrowheads="1"/>
          </p:cNvSpPr>
          <p:nvPr/>
        </p:nvSpPr>
        <p:spPr bwMode="auto">
          <a:xfrm>
            <a:off x="152400" y="0"/>
            <a:ext cx="8839200" cy="523220"/>
          </a:xfrm>
          <a:prstGeom prst="rect">
            <a:avLst/>
          </a:prstGeom>
          <a:noFill/>
          <a:ln w="9525">
            <a:noFill/>
            <a:miter lim="800000"/>
            <a:headEnd/>
            <a:tailEnd/>
          </a:ln>
        </p:spPr>
        <p:txBody>
          <a:bodyPr>
            <a:spAutoFit/>
          </a:bodyPr>
          <a:lstStyle/>
          <a:p>
            <a:pPr algn="ctr"/>
            <a:r>
              <a:rPr lang="en-US" sz="2800" dirty="0" smtClean="0"/>
              <a:t>The classic SW-HW bridge, GvN47</a:t>
            </a:r>
            <a:endParaRPr lang="en-US" sz="2400" dirty="0"/>
          </a:p>
        </p:txBody>
      </p:sp>
      <p:sp>
        <p:nvSpPr>
          <p:cNvPr id="22533" name="Text Box 8"/>
          <p:cNvSpPr txBox="1">
            <a:spLocks noChangeArrowheads="1"/>
          </p:cNvSpPr>
          <p:nvPr/>
        </p:nvSpPr>
        <p:spPr bwMode="auto">
          <a:xfrm>
            <a:off x="228600" y="381000"/>
            <a:ext cx="1654175" cy="336550"/>
          </a:xfrm>
          <a:prstGeom prst="rect">
            <a:avLst/>
          </a:prstGeom>
          <a:noFill/>
          <a:ln w="9525">
            <a:noFill/>
            <a:miter lim="800000"/>
            <a:headEnd/>
            <a:tailEnd/>
          </a:ln>
        </p:spPr>
        <p:txBody>
          <a:bodyPr>
            <a:spAutoFit/>
          </a:bodyPr>
          <a:lstStyle/>
          <a:p>
            <a:pPr>
              <a:spcBef>
                <a:spcPct val="50000"/>
              </a:spcBef>
            </a:pPr>
            <a:endParaRPr lang="en-US" dirty="0"/>
          </a:p>
        </p:txBody>
      </p:sp>
      <p:sp>
        <p:nvSpPr>
          <p:cNvPr id="22534" name="Text Box 10"/>
          <p:cNvSpPr txBox="1">
            <a:spLocks noChangeArrowheads="1"/>
          </p:cNvSpPr>
          <p:nvPr/>
        </p:nvSpPr>
        <p:spPr bwMode="auto">
          <a:xfrm>
            <a:off x="0" y="533400"/>
            <a:ext cx="5410200" cy="707886"/>
          </a:xfrm>
          <a:prstGeom prst="rect">
            <a:avLst/>
          </a:prstGeom>
          <a:noFill/>
          <a:ln w="9525">
            <a:noFill/>
            <a:miter lim="800000"/>
            <a:headEnd/>
            <a:tailEnd/>
          </a:ln>
        </p:spPr>
        <p:txBody>
          <a:bodyPr wrap="square">
            <a:spAutoFit/>
          </a:bodyPr>
          <a:lstStyle/>
          <a:p>
            <a:r>
              <a:rPr lang="en-US" dirty="0" smtClean="0">
                <a:solidFill>
                  <a:srgbClr val="FF0000"/>
                </a:solidFill>
              </a:rPr>
              <a:t>Program</a:t>
            </a:r>
            <a:r>
              <a:rPr lang="en-US" dirty="0">
                <a:solidFill>
                  <a:srgbClr val="FF0000"/>
                </a:solidFill>
              </a:rPr>
              <a:t>-counter &amp; stored </a:t>
            </a:r>
            <a:r>
              <a:rPr lang="en-US" dirty="0" smtClean="0">
                <a:solidFill>
                  <a:srgbClr val="FF0000"/>
                </a:solidFill>
              </a:rPr>
              <a:t>program</a:t>
            </a:r>
          </a:p>
          <a:p>
            <a:r>
              <a:rPr lang="en-US" dirty="0" smtClean="0">
                <a:sym typeface="Wingdings"/>
              </a:rPr>
              <a:t>XMT:</a:t>
            </a:r>
            <a:r>
              <a:rPr lang="en-US" dirty="0" smtClean="0"/>
              <a:t> </a:t>
            </a:r>
            <a:r>
              <a:rPr lang="en-US" dirty="0" smtClean="0">
                <a:solidFill>
                  <a:srgbClr val="FF0000"/>
                </a:solidFill>
              </a:rPr>
              <a:t>upgrade for parallel abstraction</a:t>
            </a:r>
            <a:endParaRPr lang="en-US" sz="2400" dirty="0">
              <a:solidFill>
                <a:srgbClr val="FF0000"/>
              </a:solidFill>
            </a:endParaRPr>
          </a:p>
        </p:txBody>
      </p:sp>
      <p:sp>
        <p:nvSpPr>
          <p:cNvPr id="22535" name="Text Box 11"/>
          <p:cNvSpPr txBox="1">
            <a:spLocks noChangeArrowheads="1"/>
          </p:cNvSpPr>
          <p:nvPr/>
        </p:nvSpPr>
        <p:spPr bwMode="auto">
          <a:xfrm>
            <a:off x="6096000" y="533400"/>
            <a:ext cx="2895600" cy="946150"/>
          </a:xfrm>
          <a:prstGeom prst="rect">
            <a:avLst/>
          </a:prstGeom>
          <a:noFill/>
          <a:ln w="9525">
            <a:noFill/>
            <a:miter lim="800000"/>
            <a:headEnd/>
            <a:tailEnd/>
          </a:ln>
        </p:spPr>
        <p:txBody>
          <a:bodyPr>
            <a:spAutoFit/>
          </a:bodyPr>
          <a:lstStyle/>
          <a:p>
            <a:r>
              <a:rPr lang="en-US" dirty="0">
                <a:solidFill>
                  <a:srgbClr val="FF0000"/>
                </a:solidFill>
              </a:rPr>
              <a:t>Virtual over physical: </a:t>
            </a:r>
          </a:p>
          <a:p>
            <a:r>
              <a:rPr lang="en-US" dirty="0">
                <a:solidFill>
                  <a:srgbClr val="FF0000"/>
                </a:solidFill>
              </a:rPr>
              <a:t>distributed solution</a:t>
            </a:r>
          </a:p>
          <a:p>
            <a:endParaRPr lang="en-US" dirty="0"/>
          </a:p>
        </p:txBody>
      </p:sp>
      <p:sp>
        <p:nvSpPr>
          <p:cNvPr id="8" name="TextBox 7"/>
          <p:cNvSpPr txBox="1"/>
          <p:nvPr/>
        </p:nvSpPr>
        <p:spPr>
          <a:xfrm>
            <a:off x="5410200" y="5943600"/>
            <a:ext cx="3733800" cy="830997"/>
          </a:xfrm>
          <a:prstGeom prst="rect">
            <a:avLst/>
          </a:prstGeom>
          <a:noFill/>
        </p:spPr>
        <p:txBody>
          <a:bodyPr wrap="square" rtlCol="0">
            <a:spAutoFit/>
          </a:bodyPr>
          <a:lstStyle/>
          <a:p>
            <a:r>
              <a:rPr lang="en-US" sz="1600" dirty="0" smtClean="0"/>
              <a:t>H. Goldstine, J. von Neumann. </a:t>
            </a:r>
          </a:p>
          <a:p>
            <a:r>
              <a:rPr lang="en-US" sz="1600" dirty="0" smtClean="0"/>
              <a:t>Planning and coding problems for an </a:t>
            </a:r>
          </a:p>
          <a:p>
            <a:r>
              <a:rPr lang="en-US" sz="1600" dirty="0" smtClean="0"/>
              <a:t>electronic computing instrument, 1947</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Revisit of “how to gain traction”</a:t>
            </a:r>
            <a:endParaRPr lang="en-US" u="sng" dirty="0"/>
          </a:p>
        </p:txBody>
      </p:sp>
      <p:sp>
        <p:nvSpPr>
          <p:cNvPr id="3" name="Content Placeholder 2"/>
          <p:cNvSpPr>
            <a:spLocks noGrp="1"/>
          </p:cNvSpPr>
          <p:nvPr>
            <p:ph idx="1"/>
          </p:nvPr>
        </p:nvSpPr>
        <p:spPr/>
        <p:txBody>
          <a:bodyPr/>
          <a:lstStyle/>
          <a:p>
            <a:r>
              <a:rPr lang="en-US" dirty="0"/>
              <a:t>Ideal for commercialization: add “HW hooks” to </a:t>
            </a:r>
            <a:r>
              <a:rPr lang="en-US" dirty="0" smtClean="0"/>
              <a:t>current CPU IP</a:t>
            </a:r>
          </a:p>
          <a:p>
            <a:r>
              <a:rPr lang="en-US" dirty="0" smtClean="0"/>
              <a:t>Next best thing: </a:t>
            </a:r>
          </a:p>
          <a:p>
            <a:pPr lvl="1"/>
            <a:r>
              <a:rPr lang="en-US" dirty="0"/>
              <a:t>R</a:t>
            </a:r>
            <a:r>
              <a:rPr lang="en-US" dirty="0" smtClean="0"/>
              <a:t>euse as much as possible</a:t>
            </a:r>
          </a:p>
          <a:p>
            <a:pPr lvl="1"/>
            <a:r>
              <a:rPr lang="en-US" dirty="0" smtClean="0"/>
              <a:t>Benefit from ecosystem of ISA </a:t>
            </a:r>
            <a:endParaRPr lang="en-US" dirty="0"/>
          </a:p>
          <a:p>
            <a:endParaRPr lang="en-US" dirty="0"/>
          </a:p>
        </p:txBody>
      </p:sp>
    </p:spTree>
    <p:extLst>
      <p:ext uri="{BB962C8B-B14F-4D97-AF65-F5344CB8AC3E}">
        <p14:creationId xmlns:p14="http://schemas.microsoft.com/office/powerpoint/2010/main" val="1057231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990600"/>
          </a:xfrm>
        </p:spPr>
        <p:txBody>
          <a:bodyPr/>
          <a:lstStyle/>
          <a:p>
            <a:r>
              <a:rPr lang="en-US" sz="3200" u="sng" dirty="0" smtClean="0"/>
              <a:t>Workflow from parallel algorithms to programming </a:t>
            </a:r>
            <a:r>
              <a:rPr lang="en-US" sz="3200" dirty="0" smtClean="0"/>
              <a:t>versus </a:t>
            </a:r>
            <a:r>
              <a:rPr lang="en-US" sz="3200" u="sng" dirty="0" smtClean="0"/>
              <a:t>trial-and-error</a:t>
            </a:r>
          </a:p>
        </p:txBody>
      </p:sp>
      <p:sp>
        <p:nvSpPr>
          <p:cNvPr id="12291" name="Content Placeholder 2"/>
          <p:cNvSpPr>
            <a:spLocks noGrp="1"/>
          </p:cNvSpPr>
          <p:nvPr>
            <p:ph idx="1"/>
          </p:nvPr>
        </p:nvSpPr>
        <p:spPr>
          <a:xfrm>
            <a:off x="838200" y="1447800"/>
            <a:ext cx="7848600" cy="4678363"/>
          </a:xfrm>
        </p:spPr>
        <p:txBody>
          <a:bodyPr/>
          <a:lstStyle/>
          <a:p>
            <a:pPr>
              <a:buFontTx/>
              <a:buNone/>
            </a:pPr>
            <a:r>
              <a:rPr lang="en-US" dirty="0" smtClean="0"/>
              <a:t>Option 1</a:t>
            </a:r>
          </a:p>
        </p:txBody>
      </p:sp>
      <p:sp>
        <p:nvSpPr>
          <p:cNvPr id="4" name="Rectangle 3"/>
          <p:cNvSpPr/>
          <p:nvPr/>
        </p:nvSpPr>
        <p:spPr>
          <a:xfrm>
            <a:off x="1981200" y="2209800"/>
            <a:ext cx="16764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5" name="Down Arrow 4"/>
          <p:cNvSpPr/>
          <p:nvPr/>
        </p:nvSpPr>
        <p:spPr>
          <a:xfrm flipH="1">
            <a:off x="914400" y="3200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4267200" y="3657600"/>
            <a:ext cx="20574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Rethink algorithm: Take better advantage of cache</a:t>
            </a:r>
          </a:p>
        </p:txBody>
      </p:sp>
      <p:sp>
        <p:nvSpPr>
          <p:cNvPr id="8" name="Bent Arrow 7"/>
          <p:cNvSpPr/>
          <p:nvPr/>
        </p:nvSpPr>
        <p:spPr>
          <a:xfrm flipH="1">
            <a:off x="3657600" y="2667000"/>
            <a:ext cx="1600200" cy="990600"/>
          </a:xfrm>
          <a:prstGeom prst="bentArrow">
            <a:avLst>
              <a:gd name="adj1" fmla="val 13430"/>
              <a:gd name="adj2" fmla="val 3863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Rectangle 8"/>
          <p:cNvSpPr/>
          <p:nvPr/>
        </p:nvSpPr>
        <p:spPr>
          <a:xfrm>
            <a:off x="838200" y="5029200"/>
            <a:ext cx="2667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0" name="Rectangle 9"/>
          <p:cNvSpPr/>
          <p:nvPr/>
        </p:nvSpPr>
        <p:spPr>
          <a:xfrm>
            <a:off x="6629400" y="2209800"/>
            <a:ext cx="20574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11" name="Down Arrow 10"/>
          <p:cNvSpPr/>
          <p:nvPr/>
        </p:nvSpPr>
        <p:spPr>
          <a:xfrm>
            <a:off x="2590800" y="4572000"/>
            <a:ext cx="152400" cy="4572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6629400" y="3962400"/>
            <a:ext cx="2133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Tune</a:t>
            </a:r>
          </a:p>
        </p:txBody>
      </p:sp>
      <p:sp>
        <p:nvSpPr>
          <p:cNvPr id="13" name="Rectangle 12"/>
          <p:cNvSpPr/>
          <p:nvPr/>
        </p:nvSpPr>
        <p:spPr>
          <a:xfrm>
            <a:off x="6629400" y="5105400"/>
            <a:ext cx="2209800" cy="609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4" name="Right Arrow 13"/>
          <p:cNvSpPr/>
          <p:nvPr/>
        </p:nvSpPr>
        <p:spPr>
          <a:xfrm flipV="1">
            <a:off x="3581400" y="4038600"/>
            <a:ext cx="685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2" name="TextBox 14"/>
          <p:cNvSpPr txBox="1">
            <a:spLocks noChangeArrowheads="1"/>
          </p:cNvSpPr>
          <p:nvPr/>
        </p:nvSpPr>
        <p:spPr bwMode="auto">
          <a:xfrm>
            <a:off x="6553200" y="1524000"/>
            <a:ext cx="2057400" cy="584200"/>
          </a:xfrm>
          <a:prstGeom prst="rect">
            <a:avLst/>
          </a:prstGeom>
          <a:noFill/>
          <a:ln w="9525">
            <a:noFill/>
            <a:miter lim="800000"/>
            <a:headEnd/>
            <a:tailEnd/>
          </a:ln>
        </p:spPr>
        <p:txBody>
          <a:bodyPr>
            <a:spAutoFit/>
          </a:bodyPr>
          <a:lstStyle/>
          <a:p>
            <a:r>
              <a:rPr lang="en-US" sz="3200" dirty="0"/>
              <a:t>Option 2</a:t>
            </a:r>
          </a:p>
        </p:txBody>
      </p:sp>
      <p:sp>
        <p:nvSpPr>
          <p:cNvPr id="16" name="Down Arrow 15"/>
          <p:cNvSpPr/>
          <p:nvPr/>
        </p:nvSpPr>
        <p:spPr>
          <a:xfrm>
            <a:off x="7620000" y="3429000"/>
            <a:ext cx="4603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Down Arrow 16"/>
          <p:cNvSpPr/>
          <p:nvPr/>
        </p:nvSpPr>
        <p:spPr>
          <a:xfrm>
            <a:off x="7620000" y="46482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5" name="TextBox 17"/>
          <p:cNvSpPr txBox="1">
            <a:spLocks noChangeArrowheads="1"/>
          </p:cNvSpPr>
          <p:nvPr/>
        </p:nvSpPr>
        <p:spPr bwMode="auto">
          <a:xfrm>
            <a:off x="3962400" y="2209800"/>
            <a:ext cx="2514600" cy="708025"/>
          </a:xfrm>
          <a:prstGeom prst="rect">
            <a:avLst/>
          </a:prstGeom>
          <a:noFill/>
          <a:ln w="9525">
            <a:noFill/>
            <a:miter lim="800000"/>
            <a:headEnd/>
            <a:tailEnd/>
          </a:ln>
        </p:spPr>
        <p:txBody>
          <a:bodyPr>
            <a:spAutoFit/>
          </a:bodyPr>
          <a:lstStyle/>
          <a:p>
            <a:r>
              <a:rPr lang="en-US" dirty="0"/>
              <a:t>Parallel algorithmic thinking (say PRAM)</a:t>
            </a:r>
          </a:p>
        </p:txBody>
      </p:sp>
      <p:sp>
        <p:nvSpPr>
          <p:cNvPr id="12306" name="TextBox 18"/>
          <p:cNvSpPr txBox="1">
            <a:spLocks noChangeArrowheads="1"/>
          </p:cNvSpPr>
          <p:nvPr/>
        </p:nvSpPr>
        <p:spPr bwMode="auto">
          <a:xfrm>
            <a:off x="4343400" y="4572000"/>
            <a:ext cx="1600200" cy="369888"/>
          </a:xfrm>
          <a:prstGeom prst="rect">
            <a:avLst/>
          </a:prstGeom>
          <a:noFill/>
          <a:ln w="9525">
            <a:noFill/>
            <a:miter lim="800000"/>
            <a:headEnd/>
            <a:tailEnd/>
          </a:ln>
        </p:spPr>
        <p:txBody>
          <a:bodyPr>
            <a:spAutoFit/>
          </a:bodyPr>
          <a:lstStyle/>
          <a:p>
            <a:r>
              <a:rPr lang="en-US" dirty="0"/>
              <a:t>Compiler</a:t>
            </a:r>
          </a:p>
        </p:txBody>
      </p:sp>
      <p:sp>
        <p:nvSpPr>
          <p:cNvPr id="12307" name="TextBox 19"/>
          <p:cNvSpPr txBox="1">
            <a:spLocks noChangeArrowheads="1"/>
          </p:cNvSpPr>
          <p:nvPr/>
        </p:nvSpPr>
        <p:spPr bwMode="auto">
          <a:xfrm>
            <a:off x="0" y="5867400"/>
            <a:ext cx="6477000" cy="830263"/>
          </a:xfrm>
          <a:prstGeom prst="rect">
            <a:avLst/>
          </a:prstGeom>
          <a:noFill/>
          <a:ln w="9525">
            <a:noFill/>
            <a:miter lim="800000"/>
            <a:headEnd/>
            <a:tailEnd/>
          </a:ln>
        </p:spPr>
        <p:txBody>
          <a:bodyPr>
            <a:spAutoFit/>
          </a:bodyPr>
          <a:lstStyle/>
          <a:p>
            <a:r>
              <a:rPr lang="en-US" sz="1600" b="1" dirty="0" smtClean="0"/>
              <a:t>Is Option </a:t>
            </a:r>
            <a:r>
              <a:rPr lang="en-US" sz="1600" b="1" dirty="0"/>
              <a:t>1 </a:t>
            </a:r>
            <a:r>
              <a:rPr lang="en-US" sz="1600" b="1" dirty="0" smtClean="0"/>
              <a:t>good enough </a:t>
            </a:r>
            <a:r>
              <a:rPr lang="en-US" sz="1600" dirty="0" smtClean="0"/>
              <a:t>for </a:t>
            </a:r>
            <a:r>
              <a:rPr lang="en-US" sz="1600" dirty="0"/>
              <a:t>the parallel programmer’s model?</a:t>
            </a:r>
          </a:p>
          <a:p>
            <a:r>
              <a:rPr lang="en-US" sz="1600" dirty="0"/>
              <a:t>Options 1B and 2 start with a PRAM algorithm, but not option 1A. </a:t>
            </a:r>
          </a:p>
          <a:p>
            <a:r>
              <a:rPr lang="en-US" sz="1600" b="1" dirty="0"/>
              <a:t>Options 1A and 2 represent workflow</a:t>
            </a:r>
            <a:r>
              <a:rPr lang="en-US" sz="1600" dirty="0"/>
              <a:t>, but not option 1B.</a:t>
            </a:r>
          </a:p>
        </p:txBody>
      </p:sp>
      <p:sp>
        <p:nvSpPr>
          <p:cNvPr id="12308" name="TextBox 20"/>
          <p:cNvSpPr txBox="1">
            <a:spLocks noChangeArrowheads="1"/>
          </p:cNvSpPr>
          <p:nvPr/>
        </p:nvSpPr>
        <p:spPr bwMode="auto">
          <a:xfrm>
            <a:off x="6400800" y="5867400"/>
            <a:ext cx="3124200" cy="830263"/>
          </a:xfrm>
          <a:prstGeom prst="rect">
            <a:avLst/>
          </a:prstGeom>
          <a:noFill/>
          <a:ln w="9525">
            <a:noFill/>
            <a:miter lim="800000"/>
            <a:headEnd/>
            <a:tailEnd/>
          </a:ln>
        </p:spPr>
        <p:txBody>
          <a:bodyPr>
            <a:spAutoFit/>
          </a:bodyPr>
          <a:lstStyle/>
          <a:p>
            <a:r>
              <a:rPr lang="en-US" sz="1600" b="1" dirty="0"/>
              <a:t>Not possible in the 1990s.</a:t>
            </a:r>
          </a:p>
          <a:p>
            <a:r>
              <a:rPr lang="en-US" sz="1600" b="1" dirty="0"/>
              <a:t>Possible now. </a:t>
            </a:r>
          </a:p>
          <a:p>
            <a:r>
              <a:rPr lang="en-US" sz="1600" b="1" dirty="0"/>
              <a:t>Why settle for less?</a:t>
            </a:r>
          </a:p>
        </p:txBody>
      </p:sp>
      <p:sp>
        <p:nvSpPr>
          <p:cNvPr id="25" name="Rounded Rectangle 24"/>
          <p:cNvSpPr/>
          <p:nvPr/>
        </p:nvSpPr>
        <p:spPr>
          <a:xfrm>
            <a:off x="1905000" y="3505200"/>
            <a:ext cx="1676400" cy="1066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Insufficient inter-thread bandwidth?</a:t>
            </a:r>
          </a:p>
        </p:txBody>
      </p:sp>
      <p:sp>
        <p:nvSpPr>
          <p:cNvPr id="26" name="Rectangle 25"/>
          <p:cNvSpPr/>
          <p:nvPr/>
        </p:nvSpPr>
        <p:spPr>
          <a:xfrm>
            <a:off x="0" y="2209800"/>
            <a:ext cx="1752600" cy="990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latin typeface="Calibri" pitchFamily="34" charset="0"/>
              </a:rPr>
              <a:t>Domain decomposition, </a:t>
            </a:r>
          </a:p>
          <a:p>
            <a:pPr algn="ctr">
              <a:defRPr/>
            </a:pPr>
            <a:r>
              <a:rPr lang="en-US" sz="1800" dirty="0">
                <a:latin typeface="Calibri" pitchFamily="34" charset="0"/>
              </a:rPr>
              <a:t>or task decomposition</a:t>
            </a:r>
          </a:p>
        </p:txBody>
      </p:sp>
      <p:sp>
        <p:nvSpPr>
          <p:cNvPr id="27" name="Rectangle 26"/>
          <p:cNvSpPr/>
          <p:nvPr/>
        </p:nvSpPr>
        <p:spPr>
          <a:xfrm>
            <a:off x="6629400" y="3124200"/>
            <a:ext cx="21336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Program</a:t>
            </a:r>
          </a:p>
        </p:txBody>
      </p:sp>
      <p:sp>
        <p:nvSpPr>
          <p:cNvPr id="28" name="Down Arrow 27"/>
          <p:cNvSpPr/>
          <p:nvPr/>
        </p:nvSpPr>
        <p:spPr>
          <a:xfrm>
            <a:off x="7620000" y="2514600"/>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1981200" y="2819400"/>
            <a:ext cx="1676400" cy="381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Program</a:t>
            </a:r>
          </a:p>
        </p:txBody>
      </p:sp>
      <p:sp>
        <p:nvSpPr>
          <p:cNvPr id="31" name="Down Arrow 30"/>
          <p:cNvSpPr/>
          <p:nvPr/>
        </p:nvSpPr>
        <p:spPr>
          <a:xfrm flipH="1">
            <a:off x="2743200" y="2514600"/>
            <a:ext cx="46038"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Down Arrow 32"/>
          <p:cNvSpPr/>
          <p:nvPr/>
        </p:nvSpPr>
        <p:spPr>
          <a:xfrm>
            <a:off x="2743200" y="3200400"/>
            <a:ext cx="76200"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Down Arrow 33"/>
          <p:cNvSpPr/>
          <p:nvPr/>
        </p:nvSpPr>
        <p:spPr>
          <a:xfrm flipH="1">
            <a:off x="914400" y="4572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Down Arrow 34"/>
          <p:cNvSpPr/>
          <p:nvPr/>
        </p:nvSpPr>
        <p:spPr>
          <a:xfrm flipH="1">
            <a:off x="914400" y="3886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18" name="TextBox 29"/>
          <p:cNvSpPr txBox="1">
            <a:spLocks noChangeArrowheads="1"/>
          </p:cNvSpPr>
          <p:nvPr/>
        </p:nvSpPr>
        <p:spPr bwMode="auto">
          <a:xfrm>
            <a:off x="7620000" y="2514600"/>
            <a:ext cx="1524000" cy="646113"/>
          </a:xfrm>
          <a:prstGeom prst="rect">
            <a:avLst/>
          </a:prstGeom>
          <a:noFill/>
          <a:ln w="9525">
            <a:noFill/>
            <a:miter lim="800000"/>
            <a:headEnd/>
            <a:tailEnd/>
          </a:ln>
        </p:spPr>
        <p:txBody>
          <a:bodyPr>
            <a:spAutoFit/>
          </a:bodyPr>
          <a:lstStyle/>
          <a:p>
            <a:r>
              <a:rPr lang="en-US" sz="1800" dirty="0">
                <a:solidFill>
                  <a:srgbClr val="FF0000"/>
                </a:solidFill>
              </a:rPr>
              <a:t>Prove</a:t>
            </a:r>
          </a:p>
          <a:p>
            <a:r>
              <a:rPr lang="en-US" sz="1800" dirty="0">
                <a:solidFill>
                  <a:srgbClr val="FF0000"/>
                </a:solidFill>
              </a:rPr>
              <a:t>correctness</a:t>
            </a:r>
          </a:p>
        </p:txBody>
      </p:sp>
      <p:sp>
        <p:nvSpPr>
          <p:cNvPr id="12319" name="TextBox 31"/>
          <p:cNvSpPr txBox="1">
            <a:spLocks noChangeArrowheads="1"/>
          </p:cNvSpPr>
          <p:nvPr/>
        </p:nvSpPr>
        <p:spPr bwMode="auto">
          <a:xfrm>
            <a:off x="9601200" y="2743200"/>
            <a:ext cx="184150" cy="400050"/>
          </a:xfrm>
          <a:prstGeom prst="rect">
            <a:avLst/>
          </a:prstGeom>
          <a:noFill/>
          <a:ln w="9525">
            <a:noFill/>
            <a:miter lim="800000"/>
            <a:headEnd/>
            <a:tailEnd/>
          </a:ln>
        </p:spPr>
        <p:txBody>
          <a:bodyPr wrap="none">
            <a:spAutoFit/>
          </a:bodyPr>
          <a:lstStyle/>
          <a:p>
            <a:endParaRPr lang="en-US" dirty="0"/>
          </a:p>
        </p:txBody>
      </p:sp>
      <p:sp>
        <p:nvSpPr>
          <p:cNvPr id="12320" name="TextBox 35"/>
          <p:cNvSpPr txBox="1">
            <a:spLocks noChangeArrowheads="1"/>
          </p:cNvSpPr>
          <p:nvPr/>
        </p:nvSpPr>
        <p:spPr bwMode="auto">
          <a:xfrm>
            <a:off x="7620000" y="3429000"/>
            <a:ext cx="1524000" cy="400050"/>
          </a:xfrm>
          <a:prstGeom prst="rect">
            <a:avLst/>
          </a:prstGeom>
          <a:noFill/>
          <a:ln w="9525">
            <a:noFill/>
            <a:miter lim="800000"/>
            <a:headEnd/>
            <a:tailEnd/>
          </a:ln>
        </p:spPr>
        <p:txBody>
          <a:bodyPr>
            <a:spAutoFit/>
          </a:bodyPr>
          <a:lstStyle/>
          <a:p>
            <a:r>
              <a:rPr lang="en-US" dirty="0">
                <a:solidFill>
                  <a:srgbClr val="FF0000"/>
                </a:solidFill>
              </a:rPr>
              <a:t>Still correct</a:t>
            </a:r>
          </a:p>
        </p:txBody>
      </p:sp>
      <p:sp>
        <p:nvSpPr>
          <p:cNvPr id="12321" name="TextBox 36"/>
          <p:cNvSpPr txBox="1">
            <a:spLocks noChangeArrowheads="1"/>
          </p:cNvSpPr>
          <p:nvPr/>
        </p:nvSpPr>
        <p:spPr bwMode="auto">
          <a:xfrm>
            <a:off x="7620000" y="4648200"/>
            <a:ext cx="1524000" cy="400050"/>
          </a:xfrm>
          <a:prstGeom prst="rect">
            <a:avLst/>
          </a:prstGeom>
          <a:noFill/>
          <a:ln w="9525">
            <a:noFill/>
            <a:miter lim="800000"/>
            <a:headEnd/>
            <a:tailEnd/>
          </a:ln>
        </p:spPr>
        <p:txBody>
          <a:bodyPr>
            <a:spAutoFit/>
          </a:bodyPr>
          <a:lstStyle/>
          <a:p>
            <a:r>
              <a:rPr lang="en-US" dirty="0">
                <a:solidFill>
                  <a:srgbClr val="FF0000"/>
                </a:solidFill>
              </a:rPr>
              <a:t>Still correct</a:t>
            </a:r>
          </a:p>
        </p:txBody>
      </p:sp>
      <p:sp>
        <p:nvSpPr>
          <p:cNvPr id="36" name="TextBox 35"/>
          <p:cNvSpPr txBox="1"/>
          <p:nvPr/>
        </p:nvSpPr>
        <p:spPr>
          <a:xfrm>
            <a:off x="0" y="1143000"/>
            <a:ext cx="9144000" cy="400110"/>
          </a:xfrm>
          <a:prstGeom prst="rect">
            <a:avLst/>
          </a:prstGeom>
          <a:noFill/>
        </p:spPr>
        <p:txBody>
          <a:bodyPr wrap="square" rtlCol="0">
            <a:spAutoFit/>
          </a:bodyPr>
          <a:lstStyle/>
          <a:p>
            <a:r>
              <a:rPr lang="en-US" u="sng" dirty="0" smtClean="0"/>
              <a:t>Legend</a:t>
            </a:r>
            <a:r>
              <a:rPr lang="en-US" dirty="0" smtClean="0"/>
              <a:t> </a:t>
            </a:r>
            <a:r>
              <a:rPr lang="en-US" dirty="0" smtClean="0">
                <a:solidFill>
                  <a:srgbClr val="92D050"/>
                </a:solidFill>
              </a:rPr>
              <a:t>creativity</a:t>
            </a:r>
            <a:r>
              <a:rPr lang="en-US" dirty="0" smtClean="0"/>
              <a:t> </a:t>
            </a:r>
            <a:r>
              <a:rPr lang="en-US" dirty="0" smtClean="0">
                <a:solidFill>
                  <a:srgbClr val="00B050"/>
                </a:solidFill>
              </a:rPr>
              <a:t>hyper-creativity  </a:t>
            </a:r>
            <a:r>
              <a:rPr lang="en-US" dirty="0" smtClean="0"/>
              <a:t>[More creativity </a:t>
            </a:r>
            <a:r>
              <a:rPr lang="en-US" dirty="0" smtClean="0">
                <a:sym typeface="Wingdings" pitchFamily="2" charset="2"/>
              </a:rPr>
              <a:t></a:t>
            </a:r>
            <a:r>
              <a:rPr lang="en-US" dirty="0" smtClean="0"/>
              <a:t> less productivity]</a:t>
            </a:r>
            <a:endParaRPr lang="en-US" u="sng" dirty="0">
              <a:solidFill>
                <a:srgbClr val="00B050"/>
              </a:solidFill>
            </a:endParaRPr>
          </a:p>
        </p:txBody>
      </p:sp>
      <p:sp>
        <p:nvSpPr>
          <p:cNvPr id="37" name="TextBox 36"/>
          <p:cNvSpPr txBox="1"/>
          <p:nvPr/>
        </p:nvSpPr>
        <p:spPr>
          <a:xfrm>
            <a:off x="3505200" y="3276600"/>
            <a:ext cx="1828800" cy="707886"/>
          </a:xfrm>
          <a:prstGeom prst="rect">
            <a:avLst/>
          </a:prstGeom>
          <a:noFill/>
        </p:spPr>
        <p:txBody>
          <a:bodyPr wrap="square" rtlCol="0">
            <a:spAutoFit/>
          </a:bodyPr>
          <a:lstStyle/>
          <a:p>
            <a:r>
              <a:rPr lang="en-US" dirty="0" smtClean="0"/>
              <a:t>Sisyphean(?)</a:t>
            </a:r>
          </a:p>
          <a:p>
            <a:r>
              <a:rPr lang="en-US" dirty="0" smtClean="0"/>
              <a:t>loop</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0"/>
            <a:ext cx="9144000" cy="457200"/>
          </a:xfrm>
        </p:spPr>
        <p:txBody>
          <a:bodyPr/>
          <a:lstStyle/>
          <a:p>
            <a:r>
              <a:rPr lang="en-US" sz="4000" smtClean="0">
                <a:ea typeface="ＭＳ Ｐゴシック" pitchFamily="34" charset="-128"/>
              </a:rPr>
              <a:t>Who should produce the parallel code?</a:t>
            </a:r>
          </a:p>
        </p:txBody>
      </p:sp>
      <p:sp>
        <p:nvSpPr>
          <p:cNvPr id="3" name="Content Placeholder 2"/>
          <p:cNvSpPr>
            <a:spLocks noGrp="1"/>
          </p:cNvSpPr>
          <p:nvPr>
            <p:ph idx="1"/>
          </p:nvPr>
        </p:nvSpPr>
        <p:spPr>
          <a:xfrm>
            <a:off x="0" y="457200"/>
            <a:ext cx="9144000" cy="5927725"/>
          </a:xfrm>
        </p:spPr>
        <p:txBody>
          <a:bodyPr/>
          <a:lstStyle/>
          <a:p>
            <a:pPr marL="39688" indent="0">
              <a:buFontTx/>
              <a:buNone/>
            </a:pPr>
            <a:r>
              <a:rPr lang="en-US" sz="2400" b="1" i="1" smtClean="0">
                <a:ea typeface="ＭＳ Ｐゴシック" pitchFamily="34" charset="-128"/>
              </a:rPr>
              <a:t>Choices [state-of-the-art compiler research perspective] </a:t>
            </a:r>
            <a:endParaRPr lang="en-US" sz="2400" smtClean="0">
              <a:ea typeface="ＭＳ Ｐゴシック" pitchFamily="34" charset="-128"/>
            </a:endParaRPr>
          </a:p>
          <a:p>
            <a:pPr marL="39688" indent="0"/>
            <a:r>
              <a:rPr lang="en-US" sz="2400" smtClean="0">
                <a:ea typeface="ＭＳ Ｐゴシック" pitchFamily="34" charset="-128"/>
              </a:rPr>
              <a:t>Programmer only</a:t>
            </a:r>
          </a:p>
          <a:p>
            <a:pPr lvl="1"/>
            <a:r>
              <a:rPr lang="en-US" sz="2400" smtClean="0">
                <a:ea typeface="ＭＳ Ｐゴシック" pitchFamily="34" charset="-128"/>
              </a:rPr>
              <a:t>Writing parallel code is </a:t>
            </a:r>
            <a:r>
              <a:rPr lang="en-US" sz="2400" smtClean="0">
                <a:solidFill>
                  <a:srgbClr val="FF0000"/>
                </a:solidFill>
                <a:ea typeface="ＭＳ Ｐゴシック" pitchFamily="34" charset="-128"/>
              </a:rPr>
              <a:t>tedious</a:t>
            </a:r>
            <a:r>
              <a:rPr lang="en-US" sz="2400" smtClean="0">
                <a:ea typeface="ＭＳ Ｐゴシック" pitchFamily="34" charset="-128"/>
              </a:rPr>
              <a:t>.</a:t>
            </a:r>
          </a:p>
          <a:p>
            <a:pPr lvl="1"/>
            <a:r>
              <a:rPr lang="en-US" sz="2400" smtClean="0">
                <a:solidFill>
                  <a:srgbClr val="008000"/>
                </a:solidFill>
                <a:ea typeface="ＭＳ Ｐゴシック" pitchFamily="34" charset="-128"/>
              </a:rPr>
              <a:t>Good at </a:t>
            </a:r>
            <a:r>
              <a:rPr lang="ja-JP" altLang="en-US" sz="2400" smtClean="0">
                <a:solidFill>
                  <a:srgbClr val="008000"/>
                </a:solidFill>
                <a:ea typeface="ＭＳ Ｐゴシック" pitchFamily="34" charset="-128"/>
              </a:rPr>
              <a:t>‘</a:t>
            </a:r>
            <a:r>
              <a:rPr lang="en-US" altLang="ja-JP" sz="2400" smtClean="0">
                <a:solidFill>
                  <a:srgbClr val="008000"/>
                </a:solidFill>
                <a:ea typeface="ＭＳ Ｐゴシック" pitchFamily="34" charset="-128"/>
              </a:rPr>
              <a:t>seeing parallelism</a:t>
            </a:r>
            <a:r>
              <a:rPr lang="ja-JP" altLang="en-US" sz="2400" smtClean="0">
                <a:solidFill>
                  <a:srgbClr val="008000"/>
                </a:solidFill>
                <a:ea typeface="ＭＳ Ｐゴシック" pitchFamily="34" charset="-128"/>
              </a:rPr>
              <a:t>’</a:t>
            </a:r>
            <a:r>
              <a:rPr lang="en-US" altLang="ja-JP" sz="2400" smtClean="0">
                <a:ea typeface="ＭＳ Ｐゴシック" pitchFamily="34" charset="-128"/>
              </a:rPr>
              <a:t>, esp. irregular parallelism.</a:t>
            </a:r>
          </a:p>
          <a:p>
            <a:pPr lvl="1"/>
            <a:r>
              <a:rPr lang="en-US" sz="2400" smtClean="0">
                <a:ea typeface="ＭＳ Ｐゴシック" pitchFamily="34" charset="-128"/>
              </a:rPr>
              <a:t>But are </a:t>
            </a:r>
            <a:r>
              <a:rPr lang="en-US" sz="2400" smtClean="0">
                <a:solidFill>
                  <a:srgbClr val="FF0000"/>
                </a:solidFill>
                <a:ea typeface="ＭＳ Ｐゴシック" pitchFamily="34" charset="-128"/>
              </a:rPr>
              <a:t>bad at seeing locality and granularity considerations</a:t>
            </a:r>
            <a:r>
              <a:rPr lang="en-US" sz="2400" smtClean="0">
                <a:ea typeface="ＭＳ Ｐゴシック" pitchFamily="34" charset="-128"/>
              </a:rPr>
              <a:t>.</a:t>
            </a:r>
          </a:p>
          <a:p>
            <a:pPr lvl="2"/>
            <a:r>
              <a:rPr lang="en-US" smtClean="0">
                <a:ea typeface="ＭＳ Ｐゴシック" pitchFamily="34" charset="-128"/>
              </a:rPr>
              <a:t>Have </a:t>
            </a:r>
            <a:r>
              <a:rPr lang="en-US" smtClean="0">
                <a:solidFill>
                  <a:srgbClr val="FF0000"/>
                </a:solidFill>
                <a:ea typeface="ＭＳ Ｐゴシック" pitchFamily="34" charset="-128"/>
              </a:rPr>
              <a:t>poor intuitions about compiler transformations</a:t>
            </a:r>
            <a:r>
              <a:rPr lang="en-US" smtClean="0">
                <a:ea typeface="ＭＳ Ｐゴシック" pitchFamily="34" charset="-128"/>
              </a:rPr>
              <a:t>.</a:t>
            </a:r>
          </a:p>
          <a:p>
            <a:pPr marL="39688" indent="0"/>
            <a:r>
              <a:rPr lang="en-US" sz="2400" smtClean="0">
                <a:ea typeface="ＭＳ Ｐゴシック" pitchFamily="34" charset="-128"/>
              </a:rPr>
              <a:t>Compiler only</a:t>
            </a:r>
          </a:p>
          <a:p>
            <a:pPr lvl="1"/>
            <a:r>
              <a:rPr lang="en-US" sz="2400" smtClean="0">
                <a:ea typeface="ＭＳ Ｐゴシック" pitchFamily="34" charset="-128"/>
              </a:rPr>
              <a:t>Can see </a:t>
            </a:r>
            <a:r>
              <a:rPr lang="en-US" sz="2400" smtClean="0">
                <a:solidFill>
                  <a:srgbClr val="008000"/>
                </a:solidFill>
                <a:ea typeface="ＭＳ Ｐゴシック" pitchFamily="34" charset="-128"/>
              </a:rPr>
              <a:t>regular parallelism</a:t>
            </a:r>
            <a:r>
              <a:rPr lang="en-US" sz="2400" smtClean="0">
                <a:ea typeface="ＭＳ Ｐゴシック" pitchFamily="34" charset="-128"/>
              </a:rPr>
              <a:t>, but not </a:t>
            </a:r>
            <a:r>
              <a:rPr lang="en-US" sz="2400" smtClean="0">
                <a:solidFill>
                  <a:srgbClr val="FF0000"/>
                </a:solidFill>
                <a:ea typeface="ＭＳ Ｐゴシック" pitchFamily="34" charset="-128"/>
              </a:rPr>
              <a:t>irregular parallelism</a:t>
            </a:r>
            <a:r>
              <a:rPr lang="en-US" sz="2400" smtClean="0">
                <a:ea typeface="ＭＳ Ｐゴシック" pitchFamily="34" charset="-128"/>
              </a:rPr>
              <a:t>.</a:t>
            </a:r>
          </a:p>
          <a:p>
            <a:pPr lvl="1"/>
            <a:r>
              <a:rPr lang="en-US" sz="2400" smtClean="0">
                <a:solidFill>
                  <a:srgbClr val="008000"/>
                </a:solidFill>
                <a:ea typeface="ＭＳ Ｐゴシック" pitchFamily="34" charset="-128"/>
              </a:rPr>
              <a:t>Great at doing compiler transformations </a:t>
            </a:r>
            <a:r>
              <a:rPr lang="en-US" sz="2400" smtClean="0">
                <a:ea typeface="ＭＳ Ｐゴシック" pitchFamily="34" charset="-128"/>
              </a:rPr>
              <a:t>to improve parallelism, granularity and locality.</a:t>
            </a:r>
          </a:p>
          <a:p>
            <a:pPr marL="39688" indent="0">
              <a:buFontTx/>
              <a:buNone/>
            </a:pPr>
            <a:r>
              <a:rPr lang="en-US" sz="2400" b="1" i="1" smtClean="0">
                <a:ea typeface="ＭＳ Ｐゴシック" pitchFamily="34" charset="-128"/>
                <a:sym typeface="Symbol" pitchFamily="18" charset="2"/>
              </a:rPr>
              <a:t></a:t>
            </a:r>
            <a:r>
              <a:rPr lang="en-US" sz="2400" i="1" smtClean="0">
                <a:ea typeface="ＭＳ Ｐゴシック" pitchFamily="34" charset="-128"/>
                <a:sym typeface="Symbol" pitchFamily="18" charset="2"/>
              </a:rPr>
              <a:t> Hybrid solution: Programmer specifies high-level parallelism, but little else.  Compiler does the rest.</a:t>
            </a:r>
            <a:endParaRPr lang="en-US" sz="2400" smtClean="0">
              <a:ea typeface="ＭＳ Ｐゴシック" pitchFamily="34" charset="-128"/>
            </a:endParaRPr>
          </a:p>
          <a:p>
            <a:pPr marL="39688" indent="0">
              <a:buFontTx/>
              <a:buNone/>
            </a:pPr>
            <a:r>
              <a:rPr lang="en-US" sz="2400" smtClean="0">
                <a:ea typeface="ＭＳ Ｐゴシック" pitchFamily="34" charset="-128"/>
              </a:rPr>
              <a:t>Goals:</a:t>
            </a:r>
          </a:p>
          <a:p>
            <a:pPr marL="39688" indent="0"/>
            <a:r>
              <a:rPr lang="en-US" sz="2400" smtClean="0">
                <a:ea typeface="ＭＳ Ｐゴシック" pitchFamily="34" charset="-128"/>
              </a:rPr>
              <a:t>Ease of programming</a:t>
            </a:r>
          </a:p>
          <a:p>
            <a:pPr lvl="1"/>
            <a:r>
              <a:rPr lang="en-US" sz="2400" smtClean="0">
                <a:ea typeface="ＭＳ Ｐゴシック" pitchFamily="34" charset="-128"/>
              </a:rPr>
              <a:t>Declarative programming</a:t>
            </a:r>
          </a:p>
          <a:p>
            <a:pPr marL="39688" indent="0"/>
            <a:endParaRPr lang="en-US" smtClean="0">
              <a:ea typeface="ＭＳ Ｐゴシック" pitchFamily="34" charset="-128"/>
            </a:endParaRPr>
          </a:p>
        </p:txBody>
      </p:sp>
      <p:sp>
        <p:nvSpPr>
          <p:cNvPr id="34819" name="TextBox 4"/>
          <p:cNvSpPr txBox="1">
            <a:spLocks noChangeArrowheads="1"/>
          </p:cNvSpPr>
          <p:nvPr/>
        </p:nvSpPr>
        <p:spPr bwMode="auto">
          <a:xfrm>
            <a:off x="4191000" y="5486400"/>
            <a:ext cx="495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u="sng" dirty="0">
                <a:solidFill>
                  <a:srgbClr val="2D2D8A"/>
                </a:solidFill>
              </a:rPr>
              <a:t>(My) Broader questions</a:t>
            </a:r>
          </a:p>
          <a:p>
            <a:r>
              <a:rPr lang="en-US" sz="2000" b="1" dirty="0">
                <a:solidFill>
                  <a:srgbClr val="2D2D8A"/>
                </a:solidFill>
              </a:rPr>
              <a:t>Where will the algorithms come from? </a:t>
            </a:r>
          </a:p>
          <a:p>
            <a:r>
              <a:rPr lang="en-US" sz="2000" b="1" dirty="0">
                <a:solidFill>
                  <a:srgbClr val="2D2D8A"/>
                </a:solidFill>
              </a:rPr>
              <a:t>Is today</a:t>
            </a:r>
            <a:r>
              <a:rPr lang="ja-JP" altLang="en-US" sz="2000" b="1" dirty="0">
                <a:solidFill>
                  <a:srgbClr val="2D2D8A"/>
                </a:solidFill>
              </a:rPr>
              <a:t>’</a:t>
            </a:r>
            <a:r>
              <a:rPr lang="en-US" altLang="ja-JP" sz="2000" b="1" dirty="0">
                <a:solidFill>
                  <a:srgbClr val="2D2D8A"/>
                </a:solidFill>
              </a:rPr>
              <a:t>s HW good enough?</a:t>
            </a:r>
          </a:p>
          <a:p>
            <a:r>
              <a:rPr lang="en-US" sz="2000" b="1" dirty="0" smtClean="0">
                <a:solidFill>
                  <a:srgbClr val="2D2D8A"/>
                </a:solidFill>
              </a:rPr>
              <a:t>XMT </a:t>
            </a:r>
            <a:r>
              <a:rPr lang="en-US" sz="2000" b="1" dirty="0">
                <a:solidFill>
                  <a:srgbClr val="2D2D8A"/>
                </a:solidFill>
              </a:rPr>
              <a:t>relevant for all 3 questions</a:t>
            </a:r>
          </a:p>
        </p:txBody>
      </p:sp>
      <p:sp>
        <p:nvSpPr>
          <p:cNvPr id="6" name="TextBox 5"/>
          <p:cNvSpPr txBox="1"/>
          <p:nvPr/>
        </p:nvSpPr>
        <p:spPr>
          <a:xfrm>
            <a:off x="5943600" y="1143000"/>
            <a:ext cx="2454275" cy="369888"/>
          </a:xfrm>
          <a:prstGeom prst="rect">
            <a:avLst/>
          </a:prstGeom>
          <a:noFill/>
        </p:spPr>
        <p:txBody>
          <a:bodyPr wrap="none">
            <a:spAutoFit/>
          </a:bodyPr>
          <a:lstStyle/>
          <a:p>
            <a:pPr>
              <a:defRPr/>
            </a:pPr>
            <a:r>
              <a:rPr lang="en-US" b="1" i="1" dirty="0">
                <a:solidFill>
                  <a:schemeClr val="accent6"/>
                </a:solidFill>
                <a:latin typeface="Arial" charset="0"/>
                <a:ea typeface="+mn-ea"/>
              </a:rPr>
              <a:t>Thanks: Prof. Barua</a:t>
            </a:r>
            <a:endParaRPr lang="en-US" dirty="0">
              <a:solidFill>
                <a:schemeClr val="accent6"/>
              </a:solidFill>
              <a:latin typeface="Arial" charset="0"/>
              <a:ea typeface="+mn-ea"/>
            </a:endParaRPr>
          </a:p>
        </p:txBody>
      </p:sp>
    </p:spTree>
    <p:extLst>
      <p:ext uri="{BB962C8B-B14F-4D97-AF65-F5344CB8AC3E}">
        <p14:creationId xmlns:p14="http://schemas.microsoft.com/office/powerpoint/2010/main" val="846841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4000" u="sng" dirty="0" smtClean="0"/>
              <a:t>Denial Example: BFS</a:t>
            </a:r>
            <a:r>
              <a:rPr lang="en-US" sz="4000" dirty="0" smtClean="0"/>
              <a:t> </a:t>
            </a:r>
            <a:r>
              <a:rPr lang="en-US" sz="2400" dirty="0" smtClean="0"/>
              <a:t>[EduPar2011]</a:t>
            </a:r>
            <a:endParaRPr lang="en-US" sz="2400" dirty="0"/>
          </a:p>
        </p:txBody>
      </p:sp>
      <p:sp>
        <p:nvSpPr>
          <p:cNvPr id="3" name="Content Placeholder 2"/>
          <p:cNvSpPr>
            <a:spLocks noGrp="1"/>
          </p:cNvSpPr>
          <p:nvPr>
            <p:ph idx="1"/>
          </p:nvPr>
        </p:nvSpPr>
        <p:spPr>
          <a:xfrm>
            <a:off x="0" y="838200"/>
            <a:ext cx="9144000" cy="5287963"/>
          </a:xfrm>
        </p:spPr>
        <p:txBody>
          <a:bodyPr/>
          <a:lstStyle/>
          <a:p>
            <a:pPr>
              <a:buNone/>
            </a:pPr>
            <a:r>
              <a:rPr lang="en-US" sz="2200" u="sng" dirty="0" smtClean="0"/>
              <a:t>2011 NSF/IEEE-TCPP curriculum</a:t>
            </a:r>
            <a:r>
              <a:rPr lang="en-US" sz="2200" dirty="0" smtClean="0"/>
              <a:t> teach BFS using </a:t>
            </a:r>
            <a:r>
              <a:rPr lang="en-US" sz="2200" dirty="0" err="1" smtClean="0"/>
              <a:t>OpenMP</a:t>
            </a:r>
            <a:endParaRPr lang="en-US" sz="2200" u="sng" dirty="0" smtClean="0"/>
          </a:p>
          <a:p>
            <a:pPr>
              <a:buNone/>
            </a:pPr>
            <a:r>
              <a:rPr lang="en-US" sz="2200" b="1" u="sng" dirty="0" smtClean="0"/>
              <a:t>Teaching experiment</a:t>
            </a:r>
            <a:r>
              <a:rPr lang="en-US" sz="2200" b="1" dirty="0" smtClean="0"/>
              <a:t> </a:t>
            </a:r>
            <a:r>
              <a:rPr lang="en-US" sz="2200" dirty="0" smtClean="0"/>
              <a:t>Joint F2010 UIUC/UMD class. 42 students</a:t>
            </a:r>
            <a:endParaRPr lang="en-US" sz="2200" u="sng" dirty="0" smtClean="0"/>
          </a:p>
          <a:p>
            <a:pPr>
              <a:buNone/>
            </a:pPr>
            <a:r>
              <a:rPr lang="en-US" sz="2200" u="sng" dirty="0" smtClean="0"/>
              <a:t>Good news</a:t>
            </a:r>
            <a:r>
              <a:rPr lang="en-US" sz="2200" dirty="0" smtClean="0"/>
              <a:t> Easy coding (since no meaningful ‘decomposition’)</a:t>
            </a:r>
          </a:p>
          <a:p>
            <a:pPr>
              <a:buNone/>
            </a:pPr>
            <a:r>
              <a:rPr lang="en-US" sz="2200" u="sng" dirty="0" smtClean="0"/>
              <a:t>Bad news</a:t>
            </a:r>
            <a:r>
              <a:rPr lang="en-US" sz="2200" dirty="0" smtClean="0"/>
              <a:t> </a:t>
            </a:r>
            <a:r>
              <a:rPr lang="en-US" sz="2200" dirty="0" smtClean="0">
                <a:solidFill>
                  <a:srgbClr val="FF0000"/>
                </a:solidFill>
              </a:rPr>
              <a:t>None</a:t>
            </a:r>
            <a:r>
              <a:rPr lang="en-US" sz="2200" dirty="0" smtClean="0"/>
              <a:t> got </a:t>
            </a:r>
            <a:r>
              <a:rPr lang="en-US" sz="2200" dirty="0" smtClean="0">
                <a:solidFill>
                  <a:srgbClr val="FF0000"/>
                </a:solidFill>
              </a:rPr>
              <a:t>speedup</a:t>
            </a:r>
            <a:r>
              <a:rPr lang="en-US" sz="2200" dirty="0" smtClean="0"/>
              <a:t> over serial on 8-proc SMP machine</a:t>
            </a:r>
          </a:p>
          <a:p>
            <a:pPr>
              <a:buNone/>
            </a:pPr>
            <a:r>
              <a:rPr lang="en-US" sz="2200" dirty="0" smtClean="0"/>
              <a:t>BFS </a:t>
            </a:r>
            <a:r>
              <a:rPr lang="en-US" sz="2200" dirty="0" err="1" smtClean="0"/>
              <a:t>alg</a:t>
            </a:r>
            <a:r>
              <a:rPr lang="en-US" sz="2200" dirty="0" smtClean="0"/>
              <a:t> was </a:t>
            </a:r>
            <a:r>
              <a:rPr lang="en-US" sz="2200" u="sng" dirty="0" smtClean="0"/>
              <a:t>easy but .. no good</a:t>
            </a:r>
            <a:r>
              <a:rPr lang="en-US" sz="2200" dirty="0" smtClean="0"/>
              <a:t>: </a:t>
            </a:r>
            <a:r>
              <a:rPr lang="en-US" sz="2200" dirty="0" smtClean="0">
                <a:sym typeface="Wingdings" pitchFamily="2" charset="2"/>
              </a:rPr>
              <a:t></a:t>
            </a:r>
            <a:r>
              <a:rPr lang="en-US" sz="2200" b="1" dirty="0" smtClean="0"/>
              <a:t>no speedups</a:t>
            </a:r>
          </a:p>
          <a:p>
            <a:pPr algn="ctr">
              <a:buNone/>
            </a:pPr>
            <a:r>
              <a:rPr lang="en-US" sz="2200" u="sng" dirty="0" smtClean="0"/>
              <a:t>Speedups on </a:t>
            </a:r>
            <a:r>
              <a:rPr lang="en-US" sz="2200" u="sng" dirty="0" smtClean="0">
                <a:solidFill>
                  <a:srgbClr val="FF0000"/>
                </a:solidFill>
              </a:rPr>
              <a:t>64-processor XMT</a:t>
            </a:r>
            <a:r>
              <a:rPr lang="en-US" sz="2200" dirty="0" smtClean="0">
                <a:solidFill>
                  <a:srgbClr val="FF0000"/>
                </a:solidFill>
              </a:rPr>
              <a:t> 7x to 25x</a:t>
            </a:r>
          </a:p>
          <a:p>
            <a:pPr>
              <a:buNone/>
            </a:pPr>
            <a:r>
              <a:rPr lang="en-US" sz="2200" u="sng" dirty="0" smtClean="0"/>
              <a:t>Hey, unfair!</a:t>
            </a:r>
            <a:r>
              <a:rPr lang="en-US" sz="2200" dirty="0" smtClean="0"/>
              <a:t> Hold on: &lt;1/4 of the silicon area of SMP</a:t>
            </a:r>
            <a:endParaRPr lang="en-US" sz="2200" dirty="0" smtClean="0">
              <a:solidFill>
                <a:srgbClr val="FF0000"/>
              </a:solidFill>
            </a:endParaRPr>
          </a:p>
          <a:p>
            <a:pPr algn="ctr">
              <a:buNone/>
            </a:pPr>
            <a:r>
              <a:rPr lang="en-US" sz="2200" u="sng" dirty="0" smtClean="0"/>
              <a:t>Symptom of the bigger “denial”</a:t>
            </a:r>
            <a:r>
              <a:rPr lang="en-US" sz="2200" dirty="0" smtClean="0"/>
              <a:t> </a:t>
            </a:r>
          </a:p>
          <a:p>
            <a:pPr>
              <a:buNone/>
            </a:pPr>
            <a:r>
              <a:rPr lang="en-US" sz="2200" u="sng" dirty="0" smtClean="0"/>
              <a:t>‘Only problem</a:t>
            </a:r>
            <a:r>
              <a:rPr lang="en-US" sz="2200" dirty="0" smtClean="0"/>
              <a:t> Developers lack parallel programming skills’ </a:t>
            </a:r>
          </a:p>
          <a:p>
            <a:pPr>
              <a:buNone/>
            </a:pPr>
            <a:r>
              <a:rPr lang="en-US" sz="2200" u="sng" dirty="0" smtClean="0"/>
              <a:t>Solution</a:t>
            </a:r>
            <a:r>
              <a:rPr lang="en-US" sz="2200" dirty="0" smtClean="0"/>
              <a:t> Education. </a:t>
            </a:r>
            <a:r>
              <a:rPr lang="en-US" sz="2200" u="sng" dirty="0" smtClean="0"/>
              <a:t>False</a:t>
            </a:r>
            <a:r>
              <a:rPr lang="en-US" sz="2200" dirty="0" smtClean="0"/>
              <a:t> Teach then see that HW is the problem</a:t>
            </a:r>
          </a:p>
          <a:p>
            <a:pPr eaLnBrk="1" hangingPunct="1">
              <a:lnSpc>
                <a:spcPct val="80000"/>
              </a:lnSpc>
              <a:buFontTx/>
              <a:buNone/>
            </a:pPr>
            <a:endParaRPr lang="en-US" sz="2200" dirty="0" smtClean="0"/>
          </a:p>
          <a:p>
            <a:pPr algn="ctr" eaLnBrk="1" hangingPunct="1">
              <a:lnSpc>
                <a:spcPct val="80000"/>
              </a:lnSpc>
              <a:buFontTx/>
              <a:buNone/>
            </a:pPr>
            <a:r>
              <a:rPr lang="en-US" sz="2200" u="sng" dirty="0" smtClean="0"/>
              <a:t>HotPAR10 performance results include BFS:</a:t>
            </a:r>
          </a:p>
          <a:p>
            <a:pPr eaLnBrk="1" hangingPunct="1">
              <a:lnSpc>
                <a:spcPct val="80000"/>
              </a:lnSpc>
              <a:buFontTx/>
              <a:buNone/>
            </a:pPr>
            <a:r>
              <a:rPr lang="en-US" sz="2200" u="sng" dirty="0" smtClean="0"/>
              <a:t>XMT/GPU Speed-up</a:t>
            </a:r>
            <a:r>
              <a:rPr lang="en-US" sz="2200" dirty="0" smtClean="0"/>
              <a:t> same silicon area, highly parallel input: </a:t>
            </a:r>
            <a:r>
              <a:rPr lang="en-US" sz="2200" dirty="0" smtClean="0">
                <a:solidFill>
                  <a:srgbClr val="FF0000"/>
                </a:solidFill>
              </a:rPr>
              <a:t>5.4X</a:t>
            </a:r>
          </a:p>
          <a:p>
            <a:pPr eaLnBrk="1" hangingPunct="1">
              <a:lnSpc>
                <a:spcPct val="80000"/>
              </a:lnSpc>
              <a:buFontTx/>
              <a:buNone/>
            </a:pPr>
            <a:r>
              <a:rPr lang="en-US" sz="2200" dirty="0" smtClean="0"/>
              <a:t>Small HW configuration, large diameter: </a:t>
            </a:r>
            <a:r>
              <a:rPr lang="en-US" sz="2200" dirty="0" smtClean="0">
                <a:solidFill>
                  <a:srgbClr val="FF0000"/>
                </a:solidFill>
              </a:rPr>
              <a:t>109X </a:t>
            </a:r>
            <a:r>
              <a:rPr lang="en-US" sz="2200" dirty="0" err="1" smtClean="0">
                <a:solidFill>
                  <a:srgbClr val="FF0000"/>
                </a:solidFill>
              </a:rPr>
              <a:t>wrt</a:t>
            </a:r>
            <a:r>
              <a:rPr lang="en-US" sz="2200" dirty="0" smtClean="0">
                <a:solidFill>
                  <a:srgbClr val="FF0000"/>
                </a:solidFill>
              </a:rPr>
              <a:t> same GPU</a:t>
            </a:r>
          </a:p>
          <a:p>
            <a:pPr>
              <a:buNone/>
            </a:pPr>
            <a:endParaRPr lang="en-US" sz="2400" dirty="0" smtClean="0"/>
          </a:p>
          <a:p>
            <a:pPr>
              <a:buNone/>
            </a:pPr>
            <a:endParaRPr lang="en-US" dirty="0"/>
          </a:p>
        </p:txBody>
      </p:sp>
    </p:spTree>
    <p:extLst>
      <p:ext uri="{BB962C8B-B14F-4D97-AF65-F5344CB8AC3E}">
        <p14:creationId xmlns:p14="http://schemas.microsoft.com/office/powerpoint/2010/main" val="1068623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448800" cy="533400"/>
          </a:xfrm>
        </p:spPr>
        <p:txBody>
          <a:bodyPr/>
          <a:lstStyle/>
          <a:p>
            <a:r>
              <a:rPr lang="en-US" sz="3600" dirty="0" smtClean="0">
                <a:solidFill>
                  <a:schemeClr val="tx1"/>
                </a:solidFill>
              </a:rPr>
              <a:t>Discussion of BFS results</a:t>
            </a:r>
          </a:p>
        </p:txBody>
      </p:sp>
      <p:sp>
        <p:nvSpPr>
          <p:cNvPr id="3" name="Content Placeholder 2"/>
          <p:cNvSpPr>
            <a:spLocks noGrp="1"/>
          </p:cNvSpPr>
          <p:nvPr>
            <p:ph idx="1"/>
          </p:nvPr>
        </p:nvSpPr>
        <p:spPr>
          <a:xfrm>
            <a:off x="0" y="838200"/>
            <a:ext cx="9144000" cy="5287963"/>
          </a:xfrm>
        </p:spPr>
        <p:txBody>
          <a:bodyPr/>
          <a:lstStyle/>
          <a:p>
            <a:r>
              <a:rPr lang="en-US" sz="2400" u="sng" dirty="0" smtClean="0"/>
              <a:t>Contrast with </a:t>
            </a:r>
            <a:r>
              <a:rPr lang="en-US" sz="2400" dirty="0" smtClean="0"/>
              <a:t>smartest people: PPoPP’</a:t>
            </a:r>
            <a:r>
              <a:rPr lang="en-US" sz="2400" dirty="0" smtClean="0">
                <a:solidFill>
                  <a:srgbClr val="FF0000"/>
                </a:solidFill>
              </a:rPr>
              <a:t>12</a:t>
            </a:r>
            <a:r>
              <a:rPr lang="en-US" sz="2400" dirty="0" smtClean="0"/>
              <a:t>, </a:t>
            </a:r>
            <a:r>
              <a:rPr lang="en-US" sz="2400" dirty="0"/>
              <a:t>Stanford’</a:t>
            </a:r>
            <a:r>
              <a:rPr lang="en-US" sz="2400" dirty="0">
                <a:solidFill>
                  <a:srgbClr val="FF0000"/>
                </a:solidFill>
              </a:rPr>
              <a:t>11</a:t>
            </a:r>
            <a:r>
              <a:rPr lang="en-US" sz="2400" dirty="0"/>
              <a:t> .. BFS on multi-cores, </a:t>
            </a:r>
            <a:r>
              <a:rPr lang="en-US" sz="2400" u="sng" dirty="0"/>
              <a:t>again</a:t>
            </a:r>
            <a:r>
              <a:rPr lang="en-US" sz="2400" dirty="0"/>
              <a:t> only if the diameter is small, improving on </a:t>
            </a:r>
            <a:r>
              <a:rPr lang="en-US" sz="2400" dirty="0" smtClean="0"/>
              <a:t>SC’10 </a:t>
            </a:r>
            <a:r>
              <a:rPr lang="en-US" sz="2400" dirty="0"/>
              <a:t>IBM/</a:t>
            </a:r>
            <a:r>
              <a:rPr lang="en-US" sz="2400" dirty="0" err="1"/>
              <a:t>GaTech</a:t>
            </a:r>
            <a:r>
              <a:rPr lang="en-US" sz="2400" dirty="0"/>
              <a:t> </a:t>
            </a:r>
            <a:r>
              <a:rPr lang="en-US" sz="2400" dirty="0" smtClean="0"/>
              <a:t>&amp; 6 </a:t>
            </a:r>
            <a:r>
              <a:rPr lang="en-US" sz="2400" dirty="0"/>
              <a:t>recent papers, all 1</a:t>
            </a:r>
            <a:r>
              <a:rPr lang="en-US" sz="2400" baseline="30000" dirty="0"/>
              <a:t>st</a:t>
            </a:r>
            <a:r>
              <a:rPr lang="en-US" sz="2400" dirty="0"/>
              <a:t> rate </a:t>
            </a:r>
            <a:r>
              <a:rPr lang="en-US" sz="2400" dirty="0" smtClean="0"/>
              <a:t>conferences </a:t>
            </a:r>
            <a:endParaRPr lang="en-US" sz="2400" dirty="0"/>
          </a:p>
          <a:p>
            <a:pPr marL="0" indent="0">
              <a:buNone/>
            </a:pPr>
            <a:r>
              <a:rPr lang="en-US" sz="2400" dirty="0" smtClean="0"/>
              <a:t>    BFS </a:t>
            </a:r>
            <a:r>
              <a:rPr lang="en-US" sz="2400" dirty="0"/>
              <a:t>is bread &amp; butter. </a:t>
            </a:r>
            <a:r>
              <a:rPr lang="en-US" sz="2400" dirty="0">
                <a:solidFill>
                  <a:srgbClr val="00B050"/>
                </a:solidFill>
              </a:rPr>
              <a:t>Call the Marines each time you need </a:t>
            </a:r>
            <a:endParaRPr lang="en-US" sz="2400" dirty="0" smtClean="0">
              <a:solidFill>
                <a:srgbClr val="00B050"/>
              </a:solidFill>
            </a:endParaRPr>
          </a:p>
          <a:p>
            <a:pPr marL="0" indent="0">
              <a:buNone/>
            </a:pPr>
            <a:r>
              <a:rPr lang="en-US" sz="2400" dirty="0">
                <a:solidFill>
                  <a:srgbClr val="00B050"/>
                </a:solidFill>
              </a:rPr>
              <a:t> </a:t>
            </a:r>
            <a:r>
              <a:rPr lang="en-US" sz="2400" dirty="0" smtClean="0">
                <a:solidFill>
                  <a:srgbClr val="00B050"/>
                </a:solidFill>
              </a:rPr>
              <a:t>   bread? </a:t>
            </a:r>
            <a:r>
              <a:rPr lang="en-US" sz="2400" u="sng" dirty="0" smtClean="0"/>
              <a:t>Makes </a:t>
            </a:r>
            <a:r>
              <a:rPr lang="en-US" sz="2400" u="sng" dirty="0"/>
              <a:t>one wonder</a:t>
            </a:r>
            <a:r>
              <a:rPr lang="en-US" sz="2400" dirty="0"/>
              <a:t> </a:t>
            </a:r>
            <a:r>
              <a:rPr lang="en-US" sz="2400" dirty="0" smtClean="0"/>
              <a:t>Is something wrong with the </a:t>
            </a:r>
            <a:r>
              <a:rPr lang="en-US" sz="2400" dirty="0"/>
              <a:t>field</a:t>
            </a:r>
            <a:r>
              <a:rPr lang="en-US" sz="2400" dirty="0" smtClean="0"/>
              <a:t>?  </a:t>
            </a:r>
          </a:p>
          <a:p>
            <a:pPr marL="0" indent="0">
              <a:buNone/>
            </a:pPr>
            <a:endParaRPr lang="en-US" sz="2400" u="sng" dirty="0" smtClean="0"/>
          </a:p>
          <a:p>
            <a:r>
              <a:rPr lang="en-US" sz="2400" u="sng" dirty="0" smtClean="0"/>
              <a:t>‘Decree</a:t>
            </a:r>
            <a:r>
              <a:rPr lang="en-US" sz="2400" dirty="0" smtClean="0"/>
              <a:t>’ Random graphs = ‘reality’. In the old days: Expander graphs taught in graph design. Planar graphs were real</a:t>
            </a:r>
          </a:p>
          <a:p>
            <a:endParaRPr lang="en-US" sz="2400" b="1" dirty="0" smtClean="0"/>
          </a:p>
          <a:p>
            <a:r>
              <a:rPr lang="en-US" sz="2400" dirty="0" smtClean="0"/>
              <a:t>Lots of parallelism </a:t>
            </a:r>
            <a:r>
              <a:rPr lang="en-US" sz="2400" dirty="0" smtClean="0">
                <a:sym typeface="Wingdings" pitchFamily="2" charset="2"/>
              </a:rPr>
              <a:t> more</a:t>
            </a:r>
            <a:r>
              <a:rPr lang="en-US" sz="2400" dirty="0" smtClean="0"/>
              <a:t> HW design freedom. E.g., GPUs get decent speedup with lots of parallelism, and </a:t>
            </a:r>
            <a:endParaRPr lang="en-US" sz="2400" dirty="0" smtClean="0">
              <a:solidFill>
                <a:srgbClr val="FF0000"/>
              </a:solidFill>
            </a:endParaRPr>
          </a:p>
          <a:p>
            <a:pPr>
              <a:buNone/>
            </a:pPr>
            <a:r>
              <a:rPr lang="en-US" sz="2400" dirty="0" smtClean="0">
                <a:solidFill>
                  <a:srgbClr val="FF0000"/>
                </a:solidFill>
              </a:rPr>
              <a:t>	But, not enough for general parallel algorithms.</a:t>
            </a:r>
            <a:r>
              <a:rPr lang="en-US" sz="2400" dirty="0" smtClean="0"/>
              <a:t> BFS (&amp; max-flow): much better speedups on XMT. Same easier programs</a:t>
            </a:r>
            <a:endParaRPr lang="en-US" sz="2400" dirty="0" smtClean="0">
              <a:solidFill>
                <a:srgbClr val="FF0000"/>
              </a:solidFill>
            </a:endParaRPr>
          </a:p>
          <a:p>
            <a:pPr>
              <a:buNone/>
            </a:pPr>
            <a:endParaRPr lang="en-US" sz="2400" dirty="0" smtClean="0"/>
          </a:p>
          <a:p>
            <a:pPr>
              <a:buNone/>
            </a:pPr>
            <a:endParaRPr lang="en-US" sz="2400" dirty="0" smtClean="0">
              <a:solidFill>
                <a:srgbClr val="FF0000"/>
              </a:solidFill>
            </a:endParaRPr>
          </a:p>
          <a:p>
            <a:pPr>
              <a:buNone/>
            </a:pPr>
            <a:endParaRPr lang="en-US" sz="2400" dirty="0"/>
          </a:p>
        </p:txBody>
      </p:sp>
    </p:spTree>
    <p:extLst>
      <p:ext uri="{BB962C8B-B14F-4D97-AF65-F5344CB8AC3E}">
        <p14:creationId xmlns:p14="http://schemas.microsoft.com/office/powerpoint/2010/main" val="73895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Power Efficiency</a:t>
            </a:r>
            <a:endParaRPr lang="en-US" dirty="0"/>
          </a:p>
        </p:txBody>
      </p:sp>
      <p:sp>
        <p:nvSpPr>
          <p:cNvPr id="3" name="Content Placeholder 2"/>
          <p:cNvSpPr>
            <a:spLocks noGrp="1"/>
          </p:cNvSpPr>
          <p:nvPr>
            <p:ph idx="1"/>
          </p:nvPr>
        </p:nvSpPr>
        <p:spPr>
          <a:xfrm>
            <a:off x="0" y="914400"/>
            <a:ext cx="9144000" cy="5211763"/>
          </a:xfrm>
        </p:spPr>
        <p:txBody>
          <a:bodyPr/>
          <a:lstStyle/>
          <a:p>
            <a:r>
              <a:rPr lang="en-US" sz="2400" dirty="0" smtClean="0"/>
              <a:t>heterogeneous design </a:t>
            </a:r>
            <a:r>
              <a:rPr lang="en-US" sz="2400" dirty="0" smtClean="0">
                <a:sym typeface="Wingdings" pitchFamily="2" charset="2"/>
              </a:rPr>
              <a:t></a:t>
            </a:r>
            <a:r>
              <a:rPr lang="en-US" sz="2400" dirty="0" smtClean="0"/>
              <a:t> TCUs used only when beneficial </a:t>
            </a:r>
          </a:p>
          <a:p>
            <a:r>
              <a:rPr lang="en-US" sz="2400" dirty="0" smtClean="0"/>
              <a:t>extremely lightweight TCUs. Avoid complex HW overheads:  coherent caches, branch prediction, superscalar issue, or speculation. Instead TCUs compensate with much parallelism</a:t>
            </a:r>
          </a:p>
          <a:p>
            <a:r>
              <a:rPr lang="en-US" sz="2400" dirty="0" smtClean="0"/>
              <a:t>distributed design allows easy turned off of unused TCUs</a:t>
            </a:r>
          </a:p>
          <a:p>
            <a:r>
              <a:rPr lang="en-US" sz="2400" dirty="0" smtClean="0"/>
              <a:t>compiler and run-time system hide memory latency with computation as possible </a:t>
            </a:r>
            <a:r>
              <a:rPr lang="en-US" sz="2400" dirty="0" smtClean="0">
                <a:sym typeface="Wingdings" pitchFamily="2" charset="2"/>
              </a:rPr>
              <a:t></a:t>
            </a:r>
            <a:r>
              <a:rPr lang="en-US" sz="2400" dirty="0" smtClean="0"/>
              <a:t> less power in idle stall cycles </a:t>
            </a:r>
          </a:p>
          <a:p>
            <a:r>
              <a:rPr lang="en-US" sz="2400" dirty="0" smtClean="0"/>
              <a:t> HW-supported thread scheduling is both much faster and less energy consuming than traditional software driven scheduling</a:t>
            </a:r>
          </a:p>
          <a:p>
            <a:r>
              <a:rPr lang="en-US" sz="2400" dirty="0" smtClean="0"/>
              <a:t>same for prefix-sum based thread synchronization </a:t>
            </a:r>
          </a:p>
          <a:p>
            <a:r>
              <a:rPr lang="en-US" sz="2400" dirty="0" smtClean="0"/>
              <a:t>custom high-bandwidth network from XMT lightweight cores to memory has been highly tuned for power efficiency </a:t>
            </a:r>
          </a:p>
          <a:p>
            <a:r>
              <a:rPr lang="en-US" sz="2400" dirty="0" smtClean="0"/>
              <a:t>we showed that the power efficiency of the network can be further improved using asynchronous logic</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pPr algn="ctr">
              <a:buNone/>
            </a:pPr>
            <a:r>
              <a:rPr lang="en-US" sz="3600" u="sng" dirty="0" smtClean="0"/>
              <a:t>Back-up slide</a:t>
            </a:r>
          </a:p>
          <a:p>
            <a:pPr>
              <a:buNone/>
            </a:pPr>
            <a:r>
              <a:rPr lang="en-US" sz="2400" u="sng" dirty="0" smtClean="0"/>
              <a:t>Possible mindset behind vendors’ HW</a:t>
            </a:r>
            <a:r>
              <a:rPr lang="en-US" sz="2400" dirty="0" smtClean="0"/>
              <a:t> </a:t>
            </a:r>
          </a:p>
          <a:p>
            <a:pPr>
              <a:buNone/>
            </a:pPr>
            <a:r>
              <a:rPr lang="en-US" sz="1800" dirty="0" smtClean="0"/>
              <a:t>“The hidden cost of low bandwidth communication” BMM94:</a:t>
            </a:r>
          </a:p>
          <a:p>
            <a:pPr marL="457200" indent="-457200">
              <a:buAutoNum type="arabicPeriod"/>
            </a:pPr>
            <a:r>
              <a:rPr lang="en-US" sz="2400" dirty="0" smtClean="0"/>
              <a:t>HW vendors see the cost benefit of lowering performance of interconnects, but grossly underestimate the </a:t>
            </a:r>
            <a:r>
              <a:rPr lang="en-US" sz="2400" u="sng" dirty="0" smtClean="0"/>
              <a:t>programming difficulties</a:t>
            </a:r>
            <a:r>
              <a:rPr lang="en-US" sz="2400" dirty="0" smtClean="0"/>
              <a:t> and the </a:t>
            </a:r>
            <a:r>
              <a:rPr lang="en-US" sz="2400" u="sng" dirty="0" smtClean="0"/>
              <a:t>high software development costs</a:t>
            </a:r>
            <a:r>
              <a:rPr lang="en-US" sz="2400" dirty="0" smtClean="0"/>
              <a:t> implied. </a:t>
            </a:r>
          </a:p>
          <a:p>
            <a:pPr marL="457200" indent="-457200">
              <a:buNone/>
            </a:pPr>
            <a:r>
              <a:rPr lang="en-US" sz="2400" dirty="0" smtClean="0"/>
              <a:t>2. Their exclusive focus on runtime benchmarks misses critical costs, including: (</a:t>
            </a:r>
            <a:r>
              <a:rPr lang="en-US" sz="2400" dirty="0" err="1" smtClean="0"/>
              <a:t>i</a:t>
            </a:r>
            <a:r>
              <a:rPr lang="en-US" sz="2400" dirty="0" smtClean="0"/>
              <a:t>) the time to write the code, and (ii) the time to port the code to different distribution of data or to different machines that require different distribution of data. </a:t>
            </a:r>
          </a:p>
          <a:p>
            <a:pPr marL="457200" indent="-457200">
              <a:buNone/>
            </a:pPr>
            <a:endParaRPr lang="en-US" sz="2400" dirty="0">
              <a:ea typeface="ＭＳ Ｐゴシック" charset="-128"/>
              <a:sym typeface="Wingdings" pitchFamily="2" charset="2"/>
            </a:endParaRPr>
          </a:p>
          <a:p>
            <a:pPr marL="0" indent="0" algn="ctr">
              <a:buNone/>
            </a:pPr>
            <a:r>
              <a:rPr lang="en-US" sz="2400" u="sng" dirty="0"/>
              <a:t>Architects ask (e.g., me)</a:t>
            </a:r>
            <a:r>
              <a:rPr lang="en-US" sz="2400" dirty="0"/>
              <a:t> what gadget to add? </a:t>
            </a:r>
          </a:p>
          <a:p>
            <a:pPr marL="0" indent="0">
              <a:buNone/>
            </a:pPr>
            <a:r>
              <a:rPr lang="en-US" sz="2400" dirty="0">
                <a:sym typeface="Wingdings" pitchFamily="2" charset="2"/>
              </a:rPr>
              <a:t> </a:t>
            </a:r>
            <a:r>
              <a:rPr lang="en-US" sz="2400" dirty="0"/>
              <a:t>Sorry: I also don’t know. Most components not new. Still </a:t>
            </a:r>
            <a:r>
              <a:rPr lang="en-US" sz="2400" i="1" dirty="0"/>
              <a:t>‘importing airplane parts to a car’ </a:t>
            </a:r>
            <a:r>
              <a:rPr lang="en-US" sz="2400" dirty="0"/>
              <a:t>does not yield the same benefits</a:t>
            </a:r>
          </a:p>
          <a:p>
            <a:pPr marL="0" lvl="1">
              <a:buNone/>
            </a:pPr>
            <a:r>
              <a:rPr lang="en-US" sz="2400" dirty="0">
                <a:sym typeface="Wingdings" pitchFamily="2" charset="2"/>
              </a:rPr>
              <a:t> Compatibility of serial code matters more</a:t>
            </a:r>
            <a:endParaRPr lang="en-US" sz="2400" dirty="0"/>
          </a:p>
          <a:p>
            <a:pPr>
              <a:buNone/>
            </a:pPr>
            <a:endParaRPr lang="en-US" sz="2400" dirty="0" smtClean="0">
              <a:latin typeface="Calibri"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dirty="0" smtClean="0"/>
              <a:t>More On PRAM-On-Chip Programming</a:t>
            </a:r>
            <a:endParaRPr lang="en-US" sz="3600" dirty="0"/>
          </a:p>
        </p:txBody>
      </p:sp>
      <p:sp>
        <p:nvSpPr>
          <p:cNvPr id="3" name="Content Placeholder 2"/>
          <p:cNvSpPr>
            <a:spLocks noGrp="1"/>
          </p:cNvSpPr>
          <p:nvPr>
            <p:ph idx="1"/>
          </p:nvPr>
        </p:nvSpPr>
        <p:spPr>
          <a:xfrm>
            <a:off x="0" y="1600200"/>
            <a:ext cx="9144000" cy="4525963"/>
          </a:xfrm>
        </p:spPr>
        <p:txBody>
          <a:bodyPr/>
          <a:lstStyle/>
          <a:p>
            <a:r>
              <a:rPr lang="en-US" sz="2400" dirty="0" smtClean="0"/>
              <a:t>10</a:t>
            </a:r>
            <a:r>
              <a:rPr lang="en-US" sz="2400" baseline="30000" dirty="0" smtClean="0"/>
              <a:t>th</a:t>
            </a:r>
            <a:r>
              <a:rPr lang="en-US" sz="2400" dirty="0" smtClean="0"/>
              <a:t> grader* comparing parallel programming approaches </a:t>
            </a:r>
          </a:p>
          <a:p>
            <a:pPr lvl="1"/>
            <a:r>
              <a:rPr lang="en-US" sz="2400" i="1" dirty="0" smtClean="0"/>
              <a:t>“I was motivated to solve all the XMT programming assignments we got, since I had to cope with </a:t>
            </a:r>
            <a:r>
              <a:rPr lang="en-US" sz="2400" i="1" dirty="0" smtClean="0">
                <a:solidFill>
                  <a:srgbClr val="FF0000"/>
                </a:solidFill>
              </a:rPr>
              <a:t>solving the algorithmic problems</a:t>
            </a:r>
            <a:r>
              <a:rPr lang="en-US" sz="2400" i="1" dirty="0" smtClean="0"/>
              <a:t> themselves, which I enjoy doing. In contrast, I did not see the point of programming other parallel systems available to us at school, since too much of the programming was effort </a:t>
            </a:r>
            <a:r>
              <a:rPr lang="en-US" sz="2400" i="1" dirty="0" smtClean="0">
                <a:solidFill>
                  <a:srgbClr val="FF0000"/>
                </a:solidFill>
              </a:rPr>
              <a:t>getting around the was the system was engineered</a:t>
            </a:r>
            <a:r>
              <a:rPr lang="en-US" sz="2400" i="1" dirty="0" smtClean="0"/>
              <a:t>, and this was not fun”</a:t>
            </a:r>
          </a:p>
          <a:p>
            <a:pPr>
              <a:buNone/>
            </a:pPr>
            <a:r>
              <a:rPr lang="en-US" sz="2400" dirty="0" smtClean="0"/>
              <a:t>*From Montgomery Blair Magnet, Silver Spring, MD</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3600" u="sng" dirty="0" smtClean="0"/>
              <a:t>Independent validation by </a:t>
            </a:r>
            <a:r>
              <a:rPr lang="en-US" sz="3600" u="sng" dirty="0" err="1" smtClean="0"/>
              <a:t>DoD</a:t>
            </a:r>
            <a:r>
              <a:rPr lang="en-US" sz="3600" u="sng" dirty="0" smtClean="0"/>
              <a:t> employee</a:t>
            </a:r>
            <a:endParaRPr lang="en-US" sz="3600" u="sng" dirty="0"/>
          </a:p>
        </p:txBody>
      </p:sp>
      <p:sp>
        <p:nvSpPr>
          <p:cNvPr id="3" name="Content Placeholder 2"/>
          <p:cNvSpPr>
            <a:spLocks noGrp="1"/>
          </p:cNvSpPr>
          <p:nvPr>
            <p:ph idx="1"/>
          </p:nvPr>
        </p:nvSpPr>
        <p:spPr>
          <a:xfrm>
            <a:off x="0" y="990600"/>
            <a:ext cx="9144000" cy="5135563"/>
          </a:xfrm>
        </p:spPr>
        <p:txBody>
          <a:bodyPr/>
          <a:lstStyle/>
          <a:p>
            <a:pPr>
              <a:buNone/>
            </a:pPr>
            <a:r>
              <a:rPr lang="fr-FR" sz="2000" dirty="0" smtClean="0"/>
              <a:t>Nathaniel Crowell. Parallel algorithms for graph problems, May 2011. MSc scholarly paper, CS@UMD. Not part of the XMT team </a:t>
            </a:r>
          </a:p>
          <a:p>
            <a:pPr>
              <a:buNone/>
            </a:pPr>
            <a:r>
              <a:rPr lang="fr-FR" sz="2000" dirty="0" smtClean="0"/>
              <a:t>http://www.cs.umd.edu/Grad/scholarlypapers/papers/NCrowell.pdf</a:t>
            </a:r>
          </a:p>
          <a:p>
            <a:r>
              <a:rPr lang="fr-FR" sz="2400" dirty="0" smtClean="0"/>
              <a:t>Evaluated XMT for public domain problems of interest to </a:t>
            </a:r>
            <a:r>
              <a:rPr lang="fr-FR" sz="2400" dirty="0" err="1" smtClean="0"/>
              <a:t>DoD</a:t>
            </a:r>
            <a:r>
              <a:rPr lang="fr-FR" sz="2400" dirty="0" smtClean="0"/>
              <a:t> </a:t>
            </a:r>
          </a:p>
          <a:p>
            <a:r>
              <a:rPr lang="fr-FR" sz="2400" dirty="0" smtClean="0"/>
              <a:t>Developed serial then XMT programs </a:t>
            </a:r>
          </a:p>
          <a:p>
            <a:r>
              <a:rPr lang="fr-FR" sz="2400" dirty="0" err="1" smtClean="0"/>
              <a:t>Solved</a:t>
            </a:r>
            <a:r>
              <a:rPr lang="fr-FR" sz="2400" dirty="0" smtClean="0"/>
              <a:t> with minimal effort (MSc scholarly paper..) many problems. E.g., 4 SSCA2 kernels, Algebraic connectivity and Fiedler vector (Parallel Davidson </a:t>
            </a:r>
            <a:r>
              <a:rPr lang="fr-FR" sz="2400" dirty="0" err="1" smtClean="0"/>
              <a:t>Eigensolver</a:t>
            </a:r>
            <a:r>
              <a:rPr lang="fr-FR" sz="2400" dirty="0" smtClean="0"/>
              <a:t>)</a:t>
            </a:r>
          </a:p>
          <a:p>
            <a:r>
              <a:rPr lang="fr-FR" sz="2400" dirty="0" smtClean="0"/>
              <a:t>Good </a:t>
            </a:r>
            <a:r>
              <a:rPr lang="fr-FR" sz="2400" dirty="0" err="1" smtClean="0"/>
              <a:t>speedups</a:t>
            </a:r>
            <a:endParaRPr lang="fr-FR" sz="2400" dirty="0" smtClean="0"/>
          </a:p>
          <a:p>
            <a:r>
              <a:rPr lang="fr-FR" sz="2400" dirty="0" smtClean="0"/>
              <a:t>No way where one could have done that on </a:t>
            </a:r>
            <a:r>
              <a:rPr lang="fr-FR" sz="2400" dirty="0" err="1" smtClean="0"/>
              <a:t>other</a:t>
            </a:r>
            <a:r>
              <a:rPr lang="fr-FR" sz="2400" dirty="0" smtClean="0"/>
              <a:t> </a:t>
            </a:r>
            <a:r>
              <a:rPr lang="fr-FR" sz="2400" dirty="0" err="1" smtClean="0"/>
              <a:t>parallel</a:t>
            </a:r>
            <a:r>
              <a:rPr lang="fr-FR" sz="2400" dirty="0" smtClean="0"/>
              <a:t> </a:t>
            </a:r>
            <a:r>
              <a:rPr lang="fr-FR" sz="2400" dirty="0" err="1" smtClean="0"/>
              <a:t>platforms</a:t>
            </a:r>
            <a:r>
              <a:rPr lang="fr-FR" sz="2400" dirty="0" smtClean="0"/>
              <a:t> </a:t>
            </a:r>
            <a:r>
              <a:rPr lang="fr-FR" sz="2400" dirty="0" err="1" smtClean="0"/>
              <a:t>so</a:t>
            </a:r>
            <a:r>
              <a:rPr lang="fr-FR" sz="2400" dirty="0" smtClean="0"/>
              <a:t> </a:t>
            </a:r>
            <a:r>
              <a:rPr lang="fr-FR" sz="2400" dirty="0" err="1" smtClean="0"/>
              <a:t>quickly</a:t>
            </a:r>
            <a:endParaRPr lang="fr-FR" sz="2400" dirty="0" smtClean="0"/>
          </a:p>
          <a:p>
            <a:r>
              <a:rPr lang="fr-FR" sz="2400" dirty="0"/>
              <a:t>Reports: </a:t>
            </a:r>
            <a:r>
              <a:rPr lang="fr-FR" sz="2400" dirty="0">
                <a:solidFill>
                  <a:srgbClr val="FF0000"/>
                </a:solidFill>
              </a:rPr>
              <a:t>extra</a:t>
            </a:r>
            <a:r>
              <a:rPr lang="fr-FR" sz="2400" dirty="0"/>
              <a:t> effort for </a:t>
            </a:r>
            <a:r>
              <a:rPr lang="fr-FR" sz="2400" dirty="0" err="1"/>
              <a:t>producing</a:t>
            </a:r>
            <a:r>
              <a:rPr lang="fr-FR" sz="2400" dirty="0"/>
              <a:t> </a:t>
            </a:r>
            <a:r>
              <a:rPr lang="fr-FR" sz="2400" dirty="0" err="1"/>
              <a:t>parallel</a:t>
            </a:r>
            <a:r>
              <a:rPr lang="fr-FR" sz="2400" dirty="0"/>
              <a:t> code </a:t>
            </a:r>
            <a:r>
              <a:rPr lang="fr-FR" sz="2400" dirty="0" err="1"/>
              <a:t>was</a:t>
            </a:r>
            <a:r>
              <a:rPr lang="fr-FR" sz="2400" dirty="0"/>
              <a:t> </a:t>
            </a:r>
            <a:r>
              <a:rPr lang="fr-FR" sz="2400" dirty="0">
                <a:solidFill>
                  <a:srgbClr val="FF0000"/>
                </a:solidFill>
              </a:rPr>
              <a:t>minimal</a:t>
            </a:r>
          </a:p>
          <a:p>
            <a:pPr marL="0" indent="0">
              <a:buNone/>
            </a:pPr>
            <a:endParaRPr lang="fr-FR"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601200" cy="1219200"/>
          </a:xfrm>
        </p:spPr>
        <p:txBody>
          <a:bodyPr/>
          <a:lstStyle/>
          <a:p>
            <a:r>
              <a:rPr lang="en-US" sz="3600" u="sng" dirty="0" smtClean="0"/>
              <a:t>Example</a:t>
            </a:r>
            <a:r>
              <a:rPr lang="en-US" sz="3600" dirty="0" smtClean="0"/>
              <a:t> Memory </a:t>
            </a:r>
            <a:br>
              <a:rPr lang="en-US" sz="3600" dirty="0" smtClean="0"/>
            </a:br>
            <a:r>
              <a:rPr lang="en-US" sz="3500" dirty="0"/>
              <a:t>H</a:t>
            </a:r>
            <a:r>
              <a:rPr lang="en-US" sz="3500" dirty="0" smtClean="0"/>
              <a:t>ow did serial architectures deal with locality?</a:t>
            </a:r>
            <a:endParaRPr lang="en-US" sz="3500" dirty="0"/>
          </a:p>
        </p:txBody>
      </p:sp>
      <p:sp>
        <p:nvSpPr>
          <p:cNvPr id="3" name="Content Placeholder 2"/>
          <p:cNvSpPr>
            <a:spLocks noGrp="1"/>
          </p:cNvSpPr>
          <p:nvPr>
            <p:ph idx="1"/>
          </p:nvPr>
        </p:nvSpPr>
        <p:spPr>
          <a:xfrm>
            <a:off x="228600" y="914400"/>
            <a:ext cx="8839200" cy="5211763"/>
          </a:xfrm>
        </p:spPr>
        <p:txBody>
          <a:bodyPr/>
          <a:lstStyle/>
          <a:p>
            <a:pPr marL="0" indent="0" algn="ctr">
              <a:buNone/>
            </a:pPr>
            <a:endParaRPr lang="en-US" sz="2400" u="sng" dirty="0" smtClean="0"/>
          </a:p>
          <a:p>
            <a:pPr marL="0" indent="0">
              <a:buNone/>
            </a:pPr>
            <a:r>
              <a:rPr lang="en-US" sz="2400" dirty="0" smtClean="0"/>
              <a:t>1. Gap opened between improvements in </a:t>
            </a:r>
          </a:p>
          <a:p>
            <a:pPr marL="400050" lvl="1" indent="0">
              <a:buNone/>
            </a:pPr>
            <a:r>
              <a:rPr lang="en-US" sz="2400" dirty="0" smtClean="0"/>
              <a:t>- Latency to memory, and</a:t>
            </a:r>
          </a:p>
          <a:p>
            <a:pPr marL="400050" lvl="1" indent="0">
              <a:buNone/>
            </a:pPr>
            <a:r>
              <a:rPr lang="en-US" sz="2400" dirty="0" smtClean="0"/>
              <a:t>- Processor speed  </a:t>
            </a:r>
          </a:p>
          <a:p>
            <a:pPr marL="0" indent="0">
              <a:buNone/>
            </a:pPr>
            <a:r>
              <a:rPr lang="en-US" sz="2400" dirty="0" smtClean="0"/>
              <a:t>2. </a:t>
            </a:r>
            <a:r>
              <a:rPr lang="en-US" sz="2400" u="sng" dirty="0" smtClean="0"/>
              <a:t>Locality observation</a:t>
            </a:r>
            <a:r>
              <a:rPr lang="en-US" sz="2400" dirty="0" smtClean="0"/>
              <a:t> </a:t>
            </a:r>
            <a:r>
              <a:rPr lang="en-US" sz="2400" dirty="0"/>
              <a:t>S</a:t>
            </a:r>
            <a:r>
              <a:rPr lang="en-US" sz="2400" dirty="0" smtClean="0"/>
              <a:t>erial programs tend to reuse data, or nearby addresses </a:t>
            </a:r>
            <a:r>
              <a:rPr lang="en-US" sz="2400" dirty="0" smtClean="0">
                <a:sym typeface="Wingdings" pitchFamily="2" charset="2"/>
              </a:rPr>
              <a:t> </a:t>
            </a:r>
          </a:p>
          <a:p>
            <a:pPr marL="914400" lvl="1" indent="-514350">
              <a:buAutoNum type="romanLcParenBoth"/>
            </a:pPr>
            <a:r>
              <a:rPr lang="en-US" sz="2000" dirty="0" smtClean="0">
                <a:sym typeface="Wingdings" pitchFamily="2" charset="2"/>
              </a:rPr>
              <a:t>Increasing role for caches in architecture; yet, </a:t>
            </a:r>
          </a:p>
          <a:p>
            <a:pPr marL="914400" lvl="1" indent="-514350">
              <a:buAutoNum type="romanLcParenBoth"/>
            </a:pPr>
            <a:r>
              <a:rPr lang="en-US" sz="2000" dirty="0" smtClean="0">
                <a:sym typeface="Wingdings" pitchFamily="2" charset="2"/>
              </a:rPr>
              <a:t>Same basic programming model </a:t>
            </a:r>
          </a:p>
          <a:p>
            <a:pPr marL="0" indent="0">
              <a:buNone/>
            </a:pPr>
            <a:endParaRPr lang="en-US" sz="2400" u="sng" dirty="0" smtClean="0"/>
          </a:p>
          <a:p>
            <a:pPr marL="0" indent="0" algn="ctr">
              <a:buNone/>
            </a:pPr>
            <a:r>
              <a:rPr lang="en-US" sz="2400" u="sng" dirty="0" smtClean="0"/>
              <a:t>In summary</a:t>
            </a:r>
            <a:r>
              <a:rPr lang="en-US" sz="2400" dirty="0" smtClean="0"/>
              <a:t> </a:t>
            </a:r>
          </a:p>
          <a:p>
            <a:pPr marL="0" indent="0">
              <a:buNone/>
            </a:pPr>
            <a:r>
              <a:rPr lang="en-US" sz="2400" dirty="0" smtClean="0"/>
              <a:t>Starting point: </a:t>
            </a:r>
            <a:r>
              <a:rPr lang="en-US" sz="2400" dirty="0"/>
              <a:t>S</a:t>
            </a:r>
            <a:r>
              <a:rPr lang="en-US" sz="2400" dirty="0" smtClean="0"/>
              <a:t>uccessful programming model</a:t>
            </a:r>
          </a:p>
          <a:p>
            <a:pPr marL="0" indent="0">
              <a:buNone/>
            </a:pPr>
            <a:r>
              <a:rPr lang="en-US" sz="2400" dirty="0"/>
              <a:t>Found a way </a:t>
            </a:r>
            <a:r>
              <a:rPr lang="en-US" sz="2400" dirty="0" smtClean="0"/>
              <a:t>to hold on to it</a:t>
            </a:r>
          </a:p>
        </p:txBody>
      </p:sp>
    </p:spTree>
    <p:extLst>
      <p:ext uri="{BB962C8B-B14F-4D97-AF65-F5344CB8AC3E}">
        <p14:creationId xmlns:p14="http://schemas.microsoft.com/office/powerpoint/2010/main" val="7014716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Straight Connector 145"/>
          <p:cNvCxnSpPr>
            <a:stCxn id="79" idx="2"/>
          </p:cNvCxnSpPr>
          <p:nvPr/>
        </p:nvCxnSpPr>
        <p:spPr>
          <a:xfrm flipH="1">
            <a:off x="2743200" y="4242375"/>
            <a:ext cx="4485820"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352800" y="1089540"/>
            <a:ext cx="2819400" cy="815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2" idx="2"/>
            <a:endCxn id="65" idx="0"/>
          </p:cNvCxnSpPr>
          <p:nvPr/>
        </p:nvCxnSpPr>
        <p:spPr>
          <a:xfrm flipH="1">
            <a:off x="6523043" y="1123294"/>
            <a:ext cx="1"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334000" y="784740"/>
            <a:ext cx="2378087"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advanced planarity testing</a:t>
            </a:r>
            <a:endParaRPr lang="en-US" sz="1600" dirty="0">
              <a:cs typeface="Arial" pitchFamily="34" charset="0"/>
            </a:endParaRPr>
          </a:p>
        </p:txBody>
      </p:sp>
      <p:sp>
        <p:nvSpPr>
          <p:cNvPr id="64" name="TextBox 63"/>
          <p:cNvSpPr txBox="1"/>
          <p:nvPr/>
        </p:nvSpPr>
        <p:spPr>
          <a:xfrm>
            <a:off x="1752600" y="1318140"/>
            <a:ext cx="2230162"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advanced triconnectivity</a:t>
            </a:r>
            <a:endParaRPr lang="en-US" sz="1600" dirty="0">
              <a:cs typeface="Arial" pitchFamily="34" charset="0"/>
            </a:endParaRPr>
          </a:p>
        </p:txBody>
      </p:sp>
      <p:sp>
        <p:nvSpPr>
          <p:cNvPr id="65" name="TextBox 64"/>
          <p:cNvSpPr txBox="1"/>
          <p:nvPr/>
        </p:nvSpPr>
        <p:spPr>
          <a:xfrm>
            <a:off x="5755685" y="1318140"/>
            <a:ext cx="1534716"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planarity testing</a:t>
            </a:r>
            <a:endParaRPr lang="en-US" sz="1600" dirty="0">
              <a:cs typeface="Arial" pitchFamily="34" charset="0"/>
            </a:endParaRPr>
          </a:p>
        </p:txBody>
      </p:sp>
      <p:sp>
        <p:nvSpPr>
          <p:cNvPr id="66" name="TextBox 65"/>
          <p:cNvSpPr txBox="1"/>
          <p:nvPr/>
        </p:nvSpPr>
        <p:spPr>
          <a:xfrm>
            <a:off x="2154184" y="1851540"/>
            <a:ext cx="1426994"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triconnectivity</a:t>
            </a:r>
            <a:endParaRPr lang="en-US" sz="1600" dirty="0">
              <a:cs typeface="Arial" pitchFamily="34" charset="0"/>
            </a:endParaRPr>
          </a:p>
        </p:txBody>
      </p:sp>
      <p:sp>
        <p:nvSpPr>
          <p:cNvPr id="67" name="TextBox 66"/>
          <p:cNvSpPr txBox="1"/>
          <p:nvPr/>
        </p:nvSpPr>
        <p:spPr>
          <a:xfrm>
            <a:off x="5870813" y="1851540"/>
            <a:ext cx="1304460"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st-numbering</a:t>
            </a:r>
            <a:endParaRPr lang="en-US" sz="1600" dirty="0">
              <a:cs typeface="Arial" pitchFamily="34" charset="0"/>
            </a:endParaRPr>
          </a:p>
        </p:txBody>
      </p:sp>
      <p:sp>
        <p:nvSpPr>
          <p:cNvPr id="68" name="TextBox 67"/>
          <p:cNvSpPr txBox="1"/>
          <p:nvPr/>
        </p:nvSpPr>
        <p:spPr>
          <a:xfrm>
            <a:off x="457200" y="2514600"/>
            <a:ext cx="1345881"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k-edge/vertex</a:t>
            </a:r>
          </a:p>
          <a:p>
            <a:pPr lvl="0" fontAlgn="base">
              <a:spcBef>
                <a:spcPct val="0"/>
              </a:spcBef>
              <a:spcAft>
                <a:spcPct val="0"/>
              </a:spcAft>
            </a:pPr>
            <a:r>
              <a:rPr lang="en-US" sz="1600" dirty="0" smtClean="0">
                <a:solidFill>
                  <a:srgbClr val="000000"/>
                </a:solidFill>
                <a:cs typeface="Arial" pitchFamily="34" charset="0"/>
              </a:rPr>
              <a:t>connectivity</a:t>
            </a:r>
            <a:endParaRPr lang="en-US" dirty="0">
              <a:cs typeface="Arial" pitchFamily="34" charset="0"/>
            </a:endParaRPr>
          </a:p>
        </p:txBody>
      </p:sp>
      <p:sp>
        <p:nvSpPr>
          <p:cNvPr id="70" name="TextBox 69"/>
          <p:cNvSpPr txBox="1"/>
          <p:nvPr/>
        </p:nvSpPr>
        <p:spPr>
          <a:xfrm>
            <a:off x="2092528" y="2514600"/>
            <a:ext cx="146738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minimum</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spanning forest</a:t>
            </a:r>
            <a:endParaRPr kumimoji="0" lang="en-US" sz="1600" b="0" i="0" u="none" strike="noStrike" cap="none" normalizeH="0" baseline="0" dirty="0" smtClean="0">
              <a:ln>
                <a:noFill/>
              </a:ln>
              <a:solidFill>
                <a:schemeClr val="tx1"/>
              </a:solidFill>
              <a:effectLst/>
              <a:cs typeface="Arial" pitchFamily="34" charset="0"/>
            </a:endParaRPr>
          </a:p>
        </p:txBody>
      </p:sp>
      <p:sp>
        <p:nvSpPr>
          <p:cNvPr id="71" name="TextBox 70"/>
          <p:cNvSpPr txBox="1"/>
          <p:nvPr/>
        </p:nvSpPr>
        <p:spPr>
          <a:xfrm>
            <a:off x="3886554" y="2514600"/>
            <a:ext cx="616772"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Euler</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tours</a:t>
            </a:r>
            <a:endParaRPr kumimoji="0" lang="en-US" sz="2000" b="0" i="0" u="none" strike="noStrike" cap="none" normalizeH="0" baseline="0" dirty="0" smtClean="0">
              <a:ln>
                <a:noFill/>
              </a:ln>
              <a:solidFill>
                <a:schemeClr val="tx1"/>
              </a:solidFill>
              <a:effectLst/>
              <a:cs typeface="Arial" pitchFamily="34" charset="0"/>
            </a:endParaRPr>
          </a:p>
        </p:txBody>
      </p:sp>
      <p:sp>
        <p:nvSpPr>
          <p:cNvPr id="72" name="TextBox 71"/>
          <p:cNvSpPr txBox="1"/>
          <p:nvPr/>
        </p:nvSpPr>
        <p:spPr>
          <a:xfrm>
            <a:off x="4755647" y="2514600"/>
            <a:ext cx="1349921"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ear decompo-</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sition search</a:t>
            </a:r>
            <a:endParaRPr kumimoji="0" lang="en-US" sz="2000" b="0" i="0" u="none" strike="noStrike" cap="none" normalizeH="0" baseline="0" dirty="0" smtClean="0">
              <a:ln>
                <a:noFill/>
              </a:ln>
              <a:solidFill>
                <a:schemeClr val="tx1"/>
              </a:solidFill>
              <a:effectLst/>
              <a:cs typeface="Arial" pitchFamily="34" charset="0"/>
            </a:endParaRPr>
          </a:p>
        </p:txBody>
      </p:sp>
      <p:sp>
        <p:nvSpPr>
          <p:cNvPr id="73" name="TextBox 72"/>
          <p:cNvSpPr txBox="1"/>
          <p:nvPr/>
        </p:nvSpPr>
        <p:spPr>
          <a:xfrm>
            <a:off x="6411815" y="2514600"/>
            <a:ext cx="925253"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bicon-</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nectivity</a:t>
            </a:r>
            <a:endParaRPr kumimoji="0" lang="en-US" sz="2000" b="0" i="0" u="none" strike="noStrike" cap="none" normalizeH="0" baseline="0" dirty="0" smtClean="0">
              <a:ln>
                <a:noFill/>
              </a:ln>
              <a:solidFill>
                <a:schemeClr val="tx1"/>
              </a:solidFill>
              <a:effectLst/>
              <a:cs typeface="Arial" pitchFamily="34" charset="0"/>
            </a:endParaRPr>
          </a:p>
        </p:txBody>
      </p:sp>
      <p:sp>
        <p:nvSpPr>
          <p:cNvPr id="75" name="TextBox 74"/>
          <p:cNvSpPr txBox="1"/>
          <p:nvPr/>
        </p:nvSpPr>
        <p:spPr>
          <a:xfrm>
            <a:off x="7543800" y="2514600"/>
            <a:ext cx="114165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strong</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orientation</a:t>
            </a:r>
            <a:endParaRPr kumimoji="0" lang="en-US" sz="2000" b="0" i="0" u="none" strike="noStrike" cap="none" normalizeH="0" baseline="0" dirty="0" smtClean="0">
              <a:ln>
                <a:noFill/>
              </a:ln>
              <a:solidFill>
                <a:schemeClr val="tx1"/>
              </a:solidFill>
              <a:effectLst/>
              <a:cs typeface="Arial" pitchFamily="34" charset="0"/>
            </a:endParaRPr>
          </a:p>
        </p:txBody>
      </p:sp>
      <p:sp>
        <p:nvSpPr>
          <p:cNvPr id="76" name="TextBox 75"/>
          <p:cNvSpPr txBox="1"/>
          <p:nvPr/>
        </p:nvSpPr>
        <p:spPr>
          <a:xfrm>
            <a:off x="457200" y="3657600"/>
            <a:ext cx="1426865"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centroid</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decomposition</a:t>
            </a:r>
            <a:endParaRPr lang="en-US" dirty="0">
              <a:cs typeface="Arial" pitchFamily="34" charset="0"/>
            </a:endParaRPr>
          </a:p>
        </p:txBody>
      </p:sp>
      <p:sp>
        <p:nvSpPr>
          <p:cNvPr id="77" name="TextBox 76"/>
          <p:cNvSpPr txBox="1"/>
          <p:nvPr/>
        </p:nvSpPr>
        <p:spPr>
          <a:xfrm>
            <a:off x="2254197" y="3657600"/>
            <a:ext cx="1136978"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tree</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contraction</a:t>
            </a:r>
            <a:endParaRPr lang="en-US" dirty="0">
              <a:cs typeface="Arial" pitchFamily="34" charset="0"/>
            </a:endParaRPr>
          </a:p>
        </p:txBody>
      </p:sp>
      <p:sp>
        <p:nvSpPr>
          <p:cNvPr id="78" name="TextBox 77"/>
          <p:cNvSpPr txBox="1"/>
          <p:nvPr/>
        </p:nvSpPr>
        <p:spPr>
          <a:xfrm>
            <a:off x="3733800" y="3657600"/>
            <a:ext cx="1518108"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lowest common</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ancestors</a:t>
            </a:r>
            <a:endParaRPr lang="en-US" dirty="0">
              <a:cs typeface="Arial" pitchFamily="34" charset="0"/>
            </a:endParaRPr>
          </a:p>
        </p:txBody>
      </p:sp>
      <p:sp>
        <p:nvSpPr>
          <p:cNvPr id="79" name="TextBox 78"/>
          <p:cNvSpPr txBox="1"/>
          <p:nvPr/>
        </p:nvSpPr>
        <p:spPr>
          <a:xfrm>
            <a:off x="6629400" y="3657600"/>
            <a:ext cx="119923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graph</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connectivity</a:t>
            </a:r>
            <a:endParaRPr lang="en-US" dirty="0">
              <a:cs typeface="Arial" pitchFamily="34" charset="0"/>
            </a:endParaRPr>
          </a:p>
        </p:txBody>
      </p:sp>
      <p:sp>
        <p:nvSpPr>
          <p:cNvPr id="80" name="TextBox 79"/>
          <p:cNvSpPr txBox="1"/>
          <p:nvPr/>
        </p:nvSpPr>
        <p:spPr>
          <a:xfrm>
            <a:off x="1371600" y="4572000"/>
            <a:ext cx="1406282"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tree Euler tour</a:t>
            </a:r>
            <a:endParaRPr lang="en-US" sz="1600" dirty="0">
              <a:cs typeface="Arial" pitchFamily="34" charset="0"/>
            </a:endParaRPr>
          </a:p>
        </p:txBody>
      </p:sp>
      <p:sp>
        <p:nvSpPr>
          <p:cNvPr id="81" name="TextBox 80"/>
          <p:cNvSpPr txBox="1"/>
          <p:nvPr/>
        </p:nvSpPr>
        <p:spPr>
          <a:xfrm>
            <a:off x="1447800" y="5105400"/>
            <a:ext cx="1295400" cy="338554"/>
          </a:xfrm>
          <a:prstGeom prst="rect">
            <a:avLst/>
          </a:prstGeom>
          <a:solidFill>
            <a:schemeClr val="bg1"/>
          </a:solidFill>
          <a:ln>
            <a:solidFill>
              <a:schemeClr val="tx1"/>
            </a:solidFill>
          </a:ln>
        </p:spPr>
        <p:txBody>
          <a:bodyPr wrap="square" rtlCol="0">
            <a:spAutoFit/>
          </a:bodyPr>
          <a:lstStyle/>
          <a:p>
            <a:r>
              <a:rPr lang="en-US" sz="1600" dirty="0" smtClean="0">
                <a:cs typeface="Arial" pitchFamily="34" charset="0"/>
              </a:rPr>
              <a:t>list</a:t>
            </a:r>
            <a:r>
              <a:rPr lang="en-US" sz="1600" b="1" dirty="0" smtClean="0">
                <a:solidFill>
                  <a:srgbClr val="FF0000"/>
                </a:solidFill>
                <a:cs typeface="Arial" pitchFamily="34" charset="0"/>
              </a:rPr>
              <a:t> </a:t>
            </a:r>
            <a:r>
              <a:rPr lang="en-US" sz="1600" dirty="0" smtClean="0">
                <a:cs typeface="Arial" pitchFamily="34" charset="0"/>
              </a:rPr>
              <a:t>ranking</a:t>
            </a:r>
            <a:endParaRPr lang="en-US" sz="1600" dirty="0">
              <a:cs typeface="Arial" pitchFamily="34" charset="0"/>
            </a:endParaRPr>
          </a:p>
        </p:txBody>
      </p:sp>
      <p:sp>
        <p:nvSpPr>
          <p:cNvPr id="82" name="TextBox 81"/>
          <p:cNvSpPr txBox="1"/>
          <p:nvPr/>
        </p:nvSpPr>
        <p:spPr>
          <a:xfrm>
            <a:off x="1515069" y="5638800"/>
            <a:ext cx="1124539"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2-ruling set</a:t>
            </a:r>
            <a:endParaRPr lang="en-US" sz="1600" dirty="0">
              <a:cs typeface="Arial" pitchFamily="34" charset="0"/>
            </a:endParaRPr>
          </a:p>
        </p:txBody>
      </p:sp>
      <p:sp>
        <p:nvSpPr>
          <p:cNvPr id="83" name="TextBox 82"/>
          <p:cNvSpPr txBox="1"/>
          <p:nvPr/>
        </p:nvSpPr>
        <p:spPr>
          <a:xfrm>
            <a:off x="685800" y="6172200"/>
            <a:ext cx="1153201"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prefix-sums</a:t>
            </a:r>
            <a:endParaRPr lang="en-US" sz="1600" dirty="0">
              <a:cs typeface="Arial" pitchFamily="34" charset="0"/>
            </a:endParaRPr>
          </a:p>
        </p:txBody>
      </p:sp>
      <p:sp>
        <p:nvSpPr>
          <p:cNvPr id="84" name="TextBox 83"/>
          <p:cNvSpPr txBox="1"/>
          <p:nvPr/>
        </p:nvSpPr>
        <p:spPr>
          <a:xfrm>
            <a:off x="2590800" y="6172200"/>
            <a:ext cx="2305759"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deterministic coin tossing</a:t>
            </a:r>
            <a:endParaRPr lang="en-US" sz="1600" dirty="0">
              <a:cs typeface="Arial" pitchFamily="34" charset="0"/>
            </a:endParaRPr>
          </a:p>
        </p:txBody>
      </p:sp>
      <p:cxnSp>
        <p:nvCxnSpPr>
          <p:cNvPr id="95" name="Straight Connector 94"/>
          <p:cNvCxnSpPr>
            <a:stCxn id="64" idx="2"/>
            <a:endCxn id="66" idx="0"/>
          </p:cNvCxnSpPr>
          <p:nvPr/>
        </p:nvCxnSpPr>
        <p:spPr>
          <a:xfrm>
            <a:off x="2867681" y="1656694"/>
            <a:ext cx="0"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65" idx="2"/>
            <a:endCxn id="67" idx="0"/>
          </p:cNvCxnSpPr>
          <p:nvPr/>
        </p:nvCxnSpPr>
        <p:spPr>
          <a:xfrm>
            <a:off x="6523043" y="1656694"/>
            <a:ext cx="0"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7" idx="2"/>
            <a:endCxn id="72" idx="0"/>
          </p:cNvCxnSpPr>
          <p:nvPr/>
        </p:nvCxnSpPr>
        <p:spPr>
          <a:xfrm flipH="1">
            <a:off x="5430608" y="2190094"/>
            <a:ext cx="1092435" cy="324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66" idx="2"/>
            <a:endCxn id="72" idx="0"/>
          </p:cNvCxnSpPr>
          <p:nvPr/>
        </p:nvCxnSpPr>
        <p:spPr>
          <a:xfrm>
            <a:off x="2867681" y="2190094"/>
            <a:ext cx="2562927" cy="324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68" idx="2"/>
            <a:endCxn id="79" idx="0"/>
          </p:cNvCxnSpPr>
          <p:nvPr/>
        </p:nvCxnSpPr>
        <p:spPr>
          <a:xfrm>
            <a:off x="1130141" y="3099375"/>
            <a:ext cx="6098879"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70" idx="2"/>
            <a:endCxn id="79" idx="0"/>
          </p:cNvCxnSpPr>
          <p:nvPr/>
        </p:nvCxnSpPr>
        <p:spPr>
          <a:xfrm>
            <a:off x="2826223" y="3099375"/>
            <a:ext cx="4402797"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71" idx="2"/>
            <a:endCxn id="79" idx="0"/>
          </p:cNvCxnSpPr>
          <p:nvPr/>
        </p:nvCxnSpPr>
        <p:spPr>
          <a:xfrm>
            <a:off x="4194940" y="3099375"/>
            <a:ext cx="3034080"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2" idx="2"/>
            <a:endCxn id="79" idx="0"/>
          </p:cNvCxnSpPr>
          <p:nvPr/>
        </p:nvCxnSpPr>
        <p:spPr>
          <a:xfrm>
            <a:off x="5430608" y="3099375"/>
            <a:ext cx="1798412"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73" idx="2"/>
            <a:endCxn id="79" idx="0"/>
          </p:cNvCxnSpPr>
          <p:nvPr/>
        </p:nvCxnSpPr>
        <p:spPr>
          <a:xfrm>
            <a:off x="6874442" y="3099375"/>
            <a:ext cx="354578"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75" idx="2"/>
            <a:endCxn id="79" idx="0"/>
          </p:cNvCxnSpPr>
          <p:nvPr/>
        </p:nvCxnSpPr>
        <p:spPr>
          <a:xfrm flipH="1">
            <a:off x="7229020" y="3099375"/>
            <a:ext cx="885610"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72" idx="2"/>
            <a:endCxn id="78" idx="0"/>
          </p:cNvCxnSpPr>
          <p:nvPr/>
        </p:nvCxnSpPr>
        <p:spPr>
          <a:xfrm flipH="1">
            <a:off x="4492854" y="3099375"/>
            <a:ext cx="937754"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73" idx="2"/>
            <a:endCxn id="78" idx="0"/>
          </p:cNvCxnSpPr>
          <p:nvPr/>
        </p:nvCxnSpPr>
        <p:spPr>
          <a:xfrm flipH="1">
            <a:off x="4492854" y="3099375"/>
            <a:ext cx="2381588"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75" idx="2"/>
            <a:endCxn id="78" idx="0"/>
          </p:cNvCxnSpPr>
          <p:nvPr/>
        </p:nvCxnSpPr>
        <p:spPr>
          <a:xfrm flipH="1">
            <a:off x="4492854" y="3099375"/>
            <a:ext cx="3621776"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78" idx="2"/>
            <a:endCxn id="80" idx="0"/>
          </p:cNvCxnSpPr>
          <p:nvPr/>
        </p:nvCxnSpPr>
        <p:spPr>
          <a:xfrm flipH="1">
            <a:off x="2074741" y="4242375"/>
            <a:ext cx="2418113"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77" idx="2"/>
            <a:endCxn id="80" idx="0"/>
          </p:cNvCxnSpPr>
          <p:nvPr/>
        </p:nvCxnSpPr>
        <p:spPr>
          <a:xfrm flipH="1">
            <a:off x="2074741" y="4242375"/>
            <a:ext cx="747945"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76" idx="2"/>
            <a:endCxn id="80" idx="0"/>
          </p:cNvCxnSpPr>
          <p:nvPr/>
        </p:nvCxnSpPr>
        <p:spPr>
          <a:xfrm>
            <a:off x="1170633" y="4242375"/>
            <a:ext cx="904108"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80" idx="2"/>
            <a:endCxn id="81" idx="0"/>
          </p:cNvCxnSpPr>
          <p:nvPr/>
        </p:nvCxnSpPr>
        <p:spPr>
          <a:xfrm rot="16200000" flipH="1">
            <a:off x="1987697" y="4997597"/>
            <a:ext cx="194846" cy="20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81" idx="2"/>
            <a:endCxn id="82" idx="0"/>
          </p:cNvCxnSpPr>
          <p:nvPr/>
        </p:nvCxnSpPr>
        <p:spPr>
          <a:xfrm rot="5400000">
            <a:off x="1988997" y="5532297"/>
            <a:ext cx="194846" cy="1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82" idx="2"/>
            <a:endCxn id="83" idx="0"/>
          </p:cNvCxnSpPr>
          <p:nvPr/>
        </p:nvCxnSpPr>
        <p:spPr>
          <a:xfrm flipH="1">
            <a:off x="1262401" y="5977354"/>
            <a:ext cx="814938"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84" idx="0"/>
            <a:endCxn id="82" idx="2"/>
          </p:cNvCxnSpPr>
          <p:nvPr/>
        </p:nvCxnSpPr>
        <p:spPr>
          <a:xfrm flipH="1" flipV="1">
            <a:off x="2077339" y="5977354"/>
            <a:ext cx="1666341"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0" y="152400"/>
            <a:ext cx="9144000" cy="523220"/>
          </a:xfrm>
          <a:prstGeom prst="rect">
            <a:avLst/>
          </a:prstGeom>
          <a:noFill/>
        </p:spPr>
        <p:txBody>
          <a:bodyPr wrap="square" rtlCol="0">
            <a:spAutoFit/>
          </a:bodyPr>
          <a:lstStyle/>
          <a:p>
            <a:pPr algn="ctr"/>
            <a:r>
              <a:rPr lang="en-US" sz="2800" u="sng" dirty="0" smtClean="0">
                <a:latin typeface="+mj-lt"/>
                <a:cs typeface="Arial" pitchFamily="34" charset="0"/>
              </a:rPr>
              <a:t>Importance of list ranking for tree and graph algorithms</a:t>
            </a:r>
            <a:endParaRPr lang="en-US" sz="2800" u="sng" dirty="0">
              <a:latin typeface="+mj-lt"/>
              <a:cs typeface="Arial" pitchFamily="34" charset="0"/>
            </a:endParaRPr>
          </a:p>
        </p:txBody>
      </p:sp>
      <p:sp>
        <p:nvSpPr>
          <p:cNvPr id="4" name="TextBox 3"/>
          <p:cNvSpPr txBox="1"/>
          <p:nvPr/>
        </p:nvSpPr>
        <p:spPr>
          <a:xfrm>
            <a:off x="5410200" y="4876800"/>
            <a:ext cx="3833101" cy="1323439"/>
          </a:xfrm>
          <a:prstGeom prst="rect">
            <a:avLst/>
          </a:prstGeom>
          <a:noFill/>
        </p:spPr>
        <p:txBody>
          <a:bodyPr wrap="none" rtlCol="0">
            <a:spAutoFit/>
          </a:bodyPr>
          <a:lstStyle/>
          <a:p>
            <a:r>
              <a:rPr lang="en-US" u="sng" dirty="0" smtClean="0">
                <a:solidFill>
                  <a:srgbClr val="FF0000"/>
                </a:solidFill>
              </a:rPr>
              <a:t>Point of recent study</a:t>
            </a:r>
          </a:p>
          <a:p>
            <a:r>
              <a:rPr lang="en-US" dirty="0" smtClean="0">
                <a:solidFill>
                  <a:srgbClr val="FF0000"/>
                </a:solidFill>
              </a:rPr>
              <a:t>Root of </a:t>
            </a:r>
            <a:r>
              <a:rPr lang="en-US" dirty="0" err="1" smtClean="0">
                <a:solidFill>
                  <a:srgbClr val="FF0000"/>
                </a:solidFill>
              </a:rPr>
              <a:t>OofM</a:t>
            </a:r>
            <a:r>
              <a:rPr lang="en-US" dirty="0" smtClean="0">
                <a:solidFill>
                  <a:srgbClr val="FF0000"/>
                </a:solidFill>
              </a:rPr>
              <a:t> speedups:</a:t>
            </a:r>
          </a:p>
          <a:p>
            <a:r>
              <a:rPr lang="en-US" dirty="0" smtClean="0">
                <a:solidFill>
                  <a:srgbClr val="FF0000"/>
                </a:solidFill>
              </a:rPr>
              <a:t>Speedup on </a:t>
            </a:r>
            <a:r>
              <a:rPr lang="en-US" b="1" dirty="0" smtClean="0">
                <a:solidFill>
                  <a:srgbClr val="FF0000"/>
                </a:solidFill>
              </a:rPr>
              <a:t>various</a:t>
            </a:r>
            <a:r>
              <a:rPr lang="en-US" dirty="0" smtClean="0">
                <a:solidFill>
                  <a:srgbClr val="FF0000"/>
                </a:solidFill>
              </a:rPr>
              <a:t> input sizes</a:t>
            </a:r>
          </a:p>
          <a:p>
            <a:r>
              <a:rPr lang="en-US" dirty="0" smtClean="0">
                <a:solidFill>
                  <a:srgbClr val="FF0000"/>
                </a:solidFill>
              </a:rPr>
              <a:t>on much simpler problems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81000" y="0"/>
            <a:ext cx="8229600" cy="609600"/>
          </a:xfrm>
        </p:spPr>
        <p:txBody>
          <a:bodyPr/>
          <a:lstStyle/>
          <a:p>
            <a:pPr eaLnBrk="1" hangingPunct="1"/>
            <a:r>
              <a:rPr lang="en-US" u="sng" dirty="0" smtClean="0"/>
              <a:t>Software release</a:t>
            </a:r>
          </a:p>
        </p:txBody>
      </p:sp>
      <p:sp>
        <p:nvSpPr>
          <p:cNvPr id="24579" name="Rectangle 1">
            <a:hlinkClick r:id="rId3"/>
          </p:cNvPr>
          <p:cNvSpPr>
            <a:spLocks noGrp="1" noChangeArrowheads="1"/>
          </p:cNvSpPr>
          <p:nvPr>
            <p:ph type="body" idx="4294967295"/>
          </p:nvPr>
        </p:nvSpPr>
        <p:spPr>
          <a:xfrm>
            <a:off x="0" y="685800"/>
            <a:ext cx="9144000" cy="5570538"/>
          </a:xfrm>
        </p:spPr>
        <p:txBody>
          <a:bodyPr anchor="ctr">
            <a:spAutoFit/>
          </a:bodyPr>
          <a:lstStyle/>
          <a:p>
            <a:pPr marL="0" indent="0">
              <a:spcBef>
                <a:spcPct val="0"/>
              </a:spcBef>
              <a:buFontTx/>
              <a:buNone/>
            </a:pPr>
            <a:r>
              <a:rPr lang="en-US" sz="2800" dirty="0" smtClean="0"/>
              <a:t>Allows to use </a:t>
            </a:r>
            <a:r>
              <a:rPr lang="en-US" sz="2800" b="1" dirty="0" smtClean="0"/>
              <a:t>your own computer </a:t>
            </a:r>
            <a:r>
              <a:rPr lang="en-US" sz="2800" dirty="0" smtClean="0"/>
              <a:t>for programming on an XMT environment &amp; experimenting with it, including:</a:t>
            </a:r>
            <a:endParaRPr lang="en-US" sz="2800" dirty="0" smtClean="0">
              <a:solidFill>
                <a:srgbClr val="7030A0"/>
              </a:solidFill>
            </a:endParaRPr>
          </a:p>
          <a:p>
            <a:pPr marL="0" indent="0">
              <a:spcBef>
                <a:spcPct val="0"/>
              </a:spcBef>
              <a:buFontTx/>
              <a:buNone/>
            </a:pPr>
            <a:r>
              <a:rPr lang="en-US" sz="2800" dirty="0" smtClean="0">
                <a:solidFill>
                  <a:srgbClr val="7030A0"/>
                </a:solidFill>
              </a:rPr>
              <a:t>a) Cycle-accurate simulator of the XMT machine</a:t>
            </a:r>
          </a:p>
          <a:p>
            <a:pPr marL="0" indent="0">
              <a:spcBef>
                <a:spcPct val="0"/>
              </a:spcBef>
              <a:buFontTx/>
              <a:buNone/>
            </a:pPr>
            <a:r>
              <a:rPr lang="en-US" sz="2800" dirty="0" smtClean="0">
                <a:solidFill>
                  <a:srgbClr val="7030A0"/>
                </a:solidFill>
              </a:rPr>
              <a:t>b) Compiler from XMTC to that machine</a:t>
            </a:r>
          </a:p>
          <a:p>
            <a:pPr marL="0" indent="0">
              <a:spcBef>
                <a:spcPct val="0"/>
              </a:spcBef>
              <a:buFontTx/>
              <a:buNone/>
            </a:pPr>
            <a:r>
              <a:rPr lang="en-US" sz="2800" dirty="0" smtClean="0"/>
              <a:t>Also provided, extensive material for teaching or self-studying parallelism, including</a:t>
            </a:r>
          </a:p>
          <a:p>
            <a:pPr marL="0" indent="0">
              <a:spcBef>
                <a:spcPct val="0"/>
              </a:spcBef>
              <a:buFontTx/>
              <a:buAutoNum type="romanLcParenBoth"/>
            </a:pPr>
            <a:r>
              <a:rPr lang="en-US" sz="2800" dirty="0" smtClean="0"/>
              <a:t>Tutorial + manual for XMTC (150 pages)</a:t>
            </a:r>
          </a:p>
          <a:p>
            <a:pPr marL="0" indent="0">
              <a:spcBef>
                <a:spcPct val="0"/>
              </a:spcBef>
              <a:buFontTx/>
              <a:buAutoNum type="romanLcParenBoth"/>
            </a:pPr>
            <a:r>
              <a:rPr lang="en-US" sz="2800" dirty="0" smtClean="0"/>
              <a:t>Class notes on parallel algorithms (100 pages)</a:t>
            </a:r>
          </a:p>
          <a:p>
            <a:pPr marL="0" indent="0">
              <a:spcBef>
                <a:spcPct val="0"/>
              </a:spcBef>
              <a:buFontTx/>
              <a:buAutoNum type="romanLcParenBoth"/>
            </a:pPr>
            <a:r>
              <a:rPr lang="en-US" sz="2800" dirty="0" smtClean="0"/>
              <a:t>Video recording of 9/15/07 HS tutorial (300 minutes)</a:t>
            </a:r>
          </a:p>
          <a:p>
            <a:pPr marL="0" indent="0">
              <a:spcBef>
                <a:spcPct val="0"/>
              </a:spcBef>
              <a:buFontTx/>
              <a:buAutoNum type="romanLcParenBoth"/>
            </a:pPr>
            <a:r>
              <a:rPr lang="en-US" sz="2800" dirty="0" smtClean="0"/>
              <a:t> Video recording of Spring’09 grad Parallel Algorithms lectures (30+hours)</a:t>
            </a:r>
          </a:p>
          <a:p>
            <a:pPr marL="0" indent="0">
              <a:spcBef>
                <a:spcPct val="0"/>
              </a:spcBef>
              <a:buFontTx/>
              <a:buNone/>
            </a:pPr>
            <a:r>
              <a:rPr lang="en-US" sz="2400" dirty="0" smtClean="0">
                <a:hlinkClick r:id="rId4"/>
              </a:rPr>
              <a:t>www.umiacs.umd.edu/users/vishkin/XMT/sw-release.html</a:t>
            </a:r>
            <a:r>
              <a:rPr lang="en-US" sz="2400" dirty="0" smtClean="0"/>
              <a:t>,  </a:t>
            </a:r>
          </a:p>
          <a:p>
            <a:pPr marL="0" indent="0">
              <a:spcBef>
                <a:spcPct val="0"/>
              </a:spcBef>
              <a:buFontTx/>
              <a:buNone/>
            </a:pPr>
            <a:r>
              <a:rPr lang="en-US" sz="2400" dirty="0" smtClean="0"/>
              <a:t>Or just Google “XMT”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Helpful (?) Analogy</a:t>
            </a:r>
            <a:endParaRPr lang="en-US" dirty="0"/>
          </a:p>
        </p:txBody>
      </p:sp>
      <p:sp>
        <p:nvSpPr>
          <p:cNvPr id="3" name="Content Placeholder 2"/>
          <p:cNvSpPr>
            <a:spLocks noGrp="1"/>
          </p:cNvSpPr>
          <p:nvPr>
            <p:ph idx="1"/>
          </p:nvPr>
        </p:nvSpPr>
        <p:spPr>
          <a:xfrm>
            <a:off x="0" y="990600"/>
            <a:ext cx="9144000" cy="5135563"/>
          </a:xfrm>
        </p:spPr>
        <p:txBody>
          <a:bodyPr/>
          <a:lstStyle/>
          <a:p>
            <a:pPr marL="0" lvl="1" indent="0">
              <a:buNone/>
            </a:pPr>
            <a:r>
              <a:rPr lang="en-US" sz="2400" u="sng" dirty="0" smtClean="0"/>
              <a:t>Grew on</a:t>
            </a:r>
            <a:r>
              <a:rPr lang="en-US" sz="2400" dirty="0" smtClean="0"/>
              <a:t> tasty salads: Natural ingredients; No dressing/cheese</a:t>
            </a:r>
          </a:p>
          <a:p>
            <a:pPr marL="0" lvl="1" indent="0">
              <a:buNone/>
            </a:pPr>
            <a:endParaRPr lang="en-US" sz="2400" u="sng" dirty="0" smtClean="0">
              <a:solidFill>
                <a:srgbClr val="000000"/>
              </a:solidFill>
              <a:sym typeface="Wingdings" pitchFamily="2" charset="2"/>
            </a:endParaRPr>
          </a:p>
          <a:p>
            <a:pPr marL="0" lvl="1" indent="0">
              <a:buNone/>
            </a:pPr>
            <a:r>
              <a:rPr lang="en-US" sz="2400" u="sng" dirty="0" smtClean="0">
                <a:solidFill>
                  <a:srgbClr val="000000"/>
                </a:solidFill>
                <a:sym typeface="Wingdings" pitchFamily="2" charset="2"/>
              </a:rPr>
              <a:t>Now</a:t>
            </a:r>
            <a:r>
              <a:rPr lang="en-US" sz="2400" dirty="0" smtClean="0">
                <a:solidFill>
                  <a:srgbClr val="000000"/>
                </a:solidFill>
                <a:sym typeface="Wingdings" pitchFamily="2" charset="2"/>
              </a:rPr>
              <a:t> salads </a:t>
            </a:r>
            <a:r>
              <a:rPr lang="en-US" sz="2400" dirty="0">
                <a:solidFill>
                  <a:srgbClr val="000000"/>
                </a:solidFill>
                <a:sym typeface="Wingdings" pitchFamily="2" charset="2"/>
              </a:rPr>
              <a:t>requiring tones of dressing and </a:t>
            </a:r>
            <a:r>
              <a:rPr lang="en-US" sz="2400" dirty="0" smtClean="0">
                <a:solidFill>
                  <a:srgbClr val="000000"/>
                </a:solidFill>
                <a:sym typeface="Wingdings" pitchFamily="2" charset="2"/>
              </a:rPr>
              <a:t>cheese. Taste? </a:t>
            </a:r>
          </a:p>
          <a:p>
            <a:pPr marL="0" lvl="1" indent="0" algn="ctr">
              <a:buNone/>
            </a:pPr>
            <a:r>
              <a:rPr lang="en-US" sz="2400" dirty="0" smtClean="0">
                <a:solidFill>
                  <a:srgbClr val="000000"/>
                </a:solidFill>
                <a:sym typeface="Wingdings" pitchFamily="2" charset="2"/>
              </a:rPr>
              <a:t>Reminds (only?) me of </a:t>
            </a:r>
          </a:p>
          <a:p>
            <a:pPr marL="0" lvl="1" indent="0">
              <a:buNone/>
            </a:pPr>
            <a:r>
              <a:rPr lang="en-US" sz="2400" dirty="0" smtClean="0">
                <a:sym typeface="Wingdings" pitchFamily="2" charset="2"/>
              </a:rPr>
              <a:t>Dressing</a:t>
            </a:r>
            <a:r>
              <a:rPr lang="en-US" sz="2400" dirty="0" smtClean="0">
                <a:solidFill>
                  <a:srgbClr val="FF0000"/>
                </a:solidFill>
                <a:sym typeface="Wingdings" pitchFamily="2" charset="2"/>
              </a:rPr>
              <a:t> Huge </a:t>
            </a:r>
            <a:r>
              <a:rPr lang="en-US" sz="2400" dirty="0">
                <a:solidFill>
                  <a:srgbClr val="FF0000"/>
                </a:solidFill>
                <a:sym typeface="Wingdings" pitchFamily="2" charset="2"/>
              </a:rPr>
              <a:t>blue-chip &amp; government investment in </a:t>
            </a:r>
            <a:r>
              <a:rPr lang="en-US" sz="2400" dirty="0" smtClean="0">
                <a:solidFill>
                  <a:srgbClr val="FF0000"/>
                </a:solidFill>
                <a:sym typeface="Wingdings" pitchFamily="2" charset="2"/>
              </a:rPr>
              <a:t>system &amp; app software </a:t>
            </a:r>
            <a:r>
              <a:rPr lang="en-US" sz="2400" dirty="0">
                <a:solidFill>
                  <a:srgbClr val="FF0000"/>
                </a:solidFill>
                <a:sym typeface="Wingdings" pitchFamily="2" charset="2"/>
              </a:rPr>
              <a:t>to overcome HW limitations. (limited scope) </a:t>
            </a:r>
            <a:r>
              <a:rPr lang="en-US" sz="2400" dirty="0" smtClean="0">
                <a:solidFill>
                  <a:srgbClr val="FF0000"/>
                </a:solidFill>
                <a:sym typeface="Wingdings" pitchFamily="2" charset="2"/>
              </a:rPr>
              <a:t>DSLs. </a:t>
            </a:r>
          </a:p>
          <a:p>
            <a:pPr marL="0" lvl="1" indent="0">
              <a:buNone/>
            </a:pPr>
            <a:r>
              <a:rPr lang="en-US" sz="2400" dirty="0" smtClean="0">
                <a:solidFill>
                  <a:srgbClr val="000000"/>
                </a:solidFill>
                <a:sym typeface="Wingdings" pitchFamily="2" charset="2"/>
              </a:rPr>
              <a:t>Taste</a:t>
            </a:r>
            <a:r>
              <a:rPr lang="en-US" sz="2400" dirty="0" smtClean="0">
                <a:solidFill>
                  <a:srgbClr val="FF0000"/>
                </a:solidFill>
                <a:sym typeface="Wingdings" pitchFamily="2" charset="2"/>
              </a:rPr>
              <a:t> Speed</a:t>
            </a:r>
            <a:r>
              <a:rPr lang="en-US" sz="2400" dirty="0">
                <a:solidFill>
                  <a:srgbClr val="FF0000"/>
                </a:solidFill>
                <a:sym typeface="Wingdings" pitchFamily="2" charset="2"/>
              </a:rPr>
              <a:t>-ups only on limited apps. </a:t>
            </a:r>
          </a:p>
          <a:p>
            <a:pPr marL="0" lvl="1" indent="0">
              <a:buNone/>
            </a:pPr>
            <a:endParaRPr lang="en-US" sz="2400" dirty="0" smtClean="0">
              <a:solidFill>
                <a:srgbClr val="FF0000"/>
              </a:solidFill>
              <a:sym typeface="Wingdings" pitchFamily="2" charset="2"/>
            </a:endParaRPr>
          </a:p>
          <a:p>
            <a:pPr marL="0" lvl="1" indent="0">
              <a:buNone/>
            </a:pPr>
            <a:r>
              <a:rPr lang="en-US" sz="2400" dirty="0" smtClean="0">
                <a:solidFill>
                  <a:srgbClr val="000000"/>
                </a:solidFill>
                <a:sym typeface="Wingdings" pitchFamily="2" charset="2"/>
              </a:rPr>
              <a:t>Contrasted with:</a:t>
            </a:r>
            <a:endParaRPr lang="en-US" sz="2400" dirty="0">
              <a:solidFill>
                <a:srgbClr val="000000"/>
              </a:solidFill>
              <a:sym typeface="Wingdings" pitchFamily="2" charset="2"/>
            </a:endParaRPr>
          </a:p>
          <a:p>
            <a:pPr marL="0" lvl="1" indent="0">
              <a:buNone/>
            </a:pPr>
            <a:r>
              <a:rPr lang="en-US" sz="2400" dirty="0" smtClean="0">
                <a:solidFill>
                  <a:srgbClr val="000000"/>
                </a:solidFill>
              </a:rPr>
              <a:t>Simple ingredients </a:t>
            </a:r>
            <a:r>
              <a:rPr lang="en-US" sz="2000" dirty="0" smtClean="0">
                <a:solidFill>
                  <a:srgbClr val="FF0000"/>
                </a:solidFill>
              </a:rPr>
              <a:t>Parallel </a:t>
            </a:r>
            <a:r>
              <a:rPr lang="en-US" sz="2000" dirty="0">
                <a:solidFill>
                  <a:srgbClr val="FF0000"/>
                </a:solidFill>
              </a:rPr>
              <a:t>algorithms theory. Few basic architecture ideas on control &amp; data paths and memory system </a:t>
            </a:r>
            <a:endParaRPr lang="en-US" sz="2400" dirty="0"/>
          </a:p>
          <a:p>
            <a:pPr marL="742950" lvl="2" indent="-342900">
              <a:buFontTx/>
              <a:buChar char="-"/>
            </a:pPr>
            <a:r>
              <a:rPr lang="en-US" sz="2000" dirty="0" smtClean="0">
                <a:solidFill>
                  <a:srgbClr val="FF0000"/>
                </a:solidFill>
              </a:rPr>
              <a:t>Modest </a:t>
            </a:r>
            <a:r>
              <a:rPr lang="en-US" sz="2000" dirty="0">
                <a:solidFill>
                  <a:srgbClr val="FF0000"/>
                </a:solidFill>
              </a:rPr>
              <a:t>academic project</a:t>
            </a:r>
            <a:endParaRPr lang="en-US" dirty="0"/>
          </a:p>
          <a:p>
            <a:pPr marL="742950" lvl="2" indent="-342900">
              <a:buFontTx/>
              <a:buChar char="-"/>
            </a:pPr>
            <a:r>
              <a:rPr lang="en-US" sz="2000" b="1" i="1" dirty="0" smtClean="0"/>
              <a:t>Taste  </a:t>
            </a:r>
            <a:r>
              <a:rPr lang="en-US" sz="2000" dirty="0" smtClean="0">
                <a:solidFill>
                  <a:srgbClr val="FF0000"/>
                </a:solidFill>
              </a:rPr>
              <a:t>Better </a:t>
            </a:r>
            <a:r>
              <a:rPr lang="en-US" sz="2000" dirty="0">
                <a:solidFill>
                  <a:srgbClr val="FF0000"/>
                </a:solidFill>
              </a:rPr>
              <a:t>speedups by orders of magnitude. HS student </a:t>
            </a:r>
            <a:r>
              <a:rPr lang="en-US" sz="2000" dirty="0" err="1">
                <a:solidFill>
                  <a:srgbClr val="FF0000"/>
                </a:solidFill>
              </a:rPr>
              <a:t>vs</a:t>
            </a:r>
            <a:r>
              <a:rPr lang="en-US" sz="2000" dirty="0">
                <a:solidFill>
                  <a:srgbClr val="FF0000"/>
                </a:solidFill>
              </a:rPr>
              <a:t> </a:t>
            </a:r>
            <a:r>
              <a:rPr lang="en-US" sz="2000" dirty="0" smtClean="0">
                <a:solidFill>
                  <a:srgbClr val="FF0000"/>
                </a:solidFill>
              </a:rPr>
              <a:t>PhDs</a:t>
            </a:r>
            <a:endParaRPr lang="en-US" sz="2400" u="sng" dirty="0">
              <a:solidFill>
                <a:srgbClr val="000000"/>
              </a:solidFill>
            </a:endParaRPr>
          </a:p>
          <a:p>
            <a:pPr marL="0" lvl="1" indent="0">
              <a:buNone/>
            </a:pPr>
            <a:endParaRPr lang="en-US" sz="2400" b="1" i="1" dirty="0"/>
          </a:p>
          <a:p>
            <a:pPr marL="0" lvl="1" indent="0">
              <a:buNone/>
            </a:pPr>
            <a:endParaRPr lang="en-US" sz="2200" dirty="0">
              <a:sym typeface="Wingdings" pitchFamily="2" charset="2"/>
            </a:endParaRPr>
          </a:p>
          <a:p>
            <a:endParaRPr lang="en-US" dirty="0"/>
          </a:p>
        </p:txBody>
      </p:sp>
    </p:spTree>
    <p:extLst>
      <p:ext uri="{BB962C8B-B14F-4D97-AF65-F5344CB8AC3E}">
        <p14:creationId xmlns:p14="http://schemas.microsoft.com/office/powerpoint/2010/main" val="1935943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762000"/>
          </a:xfrm>
        </p:spPr>
        <p:txBody>
          <a:bodyPr/>
          <a:lstStyle/>
          <a:p>
            <a:pPr eaLnBrk="1" hangingPunct="1"/>
            <a:r>
              <a:rPr lang="en-US" sz="4000" dirty="0" smtClean="0">
                <a:solidFill>
                  <a:schemeClr val="hlink"/>
                </a:solidFill>
              </a:rPr>
              <a:t>Participants</a:t>
            </a:r>
          </a:p>
        </p:txBody>
      </p:sp>
      <p:sp>
        <p:nvSpPr>
          <p:cNvPr id="28675" name="Rectangle 3"/>
          <p:cNvSpPr>
            <a:spLocks noGrp="1" noChangeArrowheads="1"/>
          </p:cNvSpPr>
          <p:nvPr>
            <p:ph type="body" idx="1"/>
          </p:nvPr>
        </p:nvSpPr>
        <p:spPr>
          <a:xfrm>
            <a:off x="0" y="685800"/>
            <a:ext cx="9144000" cy="6400800"/>
          </a:xfrm>
        </p:spPr>
        <p:txBody>
          <a:bodyPr/>
          <a:lstStyle/>
          <a:p>
            <a:pPr>
              <a:lnSpc>
                <a:spcPct val="80000"/>
              </a:lnSpc>
              <a:buFontTx/>
              <a:buNone/>
            </a:pPr>
            <a:r>
              <a:rPr lang="en-US" sz="2000" u="sng" dirty="0" smtClean="0"/>
              <a:t>Grad students</a:t>
            </a:r>
            <a:r>
              <a:rPr lang="en-US" sz="2000" dirty="0" smtClean="0"/>
              <a:t>: James Edwards, </a:t>
            </a:r>
            <a:r>
              <a:rPr lang="en-US" sz="2000" dirty="0" err="1" smtClean="0"/>
              <a:t>Fady</a:t>
            </a:r>
            <a:r>
              <a:rPr lang="en-US" sz="2000" dirty="0" smtClean="0"/>
              <a:t> </a:t>
            </a:r>
            <a:r>
              <a:rPr lang="en-US" sz="2000" dirty="0" err="1" smtClean="0"/>
              <a:t>Ghanim</a:t>
            </a:r>
            <a:r>
              <a:rPr lang="en-US" sz="2000" dirty="0" smtClean="0"/>
              <a:t> </a:t>
            </a:r>
            <a:r>
              <a:rPr lang="en-US" sz="2000" u="sng" dirty="0" smtClean="0"/>
              <a:t>Recent </a:t>
            </a:r>
            <a:r>
              <a:rPr lang="en-US" sz="2000" dirty="0" smtClean="0">
                <a:solidFill>
                  <a:srgbClr val="00B0F0"/>
                </a:solidFill>
              </a:rPr>
              <a:t>PhDs</a:t>
            </a:r>
            <a:r>
              <a:rPr lang="en-US" sz="2000" dirty="0" smtClean="0"/>
              <a:t>: </a:t>
            </a:r>
            <a:r>
              <a:rPr lang="en-US" sz="2000" dirty="0" smtClean="0">
                <a:solidFill>
                  <a:srgbClr val="00B0F0"/>
                </a:solidFill>
              </a:rPr>
              <a:t>Aydin Balkan, George Caragea, </a:t>
            </a:r>
            <a:r>
              <a:rPr lang="en-US" sz="2000" dirty="0" smtClean="0"/>
              <a:t>Mike Horak</a:t>
            </a:r>
            <a:r>
              <a:rPr lang="en-US" sz="2000" dirty="0" smtClean="0">
                <a:solidFill>
                  <a:srgbClr val="00B0F0"/>
                </a:solidFill>
              </a:rPr>
              <a:t>, Fuat Keceli, Alex Tzannes</a:t>
            </a:r>
            <a:r>
              <a:rPr lang="en-US" sz="2000" dirty="0" smtClean="0">
                <a:solidFill>
                  <a:srgbClr val="92D050"/>
                </a:solidFill>
              </a:rPr>
              <a:t>*</a:t>
            </a:r>
            <a:r>
              <a:rPr lang="en-US" sz="2000" dirty="0" smtClean="0">
                <a:solidFill>
                  <a:srgbClr val="00B0F0"/>
                </a:solidFill>
              </a:rPr>
              <a:t>, Xingzhi Wen</a:t>
            </a:r>
          </a:p>
          <a:p>
            <a:pPr eaLnBrk="1" hangingPunct="1">
              <a:lnSpc>
                <a:spcPct val="80000"/>
              </a:lnSpc>
            </a:pPr>
            <a:r>
              <a:rPr lang="en-US" sz="2000" dirty="0" smtClean="0"/>
              <a:t>Industry design experts (pro-bono).</a:t>
            </a:r>
          </a:p>
          <a:p>
            <a:pPr eaLnBrk="1" hangingPunct="1">
              <a:lnSpc>
                <a:spcPct val="80000"/>
              </a:lnSpc>
            </a:pPr>
            <a:r>
              <a:rPr lang="en-US" sz="2000" dirty="0" smtClean="0"/>
              <a:t>Rajeev Barua, </a:t>
            </a:r>
            <a:r>
              <a:rPr lang="en-US" sz="2000" u="sng" dirty="0" smtClean="0"/>
              <a:t>Compiler</a:t>
            </a:r>
            <a:r>
              <a:rPr lang="en-US" sz="2000" dirty="0" smtClean="0"/>
              <a:t>. Co-advisor X2. </a:t>
            </a:r>
            <a:r>
              <a:rPr lang="en-US" sz="2000" dirty="0" smtClean="0">
                <a:solidFill>
                  <a:srgbClr val="0070C0"/>
                </a:solidFill>
              </a:rPr>
              <a:t>NSF grant</a:t>
            </a:r>
            <a:r>
              <a:rPr lang="en-US" sz="2000" dirty="0" smtClean="0"/>
              <a:t>.</a:t>
            </a:r>
          </a:p>
          <a:p>
            <a:pPr eaLnBrk="1" hangingPunct="1">
              <a:lnSpc>
                <a:spcPct val="80000"/>
              </a:lnSpc>
            </a:pPr>
            <a:r>
              <a:rPr lang="en-US" sz="2000" dirty="0" smtClean="0"/>
              <a:t>Gang Qu, </a:t>
            </a:r>
            <a:r>
              <a:rPr lang="en-US" sz="2000" u="sng" dirty="0" smtClean="0"/>
              <a:t>VLSI and Power</a:t>
            </a:r>
            <a:r>
              <a:rPr lang="en-US" sz="2000" dirty="0" smtClean="0"/>
              <a:t>. Co-advisor.</a:t>
            </a:r>
          </a:p>
          <a:p>
            <a:pPr eaLnBrk="1" hangingPunct="1">
              <a:lnSpc>
                <a:spcPct val="80000"/>
              </a:lnSpc>
            </a:pPr>
            <a:r>
              <a:rPr lang="en-US" sz="2000" dirty="0" smtClean="0"/>
              <a:t>Steve Nowick, Columbia U., </a:t>
            </a:r>
            <a:r>
              <a:rPr lang="en-US" sz="2000" u="sng" dirty="0" err="1" smtClean="0"/>
              <a:t>Asynch</a:t>
            </a:r>
            <a:r>
              <a:rPr lang="en-US" sz="2000" u="sng" dirty="0" smtClean="0"/>
              <a:t> logic</a:t>
            </a:r>
            <a:r>
              <a:rPr lang="en-US" sz="2000" dirty="0" smtClean="0"/>
              <a:t>. Co-advisor. </a:t>
            </a:r>
            <a:r>
              <a:rPr lang="en-US" sz="2000" dirty="0" smtClean="0">
                <a:solidFill>
                  <a:srgbClr val="0070C0"/>
                </a:solidFill>
              </a:rPr>
              <a:t>NSF team grant</a:t>
            </a:r>
            <a:r>
              <a:rPr lang="en-US" sz="2000" dirty="0" smtClean="0"/>
              <a:t>. </a:t>
            </a:r>
          </a:p>
          <a:p>
            <a:pPr eaLnBrk="1" hangingPunct="1">
              <a:lnSpc>
                <a:spcPct val="80000"/>
              </a:lnSpc>
            </a:pPr>
            <a:r>
              <a:rPr lang="en-US" sz="2000" dirty="0" smtClean="0"/>
              <a:t>Ron Tzur, U. Colorado, </a:t>
            </a:r>
            <a:r>
              <a:rPr lang="en-US" sz="2000" u="sng" dirty="0" smtClean="0"/>
              <a:t>K12 Education</a:t>
            </a:r>
            <a:r>
              <a:rPr lang="en-US" sz="2000" dirty="0" smtClean="0"/>
              <a:t>. Co-advisor. </a:t>
            </a:r>
            <a:r>
              <a:rPr lang="en-US" sz="2000" dirty="0" smtClean="0">
                <a:solidFill>
                  <a:srgbClr val="0070C0"/>
                </a:solidFill>
              </a:rPr>
              <a:t>NSF seed funding</a:t>
            </a:r>
          </a:p>
          <a:p>
            <a:pPr eaLnBrk="1" hangingPunct="1">
              <a:lnSpc>
                <a:spcPct val="80000"/>
              </a:lnSpc>
              <a:buFontTx/>
              <a:buNone/>
            </a:pPr>
            <a:r>
              <a:rPr lang="en-US" sz="2000" u="sng" dirty="0" smtClean="0">
                <a:solidFill>
                  <a:srgbClr val="0070C0"/>
                </a:solidFill>
              </a:rPr>
              <a:t>K12:</a:t>
            </a:r>
            <a:r>
              <a:rPr lang="en-US" sz="2000" dirty="0" smtClean="0">
                <a:solidFill>
                  <a:srgbClr val="0070C0"/>
                </a:solidFill>
              </a:rPr>
              <a:t>  </a:t>
            </a:r>
            <a:r>
              <a:rPr lang="en-US" sz="1600" dirty="0" smtClean="0">
                <a:solidFill>
                  <a:srgbClr val="0070C0"/>
                </a:solidFill>
              </a:rPr>
              <a:t>Montgomery Blair Magnet HS, MD, Thomas Jefferson HS, VA, Baltimore (inner city) Ingenuity Project Middle School 2009 Summer Camp, Montgomery County Public Schools</a:t>
            </a:r>
            <a:endParaRPr lang="en-US" sz="1600" dirty="0" smtClean="0"/>
          </a:p>
          <a:p>
            <a:pPr eaLnBrk="1" hangingPunct="1">
              <a:lnSpc>
                <a:spcPct val="80000"/>
              </a:lnSpc>
            </a:pPr>
            <a:r>
              <a:rPr lang="en-US" sz="2000" dirty="0" smtClean="0"/>
              <a:t>Marc Olano, UMBC, </a:t>
            </a:r>
            <a:r>
              <a:rPr lang="en-US" sz="2000" u="sng" dirty="0" smtClean="0"/>
              <a:t>Computer graphics</a:t>
            </a:r>
            <a:r>
              <a:rPr lang="en-US" sz="2000" dirty="0" smtClean="0"/>
              <a:t>. Co-advisor.</a:t>
            </a:r>
            <a:endParaRPr lang="en-US" sz="2000" u="sng" dirty="0" smtClean="0"/>
          </a:p>
          <a:p>
            <a:pPr eaLnBrk="1" hangingPunct="1">
              <a:lnSpc>
                <a:spcPct val="80000"/>
              </a:lnSpc>
            </a:pPr>
            <a:r>
              <a:rPr lang="en-US" sz="2000" dirty="0" smtClean="0"/>
              <a:t>Tali Moreshet, Swarthmore College, </a:t>
            </a:r>
            <a:r>
              <a:rPr lang="en-US" sz="2000" u="sng" dirty="0" smtClean="0"/>
              <a:t>Power</a:t>
            </a:r>
            <a:r>
              <a:rPr lang="en-US" sz="2000" dirty="0" smtClean="0"/>
              <a:t>. Co-advisor.</a:t>
            </a:r>
          </a:p>
          <a:p>
            <a:pPr eaLnBrk="1" hangingPunct="1">
              <a:lnSpc>
                <a:spcPct val="80000"/>
              </a:lnSpc>
            </a:pPr>
            <a:r>
              <a:rPr lang="en-US" sz="2000" dirty="0" smtClean="0"/>
              <a:t>Bernie Brooks, NIH. Co-Advisor.</a:t>
            </a:r>
          </a:p>
          <a:p>
            <a:pPr eaLnBrk="1" hangingPunct="1">
              <a:lnSpc>
                <a:spcPct val="80000"/>
              </a:lnSpc>
            </a:pPr>
            <a:r>
              <a:rPr lang="en-US" sz="2000" dirty="0" smtClean="0"/>
              <a:t>Marty Peckerar, </a:t>
            </a:r>
            <a:r>
              <a:rPr lang="en-US" sz="2000" u="sng" dirty="0" smtClean="0"/>
              <a:t>Microelectronics</a:t>
            </a:r>
          </a:p>
          <a:p>
            <a:pPr eaLnBrk="1" hangingPunct="1">
              <a:lnSpc>
                <a:spcPct val="80000"/>
              </a:lnSpc>
            </a:pPr>
            <a:r>
              <a:rPr lang="en-US" sz="2000" dirty="0" smtClean="0"/>
              <a:t>Igor Smolyaninov, </a:t>
            </a:r>
            <a:r>
              <a:rPr lang="en-US" sz="2000" u="sng" dirty="0" smtClean="0"/>
              <a:t>Electro-optics</a:t>
            </a:r>
          </a:p>
          <a:p>
            <a:pPr eaLnBrk="1" hangingPunct="1">
              <a:lnSpc>
                <a:spcPct val="80000"/>
              </a:lnSpc>
            </a:pPr>
            <a:r>
              <a:rPr lang="en-US" sz="2000" dirty="0" smtClean="0"/>
              <a:t>Funding: NSF, NSA </a:t>
            </a:r>
            <a:r>
              <a:rPr lang="en-US" sz="2000" dirty="0" smtClean="0">
                <a:solidFill>
                  <a:srgbClr val="0070C0"/>
                </a:solidFill>
              </a:rPr>
              <a:t>deployed XMT computer</a:t>
            </a:r>
            <a:r>
              <a:rPr lang="en-US" sz="2000" dirty="0" smtClean="0"/>
              <a:t>, NIH</a:t>
            </a:r>
          </a:p>
          <a:p>
            <a:pPr eaLnBrk="1" hangingPunct="1">
              <a:lnSpc>
                <a:spcPct val="80000"/>
              </a:lnSpc>
            </a:pPr>
            <a:r>
              <a:rPr lang="en-US" sz="2000" dirty="0" smtClean="0"/>
              <a:t>Transferred IP for Intel/TBB-customized XMT lazy scheduling. 4’2013 </a:t>
            </a:r>
          </a:p>
          <a:p>
            <a:pPr eaLnBrk="1" hangingPunct="1">
              <a:lnSpc>
                <a:spcPct val="80000"/>
              </a:lnSpc>
            </a:pPr>
            <a:r>
              <a:rPr lang="en-US" sz="2000" dirty="0" smtClean="0">
                <a:solidFill>
                  <a:srgbClr val="FF0000"/>
                </a:solidFill>
              </a:rPr>
              <a:t>Reinvention of Computing for Parallelism. 1</a:t>
            </a:r>
            <a:r>
              <a:rPr lang="en-US" sz="2000" baseline="30000" dirty="0" smtClean="0">
                <a:solidFill>
                  <a:srgbClr val="FF0000"/>
                </a:solidFill>
              </a:rPr>
              <a:t>st</a:t>
            </a:r>
            <a:r>
              <a:rPr lang="en-US" sz="2000" dirty="0" smtClean="0">
                <a:solidFill>
                  <a:srgbClr val="FF0000"/>
                </a:solidFill>
              </a:rPr>
              <a:t> out of 49 for Maryland Research Center of Excellence (MRCE) by USM. None funded. 17 members, including UMBC, UMBI, UMSOM. Mostly applications.</a:t>
            </a:r>
          </a:p>
          <a:p>
            <a:pPr eaLnBrk="1" hangingPunct="1">
              <a:lnSpc>
                <a:spcPct val="80000"/>
              </a:lnSpc>
              <a:buNone/>
            </a:pPr>
            <a:r>
              <a:rPr lang="en-US" sz="2000" dirty="0" smtClean="0">
                <a:solidFill>
                  <a:srgbClr val="00B050"/>
                </a:solidFill>
              </a:rPr>
              <a:t>* 1</a:t>
            </a:r>
            <a:r>
              <a:rPr lang="en-US" sz="2000" baseline="30000" dirty="0" smtClean="0">
                <a:solidFill>
                  <a:srgbClr val="00B050"/>
                </a:solidFill>
              </a:rPr>
              <a:t>st</a:t>
            </a:r>
            <a:r>
              <a:rPr lang="en-US" sz="2000" dirty="0" smtClean="0">
                <a:solidFill>
                  <a:srgbClr val="00B050"/>
                </a:solidFill>
              </a:rPr>
              <a:t> place, ACM Student Research Competition, PACT’11. Post-doc, UIUC </a:t>
            </a:r>
            <a:endParaRPr lang="en-US" sz="2400" dirty="0" smtClean="0">
              <a:solidFill>
                <a:srgbClr val="00B05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marL="0" indent="0"/>
            <a:r>
              <a:rPr lang="en-US" sz="4000" dirty="0" smtClean="0"/>
              <a:t>Mixed bag of incentives</a:t>
            </a:r>
            <a:endParaRPr lang="en-US" sz="4000" dirty="0"/>
          </a:p>
        </p:txBody>
      </p:sp>
      <p:sp>
        <p:nvSpPr>
          <p:cNvPr id="3" name="Content Placeholder 2"/>
          <p:cNvSpPr>
            <a:spLocks noGrp="1"/>
          </p:cNvSpPr>
          <p:nvPr>
            <p:ph idx="1"/>
          </p:nvPr>
        </p:nvSpPr>
        <p:spPr>
          <a:xfrm>
            <a:off x="0" y="838200"/>
            <a:ext cx="9144000" cy="5287963"/>
          </a:xfrm>
        </p:spPr>
        <p:txBody>
          <a:bodyPr/>
          <a:lstStyle/>
          <a:p>
            <a:pPr>
              <a:buFontTx/>
              <a:buChar char="-"/>
            </a:pPr>
            <a:r>
              <a:rPr lang="en-US" sz="2000" dirty="0" smtClean="0"/>
              <a:t>Vendor loyalists  </a:t>
            </a:r>
          </a:p>
          <a:p>
            <a:pPr>
              <a:buFontTx/>
              <a:buChar char="-"/>
            </a:pPr>
            <a:r>
              <a:rPr lang="en-US" sz="2000" dirty="0" smtClean="0"/>
              <a:t>In past decade, diminished competition among vendors. The recent “GPU chase/race” demonstrates power of competition. Now back with a vengeance: 3</a:t>
            </a:r>
            <a:r>
              <a:rPr lang="en-US" sz="2000" baseline="30000" dirty="0" smtClean="0"/>
              <a:t>rd</a:t>
            </a:r>
            <a:r>
              <a:rPr lang="en-US" sz="2000" dirty="0" smtClean="0"/>
              <a:t> and 4</a:t>
            </a:r>
            <a:r>
              <a:rPr lang="en-US" sz="2000" baseline="30000" dirty="0" smtClean="0"/>
              <a:t>th</a:t>
            </a:r>
            <a:r>
              <a:rPr lang="en-US" sz="2000" dirty="0" smtClean="0"/>
              <a:t> in mobile dropped out in 2012 </a:t>
            </a:r>
          </a:p>
          <a:p>
            <a:pPr>
              <a:buFontTx/>
              <a:buChar char="-"/>
            </a:pPr>
            <a:r>
              <a:rPr lang="en-US" sz="2000" dirty="0" smtClean="0"/>
              <a:t>What’s in it for researchers who are not generalists? and </a:t>
            </a:r>
            <a:r>
              <a:rPr lang="en-US" sz="2000" dirty="0"/>
              <a:t>h</a:t>
            </a:r>
            <a:r>
              <a:rPr lang="en-US" sz="2000" dirty="0" smtClean="0"/>
              <a:t>ow many HW/SW/algorithm/app generalists you know?</a:t>
            </a:r>
          </a:p>
          <a:p>
            <a:pPr>
              <a:buFontTx/>
              <a:buChar char="-"/>
            </a:pPr>
            <a:r>
              <a:rPr lang="en-US" sz="2000" dirty="0"/>
              <a:t>Z</a:t>
            </a:r>
            <a:r>
              <a:rPr lang="en-US" sz="2000" dirty="0" smtClean="0"/>
              <a:t>ero-sum with other research interests; e.g., spin (?) of Game Over report into supporting power over missing items</a:t>
            </a:r>
            <a:endParaRPr lang="en-US" sz="2000" dirty="0"/>
          </a:p>
          <a:p>
            <a:pPr marL="0" indent="0">
              <a:buNone/>
            </a:pPr>
            <a:endParaRPr lang="en-US" sz="2000" dirty="0"/>
          </a:p>
          <a:p>
            <a:pPr marL="0" indent="0">
              <a:buNone/>
            </a:pPr>
            <a:endParaRPr lang="en-US" sz="2600" dirty="0"/>
          </a:p>
        </p:txBody>
      </p:sp>
    </p:spTree>
    <p:extLst>
      <p:ext uri="{BB962C8B-B14F-4D97-AF65-F5344CB8AC3E}">
        <p14:creationId xmlns:p14="http://schemas.microsoft.com/office/powerpoint/2010/main" val="1660966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838200"/>
          </a:xfrm>
        </p:spPr>
        <p:txBody>
          <a:bodyPr/>
          <a:lstStyle/>
          <a:p>
            <a:pPr algn="l" eaLnBrk="1" hangingPunct="1"/>
            <a:r>
              <a:rPr lang="en-US" sz="2400" u="sng" dirty="0" smtClean="0"/>
              <a:t>Algorithms dart</a:t>
            </a:r>
            <a:r>
              <a:rPr lang="en-US" sz="2400" dirty="0" smtClean="0"/>
              <a:t> Parallel Random-Access Machine/Model </a:t>
            </a:r>
          </a:p>
        </p:txBody>
      </p:sp>
      <p:sp>
        <p:nvSpPr>
          <p:cNvPr id="30723" name="Rectangle 3"/>
          <p:cNvSpPr>
            <a:spLocks noGrp="1" noChangeArrowheads="1"/>
          </p:cNvSpPr>
          <p:nvPr>
            <p:ph type="body" idx="1"/>
          </p:nvPr>
        </p:nvSpPr>
        <p:spPr/>
        <p:txBody>
          <a:bodyPr/>
          <a:lstStyle/>
          <a:p>
            <a:pPr eaLnBrk="1" hangingPunct="1">
              <a:buFontTx/>
              <a:buNone/>
            </a:pPr>
            <a:r>
              <a:rPr lang="en-US" dirty="0" smtClean="0"/>
              <a:t>PRAM:</a:t>
            </a:r>
          </a:p>
        </p:txBody>
      </p:sp>
      <p:pic>
        <p:nvPicPr>
          <p:cNvPr id="30724" name="Picture 7" descr="r1-aux"/>
          <p:cNvPicPr>
            <a:picLocks noChangeAspect="1" noChangeArrowheads="1"/>
          </p:cNvPicPr>
          <p:nvPr/>
        </p:nvPicPr>
        <p:blipFill>
          <a:blip r:embed="rId3" cstate="print"/>
          <a:srcRect/>
          <a:stretch>
            <a:fillRect/>
          </a:stretch>
        </p:blipFill>
        <p:spPr bwMode="auto">
          <a:xfrm>
            <a:off x="2646363" y="838200"/>
            <a:ext cx="3851275" cy="1828800"/>
          </a:xfrm>
          <a:prstGeom prst="rect">
            <a:avLst/>
          </a:prstGeom>
          <a:noFill/>
          <a:ln w="9525">
            <a:noFill/>
            <a:miter lim="800000"/>
            <a:headEnd/>
            <a:tailEnd/>
          </a:ln>
        </p:spPr>
      </p:pic>
      <p:sp>
        <p:nvSpPr>
          <p:cNvPr id="30725" name="Text Box 8"/>
          <p:cNvSpPr txBox="1">
            <a:spLocks noChangeArrowheads="1"/>
          </p:cNvSpPr>
          <p:nvPr/>
        </p:nvSpPr>
        <p:spPr bwMode="auto">
          <a:xfrm>
            <a:off x="0" y="2743200"/>
            <a:ext cx="9144000" cy="5324535"/>
          </a:xfrm>
          <a:prstGeom prst="rect">
            <a:avLst/>
          </a:prstGeom>
          <a:noFill/>
          <a:ln w="9525">
            <a:noFill/>
            <a:miter lim="800000"/>
            <a:headEnd/>
            <a:tailEnd/>
          </a:ln>
        </p:spPr>
        <p:txBody>
          <a:bodyPr wrap="square">
            <a:spAutoFit/>
          </a:bodyPr>
          <a:lstStyle/>
          <a:p>
            <a:pPr marL="342900" indent="-342900"/>
            <a:r>
              <a:rPr lang="en-US" dirty="0"/>
              <a:t>n </a:t>
            </a:r>
            <a:r>
              <a:rPr lang="en-US" u="sng" dirty="0"/>
              <a:t>synchronous</a:t>
            </a:r>
            <a:r>
              <a:rPr lang="en-US" dirty="0"/>
              <a:t> processors all having unit time access to a shared memory. </a:t>
            </a:r>
          </a:p>
          <a:p>
            <a:pPr marL="0" indent="0" algn="ctr">
              <a:buFont typeface="Arial" pitchFamily="34" charset="0"/>
              <a:buNone/>
            </a:pPr>
            <a:r>
              <a:rPr lang="en-US" u="sng" dirty="0" smtClean="0"/>
              <a:t>Basis for </a:t>
            </a:r>
            <a:r>
              <a:rPr lang="en-US" b="1" u="sng" dirty="0" smtClean="0">
                <a:ea typeface="ＭＳ Ｐゴシック" charset="-128"/>
              </a:rPr>
              <a:t>Parallel PRAM algorithmic theory</a:t>
            </a:r>
          </a:p>
          <a:p>
            <a:pPr marL="0" indent="0">
              <a:buFont typeface="Arial" pitchFamily="34" charset="0"/>
              <a:buNone/>
            </a:pPr>
            <a:r>
              <a:rPr lang="en-US" dirty="0" smtClean="0">
                <a:ea typeface="ＭＳ Ｐゴシック" charset="-128"/>
              </a:rPr>
              <a:t>- 2</a:t>
            </a:r>
            <a:r>
              <a:rPr lang="en-US" baseline="30000" dirty="0" smtClean="0">
                <a:ea typeface="ＭＳ Ｐゴシック" charset="-128"/>
              </a:rPr>
              <a:t>nd</a:t>
            </a:r>
            <a:r>
              <a:rPr lang="en-US" dirty="0" smtClean="0">
                <a:ea typeface="ＭＳ Ｐゴシック" charset="-128"/>
              </a:rPr>
              <a:t> in magnitude only to serial algorithmic theory </a:t>
            </a:r>
          </a:p>
          <a:p>
            <a:pPr marL="0" indent="0">
              <a:buFont typeface="Arial" pitchFamily="34" charset="0"/>
              <a:buNone/>
            </a:pPr>
            <a:r>
              <a:rPr lang="en-US" dirty="0" smtClean="0">
                <a:ea typeface="ＭＳ Ｐゴシック" charset="-128"/>
              </a:rPr>
              <a:t>- Simpler than above. See later</a:t>
            </a:r>
          </a:p>
          <a:p>
            <a:pPr marL="0" indent="0">
              <a:buFont typeface="Arial" pitchFamily="34" charset="0"/>
              <a:buNone/>
            </a:pPr>
            <a:r>
              <a:rPr lang="en-US" dirty="0" smtClean="0">
                <a:ea typeface="ＭＳ Ｐゴシック" charset="-128"/>
              </a:rPr>
              <a:t>- Won the </a:t>
            </a:r>
            <a:r>
              <a:rPr lang="ja-JP" altLang="en-US" dirty="0" smtClean="0">
                <a:ea typeface="ＭＳ Ｐゴシック" charset="-128"/>
              </a:rPr>
              <a:t>“</a:t>
            </a:r>
            <a:r>
              <a:rPr lang="en-US" altLang="ja-JP" dirty="0" smtClean="0">
                <a:ea typeface="ＭＳ Ｐゴシック" charset="-128"/>
              </a:rPr>
              <a:t>battle of ideas</a:t>
            </a:r>
            <a:r>
              <a:rPr lang="ja-JP" altLang="en-US" dirty="0" smtClean="0">
                <a:ea typeface="ＭＳ Ｐゴシック" charset="-128"/>
              </a:rPr>
              <a:t>”</a:t>
            </a:r>
            <a:r>
              <a:rPr lang="en-US" altLang="ja-JP" dirty="0" smtClean="0">
                <a:ea typeface="ＭＳ Ｐゴシック" charset="-128"/>
              </a:rPr>
              <a:t> in the 1980s. Repeatedly:</a:t>
            </a:r>
          </a:p>
          <a:p>
            <a:pPr marL="0" indent="0">
              <a:buFontTx/>
              <a:buChar char="-"/>
            </a:pPr>
            <a:r>
              <a:rPr lang="en-US" dirty="0" smtClean="0">
                <a:ea typeface="ＭＳ Ｐゴシック" charset="-128"/>
              </a:rPr>
              <a:t>Challenged without success </a:t>
            </a:r>
            <a:r>
              <a:rPr lang="en-US" dirty="0" smtClean="0">
                <a:ea typeface="ＭＳ Ｐゴシック" charset="-128"/>
                <a:sym typeface="Wingdings" pitchFamily="2" charset="2"/>
              </a:rPr>
              <a:t> </a:t>
            </a:r>
            <a:r>
              <a:rPr lang="en-US" b="1" dirty="0" smtClean="0">
                <a:ea typeface="ＭＳ Ｐゴシック" charset="-128"/>
                <a:sym typeface="Wingdings" pitchFamily="2" charset="2"/>
              </a:rPr>
              <a:t>no real alternative!</a:t>
            </a:r>
          </a:p>
          <a:p>
            <a:pPr marL="0" indent="0">
              <a:buFontTx/>
              <a:buChar char="-"/>
            </a:pPr>
            <a:r>
              <a:rPr lang="en-US" dirty="0" smtClean="0">
                <a:solidFill>
                  <a:schemeClr val="tx2"/>
                </a:solidFill>
              </a:rPr>
              <a:t> Today: </a:t>
            </a:r>
            <a:r>
              <a:rPr lang="en-US" b="1" dirty="0" smtClean="0">
                <a:solidFill>
                  <a:schemeClr val="tx2"/>
                </a:solidFill>
              </a:rPr>
              <a:t>Latent</a:t>
            </a:r>
            <a:r>
              <a:rPr lang="en-US" dirty="0" smtClean="0">
                <a:solidFill>
                  <a:schemeClr val="tx2"/>
                </a:solidFill>
              </a:rPr>
              <a:t>, though not widespread, </a:t>
            </a:r>
            <a:r>
              <a:rPr lang="en-US" b="1" dirty="0" smtClean="0">
                <a:solidFill>
                  <a:schemeClr val="tx2"/>
                </a:solidFill>
              </a:rPr>
              <a:t>knowledgebase</a:t>
            </a:r>
            <a:endParaRPr lang="en-US" b="1" dirty="0" smtClean="0">
              <a:solidFill>
                <a:schemeClr val="tx2"/>
              </a:solidFill>
              <a:ea typeface="ＭＳ Ｐゴシック" charset="-128"/>
              <a:sym typeface="Wingdings" pitchFamily="2" charset="2"/>
            </a:endParaRPr>
          </a:p>
          <a:p>
            <a:pPr marL="0" indent="0">
              <a:buFontTx/>
              <a:buChar char="-"/>
            </a:pPr>
            <a:endParaRPr lang="en-US" b="1" dirty="0" smtClean="0">
              <a:ea typeface="ＭＳ Ｐゴシック" charset="-128"/>
              <a:sym typeface="Wingdings" pitchFamily="2" charset="2"/>
            </a:endParaRPr>
          </a:p>
          <a:p>
            <a:pPr marL="0" indent="0">
              <a:buFont typeface="Arial" pitchFamily="34" charset="0"/>
              <a:buNone/>
            </a:pPr>
            <a:endParaRPr lang="en-US" b="1" dirty="0" smtClean="0">
              <a:ea typeface="ＭＳ Ｐゴシック" charset="-128"/>
              <a:sym typeface="Wingdings" pitchFamily="2" charset="2"/>
            </a:endParaRPr>
          </a:p>
          <a:p>
            <a:pPr marL="0" indent="0" algn="ctr">
              <a:buFont typeface="Arial" pitchFamily="34" charset="0"/>
              <a:buNone/>
            </a:pPr>
            <a:r>
              <a:rPr lang="en-US" u="sng" dirty="0" smtClean="0">
                <a:ea typeface="ＭＳ Ｐゴシック" charset="-128"/>
                <a:sym typeface="Wingdings" pitchFamily="2" charset="2"/>
              </a:rPr>
              <a:t>Drawing a target? </a:t>
            </a:r>
          </a:p>
          <a:p>
            <a:pPr marL="0" indent="0">
              <a:buFont typeface="Arial" pitchFamily="34" charset="0"/>
              <a:buNone/>
            </a:pPr>
            <a:r>
              <a:rPr lang="en-US" u="sng" dirty="0" smtClean="0">
                <a:ea typeface="ＭＳ Ｐゴシック" charset="-128"/>
                <a:sym typeface="Wingdings" pitchFamily="2" charset="2"/>
              </a:rPr>
              <a:t>State-of-the-art 1993</a:t>
            </a:r>
            <a:r>
              <a:rPr lang="en-US" dirty="0" smtClean="0">
                <a:ea typeface="ＭＳ Ｐゴシック" charset="-128"/>
                <a:sym typeface="Wingdings" pitchFamily="2" charset="2"/>
              </a:rPr>
              <a:t> LogP well-cited paper: </a:t>
            </a:r>
            <a:r>
              <a:rPr lang="en-US" b="1" dirty="0" smtClean="0">
                <a:ea typeface="ＭＳ Ｐゴシック" charset="-128"/>
                <a:sym typeface="Wingdings" pitchFamily="2" charset="2"/>
              </a:rPr>
              <a:t>unrealistic for implementation</a:t>
            </a:r>
          </a:p>
          <a:p>
            <a:pPr>
              <a:buNone/>
            </a:pPr>
            <a:r>
              <a:rPr lang="en-US" u="sng" dirty="0" smtClean="0">
                <a:ea typeface="ＭＳ Ｐゴシック" charset="-128"/>
                <a:sym typeface="Wingdings" pitchFamily="2" charset="2"/>
              </a:rPr>
              <a:t>Why</a:t>
            </a:r>
            <a:r>
              <a:rPr lang="en-US" b="1" dirty="0" smtClean="0">
                <a:ea typeface="ＭＳ Ｐゴシック" charset="-128"/>
                <a:sym typeface="Wingdings" pitchFamily="2" charset="2"/>
              </a:rPr>
              <a:t> </a:t>
            </a:r>
            <a:r>
              <a:rPr lang="en-US" dirty="0" smtClean="0">
                <a:ea typeface="ＭＳ Ｐゴシック" charset="-128"/>
                <a:sym typeface="Wingdings" pitchFamily="2" charset="2"/>
              </a:rPr>
              <a:t>high bandwidth hard for 1993 technology</a:t>
            </a:r>
            <a:endParaRPr lang="en-US" dirty="0" smtClean="0"/>
          </a:p>
          <a:p>
            <a:pPr>
              <a:buNone/>
            </a:pPr>
            <a:r>
              <a:rPr lang="en-US" dirty="0" smtClean="0"/>
              <a:t>Low bandwidth </a:t>
            </a:r>
            <a:r>
              <a:rPr lang="en-US" dirty="0" smtClean="0">
                <a:sym typeface="Wingdings" pitchFamily="2" charset="2"/>
              </a:rPr>
              <a:t></a:t>
            </a:r>
            <a:r>
              <a:rPr lang="en-US" dirty="0" smtClean="0"/>
              <a:t> </a:t>
            </a:r>
            <a:r>
              <a:rPr lang="en-US" dirty="0" smtClean="0">
                <a:solidFill>
                  <a:srgbClr val="FF0000"/>
                </a:solidFill>
              </a:rPr>
              <a:t>PRAM lower bounds</a:t>
            </a:r>
            <a:r>
              <a:rPr lang="en-US" dirty="0" smtClean="0"/>
              <a:t> [VW85,MNV94]  </a:t>
            </a:r>
            <a:r>
              <a:rPr lang="en-US" dirty="0" smtClean="0">
                <a:sym typeface="Wingdings" pitchFamily="2" charset="2"/>
              </a:rPr>
              <a:t> real conflict</a:t>
            </a:r>
            <a:endParaRPr lang="en-US" dirty="0" smtClean="0"/>
          </a:p>
          <a:p>
            <a:pPr marL="0" indent="0">
              <a:buFont typeface="Arial" pitchFamily="34" charset="0"/>
              <a:buNone/>
            </a:pPr>
            <a:endParaRPr lang="en-US" b="1" dirty="0" smtClean="0">
              <a:ea typeface="ＭＳ Ｐゴシック" charset="-128"/>
              <a:sym typeface="Wingdings" pitchFamily="2" charset="2"/>
            </a:endParaRPr>
          </a:p>
          <a:p>
            <a:pPr marL="0" indent="0">
              <a:buFont typeface="Arial" pitchFamily="34" charset="0"/>
              <a:buNone/>
            </a:pPr>
            <a:endParaRPr lang="en-US" dirty="0" smtClean="0">
              <a:ea typeface="ＭＳ Ｐゴシック" charset="-128"/>
              <a:sym typeface="Wingdings" pitchFamily="2" charset="2"/>
            </a:endParaRPr>
          </a:p>
          <a:p>
            <a:pPr marL="457200" indent="-457200"/>
            <a:endParaRPr lang="en-US" dirty="0"/>
          </a:p>
          <a:p>
            <a:pPr marL="342900" indent="-342900"/>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u="sng" dirty="0" smtClean="0"/>
              <a:t>Reward game is skewed</a:t>
            </a:r>
            <a:br>
              <a:rPr lang="en-US" sz="4000" u="sng" dirty="0" smtClean="0"/>
            </a:br>
            <a:r>
              <a:rPr lang="en-US" sz="4000" smtClean="0"/>
              <a:t>gives (illusion of) </a:t>
            </a:r>
            <a:r>
              <a:rPr lang="en-US" sz="4000" dirty="0" smtClean="0"/>
              <a:t>job security</a:t>
            </a:r>
            <a:endParaRPr lang="en-US" sz="4000" u="sng" dirty="0" smtClean="0"/>
          </a:p>
        </p:txBody>
      </p:sp>
      <p:sp>
        <p:nvSpPr>
          <p:cNvPr id="3" name="Content Placeholder 2"/>
          <p:cNvSpPr>
            <a:spLocks noGrp="1"/>
          </p:cNvSpPr>
          <p:nvPr>
            <p:ph idx="1"/>
          </p:nvPr>
        </p:nvSpPr>
        <p:spPr>
          <a:xfrm>
            <a:off x="0" y="1143000"/>
            <a:ext cx="9144000" cy="4983163"/>
          </a:xfrm>
        </p:spPr>
        <p:txBody>
          <a:bodyPr/>
          <a:lstStyle/>
          <a:p>
            <a:r>
              <a:rPr lang="en-US" sz="2400" dirty="0" smtClean="0"/>
              <a:t>You might wonder: why if we have such a great architecture, don’t we have many more single-application papers? </a:t>
            </a:r>
          </a:p>
          <a:p>
            <a:r>
              <a:rPr lang="en-US" sz="2400" dirty="0" smtClean="0"/>
              <a:t>Easier to publish on “hard-to-program” platforms</a:t>
            </a:r>
          </a:p>
          <a:p>
            <a:pPr lvl="1"/>
            <a:r>
              <a:rPr lang="en-US" sz="2000" dirty="0" smtClean="0"/>
              <a:t>Remember STI Cell? ‘Vendor-backed is robust’: remember Itanium?</a:t>
            </a:r>
          </a:p>
          <a:p>
            <a:r>
              <a:rPr lang="en-US" sz="2400" dirty="0" smtClean="0"/>
              <a:t>Application papers for easy-to-program architectures are considered “boring”</a:t>
            </a:r>
          </a:p>
          <a:p>
            <a:pPr lvl="1"/>
            <a:r>
              <a:rPr lang="en-US" sz="2000" dirty="0" smtClean="0"/>
              <a:t>Even when they show good results</a:t>
            </a:r>
          </a:p>
          <a:p>
            <a:r>
              <a:rPr lang="en-US" sz="2400" dirty="0" smtClean="0"/>
              <a:t>Recipe for academic publication and promotions</a:t>
            </a:r>
          </a:p>
          <a:p>
            <a:pPr lvl="1"/>
            <a:r>
              <a:rPr lang="en-US" sz="2000" dirty="0" smtClean="0"/>
              <a:t>Take simple application (e.g. Breadth-First Search in graph)</a:t>
            </a:r>
          </a:p>
          <a:p>
            <a:pPr lvl="1"/>
            <a:r>
              <a:rPr lang="en-US" sz="2000" dirty="0" smtClean="0"/>
              <a:t>Implement it on latest difficult-to-program vendor-backed parallel architecture</a:t>
            </a:r>
          </a:p>
          <a:p>
            <a:pPr lvl="1"/>
            <a:r>
              <a:rPr lang="en-US" sz="2000" dirty="0" smtClean="0"/>
              <a:t>Discuss challenges and workarounds to establish intellectual merit</a:t>
            </a:r>
          </a:p>
          <a:p>
            <a:pPr lvl="1"/>
            <a:r>
              <a:rPr lang="en-US" sz="2000" dirty="0" smtClean="0"/>
              <a:t>Stand out of the crowd for industry impact   </a:t>
            </a:r>
          </a:p>
          <a:p>
            <a:pPr lvl="1">
              <a:buNone/>
            </a:pPr>
            <a:endParaRPr lang="en-US" sz="1800" dirty="0" smtClean="0"/>
          </a:p>
          <a:p>
            <a:pPr lvl="1">
              <a:buNone/>
            </a:pPr>
            <a:endParaRPr lang="en-US" dirty="0" smtClean="0"/>
          </a:p>
          <a:p>
            <a:pPr lvl="1">
              <a:buNone/>
            </a:pPr>
            <a:r>
              <a:rPr lang="en-US" sz="1800" dirty="0" smtClean="0"/>
              <a:t> </a:t>
            </a:r>
          </a:p>
        </p:txBody>
      </p:sp>
      <p:sp>
        <p:nvSpPr>
          <p:cNvPr id="4" name="TextBox 3"/>
          <p:cNvSpPr txBox="1"/>
          <p:nvPr/>
        </p:nvSpPr>
        <p:spPr>
          <a:xfrm>
            <a:off x="0" y="6324600"/>
            <a:ext cx="9144000" cy="461665"/>
          </a:xfrm>
          <a:prstGeom prst="rect">
            <a:avLst/>
          </a:prstGeom>
          <a:noFill/>
        </p:spPr>
        <p:txBody>
          <a:bodyPr wrap="square" rtlCol="0">
            <a:spAutoFit/>
          </a:bodyPr>
          <a:lstStyle/>
          <a:p>
            <a:r>
              <a:rPr lang="en-US" sz="2400" u="sng" dirty="0" smtClean="0"/>
              <a:t>Job security</a:t>
            </a:r>
            <a:r>
              <a:rPr lang="en-US" sz="2400" dirty="0" smtClean="0"/>
              <a:t> </a:t>
            </a:r>
            <a:r>
              <a:rPr lang="en-US" dirty="0" smtClean="0"/>
              <a:t>Architecture sure to be replaced (difficult to program ..)</a:t>
            </a:r>
            <a:endParaRPr lang="en-US" u="sng"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3600" dirty="0" smtClean="0"/>
              <a:t>General-purpose parallel computing for speeding up single task  </a:t>
            </a:r>
            <a:r>
              <a:rPr lang="en-US" dirty="0" smtClean="0"/>
              <a:t/>
            </a:r>
            <a:br>
              <a:rPr lang="en-US" dirty="0" smtClean="0"/>
            </a:br>
            <a:endParaRPr lang="en-US" dirty="0"/>
          </a:p>
        </p:txBody>
      </p:sp>
      <p:sp>
        <p:nvSpPr>
          <p:cNvPr id="3" name="Content Placeholder 2"/>
          <p:cNvSpPr>
            <a:spLocks noGrp="1"/>
          </p:cNvSpPr>
          <p:nvPr>
            <p:ph idx="1"/>
          </p:nvPr>
        </p:nvSpPr>
        <p:spPr>
          <a:xfrm>
            <a:off x="304800" y="990600"/>
            <a:ext cx="8839200" cy="5135563"/>
          </a:xfrm>
        </p:spPr>
        <p:txBody>
          <a:bodyPr/>
          <a:lstStyle/>
          <a:p>
            <a:r>
              <a:rPr lang="en-US" sz="2400" dirty="0" smtClean="0"/>
              <a:t>Current commercial systems not robust</a:t>
            </a:r>
          </a:p>
          <a:p>
            <a:pPr>
              <a:buNone/>
            </a:pPr>
            <a:r>
              <a:rPr lang="en-US" sz="2400" dirty="0" smtClean="0"/>
              <a:t>           - SW spiral broken</a:t>
            </a:r>
          </a:p>
          <a:p>
            <a:r>
              <a:rPr lang="en-US" sz="2400" dirty="0" smtClean="0"/>
              <a:t>Look like industrial accidents</a:t>
            </a:r>
          </a:p>
          <a:p>
            <a:r>
              <a:rPr lang="en-US" sz="2400" dirty="0" smtClean="0"/>
              <a:t>Did not emerge from a clean-slate design</a:t>
            </a:r>
          </a:p>
          <a:p>
            <a:r>
              <a:rPr lang="en-US" sz="2400" dirty="0" smtClean="0"/>
              <a:t>Order-of-magnitude behind</a:t>
            </a:r>
            <a:r>
              <a:rPr lang="en-US" sz="2400" dirty="0" smtClean="0">
                <a:solidFill>
                  <a:srgbClr val="FF0000"/>
                </a:solidFill>
              </a:rPr>
              <a:t>*</a:t>
            </a:r>
            <a:r>
              <a:rPr lang="en-US" sz="2400" dirty="0" smtClean="0"/>
              <a:t> on ease-of-programming Unnecessary burden on programmers. Possibly inventive: </a:t>
            </a:r>
          </a:p>
          <a:p>
            <a:pPr>
              <a:buNone/>
            </a:pPr>
            <a:r>
              <a:rPr lang="en-US" sz="2400" dirty="0" smtClean="0"/>
              <a:t>		- </a:t>
            </a:r>
            <a:r>
              <a:rPr lang="en-US" sz="2000" dirty="0" smtClean="0"/>
              <a:t>decomposition</a:t>
            </a:r>
          </a:p>
          <a:p>
            <a:pPr>
              <a:buNone/>
            </a:pPr>
            <a:r>
              <a:rPr lang="en-US" sz="2000" dirty="0" smtClean="0"/>
              <a:t>		- assignment </a:t>
            </a:r>
          </a:p>
          <a:p>
            <a:pPr>
              <a:buNone/>
            </a:pPr>
            <a:r>
              <a:rPr lang="en-US" sz="2000" dirty="0" smtClean="0"/>
              <a:t>		- orchestration </a:t>
            </a:r>
          </a:p>
          <a:p>
            <a:pPr>
              <a:buNone/>
            </a:pPr>
            <a:r>
              <a:rPr lang="en-US" sz="2000" dirty="0" smtClean="0"/>
              <a:t>		- mapping </a:t>
            </a:r>
          </a:p>
          <a:p>
            <a:pPr>
              <a:buNone/>
            </a:pPr>
            <a:r>
              <a:rPr lang="en-US" sz="2000" dirty="0" smtClean="0"/>
              <a:t>		- reasoning about concurrency (race conditions)</a:t>
            </a:r>
          </a:p>
          <a:p>
            <a:pPr>
              <a:buNone/>
            </a:pPr>
            <a:r>
              <a:rPr lang="en-US" sz="2000" dirty="0" smtClean="0"/>
              <a:t>		- (for GPUs) making the whole program highly parallel</a:t>
            </a:r>
          </a:p>
          <a:p>
            <a:r>
              <a:rPr lang="en-US" sz="2400" dirty="0" err="1" smtClean="0"/>
              <a:t>OofM</a:t>
            </a:r>
            <a:r>
              <a:rPr lang="en-US" sz="2400" dirty="0" smtClean="0"/>
              <a:t> behind</a:t>
            </a:r>
            <a:r>
              <a:rPr lang="en-US" sz="2400" dirty="0" smtClean="0">
                <a:solidFill>
                  <a:srgbClr val="FF0000"/>
                </a:solidFill>
              </a:rPr>
              <a:t>*</a:t>
            </a:r>
            <a:r>
              <a:rPr lang="en-US" sz="2400" dirty="0" smtClean="0"/>
              <a:t> on speedups for irregular apps </a:t>
            </a:r>
          </a:p>
          <a:p>
            <a:r>
              <a:rPr lang="en-US" sz="2400" dirty="0" smtClean="0"/>
              <a:t>No compact/rigorous induction-like way to reason</a:t>
            </a:r>
            <a:endParaRPr lang="en-US" sz="2400" dirty="0"/>
          </a:p>
        </p:txBody>
      </p:sp>
    </p:spTree>
    <p:extLst>
      <p:ext uri="{BB962C8B-B14F-4D97-AF65-F5344CB8AC3E}">
        <p14:creationId xmlns:p14="http://schemas.microsoft.com/office/powerpoint/2010/main" val="24890008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lstStyle/>
          <a:p>
            <a:r>
              <a:rPr lang="en-US" dirty="0" smtClean="0"/>
              <a:t>Is it feasible to rewrite the serial book for parallel?</a:t>
            </a:r>
            <a:endParaRPr lang="en-US" dirty="0"/>
          </a:p>
        </p:txBody>
      </p:sp>
      <p:sp>
        <p:nvSpPr>
          <p:cNvPr id="3" name="Content Placeholder 2"/>
          <p:cNvSpPr>
            <a:spLocks noGrp="1"/>
          </p:cNvSpPr>
          <p:nvPr>
            <p:ph idx="1"/>
          </p:nvPr>
        </p:nvSpPr>
        <p:spPr/>
        <p:txBody>
          <a:bodyPr/>
          <a:lstStyle/>
          <a:p>
            <a:pPr>
              <a:buNone/>
            </a:pPr>
            <a:r>
              <a:rPr lang="en-US" dirty="0" smtClean="0"/>
              <a:t>XMT: Yes!   1-1 match to serial stack</a:t>
            </a:r>
          </a:p>
          <a:p>
            <a:r>
              <a:rPr lang="en-US" sz="2400" dirty="0" smtClean="0"/>
              <a:t>Clean slate design</a:t>
            </a:r>
          </a:p>
          <a:p>
            <a:r>
              <a:rPr lang="en-US" sz="2400" dirty="0" smtClean="0"/>
              <a:t>Theory of parallel algorithm. Couple induction with simple parallel abstraction. </a:t>
            </a:r>
          </a:p>
          <a:p>
            <a:r>
              <a:rPr lang="en-US" sz="2400" dirty="0" smtClean="0"/>
              <a:t>Parallel SPPC</a:t>
            </a:r>
          </a:p>
          <a:p>
            <a:pPr>
              <a:buNone/>
            </a:pPr>
            <a:endParaRPr lang="en-US" sz="2400" dirty="0" smtClean="0"/>
          </a:p>
          <a:p>
            <a:pPr>
              <a:buNone/>
            </a:pPr>
            <a:r>
              <a:rPr lang="en-US" sz="2400" u="sng" dirty="0" smtClean="0"/>
              <a:t>Validation</a:t>
            </a:r>
            <a:r>
              <a:rPr lang="en-US" sz="2400" dirty="0" smtClean="0"/>
              <a:t> </a:t>
            </a:r>
          </a:p>
          <a:p>
            <a:pPr>
              <a:buNone/>
            </a:pPr>
            <a:r>
              <a:rPr lang="en-US" sz="2400" dirty="0" smtClean="0"/>
              <a:t>- Architecture, compiler, run-time </a:t>
            </a:r>
          </a:p>
          <a:p>
            <a:pPr>
              <a:buNone/>
            </a:pPr>
            <a:r>
              <a:rPr lang="en-US" sz="2400" dirty="0" smtClean="0"/>
              <a:t>- </a:t>
            </a:r>
            <a:r>
              <a:rPr lang="en-US" sz="2400" dirty="0" err="1" smtClean="0"/>
              <a:t>OofM</a:t>
            </a:r>
            <a:r>
              <a:rPr lang="en-US" sz="2400" dirty="0" smtClean="0"/>
              <a:t> ahead on ease-of-programming and speedups. Including: most advanced algorithmic problems </a:t>
            </a:r>
          </a:p>
          <a:p>
            <a:pPr>
              <a:buNone/>
            </a:pPr>
            <a:endParaRPr lang="en-US" dirty="0" smtClean="0"/>
          </a:p>
        </p:txBody>
      </p:sp>
    </p:spTree>
    <p:extLst>
      <p:ext uri="{BB962C8B-B14F-4D97-AF65-F5344CB8AC3E}">
        <p14:creationId xmlns:p14="http://schemas.microsoft.com/office/powerpoint/2010/main" val="26045494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36.jpg"/>
          <p:cNvPicPr>
            <a:picLocks noChangeAspect="1"/>
          </p:cNvPicPr>
          <p:nvPr/>
        </p:nvPicPr>
        <p:blipFill>
          <a:blip r:embed="rId3" cstate="print"/>
          <a:stretch>
            <a:fillRect/>
          </a:stretch>
        </p:blipFill>
        <p:spPr>
          <a:xfrm>
            <a:off x="1017270" y="762001"/>
            <a:ext cx="7109460" cy="1600199"/>
          </a:xfrm>
          <a:prstGeom prst="rect">
            <a:avLst/>
          </a:prstGeom>
        </p:spPr>
      </p:pic>
      <p:pic>
        <p:nvPicPr>
          <p:cNvPr id="3" name="Picture 2" descr="r37.jpg"/>
          <p:cNvPicPr>
            <a:picLocks noChangeAspect="1"/>
          </p:cNvPicPr>
          <p:nvPr/>
        </p:nvPicPr>
        <p:blipFill>
          <a:blip r:embed="rId4" cstate="print"/>
          <a:stretch>
            <a:fillRect/>
          </a:stretch>
        </p:blipFill>
        <p:spPr>
          <a:xfrm>
            <a:off x="1" y="2971801"/>
            <a:ext cx="5943599" cy="2514599"/>
          </a:xfrm>
          <a:prstGeom prst="rect">
            <a:avLst/>
          </a:prstGeom>
        </p:spPr>
      </p:pic>
      <p:sp>
        <p:nvSpPr>
          <p:cNvPr id="4" name="TextBox 3"/>
          <p:cNvSpPr txBox="1"/>
          <p:nvPr/>
        </p:nvSpPr>
        <p:spPr>
          <a:xfrm>
            <a:off x="0" y="76200"/>
            <a:ext cx="9144000" cy="523220"/>
          </a:xfrm>
          <a:prstGeom prst="rect">
            <a:avLst/>
          </a:prstGeom>
          <a:noFill/>
        </p:spPr>
        <p:txBody>
          <a:bodyPr wrap="square" rtlCol="0">
            <a:spAutoFit/>
          </a:bodyPr>
          <a:lstStyle/>
          <a:p>
            <a:pPr algn="ctr"/>
            <a:r>
              <a:rPr lang="en-US" sz="2800" dirty="0" smtClean="0"/>
              <a:t>Example: The list ranking problem</a:t>
            </a:r>
            <a:endParaRPr lang="en-US" sz="2800" dirty="0"/>
          </a:p>
        </p:txBody>
      </p:sp>
      <p:sp>
        <p:nvSpPr>
          <p:cNvPr id="5" name="TextBox 4"/>
          <p:cNvSpPr txBox="1"/>
          <p:nvPr/>
        </p:nvSpPr>
        <p:spPr>
          <a:xfrm>
            <a:off x="1524000" y="2590800"/>
            <a:ext cx="4267200" cy="523220"/>
          </a:xfrm>
          <a:prstGeom prst="rect">
            <a:avLst/>
          </a:prstGeom>
          <a:noFill/>
        </p:spPr>
        <p:txBody>
          <a:bodyPr wrap="square" rtlCol="0">
            <a:spAutoFit/>
          </a:bodyPr>
          <a:lstStyle/>
          <a:p>
            <a:r>
              <a:rPr lang="en-US" sz="2800" dirty="0" smtClean="0"/>
              <a:t>Parallel pointer jumping</a:t>
            </a:r>
            <a:endParaRPr lang="en-US" sz="2800" dirty="0"/>
          </a:p>
        </p:txBody>
      </p:sp>
      <p:sp>
        <p:nvSpPr>
          <p:cNvPr id="6" name="TextBox 5"/>
          <p:cNvSpPr txBox="1"/>
          <p:nvPr/>
        </p:nvSpPr>
        <p:spPr>
          <a:xfrm>
            <a:off x="6096000" y="2971800"/>
            <a:ext cx="3048000" cy="3170099"/>
          </a:xfrm>
          <a:prstGeom prst="rect">
            <a:avLst/>
          </a:prstGeom>
          <a:noFill/>
        </p:spPr>
        <p:txBody>
          <a:bodyPr wrap="square" rtlCol="0">
            <a:spAutoFit/>
          </a:bodyPr>
          <a:lstStyle/>
          <a:p>
            <a:r>
              <a:rPr lang="pt-BR" b="1" u="sng" dirty="0" smtClean="0"/>
              <a:t>ICE pseudocode</a:t>
            </a:r>
          </a:p>
          <a:p>
            <a:r>
              <a:rPr lang="pt-BR" b="1" dirty="0" smtClean="0"/>
              <a:t>for 1 &lt;= </a:t>
            </a:r>
            <a:r>
              <a:rPr lang="pt-BR" b="1" i="1" dirty="0" smtClean="0"/>
              <a:t>i &lt;= n pardo</a:t>
            </a:r>
          </a:p>
          <a:p>
            <a:r>
              <a:rPr lang="en-US" b="1" dirty="0" smtClean="0"/>
              <a:t>  while </a:t>
            </a:r>
            <a:r>
              <a:rPr lang="en-US" b="1" i="1" dirty="0" smtClean="0"/>
              <a:t>S(i) != S(S(i)) do</a:t>
            </a:r>
          </a:p>
          <a:p>
            <a:r>
              <a:rPr lang="en-US" i="1" dirty="0" smtClean="0"/>
              <a:t>     W(i) := W(i) + W(S(i))</a:t>
            </a:r>
          </a:p>
          <a:p>
            <a:r>
              <a:rPr lang="en-US" i="1" dirty="0" smtClean="0"/>
              <a:t>     S(i) := S(S(i))</a:t>
            </a:r>
          </a:p>
          <a:p>
            <a:r>
              <a:rPr lang="en-US" b="1" dirty="0" smtClean="0"/>
              <a:t>   end while</a:t>
            </a:r>
          </a:p>
          <a:p>
            <a:r>
              <a:rPr lang="en-US" b="1" dirty="0" smtClean="0"/>
              <a:t>end for</a:t>
            </a:r>
          </a:p>
          <a:p>
            <a:pPr algn="ctr"/>
            <a:r>
              <a:rPr lang="en-US" u="sng" dirty="0" smtClean="0">
                <a:solidFill>
                  <a:srgbClr val="FF0000"/>
                </a:solidFill>
              </a:rPr>
              <a:t>Note</a:t>
            </a:r>
            <a:r>
              <a:rPr lang="en-US" dirty="0" smtClean="0">
                <a:solidFill>
                  <a:srgbClr val="FF0000"/>
                </a:solidFill>
              </a:rPr>
              <a:t> </a:t>
            </a:r>
          </a:p>
          <a:p>
            <a:r>
              <a:rPr lang="en-US" dirty="0" smtClean="0">
                <a:solidFill>
                  <a:srgbClr val="FF0000"/>
                </a:solidFill>
              </a:rPr>
              <a:t>- Tight synchrony</a:t>
            </a:r>
          </a:p>
          <a:p>
            <a:r>
              <a:rPr lang="en-US" dirty="0" smtClean="0">
                <a:solidFill>
                  <a:srgbClr val="FF0000"/>
                </a:solidFill>
              </a:rPr>
              <a:t>- Reads before writes</a:t>
            </a:r>
            <a:endParaRPr lang="en-US" u="sng" dirty="0" smtClean="0">
              <a:solidFill>
                <a:srgbClr val="FF0000"/>
              </a:solidFill>
            </a:endParaRPr>
          </a:p>
        </p:txBody>
      </p:sp>
      <p:sp>
        <p:nvSpPr>
          <p:cNvPr id="7" name="TextBox 6"/>
          <p:cNvSpPr txBox="1"/>
          <p:nvPr/>
        </p:nvSpPr>
        <p:spPr>
          <a:xfrm>
            <a:off x="0" y="6096000"/>
            <a:ext cx="9144000" cy="707886"/>
          </a:xfrm>
          <a:prstGeom prst="rect">
            <a:avLst/>
          </a:prstGeom>
          <a:noFill/>
        </p:spPr>
        <p:txBody>
          <a:bodyPr wrap="square" rtlCol="0">
            <a:spAutoFit/>
          </a:bodyPr>
          <a:lstStyle/>
          <a:p>
            <a:r>
              <a:rPr lang="en-US" u="sng" dirty="0" smtClean="0"/>
              <a:t>Complexity</a:t>
            </a:r>
            <a:r>
              <a:rPr lang="en-US" dirty="0" smtClean="0"/>
              <a:t> O(log n) time, O(n log n) work. Serial: Time = Work = O(n)</a:t>
            </a:r>
          </a:p>
          <a:p>
            <a:r>
              <a:rPr lang="en-US" u="sng" dirty="0" smtClean="0"/>
              <a:t>Unusual</a:t>
            </a:r>
            <a:r>
              <a:rPr lang="en-US" dirty="0" smtClean="0"/>
              <a:t>  Much (~n) parallelism. Often far less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7"/>
            <a:ext cx="8229600" cy="811823"/>
          </a:xfrm>
        </p:spPr>
        <p:txBody>
          <a:bodyPr/>
          <a:lstStyle/>
          <a:p>
            <a:r>
              <a:rPr lang="en-US" dirty="0" smtClean="0"/>
              <a:t>Locality in Parallel Computing</a:t>
            </a:r>
            <a:endParaRPr lang="en-US" dirty="0"/>
          </a:p>
        </p:txBody>
      </p:sp>
      <p:sp>
        <p:nvSpPr>
          <p:cNvPr id="3" name="Content Placeholder 2"/>
          <p:cNvSpPr>
            <a:spLocks noGrp="1"/>
          </p:cNvSpPr>
          <p:nvPr>
            <p:ph idx="1"/>
          </p:nvPr>
        </p:nvSpPr>
        <p:spPr>
          <a:xfrm>
            <a:off x="381000" y="914400"/>
            <a:ext cx="8763000" cy="4830763"/>
          </a:xfrm>
        </p:spPr>
        <p:txBody>
          <a:bodyPr/>
          <a:lstStyle/>
          <a:p>
            <a:pPr marL="0" indent="0">
              <a:buNone/>
            </a:pPr>
            <a:r>
              <a:rPr lang="en-US" sz="2800" u="sng" dirty="0" smtClean="0"/>
              <a:t>Early on</a:t>
            </a:r>
            <a:r>
              <a:rPr lang="en-US" sz="2800" dirty="0" smtClean="0"/>
              <a:t> Processors with local memory</a:t>
            </a:r>
          </a:p>
          <a:p>
            <a:pPr marL="0" indent="0">
              <a:buNone/>
            </a:pPr>
            <a:r>
              <a:rPr lang="en-US" sz="2800" dirty="0" smtClean="0">
                <a:sym typeface="Wingdings" pitchFamily="2" charset="2"/>
              </a:rPr>
              <a:t> </a:t>
            </a:r>
            <a:r>
              <a:rPr lang="en-US" sz="2800" dirty="0" smtClean="0"/>
              <a:t>Practice of parallel programming meant:</a:t>
            </a:r>
          </a:p>
          <a:p>
            <a:pPr marL="914400" lvl="1" indent="-514350">
              <a:buAutoNum type="arabicPeriod"/>
            </a:pPr>
            <a:r>
              <a:rPr lang="en-US" sz="2400" dirty="0" smtClean="0"/>
              <a:t>Program for parallelism, </a:t>
            </a:r>
            <a:r>
              <a:rPr lang="en-US" sz="2400" b="1" dirty="0" smtClean="0"/>
              <a:t>and</a:t>
            </a:r>
          </a:p>
          <a:p>
            <a:pPr marL="914400" lvl="1" indent="-514350">
              <a:buAutoNum type="arabicPeriod"/>
            </a:pPr>
            <a:r>
              <a:rPr lang="en-US" sz="2400" dirty="0"/>
              <a:t>P</a:t>
            </a:r>
            <a:r>
              <a:rPr lang="en-US" sz="2400" dirty="0" smtClean="0"/>
              <a:t>rogram for locality</a:t>
            </a:r>
          </a:p>
          <a:p>
            <a:pPr marL="0" indent="0">
              <a:buNone/>
            </a:pPr>
            <a:r>
              <a:rPr lang="en-US" sz="2800" dirty="0" smtClean="0"/>
              <a:t>Consistent with: design for peak performance</a:t>
            </a:r>
          </a:p>
          <a:p>
            <a:pPr marL="0" indent="0">
              <a:buNone/>
            </a:pPr>
            <a:r>
              <a:rPr lang="en-US" sz="2800" dirty="0" smtClean="0"/>
              <a:t>But, </a:t>
            </a:r>
            <a:r>
              <a:rPr lang="en-US" sz="2800" b="1" dirty="0" smtClean="0"/>
              <a:t>not</a:t>
            </a:r>
            <a:r>
              <a:rPr lang="en-US" sz="2800" dirty="0" smtClean="0"/>
              <a:t> with: cost-effective programming</a:t>
            </a:r>
          </a:p>
          <a:p>
            <a:pPr marL="0" indent="0">
              <a:buNone/>
            </a:pPr>
            <a:endParaRPr lang="en-US" sz="2800" dirty="0" smtClean="0"/>
          </a:p>
          <a:p>
            <a:pPr marL="0" indent="0" algn="ctr">
              <a:buNone/>
            </a:pPr>
            <a:r>
              <a:rPr lang="en-US" sz="2800" u="sng" dirty="0"/>
              <a:t>In summary</a:t>
            </a:r>
            <a:r>
              <a:rPr lang="en-US" sz="2800" dirty="0"/>
              <a:t> </a:t>
            </a:r>
          </a:p>
          <a:p>
            <a:pPr marL="0" indent="0">
              <a:buNone/>
            </a:pPr>
            <a:r>
              <a:rPr lang="en-US" sz="2800" dirty="0" smtClean="0"/>
              <a:t>Never: Truly successful parallel programming </a:t>
            </a:r>
            <a:r>
              <a:rPr lang="en-US" sz="2800" dirty="0"/>
              <a:t>model</a:t>
            </a:r>
          </a:p>
          <a:p>
            <a:pPr marL="0" indent="0">
              <a:buNone/>
            </a:pPr>
            <a:r>
              <a:rPr lang="en-US" sz="2800" dirty="0" smtClean="0">
                <a:sym typeface="Wingdings" pitchFamily="2" charset="2"/>
              </a:rPr>
              <a:t> Less to hold on to..</a:t>
            </a:r>
            <a:endParaRPr lang="en-US" sz="2800" dirty="0"/>
          </a:p>
          <a:p>
            <a:pPr marL="0" indent="0">
              <a:buNone/>
            </a:pPr>
            <a:endParaRPr lang="en-US" sz="2800" dirty="0"/>
          </a:p>
        </p:txBody>
      </p:sp>
    </p:spTree>
    <p:extLst>
      <p:ext uri="{BB962C8B-B14F-4D97-AF65-F5344CB8AC3E}">
        <p14:creationId xmlns:p14="http://schemas.microsoft.com/office/powerpoint/2010/main" val="17402005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55641"/>
          </a:xfrm>
          <a:prstGeom prst="rect">
            <a:avLst/>
          </a:prstGeom>
          <a:noFill/>
        </p:spPr>
        <p:txBody>
          <a:bodyPr wrap="square" rtlCol="0">
            <a:spAutoFit/>
          </a:bodyPr>
          <a:lstStyle/>
          <a:p>
            <a:r>
              <a:rPr lang="en-US" dirty="0" smtClean="0">
                <a:solidFill>
                  <a:srgbClr val="FF0000"/>
                </a:solidFill>
              </a:rPr>
              <a:t>ps</a:t>
            </a:r>
            <a:r>
              <a:rPr lang="en-US" dirty="0" smtClean="0"/>
              <a:t>BaseReg flag; // number of threads that require another loop iteration</a:t>
            </a:r>
          </a:p>
          <a:p>
            <a:r>
              <a:rPr lang="en-US" b="1" dirty="0" smtClean="0"/>
              <a:t>void pointer_jump(int S[n], int W[n], int n) {</a:t>
            </a:r>
          </a:p>
          <a:p>
            <a:r>
              <a:rPr lang="en-US" dirty="0" smtClean="0"/>
              <a:t>    int W_temp[n]; int S_temp[n];</a:t>
            </a:r>
          </a:p>
          <a:p>
            <a:r>
              <a:rPr lang="en-US" b="1" dirty="0" smtClean="0"/>
              <a:t>    do {</a:t>
            </a:r>
          </a:p>
          <a:p>
            <a:r>
              <a:rPr lang="en-US" b="1" dirty="0" smtClean="0"/>
              <a:t>	spawn(0, n-1) {</a:t>
            </a:r>
          </a:p>
          <a:p>
            <a:r>
              <a:rPr lang="en-US" b="1" dirty="0" smtClean="0"/>
              <a:t>	     if (S[$] != S[S[$]]) {</a:t>
            </a:r>
          </a:p>
          <a:p>
            <a:r>
              <a:rPr lang="en-US" dirty="0" smtClean="0"/>
              <a:t>		W_</a:t>
            </a:r>
            <a:r>
              <a:rPr lang="en-US" dirty="0" smtClean="0">
                <a:solidFill>
                  <a:srgbClr val="FF0000"/>
                </a:solidFill>
              </a:rPr>
              <a:t>temp</a:t>
            </a:r>
            <a:r>
              <a:rPr lang="en-US" dirty="0" smtClean="0"/>
              <a:t>[$] = W[$] + W[S[$]]; S_</a:t>
            </a:r>
            <a:r>
              <a:rPr lang="en-US" dirty="0" smtClean="0">
                <a:solidFill>
                  <a:srgbClr val="FF0000"/>
                </a:solidFill>
              </a:rPr>
              <a:t>temp</a:t>
            </a:r>
            <a:r>
              <a:rPr lang="en-US" dirty="0" smtClean="0"/>
              <a:t>[$] = S[S[$]];}</a:t>
            </a:r>
          </a:p>
          <a:p>
            <a:r>
              <a:rPr lang="en-US" b="1" dirty="0" smtClean="0"/>
              <a:t>	    else {</a:t>
            </a:r>
            <a:r>
              <a:rPr lang="en-US" dirty="0" smtClean="0"/>
              <a:t>W_temp[$] = W[$];S_temp[$] = S[$];}</a:t>
            </a:r>
          </a:p>
          <a:p>
            <a:r>
              <a:rPr lang="en-US" dirty="0" smtClean="0"/>
              <a:t>          }</a:t>
            </a:r>
          </a:p>
          <a:p>
            <a:r>
              <a:rPr lang="en-US" dirty="0" smtClean="0"/>
              <a:t>          flag = 0;</a:t>
            </a:r>
          </a:p>
          <a:p>
            <a:r>
              <a:rPr lang="en-US" b="1" dirty="0" smtClean="0"/>
              <a:t>	spawn(0, n-1) {</a:t>
            </a:r>
          </a:p>
          <a:p>
            <a:r>
              <a:rPr lang="en-US" b="1" dirty="0" smtClean="0"/>
              <a:t>	    if (S_temp[$] != S_temp[S_temp[$]]) {</a:t>
            </a:r>
          </a:p>
          <a:p>
            <a:r>
              <a:rPr lang="en-US" dirty="0" smtClean="0"/>
              <a:t>		int i = 1;</a:t>
            </a:r>
          </a:p>
          <a:p>
            <a:r>
              <a:rPr lang="en-US" b="1" dirty="0" smtClean="0"/>
              <a:t>		</a:t>
            </a:r>
            <a:r>
              <a:rPr lang="en-US" b="1" dirty="0" smtClean="0">
                <a:solidFill>
                  <a:srgbClr val="FF0000"/>
                </a:solidFill>
              </a:rPr>
              <a:t>ps</a:t>
            </a:r>
            <a:r>
              <a:rPr lang="en-US" b="1" dirty="0" smtClean="0"/>
              <a:t>(i, flag);</a:t>
            </a:r>
          </a:p>
          <a:p>
            <a:r>
              <a:rPr lang="en-US" dirty="0" smtClean="0"/>
              <a:t>		W[$] = W_temp[$] + W_temp[S_temp[$]]; </a:t>
            </a:r>
          </a:p>
          <a:p>
            <a:r>
              <a:rPr lang="en-US" dirty="0" smtClean="0"/>
              <a:t>		S[$] = S_temp[S_temp[$]];}</a:t>
            </a:r>
          </a:p>
          <a:p>
            <a:r>
              <a:rPr lang="en-US" b="1" dirty="0" smtClean="0"/>
              <a:t>	   else {</a:t>
            </a:r>
            <a:r>
              <a:rPr lang="en-US" dirty="0" smtClean="0"/>
              <a:t>W[$] = W_temp[$]; S[$] = S_temp[$];}</a:t>
            </a:r>
          </a:p>
          <a:p>
            <a:r>
              <a:rPr lang="en-US" dirty="0" smtClean="0"/>
              <a:t>             }</a:t>
            </a:r>
          </a:p>
          <a:p>
            <a:r>
              <a:rPr lang="en-US" dirty="0" smtClean="0"/>
              <a:t>         } </a:t>
            </a:r>
            <a:r>
              <a:rPr lang="en-US" b="1" dirty="0" smtClean="0"/>
              <a:t>while (flag != 0);</a:t>
            </a:r>
          </a:p>
          <a:p>
            <a:r>
              <a:rPr lang="en-US" dirty="0" smtClean="0"/>
              <a:t>}</a:t>
            </a:r>
          </a:p>
          <a:p>
            <a:r>
              <a:rPr lang="en-US" b="1" dirty="0" smtClean="0"/>
              <a:t>                                                XMTC program</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
          </a:xfrm>
        </p:spPr>
        <p:txBody>
          <a:bodyPr>
            <a:noAutofit/>
          </a:bodyPr>
          <a:lstStyle/>
          <a:p>
            <a:r>
              <a:rPr lang="en-US" sz="3800" dirty="0" smtClean="0"/>
              <a:t>Speedup for List Ranking (vs. Best Serial)</a:t>
            </a:r>
            <a:endParaRPr lang="en-US" sz="3800" dirty="0"/>
          </a:p>
        </p:txBody>
      </p:sp>
      <p:graphicFrame>
        <p:nvGraphicFramePr>
          <p:cNvPr id="5" name="Content Placeholder 4"/>
          <p:cNvGraphicFramePr>
            <a:graphicFrameLocks noGrp="1"/>
          </p:cNvGraphicFramePr>
          <p:nvPr>
            <p:ph sz="half" idx="1"/>
          </p:nvPr>
        </p:nvGraphicFramePr>
        <p:xfrm>
          <a:off x="457200" y="1447800"/>
          <a:ext cx="4724400" cy="46783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nvPr>
        </p:nvGraphicFramePr>
        <p:xfrm>
          <a:off x="5410200" y="1600200"/>
          <a:ext cx="3276601" cy="2622663"/>
        </p:xfrm>
        <a:graphic>
          <a:graphicData uri="http://schemas.openxmlformats.org/drawingml/2006/table">
            <a:tbl>
              <a:tblPr firstRow="1" bandRow="1">
                <a:tableStyleId>{BC89EF96-8CEA-46FF-86C4-4CE0E7609802}</a:tableStyleId>
              </a:tblPr>
              <a:tblGrid>
                <a:gridCol w="533401"/>
                <a:gridCol w="457200"/>
                <a:gridCol w="457200"/>
                <a:gridCol w="457200"/>
                <a:gridCol w="457200"/>
                <a:gridCol w="457200"/>
                <a:gridCol w="457200"/>
              </a:tblGrid>
              <a:tr h="235527">
                <a:tc rowSpan="2">
                  <a:txBody>
                    <a:bodyPr/>
                    <a:lstStyle/>
                    <a:p>
                      <a:pPr algn="ctr" fontAlgn="b"/>
                      <a:r>
                        <a:rPr lang="en-US" sz="1100" u="none" strike="noStrike" dirty="0" smtClean="0"/>
                        <a:t>List  size (x 1,000)</a:t>
                      </a:r>
                      <a:endParaRPr lang="en-US" sz="1100" b="0" i="0" u="none" strike="noStrike" dirty="0">
                        <a:solidFill>
                          <a:srgbClr val="000000"/>
                        </a:solidFill>
                        <a:latin typeface="Calibri"/>
                      </a:endParaRPr>
                    </a:p>
                  </a:txBody>
                  <a:tcPr marL="0" marR="0" marT="0" marB="0" anchor="ctr" anchorCtr="1">
                    <a:lnR w="12700" cap="flat" cmpd="sng" algn="ctr">
                      <a:solidFill>
                        <a:schemeClr val="accent1"/>
                      </a:solidFill>
                      <a:prstDash val="solid"/>
                      <a:round/>
                      <a:headEnd type="none" w="med" len="med"/>
                      <a:tailEnd type="none" w="med" len="med"/>
                    </a:lnR>
                    <a:lnB w="28575" cap="flat" cmpd="sng" algn="ctr">
                      <a:solidFill>
                        <a:schemeClr val="accent1"/>
                      </a:solidFill>
                      <a:prstDash val="solid"/>
                      <a:round/>
                      <a:headEnd type="none" w="med" len="med"/>
                      <a:tailEnd type="none" w="med" len="med"/>
                    </a:lnB>
                  </a:tcPr>
                </a:tc>
                <a:tc gridSpan="2">
                  <a:txBody>
                    <a:bodyPr/>
                    <a:lstStyle/>
                    <a:p>
                      <a:pPr algn="ctr" fontAlgn="b"/>
                      <a:r>
                        <a:rPr lang="en-US" sz="1100" u="none" strike="noStrike" dirty="0" smtClean="0"/>
                        <a:t>jump</a:t>
                      </a:r>
                      <a:endParaRPr lang="en-US" sz="1100" b="0" i="0" u="none" strike="noStrike" dirty="0">
                        <a:solidFill>
                          <a:srgbClr val="000000"/>
                        </a:solidFill>
                        <a:latin typeface="Calibri"/>
                      </a:endParaRPr>
                    </a:p>
                  </a:txBody>
                  <a:tcPr marL="0" marR="0" marT="0" marB="0" anchor="ctr" anchorCtr="1">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0" marR="0" marT="0" marB="0" anchor="b"/>
                </a:tc>
                <a:tc gridSpan="2">
                  <a:txBody>
                    <a:bodyPr/>
                    <a:lstStyle/>
                    <a:p>
                      <a:pPr algn="ctr" fontAlgn="b"/>
                      <a:r>
                        <a:rPr lang="en-US" sz="1100" u="none" strike="noStrike" dirty="0" smtClean="0"/>
                        <a:t>cointoss</a:t>
                      </a:r>
                      <a:endParaRPr lang="en-US" sz="1100" b="0" i="0" u="none" strike="noStrike" dirty="0">
                        <a:solidFill>
                          <a:srgbClr val="000000"/>
                        </a:solidFill>
                        <a:latin typeface="Calibri"/>
                      </a:endParaRPr>
                    </a:p>
                  </a:txBody>
                  <a:tcPr marL="0" marR="0" marT="0" marB="0" anchor="ctr" anchorCtr="1">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0" marR="0" marT="0" marB="0" anchor="b"/>
                </a:tc>
                <a:tc gridSpan="2">
                  <a:txBody>
                    <a:bodyPr/>
                    <a:lstStyle/>
                    <a:p>
                      <a:pPr algn="ctr" fontAlgn="b"/>
                      <a:r>
                        <a:rPr lang="en-US" sz="1100" u="none" strike="noStrike" dirty="0" smtClean="0"/>
                        <a:t>hybrid</a:t>
                      </a:r>
                      <a:endParaRPr lang="en-US" sz="1100" b="0" i="0" u="none" strike="noStrike" dirty="0">
                        <a:solidFill>
                          <a:srgbClr val="000000"/>
                        </a:solidFill>
                        <a:latin typeface="Calibri"/>
                      </a:endParaRPr>
                    </a:p>
                  </a:txBody>
                  <a:tcPr marL="0" marR="0" marT="0" marB="0" anchor="ctr" anchorCtr="1">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0" marR="0" marT="0" marB="0" anchor="b"/>
                </a:tc>
              </a:tr>
              <a:tr h="235527">
                <a:tc vMerge="1">
                  <a:txBody>
                    <a:bodyPr/>
                    <a:lstStyle/>
                    <a:p>
                      <a:pPr algn="ctr" fontAlgn="b"/>
                      <a:endParaRPr lang="en-US" sz="1100" b="0" i="0" u="none" strike="noStrike" dirty="0">
                        <a:solidFill>
                          <a:srgbClr val="000000"/>
                        </a:solidFill>
                        <a:latin typeface="Calibri"/>
                      </a:endParaRPr>
                    </a:p>
                  </a:txBody>
                  <a:tcPr marL="0" marR="0" marT="0" marB="0" anchor="b"/>
                </a:tc>
                <a:tc>
                  <a:txBody>
                    <a:bodyPr/>
                    <a:lstStyle/>
                    <a:p>
                      <a:pPr algn="ctr" fontAlgn="b"/>
                      <a:r>
                        <a:rPr lang="en-US" sz="1100" b="1" u="none" strike="noStrike" dirty="0" smtClean="0"/>
                        <a:t>bsplit</a:t>
                      </a:r>
                      <a:endParaRPr lang="en-US" sz="1100" b="1" i="0" u="none" strike="noStrike" dirty="0">
                        <a:solidFill>
                          <a:srgbClr val="000000"/>
                        </a:solidFill>
                        <a:latin typeface="Calibri"/>
                      </a:endParaRPr>
                    </a:p>
                  </a:txBody>
                  <a:tcPr marL="0" marR="0" marT="0" marB="0" anchor="ctr" anchorCtr="1">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smtClean="0"/>
                        <a:t>HW</a:t>
                      </a:r>
                      <a:endParaRPr lang="en-US" sz="1100" b="1" i="0" u="none" strike="noStrike" dirty="0">
                        <a:solidFill>
                          <a:srgbClr val="000000"/>
                        </a:solidFill>
                        <a:latin typeface="Calibri"/>
                      </a:endParaRPr>
                    </a:p>
                  </a:txBody>
                  <a:tcPr marL="0" marR="0" marT="0" marB="0" anchor="ctr" anchorCtr="1">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smtClean="0"/>
                        <a:t>bsplit</a:t>
                      </a:r>
                      <a:endParaRPr lang="en-US" sz="1100" b="1" i="0" u="none" strike="noStrike" dirty="0">
                        <a:solidFill>
                          <a:srgbClr val="000000"/>
                        </a:solidFill>
                        <a:latin typeface="Calibri"/>
                      </a:endParaRPr>
                    </a:p>
                  </a:txBody>
                  <a:tcPr marL="0" marR="0" marT="0" marB="0" anchor="ctr" anchorCtr="1">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smtClean="0"/>
                        <a:t>HW</a:t>
                      </a:r>
                      <a:endParaRPr lang="en-US" sz="1100" b="1" i="0" u="none" strike="noStrike" dirty="0">
                        <a:solidFill>
                          <a:srgbClr val="000000"/>
                        </a:solidFill>
                        <a:latin typeface="Calibri"/>
                      </a:endParaRPr>
                    </a:p>
                  </a:txBody>
                  <a:tcPr marL="0" marR="0" marT="0" marB="0" anchor="ctr" anchorCtr="1">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smtClean="0"/>
                        <a:t>bsplit</a:t>
                      </a:r>
                      <a:endParaRPr lang="en-US" sz="1100" b="1" i="0" u="none" strike="noStrike" dirty="0">
                        <a:solidFill>
                          <a:srgbClr val="000000"/>
                        </a:solidFill>
                        <a:latin typeface="Calibri"/>
                      </a:endParaRPr>
                    </a:p>
                  </a:txBody>
                  <a:tcPr marL="0" marR="0" marT="0" marB="0" anchor="ctr" anchorCtr="1">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smtClean="0"/>
                        <a:t>HW</a:t>
                      </a:r>
                      <a:endParaRPr lang="en-US" sz="1100" b="1" i="0" u="none" strike="noStrike" dirty="0">
                        <a:solidFill>
                          <a:srgbClr val="000000"/>
                        </a:solidFill>
                        <a:latin typeface="Calibri"/>
                      </a:endParaRPr>
                    </a:p>
                  </a:txBody>
                  <a:tcPr marL="0" marR="0" marT="0" marB="0" anchor="ctr" anchorCtr="1">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235527">
                <a:tc>
                  <a:txBody>
                    <a:bodyPr/>
                    <a:lstStyle/>
                    <a:p>
                      <a:pPr algn="r" fontAlgn="b"/>
                      <a:r>
                        <a:rPr lang="en-US" sz="1100" u="none" strike="noStrike" dirty="0" smtClean="0"/>
                        <a:t>1</a:t>
                      </a:r>
                      <a:endParaRPr lang="en-US" sz="1100" b="0"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u="none" strike="noStrike" dirty="0"/>
                        <a:t>0.18</a:t>
                      </a:r>
                      <a:endParaRPr lang="en-US" sz="1100" b="0"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b="1" u="none" strike="noStrike" dirty="0"/>
                        <a:t>6.03</a:t>
                      </a:r>
                      <a:endParaRPr lang="en-US" sz="1100" b="1"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u="none" strike="noStrike" dirty="0">
                          <a:solidFill>
                            <a:srgbClr val="FF0000"/>
                          </a:solidFill>
                        </a:rPr>
                        <a:t>0.23</a:t>
                      </a:r>
                      <a:endParaRPr lang="en-US" sz="1100" b="0" i="0" u="none" strike="noStrike" dirty="0">
                        <a:solidFill>
                          <a:srgbClr val="FF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u="none" strike="noStrike" dirty="0"/>
                        <a:t>1.38</a:t>
                      </a:r>
                      <a:endParaRPr lang="en-US" sz="1100" b="0"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u="none" strike="noStrike" dirty="0"/>
                        <a:t>0.18</a:t>
                      </a:r>
                      <a:endParaRPr lang="en-US" sz="1100" b="0"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u="none" strike="noStrike" dirty="0"/>
                        <a:t>5.97</a:t>
                      </a:r>
                      <a:endParaRPr lang="en-US" sz="1100" b="0"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r>
              <a:tr h="235527">
                <a:tc>
                  <a:txBody>
                    <a:bodyPr/>
                    <a:lstStyle/>
                    <a:p>
                      <a:pPr algn="r" fontAlgn="b"/>
                      <a:r>
                        <a:rPr lang="en-US" sz="1100" u="none" strike="noStrike" dirty="0" smtClean="0"/>
                        <a:t>3.2</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0.54</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b="1" u="none" strike="noStrike" dirty="0"/>
                        <a:t>7.63</a:t>
                      </a:r>
                      <a:endParaRPr lang="en-US" sz="1100" b="1"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0.27</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2.18</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0.54</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u="none" strike="noStrike" dirty="0"/>
                        <a:t>7.61</a:t>
                      </a:r>
                      <a:endParaRPr lang="en-US" sz="1100" b="0"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10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0.60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8.18</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0.49</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3.74</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0.61</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8.23</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32</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0.75</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10.72</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1.17</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8.83</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1.43</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14.31</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100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1.21</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17.97</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3.32</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27.86</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3.69</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36.50</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320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1.66</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14.70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6.73</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31.01</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6.86</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33.07</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1,000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3.46</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8.61</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16.57</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40.26</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16.63</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40.72</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3,200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5.63</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10.44</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29.37</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56.53</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29.64</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56.68</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10,000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6.38</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10.86</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35.85</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61.64</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35.95</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61.72</a:t>
                      </a:r>
                      <a:endParaRPr lang="en-US" sz="1100" b="1" i="0" u="none" strike="noStrike" dirty="0">
                        <a:solidFill>
                          <a:srgbClr val="000000"/>
                        </a:solidFill>
                        <a:latin typeface="Calibri"/>
                      </a:endParaRPr>
                    </a:p>
                  </a:txBody>
                  <a:tcPr marL="0" marR="0" marT="0" marB="0" anchor="ctr" anchorCtr="1"/>
                </a:tc>
              </a:tr>
            </a:tbl>
          </a:graphicData>
        </a:graphic>
      </p:graphicFrame>
      <p:sp>
        <p:nvSpPr>
          <p:cNvPr id="11" name="Rectangle 10"/>
          <p:cNvSpPr/>
          <p:nvPr/>
        </p:nvSpPr>
        <p:spPr>
          <a:xfrm>
            <a:off x="5105400" y="4419600"/>
            <a:ext cx="2286000" cy="2046714"/>
          </a:xfrm>
          <a:prstGeom prst="rect">
            <a:avLst/>
          </a:prstGeom>
          <a:ln>
            <a:solidFill>
              <a:schemeClr val="accent1">
                <a:shade val="95000"/>
                <a:satMod val="105000"/>
              </a:schemeClr>
            </a:solidFill>
          </a:ln>
        </p:spPr>
        <p:txBody>
          <a:bodyPr wrap="square">
            <a:spAutoFit/>
          </a:bodyPr>
          <a:lstStyle/>
          <a:p>
            <a:pPr algn="ctr">
              <a:spcAft>
                <a:spcPts val="600"/>
              </a:spcAft>
            </a:pPr>
            <a:r>
              <a:rPr lang="en-US" sz="1600" u="sng" dirty="0" smtClean="0"/>
              <a:t>Algorithms</a:t>
            </a:r>
          </a:p>
          <a:p>
            <a:pPr>
              <a:spcAft>
                <a:spcPts val="600"/>
              </a:spcAft>
            </a:pPr>
            <a:r>
              <a:rPr lang="en-US" sz="1600" b="1" dirty="0" smtClean="0"/>
              <a:t>cointoss</a:t>
            </a:r>
            <a:r>
              <a:rPr lang="en-US" sz="1600" dirty="0" smtClean="0"/>
              <a:t>: coin tossing</a:t>
            </a:r>
          </a:p>
          <a:p>
            <a:pPr>
              <a:spcAft>
                <a:spcPts val="600"/>
              </a:spcAft>
            </a:pPr>
            <a:r>
              <a:rPr lang="en-US" sz="1600" b="1" dirty="0" smtClean="0"/>
              <a:t>jump</a:t>
            </a:r>
            <a:r>
              <a:rPr lang="en-US" sz="1600" dirty="0" smtClean="0"/>
              <a:t>: pointer jumping</a:t>
            </a:r>
          </a:p>
          <a:p>
            <a:pPr>
              <a:spcAft>
                <a:spcPts val="600"/>
              </a:spcAft>
            </a:pPr>
            <a:r>
              <a:rPr lang="en-US" sz="1600" b="1" dirty="0" smtClean="0"/>
              <a:t>hybrid</a:t>
            </a:r>
            <a:r>
              <a:rPr lang="en-US" sz="1600" dirty="0" smtClean="0"/>
              <a:t>: cointoss until the list size is below some threshold, then jump (accelerating cascades)</a:t>
            </a:r>
          </a:p>
        </p:txBody>
      </p:sp>
      <p:sp>
        <p:nvSpPr>
          <p:cNvPr id="12" name="Rectangle 11"/>
          <p:cNvSpPr/>
          <p:nvPr/>
        </p:nvSpPr>
        <p:spPr>
          <a:xfrm>
            <a:off x="7543800" y="4419600"/>
            <a:ext cx="1600200" cy="1723549"/>
          </a:xfrm>
          <a:prstGeom prst="rect">
            <a:avLst/>
          </a:prstGeom>
          <a:ln>
            <a:solidFill>
              <a:schemeClr val="accent1">
                <a:shade val="95000"/>
                <a:satMod val="105000"/>
              </a:schemeClr>
            </a:solidFill>
          </a:ln>
        </p:spPr>
        <p:txBody>
          <a:bodyPr wrap="square">
            <a:spAutoFit/>
          </a:bodyPr>
          <a:lstStyle/>
          <a:p>
            <a:pPr algn="ctr">
              <a:spcAft>
                <a:spcPts val="600"/>
              </a:spcAft>
            </a:pPr>
            <a:r>
              <a:rPr lang="en-US" sz="1600" u="sng" dirty="0" smtClean="0"/>
              <a:t>Spawn types</a:t>
            </a:r>
          </a:p>
          <a:p>
            <a:pPr>
              <a:spcAft>
                <a:spcPts val="600"/>
              </a:spcAft>
            </a:pPr>
            <a:r>
              <a:rPr lang="en-US" sz="1600" b="1" dirty="0" smtClean="0"/>
              <a:t>bsplit</a:t>
            </a:r>
            <a:r>
              <a:rPr lang="en-US" sz="1600" dirty="0" smtClean="0"/>
              <a:t>:</a:t>
            </a:r>
            <a:br>
              <a:rPr lang="en-US" sz="1600" dirty="0" smtClean="0"/>
            </a:br>
            <a:r>
              <a:rPr lang="en-US" sz="1600" dirty="0" smtClean="0"/>
              <a:t>binary splitting</a:t>
            </a:r>
          </a:p>
          <a:p>
            <a:pPr>
              <a:spcAft>
                <a:spcPts val="600"/>
              </a:spcAft>
            </a:pPr>
            <a:r>
              <a:rPr lang="en-US" sz="1600" b="1" dirty="0" smtClean="0"/>
              <a:t>HW</a:t>
            </a:r>
            <a:r>
              <a:rPr lang="en-US" sz="1600" dirty="0" smtClean="0"/>
              <a:t>:</a:t>
            </a:r>
            <a:br>
              <a:rPr lang="en-US" sz="1600" dirty="0" smtClean="0"/>
            </a:br>
            <a:r>
              <a:rPr lang="en-US" sz="1600" dirty="0" smtClean="0"/>
              <a:t>XMT hardware thread initiation</a:t>
            </a:r>
            <a:endParaRPr lang="en-US" sz="1600" dirty="0"/>
          </a:p>
        </p:txBody>
      </p:sp>
      <p:sp>
        <p:nvSpPr>
          <p:cNvPr id="7" name="TextBox 6"/>
          <p:cNvSpPr txBox="1"/>
          <p:nvPr/>
        </p:nvSpPr>
        <p:spPr>
          <a:xfrm>
            <a:off x="0" y="762000"/>
            <a:ext cx="9144000" cy="1015663"/>
          </a:xfrm>
          <a:prstGeom prst="rect">
            <a:avLst/>
          </a:prstGeom>
          <a:noFill/>
        </p:spPr>
        <p:txBody>
          <a:bodyPr wrap="square" rtlCol="0">
            <a:spAutoFit/>
          </a:bodyPr>
          <a:lstStyle/>
          <a:p>
            <a:r>
              <a:rPr lang="en-US" u="sng" dirty="0" smtClean="0">
                <a:ea typeface="ＭＳ Ｐゴシック" charset="-128"/>
              </a:rPr>
              <a:t>Focus XMT feature</a:t>
            </a:r>
            <a:r>
              <a:rPr lang="en-US" dirty="0" smtClean="0">
                <a:solidFill>
                  <a:srgbClr val="FF0000"/>
                </a:solidFill>
                <a:ea typeface="ＭＳ Ｐゴシック" charset="-128"/>
              </a:rPr>
              <a:t> Low overhead initiation of all TCUs</a:t>
            </a:r>
          </a:p>
          <a:p>
            <a:r>
              <a:rPr lang="en-US" b="1" dirty="0" smtClean="0">
                <a:solidFill>
                  <a:srgbClr val="FF0000"/>
                </a:solidFill>
                <a:ea typeface="ＭＳ Ｐゴシック" charset="-128"/>
              </a:rPr>
              <a:t>HW </a:t>
            </a:r>
            <a:r>
              <a:rPr lang="en-US" dirty="0" smtClean="0">
                <a:ea typeface="ＭＳ Ｐゴシック" charset="-128"/>
              </a:rPr>
              <a:t>(with feature) </a:t>
            </a:r>
            <a:r>
              <a:rPr lang="en-US" u="sng" dirty="0" smtClean="0">
                <a:solidFill>
                  <a:srgbClr val="FF0000"/>
                </a:solidFill>
                <a:ea typeface="ＭＳ Ｐゴシック" charset="-128"/>
              </a:rPr>
              <a:t>versus</a:t>
            </a:r>
            <a:r>
              <a:rPr lang="en-US" b="1" dirty="0" smtClean="0">
                <a:solidFill>
                  <a:srgbClr val="FF0000"/>
                </a:solidFill>
                <a:ea typeface="ＭＳ Ｐゴシック" charset="-128"/>
              </a:rPr>
              <a:t> </a:t>
            </a:r>
            <a:r>
              <a:rPr lang="en-US" b="1" dirty="0" err="1" smtClean="0">
                <a:solidFill>
                  <a:srgbClr val="FF0000"/>
                </a:solidFill>
                <a:ea typeface="ＭＳ Ｐゴシック" charset="-128"/>
              </a:rPr>
              <a:t>bsplit</a:t>
            </a:r>
            <a:r>
              <a:rPr lang="en-US" b="1" dirty="0" smtClean="0">
                <a:solidFill>
                  <a:srgbClr val="FF0000"/>
                </a:solidFill>
                <a:ea typeface="ＭＳ Ｐゴシック" charset="-128"/>
              </a:rPr>
              <a:t> </a:t>
            </a:r>
            <a:r>
              <a:rPr lang="en-US" dirty="0" smtClean="0">
                <a:ea typeface="ＭＳ Ｐゴシック" charset="-128"/>
              </a:rPr>
              <a:t>(without feature).  Both within XMT</a:t>
            </a:r>
          </a:p>
          <a:p>
            <a:endParaRPr lang="en-US" dirty="0"/>
          </a:p>
        </p:txBody>
      </p:sp>
      <p:sp>
        <p:nvSpPr>
          <p:cNvPr id="9" name="TextBox 8"/>
          <p:cNvSpPr txBox="1"/>
          <p:nvPr/>
        </p:nvSpPr>
        <p:spPr>
          <a:xfrm>
            <a:off x="5029200" y="2362200"/>
            <a:ext cx="304800" cy="400110"/>
          </a:xfrm>
          <a:prstGeom prst="rect">
            <a:avLst/>
          </a:prstGeom>
          <a:noFill/>
        </p:spPr>
        <p:txBody>
          <a:bodyPr wrap="square" rtlCol="0">
            <a:spAutoFit/>
          </a:bodyPr>
          <a:lstStyle/>
          <a:p>
            <a:r>
              <a:rPr lang="en-US" dirty="0" smtClean="0">
                <a:solidFill>
                  <a:srgbClr val="FF0000"/>
                </a:solidFill>
                <a:sym typeface="Wingdings" pitchFamily="2" charset="2"/>
              </a:rPr>
              <a:t></a:t>
            </a:r>
            <a:endParaRPr lang="en-US" dirty="0">
              <a:solidFill>
                <a:srgbClr val="FF0000"/>
              </a:solidFill>
            </a:endParaRPr>
          </a:p>
        </p:txBody>
      </p:sp>
      <p:sp>
        <p:nvSpPr>
          <p:cNvPr id="15" name="Rounded Rectangle 14"/>
          <p:cNvSpPr/>
          <p:nvPr/>
        </p:nvSpPr>
        <p:spPr bwMode="auto">
          <a:xfrm>
            <a:off x="152400" y="6019800"/>
            <a:ext cx="4800600" cy="838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u="sng" dirty="0" smtClean="0">
                <a:sym typeface="Wingdings" pitchFamily="2" charset="2"/>
              </a:rPr>
              <a:t>Note (for later)</a:t>
            </a:r>
          </a:p>
          <a:p>
            <a:r>
              <a:rPr lang="en-US" dirty="0" smtClean="0">
                <a:solidFill>
                  <a:srgbClr val="FF0000"/>
                </a:solidFill>
                <a:sym typeface="Wingdings" pitchFamily="2" charset="2"/>
              </a:rPr>
              <a:t> </a:t>
            </a:r>
            <a:r>
              <a:rPr lang="en-US" dirty="0" smtClean="0"/>
              <a:t>Compare speedups for input = 1000s</a:t>
            </a:r>
            <a:endParaRPr kumimoji="0" lang="en-US" sz="20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601200" cy="762000"/>
          </a:xfrm>
        </p:spPr>
        <p:txBody>
          <a:bodyPr>
            <a:noAutofit/>
          </a:bodyPr>
          <a:lstStyle/>
          <a:p>
            <a:r>
              <a:rPr lang="en-US" sz="3600" dirty="0" smtClean="0"/>
              <a:t>Comparison with Prior Work on List Ranking</a:t>
            </a:r>
            <a:endParaRPr lang="en-US" sz="3600" dirty="0"/>
          </a:p>
        </p:txBody>
      </p:sp>
      <p:sp>
        <p:nvSpPr>
          <p:cNvPr id="3" name="Content Placeholder 2"/>
          <p:cNvSpPr>
            <a:spLocks noGrp="1"/>
          </p:cNvSpPr>
          <p:nvPr>
            <p:ph idx="1"/>
          </p:nvPr>
        </p:nvSpPr>
        <p:spPr>
          <a:xfrm>
            <a:off x="0" y="914400"/>
            <a:ext cx="9144000" cy="5943600"/>
          </a:xfrm>
        </p:spPr>
        <p:txBody>
          <a:bodyPr>
            <a:normAutofit fontScale="77500" lnSpcReduction="20000"/>
          </a:bodyPr>
          <a:lstStyle/>
          <a:p>
            <a:r>
              <a:rPr lang="en-US" dirty="0" smtClean="0"/>
              <a:t>Bader et al. 2005</a:t>
            </a:r>
          </a:p>
          <a:p>
            <a:pPr lvl="1"/>
            <a:r>
              <a:rPr lang="en-US" dirty="0" smtClean="0"/>
              <a:t>Speedups &lt;= 3x on a Sun E4500 SMP (using 8 processors)</a:t>
            </a:r>
          </a:p>
          <a:p>
            <a:pPr lvl="1"/>
            <a:r>
              <a:rPr lang="en-US" dirty="0" smtClean="0"/>
              <a:t>Speedups &lt;= 6x on a Cray MTA-2 (using 8 processors, or 1024 HW streams </a:t>
            </a:r>
            <a:r>
              <a:rPr lang="en-US" u="sng" dirty="0" smtClean="0"/>
              <a:t>as in 1024-TCU XMT</a:t>
            </a:r>
            <a:r>
              <a:rPr lang="en-US" dirty="0" smtClean="0"/>
              <a:t>)</a:t>
            </a:r>
          </a:p>
          <a:p>
            <a:pPr lvl="1"/>
            <a:r>
              <a:rPr lang="en-US" dirty="0" smtClean="0"/>
              <a:t>Speedups are relative to the </a:t>
            </a:r>
            <a:r>
              <a:rPr lang="en-US" u="sng" dirty="0" smtClean="0"/>
              <a:t>same parallel algorithm </a:t>
            </a:r>
            <a:r>
              <a:rPr lang="en-US" dirty="0" smtClean="0"/>
              <a:t>running on a single processor on the same machine (list size = 80 million)</a:t>
            </a:r>
          </a:p>
          <a:p>
            <a:pPr lvl="1"/>
            <a:r>
              <a:rPr lang="en-US" dirty="0" smtClean="0"/>
              <a:t>No comparison with the best sequential algorithm</a:t>
            </a:r>
          </a:p>
          <a:p>
            <a:r>
              <a:rPr lang="en-US" dirty="0" smtClean="0"/>
              <a:t>Rehman et al. 2009</a:t>
            </a:r>
          </a:p>
          <a:p>
            <a:pPr lvl="1"/>
            <a:r>
              <a:rPr lang="en-US" dirty="0" smtClean="0"/>
              <a:t>Speedups </a:t>
            </a:r>
            <a:r>
              <a:rPr lang="en-US" dirty="0" smtClean="0">
                <a:solidFill>
                  <a:srgbClr val="00B050"/>
                </a:solidFill>
              </a:rPr>
              <a:t>&lt;=34x</a:t>
            </a:r>
            <a:r>
              <a:rPr lang="en-US" dirty="0" smtClean="0"/>
              <a:t> in cycle count (18x wall clock time) on NVIDIA GTX 280 </a:t>
            </a:r>
            <a:r>
              <a:rPr lang="en-US" dirty="0" smtClean="0">
                <a:solidFill>
                  <a:srgbClr val="00B050"/>
                </a:solidFill>
              </a:rPr>
              <a:t>GPU</a:t>
            </a:r>
            <a:r>
              <a:rPr lang="it-IT" dirty="0" smtClean="0"/>
              <a:t> (list size 4M)</a:t>
            </a:r>
            <a:r>
              <a:rPr lang="en-US" dirty="0" smtClean="0"/>
              <a:t> over best sequential algorithm on </a:t>
            </a:r>
            <a:r>
              <a:rPr lang="it-IT" dirty="0" smtClean="0"/>
              <a:t>Intel Core 2 Quad Q6600 </a:t>
            </a:r>
            <a:r>
              <a:rPr lang="it-IT" dirty="0" smtClean="0">
                <a:solidFill>
                  <a:srgbClr val="00B050"/>
                </a:solidFill>
              </a:rPr>
              <a:t>vs &lt;= 62X for 10M (57X for 4M) on XMT</a:t>
            </a:r>
          </a:p>
          <a:p>
            <a:pPr lvl="1"/>
            <a:r>
              <a:rPr lang="en-US" dirty="0" smtClean="0"/>
              <a:t>Pointer jumping for </a:t>
            </a:r>
            <a:r>
              <a:rPr lang="en-US" dirty="0" smtClean="0">
                <a:solidFill>
                  <a:srgbClr val="FF0000"/>
                </a:solidFill>
              </a:rPr>
              <a:t>4K</a:t>
            </a:r>
            <a:r>
              <a:rPr lang="en-US" dirty="0" smtClean="0"/>
              <a:t>: </a:t>
            </a:r>
            <a:r>
              <a:rPr lang="en-US" dirty="0" smtClean="0">
                <a:solidFill>
                  <a:srgbClr val="FF0000"/>
                </a:solidFill>
              </a:rPr>
              <a:t>no speedup on GPU vs 8X for XMT</a:t>
            </a:r>
          </a:p>
          <a:p>
            <a:pPr lvl="1">
              <a:buNone/>
            </a:pPr>
            <a:r>
              <a:rPr lang="en-US" dirty="0" smtClean="0">
                <a:solidFill>
                  <a:srgbClr val="FF0000"/>
                </a:solidFill>
              </a:rPr>
              <a:t>    </a:t>
            </a:r>
            <a:r>
              <a:rPr lang="en-US" b="1" u="sng" dirty="0" smtClean="0">
                <a:solidFill>
                  <a:srgbClr val="FF0000"/>
                </a:solidFill>
              </a:rPr>
              <a:t>MAIN POINT</a:t>
            </a:r>
            <a:r>
              <a:rPr lang="en-US" dirty="0" smtClean="0">
                <a:solidFill>
                  <a:srgbClr val="FF0000"/>
                </a:solidFill>
                <a:sym typeface="Wingdings" pitchFamily="2" charset="2"/>
              </a:rPr>
              <a:t> Limited number (e.g., 4K) of very short threads  order-of-magnitude advantage to XMT over </a:t>
            </a:r>
            <a:r>
              <a:rPr lang="en-US" b="1" dirty="0" smtClean="0">
                <a:solidFill>
                  <a:srgbClr val="FF0000"/>
                </a:solidFill>
                <a:sym typeface="Wingdings" pitchFamily="2" charset="2"/>
              </a:rPr>
              <a:t>all others</a:t>
            </a:r>
            <a:endParaRPr lang="en-US" b="1" dirty="0" smtClean="0">
              <a:solidFill>
                <a:srgbClr val="FF0000"/>
              </a:solidFill>
            </a:endParaRPr>
          </a:p>
          <a:p>
            <a:pPr marL="457200" indent="-457200">
              <a:buNone/>
            </a:pPr>
            <a:r>
              <a:rPr lang="en-US" sz="2300" dirty="0" smtClean="0"/>
              <a:t>D. Bader, G. Cong, and J. Feo. On the architectural requirements for</a:t>
            </a:r>
            <a:br>
              <a:rPr lang="en-US" sz="2300" dirty="0" smtClean="0"/>
            </a:br>
            <a:r>
              <a:rPr lang="en-US" sz="2300" dirty="0" smtClean="0"/>
              <a:t>efficient execution of graph algorithms. In </a:t>
            </a:r>
            <a:r>
              <a:rPr lang="en-US" sz="2300" i="1" dirty="0" smtClean="0"/>
              <a:t>Proc. Int’l Conf. on Parallel Processing (ICPP)</a:t>
            </a:r>
            <a:r>
              <a:rPr lang="en-US" sz="2300" dirty="0" smtClean="0"/>
              <a:t>, pp. 547-556, June 2005.</a:t>
            </a:r>
          </a:p>
          <a:p>
            <a:pPr marL="457200" indent="-457200">
              <a:buNone/>
            </a:pPr>
            <a:r>
              <a:rPr lang="en-US" sz="2300" dirty="0" smtClean="0"/>
              <a:t>M. S. Rehman, K. Kothapalli, and P. J. Narayanan. Fast and Scalable List Ranking on the GPU. In </a:t>
            </a:r>
            <a:r>
              <a:rPr lang="en-US" sz="2300" i="1" dirty="0" smtClean="0"/>
              <a:t>Int’l Conf. on Supercomputing (ICS)</a:t>
            </a:r>
            <a:r>
              <a:rPr lang="en-US" sz="2300" dirty="0" smtClean="0"/>
              <a:t>, pp. 235-243, June 2009.</a:t>
            </a:r>
            <a:endParaRPr lang="en-US" sz="23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055" y="228600"/>
            <a:ext cx="8839200" cy="6370975"/>
          </a:xfrm>
          <a:prstGeom prst="rect">
            <a:avLst/>
          </a:prstGeom>
          <a:noFill/>
        </p:spPr>
        <p:txBody>
          <a:bodyPr wrap="square" rtlCol="0">
            <a:spAutoFit/>
          </a:bodyPr>
          <a:lstStyle/>
          <a:p>
            <a:r>
              <a:rPr lang="en-US" sz="2400" b="1" u="sng" dirty="0" err="1" smtClean="0"/>
              <a:t>Biconnectivity</a:t>
            </a:r>
            <a:r>
              <a:rPr lang="en-US" sz="2400" dirty="0" smtClean="0"/>
              <a:t> Speedups [</a:t>
            </a:r>
            <a:r>
              <a:rPr lang="en-US" sz="2400" dirty="0" err="1" smtClean="0"/>
              <a:t>EdwardsV</a:t>
            </a:r>
            <a:r>
              <a:rPr lang="en-US" sz="2400" dirty="0" smtClean="0"/>
              <a:t>]: 9X to 33X relative to up to best result of up to 4X [Cong-Bader] over 12-processor SMP. No GPU results.</a:t>
            </a:r>
          </a:p>
          <a:p>
            <a:r>
              <a:rPr lang="en-US" sz="2400" dirty="0" smtClean="0"/>
              <a:t>Int’l </a:t>
            </a:r>
            <a:r>
              <a:rPr lang="en-US" sz="2400" dirty="0"/>
              <a:t>Workshop on </a:t>
            </a:r>
            <a:r>
              <a:rPr lang="en-US" sz="2400" dirty="0" smtClean="0"/>
              <a:t>Programming Models </a:t>
            </a:r>
            <a:r>
              <a:rPr lang="en-US" sz="2400" dirty="0"/>
              <a:t>and Applications for </a:t>
            </a:r>
            <a:r>
              <a:rPr lang="en-US" sz="2400" dirty="0" smtClean="0"/>
              <a:t>Multicores </a:t>
            </a:r>
            <a:r>
              <a:rPr lang="en-US" sz="2400" dirty="0"/>
              <a:t>and </a:t>
            </a:r>
            <a:r>
              <a:rPr lang="en-US" sz="2400" dirty="0" err="1" smtClean="0"/>
              <a:t>Manycores</a:t>
            </a:r>
            <a:r>
              <a:rPr lang="en-US" sz="2400" dirty="0" smtClean="0"/>
              <a:t>, to appear in Proc. PPoPP’12, Feb 25-29, 2012</a:t>
            </a:r>
            <a:endParaRPr lang="en-US" sz="2400" u="sng" dirty="0" smtClean="0"/>
          </a:p>
          <a:p>
            <a:endParaRPr lang="en-US" sz="2400" u="sng" dirty="0" smtClean="0"/>
          </a:p>
          <a:p>
            <a:r>
              <a:rPr lang="en-US" sz="2400" dirty="0" err="1" smtClean="0"/>
              <a:t>Biconnectivity</a:t>
            </a:r>
            <a:r>
              <a:rPr lang="en-US" sz="2400" dirty="0" smtClean="0"/>
              <a:t> speedups were particularly challenging since DFS-based serial algorithms is very compact; however</a:t>
            </a:r>
            <a:r>
              <a:rPr lang="en-US" sz="2400" dirty="0">
                <a:sym typeface="Wingdings"/>
              </a:rPr>
              <a:t>:</a:t>
            </a:r>
            <a:endParaRPr lang="en-US" sz="2400" dirty="0" smtClean="0"/>
          </a:p>
          <a:p>
            <a:r>
              <a:rPr lang="en-US" sz="2400" dirty="0" smtClean="0"/>
              <a:t>Stronger speedups for </a:t>
            </a:r>
            <a:r>
              <a:rPr lang="en-US" sz="2400" dirty="0" err="1" smtClean="0"/>
              <a:t>triconnectivity</a:t>
            </a:r>
            <a:r>
              <a:rPr lang="en-US" sz="2400" dirty="0" smtClean="0"/>
              <a:t>: submitted. Unaware of prior parallel results.</a:t>
            </a:r>
            <a:endParaRPr lang="en-US" sz="2400" dirty="0"/>
          </a:p>
          <a:p>
            <a:r>
              <a:rPr lang="en-US" sz="2400" dirty="0" smtClean="0"/>
              <a:t> </a:t>
            </a:r>
          </a:p>
          <a:p>
            <a:r>
              <a:rPr lang="en-US" sz="2400" dirty="0" smtClean="0"/>
              <a:t>Ease-of-programming </a:t>
            </a:r>
          </a:p>
          <a:p>
            <a:pPr marL="457200" indent="-457200">
              <a:buAutoNum type="arabicPeriod"/>
            </a:pPr>
            <a:r>
              <a:rPr lang="en-US" sz="2400" dirty="0" smtClean="0"/>
              <a:t>Normal algorithm-to-programming (of [</a:t>
            </a:r>
            <a:r>
              <a:rPr lang="en-US" sz="2400" dirty="0" err="1" smtClean="0"/>
              <a:t>TarjanV</a:t>
            </a:r>
            <a:r>
              <a:rPr lang="en-US" sz="2400" dirty="0" smtClean="0"/>
              <a:t>]) versus creative and complex program</a:t>
            </a:r>
          </a:p>
          <a:p>
            <a:pPr marL="457200" indent="-457200">
              <a:buAutoNum type="arabicPeriod"/>
            </a:pPr>
            <a:r>
              <a:rPr lang="en-US" sz="2400" dirty="0" smtClean="0"/>
              <a:t>Most advanced algorithm in parallel algorithms textbooks</a:t>
            </a:r>
          </a:p>
          <a:p>
            <a:pPr marL="457200" indent="-457200">
              <a:buAutoNum type="arabicPeriod"/>
            </a:pPr>
            <a:r>
              <a:rPr lang="en-US" sz="2400" dirty="0" smtClean="0"/>
              <a:t>Spring’12 class: programming HW assignment! </a:t>
            </a:r>
            <a:endParaRPr lang="en-US" sz="2400" dirty="0"/>
          </a:p>
        </p:txBody>
      </p:sp>
    </p:spTree>
    <p:extLst>
      <p:ext uri="{BB962C8B-B14F-4D97-AF65-F5344CB8AC3E}">
        <p14:creationId xmlns:p14="http://schemas.microsoft.com/office/powerpoint/2010/main" val="1334430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“The U.S. Is Busy Building Supercomputers, but Needs Someone to Run Them”*, 12/2011</a:t>
            </a:r>
            <a:endParaRPr lang="en-US" sz="3200" dirty="0"/>
          </a:p>
        </p:txBody>
      </p:sp>
      <p:sp>
        <p:nvSpPr>
          <p:cNvPr id="3" name="Content Placeholder 2"/>
          <p:cNvSpPr>
            <a:spLocks noGrp="1"/>
          </p:cNvSpPr>
          <p:nvPr>
            <p:ph idx="1"/>
          </p:nvPr>
        </p:nvSpPr>
        <p:spPr>
          <a:xfrm>
            <a:off x="0" y="914400"/>
            <a:ext cx="9144000" cy="5211763"/>
          </a:xfrm>
        </p:spPr>
        <p:txBody>
          <a:bodyPr/>
          <a:lstStyle/>
          <a:p>
            <a:r>
              <a:rPr lang="en-US" sz="2250" dirty="0" smtClean="0"/>
              <a:t>‘Low-end’ supercomputers $1-10M/unit </a:t>
            </a:r>
          </a:p>
          <a:p>
            <a:r>
              <a:rPr lang="en-US" sz="2250" dirty="0" smtClean="0"/>
              <a:t> </a:t>
            </a:r>
            <a:r>
              <a:rPr lang="en-US" sz="2250" u="sng" dirty="0" smtClean="0"/>
              <a:t>Supercomputing leaders</a:t>
            </a:r>
            <a:r>
              <a:rPr lang="en-US" sz="2250" dirty="0" smtClean="0"/>
              <a:t> Not enough programmers </a:t>
            </a:r>
          </a:p>
          <a:p>
            <a:pPr>
              <a:buNone/>
            </a:pPr>
            <a:r>
              <a:rPr lang="en-US" sz="2250" u="sng" dirty="0" smtClean="0"/>
              <a:t>Comments</a:t>
            </a:r>
            <a:r>
              <a:rPr lang="en-US" sz="2250" dirty="0" smtClean="0"/>
              <a:t> 1. Fewer (total) programmers than many-cores</a:t>
            </a:r>
          </a:p>
          <a:p>
            <a:pPr>
              <a:buNone/>
            </a:pPr>
            <a:r>
              <a:rPr lang="en-US" sz="2250" dirty="0" smtClean="0"/>
              <a:t>2. </a:t>
            </a:r>
            <a:r>
              <a:rPr lang="en-US" sz="2250" dirty="0" err="1" smtClean="0"/>
              <a:t>Prog</a:t>
            </a:r>
            <a:r>
              <a:rPr lang="en-US" sz="2250" dirty="0" smtClean="0"/>
              <a:t>. models of many-cores too similar to expect a difference</a:t>
            </a:r>
          </a:p>
          <a:p>
            <a:pPr>
              <a:buNone/>
            </a:pPr>
            <a:r>
              <a:rPr lang="en-US" sz="2250" dirty="0" smtClean="0"/>
              <a:t>3. </a:t>
            </a:r>
            <a:r>
              <a:rPr lang="en-US" sz="2250" u="sng" dirty="0" smtClean="0"/>
              <a:t>IMO</a:t>
            </a:r>
            <a:r>
              <a:rPr lang="en-US" sz="2250" dirty="0" smtClean="0"/>
              <a:t> denial. Just a symptom. The problem is the HW</a:t>
            </a:r>
          </a:p>
          <a:p>
            <a:pPr>
              <a:buNone/>
            </a:pPr>
            <a:endParaRPr lang="en-US" sz="2250" dirty="0" smtClean="0"/>
          </a:p>
          <a:p>
            <a:pPr algn="ctr">
              <a:buNone/>
            </a:pPr>
            <a:r>
              <a:rPr lang="en-US" sz="2250" u="sng" dirty="0" smtClean="0"/>
              <a:t>Opportunity Space</a:t>
            </a:r>
            <a:r>
              <a:rPr lang="en-US" sz="2250" dirty="0" smtClean="0"/>
              <a:t> </a:t>
            </a:r>
          </a:p>
          <a:p>
            <a:pPr>
              <a:buNone/>
            </a:pPr>
            <a:r>
              <a:rPr lang="en-US" sz="2250" dirty="0" smtClean="0"/>
              <a:t>&lt;~1TB main memory. </a:t>
            </a:r>
            <a:r>
              <a:rPr lang="en-US" sz="2250" u="sng" dirty="0" smtClean="0"/>
              <a:t>If</a:t>
            </a:r>
            <a:r>
              <a:rPr lang="en-US" sz="2250" dirty="0" smtClean="0"/>
              <a:t> 1000-core HW, order-of-magnitude: </a:t>
            </a:r>
          </a:p>
          <a:p>
            <a:r>
              <a:rPr lang="en-US" sz="2250" dirty="0" smtClean="0"/>
              <a:t>Lower Cost (~$10K/unit), </a:t>
            </a:r>
          </a:p>
          <a:p>
            <a:r>
              <a:rPr lang="en-US" sz="2250" dirty="0" smtClean="0"/>
              <a:t>Easier programming</a:t>
            </a:r>
          </a:p>
          <a:p>
            <a:r>
              <a:rPr lang="en-US" sz="2250" dirty="0" smtClean="0"/>
              <a:t>Greater speedups (performance)  </a:t>
            </a:r>
          </a:p>
          <a:p>
            <a:pPr>
              <a:buNone/>
            </a:pPr>
            <a:r>
              <a:rPr lang="en-US" sz="2250" b="1" dirty="0" smtClean="0"/>
              <a:t>Could LANL be interested?</a:t>
            </a:r>
          </a:p>
          <a:p>
            <a:pPr algn="ctr">
              <a:buNone/>
            </a:pPr>
            <a:endParaRPr lang="en-US" sz="2250" dirty="0" smtClean="0"/>
          </a:p>
          <a:p>
            <a:pPr>
              <a:buNone/>
            </a:pPr>
            <a:r>
              <a:rPr lang="en-US" sz="1800" dirty="0" smtClean="0"/>
              <a:t>* http://www.thedailybeast.com/articles/2011/12/28/the-u-s-is-busy-building-supercomputers-but-needs-someone-to-run-them.html  </a:t>
            </a:r>
            <a:endParaRPr lang="en-US" sz="1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202363"/>
          </a:xfrm>
        </p:spPr>
        <p:txBody>
          <a:bodyPr/>
          <a:lstStyle/>
          <a:p>
            <a:pPr marL="660400" indent="-660400" eaLnBrk="1" hangingPunct="1">
              <a:lnSpc>
                <a:spcPct val="110000"/>
              </a:lnSpc>
              <a:buNone/>
            </a:pPr>
            <a:r>
              <a:rPr lang="en-US" altLang="ja-JP" sz="2400" u="sng" dirty="0" smtClean="0">
                <a:latin typeface="Calibri" charset="0"/>
                <a:sym typeface="Wingdings" charset="0"/>
              </a:rPr>
              <a:t>Unchallenged in a Fall’11 DC event</a:t>
            </a:r>
            <a:r>
              <a:rPr lang="en-US" altLang="ja-JP" sz="2400" b="1" dirty="0" smtClean="0">
                <a:latin typeface="Calibri" charset="0"/>
                <a:sym typeface="Wingdings" charset="0"/>
              </a:rPr>
              <a:t> </a:t>
            </a:r>
            <a:r>
              <a:rPr lang="en-US" sz="2400" dirty="0" smtClean="0">
                <a:latin typeface="Calibri" charset="0"/>
                <a:sym typeface="Wingdings" charset="0"/>
              </a:rPr>
              <a:t>‘what a wonderful </a:t>
            </a:r>
            <a:r>
              <a:rPr lang="en-US" sz="2400" b="1" dirty="0" smtClean="0">
                <a:latin typeface="Calibri" charset="0"/>
                <a:sym typeface="Wingdings" charset="0"/>
              </a:rPr>
              <a:t>dynamic</a:t>
            </a:r>
            <a:r>
              <a:rPr lang="en-US" sz="2400" dirty="0" smtClean="0">
                <a:latin typeface="Calibri" charset="0"/>
                <a:sym typeface="Wingdings" charset="0"/>
              </a:rPr>
              <a:t> field. 10 yrs ago DEC&amp;Sun were great companies, now gone’; Apple, IBM, Motorola also out of high-end commodity processors.  </a:t>
            </a:r>
          </a:p>
          <a:p>
            <a:pPr marL="660400" indent="-660400" eaLnBrk="1" hangingPunct="1">
              <a:lnSpc>
                <a:spcPct val="110000"/>
              </a:lnSpc>
              <a:buNone/>
            </a:pPr>
            <a:endParaRPr lang="en-US" altLang="ja-JP" sz="2400" b="1" dirty="0" smtClean="0">
              <a:latin typeface="Calibri" charset="0"/>
            </a:endParaRPr>
          </a:p>
          <a:p>
            <a:pPr marL="660400" indent="-660400" algn="ctr" eaLnBrk="1" hangingPunct="1">
              <a:lnSpc>
                <a:spcPct val="110000"/>
              </a:lnSpc>
              <a:buNone/>
            </a:pPr>
            <a:r>
              <a:rPr lang="en-US" sz="2400" b="1" dirty="0" smtClean="0"/>
              <a:t>Oh dear, compare this cheerfulness with:</a:t>
            </a:r>
          </a:p>
          <a:p>
            <a:pPr marL="660400" indent="-660400" eaLnBrk="1" hangingPunct="1">
              <a:lnSpc>
                <a:spcPct val="110000"/>
              </a:lnSpc>
              <a:buNone/>
            </a:pPr>
            <a:r>
              <a:rPr lang="en-US" sz="2400" dirty="0" smtClean="0"/>
              <a:t>“The Trouble with Multicore: </a:t>
            </a:r>
            <a:r>
              <a:rPr lang="en-US" sz="2400" dirty="0" smtClean="0">
                <a:solidFill>
                  <a:srgbClr val="FF0000"/>
                </a:solidFill>
              </a:rPr>
              <a:t>Chipmakers are busy designing microprocessors that </a:t>
            </a:r>
            <a:r>
              <a:rPr lang="en-US" sz="2400" i="1" u="sng" dirty="0" smtClean="0">
                <a:solidFill>
                  <a:srgbClr val="FF0000"/>
                </a:solidFill>
              </a:rPr>
              <a:t>most programmers can't handle</a:t>
            </a:r>
            <a:r>
              <a:rPr lang="en-US" sz="2400" dirty="0" smtClean="0"/>
              <a:t>”—D. Patterson, IEEE Spectrum 7/2010 </a:t>
            </a:r>
          </a:p>
          <a:p>
            <a:pPr marL="660400" indent="-660400" eaLnBrk="1" hangingPunct="1">
              <a:lnSpc>
                <a:spcPct val="110000"/>
              </a:lnSpc>
              <a:buNone/>
            </a:pPr>
            <a:r>
              <a:rPr lang="en-US" sz="2400" dirty="0" smtClean="0">
                <a:solidFill>
                  <a:srgbClr val="FF0000"/>
                </a:solidFill>
              </a:rPr>
              <a:t>Only heroic programmers</a:t>
            </a:r>
            <a:r>
              <a:rPr lang="en-US" sz="2400" dirty="0" smtClean="0"/>
              <a:t> can exploit the vast parallelism in current machines – The Future of Computing: </a:t>
            </a:r>
            <a:r>
              <a:rPr lang="en-US" sz="2400" i="1" dirty="0" smtClean="0"/>
              <a:t>Game over </a:t>
            </a:r>
            <a:r>
              <a:rPr lang="en-US" sz="2400" dirty="0" smtClean="0"/>
              <a:t>or Next level, National Research Council, 2011 </a:t>
            </a:r>
          </a:p>
          <a:p>
            <a:pPr marL="660400" indent="-660400" eaLnBrk="1" hangingPunct="1">
              <a:lnSpc>
                <a:spcPct val="110000"/>
              </a:lnSpc>
              <a:buNone/>
            </a:pPr>
            <a:r>
              <a:rPr lang="en-US" sz="2400" u="sng" dirty="0" smtClean="0">
                <a:latin typeface="Calibri" charset="0"/>
                <a:sym typeface="Wingdings" charset="0"/>
              </a:rPr>
              <a:t>Ask yourself</a:t>
            </a:r>
            <a:r>
              <a:rPr lang="en-US" sz="2400" i="1" dirty="0" smtClean="0">
                <a:latin typeface="Calibri" charset="0"/>
                <a:sym typeface="Wingdings" charset="0"/>
              </a:rPr>
              <a:t> Dynamic</a:t>
            </a:r>
            <a:r>
              <a:rPr lang="en-US" sz="2400" dirty="0" smtClean="0">
                <a:latin typeface="Calibri" charset="0"/>
                <a:sym typeface="Wingdings" charset="0"/>
              </a:rPr>
              <a:t>  </a:t>
            </a:r>
            <a:r>
              <a:rPr lang="en-US" sz="2400" b="1" dirty="0" smtClean="0">
                <a:latin typeface="Calibri" charset="0"/>
                <a:sym typeface="Wingdings" charset="0"/>
              </a:rPr>
              <a:t>OR</a:t>
            </a:r>
            <a:r>
              <a:rPr lang="en-US" sz="2400" dirty="0" smtClean="0">
                <a:latin typeface="Calibri" charset="0"/>
                <a:sym typeface="Wingdings" charset="0"/>
              </a:rPr>
              <a:t>  </a:t>
            </a:r>
            <a:r>
              <a:rPr lang="en-US" sz="2400" i="1" dirty="0" smtClean="0">
                <a:latin typeface="Calibri" charset="0"/>
                <a:sym typeface="Wingdings" charset="0"/>
              </a:rPr>
              <a:t>consolidation and</a:t>
            </a:r>
            <a:r>
              <a:rPr lang="en-US" sz="2400" i="1" dirty="0" smtClean="0">
                <a:latin typeface="Calibri" charset="0"/>
                <a:sym typeface="Wingdings" pitchFamily="2" charset="2"/>
              </a:rPr>
              <a:t> </a:t>
            </a:r>
            <a:r>
              <a:rPr lang="en-US" sz="2400" i="1" dirty="0" smtClean="0">
                <a:latin typeface="Calibri" charset="0"/>
                <a:sym typeface="Wingdings" charset="0"/>
              </a:rPr>
              <a:t>diminished competition?   Satisfied with recent yrs innovation in high-end commodity apps?</a:t>
            </a:r>
            <a:endParaRPr lang="en-US" sz="2400" dirty="0" smtClean="0">
              <a:sym typeface="Wingdings"/>
            </a:endParaRPr>
          </a:p>
          <a:p>
            <a:pPr marL="660400" indent="-660400" eaLnBrk="1" hangingPunct="1">
              <a:lnSpc>
                <a:spcPct val="110000"/>
              </a:lnSpc>
              <a:buNone/>
            </a:pPr>
            <a:endParaRPr lang="en-US" sz="2400" u="sng" dirty="0" smtClean="0">
              <a:sym typeface="Wingdings"/>
            </a:endParaRPr>
          </a:p>
          <a:p>
            <a:pPr marL="660400" indent="-660400" eaLnBrk="1" hangingPunct="1">
              <a:lnSpc>
                <a:spcPct val="110000"/>
              </a:lnSpc>
              <a:buNone/>
            </a:pPr>
            <a:r>
              <a:rPr lang="en-US" sz="2400" u="sng" dirty="0" smtClean="0">
                <a:sym typeface="Wingdings"/>
              </a:rPr>
              <a:t>Next</a:t>
            </a:r>
            <a:r>
              <a:rPr lang="en-US" sz="2400" dirty="0" smtClean="0">
                <a:sym typeface="Wingdings"/>
              </a:rPr>
              <a:t> </a:t>
            </a:r>
            <a:r>
              <a:rPr lang="en-US" sz="2400" dirty="0" smtClean="0">
                <a:solidFill>
                  <a:srgbClr val="FF0000"/>
                </a:solidFill>
                <a:sym typeface="Wingdings"/>
              </a:rPr>
              <a:t>How did we get to this point, and how to get out? </a:t>
            </a:r>
            <a:endParaRPr lang="en-US" sz="2400" u="sng" dirty="0" smtClean="0">
              <a:solidFill>
                <a:srgbClr val="17375E"/>
              </a:solidFill>
            </a:endParaRPr>
          </a:p>
          <a:p>
            <a:pPr>
              <a:buNone/>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pPr>
              <a:buNone/>
            </a:pPr>
            <a:r>
              <a:rPr lang="en-US" sz="2400" kern="1200" dirty="0" smtClean="0"/>
              <a:t>Is it an industrial disease if so many in academia, industry, and Wall Street see black </a:t>
            </a:r>
            <a:r>
              <a:rPr lang="en-US" sz="2400" kern="1200" dirty="0"/>
              <a:t>a</a:t>
            </a:r>
            <a:r>
              <a:rPr lang="en-US" sz="2400" kern="1200" dirty="0" smtClean="0"/>
              <a:t>s white?</a:t>
            </a:r>
          </a:p>
          <a:p>
            <a:pPr>
              <a:buNone/>
            </a:pPr>
            <a:endParaRPr lang="en-US" sz="2400" b="1" kern="1200" dirty="0" smtClean="0"/>
          </a:p>
          <a:p>
            <a:pPr>
              <a:buNone/>
            </a:pPr>
            <a:r>
              <a:rPr lang="en-US" sz="2400" u="sng" kern="1200" dirty="0" smtClean="0"/>
              <a:t>If yes, consider</a:t>
            </a:r>
          </a:p>
          <a:p>
            <a:pPr>
              <a:buNone/>
            </a:pPr>
            <a:r>
              <a:rPr lang="en-US" sz="2400" b="1" kern="1200" dirty="0" smtClean="0"/>
              <a:t>Publicity is justly commended as a remedy</a:t>
            </a:r>
            <a:r>
              <a:rPr lang="en-US" sz="2400" kern="1200" dirty="0" smtClean="0"/>
              <a:t> for social and </a:t>
            </a:r>
            <a:r>
              <a:rPr lang="en-US" sz="2400" b="1" kern="1200" dirty="0" smtClean="0"/>
              <a:t>industrial diseases</a:t>
            </a:r>
            <a:r>
              <a:rPr lang="en-US" sz="2400" kern="1200" dirty="0" smtClean="0"/>
              <a:t>. Sunlight is said to be the best of disinfectants; electric light the most efficient policeman—Louis D. Brandeis</a:t>
            </a:r>
          </a:p>
          <a:p>
            <a:pPr>
              <a:buNone/>
            </a:pPr>
            <a:endParaRPr lang="en-US" sz="2400" kern="1200" dirty="0" smtClean="0"/>
          </a:p>
          <a:p>
            <a:pPr>
              <a:buNone/>
            </a:pPr>
            <a:r>
              <a:rPr lang="en-US" sz="2400" kern="1200" dirty="0" smtClean="0"/>
              <a:t>BTW, IMO vendors will be happy if shown the way. But: 1. people say what they think that vendors want to hear; 2. vendors cannot protest against compliments to their own products</a:t>
            </a: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pPr algn="ctr">
              <a:buNone/>
            </a:pPr>
            <a:r>
              <a:rPr lang="en-US" sz="2400" u="sng" dirty="0" smtClean="0">
                <a:ea typeface="ＭＳ Ｐゴシック" charset="-128"/>
                <a:sym typeface="Wingdings" pitchFamily="2" charset="2"/>
              </a:rPr>
              <a:t>What if we keep digging (around HW dart)</a:t>
            </a:r>
          </a:p>
          <a:p>
            <a:pPr>
              <a:buNone/>
            </a:pPr>
            <a:endParaRPr lang="en-US" sz="2400" u="sng" dirty="0" smtClean="0">
              <a:ea typeface="ＭＳ Ｐゴシック" charset="-128"/>
              <a:sym typeface="Wingdings" pitchFamily="2" charset="2"/>
            </a:endParaRPr>
          </a:p>
          <a:p>
            <a:pPr>
              <a:buNone/>
            </a:pPr>
            <a:r>
              <a:rPr lang="en-US" sz="2400" u="sng" dirty="0" smtClean="0">
                <a:ea typeface="ＭＳ Ｐゴシック" charset="-128"/>
                <a:sym typeface="Wingdings" pitchFamily="2" charset="2"/>
              </a:rPr>
              <a:t>Example</a:t>
            </a:r>
            <a:r>
              <a:rPr lang="en-US" sz="2400" u="sng" dirty="0">
                <a:ea typeface="ＭＳ Ｐゴシック" charset="-128"/>
                <a:sym typeface="Wingdings" pitchFamily="2" charset="2"/>
              </a:rPr>
              <a:t>: how to attract students?</a:t>
            </a:r>
            <a:r>
              <a:rPr lang="en-US" sz="2400" dirty="0">
                <a:ea typeface="ＭＳ Ｐゴシック" charset="-128"/>
                <a:sym typeface="Wingdings" pitchFamily="2" charset="2"/>
              </a:rPr>
              <a:t> </a:t>
            </a:r>
            <a:r>
              <a:rPr lang="en-US" sz="2400" dirty="0">
                <a:ea typeface="ＭＳ Ｐゴシック" charset="-128"/>
              </a:rPr>
              <a:t>Starts par </a:t>
            </a:r>
            <a:r>
              <a:rPr lang="en-US" sz="2400" dirty="0" err="1">
                <a:ea typeface="ＭＳ Ｐゴシック" charset="-128"/>
              </a:rPr>
              <a:t>prog</a:t>
            </a:r>
            <a:r>
              <a:rPr lang="en-US" sz="2400" dirty="0">
                <a:ea typeface="ＭＳ Ｐゴシック" charset="-128"/>
              </a:rPr>
              <a:t> course </a:t>
            </a:r>
            <a:r>
              <a:rPr lang="en-US" sz="2400" dirty="0" smtClean="0">
                <a:ea typeface="ＭＳ Ｐゴシック" charset="-128"/>
              </a:rPr>
              <a:t>with a parallel version of basic </a:t>
            </a:r>
            <a:r>
              <a:rPr lang="en-US" sz="2400" dirty="0">
                <a:ea typeface="ＭＳ Ｐゴシック" charset="-128"/>
              </a:rPr>
              <a:t>matrix </a:t>
            </a:r>
            <a:r>
              <a:rPr lang="en-US" sz="2400" dirty="0" smtClean="0">
                <a:ea typeface="ＭＳ Ｐゴシック" charset="-128"/>
              </a:rPr>
              <a:t>multiply or tile</a:t>
            </a:r>
            <a:r>
              <a:rPr lang="en-US" sz="2400" dirty="0">
                <a:ea typeface="ＭＳ Ｐゴシック" charset="-128"/>
              </a:rPr>
              <a:t>-based </a:t>
            </a:r>
            <a:r>
              <a:rPr lang="en-US" sz="2400" dirty="0" smtClean="0">
                <a:ea typeface="ＭＳ Ｐゴシック" charset="-128"/>
              </a:rPr>
              <a:t>one? The latter: </a:t>
            </a:r>
            <a:r>
              <a:rPr lang="en-US" sz="2400" dirty="0" smtClean="0">
                <a:solidFill>
                  <a:srgbClr val="FF0000"/>
                </a:solidFill>
                <a:ea typeface="ＭＳ Ｐゴシック" charset="-128"/>
              </a:rPr>
              <a:t>Deliver 1</a:t>
            </a:r>
            <a:r>
              <a:rPr lang="en-US" sz="2400" baseline="30000" dirty="0" smtClean="0">
                <a:solidFill>
                  <a:srgbClr val="FF0000"/>
                </a:solidFill>
                <a:ea typeface="ＭＳ Ｐゴシック" charset="-128"/>
              </a:rPr>
              <a:t>st</a:t>
            </a:r>
            <a:r>
              <a:rPr lang="en-US" sz="2400" dirty="0" smtClean="0">
                <a:solidFill>
                  <a:srgbClr val="FF0000"/>
                </a:solidFill>
                <a:ea typeface="ＭＳ Ｐゴシック" charset="-128"/>
              </a:rPr>
              <a:t> </a:t>
            </a:r>
            <a:r>
              <a:rPr lang="en-US" sz="2400" dirty="0">
                <a:solidFill>
                  <a:srgbClr val="FF0000"/>
                </a:solidFill>
                <a:ea typeface="ＭＳ Ｐゴシック" charset="-128"/>
              </a:rPr>
              <a:t>par </a:t>
            </a:r>
            <a:r>
              <a:rPr lang="en-US" sz="2400" dirty="0" err="1">
                <a:solidFill>
                  <a:srgbClr val="FF0000"/>
                </a:solidFill>
                <a:ea typeface="ＭＳ Ｐゴシック" charset="-128"/>
              </a:rPr>
              <a:t>prog</a:t>
            </a:r>
            <a:r>
              <a:rPr lang="en-US" sz="2400" dirty="0">
                <a:solidFill>
                  <a:srgbClr val="FF0000"/>
                </a:solidFill>
                <a:ea typeface="ＭＳ Ｐゴシック" charset="-128"/>
              </a:rPr>
              <a:t> trauma ASAP:</a:t>
            </a:r>
            <a:r>
              <a:rPr lang="en-US" sz="2400" dirty="0">
                <a:solidFill>
                  <a:srgbClr val="FF0000"/>
                </a:solidFill>
                <a:ea typeface="ＭＳ Ｐゴシック" charset="-128"/>
                <a:sym typeface="Wingdings" pitchFamily="2" charset="2"/>
              </a:rPr>
              <a:t> Shock and awe </a:t>
            </a:r>
            <a:r>
              <a:rPr lang="en-US" sz="2400" dirty="0">
                <a:solidFill>
                  <a:srgbClr val="FF0000"/>
                </a:solidFill>
                <a:ea typeface="ＭＳ Ｐゴシック" charset="-128"/>
              </a:rPr>
              <a:t> </a:t>
            </a:r>
            <a:r>
              <a:rPr lang="en-US" sz="2400" dirty="0">
                <a:ea typeface="ＭＳ Ｐゴシック" charset="-128"/>
              </a:rPr>
              <a:t>Okay to teach later, but .. how many tiles to fit 1000X1000 matrices in cache of modern PC</a:t>
            </a:r>
            <a:r>
              <a:rPr lang="en-US" sz="2400" dirty="0" smtClean="0">
                <a:ea typeface="ＭＳ Ｐゴシック" charset="-128"/>
              </a:rPr>
              <a:t>?</a:t>
            </a:r>
          </a:p>
          <a:p>
            <a:pPr>
              <a:buNone/>
            </a:pPr>
            <a:endParaRPr lang="en-US" sz="2400" dirty="0" smtClean="0">
              <a:latin typeface="Calibri" charset="0"/>
            </a:endParaRPr>
          </a:p>
          <a:p>
            <a:pPr algn="ctr">
              <a:buNone/>
            </a:pPr>
            <a:r>
              <a:rPr lang="en-US" sz="2400" u="sng" dirty="0" smtClean="0">
                <a:latin typeface="Calibri" charset="0"/>
              </a:rPr>
              <a:t>A </a:t>
            </a:r>
            <a:r>
              <a:rPr lang="en-US" sz="2400" u="sng" dirty="0">
                <a:latin typeface="Calibri" charset="0"/>
              </a:rPr>
              <a:t>sociology of </a:t>
            </a:r>
            <a:r>
              <a:rPr lang="en-US" sz="2400" u="sng" dirty="0" smtClean="0">
                <a:latin typeface="Calibri" charset="0"/>
              </a:rPr>
              <a:t>science angle</a:t>
            </a:r>
          </a:p>
          <a:p>
            <a:pPr>
              <a:buNone/>
            </a:pPr>
            <a:r>
              <a:rPr lang="en-US" sz="2400" dirty="0" err="1" smtClean="0">
                <a:latin typeface="Calibri" charset="0"/>
              </a:rPr>
              <a:t>Ludwik</a:t>
            </a:r>
            <a:r>
              <a:rPr lang="en-US" sz="2400" dirty="0" smtClean="0">
                <a:latin typeface="Calibri" charset="0"/>
              </a:rPr>
              <a:t> Fleck, 1935 (the Turing of sociology of science):</a:t>
            </a:r>
          </a:p>
          <a:p>
            <a:r>
              <a:rPr lang="en-US" sz="2400" dirty="0" smtClean="0">
                <a:latin typeface="Calibri" charset="0"/>
              </a:rPr>
              <a:t>Research </a:t>
            </a:r>
            <a:r>
              <a:rPr lang="en-US" sz="2400" dirty="0">
                <a:latin typeface="Calibri" charset="0"/>
              </a:rPr>
              <a:t>too esoteric to be reliable </a:t>
            </a:r>
            <a:r>
              <a:rPr lang="en-US" sz="2400" dirty="0">
                <a:latin typeface="Calibri" charset="0"/>
                <a:sym typeface="Wingdings" charset="0"/>
              </a:rPr>
              <a:t> exoteric </a:t>
            </a:r>
            <a:r>
              <a:rPr lang="en-US" sz="2400" dirty="0" smtClean="0">
                <a:latin typeface="Calibri" charset="0"/>
                <a:sym typeface="Wingdings" charset="0"/>
              </a:rPr>
              <a:t>validation</a:t>
            </a:r>
          </a:p>
          <a:p>
            <a:r>
              <a:rPr lang="en-US" sz="2400" dirty="0" smtClean="0">
                <a:latin typeface="Calibri" charset="0"/>
                <a:sym typeface="Wingdings" charset="0"/>
              </a:rPr>
              <a:t>Exoteric validation: exactly what general programmers </a:t>
            </a:r>
            <a:r>
              <a:rPr lang="en-US" sz="2400" dirty="0">
                <a:latin typeface="Calibri" charset="0"/>
                <a:sym typeface="Wingdings" charset="0"/>
              </a:rPr>
              <a:t>c</a:t>
            </a:r>
            <a:r>
              <a:rPr lang="en-US" sz="2400" dirty="0" smtClean="0">
                <a:latin typeface="Calibri" charset="0"/>
                <a:sym typeface="Wingdings" charset="0"/>
              </a:rPr>
              <a:t>ould have provided, but … </a:t>
            </a:r>
            <a:r>
              <a:rPr lang="en-US" sz="2400" dirty="0" smtClean="0">
                <a:solidFill>
                  <a:srgbClr val="FF0000"/>
                </a:solidFill>
                <a:latin typeface="Calibri" charset="0"/>
                <a:sym typeface="Wingdings" charset="0"/>
              </a:rPr>
              <a:t>they have not!</a:t>
            </a:r>
          </a:p>
          <a:p>
            <a:endParaRPr lang="en-US" sz="2400" dirty="0" smtClean="0">
              <a:solidFill>
                <a:srgbClr val="FF0000"/>
              </a:solidFill>
              <a:latin typeface="Calibri" charset="0"/>
              <a:sym typeface="Wingdings" charset="0"/>
            </a:endParaRPr>
          </a:p>
          <a:p>
            <a:pPr>
              <a:buNone/>
            </a:pPr>
            <a:r>
              <a:rPr lang="en-US" sz="2400" u="sng" dirty="0" smtClean="0">
                <a:ea typeface="ＭＳ Ｐゴシック" charset="-128"/>
              </a:rPr>
              <a:t>Next</a:t>
            </a:r>
            <a:r>
              <a:rPr lang="en-US" sz="2400" dirty="0" smtClean="0">
                <a:ea typeface="ＭＳ Ｐゴシック" charset="-128"/>
              </a:rPr>
              <a:t> Why vendors’ approach cannot work (and rejection by programmers is all but certain)</a:t>
            </a:r>
            <a:endParaRPr lang="en-US" sz="2400" dirty="0" smtClean="0">
              <a:solidFill>
                <a:srgbClr val="FF0000"/>
              </a:solidFill>
              <a:latin typeface="Calibri" charset="0"/>
              <a:sym typeface="Wingdings"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86200"/>
            <a:ext cx="9144000" cy="3124200"/>
          </a:xfrm>
        </p:spPr>
        <p:txBody>
          <a:bodyPr/>
          <a:lstStyle/>
          <a:p>
            <a:pPr marL="0" indent="0"/>
            <a:r>
              <a:rPr lang="en-US" b="0" u="sng" dirty="0" smtClean="0"/>
              <a:t>“Application dreamer”</a:t>
            </a:r>
            <a:r>
              <a:rPr lang="en-US" b="0" dirty="0" smtClean="0"/>
              <a:t> </a:t>
            </a:r>
            <a:r>
              <a:rPr lang="en-US" dirty="0" smtClean="0"/>
              <a:t>between a rock and a hard place</a:t>
            </a:r>
            <a:br>
              <a:rPr lang="en-US" dirty="0" smtClean="0"/>
            </a:br>
            <a:r>
              <a:rPr lang="en-US" dirty="0" smtClean="0"/>
              <a:t/>
            </a:r>
            <a:br>
              <a:rPr lang="en-US" dirty="0" smtClean="0"/>
            </a:br>
            <a:r>
              <a:rPr lang="en-US" b="0" dirty="0" smtClean="0">
                <a:ea typeface="ＭＳ Ｐゴシック" charset="-128"/>
              </a:rPr>
              <a:t/>
            </a:r>
            <a:br>
              <a:rPr lang="en-US" b="0" dirty="0" smtClean="0">
                <a:ea typeface="ＭＳ Ｐゴシック" charset="-128"/>
              </a:rPr>
            </a:br>
            <a:r>
              <a:rPr lang="en-US" b="0" u="sng" dirty="0" smtClean="0">
                <a:ea typeface="ＭＳ Ｐゴシック" charset="-128"/>
              </a:rPr>
              <a:t>Permeated the following working assumption</a:t>
            </a:r>
            <a:r>
              <a:rPr lang="en-US" b="0" dirty="0" smtClean="0">
                <a:ea typeface="ＭＳ Ｐゴシック" charset="-128"/>
              </a:rPr>
              <a:t> </a:t>
            </a:r>
            <a:br>
              <a:rPr lang="en-US" b="0" dirty="0" smtClean="0">
                <a:ea typeface="ＭＳ Ｐゴシック" charset="-128"/>
              </a:rPr>
            </a:br>
            <a:r>
              <a:rPr lang="en-US" b="0" dirty="0" smtClean="0">
                <a:ea typeface="ＭＳ Ｐゴシック" charset="-128"/>
              </a:rPr>
              <a:t>Programming models for larger-scale &amp; mainstream systems – similar </a:t>
            </a:r>
            <a:r>
              <a:rPr lang="en-US" b="0" dirty="0" smtClean="0">
                <a:ea typeface="ＭＳ Ｐゴシック" charset="-128"/>
                <a:sym typeface="Wingdings" pitchFamily="2" charset="2"/>
              </a:rPr>
              <a:t></a:t>
            </a:r>
            <a:r>
              <a:rPr lang="en-US" b="0" dirty="0" smtClean="0">
                <a:ea typeface="ＭＳ Ｐゴシック" charset="-128"/>
              </a:rPr>
              <a:t> </a:t>
            </a:r>
            <a:r>
              <a:rPr lang="en-US" b="0" dirty="0" smtClean="0">
                <a:solidFill>
                  <a:srgbClr val="FF0000"/>
                </a:solidFill>
                <a:ea typeface="ＭＳ Ｐゴシック" charset="-128"/>
              </a:rPr>
              <a:t>importing ills of parallel computing to mainstream</a:t>
            </a:r>
            <a:r>
              <a:rPr lang="en-US" b="0" dirty="0" smtClean="0">
                <a:solidFill>
                  <a:srgbClr val="FF0000"/>
                </a:solidFill>
                <a:ea typeface="ＭＳ Ｐゴシック" charset="-128"/>
                <a:sym typeface="Wingdings" pitchFamily="2" charset="2"/>
              </a:rPr>
              <a:t> </a:t>
            </a:r>
            <a:r>
              <a:rPr lang="en-US" dirty="0" smtClean="0">
                <a:solidFill>
                  <a:srgbClr val="FF0000"/>
                </a:solidFill>
                <a:ea typeface="ＭＳ Ｐゴシック" charset="-128"/>
                <a:sym typeface="Wingdings" pitchFamily="2" charset="2"/>
              </a:rPr>
              <a:t/>
            </a:r>
            <a:br>
              <a:rPr lang="en-US" dirty="0" smtClean="0">
                <a:solidFill>
                  <a:srgbClr val="FF0000"/>
                </a:solidFill>
                <a:ea typeface="ＭＳ Ｐゴシック" charset="-128"/>
                <a:sym typeface="Wingdings" pitchFamily="2" charset="2"/>
              </a:rPr>
            </a:br>
            <a:r>
              <a:rPr lang="en-US" dirty="0" smtClean="0"/>
              <a:t/>
            </a:r>
            <a:br>
              <a:rPr lang="en-US" dirty="0" smtClean="0"/>
            </a:br>
            <a:r>
              <a:rPr lang="en-US" dirty="0" smtClean="0"/>
              <a:t/>
            </a:r>
            <a:br>
              <a:rPr lang="en-US" dirty="0" smtClean="0"/>
            </a:br>
            <a:endParaRPr lang="en-US" b="0" u="sng" dirty="0"/>
          </a:p>
        </p:txBody>
      </p:sp>
      <p:pic>
        <p:nvPicPr>
          <p:cNvPr id="1026" name="Picture 2"/>
          <p:cNvPicPr>
            <a:picLocks noGrp="1" noChangeAspect="1" noChangeArrowheads="1"/>
          </p:cNvPicPr>
          <p:nvPr>
            <p:ph type="pic" idx="1"/>
          </p:nvPr>
        </p:nvPicPr>
        <p:blipFill>
          <a:blip r:embed="rId3" cstate="print"/>
          <a:srcRect t="9091" b="9091"/>
          <a:stretch>
            <a:fillRect/>
          </a:stretch>
        </p:blipFill>
        <p:spPr bwMode="auto">
          <a:xfrm>
            <a:off x="3429000" y="990600"/>
            <a:ext cx="2743200" cy="2362200"/>
          </a:xfrm>
          <a:prstGeom prst="rect">
            <a:avLst/>
          </a:prstGeom>
          <a:noFill/>
          <a:ln w="9525">
            <a:noFill/>
            <a:miter lim="800000"/>
            <a:headEnd/>
            <a:tailEnd/>
          </a:ln>
        </p:spPr>
      </p:pic>
      <p:sp>
        <p:nvSpPr>
          <p:cNvPr id="6" name="TextBox 5"/>
          <p:cNvSpPr txBox="1"/>
          <p:nvPr/>
        </p:nvSpPr>
        <p:spPr>
          <a:xfrm>
            <a:off x="6096000" y="1143000"/>
            <a:ext cx="3048000" cy="2862322"/>
          </a:xfrm>
          <a:prstGeom prst="rect">
            <a:avLst/>
          </a:prstGeom>
          <a:noFill/>
        </p:spPr>
        <p:txBody>
          <a:bodyPr wrap="square" rtlCol="0">
            <a:spAutoFit/>
          </a:bodyPr>
          <a:lstStyle/>
          <a:p>
            <a:r>
              <a:rPr lang="en-US" dirty="0" smtClean="0"/>
              <a:t>Optimized for things you can “</a:t>
            </a:r>
            <a:r>
              <a:rPr lang="en-US" b="1" dirty="0" smtClean="0"/>
              <a:t>truly measure</a:t>
            </a:r>
            <a:r>
              <a:rPr lang="en-US" dirty="0" smtClean="0"/>
              <a:t>”: (old) benchmarks &amp; power. </a:t>
            </a:r>
          </a:p>
          <a:p>
            <a:r>
              <a:rPr lang="en-US" dirty="0" smtClean="0"/>
              <a:t>What about productivity?</a:t>
            </a:r>
          </a:p>
          <a:p>
            <a:r>
              <a:rPr lang="en-US" dirty="0" smtClean="0"/>
              <a:t>Low priority at best </a:t>
            </a:r>
            <a:r>
              <a:rPr lang="en-US" dirty="0" smtClean="0">
                <a:sym typeface="Wingdings" pitchFamily="2" charset="2"/>
              </a:rPr>
              <a:t> </a:t>
            </a:r>
            <a:r>
              <a:rPr lang="en-US" dirty="0" smtClean="0">
                <a:solidFill>
                  <a:srgbClr val="FF0000"/>
                </a:solidFill>
                <a:sym typeface="Wingdings" pitchFamily="2" charset="2"/>
              </a:rPr>
              <a:t>Denial .. in other words</a:t>
            </a:r>
            <a:endParaRPr lang="en-US" dirty="0" smtClean="0">
              <a:solidFill>
                <a:srgbClr val="FF0000"/>
              </a:solidFill>
            </a:endParaRPr>
          </a:p>
          <a:p>
            <a:endParaRPr lang="en-US" dirty="0" smtClean="0"/>
          </a:p>
          <a:p>
            <a:r>
              <a:rPr lang="en-US" dirty="0" smtClean="0"/>
              <a:t> </a:t>
            </a:r>
            <a:endParaRPr lang="en-US" dirty="0"/>
          </a:p>
        </p:txBody>
      </p:sp>
      <p:sp>
        <p:nvSpPr>
          <p:cNvPr id="7" name="TextBox 6"/>
          <p:cNvSpPr txBox="1"/>
          <p:nvPr/>
        </p:nvSpPr>
        <p:spPr>
          <a:xfrm>
            <a:off x="0" y="1143000"/>
            <a:ext cx="3657600" cy="2862322"/>
          </a:xfrm>
          <a:prstGeom prst="rect">
            <a:avLst/>
          </a:prstGeom>
          <a:noFill/>
        </p:spPr>
        <p:txBody>
          <a:bodyPr wrap="square" rtlCol="0">
            <a:spAutoFit/>
          </a:bodyPr>
          <a:lstStyle/>
          <a:p>
            <a:pPr>
              <a:buFont typeface="Wingdings" pitchFamily="2" charset="2"/>
              <a:buChar char="L"/>
            </a:pPr>
            <a:r>
              <a:rPr lang="en-US" dirty="0" smtClean="0"/>
              <a:t> Decomposition-inventive design  **creativity**</a:t>
            </a:r>
          </a:p>
          <a:p>
            <a:r>
              <a:rPr lang="en-US" dirty="0" smtClean="0">
                <a:sym typeface="Wingdings" pitchFamily="2" charset="2"/>
              </a:rPr>
              <a:t> </a:t>
            </a:r>
            <a:r>
              <a:rPr lang="en-US" dirty="0" smtClean="0"/>
              <a:t>Reason about concurrency in threads **complexity**</a:t>
            </a:r>
          </a:p>
          <a:p>
            <a:pPr>
              <a:buFont typeface="Wingdings" pitchFamily="2" charset="2"/>
              <a:buChar char="L"/>
            </a:pPr>
            <a:r>
              <a:rPr lang="en-US" dirty="0" smtClean="0"/>
              <a:t> For some parallel HW: issues if whole program is not highly parallel. </a:t>
            </a:r>
            <a:r>
              <a:rPr lang="en-US" dirty="0">
                <a:solidFill>
                  <a:srgbClr val="FF0000"/>
                </a:solidFill>
              </a:rPr>
              <a:t>Will highlight</a:t>
            </a:r>
          </a:p>
          <a:p>
            <a:r>
              <a:rPr lang="en-US" dirty="0" smtClean="0"/>
              <a:t>Even if it is: **too much work**</a:t>
            </a:r>
          </a:p>
          <a:p>
            <a:endParaRPr lang="en-US" dirty="0">
              <a:solidFill>
                <a:srgbClr val="FF0000"/>
              </a:solidFill>
            </a:endParaRPr>
          </a:p>
        </p:txBody>
      </p:sp>
      <p:sp>
        <p:nvSpPr>
          <p:cNvPr id="8" name="TextBox 7"/>
          <p:cNvSpPr txBox="1"/>
          <p:nvPr/>
        </p:nvSpPr>
        <p:spPr>
          <a:xfrm>
            <a:off x="4724400" y="3276600"/>
            <a:ext cx="2743200" cy="369332"/>
          </a:xfrm>
          <a:prstGeom prst="rect">
            <a:avLst/>
          </a:prstGeom>
          <a:noFill/>
        </p:spPr>
        <p:txBody>
          <a:bodyPr wrap="square" rtlCol="0">
            <a:spAutoFit/>
          </a:bodyPr>
          <a:lstStyle/>
          <a:p>
            <a:r>
              <a:rPr lang="en-US" sz="1800" dirty="0" smtClean="0"/>
              <a:t>[Credit: wordpress.com]</a:t>
            </a:r>
            <a:endParaRPr lang="en-US" sz="1800" dirty="0"/>
          </a:p>
        </p:txBody>
      </p:sp>
      <p:sp>
        <p:nvSpPr>
          <p:cNvPr id="9" name="TextBox 8"/>
          <p:cNvSpPr txBox="1"/>
          <p:nvPr/>
        </p:nvSpPr>
        <p:spPr>
          <a:xfrm>
            <a:off x="0" y="1"/>
            <a:ext cx="9144000" cy="584775"/>
          </a:xfrm>
          <a:prstGeom prst="rect">
            <a:avLst/>
          </a:prstGeom>
          <a:noFill/>
        </p:spPr>
        <p:txBody>
          <a:bodyPr wrap="square" rtlCol="0">
            <a:spAutoFit/>
          </a:bodyPr>
          <a:lstStyle/>
          <a:p>
            <a:pPr algn="ctr"/>
            <a:r>
              <a:rPr lang="en-US" sz="3200" dirty="0" smtClean="0"/>
              <a:t>What if keep digging 2</a:t>
            </a:r>
            <a:endParaRPr lang="en-US" sz="3200" dirty="0"/>
          </a:p>
        </p:txBody>
      </p:sp>
      <p:sp>
        <p:nvSpPr>
          <p:cNvPr id="10" name="TextBox 9"/>
          <p:cNvSpPr txBox="1"/>
          <p:nvPr/>
        </p:nvSpPr>
        <p:spPr>
          <a:xfrm>
            <a:off x="0" y="609600"/>
            <a:ext cx="7543800" cy="400110"/>
          </a:xfrm>
          <a:prstGeom prst="rect">
            <a:avLst/>
          </a:prstGeom>
          <a:noFill/>
        </p:spPr>
        <p:txBody>
          <a:bodyPr wrap="square" rtlCol="0">
            <a:spAutoFit/>
          </a:bodyPr>
          <a:lstStyle/>
          <a:p>
            <a:r>
              <a:rPr lang="en-US" b="1" dirty="0" smtClean="0"/>
              <a:t>Programmer’s productivity busters              Many-core HW </a:t>
            </a:r>
            <a:endParaRPr lang="en-US"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0"/>
            <a:ext cx="9144000" cy="6248400"/>
          </a:xfrm>
        </p:spPr>
        <p:txBody>
          <a:bodyPr/>
          <a:lstStyle/>
          <a:p>
            <a:pPr algn="ctr"/>
            <a:r>
              <a:rPr lang="en-US" sz="3200" b="1" u="sng" dirty="0" smtClean="0"/>
              <a:t>Casualties of too-costly SW development</a:t>
            </a:r>
            <a:endParaRPr lang="en-US" sz="2400" dirty="0" smtClean="0"/>
          </a:p>
          <a:p>
            <a:pPr marL="342900" indent="-342900">
              <a:buFontTx/>
              <a:buChar char="-"/>
            </a:pPr>
            <a:r>
              <a:rPr lang="en-US" sz="2400" dirty="0" smtClean="0"/>
              <a:t>Cost and time-to-market of applications</a:t>
            </a:r>
          </a:p>
          <a:p>
            <a:endParaRPr lang="en-US" sz="2400" dirty="0" smtClean="0"/>
          </a:p>
          <a:p>
            <a:pPr marL="342900" indent="-342900">
              <a:buFontTx/>
              <a:buChar char="-"/>
            </a:pPr>
            <a:r>
              <a:rPr lang="en-US" sz="2400" dirty="0" smtClean="0"/>
              <a:t>Business model for innovation (&amp; American ingenuity)</a:t>
            </a:r>
          </a:p>
          <a:p>
            <a:endParaRPr lang="en-US" sz="2400" dirty="0" smtClean="0"/>
          </a:p>
          <a:p>
            <a:pPr marL="342900" indent="-342900">
              <a:buFontTx/>
              <a:buChar char="-"/>
            </a:pPr>
            <a:r>
              <a:rPr lang="en-US" sz="2400" dirty="0" smtClean="0"/>
              <a:t>Advantage to lower wage CS job markets</a:t>
            </a:r>
          </a:p>
          <a:p>
            <a:pPr marL="342900" indent="-342900">
              <a:buFontTx/>
              <a:buChar char="-"/>
            </a:pPr>
            <a:endParaRPr lang="en-US" sz="2400" dirty="0" smtClean="0"/>
          </a:p>
          <a:p>
            <a:pPr marL="342900" indent="-342900">
              <a:buFontTx/>
              <a:buChar char="-"/>
            </a:pPr>
            <a:r>
              <a:rPr lang="en-US" sz="2400" dirty="0" smtClean="0"/>
              <a:t>Mission of research enterprises. PhD theses (bioinformatics): program around the engineering of parallel machines. </a:t>
            </a:r>
            <a:r>
              <a:rPr lang="en-US" sz="2400" u="sng" dirty="0" smtClean="0"/>
              <a:t>Not</a:t>
            </a:r>
            <a:r>
              <a:rPr lang="en-US" sz="2400" dirty="0" smtClean="0"/>
              <a:t> robust contributions: new algorithms or modeling app domain. </a:t>
            </a:r>
          </a:p>
          <a:p>
            <a:endParaRPr lang="en-US" sz="2400" dirty="0" smtClean="0">
              <a:solidFill>
                <a:srgbClr val="FF0000"/>
              </a:solidFill>
            </a:endParaRPr>
          </a:p>
          <a:p>
            <a:pPr>
              <a:buFontTx/>
              <a:buChar char="-"/>
            </a:pPr>
            <a:r>
              <a:rPr lang="en-US" sz="2000" dirty="0" smtClean="0"/>
              <a:t> NSF HS plan: attract best US minds with </a:t>
            </a:r>
            <a:r>
              <a:rPr lang="en-US" sz="2000" b="1" dirty="0" smtClean="0"/>
              <a:t>less</a:t>
            </a:r>
            <a:r>
              <a:rPr lang="en-US" sz="2000" dirty="0" smtClean="0"/>
              <a:t> programming, 10K CS teachers</a:t>
            </a:r>
          </a:p>
          <a:p>
            <a:r>
              <a:rPr lang="en-US" sz="2400" dirty="0" smtClean="0"/>
              <a:t>.. Only future of the field &amp; U.S. (and ‘US-like’) competitiveness</a:t>
            </a:r>
          </a:p>
          <a:p>
            <a:r>
              <a:rPr lang="en-US" sz="2000" dirty="0" smtClean="0"/>
              <a:t>Still HW vendor ‘11: ‘Okay, you do have a convenient way to do parallel programming; so what’s the big deal?’ or ‘this is SW not HW’</a:t>
            </a:r>
          </a:p>
          <a:p>
            <a:pPr>
              <a:buFontTx/>
              <a:buChar char="-"/>
            </a:pPr>
            <a:endParaRPr lang="en-US" sz="2400" dirty="0" smtClean="0"/>
          </a:p>
          <a:p>
            <a:endParaRPr lang="en-US" dirty="0"/>
          </a:p>
        </p:txBody>
      </p:sp>
    </p:spTree>
    <p:extLst>
      <p:ext uri="{BB962C8B-B14F-4D97-AF65-F5344CB8AC3E}">
        <p14:creationId xmlns:p14="http://schemas.microsoft.com/office/powerpoint/2010/main" val="4244436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pPr marL="0" indent="0"/>
            <a:r>
              <a:rPr lang="en-US" sz="3200" dirty="0" smtClean="0">
                <a:solidFill>
                  <a:schemeClr val="tx1"/>
                </a:solidFill>
              </a:rPr>
              <a:t>Back-up:</a:t>
            </a:r>
            <a:br>
              <a:rPr lang="en-US" sz="3200" dirty="0" smtClean="0">
                <a:solidFill>
                  <a:schemeClr val="tx1"/>
                </a:solidFill>
              </a:rPr>
            </a:br>
            <a:r>
              <a:rPr lang="en-US" sz="3200" dirty="0" smtClean="0">
                <a:solidFill>
                  <a:schemeClr val="tx1"/>
                </a:solidFill>
              </a:rPr>
              <a:t>Current systems/</a:t>
            </a:r>
            <a:r>
              <a:rPr lang="en-US" sz="3200" dirty="0" smtClean="0">
                <a:solidFill>
                  <a:srgbClr val="FF0000"/>
                </a:solidFill>
              </a:rPr>
              <a:t>revolutionary changes</a:t>
            </a:r>
            <a:r>
              <a:rPr lang="en-US" sz="3600" dirty="0" smtClean="0">
                <a:solidFill>
                  <a:srgbClr val="FF0000"/>
                </a:solidFill>
              </a:rPr>
              <a:t/>
            </a:r>
            <a:br>
              <a:rPr lang="en-US" sz="3600" dirty="0" smtClean="0">
                <a:solidFill>
                  <a:srgbClr val="FF0000"/>
                </a:solidFill>
              </a:rPr>
            </a:br>
            <a:endParaRPr lang="en-US" sz="3600" dirty="0">
              <a:solidFill>
                <a:schemeClr val="tx1"/>
              </a:solidFill>
            </a:endParaRPr>
          </a:p>
        </p:txBody>
      </p:sp>
      <p:sp>
        <p:nvSpPr>
          <p:cNvPr id="3" name="Content Placeholder 2"/>
          <p:cNvSpPr>
            <a:spLocks noGrp="1"/>
          </p:cNvSpPr>
          <p:nvPr>
            <p:ph idx="1"/>
          </p:nvPr>
        </p:nvSpPr>
        <p:spPr>
          <a:xfrm>
            <a:off x="0" y="914400"/>
            <a:ext cx="9144000" cy="5211763"/>
          </a:xfrm>
        </p:spPr>
        <p:txBody>
          <a:bodyPr/>
          <a:lstStyle/>
          <a:p>
            <a:pPr marL="400050" lvl="1" indent="0">
              <a:buNone/>
            </a:pPr>
            <a:r>
              <a:rPr lang="en-US" i="1" u="sng" dirty="0" smtClean="0"/>
              <a:t>Multiprocessors</a:t>
            </a:r>
            <a:r>
              <a:rPr lang="en-US" sz="2200" dirty="0" smtClean="0"/>
              <a:t> HP-12: Computer consisting of tightly coupled processors </a:t>
            </a:r>
            <a:r>
              <a:rPr lang="en-US" sz="2200" i="1" dirty="0" smtClean="0">
                <a:solidFill>
                  <a:srgbClr val="FF0000"/>
                </a:solidFill>
              </a:rPr>
              <a:t>whose coordination and usage are controlled by </a:t>
            </a:r>
            <a:r>
              <a:rPr lang="en-US" sz="2200" i="1" dirty="0" smtClean="0"/>
              <a:t>a single</a:t>
            </a:r>
            <a:r>
              <a:rPr lang="en-US" sz="2200" i="1" dirty="0" smtClean="0">
                <a:solidFill>
                  <a:srgbClr val="FF0000"/>
                </a:solidFill>
              </a:rPr>
              <a:t> OS</a:t>
            </a:r>
            <a:r>
              <a:rPr lang="en-US" sz="2200" dirty="0" smtClean="0"/>
              <a:t> and that share memory through a shared address space</a:t>
            </a:r>
            <a:endParaRPr lang="en-US" sz="2200" i="1" dirty="0" smtClean="0"/>
          </a:p>
          <a:p>
            <a:pPr marL="400050" lvl="1" indent="0">
              <a:buNone/>
            </a:pPr>
            <a:r>
              <a:rPr lang="en-US" i="1" u="sng" dirty="0" smtClean="0"/>
              <a:t>GPUs</a:t>
            </a:r>
            <a:r>
              <a:rPr lang="en-US" i="1" dirty="0" smtClean="0"/>
              <a:t> </a:t>
            </a:r>
            <a:r>
              <a:rPr lang="en-US" sz="2000" dirty="0" smtClean="0"/>
              <a:t>HW handles thread management. But, </a:t>
            </a:r>
            <a:r>
              <a:rPr lang="en-US" sz="2000" dirty="0" smtClean="0">
                <a:solidFill>
                  <a:srgbClr val="FF0000"/>
                </a:solidFill>
                <a:sym typeface="Wingdings" pitchFamily="2" charset="2"/>
              </a:rPr>
              <a:t>leave </a:t>
            </a:r>
            <a:r>
              <a:rPr lang="en-US" sz="2000" dirty="0">
                <a:solidFill>
                  <a:srgbClr val="FF0000"/>
                </a:solidFill>
                <a:sym typeface="Wingdings" pitchFamily="2" charset="2"/>
              </a:rPr>
              <a:t>open missing </a:t>
            </a:r>
            <a:r>
              <a:rPr lang="en-US" sz="2000" dirty="0" smtClean="0">
                <a:solidFill>
                  <a:srgbClr val="FF0000"/>
                </a:solidFill>
                <a:sym typeface="Wingdings" pitchFamily="2" charset="2"/>
              </a:rPr>
              <a:t>items</a:t>
            </a:r>
          </a:p>
          <a:p>
            <a:pPr marL="400050" lvl="1" indent="0">
              <a:buNone/>
            </a:pPr>
            <a:r>
              <a:rPr lang="en-US" sz="2000" dirty="0" smtClean="0">
                <a:solidFill>
                  <a:schemeClr val="accent2">
                    <a:lumMod val="60000"/>
                    <a:lumOff val="40000"/>
                  </a:schemeClr>
                </a:solidFill>
                <a:sym typeface="Wingdings" pitchFamily="2" charset="2"/>
              </a:rPr>
              <a:t>BACKUP:</a:t>
            </a:r>
            <a:endParaRPr lang="en-US" sz="2000" dirty="0" smtClean="0">
              <a:solidFill>
                <a:schemeClr val="accent2">
                  <a:lumMod val="60000"/>
                  <a:lumOff val="40000"/>
                </a:schemeClr>
              </a:solidFill>
            </a:endParaRPr>
          </a:p>
          <a:p>
            <a:pPr marL="857250" lvl="1" indent="-457200">
              <a:buFontTx/>
              <a:buChar char="-"/>
            </a:pPr>
            <a:r>
              <a:rPr lang="en-US" sz="1800" u="sng" dirty="0" smtClean="0">
                <a:solidFill>
                  <a:schemeClr val="accent2">
                    <a:lumMod val="60000"/>
                    <a:lumOff val="40000"/>
                  </a:schemeClr>
                </a:solidFill>
              </a:rPr>
              <a:t>Goal</a:t>
            </a:r>
            <a:r>
              <a:rPr lang="en-US" sz="1800" dirty="0" smtClean="0">
                <a:solidFill>
                  <a:schemeClr val="accent2">
                    <a:lumMod val="60000"/>
                    <a:lumOff val="40000"/>
                  </a:schemeClr>
                </a:solidFill>
              </a:rPr>
              <a:t> Fit as many FUs as you can into silicon. Now, use all of them all the time</a:t>
            </a:r>
          </a:p>
          <a:p>
            <a:pPr marL="857250" lvl="1" indent="-457200">
              <a:buFontTx/>
              <a:buChar char="-"/>
            </a:pPr>
            <a:r>
              <a:rPr lang="en-US" sz="1800" dirty="0" smtClean="0">
                <a:solidFill>
                  <a:schemeClr val="accent2">
                    <a:lumMod val="60000"/>
                    <a:lumOff val="40000"/>
                  </a:schemeClr>
                </a:solidFill>
              </a:rPr>
              <a:t>Architecture</a:t>
            </a:r>
            <a:r>
              <a:rPr lang="en-US" sz="1800" dirty="0">
                <a:solidFill>
                  <a:schemeClr val="accent2">
                    <a:lumMod val="60000"/>
                    <a:lumOff val="40000"/>
                  </a:schemeClr>
                </a:solidFill>
              </a:rPr>
              <a:t>, including </a:t>
            </a:r>
            <a:r>
              <a:rPr lang="en-US" sz="1800" dirty="0">
                <a:solidFill>
                  <a:srgbClr val="FF0000"/>
                </a:solidFill>
              </a:rPr>
              <a:t>memory</a:t>
            </a:r>
            <a:r>
              <a:rPr lang="en-US" sz="1800" dirty="0">
                <a:solidFill>
                  <a:schemeClr val="accent2">
                    <a:lumMod val="60000"/>
                    <a:lumOff val="40000"/>
                  </a:schemeClr>
                </a:solidFill>
              </a:rPr>
              <a:t>, optimized for </a:t>
            </a:r>
            <a:r>
              <a:rPr lang="en-US" sz="1800" dirty="0">
                <a:solidFill>
                  <a:srgbClr val="FF0000"/>
                </a:solidFill>
              </a:rPr>
              <a:t>peak performance on limited workloads, rather than sustained general-purpose </a:t>
            </a:r>
            <a:r>
              <a:rPr lang="en-US" sz="1800" dirty="0" smtClean="0">
                <a:solidFill>
                  <a:srgbClr val="FF0000"/>
                </a:solidFill>
              </a:rPr>
              <a:t>performance</a:t>
            </a:r>
            <a:endParaRPr lang="en-US" sz="1800" dirty="0"/>
          </a:p>
          <a:p>
            <a:pPr marL="857250" lvl="1" indent="-457200">
              <a:buFontTx/>
              <a:buChar char="-"/>
            </a:pPr>
            <a:r>
              <a:rPr lang="en-US" sz="1800" dirty="0" smtClean="0">
                <a:solidFill>
                  <a:schemeClr val="accent2">
                    <a:lumMod val="60000"/>
                    <a:lumOff val="40000"/>
                  </a:schemeClr>
                </a:solidFill>
              </a:rPr>
              <a:t>Each </a:t>
            </a:r>
            <a:r>
              <a:rPr lang="en-US" sz="1800" dirty="0">
                <a:solidFill>
                  <a:schemeClr val="accent2">
                    <a:lumMod val="60000"/>
                    <a:lumOff val="40000"/>
                  </a:schemeClr>
                </a:solidFill>
              </a:rPr>
              <a:t>thread is </a:t>
            </a:r>
            <a:r>
              <a:rPr lang="en-US" sz="1800" dirty="0" smtClean="0">
                <a:solidFill>
                  <a:schemeClr val="accent2">
                    <a:lumMod val="60000"/>
                    <a:lumOff val="40000"/>
                  </a:schemeClr>
                </a:solidFill>
              </a:rPr>
              <a:t>SIMD </a:t>
            </a:r>
            <a:r>
              <a:rPr lang="en-US" sz="1800" dirty="0" smtClean="0">
                <a:solidFill>
                  <a:schemeClr val="accent2">
                    <a:lumMod val="60000"/>
                    <a:lumOff val="40000"/>
                  </a:schemeClr>
                </a:solidFill>
                <a:sym typeface="Wingdings" pitchFamily="2" charset="2"/>
              </a:rPr>
              <a:t> </a:t>
            </a:r>
            <a:r>
              <a:rPr lang="en-US" sz="1800" dirty="0" smtClean="0">
                <a:solidFill>
                  <a:schemeClr val="accent2">
                    <a:lumMod val="60000"/>
                    <a:lumOff val="40000"/>
                  </a:schemeClr>
                </a:solidFill>
              </a:rPr>
              <a:t>limit on thread divergence (both sides of a branch)</a:t>
            </a:r>
          </a:p>
          <a:p>
            <a:pPr marL="857250" lvl="1" indent="-457200">
              <a:buFontTx/>
              <a:buChar char="-"/>
            </a:pPr>
            <a:r>
              <a:rPr lang="en-US" sz="1800" dirty="0" smtClean="0">
                <a:solidFill>
                  <a:schemeClr val="accent2">
                    <a:lumMod val="60000"/>
                    <a:lumOff val="40000"/>
                  </a:schemeClr>
                </a:solidFill>
              </a:rPr>
              <a:t>HW uses parallelism for FUs and hiding </a:t>
            </a:r>
            <a:r>
              <a:rPr lang="en-US" sz="1800" dirty="0">
                <a:solidFill>
                  <a:schemeClr val="accent2">
                    <a:lumMod val="60000"/>
                    <a:lumOff val="40000"/>
                  </a:schemeClr>
                </a:solidFill>
              </a:rPr>
              <a:t>memory </a:t>
            </a:r>
            <a:r>
              <a:rPr lang="en-US" sz="1800" dirty="0" smtClean="0">
                <a:solidFill>
                  <a:schemeClr val="accent2">
                    <a:lumMod val="60000"/>
                    <a:lumOff val="40000"/>
                  </a:schemeClr>
                </a:solidFill>
              </a:rPr>
              <a:t>latency</a:t>
            </a:r>
          </a:p>
          <a:p>
            <a:pPr marL="1257300" lvl="2" indent="-457200">
              <a:buFontTx/>
              <a:buChar char="-"/>
            </a:pPr>
            <a:r>
              <a:rPr lang="en-US" sz="1800" dirty="0" smtClean="0">
                <a:solidFill>
                  <a:srgbClr val="FF0000"/>
                </a:solidFill>
              </a:rPr>
              <a:t>No: </a:t>
            </a:r>
            <a:r>
              <a:rPr lang="en-US" sz="1800" dirty="0">
                <a:solidFill>
                  <a:srgbClr val="FF0000"/>
                </a:solidFill>
              </a:rPr>
              <a:t>shared </a:t>
            </a:r>
            <a:r>
              <a:rPr lang="en-US" sz="1800" dirty="0" smtClean="0">
                <a:solidFill>
                  <a:srgbClr val="FF0000"/>
                </a:solidFill>
              </a:rPr>
              <a:t>cache </a:t>
            </a:r>
            <a:r>
              <a:rPr lang="en-US" sz="1800" dirty="0">
                <a:solidFill>
                  <a:srgbClr val="FF0000"/>
                </a:solidFill>
              </a:rPr>
              <a:t>for general </a:t>
            </a:r>
            <a:r>
              <a:rPr lang="en-US" sz="1800" dirty="0" smtClean="0">
                <a:solidFill>
                  <a:srgbClr val="FF0000"/>
                </a:solidFill>
              </a:rPr>
              <a:t>data, or truly all-to-all interconnection network to shared memory</a:t>
            </a:r>
            <a:r>
              <a:rPr lang="en-US" sz="1800" dirty="0" smtClean="0">
                <a:solidFill>
                  <a:schemeClr val="accent2">
                    <a:lumMod val="60000"/>
                    <a:lumOff val="40000"/>
                  </a:schemeClr>
                </a:solidFill>
              </a:rPr>
              <a:t> </a:t>
            </a:r>
            <a:r>
              <a:rPr lang="en-US" sz="1800" dirty="0" smtClean="0">
                <a:solidFill>
                  <a:schemeClr val="accent2">
                    <a:lumMod val="60000"/>
                    <a:lumOff val="40000"/>
                  </a:schemeClr>
                </a:solidFill>
                <a:sym typeface="Wingdings" pitchFamily="2" charset="2"/>
              </a:rPr>
              <a:t> Works well for plenty</a:t>
            </a:r>
            <a:r>
              <a:rPr lang="en-US" sz="1800" dirty="0" smtClean="0">
                <a:solidFill>
                  <a:schemeClr val="accent2">
                    <a:lumMod val="60000"/>
                    <a:lumOff val="40000"/>
                  </a:schemeClr>
                </a:solidFill>
              </a:rPr>
              <a:t> of “structured” parallelism  </a:t>
            </a:r>
          </a:p>
          <a:p>
            <a:pPr marL="857250" lvl="1" indent="-457200">
              <a:buFontTx/>
              <a:buChar char="-"/>
            </a:pPr>
            <a:r>
              <a:rPr lang="en-US" sz="1800" dirty="0" smtClean="0">
                <a:solidFill>
                  <a:schemeClr val="accent2">
                    <a:lumMod val="60000"/>
                    <a:lumOff val="40000"/>
                  </a:schemeClr>
                </a:solidFill>
              </a:rPr>
              <a:t>Minimal parallelism: just to break even with serial </a:t>
            </a:r>
            <a:r>
              <a:rPr lang="en-US" sz="1800" dirty="0" smtClean="0">
                <a:solidFill>
                  <a:schemeClr val="accent2">
                    <a:lumMod val="60000"/>
                    <a:lumOff val="40000"/>
                  </a:schemeClr>
                </a:solidFill>
                <a:sym typeface="Wingdings" pitchFamily="2" charset="2"/>
              </a:rPr>
              <a:t> </a:t>
            </a:r>
          </a:p>
          <a:p>
            <a:pPr marL="857250" lvl="1" indent="-457200">
              <a:buFontTx/>
              <a:buChar char="-"/>
            </a:pPr>
            <a:r>
              <a:rPr lang="en-US" sz="1800" dirty="0" smtClean="0">
                <a:solidFill>
                  <a:schemeClr val="accent2">
                    <a:lumMod val="60000"/>
                    <a:lumOff val="40000"/>
                  </a:schemeClr>
                </a:solidFill>
                <a:sym typeface="Wingdings" pitchFamily="2" charset="2"/>
              </a:rPr>
              <a:t>Cannot </a:t>
            </a:r>
            <a:r>
              <a:rPr lang="en-US" sz="1800" dirty="0">
                <a:solidFill>
                  <a:schemeClr val="accent2">
                    <a:lumMod val="60000"/>
                    <a:lumOff val="40000"/>
                  </a:schemeClr>
                </a:solidFill>
                <a:sym typeface="Wingdings" pitchFamily="2" charset="2"/>
              </a:rPr>
              <a:t>handle serial &amp;</a:t>
            </a:r>
            <a:r>
              <a:rPr lang="en-US" sz="1800" dirty="0" smtClean="0">
                <a:solidFill>
                  <a:schemeClr val="accent2">
                    <a:lumMod val="60000"/>
                    <a:lumOff val="40000"/>
                  </a:schemeClr>
                </a:solidFill>
                <a:sym typeface="Wingdings" pitchFamily="2" charset="2"/>
              </a:rPr>
              <a:t> </a:t>
            </a:r>
            <a:r>
              <a:rPr lang="en-US" sz="1800" dirty="0">
                <a:solidFill>
                  <a:schemeClr val="accent2">
                    <a:lumMod val="60000"/>
                    <a:lumOff val="40000"/>
                  </a:schemeClr>
                </a:solidFill>
                <a:sym typeface="Wingdings" pitchFamily="2" charset="2"/>
              </a:rPr>
              <a:t>low-parallel </a:t>
            </a:r>
            <a:r>
              <a:rPr lang="en-US" sz="1800" dirty="0" smtClean="0">
                <a:solidFill>
                  <a:schemeClr val="accent2">
                    <a:lumMod val="60000"/>
                    <a:lumOff val="40000"/>
                  </a:schemeClr>
                </a:solidFill>
                <a:sym typeface="Wingdings" pitchFamily="2" charset="2"/>
              </a:rPr>
              <a:t>code.</a:t>
            </a:r>
            <a:r>
              <a:rPr lang="en-US" sz="1800" dirty="0" smtClean="0">
                <a:sym typeface="Wingdings" pitchFamily="2" charset="2"/>
              </a:rPr>
              <a:t> </a:t>
            </a:r>
            <a:r>
              <a:rPr lang="en-US" sz="1800" dirty="0" smtClean="0">
                <a:solidFill>
                  <a:srgbClr val="FF0000"/>
                </a:solidFill>
                <a:sym typeface="Wingdings" pitchFamily="2" charset="2"/>
              </a:rPr>
              <a:t>Leave open missing items: </a:t>
            </a:r>
            <a:r>
              <a:rPr lang="en-US" sz="1800" dirty="0" smtClean="0">
                <a:solidFill>
                  <a:schemeClr val="accent2">
                    <a:lumMod val="60000"/>
                    <a:lumOff val="40000"/>
                  </a:schemeClr>
                </a:solidFill>
                <a:sym typeface="Wingdings" pitchFamily="2" charset="2"/>
              </a:rPr>
              <a:t>strong scaling, irregular, cost-effective regular</a:t>
            </a:r>
            <a:endParaRPr lang="en-US" sz="1800" dirty="0">
              <a:solidFill>
                <a:schemeClr val="accent2">
                  <a:lumMod val="60000"/>
                  <a:lumOff val="40000"/>
                </a:schemeClr>
              </a:solidFill>
              <a:sym typeface="Wingdings" pitchFamily="2" charset="2"/>
            </a:endParaRPr>
          </a:p>
          <a:p>
            <a:pPr marL="400050" lvl="1" indent="0">
              <a:buNone/>
            </a:pPr>
            <a:r>
              <a:rPr lang="en-US" sz="2000" dirty="0" smtClean="0">
                <a:sym typeface="Wingdings" pitchFamily="2" charset="2"/>
              </a:rPr>
              <a:t>Also: DARPA-</a:t>
            </a:r>
            <a:r>
              <a:rPr lang="en-US" sz="2000" dirty="0" err="1" smtClean="0">
                <a:sym typeface="Wingdings" pitchFamily="2" charset="2"/>
              </a:rPr>
              <a:t>HProductivityCS</a:t>
            </a:r>
            <a:r>
              <a:rPr lang="en-US" sz="2000" dirty="0">
                <a:sym typeface="Wingdings" pitchFamily="2" charset="2"/>
              </a:rPr>
              <a:t>.</a:t>
            </a:r>
            <a:r>
              <a:rPr lang="en-US" sz="2000" dirty="0" smtClean="0">
                <a:sym typeface="Wingdings" pitchFamily="2" charset="2"/>
              </a:rPr>
              <a:t> </a:t>
            </a:r>
            <a:r>
              <a:rPr lang="en-US" sz="2000" dirty="0">
                <a:sym typeface="Wingdings" pitchFamily="2" charset="2"/>
              </a:rPr>
              <a:t>S</a:t>
            </a:r>
            <a:r>
              <a:rPr lang="en-US" sz="2000" dirty="0" smtClean="0">
                <a:sym typeface="Wingdings" pitchFamily="2" charset="2"/>
              </a:rPr>
              <a:t>till: “</a:t>
            </a:r>
            <a:r>
              <a:rPr lang="en-US" sz="2000" i="1" dirty="0"/>
              <a:t>Only </a:t>
            </a:r>
            <a:r>
              <a:rPr lang="en-US" sz="2000" i="1" dirty="0">
                <a:solidFill>
                  <a:srgbClr val="FF0000"/>
                </a:solidFill>
              </a:rPr>
              <a:t>heroic</a:t>
            </a:r>
            <a:r>
              <a:rPr lang="en-US" sz="2000" i="1" dirty="0"/>
              <a:t> programmers can exploit the  </a:t>
            </a:r>
            <a:r>
              <a:rPr lang="en-US" sz="2000" i="1" dirty="0">
                <a:solidFill>
                  <a:srgbClr val="FF0000"/>
                </a:solidFill>
              </a:rPr>
              <a:t>vast parallelism</a:t>
            </a:r>
            <a:r>
              <a:rPr lang="en-US" sz="2000" i="1" dirty="0"/>
              <a:t> in today’s machines” </a:t>
            </a:r>
            <a:r>
              <a:rPr lang="en-US" sz="2000" i="1" dirty="0" smtClean="0"/>
              <a:t> </a:t>
            </a:r>
            <a:r>
              <a:rPr lang="en-US" sz="2000" dirty="0" smtClean="0">
                <a:sym typeface="Wingdings" pitchFamily="2" charset="2"/>
              </a:rPr>
              <a:t>[“</a:t>
            </a:r>
            <a:r>
              <a:rPr lang="en-US" sz="2000" dirty="0" err="1" smtClean="0">
                <a:sym typeface="Wingdings" pitchFamily="2" charset="2"/>
              </a:rPr>
              <a:t>GameOver</a:t>
            </a:r>
            <a:r>
              <a:rPr lang="en-US" sz="2000" dirty="0" smtClean="0">
                <a:sym typeface="Wingdings" pitchFamily="2" charset="2"/>
              </a:rPr>
              <a:t>”, </a:t>
            </a:r>
            <a:r>
              <a:rPr lang="en-US" sz="2000" i="1" dirty="0" smtClean="0"/>
              <a:t>CSTB/NAE’11</a:t>
            </a:r>
            <a:r>
              <a:rPr lang="en-US" sz="2000" dirty="0" smtClean="0"/>
              <a:t>]</a:t>
            </a:r>
            <a:endParaRPr lang="en-US" sz="2000" dirty="0" smtClean="0">
              <a:sym typeface="Wingdings" pitchFamily="2" charset="2"/>
            </a:endParaRPr>
          </a:p>
          <a:p>
            <a:pPr marL="400050" lvl="1" indent="0">
              <a:buNone/>
            </a:pPr>
            <a:endParaRPr lang="en-US" sz="2600" dirty="0"/>
          </a:p>
        </p:txBody>
      </p:sp>
    </p:spTree>
    <p:extLst>
      <p:ext uri="{BB962C8B-B14F-4D97-AF65-F5344CB8AC3E}">
        <p14:creationId xmlns:p14="http://schemas.microsoft.com/office/powerpoint/2010/main" val="16021944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Threats to validity of current power modeling</a:t>
            </a:r>
            <a:endParaRPr lang="en-US" dirty="0"/>
          </a:p>
        </p:txBody>
      </p:sp>
      <p:sp>
        <p:nvSpPr>
          <p:cNvPr id="3" name="Content Placeholder 2"/>
          <p:cNvSpPr>
            <a:spLocks noGrp="1"/>
          </p:cNvSpPr>
          <p:nvPr>
            <p:ph idx="1"/>
          </p:nvPr>
        </p:nvSpPr>
        <p:spPr>
          <a:xfrm>
            <a:off x="0" y="1447800"/>
            <a:ext cx="9144000" cy="4678363"/>
          </a:xfrm>
        </p:spPr>
        <p:txBody>
          <a:bodyPr/>
          <a:lstStyle/>
          <a:p>
            <a:pPr marL="0" indent="0">
              <a:buNone/>
            </a:pPr>
            <a:r>
              <a:rPr lang="en-US" u="sng" dirty="0" smtClean="0"/>
              <a:t>System 1</a:t>
            </a:r>
            <a:r>
              <a:rPr lang="en-US" dirty="0" smtClean="0"/>
              <a:t> 5 days correct code +1d performance</a:t>
            </a:r>
            <a:endParaRPr lang="en-US" u="sng" dirty="0" smtClean="0"/>
          </a:p>
          <a:p>
            <a:pPr marL="0" indent="0">
              <a:buNone/>
            </a:pPr>
            <a:r>
              <a:rPr lang="en-US" u="sng" dirty="0" smtClean="0"/>
              <a:t>System 2</a:t>
            </a:r>
            <a:r>
              <a:rPr lang="en-US" dirty="0" smtClean="0"/>
              <a:t> </a:t>
            </a:r>
            <a:r>
              <a:rPr lang="en-US" dirty="0"/>
              <a:t>5 days correct code </a:t>
            </a:r>
            <a:r>
              <a:rPr lang="en-US" dirty="0" smtClean="0"/>
              <a:t>+1/2 year (125d) performance</a:t>
            </a:r>
          </a:p>
          <a:p>
            <a:pPr marL="0" indent="0" algn="ctr">
              <a:buNone/>
            </a:pPr>
            <a:r>
              <a:rPr lang="en-US" u="sng" dirty="0" smtClean="0"/>
              <a:t>How would you compare total power?</a:t>
            </a:r>
          </a:p>
          <a:p>
            <a:pPr marL="0" indent="0">
              <a:buNone/>
            </a:pPr>
            <a:r>
              <a:rPr lang="en-US" dirty="0" smtClean="0"/>
              <a:t>Power to develop app</a:t>
            </a:r>
          </a:p>
          <a:p>
            <a:pPr marL="0" indent="0">
              <a:buNone/>
            </a:pPr>
            <a:r>
              <a:rPr lang="en-US" dirty="0" smtClean="0"/>
              <a:t>Power to use app</a:t>
            </a:r>
          </a:p>
          <a:p>
            <a:pPr marL="0" indent="0">
              <a:buNone/>
            </a:pPr>
            <a:r>
              <a:rPr lang="en-US" dirty="0" smtClean="0"/>
              <a:t>Would the applications be the same?</a:t>
            </a:r>
          </a:p>
          <a:p>
            <a:pPr marL="0" indent="0">
              <a:buNone/>
            </a:pPr>
            <a:r>
              <a:rPr lang="en-US" dirty="0" smtClean="0"/>
              <a:t>If System 1 promotes more use (more apps, more programmers), is it really bad?</a:t>
            </a:r>
            <a:endParaRPr lang="en-US" u="sng" dirty="0"/>
          </a:p>
        </p:txBody>
      </p:sp>
    </p:spTree>
    <p:extLst>
      <p:ext uri="{BB962C8B-B14F-4D97-AF65-F5344CB8AC3E}">
        <p14:creationId xmlns:p14="http://schemas.microsoft.com/office/powerpoint/2010/main" val="11092997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pPr algn="l"/>
            <a:r>
              <a:rPr lang="en-US" sz="3200" dirty="0" smtClean="0"/>
              <a:t>But, what is the performance penalty for easy programming?</a:t>
            </a:r>
            <a:br>
              <a:rPr lang="en-US" sz="3200" dirty="0" smtClean="0"/>
            </a:br>
            <a:r>
              <a:rPr lang="en-US" sz="3200" u="sng" dirty="0" smtClean="0"/>
              <a:t>Surprise</a:t>
            </a:r>
            <a:r>
              <a:rPr lang="en-US" sz="3200" dirty="0" smtClean="0"/>
              <a:t> </a:t>
            </a:r>
            <a:r>
              <a:rPr lang="en-US" sz="3200" dirty="0" smtClean="0">
                <a:solidFill>
                  <a:srgbClr val="FF0000"/>
                </a:solidFill>
              </a:rPr>
              <a:t>benefit!</a:t>
            </a:r>
            <a:r>
              <a:rPr lang="en-US" sz="3200" dirty="0" smtClean="0"/>
              <a:t> vs. GPU [HotPar10]</a:t>
            </a:r>
            <a:endParaRPr lang="en-US" sz="3200" dirty="0"/>
          </a:p>
        </p:txBody>
      </p:sp>
      <p:pic>
        <p:nvPicPr>
          <p:cNvPr id="4" name="Content Placeholder 3" descr="speedups.eps"/>
          <p:cNvPicPr>
            <a:picLocks noGrp="1" noChangeAspect="1"/>
          </p:cNvPicPr>
          <p:nvPr>
            <p:ph idx="1"/>
          </p:nvPr>
        </p:nvPicPr>
        <p:blipFill>
          <a:blip r:embed="rId2" cstate="print"/>
          <a:stretch>
            <a:fillRect/>
          </a:stretch>
        </p:blipFill>
        <p:spPr>
          <a:xfrm>
            <a:off x="609600" y="1295400"/>
            <a:ext cx="8229599" cy="3581400"/>
          </a:xfrm>
        </p:spPr>
      </p:pic>
      <p:sp>
        <p:nvSpPr>
          <p:cNvPr id="5" name="TextBox 4"/>
          <p:cNvSpPr txBox="1"/>
          <p:nvPr/>
        </p:nvSpPr>
        <p:spPr>
          <a:xfrm>
            <a:off x="0" y="4800600"/>
            <a:ext cx="9144000" cy="1938992"/>
          </a:xfrm>
          <a:prstGeom prst="rect">
            <a:avLst/>
          </a:prstGeom>
          <a:noFill/>
        </p:spPr>
        <p:txBody>
          <a:bodyPr wrap="square" rtlCol="0">
            <a:spAutoFit/>
          </a:bodyPr>
          <a:lstStyle/>
          <a:p>
            <a:r>
              <a:rPr lang="en-US" sz="2400" dirty="0" smtClean="0"/>
              <a:t>1024-TCU XMT simulations vs. code </a:t>
            </a:r>
            <a:r>
              <a:rPr lang="en-US" sz="2400" b="1" dirty="0" smtClean="0"/>
              <a:t>by others </a:t>
            </a:r>
            <a:r>
              <a:rPr lang="en-US" sz="2400" dirty="0" smtClean="0"/>
              <a:t>for GTX280. &lt; 1 is slowdown. Sought: similar silicon area &amp; same clock.</a:t>
            </a:r>
            <a:r>
              <a:rPr lang="en-US" dirty="0" smtClean="0"/>
              <a:t> </a:t>
            </a:r>
          </a:p>
          <a:p>
            <a:pPr algn="ctr"/>
            <a:r>
              <a:rPr lang="en-US" sz="2400" u="sng" dirty="0" smtClean="0"/>
              <a:t>Postscript regarding BFS </a:t>
            </a:r>
          </a:p>
          <a:p>
            <a:pPr>
              <a:buFontTx/>
              <a:buChar char="-"/>
            </a:pPr>
            <a:r>
              <a:rPr lang="en-US" sz="2400" dirty="0" smtClean="0"/>
              <a:t> </a:t>
            </a:r>
            <a:r>
              <a:rPr lang="en-US" sz="2400" dirty="0" smtClean="0">
                <a:solidFill>
                  <a:srgbClr val="FF0000"/>
                </a:solidFill>
              </a:rPr>
              <a:t>59X</a:t>
            </a:r>
            <a:r>
              <a:rPr lang="en-US" sz="2400" dirty="0" smtClean="0"/>
              <a:t> if average parallelism is 20</a:t>
            </a:r>
          </a:p>
          <a:p>
            <a:pPr>
              <a:buFontTx/>
              <a:buChar char="-"/>
            </a:pPr>
            <a:r>
              <a:rPr lang="en-US" sz="2400" dirty="0" smtClean="0"/>
              <a:t> </a:t>
            </a:r>
            <a:r>
              <a:rPr lang="en-US" sz="2400" dirty="0" smtClean="0">
                <a:solidFill>
                  <a:srgbClr val="FF0000"/>
                </a:solidFill>
              </a:rPr>
              <a:t>109X</a:t>
            </a:r>
            <a:r>
              <a:rPr lang="en-US" sz="2400" dirty="0" smtClean="0"/>
              <a:t> if XMT is … downscaled to 64 TCUs</a:t>
            </a:r>
            <a:endParaRPr 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Problem acronyms</a:t>
            </a:r>
            <a:endParaRPr lang="en-US" dirty="0"/>
          </a:p>
        </p:txBody>
      </p:sp>
      <p:sp>
        <p:nvSpPr>
          <p:cNvPr id="5" name="Content Placeholder 4"/>
          <p:cNvSpPr>
            <a:spLocks noGrp="1"/>
          </p:cNvSpPr>
          <p:nvPr>
            <p:ph idx="1"/>
          </p:nvPr>
        </p:nvSpPr>
        <p:spPr>
          <a:xfrm>
            <a:off x="0" y="1143000"/>
            <a:ext cx="9144000" cy="4983163"/>
          </a:xfrm>
        </p:spPr>
        <p:txBody>
          <a:bodyPr/>
          <a:lstStyle/>
          <a:p>
            <a:pPr>
              <a:buNone/>
            </a:pPr>
            <a:r>
              <a:rPr lang="en-US" dirty="0" smtClean="0"/>
              <a:t>BFS: Breadth-first search on graphs</a:t>
            </a:r>
          </a:p>
          <a:p>
            <a:pPr>
              <a:buNone/>
            </a:pPr>
            <a:r>
              <a:rPr lang="en-US" dirty="0" smtClean="0"/>
              <a:t>Bprop: Back propagation machine learning alg.</a:t>
            </a:r>
          </a:p>
          <a:p>
            <a:pPr>
              <a:buNone/>
            </a:pPr>
            <a:r>
              <a:rPr lang="en-US" dirty="0" smtClean="0"/>
              <a:t>Conv: Image convolution kernel with separable filter</a:t>
            </a:r>
          </a:p>
          <a:p>
            <a:pPr>
              <a:buNone/>
            </a:pPr>
            <a:r>
              <a:rPr lang="en-US" dirty="0" smtClean="0"/>
              <a:t>Msort: Merge-sort algorith</a:t>
            </a:r>
          </a:p>
          <a:p>
            <a:pPr>
              <a:buNone/>
            </a:pPr>
            <a:r>
              <a:rPr lang="en-US" dirty="0" smtClean="0"/>
              <a:t>NW: Needleman-Wunsch sequence alignment</a:t>
            </a:r>
          </a:p>
          <a:p>
            <a:pPr>
              <a:buNone/>
            </a:pPr>
            <a:r>
              <a:rPr lang="en-US" dirty="0" smtClean="0"/>
              <a:t>Reduct: Parallel reduction (sum)</a:t>
            </a:r>
          </a:p>
          <a:p>
            <a:pPr>
              <a:buNone/>
            </a:pPr>
            <a:r>
              <a:rPr lang="en-US" dirty="0" smtClean="0"/>
              <a:t>Spmv: Sparse matrix-vector multiplication</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Backup slides</a:t>
            </a:r>
          </a:p>
        </p:txBody>
      </p:sp>
      <p:sp>
        <p:nvSpPr>
          <p:cNvPr id="29699" name="Content Placeholder 2"/>
          <p:cNvSpPr>
            <a:spLocks noGrp="1"/>
          </p:cNvSpPr>
          <p:nvPr>
            <p:ph idx="1"/>
          </p:nvPr>
        </p:nvSpPr>
        <p:spPr>
          <a:xfrm>
            <a:off x="0" y="1600200"/>
            <a:ext cx="9144000" cy="4525963"/>
          </a:xfrm>
        </p:spPr>
        <p:txBody>
          <a:bodyPr/>
          <a:lstStyle/>
          <a:p>
            <a:pPr>
              <a:buFontTx/>
              <a:buNone/>
            </a:pPr>
            <a:r>
              <a:rPr lang="en-US" sz="2400" dirty="0" smtClean="0"/>
              <a:t>Many forget that the only reason that PRAM algorithms did not become standard CS knowledge is that there was no demonstration of  an implementable computer architecture that allowed programmers to look at a computer like a PRAM. XMT changed that, and now we should let Mark Twain complete the job.</a:t>
            </a:r>
          </a:p>
          <a:p>
            <a:pPr>
              <a:buFontTx/>
              <a:buNone/>
            </a:pPr>
            <a:endParaRPr lang="en-US" sz="2400" dirty="0" smtClean="0"/>
          </a:p>
          <a:p>
            <a:pPr>
              <a:buFontTx/>
              <a:buNone/>
            </a:pPr>
            <a:r>
              <a:rPr lang="en-US" sz="2400" i="1" dirty="0" smtClean="0"/>
              <a:t>We should be careful to get out of an experience only the wisdom that is in it— and stop there; lest we be like the cat that sits down on a hot stove-lid. She will never sit down on a hot stove-lid again— and that is well; but also she will never sit down on a cold one anymore.</a:t>
            </a:r>
            <a:r>
              <a:rPr lang="en-US" sz="2400" dirty="0" smtClean="0"/>
              <a:t>— </a:t>
            </a:r>
            <a:r>
              <a:rPr lang="en-US" sz="2400" i="1" dirty="0" smtClean="0"/>
              <a:t>Mark Twain</a:t>
            </a:r>
            <a:endParaRPr lang="en-US" sz="24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685800"/>
          </a:xfrm>
        </p:spPr>
        <p:txBody>
          <a:bodyPr/>
          <a:lstStyle/>
          <a:p>
            <a:r>
              <a:rPr lang="en-US" sz="2800" u="sng" dirty="0" smtClean="0"/>
              <a:t>Lessons from Invention of Computing</a:t>
            </a:r>
          </a:p>
        </p:txBody>
      </p:sp>
      <p:sp>
        <p:nvSpPr>
          <p:cNvPr id="3" name="Content Placeholder 2"/>
          <p:cNvSpPr>
            <a:spLocks noGrp="1"/>
          </p:cNvSpPr>
          <p:nvPr>
            <p:ph idx="1"/>
          </p:nvPr>
        </p:nvSpPr>
        <p:spPr>
          <a:xfrm>
            <a:off x="0" y="685800"/>
            <a:ext cx="9144000" cy="6172200"/>
          </a:xfrm>
        </p:spPr>
        <p:txBody>
          <a:bodyPr rtlCol="0">
            <a:normAutofit fontScale="77500" lnSpcReduction="20000"/>
          </a:bodyPr>
          <a:lstStyle/>
          <a:p>
            <a:pPr fontAlgn="auto">
              <a:spcAft>
                <a:spcPts val="0"/>
              </a:spcAft>
              <a:buNone/>
              <a:defRPr/>
            </a:pPr>
            <a:r>
              <a:rPr lang="en-US" sz="2571" dirty="0" smtClean="0"/>
              <a:t>H. Goldstine, J. von Neumann. </a:t>
            </a:r>
            <a:r>
              <a:rPr lang="en-US" sz="2571" b="1" dirty="0" smtClean="0"/>
              <a:t>Planning</a:t>
            </a:r>
            <a:r>
              <a:rPr lang="en-US" sz="2571" dirty="0" smtClean="0"/>
              <a:t> and coding problems for an electronic computing instrument, 1947: </a:t>
            </a:r>
            <a:r>
              <a:rPr lang="en-US" dirty="0" smtClean="0"/>
              <a:t>“.. in </a:t>
            </a:r>
            <a:r>
              <a:rPr lang="en-US" b="1" dirty="0" smtClean="0"/>
              <a:t>comparing codes</a:t>
            </a:r>
            <a:r>
              <a:rPr lang="en-US" dirty="0" smtClean="0"/>
              <a:t> 4 viewpoints must be kept in mind, all of them of comparable importance:</a:t>
            </a:r>
          </a:p>
          <a:p>
            <a:pPr fontAlgn="auto">
              <a:spcAft>
                <a:spcPts val="0"/>
              </a:spcAft>
              <a:defRPr/>
            </a:pPr>
            <a:r>
              <a:rPr lang="en-US" b="1" dirty="0" smtClean="0">
                <a:solidFill>
                  <a:srgbClr val="FF0000"/>
                </a:solidFill>
              </a:rPr>
              <a:t>Simplicity</a:t>
            </a:r>
            <a:r>
              <a:rPr lang="en-US" b="1" dirty="0" smtClean="0"/>
              <a:t> and reliability</a:t>
            </a:r>
            <a:r>
              <a:rPr lang="en-US" dirty="0" smtClean="0"/>
              <a:t> of the engineering solutions </a:t>
            </a:r>
            <a:r>
              <a:rPr lang="en-US" b="1" dirty="0" smtClean="0"/>
              <a:t>required by the code</a:t>
            </a:r>
            <a:endParaRPr lang="en-US" dirty="0" smtClean="0"/>
          </a:p>
          <a:p>
            <a:pPr fontAlgn="auto">
              <a:spcAft>
                <a:spcPts val="0"/>
              </a:spcAft>
              <a:defRPr/>
            </a:pPr>
            <a:r>
              <a:rPr lang="en-US" b="1" dirty="0" smtClean="0">
                <a:solidFill>
                  <a:srgbClr val="FF0000"/>
                </a:solidFill>
              </a:rPr>
              <a:t>Simplicity, compactness</a:t>
            </a:r>
            <a:r>
              <a:rPr lang="en-US" b="1" dirty="0" smtClean="0"/>
              <a:t> and completeness</a:t>
            </a:r>
            <a:r>
              <a:rPr lang="en-US" dirty="0" smtClean="0"/>
              <a:t> of the </a:t>
            </a:r>
            <a:r>
              <a:rPr lang="en-US" b="1" dirty="0" smtClean="0"/>
              <a:t>code</a:t>
            </a:r>
            <a:endParaRPr lang="en-US" dirty="0" smtClean="0"/>
          </a:p>
          <a:p>
            <a:pPr fontAlgn="auto">
              <a:spcAft>
                <a:spcPts val="0"/>
              </a:spcAft>
              <a:defRPr/>
            </a:pPr>
            <a:r>
              <a:rPr lang="en-US" b="1" u="sng" dirty="0" smtClean="0">
                <a:solidFill>
                  <a:srgbClr val="FF0000"/>
                </a:solidFill>
              </a:rPr>
              <a:t>Ease and speed </a:t>
            </a:r>
            <a:r>
              <a:rPr lang="en-US" b="1" dirty="0" smtClean="0">
                <a:solidFill>
                  <a:srgbClr val="FF0000"/>
                </a:solidFill>
              </a:rPr>
              <a:t>of the human procedure</a:t>
            </a:r>
            <a:r>
              <a:rPr lang="en-US" dirty="0" smtClean="0"/>
              <a:t> </a:t>
            </a:r>
            <a:r>
              <a:rPr lang="en-US" dirty="0" smtClean="0">
                <a:solidFill>
                  <a:srgbClr val="FF0000"/>
                </a:solidFill>
              </a:rPr>
              <a:t>of</a:t>
            </a:r>
            <a:r>
              <a:rPr lang="en-US" dirty="0" smtClean="0"/>
              <a:t> </a:t>
            </a:r>
            <a:r>
              <a:rPr lang="en-US" dirty="0" smtClean="0">
                <a:solidFill>
                  <a:schemeClr val="accent2"/>
                </a:solidFill>
              </a:rPr>
              <a:t>translating mathematical conceived methods into the code</a:t>
            </a:r>
            <a:r>
              <a:rPr lang="en-US" dirty="0" smtClean="0"/>
              <a:t>, </a:t>
            </a:r>
            <a:r>
              <a:rPr lang="en-US" dirty="0" smtClean="0">
                <a:solidFill>
                  <a:srgbClr val="FF0000"/>
                </a:solidFill>
              </a:rPr>
              <a:t>and also of </a:t>
            </a:r>
            <a:r>
              <a:rPr lang="en-US" b="1" dirty="0" smtClean="0">
                <a:solidFill>
                  <a:srgbClr val="FF0000"/>
                </a:solidFill>
              </a:rPr>
              <a:t>finding and correcting errors</a:t>
            </a:r>
            <a:r>
              <a:rPr lang="en-US" dirty="0" smtClean="0">
                <a:solidFill>
                  <a:srgbClr val="FF0000"/>
                </a:solidFill>
              </a:rPr>
              <a:t> in coding or of applying to it </a:t>
            </a:r>
            <a:r>
              <a:rPr lang="en-US" b="1" dirty="0" smtClean="0">
                <a:solidFill>
                  <a:srgbClr val="FF0000"/>
                </a:solidFill>
              </a:rPr>
              <a:t>changes</a:t>
            </a:r>
            <a:r>
              <a:rPr lang="en-US" dirty="0" smtClean="0">
                <a:solidFill>
                  <a:srgbClr val="FF0000"/>
                </a:solidFill>
              </a:rPr>
              <a:t> that have been decided upon at a later stage</a:t>
            </a:r>
            <a:endParaRPr lang="en-US" dirty="0" smtClean="0"/>
          </a:p>
          <a:p>
            <a:pPr fontAlgn="auto">
              <a:spcAft>
                <a:spcPts val="0"/>
              </a:spcAft>
              <a:defRPr/>
            </a:pPr>
            <a:r>
              <a:rPr lang="en-US" b="1" dirty="0" smtClean="0"/>
              <a:t>Efficiency</a:t>
            </a:r>
            <a:r>
              <a:rPr lang="en-US" dirty="0" smtClean="0"/>
              <a:t> of the code in </a:t>
            </a:r>
            <a:r>
              <a:rPr lang="en-US" b="1" dirty="0" smtClean="0">
                <a:solidFill>
                  <a:srgbClr val="00B050"/>
                </a:solidFill>
              </a:rPr>
              <a:t>operating the machine near its full intrinsic speed</a:t>
            </a:r>
            <a:endParaRPr lang="en-US" b="1" dirty="0" smtClean="0"/>
          </a:p>
          <a:p>
            <a:pPr algn="ctr" fontAlgn="auto">
              <a:spcAft>
                <a:spcPts val="0"/>
              </a:spcAft>
              <a:buFont typeface="Arial" pitchFamily="34" charset="0"/>
              <a:buNone/>
              <a:defRPr/>
            </a:pPr>
            <a:r>
              <a:rPr lang="en-US" sz="3613" u="sng" dirty="0" smtClean="0"/>
              <a:t>Take home</a:t>
            </a:r>
            <a:endParaRPr lang="en-US" sz="3613" dirty="0" smtClean="0"/>
          </a:p>
          <a:p>
            <a:pPr fontAlgn="auto">
              <a:spcAft>
                <a:spcPts val="0"/>
              </a:spcAft>
              <a:buNone/>
              <a:defRPr/>
            </a:pPr>
            <a:r>
              <a:rPr lang="en-US" u="sng" dirty="0" smtClean="0"/>
              <a:t>Legend</a:t>
            </a:r>
            <a:r>
              <a:rPr lang="en-US" b="1" dirty="0" smtClean="0">
                <a:solidFill>
                  <a:srgbClr val="FF0000"/>
                </a:solidFill>
              </a:rPr>
              <a:t> features that fail the “truly measure” test </a:t>
            </a:r>
          </a:p>
          <a:p>
            <a:pPr fontAlgn="auto">
              <a:spcAft>
                <a:spcPts val="0"/>
              </a:spcAft>
              <a:buNone/>
              <a:defRPr/>
            </a:pPr>
            <a:r>
              <a:rPr lang="en-US" u="sng" dirty="0" smtClean="0"/>
              <a:t>In today’s language</a:t>
            </a:r>
            <a:r>
              <a:rPr lang="en-US" b="1" dirty="0" smtClean="0"/>
              <a:t> programmer’s productivity</a:t>
            </a:r>
            <a:r>
              <a:rPr lang="en-US" dirty="0" smtClean="0"/>
              <a:t> </a:t>
            </a:r>
          </a:p>
          <a:p>
            <a:pPr fontAlgn="auto">
              <a:spcAft>
                <a:spcPts val="0"/>
              </a:spcAft>
              <a:buNone/>
              <a:defRPr/>
            </a:pPr>
            <a:r>
              <a:rPr lang="en-US" b="1" dirty="0" smtClean="0"/>
              <a:t>Birth (?) of CS: </a:t>
            </a:r>
            <a:r>
              <a:rPr lang="en-US" dirty="0" smtClean="0">
                <a:solidFill>
                  <a:schemeClr val="accent2"/>
                </a:solidFill>
              </a:rPr>
              <a:t>Translation into code of </a:t>
            </a:r>
            <a:r>
              <a:rPr lang="en-US" b="1" dirty="0" smtClean="0">
                <a:solidFill>
                  <a:schemeClr val="accent2"/>
                </a:solidFill>
              </a:rPr>
              <a:t>non-specific</a:t>
            </a:r>
            <a:r>
              <a:rPr lang="en-US" dirty="0" smtClean="0">
                <a:solidFill>
                  <a:schemeClr val="accent2"/>
                </a:solidFill>
              </a:rPr>
              <a:t> methods</a:t>
            </a:r>
          </a:p>
          <a:p>
            <a:pPr fontAlgn="auto">
              <a:spcAft>
                <a:spcPts val="0"/>
              </a:spcAft>
              <a:buNone/>
              <a:defRPr/>
            </a:pPr>
            <a:r>
              <a:rPr lang="en-US" b="1" dirty="0" smtClean="0"/>
              <a:t>.. how to match that for parallelism  </a:t>
            </a: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900" dirty="0" smtClean="0"/>
              <a:t>How does XMT address </a:t>
            </a:r>
            <a:r>
              <a:rPr lang="en-US" sz="3900" dirty="0" smtClean="0">
                <a:sym typeface="Wingdings"/>
              </a:rPr>
              <a:t>BSP (bulk-synchronous parallelism) concerns?</a:t>
            </a:r>
            <a:endParaRPr lang="en-US" sz="3900" dirty="0"/>
          </a:p>
        </p:txBody>
      </p:sp>
      <p:sp>
        <p:nvSpPr>
          <p:cNvPr id="3" name="Content Placeholder 2"/>
          <p:cNvSpPr>
            <a:spLocks noGrp="1"/>
          </p:cNvSpPr>
          <p:nvPr>
            <p:ph idx="1"/>
          </p:nvPr>
        </p:nvSpPr>
        <p:spPr>
          <a:xfrm>
            <a:off x="0" y="1219200"/>
            <a:ext cx="9144000" cy="4906963"/>
          </a:xfrm>
        </p:spPr>
        <p:txBody>
          <a:bodyPr/>
          <a:lstStyle/>
          <a:p>
            <a:pPr>
              <a:buNone/>
            </a:pPr>
            <a:r>
              <a:rPr lang="en-US" sz="2400" dirty="0" smtClean="0"/>
              <a:t>XMTC programming incorporates programming for </a:t>
            </a:r>
          </a:p>
          <a:p>
            <a:r>
              <a:rPr lang="en-US" sz="2400" b="1" dirty="0" smtClean="0"/>
              <a:t>locality</a:t>
            </a:r>
            <a:r>
              <a:rPr lang="en-US" sz="2400" dirty="0" smtClean="0"/>
              <a:t> &amp; </a:t>
            </a:r>
            <a:r>
              <a:rPr lang="en-US" sz="2400" b="1" dirty="0" smtClean="0"/>
              <a:t>reduced synchrony </a:t>
            </a:r>
          </a:p>
          <a:p>
            <a:pPr>
              <a:buNone/>
            </a:pPr>
            <a:r>
              <a:rPr lang="en-US" sz="2400" dirty="0" smtClean="0"/>
              <a:t>as </a:t>
            </a:r>
            <a:r>
              <a:rPr lang="en-US" sz="2400" b="1" dirty="0" smtClean="0"/>
              <a:t>2</a:t>
            </a:r>
            <a:r>
              <a:rPr lang="en-US" sz="2400" b="1" baseline="30000" dirty="0" smtClean="0"/>
              <a:t>nd</a:t>
            </a:r>
            <a:r>
              <a:rPr lang="en-US" sz="2400" b="1" dirty="0" smtClean="0"/>
              <a:t> order </a:t>
            </a:r>
            <a:r>
              <a:rPr lang="en-US" sz="2400" dirty="0" smtClean="0"/>
              <a:t>considerations</a:t>
            </a:r>
          </a:p>
          <a:p>
            <a:r>
              <a:rPr lang="en-US" sz="2400" dirty="0" smtClean="0"/>
              <a:t>On-chip interconnection network: high </a:t>
            </a:r>
            <a:r>
              <a:rPr lang="en-US" sz="2400" b="1" dirty="0" smtClean="0"/>
              <a:t>bandwidth</a:t>
            </a:r>
          </a:p>
          <a:p>
            <a:r>
              <a:rPr lang="en-US" sz="2400" dirty="0" smtClean="0"/>
              <a:t>Memory architecture: low </a:t>
            </a:r>
            <a:r>
              <a:rPr lang="en-US" sz="2400" b="1" dirty="0" smtClean="0"/>
              <a:t>latencies</a:t>
            </a:r>
          </a:p>
          <a:p>
            <a:pPr marL="0" indent="0" algn="ctr">
              <a:buNone/>
            </a:pPr>
            <a:r>
              <a:rPr lang="en-US" sz="2800" u="sng" dirty="0" smtClean="0"/>
              <a:t>1</a:t>
            </a:r>
            <a:r>
              <a:rPr lang="en-US" sz="2800" u="sng" baseline="30000" dirty="0" smtClean="0"/>
              <a:t>st</a:t>
            </a:r>
            <a:r>
              <a:rPr lang="en-US" sz="2800" u="sng" dirty="0" smtClean="0"/>
              <a:t> comment on ease-of-programming</a:t>
            </a:r>
            <a:endParaRPr lang="en-US" sz="2800" u="sng" dirty="0"/>
          </a:p>
          <a:p>
            <a:pPr marL="0" indent="0">
              <a:buNone/>
            </a:pPr>
            <a:r>
              <a:rPr lang="en-US" sz="2000" i="1" dirty="0"/>
              <a:t>I was motivated to solve all the </a:t>
            </a:r>
            <a:r>
              <a:rPr lang="en-US" sz="2000" b="1" i="1" dirty="0"/>
              <a:t>XMT</a:t>
            </a:r>
            <a:r>
              <a:rPr lang="en-US" sz="2000" i="1" dirty="0"/>
              <a:t> programming assignments we got, since I had to cope with solving the algorithmic </a:t>
            </a:r>
            <a:r>
              <a:rPr lang="en-US" sz="2000" b="1" i="1" dirty="0"/>
              <a:t>problems themselves </a:t>
            </a:r>
            <a:r>
              <a:rPr lang="en-US" sz="2000" i="1" dirty="0"/>
              <a:t>which I enjoy doing. In contrast, I did not see the point of programming </a:t>
            </a:r>
            <a:r>
              <a:rPr lang="en-US" sz="2000" b="1" i="1" dirty="0"/>
              <a:t>othe</a:t>
            </a:r>
            <a:r>
              <a:rPr lang="en-US" sz="2000" i="1" dirty="0"/>
              <a:t>r parallel systems available to us at school, since too much of the </a:t>
            </a:r>
            <a:r>
              <a:rPr lang="en-US" sz="2000" b="1" i="1" dirty="0"/>
              <a:t>programming</a:t>
            </a:r>
            <a:r>
              <a:rPr lang="en-US" sz="2000" i="1" dirty="0"/>
              <a:t> was effort getting </a:t>
            </a:r>
            <a:r>
              <a:rPr lang="en-US" sz="2000" b="1" i="1" dirty="0"/>
              <a:t>around</a:t>
            </a:r>
            <a:r>
              <a:rPr lang="en-US" sz="2000" i="1" dirty="0"/>
              <a:t> the way the systems were </a:t>
            </a:r>
            <a:r>
              <a:rPr lang="en-US" sz="2000" b="1" i="1" dirty="0"/>
              <a:t>engineered</a:t>
            </a:r>
            <a:r>
              <a:rPr lang="en-US" sz="2000" i="1" dirty="0"/>
              <a:t>, and this was </a:t>
            </a:r>
            <a:r>
              <a:rPr lang="en-US" sz="2000" b="1" i="1" dirty="0"/>
              <a:t>not fu</a:t>
            </a:r>
            <a:r>
              <a:rPr lang="en-US" sz="2000" i="1" dirty="0"/>
              <a:t>n. </a:t>
            </a:r>
            <a:r>
              <a:rPr lang="en-US" sz="2000" dirty="0"/>
              <a:t/>
            </a:r>
            <a:br>
              <a:rPr lang="en-US" sz="2000" dirty="0"/>
            </a:br>
            <a:endParaRPr lang="en-US" sz="2000" dirty="0" smtClean="0"/>
          </a:p>
          <a:p>
            <a:pPr marL="0" indent="0">
              <a:buNone/>
            </a:pPr>
            <a:r>
              <a:rPr lang="en-US" sz="2000" dirty="0" smtClean="0"/>
              <a:t>Jacob </a:t>
            </a:r>
            <a:r>
              <a:rPr lang="en-US" sz="2000" dirty="0"/>
              <a:t>Hurwitz, 10th grader, Montgomery Blair High School Magnet Program, Silver Spring, Maryland, December </a:t>
            </a:r>
            <a:r>
              <a:rPr lang="en-US" sz="2000" dirty="0" smtClean="0"/>
              <a:t>2007.</a:t>
            </a:r>
          </a:p>
          <a:p>
            <a:pPr marL="0" indent="0">
              <a:buNone/>
            </a:pPr>
            <a:r>
              <a:rPr lang="en-US" sz="2000" dirty="0" smtClean="0"/>
              <a:t>Among those who did all graduate course programming assignments.</a:t>
            </a:r>
          </a:p>
          <a:p>
            <a:pPr marL="0" indent="0">
              <a:buNone/>
            </a:pPr>
            <a:endParaRPr lang="en-US" sz="2800" b="1" dirty="0"/>
          </a:p>
          <a:p>
            <a:pPr marL="0" indent="0">
              <a:buNone/>
            </a:pPr>
            <a:endParaRPr lang="en-US" sz="2800" b="1"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9144000" cy="990600"/>
          </a:xfrm>
        </p:spPr>
        <p:txBody>
          <a:bodyPr/>
          <a:lstStyle/>
          <a:p>
            <a:pPr eaLnBrk="1" hangingPunct="1"/>
            <a:r>
              <a:rPr lang="en-US" sz="3600" u="sng" dirty="0" smtClean="0"/>
              <a:t>XMT (Explicit Multi-Threading): </a:t>
            </a:r>
            <a:br>
              <a:rPr lang="en-US" sz="3600" u="sng" dirty="0" smtClean="0"/>
            </a:br>
            <a:r>
              <a:rPr lang="en-US" sz="3600" u="sng" dirty="0" smtClean="0"/>
              <a:t>A PRAM-On-Chip Vision</a:t>
            </a:r>
          </a:p>
        </p:txBody>
      </p:sp>
      <p:sp>
        <p:nvSpPr>
          <p:cNvPr id="3" name="Content Placeholder 2"/>
          <p:cNvSpPr>
            <a:spLocks noGrp="1"/>
          </p:cNvSpPr>
          <p:nvPr>
            <p:ph idx="4294967295"/>
          </p:nvPr>
        </p:nvSpPr>
        <p:spPr>
          <a:xfrm>
            <a:off x="0" y="1066800"/>
            <a:ext cx="9144000" cy="5791200"/>
          </a:xfrm>
        </p:spPr>
        <p:txBody>
          <a:bodyPr>
            <a:normAutofit fontScale="77500" lnSpcReduction="20000"/>
          </a:bodyPr>
          <a:lstStyle/>
          <a:p>
            <a:pPr eaLnBrk="1" hangingPunct="1">
              <a:defRPr/>
            </a:pPr>
            <a:r>
              <a:rPr lang="en-US" sz="2800" b="1" dirty="0" smtClean="0"/>
              <a:t>IF</a:t>
            </a:r>
            <a:r>
              <a:rPr lang="en-US" sz="2800" dirty="0" smtClean="0"/>
              <a:t> you could program a current manycore </a:t>
            </a:r>
            <a:r>
              <a:rPr lang="en-US" sz="2800" dirty="0" smtClean="0">
                <a:sym typeface="Wingdings" pitchFamily="-108" charset="2"/>
              </a:rPr>
              <a:t> great speedups.</a:t>
            </a:r>
            <a:r>
              <a:rPr lang="en-US" sz="2800" dirty="0" smtClean="0"/>
              <a:t> XMT: </a:t>
            </a:r>
            <a:r>
              <a:rPr lang="en-US" sz="2800" b="1" u="sng" dirty="0" smtClean="0">
                <a:solidFill>
                  <a:srgbClr val="000000"/>
                </a:solidFill>
              </a:rPr>
              <a:t>Fix the IF</a:t>
            </a:r>
            <a:endParaRPr lang="en-US" sz="2800" dirty="0" smtClean="0">
              <a:solidFill>
                <a:srgbClr val="000000"/>
              </a:solidFill>
            </a:endParaRPr>
          </a:p>
          <a:p>
            <a:pPr eaLnBrk="1" hangingPunct="1">
              <a:defRPr/>
            </a:pPr>
            <a:r>
              <a:rPr lang="en-US" sz="2800" dirty="0" smtClean="0"/>
              <a:t>XMT was designed from the </a:t>
            </a:r>
            <a:r>
              <a:rPr lang="en-US" sz="2800" b="1" dirty="0" smtClean="0"/>
              <a:t>ground up </a:t>
            </a:r>
            <a:r>
              <a:rPr lang="en-US" sz="2800" dirty="0" smtClean="0"/>
              <a:t>with the following features:</a:t>
            </a:r>
          </a:p>
          <a:p>
            <a:pPr eaLnBrk="1" hangingPunct="1">
              <a:buFontTx/>
              <a:buChar char="-"/>
              <a:defRPr/>
            </a:pPr>
            <a:r>
              <a:rPr lang="en-US" sz="2800" dirty="0" smtClean="0"/>
              <a:t>Allows </a:t>
            </a:r>
            <a:r>
              <a:rPr lang="en-US" sz="2800" dirty="0" smtClean="0">
                <a:solidFill>
                  <a:srgbClr val="FF0000"/>
                </a:solidFill>
              </a:rPr>
              <a:t>a programmer’s workflow, </a:t>
            </a:r>
            <a:r>
              <a:rPr lang="en-US" sz="2800" dirty="0" smtClean="0"/>
              <a:t>whose first step is </a:t>
            </a:r>
            <a:r>
              <a:rPr lang="en-US" sz="2800" dirty="0" smtClean="0">
                <a:solidFill>
                  <a:srgbClr val="FF0000"/>
                </a:solidFill>
              </a:rPr>
              <a:t>algorithm design for work-depth</a:t>
            </a:r>
            <a:r>
              <a:rPr lang="en-US" sz="2800" dirty="0" smtClean="0"/>
              <a:t>.</a:t>
            </a:r>
            <a:r>
              <a:rPr lang="en-US" sz="2800" b="1" dirty="0" smtClean="0"/>
              <a:t> Thereby, harness the whole PRAM theory</a:t>
            </a:r>
          </a:p>
          <a:p>
            <a:pPr eaLnBrk="1" hangingPunct="1">
              <a:spcBef>
                <a:spcPts val="0"/>
              </a:spcBef>
              <a:buFontTx/>
              <a:buChar char="-"/>
              <a:defRPr/>
            </a:pPr>
            <a:r>
              <a:rPr lang="en-US" sz="2800" dirty="0" smtClean="0"/>
              <a:t>No need to program for locality beyond use of local thread variables</a:t>
            </a:r>
            <a:r>
              <a:rPr lang="en-US" sz="2800" b="1" dirty="0" smtClean="0"/>
              <a:t>, </a:t>
            </a:r>
            <a:r>
              <a:rPr lang="en-US" sz="2800" b="1" dirty="0" smtClean="0">
                <a:solidFill>
                  <a:srgbClr val="FF0000"/>
                </a:solidFill>
              </a:rPr>
              <a:t>post </a:t>
            </a:r>
            <a:r>
              <a:rPr lang="en-US" sz="2800" dirty="0" smtClean="0">
                <a:solidFill>
                  <a:srgbClr val="FF0000"/>
                </a:solidFill>
              </a:rPr>
              <a:t>work-depth</a:t>
            </a:r>
            <a:endParaRPr lang="en-US" sz="2800" dirty="0" smtClean="0"/>
          </a:p>
          <a:p>
            <a:pPr eaLnBrk="1" hangingPunct="1">
              <a:spcBef>
                <a:spcPts val="0"/>
              </a:spcBef>
              <a:buFontTx/>
              <a:buChar char="-"/>
              <a:defRPr/>
            </a:pPr>
            <a:r>
              <a:rPr lang="en-US" sz="2800" dirty="0" smtClean="0"/>
              <a:t>Hardware-supported </a:t>
            </a:r>
            <a:r>
              <a:rPr lang="en-US" sz="2800" dirty="0" smtClean="0">
                <a:solidFill>
                  <a:srgbClr val="FF0000"/>
                </a:solidFill>
              </a:rPr>
              <a:t>dynamic allocation </a:t>
            </a:r>
            <a:r>
              <a:rPr lang="en-US" sz="2800" dirty="0" smtClean="0"/>
              <a:t>of “virtual threads” to processors. </a:t>
            </a:r>
          </a:p>
          <a:p>
            <a:pPr eaLnBrk="1" hangingPunct="1">
              <a:spcBef>
                <a:spcPts val="0"/>
              </a:spcBef>
              <a:buFontTx/>
              <a:buChar char="-"/>
              <a:defRPr/>
            </a:pPr>
            <a:r>
              <a:rPr lang="en-US" sz="2800" dirty="0" smtClean="0">
                <a:solidFill>
                  <a:srgbClr val="FF0000"/>
                </a:solidFill>
              </a:rPr>
              <a:t>Sufficient</a:t>
            </a:r>
            <a:r>
              <a:rPr lang="en-US" sz="2800" dirty="0" smtClean="0"/>
              <a:t> interconnection network </a:t>
            </a:r>
            <a:r>
              <a:rPr lang="en-US" sz="2800" dirty="0" smtClean="0">
                <a:solidFill>
                  <a:srgbClr val="FF0000"/>
                </a:solidFill>
              </a:rPr>
              <a:t>bandwidth </a:t>
            </a:r>
          </a:p>
          <a:p>
            <a:pPr eaLnBrk="1" hangingPunct="1">
              <a:spcBef>
                <a:spcPts val="0"/>
              </a:spcBef>
              <a:buFontTx/>
              <a:buChar char="-"/>
              <a:defRPr/>
            </a:pPr>
            <a:r>
              <a:rPr lang="en-US" sz="2800" dirty="0" smtClean="0">
                <a:solidFill>
                  <a:srgbClr val="FF0000"/>
                </a:solidFill>
              </a:rPr>
              <a:t>Graceful</a:t>
            </a:r>
            <a:r>
              <a:rPr lang="en-US" sz="2800" dirty="0" smtClean="0"/>
              <a:t>ly moving between </a:t>
            </a:r>
            <a:r>
              <a:rPr lang="en-US" sz="2800" dirty="0" smtClean="0">
                <a:solidFill>
                  <a:srgbClr val="FF0000"/>
                </a:solidFill>
              </a:rPr>
              <a:t>serial &amp; parallel execution </a:t>
            </a:r>
            <a:r>
              <a:rPr lang="en-US" sz="2800" dirty="0" smtClean="0"/>
              <a:t>(no off-loading)</a:t>
            </a:r>
          </a:p>
          <a:p>
            <a:pPr eaLnBrk="1" hangingPunct="1">
              <a:spcBef>
                <a:spcPts val="0"/>
              </a:spcBef>
              <a:buFontTx/>
              <a:buChar char="-"/>
              <a:defRPr/>
            </a:pPr>
            <a:r>
              <a:rPr lang="en-US" sz="2800" dirty="0" smtClean="0">
                <a:solidFill>
                  <a:srgbClr val="FF0000"/>
                </a:solidFill>
              </a:rPr>
              <a:t>Backwards compatibility </a:t>
            </a:r>
            <a:r>
              <a:rPr lang="en-US" sz="2800" dirty="0" smtClean="0"/>
              <a:t>on serial code</a:t>
            </a:r>
          </a:p>
          <a:p>
            <a:pPr eaLnBrk="1" hangingPunct="1">
              <a:spcBef>
                <a:spcPts val="0"/>
              </a:spcBef>
              <a:buFontTx/>
              <a:buChar char="-"/>
              <a:defRPr/>
            </a:pPr>
            <a:r>
              <a:rPr lang="en-US" sz="2800" dirty="0" smtClean="0"/>
              <a:t>Support </a:t>
            </a:r>
            <a:r>
              <a:rPr lang="en-US" sz="2800" dirty="0" smtClean="0">
                <a:solidFill>
                  <a:srgbClr val="FF0000"/>
                </a:solidFill>
              </a:rPr>
              <a:t>irregular, fine-grained </a:t>
            </a:r>
            <a:r>
              <a:rPr lang="en-US" sz="2800" dirty="0" smtClean="0"/>
              <a:t>algorithms (unique). Some role for </a:t>
            </a:r>
            <a:r>
              <a:rPr lang="en-US" sz="2800" dirty="0" smtClean="0">
                <a:solidFill>
                  <a:srgbClr val="FF0000"/>
                </a:solidFill>
              </a:rPr>
              <a:t>hashing</a:t>
            </a:r>
            <a:r>
              <a:rPr lang="en-US" sz="2800" dirty="0" smtClean="0"/>
              <a:t>.</a:t>
            </a:r>
            <a:endParaRPr lang="en-US" sz="4000" dirty="0" smtClean="0">
              <a:solidFill>
                <a:srgbClr val="FF0000"/>
              </a:solidFill>
            </a:endParaRPr>
          </a:p>
          <a:p>
            <a:pPr eaLnBrk="1" hangingPunct="1">
              <a:buFontTx/>
              <a:buNone/>
              <a:defRPr/>
            </a:pPr>
            <a:endParaRPr lang="en-US" sz="2800" b="1" dirty="0" smtClean="0"/>
          </a:p>
          <a:p>
            <a:pPr eaLnBrk="1" hangingPunct="1">
              <a:defRPr/>
            </a:pPr>
            <a:r>
              <a:rPr lang="en-US" sz="2800" dirty="0" smtClean="0"/>
              <a:t>Tested HW &amp; SW prototypes </a:t>
            </a:r>
          </a:p>
          <a:p>
            <a:pPr eaLnBrk="1" hangingPunct="1">
              <a:defRPr/>
            </a:pPr>
            <a:r>
              <a:rPr lang="en-US" sz="2800" dirty="0" smtClean="0"/>
              <a:t>Software release of full XMT environment  </a:t>
            </a:r>
          </a:p>
          <a:p>
            <a:pPr eaLnBrk="1" hangingPunct="1">
              <a:defRPr/>
            </a:pPr>
            <a:r>
              <a:rPr lang="en-US" dirty="0" smtClean="0"/>
              <a:t>SPAA’09:</a:t>
            </a:r>
            <a:r>
              <a:rPr lang="en-US" b="1" i="1" u="sng" dirty="0" smtClean="0"/>
              <a:t> </a:t>
            </a:r>
            <a:r>
              <a:rPr lang="en-US" b="1" i="1" u="sng" dirty="0" smtClean="0">
                <a:solidFill>
                  <a:schemeClr val="accent2"/>
                </a:solidFill>
              </a:rPr>
              <a:t>~10X relative to Intel Core 2 Duo</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smtClean="0"/>
              <a:t>Movement of data – back of the </a:t>
            </a:r>
            <a:r>
              <a:rPr lang="en-US" sz="4000" dirty="0" smtClean="0">
                <a:solidFill>
                  <a:srgbClr val="FF0000"/>
                </a:solidFill>
              </a:rPr>
              <a:t>thermal</a:t>
            </a:r>
            <a:r>
              <a:rPr lang="en-US" sz="4000" dirty="0" smtClean="0"/>
              <a:t> envelope argument </a:t>
            </a:r>
            <a:endParaRPr lang="en-US" sz="4000" dirty="0"/>
          </a:p>
        </p:txBody>
      </p:sp>
      <p:sp>
        <p:nvSpPr>
          <p:cNvPr id="3" name="Content Placeholder 2"/>
          <p:cNvSpPr>
            <a:spLocks noGrp="1"/>
          </p:cNvSpPr>
          <p:nvPr>
            <p:ph idx="1"/>
          </p:nvPr>
        </p:nvSpPr>
        <p:spPr>
          <a:xfrm>
            <a:off x="0" y="1600200"/>
            <a:ext cx="9144000" cy="4525963"/>
          </a:xfrm>
        </p:spPr>
        <p:txBody>
          <a:bodyPr/>
          <a:lstStyle/>
          <a:p>
            <a:r>
              <a:rPr lang="en-US" sz="2800" dirty="0" smtClean="0"/>
              <a:t>4X: GPU result over XMT for convolution</a:t>
            </a:r>
          </a:p>
          <a:p>
            <a:r>
              <a:rPr lang="en-US" sz="2800" dirty="0" smtClean="0"/>
              <a:t>Say total data movement as GPU but in ¼ time</a:t>
            </a:r>
          </a:p>
          <a:p>
            <a:r>
              <a:rPr lang="en-US" sz="2800" dirty="0" smtClean="0">
                <a:sym typeface="Wingdings"/>
              </a:rPr>
              <a:t>Power (Watt) is energy/time </a:t>
            </a:r>
            <a:r>
              <a:rPr lang="en-US" sz="2800" dirty="0" smtClean="0">
                <a:sym typeface="Wingdings" pitchFamily="2" charset="2"/>
              </a:rPr>
              <a:t></a:t>
            </a:r>
            <a:r>
              <a:rPr lang="en-US" sz="2800" dirty="0" smtClean="0">
                <a:sym typeface="Wingdings"/>
              </a:rPr>
              <a:t> Power</a:t>
            </a:r>
            <a:r>
              <a:rPr lang="en-US" sz="2800" baseline="-25000" dirty="0" smtClean="0">
                <a:sym typeface="Wingdings"/>
              </a:rPr>
              <a:t>XMT</a:t>
            </a:r>
            <a:r>
              <a:rPr lang="en-US" sz="2800" dirty="0" smtClean="0">
                <a:sym typeface="Wingdings"/>
              </a:rPr>
              <a:t>~¼ Power</a:t>
            </a:r>
            <a:r>
              <a:rPr lang="en-US" sz="2800" baseline="-25000" dirty="0" smtClean="0">
                <a:sym typeface="Wingdings"/>
              </a:rPr>
              <a:t>GPU</a:t>
            </a:r>
          </a:p>
          <a:p>
            <a:r>
              <a:rPr lang="en-US" sz="2800" dirty="0" smtClean="0">
                <a:sym typeface="Wingdings"/>
              </a:rPr>
              <a:t>Later slides: 3.7 Power</a:t>
            </a:r>
            <a:r>
              <a:rPr lang="en-US" sz="2800" baseline="-25000" dirty="0" smtClean="0">
                <a:sym typeface="Wingdings"/>
              </a:rPr>
              <a:t>XMT</a:t>
            </a:r>
            <a:r>
              <a:rPr lang="en-US" sz="2800" dirty="0" smtClean="0">
                <a:sym typeface="Wingdings"/>
              </a:rPr>
              <a:t>~Power</a:t>
            </a:r>
            <a:r>
              <a:rPr lang="en-US" sz="2800" baseline="-25000" dirty="0" smtClean="0">
                <a:sym typeface="Wingdings"/>
              </a:rPr>
              <a:t>GPU</a:t>
            </a:r>
            <a:endParaRPr lang="en-US" sz="2800" dirty="0">
              <a:sym typeface="Wingdings"/>
            </a:endParaRPr>
          </a:p>
          <a:p>
            <a:pPr marL="0" indent="0">
              <a:buNone/>
            </a:pPr>
            <a:endParaRPr lang="en-US" sz="2800" dirty="0" smtClean="0"/>
          </a:p>
          <a:p>
            <a:pPr marL="0" indent="0">
              <a:buNone/>
            </a:pPr>
            <a:r>
              <a:rPr lang="en-US" sz="2800" dirty="0" smtClean="0"/>
              <a:t>Finally,</a:t>
            </a:r>
          </a:p>
          <a:p>
            <a:r>
              <a:rPr lang="en-US" sz="2800" dirty="0" smtClean="0"/>
              <a:t>No other XMT algorithms moves data at higher rate</a:t>
            </a:r>
          </a:p>
          <a:p>
            <a:endParaRPr lang="en-US" sz="2800" dirty="0" smtClean="0"/>
          </a:p>
          <a:p>
            <a:pPr>
              <a:buNone/>
            </a:pPr>
            <a:r>
              <a:rPr lang="en-US" sz="2800" u="sng" dirty="0" smtClean="0"/>
              <a:t>Scope of comment</a:t>
            </a:r>
            <a:r>
              <a:rPr lang="en-US" sz="2800" dirty="0" smtClean="0"/>
              <a:t> single chip architectures</a:t>
            </a:r>
          </a:p>
          <a:p>
            <a:pPr marL="0" indent="0">
              <a:buNone/>
            </a:pPr>
            <a:endParaRPr lang="en-US" dirty="0"/>
          </a:p>
        </p:txBody>
      </p:sp>
    </p:spTree>
    <p:extLst>
      <p:ext uri="{BB962C8B-B14F-4D97-AF65-F5344CB8AC3E}">
        <p14:creationId xmlns:p14="http://schemas.microsoft.com/office/powerpoint/2010/main" val="39659043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09800" y="609600"/>
            <a:ext cx="4724400" cy="381000"/>
          </a:xfrm>
          <a:prstGeom prst="rect">
            <a:avLst/>
          </a:prstGeom>
          <a:solidFill>
            <a:srgbClr val="66CCFF"/>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Basic Algorithm (sometimes informal)</a:t>
            </a:r>
          </a:p>
        </p:txBody>
      </p:sp>
      <p:sp>
        <p:nvSpPr>
          <p:cNvPr id="30723" name="Rectangle 3"/>
          <p:cNvSpPr>
            <a:spLocks noChangeArrowheads="1"/>
          </p:cNvSpPr>
          <p:nvPr/>
        </p:nvSpPr>
        <p:spPr bwMode="auto">
          <a:xfrm>
            <a:off x="762000" y="1752600"/>
            <a:ext cx="38100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Serial program (C)</a:t>
            </a:r>
          </a:p>
        </p:txBody>
      </p:sp>
      <p:sp>
        <p:nvSpPr>
          <p:cNvPr id="30724" name="Rectangle 4"/>
          <p:cNvSpPr>
            <a:spLocks noChangeArrowheads="1"/>
          </p:cNvSpPr>
          <p:nvPr/>
        </p:nvSpPr>
        <p:spPr bwMode="auto">
          <a:xfrm>
            <a:off x="0" y="1143000"/>
            <a:ext cx="51816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Add data-structures (for serial algorithm)</a:t>
            </a:r>
          </a:p>
        </p:txBody>
      </p:sp>
      <p:sp>
        <p:nvSpPr>
          <p:cNvPr id="30725" name="Rectangle 5"/>
          <p:cNvSpPr>
            <a:spLocks noChangeArrowheads="1"/>
          </p:cNvSpPr>
          <p:nvPr/>
        </p:nvSpPr>
        <p:spPr bwMode="auto">
          <a:xfrm>
            <a:off x="3200400" y="2667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Decomposition</a:t>
            </a:r>
          </a:p>
        </p:txBody>
      </p:sp>
      <p:sp>
        <p:nvSpPr>
          <p:cNvPr id="30726" name="Text Box 6"/>
          <p:cNvSpPr txBox="1">
            <a:spLocks noChangeArrowheads="1"/>
          </p:cNvSpPr>
          <p:nvPr/>
        </p:nvSpPr>
        <p:spPr bwMode="auto">
          <a:xfrm>
            <a:off x="3124200" y="2590800"/>
            <a:ext cx="3429000" cy="457200"/>
          </a:xfrm>
          <a:prstGeom prst="rect">
            <a:avLst/>
          </a:prstGeom>
          <a:noFill/>
          <a:ln w="9525">
            <a:noFill/>
            <a:miter lim="800000"/>
            <a:headEnd/>
            <a:tailEnd/>
          </a:ln>
        </p:spPr>
        <p:txBody>
          <a:bodyPr>
            <a:spAutoFit/>
          </a:bodyPr>
          <a:lstStyle/>
          <a:p>
            <a:pPr eaLnBrk="1" hangingPunct="1"/>
            <a:endParaRPr lang="en-US" sz="2400" dirty="0">
              <a:latin typeface="Times New Roman" pitchFamily="18" charset="0"/>
              <a:cs typeface="Times New Roman" pitchFamily="18" charset="0"/>
            </a:endParaRPr>
          </a:p>
        </p:txBody>
      </p:sp>
      <p:sp>
        <p:nvSpPr>
          <p:cNvPr id="30727" name="Rectangle 7"/>
          <p:cNvSpPr>
            <a:spLocks noChangeArrowheads="1"/>
          </p:cNvSpPr>
          <p:nvPr/>
        </p:nvSpPr>
        <p:spPr bwMode="auto">
          <a:xfrm>
            <a:off x="3200400" y="3429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Assignment</a:t>
            </a:r>
          </a:p>
        </p:txBody>
      </p:sp>
      <p:sp>
        <p:nvSpPr>
          <p:cNvPr id="30728" name="Rectangle 8"/>
          <p:cNvSpPr>
            <a:spLocks noChangeArrowheads="1"/>
          </p:cNvSpPr>
          <p:nvPr/>
        </p:nvSpPr>
        <p:spPr bwMode="auto">
          <a:xfrm>
            <a:off x="3200400" y="42672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Orchestration</a:t>
            </a:r>
          </a:p>
        </p:txBody>
      </p:sp>
      <p:sp>
        <p:nvSpPr>
          <p:cNvPr id="30729" name="Rectangle 9"/>
          <p:cNvSpPr>
            <a:spLocks noChangeArrowheads="1"/>
          </p:cNvSpPr>
          <p:nvPr/>
        </p:nvSpPr>
        <p:spPr bwMode="auto">
          <a:xfrm>
            <a:off x="3200400" y="51054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Mapping</a:t>
            </a:r>
          </a:p>
        </p:txBody>
      </p:sp>
      <p:sp>
        <p:nvSpPr>
          <p:cNvPr id="30730" name="Line 10"/>
          <p:cNvSpPr>
            <a:spLocks noChangeShapeType="1"/>
          </p:cNvSpPr>
          <p:nvPr/>
        </p:nvSpPr>
        <p:spPr bwMode="auto">
          <a:xfrm flipH="1">
            <a:off x="3048000" y="990600"/>
            <a:ext cx="381000" cy="152400"/>
          </a:xfrm>
          <a:prstGeom prst="line">
            <a:avLst/>
          </a:prstGeom>
          <a:noFill/>
          <a:ln w="9525">
            <a:solidFill>
              <a:schemeClr val="tx1"/>
            </a:solidFill>
            <a:round/>
            <a:headEnd/>
            <a:tailEnd type="triangle" w="med" len="med"/>
          </a:ln>
        </p:spPr>
        <p:txBody>
          <a:bodyPr/>
          <a:lstStyle/>
          <a:p>
            <a:endParaRPr lang="en-US" dirty="0"/>
          </a:p>
        </p:txBody>
      </p:sp>
      <p:sp>
        <p:nvSpPr>
          <p:cNvPr id="30731" name="Line 11"/>
          <p:cNvSpPr>
            <a:spLocks noChangeShapeType="1"/>
          </p:cNvSpPr>
          <p:nvPr/>
        </p:nvSpPr>
        <p:spPr bwMode="auto">
          <a:xfrm>
            <a:off x="4419600" y="3124200"/>
            <a:ext cx="0" cy="304800"/>
          </a:xfrm>
          <a:prstGeom prst="line">
            <a:avLst/>
          </a:prstGeom>
          <a:noFill/>
          <a:ln w="9525">
            <a:solidFill>
              <a:schemeClr val="tx1"/>
            </a:solidFill>
            <a:round/>
            <a:headEnd/>
            <a:tailEnd type="triangle" w="med" len="med"/>
          </a:ln>
        </p:spPr>
        <p:txBody>
          <a:bodyPr/>
          <a:lstStyle/>
          <a:p>
            <a:endParaRPr lang="en-US" dirty="0"/>
          </a:p>
        </p:txBody>
      </p:sp>
      <p:sp>
        <p:nvSpPr>
          <p:cNvPr id="30732" name="Line 12"/>
          <p:cNvSpPr>
            <a:spLocks noChangeShapeType="1"/>
          </p:cNvSpPr>
          <p:nvPr/>
        </p:nvSpPr>
        <p:spPr bwMode="auto">
          <a:xfrm>
            <a:off x="4419600" y="3886200"/>
            <a:ext cx="0" cy="381000"/>
          </a:xfrm>
          <a:prstGeom prst="line">
            <a:avLst/>
          </a:prstGeom>
          <a:noFill/>
          <a:ln w="9525">
            <a:solidFill>
              <a:schemeClr val="tx1"/>
            </a:solidFill>
            <a:round/>
            <a:headEnd/>
            <a:tailEnd type="triangle" w="med" len="med"/>
          </a:ln>
        </p:spPr>
        <p:txBody>
          <a:bodyPr/>
          <a:lstStyle/>
          <a:p>
            <a:endParaRPr lang="en-US" dirty="0"/>
          </a:p>
        </p:txBody>
      </p:sp>
      <p:sp>
        <p:nvSpPr>
          <p:cNvPr id="30733" name="Line 13"/>
          <p:cNvSpPr>
            <a:spLocks noChangeShapeType="1"/>
          </p:cNvSpPr>
          <p:nvPr/>
        </p:nvSpPr>
        <p:spPr bwMode="auto">
          <a:xfrm>
            <a:off x="4419600" y="4724400"/>
            <a:ext cx="0" cy="381000"/>
          </a:xfrm>
          <a:prstGeom prst="line">
            <a:avLst/>
          </a:prstGeom>
          <a:noFill/>
          <a:ln w="9525">
            <a:solidFill>
              <a:schemeClr val="tx1"/>
            </a:solidFill>
            <a:round/>
            <a:headEnd/>
            <a:tailEnd type="triangle" w="med" len="med"/>
          </a:ln>
        </p:spPr>
        <p:txBody>
          <a:bodyPr/>
          <a:lstStyle/>
          <a:p>
            <a:endParaRPr lang="en-US" dirty="0"/>
          </a:p>
        </p:txBody>
      </p:sp>
      <p:sp>
        <p:nvSpPr>
          <p:cNvPr id="30734" name="Rectangle 14"/>
          <p:cNvSpPr>
            <a:spLocks noChangeArrowheads="1"/>
          </p:cNvSpPr>
          <p:nvPr/>
        </p:nvSpPr>
        <p:spPr bwMode="auto">
          <a:xfrm>
            <a:off x="5486400" y="1219200"/>
            <a:ext cx="3657600" cy="609600"/>
          </a:xfrm>
          <a:prstGeom prst="rect">
            <a:avLst/>
          </a:prstGeom>
          <a:solidFill>
            <a:srgbClr val="FF9933"/>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Add parallel data-structures</a:t>
            </a:r>
          </a:p>
          <a:p>
            <a:pPr algn="ctr" eaLnBrk="1" hangingPunct="1"/>
            <a:r>
              <a:rPr lang="en-US" sz="2400" dirty="0">
                <a:latin typeface="Times New Roman" pitchFamily="18" charset="0"/>
                <a:cs typeface="Times New Roman" pitchFamily="18" charset="0"/>
              </a:rPr>
              <a:t>(for PRAM-like algorithm)</a:t>
            </a:r>
          </a:p>
        </p:txBody>
      </p:sp>
      <p:sp>
        <p:nvSpPr>
          <p:cNvPr id="30735" name="AutoShape 15"/>
          <p:cNvSpPr>
            <a:spLocks/>
          </p:cNvSpPr>
          <p:nvPr/>
        </p:nvSpPr>
        <p:spPr bwMode="auto">
          <a:xfrm>
            <a:off x="2514600" y="2667000"/>
            <a:ext cx="685800" cy="2895600"/>
          </a:xfrm>
          <a:prstGeom prst="leftBrace">
            <a:avLst>
              <a:gd name="adj1" fmla="val 35185"/>
              <a:gd name="adj2" fmla="val 50000"/>
            </a:avLst>
          </a:prstGeom>
          <a:noFill/>
          <a:ln w="9525">
            <a:solidFill>
              <a:schemeClr val="tx1"/>
            </a:solidFill>
            <a:round/>
            <a:headEnd/>
            <a:tailEnd/>
          </a:ln>
        </p:spPr>
        <p:txBody>
          <a:bodyPr wrap="none" anchor="ctr"/>
          <a:lstStyle/>
          <a:p>
            <a:endParaRPr lang="en-US" dirty="0"/>
          </a:p>
        </p:txBody>
      </p:sp>
      <p:sp>
        <p:nvSpPr>
          <p:cNvPr id="30736" name="AutoShape 16"/>
          <p:cNvSpPr>
            <a:spLocks noChangeArrowheads="1"/>
          </p:cNvSpPr>
          <p:nvPr/>
        </p:nvSpPr>
        <p:spPr bwMode="auto">
          <a:xfrm>
            <a:off x="0" y="3505200"/>
            <a:ext cx="2667000" cy="1828800"/>
          </a:xfrm>
          <a:prstGeom prst="verticalScroll">
            <a:avLst>
              <a:gd name="adj" fmla="val 12500"/>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a:t>
            </a:r>
          </a:p>
          <a:p>
            <a:pPr algn="ctr" eaLnBrk="1" hangingPunct="1"/>
            <a:r>
              <a:rPr lang="en-US" sz="2400" dirty="0">
                <a:latin typeface="Times New Roman" pitchFamily="18" charset="0"/>
                <a:cs typeface="Times New Roman" pitchFamily="18" charset="0"/>
              </a:rPr>
              <a:t>Programming</a:t>
            </a:r>
          </a:p>
          <a:p>
            <a:pPr algn="ctr" eaLnBrk="1" hangingPunct="1"/>
            <a:r>
              <a:rPr lang="en-US" sz="2400" dirty="0">
                <a:latin typeface="Times New Roman" pitchFamily="18" charset="0"/>
                <a:cs typeface="Times New Roman" pitchFamily="18" charset="0"/>
              </a:rPr>
              <a:t>(Culler-Singh)</a:t>
            </a:r>
          </a:p>
        </p:txBody>
      </p:sp>
      <p:sp>
        <p:nvSpPr>
          <p:cNvPr id="30737" name="Rectangle 17"/>
          <p:cNvSpPr>
            <a:spLocks noChangeArrowheads="1"/>
          </p:cNvSpPr>
          <p:nvPr/>
        </p:nvSpPr>
        <p:spPr bwMode="auto">
          <a:xfrm>
            <a:off x="5867400" y="1981200"/>
            <a:ext cx="3276600" cy="381000"/>
          </a:xfrm>
          <a:prstGeom prst="rect">
            <a:avLst/>
          </a:prstGeom>
          <a:solidFill>
            <a:srgbClr val="FF9933"/>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Parallel program (XMT-C)</a:t>
            </a:r>
          </a:p>
        </p:txBody>
      </p:sp>
      <p:sp>
        <p:nvSpPr>
          <p:cNvPr id="30738" name="Oval 18"/>
          <p:cNvSpPr>
            <a:spLocks noChangeArrowheads="1"/>
          </p:cNvSpPr>
          <p:nvPr/>
        </p:nvSpPr>
        <p:spPr bwMode="auto">
          <a:xfrm>
            <a:off x="6324600" y="2819400"/>
            <a:ext cx="2590800" cy="914400"/>
          </a:xfrm>
          <a:prstGeom prst="ellipse">
            <a:avLst/>
          </a:prstGeom>
          <a:solidFill>
            <a:srgbClr val="FF9933"/>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XMT Computer</a:t>
            </a:r>
          </a:p>
          <a:p>
            <a:pPr algn="ctr" eaLnBrk="1" hangingPunct="1"/>
            <a:r>
              <a:rPr lang="en-US" sz="2400" dirty="0">
                <a:latin typeface="Times New Roman" pitchFamily="18" charset="0"/>
                <a:cs typeface="Times New Roman" pitchFamily="18" charset="0"/>
              </a:rPr>
              <a:t>(or Simulator)</a:t>
            </a:r>
          </a:p>
        </p:txBody>
      </p:sp>
      <p:sp>
        <p:nvSpPr>
          <p:cNvPr id="30739" name="Line 19"/>
          <p:cNvSpPr>
            <a:spLocks noChangeShapeType="1"/>
          </p:cNvSpPr>
          <p:nvPr/>
        </p:nvSpPr>
        <p:spPr bwMode="auto">
          <a:xfrm>
            <a:off x="6400800" y="990600"/>
            <a:ext cx="685800" cy="228600"/>
          </a:xfrm>
          <a:prstGeom prst="line">
            <a:avLst/>
          </a:prstGeom>
          <a:noFill/>
          <a:ln w="9525">
            <a:solidFill>
              <a:schemeClr val="tx1"/>
            </a:solidFill>
            <a:round/>
            <a:headEnd/>
            <a:tailEnd type="triangle" w="med" len="med"/>
          </a:ln>
        </p:spPr>
        <p:txBody>
          <a:bodyPr/>
          <a:lstStyle/>
          <a:p>
            <a:endParaRPr lang="en-US" dirty="0"/>
          </a:p>
        </p:txBody>
      </p:sp>
      <p:sp>
        <p:nvSpPr>
          <p:cNvPr id="30740" name="Oval 20"/>
          <p:cNvSpPr>
            <a:spLocks noChangeArrowheads="1"/>
          </p:cNvSpPr>
          <p:nvPr/>
        </p:nvSpPr>
        <p:spPr bwMode="auto">
          <a:xfrm>
            <a:off x="3048000" y="5943600"/>
            <a:ext cx="2743200" cy="5334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computer</a:t>
            </a:r>
          </a:p>
        </p:txBody>
      </p:sp>
      <p:sp>
        <p:nvSpPr>
          <p:cNvPr id="30741" name="Oval 21"/>
          <p:cNvSpPr>
            <a:spLocks noChangeArrowheads="1"/>
          </p:cNvSpPr>
          <p:nvPr/>
        </p:nvSpPr>
        <p:spPr bwMode="auto">
          <a:xfrm>
            <a:off x="152400" y="2590800"/>
            <a:ext cx="2590800" cy="762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Standard Computer</a:t>
            </a:r>
          </a:p>
        </p:txBody>
      </p:sp>
      <p:cxnSp>
        <p:nvCxnSpPr>
          <p:cNvPr id="30742" name="AutoShape 22"/>
          <p:cNvCxnSpPr>
            <a:cxnSpLocks noChangeShapeType="1"/>
            <a:stCxn id="30723" idx="3"/>
            <a:endCxn id="30737" idx="1"/>
          </p:cNvCxnSpPr>
          <p:nvPr/>
        </p:nvCxnSpPr>
        <p:spPr bwMode="auto">
          <a:xfrm>
            <a:off x="4572000" y="1943100"/>
            <a:ext cx="1295400" cy="228600"/>
          </a:xfrm>
          <a:prstGeom prst="bentConnector3">
            <a:avLst>
              <a:gd name="adj1" fmla="val 50000"/>
            </a:avLst>
          </a:prstGeom>
          <a:noFill/>
          <a:ln w="9525">
            <a:solidFill>
              <a:schemeClr val="tx1"/>
            </a:solidFill>
            <a:miter lim="800000"/>
            <a:headEnd/>
            <a:tailEnd type="triangle" w="med" len="med"/>
          </a:ln>
        </p:spPr>
      </p:cxnSp>
      <p:sp>
        <p:nvSpPr>
          <p:cNvPr id="30743" name="AutoShape 23"/>
          <p:cNvSpPr>
            <a:spLocks noChangeArrowheads="1"/>
          </p:cNvSpPr>
          <p:nvPr/>
        </p:nvSpPr>
        <p:spPr bwMode="auto">
          <a:xfrm>
            <a:off x="5029200" y="1752600"/>
            <a:ext cx="457200" cy="457200"/>
          </a:xfrm>
          <a:prstGeom prst="irregularSeal1">
            <a:avLst/>
          </a:prstGeom>
          <a:solidFill>
            <a:srgbClr val="FFFF00"/>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3</a:t>
            </a:r>
          </a:p>
        </p:txBody>
      </p:sp>
      <p:sp>
        <p:nvSpPr>
          <p:cNvPr id="30744" name="Line 24"/>
          <p:cNvSpPr>
            <a:spLocks noChangeShapeType="1"/>
          </p:cNvSpPr>
          <p:nvPr/>
        </p:nvSpPr>
        <p:spPr bwMode="auto">
          <a:xfrm>
            <a:off x="2743200" y="1524000"/>
            <a:ext cx="0" cy="228600"/>
          </a:xfrm>
          <a:prstGeom prst="line">
            <a:avLst/>
          </a:prstGeom>
          <a:noFill/>
          <a:ln w="9525">
            <a:solidFill>
              <a:schemeClr val="tx1"/>
            </a:solidFill>
            <a:round/>
            <a:headEnd/>
            <a:tailEnd type="triangle" w="med" len="med"/>
          </a:ln>
        </p:spPr>
        <p:txBody>
          <a:bodyPr/>
          <a:lstStyle/>
          <a:p>
            <a:endParaRPr lang="en-US" dirty="0"/>
          </a:p>
        </p:txBody>
      </p:sp>
      <p:sp>
        <p:nvSpPr>
          <p:cNvPr id="30745" name="Line 25"/>
          <p:cNvSpPr>
            <a:spLocks noChangeShapeType="1"/>
          </p:cNvSpPr>
          <p:nvPr/>
        </p:nvSpPr>
        <p:spPr bwMode="auto">
          <a:xfrm flipH="1">
            <a:off x="1752600" y="2133600"/>
            <a:ext cx="381000" cy="457200"/>
          </a:xfrm>
          <a:prstGeom prst="line">
            <a:avLst/>
          </a:prstGeom>
          <a:noFill/>
          <a:ln w="9525">
            <a:solidFill>
              <a:schemeClr val="tx1"/>
            </a:solidFill>
            <a:round/>
            <a:headEnd/>
            <a:tailEnd type="triangle" w="med" len="med"/>
          </a:ln>
        </p:spPr>
        <p:txBody>
          <a:bodyPr/>
          <a:lstStyle/>
          <a:p>
            <a:endParaRPr lang="en-US" dirty="0"/>
          </a:p>
        </p:txBody>
      </p:sp>
      <p:sp>
        <p:nvSpPr>
          <p:cNvPr id="30746" name="Line 26"/>
          <p:cNvSpPr>
            <a:spLocks noChangeShapeType="1"/>
          </p:cNvSpPr>
          <p:nvPr/>
        </p:nvSpPr>
        <p:spPr bwMode="auto">
          <a:xfrm>
            <a:off x="3505200" y="2133600"/>
            <a:ext cx="457200" cy="533400"/>
          </a:xfrm>
          <a:prstGeom prst="line">
            <a:avLst/>
          </a:prstGeom>
          <a:noFill/>
          <a:ln w="9525">
            <a:solidFill>
              <a:schemeClr val="tx1"/>
            </a:solidFill>
            <a:round/>
            <a:headEnd/>
            <a:tailEnd type="triangle" w="med" len="med"/>
          </a:ln>
        </p:spPr>
        <p:txBody>
          <a:bodyPr/>
          <a:lstStyle/>
          <a:p>
            <a:endParaRPr lang="en-US" dirty="0"/>
          </a:p>
        </p:txBody>
      </p:sp>
      <p:sp>
        <p:nvSpPr>
          <p:cNvPr id="30747" name="Line 27"/>
          <p:cNvSpPr>
            <a:spLocks noChangeShapeType="1"/>
          </p:cNvSpPr>
          <p:nvPr/>
        </p:nvSpPr>
        <p:spPr bwMode="auto">
          <a:xfrm>
            <a:off x="4419600" y="5562600"/>
            <a:ext cx="0" cy="381000"/>
          </a:xfrm>
          <a:prstGeom prst="line">
            <a:avLst/>
          </a:prstGeom>
          <a:noFill/>
          <a:ln w="9525">
            <a:solidFill>
              <a:schemeClr val="tx1"/>
            </a:solidFill>
            <a:round/>
            <a:headEnd/>
            <a:tailEnd type="triangle" w="med" len="med"/>
          </a:ln>
        </p:spPr>
        <p:txBody>
          <a:bodyPr/>
          <a:lstStyle/>
          <a:p>
            <a:endParaRPr lang="en-US" dirty="0"/>
          </a:p>
        </p:txBody>
      </p:sp>
      <p:sp>
        <p:nvSpPr>
          <p:cNvPr id="30748" name="Oval 28"/>
          <p:cNvSpPr>
            <a:spLocks noChangeArrowheads="1"/>
          </p:cNvSpPr>
          <p:nvPr/>
        </p:nvSpPr>
        <p:spPr bwMode="auto">
          <a:xfrm>
            <a:off x="1981200" y="2286000"/>
            <a:ext cx="3810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solidFill>
                  <a:srgbClr val="FFFF00"/>
                </a:solidFill>
                <a:latin typeface="Times New Roman" pitchFamily="18" charset="0"/>
                <a:cs typeface="Times New Roman" pitchFamily="18" charset="0"/>
              </a:rPr>
              <a:t>1</a:t>
            </a:r>
          </a:p>
        </p:txBody>
      </p:sp>
      <p:sp>
        <p:nvSpPr>
          <p:cNvPr id="30749" name="Oval 29"/>
          <p:cNvSpPr>
            <a:spLocks noChangeArrowheads="1"/>
          </p:cNvSpPr>
          <p:nvPr/>
        </p:nvSpPr>
        <p:spPr bwMode="auto">
          <a:xfrm>
            <a:off x="4495800" y="5638800"/>
            <a:ext cx="3810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solidFill>
                  <a:srgbClr val="FFFF00"/>
                </a:solidFill>
                <a:latin typeface="Times New Roman" pitchFamily="18" charset="0"/>
                <a:cs typeface="Times New Roman" pitchFamily="18" charset="0"/>
              </a:rPr>
              <a:t>2</a:t>
            </a:r>
          </a:p>
        </p:txBody>
      </p:sp>
      <p:sp>
        <p:nvSpPr>
          <p:cNvPr id="30750" name="Oval 30"/>
          <p:cNvSpPr>
            <a:spLocks noChangeArrowheads="1"/>
          </p:cNvSpPr>
          <p:nvPr/>
        </p:nvSpPr>
        <p:spPr bwMode="auto">
          <a:xfrm>
            <a:off x="7543800" y="2438400"/>
            <a:ext cx="381000" cy="304800"/>
          </a:xfrm>
          <a:prstGeom prst="ellipse">
            <a:avLst/>
          </a:prstGeom>
          <a:solidFill>
            <a:srgbClr val="FF9933"/>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4</a:t>
            </a:r>
          </a:p>
        </p:txBody>
      </p:sp>
      <p:sp>
        <p:nvSpPr>
          <p:cNvPr id="30751" name="Text Box 31"/>
          <p:cNvSpPr txBox="1">
            <a:spLocks noChangeArrowheads="1"/>
          </p:cNvSpPr>
          <p:nvPr/>
        </p:nvSpPr>
        <p:spPr bwMode="auto">
          <a:xfrm>
            <a:off x="5791200" y="4191000"/>
            <a:ext cx="3200400" cy="1492250"/>
          </a:xfrm>
          <a:prstGeom prst="rect">
            <a:avLst/>
          </a:prstGeom>
          <a:noFill/>
          <a:ln w="9525">
            <a:noFill/>
            <a:miter lim="800000"/>
            <a:headEnd/>
            <a:tailEnd/>
          </a:ln>
        </p:spPr>
        <p:txBody>
          <a:bodyPr>
            <a:spAutoFit/>
          </a:bodyPr>
          <a:lstStyle/>
          <a:p>
            <a:pPr eaLnBrk="1" hangingPunct="1">
              <a:buFontTx/>
              <a:buChar char="•"/>
            </a:pPr>
            <a:r>
              <a:rPr lang="en-US" sz="2400" dirty="0">
                <a:latin typeface="Times New Roman" pitchFamily="18" charset="0"/>
                <a:cs typeface="Times New Roman" pitchFamily="18" charset="0"/>
              </a:rPr>
              <a:t> </a:t>
            </a:r>
            <a:r>
              <a:rPr lang="en-US" sz="2400" dirty="0">
                <a:cs typeface="Times New Roman" pitchFamily="18" charset="0"/>
              </a:rPr>
              <a:t>4 </a:t>
            </a:r>
            <a:r>
              <a:rPr lang="en-US" sz="2400" b="1" dirty="0">
                <a:cs typeface="Times New Roman" pitchFamily="18" charset="0"/>
              </a:rPr>
              <a:t>easier</a:t>
            </a:r>
            <a:r>
              <a:rPr lang="en-US" sz="2400" dirty="0">
                <a:cs typeface="Times New Roman" pitchFamily="18" charset="0"/>
              </a:rPr>
              <a:t> than 2 </a:t>
            </a:r>
          </a:p>
          <a:p>
            <a:pPr eaLnBrk="1" hangingPunct="1">
              <a:buFontTx/>
              <a:buChar char="•"/>
            </a:pPr>
            <a:r>
              <a:rPr lang="en-US" sz="2400" dirty="0">
                <a:cs typeface="Times New Roman" pitchFamily="18" charset="0"/>
              </a:rPr>
              <a:t> Problems with 3</a:t>
            </a:r>
          </a:p>
          <a:p>
            <a:pPr eaLnBrk="1" hangingPunct="1">
              <a:buFontTx/>
              <a:buChar char="•"/>
            </a:pPr>
            <a:r>
              <a:rPr lang="en-US" sz="2400" dirty="0">
                <a:cs typeface="Times New Roman" pitchFamily="18" charset="0"/>
              </a:rPr>
              <a:t> 4 competitive with 1: </a:t>
            </a:r>
            <a:r>
              <a:rPr lang="en-US" dirty="0">
                <a:cs typeface="Times New Roman" pitchFamily="18" charset="0"/>
              </a:rPr>
              <a:t>cost-effectiveness; natural </a:t>
            </a:r>
          </a:p>
        </p:txBody>
      </p:sp>
      <p:sp>
        <p:nvSpPr>
          <p:cNvPr id="30752" name="Line 32"/>
          <p:cNvSpPr>
            <a:spLocks noChangeShapeType="1"/>
          </p:cNvSpPr>
          <p:nvPr/>
        </p:nvSpPr>
        <p:spPr bwMode="auto">
          <a:xfrm>
            <a:off x="7467600" y="2362200"/>
            <a:ext cx="0" cy="457200"/>
          </a:xfrm>
          <a:prstGeom prst="line">
            <a:avLst/>
          </a:prstGeom>
          <a:noFill/>
          <a:ln w="9525">
            <a:solidFill>
              <a:schemeClr val="tx1"/>
            </a:solidFill>
            <a:round/>
            <a:headEnd/>
            <a:tailEnd type="triangle" w="med" len="med"/>
          </a:ln>
        </p:spPr>
        <p:txBody>
          <a:bodyPr/>
          <a:lstStyle/>
          <a:p>
            <a:endParaRPr lang="en-US" dirty="0"/>
          </a:p>
        </p:txBody>
      </p:sp>
      <p:sp>
        <p:nvSpPr>
          <p:cNvPr id="30753" name="Line 33"/>
          <p:cNvSpPr>
            <a:spLocks noChangeShapeType="1"/>
          </p:cNvSpPr>
          <p:nvPr/>
        </p:nvSpPr>
        <p:spPr bwMode="auto">
          <a:xfrm>
            <a:off x="7467600" y="1828800"/>
            <a:ext cx="0" cy="152400"/>
          </a:xfrm>
          <a:prstGeom prst="line">
            <a:avLst/>
          </a:prstGeom>
          <a:noFill/>
          <a:ln w="9525">
            <a:solidFill>
              <a:schemeClr val="tx1"/>
            </a:solidFill>
            <a:round/>
            <a:headEnd/>
            <a:tailEnd type="triangle" w="med" len="med"/>
          </a:ln>
        </p:spPr>
        <p:txBody>
          <a:bodyPr/>
          <a:lstStyle/>
          <a:p>
            <a:endParaRPr lang="en-US" dirty="0"/>
          </a:p>
        </p:txBody>
      </p:sp>
      <p:sp>
        <p:nvSpPr>
          <p:cNvPr id="30754" name="Text Box 34"/>
          <p:cNvSpPr txBox="1">
            <a:spLocks noChangeArrowheads="1"/>
          </p:cNvSpPr>
          <p:nvPr/>
        </p:nvSpPr>
        <p:spPr bwMode="auto">
          <a:xfrm>
            <a:off x="304800" y="76200"/>
            <a:ext cx="8609013" cy="457200"/>
          </a:xfrm>
          <a:prstGeom prst="rect">
            <a:avLst/>
          </a:prstGeom>
          <a:noFill/>
          <a:ln w="9525">
            <a:noFill/>
            <a:miter lim="800000"/>
            <a:headEnd/>
            <a:tailEnd/>
          </a:ln>
        </p:spPr>
        <p:txBody>
          <a:bodyPr>
            <a:spAutoFit/>
          </a:bodyPr>
          <a:lstStyle/>
          <a:p>
            <a:pPr eaLnBrk="1" hangingPunct="1"/>
            <a:r>
              <a:rPr lang="en-US" sz="2400" b="1" dirty="0">
                <a:solidFill>
                  <a:srgbClr val="FF0000"/>
                </a:solidFill>
                <a:latin typeface="Times New Roman" pitchFamily="18" charset="0"/>
                <a:cs typeface="Times New Roman" pitchFamily="18" charset="0"/>
              </a:rPr>
              <a:t>PERFORMANCE PROGRAMMING &amp; ITS PRODUCTIVITY</a:t>
            </a:r>
          </a:p>
        </p:txBody>
      </p:sp>
      <p:sp>
        <p:nvSpPr>
          <p:cNvPr id="30755" name="Text Box 35"/>
          <p:cNvSpPr txBox="1">
            <a:spLocks noChangeArrowheads="1"/>
          </p:cNvSpPr>
          <p:nvPr/>
        </p:nvSpPr>
        <p:spPr bwMode="auto">
          <a:xfrm>
            <a:off x="5699125" y="2376488"/>
            <a:ext cx="1827213" cy="396875"/>
          </a:xfrm>
          <a:prstGeom prst="rect">
            <a:avLst/>
          </a:prstGeom>
          <a:noFill/>
          <a:ln w="9525">
            <a:noFill/>
            <a:miter lim="800000"/>
            <a:headEnd/>
            <a:tailEnd/>
          </a:ln>
        </p:spPr>
        <p:txBody>
          <a:bodyPr wrap="none">
            <a:spAutoFit/>
          </a:bodyPr>
          <a:lstStyle/>
          <a:p>
            <a:pPr eaLnBrk="1" hangingPunct="1"/>
            <a:r>
              <a:rPr lang="en-US" dirty="0">
                <a:latin typeface="Times New Roman" pitchFamily="18" charset="0"/>
                <a:cs typeface="Times New Roman" pitchFamily="18" charset="0"/>
              </a:rPr>
              <a:t>Low overheads!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62000" y="1752600"/>
            <a:ext cx="38100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Serial program (C)</a:t>
            </a:r>
          </a:p>
        </p:txBody>
      </p:sp>
      <p:sp>
        <p:nvSpPr>
          <p:cNvPr id="31747" name="Rectangle 3"/>
          <p:cNvSpPr>
            <a:spLocks noChangeArrowheads="1"/>
          </p:cNvSpPr>
          <p:nvPr/>
        </p:nvSpPr>
        <p:spPr bwMode="auto">
          <a:xfrm>
            <a:off x="3200400" y="2667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Decomposition</a:t>
            </a:r>
          </a:p>
        </p:txBody>
      </p:sp>
      <p:sp>
        <p:nvSpPr>
          <p:cNvPr id="31748" name="Text Box 4"/>
          <p:cNvSpPr txBox="1">
            <a:spLocks noChangeArrowheads="1"/>
          </p:cNvSpPr>
          <p:nvPr/>
        </p:nvSpPr>
        <p:spPr bwMode="auto">
          <a:xfrm>
            <a:off x="3124200" y="2590800"/>
            <a:ext cx="3429000" cy="457200"/>
          </a:xfrm>
          <a:prstGeom prst="rect">
            <a:avLst/>
          </a:prstGeom>
          <a:noFill/>
          <a:ln w="9525">
            <a:noFill/>
            <a:miter lim="800000"/>
            <a:headEnd/>
            <a:tailEnd/>
          </a:ln>
        </p:spPr>
        <p:txBody>
          <a:bodyPr>
            <a:spAutoFit/>
          </a:bodyPr>
          <a:lstStyle/>
          <a:p>
            <a:pPr eaLnBrk="1" hangingPunct="1"/>
            <a:endParaRPr lang="en-US" sz="2400" dirty="0">
              <a:latin typeface="Times New Roman" pitchFamily="18" charset="0"/>
              <a:cs typeface="Times New Roman" pitchFamily="18" charset="0"/>
            </a:endParaRPr>
          </a:p>
        </p:txBody>
      </p:sp>
      <p:sp>
        <p:nvSpPr>
          <p:cNvPr id="31749" name="Rectangle 5"/>
          <p:cNvSpPr>
            <a:spLocks noChangeArrowheads="1"/>
          </p:cNvSpPr>
          <p:nvPr/>
        </p:nvSpPr>
        <p:spPr bwMode="auto">
          <a:xfrm>
            <a:off x="3200400" y="3429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Assignment</a:t>
            </a:r>
          </a:p>
        </p:txBody>
      </p:sp>
      <p:sp>
        <p:nvSpPr>
          <p:cNvPr id="31750" name="Rectangle 6"/>
          <p:cNvSpPr>
            <a:spLocks noChangeArrowheads="1"/>
          </p:cNvSpPr>
          <p:nvPr/>
        </p:nvSpPr>
        <p:spPr bwMode="auto">
          <a:xfrm>
            <a:off x="3200400" y="42672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Orchestration</a:t>
            </a:r>
          </a:p>
        </p:txBody>
      </p:sp>
      <p:sp>
        <p:nvSpPr>
          <p:cNvPr id="31751" name="Rectangle 7"/>
          <p:cNvSpPr>
            <a:spLocks noChangeArrowheads="1"/>
          </p:cNvSpPr>
          <p:nvPr/>
        </p:nvSpPr>
        <p:spPr bwMode="auto">
          <a:xfrm>
            <a:off x="3200400" y="51054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Mapping</a:t>
            </a:r>
          </a:p>
        </p:txBody>
      </p:sp>
      <p:sp>
        <p:nvSpPr>
          <p:cNvPr id="31752" name="Line 8"/>
          <p:cNvSpPr>
            <a:spLocks noChangeShapeType="1"/>
          </p:cNvSpPr>
          <p:nvPr/>
        </p:nvSpPr>
        <p:spPr bwMode="auto">
          <a:xfrm>
            <a:off x="4419600" y="3124200"/>
            <a:ext cx="0" cy="304800"/>
          </a:xfrm>
          <a:prstGeom prst="line">
            <a:avLst/>
          </a:prstGeom>
          <a:noFill/>
          <a:ln w="9525">
            <a:solidFill>
              <a:schemeClr val="tx1"/>
            </a:solidFill>
            <a:round/>
            <a:headEnd/>
            <a:tailEnd type="triangle" w="med" len="med"/>
          </a:ln>
        </p:spPr>
        <p:txBody>
          <a:bodyPr/>
          <a:lstStyle/>
          <a:p>
            <a:endParaRPr lang="en-US" dirty="0"/>
          </a:p>
        </p:txBody>
      </p:sp>
      <p:sp>
        <p:nvSpPr>
          <p:cNvPr id="31753" name="Line 9"/>
          <p:cNvSpPr>
            <a:spLocks noChangeShapeType="1"/>
          </p:cNvSpPr>
          <p:nvPr/>
        </p:nvSpPr>
        <p:spPr bwMode="auto">
          <a:xfrm>
            <a:off x="4419600" y="3886200"/>
            <a:ext cx="0" cy="381000"/>
          </a:xfrm>
          <a:prstGeom prst="line">
            <a:avLst/>
          </a:prstGeom>
          <a:noFill/>
          <a:ln w="9525">
            <a:solidFill>
              <a:schemeClr val="tx1"/>
            </a:solidFill>
            <a:round/>
            <a:headEnd/>
            <a:tailEnd type="triangle" w="med" len="med"/>
          </a:ln>
        </p:spPr>
        <p:txBody>
          <a:bodyPr/>
          <a:lstStyle/>
          <a:p>
            <a:endParaRPr lang="en-US" dirty="0"/>
          </a:p>
        </p:txBody>
      </p:sp>
      <p:sp>
        <p:nvSpPr>
          <p:cNvPr id="31754" name="Line 10"/>
          <p:cNvSpPr>
            <a:spLocks noChangeShapeType="1"/>
          </p:cNvSpPr>
          <p:nvPr/>
        </p:nvSpPr>
        <p:spPr bwMode="auto">
          <a:xfrm>
            <a:off x="4419600" y="4724400"/>
            <a:ext cx="0" cy="381000"/>
          </a:xfrm>
          <a:prstGeom prst="line">
            <a:avLst/>
          </a:prstGeom>
          <a:noFill/>
          <a:ln w="9525">
            <a:solidFill>
              <a:schemeClr val="tx1"/>
            </a:solidFill>
            <a:round/>
            <a:headEnd/>
            <a:tailEnd type="triangle" w="med" len="med"/>
          </a:ln>
        </p:spPr>
        <p:txBody>
          <a:bodyPr/>
          <a:lstStyle/>
          <a:p>
            <a:endParaRPr lang="en-US" dirty="0"/>
          </a:p>
        </p:txBody>
      </p:sp>
      <p:sp>
        <p:nvSpPr>
          <p:cNvPr id="31755" name="AutoShape 11"/>
          <p:cNvSpPr>
            <a:spLocks/>
          </p:cNvSpPr>
          <p:nvPr/>
        </p:nvSpPr>
        <p:spPr bwMode="auto">
          <a:xfrm>
            <a:off x="2514600" y="2667000"/>
            <a:ext cx="685800" cy="2895600"/>
          </a:xfrm>
          <a:prstGeom prst="leftBrace">
            <a:avLst>
              <a:gd name="adj1" fmla="val 35185"/>
              <a:gd name="adj2" fmla="val 50000"/>
            </a:avLst>
          </a:prstGeom>
          <a:noFill/>
          <a:ln w="9525">
            <a:solidFill>
              <a:schemeClr val="tx1"/>
            </a:solidFill>
            <a:round/>
            <a:headEnd/>
            <a:tailEnd/>
          </a:ln>
        </p:spPr>
        <p:txBody>
          <a:bodyPr wrap="none" anchor="ctr"/>
          <a:lstStyle/>
          <a:p>
            <a:endParaRPr lang="en-US" dirty="0"/>
          </a:p>
        </p:txBody>
      </p:sp>
      <p:sp>
        <p:nvSpPr>
          <p:cNvPr id="31756" name="AutoShape 12"/>
          <p:cNvSpPr>
            <a:spLocks noChangeArrowheads="1"/>
          </p:cNvSpPr>
          <p:nvPr/>
        </p:nvSpPr>
        <p:spPr bwMode="auto">
          <a:xfrm>
            <a:off x="0" y="3505200"/>
            <a:ext cx="2667000" cy="1828800"/>
          </a:xfrm>
          <a:prstGeom prst="verticalScroll">
            <a:avLst>
              <a:gd name="adj" fmla="val 12500"/>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a:t>
            </a:r>
          </a:p>
          <a:p>
            <a:pPr algn="ctr" eaLnBrk="1" hangingPunct="1"/>
            <a:r>
              <a:rPr lang="en-US" sz="2400" dirty="0">
                <a:latin typeface="Times New Roman" pitchFamily="18" charset="0"/>
                <a:cs typeface="Times New Roman" pitchFamily="18" charset="0"/>
              </a:rPr>
              <a:t>Programming</a:t>
            </a:r>
          </a:p>
          <a:p>
            <a:pPr algn="ctr" eaLnBrk="1" hangingPunct="1"/>
            <a:r>
              <a:rPr lang="en-US" sz="2400" dirty="0">
                <a:latin typeface="Times New Roman" pitchFamily="18" charset="0"/>
                <a:cs typeface="Times New Roman" pitchFamily="18" charset="0"/>
              </a:rPr>
              <a:t>(Culler-Singh)</a:t>
            </a:r>
          </a:p>
        </p:txBody>
      </p:sp>
      <p:sp>
        <p:nvSpPr>
          <p:cNvPr id="31757" name="Rectangle 13"/>
          <p:cNvSpPr>
            <a:spLocks noChangeArrowheads="1"/>
          </p:cNvSpPr>
          <p:nvPr/>
        </p:nvSpPr>
        <p:spPr bwMode="auto">
          <a:xfrm>
            <a:off x="5867400" y="1905000"/>
            <a:ext cx="3276600" cy="457200"/>
          </a:xfrm>
          <a:prstGeom prst="rect">
            <a:avLst/>
          </a:prstGeom>
          <a:solidFill>
            <a:srgbClr val="FF9933"/>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Parallel program (XMT-C)</a:t>
            </a:r>
          </a:p>
        </p:txBody>
      </p:sp>
      <p:sp>
        <p:nvSpPr>
          <p:cNvPr id="31758" name="Oval 14"/>
          <p:cNvSpPr>
            <a:spLocks noChangeArrowheads="1"/>
          </p:cNvSpPr>
          <p:nvPr/>
        </p:nvSpPr>
        <p:spPr bwMode="auto">
          <a:xfrm>
            <a:off x="6324600" y="2819400"/>
            <a:ext cx="2590800" cy="914400"/>
          </a:xfrm>
          <a:prstGeom prst="ellipse">
            <a:avLst/>
          </a:prstGeom>
          <a:solidFill>
            <a:srgbClr val="FF9933"/>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XMT architecture</a:t>
            </a:r>
          </a:p>
          <a:p>
            <a:pPr algn="ctr" eaLnBrk="1" hangingPunct="1"/>
            <a:r>
              <a:rPr lang="en-US" sz="2400" dirty="0">
                <a:latin typeface="Times New Roman" pitchFamily="18" charset="0"/>
                <a:cs typeface="Times New Roman" pitchFamily="18" charset="0"/>
              </a:rPr>
              <a:t>(Simulator)</a:t>
            </a:r>
          </a:p>
        </p:txBody>
      </p:sp>
      <p:sp>
        <p:nvSpPr>
          <p:cNvPr id="31759" name="Line 15"/>
          <p:cNvSpPr>
            <a:spLocks noChangeShapeType="1"/>
          </p:cNvSpPr>
          <p:nvPr/>
        </p:nvSpPr>
        <p:spPr bwMode="auto">
          <a:xfrm>
            <a:off x="7467600" y="2362200"/>
            <a:ext cx="0" cy="457200"/>
          </a:xfrm>
          <a:prstGeom prst="line">
            <a:avLst/>
          </a:prstGeom>
          <a:noFill/>
          <a:ln w="9525">
            <a:solidFill>
              <a:schemeClr val="tx1"/>
            </a:solidFill>
            <a:round/>
            <a:headEnd/>
            <a:tailEnd type="triangle" w="med" len="med"/>
          </a:ln>
        </p:spPr>
        <p:txBody>
          <a:bodyPr/>
          <a:lstStyle/>
          <a:p>
            <a:endParaRPr lang="en-US" dirty="0"/>
          </a:p>
        </p:txBody>
      </p:sp>
      <p:sp>
        <p:nvSpPr>
          <p:cNvPr id="31760" name="Oval 16"/>
          <p:cNvSpPr>
            <a:spLocks noChangeArrowheads="1"/>
          </p:cNvSpPr>
          <p:nvPr/>
        </p:nvSpPr>
        <p:spPr bwMode="auto">
          <a:xfrm>
            <a:off x="3048000" y="5943600"/>
            <a:ext cx="2743200" cy="5334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computer</a:t>
            </a:r>
          </a:p>
        </p:txBody>
      </p:sp>
      <p:sp>
        <p:nvSpPr>
          <p:cNvPr id="31761" name="Oval 17"/>
          <p:cNvSpPr>
            <a:spLocks noChangeArrowheads="1"/>
          </p:cNvSpPr>
          <p:nvPr/>
        </p:nvSpPr>
        <p:spPr bwMode="auto">
          <a:xfrm>
            <a:off x="152400" y="2590800"/>
            <a:ext cx="2590800" cy="762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Standard Computer</a:t>
            </a:r>
          </a:p>
        </p:txBody>
      </p:sp>
      <p:sp>
        <p:nvSpPr>
          <p:cNvPr id="31762" name="Line 18"/>
          <p:cNvSpPr>
            <a:spLocks noChangeShapeType="1"/>
          </p:cNvSpPr>
          <p:nvPr/>
        </p:nvSpPr>
        <p:spPr bwMode="auto">
          <a:xfrm flipH="1">
            <a:off x="1752600" y="2133600"/>
            <a:ext cx="381000" cy="457200"/>
          </a:xfrm>
          <a:prstGeom prst="line">
            <a:avLst/>
          </a:prstGeom>
          <a:noFill/>
          <a:ln w="9525">
            <a:solidFill>
              <a:schemeClr val="tx1"/>
            </a:solidFill>
            <a:round/>
            <a:headEnd/>
            <a:tailEnd type="triangle" w="med" len="med"/>
          </a:ln>
        </p:spPr>
        <p:txBody>
          <a:bodyPr/>
          <a:lstStyle/>
          <a:p>
            <a:endParaRPr lang="en-US" dirty="0"/>
          </a:p>
        </p:txBody>
      </p:sp>
      <p:sp>
        <p:nvSpPr>
          <p:cNvPr id="31763" name="Line 19"/>
          <p:cNvSpPr>
            <a:spLocks noChangeShapeType="1"/>
          </p:cNvSpPr>
          <p:nvPr/>
        </p:nvSpPr>
        <p:spPr bwMode="auto">
          <a:xfrm>
            <a:off x="3505200" y="2133600"/>
            <a:ext cx="457200" cy="533400"/>
          </a:xfrm>
          <a:prstGeom prst="line">
            <a:avLst/>
          </a:prstGeom>
          <a:noFill/>
          <a:ln w="9525">
            <a:solidFill>
              <a:schemeClr val="tx1"/>
            </a:solidFill>
            <a:round/>
            <a:headEnd/>
            <a:tailEnd type="triangle" w="med" len="med"/>
          </a:ln>
        </p:spPr>
        <p:txBody>
          <a:bodyPr/>
          <a:lstStyle/>
          <a:p>
            <a:endParaRPr lang="en-US" dirty="0"/>
          </a:p>
        </p:txBody>
      </p:sp>
      <p:sp>
        <p:nvSpPr>
          <p:cNvPr id="31764" name="Line 20"/>
          <p:cNvSpPr>
            <a:spLocks noChangeShapeType="1"/>
          </p:cNvSpPr>
          <p:nvPr/>
        </p:nvSpPr>
        <p:spPr bwMode="auto">
          <a:xfrm>
            <a:off x="4419600" y="5562600"/>
            <a:ext cx="0" cy="381000"/>
          </a:xfrm>
          <a:prstGeom prst="line">
            <a:avLst/>
          </a:prstGeom>
          <a:noFill/>
          <a:ln w="9525">
            <a:solidFill>
              <a:schemeClr val="tx1"/>
            </a:solidFill>
            <a:round/>
            <a:headEnd/>
            <a:tailEnd type="triangle" w="med" len="med"/>
          </a:ln>
        </p:spPr>
        <p:txBody>
          <a:bodyPr/>
          <a:lstStyle/>
          <a:p>
            <a:endParaRPr lang="en-US" dirty="0"/>
          </a:p>
        </p:txBody>
      </p:sp>
      <p:sp>
        <p:nvSpPr>
          <p:cNvPr id="31765" name="Rectangle 21"/>
          <p:cNvSpPr>
            <a:spLocks noChangeArrowheads="1"/>
          </p:cNvSpPr>
          <p:nvPr/>
        </p:nvSpPr>
        <p:spPr bwMode="auto">
          <a:xfrm>
            <a:off x="2133600" y="762000"/>
            <a:ext cx="5638800" cy="609600"/>
          </a:xfrm>
          <a:prstGeom prst="rect">
            <a:avLst/>
          </a:prstGeom>
          <a:solidFill>
            <a:srgbClr val="66CCFF"/>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Application programmer’s interfaces (APIs)</a:t>
            </a:r>
          </a:p>
          <a:p>
            <a:pPr algn="ctr" eaLnBrk="1" hangingPunct="1"/>
            <a:r>
              <a:rPr lang="en-US" sz="2400" dirty="0">
                <a:latin typeface="Times New Roman" pitchFamily="18" charset="0"/>
                <a:cs typeface="Times New Roman" pitchFamily="18" charset="0"/>
              </a:rPr>
              <a:t>(OpenGL, VHDL/Verilog, Matlab)</a:t>
            </a:r>
          </a:p>
        </p:txBody>
      </p:sp>
      <p:sp>
        <p:nvSpPr>
          <p:cNvPr id="31766" name="Text Box 22"/>
          <p:cNvSpPr txBox="1">
            <a:spLocks noChangeArrowheads="1"/>
          </p:cNvSpPr>
          <p:nvPr/>
        </p:nvSpPr>
        <p:spPr bwMode="auto">
          <a:xfrm>
            <a:off x="4419600" y="1295400"/>
            <a:ext cx="1295400" cy="457200"/>
          </a:xfrm>
          <a:prstGeom prst="rect">
            <a:avLst/>
          </a:prstGeom>
          <a:noFill/>
          <a:ln w="9525">
            <a:noFill/>
            <a:miter lim="800000"/>
            <a:headEnd/>
            <a:tailEnd/>
          </a:ln>
        </p:spPr>
        <p:txBody>
          <a:bodyPr>
            <a:spAutoFit/>
          </a:bodyPr>
          <a:lstStyle/>
          <a:p>
            <a:pPr eaLnBrk="1" hangingPunct="1"/>
            <a:r>
              <a:rPr lang="en-US" sz="2400" dirty="0">
                <a:latin typeface="Times New Roman" pitchFamily="18" charset="0"/>
                <a:cs typeface="Times New Roman" pitchFamily="18" charset="0"/>
              </a:rPr>
              <a:t>compiler</a:t>
            </a:r>
          </a:p>
        </p:txBody>
      </p:sp>
      <p:sp>
        <p:nvSpPr>
          <p:cNvPr id="31767" name="Text Box 23"/>
          <p:cNvSpPr txBox="1">
            <a:spLocks noChangeArrowheads="1"/>
          </p:cNvSpPr>
          <p:nvPr/>
        </p:nvSpPr>
        <p:spPr bwMode="auto">
          <a:xfrm>
            <a:off x="0" y="2133600"/>
            <a:ext cx="1676400"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Automatic?</a:t>
            </a:r>
          </a:p>
        </p:txBody>
      </p:sp>
      <p:sp>
        <p:nvSpPr>
          <p:cNvPr id="31768" name="Text Box 24"/>
          <p:cNvSpPr txBox="1">
            <a:spLocks noChangeArrowheads="1"/>
          </p:cNvSpPr>
          <p:nvPr/>
        </p:nvSpPr>
        <p:spPr bwMode="auto">
          <a:xfrm>
            <a:off x="1981200" y="2133600"/>
            <a:ext cx="762000"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Yes</a:t>
            </a:r>
          </a:p>
        </p:txBody>
      </p:sp>
      <p:sp>
        <p:nvSpPr>
          <p:cNvPr id="31769" name="Text Box 25"/>
          <p:cNvSpPr txBox="1">
            <a:spLocks noChangeArrowheads="1"/>
          </p:cNvSpPr>
          <p:nvPr/>
        </p:nvSpPr>
        <p:spPr bwMode="auto">
          <a:xfrm>
            <a:off x="7543800" y="2362200"/>
            <a:ext cx="658813"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Yes</a:t>
            </a:r>
          </a:p>
        </p:txBody>
      </p:sp>
      <p:sp>
        <p:nvSpPr>
          <p:cNvPr id="31770" name="Text Box 26"/>
          <p:cNvSpPr txBox="1">
            <a:spLocks noChangeArrowheads="1"/>
          </p:cNvSpPr>
          <p:nvPr/>
        </p:nvSpPr>
        <p:spPr bwMode="auto">
          <a:xfrm>
            <a:off x="3870325" y="2174875"/>
            <a:ext cx="1235075"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Maybe</a:t>
            </a:r>
          </a:p>
        </p:txBody>
      </p:sp>
      <p:sp>
        <p:nvSpPr>
          <p:cNvPr id="31771" name="Text Box 27"/>
          <p:cNvSpPr txBox="1">
            <a:spLocks noChangeArrowheads="1"/>
          </p:cNvSpPr>
          <p:nvPr/>
        </p:nvSpPr>
        <p:spPr bwMode="auto">
          <a:xfrm>
            <a:off x="381000" y="152400"/>
            <a:ext cx="8232775" cy="457200"/>
          </a:xfrm>
          <a:prstGeom prst="rect">
            <a:avLst/>
          </a:prstGeom>
          <a:noFill/>
          <a:ln w="9525">
            <a:noFill/>
            <a:miter lim="800000"/>
            <a:headEnd/>
            <a:tailEnd/>
          </a:ln>
        </p:spPr>
        <p:txBody>
          <a:bodyPr wrap="none">
            <a:spAutoFit/>
          </a:bodyPr>
          <a:lstStyle/>
          <a:p>
            <a:pPr eaLnBrk="1" hangingPunct="1"/>
            <a:r>
              <a:rPr lang="en-US" sz="2400" b="1" dirty="0">
                <a:solidFill>
                  <a:srgbClr val="FF0000"/>
                </a:solidFill>
                <a:latin typeface="Times New Roman" pitchFamily="18" charset="0"/>
                <a:cs typeface="Times New Roman" pitchFamily="18" charset="0"/>
              </a:rPr>
              <a:t>APPLICATION PROGRAMMING &amp; ITS PRODUCTIVITY</a:t>
            </a:r>
          </a:p>
        </p:txBody>
      </p:sp>
      <p:sp>
        <p:nvSpPr>
          <p:cNvPr id="31772" name="Line 28"/>
          <p:cNvSpPr>
            <a:spLocks noChangeShapeType="1"/>
          </p:cNvSpPr>
          <p:nvPr/>
        </p:nvSpPr>
        <p:spPr bwMode="auto">
          <a:xfrm flipH="1">
            <a:off x="2895600" y="1371600"/>
            <a:ext cx="914400" cy="381000"/>
          </a:xfrm>
          <a:prstGeom prst="line">
            <a:avLst/>
          </a:prstGeom>
          <a:noFill/>
          <a:ln w="9525">
            <a:solidFill>
              <a:schemeClr val="tx1"/>
            </a:solidFill>
            <a:round/>
            <a:headEnd/>
            <a:tailEnd type="triangle" w="med" len="med"/>
          </a:ln>
        </p:spPr>
        <p:txBody>
          <a:bodyPr/>
          <a:lstStyle/>
          <a:p>
            <a:endParaRPr lang="en-US" dirty="0"/>
          </a:p>
        </p:txBody>
      </p:sp>
      <p:sp>
        <p:nvSpPr>
          <p:cNvPr id="31773" name="Line 29"/>
          <p:cNvSpPr>
            <a:spLocks noChangeShapeType="1"/>
          </p:cNvSpPr>
          <p:nvPr/>
        </p:nvSpPr>
        <p:spPr bwMode="auto">
          <a:xfrm>
            <a:off x="6477000" y="1371600"/>
            <a:ext cx="990600" cy="533400"/>
          </a:xfrm>
          <a:prstGeom prst="line">
            <a:avLst/>
          </a:prstGeom>
          <a:noFill/>
          <a:ln w="9525">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09600" y="838200"/>
            <a:ext cx="25908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Build-first, figure-out-how-to-program later</a:t>
            </a:r>
            <a:r>
              <a:rPr kumimoji="0" lang="en-US" sz="2000" b="0" i="0" u="none" strike="noStrike" cap="none" normalizeH="0" dirty="0" smtClean="0">
                <a:ln>
                  <a:noFill/>
                </a:ln>
                <a:solidFill>
                  <a:schemeClr val="tx1"/>
                </a:solidFill>
                <a:effectLst/>
                <a:latin typeface="Arial" charset="0"/>
              </a:rPr>
              <a:t> </a:t>
            </a:r>
            <a:r>
              <a:rPr kumimoji="0" lang="en-US" sz="2000" b="0" i="0" u="none" strike="noStrike" cap="none" normalizeH="0" dirty="0" smtClean="0">
                <a:ln>
                  <a:noFill/>
                </a:ln>
                <a:solidFill>
                  <a:schemeClr val="tx1"/>
                </a:solidFill>
                <a:effectLst/>
                <a:latin typeface="Arial" charset="0"/>
                <a:sym typeface="Wingdings" pitchFamily="2" charset="2"/>
              </a:rPr>
              <a:t> architecture</a:t>
            </a:r>
            <a:endParaRPr kumimoji="0" lang="en-US" sz="2000" b="0" i="0" u="none" strike="noStrike" cap="none" normalizeH="0" baseline="0" dirty="0" smtClean="0">
              <a:ln>
                <a:noFill/>
              </a:ln>
              <a:solidFill>
                <a:schemeClr val="tx1"/>
              </a:solidFill>
              <a:effectLst/>
              <a:latin typeface="Arial" charset="0"/>
            </a:endParaRPr>
          </a:p>
        </p:txBody>
      </p:sp>
      <p:sp>
        <p:nvSpPr>
          <p:cNvPr id="3" name="Rounded Rectangle 2"/>
          <p:cNvSpPr/>
          <p:nvPr/>
        </p:nvSpPr>
        <p:spPr bwMode="auto">
          <a:xfrm>
            <a:off x="3810000" y="838200"/>
            <a:ext cx="1981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Graphics cards</a:t>
            </a:r>
          </a:p>
        </p:txBody>
      </p:sp>
      <p:sp>
        <p:nvSpPr>
          <p:cNvPr id="4" name="Rounded Rectangle 3"/>
          <p:cNvSpPr/>
          <p:nvPr/>
        </p:nvSpPr>
        <p:spPr bwMode="auto">
          <a:xfrm>
            <a:off x="6248400" y="838200"/>
            <a:ext cx="2743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Where to start</a:t>
            </a:r>
          </a:p>
        </p:txBody>
      </p:sp>
      <p:sp>
        <p:nvSpPr>
          <p:cNvPr id="5" name="Rounded Rectangle 4"/>
          <p:cNvSpPr/>
          <p:nvPr/>
        </p:nvSpPr>
        <p:spPr bwMode="auto">
          <a:xfrm>
            <a:off x="304800" y="2667000"/>
            <a:ext cx="2895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Parallel programming: MPI, Open MP</a:t>
            </a:r>
          </a:p>
        </p:txBody>
      </p:sp>
      <p:sp>
        <p:nvSpPr>
          <p:cNvPr id="6" name="Rounded Rectangle 5"/>
          <p:cNvSpPr/>
          <p:nvPr/>
        </p:nvSpPr>
        <p:spPr bwMode="auto">
          <a:xfrm>
            <a:off x="3581400" y="2662767"/>
            <a:ext cx="1981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GPUs.</a:t>
            </a:r>
            <a:r>
              <a:rPr lang="en-US" dirty="0"/>
              <a:t> </a:t>
            </a:r>
            <a:r>
              <a:rPr kumimoji="0" lang="en-US" sz="2000" b="0" i="0" u="none" strike="noStrike" cap="none" normalizeH="0" dirty="0" smtClean="0">
                <a:ln>
                  <a:noFill/>
                </a:ln>
                <a:solidFill>
                  <a:schemeClr val="tx1"/>
                </a:solidFill>
                <a:effectLst/>
                <a:latin typeface="Arial" charset="0"/>
              </a:rPr>
              <a:t>CUDA. GPGPU</a:t>
            </a:r>
            <a:endParaRPr kumimoji="0" lang="en-US" sz="2000" b="0" i="0" u="none" strike="noStrike" cap="none" normalizeH="0" baseline="0" dirty="0" smtClean="0">
              <a:ln>
                <a:noFill/>
              </a:ln>
              <a:solidFill>
                <a:schemeClr val="tx1"/>
              </a:solidFill>
              <a:effectLst/>
              <a:latin typeface="Arial" charset="0"/>
            </a:endParaRPr>
          </a:p>
        </p:txBody>
      </p:sp>
      <p:sp>
        <p:nvSpPr>
          <p:cNvPr id="7" name="Rounded Rectangle 6"/>
          <p:cNvSpPr/>
          <p:nvPr/>
        </p:nvSpPr>
        <p:spPr bwMode="auto">
          <a:xfrm>
            <a:off x="5705475" y="2658533"/>
            <a:ext cx="3371850" cy="10964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s</a:t>
            </a:r>
            <a:r>
              <a:rPr kumimoji="0" lang="en-US" sz="2000" b="0" i="0" strike="noStrike" cap="none" normalizeH="0" baseline="0" dirty="0" smtClean="0">
                <a:ln>
                  <a:noFill/>
                </a:ln>
                <a:solidFill>
                  <a:schemeClr val="tx1"/>
                </a:solidFill>
                <a:effectLst/>
              </a:rPr>
              <a:t>o</a:t>
            </a:r>
            <a:r>
              <a:rPr kumimoji="0" lang="en-US" sz="2000" b="0" i="0" strike="noStrike" cap="none" normalizeH="0" dirty="0" smtClean="0">
                <a:ln>
                  <a:noFill/>
                </a:ln>
                <a:solidFill>
                  <a:schemeClr val="tx1"/>
                </a:solidFill>
                <a:effectLst/>
              </a:rPr>
              <a:t> that </a:t>
            </a:r>
            <a:endParaRPr kumimoji="0" lang="en-US" sz="2000" b="0" i="0" strike="noStrike" cap="none" normalizeH="0" baseline="0" dirty="0" smtClean="0">
              <a:ln>
                <a:noFill/>
              </a:ln>
              <a:solidFill>
                <a:schemeClr val="tx1"/>
              </a:solidFill>
              <a:effectLst/>
            </a:endParaRPr>
          </a:p>
        </p:txBody>
      </p:sp>
      <p:sp>
        <p:nvSpPr>
          <p:cNvPr id="8" name="Rounded Rectangle 7"/>
          <p:cNvSpPr/>
          <p:nvPr/>
        </p:nvSpPr>
        <p:spPr bwMode="auto">
          <a:xfrm>
            <a:off x="838200" y="4161367"/>
            <a:ext cx="485775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charset="0"/>
              </a:rPr>
              <a:t>ν</a:t>
            </a:r>
            <a:r>
              <a:rPr kumimoji="0" lang="en-US" sz="2000" b="0" i="0" u="none" strike="noStrike" cap="none" normalizeH="0" baseline="0" dirty="0" smtClean="0">
                <a:ln>
                  <a:noFill/>
                </a:ln>
                <a:solidFill>
                  <a:schemeClr val="tx1"/>
                </a:solidFill>
                <a:effectLst/>
                <a:latin typeface="Arial" charset="0"/>
              </a:rPr>
              <a:t>  Dense-matrix-type</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X  </a:t>
            </a:r>
            <a:r>
              <a:rPr lang="en-US" dirty="0" err="1" smtClean="0"/>
              <a:t>Irregular,Cost-effective,Strong</a:t>
            </a:r>
            <a:r>
              <a:rPr lang="en-US" dirty="0" smtClean="0"/>
              <a:t> scaling </a:t>
            </a:r>
            <a:endParaRPr kumimoji="0" lang="en-US" sz="2000" b="0"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5867400" y="4161367"/>
            <a:ext cx="3124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p>
          <a:p>
            <a:r>
              <a:rPr lang="el-GR" dirty="0" smtClean="0"/>
              <a:t>ν</a:t>
            </a:r>
            <a:r>
              <a:rPr lang="en-US" dirty="0" smtClean="0"/>
              <a:t> </a:t>
            </a:r>
            <a:endParaRPr lang="en-US" dirty="0"/>
          </a:p>
        </p:txBody>
      </p:sp>
      <p:sp>
        <p:nvSpPr>
          <p:cNvPr id="12" name="Rounded Rectangle 11"/>
          <p:cNvSpPr/>
          <p:nvPr/>
        </p:nvSpPr>
        <p:spPr bwMode="auto">
          <a:xfrm>
            <a:off x="1752600" y="5257800"/>
            <a:ext cx="6172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Heterogeneous system</a:t>
            </a:r>
          </a:p>
        </p:txBody>
      </p:sp>
      <p:cxnSp>
        <p:nvCxnSpPr>
          <p:cNvPr id="14" name="Straight Arrow Connector 13"/>
          <p:cNvCxnSpPr>
            <a:stCxn id="2" idx="2"/>
          </p:cNvCxnSpPr>
          <p:nvPr/>
        </p:nvCxnSpPr>
        <p:spPr bwMode="auto">
          <a:xfrm>
            <a:off x="1905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3" idx="2"/>
          </p:cNvCxnSpPr>
          <p:nvPr/>
        </p:nvCxnSpPr>
        <p:spPr bwMode="auto">
          <a:xfrm>
            <a:off x="4800600" y="2209800"/>
            <a:ext cx="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4" idx="2"/>
          </p:cNvCxnSpPr>
          <p:nvPr/>
        </p:nvCxnSpPr>
        <p:spPr bwMode="auto">
          <a:xfrm>
            <a:off x="7620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905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826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a:off x="7391400" y="4847167"/>
            <a:ext cx="228600"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1524000" y="149255"/>
            <a:ext cx="3200400" cy="400110"/>
          </a:xfrm>
          <a:prstGeom prst="rect">
            <a:avLst/>
          </a:prstGeom>
          <a:noFill/>
        </p:spPr>
        <p:txBody>
          <a:bodyPr wrap="square" rtlCol="0">
            <a:spAutoFit/>
          </a:bodyPr>
          <a:lstStyle/>
          <a:p>
            <a:r>
              <a:rPr lang="en-US" u="dbl" dirty="0" smtClean="0"/>
              <a:t>Hardware-first threads </a:t>
            </a:r>
            <a:endParaRPr lang="en-US" u="dbl" dirty="0"/>
          </a:p>
        </p:txBody>
      </p:sp>
      <p:sp>
        <p:nvSpPr>
          <p:cNvPr id="38" name="TextBox 37"/>
          <p:cNvSpPr txBox="1"/>
          <p:nvPr/>
        </p:nvSpPr>
        <p:spPr>
          <a:xfrm>
            <a:off x="6248400" y="152400"/>
            <a:ext cx="2667000" cy="400110"/>
          </a:xfrm>
          <a:prstGeom prst="rect">
            <a:avLst/>
          </a:prstGeom>
          <a:noFill/>
        </p:spPr>
        <p:txBody>
          <a:bodyPr wrap="square" rtlCol="0">
            <a:spAutoFit/>
          </a:bodyPr>
          <a:lstStyle/>
          <a:p>
            <a:r>
              <a:rPr lang="en-US" u="dbl" dirty="0" smtClean="0"/>
              <a:t>Place holder</a:t>
            </a:r>
            <a:endParaRPr lang="en-US" u="dbl" dirty="0"/>
          </a:p>
        </p:txBody>
      </p:sp>
      <p:cxnSp>
        <p:nvCxnSpPr>
          <p:cNvPr id="40" name="Straight Connector 39"/>
          <p:cNvCxnSpPr/>
          <p:nvPr/>
        </p:nvCxnSpPr>
        <p:spPr bwMode="auto">
          <a:xfrm>
            <a:off x="152400" y="5052483"/>
            <a:ext cx="876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TextBox 44"/>
          <p:cNvSpPr txBox="1"/>
          <p:nvPr/>
        </p:nvSpPr>
        <p:spPr>
          <a:xfrm>
            <a:off x="0" y="4648200"/>
            <a:ext cx="9144000" cy="1938992"/>
          </a:xfrm>
          <a:prstGeom prst="rect">
            <a:avLst/>
          </a:prstGeom>
          <a:noFill/>
        </p:spPr>
        <p:txBody>
          <a:bodyPr wrap="square" rtlCol="0">
            <a:spAutoFit/>
          </a:bodyPr>
          <a:lstStyle/>
          <a:p>
            <a:r>
              <a:rPr lang="en-US" dirty="0" smtClean="0">
                <a:solidFill>
                  <a:srgbClr val="FF0000"/>
                </a:solidFill>
              </a:rPr>
              <a:t>Past</a:t>
            </a:r>
          </a:p>
          <a:p>
            <a:endParaRPr lang="en-US" dirty="0">
              <a:solidFill>
                <a:srgbClr val="FF0000"/>
              </a:solidFill>
            </a:endParaRPr>
          </a:p>
          <a:p>
            <a:r>
              <a:rPr lang="en-US" dirty="0" smtClean="0">
                <a:solidFill>
                  <a:srgbClr val="FF0000"/>
                </a:solidFill>
              </a:rPr>
              <a:t>Future?</a:t>
            </a:r>
          </a:p>
          <a:p>
            <a:endParaRPr lang="en-US" dirty="0">
              <a:solidFill>
                <a:srgbClr val="FF0000"/>
              </a:solidFill>
            </a:endParaRPr>
          </a:p>
          <a:p>
            <a:r>
              <a:rPr lang="en-US" dirty="0" smtClean="0">
                <a:solidFill>
                  <a:srgbClr val="FF0000"/>
                </a:solidFill>
                <a:sym typeface="Wingdings" pitchFamily="2" charset="2"/>
              </a:rPr>
              <a:t>Heterogeneous</a:t>
            </a:r>
            <a:r>
              <a:rPr lang="en-US" dirty="0" smtClean="0">
                <a:solidFill>
                  <a:srgbClr val="FF0000"/>
                </a:solidFill>
              </a:rPr>
              <a:t> </a:t>
            </a:r>
            <a:r>
              <a:rPr lang="en-US" dirty="0" smtClean="0">
                <a:solidFill>
                  <a:srgbClr val="FF0000"/>
                </a:solidFill>
                <a:sym typeface="Wingdings" pitchFamily="2" charset="2"/>
              </a:rPr>
              <a:t>  lowering the bar: </a:t>
            </a:r>
            <a:r>
              <a:rPr lang="en-US" dirty="0">
                <a:solidFill>
                  <a:srgbClr val="FF0000"/>
                </a:solidFill>
                <a:sym typeface="Wingdings" pitchFamily="2" charset="2"/>
              </a:rPr>
              <a:t>Keep what we </a:t>
            </a:r>
            <a:r>
              <a:rPr lang="en-US" dirty="0" smtClean="0">
                <a:solidFill>
                  <a:srgbClr val="FF0000"/>
                </a:solidFill>
                <a:sym typeface="Wingdings" pitchFamily="2" charset="2"/>
              </a:rPr>
              <a:t>have, but augment it.</a:t>
            </a:r>
          </a:p>
          <a:p>
            <a:r>
              <a:rPr lang="en-US" dirty="0" smtClean="0">
                <a:solidFill>
                  <a:srgbClr val="FF0000"/>
                </a:solidFill>
                <a:sym typeface="Wingdings" pitchFamily="2" charset="2"/>
              </a:rPr>
              <a:t>Enabled by: increasing transistor budget, </a:t>
            </a:r>
            <a:r>
              <a:rPr lang="en-US" b="1" dirty="0" smtClean="0">
                <a:solidFill>
                  <a:srgbClr val="FF0000"/>
                </a:solidFill>
                <a:sym typeface="Wingdings" pitchFamily="2" charset="2"/>
              </a:rPr>
              <a:t>3D VLSI </a:t>
            </a:r>
            <a:r>
              <a:rPr lang="en-US" dirty="0" smtClean="0">
                <a:solidFill>
                  <a:srgbClr val="FF0000"/>
                </a:solidFill>
                <a:sym typeface="Wingdings" pitchFamily="2" charset="2"/>
              </a:rPr>
              <a:t>&amp; design of power  </a:t>
            </a:r>
            <a:endParaRPr lang="en-US" dirty="0">
              <a:solidFill>
                <a:srgbClr val="FF0000"/>
              </a:solidFill>
            </a:endParaRPr>
          </a:p>
        </p:txBody>
      </p:sp>
      <p:cxnSp>
        <p:nvCxnSpPr>
          <p:cNvPr id="11" name="Straight Arrow Connector 10"/>
          <p:cNvCxnSpPr>
            <a:stCxn id="8" idx="2"/>
          </p:cNvCxnSpPr>
          <p:nvPr/>
        </p:nvCxnSpPr>
        <p:spPr bwMode="auto">
          <a:xfrm>
            <a:off x="3267075" y="4847167"/>
            <a:ext cx="390525"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7696200" y="3754967"/>
            <a:ext cx="0" cy="406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6180270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371600" y="0"/>
            <a:ext cx="6781800" cy="519113"/>
          </a:xfrm>
          <a:prstGeom prst="rect">
            <a:avLst/>
          </a:prstGeom>
          <a:noFill/>
          <a:ln w="9525">
            <a:noFill/>
            <a:miter lim="800000"/>
            <a:headEnd/>
            <a:tailEnd/>
          </a:ln>
        </p:spPr>
        <p:txBody>
          <a:bodyPr>
            <a:spAutoFit/>
          </a:bodyPr>
          <a:lstStyle/>
          <a:p>
            <a:r>
              <a:rPr lang="en-US" sz="2800" dirty="0"/>
              <a:t>XMT Block Diagram – Back-up slide</a:t>
            </a:r>
          </a:p>
        </p:txBody>
      </p:sp>
      <p:pic>
        <p:nvPicPr>
          <p:cNvPr id="32771" name="Picture 3" descr="arch-figure"/>
          <p:cNvPicPr>
            <a:picLocks noChangeAspect="1" noChangeArrowheads="1"/>
          </p:cNvPicPr>
          <p:nvPr/>
        </p:nvPicPr>
        <p:blipFill>
          <a:blip r:embed="rId3" cstate="print"/>
          <a:srcRect/>
          <a:stretch>
            <a:fillRect/>
          </a:stretch>
        </p:blipFill>
        <p:spPr bwMode="auto">
          <a:xfrm>
            <a:off x="0" y="393700"/>
            <a:ext cx="9144000" cy="646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ISA</a:t>
            </a:r>
          </a:p>
        </p:txBody>
      </p:sp>
      <p:sp>
        <p:nvSpPr>
          <p:cNvPr id="33795" name="Rectangle 3"/>
          <p:cNvSpPr>
            <a:spLocks noGrp="1" noChangeArrowheads="1"/>
          </p:cNvSpPr>
          <p:nvPr>
            <p:ph type="body" idx="1"/>
          </p:nvPr>
        </p:nvSpPr>
        <p:spPr/>
        <p:txBody>
          <a:bodyPr/>
          <a:lstStyle/>
          <a:p>
            <a:r>
              <a:rPr lang="en-US" dirty="0" smtClean="0"/>
              <a:t>Any serial (MIPS, X86). MIPS R3000.</a:t>
            </a:r>
          </a:p>
          <a:p>
            <a:r>
              <a:rPr lang="en-US" dirty="0" smtClean="0"/>
              <a:t>Spawn (cannot be nested)</a:t>
            </a:r>
          </a:p>
          <a:p>
            <a:r>
              <a:rPr lang="en-US" dirty="0" smtClean="0"/>
              <a:t>Join</a:t>
            </a:r>
          </a:p>
          <a:p>
            <a:r>
              <a:rPr lang="en-US" dirty="0" smtClean="0"/>
              <a:t>SSpawn (can be nested)</a:t>
            </a:r>
          </a:p>
          <a:p>
            <a:r>
              <a:rPr lang="en-US" dirty="0" smtClean="0"/>
              <a:t>PS</a:t>
            </a:r>
          </a:p>
          <a:p>
            <a:r>
              <a:rPr lang="en-US" dirty="0" smtClean="0"/>
              <a:t>PSM</a:t>
            </a:r>
          </a:p>
          <a:p>
            <a:r>
              <a:rPr lang="en-US" dirty="0" smtClean="0"/>
              <a:t>Instructions for (compiler) optimizations</a:t>
            </a:r>
          </a:p>
          <a:p>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838200"/>
          </a:xfrm>
        </p:spPr>
        <p:txBody>
          <a:bodyPr/>
          <a:lstStyle/>
          <a:p>
            <a:r>
              <a:rPr lang="en-US" dirty="0" smtClean="0"/>
              <a:t>The Memory Wall</a:t>
            </a:r>
          </a:p>
        </p:txBody>
      </p:sp>
      <p:sp>
        <p:nvSpPr>
          <p:cNvPr id="34819" name="Rectangle 3"/>
          <p:cNvSpPr>
            <a:spLocks noGrp="1" noChangeArrowheads="1"/>
          </p:cNvSpPr>
          <p:nvPr>
            <p:ph type="body" idx="1"/>
          </p:nvPr>
        </p:nvSpPr>
        <p:spPr>
          <a:xfrm>
            <a:off x="0" y="914400"/>
            <a:ext cx="9144000" cy="5943600"/>
          </a:xfrm>
        </p:spPr>
        <p:txBody>
          <a:bodyPr/>
          <a:lstStyle/>
          <a:p>
            <a:pPr>
              <a:lnSpc>
                <a:spcPct val="80000"/>
              </a:lnSpc>
            </a:pPr>
            <a:endParaRPr lang="en-US" sz="2000" dirty="0" smtClean="0"/>
          </a:p>
          <a:p>
            <a:pPr>
              <a:lnSpc>
                <a:spcPct val="80000"/>
              </a:lnSpc>
              <a:buFontTx/>
              <a:buNone/>
            </a:pPr>
            <a:r>
              <a:rPr lang="en-US" sz="2000" dirty="0" smtClean="0"/>
              <a:t>Concerns: 1) latency to main memory, 2) bandwidth to main memory.</a:t>
            </a:r>
          </a:p>
          <a:p>
            <a:pPr>
              <a:lnSpc>
                <a:spcPct val="80000"/>
              </a:lnSpc>
              <a:buFontTx/>
              <a:buNone/>
            </a:pPr>
            <a:r>
              <a:rPr lang="en-US" sz="2000" dirty="0" smtClean="0"/>
              <a:t>Position papers: “the memory wall” (Wulf), “its the memory, stupid!” (Sites)</a:t>
            </a:r>
          </a:p>
          <a:p>
            <a:pPr>
              <a:lnSpc>
                <a:spcPct val="80000"/>
              </a:lnSpc>
              <a:buFontTx/>
              <a:buNone/>
            </a:pPr>
            <a:endParaRPr lang="en-US" sz="2000" dirty="0" smtClean="0"/>
          </a:p>
          <a:p>
            <a:pPr>
              <a:lnSpc>
                <a:spcPct val="80000"/>
              </a:lnSpc>
              <a:buFontTx/>
              <a:buNone/>
            </a:pPr>
            <a:r>
              <a:rPr lang="en-US" sz="2000" dirty="0" smtClean="0"/>
              <a:t>Note: (i) Larger on chip caches are possible; for serial computing, return on using them: diminishing. (ii) Few cache misses can overlap (in time) in serial computing; so: even the limited bandwidth to memory is underused.</a:t>
            </a:r>
          </a:p>
          <a:p>
            <a:pPr>
              <a:lnSpc>
                <a:spcPct val="80000"/>
              </a:lnSpc>
              <a:buFontTx/>
              <a:buNone/>
            </a:pPr>
            <a:r>
              <a:rPr lang="en-US" sz="2000" dirty="0" smtClean="0"/>
              <a:t>XMT does better on both accounts:</a:t>
            </a:r>
          </a:p>
          <a:p>
            <a:pPr>
              <a:lnSpc>
                <a:spcPct val="80000"/>
              </a:lnSpc>
              <a:buFontTx/>
              <a:buNone/>
            </a:pPr>
            <a:r>
              <a:rPr lang="en-US" sz="2000" dirty="0" smtClean="0"/>
              <a:t>• uses more the high bandwidth to cache.</a:t>
            </a:r>
          </a:p>
          <a:p>
            <a:pPr>
              <a:lnSpc>
                <a:spcPct val="80000"/>
              </a:lnSpc>
              <a:buFontTx/>
              <a:buNone/>
            </a:pPr>
            <a:r>
              <a:rPr lang="en-US" sz="2000" dirty="0" smtClean="0"/>
              <a:t>• hides latency, by overlapping cache misses; uses more bandwidth to main memory, by generating concurrent memory requests; however, use of the cache alleviates penalty from overuse.</a:t>
            </a:r>
          </a:p>
          <a:p>
            <a:pPr>
              <a:lnSpc>
                <a:spcPct val="80000"/>
              </a:lnSpc>
              <a:buFontTx/>
              <a:buNone/>
            </a:pPr>
            <a:endParaRPr lang="en-US" sz="2000" dirty="0" smtClean="0"/>
          </a:p>
          <a:p>
            <a:pPr>
              <a:lnSpc>
                <a:spcPct val="80000"/>
              </a:lnSpc>
              <a:buFontTx/>
              <a:buNone/>
            </a:pPr>
            <a:r>
              <a:rPr lang="en-US" sz="2000" dirty="0" smtClean="0"/>
              <a:t>Conclusion: using PRAM parallelism coupled with IOS, XMT reduces the effect of cache stalls.</a:t>
            </a:r>
          </a:p>
          <a:p>
            <a:pPr>
              <a:lnSpc>
                <a:spcPct val="80000"/>
              </a:lnSpc>
              <a:buFontTx/>
              <a:buNone/>
            </a:pPr>
            <a:endParaRPr lang="en-US" sz="20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State-of-the-art</a:t>
            </a:r>
            <a:endParaRPr lang="en-US" dirty="0"/>
          </a:p>
        </p:txBody>
      </p:sp>
      <p:sp>
        <p:nvSpPr>
          <p:cNvPr id="3" name="Content Placeholder 2"/>
          <p:cNvSpPr>
            <a:spLocks noGrp="1"/>
          </p:cNvSpPr>
          <p:nvPr>
            <p:ph idx="1"/>
          </p:nvPr>
        </p:nvSpPr>
        <p:spPr>
          <a:xfrm>
            <a:off x="0" y="914400"/>
            <a:ext cx="9144000" cy="5211763"/>
          </a:xfrm>
        </p:spPr>
        <p:txBody>
          <a:bodyPr/>
          <a:lstStyle/>
          <a:p>
            <a:r>
              <a:rPr lang="en-US" sz="2400" dirty="0" smtClean="0"/>
              <a:t>Unsatisfactory products</a:t>
            </a:r>
          </a:p>
          <a:p>
            <a:r>
              <a:rPr lang="en-US" sz="2400" dirty="0" smtClean="0"/>
              <a:t>Diminished competition among vendors</a:t>
            </a:r>
          </a:p>
          <a:p>
            <a:r>
              <a:rPr lang="en-US" sz="2400" dirty="0" smtClean="0"/>
              <a:t>No funding for really new architecture</a:t>
            </a:r>
          </a:p>
          <a:p>
            <a:r>
              <a:rPr lang="en-US" sz="2400" u="sng" dirty="0" smtClean="0"/>
              <a:t>Today’s academics</a:t>
            </a:r>
            <a:r>
              <a:rPr lang="en-US" sz="2400" dirty="0" smtClean="0"/>
              <a:t> Limited to the best he/she can derive from vendor products (trained </a:t>
            </a:r>
            <a:r>
              <a:rPr lang="en-US" sz="2400" b="1" dirty="0" smtClean="0"/>
              <a:t>and</a:t>
            </a:r>
            <a:r>
              <a:rPr lang="en-US" sz="2400" dirty="0" smtClean="0"/>
              <a:t> rewarded)</a:t>
            </a:r>
          </a:p>
          <a:p>
            <a:r>
              <a:rPr lang="en-US" sz="2400" u="sng" dirty="0" smtClean="0"/>
              <a:t>Missing</a:t>
            </a:r>
            <a:r>
              <a:rPr lang="en-US" sz="2400" dirty="0" smtClean="0"/>
              <a:t> Profound questioning of products</a:t>
            </a:r>
          </a:p>
          <a:p>
            <a:r>
              <a:rPr lang="en-US" sz="2400" u="sng" dirty="0" smtClean="0"/>
              <a:t>Absurdity</a:t>
            </a:r>
            <a:r>
              <a:rPr lang="en-US" sz="2400" dirty="0" smtClean="0"/>
              <a:t> Industry expects from its people to: (i) look for guidance to improve products; e.g., from academia (ii) present a brave posture to the world regarding the same products; in turn, lead academia/funding not to develop answers to (i)</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Problem: Develop a Technology </a:t>
            </a:r>
            <a:endParaRPr lang="en-US" dirty="0"/>
          </a:p>
        </p:txBody>
      </p:sp>
      <p:sp>
        <p:nvSpPr>
          <p:cNvPr id="3" name="Content Placeholder 2"/>
          <p:cNvSpPr>
            <a:spLocks noGrp="1"/>
          </p:cNvSpPr>
          <p:nvPr>
            <p:ph idx="1"/>
          </p:nvPr>
        </p:nvSpPr>
        <p:spPr>
          <a:xfrm>
            <a:off x="0" y="1143000"/>
            <a:ext cx="9144000" cy="4983163"/>
          </a:xfrm>
        </p:spPr>
        <p:txBody>
          <a:bodyPr/>
          <a:lstStyle/>
          <a:p>
            <a:pPr marL="0" indent="0">
              <a:buNone/>
            </a:pPr>
            <a:r>
              <a:rPr lang="en-US" sz="2000" u="sng" dirty="0" smtClean="0"/>
              <a:t>Definition</a:t>
            </a:r>
            <a:r>
              <a:rPr lang="en-US" sz="2000" dirty="0" smtClean="0"/>
              <a:t> Technology</a:t>
            </a:r>
            <a:r>
              <a:rPr lang="en-US" sz="2000" dirty="0"/>
              <a:t>: </a:t>
            </a:r>
            <a:r>
              <a:rPr lang="en-US" sz="2000" dirty="0">
                <a:solidFill>
                  <a:srgbClr val="660066"/>
                </a:solidFill>
              </a:rPr>
              <a:t>capability</a:t>
            </a:r>
            <a:r>
              <a:rPr lang="en-US" sz="2000" dirty="0"/>
              <a:t> given by the </a:t>
            </a:r>
            <a:r>
              <a:rPr lang="en-US" sz="2000" u="sng" dirty="0"/>
              <a:t>practical application</a:t>
            </a:r>
            <a:r>
              <a:rPr lang="en-US" sz="2000" dirty="0"/>
              <a:t> of </a:t>
            </a:r>
            <a:r>
              <a:rPr lang="en-US" sz="2000" dirty="0">
                <a:solidFill>
                  <a:srgbClr val="008000"/>
                </a:solidFill>
              </a:rPr>
              <a:t>knowledge</a:t>
            </a:r>
          </a:p>
          <a:p>
            <a:pPr marL="0" indent="0">
              <a:buNone/>
            </a:pPr>
            <a:r>
              <a:rPr lang="en-US" sz="2000" b="1" dirty="0" smtClean="0">
                <a:solidFill>
                  <a:srgbClr val="660066"/>
                </a:solidFill>
              </a:rPr>
              <a:t>how to build </a:t>
            </a:r>
            <a:r>
              <a:rPr lang="en-US" sz="2000" b="1" dirty="0">
                <a:solidFill>
                  <a:srgbClr val="660066"/>
                </a:solidFill>
              </a:rPr>
              <a:t>and program parallel machines</a:t>
            </a:r>
            <a:r>
              <a:rPr lang="en-US" sz="2000" dirty="0">
                <a:solidFill>
                  <a:srgbClr val="660066"/>
                </a:solidFill>
              </a:rPr>
              <a:t> </a:t>
            </a:r>
            <a:r>
              <a:rPr lang="en-US" sz="2000" dirty="0" smtClean="0">
                <a:solidFill>
                  <a:srgbClr val="660066"/>
                </a:solidFill>
              </a:rPr>
              <a:t>  </a:t>
            </a:r>
            <a:r>
              <a:rPr lang="en-US" sz="2000" b="1" dirty="0" smtClean="0">
                <a:solidFill>
                  <a:srgbClr val="008000"/>
                </a:solidFill>
              </a:rPr>
              <a:t>parallel </a:t>
            </a:r>
            <a:r>
              <a:rPr lang="en-US" sz="2000" b="1" dirty="0">
                <a:solidFill>
                  <a:srgbClr val="008000"/>
                </a:solidFill>
              </a:rPr>
              <a:t>algorithmic </a:t>
            </a:r>
            <a:r>
              <a:rPr lang="en-US" sz="2000" b="1" dirty="0" smtClean="0">
                <a:solidFill>
                  <a:srgbClr val="008000"/>
                </a:solidFill>
              </a:rPr>
              <a:t>thinking</a:t>
            </a:r>
          </a:p>
          <a:p>
            <a:pPr marL="0" indent="0">
              <a:buNone/>
            </a:pPr>
            <a:r>
              <a:rPr lang="en-US" sz="2000" dirty="0" smtClean="0">
                <a:solidFill>
                  <a:srgbClr val="008000"/>
                </a:solidFill>
              </a:rPr>
              <a:t>            </a:t>
            </a:r>
            <a:endParaRPr lang="en-US" sz="2000" dirty="0">
              <a:solidFill>
                <a:srgbClr val="008000"/>
              </a:solidFill>
            </a:endParaRPr>
          </a:p>
          <a:p>
            <a:pPr marL="0" indent="0">
              <a:buNone/>
            </a:pPr>
            <a:r>
              <a:rPr lang="en-US" dirty="0" smtClean="0"/>
              <a:t>The rest of this talk</a:t>
            </a:r>
          </a:p>
          <a:p>
            <a:pPr>
              <a:buFontTx/>
              <a:buChar char="-"/>
            </a:pPr>
            <a:r>
              <a:rPr lang="en-US" dirty="0" smtClean="0"/>
              <a:t>Snapshots of the technology</a:t>
            </a:r>
          </a:p>
          <a:p>
            <a:pPr>
              <a:buFontTx/>
              <a:buChar char="-"/>
            </a:pPr>
            <a:r>
              <a:rPr lang="en-US" dirty="0" smtClean="0"/>
              <a:t>Order of magnitude advantages on ease-of-programming and speedups</a:t>
            </a:r>
          </a:p>
          <a:p>
            <a:pPr>
              <a:buFontTx/>
              <a:buChar char="-"/>
            </a:pPr>
            <a:r>
              <a:rPr lang="en-US" dirty="0" smtClean="0"/>
              <a:t>Challenges</a:t>
            </a:r>
            <a:endParaRPr lang="en-US" dirty="0"/>
          </a:p>
        </p:txBody>
      </p:sp>
    </p:spTree>
    <p:extLst>
      <p:ext uri="{BB962C8B-B14F-4D97-AF65-F5344CB8AC3E}">
        <p14:creationId xmlns:p14="http://schemas.microsoft.com/office/powerpoint/2010/main" val="11132624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3600" dirty="0" smtClean="0"/>
              <a:t>Somewhere: </a:t>
            </a:r>
            <a:br>
              <a:rPr lang="en-US" sz="3600" dirty="0" smtClean="0"/>
            </a:br>
            <a:r>
              <a:rPr lang="en-US" sz="3600" dirty="0" smtClean="0"/>
              <a:t>Explanation for current reality</a:t>
            </a:r>
            <a:endParaRPr lang="en-US" sz="3600" dirty="0"/>
          </a:p>
        </p:txBody>
      </p:sp>
      <p:sp>
        <p:nvSpPr>
          <p:cNvPr id="3" name="Content Placeholder 2"/>
          <p:cNvSpPr>
            <a:spLocks noGrp="1"/>
          </p:cNvSpPr>
          <p:nvPr>
            <p:ph idx="1"/>
          </p:nvPr>
        </p:nvSpPr>
        <p:spPr>
          <a:xfrm>
            <a:off x="0" y="1143000"/>
            <a:ext cx="9144000" cy="4983163"/>
          </a:xfrm>
        </p:spPr>
        <p:txBody>
          <a:bodyPr/>
          <a:lstStyle/>
          <a:p>
            <a:pPr marL="0" indent="0">
              <a:buNone/>
            </a:pPr>
            <a:r>
              <a:rPr lang="en-US" sz="2000" u="sng" dirty="0" smtClean="0"/>
              <a:t>Recall</a:t>
            </a:r>
            <a:r>
              <a:rPr lang="en-US" sz="2000" dirty="0" smtClean="0"/>
              <a:t> </a:t>
            </a:r>
            <a:r>
              <a:rPr lang="en-US" sz="2000" dirty="0"/>
              <a:t>Technology: </a:t>
            </a:r>
            <a:r>
              <a:rPr lang="en-US" sz="2000" dirty="0">
                <a:solidFill>
                  <a:srgbClr val="660066"/>
                </a:solidFill>
              </a:rPr>
              <a:t>capability</a:t>
            </a:r>
            <a:r>
              <a:rPr lang="en-US" sz="2000" dirty="0"/>
              <a:t> given by the </a:t>
            </a:r>
            <a:r>
              <a:rPr lang="en-US" sz="2000" u="sng" dirty="0"/>
              <a:t>practical application</a:t>
            </a:r>
            <a:r>
              <a:rPr lang="en-US" sz="2000" dirty="0"/>
              <a:t> of </a:t>
            </a:r>
            <a:r>
              <a:rPr lang="en-US" sz="2000" dirty="0">
                <a:solidFill>
                  <a:srgbClr val="008000"/>
                </a:solidFill>
              </a:rPr>
              <a:t>knowledge</a:t>
            </a:r>
          </a:p>
          <a:p>
            <a:pPr marL="0" indent="0">
              <a:buNone/>
            </a:pPr>
            <a:r>
              <a:rPr lang="en-US" sz="2000" dirty="0"/>
              <a:t>XMT:  </a:t>
            </a:r>
            <a:r>
              <a:rPr lang="en-US" sz="2000" dirty="0">
                <a:solidFill>
                  <a:srgbClr val="660066"/>
                </a:solidFill>
              </a:rPr>
              <a:t>build and program parallel machines               </a:t>
            </a:r>
            <a:r>
              <a:rPr lang="en-US" sz="2000" dirty="0">
                <a:solidFill>
                  <a:srgbClr val="008000"/>
                </a:solidFill>
              </a:rPr>
              <a:t>parallel algorithmic thinking</a:t>
            </a:r>
          </a:p>
          <a:p>
            <a:pPr marL="0" indent="0">
              <a:buNone/>
            </a:pPr>
            <a:r>
              <a:rPr lang="en-US" dirty="0">
                <a:solidFill>
                  <a:srgbClr val="008000"/>
                </a:solidFill>
              </a:rPr>
              <a:t>            </a:t>
            </a:r>
          </a:p>
          <a:p>
            <a:r>
              <a:rPr lang="en-US" sz="2400" dirty="0" smtClean="0"/>
              <a:t>VERY </a:t>
            </a:r>
            <a:r>
              <a:rPr lang="en-US" sz="2400" dirty="0"/>
              <a:t>few teach both algorithms AND </a:t>
            </a:r>
            <a:r>
              <a:rPr lang="en-US" sz="2400" dirty="0" smtClean="0"/>
              <a:t>architecture</a:t>
            </a:r>
          </a:p>
          <a:p>
            <a:r>
              <a:rPr lang="en-US" sz="2400" dirty="0"/>
              <a:t>T</a:t>
            </a:r>
            <a:r>
              <a:rPr lang="en-US" sz="2400" dirty="0" smtClean="0"/>
              <a:t>heorists stop at creating knowledge</a:t>
            </a:r>
          </a:p>
          <a:p>
            <a:r>
              <a:rPr lang="en-US" sz="2400" dirty="0" smtClean="0"/>
              <a:t>Nearly impossible for young architects to develop a platform (Exception: UT TRIPS. Now: Microsoft, NVidia)</a:t>
            </a:r>
          </a:p>
          <a:p>
            <a:r>
              <a:rPr lang="en-US" sz="2400" dirty="0" smtClean="0"/>
              <a:t>Diminished competition in architecture</a:t>
            </a:r>
          </a:p>
          <a:p>
            <a:r>
              <a:rPr lang="en-US" sz="2000" dirty="0" smtClean="0"/>
              <a:t>(Unintended) </a:t>
            </a:r>
            <a:r>
              <a:rPr lang="en-US" sz="2400" dirty="0"/>
              <a:t>R</a:t>
            </a:r>
            <a:r>
              <a:rPr lang="en-US" sz="2400" dirty="0" smtClean="0"/>
              <a:t>esearch reward system: conform or perish</a:t>
            </a:r>
          </a:p>
          <a:p>
            <a:r>
              <a:rPr lang="en-US" sz="2400" dirty="0" smtClean="0"/>
              <a:t>No room for questioning vendors’</a:t>
            </a:r>
          </a:p>
          <a:p>
            <a:pPr marL="0" indent="0">
              <a:buNone/>
            </a:pPr>
            <a:r>
              <a:rPr lang="en-US" sz="2000" dirty="0"/>
              <a:t>Every society honors its live conformists and its dead </a:t>
            </a:r>
            <a:r>
              <a:rPr lang="en-US" sz="2000" dirty="0" smtClean="0"/>
              <a:t>troublemakers—</a:t>
            </a:r>
            <a:r>
              <a:rPr lang="en-US" sz="1600" dirty="0" smtClean="0"/>
              <a:t>McLaughlin</a:t>
            </a:r>
            <a:endParaRPr lang="en-US" sz="2000" dirty="0" smtClean="0"/>
          </a:p>
          <a:p>
            <a:pPr>
              <a:buNone/>
            </a:pPr>
            <a:endParaRPr lang="en-US" sz="2400" dirty="0" smtClean="0"/>
          </a:p>
          <a:p>
            <a:endParaRPr lang="en-US" sz="2400" dirty="0"/>
          </a:p>
          <a:p>
            <a:endParaRPr lang="en-US" dirty="0"/>
          </a:p>
        </p:txBody>
      </p:sp>
    </p:spTree>
    <p:extLst>
      <p:ext uri="{BB962C8B-B14F-4D97-AF65-F5344CB8AC3E}">
        <p14:creationId xmlns:p14="http://schemas.microsoft.com/office/powerpoint/2010/main" val="10609757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dirty="0"/>
              <a:t>Are we </a:t>
            </a:r>
            <a:r>
              <a:rPr lang="en-US" sz="3600" dirty="0" smtClean="0"/>
              <a:t>really trying </a:t>
            </a:r>
            <a:r>
              <a:rPr lang="en-US" sz="3600" dirty="0"/>
              <a:t>to ensure that many-cores are not </a:t>
            </a:r>
            <a:r>
              <a:rPr lang="en-US" sz="3600" b="1" dirty="0"/>
              <a:t>rejected</a:t>
            </a:r>
            <a:r>
              <a:rPr lang="en-US" sz="3600" dirty="0"/>
              <a:t> by programmers</a:t>
            </a:r>
            <a:r>
              <a:rPr lang="en-US" sz="3600" dirty="0" smtClean="0"/>
              <a:t>?</a:t>
            </a:r>
            <a:endParaRPr lang="en-US" sz="3600" dirty="0"/>
          </a:p>
        </p:txBody>
      </p:sp>
      <p:sp>
        <p:nvSpPr>
          <p:cNvPr id="3" name="Content Placeholder 2"/>
          <p:cNvSpPr>
            <a:spLocks noGrp="1"/>
          </p:cNvSpPr>
          <p:nvPr>
            <p:ph idx="1"/>
          </p:nvPr>
        </p:nvSpPr>
        <p:spPr>
          <a:xfrm>
            <a:off x="0" y="1143000"/>
            <a:ext cx="9144000" cy="4983163"/>
          </a:xfrm>
        </p:spPr>
        <p:txBody>
          <a:bodyPr/>
          <a:lstStyle/>
          <a:p>
            <a:pPr marL="0" indent="0">
              <a:buFont typeface="Arial" charset="0"/>
              <a:buNone/>
              <a:defRPr/>
            </a:pPr>
            <a:r>
              <a:rPr lang="en-US" sz="2400" u="sng" dirty="0" smtClean="0"/>
              <a:t>Einstein’s observation</a:t>
            </a:r>
            <a:r>
              <a:rPr lang="en-US" sz="2400" i="1" dirty="0" smtClean="0"/>
              <a:t>  A </a:t>
            </a:r>
            <a:r>
              <a:rPr lang="en-US" sz="2400" i="1" dirty="0"/>
              <a:t>perfection of means, and confusion of aims, seems to be our main </a:t>
            </a:r>
            <a:r>
              <a:rPr lang="en-US" sz="2400" i="1" dirty="0" smtClean="0"/>
              <a:t>problem</a:t>
            </a:r>
            <a:endParaRPr lang="en-US" sz="2400" u="sng" dirty="0" smtClean="0">
              <a:latin typeface="Calibri" charset="0"/>
            </a:endParaRPr>
          </a:p>
          <a:p>
            <a:pPr algn="ctr" eaLnBrk="1" hangingPunct="1">
              <a:buFont typeface="Arial" charset="0"/>
              <a:buNone/>
            </a:pPr>
            <a:r>
              <a:rPr lang="en-US" sz="2400" u="sng" dirty="0"/>
              <a:t>Conformity </a:t>
            </a:r>
            <a:r>
              <a:rPr lang="en-US" sz="2400" u="sng" dirty="0" smtClean="0"/>
              <a:t>incentives are for </a:t>
            </a:r>
            <a:r>
              <a:rPr lang="en-US" sz="2400" u="sng" dirty="0">
                <a:latin typeface="Calibri" charset="0"/>
              </a:rPr>
              <a:t>p</a:t>
            </a:r>
            <a:r>
              <a:rPr lang="en-US" sz="2400" u="sng" dirty="0" smtClean="0">
                <a:latin typeface="Calibri" charset="0"/>
              </a:rPr>
              <a:t>erfecting means</a:t>
            </a:r>
            <a:endParaRPr lang="en-US" sz="2400" u="sng" dirty="0">
              <a:latin typeface="Calibri" charset="0"/>
            </a:endParaRPr>
          </a:p>
          <a:p>
            <a:pPr eaLnBrk="1" hangingPunct="1">
              <a:buFontTx/>
              <a:buChar char="-"/>
            </a:pPr>
            <a:r>
              <a:rPr lang="en-US" sz="2400" dirty="0">
                <a:latin typeface="Calibri" charset="0"/>
              </a:rPr>
              <a:t>Consider a vendor-backed flawed system. Wonderful opportunity for our originality-seeking publications culture:</a:t>
            </a:r>
          </a:p>
          <a:p>
            <a:pPr eaLnBrk="1" hangingPunct="1">
              <a:buFont typeface="Arial" charset="0"/>
              <a:buNone/>
            </a:pPr>
            <a:r>
              <a:rPr lang="en-US" sz="2400" dirty="0">
                <a:latin typeface="Calibri" charset="0"/>
              </a:rPr>
              <a:t>		* The simplest problem requires creativity </a:t>
            </a:r>
            <a:r>
              <a:rPr lang="en-US" sz="2400" dirty="0">
                <a:latin typeface="Calibri" charset="0"/>
                <a:sym typeface="Wingdings" charset="0"/>
              </a:rPr>
              <a:t> </a:t>
            </a:r>
            <a:r>
              <a:rPr lang="en-US" sz="2400" b="1" dirty="0">
                <a:latin typeface="Calibri" charset="0"/>
                <a:sym typeface="Wingdings" charset="0"/>
              </a:rPr>
              <a:t>More papers</a:t>
            </a:r>
          </a:p>
          <a:p>
            <a:pPr eaLnBrk="1" hangingPunct="1">
              <a:buFont typeface="Arial" charset="0"/>
              <a:buNone/>
            </a:pPr>
            <a:r>
              <a:rPr lang="en-US" sz="2400" dirty="0">
                <a:latin typeface="Calibri" charset="0"/>
                <a:sym typeface="Wingdings" charset="0"/>
              </a:rPr>
              <a:t>		* Cite one another if on similar systems </a:t>
            </a:r>
            <a:r>
              <a:rPr lang="en-US" sz="2400" b="1" dirty="0" smtClean="0">
                <a:latin typeface="Calibri" charset="0"/>
                <a:sym typeface="Wingdings" charset="0"/>
              </a:rPr>
              <a:t>maximize </a:t>
            </a:r>
            <a:r>
              <a:rPr lang="en-US" sz="2400" b="1" dirty="0">
                <a:latin typeface="Calibri" charset="0"/>
                <a:sym typeface="Wingdings" charset="0"/>
              </a:rPr>
              <a:t>citations </a:t>
            </a:r>
          </a:p>
          <a:p>
            <a:pPr eaLnBrk="1" hangingPunct="1">
              <a:buFont typeface="Arial" charset="0"/>
              <a:buNone/>
            </a:pPr>
            <a:r>
              <a:rPr lang="en-US" sz="2400" b="1" dirty="0">
                <a:latin typeface="Calibri" charset="0"/>
                <a:sym typeface="Wingdings" charset="0"/>
              </a:rPr>
              <a:t>		    </a:t>
            </a:r>
            <a:r>
              <a:rPr lang="en-US" sz="2400" b="1" dirty="0" smtClean="0">
                <a:latin typeface="Calibri" charset="0"/>
                <a:sym typeface="Wingdings" charset="0"/>
              </a:rPr>
              <a:t>and claim </a:t>
            </a:r>
            <a:r>
              <a:rPr lang="en-US" sz="2400" b="1" dirty="0">
                <a:latin typeface="Calibri" charset="0"/>
                <a:sym typeface="Wingdings" charset="0"/>
              </a:rPr>
              <a:t>‘industry impact’</a:t>
            </a:r>
            <a:r>
              <a:rPr lang="en-US" altLang="ja-JP" sz="2400" dirty="0">
                <a:latin typeface="Calibri" charset="0"/>
                <a:sym typeface="Wingdings" charset="0"/>
              </a:rPr>
              <a:t> </a:t>
            </a:r>
          </a:p>
          <a:p>
            <a:pPr eaLnBrk="1" hangingPunct="1">
              <a:buFontTx/>
              <a:buChar char="-"/>
            </a:pPr>
            <a:r>
              <a:rPr lang="en-US" sz="2400" b="1" dirty="0" smtClean="0">
                <a:latin typeface="Calibri" charset="0"/>
                <a:sym typeface="Wingdings" charset="0"/>
              </a:rPr>
              <a:t>Ultimate </a:t>
            </a:r>
            <a:r>
              <a:rPr lang="en-US" sz="2400" b="1" dirty="0">
                <a:latin typeface="Calibri" charset="0"/>
                <a:sym typeface="Wingdings" charset="0"/>
              </a:rPr>
              <a:t>job security </a:t>
            </a:r>
            <a:r>
              <a:rPr lang="en-US" sz="2400" dirty="0">
                <a:latin typeface="Calibri" charset="0"/>
                <a:sym typeface="Wingdings" charset="0"/>
              </a:rPr>
              <a:t>– By the time the ink dries on these papers, next flawed </a:t>
            </a:r>
            <a:r>
              <a:rPr lang="ja-JP" altLang="en-US" sz="2400" dirty="0">
                <a:latin typeface="Calibri" charset="0"/>
                <a:sym typeface="Wingdings" charset="0"/>
              </a:rPr>
              <a:t>‘</a:t>
            </a:r>
            <a:r>
              <a:rPr lang="en-US" altLang="ja-JP" sz="2400" dirty="0">
                <a:latin typeface="Calibri" charset="0"/>
                <a:sym typeface="Wingdings" charset="0"/>
              </a:rPr>
              <a:t>modern</a:t>
            </a:r>
            <a:r>
              <a:rPr lang="ja-JP" altLang="en-US" sz="2400" dirty="0">
                <a:latin typeface="Calibri" charset="0"/>
                <a:sym typeface="Wingdings" charset="0"/>
              </a:rPr>
              <a:t>’</a:t>
            </a:r>
            <a:r>
              <a:rPr lang="en-US" altLang="ja-JP" sz="2400" dirty="0">
                <a:latin typeface="Calibri" charset="0"/>
                <a:sym typeface="Wingdings" charset="0"/>
              </a:rPr>
              <a:t> </a:t>
            </a:r>
            <a:r>
              <a:rPr lang="ja-JP" altLang="en-US" sz="2400" dirty="0">
                <a:latin typeface="Calibri" charset="0"/>
                <a:sym typeface="Wingdings" charset="0"/>
              </a:rPr>
              <a:t>‘</a:t>
            </a:r>
            <a:r>
              <a:rPr lang="en-US" altLang="ja-JP" sz="2400" dirty="0">
                <a:latin typeface="Calibri" charset="0"/>
                <a:sym typeface="Wingdings" charset="0"/>
              </a:rPr>
              <a:t>state-of-the-art</a:t>
            </a:r>
            <a:r>
              <a:rPr lang="ja-JP" altLang="en-US" sz="2400" dirty="0">
                <a:latin typeface="Calibri" charset="0"/>
                <a:sym typeface="Wingdings" charset="0"/>
              </a:rPr>
              <a:t>’</a:t>
            </a:r>
            <a:r>
              <a:rPr lang="en-US" altLang="ja-JP" sz="2400" dirty="0">
                <a:latin typeface="Calibri" charset="0"/>
                <a:sym typeface="Wingdings" charset="0"/>
              </a:rPr>
              <a:t> system. Culture of short-term </a:t>
            </a:r>
            <a:r>
              <a:rPr lang="en-US" altLang="ja-JP" sz="2400" dirty="0" smtClean="0">
                <a:latin typeface="Calibri" charset="0"/>
                <a:sym typeface="Wingdings" charset="0"/>
              </a:rPr>
              <a:t>impact</a:t>
            </a:r>
          </a:p>
          <a:p>
            <a:pPr eaLnBrk="1" hangingPunct="1">
              <a:buFontTx/>
              <a:buChar char="-"/>
            </a:pPr>
            <a:r>
              <a:rPr lang="en-US" altLang="ja-JP" sz="2400" b="1" dirty="0" smtClean="0">
                <a:latin typeface="Calibri" charset="0"/>
                <a:sym typeface="Wingdings" charset="0"/>
              </a:rPr>
              <a:t>Unchallenged in a power DC meeting </a:t>
            </a:r>
            <a:r>
              <a:rPr lang="en-US" sz="2400" dirty="0">
                <a:latin typeface="Calibri" charset="0"/>
                <a:sym typeface="Wingdings" charset="0"/>
              </a:rPr>
              <a:t>– </a:t>
            </a:r>
            <a:r>
              <a:rPr lang="en-US" sz="2400" dirty="0" smtClean="0">
                <a:latin typeface="Calibri" charset="0"/>
                <a:sym typeface="Wingdings" charset="0"/>
              </a:rPr>
              <a:t>‘what a wonderful dynamic field. </a:t>
            </a:r>
            <a:r>
              <a:rPr lang="en-US" sz="2400" dirty="0">
                <a:latin typeface="Calibri" charset="0"/>
                <a:sym typeface="Wingdings" charset="0"/>
              </a:rPr>
              <a:t>10 yrs </a:t>
            </a:r>
            <a:r>
              <a:rPr lang="en-US" sz="2400" dirty="0" smtClean="0">
                <a:latin typeface="Calibri" charset="0"/>
                <a:sym typeface="Wingdings" charset="0"/>
              </a:rPr>
              <a:t>ago DEC&amp;Sun were great companies, now gone’; dynamic? or diminished competition?</a:t>
            </a:r>
            <a:endParaRPr lang="en-US" altLang="ja-JP" sz="2400" b="1" dirty="0">
              <a:latin typeface="Calibri" charset="0"/>
            </a:endParaRPr>
          </a:p>
        </p:txBody>
      </p:sp>
    </p:spTree>
    <p:extLst>
      <p:ext uri="{BB962C8B-B14F-4D97-AF65-F5344CB8AC3E}">
        <p14:creationId xmlns:p14="http://schemas.microsoft.com/office/powerpoint/2010/main" val="1671394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Programming Today</a:t>
            </a:r>
            <a:endParaRPr lang="en-US" dirty="0"/>
          </a:p>
        </p:txBody>
      </p:sp>
      <p:pic>
        <p:nvPicPr>
          <p:cNvPr id="5" name="Content Placeholder 4" descr="p36560-Tozeur_Tunisia-the_desert.jpg"/>
          <p:cNvPicPr>
            <a:picLocks noGrp="1" noChangeAspect="1"/>
          </p:cNvPicPr>
          <p:nvPr>
            <p:ph idx="1"/>
          </p:nvPr>
        </p:nvPicPr>
        <p:blipFill>
          <a:blip r:embed="rId3" cstate="print"/>
          <a:stretch>
            <a:fillRect/>
          </a:stretch>
        </p:blipFill>
        <p:spPr>
          <a:xfrm>
            <a:off x="1600200" y="1295400"/>
            <a:ext cx="6324599" cy="3495738"/>
          </a:xfrm>
        </p:spPr>
      </p:pic>
      <p:sp>
        <p:nvSpPr>
          <p:cNvPr id="4" name="Slide Number Placeholder 3"/>
          <p:cNvSpPr>
            <a:spLocks noGrp="1"/>
          </p:cNvSpPr>
          <p:nvPr>
            <p:ph type="sldNum" sz="quarter" idx="12"/>
          </p:nvPr>
        </p:nvSpPr>
        <p:spPr/>
        <p:txBody>
          <a:bodyPr/>
          <a:lstStyle/>
          <a:p>
            <a:fld id="{6294C92D-0306-4E69-9CD3-20855E849650}" type="slidenum">
              <a:rPr kumimoji="0" lang="en-US" smtClean="0"/>
              <a:pPr/>
              <a:t>77</a:t>
            </a:fld>
            <a:endParaRPr kumimoji="0" lang="en-US" dirty="0"/>
          </a:p>
        </p:txBody>
      </p:sp>
      <p:pic>
        <p:nvPicPr>
          <p:cNvPr id="8" name="Picture 7" descr="bin-laden.jpg"/>
          <p:cNvPicPr>
            <a:picLocks noChangeAspect="1"/>
          </p:cNvPicPr>
          <p:nvPr/>
        </p:nvPicPr>
        <p:blipFill>
          <a:blip r:embed="rId4" cstate="print"/>
          <a:stretch>
            <a:fillRect/>
          </a:stretch>
        </p:blipFill>
        <p:spPr>
          <a:xfrm>
            <a:off x="1981200" y="1981200"/>
            <a:ext cx="762000" cy="575035"/>
          </a:xfrm>
          <a:prstGeom prst="rect">
            <a:avLst/>
          </a:prstGeom>
        </p:spPr>
      </p:pic>
      <p:pic>
        <p:nvPicPr>
          <p:cNvPr id="9" name="Picture 8" descr="helicopter_transparent.png"/>
          <p:cNvPicPr>
            <a:picLocks noChangeAspect="1"/>
          </p:cNvPicPr>
          <p:nvPr/>
        </p:nvPicPr>
        <p:blipFill>
          <a:blip r:embed="rId5" cstate="print"/>
          <a:stretch>
            <a:fillRect/>
          </a:stretch>
        </p:blipFill>
        <p:spPr>
          <a:xfrm>
            <a:off x="6400800" y="3733800"/>
            <a:ext cx="1066802" cy="844298"/>
          </a:xfrm>
          <a:prstGeom prst="rect">
            <a:avLst/>
          </a:prstGeom>
        </p:spPr>
      </p:pic>
      <p:sp>
        <p:nvSpPr>
          <p:cNvPr id="10" name="Content Placeholder 2"/>
          <p:cNvSpPr txBox="1">
            <a:spLocks/>
          </p:cNvSpPr>
          <p:nvPr/>
        </p:nvSpPr>
        <p:spPr>
          <a:xfrm>
            <a:off x="990600" y="4876800"/>
            <a:ext cx="4038600" cy="1752600"/>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Current Parallel Programming</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noProof="0" dirty="0" smtClean="0"/>
              <a:t>High-</a:t>
            </a:r>
            <a:r>
              <a:rPr lang="en-US" sz="3200" dirty="0" smtClean="0"/>
              <a:t>friction 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avigation</a:t>
            </a:r>
            <a:r>
              <a:rPr kumimoji="0" lang="en-US" sz="3200" b="0" i="0" u="none" strike="noStrike" kern="1200" cap="none" spc="0" normalizeH="0" noProof="0" dirty="0" smtClean="0">
                <a:ln>
                  <a:noFill/>
                </a:ln>
                <a:solidFill>
                  <a:schemeClr val="tx1"/>
                </a:solidFill>
                <a:effectLst/>
                <a:uLnTx/>
                <a:uFillTx/>
                <a:latin typeface="+mn-lt"/>
                <a:ea typeface="+mn-ea"/>
                <a:cs typeface="+mn-cs"/>
              </a:rPr>
              <a:t> - by implementation [walk/crawl]</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noProof="0" dirty="0" smtClean="0"/>
              <a:t>Initial</a:t>
            </a:r>
            <a:r>
              <a:rPr kumimoji="0" lang="en-US" sz="3200" b="0" i="0" u="none" strike="noStrike" kern="1200" cap="none" spc="0" normalizeH="0" noProof="0" dirty="0" smtClean="0">
                <a:ln>
                  <a:noFill/>
                </a:ln>
                <a:solidFill>
                  <a:schemeClr val="tx1"/>
                </a:solidFill>
                <a:effectLst/>
                <a:uLnTx/>
                <a:uFillTx/>
                <a:latin typeface="+mn-lt"/>
                <a:ea typeface="+mn-ea"/>
                <a:cs typeface="+mn-cs"/>
              </a:rPr>
              <a:t> program (1week) begins trial &amp; error  tuning (½ year; architecture dependent)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5093208" y="4876800"/>
            <a:ext cx="3822192" cy="1752600"/>
          </a:xfrm>
          <a:prstGeom prst="rect">
            <a:avLst/>
          </a:prstGeom>
        </p:spPr>
        <p:txBody>
          <a:bodyPr>
            <a:normAutofit fontScale="5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en-US" sz="3200" i="1" dirty="0" smtClean="0"/>
              <a:t>PRAM-On-Chip Programming</a:t>
            </a:r>
            <a:endParaRPr kumimoji="0" lang="en-US" sz="3200" b="0" i="1"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Low-friction navigation</a:t>
            </a:r>
            <a:r>
              <a:rPr kumimoji="0" lang="en-US" sz="3200" b="0" i="0" u="none" strike="noStrike" kern="1200" cap="none" spc="0" normalizeH="0" noProof="0" dirty="0" smtClean="0">
                <a:ln>
                  <a:noFill/>
                </a:ln>
                <a:solidFill>
                  <a:schemeClr val="tx1"/>
                </a:solidFill>
                <a:effectLst/>
                <a:uLnTx/>
                <a:uFillTx/>
                <a:latin typeface="+mn-lt"/>
                <a:ea typeface="+mn-ea"/>
                <a:cs typeface="+mn-cs"/>
              </a:rPr>
              <a:t> – mental design and analysis [</a:t>
            </a:r>
            <a:r>
              <a:rPr lang="en-US" sz="3200" dirty="0" smtClean="0"/>
              <a:t>fly</a:t>
            </a:r>
            <a:r>
              <a:rPr kumimoji="0" lang="en-US" sz="3200" b="0" i="0" u="none" strike="noStrike" kern="1200" cap="none" spc="0" normalizeH="0" noProof="0" dirty="0" smtClean="0">
                <a:ln>
                  <a:noFill/>
                </a:ln>
                <a:solidFill>
                  <a:schemeClr val="tx1"/>
                </a:solidFill>
                <a:effectLst/>
                <a:uLnTx/>
                <a:uFillTx/>
                <a:latin typeface="+mn-lt"/>
                <a:ea typeface="+mn-ea"/>
                <a:cs typeface="+mn-cs"/>
              </a:rPr>
              <a:t>]</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baseline="0" dirty="0" smtClean="0"/>
              <a:t>Once</a:t>
            </a:r>
            <a:r>
              <a:rPr lang="en-US" sz="3200" dirty="0" smtClean="0"/>
              <a:t> constant-factors-minded algorithm is set, implementation and tuning is straightforward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11" descr="Crawling_Soldier.svg.med.png"/>
          <p:cNvPicPr>
            <a:picLocks noChangeAspect="1"/>
          </p:cNvPicPr>
          <p:nvPr/>
        </p:nvPicPr>
        <p:blipFill>
          <a:blip r:embed="rId6" cstate="print"/>
          <a:stretch>
            <a:fillRect/>
          </a:stretch>
        </p:blipFill>
        <p:spPr>
          <a:xfrm>
            <a:off x="6477000" y="3911092"/>
            <a:ext cx="1111218" cy="737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7.12303E-7 C -0.01389 0.0067 -0.01476 0.00347 -0.03576 0.00208 C -0.05312 -0.00578 -0.06337 -0.00116 -0.08507 -7.12303E-7 C -0.10069 0.00324 -0.11545 0.01434 -0.13125 0.01595 C -0.14219 0.01711 -0.15312 0.01711 -0.16406 0.01781 C -0.175 0.01896 -0.18125 0.01919 -0.19097 0.02197 C -0.19358 0.02266 -0.20364 0.02775 -0.20434 0.02775 C -0.22569 0.02844 -0.24722 0.02914 -0.26858 0.02983 C -0.29583 0.03538 -0.32465 0.03122 -0.35208 0.0259 C -0.36059 0.02428 -0.3717 0.01896 -0.38055 0.01781 C -0.40087 0.01503 -0.42135 0.01434 -0.44167 0.01202 C -0.45399 0.00925 -0.46545 0.0037 -0.4776 -7.12303E-7 C -0.4868 -0.00278 -0.48472 -0.00093 -0.49253 -0.00393 C -0.49844 -0.00625 -0.50451 -0.00948 -0.51042 -0.01203 C -0.5118 -0.01272 -0.51476 -0.01388 -0.51476 -0.01388 C -0.51753 -0.01642 -0.52118 -0.01712 -0.52378 -0.01989 C -0.53298 -0.02984 -0.52031 -0.02336 -0.53125 -0.02775 C -0.53316 -0.03539 -0.5342 -0.03793 -0.5342 -0.04764 C -0.5342 -0.05504 -0.53403 -0.06244 -0.53281 -0.06961 C -0.53177 -0.07516 -0.52378 -0.07748 -0.52083 -0.07956 C -0.49948 -0.09528 -0.4967 -0.09135 -0.46701 -0.09343 C -0.43785 -0.08973 -0.41007 -0.08673 -0.38055 -0.08557 C -0.34566 -0.08187 -0.31094 -0.08002 -0.27604 -0.07748 C -0.23958 -0.07863 -0.20833 -0.08071 -0.17309 -0.08349 C -0.16319 -0.08557 -0.15278 -0.08719 -0.14323 -0.09135 C -0.14028 -0.09274 -0.13733 -0.09459 -0.1342 -0.09552 C -0.13229 -0.09621 -0.13021 -0.09667 -0.1283 -0.09737 C -0.12673 -0.09806 -0.12378 -0.09945 -0.12378 -0.09945 " pathEditMode="relative" ptsTypes="fffffffffffffffffffffffffffA">
                                      <p:cBhvr>
                                        <p:cTn id="6" dur="7000" fill="hold"/>
                                        <p:tgtEl>
                                          <p:spTgt spid="12"/>
                                        </p:tgtEl>
                                        <p:attrNameLst>
                                          <p:attrName>ppt_x</p:attrName>
                                          <p:attrName>ppt_y</p:attrName>
                                        </p:attrNameLst>
                                      </p:cBhvr>
                                    </p:animMotion>
                                  </p:childTnLst>
                                </p:cTn>
                              </p:par>
                            </p:childTnLst>
                          </p:cTn>
                        </p:par>
                        <p:par>
                          <p:cTn id="7" fill="hold">
                            <p:stCondLst>
                              <p:cond delay="7000"/>
                            </p:stCondLst>
                            <p:childTnLst>
                              <p:par>
                                <p:cTn id="8" presetID="6" presetClass="emph" presetSubtype="0" fill="hold" nodeType="afterEffect">
                                  <p:stCondLst>
                                    <p:cond delay="0"/>
                                  </p:stCondLst>
                                  <p:childTnLst>
                                    <p:animScale>
                                      <p:cBhvr>
                                        <p:cTn id="9" dur="10000" fill="hold"/>
                                        <p:tgtEl>
                                          <p:spTgt spid="12"/>
                                        </p:tgtEl>
                                      </p:cBhvr>
                                      <p:by x="25000" y="25000"/>
                                    </p:animScale>
                                  </p:childTnLst>
                                </p:cTn>
                              </p:par>
                              <p:par>
                                <p:cTn id="10" presetID="0" presetClass="path" presetSubtype="0" accel="50000" decel="50000" fill="hold" nodeType="withEffect">
                                  <p:stCondLst>
                                    <p:cond delay="0"/>
                                  </p:stCondLst>
                                  <p:childTnLst>
                                    <p:animMotion origin="layout" path="M -0.12379 -0.09922 C -0.11893 -0.1013 -0.11529 -0.10477 -0.11042 -0.10708 C -0.0724 -0.105 -0.0349 -0.10037 0.00312 -0.09713 C 0.00763 -0.09783 0.01215 -0.09783 0.01649 -0.09922 C 0.01822 -0.09991 0.02083 -0.10083 0.021 -0.10315 C 0.02152 -0.11309 0.02065 -0.1235 0.01805 -0.13298 C 0.01735 -0.13552 0.01388 -0.13414 0.01197 -0.13483 C 0.00902 -0.13599 0.00312 -0.13899 0.00312 -0.13899 C -0.01858 -0.13645 -0.03959 -0.13807 -0.06112 -0.14084 C -0.06789 -0.14408 -0.06633 -0.14801 -0.0731 -0.15079 C -0.08664 -0.16883 -0.08924 -0.16651 -0.11042 -0.1686 C -0.11216 -0.17877 -0.1139 -0.18502 -0.11928 -0.19265 C -0.11772 -0.20629 -0.11702 -0.21971 -0.10591 -0.22433 C -0.079 -0.22109 -0.06476 -0.21971 -0.03265 -0.21832 C -0.0106 -0.21647 0.0111 -0.21207 0.03298 -0.20837 C 0.03732 -0.21046 0.03923 -0.21022 0.04183 -0.21647 C 0.0434 -0.22017 0.04496 -0.22826 0.04496 -0.22826 C 0.04444 -0.23682 0.04513 -0.24584 0.0434 -0.25417 C 0.04201 -0.26087 0.03367 -0.25972 0.02846 -0.26018 C 0.01944 -0.2611 0.01058 -0.26157 0.00156 -0.26226 C -0.0165 -0.26804 -0.02588 -0.2655 -0.04758 -0.26411 C -0.06546 -0.26157 -0.06285 -0.2611 -0.0849 -0.26411 C -0.08803 -0.26457 -0.09098 -0.26665 -0.09393 -0.26804 C -0.09688 -0.26943 -0.10296 -0.2722 -0.10296 -0.2722 C -0.10817 -0.27035 -0.11511 -0.26712 -0.11928 -0.26226 " pathEditMode="relative" ptsTypes="ffffffffffffffffffffffffA">
                                      <p:cBhvr>
                                        <p:cTn id="11" dur="10000" fill="hold"/>
                                        <p:tgtEl>
                                          <p:spTgt spid="12"/>
                                        </p:tgtEl>
                                        <p:attrNameLst>
                                          <p:attrName>ppt_x</p:attrName>
                                          <p:attrName>ppt_y</p:attrName>
                                        </p:attrNameLst>
                                      </p:cBhvr>
                                    </p:animMotion>
                                  </p:childTnLst>
                                </p:cTn>
                              </p:par>
                            </p:childTnLst>
                          </p:cTn>
                        </p:par>
                        <p:par>
                          <p:cTn id="12" fill="hold">
                            <p:stCondLst>
                              <p:cond delay="17000"/>
                            </p:stCondLst>
                            <p:childTnLst>
                              <p:par>
                                <p:cTn id="13" presetID="0" presetClass="path" presetSubtype="0" accel="50000" decel="50000" fill="hold" nodeType="afterEffect">
                                  <p:stCondLst>
                                    <p:cond delay="0"/>
                                  </p:stCondLst>
                                  <p:childTnLst>
                                    <p:animMotion origin="layout" path="M -0.11927 -0.26226 C -0.13438 -0.26157 -0.14966 -0.26272 -0.16476 -0.26018 C -0.1665 -0.25995 -0.16632 -0.25648 -0.1665 -0.2544 C -0.16754 -0.24584 -0.16684 -0.23705 -0.16841 -0.2285 C -0.16962 -0.22156 -0.18212 -0.21462 -0.18212 -0.21439 C -0.19063 -0.21647 -0.19393 -0.21763 -0.19966 -0.22456 C -0.20313 -0.23566 -0.20122 -0.24723 -0.19809 -0.25833 C -0.19688 -0.26226 -0.19584 -0.26619 -0.19462 -0.27012 C -0.19393 -0.2722 -0.19271 -0.27614 -0.19271 -0.27591 C -0.19584 -0.29001 -0.19809 -0.28631 -0.21025 -0.28423 C -0.22327 -0.27914 -0.22709 -0.26827 -0.23108 -0.2544 C -0.23143 -0.25393 -0.23299 -0.23913 -0.23455 -0.23636 C -0.23941 -0.2278 -0.2474 -0.22803 -0.25556 -0.22641 C -0.27101 -0.2285 -0.27483 -0.22896 -0.28542 -0.24029 C -0.28611 -0.24237 -0.28681 -0.24422 -0.28698 -0.2463 C -0.28802 -0.26087 -0.28663 -0.27567 -0.28889 -0.29001 C -0.28907 -0.2914 -0.29827 -0.29302 -0.30295 -0.29394 C -0.31372 -0.29163 -0.31771 -0.29048 -0.32379 -0.28007 C -0.3257 -0.27406 -0.329 -0.25486 -0.3342 -0.25023 C -0.33698 -0.24769 -0.34132 -0.24769 -0.34479 -0.2463 C -0.34948 -0.247 -0.35452 -0.24607 -0.35886 -0.24838 C -0.36042 -0.24931 -0.3599 -0.25232 -0.36042 -0.2544 C -0.36268 -0.2618 -0.36372 -0.27521 -0.3691 -0.28007 C -0.37066 -0.28146 -0.37292 -0.28122 -0.37448 -0.28215 C -0.39028 -0.29024 -0.40434 -0.29741 -0.4217 -0.29996 C -0.4257 -0.29926 -0.43021 -0.30019 -0.43386 -0.29811 C -0.43507 -0.29741 -0.43872 -0.27822 -0.43907 -0.27614 C -0.43768 -0.25879 -0.44097 -0.25532 -0.42865 -0.25023 C -0.41823 -0.25093 -0.40764 -0.25116 -0.39722 -0.25232 C -0.38872 -0.25324 -0.379 -0.25902 -0.37101 -0.26226 C -0.36111 -0.26619 -0.35 -0.26457 -0.33941 -0.26619 C -0.33629 -0.27845 -0.33733 -0.28307 -0.34827 -0.28608 C -0.35417 -0.28932 -0.35938 -0.29186 -0.3658 -0.29394 C -0.39011 -0.29071 -0.41736 -0.28701 -0.44097 -0.28007 C -0.46285 -0.28099 -0.48802 -0.28423 -0.51077 -0.28423 " pathEditMode="relative" rAng="0" ptsTypes="ffffffffffffffffffffffffffffffffffA">
                                      <p:cBhvr>
                                        <p:cTn id="14" dur="12000" fill="hold"/>
                                        <p:tgtEl>
                                          <p:spTgt spid="12"/>
                                        </p:tgtEl>
                                        <p:attrNameLst>
                                          <p:attrName>ppt_x</p:attrName>
                                          <p:attrName>ppt_y</p:attrName>
                                        </p:attrNameLst>
                                      </p:cBhvr>
                                      <p:rCtr x="-196" y="5"/>
                                    </p:animMotion>
                                  </p:childTnLst>
                                </p:cTn>
                              </p:par>
                            </p:childTnLst>
                          </p:cTn>
                        </p:par>
                        <p:par>
                          <p:cTn id="15" fill="hold">
                            <p:stCondLst>
                              <p:cond delay="29000"/>
                            </p:stCondLst>
                            <p:childTnLst>
                              <p:par>
                                <p:cTn id="16" presetID="5" presetClass="entr" presetSubtype="1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 calcmode="lin" valueType="num">
                                      <p:cBhvr additive="base">
                                        <p:cTn id="3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64" presetClass="path" presetSubtype="0" accel="50000" decel="50000" fill="hold" nodeType="withEffect">
                                  <p:stCondLst>
                                    <p:cond delay="0"/>
                                  </p:stCondLst>
                                  <p:childTnLst>
                                    <p:animMotion origin="layout" path="M -3.33333E-6 2.09066E-6 L -3.33333E-6 -0.27244 " pathEditMode="relative" rAng="0" ptsTypes="AA">
                                      <p:cBhvr>
                                        <p:cTn id="44" dur="2000" fill="hold"/>
                                        <p:tgtEl>
                                          <p:spTgt spid="9"/>
                                        </p:tgtEl>
                                        <p:attrNameLst>
                                          <p:attrName>ppt_x</p:attrName>
                                          <p:attrName>ppt_y</p:attrName>
                                        </p:attrNameLst>
                                      </p:cBhvr>
                                      <p:rCtr x="0" y="-136"/>
                                    </p:animMotion>
                                  </p:childTnLst>
                                </p:cTn>
                              </p:par>
                            </p:childTnLst>
                          </p:cTn>
                        </p:par>
                        <p:par>
                          <p:cTn id="45" fill="hold">
                            <p:stCondLst>
                              <p:cond delay="2000"/>
                            </p:stCondLst>
                            <p:childTnLst>
                              <p:par>
                                <p:cTn id="46" presetID="0" presetClass="path" presetSubtype="0" accel="50000" decel="50000" fill="hold" nodeType="afterEffect">
                                  <p:stCondLst>
                                    <p:cond delay="0"/>
                                  </p:stCondLst>
                                  <p:childTnLst>
                                    <p:animMotion origin="layout" path="M -3.33333E-6 -0.27244 L -0.24166 -0.08372 " pathEditMode="relative" rAng="0" ptsTypes="AA">
                                      <p:cBhvr>
                                        <p:cTn id="47" dur="2000" fill="hold"/>
                                        <p:tgtEl>
                                          <p:spTgt spid="9"/>
                                        </p:tgtEl>
                                        <p:attrNameLst>
                                          <p:attrName>ppt_x</p:attrName>
                                          <p:attrName>ppt_y</p:attrName>
                                        </p:attrNameLst>
                                      </p:cBhvr>
                                      <p:rCtr x="-121" y="94"/>
                                    </p:animMotion>
                                  </p:childTnLst>
                                </p:cTn>
                              </p:par>
                            </p:childTnLst>
                          </p:cTn>
                        </p:par>
                        <p:par>
                          <p:cTn id="48" fill="hold">
                            <p:stCondLst>
                              <p:cond delay="4000"/>
                            </p:stCondLst>
                            <p:childTnLst>
                              <p:par>
                                <p:cTn id="49" presetID="0" presetClass="path" presetSubtype="0" accel="50000" decel="50000" fill="hold" nodeType="afterEffect">
                                  <p:stCondLst>
                                    <p:cond delay="0"/>
                                  </p:stCondLst>
                                  <p:childTnLst>
                                    <p:animMotion origin="layout" path="M -0.24166 -0.08372 L -0.24166 -0.38344 " pathEditMode="relative" rAng="0" ptsTypes="AA">
                                      <p:cBhvr>
                                        <p:cTn id="50" dur="2000" fill="hold"/>
                                        <p:tgtEl>
                                          <p:spTgt spid="9"/>
                                        </p:tgtEl>
                                        <p:attrNameLst>
                                          <p:attrName>ppt_x</p:attrName>
                                          <p:attrName>ppt_y</p:attrName>
                                        </p:attrNameLst>
                                      </p:cBhvr>
                                      <p:rCtr x="0" y="-150"/>
                                    </p:animMotion>
                                  </p:childTnLst>
                                </p:cTn>
                              </p:par>
                              <p:par>
                                <p:cTn id="51" presetID="6" presetClass="emph" presetSubtype="0" fill="hold" nodeType="withEffect">
                                  <p:stCondLst>
                                    <p:cond delay="500"/>
                                  </p:stCondLst>
                                  <p:childTnLst>
                                    <p:animScale>
                                      <p:cBhvr>
                                        <p:cTn id="52" dur="2000" fill="hold"/>
                                        <p:tgtEl>
                                          <p:spTgt spid="9"/>
                                        </p:tgtEl>
                                      </p:cBhvr>
                                      <p:by x="50000" y="50000"/>
                                    </p:animScale>
                                  </p:childTnLst>
                                </p:cTn>
                              </p:par>
                            </p:childTnLst>
                          </p:cTn>
                        </p:par>
                        <p:par>
                          <p:cTn id="53" fill="hold">
                            <p:stCondLst>
                              <p:cond delay="6500"/>
                            </p:stCondLst>
                            <p:childTnLst>
                              <p:par>
                                <p:cTn id="54" presetID="0" presetClass="path" presetSubtype="0" accel="50000" decel="50000" fill="hold" nodeType="afterEffect">
                                  <p:stCondLst>
                                    <p:cond delay="0"/>
                                  </p:stCondLst>
                                  <p:childTnLst>
                                    <p:animMotion origin="layout" path="M -0.24166 -0.38344 L -0.5 -0.38344 " pathEditMode="relative" rAng="0" ptsTypes="AA">
                                      <p:cBhvr>
                                        <p:cTn id="55" dur="2000" fill="hold"/>
                                        <p:tgtEl>
                                          <p:spTgt spid="9"/>
                                        </p:tgtEl>
                                        <p:attrNameLst>
                                          <p:attrName>ppt_x</p:attrName>
                                          <p:attrName>ppt_y</p:attrName>
                                        </p:attrNameLst>
                                      </p:cBhvr>
                                      <p:rCtr x="-129" y="0"/>
                                    </p:animMotion>
                                  </p:childTnLst>
                                </p:cTn>
                              </p:par>
                            </p:childTnLst>
                          </p:cTn>
                        </p:par>
                        <p:par>
                          <p:cTn id="56" fill="hold">
                            <p:stCondLst>
                              <p:cond delay="8500"/>
                            </p:stCondLst>
                            <p:childTnLst>
                              <p:par>
                                <p:cTn id="57" presetID="5" presetClass="entr" presetSubtype="1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checkerboard(across)">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1">
                                            <p:txEl>
                                              <p:pRg st="2" end="2"/>
                                            </p:txEl>
                                          </p:spTgt>
                                        </p:tgtEl>
                                        <p:attrNameLst>
                                          <p:attrName>style.visibility</p:attrName>
                                        </p:attrNameLst>
                                      </p:cBhvr>
                                      <p:to>
                                        <p:strVal val="visible"/>
                                      </p:to>
                                    </p:set>
                                    <p:anim calcmode="lin" valueType="num">
                                      <p:cBhvr additive="base">
                                        <p:cTn id="6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5 -0.38344 L -0.5 -0.27244 " pathEditMode="relative" rAng="0" ptsTypes="AA">
                                      <p:cBhvr>
                                        <p:cTn id="69" dur="3000" fill="hold"/>
                                        <p:tgtEl>
                                          <p:spTgt spid="9"/>
                                        </p:tgtEl>
                                        <p:attrNameLst>
                                          <p:attrName>ppt_x</p:attrName>
                                          <p:attrName>ppt_y</p:attrName>
                                        </p:attrNameLst>
                                      </p:cBhvr>
                                      <p:rCtr x="0" y="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u="sng" dirty="0" smtClean="0"/>
              <a:t>Chronology around fault line</a:t>
            </a:r>
            <a:endParaRPr lang="en-US" sz="3600" u="sng" dirty="0"/>
          </a:p>
        </p:txBody>
      </p:sp>
      <p:sp>
        <p:nvSpPr>
          <p:cNvPr id="3" name="Content Placeholder 2"/>
          <p:cNvSpPr>
            <a:spLocks noGrp="1"/>
          </p:cNvSpPr>
          <p:nvPr>
            <p:ph sz="half" idx="1"/>
          </p:nvPr>
        </p:nvSpPr>
        <p:spPr>
          <a:xfrm>
            <a:off x="0" y="838200"/>
            <a:ext cx="4800600" cy="5287963"/>
          </a:xfrm>
        </p:spPr>
        <p:txBody>
          <a:bodyPr/>
          <a:lstStyle/>
          <a:p>
            <a:pPr>
              <a:buNone/>
            </a:pPr>
            <a:r>
              <a:rPr lang="en-US" sz="2000" dirty="0" smtClean="0"/>
              <a:t>Too easy</a:t>
            </a:r>
          </a:p>
          <a:p>
            <a:r>
              <a:rPr lang="en-US" sz="2000" dirty="0" smtClean="0"/>
              <a:t>‘Paracomputer’ Schwartz80</a:t>
            </a:r>
          </a:p>
          <a:p>
            <a:r>
              <a:rPr lang="en-US" sz="2000" dirty="0" smtClean="0"/>
              <a:t>BSP Valiant90</a:t>
            </a:r>
          </a:p>
          <a:p>
            <a:r>
              <a:rPr lang="en-US" sz="2000" dirty="0" smtClean="0"/>
              <a:t>LOGP UC-Berkeley93</a:t>
            </a:r>
          </a:p>
          <a:p>
            <a:r>
              <a:rPr lang="en-US" sz="2000" dirty="0" smtClean="0"/>
              <a:t>Map-Reduce. Success; not manycore</a:t>
            </a:r>
          </a:p>
          <a:p>
            <a:r>
              <a:rPr lang="en-US" sz="2000" dirty="0" smtClean="0"/>
              <a:t>CLRS-09, 3rd edition</a:t>
            </a:r>
          </a:p>
          <a:p>
            <a:r>
              <a:rPr lang="en-US" sz="2000" dirty="0" smtClean="0"/>
              <a:t>TCPP curriculum 2010</a:t>
            </a:r>
          </a:p>
          <a:p>
            <a:r>
              <a:rPr lang="en-US" sz="2000" dirty="0" smtClean="0"/>
              <a:t>Nearly all parallel machines to date</a:t>
            </a:r>
          </a:p>
          <a:p>
            <a:r>
              <a:rPr lang="en-US" sz="2000" dirty="0" smtClean="0"/>
              <a:t>“.. machines that most programmers cannot handle"</a:t>
            </a:r>
          </a:p>
          <a:p>
            <a:r>
              <a:rPr lang="en-US" sz="2000" dirty="0" smtClean="0"/>
              <a:t>“Only heroic programmers” </a:t>
            </a:r>
          </a:p>
          <a:p>
            <a:endParaRPr lang="en-US" sz="2400" dirty="0"/>
          </a:p>
        </p:txBody>
      </p:sp>
      <p:sp>
        <p:nvSpPr>
          <p:cNvPr id="4" name="Content Placeholder 3"/>
          <p:cNvSpPr>
            <a:spLocks noGrp="1"/>
          </p:cNvSpPr>
          <p:nvPr>
            <p:ph sz="half" idx="2"/>
          </p:nvPr>
        </p:nvSpPr>
        <p:spPr>
          <a:xfrm>
            <a:off x="4572000" y="838200"/>
            <a:ext cx="4572000" cy="5287963"/>
          </a:xfrm>
        </p:spPr>
        <p:txBody>
          <a:bodyPr/>
          <a:lstStyle/>
          <a:p>
            <a:pPr>
              <a:buNone/>
            </a:pPr>
            <a:r>
              <a:rPr lang="en-US" sz="2000" dirty="0" smtClean="0"/>
              <a:t>Too difficult</a:t>
            </a:r>
          </a:p>
          <a:p>
            <a:r>
              <a:rPr lang="en-US" sz="2000" dirty="0" smtClean="0"/>
              <a:t>SV-82 and V-Thesis81 </a:t>
            </a:r>
          </a:p>
          <a:p>
            <a:r>
              <a:rPr lang="en-US" sz="2000" dirty="0" smtClean="0"/>
              <a:t>PRAM theory (in effect)</a:t>
            </a:r>
          </a:p>
          <a:p>
            <a:r>
              <a:rPr lang="en-US" sz="2000" dirty="0" smtClean="0"/>
              <a:t>CLR-90 1st edition</a:t>
            </a:r>
          </a:p>
          <a:p>
            <a:r>
              <a:rPr lang="en-US" sz="2000" dirty="0" smtClean="0"/>
              <a:t>J-92</a:t>
            </a:r>
          </a:p>
          <a:p>
            <a:r>
              <a:rPr lang="en-US" sz="2000" dirty="0" smtClean="0"/>
              <a:t>NESL</a:t>
            </a:r>
          </a:p>
          <a:p>
            <a:r>
              <a:rPr lang="en-US" sz="2000" dirty="0" smtClean="0"/>
              <a:t>KKT-01</a:t>
            </a:r>
          </a:p>
          <a:p>
            <a:r>
              <a:rPr lang="en-US" sz="2000" dirty="0" smtClean="0"/>
              <a:t>XMT97+ Supports the rich PRAM algorithms literature </a:t>
            </a:r>
          </a:p>
          <a:p>
            <a:r>
              <a:rPr lang="en-US" sz="2000" dirty="0" smtClean="0"/>
              <a:t>V-11 </a:t>
            </a:r>
          </a:p>
          <a:p>
            <a:endParaRPr lang="en-US" dirty="0"/>
          </a:p>
        </p:txBody>
      </p:sp>
      <p:sp>
        <p:nvSpPr>
          <p:cNvPr id="5" name="TextBox 4"/>
          <p:cNvSpPr txBox="1"/>
          <p:nvPr/>
        </p:nvSpPr>
        <p:spPr>
          <a:xfrm>
            <a:off x="2743200" y="533400"/>
            <a:ext cx="5029200" cy="400110"/>
          </a:xfrm>
          <a:prstGeom prst="rect">
            <a:avLst/>
          </a:prstGeom>
          <a:noFill/>
        </p:spPr>
        <p:txBody>
          <a:bodyPr wrap="square" rtlCol="0">
            <a:spAutoFit/>
          </a:bodyPr>
          <a:lstStyle/>
          <a:p>
            <a:r>
              <a:rPr lang="en-US" dirty="0" smtClean="0"/>
              <a:t>Just right: PRAM model FW77</a:t>
            </a:r>
            <a:endParaRPr lang="en-US" dirty="0"/>
          </a:p>
        </p:txBody>
      </p:sp>
      <p:sp>
        <p:nvSpPr>
          <p:cNvPr id="6" name="TextBox 5"/>
          <p:cNvSpPr txBox="1"/>
          <p:nvPr/>
        </p:nvSpPr>
        <p:spPr>
          <a:xfrm>
            <a:off x="1905000" y="4648200"/>
            <a:ext cx="5562600" cy="400110"/>
          </a:xfrm>
          <a:prstGeom prst="rect">
            <a:avLst/>
          </a:prstGeom>
          <a:noFill/>
        </p:spPr>
        <p:txBody>
          <a:bodyPr wrap="square" rtlCol="0">
            <a:spAutoFit/>
          </a:bodyPr>
          <a:lstStyle/>
          <a:p>
            <a:r>
              <a:rPr lang="en-US" dirty="0" smtClean="0"/>
              <a:t>Nested parallelism: issue for both; e.g., Cilk</a:t>
            </a:r>
            <a:endParaRPr lang="en-US" dirty="0"/>
          </a:p>
        </p:txBody>
      </p:sp>
      <p:sp>
        <p:nvSpPr>
          <p:cNvPr id="7" name="TextBox 6"/>
          <p:cNvSpPr txBox="1"/>
          <p:nvPr/>
        </p:nvSpPr>
        <p:spPr>
          <a:xfrm>
            <a:off x="1" y="4953000"/>
            <a:ext cx="9144000" cy="2322969"/>
          </a:xfrm>
          <a:prstGeom prst="rect">
            <a:avLst/>
          </a:prstGeom>
          <a:noFill/>
        </p:spPr>
        <p:txBody>
          <a:bodyPr wrap="square" rtlCol="0">
            <a:spAutoFit/>
          </a:bodyPr>
          <a:lstStyle/>
          <a:p>
            <a:r>
              <a:rPr lang="en-US" u="sng" dirty="0" smtClean="0"/>
              <a:t>Current interest</a:t>
            </a:r>
            <a:r>
              <a:rPr lang="en-US" dirty="0" smtClean="0"/>
              <a:t> new "computing stacks“: programmer's model, programming languages, compilers, architectures, etc.</a:t>
            </a:r>
          </a:p>
          <a:p>
            <a:r>
              <a:rPr lang="en-US" b="1" u="sng" dirty="0" smtClean="0"/>
              <a:t>Merit of fault-line image</a:t>
            </a:r>
            <a:r>
              <a:rPr lang="en-US" dirty="0" smtClean="0"/>
              <a:t> Two pillars holding a building (the stack) must be on the same side of a fault line </a:t>
            </a:r>
            <a:r>
              <a:rPr lang="en-US" dirty="0" smtClean="0">
                <a:sym typeface="Wingdings" pitchFamily="2" charset="2"/>
              </a:rPr>
              <a:t> </a:t>
            </a:r>
            <a:r>
              <a:rPr lang="en-US" dirty="0" smtClean="0"/>
              <a:t>chipmakers cannot expect: wealth of algorithms and high programmer’s productivity with architectures for which PRAM is too easy (e.g., force programming for locality).</a:t>
            </a:r>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Telling a fault line from the surface</a:t>
            </a:r>
            <a:endParaRPr lang="en-US" dirty="0"/>
          </a:p>
        </p:txBody>
      </p:sp>
      <p:sp>
        <p:nvSpPr>
          <p:cNvPr id="3" name="Text Placeholder 2"/>
          <p:cNvSpPr>
            <a:spLocks noGrp="1"/>
          </p:cNvSpPr>
          <p:nvPr>
            <p:ph type="body" idx="1"/>
          </p:nvPr>
        </p:nvSpPr>
        <p:spPr>
          <a:xfrm>
            <a:off x="1905000" y="1535113"/>
            <a:ext cx="3124200" cy="639762"/>
          </a:xfrm>
        </p:spPr>
        <p:txBody>
          <a:bodyPr/>
          <a:lstStyle/>
          <a:p>
            <a:r>
              <a:rPr lang="en-US" dirty="0" smtClean="0"/>
              <a:t>PRAM too difficult</a:t>
            </a:r>
            <a:endParaRPr lang="en-US" dirty="0"/>
          </a:p>
        </p:txBody>
      </p:sp>
      <p:sp>
        <p:nvSpPr>
          <p:cNvPr id="4" name="Content Placeholder 3"/>
          <p:cNvSpPr>
            <a:spLocks noGrp="1"/>
          </p:cNvSpPr>
          <p:nvPr>
            <p:ph sz="half" idx="2"/>
          </p:nvPr>
        </p:nvSpPr>
        <p:spPr>
          <a:xfrm>
            <a:off x="1752600" y="2174875"/>
            <a:ext cx="3276600" cy="3951288"/>
          </a:xfrm>
        </p:spPr>
        <p:txBody>
          <a:bodyPr/>
          <a:lstStyle/>
          <a:p>
            <a:r>
              <a:rPr lang="en-US" dirty="0" smtClean="0"/>
              <a:t>ICE</a:t>
            </a:r>
          </a:p>
          <a:p>
            <a:r>
              <a:rPr lang="en-US" dirty="0" smtClean="0"/>
              <a:t>WD</a:t>
            </a:r>
          </a:p>
          <a:p>
            <a:r>
              <a:rPr lang="en-US" dirty="0" smtClean="0"/>
              <a:t>PRAM </a:t>
            </a:r>
          </a:p>
          <a:p>
            <a:pPr>
              <a:buNone/>
            </a:pPr>
            <a:endParaRPr lang="en-US" dirty="0"/>
          </a:p>
          <a:p>
            <a:pPr>
              <a:buNone/>
            </a:pPr>
            <a:r>
              <a:rPr lang="en-US" dirty="0" smtClean="0"/>
              <a:t>Sufficient bandwidth</a:t>
            </a:r>
            <a:endParaRPr lang="en-US" dirty="0"/>
          </a:p>
        </p:txBody>
      </p:sp>
      <p:sp>
        <p:nvSpPr>
          <p:cNvPr id="5" name="Text Placeholder 4"/>
          <p:cNvSpPr>
            <a:spLocks noGrp="1"/>
          </p:cNvSpPr>
          <p:nvPr>
            <p:ph type="body" sz="quarter" idx="3"/>
          </p:nvPr>
        </p:nvSpPr>
        <p:spPr>
          <a:xfrm>
            <a:off x="5486400" y="1535113"/>
            <a:ext cx="3200400" cy="639762"/>
          </a:xfrm>
        </p:spPr>
        <p:txBody>
          <a:bodyPr/>
          <a:lstStyle/>
          <a:p>
            <a:r>
              <a:rPr lang="en-US" dirty="0" smtClean="0"/>
              <a:t>PRAM too easy</a:t>
            </a:r>
            <a:endParaRPr lang="en-US" dirty="0"/>
          </a:p>
        </p:txBody>
      </p:sp>
      <p:sp>
        <p:nvSpPr>
          <p:cNvPr id="6" name="Content Placeholder 5"/>
          <p:cNvSpPr>
            <a:spLocks noGrp="1"/>
          </p:cNvSpPr>
          <p:nvPr>
            <p:ph sz="quarter" idx="4"/>
          </p:nvPr>
        </p:nvSpPr>
        <p:spPr>
          <a:xfrm>
            <a:off x="5257800" y="2174874"/>
            <a:ext cx="3886200" cy="4683125"/>
          </a:xfrm>
        </p:spPr>
        <p:txBody>
          <a:bodyPr/>
          <a:lstStyle/>
          <a:p>
            <a:r>
              <a:rPr lang="en-US" dirty="0" smtClean="0"/>
              <a:t>PRAM “simplest model”*</a:t>
            </a:r>
          </a:p>
          <a:p>
            <a:r>
              <a:rPr lang="en-US" dirty="0" smtClean="0"/>
              <a:t>BSP/Cilk *</a:t>
            </a:r>
          </a:p>
          <a:p>
            <a:pPr>
              <a:buNone/>
            </a:pPr>
            <a:endParaRPr lang="en-US" dirty="0" smtClean="0"/>
          </a:p>
          <a:p>
            <a:pPr>
              <a:buNone/>
            </a:pPr>
            <a:endParaRPr lang="en-US" dirty="0" smtClean="0"/>
          </a:p>
          <a:p>
            <a:pPr>
              <a:buNone/>
            </a:pPr>
            <a:r>
              <a:rPr lang="en-US" dirty="0" smtClean="0"/>
              <a:t>Insufficient bandwidth</a:t>
            </a:r>
          </a:p>
          <a:p>
            <a:pPr>
              <a:buNone/>
            </a:pPr>
            <a:r>
              <a:rPr lang="en-US" dirty="0" smtClean="0"/>
              <a:t>*per TCPP</a:t>
            </a:r>
          </a:p>
          <a:p>
            <a:pPr>
              <a:buNone/>
            </a:pPr>
            <a:endParaRPr lang="en-US" dirty="0" smtClean="0"/>
          </a:p>
          <a:p>
            <a:pPr>
              <a:buNone/>
            </a:pPr>
            <a:endParaRPr lang="en-US" dirty="0" smtClean="0"/>
          </a:p>
          <a:p>
            <a:endParaRPr lang="en-US" dirty="0"/>
          </a:p>
        </p:txBody>
      </p:sp>
      <p:sp>
        <p:nvSpPr>
          <p:cNvPr id="7" name="TextBox 6"/>
          <p:cNvSpPr txBox="1"/>
          <p:nvPr/>
        </p:nvSpPr>
        <p:spPr>
          <a:xfrm>
            <a:off x="0" y="5257800"/>
            <a:ext cx="9144000" cy="1015663"/>
          </a:xfrm>
          <a:prstGeom prst="rect">
            <a:avLst/>
          </a:prstGeom>
          <a:noFill/>
        </p:spPr>
        <p:txBody>
          <a:bodyPr wrap="square" rtlCol="0">
            <a:spAutoFit/>
          </a:bodyPr>
          <a:lstStyle/>
          <a:p>
            <a:r>
              <a:rPr lang="en-US" u="sng" dirty="0" smtClean="0"/>
              <a:t>Old soft claim, e.g., [BMM94]</a:t>
            </a:r>
            <a:r>
              <a:rPr lang="en-US" dirty="0" smtClean="0"/>
              <a:t>:  hidden cost of low bandwidth</a:t>
            </a:r>
          </a:p>
          <a:p>
            <a:r>
              <a:rPr lang="en-US" u="sng" dirty="0" smtClean="0"/>
              <a:t>New soft claim</a:t>
            </a:r>
            <a:r>
              <a:rPr lang="en-US" dirty="0" smtClean="0"/>
              <a:t>: the surface  (PRAM easy/difficult) reveals side W.R.T. the bandwidth fault line.</a:t>
            </a:r>
            <a:endParaRPr lang="en-US" dirty="0"/>
          </a:p>
        </p:txBody>
      </p:sp>
      <p:sp>
        <p:nvSpPr>
          <p:cNvPr id="8" name="TextBox 7"/>
          <p:cNvSpPr txBox="1"/>
          <p:nvPr/>
        </p:nvSpPr>
        <p:spPr>
          <a:xfrm>
            <a:off x="0" y="1752600"/>
            <a:ext cx="1600200" cy="2246769"/>
          </a:xfrm>
          <a:prstGeom prst="rect">
            <a:avLst/>
          </a:prstGeom>
          <a:noFill/>
        </p:spPr>
        <p:txBody>
          <a:bodyPr wrap="square" rtlCol="0">
            <a:spAutoFit/>
          </a:bodyPr>
          <a:lstStyle/>
          <a:p>
            <a:r>
              <a:rPr lang="en-US" dirty="0" smtClean="0">
                <a:solidFill>
                  <a:srgbClr val="FF0000"/>
                </a:solidFill>
              </a:rPr>
              <a:t>Surface</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Fault line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09600" y="838200"/>
            <a:ext cx="25908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Build-first, figure-out-how-to-program later</a:t>
            </a:r>
            <a:r>
              <a:rPr kumimoji="0" lang="en-US" sz="2000" b="0" i="0" u="none" strike="noStrike" cap="none" normalizeH="0" dirty="0" smtClean="0">
                <a:ln>
                  <a:noFill/>
                </a:ln>
                <a:solidFill>
                  <a:schemeClr val="tx1"/>
                </a:solidFill>
                <a:effectLst/>
                <a:latin typeface="Arial" charset="0"/>
              </a:rPr>
              <a:t> </a:t>
            </a:r>
            <a:r>
              <a:rPr kumimoji="0" lang="en-US" sz="2000" b="0" i="0" u="none" strike="noStrike" cap="none" normalizeH="0" dirty="0" smtClean="0">
                <a:ln>
                  <a:noFill/>
                </a:ln>
                <a:solidFill>
                  <a:schemeClr val="tx1"/>
                </a:solidFill>
                <a:effectLst/>
                <a:latin typeface="Arial" charset="0"/>
                <a:sym typeface="Wingdings" pitchFamily="2" charset="2"/>
              </a:rPr>
              <a:t> architecture</a:t>
            </a:r>
            <a:endParaRPr kumimoji="0" lang="en-US" sz="2000" b="0" i="0" u="none" strike="noStrike" cap="none" normalizeH="0" baseline="0" dirty="0" smtClean="0">
              <a:ln>
                <a:noFill/>
              </a:ln>
              <a:solidFill>
                <a:schemeClr val="tx1"/>
              </a:solidFill>
              <a:effectLst/>
              <a:latin typeface="Arial" charset="0"/>
            </a:endParaRPr>
          </a:p>
        </p:txBody>
      </p:sp>
      <p:sp>
        <p:nvSpPr>
          <p:cNvPr id="3" name="Rounded Rectangle 2"/>
          <p:cNvSpPr/>
          <p:nvPr/>
        </p:nvSpPr>
        <p:spPr bwMode="auto">
          <a:xfrm>
            <a:off x="3810000" y="838200"/>
            <a:ext cx="1981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Graphics cards</a:t>
            </a:r>
          </a:p>
        </p:txBody>
      </p:sp>
      <p:sp>
        <p:nvSpPr>
          <p:cNvPr id="4" name="Rounded Rectangle 3"/>
          <p:cNvSpPr/>
          <p:nvPr/>
        </p:nvSpPr>
        <p:spPr bwMode="auto">
          <a:xfrm>
            <a:off x="6248400" y="838200"/>
            <a:ext cx="2743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How to think</a:t>
            </a:r>
            <a:r>
              <a:rPr kumimoji="0" lang="en-US" sz="2000" b="0" i="0" u="none" strike="noStrike" cap="none" normalizeH="0" dirty="0" smtClean="0">
                <a:ln>
                  <a:noFill/>
                </a:ln>
                <a:solidFill>
                  <a:srgbClr val="FF0000"/>
                </a:solidFill>
                <a:effectLst/>
                <a:latin typeface="Arial" charset="0"/>
              </a:rPr>
              <a:t> about parallelism</a:t>
            </a:r>
            <a:r>
              <a:rPr kumimoji="0" lang="en-US" sz="2000" b="0" i="0" u="none" strike="noStrike" cap="none" normalizeH="0" dirty="0" smtClean="0">
                <a:ln>
                  <a:noFill/>
                </a:ln>
                <a:solidFill>
                  <a:schemeClr val="tx1"/>
                </a:solidFill>
                <a:effectLst/>
                <a:latin typeface="Arial" charset="0"/>
              </a:rPr>
              <a:t>?</a:t>
            </a:r>
            <a:r>
              <a:rPr kumimoji="0" lang="en-US" sz="2000" b="0" i="0" u="none" strike="noStrike" cap="none" normalizeH="0" baseline="0" dirty="0" smtClean="0">
                <a:ln>
                  <a:noFill/>
                </a:ln>
                <a:solidFill>
                  <a:schemeClr val="tx1"/>
                </a:solidFill>
                <a:effectLst/>
                <a:latin typeface="Arial" charset="0"/>
              </a:rPr>
              <a:t> PRAM &amp; Parallel algorithms</a:t>
            </a:r>
          </a:p>
        </p:txBody>
      </p:sp>
      <p:sp>
        <p:nvSpPr>
          <p:cNvPr id="5" name="Rounded Rectangle 4"/>
          <p:cNvSpPr/>
          <p:nvPr/>
        </p:nvSpPr>
        <p:spPr bwMode="auto">
          <a:xfrm>
            <a:off x="304800" y="2667000"/>
            <a:ext cx="2895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Parallel programming: MPI, Open MP</a:t>
            </a:r>
          </a:p>
        </p:txBody>
      </p:sp>
      <p:sp>
        <p:nvSpPr>
          <p:cNvPr id="6" name="Rounded Rectangle 5"/>
          <p:cNvSpPr/>
          <p:nvPr/>
        </p:nvSpPr>
        <p:spPr bwMode="auto">
          <a:xfrm>
            <a:off x="3581400" y="2662767"/>
            <a:ext cx="1981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GPUs.</a:t>
            </a:r>
            <a:r>
              <a:rPr lang="en-US" dirty="0"/>
              <a:t> </a:t>
            </a:r>
            <a:r>
              <a:rPr kumimoji="0" lang="en-US" sz="2000" b="0" i="0" u="none" strike="noStrike" cap="none" normalizeH="0" dirty="0" smtClean="0">
                <a:ln>
                  <a:noFill/>
                </a:ln>
                <a:solidFill>
                  <a:schemeClr val="tx1"/>
                </a:solidFill>
                <a:effectLst/>
                <a:latin typeface="Arial" charset="0"/>
              </a:rPr>
              <a:t>CUDA. GPGPU</a:t>
            </a:r>
            <a:endParaRPr kumimoji="0" lang="en-US" sz="2000" b="0" i="0" u="none" strike="noStrike" cap="none" normalizeH="0" baseline="0" dirty="0" smtClean="0">
              <a:ln>
                <a:noFill/>
              </a:ln>
              <a:solidFill>
                <a:schemeClr val="tx1"/>
              </a:solidFill>
              <a:effectLst/>
              <a:latin typeface="Arial" charset="0"/>
            </a:endParaRPr>
          </a:p>
        </p:txBody>
      </p:sp>
      <p:sp>
        <p:nvSpPr>
          <p:cNvPr id="7" name="Rounded Rectangle 6"/>
          <p:cNvSpPr/>
          <p:nvPr/>
        </p:nvSpPr>
        <p:spPr bwMode="auto">
          <a:xfrm>
            <a:off x="5562600" y="2658533"/>
            <a:ext cx="3886200" cy="10964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u="sng" dirty="0" smtClean="0">
                <a:solidFill>
                  <a:srgbClr val="FF0000"/>
                </a:solidFill>
              </a:rPr>
              <a:t>Concepts</a:t>
            </a:r>
            <a:r>
              <a:rPr kumimoji="0" lang="en-US" sz="1800" b="0" i="0" u="none" strike="noStrike" cap="none" normalizeH="0" baseline="0" dirty="0" smtClean="0">
                <a:ln>
                  <a:noFill/>
                </a:ln>
                <a:solidFill>
                  <a:schemeClr val="tx1"/>
                </a:solidFill>
                <a:effectLst/>
              </a:rPr>
              <a:t> Theory, MTA, NYU-Ultra</a:t>
            </a:r>
            <a:r>
              <a:rPr kumimoji="0" lang="en-US" sz="1800" b="0" i="0" u="none" strike="noStrike" cap="none" normalizeH="0" dirty="0" smtClean="0">
                <a:ln>
                  <a:noFill/>
                </a:ln>
                <a:solidFill>
                  <a:schemeClr val="tx1"/>
                </a:solidFill>
                <a:effectLst/>
              </a:rPr>
              <a:t> </a:t>
            </a:r>
            <a:r>
              <a:rPr kumimoji="0" lang="en-US" sz="1800" b="0" i="0" u="none" strike="noStrike" cap="none" normalizeH="0" baseline="0" dirty="0" smtClean="0">
                <a:ln>
                  <a:noFill/>
                </a:ln>
                <a:solidFill>
                  <a:schemeClr val="tx1"/>
                </a:solidFill>
                <a:effectLst/>
              </a:rPr>
              <a:t>SB-PRAM, </a:t>
            </a:r>
            <a:r>
              <a:rPr kumimoji="0" lang="en-US" sz="1800" b="0" i="0" u="none" strike="noStrike" cap="none" normalizeH="0" baseline="0" dirty="0" smtClean="0">
                <a:ln>
                  <a:noFill/>
                </a:ln>
                <a:solidFill>
                  <a:srgbClr val="FF0000"/>
                </a:solidFill>
                <a:effectLst/>
              </a:rPr>
              <a:t>XMT</a:t>
            </a:r>
            <a:r>
              <a:rPr kumimoji="0" lang="en-US" sz="1800" b="0" i="0" u="none" strike="noStrike" cap="none" normalizeH="0" baseline="0" dirty="0" smtClean="0">
                <a:ln>
                  <a:noFill/>
                </a:ln>
                <a:solidFill>
                  <a:schemeClr val="tx1"/>
                </a:solidFill>
                <a:effectLst/>
              </a:rPr>
              <a:t> Many-core.</a:t>
            </a:r>
            <a:r>
              <a:rPr kumimoji="0" lang="en-US" sz="2000" b="0" i="0" u="none" strike="noStrike" cap="none" normalizeH="0" baseline="0" dirty="0" smtClean="0">
                <a:ln>
                  <a:noFill/>
                </a:ln>
                <a:solidFill>
                  <a:schemeClr val="tx1"/>
                </a:solidFill>
                <a:effectLst/>
                <a:latin typeface="Arial" charset="0"/>
              </a:rPr>
              <a:t> </a:t>
            </a:r>
            <a:r>
              <a:rPr lang="en-US" dirty="0"/>
              <a:t> </a:t>
            </a:r>
            <a:r>
              <a:rPr lang="en-US" u="sng" dirty="0" smtClean="0">
                <a:solidFill>
                  <a:srgbClr val="FF0000"/>
                </a:solidFill>
              </a:rPr>
              <a:t>Quantitative validation</a:t>
            </a:r>
            <a:r>
              <a:rPr lang="en-US" dirty="0" smtClean="0"/>
              <a:t> XMT</a:t>
            </a:r>
            <a:endParaRPr kumimoji="0" lang="en-US" sz="2000" b="0" i="0" strike="noStrike" cap="none" normalizeH="0" baseline="0" dirty="0" smtClean="0">
              <a:ln>
                <a:noFill/>
              </a:ln>
              <a:solidFill>
                <a:schemeClr val="tx1"/>
              </a:solidFill>
              <a:effectLst/>
            </a:endParaRPr>
          </a:p>
        </p:txBody>
      </p:sp>
      <p:sp>
        <p:nvSpPr>
          <p:cNvPr id="8" name="Rounded Rectangle 7"/>
          <p:cNvSpPr/>
          <p:nvPr/>
        </p:nvSpPr>
        <p:spPr bwMode="auto">
          <a:xfrm>
            <a:off x="838200" y="4161367"/>
            <a:ext cx="485775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charset="0"/>
              </a:rPr>
              <a:t>ν</a:t>
            </a:r>
            <a:r>
              <a:rPr kumimoji="0" lang="en-US" sz="2000" b="0" i="0" u="none" strike="noStrike" cap="none" normalizeH="0" baseline="0" dirty="0" smtClean="0">
                <a:ln>
                  <a:noFill/>
                </a:ln>
                <a:solidFill>
                  <a:schemeClr val="tx1"/>
                </a:solidFill>
                <a:effectLst/>
                <a:latin typeface="Arial" charset="0"/>
              </a:rPr>
              <a:t>  Dense-matrix-type</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X  </a:t>
            </a:r>
            <a:r>
              <a:rPr lang="en-US" dirty="0" err="1" smtClean="0"/>
              <a:t>Irregular,Cost-effective,Strong</a:t>
            </a:r>
            <a:r>
              <a:rPr lang="en-US" dirty="0" smtClean="0"/>
              <a:t> scaling </a:t>
            </a:r>
            <a:endParaRPr kumimoji="0" lang="en-US" sz="2000" b="0"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5867400" y="4161367"/>
            <a:ext cx="3124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t>Fine, but more important: </a:t>
            </a:r>
          </a:p>
          <a:p>
            <a:r>
              <a:rPr lang="el-GR" dirty="0" smtClean="0">
                <a:solidFill>
                  <a:srgbClr val="FF0000"/>
                </a:solidFill>
              </a:rPr>
              <a:t>ν</a:t>
            </a:r>
            <a:r>
              <a:rPr lang="en-US" dirty="0" smtClean="0"/>
              <a:t> </a:t>
            </a:r>
            <a:endParaRPr lang="en-US" dirty="0"/>
          </a:p>
        </p:txBody>
      </p:sp>
      <p:sp>
        <p:nvSpPr>
          <p:cNvPr id="12" name="Rounded Rectangle 11"/>
          <p:cNvSpPr/>
          <p:nvPr/>
        </p:nvSpPr>
        <p:spPr bwMode="auto">
          <a:xfrm>
            <a:off x="1752600" y="5257800"/>
            <a:ext cx="6172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Heterogeneous system</a:t>
            </a:r>
          </a:p>
        </p:txBody>
      </p:sp>
      <p:cxnSp>
        <p:nvCxnSpPr>
          <p:cNvPr id="14" name="Straight Arrow Connector 13"/>
          <p:cNvCxnSpPr>
            <a:stCxn id="2" idx="2"/>
          </p:cNvCxnSpPr>
          <p:nvPr/>
        </p:nvCxnSpPr>
        <p:spPr bwMode="auto">
          <a:xfrm>
            <a:off x="1905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3" idx="2"/>
          </p:cNvCxnSpPr>
          <p:nvPr/>
        </p:nvCxnSpPr>
        <p:spPr bwMode="auto">
          <a:xfrm>
            <a:off x="4800600" y="2209800"/>
            <a:ext cx="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4" idx="2"/>
          </p:cNvCxnSpPr>
          <p:nvPr/>
        </p:nvCxnSpPr>
        <p:spPr bwMode="auto">
          <a:xfrm>
            <a:off x="7620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905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826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a:off x="7391400" y="4847167"/>
            <a:ext cx="228600"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1524000" y="149255"/>
            <a:ext cx="3200400" cy="400110"/>
          </a:xfrm>
          <a:prstGeom prst="rect">
            <a:avLst/>
          </a:prstGeom>
          <a:noFill/>
        </p:spPr>
        <p:txBody>
          <a:bodyPr wrap="square" rtlCol="0">
            <a:spAutoFit/>
          </a:bodyPr>
          <a:lstStyle/>
          <a:p>
            <a:r>
              <a:rPr lang="en-US" u="dbl" dirty="0" smtClean="0"/>
              <a:t>Hardware-first threads </a:t>
            </a:r>
            <a:endParaRPr lang="en-US" u="dbl" dirty="0"/>
          </a:p>
        </p:txBody>
      </p:sp>
      <p:sp>
        <p:nvSpPr>
          <p:cNvPr id="38" name="TextBox 37"/>
          <p:cNvSpPr txBox="1"/>
          <p:nvPr/>
        </p:nvSpPr>
        <p:spPr>
          <a:xfrm>
            <a:off x="6248400" y="152400"/>
            <a:ext cx="2667000" cy="400110"/>
          </a:xfrm>
          <a:prstGeom prst="rect">
            <a:avLst/>
          </a:prstGeom>
          <a:noFill/>
        </p:spPr>
        <p:txBody>
          <a:bodyPr wrap="square" rtlCol="0">
            <a:spAutoFit/>
          </a:bodyPr>
          <a:lstStyle/>
          <a:p>
            <a:r>
              <a:rPr lang="en-US" u="dbl" dirty="0" smtClean="0">
                <a:solidFill>
                  <a:srgbClr val="FF0000"/>
                </a:solidFill>
              </a:rPr>
              <a:t>Algorithms-first thread</a:t>
            </a:r>
            <a:endParaRPr lang="en-US" u="dbl" dirty="0">
              <a:solidFill>
                <a:srgbClr val="FF0000"/>
              </a:solidFill>
            </a:endParaRPr>
          </a:p>
        </p:txBody>
      </p:sp>
      <p:cxnSp>
        <p:nvCxnSpPr>
          <p:cNvPr id="40" name="Straight Connector 39"/>
          <p:cNvCxnSpPr/>
          <p:nvPr/>
        </p:nvCxnSpPr>
        <p:spPr bwMode="auto">
          <a:xfrm>
            <a:off x="152400" y="5052483"/>
            <a:ext cx="876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TextBox 44"/>
          <p:cNvSpPr txBox="1"/>
          <p:nvPr/>
        </p:nvSpPr>
        <p:spPr>
          <a:xfrm>
            <a:off x="0" y="4648200"/>
            <a:ext cx="9144000" cy="1323439"/>
          </a:xfrm>
          <a:prstGeom prst="rect">
            <a:avLst/>
          </a:prstGeom>
          <a:noFill/>
        </p:spPr>
        <p:txBody>
          <a:bodyPr wrap="square" rtlCol="0">
            <a:spAutoFit/>
          </a:bodyPr>
          <a:lstStyle/>
          <a:p>
            <a:r>
              <a:rPr lang="en-US" dirty="0" smtClean="0">
                <a:solidFill>
                  <a:srgbClr val="00B050"/>
                </a:solidFill>
              </a:rPr>
              <a:t>Past</a:t>
            </a:r>
          </a:p>
          <a:p>
            <a:endParaRPr lang="en-US" dirty="0">
              <a:solidFill>
                <a:srgbClr val="00B050"/>
              </a:solidFill>
            </a:endParaRPr>
          </a:p>
          <a:p>
            <a:r>
              <a:rPr lang="en-US" dirty="0" smtClean="0">
                <a:solidFill>
                  <a:srgbClr val="00B050"/>
                </a:solidFill>
              </a:rPr>
              <a:t>Future?</a:t>
            </a:r>
          </a:p>
          <a:p>
            <a:endParaRPr lang="en-US" dirty="0">
              <a:solidFill>
                <a:srgbClr val="FF0000"/>
              </a:solidFill>
            </a:endParaRPr>
          </a:p>
        </p:txBody>
      </p:sp>
      <p:cxnSp>
        <p:nvCxnSpPr>
          <p:cNvPr id="11" name="Straight Arrow Connector 10"/>
          <p:cNvCxnSpPr>
            <a:stCxn id="8" idx="2"/>
          </p:cNvCxnSpPr>
          <p:nvPr/>
        </p:nvCxnSpPr>
        <p:spPr bwMode="auto">
          <a:xfrm>
            <a:off x="3267075" y="4847167"/>
            <a:ext cx="390525"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7696200" y="3754967"/>
            <a:ext cx="0" cy="406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3048000" y="6096000"/>
            <a:ext cx="3657600" cy="400110"/>
          </a:xfrm>
          <a:prstGeom prst="rect">
            <a:avLst/>
          </a:prstGeom>
          <a:noFill/>
        </p:spPr>
        <p:txBody>
          <a:bodyPr wrap="square" rtlCol="0">
            <a:spAutoFit/>
          </a:bodyPr>
          <a:lstStyle/>
          <a:p>
            <a:pPr algn="ctr"/>
            <a:r>
              <a:rPr lang="en-US" dirty="0" smtClean="0"/>
              <a:t>Legend: </a:t>
            </a:r>
            <a:r>
              <a:rPr lang="en-US" dirty="0" smtClean="0">
                <a:solidFill>
                  <a:srgbClr val="FF0000"/>
                </a:solidFill>
              </a:rPr>
              <a:t>Remainder of this talk</a:t>
            </a:r>
            <a:endParaRPr lang="en-US" dirty="0">
              <a:solidFill>
                <a:srgbClr val="FF0000"/>
              </a:solidFill>
            </a:endParaRPr>
          </a:p>
        </p:txBody>
      </p:sp>
    </p:spTree>
    <p:extLst>
      <p:ext uri="{BB962C8B-B14F-4D97-AF65-F5344CB8AC3E}">
        <p14:creationId xmlns:p14="http://schemas.microsoft.com/office/powerpoint/2010/main" val="36969158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endParaRPr lang="en-US" sz="3600" dirty="0"/>
          </a:p>
        </p:txBody>
      </p:sp>
      <p:sp>
        <p:nvSpPr>
          <p:cNvPr id="3" name="Content Placeholder 2"/>
          <p:cNvSpPr>
            <a:spLocks noGrp="1"/>
          </p:cNvSpPr>
          <p:nvPr>
            <p:ph idx="1"/>
          </p:nvPr>
        </p:nvSpPr>
        <p:spPr>
          <a:xfrm>
            <a:off x="0" y="533400"/>
            <a:ext cx="9144000" cy="5592763"/>
          </a:xfrm>
        </p:spPr>
        <p:txBody>
          <a:bodyPr/>
          <a:lstStyle/>
          <a:p>
            <a:pPr marL="0" indent="0" algn="ctr">
              <a:buNone/>
            </a:pPr>
            <a:r>
              <a:rPr lang="en-US" sz="3600" u="sng" dirty="0" smtClean="0">
                <a:latin typeface="Calibri" pitchFamily="34" charset="0"/>
              </a:rPr>
              <a:t>Missing </a:t>
            </a:r>
            <a:r>
              <a:rPr lang="en-US" sz="3600" u="sng" dirty="0">
                <a:latin typeface="Calibri" pitchFamily="34" charset="0"/>
              </a:rPr>
              <a:t>Many-Core Understanding</a:t>
            </a:r>
            <a:endParaRPr lang="en-US" sz="3600" u="sng" dirty="0" smtClean="0">
              <a:latin typeface="Calibri" pitchFamily="34" charset="0"/>
            </a:endParaRPr>
          </a:p>
          <a:p>
            <a:pPr marL="0" indent="0">
              <a:buNone/>
            </a:pPr>
            <a:r>
              <a:rPr lang="en-US" sz="2400" dirty="0" smtClean="0">
                <a:latin typeface="Calibri" pitchFamily="34" charset="0"/>
              </a:rPr>
              <a:t>Comparison of many-core </a:t>
            </a:r>
            <a:r>
              <a:rPr lang="en-US" sz="2400" dirty="0">
                <a:latin typeface="Calibri" pitchFamily="34" charset="0"/>
              </a:rPr>
              <a:t>p</a:t>
            </a:r>
            <a:r>
              <a:rPr lang="en-US" sz="2400" dirty="0" smtClean="0">
                <a:latin typeface="Calibri" pitchFamily="34" charset="0"/>
              </a:rPr>
              <a:t>latforms for:</a:t>
            </a:r>
          </a:p>
          <a:p>
            <a:r>
              <a:rPr lang="en-US" sz="2400" dirty="0">
                <a:latin typeface="Calibri" pitchFamily="34" charset="0"/>
              </a:rPr>
              <a:t>E</a:t>
            </a:r>
            <a:r>
              <a:rPr lang="en-US" sz="2400" dirty="0" smtClean="0">
                <a:latin typeface="Calibri" pitchFamily="34" charset="0"/>
              </a:rPr>
              <a:t>ase-of-programming, and </a:t>
            </a:r>
          </a:p>
          <a:p>
            <a:r>
              <a:rPr lang="en-US" sz="2400" dirty="0" smtClean="0">
                <a:latin typeface="Calibri" pitchFamily="34" charset="0"/>
              </a:rPr>
              <a:t>Achieving </a:t>
            </a:r>
            <a:r>
              <a:rPr lang="en-US" sz="2400" dirty="0" smtClean="0">
                <a:solidFill>
                  <a:srgbClr val="FF0000"/>
                </a:solidFill>
                <a:latin typeface="Calibri" pitchFamily="34" charset="0"/>
              </a:rPr>
              <a:t>hard</a:t>
            </a:r>
            <a:r>
              <a:rPr lang="en-US" sz="2400" dirty="0" smtClean="0">
                <a:latin typeface="Calibri" pitchFamily="34" charset="0"/>
              </a:rPr>
              <a:t> speedups (over best serial algorithms for the same problem) for strong scaling</a:t>
            </a:r>
          </a:p>
          <a:p>
            <a:pPr marL="0" indent="0">
              <a:buNone/>
            </a:pPr>
            <a:r>
              <a:rPr lang="en-US" sz="2400" b="1" dirty="0">
                <a:latin typeface="Calibri" pitchFamily="34" charset="0"/>
              </a:rPr>
              <a:t>strong </a:t>
            </a:r>
            <a:r>
              <a:rPr lang="en-US" sz="2400" b="1" dirty="0" smtClean="0">
                <a:latin typeface="Calibri" pitchFamily="34" charset="0"/>
              </a:rPr>
              <a:t>scaling</a:t>
            </a:r>
            <a:r>
              <a:rPr lang="en-US" sz="2400" dirty="0" smtClean="0">
                <a:latin typeface="Calibri" pitchFamily="34" charset="0"/>
              </a:rPr>
              <a:t>: </a:t>
            </a:r>
            <a:r>
              <a:rPr lang="en-US" sz="2400" dirty="0">
                <a:latin typeface="Calibri" pitchFamily="34" charset="0"/>
              </a:rPr>
              <a:t>solution </a:t>
            </a:r>
            <a:r>
              <a:rPr lang="en-US" sz="2400" dirty="0" smtClean="0">
                <a:latin typeface="Calibri" pitchFamily="34" charset="0"/>
              </a:rPr>
              <a:t>time ~ 1/#processors </a:t>
            </a:r>
            <a:r>
              <a:rPr lang="en-US" sz="2400" dirty="0">
                <a:latin typeface="Calibri" pitchFamily="34" charset="0"/>
              </a:rPr>
              <a:t>for </a:t>
            </a:r>
            <a:r>
              <a:rPr lang="en-US" sz="2400" dirty="0" smtClean="0">
                <a:latin typeface="Calibri" pitchFamily="34" charset="0"/>
              </a:rPr>
              <a:t>fixed problem size</a:t>
            </a:r>
          </a:p>
          <a:p>
            <a:pPr marL="0" indent="0">
              <a:buNone/>
            </a:pPr>
            <a:r>
              <a:rPr lang="en-US" sz="2400" b="1" dirty="0" smtClean="0">
                <a:latin typeface="Calibri" pitchFamily="34" charset="0"/>
              </a:rPr>
              <a:t>weak scaling</a:t>
            </a:r>
            <a:r>
              <a:rPr lang="en-US" sz="2400" dirty="0" smtClean="0">
                <a:latin typeface="Calibri" pitchFamily="34" charset="0"/>
              </a:rPr>
              <a:t>: problem </a:t>
            </a:r>
            <a:r>
              <a:rPr lang="en-US" sz="2400" dirty="0">
                <a:latin typeface="Calibri" pitchFamily="34" charset="0"/>
              </a:rPr>
              <a:t>size </a:t>
            </a:r>
            <a:r>
              <a:rPr lang="en-US" sz="2400" dirty="0" smtClean="0">
                <a:latin typeface="Calibri" pitchFamily="34" charset="0"/>
              </a:rPr>
              <a:t>fixed </a:t>
            </a:r>
            <a:r>
              <a:rPr lang="en-US" sz="2400" i="1" dirty="0" smtClean="0">
                <a:latin typeface="Calibri" pitchFamily="34" charset="0"/>
              </a:rPr>
              <a:t>per processor</a:t>
            </a:r>
          </a:p>
          <a:p>
            <a:pPr marL="0" indent="0">
              <a:buNone/>
            </a:pPr>
            <a:endParaRPr lang="en-US" sz="2400" dirty="0" smtClean="0">
              <a:latin typeface="Calibri" pitchFamily="34" charset="0"/>
            </a:endParaRPr>
          </a:p>
          <a:p>
            <a:pPr marL="0" indent="0">
              <a:buNone/>
            </a:pPr>
            <a:r>
              <a:rPr lang="en-US" sz="2400" dirty="0" smtClean="0">
                <a:latin typeface="Calibri" pitchFamily="34" charset="0"/>
              </a:rPr>
              <a:t>Guess what happens to vendors and researchers supported by them once a comparison does not go their way?!</a:t>
            </a:r>
            <a:endParaRPr lang="en-US" sz="2400" i="1" dirty="0" smtClean="0">
              <a:latin typeface="Calibri"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4000" dirty="0" smtClean="0"/>
              <a:t>‘Soft observation’ vs ‘Hard observation’ is a matter of community</a:t>
            </a:r>
            <a:endParaRPr lang="en-US" sz="4000" dirty="0"/>
          </a:p>
        </p:txBody>
      </p:sp>
      <p:sp>
        <p:nvSpPr>
          <p:cNvPr id="3" name="Content Placeholder 2"/>
          <p:cNvSpPr>
            <a:spLocks noGrp="1"/>
          </p:cNvSpPr>
          <p:nvPr>
            <p:ph idx="1"/>
          </p:nvPr>
        </p:nvSpPr>
        <p:spPr>
          <a:xfrm>
            <a:off x="0" y="1143000"/>
            <a:ext cx="9144000" cy="4983163"/>
          </a:xfrm>
        </p:spPr>
        <p:txBody>
          <a:bodyPr/>
          <a:lstStyle/>
          <a:p>
            <a:r>
              <a:rPr lang="en-US" dirty="0" smtClean="0"/>
              <a:t>In theory, hard things include asymptotic complexity, lower bounds, etc.</a:t>
            </a:r>
          </a:p>
          <a:p>
            <a:r>
              <a:rPr lang="en-US" dirty="0" smtClean="0"/>
              <a:t>In systems, they tend to include concrete numbers </a:t>
            </a:r>
            <a:endParaRPr lang="he-IL" dirty="0" smtClean="0"/>
          </a:p>
          <a:p>
            <a:r>
              <a:rPr lang="en-US" dirty="0" smtClean="0"/>
              <a:t>Who is right? Pornography matter of geography</a:t>
            </a:r>
          </a:p>
          <a:p>
            <a:r>
              <a:rPr lang="en-US" dirty="0" smtClean="0"/>
              <a:t>My take: each community does something right. </a:t>
            </a:r>
            <a:r>
              <a:rPr lang="en-US" u="sng" dirty="0" smtClean="0"/>
              <a:t>Advantages</a:t>
            </a:r>
            <a:r>
              <a:rPr lang="en-US" dirty="0" smtClean="0"/>
              <a:t> Theory: reasoning about revolutionary changes. Systems: small incremental changes ‘quantitative approach’; often the case.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rtlCol="0">
            <a:noAutofit/>
          </a:bodyPr>
          <a:lstStyle/>
          <a:p>
            <a:pPr fontAlgn="auto">
              <a:spcAft>
                <a:spcPts val="0"/>
              </a:spcAft>
              <a:defRPr/>
            </a:pPr>
            <a:r>
              <a:rPr lang="en-US" sz="3600" b="1" spc="-100" dirty="0" smtClean="0">
                <a:latin typeface="Calibri" pitchFamily="34" charset="0"/>
              </a:rPr>
              <a:t>How was the “non-specificity” addressed? </a:t>
            </a:r>
            <a:endParaRPr lang="en-US" sz="3600" b="1" spc="-100" dirty="0">
              <a:latin typeface="Calibri" pitchFamily="34" charset="0"/>
            </a:endParaRPr>
          </a:p>
        </p:txBody>
      </p:sp>
      <p:sp>
        <p:nvSpPr>
          <p:cNvPr id="3" name="Content Placeholder 2"/>
          <p:cNvSpPr>
            <a:spLocks noGrp="1"/>
          </p:cNvSpPr>
          <p:nvPr>
            <p:ph idx="1"/>
          </p:nvPr>
        </p:nvSpPr>
        <p:spPr>
          <a:xfrm>
            <a:off x="0" y="762000"/>
            <a:ext cx="9144000" cy="6096000"/>
          </a:xfrm>
        </p:spPr>
        <p:txBody>
          <a:bodyPr>
            <a:normAutofit fontScale="92500" lnSpcReduction="10000"/>
          </a:bodyPr>
          <a:lstStyle/>
          <a:p>
            <a:pPr>
              <a:lnSpc>
                <a:spcPct val="90000"/>
              </a:lnSpc>
              <a:buFont typeface="Arial" pitchFamily="34" charset="0"/>
              <a:buNone/>
            </a:pPr>
            <a:r>
              <a:rPr lang="en-US" sz="2800" b="1" u="sng" spc="-100" dirty="0" smtClean="0">
                <a:latin typeface="Calibri" pitchFamily="34" charset="0"/>
              </a:rPr>
              <a:t>Answer</a:t>
            </a:r>
            <a:r>
              <a:rPr lang="en-US" sz="2800" b="1" spc="-100" dirty="0" smtClean="0">
                <a:latin typeface="Calibri" pitchFamily="34" charset="0"/>
              </a:rPr>
              <a:t>: </a:t>
            </a:r>
            <a:r>
              <a:rPr lang="en-US" sz="2700" dirty="0" smtClean="0"/>
              <a:t>GvN47 based coding for </a:t>
            </a:r>
            <a:r>
              <a:rPr lang="en-US" sz="2700" b="1" dirty="0" smtClean="0"/>
              <a:t>whatever</a:t>
            </a:r>
            <a:r>
              <a:rPr lang="en-US" sz="2700" dirty="0" smtClean="0"/>
              <a:t> future application </a:t>
            </a:r>
            <a:r>
              <a:rPr lang="en-US" sz="2700" dirty="0" smtClean="0">
                <a:solidFill>
                  <a:srgbClr val="FF0000"/>
                </a:solidFill>
              </a:rPr>
              <a:t>on math. </a:t>
            </a:r>
            <a:r>
              <a:rPr lang="en-US" sz="2700" b="1" dirty="0" smtClean="0">
                <a:solidFill>
                  <a:srgbClr val="FF0000"/>
                </a:solidFill>
              </a:rPr>
              <a:t>induction </a:t>
            </a:r>
            <a:r>
              <a:rPr lang="en-US" sz="2700" dirty="0" smtClean="0">
                <a:solidFill>
                  <a:srgbClr val="FF0000"/>
                </a:solidFill>
              </a:rPr>
              <a:t>coupled with a </a:t>
            </a:r>
            <a:r>
              <a:rPr lang="en-US" sz="2700" b="1" dirty="0" smtClean="0">
                <a:solidFill>
                  <a:srgbClr val="FF0000"/>
                </a:solidFill>
              </a:rPr>
              <a:t>simple abstraction 	    </a:t>
            </a:r>
          </a:p>
          <a:p>
            <a:pPr>
              <a:lnSpc>
                <a:spcPct val="90000"/>
              </a:lnSpc>
              <a:buFont typeface="Arial" pitchFamily="34" charset="0"/>
              <a:buNone/>
            </a:pPr>
            <a:r>
              <a:rPr lang="en-US" sz="2700" dirty="0" smtClean="0"/>
              <a:t>	Then came: HW, Algorithms+SW </a:t>
            </a:r>
          </a:p>
          <a:p>
            <a:pPr>
              <a:lnSpc>
                <a:spcPct val="90000"/>
              </a:lnSpc>
              <a:buNone/>
            </a:pPr>
            <a:r>
              <a:rPr lang="en-US" sz="2700" dirty="0" smtClean="0"/>
              <a:t>[E</a:t>
            </a:r>
            <a:r>
              <a:rPr lang="en-US" sz="2800" dirty="0" smtClean="0"/>
              <a:t>ngineering problem. So, why mathematician? Hunch: hard for engineers to relate to .. </a:t>
            </a:r>
            <a:r>
              <a:rPr lang="en-US" sz="2800" dirty="0" smtClean="0">
                <a:solidFill>
                  <a:srgbClr val="FF0000"/>
                </a:solidFill>
              </a:rPr>
              <a:t>then and now</a:t>
            </a:r>
            <a:r>
              <a:rPr lang="en-US" sz="2800" dirty="0" smtClean="0"/>
              <a:t>. A. Ghuloum (Intel), CACM 9/09: “..</a:t>
            </a:r>
            <a:r>
              <a:rPr lang="en-US" sz="2800" i="1" dirty="0" smtClean="0"/>
              <a:t>hardware vendors tend to understand the requirements from the </a:t>
            </a:r>
            <a:r>
              <a:rPr lang="en-US" sz="2800" i="1" u="sng" dirty="0" smtClean="0"/>
              <a:t>examples that software developers provid</a:t>
            </a:r>
            <a:r>
              <a:rPr lang="en-US" sz="2800" i="1" dirty="0" smtClean="0"/>
              <a:t>e…</a:t>
            </a:r>
            <a:r>
              <a:rPr lang="en-US" sz="2800" dirty="0" smtClean="0"/>
              <a:t> ]  </a:t>
            </a:r>
            <a:endParaRPr lang="en-US" sz="2700" b="1" dirty="0" smtClean="0"/>
          </a:p>
          <a:p>
            <a:pPr>
              <a:lnSpc>
                <a:spcPct val="90000"/>
              </a:lnSpc>
              <a:buFont typeface="Arial" pitchFamily="34" charset="0"/>
              <a:buNone/>
            </a:pPr>
            <a:r>
              <a:rPr lang="en-US" sz="2700" dirty="0" smtClean="0"/>
              <a:t>Met desiderata for code and coding. See, e.g.:</a:t>
            </a:r>
          </a:p>
          <a:p>
            <a:pPr>
              <a:lnSpc>
                <a:spcPct val="90000"/>
              </a:lnSpc>
              <a:buFont typeface="Arial" pitchFamily="34" charset="0"/>
              <a:buNone/>
            </a:pPr>
            <a:r>
              <a:rPr lang="en-US" sz="2000" dirty="0" smtClean="0"/>
              <a:t>- Knuth67, The art of Computer Programming. Vol. 1: Fundamental Algorithms. </a:t>
            </a:r>
            <a:r>
              <a:rPr lang="en-US" sz="2000" u="sng" dirty="0" smtClean="0"/>
              <a:t>Chapter 1</a:t>
            </a:r>
            <a:r>
              <a:rPr lang="en-US" sz="2000" dirty="0" smtClean="0"/>
              <a:t>: Basic concepts 1.1 Algorithms 1.2 Math Prelims </a:t>
            </a:r>
            <a:r>
              <a:rPr lang="en-US" sz="2000" b="1" dirty="0" smtClean="0"/>
              <a:t>1.2.1</a:t>
            </a:r>
            <a:r>
              <a:rPr lang="en-US" sz="2000" dirty="0" smtClean="0"/>
              <a:t> Math </a:t>
            </a:r>
            <a:r>
              <a:rPr lang="en-US" sz="2000" b="1" dirty="0" smtClean="0"/>
              <a:t>Induction</a:t>
            </a:r>
            <a:r>
              <a:rPr lang="en-US" sz="2000" dirty="0" smtClean="0"/>
              <a:t> </a:t>
            </a:r>
          </a:p>
          <a:p>
            <a:pPr>
              <a:lnSpc>
                <a:spcPct val="90000"/>
              </a:lnSpc>
              <a:buFont typeface="Arial" pitchFamily="34" charset="0"/>
              <a:buNone/>
            </a:pPr>
            <a:r>
              <a:rPr lang="en-US" sz="2000" dirty="0" smtClean="0"/>
              <a:t>	</a:t>
            </a:r>
            <a:r>
              <a:rPr lang="en-US" sz="2000" u="sng" dirty="0" smtClean="0"/>
              <a:t>Algorithms</a:t>
            </a:r>
            <a:r>
              <a:rPr lang="en-US" sz="2000" dirty="0" smtClean="0"/>
              <a:t>: 1. Finiteness 2. Definiteness 3. Input &amp; Output 4. Effectiveness </a:t>
            </a:r>
          </a:p>
          <a:p>
            <a:pPr algn="ctr">
              <a:lnSpc>
                <a:spcPct val="90000"/>
              </a:lnSpc>
              <a:buFont typeface="Arial" pitchFamily="34" charset="0"/>
              <a:buNone/>
            </a:pPr>
            <a:r>
              <a:rPr lang="en-US" sz="2000" b="1" u="sng" dirty="0" smtClean="0"/>
              <a:t>Gold standards</a:t>
            </a:r>
            <a:r>
              <a:rPr lang="en-US" sz="2000" b="1" dirty="0" smtClean="0"/>
              <a:t> </a:t>
            </a:r>
          </a:p>
          <a:p>
            <a:pPr>
              <a:lnSpc>
                <a:spcPct val="90000"/>
              </a:lnSpc>
              <a:buFont typeface="Arial" pitchFamily="34" charset="0"/>
              <a:buNone/>
            </a:pPr>
            <a:r>
              <a:rPr lang="en-US" sz="2000" b="1" u="sng" dirty="0" smtClean="0"/>
              <a:t>Definiteness</a:t>
            </a:r>
            <a:r>
              <a:rPr lang="en-US" sz="2000" dirty="0" smtClean="0"/>
              <a:t>: Helped by </a:t>
            </a:r>
            <a:r>
              <a:rPr lang="en-US" sz="2000" b="1" dirty="0" smtClean="0"/>
              <a:t>Induction</a:t>
            </a:r>
          </a:p>
          <a:p>
            <a:pPr>
              <a:lnSpc>
                <a:spcPct val="90000"/>
              </a:lnSpc>
              <a:buFont typeface="Arial" pitchFamily="34" charset="0"/>
              <a:buNone/>
            </a:pPr>
            <a:r>
              <a:rPr lang="en-US" sz="2000" b="1" u="sng" dirty="0" smtClean="0"/>
              <a:t>Effectiveness</a:t>
            </a:r>
            <a:r>
              <a:rPr lang="en-US" sz="2000" b="1" dirty="0" smtClean="0"/>
              <a:t>:</a:t>
            </a:r>
            <a:r>
              <a:rPr lang="en-US" sz="2000" dirty="0" smtClean="0"/>
              <a:t> Helped by “Uniform cost criterion" [AHU74] </a:t>
            </a:r>
            <a:r>
              <a:rPr lang="en-US" sz="2000" b="1" dirty="0" smtClean="0"/>
              <a:t>abstraction</a:t>
            </a:r>
          </a:p>
          <a:p>
            <a:pPr>
              <a:lnSpc>
                <a:spcPct val="90000"/>
              </a:lnSpc>
              <a:buFont typeface="Arial" pitchFamily="34" charset="0"/>
              <a:buNone/>
            </a:pPr>
            <a:endParaRPr lang="en-US" sz="2000" b="1" dirty="0" smtClean="0"/>
          </a:p>
          <a:p>
            <a:pPr>
              <a:lnSpc>
                <a:spcPct val="90000"/>
              </a:lnSpc>
              <a:buFont typeface="Arial" pitchFamily="34" charset="0"/>
              <a:buNone/>
            </a:pPr>
            <a:r>
              <a:rPr lang="en-US" sz="2000" dirty="0" smtClean="0"/>
              <a:t>2 comments on induction: 1. 2</a:t>
            </a:r>
            <a:r>
              <a:rPr lang="en-US" sz="2000" baseline="30000" dirty="0" smtClean="0"/>
              <a:t>nd</a:t>
            </a:r>
            <a:r>
              <a:rPr lang="en-US" sz="2000" dirty="0" smtClean="0"/>
              <a:t> nature for math: proofs &amp; axiom of the natural numbers. 2. need to read into GvN47: “..to make the induction complete..”  </a:t>
            </a:r>
            <a:endParaRPr lang="en-US" sz="2000" b="1" dirty="0" smtClean="0"/>
          </a:p>
          <a:p>
            <a:pPr>
              <a:lnSpc>
                <a:spcPct val="90000"/>
              </a:lnSpc>
              <a:buFont typeface="Arial" pitchFamily="34" charset="0"/>
              <a:buNone/>
            </a:pPr>
            <a:endParaRPr lang="en-US" sz="2700" dirty="0" smtClean="0"/>
          </a:p>
          <a:p>
            <a:pPr>
              <a:lnSpc>
                <a:spcPct val="90000"/>
              </a:lnSpc>
              <a:buFont typeface="Arial" pitchFamily="34" charset="0"/>
              <a:buNone/>
            </a:pPr>
            <a:endParaRPr lang="en-US" sz="2700" dirty="0" smtClean="0"/>
          </a:p>
          <a:p>
            <a:pPr>
              <a:lnSpc>
                <a:spcPct val="90000"/>
              </a:lnSpc>
              <a:buFont typeface="Arial" pitchFamily="34" charset="0"/>
              <a:buNone/>
            </a:pPr>
            <a:endParaRPr lang="en-US" sz="2700" dirty="0" smtClean="0"/>
          </a:p>
        </p:txBody>
      </p:sp>
      <p:pic>
        <p:nvPicPr>
          <p:cNvPr id="2052" name="Picture 4"/>
          <p:cNvPicPr>
            <a:picLocks noChangeAspect="1" noChangeArrowheads="1"/>
          </p:cNvPicPr>
          <p:nvPr/>
        </p:nvPicPr>
        <p:blipFill>
          <a:blip r:embed="rId3" cstate="print"/>
          <a:srcRect/>
          <a:stretch>
            <a:fillRect/>
          </a:stretch>
        </p:blipFill>
        <p:spPr bwMode="auto">
          <a:xfrm>
            <a:off x="8001000" y="1143000"/>
            <a:ext cx="9906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609600"/>
          </a:xfrm>
        </p:spPr>
        <p:txBody>
          <a:bodyPr rtlCol="0">
            <a:normAutofit fontScale="90000"/>
          </a:bodyPr>
          <a:lstStyle/>
          <a:p>
            <a:pPr eaLnBrk="1" fontAlgn="auto" hangingPunct="1">
              <a:spcAft>
                <a:spcPts val="0"/>
              </a:spcAft>
              <a:defRPr/>
            </a:pPr>
            <a:r>
              <a:rPr lang="en-US" sz="3600" u="sng" dirty="0" smtClean="0"/>
              <a:t>Merging: Example for Algorithm </a:t>
            </a:r>
            <a:r>
              <a:rPr lang="en-US" sz="3600" u="sng" dirty="0" smtClean="0">
                <a:solidFill>
                  <a:srgbClr val="FF0000"/>
                </a:solidFill>
              </a:rPr>
              <a:t>&amp; Program</a:t>
            </a:r>
          </a:p>
        </p:txBody>
      </p:sp>
      <p:sp>
        <p:nvSpPr>
          <p:cNvPr id="13315" name="Rectangle 3"/>
          <p:cNvSpPr>
            <a:spLocks noGrp="1" noChangeArrowheads="1"/>
          </p:cNvSpPr>
          <p:nvPr>
            <p:ph type="body" idx="1"/>
          </p:nvPr>
        </p:nvSpPr>
        <p:spPr>
          <a:xfrm>
            <a:off x="0" y="685800"/>
            <a:ext cx="9144000" cy="6172200"/>
          </a:xfrm>
        </p:spPr>
        <p:txBody>
          <a:bodyPr/>
          <a:lstStyle/>
          <a:p>
            <a:pPr marL="457200" indent="-457200" eaLnBrk="1" hangingPunct="1">
              <a:lnSpc>
                <a:spcPct val="90000"/>
              </a:lnSpc>
              <a:buFontTx/>
              <a:buNone/>
              <a:defRPr/>
            </a:pPr>
            <a:r>
              <a:rPr lang="en-US" sz="2400" dirty="0" smtClean="0"/>
              <a:t>Input: Two arrays A[1. . n], B[1. . n]; elements from a totally ordered domain S. Each array is monotonically non-decreasing.</a:t>
            </a:r>
          </a:p>
          <a:p>
            <a:pPr marL="457200" indent="-457200" eaLnBrk="1" hangingPunct="1">
              <a:lnSpc>
                <a:spcPct val="90000"/>
              </a:lnSpc>
              <a:buFontTx/>
              <a:buNone/>
              <a:defRPr/>
            </a:pPr>
            <a:r>
              <a:rPr lang="en-US" sz="2400" dirty="0" smtClean="0"/>
              <a:t>Merging: map each of these elements into a monotonically non-decreasing array C[1..2n] </a:t>
            </a:r>
          </a:p>
          <a:p>
            <a:pPr marL="457200" indent="-457200" eaLnBrk="1" hangingPunct="1">
              <a:lnSpc>
                <a:spcPct val="90000"/>
              </a:lnSpc>
              <a:buFontTx/>
              <a:buNone/>
              <a:defRPr/>
            </a:pPr>
            <a:endParaRPr lang="en-US" sz="2400" dirty="0" smtClean="0"/>
          </a:p>
          <a:p>
            <a:pPr algn="ctr" eaLnBrk="1" fontAlgn="auto" hangingPunct="1">
              <a:lnSpc>
                <a:spcPct val="90000"/>
              </a:lnSpc>
              <a:spcAft>
                <a:spcPts val="0"/>
              </a:spcAft>
              <a:buFont typeface="Arial" pitchFamily="34" charset="0"/>
              <a:buNone/>
              <a:defRPr/>
            </a:pPr>
            <a:r>
              <a:rPr lang="en-US" sz="2400" u="sng" dirty="0" smtClean="0"/>
              <a:t>Serial Merging algorithm</a:t>
            </a:r>
            <a:endParaRPr lang="en-US" sz="2400" u="sng" dirty="0" smtClean="0">
              <a:sym typeface="Wingdings" pitchFamily="2" charset="2"/>
            </a:endParaRPr>
          </a:p>
          <a:p>
            <a:pPr marL="533400" indent="-533400" eaLnBrk="1" fontAlgn="auto" hangingPunct="1">
              <a:lnSpc>
                <a:spcPct val="90000"/>
              </a:lnSpc>
              <a:spcAft>
                <a:spcPts val="0"/>
              </a:spcAft>
              <a:buFont typeface="Arial" pitchFamily="34" charset="0"/>
              <a:buNone/>
              <a:defRPr/>
            </a:pPr>
            <a:r>
              <a:rPr lang="en-US" sz="2400" dirty="0" smtClean="0"/>
              <a:t>SERIAL − RANK(A[1 . . ];B[1. .])</a:t>
            </a:r>
          </a:p>
          <a:p>
            <a:pPr marL="533400" indent="-533400" eaLnBrk="1" fontAlgn="auto" hangingPunct="1">
              <a:lnSpc>
                <a:spcPct val="90000"/>
              </a:lnSpc>
              <a:spcAft>
                <a:spcPts val="0"/>
              </a:spcAft>
              <a:buFont typeface="Arial" pitchFamily="34" charset="0"/>
              <a:buNone/>
              <a:defRPr/>
            </a:pPr>
            <a:r>
              <a:rPr lang="en-US" sz="2400" dirty="0" smtClean="0"/>
              <a:t>Starting from A(1) and B(1), in each round:</a:t>
            </a:r>
          </a:p>
          <a:p>
            <a:pPr marL="533400" indent="-533400" eaLnBrk="1" fontAlgn="auto" hangingPunct="1">
              <a:lnSpc>
                <a:spcPct val="90000"/>
              </a:lnSpc>
              <a:spcAft>
                <a:spcPts val="0"/>
              </a:spcAft>
              <a:buFontTx/>
              <a:buAutoNum type="arabicPeriod"/>
              <a:defRPr/>
            </a:pPr>
            <a:r>
              <a:rPr lang="en-US" sz="2400" dirty="0" smtClean="0"/>
              <a:t>compare an element from A with an element of B</a:t>
            </a:r>
          </a:p>
          <a:p>
            <a:pPr marL="533400" indent="-533400" eaLnBrk="1" fontAlgn="auto" hangingPunct="1">
              <a:lnSpc>
                <a:spcPct val="90000"/>
              </a:lnSpc>
              <a:spcAft>
                <a:spcPts val="0"/>
              </a:spcAft>
              <a:buFontTx/>
              <a:buAutoNum type="arabicPeriod"/>
              <a:defRPr/>
            </a:pPr>
            <a:r>
              <a:rPr lang="en-US" sz="2400" dirty="0" smtClean="0"/>
              <a:t>determine the rank of the smaller among them</a:t>
            </a:r>
          </a:p>
          <a:p>
            <a:pPr marL="533400" indent="-533400" eaLnBrk="1" fontAlgn="auto" hangingPunct="1">
              <a:lnSpc>
                <a:spcPct val="90000"/>
              </a:lnSpc>
              <a:spcAft>
                <a:spcPts val="0"/>
              </a:spcAft>
              <a:buFont typeface="Arial" pitchFamily="34" charset="0"/>
              <a:buNone/>
              <a:defRPr/>
            </a:pPr>
            <a:r>
              <a:rPr lang="en-US" sz="2400" dirty="0" smtClean="0"/>
              <a:t>Complexity: O(n) time (and O(n) work...)</a:t>
            </a:r>
          </a:p>
          <a:p>
            <a:pPr marL="457200" indent="-457200" eaLnBrk="1" hangingPunct="1">
              <a:lnSpc>
                <a:spcPct val="90000"/>
              </a:lnSpc>
              <a:buFontTx/>
              <a:buNone/>
              <a:defRPr/>
            </a:pPr>
            <a:endParaRPr lang="en-US" sz="2400" dirty="0" smtClean="0"/>
          </a:p>
          <a:p>
            <a:pPr marL="457200" indent="-457200" eaLnBrk="1" hangingPunct="1">
              <a:lnSpc>
                <a:spcPct val="90000"/>
              </a:lnSpc>
              <a:buFontTx/>
              <a:buNone/>
              <a:defRPr/>
            </a:pPr>
            <a:r>
              <a:rPr lang="en-US" sz="2400" u="sng" dirty="0" smtClean="0"/>
              <a:t>PRAM Challenge</a:t>
            </a:r>
            <a:r>
              <a:rPr lang="en-US" sz="2400" dirty="0" smtClean="0"/>
              <a:t>: O(n) work, least time</a:t>
            </a:r>
          </a:p>
          <a:p>
            <a:pPr marL="457200" indent="-457200" eaLnBrk="1" hangingPunct="1">
              <a:lnSpc>
                <a:spcPct val="90000"/>
              </a:lnSpc>
              <a:buFontTx/>
              <a:buNone/>
              <a:defRPr/>
            </a:pPr>
            <a:r>
              <a:rPr lang="en-US" sz="2400" u="sng" dirty="0" smtClean="0"/>
              <a:t>Also (new)</a:t>
            </a:r>
            <a:r>
              <a:rPr lang="en-US" sz="2400" dirty="0" smtClean="0"/>
              <a:t>: fewest spawn-joins</a:t>
            </a:r>
          </a:p>
          <a:p>
            <a:pPr marL="457200" indent="-457200" algn="ctr" eaLnBrk="1" hangingPunct="1">
              <a:lnSpc>
                <a:spcPct val="90000"/>
              </a:lnSpc>
              <a:buFontTx/>
              <a:buNone/>
              <a:defRPr/>
            </a:pPr>
            <a:endParaRPr lang="en-US" sz="24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sz="4000" dirty="0" smtClean="0"/>
              <a:t>Merging algorithm (cont’d) </a:t>
            </a:r>
          </a:p>
        </p:txBody>
      </p:sp>
      <p:sp>
        <p:nvSpPr>
          <p:cNvPr id="57347" name="Rectangle 3"/>
          <p:cNvSpPr>
            <a:spLocks noGrp="1" noChangeArrowheads="1"/>
          </p:cNvSpPr>
          <p:nvPr>
            <p:ph type="body" idx="1"/>
          </p:nvPr>
        </p:nvSpPr>
        <p:spPr>
          <a:xfrm>
            <a:off x="0" y="685800"/>
            <a:ext cx="9144000" cy="6172200"/>
          </a:xfrm>
        </p:spPr>
        <p:txBody>
          <a:bodyPr rtlCol="0">
            <a:normAutofit/>
          </a:bodyPr>
          <a:lstStyle/>
          <a:p>
            <a:pPr algn="ctr" eaLnBrk="1" fontAlgn="auto" hangingPunct="1">
              <a:lnSpc>
                <a:spcPct val="90000"/>
              </a:lnSpc>
              <a:spcAft>
                <a:spcPts val="0"/>
              </a:spcAft>
              <a:buFont typeface="Arial" pitchFamily="34" charset="0"/>
              <a:buNone/>
              <a:defRPr/>
            </a:pPr>
            <a:r>
              <a:rPr lang="en-US" sz="2800" u="sng" dirty="0" smtClean="0">
                <a:sym typeface="Wingdings" pitchFamily="2" charset="2"/>
              </a:rPr>
              <a:t>“Surplus-log” parallel algorithm for  Merging/Ranking</a:t>
            </a:r>
            <a:r>
              <a:rPr lang="en-US" sz="2800" dirty="0" smtClean="0">
                <a:sym typeface="Wingdings" pitchFamily="2" charset="2"/>
              </a:rPr>
              <a:t> </a:t>
            </a:r>
          </a:p>
          <a:p>
            <a:pPr eaLnBrk="1" fontAlgn="auto" hangingPunct="1">
              <a:lnSpc>
                <a:spcPct val="90000"/>
              </a:lnSpc>
              <a:spcAft>
                <a:spcPts val="0"/>
              </a:spcAft>
              <a:buFont typeface="Arial" pitchFamily="34" charset="0"/>
              <a:buNone/>
              <a:defRPr/>
            </a:pPr>
            <a:r>
              <a:rPr lang="en-US" sz="2800" dirty="0" smtClean="0">
                <a:sym typeface="Wingdings" pitchFamily="2" charset="2"/>
              </a:rPr>
              <a:t>for 1 ≤ i ≤ n pardo</a:t>
            </a:r>
          </a:p>
          <a:p>
            <a:pPr eaLnBrk="1" fontAlgn="auto" hangingPunct="1">
              <a:lnSpc>
                <a:spcPct val="90000"/>
              </a:lnSpc>
              <a:spcAft>
                <a:spcPts val="0"/>
              </a:spcAft>
              <a:buFont typeface="Arial" pitchFamily="34" charset="0"/>
              <a:buChar char="•"/>
              <a:defRPr/>
            </a:pPr>
            <a:r>
              <a:rPr lang="en-US" sz="2800" dirty="0" smtClean="0">
                <a:sym typeface="Wingdings" pitchFamily="2" charset="2"/>
              </a:rPr>
              <a:t>Compute RANK(i,B) using standard binary search </a:t>
            </a:r>
          </a:p>
          <a:p>
            <a:pPr eaLnBrk="1" fontAlgn="auto" hangingPunct="1">
              <a:lnSpc>
                <a:spcPct val="90000"/>
              </a:lnSpc>
              <a:spcAft>
                <a:spcPts val="0"/>
              </a:spcAft>
              <a:buFont typeface="Arial" pitchFamily="34" charset="0"/>
              <a:buChar char="•"/>
              <a:defRPr/>
            </a:pPr>
            <a:r>
              <a:rPr lang="en-US" sz="2800" dirty="0" smtClean="0">
                <a:sym typeface="Wingdings" pitchFamily="2" charset="2"/>
              </a:rPr>
              <a:t>Compute RANK(i,A) using binary search</a:t>
            </a:r>
          </a:p>
          <a:p>
            <a:pPr eaLnBrk="1" fontAlgn="auto" hangingPunct="1">
              <a:lnSpc>
                <a:spcPct val="90000"/>
              </a:lnSpc>
              <a:spcAft>
                <a:spcPts val="0"/>
              </a:spcAft>
              <a:buFont typeface="Arial" pitchFamily="34" charset="0"/>
              <a:buNone/>
              <a:defRPr/>
            </a:pPr>
            <a:r>
              <a:rPr lang="en-US" sz="2800" dirty="0" smtClean="0">
                <a:sym typeface="Wingdings" pitchFamily="2" charset="2"/>
              </a:rPr>
              <a:t>Complexity: W=(O(n log n), T=O(log n)</a:t>
            </a:r>
          </a:p>
          <a:p>
            <a:pPr marL="457200" indent="-457200" algn="ctr" eaLnBrk="1" hangingPunct="1">
              <a:lnSpc>
                <a:spcPct val="90000"/>
              </a:lnSpc>
              <a:buFontTx/>
              <a:buNone/>
              <a:defRPr/>
            </a:pPr>
            <a:r>
              <a:rPr lang="en-US" sz="4000" u="sng" dirty="0" smtClean="0"/>
              <a:t>The partitioning paradigm</a:t>
            </a:r>
            <a:r>
              <a:rPr lang="en-US" sz="2800" dirty="0" smtClean="0"/>
              <a:t> </a:t>
            </a:r>
          </a:p>
          <a:p>
            <a:pPr marL="457200" indent="-457200" eaLnBrk="1" hangingPunct="1">
              <a:lnSpc>
                <a:spcPct val="90000"/>
              </a:lnSpc>
              <a:buFontTx/>
              <a:buNone/>
              <a:defRPr/>
            </a:pPr>
            <a:r>
              <a:rPr lang="en-US" sz="2800" dirty="0" smtClean="0"/>
              <a:t>n: input size for a problem. Design a 2-stage parallel algorithm:</a:t>
            </a:r>
          </a:p>
          <a:p>
            <a:pPr marL="457200" indent="-457200" eaLnBrk="1" hangingPunct="1">
              <a:lnSpc>
                <a:spcPct val="90000"/>
              </a:lnSpc>
              <a:buFontTx/>
              <a:buAutoNum type="arabicPeriod"/>
              <a:defRPr/>
            </a:pPr>
            <a:r>
              <a:rPr lang="en-US" sz="2800" dirty="0" smtClean="0"/>
              <a:t>Partition the input into a large number, say p, of independent small jobs AND size of the largest small job is roughly n/p.</a:t>
            </a:r>
          </a:p>
          <a:p>
            <a:pPr marL="457200" indent="-457200" eaLnBrk="1" hangingPunct="1">
              <a:lnSpc>
                <a:spcPct val="90000"/>
              </a:lnSpc>
              <a:buFontTx/>
              <a:buAutoNum type="arabicPeriod"/>
              <a:defRPr/>
            </a:pPr>
            <a:r>
              <a:rPr lang="en-US" sz="2800" dirty="0" smtClean="0"/>
              <a:t>Actual work - do the small jobs concurrently, using a separate (possibly serial) algorithm for each.</a:t>
            </a:r>
            <a:endParaRPr lang="en-US" sz="2800" dirty="0" smtClean="0">
              <a:sym typeface="Wingdings" pitchFamily="2" charset="2"/>
            </a:endParaRPr>
          </a:p>
          <a:p>
            <a:pPr eaLnBrk="1" fontAlgn="auto" hangingPunct="1">
              <a:lnSpc>
                <a:spcPct val="90000"/>
              </a:lnSpc>
              <a:spcAft>
                <a:spcPts val="0"/>
              </a:spcAft>
              <a:buFontTx/>
              <a:buNone/>
              <a:defRPr/>
            </a:pPr>
            <a:endParaRPr lang="en-US" sz="2800" dirty="0" smtClean="0">
              <a:sym typeface="Wingdings" pitchFamily="2" charset="2"/>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0"/>
            <a:ext cx="9601200" cy="762000"/>
          </a:xfrm>
        </p:spPr>
        <p:txBody>
          <a:bodyPr rtlCol="0">
            <a:normAutofit fontScale="90000"/>
          </a:bodyPr>
          <a:lstStyle/>
          <a:p>
            <a:pPr eaLnBrk="1" fontAlgn="auto" hangingPunct="1">
              <a:spcAft>
                <a:spcPts val="0"/>
              </a:spcAft>
              <a:defRPr/>
            </a:pPr>
            <a:r>
              <a:rPr lang="en-US" sz="3600" dirty="0" smtClean="0"/>
              <a:t>Linear work parallel merging: </a:t>
            </a:r>
            <a:r>
              <a:rPr lang="en-US" sz="3600" u="sng" dirty="0" smtClean="0"/>
              <a:t>using a </a:t>
            </a:r>
            <a:r>
              <a:rPr lang="en-US" sz="3600" b="1" u="sng" dirty="0" smtClean="0"/>
              <a:t>single</a:t>
            </a:r>
            <a:r>
              <a:rPr lang="en-US" sz="3600" u="sng" dirty="0" smtClean="0"/>
              <a:t> spawn</a:t>
            </a:r>
          </a:p>
        </p:txBody>
      </p:sp>
      <p:sp>
        <p:nvSpPr>
          <p:cNvPr id="59395" name="Rectangle 3"/>
          <p:cNvSpPr>
            <a:spLocks noGrp="1" noChangeArrowheads="1"/>
          </p:cNvSpPr>
          <p:nvPr>
            <p:ph type="body" idx="1"/>
          </p:nvPr>
        </p:nvSpPr>
        <p:spPr>
          <a:xfrm>
            <a:off x="0" y="685800"/>
            <a:ext cx="8686800" cy="6172200"/>
          </a:xfrm>
        </p:spPr>
        <p:txBody>
          <a:bodyPr rtlCol="0">
            <a:normAutofit fontScale="85000" lnSpcReduction="20000"/>
          </a:bodyPr>
          <a:lstStyle/>
          <a:p>
            <a:pPr eaLnBrk="1" fontAlgn="auto" hangingPunct="1">
              <a:spcAft>
                <a:spcPts val="0"/>
              </a:spcAft>
              <a:buFontTx/>
              <a:buNone/>
              <a:defRPr/>
            </a:pPr>
            <a:r>
              <a:rPr lang="en-US" sz="2400" u="sng" dirty="0" smtClean="0"/>
              <a:t>Stage 1 of algorithm: Partitioning</a:t>
            </a:r>
            <a:r>
              <a:rPr lang="en-US" sz="2400" dirty="0" smtClean="0"/>
              <a:t> </a:t>
            </a:r>
            <a:r>
              <a:rPr lang="en-US" sz="2400" dirty="0" smtClean="0">
                <a:sym typeface="Wingdings" pitchFamily="2" charset="2"/>
              </a:rPr>
              <a:t>for 1 ≤ i ≤ n/p pardo [p &lt;= n/log and p | n]</a:t>
            </a:r>
          </a:p>
          <a:p>
            <a:pPr eaLnBrk="1" fontAlgn="auto" hangingPunct="1">
              <a:spcAft>
                <a:spcPts val="0"/>
              </a:spcAft>
              <a:buFont typeface="Arial" pitchFamily="34" charset="0"/>
              <a:buChar char="•"/>
              <a:defRPr/>
            </a:pPr>
            <a:r>
              <a:rPr lang="en-US" sz="2400" dirty="0" smtClean="0">
                <a:sym typeface="Wingdings" pitchFamily="2" charset="2"/>
              </a:rPr>
              <a:t>b(i):=RANK(p(i-1) + 1),B) using binary search </a:t>
            </a:r>
          </a:p>
          <a:p>
            <a:pPr eaLnBrk="1" fontAlgn="auto" hangingPunct="1">
              <a:spcAft>
                <a:spcPts val="0"/>
              </a:spcAft>
              <a:buFont typeface="Arial" pitchFamily="34" charset="0"/>
              <a:buChar char="•"/>
              <a:defRPr/>
            </a:pPr>
            <a:r>
              <a:rPr lang="en-US" sz="2400" dirty="0" smtClean="0">
                <a:sym typeface="Wingdings" pitchFamily="2" charset="2"/>
              </a:rPr>
              <a:t>a(i):=RANK(p(i-1) + 1),A) using binary search</a:t>
            </a:r>
          </a:p>
          <a:p>
            <a:pPr eaLnBrk="1" fontAlgn="auto" hangingPunct="1">
              <a:spcAft>
                <a:spcPts val="0"/>
              </a:spcAft>
              <a:buFontTx/>
              <a:buNone/>
              <a:defRPr/>
            </a:pPr>
            <a:r>
              <a:rPr lang="en-US" sz="2400" u="sng" dirty="0" smtClean="0">
                <a:sym typeface="Wingdings" pitchFamily="2" charset="2"/>
              </a:rPr>
              <a:t>Stage 2 of algorithm: Actual work </a:t>
            </a:r>
          </a:p>
          <a:p>
            <a:pPr eaLnBrk="1" fontAlgn="auto" hangingPunct="1">
              <a:spcAft>
                <a:spcPts val="0"/>
              </a:spcAft>
              <a:buFontTx/>
              <a:buNone/>
              <a:defRPr/>
            </a:pPr>
            <a:r>
              <a:rPr lang="en-US" sz="2400" u="sng" dirty="0" smtClean="0">
                <a:sym typeface="Wingdings" pitchFamily="2" charset="2"/>
              </a:rPr>
              <a:t>Observe</a:t>
            </a:r>
            <a:r>
              <a:rPr lang="en-US" sz="2400" dirty="0" smtClean="0">
                <a:sym typeface="Wingdings" pitchFamily="2" charset="2"/>
              </a:rPr>
              <a:t> Overall ranking task broken into 2p independent “slices”.</a:t>
            </a:r>
          </a:p>
          <a:p>
            <a:pPr eaLnBrk="1" fontAlgn="auto" hangingPunct="1">
              <a:spcAft>
                <a:spcPts val="0"/>
              </a:spcAft>
              <a:buFontTx/>
              <a:buNone/>
              <a:defRPr/>
            </a:pPr>
            <a:r>
              <a:rPr lang="en-US" sz="2400" u="sng" dirty="0" smtClean="0">
                <a:sym typeface="Wingdings" pitchFamily="2" charset="2"/>
              </a:rPr>
              <a:t>Example of a slice</a:t>
            </a:r>
          </a:p>
          <a:p>
            <a:pPr eaLnBrk="1" fontAlgn="auto" hangingPunct="1">
              <a:spcAft>
                <a:spcPts val="0"/>
              </a:spcAft>
              <a:buFontTx/>
              <a:buNone/>
              <a:defRPr/>
            </a:pPr>
            <a:r>
              <a:rPr lang="en-US" sz="2400" dirty="0" smtClean="0">
                <a:sym typeface="Wingdings" pitchFamily="2" charset="2"/>
              </a:rPr>
              <a:t>Start at A(p(i-1) +1) and B(b(i)).</a:t>
            </a:r>
          </a:p>
          <a:p>
            <a:pPr eaLnBrk="1" fontAlgn="auto" hangingPunct="1">
              <a:spcAft>
                <a:spcPts val="0"/>
              </a:spcAft>
              <a:buFontTx/>
              <a:buNone/>
              <a:defRPr/>
            </a:pPr>
            <a:r>
              <a:rPr lang="en-US" sz="2400" dirty="0" smtClean="0">
                <a:sym typeface="Wingdings" pitchFamily="2" charset="2"/>
              </a:rPr>
              <a:t>Using serial ranking advance till:</a:t>
            </a:r>
          </a:p>
          <a:p>
            <a:pPr eaLnBrk="1" fontAlgn="auto" hangingPunct="1">
              <a:spcAft>
                <a:spcPts val="0"/>
              </a:spcAft>
              <a:buFontTx/>
              <a:buNone/>
              <a:defRPr/>
            </a:pPr>
            <a:r>
              <a:rPr lang="en-US" sz="2400" u="sng" dirty="0" smtClean="0">
                <a:sym typeface="Wingdings" pitchFamily="2" charset="2"/>
              </a:rPr>
              <a:t>Termination condition</a:t>
            </a:r>
          </a:p>
          <a:p>
            <a:pPr eaLnBrk="1" fontAlgn="auto" hangingPunct="1">
              <a:spcAft>
                <a:spcPts val="0"/>
              </a:spcAft>
              <a:buFontTx/>
              <a:buNone/>
              <a:defRPr/>
            </a:pPr>
            <a:r>
              <a:rPr lang="en-US" sz="2400" dirty="0" smtClean="0">
                <a:sym typeface="Wingdings" pitchFamily="2" charset="2"/>
              </a:rPr>
              <a:t>Either some A(pi+1) or some B(jp+1) loses</a:t>
            </a:r>
          </a:p>
          <a:p>
            <a:pPr eaLnBrk="1" fontAlgn="auto" hangingPunct="1">
              <a:spcAft>
                <a:spcPts val="0"/>
              </a:spcAft>
              <a:buFontTx/>
              <a:buNone/>
              <a:defRPr/>
            </a:pPr>
            <a:r>
              <a:rPr lang="en-US" sz="2400" u="sng" dirty="0" smtClean="0">
                <a:solidFill>
                  <a:srgbClr val="FF0000"/>
                </a:solidFill>
                <a:sym typeface="Wingdings" pitchFamily="2" charset="2"/>
              </a:rPr>
              <a:t>Parallel program</a:t>
            </a:r>
            <a:r>
              <a:rPr lang="en-US" sz="2400" dirty="0" smtClean="0">
                <a:solidFill>
                  <a:srgbClr val="FF0000"/>
                </a:solidFill>
                <a:sym typeface="Wingdings" pitchFamily="2" charset="2"/>
              </a:rPr>
              <a:t> 2p concurrent threads</a:t>
            </a:r>
          </a:p>
          <a:p>
            <a:pPr eaLnBrk="1" fontAlgn="auto" hangingPunct="1">
              <a:spcAft>
                <a:spcPts val="0"/>
              </a:spcAft>
              <a:buFontTx/>
              <a:buNone/>
              <a:defRPr/>
            </a:pPr>
            <a:r>
              <a:rPr lang="en-US" sz="2400" dirty="0" smtClean="0">
                <a:solidFill>
                  <a:srgbClr val="FF0000"/>
                </a:solidFill>
                <a:sym typeface="Wingdings" pitchFamily="2" charset="2"/>
              </a:rPr>
              <a:t>using  a </a:t>
            </a:r>
            <a:r>
              <a:rPr lang="en-US" sz="2400" b="1" dirty="0" smtClean="0">
                <a:solidFill>
                  <a:srgbClr val="FF0000"/>
                </a:solidFill>
                <a:sym typeface="Wingdings" pitchFamily="2" charset="2"/>
              </a:rPr>
              <a:t>single spawn-join for the </a:t>
            </a:r>
            <a:r>
              <a:rPr lang="en-US" sz="2400" b="1" u="sng" dirty="0" smtClean="0">
                <a:solidFill>
                  <a:srgbClr val="FF0000"/>
                </a:solidFill>
                <a:sym typeface="Wingdings" pitchFamily="2" charset="2"/>
              </a:rPr>
              <a:t>whole</a:t>
            </a:r>
          </a:p>
          <a:p>
            <a:pPr eaLnBrk="1" fontAlgn="auto" hangingPunct="1">
              <a:spcAft>
                <a:spcPts val="0"/>
              </a:spcAft>
              <a:buFontTx/>
              <a:buNone/>
              <a:defRPr/>
            </a:pPr>
            <a:r>
              <a:rPr lang="en-US" sz="2400" b="1" u="sng" dirty="0" smtClean="0">
                <a:solidFill>
                  <a:srgbClr val="FF0000"/>
                </a:solidFill>
                <a:sym typeface="Wingdings" pitchFamily="2" charset="2"/>
              </a:rPr>
              <a:t>algorithm</a:t>
            </a:r>
            <a:r>
              <a:rPr lang="en-US" sz="2400" b="1" dirty="0" smtClean="0">
                <a:solidFill>
                  <a:srgbClr val="FF0000"/>
                </a:solidFill>
                <a:sym typeface="Wingdings" pitchFamily="2" charset="2"/>
              </a:rPr>
              <a:t> </a:t>
            </a:r>
          </a:p>
          <a:p>
            <a:pPr eaLnBrk="1" fontAlgn="auto" hangingPunct="1">
              <a:spcAft>
                <a:spcPts val="0"/>
              </a:spcAft>
              <a:buFontTx/>
              <a:buNone/>
              <a:defRPr/>
            </a:pPr>
            <a:r>
              <a:rPr lang="en-US" sz="2400" u="sng" dirty="0" smtClean="0">
                <a:sym typeface="Wingdings" pitchFamily="2" charset="2"/>
              </a:rPr>
              <a:t>Example</a:t>
            </a:r>
            <a:r>
              <a:rPr lang="en-US" sz="2400" dirty="0" smtClean="0">
                <a:sym typeface="Wingdings" pitchFamily="2" charset="2"/>
              </a:rPr>
              <a:t> </a:t>
            </a:r>
            <a:r>
              <a:rPr lang="en-US" sz="2400" b="1" dirty="0" smtClean="0">
                <a:sym typeface="Wingdings" pitchFamily="2" charset="2"/>
              </a:rPr>
              <a:t>Thread of 20</a:t>
            </a:r>
            <a:r>
              <a:rPr lang="en-US" sz="2400" dirty="0" smtClean="0">
                <a:sym typeface="Wingdings" pitchFamily="2" charset="2"/>
              </a:rPr>
              <a:t>: Binary search B.</a:t>
            </a:r>
          </a:p>
          <a:p>
            <a:pPr eaLnBrk="1" fontAlgn="auto" hangingPunct="1">
              <a:spcAft>
                <a:spcPts val="0"/>
              </a:spcAft>
              <a:buFontTx/>
              <a:buNone/>
              <a:defRPr/>
            </a:pPr>
            <a:r>
              <a:rPr lang="en-US" sz="2400" dirty="0" smtClean="0">
                <a:sym typeface="Wingdings" pitchFamily="2" charset="2"/>
              </a:rPr>
              <a:t>Rank as 11 (index of 15 in B) + 9 (index of</a:t>
            </a:r>
          </a:p>
          <a:p>
            <a:pPr eaLnBrk="1" fontAlgn="auto" hangingPunct="1">
              <a:spcAft>
                <a:spcPts val="0"/>
              </a:spcAft>
              <a:buFontTx/>
              <a:buNone/>
              <a:defRPr/>
            </a:pPr>
            <a:r>
              <a:rPr lang="en-US" sz="2400" dirty="0" smtClean="0">
                <a:sym typeface="Wingdings" pitchFamily="2" charset="2"/>
              </a:rPr>
              <a:t>20 in A). Then: compare 21 to 22 and rank </a:t>
            </a:r>
          </a:p>
          <a:p>
            <a:pPr eaLnBrk="1" fontAlgn="auto" hangingPunct="1">
              <a:spcAft>
                <a:spcPts val="0"/>
              </a:spcAft>
              <a:buFontTx/>
              <a:buNone/>
              <a:defRPr/>
            </a:pPr>
            <a:r>
              <a:rPr lang="en-US" sz="2400" dirty="0" smtClean="0">
                <a:sym typeface="Wingdings" pitchFamily="2" charset="2"/>
              </a:rPr>
              <a:t>21; compare 23 to 22 to rank 22; compare 23 </a:t>
            </a:r>
          </a:p>
          <a:p>
            <a:pPr eaLnBrk="1" fontAlgn="auto" hangingPunct="1">
              <a:spcAft>
                <a:spcPts val="0"/>
              </a:spcAft>
              <a:buFontTx/>
              <a:buNone/>
              <a:defRPr/>
            </a:pPr>
            <a:r>
              <a:rPr lang="en-US" sz="2400" dirty="0" smtClean="0">
                <a:sym typeface="Wingdings" pitchFamily="2" charset="2"/>
              </a:rPr>
              <a:t>to 24 to rank 23; compare 24 to 25, but terminate</a:t>
            </a:r>
          </a:p>
          <a:p>
            <a:pPr eaLnBrk="1" fontAlgn="auto" hangingPunct="1">
              <a:spcAft>
                <a:spcPts val="0"/>
              </a:spcAft>
              <a:buFontTx/>
              <a:buNone/>
              <a:defRPr/>
            </a:pPr>
            <a:r>
              <a:rPr lang="en-US" sz="2400" dirty="0" smtClean="0">
                <a:sym typeface="Wingdings" pitchFamily="2" charset="2"/>
              </a:rPr>
              <a:t>since the Thread of 24 will rank 24.</a:t>
            </a:r>
          </a:p>
        </p:txBody>
      </p:sp>
      <p:pic>
        <p:nvPicPr>
          <p:cNvPr id="16388" name="Picture 4" descr="r7-aux"/>
          <p:cNvPicPr>
            <a:picLocks noChangeAspect="1" noChangeArrowheads="1"/>
          </p:cNvPicPr>
          <p:nvPr/>
        </p:nvPicPr>
        <p:blipFill>
          <a:blip r:embed="rId3" cstate="print"/>
          <a:srcRect/>
          <a:stretch>
            <a:fillRect/>
          </a:stretch>
        </p:blipFill>
        <p:spPr bwMode="auto">
          <a:xfrm>
            <a:off x="5334000" y="2590800"/>
            <a:ext cx="3810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914400"/>
          </a:xfrm>
        </p:spPr>
        <p:txBody>
          <a:bodyPr/>
          <a:lstStyle/>
          <a:p>
            <a:pPr eaLnBrk="1" hangingPunct="1"/>
            <a:r>
              <a:rPr lang="en-US" sz="3600" dirty="0" smtClean="0"/>
              <a:t>Linear work parallel merging (cont’d)</a:t>
            </a:r>
          </a:p>
        </p:txBody>
      </p:sp>
      <p:sp>
        <p:nvSpPr>
          <p:cNvPr id="60419" name="Rectangle 3"/>
          <p:cNvSpPr>
            <a:spLocks noGrp="1" noChangeArrowheads="1"/>
          </p:cNvSpPr>
          <p:nvPr>
            <p:ph type="body" idx="1"/>
          </p:nvPr>
        </p:nvSpPr>
        <p:spPr>
          <a:xfrm>
            <a:off x="0" y="990600"/>
            <a:ext cx="9144000" cy="5135563"/>
          </a:xfrm>
        </p:spPr>
        <p:txBody>
          <a:bodyPr rtlCol="0">
            <a:normAutofit lnSpcReduction="10000"/>
          </a:bodyPr>
          <a:lstStyle/>
          <a:p>
            <a:pPr eaLnBrk="1" fontAlgn="auto" hangingPunct="1">
              <a:spcAft>
                <a:spcPts val="0"/>
              </a:spcAft>
              <a:buFontTx/>
              <a:buNone/>
              <a:defRPr/>
            </a:pPr>
            <a:r>
              <a:rPr lang="en-US" sz="2400" u="sng" dirty="0" smtClean="0">
                <a:sym typeface="Wingdings" pitchFamily="2" charset="2"/>
              </a:rPr>
              <a:t>Observation</a:t>
            </a:r>
            <a:r>
              <a:rPr lang="en-US" sz="2400" dirty="0" smtClean="0">
                <a:sym typeface="Wingdings" pitchFamily="2" charset="2"/>
              </a:rPr>
              <a:t> 2p slices. </a:t>
            </a:r>
            <a:r>
              <a:rPr lang="en-US" sz="2400" u="sng" dirty="0" smtClean="0">
                <a:sym typeface="Wingdings" pitchFamily="2" charset="2"/>
              </a:rPr>
              <a:t>None larger than 2n/p</a:t>
            </a:r>
            <a:r>
              <a:rPr lang="en-US" sz="2400" dirty="0" smtClean="0">
                <a:sym typeface="Wingdings" pitchFamily="2" charset="2"/>
              </a:rPr>
              <a:t>. </a:t>
            </a:r>
          </a:p>
          <a:p>
            <a:pPr eaLnBrk="1" fontAlgn="auto" hangingPunct="1">
              <a:spcAft>
                <a:spcPts val="0"/>
              </a:spcAft>
              <a:buFontTx/>
              <a:buNone/>
              <a:defRPr/>
            </a:pPr>
            <a:r>
              <a:rPr lang="en-US" sz="2400" dirty="0" smtClean="0">
                <a:sym typeface="Wingdings" pitchFamily="2" charset="2"/>
              </a:rPr>
              <a:t>(not too bad since average is 2n/2p=n/p)</a:t>
            </a:r>
          </a:p>
          <a:p>
            <a:pPr eaLnBrk="1" fontAlgn="auto" hangingPunct="1">
              <a:spcAft>
                <a:spcPts val="0"/>
              </a:spcAft>
              <a:buFont typeface="Arial" pitchFamily="34" charset="0"/>
              <a:buNone/>
              <a:defRPr/>
            </a:pPr>
            <a:r>
              <a:rPr lang="en-US" sz="2400" u="sng" dirty="0" smtClean="0">
                <a:sym typeface="Wingdings" pitchFamily="2" charset="2"/>
              </a:rPr>
              <a:t>Complexity</a:t>
            </a:r>
            <a:r>
              <a:rPr lang="en-US" sz="2400" dirty="0" smtClean="0">
                <a:sym typeface="Wingdings" pitchFamily="2" charset="2"/>
              </a:rPr>
              <a:t> Partitioning takes W=O(p log n), and T=O(log n) time, or O(n) work and O(log n) time, for p &lt;= n/log n. </a:t>
            </a:r>
          </a:p>
          <a:p>
            <a:pPr eaLnBrk="1" fontAlgn="auto" hangingPunct="1">
              <a:spcAft>
                <a:spcPts val="0"/>
              </a:spcAft>
              <a:buFont typeface="Arial" pitchFamily="34" charset="0"/>
              <a:buNone/>
              <a:defRPr/>
            </a:pPr>
            <a:r>
              <a:rPr lang="en-US" sz="2400" dirty="0" smtClean="0">
                <a:sym typeface="Wingdings" pitchFamily="2" charset="2"/>
              </a:rPr>
              <a:t>	Actual work employs 2p serial algorithms, each takes O(n/p) time. </a:t>
            </a:r>
          </a:p>
          <a:p>
            <a:pPr eaLnBrk="1" fontAlgn="auto" hangingPunct="1">
              <a:spcAft>
                <a:spcPts val="0"/>
              </a:spcAft>
              <a:buFontTx/>
              <a:buNone/>
              <a:defRPr/>
            </a:pPr>
            <a:r>
              <a:rPr lang="en-US" sz="2400" dirty="0" smtClean="0">
                <a:sym typeface="Wingdings" pitchFamily="2" charset="2"/>
              </a:rPr>
              <a:t>	</a:t>
            </a:r>
            <a:r>
              <a:rPr lang="en-US" sz="2400" u="sng" dirty="0" smtClean="0">
                <a:sym typeface="Wingdings" pitchFamily="2" charset="2"/>
              </a:rPr>
              <a:t>Total</a:t>
            </a:r>
            <a:r>
              <a:rPr lang="en-US" sz="2400" dirty="0" smtClean="0">
                <a:sym typeface="Wingdings" pitchFamily="2" charset="2"/>
              </a:rPr>
              <a:t> W=O(n), and T=O(n/p), for p &lt;= n/log n.</a:t>
            </a:r>
          </a:p>
          <a:p>
            <a:pPr eaLnBrk="1" fontAlgn="auto" hangingPunct="1">
              <a:spcAft>
                <a:spcPts val="0"/>
              </a:spcAft>
              <a:buFontTx/>
              <a:buNone/>
              <a:defRPr/>
            </a:pPr>
            <a:endParaRPr lang="en-US" sz="2400" dirty="0" smtClean="0">
              <a:sym typeface="Wingdings" pitchFamily="2" charset="2"/>
            </a:endParaRPr>
          </a:p>
          <a:p>
            <a:pPr algn="ctr" eaLnBrk="1" fontAlgn="auto" hangingPunct="1">
              <a:spcAft>
                <a:spcPts val="0"/>
              </a:spcAft>
              <a:buFontTx/>
              <a:buNone/>
              <a:defRPr/>
            </a:pPr>
            <a:r>
              <a:rPr lang="en-US" sz="2400" u="sng" dirty="0" smtClean="0">
                <a:solidFill>
                  <a:srgbClr val="FF0000"/>
                </a:solidFill>
                <a:sym typeface="Wingdings" pitchFamily="2" charset="2"/>
              </a:rPr>
              <a:t>IMPORTANT: Correctness &amp; complexity of parallel program</a:t>
            </a:r>
            <a:endParaRPr lang="en-US" sz="2400" dirty="0" smtClean="0">
              <a:solidFill>
                <a:srgbClr val="FF0000"/>
              </a:solidFill>
              <a:sym typeface="Wingdings" pitchFamily="2" charset="2"/>
            </a:endParaRPr>
          </a:p>
          <a:p>
            <a:pPr eaLnBrk="1" fontAlgn="auto" hangingPunct="1">
              <a:spcAft>
                <a:spcPts val="0"/>
              </a:spcAft>
              <a:buFontTx/>
              <a:buNone/>
              <a:defRPr/>
            </a:pPr>
            <a:r>
              <a:rPr lang="en-US" dirty="0" smtClean="0">
                <a:solidFill>
                  <a:srgbClr val="FF0000"/>
                </a:solidFill>
                <a:sym typeface="Wingdings" pitchFamily="2" charset="2"/>
              </a:rPr>
              <a:t>	</a:t>
            </a:r>
            <a:r>
              <a:rPr lang="en-US" sz="2400" b="1" u="sng" dirty="0" smtClean="0">
                <a:solidFill>
                  <a:srgbClr val="FF0000"/>
                </a:solidFill>
                <a:sym typeface="Wingdings" pitchFamily="2" charset="2"/>
              </a:rPr>
              <a:t>Same</a:t>
            </a:r>
            <a:r>
              <a:rPr lang="en-US" sz="2400" dirty="0" smtClean="0">
                <a:solidFill>
                  <a:srgbClr val="FF0000"/>
                </a:solidFill>
                <a:sym typeface="Wingdings" pitchFamily="2" charset="2"/>
              </a:rPr>
              <a:t> as for algorithm.</a:t>
            </a:r>
          </a:p>
          <a:p>
            <a:pPr eaLnBrk="1" fontAlgn="auto" hangingPunct="1">
              <a:spcAft>
                <a:spcPts val="0"/>
              </a:spcAft>
              <a:buFontTx/>
              <a:buNone/>
              <a:defRPr/>
            </a:pPr>
            <a:r>
              <a:rPr lang="en-US" sz="2400" dirty="0" smtClean="0">
                <a:solidFill>
                  <a:srgbClr val="FF0000"/>
                </a:solidFill>
                <a:sym typeface="Wingdings" pitchFamily="2" charset="2"/>
              </a:rPr>
              <a:t>	This is a </a:t>
            </a:r>
            <a:r>
              <a:rPr lang="en-US" sz="2400" u="sng" dirty="0" smtClean="0">
                <a:solidFill>
                  <a:srgbClr val="FF0000"/>
                </a:solidFill>
                <a:sym typeface="Wingdings" pitchFamily="2" charset="2"/>
              </a:rPr>
              <a:t>big deal</a:t>
            </a:r>
            <a:r>
              <a:rPr lang="en-US" sz="2400" dirty="0" smtClean="0">
                <a:solidFill>
                  <a:srgbClr val="FF0000"/>
                </a:solidFill>
                <a:sym typeface="Wingdings" pitchFamily="2" charset="2"/>
              </a:rPr>
              <a:t>. Other parallel programming approaches do not have a simple concurrency model, and need to reason w.r.t. the program.</a:t>
            </a:r>
            <a:endParaRPr lang="en-US" sz="2400" u="sng" dirty="0" smtClean="0">
              <a:solidFill>
                <a:srgbClr val="FF0000"/>
              </a:solidFill>
              <a:sym typeface="Wingdings" pitchFamily="2" charset="2"/>
            </a:endParaRPr>
          </a:p>
          <a:p>
            <a:pPr eaLnBrk="1" fontAlgn="auto" hangingPunct="1">
              <a:spcAft>
                <a:spcPts val="0"/>
              </a:spcAft>
              <a:buFontTx/>
              <a:buNone/>
              <a:defRPr/>
            </a:pPr>
            <a:endParaRPr lang="en-US" sz="2400" dirty="0" smtClean="0">
              <a:sym typeface="Wingdings" pitchFamily="2" charset="2"/>
            </a:endParaRPr>
          </a:p>
          <a:p>
            <a:pPr eaLnBrk="1" fontAlgn="auto" hangingPunct="1">
              <a:spcAft>
                <a:spcPts val="0"/>
              </a:spcAft>
              <a:buFontTx/>
              <a:buChar char="-"/>
              <a:defRPr/>
            </a:pPr>
            <a:endParaRPr lang="en-US" sz="2400" dirty="0" smtClean="0">
              <a:sym typeface="Wingdings" pitchFamily="2" charset="2"/>
            </a:endParaRP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228600" y="0"/>
            <a:ext cx="9601200" cy="609600"/>
          </a:xfrm>
        </p:spPr>
        <p:txBody>
          <a:bodyPr rtlCol="0">
            <a:normAutofit fontScale="90000"/>
          </a:bodyPr>
          <a:lstStyle/>
          <a:p>
            <a:pPr fontAlgn="auto">
              <a:spcAft>
                <a:spcPts val="0"/>
              </a:spcAft>
              <a:defRPr/>
            </a:pPr>
            <a:r>
              <a:rPr lang="en-US" sz="3600" b="1" dirty="0" smtClean="0">
                <a:latin typeface="Calibri" pitchFamily="34" charset="0"/>
              </a:rPr>
              <a:t>Serial Abstraction &amp; A Parallel Counterpart</a:t>
            </a:r>
            <a:endParaRPr lang="en-US" sz="3600" b="1" dirty="0" smtClean="0">
              <a:solidFill>
                <a:srgbClr val="FF0000"/>
              </a:solidFill>
              <a:latin typeface="Calibri" pitchFamily="34" charset="0"/>
            </a:endParaRPr>
          </a:p>
        </p:txBody>
      </p:sp>
      <p:sp>
        <p:nvSpPr>
          <p:cNvPr id="3" name="Content Placeholder 2"/>
          <p:cNvSpPr>
            <a:spLocks noGrp="1"/>
          </p:cNvSpPr>
          <p:nvPr>
            <p:ph idx="4294967295"/>
          </p:nvPr>
        </p:nvSpPr>
        <p:spPr>
          <a:xfrm>
            <a:off x="0" y="381000"/>
            <a:ext cx="9144000" cy="6477000"/>
          </a:xfrm>
        </p:spPr>
        <p:txBody>
          <a:bodyPr>
            <a:normAutofit/>
          </a:bodyPr>
          <a:lstStyle/>
          <a:p>
            <a:pPr>
              <a:lnSpc>
                <a:spcPct val="80000"/>
              </a:lnSpc>
              <a:buFontTx/>
              <a:buNone/>
            </a:pPr>
            <a:endParaRPr lang="en-US" sz="700" dirty="0" smtClean="0"/>
          </a:p>
          <a:p>
            <a:pPr>
              <a:lnSpc>
                <a:spcPct val="80000"/>
              </a:lnSpc>
            </a:pPr>
            <a:r>
              <a:rPr lang="en-US" sz="2400" u="sng" dirty="0"/>
              <a:t>S</a:t>
            </a:r>
            <a:r>
              <a:rPr lang="en-US" sz="2400" u="sng" dirty="0" smtClean="0"/>
              <a:t>erial abstraction:</a:t>
            </a:r>
            <a:r>
              <a:rPr lang="en-US" sz="2400" dirty="0" smtClean="0"/>
              <a:t>  </a:t>
            </a:r>
            <a:r>
              <a:rPr lang="en-US" sz="2400" i="1" dirty="0" smtClean="0"/>
              <a:t>any single instruction available for execution in a serial program executes immediately </a:t>
            </a:r>
            <a:r>
              <a:rPr lang="en-US" sz="2400" dirty="0" smtClean="0"/>
              <a:t>– </a:t>
            </a:r>
            <a:r>
              <a:rPr lang="en-US" sz="2400" dirty="0" smtClean="0">
                <a:solidFill>
                  <a:srgbClr val="FF0000"/>
                </a:solidFill>
              </a:rPr>
              <a:t>”Immediate Serial Execution (ISE)”</a:t>
            </a:r>
            <a:endParaRPr lang="en-US" sz="2400" i="1" dirty="0" smtClean="0"/>
          </a:p>
          <a:p>
            <a:pPr>
              <a:lnSpc>
                <a:spcPct val="80000"/>
              </a:lnSpc>
              <a:buFont typeface="Arial" pitchFamily="34" charset="0"/>
              <a:buNone/>
            </a:pPr>
            <a:endParaRPr lang="en-US" sz="1900" i="1" dirty="0" smtClean="0"/>
          </a:p>
          <a:p>
            <a:pPr>
              <a:lnSpc>
                <a:spcPct val="80000"/>
              </a:lnSpc>
              <a:buFont typeface="Arial" pitchFamily="34" charset="0"/>
              <a:buNone/>
            </a:pPr>
            <a:endParaRPr lang="en-US" sz="1900" i="1" dirty="0" smtClean="0"/>
          </a:p>
          <a:p>
            <a:pPr>
              <a:lnSpc>
                <a:spcPct val="80000"/>
              </a:lnSpc>
              <a:buFontTx/>
              <a:buNone/>
            </a:pPr>
            <a:endParaRPr lang="en-US" sz="1900" dirty="0" smtClean="0"/>
          </a:p>
          <a:p>
            <a:pPr>
              <a:lnSpc>
                <a:spcPct val="80000"/>
              </a:lnSpc>
              <a:buFontTx/>
              <a:buNone/>
            </a:pPr>
            <a:endParaRPr lang="en-US" sz="1900" dirty="0" smtClean="0"/>
          </a:p>
          <a:p>
            <a:pPr>
              <a:lnSpc>
                <a:spcPct val="80000"/>
              </a:lnSpc>
            </a:pPr>
            <a:endParaRPr lang="en-US" sz="1900" dirty="0" smtClean="0"/>
          </a:p>
          <a:p>
            <a:pPr>
              <a:lnSpc>
                <a:spcPct val="80000"/>
              </a:lnSpc>
            </a:pPr>
            <a:endParaRPr lang="en-US" sz="1900" dirty="0" smtClean="0"/>
          </a:p>
          <a:p>
            <a:pPr>
              <a:lnSpc>
                <a:spcPct val="80000"/>
              </a:lnSpc>
              <a:buFontTx/>
              <a:buNone/>
            </a:pPr>
            <a:endParaRPr lang="en-US" sz="1900" dirty="0" smtClean="0"/>
          </a:p>
          <a:p>
            <a:pPr>
              <a:lnSpc>
                <a:spcPct val="80000"/>
              </a:lnSpc>
              <a:buFontTx/>
              <a:buNone/>
            </a:pPr>
            <a:endParaRPr lang="en-US" sz="1900" dirty="0" smtClean="0">
              <a:solidFill>
                <a:srgbClr val="000000"/>
              </a:solidFill>
            </a:endParaRPr>
          </a:p>
          <a:p>
            <a:pPr>
              <a:lnSpc>
                <a:spcPct val="80000"/>
              </a:lnSpc>
              <a:buFontTx/>
              <a:buNone/>
            </a:pPr>
            <a:endParaRPr lang="en-US" sz="1900" dirty="0" smtClean="0">
              <a:solidFill>
                <a:srgbClr val="000000"/>
              </a:solidFill>
            </a:endParaRPr>
          </a:p>
          <a:p>
            <a:pPr>
              <a:lnSpc>
                <a:spcPct val="80000"/>
              </a:lnSpc>
              <a:buFont typeface="Arial" pitchFamily="34" charset="0"/>
              <a:buNone/>
            </a:pPr>
            <a:endParaRPr lang="en-US" sz="1900" dirty="0" smtClean="0">
              <a:solidFill>
                <a:schemeClr val="accent2"/>
              </a:solidFill>
            </a:endParaRPr>
          </a:p>
          <a:p>
            <a:pPr>
              <a:lnSpc>
                <a:spcPct val="80000"/>
              </a:lnSpc>
              <a:buFont typeface="Arial" pitchFamily="34" charset="0"/>
              <a:buNone/>
            </a:pPr>
            <a:endParaRPr lang="en-US" sz="2000" dirty="0" smtClean="0"/>
          </a:p>
          <a:p>
            <a:pPr>
              <a:lnSpc>
                <a:spcPct val="80000"/>
              </a:lnSpc>
            </a:pPr>
            <a:r>
              <a:rPr lang="en-US" sz="2400" u="sng" dirty="0"/>
              <a:t>A</a:t>
            </a:r>
            <a:r>
              <a:rPr lang="en-US" sz="2400" u="sng" dirty="0" smtClean="0"/>
              <a:t>bstraction for making parallel computing simple</a:t>
            </a:r>
            <a:r>
              <a:rPr lang="en-US" sz="2400" dirty="0" smtClean="0"/>
              <a:t>:</a:t>
            </a:r>
            <a:r>
              <a:rPr lang="en-US" sz="2400" i="1" dirty="0" smtClean="0"/>
              <a:t> indefinitely many </a:t>
            </a:r>
            <a:r>
              <a:rPr lang="en-US" sz="2400" dirty="0" smtClean="0"/>
              <a:t>instructions</a:t>
            </a:r>
            <a:r>
              <a:rPr lang="en-US" sz="2400" i="1" dirty="0" smtClean="0"/>
              <a:t>, which are available for concurrent execution, execute immediately</a:t>
            </a:r>
            <a:r>
              <a:rPr lang="en-US" sz="2400" dirty="0" smtClean="0"/>
              <a:t>, dubbed </a:t>
            </a:r>
            <a:r>
              <a:rPr lang="en-US" sz="2400" dirty="0" smtClean="0">
                <a:solidFill>
                  <a:srgbClr val="FF0000"/>
                </a:solidFill>
              </a:rPr>
              <a:t>Immediate Concurrent Execution (ICE) – same as ‘parallel algorithmic thinking (PAT)’ for PRAM </a:t>
            </a:r>
          </a:p>
          <a:p>
            <a:pPr marL="0" indent="0">
              <a:lnSpc>
                <a:spcPct val="80000"/>
              </a:lnSpc>
              <a:buNone/>
            </a:pPr>
            <a:endParaRPr lang="en-US" sz="900" dirty="0" smtClean="0"/>
          </a:p>
          <a:p>
            <a:pPr marL="0" indent="0">
              <a:lnSpc>
                <a:spcPct val="80000"/>
              </a:lnSpc>
              <a:buNone/>
            </a:pPr>
            <a:endParaRPr lang="en-US" sz="900" dirty="0" smtClean="0"/>
          </a:p>
          <a:p>
            <a:pPr>
              <a:lnSpc>
                <a:spcPct val="80000"/>
              </a:lnSpc>
            </a:pPr>
            <a:endParaRPr lang="en-US" sz="700" b="1" dirty="0" smtClean="0">
              <a:solidFill>
                <a:srgbClr val="0070C0"/>
              </a:solidFill>
            </a:endParaRPr>
          </a:p>
        </p:txBody>
      </p:sp>
      <p:grpSp>
        <p:nvGrpSpPr>
          <p:cNvPr id="2" name="Group 48"/>
          <p:cNvGrpSpPr>
            <a:grpSpLocks/>
          </p:cNvGrpSpPr>
          <p:nvPr/>
        </p:nvGrpSpPr>
        <p:grpSpPr bwMode="auto">
          <a:xfrm>
            <a:off x="304800" y="1524001"/>
            <a:ext cx="8839200" cy="2731532"/>
            <a:chOff x="152400" y="2716212"/>
            <a:chExt cx="8839200" cy="2337939"/>
          </a:xfrm>
        </p:grpSpPr>
        <p:grpSp>
          <p:nvGrpSpPr>
            <p:cNvPr id="4" name="Group 45"/>
            <p:cNvGrpSpPr>
              <a:grpSpLocks/>
            </p:cNvGrpSpPr>
            <p:nvPr/>
          </p:nvGrpSpPr>
          <p:grpSpPr bwMode="auto">
            <a:xfrm>
              <a:off x="152400" y="2716212"/>
              <a:ext cx="8763000" cy="2337939"/>
              <a:chOff x="152400" y="2716212"/>
              <a:chExt cx="8763000" cy="2337939"/>
            </a:xfrm>
          </p:grpSpPr>
          <p:grpSp>
            <p:nvGrpSpPr>
              <p:cNvPr id="5" name="Group 41"/>
              <p:cNvGrpSpPr>
                <a:grpSpLocks/>
              </p:cNvGrpSpPr>
              <p:nvPr/>
            </p:nvGrpSpPr>
            <p:grpSpPr bwMode="auto">
              <a:xfrm>
                <a:off x="152400" y="2716212"/>
                <a:ext cx="8763000" cy="2001821"/>
                <a:chOff x="76200" y="1905000"/>
                <a:chExt cx="8763000" cy="2001821"/>
              </a:xfrm>
            </p:grpSpPr>
            <p:sp>
              <p:nvSpPr>
                <p:cNvPr id="6156" name="Text Box 9"/>
                <p:cNvSpPr txBox="1">
                  <a:spLocks noChangeArrowheads="1"/>
                </p:cNvSpPr>
                <p:nvPr/>
              </p:nvSpPr>
              <p:spPr bwMode="auto">
                <a:xfrm>
                  <a:off x="2971800" y="1905000"/>
                  <a:ext cx="3124200" cy="1410652"/>
                </a:xfrm>
                <a:prstGeom prst="rect">
                  <a:avLst/>
                </a:prstGeom>
                <a:noFill/>
                <a:ln w="9525">
                  <a:noFill/>
                  <a:miter lim="800000"/>
                  <a:headEnd/>
                  <a:tailEnd/>
                </a:ln>
              </p:spPr>
              <p:txBody>
                <a:bodyPr>
                  <a:spAutoFit/>
                </a:bodyPr>
                <a:lstStyle/>
                <a:p>
                  <a:pPr algn="ctr">
                    <a:spcBef>
                      <a:spcPct val="50000"/>
                    </a:spcBef>
                  </a:pPr>
                  <a:r>
                    <a:rPr lang="en-US" dirty="0">
                      <a:solidFill>
                        <a:srgbClr val="C00000"/>
                      </a:solidFill>
                      <a:latin typeface="Calibri" pitchFamily="34" charset="0"/>
                      <a:ea typeface="ＭＳ Ｐゴシック"/>
                      <a:cs typeface="ＭＳ Ｐゴシック"/>
                    </a:rPr>
                    <a:t>What could I do in parallel at each step assuming unlimited hardware</a:t>
                  </a:r>
                </a:p>
                <a:p>
                  <a:pPr algn="ctr">
                    <a:spcBef>
                      <a:spcPct val="50000"/>
                    </a:spcBef>
                  </a:pPr>
                  <a:r>
                    <a:rPr lang="en-US" sz="3200" dirty="0">
                      <a:solidFill>
                        <a:schemeClr val="tx1"/>
                      </a:solidFill>
                      <a:latin typeface="Calibri" pitchFamily="34" charset="0"/>
                      <a:ea typeface="ＭＳ Ｐゴシック"/>
                      <a:cs typeface="ＭＳ Ｐゴシック"/>
                      <a:sym typeface="Wingdings" pitchFamily="2" charset="2"/>
                    </a:rPr>
                    <a:t></a:t>
                  </a:r>
                  <a:endParaRPr lang="en-US" sz="3200" dirty="0">
                    <a:solidFill>
                      <a:schemeClr val="tx1"/>
                    </a:solidFill>
                    <a:latin typeface="Calibri" pitchFamily="34" charset="0"/>
                    <a:ea typeface="ＭＳ Ｐゴシック"/>
                    <a:cs typeface="ＭＳ Ｐゴシック"/>
                  </a:endParaRPr>
                </a:p>
              </p:txBody>
            </p:sp>
            <p:grpSp>
              <p:nvGrpSpPr>
                <p:cNvPr id="6" name="Group 39"/>
                <p:cNvGrpSpPr>
                  <a:grpSpLocks/>
                </p:cNvGrpSpPr>
                <p:nvPr/>
              </p:nvGrpSpPr>
              <p:grpSpPr bwMode="auto">
                <a:xfrm>
                  <a:off x="76200" y="2514600"/>
                  <a:ext cx="3124200" cy="1392221"/>
                  <a:chOff x="381000" y="2514600"/>
                  <a:chExt cx="3124200" cy="1392221"/>
                </a:xfrm>
              </p:grpSpPr>
              <p:sp>
                <p:nvSpPr>
                  <p:cNvPr id="6179" name="Text Box 29"/>
                  <p:cNvSpPr txBox="1">
                    <a:spLocks noChangeArrowheads="1"/>
                  </p:cNvSpPr>
                  <p:nvPr/>
                </p:nvSpPr>
                <p:spPr bwMode="auto">
                  <a:xfrm>
                    <a:off x="381000" y="2677751"/>
                    <a:ext cx="566738" cy="54927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 ops</a:t>
                    </a:r>
                  </a:p>
                </p:txBody>
              </p:sp>
              <p:grpSp>
                <p:nvGrpSpPr>
                  <p:cNvPr id="7" name="Group 38"/>
                  <p:cNvGrpSpPr>
                    <a:grpSpLocks/>
                  </p:cNvGrpSpPr>
                  <p:nvPr/>
                </p:nvGrpSpPr>
                <p:grpSpPr bwMode="auto">
                  <a:xfrm>
                    <a:off x="990600" y="2514600"/>
                    <a:ext cx="2514600" cy="1392221"/>
                    <a:chOff x="457200" y="2514600"/>
                    <a:chExt cx="2514600" cy="1392221"/>
                  </a:xfrm>
                </p:grpSpPr>
                <p:sp>
                  <p:nvSpPr>
                    <p:cNvPr id="6181" name="Line 4"/>
                    <p:cNvSpPr>
                      <a:spLocks noChangeShapeType="1"/>
                    </p:cNvSpPr>
                    <p:nvPr/>
                  </p:nvSpPr>
                  <p:spPr bwMode="auto">
                    <a:xfrm flipV="1">
                      <a:off x="4572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82" name="Line 5"/>
                    <p:cNvSpPr>
                      <a:spLocks noChangeShapeType="1"/>
                    </p:cNvSpPr>
                    <p:nvPr/>
                  </p:nvSpPr>
                  <p:spPr bwMode="auto">
                    <a:xfrm>
                      <a:off x="457200" y="3657600"/>
                      <a:ext cx="2514600" cy="0"/>
                    </a:xfrm>
                    <a:prstGeom prst="line">
                      <a:avLst/>
                    </a:prstGeom>
                    <a:noFill/>
                    <a:ln w="9525">
                      <a:solidFill>
                        <a:schemeClr val="tx1"/>
                      </a:solidFill>
                      <a:round/>
                      <a:headEnd/>
                      <a:tailEnd type="triangle" w="med" len="med"/>
                    </a:ln>
                  </p:spPr>
                  <p:txBody>
                    <a:bodyPr/>
                    <a:lstStyle/>
                    <a:p>
                      <a:endParaRPr lang="en-US" dirty="0"/>
                    </a:p>
                  </p:txBody>
                </p:sp>
                <p:sp>
                  <p:nvSpPr>
                    <p:cNvPr id="6183" name="Rectangle 6"/>
                    <p:cNvSpPr>
                      <a:spLocks noChangeArrowheads="1"/>
                    </p:cNvSpPr>
                    <p:nvPr/>
                  </p:nvSpPr>
                  <p:spPr bwMode="auto">
                    <a:xfrm>
                      <a:off x="457200" y="3505200"/>
                      <a:ext cx="152400" cy="1524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chemeClr val="tx1"/>
                        </a:solidFill>
                        <a:latin typeface="Calibri" pitchFamily="34" charset="0"/>
                        <a:ea typeface="ＭＳ Ｐゴシック"/>
                        <a:cs typeface="ＭＳ Ｐゴシック"/>
                      </a:endParaRPr>
                    </a:p>
                  </p:txBody>
                </p:sp>
                <p:sp>
                  <p:nvSpPr>
                    <p:cNvPr id="6184" name="Rectangle 7"/>
                    <p:cNvSpPr>
                      <a:spLocks noChangeArrowheads="1"/>
                    </p:cNvSpPr>
                    <p:nvPr/>
                  </p:nvSpPr>
                  <p:spPr bwMode="auto">
                    <a:xfrm>
                      <a:off x="609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5" name="Rectangle 8"/>
                    <p:cNvSpPr>
                      <a:spLocks noChangeArrowheads="1"/>
                    </p:cNvSpPr>
                    <p:nvPr/>
                  </p:nvSpPr>
                  <p:spPr bwMode="auto">
                    <a:xfrm>
                      <a:off x="19050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6" name="Text Box 27"/>
                    <p:cNvSpPr txBox="1">
                      <a:spLocks noChangeArrowheads="1"/>
                    </p:cNvSpPr>
                    <p:nvPr/>
                  </p:nvSpPr>
                  <p:spPr bwMode="auto">
                    <a:xfrm>
                      <a:off x="1203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7" name="Text Box 28"/>
                    <p:cNvSpPr txBox="1">
                      <a:spLocks noChangeArrowheads="1"/>
                    </p:cNvSpPr>
                    <p:nvPr/>
                  </p:nvSpPr>
                  <p:spPr bwMode="auto">
                    <a:xfrm>
                      <a:off x="2346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8" name="Text Box 30"/>
                    <p:cNvSpPr txBox="1">
                      <a:spLocks noChangeArrowheads="1"/>
                    </p:cNvSpPr>
                    <p:nvPr/>
                  </p:nvSpPr>
                  <p:spPr bwMode="auto">
                    <a:xfrm>
                      <a:off x="9747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grpSp>
              <p:nvGrpSpPr>
                <p:cNvPr id="8" name="Group 40"/>
                <p:cNvGrpSpPr>
                  <a:grpSpLocks/>
                </p:cNvGrpSpPr>
                <p:nvPr/>
              </p:nvGrpSpPr>
              <p:grpSpPr bwMode="auto">
                <a:xfrm>
                  <a:off x="5775325" y="2514600"/>
                  <a:ext cx="3063875" cy="1392221"/>
                  <a:chOff x="5546725" y="2514600"/>
                  <a:chExt cx="3063875" cy="1392221"/>
                </a:xfrm>
              </p:grpSpPr>
              <p:sp>
                <p:nvSpPr>
                  <p:cNvPr id="6159" name="Line 10"/>
                  <p:cNvSpPr>
                    <a:spLocks noChangeShapeType="1"/>
                  </p:cNvSpPr>
                  <p:nvPr/>
                </p:nvSpPr>
                <p:spPr bwMode="auto">
                  <a:xfrm flipV="1">
                    <a:off x="60198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60" name="Line 11"/>
                  <p:cNvSpPr>
                    <a:spLocks noChangeShapeType="1"/>
                  </p:cNvSpPr>
                  <p:nvPr/>
                </p:nvSpPr>
                <p:spPr bwMode="auto">
                  <a:xfrm>
                    <a:off x="6019800" y="3657600"/>
                    <a:ext cx="2590800" cy="0"/>
                  </a:xfrm>
                  <a:prstGeom prst="line">
                    <a:avLst/>
                  </a:prstGeom>
                  <a:noFill/>
                  <a:ln w="9525">
                    <a:solidFill>
                      <a:schemeClr val="tx1"/>
                    </a:solidFill>
                    <a:round/>
                    <a:headEnd/>
                    <a:tailEnd type="triangle" w="med" len="med"/>
                  </a:ln>
                </p:spPr>
                <p:txBody>
                  <a:bodyPr/>
                  <a:lstStyle/>
                  <a:p>
                    <a:endParaRPr lang="en-US" dirty="0"/>
                  </a:p>
                </p:txBody>
              </p:sp>
              <p:sp>
                <p:nvSpPr>
                  <p:cNvPr id="6161" name="Rectangle 14"/>
                  <p:cNvSpPr>
                    <a:spLocks noChangeArrowheads="1"/>
                  </p:cNvSpPr>
                  <p:nvPr/>
                </p:nvSpPr>
                <p:spPr bwMode="auto">
                  <a:xfrm>
                    <a:off x="6019800" y="2819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nvGrpSpPr>
                  <p:cNvPr id="9" name="Group 36"/>
                  <p:cNvGrpSpPr>
                    <a:grpSpLocks/>
                  </p:cNvGrpSpPr>
                  <p:nvPr/>
                </p:nvGrpSpPr>
                <p:grpSpPr bwMode="auto">
                  <a:xfrm>
                    <a:off x="6019800" y="3505200"/>
                    <a:ext cx="304800" cy="152400"/>
                    <a:chOff x="6019800" y="3505200"/>
                    <a:chExt cx="304800" cy="152400"/>
                  </a:xfrm>
                </p:grpSpPr>
                <p:sp>
                  <p:nvSpPr>
                    <p:cNvPr id="6177" name="Rectangle 12"/>
                    <p:cNvSpPr>
                      <a:spLocks noChangeArrowheads="1"/>
                    </p:cNvSpPr>
                    <p:nvPr/>
                  </p:nvSpPr>
                  <p:spPr bwMode="auto">
                    <a:xfrm>
                      <a:off x="60198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8" name="Rectangle 15"/>
                    <p:cNvSpPr>
                      <a:spLocks noChangeArrowheads="1"/>
                    </p:cNvSpPr>
                    <p:nvPr/>
                  </p:nvSpPr>
                  <p:spPr bwMode="auto">
                    <a:xfrm>
                      <a:off x="61722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grpSp>
                <p:nvGrpSpPr>
                  <p:cNvPr id="10" name="Group 37"/>
                  <p:cNvGrpSpPr>
                    <a:grpSpLocks/>
                  </p:cNvGrpSpPr>
                  <p:nvPr/>
                </p:nvGrpSpPr>
                <p:grpSpPr bwMode="auto">
                  <a:xfrm>
                    <a:off x="6019800" y="3352800"/>
                    <a:ext cx="304800" cy="152400"/>
                    <a:chOff x="6019800" y="3352800"/>
                    <a:chExt cx="304800" cy="152400"/>
                  </a:xfrm>
                </p:grpSpPr>
                <p:sp>
                  <p:nvSpPr>
                    <p:cNvPr id="6175" name="Rectangle 13"/>
                    <p:cNvSpPr>
                      <a:spLocks noChangeArrowheads="1"/>
                    </p:cNvSpPr>
                    <p:nvPr/>
                  </p:nvSpPr>
                  <p:spPr bwMode="auto">
                    <a:xfrm>
                      <a:off x="6019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6" name="Rectangle 16"/>
                    <p:cNvSpPr>
                      <a:spLocks noChangeArrowheads="1"/>
                    </p:cNvSpPr>
                    <p:nvPr/>
                  </p:nvSpPr>
                  <p:spPr bwMode="auto">
                    <a:xfrm>
                      <a:off x="6172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sp>
                <p:nvSpPr>
                  <p:cNvPr id="6164" name="Rectangle 17"/>
                  <p:cNvSpPr>
                    <a:spLocks noChangeArrowheads="1"/>
                  </p:cNvSpPr>
                  <p:nvPr/>
                </p:nvSpPr>
                <p:spPr bwMode="auto">
                  <a:xfrm>
                    <a:off x="6172200" y="2514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5" name="Rectangle 18"/>
                  <p:cNvSpPr>
                    <a:spLocks noChangeArrowheads="1"/>
                  </p:cNvSpPr>
                  <p:nvPr/>
                </p:nvSpPr>
                <p:spPr bwMode="auto">
                  <a:xfrm>
                    <a:off x="7467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6" name="Rectangle 19"/>
                  <p:cNvSpPr>
                    <a:spLocks noChangeArrowheads="1"/>
                  </p:cNvSpPr>
                  <p:nvPr/>
                </p:nvSpPr>
                <p:spPr bwMode="auto">
                  <a:xfrm>
                    <a:off x="74676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7" name="Rectangle 20"/>
                  <p:cNvSpPr>
                    <a:spLocks noChangeArrowheads="1"/>
                  </p:cNvSpPr>
                  <p:nvPr/>
                </p:nvSpPr>
                <p:spPr bwMode="auto">
                  <a:xfrm>
                    <a:off x="74676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8" name="Text Box 21"/>
                  <p:cNvSpPr txBox="1">
                    <a:spLocks noChangeArrowheads="1"/>
                  </p:cNvSpPr>
                  <p:nvPr/>
                </p:nvSpPr>
                <p:spPr bwMode="auto">
                  <a:xfrm>
                    <a:off x="5546725" y="2779466"/>
                    <a:ext cx="514350" cy="548749"/>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ops</a:t>
                    </a:r>
                  </a:p>
                </p:txBody>
              </p:sp>
              <p:sp>
                <p:nvSpPr>
                  <p:cNvPr id="6169" name="Text Box 22"/>
                  <p:cNvSpPr txBox="1">
                    <a:spLocks noChangeArrowheads="1"/>
                  </p:cNvSpPr>
                  <p:nvPr/>
                </p:nvSpPr>
                <p:spPr bwMode="auto">
                  <a:xfrm>
                    <a:off x="6613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0" name="Text Box 23"/>
                  <p:cNvSpPr txBox="1">
                    <a:spLocks noChangeArrowheads="1"/>
                  </p:cNvSpPr>
                  <p:nvPr/>
                </p:nvSpPr>
                <p:spPr bwMode="auto">
                  <a:xfrm>
                    <a:off x="7756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1" name="Text Box 24"/>
                  <p:cNvSpPr txBox="1">
                    <a:spLocks noChangeArrowheads="1"/>
                  </p:cNvSpPr>
                  <p:nvPr/>
                </p:nvSpPr>
                <p:spPr bwMode="auto">
                  <a:xfrm>
                    <a:off x="6003925" y="2830025"/>
                    <a:ext cx="241300" cy="326302"/>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5000"/>
                      </a:lnSpc>
                    </a:pPr>
                    <a:r>
                      <a:rPr lang="en-US" dirty="0">
                        <a:solidFill>
                          <a:schemeClr val="tx1"/>
                        </a:solidFill>
                        <a:latin typeface="Calibri" pitchFamily="34" charset="0"/>
                        <a:ea typeface="ＭＳ Ｐゴシック"/>
                        <a:cs typeface="ＭＳ Ｐゴシック"/>
                      </a:rPr>
                      <a:t>.</a:t>
                    </a:r>
                  </a:p>
                </p:txBody>
              </p:sp>
              <p:sp>
                <p:nvSpPr>
                  <p:cNvPr id="6172" name="Text Box 25"/>
                  <p:cNvSpPr txBox="1">
                    <a:spLocks noChangeArrowheads="1"/>
                  </p:cNvSpPr>
                  <p:nvPr/>
                </p:nvSpPr>
                <p:spPr bwMode="auto">
                  <a:xfrm>
                    <a:off x="6156325" y="2601614"/>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3" name="Text Box 26"/>
                  <p:cNvSpPr txBox="1">
                    <a:spLocks noChangeArrowheads="1"/>
                  </p:cNvSpPr>
                  <p:nvPr/>
                </p:nvSpPr>
                <p:spPr bwMode="auto">
                  <a:xfrm>
                    <a:off x="7451725" y="2755248"/>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4" name="Text Box 31"/>
                  <p:cNvSpPr txBox="1">
                    <a:spLocks noChangeArrowheads="1"/>
                  </p:cNvSpPr>
                  <p:nvPr/>
                </p:nvSpPr>
                <p:spPr bwMode="auto">
                  <a:xfrm>
                    <a:off x="69945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sp>
            <p:nvSpPr>
              <p:cNvPr id="6153" name="TextBox 42"/>
              <p:cNvSpPr txBox="1">
                <a:spLocks noChangeArrowheads="1"/>
              </p:cNvSpPr>
              <p:nvPr/>
            </p:nvSpPr>
            <p:spPr bwMode="auto">
              <a:xfrm>
                <a:off x="914400" y="4737725"/>
                <a:ext cx="15240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 Work</a:t>
                </a:r>
              </a:p>
            </p:txBody>
          </p:sp>
          <p:sp>
            <p:nvSpPr>
              <p:cNvPr id="6154" name="TextBox 43"/>
              <p:cNvSpPr txBox="1">
                <a:spLocks noChangeArrowheads="1"/>
              </p:cNvSpPr>
              <p:nvPr/>
            </p:nvSpPr>
            <p:spPr bwMode="auto">
              <a:xfrm>
                <a:off x="3581400" y="4738037"/>
                <a:ext cx="19812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Work = total #ops</a:t>
                </a:r>
              </a:p>
            </p:txBody>
          </p:sp>
          <p:sp>
            <p:nvSpPr>
              <p:cNvPr id="6155" name="TextBox 44"/>
              <p:cNvSpPr txBox="1">
                <a:spLocks noChangeArrowheads="1"/>
              </p:cNvSpPr>
              <p:nvPr/>
            </p:nvSpPr>
            <p:spPr bwMode="auto">
              <a:xfrm>
                <a:off x="6858000" y="4737724"/>
                <a:ext cx="17526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&lt;&lt; Work</a:t>
                </a:r>
              </a:p>
            </p:txBody>
          </p:sp>
        </p:grpSp>
        <p:sp>
          <p:nvSpPr>
            <p:cNvPr id="6150" name="TextBox 46"/>
            <p:cNvSpPr txBox="1">
              <a:spLocks noChangeArrowheads="1"/>
            </p:cNvSpPr>
            <p:nvPr/>
          </p:nvSpPr>
          <p:spPr bwMode="auto">
            <a:xfrm>
              <a:off x="762000" y="2743387"/>
              <a:ext cx="2438400" cy="548937"/>
            </a:xfrm>
            <a:prstGeom prst="rect">
              <a:avLst/>
            </a:prstGeom>
            <a:noFill/>
            <a:ln w="9525">
              <a:noFill/>
              <a:miter lim="800000"/>
              <a:headEnd/>
              <a:tailEnd/>
            </a:ln>
          </p:spPr>
          <p:txBody>
            <a:bodyPr>
              <a:spAutoFit/>
            </a:bodyPr>
            <a:lstStyle/>
            <a:p>
              <a:r>
                <a:rPr lang="en-US" b="1" dirty="0">
                  <a:solidFill>
                    <a:schemeClr val="tx1"/>
                  </a:solidFill>
                  <a:latin typeface="Calibri" pitchFamily="34" charset="0"/>
                  <a:ea typeface="ＭＳ Ｐゴシック"/>
                  <a:cs typeface="ＭＳ Ｐゴシック"/>
                </a:rPr>
                <a:t>Serial Execution, Based on Serial Abstraction</a:t>
              </a:r>
            </a:p>
          </p:txBody>
        </p:sp>
        <p:sp>
          <p:nvSpPr>
            <p:cNvPr id="6151" name="TextBox 47"/>
            <p:cNvSpPr txBox="1">
              <a:spLocks noChangeArrowheads="1"/>
            </p:cNvSpPr>
            <p:nvPr/>
          </p:nvSpPr>
          <p:spPr bwMode="auto">
            <a:xfrm>
              <a:off x="6096000" y="2743383"/>
              <a:ext cx="2895600" cy="605885"/>
            </a:xfrm>
            <a:prstGeom prst="rect">
              <a:avLst/>
            </a:prstGeom>
            <a:noFill/>
            <a:ln w="9525">
              <a:noFill/>
              <a:miter lim="800000"/>
              <a:headEnd/>
              <a:tailEnd/>
            </a:ln>
          </p:spPr>
          <p:txBody>
            <a:bodyPr wrap="square">
              <a:spAutoFit/>
            </a:bodyPr>
            <a:lstStyle/>
            <a:p>
              <a:r>
                <a:rPr lang="en-US" b="1" dirty="0">
                  <a:solidFill>
                    <a:schemeClr val="tx1"/>
                  </a:solidFill>
                  <a:latin typeface="Calibri" pitchFamily="34" charset="0"/>
                  <a:ea typeface="ＭＳ Ｐゴシック"/>
                  <a:cs typeface="ＭＳ Ｐゴシック"/>
                </a:rPr>
                <a:t>Parallel Execution, Based on Parallel Abstraction</a:t>
              </a:r>
            </a:p>
          </p:txBody>
        </p:sp>
      </p:grpSp>
    </p:spTree>
    <p:extLst>
      <p:ext uri="{BB962C8B-B14F-4D97-AF65-F5344CB8AC3E}">
        <p14:creationId xmlns:p14="http://schemas.microsoft.com/office/powerpoint/2010/main" val="1145612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237965</TotalTime>
  <Words>9115</Words>
  <Application>Microsoft Office PowerPoint</Application>
  <PresentationFormat>On-screen Show (4:3)</PresentationFormat>
  <Paragraphs>1285</Paragraphs>
  <Slides>86</Slides>
  <Notes>61</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Default Design</vt:lpstr>
      <vt:lpstr>General-Purpose Many-Core Parallelism –  Broken, But Fixable</vt:lpstr>
      <vt:lpstr>Commodity computer systems</vt:lpstr>
      <vt:lpstr>How is many-core parallel computing doing?</vt:lpstr>
      <vt:lpstr>Example Memory  How did serial architectures deal with locality?</vt:lpstr>
      <vt:lpstr>Locality in Parallel Computing</vt:lpstr>
      <vt:lpstr>Back-up: Current systems/revolutionary changes </vt:lpstr>
      <vt:lpstr>PowerPoint Presentation</vt:lpstr>
      <vt:lpstr>PowerPoint Presentation</vt:lpstr>
      <vt:lpstr>Serial Abstraction &amp; A Parallel Counterpart</vt:lpstr>
      <vt:lpstr>PowerPoint Presentation</vt:lpstr>
      <vt:lpstr>PowerPoint Presentation</vt:lpstr>
      <vt:lpstr>PowerPoint Presentation</vt:lpstr>
      <vt:lpstr>PowerPoint Presentation</vt:lpstr>
      <vt:lpstr>Memory example (cont’d)</vt:lpstr>
      <vt:lpstr>Not just talking</vt:lpstr>
      <vt:lpstr>Orders-of-magnitude speedups &amp; complexity Next slide: ease-of-programming </vt:lpstr>
      <vt:lpstr>Not alone in building new parallel computer prototypes in academia</vt:lpstr>
      <vt:lpstr>Middle School Summer Camp Class, July’09 (20 of 22 students).  Math HS Teacher D. Ellison, U. Indiana</vt:lpstr>
      <vt:lpstr>What about the missing items ?</vt:lpstr>
      <vt:lpstr>But,</vt:lpstr>
      <vt:lpstr>Can such ideas gain traction? </vt:lpstr>
      <vt:lpstr>My conclusion</vt:lpstr>
      <vt:lpstr>Snapshot: XMT High-level language</vt:lpstr>
      <vt:lpstr>XMT-C</vt:lpstr>
      <vt:lpstr>XMT Assembly Language</vt:lpstr>
      <vt:lpstr>Programmer’s Model as Workflow</vt:lpstr>
      <vt:lpstr>XMT Architecture Overview</vt:lpstr>
      <vt:lpstr>Backup - Holistic design</vt:lpstr>
      <vt:lpstr>Backup- How?</vt:lpstr>
      <vt:lpstr>PowerPoint Presentation</vt:lpstr>
      <vt:lpstr>Revisit of “how to gain traction”</vt:lpstr>
      <vt:lpstr>Workflow from parallel algorithms to programming versus trial-and-error</vt:lpstr>
      <vt:lpstr>Who should produce the parallel code?</vt:lpstr>
      <vt:lpstr>Denial Example: BFS [EduPar2011]</vt:lpstr>
      <vt:lpstr>Discussion of BFS results</vt:lpstr>
      <vt:lpstr>Power Efficiency</vt:lpstr>
      <vt:lpstr>PowerPoint Presentation</vt:lpstr>
      <vt:lpstr>More On PRAM-On-Chip Programming</vt:lpstr>
      <vt:lpstr>Independent validation by DoD employee</vt:lpstr>
      <vt:lpstr>PowerPoint Presentation</vt:lpstr>
      <vt:lpstr>Software release</vt:lpstr>
      <vt:lpstr>Helpful (?) Analogy</vt:lpstr>
      <vt:lpstr>Participants</vt:lpstr>
      <vt:lpstr>Mixed bag of incentives</vt:lpstr>
      <vt:lpstr>Algorithms dart Parallel Random-Access Machine/Model </vt:lpstr>
      <vt:lpstr>Reward game is skewed gives (illusion of) job security</vt:lpstr>
      <vt:lpstr>General-purpose parallel computing for speeding up single task   </vt:lpstr>
      <vt:lpstr>Is it feasible to rewrite the serial book for parallel?</vt:lpstr>
      <vt:lpstr>PowerPoint Presentation</vt:lpstr>
      <vt:lpstr>PowerPoint Presentation</vt:lpstr>
      <vt:lpstr>Speedup for List Ranking (vs. Best Serial)</vt:lpstr>
      <vt:lpstr>Comparison with Prior Work on List Ranking</vt:lpstr>
      <vt:lpstr>PowerPoint Presentation</vt:lpstr>
      <vt:lpstr>“The U.S. Is Busy Building Supercomputers, but Needs Someone to Run Them”*, 12/2011</vt:lpstr>
      <vt:lpstr>PowerPoint Presentation</vt:lpstr>
      <vt:lpstr>PowerPoint Presentation</vt:lpstr>
      <vt:lpstr>PowerPoint Presentation</vt:lpstr>
      <vt:lpstr>“Application dreamer” between a rock and a hard place   Permeated the following working assumption  Programming models for larger-scale &amp; mainstream systems – similar  importing ills of parallel computing to mainstream    </vt:lpstr>
      <vt:lpstr>PowerPoint Presentation</vt:lpstr>
      <vt:lpstr>Threats to validity of current power modeling</vt:lpstr>
      <vt:lpstr>But, what is the performance penalty for easy programming? Surprise benefit! vs. GPU [HotPar10]</vt:lpstr>
      <vt:lpstr>Problem acronyms</vt:lpstr>
      <vt:lpstr>Backup slides</vt:lpstr>
      <vt:lpstr>Lessons from Invention of Computing</vt:lpstr>
      <vt:lpstr>How does XMT address BSP (bulk-synchronous parallelism) concerns?</vt:lpstr>
      <vt:lpstr>XMT (Explicit Multi-Threading):  A PRAM-On-Chip Vision</vt:lpstr>
      <vt:lpstr>Movement of data – back of the thermal envelope argument </vt:lpstr>
      <vt:lpstr>PowerPoint Presentation</vt:lpstr>
      <vt:lpstr>PowerPoint Presentation</vt:lpstr>
      <vt:lpstr>PowerPoint Presentation</vt:lpstr>
      <vt:lpstr>ISA</vt:lpstr>
      <vt:lpstr>The Memory Wall</vt:lpstr>
      <vt:lpstr>State-of-the-art</vt:lpstr>
      <vt:lpstr>Problem: Develop a Technology </vt:lpstr>
      <vt:lpstr>Somewhere:  Explanation for current reality</vt:lpstr>
      <vt:lpstr>Are we really trying to ensure that many-cores are not rejected by programmers?</vt:lpstr>
      <vt:lpstr>Parallel Programming Today</vt:lpstr>
      <vt:lpstr>Chronology around fault line</vt:lpstr>
      <vt:lpstr>Telling a fault line from the surface</vt:lpstr>
      <vt:lpstr>PowerPoint Presentation</vt:lpstr>
      <vt:lpstr>‘Soft observation’ vs ‘Hard observation’ is a matter of community</vt:lpstr>
      <vt:lpstr>How was the “non-specificity” addressed? </vt:lpstr>
      <vt:lpstr>Merging: Example for Algorithm &amp; Program</vt:lpstr>
      <vt:lpstr>Merging algorithm (cont’d) </vt:lpstr>
      <vt:lpstr>Linear work parallel merging: using a single spawn</vt:lpstr>
      <vt:lpstr>Linear work parallel merging (cont’d)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Uzi  Vishkin</dc:creator>
  <cp:lastModifiedBy>Uzi  Vishkin</cp:lastModifiedBy>
  <cp:revision>4116</cp:revision>
  <cp:lastPrinted>2013-04-15T19:58:55Z</cp:lastPrinted>
  <dcterms:created xsi:type="dcterms:W3CDTF">2011-05-28T21:31:48Z</dcterms:created>
  <dcterms:modified xsi:type="dcterms:W3CDTF">2014-05-06T14:46:15Z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