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91" r:id="rId2"/>
    <p:sldId id="385" r:id="rId3"/>
    <p:sldId id="562" r:id="rId4"/>
    <p:sldId id="590" r:id="rId5"/>
    <p:sldId id="591" r:id="rId6"/>
    <p:sldId id="559" r:id="rId7"/>
    <p:sldId id="566" r:id="rId8"/>
    <p:sldId id="567" r:id="rId9"/>
    <p:sldId id="593" r:id="rId10"/>
    <p:sldId id="594" r:id="rId11"/>
    <p:sldId id="595" r:id="rId12"/>
    <p:sldId id="596" r:id="rId13"/>
    <p:sldId id="597" r:id="rId14"/>
    <p:sldId id="592" r:id="rId15"/>
    <p:sldId id="598" r:id="rId16"/>
    <p:sldId id="599" r:id="rId17"/>
    <p:sldId id="600" r:id="rId18"/>
    <p:sldId id="601" r:id="rId19"/>
    <p:sldId id="564" r:id="rId20"/>
    <p:sldId id="588" r:id="rId21"/>
    <p:sldId id="605" r:id="rId22"/>
    <p:sldId id="565" r:id="rId23"/>
    <p:sldId id="585" r:id="rId24"/>
    <p:sldId id="586" r:id="rId25"/>
    <p:sldId id="587" r:id="rId26"/>
    <p:sldId id="553" r:id="rId27"/>
    <p:sldId id="475" r:id="rId28"/>
    <p:sldId id="580" r:id="rId29"/>
    <p:sldId id="581" r:id="rId30"/>
    <p:sldId id="555" r:id="rId31"/>
    <p:sldId id="607" r:id="rId32"/>
    <p:sldId id="554" r:id="rId33"/>
    <p:sldId id="583" r:id="rId34"/>
    <p:sldId id="574" r:id="rId35"/>
    <p:sldId id="575" r:id="rId36"/>
    <p:sldId id="556" r:id="rId37"/>
    <p:sldId id="505" r:id="rId38"/>
    <p:sldId id="469" r:id="rId39"/>
    <p:sldId id="468" r:id="rId40"/>
    <p:sldId id="463" r:id="rId41"/>
    <p:sldId id="536" r:id="rId42"/>
    <p:sldId id="604" r:id="rId43"/>
    <p:sldId id="542" r:id="rId44"/>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17" autoAdjust="0"/>
    <p:restoredTop sz="92221" autoAdjust="0"/>
  </p:normalViewPr>
  <p:slideViewPr>
    <p:cSldViewPr>
      <p:cViewPr varScale="1">
        <p:scale>
          <a:sx n="52" d="100"/>
          <a:sy n="52" d="100"/>
        </p:scale>
        <p:origin x="-2035" y="-77"/>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70" d="100"/>
        <a:sy n="70" d="100"/>
      </p:scale>
      <p:origin x="0" y="1061"/>
    </p:cViewPr>
  </p:sorterViewPr>
  <p:notesViewPr>
    <p:cSldViewPr>
      <p:cViewPr varScale="1">
        <p:scale>
          <a:sx n="71" d="100"/>
          <a:sy n="71" d="100"/>
        </p:scale>
        <p:origin x="-1061"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extLst>
      <p:ext uri="{BB962C8B-B14F-4D97-AF65-F5344CB8AC3E}">
        <p14:creationId xmlns:p14="http://schemas.microsoft.com/office/powerpoint/2010/main" val="225328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9139" y="4410081"/>
            <a:ext cx="5586723" cy="4176705"/>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extLst>
      <p:ext uri="{BB962C8B-B14F-4D97-AF65-F5344CB8AC3E}">
        <p14:creationId xmlns:p14="http://schemas.microsoft.com/office/powerpoint/2010/main" val="242691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19819" indent="-219819">
              <a:buAutoNum type="arabicPeriod"/>
            </a:pPr>
            <a:r>
              <a:rPr lang="en-US" baseline="0" dirty="0" smtClean="0"/>
              <a:t>Consider the level  of application innovation in high-end general-purposes desktop computing over the last decade. I believe that it has been minimal, perhaps with the exception of computer graphics. Consider progress on internet and mobile for comparison where nearly 500,000 work developing mobile apps on their own dime.</a:t>
            </a:r>
          </a:p>
          <a:p>
            <a:pPr marL="219819" indent="-219819" defTabSz="879275">
              <a:buFontTx/>
              <a:buAutoNum type="arabicPeriod"/>
              <a:defRPr/>
            </a:pPr>
            <a:r>
              <a:rPr lang="en-US" dirty="0" smtClean="0"/>
              <a:t>Being motivated. Before technology constraints forced Intel to move to</a:t>
            </a:r>
            <a:r>
              <a:rPr lang="en-US" baseline="0" dirty="0" smtClean="0"/>
              <a:t> multi-cores, it was forced to extend X86 from 32- to 64-bit. </a:t>
            </a:r>
            <a:r>
              <a:rPr lang="en-US" dirty="0" smtClean="0"/>
              <a:t>Intel invested $4B in the Itanium and then wanted to cancel</a:t>
            </a:r>
            <a:r>
              <a:rPr lang="en-US" baseline="0" dirty="0" smtClean="0"/>
              <a:t> it</a:t>
            </a:r>
            <a:r>
              <a:rPr lang="en-US" dirty="0" smtClean="0"/>
              <a:t>.</a:t>
            </a:r>
            <a:r>
              <a:rPr lang="en-US" baseline="0" dirty="0" smtClean="0"/>
              <a:t> Was put on the right track only because competition from AMD. </a:t>
            </a:r>
            <a:r>
              <a:rPr lang="en-US" b="1" baseline="0" dirty="0" smtClean="0"/>
              <a:t>No correcting competition existed for over a decade</a:t>
            </a:r>
            <a:r>
              <a:rPr lang="en-US" b="0" baseline="0" dirty="0" smtClean="0"/>
              <a:t>. Will</a:t>
            </a:r>
            <a:r>
              <a:rPr lang="en-US" baseline="0" dirty="0" smtClean="0"/>
              <a:t> better conditions for competition emerge?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a:t>
            </a:r>
            <a:r>
              <a:rPr lang="en-US" baseline="0" dirty="0" smtClean="0"/>
              <a:t> were rising 6</a:t>
            </a:r>
            <a:r>
              <a:rPr lang="en-US" baseline="30000" dirty="0" smtClean="0"/>
              <a:t>th</a:t>
            </a:r>
            <a:r>
              <a:rPr lang="en-US" baseline="0" dirty="0" smtClean="0"/>
              <a:t> graders </a:t>
            </a:r>
          </a:p>
          <a:p>
            <a:r>
              <a:rPr lang="en-US" baseline="0" dirty="0" smtClean="0"/>
              <a:t>Summer camp for children from underrepresented groups </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20</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21</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22</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23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24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25</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26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7442"/>
            <a:fld id="{807C0DBB-527A-474B-B130-AA556ECF1F00}" type="slidenum">
              <a:rPr lang="en-US"/>
              <a:pPr defTabSz="927442"/>
              <a:t>2</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Did this happen – have we even stayed on d</a:t>
            </a:r>
            <a:r>
              <a:rPr lang="en-US" baseline="-25000" dirty="0" smtClean="0"/>
              <a:t>1 </a:t>
            </a:r>
            <a:r>
              <a:rPr lang="en-US"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275">
              <a:defRPr/>
            </a:pPr>
            <a:r>
              <a:rPr lang="en-US" dirty="0"/>
              <a:t>Back-up slide: XMT Block Diagram –</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code--</a:t>
            </a:r>
          </a:p>
          <a:p>
            <a:r>
              <a:rPr lang="en-US" dirty="0" smtClean="0"/>
              <a:t>See</a:t>
            </a:r>
            <a:r>
              <a:rPr lang="en-US" baseline="0" dirty="0" smtClean="0"/>
              <a:t> next slide for my inspiration on how to</a:t>
            </a:r>
            <a:r>
              <a:rPr lang="en-US" dirty="0" smtClean="0"/>
              <a:t> operate </a:t>
            </a:r>
            <a:r>
              <a:rPr lang="en-US" u="sng" dirty="0"/>
              <a:t>near full intrinsic capacity</a:t>
            </a:r>
            <a:endParaRPr lang="en-US" dirty="0" smtClean="0"/>
          </a:p>
          <a:p>
            <a:pPr defTabSz="879275">
              <a:defRPr/>
            </a:pPr>
            <a:r>
              <a:rPr lang="en-US" dirty="0" smtClean="0"/>
              <a:t>Tensions: Synchronous</a:t>
            </a:r>
            <a:r>
              <a:rPr lang="en-US" baseline="0" dirty="0" smtClean="0"/>
              <a:t> for higher abstraction, reduced synchrony &amp; no-busy-waits for physical reality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a ladder:</a:t>
            </a:r>
          </a:p>
          <a:p>
            <a:r>
              <a:rPr lang="en-US" dirty="0" smtClean="0"/>
              <a:t>Each processor represents a job site: issues instructions and when the working material arrives can fire-up the functional-units (laborers).</a:t>
            </a:r>
          </a:p>
          <a:p>
            <a:r>
              <a:rPr lang="en-US" dirty="0" smtClean="0"/>
              <a:t>Inspired</a:t>
            </a:r>
            <a:r>
              <a:rPr lang="en-US" baseline="0" dirty="0" smtClean="0"/>
              <a:t> by</a:t>
            </a:r>
            <a:r>
              <a:rPr lang="en-US" dirty="0" smtClean="0"/>
              <a:t> a contractor at home. He perfected this so well that we</a:t>
            </a:r>
            <a:r>
              <a:rPr lang="en-US" baseline="0" dirty="0" smtClean="0"/>
              <a:t> needed to replace him in order get back our life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30</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GvN47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32</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For question on algorithm: obvious.</a:t>
            </a:r>
          </a:p>
          <a:p>
            <a:r>
              <a:rPr lang="en-US" dirty="0" smtClean="0">
                <a:latin typeface="Arial" pitchFamily="34" charset="0"/>
                <a:ea typeface="ＭＳ Ｐゴシック" pitchFamily="34" charset="-128"/>
              </a:rPr>
              <a:t>For question on compilers: see Prof. </a:t>
            </a:r>
            <a:r>
              <a:rPr lang="en-US" dirty="0" err="1" smtClean="0">
                <a:latin typeface="Arial" pitchFamily="34" charset="0"/>
                <a:ea typeface="ＭＳ Ｐゴシック" pitchFamily="34" charset="-128"/>
              </a:rPr>
              <a:t>Barua</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comments. XMT is all about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seeing parallelism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a:t>
            </a:r>
          </a:p>
          <a:p>
            <a:r>
              <a:rPr lang="en-US" dirty="0" smtClean="0">
                <a:latin typeface="Arial" pitchFamily="34" charset="0"/>
                <a:ea typeface="ＭＳ Ｐゴシック" pitchFamily="34" charset="-128"/>
              </a:rPr>
              <a:t>For HW: stay tuned. Hint: engineering (not computer engineering…) typically goes from specs to building.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4495" indent="-274806">
              <a:defRPr sz="2300">
                <a:solidFill>
                  <a:schemeClr val="tx1"/>
                </a:solidFill>
                <a:latin typeface="Arial" pitchFamily="34" charset="0"/>
                <a:ea typeface="ＭＳ Ｐゴシック" pitchFamily="34" charset="-128"/>
              </a:defRPr>
            </a:lvl2pPr>
            <a:lvl3pPr marL="1099223" indent="-219845">
              <a:defRPr sz="2300">
                <a:solidFill>
                  <a:schemeClr val="tx1"/>
                </a:solidFill>
                <a:latin typeface="Arial" pitchFamily="34" charset="0"/>
                <a:ea typeface="ＭＳ Ｐゴシック" pitchFamily="34" charset="-128"/>
              </a:defRPr>
            </a:lvl3pPr>
            <a:lvl4pPr marL="1538912" indent="-219845">
              <a:defRPr sz="2300">
                <a:solidFill>
                  <a:schemeClr val="tx1"/>
                </a:solidFill>
                <a:latin typeface="Arial" pitchFamily="34" charset="0"/>
                <a:ea typeface="ＭＳ Ｐゴシック" pitchFamily="34" charset="-128"/>
              </a:defRPr>
            </a:lvl4pPr>
            <a:lvl5pPr marL="1978602" indent="-219845">
              <a:defRPr sz="2300">
                <a:solidFill>
                  <a:schemeClr val="tx1"/>
                </a:solidFill>
                <a:latin typeface="Arial" pitchFamily="34" charset="0"/>
                <a:ea typeface="ＭＳ Ｐゴシック" pitchFamily="34" charset="-128"/>
              </a:defRPr>
            </a:lvl5pPr>
            <a:lvl6pPr marL="2418291" indent="-219845"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57980" indent="-219845"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9766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3735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6BA2EBDE-3112-4871-8669-987DF59E7E5D}" type="slidenum">
              <a:rPr lang="en-US" sz="1300"/>
              <a:pPr/>
              <a:t>33</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37</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recent computer engineering junior class were dismayed to hear that.</a:t>
            </a:r>
            <a:r>
              <a:rPr lang="en-US" baseline="0" dirty="0" smtClean="0"/>
              <a:t> N</a:t>
            </a:r>
            <a:r>
              <a:rPr lang="en-US" dirty="0" smtClean="0"/>
              <a:t>early all (mostly serial) programs they have learned and written do not fit this mold and they felt that this was too limiting.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40</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8" cy="463546"/>
          </a:xfrm>
          <a:prstGeom prst="rect">
            <a:avLst/>
          </a:prstGeom>
          <a:noFill/>
          <a:ln w="9525">
            <a:noFill/>
            <a:miter lim="800000"/>
            <a:headEnd/>
            <a:tailEnd/>
          </a:ln>
        </p:spPr>
        <p:txBody>
          <a:bodyPr lIns="92899" tIns="46448" rIns="92899" bIns="46448" anchor="b"/>
          <a:lstStyle/>
          <a:p>
            <a:pPr algn="r" defTabSz="926090"/>
            <a:fld id="{3FBD40C7-6766-40CA-B45E-6EB410A43C85}" type="slidenum">
              <a:rPr lang="en-US" sz="1100"/>
              <a:pPr algn="r" defTabSz="926090"/>
              <a:t>41</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899" tIns="46448" rIns="92899" bIns="46448"/>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090"/>
            <a:fld id="{3796565C-3E63-49FB-BCDE-BA87191522F2}" type="slidenum">
              <a:rPr lang="en-US" smtClean="0"/>
              <a:pPr defTabSz="926090"/>
              <a:t>43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10</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11</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12</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13</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346723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umiacs.umd.edu/users/vishkin/XM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r>
              <a:rPr lang="en-US" sz="3200" dirty="0" smtClean="0"/>
              <a:t>General-Purpose </a:t>
            </a:r>
            <a:r>
              <a:rPr lang="en-US" sz="3200" dirty="0"/>
              <a:t>Many-Core </a:t>
            </a:r>
            <a:r>
              <a:rPr lang="en-US" sz="3200" dirty="0" smtClean="0"/>
              <a:t>Parallelism – </a:t>
            </a:r>
            <a:br>
              <a:rPr lang="en-US" sz="3200" dirty="0" smtClean="0"/>
            </a:br>
            <a:r>
              <a:rPr lang="en-US" sz="3200" dirty="0" smtClean="0"/>
              <a:t>Broken, But Fixable</a:t>
            </a:r>
            <a:endParaRPr lang="en-US" sz="3200" dirty="0"/>
          </a:p>
        </p:txBody>
      </p:sp>
      <p:sp>
        <p:nvSpPr>
          <p:cNvPr id="2051" name="Rectangle 3"/>
          <p:cNvSpPr>
            <a:spLocks noGrp="1" noChangeArrowheads="1"/>
          </p:cNvSpPr>
          <p:nvPr>
            <p:ph type="subTitle" idx="1"/>
          </p:nvPr>
        </p:nvSpPr>
        <p:spPr>
          <a:xfrm>
            <a:off x="0" y="1676400"/>
            <a:ext cx="9067800" cy="19812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1981200" y="2819400"/>
            <a:ext cx="5562600" cy="400110"/>
          </a:xfrm>
          <a:prstGeom prst="rect">
            <a:avLst/>
          </a:prstGeom>
          <a:noFill/>
        </p:spPr>
        <p:txBody>
          <a:bodyPr wrap="square" rtlCol="0">
            <a:spAutoFit/>
          </a:bodyPr>
          <a:lstStyle/>
          <a:p>
            <a:r>
              <a:rPr lang="en-US" dirty="0" smtClean="0"/>
              <a:t>Scope: max speedup from on-chip parallelism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u="sng" dirty="0" smtClean="0"/>
              <a:t>Example of Parallel algorithm</a:t>
            </a:r>
            <a:r>
              <a:rPr lang="en-US" sz="2800" dirty="0" smtClean="0"/>
              <a:t> Breadth-First-Search (BFS) </a:t>
            </a:r>
            <a:endParaRPr lang="en-US" sz="2800" dirty="0"/>
          </a:p>
        </p:txBody>
      </p:sp>
    </p:spTree>
    <p:extLst>
      <p:ext uri="{BB962C8B-B14F-4D97-AF65-F5344CB8AC3E}">
        <p14:creationId xmlns:p14="http://schemas.microsoft.com/office/powerpoint/2010/main" val="349535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23166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7168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419601" y="0"/>
            <a:ext cx="4724399" cy="830997"/>
          </a:xfrm>
          <a:prstGeom prst="rect">
            <a:avLst/>
          </a:prstGeom>
          <a:noFill/>
        </p:spPr>
        <p:txBody>
          <a:bodyPr wrap="square" rtlCol="0">
            <a:spAutoFit/>
          </a:bodyPr>
          <a:lstStyle/>
          <a:p>
            <a:pPr eaLnBrk="1" hangingPunct="1">
              <a:lnSpc>
                <a:spcPct val="80000"/>
              </a:lnSpc>
              <a:buFontTx/>
              <a:buNone/>
            </a:pPr>
            <a:r>
              <a:rPr lang="en-US" dirty="0" smtClean="0"/>
              <a:t>(</a:t>
            </a:r>
            <a:r>
              <a:rPr lang="en-US" dirty="0" err="1" smtClean="0"/>
              <a:t>i</a:t>
            </a:r>
            <a:r>
              <a:rPr lang="en-US" dirty="0" smtClean="0"/>
              <a:t>) “Concurrently” as in natural BFS: only change to serial algorithm</a:t>
            </a:r>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3657600" y="5715000"/>
            <a:ext cx="5638799" cy="1077218"/>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Tree>
    <p:extLst>
      <p:ext uri="{BB962C8B-B14F-4D97-AF65-F5344CB8AC3E}">
        <p14:creationId xmlns:p14="http://schemas.microsoft.com/office/powerpoint/2010/main" val="294844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583223"/>
          </a:xfrm>
        </p:spPr>
        <p:txBody>
          <a:bodyPr/>
          <a:lstStyle/>
          <a:p>
            <a:r>
              <a:rPr lang="en-US" dirty="0" smtClean="0"/>
              <a:t>Memory example (cont’d)</a:t>
            </a:r>
            <a:endParaRPr lang="en-US" dirty="0"/>
          </a:p>
        </p:txBody>
      </p:sp>
      <p:sp>
        <p:nvSpPr>
          <p:cNvPr id="3" name="Content Placeholder 2"/>
          <p:cNvSpPr>
            <a:spLocks noGrp="1"/>
          </p:cNvSpPr>
          <p:nvPr>
            <p:ph idx="1"/>
          </p:nvPr>
        </p:nvSpPr>
        <p:spPr>
          <a:xfrm>
            <a:off x="304800" y="609600"/>
            <a:ext cx="8839200" cy="5135563"/>
          </a:xfrm>
        </p:spPr>
        <p:txBody>
          <a:bodyPr/>
          <a:lstStyle/>
          <a:p>
            <a:pPr marL="0" indent="0" algn="ctr">
              <a:buNone/>
            </a:pPr>
            <a:r>
              <a:rPr lang="en-US" sz="2800" u="sng" dirty="0" smtClean="0"/>
              <a:t>XMT Approach</a:t>
            </a:r>
          </a:p>
          <a:p>
            <a:pPr marL="0" indent="0">
              <a:buNone/>
            </a:pPr>
            <a:r>
              <a:rPr lang="en-US" sz="2800" u="sng" dirty="0" smtClean="0"/>
              <a:t>Rationale</a:t>
            </a:r>
            <a:r>
              <a:rPr lang="en-US" sz="2800" dirty="0" smtClean="0"/>
              <a:t> Consider parallel version of serial algorithm</a:t>
            </a:r>
          </a:p>
          <a:p>
            <a:pPr marL="0" indent="0">
              <a:buNone/>
            </a:pPr>
            <a:endParaRPr lang="en-US" sz="2800" dirty="0" smtClean="0"/>
          </a:p>
          <a:p>
            <a:pPr marL="0" indent="0">
              <a:buNone/>
            </a:pPr>
            <a:r>
              <a:rPr lang="en-US" sz="2800" u="sng" dirty="0" smtClean="0"/>
              <a:t>Premise</a:t>
            </a:r>
            <a:r>
              <a:rPr lang="en-US" sz="2800" dirty="0" smtClean="0"/>
              <a:t> Similar* locality to serial </a:t>
            </a:r>
            <a:r>
              <a:rPr lang="en-US" sz="2800" dirty="0" smtClean="0">
                <a:sym typeface="Wingdings" pitchFamily="2" charset="2"/>
              </a:rPr>
              <a:t></a:t>
            </a:r>
            <a:endParaRPr lang="en-US" sz="2800" dirty="0" smtClean="0"/>
          </a:p>
          <a:p>
            <a:pPr marL="400050" lvl="1" indent="0">
              <a:buNone/>
            </a:pPr>
            <a:r>
              <a:rPr lang="en-US" sz="2400" dirty="0" smtClean="0">
                <a:sym typeface="Wingdings" pitchFamily="2" charset="2"/>
              </a:rPr>
              <a:t>1. Large shared cache on-chip</a:t>
            </a:r>
          </a:p>
          <a:p>
            <a:pPr marL="400050" lvl="1" indent="0">
              <a:buNone/>
            </a:pPr>
            <a:r>
              <a:rPr lang="en-US" sz="2400" dirty="0" smtClean="0">
                <a:sym typeface="Wingdings" pitchFamily="2" charset="2"/>
              </a:rPr>
              <a:t>2. High-bandwidth, low latency interconnection network</a:t>
            </a:r>
          </a:p>
          <a:p>
            <a:pPr marL="400050" lvl="1" indent="0">
              <a:buNone/>
            </a:pPr>
            <a:endParaRPr lang="en-US" sz="2400" dirty="0" smtClean="0">
              <a:sym typeface="Wingdings" pitchFamily="2" charset="2"/>
            </a:endParaRPr>
          </a:p>
          <a:p>
            <a:pPr marL="0" indent="0">
              <a:buNone/>
            </a:pPr>
            <a:r>
              <a:rPr lang="en-US" sz="2000" u="sng" dirty="0" smtClean="0"/>
              <a:t>[2011 </a:t>
            </a:r>
            <a:r>
              <a:rPr lang="en-US" sz="2000" u="sng" dirty="0"/>
              <a:t>technical introduction</a:t>
            </a:r>
            <a:r>
              <a:rPr lang="en-US" sz="2000" dirty="0"/>
              <a:t>: Using Simple Abstraction to Reinvent Computing for Parallelism, CACM, 1/2011, 75-85 </a:t>
            </a:r>
            <a:r>
              <a:rPr lang="en-US" sz="2000" b="1" dirty="0">
                <a:solidFill>
                  <a:srgbClr val="FF0000"/>
                </a:solidFill>
                <a:hlinkClick r:id="rId2"/>
              </a:rPr>
              <a:t>http://www.umiacs.umd.edu/users/vishkin/XMT</a:t>
            </a:r>
            <a:r>
              <a:rPr lang="en-US" sz="2000" b="1" dirty="0" smtClean="0">
                <a:solidFill>
                  <a:srgbClr val="FF0000"/>
                </a:solidFill>
                <a:hlinkClick r:id="rId2"/>
              </a:rPr>
              <a:t>/</a:t>
            </a:r>
            <a:r>
              <a:rPr lang="en-US" sz="2000" u="sng" dirty="0" smtClean="0"/>
              <a:t>]</a:t>
            </a:r>
            <a:endParaRPr lang="en-US" sz="2000" dirty="0"/>
          </a:p>
          <a:p>
            <a:pPr marL="0" indent="0">
              <a:buNone/>
            </a:pPr>
            <a:endParaRPr lang="en-US" sz="2000" dirty="0" smtClean="0"/>
          </a:p>
          <a:p>
            <a:pPr marL="0" indent="0">
              <a:buNone/>
            </a:pPr>
            <a:r>
              <a:rPr lang="en-US" sz="2400" u="sng" dirty="0">
                <a:solidFill>
                  <a:srgbClr val="FF0000"/>
                </a:solidFill>
              </a:rPr>
              <a:t>3D VLSI</a:t>
            </a:r>
            <a:r>
              <a:rPr lang="en-US" sz="2400" dirty="0">
                <a:solidFill>
                  <a:srgbClr val="FF0000"/>
                </a:solidFill>
              </a:rPr>
              <a:t> Bigger shared cache, lower distance (latency &amp; power for data movement) and bandwidth with </a:t>
            </a:r>
            <a:r>
              <a:rPr lang="en-US" sz="2400" dirty="0" smtClean="0">
                <a:solidFill>
                  <a:srgbClr val="FF0000"/>
                </a:solidFill>
              </a:rPr>
              <a:t>TSVs</a:t>
            </a:r>
            <a:r>
              <a:rPr lang="en-US" sz="2000" dirty="0" smtClean="0">
                <a:solidFill>
                  <a:srgbClr val="FF0000"/>
                </a:solidFill>
              </a:rPr>
              <a:t> </a:t>
            </a:r>
            <a:r>
              <a:rPr lang="en-US" sz="1600" dirty="0">
                <a:solidFill>
                  <a:srgbClr val="FF0000"/>
                </a:solidFill>
              </a:rPr>
              <a:t>(through-silicon </a:t>
            </a:r>
            <a:r>
              <a:rPr lang="en-US" sz="1600" dirty="0" err="1">
                <a:solidFill>
                  <a:srgbClr val="FF0000"/>
                </a:solidFill>
              </a:rPr>
              <a:t>vias</a:t>
            </a:r>
            <a:r>
              <a:rPr lang="en-US" sz="1600" dirty="0">
                <a:solidFill>
                  <a:srgbClr val="FF0000"/>
                </a:solidFill>
              </a:rPr>
              <a:t>)</a:t>
            </a:r>
          </a:p>
          <a:p>
            <a:pPr marL="0" indent="0">
              <a:buNone/>
            </a:pPr>
            <a:endParaRPr lang="en-US" sz="2000" u="sng" dirty="0" smtClean="0"/>
          </a:p>
          <a:p>
            <a:pPr marL="0" indent="0">
              <a:buNone/>
            </a:pPr>
            <a:r>
              <a:rPr lang="en-US" sz="2000" u="sng" dirty="0" smtClean="0"/>
              <a:t>* Parallel transitions from time t to t+1: subset of serial transitions</a:t>
            </a:r>
            <a:endParaRPr lang="en-US" sz="2000" u="sng" dirty="0"/>
          </a:p>
          <a:p>
            <a:pPr marL="0" indent="0">
              <a:buNone/>
            </a:pPr>
            <a:endParaRPr lang="en-US" sz="2000" dirty="0"/>
          </a:p>
        </p:txBody>
      </p:sp>
    </p:spTree>
    <p:extLst>
      <p:ext uri="{BB962C8B-B14F-4D97-AF65-F5344CB8AC3E}">
        <p14:creationId xmlns:p14="http://schemas.microsoft.com/office/powerpoint/2010/main" val="224307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chemeClr val="tx2"/>
                </a:solidFill>
              </a:rPr>
              <a:t>ICE/</a:t>
            </a:r>
            <a:r>
              <a:rPr lang="en-US" dirty="0" err="1" smtClean="0">
                <a:solidFill>
                  <a:schemeClr val="tx2"/>
                </a:solidFill>
              </a:rPr>
              <a:t>WorkDepth</a:t>
            </a:r>
            <a:r>
              <a:rPr lang="en-US" dirty="0" smtClean="0">
                <a:solidFill>
                  <a:schemeClr val="tx2"/>
                </a:solidFill>
              </a:rPr>
              <a:t>/PAT</a:t>
            </a:r>
          </a:p>
          <a:p>
            <a:pPr eaLnBrk="1" hangingPunct="1">
              <a:buNone/>
              <a:defRPr/>
            </a:pPr>
            <a:r>
              <a:rPr lang="en-US" dirty="0" smtClean="0">
                <a:solidFill>
                  <a:srgbClr val="FF0000"/>
                </a:solidFill>
              </a:rPr>
              <a:t>Creativity ends here</a:t>
            </a:r>
          </a:p>
          <a:p>
            <a:pPr eaLnBrk="1" hangingPunct="1">
              <a:buNone/>
              <a:defRPr/>
            </a:pPr>
            <a:r>
              <a:rPr lang="en-US" dirty="0" smtClean="0">
                <a:solidFill>
                  <a:schemeClr val="tx2"/>
                </a:solidFill>
              </a:rPr>
              <a:t>PRAM</a:t>
            </a:r>
            <a:endParaRPr lang="en-US" b="1" dirty="0" smtClean="0">
              <a:solidFill>
                <a:schemeClr val="tx2"/>
              </a:solidFill>
            </a:endParaRPr>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solidFill>
                  <a:srgbClr val="FF0000"/>
                </a:solidFill>
              </a:rPr>
              <a:t>No ‘parallel programming’ course beyond freshmen</a:t>
            </a:r>
          </a:p>
          <a:p>
            <a:pPr eaLnBrk="1" hangingPunct="1">
              <a:buNone/>
              <a:defRPr/>
            </a:pPr>
            <a:endParaRPr lang="en-US" dirty="0">
              <a:solidFill>
                <a:srgbClr val="FF0000"/>
              </a:solidFill>
            </a:endParaRPr>
          </a:p>
          <a:p>
            <a:pPr eaLnBrk="1" hangingPunct="1">
              <a:buNone/>
              <a:defRPr/>
            </a:pPr>
            <a:r>
              <a:rPr lang="en-US" dirty="0"/>
              <a:t>Stable </a:t>
            </a:r>
            <a:r>
              <a:rPr lang="en-US" b="1" dirty="0" smtClean="0"/>
              <a:t>compiler</a:t>
            </a:r>
          </a:p>
          <a:p>
            <a:pPr eaLnBrk="1" hangingPunct="1">
              <a:buNone/>
              <a:defRPr/>
            </a:pPr>
            <a:r>
              <a:rPr lang="en-US" dirty="0" smtClean="0">
                <a:solidFill>
                  <a:srgbClr val="FF0000"/>
                </a:solidFill>
              </a:rPr>
              <a:t>IP for dynamic thread allocation </a:t>
            </a:r>
            <a:r>
              <a:rPr lang="en-US" dirty="0" smtClean="0">
                <a:solidFill>
                  <a:srgbClr val="FF0000"/>
                </a:solidFill>
                <a:sym typeface="Wingdings" pitchFamily="2" charset="2"/>
              </a:rPr>
              <a:t> Intel TBB 4/13</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asynch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9525" y="6477000"/>
            <a:ext cx="9144000" cy="400110"/>
          </a:xfrm>
          <a:prstGeom prst="rect">
            <a:avLst/>
          </a:prstGeom>
          <a:noFill/>
        </p:spPr>
        <p:txBody>
          <a:bodyPr wrap="square" rtlCol="0">
            <a:spAutoFit/>
          </a:bodyPr>
          <a:lstStyle/>
          <a:p>
            <a:r>
              <a:rPr lang="en-US" dirty="0" smtClean="0"/>
              <a:t>Scales: 1K+ cores on-chip. Power &amp; Tech updates </a:t>
            </a:r>
            <a:r>
              <a:rPr lang="en-US" dirty="0" smtClean="0">
                <a:sym typeface="Wingdings" pitchFamily="2" charset="2"/>
              </a:rPr>
              <a:t> cycle accurate simulator</a:t>
            </a:r>
            <a:r>
              <a:rPr lang="en-US" dirty="0" smtClean="0"/>
              <a:t> </a:t>
            </a:r>
          </a:p>
        </p:txBody>
      </p:sp>
    </p:spTree>
    <p:extLst>
      <p:ext uri="{BB962C8B-B14F-4D97-AF65-F5344CB8AC3E}">
        <p14:creationId xmlns:p14="http://schemas.microsoft.com/office/powerpoint/2010/main" val="177120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762000"/>
          </a:xfrm>
        </p:spPr>
        <p:txBody>
          <a:bodyPr/>
          <a:lstStyle/>
          <a:p>
            <a:pPr algn="l"/>
            <a:r>
              <a:rPr lang="en-US" sz="3200" u="sng" dirty="0" smtClean="0"/>
              <a:t>Orders-of-magnitude</a:t>
            </a:r>
            <a:r>
              <a:rPr lang="en-US" sz="4000" dirty="0" smtClean="0"/>
              <a:t> </a:t>
            </a:r>
            <a:r>
              <a:rPr lang="en-US" sz="3600" dirty="0" smtClean="0"/>
              <a:t>speedups &amp;</a:t>
            </a:r>
            <a:r>
              <a:rPr lang="en-US" sz="3600" dirty="0"/>
              <a:t> complexity</a:t>
            </a:r>
            <a:br>
              <a:rPr lang="en-US" sz="3600" dirty="0"/>
            </a:br>
            <a:r>
              <a:rPr lang="en-US" sz="3600" dirty="0" smtClean="0"/>
              <a:t>Next slide: ease</a:t>
            </a:r>
            <a:r>
              <a:rPr lang="en-US" sz="3600" dirty="0"/>
              <a:t>-of-programming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056086"/>
              </p:ext>
            </p:extLst>
          </p:nvPr>
        </p:nvGraphicFramePr>
        <p:xfrm>
          <a:off x="38100" y="1905001"/>
          <a:ext cx="8839200" cy="2589742"/>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Biconnectivity</a:t>
                      </a:r>
                      <a:r>
                        <a:rPr lang="en-US" dirty="0" smtClean="0"/>
                        <a:t> 2012</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err="1"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Triconnectivity</a:t>
                      </a:r>
                      <a:r>
                        <a:rPr lang="en-US" dirty="0" smtClean="0"/>
                        <a:t> 2012</a:t>
                      </a:r>
                    </a:p>
                  </a:txBody>
                  <a:tcPr/>
                </a:tc>
                <a:tc>
                  <a:txBody>
                    <a:bodyPr/>
                    <a:lstStyle/>
                    <a:p>
                      <a:pPr algn="ctr"/>
                      <a:r>
                        <a:rPr lang="en-US" dirty="0" smtClean="0"/>
                        <a:t>129X</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12537">
                <a:tc>
                  <a:txBody>
                    <a:bodyPr/>
                    <a:lstStyle/>
                    <a:p>
                      <a:r>
                        <a:rPr lang="en-US" dirty="0" smtClean="0"/>
                        <a:t>Max Flow 2011</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a:t>
                      </a:r>
                      <a:endParaRPr lang="en-US" dirty="0"/>
                    </a:p>
                  </a:txBody>
                  <a:tcPr/>
                </a:tc>
                <a:tc>
                  <a:txBody>
                    <a:bodyPr/>
                    <a:lstStyle/>
                    <a:p>
                      <a:pPr algn="ctr"/>
                      <a:r>
                        <a:rPr lang="en-US" b="1" dirty="0" smtClean="0"/>
                        <a:t>70</a:t>
                      </a:r>
                    </a:p>
                    <a:p>
                      <a:pPr algn="ctr"/>
                      <a:r>
                        <a:rPr lang="en-US" dirty="0" smtClean="0"/>
                        <a:t>?</a:t>
                      </a:r>
                      <a:endParaRPr lang="en-US" dirty="0"/>
                    </a:p>
                  </a:txBody>
                  <a:tcPr/>
                </a:tc>
              </a:tr>
            </a:tbl>
          </a:graphicData>
        </a:graphic>
      </p:graphicFrame>
      <p:sp>
        <p:nvSpPr>
          <p:cNvPr id="5" name="TextBox 4"/>
          <p:cNvSpPr txBox="1"/>
          <p:nvPr/>
        </p:nvSpPr>
        <p:spPr>
          <a:xfrm>
            <a:off x="0" y="1264705"/>
            <a:ext cx="9144000" cy="523220"/>
          </a:xfrm>
          <a:prstGeom prst="rect">
            <a:avLst/>
          </a:prstGeom>
          <a:noFill/>
        </p:spPr>
        <p:txBody>
          <a:bodyPr wrap="square" rtlCol="0">
            <a:spAutoFit/>
          </a:bodyPr>
          <a:lstStyle/>
          <a:p>
            <a:pPr algn="ctr">
              <a:buNone/>
            </a:pPr>
            <a:r>
              <a:rPr lang="en-US" sz="2800" u="sng" dirty="0" smtClean="0">
                <a:solidFill>
                  <a:srgbClr val="FF0000"/>
                </a:solidFill>
              </a:rPr>
              <a:t>non</a:t>
            </a:r>
            <a:r>
              <a:rPr lang="en-US" sz="2800" u="sng" dirty="0">
                <a:solidFill>
                  <a:srgbClr val="FF0000"/>
                </a:solidFill>
              </a:rPr>
              <a:t>-</a:t>
            </a:r>
            <a:r>
              <a:rPr lang="en-US" sz="2800" u="sng" dirty="0" smtClean="0">
                <a:solidFill>
                  <a:srgbClr val="FF0000"/>
                </a:solidFill>
              </a:rPr>
              <a:t>trivial </a:t>
            </a:r>
            <a:r>
              <a:rPr lang="en-US" sz="2800" b="1" u="sng" dirty="0" smtClean="0"/>
              <a:t>stress tests</a:t>
            </a:r>
            <a:endParaRPr lang="en-US" sz="2800" b="1" u="sng" dirty="0"/>
          </a:p>
        </p:txBody>
      </p:sp>
      <p:sp>
        <p:nvSpPr>
          <p:cNvPr id="6" name="TextBox 5"/>
          <p:cNvSpPr txBox="1"/>
          <p:nvPr/>
        </p:nvSpPr>
        <p:spPr>
          <a:xfrm>
            <a:off x="0" y="4495800"/>
            <a:ext cx="9029700" cy="2246769"/>
          </a:xfrm>
          <a:prstGeom prst="rect">
            <a:avLst/>
          </a:prstGeom>
          <a:noFill/>
        </p:spPr>
        <p:txBody>
          <a:bodyPr wrap="square" rtlCol="0">
            <a:spAutoFit/>
          </a:bodyPr>
          <a:lstStyle/>
          <a:p>
            <a:r>
              <a:rPr lang="en-US" dirty="0" smtClean="0"/>
              <a:t>- 3 graph algorithms: </a:t>
            </a:r>
            <a:r>
              <a:rPr lang="en-US" dirty="0"/>
              <a:t>No algorithmic creativity</a:t>
            </a:r>
            <a:r>
              <a:rPr lang="en-US" dirty="0" smtClean="0"/>
              <a:t>.</a:t>
            </a:r>
          </a:p>
          <a:p>
            <a:r>
              <a:rPr lang="en-US" dirty="0" smtClean="0"/>
              <a:t>- 1</a:t>
            </a:r>
            <a:r>
              <a:rPr lang="en-US" baseline="30000" dirty="0" smtClean="0"/>
              <a:t>st</a:t>
            </a:r>
            <a:r>
              <a:rPr lang="en-US" dirty="0" smtClean="0"/>
              <a:t> “truly parallel” speedup for lossless data compression. </a:t>
            </a:r>
            <a:r>
              <a:rPr lang="en-US" dirty="0"/>
              <a:t>SPAA </a:t>
            </a:r>
            <a:r>
              <a:rPr lang="en-US" dirty="0" smtClean="0"/>
              <a:t>2013. Beats </a:t>
            </a:r>
            <a:r>
              <a:rPr lang="en-US" dirty="0" smtClean="0">
                <a:solidFill>
                  <a:srgbClr val="FF0000"/>
                </a:solidFill>
              </a:rPr>
              <a:t>Google Snappy </a:t>
            </a:r>
            <a:r>
              <a:rPr lang="en-US" dirty="0" smtClean="0">
                <a:solidFill>
                  <a:srgbClr val="000000"/>
                </a:solidFill>
              </a:rPr>
              <a:t>(message passing within warehouse scale computers)</a:t>
            </a:r>
            <a:endParaRPr lang="en-US" dirty="0" smtClean="0"/>
          </a:p>
          <a:p>
            <a:pPr algn="ctr"/>
            <a:r>
              <a:rPr lang="en-US" u="sng" dirty="0" smtClean="0"/>
              <a:t>State of project</a:t>
            </a:r>
          </a:p>
          <a:p>
            <a:r>
              <a:rPr lang="en-US" dirty="0" smtClean="0"/>
              <a:t>- 2012: quant validation of  (most advanced) PRAM algorithms: ~65 man years</a:t>
            </a:r>
          </a:p>
          <a:p>
            <a:r>
              <a:rPr lang="en-US" dirty="0" smtClean="0"/>
              <a:t>2013-: 1. </a:t>
            </a:r>
            <a:r>
              <a:rPr lang="en-US" b="1" dirty="0" smtClean="0"/>
              <a:t>Apps</a:t>
            </a:r>
            <a:r>
              <a:rPr lang="en-US" dirty="0" smtClean="0"/>
              <a:t>  2. </a:t>
            </a:r>
            <a:r>
              <a:rPr lang="en-US" u="sng" dirty="0" smtClean="0"/>
              <a:t>Update</a:t>
            </a:r>
            <a:r>
              <a:rPr lang="en-US" dirty="0" smtClean="0"/>
              <a:t> </a:t>
            </a:r>
            <a:r>
              <a:rPr lang="en-US" dirty="0" err="1" smtClean="0"/>
              <a:t>Memory&amp;enabling</a:t>
            </a:r>
            <a:r>
              <a:rPr lang="en-US" dirty="0" smtClean="0"/>
              <a:t> technologies/opportunities. 3. Minimize HW investment. Fit into current ecosystem (ARM,POWER,X86). </a:t>
            </a:r>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731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lstStyle/>
          <a:p>
            <a:r>
              <a:rPr lang="en-US" sz="3600" dirty="0" smtClean="0"/>
              <a:t>Not alone in building new parallel computer prototypes in academia</a:t>
            </a:r>
            <a:endParaRPr lang="en-US" sz="3600" dirty="0"/>
          </a:p>
        </p:txBody>
      </p:sp>
      <p:sp>
        <p:nvSpPr>
          <p:cNvPr id="3" name="Content Placeholder 2"/>
          <p:cNvSpPr>
            <a:spLocks noGrp="1"/>
          </p:cNvSpPr>
          <p:nvPr>
            <p:ph idx="1"/>
          </p:nvPr>
        </p:nvSpPr>
        <p:spPr>
          <a:xfrm>
            <a:off x="0" y="1143000"/>
            <a:ext cx="9144000" cy="4983163"/>
          </a:xfrm>
        </p:spPr>
        <p:txBody>
          <a:bodyPr/>
          <a:lstStyle/>
          <a:p>
            <a:r>
              <a:rPr lang="en-US" sz="2400" dirty="0" smtClean="0"/>
              <a:t>At least 3 more US universities in the last 2 decades</a:t>
            </a:r>
          </a:p>
          <a:p>
            <a:r>
              <a:rPr lang="en-US" sz="2400" dirty="0" smtClean="0"/>
              <a:t>Unique(?) daring own course-taking students to program it for performance</a:t>
            </a:r>
          </a:p>
          <a:p>
            <a:pPr marL="400050" lvl="1" indent="0">
              <a:buNone/>
            </a:pPr>
            <a:r>
              <a:rPr lang="en-US" sz="2000" dirty="0" smtClean="0"/>
              <a:t>- Graduate students do </a:t>
            </a:r>
            <a:r>
              <a:rPr lang="en-US" sz="2000" dirty="0"/>
              <a:t>6</a:t>
            </a:r>
            <a:r>
              <a:rPr lang="en-US" sz="2000" dirty="0" smtClean="0"/>
              <a:t> programming assignments, including </a:t>
            </a:r>
            <a:r>
              <a:rPr lang="en-US" sz="2000" dirty="0" err="1" smtClean="0"/>
              <a:t>biconnectivity</a:t>
            </a:r>
            <a:r>
              <a:rPr lang="en-US" sz="2000" dirty="0" smtClean="0"/>
              <a:t>, in a theory course</a:t>
            </a:r>
          </a:p>
          <a:p>
            <a:pPr marL="400050" lvl="1" indent="0">
              <a:buNone/>
            </a:pPr>
            <a:r>
              <a:rPr lang="en-US" sz="2000" dirty="0" smtClean="0"/>
              <a:t>- Freshmen do parallel programming assignments for problem load competitive with serial course</a:t>
            </a:r>
          </a:p>
          <a:p>
            <a:pPr marL="0" indent="0">
              <a:buNone/>
            </a:pPr>
            <a:r>
              <a:rPr lang="en-US" sz="2400" dirty="0" smtClean="0"/>
              <a:t>And we went out for</a:t>
            </a:r>
          </a:p>
          <a:p>
            <a:pPr lvl="1" indent="-342900">
              <a:buFontTx/>
              <a:buChar char="-"/>
            </a:pPr>
            <a:r>
              <a:rPr lang="en-US" sz="2000" dirty="0" smtClean="0"/>
              <a:t>HS students: magnet and inner city schools</a:t>
            </a:r>
          </a:p>
          <a:p>
            <a:r>
              <a:rPr lang="en-US" sz="2000" i="1" dirty="0"/>
              <a:t>“XMT is an essential component of our Parallel Computing courses because it is the one place where we are able to strip away industrial accidents from the student's mind, in terms of programming necessity, and actually build creative algorithms to solve problems</a:t>
            </a:r>
            <a:r>
              <a:rPr lang="en-US" sz="2000" i="1" dirty="0" smtClean="0"/>
              <a:t>”</a:t>
            </a:r>
            <a:r>
              <a:rPr lang="en-US" sz="2000" dirty="0" smtClean="0"/>
              <a:t>—</a:t>
            </a:r>
            <a:r>
              <a:rPr lang="en-US" sz="2000" dirty="0"/>
              <a:t>national award winning HS teacher. </a:t>
            </a:r>
            <a:r>
              <a:rPr lang="en-US" sz="2000" dirty="0" smtClean="0"/>
              <a:t>6</a:t>
            </a:r>
            <a:r>
              <a:rPr lang="en-US" sz="2000" baseline="30000" dirty="0" smtClean="0"/>
              <a:t>th</a:t>
            </a:r>
            <a:r>
              <a:rPr lang="en-US" sz="2000" dirty="0" smtClean="0"/>
              <a:t> year of teaching XMT. </a:t>
            </a:r>
            <a:r>
              <a:rPr lang="en-US" sz="2000" dirty="0" smtClean="0">
                <a:solidFill>
                  <a:srgbClr val="FF0000"/>
                </a:solidFill>
              </a:rPr>
              <a:t>81 HS students in 2013</a:t>
            </a:r>
            <a:r>
              <a:rPr lang="en-US" sz="2000" dirty="0" smtClean="0"/>
              <a:t>. </a:t>
            </a:r>
            <a:endParaRPr lang="en-US" sz="2000" dirty="0"/>
          </a:p>
          <a:p>
            <a:pPr lvl="1" indent="-342900">
              <a:buFontTx/>
              <a:buChar char="-"/>
            </a:pPr>
            <a:r>
              <a:rPr lang="en-US" sz="2000" dirty="0"/>
              <a:t>HS </a:t>
            </a:r>
            <a:r>
              <a:rPr lang="en-US" sz="2000" dirty="0" err="1"/>
              <a:t>vs</a:t>
            </a:r>
            <a:r>
              <a:rPr lang="en-US" sz="2000" dirty="0"/>
              <a:t> PhD success stories </a:t>
            </a:r>
          </a:p>
          <a:p>
            <a:pPr marL="400050" lvl="1" indent="0">
              <a:buNone/>
            </a:pPr>
            <a:r>
              <a:rPr lang="en-US" sz="2000" dirty="0" smtClean="0"/>
              <a:t>And …</a:t>
            </a:r>
          </a:p>
          <a:p>
            <a:endParaRPr lang="en-US" sz="2000" dirty="0"/>
          </a:p>
        </p:txBody>
      </p:sp>
    </p:spTree>
    <p:extLst>
      <p:ext uri="{BB962C8B-B14F-4D97-AF65-F5344CB8AC3E}">
        <p14:creationId xmlns:p14="http://schemas.microsoft.com/office/powerpoint/2010/main" val="7630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18</a:t>
            </a:fld>
            <a:endParaRPr lang="en-US" dirty="0"/>
          </a:p>
        </p:txBody>
      </p:sp>
    </p:spTree>
    <p:extLst>
      <p:ext uri="{BB962C8B-B14F-4D97-AF65-F5344CB8AC3E}">
        <p14:creationId xmlns:p14="http://schemas.microsoft.com/office/powerpoint/2010/main" val="356148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dirty="0" smtClean="0">
                <a:solidFill>
                  <a:schemeClr val="tx1"/>
                </a:solidFill>
              </a:rPr>
              <a:t>What about the missing items ?</a:t>
            </a:r>
            <a:endParaRPr lang="en-US" dirty="0">
              <a:solidFill>
                <a:schemeClr val="tx1"/>
              </a:solidFill>
            </a:endParaRPr>
          </a:p>
        </p:txBody>
      </p:sp>
      <p:sp>
        <p:nvSpPr>
          <p:cNvPr id="3" name="Content Placeholder 2"/>
          <p:cNvSpPr>
            <a:spLocks noGrp="1"/>
          </p:cNvSpPr>
          <p:nvPr>
            <p:ph idx="1"/>
          </p:nvPr>
        </p:nvSpPr>
        <p:spPr>
          <a:xfrm>
            <a:off x="0" y="838200"/>
            <a:ext cx="9144000" cy="5287963"/>
          </a:xfrm>
        </p:spPr>
        <p:txBody>
          <a:bodyPr/>
          <a:lstStyle/>
          <a:p>
            <a:pPr marL="0" indent="0" algn="ctr">
              <a:buNone/>
            </a:pPr>
            <a:r>
              <a:rPr lang="en-US" sz="2600" u="sng" dirty="0" smtClean="0"/>
              <a:t>Recap </a:t>
            </a:r>
          </a:p>
          <a:p>
            <a:pPr marL="0" indent="0">
              <a:buNone/>
            </a:pPr>
            <a:r>
              <a:rPr lang="en-US" sz="2600" u="sng" dirty="0" smtClean="0">
                <a:solidFill>
                  <a:srgbClr val="FF0000"/>
                </a:solidFill>
              </a:rPr>
              <a:t>Feasible</a:t>
            </a:r>
            <a:r>
              <a:rPr lang="en-US" sz="2600" dirty="0" smtClean="0">
                <a:solidFill>
                  <a:srgbClr val="FF0000"/>
                </a:solidFill>
              </a:rPr>
              <a:t> </a:t>
            </a:r>
            <a:r>
              <a:rPr lang="en-US" sz="2600" dirty="0" smtClean="0"/>
              <a:t>Orders of magnitude better with different hardware. </a:t>
            </a:r>
          </a:p>
          <a:p>
            <a:pPr marL="0" indent="0">
              <a:buNone/>
            </a:pPr>
            <a:r>
              <a:rPr lang="en-US" sz="2600" u="sng" dirty="0" smtClean="0"/>
              <a:t>Evidence</a:t>
            </a:r>
            <a:r>
              <a:rPr lang="en-US" sz="2600" dirty="0" smtClean="0"/>
              <a:t> Broad portfolio; e.g., most advanced parallel </a:t>
            </a:r>
            <a:r>
              <a:rPr lang="en-US" sz="2600" dirty="0"/>
              <a:t>algorithms; high-school students do PhD-thesis level </a:t>
            </a:r>
            <a:r>
              <a:rPr lang="en-US" sz="2600" dirty="0" smtClean="0"/>
              <a:t>work</a:t>
            </a:r>
            <a:endParaRPr lang="en-US" sz="2600" dirty="0">
              <a:solidFill>
                <a:srgbClr val="FF0000"/>
              </a:solidFill>
            </a:endParaRPr>
          </a:p>
          <a:p>
            <a:pPr marL="0" indent="0" algn="ctr">
              <a:buNone/>
            </a:pPr>
            <a:r>
              <a:rPr lang="en-US" sz="2600" dirty="0" smtClean="0">
                <a:solidFill>
                  <a:srgbClr val="FF0000"/>
                </a:solidFill>
              </a:rPr>
              <a:t>Who should care?</a:t>
            </a:r>
          </a:p>
          <a:p>
            <a:pPr marL="0" indent="0">
              <a:buNone/>
            </a:pPr>
            <a:r>
              <a:rPr lang="en-US" sz="2600" dirty="0" smtClean="0"/>
              <a:t>- </a:t>
            </a:r>
            <a:r>
              <a:rPr lang="en-US" sz="2600" u="sng" dirty="0" smtClean="0"/>
              <a:t>DARPA</a:t>
            </a:r>
            <a:r>
              <a:rPr lang="en-US" sz="2600" dirty="0" smtClean="0"/>
              <a:t> Opportunity for competitors to surprise the US military and economy</a:t>
            </a:r>
          </a:p>
          <a:p>
            <a:pPr>
              <a:buFontTx/>
              <a:buChar char="-"/>
            </a:pPr>
            <a:r>
              <a:rPr lang="en-US" sz="2600" u="sng" dirty="0" smtClean="0"/>
              <a:t>Vendors</a:t>
            </a:r>
            <a:r>
              <a:rPr lang="en-US" sz="2600" dirty="0" smtClean="0"/>
              <a:t> </a:t>
            </a:r>
          </a:p>
          <a:p>
            <a:pPr lvl="1">
              <a:buFontTx/>
              <a:buChar char="-"/>
            </a:pPr>
            <a:r>
              <a:rPr lang="en-US" sz="2000" dirty="0" smtClean="0"/>
              <a:t>Confluence of mobile &amp; wall-plugged processor market creates </a:t>
            </a:r>
            <a:r>
              <a:rPr lang="en-US" sz="2000" dirty="0" smtClean="0">
                <a:solidFill>
                  <a:srgbClr val="FF0000"/>
                </a:solidFill>
              </a:rPr>
              <a:t>unprecedented competition</a:t>
            </a:r>
            <a:r>
              <a:rPr lang="en-US" sz="2000" dirty="0" smtClean="0"/>
              <a:t>. Standard: ARM. Quad-cores and architecture techniques reached plateau</a:t>
            </a:r>
            <a:r>
              <a:rPr lang="en-US" sz="2000" dirty="0"/>
              <a:t>.</a:t>
            </a:r>
            <a:r>
              <a:rPr lang="en-US" sz="2000" dirty="0" smtClean="0"/>
              <a:t> No other way to get significantly ahead. </a:t>
            </a:r>
          </a:p>
          <a:p>
            <a:pPr marL="457200" lvl="1" indent="0">
              <a:buNone/>
            </a:pPr>
            <a:r>
              <a:rPr lang="en-US" sz="2000" dirty="0" smtClean="0">
                <a:solidFill>
                  <a:srgbClr val="FF0000"/>
                </a:solidFill>
                <a:sym typeface="Wingdings"/>
              </a:rPr>
              <a:t></a:t>
            </a:r>
            <a:r>
              <a:rPr lang="en-US" sz="2000" dirty="0" smtClean="0">
                <a:solidFill>
                  <a:srgbClr val="FF0000"/>
                </a:solidFill>
              </a:rPr>
              <a:t>Smart node in the cloud helped by large local memories of other nodes</a:t>
            </a:r>
          </a:p>
          <a:p>
            <a:pPr marL="457200" lvl="1" indent="0">
              <a:buNone/>
            </a:pPr>
            <a:r>
              <a:rPr lang="en-US" sz="2000" dirty="0" smtClean="0">
                <a:solidFill>
                  <a:srgbClr val="FF0000"/>
                </a:solidFill>
                <a:sym typeface="Wingdings"/>
              </a:rPr>
              <a:t>Bring Watson irregular technologies to personal user </a:t>
            </a:r>
            <a:endParaRPr lang="en-US" sz="2000" dirty="0" smtClean="0">
              <a:solidFill>
                <a:srgbClr val="FF0000"/>
              </a:solidFill>
            </a:endParaRPr>
          </a:p>
        </p:txBody>
      </p:sp>
    </p:spTree>
    <p:extLst>
      <p:ext uri="{BB962C8B-B14F-4D97-AF65-F5344CB8AC3E}">
        <p14:creationId xmlns:p14="http://schemas.microsoft.com/office/powerpoint/2010/main" val="178656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r>
              <a:rPr lang="en-US" sz="2400" dirty="0" smtClean="0">
                <a:solidFill>
                  <a:srgbClr val="17375E"/>
                </a:solidFill>
              </a:rPr>
              <a:t>                     </a:t>
            </a:r>
            <a:endParaRPr lang="en-US" sz="2400" u="sng" dirty="0" smtClean="0">
              <a:solidFill>
                <a:srgbClr val="17375E"/>
              </a:solidFill>
            </a:endParaRPr>
          </a:p>
          <a:p>
            <a:pPr marL="660400" indent="-660400" eaLnBrk="1" hangingPunct="1">
              <a:lnSpc>
                <a:spcPct val="110000"/>
              </a:lnSpc>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Clock frequency growth </a:t>
            </a:r>
            <a:r>
              <a:rPr lang="en-US" sz="2400" dirty="0" err="1" smtClean="0">
                <a:solidFill>
                  <a:srgbClr val="FF0000"/>
                </a:solidFill>
              </a:rPr>
              <a:t>flat</a:t>
            </a:r>
            <a:r>
              <a:rPr lang="en-US" sz="2400" dirty="0" err="1" smtClean="0">
                <a:solidFill>
                  <a:srgbClr val="FF0000"/>
                </a:solidFill>
                <a:sym typeface="Wingdings" pitchFamily="2" charset="2"/>
              </a:rPr>
              <a:t></a:t>
            </a:r>
            <a:r>
              <a:rPr lang="en-US" sz="2400" dirty="0" err="1" smtClean="0"/>
              <a:t>General</a:t>
            </a:r>
            <a:r>
              <a:rPr lang="en-US" sz="2400" dirty="0" smtClean="0"/>
              <a:t>-purpose computing goes </a:t>
            </a:r>
            <a:r>
              <a:rPr lang="en-US" sz="2400" dirty="0" smtClean="0">
                <a:solidFill>
                  <a:srgbClr val="FF0000"/>
                </a:solidFill>
              </a:rPr>
              <a:t>parallel. </a:t>
            </a:r>
            <a:r>
              <a:rPr lang="en-US" sz="2400" dirty="0" smtClean="0"/>
              <a:t>’If you want your program to run significantly faster … you’re going to have to parallelize it’ </a:t>
            </a:r>
            <a:endParaRPr lang="en-US" sz="2400" dirty="0" smtClean="0">
              <a:solidFill>
                <a:srgbClr val="FF0000"/>
              </a:solidFill>
            </a:endParaRPr>
          </a:p>
          <a:p>
            <a:pPr marL="660400" indent="-660400" eaLnBrk="1" hangingPunct="1">
              <a:lnSpc>
                <a:spcPct val="110000"/>
              </a:lnSpc>
              <a:buFont typeface="Arial" charset="0"/>
              <a:buNone/>
            </a:pPr>
            <a:r>
              <a:rPr lang="en-US" sz="2400" u="sng" dirty="0" smtClean="0">
                <a:solidFill>
                  <a:srgbClr val="17375E"/>
                </a:solidFill>
              </a:rPr>
              <a:t>1980</a:t>
            </a:r>
            <a:r>
              <a:rPr lang="en-US" sz="2400" u="sng" dirty="0" smtClean="0">
                <a:solidFill>
                  <a:srgbClr val="17375E"/>
                </a:solidFill>
                <a:sym typeface="Wingdings" charset="2"/>
              </a:rPr>
              <a:t>2014</a:t>
            </a:r>
          </a:p>
          <a:p>
            <a:pPr marL="660400" indent="-660400" eaLnBrk="1" hangingPunct="1">
              <a:lnSpc>
                <a:spcPct val="110000"/>
              </a:lnSpc>
              <a:buFont typeface="Arial" charset="0"/>
              <a:buNone/>
            </a:pPr>
            <a:r>
              <a:rPr lang="en-US" sz="2400" u="sng" dirty="0" smtClean="0">
                <a:solidFill>
                  <a:srgbClr val="17375E"/>
                </a:solidFill>
              </a:rPr>
              <a:t>#Transistors/chip</a:t>
            </a:r>
            <a:r>
              <a:rPr lang="en-US" sz="2400" dirty="0" smtClean="0">
                <a:solidFill>
                  <a:srgbClr val="17375E"/>
                </a:solidFill>
              </a:rPr>
              <a:t>: 29K</a:t>
            </a:r>
            <a:r>
              <a:rPr lang="en-US" sz="2400" dirty="0" smtClean="0">
                <a:solidFill>
                  <a:srgbClr val="17375E"/>
                </a:solidFill>
                <a:sym typeface="Wingdings" charset="2"/>
              </a:rPr>
              <a:t></a:t>
            </a:r>
            <a:r>
              <a:rPr lang="en-US" sz="2400" dirty="0" smtClean="0">
                <a:solidFill>
                  <a:srgbClr val="FF0000"/>
                </a:solidFill>
                <a:sym typeface="Wingdings" charset="2"/>
              </a:rPr>
              <a:t>1</a:t>
            </a:r>
            <a:r>
              <a:rPr lang="en-US" sz="2400" dirty="0" smtClean="0">
                <a:solidFill>
                  <a:srgbClr val="FF0000"/>
                </a:solidFill>
              </a:rPr>
              <a:t>0sB</a:t>
            </a:r>
            <a:r>
              <a:rPr lang="en-US" sz="2400" dirty="0" smtClean="0">
                <a:solidFill>
                  <a:srgbClr val="17375E"/>
                </a:solidFill>
              </a:rPr>
              <a:t> </a:t>
            </a:r>
          </a:p>
          <a:p>
            <a:pPr marL="660400" indent="-660400" eaLnBrk="1" hangingPunct="1">
              <a:lnSpc>
                <a:spcPct val="110000"/>
              </a:lnSpc>
              <a:buFont typeface="Arial" charset="0"/>
              <a:buNone/>
            </a:pPr>
            <a:r>
              <a:rPr lang="en-US" sz="2400" dirty="0" smtClean="0">
                <a:solidFill>
                  <a:srgbClr val="17375E"/>
                </a:solidFill>
              </a:rPr>
              <a:t>Bandwidth/latency: </a:t>
            </a:r>
            <a:r>
              <a:rPr lang="en-US" sz="2400" dirty="0" smtClean="0">
                <a:solidFill>
                  <a:srgbClr val="FF0000"/>
                </a:solidFill>
              </a:rPr>
              <a:t>300</a:t>
            </a:r>
          </a:p>
          <a:p>
            <a:pPr marL="660400" indent="-660400" eaLnBrk="1" hangingPunct="1">
              <a:lnSpc>
                <a:spcPct val="110000"/>
              </a:lnSpc>
              <a:buFont typeface="Arial" charset="0"/>
              <a:buNone/>
            </a:pPr>
            <a:endParaRPr lang="en-US" sz="2400" dirty="0" smtClean="0">
              <a:solidFill>
                <a:srgbClr val="FF0000"/>
              </a:solidFill>
            </a:endParaRPr>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p:txBody>
      </p:sp>
      <p:pic>
        <p:nvPicPr>
          <p:cNvPr id="5124" name="Picture 17"/>
          <p:cNvPicPr>
            <a:picLocks noChangeAspect="1" noChangeArrowheads="1"/>
          </p:cNvPicPr>
          <p:nvPr/>
        </p:nvPicPr>
        <p:blipFill>
          <a:blip r:embed="rId3" cstate="print"/>
          <a:srcRect/>
          <a:stretch>
            <a:fillRect/>
          </a:stretch>
        </p:blipFill>
        <p:spPr bwMode="auto">
          <a:xfrm>
            <a:off x="4419600" y="3048000"/>
            <a:ext cx="4724400" cy="3810000"/>
          </a:xfrm>
          <a:prstGeom prst="rect">
            <a:avLst/>
          </a:prstGeom>
          <a:noFill/>
          <a:ln w="9525">
            <a:noFill/>
            <a:miter lim="800000"/>
            <a:headEnd/>
            <a:tailEnd/>
          </a:ln>
        </p:spPr>
      </p:pic>
      <p:sp>
        <p:nvSpPr>
          <p:cNvPr id="5125" name="TextBox 9"/>
          <p:cNvSpPr txBox="1">
            <a:spLocks noChangeArrowheads="1"/>
          </p:cNvSpPr>
          <p:nvPr/>
        </p:nvSpPr>
        <p:spPr bwMode="auto">
          <a:xfrm>
            <a:off x="0" y="4419600"/>
            <a:ext cx="3429000" cy="255454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Intel Platform 2015, </a:t>
            </a:r>
            <a:r>
              <a:rPr lang="en-US" sz="2400" b="1" dirty="0" smtClean="0">
                <a:latin typeface="Calibri" charset="0"/>
              </a:rPr>
              <a:t>March05:</a:t>
            </a:r>
          </a:p>
          <a:p>
            <a:r>
              <a:rPr lang="en-US" sz="2400" b="1" dirty="0" smtClean="0">
                <a:solidFill>
                  <a:schemeClr val="accent6"/>
                </a:solidFill>
              </a:rPr>
              <a:t>#”cores”: ~d</a:t>
            </a:r>
            <a:r>
              <a:rPr lang="en-US" sz="2400" b="1" baseline="30000" dirty="0" smtClean="0">
                <a:solidFill>
                  <a:schemeClr val="accent6"/>
                </a:solidFill>
              </a:rPr>
              <a:t>y-2003</a:t>
            </a:r>
            <a:r>
              <a:rPr lang="en-US" sz="2400" b="1" dirty="0" smtClean="0">
                <a:solidFill>
                  <a:schemeClr val="accent6"/>
                </a:solidFill>
              </a:rPr>
              <a:t> </a:t>
            </a:r>
            <a:endParaRPr lang="en-US" sz="2400" b="1" dirty="0">
              <a:solidFill>
                <a:schemeClr val="accent6"/>
              </a:solidFill>
              <a:latin typeface="Calibri" charset="0"/>
            </a:endParaRPr>
          </a:p>
          <a:p>
            <a:r>
              <a:rPr lang="en-US" sz="2400" b="1" dirty="0" smtClean="0">
                <a:solidFill>
                  <a:schemeClr val="accent6"/>
                </a:solidFill>
                <a:latin typeface="Calibri" charset="0"/>
              </a:rPr>
              <a:t>~2011: Advance from d</a:t>
            </a:r>
            <a:r>
              <a:rPr lang="en-US" sz="2400" b="1" baseline="-25000" dirty="0" smtClean="0">
                <a:solidFill>
                  <a:schemeClr val="accent6"/>
                </a:solidFill>
                <a:latin typeface="Calibri" charset="0"/>
              </a:rPr>
              <a:t>1</a:t>
            </a:r>
            <a:r>
              <a:rPr lang="en-US" sz="2400" b="1" dirty="0" smtClean="0">
                <a:solidFill>
                  <a:schemeClr val="accent6"/>
                </a:solidFill>
                <a:latin typeface="Calibri" charset="0"/>
              </a:rPr>
              <a:t> to d</a:t>
            </a:r>
            <a:r>
              <a:rPr lang="en-US" sz="2400" b="1" baseline="-25000" dirty="0" smtClean="0">
                <a:solidFill>
                  <a:schemeClr val="accent6"/>
                </a:solidFill>
                <a:latin typeface="Calibri" charset="0"/>
              </a:rPr>
              <a:t>2 </a:t>
            </a:r>
          </a:p>
          <a:p>
            <a:endParaRPr lang="en-US" sz="2400" b="1" baseline="-25000" dirty="0" smtClean="0">
              <a:solidFill>
                <a:schemeClr val="accent6"/>
              </a:solidFill>
              <a:latin typeface="Calibri" charset="0"/>
            </a:endParaRPr>
          </a:p>
          <a:p>
            <a:r>
              <a:rPr lang="en-US" sz="2400" b="1" dirty="0" smtClean="0">
                <a:solidFill>
                  <a:schemeClr val="accent6"/>
                </a:solidFill>
                <a:latin typeface="Calibri" charset="0"/>
              </a:rPr>
              <a:t>Did this happen?..</a:t>
            </a:r>
            <a:endParaRPr lang="en-US" sz="2400" b="1" dirty="0" smtClean="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But,</a:t>
            </a:r>
            <a:endParaRPr lang="en-US" sz="3600" dirty="0"/>
          </a:p>
        </p:txBody>
      </p:sp>
      <p:sp>
        <p:nvSpPr>
          <p:cNvPr id="3" name="Content Placeholder 2"/>
          <p:cNvSpPr>
            <a:spLocks noGrp="1"/>
          </p:cNvSpPr>
          <p:nvPr>
            <p:ph idx="1"/>
          </p:nvPr>
        </p:nvSpPr>
        <p:spPr>
          <a:xfrm>
            <a:off x="0" y="655637"/>
            <a:ext cx="9144000" cy="5440363"/>
          </a:xfrm>
        </p:spPr>
        <p:txBody>
          <a:bodyPr/>
          <a:lstStyle/>
          <a:p>
            <a:pPr marL="0" indent="0">
              <a:buNone/>
            </a:pPr>
            <a:r>
              <a:rPr lang="en-US" sz="2000" dirty="0" smtClean="0"/>
              <a:t>- </a:t>
            </a:r>
            <a:r>
              <a:rPr lang="en-US" sz="2400" u="sng" dirty="0" smtClean="0"/>
              <a:t>Chicken-and-egg effect</a:t>
            </a:r>
            <a:r>
              <a:rPr lang="en-US" sz="2400" dirty="0" smtClean="0"/>
              <a:t> Few end-user apps use missing items (</a:t>
            </a:r>
            <a:r>
              <a:rPr lang="en-US" sz="2400" dirty="0" err="1" smtClean="0"/>
              <a:t>since..missing</a:t>
            </a:r>
            <a:r>
              <a:rPr lang="en-US" sz="2400" dirty="0" smtClean="0"/>
              <a:t>) </a:t>
            </a:r>
          </a:p>
          <a:p>
            <a:pPr marL="0" indent="0">
              <a:buNone/>
            </a:pPr>
            <a:r>
              <a:rPr lang="en-US" sz="2400" dirty="0" smtClean="0"/>
              <a:t>- </a:t>
            </a:r>
            <a:r>
              <a:rPr lang="en-US" sz="2400" u="sng" dirty="0" smtClean="0"/>
              <a:t>My guess</a:t>
            </a:r>
            <a:r>
              <a:rPr lang="en-US" sz="2400" dirty="0" smtClean="0"/>
              <a:t> Under water, the “end-user application iceberg” is much larger than today’s parallel end-user applications. </a:t>
            </a:r>
          </a:p>
          <a:p>
            <a:pPr>
              <a:buFontTx/>
              <a:buChar char="-"/>
            </a:pPr>
            <a:r>
              <a:rPr lang="en-US" sz="2400" u="sng" dirty="0" smtClean="0"/>
              <a:t>Supporting evidence</a:t>
            </a:r>
            <a:r>
              <a:rPr lang="en-US" sz="2400" dirty="0" smtClean="0"/>
              <a:t> </a:t>
            </a:r>
          </a:p>
          <a:p>
            <a:pPr lvl="1">
              <a:buFontTx/>
              <a:buChar char="-"/>
            </a:pPr>
            <a:r>
              <a:rPr lang="en-US" sz="2400" dirty="0" smtClean="0"/>
              <a:t>Irregular problems: many and rising. Data compression. Computer Vision. Bio-related. Sparse scientific. Sparse sensing &amp; recovery. EDA</a:t>
            </a:r>
          </a:p>
          <a:p>
            <a:pPr lvl="1">
              <a:buFontTx/>
              <a:buChar char="-"/>
            </a:pPr>
            <a:r>
              <a:rPr lang="en-US" sz="2400" dirty="0"/>
              <a:t>“Test of the educated innocents</a:t>
            </a:r>
            <a:r>
              <a:rPr lang="en-US" sz="2400" dirty="0" smtClean="0"/>
              <a:t>”</a:t>
            </a:r>
          </a:p>
          <a:p>
            <a:pPr lvl="2"/>
            <a:r>
              <a:rPr lang="en-US" sz="1600" dirty="0"/>
              <a:t>Students in last computer engineering non-elective class: nearly all serial programs we learned/wrote do not fit this regular mold</a:t>
            </a:r>
          </a:p>
          <a:p>
            <a:pPr lvl="2"/>
            <a:r>
              <a:rPr lang="en-US" sz="1600" dirty="0"/>
              <a:t>Can</a:t>
            </a:r>
            <a:r>
              <a:rPr lang="en-US" sz="1600" dirty="0">
                <a:solidFill>
                  <a:srgbClr val="FF0000"/>
                </a:solidFill>
              </a:rPr>
              <a:t>not</a:t>
            </a:r>
            <a:r>
              <a:rPr lang="en-US" sz="1600" dirty="0"/>
              <a:t> believe that the regular mold is sufficient for more than a small minority of potential </a:t>
            </a:r>
            <a:r>
              <a:rPr lang="en-US" sz="1600" dirty="0">
                <a:solidFill>
                  <a:srgbClr val="FF0000"/>
                </a:solidFill>
              </a:rPr>
              <a:t>applications</a:t>
            </a:r>
            <a:r>
              <a:rPr lang="en-US" sz="1600" dirty="0"/>
              <a:t> </a:t>
            </a:r>
            <a:endParaRPr lang="en-US" sz="1600" dirty="0" smtClean="0"/>
          </a:p>
          <a:p>
            <a:pPr lvl="2"/>
            <a:r>
              <a:rPr lang="en-US" sz="1600" u="sng" dirty="0" smtClean="0"/>
              <a:t>For balance</a:t>
            </a:r>
            <a:r>
              <a:rPr lang="en-US" sz="1600" dirty="0" smtClean="0"/>
              <a:t> Heard from a colleague: so we teach the wrong things  </a:t>
            </a:r>
            <a:endParaRPr lang="en-US" sz="1600" dirty="0">
              <a:solidFill>
                <a:srgbClr val="FF0000"/>
              </a:solidFill>
            </a:endParaRPr>
          </a:p>
          <a:p>
            <a:pPr marL="0" indent="0">
              <a:buNone/>
            </a:pPr>
            <a:r>
              <a:rPr lang="en-US" sz="2400" dirty="0" smtClean="0">
                <a:solidFill>
                  <a:srgbClr val="FF0000"/>
                </a:solidFill>
              </a:rPr>
              <a:t>2013</a:t>
            </a:r>
            <a:r>
              <a:rPr lang="en-US" sz="2400" dirty="0" smtClean="0"/>
              <a:t> Embedded processor vendors hear from their customers. </a:t>
            </a:r>
            <a:r>
              <a:rPr lang="en-US" sz="2400" dirty="0" smtClean="0">
                <a:solidFill>
                  <a:srgbClr val="FF0000"/>
                </a:solidFill>
              </a:rPr>
              <a:t>New attitude…</a:t>
            </a:r>
            <a:endParaRPr lang="en-US" sz="2400" dirty="0">
              <a:solidFill>
                <a:srgbClr val="FF0000"/>
              </a:solidFill>
            </a:endParaRPr>
          </a:p>
        </p:txBody>
      </p:sp>
    </p:spTree>
    <p:extLst>
      <p:ext uri="{BB962C8B-B14F-4D97-AF65-F5344CB8AC3E}">
        <p14:creationId xmlns:p14="http://schemas.microsoft.com/office/powerpoint/2010/main" val="3002693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Can such ideas gain traction?</a:t>
            </a:r>
            <a:r>
              <a:rPr lang="en-US" sz="2400" dirty="0">
                <a:solidFill>
                  <a:srgbClr val="FF0000"/>
                </a:solidFill>
              </a:rPr>
              <a:t> </a:t>
            </a:r>
          </a:p>
        </p:txBody>
      </p:sp>
      <p:sp>
        <p:nvSpPr>
          <p:cNvPr id="3" name="Content Placeholder 2"/>
          <p:cNvSpPr>
            <a:spLocks noGrp="1"/>
          </p:cNvSpPr>
          <p:nvPr>
            <p:ph idx="1"/>
          </p:nvPr>
        </p:nvSpPr>
        <p:spPr>
          <a:xfrm>
            <a:off x="0" y="685800"/>
            <a:ext cx="9144000" cy="5440363"/>
          </a:xfrm>
        </p:spPr>
        <p:txBody>
          <a:bodyPr/>
          <a:lstStyle/>
          <a:p>
            <a:pPr marL="0" indent="0">
              <a:buNone/>
            </a:pPr>
            <a:r>
              <a:rPr lang="en-US" sz="2800" dirty="0" smtClean="0"/>
              <a:t>Naive answer: “Sure</a:t>
            </a:r>
            <a:r>
              <a:rPr lang="en-US" sz="2800" dirty="0"/>
              <a:t>, since they </a:t>
            </a:r>
            <a:r>
              <a:rPr lang="en-US" sz="2800" dirty="0" smtClean="0"/>
              <a:t>are good”. </a:t>
            </a:r>
          </a:p>
          <a:p>
            <a:pPr marL="0" indent="0">
              <a:buNone/>
            </a:pPr>
            <a:r>
              <a:rPr lang="en-US" sz="2800" dirty="0" smtClean="0"/>
              <a:t>So</a:t>
            </a:r>
            <a:r>
              <a:rPr lang="en-US" sz="2800" dirty="0"/>
              <a:t>, why not in the past?</a:t>
            </a:r>
          </a:p>
          <a:p>
            <a:pPr lvl="1"/>
            <a:r>
              <a:rPr lang="en-US" sz="2400" dirty="0"/>
              <a:t>Wall Street companies: risk averse. Too big for startup</a:t>
            </a:r>
          </a:p>
          <a:p>
            <a:pPr lvl="1"/>
            <a:r>
              <a:rPr lang="en-US" sz="2400" dirty="0"/>
              <a:t>Focus on fighting out GPUs (only competition</a:t>
            </a:r>
            <a:r>
              <a:rPr lang="en-US" sz="2400" dirty="0" smtClean="0"/>
              <a:t>)</a:t>
            </a:r>
          </a:p>
          <a:p>
            <a:pPr lvl="1"/>
            <a:r>
              <a:rPr lang="en-US" sz="2400" dirty="0" smtClean="0"/>
              <a:t>60+ </a:t>
            </a:r>
            <a:r>
              <a:rPr lang="en-US" sz="2400" dirty="0" err="1" smtClean="0"/>
              <a:t>yrs</a:t>
            </a:r>
            <a:r>
              <a:rPr lang="en-US" sz="2400" dirty="0" smtClean="0"/>
              <a:t> same “computing stack” </a:t>
            </a:r>
            <a:r>
              <a:rPr lang="en-US" sz="2400" dirty="0" smtClean="0">
                <a:sym typeface="Wingdings" pitchFamily="2" charset="2"/>
              </a:rPr>
              <a:t> l</a:t>
            </a:r>
            <a:r>
              <a:rPr lang="en-US" sz="2400" dirty="0" smtClean="0"/>
              <a:t>owest common ancestor of company units for change: CEO… who can initiate it? … Turf issues</a:t>
            </a:r>
          </a:p>
          <a:p>
            <a:pPr marL="0" indent="0">
              <a:buNone/>
            </a:pPr>
            <a:endParaRPr lang="en-US" sz="2400" dirty="0"/>
          </a:p>
        </p:txBody>
      </p:sp>
    </p:spTree>
    <p:extLst>
      <p:ext uri="{BB962C8B-B14F-4D97-AF65-F5344CB8AC3E}">
        <p14:creationId xmlns:p14="http://schemas.microsoft.com/office/powerpoint/2010/main" val="1973592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a:t>My conclusion</a:t>
            </a:r>
          </a:p>
        </p:txBody>
      </p:sp>
      <p:sp>
        <p:nvSpPr>
          <p:cNvPr id="3" name="Content Placeholder 2"/>
          <p:cNvSpPr>
            <a:spLocks noGrp="1"/>
          </p:cNvSpPr>
          <p:nvPr>
            <p:ph idx="1"/>
          </p:nvPr>
        </p:nvSpPr>
        <p:spPr>
          <a:xfrm>
            <a:off x="76200" y="838200"/>
            <a:ext cx="9067800" cy="5287963"/>
          </a:xfrm>
        </p:spPr>
        <p:txBody>
          <a:bodyPr/>
          <a:lstStyle/>
          <a:p>
            <a:pPr marL="0" indent="0">
              <a:buNone/>
            </a:pPr>
            <a:endParaRPr lang="en-US" sz="2000" dirty="0"/>
          </a:p>
          <a:p>
            <a:pPr marL="0" indent="0">
              <a:buNone/>
            </a:pPr>
            <a:r>
              <a:rPr lang="en-US" sz="2000" dirty="0" smtClean="0"/>
              <a:t>- </a:t>
            </a:r>
            <a:r>
              <a:rPr lang="en-US" sz="2400" dirty="0" smtClean="0"/>
              <a:t>A time bomb that will explode sooner or later</a:t>
            </a:r>
          </a:p>
          <a:p>
            <a:pPr marL="0" indent="0">
              <a:buNone/>
            </a:pPr>
            <a:r>
              <a:rPr lang="en-US" sz="2400" dirty="0" smtClean="0"/>
              <a:t>- Will take over domination of a core area of IT. How much more?  </a:t>
            </a:r>
            <a:endParaRPr lang="en-US" sz="2400" dirty="0"/>
          </a:p>
          <a:p>
            <a:pPr marL="0" indent="0">
              <a:buNone/>
            </a:pPr>
            <a:endParaRPr lang="en-US" sz="2600" dirty="0"/>
          </a:p>
        </p:txBody>
      </p:sp>
    </p:spTree>
    <p:extLst>
      <p:ext uri="{BB962C8B-B14F-4D97-AF65-F5344CB8AC3E}">
        <p14:creationId xmlns:p14="http://schemas.microsoft.com/office/powerpoint/2010/main" val="112833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extLst>
      <p:ext uri="{BB962C8B-B14F-4D97-AF65-F5344CB8AC3E}">
        <p14:creationId xmlns:p14="http://schemas.microsoft.com/office/powerpoint/2010/main" val="124712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304800" y="838200"/>
            <a:ext cx="88392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extLst>
      <p:ext uri="{BB962C8B-B14F-4D97-AF65-F5344CB8AC3E}">
        <p14:creationId xmlns:p14="http://schemas.microsoft.com/office/powerpoint/2010/main" val="89207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extLst>
      <p:ext uri="{BB962C8B-B14F-4D97-AF65-F5344CB8AC3E}">
        <p14:creationId xmlns:p14="http://schemas.microsoft.com/office/powerpoint/2010/main" val="3710923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err="1" smtClean="0"/>
              <a:t>BestInClass</a:t>
            </a:r>
            <a:r>
              <a:rPr lang="en-US" sz="2000" dirty="0" smtClean="0"/>
              <a:t>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40 patents; Prefix-sum to registers &amp; to memory. ) </a:t>
            </a:r>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Backup - 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p>
          <a:p>
            <a:pPr>
              <a:buNone/>
            </a:pP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PRAM-like abstraction level. ‘Synchronous’. </a:t>
            </a:r>
          </a:p>
          <a:p>
            <a:pPr marL="548640"/>
            <a:r>
              <a:rPr lang="en-US" sz="2400" dirty="0" smtClean="0">
                <a:solidFill>
                  <a:srgbClr val="FF0000"/>
                </a:solidFill>
                <a:ea typeface="ＭＳ Ｐゴシック" charset="-128"/>
              </a:rPr>
              <a:t>Easy coding </a:t>
            </a:r>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extLst>
      <p:ext uri="{BB962C8B-B14F-4D97-AF65-F5344CB8AC3E}">
        <p14:creationId xmlns:p14="http://schemas.microsoft.com/office/powerpoint/2010/main" val="138276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Backup- How?</a:t>
            </a:r>
            <a:endParaRPr lang="en-US" dirty="0"/>
          </a:p>
        </p:txBody>
      </p:sp>
      <p:sp>
        <p:nvSpPr>
          <p:cNvPr id="3" name="Content Placeholder 2"/>
          <p:cNvSpPr>
            <a:spLocks noGrp="1"/>
          </p:cNvSpPr>
          <p:nvPr>
            <p:ph idx="1"/>
          </p:nvPr>
        </p:nvSpPr>
        <p:spPr>
          <a:xfrm>
            <a:off x="0" y="914400"/>
            <a:ext cx="9144000" cy="5211763"/>
          </a:xfrm>
        </p:spPr>
        <p:txBody>
          <a:bodyPr/>
          <a:lstStyle/>
          <a:p>
            <a:pPr algn="ctr">
              <a:buNone/>
            </a:pPr>
            <a:r>
              <a:rPr lang="en-US" sz="2800" b="1" u="sng" dirty="0" smtClean="0"/>
              <a:t>The contractor’s algorithm</a:t>
            </a:r>
            <a:r>
              <a:rPr lang="en-US" sz="2800" dirty="0" smtClean="0"/>
              <a:t> </a:t>
            </a:r>
          </a:p>
          <a:p>
            <a:pPr>
              <a:buNone/>
            </a:pPr>
            <a:r>
              <a:rPr lang="en-US" sz="2800" dirty="0" smtClean="0"/>
              <a:t>1. Many job sites: Place a ladder in every LR </a:t>
            </a:r>
            <a:r>
              <a:rPr lang="en-US" sz="2800" dirty="0" smtClean="0">
                <a:sym typeface="Wingdings" pitchFamily="2" charset="2"/>
              </a:rPr>
              <a:t></a:t>
            </a:r>
            <a:endParaRPr lang="en-US" sz="2800" dirty="0" smtClean="0"/>
          </a:p>
          <a:p>
            <a:pPr>
              <a:buNone/>
            </a:pPr>
            <a:r>
              <a:rPr lang="en-US" sz="2800" dirty="0" smtClean="0"/>
              <a:t>2. Make progress as your capacity allows</a:t>
            </a:r>
          </a:p>
          <a:p>
            <a:pPr>
              <a:buNone/>
            </a:pPr>
            <a:endParaRPr lang="en-US" sz="2800" u="sng" dirty="0" smtClean="0"/>
          </a:p>
          <a:p>
            <a:pPr algn="ctr">
              <a:buNone/>
            </a:pPr>
            <a:r>
              <a:rPr lang="en-US" sz="2800" u="sng" dirty="0" smtClean="0"/>
              <a:t>System principle</a:t>
            </a:r>
            <a:r>
              <a:rPr lang="en-US" sz="2800" dirty="0" smtClean="0"/>
              <a:t> 1</a:t>
            </a:r>
            <a:r>
              <a:rPr lang="en-US" sz="2800" baseline="30000" dirty="0" smtClean="0"/>
              <a:t>st</a:t>
            </a:r>
            <a:r>
              <a:rPr lang="en-US" sz="2800" dirty="0" smtClean="0"/>
              <a:t>/2</a:t>
            </a:r>
            <a:r>
              <a:rPr lang="en-US" sz="2800" baseline="30000" dirty="0" smtClean="0"/>
              <a:t>nd</a:t>
            </a:r>
            <a:r>
              <a:rPr lang="en-US" sz="2800" dirty="0" smtClean="0"/>
              <a:t> order </a:t>
            </a:r>
            <a:r>
              <a:rPr lang="en-US" sz="2800" dirty="0" err="1" smtClean="0"/>
              <a:t>PoR</a:t>
            </a:r>
            <a:r>
              <a:rPr lang="en-US" sz="2800" dirty="0" smtClean="0"/>
              <a:t>/</a:t>
            </a:r>
            <a:r>
              <a:rPr lang="en-US" sz="2800" dirty="0" err="1" smtClean="0"/>
              <a:t>LoR</a:t>
            </a:r>
            <a:endParaRPr lang="en-US" sz="2800" dirty="0"/>
          </a:p>
          <a:p>
            <a:pPr>
              <a:buNone/>
            </a:pPr>
            <a:r>
              <a:rPr lang="en-US" sz="2800" dirty="0" err="1" smtClean="0"/>
              <a:t>PoR</a:t>
            </a:r>
            <a:r>
              <a:rPr lang="en-US" sz="2800" dirty="0" smtClean="0"/>
              <a:t>: Predictability of reference</a:t>
            </a:r>
          </a:p>
          <a:p>
            <a:pPr>
              <a:buNone/>
            </a:pPr>
            <a:r>
              <a:rPr lang="en-US" sz="2800" dirty="0" err="1" smtClean="0"/>
              <a:t>LoR</a:t>
            </a:r>
            <a:r>
              <a:rPr lang="en-US" sz="2800" dirty="0" smtClean="0"/>
              <a:t>: Locality of reference</a:t>
            </a:r>
          </a:p>
          <a:p>
            <a:pPr>
              <a:buNone/>
            </a:pPr>
            <a:endParaRPr lang="en-US" sz="2800" u="sng" dirty="0" smtClean="0">
              <a:solidFill>
                <a:srgbClr val="FF0000"/>
              </a:solidFill>
            </a:endParaRPr>
          </a:p>
          <a:p>
            <a:pPr algn="ctr">
              <a:buNone/>
            </a:pPr>
            <a:r>
              <a:rPr lang="en-US" sz="2800" u="sng" dirty="0" smtClean="0">
                <a:solidFill>
                  <a:srgbClr val="FF0000"/>
                </a:solidFill>
              </a:rPr>
              <a:t>Presentation challenge</a:t>
            </a:r>
            <a:r>
              <a:rPr lang="en-US" sz="2800" dirty="0" smtClean="0">
                <a:solidFill>
                  <a:srgbClr val="FF0000"/>
                </a:solidFill>
              </a:rPr>
              <a:t> </a:t>
            </a:r>
          </a:p>
          <a:p>
            <a:pPr>
              <a:buNone/>
            </a:pPr>
            <a:r>
              <a:rPr lang="en-US" sz="2800" dirty="0" smtClean="0"/>
              <a:t>Vertical platform. Each level: lifetime career</a:t>
            </a:r>
          </a:p>
          <a:p>
            <a:pPr>
              <a:buNone/>
            </a:pPr>
            <a:r>
              <a:rPr lang="en-US" sz="2800" u="sng" dirty="0" smtClean="0"/>
              <a:t>Strategy</a:t>
            </a:r>
            <a:r>
              <a:rPr lang="en-US" sz="2800" dirty="0" smtClean="0"/>
              <a:t> Snapshots. </a:t>
            </a:r>
            <a:r>
              <a:rPr lang="en-US" sz="2800" u="sng" dirty="0" smtClean="0"/>
              <a:t>Limitation</a:t>
            </a:r>
            <a:r>
              <a:rPr lang="en-US" sz="2800" dirty="0" smtClean="0"/>
              <a:t> Not as satisfactory</a:t>
            </a:r>
            <a:r>
              <a:rPr lang="en-US" dirty="0" smtClean="0"/>
              <a:t> </a:t>
            </a:r>
          </a:p>
          <a:p>
            <a:pPr>
              <a:buNone/>
            </a:pPr>
            <a:endParaRPr lang="en-US" u="sng" dirty="0" smtClean="0"/>
          </a:p>
          <a:p>
            <a:endParaRPr lang="en-US" dirty="0"/>
          </a:p>
        </p:txBody>
      </p:sp>
    </p:spTree>
    <p:extLst>
      <p:ext uri="{BB962C8B-B14F-4D97-AF65-F5344CB8AC3E}">
        <p14:creationId xmlns:p14="http://schemas.microsoft.com/office/powerpoint/2010/main" val="273867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914400"/>
          </a:xfrm>
        </p:spPr>
        <p:txBody>
          <a:bodyPr/>
          <a:lstStyle/>
          <a:p>
            <a:r>
              <a:rPr lang="en-US" sz="3600" dirty="0" smtClean="0"/>
              <a:t>How is many-core parallel computing doing?</a:t>
            </a:r>
            <a:endParaRPr lang="en-US" sz="3600" dirty="0"/>
          </a:p>
        </p:txBody>
      </p:sp>
      <p:sp>
        <p:nvSpPr>
          <p:cNvPr id="3" name="Content Placeholder 2"/>
          <p:cNvSpPr>
            <a:spLocks noGrp="1"/>
          </p:cNvSpPr>
          <p:nvPr>
            <p:ph idx="1"/>
          </p:nvPr>
        </p:nvSpPr>
        <p:spPr>
          <a:xfrm>
            <a:off x="0" y="990600"/>
            <a:ext cx="9144000" cy="4983163"/>
          </a:xfrm>
        </p:spPr>
        <p:txBody>
          <a:bodyPr/>
          <a:lstStyle/>
          <a:p>
            <a:pPr>
              <a:buFontTx/>
              <a:buChar char="-"/>
            </a:pPr>
            <a:r>
              <a:rPr lang="en-US" sz="2600" dirty="0" smtClean="0"/>
              <a:t>Current-day </a:t>
            </a:r>
            <a:r>
              <a:rPr lang="en-US" sz="2600" dirty="0"/>
              <a:t>system architectures </a:t>
            </a:r>
            <a:r>
              <a:rPr lang="en-US" sz="2600" dirty="0" smtClean="0"/>
              <a:t>allow </a:t>
            </a:r>
            <a:r>
              <a:rPr lang="en-US" sz="2600" dirty="0"/>
              <a:t>good speedups </a:t>
            </a:r>
            <a:r>
              <a:rPr lang="en-US" sz="2600" dirty="0" smtClean="0"/>
              <a:t>on regular </a:t>
            </a:r>
            <a:r>
              <a:rPr lang="en-US" sz="2600" dirty="0"/>
              <a:t>dense-matrix type </a:t>
            </a:r>
            <a:r>
              <a:rPr lang="en-US" sz="2600" dirty="0" smtClean="0"/>
              <a:t>programs, but are basically </a:t>
            </a:r>
            <a:r>
              <a:rPr lang="en-US" sz="2600" dirty="0"/>
              <a:t>unable to </a:t>
            </a:r>
            <a:r>
              <a:rPr lang="en-US" sz="2600" dirty="0" smtClean="0"/>
              <a:t>do much </a:t>
            </a:r>
            <a:r>
              <a:rPr lang="en-US" sz="2600" dirty="0"/>
              <a:t>outside </a:t>
            </a:r>
            <a:r>
              <a:rPr lang="en-US" sz="2600" dirty="0" smtClean="0"/>
              <a:t>that</a:t>
            </a:r>
            <a:endParaRPr lang="en-US" sz="2600" dirty="0"/>
          </a:p>
          <a:p>
            <a:pPr marL="0" indent="0">
              <a:buNone/>
            </a:pPr>
            <a:endParaRPr lang="en-US" sz="2600" i="1" u="sng" dirty="0" smtClean="0"/>
          </a:p>
          <a:p>
            <a:pPr marL="0" indent="0" algn="ctr">
              <a:buNone/>
            </a:pPr>
            <a:r>
              <a:rPr lang="en-US" i="1" u="sng" dirty="0" smtClean="0"/>
              <a:t>What’s missing</a:t>
            </a:r>
            <a:r>
              <a:rPr lang="en-US" dirty="0" smtClean="0"/>
              <a:t> </a:t>
            </a:r>
          </a:p>
          <a:p>
            <a:pPr marL="857250" lvl="1" indent="-457200">
              <a:buFontTx/>
              <a:buChar char="-"/>
            </a:pPr>
            <a:r>
              <a:rPr lang="en-US" sz="2600" dirty="0"/>
              <a:t>Irregular problems/program </a:t>
            </a:r>
            <a:endParaRPr lang="en-US" sz="2600" dirty="0" smtClean="0"/>
          </a:p>
          <a:p>
            <a:pPr marL="857250" lvl="1" indent="-457200">
              <a:buFontTx/>
              <a:buChar char="-"/>
            </a:pPr>
            <a:r>
              <a:rPr lang="en-US" sz="2600" dirty="0" smtClean="0"/>
              <a:t>Strong scaling, and</a:t>
            </a:r>
            <a:endParaRPr lang="en-US" sz="2600" dirty="0"/>
          </a:p>
          <a:p>
            <a:pPr marL="400050" lvl="1" indent="0">
              <a:buNone/>
            </a:pPr>
            <a:r>
              <a:rPr lang="en-US" sz="2600" dirty="0" smtClean="0"/>
              <a:t>-   Cost-effective parallel programming for regular problems</a:t>
            </a:r>
          </a:p>
          <a:p>
            <a:pPr marL="800100" lvl="2" indent="0">
              <a:buNone/>
            </a:pPr>
            <a:r>
              <a:rPr lang="en-US" sz="1800" dirty="0" smtClean="0"/>
              <a:t>Sweat-to-gain </a:t>
            </a:r>
            <a:r>
              <a:rPr lang="en-US" sz="1800" dirty="0"/>
              <a:t>ratio is (often too) </a:t>
            </a:r>
            <a:r>
              <a:rPr lang="en-US" sz="1800" dirty="0" smtClean="0"/>
              <a:t>high </a:t>
            </a:r>
            <a:endParaRPr lang="en-US" sz="1800" dirty="0"/>
          </a:p>
          <a:p>
            <a:pPr marL="800100" lvl="2" indent="0">
              <a:buNone/>
            </a:pPr>
            <a:r>
              <a:rPr lang="en-US" sz="1800" dirty="0" smtClean="0"/>
              <a:t>Though some progress with domain-specific languages</a:t>
            </a:r>
            <a:endParaRPr lang="en-US" sz="3000" dirty="0" smtClean="0">
              <a:solidFill>
                <a:srgbClr val="FF0000"/>
              </a:solidFill>
            </a:endParaRPr>
          </a:p>
          <a:p>
            <a:pPr marL="0" indent="0">
              <a:buNone/>
            </a:pPr>
            <a:r>
              <a:rPr lang="en-US" sz="2400" b="1" i="1" dirty="0" smtClean="0"/>
              <a:t>Requires </a:t>
            </a:r>
            <a:r>
              <a:rPr lang="en-US" sz="2400" b="1" i="1" dirty="0"/>
              <a:t>revolutionary approach </a:t>
            </a:r>
          </a:p>
          <a:p>
            <a:pPr marL="0" lvl="1" indent="0">
              <a:buNone/>
            </a:pPr>
            <a:r>
              <a:rPr lang="en-US" sz="2400" dirty="0" smtClean="0">
                <a:solidFill>
                  <a:srgbClr val="FF0000"/>
                </a:solidFill>
              </a:rPr>
              <a:t>Revolutionary</a:t>
            </a:r>
            <a:r>
              <a:rPr lang="en-US" sz="2400" dirty="0">
                <a:solidFill>
                  <a:srgbClr val="FF0000"/>
                </a:solidFill>
                <a:sym typeface="Wingdings" pitchFamily="2" charset="2"/>
              </a:rPr>
              <a:t>: Throw out &amp; </a:t>
            </a:r>
            <a:r>
              <a:rPr lang="en-US" sz="2400" dirty="0" smtClean="0">
                <a:solidFill>
                  <a:srgbClr val="FF0000"/>
                </a:solidFill>
                <a:sym typeface="Wingdings" pitchFamily="2" charset="2"/>
              </a:rPr>
              <a:t>replace</a:t>
            </a:r>
            <a:r>
              <a:rPr lang="en-US" sz="2400" dirty="0" smtClean="0">
                <a:solidFill>
                  <a:srgbClr val="FF0000"/>
                </a:solidFill>
              </a:rPr>
              <a:t> </a:t>
            </a:r>
            <a:r>
              <a:rPr lang="en-US" sz="2400" dirty="0">
                <a:solidFill>
                  <a:srgbClr val="FF0000"/>
                </a:solidFill>
                <a:sym typeface="Wingdings" pitchFamily="2" charset="2"/>
              </a:rPr>
              <a:t>  high </a:t>
            </a:r>
            <a:r>
              <a:rPr lang="en-US" sz="2400" dirty="0" smtClean="0">
                <a:solidFill>
                  <a:srgbClr val="FF0000"/>
                </a:solidFill>
                <a:sym typeface="Wingdings" pitchFamily="2" charset="2"/>
              </a:rPr>
              <a:t>bar</a:t>
            </a:r>
            <a:endParaRPr lang="en-US" sz="2400" dirty="0">
              <a:solidFill>
                <a:srgbClr val="FF0000"/>
              </a:solidFill>
              <a:sym typeface="Wingdings" pitchFamily="2" charset="2"/>
            </a:endParaRPr>
          </a:p>
          <a:p>
            <a:pPr marL="0" indent="0">
              <a:buNone/>
            </a:pPr>
            <a:endParaRPr lang="en-US" sz="3000" dirty="0">
              <a:solidFill>
                <a:srgbClr val="FF0000"/>
              </a:solidFill>
            </a:endParaRPr>
          </a:p>
        </p:txBody>
      </p:sp>
    </p:spTree>
    <p:extLst>
      <p:ext uri="{BB962C8B-B14F-4D97-AF65-F5344CB8AC3E}">
        <p14:creationId xmlns:p14="http://schemas.microsoft.com/office/powerpoint/2010/main" val="209367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10200" y="5943600"/>
            <a:ext cx="37338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Revisit of “how to gain traction”</a:t>
            </a:r>
            <a:endParaRPr lang="en-US" u="sng" dirty="0"/>
          </a:p>
        </p:txBody>
      </p:sp>
      <p:sp>
        <p:nvSpPr>
          <p:cNvPr id="3" name="Content Placeholder 2"/>
          <p:cNvSpPr>
            <a:spLocks noGrp="1"/>
          </p:cNvSpPr>
          <p:nvPr>
            <p:ph idx="1"/>
          </p:nvPr>
        </p:nvSpPr>
        <p:spPr/>
        <p:txBody>
          <a:bodyPr/>
          <a:lstStyle/>
          <a:p>
            <a:r>
              <a:rPr lang="en-US" dirty="0"/>
              <a:t>Ideal for commercialization: add “HW hooks” to </a:t>
            </a:r>
            <a:r>
              <a:rPr lang="en-US" dirty="0" smtClean="0"/>
              <a:t>current CPU IP</a:t>
            </a:r>
          </a:p>
          <a:p>
            <a:r>
              <a:rPr lang="en-US" dirty="0" smtClean="0"/>
              <a:t>Next best thing: </a:t>
            </a:r>
          </a:p>
          <a:p>
            <a:pPr lvl="1"/>
            <a:r>
              <a:rPr lang="en-US" dirty="0"/>
              <a:t>R</a:t>
            </a:r>
            <a:r>
              <a:rPr lang="en-US" dirty="0" smtClean="0"/>
              <a:t>euse as much as possible</a:t>
            </a:r>
          </a:p>
          <a:p>
            <a:pPr lvl="1"/>
            <a:r>
              <a:rPr lang="en-US" dirty="0" smtClean="0"/>
              <a:t>Benefit from ecosystem of ISA </a:t>
            </a:r>
            <a:endParaRPr lang="en-US" dirty="0"/>
          </a:p>
          <a:p>
            <a:endParaRPr lang="en-US" dirty="0"/>
          </a:p>
        </p:txBody>
      </p:sp>
    </p:spTree>
    <p:extLst>
      <p:ext uri="{BB962C8B-B14F-4D97-AF65-F5344CB8AC3E}">
        <p14:creationId xmlns:p14="http://schemas.microsoft.com/office/powerpoint/2010/main" val="105723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36" name="TextBox 35"/>
          <p:cNvSpPr txBox="1"/>
          <p:nvPr/>
        </p:nvSpPr>
        <p:spPr>
          <a:xfrm>
            <a:off x="0" y="1143000"/>
            <a:ext cx="9144000" cy="400110"/>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endParaRPr lang="en-US" u="sng" dirty="0">
              <a:solidFill>
                <a:srgbClr val="00B05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9144000" cy="457200"/>
          </a:xfrm>
        </p:spPr>
        <p:txBody>
          <a:bodyPr/>
          <a:lstStyle/>
          <a:p>
            <a:r>
              <a:rPr lang="en-US" sz="4000" smtClean="0">
                <a:ea typeface="ＭＳ Ｐゴシック" pitchFamily="34" charset="-128"/>
              </a:rPr>
              <a:t>Who should produce the parallel code?</a:t>
            </a:r>
          </a:p>
        </p:txBody>
      </p:sp>
      <p:sp>
        <p:nvSpPr>
          <p:cNvPr id="3" name="Content Placeholder 2"/>
          <p:cNvSpPr>
            <a:spLocks noGrp="1"/>
          </p:cNvSpPr>
          <p:nvPr>
            <p:ph idx="1"/>
          </p:nvPr>
        </p:nvSpPr>
        <p:spPr>
          <a:xfrm>
            <a:off x="0" y="457200"/>
            <a:ext cx="9144000" cy="5927725"/>
          </a:xfrm>
        </p:spPr>
        <p:txBody>
          <a:bodyPr/>
          <a:lstStyle/>
          <a:p>
            <a:pPr marL="39688" indent="0">
              <a:buFontTx/>
              <a:buNone/>
            </a:pPr>
            <a:r>
              <a:rPr lang="en-US" sz="2400" b="1" i="1" smtClean="0">
                <a:ea typeface="ＭＳ Ｐゴシック" pitchFamily="34" charset="-128"/>
              </a:rPr>
              <a:t>Choices [state-of-the-art compiler research perspective] </a:t>
            </a:r>
            <a:endParaRPr lang="en-US" sz="2400" smtClean="0">
              <a:ea typeface="ＭＳ Ｐゴシック" pitchFamily="34" charset="-128"/>
            </a:endParaRPr>
          </a:p>
          <a:p>
            <a:pPr marL="39688" indent="0"/>
            <a:r>
              <a:rPr lang="en-US" sz="2400" smtClean="0">
                <a:ea typeface="ＭＳ Ｐゴシック" pitchFamily="34" charset="-128"/>
              </a:rPr>
              <a:t>Programmer only</a:t>
            </a:r>
          </a:p>
          <a:p>
            <a:pPr lvl="1"/>
            <a:r>
              <a:rPr lang="en-US" sz="2400" smtClean="0">
                <a:ea typeface="ＭＳ Ｐゴシック" pitchFamily="34" charset="-128"/>
              </a:rPr>
              <a:t>Writing parallel code is </a:t>
            </a:r>
            <a:r>
              <a:rPr lang="en-US" sz="2400" smtClean="0">
                <a:solidFill>
                  <a:srgbClr val="FF0000"/>
                </a:solidFill>
                <a:ea typeface="ＭＳ Ｐゴシック" pitchFamily="34" charset="-128"/>
              </a:rPr>
              <a:t>tedious</a:t>
            </a:r>
            <a:r>
              <a:rPr lang="en-US" sz="2400" smtClean="0">
                <a:ea typeface="ＭＳ Ｐゴシック" pitchFamily="34" charset="-128"/>
              </a:rPr>
              <a:t>.</a:t>
            </a:r>
          </a:p>
          <a:p>
            <a:pPr lvl="1"/>
            <a:r>
              <a:rPr lang="en-US" sz="2400" smtClean="0">
                <a:solidFill>
                  <a:srgbClr val="008000"/>
                </a:solidFill>
                <a:ea typeface="ＭＳ Ｐゴシック" pitchFamily="34" charset="-128"/>
              </a:rPr>
              <a:t>Good at </a:t>
            </a:r>
            <a:r>
              <a:rPr lang="ja-JP" altLang="en-US" sz="2400" smtClean="0">
                <a:solidFill>
                  <a:srgbClr val="008000"/>
                </a:solidFill>
                <a:ea typeface="ＭＳ Ｐゴシック" pitchFamily="34" charset="-128"/>
              </a:rPr>
              <a:t>‘</a:t>
            </a:r>
            <a:r>
              <a:rPr lang="en-US" altLang="ja-JP" sz="2400" smtClean="0">
                <a:solidFill>
                  <a:srgbClr val="008000"/>
                </a:solidFill>
                <a:ea typeface="ＭＳ Ｐゴシック" pitchFamily="34" charset="-128"/>
              </a:rPr>
              <a:t>seeing parallelism</a:t>
            </a:r>
            <a:r>
              <a:rPr lang="ja-JP" altLang="en-US" sz="2400" smtClean="0">
                <a:solidFill>
                  <a:srgbClr val="008000"/>
                </a:solidFill>
                <a:ea typeface="ＭＳ Ｐゴシック" pitchFamily="34" charset="-128"/>
              </a:rPr>
              <a:t>’</a:t>
            </a:r>
            <a:r>
              <a:rPr lang="en-US" altLang="ja-JP" sz="2400" smtClean="0">
                <a:ea typeface="ＭＳ Ｐゴシック" pitchFamily="34" charset="-128"/>
              </a:rPr>
              <a:t>, esp. irregular parallelism.</a:t>
            </a:r>
          </a:p>
          <a:p>
            <a:pPr lvl="1"/>
            <a:r>
              <a:rPr lang="en-US" sz="2400" smtClean="0">
                <a:ea typeface="ＭＳ Ｐゴシック" pitchFamily="34" charset="-128"/>
              </a:rPr>
              <a:t>But are </a:t>
            </a:r>
            <a:r>
              <a:rPr lang="en-US" sz="2400" smtClean="0">
                <a:solidFill>
                  <a:srgbClr val="FF0000"/>
                </a:solidFill>
                <a:ea typeface="ＭＳ Ｐゴシック" pitchFamily="34" charset="-128"/>
              </a:rPr>
              <a:t>bad at seeing locality and granularity considerations</a:t>
            </a:r>
            <a:r>
              <a:rPr lang="en-US" sz="2400" smtClean="0">
                <a:ea typeface="ＭＳ Ｐゴシック" pitchFamily="34" charset="-128"/>
              </a:rPr>
              <a:t>.</a:t>
            </a:r>
          </a:p>
          <a:p>
            <a:pPr lvl="2"/>
            <a:r>
              <a:rPr lang="en-US" smtClean="0">
                <a:ea typeface="ＭＳ Ｐゴシック" pitchFamily="34" charset="-128"/>
              </a:rPr>
              <a:t>Have </a:t>
            </a:r>
            <a:r>
              <a:rPr lang="en-US" smtClean="0">
                <a:solidFill>
                  <a:srgbClr val="FF0000"/>
                </a:solidFill>
                <a:ea typeface="ＭＳ Ｐゴシック" pitchFamily="34" charset="-128"/>
              </a:rPr>
              <a:t>poor intuitions about compiler transformations</a:t>
            </a:r>
            <a:r>
              <a:rPr lang="en-US" smtClean="0">
                <a:ea typeface="ＭＳ Ｐゴシック" pitchFamily="34" charset="-128"/>
              </a:rPr>
              <a:t>.</a:t>
            </a:r>
          </a:p>
          <a:p>
            <a:pPr marL="39688" indent="0"/>
            <a:r>
              <a:rPr lang="en-US" sz="2400" smtClean="0">
                <a:ea typeface="ＭＳ Ｐゴシック" pitchFamily="34" charset="-128"/>
              </a:rPr>
              <a:t>Compiler only</a:t>
            </a:r>
          </a:p>
          <a:p>
            <a:pPr lvl="1"/>
            <a:r>
              <a:rPr lang="en-US" sz="2400" smtClean="0">
                <a:ea typeface="ＭＳ Ｐゴシック" pitchFamily="34" charset="-128"/>
              </a:rPr>
              <a:t>Can see </a:t>
            </a:r>
            <a:r>
              <a:rPr lang="en-US" sz="2400" smtClean="0">
                <a:solidFill>
                  <a:srgbClr val="008000"/>
                </a:solidFill>
                <a:ea typeface="ＭＳ Ｐゴシック" pitchFamily="34" charset="-128"/>
              </a:rPr>
              <a:t>regular parallelism</a:t>
            </a:r>
            <a:r>
              <a:rPr lang="en-US" sz="2400" smtClean="0">
                <a:ea typeface="ＭＳ Ｐゴシック" pitchFamily="34" charset="-128"/>
              </a:rPr>
              <a:t>, but not </a:t>
            </a:r>
            <a:r>
              <a:rPr lang="en-US" sz="2400" smtClean="0">
                <a:solidFill>
                  <a:srgbClr val="FF0000"/>
                </a:solidFill>
                <a:ea typeface="ＭＳ Ｐゴシック" pitchFamily="34" charset="-128"/>
              </a:rPr>
              <a:t>irregular parallelism</a:t>
            </a:r>
            <a:r>
              <a:rPr lang="en-US" sz="2400" smtClean="0">
                <a:ea typeface="ＭＳ Ｐゴシック" pitchFamily="34" charset="-128"/>
              </a:rPr>
              <a:t>.</a:t>
            </a:r>
          </a:p>
          <a:p>
            <a:pPr lvl="1"/>
            <a:r>
              <a:rPr lang="en-US" sz="2400" smtClean="0">
                <a:solidFill>
                  <a:srgbClr val="008000"/>
                </a:solidFill>
                <a:ea typeface="ＭＳ Ｐゴシック" pitchFamily="34" charset="-128"/>
              </a:rPr>
              <a:t>Great at doing compiler transformations </a:t>
            </a:r>
            <a:r>
              <a:rPr lang="en-US" sz="2400" smtClean="0">
                <a:ea typeface="ＭＳ Ｐゴシック" pitchFamily="34" charset="-128"/>
              </a:rPr>
              <a:t>to improve parallelism, granularity and locality.</a:t>
            </a:r>
          </a:p>
          <a:p>
            <a:pPr marL="39688" indent="0">
              <a:buFontTx/>
              <a:buNone/>
            </a:pPr>
            <a:r>
              <a:rPr lang="en-US" sz="2400" b="1" i="1" smtClean="0">
                <a:ea typeface="ＭＳ Ｐゴシック" pitchFamily="34" charset="-128"/>
                <a:sym typeface="Symbol" pitchFamily="18" charset="2"/>
              </a:rPr>
              <a:t></a:t>
            </a:r>
            <a:r>
              <a:rPr lang="en-US" sz="2400" i="1" smtClean="0">
                <a:ea typeface="ＭＳ Ｐゴシック" pitchFamily="34" charset="-128"/>
                <a:sym typeface="Symbol" pitchFamily="18" charset="2"/>
              </a:rPr>
              <a:t> Hybrid solution: Programmer specifies high-level parallelism, but little else.  Compiler does the rest.</a:t>
            </a:r>
            <a:endParaRPr lang="en-US" sz="2400" smtClean="0">
              <a:ea typeface="ＭＳ Ｐゴシック" pitchFamily="34" charset="-128"/>
            </a:endParaRPr>
          </a:p>
          <a:p>
            <a:pPr marL="39688" indent="0">
              <a:buFontTx/>
              <a:buNone/>
            </a:pPr>
            <a:r>
              <a:rPr lang="en-US" sz="2400" smtClean="0">
                <a:ea typeface="ＭＳ Ｐゴシック" pitchFamily="34" charset="-128"/>
              </a:rPr>
              <a:t>Goals:</a:t>
            </a:r>
          </a:p>
          <a:p>
            <a:pPr marL="39688" indent="0"/>
            <a:r>
              <a:rPr lang="en-US" sz="2400" smtClean="0">
                <a:ea typeface="ＭＳ Ｐゴシック" pitchFamily="34" charset="-128"/>
              </a:rPr>
              <a:t>Ease of programming</a:t>
            </a:r>
          </a:p>
          <a:p>
            <a:pPr lvl="1"/>
            <a:r>
              <a:rPr lang="en-US" sz="2400" smtClean="0">
                <a:ea typeface="ＭＳ Ｐゴシック" pitchFamily="34" charset="-128"/>
              </a:rPr>
              <a:t>Declarative programming</a:t>
            </a:r>
          </a:p>
          <a:p>
            <a:pPr marL="39688" indent="0"/>
            <a:endParaRPr lang="en-US" smtClean="0">
              <a:ea typeface="ＭＳ Ｐゴシック" pitchFamily="34" charset="-128"/>
            </a:endParaRPr>
          </a:p>
        </p:txBody>
      </p:sp>
      <p:sp>
        <p:nvSpPr>
          <p:cNvPr id="34819" name="TextBox 4"/>
          <p:cNvSpPr txBox="1">
            <a:spLocks noChangeArrowheads="1"/>
          </p:cNvSpPr>
          <p:nvPr/>
        </p:nvSpPr>
        <p:spPr bwMode="auto">
          <a:xfrm>
            <a:off x="4191000" y="5486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u="sng" dirty="0">
                <a:solidFill>
                  <a:srgbClr val="2D2D8A"/>
                </a:solidFill>
              </a:rPr>
              <a:t>(My) Broader questions</a:t>
            </a:r>
          </a:p>
          <a:p>
            <a:r>
              <a:rPr lang="en-US" sz="2000" b="1" dirty="0">
                <a:solidFill>
                  <a:srgbClr val="2D2D8A"/>
                </a:solidFill>
              </a:rPr>
              <a:t>Where will the algorithms come from? </a:t>
            </a:r>
          </a:p>
          <a:p>
            <a:r>
              <a:rPr lang="en-US" sz="2000" b="1" dirty="0">
                <a:solidFill>
                  <a:srgbClr val="2D2D8A"/>
                </a:solidFill>
              </a:rPr>
              <a:t>Is today</a:t>
            </a:r>
            <a:r>
              <a:rPr lang="ja-JP" altLang="en-US" sz="2000" b="1" dirty="0">
                <a:solidFill>
                  <a:srgbClr val="2D2D8A"/>
                </a:solidFill>
              </a:rPr>
              <a:t>’</a:t>
            </a:r>
            <a:r>
              <a:rPr lang="en-US" altLang="ja-JP" sz="2000" b="1" dirty="0">
                <a:solidFill>
                  <a:srgbClr val="2D2D8A"/>
                </a:solidFill>
              </a:rPr>
              <a:t>s HW good enough?</a:t>
            </a:r>
          </a:p>
          <a:p>
            <a:r>
              <a:rPr lang="en-US" sz="2000" b="1" dirty="0" smtClean="0">
                <a:solidFill>
                  <a:srgbClr val="2D2D8A"/>
                </a:solidFill>
              </a:rPr>
              <a:t>XMT </a:t>
            </a:r>
            <a:r>
              <a:rPr lang="en-US" sz="2000" b="1" dirty="0">
                <a:solidFill>
                  <a:srgbClr val="2D2D8A"/>
                </a:solidFill>
              </a:rPr>
              <a:t>relevant for all 3 questions</a:t>
            </a:r>
          </a:p>
        </p:txBody>
      </p:sp>
      <p:sp>
        <p:nvSpPr>
          <p:cNvPr id="6" name="TextBox 5"/>
          <p:cNvSpPr txBox="1"/>
          <p:nvPr/>
        </p:nvSpPr>
        <p:spPr>
          <a:xfrm>
            <a:off x="5943600" y="1143000"/>
            <a:ext cx="2454275" cy="369888"/>
          </a:xfrm>
          <a:prstGeom prst="rect">
            <a:avLst/>
          </a:prstGeom>
          <a:noFill/>
        </p:spPr>
        <p:txBody>
          <a:bodyPr wrap="none">
            <a:spAutoFit/>
          </a:bodyPr>
          <a:lstStyle/>
          <a:p>
            <a:pPr>
              <a:defRPr/>
            </a:pPr>
            <a:r>
              <a:rPr lang="en-US" b="1" i="1" dirty="0">
                <a:solidFill>
                  <a:schemeClr val="accent6"/>
                </a:solidFill>
                <a:latin typeface="Arial" charset="0"/>
                <a:ea typeface="+mn-ea"/>
              </a:rPr>
              <a:t>Thanks: Prof. Barua</a:t>
            </a:r>
            <a:endParaRPr lang="en-US" dirty="0">
              <a:solidFill>
                <a:schemeClr val="accent6"/>
              </a:solidFill>
              <a:latin typeface="Arial" charset="0"/>
              <a:ea typeface="+mn-ea"/>
            </a:endParaRPr>
          </a:p>
        </p:txBody>
      </p:sp>
    </p:spTree>
    <p:extLst>
      <p:ext uri="{BB962C8B-B14F-4D97-AF65-F5344CB8AC3E}">
        <p14:creationId xmlns:p14="http://schemas.microsoft.com/office/powerpoint/2010/main" val="846841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Denial Example: BFS</a:t>
            </a:r>
            <a:r>
              <a:rPr lang="en-US" sz="4000" dirty="0" smtClean="0"/>
              <a:t> </a:t>
            </a:r>
            <a:r>
              <a:rPr lang="en-US" sz="2400" dirty="0" smtClean="0"/>
              <a:t>[EduPar2011]</a:t>
            </a:r>
            <a:endParaRPr lang="en-US" sz="2400" dirty="0"/>
          </a:p>
        </p:txBody>
      </p:sp>
      <p:sp>
        <p:nvSpPr>
          <p:cNvPr id="3" name="Content Placeholder 2"/>
          <p:cNvSpPr>
            <a:spLocks noGrp="1"/>
          </p:cNvSpPr>
          <p:nvPr>
            <p:ph idx="1"/>
          </p:nvPr>
        </p:nvSpPr>
        <p:spPr>
          <a:xfrm>
            <a:off x="0" y="838200"/>
            <a:ext cx="9144000" cy="5287963"/>
          </a:xfrm>
        </p:spPr>
        <p:txBody>
          <a:bodyPr/>
          <a:lstStyle/>
          <a:p>
            <a:pPr>
              <a:buNone/>
            </a:pPr>
            <a:r>
              <a:rPr lang="en-US" sz="2200" u="sng" dirty="0" smtClean="0"/>
              <a:t>2011 NSF/IEEE-TCPP curriculum</a:t>
            </a:r>
            <a:r>
              <a:rPr lang="en-US" sz="2200" dirty="0" smtClean="0"/>
              <a:t> teach BFS using </a:t>
            </a:r>
            <a:r>
              <a:rPr lang="en-US" sz="2200" dirty="0" err="1" smtClean="0"/>
              <a:t>OpenMP</a:t>
            </a:r>
            <a:endParaRPr lang="en-US" sz="2200" u="sng" dirty="0" smtClean="0"/>
          </a:p>
          <a:p>
            <a:pPr>
              <a:buNone/>
            </a:pPr>
            <a:r>
              <a:rPr lang="en-US" sz="2200" b="1" u="sng" dirty="0" smtClean="0"/>
              <a:t>Teaching experiment</a:t>
            </a:r>
            <a:r>
              <a:rPr lang="en-US" sz="2200" b="1" dirty="0" smtClean="0"/>
              <a:t> </a:t>
            </a:r>
            <a:r>
              <a:rPr lang="en-US" sz="2200" dirty="0" smtClean="0"/>
              <a:t>Joint F2010 UIUC/UMD class. 42 students</a:t>
            </a:r>
            <a:endParaRPr lang="en-US" sz="2200" u="sng" dirty="0" smtClean="0"/>
          </a:p>
          <a:p>
            <a:pPr>
              <a:buNone/>
            </a:pPr>
            <a:r>
              <a:rPr lang="en-US" sz="2200" u="sng" dirty="0" smtClean="0"/>
              <a:t>Good news</a:t>
            </a:r>
            <a:r>
              <a:rPr lang="en-US" sz="2200" dirty="0" smtClean="0"/>
              <a:t> Easy coding (since no meaningful ‘decomposition’)</a:t>
            </a:r>
          </a:p>
          <a:p>
            <a:pPr>
              <a:buNone/>
            </a:pPr>
            <a:r>
              <a:rPr lang="en-US" sz="2200" u="sng" dirty="0" smtClean="0"/>
              <a:t>Bad news</a:t>
            </a:r>
            <a:r>
              <a:rPr lang="en-US" sz="2200" dirty="0" smtClean="0"/>
              <a:t> </a:t>
            </a:r>
            <a:r>
              <a:rPr lang="en-US" sz="2200" dirty="0" smtClean="0">
                <a:solidFill>
                  <a:srgbClr val="FF0000"/>
                </a:solidFill>
              </a:rPr>
              <a:t>None</a:t>
            </a:r>
            <a:r>
              <a:rPr lang="en-US" sz="2200" dirty="0" smtClean="0"/>
              <a:t> got </a:t>
            </a:r>
            <a:r>
              <a:rPr lang="en-US" sz="2200" dirty="0" smtClean="0">
                <a:solidFill>
                  <a:srgbClr val="FF0000"/>
                </a:solidFill>
              </a:rPr>
              <a:t>speedup</a:t>
            </a:r>
            <a:r>
              <a:rPr lang="en-US" sz="2200" dirty="0" smtClean="0"/>
              <a:t> over serial on 8-proc SMP machine</a:t>
            </a:r>
          </a:p>
          <a:p>
            <a:pPr>
              <a:buNone/>
            </a:pPr>
            <a:r>
              <a:rPr lang="en-US" sz="2200" dirty="0" smtClean="0"/>
              <a:t>BFS </a:t>
            </a:r>
            <a:r>
              <a:rPr lang="en-US" sz="2200" dirty="0" err="1" smtClean="0"/>
              <a:t>alg</a:t>
            </a:r>
            <a:r>
              <a:rPr lang="en-US" sz="2200" dirty="0" smtClean="0"/>
              <a:t> was </a:t>
            </a:r>
            <a:r>
              <a:rPr lang="en-US" sz="2200" u="sng" dirty="0" smtClean="0"/>
              <a:t>easy but .. no good</a:t>
            </a:r>
            <a:r>
              <a:rPr lang="en-US" sz="2200" dirty="0" smtClean="0"/>
              <a:t>: </a:t>
            </a:r>
            <a:r>
              <a:rPr lang="en-US" sz="2200" dirty="0" smtClean="0">
                <a:sym typeface="Wingdings" pitchFamily="2" charset="2"/>
              </a:rPr>
              <a:t></a:t>
            </a:r>
            <a:r>
              <a:rPr lang="en-US" sz="2200" b="1" dirty="0" smtClean="0"/>
              <a:t>no speedups</a:t>
            </a:r>
          </a:p>
          <a:p>
            <a:pPr algn="ctr">
              <a:buNone/>
            </a:pPr>
            <a:r>
              <a:rPr lang="en-US" sz="2200" u="sng" dirty="0" smtClean="0"/>
              <a:t>Speedups on </a:t>
            </a:r>
            <a:r>
              <a:rPr lang="en-US" sz="2200" u="sng" dirty="0" smtClean="0">
                <a:solidFill>
                  <a:srgbClr val="FF0000"/>
                </a:solidFill>
              </a:rPr>
              <a:t>64-processor XMT</a:t>
            </a:r>
            <a:r>
              <a:rPr lang="en-US" sz="2200" dirty="0" smtClean="0">
                <a:solidFill>
                  <a:srgbClr val="FF0000"/>
                </a:solidFill>
              </a:rPr>
              <a:t> 7x to 25x</a:t>
            </a:r>
          </a:p>
          <a:p>
            <a:pPr>
              <a:buNone/>
            </a:pPr>
            <a:r>
              <a:rPr lang="en-US" sz="2200" u="sng" dirty="0" smtClean="0"/>
              <a:t>Hey, unfair!</a:t>
            </a:r>
            <a:r>
              <a:rPr lang="en-US" sz="2200" dirty="0" smtClean="0"/>
              <a:t> Hold on: &lt;1/4 of the silicon area of SMP</a:t>
            </a:r>
            <a:endParaRPr lang="en-US" sz="2200" dirty="0" smtClean="0">
              <a:solidFill>
                <a:srgbClr val="FF0000"/>
              </a:solidFill>
            </a:endParaRPr>
          </a:p>
          <a:p>
            <a:pPr algn="ctr">
              <a:buNone/>
            </a:pPr>
            <a:r>
              <a:rPr lang="en-US" sz="2200" u="sng" dirty="0" smtClean="0"/>
              <a:t>Symptom of the bigger “denial”</a:t>
            </a:r>
            <a:r>
              <a:rPr lang="en-US" sz="2200" dirty="0" smtClean="0"/>
              <a:t> </a:t>
            </a:r>
          </a:p>
          <a:p>
            <a:pPr>
              <a:buNone/>
            </a:pPr>
            <a:r>
              <a:rPr lang="en-US" sz="2200" u="sng" dirty="0" smtClean="0"/>
              <a:t>‘Only problem</a:t>
            </a:r>
            <a:r>
              <a:rPr lang="en-US" sz="2200" dirty="0" smtClean="0"/>
              <a:t> Developers lack parallel programming skills’ </a:t>
            </a:r>
          </a:p>
          <a:p>
            <a:pPr>
              <a:buNone/>
            </a:pPr>
            <a:r>
              <a:rPr lang="en-US" sz="2200" u="sng" dirty="0" smtClean="0"/>
              <a:t>Solution</a:t>
            </a:r>
            <a:r>
              <a:rPr lang="en-US" sz="2200" dirty="0" smtClean="0"/>
              <a:t> Education. </a:t>
            </a:r>
            <a:r>
              <a:rPr lang="en-US" sz="2200" u="sng" dirty="0" smtClean="0"/>
              <a:t>False</a:t>
            </a:r>
            <a:r>
              <a:rPr lang="en-US" sz="2200" dirty="0" smtClean="0"/>
              <a:t> Teach then see that HW is the problem</a:t>
            </a:r>
          </a:p>
          <a:p>
            <a:pPr eaLnBrk="1" hangingPunct="1">
              <a:lnSpc>
                <a:spcPct val="80000"/>
              </a:lnSpc>
              <a:buFontTx/>
              <a:buNone/>
            </a:pPr>
            <a:endParaRPr lang="en-US" sz="2200" dirty="0" smtClean="0"/>
          </a:p>
          <a:p>
            <a:pPr algn="ctr" eaLnBrk="1" hangingPunct="1">
              <a:lnSpc>
                <a:spcPct val="80000"/>
              </a:lnSpc>
              <a:buFontTx/>
              <a:buNone/>
            </a:pPr>
            <a:r>
              <a:rPr lang="en-US" sz="2200" u="sng" dirty="0" smtClean="0"/>
              <a:t>HotPAR10 performance results include BFS:</a:t>
            </a:r>
          </a:p>
          <a:p>
            <a:pPr eaLnBrk="1" hangingPunct="1">
              <a:lnSpc>
                <a:spcPct val="80000"/>
              </a:lnSpc>
              <a:buFontTx/>
              <a:buNone/>
            </a:pPr>
            <a:r>
              <a:rPr lang="en-US" sz="2200" u="sng" dirty="0" smtClean="0"/>
              <a:t>XMT/GPU Speed-up</a:t>
            </a:r>
            <a:r>
              <a:rPr lang="en-US" sz="2200" dirty="0" smtClean="0"/>
              <a:t> same silicon area, highly parallel input: </a:t>
            </a:r>
            <a:r>
              <a:rPr lang="en-US" sz="2200" dirty="0" smtClean="0">
                <a:solidFill>
                  <a:srgbClr val="FF0000"/>
                </a:solidFill>
              </a:rPr>
              <a:t>5.4X</a:t>
            </a:r>
          </a:p>
          <a:p>
            <a:pPr eaLnBrk="1" hangingPunct="1">
              <a:lnSpc>
                <a:spcPct val="80000"/>
              </a:lnSpc>
              <a:buFontTx/>
              <a:buNone/>
            </a:pPr>
            <a:r>
              <a:rPr lang="en-US" sz="2200" dirty="0" smtClean="0"/>
              <a:t>Small HW configuration, large diameter: </a:t>
            </a:r>
            <a:r>
              <a:rPr lang="en-US" sz="2200" dirty="0" smtClean="0">
                <a:solidFill>
                  <a:srgbClr val="FF0000"/>
                </a:solidFill>
              </a:rPr>
              <a:t>109X </a:t>
            </a:r>
            <a:r>
              <a:rPr lang="en-US" sz="2200" dirty="0" err="1" smtClean="0">
                <a:solidFill>
                  <a:srgbClr val="FF0000"/>
                </a:solidFill>
              </a:rPr>
              <a:t>wrt</a:t>
            </a:r>
            <a:r>
              <a:rPr lang="en-US" sz="2200" dirty="0" smtClean="0">
                <a:solidFill>
                  <a:srgbClr val="FF0000"/>
                </a:solidFill>
              </a:rPr>
              <a:t> same GPU</a:t>
            </a:r>
          </a:p>
          <a:p>
            <a:pPr>
              <a:buNone/>
            </a:pPr>
            <a:endParaRPr lang="en-US" sz="2400" dirty="0" smtClean="0"/>
          </a:p>
          <a:p>
            <a:pPr>
              <a:buNone/>
            </a:pPr>
            <a:endParaRPr lang="en-US" dirty="0"/>
          </a:p>
        </p:txBody>
      </p:sp>
    </p:spTree>
    <p:extLst>
      <p:ext uri="{BB962C8B-B14F-4D97-AF65-F5344CB8AC3E}">
        <p14:creationId xmlns:p14="http://schemas.microsoft.com/office/powerpoint/2010/main" val="1068623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lstStyle/>
          <a:p>
            <a:r>
              <a:rPr lang="en-US" sz="3600" dirty="0" smtClean="0">
                <a:solidFill>
                  <a:schemeClr val="tx1"/>
                </a:solidFill>
              </a:rPr>
              <a:t>Discussion of BFS results</a:t>
            </a:r>
          </a:p>
        </p:txBody>
      </p:sp>
      <p:sp>
        <p:nvSpPr>
          <p:cNvPr id="3" name="Content Placeholder 2"/>
          <p:cNvSpPr>
            <a:spLocks noGrp="1"/>
          </p:cNvSpPr>
          <p:nvPr>
            <p:ph idx="1"/>
          </p:nvPr>
        </p:nvSpPr>
        <p:spPr>
          <a:xfrm>
            <a:off x="0" y="838200"/>
            <a:ext cx="9144000" cy="5287963"/>
          </a:xfrm>
        </p:spPr>
        <p:txBody>
          <a:bodyPr/>
          <a:lstStyle/>
          <a:p>
            <a:r>
              <a:rPr lang="en-US" sz="2400" u="sng" dirty="0" smtClean="0"/>
              <a:t>Contrast with </a:t>
            </a:r>
            <a:r>
              <a:rPr lang="en-US" sz="2400" dirty="0" smtClean="0"/>
              <a:t>smartest people: PPoPP’</a:t>
            </a:r>
            <a:r>
              <a:rPr lang="en-US" sz="2400" dirty="0" smtClean="0">
                <a:solidFill>
                  <a:srgbClr val="FF0000"/>
                </a:solidFill>
              </a:rPr>
              <a:t>12</a:t>
            </a:r>
            <a:r>
              <a:rPr lang="en-US" sz="2400" dirty="0" smtClean="0"/>
              <a:t>, </a:t>
            </a:r>
            <a:r>
              <a:rPr lang="en-US" sz="2400" dirty="0"/>
              <a:t>Stanford’</a:t>
            </a:r>
            <a:r>
              <a:rPr lang="en-US" sz="2400" dirty="0">
                <a:solidFill>
                  <a:srgbClr val="FF0000"/>
                </a:solidFill>
              </a:rPr>
              <a:t>11</a:t>
            </a:r>
            <a:r>
              <a:rPr lang="en-US" sz="2400" dirty="0"/>
              <a:t> .. BFS on multi-cores, </a:t>
            </a:r>
            <a:r>
              <a:rPr lang="en-US" sz="2400" u="sng" dirty="0"/>
              <a:t>again</a:t>
            </a:r>
            <a:r>
              <a:rPr lang="en-US" sz="2400" dirty="0"/>
              <a:t> only if the diameter is small, improving on </a:t>
            </a:r>
            <a:r>
              <a:rPr lang="en-US" sz="2400" dirty="0" smtClean="0"/>
              <a:t>SC’10 </a:t>
            </a:r>
            <a:r>
              <a:rPr lang="en-US" sz="2400" dirty="0"/>
              <a:t>IBM/</a:t>
            </a:r>
            <a:r>
              <a:rPr lang="en-US" sz="2400" dirty="0" err="1"/>
              <a:t>GaTech</a:t>
            </a:r>
            <a:r>
              <a:rPr lang="en-US" sz="2400" dirty="0"/>
              <a:t> </a:t>
            </a:r>
            <a:r>
              <a:rPr lang="en-US" sz="2400" dirty="0" smtClean="0"/>
              <a:t>&amp; 6 </a:t>
            </a:r>
            <a:r>
              <a:rPr lang="en-US" sz="2400" dirty="0"/>
              <a:t>recent papers, all 1</a:t>
            </a:r>
            <a:r>
              <a:rPr lang="en-US" sz="2400" baseline="30000" dirty="0"/>
              <a:t>st</a:t>
            </a:r>
            <a:r>
              <a:rPr lang="en-US" sz="2400" dirty="0"/>
              <a:t> rate </a:t>
            </a:r>
            <a:r>
              <a:rPr lang="en-US" sz="2400" dirty="0" smtClean="0"/>
              <a:t>conferences </a:t>
            </a:r>
            <a:endParaRPr lang="en-US" sz="2400" dirty="0"/>
          </a:p>
          <a:p>
            <a:pPr marL="0" indent="0">
              <a:buNone/>
            </a:pPr>
            <a:r>
              <a:rPr lang="en-US" sz="2400" dirty="0" smtClean="0"/>
              <a: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buNone/>
            </a:pPr>
            <a:endParaRPr lang="en-US" sz="2400" u="sng" dirty="0" smtClean="0"/>
          </a:p>
          <a:p>
            <a:r>
              <a:rPr lang="en-US" sz="2400" u="sng" dirty="0" smtClean="0"/>
              <a:t>‘Decree</a:t>
            </a:r>
            <a:r>
              <a:rPr lang="en-US" sz="2400" dirty="0" smtClean="0"/>
              <a:t>’ Random graphs = ‘reality’. In the old days: Expander graphs taught in graph design. Planar graphs were real</a:t>
            </a:r>
          </a:p>
          <a:p>
            <a:endParaRPr lang="en-US" sz="2400" b="1" dirty="0" smtClean="0"/>
          </a:p>
          <a:p>
            <a:r>
              <a:rPr lang="en-US" sz="2400" dirty="0" smtClean="0"/>
              <a:t>Lots of parallelism </a:t>
            </a:r>
            <a:r>
              <a:rPr lang="en-US" sz="2400" dirty="0" smtClean="0">
                <a:sym typeface="Wingdings" pitchFamily="2" charset="2"/>
              </a:rPr>
              <a:t> more</a:t>
            </a:r>
            <a:r>
              <a:rPr lang="en-US" sz="2400" dirty="0" smtClean="0"/>
              <a:t> HW design freedom. E.g., GPUs get decent speedup with lots of parallelism, and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Same easier programs</a:t>
            </a:r>
            <a:endParaRPr lang="en-US" sz="2400" dirty="0" smtClean="0">
              <a:solidFill>
                <a:srgbClr val="FF0000"/>
              </a:solidFill>
            </a:endParaRPr>
          </a:p>
          <a:p>
            <a:pPr>
              <a:buNone/>
            </a:pPr>
            <a:endParaRPr lang="en-US" sz="2400" dirty="0" smtClean="0"/>
          </a:p>
          <a:p>
            <a:pPr>
              <a:buNone/>
            </a:pPr>
            <a:endParaRPr lang="en-US" sz="2400" dirty="0" smtClean="0">
              <a:solidFill>
                <a:srgbClr val="FF0000"/>
              </a:solidFill>
            </a:endParaRPr>
          </a:p>
          <a:p>
            <a:pPr>
              <a:buNone/>
            </a:pPr>
            <a:endParaRPr lang="en-US" sz="2400" dirty="0"/>
          </a:p>
        </p:txBody>
      </p:sp>
    </p:spTree>
    <p:extLst>
      <p:ext uri="{BB962C8B-B14F-4D97-AF65-F5344CB8AC3E}">
        <p14:creationId xmlns:p14="http://schemas.microsoft.com/office/powerpoint/2010/main" val="73895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network from XMT lightweight cores to memory has been highly tuned for power efficiency </a:t>
            </a:r>
          </a:p>
          <a:p>
            <a:r>
              <a:rPr lang="en-US" sz="2400" dirty="0" smtClean="0"/>
              <a:t>we showed that the power efficiency of the network can be further improved using asynchronous logic</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3600" u="sng" dirty="0" smtClean="0"/>
              <a:t>Back-up slide</a:t>
            </a:r>
          </a:p>
          <a:p>
            <a:pPr>
              <a:buNone/>
            </a:pPr>
            <a:r>
              <a:rPr lang="en-US" sz="2400" u="sng" dirty="0" smtClean="0"/>
              <a:t>Possible mindset behind vendors’ HW</a:t>
            </a:r>
            <a:r>
              <a:rPr lang="en-US" sz="2400" dirty="0" smtClean="0"/>
              <a:t> </a:t>
            </a:r>
          </a:p>
          <a:p>
            <a:pPr>
              <a:buNone/>
            </a:pPr>
            <a:r>
              <a:rPr lang="en-US" sz="1800" dirty="0" smtClean="0"/>
              <a:t>“The hidden cost of low bandwidth communication” BMM94:</a:t>
            </a:r>
          </a:p>
          <a:p>
            <a:pPr marL="457200" indent="-457200">
              <a:buAutoNum type="arabicPeriod"/>
            </a:pPr>
            <a:r>
              <a:rPr lang="en-US" sz="2400" dirty="0" smtClean="0"/>
              <a:t>HW vendors see the cost benefit of lowering performance of interconnects, but grossly underestimate the </a:t>
            </a:r>
            <a:r>
              <a:rPr lang="en-US" sz="2400" u="sng" dirty="0" smtClean="0"/>
              <a:t>programming difficulties</a:t>
            </a:r>
            <a:r>
              <a:rPr lang="en-US" sz="2400" dirty="0" smtClean="0"/>
              <a:t> and the </a:t>
            </a:r>
            <a:r>
              <a:rPr lang="en-US" sz="2400" u="sng" dirty="0" smtClean="0"/>
              <a:t>high software development costs</a:t>
            </a:r>
            <a:r>
              <a:rPr lang="en-US" sz="2400" dirty="0" smtClean="0"/>
              <a:t> implied. </a:t>
            </a:r>
          </a:p>
          <a:p>
            <a:pPr marL="457200" indent="-457200">
              <a:buNone/>
            </a:pPr>
            <a:r>
              <a:rPr lang="en-US" sz="2400" dirty="0" smtClean="0"/>
              <a:t>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 </a:t>
            </a:r>
          </a:p>
          <a:p>
            <a:pPr marL="457200" indent="-457200">
              <a:buNone/>
            </a:pPr>
            <a:endParaRPr lang="en-US" sz="2400" dirty="0">
              <a:ea typeface="ＭＳ Ｐゴシック" charset="-128"/>
              <a:sym typeface="Wingdings" pitchFamily="2" charset="2"/>
            </a:endParaRPr>
          </a:p>
          <a:p>
            <a:pPr marL="0" indent="0" algn="ctr">
              <a:buNone/>
            </a:pPr>
            <a:r>
              <a:rPr lang="en-US" sz="2400" u="sng" dirty="0"/>
              <a:t>Architects ask (e.g., me)</a:t>
            </a:r>
            <a:r>
              <a:rPr lang="en-US" sz="2400" dirty="0"/>
              <a:t> what gadget to add? </a:t>
            </a:r>
          </a:p>
          <a:p>
            <a:pPr marL="0" indent="0">
              <a:buNone/>
            </a:pPr>
            <a:r>
              <a:rPr lang="en-US" sz="2400" dirty="0">
                <a:sym typeface="Wingdings" pitchFamily="2" charset="2"/>
              </a:rPr>
              <a:t> </a:t>
            </a:r>
            <a:r>
              <a:rPr lang="en-US" sz="2400" dirty="0"/>
              <a:t>Sorry: I also don’t know. Most components not new. Still </a:t>
            </a:r>
            <a:r>
              <a:rPr lang="en-US" sz="2400" i="1" dirty="0"/>
              <a:t>‘importing airplane parts to a car’ </a:t>
            </a:r>
            <a:r>
              <a:rPr lang="en-US" sz="2400" dirty="0"/>
              <a:t>does not yield the same benefits</a:t>
            </a:r>
          </a:p>
          <a:p>
            <a:pPr marL="0" lvl="1">
              <a:buNone/>
            </a:pPr>
            <a:r>
              <a:rPr lang="en-US" sz="2400" dirty="0">
                <a:sym typeface="Wingdings" pitchFamily="2" charset="2"/>
              </a:rPr>
              <a:t> Compatibility of serial code matters more</a:t>
            </a:r>
            <a:endParaRPr lang="en-US" sz="2400" dirty="0"/>
          </a:p>
          <a:p>
            <a:pPr>
              <a:buNone/>
            </a:pPr>
            <a:endParaRPr lang="en-US" sz="2400" dirty="0" smtClean="0">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was the system was engineered</a:t>
            </a:r>
            <a:r>
              <a:rPr lang="en-US" sz="2400" i="1" dirty="0" smtClean="0"/>
              <a:t>, and this was not fun”</a:t>
            </a:r>
          </a:p>
          <a:p>
            <a:pPr>
              <a:buNone/>
            </a:pPr>
            <a:r>
              <a:rPr lang="en-US" sz="2400" dirty="0" smtClean="0"/>
              <a:t>*From Montgomery Blair Magnet, Silver Spring, MD</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problems, May 2011.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219200"/>
          </a:xfrm>
        </p:spPr>
        <p:txBody>
          <a:bodyPr/>
          <a:lstStyle/>
          <a:p>
            <a:r>
              <a:rPr lang="en-US" sz="3600" u="sng" dirty="0" smtClean="0"/>
              <a:t>Example</a:t>
            </a:r>
            <a:r>
              <a:rPr lang="en-US" sz="3600" dirty="0" smtClean="0"/>
              <a:t> Memory </a:t>
            </a:r>
            <a:br>
              <a:rPr lang="en-US" sz="3600" dirty="0" smtClean="0"/>
            </a:br>
            <a:r>
              <a:rPr lang="en-US" sz="3500" dirty="0"/>
              <a:t>H</a:t>
            </a:r>
            <a:r>
              <a:rPr lang="en-US" sz="3500" dirty="0" smtClean="0"/>
              <a:t>ow did serial architectures deal with locality?</a:t>
            </a:r>
            <a:endParaRPr lang="en-US" sz="3500" dirty="0"/>
          </a:p>
        </p:txBody>
      </p:sp>
      <p:sp>
        <p:nvSpPr>
          <p:cNvPr id="3" name="Content Placeholder 2"/>
          <p:cNvSpPr>
            <a:spLocks noGrp="1"/>
          </p:cNvSpPr>
          <p:nvPr>
            <p:ph idx="1"/>
          </p:nvPr>
        </p:nvSpPr>
        <p:spPr>
          <a:xfrm>
            <a:off x="228600" y="914400"/>
            <a:ext cx="8839200" cy="5211763"/>
          </a:xfrm>
        </p:spPr>
        <p:txBody>
          <a:bodyPr/>
          <a:lstStyle/>
          <a:p>
            <a:pPr marL="0" indent="0" algn="ctr">
              <a:buNone/>
            </a:pPr>
            <a:endParaRPr lang="en-US" sz="2400" u="sng" dirty="0" smtClean="0"/>
          </a:p>
          <a:p>
            <a:pPr marL="0" indent="0">
              <a:buNone/>
            </a:pPr>
            <a:r>
              <a:rPr lang="en-US" sz="2400" dirty="0" smtClean="0"/>
              <a:t>1. Gap opened between improvements in </a:t>
            </a:r>
          </a:p>
          <a:p>
            <a:pPr marL="400050" lvl="1" indent="0">
              <a:buNone/>
            </a:pPr>
            <a:r>
              <a:rPr lang="en-US" sz="2400" dirty="0" smtClean="0"/>
              <a:t>- Latency to memory, and</a:t>
            </a:r>
          </a:p>
          <a:p>
            <a:pPr marL="400050" lvl="1" indent="0">
              <a:buNone/>
            </a:pPr>
            <a:r>
              <a:rPr lang="en-US" sz="2400" dirty="0" smtClean="0"/>
              <a:t>- Processor speed  </a:t>
            </a:r>
          </a:p>
          <a:p>
            <a:pPr marL="0" indent="0">
              <a:buNone/>
            </a:pPr>
            <a:r>
              <a:rPr lang="en-US" sz="2400" dirty="0" smtClean="0"/>
              <a:t>2. </a:t>
            </a:r>
            <a:r>
              <a:rPr lang="en-US" sz="2400" u="sng" dirty="0" smtClean="0"/>
              <a:t>Locality observation</a:t>
            </a:r>
            <a:r>
              <a:rPr lang="en-US" sz="2400" dirty="0" smtClean="0"/>
              <a:t> </a:t>
            </a:r>
            <a:r>
              <a:rPr lang="en-US" sz="2400" dirty="0"/>
              <a:t>S</a:t>
            </a:r>
            <a:r>
              <a:rPr lang="en-US" sz="2400" dirty="0" smtClean="0"/>
              <a:t>erial programs tend to reuse data, or nearby addresses </a:t>
            </a:r>
            <a:r>
              <a:rPr lang="en-US" sz="2400" dirty="0" smtClean="0">
                <a:sym typeface="Wingdings" pitchFamily="2" charset="2"/>
              </a:rPr>
              <a:t> </a:t>
            </a:r>
          </a:p>
          <a:p>
            <a:pPr marL="914400" lvl="1" indent="-514350">
              <a:buAutoNum type="romanLcParenBoth"/>
            </a:pPr>
            <a:r>
              <a:rPr lang="en-US" sz="2000" dirty="0" smtClean="0">
                <a:sym typeface="Wingdings" pitchFamily="2" charset="2"/>
              </a:rPr>
              <a:t>Increasing role for caches in architecture; yet, </a:t>
            </a:r>
          </a:p>
          <a:p>
            <a:pPr marL="914400" lvl="1" indent="-514350">
              <a:buAutoNum type="romanLcParenBoth"/>
            </a:pPr>
            <a:r>
              <a:rPr lang="en-US" sz="2000" dirty="0" smtClean="0">
                <a:sym typeface="Wingdings" pitchFamily="2" charset="2"/>
              </a:rPr>
              <a:t>Same basic programming model </a:t>
            </a:r>
          </a:p>
          <a:p>
            <a:pPr marL="0" indent="0">
              <a:buNone/>
            </a:pPr>
            <a:endParaRPr lang="en-US" sz="2400" u="sng" dirty="0" smtClean="0"/>
          </a:p>
          <a:p>
            <a:pPr marL="0" indent="0" algn="ctr">
              <a:buNone/>
            </a:pPr>
            <a:r>
              <a:rPr lang="en-US" sz="2400" u="sng" dirty="0" smtClean="0"/>
              <a:t>In summary</a:t>
            </a:r>
            <a:r>
              <a:rPr lang="en-US" sz="2400" dirty="0" smtClean="0"/>
              <a:t> </a:t>
            </a:r>
          </a:p>
          <a:p>
            <a:pPr marL="0" indent="0">
              <a:buNone/>
            </a:pPr>
            <a:r>
              <a:rPr lang="en-US" sz="2400" dirty="0" smtClean="0"/>
              <a:t>Starting point: </a:t>
            </a:r>
            <a:r>
              <a:rPr lang="en-US" sz="2400" dirty="0"/>
              <a:t>S</a:t>
            </a:r>
            <a:r>
              <a:rPr lang="en-US" sz="2400" dirty="0" smtClean="0"/>
              <a:t>uccessful programming model</a:t>
            </a:r>
          </a:p>
          <a:p>
            <a:pPr marL="0" indent="0">
              <a:buNone/>
            </a:pPr>
            <a:r>
              <a:rPr lang="en-US" sz="2400" dirty="0"/>
              <a:t>Found a way </a:t>
            </a:r>
            <a:r>
              <a:rPr lang="en-US" sz="2400" dirty="0" smtClean="0"/>
              <a:t>to hold on to it</a:t>
            </a:r>
          </a:p>
        </p:txBody>
      </p:sp>
    </p:spTree>
    <p:extLst>
      <p:ext uri="{BB962C8B-B14F-4D97-AF65-F5344CB8AC3E}">
        <p14:creationId xmlns:p14="http://schemas.microsoft.com/office/powerpoint/2010/main" val="701471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dirty="0" smtClean="0">
                <a:cs typeface="Arial" pitchFamily="34" charset="0"/>
              </a:rPr>
              <a:t>list</a:t>
            </a:r>
            <a:r>
              <a:rPr lang="en-US" sz="1600" b="1" dirty="0" smtClean="0">
                <a:solidFill>
                  <a:srgbClr val="FF0000"/>
                </a:solidFill>
                <a:cs typeface="Arial" pitchFamily="34" charset="0"/>
              </a:rPr>
              <a:t> </a:t>
            </a:r>
            <a:r>
              <a:rPr lang="en-US" sz="1600" dirty="0" smtClean="0">
                <a:cs typeface="Arial" pitchFamily="34" charset="0"/>
              </a:rPr>
              <a:t>ranking</a:t>
            </a:r>
            <a:endParaRPr lang="en-US" sz="1600" dirty="0">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Importance of list ranking for tree and graph algorithms</a:t>
            </a:r>
            <a:endParaRPr lang="en-US" sz="2800" u="sng" dirty="0">
              <a:latin typeface="+mj-lt"/>
              <a:cs typeface="Arial" pitchFamily="34" charset="0"/>
            </a:endParaRPr>
          </a:p>
        </p:txBody>
      </p:sp>
      <p:sp>
        <p:nvSpPr>
          <p:cNvPr id="4" name="TextBox 3"/>
          <p:cNvSpPr txBox="1"/>
          <p:nvPr/>
        </p:nvSpPr>
        <p:spPr>
          <a:xfrm>
            <a:off x="5410200" y="4876800"/>
            <a:ext cx="3833101" cy="1323439"/>
          </a:xfrm>
          <a:prstGeom prst="rect">
            <a:avLst/>
          </a:prstGeom>
          <a:noFill/>
        </p:spPr>
        <p:txBody>
          <a:bodyPr wrap="none" rtlCol="0">
            <a:spAutoFit/>
          </a:bodyPr>
          <a:lstStyle/>
          <a:p>
            <a:r>
              <a:rPr lang="en-US" u="sng" dirty="0" smtClean="0">
                <a:solidFill>
                  <a:srgbClr val="FF0000"/>
                </a:solidFill>
              </a:rPr>
              <a:t>Point of recent study</a:t>
            </a:r>
          </a:p>
          <a:p>
            <a:r>
              <a:rPr lang="en-US" dirty="0" smtClean="0">
                <a:solidFill>
                  <a:srgbClr val="FF0000"/>
                </a:solidFill>
              </a:rPr>
              <a:t>Root of </a:t>
            </a:r>
            <a:r>
              <a:rPr lang="en-US" dirty="0" err="1" smtClean="0">
                <a:solidFill>
                  <a:srgbClr val="FF0000"/>
                </a:solidFill>
              </a:rPr>
              <a:t>OofM</a:t>
            </a:r>
            <a:r>
              <a:rPr lang="en-US" dirty="0" smtClean="0">
                <a:solidFill>
                  <a:srgbClr val="FF0000"/>
                </a:solidFill>
              </a:rPr>
              <a:t> speedups:</a:t>
            </a:r>
          </a:p>
          <a:p>
            <a:r>
              <a:rPr lang="en-US" dirty="0" smtClean="0">
                <a:solidFill>
                  <a:srgbClr val="FF0000"/>
                </a:solidFill>
              </a:rPr>
              <a:t>Speedup on </a:t>
            </a:r>
            <a:r>
              <a:rPr lang="en-US" b="1"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Helpful (?) Analogy</a:t>
            </a:r>
            <a:endParaRPr lang="en-US" dirty="0"/>
          </a:p>
        </p:txBody>
      </p:sp>
      <p:sp>
        <p:nvSpPr>
          <p:cNvPr id="3" name="Content Placeholder 2"/>
          <p:cNvSpPr>
            <a:spLocks noGrp="1"/>
          </p:cNvSpPr>
          <p:nvPr>
            <p:ph idx="1"/>
          </p:nvPr>
        </p:nvSpPr>
        <p:spPr>
          <a:xfrm>
            <a:off x="0" y="990600"/>
            <a:ext cx="9144000" cy="5135563"/>
          </a:xfrm>
        </p:spPr>
        <p:txBody>
          <a:bodyPr/>
          <a:lstStyle/>
          <a:p>
            <a:pPr marL="0" lvl="1" indent="0">
              <a:buNone/>
            </a:pPr>
            <a:r>
              <a:rPr lang="en-US" sz="2400" u="sng" dirty="0" smtClean="0"/>
              <a:t>Grew on</a:t>
            </a:r>
            <a:r>
              <a:rPr lang="en-US" sz="2400" dirty="0" smtClean="0"/>
              <a:t> tasty salads: Natural ingredients; No dressing/cheese</a:t>
            </a:r>
          </a:p>
          <a:p>
            <a:pPr marL="0" lvl="1" indent="0">
              <a:buNone/>
            </a:pPr>
            <a:endParaRPr lang="en-US" sz="2400" u="sng" dirty="0" smtClean="0">
              <a:solidFill>
                <a:srgbClr val="000000"/>
              </a:solidFill>
              <a:sym typeface="Wingdings" pitchFamily="2" charset="2"/>
            </a:endParaRPr>
          </a:p>
          <a:p>
            <a:pPr marL="0" lvl="1" indent="0">
              <a:buNone/>
            </a:pPr>
            <a:r>
              <a:rPr lang="en-US" sz="2400" u="sng" dirty="0" smtClean="0">
                <a:solidFill>
                  <a:srgbClr val="000000"/>
                </a:solidFill>
                <a:sym typeface="Wingdings" pitchFamily="2" charset="2"/>
              </a:rPr>
              <a:t>Now</a:t>
            </a:r>
            <a:r>
              <a:rPr lang="en-US" sz="2400" dirty="0" smtClean="0">
                <a:solidFill>
                  <a:srgbClr val="000000"/>
                </a:solidFill>
                <a:sym typeface="Wingdings" pitchFamily="2" charset="2"/>
              </a:rPr>
              <a:t> salads </a:t>
            </a:r>
            <a:r>
              <a:rPr lang="en-US" sz="2400" dirty="0">
                <a:solidFill>
                  <a:srgbClr val="000000"/>
                </a:solidFill>
                <a:sym typeface="Wingdings" pitchFamily="2" charset="2"/>
              </a:rPr>
              <a:t>requiring tones of dressing and </a:t>
            </a:r>
            <a:r>
              <a:rPr lang="en-US" sz="2400" dirty="0" smtClean="0">
                <a:solidFill>
                  <a:srgbClr val="000000"/>
                </a:solidFill>
                <a:sym typeface="Wingdings" pitchFamily="2" charset="2"/>
              </a:rPr>
              <a:t>cheese. Taste? </a:t>
            </a:r>
          </a:p>
          <a:p>
            <a:pPr marL="0" lvl="1" indent="0" algn="ctr">
              <a:buNone/>
            </a:pPr>
            <a:r>
              <a:rPr lang="en-US" sz="2400" dirty="0" smtClean="0">
                <a:solidFill>
                  <a:srgbClr val="000000"/>
                </a:solidFill>
                <a:sym typeface="Wingdings" pitchFamily="2" charset="2"/>
              </a:rPr>
              <a:t>Reminds (only?) me of </a:t>
            </a:r>
          </a:p>
          <a:p>
            <a:pPr marL="0" lvl="1" indent="0">
              <a:buNone/>
            </a:pPr>
            <a:r>
              <a:rPr lang="en-US" sz="2400" dirty="0" smtClean="0">
                <a:sym typeface="Wingdings" pitchFamily="2" charset="2"/>
              </a:rPr>
              <a:t>Dressing</a:t>
            </a:r>
            <a:r>
              <a:rPr lang="en-US" sz="2400" dirty="0" smtClean="0">
                <a:solidFill>
                  <a:srgbClr val="FF0000"/>
                </a:solidFill>
                <a:sym typeface="Wingdings" pitchFamily="2" charset="2"/>
              </a:rPr>
              <a:t> Huge </a:t>
            </a:r>
            <a:r>
              <a:rPr lang="en-US" sz="2400" dirty="0">
                <a:solidFill>
                  <a:srgbClr val="FF0000"/>
                </a:solidFill>
                <a:sym typeface="Wingdings" pitchFamily="2" charset="2"/>
              </a:rPr>
              <a:t>blue-chip &amp; government investment in </a:t>
            </a:r>
            <a:r>
              <a:rPr lang="en-US" sz="2400" dirty="0" smtClean="0">
                <a:solidFill>
                  <a:srgbClr val="FF0000"/>
                </a:solidFill>
                <a:sym typeface="Wingdings" pitchFamily="2" charset="2"/>
              </a:rPr>
              <a:t>system &amp; app software </a:t>
            </a:r>
            <a:r>
              <a:rPr lang="en-US" sz="2400" dirty="0">
                <a:solidFill>
                  <a:srgbClr val="FF0000"/>
                </a:solidFill>
                <a:sym typeface="Wingdings" pitchFamily="2" charset="2"/>
              </a:rPr>
              <a:t>to overcome HW limitations. (limited scope) </a:t>
            </a:r>
            <a:r>
              <a:rPr lang="en-US" sz="2400" dirty="0" smtClean="0">
                <a:solidFill>
                  <a:srgbClr val="FF0000"/>
                </a:solidFill>
                <a:sym typeface="Wingdings" pitchFamily="2" charset="2"/>
              </a:rPr>
              <a:t>DSLs. </a:t>
            </a:r>
          </a:p>
          <a:p>
            <a:pPr marL="0" lvl="1" indent="0">
              <a:buNone/>
            </a:pPr>
            <a:r>
              <a:rPr lang="en-US" sz="2400" dirty="0" smtClean="0">
                <a:solidFill>
                  <a:srgbClr val="000000"/>
                </a:solidFill>
                <a:sym typeface="Wingdings" pitchFamily="2" charset="2"/>
              </a:rPr>
              <a:t>Taste</a:t>
            </a:r>
            <a:r>
              <a:rPr lang="en-US" sz="2400" dirty="0" smtClean="0">
                <a:solidFill>
                  <a:srgbClr val="FF0000"/>
                </a:solidFill>
                <a:sym typeface="Wingdings" pitchFamily="2" charset="2"/>
              </a:rPr>
              <a:t> Speed</a:t>
            </a:r>
            <a:r>
              <a:rPr lang="en-US" sz="2400" dirty="0">
                <a:solidFill>
                  <a:srgbClr val="FF0000"/>
                </a:solidFill>
                <a:sym typeface="Wingdings" pitchFamily="2" charset="2"/>
              </a:rPr>
              <a:t>-ups only on limited apps. </a:t>
            </a:r>
          </a:p>
          <a:p>
            <a:pPr marL="0" lvl="1" indent="0">
              <a:buNone/>
            </a:pPr>
            <a:endParaRPr lang="en-US" sz="2400" dirty="0" smtClean="0">
              <a:solidFill>
                <a:srgbClr val="FF0000"/>
              </a:solidFill>
              <a:sym typeface="Wingdings" pitchFamily="2" charset="2"/>
            </a:endParaRPr>
          </a:p>
          <a:p>
            <a:pPr marL="0" lvl="1" indent="0">
              <a:buNone/>
            </a:pPr>
            <a:r>
              <a:rPr lang="en-US" sz="2400" dirty="0" smtClean="0">
                <a:solidFill>
                  <a:srgbClr val="000000"/>
                </a:solidFill>
                <a:sym typeface="Wingdings" pitchFamily="2" charset="2"/>
              </a:rPr>
              <a:t>Contrasted with:</a:t>
            </a:r>
            <a:endParaRPr lang="en-US" sz="2400" dirty="0">
              <a:solidFill>
                <a:srgbClr val="000000"/>
              </a:solidFill>
              <a:sym typeface="Wingdings" pitchFamily="2" charset="2"/>
            </a:endParaRPr>
          </a:p>
          <a:p>
            <a:pPr marL="0" lvl="1" indent="0">
              <a:buNone/>
            </a:pPr>
            <a:r>
              <a:rPr lang="en-US" sz="2400" dirty="0" smtClean="0">
                <a:solidFill>
                  <a:srgbClr val="000000"/>
                </a:solidFill>
              </a:rPr>
              <a:t>Simple ingredients </a:t>
            </a:r>
            <a:r>
              <a:rPr lang="en-US" sz="2000" dirty="0" smtClean="0">
                <a:solidFill>
                  <a:srgbClr val="FF0000"/>
                </a:solidFill>
              </a:rPr>
              <a:t>Parallel </a:t>
            </a:r>
            <a:r>
              <a:rPr lang="en-US" sz="2000" dirty="0">
                <a:solidFill>
                  <a:srgbClr val="FF0000"/>
                </a:solidFill>
              </a:rPr>
              <a:t>algorithms theory. Few basic architecture ideas on control &amp; data paths and memory system </a:t>
            </a:r>
            <a:endParaRPr lang="en-US" sz="2400" dirty="0"/>
          </a:p>
          <a:p>
            <a:pPr marL="742950" lvl="2" indent="-342900">
              <a:buFontTx/>
              <a:buChar char="-"/>
            </a:pPr>
            <a:r>
              <a:rPr lang="en-US" sz="2000" dirty="0" smtClean="0">
                <a:solidFill>
                  <a:srgbClr val="FF0000"/>
                </a:solidFill>
              </a:rPr>
              <a:t>Modest </a:t>
            </a:r>
            <a:r>
              <a:rPr lang="en-US" sz="2000" dirty="0">
                <a:solidFill>
                  <a:srgbClr val="FF0000"/>
                </a:solidFill>
              </a:rPr>
              <a:t>academic project</a:t>
            </a:r>
            <a:endParaRPr lang="en-US" dirty="0"/>
          </a:p>
          <a:p>
            <a:pPr marL="742950" lvl="2" indent="-342900">
              <a:buFontTx/>
              <a:buChar char="-"/>
            </a:pPr>
            <a:r>
              <a:rPr lang="en-US" sz="2000" b="1" i="1" dirty="0" smtClean="0"/>
              <a:t>Taste  </a:t>
            </a:r>
            <a:r>
              <a:rPr lang="en-US" sz="2000" dirty="0" smtClean="0">
                <a:solidFill>
                  <a:srgbClr val="FF0000"/>
                </a:solidFill>
              </a:rPr>
              <a:t>Better </a:t>
            </a:r>
            <a:r>
              <a:rPr lang="en-US" sz="2000" dirty="0">
                <a:solidFill>
                  <a:srgbClr val="FF0000"/>
                </a:solidFill>
              </a:rPr>
              <a:t>speedups by orders of magnitude. HS student </a:t>
            </a:r>
            <a:r>
              <a:rPr lang="en-US" sz="2000" dirty="0" err="1">
                <a:solidFill>
                  <a:srgbClr val="FF0000"/>
                </a:solidFill>
              </a:rPr>
              <a:t>vs</a:t>
            </a:r>
            <a:r>
              <a:rPr lang="en-US" sz="2000" dirty="0">
                <a:solidFill>
                  <a:srgbClr val="FF0000"/>
                </a:solidFill>
              </a:rPr>
              <a:t> </a:t>
            </a:r>
            <a:r>
              <a:rPr lang="en-US" sz="2000" dirty="0" smtClean="0">
                <a:solidFill>
                  <a:srgbClr val="FF0000"/>
                </a:solidFill>
              </a:rPr>
              <a:t>PhDs</a:t>
            </a:r>
            <a:endParaRPr lang="en-US" sz="2400" u="sng" dirty="0">
              <a:solidFill>
                <a:srgbClr val="000000"/>
              </a:solidFill>
            </a:endParaRPr>
          </a:p>
          <a:p>
            <a:pPr marL="0" lvl="1" indent="0">
              <a:buNone/>
            </a:pPr>
            <a:endParaRPr lang="en-US" sz="2400" b="1" i="1" dirty="0"/>
          </a:p>
          <a:p>
            <a:pPr marL="0" lvl="1" indent="0">
              <a:buNone/>
            </a:pPr>
            <a:endParaRPr lang="en-US" sz="2200" dirty="0">
              <a:sym typeface="Wingdings" pitchFamily="2" charset="2"/>
            </a:endParaRPr>
          </a:p>
          <a:p>
            <a:endParaRPr lang="en-US" dirty="0"/>
          </a:p>
        </p:txBody>
      </p:sp>
    </p:spTree>
    <p:extLst>
      <p:ext uri="{BB962C8B-B14F-4D97-AF65-F5344CB8AC3E}">
        <p14:creationId xmlns:p14="http://schemas.microsoft.com/office/powerpoint/2010/main" val="193594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James Edwards, </a:t>
            </a:r>
            <a:r>
              <a:rPr lang="en-US" sz="2000" dirty="0" err="1" smtClean="0"/>
              <a:t>Fady</a:t>
            </a:r>
            <a:r>
              <a:rPr lang="en-US" sz="2000" dirty="0" smtClean="0"/>
              <a:t> </a:t>
            </a:r>
            <a:r>
              <a:rPr lang="en-US" sz="2000" dirty="0" err="1" smtClean="0"/>
              <a:t>Ghanim</a:t>
            </a:r>
            <a:r>
              <a:rPr lang="en-US" sz="2000" dirty="0" smtClean="0"/>
              <a:t> </a:t>
            </a:r>
            <a:r>
              <a:rPr lang="en-US" sz="2000" u="sng" dirty="0" smtClean="0"/>
              <a:t>Recent </a:t>
            </a:r>
            <a:r>
              <a:rPr lang="en-US" sz="2000" dirty="0" smtClean="0">
                <a:solidFill>
                  <a:srgbClr val="00B0F0"/>
                </a:solidFill>
              </a:rPr>
              <a:t>PhDs</a:t>
            </a:r>
            <a:r>
              <a:rPr lang="en-US" sz="2000" dirty="0" smtClean="0"/>
              <a:t>: </a:t>
            </a:r>
            <a:r>
              <a:rPr lang="en-US" sz="2000" dirty="0" smtClean="0">
                <a:solidFill>
                  <a:srgbClr val="00B0F0"/>
                </a:solidFill>
              </a:rPr>
              <a:t>Aydin Balkan, George Caragea, </a:t>
            </a:r>
            <a:r>
              <a:rPr lang="en-US" sz="2000" dirty="0" smtClean="0"/>
              <a:t>Mike Horak</a:t>
            </a:r>
            <a:r>
              <a:rPr lang="en-US" sz="2000" dirty="0" smtClean="0">
                <a:solidFill>
                  <a:srgbClr val="00B0F0"/>
                </a:solidFill>
              </a:rPr>
              <a:t>, Fuat Keceli, Alex Tzannes</a:t>
            </a:r>
            <a:r>
              <a:rPr lang="en-US" sz="2000" dirty="0" smtClean="0">
                <a:solidFill>
                  <a:srgbClr val="92D050"/>
                </a:solidFill>
              </a:rPr>
              <a:t>*</a:t>
            </a:r>
            <a:r>
              <a:rPr lang="en-US" sz="2000" dirty="0" smtClean="0">
                <a:solidFill>
                  <a:srgbClr val="00B0F0"/>
                </a:solidFill>
              </a:rPr>
              <a:t>,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X2. </a:t>
            </a:r>
            <a:r>
              <a:rPr lang="en-US" sz="2000" dirty="0" smtClean="0">
                <a:solidFill>
                  <a:srgbClr val="0070C0"/>
                </a:solidFill>
              </a:rPr>
              <a:t>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logic</a:t>
            </a:r>
            <a:r>
              <a:rPr lang="en-US" sz="2000" dirty="0" smtClean="0"/>
              <a:t>. Co-advisor. </a:t>
            </a:r>
            <a:r>
              <a:rPr lang="en-US" sz="2000" dirty="0" smtClean="0">
                <a:solidFill>
                  <a:srgbClr val="0070C0"/>
                </a:solidFill>
              </a:rPr>
              <a:t>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deployed XMT computer</a:t>
            </a:r>
            <a:r>
              <a:rPr lang="en-US" sz="2000" dirty="0" smtClean="0"/>
              <a:t>, NIH</a:t>
            </a:r>
          </a:p>
          <a:p>
            <a:pPr eaLnBrk="1" hangingPunct="1">
              <a:lnSpc>
                <a:spcPct val="80000"/>
              </a:lnSpc>
            </a:pPr>
            <a:r>
              <a:rPr lang="en-US" sz="2000" dirty="0" smtClean="0"/>
              <a:t>Transferred IP for Intel/TBB-customized XMT lazy scheduling. 4’2013 </a:t>
            </a:r>
          </a:p>
          <a:p>
            <a:pPr eaLnBrk="1" hangingPunct="1">
              <a:lnSpc>
                <a:spcPct val="80000"/>
              </a:lnSpc>
            </a:pPr>
            <a:r>
              <a:rPr lang="en-US" sz="2000" dirty="0" smtClean="0">
                <a:solidFill>
                  <a:srgbClr val="FF0000"/>
                </a:solidFill>
              </a:rPr>
              <a:t>Reinvention of Computing for Parallelism. 1</a:t>
            </a:r>
            <a:r>
              <a:rPr lang="en-US" sz="2000" baseline="30000" dirty="0" smtClean="0">
                <a:solidFill>
                  <a:srgbClr val="FF0000"/>
                </a:solidFill>
              </a:rPr>
              <a:t>st</a:t>
            </a:r>
            <a:r>
              <a:rPr lang="en-US" sz="2000" dirty="0" smtClean="0">
                <a:solidFill>
                  <a:srgbClr val="FF0000"/>
                </a:solidFill>
              </a:rPr>
              <a:t> out of 49 for Maryland Research Center of Excellence (MRCE) by USM. None funded. 17 members, including UMBC, UMBI, UMSOM. Mostly applications.</a:t>
            </a:r>
          </a:p>
          <a:p>
            <a:pPr eaLnBrk="1" hangingPunct="1">
              <a:lnSpc>
                <a:spcPct val="80000"/>
              </a:lnSpc>
              <a:buNone/>
            </a:pPr>
            <a:r>
              <a:rPr lang="en-US" sz="2000" dirty="0" smtClean="0">
                <a:solidFill>
                  <a:srgbClr val="00B050"/>
                </a:solidFill>
              </a:rPr>
              <a:t>* 1</a:t>
            </a:r>
            <a:r>
              <a:rPr lang="en-US" sz="2000" baseline="30000" dirty="0" smtClean="0">
                <a:solidFill>
                  <a:srgbClr val="00B050"/>
                </a:solidFill>
              </a:rPr>
              <a:t>st</a:t>
            </a:r>
            <a:r>
              <a:rPr lang="en-US" sz="2000" dirty="0" smtClean="0">
                <a:solidFill>
                  <a:srgbClr val="00B050"/>
                </a:solidFill>
              </a:rPr>
              <a:t> place, ACM Student Research Competition, PACT’11. Post-doc, UIUC </a:t>
            </a:r>
            <a:endParaRPr lang="en-US" sz="2400" dirty="0" smtClean="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811823"/>
          </a:xfrm>
        </p:spPr>
        <p:txBody>
          <a:bodyPr/>
          <a:lstStyle/>
          <a:p>
            <a:r>
              <a:rPr lang="en-US" dirty="0" smtClean="0"/>
              <a:t>Locality in Parallel Computing</a:t>
            </a:r>
            <a:endParaRPr lang="en-US" dirty="0"/>
          </a:p>
        </p:txBody>
      </p:sp>
      <p:sp>
        <p:nvSpPr>
          <p:cNvPr id="3" name="Content Placeholder 2"/>
          <p:cNvSpPr>
            <a:spLocks noGrp="1"/>
          </p:cNvSpPr>
          <p:nvPr>
            <p:ph idx="1"/>
          </p:nvPr>
        </p:nvSpPr>
        <p:spPr>
          <a:xfrm>
            <a:off x="381000" y="914400"/>
            <a:ext cx="8763000" cy="4830763"/>
          </a:xfrm>
        </p:spPr>
        <p:txBody>
          <a:bodyPr/>
          <a:lstStyle/>
          <a:p>
            <a:pPr marL="0" indent="0">
              <a:buNone/>
            </a:pPr>
            <a:r>
              <a:rPr lang="en-US" sz="2800" u="sng" dirty="0" smtClean="0"/>
              <a:t>Early on</a:t>
            </a:r>
            <a:r>
              <a:rPr lang="en-US" sz="2800" dirty="0" smtClean="0"/>
              <a:t> Processors with local memory</a:t>
            </a:r>
          </a:p>
          <a:p>
            <a:pPr marL="0" indent="0">
              <a:buNone/>
            </a:pPr>
            <a:r>
              <a:rPr lang="en-US" sz="2800" dirty="0" smtClean="0">
                <a:sym typeface="Wingdings" pitchFamily="2" charset="2"/>
              </a:rPr>
              <a:t> </a:t>
            </a:r>
            <a:r>
              <a:rPr lang="en-US" sz="2800" dirty="0" smtClean="0"/>
              <a:t>Practice of parallel programming meant:</a:t>
            </a:r>
          </a:p>
          <a:p>
            <a:pPr marL="914400" lvl="1" indent="-514350">
              <a:buAutoNum type="arabicPeriod"/>
            </a:pPr>
            <a:r>
              <a:rPr lang="en-US" sz="2400" dirty="0" smtClean="0"/>
              <a:t>Program for parallelism, </a:t>
            </a:r>
            <a:r>
              <a:rPr lang="en-US" sz="2400" b="1" dirty="0" smtClean="0"/>
              <a:t>and</a:t>
            </a:r>
          </a:p>
          <a:p>
            <a:pPr marL="914400" lvl="1" indent="-514350">
              <a:buAutoNum type="arabicPeriod"/>
            </a:pPr>
            <a:r>
              <a:rPr lang="en-US" sz="2400" dirty="0"/>
              <a:t>P</a:t>
            </a:r>
            <a:r>
              <a:rPr lang="en-US" sz="2400" dirty="0" smtClean="0"/>
              <a:t>rogram for locality</a:t>
            </a:r>
          </a:p>
          <a:p>
            <a:pPr marL="0" indent="0">
              <a:buNone/>
            </a:pPr>
            <a:r>
              <a:rPr lang="en-US" sz="2800" dirty="0" smtClean="0"/>
              <a:t>Consistent with: design for peak performance</a:t>
            </a:r>
          </a:p>
          <a:p>
            <a:pPr marL="0" indent="0">
              <a:buNone/>
            </a:pPr>
            <a:r>
              <a:rPr lang="en-US" sz="2800" dirty="0" smtClean="0"/>
              <a:t>But, </a:t>
            </a:r>
            <a:r>
              <a:rPr lang="en-US" sz="2800" b="1" dirty="0" smtClean="0"/>
              <a:t>not</a:t>
            </a:r>
            <a:r>
              <a:rPr lang="en-US" sz="2800" dirty="0" smtClean="0"/>
              <a:t> with: cost-effective programming</a:t>
            </a:r>
          </a:p>
          <a:p>
            <a:pPr marL="0" indent="0">
              <a:buNone/>
            </a:pPr>
            <a:endParaRPr lang="en-US" sz="2800" dirty="0" smtClean="0"/>
          </a:p>
          <a:p>
            <a:pPr marL="0" indent="0" algn="ctr">
              <a:buNone/>
            </a:pPr>
            <a:r>
              <a:rPr lang="en-US" sz="2800" u="sng" dirty="0"/>
              <a:t>In summary</a:t>
            </a:r>
            <a:r>
              <a:rPr lang="en-US" sz="2800" dirty="0"/>
              <a:t> </a:t>
            </a:r>
          </a:p>
          <a:p>
            <a:pPr marL="0" indent="0">
              <a:buNone/>
            </a:pPr>
            <a:r>
              <a:rPr lang="en-US" sz="2800" dirty="0" smtClean="0"/>
              <a:t>Never: Truly successful parallel programming </a:t>
            </a:r>
            <a:r>
              <a:rPr lang="en-US" sz="2800" dirty="0"/>
              <a:t>model</a:t>
            </a:r>
          </a:p>
          <a:p>
            <a:pPr marL="0" indent="0">
              <a:buNone/>
            </a:pPr>
            <a:r>
              <a:rPr lang="en-US" sz="2800" dirty="0" smtClean="0">
                <a:sym typeface="Wingdings" pitchFamily="2" charset="2"/>
              </a:rPr>
              <a:t> Less to hold on to..</a:t>
            </a:r>
            <a:endParaRPr lang="en-US" sz="2800" dirty="0"/>
          </a:p>
          <a:p>
            <a:pPr marL="0" indent="0">
              <a:buNone/>
            </a:pPr>
            <a:endParaRPr lang="en-US" sz="2800" dirty="0"/>
          </a:p>
        </p:txBody>
      </p:sp>
    </p:spTree>
    <p:extLst>
      <p:ext uri="{BB962C8B-B14F-4D97-AF65-F5344CB8AC3E}">
        <p14:creationId xmlns:p14="http://schemas.microsoft.com/office/powerpoint/2010/main" val="174020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marL="0" indent="0"/>
            <a:r>
              <a:rPr lang="en-US" sz="3200" dirty="0" smtClean="0">
                <a:solidFill>
                  <a:schemeClr val="tx1"/>
                </a:solidFill>
              </a:rPr>
              <a:t>Back-up:</a:t>
            </a:r>
            <a:br>
              <a:rPr lang="en-US" sz="3200" dirty="0" smtClean="0">
                <a:solidFill>
                  <a:schemeClr val="tx1"/>
                </a:solidFill>
              </a:rPr>
            </a:br>
            <a:r>
              <a:rPr lang="en-US" sz="3200" dirty="0" smtClean="0">
                <a:solidFill>
                  <a:schemeClr val="tx1"/>
                </a:solidFill>
              </a:rPr>
              <a:t>Current systems/</a:t>
            </a:r>
            <a:r>
              <a:rPr lang="en-US" sz="3200" dirty="0" smtClean="0">
                <a:solidFill>
                  <a:srgbClr val="FF0000"/>
                </a:solidFill>
              </a:rPr>
              <a:t>revolutionary changes</a:t>
            </a:r>
            <a:r>
              <a:rPr lang="en-US" sz="3600" dirty="0" smtClean="0">
                <a:solidFill>
                  <a:srgbClr val="FF0000"/>
                </a:solidFill>
              </a:rPr>
              <a:t/>
            </a:r>
            <a:br>
              <a:rPr lang="en-US" sz="3600" dirty="0" smtClean="0">
                <a:solidFill>
                  <a:srgbClr val="FF0000"/>
                </a:solidFill>
              </a:rPr>
            </a:br>
            <a:endParaRPr lang="en-US" sz="3600" dirty="0">
              <a:solidFill>
                <a:schemeClr val="tx1"/>
              </a:solidFill>
            </a:endParaRPr>
          </a:p>
        </p:txBody>
      </p:sp>
      <p:sp>
        <p:nvSpPr>
          <p:cNvPr id="3" name="Content Placeholder 2"/>
          <p:cNvSpPr>
            <a:spLocks noGrp="1"/>
          </p:cNvSpPr>
          <p:nvPr>
            <p:ph idx="1"/>
          </p:nvPr>
        </p:nvSpPr>
        <p:spPr>
          <a:xfrm>
            <a:off x="0" y="914400"/>
            <a:ext cx="9144000" cy="5211763"/>
          </a:xfrm>
        </p:spPr>
        <p:txBody>
          <a:bodyPr/>
          <a:lstStyle/>
          <a:p>
            <a:pPr marL="400050" lvl="1" indent="0">
              <a:buNone/>
            </a:pPr>
            <a:r>
              <a:rPr lang="en-US" i="1" u="sng" dirty="0" smtClean="0"/>
              <a:t>Multiprocessors</a:t>
            </a:r>
            <a:r>
              <a:rPr lang="en-US" sz="2200" dirty="0" smtClean="0"/>
              <a:t> HP-12: Computer consisting of tightly coupled processors </a:t>
            </a:r>
            <a:r>
              <a:rPr lang="en-US" sz="2200" i="1" dirty="0" smtClean="0">
                <a:solidFill>
                  <a:srgbClr val="FF0000"/>
                </a:solidFill>
              </a:rPr>
              <a:t>whose coordination and usage are controlled by </a:t>
            </a:r>
            <a:r>
              <a:rPr lang="en-US" sz="2200" i="1" dirty="0" smtClean="0"/>
              <a:t>a single</a:t>
            </a:r>
            <a:r>
              <a:rPr lang="en-US" sz="2200" i="1" dirty="0" smtClean="0">
                <a:solidFill>
                  <a:srgbClr val="FF0000"/>
                </a:solidFill>
              </a:rPr>
              <a:t> OS</a:t>
            </a:r>
            <a:r>
              <a:rPr lang="en-US" sz="2200" dirty="0" smtClean="0"/>
              <a:t> and that share memory through a shared address space</a:t>
            </a:r>
            <a:endParaRPr lang="en-US" sz="2200" i="1" dirty="0" smtClean="0"/>
          </a:p>
          <a:p>
            <a:pPr marL="400050" lvl="1" indent="0">
              <a:buNone/>
            </a:pPr>
            <a:r>
              <a:rPr lang="en-US" i="1" u="sng" dirty="0" smtClean="0"/>
              <a:t>GPUs</a:t>
            </a:r>
            <a:r>
              <a:rPr lang="en-US" i="1" dirty="0" smtClean="0"/>
              <a:t> </a:t>
            </a:r>
            <a:r>
              <a:rPr lang="en-US" sz="2000" dirty="0" smtClean="0"/>
              <a:t>HW handles thread management. But, </a:t>
            </a:r>
            <a:r>
              <a:rPr lang="en-US" sz="2000" dirty="0" smtClean="0">
                <a:solidFill>
                  <a:srgbClr val="FF0000"/>
                </a:solidFill>
                <a:sym typeface="Wingdings" pitchFamily="2" charset="2"/>
              </a:rPr>
              <a:t>leave </a:t>
            </a:r>
            <a:r>
              <a:rPr lang="en-US" sz="2000" dirty="0">
                <a:solidFill>
                  <a:srgbClr val="FF0000"/>
                </a:solidFill>
                <a:sym typeface="Wingdings" pitchFamily="2" charset="2"/>
              </a:rPr>
              <a:t>open missing </a:t>
            </a:r>
            <a:r>
              <a:rPr lang="en-US" sz="2000" dirty="0" smtClean="0">
                <a:solidFill>
                  <a:srgbClr val="FF0000"/>
                </a:solidFill>
                <a:sym typeface="Wingdings" pitchFamily="2" charset="2"/>
              </a:rPr>
              <a:t>items</a:t>
            </a:r>
          </a:p>
          <a:p>
            <a:pPr marL="400050" lvl="1" indent="0">
              <a:buNone/>
            </a:pPr>
            <a:r>
              <a:rPr lang="en-US" sz="2000" dirty="0" smtClean="0">
                <a:solidFill>
                  <a:schemeClr val="accent2">
                    <a:lumMod val="60000"/>
                    <a:lumOff val="40000"/>
                  </a:schemeClr>
                </a:solidFill>
                <a:sym typeface="Wingdings" pitchFamily="2" charset="2"/>
              </a:rPr>
              <a:t>BACKUP:</a:t>
            </a:r>
            <a:endParaRPr lang="en-US" sz="2000" dirty="0" smtClean="0">
              <a:solidFill>
                <a:schemeClr val="accent2">
                  <a:lumMod val="60000"/>
                  <a:lumOff val="40000"/>
                </a:schemeClr>
              </a:solidFill>
            </a:endParaRPr>
          </a:p>
          <a:p>
            <a:pPr marL="857250" lvl="1" indent="-457200">
              <a:buFontTx/>
              <a:buChar char="-"/>
            </a:pPr>
            <a:r>
              <a:rPr lang="en-US" sz="1800" u="sng" dirty="0" smtClean="0">
                <a:solidFill>
                  <a:schemeClr val="accent2">
                    <a:lumMod val="60000"/>
                    <a:lumOff val="40000"/>
                  </a:schemeClr>
                </a:solidFill>
              </a:rPr>
              <a:t>Goal</a:t>
            </a:r>
            <a:r>
              <a:rPr lang="en-US" sz="1800" dirty="0" smtClean="0">
                <a:solidFill>
                  <a:schemeClr val="accent2">
                    <a:lumMod val="60000"/>
                    <a:lumOff val="40000"/>
                  </a:schemeClr>
                </a:solidFill>
              </a:rPr>
              <a:t> Fit as many FUs as you can into silicon. Now, use all of them all the time</a:t>
            </a:r>
          </a:p>
          <a:p>
            <a:pPr marL="857250" lvl="1" indent="-457200">
              <a:buFontTx/>
              <a:buChar char="-"/>
            </a:pPr>
            <a:r>
              <a:rPr lang="en-US" sz="1800" dirty="0" smtClean="0">
                <a:solidFill>
                  <a:schemeClr val="accent2">
                    <a:lumMod val="60000"/>
                    <a:lumOff val="40000"/>
                  </a:schemeClr>
                </a:solidFill>
              </a:rPr>
              <a:t>Architecture</a:t>
            </a:r>
            <a:r>
              <a:rPr lang="en-US" sz="1800" dirty="0">
                <a:solidFill>
                  <a:schemeClr val="accent2">
                    <a:lumMod val="60000"/>
                    <a:lumOff val="40000"/>
                  </a:schemeClr>
                </a:solidFill>
              </a:rPr>
              <a:t>, including </a:t>
            </a:r>
            <a:r>
              <a:rPr lang="en-US" sz="1800" dirty="0">
                <a:solidFill>
                  <a:srgbClr val="FF0000"/>
                </a:solidFill>
              </a:rPr>
              <a:t>memory</a:t>
            </a:r>
            <a:r>
              <a:rPr lang="en-US" sz="1800" dirty="0">
                <a:solidFill>
                  <a:schemeClr val="accent2">
                    <a:lumMod val="60000"/>
                    <a:lumOff val="40000"/>
                  </a:schemeClr>
                </a:solidFill>
              </a:rPr>
              <a:t>, optimized for </a:t>
            </a:r>
            <a:r>
              <a:rPr lang="en-US" sz="1800" dirty="0">
                <a:solidFill>
                  <a:srgbClr val="FF0000"/>
                </a:solidFill>
              </a:rPr>
              <a:t>peak performance on limited workloads, rather than sustained general-purpose </a:t>
            </a:r>
            <a:r>
              <a:rPr lang="en-US" sz="1800" dirty="0" smtClean="0">
                <a:solidFill>
                  <a:srgbClr val="FF0000"/>
                </a:solidFill>
              </a:rPr>
              <a:t>performance</a:t>
            </a:r>
            <a:endParaRPr lang="en-US" sz="1800" dirty="0"/>
          </a:p>
          <a:p>
            <a:pPr marL="857250" lvl="1" indent="-457200">
              <a:buFontTx/>
              <a:buChar char="-"/>
            </a:pPr>
            <a:r>
              <a:rPr lang="en-US" sz="1800" dirty="0" smtClean="0">
                <a:solidFill>
                  <a:schemeClr val="accent2">
                    <a:lumMod val="60000"/>
                    <a:lumOff val="40000"/>
                  </a:schemeClr>
                </a:solidFill>
              </a:rPr>
              <a:t>Each </a:t>
            </a:r>
            <a:r>
              <a:rPr lang="en-US" sz="1800" dirty="0">
                <a:solidFill>
                  <a:schemeClr val="accent2">
                    <a:lumMod val="60000"/>
                    <a:lumOff val="40000"/>
                  </a:schemeClr>
                </a:solidFill>
              </a:rPr>
              <a:t>thread is </a:t>
            </a:r>
            <a:r>
              <a:rPr lang="en-US" sz="1800" dirty="0" smtClean="0">
                <a:solidFill>
                  <a:schemeClr val="accent2">
                    <a:lumMod val="60000"/>
                    <a:lumOff val="40000"/>
                  </a:schemeClr>
                </a:solidFill>
              </a:rPr>
              <a:t>SIMD </a:t>
            </a:r>
            <a:r>
              <a:rPr lang="en-US" sz="1800" dirty="0" smtClean="0">
                <a:solidFill>
                  <a:schemeClr val="accent2">
                    <a:lumMod val="60000"/>
                    <a:lumOff val="40000"/>
                  </a:schemeClr>
                </a:solidFill>
                <a:sym typeface="Wingdings" pitchFamily="2" charset="2"/>
              </a:rPr>
              <a:t> </a:t>
            </a:r>
            <a:r>
              <a:rPr lang="en-US" sz="1800" dirty="0" smtClean="0">
                <a:solidFill>
                  <a:schemeClr val="accent2">
                    <a:lumMod val="60000"/>
                    <a:lumOff val="40000"/>
                  </a:schemeClr>
                </a:solidFill>
              </a:rPr>
              <a:t>limit on thread divergence (both sides of a branch)</a:t>
            </a:r>
          </a:p>
          <a:p>
            <a:pPr marL="857250" lvl="1" indent="-457200">
              <a:buFontTx/>
              <a:buChar char="-"/>
            </a:pPr>
            <a:r>
              <a:rPr lang="en-US" sz="1800" dirty="0" smtClean="0">
                <a:solidFill>
                  <a:schemeClr val="accent2">
                    <a:lumMod val="60000"/>
                    <a:lumOff val="40000"/>
                  </a:schemeClr>
                </a:solidFill>
              </a:rPr>
              <a:t>HW uses parallelism for FUs and hiding </a:t>
            </a:r>
            <a:r>
              <a:rPr lang="en-US" sz="1800" dirty="0">
                <a:solidFill>
                  <a:schemeClr val="accent2">
                    <a:lumMod val="60000"/>
                    <a:lumOff val="40000"/>
                  </a:schemeClr>
                </a:solidFill>
              </a:rPr>
              <a:t>memory </a:t>
            </a:r>
            <a:r>
              <a:rPr lang="en-US" sz="1800" dirty="0" smtClean="0">
                <a:solidFill>
                  <a:schemeClr val="accent2">
                    <a:lumMod val="60000"/>
                    <a:lumOff val="40000"/>
                  </a:schemeClr>
                </a:solidFill>
              </a:rPr>
              <a:t>latency</a:t>
            </a:r>
          </a:p>
          <a:p>
            <a:pPr marL="1257300" lvl="2" indent="-457200">
              <a:buFontTx/>
              <a:buChar char="-"/>
            </a:pPr>
            <a:r>
              <a:rPr lang="en-US" sz="1800" dirty="0" smtClean="0">
                <a:solidFill>
                  <a:srgbClr val="FF0000"/>
                </a:solidFill>
              </a:rPr>
              <a:t>No: </a:t>
            </a:r>
            <a:r>
              <a:rPr lang="en-US" sz="1800" dirty="0">
                <a:solidFill>
                  <a:srgbClr val="FF0000"/>
                </a:solidFill>
              </a:rPr>
              <a:t>shared </a:t>
            </a:r>
            <a:r>
              <a:rPr lang="en-US" sz="1800" dirty="0" smtClean="0">
                <a:solidFill>
                  <a:srgbClr val="FF0000"/>
                </a:solidFill>
              </a:rPr>
              <a:t>cache </a:t>
            </a:r>
            <a:r>
              <a:rPr lang="en-US" sz="1800" dirty="0">
                <a:solidFill>
                  <a:srgbClr val="FF0000"/>
                </a:solidFill>
              </a:rPr>
              <a:t>for general </a:t>
            </a:r>
            <a:r>
              <a:rPr lang="en-US" sz="1800" dirty="0" smtClean="0">
                <a:solidFill>
                  <a:srgbClr val="FF0000"/>
                </a:solidFill>
              </a:rPr>
              <a:t>data, or truly all-to-all interconnection network to shared memory</a:t>
            </a:r>
            <a:r>
              <a:rPr lang="en-US" sz="1800" dirty="0" smtClean="0">
                <a:solidFill>
                  <a:schemeClr val="accent2">
                    <a:lumMod val="60000"/>
                    <a:lumOff val="40000"/>
                  </a:schemeClr>
                </a:solidFill>
              </a:rPr>
              <a:t> </a:t>
            </a:r>
            <a:r>
              <a:rPr lang="en-US" sz="1800" dirty="0" smtClean="0">
                <a:solidFill>
                  <a:schemeClr val="accent2">
                    <a:lumMod val="60000"/>
                    <a:lumOff val="40000"/>
                  </a:schemeClr>
                </a:solidFill>
                <a:sym typeface="Wingdings" pitchFamily="2" charset="2"/>
              </a:rPr>
              <a:t> Works well for plenty</a:t>
            </a:r>
            <a:r>
              <a:rPr lang="en-US" sz="1800" dirty="0" smtClean="0">
                <a:solidFill>
                  <a:schemeClr val="accent2">
                    <a:lumMod val="60000"/>
                    <a:lumOff val="40000"/>
                  </a:schemeClr>
                </a:solidFill>
              </a:rPr>
              <a:t> of “structured” parallelism  </a:t>
            </a:r>
          </a:p>
          <a:p>
            <a:pPr marL="857250" lvl="1" indent="-457200">
              <a:buFontTx/>
              <a:buChar char="-"/>
            </a:pPr>
            <a:r>
              <a:rPr lang="en-US" sz="1800" dirty="0" smtClean="0">
                <a:solidFill>
                  <a:schemeClr val="accent2">
                    <a:lumMod val="60000"/>
                    <a:lumOff val="40000"/>
                  </a:schemeClr>
                </a:solidFill>
              </a:rPr>
              <a:t>Minimal parallelism: just to break even with serial </a:t>
            </a:r>
            <a:r>
              <a:rPr lang="en-US" sz="1800" dirty="0" smtClean="0">
                <a:solidFill>
                  <a:schemeClr val="accent2">
                    <a:lumMod val="60000"/>
                    <a:lumOff val="40000"/>
                  </a:schemeClr>
                </a:solidFill>
                <a:sym typeface="Wingdings" pitchFamily="2" charset="2"/>
              </a:rPr>
              <a:t> </a:t>
            </a:r>
          </a:p>
          <a:p>
            <a:pPr marL="857250" lvl="1" indent="-457200">
              <a:buFontTx/>
              <a:buChar char="-"/>
            </a:pPr>
            <a:r>
              <a:rPr lang="en-US" sz="1800" dirty="0" smtClean="0">
                <a:solidFill>
                  <a:schemeClr val="accent2">
                    <a:lumMod val="60000"/>
                    <a:lumOff val="40000"/>
                  </a:schemeClr>
                </a:solidFill>
                <a:sym typeface="Wingdings" pitchFamily="2" charset="2"/>
              </a:rPr>
              <a:t>Cannot </a:t>
            </a:r>
            <a:r>
              <a:rPr lang="en-US" sz="1800" dirty="0">
                <a:solidFill>
                  <a:schemeClr val="accent2">
                    <a:lumMod val="60000"/>
                    <a:lumOff val="40000"/>
                  </a:schemeClr>
                </a:solidFill>
                <a:sym typeface="Wingdings" pitchFamily="2" charset="2"/>
              </a:rPr>
              <a:t>handle serial &amp;</a:t>
            </a:r>
            <a:r>
              <a:rPr lang="en-US" sz="1800" dirty="0" smtClean="0">
                <a:solidFill>
                  <a:schemeClr val="accent2">
                    <a:lumMod val="60000"/>
                    <a:lumOff val="40000"/>
                  </a:schemeClr>
                </a:solidFill>
                <a:sym typeface="Wingdings" pitchFamily="2" charset="2"/>
              </a:rPr>
              <a:t> </a:t>
            </a:r>
            <a:r>
              <a:rPr lang="en-US" sz="1800" dirty="0">
                <a:solidFill>
                  <a:schemeClr val="accent2">
                    <a:lumMod val="60000"/>
                    <a:lumOff val="40000"/>
                  </a:schemeClr>
                </a:solidFill>
                <a:sym typeface="Wingdings" pitchFamily="2" charset="2"/>
              </a:rPr>
              <a:t>low-parallel </a:t>
            </a:r>
            <a:r>
              <a:rPr lang="en-US" sz="1800" dirty="0" smtClean="0">
                <a:solidFill>
                  <a:schemeClr val="accent2">
                    <a:lumMod val="60000"/>
                    <a:lumOff val="40000"/>
                  </a:schemeClr>
                </a:solidFill>
                <a:sym typeface="Wingdings" pitchFamily="2" charset="2"/>
              </a:rPr>
              <a:t>code.</a:t>
            </a:r>
            <a:r>
              <a:rPr lang="en-US" sz="1800" dirty="0" smtClean="0">
                <a:sym typeface="Wingdings" pitchFamily="2" charset="2"/>
              </a:rPr>
              <a:t> </a:t>
            </a:r>
            <a:r>
              <a:rPr lang="en-US" sz="1800" dirty="0" smtClean="0">
                <a:solidFill>
                  <a:srgbClr val="FF0000"/>
                </a:solidFill>
                <a:sym typeface="Wingdings" pitchFamily="2" charset="2"/>
              </a:rPr>
              <a:t>Leave open missing items: </a:t>
            </a:r>
            <a:r>
              <a:rPr lang="en-US" sz="1800" dirty="0" smtClean="0">
                <a:solidFill>
                  <a:schemeClr val="accent2">
                    <a:lumMod val="60000"/>
                    <a:lumOff val="40000"/>
                  </a:schemeClr>
                </a:solidFill>
                <a:sym typeface="Wingdings" pitchFamily="2" charset="2"/>
              </a:rPr>
              <a:t>strong scaling, irregular, cost-effective regular</a:t>
            </a:r>
            <a:endParaRPr lang="en-US" sz="1800" dirty="0">
              <a:solidFill>
                <a:schemeClr val="accent2">
                  <a:lumMod val="60000"/>
                  <a:lumOff val="40000"/>
                </a:schemeClr>
              </a:solidFill>
              <a:sym typeface="Wingdings" pitchFamily="2" charset="2"/>
            </a:endParaRPr>
          </a:p>
          <a:p>
            <a:pPr marL="400050" lvl="1" indent="0">
              <a:buNone/>
            </a:pPr>
            <a:r>
              <a:rPr lang="en-US" sz="2000" dirty="0" smtClean="0">
                <a:sym typeface="Wingdings" pitchFamily="2" charset="2"/>
              </a:rPr>
              <a:t>Also: DARPA-</a:t>
            </a:r>
            <a:r>
              <a:rPr lang="en-US" sz="2000" dirty="0" err="1" smtClean="0">
                <a:sym typeface="Wingdings" pitchFamily="2" charset="2"/>
              </a:rPr>
              <a:t>HProductivityCS</a:t>
            </a:r>
            <a:r>
              <a:rPr lang="en-US" sz="2000" dirty="0">
                <a:sym typeface="Wingdings" pitchFamily="2" charset="2"/>
              </a:rPr>
              <a:t>.</a:t>
            </a:r>
            <a:r>
              <a:rPr lang="en-US" sz="2000" dirty="0" smtClean="0">
                <a:sym typeface="Wingdings" pitchFamily="2" charset="2"/>
              </a:rPr>
              <a:t> </a:t>
            </a:r>
            <a:r>
              <a:rPr lang="en-US" sz="2000" dirty="0">
                <a:sym typeface="Wingdings" pitchFamily="2" charset="2"/>
              </a:rPr>
              <a:t>S</a:t>
            </a:r>
            <a:r>
              <a:rPr lang="en-US" sz="2000" dirty="0" smtClean="0">
                <a:sym typeface="Wingdings" pitchFamily="2" charset="2"/>
              </a:rPr>
              <a:t>till: “</a:t>
            </a:r>
            <a:r>
              <a:rPr lang="en-US" sz="2000" i="1" dirty="0"/>
              <a:t>Only </a:t>
            </a:r>
            <a:r>
              <a:rPr lang="en-US" sz="2000" i="1" dirty="0">
                <a:solidFill>
                  <a:srgbClr val="FF0000"/>
                </a:solidFill>
              </a:rPr>
              <a:t>heroic</a:t>
            </a:r>
            <a:r>
              <a:rPr lang="en-US" sz="2000" i="1" dirty="0"/>
              <a:t> programmers can exploit the  </a:t>
            </a:r>
            <a:r>
              <a:rPr lang="en-US" sz="2000" i="1" dirty="0">
                <a:solidFill>
                  <a:srgbClr val="FF0000"/>
                </a:solidFill>
              </a:rPr>
              <a:t>vast parallelism</a:t>
            </a:r>
            <a:r>
              <a:rPr lang="en-US" sz="2000" i="1" dirty="0"/>
              <a:t> in today’s machines” </a:t>
            </a:r>
            <a:r>
              <a:rPr lang="en-US" sz="2000" i="1" dirty="0" smtClean="0"/>
              <a:t> </a:t>
            </a:r>
            <a:r>
              <a:rPr lang="en-US" sz="2000" dirty="0" smtClean="0">
                <a:sym typeface="Wingdings" pitchFamily="2" charset="2"/>
              </a:rPr>
              <a:t>[“</a:t>
            </a:r>
            <a:r>
              <a:rPr lang="en-US" sz="2000" dirty="0" err="1" smtClean="0">
                <a:sym typeface="Wingdings" pitchFamily="2" charset="2"/>
              </a:rPr>
              <a:t>GameOver</a:t>
            </a:r>
            <a:r>
              <a:rPr lang="en-US" sz="2000" dirty="0" smtClean="0">
                <a:sym typeface="Wingdings" pitchFamily="2" charset="2"/>
              </a:rPr>
              <a:t>”, </a:t>
            </a:r>
            <a:r>
              <a:rPr lang="en-US" sz="2000" i="1" dirty="0" smtClean="0"/>
              <a:t>CSTB/NAE’11</a:t>
            </a:r>
            <a:r>
              <a:rPr lang="en-US" sz="2000" dirty="0" smtClean="0"/>
              <a:t>]</a:t>
            </a:r>
            <a:endParaRPr lang="en-US" sz="2000" dirty="0" smtClean="0">
              <a:sym typeface="Wingdings" pitchFamily="2" charset="2"/>
            </a:endParaRPr>
          </a:p>
          <a:p>
            <a:pPr marL="400050" lvl="1" indent="0">
              <a:buNone/>
            </a:pPr>
            <a:endParaRPr lang="en-US" sz="2600" dirty="0"/>
          </a:p>
        </p:txBody>
      </p:sp>
    </p:spTree>
    <p:extLst>
      <p:ext uri="{BB962C8B-B14F-4D97-AF65-F5344CB8AC3E}">
        <p14:creationId xmlns:p14="http://schemas.microsoft.com/office/powerpoint/2010/main" val="160219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Where to start</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705475"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a:t>
            </a:r>
            <a:r>
              <a:rPr kumimoji="0" lang="en-US" sz="2000" b="0" i="0" strike="noStrike" cap="none" normalizeH="0" baseline="0" dirty="0" smtClean="0">
                <a:ln>
                  <a:noFill/>
                </a:ln>
                <a:solidFill>
                  <a:schemeClr val="tx1"/>
                </a:solidFill>
                <a:effectLst/>
              </a:rPr>
              <a:t>o</a:t>
            </a:r>
            <a:r>
              <a:rPr kumimoji="0" lang="en-US" sz="2000" b="0" i="0" strike="noStrike" cap="none" normalizeH="0" dirty="0" smtClean="0">
                <a:ln>
                  <a:noFill/>
                </a:ln>
                <a:solidFill>
                  <a:schemeClr val="tx1"/>
                </a:solidFill>
                <a:effectLst/>
              </a:rPr>
              <a:t> that </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el-GR" dirty="0" smtClean="0"/>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t>Place holder</a:t>
            </a:r>
            <a:endParaRPr lang="en-US" u="dbl" dirty="0"/>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938992"/>
          </a:xfrm>
          <a:prstGeom prst="rect">
            <a:avLst/>
          </a:prstGeom>
          <a:noFill/>
        </p:spPr>
        <p:txBody>
          <a:bodyPr wrap="square" rtlCol="0">
            <a:spAutoFit/>
          </a:bodyPr>
          <a:lstStyle/>
          <a:p>
            <a:r>
              <a:rPr lang="en-US" dirty="0" smtClean="0">
                <a:solidFill>
                  <a:srgbClr val="FF0000"/>
                </a:solidFill>
              </a:rPr>
              <a:t>Past</a:t>
            </a:r>
          </a:p>
          <a:p>
            <a:endParaRPr lang="en-US" dirty="0">
              <a:solidFill>
                <a:srgbClr val="FF0000"/>
              </a:solidFill>
            </a:endParaRPr>
          </a:p>
          <a:p>
            <a:r>
              <a:rPr lang="en-US" dirty="0" smtClean="0">
                <a:solidFill>
                  <a:srgbClr val="FF0000"/>
                </a:solidFill>
              </a:rPr>
              <a:t>Future?</a:t>
            </a:r>
          </a:p>
          <a:p>
            <a:endParaRPr lang="en-US" dirty="0">
              <a:solidFill>
                <a:srgbClr val="FF0000"/>
              </a:solidFill>
            </a:endParaRPr>
          </a:p>
          <a:p>
            <a:r>
              <a:rPr lang="en-US" dirty="0" smtClean="0">
                <a:solidFill>
                  <a:srgbClr val="FF0000"/>
                </a:solidFill>
                <a:sym typeface="Wingdings" pitchFamily="2" charset="2"/>
              </a:rPr>
              <a:t>Heterogeneous</a:t>
            </a:r>
            <a:r>
              <a:rPr lang="en-US" dirty="0" smtClean="0">
                <a:solidFill>
                  <a:srgbClr val="FF0000"/>
                </a:solidFill>
              </a:rPr>
              <a:t> </a:t>
            </a:r>
            <a:r>
              <a:rPr lang="en-US" dirty="0" smtClean="0">
                <a:solidFill>
                  <a:srgbClr val="FF0000"/>
                </a:solidFill>
                <a:sym typeface="Wingdings" pitchFamily="2" charset="2"/>
              </a:rPr>
              <a:t>  lowering the bar: </a:t>
            </a:r>
            <a:r>
              <a:rPr lang="en-US" dirty="0">
                <a:solidFill>
                  <a:srgbClr val="FF0000"/>
                </a:solidFill>
                <a:sym typeface="Wingdings" pitchFamily="2" charset="2"/>
              </a:rPr>
              <a:t>Keep what we </a:t>
            </a:r>
            <a:r>
              <a:rPr lang="en-US" dirty="0" smtClean="0">
                <a:solidFill>
                  <a:srgbClr val="FF0000"/>
                </a:solidFill>
                <a:sym typeface="Wingdings" pitchFamily="2" charset="2"/>
              </a:rPr>
              <a:t>have, but augment it.</a:t>
            </a:r>
          </a:p>
          <a:p>
            <a:r>
              <a:rPr lang="en-US" dirty="0" smtClean="0">
                <a:solidFill>
                  <a:srgbClr val="FF0000"/>
                </a:solidFill>
                <a:sym typeface="Wingdings" pitchFamily="2" charset="2"/>
              </a:rPr>
              <a:t>Enabled by: increasing transistor budget, </a:t>
            </a:r>
            <a:r>
              <a:rPr lang="en-US" b="1" dirty="0" smtClean="0">
                <a:solidFill>
                  <a:srgbClr val="FF0000"/>
                </a:solidFill>
                <a:sym typeface="Wingdings" pitchFamily="2" charset="2"/>
              </a:rPr>
              <a:t>3D VLSI </a:t>
            </a:r>
            <a:r>
              <a:rPr lang="en-US" dirty="0" smtClean="0">
                <a:solidFill>
                  <a:srgbClr val="FF0000"/>
                </a:solidFill>
                <a:sym typeface="Wingdings" pitchFamily="2" charset="2"/>
              </a:rPr>
              <a:t>&amp; design of power  </a:t>
            </a:r>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1802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How to think</a:t>
            </a:r>
            <a:r>
              <a:rPr kumimoji="0" lang="en-US" sz="2000" b="0" i="0" u="none" strike="noStrike" cap="none" normalizeH="0" dirty="0" smtClean="0">
                <a:ln>
                  <a:noFill/>
                </a:ln>
                <a:solidFill>
                  <a:srgbClr val="FF0000"/>
                </a:solidFill>
                <a:effectLst/>
                <a:latin typeface="Arial" charset="0"/>
              </a:rPr>
              <a:t> about parallelism</a:t>
            </a:r>
            <a:r>
              <a:rPr kumimoji="0" lang="en-US" sz="2000" b="0" i="0" u="none" strike="noStrike" cap="none" normalizeH="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PRAM &amp; Parallel algorithms</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562600" y="2658533"/>
            <a:ext cx="388620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u="sng" dirty="0" smtClean="0">
                <a:solidFill>
                  <a:srgbClr val="FF0000"/>
                </a:solidFill>
              </a:rPr>
              <a:t>Concepts</a:t>
            </a:r>
            <a:r>
              <a:rPr kumimoji="0" lang="en-US" sz="1800" b="0" i="0" u="none" strike="noStrike" cap="none" normalizeH="0" baseline="0" dirty="0" smtClean="0">
                <a:ln>
                  <a:noFill/>
                </a:ln>
                <a:solidFill>
                  <a:schemeClr val="tx1"/>
                </a:solidFill>
                <a:effectLst/>
              </a:rPr>
              <a:t> Theory, MTA, NYU-Ultra</a:t>
            </a:r>
            <a:r>
              <a:rPr kumimoji="0" lang="en-US" sz="1800" b="0" i="0" u="none" strike="noStrike" cap="none" normalizeH="0" dirty="0" smtClean="0">
                <a:ln>
                  <a:noFill/>
                </a:ln>
                <a:solidFill>
                  <a:schemeClr val="tx1"/>
                </a:solidFill>
                <a:effectLst/>
              </a:rPr>
              <a:t> </a:t>
            </a:r>
            <a:r>
              <a:rPr kumimoji="0" lang="en-US" sz="1800" b="0" i="0" u="none" strike="noStrike" cap="none" normalizeH="0" baseline="0" dirty="0" smtClean="0">
                <a:ln>
                  <a:noFill/>
                </a:ln>
                <a:solidFill>
                  <a:schemeClr val="tx1"/>
                </a:solidFill>
                <a:effectLst/>
              </a:rPr>
              <a:t>SB-PRAM, </a:t>
            </a:r>
            <a:r>
              <a:rPr kumimoji="0" lang="en-US" sz="1800" b="0" i="0" u="none" strike="noStrike" cap="none" normalizeH="0" baseline="0" dirty="0" smtClean="0">
                <a:ln>
                  <a:noFill/>
                </a:ln>
                <a:solidFill>
                  <a:srgbClr val="FF0000"/>
                </a:solidFill>
                <a:effectLst/>
              </a:rPr>
              <a:t>XMT</a:t>
            </a:r>
            <a:r>
              <a:rPr kumimoji="0" lang="en-US" sz="1800" b="0" i="0" u="none" strike="noStrike" cap="none" normalizeH="0" baseline="0" dirty="0" smtClean="0">
                <a:ln>
                  <a:noFill/>
                </a:ln>
                <a:solidFill>
                  <a:schemeClr val="tx1"/>
                </a:solidFill>
                <a:effectLst/>
              </a:rPr>
              <a:t> Many-core.</a:t>
            </a:r>
            <a:r>
              <a:rPr kumimoji="0" lang="en-US" sz="2000" b="0" i="0" u="none" strike="noStrike" cap="none" normalizeH="0" baseline="0" dirty="0" smtClean="0">
                <a:ln>
                  <a:noFill/>
                </a:ln>
                <a:solidFill>
                  <a:schemeClr val="tx1"/>
                </a:solidFill>
                <a:effectLst/>
                <a:latin typeface="Arial" charset="0"/>
              </a:rPr>
              <a:t> </a:t>
            </a:r>
            <a:r>
              <a:rPr lang="en-US" dirty="0"/>
              <a:t> </a:t>
            </a:r>
            <a:r>
              <a:rPr lang="en-US" u="sng" dirty="0" smtClean="0">
                <a:solidFill>
                  <a:srgbClr val="FF0000"/>
                </a:solidFill>
              </a:rPr>
              <a:t>Quantitative validation</a:t>
            </a:r>
            <a:r>
              <a:rPr lang="en-US" dirty="0" smtClean="0"/>
              <a:t> XMT</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Fine, but more important: </a:t>
            </a:r>
          </a:p>
          <a:p>
            <a:r>
              <a:rPr lang="el-GR" dirty="0" smtClean="0">
                <a:solidFill>
                  <a:srgbClr val="FF0000"/>
                </a:solidFill>
              </a:rPr>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solidFill>
                  <a:srgbClr val="FF0000"/>
                </a:solidFill>
              </a:rPr>
              <a:t>Algorithms-first thread</a:t>
            </a:r>
            <a:endParaRPr lang="en-US" u="dbl" dirty="0">
              <a:solidFill>
                <a:srgbClr val="FF0000"/>
              </a:solidFill>
            </a:endParaRPr>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323439"/>
          </a:xfrm>
          <a:prstGeom prst="rect">
            <a:avLst/>
          </a:prstGeom>
          <a:noFill/>
        </p:spPr>
        <p:txBody>
          <a:bodyPr wrap="square" rtlCol="0">
            <a:spAutoFit/>
          </a:bodyPr>
          <a:lstStyle/>
          <a:p>
            <a:r>
              <a:rPr lang="en-US" dirty="0" smtClean="0">
                <a:solidFill>
                  <a:srgbClr val="00B050"/>
                </a:solidFill>
              </a:rPr>
              <a:t>Past</a:t>
            </a:r>
          </a:p>
          <a:p>
            <a:endParaRPr lang="en-US" dirty="0">
              <a:solidFill>
                <a:srgbClr val="00B050"/>
              </a:solidFill>
            </a:endParaRPr>
          </a:p>
          <a:p>
            <a:r>
              <a:rPr lang="en-US" dirty="0" smtClean="0">
                <a:solidFill>
                  <a:srgbClr val="00B050"/>
                </a:solidFill>
              </a:rPr>
              <a:t>Future?</a:t>
            </a:r>
          </a:p>
          <a:p>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048000" y="6096000"/>
            <a:ext cx="3657600" cy="400110"/>
          </a:xfrm>
          <a:prstGeom prst="rect">
            <a:avLst/>
          </a:prstGeom>
          <a:noFill/>
        </p:spPr>
        <p:txBody>
          <a:bodyPr wrap="square" rtlCol="0">
            <a:spAutoFit/>
          </a:bodyPr>
          <a:lstStyle/>
          <a:p>
            <a:pPr algn="ctr"/>
            <a:r>
              <a:rPr lang="en-US" dirty="0" smtClean="0"/>
              <a:t>Legend: </a:t>
            </a:r>
            <a:r>
              <a:rPr lang="en-US" dirty="0" smtClean="0">
                <a:solidFill>
                  <a:srgbClr val="FF0000"/>
                </a:solidFill>
              </a:rPr>
              <a:t>Remainder of this talk</a:t>
            </a:r>
            <a:endParaRPr lang="en-US" dirty="0">
              <a:solidFill>
                <a:srgbClr val="FF0000"/>
              </a:solidFill>
            </a:endParaRPr>
          </a:p>
        </p:txBody>
      </p:sp>
    </p:spTree>
    <p:extLst>
      <p:ext uri="{BB962C8B-B14F-4D97-AF65-F5344CB8AC3E}">
        <p14:creationId xmlns:p14="http://schemas.microsoft.com/office/powerpoint/2010/main" val="369691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1145612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237966</TotalTime>
  <Words>4483</Words>
  <Application>Microsoft Office PowerPoint</Application>
  <PresentationFormat>On-screen Show (4:3)</PresentationFormat>
  <Paragraphs>638</Paragraphs>
  <Slides>43</Slides>
  <Notes>32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General-Purpose Many-Core Parallelism –  Broken, But Fixable</vt:lpstr>
      <vt:lpstr>Commodity computer systems</vt:lpstr>
      <vt:lpstr>How is many-core parallel computing doing?</vt:lpstr>
      <vt:lpstr>Example Memory  How did serial architectures deal with locality?</vt:lpstr>
      <vt:lpstr>Locality in Parallel Computing</vt:lpstr>
      <vt:lpstr>Back-up: Current systems/revolutionary changes </vt:lpstr>
      <vt:lpstr>PowerPoint Presentation</vt:lpstr>
      <vt:lpstr>PowerPoint Presentation</vt:lpstr>
      <vt:lpstr>Serial Abstraction &amp; A Parallel Counterpart</vt:lpstr>
      <vt:lpstr>PowerPoint Presentation</vt:lpstr>
      <vt:lpstr>PowerPoint Presentation</vt:lpstr>
      <vt:lpstr>PowerPoint Presentation</vt:lpstr>
      <vt:lpstr>PowerPoint Presentation</vt:lpstr>
      <vt:lpstr>Memory example (cont’d)</vt:lpstr>
      <vt:lpstr>Not just talking</vt:lpstr>
      <vt:lpstr>Orders-of-magnitude speedups &amp; complexity Next slide: ease-of-programming </vt:lpstr>
      <vt:lpstr>Not alone in building new parallel computer prototypes in academia</vt:lpstr>
      <vt:lpstr>Middle School Summer Camp Class, July’09 (20 of 22 students).  Math HS Teacher D. Ellison, U. Indiana</vt:lpstr>
      <vt:lpstr>What about the missing items ?</vt:lpstr>
      <vt:lpstr>But,</vt:lpstr>
      <vt:lpstr>Can such ideas gain traction? </vt:lpstr>
      <vt:lpstr>My conclusion</vt:lpstr>
      <vt:lpstr>Snapshot: XMT High-level language</vt:lpstr>
      <vt:lpstr>XMT-C</vt:lpstr>
      <vt:lpstr>XMT Assembly Language</vt:lpstr>
      <vt:lpstr>Programmer’s Model as Workflow</vt:lpstr>
      <vt:lpstr>XMT Architecture Overview</vt:lpstr>
      <vt:lpstr>Backup - Holistic design</vt:lpstr>
      <vt:lpstr>Backup- How?</vt:lpstr>
      <vt:lpstr>PowerPoint Presentation</vt:lpstr>
      <vt:lpstr>Revisit of “how to gain traction”</vt:lpstr>
      <vt:lpstr>Workflow from parallel algorithms to programming versus trial-and-error</vt:lpstr>
      <vt:lpstr>Who should produce the parallel code?</vt:lpstr>
      <vt:lpstr>Denial Example: BFS [EduPar2011]</vt:lpstr>
      <vt:lpstr>Discussion of BFS results</vt:lpstr>
      <vt:lpstr>Power Efficiency</vt:lpstr>
      <vt:lpstr>PowerPoint Presentation</vt:lpstr>
      <vt:lpstr>More On PRAM-On-Chip Programming</vt:lpstr>
      <vt:lpstr>Independent validation by DoD employee</vt:lpstr>
      <vt:lpstr>PowerPoint Presentation</vt:lpstr>
      <vt:lpstr>Software release</vt:lpstr>
      <vt:lpstr>Helpful (?) Analogy</vt:lpstr>
      <vt:lpstr>Participants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4117</cp:revision>
  <cp:lastPrinted>2013-04-15T19:58:55Z</cp:lastPrinted>
  <dcterms:created xsi:type="dcterms:W3CDTF">2011-05-28T21:31:48Z</dcterms:created>
  <dcterms:modified xsi:type="dcterms:W3CDTF">2014-05-08T21:15:19Z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