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256" r:id="rId2"/>
    <p:sldId id="345" r:id="rId3"/>
    <p:sldId id="349" r:id="rId4"/>
    <p:sldId id="351" r:id="rId5"/>
    <p:sldId id="352" r:id="rId6"/>
    <p:sldId id="369" r:id="rId7"/>
    <p:sldId id="399" r:id="rId8"/>
    <p:sldId id="354" r:id="rId9"/>
    <p:sldId id="355" r:id="rId10"/>
    <p:sldId id="356" r:id="rId11"/>
    <p:sldId id="357" r:id="rId12"/>
    <p:sldId id="358" r:id="rId13"/>
    <p:sldId id="359" r:id="rId14"/>
    <p:sldId id="366" r:id="rId15"/>
    <p:sldId id="367" r:id="rId16"/>
    <p:sldId id="370" r:id="rId17"/>
    <p:sldId id="371" r:id="rId18"/>
    <p:sldId id="372" r:id="rId19"/>
    <p:sldId id="373" r:id="rId20"/>
    <p:sldId id="374" r:id="rId21"/>
    <p:sldId id="368" r:id="rId22"/>
    <p:sldId id="360" r:id="rId23"/>
    <p:sldId id="361" r:id="rId24"/>
    <p:sldId id="362" r:id="rId25"/>
    <p:sldId id="375" r:id="rId26"/>
    <p:sldId id="376" r:id="rId27"/>
    <p:sldId id="386" r:id="rId28"/>
    <p:sldId id="387" r:id="rId29"/>
    <p:sldId id="388" r:id="rId30"/>
    <p:sldId id="389" r:id="rId31"/>
    <p:sldId id="390" r:id="rId32"/>
    <p:sldId id="391" r:id="rId33"/>
    <p:sldId id="392" r:id="rId34"/>
    <p:sldId id="393" r:id="rId35"/>
    <p:sldId id="394" r:id="rId36"/>
    <p:sldId id="396" r:id="rId37"/>
    <p:sldId id="397" r:id="rId38"/>
    <p:sldId id="377" r:id="rId39"/>
    <p:sldId id="378" r:id="rId40"/>
    <p:sldId id="379" r:id="rId41"/>
    <p:sldId id="400" r:id="rId42"/>
    <p:sldId id="401" r:id="rId43"/>
    <p:sldId id="380" r:id="rId44"/>
    <p:sldId id="381" r:id="rId45"/>
    <p:sldId id="382" r:id="rId46"/>
    <p:sldId id="383" r:id="rId47"/>
    <p:sldId id="384" r:id="rId4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556" autoAdjust="0"/>
  </p:normalViewPr>
  <p:slideViewPr>
    <p:cSldViewPr>
      <p:cViewPr varScale="1">
        <p:scale>
          <a:sx n="53" d="100"/>
          <a:sy n="53" d="100"/>
        </p:scale>
        <p:origin x="-42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fld id="{C24801E5-24F7-4B2E-AF4A-F45AD04EBE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792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fld id="{CCB0BFAD-7ADC-4D1F-A959-3280BF4957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705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7A0C8D-B229-4A2D-B438-00793D3CD57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367EFD-B2CF-4EC9-B105-BA522D87C46F}" type="slidenum">
              <a:rPr lang="en-US"/>
              <a:pPr/>
              <a:t>16</a:t>
            </a:fld>
            <a:endParaRPr lang="en-US"/>
          </a:p>
        </p:txBody>
      </p:sp>
      <p:sp>
        <p:nvSpPr>
          <p:cNvPr id="35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DB3A7C-6DB3-4C64-8F7D-B04458448062}" type="slidenum">
              <a:rPr lang="en-US"/>
              <a:pPr/>
              <a:t>17</a:t>
            </a:fld>
            <a:endParaRPr lang="en-US"/>
          </a:p>
        </p:txBody>
      </p:sp>
      <p:sp>
        <p:nvSpPr>
          <p:cNvPr id="359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B249E0-25A2-4601-9701-7E666DCDB124}" type="slidenum">
              <a:rPr lang="en-US"/>
              <a:pPr/>
              <a:t>18</a:t>
            </a:fld>
            <a:endParaRPr lang="en-US"/>
          </a:p>
        </p:txBody>
      </p:sp>
      <p:sp>
        <p:nvSpPr>
          <p:cNvPr id="36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76C319-C2B0-4FD6-ADA7-3D8C6055BD76}" type="slidenum">
              <a:rPr lang="en-US"/>
              <a:pPr/>
              <a:t>19</a:t>
            </a:fld>
            <a:endParaRPr lang="en-US"/>
          </a:p>
        </p:txBody>
      </p:sp>
      <p:sp>
        <p:nvSpPr>
          <p:cNvPr id="361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D92A7C-8DAE-4F4D-A0F1-16D128A29206}" type="slidenum">
              <a:rPr lang="en-US"/>
              <a:pPr/>
              <a:t>20</a:t>
            </a:fld>
            <a:endParaRPr lang="en-US"/>
          </a:p>
        </p:txBody>
      </p:sp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9F29AA-E283-48BC-9BB6-A614527F6FA0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A6B90-F2F7-476D-A9A7-DD9B7A3BC023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D5DBF2-FEE3-4C0C-8DFD-A9719F6479FD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1BB73A-5AE1-4687-9648-89CF585D0041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27EE3A-9BE7-4A05-8FAC-EFDD7A3B3B82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78A45A-43E9-45B4-B2DF-0CAD418BEB3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1BB73A-5AE1-4687-9648-89CF585D0041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FAD5DA-5A62-49AB-AF4A-B4FBE8933EBC}" type="slidenum">
              <a:rPr lang="en-US"/>
              <a:pPr/>
              <a:t>29</a:t>
            </a:fld>
            <a:endParaRPr lang="en-US"/>
          </a:p>
        </p:txBody>
      </p:sp>
      <p:sp>
        <p:nvSpPr>
          <p:cNvPr id="335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A9A1E3-2DC0-4C6D-85E7-963042C3DDB7}" type="slidenum">
              <a:rPr lang="en-US"/>
              <a:pPr/>
              <a:t>30</a:t>
            </a:fld>
            <a:endParaRPr lang="en-US"/>
          </a:p>
        </p:txBody>
      </p:sp>
      <p:sp>
        <p:nvSpPr>
          <p:cNvPr id="336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CD4536-D513-4BCB-9A3A-3CF7CA3959AB}" type="slidenum">
              <a:rPr lang="en-US"/>
              <a:pPr/>
              <a:t>31</a:t>
            </a:fld>
            <a:endParaRPr lang="en-US"/>
          </a:p>
        </p:txBody>
      </p:sp>
      <p:sp>
        <p:nvSpPr>
          <p:cNvPr id="310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AB843F-8F10-4E39-9032-1B53884EDB87}" type="slidenum">
              <a:rPr lang="en-US"/>
              <a:pPr/>
              <a:t>32</a:t>
            </a:fld>
            <a:endParaRPr lang="en-US"/>
          </a:p>
        </p:txBody>
      </p:sp>
      <p:sp>
        <p:nvSpPr>
          <p:cNvPr id="338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011823-832F-47BA-BEE6-B991FC413080}" type="slidenum">
              <a:rPr lang="en-US"/>
              <a:pPr/>
              <a:t>33</a:t>
            </a:fld>
            <a:endParaRPr lang="en-US"/>
          </a:p>
        </p:txBody>
      </p:sp>
      <p:sp>
        <p:nvSpPr>
          <p:cNvPr id="339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8FC38B-7A64-4CF8-BC49-BF775E4E6189}" type="slidenum">
              <a:rPr lang="en-US"/>
              <a:pPr/>
              <a:t>34</a:t>
            </a:fld>
            <a:endParaRPr lang="en-US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A9467F-3CFD-463E-B8B1-661772485A04}" type="slidenum">
              <a:rPr lang="en-US"/>
              <a:pPr/>
              <a:t>35</a:t>
            </a:fld>
            <a:endParaRPr lang="en-US"/>
          </a:p>
        </p:txBody>
      </p:sp>
      <p:sp>
        <p:nvSpPr>
          <p:cNvPr id="342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AB5797-CC34-45EA-AAEF-D3D21B3197F9}" type="slidenum">
              <a:rPr lang="en-US"/>
              <a:pPr/>
              <a:t>36</a:t>
            </a:fld>
            <a:endParaRPr lang="en-US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93B4B7-D13C-4502-9F5D-F251282BC42A}" type="slidenum">
              <a:rPr lang="en-US"/>
              <a:pPr/>
              <a:t>37</a:t>
            </a:fld>
            <a:endParaRPr lang="en-US"/>
          </a:p>
        </p:txBody>
      </p:sp>
      <p:sp>
        <p:nvSpPr>
          <p:cNvPr id="345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BD7740-B520-4381-9901-51FB8888385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94211" name="Rectangle 7"/>
          <p:cNvSpPr txBox="1">
            <a:spLocks noGrp="1"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41" tIns="48320" rIns="96641" bIns="48320" anchor="b"/>
          <a:lstStyle/>
          <a:p>
            <a:pPr algn="r" defTabSz="963613" eaLnBrk="1" hangingPunct="1"/>
            <a:fld id="{BFCF3E08-8B6C-450B-8C3B-2CC75A3E65C8}" type="slidenum">
              <a:rPr lang="en-US" sz="1200"/>
              <a:pPr algn="r" defTabSz="963613" eaLnBrk="1" hangingPunct="1"/>
              <a:t>3</a:t>
            </a:fld>
            <a:endParaRPr lang="en-US" sz="1200"/>
          </a:p>
        </p:txBody>
      </p:sp>
      <p:sp>
        <p:nvSpPr>
          <p:cNvPr id="942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942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6641" tIns="48320" rIns="96641" bIns="48320"/>
          <a:lstStyle/>
          <a:p>
            <a:pPr eaLnBrk="1" hangingPunct="1"/>
            <a:endParaRPr lang="en-US" dirty="0" smtClean="0">
              <a:solidFill>
                <a:srgbClr val="FF0000"/>
              </a:solidFill>
            </a:endParaRP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731670-7AA8-49BC-B317-5CAB4CD334FE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4A29B2-8DB0-4DB6-BE64-69A1D2EB15C4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836BF0-09D5-4FE6-91BF-2A6117460AE7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4A29B2-8DB0-4DB6-BE64-69A1D2EB15C4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836BF0-09D5-4FE6-91BF-2A6117460AE7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0F29D0-C1AB-4A06-B5C1-7E6F6BF9B661}" type="slidenum">
              <a:rPr lang="en-US" smtClean="0"/>
              <a:pPr/>
              <a:t>43</a:t>
            </a:fld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021A97-3B18-4E89-A33E-26AA0BFA2E6E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3576C5-5D9B-4297-8022-2A6E07AC5DB4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819B8F-7465-46E4-BDA9-26135E828DE5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66ED66-B393-46F6-B61C-89398A874C7B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5FAA68-9E20-427E-AA0A-16B60C24CA61}" type="slidenum">
              <a:rPr lang="en-US"/>
              <a:pPr/>
              <a:t>5</a:t>
            </a:fld>
            <a:endParaRPr lang="en-US"/>
          </a:p>
        </p:txBody>
      </p:sp>
      <p:sp>
        <p:nvSpPr>
          <p:cNvPr id="350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DD5677-AE11-4062-8DA0-75DAD263A5C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12C107-DCFF-4F90-9F24-8D34907CFBC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DAAAA6-D98E-474F-A606-787A0C98964F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466CCD-BE54-461D-938B-52F7670BB23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836AAF-F98B-43D5-9415-87D063150B4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FAAF2-A410-414F-B662-45F6BD1346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278DAA-8692-4F3A-B841-370914C3AE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E61B4-1191-402A-8B34-E8B83EAD01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EA833F-F882-45DF-B06A-CA97E1C612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0BDAF-D74C-40D5-8015-84627F3344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27DE2-4DDE-4F25-9B05-67E532DAE1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6DCC1-3D75-48DD-98A5-C1C3A7F5D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A0CED-F15E-4FED-921F-0CC3049D1A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5F7CA-11C0-457F-89DC-6D4E69C62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46289-8EA1-4E54-A9C8-449D40C6B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29738-62C3-46FB-92D2-0FE1880B5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6BF68-F69C-4EC9-8BAC-C731B30C9F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C059AC6C-003A-4D78-AFDA-476DC8793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533400"/>
            <a:ext cx="9144000" cy="2667000"/>
          </a:xfrm>
        </p:spPr>
        <p:txBody>
          <a:bodyPr/>
          <a:lstStyle/>
          <a:p>
            <a:pPr marL="838200" indent="-838200" algn="l" eaLnBrk="1" hangingPunct="1"/>
            <a:r>
              <a:rPr lang="en-US" sz="3600" b="1" dirty="0" smtClean="0"/>
              <a:t>ENEE641/ENME808X: Mathematical </a:t>
            </a:r>
            <a:r>
              <a:rPr lang="en-US" sz="3600" b="1" dirty="0" smtClean="0"/>
              <a:t>Foundations for Computer Engineering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2800" b="1" dirty="0" smtClean="0"/>
              <a:t>Home page:</a:t>
            </a:r>
            <a:br>
              <a:rPr lang="en-US" sz="2800" b="1" dirty="0" smtClean="0"/>
            </a:br>
            <a:r>
              <a:rPr lang="en-US" sz="1800" b="1" dirty="0" smtClean="0"/>
              <a:t>http://</a:t>
            </a:r>
            <a:r>
              <a:rPr lang="en-US" sz="1800" b="1" dirty="0" smtClean="0"/>
              <a:t>www.umiacs.umd.edu/users/vishkin/TEACHING/enee641f16.html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endParaRPr lang="en-US" sz="4000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3200400"/>
            <a:ext cx="8915400" cy="762000"/>
          </a:xfrm>
        </p:spPr>
        <p:txBody>
          <a:bodyPr/>
          <a:lstStyle/>
          <a:p>
            <a:pPr eaLnBrk="1" hangingPunct="1"/>
            <a:r>
              <a:rPr lang="en-US" altLang="zh-CN" dirty="0" smtClean="0">
                <a:ea typeface="宋体" charset="-122"/>
              </a:rPr>
              <a:t>Uzi Vishkin</a:t>
            </a:r>
            <a:endParaRPr lang="en-US" dirty="0" smtClean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88925" y="6156325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/>
          </a:p>
        </p:txBody>
      </p:sp>
      <p:pic>
        <p:nvPicPr>
          <p:cNvPr id="2055" name="Picture 7" descr="clarkschool_powerpoint_hea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5486401"/>
            <a:ext cx="4724400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81048" y="4724400"/>
            <a:ext cx="2362952" cy="21336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6147" name="Picture 4" descr="fig7-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5875" y="152400"/>
            <a:ext cx="5699125" cy="6705600"/>
          </a:xfrm>
          <a:noFill/>
        </p:spPr>
      </p:pic>
      <p:pic>
        <p:nvPicPr>
          <p:cNvPr id="6148" name="Picture 7" descr="partition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715000" y="152400"/>
            <a:ext cx="3124200" cy="1957388"/>
          </a:xfrm>
          <a:noFill/>
        </p:spPr>
      </p:pic>
      <p:sp>
        <p:nvSpPr>
          <p:cNvPr id="6149" name="Line 10"/>
          <p:cNvSpPr>
            <a:spLocks noChangeShapeType="1"/>
          </p:cNvSpPr>
          <p:nvPr/>
        </p:nvSpPr>
        <p:spPr bwMode="auto">
          <a:xfrm flipH="1" flipV="1">
            <a:off x="2362200" y="609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50" name="Text Box 11"/>
          <p:cNvSpPr txBox="1">
            <a:spLocks noChangeArrowheads="1"/>
          </p:cNvSpPr>
          <p:nvPr/>
        </p:nvSpPr>
        <p:spPr bwMode="auto">
          <a:xfrm>
            <a:off x="2992438" y="868363"/>
            <a:ext cx="5715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pivot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15000" y="4953000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Inductive invariant. </a:t>
            </a:r>
          </a:p>
          <a:p>
            <a:r>
              <a:rPr lang="en-US" dirty="0"/>
              <a:t> </a:t>
            </a:r>
            <a:r>
              <a:rPr lang="en-US" dirty="0" smtClean="0"/>
              <a:t>   Assume: holds for j</a:t>
            </a:r>
          </a:p>
          <a:p>
            <a:r>
              <a:rPr lang="en-US" dirty="0"/>
              <a:t> </a:t>
            </a:r>
            <a:r>
              <a:rPr lang="en-US" dirty="0" smtClean="0"/>
              <a:t>   Prove: hold for j+1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791201" y="2895600"/>
            <a:ext cx="335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Explaining &amp; proving Partition</a:t>
            </a:r>
          </a:p>
          <a:p>
            <a:r>
              <a:rPr lang="en-US" dirty="0" smtClean="0"/>
              <a:t>by induction on j, the iteration counter.</a:t>
            </a:r>
          </a:p>
          <a:p>
            <a:r>
              <a:rPr lang="en-US" dirty="0" smtClean="0"/>
              <a:t>More detail in the next slide.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7171" name="Picture 4" descr="fig7-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62000" y="76200"/>
            <a:ext cx="7010400" cy="2128838"/>
          </a:xfrm>
          <a:noFill/>
        </p:spPr>
      </p:pic>
      <p:pic>
        <p:nvPicPr>
          <p:cNvPr id="7172" name="Picture 7" descr="fig7-3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762000" y="2209800"/>
            <a:ext cx="6248400" cy="4678363"/>
          </a:xfrm>
          <a:noFill/>
        </p:spPr>
      </p:pic>
      <p:sp>
        <p:nvSpPr>
          <p:cNvPr id="7173" name="Text Box 10"/>
          <p:cNvSpPr txBox="1">
            <a:spLocks noChangeArrowheads="1"/>
          </p:cNvSpPr>
          <p:nvPr/>
        </p:nvSpPr>
        <p:spPr bwMode="auto">
          <a:xfrm>
            <a:off x="7018338" y="5272088"/>
            <a:ext cx="15160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Do Ex. 7.1-1.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Performance of Quicksort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Partition requires c (r-p+1) steps for c&gt;0. Why?</a:t>
            </a:r>
          </a:p>
          <a:p>
            <a:pPr eaLnBrk="1" hangingPunct="1">
              <a:buNone/>
            </a:pPr>
            <a:r>
              <a:rPr lang="en-US" sz="2400" dirty="0" smtClean="0"/>
              <a:t>Charging scheme! One of the main points in the analysis part of the course. Must master it.  </a:t>
            </a:r>
          </a:p>
          <a:p>
            <a:pPr eaLnBrk="1" hangingPunct="1"/>
            <a:r>
              <a:rPr lang="en-US" sz="2400" dirty="0" smtClean="0"/>
              <a:t>Worst-case partitioning: one </a:t>
            </a:r>
            <a:r>
              <a:rPr lang="en-US" sz="2400" dirty="0" err="1" smtClean="0"/>
              <a:t>subproblem</a:t>
            </a:r>
            <a:r>
              <a:rPr lang="en-US" sz="2400" dirty="0" smtClean="0"/>
              <a:t> of size n-1, other 0.                                     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    Time: </a:t>
            </a:r>
            <a:r>
              <a:rPr lang="en-US" sz="2400" dirty="0" smtClean="0">
                <a:sym typeface="Symbol" pitchFamily="18" charset="2"/>
              </a:rPr>
              <a:t>(n</a:t>
            </a:r>
            <a:r>
              <a:rPr lang="en-US" sz="2400" baseline="30000" dirty="0" smtClean="0">
                <a:sym typeface="Symbol" pitchFamily="18" charset="2"/>
              </a:rPr>
              <a:t>2</a:t>
            </a:r>
            <a:r>
              <a:rPr lang="en-US" sz="2400" dirty="0" smtClean="0">
                <a:sym typeface="Symbol" pitchFamily="18" charset="2"/>
              </a:rPr>
              <a:t>). Why?</a:t>
            </a:r>
          </a:p>
          <a:p>
            <a:pPr eaLnBrk="1" hangingPunct="1"/>
            <a:r>
              <a:rPr lang="en-US" sz="2400" dirty="0" smtClean="0"/>
              <a:t>Best-case partitioning: each </a:t>
            </a:r>
            <a:r>
              <a:rPr lang="en-US" sz="2400" dirty="0" err="1" smtClean="0"/>
              <a:t>subproblem</a:t>
            </a:r>
            <a:r>
              <a:rPr lang="en-US" sz="2400" dirty="0" smtClean="0"/>
              <a:t> of size at most n/2.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   Time: </a:t>
            </a:r>
            <a:r>
              <a:rPr lang="en-US" sz="2400" dirty="0" smtClean="0">
                <a:sym typeface="Symbol" pitchFamily="18" charset="2"/>
              </a:rPr>
              <a:t>(</a:t>
            </a:r>
            <a:r>
              <a:rPr lang="en-US" sz="2400" dirty="0" err="1" smtClean="0">
                <a:sym typeface="Symbol" pitchFamily="18" charset="2"/>
              </a:rPr>
              <a:t>nlog</a:t>
            </a:r>
            <a:r>
              <a:rPr lang="en-US" sz="2400" dirty="0" smtClean="0">
                <a:sym typeface="Symbol" pitchFamily="18" charset="2"/>
              </a:rPr>
              <a:t> n). Why?</a:t>
            </a:r>
          </a:p>
          <a:p>
            <a:pPr eaLnBrk="1" hangingPunct="1"/>
            <a:r>
              <a:rPr lang="en-US" sz="2400" dirty="0" smtClean="0"/>
              <a:t>Balanced partitioning: even if each </a:t>
            </a:r>
            <a:r>
              <a:rPr lang="en-US" sz="2400" dirty="0" err="1" smtClean="0"/>
              <a:t>subproblem</a:t>
            </a:r>
            <a:r>
              <a:rPr lang="en-US" sz="2400" dirty="0" smtClean="0"/>
              <a:t> size is at least a </a:t>
            </a:r>
            <a:r>
              <a:rPr lang="en-US" sz="2400" i="1" dirty="0" smtClean="0"/>
              <a:t>constant proportion</a:t>
            </a:r>
            <a:r>
              <a:rPr lang="en-US" sz="2400" dirty="0" smtClean="0"/>
              <a:t> of the original problem the running time is </a:t>
            </a:r>
            <a:r>
              <a:rPr lang="en-US" sz="2400" dirty="0" smtClean="0">
                <a:sym typeface="Symbol" pitchFamily="18" charset="2"/>
              </a:rPr>
              <a:t>(</a:t>
            </a:r>
            <a:r>
              <a:rPr lang="en-US" sz="2400" dirty="0" err="1" smtClean="0">
                <a:sym typeface="Symbol" pitchFamily="18" charset="2"/>
              </a:rPr>
              <a:t>nlog</a:t>
            </a:r>
            <a:r>
              <a:rPr lang="en-US" sz="2400" dirty="0" smtClean="0">
                <a:sym typeface="Symbol" pitchFamily="18" charset="2"/>
              </a:rPr>
              <a:t> n). </a:t>
            </a: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endParaRPr lang="en-US" sz="2400" dirty="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400" dirty="0" smtClean="0"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9219" name="Picture 4" descr="fig7-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6200" y="0"/>
            <a:ext cx="9067800" cy="6586538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n-US" dirty="0" smtClean="0"/>
              <a:t>4.3-5 (in 2</a:t>
            </a:r>
            <a:r>
              <a:rPr lang="en-US" baseline="30000" dirty="0" smtClean="0"/>
              <a:t>nd</a:t>
            </a:r>
            <a:r>
              <a:rPr lang="en-US" dirty="0" smtClean="0"/>
              <a:t> Edition 4.1-3) Recurrences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Solving a Recurrence by Iterative Expansion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7848600" cy="5105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Solve T(n) = 2T(n/2) + n.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Assume n = 2</a:t>
            </a:r>
            <a:r>
              <a:rPr lang="en-US" sz="2000" baseline="30000"/>
              <a:t>k </a:t>
            </a:r>
            <a:r>
              <a:rPr lang="en-US" sz="2000"/>
              <a:t>(so k = log n).</a:t>
            </a:r>
            <a:endParaRPr lang="en-US" sz="2000" baseline="30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baseline="30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T(n) = 2T(n/2) + 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       = 2( 2T(n/2</a:t>
            </a:r>
            <a:r>
              <a:rPr lang="en-US" sz="2000" baseline="30000"/>
              <a:t>2</a:t>
            </a:r>
            <a:r>
              <a:rPr lang="en-US" sz="2000"/>
              <a:t>) + n/2 ) + n               T(n/2) = 2T(n/2</a:t>
            </a:r>
            <a:r>
              <a:rPr lang="en-US" sz="2000" baseline="30000"/>
              <a:t>2</a:t>
            </a:r>
            <a:r>
              <a:rPr lang="en-US" sz="2000"/>
              <a:t>) + n/2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       = </a:t>
            </a:r>
            <a:r>
              <a:rPr lang="en-US" sz="2000" i="1"/>
              <a:t>2</a:t>
            </a:r>
            <a:r>
              <a:rPr lang="en-US" sz="2000" i="1" baseline="30000"/>
              <a:t>2</a:t>
            </a:r>
            <a:r>
              <a:rPr lang="en-US" sz="2000" i="1"/>
              <a:t>T(n/2</a:t>
            </a:r>
            <a:r>
              <a:rPr lang="en-US" sz="2000" i="1" baseline="30000"/>
              <a:t>2</a:t>
            </a:r>
            <a:r>
              <a:rPr lang="en-US" sz="2000" i="1"/>
              <a:t>) + 2n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       = 2</a:t>
            </a:r>
            <a:r>
              <a:rPr lang="en-US" sz="2000" baseline="30000"/>
              <a:t>2</a:t>
            </a:r>
            <a:r>
              <a:rPr lang="en-US" sz="2000"/>
              <a:t> ( 2T(n/2</a:t>
            </a:r>
            <a:r>
              <a:rPr lang="en-US" sz="2000" baseline="30000"/>
              <a:t>3</a:t>
            </a:r>
            <a:r>
              <a:rPr lang="en-US" sz="2000"/>
              <a:t>) + n/2</a:t>
            </a:r>
            <a:r>
              <a:rPr lang="en-US" sz="2000" baseline="30000"/>
              <a:t>2</a:t>
            </a:r>
            <a:r>
              <a:rPr lang="en-US" sz="2000"/>
              <a:t> ) + 2n          T(n/2</a:t>
            </a:r>
            <a:r>
              <a:rPr lang="en-US" sz="2000" baseline="30000"/>
              <a:t>2</a:t>
            </a:r>
            <a:r>
              <a:rPr lang="en-US" sz="2000"/>
              <a:t>) = 2T(n/2</a:t>
            </a:r>
            <a:r>
              <a:rPr lang="en-US" sz="2000" baseline="30000"/>
              <a:t>3</a:t>
            </a:r>
            <a:r>
              <a:rPr lang="en-US" sz="2000"/>
              <a:t>) + n/2</a:t>
            </a:r>
            <a:r>
              <a:rPr lang="en-US" sz="2000" baseline="30000"/>
              <a:t>2</a:t>
            </a:r>
            <a:endParaRPr lang="en-US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       = </a:t>
            </a:r>
            <a:r>
              <a:rPr lang="en-US" sz="2000" i="1"/>
              <a:t>2</a:t>
            </a:r>
            <a:r>
              <a:rPr lang="en-US" sz="2000" i="1" baseline="30000"/>
              <a:t>3</a:t>
            </a:r>
            <a:r>
              <a:rPr lang="en-US" sz="2000" i="1"/>
              <a:t>T(n/2</a:t>
            </a:r>
            <a:r>
              <a:rPr lang="en-US" sz="2000" i="1" baseline="30000"/>
              <a:t>3</a:t>
            </a:r>
            <a:r>
              <a:rPr lang="en-US" sz="2000" i="1"/>
              <a:t>) + 3n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i="1"/>
              <a:t>       </a:t>
            </a:r>
            <a:r>
              <a:rPr lang="en-US" sz="2000"/>
              <a:t>= …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i="1"/>
              <a:t>       = 2</a:t>
            </a:r>
            <a:r>
              <a:rPr lang="en-US" sz="2000" i="1" baseline="30000"/>
              <a:t>k</a:t>
            </a:r>
            <a:r>
              <a:rPr lang="en-US" sz="2000" i="1"/>
              <a:t>T(n/2</a:t>
            </a:r>
            <a:r>
              <a:rPr lang="en-US" sz="2000" i="1" baseline="30000"/>
              <a:t>k</a:t>
            </a:r>
            <a:r>
              <a:rPr lang="en-US" sz="2000" i="1"/>
              <a:t>) + kn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i="1"/>
              <a:t>       </a:t>
            </a:r>
            <a:r>
              <a:rPr lang="en-US" sz="2000"/>
              <a:t>= nT(1) + nlog 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i="1"/>
              <a:t>       </a:t>
            </a:r>
            <a:r>
              <a:rPr lang="en-US" sz="2000"/>
              <a:t>= </a:t>
            </a:r>
            <a:r>
              <a:rPr lang="en-US" sz="2000">
                <a:sym typeface="Symbol" pitchFamily="18" charset="2"/>
              </a:rPr>
              <a:t>(nlog n)</a:t>
            </a:r>
            <a:endParaRPr lang="en-US" sz="2000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/>
              <a:t> </a:t>
            </a:r>
          </a:p>
        </p:txBody>
      </p:sp>
      <p:sp>
        <p:nvSpPr>
          <p:cNvPr id="355332" name="Line 4"/>
          <p:cNvSpPr>
            <a:spLocks noChangeShapeType="1"/>
          </p:cNvSpPr>
          <p:nvPr/>
        </p:nvSpPr>
        <p:spPr bwMode="auto">
          <a:xfrm>
            <a:off x="4800600" y="22860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Recursion-Tree = Diagrammatic Way of Doing Iterative Expansion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/>
              <a:t>Solve T(n) = 3T(n/4) + cn</a:t>
            </a:r>
            <a:r>
              <a:rPr lang="en-US" sz="2400" baseline="30000"/>
              <a:t>2   </a:t>
            </a:r>
            <a:r>
              <a:rPr lang="en-US" sz="2400"/>
              <a:t>by iterative expansion.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Assume n = 4</a:t>
            </a:r>
            <a:r>
              <a:rPr lang="en-US" sz="2400" baseline="30000"/>
              <a:t>k</a:t>
            </a:r>
            <a:r>
              <a:rPr lang="en-US" sz="2400"/>
              <a:t>.</a:t>
            </a:r>
            <a:endParaRPr lang="en-US" sz="2400" baseline="30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1236" name="Picture 4" descr="fig4-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81000" y="0"/>
            <a:ext cx="6553200" cy="6705600"/>
          </a:xfrm>
          <a:noFill/>
          <a:ln/>
        </p:spPr>
      </p:pic>
      <p:sp>
        <p:nvSpPr>
          <p:cNvPr id="2" name="TextBox 1"/>
          <p:cNvSpPr txBox="1"/>
          <p:nvPr/>
        </p:nvSpPr>
        <p:spPr>
          <a:xfrm>
            <a:off x="7162800" y="3962400"/>
            <a:ext cx="1660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Why is 3 </a:t>
            </a:r>
            <a:r>
              <a:rPr lang="en-US" baseline="30000" dirty="0" smtClean="0"/>
              <a:t>log_4</a:t>
            </a:r>
            <a:r>
              <a:rPr lang="en-US" dirty="0"/>
              <a:t> </a:t>
            </a:r>
            <a:r>
              <a:rPr lang="en-US" baseline="30000" dirty="0" smtClean="0"/>
              <a:t>n</a:t>
            </a:r>
            <a:endParaRPr lang="en-US" baseline="30000" dirty="0"/>
          </a:p>
        </p:txBody>
      </p:sp>
      <p:sp>
        <p:nvSpPr>
          <p:cNvPr id="3" name="TextBox 2"/>
          <p:cNvSpPr txBox="1"/>
          <p:nvPr/>
        </p:nvSpPr>
        <p:spPr>
          <a:xfrm>
            <a:off x="7315200" y="4419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 n </a:t>
            </a:r>
            <a:r>
              <a:rPr lang="en-US" baseline="30000" dirty="0" smtClean="0"/>
              <a:t>log_4 3</a:t>
            </a:r>
            <a:endParaRPr lang="en-US" baseline="30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3284" name="Picture 4" descr="fig4-2"/>
          <p:cNvPicPr>
            <a:picLocks noGrp="1" noChangeAspect="1" noChangeArrowheads="1"/>
          </p:cNvPicPr>
          <p:nvPr>
            <p:ph type="title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371600" y="1219200"/>
            <a:ext cx="7391400" cy="4768850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533400"/>
          </a:xfrm>
        </p:spPr>
        <p:txBody>
          <a:bodyPr/>
          <a:lstStyle/>
          <a:p>
            <a:pPr eaLnBrk="1" hangingPunct="1"/>
            <a:r>
              <a:rPr lang="en-US" smtClean="0"/>
              <a:t>Abstractions in CS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>
          <a:xfrm>
            <a:off x="0" y="609600"/>
            <a:ext cx="9144000" cy="5516563"/>
          </a:xfrm>
        </p:spPr>
        <p:txBody>
          <a:bodyPr/>
          <a:lstStyle/>
          <a:p>
            <a:pPr marL="571500" indent="-571500" eaLnBrk="1" hangingPunct="1">
              <a:buFontTx/>
              <a:buAutoNum type="romanLcParenBoth"/>
            </a:pPr>
            <a:r>
              <a:rPr lang="en-US" sz="2400" dirty="0" smtClean="0"/>
              <a:t>Any particular word of an indefinitely large memory is immediately available</a:t>
            </a:r>
          </a:p>
          <a:p>
            <a:pPr marL="571500" indent="-571500" eaLnBrk="1" hangingPunct="1">
              <a:buFontTx/>
              <a:buAutoNum type="romanLcParenBoth"/>
            </a:pPr>
            <a:r>
              <a:rPr lang="en-US" sz="2400" dirty="0" smtClean="0"/>
              <a:t>A </a:t>
            </a:r>
            <a:r>
              <a:rPr lang="en-US" sz="2400" dirty="0" err="1" smtClean="0"/>
              <a:t>uniprocessor</a:t>
            </a:r>
            <a:r>
              <a:rPr lang="en-US" sz="2400" dirty="0" smtClean="0"/>
              <a:t> is serving the task that the user is currently working on exclusively.</a:t>
            </a:r>
          </a:p>
          <a:p>
            <a:pPr marL="571500" indent="-571500" eaLnBrk="1" hangingPunct="1">
              <a:buFontTx/>
              <a:buNone/>
            </a:pPr>
            <a:r>
              <a:rPr lang="en-US" sz="2400" dirty="0" smtClean="0"/>
              <a:t>(</a:t>
            </a:r>
            <a:r>
              <a:rPr lang="en-US" sz="2400" dirty="0" err="1" smtClean="0"/>
              <a:t>i</a:t>
            </a:r>
            <a:r>
              <a:rPr lang="en-US" sz="2400" dirty="0" smtClean="0"/>
              <a:t>) abstracts away a hierarchy of memories, each has greater capacity, but slower access time, than the preceding one. (ii) abstracts way: virtual file systems that can be implemented in local storage or a local or global network, the (whole) web, and other tasks that may be concurrently using the same computer system. </a:t>
            </a:r>
            <a:r>
              <a:rPr lang="en-US" sz="2400" dirty="0" smtClean="0">
                <a:solidFill>
                  <a:srgbClr val="2D2D8A"/>
                </a:solidFill>
              </a:rPr>
              <a:t>These abstractions have improved productivity of programmers and other users, and contributed towards broadening participation in computing. </a:t>
            </a:r>
            <a:r>
              <a:rPr lang="en-US" sz="2400" dirty="0" smtClean="0"/>
              <a:t> </a:t>
            </a:r>
          </a:p>
          <a:p>
            <a:pPr marL="571500" indent="-571500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/>
              <a:t>Master Theorem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1054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/>
              <a:t>      T(n) = </a:t>
            </a:r>
            <a:r>
              <a:rPr lang="en-US" sz="2400" b="1" dirty="0" err="1"/>
              <a:t>aT</a:t>
            </a:r>
            <a:r>
              <a:rPr lang="en-US" sz="2400" b="1" dirty="0"/>
              <a:t>(n/b) + f(n)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dirty="0"/>
              <a:t>where a </a:t>
            </a:r>
            <a:r>
              <a:rPr lang="en-US" sz="2400" dirty="0">
                <a:cs typeface="Tahoma" pitchFamily="34" charset="0"/>
              </a:rPr>
              <a:t>≥ 1 and b &gt; 1:</a:t>
            </a:r>
            <a:endParaRPr lang="en-US" sz="2400" b="1" dirty="0">
              <a:cs typeface="Tahoma" pitchFamily="34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US" sz="2400" b="1" dirty="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300" dirty="0"/>
              <a:t>If f(n) = O(</a:t>
            </a:r>
            <a:r>
              <a:rPr lang="en-US" sz="2300" dirty="0" err="1"/>
              <a:t>n</a:t>
            </a:r>
            <a:r>
              <a:rPr lang="en-US" sz="2300" baseline="30000" dirty="0" err="1"/>
              <a:t>log</a:t>
            </a:r>
            <a:r>
              <a:rPr lang="en-US" sz="2300" baseline="-25000" dirty="0" err="1"/>
              <a:t>b</a:t>
            </a:r>
            <a:r>
              <a:rPr lang="en-US" sz="2300" baseline="30000" dirty="0" err="1"/>
              <a:t>a</a:t>
            </a:r>
            <a:r>
              <a:rPr lang="en-US" sz="2300" dirty="0"/>
              <a:t> </a:t>
            </a:r>
            <a:r>
              <a:rPr lang="en-US" sz="2300" baseline="30000" dirty="0"/>
              <a:t>- </a:t>
            </a:r>
            <a:r>
              <a:rPr lang="en-US" sz="2300" baseline="30000" dirty="0">
                <a:sym typeface="Symbol" pitchFamily="18" charset="2"/>
              </a:rPr>
              <a:t></a:t>
            </a:r>
            <a:r>
              <a:rPr lang="en-US" sz="2300" dirty="0">
                <a:sym typeface="Symbol" pitchFamily="18" charset="2"/>
              </a:rPr>
              <a:t>) for some constant  &gt; 0, then </a:t>
            </a:r>
            <a:r>
              <a:rPr lang="en-US" sz="2300" dirty="0" smtClean="0">
                <a:sym typeface="Symbol" pitchFamily="18" charset="2"/>
              </a:rPr>
              <a:t>T(n</a:t>
            </a:r>
            <a:r>
              <a:rPr lang="en-US" sz="2300" dirty="0">
                <a:sym typeface="Symbol" pitchFamily="18" charset="2"/>
              </a:rPr>
              <a:t>) </a:t>
            </a:r>
            <a:r>
              <a:rPr lang="en-US" sz="2300" dirty="0" smtClean="0">
                <a:sym typeface="Symbol" pitchFamily="18" charset="2"/>
              </a:rPr>
              <a:t>= </a:t>
            </a:r>
            <a:r>
              <a:rPr lang="en-US" sz="2300" dirty="0">
                <a:sym typeface="Symbol" pitchFamily="18" charset="2"/>
              </a:rPr>
              <a:t>(</a:t>
            </a:r>
            <a:r>
              <a:rPr lang="en-US" sz="2300" dirty="0" err="1"/>
              <a:t>n</a:t>
            </a:r>
            <a:r>
              <a:rPr lang="en-US" sz="2300" baseline="30000" dirty="0" err="1"/>
              <a:t>log</a:t>
            </a:r>
            <a:r>
              <a:rPr lang="en-US" sz="2300" baseline="-25000" dirty="0" err="1"/>
              <a:t>b</a:t>
            </a:r>
            <a:r>
              <a:rPr lang="en-US" sz="2300" baseline="30000" dirty="0" err="1"/>
              <a:t>a</a:t>
            </a:r>
            <a:r>
              <a:rPr lang="en-US" sz="2300" dirty="0" smtClean="0"/>
              <a:t>).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en-US" sz="2300" dirty="0" smtClean="0"/>
              <a:t>	[Intuitively: dominated by leaves. </a:t>
            </a:r>
            <a:r>
              <a:rPr lang="en-US" sz="2300" dirty="0" err="1" smtClean="0"/>
              <a:t>log_b</a:t>
            </a:r>
            <a:r>
              <a:rPr lang="en-US" sz="2300" dirty="0" smtClean="0"/>
              <a:t> n levels, each has </a:t>
            </a:r>
            <a:r>
              <a:rPr lang="en-US" sz="2300" dirty="0" err="1" smtClean="0"/>
              <a:t>Xa</a:t>
            </a:r>
            <a:r>
              <a:rPr lang="en-US" sz="2300" dirty="0" smtClean="0"/>
              <a:t> leaves than previous. Hence, </a:t>
            </a:r>
            <a:r>
              <a:rPr lang="en-US" sz="2300" dirty="0" err="1" smtClean="0"/>
              <a:t>a</a:t>
            </a:r>
            <a:r>
              <a:rPr lang="en-US" sz="2300" baseline="30000" dirty="0" err="1" smtClean="0"/>
              <a:t>log</a:t>
            </a:r>
            <a:r>
              <a:rPr lang="en-US" sz="2300" baseline="-25000" dirty="0" err="1" smtClean="0"/>
              <a:t>b</a:t>
            </a:r>
            <a:r>
              <a:rPr lang="en-US" sz="2300" baseline="30000" dirty="0" err="1" smtClean="0"/>
              <a:t>n</a:t>
            </a:r>
            <a:r>
              <a:rPr lang="en-US" sz="2300" dirty="0" smtClean="0"/>
              <a:t> leaves. Equals </a:t>
            </a:r>
            <a:r>
              <a:rPr lang="en-US" sz="2300" dirty="0" err="1" smtClean="0"/>
              <a:t>n</a:t>
            </a:r>
            <a:r>
              <a:rPr lang="en-US" sz="2300" baseline="30000" dirty="0" err="1" smtClean="0"/>
              <a:t>log</a:t>
            </a:r>
            <a:r>
              <a:rPr lang="en-US" sz="2300" baseline="-25000" dirty="0" err="1" smtClean="0"/>
              <a:t>b</a:t>
            </a:r>
            <a:r>
              <a:rPr lang="en-US" sz="2300" baseline="30000" dirty="0" err="1" smtClean="0"/>
              <a:t>a</a:t>
            </a:r>
            <a:r>
              <a:rPr lang="en-US" sz="2300" dirty="0" smtClean="0"/>
              <a:t>  . Take </a:t>
            </a:r>
            <a:r>
              <a:rPr lang="en-US" sz="2300" dirty="0" err="1" smtClean="0"/>
              <a:t>log_b</a:t>
            </a:r>
            <a:r>
              <a:rPr lang="en-US" sz="2300" dirty="0" smtClean="0"/>
              <a:t> of both sides. Ex: a=4;b=2;f(n)=n </a:t>
            </a:r>
            <a:r>
              <a:rPr lang="en-US" sz="2300" dirty="0" smtClean="0">
                <a:sym typeface="Wingdings" pitchFamily="2" charset="2"/>
              </a:rPr>
              <a:t> T(n)=?]</a:t>
            </a:r>
            <a:endParaRPr lang="en-US" sz="2300" dirty="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US" sz="2300" baseline="30000" dirty="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 startAt="2"/>
            </a:pPr>
            <a:r>
              <a:rPr lang="en-US" sz="2300" dirty="0"/>
              <a:t>If f(n) = </a:t>
            </a:r>
            <a:r>
              <a:rPr lang="en-US" sz="2300" dirty="0">
                <a:sym typeface="Symbol" pitchFamily="18" charset="2"/>
              </a:rPr>
              <a:t>(</a:t>
            </a:r>
            <a:r>
              <a:rPr lang="en-US" sz="2300" dirty="0" err="1"/>
              <a:t>n</a:t>
            </a:r>
            <a:r>
              <a:rPr lang="en-US" sz="2300" baseline="30000" dirty="0" err="1"/>
              <a:t>log</a:t>
            </a:r>
            <a:r>
              <a:rPr lang="en-US" sz="2300" baseline="-25000" dirty="0" err="1"/>
              <a:t>b</a:t>
            </a:r>
            <a:r>
              <a:rPr lang="en-US" sz="2300" baseline="30000" dirty="0" err="1"/>
              <a:t>a</a:t>
            </a:r>
            <a:r>
              <a:rPr lang="en-US" sz="2300" dirty="0"/>
              <a:t>), then T(n) = </a:t>
            </a:r>
            <a:r>
              <a:rPr lang="en-US" sz="2300" dirty="0">
                <a:sym typeface="Symbol" pitchFamily="18" charset="2"/>
              </a:rPr>
              <a:t>(</a:t>
            </a:r>
            <a:r>
              <a:rPr lang="en-US" sz="2300" dirty="0" err="1"/>
              <a:t>n</a:t>
            </a:r>
            <a:r>
              <a:rPr lang="en-US" sz="2300" baseline="30000" dirty="0" err="1"/>
              <a:t>log</a:t>
            </a:r>
            <a:r>
              <a:rPr lang="en-US" sz="2300" baseline="-25000" dirty="0" err="1"/>
              <a:t>b</a:t>
            </a:r>
            <a:r>
              <a:rPr lang="en-US" sz="2300" baseline="30000" dirty="0" err="1"/>
              <a:t>a</a:t>
            </a:r>
            <a:r>
              <a:rPr lang="en-US" sz="2300" dirty="0"/>
              <a:t> log n</a:t>
            </a:r>
            <a:r>
              <a:rPr lang="en-US" sz="2300" dirty="0" smtClean="0"/>
              <a:t>). [Ex: a=2 </a:t>
            </a:r>
            <a:r>
              <a:rPr lang="en-US" sz="2300" dirty="0" smtClean="0">
                <a:sym typeface="Wingdings" pitchFamily="2" charset="2"/>
              </a:rPr>
              <a:t> ?]</a:t>
            </a:r>
            <a:endParaRPr lang="en-US" sz="2300" dirty="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US" sz="2300" dirty="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 startAt="3"/>
            </a:pPr>
            <a:r>
              <a:rPr lang="en-US" sz="2300" dirty="0"/>
              <a:t>If f(n) = </a:t>
            </a:r>
            <a:r>
              <a:rPr lang="en-US" sz="2300" dirty="0">
                <a:sym typeface="Symbol" pitchFamily="18" charset="2"/>
              </a:rPr>
              <a:t></a:t>
            </a:r>
            <a:r>
              <a:rPr lang="en-US" sz="2300" dirty="0"/>
              <a:t>(</a:t>
            </a:r>
            <a:r>
              <a:rPr lang="en-US" sz="2300" dirty="0" err="1"/>
              <a:t>n</a:t>
            </a:r>
            <a:r>
              <a:rPr lang="en-US" sz="2300" baseline="30000" dirty="0" err="1"/>
              <a:t>log</a:t>
            </a:r>
            <a:r>
              <a:rPr lang="en-US" sz="2300" baseline="-25000" dirty="0" err="1"/>
              <a:t>b</a:t>
            </a:r>
            <a:r>
              <a:rPr lang="en-US" sz="2300" baseline="30000" dirty="0" err="1"/>
              <a:t>a</a:t>
            </a:r>
            <a:r>
              <a:rPr lang="en-US" sz="2300" dirty="0"/>
              <a:t> </a:t>
            </a:r>
            <a:r>
              <a:rPr lang="en-US" sz="2300" baseline="30000" dirty="0"/>
              <a:t>+ </a:t>
            </a:r>
            <a:r>
              <a:rPr lang="en-US" sz="2300" baseline="30000" dirty="0">
                <a:sym typeface="Symbol" pitchFamily="18" charset="2"/>
              </a:rPr>
              <a:t></a:t>
            </a:r>
            <a:r>
              <a:rPr lang="en-US" sz="2300" dirty="0">
                <a:sym typeface="Symbol" pitchFamily="18" charset="2"/>
              </a:rPr>
              <a:t>) for some constant  &gt; 0, and if </a:t>
            </a:r>
            <a:r>
              <a:rPr lang="en-US" sz="2300" dirty="0" err="1">
                <a:sym typeface="Symbol" pitchFamily="18" charset="2"/>
              </a:rPr>
              <a:t>af</a:t>
            </a:r>
            <a:r>
              <a:rPr lang="en-US" sz="2300" dirty="0">
                <a:sym typeface="Symbol" pitchFamily="18" charset="2"/>
              </a:rPr>
              <a:t>(n/b) </a:t>
            </a:r>
            <a:r>
              <a:rPr lang="en-US" sz="2300" dirty="0">
                <a:cs typeface="Tahoma" pitchFamily="34" charset="0"/>
                <a:sym typeface="Symbol" pitchFamily="18" charset="2"/>
              </a:rPr>
              <a:t>≤ </a:t>
            </a:r>
            <a:r>
              <a:rPr lang="en-US" sz="2300" dirty="0" err="1">
                <a:cs typeface="Tahoma" pitchFamily="34" charset="0"/>
                <a:sym typeface="Symbol" pitchFamily="18" charset="2"/>
              </a:rPr>
              <a:t>cf</a:t>
            </a:r>
            <a:r>
              <a:rPr lang="en-US" sz="2300" dirty="0">
                <a:cs typeface="Tahoma" pitchFamily="34" charset="0"/>
                <a:sym typeface="Symbol" pitchFamily="18" charset="2"/>
              </a:rPr>
              <a:t>(n) for some constant c &lt; 1 and sufficiently large n, then T(n) = </a:t>
            </a:r>
            <a:r>
              <a:rPr lang="en-US" sz="2300" dirty="0">
                <a:sym typeface="Symbol" pitchFamily="18" charset="2"/>
              </a:rPr>
              <a:t>(f(n</a:t>
            </a:r>
            <a:r>
              <a:rPr lang="en-US" sz="2300" dirty="0" smtClean="0">
                <a:sym typeface="Symbol" pitchFamily="18" charset="2"/>
              </a:rPr>
              <a:t>))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en-US" sz="2300" dirty="0" smtClean="0">
                <a:cs typeface="Tahoma" pitchFamily="34" charset="0"/>
                <a:sym typeface="Symbol" pitchFamily="18" charset="2"/>
              </a:rPr>
              <a:t>	[Intuitively: dominated by root. Ex: a=2;b=4 </a:t>
            </a:r>
            <a:r>
              <a:rPr lang="en-US" sz="2300" dirty="0" smtClean="0">
                <a:cs typeface="Tahoma" pitchFamily="34" charset="0"/>
                <a:sym typeface="Wingdings" pitchFamily="2" charset="2"/>
              </a:rPr>
              <a:t> ?</a:t>
            </a:r>
          </a:p>
          <a:p>
            <a:pPr marL="609600" indent="-609600">
              <a:lnSpc>
                <a:spcPct val="90000"/>
              </a:lnSpc>
              <a:buNone/>
            </a:pPr>
            <a:endParaRPr lang="en-US" sz="2400" dirty="0">
              <a:cs typeface="Tahoma" pitchFamily="34" charset="0"/>
              <a:sym typeface="Wingdings" pitchFamily="2" charset="2"/>
            </a:endParaRPr>
          </a:p>
          <a:p>
            <a:pPr marL="609600" indent="-609600">
              <a:lnSpc>
                <a:spcPct val="90000"/>
              </a:lnSpc>
              <a:buNone/>
            </a:pPr>
            <a:r>
              <a:rPr lang="en-US" sz="2400" u="sng" dirty="0" smtClean="0">
                <a:cs typeface="Tahoma" pitchFamily="34" charset="0"/>
                <a:sym typeface="Wingdings" pitchFamily="2" charset="2"/>
              </a:rPr>
              <a:t>In words</a:t>
            </a:r>
            <a:r>
              <a:rPr lang="en-US" sz="2400" dirty="0" smtClean="0">
                <a:cs typeface="Tahoma" pitchFamily="34" charset="0"/>
                <a:sym typeface="Wingdings" pitchFamily="2" charset="2"/>
              </a:rPr>
              <a:t> </a:t>
            </a:r>
            <a:r>
              <a:rPr lang="en-US" sz="2400" dirty="0">
                <a:cs typeface="Tahoma" pitchFamily="34" charset="0"/>
                <a:sym typeface="Wingdings" pitchFamily="2" charset="2"/>
              </a:rPr>
              <a:t>C</a:t>
            </a:r>
            <a:r>
              <a:rPr lang="en-US" sz="2400" dirty="0" smtClean="0">
                <a:cs typeface="Tahoma" pitchFamily="34" charset="0"/>
                <a:sym typeface="Wingdings" pitchFamily="2" charset="2"/>
              </a:rPr>
              <a:t>ompare asymptotic growth of 2 functions: f(n)&amp;#leaves.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en-US" sz="2400" dirty="0" smtClean="0">
                <a:cs typeface="Tahoma" pitchFamily="34" charset="0"/>
                <a:sym typeface="Wingdings" pitchFamily="2" charset="2"/>
              </a:rPr>
              <a:t>Sufficiently: lower </a:t>
            </a:r>
            <a:r>
              <a:rPr lang="en-US" sz="2400" dirty="0" smtClean="0">
                <a:cs typeface="Tahoma" pitchFamily="34" charset="0"/>
                <a:sym typeface="Wingdings"/>
              </a:rPr>
              <a:t> 1; higher  3; </a:t>
            </a:r>
            <a:r>
              <a:rPr lang="en-US" sz="2400" dirty="0">
                <a:cs typeface="Tahoma" pitchFamily="34" charset="0"/>
                <a:sym typeface="Wingdings"/>
              </a:rPr>
              <a:t>c</a:t>
            </a:r>
            <a:r>
              <a:rPr lang="en-US" sz="2400" dirty="0" smtClean="0">
                <a:cs typeface="Tahoma" pitchFamily="34" charset="0"/>
                <a:sym typeface="Wingdings"/>
              </a:rPr>
              <a:t>lose  2.</a:t>
            </a:r>
            <a:r>
              <a:rPr lang="en-US" sz="2400" dirty="0" smtClean="0">
                <a:cs typeface="Tahoma" pitchFamily="34" charset="0"/>
                <a:sym typeface="Wingdings" pitchFamily="2" charset="2"/>
              </a:rPr>
              <a:t>  </a:t>
            </a:r>
            <a:endParaRPr lang="en-US" sz="2400" dirty="0">
              <a:cs typeface="Tahoma" pitchFamily="34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>
                <a:sym typeface="Symbol" pitchFamily="18" charset="2"/>
              </a:rPr>
              <a:t>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C.1-3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pPr eaLnBrk="1" hangingPunct="1"/>
            <a:r>
              <a:rPr lang="en-US" dirty="0" smtClean="0"/>
              <a:t>Randomized version of </a:t>
            </a:r>
            <a:r>
              <a:rPr lang="en-US" dirty="0" err="1" smtClean="0"/>
              <a:t>Quicksort</a:t>
            </a:r>
            <a:endParaRPr lang="en-US" dirty="0" smtClean="0"/>
          </a:p>
        </p:txBody>
      </p:sp>
      <p:pic>
        <p:nvPicPr>
          <p:cNvPr id="10243" name="Picture 4" descr="randomized_partition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90600" y="1162050"/>
            <a:ext cx="6096000" cy="2266950"/>
          </a:xfrm>
          <a:noFill/>
        </p:spPr>
      </p:pic>
      <p:pic>
        <p:nvPicPr>
          <p:cNvPr id="10244" name="Picture 7" descr="randomized_quicksort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990600" y="3429000"/>
            <a:ext cx="7772400" cy="2424113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Expected Running Time of </a:t>
            </a:r>
            <a:br>
              <a:rPr lang="en-US" sz="4000" dirty="0" smtClean="0"/>
            </a:br>
            <a:r>
              <a:rPr lang="en-US" sz="4000" dirty="0" smtClean="0">
                <a:latin typeface="Courier New" pitchFamily="49" charset="0"/>
              </a:rPr>
              <a:t>RANDOMIZED-QUICKSORT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dirty="0" smtClean="0"/>
              <a:t>Lemma 7.1:</a:t>
            </a:r>
            <a:r>
              <a:rPr lang="en-US" sz="2000" dirty="0" smtClean="0"/>
              <a:t> Let X be the number of comparisons performed in     line 4 of </a:t>
            </a:r>
            <a:r>
              <a:rPr lang="en-US" sz="2000" dirty="0" smtClean="0">
                <a:latin typeface="Courier New" pitchFamily="49" charset="0"/>
              </a:rPr>
              <a:t>PARTITION</a:t>
            </a:r>
            <a:r>
              <a:rPr lang="en-US" sz="2000" dirty="0" smtClean="0"/>
              <a:t> over the entire execution of </a:t>
            </a:r>
            <a:r>
              <a:rPr lang="en-US" sz="2000" dirty="0" smtClean="0">
                <a:latin typeface="Courier New" pitchFamily="49" charset="0"/>
              </a:rPr>
              <a:t>QUICKSORT</a:t>
            </a:r>
            <a:r>
              <a:rPr lang="en-US" sz="2000" dirty="0" smtClean="0"/>
              <a:t> (or </a:t>
            </a:r>
            <a:r>
              <a:rPr lang="en-US" sz="2000" dirty="0" smtClean="0">
                <a:latin typeface="Courier New" pitchFamily="49" charset="0"/>
              </a:rPr>
              <a:t>RANDOMIZED-QUICKSORT</a:t>
            </a:r>
            <a:r>
              <a:rPr lang="en-US" sz="2000" dirty="0" smtClean="0"/>
              <a:t>) on an n-element array. Then the running time of </a:t>
            </a:r>
            <a:r>
              <a:rPr lang="en-US" sz="2000" dirty="0" smtClean="0">
                <a:latin typeface="Courier New" pitchFamily="49" charset="0"/>
              </a:rPr>
              <a:t>QUICKSORT</a:t>
            </a:r>
            <a:r>
              <a:rPr lang="en-US" sz="2000" dirty="0" smtClean="0"/>
              <a:t> (or </a:t>
            </a:r>
            <a:r>
              <a:rPr lang="en-US" sz="2000" dirty="0" smtClean="0">
                <a:latin typeface="Courier New" pitchFamily="49" charset="0"/>
              </a:rPr>
              <a:t>RANDOMIZED-QUICKSORT</a:t>
            </a:r>
            <a:r>
              <a:rPr lang="en-US" sz="2000" dirty="0" smtClean="0"/>
              <a:t>) is O(</a:t>
            </a:r>
            <a:r>
              <a:rPr lang="en-US" sz="2000" dirty="0" err="1" smtClean="0"/>
              <a:t>n+X</a:t>
            </a:r>
            <a:r>
              <a:rPr lang="en-US" sz="2000" dirty="0" smtClean="0"/>
              <a:t>).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/>
              <a:t>Proof:</a:t>
            </a:r>
            <a:r>
              <a:rPr lang="en-US" sz="2000" dirty="0" smtClean="0"/>
              <a:t> There are at most n-1 calls to </a:t>
            </a:r>
            <a:r>
              <a:rPr lang="en-US" sz="2000" dirty="0" smtClean="0">
                <a:latin typeface="Courier New" pitchFamily="49" charset="0"/>
              </a:rPr>
              <a:t>PARTITION </a:t>
            </a:r>
            <a:r>
              <a:rPr lang="en-US" sz="2000" dirty="0" smtClean="0"/>
              <a:t>(why?), each of which does constant work and executes the </a:t>
            </a:r>
            <a:r>
              <a:rPr lang="en-US" sz="2000" b="1" dirty="0" smtClean="0"/>
              <a:t>for</a:t>
            </a:r>
            <a:r>
              <a:rPr lang="en-US" sz="2000" dirty="0" smtClean="0"/>
              <a:t> loop some number of iterations. Therefore, the total work done is O(n) + the total number of iterations of the </a:t>
            </a:r>
            <a:r>
              <a:rPr lang="en-US" sz="2000" b="1" dirty="0" smtClean="0"/>
              <a:t>for</a:t>
            </a:r>
            <a:r>
              <a:rPr lang="en-US" sz="2000" dirty="0" smtClean="0"/>
              <a:t> loop over the entire execution of QUICKSORT.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 </a:t>
            </a:r>
            <a:r>
              <a:rPr lang="en-US" sz="2000" i="1" dirty="0" smtClean="0"/>
              <a:t>However, each iteration of the</a:t>
            </a:r>
            <a:r>
              <a:rPr lang="en-US" sz="2000" dirty="0" smtClean="0"/>
              <a:t> </a:t>
            </a:r>
            <a:r>
              <a:rPr lang="en-US" sz="2000" b="1" dirty="0" smtClean="0"/>
              <a:t>for</a:t>
            </a:r>
            <a:r>
              <a:rPr lang="en-US" sz="2000" dirty="0" smtClean="0"/>
              <a:t> </a:t>
            </a:r>
            <a:r>
              <a:rPr lang="en-US" sz="2000" i="1" dirty="0" smtClean="0"/>
              <a:t>loop performs the comparison of line 4 exactly once</a:t>
            </a:r>
            <a:r>
              <a:rPr lang="en-US" sz="2000" dirty="0" smtClean="0"/>
              <a:t>. Conclusion follows.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76200"/>
            <a:ext cx="7961313" cy="6781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Rename the array z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z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…, </a:t>
            </a:r>
            <a:r>
              <a:rPr lang="en-US" sz="2000" dirty="0" err="1" smtClean="0"/>
              <a:t>z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, where z</a:t>
            </a:r>
            <a:r>
              <a:rPr lang="en-US" sz="2000" baseline="-25000" dirty="0" smtClean="0"/>
              <a:t>1</a:t>
            </a:r>
            <a:r>
              <a:rPr lang="en-US" sz="2000" dirty="0" smtClean="0">
                <a:cs typeface="Tahoma" pitchFamily="34" charset="0"/>
              </a:rPr>
              <a:t>≤</a:t>
            </a:r>
            <a:r>
              <a:rPr lang="en-US" sz="2000" dirty="0" smtClean="0"/>
              <a:t> z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smtClean="0">
                <a:cs typeface="Tahoma" pitchFamily="34" charset="0"/>
              </a:rPr>
              <a:t>≤</a:t>
            </a:r>
            <a:r>
              <a:rPr lang="en-US" sz="2000" dirty="0" smtClean="0"/>
              <a:t> … </a:t>
            </a:r>
            <a:r>
              <a:rPr lang="en-US" sz="2000" dirty="0" smtClean="0">
                <a:cs typeface="Tahoma" pitchFamily="34" charset="0"/>
              </a:rPr>
              <a:t>≤</a:t>
            </a:r>
            <a:r>
              <a:rPr lang="en-US" sz="2000" dirty="0" smtClean="0"/>
              <a:t> </a:t>
            </a:r>
            <a:r>
              <a:rPr lang="en-US" sz="2000" dirty="0" err="1" smtClean="0"/>
              <a:t>z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Let the indicator random variable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ij</a:t>
            </a:r>
            <a:r>
              <a:rPr lang="en-US" sz="2000" dirty="0" smtClean="0"/>
              <a:t> = I{</a:t>
            </a:r>
            <a:r>
              <a:rPr lang="en-US" sz="2000" dirty="0" err="1" smtClean="0"/>
              <a:t>z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is compared to </a:t>
            </a:r>
            <a:r>
              <a:rPr lang="en-US" sz="2000" dirty="0" err="1" smtClean="0"/>
              <a:t>z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}.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Then X = </a:t>
            </a:r>
            <a:r>
              <a:rPr lang="en-US" sz="2000" dirty="0" smtClean="0">
                <a:cs typeface="Tahoma" pitchFamily="34" charset="0"/>
              </a:rPr>
              <a:t>∑</a:t>
            </a:r>
            <a:r>
              <a:rPr lang="en-US" sz="2000" baseline="-25000" dirty="0" err="1" smtClean="0">
                <a:cs typeface="Tahoma" pitchFamily="34" charset="0"/>
              </a:rPr>
              <a:t>i</a:t>
            </a:r>
            <a:r>
              <a:rPr lang="en-US" sz="2000" baseline="-25000" dirty="0" smtClean="0">
                <a:cs typeface="Tahoma" pitchFamily="34" charset="0"/>
              </a:rPr>
              <a:t>=1..n-1</a:t>
            </a:r>
            <a:r>
              <a:rPr lang="en-US" sz="2000" dirty="0" smtClean="0">
                <a:cs typeface="Tahoma" pitchFamily="34" charset="0"/>
              </a:rPr>
              <a:t> ∑</a:t>
            </a:r>
            <a:r>
              <a:rPr lang="en-US" sz="2000" baseline="-25000" dirty="0" smtClean="0">
                <a:cs typeface="Tahoma" pitchFamily="34" charset="0"/>
              </a:rPr>
              <a:t>j=i+1..n</a:t>
            </a:r>
            <a:r>
              <a:rPr lang="en-US" sz="2000" dirty="0" smtClean="0">
                <a:cs typeface="Tahoma" pitchFamily="34" charset="0"/>
              </a:rPr>
              <a:t> </a:t>
            </a:r>
            <a:r>
              <a:rPr lang="en-US" sz="2000" dirty="0" err="1" smtClean="0">
                <a:cs typeface="Tahoma" pitchFamily="34" charset="0"/>
              </a:rPr>
              <a:t>X</a:t>
            </a:r>
            <a:r>
              <a:rPr lang="en-US" sz="2000" baseline="-25000" dirty="0" err="1" smtClean="0">
                <a:cs typeface="Tahoma" pitchFamily="34" charset="0"/>
              </a:rPr>
              <a:t>ij</a:t>
            </a:r>
            <a:endParaRPr lang="en-US" sz="2000" baseline="-25000" dirty="0" smtClean="0"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</a:rPr>
              <a:t>Therefore,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</a:rPr>
              <a:t>E[X] = E[ ∑</a:t>
            </a:r>
            <a:r>
              <a:rPr lang="en-US" sz="2000" baseline="-25000" dirty="0" err="1" smtClean="0">
                <a:cs typeface="Tahoma" pitchFamily="34" charset="0"/>
              </a:rPr>
              <a:t>i</a:t>
            </a:r>
            <a:r>
              <a:rPr lang="en-US" sz="2000" baseline="-25000" dirty="0" smtClean="0">
                <a:cs typeface="Tahoma" pitchFamily="34" charset="0"/>
              </a:rPr>
              <a:t>=1..n-1</a:t>
            </a:r>
            <a:r>
              <a:rPr lang="en-US" sz="2000" dirty="0" smtClean="0">
                <a:cs typeface="Tahoma" pitchFamily="34" charset="0"/>
              </a:rPr>
              <a:t> ∑</a:t>
            </a:r>
            <a:r>
              <a:rPr lang="en-US" sz="2000" baseline="-25000" dirty="0" smtClean="0">
                <a:cs typeface="Tahoma" pitchFamily="34" charset="0"/>
              </a:rPr>
              <a:t>j=i+1..n</a:t>
            </a:r>
            <a:r>
              <a:rPr lang="en-US" sz="2000" dirty="0" smtClean="0">
                <a:cs typeface="Tahoma" pitchFamily="34" charset="0"/>
              </a:rPr>
              <a:t> </a:t>
            </a:r>
            <a:r>
              <a:rPr lang="en-US" sz="2000" dirty="0" err="1" smtClean="0">
                <a:cs typeface="Tahoma" pitchFamily="34" charset="0"/>
              </a:rPr>
              <a:t>X</a:t>
            </a:r>
            <a:r>
              <a:rPr lang="en-US" sz="2000" baseline="-25000" dirty="0" err="1" smtClean="0">
                <a:cs typeface="Tahoma" pitchFamily="34" charset="0"/>
              </a:rPr>
              <a:t>ij</a:t>
            </a:r>
            <a:r>
              <a:rPr lang="en-US" sz="2000" dirty="0" smtClean="0">
                <a:cs typeface="Tahoma" pitchFamily="34" charset="0"/>
              </a:rPr>
              <a:t> ]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</a:rPr>
              <a:t>       = ∑</a:t>
            </a:r>
            <a:r>
              <a:rPr lang="en-US" sz="2000" baseline="-25000" dirty="0" err="1" smtClean="0">
                <a:cs typeface="Tahoma" pitchFamily="34" charset="0"/>
              </a:rPr>
              <a:t>i</a:t>
            </a:r>
            <a:r>
              <a:rPr lang="en-US" sz="2000" baseline="-25000" dirty="0" smtClean="0">
                <a:cs typeface="Tahoma" pitchFamily="34" charset="0"/>
              </a:rPr>
              <a:t>=1..n-1</a:t>
            </a:r>
            <a:r>
              <a:rPr lang="en-US" sz="2000" dirty="0" smtClean="0">
                <a:cs typeface="Tahoma" pitchFamily="34" charset="0"/>
              </a:rPr>
              <a:t> ∑</a:t>
            </a:r>
            <a:r>
              <a:rPr lang="en-US" sz="2000" baseline="-25000" dirty="0" smtClean="0">
                <a:cs typeface="Tahoma" pitchFamily="34" charset="0"/>
              </a:rPr>
              <a:t>j=i+1..n</a:t>
            </a:r>
            <a:r>
              <a:rPr lang="en-US" sz="2000" dirty="0" smtClean="0">
                <a:cs typeface="Tahoma" pitchFamily="34" charset="0"/>
              </a:rPr>
              <a:t> Pr{</a:t>
            </a:r>
            <a:r>
              <a:rPr lang="en-US" sz="2000" dirty="0" err="1" smtClean="0">
                <a:cs typeface="Tahoma" pitchFamily="34" charset="0"/>
              </a:rPr>
              <a:t>z</a:t>
            </a:r>
            <a:r>
              <a:rPr lang="en-US" sz="2000" baseline="-25000" dirty="0" err="1" smtClean="0">
                <a:cs typeface="Tahoma" pitchFamily="34" charset="0"/>
              </a:rPr>
              <a:t>i</a:t>
            </a:r>
            <a:r>
              <a:rPr lang="en-US" sz="2000" dirty="0" smtClean="0">
                <a:cs typeface="Tahoma" pitchFamily="34" charset="0"/>
              </a:rPr>
              <a:t> is compared to </a:t>
            </a:r>
            <a:r>
              <a:rPr lang="en-US" sz="2000" dirty="0" err="1" smtClean="0">
                <a:cs typeface="Tahoma" pitchFamily="34" charset="0"/>
              </a:rPr>
              <a:t>z</a:t>
            </a:r>
            <a:r>
              <a:rPr lang="en-US" sz="2000" baseline="-25000" dirty="0" err="1" smtClean="0">
                <a:cs typeface="Tahoma" pitchFamily="34" charset="0"/>
              </a:rPr>
              <a:t>j</a:t>
            </a:r>
            <a:r>
              <a:rPr lang="en-US" sz="2000" dirty="0" smtClean="0">
                <a:cs typeface="Tahoma" pitchFamily="34" charset="0"/>
              </a:rPr>
              <a:t>}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 smtClean="0"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</a:rPr>
              <a:t>Now, </a:t>
            </a:r>
            <a:r>
              <a:rPr lang="en-US" sz="2000" dirty="0" err="1" smtClean="0">
                <a:cs typeface="Tahoma" pitchFamily="34" charset="0"/>
              </a:rPr>
              <a:t>z</a:t>
            </a:r>
            <a:r>
              <a:rPr lang="en-US" sz="2000" baseline="-25000" dirty="0" err="1" smtClean="0">
                <a:cs typeface="Tahoma" pitchFamily="34" charset="0"/>
              </a:rPr>
              <a:t>i</a:t>
            </a:r>
            <a:r>
              <a:rPr lang="en-US" sz="2000" dirty="0" smtClean="0">
                <a:cs typeface="Tahoma" pitchFamily="34" charset="0"/>
              </a:rPr>
              <a:t> and </a:t>
            </a:r>
            <a:r>
              <a:rPr lang="en-US" sz="2000" dirty="0" err="1" smtClean="0">
                <a:cs typeface="Tahoma" pitchFamily="34" charset="0"/>
              </a:rPr>
              <a:t>z</a:t>
            </a:r>
            <a:r>
              <a:rPr lang="en-US" sz="2000" baseline="-25000" dirty="0" err="1" smtClean="0">
                <a:cs typeface="Tahoma" pitchFamily="34" charset="0"/>
              </a:rPr>
              <a:t>j</a:t>
            </a:r>
            <a:r>
              <a:rPr lang="en-US" sz="2000" dirty="0" smtClean="0">
                <a:cs typeface="Tahoma" pitchFamily="34" charset="0"/>
              </a:rPr>
              <a:t> are compared </a:t>
            </a:r>
            <a:r>
              <a:rPr lang="en-US" sz="2000" dirty="0" err="1" smtClean="0">
                <a:cs typeface="Tahoma" pitchFamily="34" charset="0"/>
              </a:rPr>
              <a:t>iff</a:t>
            </a:r>
            <a:r>
              <a:rPr lang="en-US" sz="2000" dirty="0" smtClean="0">
                <a:cs typeface="Tahoma" pitchFamily="34" charset="0"/>
              </a:rPr>
              <a:t> the first element to be chosen from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err="1" smtClean="0">
                <a:cs typeface="Tahoma" pitchFamily="34" charset="0"/>
              </a:rPr>
              <a:t>Z</a:t>
            </a:r>
            <a:r>
              <a:rPr lang="en-US" sz="2000" baseline="-25000" dirty="0" err="1" smtClean="0">
                <a:cs typeface="Tahoma" pitchFamily="34" charset="0"/>
              </a:rPr>
              <a:t>ij</a:t>
            </a:r>
            <a:r>
              <a:rPr lang="en-US" sz="2000" dirty="0" smtClean="0">
                <a:cs typeface="Tahoma" pitchFamily="34" charset="0"/>
              </a:rPr>
              <a:t> = [</a:t>
            </a:r>
            <a:r>
              <a:rPr lang="en-US" sz="2000" dirty="0" err="1" smtClean="0">
                <a:cs typeface="Tahoma" pitchFamily="34" charset="0"/>
              </a:rPr>
              <a:t>z</a:t>
            </a:r>
            <a:r>
              <a:rPr lang="en-US" sz="2000" baseline="-25000" dirty="0" err="1" smtClean="0">
                <a:cs typeface="Tahoma" pitchFamily="34" charset="0"/>
              </a:rPr>
              <a:t>i</a:t>
            </a:r>
            <a:r>
              <a:rPr lang="en-US" sz="2000" dirty="0" smtClean="0">
                <a:cs typeface="Tahoma" pitchFamily="34" charset="0"/>
              </a:rPr>
              <a:t>, z</a:t>
            </a:r>
            <a:r>
              <a:rPr lang="en-US" sz="2000" baseline="-25000" dirty="0" smtClean="0">
                <a:cs typeface="Tahoma" pitchFamily="34" charset="0"/>
              </a:rPr>
              <a:t>i+1</a:t>
            </a:r>
            <a:r>
              <a:rPr lang="en-US" sz="2000" dirty="0" smtClean="0">
                <a:cs typeface="Tahoma" pitchFamily="34" charset="0"/>
              </a:rPr>
              <a:t>, …, </a:t>
            </a:r>
            <a:r>
              <a:rPr lang="en-US" sz="2000" dirty="0" err="1" smtClean="0">
                <a:cs typeface="Tahoma" pitchFamily="34" charset="0"/>
              </a:rPr>
              <a:t>z</a:t>
            </a:r>
            <a:r>
              <a:rPr lang="en-US" sz="2000" baseline="-25000" dirty="0" err="1" smtClean="0">
                <a:cs typeface="Tahoma" pitchFamily="34" charset="0"/>
              </a:rPr>
              <a:t>j</a:t>
            </a:r>
            <a:r>
              <a:rPr lang="en-US" sz="2000" dirty="0" smtClean="0">
                <a:cs typeface="Tahoma" pitchFamily="34" charset="0"/>
              </a:rPr>
              <a:t>] as pivot is either </a:t>
            </a:r>
            <a:r>
              <a:rPr lang="en-US" sz="2000" dirty="0" err="1" smtClean="0">
                <a:cs typeface="Tahoma" pitchFamily="34" charset="0"/>
              </a:rPr>
              <a:t>z</a:t>
            </a:r>
            <a:r>
              <a:rPr lang="en-US" sz="2000" baseline="-25000" dirty="0" err="1" smtClean="0">
                <a:cs typeface="Tahoma" pitchFamily="34" charset="0"/>
              </a:rPr>
              <a:t>i</a:t>
            </a:r>
            <a:r>
              <a:rPr lang="en-US" sz="2000" dirty="0" smtClean="0">
                <a:cs typeface="Tahoma" pitchFamily="34" charset="0"/>
              </a:rPr>
              <a:t> or </a:t>
            </a:r>
            <a:r>
              <a:rPr lang="en-US" sz="2000" dirty="0" err="1" smtClean="0">
                <a:cs typeface="Tahoma" pitchFamily="34" charset="0"/>
              </a:rPr>
              <a:t>z</a:t>
            </a:r>
            <a:r>
              <a:rPr lang="en-US" sz="2000" baseline="-25000" dirty="0" err="1" smtClean="0">
                <a:cs typeface="Tahoma" pitchFamily="34" charset="0"/>
              </a:rPr>
              <a:t>j</a:t>
            </a:r>
            <a:r>
              <a:rPr lang="en-US" sz="2000" dirty="0" smtClean="0">
                <a:cs typeface="Tahoma" pitchFamily="34" charset="0"/>
              </a:rPr>
              <a:t>. Prior to the point when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</a:rPr>
              <a:t>an element of </a:t>
            </a:r>
            <a:r>
              <a:rPr lang="en-US" sz="2000" dirty="0" err="1" smtClean="0">
                <a:cs typeface="Tahoma" pitchFamily="34" charset="0"/>
              </a:rPr>
              <a:t>Z</a:t>
            </a:r>
            <a:r>
              <a:rPr lang="en-US" sz="2000" baseline="-25000" dirty="0" err="1" smtClean="0">
                <a:cs typeface="Tahoma" pitchFamily="34" charset="0"/>
              </a:rPr>
              <a:t>ij</a:t>
            </a:r>
            <a:r>
              <a:rPr lang="en-US" sz="2000" dirty="0" smtClean="0">
                <a:cs typeface="Tahoma" pitchFamily="34" charset="0"/>
              </a:rPr>
              <a:t> is chosen as pivot, all of </a:t>
            </a:r>
            <a:r>
              <a:rPr lang="en-US" sz="2000" dirty="0" err="1" smtClean="0">
                <a:cs typeface="Tahoma" pitchFamily="34" charset="0"/>
              </a:rPr>
              <a:t>Z</a:t>
            </a:r>
            <a:r>
              <a:rPr lang="en-US" sz="2000" baseline="-25000" dirty="0" err="1" smtClean="0">
                <a:cs typeface="Tahoma" pitchFamily="34" charset="0"/>
              </a:rPr>
              <a:t>ij</a:t>
            </a:r>
            <a:r>
              <a:rPr lang="en-US" sz="2000" dirty="0" smtClean="0">
                <a:cs typeface="Tahoma" pitchFamily="34" charset="0"/>
              </a:rPr>
              <a:t> is in the same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</a:rPr>
              <a:t>partition. Because pivots are chosen randomly any element of </a:t>
            </a:r>
            <a:r>
              <a:rPr lang="en-US" sz="2000" dirty="0" err="1" smtClean="0">
                <a:cs typeface="Tahoma" pitchFamily="34" charset="0"/>
              </a:rPr>
              <a:t>Z</a:t>
            </a:r>
            <a:r>
              <a:rPr lang="en-US" sz="2000" baseline="-25000" dirty="0" err="1" smtClean="0">
                <a:cs typeface="Tahoma" pitchFamily="34" charset="0"/>
              </a:rPr>
              <a:t>ij</a:t>
            </a:r>
            <a:r>
              <a:rPr lang="en-US" sz="2000" dirty="0" smtClean="0">
                <a:cs typeface="Tahoma" pitchFamily="34" charset="0"/>
              </a:rPr>
              <a:t> is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</a:rPr>
              <a:t>equally likely to be the first chosen as pivot. We conclude: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</a:rPr>
              <a:t>Pr{</a:t>
            </a:r>
            <a:r>
              <a:rPr lang="en-US" sz="2000" dirty="0" err="1" smtClean="0">
                <a:cs typeface="Tahoma" pitchFamily="34" charset="0"/>
              </a:rPr>
              <a:t>z</a:t>
            </a:r>
            <a:r>
              <a:rPr lang="en-US" sz="2000" baseline="-25000" dirty="0" err="1" smtClean="0">
                <a:cs typeface="Tahoma" pitchFamily="34" charset="0"/>
              </a:rPr>
              <a:t>i</a:t>
            </a:r>
            <a:r>
              <a:rPr lang="en-US" sz="2000" dirty="0" smtClean="0">
                <a:cs typeface="Tahoma" pitchFamily="34" charset="0"/>
              </a:rPr>
              <a:t> is compared to </a:t>
            </a:r>
            <a:r>
              <a:rPr lang="en-US" sz="2000" dirty="0" err="1" smtClean="0">
                <a:cs typeface="Tahoma" pitchFamily="34" charset="0"/>
              </a:rPr>
              <a:t>z</a:t>
            </a:r>
            <a:r>
              <a:rPr lang="en-US" sz="2000" baseline="-25000" dirty="0" err="1" smtClean="0">
                <a:cs typeface="Tahoma" pitchFamily="34" charset="0"/>
              </a:rPr>
              <a:t>j</a:t>
            </a:r>
            <a:r>
              <a:rPr lang="en-US" sz="2000" dirty="0" smtClean="0">
                <a:cs typeface="Tahoma" pitchFamily="34" charset="0"/>
              </a:rPr>
              <a:t>} = 2 / (j-i+1)  (why?)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 smtClean="0"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</a:rPr>
              <a:t>Therefore, E[X] = ∑</a:t>
            </a:r>
            <a:r>
              <a:rPr lang="en-US" sz="2000" baseline="-25000" dirty="0" err="1" smtClean="0">
                <a:cs typeface="Tahoma" pitchFamily="34" charset="0"/>
              </a:rPr>
              <a:t>i</a:t>
            </a:r>
            <a:r>
              <a:rPr lang="en-US" sz="2000" baseline="-25000" dirty="0" smtClean="0">
                <a:cs typeface="Tahoma" pitchFamily="34" charset="0"/>
              </a:rPr>
              <a:t>=1..n-1</a:t>
            </a:r>
            <a:r>
              <a:rPr lang="en-US" sz="2000" dirty="0" smtClean="0">
                <a:cs typeface="Tahoma" pitchFamily="34" charset="0"/>
              </a:rPr>
              <a:t> ∑</a:t>
            </a:r>
            <a:r>
              <a:rPr lang="en-US" sz="2000" baseline="-25000" dirty="0" smtClean="0">
                <a:cs typeface="Tahoma" pitchFamily="34" charset="0"/>
              </a:rPr>
              <a:t>j=i+1..n</a:t>
            </a:r>
            <a:r>
              <a:rPr lang="en-US" sz="2000" dirty="0" smtClean="0">
                <a:cs typeface="Tahoma" pitchFamily="34" charset="0"/>
              </a:rPr>
              <a:t> 2 / (j-i+1)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</a:rPr>
              <a:t>                       = ∑</a:t>
            </a:r>
            <a:r>
              <a:rPr lang="en-US" sz="2000" baseline="-25000" dirty="0" err="1" smtClean="0">
                <a:cs typeface="Tahoma" pitchFamily="34" charset="0"/>
              </a:rPr>
              <a:t>i</a:t>
            </a:r>
            <a:r>
              <a:rPr lang="en-US" sz="2000" baseline="-25000" dirty="0" smtClean="0">
                <a:cs typeface="Tahoma" pitchFamily="34" charset="0"/>
              </a:rPr>
              <a:t>=1..n-1</a:t>
            </a:r>
            <a:r>
              <a:rPr lang="en-US" sz="2000" dirty="0" smtClean="0">
                <a:cs typeface="Tahoma" pitchFamily="34" charset="0"/>
              </a:rPr>
              <a:t> ∑</a:t>
            </a:r>
            <a:r>
              <a:rPr lang="en-US" sz="2000" baseline="-25000" dirty="0" smtClean="0">
                <a:cs typeface="Tahoma" pitchFamily="34" charset="0"/>
              </a:rPr>
              <a:t>k=1..n-i</a:t>
            </a:r>
            <a:r>
              <a:rPr lang="en-US" sz="2000" dirty="0" smtClean="0">
                <a:cs typeface="Tahoma" pitchFamily="34" charset="0"/>
              </a:rPr>
              <a:t> 2 / (k+1) ≤ ∑</a:t>
            </a:r>
            <a:r>
              <a:rPr lang="en-US" sz="2000" baseline="-25000" dirty="0" err="1" smtClean="0">
                <a:cs typeface="Tahoma" pitchFamily="34" charset="0"/>
              </a:rPr>
              <a:t>i</a:t>
            </a:r>
            <a:r>
              <a:rPr lang="en-US" sz="2000" baseline="-25000" dirty="0" smtClean="0">
                <a:cs typeface="Tahoma" pitchFamily="34" charset="0"/>
              </a:rPr>
              <a:t>=1..n-1</a:t>
            </a:r>
            <a:r>
              <a:rPr lang="en-US" sz="2000" dirty="0" smtClean="0">
                <a:cs typeface="Tahoma" pitchFamily="34" charset="0"/>
              </a:rPr>
              <a:t> ∑</a:t>
            </a:r>
            <a:r>
              <a:rPr lang="en-US" sz="2000" baseline="-25000" dirty="0" smtClean="0">
                <a:cs typeface="Tahoma" pitchFamily="34" charset="0"/>
              </a:rPr>
              <a:t>k=1..n-1 </a:t>
            </a:r>
            <a:r>
              <a:rPr lang="en-US" sz="2000" dirty="0" smtClean="0">
                <a:cs typeface="Tahoma" pitchFamily="34" charset="0"/>
              </a:rPr>
              <a:t>2/(k+1)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</a:rPr>
              <a:t>                       = ∑</a:t>
            </a:r>
            <a:r>
              <a:rPr lang="en-US" sz="2000" baseline="-25000" dirty="0" err="1" smtClean="0">
                <a:cs typeface="Tahoma" pitchFamily="34" charset="0"/>
              </a:rPr>
              <a:t>i</a:t>
            </a:r>
            <a:r>
              <a:rPr lang="en-US" sz="2000" baseline="-25000" dirty="0" smtClean="0">
                <a:cs typeface="Tahoma" pitchFamily="34" charset="0"/>
              </a:rPr>
              <a:t>=1..n-1</a:t>
            </a:r>
            <a:r>
              <a:rPr lang="en-US" sz="2000" dirty="0" smtClean="0">
                <a:cs typeface="Tahoma" pitchFamily="34" charset="0"/>
              </a:rPr>
              <a:t> O(log n)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</a:rPr>
              <a:t>                       = O(</a:t>
            </a:r>
            <a:r>
              <a:rPr lang="en-US" sz="2000" dirty="0" err="1" smtClean="0">
                <a:cs typeface="Tahoma" pitchFamily="34" charset="0"/>
              </a:rPr>
              <a:t>nlog</a:t>
            </a:r>
            <a:r>
              <a:rPr lang="en-US" sz="2000" dirty="0" smtClean="0">
                <a:cs typeface="Tahoma" pitchFamily="34" charset="0"/>
              </a:rPr>
              <a:t> n)</a:t>
            </a:r>
            <a:endParaRPr lang="en-US" sz="2000" baseline="-25000" dirty="0" smtClean="0"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000" baseline="-25000" dirty="0" smtClean="0">
              <a:cs typeface="Tahoma" pitchFamily="34" charset="0"/>
            </a:endParaRPr>
          </a:p>
        </p:txBody>
      </p:sp>
      <p:sp>
        <p:nvSpPr>
          <p:cNvPr id="12292" name="TextBox 6"/>
          <p:cNvSpPr txBox="1">
            <a:spLocks noChangeArrowheads="1"/>
          </p:cNvSpPr>
          <p:nvPr/>
        </p:nvSpPr>
        <p:spPr bwMode="auto">
          <a:xfrm>
            <a:off x="6858000" y="6172200"/>
            <a:ext cx="1512888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where k = j-i</a:t>
            </a:r>
          </a:p>
        </p:txBody>
      </p:sp>
      <p:cxnSp>
        <p:nvCxnSpPr>
          <p:cNvPr id="12293" name="Straight Arrow Connector 9"/>
          <p:cNvCxnSpPr>
            <a:cxnSpLocks noChangeShapeType="1"/>
          </p:cNvCxnSpPr>
          <p:nvPr/>
        </p:nvCxnSpPr>
        <p:spPr bwMode="auto">
          <a:xfrm rot="10800000">
            <a:off x="5562600" y="5867400"/>
            <a:ext cx="1676400" cy="304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0"/>
            <a:ext cx="8943975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>Ch. 9: Median and Order Statistics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4" descr="minimum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219200" y="609600"/>
            <a:ext cx="5257800" cy="2813050"/>
          </a:xfrm>
          <a:noFill/>
        </p:spPr>
      </p:pic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1066800" y="3549650"/>
            <a:ext cx="540657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Exactly n-1 comparisons are made </a:t>
            </a:r>
            <a:r>
              <a:rPr lang="en-US" dirty="0"/>
              <a:t>b</a:t>
            </a:r>
            <a:r>
              <a:rPr lang="en-US" sz="1800" dirty="0" smtClean="0"/>
              <a:t>y </a:t>
            </a:r>
            <a:r>
              <a:rPr lang="en-US" sz="2000" dirty="0">
                <a:latin typeface="Courier New" pitchFamily="49" charset="0"/>
              </a:rPr>
              <a:t>MINIMUM</a:t>
            </a:r>
            <a:r>
              <a:rPr lang="en-US" sz="1800" dirty="0"/>
              <a:t>. </a:t>
            </a:r>
          </a:p>
          <a:p>
            <a:r>
              <a:rPr lang="en-US" sz="1800" dirty="0"/>
              <a:t>Is this best possible? Can the minimum element be</a:t>
            </a:r>
          </a:p>
          <a:p>
            <a:r>
              <a:rPr lang="en-US" sz="1800" dirty="0"/>
              <a:t>found with fewer than n-1 comparisons? Why?</a:t>
            </a:r>
          </a:p>
        </p:txBody>
      </p:sp>
      <p:sp>
        <p:nvSpPr>
          <p:cNvPr id="5125" name="Text Box 8"/>
          <p:cNvSpPr txBox="1">
            <a:spLocks noChangeArrowheads="1"/>
          </p:cNvSpPr>
          <p:nvPr/>
        </p:nvSpPr>
        <p:spPr bwMode="auto">
          <a:xfrm>
            <a:off x="1066800" y="4876800"/>
            <a:ext cx="54578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How to find </a:t>
            </a:r>
            <a:r>
              <a:rPr lang="en-US" sz="1800" i="1"/>
              <a:t>both</a:t>
            </a:r>
            <a:r>
              <a:rPr lang="en-US" sz="1800"/>
              <a:t> the maximum </a:t>
            </a:r>
            <a:r>
              <a:rPr lang="en-US" sz="1800" i="1"/>
              <a:t>and </a:t>
            </a:r>
            <a:r>
              <a:rPr lang="en-US" sz="1800"/>
              <a:t>minimum of n</a:t>
            </a:r>
          </a:p>
          <a:p>
            <a:r>
              <a:rPr lang="en-US" sz="1800"/>
              <a:t>elements? Can one do better than separately </a:t>
            </a:r>
          </a:p>
          <a:p>
            <a:r>
              <a:rPr lang="en-US" sz="1800"/>
              <a:t>finding the maximum and minimum, which requires </a:t>
            </a:r>
          </a:p>
          <a:p>
            <a:r>
              <a:rPr lang="en-US" sz="1800"/>
              <a:t>2n-2 comparisons?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Min+Max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Maintain min &amp; max</a:t>
            </a:r>
          </a:p>
          <a:p>
            <a:r>
              <a:rPr lang="en-US" dirty="0" smtClean="0"/>
              <a:t>Advance 2 new elements at a time: </a:t>
            </a:r>
          </a:p>
          <a:p>
            <a:pPr marL="514350" indent="-514350">
              <a:buAutoNum type="arabicPeriod"/>
            </a:pPr>
            <a:r>
              <a:rPr lang="en-US" dirty="0" smtClean="0"/>
              <a:t>compare them.</a:t>
            </a:r>
          </a:p>
          <a:p>
            <a:pPr marL="514350" indent="-514350">
              <a:buAutoNum type="arabicPeriod"/>
            </a:pPr>
            <a:r>
              <a:rPr lang="en-US" dirty="0" smtClean="0"/>
              <a:t> compare their minimum to min</a:t>
            </a:r>
          </a:p>
          <a:p>
            <a:pPr marL="514350" indent="-514350">
              <a:buAutoNum type="arabicPeriod"/>
            </a:pPr>
            <a:r>
              <a:rPr lang="en-US" dirty="0" smtClean="0"/>
              <a:t>Compare their maximum to max</a:t>
            </a:r>
          </a:p>
          <a:p>
            <a:pPr marL="514350" indent="-514350">
              <a:buNone/>
            </a:pPr>
            <a:r>
              <a:rPr lang="en-US" dirty="0" smtClean="0"/>
              <a:t>Total: 3 comparisons per e new elements </a:t>
            </a:r>
            <a:r>
              <a:rPr lang="en-US" dirty="0" smtClean="0">
                <a:sym typeface="Wingdings" pitchFamily="2" charset="2"/>
              </a:rPr>
              <a:t> 3n/2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0"/>
            <a:ext cx="8943975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>Ch. 2: Break to review some sorting algorithms most of you are probably familiar with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3352800"/>
            <a:ext cx="67457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Will  return to Ch. 9 after that</a:t>
            </a:r>
            <a:endParaRPr lang="en-US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</a:t>
            </a:r>
            <a:endParaRPr lang="en-US" dirty="0"/>
          </a:p>
        </p:txBody>
      </p:sp>
      <p:pic>
        <p:nvPicPr>
          <p:cNvPr id="313348" name="Picture 4" descr="fig2-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362200" y="1981200"/>
            <a:ext cx="4303713" cy="4114800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eaLnBrk="1" hangingPunct="1"/>
            <a:r>
              <a:rPr lang="en-US" sz="3200" u="sng" dirty="0" smtClean="0"/>
              <a:t>The Random Access Model (RAM) abstraction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u="sng" dirty="0" smtClean="0"/>
              <a:t>Serial RAM</a:t>
            </a:r>
            <a:r>
              <a:rPr lang="en-US" sz="2400" dirty="0" smtClean="0"/>
              <a:t> Step (</a:t>
            </a:r>
            <a:r>
              <a:rPr lang="en-US" sz="2400" dirty="0" smtClean="0">
                <a:solidFill>
                  <a:srgbClr val="FF0000"/>
                </a:solidFill>
              </a:rPr>
              <a:t>1 time unit</a:t>
            </a:r>
            <a:r>
              <a:rPr lang="en-US" sz="2400" dirty="0" smtClean="0"/>
              <a:t>): 1 op (memory/etc)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u="sng" dirty="0" smtClean="0"/>
              <a:t>PRAM (Parallel Random-Access Model) </a:t>
            </a:r>
            <a:r>
              <a:rPr lang="en-US" sz="2400" dirty="0" smtClean="0"/>
              <a:t>Step: many ops. </a:t>
            </a:r>
            <a:endParaRPr lang="en-US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</a:t>
            </a:r>
            <a:r>
              <a:rPr lang="en-US" sz="2000" dirty="0" smtClean="0"/>
              <a:t>Serial doctrine                                                          Natural (parallel) algorithm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                           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           </a:t>
            </a:r>
            <a:r>
              <a:rPr lang="en-US" sz="2000" dirty="0" smtClean="0"/>
              <a:t>                                                              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         time = #ops                                                                     time &lt;&lt; #ops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u="sng" dirty="0" smtClean="0"/>
              <a:t>How to tell this to children</a:t>
            </a:r>
            <a:r>
              <a:rPr lang="en-US" sz="2000" dirty="0" smtClean="0"/>
              <a:t>? CS was created in just two days: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day: mathematical induction [</a:t>
            </a:r>
            <a:r>
              <a:rPr lang="en-US" sz="2000" dirty="0" smtClean="0">
                <a:sym typeface="Wingdings" pitchFamily="2" charset="2"/>
              </a:rPr>
              <a:t> same]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2</a:t>
            </a:r>
            <a:r>
              <a:rPr lang="en-US" sz="2000" baseline="30000" dirty="0" smtClean="0"/>
              <a:t>nd </a:t>
            </a:r>
            <a:r>
              <a:rPr lang="en-US" sz="2000" dirty="0" smtClean="0"/>
              <a:t>day: ‘each op’ in </a:t>
            </a:r>
            <a:r>
              <a:rPr lang="en-US" sz="2000" b="1" dirty="0" smtClean="0"/>
              <a:t>unit time </a:t>
            </a:r>
            <a:r>
              <a:rPr lang="en-US" sz="2000" dirty="0" smtClean="0"/>
              <a:t>[</a:t>
            </a:r>
            <a:r>
              <a:rPr lang="en-US" sz="2000" dirty="0" smtClean="0">
                <a:sym typeface="Wingdings" pitchFamily="2" charset="2"/>
              </a:rPr>
              <a:t> ‘any number of concurrent ops’ </a:t>
            </a:r>
            <a:r>
              <a:rPr lang="en-US" sz="2000" dirty="0" smtClean="0"/>
              <a:t>in unit time]</a:t>
            </a:r>
            <a:r>
              <a:rPr lang="en-US" sz="2000" dirty="0" smtClean="0">
                <a:sym typeface="Wingdings" pitchFamily="2" charset="2"/>
              </a:rPr>
              <a:t>  </a:t>
            </a:r>
            <a:endParaRPr lang="en-US" sz="2000" dirty="0" smtClean="0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V="1">
            <a:off x="457200" y="2514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457200" y="3657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57200" y="3505200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09600" y="3505200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905000" y="3505200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2819400" y="2133600"/>
            <a:ext cx="3124200" cy="173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What could I do in parallel at each step assuming unlimited hardware</a:t>
            </a:r>
          </a:p>
          <a:p>
            <a:pPr algn="ctr">
              <a:spcBef>
                <a:spcPct val="50000"/>
              </a:spcBef>
            </a:pPr>
            <a:r>
              <a:rPr lang="en-US" sz="3200">
                <a:sym typeface="Wingdings" pitchFamily="2" charset="2"/>
              </a:rPr>
              <a:t></a:t>
            </a:r>
            <a:endParaRPr lang="en-US" sz="3200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V="1">
            <a:off x="6019800" y="2514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6019800" y="36576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6019800" y="3505200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6019800" y="3352800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6019800" y="2819400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6172200" y="3505200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6172200" y="3352800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6172200" y="2514600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7467600" y="3505200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7467600" y="3352800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7467600" y="2667000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5546725" y="2779713"/>
            <a:ext cx="552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#</a:t>
            </a:r>
          </a:p>
          <a:p>
            <a:r>
              <a:rPr lang="en-US"/>
              <a:t>ops</a:t>
            </a: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6613525" y="3287713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..</a:t>
            </a: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7756525" y="3287713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..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6003925" y="2830513"/>
            <a:ext cx="2540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.</a:t>
            </a:r>
          </a:p>
          <a:p>
            <a:pPr>
              <a:lnSpc>
                <a:spcPct val="5000"/>
              </a:lnSpc>
            </a:pPr>
            <a:r>
              <a:rPr lang="en-US" sz="2000"/>
              <a:t>.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6156325" y="2601913"/>
            <a:ext cx="25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.</a:t>
            </a:r>
          </a:p>
          <a:p>
            <a:pPr>
              <a:lnSpc>
                <a:spcPct val="10000"/>
              </a:lnSpc>
            </a:pPr>
            <a:r>
              <a:rPr lang="en-US" sz="2000"/>
              <a:t>.</a:t>
            </a: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7451725" y="2754313"/>
            <a:ext cx="25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.</a:t>
            </a:r>
          </a:p>
          <a:p>
            <a:pPr>
              <a:lnSpc>
                <a:spcPct val="10000"/>
              </a:lnSpc>
            </a:pPr>
            <a:r>
              <a:rPr lang="en-US" sz="2000"/>
              <a:t>.</a:t>
            </a:r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1203325" y="3287713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..</a:t>
            </a:r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2346325" y="3287713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..</a:t>
            </a:r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-92075" y="2678113"/>
            <a:ext cx="6635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 #</a:t>
            </a:r>
          </a:p>
          <a:p>
            <a:r>
              <a:rPr lang="en-US" sz="2000"/>
              <a:t> ops</a:t>
            </a:r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974725" y="3592513"/>
            <a:ext cx="663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time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6994525" y="3592513"/>
            <a:ext cx="663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40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15396" name="Picture 4" descr="fig2-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219200" y="28575"/>
            <a:ext cx="6665913" cy="3324225"/>
          </a:xfrm>
          <a:noFill/>
          <a:ln/>
        </p:spPr>
      </p:pic>
      <p:pic>
        <p:nvPicPr>
          <p:cNvPr id="315399" name="Picture 7" descr="insertion_sort_a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219200" y="3352800"/>
            <a:ext cx="6553200" cy="3386138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9260" name="Picture 12" descr="insertion_sort_a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43000" y="163513"/>
            <a:ext cx="6629400" cy="2884487"/>
          </a:xfrm>
          <a:noFill/>
          <a:ln/>
        </p:spPr>
      </p:pic>
      <p:sp>
        <p:nvSpPr>
          <p:cNvPr id="309262" name="Oval 14"/>
          <p:cNvSpPr>
            <a:spLocks noChangeArrowheads="1"/>
          </p:cNvSpPr>
          <p:nvPr/>
        </p:nvSpPr>
        <p:spPr bwMode="auto">
          <a:xfrm>
            <a:off x="6324600" y="609600"/>
            <a:ext cx="381000" cy="228600"/>
          </a:xfrm>
          <a:prstGeom prst="ellips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9263" name="Text Box 15"/>
          <p:cNvSpPr txBox="1">
            <a:spLocks noChangeArrowheads="1"/>
          </p:cNvSpPr>
          <p:nvPr/>
        </p:nvSpPr>
        <p:spPr bwMode="auto">
          <a:xfrm>
            <a:off x="6629400" y="533400"/>
            <a:ext cx="555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hlink"/>
                </a:solidFill>
              </a:rPr>
              <a:t>Why?</a:t>
            </a:r>
          </a:p>
        </p:txBody>
      </p:sp>
      <p:sp>
        <p:nvSpPr>
          <p:cNvPr id="309265" name="Text Box 17"/>
          <p:cNvSpPr txBox="1">
            <a:spLocks noChangeArrowheads="1"/>
          </p:cNvSpPr>
          <p:nvPr/>
        </p:nvSpPr>
        <p:spPr bwMode="auto">
          <a:xfrm>
            <a:off x="1066800" y="3155950"/>
            <a:ext cx="6737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  <a:r>
              <a:rPr lang="en-US" baseline="-25000"/>
              <a:t>j</a:t>
            </a:r>
            <a:r>
              <a:rPr lang="en-US"/>
              <a:t> is the number of times the while loop test in line 5 is executed </a:t>
            </a:r>
          </a:p>
          <a:p>
            <a:r>
              <a:rPr lang="en-US"/>
              <a:t>for that value of j.</a:t>
            </a:r>
          </a:p>
        </p:txBody>
      </p:sp>
      <p:sp>
        <p:nvSpPr>
          <p:cNvPr id="309266" name="Text Box 18"/>
          <p:cNvSpPr txBox="1">
            <a:spLocks noChangeArrowheads="1"/>
          </p:cNvSpPr>
          <p:nvPr/>
        </p:nvSpPr>
        <p:spPr bwMode="auto">
          <a:xfrm>
            <a:off x="1066800" y="3960813"/>
            <a:ext cx="6300788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T(n) = c</a:t>
            </a:r>
            <a:r>
              <a:rPr lang="en-US" baseline="-25000"/>
              <a:t>1</a:t>
            </a:r>
            <a:r>
              <a:rPr lang="en-US"/>
              <a:t>n + c</a:t>
            </a:r>
            <a:r>
              <a:rPr lang="en-US" baseline="-25000"/>
              <a:t>2</a:t>
            </a:r>
            <a:r>
              <a:rPr lang="en-US"/>
              <a:t>(n-1) + c</a:t>
            </a:r>
            <a:r>
              <a:rPr lang="en-US" baseline="-25000"/>
              <a:t>4</a:t>
            </a:r>
            <a:r>
              <a:rPr lang="en-US"/>
              <a:t>(n-1) + c</a:t>
            </a:r>
            <a:r>
              <a:rPr lang="en-US" baseline="-25000"/>
              <a:t>5 </a:t>
            </a:r>
            <a:r>
              <a:rPr lang="en-US"/>
              <a:t>∑</a:t>
            </a:r>
            <a:r>
              <a:rPr lang="en-US" baseline="-25000"/>
              <a:t>j=2..n</a:t>
            </a:r>
            <a:r>
              <a:rPr lang="en-US"/>
              <a:t> t</a:t>
            </a:r>
            <a:r>
              <a:rPr lang="en-US" baseline="-25000"/>
              <a:t>j </a:t>
            </a:r>
            <a:r>
              <a:rPr lang="en-US"/>
              <a:t>+ c</a:t>
            </a:r>
            <a:r>
              <a:rPr lang="en-US" baseline="-25000"/>
              <a:t>6</a:t>
            </a:r>
            <a:r>
              <a:rPr lang="en-US"/>
              <a:t> ∑</a:t>
            </a:r>
            <a:r>
              <a:rPr lang="en-US" baseline="-25000"/>
              <a:t>j=2..n</a:t>
            </a:r>
            <a:r>
              <a:rPr lang="en-US"/>
              <a:t> (t</a:t>
            </a:r>
            <a:r>
              <a:rPr lang="en-US" baseline="-25000"/>
              <a:t>j</a:t>
            </a:r>
            <a:r>
              <a:rPr lang="en-US"/>
              <a:t>-1) </a:t>
            </a:r>
            <a:endParaRPr lang="en-US" baseline="-25000"/>
          </a:p>
          <a:p>
            <a:r>
              <a:rPr lang="en-US"/>
              <a:t>          + c</a:t>
            </a:r>
            <a:r>
              <a:rPr lang="en-US" baseline="-25000"/>
              <a:t>7</a:t>
            </a:r>
            <a:r>
              <a:rPr lang="en-US"/>
              <a:t> ∑</a:t>
            </a:r>
            <a:r>
              <a:rPr lang="en-US" baseline="-25000"/>
              <a:t>j=2..n</a:t>
            </a:r>
            <a:r>
              <a:rPr lang="en-US"/>
              <a:t> (t</a:t>
            </a:r>
            <a:r>
              <a:rPr lang="en-US" baseline="-25000"/>
              <a:t>j</a:t>
            </a:r>
            <a:r>
              <a:rPr lang="en-US"/>
              <a:t>-1) + c</a:t>
            </a:r>
            <a:r>
              <a:rPr lang="en-US" baseline="-25000"/>
              <a:t>8</a:t>
            </a:r>
            <a:r>
              <a:rPr lang="en-US"/>
              <a:t>(n-1) </a:t>
            </a:r>
          </a:p>
          <a:p>
            <a:endParaRPr lang="en-US"/>
          </a:p>
          <a:p>
            <a:r>
              <a:rPr lang="en-US" b="1"/>
              <a:t>Ques:</a:t>
            </a:r>
            <a:r>
              <a:rPr lang="en-US"/>
              <a:t> What are the </a:t>
            </a:r>
            <a:r>
              <a:rPr lang="en-US" i="1"/>
              <a:t>best</a:t>
            </a:r>
            <a:r>
              <a:rPr lang="en-US"/>
              <a:t> and </a:t>
            </a:r>
            <a:r>
              <a:rPr lang="en-US" i="1"/>
              <a:t>worst</a:t>
            </a:r>
            <a:r>
              <a:rPr lang="en-US"/>
              <a:t>-case running times of </a:t>
            </a:r>
          </a:p>
          <a:p>
            <a:r>
              <a:rPr lang="en-US"/>
              <a:t>          </a:t>
            </a:r>
            <a:r>
              <a:rPr lang="en-US">
                <a:latin typeface="Courier New" pitchFamily="49" charset="0"/>
              </a:rPr>
              <a:t>INSERTION-SORT</a:t>
            </a:r>
            <a:r>
              <a:rPr lang="en-US"/>
              <a:t>?</a:t>
            </a:r>
          </a:p>
          <a:p>
            <a:r>
              <a:rPr lang="en-US"/>
              <a:t>          How about </a:t>
            </a:r>
            <a:r>
              <a:rPr lang="en-US" i="1"/>
              <a:t>average</a:t>
            </a:r>
            <a:r>
              <a:rPr lang="en-US"/>
              <a:t>-case?</a:t>
            </a:r>
          </a:p>
          <a:p>
            <a:r>
              <a:rPr lang="en-US"/>
              <a:t>    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44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>
                <a:latin typeface="Courier New" pitchFamily="49" charset="0"/>
              </a:rPr>
              <a:t>MERGE</a:t>
            </a:r>
          </a:p>
        </p:txBody>
      </p:sp>
      <p:pic>
        <p:nvPicPr>
          <p:cNvPr id="321540" name="Picture 4" descr="fig2-3a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990600"/>
            <a:ext cx="4837113" cy="4627563"/>
          </a:xfrm>
          <a:noFill/>
          <a:ln/>
        </p:spPr>
      </p:pic>
      <p:pic>
        <p:nvPicPr>
          <p:cNvPr id="321543" name="Picture 7" descr="fig2-3b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800600" y="914400"/>
            <a:ext cx="4343400" cy="4260850"/>
          </a:xfrm>
          <a:noFill/>
          <a:ln/>
        </p:spPr>
      </p:pic>
      <p:sp>
        <p:nvSpPr>
          <p:cNvPr id="321546" name="Text Box 10"/>
          <p:cNvSpPr txBox="1">
            <a:spLocks noChangeArrowheads="1"/>
          </p:cNvSpPr>
          <p:nvPr/>
        </p:nvSpPr>
        <p:spPr bwMode="auto">
          <a:xfrm>
            <a:off x="762000" y="5735638"/>
            <a:ext cx="8185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Courier New" pitchFamily="49" charset="0"/>
              </a:rPr>
              <a:t>MERGE</a:t>
            </a:r>
            <a:r>
              <a:rPr lang="en-US" sz="2400"/>
              <a:t>(A, p, q, r) merges subarrays A[p..q] and A[q+1..r], </a:t>
            </a:r>
          </a:p>
          <a:p>
            <a:r>
              <a:rPr lang="en-US" sz="2400"/>
              <a:t>assuming that they are each already sorted.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9492" name="Picture 4" descr="merge_sort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5943600" cy="6665913"/>
          </a:xfrm>
          <a:noFill/>
          <a:ln/>
        </p:spPr>
      </p:pic>
      <p:sp>
        <p:nvSpPr>
          <p:cNvPr id="319495" name="Text Box 7"/>
          <p:cNvSpPr txBox="1">
            <a:spLocks noChangeArrowheads="1"/>
          </p:cNvSpPr>
          <p:nvPr/>
        </p:nvSpPr>
        <p:spPr bwMode="auto">
          <a:xfrm>
            <a:off x="6019800" y="2133600"/>
            <a:ext cx="3049233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/>
              <a:t>MERGE() requires </a:t>
            </a:r>
            <a:r>
              <a:rPr lang="en-US" sz="1600" i="1" dirty="0"/>
              <a:t>extra</a:t>
            </a:r>
            <a:r>
              <a:rPr lang="en-US" sz="1600" dirty="0"/>
              <a:t> space </a:t>
            </a:r>
          </a:p>
          <a:p>
            <a:r>
              <a:rPr lang="en-US" sz="1600" dirty="0"/>
              <a:t>– arrays L and R – of the size </a:t>
            </a:r>
          </a:p>
          <a:p>
            <a:r>
              <a:rPr lang="en-US" sz="1600" dirty="0"/>
              <a:t>of the input + 2.</a:t>
            </a:r>
          </a:p>
          <a:p>
            <a:endParaRPr lang="en-US" sz="1600" dirty="0"/>
          </a:p>
          <a:p>
            <a:r>
              <a:rPr lang="en-US" sz="1600" b="1" dirty="0" err="1"/>
              <a:t>Ques</a:t>
            </a:r>
            <a:r>
              <a:rPr lang="en-US" sz="1600" b="1" dirty="0"/>
              <a:t>:</a:t>
            </a:r>
            <a:r>
              <a:rPr lang="en-US" dirty="0"/>
              <a:t> </a:t>
            </a:r>
            <a:r>
              <a:rPr lang="en-US" sz="1600" dirty="0"/>
              <a:t>What is the time </a:t>
            </a:r>
          </a:p>
          <a:p>
            <a:r>
              <a:rPr lang="en-US" sz="1600" dirty="0"/>
              <a:t>complexity of </a:t>
            </a:r>
            <a:r>
              <a:rPr lang="en-US" sz="1600" dirty="0">
                <a:latin typeface="Courier New" pitchFamily="49" charset="0"/>
              </a:rPr>
              <a:t>MERGE</a:t>
            </a:r>
            <a:r>
              <a:rPr lang="en-US" sz="1600" dirty="0"/>
              <a:t>? (</a:t>
            </a:r>
            <a:r>
              <a:rPr lang="en-US" sz="1600" i="1" dirty="0"/>
              <a:t>Linear</a:t>
            </a:r>
            <a:r>
              <a:rPr lang="en-US" sz="1600" dirty="0"/>
              <a:t>)</a:t>
            </a:r>
            <a:endParaRPr lang="en-US" dirty="0">
              <a:latin typeface="Courier New" pitchFamily="49" charset="0"/>
            </a:endParaRPr>
          </a:p>
          <a:p>
            <a:endParaRPr lang="en-US" sz="1600" dirty="0"/>
          </a:p>
          <a:p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Divide-and-Conquer: </a:t>
            </a:r>
            <a:r>
              <a:rPr lang="en-US" sz="4000">
                <a:latin typeface="Courier New" pitchFamily="49" charset="0"/>
              </a:rPr>
              <a:t>MERGE-SORT</a:t>
            </a:r>
          </a:p>
        </p:txBody>
      </p:sp>
      <p:pic>
        <p:nvPicPr>
          <p:cNvPr id="324612" name="Picture 4" descr="merge_sort_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219200" y="2362200"/>
            <a:ext cx="6400800" cy="2976563"/>
          </a:xfrm>
          <a:noFill/>
          <a:ln/>
        </p:spPr>
      </p:pic>
      <p:sp>
        <p:nvSpPr>
          <p:cNvPr id="324615" name="Text Box 7"/>
          <p:cNvSpPr txBox="1">
            <a:spLocks noChangeArrowheads="1"/>
          </p:cNvSpPr>
          <p:nvPr/>
        </p:nvSpPr>
        <p:spPr bwMode="auto">
          <a:xfrm>
            <a:off x="1890713" y="3886200"/>
            <a:ext cx="1462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Courier New" pitchFamily="49" charset="0"/>
              </a:rPr>
              <a:t>Label1:</a:t>
            </a:r>
          </a:p>
        </p:txBody>
      </p:sp>
      <p:sp>
        <p:nvSpPr>
          <p:cNvPr id="324616" name="Text Box 8"/>
          <p:cNvSpPr txBox="1">
            <a:spLocks noChangeArrowheads="1"/>
          </p:cNvSpPr>
          <p:nvPr/>
        </p:nvSpPr>
        <p:spPr bwMode="auto">
          <a:xfrm>
            <a:off x="1905000" y="4267200"/>
            <a:ext cx="1462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Courier New" pitchFamily="49" charset="0"/>
              </a:rPr>
              <a:t>Labe12:</a:t>
            </a:r>
          </a:p>
        </p:txBody>
      </p:sp>
      <p:sp>
        <p:nvSpPr>
          <p:cNvPr id="324617" name="Text Box 9"/>
          <p:cNvSpPr txBox="1">
            <a:spLocks noChangeArrowheads="1"/>
          </p:cNvSpPr>
          <p:nvPr/>
        </p:nvSpPr>
        <p:spPr bwMode="auto">
          <a:xfrm>
            <a:off x="1905000" y="4724400"/>
            <a:ext cx="1462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Courier New" pitchFamily="49" charset="0"/>
              </a:rPr>
              <a:t>Label3: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6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sort (cont’d)</a:t>
            </a:r>
            <a:endParaRPr lang="en-US" dirty="0"/>
          </a:p>
        </p:txBody>
      </p:sp>
      <p:pic>
        <p:nvPicPr>
          <p:cNvPr id="326660" name="Picture 4" descr="fig2-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43000" y="2057400"/>
            <a:ext cx="6553200" cy="4471988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8708" name="Picture 4" descr="fig2-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810000" y="228600"/>
            <a:ext cx="4922838" cy="6629400"/>
          </a:xfrm>
          <a:noFill/>
          <a:ln/>
        </p:spPr>
      </p:pic>
      <p:sp>
        <p:nvSpPr>
          <p:cNvPr id="328711" name="Text Box 7"/>
          <p:cNvSpPr txBox="1">
            <a:spLocks noChangeArrowheads="1"/>
          </p:cNvSpPr>
          <p:nvPr/>
        </p:nvSpPr>
        <p:spPr bwMode="auto">
          <a:xfrm>
            <a:off x="0" y="2593975"/>
            <a:ext cx="3810000" cy="449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/>
              <a:t>The recurrence for the worst-case </a:t>
            </a:r>
          </a:p>
          <a:p>
            <a:r>
              <a:rPr lang="en-US" sz="1600" dirty="0"/>
              <a:t>running time T(n) of </a:t>
            </a:r>
            <a:r>
              <a:rPr lang="en-US" sz="1600" dirty="0">
                <a:latin typeface="Courier New" pitchFamily="49" charset="0"/>
              </a:rPr>
              <a:t>MERGE-SORT</a:t>
            </a:r>
            <a:r>
              <a:rPr lang="en-US" sz="1600" dirty="0"/>
              <a:t>: </a:t>
            </a:r>
          </a:p>
          <a:p>
            <a:endParaRPr lang="en-US" sz="1600" dirty="0"/>
          </a:p>
          <a:p>
            <a:r>
              <a:rPr lang="en-US" sz="1600" dirty="0"/>
              <a:t>T(n) =     </a:t>
            </a:r>
            <a:r>
              <a:rPr lang="en-US" sz="1600" dirty="0">
                <a:sym typeface="Symbol" pitchFamily="18" charset="2"/>
              </a:rPr>
              <a:t>(1)                       if n = 1</a:t>
            </a:r>
          </a:p>
          <a:p>
            <a:r>
              <a:rPr lang="en-US" sz="1600" dirty="0">
                <a:sym typeface="Symbol" pitchFamily="18" charset="2"/>
              </a:rPr>
              <a:t>               2T(n/2) + (n)       if n &gt; 1</a:t>
            </a:r>
          </a:p>
          <a:p>
            <a:endParaRPr lang="en-US" sz="1600" dirty="0"/>
          </a:p>
          <a:p>
            <a:r>
              <a:rPr lang="en-US" sz="1600" b="1" dirty="0"/>
              <a:t>equivalently</a:t>
            </a:r>
          </a:p>
          <a:p>
            <a:endParaRPr lang="en-US" sz="1600" b="1" dirty="0"/>
          </a:p>
          <a:p>
            <a:r>
              <a:rPr lang="en-US" sz="1600" dirty="0"/>
              <a:t>T(n) =      </a:t>
            </a:r>
            <a:r>
              <a:rPr lang="en-US" sz="1600" dirty="0">
                <a:sym typeface="Symbol" pitchFamily="18" charset="2"/>
              </a:rPr>
              <a:t>c                           if n = 1</a:t>
            </a:r>
          </a:p>
          <a:p>
            <a:r>
              <a:rPr lang="en-US" sz="1600" dirty="0">
                <a:sym typeface="Symbol" pitchFamily="18" charset="2"/>
              </a:rPr>
              <a:t>               2T(n/2) + </a:t>
            </a:r>
            <a:r>
              <a:rPr lang="en-US" sz="1600" dirty="0" err="1">
                <a:sym typeface="Symbol" pitchFamily="18" charset="2"/>
              </a:rPr>
              <a:t>cn</a:t>
            </a:r>
            <a:r>
              <a:rPr lang="en-US" sz="1600" dirty="0">
                <a:sym typeface="Symbol" pitchFamily="18" charset="2"/>
              </a:rPr>
              <a:t>          if n &gt; 1</a:t>
            </a:r>
          </a:p>
          <a:p>
            <a:endParaRPr lang="en-US" sz="1600" dirty="0">
              <a:sym typeface="Symbol" pitchFamily="18" charset="2"/>
            </a:endParaRPr>
          </a:p>
          <a:p>
            <a:endParaRPr lang="en-US" sz="1600" dirty="0">
              <a:sym typeface="Symbol" pitchFamily="18" charset="2"/>
            </a:endParaRPr>
          </a:p>
          <a:p>
            <a:r>
              <a:rPr lang="en-US" sz="1600" b="1" dirty="0" err="1">
                <a:sym typeface="Symbol" pitchFamily="18" charset="2"/>
              </a:rPr>
              <a:t>Ques</a:t>
            </a:r>
            <a:r>
              <a:rPr lang="en-US" sz="1600" b="1" dirty="0">
                <a:sym typeface="Symbol" pitchFamily="18" charset="2"/>
              </a:rPr>
              <a:t>:</a:t>
            </a:r>
            <a:r>
              <a:rPr lang="en-US" sz="1600" dirty="0">
                <a:sym typeface="Symbol" pitchFamily="18" charset="2"/>
              </a:rPr>
              <a:t> Solve this recurrence by </a:t>
            </a:r>
          </a:p>
          <a:p>
            <a:r>
              <a:rPr lang="en-US" sz="1600" dirty="0">
                <a:sym typeface="Symbol" pitchFamily="18" charset="2"/>
              </a:rPr>
              <a:t>          (1) using the recursion tree of </a:t>
            </a:r>
          </a:p>
          <a:p>
            <a:r>
              <a:rPr lang="en-US" sz="1600" dirty="0">
                <a:sym typeface="Symbol" pitchFamily="18" charset="2"/>
              </a:rPr>
              <a:t>               Fig. 2.5</a:t>
            </a:r>
          </a:p>
          <a:p>
            <a:r>
              <a:rPr lang="en-US" sz="1600" dirty="0">
                <a:sym typeface="Symbol" pitchFamily="18" charset="2"/>
              </a:rPr>
              <a:t>          (2) </a:t>
            </a:r>
            <a:r>
              <a:rPr lang="en-US" sz="1600" dirty="0" smtClean="0">
                <a:sym typeface="Symbol" pitchFamily="18" charset="2"/>
              </a:rPr>
              <a:t>iterative </a:t>
            </a:r>
            <a:r>
              <a:rPr lang="en-US" sz="1600" dirty="0">
                <a:sym typeface="Symbol" pitchFamily="18" charset="2"/>
              </a:rPr>
              <a:t>expansion</a:t>
            </a:r>
          </a:p>
          <a:p>
            <a:endParaRPr lang="en-US" sz="1600" dirty="0">
              <a:sym typeface="Symbol" pitchFamily="18" charset="2"/>
            </a:endParaRPr>
          </a:p>
          <a:p>
            <a:endParaRPr lang="en-US" sz="1600" dirty="0">
              <a:sym typeface="Symbol" pitchFamily="18" charset="2"/>
            </a:endParaRPr>
          </a:p>
        </p:txBody>
      </p:sp>
      <p:sp>
        <p:nvSpPr>
          <p:cNvPr id="328712" name="AutoShape 8"/>
          <p:cNvSpPr>
            <a:spLocks/>
          </p:cNvSpPr>
          <p:nvPr/>
        </p:nvSpPr>
        <p:spPr bwMode="auto">
          <a:xfrm>
            <a:off x="838200" y="3429000"/>
            <a:ext cx="76200" cy="4572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713" name="AutoShape 9"/>
          <p:cNvSpPr>
            <a:spLocks/>
          </p:cNvSpPr>
          <p:nvPr/>
        </p:nvSpPr>
        <p:spPr bwMode="auto">
          <a:xfrm>
            <a:off x="838200" y="4648200"/>
            <a:ext cx="76200" cy="4572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Bubblesort</a:t>
            </a:r>
            <a:endParaRPr lang="en-US" dirty="0"/>
          </a:p>
        </p:txBody>
      </p:sp>
      <p:pic>
        <p:nvPicPr>
          <p:cNvPr id="330756" name="Picture 4" descr="bubblesort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43000" y="2438400"/>
            <a:ext cx="7543800" cy="2200275"/>
          </a:xfrm>
          <a:noFill/>
          <a:ln/>
        </p:spPr>
      </p:pic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066800" y="4953000"/>
            <a:ext cx="7807325" cy="143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/>
              <a:t>Run </a:t>
            </a:r>
            <a:r>
              <a:rPr lang="en-US">
                <a:latin typeface="Courier New" pitchFamily="49" charset="0"/>
              </a:rPr>
              <a:t>BUBBLESORT</a:t>
            </a:r>
            <a:r>
              <a:rPr lang="en-US"/>
              <a:t> on sample input.</a:t>
            </a:r>
          </a:p>
          <a:p>
            <a:pPr marL="457200" indent="-457200">
              <a:buFontTx/>
              <a:buAutoNum type="arabicPeriod"/>
            </a:pPr>
            <a:r>
              <a:rPr lang="en-US"/>
              <a:t>Is the algorithm correct? Why? Explain by saying what it accomplishes </a:t>
            </a:r>
          </a:p>
          <a:p>
            <a:pPr marL="457200" indent="-457200"/>
            <a:r>
              <a:rPr lang="en-US"/>
              <a:t>      after each iteration of the </a:t>
            </a:r>
            <a:r>
              <a:rPr lang="en-US" b="1"/>
              <a:t>for</a:t>
            </a:r>
            <a:r>
              <a:rPr lang="en-US"/>
              <a:t> loop?</a:t>
            </a:r>
          </a:p>
          <a:p>
            <a:pPr marL="457200" indent="-457200">
              <a:buFontTx/>
              <a:buAutoNum type="arabicPeriod" startAt="3"/>
            </a:pPr>
            <a:r>
              <a:rPr lang="en-US"/>
              <a:t>What is the </a:t>
            </a:r>
            <a:r>
              <a:rPr lang="en-US" i="1"/>
              <a:t>worst-case</a:t>
            </a:r>
            <a:r>
              <a:rPr lang="en-US"/>
              <a:t> running time of</a:t>
            </a:r>
            <a:r>
              <a:rPr lang="en-US">
                <a:latin typeface="Courier New" pitchFamily="49" charset="0"/>
              </a:rPr>
              <a:t> BUBBLESORT</a:t>
            </a:r>
            <a:r>
              <a:rPr lang="en-US"/>
              <a:t>?</a:t>
            </a:r>
          </a:p>
          <a:p>
            <a:pPr marL="457200" indent="-457200"/>
            <a:r>
              <a:rPr lang="en-US" sz="1600"/>
              <a:t>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Selection Problem (Ch 9):</a:t>
            </a:r>
            <a:br>
              <a:rPr lang="en-US" b="1" dirty="0" smtClean="0"/>
            </a:br>
            <a:endParaRPr lang="en-US" dirty="0" smtClean="0"/>
          </a:p>
        </p:txBody>
      </p:sp>
      <p:pic>
        <p:nvPicPr>
          <p:cNvPr id="6147" name="Picture 4" descr="randomized_select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47800" y="3552825"/>
            <a:ext cx="5715000" cy="2924175"/>
          </a:xfrm>
          <a:noFill/>
        </p:spPr>
      </p:pic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1203325" y="55943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/>
          </a:p>
        </p:txBody>
      </p:sp>
      <p:sp>
        <p:nvSpPr>
          <p:cNvPr id="6149" name="Text Box 8"/>
          <p:cNvSpPr txBox="1">
            <a:spLocks noChangeArrowheads="1"/>
          </p:cNvSpPr>
          <p:nvPr/>
        </p:nvSpPr>
        <p:spPr bwMode="auto">
          <a:xfrm>
            <a:off x="0" y="1066800"/>
            <a:ext cx="10058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Given </a:t>
            </a:r>
            <a:r>
              <a:rPr lang="en-US" sz="2400" dirty="0"/>
              <a:t>input a set A of n numbers and an integer </a:t>
            </a:r>
            <a:r>
              <a:rPr lang="en-US" sz="2400" dirty="0" err="1"/>
              <a:t>i</a:t>
            </a:r>
            <a:r>
              <a:rPr lang="en-US" sz="2400" dirty="0"/>
              <a:t>, with 1 ≤ </a:t>
            </a:r>
            <a:r>
              <a:rPr lang="en-US" sz="2400" dirty="0" err="1"/>
              <a:t>i</a:t>
            </a:r>
            <a:r>
              <a:rPr lang="en-US" sz="2400" dirty="0"/>
              <a:t> ≤ n,</a:t>
            </a:r>
          </a:p>
          <a:p>
            <a:r>
              <a:rPr lang="en-US" sz="2400" dirty="0"/>
              <a:t>find the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th</a:t>
            </a:r>
            <a:r>
              <a:rPr lang="en-US" sz="2400" dirty="0"/>
              <a:t> smallest element x of A, i.e., the element x that is </a:t>
            </a:r>
          </a:p>
          <a:p>
            <a:r>
              <a:rPr lang="en-US" sz="2400" dirty="0"/>
              <a:t>greater than exactly i-1 other elements of A.  </a:t>
            </a:r>
          </a:p>
          <a:p>
            <a:r>
              <a:rPr lang="en-US" sz="2400" i="1" dirty="0"/>
              <a:t>Note </a:t>
            </a:r>
            <a:r>
              <a:rPr lang="en-US" sz="2400" dirty="0"/>
              <a:t>: When </a:t>
            </a:r>
            <a:r>
              <a:rPr lang="en-US" sz="2400" dirty="0" err="1"/>
              <a:t>i</a:t>
            </a:r>
            <a:r>
              <a:rPr lang="en-US" sz="2400" dirty="0"/>
              <a:t> = floor( (n+1)/2 ), x is called the </a:t>
            </a:r>
            <a:r>
              <a:rPr lang="en-US" sz="2400" i="1" dirty="0"/>
              <a:t>median</a:t>
            </a:r>
            <a:r>
              <a:rPr lang="en-US" sz="2400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296400" cy="16002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Analysis of </a:t>
            </a:r>
            <a:r>
              <a:rPr lang="en-US" sz="4000" dirty="0" smtClean="0">
                <a:latin typeface="Courier New" pitchFamily="49" charset="0"/>
              </a:rPr>
              <a:t>RANDOMIZED-SELECT</a:t>
            </a:r>
            <a:br>
              <a:rPr lang="en-US" sz="4000" dirty="0" smtClean="0">
                <a:latin typeface="Courier New" pitchFamily="49" charset="0"/>
              </a:rPr>
            </a:br>
            <a:endParaRPr lang="en-US" sz="4000" dirty="0" smtClean="0">
              <a:latin typeface="Courier New" pitchFamily="49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dirty="0" smtClean="0"/>
              <a:t>Worst-case: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pitchFamily="18" charset="2"/>
              </a:rPr>
              <a:t>(n</a:t>
            </a:r>
            <a:r>
              <a:rPr lang="en-US" sz="2000" baseline="30000" dirty="0" smtClean="0">
                <a:sym typeface="Symbol" pitchFamily="18" charset="2"/>
              </a:rPr>
              <a:t>2</a:t>
            </a:r>
            <a:r>
              <a:rPr lang="en-US" sz="2000" dirty="0" smtClean="0">
                <a:sym typeface="Symbol" pitchFamily="18" charset="2"/>
              </a:rPr>
              <a:t>). Why?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/>
              <a:t>Expected-case:</a:t>
            </a:r>
            <a:r>
              <a:rPr lang="en-US" sz="2000" dirty="0" smtClean="0"/>
              <a:t> Let the random variable T(n) represent the time taken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by </a:t>
            </a:r>
            <a:r>
              <a:rPr lang="en-US" sz="2000" dirty="0" smtClean="0">
                <a:latin typeface="Courier New" pitchFamily="49" charset="0"/>
              </a:rPr>
              <a:t>RANDOMIZED-SELECT</a:t>
            </a:r>
            <a:r>
              <a:rPr lang="en-US" sz="2000" dirty="0" smtClean="0"/>
              <a:t> on input array A[p..r] containing n elements.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Suppose q is returned by </a:t>
            </a:r>
            <a:r>
              <a:rPr lang="en-US" sz="2000" dirty="0" smtClean="0">
                <a:latin typeface="Courier New" pitchFamily="49" charset="0"/>
              </a:rPr>
              <a:t>RANDOMIZED-PARTITION</a:t>
            </a:r>
            <a:endParaRPr lang="en-US" sz="2000" dirty="0"/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For 1 ≤ k ≤ n,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Prob</a:t>
            </a:r>
            <a:r>
              <a:rPr lang="en-US" sz="2000" dirty="0" smtClean="0"/>
              <a:t> {the </a:t>
            </a:r>
            <a:r>
              <a:rPr lang="en-US" sz="2000" dirty="0" err="1" smtClean="0"/>
              <a:t>subarray</a:t>
            </a:r>
            <a:r>
              <a:rPr lang="en-US" sz="2000" dirty="0" smtClean="0"/>
              <a:t> A[p..q] has exactly k elements} = 1/n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/>
              <a:t>a</a:t>
            </a:r>
            <a:r>
              <a:rPr lang="en-US" sz="2000" dirty="0" smtClean="0"/>
              <a:t>s the pivot is chosen randomly from A[p..r] .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          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(Asymptotic)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1"/>
            <a:ext cx="9144000" cy="54102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n - Input size for problem</a:t>
            </a:r>
          </a:p>
          <a:p>
            <a:pPr>
              <a:buNone/>
            </a:pPr>
            <a:r>
              <a:rPr lang="en-US" sz="2400" dirty="0" smtClean="0"/>
              <a:t>Suppose you have 3 algorithms for the same problem whose runtime are:</a:t>
            </a:r>
          </a:p>
          <a:p>
            <a:pPr>
              <a:buNone/>
            </a:pPr>
            <a:r>
              <a:rPr lang="en-US" sz="2400" dirty="0" smtClean="0"/>
              <a:t>c1 n for Algorithm1 </a:t>
            </a:r>
          </a:p>
          <a:p>
            <a:pPr>
              <a:buNone/>
            </a:pPr>
            <a:r>
              <a:rPr lang="en-US" sz="2400" dirty="0" smtClean="0"/>
              <a:t>c2 n^2 for Algorithm 2, and </a:t>
            </a:r>
          </a:p>
          <a:p>
            <a:pPr>
              <a:buNone/>
            </a:pPr>
            <a:r>
              <a:rPr lang="en-US" sz="2400" dirty="0" smtClean="0"/>
              <a:t>c3 2^n for Algorithm 3, where c1,c2,c3 are constants</a:t>
            </a:r>
          </a:p>
          <a:p>
            <a:pPr>
              <a:buNone/>
            </a:pPr>
            <a:r>
              <a:rPr lang="en-US" sz="2400" dirty="0" smtClean="0"/>
              <a:t>First, you must solve the problem for n=1,000 in 1 minute, and suppose that each of the 3 algorithms takes exactly 1 minute.</a:t>
            </a:r>
          </a:p>
          <a:p>
            <a:pPr>
              <a:buNone/>
            </a:pPr>
            <a:r>
              <a:rPr lang="en-US" sz="2400" dirty="0" smtClean="0"/>
              <a:t>Second, you need to solve the problem for n=10,000 still in 1 minute and you are willing to invest money to buy a faster machine.</a:t>
            </a:r>
          </a:p>
          <a:p>
            <a:pPr>
              <a:buNone/>
            </a:pPr>
            <a:r>
              <a:rPr lang="en-US" sz="2400" dirty="0" smtClean="0"/>
              <a:t>How much faster the machine should be for Algorithm 1,2 or 3?</a:t>
            </a: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 Algorithms is a </a:t>
            </a:r>
            <a:r>
              <a:rPr lang="en-US" sz="2400" b="1" dirty="0" smtClean="0">
                <a:sym typeface="Wingdings" pitchFamily="2" charset="2"/>
              </a:rPr>
              <a:t>technology</a:t>
            </a:r>
            <a:r>
              <a:rPr lang="en-US" sz="2400" dirty="0" smtClean="0">
                <a:sym typeface="Wingdings" pitchFamily="2" charset="2"/>
              </a:rPr>
              <a:t> as much as hardware &amp; software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017713"/>
            <a:ext cx="7812088" cy="48402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E[ T(n) ] ≤ ∑</a:t>
            </a:r>
            <a:r>
              <a:rPr lang="en-US" sz="2000" baseline="-25000" dirty="0" smtClean="0"/>
              <a:t>k=1..n</a:t>
            </a:r>
            <a:r>
              <a:rPr lang="en-US" sz="2000" dirty="0" smtClean="0"/>
              <a:t> 1/n * E[ T( max(k-1, n-k) ) ] + O(n)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           ≤ 2/n ∑</a:t>
            </a:r>
            <a:r>
              <a:rPr lang="en-US" sz="2000" baseline="-25000" dirty="0" smtClean="0"/>
              <a:t>k=floor(n/2)..n-1</a:t>
            </a:r>
            <a:r>
              <a:rPr lang="en-US" sz="2000" dirty="0" smtClean="0"/>
              <a:t> E[ T(k) ] + O(n)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           (counting the number of times T(k) occurs in the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            summation of the previous line)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Therefore, we have a recurrence relation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           E[ T(n) ] ≤ 2/n ∑</a:t>
            </a:r>
            <a:r>
              <a:rPr lang="en-US" sz="2000" baseline="-25000" dirty="0" smtClean="0"/>
              <a:t>k=floor(n/2)..n-1</a:t>
            </a:r>
            <a:r>
              <a:rPr lang="en-US" sz="2000" dirty="0" smtClean="0"/>
              <a:t> E[ T(k) ] + </a:t>
            </a:r>
            <a:r>
              <a:rPr lang="el-GR" sz="2000" dirty="0" smtClean="0"/>
              <a:t>α</a:t>
            </a:r>
            <a:r>
              <a:rPr lang="en-US" sz="2000" dirty="0" smtClean="0"/>
              <a:t>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where </a:t>
            </a:r>
            <a:r>
              <a:rPr lang="el-GR" sz="2000" dirty="0" smtClean="0"/>
              <a:t>α</a:t>
            </a:r>
            <a:r>
              <a:rPr lang="en-US" sz="2000" dirty="0" smtClean="0"/>
              <a:t> is a constant. 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Inductively assuming that T(k) ≤ </a:t>
            </a:r>
            <a:r>
              <a:rPr lang="en-US" sz="2000" dirty="0" err="1" smtClean="0"/>
              <a:t>ck</a:t>
            </a:r>
            <a:r>
              <a:rPr lang="en-US" sz="2000" dirty="0" smtClean="0"/>
              <a:t> for all k &lt; n, show that indeed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T(n) ≤ </a:t>
            </a:r>
            <a:r>
              <a:rPr lang="en-US" sz="2000" dirty="0" err="1" smtClean="0"/>
              <a:t>cn</a:t>
            </a:r>
            <a:r>
              <a:rPr lang="en-US" sz="2000" dirty="0" smtClean="0"/>
              <a:t>, </a:t>
            </a:r>
            <a:r>
              <a:rPr lang="en-US" sz="2000" b="1" dirty="0" smtClean="0"/>
              <a:t>provin</a:t>
            </a:r>
            <a:r>
              <a:rPr lang="en-US" sz="2000" dirty="0" smtClean="0"/>
              <a:t>g T(n) = O(n).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296400" cy="16002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Courier New" pitchFamily="49" charset="0"/>
              </a:rPr>
              <a:t>Alternative: Textbook version of last 2 slides  </a:t>
            </a:r>
            <a:r>
              <a:rPr lang="en-US" sz="4000" dirty="0" smtClean="0">
                <a:latin typeface="Courier New" pitchFamily="49" charset="0"/>
              </a:rPr>
              <a:t/>
            </a:r>
            <a:br>
              <a:rPr lang="en-US" sz="4000" dirty="0" smtClean="0">
                <a:latin typeface="Courier New" pitchFamily="49" charset="0"/>
              </a:rPr>
            </a:br>
            <a:r>
              <a:rPr lang="en-US" sz="4000" dirty="0" smtClean="0"/>
              <a:t>Analysis of </a:t>
            </a:r>
            <a:r>
              <a:rPr lang="en-US" sz="4000" dirty="0" smtClean="0">
                <a:latin typeface="Courier New" pitchFamily="49" charset="0"/>
              </a:rPr>
              <a:t>RANDOMIZED-SELECT</a:t>
            </a:r>
            <a:br>
              <a:rPr lang="en-US" sz="4000" dirty="0" smtClean="0">
                <a:latin typeface="Courier New" pitchFamily="49" charset="0"/>
              </a:rPr>
            </a:br>
            <a:endParaRPr lang="en-US" sz="4000" dirty="0" smtClean="0">
              <a:latin typeface="Courier New" pitchFamily="49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 dirty="0" smtClean="0"/>
              <a:t>Worst-case: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pitchFamily="18" charset="2"/>
              </a:rPr>
              <a:t>(n</a:t>
            </a:r>
            <a:r>
              <a:rPr lang="en-US" sz="2000" baseline="30000" dirty="0" smtClean="0">
                <a:sym typeface="Symbol" pitchFamily="18" charset="2"/>
              </a:rPr>
              <a:t>2</a:t>
            </a:r>
            <a:r>
              <a:rPr lang="en-US" sz="2000" dirty="0" smtClean="0">
                <a:sym typeface="Symbol" pitchFamily="18" charset="2"/>
              </a:rPr>
              <a:t>). Why?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/>
              <a:t>Expected-case:</a:t>
            </a:r>
            <a:r>
              <a:rPr lang="en-US" sz="2000" dirty="0" smtClean="0"/>
              <a:t> Let the random variable T(n) represent the time taken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by </a:t>
            </a:r>
            <a:r>
              <a:rPr lang="en-US" sz="2000" dirty="0" smtClean="0">
                <a:latin typeface="Courier New" pitchFamily="49" charset="0"/>
              </a:rPr>
              <a:t>RANDOMIZED-SELECT</a:t>
            </a:r>
            <a:r>
              <a:rPr lang="en-US" sz="2000" dirty="0" smtClean="0"/>
              <a:t> on input array A[p..r] containing n elements.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If q is returned by </a:t>
            </a:r>
            <a:r>
              <a:rPr lang="en-US" sz="2000" dirty="0" smtClean="0">
                <a:latin typeface="Courier New" pitchFamily="49" charset="0"/>
              </a:rPr>
              <a:t>RANDOMIZED-PARTITION</a:t>
            </a:r>
            <a:r>
              <a:rPr lang="en-US" sz="2000" dirty="0" smtClean="0"/>
              <a:t>, for 1 ≤ k ≤ n, let the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indicator random variable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               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= I{the </a:t>
            </a:r>
            <a:r>
              <a:rPr lang="en-US" sz="2000" dirty="0" err="1" smtClean="0"/>
              <a:t>subarray</a:t>
            </a:r>
            <a:r>
              <a:rPr lang="en-US" sz="2000" dirty="0" smtClean="0"/>
              <a:t> A[p..q] has exactly k elements}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As the pivot is chosen randomly from A[p..r]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                E[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] = 1/n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Therefore,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                T(n) ≤ ∑</a:t>
            </a:r>
            <a:r>
              <a:rPr lang="en-US" sz="2000" baseline="-25000" dirty="0" smtClean="0"/>
              <a:t>k=1..n</a:t>
            </a:r>
            <a:r>
              <a:rPr lang="en-US" sz="2000" dirty="0" smtClean="0"/>
              <a:t>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* T( max(k-1, n-k) ) + O(n)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(why?)</a:t>
            </a:r>
          </a:p>
        </p:txBody>
      </p:sp>
    </p:spTree>
    <p:extLst>
      <p:ext uri="{BB962C8B-B14F-4D97-AF65-F5344CB8AC3E}">
        <p14:creationId xmlns:p14="http://schemas.microsoft.com/office/powerpoint/2010/main" val="21838732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017713"/>
            <a:ext cx="7812088" cy="48402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E[ T(n) ] ≤ E[ ∑</a:t>
            </a:r>
            <a:r>
              <a:rPr lang="en-US" sz="2000" baseline="-25000" dirty="0" smtClean="0"/>
              <a:t>k=1..n</a:t>
            </a:r>
            <a:r>
              <a:rPr lang="en-US" sz="2000" dirty="0" smtClean="0"/>
              <a:t>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* T( max(k-1, n-k) ) + O(n)  ]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           = ∑</a:t>
            </a:r>
            <a:r>
              <a:rPr lang="en-US" sz="2000" baseline="-25000" dirty="0" smtClean="0"/>
              <a:t>k=1..n</a:t>
            </a:r>
            <a:r>
              <a:rPr lang="en-US" sz="2000" dirty="0" smtClean="0"/>
              <a:t> E[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] * E[ T( max(k-1, n-k) ) ] + O(n)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           = ∑</a:t>
            </a:r>
            <a:r>
              <a:rPr lang="en-US" sz="2000" baseline="-25000" dirty="0" smtClean="0"/>
              <a:t>k=1..n</a:t>
            </a:r>
            <a:r>
              <a:rPr lang="en-US" sz="2000" dirty="0" smtClean="0"/>
              <a:t> 1/n * E[ T( max(k-1, n-k) ) ] + O(n)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           ≤ 2/n ∑</a:t>
            </a:r>
            <a:r>
              <a:rPr lang="en-US" sz="2000" baseline="-25000" dirty="0" smtClean="0"/>
              <a:t>k=floor(n/2)..n-1</a:t>
            </a:r>
            <a:r>
              <a:rPr lang="en-US" sz="2000" dirty="0" smtClean="0"/>
              <a:t> E[ T(k) ] + O(n)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           (counting the number of times T(k) occurs in the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            summation of the previous line)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Therefore, we have a recurrence relation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           E[ T(n) ] ≤ 2/n ∑</a:t>
            </a:r>
            <a:r>
              <a:rPr lang="en-US" sz="2000" baseline="-25000" dirty="0" smtClean="0"/>
              <a:t>k=floor(n/2)..n-1</a:t>
            </a:r>
            <a:r>
              <a:rPr lang="en-US" sz="2000" dirty="0" smtClean="0"/>
              <a:t> E[ T(k) ] + </a:t>
            </a:r>
            <a:r>
              <a:rPr lang="el-GR" sz="2000" dirty="0" smtClean="0"/>
              <a:t>α</a:t>
            </a:r>
            <a:r>
              <a:rPr lang="en-US" sz="2000" dirty="0" smtClean="0"/>
              <a:t>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where </a:t>
            </a:r>
            <a:r>
              <a:rPr lang="el-GR" sz="2000" dirty="0" smtClean="0"/>
              <a:t>α</a:t>
            </a:r>
            <a:r>
              <a:rPr lang="en-US" sz="2000" dirty="0" smtClean="0"/>
              <a:t> is a constant. 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Inductively assuming that T(k) ≤ </a:t>
            </a:r>
            <a:r>
              <a:rPr lang="en-US" sz="2000" dirty="0" err="1" smtClean="0"/>
              <a:t>ck</a:t>
            </a:r>
            <a:r>
              <a:rPr lang="en-US" sz="2000" dirty="0" smtClean="0"/>
              <a:t> for all k &lt; n, show that indeed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T(n) ≤ </a:t>
            </a:r>
            <a:r>
              <a:rPr lang="en-US" sz="2000" dirty="0" err="1" smtClean="0"/>
              <a:t>cn</a:t>
            </a:r>
            <a:r>
              <a:rPr lang="en-US" sz="2000" dirty="0" smtClean="0"/>
              <a:t>, </a:t>
            </a:r>
            <a:r>
              <a:rPr lang="en-US" sz="2000" b="1" dirty="0" smtClean="0"/>
              <a:t>proving</a:t>
            </a:r>
            <a:r>
              <a:rPr lang="en-US" sz="2000" dirty="0" smtClean="0"/>
              <a:t> T(n) = O(n).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1190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Proof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961312" cy="48402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E[ T(n) ] ≤ 2/n ∑</a:t>
            </a:r>
            <a:r>
              <a:rPr lang="en-US" sz="2000" baseline="-25000" dirty="0" smtClean="0"/>
              <a:t>k=floor(n/2)..n-1</a:t>
            </a:r>
            <a:r>
              <a:rPr lang="en-US" sz="2000" dirty="0" smtClean="0"/>
              <a:t> E[ T(k) ] + </a:t>
            </a:r>
            <a:r>
              <a:rPr lang="el-GR" sz="2000" dirty="0" smtClean="0"/>
              <a:t>α</a:t>
            </a:r>
            <a:r>
              <a:rPr lang="en-US" sz="2000" dirty="0" smtClean="0"/>
              <a:t>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           </a:t>
            </a:r>
            <a:r>
              <a:rPr lang="en-US" sz="2000" dirty="0" smtClean="0">
                <a:cs typeface="Tahoma" pitchFamily="34" charset="0"/>
              </a:rPr>
              <a:t>≤ 2/n </a:t>
            </a:r>
            <a:r>
              <a:rPr lang="en-US" sz="2000" dirty="0" smtClean="0"/>
              <a:t>∑</a:t>
            </a:r>
            <a:r>
              <a:rPr lang="en-US" sz="2000" baseline="-25000" dirty="0" smtClean="0"/>
              <a:t>k=floor(n/2)..n-1</a:t>
            </a:r>
            <a:r>
              <a:rPr lang="en-US" sz="2000" dirty="0" smtClean="0"/>
              <a:t> </a:t>
            </a:r>
            <a:r>
              <a:rPr lang="en-US" sz="2000" dirty="0" err="1" smtClean="0"/>
              <a:t>ck</a:t>
            </a:r>
            <a:r>
              <a:rPr lang="en-US" sz="2000" dirty="0" smtClean="0"/>
              <a:t> + </a:t>
            </a:r>
            <a:r>
              <a:rPr lang="el-GR" sz="2000" dirty="0" smtClean="0"/>
              <a:t>α</a:t>
            </a:r>
            <a:r>
              <a:rPr lang="en-US" sz="2000" dirty="0" smtClean="0"/>
              <a:t>n      (inductive hypothesis)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           = 2c/n ( </a:t>
            </a:r>
            <a:r>
              <a:rPr lang="en-US" sz="2000" dirty="0" smtClean="0">
                <a:sym typeface="Symbol" pitchFamily="18" charset="2"/>
              </a:rPr>
              <a:t></a:t>
            </a:r>
            <a:r>
              <a:rPr lang="en-US" sz="2000" baseline="-25000" dirty="0" smtClean="0">
                <a:sym typeface="Symbol" pitchFamily="18" charset="2"/>
              </a:rPr>
              <a:t>k=1..n-1</a:t>
            </a:r>
            <a:r>
              <a:rPr lang="en-US" sz="2000" dirty="0" smtClean="0">
                <a:sym typeface="Symbol" pitchFamily="18" charset="2"/>
              </a:rPr>
              <a:t> k - </a:t>
            </a:r>
            <a:r>
              <a:rPr lang="en-US" sz="2000" baseline="-25000" dirty="0" smtClean="0">
                <a:sym typeface="Symbol" pitchFamily="18" charset="2"/>
              </a:rPr>
              <a:t>k=1..floor(n/2)-1</a:t>
            </a:r>
            <a:r>
              <a:rPr lang="en-US" sz="2000" dirty="0" smtClean="0">
                <a:sym typeface="Symbol" pitchFamily="18" charset="2"/>
              </a:rPr>
              <a:t> k ) + </a:t>
            </a:r>
            <a:r>
              <a:rPr lang="el-GR" sz="2000" dirty="0" smtClean="0"/>
              <a:t>α</a:t>
            </a:r>
            <a:r>
              <a:rPr lang="en-US" sz="2000" dirty="0" smtClean="0"/>
              <a:t>n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           = 2c/n ( (n – 1)n/2 – (floor(n/2) – 1)floor(n/2)/2 ) + </a:t>
            </a:r>
            <a:r>
              <a:rPr lang="el-GR" sz="2000" dirty="0" smtClean="0"/>
              <a:t>α</a:t>
            </a:r>
            <a:r>
              <a:rPr lang="en-US" sz="2000" dirty="0" smtClean="0"/>
              <a:t>n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           </a:t>
            </a:r>
            <a:r>
              <a:rPr lang="en-US" sz="2000" dirty="0" smtClean="0">
                <a:cs typeface="Tahoma" pitchFamily="34" charset="0"/>
              </a:rPr>
              <a:t>≤ 2c/n ( (n – 1)n/2 – (n/2 – 2)(n/2 – 1)/2 ) + </a:t>
            </a:r>
            <a:r>
              <a:rPr lang="el-GR" sz="2000" dirty="0" smtClean="0"/>
              <a:t>α</a:t>
            </a:r>
            <a:r>
              <a:rPr lang="en-US" sz="2000" dirty="0" smtClean="0"/>
              <a:t>n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           …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           </a:t>
            </a:r>
            <a:r>
              <a:rPr lang="en-US" sz="2000" dirty="0" smtClean="0">
                <a:cs typeface="Tahoma" pitchFamily="34" charset="0"/>
              </a:rPr>
              <a:t>= c (3n/4 + 1/2 - 2/n) + </a:t>
            </a:r>
            <a:r>
              <a:rPr lang="el-GR" sz="2000" dirty="0" smtClean="0"/>
              <a:t>α</a:t>
            </a:r>
            <a:r>
              <a:rPr lang="en-US" sz="2000" dirty="0" smtClean="0"/>
              <a:t>n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           </a:t>
            </a:r>
            <a:r>
              <a:rPr lang="en-US" sz="2000" dirty="0" smtClean="0">
                <a:cs typeface="Tahoma" pitchFamily="34" charset="0"/>
              </a:rPr>
              <a:t>≤ 3cn/4 + c/2 + </a:t>
            </a:r>
            <a:r>
              <a:rPr lang="el-GR" sz="2000" dirty="0" smtClean="0"/>
              <a:t>α</a:t>
            </a:r>
            <a:r>
              <a:rPr lang="en-US" sz="2000" dirty="0" smtClean="0"/>
              <a:t>n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           = </a:t>
            </a:r>
            <a:r>
              <a:rPr lang="en-US" sz="2000" dirty="0" err="1" smtClean="0"/>
              <a:t>cn</a:t>
            </a:r>
            <a:r>
              <a:rPr lang="en-US" sz="2000" dirty="0" smtClean="0"/>
              <a:t> – (</a:t>
            </a:r>
            <a:r>
              <a:rPr lang="en-US" sz="2000" dirty="0" err="1" smtClean="0"/>
              <a:t>cn</a:t>
            </a:r>
            <a:r>
              <a:rPr lang="en-US" sz="2000" dirty="0" smtClean="0"/>
              <a:t>/4 – c/2 – </a:t>
            </a:r>
            <a:r>
              <a:rPr lang="el-GR" sz="2000" dirty="0" smtClean="0"/>
              <a:t>α</a:t>
            </a:r>
            <a:r>
              <a:rPr lang="en-US" sz="2000" dirty="0" smtClean="0"/>
              <a:t>n)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All that needs to be shown now is that, for sufficiently large n, the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last expression is </a:t>
            </a:r>
            <a:r>
              <a:rPr lang="en-US" sz="2000" dirty="0" smtClean="0">
                <a:cs typeface="Tahoma" pitchFamily="34" charset="0"/>
                <a:sym typeface="Symbol" pitchFamily="18" charset="2"/>
              </a:rPr>
              <a:t>≤ </a:t>
            </a:r>
            <a:r>
              <a:rPr lang="en-US" sz="2000" dirty="0" err="1" smtClean="0">
                <a:cs typeface="Tahoma" pitchFamily="34" charset="0"/>
                <a:sym typeface="Symbol" pitchFamily="18" charset="2"/>
              </a:rPr>
              <a:t>cn</a:t>
            </a:r>
            <a:r>
              <a:rPr lang="en-US" sz="2000" dirty="0" smtClean="0">
                <a:cs typeface="Tahoma" pitchFamily="34" charset="0"/>
                <a:sym typeface="Symbol" pitchFamily="18" charset="2"/>
              </a:rPr>
              <a:t>…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 smtClean="0"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2971800"/>
            <a:ext cx="22098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rgbClr val="FF0000"/>
                </a:solidFill>
              </a:rPr>
              <a:t>Idea</a:t>
            </a:r>
            <a:r>
              <a:rPr lang="en-US" dirty="0" smtClean="0">
                <a:solidFill>
                  <a:srgbClr val="FF0000"/>
                </a:solidFill>
              </a:rPr>
              <a:t> 1+2..+ n/2 ~=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¼ of 1+2 </a:t>
            </a:r>
            <a:r>
              <a:rPr lang="en-US" dirty="0">
                <a:solidFill>
                  <a:srgbClr val="FF0000"/>
                </a:solidFill>
              </a:rPr>
              <a:t>.</a:t>
            </a:r>
            <a:r>
              <a:rPr lang="en-US" dirty="0" smtClean="0">
                <a:solidFill>
                  <a:srgbClr val="FF0000"/>
                </a:solidFill>
              </a:rPr>
              <a:t>.+ n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</a:t>
            </a:r>
          </a:p>
          <a:p>
            <a:r>
              <a:rPr lang="en-US" dirty="0" smtClean="0">
                <a:solidFill>
                  <a:srgbClr val="FF0000"/>
                </a:solidFill>
                <a:sym typeface="Wingdings"/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  <a:sym typeface="Wingdings"/>
              </a:rPr>
              <a:t>nd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term – 1</a:t>
            </a:r>
            <a:r>
              <a:rPr lang="en-US" baseline="30000" dirty="0" smtClean="0">
                <a:solidFill>
                  <a:srgbClr val="FF0000"/>
                </a:solidFill>
                <a:sym typeface="Wingdings"/>
              </a:rPr>
              <a:t>st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term ~=3/4 of </a:t>
            </a:r>
            <a:r>
              <a:rPr lang="en-US" baseline="30000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  <a:sym typeface="Wingdings"/>
              </a:rPr>
              <a:t>nd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en-US" dirty="0">
                <a:solidFill>
                  <a:srgbClr val="FF0000"/>
                </a:solidFill>
                <a:sym typeface="Wingdings"/>
              </a:rPr>
              <a:t>term </a:t>
            </a:r>
            <a:endParaRPr lang="en-US" baseline="30000" dirty="0" smtClean="0">
              <a:solidFill>
                <a:srgbClr val="FF0000"/>
              </a:solidFill>
              <a:sym typeface="Wingdings"/>
            </a:endParaRPr>
          </a:p>
          <a:p>
            <a:endParaRPr lang="en-US" baseline="30000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  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Selection in Worst-Case Linear Time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067800" cy="51054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</a:rPr>
              <a:t>SELECT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z="2000" dirty="0" smtClean="0"/>
              <a:t>Divide the n elements into floor(n/5) groups of 5 elements each and at most one more group of the remaining n mod 5 elements.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z="2000" dirty="0" smtClean="0"/>
              <a:t>Find the median of each of the ceil(n/5) groups simply by sorting (e.g., insertion sort) and picking the middle element.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z="2000" dirty="0" smtClean="0"/>
              <a:t>Use </a:t>
            </a:r>
            <a:r>
              <a:rPr lang="en-US" sz="2000" dirty="0" smtClean="0">
                <a:latin typeface="Courier New" pitchFamily="49" charset="0"/>
              </a:rPr>
              <a:t>SELECT</a:t>
            </a:r>
            <a:r>
              <a:rPr lang="en-US" sz="2000" dirty="0" smtClean="0"/>
              <a:t> recursively to find the median x of the ceil(n/5) medians found in Step 2.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z="2000" dirty="0" smtClean="0"/>
              <a:t>Partition the input array using the median-of-medians x as pivot. Let k be one more than the number of elements on the low side of the partition, so that x is the k </a:t>
            </a:r>
            <a:r>
              <a:rPr lang="en-US" sz="2000" dirty="0" err="1" smtClean="0"/>
              <a:t>th</a:t>
            </a:r>
            <a:r>
              <a:rPr lang="en-US" sz="2000" dirty="0" smtClean="0"/>
              <a:t> smallest element and there are n-k elements on the high side of the partition.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sz="2000" dirty="0" smtClean="0"/>
              <a:t>If </a:t>
            </a:r>
            <a:r>
              <a:rPr lang="en-US" sz="2000" dirty="0" err="1" smtClean="0"/>
              <a:t>i</a:t>
            </a:r>
            <a:r>
              <a:rPr lang="en-US" sz="2000" dirty="0" smtClean="0"/>
              <a:t> = k, return x. Otherwise, use </a:t>
            </a:r>
            <a:r>
              <a:rPr lang="en-US" sz="2000" dirty="0" smtClean="0">
                <a:latin typeface="Courier New" pitchFamily="49" charset="0"/>
              </a:rPr>
              <a:t>SELECT</a:t>
            </a:r>
            <a:r>
              <a:rPr lang="en-US" sz="2000" dirty="0" smtClean="0"/>
              <a:t> recursively to find the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th</a:t>
            </a:r>
            <a:r>
              <a:rPr lang="en-US" sz="2000" dirty="0" smtClean="0"/>
              <a:t> smallest element on the low side if </a:t>
            </a:r>
            <a:r>
              <a:rPr lang="en-US" sz="2000" dirty="0" err="1" smtClean="0"/>
              <a:t>i</a:t>
            </a:r>
            <a:r>
              <a:rPr lang="en-US" sz="2000" dirty="0" smtClean="0"/>
              <a:t> &lt; k, or the </a:t>
            </a:r>
            <a:r>
              <a:rPr lang="en-US" sz="2000" dirty="0" err="1" smtClean="0"/>
              <a:t>i</a:t>
            </a:r>
            <a:r>
              <a:rPr lang="en-US" sz="2000" dirty="0" smtClean="0"/>
              <a:t>-k </a:t>
            </a:r>
            <a:r>
              <a:rPr lang="en-US" sz="2000" dirty="0" err="1" smtClean="0"/>
              <a:t>th</a:t>
            </a:r>
            <a:r>
              <a:rPr lang="en-US" sz="2000" dirty="0" smtClean="0"/>
              <a:t> smallest element on the high side if </a:t>
            </a:r>
            <a:r>
              <a:rPr lang="en-US" sz="2000" dirty="0" err="1" smtClean="0"/>
              <a:t>i</a:t>
            </a:r>
            <a:r>
              <a:rPr lang="en-US" sz="2000" dirty="0" smtClean="0"/>
              <a:t> &gt; k.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4" descr="fig9-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34925"/>
            <a:ext cx="9144000" cy="6518275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Analyzing </a:t>
            </a:r>
            <a:r>
              <a:rPr lang="en-US" dirty="0" smtClean="0">
                <a:latin typeface="Courier New" pitchFamily="49" charset="0"/>
              </a:rPr>
              <a:t>SELECT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1"/>
            <a:ext cx="9067800" cy="5486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At least half of the medians found in step 2 are greater than or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equal to the median-of-medians x. Thus, at least half of the ceil(n/5)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groups contribute 3 elements greater than x, except, possibly, for one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group containing less than 5 elements and the group containing x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itself. Therefore, the number of elements &gt; x is at least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             3(1/2 * ceil(n/5) – 2) </a:t>
            </a:r>
            <a:r>
              <a:rPr lang="en-US" sz="2000" dirty="0" smtClean="0">
                <a:cs typeface="Tahoma" pitchFamily="34" charset="0"/>
              </a:rPr>
              <a:t>≥ 3n/10 – 6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</a:rPr>
              <a:t>Similarly, the number of elements &lt; x is at least 3n/10 – 6.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</a:rPr>
              <a:t>Therefore, in the worst case SELECT is called recursively on at most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</a:rPr>
              <a:t>             n – (3n/10 – 6) = 7n/10 + 6 elements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 smtClean="0"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</a:rPr>
              <a:t>Steps 1, 2 and 4 of SELECT take O(n) time each. Step 3 takes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</a:rPr>
              <a:t>T(ceil(n/5)) time and step 5 at most T(7n/10 + 6) time. The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</a:rPr>
              <a:t>following recurrence obtains therefore: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798513"/>
            <a:ext cx="7961312" cy="59070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/>
              <a:t>T(n) </a:t>
            </a:r>
            <a:r>
              <a:rPr lang="en-US" sz="2000" dirty="0" smtClean="0">
                <a:cs typeface="Tahoma" pitchFamily="34" charset="0"/>
              </a:rPr>
              <a:t>≤    </a:t>
            </a:r>
            <a:r>
              <a:rPr lang="en-US" sz="2000" dirty="0" smtClean="0">
                <a:cs typeface="Tahoma" pitchFamily="34" charset="0"/>
                <a:sym typeface="Symbol" pitchFamily="18" charset="2"/>
              </a:rPr>
              <a:t>(1)                                                    if n </a:t>
            </a:r>
            <a:r>
              <a:rPr lang="en-US" sz="2000" dirty="0" smtClean="0">
                <a:cs typeface="Tahoma" pitchFamily="34" charset="0"/>
              </a:rPr>
              <a:t>≤ 140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</a:rPr>
              <a:t>              T(ceil(n/5)) + T(7n/10 + 6) + O(n)        if n &gt; 140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</a:rPr>
              <a:t>The first line is valid because T(n) is at most a constant for a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</a:rPr>
              <a:t>bounded number of elements. The number 140 is chosen to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</a:rPr>
              <a:t>simplify future calculation – nothing special about it!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</a:rPr>
              <a:t>Assume inductively that T(n) ≤ </a:t>
            </a:r>
            <a:r>
              <a:rPr lang="en-US" sz="2000" dirty="0" err="1" smtClean="0">
                <a:cs typeface="Tahoma" pitchFamily="34" charset="0"/>
              </a:rPr>
              <a:t>cn</a:t>
            </a:r>
            <a:r>
              <a:rPr lang="en-US" sz="2000" dirty="0" smtClean="0">
                <a:cs typeface="Tahoma" pitchFamily="34" charset="0"/>
              </a:rPr>
              <a:t> for some constant c and all 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</a:rPr>
              <a:t>larger than some fixed n (assume this fixed n is &gt; 140). Then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</a:rPr>
              <a:t>T(n) ≤ c(ceil(n/5)) + c(7n/10 + 6) + </a:t>
            </a:r>
            <a:r>
              <a:rPr lang="el-GR" sz="2000" dirty="0" smtClean="0"/>
              <a:t>α</a:t>
            </a:r>
            <a:r>
              <a:rPr lang="en-US" sz="2000" dirty="0" smtClean="0">
                <a:cs typeface="Tahoma" pitchFamily="34" charset="0"/>
              </a:rPr>
              <a:t>n (where </a:t>
            </a:r>
            <a:r>
              <a:rPr lang="el-GR" sz="2000" dirty="0" smtClean="0"/>
              <a:t>α</a:t>
            </a:r>
            <a:r>
              <a:rPr lang="en-US" sz="2000" dirty="0" smtClean="0"/>
              <a:t> is a constant)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/>
              <a:t>       </a:t>
            </a:r>
            <a:r>
              <a:rPr lang="en-US" sz="2000" dirty="0" smtClean="0">
                <a:cs typeface="Tahoma" pitchFamily="34" charset="0"/>
              </a:rPr>
              <a:t>≤ </a:t>
            </a:r>
            <a:r>
              <a:rPr lang="en-US" sz="2000" dirty="0" err="1" smtClean="0">
                <a:cs typeface="Tahoma" pitchFamily="34" charset="0"/>
              </a:rPr>
              <a:t>cn</a:t>
            </a:r>
            <a:r>
              <a:rPr lang="en-US" sz="2000" dirty="0" smtClean="0">
                <a:cs typeface="Tahoma" pitchFamily="34" charset="0"/>
              </a:rPr>
              <a:t>/5 + c + 7cn/10 + 6c + </a:t>
            </a:r>
            <a:r>
              <a:rPr lang="el-GR" sz="2000" dirty="0" smtClean="0"/>
              <a:t>α</a:t>
            </a:r>
            <a:r>
              <a:rPr lang="en-US" sz="2000" dirty="0" smtClean="0">
                <a:cs typeface="Tahoma" pitchFamily="34" charset="0"/>
              </a:rPr>
              <a:t>n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</a:rPr>
              <a:t>       = </a:t>
            </a:r>
            <a:r>
              <a:rPr lang="en-US" sz="2000" dirty="0" err="1" smtClean="0">
                <a:cs typeface="Tahoma" pitchFamily="34" charset="0"/>
              </a:rPr>
              <a:t>cn</a:t>
            </a:r>
            <a:r>
              <a:rPr lang="en-US" sz="2000" dirty="0" smtClean="0">
                <a:cs typeface="Tahoma" pitchFamily="34" charset="0"/>
              </a:rPr>
              <a:t> + (-</a:t>
            </a:r>
            <a:r>
              <a:rPr lang="en-US" sz="2000" dirty="0" err="1" smtClean="0">
                <a:cs typeface="Tahoma" pitchFamily="34" charset="0"/>
              </a:rPr>
              <a:t>cn</a:t>
            </a:r>
            <a:r>
              <a:rPr lang="en-US" sz="2000" dirty="0" smtClean="0">
                <a:cs typeface="Tahoma" pitchFamily="34" charset="0"/>
              </a:rPr>
              <a:t>/10 + 7c + </a:t>
            </a:r>
            <a:r>
              <a:rPr lang="el-GR" sz="2000" dirty="0" smtClean="0"/>
              <a:t>α</a:t>
            </a:r>
            <a:r>
              <a:rPr lang="en-US" sz="2000" dirty="0" smtClean="0">
                <a:cs typeface="Tahoma" pitchFamily="34" charset="0"/>
              </a:rPr>
              <a:t>n)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</a:rPr>
              <a:t>which is at most </a:t>
            </a:r>
            <a:r>
              <a:rPr lang="en-US" sz="2000" dirty="0" err="1" smtClean="0">
                <a:cs typeface="Tahoma" pitchFamily="34" charset="0"/>
              </a:rPr>
              <a:t>cn</a:t>
            </a:r>
            <a:r>
              <a:rPr lang="en-US" sz="2000" dirty="0" smtClean="0">
                <a:cs typeface="Tahoma" pitchFamily="34" charset="0"/>
              </a:rPr>
              <a:t> if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</a:rPr>
              <a:t>       -</a:t>
            </a:r>
            <a:r>
              <a:rPr lang="en-US" sz="2000" dirty="0" err="1" smtClean="0">
                <a:cs typeface="Tahoma" pitchFamily="34" charset="0"/>
              </a:rPr>
              <a:t>cn</a:t>
            </a:r>
            <a:r>
              <a:rPr lang="en-US" sz="2000" dirty="0" smtClean="0">
                <a:cs typeface="Tahoma" pitchFamily="34" charset="0"/>
              </a:rPr>
              <a:t>/10 + 7c + </a:t>
            </a:r>
            <a:r>
              <a:rPr lang="el-GR" sz="2000" dirty="0" smtClean="0"/>
              <a:t>α</a:t>
            </a:r>
            <a:r>
              <a:rPr lang="en-US" sz="2000" dirty="0" smtClean="0">
                <a:cs typeface="Tahoma" pitchFamily="34" charset="0"/>
              </a:rPr>
              <a:t>n ≤ 0, which is true if c ≥ 10</a:t>
            </a:r>
            <a:r>
              <a:rPr lang="el-GR" sz="2000" dirty="0" smtClean="0"/>
              <a:t>α</a:t>
            </a:r>
            <a:r>
              <a:rPr lang="en-US" sz="2000" dirty="0" smtClean="0"/>
              <a:t>(n/(n – 70)).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</a:rPr>
              <a:t>Since n &gt; 140, </a:t>
            </a:r>
            <a:r>
              <a:rPr lang="en-US" sz="2000" dirty="0" smtClean="0"/>
              <a:t>n/(n – 70) &lt; 2. Therefore, take c </a:t>
            </a:r>
            <a:r>
              <a:rPr lang="en-US" sz="2000" dirty="0" smtClean="0">
                <a:cs typeface="Tahoma" pitchFamily="34" charset="0"/>
              </a:rPr>
              <a:t>≥ 20</a:t>
            </a:r>
            <a:r>
              <a:rPr lang="el-GR" sz="2000" dirty="0" smtClean="0"/>
              <a:t>α</a:t>
            </a:r>
            <a:r>
              <a:rPr lang="en-US" sz="2000" dirty="0" smtClean="0"/>
              <a:t>, to ensure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</a:rPr>
              <a:t>c ≥ 10</a:t>
            </a:r>
            <a:r>
              <a:rPr lang="el-GR" sz="2000" dirty="0" smtClean="0"/>
              <a:t>α</a:t>
            </a:r>
            <a:r>
              <a:rPr lang="en-US" sz="2000" dirty="0" smtClean="0"/>
              <a:t>(n/(n – 70)), and so T(n) </a:t>
            </a:r>
            <a:r>
              <a:rPr lang="en-US" sz="2000" dirty="0" smtClean="0">
                <a:cs typeface="Tahoma" pitchFamily="34" charset="0"/>
              </a:rPr>
              <a:t>≤ </a:t>
            </a:r>
            <a:r>
              <a:rPr lang="en-US" sz="2000" dirty="0" err="1" smtClean="0">
                <a:cs typeface="Tahoma" pitchFamily="34" charset="0"/>
              </a:rPr>
              <a:t>cn</a:t>
            </a:r>
            <a:r>
              <a:rPr lang="en-US" sz="2000" dirty="0" smtClean="0">
                <a:cs typeface="Tahoma" pitchFamily="34" charset="0"/>
              </a:rPr>
              <a:t> completing the induction.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cs typeface="Tahoma" pitchFamily="34" charset="0"/>
              </a:rPr>
              <a:t>This proves that T(n) = O(n), so </a:t>
            </a:r>
            <a:r>
              <a:rPr lang="en-US" sz="2000" dirty="0" smtClean="0">
                <a:latin typeface="Courier New" pitchFamily="49" charset="0"/>
                <a:cs typeface="Tahoma" pitchFamily="34" charset="0"/>
              </a:rPr>
              <a:t>SELECT</a:t>
            </a:r>
            <a:r>
              <a:rPr lang="en-US" sz="2000" dirty="0" smtClean="0">
                <a:cs typeface="Tahoma" pitchFamily="34" charset="0"/>
              </a:rPr>
              <a:t> is worst-case linear time.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>
              <a:cs typeface="Tahoma" pitchFamily="34" charset="0"/>
            </a:endParaRPr>
          </a:p>
        </p:txBody>
      </p:sp>
      <p:sp>
        <p:nvSpPr>
          <p:cNvPr id="13316" name="AutoShape 4"/>
          <p:cNvSpPr>
            <a:spLocks/>
          </p:cNvSpPr>
          <p:nvPr/>
        </p:nvSpPr>
        <p:spPr bwMode="auto">
          <a:xfrm>
            <a:off x="2133600" y="838200"/>
            <a:ext cx="152400" cy="609600"/>
          </a:xfrm>
          <a:prstGeom prst="lef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7140" name="Picture 4" descr="fig3-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52400" y="381000"/>
            <a:ext cx="8077200" cy="5148263"/>
          </a:xfrm>
          <a:noFill/>
          <a:ln/>
        </p:spPr>
      </p:pic>
      <p:sp>
        <p:nvSpPr>
          <p:cNvPr id="4" name="TextBox 3"/>
          <p:cNvSpPr txBox="1"/>
          <p:nvPr/>
        </p:nvSpPr>
        <p:spPr>
          <a:xfrm>
            <a:off x="228600" y="5943600"/>
            <a:ext cx="6391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O-notation is the most frequently used notation in this course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/>
          <a:lstStyle/>
          <a:p>
            <a:r>
              <a:rPr lang="en-US" sz="3600" u="sng" dirty="0" smtClean="0"/>
              <a:t>Discussion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5440363"/>
          </a:xfrm>
        </p:spPr>
        <p:txBody>
          <a:bodyPr/>
          <a:lstStyle/>
          <a:p>
            <a:r>
              <a:rPr lang="en-US" sz="2800" dirty="0" smtClean="0"/>
              <a:t>Assume: Your analysis </a:t>
            </a:r>
            <a:r>
              <a:rPr lang="en-US" sz="2800" u="sng" dirty="0" smtClean="0"/>
              <a:t>upper bounds </a:t>
            </a:r>
            <a:r>
              <a:rPr lang="en-US" sz="2800" dirty="0" smtClean="0"/>
              <a:t>T(n) - the # </a:t>
            </a:r>
            <a:r>
              <a:rPr lang="en-US" sz="2800" u="sng" dirty="0" smtClean="0"/>
              <a:t>serial steps</a:t>
            </a:r>
            <a:r>
              <a:rPr lang="en-US" sz="2800" dirty="0" smtClean="0"/>
              <a:t> of some algorithm for </a:t>
            </a:r>
            <a:r>
              <a:rPr lang="en-US" sz="2800" u="sng" dirty="0" smtClean="0"/>
              <a:t>any input of size n</a:t>
            </a:r>
            <a:r>
              <a:rPr lang="en-US" sz="2800" dirty="0" smtClean="0"/>
              <a:t> - by 2n^2 + 100n + 1,000</a:t>
            </a:r>
          </a:p>
          <a:p>
            <a:r>
              <a:rPr lang="en-US" sz="2800" dirty="0" smtClean="0"/>
              <a:t>T(n) is O(n^2) since: (i) for n &gt;= 2, T(n) &lt; 1000n^2, </a:t>
            </a:r>
            <a:r>
              <a:rPr lang="en-US" sz="2800" dirty="0" smtClean="0">
                <a:solidFill>
                  <a:srgbClr val="FF0000"/>
                </a:solidFill>
              </a:rPr>
              <a:t>or</a:t>
            </a:r>
            <a:r>
              <a:rPr lang="en-US" sz="2800" dirty="0" smtClean="0"/>
              <a:t>, say (ii) for n&gt;=10,000, T(n) &lt; 2.1n^2.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dirty="0" smtClean="0"/>
              <a:t>Or (iii) T(n) is also O(n^3)</a:t>
            </a:r>
          </a:p>
          <a:p>
            <a:r>
              <a:rPr lang="en-US" sz="2800" dirty="0" smtClean="0"/>
              <a:t>Generally, in this course, both (i) and (ii) are equally valid (but never (iii) ):</a:t>
            </a:r>
          </a:p>
          <a:p>
            <a:pPr>
              <a:buNone/>
            </a:pPr>
            <a:r>
              <a:rPr lang="en-US" sz="2800" dirty="0" smtClean="0"/>
              <a:t>‘worst case asymptotic analysis’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Really…are </a:t>
            </a:r>
            <a:r>
              <a:rPr lang="en-US" sz="2800" dirty="0">
                <a:solidFill>
                  <a:srgbClr val="FF0000"/>
                </a:solidFill>
              </a:rPr>
              <a:t>both explanations as </a:t>
            </a:r>
            <a:r>
              <a:rPr lang="en-US" sz="2800" dirty="0" smtClean="0">
                <a:solidFill>
                  <a:srgbClr val="FF0000"/>
                </a:solidFill>
              </a:rPr>
              <a:t>good…</a:t>
            </a:r>
            <a:endParaRPr lang="en-US" sz="2800" dirty="0" smtClean="0"/>
          </a:p>
          <a:p>
            <a:r>
              <a:rPr lang="en-US" sz="2800" dirty="0" smtClean="0"/>
              <a:t>Answer</a:t>
            </a:r>
            <a:r>
              <a:rPr lang="en-US" sz="2800" dirty="0"/>
              <a:t>:</a:t>
            </a:r>
            <a:r>
              <a:rPr lang="en-US" sz="2800" dirty="0" smtClean="0"/>
              <a:t> not in practice</a:t>
            </a:r>
            <a:r>
              <a:rPr lang="en-US" sz="2800" dirty="0"/>
              <a:t> </a:t>
            </a:r>
            <a:r>
              <a:rPr lang="en-US" sz="2800" dirty="0" smtClean="0">
                <a:sym typeface="Wingdings" pitchFamily="2" charset="2"/>
              </a:rPr>
              <a:t>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FF0000"/>
                </a:solidFill>
              </a:rPr>
              <a:t>programming assignment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/>
          <a:lstStyle/>
          <a:p>
            <a:r>
              <a:rPr lang="en-US" sz="3600" u="sng" dirty="0" smtClean="0"/>
              <a:t>Pasteur’s quadrant view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5440363"/>
          </a:xfrm>
        </p:spPr>
        <p:txBody>
          <a:bodyPr/>
          <a:lstStyle/>
          <a:p>
            <a:r>
              <a:rPr lang="en-US" sz="2400" dirty="0" smtClean="0"/>
              <a:t>Again</a:t>
            </a:r>
            <a:r>
              <a:rPr lang="en-US" sz="2400" dirty="0"/>
              <a:t>:</a:t>
            </a:r>
            <a:r>
              <a:rPr lang="en-US" sz="2400" dirty="0" smtClean="0"/>
              <a:t> Analysis upper bounds T(n) by 2n^2 + 100n + 1,000</a:t>
            </a:r>
          </a:p>
          <a:p>
            <a:r>
              <a:rPr lang="en-US" sz="2400" dirty="0" smtClean="0"/>
              <a:t>T(n) is O(n^2) since: (i) for n &gt;= 2, T(n) &lt; 1000n^2, </a:t>
            </a:r>
            <a:r>
              <a:rPr lang="en-US" sz="2400" dirty="0" smtClean="0">
                <a:solidFill>
                  <a:srgbClr val="FF0000"/>
                </a:solidFill>
              </a:rPr>
              <a:t>or</a:t>
            </a:r>
            <a:r>
              <a:rPr lang="en-US" sz="2400" dirty="0" smtClean="0"/>
              <a:t>, say (ii) for n&gt;=10,000, T(n) &lt; 2.1n^2.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Or (iii) T(n) is also O(n^3)</a:t>
            </a:r>
          </a:p>
          <a:p>
            <a:pPr marL="0" indent="0">
              <a:buNone/>
            </a:pPr>
            <a:r>
              <a:rPr lang="en-US" sz="2000" dirty="0" smtClean="0"/>
              <a:t>Thesis: Need both theory &amp; use for what best outcome.</a:t>
            </a:r>
          </a:p>
          <a:p>
            <a:pPr marL="0" indent="0">
              <a:buNone/>
            </a:pPr>
            <a:r>
              <a:rPr lang="en-US" sz="2000" dirty="0" smtClean="0"/>
              <a:t>                                                                                        Usable</a:t>
            </a:r>
          </a:p>
          <a:p>
            <a:pPr marL="0" indent="0">
              <a:buNone/>
            </a:pPr>
            <a:r>
              <a:rPr lang="en-US" sz="2000" dirty="0" smtClean="0"/>
              <a:t>                                                                            No                          Yes</a:t>
            </a:r>
            <a:endParaRPr lang="en-US" sz="2000" dirty="0"/>
          </a:p>
          <a:p>
            <a:pPr marL="0" indent="0">
              <a:buNone/>
            </a:pPr>
            <a:endParaRPr lang="en-US" sz="2000" u="sng" dirty="0" smtClean="0"/>
          </a:p>
          <a:p>
            <a:pPr marL="0" indent="0">
              <a:buNone/>
            </a:pPr>
            <a:r>
              <a:rPr lang="en-US" sz="2000" dirty="0" smtClean="0"/>
              <a:t>                                                 Yes</a:t>
            </a:r>
            <a:endParaRPr lang="en-US" sz="2000" dirty="0"/>
          </a:p>
          <a:p>
            <a:pPr marL="0" indent="0">
              <a:buNone/>
            </a:pPr>
            <a:endParaRPr lang="en-US" sz="2000" u="sng" dirty="0" smtClean="0"/>
          </a:p>
          <a:p>
            <a:pPr marL="0" indent="0">
              <a:buNone/>
            </a:pPr>
            <a:r>
              <a:rPr lang="en-US" sz="2000" dirty="0" smtClean="0"/>
              <a:t>                    Theoretical</a:t>
            </a:r>
            <a:endParaRPr lang="en-US" sz="2000" dirty="0"/>
          </a:p>
          <a:p>
            <a:pPr marL="0" indent="0">
              <a:buNone/>
            </a:pPr>
            <a:endParaRPr lang="en-US" sz="2000" u="sng" dirty="0" smtClean="0"/>
          </a:p>
          <a:p>
            <a:pPr marL="0" indent="0">
              <a:buNone/>
            </a:pPr>
            <a:r>
              <a:rPr lang="en-US" sz="2000" dirty="0" smtClean="0"/>
              <a:t>                                                 No</a:t>
            </a:r>
            <a:endParaRPr lang="en-US" sz="2000" dirty="0"/>
          </a:p>
          <a:p>
            <a:pPr marL="0" indent="0">
              <a:buNone/>
            </a:pPr>
            <a:endParaRPr lang="en-US" sz="2000" u="sng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78112"/>
              </p:ext>
            </p:extLst>
          </p:nvPr>
        </p:nvGraphicFramePr>
        <p:xfrm>
          <a:off x="4343400" y="3429001"/>
          <a:ext cx="4648200" cy="2657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362200"/>
              </a:tblGrid>
              <a:tr h="1194945">
                <a:tc>
                  <a:txBody>
                    <a:bodyPr/>
                    <a:lstStyle/>
                    <a:p>
                      <a:endParaRPr lang="en-US" dirty="0" smtClean="0">
                        <a:solidFill>
                          <a:schemeClr val="tx2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1000n^2 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  <a:sym typeface="Wingdings" pitchFamily="2" charset="2"/>
                        </a:rPr>
                        <a:t> O(n^2)</a:t>
                      </a:r>
                      <a:endParaRPr lang="en-US" dirty="0" smtClean="0">
                        <a:solidFill>
                          <a:schemeClr val="tx2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O(n^3)</a:t>
                      </a:r>
                    </a:p>
                    <a:p>
                      <a:r>
                        <a:rPr lang="en-US" b="0" dirty="0" smtClean="0">
                          <a:solidFill>
                            <a:schemeClr val="tx2"/>
                          </a:solidFill>
                        </a:rPr>
                        <a:t>Example: </a:t>
                      </a:r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Bohr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2.1 n^2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 O(n^2)</a:t>
                      </a:r>
                    </a:p>
                    <a:p>
                      <a:endParaRPr lang="en-US" baseline="0" dirty="0" smtClean="0">
                        <a:solidFill>
                          <a:schemeClr val="tx1"/>
                        </a:solidFill>
                        <a:sym typeface="Wingdings" pitchFamily="2" charset="2"/>
                      </a:endParaRPr>
                    </a:p>
                    <a:p>
                      <a:endParaRPr lang="en-US" baseline="0" dirty="0" smtClean="0">
                        <a:solidFill>
                          <a:schemeClr val="tx1"/>
                        </a:solidFill>
                        <a:sym typeface="Wingdings" pitchFamily="2" charset="2"/>
                      </a:endParaRPr>
                    </a:p>
                    <a:p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Example: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Pasteur</a:t>
                      </a: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395855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good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Example: </a:t>
                      </a:r>
                      <a:r>
                        <a:rPr lang="en-US" b="1" dirty="0" smtClean="0"/>
                        <a:t>Edison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 bwMode="auto">
          <a:xfrm flipV="1">
            <a:off x="2819400" y="4191000"/>
            <a:ext cx="5334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2819400" y="4876800"/>
            <a:ext cx="5334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H="1">
            <a:off x="5867400" y="3048000"/>
            <a:ext cx="5334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6934200" y="3048000"/>
            <a:ext cx="5334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54894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Properties, p. 51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Transitivity</a:t>
            </a:r>
          </a:p>
          <a:p>
            <a:r>
              <a:rPr lang="en-US" dirty="0" smtClean="0"/>
              <a:t>Reflexivity</a:t>
            </a:r>
          </a:p>
          <a:p>
            <a:r>
              <a:rPr lang="en-US" dirty="0" smtClean="0"/>
              <a:t>Symmetry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Quicksort</a:t>
            </a:r>
            <a:endParaRPr lang="en-US" dirty="0" smtClean="0"/>
          </a:p>
        </p:txBody>
      </p:sp>
      <p:pic>
        <p:nvPicPr>
          <p:cNvPr id="5123" name="Picture 4" descr="quicksort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676400" y="2781300"/>
            <a:ext cx="5715000" cy="23241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33458</TotalTime>
  <Words>2991</Words>
  <Application>Microsoft Office PowerPoint</Application>
  <PresentationFormat>On-screen Show (4:3)</PresentationFormat>
  <Paragraphs>381</Paragraphs>
  <Slides>47</Slides>
  <Notes>39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Default Design</vt:lpstr>
      <vt:lpstr>ENEE641/ENME808X: Mathematical Foundations for Computer Engineering  Home page: http://www.umiacs.umd.edu/users/vishkin/TEACHING/enee641f16.html </vt:lpstr>
      <vt:lpstr>Abstractions in CS</vt:lpstr>
      <vt:lpstr>The Random Access Model (RAM) abstraction</vt:lpstr>
      <vt:lpstr>(Asymptotic) Efficiency</vt:lpstr>
      <vt:lpstr>PowerPoint Presentation</vt:lpstr>
      <vt:lpstr>Discussion</vt:lpstr>
      <vt:lpstr>Pasteur’s quadrant view</vt:lpstr>
      <vt:lpstr>Properties, p. 51</vt:lpstr>
      <vt:lpstr>Quicksort</vt:lpstr>
      <vt:lpstr>PowerPoint Presentation</vt:lpstr>
      <vt:lpstr>PowerPoint Presentation</vt:lpstr>
      <vt:lpstr>Performance of Quicksort</vt:lpstr>
      <vt:lpstr>PowerPoint Presentation</vt:lpstr>
      <vt:lpstr>Appendix A</vt:lpstr>
      <vt:lpstr>4.3-5 (in 2nd Edition 4.1-3) Recurrences</vt:lpstr>
      <vt:lpstr>Solving a Recurrence by Iterative Expansion</vt:lpstr>
      <vt:lpstr>Recursion-Tree = Diagrammatic Way of Doing Iterative Expansion</vt:lpstr>
      <vt:lpstr>PowerPoint Presentation</vt:lpstr>
      <vt:lpstr>PowerPoint Presentation</vt:lpstr>
      <vt:lpstr>Master Theorem</vt:lpstr>
      <vt:lpstr>Appendix C.1-3</vt:lpstr>
      <vt:lpstr>Randomized version of Quicksort</vt:lpstr>
      <vt:lpstr>Expected Running Time of  RANDOMIZED-QUICKSORT</vt:lpstr>
      <vt:lpstr>PowerPoint Presentation</vt:lpstr>
      <vt:lpstr>  Ch. 9: Median and Order Statistics</vt:lpstr>
      <vt:lpstr>PowerPoint Presentation</vt:lpstr>
      <vt:lpstr>Min+Max</vt:lpstr>
      <vt:lpstr>  Ch. 2: Break to review some sorting algorithms most of you are probably familiar with </vt:lpstr>
      <vt:lpstr>Sorting</vt:lpstr>
      <vt:lpstr>PowerPoint Presentation</vt:lpstr>
      <vt:lpstr>PowerPoint Presentation</vt:lpstr>
      <vt:lpstr>MERGE</vt:lpstr>
      <vt:lpstr>PowerPoint Presentation</vt:lpstr>
      <vt:lpstr>Divide-and-Conquer: MERGE-SORT</vt:lpstr>
      <vt:lpstr>Merge sort (cont’d)</vt:lpstr>
      <vt:lpstr>PowerPoint Presentation</vt:lpstr>
      <vt:lpstr>Bubblesort</vt:lpstr>
      <vt:lpstr>Selection Problem (Ch 9): </vt:lpstr>
      <vt:lpstr>Analysis of RANDOMIZED-SELECT </vt:lpstr>
      <vt:lpstr>PowerPoint Presentation</vt:lpstr>
      <vt:lpstr>Alternative: Textbook version of last 2 slides   Analysis of RANDOMIZED-SELECT </vt:lpstr>
      <vt:lpstr>PowerPoint Presentation</vt:lpstr>
      <vt:lpstr>Proof</vt:lpstr>
      <vt:lpstr>Selection in Worst-Case Linear Time</vt:lpstr>
      <vt:lpstr>PowerPoint Presentation</vt:lpstr>
      <vt:lpstr>Analyzing SELECT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Uzi  Vishkin</dc:creator>
  <cp:lastModifiedBy>Uzi  Vishkin</cp:lastModifiedBy>
  <cp:revision>261</cp:revision>
  <cp:lastPrinted>2012-08-28T22:25:36Z</cp:lastPrinted>
  <dcterms:created xsi:type="dcterms:W3CDTF">2010-08-29T23:02:06Z</dcterms:created>
  <dcterms:modified xsi:type="dcterms:W3CDTF">2016-08-28T22:24:57Z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