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39"/>
  </p:notesMasterIdLst>
  <p:handoutMasterIdLst>
    <p:handoutMasterId r:id="rId40"/>
  </p:handoutMasterIdLst>
  <p:sldIdLst>
    <p:sldId id="267" r:id="rId3"/>
    <p:sldId id="257" r:id="rId4"/>
    <p:sldId id="363" r:id="rId5"/>
    <p:sldId id="356" r:id="rId6"/>
    <p:sldId id="350" r:id="rId7"/>
    <p:sldId id="352" r:id="rId8"/>
    <p:sldId id="353" r:id="rId9"/>
    <p:sldId id="302" r:id="rId10"/>
    <p:sldId id="393" r:id="rId11"/>
    <p:sldId id="345" r:id="rId12"/>
    <p:sldId id="372" r:id="rId13"/>
    <p:sldId id="367" r:id="rId14"/>
    <p:sldId id="392" r:id="rId15"/>
    <p:sldId id="375" r:id="rId16"/>
    <p:sldId id="355" r:id="rId17"/>
    <p:sldId id="376" r:id="rId18"/>
    <p:sldId id="373" r:id="rId19"/>
    <p:sldId id="377" r:id="rId20"/>
    <p:sldId id="379" r:id="rId21"/>
    <p:sldId id="384" r:id="rId22"/>
    <p:sldId id="386" r:id="rId23"/>
    <p:sldId id="388" r:id="rId24"/>
    <p:sldId id="357" r:id="rId25"/>
    <p:sldId id="395" r:id="rId26"/>
    <p:sldId id="396" r:id="rId27"/>
    <p:sldId id="389" r:id="rId28"/>
    <p:sldId id="387" r:id="rId29"/>
    <p:sldId id="359" r:id="rId30"/>
    <p:sldId id="362" r:id="rId31"/>
    <p:sldId id="272" r:id="rId32"/>
    <p:sldId id="390" r:id="rId33"/>
    <p:sldId id="391" r:id="rId34"/>
    <p:sldId id="361" r:id="rId35"/>
    <p:sldId id="394" r:id="rId36"/>
    <p:sldId id="284" r:id="rId37"/>
    <p:sldId id="385" r:id="rId38"/>
  </p:sldIdLst>
  <p:sldSz cx="9144000" cy="6858000" type="screen4x3"/>
  <p:notesSz cx="6985000"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3" autoAdjust="0"/>
    <p:restoredTop sz="91810" autoAdjust="0"/>
  </p:normalViewPr>
  <p:slideViewPr>
    <p:cSldViewPr snapToGrid="0" snapToObjects="1">
      <p:cViewPr>
        <p:scale>
          <a:sx n="106" d="100"/>
          <a:sy n="106" d="100"/>
        </p:scale>
        <p:origin x="-1050" y="-48"/>
      </p:cViewPr>
      <p:guideLst>
        <p:guide orient="horz" pos="2160"/>
        <p:guide pos="2880"/>
      </p:guideLst>
    </p:cSldViewPr>
  </p:slideViewPr>
  <p:outlineViewPr>
    <p:cViewPr>
      <p:scale>
        <a:sx n="33" d="100"/>
        <a:sy n="33" d="100"/>
      </p:scale>
      <p:origin x="0" y="32866"/>
    </p:cViewPr>
  </p:outlineViewPr>
  <p:notesTextViewPr>
    <p:cViewPr>
      <p:scale>
        <a:sx n="100" d="100"/>
        <a:sy n="100" d="100"/>
      </p:scale>
      <p:origin x="0" y="0"/>
    </p:cViewPr>
  </p:notesTextViewPr>
  <p:sorterViewPr>
    <p:cViewPr>
      <p:scale>
        <a:sx n="33" d="100"/>
        <a:sy n="33" d="100"/>
      </p:scale>
      <p:origin x="0" y="0"/>
    </p:cViewPr>
  </p:sorterViewPr>
  <p:notesViewPr>
    <p:cSldViewPr snapToGrid="0" snapToObjects="1">
      <p:cViewPr varScale="1">
        <p:scale>
          <a:sx n="79" d="100"/>
          <a:sy n="79" d="100"/>
        </p:scale>
        <p:origin x="-494" y="-77"/>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26834" cy="464185"/>
          </a:xfrm>
          <a:prstGeom prst="rect">
            <a:avLst/>
          </a:prstGeom>
        </p:spPr>
        <p:txBody>
          <a:bodyPr vert="horz" lIns="93024" tIns="46512" rIns="93024" bIns="46512" rtlCol="0"/>
          <a:lstStyle>
            <a:lvl1pPr algn="l">
              <a:defRPr sz="1200"/>
            </a:lvl1pPr>
          </a:lstStyle>
          <a:p>
            <a:endParaRPr lang="en-US" dirty="0"/>
          </a:p>
        </p:txBody>
      </p:sp>
      <p:sp>
        <p:nvSpPr>
          <p:cNvPr id="3" name="Date Placeholder 2"/>
          <p:cNvSpPr>
            <a:spLocks noGrp="1"/>
          </p:cNvSpPr>
          <p:nvPr>
            <p:ph type="dt" sz="quarter" idx="1"/>
          </p:nvPr>
        </p:nvSpPr>
        <p:spPr>
          <a:xfrm>
            <a:off x="3956551" y="2"/>
            <a:ext cx="3026834" cy="464185"/>
          </a:xfrm>
          <a:prstGeom prst="rect">
            <a:avLst/>
          </a:prstGeom>
        </p:spPr>
        <p:txBody>
          <a:bodyPr vert="horz" lIns="93024" tIns="46512" rIns="93024" bIns="46512" rtlCol="0"/>
          <a:lstStyle>
            <a:lvl1pPr algn="r">
              <a:defRPr sz="1200"/>
            </a:lvl1pPr>
          </a:lstStyle>
          <a:p>
            <a:fld id="{F2758859-536F-4F4B-A52E-9A254FA1FC09}" type="datetimeFigureOut">
              <a:rPr lang="en-US" smtClean="0"/>
              <a:t>11/30/2015</a:t>
            </a:fld>
            <a:endParaRPr lang="en-US" dirty="0"/>
          </a:p>
        </p:txBody>
      </p:sp>
      <p:sp>
        <p:nvSpPr>
          <p:cNvPr id="4" name="Footer Placeholder 3"/>
          <p:cNvSpPr>
            <a:spLocks noGrp="1"/>
          </p:cNvSpPr>
          <p:nvPr>
            <p:ph type="ftr" sz="quarter" idx="2"/>
          </p:nvPr>
        </p:nvSpPr>
        <p:spPr>
          <a:xfrm>
            <a:off x="0" y="8817905"/>
            <a:ext cx="3026834" cy="464185"/>
          </a:xfrm>
          <a:prstGeom prst="rect">
            <a:avLst/>
          </a:prstGeom>
        </p:spPr>
        <p:txBody>
          <a:bodyPr vert="horz" lIns="93024" tIns="46512" rIns="93024" bIns="4651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56551" y="8817905"/>
            <a:ext cx="3026834" cy="464185"/>
          </a:xfrm>
          <a:prstGeom prst="rect">
            <a:avLst/>
          </a:prstGeom>
        </p:spPr>
        <p:txBody>
          <a:bodyPr vert="horz" lIns="93024" tIns="46512" rIns="93024" bIns="46512" rtlCol="0" anchor="b"/>
          <a:lstStyle>
            <a:lvl1pPr algn="r">
              <a:defRPr sz="1200"/>
            </a:lvl1pPr>
          </a:lstStyle>
          <a:p>
            <a:fld id="{6DA5769B-729D-419C-8B59-9B62282B8CD1}" type="slidenum">
              <a:rPr lang="en-US" smtClean="0"/>
              <a:t>‹#›</a:t>
            </a:fld>
            <a:endParaRPr lang="en-US" dirty="0"/>
          </a:p>
        </p:txBody>
      </p:sp>
    </p:spTree>
    <p:extLst>
      <p:ext uri="{BB962C8B-B14F-4D97-AF65-F5344CB8AC3E}">
        <p14:creationId xmlns:p14="http://schemas.microsoft.com/office/powerpoint/2010/main" val="1495209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26834" cy="464185"/>
          </a:xfrm>
          <a:prstGeom prst="rect">
            <a:avLst/>
          </a:prstGeom>
        </p:spPr>
        <p:txBody>
          <a:bodyPr vert="horz" lIns="93024" tIns="46512" rIns="93024" bIns="46512" rtlCol="0"/>
          <a:lstStyle>
            <a:lvl1pPr algn="l">
              <a:defRPr sz="1200"/>
            </a:lvl1pPr>
          </a:lstStyle>
          <a:p>
            <a:endParaRPr lang="en-US" dirty="0"/>
          </a:p>
        </p:txBody>
      </p:sp>
      <p:sp>
        <p:nvSpPr>
          <p:cNvPr id="3" name="Date Placeholder 2"/>
          <p:cNvSpPr>
            <a:spLocks noGrp="1"/>
          </p:cNvSpPr>
          <p:nvPr>
            <p:ph type="dt" idx="1"/>
          </p:nvPr>
        </p:nvSpPr>
        <p:spPr>
          <a:xfrm>
            <a:off x="3956551" y="2"/>
            <a:ext cx="3026834" cy="464185"/>
          </a:xfrm>
          <a:prstGeom prst="rect">
            <a:avLst/>
          </a:prstGeom>
        </p:spPr>
        <p:txBody>
          <a:bodyPr vert="horz" lIns="93024" tIns="46512" rIns="93024" bIns="46512" rtlCol="0"/>
          <a:lstStyle>
            <a:lvl1pPr algn="r">
              <a:defRPr sz="1200"/>
            </a:lvl1pPr>
          </a:lstStyle>
          <a:p>
            <a:fld id="{2A9A29A7-D943-4F4E-B50C-73A10FAEB7D6}" type="datetimeFigureOut">
              <a:rPr lang="en-US" smtClean="0"/>
              <a:t>11/30/2015</a:t>
            </a:fld>
            <a:endParaRPr lang="en-US" dirty="0"/>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3024" tIns="46512" rIns="93024" bIns="46512" rtlCol="0" anchor="ctr"/>
          <a:lstStyle/>
          <a:p>
            <a:endParaRPr lang="en-US" dirty="0"/>
          </a:p>
        </p:txBody>
      </p:sp>
      <p:sp>
        <p:nvSpPr>
          <p:cNvPr id="5" name="Notes Placeholder 4"/>
          <p:cNvSpPr>
            <a:spLocks noGrp="1"/>
          </p:cNvSpPr>
          <p:nvPr>
            <p:ph type="body" sz="quarter" idx="3"/>
          </p:nvPr>
        </p:nvSpPr>
        <p:spPr>
          <a:xfrm>
            <a:off x="698500" y="4409759"/>
            <a:ext cx="5588000" cy="4177665"/>
          </a:xfrm>
          <a:prstGeom prst="rect">
            <a:avLst/>
          </a:prstGeom>
        </p:spPr>
        <p:txBody>
          <a:bodyPr vert="horz" lIns="93024" tIns="46512" rIns="93024" bIns="4651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5"/>
            <a:ext cx="3026834" cy="464185"/>
          </a:xfrm>
          <a:prstGeom prst="rect">
            <a:avLst/>
          </a:prstGeom>
        </p:spPr>
        <p:txBody>
          <a:bodyPr vert="horz" lIns="93024" tIns="46512" rIns="93024" bIns="4651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1" y="8817905"/>
            <a:ext cx="3026834" cy="464185"/>
          </a:xfrm>
          <a:prstGeom prst="rect">
            <a:avLst/>
          </a:prstGeom>
        </p:spPr>
        <p:txBody>
          <a:bodyPr vert="horz" lIns="93024" tIns="46512" rIns="93024" bIns="46512" rtlCol="0" anchor="b"/>
          <a:lstStyle>
            <a:lvl1pPr algn="r">
              <a:defRPr sz="1200"/>
            </a:lvl1pPr>
          </a:lstStyle>
          <a:p>
            <a:fld id="{50A6E797-8EF6-4243-B4EF-E91D36FA338E}" type="slidenum">
              <a:rPr lang="en-US" smtClean="0"/>
              <a:t>‹#›</a:t>
            </a:fld>
            <a:endParaRPr lang="en-US" dirty="0"/>
          </a:p>
        </p:txBody>
      </p:sp>
    </p:spTree>
    <p:extLst>
      <p:ext uri="{BB962C8B-B14F-4D97-AF65-F5344CB8AC3E}">
        <p14:creationId xmlns:p14="http://schemas.microsoft.com/office/powerpoint/2010/main" val="467702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3E1CB763-9420-445D-9B39-462C7F84D09F}" type="slidenum">
              <a:rPr lang="en-US" smtClean="0"/>
              <a:pPr/>
              <a:t>1</a:t>
            </a:fld>
            <a:endParaRPr lang="en-US"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marL="0" indent="0">
              <a:buNone/>
            </a:pPr>
            <a:r>
              <a:rPr lang="en-US" sz="1200" kern="1200" dirty="0" smtClean="0">
                <a:solidFill>
                  <a:schemeClr val="tx1"/>
                </a:solidFill>
                <a:effectLst/>
                <a:latin typeface="+mn-lt"/>
                <a:ea typeface="+mn-ea"/>
                <a:cs typeface="+mn-cs"/>
              </a:rPr>
              <a:t>The question mark</a:t>
            </a:r>
            <a:r>
              <a:rPr lang="en-US" sz="1200" kern="1200" baseline="0" dirty="0" smtClean="0">
                <a:solidFill>
                  <a:schemeClr val="tx1"/>
                </a:solidFill>
                <a:effectLst/>
                <a:latin typeface="+mn-lt"/>
                <a:ea typeface="+mn-ea"/>
                <a:cs typeface="+mn-cs"/>
              </a:rPr>
              <a:t> may be the most informative character in this slide</a:t>
            </a:r>
            <a:endParaRPr lang="en-US" sz="1200" kern="1200" dirty="0" smtClean="0">
              <a:solidFill>
                <a:schemeClr val="tx1"/>
              </a:solidFill>
              <a:effectLst/>
              <a:latin typeface="+mn-lt"/>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Cooling can be filtered open-tap water. Other options</a:t>
            </a:r>
            <a:r>
              <a:rPr lang="en-US" baseline="0" dirty="0" smtClean="0"/>
              <a:t> : active  cooling.</a:t>
            </a:r>
            <a:endParaRPr lang="en-US" dirty="0" smtClean="0"/>
          </a:p>
          <a:p>
            <a:endParaRPr lang="en-US" dirty="0"/>
          </a:p>
        </p:txBody>
      </p:sp>
      <p:sp>
        <p:nvSpPr>
          <p:cNvPr id="4" name="Slide Number Placeholder 3"/>
          <p:cNvSpPr>
            <a:spLocks noGrp="1"/>
          </p:cNvSpPr>
          <p:nvPr>
            <p:ph type="sldNum" sz="quarter" idx="10"/>
          </p:nvPr>
        </p:nvSpPr>
        <p:spPr/>
        <p:txBody>
          <a:bodyPr/>
          <a:lstStyle/>
          <a:p>
            <a:fld id="{50A6E797-8EF6-4243-B4EF-E91D36FA338E}" type="slidenum">
              <a:rPr lang="en-US" smtClean="0"/>
              <a:t>15</a:t>
            </a:fld>
            <a:endParaRPr lang="en-US" dirty="0"/>
          </a:p>
        </p:txBody>
      </p:sp>
    </p:spTree>
    <p:extLst>
      <p:ext uri="{BB962C8B-B14F-4D97-AF65-F5344CB8AC3E}">
        <p14:creationId xmlns:p14="http://schemas.microsoft.com/office/powerpoint/2010/main" val="861802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14BA90-D10B-4CF0-B7AF-CD0CB2BB3C48}" type="slidenum">
              <a:rPr lang="en-US" smtClean="0"/>
              <a:t>21</a:t>
            </a:fld>
            <a:endParaRPr lang="en-US"/>
          </a:p>
        </p:txBody>
      </p:sp>
    </p:spTree>
    <p:extLst>
      <p:ext uri="{BB962C8B-B14F-4D97-AF65-F5344CB8AC3E}">
        <p14:creationId xmlns:p14="http://schemas.microsoft.com/office/powerpoint/2010/main" val="368125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Simpler application than a parallel computer. Equal</a:t>
            </a:r>
            <a:r>
              <a:rPr lang="en-US" baseline="0" dirty="0" smtClean="0"/>
              <a:t> exchange with current component(s); hence, easier to adopt by the market. However, similar technical issues. </a:t>
            </a:r>
            <a:r>
              <a:rPr lang="en-US" dirty="0" smtClean="0"/>
              <a:t> </a:t>
            </a:r>
            <a:endParaRPr lang="en-US" dirty="0"/>
          </a:p>
        </p:txBody>
      </p:sp>
      <p:sp>
        <p:nvSpPr>
          <p:cNvPr id="4" name="Slide Number Placeholder 3"/>
          <p:cNvSpPr>
            <a:spLocks noGrp="1"/>
          </p:cNvSpPr>
          <p:nvPr>
            <p:ph type="sldNum" sz="quarter" idx="10"/>
          </p:nvPr>
        </p:nvSpPr>
        <p:spPr/>
        <p:txBody>
          <a:bodyPr/>
          <a:lstStyle/>
          <a:p>
            <a:fld id="{50A6E797-8EF6-4243-B4EF-E91D36FA338E}" type="slidenum">
              <a:rPr lang="en-US" smtClean="0"/>
              <a:t>23</a:t>
            </a:fld>
            <a:endParaRPr lang="en-US" dirty="0"/>
          </a:p>
        </p:txBody>
      </p:sp>
    </p:spTree>
    <p:extLst>
      <p:ext uri="{BB962C8B-B14F-4D97-AF65-F5344CB8AC3E}">
        <p14:creationId xmlns:p14="http://schemas.microsoft.com/office/powerpoint/2010/main" val="33095499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a:t>
            </a:r>
            <a:r>
              <a:rPr lang="en-US" dirty="0" smtClean="0"/>
              <a:t>ll electronic ICN will</a:t>
            </a:r>
            <a:r>
              <a:rPr lang="en-US" baseline="0" dirty="0" smtClean="0"/>
              <a:t> have ~16K inputs and the same number of outputs since groups of 64+ bits will always travel together.</a:t>
            </a:r>
            <a:endParaRPr lang="en-US" dirty="0"/>
          </a:p>
        </p:txBody>
      </p:sp>
      <p:sp>
        <p:nvSpPr>
          <p:cNvPr id="4" name="Slide Number Placeholder 3"/>
          <p:cNvSpPr>
            <a:spLocks noGrp="1"/>
          </p:cNvSpPr>
          <p:nvPr>
            <p:ph type="sldNum" sz="quarter" idx="10"/>
          </p:nvPr>
        </p:nvSpPr>
        <p:spPr/>
        <p:txBody>
          <a:bodyPr/>
          <a:lstStyle/>
          <a:p>
            <a:fld id="{50A6E797-8EF6-4243-B4EF-E91D36FA338E}" type="slidenum">
              <a:rPr lang="en-US" smtClean="0"/>
              <a:t>28</a:t>
            </a:fld>
            <a:endParaRPr lang="en-US" dirty="0"/>
          </a:p>
        </p:txBody>
      </p:sp>
    </p:spTree>
    <p:extLst>
      <p:ext uri="{BB962C8B-B14F-4D97-AF65-F5344CB8AC3E}">
        <p14:creationId xmlns:p14="http://schemas.microsoft.com/office/powerpoint/2010/main" val="3949420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A6E797-8EF6-4243-B4EF-E91D36FA338E}" type="slidenum">
              <a:rPr lang="en-US" smtClean="0"/>
              <a:t>29</a:t>
            </a:fld>
            <a:endParaRPr lang="en-US" dirty="0"/>
          </a:p>
        </p:txBody>
      </p:sp>
    </p:spTree>
    <p:extLst>
      <p:ext uri="{BB962C8B-B14F-4D97-AF65-F5344CB8AC3E}">
        <p14:creationId xmlns:p14="http://schemas.microsoft.com/office/powerpoint/2010/main" val="37691384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A6E797-8EF6-4243-B4EF-E91D36FA338E}" type="slidenum">
              <a:rPr lang="en-US" smtClean="0"/>
              <a:t>30</a:t>
            </a:fld>
            <a:endParaRPr lang="en-US" dirty="0"/>
          </a:p>
        </p:txBody>
      </p:sp>
    </p:spTree>
    <p:extLst>
      <p:ext uri="{BB962C8B-B14F-4D97-AF65-F5344CB8AC3E}">
        <p14:creationId xmlns:p14="http://schemas.microsoft.com/office/powerpoint/2010/main" val="5436949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Quote from Abstract of the Game over report:</a:t>
            </a:r>
          </a:p>
          <a:p>
            <a:r>
              <a:rPr lang="en-US" dirty="0" smtClean="0"/>
              <a:t>The only foreseeable way to continue advancing performance is to match parallel hardware with parallel software and ensure that the new software is portable across generations of parallel hardware. There has been genuine progress on the software front in specific fields, such as some scientific applications and commercial searching and transactional applications. </a:t>
            </a:r>
            <a:r>
              <a:rPr lang="en-US" dirty="0" smtClean="0">
                <a:solidFill>
                  <a:srgbClr val="FF0000"/>
                </a:solidFill>
              </a:rPr>
              <a:t>Heroic programmers </a:t>
            </a:r>
            <a:r>
              <a:rPr lang="en-US" dirty="0" smtClean="0"/>
              <a:t>can exploit vast amounts of parallelism, domain-specific languages flourish, and powerful abstractions hide complexity. However, none of those developments comes close to the ubiquitous support for programming parallel hardware that is required to ensure that IT’s effect on society over the next two decades will be as stunning as it has been over the last half-century.</a:t>
            </a:r>
          </a:p>
          <a:p>
            <a:endParaRPr lang="en-US" dirty="0"/>
          </a:p>
          <a:p>
            <a:r>
              <a:rPr lang="en-US" dirty="0"/>
              <a:t>T</a:t>
            </a:r>
            <a:r>
              <a:rPr lang="en-US" dirty="0" smtClean="0"/>
              <a:t>eaching experiment favoring Intel SMP in a joint UIUC/UMD class with 42 students. Codes breadth-first-search (BFS) on graphs using OpenMP on an Intel SMP machine and XMTC. While same effort, no student got any speedups on the SMP machine, while range of XMT speedups was 7X to 25X. </a:t>
            </a:r>
          </a:p>
          <a:p>
            <a:endParaRPr lang="en-US" dirty="0"/>
          </a:p>
          <a:p>
            <a:r>
              <a:rPr lang="en-US" dirty="0" smtClean="0"/>
              <a:t>Teaching experiment. Application: MATVEC, by DARPA-HPCS funded Hochstein-Basili. UCSB: MPI.  UMD: XMTC. Finding (in journal paper): XMTC needed  50</a:t>
            </a:r>
            <a:r>
              <a:rPr lang="en-US" dirty="0"/>
              <a:t>% development </a:t>
            </a:r>
            <a:r>
              <a:rPr lang="en-US" dirty="0" smtClean="0"/>
              <a:t>time of MPI.</a:t>
            </a:r>
          </a:p>
          <a:p>
            <a:endParaRPr lang="en-US" dirty="0"/>
          </a:p>
          <a:p>
            <a:endParaRPr lang="en-US" dirty="0"/>
          </a:p>
        </p:txBody>
      </p:sp>
      <p:sp>
        <p:nvSpPr>
          <p:cNvPr id="4" name="Slide Number Placeholder 3"/>
          <p:cNvSpPr>
            <a:spLocks noGrp="1"/>
          </p:cNvSpPr>
          <p:nvPr>
            <p:ph type="sldNum" sz="quarter" idx="10"/>
          </p:nvPr>
        </p:nvSpPr>
        <p:spPr/>
        <p:txBody>
          <a:bodyPr/>
          <a:lstStyle/>
          <a:p>
            <a:fld id="{50A6E797-8EF6-4243-B4EF-E91D36FA338E}" type="slidenum">
              <a:rPr lang="en-US" smtClean="0"/>
              <a:t>35</a:t>
            </a:fld>
            <a:endParaRPr lang="en-US" dirty="0"/>
          </a:p>
        </p:txBody>
      </p:sp>
    </p:spTree>
    <p:extLst>
      <p:ext uri="{BB962C8B-B14F-4D97-AF65-F5344CB8AC3E}">
        <p14:creationId xmlns:p14="http://schemas.microsoft.com/office/powerpoint/2010/main" val="2450564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09759"/>
            <a:ext cx="5588000" cy="4320356"/>
          </a:xfrm>
        </p:spPr>
        <p:txBody>
          <a:bodyPr/>
          <a:lstStyle/>
          <a:p>
            <a:r>
              <a:rPr lang="en-US" baseline="0" dirty="0" smtClean="0"/>
              <a:t>The importance of accounting for</a:t>
            </a:r>
            <a:r>
              <a:rPr lang="en-US" dirty="0" smtClean="0"/>
              <a:t> programming time was recognized by the ~$650M DARPA-HPCS program that ran between 2002 and 2011. However,</a:t>
            </a:r>
            <a:r>
              <a:rPr lang="en-US" baseline="0" dirty="0" smtClean="0"/>
              <a:t> it did not lead to definite conclusions.</a:t>
            </a:r>
          </a:p>
          <a:p>
            <a:endParaRPr lang="en-US" baseline="0" dirty="0" smtClean="0"/>
          </a:p>
        </p:txBody>
      </p:sp>
      <p:sp>
        <p:nvSpPr>
          <p:cNvPr id="4" name="Slide Number Placeholder 3"/>
          <p:cNvSpPr>
            <a:spLocks noGrp="1"/>
          </p:cNvSpPr>
          <p:nvPr>
            <p:ph type="sldNum" sz="quarter" idx="10"/>
          </p:nvPr>
        </p:nvSpPr>
        <p:spPr/>
        <p:txBody>
          <a:bodyPr/>
          <a:lstStyle/>
          <a:p>
            <a:fld id="{50A6E797-8EF6-4243-B4EF-E91D36FA338E}" type="slidenum">
              <a:rPr lang="en-US" smtClean="0"/>
              <a:t>2</a:t>
            </a:fld>
            <a:endParaRPr lang="en-US" dirty="0"/>
          </a:p>
        </p:txBody>
      </p:sp>
    </p:spTree>
    <p:extLst>
      <p:ext uri="{BB962C8B-B14F-4D97-AF65-F5344CB8AC3E}">
        <p14:creationId xmlns:p14="http://schemas.microsoft.com/office/powerpoint/2010/main" val="4211309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 about</a:t>
            </a:r>
            <a:r>
              <a:rPr lang="en-US" baseline="0" dirty="0" smtClean="0"/>
              <a:t> CS as the customer: intellectually, as well as materially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 know what I know and what I don’t. Cannot move forward without domain experts.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50A6E797-8EF6-4243-B4EF-E91D36FA338E}" type="slidenum">
              <a:rPr lang="en-US" smtClean="0"/>
              <a:t>4</a:t>
            </a:fld>
            <a:endParaRPr lang="en-US" dirty="0"/>
          </a:p>
        </p:txBody>
      </p:sp>
    </p:spTree>
    <p:extLst>
      <p:ext uri="{BB962C8B-B14F-4D97-AF65-F5344CB8AC3E}">
        <p14:creationId xmlns:p14="http://schemas.microsoft.com/office/powerpoint/2010/main" val="2495682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09759"/>
            <a:ext cx="5588000" cy="4320356"/>
          </a:xfrm>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0A6E797-8EF6-4243-B4EF-E91D36FA338E}" type="slidenum">
              <a:rPr lang="en-US" smtClean="0"/>
              <a:t>5</a:t>
            </a:fld>
            <a:endParaRPr lang="en-US" dirty="0"/>
          </a:p>
        </p:txBody>
      </p:sp>
    </p:spTree>
    <p:extLst>
      <p:ext uri="{BB962C8B-B14F-4D97-AF65-F5344CB8AC3E}">
        <p14:creationId xmlns:p14="http://schemas.microsoft.com/office/powerpoint/2010/main" val="4211309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09759"/>
            <a:ext cx="5588000" cy="4320356"/>
          </a:xfrm>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0A6E797-8EF6-4243-B4EF-E91D36FA338E}" type="slidenum">
              <a:rPr lang="en-US" smtClean="0"/>
              <a:t>6</a:t>
            </a:fld>
            <a:endParaRPr lang="en-US" dirty="0"/>
          </a:p>
        </p:txBody>
      </p:sp>
    </p:spTree>
    <p:extLst>
      <p:ext uri="{BB962C8B-B14F-4D97-AF65-F5344CB8AC3E}">
        <p14:creationId xmlns:p14="http://schemas.microsoft.com/office/powerpoint/2010/main" val="4211309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09759"/>
            <a:ext cx="5588000" cy="4320356"/>
          </a:xfrm>
        </p:spPr>
        <p:txBody>
          <a:bodyPr/>
          <a:lstStyle/>
          <a:p>
            <a:r>
              <a:rPr lang="en-US" baseline="0" dirty="0" smtClean="0"/>
              <a:t>Even if you have the best hammer in the world, but you need to glue two boards, the hammer cannot do it.</a:t>
            </a:r>
          </a:p>
        </p:txBody>
      </p:sp>
      <p:sp>
        <p:nvSpPr>
          <p:cNvPr id="4" name="Slide Number Placeholder 3"/>
          <p:cNvSpPr>
            <a:spLocks noGrp="1"/>
          </p:cNvSpPr>
          <p:nvPr>
            <p:ph type="sldNum" sz="quarter" idx="10"/>
          </p:nvPr>
        </p:nvSpPr>
        <p:spPr/>
        <p:txBody>
          <a:bodyPr/>
          <a:lstStyle/>
          <a:p>
            <a:fld id="{50A6E797-8EF6-4243-B4EF-E91D36FA338E}" type="slidenum">
              <a:rPr lang="en-US" smtClean="0"/>
              <a:t>7</a:t>
            </a:fld>
            <a:endParaRPr lang="en-US" dirty="0"/>
          </a:p>
        </p:txBody>
      </p:sp>
    </p:spTree>
    <p:extLst>
      <p:ext uri="{BB962C8B-B14F-4D97-AF65-F5344CB8AC3E}">
        <p14:creationId xmlns:p14="http://schemas.microsoft.com/office/powerpoint/2010/main" val="4211309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OoM</a:t>
            </a:r>
            <a:r>
              <a:rPr lang="en-US" dirty="0" smtClean="0"/>
              <a:t> – orders of magnitude</a:t>
            </a:r>
          </a:p>
          <a:p>
            <a:r>
              <a:rPr lang="en-US" dirty="0" smtClean="0"/>
              <a:t>IMHO Industry</a:t>
            </a:r>
            <a:r>
              <a:rPr lang="en-US" baseline="0" dirty="0" smtClean="0"/>
              <a:t> and NAE together cannot compete with “history” in the long term</a:t>
            </a:r>
            <a:endParaRPr lang="en-US" dirty="0"/>
          </a:p>
        </p:txBody>
      </p:sp>
      <p:sp>
        <p:nvSpPr>
          <p:cNvPr id="4" name="Slide Number Placeholder 3"/>
          <p:cNvSpPr>
            <a:spLocks noGrp="1"/>
          </p:cNvSpPr>
          <p:nvPr>
            <p:ph type="sldNum" sz="quarter" idx="10"/>
          </p:nvPr>
        </p:nvSpPr>
        <p:spPr/>
        <p:txBody>
          <a:bodyPr/>
          <a:lstStyle/>
          <a:p>
            <a:fld id="{50A6E797-8EF6-4243-B4EF-E91D36FA338E}" type="slidenum">
              <a:rPr lang="en-US" smtClean="0"/>
              <a:t>8</a:t>
            </a:fld>
            <a:endParaRPr lang="en-US" dirty="0"/>
          </a:p>
        </p:txBody>
      </p:sp>
    </p:spTree>
    <p:extLst>
      <p:ext uri="{BB962C8B-B14F-4D97-AF65-F5344CB8AC3E}">
        <p14:creationId xmlns:p14="http://schemas.microsoft.com/office/powerpoint/2010/main" val="3091123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TextEdit="1"/>
          </p:cNvSpPr>
          <p:nvPr>
            <p:ph type="sldImg"/>
          </p:nvPr>
        </p:nvSpPr>
        <p:spPr bwMode="auto">
          <a:noFill/>
          <a:ln>
            <a:solidFill>
              <a:srgbClr val="000000"/>
            </a:solidFill>
            <a:miter lim="800000"/>
            <a:headEnd/>
            <a:tailEnd/>
          </a:ln>
        </p:spPr>
      </p:sp>
      <p:sp>
        <p:nvSpPr>
          <p:cNvPr id="21507"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Serial--Abstracts away: different execution time for operation (memory hierarchy). </a:t>
            </a:r>
            <a:r>
              <a:rPr lang="en-US" dirty="0">
                <a:solidFill>
                  <a:srgbClr val="FF0000"/>
                </a:solidFill>
              </a:rPr>
              <a:t>Made serial programming simple</a:t>
            </a:r>
            <a:r>
              <a:rPr lang="en-US" dirty="0"/>
              <a:t>. Programmers: conceptualize. HW and compilers: implement. Program: instruction to execute next (inductively)</a:t>
            </a:r>
          </a:p>
          <a:p>
            <a:pPr>
              <a:spcBef>
                <a:spcPct val="0"/>
              </a:spcBef>
            </a:pPr>
            <a:r>
              <a:rPr lang="en-US" dirty="0">
                <a:sym typeface="Wingdings" pitchFamily="2" charset="2"/>
              </a:rPr>
              <a:t>Parallel--S</a:t>
            </a:r>
            <a:r>
              <a:rPr lang="en-US" dirty="0"/>
              <a:t>tep-by-step (inductive) explication of the instructions available next for concurrent execution. # processors not even mentioned. Falls back on the serial abstraction if 1 instruction/step</a:t>
            </a: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A6E797-8EF6-4243-B4EF-E91D36FA338E}" type="slidenum">
              <a:rPr lang="en-US" smtClean="0"/>
              <a:t>11</a:t>
            </a:fld>
            <a:endParaRPr lang="en-US" dirty="0"/>
          </a:p>
        </p:txBody>
      </p:sp>
    </p:spTree>
    <p:extLst>
      <p:ext uri="{BB962C8B-B14F-4D97-AF65-F5344CB8AC3E}">
        <p14:creationId xmlns:p14="http://schemas.microsoft.com/office/powerpoint/2010/main" val="3675950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7312B3-FA9F-9C42-8355-A9B6D004E809}" type="datetimeFigureOut">
              <a:rPr lang="en-US" smtClean="0"/>
              <a:t>11/30/2015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91661D-629B-1643-88A8-69A2F214F552}" type="slidenum">
              <a:rPr lang="en-US" smtClean="0"/>
              <a:t>‹#›</a:t>
            </a:fld>
            <a:endParaRPr lang="en-US" dirty="0"/>
          </a:p>
        </p:txBody>
      </p:sp>
    </p:spTree>
    <p:extLst>
      <p:ext uri="{BB962C8B-B14F-4D97-AF65-F5344CB8AC3E}">
        <p14:creationId xmlns:p14="http://schemas.microsoft.com/office/powerpoint/2010/main" val="2866190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7312B3-FA9F-9C42-8355-A9B6D004E809}" type="datetimeFigureOut">
              <a:rPr lang="en-US" smtClean="0"/>
              <a:t>11/30/2015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91661D-629B-1643-88A8-69A2F214F552}" type="slidenum">
              <a:rPr lang="en-US" smtClean="0"/>
              <a:t>‹#›</a:t>
            </a:fld>
            <a:endParaRPr lang="en-US" dirty="0"/>
          </a:p>
        </p:txBody>
      </p:sp>
    </p:spTree>
    <p:extLst>
      <p:ext uri="{BB962C8B-B14F-4D97-AF65-F5344CB8AC3E}">
        <p14:creationId xmlns:p14="http://schemas.microsoft.com/office/powerpoint/2010/main" val="3139211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7312B3-FA9F-9C42-8355-A9B6D004E809}" type="datetimeFigureOut">
              <a:rPr lang="en-US" smtClean="0"/>
              <a:t>11/30/2015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91661D-629B-1643-88A8-69A2F214F552}" type="slidenum">
              <a:rPr lang="en-US" smtClean="0"/>
              <a:t>‹#›</a:t>
            </a:fld>
            <a:endParaRPr lang="en-US" dirty="0"/>
          </a:p>
        </p:txBody>
      </p:sp>
    </p:spTree>
    <p:extLst>
      <p:ext uri="{BB962C8B-B14F-4D97-AF65-F5344CB8AC3E}">
        <p14:creationId xmlns:p14="http://schemas.microsoft.com/office/powerpoint/2010/main" val="1578825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D2602E-54CC-45FE-B18B-7B9BF9EAC1BF}" type="datetimeFigureOut">
              <a:rPr lang="en-US" smtClean="0"/>
              <a:t>11/30/2015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7A0379-BB95-4317-8CC9-679ECC0AB34B}" type="slidenum">
              <a:rPr lang="en-US" smtClean="0"/>
              <a:t>‹#›</a:t>
            </a:fld>
            <a:endParaRPr lang="en-US"/>
          </a:p>
        </p:txBody>
      </p:sp>
    </p:spTree>
    <p:extLst>
      <p:ext uri="{BB962C8B-B14F-4D97-AF65-F5344CB8AC3E}">
        <p14:creationId xmlns:p14="http://schemas.microsoft.com/office/powerpoint/2010/main" val="955024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D2602E-54CC-45FE-B18B-7B9BF9EAC1BF}" type="datetimeFigureOut">
              <a:rPr lang="en-US" smtClean="0"/>
              <a:t>11/30/2015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7A0379-BB95-4317-8CC9-679ECC0AB34B}" type="slidenum">
              <a:rPr lang="en-US" smtClean="0"/>
              <a:t>‹#›</a:t>
            </a:fld>
            <a:endParaRPr lang="en-US"/>
          </a:p>
        </p:txBody>
      </p:sp>
    </p:spTree>
    <p:extLst>
      <p:ext uri="{BB962C8B-B14F-4D97-AF65-F5344CB8AC3E}">
        <p14:creationId xmlns:p14="http://schemas.microsoft.com/office/powerpoint/2010/main" val="3218100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D2602E-54CC-45FE-B18B-7B9BF9EAC1BF}" type="datetimeFigureOut">
              <a:rPr lang="en-US" smtClean="0"/>
              <a:t>11/30/2015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7A0379-BB95-4317-8CC9-679ECC0AB34B}" type="slidenum">
              <a:rPr lang="en-US" smtClean="0"/>
              <a:t>‹#›</a:t>
            </a:fld>
            <a:endParaRPr lang="en-US"/>
          </a:p>
        </p:txBody>
      </p:sp>
    </p:spTree>
    <p:extLst>
      <p:ext uri="{BB962C8B-B14F-4D97-AF65-F5344CB8AC3E}">
        <p14:creationId xmlns:p14="http://schemas.microsoft.com/office/powerpoint/2010/main" val="40133131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D2602E-54CC-45FE-B18B-7B9BF9EAC1BF}" type="datetimeFigureOut">
              <a:rPr lang="en-US" smtClean="0"/>
              <a:t>11/30/2015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7A0379-BB95-4317-8CC9-679ECC0AB34B}" type="slidenum">
              <a:rPr lang="en-US" smtClean="0"/>
              <a:t>‹#›</a:t>
            </a:fld>
            <a:endParaRPr lang="en-US"/>
          </a:p>
        </p:txBody>
      </p:sp>
    </p:spTree>
    <p:extLst>
      <p:ext uri="{BB962C8B-B14F-4D97-AF65-F5344CB8AC3E}">
        <p14:creationId xmlns:p14="http://schemas.microsoft.com/office/powerpoint/2010/main" val="1084166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D2602E-54CC-45FE-B18B-7B9BF9EAC1BF}" type="datetimeFigureOut">
              <a:rPr lang="en-US" smtClean="0"/>
              <a:t>11/30/2015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7A0379-BB95-4317-8CC9-679ECC0AB34B}" type="slidenum">
              <a:rPr lang="en-US" smtClean="0"/>
              <a:t>‹#›</a:t>
            </a:fld>
            <a:endParaRPr lang="en-US"/>
          </a:p>
        </p:txBody>
      </p:sp>
    </p:spTree>
    <p:extLst>
      <p:ext uri="{BB962C8B-B14F-4D97-AF65-F5344CB8AC3E}">
        <p14:creationId xmlns:p14="http://schemas.microsoft.com/office/powerpoint/2010/main" val="7711224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D2602E-54CC-45FE-B18B-7B9BF9EAC1BF}" type="datetimeFigureOut">
              <a:rPr lang="en-US" smtClean="0"/>
              <a:t>11/30/2015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7A0379-BB95-4317-8CC9-679ECC0AB34B}" type="slidenum">
              <a:rPr lang="en-US" smtClean="0"/>
              <a:t>‹#›</a:t>
            </a:fld>
            <a:endParaRPr lang="en-US"/>
          </a:p>
        </p:txBody>
      </p:sp>
    </p:spTree>
    <p:extLst>
      <p:ext uri="{BB962C8B-B14F-4D97-AF65-F5344CB8AC3E}">
        <p14:creationId xmlns:p14="http://schemas.microsoft.com/office/powerpoint/2010/main" val="9195286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D2602E-54CC-45FE-B18B-7B9BF9EAC1BF}" type="datetimeFigureOut">
              <a:rPr lang="en-US" smtClean="0"/>
              <a:t>11/30/2015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7A0379-BB95-4317-8CC9-679ECC0AB34B}" type="slidenum">
              <a:rPr lang="en-US" smtClean="0"/>
              <a:t>‹#›</a:t>
            </a:fld>
            <a:endParaRPr lang="en-US"/>
          </a:p>
        </p:txBody>
      </p:sp>
    </p:spTree>
    <p:extLst>
      <p:ext uri="{BB962C8B-B14F-4D97-AF65-F5344CB8AC3E}">
        <p14:creationId xmlns:p14="http://schemas.microsoft.com/office/powerpoint/2010/main" val="6140912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D2602E-54CC-45FE-B18B-7B9BF9EAC1BF}" type="datetimeFigureOut">
              <a:rPr lang="en-US" smtClean="0"/>
              <a:t>11/30/2015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7A0379-BB95-4317-8CC9-679ECC0AB34B}" type="slidenum">
              <a:rPr lang="en-US" smtClean="0"/>
              <a:t>‹#›</a:t>
            </a:fld>
            <a:endParaRPr lang="en-US"/>
          </a:p>
        </p:txBody>
      </p:sp>
    </p:spTree>
    <p:extLst>
      <p:ext uri="{BB962C8B-B14F-4D97-AF65-F5344CB8AC3E}">
        <p14:creationId xmlns:p14="http://schemas.microsoft.com/office/powerpoint/2010/main" val="3907237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7312B3-FA9F-9C42-8355-A9B6D004E809}" type="datetimeFigureOut">
              <a:rPr lang="en-US" smtClean="0"/>
              <a:t>11/30/2015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91661D-629B-1643-88A8-69A2F214F552}" type="slidenum">
              <a:rPr lang="en-US" smtClean="0"/>
              <a:t>‹#›</a:t>
            </a:fld>
            <a:endParaRPr lang="en-US" dirty="0"/>
          </a:p>
        </p:txBody>
      </p:sp>
    </p:spTree>
    <p:extLst>
      <p:ext uri="{BB962C8B-B14F-4D97-AF65-F5344CB8AC3E}">
        <p14:creationId xmlns:p14="http://schemas.microsoft.com/office/powerpoint/2010/main" val="37633608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D2602E-54CC-45FE-B18B-7B9BF9EAC1BF}" type="datetimeFigureOut">
              <a:rPr lang="en-US" smtClean="0"/>
              <a:t>11/30/2015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7A0379-BB95-4317-8CC9-679ECC0AB34B}" type="slidenum">
              <a:rPr lang="en-US" smtClean="0"/>
              <a:t>‹#›</a:t>
            </a:fld>
            <a:endParaRPr lang="en-US"/>
          </a:p>
        </p:txBody>
      </p:sp>
    </p:spTree>
    <p:extLst>
      <p:ext uri="{BB962C8B-B14F-4D97-AF65-F5344CB8AC3E}">
        <p14:creationId xmlns:p14="http://schemas.microsoft.com/office/powerpoint/2010/main" val="26415024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D2602E-54CC-45FE-B18B-7B9BF9EAC1BF}" type="datetimeFigureOut">
              <a:rPr lang="en-US" smtClean="0"/>
              <a:t>11/30/2015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7A0379-BB95-4317-8CC9-679ECC0AB34B}" type="slidenum">
              <a:rPr lang="en-US" smtClean="0"/>
              <a:t>‹#›</a:t>
            </a:fld>
            <a:endParaRPr lang="en-US"/>
          </a:p>
        </p:txBody>
      </p:sp>
    </p:spTree>
    <p:extLst>
      <p:ext uri="{BB962C8B-B14F-4D97-AF65-F5344CB8AC3E}">
        <p14:creationId xmlns:p14="http://schemas.microsoft.com/office/powerpoint/2010/main" val="12273344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D2602E-54CC-45FE-B18B-7B9BF9EAC1BF}" type="datetimeFigureOut">
              <a:rPr lang="en-US" smtClean="0"/>
              <a:t>11/30/2015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7A0379-BB95-4317-8CC9-679ECC0AB34B}" type="slidenum">
              <a:rPr lang="en-US" smtClean="0"/>
              <a:t>‹#›</a:t>
            </a:fld>
            <a:endParaRPr lang="en-US"/>
          </a:p>
        </p:txBody>
      </p:sp>
    </p:spTree>
    <p:extLst>
      <p:ext uri="{BB962C8B-B14F-4D97-AF65-F5344CB8AC3E}">
        <p14:creationId xmlns:p14="http://schemas.microsoft.com/office/powerpoint/2010/main" val="395674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7312B3-FA9F-9C42-8355-A9B6D004E809}" type="datetimeFigureOut">
              <a:rPr lang="en-US" smtClean="0"/>
              <a:t>11/30/2015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91661D-629B-1643-88A8-69A2F214F552}" type="slidenum">
              <a:rPr lang="en-US" smtClean="0"/>
              <a:t>‹#›</a:t>
            </a:fld>
            <a:endParaRPr lang="en-US" dirty="0"/>
          </a:p>
        </p:txBody>
      </p:sp>
    </p:spTree>
    <p:extLst>
      <p:ext uri="{BB962C8B-B14F-4D97-AF65-F5344CB8AC3E}">
        <p14:creationId xmlns:p14="http://schemas.microsoft.com/office/powerpoint/2010/main" val="837658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7312B3-FA9F-9C42-8355-A9B6D004E809}" type="datetimeFigureOut">
              <a:rPr lang="en-US" smtClean="0"/>
              <a:t>11/30/2015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91661D-629B-1643-88A8-69A2F214F552}" type="slidenum">
              <a:rPr lang="en-US" smtClean="0"/>
              <a:t>‹#›</a:t>
            </a:fld>
            <a:endParaRPr lang="en-US" dirty="0"/>
          </a:p>
        </p:txBody>
      </p:sp>
    </p:spTree>
    <p:extLst>
      <p:ext uri="{BB962C8B-B14F-4D97-AF65-F5344CB8AC3E}">
        <p14:creationId xmlns:p14="http://schemas.microsoft.com/office/powerpoint/2010/main" val="902156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7312B3-FA9F-9C42-8355-A9B6D004E809}" type="datetimeFigureOut">
              <a:rPr lang="en-US" smtClean="0"/>
              <a:t>11/30/2015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91661D-629B-1643-88A8-69A2F214F552}" type="slidenum">
              <a:rPr lang="en-US" smtClean="0"/>
              <a:t>‹#›</a:t>
            </a:fld>
            <a:endParaRPr lang="en-US" dirty="0"/>
          </a:p>
        </p:txBody>
      </p:sp>
    </p:spTree>
    <p:extLst>
      <p:ext uri="{BB962C8B-B14F-4D97-AF65-F5344CB8AC3E}">
        <p14:creationId xmlns:p14="http://schemas.microsoft.com/office/powerpoint/2010/main" val="4054313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7312B3-FA9F-9C42-8355-A9B6D004E809}" type="datetimeFigureOut">
              <a:rPr lang="en-US" smtClean="0"/>
              <a:t>11/30/2015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91661D-629B-1643-88A8-69A2F214F552}" type="slidenum">
              <a:rPr lang="en-US" smtClean="0"/>
              <a:t>‹#›</a:t>
            </a:fld>
            <a:endParaRPr lang="en-US" dirty="0"/>
          </a:p>
        </p:txBody>
      </p:sp>
    </p:spTree>
    <p:extLst>
      <p:ext uri="{BB962C8B-B14F-4D97-AF65-F5344CB8AC3E}">
        <p14:creationId xmlns:p14="http://schemas.microsoft.com/office/powerpoint/2010/main" val="2301459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7312B3-FA9F-9C42-8355-A9B6D004E809}" type="datetimeFigureOut">
              <a:rPr lang="en-US" smtClean="0"/>
              <a:t>11/30/2015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91661D-629B-1643-88A8-69A2F214F552}" type="slidenum">
              <a:rPr lang="en-US" smtClean="0"/>
              <a:t>‹#›</a:t>
            </a:fld>
            <a:endParaRPr lang="en-US" dirty="0"/>
          </a:p>
        </p:txBody>
      </p:sp>
    </p:spTree>
    <p:extLst>
      <p:ext uri="{BB962C8B-B14F-4D97-AF65-F5344CB8AC3E}">
        <p14:creationId xmlns:p14="http://schemas.microsoft.com/office/powerpoint/2010/main" val="864028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7312B3-FA9F-9C42-8355-A9B6D004E809}" type="datetimeFigureOut">
              <a:rPr lang="en-US" smtClean="0"/>
              <a:t>11/30/2015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91661D-629B-1643-88A8-69A2F214F552}" type="slidenum">
              <a:rPr lang="en-US" smtClean="0"/>
              <a:t>‹#›</a:t>
            </a:fld>
            <a:endParaRPr lang="en-US" dirty="0"/>
          </a:p>
        </p:txBody>
      </p:sp>
    </p:spTree>
    <p:extLst>
      <p:ext uri="{BB962C8B-B14F-4D97-AF65-F5344CB8AC3E}">
        <p14:creationId xmlns:p14="http://schemas.microsoft.com/office/powerpoint/2010/main" val="44292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7312B3-FA9F-9C42-8355-A9B6D004E809}" type="datetimeFigureOut">
              <a:rPr lang="en-US" smtClean="0"/>
              <a:t>11/30/2015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91661D-629B-1643-88A8-69A2F214F552}" type="slidenum">
              <a:rPr lang="en-US" smtClean="0"/>
              <a:t>‹#›</a:t>
            </a:fld>
            <a:endParaRPr lang="en-US" dirty="0"/>
          </a:p>
        </p:txBody>
      </p:sp>
    </p:spTree>
    <p:extLst>
      <p:ext uri="{BB962C8B-B14F-4D97-AF65-F5344CB8AC3E}">
        <p14:creationId xmlns:p14="http://schemas.microsoft.com/office/powerpoint/2010/main" val="877008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7312B3-FA9F-9C42-8355-A9B6D004E809}" type="datetimeFigureOut">
              <a:rPr lang="en-US" smtClean="0"/>
              <a:t>11/30/2015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91661D-629B-1643-88A8-69A2F214F552}" type="slidenum">
              <a:rPr lang="en-US" smtClean="0"/>
              <a:t>‹#›</a:t>
            </a:fld>
            <a:endParaRPr lang="en-US" dirty="0"/>
          </a:p>
        </p:txBody>
      </p:sp>
    </p:spTree>
    <p:extLst>
      <p:ext uri="{BB962C8B-B14F-4D97-AF65-F5344CB8AC3E}">
        <p14:creationId xmlns:p14="http://schemas.microsoft.com/office/powerpoint/2010/main" val="3349816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D2602E-54CC-45FE-B18B-7B9BF9EAC1BF}" type="datetimeFigureOut">
              <a:rPr lang="en-US" smtClean="0"/>
              <a:t>11/30/2015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7A0379-BB95-4317-8CC9-679ECC0AB34B}" type="slidenum">
              <a:rPr lang="en-US" smtClean="0"/>
              <a:t>‹#›</a:t>
            </a:fld>
            <a:endParaRPr lang="en-US"/>
          </a:p>
        </p:txBody>
      </p:sp>
    </p:spTree>
    <p:extLst>
      <p:ext uri="{BB962C8B-B14F-4D97-AF65-F5344CB8AC3E}">
        <p14:creationId xmlns:p14="http://schemas.microsoft.com/office/powerpoint/2010/main" val="40317052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hyperlink" Target="http://www.micropump.com/support_documents/GA_EagleDrive.pdf" TargetMode="External"/><Relationship Id="rId5" Type="http://schemas.openxmlformats.org/officeDocument/2006/relationships/image" Target="../media/image11.e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drum.lib.umd.edu/handle/1903/17153"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0"/>
            <a:ext cx="9144000" cy="1676400"/>
          </a:xfrm>
        </p:spPr>
        <p:txBody>
          <a:bodyPr>
            <a:normAutofit fontScale="90000"/>
          </a:bodyPr>
          <a:lstStyle/>
          <a:p>
            <a:r>
              <a:rPr lang="en-US" sz="3600" dirty="0"/>
              <a:t>Can photonics &amp;</a:t>
            </a:r>
            <a:r>
              <a:rPr lang="en-US" sz="3600" dirty="0" smtClean="0"/>
              <a:t> </a:t>
            </a:r>
            <a:r>
              <a:rPr lang="en-US" sz="3600" dirty="0"/>
              <a:t>microfluidic cooling save many-core parallel programming from its programming woes</a:t>
            </a:r>
            <a:r>
              <a:rPr lang="en-US" sz="3600" dirty="0">
                <a:solidFill>
                  <a:srgbClr val="FF0000"/>
                </a:solidFill>
              </a:rPr>
              <a:t>?</a:t>
            </a:r>
          </a:p>
        </p:txBody>
      </p:sp>
      <p:sp>
        <p:nvSpPr>
          <p:cNvPr id="2051" name="Rectangle 3"/>
          <p:cNvSpPr>
            <a:spLocks noGrp="1" noChangeArrowheads="1"/>
          </p:cNvSpPr>
          <p:nvPr>
            <p:ph type="subTitle" idx="1"/>
          </p:nvPr>
        </p:nvSpPr>
        <p:spPr>
          <a:xfrm>
            <a:off x="0" y="1995443"/>
            <a:ext cx="9067800" cy="1371600"/>
          </a:xfrm>
        </p:spPr>
        <p:txBody>
          <a:bodyPr>
            <a:normAutofit/>
          </a:bodyPr>
          <a:lstStyle/>
          <a:p>
            <a:pPr>
              <a:lnSpc>
                <a:spcPct val="80000"/>
              </a:lnSpc>
            </a:pPr>
            <a:r>
              <a:rPr lang="en-US" altLang="zh-CN" i="1" dirty="0" smtClean="0">
                <a:ea typeface="宋体" charset="-122"/>
              </a:rPr>
              <a:t>Uzi Vishkin</a:t>
            </a:r>
          </a:p>
          <a:p>
            <a:pPr algn="l" eaLnBrk="1" hangingPunct="1">
              <a:lnSpc>
                <a:spcPct val="80000"/>
              </a:lnSpc>
            </a:pPr>
            <a:endParaRPr lang="en-US" altLang="zh-CN" sz="2000" dirty="0" smtClean="0">
              <a:ea typeface="宋体" charset="-122"/>
            </a:endParaRPr>
          </a:p>
          <a:p>
            <a:pPr eaLnBrk="1" hangingPunct="1">
              <a:lnSpc>
                <a:spcPct val="80000"/>
              </a:lnSpc>
            </a:pPr>
            <a:endParaRPr lang="en-US" altLang="zh-CN" sz="2000" dirty="0" smtClean="0">
              <a:ea typeface="宋体" charset="-122"/>
            </a:endParaRPr>
          </a:p>
          <a:p>
            <a:pPr eaLnBrk="1" hangingPunct="1">
              <a:lnSpc>
                <a:spcPct val="80000"/>
              </a:lnSpc>
            </a:pPr>
            <a:r>
              <a:rPr lang="en-US" sz="800" dirty="0" smtClean="0"/>
              <a:t> </a:t>
            </a:r>
          </a:p>
        </p:txBody>
      </p:sp>
      <p:pic>
        <p:nvPicPr>
          <p:cNvPr id="2052" name="Picture 4" descr="umiacslogo"/>
          <p:cNvPicPr>
            <a:picLocks noChangeAspect="1" noChangeArrowheads="1"/>
          </p:cNvPicPr>
          <p:nvPr/>
        </p:nvPicPr>
        <p:blipFill>
          <a:blip r:embed="rId3" cstate="print"/>
          <a:srcRect/>
          <a:stretch>
            <a:fillRect/>
          </a:stretch>
        </p:blipFill>
        <p:spPr bwMode="auto">
          <a:xfrm>
            <a:off x="685800" y="4419600"/>
            <a:ext cx="5715000" cy="1752600"/>
          </a:xfrm>
          <a:prstGeom prst="rect">
            <a:avLst/>
          </a:prstGeom>
          <a:noFill/>
          <a:ln w="9525">
            <a:noFill/>
            <a:miter lim="800000"/>
            <a:headEnd/>
            <a:tailEnd/>
          </a:ln>
        </p:spPr>
      </p:pic>
      <p:sp>
        <p:nvSpPr>
          <p:cNvPr id="2054" name="Text Box 6"/>
          <p:cNvSpPr txBox="1">
            <a:spLocks noChangeArrowheads="1"/>
          </p:cNvSpPr>
          <p:nvPr/>
        </p:nvSpPr>
        <p:spPr bwMode="auto">
          <a:xfrm>
            <a:off x="288925" y="6156325"/>
            <a:ext cx="184150" cy="336550"/>
          </a:xfrm>
          <a:prstGeom prst="rect">
            <a:avLst/>
          </a:prstGeom>
          <a:noFill/>
          <a:ln w="9525">
            <a:noFill/>
            <a:miter lim="800000"/>
            <a:headEnd/>
            <a:tailEnd/>
          </a:ln>
        </p:spPr>
        <p:txBody>
          <a:bodyPr wrap="none">
            <a:spAutoFit/>
          </a:bodyPr>
          <a:lstStyle/>
          <a:p>
            <a:endParaRPr lang="en-US" sz="1600" dirty="0"/>
          </a:p>
        </p:txBody>
      </p:sp>
      <p:pic>
        <p:nvPicPr>
          <p:cNvPr id="2055" name="Picture 7" descr="clarkschool_powerpoint_header"/>
          <p:cNvPicPr>
            <a:picLocks noChangeAspect="1" noChangeArrowheads="1"/>
          </p:cNvPicPr>
          <p:nvPr/>
        </p:nvPicPr>
        <p:blipFill>
          <a:blip r:embed="rId4" cstate="print"/>
          <a:srcRect/>
          <a:stretch>
            <a:fillRect/>
          </a:stretch>
        </p:blipFill>
        <p:spPr bwMode="auto">
          <a:xfrm>
            <a:off x="609600" y="6477000"/>
            <a:ext cx="4724400" cy="288925"/>
          </a:xfrm>
          <a:prstGeom prst="rect">
            <a:avLst/>
          </a:prstGeom>
          <a:noFill/>
          <a:ln w="9525">
            <a:noFill/>
            <a:miter lim="800000"/>
            <a:headEnd/>
            <a:tailEnd/>
          </a:ln>
        </p:spPr>
      </p:pic>
      <p:pic>
        <p:nvPicPr>
          <p:cNvPr id="11" name="Picture 10" descr="umd_logo.jpg"/>
          <p:cNvPicPr>
            <a:picLocks noChangeAspect="1"/>
          </p:cNvPicPr>
          <p:nvPr/>
        </p:nvPicPr>
        <p:blipFill>
          <a:blip r:embed="rId5" cstate="print"/>
          <a:stretch>
            <a:fillRect/>
          </a:stretch>
        </p:blipFill>
        <p:spPr>
          <a:xfrm>
            <a:off x="6477000" y="4191000"/>
            <a:ext cx="2689404" cy="2667000"/>
          </a:xfrm>
          <a:prstGeom prst="rect">
            <a:avLst/>
          </a:prstGeom>
        </p:spPr>
      </p:pic>
      <p:sp>
        <p:nvSpPr>
          <p:cNvPr id="2" name="TextBox 1"/>
          <p:cNvSpPr txBox="1"/>
          <p:nvPr/>
        </p:nvSpPr>
        <p:spPr>
          <a:xfrm>
            <a:off x="0" y="2885003"/>
            <a:ext cx="9144000" cy="830997"/>
          </a:xfrm>
          <a:prstGeom prst="rect">
            <a:avLst/>
          </a:prstGeom>
          <a:noFill/>
        </p:spPr>
        <p:txBody>
          <a:bodyPr wrap="square" rtlCol="0">
            <a:spAutoFit/>
          </a:bodyPr>
          <a:lstStyle/>
          <a:p>
            <a:r>
              <a:rPr lang="en-US" sz="2400" dirty="0" smtClean="0">
                <a:solidFill>
                  <a:srgbClr val="FF0000"/>
                </a:solidFill>
              </a:rPr>
              <a:t>Disclaimer: Driven by high impact CS questions. But, neither </a:t>
            </a:r>
            <a:r>
              <a:rPr lang="en-US" sz="2400" dirty="0">
                <a:solidFill>
                  <a:srgbClr val="FF0000"/>
                </a:solidFill>
              </a:rPr>
              <a:t>photonics nor cooling are my fields of expertise.</a:t>
            </a:r>
          </a:p>
        </p:txBody>
      </p:sp>
    </p:spTree>
    <p:extLst>
      <p:ext uri="{BB962C8B-B14F-4D97-AF65-F5344CB8AC3E}">
        <p14:creationId xmlns:p14="http://schemas.microsoft.com/office/powerpoint/2010/main" val="3484511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979"/>
            <a:ext cx="8229600" cy="940038"/>
          </a:xfrm>
        </p:spPr>
        <p:txBody>
          <a:bodyPr/>
          <a:lstStyle/>
          <a:p>
            <a:r>
              <a:rPr lang="en-US" dirty="0" smtClean="0"/>
              <a:t>2015 Proposal</a:t>
            </a:r>
            <a:endParaRPr lang="en-US" dirty="0"/>
          </a:p>
        </p:txBody>
      </p:sp>
      <p:sp>
        <p:nvSpPr>
          <p:cNvPr id="3" name="Content Placeholder 2"/>
          <p:cNvSpPr>
            <a:spLocks noGrp="1"/>
          </p:cNvSpPr>
          <p:nvPr>
            <p:ph idx="1"/>
          </p:nvPr>
        </p:nvSpPr>
        <p:spPr>
          <a:xfrm>
            <a:off x="0" y="947663"/>
            <a:ext cx="9049996" cy="5695772"/>
          </a:xfrm>
        </p:spPr>
        <p:txBody>
          <a:bodyPr>
            <a:normAutofit/>
          </a:bodyPr>
          <a:lstStyle/>
          <a:p>
            <a:pPr marL="0" indent="0">
              <a:buNone/>
            </a:pPr>
            <a:r>
              <a:rPr lang="en-US" sz="2400" u="sng" dirty="0" smtClean="0"/>
              <a:t>Objective</a:t>
            </a:r>
            <a:r>
              <a:rPr lang="en-US" sz="2400" dirty="0" smtClean="0"/>
              <a:t> Overcome </a:t>
            </a:r>
            <a:r>
              <a:rPr lang="en-US" sz="2400" dirty="0"/>
              <a:t>doom-and-gloom over DM, to the point of  being limited by other constraints. Namely, </a:t>
            </a:r>
            <a:r>
              <a:rPr lang="en-US" sz="2400" dirty="0" smtClean="0"/>
              <a:t>establish that DM </a:t>
            </a:r>
            <a:r>
              <a:rPr lang="en-US" sz="2400" dirty="0"/>
              <a:t>is no longer a feasibility constraint </a:t>
            </a:r>
            <a:r>
              <a:rPr lang="en-US" sz="2400" dirty="0" smtClean="0"/>
              <a:t>even if this comes </a:t>
            </a:r>
            <a:r>
              <a:rPr lang="en-US" sz="2400" dirty="0"/>
              <a:t>at some cost</a:t>
            </a:r>
          </a:p>
          <a:p>
            <a:pPr marL="0" indent="0">
              <a:buNone/>
            </a:pPr>
            <a:r>
              <a:rPr lang="en-US" sz="2400" dirty="0" smtClean="0"/>
              <a:t>Break down </a:t>
            </a:r>
            <a:r>
              <a:rPr lang="en-US" sz="2400" dirty="0"/>
              <a:t>into </a:t>
            </a:r>
            <a:r>
              <a:rPr lang="en-US" sz="2400" dirty="0" smtClean="0"/>
              <a:t>“evolutionary” premises/stages</a:t>
            </a:r>
            <a:r>
              <a:rPr lang="en-US" sz="2400" dirty="0"/>
              <a:t>: </a:t>
            </a:r>
            <a:endParaRPr lang="en-US" sz="2400" dirty="0" smtClean="0"/>
          </a:p>
          <a:p>
            <a:pPr marL="0" indent="0">
              <a:buNone/>
            </a:pPr>
            <a:r>
              <a:rPr lang="en-US" sz="2400" dirty="0" smtClean="0"/>
              <a:t>1</a:t>
            </a:r>
            <a:r>
              <a:rPr lang="en-US" sz="2400" dirty="0"/>
              <a:t>. </a:t>
            </a:r>
            <a:r>
              <a:rPr lang="en-US" sz="2400" b="1" i="1" dirty="0"/>
              <a:t>F</a:t>
            </a:r>
            <a:r>
              <a:rPr lang="en-US" sz="2400" b="1" i="1" dirty="0" smtClean="0"/>
              <a:t>easible </a:t>
            </a:r>
            <a:r>
              <a:rPr lang="en-US" sz="2400" b="1" i="1" dirty="0"/>
              <a:t>to build </a:t>
            </a:r>
            <a:r>
              <a:rPr lang="en-US" sz="2400" b="1" i="1" dirty="0" smtClean="0"/>
              <a:t>1</a:t>
            </a:r>
            <a:r>
              <a:rPr lang="en-US" sz="2400" b="1" i="1" baseline="30000" dirty="0" smtClean="0"/>
              <a:t>st</a:t>
            </a:r>
            <a:r>
              <a:rPr lang="en-US" sz="2400" b="1" i="1" dirty="0" smtClean="0"/>
              <a:t> generations of </a:t>
            </a:r>
            <a:r>
              <a:rPr lang="en-US" sz="2400" b="1" i="1" dirty="0"/>
              <a:t>(power-inefficient) designs for which data movement </a:t>
            </a:r>
            <a:r>
              <a:rPr lang="en-US" sz="2400" b="1" i="1" dirty="0" smtClean="0"/>
              <a:t>is </a:t>
            </a:r>
            <a:r>
              <a:rPr lang="en-US" sz="2400" b="1" i="1" dirty="0"/>
              <a:t>not </a:t>
            </a:r>
            <a:r>
              <a:rPr lang="en-US" sz="2400" b="1" i="1" dirty="0" smtClean="0"/>
              <a:t>a restriction</a:t>
            </a:r>
            <a:r>
              <a:rPr lang="en-US" sz="2400" dirty="0" smtClean="0"/>
              <a:t>. Begin </a:t>
            </a:r>
            <a:r>
              <a:rPr lang="en-US" sz="2400" dirty="0" err="1" smtClean="0"/>
              <a:t>appSW</a:t>
            </a:r>
            <a:r>
              <a:rPr lang="en-US" sz="2400" dirty="0" smtClean="0"/>
              <a:t> development; </a:t>
            </a:r>
          </a:p>
          <a:p>
            <a:pPr marL="0" indent="0">
              <a:buNone/>
            </a:pPr>
            <a:r>
              <a:rPr lang="en-US" sz="2400" dirty="0" smtClean="0"/>
              <a:t>2</a:t>
            </a:r>
            <a:r>
              <a:rPr lang="en-US" sz="2400" dirty="0"/>
              <a:t>. </a:t>
            </a:r>
            <a:r>
              <a:rPr lang="en-US" sz="2400" dirty="0" smtClean="0"/>
              <a:t>Progress in </a:t>
            </a:r>
            <a:r>
              <a:rPr lang="en-US" sz="2400" dirty="0"/>
              <a:t>silicon compatible </a:t>
            </a:r>
            <a:r>
              <a:rPr lang="en-US" sz="2400" dirty="0" smtClean="0"/>
              <a:t>photonics may allow </a:t>
            </a:r>
            <a:r>
              <a:rPr lang="en-US" sz="2400" dirty="0"/>
              <a:t>reduction of </a:t>
            </a:r>
            <a:r>
              <a:rPr lang="en-US" sz="2400" dirty="0" smtClean="0"/>
              <a:t>power by </a:t>
            </a:r>
            <a:r>
              <a:rPr lang="en-US" sz="2400" dirty="0"/>
              <a:t>orders of </a:t>
            </a:r>
            <a:r>
              <a:rPr lang="en-US" sz="2400" dirty="0" smtClean="0"/>
              <a:t>magnitude… but where will the $$$ come from?</a:t>
            </a:r>
          </a:p>
          <a:p>
            <a:pPr marL="0" indent="0">
              <a:buNone/>
            </a:pPr>
            <a:r>
              <a:rPr lang="en-US" sz="2400" dirty="0" smtClean="0"/>
              <a:t>3</a:t>
            </a:r>
            <a:r>
              <a:rPr lang="en-US" sz="2400" dirty="0"/>
              <a:t>. </a:t>
            </a:r>
            <a:r>
              <a:rPr lang="en-US" sz="2400" dirty="0" smtClean="0"/>
              <a:t>Successful </a:t>
            </a:r>
            <a:r>
              <a:rPr lang="en-US" sz="2400" dirty="0" err="1" smtClean="0"/>
              <a:t>appSW</a:t>
            </a:r>
            <a:r>
              <a:rPr lang="en-US" sz="2400" dirty="0" smtClean="0"/>
              <a:t> [</a:t>
            </a:r>
            <a:r>
              <a:rPr lang="en-US" sz="2000" dirty="0" smtClean="0"/>
              <a:t>speed</a:t>
            </a:r>
            <a:r>
              <a:rPr lang="en-US" sz="2000" dirty="0"/>
              <a:t>, </a:t>
            </a:r>
            <a:r>
              <a:rPr lang="en-US" sz="2000" dirty="0" smtClean="0"/>
              <a:t>demonstrated </a:t>
            </a:r>
            <a:r>
              <a:rPr lang="en-US" sz="2000" dirty="0"/>
              <a:t>ease of </a:t>
            </a:r>
            <a:r>
              <a:rPr lang="en-US" sz="2000" dirty="0" smtClean="0"/>
              <a:t>programming </a:t>
            </a:r>
            <a:r>
              <a:rPr lang="en-US" sz="2000" dirty="0"/>
              <a:t>and growing adoption by customers, </a:t>
            </a:r>
            <a:r>
              <a:rPr lang="en-US" sz="2000" dirty="0" smtClean="0"/>
              <a:t>SW </a:t>
            </a:r>
            <a:r>
              <a:rPr lang="en-US" sz="2000" dirty="0"/>
              <a:t>vendors and </a:t>
            </a:r>
            <a:r>
              <a:rPr lang="en-US" sz="2000" dirty="0" smtClean="0"/>
              <a:t>programmers</a:t>
            </a:r>
            <a:r>
              <a:rPr lang="en-US" sz="2400" dirty="0" smtClean="0"/>
              <a:t>] </a:t>
            </a:r>
            <a:r>
              <a:rPr lang="en-US" sz="2400" dirty="0" smtClean="0">
                <a:sym typeface="Wingdings" panose="05000000000000000000" pitchFamily="2" charset="2"/>
              </a:rPr>
              <a:t></a:t>
            </a:r>
            <a:r>
              <a:rPr lang="en-US" sz="2400" dirty="0" smtClean="0"/>
              <a:t> </a:t>
            </a:r>
            <a:r>
              <a:rPr lang="en-US" sz="2400" dirty="0"/>
              <a:t>incentivize </a:t>
            </a:r>
            <a:r>
              <a:rPr lang="en-US" sz="2400" dirty="0" smtClean="0"/>
              <a:t>(HW </a:t>
            </a:r>
            <a:r>
              <a:rPr lang="en-US" sz="2400" dirty="0"/>
              <a:t>vendor) investment in </a:t>
            </a:r>
            <a:r>
              <a:rPr lang="en-US" sz="2400" dirty="0" smtClean="0"/>
              <a:t>generations of more power efficient </a:t>
            </a:r>
            <a:r>
              <a:rPr lang="en-US" sz="2400" dirty="0" err="1" smtClean="0"/>
              <a:t>appSW</a:t>
            </a:r>
            <a:r>
              <a:rPr lang="en-US" sz="2400" dirty="0" smtClean="0"/>
              <a:t>-compatible designs.  </a:t>
            </a:r>
            <a:r>
              <a:rPr lang="en-US" sz="2400" dirty="0"/>
              <a:t>N</a:t>
            </a:r>
            <a:r>
              <a:rPr lang="en-US" sz="2400" dirty="0" smtClean="0"/>
              <a:t>ew </a:t>
            </a:r>
            <a:r>
              <a:rPr lang="en-US" sz="2400" dirty="0">
                <a:solidFill>
                  <a:srgbClr val="FF0000"/>
                </a:solidFill>
              </a:rPr>
              <a:t>``software spiral''</a:t>
            </a:r>
            <a:r>
              <a:rPr lang="en-US" sz="2400" dirty="0"/>
              <a:t> </a:t>
            </a:r>
            <a:r>
              <a:rPr lang="en-US" sz="2000" dirty="0" smtClean="0"/>
              <a:t>(A. Grove, former </a:t>
            </a:r>
            <a:r>
              <a:rPr lang="en-US" sz="2000" dirty="0"/>
              <a:t>Intel </a:t>
            </a:r>
            <a:r>
              <a:rPr lang="en-US" sz="2000" dirty="0" smtClean="0"/>
              <a:t>CEO</a:t>
            </a:r>
            <a:r>
              <a:rPr lang="en-US" sz="2000" dirty="0"/>
              <a:t>)</a:t>
            </a:r>
            <a:r>
              <a:rPr lang="en-US" sz="2400" dirty="0" smtClean="0"/>
              <a:t>; </a:t>
            </a:r>
          </a:p>
          <a:p>
            <a:pPr marL="0" indent="0">
              <a:buNone/>
            </a:pPr>
            <a:r>
              <a:rPr lang="en-US" sz="2400" dirty="0" smtClean="0"/>
              <a:t>4</a:t>
            </a:r>
            <a:r>
              <a:rPr lang="en-US" sz="2400" dirty="0"/>
              <a:t>. </a:t>
            </a:r>
            <a:r>
              <a:rPr lang="en-US" sz="2400" b="1" i="1" dirty="0"/>
              <a:t>microfluidic </a:t>
            </a:r>
            <a:r>
              <a:rPr lang="en-US" sz="2400" b="1" i="1" dirty="0" smtClean="0"/>
              <a:t>cooling for: (</a:t>
            </a:r>
            <a:r>
              <a:rPr lang="en-US" sz="2400" b="1" i="1" dirty="0" err="1" smtClean="0"/>
              <a:t>i</a:t>
            </a:r>
            <a:r>
              <a:rPr lang="en-US" sz="2400" b="1" i="1" dirty="0" smtClean="0"/>
              <a:t>) item 1</a:t>
            </a:r>
            <a:r>
              <a:rPr lang="en-US" sz="2400" b="1" i="1" dirty="0"/>
              <a:t> </a:t>
            </a:r>
            <a:r>
              <a:rPr lang="en-US" sz="2400" dirty="0" smtClean="0"/>
              <a:t>and (ii)  </a:t>
            </a:r>
            <a:r>
              <a:rPr lang="en-US" sz="2400" dirty="0"/>
              <a:t>midwifing </a:t>
            </a:r>
            <a:r>
              <a:rPr lang="en-US" sz="2400" dirty="0" smtClean="0"/>
              <a:t>overall vision</a:t>
            </a:r>
          </a:p>
          <a:p>
            <a:pPr marL="0" indent="0">
              <a:buNone/>
            </a:pPr>
            <a:r>
              <a:rPr lang="en-US" sz="2400" u="sng" dirty="0" smtClean="0"/>
              <a:t>Legend</a:t>
            </a:r>
            <a:r>
              <a:rPr lang="en-US" sz="2400" dirty="0" smtClean="0"/>
              <a:t> </a:t>
            </a:r>
            <a:r>
              <a:rPr lang="en-US" sz="2400" b="1" i="1" dirty="0" smtClean="0"/>
              <a:t>Partial demonstration in CATG, Intel Haifa 2015 paper </a:t>
            </a:r>
            <a:endParaRPr lang="en-US" sz="2400" b="1" i="1" dirty="0"/>
          </a:p>
        </p:txBody>
      </p:sp>
    </p:spTree>
    <p:extLst>
      <p:ext uri="{BB962C8B-B14F-4D97-AF65-F5344CB8AC3E}">
        <p14:creationId xmlns:p14="http://schemas.microsoft.com/office/powerpoint/2010/main" val="4796469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926"/>
            <a:ext cx="8229600" cy="858078"/>
          </a:xfrm>
        </p:spPr>
        <p:txBody>
          <a:bodyPr>
            <a:normAutofit fontScale="90000"/>
          </a:bodyPr>
          <a:lstStyle/>
          <a:p>
            <a:r>
              <a:rPr lang="en-US" dirty="0" smtClean="0"/>
              <a:t>XMT as a test case:</a:t>
            </a:r>
            <a:br>
              <a:rPr lang="en-US" dirty="0" smtClean="0"/>
            </a:br>
            <a:r>
              <a:rPr lang="en-US" dirty="0" smtClean="0"/>
              <a:t>Block </a:t>
            </a:r>
            <a:r>
              <a:rPr lang="en-US" dirty="0"/>
              <a:t>diagram of the XMT </a:t>
            </a:r>
            <a:r>
              <a:rPr lang="en-US" dirty="0" smtClean="0"/>
              <a:t>processor</a:t>
            </a:r>
            <a:endParaRPr lang="en-US" dirty="0"/>
          </a:p>
        </p:txBody>
      </p:sp>
      <p:pic>
        <p:nvPicPr>
          <p:cNvPr id="11" name="Content Placehold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1600" y="1228807"/>
            <a:ext cx="6007768" cy="5436687"/>
          </a:xfrm>
        </p:spPr>
      </p:pic>
    </p:spTree>
    <p:extLst>
      <p:ext uri="{BB962C8B-B14F-4D97-AF65-F5344CB8AC3E}">
        <p14:creationId xmlns:p14="http://schemas.microsoft.com/office/powerpoint/2010/main" val="13148068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168"/>
            <a:ext cx="8229600" cy="1147011"/>
          </a:xfrm>
        </p:spPr>
        <p:txBody>
          <a:bodyPr/>
          <a:lstStyle/>
          <a:p>
            <a:r>
              <a:rPr lang="en-US" dirty="0" smtClean="0"/>
              <a:t>Remainder of this presentation</a:t>
            </a:r>
            <a:endParaRPr lang="en-US" dirty="0"/>
          </a:p>
        </p:txBody>
      </p:sp>
      <p:sp>
        <p:nvSpPr>
          <p:cNvPr id="3" name="Content Placeholder 2"/>
          <p:cNvSpPr>
            <a:spLocks noGrp="1"/>
          </p:cNvSpPr>
          <p:nvPr>
            <p:ph idx="1"/>
          </p:nvPr>
        </p:nvSpPr>
        <p:spPr>
          <a:xfrm>
            <a:off x="457200" y="1544053"/>
            <a:ext cx="8638673" cy="4525963"/>
          </a:xfrm>
        </p:spPr>
        <p:txBody>
          <a:bodyPr>
            <a:normAutofit fontScale="92500" lnSpcReduction="20000"/>
          </a:bodyPr>
          <a:lstStyle/>
          <a:p>
            <a:pPr marL="0" indent="0">
              <a:buNone/>
            </a:pPr>
            <a:r>
              <a:rPr lang="en-US" sz="3100" u="sng" dirty="0" smtClean="0"/>
              <a:t>Paper</a:t>
            </a:r>
            <a:r>
              <a:rPr lang="en-US" sz="3100" dirty="0"/>
              <a:t> </a:t>
            </a:r>
            <a:r>
              <a:rPr lang="en-US" sz="3100" dirty="0" smtClean="0"/>
              <a:t>Put </a:t>
            </a:r>
            <a:r>
              <a:rPr lang="en-US" sz="3100" dirty="0"/>
              <a:t>stake in the </a:t>
            </a:r>
            <a:r>
              <a:rPr lang="en-US" sz="3100" dirty="0" smtClean="0"/>
              <a:t>ground </a:t>
            </a:r>
            <a:r>
              <a:rPr lang="en-US" sz="3100" dirty="0" smtClean="0">
                <a:sym typeface="Wingdings" panose="05000000000000000000" pitchFamily="2" charset="2"/>
              </a:rPr>
              <a:t> </a:t>
            </a:r>
            <a:r>
              <a:rPr lang="en-US" sz="3100" dirty="0" smtClean="0"/>
              <a:t>publishable </a:t>
            </a:r>
            <a:r>
              <a:rPr lang="en-US" sz="3100" dirty="0"/>
              <a:t>results + </a:t>
            </a:r>
            <a:r>
              <a:rPr lang="en-US" sz="3100" dirty="0" smtClean="0"/>
              <a:t>vision: </a:t>
            </a:r>
          </a:p>
          <a:p>
            <a:r>
              <a:rPr lang="en-US" sz="2400" dirty="0" smtClean="0"/>
              <a:t>3D-VLSI+cooling for scaling silicon area and reducing distances</a:t>
            </a:r>
          </a:p>
          <a:p>
            <a:r>
              <a:rPr lang="en-US" sz="2400" dirty="0"/>
              <a:t>t</a:t>
            </a:r>
            <a:r>
              <a:rPr lang="en-US" sz="2400" dirty="0" smtClean="0"/>
              <a:t>he ICN part (switching and on-chip DM)</a:t>
            </a:r>
          </a:p>
          <a:p>
            <a:r>
              <a:rPr lang="en-US" sz="2400" dirty="0"/>
              <a:t>c</a:t>
            </a:r>
            <a:r>
              <a:rPr lang="en-US" sz="2400" dirty="0" smtClean="0"/>
              <a:t>onnect the ICN to on-chip processors/memories</a:t>
            </a:r>
          </a:p>
          <a:p>
            <a:r>
              <a:rPr lang="en-US" sz="2400" dirty="0" smtClean="0"/>
              <a:t>2015 proposal (above) </a:t>
            </a:r>
          </a:p>
          <a:p>
            <a:pPr marL="0" indent="0">
              <a:buNone/>
            </a:pPr>
            <a:r>
              <a:rPr lang="en-US" sz="3100" u="sng" dirty="0" smtClean="0"/>
              <a:t>Need to nail down</a:t>
            </a:r>
            <a:r>
              <a:rPr lang="en-US" sz="3100" dirty="0" smtClean="0"/>
              <a:t>:</a:t>
            </a:r>
          </a:p>
          <a:p>
            <a:r>
              <a:rPr lang="en-US" sz="2400" dirty="0" smtClean="0"/>
              <a:t>How to connect ICN to off-chip memories (and to off-chip processors, if desired) </a:t>
            </a:r>
          </a:p>
          <a:p>
            <a:r>
              <a:rPr lang="en-US" sz="2400" dirty="0" smtClean="0"/>
              <a:t>Scaling/other photonics challenges</a:t>
            </a:r>
          </a:p>
          <a:p>
            <a:pPr marL="0" indent="0">
              <a:buNone/>
            </a:pPr>
            <a:endParaRPr lang="en-US" u="sng" dirty="0" smtClean="0"/>
          </a:p>
          <a:p>
            <a:pPr marL="0" indent="0">
              <a:buNone/>
            </a:pPr>
            <a:r>
              <a:rPr lang="en-US" sz="2200" u="sng" dirty="0" smtClean="0"/>
              <a:t>Wild card</a:t>
            </a:r>
            <a:r>
              <a:rPr lang="en-US" sz="2200" dirty="0" smtClean="0"/>
              <a:t> </a:t>
            </a:r>
            <a:r>
              <a:rPr lang="en-US" sz="2200" dirty="0"/>
              <a:t>S</a:t>
            </a:r>
            <a:r>
              <a:rPr lang="en-US" sz="2200" dirty="0" smtClean="0"/>
              <a:t>pecs of Intel/Micron 3D </a:t>
            </a:r>
            <a:r>
              <a:rPr lang="en-US" sz="2200" dirty="0" err="1" smtClean="0"/>
              <a:t>Xpoint</a:t>
            </a:r>
            <a:r>
              <a:rPr lang="en-US" sz="2200" dirty="0" smtClean="0"/>
              <a:t> (solid state) memories: granularity, etc. </a:t>
            </a:r>
          </a:p>
          <a:p>
            <a:pPr marL="0" indent="0">
              <a:buNone/>
            </a:pPr>
            <a:endParaRPr lang="en-US" dirty="0"/>
          </a:p>
        </p:txBody>
      </p:sp>
    </p:spTree>
    <p:extLst>
      <p:ext uri="{BB962C8B-B14F-4D97-AF65-F5344CB8AC3E}">
        <p14:creationId xmlns:p14="http://schemas.microsoft.com/office/powerpoint/2010/main" val="19593931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209"/>
            <a:ext cx="8229600" cy="751562"/>
          </a:xfrm>
        </p:spPr>
        <p:txBody>
          <a:bodyPr>
            <a:normAutofit fontScale="90000"/>
          </a:bodyPr>
          <a:lstStyle/>
          <a:p>
            <a:r>
              <a:rPr lang="en-US" dirty="0" smtClean="0"/>
              <a:t>Hybrid ICN: Mesh of trees + Butterfly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97053" y="1600200"/>
            <a:ext cx="2518610" cy="452596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8" y="1558069"/>
            <a:ext cx="2815390" cy="424917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7284" y="1949115"/>
            <a:ext cx="2494548" cy="3858127"/>
          </a:xfrm>
          <a:prstGeom prst="rect">
            <a:avLst/>
          </a:prstGeom>
        </p:spPr>
      </p:pic>
      <p:sp>
        <p:nvSpPr>
          <p:cNvPr id="7" name="TextBox 6"/>
          <p:cNvSpPr txBox="1"/>
          <p:nvPr/>
        </p:nvSpPr>
        <p:spPr>
          <a:xfrm>
            <a:off x="2991853" y="3682655"/>
            <a:ext cx="551838" cy="707886"/>
          </a:xfrm>
          <a:prstGeom prst="rect">
            <a:avLst/>
          </a:prstGeom>
          <a:noFill/>
        </p:spPr>
        <p:txBody>
          <a:bodyPr wrap="square" rtlCol="0">
            <a:spAutoFit/>
          </a:bodyPr>
          <a:lstStyle/>
          <a:p>
            <a:r>
              <a:rPr lang="en-US" sz="4000" dirty="0" smtClean="0"/>
              <a:t>+</a:t>
            </a:r>
            <a:endParaRPr lang="en-US" sz="4000" dirty="0"/>
          </a:p>
        </p:txBody>
      </p:sp>
      <p:sp>
        <p:nvSpPr>
          <p:cNvPr id="8" name="TextBox 7"/>
          <p:cNvSpPr txBox="1"/>
          <p:nvPr/>
        </p:nvSpPr>
        <p:spPr>
          <a:xfrm>
            <a:off x="6104021" y="3682655"/>
            <a:ext cx="393032" cy="707886"/>
          </a:xfrm>
          <a:prstGeom prst="rect">
            <a:avLst/>
          </a:prstGeom>
          <a:noFill/>
        </p:spPr>
        <p:txBody>
          <a:bodyPr wrap="square" rtlCol="0">
            <a:spAutoFit/>
          </a:bodyPr>
          <a:lstStyle/>
          <a:p>
            <a:r>
              <a:rPr lang="en-US" sz="4000" dirty="0"/>
              <a:t>=</a:t>
            </a:r>
          </a:p>
        </p:txBody>
      </p:sp>
      <p:sp>
        <p:nvSpPr>
          <p:cNvPr id="3" name="TextBox 2"/>
          <p:cNvSpPr txBox="1"/>
          <p:nvPr/>
        </p:nvSpPr>
        <p:spPr>
          <a:xfrm>
            <a:off x="1852533" y="764089"/>
            <a:ext cx="3369501" cy="523220"/>
          </a:xfrm>
          <a:prstGeom prst="rect">
            <a:avLst/>
          </a:prstGeom>
          <a:noFill/>
        </p:spPr>
        <p:txBody>
          <a:bodyPr wrap="square" rtlCol="0">
            <a:spAutoFit/>
          </a:bodyPr>
          <a:lstStyle/>
          <a:p>
            <a:r>
              <a:rPr lang="en-US" sz="2800" u="sng" dirty="0" smtClean="0"/>
              <a:t>Middle layer</a:t>
            </a:r>
            <a:endParaRPr lang="en-US" sz="2800" u="sng" dirty="0"/>
          </a:p>
        </p:txBody>
      </p:sp>
      <p:sp>
        <p:nvSpPr>
          <p:cNvPr id="9" name="TextBox 8"/>
          <p:cNvSpPr txBox="1"/>
          <p:nvPr/>
        </p:nvSpPr>
        <p:spPr>
          <a:xfrm>
            <a:off x="1471863" y="1152396"/>
            <a:ext cx="544827" cy="461665"/>
          </a:xfrm>
          <a:prstGeom prst="rect">
            <a:avLst/>
          </a:prstGeom>
          <a:noFill/>
        </p:spPr>
        <p:txBody>
          <a:bodyPr wrap="square" rtlCol="0">
            <a:spAutoFit/>
          </a:bodyPr>
          <a:lstStyle/>
          <a:p>
            <a:r>
              <a:rPr lang="en-US" sz="2400" dirty="0" smtClean="0"/>
              <a:t>n</a:t>
            </a:r>
            <a:r>
              <a:rPr lang="en-US" sz="2400" baseline="30000" dirty="0" smtClean="0"/>
              <a:t>2</a:t>
            </a:r>
            <a:endParaRPr lang="en-US" sz="2400" baseline="30000" dirty="0"/>
          </a:p>
        </p:txBody>
      </p:sp>
      <p:sp>
        <p:nvSpPr>
          <p:cNvPr id="10" name="TextBox 9"/>
          <p:cNvSpPr txBox="1"/>
          <p:nvPr/>
        </p:nvSpPr>
        <p:spPr>
          <a:xfrm>
            <a:off x="3945699" y="1152396"/>
            <a:ext cx="838859" cy="461665"/>
          </a:xfrm>
          <a:prstGeom prst="rect">
            <a:avLst/>
          </a:prstGeom>
          <a:noFill/>
        </p:spPr>
        <p:txBody>
          <a:bodyPr wrap="square" rtlCol="0">
            <a:spAutoFit/>
          </a:bodyPr>
          <a:lstStyle/>
          <a:p>
            <a:r>
              <a:rPr lang="en-US" sz="2400" dirty="0" smtClean="0"/>
              <a:t>~n</a:t>
            </a:r>
            <a:endParaRPr lang="en-US" sz="2400" dirty="0"/>
          </a:p>
        </p:txBody>
      </p:sp>
      <p:sp>
        <p:nvSpPr>
          <p:cNvPr id="11" name="TextBox 10"/>
          <p:cNvSpPr txBox="1"/>
          <p:nvPr/>
        </p:nvSpPr>
        <p:spPr>
          <a:xfrm>
            <a:off x="2655518" y="1152396"/>
            <a:ext cx="1127342" cy="400110"/>
          </a:xfrm>
          <a:prstGeom prst="rect">
            <a:avLst/>
          </a:prstGeom>
          <a:noFill/>
        </p:spPr>
        <p:txBody>
          <a:bodyPr wrap="square" rtlCol="0">
            <a:spAutoFit/>
          </a:bodyPr>
          <a:lstStyle/>
          <a:p>
            <a:r>
              <a:rPr lang="en-US" sz="2000" dirty="0" smtClean="0"/>
              <a:t>versus</a:t>
            </a:r>
            <a:endParaRPr lang="en-US" sz="2000" dirty="0"/>
          </a:p>
        </p:txBody>
      </p:sp>
    </p:spTree>
    <p:extLst>
      <p:ext uri="{BB962C8B-B14F-4D97-AF65-F5344CB8AC3E}">
        <p14:creationId xmlns:p14="http://schemas.microsoft.com/office/powerpoint/2010/main" val="14148311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6300"/>
            <a:ext cx="9144000" cy="1274655"/>
          </a:xfrm>
        </p:spPr>
        <p:txBody>
          <a:bodyPr>
            <a:noAutofit/>
          </a:bodyPr>
          <a:lstStyle/>
          <a:p>
            <a:r>
              <a:rPr lang="en-US" sz="3900" dirty="0" smtClean="0"/>
              <a:t>Starting with what we figured out.</a:t>
            </a:r>
            <a:br>
              <a:rPr lang="en-US" sz="3900" dirty="0" smtClean="0"/>
            </a:br>
            <a:r>
              <a:rPr lang="en-US" sz="3900" dirty="0" smtClean="0"/>
              <a:t>Schematic </a:t>
            </a:r>
            <a:r>
              <a:rPr lang="en-US" sz="3900" dirty="0" err="1" smtClean="0"/>
              <a:t>Floorplan</a:t>
            </a:r>
            <a:r>
              <a:rPr lang="en-US" sz="3900" dirty="0" smtClean="0"/>
              <a:t> for </a:t>
            </a:r>
            <a:r>
              <a:rPr lang="en-US" sz="3900" dirty="0"/>
              <a:t>active silicon layers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9739" y="1911375"/>
            <a:ext cx="5963482" cy="3222100"/>
          </a:xfrm>
        </p:spPr>
      </p:pic>
      <p:sp>
        <p:nvSpPr>
          <p:cNvPr id="5" name="TextBox 4"/>
          <p:cNvSpPr txBox="1"/>
          <p:nvPr/>
        </p:nvSpPr>
        <p:spPr>
          <a:xfrm>
            <a:off x="1" y="5309937"/>
            <a:ext cx="9144000" cy="1384995"/>
          </a:xfrm>
          <a:prstGeom prst="rect">
            <a:avLst/>
          </a:prstGeom>
          <a:noFill/>
        </p:spPr>
        <p:txBody>
          <a:bodyPr wrap="square" rtlCol="0">
            <a:spAutoFit/>
          </a:bodyPr>
          <a:lstStyle/>
          <a:p>
            <a:r>
              <a:rPr lang="en-US" dirty="0" smtClean="0"/>
              <a:t>Red </a:t>
            </a:r>
            <a:r>
              <a:rPr lang="en-US" dirty="0"/>
              <a:t>blocks -</a:t>
            </a:r>
            <a:r>
              <a:rPr lang="en-US" dirty="0" smtClean="0"/>
              <a:t> </a:t>
            </a:r>
            <a:r>
              <a:rPr lang="en-US" dirty="0"/>
              <a:t>TCU </a:t>
            </a:r>
            <a:r>
              <a:rPr lang="en-US" dirty="0" smtClean="0"/>
              <a:t>clusters. Green </a:t>
            </a:r>
            <a:r>
              <a:rPr lang="en-US" dirty="0"/>
              <a:t>blocks -</a:t>
            </a:r>
            <a:r>
              <a:rPr lang="en-US" dirty="0" smtClean="0"/>
              <a:t> </a:t>
            </a:r>
            <a:r>
              <a:rPr lang="en-US" dirty="0"/>
              <a:t>memory </a:t>
            </a:r>
            <a:r>
              <a:rPr lang="en-US" dirty="0" smtClean="0"/>
              <a:t>modules.</a:t>
            </a:r>
            <a:r>
              <a:rPr lang="en-US" dirty="0"/>
              <a:t> </a:t>
            </a:r>
            <a:r>
              <a:rPr lang="en-US" dirty="0" smtClean="0"/>
              <a:t>Blue block - </a:t>
            </a:r>
            <a:r>
              <a:rPr lang="en-US" dirty="0"/>
              <a:t>the </a:t>
            </a:r>
            <a:r>
              <a:rPr lang="en-US" dirty="0" smtClean="0"/>
              <a:t>ICN. </a:t>
            </a:r>
          </a:p>
          <a:p>
            <a:r>
              <a:rPr lang="en-US" sz="2400" u="sng" dirty="0" smtClean="0"/>
              <a:t>Main points of this slide</a:t>
            </a:r>
            <a:r>
              <a:rPr lang="en-US" sz="2400" dirty="0" smtClean="0"/>
              <a:t>: ICN </a:t>
            </a:r>
            <a:r>
              <a:rPr lang="en-US" sz="2400" dirty="0"/>
              <a:t>is confined to one </a:t>
            </a:r>
            <a:r>
              <a:rPr lang="en-US" sz="2400" dirty="0" smtClean="0"/>
              <a:t>layer. It is a middle layer</a:t>
            </a:r>
            <a:r>
              <a:rPr lang="en-US" sz="2400" dirty="0"/>
              <a:t>. Can share with other </a:t>
            </a:r>
            <a:r>
              <a:rPr lang="en-US" sz="2400" dirty="0" smtClean="0"/>
              <a:t>functions.</a:t>
            </a:r>
            <a:r>
              <a:rPr lang="en-US" sz="2400" dirty="0"/>
              <a:t> </a:t>
            </a:r>
            <a:r>
              <a:rPr lang="en-US" sz="2400" dirty="0" smtClean="0"/>
              <a:t>Memory ports in external layer. </a:t>
            </a:r>
            <a:endParaRPr lang="en-US" dirty="0"/>
          </a:p>
          <a:p>
            <a:r>
              <a:rPr lang="en-US" dirty="0" smtClean="0"/>
              <a:t> </a:t>
            </a:r>
            <a:endParaRPr lang="en-US" dirty="0"/>
          </a:p>
        </p:txBody>
      </p:sp>
    </p:spTree>
    <p:extLst>
      <p:ext uri="{BB962C8B-B14F-4D97-AF65-F5344CB8AC3E}">
        <p14:creationId xmlns:p14="http://schemas.microsoft.com/office/powerpoint/2010/main" val="36924806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576"/>
            <a:ext cx="8229600" cy="1310062"/>
          </a:xfrm>
        </p:spPr>
        <p:txBody>
          <a:bodyPr>
            <a:normAutofit fontScale="90000"/>
          </a:bodyPr>
          <a:lstStyle/>
          <a:p>
            <a:r>
              <a:rPr lang="en-US" dirty="0" smtClean="0"/>
              <a:t>Cross-section view of uncooled vs cooled 3D IC stack</a:t>
            </a:r>
            <a:endParaRPr lang="en-US"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570205786"/>
              </p:ext>
            </p:extLst>
          </p:nvPr>
        </p:nvGraphicFramePr>
        <p:xfrm>
          <a:off x="457200" y="1600200"/>
          <a:ext cx="5446295" cy="4525963"/>
        </p:xfrm>
        <a:graphic>
          <a:graphicData uri="http://schemas.openxmlformats.org/presentationml/2006/ole">
            <mc:AlternateContent xmlns:mc="http://schemas.openxmlformats.org/markup-compatibility/2006">
              <mc:Choice xmlns:v="urn:schemas-microsoft-com:vml" Requires="v">
                <p:oleObj spid="_x0000_s4451" name="Acrobat Document" r:id="rId4" imgW="4099534" imgH="3383126" progId="Acrobat.Document.11">
                  <p:embed/>
                </p:oleObj>
              </mc:Choice>
              <mc:Fallback>
                <p:oleObj name="Acrobat Document" r:id="rId4" imgW="4099534" imgH="3383126" progId="Acrobat.Document.11">
                  <p:embed/>
                  <p:pic>
                    <p:nvPicPr>
                      <p:cNvPr id="0" name=""/>
                      <p:cNvPicPr/>
                      <p:nvPr/>
                    </p:nvPicPr>
                    <p:blipFill>
                      <a:blip r:embed="rId5"/>
                      <a:stretch>
                        <a:fillRect/>
                      </a:stretch>
                    </p:blipFill>
                    <p:spPr>
                      <a:xfrm>
                        <a:off x="457200" y="1600200"/>
                        <a:ext cx="5446295" cy="4525963"/>
                      </a:xfrm>
                      <a:prstGeom prst="rect">
                        <a:avLst/>
                      </a:prstGeom>
                    </p:spPr>
                  </p:pic>
                </p:oleObj>
              </mc:Fallback>
            </mc:AlternateContent>
          </a:graphicData>
        </a:graphic>
      </p:graphicFrame>
      <p:sp>
        <p:nvSpPr>
          <p:cNvPr id="5" name="TextBox 4"/>
          <p:cNvSpPr txBox="1"/>
          <p:nvPr/>
        </p:nvSpPr>
        <p:spPr>
          <a:xfrm>
            <a:off x="654424" y="6490447"/>
            <a:ext cx="2378600" cy="369332"/>
          </a:xfrm>
          <a:prstGeom prst="rect">
            <a:avLst/>
          </a:prstGeom>
          <a:noFill/>
        </p:spPr>
        <p:txBody>
          <a:bodyPr wrap="none" rtlCol="0">
            <a:spAutoFit/>
          </a:bodyPr>
          <a:lstStyle/>
          <a:p>
            <a:r>
              <a:rPr lang="en-US" dirty="0" smtClean="0"/>
              <a:t>*Figure are not to scale</a:t>
            </a:r>
            <a:endParaRPr lang="en-US" dirty="0"/>
          </a:p>
        </p:txBody>
      </p:sp>
      <p:sp>
        <p:nvSpPr>
          <p:cNvPr id="3" name="TextBox 2"/>
          <p:cNvSpPr txBox="1"/>
          <p:nvPr/>
        </p:nvSpPr>
        <p:spPr>
          <a:xfrm>
            <a:off x="184484" y="1347538"/>
            <a:ext cx="3128211" cy="646331"/>
          </a:xfrm>
          <a:prstGeom prst="rect">
            <a:avLst/>
          </a:prstGeom>
          <a:noFill/>
        </p:spPr>
        <p:txBody>
          <a:bodyPr wrap="square" rtlCol="0">
            <a:spAutoFit/>
          </a:bodyPr>
          <a:lstStyle/>
          <a:p>
            <a:r>
              <a:rPr lang="en-US" dirty="0" smtClean="0"/>
              <a:t>W/</a:t>
            </a:r>
            <a:r>
              <a:rPr lang="en-US" dirty="0" err="1" smtClean="0"/>
              <a:t>mK</a:t>
            </a:r>
            <a:r>
              <a:rPr lang="en-US" dirty="0" smtClean="0"/>
              <a:t> – Watt Per meter Kelvin</a:t>
            </a:r>
          </a:p>
          <a:p>
            <a:r>
              <a:rPr lang="en-US" dirty="0" smtClean="0"/>
              <a:t>Thermal conductivity measure</a:t>
            </a:r>
            <a:endParaRPr lang="en-US" dirty="0"/>
          </a:p>
        </p:txBody>
      </p:sp>
      <p:sp>
        <p:nvSpPr>
          <p:cNvPr id="6" name="TextBox 5"/>
          <p:cNvSpPr txBox="1"/>
          <p:nvPr/>
        </p:nvSpPr>
        <p:spPr>
          <a:xfrm>
            <a:off x="5903494" y="2189747"/>
            <a:ext cx="3176337" cy="3847207"/>
          </a:xfrm>
          <a:prstGeom prst="rect">
            <a:avLst/>
          </a:prstGeom>
          <a:noFill/>
        </p:spPr>
        <p:txBody>
          <a:bodyPr wrap="square" rtlCol="0">
            <a:spAutoFit/>
          </a:bodyPr>
          <a:lstStyle/>
          <a:p>
            <a:r>
              <a:rPr lang="en-US" u="sng" dirty="0" smtClean="0"/>
              <a:t>Bigger picture</a:t>
            </a:r>
          </a:p>
          <a:p>
            <a:r>
              <a:rPr lang="en-US" dirty="0" smtClean="0"/>
              <a:t>20 </a:t>
            </a:r>
            <a:r>
              <a:rPr lang="en-US" dirty="0"/>
              <a:t>mm wide chip </a:t>
            </a:r>
            <a:r>
              <a:rPr lang="en-US" dirty="0" smtClean="0">
                <a:sym typeface="Wingdings" panose="05000000000000000000" pitchFamily="2" charset="2"/>
              </a:rPr>
              <a:t></a:t>
            </a:r>
            <a:endParaRPr lang="en-US" dirty="0" smtClean="0"/>
          </a:p>
          <a:p>
            <a:r>
              <a:rPr lang="en-US" dirty="0" smtClean="0"/>
              <a:t>100 fluid </a:t>
            </a:r>
            <a:r>
              <a:rPr lang="en-US" dirty="0" err="1" smtClean="0"/>
              <a:t>microchannels</a:t>
            </a:r>
            <a:r>
              <a:rPr lang="en-US" dirty="0" smtClean="0"/>
              <a:t>/layer</a:t>
            </a:r>
          </a:p>
          <a:p>
            <a:r>
              <a:rPr lang="en-US" dirty="0" smtClean="0"/>
              <a:t>100 µm wide, 100 µm apart</a:t>
            </a:r>
          </a:p>
          <a:p>
            <a:endParaRPr lang="en-US" dirty="0"/>
          </a:p>
          <a:p>
            <a:r>
              <a:rPr lang="en-US" u="sng" dirty="0" smtClean="0"/>
              <a:t>For our </a:t>
            </a:r>
            <a:r>
              <a:rPr lang="en-US" u="sng" dirty="0"/>
              <a:t>largest configuration</a:t>
            </a:r>
            <a:r>
              <a:rPr lang="en-US" dirty="0"/>
              <a:t> </a:t>
            </a:r>
            <a:r>
              <a:rPr lang="en-US" dirty="0" smtClean="0"/>
              <a:t> Pump supplying </a:t>
            </a:r>
            <a:r>
              <a:rPr lang="en-US" dirty="0"/>
              <a:t>200 </a:t>
            </a:r>
            <a:r>
              <a:rPr lang="en-US" dirty="0" err="1"/>
              <a:t>kPa</a:t>
            </a:r>
            <a:r>
              <a:rPr lang="en-US" dirty="0"/>
              <a:t> head at 1 L/min. Commercial </a:t>
            </a:r>
            <a:r>
              <a:rPr lang="en-US" dirty="0" smtClean="0"/>
              <a:t>product*: under 16cm long</a:t>
            </a:r>
          </a:p>
          <a:p>
            <a:endParaRPr lang="en-US" dirty="0"/>
          </a:p>
          <a:p>
            <a:endParaRPr lang="en-US" dirty="0"/>
          </a:p>
          <a:p>
            <a:r>
              <a:rPr lang="en-US" dirty="0" smtClean="0"/>
              <a:t>*</a:t>
            </a:r>
            <a:r>
              <a:rPr lang="en-US" sz="1400" dirty="0" smtClean="0"/>
              <a:t>Also:</a:t>
            </a:r>
            <a:r>
              <a:rPr lang="en-US" sz="1400" dirty="0"/>
              <a:t> </a:t>
            </a:r>
            <a:r>
              <a:rPr lang="en-US" sz="1400" dirty="0" smtClean="0">
                <a:hlinkClick r:id="rId6"/>
              </a:rPr>
              <a:t>Datasheet </a:t>
            </a:r>
            <a:r>
              <a:rPr lang="en-US" sz="1400" dirty="0">
                <a:hlinkClick r:id="rId6"/>
              </a:rPr>
              <a:t>for </a:t>
            </a:r>
            <a:r>
              <a:rPr lang="en-US" sz="1400" dirty="0" smtClean="0">
                <a:hlinkClick r:id="rId6"/>
              </a:rPr>
              <a:t>pump meeting specs</a:t>
            </a:r>
            <a:r>
              <a:rPr lang="en-US" sz="1400" dirty="0"/>
              <a:t> </a:t>
            </a:r>
            <a:r>
              <a:rPr lang="en-US" sz="1400" dirty="0" smtClean="0"/>
              <a:t>Drawn ~1.5W. Fits in </a:t>
            </a:r>
            <a:r>
              <a:rPr lang="en-US" sz="1400" dirty="0"/>
              <a:t>3x3x3 </a:t>
            </a:r>
            <a:r>
              <a:rPr lang="en-US" sz="1400" dirty="0" smtClean="0"/>
              <a:t>inch</a:t>
            </a:r>
            <a:r>
              <a:rPr lang="en-US" sz="1400" baseline="30000" dirty="0" smtClean="0"/>
              <a:t>3</a:t>
            </a:r>
            <a:r>
              <a:rPr lang="en-US" sz="1400" dirty="0" smtClean="0"/>
              <a:t> cube. Additional:</a:t>
            </a:r>
            <a:r>
              <a:rPr lang="en-US" sz="1400" dirty="0"/>
              <a:t> </a:t>
            </a:r>
            <a:r>
              <a:rPr lang="en-US" sz="1400" dirty="0" smtClean="0"/>
              <a:t>mounting piece.</a:t>
            </a:r>
            <a:endParaRPr lang="en-US" sz="1400" dirty="0"/>
          </a:p>
        </p:txBody>
      </p:sp>
    </p:spTree>
    <p:extLst>
      <p:ext uri="{BB962C8B-B14F-4D97-AF65-F5344CB8AC3E}">
        <p14:creationId xmlns:p14="http://schemas.microsoft.com/office/powerpoint/2010/main" val="28891066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XMT architecture and physical </a:t>
            </a:r>
            <a:r>
              <a:rPr lang="en-US" dirty="0"/>
              <a:t>configuration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58335327"/>
              </p:ext>
            </p:extLst>
          </p:nvPr>
        </p:nvGraphicFramePr>
        <p:xfrm>
          <a:off x="457199" y="1600200"/>
          <a:ext cx="7716253" cy="4820920"/>
        </p:xfrm>
        <a:graphic>
          <a:graphicData uri="http://schemas.openxmlformats.org/drawingml/2006/table">
            <a:tbl>
              <a:tblPr firstRow="1" bandRow="1">
                <a:tableStyleId>{5C22544A-7EE6-4342-B048-85BDC9FD1C3A}</a:tableStyleId>
              </a:tblPr>
              <a:tblGrid>
                <a:gridCol w="2940600"/>
                <a:gridCol w="1166180"/>
                <a:gridCol w="1034716"/>
                <a:gridCol w="1203158"/>
                <a:gridCol w="1371599"/>
              </a:tblGrid>
              <a:tr h="370840">
                <a:tc>
                  <a:txBody>
                    <a:bodyPr/>
                    <a:lstStyle/>
                    <a:p>
                      <a:r>
                        <a:rPr lang="en-US" dirty="0" smtClean="0"/>
                        <a:t>              #TCUS</a:t>
                      </a:r>
                      <a:endParaRPr lang="en-US" dirty="0"/>
                    </a:p>
                  </a:txBody>
                  <a:tcPr/>
                </a:tc>
                <a:tc>
                  <a:txBody>
                    <a:bodyPr/>
                    <a:lstStyle/>
                    <a:p>
                      <a:r>
                        <a:rPr lang="en-US" dirty="0" smtClean="0"/>
                        <a:t>        ~8k</a:t>
                      </a:r>
                      <a:endParaRPr lang="en-US" dirty="0"/>
                    </a:p>
                  </a:txBody>
                  <a:tcPr/>
                </a:tc>
                <a:tc>
                  <a:txBody>
                    <a:bodyPr/>
                    <a:lstStyle/>
                    <a:p>
                      <a:r>
                        <a:rPr lang="en-US" dirty="0" smtClean="0"/>
                        <a:t>    ~16K      </a:t>
                      </a:r>
                      <a:endParaRPr lang="en-US" dirty="0"/>
                    </a:p>
                  </a:txBody>
                  <a:tcPr/>
                </a:tc>
                <a:tc>
                  <a:txBody>
                    <a:bodyPr/>
                    <a:lstStyle/>
                    <a:p>
                      <a:r>
                        <a:rPr lang="en-US" dirty="0" smtClean="0"/>
                        <a:t>    ~32k</a:t>
                      </a:r>
                      <a:endParaRPr lang="en-US" dirty="0"/>
                    </a:p>
                  </a:txBody>
                  <a:tcPr/>
                </a:tc>
                <a:tc>
                  <a:txBody>
                    <a:bodyPr/>
                    <a:lstStyle/>
                    <a:p>
                      <a:r>
                        <a:rPr lang="en-US" dirty="0" smtClean="0"/>
                        <a:t>      ~64k</a:t>
                      </a:r>
                      <a:endParaRPr lang="en-US" dirty="0"/>
                    </a:p>
                  </a:txBody>
                  <a:tcPr/>
                </a:tc>
              </a:tr>
              <a:tr h="370840">
                <a:tc>
                  <a:txBody>
                    <a:bodyPr/>
                    <a:lstStyle/>
                    <a:p>
                      <a:r>
                        <a:rPr lang="en-US" dirty="0" smtClean="0"/>
                        <a:t>Clusters</a:t>
                      </a:r>
                      <a:endParaRPr lang="en-US" dirty="0"/>
                    </a:p>
                  </a:txBody>
                  <a:tcPr/>
                </a:tc>
                <a:tc>
                  <a:txBody>
                    <a:bodyPr/>
                    <a:lstStyle/>
                    <a:p>
                      <a:r>
                        <a:rPr lang="en-US" dirty="0" smtClean="0"/>
                        <a:t>256</a:t>
                      </a:r>
                      <a:endParaRPr lang="en-US" dirty="0"/>
                    </a:p>
                  </a:txBody>
                  <a:tcPr/>
                </a:tc>
                <a:tc>
                  <a:txBody>
                    <a:bodyPr/>
                    <a:lstStyle/>
                    <a:p>
                      <a:r>
                        <a:rPr lang="en-US" dirty="0" smtClean="0"/>
                        <a:t>512</a:t>
                      </a:r>
                      <a:endParaRPr lang="en-US" dirty="0"/>
                    </a:p>
                  </a:txBody>
                  <a:tcPr/>
                </a:tc>
                <a:tc>
                  <a:txBody>
                    <a:bodyPr/>
                    <a:lstStyle/>
                    <a:p>
                      <a:r>
                        <a:rPr lang="en-US" dirty="0" smtClean="0"/>
                        <a:t>1024</a:t>
                      </a:r>
                      <a:endParaRPr lang="en-US" dirty="0"/>
                    </a:p>
                  </a:txBody>
                  <a:tcPr/>
                </a:tc>
                <a:tc>
                  <a:txBody>
                    <a:bodyPr/>
                    <a:lstStyle/>
                    <a:p>
                      <a:r>
                        <a:rPr lang="en-US" dirty="0" smtClean="0"/>
                        <a:t>2048</a:t>
                      </a:r>
                      <a:endParaRPr lang="en-US" dirty="0"/>
                    </a:p>
                  </a:txBody>
                  <a:tcPr/>
                </a:tc>
              </a:tr>
              <a:tr h="370840">
                <a:tc>
                  <a:txBody>
                    <a:bodyPr/>
                    <a:lstStyle/>
                    <a:p>
                      <a:r>
                        <a:rPr lang="en-US" dirty="0" smtClean="0"/>
                        <a:t>Mem.</a:t>
                      </a:r>
                      <a:r>
                        <a:rPr lang="en-US" baseline="0" dirty="0" smtClean="0"/>
                        <a:t> Modules</a:t>
                      </a:r>
                      <a:endParaRPr lang="en-US" dirty="0"/>
                    </a:p>
                  </a:txBody>
                  <a:tcPr/>
                </a:tc>
                <a:tc>
                  <a:txBody>
                    <a:bodyPr/>
                    <a:lstStyle/>
                    <a:p>
                      <a:r>
                        <a:rPr lang="en-US" dirty="0" smtClean="0"/>
                        <a:t>256</a:t>
                      </a:r>
                      <a:endParaRPr lang="en-US" dirty="0"/>
                    </a:p>
                  </a:txBody>
                  <a:tcPr/>
                </a:tc>
                <a:tc>
                  <a:txBody>
                    <a:bodyPr/>
                    <a:lstStyle/>
                    <a:p>
                      <a:r>
                        <a:rPr lang="en-US" dirty="0" smtClean="0"/>
                        <a:t>512</a:t>
                      </a:r>
                      <a:endParaRPr lang="en-US" dirty="0"/>
                    </a:p>
                  </a:txBody>
                  <a:tcPr/>
                </a:tc>
                <a:tc>
                  <a:txBody>
                    <a:bodyPr/>
                    <a:lstStyle/>
                    <a:p>
                      <a:r>
                        <a:rPr lang="en-US" dirty="0" smtClean="0"/>
                        <a:t>1024</a:t>
                      </a:r>
                      <a:endParaRPr lang="en-US" dirty="0"/>
                    </a:p>
                  </a:txBody>
                  <a:tcPr/>
                </a:tc>
                <a:tc>
                  <a:txBody>
                    <a:bodyPr/>
                    <a:lstStyle/>
                    <a:p>
                      <a:r>
                        <a:rPr lang="en-US" dirty="0" smtClean="0"/>
                        <a:t>2048</a:t>
                      </a:r>
                      <a:endParaRPr lang="en-US" dirty="0"/>
                    </a:p>
                  </a:txBody>
                  <a:tcPr/>
                </a:tc>
              </a:tr>
              <a:tr h="370840">
                <a:tc>
                  <a:txBody>
                    <a:bodyPr/>
                    <a:lstStyle/>
                    <a:p>
                      <a:r>
                        <a:rPr lang="en-US" dirty="0" err="1" smtClean="0"/>
                        <a:t>MoT</a:t>
                      </a:r>
                      <a:r>
                        <a:rPr lang="en-US" dirty="0" smtClean="0"/>
                        <a:t> levels</a:t>
                      </a:r>
                      <a:endParaRPr lang="en-US" dirty="0"/>
                    </a:p>
                  </a:txBody>
                  <a:tcPr/>
                </a:tc>
                <a:tc>
                  <a:txBody>
                    <a:bodyPr/>
                    <a:lstStyle/>
                    <a:p>
                      <a:r>
                        <a:rPr lang="en-US" dirty="0" smtClean="0"/>
                        <a:t>16</a:t>
                      </a:r>
                      <a:endParaRPr lang="en-US" dirty="0"/>
                    </a:p>
                  </a:txBody>
                  <a:tcPr/>
                </a:tc>
                <a:tc>
                  <a:txBody>
                    <a:bodyPr/>
                    <a:lstStyle/>
                    <a:p>
                      <a:r>
                        <a:rPr lang="en-US" dirty="0" smtClean="0"/>
                        <a:t>12</a:t>
                      </a:r>
                      <a:endParaRPr lang="en-US" dirty="0"/>
                    </a:p>
                  </a:txBody>
                  <a:tcPr/>
                </a:tc>
                <a:tc>
                  <a:txBody>
                    <a:bodyPr/>
                    <a:lstStyle/>
                    <a:p>
                      <a:r>
                        <a:rPr lang="en-US" dirty="0" smtClean="0"/>
                        <a:t>10</a:t>
                      </a:r>
                      <a:endParaRPr lang="en-US" dirty="0"/>
                    </a:p>
                  </a:txBody>
                  <a:tcPr/>
                </a:tc>
                <a:tc>
                  <a:txBody>
                    <a:bodyPr/>
                    <a:lstStyle/>
                    <a:p>
                      <a:r>
                        <a:rPr lang="en-US" dirty="0" smtClean="0"/>
                        <a:t>8</a:t>
                      </a:r>
                      <a:endParaRPr lang="en-US" dirty="0"/>
                    </a:p>
                  </a:txBody>
                  <a:tcPr/>
                </a:tc>
              </a:tr>
              <a:tr h="370840">
                <a:tc>
                  <a:txBody>
                    <a:bodyPr/>
                    <a:lstStyle/>
                    <a:p>
                      <a:r>
                        <a:rPr lang="en-US" dirty="0" smtClean="0"/>
                        <a:t>Butterfly levels</a:t>
                      </a:r>
                      <a:endParaRPr lang="en-US" dirty="0"/>
                    </a:p>
                  </a:txBody>
                  <a:tcPr/>
                </a:tc>
                <a:tc>
                  <a:txBody>
                    <a:bodyPr/>
                    <a:lstStyle/>
                    <a:p>
                      <a:r>
                        <a:rPr lang="en-US" dirty="0" smtClean="0"/>
                        <a:t>0</a:t>
                      </a:r>
                      <a:endParaRPr lang="en-US" dirty="0"/>
                    </a:p>
                  </a:txBody>
                  <a:tcPr/>
                </a:tc>
                <a:tc>
                  <a:txBody>
                    <a:bodyPr/>
                    <a:lstStyle/>
                    <a:p>
                      <a:r>
                        <a:rPr lang="en-US" dirty="0" smtClean="0"/>
                        <a:t>3</a:t>
                      </a:r>
                      <a:endParaRPr lang="en-US" dirty="0"/>
                    </a:p>
                  </a:txBody>
                  <a:tcPr/>
                </a:tc>
                <a:tc>
                  <a:txBody>
                    <a:bodyPr/>
                    <a:lstStyle/>
                    <a:p>
                      <a:r>
                        <a:rPr lang="en-US" dirty="0" smtClean="0"/>
                        <a:t>5</a:t>
                      </a:r>
                      <a:endParaRPr lang="en-US" dirty="0"/>
                    </a:p>
                  </a:txBody>
                  <a:tcPr/>
                </a:tc>
                <a:tc>
                  <a:txBody>
                    <a:bodyPr/>
                    <a:lstStyle/>
                    <a:p>
                      <a:r>
                        <a:rPr lang="en-US" dirty="0" smtClean="0"/>
                        <a:t>7</a:t>
                      </a:r>
                      <a:endParaRPr lang="en-US" dirty="0"/>
                    </a:p>
                  </a:txBody>
                  <a:tcPr/>
                </a:tc>
              </a:tr>
              <a:tr h="370840">
                <a:tc>
                  <a:txBody>
                    <a:bodyPr/>
                    <a:lstStyle/>
                    <a:p>
                      <a:r>
                        <a:rPr lang="en-US" dirty="0" smtClean="0"/>
                        <a:t>TCUs/cluster</a:t>
                      </a:r>
                      <a:endParaRPr lang="en-US" dirty="0"/>
                    </a:p>
                  </a:txBody>
                  <a:tcPr/>
                </a:tc>
                <a:tc>
                  <a:txBody>
                    <a:bodyPr/>
                    <a:lstStyle/>
                    <a:p>
                      <a:r>
                        <a:rPr lang="en-US" dirty="0" smtClean="0"/>
                        <a:t>32</a:t>
                      </a:r>
                      <a:endParaRPr lang="en-US" dirty="0"/>
                    </a:p>
                  </a:txBody>
                  <a:tcPr/>
                </a:tc>
                <a:tc>
                  <a:txBody>
                    <a:bodyPr/>
                    <a:lstStyle/>
                    <a:p>
                      <a:r>
                        <a:rPr lang="en-US" dirty="0" smtClean="0"/>
                        <a:t>32</a:t>
                      </a:r>
                      <a:endParaRPr lang="en-US" dirty="0"/>
                    </a:p>
                  </a:txBody>
                  <a:tcPr/>
                </a:tc>
                <a:tc>
                  <a:txBody>
                    <a:bodyPr/>
                    <a:lstStyle/>
                    <a:p>
                      <a:r>
                        <a:rPr lang="en-US" dirty="0" smtClean="0"/>
                        <a:t>32</a:t>
                      </a:r>
                      <a:endParaRPr lang="en-US" dirty="0"/>
                    </a:p>
                  </a:txBody>
                  <a:tcPr/>
                </a:tc>
                <a:tc>
                  <a:txBody>
                    <a:bodyPr/>
                    <a:lstStyle/>
                    <a:p>
                      <a:r>
                        <a:rPr lang="en-US" dirty="0" smtClean="0"/>
                        <a:t>32</a:t>
                      </a:r>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b="1" u="sng" dirty="0" smtClean="0"/>
                        <a:t>Physical configuration</a:t>
                      </a:r>
                      <a:r>
                        <a:rPr lang="en-US" b="0" u="none" dirty="0" smtClean="0"/>
                        <a:t> 22nm</a:t>
                      </a:r>
                      <a:endParaRPr lang="en-US" b="1" u="sng"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Silicon</a:t>
                      </a:r>
                      <a:r>
                        <a:rPr lang="en-US" baseline="0" dirty="0" smtClean="0"/>
                        <a:t> layers</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5</a:t>
                      </a:r>
                      <a:endParaRPr lang="en-US" dirty="0"/>
                    </a:p>
                  </a:txBody>
                  <a:tcPr/>
                </a:tc>
                <a:tc>
                  <a:txBody>
                    <a:bodyPr/>
                    <a:lstStyle/>
                    <a:p>
                      <a:r>
                        <a:rPr lang="en-US" dirty="0" smtClean="0"/>
                        <a:t>8</a:t>
                      </a:r>
                      <a:endParaRPr lang="en-US" dirty="0"/>
                    </a:p>
                  </a:txBody>
                  <a:tcPr/>
                </a:tc>
              </a:tr>
              <a:tr h="370840">
                <a:tc>
                  <a:txBody>
                    <a:bodyPr/>
                    <a:lstStyle/>
                    <a:p>
                      <a:r>
                        <a:rPr lang="en-US" dirty="0" err="1" smtClean="0"/>
                        <a:t>Microchannel</a:t>
                      </a:r>
                      <a:r>
                        <a:rPr lang="en-US" dirty="0" smtClean="0"/>
                        <a:t> layers</a:t>
                      </a:r>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4</a:t>
                      </a:r>
                      <a:endParaRPr lang="en-US" dirty="0"/>
                    </a:p>
                  </a:txBody>
                  <a:tcPr/>
                </a:tc>
                <a:tc>
                  <a:txBody>
                    <a:bodyPr/>
                    <a:lstStyle/>
                    <a:p>
                      <a:r>
                        <a:rPr lang="en-US" dirty="0" smtClean="0"/>
                        <a:t>7</a:t>
                      </a:r>
                      <a:endParaRPr lang="en-US"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Silicon area per layer</a:t>
                      </a:r>
                      <a:r>
                        <a:rPr lang="en-US" baseline="0" dirty="0" smtClean="0"/>
                        <a:t> (</a:t>
                      </a:r>
                      <a:r>
                        <a:rPr lang="en-US" dirty="0" smtClean="0"/>
                        <a:t>mm</a:t>
                      </a:r>
                      <a:r>
                        <a:rPr lang="en-US" baseline="30000" dirty="0" smtClean="0"/>
                        <a:t>2</a:t>
                      </a:r>
                      <a:r>
                        <a:rPr lang="en-US" dirty="0" smtClean="0"/>
                        <a:t>)</a:t>
                      </a:r>
                      <a:r>
                        <a:rPr lang="en-US" baseline="30000" dirty="0" smtClean="0"/>
                        <a:t> </a:t>
                      </a:r>
                      <a:endParaRPr lang="en-US" dirty="0"/>
                    </a:p>
                  </a:txBody>
                  <a:tcPr/>
                </a:tc>
                <a:tc>
                  <a:txBody>
                    <a:bodyPr/>
                    <a:lstStyle/>
                    <a:p>
                      <a:r>
                        <a:rPr lang="en-US" dirty="0" smtClean="0"/>
                        <a:t>276</a:t>
                      </a:r>
                      <a:endParaRPr lang="en-US" dirty="0"/>
                    </a:p>
                  </a:txBody>
                  <a:tcPr/>
                </a:tc>
                <a:tc>
                  <a:txBody>
                    <a:bodyPr/>
                    <a:lstStyle/>
                    <a:p>
                      <a:r>
                        <a:rPr lang="en-US" dirty="0" smtClean="0"/>
                        <a:t>302</a:t>
                      </a:r>
                      <a:endParaRPr lang="en-US" dirty="0"/>
                    </a:p>
                  </a:txBody>
                  <a:tcPr/>
                </a:tc>
                <a:tc>
                  <a:txBody>
                    <a:bodyPr/>
                    <a:lstStyle/>
                    <a:p>
                      <a:r>
                        <a:rPr lang="en-US" dirty="0" smtClean="0"/>
                        <a:t>328</a:t>
                      </a:r>
                      <a:endParaRPr lang="en-US" dirty="0"/>
                    </a:p>
                  </a:txBody>
                  <a:tcPr/>
                </a:tc>
                <a:tc>
                  <a:txBody>
                    <a:bodyPr/>
                    <a:lstStyle/>
                    <a:p>
                      <a:r>
                        <a:rPr lang="en-US" dirty="0" smtClean="0"/>
                        <a:t>380</a:t>
                      </a:r>
                      <a:endParaRPr lang="en-US" dirty="0"/>
                    </a:p>
                  </a:txBody>
                  <a:tcPr/>
                </a:tc>
              </a:tr>
              <a:tr h="370840">
                <a:tc>
                  <a:txBody>
                    <a:bodyPr/>
                    <a:lstStyle/>
                    <a:p>
                      <a:r>
                        <a:rPr lang="en-US" dirty="0" smtClean="0"/>
                        <a:t>Total silicon area</a:t>
                      </a:r>
                      <a:r>
                        <a:rPr lang="en-US" baseline="0" dirty="0" smtClean="0"/>
                        <a:t> (</a:t>
                      </a:r>
                      <a:r>
                        <a:rPr lang="en-US" dirty="0" smtClean="0"/>
                        <a:t>mm</a:t>
                      </a:r>
                      <a:r>
                        <a:rPr lang="en-US" baseline="30000" dirty="0" smtClean="0"/>
                        <a:t>2</a:t>
                      </a:r>
                      <a:r>
                        <a:rPr lang="en-US" dirty="0" smtClean="0"/>
                        <a:t>)</a:t>
                      </a:r>
                      <a:endParaRPr lang="en-US" dirty="0"/>
                    </a:p>
                  </a:txBody>
                  <a:tcPr/>
                </a:tc>
                <a:tc>
                  <a:txBody>
                    <a:bodyPr/>
                    <a:lstStyle/>
                    <a:p>
                      <a:r>
                        <a:rPr lang="en-US" dirty="0" smtClean="0"/>
                        <a:t>551</a:t>
                      </a:r>
                      <a:endParaRPr lang="en-US" dirty="0"/>
                    </a:p>
                  </a:txBody>
                  <a:tcPr/>
                </a:tc>
                <a:tc>
                  <a:txBody>
                    <a:bodyPr/>
                    <a:lstStyle/>
                    <a:p>
                      <a:r>
                        <a:rPr lang="en-US" dirty="0" smtClean="0"/>
                        <a:t>906</a:t>
                      </a:r>
                      <a:endParaRPr lang="en-US" dirty="0"/>
                    </a:p>
                  </a:txBody>
                  <a:tcPr/>
                </a:tc>
                <a:tc>
                  <a:txBody>
                    <a:bodyPr/>
                    <a:lstStyle/>
                    <a:p>
                      <a:r>
                        <a:rPr lang="en-US" dirty="0" smtClean="0"/>
                        <a:t>1641</a:t>
                      </a:r>
                      <a:endParaRPr lang="en-US" dirty="0"/>
                    </a:p>
                  </a:txBody>
                  <a:tcPr/>
                </a:tc>
                <a:tc>
                  <a:txBody>
                    <a:bodyPr/>
                    <a:lstStyle/>
                    <a:p>
                      <a:r>
                        <a:rPr lang="en-US" dirty="0" smtClean="0"/>
                        <a:t>3046</a:t>
                      </a:r>
                      <a:endParaRPr lang="en-US" dirty="0"/>
                    </a:p>
                  </a:txBody>
                  <a:tcPr/>
                </a:tc>
              </a:tr>
            </a:tbl>
          </a:graphicData>
        </a:graphic>
      </p:graphicFrame>
    </p:spTree>
    <p:extLst>
      <p:ext uri="{BB962C8B-B14F-4D97-AF65-F5344CB8AC3E}">
        <p14:creationId xmlns:p14="http://schemas.microsoft.com/office/powerpoint/2010/main" val="32574246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32945"/>
          </a:xfrm>
        </p:spPr>
        <p:txBody>
          <a:bodyPr/>
          <a:lstStyle/>
          <a:p>
            <a:r>
              <a:rPr lang="en-US" dirty="0" smtClean="0"/>
              <a:t>Experimental methodology</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4905" y="1600200"/>
            <a:ext cx="5799221" cy="4525963"/>
          </a:xfrm>
        </p:spPr>
      </p:pic>
      <p:sp>
        <p:nvSpPr>
          <p:cNvPr id="6" name="TextBox 5"/>
          <p:cNvSpPr txBox="1"/>
          <p:nvPr/>
        </p:nvSpPr>
        <p:spPr>
          <a:xfrm>
            <a:off x="6545179" y="2213811"/>
            <a:ext cx="2534653" cy="2862322"/>
          </a:xfrm>
          <a:prstGeom prst="rect">
            <a:avLst/>
          </a:prstGeom>
          <a:noFill/>
        </p:spPr>
        <p:txBody>
          <a:bodyPr wrap="square" rtlCol="0">
            <a:spAutoFit/>
          </a:bodyPr>
          <a:lstStyle/>
          <a:p>
            <a:r>
              <a:rPr lang="en-US" dirty="0" err="1" smtClean="0"/>
              <a:t>XMTsim</a:t>
            </a:r>
            <a:r>
              <a:rPr lang="en-US" dirty="0" smtClean="0"/>
              <a:t> – Cycle accurate simulator of XMT</a:t>
            </a:r>
          </a:p>
          <a:p>
            <a:endParaRPr lang="en-US" dirty="0"/>
          </a:p>
          <a:p>
            <a:r>
              <a:rPr lang="en-US" dirty="0" err="1" smtClean="0"/>
              <a:t>McPAT</a:t>
            </a:r>
            <a:r>
              <a:rPr lang="en-US" dirty="0" smtClean="0"/>
              <a:t> – Used to model power</a:t>
            </a:r>
          </a:p>
          <a:p>
            <a:endParaRPr lang="en-US" dirty="0"/>
          </a:p>
          <a:p>
            <a:r>
              <a:rPr lang="en-US" dirty="0" smtClean="0"/>
              <a:t>3D-ICE – Thermal modeling simulator for 3D </a:t>
            </a:r>
            <a:r>
              <a:rPr lang="en-US" dirty="0" err="1" smtClean="0"/>
              <a:t>Ics</a:t>
            </a:r>
            <a:r>
              <a:rPr lang="en-US" dirty="0" smtClean="0"/>
              <a:t> with </a:t>
            </a:r>
            <a:r>
              <a:rPr lang="en-US" dirty="0" err="1" smtClean="0"/>
              <a:t>micfroluidic</a:t>
            </a:r>
            <a:r>
              <a:rPr lang="en-US" dirty="0" smtClean="0"/>
              <a:t> channels</a:t>
            </a:r>
            <a:endParaRPr lang="en-US" dirty="0"/>
          </a:p>
        </p:txBody>
      </p:sp>
    </p:spTree>
    <p:extLst>
      <p:ext uri="{BB962C8B-B14F-4D97-AF65-F5344CB8AC3E}">
        <p14:creationId xmlns:p14="http://schemas.microsoft.com/office/powerpoint/2010/main" val="30909233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562489"/>
          </a:xfrm>
        </p:spPr>
        <p:txBody>
          <a:bodyPr>
            <a:normAutofit fontScale="90000"/>
          </a:bodyPr>
          <a:lstStyle/>
          <a:p>
            <a:r>
              <a:rPr lang="en-US" dirty="0" smtClean="0"/>
              <a:t>Results: Max temperature/benchmarks</a:t>
            </a:r>
            <a:endParaRPr lang="en-US" dirty="0"/>
          </a:p>
        </p:txBody>
      </p:sp>
      <p:sp>
        <p:nvSpPr>
          <p:cNvPr id="3" name="Content Placeholder 2"/>
          <p:cNvSpPr>
            <a:spLocks noGrp="1"/>
          </p:cNvSpPr>
          <p:nvPr>
            <p:ph idx="1"/>
          </p:nvPr>
        </p:nvSpPr>
        <p:spPr>
          <a:xfrm>
            <a:off x="90152" y="1563797"/>
            <a:ext cx="3902299" cy="5055944"/>
          </a:xfrm>
        </p:spPr>
        <p:txBody>
          <a:bodyPr>
            <a:normAutofit/>
          </a:bodyPr>
          <a:lstStyle/>
          <a:p>
            <a:pPr marL="0" indent="0">
              <a:buNone/>
            </a:pPr>
            <a:r>
              <a:rPr lang="en-US" sz="2400" dirty="0" smtClean="0"/>
              <a:t>- Dotted lines: above 127⁰C</a:t>
            </a:r>
          </a:p>
          <a:p>
            <a:pPr marL="0" indent="0">
              <a:buNone/>
            </a:pPr>
            <a:r>
              <a:rPr lang="en-US" sz="2400" dirty="0" smtClean="0"/>
              <a:t>(beyond </a:t>
            </a:r>
            <a:r>
              <a:rPr lang="en-US" sz="2400" dirty="0" err="1" smtClean="0"/>
              <a:t>McPAT</a:t>
            </a:r>
            <a:r>
              <a:rPr lang="en-US" sz="2400" dirty="0" smtClean="0"/>
              <a:t> modeling)</a:t>
            </a:r>
            <a:endParaRPr lang="en-US" sz="2400" dirty="0"/>
          </a:p>
          <a:p>
            <a:pPr marL="0" indent="0">
              <a:buNone/>
            </a:pPr>
            <a:r>
              <a:rPr lang="en-US" sz="2400" dirty="0" smtClean="0"/>
              <a:t>- Pressure drop of 0 </a:t>
            </a:r>
            <a:r>
              <a:rPr lang="en-US" sz="2400" dirty="0" err="1" smtClean="0"/>
              <a:t>kPa</a:t>
            </a:r>
            <a:r>
              <a:rPr lang="en-US" sz="2400" dirty="0" smtClean="0"/>
              <a:t> (zero kilo Pascal): air-cooling, but no microfluidic cooling</a:t>
            </a:r>
            <a:endParaRPr lang="en-US" sz="2400" dirty="0"/>
          </a:p>
          <a:p>
            <a:pPr marL="0" indent="0">
              <a:buNone/>
            </a:pPr>
            <a:r>
              <a:rPr lang="en-US" sz="2400" dirty="0" smtClean="0"/>
              <a:t>- 125⁰C is upper limit in military specs</a:t>
            </a:r>
          </a:p>
          <a:p>
            <a:pPr marL="0" indent="0">
              <a:buNone/>
            </a:pPr>
            <a:r>
              <a:rPr lang="en-US" sz="2400" dirty="0" smtClean="0"/>
              <a:t>- </a:t>
            </a:r>
            <a:r>
              <a:rPr lang="en-US" sz="2400" dirty="0">
                <a:solidFill>
                  <a:srgbClr val="FF0000"/>
                </a:solidFill>
              </a:rPr>
              <a:t>A</a:t>
            </a:r>
            <a:r>
              <a:rPr lang="en-US" sz="2400" dirty="0" smtClean="0">
                <a:solidFill>
                  <a:srgbClr val="FF0000"/>
                </a:solidFill>
              </a:rPr>
              <a:t>ir cooling only: ≥16k TCUs are out for all benchmarks</a:t>
            </a:r>
            <a:endParaRPr lang="en-US" sz="2400" dirty="0">
              <a:solidFill>
                <a:srgbClr val="FF0000"/>
              </a:solidFill>
            </a:endParaRPr>
          </a:p>
          <a:p>
            <a:pPr marL="0" indent="0">
              <a:buNone/>
            </a:pPr>
            <a:endParaRPr lang="en-US" sz="2400" dirty="0" smtClean="0"/>
          </a:p>
          <a:p>
            <a:pPr marL="0" indent="0">
              <a:buNone/>
            </a:pPr>
            <a:endParaRPr lang="en-US" sz="2400" dirty="0"/>
          </a:p>
          <a:p>
            <a:pPr marL="0" indent="0">
              <a:buNone/>
            </a:pPr>
            <a:endParaRPr lang="en-US" sz="2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2299" y="1531550"/>
            <a:ext cx="5026114" cy="4590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713307" y="1166373"/>
            <a:ext cx="1352641" cy="369332"/>
          </a:xfrm>
          <a:prstGeom prst="rect">
            <a:avLst/>
          </a:prstGeom>
          <a:noFill/>
        </p:spPr>
        <p:txBody>
          <a:bodyPr wrap="square" rtlCol="0">
            <a:spAutoFit/>
          </a:bodyPr>
          <a:lstStyle/>
          <a:p>
            <a:r>
              <a:rPr lang="en-US" dirty="0" smtClean="0"/>
              <a:t>8k TCUs</a:t>
            </a:r>
            <a:endParaRPr lang="en-US" dirty="0"/>
          </a:p>
        </p:txBody>
      </p:sp>
      <p:sp>
        <p:nvSpPr>
          <p:cNvPr id="5" name="TextBox 4"/>
          <p:cNvSpPr txBox="1"/>
          <p:nvPr/>
        </p:nvSpPr>
        <p:spPr>
          <a:xfrm>
            <a:off x="7173532" y="1166373"/>
            <a:ext cx="1133341" cy="369332"/>
          </a:xfrm>
          <a:prstGeom prst="rect">
            <a:avLst/>
          </a:prstGeom>
          <a:noFill/>
        </p:spPr>
        <p:txBody>
          <a:bodyPr wrap="square" rtlCol="0">
            <a:spAutoFit/>
          </a:bodyPr>
          <a:lstStyle/>
          <a:p>
            <a:r>
              <a:rPr lang="en-US" dirty="0" smtClean="0"/>
              <a:t>16k TCUs</a:t>
            </a:r>
            <a:endParaRPr lang="en-US" dirty="0"/>
          </a:p>
        </p:txBody>
      </p:sp>
      <p:sp>
        <p:nvSpPr>
          <p:cNvPr id="6" name="TextBox 5"/>
          <p:cNvSpPr txBox="1"/>
          <p:nvPr/>
        </p:nvSpPr>
        <p:spPr>
          <a:xfrm>
            <a:off x="4713306" y="3490175"/>
            <a:ext cx="1352641" cy="369332"/>
          </a:xfrm>
          <a:prstGeom prst="rect">
            <a:avLst/>
          </a:prstGeom>
          <a:noFill/>
        </p:spPr>
        <p:txBody>
          <a:bodyPr wrap="square" rtlCol="0">
            <a:spAutoFit/>
          </a:bodyPr>
          <a:lstStyle/>
          <a:p>
            <a:r>
              <a:rPr lang="en-US" dirty="0" smtClean="0"/>
              <a:t>32k TCUs</a:t>
            </a:r>
            <a:endParaRPr lang="en-US" dirty="0"/>
          </a:p>
        </p:txBody>
      </p:sp>
      <p:sp>
        <p:nvSpPr>
          <p:cNvPr id="7" name="TextBox 6"/>
          <p:cNvSpPr txBox="1"/>
          <p:nvPr/>
        </p:nvSpPr>
        <p:spPr>
          <a:xfrm>
            <a:off x="7173532" y="3490175"/>
            <a:ext cx="1185608" cy="369332"/>
          </a:xfrm>
          <a:prstGeom prst="rect">
            <a:avLst/>
          </a:prstGeom>
          <a:noFill/>
        </p:spPr>
        <p:txBody>
          <a:bodyPr wrap="square" rtlCol="0">
            <a:spAutoFit/>
          </a:bodyPr>
          <a:lstStyle/>
          <a:p>
            <a:r>
              <a:rPr lang="en-US" dirty="0" smtClean="0"/>
              <a:t>64k TCUs</a:t>
            </a:r>
            <a:endParaRPr lang="en-US" dirty="0"/>
          </a:p>
        </p:txBody>
      </p:sp>
    </p:spTree>
    <p:extLst>
      <p:ext uri="{BB962C8B-B14F-4D97-AF65-F5344CB8AC3E}">
        <p14:creationId xmlns:p14="http://schemas.microsoft.com/office/powerpoint/2010/main" val="42383832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04156"/>
          </a:xfrm>
        </p:spPr>
        <p:txBody>
          <a:bodyPr>
            <a:normAutofit fontScale="90000"/>
          </a:bodyPr>
          <a:lstStyle/>
          <a:p>
            <a:r>
              <a:rPr lang="en-US" dirty="0" smtClean="0"/>
              <a:t>Results: Max power dissipated/benchmark</a:t>
            </a:r>
            <a:endParaRPr lang="en-US" dirty="0"/>
          </a:p>
        </p:txBody>
      </p:sp>
      <p:sp>
        <p:nvSpPr>
          <p:cNvPr id="3" name="Content Placeholder 2"/>
          <p:cNvSpPr>
            <a:spLocks noGrp="1"/>
          </p:cNvSpPr>
          <p:nvPr>
            <p:ph idx="1"/>
          </p:nvPr>
        </p:nvSpPr>
        <p:spPr>
          <a:xfrm>
            <a:off x="0" y="1600200"/>
            <a:ext cx="3915177" cy="4525963"/>
          </a:xfrm>
        </p:spPr>
        <p:txBody>
          <a:bodyPr/>
          <a:lstStyle/>
          <a:p>
            <a:pPr marL="0" indent="0">
              <a:buNone/>
            </a:pPr>
            <a:r>
              <a:rPr lang="en-US" dirty="0" smtClean="0"/>
              <a:t>Shown: only when under 127</a:t>
            </a:r>
            <a:r>
              <a:rPr lang="en-US" dirty="0"/>
              <a:t>⁰C</a:t>
            </a:r>
          </a:p>
          <a:p>
            <a:pPr marL="0" indent="0">
              <a:buNone/>
            </a:pP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5483" y="1386172"/>
            <a:ext cx="5105058" cy="4739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267245" y="1171339"/>
            <a:ext cx="1035313" cy="646331"/>
          </a:xfrm>
          <a:prstGeom prst="rect">
            <a:avLst/>
          </a:prstGeom>
          <a:noFill/>
        </p:spPr>
        <p:txBody>
          <a:bodyPr wrap="square" rtlCol="0">
            <a:spAutoFit/>
          </a:bodyPr>
          <a:lstStyle/>
          <a:p>
            <a:r>
              <a:rPr lang="en-US" dirty="0"/>
              <a:t>8k TCUs</a:t>
            </a:r>
          </a:p>
          <a:p>
            <a:endParaRPr lang="en-US" dirty="0"/>
          </a:p>
        </p:txBody>
      </p:sp>
      <p:sp>
        <p:nvSpPr>
          <p:cNvPr id="6" name="TextBox 5"/>
          <p:cNvSpPr txBox="1"/>
          <p:nvPr/>
        </p:nvSpPr>
        <p:spPr>
          <a:xfrm>
            <a:off x="7625038" y="1171339"/>
            <a:ext cx="1043940" cy="646331"/>
          </a:xfrm>
          <a:prstGeom prst="rect">
            <a:avLst/>
          </a:prstGeom>
          <a:noFill/>
        </p:spPr>
        <p:txBody>
          <a:bodyPr wrap="none" rtlCol="0">
            <a:spAutoFit/>
          </a:bodyPr>
          <a:lstStyle/>
          <a:p>
            <a:r>
              <a:rPr lang="en-US" dirty="0"/>
              <a:t>16k TCUs</a:t>
            </a:r>
          </a:p>
          <a:p>
            <a:endParaRPr lang="en-US" dirty="0"/>
          </a:p>
        </p:txBody>
      </p:sp>
      <p:sp>
        <p:nvSpPr>
          <p:cNvPr id="7" name="TextBox 6"/>
          <p:cNvSpPr txBox="1"/>
          <p:nvPr/>
        </p:nvSpPr>
        <p:spPr>
          <a:xfrm>
            <a:off x="5206790" y="3430890"/>
            <a:ext cx="1104395" cy="646331"/>
          </a:xfrm>
          <a:prstGeom prst="rect">
            <a:avLst/>
          </a:prstGeom>
          <a:noFill/>
        </p:spPr>
        <p:txBody>
          <a:bodyPr wrap="square" rtlCol="0">
            <a:spAutoFit/>
          </a:bodyPr>
          <a:lstStyle/>
          <a:p>
            <a:r>
              <a:rPr lang="en-US" dirty="0"/>
              <a:t>32k TCUs</a:t>
            </a:r>
          </a:p>
          <a:p>
            <a:endParaRPr lang="en-US" dirty="0"/>
          </a:p>
        </p:txBody>
      </p:sp>
      <p:sp>
        <p:nvSpPr>
          <p:cNvPr id="8" name="TextBox 7"/>
          <p:cNvSpPr txBox="1"/>
          <p:nvPr/>
        </p:nvSpPr>
        <p:spPr>
          <a:xfrm>
            <a:off x="7572139" y="3430890"/>
            <a:ext cx="1096839" cy="646331"/>
          </a:xfrm>
          <a:prstGeom prst="rect">
            <a:avLst/>
          </a:prstGeom>
          <a:noFill/>
        </p:spPr>
        <p:txBody>
          <a:bodyPr wrap="square" rtlCol="0">
            <a:spAutoFit/>
          </a:bodyPr>
          <a:lstStyle/>
          <a:p>
            <a:r>
              <a:rPr lang="en-US" dirty="0"/>
              <a:t>64k TCUs</a:t>
            </a:r>
          </a:p>
          <a:p>
            <a:endParaRPr lang="en-US" dirty="0"/>
          </a:p>
        </p:txBody>
      </p:sp>
    </p:spTree>
    <p:extLst>
      <p:ext uri="{BB962C8B-B14F-4D97-AF65-F5344CB8AC3E}">
        <p14:creationId xmlns:p14="http://schemas.microsoft.com/office/powerpoint/2010/main" val="18384450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7057"/>
          </a:xfrm>
        </p:spPr>
        <p:txBody>
          <a:bodyPr>
            <a:normAutofit fontScale="90000"/>
          </a:bodyPr>
          <a:lstStyle/>
          <a:p>
            <a:r>
              <a:rPr lang="en-US" u="sng" dirty="0" smtClean="0"/>
              <a:t>Many-core computing: state of the art</a:t>
            </a:r>
            <a:endParaRPr lang="en-US" u="sng" dirty="0"/>
          </a:p>
        </p:txBody>
      </p:sp>
      <p:sp>
        <p:nvSpPr>
          <p:cNvPr id="3" name="Content Placeholder 2"/>
          <p:cNvSpPr>
            <a:spLocks noGrp="1"/>
          </p:cNvSpPr>
          <p:nvPr>
            <p:ph idx="1"/>
          </p:nvPr>
        </p:nvSpPr>
        <p:spPr>
          <a:xfrm>
            <a:off x="457200" y="878540"/>
            <a:ext cx="8686800" cy="5979459"/>
          </a:xfrm>
        </p:spPr>
        <p:txBody>
          <a:bodyPr>
            <a:normAutofit fontScale="62500" lnSpcReduction="20000"/>
          </a:bodyPr>
          <a:lstStyle/>
          <a:p>
            <a:r>
              <a:rPr lang="en-US" dirty="0"/>
              <a:t>End of Dennard scaling: </a:t>
            </a:r>
            <a:r>
              <a:rPr lang="en-US" dirty="0" smtClean="0"/>
              <a:t>while smaller </a:t>
            </a:r>
            <a:r>
              <a:rPr lang="en-US" dirty="0"/>
              <a:t>transistors </a:t>
            </a:r>
            <a:r>
              <a:rPr lang="en-US" dirty="0" smtClean="0"/>
              <a:t>are </a:t>
            </a:r>
            <a:r>
              <a:rPr lang="en-US" dirty="0"/>
              <a:t>still </a:t>
            </a:r>
            <a:r>
              <a:rPr lang="en-US" dirty="0" smtClean="0"/>
              <a:t>possible, they do </a:t>
            </a:r>
            <a:r>
              <a:rPr lang="en-US" dirty="0"/>
              <a:t>not necessarily improve performance or energy </a:t>
            </a:r>
            <a:r>
              <a:rPr lang="en-US" dirty="0" smtClean="0"/>
              <a:t>efficiency</a:t>
            </a:r>
            <a:r>
              <a:rPr lang="en-US" dirty="0"/>
              <a:t> </a:t>
            </a:r>
            <a:endParaRPr lang="en-US" dirty="0" smtClean="0"/>
          </a:p>
          <a:p>
            <a:pPr marL="0" indent="0">
              <a:buNone/>
            </a:pPr>
            <a:r>
              <a:rPr lang="en-US" dirty="0">
                <a:sym typeface="Wingdings" panose="05000000000000000000" pitchFamily="2" charset="2"/>
              </a:rPr>
              <a:t>	</a:t>
            </a:r>
            <a:r>
              <a:rPr lang="en-US" dirty="0" smtClean="0">
                <a:sym typeface="Wingdings" panose="05000000000000000000" pitchFamily="2" charset="2"/>
              </a:rPr>
              <a:t>* many-core computing with </a:t>
            </a:r>
            <a:r>
              <a:rPr lang="en-US" dirty="0" smtClean="0">
                <a:solidFill>
                  <a:srgbClr val="FF0000"/>
                </a:solidFill>
                <a:sym typeface="Wingdings" panose="05000000000000000000" pitchFamily="2" charset="2"/>
              </a:rPr>
              <a:t>limited bandwidth</a:t>
            </a:r>
            <a:endParaRPr lang="en-US" dirty="0" smtClean="0">
              <a:solidFill>
                <a:srgbClr val="FF0000"/>
              </a:solidFill>
            </a:endParaRPr>
          </a:p>
          <a:p>
            <a:r>
              <a:rPr lang="en-US" dirty="0" smtClean="0"/>
              <a:t>Current many-core </a:t>
            </a:r>
            <a:r>
              <a:rPr lang="en-US" dirty="0"/>
              <a:t>computers </a:t>
            </a:r>
            <a:r>
              <a:rPr lang="en-US" dirty="0" smtClean="0"/>
              <a:t>are highly suboptimal*:</a:t>
            </a:r>
            <a:r>
              <a:rPr lang="en-US" dirty="0" smtClean="0">
                <a:sym typeface="Wingdings"/>
              </a:rPr>
              <a:t> </a:t>
            </a:r>
            <a:endParaRPr lang="en-US" dirty="0" smtClean="0"/>
          </a:p>
          <a:p>
            <a:pPr lvl="1"/>
            <a:r>
              <a:rPr lang="en-US" dirty="0">
                <a:solidFill>
                  <a:srgbClr val="FF0000"/>
                </a:solidFill>
              </a:rPr>
              <a:t>Poor </a:t>
            </a:r>
            <a:r>
              <a:rPr lang="en-US" dirty="0" smtClean="0">
                <a:solidFill>
                  <a:srgbClr val="FF0000"/>
                </a:solidFill>
              </a:rPr>
              <a:t>speedups</a:t>
            </a:r>
            <a:r>
              <a:rPr lang="en-US" dirty="0" smtClean="0"/>
              <a:t>, </a:t>
            </a:r>
            <a:r>
              <a:rPr lang="en-US" dirty="0"/>
              <a:t>if any, on </a:t>
            </a:r>
            <a:r>
              <a:rPr lang="en-US" dirty="0" smtClean="0">
                <a:solidFill>
                  <a:srgbClr val="FF0000"/>
                </a:solidFill>
              </a:rPr>
              <a:t>communication intensive </a:t>
            </a:r>
            <a:r>
              <a:rPr lang="en-US" i="1" dirty="0" smtClean="0">
                <a:solidFill>
                  <a:srgbClr val="FF0000"/>
                </a:solidFill>
              </a:rPr>
              <a:t>single-tas</a:t>
            </a:r>
            <a:r>
              <a:rPr lang="en-US" dirty="0" smtClean="0">
                <a:solidFill>
                  <a:srgbClr val="FF0000"/>
                </a:solidFill>
              </a:rPr>
              <a:t>k</a:t>
            </a:r>
            <a:r>
              <a:rPr lang="en-US" dirty="0" smtClean="0"/>
              <a:t> problems &amp; algorithms, such as typical </a:t>
            </a:r>
            <a:r>
              <a:rPr lang="en-US" dirty="0" smtClean="0">
                <a:solidFill>
                  <a:srgbClr val="FF0000"/>
                </a:solidFill>
              </a:rPr>
              <a:t>irregular </a:t>
            </a:r>
            <a:r>
              <a:rPr lang="en-US" dirty="0">
                <a:solidFill>
                  <a:srgbClr val="FF0000"/>
                </a:solidFill>
              </a:rPr>
              <a:t>applications</a:t>
            </a:r>
            <a:r>
              <a:rPr lang="en-US" dirty="0"/>
              <a:t>, </a:t>
            </a:r>
            <a:r>
              <a:rPr lang="en-US" dirty="0" smtClean="0"/>
              <a:t>or </a:t>
            </a:r>
            <a:r>
              <a:rPr lang="en-US" dirty="0" smtClean="0">
                <a:solidFill>
                  <a:srgbClr val="FF0000"/>
                </a:solidFill>
              </a:rPr>
              <a:t>large </a:t>
            </a:r>
            <a:r>
              <a:rPr lang="en-US" dirty="0">
                <a:solidFill>
                  <a:srgbClr val="FF0000"/>
                </a:solidFill>
              </a:rPr>
              <a:t>(3D) FFT </a:t>
            </a:r>
            <a:r>
              <a:rPr lang="en-US" dirty="0" smtClean="0">
                <a:solidFill>
                  <a:srgbClr val="FF0000"/>
                </a:solidFill>
              </a:rPr>
              <a:t>  </a:t>
            </a:r>
            <a:endParaRPr lang="en-US" dirty="0">
              <a:solidFill>
                <a:srgbClr val="FF0000"/>
              </a:solidFill>
            </a:endParaRPr>
          </a:p>
          <a:p>
            <a:pPr lvl="1"/>
            <a:r>
              <a:rPr lang="en-US" dirty="0" smtClean="0"/>
              <a:t>Too </a:t>
            </a:r>
            <a:r>
              <a:rPr lang="en-US" dirty="0" smtClean="0">
                <a:solidFill>
                  <a:srgbClr val="FF0000"/>
                </a:solidFill>
              </a:rPr>
              <a:t>difficult to </a:t>
            </a:r>
            <a:r>
              <a:rPr lang="en-US" dirty="0">
                <a:solidFill>
                  <a:srgbClr val="FF0000"/>
                </a:solidFill>
              </a:rPr>
              <a:t>program </a:t>
            </a:r>
            <a:r>
              <a:rPr lang="en-US" dirty="0" smtClean="0"/>
              <a:t>(code development needs </a:t>
            </a:r>
            <a:r>
              <a:rPr lang="en-US" dirty="0"/>
              <a:t>exceptional skill, </a:t>
            </a:r>
            <a:r>
              <a:rPr lang="en-US" dirty="0" smtClean="0"/>
              <a:t>too much time, and is too costly)</a:t>
            </a:r>
          </a:p>
          <a:p>
            <a:pPr lvl="1"/>
            <a:r>
              <a:rPr lang="en-US" dirty="0">
                <a:sym typeface="Wingdings"/>
              </a:rPr>
              <a:t>O</a:t>
            </a:r>
            <a:r>
              <a:rPr lang="en-US" dirty="0" smtClean="0">
                <a:sym typeface="Wingdings"/>
              </a:rPr>
              <a:t>n </a:t>
            </a:r>
            <a:r>
              <a:rPr lang="en-US" dirty="0">
                <a:sym typeface="Wingdings"/>
              </a:rPr>
              <a:t>every desk; yet, few apps on own </a:t>
            </a:r>
            <a:r>
              <a:rPr lang="en-US" dirty="0" smtClean="0">
                <a:sym typeface="Wingdings"/>
              </a:rPr>
              <a:t>dime (unlike smartphones)</a:t>
            </a:r>
            <a:endParaRPr lang="en-US" dirty="0" smtClean="0"/>
          </a:p>
          <a:p>
            <a:r>
              <a:rPr lang="en-US" dirty="0" smtClean="0"/>
              <a:t>Related issues with larger parallel computers: warehouse scale, supercomputers, etc.</a:t>
            </a:r>
          </a:p>
          <a:p>
            <a:pPr marL="0" indent="0">
              <a:buNone/>
            </a:pPr>
            <a:endParaRPr lang="en-US" dirty="0" smtClean="0"/>
          </a:p>
          <a:p>
            <a:pPr marL="0" indent="0">
              <a:buNone/>
            </a:pPr>
            <a:r>
              <a:rPr lang="en-US" dirty="0" smtClean="0"/>
              <a:t>Programmer’s productivity is: 1. Important: </a:t>
            </a:r>
            <a:r>
              <a:rPr lang="en-US" dirty="0"/>
              <a:t>~$650M </a:t>
            </a:r>
            <a:r>
              <a:rPr lang="en-US" dirty="0" smtClean="0"/>
              <a:t>DARPA-HPCS, 2002-11.</a:t>
            </a:r>
          </a:p>
          <a:p>
            <a:pPr marL="0" indent="0">
              <a:buNone/>
            </a:pPr>
            <a:r>
              <a:rPr lang="en-US" dirty="0" smtClean="0">
                <a:sym typeface="Wingdings" panose="05000000000000000000" pitchFamily="2" charset="2"/>
              </a:rPr>
              <a:t>2. Challenging: “heroic programmers”…</a:t>
            </a:r>
          </a:p>
          <a:p>
            <a:pPr marL="0" indent="0">
              <a:buNone/>
            </a:pPr>
            <a:endParaRPr lang="en-US" dirty="0" smtClean="0">
              <a:sym typeface="Wingdings" panose="05000000000000000000" pitchFamily="2" charset="2"/>
            </a:endParaRPr>
          </a:p>
          <a:p>
            <a:pPr marL="0" indent="0">
              <a:buNone/>
            </a:pPr>
            <a:r>
              <a:rPr lang="en-US" sz="2600" dirty="0" smtClean="0"/>
              <a:t>”… </a:t>
            </a:r>
            <a:r>
              <a:rPr lang="en-US" sz="2600" dirty="0"/>
              <a:t>to continue advancing performance .. match parallel hardware with parallel software and ensure .. new software is portable across generations of parallel hardware… </a:t>
            </a:r>
            <a:r>
              <a:rPr lang="en-US" sz="2600" dirty="0">
                <a:solidFill>
                  <a:srgbClr val="FF0000"/>
                </a:solidFill>
              </a:rPr>
              <a:t>Heroic programmers </a:t>
            </a:r>
            <a:r>
              <a:rPr lang="en-US" sz="2600" dirty="0"/>
              <a:t>can exploit vast amounts of parallelism... However, none of those developments comes close to the ubiquitous support for programming parallel hardware that is required to ensure that IT’s effect on society over the next two decades will be as stunning as it has been over the last </a:t>
            </a:r>
            <a:r>
              <a:rPr lang="en-US" sz="2600" dirty="0" smtClean="0"/>
              <a:t>half-century”--Abstract</a:t>
            </a:r>
            <a:r>
              <a:rPr lang="en-US" sz="2600" dirty="0"/>
              <a:t>, </a:t>
            </a:r>
            <a:endParaRPr lang="en-US" sz="2600" dirty="0" smtClean="0"/>
          </a:p>
          <a:p>
            <a:pPr marL="0" indent="0">
              <a:buNone/>
            </a:pPr>
            <a:r>
              <a:rPr lang="en-US" sz="2600" dirty="0" smtClean="0"/>
              <a:t>* The </a:t>
            </a:r>
            <a:r>
              <a:rPr lang="en-US" sz="2600" dirty="0"/>
              <a:t>Future of Computing Performance: </a:t>
            </a:r>
            <a:r>
              <a:rPr lang="en-US" sz="2600" u="sng" dirty="0"/>
              <a:t>Game Over</a:t>
            </a:r>
            <a:r>
              <a:rPr lang="en-US" sz="2600" dirty="0"/>
              <a:t> or Next level, NAP 2011</a:t>
            </a:r>
          </a:p>
          <a:p>
            <a:pPr marL="0" indent="0">
              <a:buNone/>
            </a:pPr>
            <a:endParaRPr lang="en-US" dirty="0" smtClean="0"/>
          </a:p>
          <a:p>
            <a:pPr marL="0" indent="0">
              <a:buNone/>
            </a:pPr>
            <a:endParaRPr lang="en-US" dirty="0"/>
          </a:p>
          <a:p>
            <a:pPr marL="0" indent="0">
              <a:buNone/>
            </a:pPr>
            <a:endParaRPr lang="en-US" dirty="0">
              <a:sym typeface="Wingdings"/>
            </a:endParaRPr>
          </a:p>
          <a:p>
            <a:pPr marL="0" indent="0">
              <a:buNone/>
            </a:pPr>
            <a:endParaRPr lang="en-US" dirty="0" smtClean="0">
              <a:sym typeface="Wingdings"/>
            </a:endParaRPr>
          </a:p>
          <a:p>
            <a:pPr marL="0" indent="0">
              <a:buNone/>
            </a:pPr>
            <a:endParaRPr lang="en-US" dirty="0" smtClean="0"/>
          </a:p>
        </p:txBody>
      </p:sp>
    </p:spTree>
    <p:extLst>
      <p:ext uri="{BB962C8B-B14F-4D97-AF65-F5344CB8AC3E}">
        <p14:creationId xmlns:p14="http://schemas.microsoft.com/office/powerpoint/2010/main" val="2627931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results</a:t>
            </a:r>
            <a:r>
              <a:rPr lang="en-US" dirty="0"/>
              <a:t> </a:t>
            </a:r>
            <a:r>
              <a:rPr lang="en-US" dirty="0" smtClean="0"/>
              <a:t>and discussion</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 Win-win on power: Reduction in leakage power exceeds pumping power</a:t>
            </a:r>
            <a:endParaRPr lang="en-US" sz="2800" dirty="0"/>
          </a:p>
          <a:p>
            <a:pPr marL="0" indent="0">
              <a:buNone/>
            </a:pPr>
            <a:r>
              <a:rPr lang="en-US" sz="2800" dirty="0" smtClean="0"/>
              <a:t>- Are these results relevant only for XMT?</a:t>
            </a:r>
          </a:p>
          <a:p>
            <a:pPr marL="0" indent="0">
              <a:buNone/>
            </a:pPr>
            <a:r>
              <a:rPr lang="en-US" sz="2800" u="sng" dirty="0" smtClean="0"/>
              <a:t>Answer</a:t>
            </a:r>
            <a:r>
              <a:rPr lang="en-US" sz="2800" dirty="0" smtClean="0"/>
              <a:t> No, these are robust results.</a:t>
            </a:r>
            <a:r>
              <a:rPr lang="en-US" sz="2800" dirty="0"/>
              <a:t> </a:t>
            </a:r>
            <a:r>
              <a:rPr lang="en-US" sz="2800" dirty="0" smtClean="0"/>
              <a:t>XMT has only one disproportionate component, its ICN. Now:</a:t>
            </a:r>
          </a:p>
          <a:p>
            <a:pPr marL="0" indent="0">
              <a:buNone/>
            </a:pPr>
            <a:r>
              <a:rPr lang="en-US" sz="2800" i="1" dirty="0"/>
              <a:t>P</a:t>
            </a:r>
            <a:r>
              <a:rPr lang="en-US" sz="2800" i="1" dirty="0" smtClean="0"/>
              <a:t>ower consumption</a:t>
            </a:r>
            <a:r>
              <a:rPr lang="en-US" sz="2800" dirty="0" smtClean="0"/>
              <a:t> of XMT ICN is ≤ 18% of total for ≥16k TCUs and decreasing</a:t>
            </a:r>
          </a:p>
          <a:p>
            <a:pPr marL="0" indent="0">
              <a:buNone/>
            </a:pPr>
            <a:r>
              <a:rPr lang="en-US" sz="2800" i="1" dirty="0" smtClean="0"/>
              <a:t>Area</a:t>
            </a:r>
            <a:r>
              <a:rPr lang="en-US" sz="2800" dirty="0" smtClean="0"/>
              <a:t> - similar figures and trend </a:t>
            </a:r>
          </a:p>
          <a:p>
            <a:pPr marL="0" indent="0">
              <a:buNone/>
            </a:pPr>
            <a:endParaRPr lang="en-US" sz="2800" dirty="0" smtClean="0"/>
          </a:p>
          <a:p>
            <a:pPr marL="0" indent="0">
              <a:buNone/>
            </a:pPr>
            <a:endParaRPr lang="en-US" sz="2800" dirty="0"/>
          </a:p>
        </p:txBody>
      </p:sp>
    </p:spTree>
    <p:extLst>
      <p:ext uri="{BB962C8B-B14F-4D97-AF65-F5344CB8AC3E}">
        <p14:creationId xmlns:p14="http://schemas.microsoft.com/office/powerpoint/2010/main" val="5427321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6"/>
          <p:cNvGraphicFramePr>
            <a:graphicFrameLocks noGrp="1"/>
          </p:cNvGraphicFramePr>
          <p:nvPr>
            <p:ph sz="half" idx="1"/>
            <p:extLst>
              <p:ext uri="{D42A27DB-BD31-4B8C-83A1-F6EECF244321}">
                <p14:modId xmlns:p14="http://schemas.microsoft.com/office/powerpoint/2010/main" val="937017407"/>
              </p:ext>
            </p:extLst>
          </p:nvPr>
        </p:nvGraphicFramePr>
        <p:xfrm>
          <a:off x="457200" y="3549396"/>
          <a:ext cx="8229600" cy="2699004"/>
        </p:xfrm>
        <a:graphic>
          <a:graphicData uri="http://schemas.openxmlformats.org/drawingml/2006/table">
            <a:tbl>
              <a:tblPr firstRow="1" firstCol="1" bandRow="1">
                <a:tableStyleId>{5C22544A-7EE6-4342-B048-85BDC9FD1C3A}</a:tableStyleId>
              </a:tblPr>
              <a:tblGrid>
                <a:gridCol w="2552576"/>
                <a:gridCol w="1630916"/>
                <a:gridCol w="3331299"/>
                <a:gridCol w="714809"/>
              </a:tblGrid>
              <a:tr h="0">
                <a:tc>
                  <a:txBody>
                    <a:bodyPr/>
                    <a:lstStyle/>
                    <a:p>
                      <a:pPr marL="0" marR="0" algn="r">
                        <a:lnSpc>
                          <a:spcPct val="115000"/>
                        </a:lnSpc>
                        <a:spcBef>
                          <a:spcPts val="0"/>
                        </a:spcBef>
                        <a:spcAft>
                          <a:spcPts val="0"/>
                        </a:spcAft>
                      </a:pPr>
                      <a:r>
                        <a:rPr lang="en-US" sz="1400" dirty="0">
                          <a:effectLst/>
                        </a:rPr>
                        <a:t> </a:t>
                      </a: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XMT (128k x4)</a:t>
                      </a: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smtClean="0">
                          <a:effectLst/>
                        </a:rPr>
                        <a:t>Edison (Cray XC30)</a:t>
                      </a:r>
                      <a:endParaRPr lang="en-US" sz="1400" dirty="0">
                        <a:effectLst/>
                        <a:latin typeface="Calibri"/>
                        <a:ea typeface="Calibri"/>
                        <a:cs typeface="Times New Roman"/>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smtClean="0"/>
                        <a:t>Factor</a:t>
                      </a:r>
                    </a:p>
                  </a:txBody>
                  <a:tcPr marL="68580" marR="68580" marT="0" marB="0"/>
                </a:tc>
              </a:tr>
              <a:tr h="0">
                <a:tc>
                  <a:txBody>
                    <a:bodyPr/>
                    <a:lstStyle/>
                    <a:p>
                      <a:pPr marL="0" marR="0" algn="r">
                        <a:lnSpc>
                          <a:spcPct val="115000"/>
                        </a:lnSpc>
                        <a:spcBef>
                          <a:spcPts val="0"/>
                        </a:spcBef>
                        <a:spcAft>
                          <a:spcPts val="0"/>
                        </a:spcAft>
                      </a:pPr>
                      <a:r>
                        <a:rPr lang="en-US" sz="1400">
                          <a:effectLst/>
                        </a:rPr>
                        <a:t># processing elements</a:t>
                      </a:r>
                      <a:endParaRPr lang="en-US" sz="1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131,072 TCUs</a:t>
                      </a: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124,608 cores</a:t>
                      </a: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400" dirty="0">
                        <a:effectLst/>
                        <a:latin typeface="Calibri"/>
                        <a:ea typeface="Calibri"/>
                        <a:cs typeface="Times New Roman"/>
                      </a:endParaRPr>
                    </a:p>
                  </a:txBody>
                  <a:tcPr marL="68580" marR="68580" marT="0" marB="0"/>
                </a:tc>
              </a:tr>
              <a:tr h="0">
                <a:tc>
                  <a:txBody>
                    <a:bodyPr/>
                    <a:lstStyle/>
                    <a:p>
                      <a:pPr marL="0" marR="0" algn="r">
                        <a:lnSpc>
                          <a:spcPct val="115000"/>
                        </a:lnSpc>
                        <a:spcBef>
                          <a:spcPts val="0"/>
                        </a:spcBef>
                        <a:spcAft>
                          <a:spcPts val="0"/>
                        </a:spcAft>
                      </a:pPr>
                      <a:r>
                        <a:rPr lang="en-US" sz="1400">
                          <a:effectLst/>
                        </a:rPr>
                        <a:t># processor groups</a:t>
                      </a:r>
                      <a:endParaRPr lang="en-US" sz="1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4,096 clusters</a:t>
                      </a: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5,192 nodes</a:t>
                      </a: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400" dirty="0">
                        <a:effectLst/>
                        <a:latin typeface="Calibri"/>
                        <a:ea typeface="Calibri"/>
                        <a:cs typeface="Times New Roman"/>
                      </a:endParaRPr>
                    </a:p>
                  </a:txBody>
                  <a:tcPr marL="68580" marR="68580" marT="0" marB="0"/>
                </a:tc>
              </a:tr>
              <a:tr h="0">
                <a:tc>
                  <a:txBody>
                    <a:bodyPr/>
                    <a:lstStyle/>
                    <a:p>
                      <a:pPr marL="0" marR="0" algn="r">
                        <a:lnSpc>
                          <a:spcPct val="115000"/>
                        </a:lnSpc>
                        <a:spcBef>
                          <a:spcPts val="0"/>
                        </a:spcBef>
                        <a:spcAft>
                          <a:spcPts val="0"/>
                        </a:spcAft>
                      </a:pPr>
                      <a:r>
                        <a:rPr lang="en-US" sz="1400" dirty="0">
                          <a:effectLst/>
                        </a:rPr>
                        <a:t>Total cache memory</a:t>
                      </a:r>
                      <a:endParaRPr lang="en-US" sz="1400" dirty="0">
                        <a:effectLst/>
                        <a:latin typeface="Calibri"/>
                        <a:ea typeface="Calibri"/>
                        <a:cs typeface="Times New Roman"/>
                      </a:endParaRPr>
                    </a:p>
                  </a:txBody>
                  <a:tcPr marL="68580" marR="68580" marT="0" marB="0">
                    <a:lnB w="190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rPr>
                        <a:t>128 MB</a:t>
                      </a:r>
                      <a:endParaRPr lang="en-US" sz="1400" dirty="0">
                        <a:effectLst/>
                        <a:latin typeface="Calibri"/>
                        <a:ea typeface="Calibri"/>
                        <a:cs typeface="Times New Roman"/>
                      </a:endParaRPr>
                    </a:p>
                  </a:txBody>
                  <a:tcPr marL="68580" marR="68580" marT="0" marB="0">
                    <a:lnB w="190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rPr>
                        <a:t>311,520 MB</a:t>
                      </a:r>
                      <a:endParaRPr lang="en-US" sz="1400" dirty="0">
                        <a:effectLst/>
                        <a:latin typeface="Calibri"/>
                        <a:ea typeface="Calibri"/>
                        <a:cs typeface="Times New Roman"/>
                      </a:endParaRPr>
                    </a:p>
                  </a:txBody>
                  <a:tcPr marL="68580" marR="68580" marT="0" marB="0">
                    <a:lnB w="1905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smtClean="0"/>
                        <a:t>2433</a:t>
                      </a:r>
                    </a:p>
                  </a:txBody>
                  <a:tcPr marL="68580" marR="68580" marT="0" marB="0">
                    <a:lnB w="19050" cap="flat" cmpd="sng" algn="ctr">
                      <a:solidFill>
                        <a:schemeClr val="tx1"/>
                      </a:solidFill>
                      <a:prstDash val="solid"/>
                      <a:round/>
                      <a:headEnd type="none" w="med" len="med"/>
                      <a:tailEnd type="none" w="med" len="med"/>
                    </a:lnB>
                  </a:tcPr>
                </a:tc>
              </a:tr>
              <a:tr h="0">
                <a:tc>
                  <a:txBody>
                    <a:bodyPr/>
                    <a:lstStyle/>
                    <a:p>
                      <a:pPr marL="0" marR="0" algn="r">
                        <a:lnSpc>
                          <a:spcPct val="115000"/>
                        </a:lnSpc>
                        <a:spcBef>
                          <a:spcPts val="0"/>
                        </a:spcBef>
                        <a:spcAft>
                          <a:spcPts val="0"/>
                        </a:spcAft>
                      </a:pPr>
                      <a:r>
                        <a:rPr lang="en-US" sz="1400">
                          <a:effectLst/>
                        </a:rPr>
                        <a:t># chips</a:t>
                      </a:r>
                      <a:endParaRPr lang="en-US" sz="1400">
                        <a:effectLst/>
                        <a:latin typeface="Calibri"/>
                        <a:ea typeface="Calibri"/>
                        <a:cs typeface="Times New Roman"/>
                      </a:endParaRPr>
                    </a:p>
                  </a:txBody>
                  <a:tcPr marL="68580" marR="68580" marT="0" marB="0">
                    <a:lnT w="19050" cap="flat" cmpd="sng" algn="ctr">
                      <a:solidFill>
                        <a:schemeClr val="tx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400" dirty="0">
                          <a:effectLst/>
                        </a:rPr>
                        <a:t>1</a:t>
                      </a:r>
                      <a:endParaRPr lang="en-US" sz="1400" dirty="0">
                        <a:effectLst/>
                        <a:latin typeface="Calibri"/>
                        <a:ea typeface="Calibri"/>
                        <a:cs typeface="Times New Roman"/>
                      </a:endParaRPr>
                    </a:p>
                  </a:txBody>
                  <a:tcPr marL="68580" marR="68580" marT="0" marB="0">
                    <a:lnT w="19050" cap="flat" cmpd="sng" algn="ctr">
                      <a:solidFill>
                        <a:schemeClr val="tx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400" dirty="0">
                          <a:effectLst/>
                        </a:rPr>
                        <a:t>10,384 CPU </a:t>
                      </a:r>
                      <a:r>
                        <a:rPr lang="en-US" sz="1400" dirty="0" smtClean="0">
                          <a:effectLst/>
                        </a:rPr>
                        <a:t>+ 1,298 </a:t>
                      </a:r>
                      <a:r>
                        <a:rPr lang="en-US" sz="1400" dirty="0">
                          <a:effectLst/>
                        </a:rPr>
                        <a:t>router</a:t>
                      </a:r>
                      <a:endParaRPr lang="en-US" sz="1400" dirty="0">
                        <a:effectLst/>
                        <a:latin typeface="Calibri"/>
                        <a:ea typeface="Calibri"/>
                        <a:cs typeface="Times New Roman"/>
                      </a:endParaRPr>
                    </a:p>
                  </a:txBody>
                  <a:tcPr marL="68580" marR="68580" marT="0" marB="0">
                    <a:lnT w="1905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smtClean="0"/>
                        <a:t>11682</a:t>
                      </a:r>
                    </a:p>
                  </a:txBody>
                  <a:tcPr marL="68580" marR="68580" marT="0" marB="0">
                    <a:lnT w="19050" cap="flat" cmpd="sng" algn="ctr">
                      <a:solidFill>
                        <a:schemeClr val="tx1"/>
                      </a:solidFill>
                      <a:prstDash val="solid"/>
                      <a:round/>
                      <a:headEnd type="none" w="med" len="med"/>
                      <a:tailEnd type="none" w="med" len="med"/>
                    </a:lnT>
                  </a:tcPr>
                </a:tc>
              </a:tr>
              <a:tr h="0">
                <a:tc>
                  <a:txBody>
                    <a:bodyPr/>
                    <a:lstStyle/>
                    <a:p>
                      <a:pPr marL="0" marR="0" algn="r">
                        <a:lnSpc>
                          <a:spcPct val="115000"/>
                        </a:lnSpc>
                        <a:spcBef>
                          <a:spcPts val="0"/>
                        </a:spcBef>
                        <a:spcAft>
                          <a:spcPts val="0"/>
                        </a:spcAft>
                      </a:pPr>
                      <a:r>
                        <a:rPr lang="en-US" sz="1400" dirty="0">
                          <a:effectLst/>
                        </a:rPr>
                        <a:t>Total silicon area (process)</a:t>
                      </a: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35.4 cm</a:t>
                      </a:r>
                      <a:r>
                        <a:rPr lang="en-US" sz="1400" baseline="30000" dirty="0">
                          <a:effectLst/>
                        </a:rPr>
                        <a:t>2</a:t>
                      </a:r>
                      <a:r>
                        <a:rPr lang="en-US" sz="1400" dirty="0">
                          <a:effectLst/>
                        </a:rPr>
                        <a:t> (14 nm)</a:t>
                      </a: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56,177 cm</a:t>
                      </a:r>
                      <a:r>
                        <a:rPr lang="en-US" sz="1400" baseline="30000" dirty="0">
                          <a:effectLst/>
                        </a:rPr>
                        <a:t>2</a:t>
                      </a:r>
                      <a:r>
                        <a:rPr lang="en-US" sz="1400" dirty="0">
                          <a:effectLst/>
                        </a:rPr>
                        <a:t> (22 nm</a:t>
                      </a:r>
                      <a:r>
                        <a:rPr lang="en-US" sz="1400" dirty="0" smtClean="0">
                          <a:effectLst/>
                        </a:rPr>
                        <a:t>)</a:t>
                      </a:r>
                      <a:r>
                        <a:rPr lang="en-US" sz="1400" baseline="0" dirty="0" smtClean="0">
                          <a:effectLst/>
                        </a:rPr>
                        <a:t> </a:t>
                      </a:r>
                      <a:r>
                        <a:rPr lang="en-US" sz="1400" dirty="0" smtClean="0">
                          <a:effectLst/>
                        </a:rPr>
                        <a:t>+ </a:t>
                      </a:r>
                      <a:r>
                        <a:rPr lang="en-US" sz="1400" dirty="0">
                          <a:effectLst/>
                        </a:rPr>
                        <a:t>4,072 cm</a:t>
                      </a:r>
                      <a:r>
                        <a:rPr lang="en-US" sz="1400" baseline="30000" dirty="0">
                          <a:effectLst/>
                        </a:rPr>
                        <a:t>2</a:t>
                      </a:r>
                      <a:r>
                        <a:rPr lang="en-US" sz="1400" dirty="0">
                          <a:effectLst/>
                        </a:rPr>
                        <a:t> (40 nm)</a:t>
                      </a: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400" dirty="0">
                        <a:effectLst/>
                        <a:latin typeface="Calibri"/>
                        <a:ea typeface="Calibri"/>
                        <a:cs typeface="Times New Roman"/>
                      </a:endParaRPr>
                    </a:p>
                  </a:txBody>
                  <a:tcPr marL="68580" marR="68580" marT="0" marB="0"/>
                </a:tc>
              </a:tr>
              <a:tr h="0">
                <a:tc>
                  <a:txBody>
                    <a:bodyPr/>
                    <a:lstStyle/>
                    <a:p>
                      <a:pPr marL="0" marR="0" algn="r">
                        <a:lnSpc>
                          <a:spcPct val="115000"/>
                        </a:lnSpc>
                        <a:spcBef>
                          <a:spcPts val="0"/>
                        </a:spcBef>
                        <a:spcAft>
                          <a:spcPts val="0"/>
                        </a:spcAft>
                      </a:pPr>
                      <a:r>
                        <a:rPr lang="en-US" sz="1400">
                          <a:effectLst/>
                        </a:rPr>
                        <a:t>Normalized silicon area (22 nm)</a:t>
                      </a:r>
                      <a:endParaRPr lang="en-US" sz="1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66 cm</a:t>
                      </a:r>
                      <a:r>
                        <a:rPr lang="en-US" sz="1400" baseline="30000" dirty="0">
                          <a:effectLst/>
                        </a:rPr>
                        <a:t>2</a:t>
                      </a:r>
                      <a:endParaRPr lang="en-US" sz="1400" baseline="30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57,409 cm</a:t>
                      </a:r>
                      <a:r>
                        <a:rPr lang="en-US" sz="1400" baseline="30000" dirty="0">
                          <a:effectLst/>
                        </a:rPr>
                        <a:t>2</a:t>
                      </a:r>
                      <a:endParaRPr lang="en-US" sz="1400" baseline="30000" dirty="0">
                        <a:effectLst/>
                        <a:latin typeface="Calibri"/>
                        <a:ea typeface="Calibri"/>
                        <a:cs typeface="Times New Roman"/>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dirty="0" smtClean="0">
                          <a:solidFill>
                            <a:srgbClr val="FF0000"/>
                          </a:solidFill>
                        </a:rPr>
                        <a:t>871</a:t>
                      </a:r>
                    </a:p>
                  </a:txBody>
                  <a:tcPr marL="68580" marR="68580" marT="0" marB="0"/>
                </a:tc>
              </a:tr>
              <a:tr h="0">
                <a:tc>
                  <a:txBody>
                    <a:bodyPr/>
                    <a:lstStyle/>
                    <a:p>
                      <a:pPr marL="0" marR="0" algn="r">
                        <a:lnSpc>
                          <a:spcPct val="115000"/>
                        </a:lnSpc>
                        <a:spcBef>
                          <a:spcPts val="0"/>
                        </a:spcBef>
                        <a:spcAft>
                          <a:spcPts val="0"/>
                        </a:spcAft>
                      </a:pPr>
                      <a:r>
                        <a:rPr lang="en-US" sz="1400" dirty="0">
                          <a:effectLst/>
                        </a:rPr>
                        <a:t>Peak power consumption</a:t>
                      </a:r>
                      <a:endParaRPr lang="en-US" sz="1400" dirty="0">
                        <a:effectLst/>
                        <a:latin typeface="Calibri"/>
                        <a:ea typeface="Calibri"/>
                        <a:cs typeface="Times New Roman"/>
                      </a:endParaRPr>
                    </a:p>
                  </a:txBody>
                  <a:tcPr marL="68580" marR="68580" marT="0" marB="0">
                    <a:lnB w="190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rPr>
                        <a:t>7.0 KW</a:t>
                      </a:r>
                      <a:endParaRPr lang="en-US" sz="1400" dirty="0">
                        <a:effectLst/>
                        <a:latin typeface="Calibri"/>
                        <a:ea typeface="Calibri"/>
                        <a:cs typeface="Times New Roman"/>
                      </a:endParaRPr>
                    </a:p>
                  </a:txBody>
                  <a:tcPr marL="68580" marR="68580" marT="0" marB="0">
                    <a:lnB w="190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rPr>
                        <a:t>2,500 KW</a:t>
                      </a:r>
                      <a:endParaRPr lang="en-US" sz="1400" dirty="0">
                        <a:effectLst/>
                        <a:latin typeface="Calibri"/>
                        <a:ea typeface="Calibri"/>
                        <a:cs typeface="Times New Roman"/>
                      </a:endParaRPr>
                    </a:p>
                  </a:txBody>
                  <a:tcPr marL="68580" marR="68580" marT="0" marB="0">
                    <a:lnB w="1905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dirty="0" smtClean="0"/>
                        <a:t>357</a:t>
                      </a:r>
                    </a:p>
                  </a:txBody>
                  <a:tcPr marL="68580" marR="68580" marT="0" marB="0">
                    <a:lnB w="19050" cap="flat" cmpd="sng" algn="ctr">
                      <a:solidFill>
                        <a:schemeClr val="tx1"/>
                      </a:solidFill>
                      <a:prstDash val="solid"/>
                      <a:round/>
                      <a:headEnd type="none" w="med" len="med"/>
                      <a:tailEnd type="none" w="med" len="med"/>
                    </a:lnB>
                  </a:tcPr>
                </a:tc>
              </a:tr>
              <a:tr h="0">
                <a:tc>
                  <a:txBody>
                    <a:bodyPr/>
                    <a:lstStyle/>
                    <a:p>
                      <a:pPr marL="0" marR="0" algn="r">
                        <a:lnSpc>
                          <a:spcPct val="115000"/>
                        </a:lnSpc>
                        <a:spcBef>
                          <a:spcPts val="0"/>
                        </a:spcBef>
                        <a:spcAft>
                          <a:spcPts val="0"/>
                        </a:spcAft>
                      </a:pPr>
                      <a:r>
                        <a:rPr lang="en-US" sz="1400">
                          <a:effectLst/>
                        </a:rPr>
                        <a:t>Peak teraFLOPS</a:t>
                      </a:r>
                      <a:endParaRPr lang="en-US" sz="1400">
                        <a:effectLst/>
                        <a:latin typeface="Calibri"/>
                        <a:ea typeface="Calibri"/>
                        <a:cs typeface="Times New Roman"/>
                      </a:endParaRPr>
                    </a:p>
                  </a:txBody>
                  <a:tcPr marL="68580" marR="68580" marT="0" marB="0">
                    <a:lnT w="19050" cap="flat" cmpd="sng" algn="ctr">
                      <a:solidFill>
                        <a:schemeClr val="tx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400">
                          <a:effectLst/>
                        </a:rPr>
                        <a:t>54</a:t>
                      </a:r>
                      <a:endParaRPr lang="en-US" sz="1400">
                        <a:effectLst/>
                        <a:latin typeface="Calibri"/>
                        <a:ea typeface="Calibri"/>
                        <a:cs typeface="Times New Roman"/>
                      </a:endParaRPr>
                    </a:p>
                  </a:txBody>
                  <a:tcPr marL="68580" marR="68580" marT="0" marB="0">
                    <a:lnT w="19050" cap="flat" cmpd="sng" algn="ctr">
                      <a:solidFill>
                        <a:schemeClr val="tx1"/>
                      </a:solidFill>
                      <a:prstDash val="solid"/>
                      <a:round/>
                      <a:headEnd type="none" w="med" len="med"/>
                      <a:tailEnd type="none" w="med" len="med"/>
                    </a:lnT>
                  </a:tcPr>
                </a:tc>
                <a:tc>
                  <a:txBody>
                    <a:bodyPr/>
                    <a:lstStyle/>
                    <a:p>
                      <a:pPr marL="0" marR="0" algn="ctr">
                        <a:lnSpc>
                          <a:spcPct val="115000"/>
                        </a:lnSpc>
                        <a:spcBef>
                          <a:spcPts val="0"/>
                        </a:spcBef>
                        <a:spcAft>
                          <a:spcPts val="0"/>
                        </a:spcAft>
                      </a:pPr>
                      <a:r>
                        <a:rPr lang="en-US" sz="1400" dirty="0">
                          <a:effectLst/>
                        </a:rPr>
                        <a:t>2,390</a:t>
                      </a:r>
                      <a:endParaRPr lang="en-US" sz="1400" dirty="0">
                        <a:effectLst/>
                        <a:latin typeface="Calibri"/>
                        <a:ea typeface="Calibri"/>
                        <a:cs typeface="Times New Roman"/>
                      </a:endParaRPr>
                    </a:p>
                  </a:txBody>
                  <a:tcPr marL="68580" marR="68580" marT="0" marB="0">
                    <a:lnT w="1905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dirty="0" smtClean="0"/>
                        <a:t>44</a:t>
                      </a:r>
                    </a:p>
                  </a:txBody>
                  <a:tcPr marL="68580" marR="68580" marT="0" marB="0">
                    <a:lnT w="19050" cap="flat" cmpd="sng" algn="ctr">
                      <a:solidFill>
                        <a:schemeClr val="tx1"/>
                      </a:solidFill>
                      <a:prstDash val="solid"/>
                      <a:round/>
                      <a:headEnd type="none" w="med" len="med"/>
                      <a:tailEnd type="none" w="med" len="med"/>
                    </a:lnT>
                  </a:tcPr>
                </a:tc>
              </a:tr>
              <a:tr h="0">
                <a:tc>
                  <a:txBody>
                    <a:bodyPr/>
                    <a:lstStyle/>
                    <a:p>
                      <a:pPr marL="0" marR="0" algn="r">
                        <a:lnSpc>
                          <a:spcPct val="115000"/>
                        </a:lnSpc>
                        <a:spcBef>
                          <a:spcPts val="0"/>
                        </a:spcBef>
                        <a:spcAft>
                          <a:spcPts val="0"/>
                        </a:spcAft>
                      </a:pPr>
                      <a:r>
                        <a:rPr lang="en-US" sz="1400" dirty="0" err="1">
                          <a:effectLst/>
                        </a:rPr>
                        <a:t>TeraFLOPS</a:t>
                      </a:r>
                      <a:r>
                        <a:rPr lang="en-US" sz="1400" dirty="0">
                          <a:effectLst/>
                        </a:rPr>
                        <a:t> for FFT (size)</a:t>
                      </a: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solidFill>
                            <a:srgbClr val="FF0000"/>
                          </a:solidFill>
                          <a:effectLst/>
                        </a:rPr>
                        <a:t>19.0</a:t>
                      </a:r>
                      <a:r>
                        <a:rPr lang="en-US" sz="1400" dirty="0">
                          <a:effectLst/>
                        </a:rPr>
                        <a:t> (512</a:t>
                      </a:r>
                      <a:r>
                        <a:rPr lang="en-US" sz="1400" baseline="30000" dirty="0">
                          <a:effectLst/>
                        </a:rPr>
                        <a:t>3</a:t>
                      </a:r>
                      <a:r>
                        <a:rPr lang="en-US" sz="1400" dirty="0">
                          <a:effectLst/>
                        </a:rPr>
                        <a:t>)</a:t>
                      </a: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solidFill>
                            <a:srgbClr val="FF0000"/>
                          </a:solidFill>
                          <a:effectLst/>
                        </a:rPr>
                        <a:t>13.6</a:t>
                      </a:r>
                      <a:r>
                        <a:rPr lang="en-US" sz="1400" dirty="0">
                          <a:effectLst/>
                        </a:rPr>
                        <a:t> (1024</a:t>
                      </a:r>
                      <a:r>
                        <a:rPr lang="en-US" sz="1400" baseline="30000" dirty="0">
                          <a:effectLst/>
                        </a:rPr>
                        <a:t>3</a:t>
                      </a:r>
                      <a:r>
                        <a:rPr lang="en-US" sz="1400" dirty="0">
                          <a:effectLst/>
                        </a:rPr>
                        <a:t>)</a:t>
                      </a:r>
                      <a:endParaRPr lang="en-US" sz="1400" dirty="0">
                        <a:effectLst/>
                        <a:latin typeface="Calibri"/>
                        <a:ea typeface="Calibri"/>
                        <a:cs typeface="Times New Roman"/>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dirty="0" smtClean="0"/>
                        <a:t>/1.4</a:t>
                      </a:r>
                    </a:p>
                  </a:txBody>
                  <a:tcPr marL="68580" marR="68580" marT="0" marB="0"/>
                </a:tc>
              </a:tr>
              <a:tr h="0">
                <a:tc>
                  <a:txBody>
                    <a:bodyPr/>
                    <a:lstStyle/>
                    <a:p>
                      <a:pPr marL="0" marR="0" algn="r">
                        <a:lnSpc>
                          <a:spcPct val="115000"/>
                        </a:lnSpc>
                        <a:spcBef>
                          <a:spcPts val="0"/>
                        </a:spcBef>
                        <a:spcAft>
                          <a:spcPts val="0"/>
                        </a:spcAft>
                      </a:pPr>
                      <a:r>
                        <a:rPr lang="en-US" sz="1400" dirty="0">
                          <a:effectLst/>
                        </a:rPr>
                        <a:t>% of peak FLOPS</a:t>
                      </a: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35%</a:t>
                      </a:r>
                      <a:endParaRPr lang="en-US" sz="1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0.57%</a:t>
                      </a:r>
                      <a:endParaRPr lang="en-US" sz="1400" dirty="0">
                        <a:effectLst/>
                        <a:latin typeface="Calibri"/>
                        <a:ea typeface="Calibri"/>
                        <a:cs typeface="Times New Roman"/>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smtClean="0"/>
                        <a:t>/61</a:t>
                      </a:r>
                    </a:p>
                  </a:txBody>
                  <a:tcPr marL="68580" marR="68580" marT="0" marB="0"/>
                </a:tc>
              </a:tr>
            </a:tbl>
          </a:graphicData>
        </a:graphic>
      </p:graphicFrame>
      <p:sp>
        <p:nvSpPr>
          <p:cNvPr id="5" name="Title 4"/>
          <p:cNvSpPr>
            <a:spLocks noGrp="1"/>
          </p:cNvSpPr>
          <p:nvPr>
            <p:ph type="title"/>
          </p:nvPr>
        </p:nvSpPr>
        <p:spPr>
          <a:xfrm>
            <a:off x="457200" y="0"/>
            <a:ext cx="8229600" cy="914400"/>
          </a:xfrm>
        </p:spPr>
        <p:txBody>
          <a:bodyPr>
            <a:normAutofit/>
          </a:bodyPr>
          <a:lstStyle/>
          <a:p>
            <a:r>
              <a:rPr lang="en-US" sz="3900" dirty="0" smtClean="0"/>
              <a:t>3D Fast Fourier Transform (FFT) on XMT</a:t>
            </a:r>
            <a:endParaRPr lang="en-US" sz="3900" dirty="0"/>
          </a:p>
        </p:txBody>
      </p:sp>
      <p:sp>
        <p:nvSpPr>
          <p:cNvPr id="10" name="Content Placeholder 9"/>
          <p:cNvSpPr>
            <a:spLocks noGrp="1"/>
          </p:cNvSpPr>
          <p:nvPr>
            <p:ph sz="half" idx="2"/>
          </p:nvPr>
        </p:nvSpPr>
        <p:spPr>
          <a:xfrm>
            <a:off x="457200" y="1219200"/>
            <a:ext cx="8229600" cy="2087563"/>
          </a:xfrm>
        </p:spPr>
        <p:txBody>
          <a:bodyPr>
            <a:normAutofit fontScale="92500" lnSpcReduction="10000"/>
          </a:bodyPr>
          <a:lstStyle/>
          <a:p>
            <a:r>
              <a:rPr lang="en-US" dirty="0" smtClean="0"/>
              <a:t>3D VLSI, MFC, and photonics enable XMT to outperform a much larger supercomputer (Edison) on 3D FFT</a:t>
            </a:r>
          </a:p>
          <a:p>
            <a:r>
              <a:rPr lang="en-US" dirty="0" smtClean="0"/>
              <a:t>XMT speedups vs. best serial (FFTW):</a:t>
            </a:r>
          </a:p>
          <a:p>
            <a:pPr lvl="1"/>
            <a:r>
              <a:rPr lang="en-US" dirty="0" smtClean="0"/>
              <a:t>With enabling technologies (128k TCUs): </a:t>
            </a:r>
            <a:r>
              <a:rPr lang="en-US" dirty="0" smtClean="0">
                <a:solidFill>
                  <a:srgbClr val="FF0000"/>
                </a:solidFill>
              </a:rPr>
              <a:t>2,494X</a:t>
            </a:r>
            <a:r>
              <a:rPr lang="en-US" dirty="0" smtClean="0"/>
              <a:t> (19.0 TFLOPS)</a:t>
            </a:r>
            <a:endParaRPr lang="en-US" dirty="0" smtClean="0">
              <a:solidFill>
                <a:srgbClr val="FF0000"/>
              </a:solidFill>
            </a:endParaRPr>
          </a:p>
          <a:p>
            <a:pPr lvl="1"/>
            <a:r>
              <a:rPr lang="en-US" dirty="0" smtClean="0"/>
              <a:t>Without enabling technologies (8k TCUs):  </a:t>
            </a:r>
            <a:r>
              <a:rPr lang="en-US" dirty="0" smtClean="0">
                <a:solidFill>
                  <a:srgbClr val="FF0000"/>
                </a:solidFill>
              </a:rPr>
              <a:t>31X</a:t>
            </a:r>
            <a:r>
              <a:rPr lang="en-US" dirty="0" smtClean="0"/>
              <a:t> (0.24 TFLOPS)</a:t>
            </a:r>
          </a:p>
          <a:p>
            <a:pPr lvl="1"/>
            <a:endParaRPr lang="en-US" dirty="0"/>
          </a:p>
        </p:txBody>
      </p:sp>
      <p:sp>
        <p:nvSpPr>
          <p:cNvPr id="13" name="TextBox 12"/>
          <p:cNvSpPr txBox="1"/>
          <p:nvPr/>
        </p:nvSpPr>
        <p:spPr>
          <a:xfrm>
            <a:off x="457200" y="3200400"/>
            <a:ext cx="8229600" cy="369332"/>
          </a:xfrm>
          <a:prstGeom prst="rect">
            <a:avLst/>
          </a:prstGeom>
          <a:noFill/>
        </p:spPr>
        <p:txBody>
          <a:bodyPr wrap="square" rtlCol="0">
            <a:spAutoFit/>
          </a:bodyPr>
          <a:lstStyle/>
          <a:p>
            <a:pPr algn="ctr"/>
            <a:r>
              <a:rPr lang="en-US" b="1" dirty="0" smtClean="0"/>
              <a:t>Comparison of </a:t>
            </a:r>
            <a:r>
              <a:rPr lang="en-US" b="1" dirty="0"/>
              <a:t>E</a:t>
            </a:r>
            <a:r>
              <a:rPr lang="en-US" b="1" dirty="0" smtClean="0"/>
              <a:t>dison machine (Cray XC30) to XMT</a:t>
            </a:r>
            <a:endParaRPr lang="en-US" b="1" dirty="0"/>
          </a:p>
        </p:txBody>
      </p:sp>
      <p:cxnSp>
        <p:nvCxnSpPr>
          <p:cNvPr id="15" name="Straight Connector 14"/>
          <p:cNvCxnSpPr/>
          <p:nvPr/>
        </p:nvCxnSpPr>
        <p:spPr>
          <a:xfrm>
            <a:off x="457200" y="3200400"/>
            <a:ext cx="82296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57200" y="641317"/>
            <a:ext cx="3151364" cy="369332"/>
          </a:xfrm>
          <a:prstGeom prst="rect">
            <a:avLst/>
          </a:prstGeom>
          <a:noFill/>
        </p:spPr>
        <p:txBody>
          <a:bodyPr wrap="square" rtlCol="0">
            <a:spAutoFit/>
          </a:bodyPr>
          <a:lstStyle/>
          <a:p>
            <a:r>
              <a:rPr lang="en-US" dirty="0" smtClean="0"/>
              <a:t>[</a:t>
            </a:r>
            <a:r>
              <a:rPr lang="en-US" dirty="0" err="1" smtClean="0"/>
              <a:t>Edwards,V</a:t>
            </a:r>
            <a:r>
              <a:rPr lang="en-US" dirty="0" smtClean="0"/>
              <a:t>, submitted]</a:t>
            </a:r>
            <a:endParaRPr lang="en-US" dirty="0"/>
          </a:p>
        </p:txBody>
      </p:sp>
    </p:spTree>
    <p:extLst>
      <p:ext uri="{BB962C8B-B14F-4D97-AF65-F5344CB8AC3E}">
        <p14:creationId xmlns:p14="http://schemas.microsoft.com/office/powerpoint/2010/main" val="5531971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5082"/>
          </a:xfrm>
        </p:spPr>
        <p:txBody>
          <a:bodyPr/>
          <a:lstStyle/>
          <a:p>
            <a:r>
              <a:rPr lang="en-US" dirty="0" smtClean="0"/>
              <a:t>More CS context</a:t>
            </a:r>
            <a:endParaRPr lang="en-US" dirty="0"/>
          </a:p>
        </p:txBody>
      </p:sp>
      <p:sp>
        <p:nvSpPr>
          <p:cNvPr id="3" name="Content Placeholder 2"/>
          <p:cNvSpPr>
            <a:spLocks noGrp="1"/>
          </p:cNvSpPr>
          <p:nvPr>
            <p:ph idx="1"/>
          </p:nvPr>
        </p:nvSpPr>
        <p:spPr>
          <a:xfrm>
            <a:off x="457200" y="1201272"/>
            <a:ext cx="8229600" cy="4924892"/>
          </a:xfrm>
        </p:spPr>
        <p:txBody>
          <a:bodyPr>
            <a:normAutofit/>
          </a:bodyPr>
          <a:lstStyle/>
          <a:p>
            <a:r>
              <a:rPr lang="en-US" dirty="0" smtClean="0"/>
              <a:t>Flat memory – Ideal abstraction for parallel algorithms/programming</a:t>
            </a:r>
          </a:p>
          <a:p>
            <a:r>
              <a:rPr lang="en-US" dirty="0"/>
              <a:t>Extra speedups by 1 </a:t>
            </a:r>
            <a:r>
              <a:rPr lang="en-US" dirty="0" err="1"/>
              <a:t>OoM</a:t>
            </a:r>
            <a:r>
              <a:rPr lang="en-US" dirty="0"/>
              <a:t> </a:t>
            </a:r>
          </a:p>
          <a:p>
            <a:r>
              <a:rPr lang="en-US" dirty="0"/>
              <a:t>Extra scaling by 2 </a:t>
            </a:r>
            <a:r>
              <a:rPr lang="en-US" dirty="0" err="1"/>
              <a:t>OoM</a:t>
            </a:r>
            <a:endParaRPr lang="en-US" dirty="0"/>
          </a:p>
          <a:p>
            <a:r>
              <a:rPr lang="en-US" dirty="0" smtClean="0"/>
              <a:t>Per above FFT result: Enable 128K (XMT) cores using flat memory</a:t>
            </a:r>
          </a:p>
          <a:p>
            <a:pPr marL="0" indent="0">
              <a:buNone/>
            </a:pPr>
            <a:endParaRPr lang="en-US" dirty="0" smtClean="0"/>
          </a:p>
        </p:txBody>
      </p:sp>
    </p:spTree>
    <p:extLst>
      <p:ext uri="{BB962C8B-B14F-4D97-AF65-F5344CB8AC3E}">
        <p14:creationId xmlns:p14="http://schemas.microsoft.com/office/powerpoint/2010/main" val="41559133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 y="0"/>
            <a:ext cx="9208008" cy="1013012"/>
          </a:xfrm>
        </p:spPr>
        <p:txBody>
          <a:bodyPr>
            <a:noAutofit/>
          </a:bodyPr>
          <a:lstStyle/>
          <a:p>
            <a:r>
              <a:rPr lang="en-US" sz="3200" dirty="0" smtClean="0"/>
              <a:t>Lead example:</a:t>
            </a:r>
            <a:r>
              <a:rPr lang="en-US" sz="3200" i="1" dirty="0" smtClean="0"/>
              <a:t> </a:t>
            </a:r>
            <a:r>
              <a:rPr lang="en-US" sz="3200" i="1" dirty="0"/>
              <a:t>Concept of</a:t>
            </a:r>
            <a:r>
              <a:rPr lang="en-US" sz="3200" dirty="0"/>
              <a:t> </a:t>
            </a:r>
            <a:r>
              <a:rPr lang="en-US" sz="3200" i="1" dirty="0"/>
              <a:t>a switch through integration of 3D-VLSI, microfluidic cooling and photonics</a:t>
            </a:r>
            <a:endParaRPr lang="en-US" sz="3200" dirty="0"/>
          </a:p>
        </p:txBody>
      </p:sp>
      <p:pic>
        <p:nvPicPr>
          <p:cNvPr id="3" name="Picture 2"/>
          <p:cNvPicPr/>
          <p:nvPr/>
        </p:nvPicPr>
        <p:blipFill>
          <a:blip r:embed="rId3">
            <a:extLst>
              <a:ext uri="{28A0092B-C50C-407E-A947-70E740481C1C}">
                <a14:useLocalDpi xmlns:a14="http://schemas.microsoft.com/office/drawing/2010/main" val="0"/>
              </a:ext>
            </a:extLst>
          </a:blip>
          <a:stretch>
            <a:fillRect/>
          </a:stretch>
        </p:blipFill>
        <p:spPr>
          <a:xfrm>
            <a:off x="555812" y="1335741"/>
            <a:ext cx="7978588" cy="4096872"/>
          </a:xfrm>
          <a:prstGeom prst="rect">
            <a:avLst/>
          </a:prstGeom>
        </p:spPr>
      </p:pic>
      <p:sp>
        <p:nvSpPr>
          <p:cNvPr id="4" name="TextBox 3"/>
          <p:cNvSpPr txBox="1"/>
          <p:nvPr/>
        </p:nvSpPr>
        <p:spPr>
          <a:xfrm>
            <a:off x="384049" y="5340096"/>
            <a:ext cx="8759952" cy="1754326"/>
          </a:xfrm>
          <a:prstGeom prst="rect">
            <a:avLst/>
          </a:prstGeom>
          <a:noFill/>
        </p:spPr>
        <p:txBody>
          <a:bodyPr wrap="square" rtlCol="0">
            <a:spAutoFit/>
          </a:bodyPr>
          <a:lstStyle/>
          <a:p>
            <a:r>
              <a:rPr lang="en-US" dirty="0"/>
              <a:t>I</a:t>
            </a:r>
            <a:r>
              <a:rPr lang="en-US" dirty="0" smtClean="0"/>
              <a:t>nterconnection network: X inputs, X outputs (shown X=1,024). All-to-all switch: source </a:t>
            </a:r>
            <a:r>
              <a:rPr lang="en-US" dirty="0"/>
              <a:t>nodes of </a:t>
            </a:r>
            <a:r>
              <a:rPr lang="en-US" dirty="0" smtClean="0"/>
              <a:t>inputs same as destination nodes </a:t>
            </a:r>
            <a:r>
              <a:rPr lang="en-US" dirty="0"/>
              <a:t>of  </a:t>
            </a:r>
            <a:r>
              <a:rPr lang="en-US" dirty="0" smtClean="0"/>
              <a:t>outputs. </a:t>
            </a:r>
            <a:r>
              <a:rPr lang="en-US" dirty="0"/>
              <a:t>3</a:t>
            </a:r>
            <a:r>
              <a:rPr lang="en-US" dirty="0" smtClean="0"/>
              <a:t> </a:t>
            </a:r>
            <a:r>
              <a:rPr lang="en-US" dirty="0"/>
              <a:t>layers of a</a:t>
            </a:r>
            <a:r>
              <a:rPr lang="en-US" dirty="0" smtClean="0"/>
              <a:t> </a:t>
            </a:r>
            <a:r>
              <a:rPr lang="en-US" dirty="0"/>
              <a:t>3D </a:t>
            </a:r>
            <a:r>
              <a:rPr lang="en-US" dirty="0" smtClean="0"/>
              <a:t>stack </a:t>
            </a:r>
            <a:r>
              <a:rPr lang="en-US" dirty="0"/>
              <a:t>shown. Each transceiver block </a:t>
            </a:r>
            <a:r>
              <a:rPr lang="en-US" dirty="0" smtClean="0"/>
              <a:t>either converts electronics to </a:t>
            </a:r>
            <a:r>
              <a:rPr lang="en-US" dirty="0"/>
              <a:t>photonics (e2p), or vice versa (p2e). Microfluidic cooling of the two bottom layers is shown</a:t>
            </a:r>
            <a:r>
              <a:rPr lang="en-US" dirty="0" smtClean="0"/>
              <a:t>. Middle (ICN) layer is particularly challenging to cool otherwise.</a:t>
            </a:r>
            <a:endParaRPr lang="en-US" dirty="0"/>
          </a:p>
          <a:p>
            <a:endParaRPr lang="en-US" dirty="0"/>
          </a:p>
        </p:txBody>
      </p:sp>
    </p:spTree>
    <p:extLst>
      <p:ext uri="{BB962C8B-B14F-4D97-AF65-F5344CB8AC3E}">
        <p14:creationId xmlns:p14="http://schemas.microsoft.com/office/powerpoint/2010/main" val="28645971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05435"/>
          </a:xfrm>
        </p:spPr>
        <p:txBody>
          <a:bodyPr>
            <a:normAutofit fontScale="90000"/>
          </a:bodyPr>
          <a:lstStyle/>
          <a:p>
            <a:r>
              <a:rPr lang="en-US" dirty="0" smtClean="0"/>
              <a:t>Experiments with simulators (ANSYS) </a:t>
            </a:r>
            <a:endParaRPr lang="en-US" dirty="0"/>
          </a:p>
        </p:txBody>
      </p:sp>
      <p:sp>
        <p:nvSpPr>
          <p:cNvPr id="3" name="Content Placeholder 2"/>
          <p:cNvSpPr>
            <a:spLocks noGrp="1"/>
          </p:cNvSpPr>
          <p:nvPr>
            <p:ph idx="1"/>
          </p:nvPr>
        </p:nvSpPr>
        <p:spPr>
          <a:xfrm>
            <a:off x="457199" y="905436"/>
            <a:ext cx="8542421" cy="5952564"/>
          </a:xfrm>
        </p:spPr>
        <p:txBody>
          <a:bodyPr>
            <a:normAutofit fontScale="70000" lnSpcReduction="20000"/>
          </a:bodyPr>
          <a:lstStyle/>
          <a:p>
            <a:r>
              <a:rPr lang="en-US" dirty="0" smtClean="0"/>
              <a:t>Seek partition of the surface of the chip into a grid of as many silicon substrates as possible so that each substrate can transmit </a:t>
            </a:r>
            <a:r>
              <a:rPr lang="en-US" dirty="0" smtClean="0">
                <a:solidFill>
                  <a:srgbClr val="FF0000"/>
                </a:solidFill>
              </a:rPr>
              <a:t>25Gbps</a:t>
            </a:r>
            <a:r>
              <a:rPr lang="en-US" dirty="0" smtClean="0"/>
              <a:t>. Demonstrated: current/near future </a:t>
            </a:r>
            <a:r>
              <a:rPr lang="en-US" dirty="0" err="1" smtClean="0"/>
              <a:t>pJ</a:t>
            </a:r>
            <a:r>
              <a:rPr lang="en-US" dirty="0" smtClean="0"/>
              <a:t>/b rates and MFC </a:t>
            </a:r>
            <a:r>
              <a:rPr lang="en-US" dirty="0" smtClean="0">
                <a:sym typeface="Wingdings" panose="05000000000000000000" pitchFamily="2" charset="2"/>
              </a:rPr>
              <a:t> </a:t>
            </a:r>
            <a:r>
              <a:rPr lang="en-US" dirty="0" smtClean="0"/>
              <a:t>a substrate of 50X50X50µm</a:t>
            </a:r>
            <a:r>
              <a:rPr lang="en-US" baseline="30000" dirty="0" smtClean="0"/>
              <a:t>3 </a:t>
            </a:r>
            <a:r>
              <a:rPr lang="en-US" dirty="0" smtClean="0"/>
              <a:t>can be cooled by MFC,</a:t>
            </a:r>
            <a:r>
              <a:rPr lang="en-US" baseline="30000" dirty="0" smtClean="0"/>
              <a:t> </a:t>
            </a:r>
            <a:r>
              <a:rPr lang="en-US" dirty="0" smtClean="0"/>
              <a:t> while </a:t>
            </a:r>
            <a:r>
              <a:rPr lang="en-US" dirty="0"/>
              <a:t>30X30X50µm</a:t>
            </a:r>
            <a:r>
              <a:rPr lang="en-US" baseline="30000" dirty="0"/>
              <a:t>3 </a:t>
            </a:r>
            <a:r>
              <a:rPr lang="en-US" dirty="0" smtClean="0"/>
              <a:t>will get too hot. </a:t>
            </a:r>
            <a:endParaRPr lang="en-US" baseline="30000" dirty="0" smtClean="0"/>
          </a:p>
          <a:p>
            <a:r>
              <a:rPr lang="en-US" dirty="0" smtClean="0">
                <a:solidFill>
                  <a:srgbClr val="FF0000"/>
                </a:solidFill>
              </a:rPr>
              <a:t>50X50µm</a:t>
            </a:r>
            <a:r>
              <a:rPr lang="en-US" baseline="30000" dirty="0" smtClean="0">
                <a:solidFill>
                  <a:srgbClr val="FF0000"/>
                </a:solidFill>
              </a:rPr>
              <a:t>2</a:t>
            </a:r>
            <a:r>
              <a:rPr lang="en-US" baseline="30000" dirty="0" smtClean="0"/>
              <a:t> </a:t>
            </a:r>
            <a:r>
              <a:rPr lang="en-US" dirty="0" smtClean="0"/>
              <a:t> </a:t>
            </a:r>
            <a:r>
              <a:rPr lang="en-US" dirty="0"/>
              <a:t>allows 400 substrates per mm</a:t>
            </a:r>
            <a:r>
              <a:rPr lang="en-US" baseline="30000" dirty="0"/>
              <a:t>2</a:t>
            </a:r>
            <a:r>
              <a:rPr lang="en-US" dirty="0"/>
              <a:t> or </a:t>
            </a:r>
            <a:r>
              <a:rPr lang="en-US" dirty="0" smtClean="0">
                <a:solidFill>
                  <a:srgbClr val="FF0000"/>
                </a:solidFill>
              </a:rPr>
              <a:t>160K </a:t>
            </a:r>
            <a:r>
              <a:rPr lang="en-US" dirty="0">
                <a:solidFill>
                  <a:srgbClr val="FF0000"/>
                </a:solidFill>
              </a:rPr>
              <a:t>per area of 20X20mm</a:t>
            </a:r>
            <a:r>
              <a:rPr lang="en-US" baseline="30000" dirty="0">
                <a:solidFill>
                  <a:srgbClr val="FF0000"/>
                </a:solidFill>
              </a:rPr>
              <a:t>2</a:t>
            </a:r>
            <a:r>
              <a:rPr lang="en-US" dirty="0"/>
              <a:t>. This back-of-the envelope calculation suggests potential for off-chip bandwidth of 4Pb/s (=500TB/s) if a monolithic layer (in a 3D-VLSI stack) with these features is built. </a:t>
            </a:r>
            <a:endParaRPr lang="en-US" dirty="0" smtClean="0"/>
          </a:p>
          <a:p>
            <a:pPr marL="0" indent="0">
              <a:buNone/>
            </a:pPr>
            <a:endParaRPr lang="en-US" dirty="0"/>
          </a:p>
          <a:p>
            <a:pPr marL="0" indent="0" fontAlgn="t">
              <a:spcBef>
                <a:spcPts val="0"/>
              </a:spcBef>
              <a:buNone/>
            </a:pPr>
            <a:r>
              <a:rPr lang="en-US" u="sng" dirty="0" smtClean="0">
                <a:latin typeface="Arial"/>
              </a:rPr>
              <a:t>Top, or bottom view</a:t>
            </a:r>
          </a:p>
          <a:p>
            <a:pPr marL="0" indent="0" fontAlgn="t">
              <a:spcBef>
                <a:spcPts val="0"/>
              </a:spcBef>
              <a:buNone/>
            </a:pPr>
            <a:endParaRPr lang="en-US" u="sng" dirty="0">
              <a:latin typeface="Arial"/>
            </a:endParaRPr>
          </a:p>
          <a:p>
            <a:pPr marL="0" indent="0">
              <a:buNone/>
            </a:pPr>
            <a:endParaRPr lang="en-US" dirty="0" smtClean="0"/>
          </a:p>
          <a:p>
            <a:pPr marL="0" indent="0">
              <a:buNone/>
            </a:pPr>
            <a:r>
              <a:rPr lang="en-US" sz="2600" dirty="0" smtClean="0"/>
              <a:t>Photonic link from every cell</a:t>
            </a:r>
            <a:endParaRPr lang="en-US" sz="2600" dirty="0"/>
          </a:p>
          <a:p>
            <a:pPr marL="0" indent="0">
              <a:buNone/>
            </a:pPr>
            <a:endParaRPr lang="en-US" sz="2600" dirty="0" smtClean="0"/>
          </a:p>
          <a:p>
            <a:pPr marL="0" indent="0">
              <a:buNone/>
            </a:pPr>
            <a:endParaRPr lang="en-US" dirty="0"/>
          </a:p>
          <a:p>
            <a:pPr marL="0" indent="0">
              <a:buNone/>
            </a:pPr>
            <a:endParaRPr lang="en-US" dirty="0" smtClean="0"/>
          </a:p>
          <a:p>
            <a:pPr marL="0" indent="0">
              <a:buNone/>
            </a:pPr>
            <a:endParaRPr lang="en-US" dirty="0" smtClean="0"/>
          </a:p>
          <a:p>
            <a:pPr marL="0" indent="0">
              <a:buNone/>
            </a:pPr>
            <a:r>
              <a:rPr lang="en-US" dirty="0" smtClean="0"/>
              <a:t>But, </a:t>
            </a:r>
            <a:r>
              <a:rPr lang="en-US" i="1" dirty="0" smtClean="0"/>
              <a:t>what next?...</a:t>
            </a:r>
          </a:p>
          <a:p>
            <a:endParaRPr lang="en-US" i="1" dirty="0" smtClean="0"/>
          </a:p>
        </p:txBody>
      </p:sp>
      <p:graphicFrame>
        <p:nvGraphicFramePr>
          <p:cNvPr id="4" name="Content Placeholder 5"/>
          <p:cNvGraphicFramePr>
            <a:graphicFrameLocks/>
          </p:cNvGraphicFramePr>
          <p:nvPr>
            <p:extLst>
              <p:ext uri="{D42A27DB-BD31-4B8C-83A1-F6EECF244321}">
                <p14:modId xmlns:p14="http://schemas.microsoft.com/office/powerpoint/2010/main" val="2393496792"/>
              </p:ext>
            </p:extLst>
          </p:nvPr>
        </p:nvGraphicFramePr>
        <p:xfrm>
          <a:off x="3376489" y="3593576"/>
          <a:ext cx="5310311" cy="2926080"/>
        </p:xfrm>
        <a:graphic>
          <a:graphicData uri="http://schemas.openxmlformats.org/drawingml/2006/table">
            <a:tbl>
              <a:tblPr>
                <a:tableStyleId>{5C22544A-7EE6-4342-B048-85BDC9FD1C3A}</a:tableStyleId>
              </a:tblPr>
              <a:tblGrid>
                <a:gridCol w="531031"/>
                <a:gridCol w="531031"/>
                <a:gridCol w="531031"/>
                <a:gridCol w="531031"/>
                <a:gridCol w="640638"/>
                <a:gridCol w="421425"/>
                <a:gridCol w="531031"/>
                <a:gridCol w="531031"/>
                <a:gridCol w="531031"/>
                <a:gridCol w="531031"/>
              </a:tblGrid>
              <a:tr h="25945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594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594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594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594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594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594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5945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7" name="Arc 6"/>
          <p:cNvSpPr/>
          <p:nvPr/>
        </p:nvSpPr>
        <p:spPr>
          <a:xfrm>
            <a:off x="3206111" y="3593576"/>
            <a:ext cx="387212" cy="216854"/>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Arc 8"/>
          <p:cNvSpPr/>
          <p:nvPr/>
        </p:nvSpPr>
        <p:spPr>
          <a:xfrm>
            <a:off x="3794673" y="3593576"/>
            <a:ext cx="356234" cy="216854"/>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Arc 9"/>
          <p:cNvSpPr/>
          <p:nvPr/>
        </p:nvSpPr>
        <p:spPr>
          <a:xfrm>
            <a:off x="7992046" y="3593576"/>
            <a:ext cx="387211" cy="216854"/>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Arc 10"/>
          <p:cNvSpPr/>
          <p:nvPr/>
        </p:nvSpPr>
        <p:spPr>
          <a:xfrm>
            <a:off x="3206111" y="6133863"/>
            <a:ext cx="387212" cy="154896"/>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8591154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05435"/>
          </a:xfrm>
        </p:spPr>
        <p:txBody>
          <a:bodyPr>
            <a:normAutofit/>
          </a:bodyPr>
          <a:lstStyle/>
          <a:p>
            <a:r>
              <a:rPr lang="en-US" dirty="0"/>
              <a:t>But, </a:t>
            </a:r>
            <a:r>
              <a:rPr lang="en-US" i="1" dirty="0"/>
              <a:t>what next?...</a:t>
            </a:r>
          </a:p>
        </p:txBody>
      </p:sp>
      <p:sp>
        <p:nvSpPr>
          <p:cNvPr id="3" name="Content Placeholder 2"/>
          <p:cNvSpPr>
            <a:spLocks noGrp="1"/>
          </p:cNvSpPr>
          <p:nvPr>
            <p:ph idx="1"/>
          </p:nvPr>
        </p:nvSpPr>
        <p:spPr>
          <a:xfrm>
            <a:off x="457199" y="905436"/>
            <a:ext cx="8542421" cy="5952564"/>
          </a:xfrm>
        </p:spPr>
        <p:txBody>
          <a:bodyPr>
            <a:normAutofit fontScale="77500" lnSpcReduction="20000"/>
          </a:bodyPr>
          <a:lstStyle/>
          <a:p>
            <a:r>
              <a:rPr lang="en-US" dirty="0" smtClean="0"/>
              <a:t>Need </a:t>
            </a:r>
            <a:r>
              <a:rPr lang="en-US" dirty="0"/>
              <a:t>help to sort </a:t>
            </a:r>
            <a:r>
              <a:rPr lang="en-US" dirty="0" smtClean="0"/>
              <a:t>out many </a:t>
            </a:r>
            <a:r>
              <a:rPr lang="en-US" dirty="0" err="1" smtClean="0"/>
              <a:t>approaches&amp;tradeoffs</a:t>
            </a:r>
            <a:r>
              <a:rPr lang="en-US" dirty="0" smtClean="0"/>
              <a:t> </a:t>
            </a:r>
            <a:r>
              <a:rPr lang="en-US" dirty="0"/>
              <a:t>to silicon photonics. </a:t>
            </a:r>
            <a:br>
              <a:rPr lang="en-US" dirty="0"/>
            </a:br>
            <a:r>
              <a:rPr lang="en-US" u="sng" dirty="0" smtClean="0"/>
              <a:t>Example</a:t>
            </a:r>
            <a:r>
              <a:rPr lang="en-US" dirty="0" smtClean="0"/>
              <a:t> </a:t>
            </a:r>
            <a:r>
              <a:rPr lang="en-US" dirty="0" err="1" smtClean="0"/>
              <a:t>Dupruis</a:t>
            </a:r>
            <a:r>
              <a:rPr lang="en-US" dirty="0"/>
              <a:t> et al 2015, integrate III-V </a:t>
            </a:r>
            <a:r>
              <a:rPr lang="en-US" dirty="0" smtClean="0"/>
              <a:t>material with CMOS circuits, for a 30-Gb/s optical link. Nice silicon area and </a:t>
            </a:r>
            <a:r>
              <a:rPr lang="en-US" dirty="0" err="1" smtClean="0"/>
              <a:t>pJ</a:t>
            </a:r>
            <a:r>
              <a:rPr lang="en-US" dirty="0" smtClean="0"/>
              <a:t>/b for Rx and </a:t>
            </a:r>
            <a:r>
              <a:rPr lang="en-US" dirty="0" err="1" smtClean="0"/>
              <a:t>Tx</a:t>
            </a:r>
            <a:r>
              <a:rPr lang="en-US" dirty="0" smtClean="0"/>
              <a:t>.</a:t>
            </a:r>
            <a:r>
              <a:rPr lang="en-US" dirty="0"/>
              <a:t/>
            </a:r>
            <a:br>
              <a:rPr lang="en-US" dirty="0"/>
            </a:br>
            <a:r>
              <a:rPr lang="en-US" dirty="0"/>
              <a:t>Even I can </a:t>
            </a:r>
            <a:r>
              <a:rPr lang="en-US" dirty="0" smtClean="0"/>
              <a:t>tell: </a:t>
            </a:r>
            <a:r>
              <a:rPr lang="en-US" dirty="0"/>
              <a:t>they allow long distance (10km), but we need far </a:t>
            </a:r>
            <a:r>
              <a:rPr lang="en-US" dirty="0" smtClean="0"/>
              <a:t>less </a:t>
            </a:r>
            <a:r>
              <a:rPr lang="en-US" dirty="0" smtClean="0">
                <a:sym typeface="Wingdings" panose="05000000000000000000" pitchFamily="2" charset="2"/>
              </a:rPr>
              <a:t></a:t>
            </a:r>
            <a:r>
              <a:rPr lang="en-US" dirty="0"/>
              <a:t/>
            </a:r>
            <a:br>
              <a:rPr lang="en-US" dirty="0"/>
            </a:br>
            <a:r>
              <a:rPr lang="en-US" dirty="0" smtClean="0"/>
              <a:t>But, </a:t>
            </a:r>
            <a:r>
              <a:rPr lang="en-US" i="1" dirty="0" smtClean="0"/>
              <a:t>how to navigate </a:t>
            </a:r>
            <a:r>
              <a:rPr lang="en-US" i="1" dirty="0"/>
              <a:t>among </a:t>
            </a:r>
            <a:r>
              <a:rPr lang="en-US" i="1" dirty="0" smtClean="0"/>
              <a:t>different </a:t>
            </a:r>
            <a:r>
              <a:rPr lang="en-US" i="1" dirty="0"/>
              <a:t>possibilities and developing </a:t>
            </a:r>
            <a:r>
              <a:rPr lang="en-US" i="1" dirty="0" smtClean="0"/>
              <a:t>them?</a:t>
            </a:r>
            <a:r>
              <a:rPr lang="en-US" i="1" dirty="0"/>
              <a:t/>
            </a:r>
            <a:br>
              <a:rPr lang="en-US" i="1" dirty="0"/>
            </a:br>
            <a:r>
              <a:rPr lang="en-US" u="sng" dirty="0" smtClean="0"/>
              <a:t>Example</a:t>
            </a:r>
            <a:r>
              <a:rPr lang="en-US" dirty="0" smtClean="0"/>
              <a:t> How </a:t>
            </a:r>
            <a:r>
              <a:rPr lang="en-US" dirty="0"/>
              <a:t>"monolithic" can integration be?</a:t>
            </a:r>
            <a:br>
              <a:rPr lang="en-US" dirty="0"/>
            </a:br>
            <a:r>
              <a:rPr lang="en-US" dirty="0"/>
              <a:t>To what extent can electronics and photonics </a:t>
            </a:r>
            <a:r>
              <a:rPr lang="en-US" dirty="0" smtClean="0"/>
              <a:t>(1) share </a:t>
            </a:r>
            <a:r>
              <a:rPr lang="en-US" dirty="0"/>
              <a:t>the same wafer improving density and lowering parasitic effects, </a:t>
            </a:r>
            <a:r>
              <a:rPr lang="en-US" dirty="0" smtClean="0"/>
              <a:t>versus (2) be fabricated </a:t>
            </a:r>
            <a:r>
              <a:rPr lang="en-US" dirty="0"/>
              <a:t>on different platforms that favor each </a:t>
            </a:r>
            <a:r>
              <a:rPr lang="en-US" dirty="0" smtClean="0"/>
              <a:t>better; </a:t>
            </a:r>
            <a:r>
              <a:rPr lang="en-US" dirty="0"/>
              <a:t>then brought </a:t>
            </a:r>
            <a:r>
              <a:rPr lang="en-US" dirty="0" smtClean="0"/>
              <a:t>together, e.g., </a:t>
            </a:r>
            <a:r>
              <a:rPr lang="en-US" dirty="0"/>
              <a:t>by short wire bonds and flip </a:t>
            </a:r>
            <a:r>
              <a:rPr lang="en-US" dirty="0" smtClean="0"/>
              <a:t>chip</a:t>
            </a:r>
          </a:p>
          <a:p>
            <a:r>
              <a:rPr lang="en-US" dirty="0"/>
              <a:t>Example </a:t>
            </a:r>
            <a:r>
              <a:rPr lang="en-US" dirty="0" smtClean="0"/>
              <a:t>on-chip modulator</a:t>
            </a:r>
            <a:r>
              <a:rPr lang="en-US" dirty="0"/>
              <a:t>: micro-ring resonator. Cooling (+heating) can keep temperature under </a:t>
            </a:r>
            <a:r>
              <a:rPr lang="en-US" dirty="0" smtClean="0"/>
              <a:t>control</a:t>
            </a:r>
            <a:r>
              <a:rPr lang="en-US" dirty="0"/>
              <a:t/>
            </a:r>
            <a:br>
              <a:rPr lang="en-US" dirty="0"/>
            </a:br>
            <a:endParaRPr lang="en-US" dirty="0" smtClean="0"/>
          </a:p>
        </p:txBody>
      </p:sp>
    </p:spTree>
    <p:extLst>
      <p:ext uri="{BB962C8B-B14F-4D97-AF65-F5344CB8AC3E}">
        <p14:creationId xmlns:p14="http://schemas.microsoft.com/office/powerpoint/2010/main" val="27444453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05435"/>
          </a:xfrm>
        </p:spPr>
        <p:txBody>
          <a:bodyPr>
            <a:normAutofit/>
          </a:bodyPr>
          <a:lstStyle/>
          <a:p>
            <a:r>
              <a:rPr lang="en-US" dirty="0" smtClean="0"/>
              <a:t>Some comments &amp; comparison(?) </a:t>
            </a:r>
            <a:endParaRPr lang="en-US" dirty="0"/>
          </a:p>
        </p:txBody>
      </p:sp>
      <p:sp>
        <p:nvSpPr>
          <p:cNvPr id="3" name="Content Placeholder 2"/>
          <p:cNvSpPr>
            <a:spLocks noGrp="1"/>
          </p:cNvSpPr>
          <p:nvPr>
            <p:ph idx="1"/>
          </p:nvPr>
        </p:nvSpPr>
        <p:spPr>
          <a:xfrm>
            <a:off x="457200" y="905436"/>
            <a:ext cx="8229600" cy="5220728"/>
          </a:xfrm>
        </p:spPr>
        <p:txBody>
          <a:bodyPr>
            <a:normAutofit fontScale="92500"/>
          </a:bodyPr>
          <a:lstStyle/>
          <a:p>
            <a:r>
              <a:rPr lang="en-US" dirty="0" smtClean="0"/>
              <a:t>For </a:t>
            </a:r>
            <a:r>
              <a:rPr lang="en-US" dirty="0"/>
              <a:t>a 64b(=8B) architecture and 3GHz processors, around </a:t>
            </a:r>
            <a:r>
              <a:rPr lang="en-US" dirty="0" smtClean="0"/>
              <a:t>20K </a:t>
            </a:r>
            <a:r>
              <a:rPr lang="en-US" dirty="0"/>
              <a:t>words (of 8B each) can be transmitted per clock. </a:t>
            </a:r>
            <a:endParaRPr lang="en-US" dirty="0" smtClean="0"/>
          </a:p>
          <a:p>
            <a:r>
              <a:rPr lang="en-US" dirty="0" smtClean="0"/>
              <a:t>Different objectives (e.g., packet sizes, longer distance), but it appears that </a:t>
            </a:r>
            <a:r>
              <a:rPr lang="en-US" dirty="0"/>
              <a:t>top-of-the-line 130Tb/s </a:t>
            </a:r>
            <a:r>
              <a:rPr lang="en-US" dirty="0" err="1"/>
              <a:t>Mellanox</a:t>
            </a:r>
            <a:r>
              <a:rPr lang="en-US" dirty="0"/>
              <a:t> </a:t>
            </a:r>
            <a:r>
              <a:rPr lang="en-US" dirty="0" smtClean="0"/>
              <a:t>switch </a:t>
            </a:r>
            <a:r>
              <a:rPr lang="en-US" dirty="0"/>
              <a:t>would allow transmission of around 650 words per clock. The larger substrate volume option also enables replacing a single 25Gb/s structure by several (e.g., three 8.3Gb/s) structures, which is likely to be cheaper, as these structures are simpler.</a:t>
            </a:r>
          </a:p>
        </p:txBody>
      </p:sp>
    </p:spTree>
    <p:extLst>
      <p:ext uri="{BB962C8B-B14F-4D97-AF65-F5344CB8AC3E}">
        <p14:creationId xmlns:p14="http://schemas.microsoft.com/office/powerpoint/2010/main" val="20496997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Temperature reached by 25Gbps photonic device. Range: assumed power usage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97430" y="2167731"/>
            <a:ext cx="4549140" cy="3390900"/>
          </a:xfrm>
        </p:spPr>
      </p:pic>
      <p:sp>
        <p:nvSpPr>
          <p:cNvPr id="5" name="TextBox 4"/>
          <p:cNvSpPr txBox="1"/>
          <p:nvPr/>
        </p:nvSpPr>
        <p:spPr>
          <a:xfrm>
            <a:off x="3858127" y="5470358"/>
            <a:ext cx="1896706" cy="369332"/>
          </a:xfrm>
          <a:prstGeom prst="rect">
            <a:avLst/>
          </a:prstGeom>
          <a:noFill/>
        </p:spPr>
        <p:txBody>
          <a:bodyPr wrap="square" rtlCol="0">
            <a:spAutoFit/>
          </a:bodyPr>
          <a:lstStyle/>
          <a:p>
            <a:r>
              <a:rPr lang="en-US" dirty="0" err="1" smtClean="0"/>
              <a:t>pJpb</a:t>
            </a:r>
            <a:r>
              <a:rPr lang="en-US" dirty="0" smtClean="0"/>
              <a:t> (at 25Gbps)</a:t>
            </a:r>
            <a:endParaRPr lang="en-US" dirty="0"/>
          </a:p>
        </p:txBody>
      </p:sp>
      <p:sp>
        <p:nvSpPr>
          <p:cNvPr id="6" name="TextBox 5"/>
          <p:cNvSpPr txBox="1"/>
          <p:nvPr/>
        </p:nvSpPr>
        <p:spPr>
          <a:xfrm>
            <a:off x="2125624" y="3264568"/>
            <a:ext cx="461665" cy="882723"/>
          </a:xfrm>
          <a:prstGeom prst="rect">
            <a:avLst/>
          </a:prstGeom>
          <a:noFill/>
        </p:spPr>
        <p:txBody>
          <a:bodyPr vert="vert" wrap="square" rtlCol="0">
            <a:spAutoFit/>
          </a:bodyPr>
          <a:lstStyle/>
          <a:p>
            <a:r>
              <a:rPr lang="en-US" dirty="0" smtClean="0"/>
              <a:t>Celsius</a:t>
            </a:r>
            <a:endParaRPr lang="en-US" dirty="0"/>
          </a:p>
        </p:txBody>
      </p:sp>
      <p:sp>
        <p:nvSpPr>
          <p:cNvPr id="7" name="TextBox 6"/>
          <p:cNvSpPr txBox="1"/>
          <p:nvPr/>
        </p:nvSpPr>
        <p:spPr>
          <a:xfrm>
            <a:off x="0" y="5839691"/>
            <a:ext cx="9144000" cy="923330"/>
          </a:xfrm>
          <a:prstGeom prst="rect">
            <a:avLst/>
          </a:prstGeom>
          <a:noFill/>
        </p:spPr>
        <p:txBody>
          <a:bodyPr wrap="square" rtlCol="0">
            <a:spAutoFit/>
          </a:bodyPr>
          <a:lstStyle/>
          <a:p>
            <a:r>
              <a:rPr lang="en-US" dirty="0" smtClean="0"/>
              <a:t>Assumption: substrate of 50X50X50µm</a:t>
            </a:r>
            <a:r>
              <a:rPr lang="en-US" baseline="30000" dirty="0"/>
              <a:t>3  </a:t>
            </a:r>
            <a:r>
              <a:rPr lang="en-US" dirty="0" smtClean="0"/>
              <a:t>comprises the photonic device. Standard, high thermal conductivity connects transceiver to microfluidic channel. Finding: If transceiver under 1.1 </a:t>
            </a:r>
            <a:r>
              <a:rPr lang="en-US" dirty="0" err="1" smtClean="0"/>
              <a:t>pJ</a:t>
            </a:r>
            <a:r>
              <a:rPr lang="en-US" dirty="0" smtClean="0"/>
              <a:t>/b, temperature will remain under 100 C </a:t>
            </a:r>
            <a:endParaRPr lang="en-US" dirty="0"/>
          </a:p>
        </p:txBody>
      </p:sp>
    </p:spTree>
    <p:extLst>
      <p:ext uri="{BB962C8B-B14F-4D97-AF65-F5344CB8AC3E}">
        <p14:creationId xmlns:p14="http://schemas.microsoft.com/office/powerpoint/2010/main" val="39418678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30941"/>
          </a:xfrm>
        </p:spPr>
        <p:txBody>
          <a:bodyPr/>
          <a:lstStyle/>
          <a:p>
            <a:r>
              <a:rPr lang="en-US" dirty="0" smtClean="0"/>
              <a:t>More than one problem domain</a:t>
            </a:r>
            <a:endParaRPr lang="en-US" dirty="0"/>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1021975" y="2877670"/>
            <a:ext cx="6149789" cy="3594847"/>
          </a:xfrm>
          <a:prstGeom prst="rect">
            <a:avLst/>
          </a:prstGeom>
        </p:spPr>
      </p:pic>
      <p:sp>
        <p:nvSpPr>
          <p:cNvPr id="5" name="TextBox 4"/>
          <p:cNvSpPr txBox="1"/>
          <p:nvPr/>
        </p:nvSpPr>
        <p:spPr>
          <a:xfrm>
            <a:off x="331695" y="950260"/>
            <a:ext cx="8812306" cy="1754326"/>
          </a:xfrm>
          <a:prstGeom prst="rect">
            <a:avLst/>
          </a:prstGeom>
          <a:noFill/>
        </p:spPr>
        <p:txBody>
          <a:bodyPr wrap="square" rtlCol="0">
            <a:spAutoFit/>
          </a:bodyPr>
          <a:lstStyle/>
          <a:p>
            <a:r>
              <a:rPr lang="en-US" dirty="0"/>
              <a:t>For clarity, </a:t>
            </a:r>
            <a:r>
              <a:rPr lang="en-US" dirty="0" smtClean="0"/>
              <a:t>I chose </a:t>
            </a:r>
            <a:r>
              <a:rPr lang="en-US" dirty="0"/>
              <a:t>to leave you </a:t>
            </a:r>
            <a:r>
              <a:rPr lang="en-US" dirty="0" smtClean="0"/>
              <a:t>with the above simply-stated example.  </a:t>
            </a:r>
            <a:endParaRPr lang="en-US" dirty="0"/>
          </a:p>
          <a:p>
            <a:r>
              <a:rPr lang="en-US" dirty="0" smtClean="0"/>
              <a:t>Surface of chip partitioned into 160K squares, 50X50µm</a:t>
            </a:r>
            <a:r>
              <a:rPr lang="en-US" baseline="30000" dirty="0" smtClean="0"/>
              <a:t>2</a:t>
            </a:r>
            <a:r>
              <a:rPr lang="en-US" dirty="0" smtClean="0"/>
              <a:t> each. Each supports 25Gb/s photonic-based links. </a:t>
            </a:r>
          </a:p>
          <a:p>
            <a:r>
              <a:rPr lang="en-US" dirty="0" smtClean="0">
                <a:solidFill>
                  <a:srgbClr val="FF0000"/>
                </a:solidFill>
              </a:rPr>
              <a:t>Domain 1: The links extend 30-100 cm</a:t>
            </a:r>
            <a:r>
              <a:rPr lang="en-US" dirty="0">
                <a:solidFill>
                  <a:srgbClr val="FF0000"/>
                </a:solidFill>
              </a:rPr>
              <a:t>. (already </a:t>
            </a:r>
            <a:r>
              <a:rPr lang="en-US" dirty="0" smtClean="0">
                <a:solidFill>
                  <a:srgbClr val="FF0000"/>
                </a:solidFill>
              </a:rPr>
              <a:t>significant: </a:t>
            </a:r>
            <a:r>
              <a:rPr lang="en-US" dirty="0">
                <a:solidFill>
                  <a:srgbClr val="FF0000"/>
                </a:solidFill>
              </a:rPr>
              <a:t>16K </a:t>
            </a:r>
            <a:r>
              <a:rPr lang="en-US" dirty="0" smtClean="0">
                <a:solidFill>
                  <a:srgbClr val="FF0000"/>
                </a:solidFill>
              </a:rPr>
              <a:t>links, 25 Gb/s each) </a:t>
            </a:r>
          </a:p>
          <a:p>
            <a:r>
              <a:rPr lang="en-US" dirty="0" smtClean="0">
                <a:solidFill>
                  <a:srgbClr val="FF0000"/>
                </a:solidFill>
              </a:rPr>
              <a:t>Domain 2: The switch serves a computer in a room which is 10m by 10m.</a:t>
            </a:r>
          </a:p>
          <a:p>
            <a:endParaRPr lang="en-US" dirty="0" smtClean="0"/>
          </a:p>
        </p:txBody>
      </p:sp>
    </p:spTree>
    <p:extLst>
      <p:ext uri="{BB962C8B-B14F-4D97-AF65-F5344CB8AC3E}">
        <p14:creationId xmlns:p14="http://schemas.microsoft.com/office/powerpoint/2010/main" val="779180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 y="0"/>
            <a:ext cx="9079992" cy="978408"/>
          </a:xfrm>
        </p:spPr>
        <p:txBody>
          <a:bodyPr>
            <a:normAutofit/>
          </a:bodyPr>
          <a:lstStyle/>
          <a:p>
            <a:pPr>
              <a:tabLst>
                <a:tab pos="4514850" algn="l"/>
              </a:tabLst>
            </a:pPr>
            <a:r>
              <a:rPr lang="en-US" dirty="0" smtClean="0"/>
              <a:t>Proposal from 30,000 feet </a:t>
            </a:r>
            <a:endParaRPr lang="en-US" dirty="0"/>
          </a:p>
        </p:txBody>
      </p:sp>
      <p:sp>
        <p:nvSpPr>
          <p:cNvPr id="3" name="Content Placeholder 2"/>
          <p:cNvSpPr>
            <a:spLocks noGrp="1"/>
          </p:cNvSpPr>
          <p:nvPr>
            <p:ph idx="1"/>
          </p:nvPr>
        </p:nvSpPr>
        <p:spPr>
          <a:xfrm>
            <a:off x="134471" y="1069848"/>
            <a:ext cx="9009529" cy="5056315"/>
          </a:xfrm>
        </p:spPr>
        <p:txBody>
          <a:bodyPr>
            <a:normAutofit fontScale="62500" lnSpcReduction="20000"/>
          </a:bodyPr>
          <a:lstStyle/>
          <a:p>
            <a:pPr marL="0" indent="0" algn="ctr">
              <a:buNone/>
            </a:pPr>
            <a:r>
              <a:rPr lang="en-US" u="sng" dirty="0" smtClean="0"/>
              <a:t>Imagine </a:t>
            </a:r>
            <a:r>
              <a:rPr lang="en-US" u="sng" dirty="0"/>
              <a:t>a large city with </a:t>
            </a:r>
            <a:r>
              <a:rPr lang="en-US" u="sng" dirty="0" smtClean="0"/>
              <a:t>(the usual) </a:t>
            </a:r>
            <a:r>
              <a:rPr lang="en-US" u="sng" dirty="0"/>
              <a:t>traffic </a:t>
            </a:r>
            <a:r>
              <a:rPr lang="en-US" u="sng" dirty="0" smtClean="0"/>
              <a:t>problems </a:t>
            </a:r>
          </a:p>
          <a:p>
            <a:pPr marL="0" indent="0">
              <a:buNone/>
            </a:pPr>
            <a:r>
              <a:rPr lang="en-US" dirty="0" smtClean="0"/>
              <a:t>Option 1: Limit </a:t>
            </a:r>
            <a:r>
              <a:rPr lang="en-US" dirty="0"/>
              <a:t>investment to roads (and </a:t>
            </a:r>
            <a:r>
              <a:rPr lang="en-US" dirty="0" smtClean="0"/>
              <a:t>buses)</a:t>
            </a:r>
          </a:p>
          <a:p>
            <a:pPr marL="0" indent="0">
              <a:buNone/>
            </a:pPr>
            <a:r>
              <a:rPr lang="en-US" dirty="0" smtClean="0"/>
              <a:t>Option 2: More costly construction of some subway/train system components </a:t>
            </a:r>
          </a:p>
          <a:p>
            <a:r>
              <a:rPr lang="en-US" dirty="0" smtClean="0"/>
              <a:t>One consideration:  Impact on labor with subway vs w/o.  </a:t>
            </a:r>
          </a:p>
          <a:p>
            <a:pPr marL="457200" lvl="1" indent="0">
              <a:buNone/>
            </a:pPr>
            <a:r>
              <a:rPr lang="en-US" dirty="0" smtClean="0"/>
              <a:t>(a) Time at work relative to time away from home </a:t>
            </a:r>
          </a:p>
          <a:p>
            <a:pPr marL="457200" lvl="1" indent="0">
              <a:buNone/>
            </a:pPr>
            <a:r>
              <a:rPr lang="en-US" dirty="0" smtClean="0"/>
              <a:t>(b) Pool of workers (how many commute</a:t>
            </a:r>
            <a:r>
              <a:rPr lang="en-US" dirty="0"/>
              <a:t> </a:t>
            </a:r>
            <a:r>
              <a:rPr lang="en-US" dirty="0" smtClean="0"/>
              <a:t>from afar) </a:t>
            </a:r>
          </a:p>
          <a:p>
            <a:pPr marL="0" indent="0">
              <a:buNone/>
            </a:pPr>
            <a:endParaRPr lang="en-US" dirty="0" smtClean="0"/>
          </a:p>
          <a:p>
            <a:pPr marL="0" indent="0" algn="ctr">
              <a:buNone/>
            </a:pPr>
            <a:r>
              <a:rPr lang="en-US" u="sng" dirty="0" smtClean="0"/>
              <a:t>Analogy: performance programming problems of today’s computers</a:t>
            </a:r>
          </a:p>
          <a:p>
            <a:pPr marL="0" indent="0">
              <a:buNone/>
            </a:pPr>
            <a:r>
              <a:rPr lang="en-US" dirty="0" smtClean="0"/>
              <a:t>Option 1: Limit to architecture and SW layers, or also</a:t>
            </a:r>
          </a:p>
          <a:p>
            <a:pPr marL="0" indent="0">
              <a:buNone/>
            </a:pPr>
            <a:r>
              <a:rPr lang="en-US" dirty="0" smtClean="0"/>
              <a:t>Option 2: Invest </a:t>
            </a:r>
            <a:r>
              <a:rPr lang="en-US" dirty="0"/>
              <a:t>in technology to allow new capabilities (data movement</a:t>
            </a:r>
            <a:r>
              <a:rPr lang="en-US" dirty="0" smtClean="0"/>
              <a:t>)</a:t>
            </a:r>
          </a:p>
          <a:p>
            <a:r>
              <a:rPr lang="en-US" dirty="0" smtClean="0"/>
              <a:t>Impact on programmers</a:t>
            </a:r>
          </a:p>
          <a:p>
            <a:pPr marL="457200" lvl="1" indent="0">
              <a:buNone/>
            </a:pPr>
            <a:r>
              <a:rPr lang="en-US" dirty="0" smtClean="0"/>
              <a:t>(a) How much time to complete a job for those who can do it?</a:t>
            </a:r>
          </a:p>
          <a:p>
            <a:pPr marL="457200" lvl="1" indent="0">
              <a:buNone/>
            </a:pPr>
            <a:r>
              <a:rPr lang="en-US" dirty="0" smtClean="0"/>
              <a:t>(b) How many can do it? And does it make good use of talent?</a:t>
            </a:r>
          </a:p>
          <a:p>
            <a:pPr lvl="1">
              <a:buFontTx/>
              <a:buChar char="-"/>
            </a:pPr>
            <a:r>
              <a:rPr lang="en-US" dirty="0"/>
              <a:t>H</a:t>
            </a:r>
            <a:r>
              <a:rPr lang="en-US" dirty="0" smtClean="0"/>
              <a:t>ow many SW applications/firms can afford?</a:t>
            </a:r>
          </a:p>
          <a:p>
            <a:pPr lvl="1">
              <a:buFontTx/>
              <a:buChar char="-"/>
            </a:pPr>
            <a:r>
              <a:rPr lang="en-US" dirty="0" smtClean="0"/>
              <a:t>Would performance programmers be overqualified?    </a:t>
            </a:r>
          </a:p>
        </p:txBody>
      </p:sp>
    </p:spTree>
    <p:extLst>
      <p:ext uri="{BB962C8B-B14F-4D97-AF65-F5344CB8AC3E}">
        <p14:creationId xmlns:p14="http://schemas.microsoft.com/office/powerpoint/2010/main" val="34252016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98982"/>
          </a:xfrm>
        </p:spPr>
        <p:txBody>
          <a:bodyPr>
            <a:normAutofit fontScale="90000"/>
          </a:bodyPr>
          <a:lstStyle/>
          <a:p>
            <a:r>
              <a:rPr lang="en-US" u="sng" dirty="0" smtClean="0"/>
              <a:t>Question</a:t>
            </a:r>
            <a:r>
              <a:rPr lang="en-US" dirty="0" smtClean="0"/>
              <a:t> </a:t>
            </a:r>
            <a:r>
              <a:rPr lang="en-US" dirty="0"/>
              <a:t>How to best exploit for performance the growth in </a:t>
            </a:r>
            <a:r>
              <a:rPr lang="en-US" dirty="0" smtClean="0"/>
              <a:t>parallelism? </a:t>
            </a:r>
            <a:br>
              <a:rPr lang="en-US" dirty="0" smtClean="0"/>
            </a:br>
            <a:r>
              <a:rPr lang="en-US" sz="2700" dirty="0" smtClean="0"/>
              <a:t>(</a:t>
            </a:r>
            <a:r>
              <a:rPr lang="en-US" sz="2700" dirty="0"/>
              <a:t>e.g., from more transistors</a:t>
            </a:r>
            <a:r>
              <a:rPr lang="en-US" sz="2700" dirty="0" smtClean="0"/>
              <a:t>)</a:t>
            </a:r>
            <a:endParaRPr lang="en-US" sz="2700" dirty="0"/>
          </a:p>
        </p:txBody>
      </p:sp>
      <p:sp>
        <p:nvSpPr>
          <p:cNvPr id="3" name="Content Placeholder 2"/>
          <p:cNvSpPr>
            <a:spLocks noGrp="1"/>
          </p:cNvSpPr>
          <p:nvPr>
            <p:ph idx="1"/>
          </p:nvPr>
        </p:nvSpPr>
        <p:spPr>
          <a:xfrm>
            <a:off x="457200" y="2124635"/>
            <a:ext cx="8229600" cy="4001528"/>
          </a:xfrm>
        </p:spPr>
        <p:txBody>
          <a:bodyPr>
            <a:normAutofit fontScale="92500" lnSpcReduction="20000"/>
          </a:bodyPr>
          <a:lstStyle/>
          <a:p>
            <a:pPr marL="0" indent="0">
              <a:buNone/>
            </a:pPr>
            <a:r>
              <a:rPr lang="en-US" u="sng" dirty="0" smtClean="0">
                <a:sym typeface="Wingdings"/>
              </a:rPr>
              <a:t>Current </a:t>
            </a:r>
            <a:r>
              <a:rPr lang="en-US" u="sng" dirty="0">
                <a:sym typeface="Wingdings"/>
              </a:rPr>
              <a:t>bet</a:t>
            </a:r>
            <a:r>
              <a:rPr lang="en-US" dirty="0">
                <a:sym typeface="Wingdings"/>
              </a:rPr>
              <a:t> (all eggs in </a:t>
            </a:r>
            <a:r>
              <a:rPr lang="en-US" dirty="0" smtClean="0">
                <a:sym typeface="Wingdings"/>
              </a:rPr>
              <a:t>same </a:t>
            </a:r>
            <a:r>
              <a:rPr lang="en-US" dirty="0">
                <a:sym typeface="Wingdings"/>
              </a:rPr>
              <a:t>basket): SW &amp; architecture alone will do it </a:t>
            </a:r>
          </a:p>
          <a:p>
            <a:pPr marL="0" indent="0">
              <a:buNone/>
            </a:pPr>
            <a:r>
              <a:rPr lang="en-US" u="sng" dirty="0">
                <a:sym typeface="Wingdings"/>
              </a:rPr>
              <a:t>Risk</a:t>
            </a:r>
            <a:r>
              <a:rPr lang="en-US" dirty="0">
                <a:sym typeface="Wingdings"/>
              </a:rPr>
              <a:t>: No technology risk, but (large) SW &amp; architecture risk</a:t>
            </a:r>
          </a:p>
          <a:p>
            <a:pPr marL="0" indent="0">
              <a:buNone/>
            </a:pPr>
            <a:r>
              <a:rPr lang="en-US" dirty="0">
                <a:sym typeface="Wingdings"/>
              </a:rPr>
              <a:t>Jury is still out on how well this bet is working</a:t>
            </a:r>
            <a:endParaRPr lang="en-US" dirty="0"/>
          </a:p>
          <a:p>
            <a:pPr marL="0" indent="0">
              <a:buNone/>
            </a:pPr>
            <a:endParaRPr lang="en-US" u="sng" dirty="0" smtClean="0"/>
          </a:p>
          <a:p>
            <a:pPr marL="0" indent="0">
              <a:buNone/>
            </a:pPr>
            <a:r>
              <a:rPr lang="en-US" u="sng" dirty="0" smtClean="0"/>
              <a:t>Proposal</a:t>
            </a:r>
            <a:r>
              <a:rPr lang="en-US" dirty="0"/>
              <a:t>: </a:t>
            </a:r>
            <a:r>
              <a:rPr lang="en-US" dirty="0">
                <a:sym typeface="Wingdings"/>
              </a:rPr>
              <a:t>Hedge risk. Invest in technology. </a:t>
            </a:r>
          </a:p>
          <a:p>
            <a:pPr marL="0" indent="0">
              <a:buNone/>
            </a:pPr>
            <a:r>
              <a:rPr lang="en-US" u="sng" dirty="0">
                <a:sym typeface="Wingdings"/>
              </a:rPr>
              <a:t>Risk</a:t>
            </a:r>
            <a:r>
              <a:rPr lang="en-US" dirty="0">
                <a:sym typeface="Wingdings"/>
              </a:rPr>
              <a:t>: Technology risk, but minimal SW &amp; architecture </a:t>
            </a:r>
            <a:r>
              <a:rPr lang="en-US" dirty="0" smtClean="0">
                <a:sym typeface="Wingdings"/>
              </a:rPr>
              <a:t>risk</a:t>
            </a:r>
            <a:endParaRPr lang="en-US" dirty="0">
              <a:sym typeface="Wingdings"/>
            </a:endParaRPr>
          </a:p>
        </p:txBody>
      </p:sp>
    </p:spTree>
    <p:extLst>
      <p:ext uri="{BB962C8B-B14F-4D97-AF65-F5344CB8AC3E}">
        <p14:creationId xmlns:p14="http://schemas.microsoft.com/office/powerpoint/2010/main" val="37600293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7224"/>
            <a:ext cx="8229600" cy="985624"/>
          </a:xfrm>
        </p:spPr>
        <p:txBody>
          <a:bodyPr>
            <a:normAutofit/>
          </a:bodyPr>
          <a:lstStyle/>
          <a:p>
            <a:r>
              <a:rPr lang="en-US" u="sng" dirty="0"/>
              <a:t>Why </a:t>
            </a:r>
            <a:r>
              <a:rPr lang="en-US" u="sng"/>
              <a:t>should </a:t>
            </a:r>
            <a:r>
              <a:rPr lang="en-US" u="sng" smtClean="0"/>
              <a:t>government </a:t>
            </a:r>
            <a:r>
              <a:rPr lang="en-US" u="sng" dirty="0"/>
              <a:t>care</a:t>
            </a:r>
            <a:r>
              <a:rPr lang="en-US" u="sng" dirty="0" smtClean="0"/>
              <a:t>?</a:t>
            </a:r>
            <a:endParaRPr lang="en-US" sz="1800" u="sng" dirty="0"/>
          </a:p>
        </p:txBody>
      </p:sp>
      <p:sp>
        <p:nvSpPr>
          <p:cNvPr id="3" name="Content Placeholder 2"/>
          <p:cNvSpPr>
            <a:spLocks noGrp="1"/>
          </p:cNvSpPr>
          <p:nvPr>
            <p:ph idx="1"/>
          </p:nvPr>
        </p:nvSpPr>
        <p:spPr>
          <a:xfrm>
            <a:off x="457200" y="1182848"/>
            <a:ext cx="8229600" cy="5536734"/>
          </a:xfrm>
        </p:spPr>
        <p:txBody>
          <a:bodyPr>
            <a:normAutofit lnSpcReduction="10000"/>
          </a:bodyPr>
          <a:lstStyle/>
          <a:p>
            <a:pPr marL="571500" indent="-457200">
              <a:buFont typeface="Arial" panose="020B0604020202020204" pitchFamily="34" charset="0"/>
              <a:buChar char="•"/>
            </a:pPr>
            <a:r>
              <a:rPr lang="en-US" dirty="0" smtClean="0"/>
              <a:t>Manufacturing</a:t>
            </a:r>
          </a:p>
          <a:p>
            <a:pPr marL="571500" indent="-457200">
              <a:buFont typeface="Arial" panose="020B0604020202020204" pitchFamily="34" charset="0"/>
              <a:buChar char="•"/>
            </a:pPr>
            <a:r>
              <a:rPr lang="en-US" dirty="0" smtClean="0"/>
              <a:t>Productivity </a:t>
            </a:r>
          </a:p>
          <a:p>
            <a:pPr marL="571500" indent="-457200">
              <a:buFont typeface="Arial" panose="020B0604020202020204" pitchFamily="34" charset="0"/>
              <a:buChar char="•"/>
            </a:pPr>
            <a:r>
              <a:rPr lang="en-US" dirty="0" smtClean="0"/>
              <a:t>Promote U.S. innovation and industrial competitiveness of the IT sector </a:t>
            </a:r>
            <a:endParaRPr lang="en-US" dirty="0"/>
          </a:p>
          <a:p>
            <a:pPr marL="114300" indent="0">
              <a:buNone/>
            </a:pPr>
            <a:r>
              <a:rPr lang="en-US" dirty="0" smtClean="0"/>
              <a:t>Note:</a:t>
            </a:r>
          </a:p>
          <a:p>
            <a:pPr marL="571500" indent="-457200">
              <a:buFontTx/>
              <a:buChar char="-"/>
            </a:pPr>
            <a:r>
              <a:rPr lang="en-US" dirty="0"/>
              <a:t>C</a:t>
            </a:r>
            <a:r>
              <a:rPr lang="en-US" dirty="0" smtClean="0"/>
              <a:t>ompetition lost some steam due to fewer competitors among hardware vendors. But:</a:t>
            </a:r>
          </a:p>
          <a:p>
            <a:pPr marL="571500" indent="-457200">
              <a:buFontTx/>
              <a:buChar char="-"/>
            </a:pPr>
            <a:r>
              <a:rPr lang="en-US" dirty="0" smtClean="0"/>
              <a:t>If case that the technology is within 3 years from industry-grade switch </a:t>
            </a:r>
            <a:r>
              <a:rPr lang="en-US" dirty="0"/>
              <a:t>can be </a:t>
            </a:r>
            <a:r>
              <a:rPr lang="en-US" dirty="0" smtClean="0"/>
              <a:t>made, couple large (traditionally SW) companies will likely be willing to invest $~100M   </a:t>
            </a:r>
          </a:p>
          <a:p>
            <a:pPr marL="0" indent="0">
              <a:buNone/>
            </a:pPr>
            <a:endParaRPr lang="en-US" dirty="0" smtClean="0">
              <a:sym typeface="Wingdings"/>
            </a:endParaRPr>
          </a:p>
          <a:p>
            <a:pPr marL="0" indent="0">
              <a:buNone/>
            </a:pPr>
            <a:endParaRPr lang="en-US" dirty="0" smtClean="0"/>
          </a:p>
        </p:txBody>
      </p:sp>
    </p:spTree>
    <p:extLst>
      <p:ext uri="{BB962C8B-B14F-4D97-AF65-F5344CB8AC3E}">
        <p14:creationId xmlns:p14="http://schemas.microsoft.com/office/powerpoint/2010/main" val="20770125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Random Applications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The fact that at issue is general-purpose computing and programmer’s productivity does not mean that this is less relevant for applications than other approaches</a:t>
            </a:r>
          </a:p>
          <a:p>
            <a:r>
              <a:rPr lang="en-US" dirty="0" smtClean="0"/>
              <a:t>Bio, precision medicine</a:t>
            </a:r>
          </a:p>
          <a:p>
            <a:r>
              <a:rPr lang="en-US" dirty="0" smtClean="0"/>
              <a:t>Machine learning, big data</a:t>
            </a:r>
          </a:p>
          <a:p>
            <a:r>
              <a:rPr lang="en-US" dirty="0" smtClean="0"/>
              <a:t>SW&amp;HW formal verification</a:t>
            </a:r>
          </a:p>
          <a:p>
            <a:r>
              <a:rPr lang="en-US" dirty="0"/>
              <a:t>N</a:t>
            </a:r>
            <a:r>
              <a:rPr lang="en-US" dirty="0" smtClean="0"/>
              <a:t>umerical simulations to study instabilities (in liquids, gases and plasmas). Perhaps, could turn around fortune of LLNL ICF $5B fusion facility </a:t>
            </a:r>
          </a:p>
          <a:p>
            <a:r>
              <a:rPr lang="en-US" dirty="0" smtClean="0"/>
              <a:t>Quantum effects defy locality </a:t>
            </a:r>
          </a:p>
          <a:p>
            <a:r>
              <a:rPr lang="en-US" dirty="0" smtClean="0"/>
              <a:t>Scaling graph algorithms</a:t>
            </a:r>
          </a:p>
          <a:p>
            <a:r>
              <a:rPr lang="en-US" dirty="0" smtClean="0"/>
              <a:t>Large FFT (noted before)</a:t>
            </a:r>
          </a:p>
          <a:p>
            <a:endParaRPr lang="en-US" dirty="0"/>
          </a:p>
          <a:p>
            <a:r>
              <a:rPr lang="en-US" dirty="0" smtClean="0"/>
              <a:t>DOE on a mission to “reinvent Physics” for communication avoidance. Instead match computing to classic Physics.</a:t>
            </a:r>
            <a:endParaRPr lang="en-US" dirty="0"/>
          </a:p>
        </p:txBody>
      </p:sp>
    </p:spTree>
    <p:extLst>
      <p:ext uri="{BB962C8B-B14F-4D97-AF65-F5344CB8AC3E}">
        <p14:creationId xmlns:p14="http://schemas.microsoft.com/office/powerpoint/2010/main" val="14940390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I </a:t>
            </a:r>
            <a:r>
              <a:rPr lang="en-US" dirty="0"/>
              <a:t>believe that:</a:t>
            </a:r>
          </a:p>
          <a:p>
            <a:pPr lvl="0"/>
            <a:r>
              <a:rPr lang="en-US" dirty="0"/>
              <a:t>To get (many-core) parallelism to where it should be (in terms of performance, ease of programming and broad applications), we will need to go all the way to “enabling technologies</a:t>
            </a:r>
            <a:r>
              <a:rPr lang="en-US" dirty="0" smtClean="0"/>
              <a:t>” </a:t>
            </a:r>
            <a:endParaRPr lang="en-US" dirty="0"/>
          </a:p>
          <a:p>
            <a:pPr lvl="0"/>
            <a:r>
              <a:rPr lang="en-US" dirty="0"/>
              <a:t>This will </a:t>
            </a:r>
            <a:r>
              <a:rPr lang="en-US" dirty="0" smtClean="0"/>
              <a:t>require a truly multi-disciplinary effort</a:t>
            </a:r>
            <a:endParaRPr lang="en-US" dirty="0"/>
          </a:p>
          <a:p>
            <a:pPr lvl="0"/>
            <a:r>
              <a:rPr lang="en-US" dirty="0"/>
              <a:t>G</a:t>
            </a:r>
            <a:r>
              <a:rPr lang="en-US" dirty="0" smtClean="0"/>
              <a:t>overnment needs to reduce the risks involved to enable commercialization</a:t>
            </a:r>
            <a:endParaRPr lang="he-IL" dirty="0" smtClean="0"/>
          </a:p>
          <a:p>
            <a:pPr lvl="0"/>
            <a:r>
              <a:rPr lang="en-US" dirty="0" smtClean="0"/>
              <a:t>Horizon of current ideas: ~1M TCUs</a:t>
            </a:r>
            <a:endParaRPr lang="en-US" dirty="0"/>
          </a:p>
          <a:p>
            <a:endParaRPr lang="en-US" dirty="0"/>
          </a:p>
        </p:txBody>
      </p:sp>
    </p:spTree>
    <p:extLst>
      <p:ext uri="{BB962C8B-B14F-4D97-AF65-F5344CB8AC3E}">
        <p14:creationId xmlns:p14="http://schemas.microsoft.com/office/powerpoint/2010/main" val="16432069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88894"/>
          </a:xfrm>
        </p:spPr>
        <p:txBody>
          <a:bodyPr/>
          <a:lstStyle/>
          <a:p>
            <a:r>
              <a:rPr lang="en-US" dirty="0" smtClean="0"/>
              <a:t>References</a:t>
            </a:r>
            <a:endParaRPr lang="en-US" dirty="0"/>
          </a:p>
        </p:txBody>
      </p:sp>
      <p:sp>
        <p:nvSpPr>
          <p:cNvPr id="3" name="Content Placeholder 2"/>
          <p:cNvSpPr>
            <a:spLocks noGrp="1"/>
          </p:cNvSpPr>
          <p:nvPr>
            <p:ph idx="1"/>
          </p:nvPr>
        </p:nvSpPr>
        <p:spPr>
          <a:xfrm>
            <a:off x="206188" y="1600200"/>
            <a:ext cx="8480612" cy="4525963"/>
          </a:xfrm>
        </p:spPr>
        <p:txBody>
          <a:bodyPr>
            <a:normAutofit fontScale="85000" lnSpcReduction="20000"/>
          </a:bodyPr>
          <a:lstStyle/>
          <a:p>
            <a:r>
              <a:rPr lang="en-US" dirty="0"/>
              <a:t>U. </a:t>
            </a:r>
            <a:r>
              <a:rPr lang="en-US" dirty="0" smtClean="0"/>
              <a:t>Vishkin. Using </a:t>
            </a:r>
            <a:r>
              <a:rPr lang="en-US" dirty="0"/>
              <a:t>simple abstraction to reinvent computing for parallelism. Communications of the ACM 54,1 </a:t>
            </a:r>
            <a:r>
              <a:rPr lang="en-US" dirty="0" smtClean="0"/>
              <a:t>(2011</a:t>
            </a:r>
            <a:r>
              <a:rPr lang="en-US" dirty="0"/>
              <a:t>), 75-85</a:t>
            </a:r>
            <a:r>
              <a:rPr lang="en-US" dirty="0" smtClean="0"/>
              <a:t>. [Over 15K downloads]</a:t>
            </a:r>
          </a:p>
          <a:p>
            <a:r>
              <a:rPr lang="en-US" dirty="0" smtClean="0"/>
              <a:t>S</a:t>
            </a:r>
            <a:r>
              <a:rPr lang="en-US" dirty="0"/>
              <a:t>. O'Brien, U, Vishkin, J. Edwards, E. </a:t>
            </a:r>
            <a:r>
              <a:rPr lang="en-US" dirty="0" err="1"/>
              <a:t>Waks</a:t>
            </a:r>
            <a:r>
              <a:rPr lang="en-US" dirty="0"/>
              <a:t> and B. </a:t>
            </a:r>
            <a:r>
              <a:rPr lang="en-US" dirty="0" smtClean="0"/>
              <a:t>Yang. Can </a:t>
            </a:r>
            <a:r>
              <a:rPr lang="en-US" dirty="0"/>
              <a:t>Cooling Technology Save Many-Core Parallel Programming from Its Programming </a:t>
            </a:r>
            <a:r>
              <a:rPr lang="en-US" dirty="0" smtClean="0"/>
              <a:t>Woes? In </a:t>
            </a:r>
            <a:r>
              <a:rPr lang="en-US" dirty="0"/>
              <a:t>Proc. Compiler, Architecture and Tools Conference (CATC), Intel Development Center, Haifa, </a:t>
            </a:r>
            <a:r>
              <a:rPr lang="en-US" dirty="0" smtClean="0"/>
              <a:t>Israel, Nov </a:t>
            </a:r>
            <a:r>
              <a:rPr lang="en-US" dirty="0"/>
              <a:t>2015</a:t>
            </a:r>
            <a:r>
              <a:rPr lang="en-US" dirty="0" smtClean="0"/>
              <a:t>. </a:t>
            </a:r>
            <a:r>
              <a:rPr lang="en-US" u="sng" dirty="0">
                <a:hlinkClick r:id="rId2"/>
              </a:rPr>
              <a:t>http://drum.lib.umd.edu/handle/1903/17153</a:t>
            </a:r>
            <a:r>
              <a:rPr lang="en-US" dirty="0"/>
              <a:t> </a:t>
            </a:r>
            <a:endParaRPr lang="en-US" dirty="0" smtClean="0"/>
          </a:p>
          <a:p>
            <a:r>
              <a:rPr lang="en-US" dirty="0"/>
              <a:t>U. Vishkin. Is Multi-Core Hardware for General-Purpose Parallel Processing Broken? Viewpoint article. Communications of the ACM 57,4 </a:t>
            </a:r>
            <a:r>
              <a:rPr lang="en-US" dirty="0" smtClean="0"/>
              <a:t>(2014</a:t>
            </a:r>
            <a:r>
              <a:rPr lang="en-US" dirty="0"/>
              <a:t>), 35-39.</a:t>
            </a:r>
          </a:p>
        </p:txBody>
      </p:sp>
    </p:spTree>
    <p:extLst>
      <p:ext uri="{BB962C8B-B14F-4D97-AF65-F5344CB8AC3E}">
        <p14:creationId xmlns:p14="http://schemas.microsoft.com/office/powerpoint/2010/main" val="27767087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1975"/>
            <a:ext cx="9144000" cy="838986"/>
          </a:xfrm>
        </p:spPr>
        <p:txBody>
          <a:bodyPr>
            <a:normAutofit fontScale="90000"/>
          </a:bodyPr>
          <a:lstStyle/>
          <a:p>
            <a:r>
              <a:rPr lang="en-US" sz="3600" u="sng" dirty="0" smtClean="0"/>
              <a:t>Alt. Summary</a:t>
            </a:r>
            <a:r>
              <a:rPr lang="en-US" sz="3600" dirty="0" smtClean="0"/>
              <a:t> </a:t>
            </a:r>
            <a:r>
              <a:rPr lang="en-US" sz="3600" dirty="0"/>
              <a:t>How to best exploit for performance </a:t>
            </a:r>
            <a:r>
              <a:rPr lang="en-US" sz="3600" dirty="0" smtClean="0"/>
              <a:t>the growth </a:t>
            </a:r>
            <a:r>
              <a:rPr lang="en-US" sz="3600" dirty="0"/>
              <a:t>in </a:t>
            </a:r>
            <a:r>
              <a:rPr lang="en-US" sz="3600" dirty="0" smtClean="0"/>
              <a:t>parallelism? </a:t>
            </a:r>
            <a:r>
              <a:rPr lang="en-US" dirty="0"/>
              <a:t> </a:t>
            </a:r>
            <a:r>
              <a:rPr lang="en-US" sz="2700" dirty="0" smtClean="0"/>
              <a:t>e.g</a:t>
            </a:r>
            <a:r>
              <a:rPr lang="en-US" sz="2700" dirty="0"/>
              <a:t>., from more </a:t>
            </a:r>
            <a:r>
              <a:rPr lang="en-US" sz="2700" dirty="0" smtClean="0"/>
              <a:t>transistors</a:t>
            </a:r>
            <a:endParaRPr lang="en-US" sz="2700" dirty="0"/>
          </a:p>
        </p:txBody>
      </p:sp>
      <p:sp>
        <p:nvSpPr>
          <p:cNvPr id="3" name="Content Placeholder 2"/>
          <p:cNvSpPr>
            <a:spLocks noGrp="1"/>
          </p:cNvSpPr>
          <p:nvPr>
            <p:ph idx="1"/>
          </p:nvPr>
        </p:nvSpPr>
        <p:spPr>
          <a:xfrm>
            <a:off x="113123" y="1300901"/>
            <a:ext cx="8898902" cy="1498860"/>
          </a:xfrm>
        </p:spPr>
        <p:txBody>
          <a:bodyPr>
            <a:normAutofit fontScale="62500" lnSpcReduction="20000"/>
          </a:bodyPr>
          <a:lstStyle/>
          <a:p>
            <a:pPr marL="0" indent="0">
              <a:buNone/>
            </a:pPr>
            <a:r>
              <a:rPr lang="en-US" u="sng" dirty="0" smtClean="0"/>
              <a:t>Thesis</a:t>
            </a:r>
            <a:r>
              <a:rPr lang="en-US" dirty="0" smtClean="0"/>
              <a:t> To </a:t>
            </a:r>
            <a:r>
              <a:rPr lang="en-US" dirty="0"/>
              <a:t>get (many-core) parallelism to where it should be </a:t>
            </a:r>
            <a:r>
              <a:rPr lang="en-US" dirty="0" smtClean="0"/>
              <a:t>(performance</a:t>
            </a:r>
            <a:r>
              <a:rPr lang="en-US" dirty="0"/>
              <a:t>, ease of </a:t>
            </a:r>
            <a:r>
              <a:rPr lang="en-US" dirty="0" smtClean="0"/>
              <a:t>programming, apps), </a:t>
            </a:r>
            <a:r>
              <a:rPr lang="en-US" dirty="0"/>
              <a:t>we </a:t>
            </a:r>
            <a:r>
              <a:rPr lang="en-US" dirty="0" smtClean="0"/>
              <a:t>need </a:t>
            </a:r>
            <a:r>
              <a:rPr lang="en-US" dirty="0"/>
              <a:t>to go all the way to “enabling technologies”</a:t>
            </a:r>
            <a:endParaRPr lang="en-US" u="sng" dirty="0" smtClean="0">
              <a:sym typeface="Wingdings"/>
            </a:endParaRPr>
          </a:p>
          <a:p>
            <a:pPr marL="0" indent="0">
              <a:buNone/>
            </a:pPr>
            <a:r>
              <a:rPr lang="en-US" u="sng" dirty="0" smtClean="0">
                <a:sym typeface="Wingdings"/>
              </a:rPr>
              <a:t>Current bet:</a:t>
            </a:r>
            <a:r>
              <a:rPr lang="en-US" dirty="0" smtClean="0">
                <a:sym typeface="Wingdings"/>
              </a:rPr>
              <a:t> Application and system SW as well as architecture </a:t>
            </a:r>
            <a:r>
              <a:rPr lang="en-US" dirty="0">
                <a:sym typeface="Wingdings"/>
              </a:rPr>
              <a:t>will do </a:t>
            </a:r>
            <a:r>
              <a:rPr lang="en-US" dirty="0" smtClean="0">
                <a:sym typeface="Wingdings"/>
              </a:rPr>
              <a:t>it</a:t>
            </a:r>
            <a:r>
              <a:rPr lang="en-US" dirty="0">
                <a:sym typeface="Wingdings"/>
              </a:rPr>
              <a:t>. A</a:t>
            </a:r>
            <a:r>
              <a:rPr lang="en-US" dirty="0" smtClean="0">
                <a:sym typeface="Wingdings"/>
              </a:rPr>
              <a:t>ll </a:t>
            </a:r>
            <a:r>
              <a:rPr lang="en-US" dirty="0">
                <a:sym typeface="Wingdings"/>
              </a:rPr>
              <a:t>eggs </a:t>
            </a:r>
            <a:r>
              <a:rPr lang="en-US" dirty="0" smtClean="0">
                <a:sym typeface="Wingdings"/>
              </a:rPr>
              <a:t>have been in this basket. But, jury </a:t>
            </a:r>
            <a:r>
              <a:rPr lang="en-US" dirty="0">
                <a:sym typeface="Wingdings"/>
              </a:rPr>
              <a:t>is still out on how well this bet </a:t>
            </a:r>
            <a:r>
              <a:rPr lang="en-US" b="1" dirty="0" smtClean="0">
                <a:sym typeface="Wingdings"/>
              </a:rPr>
              <a:t>can work</a:t>
            </a:r>
            <a:endParaRPr lang="en-US" dirty="0"/>
          </a:p>
          <a:p>
            <a:pPr marL="0" lvl="0" indent="0">
              <a:buNone/>
            </a:pPr>
            <a:r>
              <a:rPr lang="en-US" dirty="0" smtClean="0">
                <a:sym typeface="Wingdings"/>
              </a:rPr>
              <a:t> </a:t>
            </a:r>
            <a:r>
              <a:rPr lang="en-US" u="sng" dirty="0" smtClean="0"/>
              <a:t>Proposal</a:t>
            </a:r>
            <a:r>
              <a:rPr lang="en-US" dirty="0"/>
              <a:t>: </a:t>
            </a:r>
            <a:r>
              <a:rPr lang="en-US" dirty="0" smtClean="0">
                <a:sym typeface="Wingdings"/>
              </a:rPr>
              <a:t>Invest </a:t>
            </a:r>
            <a:r>
              <a:rPr lang="en-US" dirty="0">
                <a:sym typeface="Wingdings"/>
              </a:rPr>
              <a:t>in </a:t>
            </a:r>
            <a:r>
              <a:rPr lang="en-US" dirty="0" smtClean="0">
                <a:sym typeface="Wingdings"/>
              </a:rPr>
              <a:t>enabling technologies. </a:t>
            </a:r>
            <a:r>
              <a:rPr lang="en-US" dirty="0"/>
              <a:t>Horizon of current ideas: ~1M TCUs</a:t>
            </a:r>
          </a:p>
          <a:p>
            <a:pPr marL="0" indent="0">
              <a:buNone/>
            </a:pPr>
            <a:endParaRPr lang="en-US" dirty="0">
              <a:sym typeface="Wingdings"/>
            </a:endParaRPr>
          </a:p>
        </p:txBody>
      </p:sp>
      <p:graphicFrame>
        <p:nvGraphicFramePr>
          <p:cNvPr id="6" name="Table 5"/>
          <p:cNvGraphicFramePr>
            <a:graphicFrameLocks noGrp="1"/>
          </p:cNvGraphicFramePr>
          <p:nvPr>
            <p:extLst>
              <p:ext uri="{D42A27DB-BD31-4B8C-83A1-F6EECF244321}">
                <p14:modId xmlns:p14="http://schemas.microsoft.com/office/powerpoint/2010/main" val="3701299876"/>
              </p:ext>
            </p:extLst>
          </p:nvPr>
        </p:nvGraphicFramePr>
        <p:xfrm>
          <a:off x="641024" y="2960016"/>
          <a:ext cx="8257878" cy="1527143"/>
        </p:xfrm>
        <a:graphic>
          <a:graphicData uri="http://schemas.openxmlformats.org/drawingml/2006/table">
            <a:tbl>
              <a:tblPr firstRow="1" bandRow="1">
                <a:tableStyleId>{5C22544A-7EE6-4342-B048-85BDC9FD1C3A}</a:tableStyleId>
              </a:tblPr>
              <a:tblGrid>
                <a:gridCol w="2752626"/>
                <a:gridCol w="2752626"/>
                <a:gridCol w="2752626"/>
              </a:tblGrid>
              <a:tr h="614270">
                <a:tc>
                  <a:txBody>
                    <a:bodyPr/>
                    <a:lstStyle/>
                    <a:p>
                      <a:r>
                        <a:rPr lang="en-US" sz="2800" dirty="0" smtClean="0"/>
                        <a:t>Risk levels</a:t>
                      </a:r>
                      <a:endParaRPr lang="en-US" sz="2800" dirty="0"/>
                    </a:p>
                  </a:txBody>
                  <a:tcPr/>
                </a:tc>
                <a:tc>
                  <a:txBody>
                    <a:bodyPr/>
                    <a:lstStyle/>
                    <a:p>
                      <a:r>
                        <a:rPr lang="en-US" dirty="0" smtClean="0"/>
                        <a:t>Current bet</a:t>
                      </a:r>
                      <a:endParaRPr lang="en-US" dirty="0"/>
                    </a:p>
                  </a:txBody>
                  <a:tcPr/>
                </a:tc>
                <a:tc>
                  <a:txBody>
                    <a:bodyPr/>
                    <a:lstStyle/>
                    <a:p>
                      <a:r>
                        <a:rPr lang="en-US" dirty="0" smtClean="0"/>
                        <a:t>Proposal</a:t>
                      </a:r>
                      <a:endParaRPr lang="en-US" dirty="0"/>
                    </a:p>
                  </a:txBody>
                  <a:tcPr/>
                </a:tc>
              </a:tr>
              <a:tr h="381995">
                <a:tc>
                  <a:txBody>
                    <a:bodyPr/>
                    <a:lstStyle/>
                    <a:p>
                      <a:r>
                        <a:rPr lang="en-US" dirty="0" smtClean="0"/>
                        <a:t>Enabling Technology</a:t>
                      </a:r>
                      <a:endParaRPr lang="en-US" dirty="0"/>
                    </a:p>
                  </a:txBody>
                  <a:tcPr/>
                </a:tc>
                <a:tc>
                  <a:txBody>
                    <a:bodyPr/>
                    <a:lstStyle/>
                    <a:p>
                      <a:r>
                        <a:rPr lang="en-US" dirty="0" smtClean="0"/>
                        <a:t>Low</a:t>
                      </a:r>
                      <a:endParaRPr lang="en-US" dirty="0"/>
                    </a:p>
                  </a:txBody>
                  <a:tcPr/>
                </a:tc>
                <a:tc>
                  <a:txBody>
                    <a:bodyPr/>
                    <a:lstStyle/>
                    <a:p>
                      <a:r>
                        <a:rPr lang="en-US" dirty="0" smtClean="0"/>
                        <a:t>High</a:t>
                      </a:r>
                      <a:endParaRPr lang="en-US" dirty="0"/>
                    </a:p>
                  </a:txBody>
                  <a:tcPr/>
                </a:tc>
              </a:tr>
              <a:tr h="530878">
                <a:tc>
                  <a:txBody>
                    <a:bodyPr/>
                    <a:lstStyle/>
                    <a:p>
                      <a:r>
                        <a:rPr lang="en-US" dirty="0" smtClean="0"/>
                        <a:t>SW</a:t>
                      </a:r>
                      <a:r>
                        <a:rPr lang="en-US" baseline="0" dirty="0" smtClean="0"/>
                        <a:t> &amp; Architecture</a:t>
                      </a:r>
                      <a:endParaRPr lang="en-US" dirty="0"/>
                    </a:p>
                  </a:txBody>
                  <a:tcPr/>
                </a:tc>
                <a:tc>
                  <a:txBody>
                    <a:bodyPr/>
                    <a:lstStyle/>
                    <a:p>
                      <a:r>
                        <a:rPr lang="en-US" dirty="0" smtClean="0"/>
                        <a:t>High</a:t>
                      </a:r>
                      <a:endParaRPr lang="en-US" dirty="0"/>
                    </a:p>
                  </a:txBody>
                  <a:tcPr/>
                </a:tc>
                <a:tc>
                  <a:txBody>
                    <a:bodyPr/>
                    <a:lstStyle/>
                    <a:p>
                      <a:r>
                        <a:rPr lang="en-US" dirty="0" smtClean="0"/>
                        <a:t>Low</a:t>
                      </a:r>
                      <a:endParaRPr lang="en-US" dirty="0"/>
                    </a:p>
                  </a:txBody>
                  <a:tcPr/>
                </a:tc>
              </a:tr>
            </a:tbl>
          </a:graphicData>
        </a:graphic>
      </p:graphicFrame>
      <p:sp>
        <p:nvSpPr>
          <p:cNvPr id="8" name="TextBox 7"/>
          <p:cNvSpPr txBox="1"/>
          <p:nvPr/>
        </p:nvSpPr>
        <p:spPr>
          <a:xfrm>
            <a:off x="0" y="4619134"/>
            <a:ext cx="9144001" cy="2123658"/>
          </a:xfrm>
          <a:prstGeom prst="rect">
            <a:avLst/>
          </a:prstGeom>
          <a:noFill/>
        </p:spPr>
        <p:txBody>
          <a:bodyPr wrap="square" rtlCol="0">
            <a:spAutoFit/>
          </a:bodyPr>
          <a:lstStyle/>
          <a:p>
            <a:pPr marL="0" lvl="1"/>
            <a:r>
              <a:rPr lang="en-US" sz="2200" dirty="0" smtClean="0"/>
              <a:t>Presented </a:t>
            </a:r>
            <a:r>
              <a:rPr lang="en-US" sz="2200" b="1" dirty="0"/>
              <a:t>forward looking </a:t>
            </a:r>
            <a:r>
              <a:rPr lang="en-US" sz="2200" b="1" dirty="0" smtClean="0"/>
              <a:t>objectives. </a:t>
            </a:r>
            <a:r>
              <a:rPr lang="en-US" sz="2200" dirty="0" smtClean="0"/>
              <a:t> Milestones need: </a:t>
            </a:r>
            <a:r>
              <a:rPr lang="en-US" sz="2200" b="1" dirty="0" smtClean="0"/>
              <a:t>refinement</a:t>
            </a:r>
            <a:r>
              <a:rPr lang="en-US" sz="2200" dirty="0" smtClean="0"/>
              <a:t>, </a:t>
            </a:r>
            <a:r>
              <a:rPr lang="en-US" sz="2200" b="1" dirty="0" smtClean="0"/>
              <a:t>money &amp; time. </a:t>
            </a:r>
            <a:r>
              <a:rPr lang="en-US" sz="2200" dirty="0" smtClean="0"/>
              <a:t>Good news: </a:t>
            </a:r>
            <a:r>
              <a:rPr lang="en-US" sz="2200" b="1" u="sng" dirty="0" smtClean="0"/>
              <a:t>No</a:t>
            </a:r>
            <a:r>
              <a:rPr lang="en-US" sz="2200" b="1" dirty="0" smtClean="0"/>
              <a:t> feasibility </a:t>
            </a:r>
            <a:r>
              <a:rPr lang="en-US" sz="2200" dirty="0" smtClean="0"/>
              <a:t>problem!</a:t>
            </a:r>
          </a:p>
          <a:p>
            <a:pPr marL="0" lvl="1"/>
            <a:endParaRPr lang="en-US" sz="2200" dirty="0"/>
          </a:p>
          <a:p>
            <a:pPr marL="0" lvl="1"/>
            <a:r>
              <a:rPr lang="en-US" sz="2200" u="sng" dirty="0" smtClean="0"/>
              <a:t>Upshot</a:t>
            </a:r>
            <a:r>
              <a:rPr lang="en-US" sz="2200" dirty="0" smtClean="0"/>
              <a:t> Assess </a:t>
            </a:r>
            <a:r>
              <a:rPr lang="en-US" sz="2200" dirty="0" smtClean="0">
                <a:solidFill>
                  <a:schemeClr val="accent3">
                    <a:lumMod val="75000"/>
                  </a:schemeClr>
                </a:solidFill>
              </a:rPr>
              <a:t>$$$</a:t>
            </a:r>
            <a:r>
              <a:rPr lang="en-US" sz="2200" dirty="0" smtClean="0"/>
              <a:t>: 1. Enabling technologies, versus 2. Gain from improved speedups, productivity, apps, deployment, competitive advantage.</a:t>
            </a:r>
          </a:p>
          <a:p>
            <a:pPr marL="0" lvl="1"/>
            <a:r>
              <a:rPr lang="en-US" sz="2200" dirty="0" smtClean="0"/>
              <a:t>I expect 2&gt;&gt;1. </a:t>
            </a:r>
            <a:endParaRPr lang="en-US" sz="2200" dirty="0"/>
          </a:p>
        </p:txBody>
      </p:sp>
    </p:spTree>
    <p:extLst>
      <p:ext uri="{BB962C8B-B14F-4D97-AF65-F5344CB8AC3E}">
        <p14:creationId xmlns:p14="http://schemas.microsoft.com/office/powerpoint/2010/main" val="34418914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94" y="0"/>
            <a:ext cx="9144000" cy="1168400"/>
          </a:xfrm>
        </p:spPr>
        <p:txBody>
          <a:bodyPr>
            <a:noAutofit/>
          </a:bodyPr>
          <a:lstStyle/>
          <a:p>
            <a:pPr algn="l"/>
            <a:r>
              <a:rPr lang="en-US" sz="3600" dirty="0" smtClean="0"/>
              <a:t>Case Studies contrasting poor speedups of multi-core CPUs and GPUs with the UMD XMT</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92600282"/>
              </p:ext>
            </p:extLst>
          </p:nvPr>
        </p:nvGraphicFramePr>
        <p:xfrm>
          <a:off x="38100" y="1905001"/>
          <a:ext cx="8839200" cy="2589742"/>
        </p:xfrm>
        <a:graphic>
          <a:graphicData uri="http://schemas.openxmlformats.org/drawingml/2006/table">
            <a:tbl>
              <a:tblPr firstRow="1" bandRow="1">
                <a:tableStyleId>{5C22544A-7EE6-4342-B048-85BDC9FD1C3A}</a:tableStyleId>
              </a:tblPr>
              <a:tblGrid>
                <a:gridCol w="3601156"/>
                <a:gridCol w="1656644"/>
                <a:gridCol w="2209800"/>
                <a:gridCol w="1371600"/>
              </a:tblGrid>
              <a:tr h="412537">
                <a:tc>
                  <a:txBody>
                    <a:bodyPr/>
                    <a:lstStyle/>
                    <a:p>
                      <a:endParaRPr lang="en-US" dirty="0">
                        <a:solidFill>
                          <a:schemeClr val="tx1"/>
                        </a:solidFill>
                      </a:endParaRPr>
                    </a:p>
                  </a:txBody>
                  <a:tcPr/>
                </a:tc>
                <a:tc>
                  <a:txBody>
                    <a:bodyPr/>
                    <a:lstStyle/>
                    <a:p>
                      <a:pPr algn="ctr"/>
                      <a:r>
                        <a:rPr lang="en-US" dirty="0" smtClean="0">
                          <a:solidFill>
                            <a:schemeClr val="tx1"/>
                          </a:solidFill>
                        </a:rPr>
                        <a:t>XMT</a:t>
                      </a:r>
                      <a:endParaRPr lang="en-US" dirty="0">
                        <a:solidFill>
                          <a:schemeClr val="tx1"/>
                        </a:solidFill>
                      </a:endParaRPr>
                    </a:p>
                  </a:txBody>
                  <a:tcPr/>
                </a:tc>
                <a:tc>
                  <a:txBody>
                    <a:bodyPr/>
                    <a:lstStyle/>
                    <a:p>
                      <a:pPr algn="ctr"/>
                      <a:r>
                        <a:rPr lang="en-US" dirty="0" smtClean="0">
                          <a:solidFill>
                            <a:schemeClr val="tx1"/>
                          </a:solidFill>
                        </a:rPr>
                        <a:t>GPU/CPU</a:t>
                      </a:r>
                      <a:endParaRPr lang="en-US" dirty="0">
                        <a:solidFill>
                          <a:schemeClr val="tx1"/>
                        </a:solidFill>
                      </a:endParaRPr>
                    </a:p>
                  </a:txBody>
                  <a:tcPr/>
                </a:tc>
                <a:tc>
                  <a:txBody>
                    <a:bodyPr/>
                    <a:lstStyle/>
                    <a:p>
                      <a:pPr algn="ctr"/>
                      <a:r>
                        <a:rPr lang="en-US" dirty="0" smtClean="0">
                          <a:solidFill>
                            <a:schemeClr val="tx1"/>
                          </a:solidFill>
                        </a:rPr>
                        <a:t>factor</a:t>
                      </a:r>
                      <a:endParaRPr lang="en-US" dirty="0">
                        <a:solidFill>
                          <a:schemeClr val="tx1"/>
                        </a:solidFill>
                      </a:endParaRPr>
                    </a:p>
                  </a:txBody>
                  <a:tcPr/>
                </a:tc>
              </a:tr>
              <a:tr h="4125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Graph Biconnectivity </a:t>
                      </a:r>
                    </a:p>
                  </a:txBody>
                  <a:tcPr/>
                </a:tc>
                <a:tc>
                  <a:txBody>
                    <a:bodyPr/>
                    <a:lstStyle/>
                    <a:p>
                      <a:pPr algn="ctr"/>
                      <a:r>
                        <a:rPr lang="en-US" dirty="0" smtClean="0"/>
                        <a:t>33X</a:t>
                      </a:r>
                      <a:endParaRPr lang="en-US" dirty="0"/>
                    </a:p>
                  </a:txBody>
                  <a:tcPr/>
                </a:tc>
                <a:tc>
                  <a:txBody>
                    <a:bodyPr/>
                    <a:lstStyle/>
                    <a:p>
                      <a:pPr algn="ctr"/>
                      <a:r>
                        <a:rPr lang="en-US" dirty="0" smtClean="0"/>
                        <a:t>4X random graphs</a:t>
                      </a:r>
                    </a:p>
                    <a:p>
                      <a:pPr algn="ctr"/>
                      <a:r>
                        <a:rPr lang="en-US" dirty="0" smtClean="0"/>
                        <a:t>Muuuch</a:t>
                      </a:r>
                      <a:r>
                        <a:rPr lang="en-US" baseline="0" dirty="0" smtClean="0"/>
                        <a:t> parallelism</a:t>
                      </a:r>
                      <a:endParaRPr lang="en-US" dirty="0"/>
                    </a:p>
                  </a:txBody>
                  <a:tcPr/>
                </a:tc>
                <a:tc>
                  <a:txBody>
                    <a:bodyPr/>
                    <a:lstStyle/>
                    <a:p>
                      <a:pPr algn="ctr"/>
                      <a:r>
                        <a:rPr lang="en-US" dirty="0" smtClean="0"/>
                        <a:t> &gt;&gt;8</a:t>
                      </a:r>
                      <a:endParaRPr lang="en-US" dirty="0"/>
                    </a:p>
                  </a:txBody>
                  <a:tcPr/>
                </a:tc>
              </a:tr>
              <a:tr h="4125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Graph Triconnectivity </a:t>
                      </a:r>
                    </a:p>
                  </a:txBody>
                  <a:tcPr/>
                </a:tc>
                <a:tc>
                  <a:txBody>
                    <a:bodyPr/>
                    <a:lstStyle/>
                    <a:p>
                      <a:pPr algn="ctr"/>
                      <a:r>
                        <a:rPr lang="en-US" dirty="0" smtClean="0"/>
                        <a:t>129X</a:t>
                      </a:r>
                      <a:endParaRPr lang="en-US" dirty="0"/>
                    </a:p>
                  </a:txBody>
                  <a:tcPr/>
                </a:tc>
                <a:tc>
                  <a:txBody>
                    <a:bodyPr/>
                    <a:lstStyle/>
                    <a:p>
                      <a:pPr algn="ctr"/>
                      <a:r>
                        <a:rPr lang="en-US" dirty="0" smtClean="0"/>
                        <a:t>Only</a:t>
                      </a:r>
                      <a:r>
                        <a:rPr lang="en-US" baseline="0" dirty="0" smtClean="0"/>
                        <a:t> serial result</a:t>
                      </a:r>
                      <a:endParaRPr lang="en-US" dirty="0"/>
                    </a:p>
                  </a:txBody>
                  <a:tcPr/>
                </a:tc>
                <a:tc>
                  <a:txBody>
                    <a:bodyPr/>
                    <a:lstStyle/>
                    <a:p>
                      <a:pPr algn="ctr"/>
                      <a:r>
                        <a:rPr lang="en-US" dirty="0" smtClean="0"/>
                        <a:t>129</a:t>
                      </a:r>
                      <a:endParaRPr lang="en-US" dirty="0"/>
                    </a:p>
                  </a:txBody>
                  <a:tcPr/>
                </a:tc>
              </a:tr>
              <a:tr h="412537">
                <a:tc>
                  <a:txBody>
                    <a:bodyPr/>
                    <a:lstStyle/>
                    <a:p>
                      <a:r>
                        <a:rPr lang="en-US" dirty="0" smtClean="0"/>
                        <a:t>Max Flow </a:t>
                      </a:r>
                      <a:endParaRPr lang="en-US" dirty="0"/>
                    </a:p>
                  </a:txBody>
                  <a:tcPr/>
                </a:tc>
                <a:tc>
                  <a:txBody>
                    <a:bodyPr/>
                    <a:lstStyle/>
                    <a:p>
                      <a:pPr algn="ctr"/>
                      <a:r>
                        <a:rPr lang="en-US" dirty="0" smtClean="0"/>
                        <a:t>108X</a:t>
                      </a:r>
                      <a:endParaRPr lang="en-US" dirty="0"/>
                    </a:p>
                  </a:txBody>
                  <a:tcPr/>
                </a:tc>
                <a:tc>
                  <a:txBody>
                    <a:bodyPr/>
                    <a:lstStyle/>
                    <a:p>
                      <a:pPr algn="ctr"/>
                      <a:r>
                        <a:rPr lang="en-US" dirty="0" smtClean="0"/>
                        <a:t>2.5X</a:t>
                      </a:r>
                      <a:endParaRPr lang="en-US" dirty="0"/>
                    </a:p>
                  </a:txBody>
                  <a:tcPr/>
                </a:tc>
                <a:tc>
                  <a:txBody>
                    <a:bodyPr/>
                    <a:lstStyle/>
                    <a:p>
                      <a:pPr algn="ctr"/>
                      <a:r>
                        <a:rPr lang="en-US" dirty="0" smtClean="0"/>
                        <a:t>43</a:t>
                      </a:r>
                      <a:endParaRPr lang="en-US" dirty="0"/>
                    </a:p>
                  </a:txBody>
                  <a:tcPr/>
                </a:tc>
              </a:tr>
              <a:tr h="712051">
                <a:tc>
                  <a:txBody>
                    <a:bodyPr/>
                    <a:lstStyle/>
                    <a:p>
                      <a:r>
                        <a:rPr lang="en-US" dirty="0" smtClean="0"/>
                        <a:t>Burrows Wheeler    </a:t>
                      </a:r>
                      <a:r>
                        <a:rPr lang="en-US" baseline="0" dirty="0" smtClean="0"/>
                        <a:t> </a:t>
                      </a:r>
                      <a:r>
                        <a:rPr lang="en-US" sz="1600" dirty="0" smtClean="0">
                          <a:solidFill>
                            <a:srgbClr val="FF0000"/>
                          </a:solidFill>
                        </a:rPr>
                        <a:t>Compression</a:t>
                      </a:r>
                      <a:r>
                        <a:rPr lang="en-US" dirty="0" smtClean="0"/>
                        <a:t>  </a:t>
                      </a:r>
                    </a:p>
                    <a:p>
                      <a:r>
                        <a:rPr lang="en-US" dirty="0" smtClean="0"/>
                        <a:t>Transform -</a:t>
                      </a:r>
                      <a:r>
                        <a:rPr lang="en-US" baseline="0" dirty="0" smtClean="0"/>
                        <a:t> </a:t>
                      </a:r>
                      <a:r>
                        <a:rPr lang="en-US" dirty="0" smtClean="0"/>
                        <a:t>bzip2   </a:t>
                      </a:r>
                      <a:r>
                        <a:rPr lang="en-US" sz="1600" dirty="0" smtClean="0">
                          <a:solidFill>
                            <a:srgbClr val="FF0000"/>
                          </a:solidFill>
                        </a:rPr>
                        <a:t>Decompression</a:t>
                      </a:r>
                      <a:endParaRPr lang="en-US" sz="1600" dirty="0">
                        <a:solidFill>
                          <a:srgbClr val="FF0000"/>
                        </a:solidFill>
                      </a:endParaRPr>
                    </a:p>
                  </a:txBody>
                  <a:tcPr/>
                </a:tc>
                <a:tc>
                  <a:txBody>
                    <a:bodyPr/>
                    <a:lstStyle/>
                    <a:p>
                      <a:pPr algn="ctr"/>
                      <a:r>
                        <a:rPr lang="en-US" dirty="0" smtClean="0"/>
                        <a:t> 25X</a:t>
                      </a:r>
                    </a:p>
                    <a:p>
                      <a:pPr algn="ctr"/>
                      <a:r>
                        <a:rPr lang="en-US" dirty="0" smtClean="0"/>
                        <a:t>13X</a:t>
                      </a:r>
                      <a:endParaRPr lang="en-US" dirty="0"/>
                    </a:p>
                  </a:txBody>
                  <a:tcPr/>
                </a:tc>
                <a:tc>
                  <a:txBody>
                    <a:bodyPr/>
                    <a:lstStyle/>
                    <a:p>
                      <a:pPr algn="ctr"/>
                      <a:r>
                        <a:rPr lang="en-US" dirty="0" smtClean="0"/>
                        <a:t>X/2.8 …</a:t>
                      </a:r>
                      <a:r>
                        <a:rPr lang="en-US" baseline="0" dirty="0" smtClean="0"/>
                        <a:t> on GPU</a:t>
                      </a:r>
                    </a:p>
                    <a:p>
                      <a:pPr algn="ctr"/>
                      <a:r>
                        <a:rPr lang="en-US" baseline="0" dirty="0" smtClean="0"/>
                        <a:t>1.1</a:t>
                      </a:r>
                      <a:endParaRPr lang="en-US" dirty="0"/>
                    </a:p>
                  </a:txBody>
                  <a:tcPr/>
                </a:tc>
                <a:tc>
                  <a:txBody>
                    <a:bodyPr/>
                    <a:lstStyle/>
                    <a:p>
                      <a:pPr algn="ctr"/>
                      <a:r>
                        <a:rPr lang="en-US" b="1" dirty="0" smtClean="0"/>
                        <a:t>70</a:t>
                      </a:r>
                    </a:p>
                    <a:p>
                      <a:pPr algn="ctr"/>
                      <a:r>
                        <a:rPr lang="en-US" dirty="0" smtClean="0"/>
                        <a:t>11</a:t>
                      </a:r>
                      <a:endParaRPr lang="en-US" dirty="0"/>
                    </a:p>
                  </a:txBody>
                  <a:tcPr/>
                </a:tc>
              </a:tr>
            </a:tbl>
          </a:graphicData>
        </a:graphic>
      </p:graphicFrame>
      <p:sp>
        <p:nvSpPr>
          <p:cNvPr id="6" name="TextBox 5"/>
          <p:cNvSpPr txBox="1"/>
          <p:nvPr/>
        </p:nvSpPr>
        <p:spPr>
          <a:xfrm>
            <a:off x="0" y="4495800"/>
            <a:ext cx="9029700" cy="2308324"/>
          </a:xfrm>
          <a:prstGeom prst="rect">
            <a:avLst/>
          </a:prstGeom>
          <a:noFill/>
        </p:spPr>
        <p:txBody>
          <a:bodyPr wrap="square" rtlCol="0">
            <a:spAutoFit/>
          </a:bodyPr>
          <a:lstStyle/>
          <a:p>
            <a:r>
              <a:rPr lang="en-US" dirty="0" smtClean="0"/>
              <a:t>- On XMT the connectivity and max-flow algorithms did not require algorithmic </a:t>
            </a:r>
            <a:r>
              <a:rPr lang="en-US" dirty="0"/>
              <a:t>creativity</a:t>
            </a:r>
            <a:r>
              <a:rPr lang="en-US" dirty="0" smtClean="0"/>
              <a:t>. But, on other platforms, biconnectivity and max-flow required significant creativity </a:t>
            </a:r>
          </a:p>
          <a:p>
            <a:r>
              <a:rPr lang="en-US" dirty="0" smtClean="0"/>
              <a:t>-  BWT is 1</a:t>
            </a:r>
            <a:r>
              <a:rPr lang="en-US" baseline="30000" dirty="0" smtClean="0"/>
              <a:t>st</a:t>
            </a:r>
            <a:r>
              <a:rPr lang="en-US" dirty="0" smtClean="0"/>
              <a:t> “truly parallel” speedup for lossless data compression. Beats </a:t>
            </a:r>
            <a:r>
              <a:rPr lang="en-US" dirty="0" smtClean="0">
                <a:solidFill>
                  <a:srgbClr val="FF0000"/>
                </a:solidFill>
              </a:rPr>
              <a:t>Google Snappy </a:t>
            </a:r>
            <a:r>
              <a:rPr lang="en-US" dirty="0" smtClean="0">
                <a:solidFill>
                  <a:srgbClr val="000000"/>
                </a:solidFill>
              </a:rPr>
              <a:t>(message passing within warehouse scale computers)</a:t>
            </a:r>
            <a:endParaRPr lang="en-US" dirty="0" smtClean="0"/>
          </a:p>
          <a:p>
            <a:endParaRPr lang="en-US" dirty="0" smtClean="0"/>
          </a:p>
          <a:p>
            <a:endParaRPr lang="en-US" dirty="0"/>
          </a:p>
          <a:p>
            <a:r>
              <a:rPr lang="en-US" dirty="0" smtClean="0"/>
              <a:t>Later: new results on scaling and speedups for 8-64K TCUs; e.g., preliminary results of &gt; </a:t>
            </a:r>
            <a:r>
              <a:rPr lang="en-US" dirty="0" smtClean="0">
                <a:solidFill>
                  <a:srgbClr val="FF0000"/>
                </a:solidFill>
              </a:rPr>
              <a:t>150X over GPU for 2D-FFT</a:t>
            </a:r>
            <a:endParaRPr lang="en-US" dirty="0">
              <a:solidFill>
                <a:srgbClr val="FF0000"/>
              </a:solidFill>
            </a:endParaRPr>
          </a:p>
        </p:txBody>
      </p:sp>
      <p:sp>
        <p:nvSpPr>
          <p:cNvPr id="3" name="TextBox 2"/>
          <p:cNvSpPr txBox="1"/>
          <p:nvPr/>
        </p:nvSpPr>
        <p:spPr>
          <a:xfrm>
            <a:off x="-220298" y="4418664"/>
            <a:ext cx="184666" cy="400110"/>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7284677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9144000" cy="716126"/>
          </a:xfrm>
        </p:spPr>
        <p:txBody>
          <a:bodyPr>
            <a:noAutofit/>
          </a:bodyPr>
          <a:lstStyle/>
          <a:p>
            <a:pPr algn="ctr"/>
            <a:r>
              <a:rPr lang="en-US" sz="3300" dirty="0" smtClean="0">
                <a:latin typeface="Calibri Light" panose="020F0302020204030204" pitchFamily="34" charset="0"/>
              </a:rPr>
              <a:t>Immediate Concurrent Execution (ICE) Programming</a:t>
            </a:r>
            <a:endParaRPr lang="en-US" sz="3300" dirty="0">
              <a:latin typeface="Calibri Light" panose="020F0302020204030204" pitchFamily="34" charset="0"/>
            </a:endParaRPr>
          </a:p>
        </p:txBody>
      </p:sp>
      <p:sp>
        <p:nvSpPr>
          <p:cNvPr id="3" name="Content Placeholder 2"/>
          <p:cNvSpPr>
            <a:spLocks noGrp="1"/>
          </p:cNvSpPr>
          <p:nvPr>
            <p:ph idx="1"/>
          </p:nvPr>
        </p:nvSpPr>
        <p:spPr>
          <a:xfrm>
            <a:off x="368966" y="1211179"/>
            <a:ext cx="6304549" cy="3785936"/>
          </a:xfrm>
        </p:spPr>
        <p:txBody>
          <a:bodyPr>
            <a:normAutofit fontScale="55000" lnSpcReduction="20000"/>
          </a:bodyPr>
          <a:lstStyle/>
          <a:p>
            <a:r>
              <a:rPr lang="en-US" dirty="0" smtClean="0"/>
              <a:t>PRAM: main model for theory of parallel algorithm </a:t>
            </a:r>
          </a:p>
          <a:p>
            <a:pPr lvl="1"/>
            <a:r>
              <a:rPr lang="en-US" dirty="0" smtClean="0"/>
              <a:t>Strong speedups for irregular </a:t>
            </a:r>
            <a:r>
              <a:rPr lang="en-US" dirty="0"/>
              <a:t>parallel algorithms </a:t>
            </a:r>
          </a:p>
          <a:p>
            <a:r>
              <a:rPr lang="en-US" dirty="0" smtClean="0"/>
              <a:t>ICE: Follows the lock-step execution model</a:t>
            </a:r>
          </a:p>
          <a:p>
            <a:pPr lvl="1"/>
            <a:r>
              <a:rPr lang="en-US" dirty="0"/>
              <a:t>Parallelism direct from PRAM algorithmic </a:t>
            </a:r>
            <a:r>
              <a:rPr lang="en-US" dirty="0" smtClean="0"/>
              <a:t>model</a:t>
            </a:r>
          </a:p>
          <a:p>
            <a:pPr lvl="1"/>
            <a:r>
              <a:rPr lang="en-US" dirty="0" smtClean="0"/>
              <a:t>An extension of the C language</a:t>
            </a:r>
          </a:p>
          <a:p>
            <a:pPr lvl="2"/>
            <a:r>
              <a:rPr lang="en-US" dirty="0" smtClean="0"/>
              <a:t>New keyword ‘</a:t>
            </a:r>
            <a:r>
              <a:rPr lang="en-US" dirty="0" err="1" smtClean="0"/>
              <a:t>pardo</a:t>
            </a:r>
            <a:r>
              <a:rPr lang="en-US" dirty="0" smtClean="0"/>
              <a:t>’ (Parallel Do) </a:t>
            </a:r>
          </a:p>
          <a:p>
            <a:r>
              <a:rPr lang="en-US" dirty="0" smtClean="0"/>
              <a:t>New work: Translate ICE programs into XMTC (&amp; run on XMT)</a:t>
            </a:r>
          </a:p>
          <a:p>
            <a:pPr lvl="1"/>
            <a:r>
              <a:rPr lang="en-US" dirty="0" smtClean="0"/>
              <a:t>Lock-step model </a:t>
            </a:r>
            <a:r>
              <a:rPr lang="en-US" dirty="0" smtClean="0">
                <a:sym typeface="Wingdings" panose="05000000000000000000" pitchFamily="2" charset="2"/>
              </a:rPr>
              <a:t> Threaded Model</a:t>
            </a:r>
          </a:p>
          <a:p>
            <a:r>
              <a:rPr lang="en-US" dirty="0" smtClean="0"/>
              <a:t>Motivation: </a:t>
            </a:r>
            <a:r>
              <a:rPr lang="en-US" dirty="0"/>
              <a:t>Ease-of-programming of parallel </a:t>
            </a:r>
            <a:r>
              <a:rPr lang="en-US" dirty="0" smtClean="0"/>
              <a:t>algorithms</a:t>
            </a:r>
          </a:p>
          <a:p>
            <a:r>
              <a:rPr lang="en-US" dirty="0" smtClean="0"/>
              <a:t>Question: but </a:t>
            </a:r>
            <a:r>
              <a:rPr lang="en-US" dirty="0" smtClean="0">
                <a:solidFill>
                  <a:srgbClr val="FF0000"/>
                </a:solidFill>
              </a:rPr>
              <a:t>at what performance slowdown</a:t>
            </a:r>
            <a:r>
              <a:rPr lang="en-US" dirty="0" smtClean="0"/>
              <a:t>?</a:t>
            </a:r>
            <a:endParaRPr lang="en-US" dirty="0"/>
          </a:p>
          <a:p>
            <a:r>
              <a:rPr lang="en-US" dirty="0" smtClean="0"/>
              <a:t>Perhaps surprising answer: </a:t>
            </a:r>
            <a:r>
              <a:rPr lang="en-US" dirty="0" smtClean="0">
                <a:solidFill>
                  <a:srgbClr val="FF0000"/>
                </a:solidFill>
              </a:rPr>
              <a:t>Comparable</a:t>
            </a:r>
            <a:r>
              <a:rPr lang="en-US" dirty="0" smtClean="0"/>
              <a:t> runtime to XMTC</a:t>
            </a:r>
          </a:p>
          <a:p>
            <a:pPr lvl="1"/>
            <a:r>
              <a:rPr lang="en-US" dirty="0" smtClean="0"/>
              <a:t>average 0.7% speedup(!) on eleven-benchmarks suite  </a:t>
            </a:r>
          </a:p>
        </p:txBody>
      </p:sp>
      <p:graphicFrame>
        <p:nvGraphicFramePr>
          <p:cNvPr id="6" name="Table 5"/>
          <p:cNvGraphicFramePr>
            <a:graphicFrameLocks noGrp="1"/>
          </p:cNvGraphicFramePr>
          <p:nvPr>
            <p:extLst>
              <p:ext uri="{D42A27DB-BD31-4B8C-83A1-F6EECF244321}">
                <p14:modId xmlns:p14="http://schemas.microsoft.com/office/powerpoint/2010/main" val="1479880030"/>
              </p:ext>
            </p:extLst>
          </p:nvPr>
        </p:nvGraphicFramePr>
        <p:xfrm>
          <a:off x="6748709" y="2833241"/>
          <a:ext cx="2282997" cy="1645920"/>
        </p:xfrm>
        <a:graphic>
          <a:graphicData uri="http://schemas.openxmlformats.org/drawingml/2006/table">
            <a:tbl>
              <a:tblPr firstRow="1" bandRow="1">
                <a:tableStyleId>{5C22544A-7EE6-4342-B048-85BDC9FD1C3A}</a:tableStyleId>
              </a:tblPr>
              <a:tblGrid>
                <a:gridCol w="185353"/>
                <a:gridCol w="185353"/>
                <a:gridCol w="1912291"/>
              </a:tblGrid>
              <a:tr h="182880">
                <a:tc gridSpan="3">
                  <a:txBody>
                    <a:bodyPr/>
                    <a:lstStyle/>
                    <a:p>
                      <a:r>
                        <a:rPr lang="en-US" sz="1200" b="0" dirty="0" err="1" smtClean="0">
                          <a:solidFill>
                            <a:sysClr val="windowText" lastClr="000000"/>
                          </a:solidFill>
                        </a:rPr>
                        <a:t>pardo</a:t>
                      </a:r>
                      <a:r>
                        <a:rPr lang="en-US" sz="1200" b="0" dirty="0" smtClean="0">
                          <a:solidFill>
                            <a:sysClr val="windowText" lastClr="000000"/>
                          </a:solidFill>
                        </a:rPr>
                        <a:t> (unsigned </a:t>
                      </a:r>
                      <a:r>
                        <a:rPr lang="en-US" sz="1200" b="0" dirty="0" err="1" smtClean="0">
                          <a:solidFill>
                            <a:sysClr val="windowText" lastClr="000000"/>
                          </a:solidFill>
                        </a:rPr>
                        <a:t>i</a:t>
                      </a:r>
                      <a:r>
                        <a:rPr lang="en-US" sz="1200" b="0" baseline="0" dirty="0" smtClean="0">
                          <a:solidFill>
                            <a:sysClr val="windowText" lastClr="000000"/>
                          </a:solidFill>
                        </a:rPr>
                        <a:t> = 0; n – 1; 1) {</a:t>
                      </a:r>
                      <a:endParaRPr lang="en-US" sz="1200" b="0" dirty="0">
                        <a:solidFill>
                          <a:sysClr val="windowText" lastClr="000000"/>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2880">
                <a:tc>
                  <a:txBody>
                    <a:bodyPr/>
                    <a:lstStyle/>
                    <a:p>
                      <a:endParaRPr lang="en-US" sz="1200" dirty="0">
                        <a:solidFill>
                          <a:sysClr val="windowText" lastClr="000000"/>
                        </a:solidFill>
                      </a:endParaRPr>
                    </a:p>
                  </a:txBody>
                  <a:tcPr marL="68580" marR="6858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r>
                        <a:rPr lang="en-US" sz="1200" dirty="0" smtClean="0">
                          <a:solidFill>
                            <a:sysClr val="windowText" lastClr="000000"/>
                          </a:solidFill>
                        </a:rPr>
                        <a:t>while (S[</a:t>
                      </a:r>
                      <a:r>
                        <a:rPr lang="en-US" sz="1200" dirty="0" err="1" smtClean="0">
                          <a:solidFill>
                            <a:sysClr val="windowText" lastClr="000000"/>
                          </a:solidFill>
                        </a:rPr>
                        <a:t>i</a:t>
                      </a:r>
                      <a:r>
                        <a:rPr lang="en-US" sz="1200" dirty="0" smtClean="0">
                          <a:solidFill>
                            <a:sysClr val="windowText" lastClr="000000"/>
                          </a:solidFill>
                        </a:rPr>
                        <a:t>] != S[S[</a:t>
                      </a:r>
                      <a:r>
                        <a:rPr lang="en-US" sz="1200" dirty="0" err="1" smtClean="0">
                          <a:solidFill>
                            <a:sysClr val="windowText" lastClr="000000"/>
                          </a:solidFill>
                        </a:rPr>
                        <a:t>i</a:t>
                      </a:r>
                      <a:r>
                        <a:rPr lang="en-US" sz="1200" dirty="0" smtClean="0">
                          <a:solidFill>
                            <a:sysClr val="windowText" lastClr="000000"/>
                          </a:solidFill>
                        </a:rPr>
                        <a:t>]]) {</a:t>
                      </a:r>
                      <a:endParaRPr lang="en-US" sz="1200" dirty="0">
                        <a:solidFill>
                          <a:sysClr val="windowText" lastClr="000000"/>
                        </a:solidFill>
                      </a:endParaRPr>
                    </a:p>
                  </a:txBody>
                  <a:tcPr marL="68580" marR="6858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2880">
                <a:tc>
                  <a:txBody>
                    <a:bodyPr/>
                    <a:lstStyle/>
                    <a:p>
                      <a:endParaRPr lang="en-US" sz="1200" dirty="0">
                        <a:solidFill>
                          <a:sysClr val="windowText" lastClr="000000"/>
                        </a:solidFill>
                      </a:endParaRPr>
                    </a:p>
                  </a:txBody>
                  <a:tcPr marL="68580" marR="6858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solidFill>
                          <a:sysClr val="windowText" lastClr="000000"/>
                        </a:solidFill>
                      </a:endParaRP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dirty="0" smtClean="0">
                          <a:solidFill>
                            <a:sysClr val="windowText" lastClr="000000"/>
                          </a:solidFill>
                        </a:rPr>
                        <a:t>W[</a:t>
                      </a:r>
                      <a:r>
                        <a:rPr lang="en-US" sz="1200" dirty="0" err="1" smtClean="0">
                          <a:solidFill>
                            <a:sysClr val="windowText" lastClr="000000"/>
                          </a:solidFill>
                        </a:rPr>
                        <a:t>i</a:t>
                      </a:r>
                      <a:r>
                        <a:rPr lang="en-US" sz="1200" dirty="0" smtClean="0">
                          <a:solidFill>
                            <a:sysClr val="windowText" lastClr="000000"/>
                          </a:solidFill>
                        </a:rPr>
                        <a:t>] = W[</a:t>
                      </a:r>
                      <a:r>
                        <a:rPr lang="en-US" sz="1200" dirty="0" err="1" smtClean="0">
                          <a:solidFill>
                            <a:sysClr val="windowText" lastClr="000000"/>
                          </a:solidFill>
                        </a:rPr>
                        <a:t>i</a:t>
                      </a:r>
                      <a:r>
                        <a:rPr lang="en-US" sz="1200" dirty="0" smtClean="0">
                          <a:solidFill>
                            <a:sysClr val="windowText" lastClr="000000"/>
                          </a:solidFill>
                        </a:rPr>
                        <a:t>] + W[S[</a:t>
                      </a:r>
                      <a:r>
                        <a:rPr lang="en-US" sz="1200" dirty="0" err="1" smtClean="0">
                          <a:solidFill>
                            <a:sysClr val="windowText" lastClr="000000"/>
                          </a:solidFill>
                        </a:rPr>
                        <a:t>i</a:t>
                      </a:r>
                      <a:r>
                        <a:rPr lang="en-US" sz="1200" dirty="0" smtClean="0">
                          <a:solidFill>
                            <a:sysClr val="windowText" lastClr="000000"/>
                          </a:solidFill>
                        </a:rPr>
                        <a:t>]];</a:t>
                      </a:r>
                      <a:endParaRPr lang="en-US" sz="1200" dirty="0">
                        <a:solidFill>
                          <a:sysClr val="windowText" lastClr="000000"/>
                        </a:solidFill>
                      </a:endParaRPr>
                    </a:p>
                  </a:txBody>
                  <a:tcPr marL="68580" marR="6858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2880">
                <a:tc>
                  <a:txBody>
                    <a:bodyPr/>
                    <a:lstStyle/>
                    <a:p>
                      <a:endParaRPr lang="en-US" sz="1200" dirty="0">
                        <a:solidFill>
                          <a:sysClr val="windowText" lastClr="000000"/>
                        </a:solidFill>
                      </a:endParaRPr>
                    </a:p>
                  </a:txBody>
                  <a:tcPr marL="68580" marR="6858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solidFill>
                          <a:sysClr val="windowText" lastClr="000000"/>
                        </a:solidFill>
                      </a:endParaRPr>
                    </a:p>
                  </a:txBody>
                  <a:tcPr marL="68580" marR="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dirty="0" smtClean="0">
                          <a:solidFill>
                            <a:sysClr val="windowText" lastClr="000000"/>
                          </a:solidFill>
                        </a:rPr>
                        <a:t>S[</a:t>
                      </a:r>
                      <a:r>
                        <a:rPr lang="en-US" sz="1200" dirty="0" err="1" smtClean="0">
                          <a:solidFill>
                            <a:sysClr val="windowText" lastClr="000000"/>
                          </a:solidFill>
                        </a:rPr>
                        <a:t>i</a:t>
                      </a:r>
                      <a:r>
                        <a:rPr lang="en-US" sz="1200" dirty="0" smtClean="0">
                          <a:solidFill>
                            <a:sysClr val="windowText" lastClr="000000"/>
                          </a:solidFill>
                        </a:rPr>
                        <a:t>] = S[S[</a:t>
                      </a:r>
                      <a:r>
                        <a:rPr lang="en-US" sz="1200" dirty="0" err="1" smtClean="0">
                          <a:solidFill>
                            <a:sysClr val="windowText" lastClr="000000"/>
                          </a:solidFill>
                        </a:rPr>
                        <a:t>i</a:t>
                      </a:r>
                      <a:r>
                        <a:rPr lang="en-US" sz="1200" dirty="0" smtClean="0">
                          <a:solidFill>
                            <a:sysClr val="windowText" lastClr="000000"/>
                          </a:solidFill>
                        </a:rPr>
                        <a:t>]];</a:t>
                      </a:r>
                      <a:endParaRPr lang="en-US" sz="1200" dirty="0">
                        <a:solidFill>
                          <a:sysClr val="windowText" lastClr="000000"/>
                        </a:solidFill>
                      </a:endParaRPr>
                    </a:p>
                  </a:txBody>
                  <a:tcPr marL="68580" marR="6858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2880">
                <a:tc>
                  <a:txBody>
                    <a:bodyPr/>
                    <a:lstStyle/>
                    <a:p>
                      <a:endParaRPr lang="en-US" sz="1200" dirty="0">
                        <a:solidFill>
                          <a:sysClr val="windowText" lastClr="000000"/>
                        </a:solidFill>
                      </a:endParaRPr>
                    </a:p>
                  </a:txBody>
                  <a:tcPr marL="68580" marR="6858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r>
                        <a:rPr lang="en-US" sz="1200" dirty="0" smtClean="0">
                          <a:solidFill>
                            <a:sysClr val="windowText" lastClr="000000"/>
                          </a:solidFill>
                        </a:rPr>
                        <a:t>}</a:t>
                      </a:r>
                      <a:endParaRPr lang="en-US" sz="1200" dirty="0">
                        <a:solidFill>
                          <a:sysClr val="windowText" lastClr="000000"/>
                        </a:solidFill>
                      </a:endParaRPr>
                    </a:p>
                  </a:txBody>
                  <a:tcPr marL="68580" marR="6858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2880">
                <a:tc gridSpan="3">
                  <a:txBody>
                    <a:bodyPr/>
                    <a:lstStyle/>
                    <a:p>
                      <a:r>
                        <a:rPr lang="en-US" sz="1200" dirty="0" smtClean="0">
                          <a:solidFill>
                            <a:sysClr val="windowText" lastClr="000000"/>
                          </a:solidFill>
                        </a:rPr>
                        <a:t>}</a:t>
                      </a:r>
                      <a:endParaRPr lang="en-US" sz="1200" dirty="0">
                        <a:solidFill>
                          <a:sysClr val="windowText" lastClr="000000"/>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412476607"/>
              </p:ext>
            </p:extLst>
          </p:nvPr>
        </p:nvGraphicFramePr>
        <p:xfrm>
          <a:off x="803733" y="5225415"/>
          <a:ext cx="7877556" cy="1320165"/>
        </p:xfrm>
        <a:graphic>
          <a:graphicData uri="http://schemas.openxmlformats.org/drawingml/2006/table">
            <a:tbl>
              <a:tblPr firstRow="1" bandRow="1">
                <a:tableStyleId>{5C22544A-7EE6-4342-B048-85BDC9FD1C3A}</a:tableStyleId>
              </a:tblPr>
              <a:tblGrid>
                <a:gridCol w="752351"/>
                <a:gridCol w="552955"/>
                <a:gridCol w="657225"/>
                <a:gridCol w="657225"/>
                <a:gridCol w="731416"/>
                <a:gridCol w="583034"/>
                <a:gridCol w="657225"/>
                <a:gridCol w="700836"/>
                <a:gridCol w="505326"/>
                <a:gridCol w="521369"/>
                <a:gridCol w="778042"/>
                <a:gridCol w="780552"/>
              </a:tblGrid>
              <a:tr h="370840">
                <a:tc>
                  <a:txBody>
                    <a:bodyPr/>
                    <a:lstStyle/>
                    <a:p>
                      <a:endParaRPr lang="en-US"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smtClean="0">
                          <a:solidFill>
                            <a:srgbClr val="000000"/>
                          </a:solidFill>
                          <a:effectLst/>
                          <a:latin typeface="Calibri" panose="020F0502020204030204" pitchFamily="34" charset="0"/>
                        </a:rPr>
                        <a:t>Integer Sort</a:t>
                      </a:r>
                      <a:endParaRPr lang="en-US" sz="1100" b="0" i="0" u="none" strike="noStrike" dirty="0">
                        <a:solidFill>
                          <a:srgbClr val="000000"/>
                        </a:solidFill>
                        <a:effectLst/>
                        <a:latin typeface="Calibri" panose="020F0502020204030204" pitchFamily="34" charset="0"/>
                      </a:endParaRP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smtClean="0">
                          <a:solidFill>
                            <a:srgbClr val="000000"/>
                          </a:solidFill>
                          <a:effectLst/>
                          <a:latin typeface="Calibri" panose="020F0502020204030204" pitchFamily="34" charset="0"/>
                        </a:rPr>
                        <a:t>Sample Sort</a:t>
                      </a:r>
                      <a:endParaRPr lang="en-US" sz="1100" b="0" i="0" u="none" strike="noStrike" dirty="0">
                        <a:solidFill>
                          <a:srgbClr val="000000"/>
                        </a:solidFill>
                        <a:effectLst/>
                        <a:latin typeface="Calibri" panose="020F0502020204030204" pitchFamily="34" charset="0"/>
                      </a:endParaRP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smtClean="0">
                          <a:solidFill>
                            <a:srgbClr val="000000"/>
                          </a:solidFill>
                          <a:effectLst/>
                          <a:latin typeface="Calibri" panose="020F0502020204030204" pitchFamily="34" charset="0"/>
                        </a:rPr>
                        <a:t>Merge Sort</a:t>
                      </a:r>
                      <a:endParaRPr lang="en-US" sz="1100" b="0" i="0" u="none" strike="noStrike" dirty="0">
                        <a:solidFill>
                          <a:srgbClr val="000000"/>
                        </a:solidFill>
                        <a:effectLst/>
                        <a:latin typeface="Calibri" panose="020F0502020204030204" pitchFamily="34" charset="0"/>
                      </a:endParaRP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smtClean="0">
                          <a:solidFill>
                            <a:srgbClr val="000000"/>
                          </a:solidFill>
                          <a:effectLst/>
                          <a:latin typeface="Calibri" panose="020F0502020204030204" pitchFamily="34" charset="0"/>
                        </a:rPr>
                        <a:t>Graph</a:t>
                      </a:r>
                      <a:r>
                        <a:rPr lang="en-US" sz="1100" b="0" i="0" u="none" strike="noStrike" baseline="0" dirty="0" smtClean="0">
                          <a:solidFill>
                            <a:srgbClr val="000000"/>
                          </a:solidFill>
                          <a:effectLst/>
                          <a:latin typeface="Calibri" panose="020F0502020204030204" pitchFamily="34" charset="0"/>
                        </a:rPr>
                        <a:t> Connectivity</a:t>
                      </a:r>
                      <a:endParaRPr lang="en-US" sz="1100" b="0" i="0" u="none" strike="noStrike" dirty="0">
                        <a:solidFill>
                          <a:srgbClr val="000000"/>
                        </a:solidFill>
                        <a:effectLst/>
                        <a:latin typeface="Calibri" panose="020F0502020204030204" pitchFamily="34" charset="0"/>
                      </a:endParaRP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smtClean="0">
                          <a:solidFill>
                            <a:srgbClr val="000000"/>
                          </a:solidFill>
                          <a:effectLst/>
                          <a:latin typeface="Calibri" panose="020F0502020204030204" pitchFamily="34" charset="0"/>
                        </a:rPr>
                        <a:t>Breadth First Search</a:t>
                      </a:r>
                      <a:endParaRPr lang="en-US" sz="1100" b="0" i="0" u="none" strike="noStrike" dirty="0">
                        <a:solidFill>
                          <a:srgbClr val="000000"/>
                        </a:solidFill>
                        <a:effectLst/>
                        <a:latin typeface="Calibri" panose="020F0502020204030204" pitchFamily="34" charset="0"/>
                      </a:endParaRP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smtClean="0">
                          <a:solidFill>
                            <a:srgbClr val="000000"/>
                          </a:solidFill>
                          <a:effectLst/>
                          <a:latin typeface="Calibri" panose="020F0502020204030204" pitchFamily="34" charset="0"/>
                        </a:rPr>
                        <a:t>Maximum Finding</a:t>
                      </a:r>
                      <a:endParaRPr lang="en-US" sz="1100" b="0" i="0" u="none" strike="noStrike" dirty="0">
                        <a:solidFill>
                          <a:srgbClr val="000000"/>
                        </a:solidFill>
                        <a:effectLst/>
                        <a:latin typeface="Calibri" panose="020F0502020204030204" pitchFamily="34" charset="0"/>
                      </a:endParaRP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smtClean="0">
                          <a:solidFill>
                            <a:srgbClr val="000000"/>
                          </a:solidFill>
                          <a:effectLst/>
                          <a:latin typeface="Calibri" panose="020F0502020204030204" pitchFamily="34" charset="0"/>
                        </a:rPr>
                        <a:t>Tree Contraction</a:t>
                      </a:r>
                      <a:endParaRPr lang="en-US" sz="1100" b="0" i="0" u="none" strike="noStrike" dirty="0">
                        <a:solidFill>
                          <a:srgbClr val="000000"/>
                        </a:solidFill>
                        <a:effectLst/>
                        <a:latin typeface="Calibri" panose="020F0502020204030204" pitchFamily="34" charset="0"/>
                      </a:endParaRP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smtClean="0">
                          <a:solidFill>
                            <a:srgbClr val="000000"/>
                          </a:solidFill>
                          <a:effectLst/>
                          <a:latin typeface="Calibri" panose="020F0502020204030204" pitchFamily="34" charset="0"/>
                        </a:rPr>
                        <a:t>Tree Rooting</a:t>
                      </a:r>
                      <a:endParaRPr lang="en-US" sz="1100" b="0" i="0" u="none" strike="noStrike" dirty="0">
                        <a:solidFill>
                          <a:srgbClr val="000000"/>
                        </a:solidFill>
                        <a:effectLst/>
                        <a:latin typeface="Calibri" panose="020F0502020204030204" pitchFamily="34" charset="0"/>
                      </a:endParaRP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smtClean="0">
                          <a:solidFill>
                            <a:srgbClr val="000000"/>
                          </a:solidFill>
                          <a:effectLst/>
                          <a:latin typeface="Calibri" panose="020F0502020204030204" pitchFamily="34" charset="0"/>
                        </a:rPr>
                        <a:t>Jacobi</a:t>
                      </a:r>
                      <a:endParaRPr lang="en-US" sz="1100" b="0" i="0" u="none" strike="noStrike" dirty="0">
                        <a:solidFill>
                          <a:srgbClr val="000000"/>
                        </a:solidFill>
                        <a:effectLst/>
                        <a:latin typeface="Calibri" panose="020F0502020204030204" pitchFamily="34" charset="0"/>
                      </a:endParaRP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smtClean="0">
                          <a:solidFill>
                            <a:srgbClr val="000000"/>
                          </a:solidFill>
                          <a:effectLst/>
                          <a:latin typeface="Calibri" panose="020F0502020204030204" pitchFamily="34" charset="0"/>
                        </a:rPr>
                        <a:t>LU Factorization</a:t>
                      </a:r>
                      <a:endParaRPr lang="en-US" sz="1100" b="0" i="0" u="none" strike="noStrike" dirty="0">
                        <a:solidFill>
                          <a:srgbClr val="000000"/>
                        </a:solidFill>
                        <a:effectLst/>
                        <a:latin typeface="Calibri" panose="020F0502020204030204" pitchFamily="34" charset="0"/>
                      </a:endParaRP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err="1" smtClean="0">
                          <a:solidFill>
                            <a:srgbClr val="000000"/>
                          </a:solidFill>
                          <a:effectLst/>
                          <a:latin typeface="Calibri" panose="020F0502020204030204" pitchFamily="34" charset="0"/>
                        </a:rPr>
                        <a:t>Cholesky</a:t>
                      </a:r>
                      <a:r>
                        <a:rPr lang="en-US" sz="1100" b="0" i="0" u="none" strike="noStrike" baseline="0" dirty="0" smtClean="0">
                          <a:solidFill>
                            <a:srgbClr val="000000"/>
                          </a:solidFill>
                          <a:effectLst/>
                          <a:latin typeface="Calibri" panose="020F0502020204030204" pitchFamily="34" charset="0"/>
                        </a:rPr>
                        <a:t> Factorization</a:t>
                      </a:r>
                      <a:endParaRPr lang="en-US" sz="1100" b="0" i="0" u="none" strike="noStrike" dirty="0">
                        <a:solidFill>
                          <a:srgbClr val="000000"/>
                        </a:solidFill>
                        <a:effectLst/>
                        <a:latin typeface="Calibri" panose="020F0502020204030204" pitchFamily="34" charset="0"/>
                      </a:endParaRP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000" dirty="0" smtClean="0"/>
                        <a:t>Normalized to XMTC</a:t>
                      </a:r>
                      <a:endParaRPr lang="en-US" sz="1000" dirty="0"/>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alibri" panose="020F0502020204030204" pitchFamily="34" charset="0"/>
                        </a:rPr>
                        <a:t>100.00%</a:t>
                      </a: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alibri" panose="020F0502020204030204" pitchFamily="34" charset="0"/>
                        </a:rPr>
                        <a:t>98.54%</a:t>
                      </a: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alibri" panose="020F0502020204030204" pitchFamily="34" charset="0"/>
                        </a:rPr>
                        <a:t>102.07%</a:t>
                      </a: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alibri" panose="020F0502020204030204" pitchFamily="34" charset="0"/>
                        </a:rPr>
                        <a:t>98.55%</a:t>
                      </a: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alibri" panose="020F0502020204030204" pitchFamily="34" charset="0"/>
                        </a:rPr>
                        <a:t>108.42%</a:t>
                      </a: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alibri" panose="020F0502020204030204" pitchFamily="34" charset="0"/>
                        </a:rPr>
                        <a:t>104.78%</a:t>
                      </a: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alibri" panose="020F0502020204030204" pitchFamily="34" charset="0"/>
                        </a:rPr>
                        <a:t>100.61%</a:t>
                      </a: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alibri" panose="020F0502020204030204" pitchFamily="34" charset="0"/>
                        </a:rPr>
                        <a:t>97.42%</a:t>
                      </a: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panose="020F0502020204030204" pitchFamily="34" charset="0"/>
                        </a:rPr>
                        <a:t>100.99%</a:t>
                      </a: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panose="020F0502020204030204" pitchFamily="34" charset="0"/>
                        </a:rPr>
                        <a:t>98.39%</a:t>
                      </a: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alibri" panose="020F0502020204030204" pitchFamily="34" charset="0"/>
                        </a:rPr>
                        <a:t>98.66%</a:t>
                      </a: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050" dirty="0" smtClean="0"/>
                        <a:t>ICE</a:t>
                      </a:r>
                      <a:r>
                        <a:rPr lang="en-US" sz="1050" baseline="0" dirty="0" smtClean="0"/>
                        <a:t> slowdown</a:t>
                      </a:r>
                      <a:endParaRPr lang="en-US" sz="1050" dirty="0"/>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alibri" panose="020F0502020204030204" pitchFamily="34" charset="0"/>
                        </a:rPr>
                        <a:t>0.002%</a:t>
                      </a: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alibri" panose="020F0502020204030204" pitchFamily="34" charset="0"/>
                        </a:rPr>
                        <a:t>1.457%</a:t>
                      </a: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alibri" panose="020F0502020204030204" pitchFamily="34" charset="0"/>
                        </a:rPr>
                        <a:t>-2.070%</a:t>
                      </a: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alibri" panose="020F0502020204030204" pitchFamily="34" charset="0"/>
                        </a:rPr>
                        <a:t>1.453%</a:t>
                      </a: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alibri" panose="020F0502020204030204" pitchFamily="34" charset="0"/>
                        </a:rPr>
                        <a:t>-8.424%</a:t>
                      </a: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alibri" panose="020F0502020204030204" pitchFamily="34" charset="0"/>
                        </a:rPr>
                        <a:t>-4.780%</a:t>
                      </a: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alibri" panose="020F0502020204030204" pitchFamily="34" charset="0"/>
                        </a:rPr>
                        <a:t>-0.610%</a:t>
                      </a: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alibri" panose="020F0502020204030204" pitchFamily="34" charset="0"/>
                        </a:rPr>
                        <a:t>2.584%</a:t>
                      </a: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alibri" panose="020F0502020204030204" pitchFamily="34" charset="0"/>
                        </a:rPr>
                        <a:t>-0.985%</a:t>
                      </a: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alibri" panose="020F0502020204030204" pitchFamily="34" charset="0"/>
                        </a:rPr>
                        <a:t>1.605%</a:t>
                      </a: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alibri" panose="020F0502020204030204" pitchFamily="34" charset="0"/>
                        </a:rPr>
                        <a:t>1.338%</a:t>
                      </a:r>
                    </a:p>
                  </a:txBody>
                  <a:tcPr marL="7144" marR="7144"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6859" y="716127"/>
            <a:ext cx="2195318" cy="1806357"/>
          </a:xfrm>
          <a:prstGeom prst="rect">
            <a:avLst/>
          </a:prstGeom>
        </p:spPr>
      </p:pic>
      <p:sp>
        <p:nvSpPr>
          <p:cNvPr id="5" name="TextBox 4"/>
          <p:cNvSpPr txBox="1"/>
          <p:nvPr/>
        </p:nvSpPr>
        <p:spPr>
          <a:xfrm>
            <a:off x="5919937" y="716125"/>
            <a:ext cx="3224064" cy="338554"/>
          </a:xfrm>
          <a:prstGeom prst="rect">
            <a:avLst/>
          </a:prstGeom>
          <a:noFill/>
        </p:spPr>
        <p:txBody>
          <a:bodyPr wrap="square" rtlCol="0">
            <a:spAutoFit/>
          </a:bodyPr>
          <a:lstStyle/>
          <a:p>
            <a:r>
              <a:rPr lang="en-US" sz="1600" u="sng" dirty="0" smtClean="0"/>
              <a:t>PRAM algorithm and its ICE program</a:t>
            </a:r>
            <a:endParaRPr lang="en-US" sz="1600" u="sng" dirty="0"/>
          </a:p>
        </p:txBody>
      </p:sp>
      <p:sp>
        <p:nvSpPr>
          <p:cNvPr id="7" name="TextBox 6"/>
          <p:cNvSpPr txBox="1"/>
          <p:nvPr/>
        </p:nvSpPr>
        <p:spPr>
          <a:xfrm>
            <a:off x="192505" y="569495"/>
            <a:ext cx="3176337" cy="369332"/>
          </a:xfrm>
          <a:prstGeom prst="rect">
            <a:avLst/>
          </a:prstGeom>
          <a:noFill/>
        </p:spPr>
        <p:txBody>
          <a:bodyPr wrap="square" rtlCol="0">
            <a:spAutoFit/>
          </a:bodyPr>
          <a:lstStyle/>
          <a:p>
            <a:r>
              <a:rPr lang="en-US" dirty="0"/>
              <a:t>[</a:t>
            </a:r>
            <a:r>
              <a:rPr lang="en-US" dirty="0" err="1" smtClean="0"/>
              <a:t>Ghanim</a:t>
            </a:r>
            <a:r>
              <a:rPr lang="en-US" dirty="0" smtClean="0"/>
              <a:t>, </a:t>
            </a:r>
            <a:r>
              <a:rPr lang="en-US" dirty="0" err="1" smtClean="0"/>
              <a:t>Barua</a:t>
            </a:r>
            <a:r>
              <a:rPr lang="en-US" dirty="0" smtClean="0"/>
              <a:t>, V, submitted]</a:t>
            </a:r>
            <a:endParaRPr lang="en-US" dirty="0"/>
          </a:p>
        </p:txBody>
      </p:sp>
    </p:spTree>
    <p:extLst>
      <p:ext uri="{BB962C8B-B14F-4D97-AF65-F5344CB8AC3E}">
        <p14:creationId xmlns:p14="http://schemas.microsoft.com/office/powerpoint/2010/main" val="1072686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76"/>
            <a:ext cx="8229600" cy="448795"/>
          </a:xfrm>
        </p:spPr>
        <p:txBody>
          <a:bodyPr>
            <a:normAutofit fontScale="90000"/>
          </a:bodyPr>
          <a:lstStyle/>
          <a:p>
            <a:r>
              <a:rPr lang="en-US" dirty="0" smtClean="0"/>
              <a:t>What am I after? </a:t>
            </a:r>
            <a:endParaRPr lang="en-US" dirty="0"/>
          </a:p>
        </p:txBody>
      </p:sp>
      <p:sp>
        <p:nvSpPr>
          <p:cNvPr id="3" name="Content Placeholder 2"/>
          <p:cNvSpPr>
            <a:spLocks noGrp="1"/>
          </p:cNvSpPr>
          <p:nvPr>
            <p:ph idx="1"/>
          </p:nvPr>
        </p:nvSpPr>
        <p:spPr>
          <a:xfrm>
            <a:off x="-1" y="690282"/>
            <a:ext cx="9144001" cy="6230471"/>
          </a:xfrm>
        </p:spPr>
        <p:txBody>
          <a:bodyPr>
            <a:normAutofit/>
          </a:bodyPr>
          <a:lstStyle/>
          <a:p>
            <a:r>
              <a:rPr lang="en-US" sz="2600" dirty="0"/>
              <a:t>P</a:t>
            </a:r>
            <a:r>
              <a:rPr lang="en-US" sz="2600" dirty="0" smtClean="0"/>
              <a:t>arallel </a:t>
            </a:r>
            <a:r>
              <a:rPr lang="en-US" sz="2600" dirty="0"/>
              <a:t>P</a:t>
            </a:r>
            <a:r>
              <a:rPr lang="en-US" sz="2600" dirty="0" smtClean="0"/>
              <a:t>rogramming </a:t>
            </a:r>
            <a:r>
              <a:rPr lang="en-US" sz="2600" dirty="0" smtClean="0">
                <a:solidFill>
                  <a:srgbClr val="FF0000"/>
                </a:solidFill>
              </a:rPr>
              <a:t>productivity</a:t>
            </a:r>
            <a:r>
              <a:rPr lang="en-US" sz="2600" dirty="0" smtClean="0"/>
              <a:t> bottlenecks: </a:t>
            </a:r>
          </a:p>
          <a:p>
            <a:pPr lvl="1"/>
            <a:r>
              <a:rPr lang="en-US" sz="2200" dirty="0" smtClean="0"/>
              <a:t>Will </a:t>
            </a:r>
            <a:r>
              <a:rPr lang="en-US" sz="2200" dirty="0"/>
              <a:t>present </a:t>
            </a:r>
            <a:r>
              <a:rPr lang="en-US" sz="2200" b="1" dirty="0" smtClean="0"/>
              <a:t>forward looking </a:t>
            </a:r>
            <a:r>
              <a:rPr lang="en-US" sz="2200" b="1" dirty="0"/>
              <a:t>objective(s) </a:t>
            </a:r>
            <a:r>
              <a:rPr lang="en-US" sz="2200" dirty="0" smtClean="0"/>
              <a:t>coupled with </a:t>
            </a:r>
            <a:r>
              <a:rPr lang="en-US" sz="2200" b="1" dirty="0" smtClean="0"/>
              <a:t>straw </a:t>
            </a:r>
            <a:r>
              <a:rPr lang="en-US" sz="2200" b="1" dirty="0"/>
              <a:t>man </a:t>
            </a:r>
            <a:r>
              <a:rPr lang="en-US" sz="2200" b="1" dirty="0" smtClean="0"/>
              <a:t>milestones</a:t>
            </a:r>
            <a:r>
              <a:rPr lang="en-US" sz="2200" dirty="0" smtClean="0"/>
              <a:t>. Require enabling technologies (photonics, cooling, 3D-VLSI) </a:t>
            </a:r>
          </a:p>
          <a:p>
            <a:pPr lvl="1"/>
            <a:r>
              <a:rPr lang="en-US" sz="2200" dirty="0" smtClean="0"/>
              <a:t>Invite your help in breaking roadmap down to more </a:t>
            </a:r>
            <a:r>
              <a:rPr lang="en-US" sz="2200" b="1" dirty="0" smtClean="0"/>
              <a:t>solid milestones</a:t>
            </a:r>
          </a:p>
          <a:p>
            <a:r>
              <a:rPr lang="en-US" sz="2600" dirty="0" smtClean="0"/>
              <a:t>Case for “pull” from CS algorithms/programming: </a:t>
            </a:r>
          </a:p>
          <a:p>
            <a:pPr lvl="1"/>
            <a:r>
              <a:rPr lang="en-US" sz="2200" dirty="0" smtClean="0"/>
              <a:t>Challenge(s) stand out from CS end. Not otherwise  </a:t>
            </a:r>
          </a:p>
          <a:p>
            <a:pPr lvl="1"/>
            <a:r>
              <a:rPr lang="en-US" sz="2200" dirty="0"/>
              <a:t>Need forward-looking plan with gradual progress. Milestones &amp; investment make sense for CS. Not otherwise </a:t>
            </a:r>
            <a:r>
              <a:rPr lang="en-US" sz="2400" dirty="0"/>
              <a:t> </a:t>
            </a:r>
          </a:p>
          <a:p>
            <a:r>
              <a:rPr lang="en-US" sz="2600" dirty="0" smtClean="0"/>
              <a:t>Can “push” by a domain expert suffice? Doubt it:</a:t>
            </a:r>
          </a:p>
          <a:p>
            <a:pPr lvl="1"/>
            <a:r>
              <a:rPr lang="en-US" sz="2200" dirty="0" smtClean="0"/>
              <a:t>One domain expert at a time. But, need integration of several</a:t>
            </a:r>
          </a:p>
          <a:p>
            <a:pPr lvl="1"/>
            <a:r>
              <a:rPr lang="en-US" sz="2200" dirty="0" smtClean="0"/>
              <a:t>Research incentives: intra-discipline</a:t>
            </a:r>
          </a:p>
          <a:p>
            <a:pPr lvl="1"/>
            <a:r>
              <a:rPr lang="en-US" sz="2200" dirty="0" smtClean="0"/>
              <a:t>Scaling </a:t>
            </a:r>
            <a:r>
              <a:rPr lang="en-US" sz="2200" dirty="0" smtClean="0">
                <a:sym typeface="Wingdings" panose="05000000000000000000" pitchFamily="2" charset="2"/>
              </a:rPr>
              <a:t></a:t>
            </a:r>
            <a:r>
              <a:rPr lang="en-US" sz="2200" dirty="0" smtClean="0"/>
              <a:t> monolithic </a:t>
            </a:r>
            <a:r>
              <a:rPr lang="en-US" sz="2200" dirty="0" smtClean="0">
                <a:solidFill>
                  <a:srgbClr val="FF0000"/>
                </a:solidFill>
              </a:rPr>
              <a:t>fabrication</a:t>
            </a:r>
            <a:r>
              <a:rPr lang="en-US" sz="2200" dirty="0" smtClean="0"/>
              <a:t>. </a:t>
            </a:r>
            <a:r>
              <a:rPr lang="en-US" sz="2200" dirty="0" smtClean="0">
                <a:solidFill>
                  <a:schemeClr val="accent3">
                    <a:lumMod val="75000"/>
                  </a:schemeClr>
                </a:solidFill>
              </a:rPr>
              <a:t>$$$</a:t>
            </a:r>
            <a:r>
              <a:rPr lang="en-US" sz="2200" dirty="0" smtClean="0"/>
              <a:t>! Harder to justify Investment</a:t>
            </a:r>
          </a:p>
          <a:p>
            <a:pPr marL="0" indent="0">
              <a:buNone/>
            </a:pPr>
            <a:r>
              <a:rPr lang="en-US" sz="2600" dirty="0" smtClean="0">
                <a:sym typeface="Wingdings" panose="05000000000000000000" pitchFamily="2" charset="2"/>
              </a:rPr>
              <a:t>In short: crossing the technology “valley of death” with a compass</a:t>
            </a:r>
            <a:endParaRPr lang="en-US" sz="2600" dirty="0" smtClean="0"/>
          </a:p>
          <a:p>
            <a:pPr marL="0" indent="0">
              <a:buNone/>
            </a:pPr>
            <a:endParaRPr lang="en-US" dirty="0"/>
          </a:p>
        </p:txBody>
      </p:sp>
    </p:spTree>
    <p:extLst>
      <p:ext uri="{BB962C8B-B14F-4D97-AF65-F5344CB8AC3E}">
        <p14:creationId xmlns:p14="http://schemas.microsoft.com/office/powerpoint/2010/main" val="22701291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7057"/>
          </a:xfrm>
        </p:spPr>
        <p:txBody>
          <a:bodyPr/>
          <a:lstStyle/>
          <a:p>
            <a:r>
              <a:rPr lang="en-US" u="sng" dirty="0" smtClean="0"/>
              <a:t>State of the art (cont’d)</a:t>
            </a:r>
            <a:endParaRPr lang="en-US" u="sng" dirty="0"/>
          </a:p>
        </p:txBody>
      </p:sp>
      <p:sp>
        <p:nvSpPr>
          <p:cNvPr id="3" name="Content Placeholder 2"/>
          <p:cNvSpPr>
            <a:spLocks noGrp="1"/>
          </p:cNvSpPr>
          <p:nvPr>
            <p:ph idx="1"/>
          </p:nvPr>
        </p:nvSpPr>
        <p:spPr>
          <a:xfrm>
            <a:off x="300037" y="878541"/>
            <a:ext cx="8686800" cy="5496622"/>
          </a:xfrm>
        </p:spPr>
        <p:txBody>
          <a:bodyPr>
            <a:normAutofit/>
          </a:bodyPr>
          <a:lstStyle/>
          <a:p>
            <a:r>
              <a:rPr lang="en-US" dirty="0" smtClean="0"/>
              <a:t>Following four decades of parallel computing best theory solutions </a:t>
            </a:r>
            <a:r>
              <a:rPr lang="en-US" dirty="0"/>
              <a:t>for </a:t>
            </a:r>
            <a:r>
              <a:rPr lang="en-US" dirty="0" smtClean="0"/>
              <a:t>broad speedups, strong scaling </a:t>
            </a:r>
            <a:r>
              <a:rPr lang="en-US" dirty="0"/>
              <a:t>and programming </a:t>
            </a:r>
            <a:endParaRPr lang="en-US" dirty="0" smtClean="0"/>
          </a:p>
          <a:p>
            <a:pPr lvl="1"/>
            <a:r>
              <a:rPr lang="en-US" dirty="0" smtClean="0"/>
              <a:t>require </a:t>
            </a:r>
            <a:r>
              <a:rPr lang="en-US" dirty="0" smtClean="0">
                <a:solidFill>
                  <a:srgbClr val="FF0000"/>
                </a:solidFill>
              </a:rPr>
              <a:t>data movement (DM)</a:t>
            </a:r>
            <a:r>
              <a:rPr lang="en-US" dirty="0" smtClean="0"/>
              <a:t>, and</a:t>
            </a:r>
          </a:p>
          <a:p>
            <a:pPr lvl="1"/>
            <a:r>
              <a:rPr lang="en-US" dirty="0"/>
              <a:t>d</a:t>
            </a:r>
            <a:r>
              <a:rPr lang="en-US" dirty="0" smtClean="0"/>
              <a:t>o not have satisfactory alternatives</a:t>
            </a:r>
          </a:p>
          <a:p>
            <a:pPr marL="0" indent="0">
              <a:buNone/>
            </a:pPr>
            <a:endParaRPr lang="en-US" dirty="0" smtClean="0"/>
          </a:p>
        </p:txBody>
      </p:sp>
    </p:spTree>
    <p:extLst>
      <p:ext uri="{BB962C8B-B14F-4D97-AF65-F5344CB8AC3E}">
        <p14:creationId xmlns:p14="http://schemas.microsoft.com/office/powerpoint/2010/main" val="23847591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7057"/>
          </a:xfrm>
        </p:spPr>
        <p:txBody>
          <a:bodyPr/>
          <a:lstStyle/>
          <a:p>
            <a:r>
              <a:rPr lang="en-US" u="sng" dirty="0" smtClean="0"/>
              <a:t>State of the art (cont’d 2)</a:t>
            </a:r>
            <a:endParaRPr lang="en-US" u="sng" dirty="0"/>
          </a:p>
        </p:txBody>
      </p:sp>
      <p:sp>
        <p:nvSpPr>
          <p:cNvPr id="3" name="Content Placeholder 2"/>
          <p:cNvSpPr>
            <a:spLocks noGrp="1"/>
          </p:cNvSpPr>
          <p:nvPr>
            <p:ph idx="1"/>
          </p:nvPr>
        </p:nvSpPr>
        <p:spPr>
          <a:xfrm>
            <a:off x="457200" y="878541"/>
            <a:ext cx="8686800" cy="5496622"/>
          </a:xfrm>
        </p:spPr>
        <p:txBody>
          <a:bodyPr>
            <a:normAutofit fontScale="92500" lnSpcReduction="10000"/>
          </a:bodyPr>
          <a:lstStyle/>
          <a:p>
            <a:r>
              <a:rPr lang="en-US" dirty="0" smtClean="0">
                <a:solidFill>
                  <a:schemeClr val="bg1">
                    <a:lumMod val="85000"/>
                  </a:schemeClr>
                </a:solidFill>
              </a:rPr>
              <a:t>Following four decades of parallel computing best theory</a:t>
            </a:r>
            <a:r>
              <a:rPr lang="en-US" dirty="0" smtClean="0"/>
              <a:t> </a:t>
            </a:r>
            <a:r>
              <a:rPr lang="en-US" dirty="0" smtClean="0">
                <a:solidFill>
                  <a:schemeClr val="bg1">
                    <a:lumMod val="85000"/>
                  </a:schemeClr>
                </a:solidFill>
              </a:rPr>
              <a:t>solutions </a:t>
            </a:r>
            <a:r>
              <a:rPr lang="en-US" dirty="0">
                <a:solidFill>
                  <a:schemeClr val="bg1">
                    <a:lumMod val="85000"/>
                  </a:schemeClr>
                </a:solidFill>
              </a:rPr>
              <a:t>for </a:t>
            </a:r>
            <a:r>
              <a:rPr lang="en-US" dirty="0" smtClean="0">
                <a:solidFill>
                  <a:schemeClr val="bg1">
                    <a:lumMod val="85000"/>
                  </a:schemeClr>
                </a:solidFill>
              </a:rPr>
              <a:t>broad speedups, strong scaling </a:t>
            </a:r>
            <a:r>
              <a:rPr lang="en-US" dirty="0">
                <a:solidFill>
                  <a:schemeClr val="bg1">
                    <a:lumMod val="85000"/>
                  </a:schemeClr>
                </a:solidFill>
              </a:rPr>
              <a:t>and programming </a:t>
            </a:r>
            <a:endParaRPr lang="en-US" dirty="0" smtClean="0">
              <a:solidFill>
                <a:schemeClr val="bg1">
                  <a:lumMod val="85000"/>
                </a:schemeClr>
              </a:solidFill>
            </a:endParaRPr>
          </a:p>
          <a:p>
            <a:pPr lvl="1"/>
            <a:r>
              <a:rPr lang="en-US" dirty="0" smtClean="0">
                <a:solidFill>
                  <a:schemeClr val="bg1">
                    <a:lumMod val="85000"/>
                  </a:schemeClr>
                </a:solidFill>
              </a:rPr>
              <a:t>require data movement, and</a:t>
            </a:r>
          </a:p>
          <a:p>
            <a:pPr lvl="1"/>
            <a:r>
              <a:rPr lang="en-US" dirty="0">
                <a:solidFill>
                  <a:schemeClr val="bg1">
                    <a:lumMod val="85000"/>
                  </a:schemeClr>
                </a:solidFill>
              </a:rPr>
              <a:t>d</a:t>
            </a:r>
            <a:r>
              <a:rPr lang="en-US" dirty="0" smtClean="0">
                <a:solidFill>
                  <a:schemeClr val="bg1">
                    <a:lumMod val="85000"/>
                  </a:schemeClr>
                </a:solidFill>
              </a:rPr>
              <a:t>o not have satisfactory alternatives</a:t>
            </a:r>
          </a:p>
          <a:p>
            <a:r>
              <a:rPr lang="en-US" dirty="0" smtClean="0"/>
              <a:t>NAE’2011 Game Over: abandon these solutions!</a:t>
            </a:r>
          </a:p>
          <a:p>
            <a:pPr lvl="1"/>
            <a:r>
              <a:rPr lang="en-US" u="sng" dirty="0" smtClean="0"/>
              <a:t>Concerns</a:t>
            </a:r>
            <a:r>
              <a:rPr lang="en-US" dirty="0" smtClean="0"/>
              <a:t> thermal behavior. </a:t>
            </a:r>
          </a:p>
          <a:p>
            <a:pPr lvl="1"/>
            <a:r>
              <a:rPr lang="en-US" u="sng" dirty="0" smtClean="0"/>
              <a:t>Main limitation</a:t>
            </a:r>
            <a:r>
              <a:rPr lang="en-US" dirty="0" smtClean="0"/>
              <a:t> </a:t>
            </a:r>
            <a:r>
              <a:rPr lang="en-US" dirty="0"/>
              <a:t>data movement</a:t>
            </a:r>
          </a:p>
          <a:p>
            <a:pPr lvl="1"/>
            <a:r>
              <a:rPr lang="en-US" u="sng" dirty="0" smtClean="0"/>
              <a:t>Conclusion</a:t>
            </a:r>
            <a:r>
              <a:rPr lang="en-US" dirty="0" smtClean="0"/>
              <a:t> </a:t>
            </a:r>
            <a:r>
              <a:rPr lang="en-US" dirty="0" smtClean="0">
                <a:solidFill>
                  <a:srgbClr val="FF0000"/>
                </a:solidFill>
              </a:rPr>
              <a:t>Dump</a:t>
            </a:r>
            <a:r>
              <a:rPr lang="en-US" dirty="0" smtClean="0"/>
              <a:t> at least some </a:t>
            </a:r>
            <a:r>
              <a:rPr lang="en-US" dirty="0" smtClean="0">
                <a:solidFill>
                  <a:srgbClr val="FF0000"/>
                </a:solidFill>
              </a:rPr>
              <a:t>on the </a:t>
            </a:r>
          </a:p>
          <a:p>
            <a:pPr marL="457200" lvl="1" indent="0">
              <a:buNone/>
            </a:pPr>
            <a:r>
              <a:rPr lang="en-US" dirty="0" smtClean="0">
                <a:solidFill>
                  <a:srgbClr val="FF0000"/>
                </a:solidFill>
              </a:rPr>
              <a:t> programmer </a:t>
            </a:r>
            <a:r>
              <a:rPr lang="en-US" dirty="0" smtClean="0">
                <a:sym typeface="Wingdings"/>
              </a:rPr>
              <a:t> suboptimal many-cores	</a:t>
            </a:r>
          </a:p>
          <a:p>
            <a:pPr lvl="1"/>
            <a:r>
              <a:rPr lang="en-US" dirty="0" smtClean="0">
                <a:sym typeface="Wingdings"/>
              </a:rPr>
              <a:t>Even poorer: 1. programmers. 2. speedups. </a:t>
            </a:r>
          </a:p>
          <a:p>
            <a:pPr marL="457200" lvl="1" indent="0">
              <a:buNone/>
            </a:pPr>
            <a:r>
              <a:rPr lang="en-US" dirty="0">
                <a:sym typeface="Wingdings"/>
              </a:rPr>
              <a:t> </a:t>
            </a:r>
            <a:endParaRPr lang="en-US" dirty="0" smtClean="0"/>
          </a:p>
        </p:txBody>
      </p:sp>
      <p:pic>
        <p:nvPicPr>
          <p:cNvPr id="4" name="Picture 2"/>
          <p:cNvPicPr>
            <a:picLocks noChangeAspect="1" noChangeArrowheads="1"/>
          </p:cNvPicPr>
          <p:nvPr/>
        </p:nvPicPr>
        <p:blipFill>
          <a:blip r:embed="rId3" cstate="print"/>
          <a:srcRect t="9091" b="9091"/>
          <a:stretch>
            <a:fillRect/>
          </a:stretch>
        </p:blipFill>
        <p:spPr bwMode="auto">
          <a:xfrm>
            <a:off x="6563340" y="3977062"/>
            <a:ext cx="2435550" cy="1307507"/>
          </a:xfrm>
          <a:prstGeom prst="rect">
            <a:avLst/>
          </a:prstGeom>
          <a:noFill/>
          <a:ln w="9525">
            <a:noFill/>
            <a:miter lim="800000"/>
            <a:headEnd/>
            <a:tailEnd/>
          </a:ln>
        </p:spPr>
      </p:pic>
    </p:spTree>
    <p:extLst>
      <p:ext uri="{BB962C8B-B14F-4D97-AF65-F5344CB8AC3E}">
        <p14:creationId xmlns:p14="http://schemas.microsoft.com/office/powerpoint/2010/main" val="23847591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7057"/>
          </a:xfrm>
        </p:spPr>
        <p:txBody>
          <a:bodyPr/>
          <a:lstStyle/>
          <a:p>
            <a:r>
              <a:rPr lang="en-US" u="sng" dirty="0" smtClean="0"/>
              <a:t>State of the art (cont’d 3)</a:t>
            </a:r>
            <a:endParaRPr lang="en-US" u="sng" dirty="0"/>
          </a:p>
        </p:txBody>
      </p:sp>
      <p:sp>
        <p:nvSpPr>
          <p:cNvPr id="3" name="Content Placeholder 2"/>
          <p:cNvSpPr>
            <a:spLocks noGrp="1"/>
          </p:cNvSpPr>
          <p:nvPr>
            <p:ph idx="1"/>
          </p:nvPr>
        </p:nvSpPr>
        <p:spPr>
          <a:xfrm>
            <a:off x="-72190" y="947057"/>
            <a:ext cx="9144000" cy="5758543"/>
          </a:xfrm>
        </p:spPr>
        <p:txBody>
          <a:bodyPr>
            <a:normAutofit fontScale="92500" lnSpcReduction="20000"/>
          </a:bodyPr>
          <a:lstStyle/>
          <a:p>
            <a:r>
              <a:rPr lang="en-US" sz="2600" dirty="0" smtClean="0">
                <a:solidFill>
                  <a:schemeClr val="bg1">
                    <a:lumMod val="85000"/>
                  </a:schemeClr>
                </a:solidFill>
              </a:rPr>
              <a:t>Following four decades of parallel computing best </a:t>
            </a:r>
            <a:r>
              <a:rPr lang="en-US" sz="2800" dirty="0">
                <a:solidFill>
                  <a:schemeClr val="bg1">
                    <a:lumMod val="85000"/>
                  </a:schemeClr>
                </a:solidFill>
              </a:rPr>
              <a:t>theory </a:t>
            </a:r>
            <a:r>
              <a:rPr lang="en-US" sz="2600" dirty="0" smtClean="0">
                <a:solidFill>
                  <a:schemeClr val="bg1">
                    <a:lumMod val="85000"/>
                  </a:schemeClr>
                </a:solidFill>
              </a:rPr>
              <a:t>solutions </a:t>
            </a:r>
            <a:r>
              <a:rPr lang="en-US" sz="2600" dirty="0">
                <a:solidFill>
                  <a:schemeClr val="bg1">
                    <a:lumMod val="85000"/>
                  </a:schemeClr>
                </a:solidFill>
              </a:rPr>
              <a:t>for </a:t>
            </a:r>
            <a:r>
              <a:rPr lang="en-US" sz="2600" dirty="0" smtClean="0">
                <a:solidFill>
                  <a:schemeClr val="bg1">
                    <a:lumMod val="85000"/>
                  </a:schemeClr>
                </a:solidFill>
              </a:rPr>
              <a:t>broad speedups, strong scaling </a:t>
            </a:r>
            <a:r>
              <a:rPr lang="en-US" sz="2600" dirty="0">
                <a:solidFill>
                  <a:schemeClr val="bg1">
                    <a:lumMod val="85000"/>
                  </a:schemeClr>
                </a:solidFill>
              </a:rPr>
              <a:t>and programming </a:t>
            </a:r>
            <a:endParaRPr lang="en-US" sz="2600" dirty="0" smtClean="0">
              <a:solidFill>
                <a:schemeClr val="bg1">
                  <a:lumMod val="85000"/>
                </a:schemeClr>
              </a:solidFill>
            </a:endParaRPr>
          </a:p>
          <a:p>
            <a:pPr lvl="1"/>
            <a:r>
              <a:rPr lang="en-US" sz="2600" dirty="0" smtClean="0">
                <a:solidFill>
                  <a:schemeClr val="bg1">
                    <a:lumMod val="85000"/>
                  </a:schemeClr>
                </a:solidFill>
              </a:rPr>
              <a:t>require data movement, and</a:t>
            </a:r>
          </a:p>
          <a:p>
            <a:pPr lvl="1"/>
            <a:r>
              <a:rPr lang="en-US" sz="2600" dirty="0">
                <a:solidFill>
                  <a:schemeClr val="bg1">
                    <a:lumMod val="85000"/>
                  </a:schemeClr>
                </a:solidFill>
              </a:rPr>
              <a:t>d</a:t>
            </a:r>
            <a:r>
              <a:rPr lang="en-US" sz="2600" dirty="0" smtClean="0">
                <a:solidFill>
                  <a:schemeClr val="bg1">
                    <a:lumMod val="85000"/>
                  </a:schemeClr>
                </a:solidFill>
              </a:rPr>
              <a:t>o not have satisfactory alternatives</a:t>
            </a:r>
          </a:p>
          <a:p>
            <a:r>
              <a:rPr lang="en-US" sz="2600" dirty="0" smtClean="0">
                <a:solidFill>
                  <a:schemeClr val="bg1">
                    <a:lumMod val="85000"/>
                  </a:schemeClr>
                </a:solidFill>
              </a:rPr>
              <a:t>NAE’2011 Game Over: abandon these solutions!</a:t>
            </a:r>
          </a:p>
          <a:p>
            <a:pPr lvl="1"/>
            <a:r>
              <a:rPr lang="en-US" sz="2600" u="sng" dirty="0" smtClean="0">
                <a:solidFill>
                  <a:schemeClr val="bg1">
                    <a:lumMod val="85000"/>
                  </a:schemeClr>
                </a:solidFill>
              </a:rPr>
              <a:t>Concerns</a:t>
            </a:r>
            <a:r>
              <a:rPr lang="en-US" sz="2600" dirty="0" smtClean="0">
                <a:solidFill>
                  <a:schemeClr val="bg1">
                    <a:lumMod val="85000"/>
                  </a:schemeClr>
                </a:solidFill>
              </a:rPr>
              <a:t> thermal behavior. </a:t>
            </a:r>
          </a:p>
          <a:p>
            <a:pPr lvl="1"/>
            <a:r>
              <a:rPr lang="en-US" sz="2600" u="sng" dirty="0" smtClean="0">
                <a:solidFill>
                  <a:schemeClr val="bg1">
                    <a:lumMod val="85000"/>
                  </a:schemeClr>
                </a:solidFill>
              </a:rPr>
              <a:t>Main limitation</a:t>
            </a:r>
            <a:r>
              <a:rPr lang="en-US" sz="2600" dirty="0" smtClean="0">
                <a:solidFill>
                  <a:schemeClr val="bg1">
                    <a:lumMod val="85000"/>
                  </a:schemeClr>
                </a:solidFill>
              </a:rPr>
              <a:t> </a:t>
            </a:r>
            <a:r>
              <a:rPr lang="en-US" sz="2600" dirty="0">
                <a:solidFill>
                  <a:schemeClr val="bg1">
                    <a:lumMod val="85000"/>
                  </a:schemeClr>
                </a:solidFill>
              </a:rPr>
              <a:t>data movement</a:t>
            </a:r>
          </a:p>
          <a:p>
            <a:pPr lvl="1"/>
            <a:r>
              <a:rPr lang="en-US" sz="2600" u="sng" dirty="0" smtClean="0">
                <a:solidFill>
                  <a:schemeClr val="bg1">
                    <a:lumMod val="85000"/>
                  </a:schemeClr>
                </a:solidFill>
              </a:rPr>
              <a:t>Conclusion</a:t>
            </a:r>
            <a:r>
              <a:rPr lang="en-US" sz="2600" dirty="0" smtClean="0">
                <a:solidFill>
                  <a:schemeClr val="bg1">
                    <a:lumMod val="85000"/>
                  </a:schemeClr>
                </a:solidFill>
              </a:rPr>
              <a:t> Dump at least some on the </a:t>
            </a:r>
          </a:p>
          <a:p>
            <a:pPr marL="457200" lvl="1" indent="0">
              <a:buNone/>
            </a:pPr>
            <a:r>
              <a:rPr lang="en-US" sz="2600" dirty="0" smtClean="0">
                <a:solidFill>
                  <a:schemeClr val="bg1">
                    <a:lumMod val="85000"/>
                  </a:schemeClr>
                </a:solidFill>
              </a:rPr>
              <a:t> programmer </a:t>
            </a:r>
            <a:r>
              <a:rPr lang="en-US" sz="2600" dirty="0" smtClean="0">
                <a:solidFill>
                  <a:schemeClr val="bg1">
                    <a:lumMod val="85000"/>
                  </a:schemeClr>
                </a:solidFill>
                <a:sym typeface="Wingdings"/>
              </a:rPr>
              <a:t> suboptimal many-cores	</a:t>
            </a:r>
          </a:p>
          <a:p>
            <a:pPr lvl="1"/>
            <a:r>
              <a:rPr lang="en-US" sz="2600" dirty="0" smtClean="0">
                <a:solidFill>
                  <a:schemeClr val="bg1">
                    <a:lumMod val="85000"/>
                  </a:schemeClr>
                </a:solidFill>
                <a:sym typeface="Wingdings"/>
              </a:rPr>
              <a:t>Even poorer: 1. programmers. 2. speedups</a:t>
            </a:r>
          </a:p>
          <a:p>
            <a:pPr lvl="1"/>
            <a:r>
              <a:rPr lang="en-US" sz="2400" dirty="0" smtClean="0">
                <a:sym typeface="Wingdings"/>
              </a:rPr>
              <a:t>CS researchers can be happy. From left </a:t>
            </a:r>
            <a:r>
              <a:rPr lang="en-US" sz="2400" dirty="0" smtClean="0">
                <a:sym typeface="Wingdings" panose="05000000000000000000" pitchFamily="2" charset="2"/>
              </a:rPr>
              <a:t>:</a:t>
            </a:r>
            <a:endParaRPr lang="en-US" sz="2400" dirty="0" smtClean="0">
              <a:sym typeface="Wingdings"/>
            </a:endParaRPr>
          </a:p>
          <a:p>
            <a:pPr marL="457200" lvl="1" indent="0">
              <a:buNone/>
            </a:pPr>
            <a:r>
              <a:rPr lang="en-US" sz="2400" dirty="0">
                <a:sym typeface="Wingdings"/>
              </a:rPr>
              <a:t> </a:t>
            </a:r>
            <a:r>
              <a:rPr lang="en-US" sz="2400" dirty="0" smtClean="0">
                <a:sym typeface="Wingdings"/>
              </a:rPr>
              <a:t>algorithms, programming, compiler, architecture</a:t>
            </a:r>
            <a:endParaRPr lang="en-US" sz="2400" dirty="0">
              <a:sym typeface="Wingdings"/>
            </a:endParaRPr>
          </a:p>
          <a:p>
            <a:pPr marL="0" indent="0">
              <a:buNone/>
            </a:pPr>
            <a:r>
              <a:rPr lang="en-US" sz="2400" dirty="0" smtClean="0"/>
              <a:t>	Example: </a:t>
            </a:r>
            <a:r>
              <a:rPr lang="en-US" sz="1700" dirty="0" smtClean="0"/>
              <a:t>“</a:t>
            </a:r>
            <a:r>
              <a:rPr lang="en-US" sz="1700" dirty="0" smtClean="0">
                <a:solidFill>
                  <a:srgbClr val="FF0000"/>
                </a:solidFill>
              </a:rPr>
              <a:t>Lack </a:t>
            </a:r>
            <a:r>
              <a:rPr lang="en-US" sz="1700" dirty="0">
                <a:solidFill>
                  <a:srgbClr val="FF0000"/>
                </a:solidFill>
              </a:rPr>
              <a:t>of progress in technology scaling</a:t>
            </a:r>
            <a:r>
              <a:rPr lang="en-US" sz="1700" dirty="0"/>
              <a:t> will necessarily place more </a:t>
            </a:r>
            <a:r>
              <a:rPr lang="en-US" sz="1700" dirty="0" smtClean="0"/>
              <a:t>demands </a:t>
            </a:r>
            <a:r>
              <a:rPr lang="en-US" sz="1700" dirty="0"/>
              <a:t>on </a:t>
            </a:r>
            <a:r>
              <a:rPr lang="en-US" sz="1700" dirty="0" smtClean="0"/>
              <a:t>the computer </a:t>
            </a:r>
            <a:r>
              <a:rPr lang="en-US" sz="1700" dirty="0"/>
              <a:t>architecture and software layers to deliver </a:t>
            </a:r>
            <a:r>
              <a:rPr lang="en-US" sz="1700" dirty="0" smtClean="0"/>
              <a:t>capability”, from abstract for </a:t>
            </a:r>
            <a:r>
              <a:rPr lang="en-US" sz="1700" i="1" dirty="0" smtClean="0"/>
              <a:t>Addressing </a:t>
            </a:r>
            <a:r>
              <a:rPr lang="en-US" sz="1700" i="1" dirty="0"/>
              <a:t>the Computing </a:t>
            </a:r>
            <a:r>
              <a:rPr lang="en-US" sz="1700" i="1" dirty="0" smtClean="0"/>
              <a:t>Technology-Capability </a:t>
            </a:r>
            <a:r>
              <a:rPr lang="en-US" sz="1700" i="1" dirty="0"/>
              <a:t>Gap: The Coming</a:t>
            </a:r>
            <a:r>
              <a:rPr lang="en-US" sz="1700" i="1" dirty="0">
                <a:solidFill>
                  <a:srgbClr val="FF0000"/>
                </a:solidFill>
              </a:rPr>
              <a:t> </a:t>
            </a:r>
            <a:r>
              <a:rPr lang="en-US" sz="1700" i="1" dirty="0" smtClean="0">
                <a:solidFill>
                  <a:srgbClr val="FF0000"/>
                </a:solidFill>
              </a:rPr>
              <a:t>Golden </a:t>
            </a:r>
            <a:r>
              <a:rPr lang="en-US" sz="1700" i="1" dirty="0">
                <a:solidFill>
                  <a:srgbClr val="FF0000"/>
                </a:solidFill>
              </a:rPr>
              <a:t>Age of </a:t>
            </a:r>
            <a:r>
              <a:rPr lang="en-US" sz="1700" i="1" dirty="0" smtClean="0">
                <a:solidFill>
                  <a:srgbClr val="FF0000"/>
                </a:solidFill>
              </a:rPr>
              <a:t>Design</a:t>
            </a:r>
            <a:r>
              <a:rPr lang="en-US" sz="1700" i="1" dirty="0" smtClean="0"/>
              <a:t>, … , keynote in several 2015 conferences</a:t>
            </a:r>
          </a:p>
          <a:p>
            <a:pPr marL="0" indent="0">
              <a:buNone/>
            </a:pPr>
            <a:r>
              <a:rPr lang="en-US" sz="1900" i="1" dirty="0" smtClean="0"/>
              <a:t>	</a:t>
            </a:r>
            <a:r>
              <a:rPr lang="en-US" sz="1900" dirty="0" smtClean="0"/>
              <a:t>Easiest to join the party. Never need to embarrass myself talking about areas I have not mastered. Cannot be honest with myself if I do that. I have a hammer, but this is not a nail</a:t>
            </a:r>
          </a:p>
        </p:txBody>
      </p:sp>
      <p:pic>
        <p:nvPicPr>
          <p:cNvPr id="4" name="Picture 2"/>
          <p:cNvPicPr>
            <a:picLocks noChangeAspect="1" noChangeArrowheads="1"/>
          </p:cNvPicPr>
          <p:nvPr/>
        </p:nvPicPr>
        <p:blipFill>
          <a:blip r:embed="rId3" cstate="print"/>
          <a:srcRect t="9091" b="9091"/>
          <a:stretch>
            <a:fillRect/>
          </a:stretch>
        </p:blipFill>
        <p:spPr bwMode="auto">
          <a:xfrm>
            <a:off x="6571717" y="2948941"/>
            <a:ext cx="2435550" cy="1040129"/>
          </a:xfrm>
          <a:prstGeom prst="rect">
            <a:avLst/>
          </a:prstGeom>
          <a:noFill/>
          <a:ln w="9525">
            <a:noFill/>
            <a:miter lim="800000"/>
            <a:headEnd/>
            <a:tailEnd/>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5600" y="4114801"/>
            <a:ext cx="2301668" cy="914400"/>
          </a:xfrm>
          <a:prstGeom prst="rect">
            <a:avLst/>
          </a:prstGeom>
        </p:spPr>
      </p:pic>
    </p:spTree>
    <p:extLst>
      <p:ext uri="{BB962C8B-B14F-4D97-AF65-F5344CB8AC3E}">
        <p14:creationId xmlns:p14="http://schemas.microsoft.com/office/powerpoint/2010/main" val="29367066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44071"/>
          </a:xfrm>
        </p:spPr>
        <p:txBody>
          <a:bodyPr>
            <a:normAutofit fontScale="90000"/>
          </a:bodyPr>
          <a:lstStyle/>
          <a:p>
            <a:r>
              <a:rPr lang="en-US" dirty="0" smtClean="0"/>
              <a:t>A personal angle </a:t>
            </a:r>
            <a:endParaRPr lang="en-US" dirty="0"/>
          </a:p>
        </p:txBody>
      </p:sp>
      <p:sp>
        <p:nvSpPr>
          <p:cNvPr id="3" name="Content Placeholder 2"/>
          <p:cNvSpPr>
            <a:spLocks noGrp="1"/>
          </p:cNvSpPr>
          <p:nvPr>
            <p:ph idx="1"/>
          </p:nvPr>
        </p:nvSpPr>
        <p:spPr>
          <a:xfrm>
            <a:off x="115503" y="744071"/>
            <a:ext cx="8932244" cy="6113929"/>
          </a:xfrm>
        </p:spPr>
        <p:txBody>
          <a:bodyPr>
            <a:normAutofit/>
          </a:bodyPr>
          <a:lstStyle/>
          <a:p>
            <a:r>
              <a:rPr lang="en-US" sz="2000" u="sng" dirty="0" smtClean="0"/>
              <a:t>1980 Premise</a:t>
            </a:r>
            <a:r>
              <a:rPr lang="en-US" sz="2000" dirty="0" smtClean="0"/>
              <a:t> </a:t>
            </a:r>
            <a:r>
              <a:rPr lang="en-US" sz="2000" b="1" i="1" dirty="0" smtClean="0"/>
              <a:t>Parallel algorithms technology</a:t>
            </a:r>
            <a:r>
              <a:rPr lang="en-US" sz="2000" dirty="0" smtClean="0"/>
              <a:t> </a:t>
            </a:r>
            <a:r>
              <a:rPr lang="en-US" sz="2000" dirty="0"/>
              <a:t>(yet to be </a:t>
            </a:r>
            <a:r>
              <a:rPr lang="en-US" sz="2000" dirty="0" smtClean="0"/>
              <a:t>developed in 1980) would be </a:t>
            </a:r>
            <a:r>
              <a:rPr lang="en-US" sz="2000" b="1" i="1" dirty="0" smtClean="0"/>
              <a:t>crucial</a:t>
            </a:r>
            <a:r>
              <a:rPr lang="en-US" sz="2000" dirty="0" smtClean="0"/>
              <a:t> for any effective approach to high end computing systems</a:t>
            </a:r>
          </a:p>
          <a:p>
            <a:pPr lvl="1"/>
            <a:r>
              <a:rPr lang="en-US" sz="1600" dirty="0" smtClean="0">
                <a:solidFill>
                  <a:srgbClr val="FF0000"/>
                </a:solidFill>
              </a:rPr>
              <a:t>Competing with build-first figure-out-to-program-later</a:t>
            </a:r>
            <a:r>
              <a:rPr lang="en-US" sz="1600" dirty="0" smtClean="0"/>
              <a:t>, by leading architects</a:t>
            </a:r>
          </a:p>
          <a:p>
            <a:r>
              <a:rPr lang="en-US" sz="2000" u="sng" dirty="0" smtClean="0"/>
              <a:t>1996 ACM Fellow citation</a:t>
            </a:r>
            <a:r>
              <a:rPr lang="en-US" sz="2000" dirty="0" smtClean="0"/>
              <a:t> </a:t>
            </a:r>
            <a:r>
              <a:rPr lang="en-US" sz="1800" i="1" dirty="0" smtClean="0"/>
              <a:t>One </a:t>
            </a:r>
            <a:r>
              <a:rPr lang="en-US" sz="1800" i="1" dirty="0"/>
              <a:t>of the pioneers of parallel algorithms research, Dr. </a:t>
            </a:r>
            <a:r>
              <a:rPr lang="en-US" sz="1800" i="1" dirty="0" err="1"/>
              <a:t>Vishkin's</a:t>
            </a:r>
            <a:r>
              <a:rPr lang="en-US" sz="1800" i="1" dirty="0"/>
              <a:t> seminal contributions played a leading role in forming and shaping what </a:t>
            </a:r>
            <a:r>
              <a:rPr lang="en-US" sz="1800" i="1" dirty="0">
                <a:solidFill>
                  <a:srgbClr val="FF0000"/>
                </a:solidFill>
              </a:rPr>
              <a:t>thinking in parallel</a:t>
            </a:r>
            <a:r>
              <a:rPr lang="en-US" sz="1800" i="1" dirty="0"/>
              <a:t> has come to mean in the fundamental theory of Computer </a:t>
            </a:r>
            <a:r>
              <a:rPr lang="en-US" sz="1800" i="1" dirty="0" smtClean="0"/>
              <a:t>Science</a:t>
            </a:r>
            <a:endParaRPr lang="en-US" sz="1800" i="1" dirty="0"/>
          </a:p>
          <a:p>
            <a:r>
              <a:rPr lang="en-US" sz="2000" u="sng" dirty="0" smtClean="0"/>
              <a:t>2007 Commitment to silicon</a:t>
            </a:r>
            <a:r>
              <a:rPr lang="en-US" sz="2000" dirty="0" smtClean="0"/>
              <a:t> Explicit multi-threading (XMT) stack </a:t>
            </a:r>
          </a:p>
          <a:p>
            <a:pPr lvl="1"/>
            <a:r>
              <a:rPr lang="en-US" sz="1600" dirty="0" smtClean="0"/>
              <a:t>Overcame architects’ claim (</a:t>
            </a:r>
            <a:r>
              <a:rPr lang="en-US" sz="1600" dirty="0"/>
              <a:t>1993 </a:t>
            </a:r>
            <a:r>
              <a:rPr lang="en-US" sz="1600" dirty="0" err="1"/>
              <a:t>LogP</a:t>
            </a:r>
            <a:r>
              <a:rPr lang="en-US" sz="1600" dirty="0"/>
              <a:t> </a:t>
            </a:r>
            <a:r>
              <a:rPr lang="en-US" sz="1600" dirty="0" smtClean="0"/>
              <a:t>paper): parallel algorithms technology too theoretical to ever be implemented in practice </a:t>
            </a:r>
          </a:p>
          <a:p>
            <a:pPr marL="457200" lvl="1" indent="0">
              <a:buNone/>
            </a:pPr>
            <a:r>
              <a:rPr lang="en-US" sz="1600" u="sng" dirty="0" smtClean="0"/>
              <a:t>Since 2007</a:t>
            </a:r>
          </a:p>
          <a:p>
            <a:pPr lvl="1"/>
            <a:r>
              <a:rPr lang="en-US" sz="1600" dirty="0" smtClean="0"/>
              <a:t>2 </a:t>
            </a:r>
            <a:r>
              <a:rPr lang="en-US" sz="1600" dirty="0" err="1"/>
              <a:t>OoM</a:t>
            </a:r>
            <a:r>
              <a:rPr lang="en-US" sz="1600" dirty="0"/>
              <a:t> speedups on </a:t>
            </a:r>
            <a:r>
              <a:rPr lang="en-US" sz="1600" dirty="0" smtClean="0"/>
              <a:t>apps</a:t>
            </a:r>
          </a:p>
          <a:p>
            <a:pPr lvl="1"/>
            <a:r>
              <a:rPr lang="en-US" sz="1600" dirty="0" smtClean="0"/>
              <a:t>Successes in programmer’s productivity: DARPA HPCS study. UMD/UIUC comparison. 420 TJ-HS students. ~200 grads/undergrads solve otherwise research problems in 6X 2-week class projects</a:t>
            </a:r>
          </a:p>
          <a:p>
            <a:pPr marL="457200" lvl="1" indent="-457200">
              <a:buFont typeface="Arial" panose="020B0604020202020204" pitchFamily="34" charset="0"/>
              <a:buChar char="•"/>
            </a:pPr>
            <a:r>
              <a:rPr lang="en-US" sz="2000" u="sng" dirty="0" smtClean="0">
                <a:sym typeface="Wingdings"/>
              </a:rPr>
              <a:t>2011 Game-Over report</a:t>
            </a:r>
            <a:r>
              <a:rPr lang="en-US" sz="2000" dirty="0" smtClean="0">
                <a:sym typeface="Wingdings"/>
              </a:rPr>
              <a:t> What </a:t>
            </a:r>
            <a:r>
              <a:rPr lang="en-US" sz="2000" dirty="0">
                <a:sym typeface="Wingdings"/>
              </a:rPr>
              <a:t>I find </a:t>
            </a:r>
            <a:r>
              <a:rPr lang="en-US" sz="2000" dirty="0" smtClean="0">
                <a:sym typeface="Wingdings"/>
              </a:rPr>
              <a:t>confusing: </a:t>
            </a:r>
          </a:p>
          <a:p>
            <a:pPr marL="400050" lvl="2" indent="0">
              <a:buNone/>
            </a:pPr>
            <a:r>
              <a:rPr lang="en-US" sz="1100" dirty="0" smtClean="0">
                <a:sym typeface="Wingdings"/>
              </a:rPr>
              <a:t>- </a:t>
            </a:r>
            <a:r>
              <a:rPr lang="en-US" sz="1600" dirty="0" smtClean="0">
                <a:sym typeface="Wingdings"/>
              </a:rPr>
              <a:t>Humans-in-the-service-of-technology. Should be </a:t>
            </a:r>
            <a:r>
              <a:rPr lang="en-US" sz="1600" dirty="0">
                <a:sym typeface="Wingdings"/>
              </a:rPr>
              <a:t>the opposite </a:t>
            </a:r>
            <a:endParaRPr lang="en-US" sz="1600" dirty="0" smtClean="0">
              <a:sym typeface="Wingdings"/>
            </a:endParaRPr>
          </a:p>
          <a:p>
            <a:pPr marL="400050" lvl="2" indent="0">
              <a:buNone/>
            </a:pPr>
            <a:r>
              <a:rPr lang="en-US" sz="1600" dirty="0" smtClean="0">
                <a:sym typeface="Wingdings"/>
              </a:rPr>
              <a:t>- “</a:t>
            </a:r>
            <a:r>
              <a:rPr lang="en-US" sz="1600" dirty="0">
                <a:sym typeface="Wingdings"/>
              </a:rPr>
              <a:t>Against history”: Does it have a </a:t>
            </a:r>
            <a:r>
              <a:rPr lang="en-US" sz="1600" dirty="0" smtClean="0">
                <a:sym typeface="Wingdings"/>
              </a:rPr>
              <a:t>future?</a:t>
            </a:r>
          </a:p>
          <a:p>
            <a:pPr marL="400050" lvl="2" indent="0">
              <a:buNone/>
            </a:pPr>
            <a:r>
              <a:rPr lang="en-US" sz="1600" dirty="0" smtClean="0">
                <a:sym typeface="Wingdings"/>
              </a:rPr>
              <a:t>- Isn’t </a:t>
            </a:r>
            <a:r>
              <a:rPr lang="en-US" sz="1600" dirty="0">
                <a:sym typeface="Wingdings"/>
              </a:rPr>
              <a:t>the right goal </a:t>
            </a:r>
            <a:r>
              <a:rPr lang="en-US" sz="1600" dirty="0" smtClean="0">
                <a:sym typeface="Wingdings"/>
              </a:rPr>
              <a:t>to alleviate </a:t>
            </a:r>
            <a:r>
              <a:rPr lang="en-US" sz="1600" dirty="0">
                <a:sym typeface="Wingdings"/>
              </a:rPr>
              <a:t>DM so that we can refocus on best </a:t>
            </a:r>
            <a:r>
              <a:rPr lang="en-US" sz="1600" dirty="0" smtClean="0">
                <a:sym typeface="Wingdings"/>
              </a:rPr>
              <a:t>solutions?</a:t>
            </a:r>
            <a:endParaRPr lang="en-US" sz="1600" dirty="0">
              <a:sym typeface="Wingdings"/>
            </a:endParaRPr>
          </a:p>
          <a:p>
            <a:pPr marL="400050" lvl="2" indent="0">
              <a:buNone/>
            </a:pPr>
            <a:r>
              <a:rPr lang="en-US" sz="1600" dirty="0" smtClean="0"/>
              <a:t>- Leave </a:t>
            </a:r>
            <a:r>
              <a:rPr lang="en-US" sz="1600" dirty="0"/>
              <a:t>the programmer </a:t>
            </a:r>
            <a:r>
              <a:rPr lang="en-US" sz="1600" dirty="0" smtClean="0"/>
              <a:t>out of it: </a:t>
            </a:r>
            <a:r>
              <a:rPr lang="en-US" sz="1600" dirty="0"/>
              <a:t>a technical problem requires a technical solution </a:t>
            </a:r>
            <a:endParaRPr lang="en-US" sz="1600" dirty="0" smtClean="0">
              <a:sym typeface="Wingdings"/>
            </a:endParaRPr>
          </a:p>
          <a:p>
            <a:pPr marL="400050" lvl="2" indent="0">
              <a:buNone/>
            </a:pPr>
            <a:r>
              <a:rPr lang="en-US" sz="1600" dirty="0" smtClean="0">
                <a:sym typeface="Wingdings"/>
              </a:rPr>
              <a:t>- Game-Over not even mentioning: microfluidic cooling and photonics </a:t>
            </a:r>
            <a:endParaRPr lang="en-US" sz="1600" u="sng" dirty="0" smtClean="0"/>
          </a:p>
          <a:p>
            <a:endParaRPr lang="en-US" dirty="0"/>
          </a:p>
        </p:txBody>
      </p:sp>
    </p:spTree>
    <p:extLst>
      <p:ext uri="{BB962C8B-B14F-4D97-AF65-F5344CB8AC3E}">
        <p14:creationId xmlns:p14="http://schemas.microsoft.com/office/powerpoint/2010/main" val="4155571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228600" y="0"/>
            <a:ext cx="9601200" cy="609600"/>
          </a:xfrm>
        </p:spPr>
        <p:txBody>
          <a:bodyPr rtlCol="0">
            <a:normAutofit fontScale="90000"/>
          </a:bodyPr>
          <a:lstStyle/>
          <a:p>
            <a:pPr fontAlgn="auto">
              <a:spcAft>
                <a:spcPts val="0"/>
              </a:spcAft>
              <a:defRPr/>
            </a:pPr>
            <a:r>
              <a:rPr lang="en-US" sz="3600" b="1" dirty="0" smtClean="0">
                <a:latin typeface="Calibri" pitchFamily="34" charset="0"/>
              </a:rPr>
              <a:t>Serial Abstraction &amp; A Parallel Counterpart</a:t>
            </a:r>
            <a:endParaRPr lang="en-US" sz="3600" b="1" dirty="0" smtClean="0">
              <a:solidFill>
                <a:srgbClr val="FF0000"/>
              </a:solidFill>
              <a:latin typeface="Calibri" pitchFamily="34" charset="0"/>
            </a:endParaRPr>
          </a:p>
        </p:txBody>
      </p:sp>
      <p:sp>
        <p:nvSpPr>
          <p:cNvPr id="3" name="Content Placeholder 2"/>
          <p:cNvSpPr>
            <a:spLocks noGrp="1"/>
          </p:cNvSpPr>
          <p:nvPr>
            <p:ph idx="4294967295"/>
          </p:nvPr>
        </p:nvSpPr>
        <p:spPr>
          <a:xfrm>
            <a:off x="0" y="381000"/>
            <a:ext cx="9144000" cy="6477000"/>
          </a:xfrm>
        </p:spPr>
        <p:txBody>
          <a:bodyPr>
            <a:normAutofit/>
          </a:bodyPr>
          <a:lstStyle/>
          <a:p>
            <a:pPr>
              <a:lnSpc>
                <a:spcPct val="80000"/>
              </a:lnSpc>
              <a:buFontTx/>
              <a:buNone/>
            </a:pPr>
            <a:endParaRPr lang="en-US" sz="700" dirty="0" smtClean="0"/>
          </a:p>
          <a:p>
            <a:pPr>
              <a:lnSpc>
                <a:spcPct val="80000"/>
              </a:lnSpc>
            </a:pPr>
            <a:r>
              <a:rPr lang="en-US" sz="2400" u="sng" dirty="0"/>
              <a:t>S</a:t>
            </a:r>
            <a:r>
              <a:rPr lang="en-US" sz="2400" u="sng" dirty="0" smtClean="0"/>
              <a:t>erial abstraction:</a:t>
            </a:r>
            <a:r>
              <a:rPr lang="en-US" sz="2400" dirty="0" smtClean="0"/>
              <a:t>  </a:t>
            </a:r>
            <a:r>
              <a:rPr lang="en-US" sz="2400" i="1" dirty="0" smtClean="0"/>
              <a:t>any single instruction available for execution in a serial program executes immediately </a:t>
            </a:r>
            <a:r>
              <a:rPr lang="en-US" sz="2400" dirty="0" smtClean="0"/>
              <a:t>– </a:t>
            </a:r>
            <a:r>
              <a:rPr lang="en-US" sz="2400" dirty="0" smtClean="0">
                <a:solidFill>
                  <a:srgbClr val="FF0000"/>
                </a:solidFill>
              </a:rPr>
              <a:t>”Immediate Serial Execution (ISE)”</a:t>
            </a:r>
            <a:endParaRPr lang="en-US" sz="2400" i="1" dirty="0" smtClean="0"/>
          </a:p>
          <a:p>
            <a:pPr>
              <a:lnSpc>
                <a:spcPct val="80000"/>
              </a:lnSpc>
              <a:buFont typeface="Arial" pitchFamily="34" charset="0"/>
              <a:buNone/>
            </a:pPr>
            <a:endParaRPr lang="en-US" sz="1900" i="1" dirty="0" smtClean="0"/>
          </a:p>
          <a:p>
            <a:pPr>
              <a:lnSpc>
                <a:spcPct val="80000"/>
              </a:lnSpc>
              <a:buFont typeface="Arial" pitchFamily="34" charset="0"/>
              <a:buNone/>
            </a:pPr>
            <a:endParaRPr lang="en-US" sz="1900" i="1" dirty="0" smtClean="0"/>
          </a:p>
          <a:p>
            <a:pPr>
              <a:lnSpc>
                <a:spcPct val="80000"/>
              </a:lnSpc>
              <a:buFontTx/>
              <a:buNone/>
            </a:pPr>
            <a:endParaRPr lang="en-US" sz="1900" dirty="0" smtClean="0"/>
          </a:p>
          <a:p>
            <a:pPr>
              <a:lnSpc>
                <a:spcPct val="80000"/>
              </a:lnSpc>
              <a:buFontTx/>
              <a:buNone/>
            </a:pPr>
            <a:endParaRPr lang="en-US" sz="1900" dirty="0" smtClean="0"/>
          </a:p>
          <a:p>
            <a:pPr>
              <a:lnSpc>
                <a:spcPct val="80000"/>
              </a:lnSpc>
            </a:pPr>
            <a:endParaRPr lang="en-US" sz="1900" dirty="0" smtClean="0"/>
          </a:p>
          <a:p>
            <a:pPr>
              <a:lnSpc>
                <a:spcPct val="80000"/>
              </a:lnSpc>
            </a:pPr>
            <a:endParaRPr lang="en-US" sz="1900" dirty="0" smtClean="0"/>
          </a:p>
          <a:p>
            <a:pPr>
              <a:lnSpc>
                <a:spcPct val="80000"/>
              </a:lnSpc>
              <a:buFontTx/>
              <a:buNone/>
            </a:pPr>
            <a:endParaRPr lang="en-US" sz="1900" dirty="0" smtClean="0"/>
          </a:p>
          <a:p>
            <a:pPr>
              <a:lnSpc>
                <a:spcPct val="80000"/>
              </a:lnSpc>
              <a:buFontTx/>
              <a:buNone/>
            </a:pPr>
            <a:endParaRPr lang="en-US" sz="1900" dirty="0" smtClean="0">
              <a:solidFill>
                <a:srgbClr val="000000"/>
              </a:solidFill>
            </a:endParaRPr>
          </a:p>
          <a:p>
            <a:pPr>
              <a:lnSpc>
                <a:spcPct val="80000"/>
              </a:lnSpc>
              <a:buFontTx/>
              <a:buNone/>
            </a:pPr>
            <a:endParaRPr lang="en-US" sz="1900" dirty="0" smtClean="0">
              <a:solidFill>
                <a:srgbClr val="000000"/>
              </a:solidFill>
            </a:endParaRPr>
          </a:p>
          <a:p>
            <a:pPr>
              <a:lnSpc>
                <a:spcPct val="80000"/>
              </a:lnSpc>
              <a:buFont typeface="Arial" pitchFamily="34" charset="0"/>
              <a:buNone/>
            </a:pPr>
            <a:endParaRPr lang="en-US" sz="1900" dirty="0" smtClean="0">
              <a:solidFill>
                <a:schemeClr val="accent2"/>
              </a:solidFill>
            </a:endParaRPr>
          </a:p>
          <a:p>
            <a:pPr>
              <a:lnSpc>
                <a:spcPct val="80000"/>
              </a:lnSpc>
              <a:buFont typeface="Arial" pitchFamily="34" charset="0"/>
              <a:buNone/>
            </a:pPr>
            <a:endParaRPr lang="en-US" sz="2000" dirty="0" smtClean="0"/>
          </a:p>
          <a:p>
            <a:pPr>
              <a:lnSpc>
                <a:spcPct val="80000"/>
              </a:lnSpc>
            </a:pPr>
            <a:r>
              <a:rPr lang="en-US" sz="2400" u="sng" dirty="0"/>
              <a:t>A</a:t>
            </a:r>
            <a:r>
              <a:rPr lang="en-US" sz="2400" u="sng" dirty="0" smtClean="0"/>
              <a:t>bstraction for making parallel computing simple</a:t>
            </a:r>
            <a:r>
              <a:rPr lang="en-US" sz="2400" dirty="0" smtClean="0"/>
              <a:t>:</a:t>
            </a:r>
            <a:r>
              <a:rPr lang="en-US" sz="2400" i="1" dirty="0" smtClean="0"/>
              <a:t> indefinitely many </a:t>
            </a:r>
            <a:r>
              <a:rPr lang="en-US" sz="2400" dirty="0" smtClean="0"/>
              <a:t>instructions</a:t>
            </a:r>
            <a:r>
              <a:rPr lang="en-US" sz="2400" i="1" dirty="0" smtClean="0"/>
              <a:t>, which are available for concurrent execution, execute immediately</a:t>
            </a:r>
            <a:r>
              <a:rPr lang="en-US" sz="2400" dirty="0" smtClean="0"/>
              <a:t>, dubbed </a:t>
            </a:r>
            <a:r>
              <a:rPr lang="en-US" sz="2400" dirty="0" smtClean="0">
                <a:solidFill>
                  <a:srgbClr val="FF0000"/>
                </a:solidFill>
              </a:rPr>
              <a:t>Immediate Concurrent Execution (ICE) – same as ‘parallel algorithmic thinking (PAT)’ for PRAM </a:t>
            </a:r>
          </a:p>
          <a:p>
            <a:pPr>
              <a:lnSpc>
                <a:spcPct val="80000"/>
              </a:lnSpc>
            </a:pPr>
            <a:endParaRPr lang="en-US" sz="2400" dirty="0">
              <a:solidFill>
                <a:srgbClr val="FF0000"/>
              </a:solidFill>
            </a:endParaRPr>
          </a:p>
          <a:p>
            <a:pPr marL="0" indent="0">
              <a:lnSpc>
                <a:spcPct val="80000"/>
              </a:lnSpc>
              <a:buNone/>
            </a:pPr>
            <a:r>
              <a:rPr lang="en-US" sz="2400" dirty="0" smtClean="0"/>
              <a:t>See V-CACM-2011</a:t>
            </a:r>
          </a:p>
          <a:p>
            <a:pPr marL="0" indent="0">
              <a:lnSpc>
                <a:spcPct val="80000"/>
              </a:lnSpc>
              <a:buNone/>
            </a:pPr>
            <a:endParaRPr lang="en-US" sz="900" dirty="0" smtClean="0"/>
          </a:p>
          <a:p>
            <a:pPr marL="0" indent="0">
              <a:lnSpc>
                <a:spcPct val="80000"/>
              </a:lnSpc>
              <a:buNone/>
            </a:pPr>
            <a:endParaRPr lang="en-US" sz="900" dirty="0" smtClean="0"/>
          </a:p>
          <a:p>
            <a:pPr>
              <a:lnSpc>
                <a:spcPct val="80000"/>
              </a:lnSpc>
            </a:pPr>
            <a:endParaRPr lang="en-US" sz="700" b="1" dirty="0" smtClean="0">
              <a:solidFill>
                <a:srgbClr val="0070C0"/>
              </a:solidFill>
            </a:endParaRPr>
          </a:p>
        </p:txBody>
      </p:sp>
      <p:grpSp>
        <p:nvGrpSpPr>
          <p:cNvPr id="2" name="Group 48"/>
          <p:cNvGrpSpPr>
            <a:grpSpLocks/>
          </p:cNvGrpSpPr>
          <p:nvPr/>
        </p:nvGrpSpPr>
        <p:grpSpPr bwMode="auto">
          <a:xfrm>
            <a:off x="304800" y="1524001"/>
            <a:ext cx="8839200" cy="2731532"/>
            <a:chOff x="152400" y="2716212"/>
            <a:chExt cx="8839200" cy="2337939"/>
          </a:xfrm>
        </p:grpSpPr>
        <p:grpSp>
          <p:nvGrpSpPr>
            <p:cNvPr id="4" name="Group 45"/>
            <p:cNvGrpSpPr>
              <a:grpSpLocks/>
            </p:cNvGrpSpPr>
            <p:nvPr/>
          </p:nvGrpSpPr>
          <p:grpSpPr bwMode="auto">
            <a:xfrm>
              <a:off x="152400" y="2716212"/>
              <a:ext cx="8763000" cy="2337939"/>
              <a:chOff x="152400" y="2716212"/>
              <a:chExt cx="8763000" cy="2337939"/>
            </a:xfrm>
          </p:grpSpPr>
          <p:grpSp>
            <p:nvGrpSpPr>
              <p:cNvPr id="5" name="Group 41"/>
              <p:cNvGrpSpPr>
                <a:grpSpLocks/>
              </p:cNvGrpSpPr>
              <p:nvPr/>
            </p:nvGrpSpPr>
            <p:grpSpPr bwMode="auto">
              <a:xfrm>
                <a:off x="152400" y="2716212"/>
                <a:ext cx="8763000" cy="2001821"/>
                <a:chOff x="76200" y="1905000"/>
                <a:chExt cx="8763000" cy="2001821"/>
              </a:xfrm>
            </p:grpSpPr>
            <p:sp>
              <p:nvSpPr>
                <p:cNvPr id="6156" name="Text Box 9"/>
                <p:cNvSpPr txBox="1">
                  <a:spLocks noChangeArrowheads="1"/>
                </p:cNvSpPr>
                <p:nvPr/>
              </p:nvSpPr>
              <p:spPr bwMode="auto">
                <a:xfrm>
                  <a:off x="2971800" y="1905000"/>
                  <a:ext cx="3124200" cy="1410652"/>
                </a:xfrm>
                <a:prstGeom prst="rect">
                  <a:avLst/>
                </a:prstGeom>
                <a:noFill/>
                <a:ln w="9525">
                  <a:noFill/>
                  <a:miter lim="800000"/>
                  <a:headEnd/>
                  <a:tailEnd/>
                </a:ln>
              </p:spPr>
              <p:txBody>
                <a:bodyPr>
                  <a:spAutoFit/>
                </a:bodyPr>
                <a:lstStyle/>
                <a:p>
                  <a:pPr algn="ctr">
                    <a:spcBef>
                      <a:spcPct val="50000"/>
                    </a:spcBef>
                  </a:pPr>
                  <a:r>
                    <a:rPr lang="en-US" dirty="0">
                      <a:solidFill>
                        <a:srgbClr val="C00000"/>
                      </a:solidFill>
                      <a:latin typeface="Calibri" pitchFamily="34" charset="0"/>
                      <a:ea typeface="ＭＳ Ｐゴシック"/>
                      <a:cs typeface="ＭＳ Ｐゴシック"/>
                    </a:rPr>
                    <a:t>What could I do in parallel at each step assuming unlimited hardware</a:t>
                  </a:r>
                </a:p>
                <a:p>
                  <a:pPr algn="ctr">
                    <a:spcBef>
                      <a:spcPct val="50000"/>
                    </a:spcBef>
                  </a:pPr>
                  <a:r>
                    <a:rPr lang="en-US" sz="3200" dirty="0">
                      <a:solidFill>
                        <a:schemeClr val="tx1"/>
                      </a:solidFill>
                      <a:latin typeface="Calibri" pitchFamily="34" charset="0"/>
                      <a:ea typeface="ＭＳ Ｐゴシック"/>
                      <a:cs typeface="ＭＳ Ｐゴシック"/>
                      <a:sym typeface="Wingdings" pitchFamily="2" charset="2"/>
                    </a:rPr>
                    <a:t></a:t>
                  </a:r>
                  <a:endParaRPr lang="en-US" sz="3200" dirty="0">
                    <a:solidFill>
                      <a:schemeClr val="tx1"/>
                    </a:solidFill>
                    <a:latin typeface="Calibri" pitchFamily="34" charset="0"/>
                    <a:ea typeface="ＭＳ Ｐゴシック"/>
                    <a:cs typeface="ＭＳ Ｐゴシック"/>
                  </a:endParaRPr>
                </a:p>
              </p:txBody>
            </p:sp>
            <p:grpSp>
              <p:nvGrpSpPr>
                <p:cNvPr id="6" name="Group 39"/>
                <p:cNvGrpSpPr>
                  <a:grpSpLocks/>
                </p:cNvGrpSpPr>
                <p:nvPr/>
              </p:nvGrpSpPr>
              <p:grpSpPr bwMode="auto">
                <a:xfrm>
                  <a:off x="76200" y="2514600"/>
                  <a:ext cx="3124200" cy="1392221"/>
                  <a:chOff x="381000" y="2514600"/>
                  <a:chExt cx="3124200" cy="1392221"/>
                </a:xfrm>
              </p:grpSpPr>
              <p:sp>
                <p:nvSpPr>
                  <p:cNvPr id="6179" name="Text Box 29"/>
                  <p:cNvSpPr txBox="1">
                    <a:spLocks noChangeArrowheads="1"/>
                  </p:cNvSpPr>
                  <p:nvPr/>
                </p:nvSpPr>
                <p:spPr bwMode="auto">
                  <a:xfrm>
                    <a:off x="381000" y="2677751"/>
                    <a:ext cx="566738" cy="549275"/>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   #</a:t>
                    </a:r>
                  </a:p>
                  <a:p>
                    <a:r>
                      <a:rPr lang="en-US" dirty="0">
                        <a:solidFill>
                          <a:schemeClr val="tx1"/>
                        </a:solidFill>
                        <a:latin typeface="Calibri" pitchFamily="34" charset="0"/>
                        <a:ea typeface="ＭＳ Ｐゴシック"/>
                        <a:cs typeface="ＭＳ Ｐゴシック"/>
                      </a:rPr>
                      <a:t> ops</a:t>
                    </a:r>
                  </a:p>
                </p:txBody>
              </p:sp>
              <p:grpSp>
                <p:nvGrpSpPr>
                  <p:cNvPr id="7" name="Group 38"/>
                  <p:cNvGrpSpPr>
                    <a:grpSpLocks/>
                  </p:cNvGrpSpPr>
                  <p:nvPr/>
                </p:nvGrpSpPr>
                <p:grpSpPr bwMode="auto">
                  <a:xfrm>
                    <a:off x="990600" y="2514600"/>
                    <a:ext cx="2514600" cy="1392221"/>
                    <a:chOff x="457200" y="2514600"/>
                    <a:chExt cx="2514600" cy="1392221"/>
                  </a:xfrm>
                </p:grpSpPr>
                <p:sp>
                  <p:nvSpPr>
                    <p:cNvPr id="6181" name="Line 4"/>
                    <p:cNvSpPr>
                      <a:spLocks noChangeShapeType="1"/>
                    </p:cNvSpPr>
                    <p:nvPr/>
                  </p:nvSpPr>
                  <p:spPr bwMode="auto">
                    <a:xfrm flipV="1">
                      <a:off x="457200" y="2514600"/>
                      <a:ext cx="0" cy="1143000"/>
                    </a:xfrm>
                    <a:prstGeom prst="line">
                      <a:avLst/>
                    </a:prstGeom>
                    <a:noFill/>
                    <a:ln w="9525">
                      <a:solidFill>
                        <a:schemeClr val="tx1"/>
                      </a:solidFill>
                      <a:round/>
                      <a:headEnd/>
                      <a:tailEnd type="triangle" w="med" len="med"/>
                    </a:ln>
                  </p:spPr>
                  <p:txBody>
                    <a:bodyPr/>
                    <a:lstStyle/>
                    <a:p>
                      <a:endParaRPr lang="en-US" dirty="0"/>
                    </a:p>
                  </p:txBody>
                </p:sp>
                <p:sp>
                  <p:nvSpPr>
                    <p:cNvPr id="6182" name="Line 5"/>
                    <p:cNvSpPr>
                      <a:spLocks noChangeShapeType="1"/>
                    </p:cNvSpPr>
                    <p:nvPr/>
                  </p:nvSpPr>
                  <p:spPr bwMode="auto">
                    <a:xfrm>
                      <a:off x="457200" y="3657600"/>
                      <a:ext cx="2514600" cy="0"/>
                    </a:xfrm>
                    <a:prstGeom prst="line">
                      <a:avLst/>
                    </a:prstGeom>
                    <a:noFill/>
                    <a:ln w="9525">
                      <a:solidFill>
                        <a:schemeClr val="tx1"/>
                      </a:solidFill>
                      <a:round/>
                      <a:headEnd/>
                      <a:tailEnd type="triangle" w="med" len="med"/>
                    </a:ln>
                  </p:spPr>
                  <p:txBody>
                    <a:bodyPr/>
                    <a:lstStyle/>
                    <a:p>
                      <a:endParaRPr lang="en-US" dirty="0"/>
                    </a:p>
                  </p:txBody>
                </p:sp>
                <p:sp>
                  <p:nvSpPr>
                    <p:cNvPr id="6183" name="Rectangle 6"/>
                    <p:cNvSpPr>
                      <a:spLocks noChangeArrowheads="1"/>
                    </p:cNvSpPr>
                    <p:nvPr/>
                  </p:nvSpPr>
                  <p:spPr bwMode="auto">
                    <a:xfrm>
                      <a:off x="457200" y="3505200"/>
                      <a:ext cx="152400" cy="152400"/>
                    </a:xfrm>
                    <a:prstGeom prst="rect">
                      <a:avLst/>
                    </a:prstGeom>
                    <a:solidFill>
                      <a:schemeClr val="accent1"/>
                    </a:solidFill>
                    <a:ln w="9525">
                      <a:solidFill>
                        <a:schemeClr val="tx1"/>
                      </a:solidFill>
                      <a:miter lim="800000"/>
                      <a:headEnd/>
                      <a:tailEnd/>
                    </a:ln>
                  </p:spPr>
                  <p:txBody>
                    <a:bodyPr wrap="none" anchor="ctr"/>
                    <a:lstStyle/>
                    <a:p>
                      <a:pPr algn="ctr"/>
                      <a:endParaRPr lang="en-US" dirty="0">
                        <a:solidFill>
                          <a:schemeClr val="tx1"/>
                        </a:solidFill>
                        <a:latin typeface="Calibri" pitchFamily="34" charset="0"/>
                        <a:ea typeface="ＭＳ Ｐゴシック"/>
                        <a:cs typeface="ＭＳ Ｐゴシック"/>
                      </a:endParaRPr>
                    </a:p>
                  </p:txBody>
                </p:sp>
                <p:sp>
                  <p:nvSpPr>
                    <p:cNvPr id="6184" name="Rectangle 7"/>
                    <p:cNvSpPr>
                      <a:spLocks noChangeArrowheads="1"/>
                    </p:cNvSpPr>
                    <p:nvPr/>
                  </p:nvSpPr>
                  <p:spPr bwMode="auto">
                    <a:xfrm>
                      <a:off x="609600" y="35052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85" name="Rectangle 8"/>
                    <p:cNvSpPr>
                      <a:spLocks noChangeArrowheads="1"/>
                    </p:cNvSpPr>
                    <p:nvPr/>
                  </p:nvSpPr>
                  <p:spPr bwMode="auto">
                    <a:xfrm>
                      <a:off x="1905000" y="35052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86" name="Text Box 27"/>
                    <p:cNvSpPr txBox="1">
                      <a:spLocks noChangeArrowheads="1"/>
                    </p:cNvSpPr>
                    <p:nvPr/>
                  </p:nvSpPr>
                  <p:spPr bwMode="auto">
                    <a:xfrm>
                      <a:off x="1203325" y="3286848"/>
                      <a:ext cx="298450" cy="314065"/>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a:t>
                      </a:r>
                    </a:p>
                  </p:txBody>
                </p:sp>
                <p:sp>
                  <p:nvSpPr>
                    <p:cNvPr id="6187" name="Text Box 28"/>
                    <p:cNvSpPr txBox="1">
                      <a:spLocks noChangeArrowheads="1"/>
                    </p:cNvSpPr>
                    <p:nvPr/>
                  </p:nvSpPr>
                  <p:spPr bwMode="auto">
                    <a:xfrm>
                      <a:off x="2346325" y="3286848"/>
                      <a:ext cx="298450" cy="314065"/>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a:t>
                      </a:r>
                    </a:p>
                  </p:txBody>
                </p:sp>
                <p:sp>
                  <p:nvSpPr>
                    <p:cNvPr id="6188" name="Text Box 30"/>
                    <p:cNvSpPr txBox="1">
                      <a:spLocks noChangeArrowheads="1"/>
                    </p:cNvSpPr>
                    <p:nvPr/>
                  </p:nvSpPr>
                  <p:spPr bwMode="auto">
                    <a:xfrm>
                      <a:off x="974725" y="3592755"/>
                      <a:ext cx="609600" cy="314066"/>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time</a:t>
                      </a:r>
                    </a:p>
                  </p:txBody>
                </p:sp>
              </p:grpSp>
            </p:grpSp>
            <p:grpSp>
              <p:nvGrpSpPr>
                <p:cNvPr id="8" name="Group 40"/>
                <p:cNvGrpSpPr>
                  <a:grpSpLocks/>
                </p:cNvGrpSpPr>
                <p:nvPr/>
              </p:nvGrpSpPr>
              <p:grpSpPr bwMode="auto">
                <a:xfrm>
                  <a:off x="5775325" y="2514600"/>
                  <a:ext cx="3063875" cy="1392221"/>
                  <a:chOff x="5546725" y="2514600"/>
                  <a:chExt cx="3063875" cy="1392221"/>
                </a:xfrm>
              </p:grpSpPr>
              <p:sp>
                <p:nvSpPr>
                  <p:cNvPr id="6159" name="Line 10"/>
                  <p:cNvSpPr>
                    <a:spLocks noChangeShapeType="1"/>
                  </p:cNvSpPr>
                  <p:nvPr/>
                </p:nvSpPr>
                <p:spPr bwMode="auto">
                  <a:xfrm flipV="1">
                    <a:off x="6019800" y="2514600"/>
                    <a:ext cx="0" cy="1143000"/>
                  </a:xfrm>
                  <a:prstGeom prst="line">
                    <a:avLst/>
                  </a:prstGeom>
                  <a:noFill/>
                  <a:ln w="9525">
                    <a:solidFill>
                      <a:schemeClr val="tx1"/>
                    </a:solidFill>
                    <a:round/>
                    <a:headEnd/>
                    <a:tailEnd type="triangle" w="med" len="med"/>
                  </a:ln>
                </p:spPr>
                <p:txBody>
                  <a:bodyPr/>
                  <a:lstStyle/>
                  <a:p>
                    <a:endParaRPr lang="en-US" dirty="0"/>
                  </a:p>
                </p:txBody>
              </p:sp>
              <p:sp>
                <p:nvSpPr>
                  <p:cNvPr id="6160" name="Line 11"/>
                  <p:cNvSpPr>
                    <a:spLocks noChangeShapeType="1"/>
                  </p:cNvSpPr>
                  <p:nvPr/>
                </p:nvSpPr>
                <p:spPr bwMode="auto">
                  <a:xfrm>
                    <a:off x="6019800" y="3657600"/>
                    <a:ext cx="2590800" cy="0"/>
                  </a:xfrm>
                  <a:prstGeom prst="line">
                    <a:avLst/>
                  </a:prstGeom>
                  <a:noFill/>
                  <a:ln w="9525">
                    <a:solidFill>
                      <a:schemeClr val="tx1"/>
                    </a:solidFill>
                    <a:round/>
                    <a:headEnd/>
                    <a:tailEnd type="triangle" w="med" len="med"/>
                  </a:ln>
                </p:spPr>
                <p:txBody>
                  <a:bodyPr/>
                  <a:lstStyle/>
                  <a:p>
                    <a:endParaRPr lang="en-US" dirty="0"/>
                  </a:p>
                </p:txBody>
              </p:sp>
              <p:sp>
                <p:nvSpPr>
                  <p:cNvPr id="6161" name="Rectangle 14"/>
                  <p:cNvSpPr>
                    <a:spLocks noChangeArrowheads="1"/>
                  </p:cNvSpPr>
                  <p:nvPr/>
                </p:nvSpPr>
                <p:spPr bwMode="auto">
                  <a:xfrm>
                    <a:off x="6019800" y="28194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grpSp>
                <p:nvGrpSpPr>
                  <p:cNvPr id="9" name="Group 36"/>
                  <p:cNvGrpSpPr>
                    <a:grpSpLocks/>
                  </p:cNvGrpSpPr>
                  <p:nvPr/>
                </p:nvGrpSpPr>
                <p:grpSpPr bwMode="auto">
                  <a:xfrm>
                    <a:off x="6019800" y="3505200"/>
                    <a:ext cx="304800" cy="152400"/>
                    <a:chOff x="6019800" y="3505200"/>
                    <a:chExt cx="304800" cy="152400"/>
                  </a:xfrm>
                </p:grpSpPr>
                <p:sp>
                  <p:nvSpPr>
                    <p:cNvPr id="6177" name="Rectangle 12"/>
                    <p:cNvSpPr>
                      <a:spLocks noChangeArrowheads="1"/>
                    </p:cNvSpPr>
                    <p:nvPr/>
                  </p:nvSpPr>
                  <p:spPr bwMode="auto">
                    <a:xfrm>
                      <a:off x="6019800" y="35052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78" name="Rectangle 15"/>
                    <p:cNvSpPr>
                      <a:spLocks noChangeArrowheads="1"/>
                    </p:cNvSpPr>
                    <p:nvPr/>
                  </p:nvSpPr>
                  <p:spPr bwMode="auto">
                    <a:xfrm>
                      <a:off x="6172200" y="35052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grpSp>
              <p:grpSp>
                <p:nvGrpSpPr>
                  <p:cNvPr id="10" name="Group 37"/>
                  <p:cNvGrpSpPr>
                    <a:grpSpLocks/>
                  </p:cNvGrpSpPr>
                  <p:nvPr/>
                </p:nvGrpSpPr>
                <p:grpSpPr bwMode="auto">
                  <a:xfrm>
                    <a:off x="6019800" y="3352800"/>
                    <a:ext cx="304800" cy="152400"/>
                    <a:chOff x="6019800" y="3352800"/>
                    <a:chExt cx="304800" cy="152400"/>
                  </a:xfrm>
                </p:grpSpPr>
                <p:sp>
                  <p:nvSpPr>
                    <p:cNvPr id="6175" name="Rectangle 13"/>
                    <p:cNvSpPr>
                      <a:spLocks noChangeArrowheads="1"/>
                    </p:cNvSpPr>
                    <p:nvPr/>
                  </p:nvSpPr>
                  <p:spPr bwMode="auto">
                    <a:xfrm>
                      <a:off x="6019800" y="33528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76" name="Rectangle 16"/>
                    <p:cNvSpPr>
                      <a:spLocks noChangeArrowheads="1"/>
                    </p:cNvSpPr>
                    <p:nvPr/>
                  </p:nvSpPr>
                  <p:spPr bwMode="auto">
                    <a:xfrm>
                      <a:off x="6172200" y="33528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grpSp>
              <p:sp>
                <p:nvSpPr>
                  <p:cNvPr id="6164" name="Rectangle 17"/>
                  <p:cNvSpPr>
                    <a:spLocks noChangeArrowheads="1"/>
                  </p:cNvSpPr>
                  <p:nvPr/>
                </p:nvSpPr>
                <p:spPr bwMode="auto">
                  <a:xfrm>
                    <a:off x="6172200" y="25146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65" name="Rectangle 18"/>
                  <p:cNvSpPr>
                    <a:spLocks noChangeArrowheads="1"/>
                  </p:cNvSpPr>
                  <p:nvPr/>
                </p:nvSpPr>
                <p:spPr bwMode="auto">
                  <a:xfrm>
                    <a:off x="7467600" y="35052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66" name="Rectangle 19"/>
                  <p:cNvSpPr>
                    <a:spLocks noChangeArrowheads="1"/>
                  </p:cNvSpPr>
                  <p:nvPr/>
                </p:nvSpPr>
                <p:spPr bwMode="auto">
                  <a:xfrm>
                    <a:off x="7467600" y="33528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67" name="Rectangle 20"/>
                  <p:cNvSpPr>
                    <a:spLocks noChangeArrowheads="1"/>
                  </p:cNvSpPr>
                  <p:nvPr/>
                </p:nvSpPr>
                <p:spPr bwMode="auto">
                  <a:xfrm>
                    <a:off x="7467600" y="2667000"/>
                    <a:ext cx="152400" cy="152400"/>
                  </a:xfrm>
                  <a:prstGeom prst="rect">
                    <a:avLst/>
                  </a:prstGeom>
                  <a:solidFill>
                    <a:schemeClr val="accent1"/>
                  </a:solidFill>
                  <a:ln w="9525">
                    <a:solidFill>
                      <a:schemeClr val="tx1"/>
                    </a:solidFill>
                    <a:miter lim="800000"/>
                    <a:headEnd/>
                    <a:tailEnd/>
                  </a:ln>
                </p:spPr>
                <p:txBody>
                  <a:bodyPr wrap="none" anchor="ctr"/>
                  <a:lstStyle/>
                  <a:p>
                    <a:endParaRPr lang="en-US" dirty="0">
                      <a:solidFill>
                        <a:schemeClr val="tx1"/>
                      </a:solidFill>
                      <a:latin typeface="Calibri" pitchFamily="34" charset="0"/>
                      <a:ea typeface="ＭＳ Ｐゴシック"/>
                      <a:cs typeface="ＭＳ Ｐゴシック"/>
                    </a:endParaRPr>
                  </a:p>
                </p:txBody>
              </p:sp>
              <p:sp>
                <p:nvSpPr>
                  <p:cNvPr id="6168" name="Text Box 21"/>
                  <p:cNvSpPr txBox="1">
                    <a:spLocks noChangeArrowheads="1"/>
                  </p:cNvSpPr>
                  <p:nvPr/>
                </p:nvSpPr>
                <p:spPr bwMode="auto">
                  <a:xfrm>
                    <a:off x="5546725" y="2779466"/>
                    <a:ext cx="514350" cy="548749"/>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  #</a:t>
                    </a:r>
                  </a:p>
                  <a:p>
                    <a:r>
                      <a:rPr lang="en-US" dirty="0">
                        <a:solidFill>
                          <a:schemeClr val="tx1"/>
                        </a:solidFill>
                        <a:latin typeface="Calibri" pitchFamily="34" charset="0"/>
                        <a:ea typeface="ＭＳ Ｐゴシック"/>
                        <a:cs typeface="ＭＳ Ｐゴシック"/>
                      </a:rPr>
                      <a:t>ops</a:t>
                    </a:r>
                  </a:p>
                </p:txBody>
              </p:sp>
              <p:sp>
                <p:nvSpPr>
                  <p:cNvPr id="6169" name="Text Box 22"/>
                  <p:cNvSpPr txBox="1">
                    <a:spLocks noChangeArrowheads="1"/>
                  </p:cNvSpPr>
                  <p:nvPr/>
                </p:nvSpPr>
                <p:spPr bwMode="auto">
                  <a:xfrm>
                    <a:off x="6613525" y="3286848"/>
                    <a:ext cx="298450" cy="314065"/>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a:t>
                    </a:r>
                  </a:p>
                </p:txBody>
              </p:sp>
              <p:sp>
                <p:nvSpPr>
                  <p:cNvPr id="6170" name="Text Box 23"/>
                  <p:cNvSpPr txBox="1">
                    <a:spLocks noChangeArrowheads="1"/>
                  </p:cNvSpPr>
                  <p:nvPr/>
                </p:nvSpPr>
                <p:spPr bwMode="auto">
                  <a:xfrm>
                    <a:off x="7756525" y="3286848"/>
                    <a:ext cx="298450" cy="314065"/>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a:t>
                    </a:r>
                  </a:p>
                </p:txBody>
              </p:sp>
              <p:sp>
                <p:nvSpPr>
                  <p:cNvPr id="6171" name="Text Box 24"/>
                  <p:cNvSpPr txBox="1">
                    <a:spLocks noChangeArrowheads="1"/>
                  </p:cNvSpPr>
                  <p:nvPr/>
                </p:nvSpPr>
                <p:spPr bwMode="auto">
                  <a:xfrm>
                    <a:off x="6003925" y="2830025"/>
                    <a:ext cx="241300" cy="326302"/>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a:t>
                    </a:r>
                  </a:p>
                  <a:p>
                    <a:pPr>
                      <a:lnSpc>
                        <a:spcPct val="5000"/>
                      </a:lnSpc>
                    </a:pPr>
                    <a:r>
                      <a:rPr lang="en-US" dirty="0">
                        <a:solidFill>
                          <a:schemeClr val="tx1"/>
                        </a:solidFill>
                        <a:latin typeface="Calibri" pitchFamily="34" charset="0"/>
                        <a:ea typeface="ＭＳ Ｐゴシック"/>
                        <a:cs typeface="ＭＳ Ｐゴシック"/>
                      </a:rPr>
                      <a:t>.</a:t>
                    </a:r>
                  </a:p>
                </p:txBody>
              </p:sp>
              <p:sp>
                <p:nvSpPr>
                  <p:cNvPr id="6172" name="Text Box 25"/>
                  <p:cNvSpPr txBox="1">
                    <a:spLocks noChangeArrowheads="1"/>
                  </p:cNvSpPr>
                  <p:nvPr/>
                </p:nvSpPr>
                <p:spPr bwMode="auto">
                  <a:xfrm>
                    <a:off x="6156325" y="2601614"/>
                    <a:ext cx="241300" cy="337178"/>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a:t>
                    </a:r>
                  </a:p>
                  <a:p>
                    <a:pPr>
                      <a:lnSpc>
                        <a:spcPct val="10000"/>
                      </a:lnSpc>
                    </a:pPr>
                    <a:r>
                      <a:rPr lang="en-US" dirty="0">
                        <a:solidFill>
                          <a:schemeClr val="tx1"/>
                        </a:solidFill>
                        <a:latin typeface="Calibri" pitchFamily="34" charset="0"/>
                        <a:ea typeface="ＭＳ Ｐゴシック"/>
                        <a:cs typeface="ＭＳ Ｐゴシック"/>
                      </a:rPr>
                      <a:t>.</a:t>
                    </a:r>
                  </a:p>
                </p:txBody>
              </p:sp>
              <p:sp>
                <p:nvSpPr>
                  <p:cNvPr id="6173" name="Text Box 26"/>
                  <p:cNvSpPr txBox="1">
                    <a:spLocks noChangeArrowheads="1"/>
                  </p:cNvSpPr>
                  <p:nvPr/>
                </p:nvSpPr>
                <p:spPr bwMode="auto">
                  <a:xfrm>
                    <a:off x="7451725" y="2755248"/>
                    <a:ext cx="241300" cy="337178"/>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a:t>
                    </a:r>
                  </a:p>
                  <a:p>
                    <a:pPr>
                      <a:lnSpc>
                        <a:spcPct val="10000"/>
                      </a:lnSpc>
                    </a:pPr>
                    <a:r>
                      <a:rPr lang="en-US" dirty="0">
                        <a:solidFill>
                          <a:schemeClr val="tx1"/>
                        </a:solidFill>
                        <a:latin typeface="Calibri" pitchFamily="34" charset="0"/>
                        <a:ea typeface="ＭＳ Ｐゴシック"/>
                        <a:cs typeface="ＭＳ Ｐゴシック"/>
                      </a:rPr>
                      <a:t>.</a:t>
                    </a:r>
                  </a:p>
                </p:txBody>
              </p:sp>
              <p:sp>
                <p:nvSpPr>
                  <p:cNvPr id="6174" name="Text Box 31"/>
                  <p:cNvSpPr txBox="1">
                    <a:spLocks noChangeArrowheads="1"/>
                  </p:cNvSpPr>
                  <p:nvPr/>
                </p:nvSpPr>
                <p:spPr bwMode="auto">
                  <a:xfrm>
                    <a:off x="6994525" y="3592755"/>
                    <a:ext cx="609600" cy="314066"/>
                  </a:xfrm>
                  <a:prstGeom prst="rect">
                    <a:avLst/>
                  </a:prstGeom>
                  <a:noFill/>
                  <a:ln w="9525">
                    <a:noFill/>
                    <a:miter lim="800000"/>
                    <a:headEnd/>
                    <a:tailEnd/>
                  </a:ln>
                </p:spPr>
                <p:txBody>
                  <a:bodyPr wrap="none">
                    <a:spAutoFit/>
                  </a:bodyPr>
                  <a:lstStyle/>
                  <a:p>
                    <a:r>
                      <a:rPr lang="en-US" dirty="0">
                        <a:solidFill>
                          <a:schemeClr val="tx1"/>
                        </a:solidFill>
                        <a:latin typeface="Calibri" pitchFamily="34" charset="0"/>
                        <a:ea typeface="ＭＳ Ｐゴシック"/>
                        <a:cs typeface="ＭＳ Ｐゴシック"/>
                      </a:rPr>
                      <a:t>time</a:t>
                    </a:r>
                  </a:p>
                </p:txBody>
              </p:sp>
            </p:grpSp>
          </p:grpSp>
          <p:sp>
            <p:nvSpPr>
              <p:cNvPr id="6153" name="TextBox 42"/>
              <p:cNvSpPr txBox="1">
                <a:spLocks noChangeArrowheads="1"/>
              </p:cNvSpPr>
              <p:nvPr/>
            </p:nvSpPr>
            <p:spPr bwMode="auto">
              <a:xfrm>
                <a:off x="914400" y="4737725"/>
                <a:ext cx="1524000" cy="316114"/>
              </a:xfrm>
              <a:prstGeom prst="rect">
                <a:avLst/>
              </a:prstGeom>
              <a:noFill/>
              <a:ln w="9525">
                <a:noFill/>
                <a:miter lim="800000"/>
                <a:headEnd/>
                <a:tailEnd/>
              </a:ln>
            </p:spPr>
            <p:txBody>
              <a:bodyPr wrap="square">
                <a:spAutoFit/>
              </a:bodyPr>
              <a:lstStyle/>
              <a:p>
                <a:r>
                  <a:rPr lang="en-US" sz="1800" b="1" dirty="0">
                    <a:solidFill>
                      <a:srgbClr val="0000FF"/>
                    </a:solidFill>
                    <a:latin typeface="Calibri" pitchFamily="34" charset="0"/>
                    <a:ea typeface="ＭＳ Ｐゴシック"/>
                    <a:cs typeface="ＭＳ Ｐゴシック"/>
                  </a:rPr>
                  <a:t>Time = Work</a:t>
                </a:r>
              </a:p>
            </p:txBody>
          </p:sp>
          <p:sp>
            <p:nvSpPr>
              <p:cNvPr id="6154" name="TextBox 43"/>
              <p:cNvSpPr txBox="1">
                <a:spLocks noChangeArrowheads="1"/>
              </p:cNvSpPr>
              <p:nvPr/>
            </p:nvSpPr>
            <p:spPr bwMode="auto">
              <a:xfrm>
                <a:off x="3581400" y="4738037"/>
                <a:ext cx="1981200" cy="316114"/>
              </a:xfrm>
              <a:prstGeom prst="rect">
                <a:avLst/>
              </a:prstGeom>
              <a:noFill/>
              <a:ln w="9525">
                <a:noFill/>
                <a:miter lim="800000"/>
                <a:headEnd/>
                <a:tailEnd/>
              </a:ln>
            </p:spPr>
            <p:txBody>
              <a:bodyPr wrap="square">
                <a:spAutoFit/>
              </a:bodyPr>
              <a:lstStyle/>
              <a:p>
                <a:r>
                  <a:rPr lang="en-US" sz="1800" b="1" dirty="0">
                    <a:solidFill>
                      <a:srgbClr val="0000FF"/>
                    </a:solidFill>
                    <a:latin typeface="Calibri" pitchFamily="34" charset="0"/>
                    <a:ea typeface="ＭＳ Ｐゴシック"/>
                    <a:cs typeface="ＭＳ Ｐゴシック"/>
                  </a:rPr>
                  <a:t>Work = total #ops</a:t>
                </a:r>
              </a:p>
            </p:txBody>
          </p:sp>
          <p:sp>
            <p:nvSpPr>
              <p:cNvPr id="6155" name="TextBox 44"/>
              <p:cNvSpPr txBox="1">
                <a:spLocks noChangeArrowheads="1"/>
              </p:cNvSpPr>
              <p:nvPr/>
            </p:nvSpPr>
            <p:spPr bwMode="auto">
              <a:xfrm>
                <a:off x="6858000" y="4737724"/>
                <a:ext cx="1752600" cy="316114"/>
              </a:xfrm>
              <a:prstGeom prst="rect">
                <a:avLst/>
              </a:prstGeom>
              <a:noFill/>
              <a:ln w="9525">
                <a:noFill/>
                <a:miter lim="800000"/>
                <a:headEnd/>
                <a:tailEnd/>
              </a:ln>
            </p:spPr>
            <p:txBody>
              <a:bodyPr wrap="square">
                <a:spAutoFit/>
              </a:bodyPr>
              <a:lstStyle/>
              <a:p>
                <a:r>
                  <a:rPr lang="en-US" sz="1800" b="1" dirty="0">
                    <a:solidFill>
                      <a:srgbClr val="0000FF"/>
                    </a:solidFill>
                    <a:latin typeface="Calibri" pitchFamily="34" charset="0"/>
                    <a:ea typeface="ＭＳ Ｐゴシック"/>
                    <a:cs typeface="ＭＳ Ｐゴシック"/>
                  </a:rPr>
                  <a:t>Time &lt;&lt; Work</a:t>
                </a:r>
              </a:p>
            </p:txBody>
          </p:sp>
        </p:grpSp>
        <p:sp>
          <p:nvSpPr>
            <p:cNvPr id="6150" name="TextBox 46"/>
            <p:cNvSpPr txBox="1">
              <a:spLocks noChangeArrowheads="1"/>
            </p:cNvSpPr>
            <p:nvPr/>
          </p:nvSpPr>
          <p:spPr bwMode="auto">
            <a:xfrm>
              <a:off x="762000" y="2743387"/>
              <a:ext cx="2438400" cy="548937"/>
            </a:xfrm>
            <a:prstGeom prst="rect">
              <a:avLst/>
            </a:prstGeom>
            <a:noFill/>
            <a:ln w="9525">
              <a:noFill/>
              <a:miter lim="800000"/>
              <a:headEnd/>
              <a:tailEnd/>
            </a:ln>
          </p:spPr>
          <p:txBody>
            <a:bodyPr>
              <a:spAutoFit/>
            </a:bodyPr>
            <a:lstStyle/>
            <a:p>
              <a:r>
                <a:rPr lang="en-US" b="1" dirty="0">
                  <a:solidFill>
                    <a:schemeClr val="tx1"/>
                  </a:solidFill>
                  <a:latin typeface="Calibri" pitchFamily="34" charset="0"/>
                  <a:ea typeface="ＭＳ Ｐゴシック"/>
                  <a:cs typeface="ＭＳ Ｐゴシック"/>
                </a:rPr>
                <a:t>Serial Execution, Based on Serial Abstraction</a:t>
              </a:r>
            </a:p>
          </p:txBody>
        </p:sp>
        <p:sp>
          <p:nvSpPr>
            <p:cNvPr id="6151" name="TextBox 47"/>
            <p:cNvSpPr txBox="1">
              <a:spLocks noChangeArrowheads="1"/>
            </p:cNvSpPr>
            <p:nvPr/>
          </p:nvSpPr>
          <p:spPr bwMode="auto">
            <a:xfrm>
              <a:off x="6096000" y="2743383"/>
              <a:ext cx="2895600" cy="605885"/>
            </a:xfrm>
            <a:prstGeom prst="rect">
              <a:avLst/>
            </a:prstGeom>
            <a:noFill/>
            <a:ln w="9525">
              <a:noFill/>
              <a:miter lim="800000"/>
              <a:headEnd/>
              <a:tailEnd/>
            </a:ln>
          </p:spPr>
          <p:txBody>
            <a:bodyPr wrap="square">
              <a:spAutoFit/>
            </a:bodyPr>
            <a:lstStyle/>
            <a:p>
              <a:r>
                <a:rPr lang="en-US" b="1" dirty="0">
                  <a:solidFill>
                    <a:schemeClr val="tx1"/>
                  </a:solidFill>
                  <a:latin typeface="Calibri" pitchFamily="34" charset="0"/>
                  <a:ea typeface="ＭＳ Ｐゴシック"/>
                  <a:cs typeface="ＭＳ Ｐゴシック"/>
                </a:rPr>
                <a:t>Parallel Execution, Based on Parallel Abstraction</a:t>
              </a:r>
            </a:p>
          </p:txBody>
        </p:sp>
      </p:grpSp>
    </p:spTree>
    <p:extLst>
      <p:ext uri="{BB962C8B-B14F-4D97-AF65-F5344CB8AC3E}">
        <p14:creationId xmlns:p14="http://schemas.microsoft.com/office/powerpoint/2010/main" val="19093755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95405</TotalTime>
  <Words>3645</Words>
  <Application>Microsoft Office PowerPoint</Application>
  <PresentationFormat>On-screen Show (4:3)</PresentationFormat>
  <Paragraphs>515</Paragraphs>
  <Slides>36</Slides>
  <Notes>16</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36</vt:i4>
      </vt:variant>
    </vt:vector>
  </HeadingPairs>
  <TitlesOfParts>
    <vt:vector size="39" baseType="lpstr">
      <vt:lpstr>Office Theme</vt:lpstr>
      <vt:lpstr>Custom Design</vt:lpstr>
      <vt:lpstr>Acrobat Document</vt:lpstr>
      <vt:lpstr>Can photonics &amp; microfluidic cooling save many-core parallel programming from its programming woes?</vt:lpstr>
      <vt:lpstr>Many-core computing: state of the art</vt:lpstr>
      <vt:lpstr>Question How to best exploit for performance the growth in parallelism?  (e.g., from more transistors)</vt:lpstr>
      <vt:lpstr>What am I after? </vt:lpstr>
      <vt:lpstr>State of the art (cont’d)</vt:lpstr>
      <vt:lpstr>State of the art (cont’d 2)</vt:lpstr>
      <vt:lpstr>State of the art (cont’d 3)</vt:lpstr>
      <vt:lpstr>A personal angle </vt:lpstr>
      <vt:lpstr>Serial Abstraction &amp; A Parallel Counterpart</vt:lpstr>
      <vt:lpstr>2015 Proposal</vt:lpstr>
      <vt:lpstr>XMT as a test case: Block diagram of the XMT processor</vt:lpstr>
      <vt:lpstr>Remainder of this presentation</vt:lpstr>
      <vt:lpstr>Hybrid ICN: Mesh of trees + Butterfly</vt:lpstr>
      <vt:lpstr>Starting with what we figured out. Schematic Floorplan for active silicon layers</vt:lpstr>
      <vt:lpstr>Cross-section view of uncooled vs cooled 3D IC stack</vt:lpstr>
      <vt:lpstr>XMT architecture and physical configuration</vt:lpstr>
      <vt:lpstr>Experimental methodology</vt:lpstr>
      <vt:lpstr>Results: Max temperature/benchmarks</vt:lpstr>
      <vt:lpstr>Results: Max power dissipated/benchmark</vt:lpstr>
      <vt:lpstr>Other results and discussion</vt:lpstr>
      <vt:lpstr>3D Fast Fourier Transform (FFT) on XMT</vt:lpstr>
      <vt:lpstr>More CS context</vt:lpstr>
      <vt:lpstr>Lead example: Concept of a switch through integration of 3D-VLSI, microfluidic cooling and photonics</vt:lpstr>
      <vt:lpstr>Experiments with simulators (ANSYS) </vt:lpstr>
      <vt:lpstr>But, what next?...</vt:lpstr>
      <vt:lpstr>Some comments &amp; comparison(?) </vt:lpstr>
      <vt:lpstr>Temperature reached by 25Gbps photonic device. Range: assumed power usage </vt:lpstr>
      <vt:lpstr>More than one problem domain</vt:lpstr>
      <vt:lpstr>Proposal from 30,000 feet </vt:lpstr>
      <vt:lpstr>Why should government care?</vt:lpstr>
      <vt:lpstr>Some Random Applications</vt:lpstr>
      <vt:lpstr>Summary</vt:lpstr>
      <vt:lpstr>References</vt:lpstr>
      <vt:lpstr>Alt. Summary How to best exploit for performance the growth in parallelism?  e.g., from more transistors</vt:lpstr>
      <vt:lpstr>Case Studies contrasting poor speedups of multi-core CPUs and GPUs with the UMD XMT</vt:lpstr>
      <vt:lpstr>Immediate Concurrent Execution (ICE) Programming</vt:lpstr>
    </vt:vector>
  </TitlesOfParts>
  <Company>University of Maryland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Uzi Vishkin</dc:creator>
  <cp:lastModifiedBy>Uzi  Vishkin</cp:lastModifiedBy>
  <cp:revision>723</cp:revision>
  <cp:lastPrinted>2015-11-10T21:18:08Z</cp:lastPrinted>
  <dcterms:created xsi:type="dcterms:W3CDTF">2014-04-06T00:48:29Z</dcterms:created>
  <dcterms:modified xsi:type="dcterms:W3CDTF">2015-11-30T15:16:11Z</dcterms:modified>
</cp:coreProperties>
</file>