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80389-EEE7-4F51-A814-CB8178BB8FF4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E4DE7-0F1E-4CB6-B691-BD0B547EB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27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82245-BA8B-4B9B-9951-71C3981BB1B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1B4AA-C69E-4764-B61E-FFFAEF61C86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D46CF-E109-4A8B-ACC0-2703A9B0449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7BDEA-3801-49D2-93EF-21BC3D5F2E7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878CA-4732-48FF-9ECB-11C960D0B75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00317-EE3B-489E-9A4E-C9EF755D1AC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E2ADD-EDAA-46E0-B110-74256C6A2AF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3803A-6B74-4827-BFBD-F6E80A901B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52400"/>
            <a:ext cx="7429500" cy="5257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u="sng" dirty="0" smtClean="0">
                <a:latin typeface="Courier New" pitchFamily="49" charset="0"/>
              </a:rPr>
              <a:t>Slide Sources</a:t>
            </a:r>
            <a:r>
              <a:rPr lang="en-US" dirty="0" smtClean="0">
                <a:latin typeface="Courier New" pitchFamily="49" charset="0"/>
              </a:rPr>
              <a:t>: CLRS “Intro. To Algorithms” book website</a:t>
            </a:r>
          </a:p>
          <a:p>
            <a:pPr algn="l" eaLnBrk="1" hangingPunct="1"/>
            <a:r>
              <a:rPr lang="en-US" dirty="0" smtClean="0">
                <a:latin typeface="Courier New" pitchFamily="49" charset="0"/>
              </a:rPr>
              <a:t>(copyright McGraw Hill)</a:t>
            </a:r>
          </a:p>
          <a:p>
            <a:pPr algn="l" eaLnBrk="1" hangingPunct="1"/>
            <a:r>
              <a:rPr lang="en-US" dirty="0" smtClean="0">
                <a:latin typeface="Courier New" pitchFamily="49" charset="0"/>
              </a:rPr>
              <a:t>adapted and supplemented</a:t>
            </a:r>
          </a:p>
          <a:p>
            <a:pPr algn="l" eaLnBrk="1" hangingPunct="1"/>
            <a:endParaRPr lang="en-US" dirty="0" smtClean="0">
              <a:latin typeface="Courier New" pitchFamily="49" charset="0"/>
            </a:endParaRPr>
          </a:p>
          <a:p>
            <a:r>
              <a:rPr lang="en-US" b="1" dirty="0" smtClean="0"/>
              <a:t>Ch. 8: Sorting in Linear Time</a:t>
            </a:r>
            <a:endParaRPr lang="en-US" b="1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4" descr="fig8-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4410075"/>
          </a:xfrm>
          <a:noFill/>
        </p:spPr>
      </p:pic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0" y="4572000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Theorem 8.1:</a:t>
            </a:r>
            <a:r>
              <a:rPr lang="en-US" dirty="0"/>
              <a:t> Any comparison sort algorithm requires </a:t>
            </a:r>
            <a:r>
              <a:rPr lang="en-US" dirty="0">
                <a:sym typeface="Symbol" pitchFamily="18" charset="2"/>
              </a:rPr>
              <a:t>(</a:t>
            </a:r>
            <a:r>
              <a:rPr lang="en-US" dirty="0" err="1">
                <a:sym typeface="Symbol" pitchFamily="18" charset="2"/>
              </a:rPr>
              <a:t>nlog</a:t>
            </a:r>
            <a:r>
              <a:rPr lang="en-US" dirty="0">
                <a:sym typeface="Symbol" pitchFamily="18" charset="2"/>
              </a:rPr>
              <a:t> n) comparisons in </a:t>
            </a:r>
            <a:r>
              <a:rPr lang="en-US" dirty="0" smtClean="0">
                <a:sym typeface="Symbol" pitchFamily="18" charset="2"/>
              </a:rPr>
              <a:t>the worst </a:t>
            </a:r>
            <a:r>
              <a:rPr lang="en-US" dirty="0">
                <a:sym typeface="Symbol" pitchFamily="18" charset="2"/>
              </a:rPr>
              <a:t>case.</a:t>
            </a:r>
          </a:p>
          <a:p>
            <a:r>
              <a:rPr lang="en-US" b="1" dirty="0">
                <a:sym typeface="Symbol" pitchFamily="18" charset="2"/>
              </a:rPr>
              <a:t>Proof:</a:t>
            </a:r>
            <a:r>
              <a:rPr lang="en-US" dirty="0">
                <a:sym typeface="Symbol" pitchFamily="18" charset="2"/>
              </a:rPr>
              <a:t> The decision tree must have n! leaves, one corresponding to each </a:t>
            </a:r>
            <a:r>
              <a:rPr lang="en-US" dirty="0" smtClean="0">
                <a:sym typeface="Symbol" pitchFamily="18" charset="2"/>
              </a:rPr>
              <a:t>possible output</a:t>
            </a:r>
            <a:r>
              <a:rPr lang="en-US" dirty="0">
                <a:sym typeface="Symbol" pitchFamily="18" charset="2"/>
              </a:rPr>
              <a:t>. Moreover, the branching-factor of the tree is two, i.e., the tree is binary</a:t>
            </a:r>
            <a:r>
              <a:rPr lang="en-US" dirty="0" smtClean="0">
                <a:sym typeface="Symbol" pitchFamily="18" charset="2"/>
              </a:rPr>
              <a:t>,  </a:t>
            </a:r>
            <a:r>
              <a:rPr lang="en-US" dirty="0">
                <a:sym typeface="Symbol" pitchFamily="18" charset="2"/>
              </a:rPr>
              <a:t>because each comparison gives one of </a:t>
            </a:r>
            <a:r>
              <a:rPr lang="en-US" dirty="0" smtClean="0">
                <a:sym typeface="Symbol" pitchFamily="18" charset="2"/>
              </a:rPr>
              <a:t>two results</a:t>
            </a:r>
            <a:r>
              <a:rPr lang="en-US" dirty="0">
                <a:sym typeface="Symbol" pitchFamily="18" charset="2"/>
              </a:rPr>
              <a:t>.</a:t>
            </a: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The height of the decision tree is the number of comparisons made in the worst case.</a:t>
            </a:r>
          </a:p>
          <a:p>
            <a:r>
              <a:rPr lang="en-US" dirty="0">
                <a:sym typeface="Symbol" pitchFamily="18" charset="2"/>
              </a:rPr>
              <a:t>What then is the minimum possible height of a binary tree with n! leaves?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4" descr="counting_sor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5532438"/>
          </a:xfrm>
          <a:noFill/>
        </p:spPr>
      </p:pic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0" y="569912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itchFamily="49" charset="0"/>
              </a:rPr>
              <a:t>COUNTING-SORT</a:t>
            </a:r>
            <a:r>
              <a:rPr lang="en-US" sz="2400" dirty="0"/>
              <a:t> assumes that each of the input elements is an </a:t>
            </a:r>
            <a:r>
              <a:rPr lang="en-US" sz="2400" dirty="0" smtClean="0"/>
              <a:t>integer in </a:t>
            </a:r>
            <a:r>
              <a:rPr lang="en-US" sz="2400" dirty="0"/>
              <a:t>the range 0 to k, inclusive.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 descr="fig8-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76200"/>
            <a:ext cx="9144000" cy="5030788"/>
          </a:xfrm>
          <a:noFill/>
        </p:spPr>
      </p:pic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195263" y="5105400"/>
            <a:ext cx="8339137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The running time of </a:t>
            </a:r>
            <a:r>
              <a:rPr lang="en-US" sz="1800">
                <a:latin typeface="Courier New" pitchFamily="49" charset="0"/>
              </a:rPr>
              <a:t>COUNTING-SORT </a:t>
            </a:r>
            <a:r>
              <a:rPr lang="en-US" sz="1800"/>
              <a:t>is </a:t>
            </a:r>
            <a:r>
              <a:rPr lang="en-US" sz="1800">
                <a:sym typeface="Symbol" pitchFamily="18" charset="2"/>
              </a:rPr>
              <a:t>(k+n) (why?), which is (n) if k is </a:t>
            </a:r>
          </a:p>
          <a:p>
            <a:r>
              <a:rPr lang="en-US" sz="1800">
                <a:sym typeface="Symbol" pitchFamily="18" charset="2"/>
              </a:rPr>
              <a:t>of the same order as n. </a:t>
            </a:r>
          </a:p>
          <a:p>
            <a:endParaRPr lang="en-US" sz="1800">
              <a:sym typeface="Symbol" pitchFamily="18" charset="2"/>
            </a:endParaRPr>
          </a:p>
          <a:p>
            <a:r>
              <a:rPr lang="en-US" sz="1800">
                <a:sym typeface="Symbol" pitchFamily="18" charset="2"/>
              </a:rPr>
              <a:t>Intuitively, explain why </a:t>
            </a:r>
            <a:r>
              <a:rPr lang="en-US" sz="1800">
                <a:latin typeface="Courier New" pitchFamily="49" charset="0"/>
                <a:sym typeface="Symbol" pitchFamily="18" charset="2"/>
              </a:rPr>
              <a:t>COUNTING-SORT</a:t>
            </a:r>
            <a:r>
              <a:rPr lang="en-US" sz="1800">
                <a:sym typeface="Symbol" pitchFamily="18" charset="2"/>
              </a:rPr>
              <a:t> can beat the lower bound of (nlog n)</a:t>
            </a:r>
          </a:p>
          <a:p>
            <a:r>
              <a:rPr lang="en-US" sz="1800">
                <a:sym typeface="Symbol" pitchFamily="18" charset="2"/>
              </a:rPr>
              <a:t>for comparison sorts. Doesn’t it do comparisons as well…!?</a:t>
            </a:r>
            <a:endParaRPr lang="en-US">
              <a:sym typeface="Symbol" pitchFamily="18" charset="2"/>
            </a:endParaRPr>
          </a:p>
          <a:p>
            <a:endParaRPr lang="en-US" sz="2000">
              <a:sym typeface="Symbol" pitchFamily="18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4" descr="fig8-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" y="2295525"/>
            <a:ext cx="8991600" cy="3495675"/>
          </a:xfrm>
          <a:noFill/>
        </p:spPr>
      </p:pic>
      <p:pic>
        <p:nvPicPr>
          <p:cNvPr id="8196" name="Picture 7" descr="radix_so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6200" y="76200"/>
            <a:ext cx="7239000" cy="1579563"/>
          </a:xfrm>
          <a:noFill/>
        </p:spPr>
      </p:pic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-3175" y="1600200"/>
            <a:ext cx="7177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 </a:t>
            </a:r>
            <a:r>
              <a:rPr lang="en-US" sz="1800" b="1"/>
              <a:t>stable sort</a:t>
            </a:r>
            <a:r>
              <a:rPr lang="en-US" sz="1800"/>
              <a:t> is one where items with the same value appear in the </a:t>
            </a:r>
          </a:p>
          <a:p>
            <a:r>
              <a:rPr lang="en-US" sz="1800"/>
              <a:t>same order in the output as they appear in the input.</a:t>
            </a:r>
          </a:p>
        </p:txBody>
      </p:sp>
      <p:sp>
        <p:nvSpPr>
          <p:cNvPr id="360459" name="Text Box 11"/>
          <p:cNvSpPr txBox="1">
            <a:spLocks noChangeArrowheads="1"/>
          </p:cNvSpPr>
          <p:nvPr/>
        </p:nvSpPr>
        <p:spPr bwMode="auto">
          <a:xfrm>
            <a:off x="0" y="5638800"/>
            <a:ext cx="9147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 dirty="0"/>
              <a:t>Lemma 8.3:</a:t>
            </a:r>
            <a:r>
              <a:rPr lang="en-US" sz="1800" dirty="0"/>
              <a:t> Given n d-digit numbers in which each digit can take up to k possible</a:t>
            </a:r>
          </a:p>
          <a:p>
            <a:pPr>
              <a:defRPr/>
            </a:pPr>
            <a:r>
              <a:rPr lang="en-US" sz="1800" dirty="0"/>
              <a:t>Values, RADIX-SORT correctly sorts these numbers in </a:t>
            </a:r>
            <a:r>
              <a:rPr lang="en-US" sz="1800" dirty="0">
                <a:sym typeface="Symbol" pitchFamily="18" charset="2"/>
              </a:rPr>
              <a:t>(d(</a:t>
            </a:r>
            <a:r>
              <a:rPr lang="en-US" sz="1800" dirty="0" err="1">
                <a:sym typeface="Symbol" pitchFamily="18" charset="2"/>
              </a:rPr>
              <a:t>n+k</a:t>
            </a:r>
            <a:r>
              <a:rPr lang="en-US" sz="1800" dirty="0">
                <a:sym typeface="Symbol" pitchFamily="18" charset="2"/>
              </a:rPr>
              <a:t>)) time.</a:t>
            </a:r>
          </a:p>
          <a:p>
            <a:pPr>
              <a:defRPr/>
            </a:pPr>
            <a:r>
              <a:rPr lang="en-US" sz="1800" b="1" dirty="0">
                <a:sym typeface="Symbol" pitchFamily="18" charset="2"/>
              </a:rPr>
              <a:t>Proof: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dirty="0">
                <a:latin typeface="Courier New" pitchFamily="49" charset="0"/>
                <a:sym typeface="Symbol" pitchFamily="18" charset="2"/>
              </a:rPr>
              <a:t>COUNTING-SORT </a:t>
            </a:r>
            <a:r>
              <a:rPr lang="en-US" sz="1800" dirty="0">
                <a:latin typeface="+mn-lt"/>
                <a:sym typeface="Symbol" pitchFamily="18" charset="2"/>
              </a:rPr>
              <a:t>on each column * no. of columns (</a:t>
            </a:r>
            <a:r>
              <a:rPr lang="en-US" sz="1800" dirty="0" err="1">
                <a:latin typeface="+mn-lt"/>
                <a:sym typeface="Symbol" pitchFamily="18" charset="2"/>
              </a:rPr>
              <a:t>ques</a:t>
            </a:r>
            <a:r>
              <a:rPr lang="en-US" sz="1800" dirty="0">
                <a:latin typeface="+mn-lt"/>
                <a:sym typeface="Symbol" pitchFamily="18" charset="2"/>
              </a:rPr>
              <a:t>: is</a:t>
            </a:r>
            <a:r>
              <a:rPr lang="en-US" sz="1800" dirty="0">
                <a:latin typeface="Courier New" pitchFamily="49" charset="0"/>
                <a:sym typeface="Symbol" pitchFamily="18" charset="2"/>
              </a:rPr>
              <a:t> COUNTING-SORT</a:t>
            </a:r>
            <a:r>
              <a:rPr lang="en-US" sz="1800" dirty="0">
                <a:latin typeface="+mn-lt"/>
                <a:sym typeface="Symbol" pitchFamily="18" charset="2"/>
              </a:rPr>
              <a:t> </a:t>
            </a:r>
          </a:p>
          <a:p>
            <a:pPr>
              <a:defRPr/>
            </a:pPr>
            <a:r>
              <a:rPr lang="en-US" sz="1800" dirty="0">
                <a:latin typeface="+mn-lt"/>
                <a:sym typeface="Symbol" pitchFamily="18" charset="2"/>
              </a:rPr>
              <a:t>stable?!!).</a:t>
            </a:r>
            <a:endParaRPr lang="en-US" sz="1800" dirty="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4" descr="bucket_sort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7315200" cy="2279650"/>
          </a:xfrm>
          <a:noFill/>
        </p:spPr>
      </p:pic>
      <p:pic>
        <p:nvPicPr>
          <p:cNvPr id="9220" name="Picture 7" descr="fig8-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2286000"/>
            <a:ext cx="9144000" cy="4572000"/>
          </a:xfrm>
          <a:noFill/>
        </p:spPr>
      </p:pic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4495800" y="83403"/>
            <a:ext cx="3952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BUCKET-SORT</a:t>
            </a:r>
            <a:r>
              <a:rPr lang="en-US" sz="1600" dirty="0"/>
              <a:t> assumes that each of the </a:t>
            </a:r>
          </a:p>
          <a:p>
            <a:r>
              <a:rPr lang="en-US" sz="1600" dirty="0"/>
              <a:t>input elements is a real number in the </a:t>
            </a:r>
          </a:p>
          <a:p>
            <a:r>
              <a:rPr lang="en-US" sz="1600" dirty="0"/>
              <a:t>half-open interval [0, 1).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of </a:t>
            </a:r>
            <a:r>
              <a:rPr lang="en-US" smtClean="0">
                <a:latin typeface="Courier New" pitchFamily="49" charset="0"/>
              </a:rPr>
              <a:t>BUCKET-SORT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808912" cy="4840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The running time is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    T(n) = </a:t>
            </a:r>
            <a:r>
              <a:rPr lang="en-US" sz="2000" smtClean="0">
                <a:sym typeface="Symbol" pitchFamily="18" charset="2"/>
              </a:rPr>
              <a:t>(n) + 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∑</a:t>
            </a:r>
            <a:r>
              <a:rPr lang="en-US" sz="2000" baseline="-25000" smtClean="0">
                <a:cs typeface="Tahoma" pitchFamily="34" charset="0"/>
                <a:sym typeface="Symbol" pitchFamily="18" charset="2"/>
              </a:rPr>
              <a:t>i=0..n-1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 O(n</a:t>
            </a:r>
            <a:r>
              <a:rPr lang="en-US" sz="2000" baseline="-25000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baseline="3000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where n</a:t>
            </a:r>
            <a:r>
              <a:rPr lang="en-US" sz="2000" baseline="-25000" smtClean="0">
                <a:cs typeface="Tahoma" pitchFamily="34" charset="0"/>
                <a:sym typeface="Symbol" pitchFamily="18" charset="2"/>
              </a:rPr>
              <a:t>i 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is the random variable representing the number of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elements in bucket B[i], because insertion sort is quadratic-time.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Therefore,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                    E[T(n)] = </a:t>
            </a:r>
            <a:r>
              <a:rPr lang="en-US" sz="2000" smtClean="0">
                <a:sym typeface="Symbol" pitchFamily="18" charset="2"/>
              </a:rPr>
              <a:t>(n) + 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∑</a:t>
            </a:r>
            <a:r>
              <a:rPr lang="en-US" sz="2000" baseline="-25000" smtClean="0">
                <a:cs typeface="Tahoma" pitchFamily="34" charset="0"/>
                <a:sym typeface="Symbol" pitchFamily="18" charset="2"/>
              </a:rPr>
              <a:t>i=0..n-1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 O(E[n</a:t>
            </a:r>
            <a:r>
              <a:rPr lang="en-US" sz="2000" baseline="-25000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baseline="3000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])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Claim: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                    E[n</a:t>
            </a:r>
            <a:r>
              <a:rPr lang="en-US" sz="2000" baseline="-25000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baseline="3000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] = 2 – 1/n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If the claim is proved: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                    E[T(n)] = </a:t>
            </a:r>
            <a:r>
              <a:rPr lang="en-US" sz="2000" smtClean="0">
                <a:sym typeface="Symbol" pitchFamily="18" charset="2"/>
              </a:rPr>
              <a:t>(n) + 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∑</a:t>
            </a:r>
            <a:r>
              <a:rPr lang="en-US" sz="2000" baseline="-25000" smtClean="0">
                <a:cs typeface="Tahoma" pitchFamily="34" charset="0"/>
                <a:sym typeface="Symbol" pitchFamily="18" charset="2"/>
              </a:rPr>
              <a:t>i=0..n-1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 O(2 – 1/n)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                                = </a:t>
            </a:r>
            <a:r>
              <a:rPr lang="en-US" sz="2000" smtClean="0">
                <a:sym typeface="Symbol" pitchFamily="18" charset="2"/>
              </a:rPr>
              <a:t>(n) + n * </a:t>
            </a:r>
            <a:r>
              <a:rPr lang="en-US" sz="2000" smtClean="0">
                <a:cs typeface="Tahoma" pitchFamily="34" charset="0"/>
                <a:sym typeface="Symbol" pitchFamily="18" charset="2"/>
              </a:rPr>
              <a:t>O(2 – 1/n)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                                = </a:t>
            </a:r>
            <a:r>
              <a:rPr lang="en-US" sz="2000" smtClean="0">
                <a:sym typeface="Symbol" pitchFamily="18" charset="2"/>
              </a:rPr>
              <a:t>(n) </a:t>
            </a:r>
            <a:endParaRPr lang="en-US" sz="200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cs typeface="Tahoma" pitchFamily="34" charset="0"/>
                <a:sym typeface="Symbol" pitchFamily="18" charset="2"/>
              </a:rPr>
              <a:t>        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To prove the claim E[n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= 2 – 1/n, let the indicator variable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= I{A[j] falls in bucket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for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= 0, …, n-1 and j = 1, 2, …, 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Therefore,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n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= 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j=1..n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 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and</a:t>
            </a:r>
            <a:endParaRPr lang="en-US" sz="2000" baseline="-25000" dirty="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E[n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= E[ (∑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j=1..n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)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         = 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j=1..n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E[X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+ 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j=1..n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k=1..n &amp; 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k≠j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E[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ik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Now,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is 1 with probability 1/n and 0 with probability 1 – 1/n.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Therefore,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E[X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= 1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* 1/n + 0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* (1 – 1/n) = 1/n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When k ≠ j,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 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and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ik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 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and independent, so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E[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ik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= E[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ij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* E[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X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ik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= 1/n * 1/n = 1/n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 baseline="30000" dirty="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Substituting: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E[n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i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] = 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j=1..n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1/n + 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j=1..n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∑</a:t>
            </a:r>
            <a:r>
              <a:rPr lang="en-US" sz="2000" baseline="-25000" dirty="0" smtClean="0">
                <a:cs typeface="Tahoma" pitchFamily="34" charset="0"/>
                <a:sym typeface="Symbol" pitchFamily="18" charset="2"/>
              </a:rPr>
              <a:t>k=1..n &amp; </a:t>
            </a:r>
            <a:r>
              <a:rPr lang="en-US" sz="2000" baseline="-25000" dirty="0" err="1" smtClean="0">
                <a:cs typeface="Tahoma" pitchFamily="34" charset="0"/>
                <a:sym typeface="Symbol" pitchFamily="18" charset="2"/>
              </a:rPr>
              <a:t>k≠j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 1/n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         = n * 1/n  +  n(n-1) 1/n</a:t>
            </a:r>
            <a:r>
              <a:rPr lang="en-US" sz="2000" baseline="30000" dirty="0" smtClean="0">
                <a:cs typeface="Tahoma" pitchFamily="34" charset="0"/>
                <a:sym typeface="Symbol" pitchFamily="18" charset="2"/>
              </a:rPr>
              <a:t>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cs typeface="Tahoma" pitchFamily="34" charset="0"/>
                <a:sym typeface="Symbol" pitchFamily="18" charset="2"/>
              </a:rPr>
              <a:t>                            = 2 – 1/n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 dirty="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 baseline="-25000" dirty="0" smtClean="0">
              <a:cs typeface="Tahoma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781</Words>
  <Application>Microsoft Macintosh PowerPoint</Application>
  <PresentationFormat>On-screen Show (4:3)</PresentationFormat>
  <Paragraphs>68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Analysis of BUCKET-SORT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Uzi Vishkin</cp:lastModifiedBy>
  <cp:revision>4</cp:revision>
  <dcterms:created xsi:type="dcterms:W3CDTF">2006-08-16T00:00:00Z</dcterms:created>
  <dcterms:modified xsi:type="dcterms:W3CDTF">2013-09-18T01:02:45Z</dcterms:modified>
</cp:coreProperties>
</file>