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8" r:id="rId2"/>
    <p:sldId id="259" r:id="rId3"/>
    <p:sldId id="272" r:id="rId4"/>
    <p:sldId id="260" r:id="rId5"/>
    <p:sldId id="261" r:id="rId6"/>
    <p:sldId id="262" r:id="rId7"/>
    <p:sldId id="263" r:id="rId8"/>
    <p:sldId id="27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1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897B7-DD8D-4870-86DB-99D945B71420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58A6CB-8E45-497B-AD5C-9CF23AB27C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93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B8930C-1BE8-4D53-B505-C8EB49D67F64}" type="slidenum">
              <a:rPr lang="en-US"/>
              <a:pPr/>
              <a:t>1</a:t>
            </a:fld>
            <a:endParaRPr lang="en-US"/>
          </a:p>
        </p:txBody>
      </p:sp>
      <p:sp>
        <p:nvSpPr>
          <p:cNvPr id="33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74D75F-CD0E-476C-B581-F7480E42E73C}" type="slidenum">
              <a:rPr lang="en-US"/>
              <a:pPr/>
              <a:t>12</a:t>
            </a:fld>
            <a:endParaRPr lang="en-US"/>
          </a:p>
        </p:txBody>
      </p:sp>
      <p:sp>
        <p:nvSpPr>
          <p:cNvPr id="387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E98894-1646-4955-B790-C5883883079A}" type="slidenum">
              <a:rPr lang="en-US"/>
              <a:pPr/>
              <a:t>13</a:t>
            </a:fld>
            <a:endParaRPr lang="en-US"/>
          </a:p>
        </p:txBody>
      </p:sp>
      <p:sp>
        <p:nvSpPr>
          <p:cNvPr id="388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8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7E67B3-59C7-4110-803A-576E5F2D241F}" type="slidenum">
              <a:rPr lang="en-US"/>
              <a:pPr/>
              <a:t>14</a:t>
            </a:fld>
            <a:endParaRPr lang="en-US"/>
          </a:p>
        </p:txBody>
      </p:sp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2C7CE-796D-42FC-9C37-806E1B79E386}" type="slidenum">
              <a:rPr lang="en-US"/>
              <a:pPr/>
              <a:t>15</a:t>
            </a:fld>
            <a:endParaRPr lang="en-US"/>
          </a:p>
        </p:txBody>
      </p:sp>
      <p:sp>
        <p:nvSpPr>
          <p:cNvPr id="390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ECB497-0E0B-4CD9-94F8-7808AD4A6207}" type="slidenum">
              <a:rPr lang="en-US"/>
              <a:pPr/>
              <a:t>2</a:t>
            </a:fld>
            <a:endParaRPr lang="en-US"/>
          </a:p>
        </p:txBody>
      </p:sp>
      <p:sp>
        <p:nvSpPr>
          <p:cNvPr id="377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37520A-D8D4-48F3-91F4-300FE44BD37B}" type="slidenum">
              <a:rPr lang="en-US"/>
              <a:pPr/>
              <a:t>4</a:t>
            </a:fld>
            <a:endParaRPr lang="en-US"/>
          </a:p>
        </p:txBody>
      </p:sp>
      <p:sp>
        <p:nvSpPr>
          <p:cNvPr id="378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EB299B-D4EC-4434-B4FB-86A415EB6DA9}" type="slidenum">
              <a:rPr lang="en-US"/>
              <a:pPr/>
              <a:t>5</a:t>
            </a:fld>
            <a:endParaRPr lang="en-US"/>
          </a:p>
        </p:txBody>
      </p:sp>
      <p:sp>
        <p:nvSpPr>
          <p:cNvPr id="380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7307F7-D085-4F28-A83F-7053A44641A3}" type="slidenum">
              <a:rPr lang="en-US"/>
              <a:pPr/>
              <a:t>6</a:t>
            </a:fld>
            <a:endParaRPr lang="en-US"/>
          </a:p>
        </p:txBody>
      </p:sp>
      <p:sp>
        <p:nvSpPr>
          <p:cNvPr id="38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A0F5EA-CC0B-4A0F-9918-B304E39D4C4B}" type="slidenum">
              <a:rPr lang="en-US"/>
              <a:pPr/>
              <a:t>7</a:t>
            </a:fld>
            <a:endParaRPr lang="en-US"/>
          </a:p>
        </p:txBody>
      </p:sp>
      <p:sp>
        <p:nvSpPr>
          <p:cNvPr id="382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D900C8-94E4-476E-9233-78B92FA26561}" type="slidenum">
              <a:rPr lang="en-US"/>
              <a:pPr/>
              <a:t>9</a:t>
            </a:fld>
            <a:endParaRPr lang="en-US"/>
          </a:p>
        </p:txBody>
      </p:sp>
      <p:sp>
        <p:nvSpPr>
          <p:cNvPr id="384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CCF4FD-02F7-46AA-A5FB-33778F0DFEB6}" type="slidenum">
              <a:rPr lang="en-US"/>
              <a:pPr/>
              <a:t>10</a:t>
            </a:fld>
            <a:endParaRPr lang="en-US"/>
          </a:p>
        </p:txBody>
      </p:sp>
      <p:sp>
        <p:nvSpPr>
          <p:cNvPr id="385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A8965E-C12B-4156-ACBA-B86062D7D6D9}" type="slidenum">
              <a:rPr lang="en-US"/>
              <a:pPr/>
              <a:t>11</a:t>
            </a:fld>
            <a:endParaRPr lang="en-US"/>
          </a:p>
        </p:txBody>
      </p:sp>
      <p:sp>
        <p:nvSpPr>
          <p:cNvPr id="386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B8E88-B146-4B36-9E5C-00AF409FB081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B798-53C2-465D-AD65-1959C706E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B8E88-B146-4B36-9E5C-00AF409FB081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B798-53C2-465D-AD65-1959C706E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B8E88-B146-4B36-9E5C-00AF409FB081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B798-53C2-465D-AD65-1959C706E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B8E88-B146-4B36-9E5C-00AF409FB081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B798-53C2-465D-AD65-1959C706E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B8E88-B146-4B36-9E5C-00AF409FB081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B798-53C2-465D-AD65-1959C706E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B8E88-B146-4B36-9E5C-00AF409FB081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B798-53C2-465D-AD65-1959C706E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B8E88-B146-4B36-9E5C-00AF409FB081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B798-53C2-465D-AD65-1959C706E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B8E88-B146-4B36-9E5C-00AF409FB081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B798-53C2-465D-AD65-1959C706E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B8E88-B146-4B36-9E5C-00AF409FB081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B798-53C2-465D-AD65-1959C706E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B8E88-B146-4B36-9E5C-00AF409FB081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B798-53C2-465D-AD65-1959C706E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B8E88-B146-4B36-9E5C-00AF409FB081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B798-53C2-465D-AD65-1959C706E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B8E88-B146-4B36-9E5C-00AF409FB081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CB798-53C2-465D-AD65-1959C706E8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762000"/>
            <a:ext cx="7793037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Ch</a:t>
            </a:r>
            <a:r>
              <a:rPr lang="en-US" sz="4000" dirty="0"/>
              <a:t>. 6: </a:t>
            </a:r>
            <a:r>
              <a:rPr lang="en-US" sz="4000" dirty="0" err="1" smtClean="0"/>
              <a:t>Heapsort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828800"/>
            <a:ext cx="914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Idea</a:t>
            </a:r>
            <a:r>
              <a:rPr lang="en-US" sz="2800" dirty="0" smtClean="0"/>
              <a:t>: </a:t>
            </a:r>
            <a:r>
              <a:rPr lang="en-US" sz="2800" dirty="0"/>
              <a:t>I</a:t>
            </a:r>
            <a:r>
              <a:rPr lang="en-US" sz="2800" dirty="0" smtClean="0"/>
              <a:t>nsertion sort using repeated binary search (to an array) </a:t>
            </a:r>
          </a:p>
          <a:p>
            <a:r>
              <a:rPr lang="en-US" sz="2800" u="sng" dirty="0" err="1" smtClean="0"/>
              <a:t>Does’t</a:t>
            </a:r>
            <a:r>
              <a:rPr lang="en-US" sz="2800" u="sng" dirty="0" smtClean="0"/>
              <a:t> work</a:t>
            </a:r>
            <a:r>
              <a:rPr lang="en-US" sz="2800" dirty="0" smtClean="0"/>
              <a:t>: Following such insertion not an array</a:t>
            </a:r>
          </a:p>
          <a:p>
            <a:r>
              <a:rPr lang="en-US" sz="2800" dirty="0" smtClean="0"/>
              <a:t>Can think about </a:t>
            </a:r>
            <a:r>
              <a:rPr lang="en-US" sz="2800" dirty="0" err="1" smtClean="0"/>
              <a:t>Heapsort</a:t>
            </a:r>
            <a:r>
              <a:rPr lang="en-US" sz="2800" dirty="0" smtClean="0"/>
              <a:t> as overcoming this problem </a:t>
            </a:r>
          </a:p>
          <a:p>
            <a:endParaRPr lang="en-US" sz="2800" dirty="0"/>
          </a:p>
          <a:p>
            <a:r>
              <a:rPr lang="en-US" sz="2800" dirty="0" smtClean="0"/>
              <a:t>n nodes. </a:t>
            </a:r>
          </a:p>
          <a:p>
            <a:r>
              <a:rPr lang="en-US" sz="2800" dirty="0" smtClean="0"/>
              <a:t>Heap -- Nearly binary tree of these n nodes (not just leaves)</a:t>
            </a:r>
          </a:p>
          <a:p>
            <a:endParaRPr lang="en-US" sz="2800" dirty="0" smtClean="0"/>
          </a:p>
          <a:p>
            <a:r>
              <a:rPr lang="en-US" sz="2800" u="sng" dirty="0" smtClean="0"/>
              <a:t>Heap property</a:t>
            </a:r>
          </a:p>
          <a:p>
            <a:r>
              <a:rPr lang="en-US" sz="2800" dirty="0" smtClean="0"/>
              <a:t>If max-heap, the max-heap property is that for every node </a:t>
            </a:r>
            <a:r>
              <a:rPr lang="en-US" sz="2800" dirty="0" err="1" smtClean="0"/>
              <a:t>i</a:t>
            </a:r>
            <a:r>
              <a:rPr lang="en-US" sz="2800" dirty="0" smtClean="0"/>
              <a:t>:</a:t>
            </a:r>
          </a:p>
          <a:p>
            <a:r>
              <a:rPr lang="en-US" sz="2800" dirty="0" smtClean="0"/>
              <a:t>A[parent(</a:t>
            </a:r>
            <a:r>
              <a:rPr lang="en-US" sz="2800" dirty="0" err="1" smtClean="0"/>
              <a:t>i</a:t>
            </a:r>
            <a:r>
              <a:rPr lang="en-US" sz="2800" dirty="0" smtClean="0"/>
              <a:t>)] &gt;= A[</a:t>
            </a:r>
            <a:r>
              <a:rPr lang="en-US" sz="2800" dirty="0" err="1" smtClean="0"/>
              <a:t>i</a:t>
            </a:r>
            <a:r>
              <a:rPr lang="en-US" sz="2800" dirty="0" smtClean="0"/>
              <a:t>]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3524" name="Picture 4" descr="fig6-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58800" y="76200"/>
            <a:ext cx="6070600" cy="6400800"/>
          </a:xfrm>
          <a:noFill/>
          <a:ln/>
        </p:spPr>
      </p:pic>
      <p:sp>
        <p:nvSpPr>
          <p:cNvPr id="363527" name="Text Box 7"/>
          <p:cNvSpPr txBox="1">
            <a:spLocks noChangeArrowheads="1"/>
          </p:cNvSpPr>
          <p:nvPr/>
        </p:nvSpPr>
        <p:spPr bwMode="auto">
          <a:xfrm>
            <a:off x="6689725" y="1524000"/>
            <a:ext cx="2362200" cy="332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Running HEAPSORT on</a:t>
            </a:r>
          </a:p>
          <a:p>
            <a:r>
              <a:rPr lang="en-US" sz="1600"/>
              <a:t>an in initial array A =</a:t>
            </a:r>
          </a:p>
          <a:p>
            <a:r>
              <a:rPr lang="en-US" sz="1200"/>
              <a:t>[9, 1, 3, 14, 10, 2, 8, 16, 7, 4]</a:t>
            </a:r>
          </a:p>
          <a:p>
            <a:endParaRPr lang="en-US" sz="1600"/>
          </a:p>
          <a:p>
            <a:r>
              <a:rPr lang="en-US" sz="1600"/>
              <a:t>Show the array after</a:t>
            </a:r>
          </a:p>
          <a:p>
            <a:r>
              <a:rPr lang="en-US" sz="1600"/>
              <a:t>BUILD-MAX-HEAP and</a:t>
            </a:r>
          </a:p>
          <a:p>
            <a:r>
              <a:rPr lang="en-US" sz="1600"/>
              <a:t>successive iterations </a:t>
            </a:r>
          </a:p>
          <a:p>
            <a:r>
              <a:rPr lang="en-US" sz="1600"/>
              <a:t>of the HEAPSORT </a:t>
            </a:r>
          </a:p>
          <a:p>
            <a:r>
              <a:rPr lang="en-US" sz="1600"/>
              <a:t>procedure.</a:t>
            </a:r>
          </a:p>
          <a:p>
            <a:endParaRPr lang="en-US" sz="1200"/>
          </a:p>
          <a:p>
            <a:r>
              <a:rPr lang="en-US" sz="1600"/>
              <a:t>The running time of </a:t>
            </a:r>
          </a:p>
          <a:p>
            <a:r>
              <a:rPr lang="en-US" sz="1600"/>
              <a:t>HEAPSORT is </a:t>
            </a:r>
            <a:r>
              <a:rPr lang="en-US" sz="1600">
                <a:sym typeface="Symbol" pitchFamily="18" charset="2"/>
              </a:rPr>
              <a:t>(nlog n).</a:t>
            </a:r>
          </a:p>
          <a:p>
            <a:r>
              <a:rPr lang="en-US" sz="1600">
                <a:sym typeface="Symbol" pitchFamily="18" charset="2"/>
              </a:rPr>
              <a:t>Why?</a:t>
            </a:r>
          </a:p>
          <a:p>
            <a:endParaRPr 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sz="2000" dirty="0"/>
              <a:t>A </a:t>
            </a:r>
            <a:r>
              <a:rPr lang="en-US" sz="2000" b="1" dirty="0"/>
              <a:t>priority queue</a:t>
            </a:r>
            <a:r>
              <a:rPr lang="en-US" sz="2000" dirty="0"/>
              <a:t> is a data structure for maintaining a set S of elements, each with an associated value called its </a:t>
            </a:r>
            <a:r>
              <a:rPr lang="en-US" sz="2000" i="1" dirty="0"/>
              <a:t>key</a:t>
            </a:r>
            <a:r>
              <a:rPr lang="en-US" sz="2000" dirty="0"/>
              <a:t>. A </a:t>
            </a:r>
            <a:r>
              <a:rPr lang="en-US" sz="2000" b="1" dirty="0"/>
              <a:t>max-priority queue</a:t>
            </a:r>
            <a:r>
              <a:rPr lang="en-US" sz="2000" dirty="0"/>
              <a:t> supports the following operations:</a:t>
            </a:r>
          </a:p>
          <a:p>
            <a:pPr lvl="1"/>
            <a:r>
              <a:rPr lang="en-US" sz="2000" dirty="0">
                <a:latin typeface="Courier New" pitchFamily="49" charset="0"/>
              </a:rPr>
              <a:t>MAXIMUM</a:t>
            </a:r>
            <a:r>
              <a:rPr lang="en-US" sz="1800" dirty="0"/>
              <a:t>(S) returns the element of S with the largest key.</a:t>
            </a:r>
          </a:p>
          <a:p>
            <a:pPr lvl="1"/>
            <a:r>
              <a:rPr lang="en-US" sz="2000" dirty="0">
                <a:latin typeface="Courier New" pitchFamily="49" charset="0"/>
              </a:rPr>
              <a:t>EXTRACT-MAX</a:t>
            </a:r>
            <a:r>
              <a:rPr lang="en-US" sz="1800" dirty="0"/>
              <a:t>(S) removes the element of S with the largest key.</a:t>
            </a:r>
          </a:p>
          <a:p>
            <a:pPr lvl="1"/>
            <a:r>
              <a:rPr lang="en-US" sz="2000" dirty="0">
                <a:latin typeface="Courier New" pitchFamily="49" charset="0"/>
              </a:rPr>
              <a:t>INCREASE-KEY</a:t>
            </a:r>
            <a:r>
              <a:rPr lang="en-US" sz="1800" dirty="0"/>
              <a:t>(S, x, k) increases the value of element </a:t>
            </a:r>
            <a:r>
              <a:rPr lang="en-US" sz="1800" dirty="0" err="1"/>
              <a:t>x’s</a:t>
            </a:r>
            <a:r>
              <a:rPr lang="en-US" sz="1800" dirty="0"/>
              <a:t> key to the new value k, which is assumed to be at least as large as </a:t>
            </a:r>
            <a:r>
              <a:rPr lang="en-US" sz="1800" dirty="0" err="1"/>
              <a:t>x’s</a:t>
            </a:r>
            <a:r>
              <a:rPr lang="en-US" sz="1800" dirty="0"/>
              <a:t> current value.</a:t>
            </a:r>
          </a:p>
          <a:p>
            <a:pPr lvl="1"/>
            <a:r>
              <a:rPr lang="en-US" sz="2000" dirty="0">
                <a:latin typeface="Courier New" pitchFamily="49" charset="0"/>
              </a:rPr>
              <a:t>INSERT</a:t>
            </a:r>
            <a:r>
              <a:rPr lang="en-US" sz="1800" dirty="0"/>
              <a:t>(S, x) inserts the element x in the set </a:t>
            </a:r>
            <a:r>
              <a:rPr lang="en-US" sz="1800" dirty="0" smtClean="0"/>
              <a:t>S.</a:t>
            </a:r>
          </a:p>
          <a:p>
            <a:pPr lvl="1">
              <a:buNone/>
            </a:pPr>
            <a:endParaRPr lang="en-US" sz="1800" dirty="0" smtClean="0"/>
          </a:p>
          <a:p>
            <a:pPr lvl="1">
              <a:buNone/>
            </a:pPr>
            <a:r>
              <a:rPr lang="en-US" sz="1800" u="sng" dirty="0" smtClean="0"/>
              <a:t>Application</a:t>
            </a:r>
            <a:r>
              <a:rPr lang="en-US" sz="1800" dirty="0" smtClean="0"/>
              <a:t> Need to schedule the next available job whose priority is the highest: 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Retrieve the job from the priority queue, and possibly remove it.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Update priorities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Add job.</a:t>
            </a:r>
          </a:p>
        </p:txBody>
      </p:sp>
      <p:sp>
        <p:nvSpPr>
          <p:cNvPr id="3758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  <a:noFill/>
          <a:ln/>
        </p:spPr>
        <p:txBody>
          <a:bodyPr>
            <a:normAutofit/>
          </a:bodyPr>
          <a:lstStyle/>
          <a:p>
            <a:r>
              <a:rPr lang="en-US" dirty="0"/>
              <a:t>Priority Queue Procedures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5572" name="Picture 4" descr="heap_maximum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286000" y="1860550"/>
            <a:ext cx="3084513" cy="1035050"/>
          </a:xfrm>
          <a:noFill/>
          <a:ln/>
        </p:spPr>
      </p:pic>
      <p:pic>
        <p:nvPicPr>
          <p:cNvPr id="365575" name="Picture 7" descr="heap_extract_max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2286000" y="3325813"/>
            <a:ext cx="5029200" cy="3227387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44" name="Picture 4" descr="heap_increase_key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52600" y="2381250"/>
            <a:ext cx="5715000" cy="2266950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1716" name="Picture 4" descr="fig6-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43000" y="655638"/>
            <a:ext cx="6161088" cy="5668962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3764" name="Picture 4" descr="max_heap_insert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52600" y="2695575"/>
            <a:ext cx="5715000" cy="1647825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1236" name="Picture 4" descr="fig6-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5567363"/>
          </a:xfrm>
          <a:noFill/>
          <a:ln/>
        </p:spPr>
      </p:pic>
      <p:sp>
        <p:nvSpPr>
          <p:cNvPr id="351240" name="Text Box 8"/>
          <p:cNvSpPr txBox="1">
            <a:spLocks noChangeArrowheads="1"/>
          </p:cNvSpPr>
          <p:nvPr/>
        </p:nvSpPr>
        <p:spPr bwMode="auto">
          <a:xfrm>
            <a:off x="758825" y="5715000"/>
            <a:ext cx="3051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Parent(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b="1" dirty="0">
                <a:latin typeface="Courier New" pitchFamily="49" charset="0"/>
              </a:rPr>
              <a:t>return</a:t>
            </a:r>
            <a:r>
              <a:rPr lang="en-US" sz="1800" dirty="0">
                <a:latin typeface="Courier New" pitchFamily="49" charset="0"/>
              </a:rPr>
              <a:t> floor(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/2)</a:t>
            </a:r>
          </a:p>
        </p:txBody>
      </p:sp>
      <p:sp>
        <p:nvSpPr>
          <p:cNvPr id="351241" name="Text Box 9"/>
          <p:cNvSpPr txBox="1">
            <a:spLocks noChangeArrowheads="1"/>
          </p:cNvSpPr>
          <p:nvPr/>
        </p:nvSpPr>
        <p:spPr bwMode="auto">
          <a:xfrm>
            <a:off x="4213225" y="5715000"/>
            <a:ext cx="19589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Left(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b="1" dirty="0">
                <a:latin typeface="Courier New" pitchFamily="49" charset="0"/>
              </a:rPr>
              <a:t>return</a:t>
            </a:r>
            <a:r>
              <a:rPr lang="en-US" sz="1800" dirty="0">
                <a:latin typeface="Courier New" pitchFamily="49" charset="0"/>
              </a:rPr>
              <a:t> 2i</a:t>
            </a:r>
          </a:p>
        </p:txBody>
      </p:sp>
      <p:sp>
        <p:nvSpPr>
          <p:cNvPr id="351242" name="Text Box 10"/>
          <p:cNvSpPr txBox="1">
            <a:spLocks noChangeArrowheads="1"/>
          </p:cNvSpPr>
          <p:nvPr/>
        </p:nvSpPr>
        <p:spPr bwMode="auto">
          <a:xfrm>
            <a:off x="6667500" y="5715000"/>
            <a:ext cx="2095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Right(i)</a:t>
            </a:r>
          </a:p>
          <a:p>
            <a:r>
              <a:rPr lang="en-US" sz="1800">
                <a:latin typeface="Courier New" pitchFamily="49" charset="0"/>
              </a:rPr>
              <a:t>   </a:t>
            </a:r>
            <a:r>
              <a:rPr lang="en-US" sz="1800" b="1">
                <a:latin typeface="Courier New" pitchFamily="49" charset="0"/>
              </a:rPr>
              <a:t>return</a:t>
            </a:r>
            <a:r>
              <a:rPr lang="en-US" sz="1800">
                <a:latin typeface="Courier New" pitchFamily="49" charset="0"/>
              </a:rPr>
              <a:t> 2i+1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Maintaining a heap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a max-heap</a:t>
            </a:r>
          </a:p>
          <a:p>
            <a:r>
              <a:rPr lang="en-US" dirty="0" smtClean="0"/>
              <a:t>Suppose the value of one node was modified to a smaller value.</a:t>
            </a:r>
          </a:p>
          <a:p>
            <a:r>
              <a:rPr lang="en-US" dirty="0" smtClean="0"/>
              <a:t>Max-</a:t>
            </a:r>
            <a:r>
              <a:rPr lang="en-US" dirty="0" err="1" smtClean="0"/>
              <a:t>Heapify</a:t>
            </a:r>
            <a:r>
              <a:rPr lang="en-US" dirty="0" smtClean="0"/>
              <a:t> will update the max-heap to reflect the </a:t>
            </a:r>
            <a:r>
              <a:rPr lang="en-US" dirty="0" err="1" smtClean="0"/>
              <a:t>chage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3284" name="Picture 4" descr="max_heapify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371600" y="1"/>
            <a:ext cx="6781800" cy="5410199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5332" name="Picture 4" descr="fig6-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5921375"/>
          </a:xfrm>
          <a:noFill/>
          <a:ln/>
        </p:spPr>
      </p:pic>
      <p:sp>
        <p:nvSpPr>
          <p:cNvPr id="355335" name="Text Box 7"/>
          <p:cNvSpPr txBox="1">
            <a:spLocks noChangeArrowheads="1"/>
          </p:cNvSpPr>
          <p:nvPr/>
        </p:nvSpPr>
        <p:spPr bwMode="auto">
          <a:xfrm>
            <a:off x="4860925" y="3276600"/>
            <a:ext cx="23780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Item </a:t>
            </a:r>
            <a:r>
              <a:rPr lang="en-US" sz="1600" i="1"/>
              <a:t>percolates</a:t>
            </a:r>
            <a:r>
              <a:rPr lang="en-US" sz="1600"/>
              <a:t> down to</a:t>
            </a:r>
          </a:p>
          <a:p>
            <a:r>
              <a:rPr lang="en-US" sz="1600"/>
              <a:t>its correct position.</a:t>
            </a:r>
          </a:p>
        </p:txBody>
      </p:sp>
      <p:sp>
        <p:nvSpPr>
          <p:cNvPr id="355336" name="Text Box 8"/>
          <p:cNvSpPr txBox="1">
            <a:spLocks noChangeArrowheads="1"/>
          </p:cNvSpPr>
          <p:nvPr/>
        </p:nvSpPr>
        <p:spPr bwMode="auto">
          <a:xfrm>
            <a:off x="609600" y="5988050"/>
            <a:ext cx="5680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Running time of MAX-HEAPIFY on a node at height h is </a:t>
            </a:r>
            <a:r>
              <a:rPr lang="en-US" sz="1600">
                <a:sym typeface="Symbol" pitchFamily="18" charset="2"/>
              </a:rPr>
              <a:t></a:t>
            </a:r>
            <a:r>
              <a:rPr lang="en-US" sz="1600"/>
              <a:t>(h).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81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Given any array A, build a max-heap for its values</a:t>
            </a:r>
            <a:endParaRPr lang="en-US" dirty="0"/>
          </a:p>
        </p:txBody>
      </p:sp>
      <p:pic>
        <p:nvPicPr>
          <p:cNvPr id="357380" name="Picture 4" descr="build_max_heap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371600" y="1676400"/>
            <a:ext cx="5715000" cy="2781300"/>
          </a:xfrm>
          <a:noFill/>
          <a:ln/>
        </p:spPr>
      </p:pic>
      <p:sp>
        <p:nvSpPr>
          <p:cNvPr id="357383" name="Text Box 7"/>
          <p:cNvSpPr txBox="1">
            <a:spLocks noChangeArrowheads="1"/>
          </p:cNvSpPr>
          <p:nvPr/>
        </p:nvSpPr>
        <p:spPr bwMode="auto">
          <a:xfrm>
            <a:off x="1271588" y="4800600"/>
            <a:ext cx="52816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/>
              <a:t>Converts an unorganized array A into a max-heap.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9428" name="Picture 4" descr="fig6-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6400800" cy="6858000"/>
          </a:xfrm>
          <a:noFill/>
          <a:ln/>
        </p:spPr>
      </p:pic>
      <p:sp>
        <p:nvSpPr>
          <p:cNvPr id="359431" name="Text Box 7"/>
          <p:cNvSpPr txBox="1">
            <a:spLocks noChangeArrowheads="1"/>
          </p:cNvSpPr>
          <p:nvPr/>
        </p:nvSpPr>
        <p:spPr bwMode="auto">
          <a:xfrm>
            <a:off x="6324600" y="0"/>
            <a:ext cx="2971800" cy="5262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/>
              <a:t>The running time of</a:t>
            </a:r>
          </a:p>
          <a:p>
            <a:r>
              <a:rPr lang="en-US" sz="1600" dirty="0"/>
              <a:t>BUILD-MAX-HEAP is </a:t>
            </a:r>
          </a:p>
          <a:p>
            <a:r>
              <a:rPr lang="en-US" sz="1600" dirty="0"/>
              <a:t>linear. Why?</a:t>
            </a:r>
          </a:p>
          <a:p>
            <a:endParaRPr lang="en-US" sz="1600" dirty="0"/>
          </a:p>
          <a:p>
            <a:r>
              <a:rPr lang="en-US" sz="1600" dirty="0"/>
              <a:t>Observe that MAX-HEAPIFY </a:t>
            </a:r>
          </a:p>
          <a:p>
            <a:r>
              <a:rPr lang="en-US" sz="1600" dirty="0"/>
              <a:t>is called on each node of </a:t>
            </a:r>
          </a:p>
          <a:p>
            <a:r>
              <a:rPr lang="en-US" sz="1600" dirty="0"/>
              <a:t>height </a:t>
            </a:r>
            <a:r>
              <a:rPr lang="en-US" sz="1600" dirty="0">
                <a:cs typeface="Tahoma" pitchFamily="34" charset="0"/>
              </a:rPr>
              <a:t>≥ 1</a:t>
            </a:r>
            <a:r>
              <a:rPr lang="en-US" sz="1600" dirty="0"/>
              <a:t>.</a:t>
            </a:r>
          </a:p>
          <a:p>
            <a:endParaRPr lang="en-US" sz="1600" dirty="0"/>
          </a:p>
          <a:p>
            <a:r>
              <a:rPr lang="en-US" sz="1600" dirty="0"/>
              <a:t>How many nodes </a:t>
            </a:r>
            <a:r>
              <a:rPr lang="en-US" sz="1600" dirty="0" smtClean="0"/>
              <a:t>are there </a:t>
            </a:r>
            <a:r>
              <a:rPr lang="en-US" sz="1600" dirty="0"/>
              <a:t>of </a:t>
            </a:r>
            <a:r>
              <a:rPr lang="en-US" sz="1600" dirty="0" smtClean="0"/>
              <a:t>:</a:t>
            </a:r>
          </a:p>
          <a:p>
            <a:r>
              <a:rPr lang="en-US" sz="1600" dirty="0" smtClean="0"/>
              <a:t>Height 0: n/2 but 0 work</a:t>
            </a:r>
          </a:p>
          <a:p>
            <a:r>
              <a:rPr lang="en-US" sz="1600" dirty="0" smtClean="0"/>
              <a:t>Height  1: n/4, work of 1</a:t>
            </a:r>
            <a:endParaRPr lang="en-US" sz="1600" dirty="0"/>
          </a:p>
          <a:p>
            <a:r>
              <a:rPr lang="en-US" sz="1600" dirty="0"/>
              <a:t>height </a:t>
            </a:r>
            <a:r>
              <a:rPr lang="en-US" sz="1600" dirty="0" smtClean="0"/>
              <a:t>h: n/2^{h+1}, work of h</a:t>
            </a:r>
          </a:p>
          <a:p>
            <a:endParaRPr lang="en-US" sz="1600" dirty="0" smtClean="0"/>
          </a:p>
          <a:p>
            <a:r>
              <a:rPr lang="en-US" sz="1600" dirty="0" smtClean="0"/>
              <a:t>Total work:</a:t>
            </a:r>
          </a:p>
          <a:p>
            <a:r>
              <a:rPr lang="en-US" sz="1600" dirty="0" smtClean="0"/>
              <a:t>0 n/2 + 1 n/4  + .. h n/2^{h+1} ..</a:t>
            </a:r>
          </a:p>
          <a:p>
            <a:endParaRPr lang="en-US" sz="1600" dirty="0" smtClean="0"/>
          </a:p>
          <a:p>
            <a:r>
              <a:rPr lang="en-US" sz="1600" dirty="0" smtClean="0"/>
              <a:t>n(1/4 + 2/8 + 3/16 + 4/32)</a:t>
            </a:r>
          </a:p>
          <a:p>
            <a:r>
              <a:rPr lang="en-US" sz="1600" dirty="0" smtClean="0"/>
              <a:t>Formula in text upper bounds by 2. Should be clear how to upper bound by a geometric sum.</a:t>
            </a:r>
            <a:endParaRPr lang="en-US" sz="1600" dirty="0"/>
          </a:p>
          <a:p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Amortized analysis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9831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We show that the total number of  operations of BUILD MAX HEAP is O(n). </a:t>
            </a:r>
          </a:p>
          <a:p>
            <a:pPr>
              <a:buNone/>
            </a:pPr>
            <a:r>
              <a:rPr lang="en-US" dirty="0" smtClean="0"/>
              <a:t>Each time a call of the </a:t>
            </a:r>
            <a:r>
              <a:rPr lang="en-US" dirty="0" err="1" smtClean="0"/>
              <a:t>Heapify</a:t>
            </a:r>
            <a:r>
              <a:rPr lang="en-US" dirty="0" smtClean="0"/>
              <a:t> primitive is started we charge the node at which the call is initiated (not the node at which the basic step is applied) $1 (one Dollar). We put initially $2 at each of the &lt;= n/2 </a:t>
            </a:r>
            <a:r>
              <a:rPr lang="en-US" dirty="0" err="1" smtClean="0"/>
              <a:t>non­leaf</a:t>
            </a:r>
            <a:r>
              <a:rPr lang="en-US" dirty="0" smtClean="0"/>
              <a:t> nodes of the tree. </a:t>
            </a:r>
          </a:p>
          <a:p>
            <a:pPr>
              <a:buNone/>
            </a:pPr>
            <a:r>
              <a:rPr lang="en-US" dirty="0" smtClean="0"/>
              <a:t>Inductive step: assume that upon completing a </a:t>
            </a:r>
            <a:r>
              <a:rPr lang="en-US" dirty="0" err="1" smtClean="0"/>
              <a:t>Heapify</a:t>
            </a:r>
            <a:r>
              <a:rPr lang="en-US" dirty="0" smtClean="0"/>
              <a:t> at a node of height h, a total of $h remains at that node. Its parent will inherit therefore a total of $2h from its two children and add to it its  own $2 for a total of $2h + 2. Applying </a:t>
            </a:r>
            <a:r>
              <a:rPr lang="en-US" dirty="0" err="1" smtClean="0"/>
              <a:t>Heapify</a:t>
            </a:r>
            <a:r>
              <a:rPr lang="en-US" dirty="0" smtClean="0"/>
              <a:t> to the parent requires at most h + 1 basic steps. Therefore, at least $h+1 of the $2h+2  would remain(and could be later forwarded to the parent of that parent). </a:t>
            </a:r>
          </a:p>
          <a:p>
            <a:pPr>
              <a:buNone/>
            </a:pPr>
            <a:r>
              <a:rPr lang="en-US" dirty="0" smtClean="0"/>
              <a:t>Why does the proof follow?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 Sort</a:t>
            </a:r>
            <a:endParaRPr lang="en-US" dirty="0"/>
          </a:p>
        </p:txBody>
      </p:sp>
      <p:pic>
        <p:nvPicPr>
          <p:cNvPr id="361476" name="Picture 4" descr="heapsort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43000" y="2438400"/>
            <a:ext cx="5715000" cy="2314575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638</Words>
  <Application>Microsoft Office PowerPoint</Application>
  <PresentationFormat>On-screen Show (4:3)</PresentationFormat>
  <Paragraphs>87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Ch. 6: Heapsort</vt:lpstr>
      <vt:lpstr>PowerPoint Presentation</vt:lpstr>
      <vt:lpstr>Maintaining a heap</vt:lpstr>
      <vt:lpstr>PowerPoint Presentation</vt:lpstr>
      <vt:lpstr>PowerPoint Presentation</vt:lpstr>
      <vt:lpstr>Given any array A, build a max-heap for its values</vt:lpstr>
      <vt:lpstr>PowerPoint Presentation</vt:lpstr>
      <vt:lpstr>Amortized analysis </vt:lpstr>
      <vt:lpstr>Heap Sort</vt:lpstr>
      <vt:lpstr>PowerPoint Presentation</vt:lpstr>
      <vt:lpstr>Priority Queue Procedures</vt:lpstr>
      <vt:lpstr>PowerPoint Presentation</vt:lpstr>
      <vt:lpstr>PowerPoint Presentation</vt:lpstr>
      <vt:lpstr>PowerPoint Presentation</vt:lpstr>
      <vt:lpstr>PowerPoint Presentation</vt:lpstr>
    </vt:vector>
  </TitlesOfParts>
  <Company>umiacs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Uzi Vishkin</dc:creator>
  <cp:lastModifiedBy>Uzi  Vishkin</cp:lastModifiedBy>
  <cp:revision>22</cp:revision>
  <dcterms:created xsi:type="dcterms:W3CDTF">2010-09-15T00:03:20Z</dcterms:created>
  <dcterms:modified xsi:type="dcterms:W3CDTF">2015-09-18T01:50:45Z</dcterms:modified>
</cp:coreProperties>
</file>