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81" r:id="rId8"/>
    <p:sldId id="278" r:id="rId9"/>
    <p:sldId id="261" r:id="rId10"/>
    <p:sldId id="262" r:id="rId11"/>
    <p:sldId id="283" r:id="rId12"/>
    <p:sldId id="28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5" d="100"/>
          <a:sy n="75" d="100"/>
        </p:scale>
        <p:origin x="-50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41AD1-CD49-484F-A6FC-E8D08065F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EE903-3846-42D9-954D-C520F9D87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2E4B4-D181-4AEF-90EC-CD613A3F8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9357D-48F0-4130-B9AC-F03F04276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39B58-DE0D-40D0-9094-7B2C89469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3FD59-A575-45DD-80D0-BF06BAAB0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3D055-DF90-44F9-ACAD-A7EDE29B1B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2B82-7ECB-419F-A58A-C763DE78D9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35ECD-D52A-4AEC-840C-52392B6EAC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FAB04-DA07-4FB0-A929-D0C004A58D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139B5-5C33-4DB6-9A8A-834B6003D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26DB82-18EF-48E8-9F46-795104B205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Introduction to Algorithms</a:t>
            </a:r>
            <a:br>
              <a:rPr lang="en-US"/>
            </a:br>
            <a:r>
              <a:rPr lang="en-US"/>
              <a:t>Second Edition</a:t>
            </a:r>
            <a:br>
              <a:rPr lang="en-US"/>
            </a:br>
            <a:r>
              <a:rPr lang="en-US"/>
              <a:t>by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dirty="0"/>
              <a:t>Cormen, Leiserson, Rivest &amp; Stein</a:t>
            </a:r>
          </a:p>
          <a:p>
            <a:endParaRPr lang="en-US" dirty="0"/>
          </a:p>
          <a:p>
            <a:r>
              <a:rPr lang="en-US" dirty="0"/>
              <a:t>Chapter </a:t>
            </a:r>
            <a:r>
              <a:rPr lang="en-US" dirty="0" smtClean="0"/>
              <a:t>35: Approximation Algorithms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8203" name="Picture 11" descr="D:\McGraw-Hill Projects\Cormen\algorithms\approx_min_weight_v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55838"/>
            <a:ext cx="8610600" cy="2366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600" dirty="0" smtClean="0"/>
              <a:t>Approximation scheme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An approximation algorithm whose input is not only the input for the problem, but also a value EPSILON &gt; 0, such that for any fixed EPSILON the scheme is a (1 + EPSILON)-approximation algorithm.</a:t>
            </a:r>
          </a:p>
          <a:p>
            <a:pPr>
              <a:buNone/>
            </a:pPr>
            <a:r>
              <a:rPr lang="en-US" sz="2400" dirty="0" smtClean="0"/>
              <a:t>An approximation scheme is polynomial if it runs in polynomial time for any fixed EPSILON &gt; 0.</a:t>
            </a:r>
          </a:p>
          <a:p>
            <a:pPr>
              <a:buNone/>
            </a:pPr>
            <a:r>
              <a:rPr lang="en-US" sz="2400" dirty="0" smtClean="0"/>
              <a:t>It is fully polynomial if it runs in polynomial time both in the input size and 1/EPSILON. For example a run-time that is O((1/EPSILON)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668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subset-sum problem</a:t>
            </a:r>
          </a:p>
          <a:p>
            <a:endParaRPr lang="en-US" dirty="0" smtClean="0"/>
          </a:p>
          <a:p>
            <a:r>
              <a:rPr lang="en-US" dirty="0" smtClean="0"/>
              <a:t>S is a set of positive integers {x</a:t>
            </a:r>
            <a:r>
              <a:rPr lang="en-US" baseline="-25000" dirty="0" smtClean="0"/>
              <a:t>1</a:t>
            </a:r>
            <a:r>
              <a:rPr lang="en-US" dirty="0" smtClean="0"/>
              <a:t>,x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} and t is a positive integer. The decision problem sought a subset of S that sums up exactly to t. </a:t>
            </a:r>
          </a:p>
          <a:p>
            <a:r>
              <a:rPr lang="en-US" u="sng" dirty="0" smtClean="0"/>
              <a:t>The subset-sum optimization problem</a:t>
            </a:r>
            <a:r>
              <a:rPr lang="en-US" dirty="0" smtClean="0"/>
              <a:t> Find a subset of S whose sum is largest but still &lt;= t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08426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9226" name="Picture 10" descr="D:\McGraw-Hill Projects\Cormen\algorithms\exact_subset_su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65313"/>
            <a:ext cx="8610600" cy="3098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8200" y="1066800"/>
            <a:ext cx="413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Exponential time algorithm</a:t>
            </a:r>
            <a:endParaRPr lang="en-US" sz="2800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0249" name="Picture 9" descr="D:\McGraw-Hill Projects\Cormen\algorithms\tri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57375"/>
            <a:ext cx="8610600" cy="317023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57200" y="762000"/>
            <a:ext cx="8499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Routine for use in a fully polynomial-time approximation scheme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334000"/>
            <a:ext cx="6705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Example</a:t>
            </a:r>
          </a:p>
          <a:p>
            <a:r>
              <a:rPr lang="en-US" dirty="0" smtClean="0"/>
              <a:t>L = {10,11,12,15,20,21,22,23,24,29} and </a:t>
            </a:r>
            <a:r>
              <a:rPr lang="en-US" dirty="0" err="1" smtClean="0"/>
              <a:t>δ</a:t>
            </a:r>
            <a:r>
              <a:rPr lang="en-US" dirty="0" smtClean="0"/>
              <a:t> = 0.1</a:t>
            </a:r>
          </a:p>
          <a:p>
            <a:r>
              <a:rPr lang="en-US" dirty="0" smtClean="0">
                <a:sym typeface="Wingdings"/>
              </a:rPr>
              <a:t> L’ = {10,12,15,20,23,29}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1273" name="Picture 9" descr="D:\McGraw-Hill Projects\Cormen\algorithms\approx_subset_su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20" y="609600"/>
            <a:ext cx="9156716" cy="4038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572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The </a:t>
            </a:r>
            <a:r>
              <a:rPr lang="en-US" u="sng" dirty="0"/>
              <a:t>fully polynomial-time approximation </a:t>
            </a:r>
            <a:r>
              <a:rPr lang="en-US" u="sng" dirty="0" smtClean="0"/>
              <a:t>scheme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34340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u="sng" dirty="0" smtClean="0"/>
              <a:t>Example</a:t>
            </a:r>
            <a:r>
              <a:rPr lang="en-US" sz="2300" dirty="0" smtClean="0"/>
              <a:t> S = {104,102,201,101}, t=308, </a:t>
            </a:r>
            <a:r>
              <a:rPr lang="en-US" sz="2300" dirty="0" err="1" smtClean="0"/>
              <a:t>ε</a:t>
            </a:r>
            <a:r>
              <a:rPr lang="en-US" sz="2300" dirty="0" smtClean="0"/>
              <a:t>=0.4 </a:t>
            </a:r>
            <a:r>
              <a:rPr lang="en-US" sz="2300" dirty="0" smtClean="0">
                <a:sym typeface="Wingdings"/>
              </a:rPr>
              <a:t> </a:t>
            </a:r>
            <a:r>
              <a:rPr lang="en-US" sz="2300" dirty="0" err="1" smtClean="0">
                <a:sym typeface="Wingdings"/>
              </a:rPr>
              <a:t>δ</a:t>
            </a:r>
            <a:r>
              <a:rPr lang="en-US" sz="2300" dirty="0" smtClean="0">
                <a:sym typeface="Wingdings"/>
              </a:rPr>
              <a:t> is </a:t>
            </a:r>
            <a:r>
              <a:rPr lang="en-US" sz="2300" dirty="0" err="1" smtClean="0">
                <a:sym typeface="Wingdings"/>
              </a:rPr>
              <a:t>ε</a:t>
            </a:r>
            <a:r>
              <a:rPr lang="en-US" sz="2300" dirty="0" smtClean="0">
                <a:sym typeface="Wingdings"/>
              </a:rPr>
              <a:t>/8=0.05</a:t>
            </a:r>
            <a:endParaRPr lang="en-US" sz="2300" u="sng" dirty="0" smtClean="0"/>
          </a:p>
          <a:p>
            <a:endParaRPr lang="en-US" sz="2300" u="sng" dirty="0"/>
          </a:p>
          <a:p>
            <a:r>
              <a:rPr lang="en-US" sz="2300" u="sng" dirty="0" smtClean="0"/>
              <a:t>Approximation claim</a:t>
            </a:r>
            <a:r>
              <a:rPr lang="en-US" sz="2300" dirty="0" smtClean="0"/>
              <a:t>  Let y* be the optimal solution.  Then y*/z* &lt;= 1 + </a:t>
            </a:r>
            <a:r>
              <a:rPr lang="en-US" sz="2300" dirty="0" err="1" smtClean="0"/>
              <a:t>ε</a:t>
            </a:r>
            <a:r>
              <a:rPr lang="en-US" sz="2300" dirty="0" smtClean="0"/>
              <a:t>. </a:t>
            </a:r>
          </a:p>
          <a:p>
            <a:endParaRPr lang="en-US" sz="2300" dirty="0"/>
          </a:p>
          <a:p>
            <a:r>
              <a:rPr lang="en-US" sz="2300" u="sng" dirty="0" smtClean="0"/>
              <a:t>Fully-polynomial time claim </a:t>
            </a:r>
            <a:r>
              <a:rPr lang="en-US" sz="2300" dirty="0" smtClean="0"/>
              <a:t>The number of elements in each list L</a:t>
            </a:r>
            <a:r>
              <a:rPr lang="en-US" sz="2300" baseline="-25000" dirty="0" smtClean="0"/>
              <a:t>i</a:t>
            </a:r>
            <a:r>
              <a:rPr lang="en-US" sz="2300" dirty="0" smtClean="0"/>
              <a:t> </a:t>
            </a:r>
            <a:r>
              <a:rPr lang="en-US" sz="2300" smtClean="0"/>
              <a:t>is </a:t>
            </a:r>
          </a:p>
          <a:p>
            <a:r>
              <a:rPr lang="en-US" sz="2300" smtClean="0"/>
              <a:t>(</a:t>
            </a:r>
            <a:r>
              <a:rPr lang="en-US" sz="2300" dirty="0" smtClean="0"/>
              <a:t>3n </a:t>
            </a:r>
            <a:r>
              <a:rPr lang="en-US" sz="2300" dirty="0" err="1" smtClean="0"/>
              <a:t>ln</a:t>
            </a:r>
            <a:r>
              <a:rPr lang="en-US" sz="2300" dirty="0" smtClean="0"/>
              <a:t> t)/</a:t>
            </a:r>
            <a:r>
              <a:rPr lang="en-US" sz="2300" dirty="0" err="1" smtClean="0"/>
              <a:t>ε</a:t>
            </a:r>
            <a:r>
              <a:rPr lang="en-US" sz="2300" dirty="0" smtClean="0"/>
              <a:t>  + 2</a:t>
            </a:r>
            <a:endParaRPr lang="en-US" sz="2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3600" dirty="0" smtClean="0"/>
              <a:t>A problem is NP-complete: what next?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144000" cy="51816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Abandoning it: often not an option.</a:t>
            </a:r>
          </a:p>
          <a:p>
            <a:pPr>
              <a:buNone/>
            </a:pPr>
            <a:r>
              <a:rPr lang="en-US" sz="2400" dirty="0" smtClean="0"/>
              <a:t>Textbook notes 3 options.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If input is small, exponential time algorithms may be sufficient.</a:t>
            </a:r>
          </a:p>
          <a:p>
            <a:pPr marL="514350" indent="-514350">
              <a:buAutoNum type="arabicPeriod" startAt="2"/>
            </a:pPr>
            <a:r>
              <a:rPr lang="en-US" sz="2400" dirty="0" smtClean="0"/>
              <a:t>Sometimes special cases that matter in practice can be solved in polynomial time. Example: Vertex cover on trees. </a:t>
            </a:r>
          </a:p>
          <a:p>
            <a:pPr marL="514350" indent="-514350">
              <a:buAutoNum type="arabicPeriod" startAt="2"/>
            </a:pPr>
            <a:r>
              <a:rPr lang="en-US" sz="2400" dirty="0" smtClean="0"/>
              <a:t>Sometimes ‘near-optimal’ solutions (in the worst, or average case) that are good enough in practice can be found in polynomial time </a:t>
            </a:r>
            <a:r>
              <a:rPr lang="en-US" sz="2400" dirty="0" smtClean="0">
                <a:sym typeface="Wingdings" pitchFamily="2" charset="2"/>
              </a:rPr>
              <a:t> ‘approximation algorithms’.</a:t>
            </a:r>
          </a:p>
          <a:p>
            <a:pPr marL="514350" indent="-514350">
              <a:buNone/>
            </a:pPr>
            <a:endParaRPr lang="en-US" sz="2400" dirty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sz="2400" dirty="0" smtClean="0">
                <a:sym typeface="Wingdings" pitchFamily="2" charset="2"/>
              </a:rPr>
              <a:t>An approximation algorithm A for an </a:t>
            </a:r>
            <a:r>
              <a:rPr lang="en-US" sz="2400" i="1" dirty="0" smtClean="0">
                <a:sym typeface="Wingdings" pitchFamily="2" charset="2"/>
              </a:rPr>
              <a:t>optimization</a:t>
            </a:r>
            <a:r>
              <a:rPr lang="en-US" sz="2400" dirty="0" smtClean="0">
                <a:sym typeface="Wingdings" pitchFamily="2" charset="2"/>
              </a:rPr>
              <a:t> problem has </a:t>
            </a:r>
            <a:r>
              <a:rPr lang="en-US" sz="2400" b="1" dirty="0" smtClean="0">
                <a:sym typeface="Wingdings" pitchFamily="2" charset="2"/>
              </a:rPr>
              <a:t>approximation ratio</a:t>
            </a:r>
            <a:r>
              <a:rPr lang="en-US" sz="2400" dirty="0" smtClean="0">
                <a:sym typeface="Wingdings" pitchFamily="2" charset="2"/>
              </a:rPr>
              <a:t> RO(n) if for any input of size n, the cost C of the solution of A is within a factor of RO(n) of the cost C* of an optimal solution: Max( C/C*, C*/C) &lt;= RO(n) </a:t>
            </a:r>
          </a:p>
          <a:p>
            <a:pPr marL="514350" indent="-514350">
              <a:buNone/>
            </a:pPr>
            <a:r>
              <a:rPr lang="en-US" sz="2400" dirty="0" smtClean="0">
                <a:sym typeface="Wingdings" pitchFamily="2" charset="2"/>
              </a:rPr>
              <a:t>A is a RO(n)-approximation algorithm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 dirty="0">
                <a:latin typeface="Arial" charset="0"/>
              </a:rPr>
              <a:t>Copyright </a:t>
            </a:r>
            <a:r>
              <a:rPr lang="en-US" sz="900" b="1" dirty="0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3080" name="Picture 8" descr="D:\McGraw-Hill Projects\Cormen\images\fig35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038"/>
            <a:ext cx="9144000" cy="6653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 dirty="0">
                <a:latin typeface="Arial" charset="0"/>
              </a:rPr>
              <a:t>Copyright </a:t>
            </a:r>
            <a:r>
              <a:rPr lang="en-US" sz="900" b="1" dirty="0">
                <a:latin typeface="Arial" charset="0"/>
                <a:cs typeface="Arial" charset="0"/>
              </a:rPr>
              <a:t>© The McGraw-Hill </a:t>
            </a:r>
            <a:r>
              <a:rPr lang="en-US" sz="900" b="1" dirty="0" smtClean="0">
                <a:latin typeface="Arial" charset="0"/>
                <a:cs typeface="Arial" charset="0"/>
              </a:rPr>
              <a:t>Companies</a:t>
            </a:r>
            <a:r>
              <a:rPr lang="en-US" sz="900" b="1" dirty="0">
                <a:latin typeface="Arial" charset="0"/>
                <a:cs typeface="Arial" charset="0"/>
              </a:rPr>
              <a:t>, Inc. Permission required for reproduction or display.</a:t>
            </a:r>
            <a:endParaRPr lang="en-US" sz="9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4105" name="Picture 9" descr="D:\McGraw-Hill Projects\Cormen\algorithms\approx_vertex_cov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1"/>
            <a:ext cx="8915400" cy="304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" y="32004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Theorem 35.1</a:t>
            </a:r>
            <a:r>
              <a:rPr lang="en-US" dirty="0" smtClean="0"/>
              <a:t> APPROX-VERTEX_COVER is a polynomial time 2-appromixation algorithm</a:t>
            </a:r>
          </a:p>
          <a:p>
            <a:r>
              <a:rPr lang="en-US" b="1" dirty="0" smtClean="0"/>
              <a:t>Proof</a:t>
            </a:r>
            <a:r>
              <a:rPr lang="en-US" dirty="0" smtClean="0"/>
              <a:t> Edges form maximal matching. Take both ends of all edges.</a:t>
            </a:r>
          </a:p>
          <a:p>
            <a:endParaRPr lang="en-US" dirty="0"/>
          </a:p>
          <a:p>
            <a:r>
              <a:rPr lang="en-US" b="1" dirty="0" smtClean="0"/>
              <a:t>Discussion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s this a </a:t>
            </a:r>
            <a:r>
              <a:rPr lang="en-US" b="1" i="1" dirty="0" smtClean="0"/>
              <a:t>common-sense</a:t>
            </a:r>
            <a:r>
              <a:rPr lang="en-US" dirty="0" smtClean="0"/>
              <a:t> algorithm? It ensures 2-approximation in the </a:t>
            </a:r>
            <a:r>
              <a:rPr lang="en-US" b="1" i="1" dirty="0" smtClean="0"/>
              <a:t>worst-case</a:t>
            </a:r>
            <a:r>
              <a:rPr lang="en-US" b="1" i="1" dirty="0"/>
              <a:t>.</a:t>
            </a:r>
            <a:r>
              <a:rPr lang="en-US" b="1" i="1" dirty="0" smtClean="0"/>
              <a:t> </a:t>
            </a:r>
            <a:r>
              <a:rPr lang="en-US" dirty="0" smtClean="0"/>
              <a:t>Why not seek </a:t>
            </a:r>
            <a:r>
              <a:rPr lang="en-US" dirty="0"/>
              <a:t>better approximation </a:t>
            </a:r>
            <a:r>
              <a:rPr lang="en-US" dirty="0" smtClean="0"/>
              <a:t>where possible? Perhaps ‘dove tail’ with a heuristics; then pick the best result.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 dirty="0">
                <a:latin typeface="Arial" charset="0"/>
              </a:rPr>
              <a:t>Copyright </a:t>
            </a:r>
            <a:r>
              <a:rPr lang="en-US" sz="900" b="1" dirty="0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5129" name="Picture 9" descr="D:\McGraw-Hill Projects\Cormen\algorithms\approx_tsp_tou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98700"/>
            <a:ext cx="8686800" cy="2259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6153" name="Picture 9" descr="D:\McGraw-Hill Projects\Cormen\images\fig35-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3038"/>
            <a:ext cx="6858000" cy="6659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47800"/>
          </a:xfrm>
        </p:spPr>
        <p:txBody>
          <a:bodyPr/>
          <a:lstStyle/>
          <a:p>
            <a:r>
              <a:rPr lang="en-US" sz="4000" dirty="0" smtClean="0"/>
              <a:t>Approximation Algorithm for Traveling Salesman with Triangle </a:t>
            </a:r>
            <a:r>
              <a:rPr lang="en-US" sz="4000" dirty="0" smtClean="0"/>
              <a:t>Inequality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41148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Theorem 35.2</a:t>
            </a:r>
            <a:r>
              <a:rPr lang="en-US" dirty="0" smtClean="0"/>
              <a:t> Algorithm is polynomial time and 2-approximation</a:t>
            </a:r>
          </a:p>
          <a:p>
            <a:pPr marL="0" indent="0">
              <a:buNone/>
            </a:pPr>
            <a:r>
              <a:rPr lang="en-US" u="sng" dirty="0" smtClean="0"/>
              <a:t>Proof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c(T) Cost of MST. 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(H*) Cost of optimal tour.</a:t>
            </a:r>
          </a:p>
          <a:p>
            <a:pPr marL="0" indent="0">
              <a:buNone/>
            </a:pPr>
            <a:r>
              <a:rPr lang="en-US" dirty="0" smtClean="0"/>
              <a:t>Claim c(T) &lt;= c(H*).</a:t>
            </a:r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c(“Euler tour of T”) &lt;= 2c(H*).</a:t>
            </a:r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itchFamily="2" charset="2"/>
              </a:rPr>
              <a:t>c(“preorder tour of T” &lt;= </a:t>
            </a:r>
            <a:r>
              <a:rPr lang="en-US" dirty="0">
                <a:sym typeface="Wingdings" pitchFamily="2" charset="2"/>
              </a:rPr>
              <a:t>c(“Euler tour of T”)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2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4580" name="Picture 4" descr="D:\McGraw-Hill Projects\Cormen\images\fig35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2022361"/>
            <a:ext cx="8839201" cy="460703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67000" y="304800"/>
            <a:ext cx="487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The set covering problem</a:t>
            </a:r>
            <a:endParaRPr lang="en-US" sz="32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839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Input: Set of sets. In the example: {S</a:t>
            </a:r>
            <a:r>
              <a:rPr lang="en-US" baseline="-25000" dirty="0" smtClean="0"/>
              <a:t>1</a:t>
            </a:r>
            <a:r>
              <a:rPr lang="en-US" dirty="0" smtClean="0"/>
              <a:t> .. S</a:t>
            </a:r>
            <a:r>
              <a:rPr lang="en-US" baseline="-25000" dirty="0" smtClean="0"/>
              <a:t>6</a:t>
            </a:r>
            <a:r>
              <a:rPr lang="en-US" dirty="0" smtClean="0"/>
              <a:t>}. X is the set of all elements in their </a:t>
            </a:r>
            <a:r>
              <a:rPr lang="en-US" dirty="0"/>
              <a:t>union </a:t>
            </a:r>
            <a:r>
              <a:rPr lang="en-US" dirty="0" smtClean="0"/>
              <a:t>(|X|=12 </a:t>
            </a:r>
            <a:r>
              <a:rPr lang="en-US" dirty="0"/>
              <a:t>in the example</a:t>
            </a:r>
            <a:r>
              <a:rPr lang="en-US" dirty="0" smtClean="0"/>
              <a:t>).</a:t>
            </a:r>
            <a:r>
              <a:rPr lang="en-US" dirty="0"/>
              <a:t> </a:t>
            </a:r>
            <a:r>
              <a:rPr lang="en-US" dirty="0" smtClean="0"/>
              <a:t>Find the smallest number of sets such that their union includes elements in X.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900" b="1">
                <a:latin typeface="Arial" charset="0"/>
              </a:rPr>
              <a:t>Copyright </a:t>
            </a:r>
            <a:r>
              <a:rPr lang="en-US" sz="900" b="1">
                <a:latin typeface="Arial" charset="0"/>
                <a:cs typeface="Arial" charset="0"/>
              </a:rPr>
              <a:t>© The McGraw-Hill Companies, Inc. Permission required for reproduction or display.</a:t>
            </a:r>
            <a:endParaRPr lang="en-US" sz="9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7177" name="Picture 9" descr="D:\McGraw-Hill Projects\Cormen\algorithms\greedy_set_cov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33500"/>
            <a:ext cx="8686800" cy="418782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124200" y="20574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**X includes all elements**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842</Words>
  <Application>Microsoft Macintosh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Introduction to Algorithms Second Edition by</vt:lpstr>
      <vt:lpstr>A problem is NP-complete: what next?</vt:lpstr>
      <vt:lpstr>PowerPoint Presentation</vt:lpstr>
      <vt:lpstr>PowerPoint Presentation</vt:lpstr>
      <vt:lpstr>PowerPoint Presentation</vt:lpstr>
      <vt:lpstr>PowerPoint Presentation</vt:lpstr>
      <vt:lpstr>Approximation Algorithm for Traveling Salesman with Triangle Inequality</vt:lpstr>
      <vt:lpstr>PowerPoint Presentation</vt:lpstr>
      <vt:lpstr>PowerPoint Presentation</vt:lpstr>
      <vt:lpstr>PowerPoint Presentation</vt:lpstr>
      <vt:lpstr>Approximation scheme</vt:lpstr>
      <vt:lpstr>PowerPoint Presentation</vt:lpstr>
      <vt:lpstr>PowerPoint Presentation</vt:lpstr>
      <vt:lpstr>PowerPoint Presentation</vt:lpstr>
      <vt:lpstr>PowerPoint Presentation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 Second Edition by</dc:title>
  <dc:creator>Phil Meek</dc:creator>
  <cp:lastModifiedBy>Uzi Vishkin</cp:lastModifiedBy>
  <cp:revision>56</cp:revision>
  <dcterms:created xsi:type="dcterms:W3CDTF">2002-02-16T17:54:02Z</dcterms:created>
  <dcterms:modified xsi:type="dcterms:W3CDTF">2013-11-27T03:51:06Z</dcterms:modified>
</cp:coreProperties>
</file>