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304" r:id="rId3"/>
    <p:sldId id="278" r:id="rId4"/>
    <p:sldId id="277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305" r:id="rId13"/>
    <p:sldId id="288" r:id="rId14"/>
    <p:sldId id="289" r:id="rId15"/>
    <p:sldId id="290" r:id="rId16"/>
    <p:sldId id="291" r:id="rId17"/>
    <p:sldId id="306" r:id="rId18"/>
    <p:sldId id="307" r:id="rId19"/>
    <p:sldId id="308" r:id="rId20"/>
    <p:sldId id="292" r:id="rId21"/>
    <p:sldId id="309" r:id="rId22"/>
    <p:sldId id="310" r:id="rId23"/>
    <p:sldId id="293" r:id="rId24"/>
    <p:sldId id="311" r:id="rId25"/>
    <p:sldId id="294" r:id="rId26"/>
    <p:sldId id="295" r:id="rId27"/>
    <p:sldId id="296" r:id="rId28"/>
    <p:sldId id="312" r:id="rId29"/>
    <p:sldId id="297" r:id="rId30"/>
    <p:sldId id="313" r:id="rId31"/>
    <p:sldId id="298" r:id="rId32"/>
    <p:sldId id="318" r:id="rId33"/>
    <p:sldId id="299" r:id="rId34"/>
    <p:sldId id="300" r:id="rId35"/>
    <p:sldId id="319" r:id="rId36"/>
    <p:sldId id="301" r:id="rId37"/>
    <p:sldId id="315" r:id="rId38"/>
    <p:sldId id="317" r:id="rId39"/>
    <p:sldId id="316" r:id="rId40"/>
    <p:sldId id="30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53" autoAdjust="0"/>
  </p:normalViewPr>
  <p:slideViewPr>
    <p:cSldViewPr>
      <p:cViewPr>
        <p:scale>
          <a:sx n="100" d="100"/>
          <a:sy n="100" d="100"/>
        </p:scale>
        <p:origin x="-6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842A7-6C46-8A43-9904-BC22A67C09A5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1D5C3-8F7E-5A43-9F4A-E3AE8BB9C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1D5C3-8F7E-5A43-9F4A-E3AE8BB9C19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36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Chapter 34: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>
                <a:latin typeface="Courier New" pitchFamily="49" charset="0"/>
              </a:rPr>
              <a:t>Slide Sources</a:t>
            </a:r>
            <a:r>
              <a:rPr lang="en-US" dirty="0" smtClean="0">
                <a:latin typeface="Courier New" pitchFamily="49" charset="0"/>
              </a:rPr>
              <a:t>: CLRS “Intro. To Algorithms” book website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</a:rPr>
              <a:t>(copyright McGraw Hill)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</a:rPr>
              <a:t>adapted and supplemented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complexity class NP</a:t>
            </a:r>
            <a:br>
              <a:rPr lang="en-US" dirty="0" smtClean="0"/>
            </a:br>
            <a:r>
              <a:rPr lang="en-US" dirty="0" smtClean="0"/>
              <a:t>[nondeterministic polynomial time]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Henceforth, suppose binary inputs.</a:t>
            </a:r>
          </a:p>
          <a:p>
            <a:r>
              <a:rPr lang="en-US" sz="2400" dirty="0" smtClean="0"/>
              <a:t>A </a:t>
            </a:r>
            <a:r>
              <a:rPr lang="en-US" sz="2400" b="1" dirty="0" smtClean="0"/>
              <a:t>verification algorithm </a:t>
            </a:r>
            <a:r>
              <a:rPr lang="en-US" sz="2400" dirty="0" smtClean="0"/>
              <a:t>is defined as a 2-argument algorithm A. One argument: ordinary input string x. The other: a (binary) string y, called </a:t>
            </a:r>
            <a:r>
              <a:rPr lang="en-US" sz="2400" b="1" dirty="0" smtClean="0"/>
              <a:t>certificate</a:t>
            </a:r>
            <a:r>
              <a:rPr lang="en-US" sz="2400" dirty="0" smtClean="0"/>
              <a:t>. A verifies an input x if there exists a certificate y such that A(</a:t>
            </a:r>
            <a:r>
              <a:rPr lang="en-US" sz="2400" dirty="0" err="1" smtClean="0"/>
              <a:t>x,y</a:t>
            </a:r>
            <a:r>
              <a:rPr lang="en-US" sz="2400" dirty="0" smtClean="0"/>
              <a:t>)=1. The language verified by verification algorithm A is L={x is in {0,1}*: there exists y in {0,1}* such that  A(</a:t>
            </a:r>
            <a:r>
              <a:rPr lang="en-US" sz="2400" dirty="0" err="1" smtClean="0"/>
              <a:t>x,y</a:t>
            </a:r>
            <a:r>
              <a:rPr lang="en-US" sz="2400" dirty="0" smtClean="0"/>
              <a:t>)=1}</a:t>
            </a:r>
          </a:p>
          <a:p>
            <a:r>
              <a:rPr lang="en-US" sz="2400" dirty="0" smtClean="0"/>
              <a:t>The complexity class NP: the class of languages that can be verified by a polynomial-time algorithm.</a:t>
            </a:r>
          </a:p>
          <a:p>
            <a:pPr>
              <a:buNone/>
            </a:pPr>
            <a:r>
              <a:rPr lang="en-US" sz="2400" dirty="0" smtClean="0"/>
              <a:t>L is in NP if and only if there exists a 2-input polynomial-time algorithm A and a constant c such that</a:t>
            </a:r>
          </a:p>
          <a:p>
            <a:pPr>
              <a:buNone/>
            </a:pPr>
            <a:r>
              <a:rPr lang="en-US" sz="2400" dirty="0" smtClean="0"/>
              <a:t>    L={x in {0,1}*: there exists certificate y with |y|=O(|</a:t>
            </a:r>
            <a:r>
              <a:rPr lang="en-US" sz="2400" dirty="0" err="1" smtClean="0"/>
              <a:t>x|</a:t>
            </a:r>
            <a:r>
              <a:rPr lang="en-US" sz="2400" baseline="30000" dirty="0" err="1" smtClean="0"/>
              <a:t>c</a:t>
            </a:r>
            <a:r>
              <a:rPr lang="en-US" sz="2400" dirty="0" smtClean="0"/>
              <a:t> ) such that A(</a:t>
            </a:r>
            <a:r>
              <a:rPr lang="en-US" sz="2400" dirty="0" err="1" smtClean="0"/>
              <a:t>x,y</a:t>
            </a:r>
            <a:r>
              <a:rPr lang="en-US" sz="2400" dirty="0" smtClean="0"/>
              <a:t>)=1}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b="1" dirty="0" smtClean="0"/>
              <a:t>co-NP</a:t>
            </a:r>
            <a:r>
              <a:rPr lang="en-US" sz="2400" dirty="0" smtClean="0"/>
              <a:t> is the class of languages whose complement is in NP.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9" name="Picture 9" descr="D:\McGraw-Hill Projects\Cormen\images\fig34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08000"/>
            <a:ext cx="8686800" cy="584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NP-completeness and reducibility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dirty="0" smtClean="0"/>
              <a:t>Property of the class NP-complete</a:t>
            </a:r>
            <a:r>
              <a:rPr lang="en-US" sz="2800" dirty="0" smtClean="0"/>
              <a:t>: if any NP-complete problem is in P, then every problem in NP is also in P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u="sng" dirty="0" smtClean="0"/>
              <a:t>Example</a:t>
            </a:r>
            <a:r>
              <a:rPr lang="en-US" sz="2800" dirty="0" smtClean="0"/>
              <a:t>. HAM-CYCLE is NPC. </a:t>
            </a:r>
          </a:p>
          <a:p>
            <a:pPr>
              <a:buNone/>
            </a:pPr>
            <a:r>
              <a:rPr lang="en-US" sz="2800" dirty="0" smtClean="0"/>
              <a:t>If HAM-CYCLE can be decided in polynomial time then we could solve every problem in NP in polynomial time.</a:t>
            </a:r>
          </a:p>
          <a:p>
            <a:pPr>
              <a:buNone/>
            </a:pPr>
            <a:r>
              <a:rPr lang="en-US" sz="2800" dirty="0" smtClean="0"/>
              <a:t>If NP-P is not empty then HAM-CYCLE is not in P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The set NPC  comprises the hardest problems </a:t>
            </a:r>
            <a:r>
              <a:rPr lang="en-US" sz="2800" smtClean="0"/>
              <a:t>in NP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3" name="Picture 9" descr="D:\McGraw-Hill Projects\Cormen\images\fig34-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0"/>
            <a:ext cx="9144000" cy="457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71800" y="1524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Reducibility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7" name="Picture 9" descr="D:\McGraw-Hill Projects\Cormen\images\fig34-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84350"/>
            <a:ext cx="9144000" cy="50736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381000"/>
            <a:ext cx="91095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Lemma 34.3</a:t>
            </a:r>
            <a:r>
              <a:rPr lang="en-US" sz="2800" dirty="0" smtClean="0"/>
              <a:t>. L1 and L2 are two languages over {0,1}*. If L1 &lt;=</a:t>
            </a:r>
            <a:r>
              <a:rPr lang="en-US" sz="2800" baseline="-25000" dirty="0" smtClean="0"/>
              <a:t>P</a:t>
            </a:r>
            <a:r>
              <a:rPr lang="en-US" sz="2800" dirty="0" smtClean="0"/>
              <a:t> L2, then L2 in P implies L1 in 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 descr="D:\McGraw-Hill Projects\Cormen\images\fig34-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0"/>
            <a:ext cx="9144000" cy="3810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95600" y="0"/>
            <a:ext cx="345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NP-completeness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9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language L over {0,1}* is </a:t>
            </a:r>
            <a:r>
              <a:rPr lang="en-US" sz="2400" b="1" dirty="0" smtClean="0"/>
              <a:t>NP-complete</a:t>
            </a:r>
            <a:r>
              <a:rPr lang="en-US" sz="2400" dirty="0" smtClean="0"/>
              <a:t> if: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L is in NP.</a:t>
            </a:r>
          </a:p>
          <a:p>
            <a:pPr marL="342900" indent="-342900"/>
            <a:r>
              <a:rPr lang="en-US" sz="2400" dirty="0" smtClean="0"/>
              <a:t>2. L’ &lt;=</a:t>
            </a:r>
            <a:r>
              <a:rPr lang="en-US" sz="2400" baseline="-25000" dirty="0" smtClean="0"/>
              <a:t>p</a:t>
            </a:r>
            <a:r>
              <a:rPr lang="en-US" sz="2400" dirty="0" smtClean="0"/>
              <a:t> L for every L’ in NP (item 2 is often stated: ‘L is NP-hard’)</a:t>
            </a:r>
          </a:p>
          <a:p>
            <a:pPr marL="342900" indent="-342900"/>
            <a:endParaRPr lang="en-US" sz="2400" dirty="0" smtClean="0"/>
          </a:p>
          <a:p>
            <a:pPr marL="342900" indent="-342900"/>
            <a:r>
              <a:rPr lang="en-US" sz="2400" u="sng" dirty="0" smtClean="0"/>
              <a:t>Theorem 34.4</a:t>
            </a:r>
            <a:r>
              <a:rPr lang="en-US" sz="2400" dirty="0" smtClean="0"/>
              <a:t>. If any NPC problem is in P then P=NP. Equivalently, if any problem in NP is not in P then no NPC problem is in P.</a:t>
            </a:r>
          </a:p>
          <a:p>
            <a:pPr marL="342900" indent="-342900"/>
            <a:r>
              <a:rPr lang="en-US" sz="2400" dirty="0" smtClean="0"/>
              <a:t>Proof by using Lemma 34.3.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6" name="Picture 10" descr="D:\McGraw-Hill Projects\Cormen\images\fig34-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4600"/>
            <a:ext cx="9144000" cy="4343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00200" y="2286000"/>
            <a:ext cx="62204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Logic gates used in the definition of CIRCUIT-SAT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b="1" dirty="0" smtClean="0"/>
              <a:t>circuit-</a:t>
            </a:r>
            <a:r>
              <a:rPr lang="en-US" sz="2400" b="1" dirty="0" err="1" smtClean="0"/>
              <a:t>satisfiability</a:t>
            </a:r>
            <a:r>
              <a:rPr lang="en-US" sz="2400" dirty="0" smtClean="0"/>
              <a:t> problem: Given a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combinatorial circuit composed of AND, OR, and NOT gates. Is it </a:t>
            </a:r>
            <a:r>
              <a:rPr lang="en-US" sz="2400" dirty="0" err="1" smtClean="0"/>
              <a:t>satisfiable</a:t>
            </a:r>
            <a:r>
              <a:rPr lang="en-US" sz="2400" dirty="0" smtClean="0"/>
              <a:t>?</a:t>
            </a:r>
          </a:p>
          <a:p>
            <a:r>
              <a:rPr lang="en-US" sz="2400" u="sng" dirty="0" smtClean="0"/>
              <a:t>Standard encoding for circuits</a:t>
            </a:r>
            <a:r>
              <a:rPr lang="en-US" sz="2400" dirty="0" smtClean="0"/>
              <a:t> Size of a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combinatorial circuit is:</a:t>
            </a:r>
          </a:p>
          <a:p>
            <a:r>
              <a:rPr lang="en-US" sz="2400" dirty="0" smtClean="0"/>
              <a:t>#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combinatorial elements + # wires in circuit</a:t>
            </a:r>
          </a:p>
          <a:p>
            <a:r>
              <a:rPr lang="en-US" sz="2400" dirty="0" smtClean="0"/>
              <a:t>CIRCUIT-SAT = {&lt;C&gt;: C is a </a:t>
            </a:r>
            <a:r>
              <a:rPr lang="en-US" sz="2400" dirty="0" err="1" smtClean="0"/>
              <a:t>satisfiable</a:t>
            </a:r>
            <a:r>
              <a:rPr lang="en-US" sz="2400" dirty="0" smtClean="0"/>
              <a:t>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combinatorial circuit}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9" name="Picture 9" descr="D:\McGraw-Hill Projects\Cormen\images\fig34-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Lemma 34.5. CIRCUIT-SAT is in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/>
              <a:t>Proof. We provide a 2-input, polynomial-time algorithms A that verifies CIRCUIT-SAT. One input: a standard encoding of a (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combinatorial) circuit C. The other input: a certificate corresponding to an assignment of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values to the wire in C. Algorithm A simply checks whether the input for each gate in C produce its claimed output and whether the final output is 1. If yes, the verification algorithm outputs 1. Else, it outputs 0.</a:t>
            </a:r>
          </a:p>
          <a:p>
            <a:pPr>
              <a:buNone/>
            </a:pPr>
            <a:r>
              <a:rPr lang="en-US" sz="2800" dirty="0" smtClean="0"/>
              <a:t>	Whenever a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circuit C is input to algorithm A, there exists a certificate whose length is polynomial in the size of C that cause A to output 1. But, whenever an </a:t>
            </a:r>
            <a:r>
              <a:rPr lang="en-US" sz="2800" dirty="0" err="1" smtClean="0"/>
              <a:t>unsatisfiable</a:t>
            </a:r>
            <a:r>
              <a:rPr lang="en-US" sz="2800" dirty="0" smtClean="0"/>
              <a:t> circuit is input, no certificate can fool A into ‘believing’ that C 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. Algorithm A runs in polynomial time. [How to implement algorithm A in linear time?] </a:t>
            </a:r>
            <a:r>
              <a:rPr lang="en-US" sz="2800" dirty="0" smtClean="0">
                <a:sym typeface="Wingdings" pitchFamily="2" charset="2"/>
              </a:rPr>
              <a:t>CIRCUIT-SAT can be verified in polynomial time CIRCUIT-SAT is in NP.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Lemma 34.6. CIRCUIT-SAT is NP-hard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Proof. Fig 34.9. </a:t>
            </a:r>
          </a:p>
          <a:p>
            <a:pPr>
              <a:buNone/>
            </a:pPr>
            <a:r>
              <a:rPr lang="en-US" sz="2800" dirty="0" smtClean="0"/>
              <a:t>The reduction algorithms F constructs a single combinational circuit that computes all configurations produced by a given initial configuration.</a:t>
            </a:r>
          </a:p>
          <a:p>
            <a:pPr>
              <a:buNone/>
            </a:pPr>
            <a:r>
              <a:rPr lang="en-US" sz="2800" dirty="0" smtClean="0"/>
              <a:t>The idea is to paste together </a:t>
            </a:r>
            <a:r>
              <a:rPr lang="en-US" sz="2800" dirty="0" err="1" smtClean="0"/>
              <a:t>T(n</a:t>
            </a:r>
            <a:r>
              <a:rPr lang="en-US" sz="2800" dirty="0" smtClean="0"/>
              <a:t>) copies of the circuit M, where </a:t>
            </a:r>
            <a:r>
              <a:rPr lang="en-US" sz="2800" dirty="0" err="1" smtClean="0"/>
              <a:t>T(n</a:t>
            </a:r>
            <a:r>
              <a:rPr lang="en-US" sz="2800" dirty="0" smtClean="0"/>
              <a:t>) is the worst case number of steps of the verification algorithms A, and M is a circuit representing the logic of the computer executing A. </a:t>
            </a:r>
          </a:p>
          <a:p>
            <a:pPr>
              <a:buNone/>
            </a:pPr>
            <a:r>
              <a:rPr lang="en-US" sz="2800" dirty="0" smtClean="0"/>
              <a:t>The output is one of the bit in the last configuration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T(n</a:t>
            </a:r>
            <a:r>
              <a:rPr lang="en-US" sz="2800" baseline="-25000" dirty="0" smtClean="0"/>
              <a:t>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Theorem 34.7. CIRCUIT-SAT is NPC.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Chapter 34: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 far: we have seen pretty efficient algorithm for a variety of problems.</a:t>
            </a:r>
          </a:p>
          <a:p>
            <a:r>
              <a:rPr lang="en-US" dirty="0" smtClean="0"/>
              <a:t>Given a problem A. Is it always possible to provide an efficient algorithm for A? </a:t>
            </a:r>
          </a:p>
          <a:p>
            <a:r>
              <a:rPr lang="en-US" dirty="0" smtClean="0"/>
              <a:t>Theory translation:  Is there a polynomial time algorithm for?  Or, is A in the class P?</a:t>
            </a:r>
          </a:p>
          <a:p>
            <a:r>
              <a:rPr lang="en-US" dirty="0" smtClean="0"/>
              <a:t>State-of-the-art. For many problems the answer is “yes”. For many problem the answer is  “probably not”.  We will study in this chapter:</a:t>
            </a:r>
          </a:p>
          <a:p>
            <a:r>
              <a:rPr lang="en-US" dirty="0" smtClean="0"/>
              <a:t> What does “probably” mean?  Belongs to the set NP-Complete, but what does this mean?</a:t>
            </a:r>
          </a:p>
          <a:p>
            <a:r>
              <a:rPr lang="en-US" dirty="0" smtClean="0"/>
              <a:t>Given a problem A, we know to prove that it is in P. How to prove that it is (in the set) NP-Complete?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3" name="Picture 9" descr="D:\McGraw-Hill Projects\Cormen\images\fig34-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NP-completeness proofs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85800"/>
            <a:ext cx="9144000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Lemma 34.8</a:t>
            </a:r>
            <a:r>
              <a:rPr lang="en-US" sz="2800" dirty="0" smtClean="0"/>
              <a:t> Suppose that L is a language such that L’ &lt;=</a:t>
            </a:r>
            <a:r>
              <a:rPr lang="en-US" sz="2800" baseline="-25000" dirty="0" smtClean="0"/>
              <a:t>P</a:t>
            </a:r>
            <a:r>
              <a:rPr lang="en-US" sz="2800" dirty="0" smtClean="0"/>
              <a:t> L, and L’ is NP-complete. Then L is NP-Hard. If L is in NP, then L is NP-complete.</a:t>
            </a:r>
          </a:p>
          <a:p>
            <a:endParaRPr lang="en-US" sz="2800" dirty="0" smtClean="0"/>
          </a:p>
          <a:p>
            <a:r>
              <a:rPr lang="en-US" sz="2800" b="1" dirty="0" smtClean="0"/>
              <a:t>MAIN recipe for proving that a language L is NP-complete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Prove L is </a:t>
            </a:r>
            <a:r>
              <a:rPr lang="en-US" sz="2800" smtClean="0"/>
              <a:t>in NP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Select a known NP-complete problem L’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Describe an algorithm that computes a function </a:t>
            </a:r>
            <a:r>
              <a:rPr lang="en-US" sz="2800" dirty="0" err="1" smtClean="0"/>
              <a:t>f</a:t>
            </a:r>
            <a:r>
              <a:rPr lang="en-US" sz="2800" dirty="0" smtClean="0"/>
              <a:t> that maps every instance </a:t>
            </a:r>
            <a:r>
              <a:rPr lang="en-US" sz="2800" dirty="0" err="1" smtClean="0"/>
              <a:t>x</a:t>
            </a:r>
            <a:r>
              <a:rPr lang="en-US" sz="2800" dirty="0" smtClean="0"/>
              <a:t> in {0,1}* of L’ to an instance </a:t>
            </a:r>
            <a:r>
              <a:rPr lang="en-US" sz="2800" dirty="0" err="1" smtClean="0"/>
              <a:t>f(x</a:t>
            </a:r>
            <a:r>
              <a:rPr lang="en-US" sz="2800" dirty="0" smtClean="0"/>
              <a:t>) of L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Prove that </a:t>
            </a:r>
            <a:r>
              <a:rPr lang="en-US" sz="2800" dirty="0" err="1" smtClean="0"/>
              <a:t>x</a:t>
            </a:r>
            <a:r>
              <a:rPr lang="en-US" sz="2800" dirty="0" smtClean="0"/>
              <a:t> is in L’ if and only if </a:t>
            </a:r>
            <a:r>
              <a:rPr lang="en-US" sz="2800" dirty="0" err="1" smtClean="0"/>
              <a:t>f(x</a:t>
            </a:r>
            <a:r>
              <a:rPr lang="en-US" sz="2800" dirty="0" smtClean="0"/>
              <a:t>) is in L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Prove that the algorithm computing </a:t>
            </a:r>
            <a:r>
              <a:rPr lang="en-US" sz="2800" dirty="0" err="1" smtClean="0"/>
              <a:t>f</a:t>
            </a:r>
            <a:r>
              <a:rPr lang="en-US" sz="2800" dirty="0" smtClean="0"/>
              <a:t> runs in polynomial time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Formula </a:t>
            </a:r>
            <a:r>
              <a:rPr lang="en-US" sz="3600" dirty="0" err="1" smtClean="0"/>
              <a:t>satisfiability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29540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 instance is composed of:</a:t>
            </a:r>
          </a:p>
          <a:p>
            <a:pPr marL="342900" indent="-342900">
              <a:buAutoNum type="arabicPeriod"/>
            </a:pPr>
            <a:r>
              <a:rPr lang="en-US" sz="24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variables x1,x2, …, </a:t>
            </a:r>
            <a:r>
              <a:rPr lang="en-US" sz="2400" dirty="0" err="1" smtClean="0"/>
              <a:t>xn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m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connectives, each with one or two inputs and one output, including AND, OR, NOT, IMPLICATION </a:t>
            </a:r>
            <a:r>
              <a:rPr lang="en-US" sz="2400" dirty="0" smtClean="0">
                <a:sym typeface="Wingdings"/>
              </a:rPr>
              <a:t>, IF AND ONLY IFF &lt; -- &gt;, and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ym typeface="Wingdings"/>
              </a:rPr>
              <a:t>Parentheses</a:t>
            </a:r>
          </a:p>
          <a:p>
            <a:pPr marL="342900" indent="-342900"/>
            <a:endParaRPr lang="en-US" sz="2400" dirty="0" smtClean="0">
              <a:sym typeface="Wingdings"/>
            </a:endParaRPr>
          </a:p>
          <a:p>
            <a:pPr marL="342900" indent="-342900"/>
            <a:r>
              <a:rPr lang="en-US" sz="2400" dirty="0" smtClean="0">
                <a:sym typeface="Wingdings"/>
              </a:rPr>
              <a:t>Example: PHI = ((x1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Wingdings"/>
              </a:rPr>
              <a:t></a:t>
            </a:r>
            <a:r>
              <a:rPr lang="en-US" sz="2400" dirty="0" smtClean="0">
                <a:sym typeface="Wingdings"/>
              </a:rPr>
              <a:t> x2) OR NOT ((NOT X1 IF AND ONLY IF x3) OR x4)) AND NOT x2</a:t>
            </a:r>
          </a:p>
          <a:p>
            <a:pPr marL="342900" indent="-342900"/>
            <a:endParaRPr lang="en-US" sz="2400" dirty="0" smtClean="0">
              <a:sym typeface="Wingdings"/>
            </a:endParaRPr>
          </a:p>
          <a:p>
            <a:pPr marL="342900" indent="-342900"/>
            <a:r>
              <a:rPr lang="en-US" sz="2400" b="1" dirty="0" smtClean="0">
                <a:sym typeface="Wingdings"/>
              </a:rPr>
              <a:t>Theorem 34.9 </a:t>
            </a:r>
            <a:r>
              <a:rPr lang="en-US" sz="2400" dirty="0" smtClean="0">
                <a:sym typeface="Wingdings"/>
              </a:rPr>
              <a:t>Formula </a:t>
            </a:r>
            <a:r>
              <a:rPr lang="en-US" sz="2400" dirty="0" err="1" smtClean="0">
                <a:sym typeface="Wingdings"/>
              </a:rPr>
              <a:t>satisfiability</a:t>
            </a:r>
            <a:r>
              <a:rPr lang="en-US" sz="2400" dirty="0" smtClean="0">
                <a:sym typeface="Wingdings"/>
              </a:rPr>
              <a:t> (SAT) is NP-complete</a:t>
            </a:r>
          </a:p>
          <a:p>
            <a:pPr marL="342900" indent="-342900"/>
            <a:endParaRPr lang="en-US" sz="2400" dirty="0" smtClean="0">
              <a:sym typeface="Wingdings"/>
            </a:endParaRPr>
          </a:p>
          <a:p>
            <a:pPr marL="342900" indent="-342900"/>
            <a:r>
              <a:rPr lang="en-US" sz="2400" dirty="0" smtClean="0">
                <a:sym typeface="Wingdings"/>
              </a:rPr>
              <a:t>Proof. Apply the 5-step recipe.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7" name="Picture 9" descr="D:\McGraw-Hill Projects\Cormen\images\fig34-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505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3200400"/>
            <a:ext cx="9144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big idea using a variable for each wire, rather than ‘substitutions’. What would be wrong with substitutions: correctness? Complexity?</a:t>
            </a:r>
          </a:p>
          <a:p>
            <a:r>
              <a:rPr lang="en-US" sz="2400" dirty="0" smtClean="0"/>
              <a:t>Specifically:</a:t>
            </a:r>
          </a:p>
          <a:p>
            <a:r>
              <a:rPr lang="en-US" sz="2000" dirty="0" smtClean="0"/>
              <a:t>PHI = x10 AND (x4 IFF NOT x3) </a:t>
            </a:r>
          </a:p>
          <a:p>
            <a:r>
              <a:rPr lang="en-US" sz="2000" dirty="0" smtClean="0"/>
              <a:t>                  AND (x5 IFF ((1 OR x2))</a:t>
            </a:r>
          </a:p>
          <a:p>
            <a:r>
              <a:rPr lang="en-US" sz="2000" dirty="0" smtClean="0"/>
              <a:t>	    AND (x6 IFF NOT x4)</a:t>
            </a:r>
          </a:p>
          <a:p>
            <a:r>
              <a:rPr lang="en-US" sz="2000" dirty="0" smtClean="0"/>
              <a:t>	    AND (x7 IFF (x1 AND x2 AND x4))</a:t>
            </a:r>
          </a:p>
          <a:p>
            <a:r>
              <a:rPr lang="en-US" sz="2000" dirty="0" smtClean="0"/>
              <a:t>	    AND (x8 IFF (x5 OR x6))</a:t>
            </a:r>
          </a:p>
          <a:p>
            <a:r>
              <a:rPr lang="en-US" sz="2000" dirty="0" smtClean="0"/>
              <a:t>	    AND (x9 IFF (x6 OR x7))</a:t>
            </a:r>
          </a:p>
          <a:p>
            <a:r>
              <a:rPr lang="en-US" sz="2000" dirty="0" smtClean="0"/>
              <a:t>	    AND (x10 IFF (x7 AND x8 AND x9))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Theorem 34.10 </a:t>
            </a:r>
            <a:r>
              <a:rPr lang="en-US" sz="2400" dirty="0" err="1" smtClean="0"/>
              <a:t>Satisfiability</a:t>
            </a:r>
            <a:r>
              <a:rPr lang="en-US" sz="2400" dirty="0" smtClean="0"/>
              <a:t> of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 in 3-CNF (3-CNF-SAT) is NP-complete</a:t>
            </a:r>
          </a:p>
          <a:p>
            <a:r>
              <a:rPr lang="en-US" sz="2400" dirty="0" smtClean="0"/>
              <a:t>[Recall that 3 CNF means </a:t>
            </a:r>
            <a:r>
              <a:rPr lang="en-US" sz="2000" dirty="0" smtClean="0"/>
              <a:t>(    OR   OR  ) AND (    OR   OR  ) AND … (    OR   OR  )  ]</a:t>
            </a:r>
          </a:p>
          <a:p>
            <a:endParaRPr lang="en-US" sz="2400" dirty="0" smtClean="0"/>
          </a:p>
          <a:p>
            <a:r>
              <a:rPr lang="en-US" sz="2400" dirty="0" smtClean="0"/>
              <a:t>Proof (sketch)</a:t>
            </a:r>
          </a:p>
          <a:p>
            <a:r>
              <a:rPr lang="en-US" sz="2400" dirty="0" smtClean="0"/>
              <a:t>Reduction from SAT.</a:t>
            </a:r>
          </a:p>
          <a:p>
            <a:r>
              <a:rPr lang="en-US" sz="2400" dirty="0" smtClean="0"/>
              <a:t>Get binary tree representation.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0" name="Picture 8" descr="D:\McGraw-Hill Projects\Cormen\images\fig34-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8686800" cy="3657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5181600"/>
            <a:ext cx="68765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It remains to transform each clause into 3CNF format.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7227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Each clause is at most 3 literals, with </a:t>
            </a:r>
            <a:r>
              <a:rPr lang="en-US" sz="2400" dirty="0" err="1" smtClean="0"/>
              <a:t>ANDs</a:t>
            </a:r>
            <a:r>
              <a:rPr lang="en-US" sz="2400" dirty="0" smtClean="0"/>
              <a:t> among them.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D:\McGraw-Hill Projects\Cormen\images\fig34-1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86800" cy="3505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581400"/>
            <a:ext cx="42627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PHI is the clause than NOT PHI in 3-DNF is </a:t>
            </a:r>
          </a:p>
          <a:p>
            <a:r>
              <a:rPr lang="en-US" dirty="0" smtClean="0"/>
              <a:t>(y1 AND y2 AND x2) OR</a:t>
            </a:r>
          </a:p>
          <a:p>
            <a:r>
              <a:rPr lang="en-US" dirty="0" smtClean="0"/>
              <a:t>(y1 AND NOT Y2 AND x2) OR</a:t>
            </a:r>
          </a:p>
          <a:p>
            <a:r>
              <a:rPr lang="en-US" dirty="0" smtClean="0"/>
              <a:t>(y1 AND NOT y2 AND NOT x2) OR</a:t>
            </a:r>
          </a:p>
          <a:p>
            <a:r>
              <a:rPr lang="en-US" dirty="0" smtClean="0"/>
              <a:t>(NOT y1 AND y2 AND NOT x2)</a:t>
            </a:r>
          </a:p>
          <a:p>
            <a:r>
              <a:rPr lang="en-US" dirty="0" smtClean="0"/>
              <a:t>Negate NOT PHI and apply </a:t>
            </a:r>
            <a:r>
              <a:rPr lang="en-US" dirty="0" err="1" smtClean="0"/>
              <a:t>DeMorgan’s</a:t>
            </a:r>
            <a:r>
              <a:rPr lang="en-US" dirty="0" smtClean="0"/>
              <a:t> laws to get</a:t>
            </a:r>
          </a:p>
          <a:p>
            <a:r>
              <a:rPr lang="en-US" dirty="0" smtClean="0"/>
              <a:t>(NOT y1 OR NOT y2 OR NOT x2) AND</a:t>
            </a:r>
          </a:p>
          <a:p>
            <a:r>
              <a:rPr lang="en-US" dirty="0" smtClean="0"/>
              <a:t>(NOT y1 OR Y2 OR NOT x2) AND</a:t>
            </a:r>
          </a:p>
          <a:p>
            <a:r>
              <a:rPr lang="en-US" dirty="0" smtClean="0"/>
              <a:t>(NOT y1 OR y2 OR x2) AND</a:t>
            </a:r>
          </a:p>
          <a:p>
            <a:r>
              <a:rPr lang="en-US" dirty="0" smtClean="0"/>
              <a:t>(y1 OR NOT y2 OR x2)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D:\McGraw-Hill Projects\Cormen\images\fig34-1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52577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5410200"/>
            <a:ext cx="3926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Left branch: graph problems</a:t>
            </a:r>
          </a:p>
          <a:p>
            <a:r>
              <a:rPr lang="en-US" sz="2400" dirty="0" smtClean="0"/>
              <a:t>Right branch: integer problem</a:t>
            </a: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clique problem</a:t>
            </a:r>
          </a:p>
          <a:p>
            <a:endParaRPr lang="en-US" sz="2400" dirty="0" smtClean="0"/>
          </a:p>
          <a:p>
            <a:r>
              <a:rPr lang="en-US" sz="2400" dirty="0" smtClean="0"/>
              <a:t>Undirected graph G(V,E). A </a:t>
            </a:r>
            <a:r>
              <a:rPr lang="en-US" sz="2400" b="1" dirty="0" smtClean="0"/>
              <a:t>clique</a:t>
            </a:r>
            <a:r>
              <a:rPr lang="en-US" sz="2400" dirty="0" smtClean="0"/>
              <a:t> in G is a subset V’ of V such that every pair of vertices in V’ are connected by an edge in E, and its size is |V’|.</a:t>
            </a:r>
          </a:p>
          <a:p>
            <a:r>
              <a:rPr lang="en-US" sz="2400" dirty="0" smtClean="0"/>
              <a:t>The optimization problem is find the largest clique in G.</a:t>
            </a:r>
          </a:p>
          <a:p>
            <a:r>
              <a:rPr lang="en-US" sz="2400" dirty="0" smtClean="0"/>
              <a:t>The (decision problem or) formal language is defined based on G and </a:t>
            </a:r>
            <a:r>
              <a:rPr lang="en-US" sz="2400" dirty="0" err="1" smtClean="0"/>
              <a:t>k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CLIQUE = {&lt;</a:t>
            </a:r>
            <a:r>
              <a:rPr lang="en-US" sz="2400" dirty="0" err="1" smtClean="0"/>
              <a:t>G,k</a:t>
            </a:r>
            <a:r>
              <a:rPr lang="en-US" sz="2400" dirty="0" smtClean="0"/>
              <a:t>&gt; : G is a graph with a clique of size </a:t>
            </a:r>
            <a:r>
              <a:rPr lang="en-US" sz="2400" dirty="0" err="1" smtClean="0"/>
              <a:t>k</a:t>
            </a:r>
            <a:r>
              <a:rPr lang="en-US" sz="2400" dirty="0" smtClean="0"/>
              <a:t>}</a:t>
            </a:r>
          </a:p>
          <a:p>
            <a:endParaRPr lang="en-US" sz="2400" dirty="0" smtClean="0"/>
          </a:p>
          <a:p>
            <a:r>
              <a:rPr lang="en-US" sz="2400" dirty="0" smtClean="0"/>
              <a:t>Theorem 34.11</a:t>
            </a:r>
          </a:p>
          <a:p>
            <a:r>
              <a:rPr lang="en-US" sz="2400" dirty="0" smtClean="0"/>
              <a:t>CLIQUE is NP-complete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 descr="D:\McGraw-Hill Projects\Cormen\images\fig34-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Given a problem, be careful  about guessing whether it is in P or is NP-Complete.</a:t>
            </a:r>
            <a:br>
              <a:rPr lang="en-US" sz="3200" dirty="0" smtClean="0"/>
            </a:br>
            <a:r>
              <a:rPr lang="en-US" sz="3200" dirty="0" smtClean="0"/>
              <a:t>- Shortest </a:t>
            </a:r>
            <a:r>
              <a:rPr lang="en-US" sz="3200" dirty="0" err="1" smtClean="0"/>
              <a:t>vs</a:t>
            </a:r>
            <a:r>
              <a:rPr lang="en-US" sz="3200" dirty="0" smtClean="0"/>
              <a:t> longest simple path</a:t>
            </a:r>
            <a:br>
              <a:rPr lang="en-US" sz="3200" dirty="0" smtClean="0"/>
            </a:br>
            <a:r>
              <a:rPr lang="en-US" sz="3200" dirty="0" smtClean="0"/>
              <a:t>- Euler tour </a:t>
            </a:r>
            <a:r>
              <a:rPr lang="en-US" sz="3200" dirty="0" err="1" smtClean="0"/>
              <a:t>vs</a:t>
            </a:r>
            <a:r>
              <a:rPr lang="en-US" sz="3200" dirty="0" smtClean="0"/>
              <a:t> Hamilton cycle</a:t>
            </a:r>
            <a:br>
              <a:rPr lang="en-US" sz="3200" dirty="0" smtClean="0"/>
            </a:br>
            <a:r>
              <a:rPr lang="en-US" sz="3200" dirty="0" smtClean="0"/>
              <a:t>- 2 CNF </a:t>
            </a:r>
            <a:r>
              <a:rPr lang="en-US" sz="3200" dirty="0" err="1" smtClean="0"/>
              <a:t>vs</a:t>
            </a:r>
            <a:r>
              <a:rPr lang="en-US" sz="3200" dirty="0" smtClean="0"/>
              <a:t> 3 CNF.  (Conjunctive normal form.) </a:t>
            </a:r>
            <a:br>
              <a:rPr lang="en-US" sz="3200" dirty="0" smtClean="0"/>
            </a:br>
            <a:r>
              <a:rPr lang="en-US" sz="3200" dirty="0" smtClean="0"/>
              <a:t>2 CNF: (x1 </a:t>
            </a:r>
            <a:r>
              <a:rPr lang="en-US" sz="3200" dirty="0" smtClean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3200" dirty="0" smtClean="0"/>
              <a:t> NOT x2)   </a:t>
            </a:r>
            <a:r>
              <a:rPr lang="en-US" sz="32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 smtClean="0"/>
              <a:t> (NOT x1 </a:t>
            </a:r>
            <a:r>
              <a:rPr lang="en-US" sz="3200" dirty="0" smtClean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3200" dirty="0" smtClean="0"/>
              <a:t> x 3) </a:t>
            </a:r>
            <a:r>
              <a:rPr lang="en-US" sz="32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3200" dirty="0" smtClean="0"/>
              <a:t> (x2 </a:t>
            </a:r>
            <a:r>
              <a:rPr lang="en-US" sz="3200" dirty="0" smtClean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3200" dirty="0" smtClean="0"/>
              <a:t> x3)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0"/>
            <a:ext cx="9144000" cy="304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u="sng" dirty="0" smtClean="0"/>
              <a:t>Decision Problems </a:t>
            </a:r>
          </a:p>
          <a:p>
            <a:r>
              <a:rPr lang="en-US" dirty="0" smtClean="0"/>
              <a:t>Optimization problem: Find shortest path from s to t in graphs G.</a:t>
            </a:r>
          </a:p>
          <a:p>
            <a:r>
              <a:rPr lang="en-US" dirty="0" smtClean="0"/>
              <a:t>Decision problem (has YES/NO answer): Is there a path of length at most k between s and t in 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vertex cover problem</a:t>
            </a:r>
          </a:p>
          <a:p>
            <a:endParaRPr lang="en-US" dirty="0" smtClean="0"/>
          </a:p>
          <a:p>
            <a:r>
              <a:rPr lang="en-US" dirty="0" smtClean="0"/>
              <a:t>G(V,E) is an undirected graph. A vertex cover V’ is a subset of V that for every edge (</a:t>
            </a:r>
            <a:r>
              <a:rPr lang="en-US" dirty="0" err="1" smtClean="0"/>
              <a:t>u,v</a:t>
            </a:r>
            <a:r>
              <a:rPr lang="en-US" dirty="0" smtClean="0"/>
              <a:t>) in E at least one of its points (</a:t>
            </a:r>
            <a:r>
              <a:rPr lang="en-US" dirty="0" err="1" smtClean="0"/>
              <a:t>u</a:t>
            </a:r>
            <a:r>
              <a:rPr lang="en-US" dirty="0" smtClean="0"/>
              <a:t> or </a:t>
            </a:r>
            <a:r>
              <a:rPr lang="en-US" dirty="0" err="1" smtClean="0"/>
              <a:t>v</a:t>
            </a:r>
            <a:r>
              <a:rPr lang="en-US" dirty="0" smtClean="0"/>
              <a:t>) is in V’.</a:t>
            </a:r>
          </a:p>
          <a:p>
            <a:endParaRPr lang="en-US" dirty="0" smtClean="0"/>
          </a:p>
          <a:p>
            <a:r>
              <a:rPr lang="en-US" dirty="0" smtClean="0"/>
              <a:t>The optimization problem is find the smallest vertex cover in G.</a:t>
            </a:r>
          </a:p>
          <a:p>
            <a:r>
              <a:rPr lang="en-US" dirty="0" smtClean="0"/>
              <a:t>The (decision problem or) formal language is defined based on G and </a:t>
            </a:r>
            <a:r>
              <a:rPr lang="en-US" dirty="0" err="1" smtClean="0"/>
              <a:t>k</a:t>
            </a:r>
            <a:r>
              <a:rPr lang="en-US" dirty="0" smtClean="0"/>
              <a:t> </a:t>
            </a:r>
          </a:p>
          <a:p>
            <a:r>
              <a:rPr lang="en-US" dirty="0" smtClean="0"/>
              <a:t>VERTEX-COVER = {&lt;</a:t>
            </a:r>
            <a:r>
              <a:rPr lang="en-US" dirty="0" err="1" smtClean="0"/>
              <a:t>G,k</a:t>
            </a:r>
            <a:r>
              <a:rPr lang="en-US" dirty="0" smtClean="0"/>
              <a:t>&gt; : G is a graph with a vertex cover of size </a:t>
            </a:r>
            <a:r>
              <a:rPr lang="en-US" dirty="0" err="1" smtClean="0"/>
              <a:t>k</a:t>
            </a:r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Theorem 34.12</a:t>
            </a:r>
          </a:p>
          <a:p>
            <a:r>
              <a:rPr lang="en-US" dirty="0" smtClean="0"/>
              <a:t>VERTEX-COVER is NP-complete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5" name="Picture 7" descr="D:\McGraw-Hill Projects\Cormen\images\fig34-1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08088"/>
            <a:ext cx="8686800" cy="444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676400"/>
            <a:ext cx="40177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Theorem </a:t>
            </a:r>
          </a:p>
          <a:p>
            <a:r>
              <a:rPr lang="en-US" sz="2400" dirty="0" smtClean="0"/>
              <a:t>Hamilton-cycle </a:t>
            </a:r>
            <a:r>
              <a:rPr lang="en-US" sz="2400" dirty="0"/>
              <a:t>is NP-complete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2" name="Picture 10" descr="D:\McGraw-Hill Projects\Cormen\images\fig34-1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1"/>
            <a:ext cx="8686800" cy="434339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28600" y="5029200"/>
            <a:ext cx="856847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cycle enters through vertex [u,v,1] it must exist through [u,v,6] and include either:</a:t>
            </a:r>
          </a:p>
          <a:p>
            <a:r>
              <a:rPr lang="en-US" dirty="0" smtClean="0"/>
              <a:t>1. All 12 vertices - if u is in the vertex cover but v is not, or </a:t>
            </a:r>
          </a:p>
          <a:p>
            <a:r>
              <a:rPr lang="en-US" dirty="0" smtClean="0"/>
              <a:t>2. The 6 vertices [u,v,1 .. 6] - if v is also in the vertex cover.</a:t>
            </a:r>
          </a:p>
          <a:p>
            <a:r>
              <a:rPr lang="en-US" dirty="0" smtClean="0"/>
              <a:t>If v is in the vertex cover, but not u, the cycle </a:t>
            </a:r>
            <a:r>
              <a:rPr lang="en-US" dirty="0"/>
              <a:t>enters through vertex </a:t>
            </a:r>
            <a:r>
              <a:rPr lang="en-US" dirty="0" smtClean="0"/>
              <a:t>[v,u,1</a:t>
            </a:r>
            <a:r>
              <a:rPr lang="en-US" dirty="0"/>
              <a:t>] </a:t>
            </a:r>
            <a:r>
              <a:rPr lang="en-US" dirty="0" smtClean="0"/>
              <a:t>and exists </a:t>
            </a:r>
          </a:p>
          <a:p>
            <a:r>
              <a:rPr lang="en-US" dirty="0" smtClean="0"/>
              <a:t>through [v,u,6</a:t>
            </a:r>
            <a:r>
              <a:rPr lang="en-US" dirty="0"/>
              <a:t>]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D:\McGraw-Hill Projects\Cormen\images\fig34-1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14636"/>
            <a:ext cx="8382000" cy="63179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00200" y="152400"/>
            <a:ext cx="754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V’ the vertices of G’ include all edges widgets and k “selector vertices” s1…</a:t>
            </a:r>
            <a:r>
              <a:rPr lang="en-US" dirty="0" err="1" smtClean="0"/>
              <a:t>sk</a:t>
            </a:r>
            <a:endParaRPr lang="en-US" dirty="0" smtClean="0"/>
          </a:p>
          <a:p>
            <a:r>
              <a:rPr lang="en-US" dirty="0" smtClean="0"/>
              <a:t>where k is the size of the vertex cover of G. E’ contains: 1. the edges of the </a:t>
            </a:r>
          </a:p>
          <a:p>
            <a:r>
              <a:rPr lang="en-US" dirty="0" smtClean="0"/>
              <a:t>edge widgets 2. For every vertex  u in V, a path comprising in arbitrary order</a:t>
            </a:r>
          </a:p>
          <a:p>
            <a:r>
              <a:rPr lang="en-US" dirty="0" smtClean="0"/>
              <a:t>all edges incident on u. Example: the path order for vertex w is (</a:t>
            </a:r>
            <a:r>
              <a:rPr lang="en-US" dirty="0" err="1" smtClean="0"/>
              <a:t>w,x</a:t>
            </a:r>
            <a:r>
              <a:rPr lang="en-US" dirty="0" smtClean="0"/>
              <a:t>),(</a:t>
            </a:r>
            <a:r>
              <a:rPr lang="en-US" dirty="0" err="1" smtClean="0"/>
              <a:t>w,y</a:t>
            </a:r>
            <a:r>
              <a:rPr lang="en-US" dirty="0" smtClean="0"/>
              <a:t>),(</a:t>
            </a:r>
            <a:r>
              <a:rPr lang="en-US" dirty="0" err="1" smtClean="0"/>
              <a:t>w,z</a:t>
            </a:r>
            <a:r>
              <a:rPr lang="en-US" dirty="0" smtClean="0"/>
              <a:t>). Hence, an edge [w,x,6] to [w,y,1] and another [w,y,6] to [w,z,1].</a:t>
            </a:r>
          </a:p>
          <a:p>
            <a:r>
              <a:rPr lang="en-US" dirty="0" smtClean="0"/>
              <a:t>3.  For each </a:t>
            </a:r>
            <a:r>
              <a:rPr lang="en-US" dirty="0" err="1" smtClean="0"/>
              <a:t>si</a:t>
            </a:r>
            <a:r>
              <a:rPr lang="en-US" dirty="0" smtClean="0"/>
              <a:t> and each vertex u, an edge to both ends of the path of u. Example: s1 (and s2) connected to [w,x,1] and [w,z,6].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80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 has vertex cover of size k if and only if G’ has Hamilton cycle.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495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7" name="Picture 7" descr="D:\McGraw-Hill Projects\Cormen\images\fig34-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9144000" cy="27559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" y="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The traveling-salesman problem</a:t>
            </a:r>
          </a:p>
          <a:p>
            <a:r>
              <a:rPr lang="en-US" sz="2400" dirty="0" smtClean="0"/>
              <a:t>G(V,E) is a complete graph. A tour visit each vertex (“city”) exactly once, finishing where it starts.</a:t>
            </a:r>
          </a:p>
          <a:p>
            <a:r>
              <a:rPr lang="en-US" sz="2400" dirty="0" smtClean="0"/>
              <a:t>Integer </a:t>
            </a:r>
            <a:r>
              <a:rPr lang="en-US" sz="2400" dirty="0" err="1" smtClean="0"/>
              <a:t>c(i,j</a:t>
            </a:r>
            <a:r>
              <a:rPr lang="en-US" sz="2400" dirty="0" smtClean="0"/>
              <a:t>): cost of travel from vertex </a:t>
            </a:r>
            <a:r>
              <a:rPr lang="en-US" sz="2400" dirty="0" err="1" smtClean="0"/>
              <a:t>i</a:t>
            </a:r>
            <a:r>
              <a:rPr lang="en-US" sz="2400" dirty="0" smtClean="0"/>
              <a:t> to vertex </a:t>
            </a:r>
            <a:r>
              <a:rPr lang="en-US" sz="2400" dirty="0" err="1" smtClean="0"/>
              <a:t>j</a:t>
            </a:r>
            <a:r>
              <a:rPr lang="en-US" sz="2400" dirty="0" smtClean="0"/>
              <a:t>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87680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formal language definition changes salesman to salesperson</a:t>
            </a:r>
            <a:r>
              <a:rPr lang="en-US" sz="2400" dirty="0" smtClean="0">
                <a:sym typeface="Wingdings"/>
              </a:rPr>
              <a:t> </a:t>
            </a:r>
            <a:endParaRPr lang="en-US" sz="2400" dirty="0" smtClean="0"/>
          </a:p>
          <a:p>
            <a:r>
              <a:rPr lang="en-US" sz="2400" dirty="0" smtClean="0"/>
              <a:t>TSP = {&lt;</a:t>
            </a:r>
            <a:r>
              <a:rPr lang="en-US" sz="2400" dirty="0" err="1" smtClean="0"/>
              <a:t>G,c,k</a:t>
            </a:r>
            <a:r>
              <a:rPr lang="en-US" sz="2400" dirty="0" smtClean="0"/>
              <a:t>&gt; : G=(V,E) a complete graph, a function </a:t>
            </a:r>
            <a:r>
              <a:rPr lang="en-US" sz="2400" dirty="0" err="1" smtClean="0"/>
              <a:t>c</a:t>
            </a:r>
            <a:r>
              <a:rPr lang="en-US" sz="2400" dirty="0" smtClean="0"/>
              <a:t>: </a:t>
            </a:r>
            <a:r>
              <a:rPr lang="en-US" sz="2400" dirty="0" err="1" smtClean="0"/>
              <a:t>VxV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Wingdings"/>
              </a:rPr>
              <a:t></a:t>
            </a:r>
            <a:r>
              <a:rPr lang="en-US" sz="2400" dirty="0" smtClean="0">
                <a:sym typeface="Wingdings"/>
              </a:rPr>
              <a:t> Z, </a:t>
            </a:r>
            <a:r>
              <a:rPr lang="en-US" sz="2400" dirty="0" err="1" smtClean="0">
                <a:sym typeface="Wingdings"/>
              </a:rPr>
              <a:t>k</a:t>
            </a:r>
            <a:r>
              <a:rPr lang="en-US" sz="2400" dirty="0" smtClean="0">
                <a:sym typeface="Wingdings"/>
              </a:rPr>
              <a:t> in Z and G has a traveling salesman tour with cost at most </a:t>
            </a:r>
            <a:r>
              <a:rPr lang="en-US" sz="2400" dirty="0" err="1" smtClean="0">
                <a:sym typeface="Wingdings"/>
              </a:rPr>
              <a:t>k</a:t>
            </a:r>
            <a:r>
              <a:rPr lang="en-US" sz="2400" dirty="0" smtClean="0">
                <a:sym typeface="Wingdings"/>
              </a:rPr>
              <a:t>}</a:t>
            </a:r>
          </a:p>
          <a:p>
            <a:endParaRPr lang="en-US" sz="2400" dirty="0" smtClean="0">
              <a:sym typeface="Wingdings"/>
            </a:endParaRPr>
          </a:p>
          <a:p>
            <a:r>
              <a:rPr lang="en-US" sz="2400" dirty="0" smtClean="0">
                <a:sym typeface="Wingdings"/>
              </a:rPr>
              <a:t>Theorem 34.14. TSP is NP Complete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HAM-CYCLE &lt;=</a:t>
            </a:r>
            <a:r>
              <a:rPr lang="en-US" sz="2400" baseline="-25000" dirty="0" smtClean="0"/>
              <a:t>P</a:t>
            </a:r>
            <a:r>
              <a:rPr lang="en-US" sz="2400" dirty="0" smtClean="0"/>
              <a:t> TSP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c(i,j</a:t>
            </a:r>
            <a:r>
              <a:rPr lang="en-US" sz="2400" dirty="0" smtClean="0"/>
              <a:t>) = 0 if (</a:t>
            </a:r>
            <a:r>
              <a:rPr lang="en-US" sz="2400" dirty="0" err="1" smtClean="0"/>
              <a:t>i,j</a:t>
            </a:r>
            <a:r>
              <a:rPr lang="en-US" sz="2400" dirty="0" smtClean="0"/>
              <a:t>) in E</a:t>
            </a:r>
          </a:p>
          <a:p>
            <a:r>
              <a:rPr lang="en-US" sz="2400" dirty="0" smtClean="0"/>
              <a:t>            1 if (</a:t>
            </a:r>
            <a:r>
              <a:rPr lang="en-US" sz="2400" dirty="0" err="1" smtClean="0"/>
              <a:t>i,j</a:t>
            </a:r>
            <a:r>
              <a:rPr lang="en-US" sz="2400" dirty="0" smtClean="0"/>
              <a:t>) not in E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</a:t>
            </a:r>
            <a:r>
              <a:rPr lang="en-US" sz="2400" dirty="0" smtClean="0"/>
              <a:t>=0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subset-sum problem</a:t>
            </a:r>
          </a:p>
          <a:p>
            <a:endParaRPr lang="en-US" sz="2400" dirty="0" smtClean="0"/>
          </a:p>
          <a:p>
            <a:r>
              <a:rPr lang="en-US" sz="2400" dirty="0" smtClean="0"/>
              <a:t>Finite set S of natural numbers and target </a:t>
            </a:r>
            <a:r>
              <a:rPr lang="en-US" sz="2400" dirty="0" err="1" smtClean="0"/>
              <a:t>t</a:t>
            </a:r>
            <a:r>
              <a:rPr lang="en-US" sz="2400" dirty="0" smtClean="0"/>
              <a:t> a natural number. Is there a subset S’ of S such that the sum of the elements of S’ is </a:t>
            </a:r>
            <a:r>
              <a:rPr lang="en-US" sz="2400" dirty="0" err="1" smtClean="0"/>
              <a:t>t</a:t>
            </a:r>
            <a:r>
              <a:rPr lang="en-US" sz="24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 smtClean="0"/>
              <a:t>Theorem 34.14 SUBSET-SUM is NP-Complete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D:\McGraw-Hill Projects\Cormen\images\fig34-1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800600" y="914400"/>
            <a:ext cx="434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Comments on figure</a:t>
            </a:r>
          </a:p>
          <a:p>
            <a:endParaRPr lang="en-US" sz="2400" dirty="0" smtClean="0"/>
          </a:p>
          <a:p>
            <a:r>
              <a:rPr lang="en-US" sz="2400" dirty="0" smtClean="0"/>
              <a:t>Base-10 (others?) ensures no carry.</a:t>
            </a:r>
          </a:p>
          <a:p>
            <a:endParaRPr lang="en-US" sz="2400" dirty="0" smtClean="0"/>
          </a:p>
          <a:p>
            <a:r>
              <a:rPr lang="en-US" sz="2400" dirty="0" smtClean="0"/>
              <a:t>Not shown vi such that neither vi nor NOT vi are is some </a:t>
            </a:r>
            <a:r>
              <a:rPr lang="en-US" sz="2400" dirty="0" err="1" smtClean="0"/>
              <a:t>Cj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D:\McGraw-Hill Projects\Cormen\images\fig34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4343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5257800"/>
            <a:ext cx="914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Example: Let A be 2 –CNF and B be 3-CNF. Show a polynomial (time) reduction (algorithm) from  A to B.</a:t>
            </a:r>
          </a:p>
          <a:p>
            <a:r>
              <a:rPr lang="en-US" sz="3200" dirty="0" smtClean="0"/>
              <a:t>Conclusion: if B is in P so is A.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Reductions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D:\McGraw-Hill Projects\Cormen\images\fig34-2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50988"/>
            <a:ext cx="8610600" cy="3789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We will need more formal definitions of what is a problem and what is polynomial time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u="sng" dirty="0" smtClean="0"/>
              <a:t>A formal –languages framework </a:t>
            </a:r>
          </a:p>
          <a:p>
            <a:r>
              <a:rPr lang="en-US" sz="2800" b="1" dirty="0" smtClean="0"/>
              <a:t>Alphabet</a:t>
            </a:r>
            <a:r>
              <a:rPr lang="en-US" sz="2800" dirty="0" smtClean="0"/>
              <a:t> </a:t>
            </a:r>
            <a:r>
              <a:rPr lang="en-US" sz="2800" dirty="0" err="1" smtClean="0"/>
              <a:t>Σ</a:t>
            </a:r>
            <a:r>
              <a:rPr lang="en-US" sz="2800" dirty="0" smtClean="0"/>
              <a:t>  - a finite set of symbols.</a:t>
            </a:r>
          </a:p>
          <a:p>
            <a:r>
              <a:rPr lang="en-US" sz="2800" b="1" dirty="0" smtClean="0"/>
              <a:t>Language</a:t>
            </a:r>
            <a:r>
              <a:rPr lang="en-US" sz="2800" dirty="0" smtClean="0"/>
              <a:t> L over </a:t>
            </a:r>
            <a:r>
              <a:rPr lang="en-US" sz="2800" dirty="0" err="1" smtClean="0"/>
              <a:t>Σ</a:t>
            </a:r>
            <a:r>
              <a:rPr lang="en-US" sz="2800" dirty="0" smtClean="0"/>
              <a:t> is a set of strings made up of symbols in </a:t>
            </a:r>
            <a:r>
              <a:rPr lang="en-US" sz="2800" dirty="0" err="1" smtClean="0"/>
              <a:t>Σ</a:t>
            </a:r>
            <a:r>
              <a:rPr lang="en-US" sz="2800" dirty="0" smtClean="0"/>
              <a:t>. The set of ALL strings made up of symbols in </a:t>
            </a:r>
            <a:r>
              <a:rPr lang="en-US" sz="2800" dirty="0" err="1" smtClean="0"/>
              <a:t>Σ</a:t>
            </a:r>
            <a:r>
              <a:rPr lang="en-US" sz="2800" dirty="0" smtClean="0"/>
              <a:t> is denoted </a:t>
            </a:r>
            <a:r>
              <a:rPr lang="en-US" sz="2800" dirty="0" err="1" smtClean="0"/>
              <a:t>Σ</a:t>
            </a:r>
            <a:r>
              <a:rPr lang="en-US" sz="2800" dirty="0" smtClean="0"/>
              <a:t>* </a:t>
            </a:r>
            <a:r>
              <a:rPr lang="en-US" sz="2800" dirty="0" smtClean="0">
                <a:sym typeface="Wingdings" pitchFamily="2" charset="2"/>
              </a:rPr>
              <a:t> L is a subset of </a:t>
            </a:r>
            <a:r>
              <a:rPr lang="en-US" sz="2800" dirty="0" err="1" smtClean="0">
                <a:sym typeface="Wingdings" pitchFamily="2" charset="2"/>
              </a:rPr>
              <a:t>Σ</a:t>
            </a:r>
            <a:r>
              <a:rPr lang="en-US" sz="2800" dirty="0" smtClean="0">
                <a:sym typeface="Wingdings" pitchFamily="2" charset="2"/>
              </a:rPr>
              <a:t>*</a:t>
            </a:r>
            <a:endParaRPr lang="en-US" sz="2800" dirty="0" smtClean="0"/>
          </a:p>
          <a:p>
            <a:r>
              <a:rPr lang="en-US" sz="2800" dirty="0" smtClean="0"/>
              <a:t>Example:  </a:t>
            </a:r>
            <a:r>
              <a:rPr lang="en-US" sz="2800" dirty="0" err="1" smtClean="0"/>
              <a:t>Σ</a:t>
            </a:r>
            <a:r>
              <a:rPr lang="en-US" sz="2800" dirty="0" smtClean="0"/>
              <a:t>={0,1}. L={10,11,101,1011,…} is the language of binary representation of prime numbers. The natural question, given an integer n, is it a prime number becomes: Is n in the language L?</a:t>
            </a:r>
          </a:p>
          <a:p>
            <a:r>
              <a:rPr lang="en-US" sz="2800" dirty="0" smtClean="0"/>
              <a:t>Subtle issue: suppose an algorithm whose input is an integer n determines whether n is a prime number in time polynomial in  n. Does this prove that the ‘prime number decision problem’ is in P?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answer is 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bits does it take to represent 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smtClean="0"/>
              <a:t>Need to be polynomial in the size of the input!</a:t>
            </a:r>
          </a:p>
          <a:p>
            <a:r>
              <a:rPr lang="en-US" dirty="0" smtClean="0"/>
              <a:t>This issue is called ‘encoding’ in the text.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Class P for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= {L is a subset of {0,1}*: there exists an algorithm that decides L in polynomial time}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Polynomial-time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40363"/>
          </a:xfrm>
        </p:spPr>
        <p:txBody>
          <a:bodyPr/>
          <a:lstStyle/>
          <a:p>
            <a:r>
              <a:rPr lang="en-US" sz="2800" dirty="0" smtClean="0"/>
              <a:t>Surprising concept. How could such a concept be relevant?</a:t>
            </a:r>
          </a:p>
          <a:p>
            <a:pPr>
              <a:buNone/>
            </a:pPr>
            <a:r>
              <a:rPr lang="en-US" sz="2800" u="sng" dirty="0" smtClean="0"/>
              <a:t>Example of a language that can be verified in polynomial time</a:t>
            </a:r>
            <a:r>
              <a:rPr lang="en-US" sz="2800" dirty="0" smtClean="0"/>
              <a:t>  </a:t>
            </a:r>
          </a:p>
          <a:p>
            <a:pPr>
              <a:buNone/>
            </a:pPr>
            <a:r>
              <a:rPr lang="en-US" sz="2800" dirty="0" smtClean="0"/>
              <a:t>HAM-CYCLE = {&lt;G&gt;: G has a Hamilton cycle}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9" descr="D:\McGraw-Hill Projects\Cormen\images\fig34-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91440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4143</TotalTime>
  <Words>2142</Words>
  <Application>Microsoft Office PowerPoint</Application>
  <PresentationFormat>On-screen Show (4:3)</PresentationFormat>
  <Paragraphs>183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Chapter 34: NP-Completeness</vt:lpstr>
      <vt:lpstr>Chapter 34: NP-Completeness</vt:lpstr>
      <vt:lpstr>Given a problem, be careful  about guessing whether it is in P or is NP-Complete. - Shortest vs longest simple path - Euler tour vs Hamilton cycle - 2 CNF vs 3 CNF.  (Conjunctive normal form.)  2 CNF: (x1 ∨ NOT x2)   ∧ (NOT x1 ∨ x 3) ∧ (x2 ∨ x3) </vt:lpstr>
      <vt:lpstr>PowerPoint Presentation</vt:lpstr>
      <vt:lpstr>We will need more formal definitions of what is a problem and what is polynomial time</vt:lpstr>
      <vt:lpstr>Hint</vt:lpstr>
      <vt:lpstr>How many bits does it take to represent n?</vt:lpstr>
      <vt:lpstr>The Class P for languages</vt:lpstr>
      <vt:lpstr>Polynomial-time verification</vt:lpstr>
      <vt:lpstr>The complexity class NP [nondeterministic polynomial time]</vt:lpstr>
      <vt:lpstr>PowerPoint Presentation</vt:lpstr>
      <vt:lpstr>NP-completeness and reducibility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Lemma 34.5. CIRCUIT-SAT is in NP</vt:lpstr>
      <vt:lpstr>Lemma 34.6. CIRCUIT-SAT is NP-hard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Uzi  Vishkin</dc:creator>
  <cp:lastModifiedBy>Uzi  Vishkin</cp:lastModifiedBy>
  <cp:revision>89</cp:revision>
  <dcterms:created xsi:type="dcterms:W3CDTF">2010-11-24T01:57:48Z</dcterms:created>
  <dcterms:modified xsi:type="dcterms:W3CDTF">2015-11-16T03:16:41Z</dcterms:modified>
</cp:coreProperties>
</file>