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24: Single-Source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Input: </a:t>
            </a:r>
          </a:p>
          <a:p>
            <a:pPr>
              <a:buNone/>
            </a:pPr>
            <a:r>
              <a:rPr lang="en-US" dirty="0" smtClean="0"/>
              <a:t>- Directed graph G(V,E). </a:t>
            </a:r>
          </a:p>
          <a:p>
            <a:pPr>
              <a:buNone/>
            </a:pPr>
            <a:r>
              <a:rPr lang="en-US" dirty="0" smtClean="0"/>
              <a:t>- Weight (‘length’) function </a:t>
            </a:r>
            <a:r>
              <a:rPr lang="en-US" dirty="0" err="1" smtClean="0"/>
              <a:t>w</a:t>
            </a:r>
            <a:r>
              <a:rPr lang="en-US" dirty="0" smtClean="0"/>
              <a:t>: E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R.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Notions: 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Weight/length of a directed path. 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Shortest path from u to v, denoted </a:t>
            </a:r>
            <a:r>
              <a:rPr lang="en-US" dirty="0" err="1" smtClean="0">
                <a:sym typeface="Wingdings"/>
              </a:rPr>
              <a:t>δ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u,v</a:t>
            </a:r>
            <a:r>
              <a:rPr lang="en-US" dirty="0" smtClean="0">
                <a:sym typeface="Wingdings"/>
              </a:rPr>
              <a:t>): length of minimum weight/length path from u to v.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Other variants: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Single-source shortest paths  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All-pair shortest paths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dirty="0" err="1" smtClean="0"/>
              <a:t>Subpaths</a:t>
            </a:r>
            <a:r>
              <a:rPr lang="en-US" dirty="0" smtClean="0"/>
              <a:t> of shortest paths are shortest path</a:t>
            </a:r>
          </a:p>
          <a:p>
            <a:r>
              <a:rPr lang="en-US" dirty="0" smtClean="0"/>
              <a:t>Can a shortest path contain a cycle? </a:t>
            </a:r>
          </a:p>
          <a:p>
            <a:pPr>
              <a:buNone/>
            </a:pPr>
            <a:r>
              <a:rPr lang="en-US" dirty="0" smtClean="0"/>
              <a:t>Answer: Neither negative nor positive length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3124200"/>
          <a:ext cx="89455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23433120" imgH="9434520" progId="AcroExch.Document.7">
                  <p:embed/>
                </p:oleObj>
              </mc:Choice>
              <mc:Fallback>
                <p:oleObj name="Acrobat Document" r:id="rId3" imgW="23433120" imgH="94345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894556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Representation of shortest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US" dirty="0" smtClean="0"/>
              <a:t>Weighted directed graph. Nodes show shortest path from </a:t>
            </a:r>
            <a:r>
              <a:rPr lang="en-US" dirty="0" err="1" smtClean="0"/>
              <a:t>s</a:t>
            </a:r>
            <a:r>
              <a:rPr lang="en-US" dirty="0" smtClean="0"/>
              <a:t>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Shaded edges: shortest path tree rooted at </a:t>
            </a:r>
            <a:r>
              <a:rPr lang="en-US" dirty="0" err="1" smtClean="0"/>
              <a:t>s</a:t>
            </a:r>
            <a:r>
              <a:rPr lang="en-US" dirty="0" smtClean="0"/>
              <a:t>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Another shortest path tree.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962400"/>
          <a:ext cx="9144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34283520" imgH="7929720" progId="AcroExch.Document.7">
                  <p:embed/>
                </p:oleObj>
              </mc:Choice>
              <mc:Fallback>
                <p:oleObj name="Acrobat Document" r:id="rId3" imgW="34283520" imgH="79297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9144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two case:</a:t>
            </a:r>
            <a:br>
              <a:rPr lang="en-US" dirty="0" smtClean="0"/>
            </a:br>
            <a:r>
              <a:rPr lang="en-US" dirty="0" smtClean="0"/>
              <a:t>Does edge </a:t>
            </a:r>
            <a:r>
              <a:rPr lang="en-US" dirty="0" err="1" smtClean="0"/>
              <a:t>u</a:t>
            </a:r>
            <a:r>
              <a:rPr lang="en-US" dirty="0" err="1" smtClean="0">
                <a:sym typeface="Wingdings"/>
              </a:rPr>
              <a:t>v</a:t>
            </a:r>
            <a:r>
              <a:rPr lang="en-US" dirty="0" smtClean="0">
                <a:sym typeface="Wingdings"/>
              </a:rPr>
              <a:t> relax </a:t>
            </a:r>
            <a:r>
              <a:rPr lang="en-US" dirty="0" err="1" smtClean="0">
                <a:sym typeface="Wingdings"/>
              </a:rPr>
              <a:t>d(v</a:t>
            </a:r>
            <a:r>
              <a:rPr lang="en-US" dirty="0" smtClean="0">
                <a:sym typeface="Wingdings"/>
              </a:rPr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d(v</a:t>
            </a:r>
            <a:r>
              <a:rPr lang="en-US" dirty="0" smtClean="0"/>
              <a:t>) shortest distance from </a:t>
            </a:r>
            <a:r>
              <a:rPr lang="en-US" dirty="0" err="1" smtClean="0"/>
              <a:t>s</a:t>
            </a:r>
            <a:r>
              <a:rPr lang="en-US" dirty="0" smtClean="0"/>
              <a:t> to </a:t>
            </a:r>
            <a:r>
              <a:rPr lang="en-US" dirty="0" err="1" smtClean="0"/>
              <a:t>v</a:t>
            </a:r>
            <a:r>
              <a:rPr lang="en-US" dirty="0" smtClean="0"/>
              <a:t> based on ‘current knowledge’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Growth of ‘current knowledge’ from one step of an algorithm to the next: key difference between algorithms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0" y="2057400"/>
          <a:ext cx="60960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3" imgW="18225720" imgH="7425000" progId="AcroExch.Document.7">
                  <p:embed/>
                </p:oleObj>
              </mc:Choice>
              <mc:Fallback>
                <p:oleObj name="Acrobat Document" r:id="rId3" imgW="18225720" imgH="7425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57400"/>
                        <a:ext cx="6096000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Bellman-Ford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Initialize </a:t>
            </a:r>
            <a:r>
              <a:rPr lang="en-US" sz="2400" dirty="0" err="1" smtClean="0"/>
              <a:t>d(s</a:t>
            </a:r>
            <a:r>
              <a:rPr lang="en-US" sz="2400" dirty="0" smtClean="0"/>
              <a:t>) </a:t>
            </a:r>
            <a:r>
              <a:rPr lang="en-US" sz="2400" dirty="0" err="1" smtClean="0">
                <a:sym typeface="Wingdings"/>
              </a:rPr>
              <a:t></a:t>
            </a:r>
            <a:r>
              <a:rPr lang="en-US" sz="2400" dirty="0" smtClean="0">
                <a:sym typeface="Wingdings"/>
              </a:rPr>
              <a:t> 0; all other </a:t>
            </a:r>
            <a:r>
              <a:rPr lang="en-US" sz="2400" dirty="0" err="1" smtClean="0">
                <a:sym typeface="Wingdings"/>
              </a:rPr>
              <a:t>v</a:t>
            </a:r>
            <a:r>
              <a:rPr lang="en-US" sz="2400" dirty="0" smtClean="0">
                <a:sym typeface="Wingdings"/>
              </a:rPr>
              <a:t> in V: </a:t>
            </a:r>
            <a:r>
              <a:rPr lang="en-US" sz="2400" dirty="0" err="1" smtClean="0">
                <a:sym typeface="Wingdings"/>
              </a:rPr>
              <a:t>d(v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dirty="0" err="1" smtClean="0">
                <a:sym typeface="Wingdings"/>
              </a:rPr>
              <a:t></a:t>
            </a:r>
            <a:r>
              <a:rPr lang="en-US" sz="2400" dirty="0" smtClean="0">
                <a:sym typeface="Wingdings"/>
              </a:rPr>
              <a:t> ‘infinity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|V|-1 rounds: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For every edge </a:t>
            </a:r>
            <a:r>
              <a:rPr lang="en-US" sz="2400" dirty="0" err="1" smtClean="0">
                <a:sym typeface="Wingdings"/>
              </a:rPr>
              <a:t>u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v</a:t>
            </a:r>
            <a:r>
              <a:rPr lang="en-US" sz="2400" dirty="0" smtClean="0">
                <a:sym typeface="Wingdings"/>
              </a:rPr>
              <a:t>: RELAX(U,V)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Do the same in round |V|. If any change: return FALSE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Inductive claim:</a:t>
            </a:r>
          </a:p>
          <a:p>
            <a:pPr>
              <a:buNone/>
            </a:pPr>
            <a:r>
              <a:rPr lang="en-US" sz="2400" dirty="0" smtClean="0"/>
              <a:t>If shortest simple</a:t>
            </a:r>
          </a:p>
          <a:p>
            <a:pPr>
              <a:buNone/>
            </a:pPr>
            <a:r>
              <a:rPr lang="en-US" sz="2400" dirty="0" smtClean="0"/>
              <a:t>path from </a:t>
            </a:r>
            <a:r>
              <a:rPr lang="en-US" sz="2400" dirty="0" err="1" smtClean="0"/>
              <a:t>s</a:t>
            </a:r>
            <a:r>
              <a:rPr lang="en-US" sz="2400" dirty="0" smtClean="0"/>
              <a:t> to </a:t>
            </a:r>
            <a:r>
              <a:rPr lang="en-US" sz="2400" dirty="0" err="1" smtClean="0"/>
              <a:t>v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has </a:t>
            </a:r>
            <a:r>
              <a:rPr lang="en-US" sz="2400" dirty="0" err="1" smtClean="0"/>
              <a:t>i</a:t>
            </a:r>
            <a:r>
              <a:rPr lang="en-US" sz="2400" dirty="0" smtClean="0"/>
              <a:t> edges then </a:t>
            </a:r>
          </a:p>
          <a:p>
            <a:pPr>
              <a:buNone/>
            </a:pPr>
            <a:r>
              <a:rPr lang="en-US" sz="2400" dirty="0" smtClean="0"/>
              <a:t>following round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d(v) &lt;= </a:t>
            </a:r>
            <a:r>
              <a:rPr lang="en-US" sz="2400" dirty="0" err="1" smtClean="0"/>
              <a:t>δ</a:t>
            </a:r>
            <a:r>
              <a:rPr lang="en-US" sz="2400" dirty="0" smtClean="0"/>
              <a:t>(</a:t>
            </a:r>
            <a:r>
              <a:rPr lang="en-US" sz="2400" dirty="0" err="1" smtClean="0"/>
              <a:t>s,v</a:t>
            </a:r>
            <a:r>
              <a:rPr lang="en-US" sz="2400" dirty="0" smtClean="0"/>
              <a:t>)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Complexity: </a:t>
            </a:r>
          </a:p>
          <a:p>
            <a:pPr>
              <a:buNone/>
            </a:pPr>
            <a:r>
              <a:rPr lang="en-US" sz="2400" dirty="0" smtClean="0"/>
              <a:t>O(|E| |V|)</a:t>
            </a:r>
            <a:endParaRPr lang="en-US" sz="2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30474" y="2657475"/>
          <a:ext cx="66135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3" imgW="34016400" imgH="18334800" progId="AcroExch.Document.7">
                  <p:embed/>
                </p:oleObj>
              </mc:Choice>
              <mc:Fallback>
                <p:oleObj name="Acrobat Document" r:id="rId3" imgW="34016400" imgH="18334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4" y="2657475"/>
                        <a:ext cx="66135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Single/all source shortest/longest paths in </a:t>
            </a:r>
            <a:r>
              <a:rPr lang="en-US" sz="3200" dirty="0" err="1" smtClean="0"/>
              <a:t>DAGs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PERT graphs: important in operations research, compiler</a:t>
            </a:r>
          </a:p>
          <a:p>
            <a:pPr>
              <a:buNone/>
            </a:pPr>
            <a:r>
              <a:rPr lang="en-US" sz="2400" dirty="0" smtClean="0"/>
              <a:t>One variant: </a:t>
            </a:r>
          </a:p>
          <a:p>
            <a:pPr>
              <a:buNone/>
            </a:pPr>
            <a:r>
              <a:rPr lang="en-US" sz="2400" dirty="0" smtClean="0"/>
              <a:t>- Start with vertices whose in-degree is 0. Peel and relax. </a:t>
            </a:r>
          </a:p>
          <a:p>
            <a:pPr>
              <a:buFontTx/>
              <a:buChar char="-"/>
            </a:pPr>
            <a:r>
              <a:rPr lang="en-US" sz="2400" dirty="0" smtClean="0"/>
              <a:t>Repeat.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Textbook:</a:t>
            </a:r>
          </a:p>
          <a:p>
            <a:pPr marL="0" indent="0">
              <a:buNone/>
            </a:pPr>
            <a:r>
              <a:rPr lang="en-US" sz="2400" dirty="0" smtClean="0"/>
              <a:t>- Do topological sort</a:t>
            </a:r>
          </a:p>
          <a:p>
            <a:pPr marL="0" indent="0">
              <a:buNone/>
            </a:pPr>
            <a:r>
              <a:rPr lang="en-US" sz="2400" dirty="0" smtClean="0"/>
              <a:t>- Pick vertices in topological</a:t>
            </a:r>
          </a:p>
          <a:p>
            <a:pPr marL="0" indent="0">
              <a:buNone/>
            </a:pPr>
            <a:r>
              <a:rPr lang="en-US" sz="2400" dirty="0" smtClean="0"/>
              <a:t>Sort order</a:t>
            </a:r>
          </a:p>
          <a:p>
            <a:pPr>
              <a:buNone/>
            </a:pPr>
            <a:r>
              <a:rPr lang="en-US" sz="2400" u="sng" dirty="0" smtClean="0"/>
              <a:t>But:</a:t>
            </a:r>
          </a:p>
          <a:p>
            <a:pPr>
              <a:buNone/>
            </a:pPr>
            <a:r>
              <a:rPr lang="en-US" sz="2400" dirty="0"/>
              <a:t>T</a:t>
            </a:r>
            <a:r>
              <a:rPr lang="en-US" sz="2400" dirty="0" smtClean="0"/>
              <a:t>opological </a:t>
            </a:r>
            <a:r>
              <a:rPr lang="en-US" sz="2400" dirty="0"/>
              <a:t>sort is redundant.</a:t>
            </a:r>
          </a:p>
          <a:p>
            <a:pPr>
              <a:buNone/>
            </a:pPr>
            <a:r>
              <a:rPr lang="en-US" sz="2400" dirty="0"/>
              <a:t>Similar point to 22.4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84587" y="2743200"/>
          <a:ext cx="5459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Acrobat Document" r:id="rId3" imgW="34006320" imgH="25314120" progId="AcroExch.Document.7">
                  <p:embed/>
                </p:oleObj>
              </mc:Choice>
              <mc:Fallback>
                <p:oleObj name="Acrobat Document" r:id="rId3" imgW="34006320" imgH="253141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2743200"/>
                        <a:ext cx="5459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All edge weights are non-negative.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d(s</a:t>
            </a:r>
            <a:r>
              <a:rPr lang="en-US" sz="2400" dirty="0" smtClean="0"/>
              <a:t>) is final distance of </a:t>
            </a:r>
            <a:r>
              <a:rPr lang="en-US" sz="2400" dirty="0" err="1" smtClean="0"/>
              <a:t>s</a:t>
            </a:r>
            <a:r>
              <a:rPr lang="en-US" sz="2400" dirty="0" smtClean="0"/>
              <a:t>. RELAX all edges </a:t>
            </a:r>
            <a:r>
              <a:rPr lang="en-US" sz="2400" dirty="0" err="1" smtClean="0"/>
              <a:t>s</a:t>
            </a:r>
            <a:r>
              <a:rPr lang="en-US" sz="2400" dirty="0" err="1" smtClean="0">
                <a:sym typeface="Wingdings"/>
              </a:rPr>
              <a:t>u</a:t>
            </a:r>
            <a:r>
              <a:rPr lang="en-US" sz="2400" dirty="0" smtClean="0">
                <a:sym typeface="Wingdings"/>
              </a:rPr>
              <a:t> for all </a:t>
            </a:r>
            <a:r>
              <a:rPr lang="en-US" sz="2400" dirty="0" err="1" smtClean="0"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v</a:t>
            </a:r>
            <a:r>
              <a:rPr lang="en-US" sz="2400" dirty="0" smtClean="0"/>
              <a:t> – the vertex whose </a:t>
            </a:r>
            <a:r>
              <a:rPr lang="en-US" sz="2400" dirty="0" err="1" smtClean="0"/>
              <a:t>d(s</a:t>
            </a:r>
            <a:r>
              <a:rPr lang="en-US" sz="2400" dirty="0" smtClean="0"/>
              <a:t>) is minimum over {</a:t>
            </a:r>
            <a:r>
              <a:rPr lang="en-US" sz="2400" dirty="0" err="1" smtClean="0"/>
              <a:t>u</a:t>
            </a:r>
            <a:r>
              <a:rPr lang="en-US" sz="2400" dirty="0" smtClean="0"/>
              <a:t>: </a:t>
            </a:r>
            <a:r>
              <a:rPr lang="en-US" sz="2400" dirty="0" err="1" smtClean="0"/>
              <a:t>d(u</a:t>
            </a:r>
            <a:r>
              <a:rPr lang="en-US" sz="2400" dirty="0" smtClean="0"/>
              <a:t>) not finalized}; finalize </a:t>
            </a:r>
            <a:r>
              <a:rPr lang="en-US" sz="2400" dirty="0" err="1" smtClean="0"/>
              <a:t>d(v</a:t>
            </a:r>
            <a:r>
              <a:rPr lang="en-US" sz="2400" dirty="0" smtClean="0"/>
              <a:t>); RELAX </a:t>
            </a:r>
            <a:r>
              <a:rPr lang="en-US" sz="2400" dirty="0" err="1" smtClean="0"/>
              <a:t>v</a:t>
            </a:r>
            <a:r>
              <a:rPr lang="en-US" sz="2400" dirty="0" err="1" smtClean="0">
                <a:sym typeface="Wingdings"/>
              </a:rPr>
              <a:t>u</a:t>
            </a:r>
            <a:r>
              <a:rPr lang="en-US" sz="2400" dirty="0" smtClean="0">
                <a:sym typeface="Wingdings"/>
              </a:rPr>
              <a:t> for all </a:t>
            </a:r>
            <a:r>
              <a:rPr lang="en-US" sz="2400" dirty="0" err="1" smtClean="0"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28799" y="2819400"/>
          <a:ext cx="7303655" cy="403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Acrobat Document" r:id="rId3" imgW="34441920" imgH="16929000" progId="AcroExch.Document.7">
                  <p:embed/>
                </p:oleObj>
              </mc:Choice>
              <mc:Fallback>
                <p:oleObj name="Acrobat Document" r:id="rId3" imgW="34441920" imgH="16929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2819400"/>
                        <a:ext cx="7303655" cy="4038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Correctness proof of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Inductive Claim: Following iteration </a:t>
            </a:r>
            <a:r>
              <a:rPr lang="en-US" sz="2200" dirty="0" err="1" smtClean="0"/>
              <a:t>i</a:t>
            </a:r>
            <a:r>
              <a:rPr lang="en-US" sz="2200" dirty="0" smtClean="0"/>
              <a:t>, d(v) = </a:t>
            </a:r>
            <a:r>
              <a:rPr lang="en-US" sz="2200" dirty="0" err="1" smtClean="0"/>
              <a:t>δ</a:t>
            </a:r>
            <a:r>
              <a:rPr lang="en-US" sz="2200" dirty="0" smtClean="0"/>
              <a:t>(</a:t>
            </a:r>
            <a:r>
              <a:rPr lang="en-US" sz="2200" dirty="0" err="1" smtClean="0"/>
              <a:t>s,v</a:t>
            </a:r>
            <a:r>
              <a:rPr lang="en-US" sz="2200" dirty="0" smtClean="0"/>
              <a:t>) for every vertex v  whose d(v) was finalized by the end of iteration </a:t>
            </a:r>
            <a:r>
              <a:rPr lang="en-US" sz="2200" dirty="0" err="1" smtClean="0"/>
              <a:t>i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Sketch of proof: Assume the inductive claims for i-1. </a:t>
            </a:r>
            <a:r>
              <a:rPr lang="en-US" sz="2200" dirty="0" smtClean="0"/>
              <a:t>Suppose </a:t>
            </a:r>
            <a:r>
              <a:rPr lang="en-US" sz="2200" dirty="0" smtClean="0"/>
              <a:t>that d(u) is finalized in iteration </a:t>
            </a:r>
            <a:r>
              <a:rPr lang="en-US" sz="2200" dirty="0" err="1" smtClean="0"/>
              <a:t>i</a:t>
            </a:r>
            <a:r>
              <a:rPr lang="en-US" sz="2200" dirty="0" smtClean="0"/>
              <a:t>. </a:t>
            </a:r>
            <a:r>
              <a:rPr lang="en-US" sz="2200" u="sng" dirty="0" smtClean="0"/>
              <a:t>Case 1</a:t>
            </a:r>
            <a:r>
              <a:rPr lang="en-US" sz="2200" dirty="0" smtClean="0"/>
              <a:t> </a:t>
            </a: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shortest path to </a:t>
            </a:r>
            <a:r>
              <a:rPr lang="en-US" sz="2200" dirty="0" smtClean="0"/>
              <a:t>u goes only through prior finalized nodes. By induction, d(w) to each such vertex w correct </a:t>
            </a:r>
            <a:r>
              <a:rPr lang="en-US" sz="2200" dirty="0" smtClean="0">
                <a:sym typeface="Wingdings"/>
              </a:rPr>
              <a:t></a:t>
            </a:r>
            <a:r>
              <a:rPr lang="en-US" sz="2200" dirty="0" smtClean="0"/>
              <a:t> d(v) is correct. </a:t>
            </a:r>
            <a:r>
              <a:rPr lang="en-US" sz="2200" u="sng" dirty="0" smtClean="0"/>
              <a:t>Case 2</a:t>
            </a:r>
            <a:r>
              <a:rPr lang="en-US" sz="2200" dirty="0" smtClean="0"/>
              <a:t> T</a:t>
            </a:r>
            <a:r>
              <a:rPr lang="en-US" sz="2200" dirty="0" smtClean="0"/>
              <a:t>here </a:t>
            </a:r>
            <a:r>
              <a:rPr lang="en-US" sz="2200" dirty="0" smtClean="0"/>
              <a:t>is a path (e.g., p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in figure) from s to u, which is shorter than all paths restricted to previously finalized nodes (set S in figure) plus  u. Let </a:t>
            </a:r>
            <a:r>
              <a:rPr lang="en-US" sz="2200" dirty="0" err="1" smtClean="0"/>
              <a:t>y</a:t>
            </a:r>
            <a:r>
              <a:rPr lang="en-US" sz="2200" dirty="0" smtClean="0"/>
              <a:t> be the first node in p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outside S; but </a:t>
            </a:r>
            <a:r>
              <a:rPr lang="en-US" sz="2200" dirty="0" err="1" smtClean="0"/>
              <a:t>d(y</a:t>
            </a:r>
            <a:r>
              <a:rPr lang="en-US" sz="2200" dirty="0" smtClean="0"/>
              <a:t>) must be &lt; </a:t>
            </a:r>
            <a:r>
              <a:rPr lang="en-US" sz="2200" dirty="0" err="1" smtClean="0"/>
              <a:t>d(u</a:t>
            </a:r>
            <a:r>
              <a:rPr lang="en-US" sz="2200" dirty="0" smtClean="0"/>
              <a:t>) at the time that </a:t>
            </a:r>
            <a:r>
              <a:rPr lang="en-US" sz="2200" dirty="0" err="1" smtClean="0"/>
              <a:t>u</a:t>
            </a:r>
            <a:r>
              <a:rPr lang="en-US" sz="2200" dirty="0" smtClean="0"/>
              <a:t> was picked as minimum outside S. A contradiction.</a:t>
            </a:r>
            <a:endParaRPr lang="en-US" sz="22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00401" y="3733800"/>
          <a:ext cx="5943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Acrobat Document" r:id="rId3" imgW="12850200" imgH="6167520" progId="AcroExch.Document.7">
                  <p:embed/>
                </p:oleObj>
              </mc:Choice>
              <mc:Fallback>
                <p:oleObj name="Acrobat Document" r:id="rId3" imgW="12850200" imgH="61675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733800"/>
                        <a:ext cx="5943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Complexity of </a:t>
            </a:r>
            <a:r>
              <a:rPr lang="en-US" dirty="0" err="1" smtClean="0"/>
              <a:t>Dijktra’s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O(|E|) DECREASE-KEY queries and O(|V|) EXTRACT-MIN queries lead to O((|E|+|V|) log |V|) time.</a:t>
            </a:r>
          </a:p>
          <a:p>
            <a:pPr>
              <a:buNone/>
            </a:pPr>
            <a:r>
              <a:rPr lang="en-US" dirty="0" smtClean="0"/>
              <a:t>Can be improved to to O(|E|+|V| log |V|) time.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652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Acrobat Document</vt:lpstr>
      <vt:lpstr>Chapter 24: Single-Source Shortest Paths</vt:lpstr>
      <vt:lpstr>Observations</vt:lpstr>
      <vt:lpstr>Representation of shortest path</vt:lpstr>
      <vt:lpstr>The two case: Does edge uv relax d(v)?</vt:lpstr>
      <vt:lpstr>Bellman-Ford algorithm</vt:lpstr>
      <vt:lpstr>Single/all source shortest/longest paths in DAGs</vt:lpstr>
      <vt:lpstr>Dijkstra’s algorithm</vt:lpstr>
      <vt:lpstr>Correctness proof of Dijkstra’s algorithm</vt:lpstr>
      <vt:lpstr>Complexity of Dijktra’s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Uzi Vishkin</cp:lastModifiedBy>
  <cp:revision>14</cp:revision>
  <dcterms:created xsi:type="dcterms:W3CDTF">2010-11-08T01:23:03Z</dcterms:created>
  <dcterms:modified xsi:type="dcterms:W3CDTF">2013-11-04T01:39:49Z</dcterms:modified>
</cp:coreProperties>
</file>