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58" r:id="rId6"/>
    <p:sldId id="259" r:id="rId7"/>
    <p:sldId id="260" r:id="rId8"/>
    <p:sldId id="263" r:id="rId9"/>
    <p:sldId id="266" r:id="rId10"/>
    <p:sldId id="261" r:id="rId11"/>
    <p:sldId id="262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87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23</a:t>
            </a:r>
            <a:br>
              <a:rPr lang="en-US" dirty="0" smtClean="0"/>
            </a:br>
            <a:r>
              <a:rPr lang="en-US" dirty="0" smtClean="0"/>
              <a:t>Minimum Spanning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algorithm (cont’d)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76200" y="838201"/>
          <a:ext cx="9067800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Acrobat Document" r:id="rId3" imgW="26990040" imgH="17137241" progId="AcroExch.Document.7">
                  <p:embed/>
                </p:oleObj>
              </mc:Choice>
              <mc:Fallback>
                <p:oleObj name="Acrobat Document" r:id="rId3" imgW="26990040" imgH="17137241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38201"/>
                        <a:ext cx="9067800" cy="495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Prim’s 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76200" y="914400"/>
          <a:ext cx="9067799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Acrobat Document" r:id="rId3" imgW="26913840" imgH="28681680" progId="AcroExch.Document.7">
                  <p:embed/>
                </p:oleObj>
              </mc:Choice>
              <mc:Fallback>
                <p:oleObj name="Acrobat Document" r:id="rId3" imgW="26913840" imgH="2868168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14400"/>
                        <a:ext cx="9067799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867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is empty. Put some vertex in T. Among the vertices not in T, pick one that has a light </a:t>
            </a:r>
            <a:r>
              <a:rPr lang="en-US" smtClean="0"/>
              <a:t>edge to a  </a:t>
            </a:r>
            <a:r>
              <a:rPr lang="en-US" dirty="0" smtClean="0"/>
              <a:t>vertex in T  and add it to T. [How to determine that?] Repeat.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and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Priority queues:</a:t>
            </a:r>
          </a:p>
          <a:p>
            <a:pPr>
              <a:buNone/>
            </a:pPr>
            <a:r>
              <a:rPr lang="en-US" dirty="0" smtClean="0"/>
              <a:t>- Extract-min</a:t>
            </a:r>
          </a:p>
          <a:p>
            <a:pPr>
              <a:buNone/>
            </a:pPr>
            <a:r>
              <a:rPr lang="en-US" dirty="0" smtClean="0"/>
              <a:t>- Decrease-key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Complexity: O(m log n). </a:t>
            </a:r>
          </a:p>
          <a:p>
            <a:pPr>
              <a:buNone/>
            </a:pPr>
            <a:r>
              <a:rPr lang="en-US" dirty="0" smtClean="0"/>
              <a:t>Can be enhanced to O(m + n log 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Familiarize yourself  with background on trees. In particular, self-study Theorem B.2 and its proof.</a:t>
            </a:r>
          </a:p>
          <a:p>
            <a:r>
              <a:rPr lang="en-US" dirty="0" smtClean="0"/>
              <a:t>Will still cover here example for proof by induction on trees:</a:t>
            </a:r>
          </a:p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/>
              <a:t> </a:t>
            </a:r>
            <a:r>
              <a:rPr lang="en-US" dirty="0" smtClean="0"/>
              <a:t>For every tree </a:t>
            </a:r>
            <a:r>
              <a:rPr lang="en-US" dirty="0"/>
              <a:t>T(V,E</a:t>
            </a:r>
            <a:r>
              <a:rPr lang="en-US" dirty="0" smtClean="0"/>
              <a:t>), |E| = |V| -1.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Suggest how to prove by induction.</a:t>
            </a:r>
          </a:p>
        </p:txBody>
      </p:sp>
    </p:spTree>
    <p:extLst>
      <p:ext uri="{BB962C8B-B14F-4D97-AF65-F5344CB8AC3E}">
        <p14:creationId xmlns:p14="http://schemas.microsoft.com/office/powerpoint/2010/main" val="119041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Idea for proof by induction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Lemma</a:t>
            </a:r>
            <a:r>
              <a:rPr lang="en-US" dirty="0"/>
              <a:t> </a:t>
            </a:r>
            <a:r>
              <a:rPr lang="en-US" dirty="0" smtClean="0"/>
              <a:t>Every tree </a:t>
            </a:r>
            <a:r>
              <a:rPr lang="en-US" dirty="0"/>
              <a:t>T(V,E) must have at least one leaf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u="sng" dirty="0" smtClean="0"/>
              <a:t>Proof</a:t>
            </a:r>
            <a:r>
              <a:rPr lang="en-US" dirty="0" smtClean="0"/>
              <a:t> Otherwise, it will have a cycle.</a:t>
            </a: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Proof of theorem</a:t>
            </a:r>
            <a:r>
              <a:rPr lang="en-US" dirty="0" smtClean="0"/>
              <a:t> Assume for |V| &lt;= n-1. Prove for </a:t>
            </a:r>
            <a:r>
              <a:rPr lang="en-US" dirty="0"/>
              <a:t>|V| </a:t>
            </a:r>
            <a:r>
              <a:rPr lang="en-US" dirty="0" smtClean="0"/>
              <a:t>= n. </a:t>
            </a:r>
          </a:p>
          <a:p>
            <a:pPr marL="0" indent="0">
              <a:buNone/>
            </a:pPr>
            <a:r>
              <a:rPr lang="en-US" dirty="0" smtClean="0"/>
              <a:t>Consider any tree T(V,E) where |V| = n. Remove a leaf and its adjacent edge, to get tree T’(V’,E’). By induction, |E’| = |V’| - 1. The Theorem follows.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1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minimum spanning tree (MST) for a connected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584450"/>
          <a:ext cx="60960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11178401" imgH="4678680" progId="AcroExch.Document.7">
                  <p:embed/>
                </p:oleObj>
              </mc:Choice>
              <mc:Fallback>
                <p:oleObj name="Acrobat Document" r:id="rId3" imgW="11178401" imgH="467868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84450"/>
                        <a:ext cx="6096000" cy="255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791200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MST not unique: replace (</a:t>
            </a:r>
            <a:r>
              <a:rPr lang="en-US" dirty="0" err="1" smtClean="0"/>
              <a:t>b,c</a:t>
            </a:r>
            <a:r>
              <a:rPr lang="en-US" dirty="0" smtClean="0"/>
              <a:t>) by (</a:t>
            </a:r>
            <a:r>
              <a:rPr lang="en-US" dirty="0" err="1" smtClean="0"/>
              <a:t>a,h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23.1 modified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G(V,E) be a connected, undirected graph. For every e in E, w(e) is its (real-valued) ‘weight’. </a:t>
            </a:r>
            <a:r>
              <a:rPr lang="en-US" strike="sngStrike" dirty="0" smtClean="0"/>
              <a:t>Let A be a subset of E that is included in some MST for G</a:t>
            </a:r>
            <a:r>
              <a:rPr lang="en-US" dirty="0" smtClean="0"/>
              <a:t>. Let (S,V-S) be any cut of G </a:t>
            </a:r>
            <a:r>
              <a:rPr lang="en-US" strike="sngStrike" dirty="0" smtClean="0"/>
              <a:t>that respects A.  </a:t>
            </a:r>
            <a:r>
              <a:rPr lang="en-US" sz="2400" i="1" strike="sngStrike" dirty="0" smtClean="0"/>
              <a:t>[A cut (S,V-S) of G respects A if no edge of A crosses the cut.]  </a:t>
            </a:r>
            <a:r>
              <a:rPr lang="en-US" dirty="0" smtClean="0"/>
              <a:t>Let (</a:t>
            </a:r>
            <a:r>
              <a:rPr lang="en-US" dirty="0" err="1" smtClean="0"/>
              <a:t>u,v</a:t>
            </a:r>
            <a:r>
              <a:rPr lang="en-US" dirty="0" smtClean="0"/>
              <a:t>) be a light edge crossing (S,V-S) </a:t>
            </a:r>
            <a:r>
              <a:rPr lang="en-US" sz="2400" i="1" strike="sngStrike" dirty="0" smtClean="0"/>
              <a:t>[w(</a:t>
            </a:r>
            <a:r>
              <a:rPr lang="en-US" sz="2400" i="1" strike="sngStrike" dirty="0" err="1" smtClean="0"/>
              <a:t>u,v</a:t>
            </a:r>
            <a:r>
              <a:rPr lang="en-US" sz="2400" i="1" strike="sngStrike" dirty="0" smtClean="0"/>
              <a:t>) is minimal among the edges crossing S,V-S]</a:t>
            </a:r>
            <a:r>
              <a:rPr lang="en-US" dirty="0" smtClean="0"/>
              <a:t>. Then the edge 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en-US" strike="sngStrike" dirty="0" smtClean="0"/>
              <a:t>and the set of edges A are 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included in some MST for G.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23.1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G(V,E) be a connected, undirected graph. For every e in E, w(e) is its (real-valued) ‘weight’. Let A be a subset of E that is included in some MST for G. Let (S,V-S) be any cut of G that respects A.  </a:t>
            </a:r>
            <a:r>
              <a:rPr lang="en-US" sz="2400" i="1" dirty="0" smtClean="0"/>
              <a:t>[A cut (S,V-S) of G respects A if no edge of A crosses the cut.]  </a:t>
            </a:r>
            <a:r>
              <a:rPr lang="en-US" dirty="0" smtClean="0"/>
              <a:t>Let (</a:t>
            </a:r>
            <a:r>
              <a:rPr lang="en-US" dirty="0" err="1" smtClean="0"/>
              <a:t>u,v</a:t>
            </a:r>
            <a:r>
              <a:rPr lang="en-US" dirty="0" smtClean="0"/>
              <a:t>) be a light edge crossing (S,V-S) </a:t>
            </a:r>
            <a:r>
              <a:rPr lang="en-US" sz="2400" i="1" dirty="0" smtClean="0"/>
              <a:t>[w(</a:t>
            </a:r>
            <a:r>
              <a:rPr lang="en-US" sz="2400" i="1" dirty="0" err="1" smtClean="0"/>
              <a:t>u,v</a:t>
            </a:r>
            <a:r>
              <a:rPr lang="en-US" sz="2400" i="1" dirty="0" smtClean="0"/>
              <a:t>) is minimal among the edges crossing S,V-S]</a:t>
            </a:r>
            <a:r>
              <a:rPr lang="en-US" dirty="0" smtClean="0"/>
              <a:t>. Then the edge (</a:t>
            </a:r>
            <a:r>
              <a:rPr lang="en-US" dirty="0" err="1" smtClean="0"/>
              <a:t>u,v</a:t>
            </a:r>
            <a:r>
              <a:rPr lang="en-US" dirty="0" smtClean="0"/>
              <a:t>) and the set of edges A are all included in some MST for G.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062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views of a cut (S,V-S)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0" y="1524000"/>
          <a:ext cx="9144000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3" imgW="23667720" imgH="12946241" progId="AcroExch.Document.7">
                  <p:embed/>
                </p:oleObj>
              </mc:Choice>
              <mc:Fallback>
                <p:oleObj name="Acrobat Document" r:id="rId3" imgW="23667720" imgH="12946241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44000" cy="401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096000"/>
            <a:ext cx="4995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subset A of edges that respects the cut is shaded.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d,c</a:t>
            </a:r>
            <a:r>
              <a:rPr lang="en-US" dirty="0" smtClean="0"/>
              <a:t>): unique lightest edge that crosses the 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Proof of Theorem 23.1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260600" y="914400"/>
          <a:ext cx="46212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crobat Document" r:id="rId3" imgW="10751681" imgH="9456281" progId="AcroExch.Document.7">
                  <p:embed/>
                </p:oleObj>
              </mc:Choice>
              <mc:Fallback>
                <p:oleObj name="Acrobat Document" r:id="rId3" imgW="10751681" imgH="9456281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914400"/>
                        <a:ext cx="4621213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8006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S: black vertices. V-S: white vertices.</a:t>
            </a:r>
          </a:p>
          <a:p>
            <a:r>
              <a:rPr lang="en-US" dirty="0" smtClean="0"/>
              <a:t>Edges shown are in T, which is an MST. Other edges in G, are not shown.</a:t>
            </a:r>
          </a:p>
          <a:p>
            <a:r>
              <a:rPr lang="en-US" dirty="0" smtClean="0"/>
              <a:t>Shaded edges are in A.</a:t>
            </a:r>
          </a:p>
          <a:p>
            <a:r>
              <a:rPr lang="en-US" dirty="0" smtClean="0"/>
              <a:t>Suppose that T does not contain the light edge (</a:t>
            </a:r>
            <a:r>
              <a:rPr lang="en-US" dirty="0" err="1" smtClean="0"/>
              <a:t>u,v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is an edge in unique path from u to v that the cut (S,V-S) does not respect.</a:t>
            </a:r>
          </a:p>
          <a:p>
            <a:r>
              <a:rPr lang="en-US" dirty="0" smtClean="0"/>
              <a:t>The edge (</a:t>
            </a:r>
            <a:r>
              <a:rPr lang="en-US" dirty="0" err="1" smtClean="0"/>
              <a:t>u,v</a:t>
            </a:r>
            <a:r>
              <a:rPr lang="en-US" dirty="0" smtClean="0"/>
              <a:t>) can replace the edge (</a:t>
            </a:r>
            <a:r>
              <a:rPr lang="en-US" dirty="0" err="1" smtClean="0"/>
              <a:t>x,y</a:t>
            </a:r>
            <a:r>
              <a:rPr lang="en-US" dirty="0" smtClean="0"/>
              <a:t>) so that the total weight of T does not increase and it is still a tree. QED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Kruskal’s</a:t>
            </a:r>
            <a:r>
              <a:rPr lang="en-US" dirty="0" smtClean="0"/>
              <a:t> algorithm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0" y="838200"/>
          <a:ext cx="9144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Acrobat Document" r:id="rId3" imgW="26913840" imgH="22677120" progId="AcroExch.Document.7">
                  <p:embed/>
                </p:oleObj>
              </mc:Choice>
              <mc:Fallback>
                <p:oleObj name="Acrobat Document" r:id="rId3" imgW="26913840" imgH="22677120" progId="AcroExch.Document.7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144000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96000"/>
            <a:ext cx="923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 edge by increasing weight. Initially T is empty.</a:t>
            </a:r>
          </a:p>
          <a:p>
            <a:r>
              <a:rPr lang="en-US" dirty="0" smtClean="0"/>
              <a:t>Add next edge (</a:t>
            </a:r>
            <a:r>
              <a:rPr lang="en-US" dirty="0" err="1" smtClean="0"/>
              <a:t>u,v</a:t>
            </a:r>
            <a:r>
              <a:rPr lang="en-US" dirty="0" smtClean="0"/>
              <a:t>) to T, unless there is already a path from u to v in T. [How to determine that?]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Data structures and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u="sng" dirty="0" smtClean="0"/>
              <a:t>Simple Union-Find</a:t>
            </a:r>
          </a:p>
          <a:p>
            <a:pPr>
              <a:buNone/>
            </a:pPr>
            <a:r>
              <a:rPr lang="en-US" dirty="0" smtClean="0"/>
              <a:t>Enough for current algorithm: how to do Union &amp; Find in O(log n) time each?</a:t>
            </a:r>
          </a:p>
          <a:p>
            <a:pPr>
              <a:buNone/>
            </a:pPr>
            <a:r>
              <a:rPr lang="en-US" dirty="0" smtClean="0"/>
              <a:t>Initially each node is a singleton rooted tree: each node is a self loop. Represented as: </a:t>
            </a:r>
            <a:r>
              <a:rPr lang="en-US" dirty="0" err="1" smtClean="0"/>
              <a:t>T(v</a:t>
            </a:r>
            <a:r>
              <a:rPr lang="en-US" dirty="0" smtClean="0"/>
              <a:t>)=</a:t>
            </a:r>
            <a:r>
              <a:rPr lang="en-US" dirty="0" err="1" smtClean="0"/>
              <a:t>v</a:t>
            </a:r>
            <a:r>
              <a:rPr lang="en-US" dirty="0" smtClean="0"/>
              <a:t> for every node </a:t>
            </a:r>
            <a:r>
              <a:rPr lang="en-US" dirty="0" err="1" smtClean="0"/>
              <a:t>v</a:t>
            </a:r>
            <a:r>
              <a:rPr lang="en-US" dirty="0" smtClean="0"/>
              <a:t> in the tree.</a:t>
            </a:r>
          </a:p>
          <a:p>
            <a:pPr>
              <a:buNone/>
            </a:pPr>
            <a:r>
              <a:rPr lang="en-US" dirty="0" smtClean="0"/>
              <a:t>Inductively: </a:t>
            </a:r>
            <a:r>
              <a:rPr lang="en-US" dirty="0" err="1" smtClean="0"/>
              <a:t>T(v</a:t>
            </a:r>
            <a:r>
              <a:rPr lang="en-US" dirty="0" smtClean="0"/>
              <a:t>) is the parent of </a:t>
            </a:r>
            <a:r>
              <a:rPr lang="en-US" dirty="0" err="1" smtClean="0"/>
              <a:t>v</a:t>
            </a:r>
            <a:r>
              <a:rPr lang="en-US" dirty="0" smtClean="0"/>
              <a:t> in its tree. Nodes </a:t>
            </a:r>
            <a:r>
              <a:rPr lang="en-US" dirty="0" err="1" smtClean="0"/>
              <a:t>u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dirty="0" smtClean="0"/>
              <a:t> are in the same tree if and only if the roots of their tree are the same.</a:t>
            </a:r>
          </a:p>
          <a:p>
            <a:pPr>
              <a:buNone/>
            </a:pPr>
            <a:r>
              <a:rPr lang="en-US" u="sng" dirty="0" smtClean="0"/>
              <a:t>Find</a:t>
            </a:r>
            <a:r>
              <a:rPr lang="en-US" dirty="0" smtClean="0"/>
              <a:t>: who is the root of my tree? </a:t>
            </a:r>
          </a:p>
          <a:p>
            <a:pPr>
              <a:buNone/>
            </a:pPr>
            <a:r>
              <a:rPr lang="en-US" dirty="0" smtClean="0"/>
              <a:t>When an edge (</a:t>
            </a:r>
            <a:r>
              <a:rPr lang="en-US" dirty="0" err="1" smtClean="0"/>
              <a:t>u,v</a:t>
            </a:r>
            <a:r>
              <a:rPr lang="en-US" dirty="0" smtClean="0"/>
              <a:t>) is added to the tree, it is because their roots are different. But, once added they need </a:t>
            </a:r>
            <a:r>
              <a:rPr lang="en-US" u="sng" dirty="0" smtClean="0"/>
              <a:t>Union</a:t>
            </a:r>
            <a:r>
              <a:rPr lang="en-US" dirty="0" smtClean="0"/>
              <a:t>: to have the same root. How?</a:t>
            </a:r>
          </a:p>
          <a:p>
            <a:pPr>
              <a:buNone/>
            </a:pPr>
            <a:r>
              <a:rPr lang="en-US" dirty="0" smtClean="0"/>
              <a:t>If the height of </a:t>
            </a:r>
            <a:r>
              <a:rPr lang="en-US" dirty="0" err="1" smtClean="0"/>
              <a:t>root(u</a:t>
            </a:r>
            <a:r>
              <a:rPr lang="en-US" dirty="0" smtClean="0"/>
              <a:t>) is lower than the height of </a:t>
            </a:r>
            <a:r>
              <a:rPr lang="en-US" dirty="0" err="1" smtClean="0"/>
              <a:t>root(v</a:t>
            </a:r>
            <a:r>
              <a:rPr lang="en-US" dirty="0" smtClean="0"/>
              <a:t>) then  </a:t>
            </a:r>
            <a:r>
              <a:rPr lang="en-US" dirty="0" err="1" smtClean="0"/>
              <a:t>T(root(u</a:t>
            </a:r>
            <a:r>
              <a:rPr lang="en-US" dirty="0" smtClean="0"/>
              <a:t>)) := </a:t>
            </a:r>
            <a:r>
              <a:rPr lang="en-US" dirty="0" err="1" smtClean="0"/>
              <a:t>root(v</a:t>
            </a:r>
            <a:r>
              <a:rPr lang="en-US" dirty="0" smtClean="0"/>
              <a:t>). </a:t>
            </a:r>
          </a:p>
          <a:p>
            <a:pPr>
              <a:buNone/>
            </a:pPr>
            <a:r>
              <a:rPr lang="en-US" dirty="0" smtClean="0"/>
              <a:t>Otherwise (including equality), </a:t>
            </a:r>
            <a:r>
              <a:rPr lang="en-US" dirty="0" err="1" smtClean="0"/>
              <a:t>T(root(v</a:t>
            </a:r>
            <a:r>
              <a:rPr lang="en-US" dirty="0" smtClean="0"/>
              <a:t>)) := </a:t>
            </a:r>
            <a:r>
              <a:rPr lang="en-US" dirty="0" err="1" smtClean="0"/>
              <a:t>root(u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How high (length of simple directed path counting nodes) can a tree of </a:t>
            </a:r>
            <a:r>
              <a:rPr lang="en-US" dirty="0" err="1" smtClean="0"/>
              <a:t>n</a:t>
            </a:r>
            <a:r>
              <a:rPr lang="en-US" dirty="0" smtClean="0"/>
              <a:t> nodes be?</a:t>
            </a:r>
          </a:p>
          <a:p>
            <a:pPr>
              <a:buNone/>
            </a:pPr>
            <a:r>
              <a:rPr lang="en-US" dirty="0" smtClean="0"/>
              <a:t>H(1)=0 . H(2)=1. In general, </a:t>
            </a:r>
          </a:p>
          <a:p>
            <a:pPr>
              <a:buNone/>
            </a:pPr>
            <a:r>
              <a:rPr lang="en-US" u="sng" dirty="0" smtClean="0"/>
              <a:t>Claim</a:t>
            </a:r>
            <a:r>
              <a:rPr lang="en-US" dirty="0" smtClean="0"/>
              <a:t> Let </a:t>
            </a:r>
            <a:r>
              <a:rPr lang="en-US" dirty="0" err="1" smtClean="0"/>
              <a:t>i</a:t>
            </a:r>
            <a:r>
              <a:rPr lang="en-US" dirty="0" smtClean="0"/>
              <a:t>, 2^{k-1}&lt; </a:t>
            </a:r>
            <a:r>
              <a:rPr lang="en-US" dirty="0" err="1" smtClean="0"/>
              <a:t>i</a:t>
            </a:r>
            <a:r>
              <a:rPr lang="en-US" dirty="0" smtClean="0"/>
              <a:t> &lt;= 2^k, then </a:t>
            </a:r>
            <a:r>
              <a:rPr lang="en-US" dirty="0" err="1" smtClean="0"/>
              <a:t>H(i</a:t>
            </a:r>
            <a:r>
              <a:rPr lang="en-US" dirty="0" smtClean="0"/>
              <a:t>) &lt;= </a:t>
            </a:r>
            <a:r>
              <a:rPr lang="en-US" dirty="0" err="1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u="sng" dirty="0" smtClean="0"/>
              <a:t>Proof</a:t>
            </a:r>
            <a:r>
              <a:rPr lang="en-US" dirty="0" smtClean="0"/>
              <a:t> By induction on </a:t>
            </a:r>
            <a:r>
              <a:rPr lang="en-US" dirty="0" err="1" smtClean="0"/>
              <a:t>i</a:t>
            </a:r>
            <a:r>
              <a:rPr lang="en-US" dirty="0" smtClean="0"/>
              <a:t>. A tree of i nodes was created by Union of two trees of smaller size f and g where </a:t>
            </a:r>
            <a:r>
              <a:rPr lang="en-US" dirty="0" err="1" smtClean="0"/>
              <a:t>f+g</a:t>
            </a:r>
            <a:r>
              <a:rPr lang="en-US" dirty="0" smtClean="0"/>
              <a:t>=i. Suppose </a:t>
            </a:r>
            <a:r>
              <a:rPr lang="en-US" dirty="0" err="1" smtClean="0"/>
              <a:t>w.l.o.g</a:t>
            </a:r>
            <a:r>
              <a:rPr lang="en-US" dirty="0" smtClean="0"/>
              <a:t>. that </a:t>
            </a:r>
            <a:r>
              <a:rPr lang="en-US" dirty="0" err="1" smtClean="0"/>
              <a:t>f</a:t>
            </a:r>
            <a:r>
              <a:rPr lang="en-US" dirty="0" smtClean="0"/>
              <a:t> &lt;= </a:t>
            </a:r>
            <a:r>
              <a:rPr lang="en-US" dirty="0" err="1" smtClean="0"/>
              <a:t>g</a:t>
            </a:r>
            <a:r>
              <a:rPr lang="en-US" dirty="0" smtClean="0"/>
              <a:t>. By the inductive claims, </a:t>
            </a:r>
            <a:r>
              <a:rPr lang="en-US" dirty="0" err="1" smtClean="0"/>
              <a:t>H(f</a:t>
            </a:r>
            <a:r>
              <a:rPr lang="en-US" dirty="0" smtClean="0"/>
              <a:t>) is at most k-1. 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dirty="0" err="1" smtClean="0"/>
              <a:t>H(g</a:t>
            </a:r>
            <a:r>
              <a:rPr lang="en-US" dirty="0" smtClean="0"/>
              <a:t>)=</a:t>
            </a:r>
            <a:r>
              <a:rPr lang="en-US" dirty="0" err="1" smtClean="0"/>
              <a:t>H(f</a:t>
            </a:r>
            <a:r>
              <a:rPr lang="en-US" dirty="0" smtClean="0"/>
              <a:t>) then </a:t>
            </a:r>
            <a:r>
              <a:rPr lang="en-US" dirty="0" err="1" smtClean="0"/>
              <a:t>H(i</a:t>
            </a:r>
            <a:r>
              <a:rPr lang="en-US" dirty="0" smtClean="0"/>
              <a:t>) &lt;= </a:t>
            </a:r>
            <a:r>
              <a:rPr lang="en-US" dirty="0" err="1" smtClean="0"/>
              <a:t>k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dirty="0" err="1" smtClean="0"/>
              <a:t>H(g</a:t>
            </a:r>
            <a:r>
              <a:rPr lang="en-US" dirty="0" smtClean="0"/>
              <a:t>) is &gt; </a:t>
            </a:r>
            <a:r>
              <a:rPr lang="en-US" dirty="0" err="1" smtClean="0"/>
              <a:t>H(f</a:t>
            </a:r>
            <a:r>
              <a:rPr lang="en-US" dirty="0" smtClean="0"/>
              <a:t>) then by the inductive claim, </a:t>
            </a:r>
            <a:r>
              <a:rPr lang="en-US" dirty="0" err="1" smtClean="0"/>
              <a:t>H(g</a:t>
            </a:r>
            <a:r>
              <a:rPr lang="en-US" dirty="0" smtClean="0"/>
              <a:t>) &lt;=</a:t>
            </a:r>
            <a:r>
              <a:rPr lang="en-US" dirty="0" err="1" smtClean="0"/>
              <a:t>k</a:t>
            </a:r>
            <a:r>
              <a:rPr lang="en-US" dirty="0" smtClean="0"/>
              <a:t>. Then </a:t>
            </a:r>
            <a:r>
              <a:rPr lang="en-US" dirty="0" err="1" smtClean="0"/>
              <a:t>H(i</a:t>
            </a:r>
            <a:r>
              <a:rPr lang="en-US" dirty="0" smtClean="0"/>
              <a:t>) &lt;= </a:t>
            </a:r>
            <a:r>
              <a:rPr lang="en-US" dirty="0" err="1" smtClean="0"/>
              <a:t>k</a:t>
            </a:r>
            <a:r>
              <a:rPr lang="en-US" dirty="0" smtClean="0"/>
              <a:t>. QED.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and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Showed: how to do Union &amp; Find in O(log n) time each</a:t>
            </a:r>
          </a:p>
          <a:p>
            <a:pPr>
              <a:buNone/>
            </a:pPr>
            <a:r>
              <a:rPr lang="en-US" dirty="0" err="1" smtClean="0">
                <a:sym typeface="Wingdings"/>
              </a:rPr>
              <a:t>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Complexity of </a:t>
            </a:r>
            <a:r>
              <a:rPr lang="en-US" dirty="0" err="1" smtClean="0"/>
              <a:t>Kruskal’s</a:t>
            </a:r>
            <a:r>
              <a:rPr lang="en-US" dirty="0" smtClean="0"/>
              <a:t> algorithm: O(m log 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989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Chapter 23 Minimum Spanning Tree</vt:lpstr>
      <vt:lpstr>A minimum spanning tree (MST) for a connected graph</vt:lpstr>
      <vt:lpstr>Theorem 23.1 modified</vt:lpstr>
      <vt:lpstr>Theorem 23.1</vt:lpstr>
      <vt:lpstr>2 views of a cut (S,V-S)</vt:lpstr>
      <vt:lpstr>Proof of Theorem 23.1</vt:lpstr>
      <vt:lpstr>Kruskal’s algorithm</vt:lpstr>
      <vt:lpstr>Data structures and complexity</vt:lpstr>
      <vt:lpstr>Data structures and complexity</vt:lpstr>
      <vt:lpstr>Kruskal’s algorithm (cont’d)</vt:lpstr>
      <vt:lpstr>Prim’s algorithm</vt:lpstr>
      <vt:lpstr>Data structures and complexity</vt:lpstr>
      <vt:lpstr>Self-Study</vt:lpstr>
      <vt:lpstr>Idea for proof by induction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Uzi  Vishkin</dc:creator>
  <cp:lastModifiedBy>Uzi  Vishkin</cp:lastModifiedBy>
  <cp:revision>32</cp:revision>
  <dcterms:created xsi:type="dcterms:W3CDTF">2010-10-24T23:24:57Z</dcterms:created>
  <dcterms:modified xsi:type="dcterms:W3CDTF">2015-10-26T13:42:32Z</dcterms:modified>
</cp:coreProperties>
</file>