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70" r:id="rId7"/>
    <p:sldId id="271" r:id="rId8"/>
    <p:sldId id="269" r:id="rId9"/>
    <p:sldId id="272" r:id="rId10"/>
    <p:sldId id="273" r:id="rId11"/>
    <p:sldId id="259" r:id="rId12"/>
    <p:sldId id="274" r:id="rId13"/>
    <p:sldId id="275" r:id="rId14"/>
    <p:sldId id="262" r:id="rId15"/>
    <p:sldId id="276" r:id="rId16"/>
    <p:sldId id="263" r:id="rId17"/>
    <p:sldId id="26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643" autoAdjust="0"/>
    <p:restoredTop sz="94660"/>
  </p:normalViewPr>
  <p:slideViewPr>
    <p:cSldViewPr>
      <p:cViewPr>
        <p:scale>
          <a:sx n="75" d="100"/>
          <a:sy n="75" d="100"/>
        </p:scale>
        <p:origin x="-1186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deep-learning-frameworks" TargetMode="External"/><Relationship Id="rId2" Type="http://schemas.openxmlformats.org/officeDocument/2006/relationships/hyperlink" Target="http://cacm.acm.org/magazines/2014/4/173217-is-multicore-hardware-for-general-purpose-parallel-processing-broken/fulltex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graph algorithms</a:t>
            </a:r>
            <a:br>
              <a:rPr lang="en-US" dirty="0" smtClean="0"/>
            </a:br>
            <a:r>
              <a:rPr lang="en-US" dirty="0" smtClean="0"/>
              <a:t>Chapter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latin typeface="Courier New" pitchFamily="49" charset="0"/>
              </a:rPr>
              <a:t>Slide Sources</a:t>
            </a:r>
            <a:r>
              <a:rPr lang="en-US" dirty="0" smtClean="0">
                <a:latin typeface="Courier New" pitchFamily="49" charset="0"/>
              </a:rPr>
              <a:t>: CLRS “Intro. To Algorithms” book website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(copyright McGraw Hill)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adapted and supplemented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The recursive call</a:t>
            </a:r>
            <a:endParaRPr lang="en-US" dirty="0"/>
          </a:p>
        </p:txBody>
      </p:sp>
      <p:pic>
        <p:nvPicPr>
          <p:cNvPr id="4" name="Picture 3" descr="D:\McGraw-Hill Projects\Cormen\algorithms\DFS_vis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1"/>
            <a:ext cx="72390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213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d(v</a:t>
            </a:r>
            <a:r>
              <a:rPr lang="en-US" dirty="0" smtClean="0"/>
              <a:t>) – discovery time</a:t>
            </a:r>
          </a:p>
          <a:p>
            <a:r>
              <a:rPr lang="en-US" dirty="0" err="1" smtClean="0"/>
              <a:t>f(v</a:t>
            </a:r>
            <a:r>
              <a:rPr lang="en-US" dirty="0" smtClean="0"/>
              <a:t>) – finish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Acrobat Document" r:id="rId3" imgW="25968960" imgH="18371681" progId="AcroExch.Document.7">
                  <p:embed/>
                </p:oleObj>
              </mc:Choice>
              <mc:Fallback>
                <p:oleObj name="Acrobat Document" r:id="rId3" imgW="25968960" imgH="18371681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</a:t>
            </a:r>
            <a:br>
              <a:rPr lang="en-US" dirty="0" smtClean="0"/>
            </a:br>
            <a:r>
              <a:rPr lang="en-US" dirty="0" smtClean="0"/>
              <a:t>of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1242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Undirected graphs -</a:t>
            </a:r>
          </a:p>
          <a:p>
            <a:pPr>
              <a:buNone/>
            </a:pPr>
            <a:r>
              <a:rPr lang="en-US" sz="2400" dirty="0" smtClean="0"/>
              <a:t>2 types of edges:</a:t>
            </a:r>
          </a:p>
          <a:p>
            <a:pPr>
              <a:buNone/>
            </a:pPr>
            <a:r>
              <a:rPr lang="en-US" sz="2400" dirty="0" smtClean="0"/>
              <a:t>- Tree edges</a:t>
            </a:r>
          </a:p>
          <a:p>
            <a:pPr>
              <a:buNone/>
            </a:pPr>
            <a:r>
              <a:rPr lang="en-US" sz="2400" dirty="0" smtClean="0"/>
              <a:t>- Back edges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Directed graphs –</a:t>
            </a:r>
          </a:p>
          <a:p>
            <a:pPr>
              <a:buNone/>
            </a:pPr>
            <a:r>
              <a:rPr lang="en-US" sz="2400" dirty="0" smtClean="0"/>
              <a:t>2 more:</a:t>
            </a:r>
          </a:p>
          <a:p>
            <a:pPr>
              <a:buFontTx/>
              <a:buChar char="-"/>
            </a:pPr>
            <a:r>
              <a:rPr lang="en-US" sz="2400" dirty="0" smtClean="0"/>
              <a:t>Forward edges</a:t>
            </a:r>
          </a:p>
          <a:p>
            <a:pPr>
              <a:buFontTx/>
              <a:buChar char="-"/>
            </a:pPr>
            <a:r>
              <a:rPr lang="en-US" sz="2400" dirty="0" smtClean="0"/>
              <a:t>Cross edges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:\McGraw-Hill Projects\Cormen\images\fig22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6324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pic>
        <p:nvPicPr>
          <p:cNvPr id="4" name="Picture 3" descr="D:\McGraw-Hill Projects\Cormen\algorithms\DFS_vis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4800600" cy="3124200"/>
          </a:xfrm>
          <a:prstGeom prst="rect">
            <a:avLst/>
          </a:prstGeom>
          <a:noFill/>
        </p:spPr>
      </p:pic>
      <p:pic>
        <p:nvPicPr>
          <p:cNvPr id="5" name="Picture 4" descr="D:\McGraw-Hill Projects\Cormen\algorithms\DF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35814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12192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Revisit:</a:t>
            </a:r>
          </a:p>
          <a:p>
            <a:r>
              <a:rPr lang="en-US" sz="2800" dirty="0" smtClean="0"/>
              <a:t>- Charging scheme</a:t>
            </a:r>
          </a:p>
          <a:p>
            <a:r>
              <a:rPr lang="en-US" sz="2800" dirty="0" smtClean="0"/>
              <a:t>- Resulting complexity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Input: directed acyclic graph (DAG) representing ‘partial order’. Sort in a way which is compatible with partial order.</a:t>
            </a:r>
          </a:p>
          <a:p>
            <a:pPr>
              <a:buNone/>
            </a:pPr>
            <a:r>
              <a:rPr lang="en-US" sz="2400" dirty="0" smtClean="0"/>
              <a:t>Unconvincing example of DFS.</a:t>
            </a:r>
            <a:endParaRPr lang="en-US" sz="24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429000" y="2667000"/>
          <a:ext cx="5715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Acrobat Document" r:id="rId3" imgW="23690441" imgH="11750040" progId="AcroExch.Document.7">
                  <p:embed/>
                </p:oleObj>
              </mc:Choice>
              <mc:Fallback>
                <p:oleObj name="Acrobat Document" r:id="rId3" imgW="23690441" imgH="1175004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7000"/>
                        <a:ext cx="5715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667000"/>
            <a:ext cx="341632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intuitive algorithm:</a:t>
            </a:r>
          </a:p>
          <a:p>
            <a:pPr>
              <a:buFontTx/>
              <a:buChar char="-"/>
            </a:pPr>
            <a:r>
              <a:rPr lang="en-US" sz="2400" dirty="0" smtClean="0"/>
              <a:t>Peel in-degree=0 nodes</a:t>
            </a:r>
          </a:p>
          <a:p>
            <a:pPr>
              <a:buFontTx/>
              <a:buChar char="-"/>
            </a:pPr>
            <a:r>
              <a:rPr lang="en-US" sz="2400" dirty="0" smtClean="0"/>
              <a:t>Repeat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Around the “peeling zero-</a:t>
            </a:r>
            <a:r>
              <a:rPr lang="en-US" sz="2400" dirty="0" err="1" smtClean="0"/>
              <a:t>indegree</a:t>
            </a:r>
            <a:r>
              <a:rPr lang="en-US" sz="2400" dirty="0" smtClean="0"/>
              <a:t> nodes” algorithm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Motivation</a:t>
            </a:r>
            <a:r>
              <a:rPr lang="en-US" sz="2400" dirty="0" smtClean="0"/>
              <a:t> </a:t>
            </a:r>
            <a:r>
              <a:rPr lang="en-US" sz="2400" b="1" dirty="0" smtClean="0"/>
              <a:t>Attempted definition of computer engineering </a:t>
            </a:r>
          </a:p>
          <a:p>
            <a:pPr marL="0" indent="0">
              <a:buNone/>
            </a:pPr>
            <a:r>
              <a:rPr lang="en-US" sz="2400" dirty="0" smtClean="0"/>
              <a:t>Old (obsolete)  concept: HW versus CS, which is SW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Proposal: </a:t>
            </a:r>
            <a:r>
              <a:rPr lang="en-US" sz="2400" u="sng" dirty="0" smtClean="0"/>
              <a:t>Theory</a:t>
            </a:r>
            <a:r>
              <a:rPr lang="en-US" sz="2400" u="sng" dirty="0"/>
              <a:t>, </a:t>
            </a:r>
            <a:r>
              <a:rPr lang="en-US" sz="2400" i="1" u="sng" dirty="0"/>
              <a:t>algorithms</a:t>
            </a:r>
            <a:r>
              <a:rPr lang="en-US" sz="2400" dirty="0"/>
              <a:t>, software, architecture, tools, applications and practice in computing that can be </a:t>
            </a:r>
            <a:r>
              <a:rPr lang="en-US" sz="2400" u="sng" dirty="0"/>
              <a:t>methodically validated and </a:t>
            </a:r>
            <a:r>
              <a:rPr lang="en-US" sz="2400" i="1" u="sng" dirty="0"/>
              <a:t>their validation</a:t>
            </a:r>
            <a:r>
              <a:rPr lang="en-US" sz="2400" dirty="0"/>
              <a:t>, whether </a:t>
            </a:r>
            <a:r>
              <a:rPr lang="en-US" sz="2400" u="sng" dirty="0"/>
              <a:t>analytical, </a:t>
            </a:r>
            <a:r>
              <a:rPr lang="en-US" sz="2400" i="1" u="sng" dirty="0"/>
              <a:t>experimental, or a combination thereof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Underlined: ENEE641</a:t>
            </a:r>
          </a:p>
          <a:p>
            <a:pPr marL="0" indent="0">
              <a:buNone/>
            </a:pPr>
            <a:r>
              <a:rPr lang="en-US" sz="2400" dirty="0" smtClean="0"/>
              <a:t>Italics: programming project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95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 for topological sort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3401" y="2590801"/>
          <a:ext cx="8153400" cy="388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Acrobat Document" r:id="rId3" imgW="11178401" imgH="6027281" progId="AcroExch.Document.7">
                  <p:embed/>
                </p:oleObj>
              </mc:Choice>
              <mc:Fallback>
                <p:oleObj name="Acrobat Document" r:id="rId3" imgW="11178401" imgH="6027281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2590801"/>
                        <a:ext cx="8153400" cy="3886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Undirected connected graph G(V,E): Articulation points, bridges and </a:t>
            </a:r>
            <a:r>
              <a:rPr lang="en-US" sz="3200" dirty="0" err="1" smtClean="0"/>
              <a:t>biconnected</a:t>
            </a:r>
            <a:r>
              <a:rPr lang="en-US" sz="3200" dirty="0" smtClean="0"/>
              <a:t> components. Ex 22-2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495800" cy="5562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Root of DFS is an articulation point if and only if it has at least 2 children in the DFS tree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Let </a:t>
            </a:r>
            <a:r>
              <a:rPr lang="en-US" sz="2400" dirty="0" err="1" smtClean="0"/>
              <a:t>v</a:t>
            </a:r>
            <a:r>
              <a:rPr lang="en-US" sz="2400" dirty="0" smtClean="0"/>
              <a:t> be a non-root of the DFS tree. </a:t>
            </a:r>
            <a:r>
              <a:rPr lang="en-US" sz="2400" dirty="0" err="1" smtClean="0"/>
              <a:t>v</a:t>
            </a:r>
            <a:r>
              <a:rPr lang="en-US" sz="2400" dirty="0" smtClean="0"/>
              <a:t> is an articulation point if it has a child </a:t>
            </a:r>
            <a:r>
              <a:rPr lang="en-US" sz="2400" dirty="0" err="1" smtClean="0"/>
              <a:t>s</a:t>
            </a:r>
            <a:r>
              <a:rPr lang="en-US" sz="2400" dirty="0" smtClean="0"/>
              <a:t> such that there is no back edge from </a:t>
            </a:r>
            <a:r>
              <a:rPr lang="en-US" sz="2400" dirty="0" err="1" smtClean="0"/>
              <a:t>s</a:t>
            </a:r>
            <a:r>
              <a:rPr lang="en-US" sz="2400" dirty="0" smtClean="0"/>
              <a:t> or any of its descendants to an ancestor of </a:t>
            </a:r>
            <a:r>
              <a:rPr lang="en-US" sz="2400" dirty="0" err="1" smtClean="0"/>
              <a:t>v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low(v</a:t>
            </a:r>
            <a:r>
              <a:rPr lang="en-US" sz="2400" dirty="0" smtClean="0"/>
              <a:t>) is the minimum of: </a:t>
            </a:r>
            <a:r>
              <a:rPr lang="en-US" sz="2400" dirty="0" err="1" smtClean="0"/>
              <a:t>d(v</a:t>
            </a:r>
            <a:r>
              <a:rPr lang="en-US" sz="2400" dirty="0" smtClean="0"/>
              <a:t>) and </a:t>
            </a:r>
            <a:r>
              <a:rPr lang="en-US" sz="2400" dirty="0" err="1" smtClean="0"/>
              <a:t>d(w</a:t>
            </a:r>
            <a:r>
              <a:rPr lang="en-US" sz="2400" dirty="0" smtClean="0"/>
              <a:t>), where (</a:t>
            </a:r>
            <a:r>
              <a:rPr lang="en-US" sz="2400" dirty="0" err="1" smtClean="0"/>
              <a:t>u,w</a:t>
            </a:r>
            <a:r>
              <a:rPr lang="en-US" sz="2400" dirty="0" smtClean="0"/>
              <a:t>) is a back edge from a descendant </a:t>
            </a:r>
            <a:r>
              <a:rPr lang="en-US" sz="2400" dirty="0" err="1" smtClean="0"/>
              <a:t>u</a:t>
            </a:r>
            <a:r>
              <a:rPr lang="en-US" sz="2400" dirty="0" smtClean="0"/>
              <a:t> of </a:t>
            </a:r>
            <a:r>
              <a:rPr lang="en-US" sz="2400" dirty="0" err="1" smtClean="0"/>
              <a:t>v</a:t>
            </a:r>
            <a:r>
              <a:rPr lang="en-US" sz="2400" dirty="0" smtClean="0"/>
              <a:t>. How to compute </a:t>
            </a:r>
            <a:r>
              <a:rPr lang="en-US" sz="2400" dirty="0" err="1" smtClean="0"/>
              <a:t>low(v</a:t>
            </a:r>
            <a:r>
              <a:rPr lang="en-US" sz="2400" dirty="0" smtClean="0"/>
              <a:t>) for all nodes </a:t>
            </a:r>
            <a:r>
              <a:rPr lang="en-US" sz="2400" dirty="0" err="1" smtClean="0"/>
              <a:t>v</a:t>
            </a:r>
            <a:r>
              <a:rPr lang="en-US" sz="2400" dirty="0" smtClean="0"/>
              <a:t> in linear time?   </a:t>
            </a:r>
            <a:endParaRPr lang="en-US" sz="2400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495800" y="1066800"/>
          <a:ext cx="4495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Acrobat Document" r:id="rId3" imgW="23180040" imgH="6027281" progId="AcroExch.Document.7">
                  <p:embed/>
                </p:oleObj>
              </mc:Choice>
              <mc:Fallback>
                <p:oleObj name="Acrobat Document" r:id="rId3" imgW="23180040" imgH="6027281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66800"/>
                        <a:ext cx="4495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38100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How to compute all articulation points in linear time?</a:t>
            </a:r>
          </a:p>
          <a:p>
            <a:r>
              <a:rPr lang="en-US" sz="2400" dirty="0" smtClean="0"/>
              <a:t>5. How to compute all bridges in linear time?</a:t>
            </a:r>
          </a:p>
          <a:p>
            <a:r>
              <a:rPr lang="en-US" sz="2400" dirty="0" smtClean="0"/>
              <a:t>6. Define </a:t>
            </a:r>
            <a:r>
              <a:rPr lang="en-US" sz="2400" dirty="0" err="1" smtClean="0"/>
              <a:t>biconnectivity</a:t>
            </a:r>
            <a:r>
              <a:rPr lang="en-US" sz="2400" dirty="0" smtClean="0"/>
              <a:t>* as a binary relation on edges: 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Re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if they lie on a simple cycle, </a:t>
            </a:r>
            <a:r>
              <a:rPr lang="en-US" sz="2400" dirty="0"/>
              <a:t>or </a:t>
            </a:r>
            <a:r>
              <a:rPr lang="en-US" sz="2400" dirty="0" smtClean="0"/>
              <a:t>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=e</a:t>
            </a:r>
            <a:r>
              <a:rPr lang="en-US" sz="2400" baseline="-25000" dirty="0" smtClean="0"/>
              <a:t>2</a:t>
            </a:r>
            <a:r>
              <a:rPr lang="en-US" sz="2400" dirty="0"/>
              <a:t>. </a:t>
            </a:r>
            <a:r>
              <a:rPr lang="en-US" sz="2400" dirty="0" smtClean="0"/>
              <a:t>Prove that R is an equivalence relation.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3352800"/>
            <a:ext cx="464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The next slides explain why for this class bridges are also </a:t>
            </a:r>
            <a:r>
              <a:rPr lang="en-US" sz="1600" dirty="0" err="1" smtClean="0">
                <a:solidFill>
                  <a:srgbClr val="FF0000"/>
                </a:solidFill>
              </a:rPr>
              <a:t>biconnected</a:t>
            </a:r>
            <a:r>
              <a:rPr lang="en-US" sz="1600" dirty="0" smtClean="0">
                <a:solidFill>
                  <a:srgbClr val="FF0000"/>
                </a:solidFill>
              </a:rPr>
              <a:t> components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Clarification to definition of </a:t>
            </a:r>
            <a:r>
              <a:rPr lang="en-US" dirty="0" err="1" smtClean="0"/>
              <a:t>biconnected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 smtClean="0"/>
              <a:t>The prior slide defines </a:t>
            </a:r>
            <a:r>
              <a:rPr lang="en-US" dirty="0" err="1"/>
              <a:t>biconnectivity</a:t>
            </a:r>
            <a:r>
              <a:rPr lang="en-US" dirty="0"/>
              <a:t> </a:t>
            </a:r>
            <a:r>
              <a:rPr lang="en-US" dirty="0" smtClean="0"/>
              <a:t>as a </a:t>
            </a:r>
            <a:r>
              <a:rPr lang="en-US" dirty="0"/>
              <a:t>binary relation on edges, which is an equivalence relation. This extends </a:t>
            </a:r>
            <a:r>
              <a:rPr lang="en-US" dirty="0" smtClean="0"/>
              <a:t>to </a:t>
            </a:r>
            <a:r>
              <a:rPr lang="en-US" dirty="0" err="1" smtClean="0"/>
              <a:t>biconnected</a:t>
            </a:r>
            <a:r>
              <a:rPr lang="en-US" dirty="0" smtClean="0"/>
              <a:t> </a:t>
            </a:r>
            <a:r>
              <a:rPr lang="en-US" dirty="0"/>
              <a:t>components by including all the vertices that touch on the edges </a:t>
            </a:r>
            <a:r>
              <a:rPr lang="en-US" dirty="0" smtClean="0"/>
              <a:t>of an </a:t>
            </a:r>
            <a:r>
              <a:rPr lang="en-US" dirty="0"/>
              <a:t>equivalence class. This </a:t>
            </a:r>
            <a:r>
              <a:rPr lang="en-US" dirty="0" smtClean="0"/>
              <a:t>definition </a:t>
            </a:r>
            <a:r>
              <a:rPr lang="en-US" dirty="0"/>
              <a:t>implies that a single bridge is an </a:t>
            </a:r>
            <a:r>
              <a:rPr lang="en-US" dirty="0" smtClean="0"/>
              <a:t>equivalence class </a:t>
            </a:r>
            <a:r>
              <a:rPr lang="en-US" dirty="0"/>
              <a:t>of one edge (or a </a:t>
            </a:r>
            <a:r>
              <a:rPr lang="en-US" dirty="0" err="1"/>
              <a:t>biconnected</a:t>
            </a:r>
            <a:r>
              <a:rPr lang="en-US" dirty="0"/>
              <a:t> component of 2 vertices).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contrast, Problem 22-2 </a:t>
            </a:r>
            <a:r>
              <a:rPr lang="en-US" dirty="0" smtClean="0"/>
              <a:t>in the textbook defines </a:t>
            </a:r>
            <a:r>
              <a:rPr lang="en-US" dirty="0" err="1"/>
              <a:t>biconnected</a:t>
            </a:r>
            <a:r>
              <a:rPr lang="en-US" dirty="0"/>
              <a:t> component as "a maximal set </a:t>
            </a:r>
            <a:r>
              <a:rPr lang="en-US" dirty="0" smtClean="0"/>
              <a:t>of edges </a:t>
            </a:r>
            <a:r>
              <a:rPr lang="en-US" dirty="0"/>
              <a:t>such that any two edges in the set lie on a common simple cycle"; </a:t>
            </a:r>
            <a:r>
              <a:rPr lang="en-US" dirty="0" smtClean="0"/>
              <a:t>indeed item </a:t>
            </a:r>
            <a:r>
              <a:rPr lang="en-US" dirty="0"/>
              <a:t>g seeks proof that the </a:t>
            </a:r>
            <a:r>
              <a:rPr lang="en-US" dirty="0" err="1"/>
              <a:t>biconnected</a:t>
            </a:r>
            <a:r>
              <a:rPr lang="en-US" dirty="0"/>
              <a:t> components of a graph partition only </a:t>
            </a:r>
            <a:r>
              <a:rPr lang="en-US" dirty="0" smtClean="0"/>
              <a:t>its non-bridge </a:t>
            </a:r>
            <a:r>
              <a:rPr lang="en-US" dirty="0"/>
              <a:t>edges.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ENEE641 students </a:t>
            </a:r>
            <a:r>
              <a:rPr lang="en-US" dirty="0"/>
              <a:t>should follow the </a:t>
            </a:r>
            <a:r>
              <a:rPr lang="en-US" dirty="0" smtClean="0"/>
              <a:t>definition in the </a:t>
            </a:r>
            <a:r>
              <a:rPr lang="en-US" dirty="0"/>
              <a:t>slides, or </a:t>
            </a:r>
            <a:r>
              <a:rPr lang="en-US" dirty="0" smtClean="0"/>
              <a:t>in </a:t>
            </a:r>
            <a:r>
              <a:rPr lang="en-US" dirty="0"/>
              <a:t>Wikipedia http://</a:t>
            </a:r>
            <a:r>
              <a:rPr lang="en-US" dirty="0" smtClean="0"/>
              <a:t>en.wikipedia.org/wiki/Biconnected_component, </a:t>
            </a:r>
            <a:r>
              <a:rPr lang="en-US" dirty="0"/>
              <a:t>but not the one in the text.</a:t>
            </a:r>
          </a:p>
        </p:txBody>
      </p:sp>
    </p:spTree>
    <p:extLst>
      <p:ext uri="{BB962C8B-B14F-4D97-AF65-F5344CB8AC3E}">
        <p14:creationId xmlns:p14="http://schemas.microsoft.com/office/powerpoint/2010/main" val="160507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"/>
            <a:ext cx="8229600" cy="1137920"/>
          </a:xfrm>
        </p:spPr>
        <p:txBody>
          <a:bodyPr/>
          <a:lstStyle/>
          <a:p>
            <a:r>
              <a:rPr lang="en-US" dirty="0" smtClean="0"/>
              <a:t>Euler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</a:t>
            </a:r>
            <a:r>
              <a:rPr lang="en-US" b="1" i="1" dirty="0" smtClean="0"/>
              <a:t>Euler tour </a:t>
            </a:r>
            <a:r>
              <a:rPr lang="en-US" dirty="0" smtClean="0"/>
              <a:t>of a connected undirected graph G(V,E) is a cycle that traverses each edge of G exactly once. 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G has an Euler tour if and only if the degree of every vertex is an even number.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an O(|E|) time algorithm to find the Euler tour of G if one exists.</a:t>
            </a:r>
          </a:p>
          <a:p>
            <a:pPr marL="0" indent="0">
              <a:buNone/>
            </a:pPr>
            <a:r>
              <a:rPr lang="en-US" u="sng" dirty="0" smtClean="0"/>
              <a:t>Comments</a:t>
            </a:r>
          </a:p>
          <a:p>
            <a:pPr marL="0" indent="0">
              <a:buNone/>
            </a:pPr>
            <a:r>
              <a:rPr lang="en-US" dirty="0" smtClean="0"/>
              <a:t>1. Important  routine for “next generation sequencing.</a:t>
            </a:r>
          </a:p>
          <a:p>
            <a:pPr marL="0" indent="0">
              <a:buNone/>
            </a:pPr>
            <a:r>
              <a:rPr lang="en-US" dirty="0" smtClean="0"/>
              <a:t>2. Euler tour for directed graphs is defined in  Problem 22-3.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Representation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2 representations of an undirected graph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2400" u="sng" dirty="0" smtClean="0"/>
              <a:t>                                                                      Space             Query: is (</a:t>
            </a:r>
            <a:r>
              <a:rPr lang="en-US" sz="2400" u="sng" dirty="0" err="1" smtClean="0"/>
              <a:t>i,j</a:t>
            </a:r>
            <a:r>
              <a:rPr lang="en-US" sz="2400" u="sng" dirty="0" smtClean="0"/>
              <a:t>) in E?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b</a:t>
            </a:r>
            <a:r>
              <a:rPr lang="en-US" sz="2400" dirty="0" smtClean="0"/>
              <a:t>) Adjacency-list representation         </a:t>
            </a:r>
            <a:r>
              <a:rPr lang="en-US" sz="2400" dirty="0" err="1" smtClean="0"/>
              <a:t>O(n+m</a:t>
            </a:r>
            <a:r>
              <a:rPr lang="en-US" sz="2400" dirty="0" smtClean="0"/>
              <a:t>)            not O(1) time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c</a:t>
            </a:r>
            <a:r>
              <a:rPr lang="en-US" sz="2400" dirty="0" smtClean="0"/>
              <a:t>) Adjacency-matrix representation   O(n^2)                O(1) time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905000"/>
          <a:ext cx="9144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25313640" imgH="6065520" progId="AcroExch.Document.7">
                  <p:embed/>
                </p:oleObj>
              </mc:Choice>
              <mc:Fallback>
                <p:oleObj name="Acrobat Document" r:id="rId3" imgW="25313640" imgH="60655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9144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Transition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arallelism of graph </a:t>
            </a:r>
            <a:r>
              <a:rPr lang="en-US" dirty="0" smtClean="0"/>
              <a:t>/irregular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686800" cy="460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implementation is </a:t>
            </a:r>
            <a:r>
              <a:rPr lang="en-US" b="1" i="1" dirty="0" smtClean="0"/>
              <a:t>challenging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cacm.acm.org/magazines/2014/4/173217-is-multicore-hardware-for-general-purpose-parallel-processing-broken/fulltext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b="1" i="1" dirty="0" smtClean="0"/>
              <a:t>desirable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- (a timely link:)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developer.nvidia.com/deep-learning-frameworks</a:t>
            </a:r>
            <a:r>
              <a:rPr lang="en-US" dirty="0" smtClean="0"/>
              <a:t> Look at the link to “</a:t>
            </a:r>
            <a:r>
              <a:rPr lang="en-US" dirty="0" err="1" smtClean="0"/>
              <a:t>Chainer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- and</a:t>
            </a:r>
            <a:r>
              <a:rPr lang="en-US" dirty="0" smtClean="0"/>
              <a:t> many others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interested in this as a research topic (architecture, compiler, programming, algorithms), please talk to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1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Random </a:t>
            </a:r>
            <a:r>
              <a:rPr lang="en-US" dirty="0" smtClean="0"/>
              <a:t>Applications</a:t>
            </a:r>
            <a:br>
              <a:rPr lang="en-US" dirty="0" smtClean="0"/>
            </a:br>
            <a:r>
              <a:rPr lang="en-US" sz="2000" dirty="0" smtClean="0"/>
              <a:t>just to back up the “many applications” statement in the </a:t>
            </a:r>
            <a:r>
              <a:rPr lang="en-US" sz="2000" smtClean="0"/>
              <a:t>prior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(The </a:t>
            </a:r>
            <a:r>
              <a:rPr lang="en-US" dirty="0" smtClean="0"/>
              <a:t>fact that at issue is general-purpose computing and programmer’s productivity does not mean that this is less relevant for applications than other </a:t>
            </a:r>
            <a:r>
              <a:rPr lang="en-US" dirty="0" smtClean="0"/>
              <a:t>approaches)</a:t>
            </a:r>
            <a:endParaRPr lang="en-US" dirty="0" smtClean="0"/>
          </a:p>
          <a:p>
            <a:r>
              <a:rPr lang="en-US" dirty="0" smtClean="0"/>
              <a:t>Bio, precision medicine</a:t>
            </a:r>
          </a:p>
          <a:p>
            <a:r>
              <a:rPr lang="en-US" dirty="0" smtClean="0"/>
              <a:t>Machine learning, big data</a:t>
            </a:r>
          </a:p>
          <a:p>
            <a:r>
              <a:rPr lang="en-US" dirty="0" smtClean="0"/>
              <a:t>SW&amp;HW formal verification</a:t>
            </a:r>
          </a:p>
          <a:p>
            <a:r>
              <a:rPr lang="en-US" dirty="0"/>
              <a:t>N</a:t>
            </a:r>
            <a:r>
              <a:rPr lang="en-US" dirty="0" smtClean="0"/>
              <a:t>umerical simulations to study instabilities (in liquids, gases and plasmas). Perhaps, could turn around fortune of LLNL ICF $5B fusion facility </a:t>
            </a:r>
          </a:p>
          <a:p>
            <a:r>
              <a:rPr lang="en-US" dirty="0" smtClean="0"/>
              <a:t>Quantum effects defy locality </a:t>
            </a:r>
          </a:p>
          <a:p>
            <a:r>
              <a:rPr lang="en-US" dirty="0" smtClean="0"/>
              <a:t>Scaling graph algorithms</a:t>
            </a:r>
          </a:p>
          <a:p>
            <a:r>
              <a:rPr lang="en-US" dirty="0" smtClean="0"/>
              <a:t>Large FFT </a:t>
            </a:r>
          </a:p>
          <a:p>
            <a:endParaRPr lang="en-US" dirty="0"/>
          </a:p>
          <a:p>
            <a:r>
              <a:rPr lang="en-US" dirty="0" smtClean="0"/>
              <a:t>DOE on a mission to “reinvent Physics” for communication avoidance. Instead match computing to classic Physics.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2 representations of a directed graph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7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dirty="0" smtClean="0"/>
              <a:t>) Adjacency-list representation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dirty="0" smtClean="0"/>
              <a:t>) Adjacency-matrix representation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371600"/>
          <a:ext cx="9144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Acrobat Document" r:id="rId3" imgW="25313640" imgH="6926441" progId="AcroExch.Document.7">
                  <p:embed/>
                </p:oleObj>
              </mc:Choice>
              <mc:Fallback>
                <p:oleObj name="Acrobat Document" r:id="rId3" imgW="25313640" imgH="6926441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BFS pseudo-code</a:t>
            </a:r>
            <a:endParaRPr lang="en-US" dirty="0"/>
          </a:p>
        </p:txBody>
      </p:sp>
      <p:pic>
        <p:nvPicPr>
          <p:cNvPr id="4" name="Picture 3" descr="D:\McGraw-Hill Projects\Cormen\algorithms\BF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5867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Breadth-first-search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BFS on an undirected graph. Compute into </a:t>
            </a:r>
            <a:r>
              <a:rPr lang="en-US" sz="2400" dirty="0" err="1" smtClean="0"/>
              <a:t>d(v</a:t>
            </a:r>
            <a:r>
              <a:rPr lang="en-US" sz="2400" dirty="0" smtClean="0"/>
              <a:t>) distance from source node </a:t>
            </a:r>
            <a:r>
              <a:rPr lang="en-US" sz="2400" dirty="0" err="1" smtClean="0"/>
              <a:t>s</a:t>
            </a:r>
            <a:r>
              <a:rPr lang="en-US" sz="2400" dirty="0" smtClean="0"/>
              <a:t>. Initially </a:t>
            </a:r>
            <a:r>
              <a:rPr lang="en-US" sz="2400" dirty="0" err="1" smtClean="0"/>
              <a:t>d(v</a:t>
            </a:r>
            <a:r>
              <a:rPr lang="en-US" sz="2400" dirty="0" smtClean="0"/>
              <a:t>)=‘infinity’. Shawn: queue Q in the beginning of an iteration, tree edges as produced by BFS (shaded), and </a:t>
            </a:r>
            <a:r>
              <a:rPr lang="en-US" sz="2400" dirty="0" err="1" smtClean="0"/>
              <a:t>d(v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1" y="2209800"/>
          <a:ext cx="8229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Acrobat Document" r:id="rId3" imgW="25199201" imgH="20794841" progId="AcroExch.Document.7">
                  <p:embed/>
                </p:oleObj>
              </mc:Choice>
              <mc:Fallback>
                <p:oleObj name="Acrobat Document" r:id="rId3" imgW="25199201" imgH="20794841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2209800"/>
                        <a:ext cx="8229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90600" y="24384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182880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1676400"/>
            <a:ext cx="114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correction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Analysis: shortest-path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delta(s,v</a:t>
            </a:r>
            <a:r>
              <a:rPr lang="en-US" dirty="0" smtClean="0"/>
              <a:t>) – the shortest distance from node </a:t>
            </a:r>
            <a:r>
              <a:rPr lang="en-US" dirty="0" err="1" smtClean="0"/>
              <a:t>s</a:t>
            </a:r>
            <a:r>
              <a:rPr lang="en-US" dirty="0" smtClean="0"/>
              <a:t> to node </a:t>
            </a:r>
            <a:r>
              <a:rPr lang="en-US" dirty="0" err="1" smtClean="0"/>
              <a:t>v</a:t>
            </a:r>
            <a:r>
              <a:rPr lang="en-US" dirty="0" smtClean="0"/>
              <a:t> in graph G(V,E) counting edges</a:t>
            </a:r>
          </a:p>
          <a:p>
            <a:pPr>
              <a:buNone/>
            </a:pPr>
            <a:r>
              <a:rPr lang="en-US" dirty="0" smtClean="0"/>
              <a:t>Theorem: At the end of BFS, </a:t>
            </a:r>
            <a:r>
              <a:rPr lang="en-US" dirty="0" err="1" smtClean="0"/>
              <a:t>d(v</a:t>
            </a:r>
            <a:r>
              <a:rPr lang="en-US" dirty="0" smtClean="0"/>
              <a:t>) = </a:t>
            </a:r>
            <a:r>
              <a:rPr lang="en-US" dirty="0" err="1" smtClean="0"/>
              <a:t>delta(s,v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sz="1946" dirty="0" smtClean="0"/>
              <a:t>[Lemma: If (</a:t>
            </a:r>
            <a:r>
              <a:rPr lang="en-US" sz="1946" dirty="0" err="1" smtClean="0"/>
              <a:t>u,v</a:t>
            </a:r>
            <a:r>
              <a:rPr lang="en-US" sz="1946" dirty="0" smtClean="0"/>
              <a:t>) is in E then </a:t>
            </a:r>
            <a:r>
              <a:rPr lang="en-US" sz="1946" dirty="0" err="1" smtClean="0"/>
              <a:t>delta(s,v</a:t>
            </a:r>
            <a:r>
              <a:rPr lang="en-US" sz="1946" dirty="0" smtClean="0"/>
              <a:t>) &lt;= delta(s,u)+1]</a:t>
            </a:r>
          </a:p>
          <a:p>
            <a:pPr>
              <a:buNone/>
            </a:pPr>
            <a:r>
              <a:rPr lang="en-US" sz="1946" dirty="0" smtClean="0"/>
              <a:t>[Lemma: At the end of BFS, </a:t>
            </a:r>
            <a:r>
              <a:rPr lang="en-US" sz="1946" dirty="0" err="1" smtClean="0"/>
              <a:t>d(v</a:t>
            </a:r>
            <a:r>
              <a:rPr lang="en-US" sz="1946" dirty="0" smtClean="0"/>
              <a:t>) &gt;= </a:t>
            </a:r>
            <a:r>
              <a:rPr lang="en-US" sz="1946" dirty="0" err="1" smtClean="0"/>
              <a:t>delta(s,v</a:t>
            </a:r>
            <a:r>
              <a:rPr lang="en-US" sz="1946" dirty="0" smtClean="0"/>
              <a:t>)</a:t>
            </a:r>
          </a:p>
          <a:p>
            <a:pPr>
              <a:buNone/>
            </a:pPr>
            <a:r>
              <a:rPr lang="en-US" sz="1946" dirty="0" smtClean="0"/>
              <a:t>	Proof: By induction on the steps of BFS, if following any step of BFS </a:t>
            </a:r>
            <a:r>
              <a:rPr lang="en-US" sz="1946" dirty="0" err="1" smtClean="0"/>
              <a:t>d(v</a:t>
            </a:r>
            <a:r>
              <a:rPr lang="en-US" sz="1946" dirty="0" smtClean="0"/>
              <a:t>) &lt; ‘</a:t>
            </a:r>
            <a:r>
              <a:rPr lang="en-US" sz="1946" dirty="0" err="1" smtClean="0"/>
              <a:t>inifinity</a:t>
            </a:r>
            <a:r>
              <a:rPr lang="en-US" sz="1946" dirty="0" smtClean="0"/>
              <a:t>’ then there exists a path from </a:t>
            </a:r>
            <a:r>
              <a:rPr lang="en-US" sz="1946" dirty="0" err="1" smtClean="0"/>
              <a:t>s</a:t>
            </a:r>
            <a:r>
              <a:rPr lang="en-US" sz="1946" dirty="0" smtClean="0"/>
              <a:t> to </a:t>
            </a:r>
            <a:r>
              <a:rPr lang="en-US" sz="1946" dirty="0" err="1" smtClean="0"/>
              <a:t>v</a:t>
            </a:r>
            <a:r>
              <a:rPr lang="en-US" sz="1946" dirty="0" smtClean="0"/>
              <a:t> with </a:t>
            </a:r>
            <a:r>
              <a:rPr lang="en-US" sz="1946" dirty="0" err="1" smtClean="0"/>
              <a:t>d(v</a:t>
            </a:r>
            <a:r>
              <a:rPr lang="en-US" sz="1946" dirty="0" smtClean="0"/>
              <a:t>) edges.  ]</a:t>
            </a:r>
          </a:p>
          <a:p>
            <a:pPr>
              <a:buNone/>
            </a:pPr>
            <a:r>
              <a:rPr lang="en-US" dirty="0" smtClean="0"/>
              <a:t>Inductive claim on 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</a:p>
          <a:p>
            <a:pPr marL="514350" indent="-514350">
              <a:buAutoNum type="arabicPeriod"/>
            </a:pPr>
            <a:r>
              <a:rPr lang="en-US" dirty="0" smtClean="0"/>
              <a:t>If </a:t>
            </a:r>
            <a:r>
              <a:rPr lang="en-US" dirty="0" err="1" smtClean="0"/>
              <a:t>d(v</a:t>
            </a:r>
            <a:r>
              <a:rPr lang="en-US" dirty="0" smtClean="0"/>
              <a:t>) &lt;= </a:t>
            </a:r>
            <a:r>
              <a:rPr lang="en-US" dirty="0" err="1" smtClean="0"/>
              <a:t>i</a:t>
            </a:r>
            <a:r>
              <a:rPr lang="en-US" dirty="0" smtClean="0"/>
              <a:t>, then at the end of BFS, </a:t>
            </a:r>
            <a:r>
              <a:rPr lang="en-US" dirty="0" err="1" smtClean="0"/>
              <a:t>delta(s,v</a:t>
            </a:r>
            <a:r>
              <a:rPr lang="en-US" dirty="0" smtClean="0"/>
              <a:t>) = </a:t>
            </a:r>
            <a:r>
              <a:rPr lang="en-US" dirty="0" err="1" smtClean="0"/>
              <a:t>d(v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If </a:t>
            </a:r>
            <a:r>
              <a:rPr lang="en-US" dirty="0" err="1" smtClean="0"/>
              <a:t>delta(s,v</a:t>
            </a:r>
            <a:r>
              <a:rPr lang="en-US" dirty="0" smtClean="0"/>
              <a:t>) &lt;= </a:t>
            </a:r>
            <a:r>
              <a:rPr lang="en-US" dirty="0" err="1" smtClean="0"/>
              <a:t>i</a:t>
            </a:r>
            <a:r>
              <a:rPr lang="en-US" dirty="0" smtClean="0"/>
              <a:t>, then at the end of BFS, </a:t>
            </a:r>
            <a:r>
              <a:rPr lang="en-US" dirty="0" err="1" smtClean="0"/>
              <a:t>delta(s,v</a:t>
            </a:r>
            <a:r>
              <a:rPr lang="en-US" dirty="0" smtClean="0"/>
              <a:t>) = </a:t>
            </a:r>
            <a:r>
              <a:rPr lang="en-US" dirty="0" err="1" smtClean="0"/>
              <a:t>d(v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Analysis: complexity</a:t>
            </a:r>
            <a:endParaRPr lang="en-US" dirty="0"/>
          </a:p>
        </p:txBody>
      </p:sp>
      <p:pic>
        <p:nvPicPr>
          <p:cNvPr id="4" name="Picture 3" descr="D:\McGraw-Hill Projects\Cormen\algorithms\BF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48768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914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</a:t>
            </a:r>
            <a:endParaRPr lang="en-US" dirty="0" smtClean="0"/>
          </a:p>
          <a:p>
            <a:r>
              <a:rPr lang="en-US" dirty="0" err="1" smtClean="0"/>
              <a:t>v</a:t>
            </a:r>
            <a:endParaRPr lang="en-US" dirty="0" smtClean="0"/>
          </a:p>
          <a:p>
            <a:r>
              <a:rPr lang="en-US" dirty="0" err="1" smtClean="0"/>
              <a:t>v</a:t>
            </a:r>
            <a:endParaRPr lang="en-US" dirty="0" smtClean="0"/>
          </a:p>
          <a:p>
            <a:r>
              <a:rPr lang="en-US" dirty="0" err="1" smtClean="0"/>
              <a:t>v</a:t>
            </a:r>
            <a:endParaRPr lang="en-US" dirty="0" smtClean="0"/>
          </a:p>
          <a:p>
            <a:r>
              <a:rPr lang="en-US" dirty="0" err="1" smtClean="0"/>
              <a:t>u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0200" y="6096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Method: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Charging each operation to a vertex or an edge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Upper bound the maximum number of charges per vertex and per edge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Since constant, adjacency-list input 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O(n+m</a:t>
            </a:r>
            <a:r>
              <a:rPr lang="en-US" sz="2000" dirty="0" smtClean="0">
                <a:sym typeface="Wingdings"/>
              </a:rPr>
              <a:t>) time.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Reconstructing path from </a:t>
            </a:r>
            <a:r>
              <a:rPr lang="en-US" dirty="0" err="1" smtClean="0"/>
              <a:t>s</a:t>
            </a:r>
            <a:r>
              <a:rPr lang="en-US" dirty="0" smtClean="0"/>
              <a:t> to </a:t>
            </a:r>
            <a:r>
              <a:rPr lang="en-US" dirty="0" err="1" smtClean="0"/>
              <a:t>v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BFS tree</a:t>
            </a:r>
            <a:endParaRPr lang="en-US" dirty="0"/>
          </a:p>
        </p:txBody>
      </p:sp>
      <p:pic>
        <p:nvPicPr>
          <p:cNvPr id="4" name="Picture 3" descr="D:\McGraw-Hill Projects\Cormen\algorithms\print_pa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2362200"/>
            <a:ext cx="693420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Dept-first search (DFS)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r>
              <a:rPr lang="en-US" dirty="0" smtClean="0"/>
              <a:t>Initialize and initiate DFS</a:t>
            </a:r>
            <a:endParaRPr lang="en-US" dirty="0"/>
          </a:p>
        </p:txBody>
      </p:sp>
      <p:pic>
        <p:nvPicPr>
          <p:cNvPr id="4" name="Picture 3" descr="D:\McGraw-Hill Projects\Cormen\algorithms\DF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5486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1005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Elementary graph algorithms Chapter 22</vt:lpstr>
      <vt:lpstr>Representation of graphs</vt:lpstr>
      <vt:lpstr>2 representations of a directed graph </vt:lpstr>
      <vt:lpstr>BFS pseudo-code</vt:lpstr>
      <vt:lpstr>Breadth-first-search</vt:lpstr>
      <vt:lpstr>Analysis: shortest-path correctness</vt:lpstr>
      <vt:lpstr>Analysis: complexity</vt:lpstr>
      <vt:lpstr>Reconstructing path from s to v: The BFS tree</vt:lpstr>
      <vt:lpstr>Dept-first search (DFS)</vt:lpstr>
      <vt:lpstr>The recursive call</vt:lpstr>
      <vt:lpstr>PowerPoint Presentation</vt:lpstr>
      <vt:lpstr>Properties of DFS</vt:lpstr>
      <vt:lpstr>Complexity</vt:lpstr>
      <vt:lpstr>Topological sort</vt:lpstr>
      <vt:lpstr>Programming project</vt:lpstr>
      <vt:lpstr>DAG for topological sort</vt:lpstr>
      <vt:lpstr>Undirected connected graph G(V,E): Articulation points, bridges and biconnected components. Ex 22-2</vt:lpstr>
      <vt:lpstr>Clarification to definition of biconnected components</vt:lpstr>
      <vt:lpstr>Euler tour</vt:lpstr>
      <vt:lpstr>Transition Parallelism of graph /irregular algorithms</vt:lpstr>
      <vt:lpstr>Some Random Applications just to back up the “many applications” statement in the prior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Uzi  Vishkin</dc:creator>
  <cp:lastModifiedBy>Uzi  Vishkin</cp:lastModifiedBy>
  <cp:revision>34</cp:revision>
  <dcterms:created xsi:type="dcterms:W3CDTF">2010-10-31T17:56:15Z</dcterms:created>
  <dcterms:modified xsi:type="dcterms:W3CDTF">2016-11-02T14:32:12Z</dcterms:modified>
</cp:coreProperties>
</file>