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02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A9B73-7818-41E5-A887-AB505DB5B84F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04D51-BFA5-4936-A8B1-CD847E2F3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41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3A190-5B78-4E27-A629-9AA1949103A8}" type="slidenum">
              <a:rPr lang="en-US"/>
              <a:pPr/>
              <a:t>10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13E04B-A579-4DBF-9F13-1950112E17D0}" type="slidenum">
              <a:rPr lang="en-US"/>
              <a:pPr/>
              <a:t>11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dirty="0" smtClean="0"/>
              <a:t>2-3 (or B-) Trees, in lieu of Chapter 18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2672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Get material from pages 42-51 in http://www.umiacs.umd.edu/users/vishkin/PUBLICATIONS/classnotes.pdf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fig18-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"/>
            <a:ext cx="9144000" cy="5257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4" descr="fig18-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52400"/>
            <a:ext cx="9144000" cy="4114800"/>
          </a:xfrm>
          <a:noFill/>
        </p:spPr>
      </p:pic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143000" y="4264025"/>
            <a:ext cx="70993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Disc rotation speed: 7200 RPM, typical</a:t>
            </a:r>
          </a:p>
          <a:p>
            <a:r>
              <a:rPr lang="en-US" dirty="0"/>
              <a:t>Arm movement: few </a:t>
            </a:r>
            <a:r>
              <a:rPr lang="en-US" dirty="0" err="1"/>
              <a:t>ms.</a:t>
            </a:r>
            <a:endParaRPr lang="en-US" dirty="0"/>
          </a:p>
          <a:p>
            <a:r>
              <a:rPr lang="en-US" dirty="0"/>
              <a:t>Total access time for data on disc: 3-9 </a:t>
            </a:r>
            <a:r>
              <a:rPr lang="en-US" dirty="0" err="1"/>
              <a:t>ms.</a:t>
            </a:r>
            <a:r>
              <a:rPr lang="en-US" dirty="0"/>
              <a:t>, typical</a:t>
            </a:r>
          </a:p>
          <a:p>
            <a:r>
              <a:rPr lang="en-US" dirty="0"/>
              <a:t>Versus access time in RAM: &lt; 100 ns.</a:t>
            </a:r>
          </a:p>
          <a:p>
            <a:endParaRPr lang="en-US" dirty="0"/>
          </a:p>
          <a:p>
            <a:r>
              <a:rPr lang="en-US" dirty="0"/>
              <a:t>B-tree objective: to optimize disc access by using the full amount of </a:t>
            </a:r>
          </a:p>
          <a:p>
            <a:r>
              <a:rPr lang="en-US" dirty="0"/>
              <a:t>information retrieved per disc access, i.e., one page. So:</a:t>
            </a:r>
          </a:p>
          <a:p>
            <a:r>
              <a:rPr lang="en-US" dirty="0"/>
              <a:t>Size of 1 node of the B-tree = 1 page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2-3 tree</a:t>
            </a:r>
            <a:endParaRPr lang="en-US" dirty="0"/>
          </a:p>
        </p:txBody>
      </p:sp>
      <p:pic>
        <p:nvPicPr>
          <p:cNvPr id="4" name="Content Placeholder 3" descr="r12-aux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44736"/>
            <a:ext cx="8229600" cy="3036891"/>
          </a:xfrm>
        </p:spPr>
      </p:pic>
      <p:sp>
        <p:nvSpPr>
          <p:cNvPr id="5" name="TextBox 4"/>
          <p:cNvSpPr txBox="1"/>
          <p:nvPr/>
        </p:nvSpPr>
        <p:spPr>
          <a:xfrm>
            <a:off x="457200" y="6096000"/>
            <a:ext cx="3996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Search takes O(log n) time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100" u="sng" dirty="0"/>
              <a:t>I</a:t>
            </a:r>
            <a:r>
              <a:rPr lang="en-US" sz="3100" u="sng" dirty="0" smtClean="0"/>
              <a:t>nsert(12)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Translate to absorb(12,14)</a:t>
            </a:r>
            <a:endParaRPr lang="en-US" dirty="0"/>
          </a:p>
        </p:txBody>
      </p:sp>
      <p:pic>
        <p:nvPicPr>
          <p:cNvPr id="4" name="Content Placeholder 3" descr="r13-aux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14400"/>
            <a:ext cx="9144000" cy="5943600"/>
          </a:xfrm>
        </p:spPr>
      </p:pic>
      <p:sp>
        <p:nvSpPr>
          <p:cNvPr id="3" name="TextBox 2"/>
          <p:cNvSpPr txBox="1"/>
          <p:nvPr/>
        </p:nvSpPr>
        <p:spPr>
          <a:xfrm>
            <a:off x="4038600" y="5410200"/>
            <a:ext cx="337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“orphan” attached to sibling.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absorb(C-LEFT,C)</a:t>
            </a:r>
            <a:endParaRPr lang="en-US" sz="2800" dirty="0"/>
          </a:p>
        </p:txBody>
      </p:sp>
      <p:pic>
        <p:nvPicPr>
          <p:cNvPr id="4" name="Content Placeholder 3" descr="r14-aux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0299" y="2224731"/>
            <a:ext cx="7583401" cy="3276900"/>
          </a:xfrm>
        </p:spPr>
      </p:pic>
      <p:sp>
        <p:nvSpPr>
          <p:cNvPr id="3" name="TextBox 2"/>
          <p:cNvSpPr txBox="1"/>
          <p:nvPr/>
        </p:nvSpPr>
        <p:spPr>
          <a:xfrm>
            <a:off x="1219200" y="6029903"/>
            <a:ext cx="5643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ata for all changes: always available locally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240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Adopted by parent.</a:t>
            </a:r>
          </a:p>
          <a:p>
            <a:r>
              <a:rPr lang="en-US" dirty="0" smtClean="0"/>
              <a:t>Parent split: new parent is orphan whose sibling is the original parent</a:t>
            </a:r>
          </a:p>
          <a:p>
            <a:r>
              <a:rPr lang="en-US" dirty="0" smtClean="0">
                <a:sym typeface="Wingdings"/>
              </a:rPr>
              <a:t> Defines an inductive step (next slide)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Complete insert(12)</a:t>
            </a:r>
            <a:endParaRPr lang="en-US" sz="2800" dirty="0"/>
          </a:p>
        </p:txBody>
      </p:sp>
      <p:pic>
        <p:nvPicPr>
          <p:cNvPr id="4" name="Content Placeholder 3" descr="r15-aux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14400"/>
            <a:ext cx="9144000" cy="6019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takes O(log n)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Delete(4)</a:t>
            </a:r>
            <a:r>
              <a:rPr lang="en-US" sz="2800" dirty="0" smtClean="0"/>
              <a:t>: first discard(4), second discard(B)</a:t>
            </a:r>
            <a:endParaRPr lang="en-US" sz="2800" dirty="0"/>
          </a:p>
        </p:txBody>
      </p:sp>
      <p:pic>
        <p:nvPicPr>
          <p:cNvPr id="5" name="Content Placeholder 4" descr="r16au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62000"/>
            <a:ext cx="9143999" cy="6096000"/>
          </a:xfrm>
        </p:spPr>
      </p:pic>
      <p:sp>
        <p:nvSpPr>
          <p:cNvPr id="3" name="TextBox 2"/>
          <p:cNvSpPr txBox="1"/>
          <p:nvPr/>
        </p:nvSpPr>
        <p:spPr>
          <a:xfrm>
            <a:off x="0" y="1371600"/>
            <a:ext cx="1991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 loses a child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505200"/>
            <a:ext cx="227434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Transfers other child </a:t>
            </a:r>
          </a:p>
          <a:p>
            <a:r>
              <a:rPr lang="en-US" dirty="0" smtClean="0"/>
              <a:t>to siblings</a:t>
            </a:r>
          </a:p>
          <a:p>
            <a:endParaRPr lang="en-US" dirty="0" smtClean="0"/>
          </a:p>
          <a:p>
            <a:r>
              <a:rPr lang="en-US" dirty="0" smtClean="0"/>
              <a:t>&amp; eliminates</a:t>
            </a:r>
          </a:p>
          <a:p>
            <a:r>
              <a:rPr lang="en-US" dirty="0" smtClean="0"/>
              <a:t>Itself</a:t>
            </a:r>
          </a:p>
          <a:p>
            <a:r>
              <a:rPr lang="en-US" dirty="0" smtClean="0">
                <a:sym typeface="Wingdings"/>
              </a:rPr>
              <a:t> Inductive step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Finally discard(F)</a:t>
            </a:r>
            <a:endParaRPr lang="en-US" sz="2800" dirty="0"/>
          </a:p>
        </p:txBody>
      </p:sp>
      <p:pic>
        <p:nvPicPr>
          <p:cNvPr id="4" name="Content Placeholder 3" descr="r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7924800" cy="3228816"/>
          </a:xfrm>
        </p:spPr>
      </p:pic>
      <p:sp>
        <p:nvSpPr>
          <p:cNvPr id="5" name="TextBox 4"/>
          <p:cNvSpPr txBox="1"/>
          <p:nvPr/>
        </p:nvSpPr>
        <p:spPr>
          <a:xfrm>
            <a:off x="1219200" y="54102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r>
              <a:rPr lang="en-US" sz="2400" dirty="0" smtClean="0"/>
              <a:t>ata for all changes: </a:t>
            </a:r>
            <a:r>
              <a:rPr lang="en-US" sz="2400" dirty="0" smtClean="0">
                <a:solidFill>
                  <a:srgbClr val="FF0000"/>
                </a:solidFill>
              </a:rPr>
              <a:t>always available locally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Revisit data with example</a:t>
            </a:r>
            <a:endParaRPr lang="en-US" sz="2400" b="1" dirty="0"/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takes O(log n)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204</Words>
  <Application>Microsoft Office PowerPoint</Application>
  <PresentationFormat>On-screen Show (4:3)</PresentationFormat>
  <Paragraphs>38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2-3 (or B-) Trees, in lieu of Chapter 18 </vt:lpstr>
      <vt:lpstr>2-3 tree</vt:lpstr>
      <vt:lpstr>Insert(12) Translate to absorb(12,14)</vt:lpstr>
      <vt:lpstr>absorb(C-LEFT,C)</vt:lpstr>
      <vt:lpstr>Complete insert(12)</vt:lpstr>
      <vt:lpstr>Complexity</vt:lpstr>
      <vt:lpstr>Delete(4): first discard(4), second discard(B)</vt:lpstr>
      <vt:lpstr>Finally discard(F)</vt:lpstr>
      <vt:lpstr>Complexity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Uzi  Vishkin</dc:creator>
  <cp:lastModifiedBy>Uzi  Vishkin</cp:lastModifiedBy>
  <cp:revision>35</cp:revision>
  <dcterms:created xsi:type="dcterms:W3CDTF">2006-08-16T00:00:00Z</dcterms:created>
  <dcterms:modified xsi:type="dcterms:W3CDTF">2015-09-30T02:05:58Z</dcterms:modified>
</cp:coreProperties>
</file>