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4"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9" d="100"/>
          <a:sy n="49" d="100"/>
        </p:scale>
        <p:origin x="-1853" y="-6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 Greedy Algorithms</a:t>
            </a:r>
            <a:endParaRPr lang="en-US" dirty="0"/>
          </a:p>
        </p:txBody>
      </p:sp>
      <p:sp>
        <p:nvSpPr>
          <p:cNvPr id="3" name="TextBox 2"/>
          <p:cNvSpPr txBox="1"/>
          <p:nvPr/>
        </p:nvSpPr>
        <p:spPr>
          <a:xfrm>
            <a:off x="0" y="2209800"/>
            <a:ext cx="8382000" cy="830997"/>
          </a:xfrm>
          <a:prstGeom prst="rect">
            <a:avLst/>
          </a:prstGeom>
          <a:noFill/>
        </p:spPr>
        <p:txBody>
          <a:bodyPr wrap="square" rtlCol="0">
            <a:spAutoFit/>
          </a:bodyPr>
          <a:lstStyle/>
          <a:p>
            <a:r>
              <a:rPr lang="en-US" sz="2400" dirty="0" smtClean="0"/>
              <a:t>Much simpler than dynamic programming: choose what looks best now</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pPr algn="l"/>
            <a:r>
              <a:rPr lang="en-US" sz="2000" dirty="0" smtClean="0"/>
              <a:t>Consider 11 potential lectures all seeking to use the same lecture hall. Lecture </a:t>
            </a:r>
            <a:r>
              <a:rPr lang="en-US" sz="2000" dirty="0" err="1" smtClean="0"/>
              <a:t>i</a:t>
            </a:r>
            <a:r>
              <a:rPr lang="en-US" sz="2000" dirty="0" smtClean="0"/>
              <a:t> starts at time </a:t>
            </a:r>
            <a:r>
              <a:rPr lang="en-US" sz="2000" dirty="0" err="1" smtClean="0"/>
              <a:t>s_i</a:t>
            </a:r>
            <a:r>
              <a:rPr lang="en-US" sz="2000" dirty="0" smtClean="0"/>
              <a:t> and ends by time </a:t>
            </a:r>
            <a:r>
              <a:rPr lang="en-US" sz="2000" dirty="0" err="1" smtClean="0"/>
              <a:t>f_i</a:t>
            </a:r>
            <a:r>
              <a:rPr lang="en-US" sz="2000" dirty="0" smtClean="0"/>
              <a:t> (so that a lecture that starts at time </a:t>
            </a:r>
            <a:r>
              <a:rPr lang="en-US" sz="2000" dirty="0" err="1" smtClean="0"/>
              <a:t>f_i</a:t>
            </a:r>
            <a:r>
              <a:rPr lang="en-US" sz="2000" dirty="0" smtClean="0"/>
              <a:t> or later can share the lecture with lecture </a:t>
            </a:r>
            <a:r>
              <a:rPr lang="en-US" sz="2000" dirty="0" err="1" smtClean="0"/>
              <a:t>i</a:t>
            </a:r>
            <a:r>
              <a:rPr lang="en-US" sz="2000" dirty="0" smtClean="0"/>
              <a:t>).  </a:t>
            </a:r>
            <a:r>
              <a:rPr lang="en-US" sz="2000" u="sng" dirty="0" smtClean="0"/>
              <a:t>Problem</a:t>
            </a:r>
            <a:r>
              <a:rPr lang="en-US" sz="2000" dirty="0" smtClean="0"/>
              <a:t> How to fit the largest number of lectures into the lecture hall? ..Already sorted by finish time. Pick earliest finish time; repeat.</a:t>
            </a:r>
            <a:endParaRPr lang="en-US" sz="2000" dirty="0"/>
          </a:p>
        </p:txBody>
      </p:sp>
      <p:graphicFrame>
        <p:nvGraphicFramePr>
          <p:cNvPr id="4" name="Content Placeholder 3"/>
          <p:cNvGraphicFramePr>
            <a:graphicFrameLocks noGrp="1" noChangeAspect="1"/>
          </p:cNvGraphicFramePr>
          <p:nvPr>
            <p:ph idx="1"/>
          </p:nvPr>
        </p:nvGraphicFramePr>
        <p:xfrm>
          <a:off x="152400" y="1447800"/>
          <a:ext cx="8991600" cy="5410200"/>
        </p:xfrm>
        <a:graphic>
          <a:graphicData uri="http://schemas.openxmlformats.org/presentationml/2006/ole">
            <mc:AlternateContent xmlns:mc="http://schemas.openxmlformats.org/markup-compatibility/2006">
              <mc:Choice xmlns:v="urn:schemas-microsoft-com:vml" Requires="v">
                <p:oleObj spid="_x0000_s1038" name="Acrobat Document" r:id="rId3" imgW="25384420" imgH="25651143" progId="AcroExch.Document.7">
                  <p:embed/>
                </p:oleObj>
              </mc:Choice>
              <mc:Fallback>
                <p:oleObj name="Acrobat Document" r:id="rId3" imgW="25384420" imgH="25651143" progId="AcroExch.Document.7">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47800"/>
                        <a:ext cx="89916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a:t>
            </a:r>
            <a:endParaRPr lang="en-US" dirty="0"/>
          </a:p>
        </p:txBody>
      </p:sp>
      <p:sp>
        <p:nvSpPr>
          <p:cNvPr id="3" name="Content Placeholder 2"/>
          <p:cNvSpPr>
            <a:spLocks noGrp="1"/>
          </p:cNvSpPr>
          <p:nvPr>
            <p:ph idx="1"/>
          </p:nvPr>
        </p:nvSpPr>
        <p:spPr/>
        <p:txBody>
          <a:bodyPr/>
          <a:lstStyle/>
          <a:p>
            <a:r>
              <a:rPr lang="en-US" dirty="0" smtClean="0"/>
              <a:t>Assume: some optimal solution</a:t>
            </a:r>
          </a:p>
          <a:p>
            <a:r>
              <a:rPr lang="en-US" dirty="0" smtClean="0"/>
              <a:t>Show that cannot be better than the outcome of the greedy algorithm</a:t>
            </a:r>
            <a:endParaRPr lang="en-US" dirty="0"/>
          </a:p>
        </p:txBody>
      </p:sp>
    </p:spTree>
    <p:extLst>
      <p:ext uri="{BB962C8B-B14F-4D97-AF65-F5344CB8AC3E}">
        <p14:creationId xmlns:p14="http://schemas.microsoft.com/office/powerpoint/2010/main" val="1464340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Binary prefix codes</a:t>
            </a:r>
            <a:endParaRPr lang="en-US" dirty="0"/>
          </a:p>
        </p:txBody>
      </p:sp>
      <p:graphicFrame>
        <p:nvGraphicFramePr>
          <p:cNvPr id="4" name="Content Placeholder 3"/>
          <p:cNvGraphicFramePr>
            <a:graphicFrameLocks noGrp="1" noChangeAspect="1"/>
          </p:cNvGraphicFramePr>
          <p:nvPr>
            <p:ph idx="1"/>
          </p:nvPr>
        </p:nvGraphicFramePr>
        <p:xfrm>
          <a:off x="1524000" y="3371850"/>
          <a:ext cx="6096000" cy="981075"/>
        </p:xfrm>
        <a:graphic>
          <a:graphicData uri="http://schemas.openxmlformats.org/presentationml/2006/ole">
            <mc:AlternateContent xmlns:mc="http://schemas.openxmlformats.org/markup-compatibility/2006">
              <mc:Choice xmlns:v="urn:schemas-microsoft-com:vml" Requires="v">
                <p:oleObj spid="_x0000_s3086" name="Acrobat Document" r:id="rId3" imgW="16139160" imgH="2598281" progId="AcroExch.Document.7">
                  <p:embed/>
                </p:oleObj>
              </mc:Choice>
              <mc:Fallback>
                <p:oleObj name="Acrobat Document" r:id="rId3" imgW="16139160" imgH="2598281" progId="AcroExch.Document.7">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71850"/>
                        <a:ext cx="6096000"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228600" y="1143000"/>
            <a:ext cx="6463180" cy="1200329"/>
          </a:xfrm>
          <a:prstGeom prst="rect">
            <a:avLst/>
          </a:prstGeom>
          <a:noFill/>
        </p:spPr>
        <p:txBody>
          <a:bodyPr wrap="none" rtlCol="0">
            <a:spAutoFit/>
          </a:bodyPr>
          <a:lstStyle/>
          <a:p>
            <a:r>
              <a:rPr lang="en-US" dirty="0" smtClean="0"/>
              <a:t>Suppose: A 100,000-character data file we want to store compactly</a:t>
            </a:r>
          </a:p>
          <a:p>
            <a:r>
              <a:rPr lang="en-US" dirty="0" smtClean="0"/>
              <a:t>Each character will be represented by a binary code</a:t>
            </a:r>
          </a:p>
          <a:p>
            <a:r>
              <a:rPr lang="en-US" dirty="0" smtClean="0"/>
              <a:t>Two approaches: fixed length codes or variable length codes</a:t>
            </a:r>
          </a:p>
          <a:p>
            <a:r>
              <a:rPr lang="en-US" dirty="0" smtClean="0"/>
              <a:t>Prefix codes: no code can be the prefix of another code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Tree representation of above codes</a:t>
            </a:r>
            <a:endParaRPr lang="en-US" dirty="0"/>
          </a:p>
        </p:txBody>
      </p:sp>
      <p:graphicFrame>
        <p:nvGraphicFramePr>
          <p:cNvPr id="4" name="Content Placeholder 3"/>
          <p:cNvGraphicFramePr>
            <a:graphicFrameLocks noGrp="1" noChangeAspect="1"/>
          </p:cNvGraphicFramePr>
          <p:nvPr>
            <p:ph idx="1"/>
          </p:nvPr>
        </p:nvGraphicFramePr>
        <p:xfrm>
          <a:off x="1524000" y="2557463"/>
          <a:ext cx="6096000" cy="2608262"/>
        </p:xfrm>
        <a:graphic>
          <a:graphicData uri="http://schemas.openxmlformats.org/presentationml/2006/ole">
            <mc:AlternateContent xmlns:mc="http://schemas.openxmlformats.org/markup-compatibility/2006">
              <mc:Choice xmlns:v="urn:schemas-microsoft-com:vml" Requires="v">
                <p:oleObj spid="_x0000_s4110" name="Acrobat Document" r:id="rId3" imgW="21031200" imgH="8991600" progId="AcroExch.Document.7">
                  <p:embed/>
                </p:oleObj>
              </mc:Choice>
              <mc:Fallback>
                <p:oleObj name="Acrobat Document" r:id="rId3" imgW="21031200" imgH="8991600" progId="AcroExch.Document.7">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57463"/>
                        <a:ext cx="6096000" cy="2608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Huffman’s algorithm</a:t>
            </a:r>
            <a:endParaRPr lang="en-US" dirty="0"/>
          </a:p>
        </p:txBody>
      </p:sp>
      <p:graphicFrame>
        <p:nvGraphicFramePr>
          <p:cNvPr id="4" name="Content Placeholder 3"/>
          <p:cNvGraphicFramePr>
            <a:graphicFrameLocks noGrp="1" noChangeAspect="1"/>
          </p:cNvGraphicFramePr>
          <p:nvPr>
            <p:ph idx="1"/>
          </p:nvPr>
        </p:nvGraphicFramePr>
        <p:xfrm>
          <a:off x="1565275" y="1830388"/>
          <a:ext cx="6011863" cy="4064000"/>
        </p:xfrm>
        <a:graphic>
          <a:graphicData uri="http://schemas.openxmlformats.org/presentationml/2006/ole">
            <mc:AlternateContent xmlns:mc="http://schemas.openxmlformats.org/markup-compatibility/2006">
              <mc:Choice xmlns:v="urn:schemas-microsoft-com:vml" Requires="v">
                <p:oleObj spid="_x0000_s5134" name="Acrobat Document" r:id="rId3" imgW="26672312" imgH="18030483" progId="AcroExch.Document.7">
                  <p:embed/>
                </p:oleObj>
              </mc:Choice>
              <mc:Fallback>
                <p:oleObj name="Acrobat Document" r:id="rId3" imgW="26672312" imgH="18030483" progId="AcroExch.Document.7">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1830388"/>
                        <a:ext cx="6011863"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Correctness of Huffman’s algorithm</a:t>
            </a:r>
            <a:endParaRPr lang="en-US" dirty="0"/>
          </a:p>
        </p:txBody>
      </p:sp>
      <p:graphicFrame>
        <p:nvGraphicFramePr>
          <p:cNvPr id="4" name="Content Placeholder 3"/>
          <p:cNvGraphicFramePr>
            <a:graphicFrameLocks noGrp="1" noChangeAspect="1"/>
          </p:cNvGraphicFramePr>
          <p:nvPr>
            <p:ph idx="1"/>
          </p:nvPr>
        </p:nvGraphicFramePr>
        <p:xfrm>
          <a:off x="1524000" y="3360738"/>
          <a:ext cx="6096000" cy="1001712"/>
        </p:xfrm>
        <a:graphic>
          <a:graphicData uri="http://schemas.openxmlformats.org/presentationml/2006/ole">
            <mc:AlternateContent xmlns:mc="http://schemas.openxmlformats.org/markup-compatibility/2006">
              <mc:Choice xmlns:v="urn:schemas-microsoft-com:vml" Requires="v">
                <p:oleObj spid="_x0000_s6158" name="Acrobat Document" r:id="rId3" imgW="22753320" imgH="3733800" progId="AcroExch.Document.7">
                  <p:embed/>
                </p:oleObj>
              </mc:Choice>
              <mc:Fallback>
                <p:oleObj name="Acrobat Document" r:id="rId3" imgW="22753320" imgH="3733800" progId="AcroExch.Document.7">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60738"/>
                        <a:ext cx="6096000" cy="1001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228601" y="1371600"/>
            <a:ext cx="8915400" cy="1477328"/>
          </a:xfrm>
          <a:prstGeom prst="rect">
            <a:avLst/>
          </a:prstGeom>
          <a:noFill/>
        </p:spPr>
        <p:txBody>
          <a:bodyPr wrap="square" rtlCol="0">
            <a:spAutoFit/>
          </a:bodyPr>
          <a:lstStyle/>
          <a:p>
            <a:r>
              <a:rPr lang="en-US" dirty="0" smtClean="0"/>
              <a:t>Lemma 16.2 Let C be an alphabet in which each character c </a:t>
            </a:r>
            <a:r>
              <a:rPr lang="en-US" smtClean="0"/>
              <a:t>in C has </a:t>
            </a:r>
            <a:r>
              <a:rPr lang="en-US" dirty="0" smtClean="0"/>
              <a:t>frequency f[c]. Let x and y be two characters in C having the lowest frequencies. Then there exists an optimal prefix code for C in which the code words for x and y have the same length and differ only in the last bit.</a:t>
            </a:r>
          </a:p>
          <a:p>
            <a:endParaRPr lang="en-US" dirty="0" smtClean="0"/>
          </a:p>
          <a:p>
            <a:r>
              <a:rPr lang="en-US" dirty="0" smtClean="0"/>
              <a:t>Idea of proof:</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normAutofit fontScale="85000" lnSpcReduction="10000"/>
          </a:bodyPr>
          <a:lstStyle/>
          <a:p>
            <a:pPr>
              <a:buNone/>
            </a:pPr>
            <a:r>
              <a:rPr lang="en-US" u="sng" dirty="0" smtClean="0"/>
              <a:t>Theorem 16.4</a:t>
            </a:r>
          </a:p>
          <a:p>
            <a:pPr>
              <a:buNone/>
            </a:pPr>
            <a:r>
              <a:rPr lang="en-US" dirty="0" smtClean="0"/>
              <a:t>Huffman’s algorithm minimizes B(S) = sum_{c in C}  {f(c)</a:t>
            </a:r>
            <a:r>
              <a:rPr lang="en-US" dirty="0" err="1" smtClean="0"/>
              <a:t>d_S</a:t>
            </a:r>
            <a:r>
              <a:rPr lang="en-US" dirty="0" smtClean="0"/>
              <a:t>(c)}, where f(c) is the frequency of character c and </a:t>
            </a:r>
            <a:r>
              <a:rPr lang="en-US" dirty="0" err="1" smtClean="0"/>
              <a:t>d_S</a:t>
            </a:r>
            <a:r>
              <a:rPr lang="en-US" dirty="0" smtClean="0"/>
              <a:t>(c) is the length of its code word over all possible binary prefix codes S. </a:t>
            </a:r>
          </a:p>
          <a:p>
            <a:pPr>
              <a:buNone/>
            </a:pPr>
            <a:r>
              <a:rPr lang="en-US" u="sng" dirty="0" smtClean="0"/>
              <a:t>Proof</a:t>
            </a:r>
          </a:p>
          <a:p>
            <a:pPr>
              <a:buNone/>
            </a:pPr>
            <a:r>
              <a:rPr lang="en-US" dirty="0" smtClean="0"/>
              <a:t>By induction on </a:t>
            </a:r>
            <a:r>
              <a:rPr lang="en-US" smtClean="0"/>
              <a:t>the size of C.</a:t>
            </a:r>
          </a:p>
          <a:p>
            <a:pPr>
              <a:buNone/>
            </a:pPr>
            <a:r>
              <a:rPr lang="en-US" dirty="0" smtClean="0"/>
              <a:t>Let x and y be the two characters with minimal frequency.  In C’  the characters x and y becomes a new character z whose frequency is f(x) + f (y).  Suppose T’ provides optimal binary prefix code for C’. Then the tree T obtained from T’ by replacing the code word for z by longer-by-one code words for x and for y provide optimal such code for C.</a:t>
            </a:r>
          </a:p>
          <a:p>
            <a:pPr>
              <a:buNone/>
            </a:pPr>
            <a:r>
              <a:rPr lang="en-US" dirty="0" smtClean="0"/>
              <a:t>B(T) = B(T’) + f(x) + f (y). Suppose that there is a code T’’ for which B(T’’) &lt; B(T). Using Lemma 16.2 derive from T’’, better code than T’ for C’. A contradiction that T’’ is better than 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414</Words>
  <Application>Microsoft Office PowerPoint</Application>
  <PresentationFormat>On-screen Show (4:3)</PresentationFormat>
  <Paragraphs>23</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Acrobat Document</vt:lpstr>
      <vt:lpstr>Chapter 16: Greedy Algorithms</vt:lpstr>
      <vt:lpstr>Consider 11 potential lectures all seeking to use the same lecture hall. Lecture i starts at time s_i and ends by time f_i (so that a lecture that starts at time f_i or later can share the lecture with lecture i).  Problem How to fit the largest number of lectures into the lecture hall? ..Already sorted by finish time. Pick earliest finish time; repeat.</vt:lpstr>
      <vt:lpstr>Proof</vt:lpstr>
      <vt:lpstr>Binary prefix codes</vt:lpstr>
      <vt:lpstr> Tree representation of above codes</vt:lpstr>
      <vt:lpstr>Steps of Huffman’s algorithm</vt:lpstr>
      <vt:lpstr>Correctness of Huffman’s algorithm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Greedy Algorithms</dc:title>
  <dc:creator>Uzi  Vishkin</dc:creator>
  <cp:lastModifiedBy>Uzi  Vishkin</cp:lastModifiedBy>
  <cp:revision>21</cp:revision>
  <dcterms:created xsi:type="dcterms:W3CDTF">2006-08-16T00:00:00Z</dcterms:created>
  <dcterms:modified xsi:type="dcterms:W3CDTF">2015-10-12T13:49:05Z</dcterms:modified>
</cp:coreProperties>
</file>