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1" r:id="rId5"/>
    <p:sldId id="270" r:id="rId6"/>
    <p:sldId id="27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853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15:</a:t>
            </a:r>
            <a:br>
              <a:rPr lang="en-US" dirty="0" smtClean="0"/>
            </a:br>
            <a:r>
              <a:rPr lang="en-US" dirty="0" smtClean="0"/>
              <a:t>Dynamic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Matrix-chain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Compute the product of n matrices A1,A2,..,An</a:t>
            </a:r>
          </a:p>
          <a:p>
            <a:r>
              <a:rPr lang="en-US" dirty="0" smtClean="0"/>
              <a:t>Where to put the parentheses</a:t>
            </a:r>
          </a:p>
          <a:p>
            <a:pPr>
              <a:buNone/>
            </a:pPr>
            <a:r>
              <a:rPr lang="en-US" dirty="0" smtClean="0"/>
              <a:t>(A1( A2 (A3 A4)))</a:t>
            </a:r>
          </a:p>
          <a:p>
            <a:pPr>
              <a:buNone/>
            </a:pPr>
            <a:r>
              <a:rPr lang="en-US" dirty="0" smtClean="0"/>
              <a:t>(A1(( A2 A3) A4))</a:t>
            </a:r>
          </a:p>
          <a:p>
            <a:pPr>
              <a:buNone/>
            </a:pPr>
            <a:r>
              <a:rPr lang="en-US" dirty="0" smtClean="0"/>
              <a:t>((A1 A2) (A3 A4))</a:t>
            </a:r>
          </a:p>
          <a:p>
            <a:pPr>
              <a:buNone/>
            </a:pPr>
            <a:r>
              <a:rPr lang="en-US" dirty="0" smtClean="0"/>
              <a:t>((A1 (A2 A3)) A4)</a:t>
            </a:r>
          </a:p>
          <a:p>
            <a:pPr>
              <a:buNone/>
            </a:pPr>
            <a:r>
              <a:rPr lang="en-US" dirty="0" smtClean="0"/>
              <a:t>(((A1 A2) A3) A4)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P(n) - How many </a:t>
            </a:r>
            <a:r>
              <a:rPr lang="en-US" u="sng" dirty="0" err="1" smtClean="0"/>
              <a:t>parenthesizations</a:t>
            </a:r>
            <a:r>
              <a:rPr lang="en-US" u="sng" dirty="0" smtClean="0"/>
              <a:t>?</a:t>
            </a:r>
          </a:p>
          <a:p>
            <a:pPr>
              <a:buNone/>
            </a:pPr>
            <a:r>
              <a:rPr lang="en-US" dirty="0" smtClean="0"/>
              <a:t>              1  if n=1</a:t>
            </a:r>
          </a:p>
          <a:p>
            <a:pPr>
              <a:buNone/>
            </a:pPr>
            <a:r>
              <a:rPr lang="en-US" dirty="0" smtClean="0"/>
              <a:t>P(n) =  or</a:t>
            </a:r>
          </a:p>
          <a:p>
            <a:pPr>
              <a:buNone/>
            </a:pPr>
            <a:r>
              <a:rPr lang="en-US" dirty="0" smtClean="0"/>
              <a:t>             P(1) P(n-1) + P(2) P(n-2) + … + P(n-1)P(1)</a:t>
            </a:r>
          </a:p>
          <a:p>
            <a:pPr>
              <a:buNone/>
            </a:pPr>
            <a:r>
              <a:rPr lang="en-US" dirty="0" smtClean="0"/>
              <a:t>Known as Catalan numbers. Grow as OMEGA(4^n / n^{3/2} )</a:t>
            </a:r>
          </a:p>
          <a:p>
            <a:pPr>
              <a:buNone/>
            </a:pPr>
            <a:r>
              <a:rPr lang="en-US" u="sng" dirty="0" smtClean="0"/>
              <a:t>Observation </a:t>
            </a:r>
            <a:r>
              <a:rPr lang="en-US" dirty="0" smtClean="0"/>
              <a:t>Suppose that an optimal </a:t>
            </a:r>
            <a:r>
              <a:rPr lang="en-US" dirty="0" err="1" smtClean="0"/>
              <a:t>parenthesization</a:t>
            </a:r>
            <a:r>
              <a:rPr lang="en-US" dirty="0" smtClean="0"/>
              <a:t> splits between </a:t>
            </a:r>
            <a:r>
              <a:rPr lang="en-US" dirty="0" err="1" smtClean="0"/>
              <a:t>A_k</a:t>
            </a:r>
            <a:r>
              <a:rPr lang="en-US" dirty="0" smtClean="0"/>
              <a:t> and A_{k+1}. Then </a:t>
            </a:r>
            <a:r>
              <a:rPr lang="en-US" dirty="0" err="1" smtClean="0"/>
              <a:t>parenthesization</a:t>
            </a:r>
            <a:r>
              <a:rPr lang="en-US" dirty="0" smtClean="0"/>
              <a:t> of A_1 through </a:t>
            </a:r>
            <a:r>
              <a:rPr lang="en-US" dirty="0" err="1" smtClean="0"/>
              <a:t>A_k</a:t>
            </a:r>
            <a:r>
              <a:rPr lang="en-US" dirty="0" smtClean="0"/>
              <a:t> must be optimal and so is for A_{k+1} through </a:t>
            </a:r>
            <a:r>
              <a:rPr lang="en-US" dirty="0" err="1" smtClean="0"/>
              <a:t>A_n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 fact that this type of observation is correct is crucial for the ability to use dynamic programming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u="sng" dirty="0" smtClean="0"/>
              <a:t>Recursive presentation of solution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3000" dirty="0" smtClean="0"/>
              <a:t>                  0                                     if </a:t>
            </a:r>
            <a:r>
              <a:rPr lang="en-US" sz="3000" dirty="0" err="1" smtClean="0"/>
              <a:t>i</a:t>
            </a:r>
            <a:r>
              <a:rPr lang="en-US" sz="3000" dirty="0" smtClean="0"/>
              <a:t>=j</a:t>
            </a:r>
          </a:p>
          <a:p>
            <a:pPr>
              <a:buNone/>
            </a:pPr>
            <a:r>
              <a:rPr lang="en-US" sz="3000" dirty="0" smtClean="0"/>
              <a:t>Min[</a:t>
            </a:r>
            <a:r>
              <a:rPr lang="en-US" sz="3000" dirty="0" err="1" smtClean="0"/>
              <a:t>i,j</a:t>
            </a:r>
            <a:r>
              <a:rPr lang="en-US" sz="3000" dirty="0" smtClean="0"/>
              <a:t>] =   or</a:t>
            </a:r>
          </a:p>
          <a:p>
            <a:pPr>
              <a:buNone/>
            </a:pPr>
            <a:r>
              <a:rPr lang="en-US" sz="3000" dirty="0" smtClean="0"/>
              <a:t>                   min {m[</a:t>
            </a:r>
            <a:r>
              <a:rPr lang="en-US" sz="3000" dirty="0" err="1" smtClean="0"/>
              <a:t>i,k</a:t>
            </a:r>
            <a:r>
              <a:rPr lang="en-US" sz="3000" dirty="0" smtClean="0"/>
              <a:t>] + m[k+1,j] + p_{i-1} * </a:t>
            </a:r>
            <a:r>
              <a:rPr lang="en-US" sz="3000" dirty="0" err="1" smtClean="0"/>
              <a:t>p_k</a:t>
            </a:r>
            <a:r>
              <a:rPr lang="en-US" sz="3000" dirty="0" smtClean="0"/>
              <a:t> * </a:t>
            </a:r>
            <a:r>
              <a:rPr lang="en-US" sz="3000" dirty="0" err="1" smtClean="0"/>
              <a:t>p_j</a:t>
            </a:r>
            <a:r>
              <a:rPr lang="en-US" sz="3000" dirty="0" smtClean="0"/>
              <a:t>} if </a:t>
            </a:r>
            <a:r>
              <a:rPr lang="en-US" sz="3000" dirty="0" err="1" smtClean="0"/>
              <a:t>i</a:t>
            </a:r>
            <a:r>
              <a:rPr lang="en-US" sz="3000" dirty="0" smtClean="0"/>
              <a:t>&lt; j</a:t>
            </a:r>
          </a:p>
          <a:p>
            <a:pPr>
              <a:buNone/>
            </a:pPr>
            <a:r>
              <a:rPr lang="en-US" sz="3000" dirty="0" smtClean="0"/>
              <a:t>               { </a:t>
            </a:r>
            <a:r>
              <a:rPr lang="en-US" sz="3000" dirty="0" err="1" smtClean="0"/>
              <a:t>i</a:t>
            </a:r>
            <a:r>
              <a:rPr lang="en-US" sz="3000" dirty="0" smtClean="0"/>
              <a:t> &lt;= k &lt; j}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Understanding the complexity:</a:t>
            </a:r>
          </a:p>
          <a:p>
            <a:pPr>
              <a:buNone/>
            </a:pPr>
            <a:r>
              <a:rPr lang="en-US" sz="3000" dirty="0" smtClean="0"/>
              <a:t>How many pairs </a:t>
            </a:r>
            <a:r>
              <a:rPr lang="en-US" sz="3000" dirty="0" err="1" smtClean="0"/>
              <a:t>i</a:t>
            </a:r>
            <a:r>
              <a:rPr lang="en-US" sz="3000" dirty="0" smtClean="0"/>
              <a:t> &lt; j for a given difference k (=j-</a:t>
            </a:r>
            <a:r>
              <a:rPr lang="en-US" sz="3000" dirty="0" err="1" smtClean="0"/>
              <a:t>i</a:t>
            </a:r>
            <a:r>
              <a:rPr lang="en-US" sz="3000" dirty="0" smtClean="0"/>
              <a:t>)</a:t>
            </a:r>
          </a:p>
          <a:p>
            <a:pPr>
              <a:buNone/>
            </a:pPr>
            <a:r>
              <a:rPr lang="en-US" sz="3000" dirty="0" smtClean="0"/>
              <a:t>Zoom on n/4 &lt; k &lt; 3n/4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For a given k, O(n) pairs each requiring min of O(n) values</a:t>
            </a:r>
          </a:p>
          <a:p>
            <a:pPr>
              <a:buNone/>
            </a:pPr>
            <a:r>
              <a:rPr lang="en-US" sz="2900" dirty="0" smtClean="0"/>
              <a:t>Since the number of values of k is O(n) the complexity is O(n^3)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Matrix-chain multiplication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52400" y="990600"/>
          <a:ext cx="89916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Acrobat Document" r:id="rId3" imgW="33174720" imgH="12166920" progId="AcroExch.Document.7">
                  <p:embed/>
                </p:oleObj>
              </mc:Choice>
              <mc:Fallback>
                <p:oleObj name="Acrobat Document" r:id="rId3" imgW="33174720" imgH="12166920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90600"/>
                        <a:ext cx="8991600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029200"/>
            <a:ext cx="6026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matrices :in which order to multiply</a:t>
            </a:r>
          </a:p>
          <a:p>
            <a:r>
              <a:rPr lang="en-US" dirty="0" smtClean="0"/>
              <a:t>m[2,5] is the minimum of 3 candidates:</a:t>
            </a:r>
          </a:p>
          <a:p>
            <a:pPr marL="342900" indent="-342900">
              <a:buAutoNum type="arabicPeriod"/>
            </a:pPr>
            <a:r>
              <a:rPr lang="en-US" dirty="0" smtClean="0"/>
              <a:t>m[2,2] + m[3,5] +p1p2p5 = 0+2500+35X15X20=13000</a:t>
            </a:r>
          </a:p>
          <a:p>
            <a:pPr marL="342900" indent="-342900">
              <a:buAutoNum type="arabicPeriod"/>
            </a:pPr>
            <a:r>
              <a:rPr lang="en-US" dirty="0" smtClean="0"/>
              <a:t>m[2,3] + m[4,5] + p1p3p5 = 2625+1000+35X5X20=7125</a:t>
            </a:r>
          </a:p>
          <a:p>
            <a:pPr marL="342900" indent="-342900">
              <a:buAutoNum type="arabicPeriod"/>
            </a:pPr>
            <a:r>
              <a:rPr lang="en-US" dirty="0" smtClean="0"/>
              <a:t> m[2,4] + m[5,5] + p1p4p5 =4375+0+35X10X20=11375</a:t>
            </a:r>
          </a:p>
          <a:p>
            <a:pPr marL="342900" indent="-342900"/>
            <a:r>
              <a:rPr lang="en-US" dirty="0" smtClean="0"/>
              <a:t>=7125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48768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A1 30X35</a:t>
            </a:r>
          </a:p>
          <a:p>
            <a:r>
              <a:rPr lang="en-US" dirty="0" smtClean="0"/>
              <a:t>A2 35X15</a:t>
            </a:r>
          </a:p>
          <a:p>
            <a:r>
              <a:rPr lang="en-US" dirty="0" smtClean="0"/>
              <a:t>A3 15X5</a:t>
            </a:r>
          </a:p>
          <a:p>
            <a:r>
              <a:rPr lang="en-US" dirty="0" smtClean="0"/>
              <a:t>A4 5X10</a:t>
            </a:r>
          </a:p>
          <a:p>
            <a:r>
              <a:rPr lang="en-US" dirty="0" smtClean="0"/>
              <a:t>A5 10X20</a:t>
            </a:r>
          </a:p>
          <a:p>
            <a:r>
              <a:rPr lang="en-US" dirty="0" smtClean="0"/>
              <a:t>A6 20X25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609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# of operations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Where to split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Longest common subsequence (LCS)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Z = {B,C,D,B} is a </a:t>
            </a:r>
            <a:r>
              <a:rPr lang="en-US" b="1" i="1" dirty="0" smtClean="0"/>
              <a:t>subsequence</a:t>
            </a:r>
            <a:r>
              <a:rPr lang="en-US" dirty="0" smtClean="0"/>
              <a:t> of  X = {A,B,C,B,D,A,B}</a:t>
            </a:r>
          </a:p>
          <a:p>
            <a:pPr>
              <a:buNone/>
            </a:pPr>
            <a:r>
              <a:rPr lang="en-US" dirty="0" smtClean="0"/>
              <a:t>Given two sequences X and Y, and a subsequence Z, Z is a </a:t>
            </a:r>
            <a:r>
              <a:rPr lang="en-US" b="1" i="1" dirty="0" smtClean="0"/>
              <a:t>common subsequence </a:t>
            </a:r>
            <a:r>
              <a:rPr lang="en-US" dirty="0" smtClean="0"/>
              <a:t>of X and Y if it is a subsequence of X and a subsequence of Y</a:t>
            </a:r>
          </a:p>
          <a:p>
            <a:pPr>
              <a:buNone/>
            </a:pPr>
            <a:r>
              <a:rPr lang="en-US" dirty="0" smtClean="0"/>
              <a:t>Given two sequences X and Y, the </a:t>
            </a:r>
            <a:r>
              <a:rPr lang="en-US" b="1" i="1" dirty="0" smtClean="0"/>
              <a:t>LCS problem </a:t>
            </a:r>
            <a:r>
              <a:rPr lang="en-US" dirty="0" smtClean="0"/>
              <a:t>is to find the maximum-length common subsequence of X and 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Theorem 15.1: Optimal substructure of an LCS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Let X = &lt;x_1,x_2,..,x_m&gt; and Y=&lt;y_1,y_2,..,y_n&gt; and Z=&lt;z_1,z_2,..,z_k&gt; be sequences, where Z is any LCS of X and Y. Then: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If </a:t>
            </a:r>
            <a:r>
              <a:rPr lang="en-US" sz="2400" dirty="0" err="1" smtClean="0"/>
              <a:t>x_m</a:t>
            </a:r>
            <a:r>
              <a:rPr lang="en-US" sz="2400" dirty="0" smtClean="0"/>
              <a:t>=</a:t>
            </a:r>
            <a:r>
              <a:rPr lang="en-US" sz="2400" dirty="0" err="1" smtClean="0"/>
              <a:t>y_n</a:t>
            </a:r>
            <a:r>
              <a:rPr lang="en-US" sz="2400" dirty="0" smtClean="0"/>
              <a:t> then </a:t>
            </a:r>
            <a:r>
              <a:rPr lang="en-US" sz="2400" dirty="0" err="1" smtClean="0"/>
              <a:t>z_k</a:t>
            </a:r>
            <a:r>
              <a:rPr lang="en-US" sz="2400" dirty="0" smtClean="0"/>
              <a:t>= </a:t>
            </a:r>
            <a:r>
              <a:rPr lang="en-US" sz="2400" dirty="0" err="1" smtClean="0"/>
              <a:t>x_m</a:t>
            </a:r>
            <a:r>
              <a:rPr lang="en-US" sz="2400" dirty="0" smtClean="0"/>
              <a:t>=</a:t>
            </a:r>
            <a:r>
              <a:rPr lang="en-US" sz="2400" dirty="0" err="1" smtClean="0"/>
              <a:t>y_n</a:t>
            </a:r>
            <a:r>
              <a:rPr lang="en-US" sz="2400" dirty="0" smtClean="0"/>
              <a:t> and Z_{k-1} is an LCS of X_{m-1} and Y_{n-1}</a:t>
            </a:r>
          </a:p>
          <a:p>
            <a:pPr marL="514350" indent="-514350">
              <a:buNone/>
            </a:pPr>
            <a:r>
              <a:rPr lang="en-US" sz="2400" dirty="0" smtClean="0"/>
              <a:t>If </a:t>
            </a:r>
            <a:r>
              <a:rPr lang="en-US" sz="2400" dirty="0" err="1" smtClean="0"/>
              <a:t>x_m</a:t>
            </a:r>
            <a:r>
              <a:rPr lang="en-US" sz="2400" dirty="0" smtClean="0"/>
              <a:t> != </a:t>
            </a:r>
            <a:r>
              <a:rPr lang="en-US" sz="2400" dirty="0" err="1" smtClean="0"/>
              <a:t>y_n</a:t>
            </a:r>
            <a:r>
              <a:rPr lang="en-US" sz="2400" dirty="0" smtClean="0"/>
              <a:t> then</a:t>
            </a:r>
          </a:p>
          <a:p>
            <a:pPr marL="514350" indent="-514350"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z_k</a:t>
            </a:r>
            <a:r>
              <a:rPr lang="en-US" sz="2400" dirty="0" smtClean="0"/>
              <a:t> != </a:t>
            </a:r>
            <a:r>
              <a:rPr lang="en-US" sz="2400" dirty="0" err="1" smtClean="0"/>
              <a:t>X_m</a:t>
            </a:r>
            <a:r>
              <a:rPr lang="en-US" sz="2400" dirty="0" smtClean="0"/>
              <a:t> implies that Z is an LCS of X_{m-1} and Y</a:t>
            </a:r>
          </a:p>
          <a:p>
            <a:pPr marL="514350" indent="-514350"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z_k</a:t>
            </a:r>
            <a:r>
              <a:rPr lang="en-US" sz="2400" dirty="0" smtClean="0"/>
              <a:t> != </a:t>
            </a:r>
            <a:r>
              <a:rPr lang="en-US" sz="2400" dirty="0" err="1" smtClean="0"/>
              <a:t>Y_n</a:t>
            </a:r>
            <a:r>
              <a:rPr lang="en-US" sz="2400" dirty="0" smtClean="0"/>
              <a:t> implies that Z is an LCS of X and Y_{n-1} 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This structure implies the following  </a:t>
            </a:r>
            <a:r>
              <a:rPr lang="en-US" sz="2400" b="1" u="sng" dirty="0" smtClean="0"/>
              <a:t>Recursive solution</a:t>
            </a:r>
            <a:r>
              <a:rPr lang="en-US" sz="2400" dirty="0" smtClean="0"/>
              <a:t>:</a:t>
            </a:r>
            <a:endParaRPr lang="en-US" sz="2400" b="1" u="sng" dirty="0" smtClean="0"/>
          </a:p>
          <a:p>
            <a:pPr marL="514350" indent="-514350">
              <a:buNone/>
            </a:pPr>
            <a:r>
              <a:rPr lang="en-US" sz="2400" dirty="0" smtClean="0"/>
              <a:t>The LCS-length of &lt;x_1,..</a:t>
            </a:r>
            <a:r>
              <a:rPr lang="en-US" sz="2400" dirty="0" err="1" smtClean="0"/>
              <a:t>x_i</a:t>
            </a:r>
            <a:r>
              <a:rPr lang="en-US" sz="2400" dirty="0" smtClean="0"/>
              <a:t>&gt;  and &lt;y_1,..,y_j&gt; is:</a:t>
            </a:r>
          </a:p>
          <a:p>
            <a:pPr marL="514350" indent="-514350">
              <a:buNone/>
            </a:pPr>
            <a:r>
              <a:rPr lang="en-US" sz="2400" dirty="0" smtClean="0"/>
              <a:t>               0                                                  if  </a:t>
            </a:r>
            <a:r>
              <a:rPr lang="en-US" sz="2400" dirty="0" err="1" smtClean="0"/>
              <a:t>i</a:t>
            </a:r>
            <a:r>
              <a:rPr lang="en-US" sz="2400" dirty="0" smtClean="0"/>
              <a:t>=0 or j=0</a:t>
            </a:r>
          </a:p>
          <a:p>
            <a:pPr marL="514350" indent="-514350">
              <a:buNone/>
            </a:pPr>
            <a:r>
              <a:rPr lang="en-US" sz="2400" dirty="0" smtClean="0"/>
              <a:t>c[</a:t>
            </a:r>
            <a:r>
              <a:rPr lang="en-US" sz="2400" dirty="0" err="1" smtClean="0"/>
              <a:t>i,j</a:t>
            </a:r>
            <a:r>
              <a:rPr lang="en-US" sz="2400" dirty="0" smtClean="0"/>
              <a:t>] =    c[i-1,j-1] + 1                              if </a:t>
            </a:r>
            <a:r>
              <a:rPr lang="en-US" sz="2400" dirty="0" err="1" smtClean="0"/>
              <a:t>i,j</a:t>
            </a:r>
            <a:r>
              <a:rPr lang="en-US" sz="2400" dirty="0" smtClean="0"/>
              <a:t> &gt;0 and </a:t>
            </a:r>
            <a:r>
              <a:rPr lang="en-US" sz="2400" dirty="0" err="1" smtClean="0"/>
              <a:t>x_i</a:t>
            </a:r>
            <a:r>
              <a:rPr lang="en-US" sz="2400" dirty="0" smtClean="0"/>
              <a:t> = </a:t>
            </a:r>
            <a:r>
              <a:rPr lang="en-US" sz="2400" dirty="0" err="1" smtClean="0"/>
              <a:t>y_j</a:t>
            </a: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               max(c[i-1,j],c[i,j-1])                 if </a:t>
            </a:r>
            <a:r>
              <a:rPr lang="en-US" sz="2400" dirty="0" err="1" smtClean="0"/>
              <a:t>i,j</a:t>
            </a:r>
            <a:r>
              <a:rPr lang="en-US" sz="2400" dirty="0" smtClean="0"/>
              <a:t> &gt;0 and </a:t>
            </a:r>
            <a:r>
              <a:rPr lang="en-US" sz="2400" dirty="0" err="1" smtClean="0"/>
              <a:t>x_i</a:t>
            </a:r>
            <a:r>
              <a:rPr lang="en-US" sz="2400" dirty="0" smtClean="0"/>
              <a:t> != </a:t>
            </a:r>
            <a:r>
              <a:rPr lang="en-US" sz="2400" dirty="0" err="1" smtClean="0"/>
              <a:t>y_j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LCS-length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4495800" y="990600"/>
          <a:ext cx="46482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Acrobat Document" r:id="rId3" imgW="13226400" imgH="14740920" progId="AcroExch.Document.7">
                  <p:embed/>
                </p:oleObj>
              </mc:Choice>
              <mc:Fallback>
                <p:oleObj name="Acrobat Document" r:id="rId3" imgW="13226400" imgH="14740920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990600"/>
                        <a:ext cx="4648200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" y="1295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 = &lt;A,B,C,B,D,A,B&gt;, </a:t>
            </a:r>
          </a:p>
          <a:p>
            <a:r>
              <a:rPr lang="en-US" sz="2400" dirty="0" smtClean="0"/>
              <a:t>Y = &lt;B,D,C,A,B,A&gt;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410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Complexity</a:t>
            </a:r>
            <a:r>
              <a:rPr lang="en-US" sz="2800" dirty="0" smtClean="0"/>
              <a:t> O(nm)</a:t>
            </a:r>
          </a:p>
          <a:p>
            <a:r>
              <a:rPr lang="en-US" sz="2800" b="1" u="sng" dirty="0" smtClean="0"/>
              <a:t>Correctness</a:t>
            </a:r>
            <a:r>
              <a:rPr lang="en-US" sz="2800" dirty="0" smtClean="0"/>
              <a:t> By induction on </a:t>
            </a:r>
            <a:r>
              <a:rPr lang="en-US" sz="2800" dirty="0" err="1" smtClean="0"/>
              <a:t>i+j</a:t>
            </a:r>
            <a:r>
              <a:rPr lang="en-US" sz="2800" dirty="0" smtClean="0"/>
              <a:t>. </a:t>
            </a:r>
            <a:r>
              <a:rPr lang="en-US" sz="2800" u="sng" dirty="0" smtClean="0"/>
              <a:t>Assume</a:t>
            </a:r>
            <a:r>
              <a:rPr lang="en-US" sz="2800" dirty="0" smtClean="0"/>
              <a:t>: correct for all </a:t>
            </a:r>
            <a:r>
              <a:rPr lang="en-US" sz="2800" dirty="0" err="1" smtClean="0"/>
              <a:t>i+j</a:t>
            </a:r>
            <a:r>
              <a:rPr lang="en-US" sz="2800" dirty="0" smtClean="0"/>
              <a:t> &lt; k </a:t>
            </a:r>
            <a:r>
              <a:rPr lang="en-US" sz="2800" u="sng" dirty="0" smtClean="0"/>
              <a:t>Prove</a:t>
            </a:r>
            <a:r>
              <a:rPr lang="en-US" sz="2800" dirty="0" smtClean="0"/>
              <a:t>: for every </a:t>
            </a:r>
            <a:r>
              <a:rPr lang="en-US" sz="2800" dirty="0" err="1" smtClean="0"/>
              <a:t>i+j</a:t>
            </a:r>
            <a:r>
              <a:rPr lang="en-US" sz="2800" dirty="0" smtClean="0"/>
              <a:t> = k.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597</Words>
  <Application>Microsoft Office PowerPoint</Application>
  <PresentationFormat>On-screen Show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Acrobat Document</vt:lpstr>
      <vt:lpstr>Chapter 15: Dynamic Programming</vt:lpstr>
      <vt:lpstr>Matrix-chain multiplication</vt:lpstr>
      <vt:lpstr>Recursive presentation of solution</vt:lpstr>
      <vt:lpstr>Matrix-chain multiplication</vt:lpstr>
      <vt:lpstr>Longest common subsequence (LCS)</vt:lpstr>
      <vt:lpstr>Theorem 15.1: Optimal substructure of an LCS</vt:lpstr>
      <vt:lpstr>LCS-length table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15: Dynamic Programming</dc:title>
  <dc:creator>Uzi  Vishkin</dc:creator>
  <cp:lastModifiedBy>Uzi  Vishkin</cp:lastModifiedBy>
  <cp:revision>26</cp:revision>
  <dcterms:created xsi:type="dcterms:W3CDTF">2006-08-16T00:00:00Z</dcterms:created>
  <dcterms:modified xsi:type="dcterms:W3CDTF">2015-10-12T13:51:14Z</dcterms:modified>
</cp:coreProperties>
</file>