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0" autoAdjust="0"/>
    <p:restoredTop sz="94660"/>
  </p:normalViewPr>
  <p:slideViewPr>
    <p:cSldViewPr>
      <p:cViewPr>
        <p:scale>
          <a:sx n="80" d="100"/>
          <a:sy n="80" d="100"/>
        </p:scale>
        <p:origin x="-101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14:</a:t>
            </a:r>
            <a:br>
              <a:rPr lang="en-US" dirty="0" smtClean="0"/>
            </a:br>
            <a:r>
              <a:rPr lang="en-US" dirty="0" smtClean="0"/>
              <a:t>Augmenting Data Structures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Dynamic order statistics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QUERY: OS(</a:t>
            </a:r>
            <a:r>
              <a:rPr lang="en-US" dirty="0" err="1" smtClean="0"/>
              <a:t>x,i</a:t>
            </a:r>
            <a:r>
              <a:rPr lang="en-US" dirty="0" smtClean="0"/>
              <a:t>) – the node containing the </a:t>
            </a:r>
            <a:r>
              <a:rPr lang="en-US" dirty="0" err="1" smtClean="0"/>
              <a:t>i-th</a:t>
            </a:r>
            <a:r>
              <a:rPr lang="en-US" dirty="0" smtClean="0"/>
              <a:t> smallest element in the </a:t>
            </a:r>
            <a:r>
              <a:rPr lang="en-US" dirty="0" err="1" smtClean="0"/>
              <a:t>subtree</a:t>
            </a:r>
            <a:r>
              <a:rPr lang="en-US" dirty="0" smtClean="0"/>
              <a:t> rooted at x</a:t>
            </a:r>
          </a:p>
          <a:p>
            <a:pPr>
              <a:buNone/>
            </a:pPr>
            <a:r>
              <a:rPr lang="en-US" dirty="0" smtClean="0"/>
              <a:t>How to augment so that the following can be done efficiently:</a:t>
            </a:r>
          </a:p>
          <a:p>
            <a:pPr>
              <a:buNone/>
            </a:pPr>
            <a:r>
              <a:rPr lang="en-US" dirty="0" smtClean="0"/>
              <a:t>The query itself</a:t>
            </a:r>
          </a:p>
          <a:p>
            <a:pPr>
              <a:buNone/>
            </a:pPr>
            <a:r>
              <a:rPr lang="en-US" dirty="0" smtClean="0"/>
              <a:t>Maintaining augmented data (under Insert, Delete)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Added field to red-black trees:</a:t>
            </a:r>
            <a:br>
              <a:rPr lang="en-US" dirty="0" smtClean="0"/>
            </a:br>
            <a:r>
              <a:rPr lang="en-US" dirty="0" smtClean="0"/>
              <a:t>size(x): # nodes in the </a:t>
            </a:r>
            <a:r>
              <a:rPr lang="en-US" dirty="0" err="1" smtClean="0"/>
              <a:t>subtree</a:t>
            </a:r>
            <a:r>
              <a:rPr lang="en-US" dirty="0" smtClean="0"/>
              <a:t> rooted at 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447800" y="2057400"/>
          <a:ext cx="6096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3" imgW="33808320" imgH="8939520" progId="AcroExch.Document.7">
                  <p:embed/>
                </p:oleObj>
              </mc:Choice>
              <mc:Fallback>
                <p:oleObj name="Acrobat Document" r:id="rId3" imgW="33808320" imgH="89395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0960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334000"/>
            <a:ext cx="3604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Process the query</a:t>
            </a:r>
          </a:p>
          <a:p>
            <a:pPr>
              <a:buFontTx/>
              <a:buChar char="-"/>
            </a:pPr>
            <a:r>
              <a:rPr lang="en-US" dirty="0" smtClean="0"/>
              <a:t>Determine the rank of an element x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63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size[left[x]]+1.</a:t>
            </a:r>
          </a:p>
          <a:p>
            <a:r>
              <a:rPr lang="en-US" dirty="0" smtClean="0"/>
              <a:t>When climbing left (since right child of parent) increment count by size[left[parent[x]]]+1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</a:t>
            </a:r>
            <a:r>
              <a:rPr lang="en-US" dirty="0" err="1" smtClean="0"/>
              <a:t>subtree</a:t>
            </a:r>
            <a:r>
              <a:rPr lang="en-US" dirty="0" smtClean="0"/>
              <a:t> sizes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752600"/>
          <a:ext cx="6096000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26769600" imgH="5969520" progId="AcroExch.Document.7">
                  <p:embed/>
                </p:oleObj>
              </mc:Choice>
              <mc:Fallback>
                <p:oleObj name="Acrobat Document" r:id="rId3" imgW="26769600" imgH="59695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6096000" cy="278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257800"/>
            <a:ext cx="5999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the main tool for insert/delete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 Theorem: Query, Insert, Delete still take O(log n) time 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Interval </a:t>
            </a:r>
            <a:r>
              <a:rPr lang="en-US" dirty="0" err="1" smtClean="0"/>
              <a:t>trichotomy</a:t>
            </a:r>
            <a:r>
              <a:rPr lang="en-US" dirty="0" smtClean="0"/>
              <a:t> for 2 closed intervals </a:t>
            </a:r>
            <a:r>
              <a:rPr lang="en-US" dirty="0" err="1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i</a:t>
            </a:r>
            <a:r>
              <a:rPr lang="en-US" dirty="0" smtClean="0"/>
              <a:t>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1600200"/>
          <a:ext cx="91440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Acrobat Document" r:id="rId3" imgW="26749800" imgH="9405000" progId="AcroExch.Document.7">
                  <p:embed/>
                </p:oleObj>
              </mc:Choice>
              <mc:Fallback>
                <p:oleObj name="Acrobat Document" r:id="rId3" imgW="26749800" imgH="940500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105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and </a:t>
            </a:r>
            <a:r>
              <a:rPr lang="en-US" sz="2800" dirty="0" err="1" smtClean="0"/>
              <a:t>i</a:t>
            </a:r>
            <a:r>
              <a:rPr lang="en-US" sz="2800" dirty="0" smtClean="0"/>
              <a:t>’ can overlap in 4 ways or to not overlap in 2 ways:</a:t>
            </a:r>
          </a:p>
          <a:p>
            <a:r>
              <a:rPr lang="en-US" sz="2800" dirty="0" smtClean="0"/>
              <a:t>Each way is represented by conditions on (some subset of) low(</a:t>
            </a:r>
            <a:r>
              <a:rPr lang="en-US" sz="2800" dirty="0" err="1" smtClean="0"/>
              <a:t>i</a:t>
            </a:r>
            <a:r>
              <a:rPr lang="en-US" sz="2800" dirty="0" smtClean="0"/>
              <a:t>),high(</a:t>
            </a:r>
            <a:r>
              <a:rPr lang="en-US" sz="2800" dirty="0" err="1" smtClean="0"/>
              <a:t>i</a:t>
            </a:r>
            <a:r>
              <a:rPr lang="en-US" sz="2800" dirty="0" smtClean="0"/>
              <a:t>),low(</a:t>
            </a:r>
            <a:r>
              <a:rPr lang="en-US" sz="2800" dirty="0" err="1" smtClean="0"/>
              <a:t>i</a:t>
            </a:r>
            <a:r>
              <a:rPr lang="en-US" sz="2800" dirty="0" smtClean="0"/>
              <a:t>’),high(</a:t>
            </a:r>
            <a:r>
              <a:rPr lang="en-US" sz="2800" dirty="0" err="1" smtClean="0"/>
              <a:t>i</a:t>
            </a:r>
            <a:r>
              <a:rPr lang="en-US" sz="2800" dirty="0" smtClean="0"/>
              <a:t>’)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Interval trees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1066800"/>
          <a:ext cx="914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Acrobat Document" r:id="rId3" imgW="28927800" imgH="22205520" progId="AcroExch.Document.7">
                  <p:embed/>
                </p:oleObj>
              </mc:Choice>
              <mc:Fallback>
                <p:oleObj name="Acrobat Document" r:id="rId3" imgW="28927800" imgH="222055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144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Black tree by left(</a:t>
            </a:r>
            <a:r>
              <a:rPr lang="en-US" dirty="0" err="1" smtClean="0"/>
              <a:t>i</a:t>
            </a:r>
            <a:r>
              <a:rPr lang="en-US" dirty="0" smtClean="0"/>
              <a:t>) of intervals</a:t>
            </a:r>
          </a:p>
          <a:p>
            <a:r>
              <a:rPr lang="en-US" dirty="0" smtClean="0"/>
              <a:t>INTERVAL-SEARCH(</a:t>
            </a:r>
            <a:r>
              <a:rPr lang="en-US" dirty="0" err="1" smtClean="0"/>
              <a:t>T,i</a:t>
            </a:r>
            <a:r>
              <a:rPr lang="en-US" dirty="0" smtClean="0"/>
              <a:t>) – find a node in  T whose interval overlaps interval </a:t>
            </a:r>
            <a:r>
              <a:rPr lang="en-US" dirty="0" err="1" smtClean="0"/>
              <a:t>i</a:t>
            </a:r>
            <a:r>
              <a:rPr lang="en-US" dirty="0" smtClean="0"/>
              <a:t> or report: none exists</a:t>
            </a:r>
          </a:p>
          <a:p>
            <a:r>
              <a:rPr lang="en-US" dirty="0" smtClean="0"/>
              <a:t>Start with root. If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/>
              <a:t>overlap current node x of T, then if max[left[x]]&gt;=low(</a:t>
            </a:r>
            <a:r>
              <a:rPr lang="en-US" dirty="0" err="1" smtClean="0"/>
              <a:t>i</a:t>
            </a:r>
            <a:r>
              <a:rPr lang="en-US" dirty="0" smtClean="0"/>
              <a:t>) proceed to left[x]; else proceed to right[x]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Theorem: INTERVAL-SEARCH is correct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Proof: </a:t>
            </a:r>
          </a:p>
          <a:p>
            <a:r>
              <a:rPr lang="en-US" dirty="0" smtClean="0"/>
              <a:t>If interval </a:t>
            </a:r>
            <a:r>
              <a:rPr lang="en-US" dirty="0" err="1" smtClean="0"/>
              <a:t>i</a:t>
            </a:r>
            <a:r>
              <a:rPr lang="en-US" dirty="0" smtClean="0"/>
              <a:t> does not intersect interval x, there are 3 possibilities.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Interval </a:t>
            </a:r>
            <a:r>
              <a:rPr lang="en-US" dirty="0" err="1" smtClean="0"/>
              <a:t>i</a:t>
            </a:r>
            <a:r>
              <a:rPr lang="en-US" dirty="0" smtClean="0"/>
              <a:t> lies to the left of interval x. </a:t>
            </a:r>
            <a:r>
              <a:rPr lang="en-US" dirty="0"/>
              <a:t>No interval </a:t>
            </a:r>
            <a:r>
              <a:rPr lang="en-US" dirty="0" smtClean="0"/>
              <a:t>on the right </a:t>
            </a:r>
            <a:r>
              <a:rPr lang="en-US" dirty="0" err="1"/>
              <a:t>subtree</a:t>
            </a:r>
            <a:r>
              <a:rPr lang="en-US" dirty="0"/>
              <a:t> can </a:t>
            </a:r>
            <a:r>
              <a:rPr lang="en-US" dirty="0" smtClean="0"/>
              <a:t>overlap, and if </a:t>
            </a:r>
            <a:r>
              <a:rPr lang="en-US" dirty="0"/>
              <a:t>max[left[x]] &gt;= low(</a:t>
            </a:r>
            <a:r>
              <a:rPr lang="en-US" dirty="0" err="1"/>
              <a:t>i</a:t>
            </a:r>
            <a:r>
              <a:rPr lang="en-US" dirty="0" smtClean="0"/>
              <a:t>) </a:t>
            </a:r>
            <a:r>
              <a:rPr lang="en-US" dirty="0"/>
              <a:t>INTERVAL-SEARCH goes </a:t>
            </a:r>
            <a:r>
              <a:rPr lang="en-US" dirty="0" smtClean="0"/>
              <a:t>left. If also max</a:t>
            </a:r>
            <a:r>
              <a:rPr lang="en-US" dirty="0"/>
              <a:t>[left[x]</a:t>
            </a:r>
            <a:r>
              <a:rPr lang="en-US" dirty="0" smtClean="0"/>
              <a:t>]&lt;=</a:t>
            </a:r>
            <a:r>
              <a:rPr lang="en-US" dirty="0"/>
              <a:t>low(</a:t>
            </a:r>
            <a:r>
              <a:rPr lang="en-US" dirty="0" err="1"/>
              <a:t>i</a:t>
            </a:r>
            <a:r>
              <a:rPr lang="en-US" dirty="0" smtClean="0"/>
              <a:t>) no interval on the left can overlap. INTERVAL-SEARCH </a:t>
            </a:r>
            <a:r>
              <a:rPr lang="en-US" dirty="0"/>
              <a:t>goes </a:t>
            </a:r>
            <a:r>
              <a:rPr lang="en-US" dirty="0" smtClean="0"/>
              <a:t>right </a:t>
            </a:r>
            <a:r>
              <a:rPr lang="en-US" smtClean="0"/>
              <a:t>and </a:t>
            </a:r>
            <a:r>
              <a:rPr lang="en-US" smtClean="0"/>
              <a:t>… no </a:t>
            </a:r>
            <a:r>
              <a:rPr lang="en-US" dirty="0" smtClean="0"/>
              <a:t>harm is done.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Interval </a:t>
            </a:r>
            <a:r>
              <a:rPr lang="en-US" dirty="0" err="1"/>
              <a:t>i</a:t>
            </a:r>
            <a:r>
              <a:rPr lang="en-US" dirty="0"/>
              <a:t> lies to the </a:t>
            </a:r>
            <a:r>
              <a:rPr lang="en-US" dirty="0" smtClean="0"/>
              <a:t>right </a:t>
            </a:r>
            <a:r>
              <a:rPr lang="en-US" dirty="0"/>
              <a:t>of interval </a:t>
            </a:r>
            <a:r>
              <a:rPr lang="en-US" dirty="0" smtClean="0"/>
              <a:t>x, and </a:t>
            </a:r>
            <a:r>
              <a:rPr lang="en-US" dirty="0"/>
              <a:t>max[left[x]] &lt; low(</a:t>
            </a:r>
            <a:r>
              <a:rPr lang="en-US" dirty="0" err="1"/>
              <a:t>i</a:t>
            </a:r>
            <a:r>
              <a:rPr lang="en-US" dirty="0"/>
              <a:t>). No interval </a:t>
            </a:r>
            <a:r>
              <a:rPr lang="en-US" dirty="0" smtClean="0"/>
              <a:t>on the left </a:t>
            </a:r>
            <a:r>
              <a:rPr lang="en-US" dirty="0" err="1"/>
              <a:t>subtree</a:t>
            </a:r>
            <a:r>
              <a:rPr lang="en-US" dirty="0"/>
              <a:t> can overlap </a:t>
            </a:r>
            <a:r>
              <a:rPr lang="en-US" dirty="0" err="1"/>
              <a:t>i</a:t>
            </a:r>
            <a:r>
              <a:rPr lang="en-US" dirty="0"/>
              <a:t>, and indeed INTERVAL-SEARCH goes right</a:t>
            </a:r>
            <a:r>
              <a:rPr lang="en-US" dirty="0" smtClean="0"/>
              <a:t>.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Interval </a:t>
            </a:r>
            <a:r>
              <a:rPr lang="en-US" dirty="0" err="1"/>
              <a:t>i</a:t>
            </a:r>
            <a:r>
              <a:rPr lang="en-US" dirty="0"/>
              <a:t> lies to the right of interval x, </a:t>
            </a:r>
            <a:r>
              <a:rPr lang="en-US" dirty="0" smtClean="0"/>
              <a:t>but still max[left[x</a:t>
            </a:r>
            <a:r>
              <a:rPr lang="en-US" dirty="0"/>
              <a:t>]] </a:t>
            </a:r>
            <a:r>
              <a:rPr lang="en-US" dirty="0" smtClean="0"/>
              <a:t>&gt;= </a:t>
            </a:r>
            <a:r>
              <a:rPr lang="en-US" dirty="0"/>
              <a:t>low(</a:t>
            </a:r>
            <a:r>
              <a:rPr lang="en-US" dirty="0" err="1"/>
              <a:t>i</a:t>
            </a:r>
            <a:r>
              <a:rPr lang="en-US" dirty="0" smtClean="0"/>
              <a:t>). The lemma below proves  that in this case the left </a:t>
            </a:r>
            <a:r>
              <a:rPr lang="en-US" dirty="0" err="1" smtClean="0"/>
              <a:t>subtree</a:t>
            </a:r>
            <a:r>
              <a:rPr lang="en-US" dirty="0" smtClean="0"/>
              <a:t> </a:t>
            </a:r>
            <a:r>
              <a:rPr lang="en-US" b="1" dirty="0" smtClean="0"/>
              <a:t>must</a:t>
            </a:r>
            <a:r>
              <a:rPr lang="en-US" dirty="0" smtClean="0"/>
              <a:t> include an interval </a:t>
            </a:r>
            <a:r>
              <a:rPr lang="en-US" dirty="0" err="1" smtClean="0"/>
              <a:t>i</a:t>
            </a:r>
            <a:r>
              <a:rPr lang="en-US" dirty="0" smtClean="0"/>
              <a:t>’  that intersects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may also </a:t>
            </a:r>
            <a:r>
              <a:rPr lang="en-US" dirty="0"/>
              <a:t>intersect an interval in the right </a:t>
            </a:r>
            <a:r>
              <a:rPr lang="en-US" dirty="0" err="1" smtClean="0"/>
              <a:t>subtree</a:t>
            </a:r>
            <a:r>
              <a:rPr lang="en-US" dirty="0" smtClean="0"/>
              <a:t>, but INTERVAL-SEARCH can go left, since it is guaranteed to find an intersecting interval.</a:t>
            </a:r>
          </a:p>
          <a:p>
            <a:endParaRPr lang="en-US" dirty="0" smtClean="0"/>
          </a:p>
          <a:p>
            <a:r>
              <a:rPr lang="en-US" dirty="0" smtClean="0"/>
              <a:t>Lemma: In Case 3, the left </a:t>
            </a:r>
            <a:r>
              <a:rPr lang="en-US" dirty="0" err="1" smtClean="0"/>
              <a:t>subtree</a:t>
            </a:r>
            <a:r>
              <a:rPr lang="en-US" dirty="0" smtClean="0"/>
              <a:t> contains an interval </a:t>
            </a:r>
            <a:r>
              <a:rPr lang="en-US" dirty="0" err="1" smtClean="0"/>
              <a:t>i</a:t>
            </a:r>
            <a:r>
              <a:rPr lang="en-US" dirty="0" smtClean="0"/>
              <a:t>’ that contains interval x where high(</a:t>
            </a:r>
            <a:r>
              <a:rPr lang="en-US" dirty="0" err="1" smtClean="0"/>
              <a:t>i</a:t>
            </a:r>
            <a:r>
              <a:rPr lang="en-US" dirty="0" smtClean="0"/>
              <a:t>’) is max[left[x]]. Namely,</a:t>
            </a:r>
          </a:p>
          <a:p>
            <a:r>
              <a:rPr lang="en-US" dirty="0" smtClean="0"/>
              <a:t>                                                                   x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-----------------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</a:t>
            </a:r>
            <a:r>
              <a:rPr lang="en-US" dirty="0" err="1" smtClean="0"/>
              <a:t>i</a:t>
            </a:r>
            <a:r>
              <a:rPr lang="en-US" dirty="0" smtClean="0"/>
              <a:t>’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-----------------------------------------</a:t>
            </a:r>
          </a:p>
          <a:p>
            <a:r>
              <a:rPr lang="en-US" dirty="0" smtClean="0"/>
              <a:t>Finally, since max[left[x</a:t>
            </a:r>
            <a:r>
              <a:rPr lang="en-US" dirty="0"/>
              <a:t>]]&gt;=low(</a:t>
            </a:r>
            <a:r>
              <a:rPr lang="en-US" dirty="0" err="1"/>
              <a:t>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’ </a:t>
            </a:r>
            <a:r>
              <a:rPr lang="en-US" b="1" dirty="0"/>
              <a:t>must</a:t>
            </a:r>
            <a:r>
              <a:rPr lang="en-US" dirty="0"/>
              <a:t> intersect </a:t>
            </a:r>
            <a:r>
              <a:rPr lang="en-US" dirty="0" err="1"/>
              <a:t>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                            </a:t>
            </a:r>
            <a:r>
              <a:rPr lang="en-US" dirty="0" err="1" smtClean="0"/>
              <a:t>i</a:t>
            </a:r>
            <a:r>
              <a:rPr lang="en-US" dirty="0" smtClean="0"/>
              <a:t> may be  contained in </a:t>
            </a:r>
            <a:r>
              <a:rPr lang="en-US" dirty="0" err="1" smtClean="0"/>
              <a:t>i</a:t>
            </a:r>
            <a:r>
              <a:rPr lang="en-US" dirty="0" smtClean="0"/>
              <a:t>‘        -----</a:t>
            </a:r>
          </a:p>
          <a:p>
            <a:r>
              <a:rPr lang="en-US" dirty="0"/>
              <a:t> </a:t>
            </a:r>
            <a:r>
              <a:rPr lang="en-US" dirty="0" smtClean="0"/>
              <a:t>          or extend beyond </a:t>
            </a:r>
            <a:r>
              <a:rPr lang="en-US" dirty="0" err="1" smtClean="0"/>
              <a:t>i</a:t>
            </a:r>
            <a:r>
              <a:rPr lang="en-US" dirty="0" smtClean="0"/>
              <a:t>‘                                          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450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Chapter 14: Augmenting Data Structures </vt:lpstr>
      <vt:lpstr>Dynamic order statistics </vt:lpstr>
      <vt:lpstr>Added field to red-black trees: size(x): # nodes in the subtree rooted at x</vt:lpstr>
      <vt:lpstr>Maintaining subtree sizes</vt:lpstr>
      <vt:lpstr>Interval trichotomy for 2 closed intervals i and i’</vt:lpstr>
      <vt:lpstr>Interval trees</vt:lpstr>
      <vt:lpstr>Theorem: INTERVAL-SEARCH is correct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Uzi  Vishkin</dc:creator>
  <cp:lastModifiedBy>Uzi  Vishkin</cp:lastModifiedBy>
  <cp:revision>34</cp:revision>
  <dcterms:created xsi:type="dcterms:W3CDTF">2006-08-16T00:00:00Z</dcterms:created>
  <dcterms:modified xsi:type="dcterms:W3CDTF">2015-10-05T13:37:22Z</dcterms:modified>
</cp:coreProperties>
</file>