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66" r:id="rId3"/>
    <p:sldId id="267" r:id="rId4"/>
    <p:sldId id="268" r:id="rId5"/>
    <p:sldId id="281" r:id="rId6"/>
    <p:sldId id="269" r:id="rId7"/>
    <p:sldId id="270" r:id="rId8"/>
    <p:sldId id="271" r:id="rId9"/>
    <p:sldId id="282" r:id="rId10"/>
    <p:sldId id="283" r:id="rId11"/>
    <p:sldId id="272" r:id="rId12"/>
    <p:sldId id="273" r:id="rId13"/>
    <p:sldId id="274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AFC56-8E17-41AF-BDA3-B174BE99E76A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6AD4A-AD58-4B71-9BDD-92EE10ED6C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19EAE-725F-4C4B-BF4D-906ADF327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17FDC7-EE16-412A-ACAD-1E53CDC3216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A18F8-8677-434F-BC6E-F3C30A8E41F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BF695-A5F4-48D3-BD0B-FC371C1ECC9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8452B-AA0D-4FD3-8465-9EA9F5204B4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0F9-AC99-4747-9AF8-3F5F165B39F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323B1-01F0-4A76-B97A-24E585754631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E12BB-70A9-4B9C-B163-693E1DB5F95C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A4899-1107-4344-B46C-CA4571561ED7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CD38D-221A-4969-B5CD-839092F2F51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003A2-A4C5-4098-923E-4A635C197BD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75D1C3-D66C-499A-835C-FAC6C18E391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75D1C3-D66C-499A-835C-FAC6C18E391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F40F29-C2C0-4684-80E4-6B0D4E04F5C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213254-709C-40F6-96AF-F2B405D3147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AE409-B87A-4A0F-9A27-8A37905A5D7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72FF30-2002-4E8F-AA59-5256AFFB547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000"/>
            <a:ext cx="7429500" cy="502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u="sng" dirty="0" smtClean="0">
                <a:latin typeface="Courier New" pitchFamily="49" charset="0"/>
              </a:rPr>
              <a:t>Slide Sources</a:t>
            </a:r>
            <a:r>
              <a:rPr lang="en-US" dirty="0" smtClean="0">
                <a:latin typeface="Courier New" pitchFamily="49" charset="0"/>
              </a:rPr>
              <a:t>: CLRS “Intro. To Algorithms” book website</a:t>
            </a:r>
          </a:p>
          <a:p>
            <a:pPr algn="l" eaLnBrk="1" hangingPunct="1"/>
            <a:r>
              <a:rPr lang="en-US" dirty="0" smtClean="0">
                <a:latin typeface="Courier New" pitchFamily="49" charset="0"/>
              </a:rPr>
              <a:t>(copyright McGraw Hill)</a:t>
            </a:r>
          </a:p>
          <a:p>
            <a:pPr algn="l"/>
            <a:r>
              <a:rPr lang="en-US" dirty="0" smtClean="0">
                <a:latin typeface="Courier New" pitchFamily="49" charset="0"/>
              </a:rPr>
              <a:t>adapted and supplemented</a:t>
            </a:r>
            <a:r>
              <a:rPr lang="en-US" dirty="0" smtClean="0"/>
              <a:t>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r>
              <a:rPr lang="en-US" dirty="0" smtClean="0"/>
              <a:t>Ch. 13: </a:t>
            </a:r>
            <a:r>
              <a:rPr lang="en-US" smtClean="0"/>
              <a:t>Red Black </a:t>
            </a:r>
            <a:r>
              <a:rPr lang="en-US" dirty="0" smtClean="0"/>
              <a:t>Trees</a:t>
            </a: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O(log n) since:</a:t>
            </a:r>
          </a:p>
          <a:p>
            <a:pPr marL="514350" indent="-514350">
              <a:buAutoNum type="arabicPeriod"/>
            </a:pPr>
            <a:r>
              <a:rPr lang="en-US" dirty="0" smtClean="0"/>
              <a:t>height of RB tree with n node is </a:t>
            </a:r>
            <a:r>
              <a:rPr lang="en-US" dirty="0"/>
              <a:t> </a:t>
            </a:r>
            <a:r>
              <a:rPr lang="en-US" dirty="0" smtClean="0"/>
              <a:t>O(log n)</a:t>
            </a:r>
          </a:p>
          <a:p>
            <a:pPr marL="514350" indent="-514350">
              <a:buAutoNum type="arabicPeriod"/>
            </a:pPr>
            <a:r>
              <a:rPr lang="en-US" dirty="0" smtClean="0"/>
              <a:t>As long as there is infringement (node z), it climbs  towards root. One exception: infringement is resolved in one more step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7" name="Picture 4" descr="rb_insert_fixu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1798638"/>
            <a:ext cx="7315200" cy="47545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291" name="Picture 4" descr="fig13-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1096963"/>
            <a:ext cx="6934200" cy="4541837"/>
          </a:xfrm>
          <a:noFill/>
        </p:spPr>
      </p:pic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882650" y="5759450"/>
            <a:ext cx="2411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Case 1:</a:t>
            </a:r>
            <a:r>
              <a:rPr lang="en-US" sz="1600"/>
              <a:t> z has red uncle.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3315" name="Picture 4" descr="fig13-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457200"/>
            <a:ext cx="8001000" cy="4140200"/>
          </a:xfrm>
          <a:noFill/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914400" y="4660900"/>
            <a:ext cx="753268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Case 2:</a:t>
            </a:r>
            <a:r>
              <a:rPr lang="en-US" sz="1600"/>
              <a:t> z has black uncle, z is inside child.</a:t>
            </a:r>
          </a:p>
          <a:p>
            <a:r>
              <a:rPr lang="en-US" sz="1600" b="1"/>
              <a:t>Case 3:</a:t>
            </a:r>
            <a:r>
              <a:rPr lang="en-US" sz="1600"/>
              <a:t> z has black uncle, z is outside child.</a:t>
            </a:r>
          </a:p>
          <a:p>
            <a:endParaRPr lang="en-US" sz="1600"/>
          </a:p>
          <a:p>
            <a:r>
              <a:rPr lang="en-US" sz="1600" b="1"/>
              <a:t>Ques:</a:t>
            </a:r>
            <a:r>
              <a:rPr lang="en-US" sz="1600"/>
              <a:t> What is the running time of </a:t>
            </a:r>
            <a:r>
              <a:rPr lang="en-US" sz="1600">
                <a:latin typeface="Courier New" pitchFamily="49" charset="0"/>
              </a:rPr>
              <a:t>RB-INSERT</a:t>
            </a:r>
            <a:r>
              <a:rPr lang="en-US" sz="1600"/>
              <a:t>?</a:t>
            </a:r>
          </a:p>
          <a:p>
            <a:r>
              <a:rPr lang="en-US" sz="1600" b="1"/>
              <a:t>Ques:</a:t>
            </a:r>
            <a:r>
              <a:rPr lang="en-US" sz="1600"/>
              <a:t> What is the maximum number of rotations that</a:t>
            </a:r>
            <a:r>
              <a:rPr lang="en-US" sz="1600">
                <a:latin typeface="Courier New" pitchFamily="49" charset="0"/>
              </a:rPr>
              <a:t> RB-INSERT</a:t>
            </a:r>
            <a:r>
              <a:rPr lang="en-US" sz="1600"/>
              <a:t> can perform?</a:t>
            </a:r>
          </a:p>
          <a:p>
            <a:endParaRPr lang="en-US" sz="1600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667000" y="10668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3003550" y="106680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y </a:t>
            </a:r>
            <a:r>
              <a:rPr lang="el-GR" sz="1800" i="1">
                <a:latin typeface="Times New Roman" pitchFamily="18" charset="0"/>
              </a:rPr>
              <a:t>δ</a:t>
            </a:r>
            <a:endParaRPr lang="en-US" sz="1800" i="1">
              <a:latin typeface="Times New Roman" pitchFamily="18" charset="0"/>
            </a:endParaRPr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5105400" y="9906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8153400" y="14478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5440363" y="990600"/>
            <a:ext cx="427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y </a:t>
            </a:r>
            <a:r>
              <a:rPr lang="el-GR" sz="1800" i="1">
                <a:latin typeface="Times New Roman" pitchFamily="18" charset="0"/>
              </a:rPr>
              <a:t>δ</a:t>
            </a:r>
            <a:endParaRPr lang="en-US" sz="1800" i="1">
              <a:latin typeface="Times New Roman" pitchFamily="18" charset="0"/>
            </a:endParaRP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8488363" y="1458913"/>
            <a:ext cx="427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y </a:t>
            </a:r>
            <a:r>
              <a:rPr lang="el-GR" sz="1800" i="1">
                <a:latin typeface="Times New Roman" pitchFamily="18" charset="0"/>
              </a:rPr>
              <a:t>δ</a:t>
            </a:r>
            <a:endParaRPr lang="en-US" sz="18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D:\McGraw-Hill Projects\Cormen\images\fig12-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12725"/>
            <a:ext cx="7239000" cy="664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12"/>
          <p:cNvSpPr txBox="1">
            <a:spLocks noChangeArrowheads="1"/>
          </p:cNvSpPr>
          <p:nvPr/>
        </p:nvSpPr>
        <p:spPr bwMode="auto">
          <a:xfrm>
            <a:off x="6154738" y="1371600"/>
            <a:ext cx="2608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Ordinary binary search </a:t>
            </a:r>
          </a:p>
          <a:p>
            <a:r>
              <a:rPr lang="en-US" sz="1600" b="1"/>
              <a:t>tree delete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D:\McGraw-Hill Projects\Cormen\algorithms\tree_dele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884238"/>
            <a:ext cx="4648200" cy="566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12"/>
          <p:cNvSpPr txBox="1">
            <a:spLocks noChangeArrowheads="1"/>
          </p:cNvSpPr>
          <p:nvPr/>
        </p:nvSpPr>
        <p:spPr bwMode="auto">
          <a:xfrm>
            <a:off x="2362200" y="347663"/>
            <a:ext cx="5559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Ordinary binary search tree delete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1" name="Picture 6" descr="D:\McGraw-Hill Projects\Cormen\algorithms\rb_dele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739775"/>
            <a:ext cx="4800600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5010150" y="2895600"/>
            <a:ext cx="4008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 change: no test if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nil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]!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6977063" y="5867400"/>
            <a:ext cx="1404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 change!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8436" name="Picture 5" descr="D:\McGraw-Hill Projects\Cormen\algorithms\rb_delete_fixu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15900"/>
            <a:ext cx="7696200" cy="648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5" descr="D:\McGraw-Hill Projects\Cormen\images\fig13-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2400"/>
            <a:ext cx="5214938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6482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z="2000" dirty="0" smtClean="0"/>
              <a:t>A </a:t>
            </a:r>
            <a:r>
              <a:rPr lang="en-US" sz="2000" b="1" dirty="0" smtClean="0"/>
              <a:t>red-black tree</a:t>
            </a:r>
            <a:r>
              <a:rPr lang="en-US" sz="2000" dirty="0" smtClean="0"/>
              <a:t> is a binary search tree with one extra bit of storage per node, the </a:t>
            </a:r>
            <a:r>
              <a:rPr lang="en-US" sz="2000" i="1" dirty="0" smtClean="0"/>
              <a:t>color</a:t>
            </a:r>
            <a:r>
              <a:rPr lang="en-US" sz="2000" dirty="0" smtClean="0"/>
              <a:t>, which can be RED or BLACK.</a:t>
            </a:r>
          </a:p>
          <a:p>
            <a:pPr marL="609600" indent="-609600" eaLnBrk="1" hangingPunct="1">
              <a:buNone/>
            </a:pPr>
            <a:r>
              <a:rPr lang="en-US" sz="2000" dirty="0" smtClean="0"/>
              <a:t>An RB tree, therefore, contains 5 fields per node: color, key and the left, right and parent pointers. </a:t>
            </a:r>
            <a:r>
              <a:rPr lang="en-US" sz="2000" dirty="0" err="1" smtClean="0"/>
              <a:t>NIL’s</a:t>
            </a:r>
            <a:r>
              <a:rPr lang="en-US" sz="2000" dirty="0" smtClean="0"/>
              <a:t> represent missing child or parent nodes.</a:t>
            </a:r>
          </a:p>
          <a:p>
            <a:pPr marL="609600" indent="-609600" eaLnBrk="1" hangingPunct="1">
              <a:buNone/>
            </a:pPr>
            <a:r>
              <a:rPr lang="en-US" sz="2000" dirty="0" err="1" smtClean="0"/>
              <a:t>NIL’s</a:t>
            </a:r>
            <a:r>
              <a:rPr lang="en-US" sz="2000" dirty="0" smtClean="0"/>
              <a:t> are considered leaves, other key-containing nodes are considered internal. Therefore, every internal node has 2 children.</a:t>
            </a:r>
          </a:p>
          <a:p>
            <a:pPr marL="609600" indent="-609600" eaLnBrk="1" hangingPunct="1">
              <a:buNone/>
            </a:pPr>
            <a:r>
              <a:rPr lang="en-US" sz="2000" dirty="0" smtClean="0"/>
              <a:t>A red-black tree must satisfy the following conditions: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1800" dirty="0" smtClean="0"/>
              <a:t>Every node is either red or black.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1800" dirty="0" smtClean="0"/>
              <a:t>The root is black.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1800" dirty="0" smtClean="0"/>
              <a:t>Every leaf (NIL) is black.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1800" dirty="0" smtClean="0"/>
              <a:t>If a node is red, both its children are black.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1800" dirty="0" smtClean="0"/>
              <a:t>For each node, all paths from the node to descendant leaves contain the same number of black nodes.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105400"/>
            <a:ext cx="914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next slide: </a:t>
            </a:r>
          </a:p>
          <a:p>
            <a:r>
              <a:rPr lang="en-US" dirty="0" err="1" smtClean="0"/>
              <a:t>bh(x</a:t>
            </a:r>
            <a:r>
              <a:rPr lang="en-US" dirty="0" smtClean="0"/>
              <a:t>) – black height of node </a:t>
            </a:r>
            <a:r>
              <a:rPr lang="en-US" dirty="0" err="1" smtClean="0"/>
              <a:t>x</a:t>
            </a:r>
            <a:r>
              <a:rPr lang="en-US" dirty="0" smtClean="0"/>
              <a:t> is the number of black nodes on any path from node </a:t>
            </a:r>
            <a:r>
              <a:rPr lang="en-US" dirty="0" err="1" smtClean="0"/>
              <a:t>x</a:t>
            </a:r>
            <a:r>
              <a:rPr lang="en-US" dirty="0" smtClean="0"/>
              <a:t> down to a leaf, not counting </a:t>
            </a:r>
            <a:r>
              <a:rPr lang="en-US" dirty="0" err="1" smtClean="0"/>
              <a:t>x</a:t>
            </a:r>
            <a:r>
              <a:rPr lang="en-US" dirty="0" smtClean="0"/>
              <a:t> itself. </a:t>
            </a:r>
          </a:p>
          <a:p>
            <a:r>
              <a:rPr lang="en-US" dirty="0" smtClean="0"/>
              <a:t>Sentinel – dummy object that helps simplifying boundary  conditions (e.g., NIL).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fig13-1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76200"/>
            <a:ext cx="9144000" cy="6858000"/>
          </a:xfrm>
          <a:noFill/>
        </p:spPr>
      </p:pic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3186113" y="3505200"/>
            <a:ext cx="1385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Sentinel NIL node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76200"/>
            <a:ext cx="7924800" cy="723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Lemma 13.1:</a:t>
            </a:r>
            <a:r>
              <a:rPr lang="en-US" sz="1600" dirty="0" smtClean="0"/>
              <a:t> An RB tree with </a:t>
            </a:r>
            <a:r>
              <a:rPr lang="en-US" sz="1600" dirty="0" err="1" smtClean="0"/>
              <a:t>n</a:t>
            </a:r>
            <a:r>
              <a:rPr lang="en-US" sz="1600" dirty="0" smtClean="0"/>
              <a:t> internal nodes has height at most 2log(n+1), 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particular, its height is </a:t>
            </a:r>
            <a:r>
              <a:rPr lang="en-US" sz="1600" dirty="0" err="1" smtClean="0"/>
              <a:t>O(log</a:t>
            </a:r>
            <a:r>
              <a:rPr lang="en-US" sz="1600" dirty="0" smtClean="0"/>
              <a:t> </a:t>
            </a:r>
            <a:r>
              <a:rPr lang="en-US" sz="1600" dirty="0" err="1" smtClean="0"/>
              <a:t>n</a:t>
            </a:r>
            <a:r>
              <a:rPr lang="en-US" sz="1600" dirty="0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Proof: </a:t>
            </a:r>
            <a:r>
              <a:rPr lang="en-US" sz="1600" dirty="0" smtClean="0"/>
              <a:t>We first prove by induction on height the following claim: 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rooted at any node </a:t>
            </a:r>
            <a:r>
              <a:rPr lang="en-US" sz="1600" dirty="0" err="1" smtClean="0"/>
              <a:t>x</a:t>
            </a:r>
            <a:r>
              <a:rPr lang="en-US" sz="1600" dirty="0" smtClean="0"/>
              <a:t> contains at least 2</a:t>
            </a:r>
            <a:r>
              <a:rPr lang="en-US" sz="1600" baseline="30000" dirty="0" smtClean="0"/>
              <a:t>bh(x)</a:t>
            </a:r>
            <a:r>
              <a:rPr lang="en-US" sz="1600" dirty="0" smtClean="0"/>
              <a:t> – 1 internal nodes.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To start induction, observe that if </a:t>
            </a:r>
            <a:r>
              <a:rPr lang="en-US" sz="1600" dirty="0" err="1" smtClean="0"/>
              <a:t>ht(x</a:t>
            </a:r>
            <a:r>
              <a:rPr lang="en-US" sz="1600" dirty="0" smtClean="0"/>
              <a:t>) = 0 then </a:t>
            </a:r>
            <a:r>
              <a:rPr lang="en-US" sz="1600" dirty="0" err="1" smtClean="0"/>
              <a:t>x</a:t>
            </a:r>
            <a:r>
              <a:rPr lang="en-US" sz="1600" dirty="0" smtClean="0"/>
              <a:t> is a leaf, so </a:t>
            </a:r>
            <a:r>
              <a:rPr lang="en-US" sz="1600" dirty="0" err="1" smtClean="0"/>
              <a:t>bh(x</a:t>
            </a:r>
            <a:r>
              <a:rPr lang="en-US" sz="1600" dirty="0" smtClean="0"/>
              <a:t>) = 0.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And, indeed, 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rooted at </a:t>
            </a:r>
            <a:r>
              <a:rPr lang="en-US" sz="1600" dirty="0" err="1" smtClean="0"/>
              <a:t>x</a:t>
            </a:r>
            <a:r>
              <a:rPr lang="en-US" sz="1600" dirty="0" smtClean="0"/>
              <a:t> contains 2</a:t>
            </a:r>
            <a:r>
              <a:rPr lang="en-US" sz="1600" baseline="30000" dirty="0" smtClean="0"/>
              <a:t>bh(x)</a:t>
            </a:r>
            <a:r>
              <a:rPr lang="en-US" sz="1600" dirty="0" smtClean="0"/>
              <a:t> – 1 = 2</a:t>
            </a:r>
            <a:r>
              <a:rPr lang="en-US" sz="1600" baseline="30000" dirty="0" smtClean="0"/>
              <a:t>0</a:t>
            </a:r>
            <a:r>
              <a:rPr lang="en-US" sz="1600" dirty="0" smtClean="0"/>
              <a:t> – 1 = 0 internal nodes.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For the inductive step, consider a node </a:t>
            </a:r>
            <a:r>
              <a:rPr lang="en-US" sz="1600" dirty="0" err="1" smtClean="0"/>
              <a:t>x</a:t>
            </a:r>
            <a:r>
              <a:rPr lang="en-US" sz="1600" dirty="0" smtClean="0"/>
              <a:t> with </a:t>
            </a:r>
            <a:r>
              <a:rPr lang="en-US" sz="1600" dirty="0" err="1" smtClean="0"/>
              <a:t>ht(x</a:t>
            </a:r>
            <a:r>
              <a:rPr lang="en-US" sz="1600" dirty="0" smtClean="0"/>
              <a:t>) &gt; 0. Each child of </a:t>
            </a:r>
            <a:r>
              <a:rPr lang="en-US" sz="1600" dirty="0" err="1" smtClean="0"/>
              <a:t>x</a:t>
            </a:r>
            <a:r>
              <a:rPr lang="en-US" sz="1600" dirty="0" smtClean="0"/>
              <a:t> has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black-height either </a:t>
            </a:r>
            <a:r>
              <a:rPr lang="en-US" sz="1600" dirty="0" err="1" smtClean="0"/>
              <a:t>bh(x</a:t>
            </a:r>
            <a:r>
              <a:rPr lang="en-US" sz="1600" dirty="0" smtClean="0"/>
              <a:t>) or </a:t>
            </a:r>
            <a:r>
              <a:rPr lang="en-US" sz="1600" dirty="0" err="1" smtClean="0"/>
              <a:t>bh(x</a:t>
            </a:r>
            <a:r>
              <a:rPr lang="en-US" sz="1600" dirty="0" smtClean="0"/>
              <a:t>) – 1 (why?). Applying the inductive hypothesis,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rooted at each child of </a:t>
            </a:r>
            <a:r>
              <a:rPr lang="en-US" sz="1600" dirty="0" err="1" smtClean="0"/>
              <a:t>x</a:t>
            </a:r>
            <a:r>
              <a:rPr lang="en-US" sz="1600" dirty="0" smtClean="0"/>
              <a:t> has at least 2</a:t>
            </a:r>
            <a:r>
              <a:rPr lang="en-US" sz="1600" baseline="30000" dirty="0" smtClean="0"/>
              <a:t>bh(x) – 1</a:t>
            </a:r>
            <a:r>
              <a:rPr lang="en-US" sz="1600" dirty="0" smtClean="0"/>
              <a:t> – 1 internal nodes.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Therefore, the </a:t>
            </a:r>
            <a:r>
              <a:rPr lang="en-US" sz="1600" dirty="0" err="1" smtClean="0"/>
              <a:t>subtree</a:t>
            </a:r>
            <a:r>
              <a:rPr lang="en-US" sz="1600" dirty="0" smtClean="0"/>
              <a:t> rooted at </a:t>
            </a:r>
            <a:r>
              <a:rPr lang="en-US" sz="1600" dirty="0" err="1" smtClean="0"/>
              <a:t>x</a:t>
            </a:r>
            <a:r>
              <a:rPr lang="en-US" sz="1600" dirty="0" smtClean="0"/>
              <a:t> contains at least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(2</a:t>
            </a:r>
            <a:r>
              <a:rPr lang="en-US" sz="1600" baseline="30000" dirty="0" smtClean="0"/>
              <a:t>bh(x) – 1</a:t>
            </a:r>
            <a:r>
              <a:rPr lang="en-US" sz="1600" dirty="0" smtClean="0"/>
              <a:t> – 1) + (2</a:t>
            </a:r>
            <a:r>
              <a:rPr lang="en-US" sz="1600" baseline="30000" dirty="0" smtClean="0"/>
              <a:t>bh(x) – 1</a:t>
            </a:r>
            <a:r>
              <a:rPr lang="en-US" sz="1600" dirty="0" smtClean="0"/>
              <a:t> – 1) + 1 = 2</a:t>
            </a:r>
            <a:r>
              <a:rPr lang="en-US" sz="1600" baseline="30000" dirty="0" smtClean="0"/>
              <a:t>bh(x) </a:t>
            </a:r>
            <a:r>
              <a:rPr lang="en-US" sz="1600" dirty="0" smtClean="0"/>
              <a:t> – 1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internal nodes, proving the claim.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 Next, let </a:t>
            </a:r>
            <a:r>
              <a:rPr lang="en-US" sz="1600" dirty="0" err="1" smtClean="0"/>
              <a:t>h</a:t>
            </a:r>
            <a:r>
              <a:rPr lang="en-US" sz="1600" dirty="0" smtClean="0"/>
              <a:t> be the height of the tree. According to Prop. 4 at least half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nodes on a path from the root to the leaf, not including the root, must be black.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   Therefore, </a:t>
            </a:r>
            <a:r>
              <a:rPr lang="en-US" sz="1600" dirty="0" err="1" smtClean="0"/>
              <a:t>bh(root</a:t>
            </a:r>
            <a:r>
              <a:rPr lang="en-US" sz="1600" dirty="0" smtClean="0"/>
              <a:t>)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h/2. Using the claim proved above, the number of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internal nodes of the tree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            </a:t>
            </a:r>
            <a:r>
              <a:rPr lang="en-US" sz="1600" dirty="0" err="1" smtClean="0">
                <a:sym typeface="Symbol" pitchFamily="18" charset="2"/>
              </a:rPr>
              <a:t>n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 2</a:t>
            </a:r>
            <a:r>
              <a:rPr lang="en-US" sz="1600" baseline="30000" dirty="0" smtClean="0">
                <a:sym typeface="Symbol" pitchFamily="18" charset="2"/>
              </a:rPr>
              <a:t>bh(root)</a:t>
            </a:r>
            <a:r>
              <a:rPr lang="en-US" sz="1600" dirty="0" smtClean="0">
                <a:sym typeface="Symbol" pitchFamily="18" charset="2"/>
              </a:rPr>
              <a:t> – 1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2</a:t>
            </a:r>
            <a:r>
              <a:rPr lang="en-US" sz="1600" baseline="30000" dirty="0" smtClean="0">
                <a:sym typeface="Symbol" pitchFamily="18" charset="2"/>
              </a:rPr>
              <a:t>h/2 </a:t>
            </a:r>
            <a:r>
              <a:rPr lang="en-US" sz="1600" dirty="0" smtClean="0">
                <a:sym typeface="Symbol" pitchFamily="18" charset="2"/>
              </a:rPr>
              <a:t>– 1    </a:t>
            </a:r>
            <a:r>
              <a:rPr lang="en-US" sz="1600" dirty="0" err="1" smtClean="0">
                <a:sym typeface="Symbol" pitchFamily="18" charset="2"/>
              </a:rPr>
              <a:t></a:t>
            </a:r>
            <a:r>
              <a:rPr lang="en-US" sz="1600" dirty="0" smtClean="0">
                <a:sym typeface="Symbol" pitchFamily="18" charset="2"/>
              </a:rPr>
              <a:t>    </a:t>
            </a:r>
            <a:r>
              <a:rPr lang="en-US" sz="1600" dirty="0" err="1" smtClean="0">
                <a:sym typeface="Symbol" pitchFamily="18" charset="2"/>
              </a:rPr>
              <a:t>h</a:t>
            </a:r>
            <a:r>
              <a:rPr lang="en-US" sz="1600" dirty="0" smtClean="0">
                <a:sym typeface="Symbol" pitchFamily="18" charset="2"/>
              </a:rPr>
              <a:t> ≤ 2log(n+1)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Therefore, TREE-SEARCH, TREE-MINIMUM, etc., operations that don’t modify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structure of a binary search tree, take </a:t>
            </a:r>
            <a:r>
              <a:rPr lang="en-US" sz="1600" dirty="0" err="1" smtClean="0">
                <a:sym typeface="Symbol" pitchFamily="18" charset="2"/>
              </a:rPr>
              <a:t>O(log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n</a:t>
            </a:r>
            <a:r>
              <a:rPr lang="en-US" sz="1600" dirty="0" smtClean="0">
                <a:sym typeface="Symbol" pitchFamily="18" charset="2"/>
              </a:rPr>
              <a:t>) time on an RB tree.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ym typeface="Symbol" pitchFamily="18" charset="2"/>
              </a:rPr>
              <a:t>How about TREE-INSERT and TREE-DELETE?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ym typeface="Symbol" pitchFamily="18" charset="2"/>
              </a:rPr>
              <a:t>We will see later.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4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121653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Slide:</a:t>
            </a:r>
          </a:p>
          <a:p>
            <a:r>
              <a:rPr lang="en-US" dirty="0" smtClean="0"/>
              <a:t>Alternative</a:t>
            </a:r>
          </a:p>
          <a:p>
            <a:r>
              <a:rPr lang="en-US" dirty="0" smtClean="0"/>
              <a:t>lemma &amp;</a:t>
            </a:r>
          </a:p>
          <a:p>
            <a:r>
              <a:rPr lang="en-US" dirty="0" smtClean="0"/>
              <a:t>proof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76200"/>
            <a:ext cx="7924800" cy="723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Lemma 13.1Alternative:</a:t>
            </a:r>
            <a:r>
              <a:rPr lang="en-US" sz="1600" dirty="0" smtClean="0"/>
              <a:t> An RB tree with height </a:t>
            </a:r>
            <a:r>
              <a:rPr lang="en-US" sz="1600" dirty="0" err="1" smtClean="0"/>
              <a:t>h</a:t>
            </a:r>
            <a:r>
              <a:rPr lang="en-US" sz="1600" dirty="0" smtClean="0"/>
              <a:t> has at least 2^{ceil h/2 ceil}  -1 internal (non-leaf or ‘non-NIL’))  nodes.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Proof: </a:t>
            </a:r>
            <a:r>
              <a:rPr lang="en-US" sz="1600" dirty="0" smtClean="0"/>
              <a:t>According to Prop. 4 at least half the  nodes on a path from the root to the leaf, not including the root, must be black.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/>
              <a:t>        Therefore, </a:t>
            </a:r>
            <a:r>
              <a:rPr lang="en-US" sz="1600" dirty="0" err="1" smtClean="0"/>
              <a:t>bh(root</a:t>
            </a:r>
            <a:r>
              <a:rPr lang="en-US" sz="1600" dirty="0" smtClean="0"/>
              <a:t>)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ceil h/2 ceil. The number of internal nodes of the tree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            </a:t>
            </a:r>
            <a:r>
              <a:rPr lang="en-US" sz="1600" dirty="0" err="1" smtClean="0">
                <a:sym typeface="Symbol" pitchFamily="18" charset="2"/>
              </a:rPr>
              <a:t>n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 2</a:t>
            </a:r>
            <a:r>
              <a:rPr lang="en-US" sz="1600" baseline="30000" dirty="0" smtClean="0">
                <a:sym typeface="Symbol" pitchFamily="18" charset="2"/>
              </a:rPr>
              <a:t>bh(root)</a:t>
            </a:r>
            <a:r>
              <a:rPr lang="en-US" sz="1600" dirty="0" smtClean="0">
                <a:sym typeface="Symbol" pitchFamily="18" charset="2"/>
              </a:rPr>
              <a:t> – 1 ( or per Lemma 13.1 </a:t>
            </a:r>
            <a:r>
              <a:rPr lang="en-US" sz="1600" dirty="0" err="1" smtClean="0">
                <a:sym typeface="Symbol" pitchFamily="18" charset="2"/>
              </a:rPr>
              <a:t></a:t>
            </a:r>
            <a:r>
              <a:rPr lang="en-US" sz="1600" dirty="0" smtClean="0">
                <a:sym typeface="Symbol" pitchFamily="18" charset="2"/>
              </a:rPr>
              <a:t> 2</a:t>
            </a:r>
            <a:r>
              <a:rPr lang="en-US" sz="1600" baseline="30000" dirty="0" smtClean="0">
                <a:sym typeface="Symbol" pitchFamily="18" charset="2"/>
              </a:rPr>
              <a:t>h/2 </a:t>
            </a:r>
            <a:r>
              <a:rPr lang="en-US" sz="1600" dirty="0" smtClean="0">
                <a:sym typeface="Symbol" pitchFamily="18" charset="2"/>
              </a:rPr>
              <a:t>– 1    </a:t>
            </a:r>
            <a:r>
              <a:rPr lang="en-US" sz="1600" dirty="0" err="1" smtClean="0">
                <a:sym typeface="Symbol" pitchFamily="18" charset="2"/>
              </a:rPr>
              <a:t></a:t>
            </a:r>
            <a:r>
              <a:rPr lang="en-US" sz="1600" dirty="0" smtClean="0">
                <a:sym typeface="Symbol" pitchFamily="18" charset="2"/>
              </a:rPr>
              <a:t>    </a:t>
            </a:r>
            <a:r>
              <a:rPr lang="en-US" sz="1600" dirty="0" err="1" smtClean="0">
                <a:sym typeface="Symbol" pitchFamily="18" charset="2"/>
              </a:rPr>
              <a:t>h</a:t>
            </a:r>
            <a:r>
              <a:rPr lang="en-US" sz="1600" dirty="0" smtClean="0">
                <a:sym typeface="Symbol" pitchFamily="18" charset="2"/>
              </a:rPr>
              <a:t> ≤ 2log(n+1) )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Therefore, TREE-SEARCH, TREE-MINIMUM, etc., operations that don’t modify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ym typeface="Symbol" pitchFamily="18" charset="2"/>
              </a:rPr>
              <a:t>structure of a binary search tree, take </a:t>
            </a:r>
            <a:r>
              <a:rPr lang="en-US" sz="1600" dirty="0" err="1" smtClean="0">
                <a:sym typeface="Symbol" pitchFamily="18" charset="2"/>
              </a:rPr>
              <a:t>O(log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n</a:t>
            </a:r>
            <a:r>
              <a:rPr lang="en-US" sz="1600" dirty="0" smtClean="0">
                <a:sym typeface="Symbol" pitchFamily="18" charset="2"/>
              </a:rPr>
              <a:t>) time on an RB tree.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ym typeface="Symbol" pitchFamily="18" charset="2"/>
              </a:rPr>
              <a:t>How about TREE-INSERT and TREE-DELETE?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>
                <a:sym typeface="Symbol" pitchFamily="18" charset="2"/>
              </a:rPr>
              <a:t>We will see later.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4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4" descr="fig13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2688" y="138113"/>
            <a:ext cx="7427912" cy="3148012"/>
          </a:xfrm>
          <a:noFill/>
        </p:spPr>
      </p:pic>
      <p:pic>
        <p:nvPicPr>
          <p:cNvPr id="8196" name="Picture 7" descr="left_rota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43000" y="3429000"/>
            <a:ext cx="5943600" cy="3429000"/>
          </a:xfrm>
          <a:noFill/>
        </p:spPr>
      </p:pic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2971800" y="2667000"/>
            <a:ext cx="4495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304800"/>
            <a:ext cx="107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Rotations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4" descr="fig13-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179388"/>
            <a:ext cx="7620000" cy="55800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Insertions</a:t>
            </a:r>
          </a:p>
        </p:txBody>
      </p:sp>
      <p:pic>
        <p:nvPicPr>
          <p:cNvPr id="10243" name="Picture 4" descr="rb_insert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30875" y="1828800"/>
            <a:ext cx="2879725" cy="4114800"/>
          </a:xfrm>
          <a:noFill/>
        </p:spPr>
      </p:pic>
      <p:pic>
        <p:nvPicPr>
          <p:cNvPr id="10244" name="Picture 7" descr="tree_inse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1828800"/>
            <a:ext cx="5105400" cy="3302000"/>
          </a:xfrm>
          <a:noFill/>
        </p:spPr>
      </p:pic>
      <p:sp>
        <p:nvSpPr>
          <p:cNvPr id="10245" name="AutoShape 10"/>
          <p:cNvSpPr>
            <a:spLocks/>
          </p:cNvSpPr>
          <p:nvPr/>
        </p:nvSpPr>
        <p:spPr bwMode="auto">
          <a:xfrm>
            <a:off x="8229600" y="50292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8355013" y="5181600"/>
            <a:ext cx="788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Main</a:t>
            </a:r>
          </a:p>
          <a:p>
            <a:r>
              <a:rPr lang="en-US" sz="1200">
                <a:solidFill>
                  <a:srgbClr val="FF0000"/>
                </a:solidFill>
              </a:rPr>
              <a:t>changes!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19200" y="5226050"/>
            <a:ext cx="3649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Ordinary binary search tree insert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4" descr="fig13-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52400"/>
            <a:ext cx="6248400" cy="6629400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6324601" y="609600"/>
            <a:ext cx="2819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Uncle (of </a:t>
            </a:r>
            <a:r>
              <a:rPr lang="en-US" dirty="0" err="1" smtClean="0"/>
              <a:t>z</a:t>
            </a:r>
            <a:r>
              <a:rPr lang="en-US" dirty="0" smtClean="0"/>
              <a:t>) is red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Uncle is black.</a:t>
            </a:r>
          </a:p>
          <a:p>
            <a:r>
              <a:rPr lang="en-US" dirty="0" smtClean="0"/>
              <a:t>Parent on opposite side of grandparent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Uncle is black.</a:t>
            </a:r>
          </a:p>
          <a:p>
            <a:r>
              <a:rPr lang="en-US" dirty="0" smtClean="0"/>
              <a:t>Parent and grandparent on the same side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878</Words>
  <Application>Microsoft Office PowerPoint</Application>
  <PresentationFormat>On-screen Show (4:3)</PresentationFormat>
  <Paragraphs>107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Insertions</vt:lpstr>
      <vt:lpstr>PowerPoint Presentation</vt:lpstr>
      <vt:lpstr>Complexity of insert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Uzi  Vishkin</dc:creator>
  <cp:lastModifiedBy>Uzi  Vishkin</cp:lastModifiedBy>
  <cp:revision>15</cp:revision>
  <dcterms:created xsi:type="dcterms:W3CDTF">2010-10-03T23:56:50Z</dcterms:created>
  <dcterms:modified xsi:type="dcterms:W3CDTF">2015-09-30T02:05:13Z</dcterms:modified>
</cp:coreProperties>
</file>