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65" r:id="rId4"/>
    <p:sldId id="258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3" autoAdjust="0"/>
  </p:normalViewPr>
  <p:slideViewPr>
    <p:cSldViewPr>
      <p:cViewPr varScale="1">
        <p:scale>
          <a:sx n="123" d="100"/>
          <a:sy n="123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D314-10AB-4E4D-B6F9-CE4C722C353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82CA-6F17-4CC9-B2D7-2D7542E7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19EAE-725F-4C4B-BF4D-906ADF32781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000"/>
            <a:ext cx="7429500" cy="5029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u="sng" dirty="0" smtClean="0">
                <a:latin typeface="Courier New" pitchFamily="49" charset="0"/>
              </a:rPr>
              <a:t>Slide Sources</a:t>
            </a:r>
            <a:r>
              <a:rPr lang="en-US" dirty="0" smtClean="0">
                <a:latin typeface="Courier New" pitchFamily="49" charset="0"/>
              </a:rPr>
              <a:t>: CLRS “Intro. To Algorithms” book website</a:t>
            </a:r>
          </a:p>
          <a:p>
            <a:pPr algn="l" eaLnBrk="1" hangingPunct="1"/>
            <a:r>
              <a:rPr lang="en-US" dirty="0" smtClean="0">
                <a:latin typeface="Courier New" pitchFamily="49" charset="0"/>
              </a:rPr>
              <a:t>(copyright McGraw Hill)</a:t>
            </a:r>
          </a:p>
          <a:p>
            <a:pPr algn="l"/>
            <a:r>
              <a:rPr lang="en-US" dirty="0" smtClean="0">
                <a:latin typeface="Courier New" pitchFamily="49" charset="0"/>
              </a:rPr>
              <a:t>adapted and supplemented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r>
              <a:rPr lang="en-US" dirty="0" smtClean="0"/>
              <a:t>Ch. 12: Binary Search Trees</a:t>
            </a:r>
            <a:endParaRPr lang="en-US" dirty="0" smtClean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Examples of binary search trees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1524000"/>
          <a:ext cx="9144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20171888" imgH="8832345" progId="AcroExch.Document.7">
                  <p:embed/>
                </p:oleObj>
              </mc:Choice>
              <mc:Fallback>
                <p:oleObj name="Acrobat Document" r:id="rId3" imgW="20171888" imgH="8832345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440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962400"/>
            <a:ext cx="64213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binary-search-tree property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any node x: </a:t>
            </a:r>
          </a:p>
          <a:p>
            <a:pPr>
              <a:buFontTx/>
              <a:buChar char="-"/>
            </a:pPr>
            <a:r>
              <a:rPr lang="en-US" dirty="0" smtClean="0"/>
              <a:t>the keys in the left </a:t>
            </a:r>
            <a:r>
              <a:rPr lang="en-US" dirty="0" err="1" smtClean="0"/>
              <a:t>subtree</a:t>
            </a:r>
            <a:r>
              <a:rPr lang="en-US" dirty="0" smtClean="0"/>
              <a:t> of x  are at most key[x]</a:t>
            </a:r>
          </a:p>
          <a:p>
            <a:pPr>
              <a:buFontTx/>
              <a:buChar char="-"/>
            </a:pPr>
            <a:r>
              <a:rPr lang="en-US" dirty="0" smtClean="0"/>
              <a:t> the keys in the right </a:t>
            </a:r>
            <a:r>
              <a:rPr lang="en-US" dirty="0" err="1" smtClean="0"/>
              <a:t>subtree</a:t>
            </a:r>
            <a:r>
              <a:rPr lang="en-US" dirty="0" smtClean="0"/>
              <a:t> of x  are </a:t>
            </a:r>
            <a:r>
              <a:rPr lang="en-US" smtClean="0"/>
              <a:t>at least </a:t>
            </a:r>
            <a:r>
              <a:rPr lang="en-US" dirty="0" smtClean="0"/>
              <a:t>key[x]</a:t>
            </a:r>
          </a:p>
          <a:p>
            <a:endParaRPr lang="en-US" dirty="0" smtClean="0"/>
          </a:p>
          <a:p>
            <a:r>
              <a:rPr lang="en-US" dirty="0" smtClean="0"/>
              <a:t>Different binary search trees can represent the same set of values</a:t>
            </a:r>
          </a:p>
          <a:p>
            <a:r>
              <a:rPr lang="en-US" dirty="0" smtClean="0"/>
              <a:t>Worst-case time is proportional to the height of the tree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A binary search tree with height 2</a:t>
            </a:r>
          </a:p>
          <a:p>
            <a:pPr marL="342900" indent="-342900">
              <a:buFontTx/>
              <a:buAutoNum type="alphaLcParenBoth"/>
            </a:pPr>
            <a:r>
              <a:rPr lang="en-US" dirty="0" smtClean="0"/>
              <a:t>A less efficient binary search tree of the same set with height 4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lphaLcParenBoth"/>
            </a:pPr>
            <a:endParaRPr lang="en-US" dirty="0" smtClean="0"/>
          </a:p>
          <a:p>
            <a:pPr marL="342900" indent="-342900">
              <a:buAutoNum type="alphaLcParenBoth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INORDER Tree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INORDER-TREE-WALK(x)</a:t>
            </a:r>
          </a:p>
          <a:p>
            <a:pPr>
              <a:buNone/>
            </a:pPr>
            <a:r>
              <a:rPr lang="en-US" dirty="0" smtClean="0"/>
              <a:t>	if x != NIL      \\* != mean NOT EQUAL*\\</a:t>
            </a:r>
          </a:p>
          <a:p>
            <a:pPr>
              <a:buNone/>
            </a:pPr>
            <a:r>
              <a:rPr lang="en-US" dirty="0" smtClean="0"/>
              <a:t>	then INORDER-TREE-WALK(left[x])</a:t>
            </a:r>
          </a:p>
          <a:p>
            <a:pPr>
              <a:buNone/>
            </a:pPr>
            <a:r>
              <a:rPr lang="en-US" dirty="0" smtClean="0"/>
              <a:t>		   print key[x]</a:t>
            </a:r>
          </a:p>
          <a:p>
            <a:pPr>
              <a:buNone/>
            </a:pPr>
            <a:r>
              <a:rPr lang="en-US" dirty="0" smtClean="0"/>
              <a:t>		   INORDER-TREE-WALK(right[x])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inorder</a:t>
            </a:r>
            <a:r>
              <a:rPr lang="en-US" dirty="0" smtClean="0"/>
              <a:t> tree walk above </a:t>
            </a:r>
            <a:r>
              <a:rPr lang="en-US" smtClean="0"/>
              <a:t>prints </a:t>
            </a:r>
            <a:r>
              <a:rPr lang="en-US" smtClean="0"/>
              <a:t>2,3,5,5,6,7,8 </a:t>
            </a:r>
            <a:r>
              <a:rPr lang="en-US" dirty="0" smtClean="0"/>
              <a:t>for both trees above.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u="sng" dirty="0" smtClean="0"/>
              <a:t>Complexity</a:t>
            </a:r>
            <a:r>
              <a:rPr lang="en-US" dirty="0" smtClean="0"/>
              <a:t> INORDER-TREE-WALK(x) for a tree of n nodes rooted at x is O(n).</a:t>
            </a:r>
          </a:p>
          <a:p>
            <a:pPr>
              <a:buNone/>
            </a:pPr>
            <a:r>
              <a:rPr lang="en-US" u="sng" dirty="0" smtClean="0"/>
              <a:t>Proof </a:t>
            </a:r>
            <a:r>
              <a:rPr lang="en-US" dirty="0" smtClean="0"/>
              <a:t>T(n) = T(k) + T(n – k – 1) + d</a:t>
            </a:r>
          </a:p>
          <a:p>
            <a:pPr>
              <a:buNone/>
            </a:pPr>
            <a:r>
              <a:rPr lang="en-US" dirty="0" smtClean="0"/>
              <a:t>Assume inductively that T(m) = m d  for every m &lt; n.</a:t>
            </a:r>
          </a:p>
          <a:p>
            <a:pPr>
              <a:buNone/>
            </a:pPr>
            <a:r>
              <a:rPr lang="en-US" dirty="0" smtClean="0"/>
              <a:t>T(n) = T(k) + T(n-k-1) + d = k d + (n-k-1) d + d = n 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Querying a binary search tree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914401"/>
          <a:ext cx="9144000" cy="320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3" imgW="12040644" imgH="7742591" progId="AcroExch.Document.7">
                  <p:embed/>
                </p:oleObj>
              </mc:Choice>
              <mc:Fallback>
                <p:oleObj name="Acrobat Document" r:id="rId3" imgW="12040644" imgH="7742591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1"/>
                        <a:ext cx="9144000" cy="3200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67200"/>
            <a:ext cx="9264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for the key 13. 15</a:t>
            </a:r>
            <a:r>
              <a:rPr lang="en-US" sz="2400" dirty="0" smtClean="0">
                <a:sym typeface="Wingdings" pitchFamily="2" charset="2"/>
              </a:rPr>
              <a:t>6713.</a:t>
            </a:r>
          </a:p>
          <a:p>
            <a:r>
              <a:rPr lang="en-US" sz="2400" dirty="0" smtClean="0">
                <a:sym typeface="Wingdings" pitchFamily="2" charset="2"/>
              </a:rPr>
              <a:t>Search for minimum: Go left till you can’t.</a:t>
            </a:r>
          </a:p>
          <a:p>
            <a:r>
              <a:rPr lang="en-US" sz="2400" dirty="0" smtClean="0">
                <a:sym typeface="Wingdings" pitchFamily="2" charset="2"/>
              </a:rPr>
              <a:t>Search for maximum: Go right till you can’t.</a:t>
            </a:r>
          </a:p>
          <a:p>
            <a:r>
              <a:rPr lang="en-US" sz="2400" dirty="0" smtClean="0">
                <a:sym typeface="Wingdings" pitchFamily="2" charset="2"/>
              </a:rPr>
              <a:t>Successor(15): 17 since minimum in its right </a:t>
            </a:r>
            <a:r>
              <a:rPr lang="en-US" sz="2400" dirty="0" err="1" smtClean="0">
                <a:sym typeface="Wingdings" pitchFamily="2" charset="2"/>
              </a:rPr>
              <a:t>subtree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Successor(13): 15 since 13 has no right </a:t>
            </a:r>
            <a:r>
              <a:rPr lang="en-US" sz="2400" dirty="0" err="1" smtClean="0">
                <a:sym typeface="Wingdings" pitchFamily="2" charset="2"/>
              </a:rPr>
              <a:t>subtree</a:t>
            </a:r>
            <a:r>
              <a:rPr lang="en-US" sz="2400" dirty="0" smtClean="0">
                <a:sym typeface="Wingdings" pitchFamily="2" charset="2"/>
              </a:rPr>
              <a:t>, the lowest successor of 13 whose left child is also an ancestor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1"/>
          <a:ext cx="8229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3" imgW="11171888" imgH="6027942" progId="AcroExch.Document.7">
                  <p:embed/>
                </p:oleObj>
              </mc:Choice>
              <mc:Fallback>
                <p:oleObj name="Acrobat Document" r:id="rId3" imgW="11171888" imgH="6027942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1"/>
                        <a:ext cx="82296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876800"/>
            <a:ext cx="4798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Insert(13)</a:t>
            </a:r>
          </a:p>
          <a:p>
            <a:r>
              <a:rPr lang="en-US" sz="2400" dirty="0" smtClean="0"/>
              <a:t>Lightly shaded nodes: path from root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68657"/>
              </p:ext>
            </p:extLst>
          </p:nvPr>
        </p:nvGraphicFramePr>
        <p:xfrm>
          <a:off x="0" y="685801"/>
          <a:ext cx="9144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3" imgW="24652837" imgH="24355631" progId="AcroExch.Document.7">
                  <p:embed/>
                </p:oleObj>
              </mc:Choice>
              <mc:Fallback>
                <p:oleObj name="Acrobat Document" r:id="rId3" imgW="24652837" imgH="24355631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1"/>
                        <a:ext cx="9144000" cy="449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(NOT SHOWN): z has no children. Remove</a:t>
            </a:r>
          </a:p>
          <a:p>
            <a:r>
              <a:rPr lang="en-US" dirty="0" smtClean="0"/>
              <a:t>Cases (a AND b): z has one child. Splice z out</a:t>
            </a:r>
          </a:p>
          <a:p>
            <a:r>
              <a:rPr lang="en-US" dirty="0" smtClean="0"/>
              <a:t>Case (c): z has 2 children. One is its successor y, and y only has a right child. Replace z by y. </a:t>
            </a:r>
          </a:p>
          <a:p>
            <a:r>
              <a:rPr lang="en-US" dirty="0" smtClean="0"/>
              <a:t>Case (d): z has 2 children. Its successor y is not its right child. Splice out y and replace z by y.</a:t>
            </a:r>
          </a:p>
          <a:p>
            <a:r>
              <a:rPr lang="en-US" dirty="0" smtClean="0"/>
              <a:t>(Note: 1. Replacements include satellite data. 2. Case (c) does not appear in 2</a:t>
            </a:r>
            <a:r>
              <a:rPr lang="en-US" baseline="30000" dirty="0" smtClean="0"/>
              <a:t>nd</a:t>
            </a:r>
            <a:r>
              <a:rPr lang="en-US" dirty="0" smtClean="0"/>
              <a:t> edition.)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1" y="1752600"/>
            <a:ext cx="289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Delete(z)</a:t>
            </a:r>
          </a:p>
          <a:p>
            <a:r>
              <a:rPr lang="en-US" sz="2000" dirty="0" smtClean="0"/>
              <a:t>Node z may be the root, left child of q or the right child of q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Randomly built search tree (Sec. 12.4)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Insert n keys in random order into an initially empty binary </a:t>
            </a:r>
            <a:r>
              <a:rPr lang="en-US" smtClean="0"/>
              <a:t>search tree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FYI only</a:t>
            </a:r>
          </a:p>
          <a:p>
            <a:pPr>
              <a:buNone/>
            </a:pPr>
            <a:r>
              <a:rPr lang="en-US" dirty="0" smtClean="0"/>
              <a:t>Theorem 12.4: The expected height of randomly built search tree  is O(log 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356</Words>
  <Application>Microsoft Office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PowerPoint Presentation</vt:lpstr>
      <vt:lpstr>Examples of binary search trees</vt:lpstr>
      <vt:lpstr>INORDER Tree Walk</vt:lpstr>
      <vt:lpstr>Querying a binary search tree</vt:lpstr>
      <vt:lpstr>Insertion</vt:lpstr>
      <vt:lpstr>Deletion</vt:lpstr>
      <vt:lpstr>Randomly built search tree (Sec. 12.4)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Uzi  Vishkin</cp:lastModifiedBy>
  <cp:revision>21</cp:revision>
  <dcterms:created xsi:type="dcterms:W3CDTF">2006-08-16T00:00:00Z</dcterms:created>
  <dcterms:modified xsi:type="dcterms:W3CDTF">2015-09-28T18:40:30Z</dcterms:modified>
</cp:coreProperties>
</file>