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60" r:id="rId5"/>
    <p:sldId id="261" r:id="rId6"/>
    <p:sldId id="262" r:id="rId7"/>
    <p:sldId id="277" r:id="rId8"/>
    <p:sldId id="263" r:id="rId9"/>
    <p:sldId id="264" r:id="rId10"/>
    <p:sldId id="265" r:id="rId11"/>
    <p:sldId id="266" r:id="rId12"/>
    <p:sldId id="267" r:id="rId13"/>
    <p:sldId id="268" r:id="rId14"/>
    <p:sldId id="269" r:id="rId15"/>
    <p:sldId id="278"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14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D6829C-CDF9-443D-8E4F-5569D2E9F268}" type="datetimeFigureOut">
              <a:rPr lang="en-US" smtClean="0"/>
              <a:pPr/>
              <a:t>9/24/13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E7B8AE-26A4-403F-A21B-4D9F0F3C9782}" type="slidenum">
              <a:rPr lang="en-US" smtClean="0"/>
              <a:pPr/>
              <a:t>‹#›</a:t>
            </a:fld>
            <a:endParaRPr lang="en-US"/>
          </a:p>
        </p:txBody>
      </p:sp>
    </p:spTree>
    <p:extLst>
      <p:ext uri="{BB962C8B-B14F-4D97-AF65-F5344CB8AC3E}">
        <p14:creationId xmlns:p14="http://schemas.microsoft.com/office/powerpoint/2010/main" val="2714756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AE819EAE-725F-4C4B-BF4D-906ADF327812}" type="slidenum">
              <a:rPr lang="en-US" smtClean="0"/>
              <a:pPr/>
              <a:t>1</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FEA07F9-27C4-456A-87C7-150A39FC09BA}" type="slidenum">
              <a:rPr lang="en-US" smtClean="0"/>
              <a:pPr/>
              <a:t>11</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EA1465A-575C-4C9D-92E8-E462B68FA90C}" type="slidenum">
              <a:rPr lang="en-US" smtClean="0"/>
              <a:pPr/>
              <a:t>12</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8D0DC1DE-1AEA-4BB7-84C8-2BA55EF1EC87}" type="slidenum">
              <a:rPr lang="en-US" smtClean="0"/>
              <a:pPr/>
              <a:t>13</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FEAE4B6D-98D7-4EE4-BAA6-1821726E4625}"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BF5A136-16F1-4156-B5F1-616309CC3575}" type="slidenum">
              <a:rPr lang="en-US" smtClean="0"/>
              <a:pPr/>
              <a:t>16</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02E1A50-3B73-4272-A2E4-41E9DBCBD599}" type="slidenum">
              <a:rPr lang="en-US" smtClean="0"/>
              <a:pPr/>
              <a:t>17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1A1C83F-7355-4C00-AAC4-6B709EF9AFF6}" type="slidenum">
              <a:rPr lang="en-US" smtClean="0"/>
              <a:pPr/>
              <a:t>18</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6D471F2-4F5C-420C-962D-7C7E2BACDA01}" type="slidenum">
              <a:rPr lang="en-US" smtClean="0"/>
              <a:pPr/>
              <a:t>19</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5CE429E-1452-4F66-922B-6122649F6C01}" type="slidenum">
              <a:rPr lang="en-US" smtClean="0"/>
              <a:pPr/>
              <a:t>20</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68C21DD-7383-4B40-8233-E1D448FC47FC}" type="slidenum">
              <a:rPr lang="en-US" smtClean="0"/>
              <a:pPr/>
              <a:t>21</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3BE5C0E-EB29-44F6-A7F5-32DE0C19031C}" type="slidenum">
              <a:rPr lang="en-US" smtClean="0"/>
              <a:pPr/>
              <a:t>2</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24517259-B5BD-475C-BE66-D7274FB4324C}" type="slidenum">
              <a:rPr lang="en-US" smtClean="0"/>
              <a:pPr/>
              <a:t>22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BDD5070-3F9A-4A2D-84EA-63389DD83C91}" type="slidenum">
              <a:rPr lang="en-US" smtClean="0"/>
              <a:pPr/>
              <a:t>3</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D55C7DAF-FE6B-4133-8642-889A0999F92E}" type="slidenum">
              <a:rPr lang="en-US" smtClean="0"/>
              <a:pPr/>
              <a:t>4</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18CD9E6-793C-4C0D-B265-DF63F53C5943}" type="slidenum">
              <a:rPr lang="en-US" smtClean="0"/>
              <a:pPr/>
              <a:t>5</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F9E5356-CC05-4F5A-B973-B90C1A1340FB}" type="slidenum">
              <a:rPr lang="en-US" smtClean="0"/>
              <a:pPr/>
              <a:t>6</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8424BDB-DB81-4888-A727-BC26663D74A8}" type="slidenum">
              <a:rPr lang="en-US" smtClean="0"/>
              <a:pPr/>
              <a:t>8</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CF05BAA-0C17-48E2-9F81-32522050D6DF}" type="slidenum">
              <a:rPr lang="en-US" smtClean="0"/>
              <a:pPr/>
              <a:t>9</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A265108-643C-46B9-A57C-D5E86E93D94B}" type="slidenum">
              <a:rPr lang="en-US" smtClean="0"/>
              <a:pPr/>
              <a:t>10</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525EA8C-C944-4E55-BB62-A7A7BE7912E5}" type="slidenum">
              <a:rPr lang="en-US"/>
              <a:pPr>
                <a:defRPr/>
              </a:pPr>
              <a:t>‹#›</a:t>
            </a:fld>
            <a:endParaRPr lang="en-US"/>
          </a:p>
        </p:txBody>
      </p:sp>
    </p:spTree>
  </p:cSld>
  <p:clrMapOvr>
    <a:masterClrMapping/>
  </p:clrMapOvr>
  <p:transition xmlns:p14="http://schemas.microsoft.com/office/powerpoint/2010/mai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990600" y="381000"/>
            <a:ext cx="7429500" cy="5029200"/>
          </a:xfrm>
        </p:spPr>
        <p:txBody>
          <a:bodyPr>
            <a:normAutofit/>
          </a:bodyPr>
          <a:lstStyle/>
          <a:p>
            <a:pPr algn="l" eaLnBrk="1" hangingPunct="1"/>
            <a:r>
              <a:rPr lang="en-US" u="sng" dirty="0" smtClean="0">
                <a:latin typeface="Courier New" pitchFamily="49" charset="0"/>
              </a:rPr>
              <a:t>Slide Sources</a:t>
            </a:r>
            <a:r>
              <a:rPr lang="en-US" dirty="0" smtClean="0">
                <a:latin typeface="Courier New" pitchFamily="49" charset="0"/>
              </a:rPr>
              <a:t>: CLRS “Intro. To Algorithms” book website</a:t>
            </a:r>
          </a:p>
          <a:p>
            <a:pPr algn="l" eaLnBrk="1" hangingPunct="1"/>
            <a:r>
              <a:rPr lang="en-US" dirty="0" smtClean="0">
                <a:latin typeface="Courier New" pitchFamily="49" charset="0"/>
              </a:rPr>
              <a:t>(copyright McGraw Hill)</a:t>
            </a:r>
          </a:p>
          <a:p>
            <a:pPr algn="l"/>
            <a:r>
              <a:rPr lang="en-US" dirty="0" smtClean="0">
                <a:latin typeface="Courier New" pitchFamily="49" charset="0"/>
              </a:rPr>
              <a:t>adapted and supplemented</a:t>
            </a:r>
            <a:r>
              <a:rPr lang="en-US" dirty="0" smtClean="0"/>
              <a:t> </a:t>
            </a:r>
          </a:p>
          <a:p>
            <a:pPr algn="l"/>
            <a:endParaRPr lang="en-US" dirty="0" smtClean="0"/>
          </a:p>
          <a:p>
            <a:pPr algn="l"/>
            <a:endParaRPr lang="en-US" dirty="0" smtClean="0"/>
          </a:p>
          <a:p>
            <a:r>
              <a:rPr lang="en-US" dirty="0" smtClean="0"/>
              <a:t>Ch. 11: Hash Tables</a:t>
            </a:r>
            <a:endParaRPr lang="en-US" dirty="0" smtClean="0">
              <a:latin typeface="Courier New" pitchFamily="49"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Universal Hashing</a:t>
            </a:r>
          </a:p>
        </p:txBody>
      </p:sp>
      <p:sp>
        <p:nvSpPr>
          <p:cNvPr id="12291" name="Rectangle 3"/>
          <p:cNvSpPr>
            <a:spLocks noGrp="1" noChangeArrowheads="1"/>
          </p:cNvSpPr>
          <p:nvPr>
            <p:ph type="body" idx="1"/>
          </p:nvPr>
        </p:nvSpPr>
        <p:spPr/>
        <p:txBody>
          <a:bodyPr/>
          <a:lstStyle/>
          <a:p>
            <a:pPr eaLnBrk="1" hangingPunct="1"/>
            <a:r>
              <a:rPr lang="en-US" sz="2000" dirty="0" smtClean="0"/>
              <a:t>A fixed hash function is vulnerable to malicious distributions (e.g., so that all keys hash to the same slot!)</a:t>
            </a:r>
          </a:p>
          <a:p>
            <a:pPr eaLnBrk="1" hangingPunct="1"/>
            <a:r>
              <a:rPr lang="en-US" sz="2000" dirty="0" smtClean="0"/>
              <a:t>Universal hashing consists of choosing a hash function </a:t>
            </a:r>
            <a:r>
              <a:rPr lang="en-US" sz="2000" i="1" dirty="0" smtClean="0"/>
              <a:t>randomly</a:t>
            </a:r>
            <a:r>
              <a:rPr lang="en-US" sz="2000" dirty="0" smtClean="0"/>
              <a:t> from some fixed </a:t>
            </a:r>
            <a:r>
              <a:rPr lang="en-US" sz="2000" i="1" dirty="0" smtClean="0"/>
              <a:t>set</a:t>
            </a:r>
            <a:r>
              <a:rPr lang="en-US" sz="2000" dirty="0" smtClean="0"/>
              <a:t> of hash functions </a:t>
            </a:r>
            <a:r>
              <a:rPr lang="en-US" sz="2000" i="1" dirty="0" smtClean="0"/>
              <a:t>independent </a:t>
            </a:r>
            <a:r>
              <a:rPr lang="en-US" sz="2000" dirty="0" smtClean="0"/>
              <a:t>of the keys. Therefore, universal hashing is (probabilistically) immune to bad distributions (just like randomized </a:t>
            </a:r>
            <a:r>
              <a:rPr lang="en-US" sz="2000" dirty="0" err="1" smtClean="0"/>
              <a:t>quicksort</a:t>
            </a:r>
            <a:r>
              <a:rPr lang="en-US" sz="2000" dirty="0" smtClean="0"/>
              <a:t> is probabilistically immune to a bad input).</a:t>
            </a:r>
          </a:p>
          <a:p>
            <a:pPr eaLnBrk="1" hangingPunct="1"/>
            <a:r>
              <a:rPr lang="en-US" sz="2000" dirty="0" smtClean="0"/>
              <a:t>Let H be a finite collection of hash functions that map a given universe U of keys into the range {0, 1, …, m-1}. H is said to be a </a:t>
            </a:r>
            <a:r>
              <a:rPr lang="en-US" sz="2000" b="1" dirty="0" smtClean="0"/>
              <a:t>universal </a:t>
            </a:r>
            <a:r>
              <a:rPr lang="en-US" sz="2000" dirty="0" smtClean="0"/>
              <a:t>collection if for each pair of distinct keys k, l </a:t>
            </a:r>
            <a:r>
              <a:rPr lang="en-US" sz="2000" dirty="0" smtClean="0">
                <a:sym typeface="Symbol" pitchFamily="18" charset="2"/>
              </a:rPr>
              <a:t> U, the number of hash </a:t>
            </a:r>
            <a:r>
              <a:rPr lang="en-US" sz="2000" dirty="0" smtClean="0">
                <a:sym typeface="Symbol" pitchFamily="18" charset="2"/>
              </a:rPr>
              <a:t>functions </a:t>
            </a:r>
            <a:r>
              <a:rPr lang="en-US" sz="2000" dirty="0" smtClean="0">
                <a:sym typeface="Symbol" pitchFamily="18" charset="2"/>
              </a:rPr>
              <a:t>for which h(k) = h(l) is at most |H|/m, i.e., the chance of collision between k and l is no more than the chance 1/m of collision if h(k) and h(l) were independently and randomly chosen.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0" y="609600"/>
            <a:ext cx="9144000" cy="5105400"/>
          </a:xfrm>
        </p:spPr>
        <p:txBody>
          <a:bodyPr>
            <a:normAutofit/>
          </a:bodyPr>
          <a:lstStyle/>
          <a:p>
            <a:pPr eaLnBrk="1" hangingPunct="1">
              <a:buFont typeface="Wingdings" pitchFamily="2" charset="2"/>
              <a:buNone/>
            </a:pPr>
            <a:r>
              <a:rPr lang="en-US" sz="1600" b="1" dirty="0" smtClean="0"/>
              <a:t>Th. 11.3:</a:t>
            </a:r>
            <a:r>
              <a:rPr lang="en-US" sz="1600" dirty="0" smtClean="0"/>
              <a:t> Suppose that hash function h is </a:t>
            </a:r>
            <a:r>
              <a:rPr lang="en-US" sz="1600" dirty="0" smtClean="0"/>
              <a:t>chosen randomly </a:t>
            </a:r>
            <a:r>
              <a:rPr lang="en-US" sz="1600" dirty="0" smtClean="0"/>
              <a:t>from a universal collection and used to hash n keys </a:t>
            </a:r>
            <a:r>
              <a:rPr lang="en-US" sz="1600" dirty="0" smtClean="0"/>
              <a:t> into </a:t>
            </a:r>
            <a:r>
              <a:rPr lang="en-US" sz="1600" dirty="0" smtClean="0"/>
              <a:t>a table of size m. If key k is not in the table, then expected length E[ </a:t>
            </a:r>
            <a:r>
              <a:rPr lang="en-US" sz="1600" dirty="0" err="1" smtClean="0"/>
              <a:t>n</a:t>
            </a:r>
            <a:r>
              <a:rPr lang="en-US" sz="1600" baseline="-25000" dirty="0" err="1" smtClean="0"/>
              <a:t>h</a:t>
            </a:r>
            <a:r>
              <a:rPr lang="en-US" sz="1600" baseline="-25000" dirty="0" smtClean="0"/>
              <a:t>(k)</a:t>
            </a:r>
            <a:r>
              <a:rPr lang="en-US" sz="1600" dirty="0" smtClean="0"/>
              <a:t> ] </a:t>
            </a:r>
            <a:r>
              <a:rPr lang="en-US" sz="1600" dirty="0" smtClean="0"/>
              <a:t>of the </a:t>
            </a:r>
            <a:r>
              <a:rPr lang="en-US" sz="1600" dirty="0" smtClean="0"/>
              <a:t>list that k hashes to is at most </a:t>
            </a:r>
            <a:r>
              <a:rPr lang="el-GR" sz="1600" dirty="0" smtClean="0"/>
              <a:t>α</a:t>
            </a:r>
            <a:r>
              <a:rPr lang="en-US" sz="1600" dirty="0" smtClean="0"/>
              <a:t>; if k is in the table, then it’s at most 1+</a:t>
            </a:r>
            <a:r>
              <a:rPr lang="el-GR" sz="1600" dirty="0" smtClean="0"/>
              <a:t>α</a:t>
            </a:r>
            <a:r>
              <a:rPr lang="en-US" sz="1600" dirty="0" smtClean="0"/>
              <a:t>.</a:t>
            </a:r>
          </a:p>
          <a:p>
            <a:pPr eaLnBrk="1" hangingPunct="1">
              <a:buFont typeface="Wingdings" pitchFamily="2" charset="2"/>
              <a:buNone/>
            </a:pPr>
            <a:endParaRPr lang="en-US" sz="1600" dirty="0" smtClean="0"/>
          </a:p>
          <a:p>
            <a:pPr eaLnBrk="1" hangingPunct="1">
              <a:buFont typeface="Wingdings" pitchFamily="2" charset="2"/>
              <a:buNone/>
            </a:pPr>
            <a:r>
              <a:rPr lang="en-US" sz="1600" b="1" dirty="0" smtClean="0"/>
              <a:t>Proof:</a:t>
            </a:r>
            <a:r>
              <a:rPr lang="en-US" sz="1600" dirty="0" smtClean="0"/>
              <a:t> Define indicator variable </a:t>
            </a:r>
            <a:r>
              <a:rPr lang="en-US" sz="1600" dirty="0" err="1" smtClean="0"/>
              <a:t>X</a:t>
            </a:r>
            <a:r>
              <a:rPr lang="en-US" sz="1600" baseline="-25000" dirty="0" err="1" smtClean="0"/>
              <a:t>kl</a:t>
            </a:r>
            <a:r>
              <a:rPr lang="en-US" sz="1600" dirty="0" smtClean="0"/>
              <a:t> = I{h(k) = h(l)}. [Notation: i then L] Therefore, by </a:t>
            </a:r>
            <a:r>
              <a:rPr lang="en-US" sz="1600" dirty="0" smtClean="0"/>
              <a:t>universality and the random choice of h, </a:t>
            </a:r>
            <a:r>
              <a:rPr lang="en-US" sz="1600" dirty="0"/>
              <a:t> </a:t>
            </a:r>
            <a:r>
              <a:rPr lang="en-US" sz="1600" dirty="0" smtClean="0"/>
              <a:t>E</a:t>
            </a:r>
            <a:r>
              <a:rPr lang="en-US" sz="1600" dirty="0" smtClean="0"/>
              <a:t>[</a:t>
            </a:r>
            <a:r>
              <a:rPr lang="en-US" sz="1600" dirty="0" err="1" smtClean="0"/>
              <a:t>X</a:t>
            </a:r>
            <a:r>
              <a:rPr lang="en-US" sz="1600" baseline="-25000" dirty="0" err="1" smtClean="0"/>
              <a:t>kl</a:t>
            </a:r>
            <a:r>
              <a:rPr lang="en-US" sz="1600" dirty="0" smtClean="0"/>
              <a:t>] ≤ 1/m. For each key k, define the random variable </a:t>
            </a:r>
            <a:r>
              <a:rPr lang="en-US" sz="1600" dirty="0" err="1" smtClean="0"/>
              <a:t>Y</a:t>
            </a:r>
            <a:r>
              <a:rPr lang="en-US" sz="1600" baseline="-25000" dirty="0" err="1" smtClean="0"/>
              <a:t>k</a:t>
            </a:r>
            <a:r>
              <a:rPr lang="en-US" sz="1600" dirty="0" smtClean="0"/>
              <a:t> that equals the </a:t>
            </a:r>
            <a:r>
              <a:rPr lang="en-US" sz="1600" dirty="0" smtClean="0"/>
              <a:t>number of </a:t>
            </a:r>
            <a:r>
              <a:rPr lang="en-US" sz="1600" dirty="0" smtClean="0"/>
              <a:t>keys other than k that hash to the same slot as k, so that</a:t>
            </a:r>
          </a:p>
          <a:p>
            <a:pPr eaLnBrk="1" hangingPunct="1">
              <a:buFont typeface="Wingdings" pitchFamily="2" charset="2"/>
              <a:buNone/>
            </a:pPr>
            <a:r>
              <a:rPr lang="en-US" sz="1600" dirty="0" smtClean="0"/>
              <a:t>                                       </a:t>
            </a:r>
            <a:r>
              <a:rPr lang="en-US" sz="1600" dirty="0" err="1" smtClean="0"/>
              <a:t>Y</a:t>
            </a:r>
            <a:r>
              <a:rPr lang="en-US" sz="1600" baseline="-25000" dirty="0" err="1" smtClean="0"/>
              <a:t>k</a:t>
            </a:r>
            <a:r>
              <a:rPr lang="en-US" sz="1600" dirty="0" smtClean="0"/>
              <a:t> = ∑</a:t>
            </a:r>
            <a:r>
              <a:rPr lang="en-US" sz="1600" baseline="-25000" dirty="0" err="1" smtClean="0"/>
              <a:t>l</a:t>
            </a:r>
            <a:r>
              <a:rPr lang="en-US" sz="1600" baseline="-25000" dirty="0" err="1" smtClean="0">
                <a:sym typeface="Symbol" pitchFamily="18" charset="2"/>
              </a:rPr>
              <a:t>T</a:t>
            </a:r>
            <a:r>
              <a:rPr lang="en-US" sz="1600" baseline="-25000" dirty="0" smtClean="0">
                <a:sym typeface="Symbol" pitchFamily="18" charset="2"/>
              </a:rPr>
              <a:t>, </a:t>
            </a:r>
            <a:r>
              <a:rPr lang="en-US" sz="1600" baseline="-25000" dirty="0" err="1" smtClean="0">
                <a:sym typeface="Symbol" pitchFamily="18" charset="2"/>
              </a:rPr>
              <a:t>lk</a:t>
            </a:r>
            <a:r>
              <a:rPr lang="en-US" sz="1600" dirty="0" smtClean="0">
                <a:sym typeface="Symbol" pitchFamily="18" charset="2"/>
              </a:rPr>
              <a:t> </a:t>
            </a:r>
            <a:r>
              <a:rPr lang="en-US" sz="1600" dirty="0" err="1" smtClean="0">
                <a:sym typeface="Symbol" pitchFamily="18" charset="2"/>
              </a:rPr>
              <a:t>X</a:t>
            </a:r>
            <a:r>
              <a:rPr lang="en-US" sz="1600" baseline="-25000" dirty="0" err="1" smtClean="0">
                <a:sym typeface="Symbol" pitchFamily="18" charset="2"/>
              </a:rPr>
              <a:t>kl</a:t>
            </a:r>
            <a:endParaRPr lang="en-US" sz="1600" baseline="-25000" dirty="0" smtClean="0">
              <a:sym typeface="Symbol" pitchFamily="18" charset="2"/>
            </a:endParaRPr>
          </a:p>
          <a:p>
            <a:pPr eaLnBrk="1" hangingPunct="1">
              <a:buFont typeface="Wingdings" pitchFamily="2" charset="2"/>
              <a:buNone/>
            </a:pPr>
            <a:r>
              <a:rPr lang="en-US" sz="1600" dirty="0" smtClean="0">
                <a:sym typeface="Symbol" pitchFamily="18" charset="2"/>
              </a:rPr>
              <a:t>                  Therefore,      E[ </a:t>
            </a:r>
            <a:r>
              <a:rPr lang="en-US" sz="1600" dirty="0" err="1" smtClean="0">
                <a:sym typeface="Symbol" pitchFamily="18" charset="2"/>
              </a:rPr>
              <a:t>Y</a:t>
            </a:r>
            <a:r>
              <a:rPr lang="en-US" sz="1600" baseline="-25000" dirty="0" err="1" smtClean="0">
                <a:sym typeface="Symbol" pitchFamily="18" charset="2"/>
              </a:rPr>
              <a:t>k</a:t>
            </a:r>
            <a:r>
              <a:rPr lang="en-US" sz="1600" baseline="-25000" dirty="0" smtClean="0">
                <a:sym typeface="Symbol" pitchFamily="18" charset="2"/>
              </a:rPr>
              <a:t> </a:t>
            </a:r>
            <a:r>
              <a:rPr lang="en-US" sz="1600" dirty="0" smtClean="0">
                <a:sym typeface="Symbol" pitchFamily="18" charset="2"/>
              </a:rPr>
              <a:t>] = ∑</a:t>
            </a:r>
            <a:r>
              <a:rPr lang="en-US" sz="1600" baseline="-25000" dirty="0" err="1" smtClean="0"/>
              <a:t>l</a:t>
            </a:r>
            <a:r>
              <a:rPr lang="en-US" sz="1600" baseline="-25000" dirty="0" err="1" smtClean="0">
                <a:sym typeface="Symbol" pitchFamily="18" charset="2"/>
              </a:rPr>
              <a:t>T</a:t>
            </a:r>
            <a:r>
              <a:rPr lang="en-US" sz="1600" baseline="-25000" dirty="0" smtClean="0">
                <a:sym typeface="Symbol" pitchFamily="18" charset="2"/>
              </a:rPr>
              <a:t>, </a:t>
            </a:r>
            <a:r>
              <a:rPr lang="en-US" sz="1600" baseline="-25000" dirty="0" err="1" smtClean="0">
                <a:sym typeface="Symbol" pitchFamily="18" charset="2"/>
              </a:rPr>
              <a:t>lk</a:t>
            </a:r>
            <a:r>
              <a:rPr lang="en-US" sz="1600" baseline="-25000" dirty="0" smtClean="0">
                <a:sym typeface="Symbol" pitchFamily="18" charset="2"/>
              </a:rPr>
              <a:t> </a:t>
            </a:r>
            <a:r>
              <a:rPr lang="en-US" sz="1600" dirty="0" smtClean="0">
                <a:sym typeface="Symbol" pitchFamily="18" charset="2"/>
              </a:rPr>
              <a:t>E[ </a:t>
            </a:r>
            <a:r>
              <a:rPr lang="en-US" sz="1600" dirty="0" err="1" smtClean="0">
                <a:sym typeface="Symbol" pitchFamily="18" charset="2"/>
              </a:rPr>
              <a:t>X</a:t>
            </a:r>
            <a:r>
              <a:rPr lang="en-US" sz="1600" baseline="-25000" dirty="0" err="1" smtClean="0">
                <a:sym typeface="Symbol" pitchFamily="18" charset="2"/>
              </a:rPr>
              <a:t>kl</a:t>
            </a:r>
            <a:r>
              <a:rPr lang="en-US" sz="1600" baseline="-25000" dirty="0" smtClean="0">
                <a:sym typeface="Symbol" pitchFamily="18" charset="2"/>
              </a:rPr>
              <a:t> </a:t>
            </a:r>
            <a:r>
              <a:rPr lang="en-US" sz="1600" dirty="0" smtClean="0">
                <a:sym typeface="Symbol" pitchFamily="18" charset="2"/>
              </a:rPr>
              <a:t>] </a:t>
            </a:r>
          </a:p>
          <a:p>
            <a:pPr eaLnBrk="1" hangingPunct="1">
              <a:buFont typeface="Wingdings" pitchFamily="2" charset="2"/>
              <a:buNone/>
            </a:pPr>
            <a:r>
              <a:rPr lang="en-US" sz="1600" dirty="0" smtClean="0">
                <a:sym typeface="Symbol" pitchFamily="18" charset="2"/>
              </a:rPr>
              <a:t>                                                 ≤ ∑</a:t>
            </a:r>
            <a:r>
              <a:rPr lang="en-US" sz="1600" baseline="-25000" dirty="0" err="1" smtClean="0"/>
              <a:t>l</a:t>
            </a:r>
            <a:r>
              <a:rPr lang="en-US" sz="1600" baseline="-25000" dirty="0" err="1" smtClean="0">
                <a:sym typeface="Symbol" pitchFamily="18" charset="2"/>
              </a:rPr>
              <a:t>T</a:t>
            </a:r>
            <a:r>
              <a:rPr lang="en-US" sz="1600" baseline="-25000" dirty="0" smtClean="0">
                <a:sym typeface="Symbol" pitchFamily="18" charset="2"/>
              </a:rPr>
              <a:t>, </a:t>
            </a:r>
            <a:r>
              <a:rPr lang="en-US" sz="1600" baseline="-25000" dirty="0" err="1" smtClean="0">
                <a:sym typeface="Symbol" pitchFamily="18" charset="2"/>
              </a:rPr>
              <a:t>lk</a:t>
            </a:r>
            <a:r>
              <a:rPr lang="en-US" sz="1600" baseline="-25000" dirty="0" smtClean="0">
                <a:sym typeface="Symbol" pitchFamily="18" charset="2"/>
              </a:rPr>
              <a:t> </a:t>
            </a:r>
            <a:r>
              <a:rPr lang="en-US" sz="1600" dirty="0" smtClean="0">
                <a:sym typeface="Symbol" pitchFamily="18" charset="2"/>
              </a:rPr>
              <a:t>1/m</a:t>
            </a:r>
          </a:p>
          <a:p>
            <a:pPr eaLnBrk="1" hangingPunct="1">
              <a:buFont typeface="Wingdings" pitchFamily="2" charset="2"/>
              <a:buNone/>
            </a:pPr>
            <a:endParaRPr lang="en-US" sz="1600" dirty="0" smtClean="0">
              <a:sym typeface="Symbol" pitchFamily="18" charset="2"/>
            </a:endParaRPr>
          </a:p>
          <a:p>
            <a:pPr eaLnBrk="1" hangingPunct="1">
              <a:buFont typeface="Wingdings" pitchFamily="2" charset="2"/>
              <a:buNone/>
            </a:pPr>
            <a:r>
              <a:rPr lang="en-US" sz="1600" dirty="0" smtClean="0">
                <a:sym typeface="Symbol" pitchFamily="18" charset="2"/>
              </a:rPr>
              <a:t>If k T, then |{l : l  T, l  k}| = n. Moreover, </a:t>
            </a:r>
            <a:r>
              <a:rPr lang="en-US" sz="1600" dirty="0" err="1" smtClean="0">
                <a:sym typeface="Symbol" pitchFamily="18" charset="2"/>
              </a:rPr>
              <a:t>n</a:t>
            </a:r>
            <a:r>
              <a:rPr lang="en-US" sz="1600" baseline="-25000" dirty="0" err="1" smtClean="0">
                <a:sym typeface="Symbol" pitchFamily="18" charset="2"/>
              </a:rPr>
              <a:t>h</a:t>
            </a:r>
            <a:r>
              <a:rPr lang="en-US" sz="1600" baseline="-25000" dirty="0" smtClean="0">
                <a:sym typeface="Symbol" pitchFamily="18" charset="2"/>
              </a:rPr>
              <a:t>(k)</a:t>
            </a:r>
            <a:r>
              <a:rPr lang="en-US" sz="1600" dirty="0" smtClean="0">
                <a:sym typeface="Symbol" pitchFamily="18" charset="2"/>
              </a:rPr>
              <a:t> = </a:t>
            </a:r>
            <a:r>
              <a:rPr lang="en-US" sz="1600" dirty="0" err="1" smtClean="0">
                <a:sym typeface="Symbol" pitchFamily="18" charset="2"/>
              </a:rPr>
              <a:t>Y</a:t>
            </a:r>
            <a:r>
              <a:rPr lang="en-US" sz="1600" baseline="-25000" dirty="0" err="1" smtClean="0">
                <a:sym typeface="Symbol" pitchFamily="18" charset="2"/>
              </a:rPr>
              <a:t>k</a:t>
            </a:r>
            <a:r>
              <a:rPr lang="en-US" sz="1600" dirty="0" smtClean="0">
                <a:sym typeface="Symbol" pitchFamily="18" charset="2"/>
              </a:rPr>
              <a:t>  E[</a:t>
            </a:r>
            <a:r>
              <a:rPr lang="en-US" sz="1600" dirty="0" err="1" smtClean="0">
                <a:sym typeface="Symbol" pitchFamily="18" charset="2"/>
              </a:rPr>
              <a:t>n</a:t>
            </a:r>
            <a:r>
              <a:rPr lang="en-US" sz="1600" baseline="-25000" dirty="0" err="1" smtClean="0">
                <a:sym typeface="Symbol" pitchFamily="18" charset="2"/>
              </a:rPr>
              <a:t>h</a:t>
            </a:r>
            <a:r>
              <a:rPr lang="en-US" sz="1600" baseline="-25000" dirty="0" smtClean="0">
                <a:sym typeface="Symbol" pitchFamily="18" charset="2"/>
              </a:rPr>
              <a:t>(k)</a:t>
            </a:r>
            <a:r>
              <a:rPr lang="en-US" sz="1600" dirty="0" smtClean="0">
                <a:sym typeface="Symbol" pitchFamily="18" charset="2"/>
              </a:rPr>
              <a:t>] = E[</a:t>
            </a:r>
            <a:r>
              <a:rPr lang="en-US" sz="1600" dirty="0" err="1" smtClean="0">
                <a:sym typeface="Symbol" pitchFamily="18" charset="2"/>
              </a:rPr>
              <a:t>Y</a:t>
            </a:r>
            <a:r>
              <a:rPr lang="en-US" sz="1600" baseline="-25000" dirty="0" err="1" smtClean="0">
                <a:sym typeface="Symbol" pitchFamily="18" charset="2"/>
              </a:rPr>
              <a:t>k</a:t>
            </a:r>
            <a:r>
              <a:rPr lang="en-US" sz="1600" dirty="0" smtClean="0">
                <a:sym typeface="Symbol" pitchFamily="18" charset="2"/>
              </a:rPr>
              <a:t>] ≤ n/m = </a:t>
            </a:r>
            <a:r>
              <a:rPr lang="el-GR" sz="1600" dirty="0" smtClean="0"/>
              <a:t>α</a:t>
            </a:r>
            <a:r>
              <a:rPr lang="en-US" sz="1600" dirty="0" smtClean="0"/>
              <a:t>.</a:t>
            </a:r>
            <a:endParaRPr lang="en-US" sz="1600" dirty="0" smtClean="0">
              <a:sym typeface="Symbol" pitchFamily="18" charset="2"/>
            </a:endParaRPr>
          </a:p>
          <a:p>
            <a:pPr eaLnBrk="1" hangingPunct="1">
              <a:buFont typeface="Wingdings" pitchFamily="2" charset="2"/>
              <a:buNone/>
            </a:pPr>
            <a:r>
              <a:rPr lang="en-US" sz="1600" dirty="0" smtClean="0">
                <a:sym typeface="Symbol" pitchFamily="18" charset="2"/>
              </a:rPr>
              <a:t>If k T, then |{l : l  T, l  k}| = n-1. Moreover, </a:t>
            </a:r>
            <a:r>
              <a:rPr lang="en-US" sz="1600" dirty="0" err="1" smtClean="0">
                <a:sym typeface="Symbol" pitchFamily="18" charset="2"/>
              </a:rPr>
              <a:t>n</a:t>
            </a:r>
            <a:r>
              <a:rPr lang="en-US" sz="1600" baseline="-25000" dirty="0" err="1" smtClean="0">
                <a:sym typeface="Symbol" pitchFamily="18" charset="2"/>
              </a:rPr>
              <a:t>h</a:t>
            </a:r>
            <a:r>
              <a:rPr lang="en-US" sz="1600" baseline="-25000" dirty="0" smtClean="0">
                <a:sym typeface="Symbol" pitchFamily="18" charset="2"/>
              </a:rPr>
              <a:t>(k)</a:t>
            </a:r>
            <a:r>
              <a:rPr lang="en-US" sz="1600" dirty="0" smtClean="0">
                <a:sym typeface="Symbol" pitchFamily="18" charset="2"/>
              </a:rPr>
              <a:t> = </a:t>
            </a:r>
            <a:r>
              <a:rPr lang="en-US" sz="1600" dirty="0" err="1" smtClean="0">
                <a:sym typeface="Symbol" pitchFamily="18" charset="2"/>
              </a:rPr>
              <a:t>Y</a:t>
            </a:r>
            <a:r>
              <a:rPr lang="en-US" sz="1600" baseline="-25000" dirty="0" err="1" smtClean="0">
                <a:sym typeface="Symbol" pitchFamily="18" charset="2"/>
              </a:rPr>
              <a:t>k</a:t>
            </a:r>
            <a:r>
              <a:rPr lang="en-US" sz="1600" dirty="0" smtClean="0">
                <a:sym typeface="Symbol" pitchFamily="18" charset="2"/>
              </a:rPr>
              <a:t> + 1  E[</a:t>
            </a:r>
            <a:r>
              <a:rPr lang="en-US" sz="1600" dirty="0" err="1" smtClean="0">
                <a:sym typeface="Symbol" pitchFamily="18" charset="2"/>
              </a:rPr>
              <a:t>n</a:t>
            </a:r>
            <a:r>
              <a:rPr lang="en-US" sz="1600" baseline="-25000" dirty="0" err="1" smtClean="0">
                <a:sym typeface="Symbol" pitchFamily="18" charset="2"/>
              </a:rPr>
              <a:t>h</a:t>
            </a:r>
            <a:r>
              <a:rPr lang="en-US" sz="1600" baseline="-25000" dirty="0" smtClean="0">
                <a:sym typeface="Symbol" pitchFamily="18" charset="2"/>
              </a:rPr>
              <a:t>(k)</a:t>
            </a:r>
            <a:r>
              <a:rPr lang="en-US" sz="1600" dirty="0" smtClean="0">
                <a:sym typeface="Symbol" pitchFamily="18" charset="2"/>
              </a:rPr>
              <a:t>] = E[</a:t>
            </a:r>
            <a:r>
              <a:rPr lang="en-US" sz="1600" dirty="0" err="1" smtClean="0">
                <a:sym typeface="Symbol" pitchFamily="18" charset="2"/>
              </a:rPr>
              <a:t>Y</a:t>
            </a:r>
            <a:r>
              <a:rPr lang="en-US" sz="1600" baseline="-25000" dirty="0" err="1" smtClean="0">
                <a:sym typeface="Symbol" pitchFamily="18" charset="2"/>
              </a:rPr>
              <a:t>k</a:t>
            </a:r>
            <a:r>
              <a:rPr lang="en-US" sz="1600" dirty="0" smtClean="0">
                <a:sym typeface="Symbol" pitchFamily="18" charset="2"/>
              </a:rPr>
              <a:t>] + 1 ≤ (n-1)/m + 1 = 1 + </a:t>
            </a:r>
            <a:r>
              <a:rPr lang="el-GR" sz="1600" dirty="0" smtClean="0"/>
              <a:t>α</a:t>
            </a:r>
            <a:r>
              <a:rPr lang="en-US" sz="1600" dirty="0" smtClean="0"/>
              <a:t> – 1/m &lt; 1 + </a:t>
            </a:r>
            <a:r>
              <a:rPr lang="el-GR" sz="1600" dirty="0" smtClean="0"/>
              <a:t>α</a:t>
            </a:r>
            <a:r>
              <a:rPr lang="en-US" sz="1600" dirty="0" smtClean="0"/>
              <a:t>.</a:t>
            </a:r>
            <a:endParaRPr lang="en-US" sz="1600" dirty="0" smtClean="0">
              <a:sym typeface="Symbol" pitchFamily="18" charset="2"/>
            </a:endParaRPr>
          </a:p>
          <a:p>
            <a:pPr eaLnBrk="1" hangingPunct="1">
              <a:buFont typeface="Wingdings" pitchFamily="2" charset="2"/>
              <a:buNone/>
            </a:pPr>
            <a:endParaRPr lang="en-US" sz="1600" dirty="0" smtClean="0">
              <a:sym typeface="Symbol" pitchFamily="18" charset="2"/>
            </a:endParaRPr>
          </a:p>
          <a:p>
            <a:pPr eaLnBrk="1" hangingPunct="1">
              <a:buFont typeface="Wingdings" pitchFamily="2" charset="2"/>
              <a:buNone/>
            </a:pPr>
            <a:r>
              <a:rPr lang="en-US" sz="1600" b="1" dirty="0" smtClean="0">
                <a:sym typeface="Symbol" pitchFamily="18" charset="2"/>
              </a:rPr>
              <a:t>Corollary:</a:t>
            </a:r>
            <a:r>
              <a:rPr lang="en-US" sz="1600" dirty="0" smtClean="0">
                <a:sym typeface="Symbol" pitchFamily="18" charset="2"/>
              </a:rPr>
              <a:t> Using universal hashing  and collision resolution, a hash table of m slots </a:t>
            </a:r>
          </a:p>
          <a:p>
            <a:pPr eaLnBrk="1" hangingPunct="1">
              <a:buFont typeface="Wingdings" pitchFamily="2" charset="2"/>
              <a:buNone/>
            </a:pPr>
            <a:r>
              <a:rPr lang="en-US" sz="1600" dirty="0" smtClean="0">
                <a:sym typeface="Symbol" pitchFamily="18" charset="2"/>
              </a:rPr>
              <a:t>containing n keys where n = O(m), requires </a:t>
            </a:r>
            <a:r>
              <a:rPr lang="el-GR" sz="1600" dirty="0" smtClean="0">
                <a:sym typeface="Symbol" pitchFamily="18" charset="2"/>
              </a:rPr>
              <a:t></a:t>
            </a:r>
            <a:r>
              <a:rPr lang="en-US" sz="1600" dirty="0" smtClean="0">
                <a:sym typeface="Symbol" pitchFamily="18" charset="2"/>
              </a:rPr>
              <a:t>(1) expected time per dictionary </a:t>
            </a:r>
          </a:p>
          <a:p>
            <a:pPr eaLnBrk="1" hangingPunct="1">
              <a:buFont typeface="Wingdings" pitchFamily="2" charset="2"/>
              <a:buNone/>
            </a:pPr>
            <a:r>
              <a:rPr lang="en-US" sz="1600" dirty="0" smtClean="0">
                <a:sym typeface="Symbol" pitchFamily="18" charset="2"/>
              </a:rPr>
              <a:t>operation.</a:t>
            </a:r>
            <a:endParaRPr lang="el-GR" sz="1600" dirty="0" smtClean="0">
              <a:sym typeface="Symbol" pitchFamily="18" charset="2"/>
            </a:endParaRPr>
          </a:p>
          <a:p>
            <a:pPr eaLnBrk="1" hangingPunct="1">
              <a:buFont typeface="Wingdings" pitchFamily="2" charset="2"/>
              <a:buNone/>
            </a:pPr>
            <a:endParaRPr lang="en-US" sz="1600" dirty="0" smtClean="0">
              <a:sym typeface="Symbol" pitchFamily="18" charset="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4000" smtClean="0"/>
              <a:t>A Universal Class of Hash Functions</a:t>
            </a:r>
          </a:p>
        </p:txBody>
      </p:sp>
      <p:sp>
        <p:nvSpPr>
          <p:cNvPr id="14339" name="Rectangle 3"/>
          <p:cNvSpPr>
            <a:spLocks noGrp="1" noChangeArrowheads="1"/>
          </p:cNvSpPr>
          <p:nvPr>
            <p:ph type="body" idx="1"/>
          </p:nvPr>
        </p:nvSpPr>
        <p:spPr>
          <a:xfrm>
            <a:off x="1066800" y="2017713"/>
            <a:ext cx="8077200" cy="4611687"/>
          </a:xfrm>
        </p:spPr>
        <p:txBody>
          <a:bodyPr/>
          <a:lstStyle/>
          <a:p>
            <a:pPr eaLnBrk="1" hangingPunct="1">
              <a:lnSpc>
                <a:spcPct val="90000"/>
              </a:lnSpc>
              <a:buFont typeface="Wingdings" pitchFamily="2" charset="2"/>
              <a:buNone/>
            </a:pPr>
            <a:r>
              <a:rPr lang="en-US" sz="1800" smtClean="0"/>
              <a:t>Let prime p be large enough so that every possible key k is in the range </a:t>
            </a:r>
          </a:p>
          <a:p>
            <a:pPr eaLnBrk="1" hangingPunct="1">
              <a:lnSpc>
                <a:spcPct val="90000"/>
              </a:lnSpc>
              <a:buFont typeface="Wingdings" pitchFamily="2" charset="2"/>
              <a:buNone/>
            </a:pPr>
            <a:r>
              <a:rPr lang="en-US" sz="1800" smtClean="0"/>
              <a:t>0 ≤ k ≤ p-1.</a:t>
            </a:r>
          </a:p>
          <a:p>
            <a:pPr eaLnBrk="1" hangingPunct="1">
              <a:lnSpc>
                <a:spcPct val="90000"/>
              </a:lnSpc>
              <a:buFont typeface="Wingdings" pitchFamily="2" charset="2"/>
              <a:buNone/>
            </a:pPr>
            <a:r>
              <a:rPr lang="en-US" sz="1800" smtClean="0"/>
              <a:t>Let Z</a:t>
            </a:r>
            <a:r>
              <a:rPr lang="en-US" sz="1800" baseline="-25000" smtClean="0"/>
              <a:t>p</a:t>
            </a:r>
            <a:r>
              <a:rPr lang="en-US" sz="1800" smtClean="0"/>
              <a:t> denote {0, 1, …, p-1} and Z</a:t>
            </a:r>
            <a:r>
              <a:rPr lang="en-US" sz="1800" baseline="-25000" smtClean="0"/>
              <a:t>p</a:t>
            </a:r>
            <a:r>
              <a:rPr lang="en-US" sz="1800" baseline="30000" smtClean="0"/>
              <a:t>*</a:t>
            </a:r>
            <a:r>
              <a:rPr lang="en-US" sz="1800" smtClean="0"/>
              <a:t> denote {1, 2,  …, p-1}. </a:t>
            </a:r>
          </a:p>
          <a:p>
            <a:pPr eaLnBrk="1" hangingPunct="1">
              <a:lnSpc>
                <a:spcPct val="90000"/>
              </a:lnSpc>
              <a:buFont typeface="Wingdings" pitchFamily="2" charset="2"/>
              <a:buNone/>
            </a:pPr>
            <a:r>
              <a:rPr lang="en-US" sz="1800" smtClean="0"/>
              <a:t>Because the hash table size is smaller than that of the universe of keys, we </a:t>
            </a:r>
          </a:p>
          <a:p>
            <a:pPr eaLnBrk="1" hangingPunct="1">
              <a:lnSpc>
                <a:spcPct val="90000"/>
              </a:lnSpc>
              <a:buFont typeface="Wingdings" pitchFamily="2" charset="2"/>
              <a:buNone/>
            </a:pPr>
            <a:r>
              <a:rPr lang="en-US" sz="1800" smtClean="0"/>
              <a:t>have also m &lt; p.</a:t>
            </a:r>
          </a:p>
          <a:p>
            <a:pPr eaLnBrk="1" hangingPunct="1">
              <a:lnSpc>
                <a:spcPct val="90000"/>
              </a:lnSpc>
              <a:buFont typeface="Wingdings" pitchFamily="2" charset="2"/>
              <a:buNone/>
            </a:pPr>
            <a:endParaRPr lang="en-US" sz="1800" smtClean="0"/>
          </a:p>
          <a:p>
            <a:pPr eaLnBrk="1" hangingPunct="1">
              <a:lnSpc>
                <a:spcPct val="90000"/>
              </a:lnSpc>
              <a:buFont typeface="Wingdings" pitchFamily="2" charset="2"/>
              <a:buNone/>
            </a:pPr>
            <a:r>
              <a:rPr lang="en-US" sz="1800" smtClean="0"/>
              <a:t>For any a </a:t>
            </a:r>
            <a:r>
              <a:rPr lang="en-US" sz="1800" smtClean="0">
                <a:sym typeface="Symbol" pitchFamily="18" charset="2"/>
              </a:rPr>
              <a:t> </a:t>
            </a:r>
            <a:r>
              <a:rPr lang="en-US" sz="1800" smtClean="0"/>
              <a:t>Z</a:t>
            </a:r>
            <a:r>
              <a:rPr lang="en-US" sz="1800" baseline="-25000" smtClean="0"/>
              <a:t>p</a:t>
            </a:r>
            <a:r>
              <a:rPr lang="en-US" sz="1800" baseline="30000" smtClean="0"/>
              <a:t>*</a:t>
            </a:r>
            <a:r>
              <a:rPr lang="en-US" sz="1800" smtClean="0"/>
              <a:t> and b </a:t>
            </a:r>
            <a:r>
              <a:rPr lang="en-US" sz="1800" smtClean="0">
                <a:sym typeface="Symbol" pitchFamily="18" charset="2"/>
              </a:rPr>
              <a:t> </a:t>
            </a:r>
            <a:r>
              <a:rPr lang="en-US" sz="1800" smtClean="0"/>
              <a:t>Z</a:t>
            </a:r>
            <a:r>
              <a:rPr lang="en-US" sz="1800" baseline="-25000" smtClean="0"/>
              <a:t>p </a:t>
            </a:r>
            <a:r>
              <a:rPr lang="en-US" sz="1800" smtClean="0"/>
              <a:t>define the hash function h</a:t>
            </a:r>
            <a:r>
              <a:rPr lang="en-US" sz="1800" baseline="-25000" smtClean="0"/>
              <a:t>a,b </a:t>
            </a:r>
            <a:r>
              <a:rPr lang="en-US" sz="1800" smtClean="0"/>
              <a:t>:</a:t>
            </a:r>
          </a:p>
          <a:p>
            <a:pPr eaLnBrk="1" hangingPunct="1">
              <a:lnSpc>
                <a:spcPct val="90000"/>
              </a:lnSpc>
              <a:buFont typeface="Wingdings" pitchFamily="2" charset="2"/>
              <a:buNone/>
            </a:pPr>
            <a:r>
              <a:rPr lang="en-US" sz="1800" smtClean="0"/>
              <a:t>                           h</a:t>
            </a:r>
            <a:r>
              <a:rPr lang="en-US" sz="1800" baseline="-25000" smtClean="0"/>
              <a:t>a,b</a:t>
            </a:r>
            <a:r>
              <a:rPr lang="en-US" sz="1800" smtClean="0"/>
              <a:t>(k) = ( (ak+b) mod p ) mod m.</a:t>
            </a:r>
          </a:p>
          <a:p>
            <a:pPr eaLnBrk="1" hangingPunct="1">
              <a:lnSpc>
                <a:spcPct val="90000"/>
              </a:lnSpc>
              <a:buFont typeface="Wingdings" pitchFamily="2" charset="2"/>
              <a:buNone/>
            </a:pPr>
            <a:r>
              <a:rPr lang="en-US" sz="1800" smtClean="0"/>
              <a:t>E.g., if p = 17 and m = 6, we have h</a:t>
            </a:r>
            <a:r>
              <a:rPr lang="en-US" sz="1800" baseline="-25000" smtClean="0"/>
              <a:t>3,4</a:t>
            </a:r>
            <a:r>
              <a:rPr lang="en-US" sz="1800" smtClean="0"/>
              <a:t>(8) = 5.</a:t>
            </a:r>
          </a:p>
          <a:p>
            <a:pPr eaLnBrk="1" hangingPunct="1">
              <a:lnSpc>
                <a:spcPct val="90000"/>
              </a:lnSpc>
              <a:buFont typeface="Wingdings" pitchFamily="2" charset="2"/>
              <a:buNone/>
            </a:pPr>
            <a:r>
              <a:rPr lang="en-US" sz="1800" b="1" smtClean="0"/>
              <a:t>Ques:</a:t>
            </a:r>
            <a:r>
              <a:rPr lang="en-US" sz="1800" smtClean="0"/>
              <a:t> If p = 29 and m = 20, what is h</a:t>
            </a:r>
            <a:r>
              <a:rPr lang="en-US" sz="1800" baseline="-25000" smtClean="0"/>
              <a:t>5,9</a:t>
            </a:r>
            <a:r>
              <a:rPr lang="en-US" sz="1800" smtClean="0"/>
              <a:t> (17)?</a:t>
            </a:r>
          </a:p>
          <a:p>
            <a:pPr eaLnBrk="1" hangingPunct="1">
              <a:lnSpc>
                <a:spcPct val="90000"/>
              </a:lnSpc>
              <a:buFont typeface="Wingdings" pitchFamily="2" charset="2"/>
              <a:buNone/>
            </a:pPr>
            <a:endParaRPr lang="en-US" sz="1800" smtClean="0"/>
          </a:p>
          <a:p>
            <a:pPr eaLnBrk="1" hangingPunct="1">
              <a:lnSpc>
                <a:spcPct val="90000"/>
              </a:lnSpc>
              <a:buFont typeface="Wingdings" pitchFamily="2" charset="2"/>
              <a:buNone/>
            </a:pPr>
            <a:r>
              <a:rPr lang="en-US" sz="1800" smtClean="0"/>
              <a:t>We shall show that the family of such hash functions h</a:t>
            </a:r>
            <a:r>
              <a:rPr lang="en-US" sz="1800" baseline="-25000" smtClean="0"/>
              <a:t>a,b </a:t>
            </a:r>
            <a:r>
              <a:rPr lang="en-US" sz="1800" smtClean="0"/>
              <a:t>, i.e., the family </a:t>
            </a:r>
          </a:p>
          <a:p>
            <a:pPr eaLnBrk="1" hangingPunct="1">
              <a:lnSpc>
                <a:spcPct val="90000"/>
              </a:lnSpc>
              <a:buFont typeface="Wingdings" pitchFamily="2" charset="2"/>
              <a:buNone/>
            </a:pPr>
            <a:r>
              <a:rPr lang="en-US" sz="1800" smtClean="0"/>
              <a:t>                     H</a:t>
            </a:r>
            <a:r>
              <a:rPr lang="en-US" sz="1800" baseline="-25000" smtClean="0"/>
              <a:t>p,m</a:t>
            </a:r>
            <a:r>
              <a:rPr lang="en-US" sz="1800" smtClean="0"/>
              <a:t>= {h</a:t>
            </a:r>
            <a:r>
              <a:rPr lang="en-US" sz="1800" baseline="-25000" smtClean="0"/>
              <a:t>a,b </a:t>
            </a:r>
            <a:r>
              <a:rPr lang="en-US" sz="1800" smtClean="0"/>
              <a:t> : a </a:t>
            </a:r>
            <a:r>
              <a:rPr lang="en-US" sz="1800" smtClean="0">
                <a:sym typeface="Symbol" pitchFamily="18" charset="2"/>
              </a:rPr>
              <a:t> </a:t>
            </a:r>
            <a:r>
              <a:rPr lang="en-US" sz="1800" smtClean="0"/>
              <a:t>Z</a:t>
            </a:r>
            <a:r>
              <a:rPr lang="en-US" sz="1800" baseline="-25000" smtClean="0"/>
              <a:t>p</a:t>
            </a:r>
            <a:r>
              <a:rPr lang="en-US" sz="1800" baseline="30000" smtClean="0"/>
              <a:t>*</a:t>
            </a:r>
            <a:r>
              <a:rPr lang="en-US" sz="1800" smtClean="0"/>
              <a:t> and b </a:t>
            </a:r>
            <a:r>
              <a:rPr lang="en-US" sz="1800" smtClean="0">
                <a:sym typeface="Symbol" pitchFamily="18" charset="2"/>
              </a:rPr>
              <a:t> </a:t>
            </a:r>
            <a:r>
              <a:rPr lang="en-US" sz="1800" smtClean="0"/>
              <a:t>Z</a:t>
            </a:r>
            <a:r>
              <a:rPr lang="en-US" sz="1800" baseline="-25000" smtClean="0"/>
              <a:t>p</a:t>
            </a:r>
            <a:r>
              <a:rPr lang="en-US" sz="1800" smtClean="0"/>
              <a:t>} </a:t>
            </a:r>
          </a:p>
          <a:p>
            <a:pPr eaLnBrk="1" hangingPunct="1">
              <a:lnSpc>
                <a:spcPct val="90000"/>
              </a:lnSpc>
              <a:buFont typeface="Wingdings" pitchFamily="2" charset="2"/>
              <a:buNone/>
            </a:pPr>
            <a:r>
              <a:rPr lang="en-US" sz="1800" smtClean="0"/>
              <a:t>is universal.</a:t>
            </a:r>
            <a:endParaRPr lang="en-US" sz="1800" smtClean="0">
              <a:sym typeface="Symbol" pitchFamily="18" charset="2"/>
            </a:endParaRPr>
          </a:p>
          <a:p>
            <a:pPr eaLnBrk="1" hangingPunct="1">
              <a:lnSpc>
                <a:spcPct val="90000"/>
              </a:lnSpc>
              <a:buFont typeface="Wingdings" pitchFamily="2" charset="2"/>
              <a:buNone/>
            </a:pPr>
            <a:endParaRPr lang="en-US" sz="1800" smtClean="0"/>
          </a:p>
          <a:p>
            <a:pPr eaLnBrk="1" hangingPunct="1">
              <a:lnSpc>
                <a:spcPct val="90000"/>
              </a:lnSpc>
              <a:buFont typeface="Wingdings" pitchFamily="2" charset="2"/>
              <a:buNone/>
            </a:pPr>
            <a:endParaRPr lang="en-US" sz="1200" smtClean="0"/>
          </a:p>
          <a:p>
            <a:pPr eaLnBrk="1" hangingPunct="1">
              <a:lnSpc>
                <a:spcPct val="90000"/>
              </a:lnSpc>
              <a:buFont typeface="Wingdings" pitchFamily="2" charset="2"/>
              <a:buNone/>
            </a:pPr>
            <a:endParaRPr lang="en-US" sz="1200" baseline="-2500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1143000" y="381000"/>
            <a:ext cx="8001000" cy="7010400"/>
          </a:xfrm>
        </p:spPr>
        <p:txBody>
          <a:bodyPr/>
          <a:lstStyle/>
          <a:p>
            <a:pPr eaLnBrk="1" hangingPunct="1">
              <a:buFont typeface="Wingdings" pitchFamily="2" charset="2"/>
              <a:buNone/>
            </a:pPr>
            <a:r>
              <a:rPr lang="en-US" sz="1600" b="1" smtClean="0"/>
              <a:t>Th. 11.3:</a:t>
            </a:r>
            <a:r>
              <a:rPr lang="en-US" sz="1600" smtClean="0"/>
              <a:t> The class H</a:t>
            </a:r>
            <a:r>
              <a:rPr lang="en-US" sz="1600" baseline="-25000" smtClean="0"/>
              <a:t>p,m</a:t>
            </a:r>
            <a:r>
              <a:rPr lang="en-US" sz="1600" smtClean="0"/>
              <a:t> of hash functions is universal.</a:t>
            </a:r>
          </a:p>
          <a:p>
            <a:pPr eaLnBrk="1" hangingPunct="1">
              <a:buFont typeface="Wingdings" pitchFamily="2" charset="2"/>
              <a:buNone/>
            </a:pPr>
            <a:r>
              <a:rPr lang="en-US" sz="1600" b="1" smtClean="0"/>
              <a:t>Proof:</a:t>
            </a:r>
            <a:r>
              <a:rPr lang="en-US" sz="1600" smtClean="0"/>
              <a:t> Consider two distinct keys k and l from Z</a:t>
            </a:r>
            <a:r>
              <a:rPr lang="en-US" sz="1600" baseline="-25000" smtClean="0"/>
              <a:t>p</a:t>
            </a:r>
            <a:r>
              <a:rPr lang="en-US" sz="1600" smtClean="0"/>
              <a:t>. </a:t>
            </a:r>
            <a:r>
              <a:rPr lang="en-US" sz="1600" baseline="-25000" smtClean="0"/>
              <a:t> </a:t>
            </a:r>
            <a:r>
              <a:rPr lang="en-US" sz="1600" smtClean="0"/>
              <a:t>For a given hash fn. h</a:t>
            </a:r>
            <a:r>
              <a:rPr lang="en-US" sz="1600" baseline="-25000" smtClean="0"/>
              <a:t>a,b</a:t>
            </a:r>
            <a:r>
              <a:rPr lang="en-US" sz="1600" smtClean="0"/>
              <a:t> let</a:t>
            </a:r>
          </a:p>
          <a:p>
            <a:pPr eaLnBrk="1" hangingPunct="1">
              <a:buFont typeface="Wingdings" pitchFamily="2" charset="2"/>
              <a:buNone/>
            </a:pPr>
            <a:r>
              <a:rPr lang="en-US" sz="1600" smtClean="0"/>
              <a:t>                            r = h</a:t>
            </a:r>
            <a:r>
              <a:rPr lang="en-US" sz="1600" baseline="-25000" smtClean="0"/>
              <a:t>a,b</a:t>
            </a:r>
            <a:r>
              <a:rPr lang="en-US" sz="1600" smtClean="0"/>
              <a:t>(k) = (ak + b) mod p</a:t>
            </a:r>
          </a:p>
          <a:p>
            <a:pPr eaLnBrk="1" hangingPunct="1">
              <a:buFont typeface="Wingdings" pitchFamily="2" charset="2"/>
              <a:buNone/>
            </a:pPr>
            <a:r>
              <a:rPr lang="en-US" sz="1600" smtClean="0"/>
              <a:t>                            s = h</a:t>
            </a:r>
            <a:r>
              <a:rPr lang="en-US" sz="1600" baseline="-25000" smtClean="0"/>
              <a:t>a,b</a:t>
            </a:r>
            <a:r>
              <a:rPr lang="en-US" sz="1600" smtClean="0"/>
              <a:t>(l)  = (al + b) mod p</a:t>
            </a:r>
          </a:p>
          <a:p>
            <a:pPr eaLnBrk="1" hangingPunct="1">
              <a:buFont typeface="Wingdings" pitchFamily="2" charset="2"/>
              <a:buNone/>
            </a:pPr>
            <a:r>
              <a:rPr lang="en-US" sz="1600" smtClean="0"/>
              <a:t>Now r </a:t>
            </a:r>
            <a:r>
              <a:rPr lang="en-US" sz="1600" smtClean="0">
                <a:sym typeface="Symbol" pitchFamily="18" charset="2"/>
              </a:rPr>
              <a:t> s. Why? Because, if r = s, then </a:t>
            </a:r>
          </a:p>
          <a:p>
            <a:pPr eaLnBrk="1" hangingPunct="1">
              <a:buFont typeface="Wingdings" pitchFamily="2" charset="2"/>
              <a:buNone/>
            </a:pPr>
            <a:r>
              <a:rPr lang="en-US" sz="1600" smtClean="0">
                <a:sym typeface="Symbol" pitchFamily="18" charset="2"/>
              </a:rPr>
              <a:t>                ak + b = al + b  mod p  ak = al  mod p  k = l  mod p, </a:t>
            </a:r>
          </a:p>
          <a:p>
            <a:pPr eaLnBrk="1" hangingPunct="1">
              <a:buFont typeface="Wingdings" pitchFamily="2" charset="2"/>
              <a:buNone/>
            </a:pPr>
            <a:r>
              <a:rPr lang="en-US" sz="1600" smtClean="0">
                <a:sym typeface="Symbol" pitchFamily="18" charset="2"/>
              </a:rPr>
              <a:t>contradicting that k  l. Therefore, k and l map to distinct values r and s mod p.</a:t>
            </a:r>
          </a:p>
          <a:p>
            <a:pPr eaLnBrk="1" hangingPunct="1">
              <a:buFont typeface="Wingdings" pitchFamily="2" charset="2"/>
              <a:buNone/>
            </a:pPr>
            <a:endParaRPr lang="en-US" sz="1600" smtClean="0">
              <a:sym typeface="Symbol" pitchFamily="18" charset="2"/>
            </a:endParaRPr>
          </a:p>
          <a:p>
            <a:pPr eaLnBrk="1" hangingPunct="1">
              <a:buFont typeface="Wingdings" pitchFamily="2" charset="2"/>
              <a:buNone/>
            </a:pPr>
            <a:r>
              <a:rPr lang="en-US" sz="1600" smtClean="0">
                <a:sym typeface="Symbol" pitchFamily="18" charset="2"/>
              </a:rPr>
              <a:t>Moreover, each of the p(p-1) choices of the pair (a, b), with a  0, yields a different</a:t>
            </a:r>
          </a:p>
          <a:p>
            <a:pPr eaLnBrk="1" hangingPunct="1">
              <a:buFont typeface="Wingdings" pitchFamily="2" charset="2"/>
              <a:buNone/>
            </a:pPr>
            <a:r>
              <a:rPr lang="en-US" sz="1600" smtClean="0">
                <a:sym typeface="Symbol" pitchFamily="18" charset="2"/>
              </a:rPr>
              <a:t>resulting pair (r, s) with </a:t>
            </a:r>
            <a:r>
              <a:rPr lang="en-US" sz="1600" smtClean="0"/>
              <a:t>r </a:t>
            </a:r>
            <a:r>
              <a:rPr lang="en-US" sz="1600" smtClean="0">
                <a:sym typeface="Symbol" pitchFamily="18" charset="2"/>
              </a:rPr>
              <a:t> s. Why? Because, for a given r and s, we can solve the </a:t>
            </a:r>
          </a:p>
          <a:p>
            <a:pPr eaLnBrk="1" hangingPunct="1">
              <a:buFont typeface="Wingdings" pitchFamily="2" charset="2"/>
              <a:buNone/>
            </a:pPr>
            <a:r>
              <a:rPr lang="en-US" sz="1600" smtClean="0">
                <a:sym typeface="Symbol" pitchFamily="18" charset="2"/>
              </a:rPr>
              <a:t>equations </a:t>
            </a:r>
          </a:p>
          <a:p>
            <a:pPr eaLnBrk="1" hangingPunct="1">
              <a:buFont typeface="Wingdings" pitchFamily="2" charset="2"/>
              <a:buNone/>
            </a:pPr>
            <a:r>
              <a:rPr lang="en-US" sz="1600" smtClean="0">
                <a:sym typeface="Symbol" pitchFamily="18" charset="2"/>
              </a:rPr>
              <a:t>                                 ak + b = r    and     al + b = s</a:t>
            </a:r>
          </a:p>
          <a:p>
            <a:pPr eaLnBrk="1" hangingPunct="1">
              <a:buFont typeface="Wingdings" pitchFamily="2" charset="2"/>
              <a:buNone/>
            </a:pPr>
            <a:r>
              <a:rPr lang="en-US" sz="1600" i="1" smtClean="0">
                <a:sym typeface="Symbol" pitchFamily="18" charset="2"/>
              </a:rPr>
              <a:t>uniquely</a:t>
            </a:r>
            <a:r>
              <a:rPr lang="en-US" sz="1600" smtClean="0">
                <a:sym typeface="Symbol" pitchFamily="18" charset="2"/>
              </a:rPr>
              <a:t>  to determine a and b (check this!). Therefore, different pairs (r,s) must give </a:t>
            </a:r>
          </a:p>
          <a:p>
            <a:pPr eaLnBrk="1" hangingPunct="1">
              <a:buFont typeface="Wingdings" pitchFamily="2" charset="2"/>
              <a:buNone/>
            </a:pPr>
            <a:r>
              <a:rPr lang="en-US" sz="1600" smtClean="0">
                <a:sym typeface="Symbol" pitchFamily="18" charset="2"/>
              </a:rPr>
              <a:t>different pairs (a, b). Since, there are p(p-1) choices of pairs (r, s) with r   s, there is </a:t>
            </a:r>
          </a:p>
          <a:p>
            <a:pPr eaLnBrk="1" hangingPunct="1">
              <a:buFont typeface="Wingdings" pitchFamily="2" charset="2"/>
              <a:buNone/>
            </a:pPr>
            <a:r>
              <a:rPr lang="en-US" sz="1600" smtClean="0">
                <a:sym typeface="Symbol" pitchFamily="18" charset="2"/>
              </a:rPr>
              <a:t>a one-to-one correspondence between pairs (a, b) with a  0 and pairs (r, s) with</a:t>
            </a:r>
          </a:p>
          <a:p>
            <a:pPr eaLnBrk="1" hangingPunct="1">
              <a:buFont typeface="Wingdings" pitchFamily="2" charset="2"/>
              <a:buNone/>
            </a:pPr>
            <a:r>
              <a:rPr lang="en-US" sz="1600" smtClean="0">
                <a:sym typeface="Symbol" pitchFamily="18" charset="2"/>
              </a:rPr>
              <a:t>r  s.</a:t>
            </a:r>
          </a:p>
          <a:p>
            <a:pPr eaLnBrk="1" hangingPunct="1">
              <a:buFont typeface="Wingdings" pitchFamily="2" charset="2"/>
              <a:buNone/>
            </a:pPr>
            <a:endParaRPr lang="en-US" sz="1600" smtClean="0">
              <a:sym typeface="Symbol" pitchFamily="18" charset="2"/>
            </a:endParaRPr>
          </a:p>
          <a:p>
            <a:pPr eaLnBrk="1" hangingPunct="1">
              <a:buFont typeface="Wingdings" pitchFamily="2" charset="2"/>
              <a:buNone/>
            </a:pPr>
            <a:r>
              <a:rPr lang="en-US" sz="1600" smtClean="0">
                <a:sym typeface="Symbol" pitchFamily="18" charset="2"/>
              </a:rPr>
              <a:t>Therefore, if (a, b) is picked randomly from Z</a:t>
            </a:r>
            <a:r>
              <a:rPr lang="en-US" sz="1600" baseline="-25000" smtClean="0">
                <a:sym typeface="Symbol" pitchFamily="18" charset="2"/>
              </a:rPr>
              <a:t>p</a:t>
            </a:r>
            <a:r>
              <a:rPr lang="en-US" sz="1600" baseline="30000" smtClean="0">
                <a:sym typeface="Symbol" pitchFamily="18" charset="2"/>
              </a:rPr>
              <a:t>* </a:t>
            </a:r>
            <a:r>
              <a:rPr lang="en-US" sz="1600" smtClean="0">
                <a:sym typeface="Symbol" pitchFamily="18" charset="2"/>
              </a:rPr>
              <a:t> Z</a:t>
            </a:r>
            <a:r>
              <a:rPr lang="en-US" sz="1600" baseline="-25000" smtClean="0">
                <a:sym typeface="Symbol" pitchFamily="18" charset="2"/>
              </a:rPr>
              <a:t>p</a:t>
            </a:r>
            <a:r>
              <a:rPr lang="en-US" sz="1600" smtClean="0">
                <a:sym typeface="Symbol" pitchFamily="18" charset="2"/>
              </a:rPr>
              <a:t> the resulting pair (r, s) is </a:t>
            </a:r>
          </a:p>
          <a:p>
            <a:pPr eaLnBrk="1" hangingPunct="1">
              <a:buFont typeface="Wingdings" pitchFamily="2" charset="2"/>
              <a:buNone/>
            </a:pPr>
            <a:r>
              <a:rPr lang="en-US" sz="1600" smtClean="0">
                <a:sym typeface="Symbol" pitchFamily="18" charset="2"/>
              </a:rPr>
              <a:t>equally likely to be any pair of distinct values </a:t>
            </a:r>
            <a:r>
              <a:rPr lang="en-US" sz="1600" i="1" smtClean="0">
                <a:sym typeface="Symbol" pitchFamily="18" charset="2"/>
              </a:rPr>
              <a:t>mod</a:t>
            </a:r>
            <a:r>
              <a:rPr lang="en-US" sz="1600" smtClean="0">
                <a:sym typeface="Symbol" pitchFamily="18" charset="2"/>
              </a:rPr>
              <a:t> p.</a:t>
            </a:r>
          </a:p>
          <a:p>
            <a:pPr eaLnBrk="1" hangingPunct="1">
              <a:buFont typeface="Wingdings" pitchFamily="2" charset="2"/>
              <a:buNone/>
            </a:pPr>
            <a:endParaRPr lang="en-US" sz="1600" smtClean="0">
              <a:sym typeface="Symbol" pitchFamily="18" charset="2"/>
            </a:endParaRPr>
          </a:p>
          <a:p>
            <a:pPr eaLnBrk="1" hangingPunct="1">
              <a:buFont typeface="Wingdings" pitchFamily="2" charset="2"/>
              <a:buNone/>
            </a:pPr>
            <a:endParaRPr lang="en-US" sz="1600" smtClean="0">
              <a:sym typeface="Symbol" pitchFamily="18" charset="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1182688" y="2017713"/>
            <a:ext cx="7772400" cy="2935287"/>
          </a:xfrm>
        </p:spPr>
        <p:txBody>
          <a:bodyPr/>
          <a:lstStyle/>
          <a:p>
            <a:pPr eaLnBrk="1" hangingPunct="1">
              <a:buFont typeface="Wingdings" pitchFamily="2" charset="2"/>
              <a:buNone/>
            </a:pPr>
            <a:r>
              <a:rPr lang="en-US" sz="1800" smtClean="0">
                <a:sym typeface="Symbol" pitchFamily="18" charset="2"/>
              </a:rPr>
              <a:t>Now, given r, of the p-1 remaining possible values for s, the number of </a:t>
            </a:r>
          </a:p>
          <a:p>
            <a:pPr eaLnBrk="1" hangingPunct="1">
              <a:buFont typeface="Wingdings" pitchFamily="2" charset="2"/>
              <a:buNone/>
            </a:pPr>
            <a:r>
              <a:rPr lang="en-US" sz="1800" smtClean="0">
                <a:sym typeface="Symbol" pitchFamily="18" charset="2"/>
              </a:rPr>
              <a:t>values such that r  s (mod m) is at most</a:t>
            </a:r>
          </a:p>
          <a:p>
            <a:pPr eaLnBrk="1" hangingPunct="1">
              <a:buFont typeface="Wingdings" pitchFamily="2" charset="2"/>
              <a:buNone/>
            </a:pPr>
            <a:r>
              <a:rPr lang="en-US" sz="1800" smtClean="0">
                <a:sym typeface="Symbol" pitchFamily="18" charset="2"/>
              </a:rPr>
              <a:t>                                p/m – 1 ≤ (p – 1)/m </a:t>
            </a:r>
          </a:p>
          <a:p>
            <a:pPr eaLnBrk="1" hangingPunct="1">
              <a:buFont typeface="Wingdings" pitchFamily="2" charset="2"/>
              <a:buNone/>
            </a:pPr>
            <a:endParaRPr lang="en-US" sz="1800" smtClean="0">
              <a:sym typeface="Symbol" pitchFamily="18" charset="2"/>
            </a:endParaRPr>
          </a:p>
          <a:p>
            <a:pPr eaLnBrk="1" hangingPunct="1">
              <a:buFont typeface="Wingdings" pitchFamily="2" charset="2"/>
              <a:buNone/>
            </a:pPr>
            <a:r>
              <a:rPr lang="en-US" sz="1800" smtClean="0">
                <a:sym typeface="Symbol" pitchFamily="18" charset="2"/>
              </a:rPr>
              <a:t>Therefore, the number of hash function </a:t>
            </a:r>
            <a:r>
              <a:rPr lang="en-US" sz="1800" smtClean="0"/>
              <a:t>h</a:t>
            </a:r>
            <a:r>
              <a:rPr lang="en-US" sz="1800" baseline="-25000" smtClean="0"/>
              <a:t>a,b</a:t>
            </a:r>
            <a:r>
              <a:rPr lang="en-US" sz="1800" smtClean="0">
                <a:sym typeface="Symbol" pitchFamily="18" charset="2"/>
              </a:rPr>
              <a:t>  in </a:t>
            </a:r>
            <a:r>
              <a:rPr lang="en-US" sz="1800" smtClean="0"/>
              <a:t>H</a:t>
            </a:r>
            <a:r>
              <a:rPr lang="en-US" sz="1800" baseline="-25000" smtClean="0"/>
              <a:t>p,m </a:t>
            </a:r>
            <a:r>
              <a:rPr lang="en-US" sz="1800" smtClean="0"/>
              <a:t>such that </a:t>
            </a:r>
          </a:p>
          <a:p>
            <a:pPr eaLnBrk="1" hangingPunct="1">
              <a:buFont typeface="Wingdings" pitchFamily="2" charset="2"/>
              <a:buNone/>
            </a:pPr>
            <a:r>
              <a:rPr lang="en-US" sz="1800" smtClean="0"/>
              <a:t>h</a:t>
            </a:r>
            <a:r>
              <a:rPr lang="en-US" sz="1800" baseline="-25000" smtClean="0"/>
              <a:t>a,b</a:t>
            </a:r>
            <a:r>
              <a:rPr lang="en-US" sz="1800" smtClean="0"/>
              <a:t>(k) = h</a:t>
            </a:r>
            <a:r>
              <a:rPr lang="en-US" sz="1800" baseline="-25000" smtClean="0"/>
              <a:t>a,b</a:t>
            </a:r>
            <a:r>
              <a:rPr lang="en-US" sz="1800" smtClean="0"/>
              <a:t>(l) (which is exactly when </a:t>
            </a:r>
            <a:r>
              <a:rPr lang="en-US" sz="1800" smtClean="0">
                <a:sym typeface="Symbol" pitchFamily="18" charset="2"/>
              </a:rPr>
              <a:t>r  s (mod m)) is at most </a:t>
            </a:r>
          </a:p>
          <a:p>
            <a:pPr eaLnBrk="1" hangingPunct="1">
              <a:buFont typeface="Wingdings" pitchFamily="2" charset="2"/>
              <a:buNone/>
            </a:pPr>
            <a:r>
              <a:rPr lang="en-US" sz="1800" smtClean="0">
                <a:sym typeface="Symbol" pitchFamily="18" charset="2"/>
              </a:rPr>
              <a:t>p(p-1)/m = |</a:t>
            </a:r>
            <a:r>
              <a:rPr lang="en-US" sz="1800" smtClean="0"/>
              <a:t>H</a:t>
            </a:r>
            <a:r>
              <a:rPr lang="en-US" sz="1800" baseline="-25000" smtClean="0"/>
              <a:t>p,m</a:t>
            </a:r>
            <a:r>
              <a:rPr lang="en-US" sz="1800" smtClean="0">
                <a:sym typeface="Symbol" pitchFamily="18" charset="2"/>
              </a:rPr>
              <a:t>|/m, proving that </a:t>
            </a:r>
            <a:r>
              <a:rPr lang="en-US" sz="1800" smtClean="0"/>
              <a:t>H</a:t>
            </a:r>
            <a:r>
              <a:rPr lang="en-US" sz="1800" baseline="-25000" smtClean="0"/>
              <a:t>p,m</a:t>
            </a:r>
            <a:r>
              <a:rPr lang="en-US" sz="1800" smtClean="0"/>
              <a:t> is indeed universal.</a:t>
            </a:r>
          </a:p>
          <a:p>
            <a:pPr eaLnBrk="1" hangingPunct="1">
              <a:buFont typeface="Wingdings" pitchFamily="2" charset="2"/>
              <a:buNone/>
            </a:pPr>
            <a:endParaRPr lang="en-US" sz="1800" smtClean="0">
              <a:sym typeface="Symbol" pitchFamily="18" charset="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Section 11.3</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123959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
          <p:cNvSpPr>
            <a:spLocks noGrp="1" noChangeArrowheads="1"/>
          </p:cNvSpPr>
          <p:nvPr>
            <p:ph type="title"/>
          </p:nvPr>
        </p:nvSpPr>
        <p:spPr>
          <a:xfrm>
            <a:off x="1143000" y="-381000"/>
            <a:ext cx="7793038" cy="1143000"/>
          </a:xfrm>
        </p:spPr>
        <p:txBody>
          <a:bodyPr/>
          <a:lstStyle/>
          <a:p>
            <a:pPr eaLnBrk="1" hangingPunct="1"/>
            <a:r>
              <a:rPr lang="en-US" smtClean="0"/>
              <a:t>Open Addressing</a:t>
            </a:r>
          </a:p>
        </p:txBody>
      </p:sp>
      <p:pic>
        <p:nvPicPr>
          <p:cNvPr id="17411" name="Picture 4" descr="hash_insert"/>
          <p:cNvPicPr>
            <a:picLocks noGrp="1" noChangeAspect="1" noChangeArrowheads="1"/>
          </p:cNvPicPr>
          <p:nvPr>
            <p:ph sz="half" idx="1"/>
          </p:nvPr>
        </p:nvPicPr>
        <p:blipFill>
          <a:blip r:embed="rId3" cstate="print"/>
          <a:srcRect/>
          <a:stretch>
            <a:fillRect/>
          </a:stretch>
        </p:blipFill>
        <p:spPr>
          <a:xfrm>
            <a:off x="533400" y="2838450"/>
            <a:ext cx="3810000" cy="2952750"/>
          </a:xfrm>
        </p:spPr>
      </p:pic>
      <p:pic>
        <p:nvPicPr>
          <p:cNvPr id="17412" name="Picture 7" descr="hash_search"/>
          <p:cNvPicPr>
            <a:picLocks noGrp="1" noChangeAspect="1" noChangeArrowheads="1"/>
          </p:cNvPicPr>
          <p:nvPr>
            <p:ph sz="half" idx="2"/>
          </p:nvPr>
        </p:nvPicPr>
        <p:blipFill>
          <a:blip r:embed="rId4" cstate="print"/>
          <a:srcRect/>
          <a:stretch>
            <a:fillRect/>
          </a:stretch>
        </p:blipFill>
        <p:spPr>
          <a:xfrm>
            <a:off x="4572000" y="2895600"/>
            <a:ext cx="3962400" cy="2786063"/>
          </a:xfrm>
        </p:spPr>
      </p:pic>
      <p:sp>
        <p:nvSpPr>
          <p:cNvPr id="17413" name="Text Box 10"/>
          <p:cNvSpPr txBox="1">
            <a:spLocks noChangeArrowheads="1"/>
          </p:cNvSpPr>
          <p:nvPr/>
        </p:nvSpPr>
        <p:spPr bwMode="auto">
          <a:xfrm>
            <a:off x="1143000" y="771525"/>
            <a:ext cx="8121650" cy="2062163"/>
          </a:xfrm>
          <a:prstGeom prst="rect">
            <a:avLst/>
          </a:prstGeom>
          <a:noFill/>
          <a:ln w="9525">
            <a:noFill/>
            <a:miter lim="800000"/>
            <a:headEnd/>
            <a:tailEnd/>
          </a:ln>
        </p:spPr>
        <p:txBody>
          <a:bodyPr wrap="none">
            <a:spAutoFit/>
          </a:bodyPr>
          <a:lstStyle/>
          <a:p>
            <a:r>
              <a:rPr lang="en-US" sz="1600"/>
              <a:t>In hashing with open addressing all elements are stored </a:t>
            </a:r>
            <a:r>
              <a:rPr lang="en-US" sz="1600" i="1"/>
              <a:t>in </a:t>
            </a:r>
            <a:r>
              <a:rPr lang="en-US" sz="1600"/>
              <a:t>the table,</a:t>
            </a:r>
            <a:r>
              <a:rPr lang="en-US" sz="1600" i="1"/>
              <a:t> not  </a:t>
            </a:r>
            <a:r>
              <a:rPr lang="en-US" sz="1600"/>
              <a:t>in linked lists.</a:t>
            </a:r>
          </a:p>
          <a:p>
            <a:r>
              <a:rPr lang="en-US" sz="1600"/>
              <a:t>To probe the table the hash function is extended to be of the form</a:t>
            </a:r>
          </a:p>
          <a:p>
            <a:r>
              <a:rPr lang="en-US" sz="1600"/>
              <a:t>                         h: U </a:t>
            </a:r>
            <a:r>
              <a:rPr lang="en-US" sz="1600">
                <a:sym typeface="Symbol" pitchFamily="18" charset="2"/>
              </a:rPr>
              <a:t> [0, 1, …, m-1]  [0, 1, …, m-1]</a:t>
            </a:r>
          </a:p>
          <a:p>
            <a:r>
              <a:rPr lang="en-US" sz="1600">
                <a:sym typeface="Symbol" pitchFamily="18" charset="2"/>
              </a:rPr>
              <a:t>where, for every key k, the probe sequence</a:t>
            </a:r>
          </a:p>
          <a:p>
            <a:r>
              <a:rPr lang="en-US" sz="1600">
                <a:sym typeface="Symbol" pitchFamily="18" charset="2"/>
              </a:rPr>
              <a:t>                         h(k, 0), h(k, 1), …, h(k, m-1)</a:t>
            </a:r>
          </a:p>
          <a:p>
            <a:r>
              <a:rPr lang="en-US" sz="1600">
                <a:sym typeface="Symbol" pitchFamily="18" charset="2"/>
              </a:rPr>
              <a:t>is a permutation of </a:t>
            </a:r>
          </a:p>
          <a:p>
            <a:r>
              <a:rPr lang="en-US" sz="1600">
                <a:sym typeface="Symbol" pitchFamily="18" charset="2"/>
              </a:rPr>
              <a:t>                         0, 1, …, m-1</a:t>
            </a:r>
          </a:p>
          <a:p>
            <a:r>
              <a:rPr lang="en-US" sz="1600">
                <a:sym typeface="Symbol" pitchFamily="18" charset="2"/>
              </a:rPr>
              <a:t>so that every slot in the table is eventually probed.</a:t>
            </a:r>
          </a:p>
        </p:txBody>
      </p:sp>
      <p:sp>
        <p:nvSpPr>
          <p:cNvPr id="17414" name="Text Box 11"/>
          <p:cNvSpPr txBox="1">
            <a:spLocks noChangeArrowheads="1"/>
          </p:cNvSpPr>
          <p:nvPr/>
        </p:nvSpPr>
        <p:spPr bwMode="auto">
          <a:xfrm>
            <a:off x="593725" y="5922963"/>
            <a:ext cx="8226425" cy="825500"/>
          </a:xfrm>
          <a:prstGeom prst="rect">
            <a:avLst/>
          </a:prstGeom>
          <a:noFill/>
          <a:ln w="9525">
            <a:noFill/>
            <a:miter lim="800000"/>
            <a:headEnd/>
            <a:tailEnd/>
          </a:ln>
        </p:spPr>
        <p:txBody>
          <a:bodyPr wrap="none">
            <a:spAutoFit/>
          </a:bodyPr>
          <a:lstStyle/>
          <a:p>
            <a:r>
              <a:rPr lang="en-US" sz="1600"/>
              <a:t>Deletion is implemented by marking the slot of the deleted element with the special value</a:t>
            </a:r>
          </a:p>
          <a:p>
            <a:r>
              <a:rPr lang="en-US" sz="1600"/>
              <a:t>of DELETED instead of NIL (why is this necessary?).</a:t>
            </a:r>
          </a:p>
          <a:p>
            <a:r>
              <a:rPr lang="en-US" sz="1600" b="1"/>
              <a:t>Ques:</a:t>
            </a:r>
            <a:r>
              <a:rPr lang="en-US" sz="1600"/>
              <a:t> Do we need to modify </a:t>
            </a:r>
            <a:r>
              <a:rPr lang="en-US" sz="1600">
                <a:latin typeface="Courier New" pitchFamily="49" charset="0"/>
              </a:rPr>
              <a:t>HASH-INSERT</a:t>
            </a:r>
            <a:r>
              <a:rPr lang="en-US" sz="1600"/>
              <a:t>? How about </a:t>
            </a:r>
            <a:r>
              <a:rPr lang="en-US" sz="1600">
                <a:latin typeface="Courier New" pitchFamily="49" charset="0"/>
              </a:rPr>
              <a:t>HASH-SEARCH</a:t>
            </a:r>
            <a:r>
              <a:rPr lang="en-US" sz="1600"/>
              <a: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Probing Methods</a:t>
            </a:r>
          </a:p>
        </p:txBody>
      </p:sp>
      <p:sp>
        <p:nvSpPr>
          <p:cNvPr id="18435" name="Rectangle 3"/>
          <p:cNvSpPr>
            <a:spLocks noGrp="1" noChangeArrowheads="1"/>
          </p:cNvSpPr>
          <p:nvPr>
            <p:ph type="body" idx="1"/>
          </p:nvPr>
        </p:nvSpPr>
        <p:spPr>
          <a:xfrm>
            <a:off x="1143000" y="2017713"/>
            <a:ext cx="8001000" cy="4611687"/>
          </a:xfrm>
        </p:spPr>
        <p:txBody>
          <a:bodyPr/>
          <a:lstStyle/>
          <a:p>
            <a:pPr eaLnBrk="1" hangingPunct="1">
              <a:lnSpc>
                <a:spcPct val="90000"/>
              </a:lnSpc>
              <a:buFont typeface="Wingdings" pitchFamily="2" charset="2"/>
              <a:buNone/>
            </a:pPr>
            <a:r>
              <a:rPr lang="en-US" sz="2000" b="1" smtClean="0"/>
              <a:t>Linear probing</a:t>
            </a:r>
            <a:r>
              <a:rPr lang="en-US" sz="2000" smtClean="0"/>
              <a:t>: given an ordinary hash fn. h’: U </a:t>
            </a:r>
            <a:r>
              <a:rPr lang="en-US" sz="2000" smtClean="0">
                <a:sym typeface="Symbol" pitchFamily="18" charset="2"/>
              </a:rPr>
              <a:t> [0, 1, …, m-1],</a:t>
            </a:r>
          </a:p>
          <a:p>
            <a:pPr eaLnBrk="1" hangingPunct="1">
              <a:lnSpc>
                <a:spcPct val="90000"/>
              </a:lnSpc>
              <a:buFont typeface="Wingdings" pitchFamily="2" charset="2"/>
              <a:buNone/>
            </a:pPr>
            <a:r>
              <a:rPr lang="en-US" sz="2000" smtClean="0">
                <a:sym typeface="Symbol" pitchFamily="18" charset="2"/>
              </a:rPr>
              <a:t>called the </a:t>
            </a:r>
            <a:r>
              <a:rPr lang="en-US" sz="2000" i="1" smtClean="0">
                <a:sym typeface="Symbol" pitchFamily="18" charset="2"/>
              </a:rPr>
              <a:t>auxiliary hash function</a:t>
            </a:r>
            <a:r>
              <a:rPr lang="en-US" sz="2000" smtClean="0">
                <a:sym typeface="Symbol" pitchFamily="18" charset="2"/>
              </a:rPr>
              <a:t>, define the hash function</a:t>
            </a:r>
          </a:p>
          <a:p>
            <a:pPr eaLnBrk="1" hangingPunct="1">
              <a:lnSpc>
                <a:spcPct val="90000"/>
              </a:lnSpc>
              <a:buFont typeface="Wingdings" pitchFamily="2" charset="2"/>
              <a:buNone/>
            </a:pPr>
            <a:r>
              <a:rPr lang="en-US" sz="2000" smtClean="0">
                <a:sym typeface="Symbol" pitchFamily="18" charset="2"/>
              </a:rPr>
              <a:t>           h(k, i) = ( h’(k) + i ) </a:t>
            </a:r>
            <a:r>
              <a:rPr lang="en-US" sz="2000" i="1" smtClean="0">
                <a:sym typeface="Symbol" pitchFamily="18" charset="2"/>
              </a:rPr>
              <a:t>mod</a:t>
            </a:r>
            <a:r>
              <a:rPr lang="en-US" sz="2000" smtClean="0">
                <a:sym typeface="Symbol" pitchFamily="18" charset="2"/>
              </a:rPr>
              <a:t> m</a:t>
            </a:r>
          </a:p>
          <a:p>
            <a:pPr eaLnBrk="1" hangingPunct="1">
              <a:lnSpc>
                <a:spcPct val="90000"/>
              </a:lnSpc>
              <a:buFont typeface="Wingdings" pitchFamily="2" charset="2"/>
              <a:buNone/>
            </a:pPr>
            <a:r>
              <a:rPr lang="en-US" sz="2000" smtClean="0">
                <a:sym typeface="Symbol" pitchFamily="18" charset="2"/>
              </a:rPr>
              <a:t>for i = 0, 1, …, m-1.</a:t>
            </a:r>
          </a:p>
          <a:p>
            <a:pPr eaLnBrk="1" hangingPunct="1">
              <a:lnSpc>
                <a:spcPct val="90000"/>
              </a:lnSpc>
              <a:buFont typeface="Wingdings" pitchFamily="2" charset="2"/>
              <a:buNone/>
            </a:pPr>
            <a:r>
              <a:rPr lang="en-US" sz="2000" smtClean="0">
                <a:sym typeface="Symbol" pitchFamily="18" charset="2"/>
              </a:rPr>
              <a:t>    Therefore, given key k the first slot probed is T[ h(k) ], i.e., the</a:t>
            </a:r>
          </a:p>
          <a:p>
            <a:pPr eaLnBrk="1" hangingPunct="1">
              <a:lnSpc>
                <a:spcPct val="90000"/>
              </a:lnSpc>
              <a:buFont typeface="Wingdings" pitchFamily="2" charset="2"/>
              <a:buNone/>
            </a:pPr>
            <a:r>
              <a:rPr lang="en-US" sz="2000" smtClean="0">
                <a:sym typeface="Symbol" pitchFamily="18" charset="2"/>
              </a:rPr>
              <a:t>Slot given by the auxiliary hash fn. Next probed are </a:t>
            </a:r>
          </a:p>
          <a:p>
            <a:pPr eaLnBrk="1" hangingPunct="1">
              <a:lnSpc>
                <a:spcPct val="90000"/>
              </a:lnSpc>
              <a:buFont typeface="Wingdings" pitchFamily="2" charset="2"/>
              <a:buNone/>
            </a:pPr>
            <a:r>
              <a:rPr lang="en-US" sz="2000" smtClean="0">
                <a:sym typeface="Symbol" pitchFamily="18" charset="2"/>
              </a:rPr>
              <a:t>T[ h(k)+1 ], T[ h(k)+2 ], …, T[m-1], T[0], T[1], …</a:t>
            </a:r>
          </a:p>
          <a:p>
            <a:pPr eaLnBrk="1" hangingPunct="1">
              <a:lnSpc>
                <a:spcPct val="90000"/>
              </a:lnSpc>
              <a:buFont typeface="Wingdings" pitchFamily="2" charset="2"/>
              <a:buNone/>
            </a:pPr>
            <a:r>
              <a:rPr lang="en-US" sz="2000" smtClean="0">
                <a:sym typeface="Symbol" pitchFamily="18" charset="2"/>
              </a:rPr>
              <a:t>     Linear probing suffers from the problem of </a:t>
            </a:r>
            <a:r>
              <a:rPr lang="en-US" sz="2000" i="1" smtClean="0">
                <a:sym typeface="Symbol" pitchFamily="18" charset="2"/>
              </a:rPr>
              <a:t>primary clustering</a:t>
            </a:r>
            <a:r>
              <a:rPr lang="en-US" sz="2000" smtClean="0">
                <a:sym typeface="Symbol" pitchFamily="18" charset="2"/>
              </a:rPr>
              <a:t> </a:t>
            </a:r>
          </a:p>
          <a:p>
            <a:pPr eaLnBrk="1" hangingPunct="1">
              <a:lnSpc>
                <a:spcPct val="90000"/>
              </a:lnSpc>
              <a:buFont typeface="Wingdings" pitchFamily="2" charset="2"/>
              <a:buNone/>
            </a:pPr>
            <a:r>
              <a:rPr lang="en-US" sz="2000" smtClean="0">
                <a:sym typeface="Symbol" pitchFamily="18" charset="2"/>
              </a:rPr>
              <a:t>where long runs of occupied slots build up that slow down searching.</a:t>
            </a:r>
          </a:p>
          <a:p>
            <a:pPr eaLnBrk="1" hangingPunct="1">
              <a:lnSpc>
                <a:spcPct val="90000"/>
              </a:lnSpc>
              <a:buFont typeface="Wingdings" pitchFamily="2" charset="2"/>
              <a:buNone/>
            </a:pPr>
            <a:endParaRPr lang="en-US" sz="2000" smtClean="0">
              <a:sym typeface="Symbol" pitchFamily="18" charset="2"/>
            </a:endParaRPr>
          </a:p>
          <a:p>
            <a:pPr eaLnBrk="1" hangingPunct="1">
              <a:lnSpc>
                <a:spcPct val="90000"/>
              </a:lnSpc>
              <a:buFont typeface="Wingdings" pitchFamily="2" charset="2"/>
              <a:buNone/>
            </a:pPr>
            <a:r>
              <a:rPr lang="en-US" sz="2000" b="1" smtClean="0">
                <a:sym typeface="Symbol" pitchFamily="18" charset="2"/>
              </a:rPr>
              <a:t>Ex:</a:t>
            </a:r>
            <a:r>
              <a:rPr lang="en-US" sz="2000" smtClean="0">
                <a:sym typeface="Symbol" pitchFamily="18" charset="2"/>
              </a:rPr>
              <a:t> Insert 89, 18, 49, 58, 9 in that order into an open-addressed </a:t>
            </a:r>
          </a:p>
          <a:p>
            <a:pPr eaLnBrk="1" hangingPunct="1">
              <a:lnSpc>
                <a:spcPct val="90000"/>
              </a:lnSpc>
              <a:buFont typeface="Wingdings" pitchFamily="2" charset="2"/>
              <a:buNone/>
            </a:pPr>
            <a:r>
              <a:rPr lang="en-US" sz="2000" smtClean="0">
                <a:sym typeface="Symbol" pitchFamily="18" charset="2"/>
              </a:rPr>
              <a:t>hash table of size 10 using the division method for the auxiliary hash</a:t>
            </a:r>
          </a:p>
          <a:p>
            <a:pPr eaLnBrk="1" hangingPunct="1">
              <a:lnSpc>
                <a:spcPct val="90000"/>
              </a:lnSpc>
              <a:buFont typeface="Wingdings" pitchFamily="2" charset="2"/>
              <a:buNone/>
            </a:pPr>
            <a:r>
              <a:rPr lang="en-US" sz="2000" smtClean="0">
                <a:sym typeface="Symbol" pitchFamily="18" charset="2"/>
              </a:rPr>
              <a:t>function and using linear probing.</a:t>
            </a:r>
          </a:p>
          <a:p>
            <a:pPr eaLnBrk="1" hangingPunct="1">
              <a:lnSpc>
                <a:spcPct val="90000"/>
              </a:lnSpc>
              <a:buFont typeface="Wingdings" pitchFamily="2" charset="2"/>
              <a:buNone/>
            </a:pPr>
            <a:endParaRPr lang="en-US" sz="2000" smtClean="0">
              <a:sym typeface="Symbol" pitchFamily="18" charset="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Probing Methods</a:t>
            </a:r>
          </a:p>
        </p:txBody>
      </p:sp>
      <p:sp>
        <p:nvSpPr>
          <p:cNvPr id="19459" name="Rectangle 3"/>
          <p:cNvSpPr>
            <a:spLocks noGrp="1" noChangeArrowheads="1"/>
          </p:cNvSpPr>
          <p:nvPr>
            <p:ph type="body" idx="1"/>
          </p:nvPr>
        </p:nvSpPr>
        <p:spPr>
          <a:xfrm>
            <a:off x="1182688" y="2017713"/>
            <a:ext cx="7961312" cy="4114800"/>
          </a:xfrm>
        </p:spPr>
        <p:txBody>
          <a:bodyPr/>
          <a:lstStyle/>
          <a:p>
            <a:pPr eaLnBrk="1" hangingPunct="1">
              <a:lnSpc>
                <a:spcPct val="90000"/>
              </a:lnSpc>
              <a:buFont typeface="Wingdings" pitchFamily="2" charset="2"/>
              <a:buNone/>
            </a:pPr>
            <a:r>
              <a:rPr lang="en-US" sz="2000" b="1" smtClean="0"/>
              <a:t>Quadratic probing</a:t>
            </a:r>
            <a:r>
              <a:rPr lang="en-US" sz="2000" smtClean="0"/>
              <a:t>: Define the hash function</a:t>
            </a:r>
          </a:p>
          <a:p>
            <a:pPr eaLnBrk="1" hangingPunct="1">
              <a:lnSpc>
                <a:spcPct val="90000"/>
              </a:lnSpc>
              <a:buFont typeface="Wingdings" pitchFamily="2" charset="2"/>
              <a:buNone/>
            </a:pPr>
            <a:r>
              <a:rPr lang="en-US" sz="2000" smtClean="0"/>
              <a:t>              </a:t>
            </a:r>
            <a:r>
              <a:rPr lang="en-US" sz="2000" smtClean="0">
                <a:sym typeface="Symbol" pitchFamily="18" charset="2"/>
              </a:rPr>
              <a:t>h(k, i) = ( h’(k) + c</a:t>
            </a:r>
            <a:r>
              <a:rPr lang="en-US" sz="2000" baseline="-25000" smtClean="0">
                <a:sym typeface="Symbol" pitchFamily="18" charset="2"/>
              </a:rPr>
              <a:t>1</a:t>
            </a:r>
            <a:r>
              <a:rPr lang="en-US" sz="2000" smtClean="0">
                <a:sym typeface="Symbol" pitchFamily="18" charset="2"/>
              </a:rPr>
              <a:t>i + c</a:t>
            </a:r>
            <a:r>
              <a:rPr lang="en-US" sz="2000" baseline="-25000" smtClean="0">
                <a:sym typeface="Symbol" pitchFamily="18" charset="2"/>
              </a:rPr>
              <a:t>2</a:t>
            </a:r>
            <a:r>
              <a:rPr lang="en-US" sz="2000" smtClean="0">
                <a:sym typeface="Symbol" pitchFamily="18" charset="2"/>
              </a:rPr>
              <a:t>i</a:t>
            </a:r>
            <a:r>
              <a:rPr lang="en-US" sz="2000" baseline="30000" smtClean="0">
                <a:sym typeface="Symbol" pitchFamily="18" charset="2"/>
              </a:rPr>
              <a:t>2</a:t>
            </a:r>
            <a:r>
              <a:rPr lang="en-US" sz="2000" smtClean="0">
                <a:sym typeface="Symbol" pitchFamily="18" charset="2"/>
              </a:rPr>
              <a:t>) </a:t>
            </a:r>
            <a:r>
              <a:rPr lang="en-US" sz="2000" i="1" smtClean="0">
                <a:sym typeface="Symbol" pitchFamily="18" charset="2"/>
              </a:rPr>
              <a:t>mod</a:t>
            </a:r>
            <a:r>
              <a:rPr lang="en-US" sz="2000" smtClean="0">
                <a:sym typeface="Symbol" pitchFamily="18" charset="2"/>
              </a:rPr>
              <a:t> m</a:t>
            </a:r>
          </a:p>
          <a:p>
            <a:pPr eaLnBrk="1" hangingPunct="1">
              <a:lnSpc>
                <a:spcPct val="90000"/>
              </a:lnSpc>
              <a:buFont typeface="Wingdings" pitchFamily="2" charset="2"/>
              <a:buNone/>
            </a:pPr>
            <a:r>
              <a:rPr lang="en-US" sz="2000" smtClean="0">
                <a:sym typeface="Symbol" pitchFamily="18" charset="2"/>
              </a:rPr>
              <a:t>where h’ is an auxiliary hash function, and c</a:t>
            </a:r>
            <a:r>
              <a:rPr lang="en-US" sz="2000" baseline="-25000" smtClean="0">
                <a:sym typeface="Symbol" pitchFamily="18" charset="2"/>
              </a:rPr>
              <a:t>1</a:t>
            </a:r>
            <a:r>
              <a:rPr lang="en-US" sz="2000" smtClean="0">
                <a:sym typeface="Symbol" pitchFamily="18" charset="2"/>
              </a:rPr>
              <a:t> and c</a:t>
            </a:r>
            <a:r>
              <a:rPr lang="en-US" sz="2000" baseline="-25000" smtClean="0">
                <a:sym typeface="Symbol" pitchFamily="18" charset="2"/>
              </a:rPr>
              <a:t>2</a:t>
            </a:r>
            <a:r>
              <a:rPr lang="en-US" sz="2000" smtClean="0">
                <a:sym typeface="Symbol" pitchFamily="18" charset="2"/>
              </a:rPr>
              <a:t>(0) are</a:t>
            </a:r>
          </a:p>
          <a:p>
            <a:pPr eaLnBrk="1" hangingPunct="1">
              <a:lnSpc>
                <a:spcPct val="90000"/>
              </a:lnSpc>
              <a:buFont typeface="Wingdings" pitchFamily="2" charset="2"/>
              <a:buNone/>
            </a:pPr>
            <a:r>
              <a:rPr lang="en-US" sz="2000" smtClean="0">
                <a:sym typeface="Symbol" pitchFamily="18" charset="2"/>
              </a:rPr>
              <a:t>auxiliary constants.</a:t>
            </a:r>
          </a:p>
          <a:p>
            <a:pPr eaLnBrk="1" hangingPunct="1">
              <a:lnSpc>
                <a:spcPct val="90000"/>
              </a:lnSpc>
              <a:buFont typeface="Wingdings" pitchFamily="2" charset="2"/>
              <a:buNone/>
            </a:pPr>
            <a:endParaRPr lang="en-US" sz="2000" smtClean="0">
              <a:sym typeface="Symbol" pitchFamily="18" charset="2"/>
            </a:endParaRPr>
          </a:p>
          <a:p>
            <a:pPr eaLnBrk="1" hangingPunct="1">
              <a:lnSpc>
                <a:spcPct val="90000"/>
              </a:lnSpc>
              <a:buFont typeface="Wingdings" pitchFamily="2" charset="2"/>
              <a:buNone/>
            </a:pPr>
            <a:r>
              <a:rPr lang="en-US" sz="2000" b="1" smtClean="0">
                <a:sym typeface="Symbol" pitchFamily="18" charset="2"/>
              </a:rPr>
              <a:t>Ex:</a:t>
            </a:r>
            <a:r>
              <a:rPr lang="en-US" sz="2000" smtClean="0">
                <a:sym typeface="Symbol" pitchFamily="18" charset="2"/>
              </a:rPr>
              <a:t> Insert 89, 18, 49, 58, 9 in that order into an open-addressed </a:t>
            </a:r>
          </a:p>
          <a:p>
            <a:pPr eaLnBrk="1" hangingPunct="1">
              <a:lnSpc>
                <a:spcPct val="90000"/>
              </a:lnSpc>
              <a:buFont typeface="Wingdings" pitchFamily="2" charset="2"/>
              <a:buNone/>
            </a:pPr>
            <a:r>
              <a:rPr lang="en-US" sz="2000" smtClean="0">
                <a:sym typeface="Symbol" pitchFamily="18" charset="2"/>
              </a:rPr>
              <a:t>hash table of size 10 using the division method for the auxiliary hash</a:t>
            </a:r>
          </a:p>
          <a:p>
            <a:pPr eaLnBrk="1" hangingPunct="1">
              <a:lnSpc>
                <a:spcPct val="90000"/>
              </a:lnSpc>
              <a:buFont typeface="Wingdings" pitchFamily="2" charset="2"/>
              <a:buNone/>
            </a:pPr>
            <a:r>
              <a:rPr lang="en-US" sz="2000" smtClean="0">
                <a:sym typeface="Symbol" pitchFamily="18" charset="2"/>
              </a:rPr>
              <a:t>function and using quadratic probing (with c</a:t>
            </a:r>
            <a:r>
              <a:rPr lang="en-US" sz="2000" baseline="-25000" smtClean="0">
                <a:sym typeface="Symbol" pitchFamily="18" charset="2"/>
              </a:rPr>
              <a:t>1 </a:t>
            </a:r>
            <a:r>
              <a:rPr lang="en-US" sz="2000" smtClean="0">
                <a:sym typeface="Symbol" pitchFamily="18" charset="2"/>
              </a:rPr>
              <a:t>= 0 and c</a:t>
            </a:r>
            <a:r>
              <a:rPr lang="en-US" sz="2000" baseline="-25000" smtClean="0">
                <a:sym typeface="Symbol" pitchFamily="18" charset="2"/>
              </a:rPr>
              <a:t>2</a:t>
            </a:r>
            <a:r>
              <a:rPr lang="en-US" sz="2000" smtClean="0">
                <a:sym typeface="Symbol" pitchFamily="18" charset="2"/>
              </a:rPr>
              <a:t> = 1).</a:t>
            </a:r>
          </a:p>
          <a:p>
            <a:pPr eaLnBrk="1" hangingPunct="1">
              <a:lnSpc>
                <a:spcPct val="90000"/>
              </a:lnSpc>
              <a:buFont typeface="Wingdings" pitchFamily="2" charset="2"/>
              <a:buNone/>
            </a:pPr>
            <a:endParaRPr lang="en-US" sz="2000" smtClean="0">
              <a:sym typeface="Symbol" pitchFamily="18" charset="2"/>
            </a:endParaRPr>
          </a:p>
          <a:p>
            <a:pPr eaLnBrk="1" hangingPunct="1">
              <a:lnSpc>
                <a:spcPct val="90000"/>
              </a:lnSpc>
              <a:buFont typeface="Wingdings" pitchFamily="2" charset="2"/>
              <a:buNone/>
            </a:pPr>
            <a:r>
              <a:rPr lang="en-US" sz="2000" smtClean="0">
                <a:sym typeface="Symbol" pitchFamily="18" charset="2"/>
              </a:rPr>
              <a:t>Quadratic suffers from a milder form of clustering, called </a:t>
            </a:r>
            <a:r>
              <a:rPr lang="en-US" sz="2000" i="1" smtClean="0">
                <a:sym typeface="Symbol" pitchFamily="18" charset="2"/>
              </a:rPr>
              <a:t>secondary</a:t>
            </a:r>
          </a:p>
          <a:p>
            <a:pPr eaLnBrk="1" hangingPunct="1">
              <a:lnSpc>
                <a:spcPct val="90000"/>
              </a:lnSpc>
              <a:buFont typeface="Wingdings" pitchFamily="2" charset="2"/>
              <a:buNone/>
            </a:pPr>
            <a:r>
              <a:rPr lang="en-US" sz="2000" i="1" smtClean="0">
                <a:sym typeface="Symbol" pitchFamily="18" charset="2"/>
              </a:rPr>
              <a:t>clustering</a:t>
            </a:r>
            <a:r>
              <a:rPr lang="en-US" sz="2000" smtClean="0">
                <a:sym typeface="Symbol" pitchFamily="18" charset="2"/>
              </a:rPr>
              <a:t>, which is essentially unavoidable: it is due to runs formed</a:t>
            </a:r>
          </a:p>
          <a:p>
            <a:pPr eaLnBrk="1" hangingPunct="1">
              <a:lnSpc>
                <a:spcPct val="90000"/>
              </a:lnSpc>
              <a:buFont typeface="Wingdings" pitchFamily="2" charset="2"/>
              <a:buNone/>
            </a:pPr>
            <a:r>
              <a:rPr lang="en-US" sz="2000" smtClean="0">
                <a:sym typeface="Symbol" pitchFamily="18" charset="2"/>
              </a:rPr>
              <a:t>from actually collisions in the hashed values.</a:t>
            </a:r>
          </a:p>
          <a:p>
            <a:pPr eaLnBrk="1" hangingPunct="1">
              <a:lnSpc>
                <a:spcPct val="90000"/>
              </a:lnSpc>
              <a:buFont typeface="Wingdings" pitchFamily="2" charset="2"/>
              <a:buNone/>
            </a:pPr>
            <a:endParaRPr lang="en-US" sz="200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sz="half" idx="1"/>
          </p:nvPr>
        </p:nvSpPr>
        <p:spPr>
          <a:xfrm>
            <a:off x="0" y="188913"/>
            <a:ext cx="9104313" cy="4459287"/>
          </a:xfrm>
        </p:spPr>
        <p:txBody>
          <a:bodyPr/>
          <a:lstStyle/>
          <a:p>
            <a:pPr eaLnBrk="1" hangingPunct="1">
              <a:buFont typeface="Wingdings" pitchFamily="2" charset="2"/>
              <a:buNone/>
            </a:pPr>
            <a:r>
              <a:rPr lang="en-US" sz="1600" b="1" dirty="0" smtClean="0"/>
              <a:t>Double hashing</a:t>
            </a:r>
            <a:r>
              <a:rPr lang="en-US" sz="1600" dirty="0" smtClean="0"/>
              <a:t>: Define the hash function</a:t>
            </a:r>
          </a:p>
          <a:p>
            <a:pPr eaLnBrk="1" hangingPunct="1">
              <a:buFont typeface="Wingdings" pitchFamily="2" charset="2"/>
              <a:buNone/>
            </a:pPr>
            <a:r>
              <a:rPr lang="en-US" sz="1600" dirty="0" smtClean="0"/>
              <a:t>              </a:t>
            </a:r>
            <a:r>
              <a:rPr lang="en-US" sz="1600" dirty="0" smtClean="0">
                <a:sym typeface="Symbol" pitchFamily="18" charset="2"/>
              </a:rPr>
              <a:t>h(k, </a:t>
            </a:r>
            <a:r>
              <a:rPr lang="en-US" sz="1600" dirty="0" err="1" smtClean="0">
                <a:sym typeface="Symbol" pitchFamily="18" charset="2"/>
              </a:rPr>
              <a:t>i</a:t>
            </a:r>
            <a:r>
              <a:rPr lang="en-US" sz="1600" dirty="0" smtClean="0">
                <a:sym typeface="Symbol" pitchFamily="18" charset="2"/>
              </a:rPr>
              <a:t>) = ( h</a:t>
            </a:r>
            <a:r>
              <a:rPr lang="en-US" sz="1600" baseline="-25000" dirty="0" smtClean="0">
                <a:sym typeface="Symbol" pitchFamily="18" charset="2"/>
              </a:rPr>
              <a:t>1</a:t>
            </a:r>
            <a:r>
              <a:rPr lang="en-US" sz="1600" dirty="0" smtClean="0">
                <a:sym typeface="Symbol" pitchFamily="18" charset="2"/>
              </a:rPr>
              <a:t>(k) + ih</a:t>
            </a:r>
            <a:r>
              <a:rPr lang="en-US" sz="1600" baseline="-25000" dirty="0" smtClean="0">
                <a:sym typeface="Symbol" pitchFamily="18" charset="2"/>
              </a:rPr>
              <a:t>2</a:t>
            </a:r>
            <a:r>
              <a:rPr lang="en-US" sz="1600" dirty="0" smtClean="0">
                <a:sym typeface="Symbol" pitchFamily="18" charset="2"/>
              </a:rPr>
              <a:t>(k)) </a:t>
            </a:r>
            <a:r>
              <a:rPr lang="en-US" sz="1600" i="1" dirty="0" smtClean="0">
                <a:sym typeface="Symbol" pitchFamily="18" charset="2"/>
              </a:rPr>
              <a:t>mod</a:t>
            </a:r>
            <a:r>
              <a:rPr lang="en-US" sz="1600" dirty="0" smtClean="0">
                <a:sym typeface="Symbol" pitchFamily="18" charset="2"/>
              </a:rPr>
              <a:t> m</a:t>
            </a:r>
          </a:p>
          <a:p>
            <a:pPr eaLnBrk="1" hangingPunct="1">
              <a:buFont typeface="Wingdings" pitchFamily="2" charset="2"/>
              <a:buNone/>
            </a:pPr>
            <a:r>
              <a:rPr lang="en-US" sz="1600" dirty="0" smtClean="0">
                <a:sym typeface="Symbol" pitchFamily="18" charset="2"/>
              </a:rPr>
              <a:t>where h</a:t>
            </a:r>
            <a:r>
              <a:rPr lang="en-US" sz="1600" baseline="-25000" dirty="0" smtClean="0">
                <a:sym typeface="Symbol" pitchFamily="18" charset="2"/>
              </a:rPr>
              <a:t>1</a:t>
            </a:r>
            <a:r>
              <a:rPr lang="en-US" sz="1600" dirty="0" smtClean="0">
                <a:sym typeface="Symbol" pitchFamily="18" charset="2"/>
              </a:rPr>
              <a:t> and h</a:t>
            </a:r>
            <a:r>
              <a:rPr lang="en-US" sz="1600" baseline="-25000" dirty="0" smtClean="0">
                <a:sym typeface="Symbol" pitchFamily="18" charset="2"/>
              </a:rPr>
              <a:t>2</a:t>
            </a:r>
            <a:r>
              <a:rPr lang="en-US" sz="1600" dirty="0" smtClean="0">
                <a:sym typeface="Symbol" pitchFamily="18" charset="2"/>
              </a:rPr>
              <a:t> are auxiliary hash functions.</a:t>
            </a:r>
          </a:p>
        </p:txBody>
      </p:sp>
      <p:pic>
        <p:nvPicPr>
          <p:cNvPr id="20484" name="Picture 4" descr="fig11-5"/>
          <p:cNvPicPr>
            <a:picLocks noGrp="1" noChangeAspect="1" noChangeArrowheads="1"/>
          </p:cNvPicPr>
          <p:nvPr>
            <p:ph sz="half" idx="2"/>
          </p:nvPr>
        </p:nvPicPr>
        <p:blipFill>
          <a:blip r:embed="rId3" cstate="print"/>
          <a:srcRect/>
          <a:stretch>
            <a:fillRect/>
          </a:stretch>
        </p:blipFill>
        <p:spPr>
          <a:xfrm>
            <a:off x="0" y="1209675"/>
            <a:ext cx="7848600" cy="4276725"/>
          </a:xfrm>
        </p:spPr>
      </p:pic>
      <p:sp>
        <p:nvSpPr>
          <p:cNvPr id="20485" name="Text Box 8"/>
          <p:cNvSpPr txBox="1">
            <a:spLocks noChangeArrowheads="1"/>
          </p:cNvSpPr>
          <p:nvPr/>
        </p:nvSpPr>
        <p:spPr bwMode="auto">
          <a:xfrm>
            <a:off x="1143000" y="5575300"/>
            <a:ext cx="7837488" cy="1069975"/>
          </a:xfrm>
          <a:prstGeom prst="rect">
            <a:avLst/>
          </a:prstGeom>
          <a:noFill/>
          <a:ln w="9525">
            <a:noFill/>
            <a:miter lim="800000"/>
            <a:headEnd/>
            <a:tailEnd/>
          </a:ln>
        </p:spPr>
        <p:txBody>
          <a:bodyPr wrap="none">
            <a:spAutoFit/>
          </a:bodyPr>
          <a:lstStyle/>
          <a:p>
            <a:r>
              <a:rPr lang="en-US" sz="1600">
                <a:sym typeface="Symbol" pitchFamily="18" charset="2"/>
              </a:rPr>
              <a:t>h</a:t>
            </a:r>
            <a:r>
              <a:rPr lang="en-US" sz="1600" baseline="-25000">
                <a:sym typeface="Symbol" pitchFamily="18" charset="2"/>
              </a:rPr>
              <a:t>2</a:t>
            </a:r>
            <a:r>
              <a:rPr lang="en-US" sz="1600">
                <a:sym typeface="Symbol" pitchFamily="18" charset="2"/>
              </a:rPr>
              <a:t>(k)) must be relatively prime to the table size m for all slots to be probed. One way</a:t>
            </a:r>
          </a:p>
          <a:p>
            <a:r>
              <a:rPr lang="en-US" sz="1600">
                <a:sym typeface="Symbol" pitchFamily="18" charset="2"/>
              </a:rPr>
              <a:t>is to let m be a power of 2 and make sure h</a:t>
            </a:r>
            <a:r>
              <a:rPr lang="en-US" sz="1600" baseline="-25000">
                <a:sym typeface="Symbol" pitchFamily="18" charset="2"/>
              </a:rPr>
              <a:t>2</a:t>
            </a:r>
            <a:r>
              <a:rPr lang="en-US" sz="1600">
                <a:sym typeface="Symbol" pitchFamily="18" charset="2"/>
              </a:rPr>
              <a:t> is always an odd integer. Another is to</a:t>
            </a:r>
          </a:p>
          <a:p>
            <a:r>
              <a:rPr lang="en-US" sz="1600">
                <a:sym typeface="Symbol" pitchFamily="18" charset="2"/>
              </a:rPr>
              <a:t>let me be a prime and make sure h</a:t>
            </a:r>
            <a:r>
              <a:rPr lang="en-US" sz="1600" baseline="-25000">
                <a:sym typeface="Symbol" pitchFamily="18" charset="2"/>
              </a:rPr>
              <a:t>2</a:t>
            </a:r>
            <a:r>
              <a:rPr lang="en-US" sz="1600">
                <a:sym typeface="Symbol" pitchFamily="18" charset="2"/>
              </a:rPr>
              <a:t> is always a positive integer &lt; m. E.g., as in </a:t>
            </a:r>
          </a:p>
          <a:p>
            <a:r>
              <a:rPr lang="en-US" sz="1600">
                <a:sym typeface="Symbol" pitchFamily="18" charset="2"/>
              </a:rPr>
              <a:t>Figure 11.5.</a:t>
            </a:r>
          </a:p>
        </p:txBody>
      </p:sp>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4" descr="fig11-1"/>
          <p:cNvPicPr>
            <a:picLocks noGrp="1" noChangeAspect="1" noChangeArrowheads="1"/>
          </p:cNvPicPr>
          <p:nvPr>
            <p:ph idx="1"/>
          </p:nvPr>
        </p:nvPicPr>
        <p:blipFill>
          <a:blip r:embed="rId3" cstate="print"/>
          <a:srcRect/>
          <a:stretch>
            <a:fillRect/>
          </a:stretch>
        </p:blipFill>
        <p:spPr>
          <a:xfrm>
            <a:off x="0" y="381001"/>
            <a:ext cx="9144000" cy="4876800"/>
          </a:xfrm>
        </p:spPr>
      </p:pic>
      <p:sp>
        <p:nvSpPr>
          <p:cNvPr id="5124" name="Text Box 7"/>
          <p:cNvSpPr txBox="1">
            <a:spLocks noChangeArrowheads="1"/>
          </p:cNvSpPr>
          <p:nvPr/>
        </p:nvSpPr>
        <p:spPr bwMode="auto">
          <a:xfrm>
            <a:off x="838200" y="533400"/>
            <a:ext cx="3481388" cy="276999"/>
          </a:xfrm>
          <a:prstGeom prst="rect">
            <a:avLst/>
          </a:prstGeom>
          <a:noFill/>
          <a:ln w="9525">
            <a:noFill/>
            <a:miter lim="800000"/>
            <a:headEnd/>
            <a:tailEnd/>
          </a:ln>
        </p:spPr>
        <p:txBody>
          <a:bodyPr wrap="square">
            <a:spAutoFit/>
          </a:bodyPr>
          <a:lstStyle/>
          <a:p>
            <a:r>
              <a:rPr lang="en-US" sz="1200" dirty="0"/>
              <a:t>Size of table T = size of universe U !!</a:t>
            </a:r>
          </a:p>
        </p:txBody>
      </p:sp>
      <p:sp>
        <p:nvSpPr>
          <p:cNvPr id="5125" name="Text Box 8"/>
          <p:cNvSpPr txBox="1">
            <a:spLocks noChangeArrowheads="1"/>
          </p:cNvSpPr>
          <p:nvPr/>
        </p:nvSpPr>
        <p:spPr bwMode="auto">
          <a:xfrm>
            <a:off x="1101725" y="5365750"/>
            <a:ext cx="4763355" cy="1661993"/>
          </a:xfrm>
          <a:prstGeom prst="rect">
            <a:avLst/>
          </a:prstGeom>
          <a:noFill/>
          <a:ln w="9525">
            <a:noFill/>
            <a:miter lim="800000"/>
            <a:headEnd/>
            <a:tailEnd/>
          </a:ln>
        </p:spPr>
        <p:txBody>
          <a:bodyPr wrap="none">
            <a:spAutoFit/>
          </a:bodyPr>
          <a:lstStyle/>
          <a:p>
            <a:r>
              <a:rPr lang="en-US" dirty="0"/>
              <a:t>DIRECT-ADDRESS-SEARCH(T, k) </a:t>
            </a:r>
            <a:r>
              <a:rPr lang="en-US" dirty="0" smtClean="0"/>
              <a:t>:  return </a:t>
            </a:r>
            <a:r>
              <a:rPr lang="en-US" dirty="0"/>
              <a:t>T[k]</a:t>
            </a:r>
          </a:p>
          <a:p>
            <a:endParaRPr lang="en-US" dirty="0"/>
          </a:p>
          <a:p>
            <a:r>
              <a:rPr lang="en-US" dirty="0"/>
              <a:t>DIRECT-ADDRESS-INSERT(T, x) </a:t>
            </a:r>
            <a:r>
              <a:rPr lang="en-US" dirty="0" smtClean="0"/>
              <a:t>:  T</a:t>
            </a:r>
            <a:r>
              <a:rPr lang="en-US" dirty="0"/>
              <a:t>[ key[x] ] </a:t>
            </a:r>
            <a:r>
              <a:rPr lang="en-US" dirty="0">
                <a:sym typeface="Wingdings" pitchFamily="2" charset="2"/>
              </a:rPr>
              <a:t> x</a:t>
            </a:r>
          </a:p>
          <a:p>
            <a:endParaRPr lang="en-US" dirty="0">
              <a:sym typeface="Wingdings" pitchFamily="2" charset="2"/>
            </a:endParaRPr>
          </a:p>
          <a:p>
            <a:r>
              <a:rPr lang="en-US" dirty="0">
                <a:sym typeface="Wingdings" pitchFamily="2" charset="2"/>
              </a:rPr>
              <a:t>DIRECT-ADDRESS-DELETE(T, x</a:t>
            </a:r>
            <a:r>
              <a:rPr lang="en-US" dirty="0" smtClean="0">
                <a:sym typeface="Wingdings" pitchFamily="2" charset="2"/>
              </a:rPr>
              <a:t>):   </a:t>
            </a:r>
            <a:r>
              <a:rPr lang="en-US" dirty="0"/>
              <a:t>T[ key[x] ] </a:t>
            </a:r>
            <a:r>
              <a:rPr lang="en-US" dirty="0">
                <a:sym typeface="Wingdings" pitchFamily="2" charset="2"/>
              </a:rPr>
              <a:t> NIL</a:t>
            </a:r>
          </a:p>
          <a:p>
            <a:endParaRPr lang="en-US" sz="1200" dirty="0"/>
          </a:p>
        </p:txBody>
      </p:sp>
      <p:sp>
        <p:nvSpPr>
          <p:cNvPr id="5126" name="Text Box 10"/>
          <p:cNvSpPr txBox="1">
            <a:spLocks noChangeArrowheads="1"/>
          </p:cNvSpPr>
          <p:nvPr/>
        </p:nvSpPr>
        <p:spPr bwMode="auto">
          <a:xfrm>
            <a:off x="1154112" y="0"/>
            <a:ext cx="6237287" cy="400110"/>
          </a:xfrm>
          <a:prstGeom prst="rect">
            <a:avLst/>
          </a:prstGeom>
          <a:noFill/>
          <a:ln w="9525">
            <a:noFill/>
            <a:miter lim="800000"/>
            <a:headEnd/>
            <a:tailEnd/>
          </a:ln>
        </p:spPr>
        <p:txBody>
          <a:bodyPr wrap="square">
            <a:spAutoFit/>
          </a:bodyPr>
          <a:lstStyle/>
          <a:p>
            <a:r>
              <a:rPr lang="en-US" sz="2000" dirty="0"/>
              <a:t>Implementing a </a:t>
            </a:r>
            <a:r>
              <a:rPr lang="en-US" sz="2000" b="1" dirty="0"/>
              <a:t>dictionary </a:t>
            </a:r>
            <a:r>
              <a:rPr lang="en-US" sz="2000" dirty="0"/>
              <a:t>with a </a:t>
            </a:r>
            <a:r>
              <a:rPr lang="en-US" sz="2000" b="1" dirty="0"/>
              <a:t>direct-address table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Perfect Hashing</a:t>
            </a:r>
          </a:p>
        </p:txBody>
      </p:sp>
      <p:sp>
        <p:nvSpPr>
          <p:cNvPr id="21507" name="Rectangle 3"/>
          <p:cNvSpPr>
            <a:spLocks noGrp="1" noChangeArrowheads="1"/>
          </p:cNvSpPr>
          <p:nvPr>
            <p:ph type="body" idx="1"/>
          </p:nvPr>
        </p:nvSpPr>
        <p:spPr/>
        <p:txBody>
          <a:bodyPr/>
          <a:lstStyle/>
          <a:p>
            <a:pPr eaLnBrk="1" hangingPunct="1">
              <a:lnSpc>
                <a:spcPct val="90000"/>
              </a:lnSpc>
            </a:pPr>
            <a:r>
              <a:rPr lang="en-US" sz="2000" smtClean="0"/>
              <a:t>If the set of keys is</a:t>
            </a:r>
            <a:r>
              <a:rPr lang="en-US" sz="2000" i="1" smtClean="0"/>
              <a:t> static </a:t>
            </a:r>
            <a:r>
              <a:rPr lang="en-US" sz="2000" smtClean="0"/>
              <a:t>(e.g., a set of reserved words in a </a:t>
            </a:r>
          </a:p>
          <a:p>
            <a:pPr eaLnBrk="1" hangingPunct="1">
              <a:lnSpc>
                <a:spcPct val="90000"/>
              </a:lnSpc>
              <a:buFont typeface="Wingdings" pitchFamily="2" charset="2"/>
              <a:buNone/>
            </a:pPr>
            <a:r>
              <a:rPr lang="en-US" sz="2000" smtClean="0"/>
              <a:t>programming language), hashing can be used to obtain excellent</a:t>
            </a:r>
          </a:p>
          <a:p>
            <a:pPr eaLnBrk="1" hangingPunct="1">
              <a:lnSpc>
                <a:spcPct val="90000"/>
              </a:lnSpc>
              <a:buFont typeface="Wingdings" pitchFamily="2" charset="2"/>
              <a:buNone/>
            </a:pPr>
            <a:r>
              <a:rPr lang="en-US" sz="2000" i="1" smtClean="0"/>
              <a:t>worst-case</a:t>
            </a:r>
            <a:r>
              <a:rPr lang="en-US" sz="2000" smtClean="0"/>
              <a:t> performance.</a:t>
            </a:r>
          </a:p>
          <a:p>
            <a:pPr eaLnBrk="1" hangingPunct="1">
              <a:lnSpc>
                <a:spcPct val="90000"/>
              </a:lnSpc>
            </a:pPr>
            <a:r>
              <a:rPr lang="en-US" sz="2000" smtClean="0"/>
              <a:t>A hashing technique is called </a:t>
            </a:r>
            <a:r>
              <a:rPr lang="en-US" sz="2000" b="1" smtClean="0"/>
              <a:t>perfect hashing</a:t>
            </a:r>
            <a:r>
              <a:rPr lang="en-US" sz="2000" smtClean="0"/>
              <a:t> if the worst-case time for a search is O(1).</a:t>
            </a:r>
          </a:p>
          <a:p>
            <a:pPr eaLnBrk="1" hangingPunct="1">
              <a:lnSpc>
                <a:spcPct val="90000"/>
              </a:lnSpc>
            </a:pPr>
            <a:r>
              <a:rPr lang="en-US" sz="2000" smtClean="0"/>
              <a:t>A </a:t>
            </a:r>
            <a:r>
              <a:rPr lang="en-US" sz="2000" i="1" smtClean="0"/>
              <a:t>two-level</a:t>
            </a:r>
            <a:r>
              <a:rPr lang="en-US" sz="2000" smtClean="0"/>
              <a:t> scheme is used to implement perfect hashing with universal hashing used at each level.</a:t>
            </a:r>
          </a:p>
          <a:p>
            <a:pPr lvl="1" eaLnBrk="1" hangingPunct="1">
              <a:lnSpc>
                <a:spcPct val="90000"/>
              </a:lnSpc>
            </a:pPr>
            <a:r>
              <a:rPr lang="en-US" sz="1800" smtClean="0"/>
              <a:t>The first level is same as for hashing with chaining: n keys are hashed into m = n slots using a hash fn. h from a universal collection.</a:t>
            </a:r>
          </a:p>
          <a:p>
            <a:pPr lvl="1" eaLnBrk="1" hangingPunct="1">
              <a:lnSpc>
                <a:spcPct val="90000"/>
              </a:lnSpc>
            </a:pPr>
            <a:r>
              <a:rPr lang="en-US" sz="1800" smtClean="0"/>
              <a:t>At the next level though, instead of chaining keys that hash to the same slot j, we use a small </a:t>
            </a:r>
            <a:r>
              <a:rPr lang="en-US" sz="1800" i="1" smtClean="0"/>
              <a:t>secondary hash table</a:t>
            </a:r>
            <a:r>
              <a:rPr lang="en-US" sz="1800" smtClean="0"/>
              <a:t> S</a:t>
            </a:r>
            <a:r>
              <a:rPr lang="en-US" sz="1800" baseline="-25000" smtClean="0"/>
              <a:t>j</a:t>
            </a:r>
            <a:r>
              <a:rPr lang="en-US" sz="1800" smtClean="0"/>
              <a:t> with an associated hash fn. h</a:t>
            </a:r>
            <a:r>
              <a:rPr lang="en-US" sz="1800" baseline="-25000" smtClean="0"/>
              <a:t>j</a:t>
            </a:r>
            <a:r>
              <a:rPr lang="en-US" sz="1800" smtClean="0"/>
              <a:t>. By choosing h</a:t>
            </a:r>
            <a:r>
              <a:rPr lang="en-US" sz="1800" baseline="-25000" smtClean="0"/>
              <a:t>j</a:t>
            </a:r>
            <a:r>
              <a:rPr lang="en-US" sz="1800" smtClean="0"/>
              <a:t> appropriately one can guarantee that there are </a:t>
            </a:r>
            <a:r>
              <a:rPr lang="en-US" sz="1800" i="1" smtClean="0"/>
              <a:t>no</a:t>
            </a:r>
            <a:r>
              <a:rPr lang="en-US" sz="1800" smtClean="0"/>
              <a:t> collisions at the secondary level and that the total space used for all the hash tables is O(n).</a:t>
            </a:r>
          </a:p>
          <a:p>
            <a:pPr eaLnBrk="1" hangingPunct="1">
              <a:lnSpc>
                <a:spcPct val="90000"/>
              </a:lnSpc>
              <a:buFont typeface="Wingdings" pitchFamily="2" charset="2"/>
              <a:buNone/>
            </a:pPr>
            <a:endParaRPr lang="en-US" sz="2000" smtClean="0"/>
          </a:p>
          <a:p>
            <a:pPr eaLnBrk="1" hangingPunct="1">
              <a:lnSpc>
                <a:spcPct val="90000"/>
              </a:lnSpc>
              <a:buFont typeface="Wingdings" pitchFamily="2" charset="2"/>
              <a:buNone/>
            </a:pPr>
            <a:endParaRPr lang="en-US" sz="2000" smtClean="0"/>
          </a:p>
          <a:p>
            <a:pPr eaLnBrk="1" hangingPunct="1">
              <a:lnSpc>
                <a:spcPct val="90000"/>
              </a:lnSpc>
              <a:buFont typeface="Wingdings" pitchFamily="2" charset="2"/>
              <a:buNone/>
            </a:pPr>
            <a:endParaRPr lang="en-US" sz="200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title"/>
          </p:nvPr>
        </p:nvSpPr>
        <p:spPr>
          <a:xfrm>
            <a:off x="1350963" y="-381000"/>
            <a:ext cx="7793037" cy="1143000"/>
          </a:xfrm>
        </p:spPr>
        <p:txBody>
          <a:bodyPr/>
          <a:lstStyle/>
          <a:p>
            <a:pPr eaLnBrk="1" hangingPunct="1"/>
            <a:r>
              <a:rPr lang="en-US" sz="4000" smtClean="0"/>
              <a:t>Perfect Hashing Overview</a:t>
            </a:r>
          </a:p>
        </p:txBody>
      </p:sp>
      <p:sp>
        <p:nvSpPr>
          <p:cNvPr id="22531" name="Rectangle 3"/>
          <p:cNvSpPr>
            <a:spLocks noGrp="1" noChangeArrowheads="1"/>
          </p:cNvSpPr>
          <p:nvPr>
            <p:ph type="body" sz="half" idx="1"/>
          </p:nvPr>
        </p:nvSpPr>
        <p:spPr>
          <a:xfrm>
            <a:off x="990600" y="914400"/>
            <a:ext cx="7961313" cy="4114800"/>
          </a:xfrm>
        </p:spPr>
        <p:txBody>
          <a:bodyPr/>
          <a:lstStyle/>
          <a:p>
            <a:pPr eaLnBrk="1" hangingPunct="1"/>
            <a:r>
              <a:rPr lang="en-US" sz="2000" smtClean="0"/>
              <a:t>The first-level hash fn. h is chosen from the class H</a:t>
            </a:r>
            <a:r>
              <a:rPr lang="en-US" sz="2000" baseline="-25000" smtClean="0"/>
              <a:t>p,m</a:t>
            </a:r>
            <a:r>
              <a:rPr lang="en-US" sz="2000" smtClean="0"/>
              <a:t>. </a:t>
            </a:r>
          </a:p>
          <a:p>
            <a:pPr eaLnBrk="1" hangingPunct="1"/>
            <a:r>
              <a:rPr lang="en-US" sz="2000" smtClean="0"/>
              <a:t>Those keys hashing into slot j are </a:t>
            </a:r>
            <a:r>
              <a:rPr lang="en-US" sz="2000" i="1" smtClean="0"/>
              <a:t>re-hashed</a:t>
            </a:r>
            <a:r>
              <a:rPr lang="en-US" sz="2000" smtClean="0"/>
              <a:t> into a secondary hash table S</a:t>
            </a:r>
            <a:r>
              <a:rPr lang="en-US" sz="2000" baseline="-25000" smtClean="0"/>
              <a:t>j</a:t>
            </a:r>
            <a:r>
              <a:rPr lang="en-US" sz="2000" smtClean="0"/>
              <a:t> of size m</a:t>
            </a:r>
            <a:r>
              <a:rPr lang="en-US" sz="2000" baseline="-25000" smtClean="0"/>
              <a:t>j</a:t>
            </a:r>
            <a:r>
              <a:rPr lang="en-US" sz="2000" smtClean="0"/>
              <a:t> , where m</a:t>
            </a:r>
            <a:r>
              <a:rPr lang="en-US" sz="2000" baseline="-25000" smtClean="0"/>
              <a:t>j </a:t>
            </a:r>
            <a:r>
              <a:rPr lang="en-US" sz="2000" smtClean="0"/>
              <a:t>= n</a:t>
            </a:r>
            <a:r>
              <a:rPr lang="en-US" sz="2000" baseline="-25000" smtClean="0"/>
              <a:t>j</a:t>
            </a:r>
            <a:r>
              <a:rPr lang="en-US" sz="2000" baseline="30000" smtClean="0"/>
              <a:t>2</a:t>
            </a:r>
            <a:r>
              <a:rPr lang="en-US" sz="2000" smtClean="0"/>
              <a:t>, the square of the number n</a:t>
            </a:r>
            <a:r>
              <a:rPr lang="en-US" sz="2000" baseline="-25000" smtClean="0"/>
              <a:t>j </a:t>
            </a:r>
            <a:r>
              <a:rPr lang="en-US" sz="2000" smtClean="0"/>
              <a:t>of keys hashing into slot j, using a hash fn. h</a:t>
            </a:r>
            <a:r>
              <a:rPr lang="en-US" sz="2000" baseline="-25000" smtClean="0"/>
              <a:t>j </a:t>
            </a:r>
            <a:r>
              <a:rPr lang="en-US" sz="2000" smtClean="0"/>
              <a:t>chosen from the class H</a:t>
            </a:r>
            <a:r>
              <a:rPr lang="en-US" sz="2000" baseline="-25000" smtClean="0"/>
              <a:t>p,m</a:t>
            </a:r>
            <a:r>
              <a:rPr lang="en-US" sz="1600" baseline="-25000" smtClean="0"/>
              <a:t>j</a:t>
            </a:r>
            <a:r>
              <a:rPr lang="en-US" sz="2000" smtClean="0"/>
              <a:t>.</a:t>
            </a:r>
            <a:endParaRPr lang="en-US" sz="2000" baseline="-25000" smtClean="0"/>
          </a:p>
        </p:txBody>
      </p:sp>
      <p:pic>
        <p:nvPicPr>
          <p:cNvPr id="22532" name="Picture 7" descr="fig11-6"/>
          <p:cNvPicPr>
            <a:picLocks noGrp="1" noChangeAspect="1" noChangeArrowheads="1"/>
          </p:cNvPicPr>
          <p:nvPr>
            <p:ph sz="half" idx="2"/>
          </p:nvPr>
        </p:nvPicPr>
        <p:blipFill>
          <a:blip r:embed="rId3" cstate="print"/>
          <a:srcRect/>
          <a:stretch>
            <a:fillRect/>
          </a:stretch>
        </p:blipFill>
        <p:spPr>
          <a:xfrm>
            <a:off x="1447800" y="2590800"/>
            <a:ext cx="6400800" cy="4279900"/>
          </a:xfrm>
        </p:spPr>
      </p:pic>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122363" y="0"/>
            <a:ext cx="7793037" cy="609600"/>
          </a:xfrm>
        </p:spPr>
        <p:txBody>
          <a:bodyPr/>
          <a:lstStyle/>
          <a:p>
            <a:r>
              <a:rPr lang="en-US" sz="3200" dirty="0" smtClean="0"/>
              <a:t>Perfect Hashing Theory</a:t>
            </a:r>
          </a:p>
        </p:txBody>
      </p:sp>
      <p:sp>
        <p:nvSpPr>
          <p:cNvPr id="23555" name="Content Placeholder 2"/>
          <p:cNvSpPr>
            <a:spLocks noGrp="1"/>
          </p:cNvSpPr>
          <p:nvPr>
            <p:ph idx="1"/>
          </p:nvPr>
        </p:nvSpPr>
        <p:spPr>
          <a:xfrm>
            <a:off x="762000" y="1219200"/>
            <a:ext cx="8001000" cy="3429000"/>
          </a:xfrm>
        </p:spPr>
        <p:txBody>
          <a:bodyPr>
            <a:normAutofit fontScale="77500" lnSpcReduction="20000"/>
          </a:bodyPr>
          <a:lstStyle/>
          <a:p>
            <a:r>
              <a:rPr lang="en-US" sz="1800" u="sng" dirty="0" smtClean="0"/>
              <a:t>Cor. 11.12</a:t>
            </a:r>
            <a:r>
              <a:rPr lang="en-US" sz="1800" dirty="0" smtClean="0"/>
              <a:t>:</a:t>
            </a:r>
          </a:p>
          <a:p>
            <a:pPr>
              <a:buFont typeface="Wingdings" pitchFamily="2" charset="2"/>
              <a:buNone/>
            </a:pPr>
            <a:r>
              <a:rPr lang="en-US" sz="1800" dirty="0" smtClean="0"/>
              <a:t>     If we store n keys in a hash table of size m = n using a hash function h randomly chosen from </a:t>
            </a:r>
            <a:r>
              <a:rPr lang="en-US" sz="1800" dirty="0" err="1" smtClean="0"/>
              <a:t>H</a:t>
            </a:r>
            <a:r>
              <a:rPr lang="en-US" sz="1800" baseline="-25000" dirty="0" err="1" smtClean="0"/>
              <a:t>p,m</a:t>
            </a:r>
            <a:r>
              <a:rPr lang="en-US" sz="1800" baseline="-25000" dirty="0" smtClean="0"/>
              <a:t> </a:t>
            </a:r>
            <a:r>
              <a:rPr lang="en-US" sz="1800" dirty="0" smtClean="0"/>
              <a:t>and we set the size of each secondary hash table to </a:t>
            </a:r>
            <a:r>
              <a:rPr lang="en-US" sz="1800" dirty="0" err="1" smtClean="0"/>
              <a:t>m</a:t>
            </a:r>
            <a:r>
              <a:rPr lang="en-US" sz="1800" baseline="-25000" dirty="0" err="1" smtClean="0"/>
              <a:t>j</a:t>
            </a:r>
            <a:r>
              <a:rPr lang="en-US" sz="1800" baseline="-25000" dirty="0" smtClean="0"/>
              <a:t> </a:t>
            </a:r>
            <a:r>
              <a:rPr lang="en-US" sz="1800" dirty="0" smtClean="0"/>
              <a:t>= n</a:t>
            </a:r>
            <a:r>
              <a:rPr lang="en-US" sz="1800" baseline="-25000" dirty="0" smtClean="0"/>
              <a:t>j</a:t>
            </a:r>
            <a:r>
              <a:rPr lang="en-US" sz="1800" baseline="30000" dirty="0" smtClean="0"/>
              <a:t>2</a:t>
            </a:r>
            <a:r>
              <a:rPr lang="en-US" sz="1800" dirty="0" smtClean="0"/>
              <a:t>, for j = 0, 1, …, m-1, then the probability that the total storage used for secondary hash tables exceeds 4n is less than ½.</a:t>
            </a:r>
          </a:p>
          <a:p>
            <a:r>
              <a:rPr lang="en-US" sz="1800" dirty="0" smtClean="0"/>
              <a:t>Therefore, repeatedly randomly choosing a hash function from </a:t>
            </a:r>
            <a:r>
              <a:rPr lang="en-US" sz="1800" dirty="0" err="1" smtClean="0"/>
              <a:t>H</a:t>
            </a:r>
            <a:r>
              <a:rPr lang="en-US" sz="1800" baseline="-25000" dirty="0" err="1" smtClean="0"/>
              <a:t>p,m</a:t>
            </a:r>
            <a:r>
              <a:rPr lang="en-US" sz="1800" baseline="-25000" dirty="0" smtClean="0"/>
              <a:t> </a:t>
            </a:r>
            <a:r>
              <a:rPr lang="en-US" sz="1800" dirty="0" smtClean="0"/>
              <a:t>will </a:t>
            </a:r>
            <a:r>
              <a:rPr lang="en-US" sz="1800" i="1" dirty="0" smtClean="0"/>
              <a:t>soon </a:t>
            </a:r>
            <a:r>
              <a:rPr lang="en-US" sz="1800" dirty="0" smtClean="0"/>
              <a:t>yield an h such that the total storage for the secondary hash tables is ≤ 4n (because the probability of not finding one decreases exponentially).</a:t>
            </a:r>
          </a:p>
          <a:p>
            <a:endParaRPr lang="en-US" sz="1800" dirty="0" smtClean="0"/>
          </a:p>
          <a:p>
            <a:r>
              <a:rPr lang="en-US" sz="1800" u="sng" dirty="0" smtClean="0"/>
              <a:t>Th. 11.9</a:t>
            </a:r>
            <a:r>
              <a:rPr lang="en-US" sz="1800" dirty="0" smtClean="0"/>
              <a:t>:</a:t>
            </a:r>
          </a:p>
          <a:p>
            <a:pPr>
              <a:buFont typeface="Wingdings" pitchFamily="2" charset="2"/>
              <a:buNone/>
            </a:pPr>
            <a:r>
              <a:rPr lang="en-US" sz="1800" dirty="0" smtClean="0"/>
              <a:t>     If we store </a:t>
            </a:r>
            <a:r>
              <a:rPr lang="en-US" sz="1800" dirty="0" err="1" smtClean="0"/>
              <a:t>n</a:t>
            </a:r>
            <a:r>
              <a:rPr lang="en-US" sz="1800" baseline="-25000" dirty="0" err="1" smtClean="0"/>
              <a:t>j</a:t>
            </a:r>
            <a:r>
              <a:rPr lang="en-US" sz="1800" dirty="0" smtClean="0"/>
              <a:t> keys in a hash table of size </a:t>
            </a:r>
            <a:r>
              <a:rPr lang="en-US" sz="1800" dirty="0" err="1" smtClean="0"/>
              <a:t>m</a:t>
            </a:r>
            <a:r>
              <a:rPr lang="en-US" sz="1800" baseline="-25000" dirty="0" err="1" smtClean="0"/>
              <a:t>j</a:t>
            </a:r>
            <a:r>
              <a:rPr lang="en-US" sz="1800" baseline="-25000" dirty="0" smtClean="0"/>
              <a:t> </a:t>
            </a:r>
            <a:r>
              <a:rPr lang="en-US" sz="1800" dirty="0" smtClean="0"/>
              <a:t>= n</a:t>
            </a:r>
            <a:r>
              <a:rPr lang="en-US" sz="1800" baseline="-25000" dirty="0" smtClean="0"/>
              <a:t>j</a:t>
            </a:r>
            <a:r>
              <a:rPr lang="en-US" sz="1800" baseline="30000" dirty="0" smtClean="0"/>
              <a:t>2 </a:t>
            </a:r>
            <a:r>
              <a:rPr lang="en-US" sz="1800" dirty="0" smtClean="0"/>
              <a:t>using a hash function </a:t>
            </a:r>
            <a:r>
              <a:rPr lang="en-US" sz="1800" dirty="0" err="1" smtClean="0"/>
              <a:t>h</a:t>
            </a:r>
            <a:r>
              <a:rPr lang="en-US" sz="1800" baseline="-25000" dirty="0" err="1" smtClean="0"/>
              <a:t>j</a:t>
            </a:r>
            <a:r>
              <a:rPr lang="en-US" sz="1800" dirty="0" smtClean="0"/>
              <a:t> randomly chosen from </a:t>
            </a:r>
            <a:r>
              <a:rPr lang="en-US" sz="1800" dirty="0" err="1" smtClean="0"/>
              <a:t>H</a:t>
            </a:r>
            <a:r>
              <a:rPr lang="en-US" sz="1800" baseline="-25000" dirty="0" err="1" smtClean="0"/>
              <a:t>p,m</a:t>
            </a:r>
            <a:r>
              <a:rPr lang="en-US" sz="1400" baseline="-25000" dirty="0" err="1" smtClean="0"/>
              <a:t>j</a:t>
            </a:r>
            <a:r>
              <a:rPr lang="en-US" sz="1800" dirty="0" smtClean="0"/>
              <a:t>, then the probability of there being any collision is less than ½.</a:t>
            </a:r>
          </a:p>
          <a:p>
            <a:r>
              <a:rPr lang="en-US" sz="1800" dirty="0" smtClean="0"/>
              <a:t>Therefore, repeatedly randomly choosing a hash function from </a:t>
            </a:r>
            <a:r>
              <a:rPr lang="en-US" sz="1800" dirty="0" err="1" smtClean="0"/>
              <a:t>H</a:t>
            </a:r>
            <a:r>
              <a:rPr lang="en-US" sz="1800" baseline="-25000" dirty="0" err="1" smtClean="0"/>
              <a:t>p,m</a:t>
            </a:r>
            <a:r>
              <a:rPr lang="en-US" sz="1400" baseline="-25000" dirty="0" err="1" smtClean="0"/>
              <a:t>j</a:t>
            </a:r>
            <a:r>
              <a:rPr lang="en-US" sz="1400" baseline="-25000" dirty="0" smtClean="0"/>
              <a:t> </a:t>
            </a:r>
            <a:r>
              <a:rPr lang="en-US" sz="1800" dirty="0" smtClean="0"/>
              <a:t>will </a:t>
            </a:r>
            <a:r>
              <a:rPr lang="en-US" sz="1800" i="1" dirty="0" smtClean="0"/>
              <a:t>soon </a:t>
            </a:r>
            <a:r>
              <a:rPr lang="en-US" sz="1800" dirty="0" smtClean="0"/>
              <a:t>yield an </a:t>
            </a:r>
            <a:r>
              <a:rPr lang="en-US" sz="1800" dirty="0" err="1" smtClean="0"/>
              <a:t>h</a:t>
            </a:r>
            <a:r>
              <a:rPr lang="en-US" sz="1800" baseline="-25000" dirty="0" err="1" smtClean="0"/>
              <a:t>j</a:t>
            </a:r>
            <a:r>
              <a:rPr lang="en-US" sz="1800" dirty="0" smtClean="0"/>
              <a:t> that is collision-free.</a:t>
            </a:r>
          </a:p>
          <a:p>
            <a:endParaRPr lang="en-US" sz="1800" dirty="0" smtClean="0"/>
          </a:p>
          <a:p>
            <a:r>
              <a:rPr lang="en-US" sz="1800" u="sng" dirty="0" smtClean="0"/>
              <a:t>Summary</a:t>
            </a:r>
            <a:r>
              <a:rPr lang="en-US" sz="1800" dirty="0" smtClean="0"/>
              <a:t>: The top-level hash function h is chosen by random trial – invoking Cor. 11.12 – to guarantee total space ≤ 4n. Then, by random trials again – invoking Th. 11.0 – collision-free hash functions </a:t>
            </a:r>
            <a:r>
              <a:rPr lang="en-US" sz="1800" dirty="0" err="1" smtClean="0"/>
              <a:t>h</a:t>
            </a:r>
            <a:r>
              <a:rPr lang="en-US" sz="1800" baseline="-25000" dirty="0" err="1" smtClean="0"/>
              <a:t>j</a:t>
            </a:r>
            <a:r>
              <a:rPr lang="en-US" sz="1800" dirty="0" smtClean="0"/>
              <a:t> are chosen for each of the secondary  tables.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fig11-2"/>
          <p:cNvPicPr>
            <a:picLocks noGrp="1" noChangeAspect="1" noChangeArrowheads="1"/>
          </p:cNvPicPr>
          <p:nvPr>
            <p:ph idx="1"/>
          </p:nvPr>
        </p:nvPicPr>
        <p:blipFill>
          <a:blip r:embed="rId3" cstate="print"/>
          <a:srcRect/>
          <a:stretch>
            <a:fillRect/>
          </a:stretch>
        </p:blipFill>
        <p:spPr>
          <a:xfrm>
            <a:off x="0" y="685800"/>
            <a:ext cx="9144000" cy="6172199"/>
          </a:xfrm>
        </p:spPr>
      </p:pic>
      <p:sp>
        <p:nvSpPr>
          <p:cNvPr id="6148" name="Text Box 7"/>
          <p:cNvSpPr txBox="1">
            <a:spLocks noChangeArrowheads="1"/>
          </p:cNvSpPr>
          <p:nvPr/>
        </p:nvSpPr>
        <p:spPr bwMode="auto">
          <a:xfrm>
            <a:off x="0" y="0"/>
            <a:ext cx="9074552" cy="400110"/>
          </a:xfrm>
          <a:prstGeom prst="rect">
            <a:avLst/>
          </a:prstGeom>
          <a:noFill/>
          <a:ln w="9525">
            <a:noFill/>
            <a:miter lim="800000"/>
            <a:headEnd/>
            <a:tailEnd/>
          </a:ln>
        </p:spPr>
        <p:txBody>
          <a:bodyPr wrap="square">
            <a:spAutoFit/>
          </a:bodyPr>
          <a:lstStyle/>
          <a:p>
            <a:pPr algn="ctr"/>
            <a:r>
              <a:rPr lang="en-US" sz="2000" dirty="0"/>
              <a:t>Reducing the size of the table using a </a:t>
            </a:r>
            <a:r>
              <a:rPr lang="en-US" sz="2000" b="1" dirty="0"/>
              <a:t>hash function</a:t>
            </a:r>
            <a:r>
              <a:rPr lang="en-US" sz="2000" dirty="0"/>
              <a:t> to map keys to a </a:t>
            </a:r>
            <a:r>
              <a:rPr lang="en-US" sz="2000" b="1" dirty="0"/>
              <a:t>hash table</a:t>
            </a:r>
          </a:p>
        </p:txBody>
      </p:sp>
      <p:sp>
        <p:nvSpPr>
          <p:cNvPr id="6149" name="Text Box 8"/>
          <p:cNvSpPr txBox="1">
            <a:spLocks noChangeArrowheads="1"/>
          </p:cNvSpPr>
          <p:nvPr/>
        </p:nvSpPr>
        <p:spPr bwMode="auto">
          <a:xfrm>
            <a:off x="2286000" y="5029200"/>
            <a:ext cx="2209800" cy="338554"/>
          </a:xfrm>
          <a:prstGeom prst="rect">
            <a:avLst/>
          </a:prstGeom>
          <a:noFill/>
          <a:ln w="9525">
            <a:noFill/>
            <a:miter lim="800000"/>
            <a:headEnd/>
            <a:tailEnd/>
          </a:ln>
        </p:spPr>
        <p:txBody>
          <a:bodyPr wrap="square">
            <a:spAutoFit/>
          </a:bodyPr>
          <a:lstStyle/>
          <a:p>
            <a:r>
              <a:rPr lang="en-US" sz="1600" dirty="0"/>
              <a:t> h : U -&gt; [</a:t>
            </a:r>
            <a:r>
              <a:rPr lang="en-US" sz="1600" dirty="0" smtClean="0"/>
              <a:t>0, </a:t>
            </a:r>
            <a:r>
              <a:rPr lang="en-US" sz="1600" dirty="0"/>
              <a:t>…, m-1]</a:t>
            </a:r>
          </a:p>
        </p:txBody>
      </p:sp>
      <p:sp>
        <p:nvSpPr>
          <p:cNvPr id="6151" name="Text Box 10"/>
          <p:cNvSpPr txBox="1">
            <a:spLocks noChangeArrowheads="1"/>
          </p:cNvSpPr>
          <p:nvPr/>
        </p:nvSpPr>
        <p:spPr bwMode="auto">
          <a:xfrm>
            <a:off x="4230688" y="4525963"/>
            <a:ext cx="1027112" cy="274637"/>
          </a:xfrm>
          <a:prstGeom prst="rect">
            <a:avLst/>
          </a:prstGeom>
          <a:noFill/>
          <a:ln w="9525">
            <a:noFill/>
            <a:miter lim="800000"/>
            <a:headEnd/>
            <a:tailEnd/>
          </a:ln>
        </p:spPr>
        <p:txBody>
          <a:bodyPr wrap="none">
            <a:spAutoFit/>
          </a:bodyPr>
          <a:lstStyle/>
          <a:p>
            <a:r>
              <a:rPr lang="en-US" sz="1200" b="1"/>
              <a:t>Hash Table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4" descr="fig11-3"/>
          <p:cNvPicPr>
            <a:picLocks noGrp="1" noChangeAspect="1" noChangeArrowheads="1"/>
          </p:cNvPicPr>
          <p:nvPr>
            <p:ph idx="1"/>
          </p:nvPr>
        </p:nvPicPr>
        <p:blipFill>
          <a:blip r:embed="rId3" cstate="print"/>
          <a:srcRect/>
          <a:stretch>
            <a:fillRect/>
          </a:stretch>
        </p:blipFill>
        <p:spPr>
          <a:xfrm>
            <a:off x="0" y="457200"/>
            <a:ext cx="9144000" cy="4038600"/>
          </a:xfrm>
        </p:spPr>
      </p:pic>
      <p:sp>
        <p:nvSpPr>
          <p:cNvPr id="7172" name="Text Box 7"/>
          <p:cNvSpPr txBox="1">
            <a:spLocks noChangeArrowheads="1"/>
          </p:cNvSpPr>
          <p:nvPr/>
        </p:nvSpPr>
        <p:spPr bwMode="auto">
          <a:xfrm>
            <a:off x="0" y="0"/>
            <a:ext cx="9144000" cy="400110"/>
          </a:xfrm>
          <a:prstGeom prst="rect">
            <a:avLst/>
          </a:prstGeom>
          <a:noFill/>
          <a:ln w="9525">
            <a:noFill/>
            <a:miter lim="800000"/>
            <a:headEnd/>
            <a:tailEnd/>
          </a:ln>
        </p:spPr>
        <p:txBody>
          <a:bodyPr wrap="square">
            <a:spAutoFit/>
          </a:bodyPr>
          <a:lstStyle/>
          <a:p>
            <a:pPr algn="ctr"/>
            <a:r>
              <a:rPr lang="en-US" sz="2000" b="1" dirty="0"/>
              <a:t>Collision resolution</a:t>
            </a:r>
            <a:r>
              <a:rPr lang="en-US" sz="2000" dirty="0"/>
              <a:t> by </a:t>
            </a:r>
            <a:r>
              <a:rPr lang="en-US" sz="2000" b="1" dirty="0"/>
              <a:t>chaining</a:t>
            </a:r>
          </a:p>
        </p:txBody>
      </p:sp>
      <p:sp>
        <p:nvSpPr>
          <p:cNvPr id="7173" name="Text Box 8"/>
          <p:cNvSpPr txBox="1">
            <a:spLocks noChangeArrowheads="1"/>
          </p:cNvSpPr>
          <p:nvPr/>
        </p:nvSpPr>
        <p:spPr bwMode="auto">
          <a:xfrm>
            <a:off x="533400" y="4495800"/>
            <a:ext cx="7543800" cy="338554"/>
          </a:xfrm>
          <a:prstGeom prst="rect">
            <a:avLst/>
          </a:prstGeom>
          <a:noFill/>
          <a:ln w="9525">
            <a:noFill/>
            <a:miter lim="800000"/>
            <a:headEnd/>
            <a:tailEnd/>
          </a:ln>
        </p:spPr>
        <p:txBody>
          <a:bodyPr wrap="square">
            <a:spAutoFit/>
          </a:bodyPr>
          <a:lstStyle/>
          <a:p>
            <a:r>
              <a:rPr lang="en-US" sz="1600" b="1" dirty="0">
                <a:solidFill>
                  <a:srgbClr val="FF0000"/>
                </a:solidFill>
              </a:rPr>
              <a:t>Load factor</a:t>
            </a:r>
            <a:r>
              <a:rPr lang="en-US" sz="1600" dirty="0">
                <a:solidFill>
                  <a:srgbClr val="FF0000"/>
                </a:solidFill>
              </a:rPr>
              <a:t> </a:t>
            </a:r>
            <a:r>
              <a:rPr lang="el-GR" sz="1600" dirty="0">
                <a:solidFill>
                  <a:srgbClr val="FF0000"/>
                </a:solidFill>
                <a:cs typeface="Tahoma" pitchFamily="34" charset="0"/>
              </a:rPr>
              <a:t>α</a:t>
            </a:r>
            <a:r>
              <a:rPr lang="en-US" sz="1600" dirty="0">
                <a:solidFill>
                  <a:srgbClr val="FF0000"/>
                </a:solidFill>
                <a:cs typeface="Tahoma" pitchFamily="34" charset="0"/>
              </a:rPr>
              <a:t> = # elements in table n / # slots in table m = average # elements in a chain </a:t>
            </a:r>
            <a:endParaRPr lang="el-GR" sz="1600" dirty="0">
              <a:solidFill>
                <a:srgbClr val="FF0000"/>
              </a:solidFill>
              <a:cs typeface="Tahoma" pitchFamily="34" charset="0"/>
            </a:endParaRPr>
          </a:p>
        </p:txBody>
      </p:sp>
      <p:sp>
        <p:nvSpPr>
          <p:cNvPr id="7174" name="Text Box 9"/>
          <p:cNvSpPr txBox="1">
            <a:spLocks noChangeArrowheads="1"/>
          </p:cNvSpPr>
          <p:nvPr/>
        </p:nvSpPr>
        <p:spPr bwMode="auto">
          <a:xfrm>
            <a:off x="1066800" y="4876800"/>
            <a:ext cx="7239000" cy="1508105"/>
          </a:xfrm>
          <a:prstGeom prst="rect">
            <a:avLst/>
          </a:prstGeom>
          <a:noFill/>
          <a:ln w="9525">
            <a:noFill/>
            <a:miter lim="800000"/>
            <a:headEnd/>
            <a:tailEnd/>
          </a:ln>
        </p:spPr>
        <p:txBody>
          <a:bodyPr wrap="square">
            <a:spAutoFit/>
          </a:bodyPr>
          <a:lstStyle/>
          <a:p>
            <a:r>
              <a:rPr lang="en-US" sz="1600" dirty="0"/>
              <a:t>CHAINED-HASH-INSERT(T, x</a:t>
            </a:r>
            <a:r>
              <a:rPr lang="en-US" sz="1600" dirty="0" smtClean="0"/>
              <a:t>):  </a:t>
            </a:r>
            <a:r>
              <a:rPr lang="en-US" sz="1600" dirty="0"/>
              <a:t>insert x at the head of the list T[ h( key[x] ) ]</a:t>
            </a:r>
          </a:p>
          <a:p>
            <a:endParaRPr lang="en-US" sz="1600" dirty="0"/>
          </a:p>
          <a:p>
            <a:r>
              <a:rPr lang="en-US" sz="1600" dirty="0"/>
              <a:t>CHAINED-HASH-SEARCH(T, k</a:t>
            </a:r>
            <a:r>
              <a:rPr lang="en-US" sz="1600" dirty="0" smtClean="0"/>
              <a:t>):  </a:t>
            </a:r>
            <a:r>
              <a:rPr lang="en-US" sz="1600" dirty="0"/>
              <a:t>search for an element with key k in list T[ h(k) ]</a:t>
            </a:r>
          </a:p>
          <a:p>
            <a:endParaRPr lang="en-US" sz="1600" dirty="0"/>
          </a:p>
          <a:p>
            <a:r>
              <a:rPr lang="en-US" sz="1600" dirty="0"/>
              <a:t>CHAINED-HASH-DELETE(T, x</a:t>
            </a:r>
            <a:r>
              <a:rPr lang="en-US" sz="1600" dirty="0" smtClean="0"/>
              <a:t>):  </a:t>
            </a:r>
            <a:r>
              <a:rPr lang="en-US" sz="1600" dirty="0"/>
              <a:t>delete x from the list T[ h( key[x] ) ]</a:t>
            </a:r>
          </a:p>
          <a:p>
            <a:endParaRPr lang="en-US" sz="1200" dirty="0"/>
          </a:p>
        </p:txBody>
      </p:sp>
      <p:sp>
        <p:nvSpPr>
          <p:cNvPr id="7175" name="Text Box 11"/>
          <p:cNvSpPr txBox="1">
            <a:spLocks noChangeArrowheads="1"/>
          </p:cNvSpPr>
          <p:nvPr/>
        </p:nvSpPr>
        <p:spPr bwMode="auto">
          <a:xfrm>
            <a:off x="1066800" y="6400800"/>
            <a:ext cx="2743200" cy="338554"/>
          </a:xfrm>
          <a:prstGeom prst="rect">
            <a:avLst/>
          </a:prstGeom>
          <a:noFill/>
          <a:ln w="9525">
            <a:noFill/>
            <a:miter lim="800000"/>
            <a:headEnd/>
            <a:tailEnd/>
          </a:ln>
        </p:spPr>
        <p:txBody>
          <a:bodyPr wrap="square">
            <a:spAutoFit/>
          </a:bodyPr>
          <a:lstStyle/>
          <a:p>
            <a:r>
              <a:rPr lang="en-US" sz="1600" dirty="0"/>
              <a:t>What are worst-case times?!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4" descr="fig11-3"/>
          <p:cNvPicPr>
            <a:picLocks noGrp="1" noChangeAspect="1" noChangeArrowheads="1"/>
          </p:cNvPicPr>
          <p:nvPr>
            <p:ph type="title"/>
          </p:nvPr>
        </p:nvPicPr>
        <p:blipFill>
          <a:blip r:embed="rId3" cstate="print"/>
          <a:srcRect/>
          <a:stretch>
            <a:fillRect/>
          </a:stretch>
        </p:blipFill>
        <p:spPr>
          <a:xfrm>
            <a:off x="1219200" y="152400"/>
            <a:ext cx="5638800" cy="3095625"/>
          </a:xfrm>
        </p:spPr>
      </p:pic>
      <p:sp>
        <p:nvSpPr>
          <p:cNvPr id="8196" name="Text Box 5"/>
          <p:cNvSpPr txBox="1">
            <a:spLocks noChangeArrowheads="1"/>
          </p:cNvSpPr>
          <p:nvPr/>
        </p:nvSpPr>
        <p:spPr bwMode="auto">
          <a:xfrm>
            <a:off x="1122363" y="3962400"/>
            <a:ext cx="7031037" cy="2781300"/>
          </a:xfrm>
          <a:prstGeom prst="rect">
            <a:avLst/>
          </a:prstGeom>
          <a:noFill/>
          <a:ln w="9525">
            <a:noFill/>
            <a:miter lim="800000"/>
            <a:headEnd/>
            <a:tailEnd/>
          </a:ln>
        </p:spPr>
        <p:txBody>
          <a:bodyPr wrap="none">
            <a:spAutoFit/>
          </a:bodyPr>
          <a:lstStyle/>
          <a:p>
            <a:r>
              <a:rPr lang="en-US" sz="1600" b="1" dirty="0"/>
              <a:t>Th. 11.1:</a:t>
            </a:r>
            <a:r>
              <a:rPr lang="en-US" sz="1600" dirty="0"/>
              <a:t> In a hash table in which collisions are resolved by chaining, an</a:t>
            </a:r>
          </a:p>
          <a:p>
            <a:r>
              <a:rPr lang="en-US" sz="1600" dirty="0"/>
              <a:t>unsuccessful search takes expected time </a:t>
            </a:r>
            <a:r>
              <a:rPr lang="en-US" sz="1600" dirty="0">
                <a:sym typeface="Symbol" pitchFamily="18" charset="2"/>
              </a:rPr>
              <a:t>(1+</a:t>
            </a:r>
            <a:r>
              <a:rPr lang="el-GR" sz="1600" dirty="0">
                <a:cs typeface="Tahoma" pitchFamily="34" charset="0"/>
                <a:sym typeface="Symbol" pitchFamily="18" charset="2"/>
              </a:rPr>
              <a:t>α</a:t>
            </a:r>
            <a:r>
              <a:rPr lang="en-US" sz="1600" dirty="0">
                <a:cs typeface="Tahoma" pitchFamily="34" charset="0"/>
                <a:sym typeface="Symbol" pitchFamily="18" charset="2"/>
              </a:rPr>
              <a:t>), under the assumption of</a:t>
            </a:r>
          </a:p>
          <a:p>
            <a:r>
              <a:rPr lang="en-US" sz="1600" dirty="0">
                <a:cs typeface="Tahoma" pitchFamily="34" charset="0"/>
                <a:sym typeface="Symbol" pitchFamily="18" charset="2"/>
              </a:rPr>
              <a:t>simple uniform hashing.</a:t>
            </a:r>
          </a:p>
          <a:p>
            <a:endParaRPr lang="en-US" sz="1600" dirty="0">
              <a:cs typeface="Tahoma" pitchFamily="34" charset="0"/>
              <a:sym typeface="Symbol" pitchFamily="18" charset="2"/>
            </a:endParaRPr>
          </a:p>
          <a:p>
            <a:r>
              <a:rPr lang="en-US" sz="1600" b="1" dirty="0">
                <a:cs typeface="Tahoma" pitchFamily="34" charset="0"/>
                <a:sym typeface="Symbol" pitchFamily="18" charset="2"/>
              </a:rPr>
              <a:t>Proof:</a:t>
            </a:r>
            <a:r>
              <a:rPr lang="en-US" sz="1600" dirty="0">
                <a:cs typeface="Tahoma" pitchFamily="34" charset="0"/>
                <a:sym typeface="Symbol" pitchFamily="18" charset="2"/>
              </a:rPr>
              <a:t> For j = 0, 1, …, m-1, denote the length of the list T[j] by </a:t>
            </a:r>
            <a:r>
              <a:rPr lang="en-US" sz="1600" dirty="0" err="1">
                <a:cs typeface="Tahoma" pitchFamily="34" charset="0"/>
                <a:sym typeface="Symbol" pitchFamily="18" charset="2"/>
              </a:rPr>
              <a:t>n</a:t>
            </a:r>
            <a:r>
              <a:rPr lang="en-US" sz="1600" baseline="-25000" dirty="0" err="1">
                <a:cs typeface="Tahoma" pitchFamily="34" charset="0"/>
                <a:sym typeface="Symbol" pitchFamily="18" charset="2"/>
              </a:rPr>
              <a:t>j</a:t>
            </a:r>
            <a:r>
              <a:rPr lang="en-US" sz="1600" dirty="0">
                <a:cs typeface="Tahoma" pitchFamily="34" charset="0"/>
                <a:sym typeface="Symbol" pitchFamily="18" charset="2"/>
              </a:rPr>
              <a:t>.</a:t>
            </a:r>
          </a:p>
          <a:p>
            <a:r>
              <a:rPr lang="en-US" sz="1600" dirty="0">
                <a:cs typeface="Tahoma" pitchFamily="34" charset="0"/>
                <a:sym typeface="Symbol" pitchFamily="18" charset="2"/>
              </a:rPr>
              <a:t>Therefore, n = n</a:t>
            </a:r>
            <a:r>
              <a:rPr lang="en-US" sz="1600" baseline="-25000" dirty="0">
                <a:cs typeface="Tahoma" pitchFamily="34" charset="0"/>
                <a:sym typeface="Symbol" pitchFamily="18" charset="2"/>
              </a:rPr>
              <a:t>0</a:t>
            </a:r>
            <a:r>
              <a:rPr lang="en-US" sz="1600" dirty="0">
                <a:cs typeface="Tahoma" pitchFamily="34" charset="0"/>
                <a:sym typeface="Symbol" pitchFamily="18" charset="2"/>
              </a:rPr>
              <a:t> + n</a:t>
            </a:r>
            <a:r>
              <a:rPr lang="en-US" sz="1600" baseline="-25000" dirty="0">
                <a:cs typeface="Tahoma" pitchFamily="34" charset="0"/>
                <a:sym typeface="Symbol" pitchFamily="18" charset="2"/>
              </a:rPr>
              <a:t>1</a:t>
            </a:r>
            <a:r>
              <a:rPr lang="en-US" sz="1600" dirty="0">
                <a:cs typeface="Tahoma" pitchFamily="34" charset="0"/>
                <a:sym typeface="Symbol" pitchFamily="18" charset="2"/>
              </a:rPr>
              <a:t> + … + n</a:t>
            </a:r>
            <a:r>
              <a:rPr lang="en-US" sz="1600" baseline="-25000" dirty="0">
                <a:cs typeface="Tahoma" pitchFamily="34" charset="0"/>
                <a:sym typeface="Symbol" pitchFamily="18" charset="2"/>
              </a:rPr>
              <a:t>m-1</a:t>
            </a:r>
            <a:r>
              <a:rPr lang="en-US" sz="1600" dirty="0">
                <a:cs typeface="Tahoma" pitchFamily="34" charset="0"/>
                <a:sym typeface="Symbol" pitchFamily="18" charset="2"/>
              </a:rPr>
              <a:t>.</a:t>
            </a:r>
          </a:p>
          <a:p>
            <a:endParaRPr lang="en-US" sz="1600" dirty="0">
              <a:cs typeface="Tahoma" pitchFamily="34" charset="0"/>
              <a:sym typeface="Symbol" pitchFamily="18" charset="2"/>
            </a:endParaRPr>
          </a:p>
          <a:p>
            <a:r>
              <a:rPr lang="en-US" sz="1600" dirty="0">
                <a:cs typeface="Tahoma" pitchFamily="34" charset="0"/>
                <a:sym typeface="Symbol" pitchFamily="18" charset="2"/>
              </a:rPr>
              <a:t>Expected search time = </a:t>
            </a:r>
            <a:r>
              <a:rPr lang="en-US" sz="1600" dirty="0" smtClean="0">
                <a:cs typeface="Tahoma" pitchFamily="34" charset="0"/>
                <a:sym typeface="Symbol" pitchFamily="18" charset="2"/>
              </a:rPr>
              <a:t>time to compute h(k) + time </a:t>
            </a:r>
            <a:r>
              <a:rPr lang="en-US" sz="1600" dirty="0">
                <a:cs typeface="Tahoma" pitchFamily="34" charset="0"/>
                <a:sym typeface="Symbol" pitchFamily="18" charset="2"/>
              </a:rPr>
              <a:t>to search to end of </a:t>
            </a:r>
            <a:r>
              <a:rPr lang="en-US" sz="1600" dirty="0" smtClean="0">
                <a:cs typeface="Tahoma" pitchFamily="34" charset="0"/>
                <a:sym typeface="Symbol" pitchFamily="18" charset="2"/>
              </a:rPr>
              <a:t>list</a:t>
            </a:r>
          </a:p>
          <a:p>
            <a:r>
              <a:rPr lang="en-US" sz="1600" dirty="0" smtClean="0">
                <a:cs typeface="Tahoma" pitchFamily="34" charset="0"/>
                <a:sym typeface="Symbol" pitchFamily="18" charset="2"/>
              </a:rPr>
              <a:t>                                  of expected length E[ </a:t>
            </a:r>
            <a:r>
              <a:rPr lang="en-US" sz="1600" dirty="0" err="1" smtClean="0">
                <a:cs typeface="Tahoma" pitchFamily="34" charset="0"/>
                <a:sym typeface="Symbol" pitchFamily="18" charset="2"/>
              </a:rPr>
              <a:t>n</a:t>
            </a:r>
            <a:r>
              <a:rPr lang="en-US" sz="1600" baseline="-25000" dirty="0" err="1" smtClean="0">
                <a:cs typeface="Tahoma" pitchFamily="34" charset="0"/>
                <a:sym typeface="Symbol" pitchFamily="18" charset="2"/>
              </a:rPr>
              <a:t>h</a:t>
            </a:r>
            <a:r>
              <a:rPr lang="en-US" sz="1600" baseline="-25000" dirty="0" smtClean="0">
                <a:cs typeface="Tahoma" pitchFamily="34" charset="0"/>
                <a:sym typeface="Symbol" pitchFamily="18" charset="2"/>
              </a:rPr>
              <a:t>(k)</a:t>
            </a:r>
            <a:r>
              <a:rPr lang="en-US" sz="1600" dirty="0" smtClean="0">
                <a:cs typeface="Tahoma" pitchFamily="34" charset="0"/>
                <a:sym typeface="Symbol" pitchFamily="18" charset="2"/>
              </a:rPr>
              <a:t> ]</a:t>
            </a:r>
          </a:p>
          <a:p>
            <a:r>
              <a:rPr lang="en-US" sz="1600" dirty="0" smtClean="0">
                <a:cs typeface="Tahoma" pitchFamily="34" charset="0"/>
                <a:sym typeface="Symbol" pitchFamily="18" charset="2"/>
              </a:rPr>
              <a:t>                               </a:t>
            </a:r>
            <a:r>
              <a:rPr lang="en-US" sz="1600" dirty="0">
                <a:cs typeface="Tahoma" pitchFamily="34" charset="0"/>
                <a:sym typeface="Symbol" pitchFamily="18" charset="2"/>
              </a:rPr>
              <a:t>= (1) + (</a:t>
            </a:r>
            <a:r>
              <a:rPr lang="el-GR" sz="1600" dirty="0">
                <a:cs typeface="Tahoma" pitchFamily="34" charset="0"/>
                <a:sym typeface="Symbol" pitchFamily="18" charset="2"/>
              </a:rPr>
              <a:t>α</a:t>
            </a:r>
            <a:r>
              <a:rPr lang="en-US" sz="1600" dirty="0">
                <a:cs typeface="Tahoma" pitchFamily="34" charset="0"/>
                <a:sym typeface="Symbol" pitchFamily="18" charset="2"/>
              </a:rPr>
              <a:t>)  </a:t>
            </a:r>
          </a:p>
          <a:p>
            <a:r>
              <a:rPr lang="en-US" sz="1600" dirty="0">
                <a:cs typeface="Tahoma" pitchFamily="34" charset="0"/>
                <a:sym typeface="Symbol" pitchFamily="18" charset="2"/>
              </a:rPr>
              <a:t>                               = </a:t>
            </a:r>
            <a:r>
              <a:rPr lang="en-US" sz="1600" dirty="0">
                <a:sym typeface="Symbol" pitchFamily="18" charset="2"/>
              </a:rPr>
              <a:t>(1+</a:t>
            </a:r>
            <a:r>
              <a:rPr lang="el-GR" sz="1600" dirty="0">
                <a:cs typeface="Tahoma" pitchFamily="34" charset="0"/>
                <a:sym typeface="Symbol" pitchFamily="18" charset="2"/>
              </a:rPr>
              <a:t>α</a:t>
            </a:r>
            <a:r>
              <a:rPr lang="en-US" sz="1600" dirty="0">
                <a:sym typeface="Symbol" pitchFamily="18" charset="2"/>
              </a:rPr>
              <a:t>)</a:t>
            </a:r>
            <a:endParaRPr lang="en-US" dirty="0">
              <a:sym typeface="Symbol" pitchFamily="18" charset="2"/>
            </a:endParaRPr>
          </a:p>
        </p:txBody>
      </p:sp>
      <p:sp>
        <p:nvSpPr>
          <p:cNvPr id="8197" name="Text Box 6"/>
          <p:cNvSpPr txBox="1">
            <a:spLocks noChangeArrowheads="1"/>
          </p:cNvSpPr>
          <p:nvPr/>
        </p:nvSpPr>
        <p:spPr bwMode="auto">
          <a:xfrm>
            <a:off x="1143000" y="3332163"/>
            <a:ext cx="7883525" cy="581025"/>
          </a:xfrm>
          <a:prstGeom prst="rect">
            <a:avLst/>
          </a:prstGeom>
          <a:noFill/>
          <a:ln w="9525">
            <a:noFill/>
            <a:miter lim="800000"/>
            <a:headEnd/>
            <a:tailEnd/>
          </a:ln>
        </p:spPr>
        <p:txBody>
          <a:bodyPr wrap="none">
            <a:spAutoFit/>
          </a:bodyPr>
          <a:lstStyle/>
          <a:p>
            <a:r>
              <a:rPr lang="en-US" sz="1600" b="1"/>
              <a:t>Simple uniform hashing</a:t>
            </a:r>
            <a:r>
              <a:rPr lang="en-US" sz="1600"/>
              <a:t> means each element is equally likely to hash to any of the</a:t>
            </a:r>
          </a:p>
          <a:p>
            <a:r>
              <a:rPr lang="en-US" sz="1600"/>
              <a:t>m slots, independently of where any other element has hashed to.</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5"/>
          <p:cNvSpPr txBox="1">
            <a:spLocks noChangeArrowheads="1"/>
          </p:cNvSpPr>
          <p:nvPr/>
        </p:nvSpPr>
        <p:spPr bwMode="auto">
          <a:xfrm>
            <a:off x="1143000" y="0"/>
            <a:ext cx="7732713" cy="6986528"/>
          </a:xfrm>
          <a:prstGeom prst="rect">
            <a:avLst/>
          </a:prstGeom>
          <a:noFill/>
          <a:ln w="9525">
            <a:noFill/>
            <a:miter lim="800000"/>
            <a:headEnd/>
            <a:tailEnd/>
          </a:ln>
        </p:spPr>
        <p:txBody>
          <a:bodyPr wrap="square">
            <a:spAutoFit/>
          </a:bodyPr>
          <a:lstStyle/>
          <a:p>
            <a:r>
              <a:rPr lang="en-US" sz="1600" b="1" dirty="0"/>
              <a:t>Th. 11.2:</a:t>
            </a:r>
            <a:r>
              <a:rPr lang="en-US" sz="1600" dirty="0"/>
              <a:t> In a hash table in which collisions are resolved by chaining a successful</a:t>
            </a:r>
          </a:p>
          <a:p>
            <a:r>
              <a:rPr lang="en-US" sz="1600" dirty="0"/>
              <a:t>search takes time </a:t>
            </a:r>
            <a:r>
              <a:rPr lang="en-US" sz="1600" dirty="0">
                <a:sym typeface="Symbol" pitchFamily="18" charset="2"/>
              </a:rPr>
              <a:t>(1+</a:t>
            </a:r>
            <a:r>
              <a:rPr lang="el-GR" sz="1600" dirty="0">
                <a:cs typeface="Tahoma" pitchFamily="34" charset="0"/>
                <a:sym typeface="Symbol" pitchFamily="18" charset="2"/>
              </a:rPr>
              <a:t>α</a:t>
            </a:r>
            <a:r>
              <a:rPr lang="en-US" sz="1600" dirty="0">
                <a:cs typeface="Tahoma" pitchFamily="34" charset="0"/>
                <a:sym typeface="Symbol" pitchFamily="18" charset="2"/>
              </a:rPr>
              <a:t>), on the average, under the assumption of simple </a:t>
            </a:r>
          </a:p>
          <a:p>
            <a:r>
              <a:rPr lang="en-US" sz="1600" dirty="0">
                <a:cs typeface="Tahoma" pitchFamily="34" charset="0"/>
                <a:sym typeface="Symbol" pitchFamily="18" charset="2"/>
              </a:rPr>
              <a:t>uniform hashing</a:t>
            </a:r>
            <a:r>
              <a:rPr lang="en-US" sz="1600" dirty="0" smtClean="0">
                <a:cs typeface="Tahoma" pitchFamily="34" charset="0"/>
                <a:sym typeface="Symbol" pitchFamily="18" charset="2"/>
              </a:rPr>
              <a:t>.</a:t>
            </a:r>
          </a:p>
          <a:p>
            <a:endParaRPr lang="en-US" sz="1600" dirty="0" smtClean="0">
              <a:cs typeface="Tahoma" pitchFamily="34" charset="0"/>
              <a:sym typeface="Symbol" pitchFamily="18" charset="2"/>
            </a:endParaRPr>
          </a:p>
          <a:p>
            <a:r>
              <a:rPr lang="en-US" sz="1600" b="1" dirty="0" smtClean="0">
                <a:cs typeface="Tahoma" pitchFamily="34" charset="0"/>
                <a:sym typeface="Symbol" pitchFamily="18" charset="2"/>
              </a:rPr>
              <a:t>Proof: </a:t>
            </a:r>
            <a:r>
              <a:rPr lang="en-US" sz="1600" dirty="0" smtClean="0">
                <a:cs typeface="Tahoma" pitchFamily="34" charset="0"/>
                <a:sym typeface="Symbol" pitchFamily="18" charset="2"/>
              </a:rPr>
              <a:t>We assume that the element being search for is equally likely to be any of the n elements stored in the table.</a:t>
            </a:r>
          </a:p>
          <a:p>
            <a:endParaRPr lang="en-US" sz="1600" dirty="0" smtClean="0">
              <a:cs typeface="Tahoma" pitchFamily="34" charset="0"/>
              <a:sym typeface="Symbol" pitchFamily="18" charset="2"/>
            </a:endParaRPr>
          </a:p>
          <a:p>
            <a:r>
              <a:rPr lang="en-US" sz="1600" b="1" dirty="0" smtClean="0">
                <a:cs typeface="Tahoma" pitchFamily="34" charset="0"/>
                <a:sym typeface="Symbol" pitchFamily="18" charset="2"/>
              </a:rPr>
              <a:t>Short argument: </a:t>
            </a:r>
            <a:r>
              <a:rPr lang="en-US" sz="1600" dirty="0" smtClean="0">
                <a:cs typeface="Tahoma" pitchFamily="34" charset="0"/>
                <a:sym typeface="Symbol" pitchFamily="18" charset="2"/>
              </a:rPr>
              <a:t>without  the element</a:t>
            </a:r>
            <a:r>
              <a:rPr lang="el-GR" sz="1600" dirty="0" smtClean="0">
                <a:cs typeface="Tahoma" pitchFamily="34" charset="0"/>
                <a:sym typeface="Symbol" pitchFamily="18" charset="2"/>
              </a:rPr>
              <a:t> </a:t>
            </a:r>
            <a:r>
              <a:rPr lang="en-US" sz="1600" dirty="0" smtClean="0">
                <a:cs typeface="Tahoma" pitchFamily="34" charset="0"/>
                <a:sym typeface="Symbol" pitchFamily="18" charset="2"/>
              </a:rPr>
              <a:t>,average number of element mapped to the same value </a:t>
            </a:r>
            <a:r>
              <a:rPr lang="el-GR" sz="1600" dirty="0" smtClean="0">
                <a:cs typeface="Tahoma" pitchFamily="34" charset="0"/>
                <a:sym typeface="Symbol" pitchFamily="18" charset="2"/>
              </a:rPr>
              <a:t>α</a:t>
            </a:r>
            <a:r>
              <a:rPr lang="en-US" sz="1600" dirty="0" smtClean="0">
                <a:cs typeface="Tahoma" pitchFamily="34" charset="0"/>
                <a:sym typeface="Symbol" pitchFamily="18" charset="2"/>
              </a:rPr>
              <a:t> (n-1). This is the expected number of other elements mapped to the same value as the element. The element is equally likely to any of the elements mapped to the same value.  Namely, it will take on average </a:t>
            </a:r>
            <a:r>
              <a:rPr lang="el-GR" sz="1600" dirty="0" smtClean="0">
                <a:cs typeface="Tahoma" pitchFamily="34" charset="0"/>
                <a:sym typeface="Symbol" pitchFamily="18" charset="2"/>
              </a:rPr>
              <a:t>α</a:t>
            </a:r>
            <a:r>
              <a:rPr lang="en-US" sz="1600" dirty="0" smtClean="0">
                <a:cs typeface="Tahoma" pitchFamily="34" charset="0"/>
                <a:sym typeface="Symbol" pitchFamily="18" charset="2"/>
              </a:rPr>
              <a:t>(n-1)/2 + 1 steps to get to it.</a:t>
            </a:r>
            <a:endParaRPr lang="en-US" sz="1600" b="1" dirty="0">
              <a:cs typeface="Tahoma" pitchFamily="34" charset="0"/>
              <a:sym typeface="Symbol" pitchFamily="18" charset="2"/>
            </a:endParaRPr>
          </a:p>
          <a:p>
            <a:endParaRPr lang="en-US" sz="1600" dirty="0">
              <a:cs typeface="Tahoma" pitchFamily="34" charset="0"/>
              <a:sym typeface="Symbol" pitchFamily="18" charset="2"/>
            </a:endParaRPr>
          </a:p>
          <a:p>
            <a:r>
              <a:rPr lang="en-US" sz="1600" b="1" dirty="0" smtClean="0">
                <a:cs typeface="Tahoma" pitchFamily="34" charset="0"/>
                <a:sym typeface="Symbol" pitchFamily="18" charset="2"/>
              </a:rPr>
              <a:t>Continue:</a:t>
            </a:r>
            <a:r>
              <a:rPr lang="en-US" sz="1600" dirty="0" smtClean="0">
                <a:cs typeface="Tahoma" pitchFamily="34" charset="0"/>
                <a:sym typeface="Symbol" pitchFamily="18" charset="2"/>
              </a:rPr>
              <a:t> </a:t>
            </a:r>
            <a:r>
              <a:rPr lang="en-US" sz="1600" dirty="0">
                <a:cs typeface="Tahoma" pitchFamily="34" charset="0"/>
                <a:sym typeface="Symbol" pitchFamily="18" charset="2"/>
              </a:rPr>
              <a:t># of elements examined = 1 + # elements before x in x’s list</a:t>
            </a:r>
          </a:p>
          <a:p>
            <a:r>
              <a:rPr lang="en-US" sz="1600" dirty="0">
                <a:cs typeface="Tahoma" pitchFamily="34" charset="0"/>
                <a:sym typeface="Symbol" pitchFamily="18" charset="2"/>
              </a:rPr>
              <a:t>                                             = 1 + # elements inserted in </a:t>
            </a:r>
            <a:r>
              <a:rPr lang="en-US" sz="1600" dirty="0" err="1">
                <a:cs typeface="Tahoma" pitchFamily="34" charset="0"/>
                <a:sym typeface="Symbol" pitchFamily="18" charset="2"/>
              </a:rPr>
              <a:t>x’s</a:t>
            </a:r>
            <a:r>
              <a:rPr lang="en-US" sz="1600" dirty="0">
                <a:cs typeface="Tahoma" pitchFamily="34" charset="0"/>
                <a:sym typeface="Symbol" pitchFamily="18" charset="2"/>
              </a:rPr>
              <a:t> list </a:t>
            </a:r>
            <a:r>
              <a:rPr lang="en-US" sz="1600" i="1" dirty="0">
                <a:cs typeface="Tahoma" pitchFamily="34" charset="0"/>
                <a:sym typeface="Symbol" pitchFamily="18" charset="2"/>
              </a:rPr>
              <a:t>after</a:t>
            </a:r>
            <a:r>
              <a:rPr lang="en-US" sz="1600" dirty="0">
                <a:cs typeface="Tahoma" pitchFamily="34" charset="0"/>
                <a:sym typeface="Symbol" pitchFamily="18" charset="2"/>
              </a:rPr>
              <a:t> x</a:t>
            </a:r>
          </a:p>
          <a:p>
            <a:r>
              <a:rPr lang="en-US" sz="1600" dirty="0">
                <a:cs typeface="Tahoma" pitchFamily="34" charset="0"/>
                <a:sym typeface="Symbol" pitchFamily="18" charset="2"/>
              </a:rPr>
              <a:t>Let x</a:t>
            </a:r>
            <a:r>
              <a:rPr lang="en-US" sz="1600" baseline="-25000" dirty="0">
                <a:cs typeface="Tahoma" pitchFamily="34" charset="0"/>
                <a:sym typeface="Symbol" pitchFamily="18" charset="2"/>
              </a:rPr>
              <a:t>i</a:t>
            </a:r>
            <a:r>
              <a:rPr lang="en-US" sz="1600" dirty="0">
                <a:cs typeface="Tahoma" pitchFamily="34" charset="0"/>
                <a:sym typeface="Symbol" pitchFamily="18" charset="2"/>
              </a:rPr>
              <a:t> denote </a:t>
            </a:r>
            <a:r>
              <a:rPr lang="en-US" sz="1600" i="1" dirty="0" err="1">
                <a:cs typeface="Tahoma" pitchFamily="34" charset="0"/>
                <a:sym typeface="Symbol" pitchFamily="18" charset="2"/>
              </a:rPr>
              <a:t>i</a:t>
            </a:r>
            <a:r>
              <a:rPr lang="en-US" sz="1600" i="1" dirty="0">
                <a:cs typeface="Tahoma" pitchFamily="34" charset="0"/>
                <a:sym typeface="Symbol" pitchFamily="18" charset="2"/>
              </a:rPr>
              <a:t> </a:t>
            </a:r>
            <a:r>
              <a:rPr lang="en-US" sz="1600" dirty="0" err="1">
                <a:cs typeface="Tahoma" pitchFamily="34" charset="0"/>
                <a:sym typeface="Symbol" pitchFamily="18" charset="2"/>
              </a:rPr>
              <a:t>th</a:t>
            </a:r>
            <a:r>
              <a:rPr lang="en-US" sz="1600" dirty="0">
                <a:cs typeface="Tahoma" pitchFamily="34" charset="0"/>
                <a:sym typeface="Symbol" pitchFamily="18" charset="2"/>
              </a:rPr>
              <a:t> element inserted into list, and </a:t>
            </a:r>
            <a:r>
              <a:rPr lang="en-US" sz="1600" dirty="0" err="1">
                <a:cs typeface="Tahoma" pitchFamily="34" charset="0"/>
                <a:sym typeface="Symbol" pitchFamily="18" charset="2"/>
              </a:rPr>
              <a:t>k</a:t>
            </a:r>
            <a:r>
              <a:rPr lang="en-US" sz="1600" baseline="-25000" dirty="0" err="1">
                <a:cs typeface="Tahoma" pitchFamily="34" charset="0"/>
                <a:sym typeface="Symbol" pitchFamily="18" charset="2"/>
              </a:rPr>
              <a:t>i</a:t>
            </a:r>
            <a:r>
              <a:rPr lang="en-US" sz="1600" dirty="0">
                <a:cs typeface="Tahoma" pitchFamily="34" charset="0"/>
                <a:sym typeface="Symbol" pitchFamily="18" charset="2"/>
              </a:rPr>
              <a:t> = key[x</a:t>
            </a:r>
            <a:r>
              <a:rPr lang="en-US" sz="1600" baseline="-25000" dirty="0">
                <a:cs typeface="Tahoma" pitchFamily="34" charset="0"/>
                <a:sym typeface="Symbol" pitchFamily="18" charset="2"/>
              </a:rPr>
              <a:t>i</a:t>
            </a:r>
            <a:r>
              <a:rPr lang="en-US" sz="1600" dirty="0">
                <a:cs typeface="Tahoma" pitchFamily="34" charset="0"/>
                <a:sym typeface="Symbol" pitchFamily="18" charset="2"/>
              </a:rPr>
              <a:t>].</a:t>
            </a:r>
          </a:p>
          <a:p>
            <a:r>
              <a:rPr lang="en-US" sz="1600" dirty="0">
                <a:cs typeface="Tahoma" pitchFamily="34" charset="0"/>
                <a:sym typeface="Symbol" pitchFamily="18" charset="2"/>
              </a:rPr>
              <a:t>Define the indicator random variable </a:t>
            </a:r>
            <a:r>
              <a:rPr lang="en-US" sz="1600" dirty="0" err="1">
                <a:cs typeface="Tahoma" pitchFamily="34" charset="0"/>
                <a:sym typeface="Symbol" pitchFamily="18" charset="2"/>
              </a:rPr>
              <a:t>X</a:t>
            </a:r>
            <a:r>
              <a:rPr lang="en-US" sz="1600" baseline="-25000" dirty="0" err="1">
                <a:cs typeface="Tahoma" pitchFamily="34" charset="0"/>
                <a:sym typeface="Symbol" pitchFamily="18" charset="2"/>
              </a:rPr>
              <a:t>ij</a:t>
            </a:r>
            <a:r>
              <a:rPr lang="en-US" sz="1600" baseline="-25000" dirty="0">
                <a:cs typeface="Tahoma" pitchFamily="34" charset="0"/>
                <a:sym typeface="Symbol" pitchFamily="18" charset="2"/>
              </a:rPr>
              <a:t> </a:t>
            </a:r>
            <a:r>
              <a:rPr lang="en-US" sz="1600" dirty="0">
                <a:cs typeface="Tahoma" pitchFamily="34" charset="0"/>
                <a:sym typeface="Symbol" pitchFamily="18" charset="2"/>
              </a:rPr>
              <a:t>= I[ h(</a:t>
            </a:r>
            <a:r>
              <a:rPr lang="en-US" sz="1600" dirty="0" err="1">
                <a:cs typeface="Tahoma" pitchFamily="34" charset="0"/>
                <a:sym typeface="Symbol" pitchFamily="18" charset="2"/>
              </a:rPr>
              <a:t>k</a:t>
            </a:r>
            <a:r>
              <a:rPr lang="en-US" sz="1600" baseline="-25000" dirty="0" err="1">
                <a:cs typeface="Tahoma" pitchFamily="34" charset="0"/>
                <a:sym typeface="Symbol" pitchFamily="18" charset="2"/>
              </a:rPr>
              <a:t>i</a:t>
            </a:r>
            <a:r>
              <a:rPr lang="en-US" sz="1600" dirty="0">
                <a:cs typeface="Tahoma" pitchFamily="34" charset="0"/>
                <a:sym typeface="Symbol" pitchFamily="18" charset="2"/>
              </a:rPr>
              <a:t>) = h(</a:t>
            </a:r>
            <a:r>
              <a:rPr lang="en-US" sz="1600" dirty="0" err="1">
                <a:cs typeface="Tahoma" pitchFamily="34" charset="0"/>
                <a:sym typeface="Symbol" pitchFamily="18" charset="2"/>
              </a:rPr>
              <a:t>k</a:t>
            </a:r>
            <a:r>
              <a:rPr lang="en-US" sz="1600" baseline="-25000" dirty="0" err="1">
                <a:cs typeface="Tahoma" pitchFamily="34" charset="0"/>
                <a:sym typeface="Symbol" pitchFamily="18" charset="2"/>
              </a:rPr>
              <a:t>j</a:t>
            </a:r>
            <a:r>
              <a:rPr lang="en-US" sz="1600" dirty="0">
                <a:cs typeface="Tahoma" pitchFamily="34" charset="0"/>
                <a:sym typeface="Symbol" pitchFamily="18" charset="2"/>
              </a:rPr>
              <a:t>) ].</a:t>
            </a:r>
          </a:p>
          <a:p>
            <a:r>
              <a:rPr lang="en-US" sz="1600" dirty="0">
                <a:cs typeface="Tahoma" pitchFamily="34" charset="0"/>
                <a:sym typeface="Symbol" pitchFamily="18" charset="2"/>
              </a:rPr>
              <a:t>Therefore, E[</a:t>
            </a:r>
            <a:r>
              <a:rPr lang="en-US" sz="1600" dirty="0" err="1">
                <a:cs typeface="Tahoma" pitchFamily="34" charset="0"/>
                <a:sym typeface="Symbol" pitchFamily="18" charset="2"/>
              </a:rPr>
              <a:t>X</a:t>
            </a:r>
            <a:r>
              <a:rPr lang="en-US" sz="1600" baseline="-25000" dirty="0" err="1">
                <a:cs typeface="Tahoma" pitchFamily="34" charset="0"/>
                <a:sym typeface="Symbol" pitchFamily="18" charset="2"/>
              </a:rPr>
              <a:t>ij</a:t>
            </a:r>
            <a:r>
              <a:rPr lang="en-US" sz="1600" dirty="0">
                <a:cs typeface="Tahoma" pitchFamily="34" charset="0"/>
                <a:sym typeface="Symbol" pitchFamily="18" charset="2"/>
              </a:rPr>
              <a:t>] = Pr{ </a:t>
            </a:r>
            <a:r>
              <a:rPr lang="en-US" sz="1600" dirty="0">
                <a:sym typeface="Symbol" pitchFamily="18" charset="2"/>
              </a:rPr>
              <a:t>h(</a:t>
            </a:r>
            <a:r>
              <a:rPr lang="en-US" sz="1600" dirty="0" err="1">
                <a:sym typeface="Symbol" pitchFamily="18" charset="2"/>
              </a:rPr>
              <a:t>k</a:t>
            </a:r>
            <a:r>
              <a:rPr lang="en-US" sz="1600" baseline="-25000" dirty="0" err="1">
                <a:cs typeface="Tahoma" pitchFamily="34" charset="0"/>
                <a:sym typeface="Symbol" pitchFamily="18" charset="2"/>
              </a:rPr>
              <a:t>i</a:t>
            </a:r>
            <a:r>
              <a:rPr lang="en-US" sz="1600" dirty="0">
                <a:sym typeface="Symbol" pitchFamily="18" charset="2"/>
              </a:rPr>
              <a:t>) = h(</a:t>
            </a:r>
            <a:r>
              <a:rPr lang="en-US" sz="1600" dirty="0" err="1">
                <a:sym typeface="Symbol" pitchFamily="18" charset="2"/>
              </a:rPr>
              <a:t>k</a:t>
            </a:r>
            <a:r>
              <a:rPr lang="en-US" sz="1600" baseline="-25000" dirty="0" err="1">
                <a:cs typeface="Tahoma" pitchFamily="34" charset="0"/>
                <a:sym typeface="Symbol" pitchFamily="18" charset="2"/>
              </a:rPr>
              <a:t>j</a:t>
            </a:r>
            <a:r>
              <a:rPr lang="en-US" sz="1600" dirty="0">
                <a:sym typeface="Symbol" pitchFamily="18" charset="2"/>
              </a:rPr>
              <a:t>) } = 1/m, because of simple uniform hashing.</a:t>
            </a:r>
          </a:p>
          <a:p>
            <a:r>
              <a:rPr lang="en-US" sz="1600" dirty="0">
                <a:sym typeface="Symbol" pitchFamily="18" charset="2"/>
              </a:rPr>
              <a:t>Therefore, expected # elements examined in a successful search is (averaging over</a:t>
            </a:r>
          </a:p>
          <a:p>
            <a:r>
              <a:rPr lang="en-US" sz="1600" dirty="0" err="1" smtClean="0">
                <a:sym typeface="Symbol" pitchFamily="18" charset="2"/>
              </a:rPr>
              <a:t>i</a:t>
            </a:r>
            <a:r>
              <a:rPr lang="en-US" sz="1600" dirty="0" smtClean="0">
                <a:sym typeface="Symbol" pitchFamily="18" charset="2"/>
              </a:rPr>
              <a:t>, the n different orders in which the element could have been inserted)</a:t>
            </a:r>
            <a:r>
              <a:rPr lang="en-US" sz="1600" dirty="0">
                <a:sym typeface="Symbol" pitchFamily="18" charset="2"/>
              </a:rPr>
              <a:t>:</a:t>
            </a:r>
          </a:p>
          <a:p>
            <a:r>
              <a:rPr lang="en-US" sz="1600" dirty="0">
                <a:sym typeface="Symbol" pitchFamily="18" charset="2"/>
              </a:rPr>
              <a:t>E[ 1/n </a:t>
            </a:r>
            <a:r>
              <a:rPr lang="en-US" sz="1600" dirty="0">
                <a:cs typeface="Tahoma" pitchFamily="34" charset="0"/>
                <a:sym typeface="Symbol" pitchFamily="18" charset="2"/>
              </a:rPr>
              <a:t>∑</a:t>
            </a:r>
            <a:r>
              <a:rPr lang="en-US" sz="1600" baseline="-25000" dirty="0" err="1">
                <a:cs typeface="Tahoma" pitchFamily="34" charset="0"/>
                <a:sym typeface="Symbol" pitchFamily="18" charset="2"/>
              </a:rPr>
              <a:t>i</a:t>
            </a:r>
            <a:r>
              <a:rPr lang="en-US" sz="1600" baseline="-25000" dirty="0">
                <a:cs typeface="Tahoma" pitchFamily="34" charset="0"/>
                <a:sym typeface="Symbol" pitchFamily="18" charset="2"/>
              </a:rPr>
              <a:t>=1..n </a:t>
            </a:r>
            <a:r>
              <a:rPr lang="en-US" sz="1600" dirty="0">
                <a:cs typeface="Tahoma" pitchFamily="34" charset="0"/>
                <a:sym typeface="Symbol" pitchFamily="18" charset="2"/>
              </a:rPr>
              <a:t>(1 + ∑</a:t>
            </a:r>
            <a:r>
              <a:rPr lang="en-US" sz="1600" baseline="-25000" dirty="0">
                <a:cs typeface="Tahoma" pitchFamily="34" charset="0"/>
                <a:sym typeface="Symbol" pitchFamily="18" charset="2"/>
              </a:rPr>
              <a:t>j=i+1..n</a:t>
            </a:r>
            <a:r>
              <a:rPr lang="en-US" sz="1600" dirty="0">
                <a:cs typeface="Tahoma" pitchFamily="34" charset="0"/>
                <a:sym typeface="Symbol" pitchFamily="18" charset="2"/>
              </a:rPr>
              <a:t> </a:t>
            </a:r>
            <a:r>
              <a:rPr lang="en-US" sz="1600" dirty="0" err="1">
                <a:cs typeface="Tahoma" pitchFamily="34" charset="0"/>
                <a:sym typeface="Symbol" pitchFamily="18" charset="2"/>
              </a:rPr>
              <a:t>X</a:t>
            </a:r>
            <a:r>
              <a:rPr lang="en-US" sz="1600" baseline="-25000" dirty="0" err="1">
                <a:cs typeface="Tahoma" pitchFamily="34" charset="0"/>
                <a:sym typeface="Symbol" pitchFamily="18" charset="2"/>
              </a:rPr>
              <a:t>ij</a:t>
            </a:r>
            <a:r>
              <a:rPr lang="en-US" sz="1600" dirty="0">
                <a:cs typeface="Tahoma" pitchFamily="34" charset="0"/>
                <a:sym typeface="Symbol" pitchFamily="18" charset="2"/>
              </a:rPr>
              <a:t>)] = 1/n ∑</a:t>
            </a:r>
            <a:r>
              <a:rPr lang="en-US" sz="1600" baseline="-25000" dirty="0" err="1">
                <a:cs typeface="Tahoma" pitchFamily="34" charset="0"/>
                <a:sym typeface="Symbol" pitchFamily="18" charset="2"/>
              </a:rPr>
              <a:t>i</a:t>
            </a:r>
            <a:r>
              <a:rPr lang="en-US" sz="1600" baseline="-25000" dirty="0">
                <a:cs typeface="Tahoma" pitchFamily="34" charset="0"/>
                <a:sym typeface="Symbol" pitchFamily="18" charset="2"/>
              </a:rPr>
              <a:t>=1..n</a:t>
            </a:r>
            <a:r>
              <a:rPr lang="en-US" sz="1600" dirty="0">
                <a:cs typeface="Tahoma" pitchFamily="34" charset="0"/>
                <a:sym typeface="Symbol" pitchFamily="18" charset="2"/>
              </a:rPr>
              <a:t> ( 1 + ∑</a:t>
            </a:r>
            <a:r>
              <a:rPr lang="en-US" sz="1600" baseline="-25000" dirty="0">
                <a:cs typeface="Tahoma" pitchFamily="34" charset="0"/>
                <a:sym typeface="Symbol" pitchFamily="18" charset="2"/>
              </a:rPr>
              <a:t>j=i+1..n</a:t>
            </a:r>
            <a:r>
              <a:rPr lang="en-US" sz="1600" dirty="0">
                <a:cs typeface="Tahoma" pitchFamily="34" charset="0"/>
                <a:sym typeface="Symbol" pitchFamily="18" charset="2"/>
              </a:rPr>
              <a:t> E[</a:t>
            </a:r>
            <a:r>
              <a:rPr lang="en-US" sz="1600" dirty="0" err="1">
                <a:cs typeface="Tahoma" pitchFamily="34" charset="0"/>
                <a:sym typeface="Symbol" pitchFamily="18" charset="2"/>
              </a:rPr>
              <a:t>X</a:t>
            </a:r>
            <a:r>
              <a:rPr lang="en-US" sz="1600" baseline="-25000" dirty="0" err="1">
                <a:cs typeface="Tahoma" pitchFamily="34" charset="0"/>
                <a:sym typeface="Symbol" pitchFamily="18" charset="2"/>
              </a:rPr>
              <a:t>ij</a:t>
            </a:r>
            <a:r>
              <a:rPr lang="en-US" sz="1600" dirty="0">
                <a:cs typeface="Tahoma" pitchFamily="34" charset="0"/>
                <a:sym typeface="Symbol" pitchFamily="18" charset="2"/>
              </a:rPr>
              <a:t>] )</a:t>
            </a:r>
          </a:p>
          <a:p>
            <a:r>
              <a:rPr lang="en-US" sz="1600" dirty="0">
                <a:cs typeface="Tahoma" pitchFamily="34" charset="0"/>
                <a:sym typeface="Symbol" pitchFamily="18" charset="2"/>
              </a:rPr>
              <a:t>                                           = 1/n ∑</a:t>
            </a:r>
            <a:r>
              <a:rPr lang="en-US" sz="1600" baseline="-25000" dirty="0" err="1">
                <a:cs typeface="Tahoma" pitchFamily="34" charset="0"/>
                <a:sym typeface="Symbol" pitchFamily="18" charset="2"/>
              </a:rPr>
              <a:t>i</a:t>
            </a:r>
            <a:r>
              <a:rPr lang="en-US" sz="1600" baseline="-25000" dirty="0">
                <a:cs typeface="Tahoma" pitchFamily="34" charset="0"/>
                <a:sym typeface="Symbol" pitchFamily="18" charset="2"/>
              </a:rPr>
              <a:t>=1..n</a:t>
            </a:r>
            <a:r>
              <a:rPr lang="en-US" sz="1600" dirty="0">
                <a:cs typeface="Tahoma" pitchFamily="34" charset="0"/>
                <a:sym typeface="Symbol" pitchFamily="18" charset="2"/>
              </a:rPr>
              <a:t> ( 1 + ∑</a:t>
            </a:r>
            <a:r>
              <a:rPr lang="en-US" sz="1600" baseline="-25000" dirty="0">
                <a:cs typeface="Tahoma" pitchFamily="34" charset="0"/>
                <a:sym typeface="Symbol" pitchFamily="18" charset="2"/>
              </a:rPr>
              <a:t>j=i+1..n</a:t>
            </a:r>
            <a:r>
              <a:rPr lang="en-US" sz="1600" dirty="0">
                <a:cs typeface="Tahoma" pitchFamily="34" charset="0"/>
                <a:sym typeface="Symbol" pitchFamily="18" charset="2"/>
              </a:rPr>
              <a:t> 1/m )</a:t>
            </a:r>
          </a:p>
          <a:p>
            <a:r>
              <a:rPr lang="en-US" sz="1600" dirty="0">
                <a:cs typeface="Tahoma" pitchFamily="34" charset="0"/>
                <a:sym typeface="Symbol" pitchFamily="18" charset="2"/>
              </a:rPr>
              <a:t>                                           = 1 + 1/nm ∑</a:t>
            </a:r>
            <a:r>
              <a:rPr lang="en-US" sz="1600" baseline="-25000" dirty="0" err="1">
                <a:cs typeface="Tahoma" pitchFamily="34" charset="0"/>
                <a:sym typeface="Symbol" pitchFamily="18" charset="2"/>
              </a:rPr>
              <a:t>i</a:t>
            </a:r>
            <a:r>
              <a:rPr lang="en-US" sz="1600" baseline="-25000" dirty="0">
                <a:cs typeface="Tahoma" pitchFamily="34" charset="0"/>
                <a:sym typeface="Symbol" pitchFamily="18" charset="2"/>
              </a:rPr>
              <a:t>=1..n</a:t>
            </a:r>
            <a:r>
              <a:rPr lang="en-US" sz="1600" dirty="0">
                <a:cs typeface="Tahoma" pitchFamily="34" charset="0"/>
                <a:sym typeface="Symbol" pitchFamily="18" charset="2"/>
              </a:rPr>
              <a:t> (n-</a:t>
            </a:r>
            <a:r>
              <a:rPr lang="en-US" sz="1600" dirty="0" err="1">
                <a:cs typeface="Tahoma" pitchFamily="34" charset="0"/>
                <a:sym typeface="Symbol" pitchFamily="18" charset="2"/>
              </a:rPr>
              <a:t>i</a:t>
            </a:r>
            <a:r>
              <a:rPr lang="en-US" sz="1600" dirty="0">
                <a:cs typeface="Tahoma" pitchFamily="34" charset="0"/>
                <a:sym typeface="Symbol" pitchFamily="18" charset="2"/>
              </a:rPr>
              <a:t>)</a:t>
            </a:r>
          </a:p>
          <a:p>
            <a:r>
              <a:rPr lang="en-US" sz="1600" dirty="0">
                <a:cs typeface="Tahoma" pitchFamily="34" charset="0"/>
                <a:sym typeface="Symbol" pitchFamily="18" charset="2"/>
              </a:rPr>
              <a:t>                                           = 1 + (n-1)/2m  (verify!)</a:t>
            </a:r>
          </a:p>
          <a:p>
            <a:r>
              <a:rPr lang="en-US" sz="1600" dirty="0">
                <a:cs typeface="Tahoma" pitchFamily="34" charset="0"/>
                <a:sym typeface="Symbol" pitchFamily="18" charset="2"/>
              </a:rPr>
              <a:t>                                           = 1 + </a:t>
            </a:r>
            <a:r>
              <a:rPr lang="el-GR" sz="1600" dirty="0">
                <a:cs typeface="Tahoma" pitchFamily="34" charset="0"/>
                <a:sym typeface="Symbol" pitchFamily="18" charset="2"/>
              </a:rPr>
              <a:t>α</a:t>
            </a:r>
            <a:r>
              <a:rPr lang="en-US" sz="1600" dirty="0">
                <a:cs typeface="Tahoma" pitchFamily="34" charset="0"/>
                <a:sym typeface="Symbol" pitchFamily="18" charset="2"/>
              </a:rPr>
              <a:t>/2 – </a:t>
            </a:r>
            <a:r>
              <a:rPr lang="el-GR" sz="1600" dirty="0">
                <a:cs typeface="Tahoma" pitchFamily="34" charset="0"/>
                <a:sym typeface="Symbol" pitchFamily="18" charset="2"/>
              </a:rPr>
              <a:t>α</a:t>
            </a:r>
            <a:r>
              <a:rPr lang="en-US" sz="1600" dirty="0">
                <a:cs typeface="Tahoma" pitchFamily="34" charset="0"/>
                <a:sym typeface="Symbol" pitchFamily="18" charset="2"/>
              </a:rPr>
              <a:t>/2n</a:t>
            </a:r>
          </a:p>
          <a:p>
            <a:endParaRPr lang="en-US" sz="1600" dirty="0">
              <a:cs typeface="Tahoma" pitchFamily="34" charset="0"/>
              <a:sym typeface="Symbol" pitchFamily="18" charset="2"/>
            </a:endParaRPr>
          </a:p>
          <a:p>
            <a:r>
              <a:rPr lang="en-US" sz="1600" dirty="0">
                <a:cs typeface="Tahoma" pitchFamily="34" charset="0"/>
                <a:sym typeface="Symbol" pitchFamily="18" charset="2"/>
              </a:rPr>
              <a:t>Therefore, expected search time = </a:t>
            </a:r>
            <a:r>
              <a:rPr lang="en-US" sz="1600" dirty="0">
                <a:sym typeface="Symbol" pitchFamily="18" charset="2"/>
              </a:rPr>
              <a:t>time to compute h(k) + time to find x in </a:t>
            </a:r>
            <a:r>
              <a:rPr lang="en-US" sz="1600" dirty="0" err="1">
                <a:sym typeface="Symbol" pitchFamily="18" charset="2"/>
              </a:rPr>
              <a:t>x’s</a:t>
            </a:r>
            <a:r>
              <a:rPr lang="en-US" sz="1600" dirty="0">
                <a:sym typeface="Symbol" pitchFamily="18" charset="2"/>
              </a:rPr>
              <a:t> list</a:t>
            </a:r>
          </a:p>
          <a:p>
            <a:r>
              <a:rPr lang="en-US" sz="1600" dirty="0">
                <a:sym typeface="Symbol" pitchFamily="18" charset="2"/>
              </a:rPr>
              <a:t>                                               = (1) + (1 + </a:t>
            </a:r>
            <a:r>
              <a:rPr lang="el-GR" sz="1600" dirty="0">
                <a:sym typeface="Symbol" pitchFamily="18" charset="2"/>
              </a:rPr>
              <a:t>α</a:t>
            </a:r>
            <a:r>
              <a:rPr lang="en-US" sz="1600" dirty="0">
                <a:sym typeface="Symbol" pitchFamily="18" charset="2"/>
              </a:rPr>
              <a:t>/2 – </a:t>
            </a:r>
            <a:r>
              <a:rPr lang="el-GR" sz="1600" dirty="0">
                <a:sym typeface="Symbol" pitchFamily="18" charset="2"/>
              </a:rPr>
              <a:t>α</a:t>
            </a:r>
            <a:r>
              <a:rPr lang="en-US" sz="1600" dirty="0">
                <a:sym typeface="Symbol" pitchFamily="18" charset="2"/>
              </a:rPr>
              <a:t>/2n)</a:t>
            </a:r>
          </a:p>
          <a:p>
            <a:r>
              <a:rPr lang="en-US" sz="1600" dirty="0">
                <a:sym typeface="Symbol" pitchFamily="18" charset="2"/>
              </a:rPr>
              <a:t>                                               = (1+</a:t>
            </a:r>
            <a:r>
              <a:rPr lang="el-GR" sz="1600" dirty="0">
                <a:cs typeface="Tahoma" pitchFamily="34" charset="0"/>
                <a:sym typeface="Symbol" pitchFamily="18" charset="2"/>
              </a:rPr>
              <a:t>α</a:t>
            </a:r>
            <a:r>
              <a:rPr lang="en-US" sz="1600" dirty="0">
                <a:cs typeface="Tahoma" pitchFamily="34" charset="0"/>
                <a:sym typeface="Symbol" pitchFamily="18" charset="2"/>
              </a:rPr>
              <a:t>)</a:t>
            </a:r>
            <a:endParaRPr lang="el-GR" sz="1600" dirty="0">
              <a:cs typeface="Tahoma" pitchFamily="34" charset="0"/>
              <a:sym typeface="Symbol" pitchFamily="18" charset="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What make a good hash function?</a:t>
            </a:r>
            <a:endParaRPr lang="en-US" dirty="0"/>
          </a:p>
        </p:txBody>
      </p:sp>
      <p:sp>
        <p:nvSpPr>
          <p:cNvPr id="3" name="Content Placeholder 2"/>
          <p:cNvSpPr>
            <a:spLocks noGrp="1"/>
          </p:cNvSpPr>
          <p:nvPr>
            <p:ph idx="1"/>
          </p:nvPr>
        </p:nvSpPr>
        <p:spPr>
          <a:xfrm>
            <a:off x="0" y="990600"/>
            <a:ext cx="9144000" cy="5135563"/>
          </a:xfrm>
        </p:spPr>
        <p:txBody>
          <a:bodyPr>
            <a:normAutofit fontScale="92500" lnSpcReduction="20000"/>
          </a:bodyPr>
          <a:lstStyle/>
          <a:p>
            <a:r>
              <a:rPr lang="en-US" dirty="0" smtClean="0"/>
              <a:t>As close as possible to the assumption of simple uniform hashing: each key equally likely to hash to any of the m slots, independently of other keys.</a:t>
            </a:r>
          </a:p>
          <a:p>
            <a:endParaRPr lang="en-US" dirty="0" smtClean="0"/>
          </a:p>
          <a:p>
            <a:pPr>
              <a:buNone/>
            </a:pPr>
            <a:r>
              <a:rPr lang="en-US" u="sng" dirty="0" smtClean="0"/>
              <a:t>Typical assumption about Universe</a:t>
            </a:r>
            <a:r>
              <a:rPr lang="en-US" dirty="0" smtClean="0"/>
              <a:t>:</a:t>
            </a:r>
          </a:p>
          <a:p>
            <a:pPr>
              <a:buNone/>
            </a:pPr>
            <a:r>
              <a:rPr lang="en-US" dirty="0" smtClean="0"/>
              <a:t>Natural numbers.</a:t>
            </a:r>
          </a:p>
          <a:p>
            <a:pPr>
              <a:buNone/>
            </a:pPr>
            <a:endParaRPr lang="en-US" dirty="0" smtClean="0"/>
          </a:p>
          <a:p>
            <a:pPr>
              <a:buNone/>
            </a:pPr>
            <a:r>
              <a:rPr lang="en-US" dirty="0" smtClean="0"/>
              <a:t>What follows are some practical approaches. They will not satisfy the real paranoid (not a derogatory term), since their hashing is fixed. </a:t>
            </a:r>
          </a:p>
          <a:p>
            <a:pPr>
              <a:buNone/>
            </a:pPr>
            <a:r>
              <a:rPr lang="en-US" dirty="0" smtClean="0"/>
              <a:t>For the paranoid, you must rely on ‘real randomness’. Addressed by universal hashing</a:t>
            </a:r>
          </a:p>
          <a:p>
            <a:pP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15962"/>
            <a:ext cx="8229600" cy="731838"/>
          </a:xfrm>
        </p:spPr>
        <p:txBody>
          <a:bodyPr>
            <a:normAutofit fontScale="90000"/>
          </a:bodyPr>
          <a:lstStyle/>
          <a:p>
            <a:pPr eaLnBrk="1" hangingPunct="1"/>
            <a:r>
              <a:rPr lang="en-US" dirty="0" smtClean="0"/>
              <a:t>Developing a Hash Function</a:t>
            </a:r>
          </a:p>
        </p:txBody>
      </p:sp>
      <p:sp>
        <p:nvSpPr>
          <p:cNvPr id="10243" name="Rectangle 3"/>
          <p:cNvSpPr>
            <a:spLocks noGrp="1" noChangeArrowheads="1"/>
          </p:cNvSpPr>
          <p:nvPr>
            <p:ph type="body" idx="1"/>
          </p:nvPr>
        </p:nvSpPr>
        <p:spPr/>
        <p:txBody>
          <a:bodyPr/>
          <a:lstStyle/>
          <a:p>
            <a:pPr eaLnBrk="1" hangingPunct="1"/>
            <a:r>
              <a:rPr lang="en-US" sz="2000" b="1" dirty="0" smtClean="0"/>
              <a:t>Division method</a:t>
            </a:r>
            <a:r>
              <a:rPr lang="en-US" sz="2000" dirty="0" smtClean="0"/>
              <a:t>:</a:t>
            </a:r>
          </a:p>
          <a:p>
            <a:pPr lvl="1" eaLnBrk="1" hangingPunct="1"/>
            <a:r>
              <a:rPr lang="en-US" sz="1800" dirty="0" smtClean="0"/>
              <a:t>Key k goes to slot h(k) = k mod m</a:t>
            </a:r>
          </a:p>
          <a:p>
            <a:pPr lvl="1" eaLnBrk="1" hangingPunct="1"/>
            <a:r>
              <a:rPr lang="en-US" sz="1800" dirty="0" smtClean="0"/>
              <a:t>Avoid choosing m as power of 2, otherwise h(k) is just lower order bits of k (in binary representation), which may not be </a:t>
            </a:r>
            <a:r>
              <a:rPr lang="en-US" sz="1800" dirty="0" smtClean="0"/>
              <a:t>“random”</a:t>
            </a:r>
            <a:endParaRPr lang="en-US" sz="1800" dirty="0" smtClean="0"/>
          </a:p>
          <a:p>
            <a:pPr lvl="1" eaLnBrk="1" hangingPunct="1"/>
            <a:r>
              <a:rPr lang="en-US" sz="1800" dirty="0" smtClean="0"/>
              <a:t>A good choice is a prime number not close to a power of 2.       E.g., if n = 2000, and a load factor </a:t>
            </a:r>
            <a:r>
              <a:rPr lang="el-GR" sz="1800" dirty="0" smtClean="0"/>
              <a:t>α</a:t>
            </a:r>
            <a:r>
              <a:rPr lang="en-US" sz="1800" dirty="0" smtClean="0"/>
              <a:t> about 3 is acceptable, then   m = 701 is ok.</a:t>
            </a:r>
          </a:p>
          <a:p>
            <a:pPr eaLnBrk="1" hangingPunct="1">
              <a:buFont typeface="Wingdings" pitchFamily="2" charset="2"/>
              <a:buNone/>
            </a:pPr>
            <a:endParaRPr lang="el-GR" sz="2000" dirty="0" smtClean="0"/>
          </a:p>
          <a:p>
            <a:pPr eaLnBrk="1" hangingPunct="1">
              <a:buFont typeface="Wingdings" pitchFamily="2" charset="2"/>
              <a:buNone/>
            </a:pPr>
            <a:endParaRPr lang="en-US" sz="20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182688" y="0"/>
            <a:ext cx="6589712" cy="6553200"/>
          </a:xfrm>
        </p:spPr>
        <p:txBody>
          <a:bodyPr/>
          <a:lstStyle/>
          <a:p>
            <a:pPr eaLnBrk="1" hangingPunct="1"/>
            <a:r>
              <a:rPr lang="en-US" sz="2000" b="1" smtClean="0"/>
              <a:t>Multiplication method</a:t>
            </a:r>
            <a:r>
              <a:rPr lang="en-US" sz="2000" smtClean="0"/>
              <a:t>:</a:t>
            </a:r>
          </a:p>
          <a:p>
            <a:pPr lvl="1" eaLnBrk="1" hangingPunct="1"/>
            <a:r>
              <a:rPr lang="en-US" sz="1800" smtClean="0"/>
              <a:t>Fix a constant A in 0 &lt; A &lt; 1.</a:t>
            </a:r>
          </a:p>
          <a:p>
            <a:pPr lvl="1" eaLnBrk="1" hangingPunct="1"/>
            <a:r>
              <a:rPr lang="en-US" sz="1800" smtClean="0"/>
              <a:t>Then, h(k) = </a:t>
            </a:r>
            <a:r>
              <a:rPr lang="en-US" sz="1800" smtClean="0">
                <a:sym typeface="Symbol" pitchFamily="18" charset="2"/>
              </a:rPr>
              <a:t> </a:t>
            </a:r>
            <a:r>
              <a:rPr lang="en-US" sz="1800" smtClean="0"/>
              <a:t>m (kA mod 1) ) </a:t>
            </a:r>
            <a:r>
              <a:rPr lang="en-US" sz="1800" smtClean="0">
                <a:sym typeface="Symbol" pitchFamily="18" charset="2"/>
              </a:rPr>
              <a:t></a:t>
            </a:r>
            <a:r>
              <a:rPr lang="en-US" sz="1800" smtClean="0"/>
              <a:t>, i.e.,</a:t>
            </a:r>
          </a:p>
          <a:p>
            <a:pPr lvl="2" eaLnBrk="1" hangingPunct="1"/>
            <a:r>
              <a:rPr lang="en-US" sz="1600" smtClean="0"/>
              <a:t>Multiply k by A, take the fractional part of k*A, then multiply m by this fractional part and take the floor</a:t>
            </a:r>
          </a:p>
          <a:p>
            <a:pPr lvl="2" eaLnBrk="1" hangingPunct="1"/>
            <a:endParaRPr lang="en-US" sz="1400" smtClean="0"/>
          </a:p>
          <a:p>
            <a:pPr lvl="2" eaLnBrk="1" hangingPunct="1"/>
            <a:endParaRPr lang="en-US" sz="1400" smtClean="0"/>
          </a:p>
        </p:txBody>
      </p:sp>
      <p:pic>
        <p:nvPicPr>
          <p:cNvPr id="11267" name="Picture 4" descr="fig11-4"/>
          <p:cNvPicPr>
            <a:picLocks noGrp="1" noChangeAspect="1" noChangeArrowheads="1"/>
          </p:cNvPicPr>
          <p:nvPr>
            <p:ph sz="half" idx="2"/>
          </p:nvPr>
        </p:nvPicPr>
        <p:blipFill>
          <a:blip r:embed="rId3" cstate="print"/>
          <a:srcRect/>
          <a:stretch>
            <a:fillRect/>
          </a:stretch>
        </p:blipFill>
        <p:spPr>
          <a:xfrm>
            <a:off x="1295400" y="1712913"/>
            <a:ext cx="6477000" cy="3011487"/>
          </a:xfrm>
        </p:spPr>
      </p:pic>
      <p:sp>
        <p:nvSpPr>
          <p:cNvPr id="11268" name="Text Box 7"/>
          <p:cNvSpPr txBox="1">
            <a:spLocks noChangeArrowheads="1"/>
          </p:cNvSpPr>
          <p:nvPr/>
        </p:nvSpPr>
        <p:spPr bwMode="auto">
          <a:xfrm>
            <a:off x="1203325" y="4724400"/>
            <a:ext cx="7401322" cy="2062103"/>
          </a:xfrm>
          <a:prstGeom prst="rect">
            <a:avLst/>
          </a:prstGeom>
          <a:noFill/>
          <a:ln w="9525">
            <a:noFill/>
            <a:miter lim="800000"/>
            <a:headEnd/>
            <a:tailEnd/>
          </a:ln>
        </p:spPr>
        <p:txBody>
          <a:bodyPr wrap="none">
            <a:spAutoFit/>
          </a:bodyPr>
          <a:lstStyle/>
          <a:p>
            <a:r>
              <a:rPr lang="en-US" sz="1600" dirty="0"/>
              <a:t>m can be chosen arbitrarily in the division method without randomness being an issue.</a:t>
            </a:r>
          </a:p>
          <a:p>
            <a:r>
              <a:rPr lang="en-US" sz="1600" dirty="0"/>
              <a:t>Efficient implementation is possible if m is a power of 2, say m = 2</a:t>
            </a:r>
            <a:r>
              <a:rPr lang="en-US" sz="1600" baseline="30000" dirty="0"/>
              <a:t>p</a:t>
            </a:r>
            <a:r>
              <a:rPr lang="en-US" sz="1600" dirty="0"/>
              <a:t>, and A = s/2</a:t>
            </a:r>
            <a:r>
              <a:rPr lang="en-US" sz="1600" baseline="30000" dirty="0"/>
              <a:t>w</a:t>
            </a:r>
            <a:r>
              <a:rPr lang="en-US" sz="1600" dirty="0"/>
              <a:t>, </a:t>
            </a:r>
          </a:p>
          <a:p>
            <a:r>
              <a:rPr lang="en-US" sz="1600" dirty="0"/>
              <a:t>where w is the word size and 0 &lt; s &lt; 2</a:t>
            </a:r>
            <a:r>
              <a:rPr lang="en-US" sz="1600" baseline="30000" dirty="0"/>
              <a:t>w</a:t>
            </a:r>
            <a:r>
              <a:rPr lang="en-US" sz="1600" dirty="0"/>
              <a:t>. See Figure 11.4.</a:t>
            </a:r>
          </a:p>
          <a:p>
            <a:endParaRPr lang="en-US" sz="1600" dirty="0"/>
          </a:p>
          <a:p>
            <a:r>
              <a:rPr lang="en-US" sz="1600" dirty="0"/>
              <a:t>Book example: k =  123456, p =14, m = 2</a:t>
            </a:r>
            <a:r>
              <a:rPr lang="en-US" sz="1600" baseline="30000" dirty="0"/>
              <a:t>14</a:t>
            </a:r>
            <a:r>
              <a:rPr lang="en-US" sz="1600" dirty="0"/>
              <a:t> = 16384, w = 32, A = 2654435769/2</a:t>
            </a:r>
            <a:r>
              <a:rPr lang="en-US" sz="1600" baseline="30000" dirty="0"/>
              <a:t>32</a:t>
            </a:r>
            <a:r>
              <a:rPr lang="en-US" sz="1600" dirty="0"/>
              <a:t>,</a:t>
            </a:r>
          </a:p>
          <a:p>
            <a:r>
              <a:rPr lang="en-US" sz="1600" dirty="0"/>
              <a:t>(following Knuth’s suggestion of choosing A close to (</a:t>
            </a:r>
            <a:r>
              <a:rPr lang="en-US" sz="1600" dirty="0">
                <a:cs typeface="Tahoma" pitchFamily="34" charset="0"/>
              </a:rPr>
              <a:t>√5 – 1)/2 = 0.6180339887… )</a:t>
            </a:r>
          </a:p>
          <a:p>
            <a:r>
              <a:rPr lang="en-US" sz="1600" dirty="0">
                <a:cs typeface="Tahoma" pitchFamily="34" charset="0"/>
              </a:rPr>
              <a:t>So, k*s = 327706022297664 = </a:t>
            </a:r>
            <a:r>
              <a:rPr lang="en-US" sz="1600" dirty="0" smtClean="0">
                <a:cs typeface="Tahoma" pitchFamily="34" charset="0"/>
              </a:rPr>
              <a:t>76300*2 </a:t>
            </a:r>
            <a:r>
              <a:rPr lang="en-US" sz="1600" baseline="30000" dirty="0" smtClean="0">
                <a:cs typeface="Tahoma" pitchFamily="34" charset="0"/>
              </a:rPr>
              <a:t>32</a:t>
            </a:r>
            <a:r>
              <a:rPr lang="en-US" sz="1600" dirty="0" smtClean="0">
                <a:cs typeface="Tahoma" pitchFamily="34" charset="0"/>
              </a:rPr>
              <a:t> </a:t>
            </a:r>
            <a:r>
              <a:rPr lang="en-US" sz="1600" dirty="0">
                <a:cs typeface="Tahoma" pitchFamily="34" charset="0"/>
              </a:rPr>
              <a:t>+ 17612864, which means r</a:t>
            </a:r>
            <a:r>
              <a:rPr lang="en-US" sz="1600" baseline="-25000" dirty="0">
                <a:cs typeface="Tahoma" pitchFamily="34" charset="0"/>
              </a:rPr>
              <a:t>1</a:t>
            </a:r>
            <a:r>
              <a:rPr lang="en-US" sz="1600" dirty="0">
                <a:cs typeface="Tahoma" pitchFamily="34" charset="0"/>
              </a:rPr>
              <a:t> = 76300</a:t>
            </a:r>
          </a:p>
          <a:p>
            <a:r>
              <a:rPr lang="en-US" sz="1600" dirty="0">
                <a:cs typeface="Tahoma" pitchFamily="34" charset="0"/>
              </a:rPr>
              <a:t>and r</a:t>
            </a:r>
            <a:r>
              <a:rPr lang="en-US" sz="1600" baseline="-25000" dirty="0">
                <a:cs typeface="Tahoma" pitchFamily="34" charset="0"/>
              </a:rPr>
              <a:t>0</a:t>
            </a:r>
            <a:r>
              <a:rPr lang="en-US" sz="1600" dirty="0">
                <a:cs typeface="Tahoma" pitchFamily="34" charset="0"/>
              </a:rPr>
              <a:t> = 17612864. The 14 most significant bits of </a:t>
            </a:r>
            <a:r>
              <a:rPr lang="en-US" sz="1600" noProof="1">
                <a:cs typeface="Tahoma" pitchFamily="34" charset="0"/>
              </a:rPr>
              <a:t>r</a:t>
            </a:r>
            <a:r>
              <a:rPr lang="en-US" sz="1600" baseline="-25000" dirty="0">
                <a:cs typeface="Tahoma" pitchFamily="34" charset="0"/>
              </a:rPr>
              <a:t>0</a:t>
            </a:r>
            <a:r>
              <a:rPr lang="en-US" sz="1600" dirty="0">
                <a:cs typeface="Tahoma" pitchFamily="34" charset="0"/>
              </a:rPr>
              <a:t> give h(k) = 67.</a:t>
            </a:r>
            <a:endParaRPr lang="en-US" sz="1600" baseline="30000" dirty="0">
              <a:cs typeface="Tahoma" pitchFamily="34" charset="0"/>
            </a:endParaRPr>
          </a:p>
        </p:txBody>
      </p:sp>
      <p:sp>
        <p:nvSpPr>
          <p:cNvPr id="11269" name="TextBox 5"/>
          <p:cNvSpPr txBox="1">
            <a:spLocks noChangeArrowheads="1"/>
          </p:cNvSpPr>
          <p:nvPr/>
        </p:nvSpPr>
        <p:spPr bwMode="auto">
          <a:xfrm>
            <a:off x="6705600" y="228600"/>
            <a:ext cx="1981200" cy="523875"/>
          </a:xfrm>
          <a:prstGeom prst="rect">
            <a:avLst/>
          </a:prstGeom>
          <a:noFill/>
          <a:ln w="9525">
            <a:solidFill>
              <a:schemeClr val="tx1"/>
            </a:solidFill>
            <a:miter lim="800000"/>
            <a:headEnd/>
            <a:tailEnd/>
          </a:ln>
        </p:spPr>
        <p:txBody>
          <a:bodyPr>
            <a:spAutoFit/>
          </a:bodyPr>
          <a:lstStyle/>
          <a:p>
            <a:r>
              <a:rPr lang="en-US" sz="1400"/>
              <a:t>Fractional part of kA =</a:t>
            </a:r>
          </a:p>
          <a:p>
            <a:r>
              <a:rPr lang="en-US" sz="1400"/>
              <a:t>kA - </a:t>
            </a:r>
            <a:r>
              <a:rPr lang="en-US" sz="1400">
                <a:sym typeface="Symbol" pitchFamily="18" charset="2"/>
              </a:rPr>
              <a:t>kA</a:t>
            </a:r>
            <a:endParaRPr lang="en-US" sz="1400"/>
          </a:p>
        </p:txBody>
      </p:sp>
      <p:cxnSp>
        <p:nvCxnSpPr>
          <p:cNvPr id="11270" name="Straight Arrow Connector 7"/>
          <p:cNvCxnSpPr>
            <a:cxnSpLocks noChangeShapeType="1"/>
            <a:endCxn id="11269" idx="1"/>
          </p:cNvCxnSpPr>
          <p:nvPr/>
        </p:nvCxnSpPr>
        <p:spPr bwMode="auto">
          <a:xfrm flipV="1">
            <a:off x="5334000" y="490538"/>
            <a:ext cx="1371600" cy="576262"/>
          </a:xfrm>
          <a:prstGeom prst="straightConnector1">
            <a:avLst/>
          </a:prstGeom>
          <a:noFill/>
          <a:ln w="9525" algn="ctr">
            <a:solidFill>
              <a:schemeClr val="tx1"/>
            </a:solidFill>
            <a:miter lim="800000"/>
            <a:headEnd/>
            <a:tailEnd type="arrow" w="med" len="med"/>
          </a:ln>
        </p:spPr>
      </p:cxnSp>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1563</TotalTime>
  <Words>3560</Words>
  <Application>Microsoft Macintosh PowerPoint</Application>
  <PresentationFormat>On-screen Show (4:3)</PresentationFormat>
  <Paragraphs>236</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What make a good hash function?</vt:lpstr>
      <vt:lpstr>Developing a Hash Function</vt:lpstr>
      <vt:lpstr>PowerPoint Presentation</vt:lpstr>
      <vt:lpstr>Universal Hashing</vt:lpstr>
      <vt:lpstr>PowerPoint Presentation</vt:lpstr>
      <vt:lpstr>A Universal Class of Hash Functions</vt:lpstr>
      <vt:lpstr>PowerPoint Presentation</vt:lpstr>
      <vt:lpstr>PowerPoint Presentation</vt:lpstr>
      <vt:lpstr>End of Section 11.3</vt:lpstr>
      <vt:lpstr>Open Addressing</vt:lpstr>
      <vt:lpstr>Probing Methods</vt:lpstr>
      <vt:lpstr>Probing Methods</vt:lpstr>
      <vt:lpstr>PowerPoint Presentation</vt:lpstr>
      <vt:lpstr>Perfect Hashing</vt:lpstr>
      <vt:lpstr>Perfect Hashing Overview</vt:lpstr>
      <vt:lpstr>Perfect Hashing Theory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Structures and Algorithms (AT70.02) Comp. Sc. and Inf. Mgmt. Asian Institute of Technology</dc:title>
  <dc:creator/>
  <cp:lastModifiedBy>Uzi Vishkin</cp:lastModifiedBy>
  <cp:revision>36</cp:revision>
  <dcterms:created xsi:type="dcterms:W3CDTF">2006-08-16T00:00:00Z</dcterms:created>
  <dcterms:modified xsi:type="dcterms:W3CDTF">2013-09-25T02:22:50Z</dcterms:modified>
</cp:coreProperties>
</file>