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handoutMasterIdLst>
    <p:handoutMasterId r:id="rId137"/>
  </p:handoutMasterIdLst>
  <p:sldIdLst>
    <p:sldId id="291" r:id="rId2"/>
    <p:sldId id="385" r:id="rId3"/>
    <p:sldId id="562" r:id="rId4"/>
    <p:sldId id="609" r:id="rId5"/>
    <p:sldId id="608" r:id="rId6"/>
    <p:sldId id="590" r:id="rId7"/>
    <p:sldId id="591" r:id="rId8"/>
    <p:sldId id="559" r:id="rId9"/>
    <p:sldId id="566" r:id="rId10"/>
    <p:sldId id="567" r:id="rId11"/>
    <p:sldId id="607" r:id="rId12"/>
    <p:sldId id="593" r:id="rId13"/>
    <p:sldId id="594" r:id="rId14"/>
    <p:sldId id="595" r:id="rId15"/>
    <p:sldId id="596" r:id="rId16"/>
    <p:sldId id="597" r:id="rId17"/>
    <p:sldId id="592" r:id="rId18"/>
    <p:sldId id="598" r:id="rId19"/>
    <p:sldId id="599" r:id="rId20"/>
    <p:sldId id="600" r:id="rId21"/>
    <p:sldId id="601" r:id="rId22"/>
    <p:sldId id="564" r:id="rId23"/>
    <p:sldId id="588" r:id="rId24"/>
    <p:sldId id="606" r:id="rId25"/>
    <p:sldId id="605" r:id="rId26"/>
    <p:sldId id="565" r:id="rId27"/>
    <p:sldId id="585" r:id="rId28"/>
    <p:sldId id="586" r:id="rId29"/>
    <p:sldId id="587" r:id="rId30"/>
    <p:sldId id="553" r:id="rId31"/>
    <p:sldId id="475" r:id="rId32"/>
    <p:sldId id="580" r:id="rId33"/>
    <p:sldId id="581" r:id="rId34"/>
    <p:sldId id="555" r:id="rId35"/>
    <p:sldId id="554" r:id="rId36"/>
    <p:sldId id="583" r:id="rId37"/>
    <p:sldId id="574" r:id="rId38"/>
    <p:sldId id="575" r:id="rId39"/>
    <p:sldId id="556" r:id="rId40"/>
    <p:sldId id="505" r:id="rId41"/>
    <p:sldId id="469" r:id="rId42"/>
    <p:sldId id="468" r:id="rId43"/>
    <p:sldId id="463" r:id="rId44"/>
    <p:sldId id="536" r:id="rId45"/>
    <p:sldId id="604" r:id="rId46"/>
    <p:sldId id="542" r:id="rId47"/>
    <p:sldId id="584" r:id="rId48"/>
    <p:sldId id="444" r:id="rId49"/>
    <p:sldId id="533" r:id="rId50"/>
    <p:sldId id="441" r:id="rId51"/>
    <p:sldId id="526" r:id="rId52"/>
    <p:sldId id="527" r:id="rId53"/>
    <p:sldId id="535" r:id="rId54"/>
    <p:sldId id="466" r:id="rId55"/>
    <p:sldId id="465" r:id="rId56"/>
    <p:sldId id="537" r:id="rId57"/>
    <p:sldId id="538" r:id="rId58"/>
    <p:sldId id="539" r:id="rId59"/>
    <p:sldId id="540" r:id="rId60"/>
    <p:sldId id="541" r:id="rId61"/>
    <p:sldId id="568" r:id="rId62"/>
    <p:sldId id="570" r:id="rId63"/>
    <p:sldId id="572" r:id="rId64"/>
    <p:sldId id="573" r:id="rId65"/>
    <p:sldId id="490" r:id="rId66"/>
    <p:sldId id="449" r:id="rId67"/>
    <p:sldId id="450" r:id="rId68"/>
    <p:sldId id="461" r:id="rId69"/>
    <p:sldId id="462" r:id="rId70"/>
    <p:sldId id="515" r:id="rId71"/>
    <p:sldId id="529" r:id="rId72"/>
    <p:sldId id="530" r:id="rId73"/>
    <p:sldId id="531" r:id="rId74"/>
    <p:sldId id="523" r:id="rId75"/>
    <p:sldId id="524" r:id="rId76"/>
    <p:sldId id="525" r:id="rId77"/>
    <p:sldId id="516" r:id="rId78"/>
    <p:sldId id="487" r:id="rId79"/>
    <p:sldId id="488" r:id="rId80"/>
    <p:sldId id="477" r:id="rId81"/>
    <p:sldId id="543" r:id="rId82"/>
    <p:sldId id="493" r:id="rId83"/>
    <p:sldId id="494" r:id="rId84"/>
    <p:sldId id="485" r:id="rId85"/>
    <p:sldId id="419" r:id="rId86"/>
    <p:sldId id="308" r:id="rId87"/>
    <p:sldId id="478" r:id="rId88"/>
    <p:sldId id="479" r:id="rId89"/>
    <p:sldId id="480" r:id="rId90"/>
    <p:sldId id="481" r:id="rId91"/>
    <p:sldId id="482" r:id="rId92"/>
    <p:sldId id="483" r:id="rId93"/>
    <p:sldId id="484" r:id="rId94"/>
    <p:sldId id="438" r:id="rId95"/>
    <p:sldId id="434" r:id="rId96"/>
    <p:sldId id="435" r:id="rId97"/>
    <p:sldId id="432" r:id="rId98"/>
    <p:sldId id="431" r:id="rId99"/>
    <p:sldId id="387" r:id="rId100"/>
    <p:sldId id="388" r:id="rId101"/>
    <p:sldId id="389" r:id="rId102"/>
    <p:sldId id="390" r:id="rId103"/>
    <p:sldId id="396" r:id="rId104"/>
    <p:sldId id="411" r:id="rId105"/>
    <p:sldId id="445" r:id="rId106"/>
    <p:sldId id="413" r:id="rId107"/>
    <p:sldId id="404" r:id="rId108"/>
    <p:sldId id="406" r:id="rId109"/>
    <p:sldId id="407" r:id="rId110"/>
    <p:sldId id="412" r:id="rId111"/>
    <p:sldId id="371" r:id="rId112"/>
    <p:sldId id="383" r:id="rId113"/>
    <p:sldId id="361" r:id="rId114"/>
    <p:sldId id="384" r:id="rId115"/>
    <p:sldId id="364" r:id="rId116"/>
    <p:sldId id="366" r:id="rId117"/>
    <p:sldId id="369" r:id="rId118"/>
    <p:sldId id="345" r:id="rId119"/>
    <p:sldId id="370" r:id="rId120"/>
    <p:sldId id="379" r:id="rId121"/>
    <p:sldId id="417" r:id="rId122"/>
    <p:sldId id="418" r:id="rId123"/>
    <p:sldId id="333" r:id="rId124"/>
    <p:sldId id="332" r:id="rId125"/>
    <p:sldId id="335" r:id="rId126"/>
    <p:sldId id="336" r:id="rId127"/>
    <p:sldId id="337" r:id="rId128"/>
    <p:sldId id="338" r:id="rId129"/>
    <p:sldId id="339" r:id="rId130"/>
    <p:sldId id="372" r:id="rId131"/>
    <p:sldId id="373" r:id="rId132"/>
    <p:sldId id="374" r:id="rId133"/>
    <p:sldId id="375" r:id="rId134"/>
    <p:sldId id="520" r:id="rId135"/>
  </p:sldIdLst>
  <p:sldSz cx="9144000" cy="6858000" type="screen4x3"/>
  <p:notesSz cx="6985000" cy="92837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7" autoAdjust="0"/>
    <p:restoredTop sz="94356" autoAdjust="0"/>
  </p:normalViewPr>
  <p:slideViewPr>
    <p:cSldViewPr>
      <p:cViewPr>
        <p:scale>
          <a:sx n="100" d="100"/>
          <a:sy n="100" d="100"/>
        </p:scale>
        <p:origin x="-734" y="-58"/>
      </p:cViewPr>
      <p:guideLst>
        <p:guide orient="horz" pos="2160"/>
        <p:guide pos="2880"/>
      </p:guideLst>
    </p:cSldViewPr>
  </p:slideViewPr>
  <p:outlineViewPr>
    <p:cViewPr>
      <p:scale>
        <a:sx n="33" d="100"/>
        <a:sy n="33" d="100"/>
      </p:scale>
      <p:origin x="48" y="2333"/>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1" d="100"/>
          <a:sy n="71" d="100"/>
        </p:scale>
        <p:origin x="-1061" y="-7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file:///\\server\alex\XMT\results\ListRank-corrected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1024</a:t>
            </a:r>
            <a:r>
              <a:rPr lang="en-US" baseline="0" dirty="0" smtClean="0"/>
              <a:t>-TCU XMT vs. Intel Core i7 920</a:t>
            </a:r>
            <a:endParaRPr lang="en-US" dirty="0"/>
          </a:p>
        </c:rich>
      </c:tx>
      <c:layout/>
      <c:overlay val="0"/>
    </c:title>
    <c:autoTitleDeleted val="0"/>
    <c:plotArea>
      <c:layout/>
      <c:scatterChart>
        <c:scatterStyle val="lineMarker"/>
        <c:varyColors val="0"/>
        <c:ser>
          <c:idx val="0"/>
          <c:order val="0"/>
          <c:tx>
            <c:strRef>
              <c:f>'final-chart (best)'!$A$2</c:f>
              <c:strCache>
                <c:ptCount val="1"/>
                <c:pt idx="0">
                  <c:v>jump-bsplit</c:v>
                </c:pt>
              </c:strCache>
            </c:strRef>
          </c:tx>
          <c:spPr>
            <a:ln>
              <a:solidFill>
                <a:schemeClr val="accent1"/>
              </a:solidFill>
              <a:prstDash val="sysDot"/>
            </a:ln>
          </c:spPr>
          <c:marker>
            <c:symbol val="triangle"/>
            <c:size val="7"/>
            <c:spPr>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(best)'!$B$2:$J$2</c:f>
              <c:numCache>
                <c:formatCode>0.00</c:formatCode>
                <c:ptCount val="9"/>
                <c:pt idx="0">
                  <c:v>0.17600070589212399</c:v>
                </c:pt>
                <c:pt idx="1">
                  <c:v>0.541907985821661</c:v>
                </c:pt>
                <c:pt idx="2">
                  <c:v>0.59904843570489497</c:v>
                </c:pt>
                <c:pt idx="3">
                  <c:v>0.74750637719845503</c:v>
                </c:pt>
                <c:pt idx="4">
                  <c:v>1.2119379381411339</c:v>
                </c:pt>
                <c:pt idx="5">
                  <c:v>1.66005318921881</c:v>
                </c:pt>
                <c:pt idx="6">
                  <c:v>3.4575864845112001</c:v>
                </c:pt>
                <c:pt idx="7">
                  <c:v>5.6280371152762747</c:v>
                </c:pt>
                <c:pt idx="8">
                  <c:v>6.3825680162558207</c:v>
                </c:pt>
              </c:numCache>
            </c:numRef>
          </c:yVal>
          <c:smooth val="0"/>
        </c:ser>
        <c:ser>
          <c:idx val="1"/>
          <c:order val="1"/>
          <c:tx>
            <c:strRef>
              <c:f>'final-chart (best)'!$A$3</c:f>
              <c:strCache>
                <c:ptCount val="1"/>
                <c:pt idx="0">
                  <c:v>jump-HW</c:v>
                </c:pt>
              </c:strCache>
            </c:strRef>
          </c:tx>
          <c:spPr>
            <a:ln>
              <a:solidFill>
                <a:schemeClr val="accent1"/>
              </a:solidFill>
              <a:prstDash val="solid"/>
            </a:ln>
          </c:spPr>
          <c:marker>
            <c:symbol val="triangle"/>
            <c:size val="7"/>
            <c:spPr>
              <a:solidFill>
                <a:schemeClr val="accent1"/>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(best)'!$B$3:$J$3</c:f>
              <c:numCache>
                <c:formatCode>0.00</c:formatCode>
                <c:ptCount val="9"/>
                <c:pt idx="0">
                  <c:v>6.0347036839295534</c:v>
                </c:pt>
                <c:pt idx="1">
                  <c:v>7.6324655436447149</c:v>
                </c:pt>
                <c:pt idx="2">
                  <c:v>8.1836171846123182</c:v>
                </c:pt>
                <c:pt idx="3">
                  <c:v>10.715304586055041</c:v>
                </c:pt>
                <c:pt idx="4">
                  <c:v>17.971429842413571</c:v>
                </c:pt>
                <c:pt idx="5">
                  <c:v>14.697120074397249</c:v>
                </c:pt>
                <c:pt idx="6">
                  <c:v>8.6061450144247047</c:v>
                </c:pt>
                <c:pt idx="7">
                  <c:v>10.4438298439362</c:v>
                </c:pt>
                <c:pt idx="8">
                  <c:v>10.860432334354419</c:v>
                </c:pt>
              </c:numCache>
            </c:numRef>
          </c:yVal>
          <c:smooth val="0"/>
        </c:ser>
        <c:ser>
          <c:idx val="2"/>
          <c:order val="2"/>
          <c:tx>
            <c:strRef>
              <c:f>'final-chart (best)'!$A$4</c:f>
              <c:strCache>
                <c:ptCount val="1"/>
                <c:pt idx="0">
                  <c:v>cointoss-bsplit</c:v>
                </c:pt>
              </c:strCache>
            </c:strRef>
          </c:tx>
          <c:spPr>
            <a:ln>
              <a:solidFill>
                <a:schemeClr val="accent2"/>
              </a:solidFill>
              <a:prstDash val="sysDot"/>
            </a:ln>
          </c:spPr>
          <c:marker>
            <c:symbol val="square"/>
            <c:size val="7"/>
            <c:spPr>
              <a:solidFill>
                <a:schemeClr val="accent2"/>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(best)'!$B$4:$J$4</c:f>
              <c:numCache>
                <c:formatCode>0.00</c:formatCode>
                <c:ptCount val="9"/>
                <c:pt idx="0">
                  <c:v>0.23166474233283901</c:v>
                </c:pt>
                <c:pt idx="1">
                  <c:v>0.27486708874721499</c:v>
                </c:pt>
                <c:pt idx="2">
                  <c:v>0.48996997119686603</c:v>
                </c:pt>
                <c:pt idx="3">
                  <c:v>1.1657809007100499</c:v>
                </c:pt>
                <c:pt idx="4">
                  <c:v>3.3201172470234739</c:v>
                </c:pt>
                <c:pt idx="5">
                  <c:v>6.7268321279995362</c:v>
                </c:pt>
                <c:pt idx="6">
                  <c:v>16.56527285528869</c:v>
                </c:pt>
                <c:pt idx="7">
                  <c:v>29.3702160863795</c:v>
                </c:pt>
                <c:pt idx="8">
                  <c:v>35.854013321176879</c:v>
                </c:pt>
              </c:numCache>
            </c:numRef>
          </c:yVal>
          <c:smooth val="0"/>
        </c:ser>
        <c:ser>
          <c:idx val="3"/>
          <c:order val="3"/>
          <c:tx>
            <c:strRef>
              <c:f>'final-chart (best)'!$A$5</c:f>
              <c:strCache>
                <c:ptCount val="1"/>
                <c:pt idx="0">
                  <c:v>cointoss-HW</c:v>
                </c:pt>
              </c:strCache>
            </c:strRef>
          </c:tx>
          <c:spPr>
            <a:ln>
              <a:solidFill>
                <a:schemeClr val="accent2"/>
              </a:solidFill>
              <a:prstDash val="solid"/>
            </a:ln>
          </c:spPr>
          <c:marker>
            <c:symbol val="square"/>
            <c:size val="7"/>
            <c:spPr>
              <a:solidFill>
                <a:schemeClr val="accent2"/>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(best)'!$B$5:$J$5</c:f>
              <c:numCache>
                <c:formatCode>0.00</c:formatCode>
                <c:ptCount val="9"/>
                <c:pt idx="0">
                  <c:v>1.375534957304819</c:v>
                </c:pt>
                <c:pt idx="1">
                  <c:v>2.1816590063471208</c:v>
                </c:pt>
                <c:pt idx="2">
                  <c:v>3.7366897321718362</c:v>
                </c:pt>
                <c:pt idx="3">
                  <c:v>8.834375583348848</c:v>
                </c:pt>
                <c:pt idx="4">
                  <c:v>27.860962966368589</c:v>
                </c:pt>
                <c:pt idx="5">
                  <c:v>31.013085212540801</c:v>
                </c:pt>
                <c:pt idx="6">
                  <c:v>40.261266502908178</c:v>
                </c:pt>
                <c:pt idx="7">
                  <c:v>56.530649813629999</c:v>
                </c:pt>
                <c:pt idx="8">
                  <c:v>61.636255624195179</c:v>
                </c:pt>
              </c:numCache>
            </c:numRef>
          </c:yVal>
          <c:smooth val="0"/>
        </c:ser>
        <c:ser>
          <c:idx val="4"/>
          <c:order val="4"/>
          <c:tx>
            <c:strRef>
              <c:f>'final-chart (best)'!$A$6</c:f>
              <c:strCache>
                <c:ptCount val="1"/>
                <c:pt idx="0">
                  <c:v>hybrid-bsplit</c:v>
                </c:pt>
              </c:strCache>
            </c:strRef>
          </c:tx>
          <c:spPr>
            <a:ln>
              <a:solidFill>
                <a:schemeClr val="accent3">
                  <a:lumMod val="75000"/>
                </a:schemeClr>
              </a:solidFill>
              <a:prstDash val="sysDot"/>
            </a:ln>
          </c:spPr>
          <c:marker>
            <c:symbol val="diamond"/>
            <c:size val="7"/>
            <c:spPr>
              <a:solidFill>
                <a:schemeClr val="accent3">
                  <a:lumMod val="75000"/>
                </a:schemeClr>
              </a:solidFill>
              <a:ln>
                <a:solidFill>
                  <a:schemeClr val="bg1"/>
                </a:solidFill>
                <a:prstDash val="solid"/>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(best)'!$B$6:$J$6</c:f>
              <c:numCache>
                <c:formatCode>0.00</c:formatCode>
                <c:ptCount val="9"/>
                <c:pt idx="0">
                  <c:v>0.175574218669097</c:v>
                </c:pt>
                <c:pt idx="1">
                  <c:v>0.54239157247123404</c:v>
                </c:pt>
                <c:pt idx="2">
                  <c:v>0.60829300251495599</c:v>
                </c:pt>
                <c:pt idx="3">
                  <c:v>1.428514293217332</c:v>
                </c:pt>
                <c:pt idx="4">
                  <c:v>3.6941226045523612</c:v>
                </c:pt>
                <c:pt idx="5">
                  <c:v>6.8598697879228832</c:v>
                </c:pt>
                <c:pt idx="6">
                  <c:v>16.62845857437463</c:v>
                </c:pt>
                <c:pt idx="7">
                  <c:v>29.63513304051023</c:v>
                </c:pt>
                <c:pt idx="8">
                  <c:v>35.953506008261982</c:v>
                </c:pt>
              </c:numCache>
            </c:numRef>
          </c:yVal>
          <c:smooth val="0"/>
        </c:ser>
        <c:ser>
          <c:idx val="5"/>
          <c:order val="5"/>
          <c:tx>
            <c:strRef>
              <c:f>'final-chart (best)'!$A$7</c:f>
              <c:strCache>
                <c:ptCount val="1"/>
                <c:pt idx="0">
                  <c:v>hybrid-HW</c:v>
                </c:pt>
              </c:strCache>
            </c:strRef>
          </c:tx>
          <c:spPr>
            <a:ln>
              <a:solidFill>
                <a:schemeClr val="accent3">
                  <a:lumMod val="75000"/>
                </a:schemeClr>
              </a:solidFill>
              <a:prstDash val="solid"/>
            </a:ln>
          </c:spPr>
          <c:marker>
            <c:symbol val="diamond"/>
            <c:size val="7"/>
            <c:spPr>
              <a:solidFill>
                <a:schemeClr val="accent3">
                  <a:lumMod val="75000"/>
                </a:schemeClr>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(best)'!$B$7:$J$7</c:f>
              <c:numCache>
                <c:formatCode>0.00</c:formatCode>
                <c:ptCount val="9"/>
                <c:pt idx="0">
                  <c:v>5.9667429174731934</c:v>
                </c:pt>
                <c:pt idx="1">
                  <c:v>7.6122594440484663</c:v>
                </c:pt>
                <c:pt idx="2">
                  <c:v>8.2259502715061448</c:v>
                </c:pt>
                <c:pt idx="3">
                  <c:v>14.30688654433335</c:v>
                </c:pt>
                <c:pt idx="4">
                  <c:v>36.502940312780012</c:v>
                </c:pt>
                <c:pt idx="5">
                  <c:v>33.071219418080901</c:v>
                </c:pt>
                <c:pt idx="6">
                  <c:v>40.716960019330713</c:v>
                </c:pt>
                <c:pt idx="7">
                  <c:v>56.679111815383401</c:v>
                </c:pt>
                <c:pt idx="8">
                  <c:v>61.715846445920548</c:v>
                </c:pt>
              </c:numCache>
            </c:numRef>
          </c:yVal>
          <c:smooth val="0"/>
        </c:ser>
        <c:dLbls>
          <c:showLegendKey val="0"/>
          <c:showVal val="0"/>
          <c:showCatName val="0"/>
          <c:showSerName val="0"/>
          <c:showPercent val="0"/>
          <c:showBubbleSize val="0"/>
        </c:dLbls>
        <c:axId val="85593088"/>
        <c:axId val="85600128"/>
      </c:scatterChart>
      <c:valAx>
        <c:axId val="85593088"/>
        <c:scaling>
          <c:logBase val="10"/>
          <c:orientation val="minMax"/>
          <c:min val="1000"/>
        </c:scaling>
        <c:delete val="0"/>
        <c:axPos val="b"/>
        <c:title>
          <c:tx>
            <c:rich>
              <a:bodyPr/>
              <a:lstStyle/>
              <a:p>
                <a:pPr>
                  <a:defRPr/>
                </a:pPr>
                <a:r>
                  <a:rPr lang="en-US" sz="1600" dirty="0" smtClean="0"/>
                  <a:t>List</a:t>
                </a:r>
                <a:r>
                  <a:rPr lang="en-US" sz="1600" baseline="0" dirty="0" smtClean="0"/>
                  <a:t> size</a:t>
                </a:r>
                <a:endParaRPr lang="en-US" sz="1600" dirty="0"/>
              </a:p>
            </c:rich>
          </c:tx>
          <c:layout/>
          <c:overlay val="0"/>
        </c:title>
        <c:numFmt formatCode="#,##0" sourceLinked="1"/>
        <c:majorTickMark val="out"/>
        <c:minorTickMark val="none"/>
        <c:tickLblPos val="nextTo"/>
        <c:txPr>
          <a:bodyPr/>
          <a:lstStyle/>
          <a:p>
            <a:pPr>
              <a:defRPr sz="1400"/>
            </a:pPr>
            <a:endParaRPr lang="en-US"/>
          </a:p>
        </c:txPr>
        <c:crossAx val="85600128"/>
        <c:crosses val="autoZero"/>
        <c:crossBetween val="midCat"/>
        <c:dispUnits>
          <c:builtInUnit val="thousands"/>
          <c:dispUnitsLbl>
            <c:layout/>
            <c:txPr>
              <a:bodyPr/>
              <a:lstStyle/>
              <a:p>
                <a:pPr>
                  <a:defRPr sz="1200"/>
                </a:pPr>
                <a:endParaRPr lang="en-US"/>
              </a:p>
            </c:txPr>
          </c:dispUnitsLbl>
        </c:dispUnits>
      </c:valAx>
      <c:valAx>
        <c:axId val="85600128"/>
        <c:scaling>
          <c:orientation val="minMax"/>
        </c:scaling>
        <c:delete val="0"/>
        <c:axPos val="l"/>
        <c:majorGridlines/>
        <c:title>
          <c:tx>
            <c:rich>
              <a:bodyPr rot="-5400000" vert="horz"/>
              <a:lstStyle/>
              <a:p>
                <a:pPr>
                  <a:defRPr/>
                </a:pPr>
                <a:r>
                  <a:rPr lang="en-US" sz="1400" dirty="0" smtClean="0"/>
                  <a:t>Speedup (cycles/cycles)</a:t>
                </a:r>
                <a:endParaRPr lang="en-US" sz="1400" dirty="0"/>
              </a:p>
            </c:rich>
          </c:tx>
          <c:layout>
            <c:manualLayout>
              <c:xMode val="edge"/>
              <c:yMode val="edge"/>
              <c:x val="2.6881720430107598E-3"/>
              <c:y val="0.320572881395632"/>
            </c:manualLayout>
          </c:layout>
          <c:overlay val="0"/>
        </c:title>
        <c:numFmt formatCode="General" sourceLinked="0"/>
        <c:majorTickMark val="out"/>
        <c:minorTickMark val="none"/>
        <c:tickLblPos val="nextTo"/>
        <c:txPr>
          <a:bodyPr/>
          <a:lstStyle/>
          <a:p>
            <a:pPr>
              <a:defRPr sz="1400"/>
            </a:pPr>
            <a:endParaRPr lang="en-US"/>
          </a:p>
        </c:txPr>
        <c:crossAx val="85593088"/>
        <c:crosses val="autoZero"/>
        <c:crossBetween val="midCat"/>
      </c:valAx>
    </c:plotArea>
    <c:legend>
      <c:legendPos val="l"/>
      <c:layout>
        <c:manualLayout>
          <c:xMode val="edge"/>
          <c:yMode val="edge"/>
          <c:x val="0.17686563373126801"/>
          <c:y val="0.129063306972973"/>
          <c:w val="0.288738464143595"/>
          <c:h val="0.425521491171164"/>
        </c:manualLayout>
      </c:layout>
      <c:overlay val="1"/>
      <c:spPr>
        <a:solidFill>
          <a:schemeClr val="bg1"/>
        </a:solidFill>
        <a:ln>
          <a:solidFill>
            <a:schemeClr val="tx1"/>
          </a:solidFill>
        </a:ln>
      </c:spPr>
      <c:txPr>
        <a:bodyPr/>
        <a:lstStyle/>
        <a:p>
          <a:pPr>
            <a:defRPr sz="12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17411" name="Rectangle 3"/>
          <p:cNvSpPr>
            <a:spLocks noGrp="1" noChangeArrowheads="1"/>
          </p:cNvSpPr>
          <p:nvPr>
            <p:ph type="dt" sz="quarter"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17412" name="Rectangle 4"/>
          <p:cNvSpPr>
            <a:spLocks noGrp="1" noChangeArrowheads="1"/>
          </p:cNvSpPr>
          <p:nvPr>
            <p:ph type="ftr" sz="quarter" idx="2"/>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17413" name="Rectangle 5"/>
          <p:cNvSpPr>
            <a:spLocks noGrp="1" noChangeArrowheads="1"/>
          </p:cNvSpPr>
          <p:nvPr>
            <p:ph type="sldNum" sz="quarter" idx="3"/>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187C520A-0761-4ECA-BAF2-66B109B0C7A4}" type="slidenum">
              <a:rPr lang="en-US"/>
              <a:pPr>
                <a:defRPr/>
              </a:pPr>
              <a:t>‹#›</a:t>
            </a:fld>
            <a:endParaRPr lang="en-US" dirty="0"/>
          </a:p>
        </p:txBody>
      </p:sp>
    </p:spTree>
    <p:extLst>
      <p:ext uri="{BB962C8B-B14F-4D97-AF65-F5344CB8AC3E}">
        <p14:creationId xmlns:p14="http://schemas.microsoft.com/office/powerpoint/2010/main" val="225328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9219" name="Rectangle 3"/>
          <p:cNvSpPr>
            <a:spLocks noGrp="1" noChangeArrowheads="1"/>
          </p:cNvSpPr>
          <p:nvPr>
            <p:ph type="dt"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9139" y="4410081"/>
            <a:ext cx="5586723" cy="4176705"/>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9223" name="Rectangle 7"/>
          <p:cNvSpPr>
            <a:spLocks noGrp="1" noChangeArrowheads="1"/>
          </p:cNvSpPr>
          <p:nvPr>
            <p:ph type="sldNum" sz="quarter" idx="5"/>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DD56E227-BC7B-4C05-9AE1-A1B2CF741B4A}" type="slidenum">
              <a:rPr lang="en-US"/>
              <a:pPr>
                <a:defRPr/>
              </a:pPr>
              <a:t>‹#›</a:t>
            </a:fld>
            <a:endParaRPr lang="en-US" dirty="0"/>
          </a:p>
        </p:txBody>
      </p:sp>
    </p:spTree>
    <p:extLst>
      <p:ext uri="{BB962C8B-B14F-4D97-AF65-F5344CB8AC3E}">
        <p14:creationId xmlns:p14="http://schemas.microsoft.com/office/powerpoint/2010/main" val="242691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19819" indent="-219819">
              <a:buAutoNum type="arabicPeriod"/>
            </a:pPr>
            <a:r>
              <a:rPr lang="en-US" baseline="0" dirty="0" smtClean="0"/>
              <a:t>Consider the level  of application innovation in high-end general-purposes desktop computing over the last decade. I believe that it has been minimal, perhaps with the exception of computer graphics. Consider progress on internet and mobile for comparison where nearly 500,000 work developing mobile apps on their own dime.</a:t>
            </a:r>
          </a:p>
          <a:p>
            <a:pPr marL="219819" indent="-219819" defTabSz="879275">
              <a:buFontTx/>
              <a:buAutoNum type="arabicPeriod"/>
              <a:defRPr/>
            </a:pPr>
            <a:r>
              <a:rPr lang="en-US" dirty="0" smtClean="0"/>
              <a:t>Being motivated. Before technology constraints forced Intel to move to</a:t>
            </a:r>
            <a:r>
              <a:rPr lang="en-US" baseline="0" dirty="0" smtClean="0"/>
              <a:t> multi-cores, it was forced to extend X86 from 32- to 64-bit. </a:t>
            </a:r>
            <a:r>
              <a:rPr lang="en-US" dirty="0" smtClean="0"/>
              <a:t>Intel invested $4B in the Itanium and then wanted to cancel</a:t>
            </a:r>
            <a:r>
              <a:rPr lang="en-US" baseline="0" dirty="0" smtClean="0"/>
              <a:t> it</a:t>
            </a:r>
            <a:r>
              <a:rPr lang="en-US" dirty="0" smtClean="0"/>
              <a:t>.</a:t>
            </a:r>
            <a:r>
              <a:rPr lang="en-US" baseline="0" dirty="0" smtClean="0"/>
              <a:t> Was put on the right track only because competition from AMD. </a:t>
            </a:r>
            <a:r>
              <a:rPr lang="en-US" b="1" baseline="0" dirty="0" smtClean="0"/>
              <a:t>No correcting competition existed for over a decade</a:t>
            </a:r>
            <a:r>
              <a:rPr lang="en-US" b="0" baseline="0" dirty="0" smtClean="0"/>
              <a:t>. Will</a:t>
            </a:r>
            <a:r>
              <a:rPr lang="en-US" baseline="0" dirty="0" smtClean="0"/>
              <a:t> better conditions for competition emerge?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16</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EE234-2CD1-4341-8D06-27338A75BF5E}" type="slidenum">
              <a:rPr lang="en-US" smtClean="0"/>
              <a:pPr fontAlgn="base">
                <a:spcBef>
                  <a:spcPct val="0"/>
                </a:spcBef>
                <a:spcAft>
                  <a:spcPct val="0"/>
                </a:spcAft>
                <a:defRPr/>
              </a:pPr>
              <a:t>133</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Some </a:t>
            </a:r>
            <a:r>
              <a:rPr lang="en-US" dirty="0"/>
              <a:t>quotes from ISCA’12 workshop call</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134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Creativity--By nature, algorithms require some level of creativity. Ideally, programming does not. </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a:t>
            </a:r>
            <a:r>
              <a:rPr lang="en-US" baseline="0" dirty="0" smtClean="0"/>
              <a:t> were rising 6</a:t>
            </a:r>
            <a:r>
              <a:rPr lang="en-US" baseline="30000" dirty="0" smtClean="0"/>
              <a:t>th</a:t>
            </a:r>
            <a:r>
              <a:rPr lang="en-US" baseline="0" dirty="0" smtClean="0"/>
              <a:t> graders </a:t>
            </a:r>
          </a:p>
          <a:p>
            <a:r>
              <a:rPr lang="en-US" baseline="0" dirty="0" smtClean="0"/>
              <a:t>Summer camp for children from underrepresented groups </a:t>
            </a:r>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22</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23</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VC’s role</a:t>
            </a:r>
            <a:r>
              <a:rPr lang="en-US" baseline="0" dirty="0" smtClean="0"/>
              <a:t> in IT is great, but we should be aware of the pernicious effect </a:t>
            </a:r>
            <a:r>
              <a:rPr lang="en-US" baseline="0" smtClean="0"/>
              <a:t>of seeking shortcuts to apps.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24</a:t>
            </a:fld>
            <a:endParaRPr lang="en-US" dirty="0"/>
          </a:p>
        </p:txBody>
      </p:sp>
    </p:spTree>
    <p:extLst>
      <p:ext uri="{BB962C8B-B14F-4D97-AF65-F5344CB8AC3E}">
        <p14:creationId xmlns:p14="http://schemas.microsoft.com/office/powerpoint/2010/main" val="89264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25</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26</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27</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28</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p>
            <a:pPr defTabSz="927442"/>
            <a:fld id="{807C0DBB-527A-474B-B130-AA556ECF1F00}" type="slidenum">
              <a:rPr lang="en-US"/>
              <a:pPr defTabSz="927442"/>
              <a:t>2</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Did this happen – have we even stayed on d</a:t>
            </a:r>
            <a:r>
              <a:rPr lang="en-US" baseline="-25000" dirty="0" smtClean="0"/>
              <a:t>1 </a:t>
            </a:r>
            <a:r>
              <a:rPr lang="en-US" dirty="0" smtClean="0"/>
              <a:t>?</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29</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dirty="0" smtClean="0"/>
              <a:t>Prefix-sum is the</a:t>
            </a:r>
            <a:r>
              <a:rPr lang="en-US" baseline="0" dirty="0" smtClean="0"/>
              <a:t> well-known fetch-and-add/increment commutative ‘atomic operation’, introduced by the NYU-</a:t>
            </a:r>
            <a:r>
              <a:rPr lang="en-US" baseline="0" dirty="0" err="1" smtClean="0"/>
              <a:t>Ultracomputer</a:t>
            </a:r>
            <a:r>
              <a:rPr lang="en-US" baseline="0" dirty="0" smtClean="0"/>
              <a:t> project in the early 1980s. </a:t>
            </a:r>
          </a:p>
          <a:p>
            <a:pPr eaLnBrk="1" hangingPunct="1">
              <a:spcBef>
                <a:spcPct val="0"/>
              </a:spcBef>
            </a:pPr>
            <a:r>
              <a:rPr lang="en-US" baseline="0" dirty="0" smtClean="0"/>
              <a:t>Our only innovation there is in a more efficient direct HW implementation</a:t>
            </a: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30</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pPr defTabSz="879275">
              <a:defRPr/>
            </a:pPr>
            <a:r>
              <a:rPr lang="en-US" dirty="0"/>
              <a:t>Back-up slide: XMT Block Diagram –</a:t>
            </a: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Easy code--</a:t>
            </a:r>
          </a:p>
          <a:p>
            <a:r>
              <a:rPr lang="en-US" dirty="0" smtClean="0"/>
              <a:t>See</a:t>
            </a:r>
            <a:r>
              <a:rPr lang="en-US" baseline="0" dirty="0" smtClean="0"/>
              <a:t> next slide for my inspiration on how to</a:t>
            </a:r>
            <a:r>
              <a:rPr lang="en-US" dirty="0" smtClean="0"/>
              <a:t> operate </a:t>
            </a:r>
            <a:r>
              <a:rPr lang="en-US" u="sng" dirty="0"/>
              <a:t>near full intrinsic capacity</a:t>
            </a:r>
            <a:endParaRPr lang="en-US" dirty="0" smtClean="0"/>
          </a:p>
          <a:p>
            <a:pPr defTabSz="879275">
              <a:defRPr/>
            </a:pPr>
            <a:r>
              <a:rPr lang="en-US" dirty="0" smtClean="0"/>
              <a:t>Tensions: Synchronous</a:t>
            </a:r>
            <a:r>
              <a:rPr lang="en-US" baseline="0" dirty="0" smtClean="0"/>
              <a:t> for higher abstraction, reduced synchrony &amp; no-busy-waits for physical reality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a ladder:</a:t>
            </a:r>
          </a:p>
          <a:p>
            <a:r>
              <a:rPr lang="en-US" dirty="0" smtClean="0"/>
              <a:t>Each processor represents a job site: issues instructions and when the working material arrives can fire-up the functional-units (laborers).</a:t>
            </a:r>
          </a:p>
          <a:p>
            <a:r>
              <a:rPr lang="en-US" dirty="0" smtClean="0"/>
              <a:t>Inspired</a:t>
            </a:r>
            <a:r>
              <a:rPr lang="en-US" baseline="0" dirty="0" smtClean="0"/>
              <a:t> by</a:t>
            </a:r>
            <a:r>
              <a:rPr lang="en-US" dirty="0" smtClean="0"/>
              <a:t> a contractor at home. He perfected this so well that we</a:t>
            </a:r>
            <a:r>
              <a:rPr lang="en-US" baseline="0" dirty="0" smtClean="0"/>
              <a:t> needed to replace him in order get back our life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34</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GvN47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35</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For question on algorithm: obvious.</a:t>
            </a:r>
          </a:p>
          <a:p>
            <a:r>
              <a:rPr lang="en-US" dirty="0" smtClean="0">
                <a:latin typeface="Arial" pitchFamily="34" charset="0"/>
                <a:ea typeface="ＭＳ Ｐゴシック" pitchFamily="34" charset="-128"/>
              </a:rPr>
              <a:t>For question on compilers: see Prof. </a:t>
            </a:r>
            <a:r>
              <a:rPr lang="en-US" dirty="0" err="1" smtClean="0">
                <a:latin typeface="Arial" pitchFamily="34" charset="0"/>
                <a:ea typeface="ＭＳ Ｐゴシック" pitchFamily="34" charset="-128"/>
              </a:rPr>
              <a:t>Barua</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comments. This course is all about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seeing parallelism</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a:t>
            </a:r>
          </a:p>
          <a:p>
            <a:r>
              <a:rPr lang="en-US" dirty="0" smtClean="0">
                <a:latin typeface="Arial" pitchFamily="34" charset="0"/>
                <a:ea typeface="ＭＳ Ｐゴシック" pitchFamily="34" charset="-128"/>
              </a:rPr>
              <a:t>For HW: stay tuned. Hint: engineering (not computer engineering…) typically goes from specs to building.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4495" indent="-274806">
              <a:defRPr sz="2300">
                <a:solidFill>
                  <a:schemeClr val="tx1"/>
                </a:solidFill>
                <a:latin typeface="Arial" pitchFamily="34" charset="0"/>
                <a:ea typeface="ＭＳ Ｐゴシック" pitchFamily="34" charset="-128"/>
              </a:defRPr>
            </a:lvl2pPr>
            <a:lvl3pPr marL="1099223" indent="-219845">
              <a:defRPr sz="2300">
                <a:solidFill>
                  <a:schemeClr val="tx1"/>
                </a:solidFill>
                <a:latin typeface="Arial" pitchFamily="34" charset="0"/>
                <a:ea typeface="ＭＳ Ｐゴシック" pitchFamily="34" charset="-128"/>
              </a:defRPr>
            </a:lvl3pPr>
            <a:lvl4pPr marL="1538912" indent="-219845">
              <a:defRPr sz="2300">
                <a:solidFill>
                  <a:schemeClr val="tx1"/>
                </a:solidFill>
                <a:latin typeface="Arial" pitchFamily="34" charset="0"/>
                <a:ea typeface="ＭＳ Ｐゴシック" pitchFamily="34" charset="-128"/>
              </a:defRPr>
            </a:lvl4pPr>
            <a:lvl5pPr marL="1978602" indent="-219845">
              <a:defRPr sz="2300">
                <a:solidFill>
                  <a:schemeClr val="tx1"/>
                </a:solidFill>
                <a:latin typeface="Arial" pitchFamily="34" charset="0"/>
                <a:ea typeface="ＭＳ Ｐゴシック" pitchFamily="34" charset="-128"/>
              </a:defRPr>
            </a:lvl5pPr>
            <a:lvl6pPr marL="2418291" indent="-219845"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57980" indent="-219845"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9766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3735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6BA2EBDE-3112-4871-8669-987DF59E7E5D}" type="slidenum">
              <a:rPr lang="en-US" sz="1300"/>
              <a:pPr/>
              <a:t>36</a:t>
            </a:fld>
            <a:endParaRPr 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Unfair since 64 processors are compared to 8</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 Marines and perhaps parallel computing people are really brave. If you give them a piece of hardware, nothing will stop them. </a:t>
            </a:r>
            <a:r>
              <a:rPr lang="en-US" baseline="0" dirty="0" smtClean="0"/>
              <a:t> But is it wise? </a:t>
            </a:r>
          </a:p>
          <a:p>
            <a:r>
              <a:rPr lang="en-US" baseline="0" dirty="0" smtClean="0"/>
              <a:t>Decree-- For academia, it has been. For industry, it seems to work, perhaps because competition is so limited. Isn’t it fascinating how we find ourselves in a hole and keep digging?</a:t>
            </a:r>
            <a:endParaRPr lang="en-US" dirty="0" smtClean="0"/>
          </a:p>
          <a:p>
            <a:r>
              <a:rPr lang="en-US" dirty="0" smtClean="0"/>
              <a:t>Lots of</a:t>
            </a:r>
            <a:r>
              <a:rPr lang="en-US" baseline="0" dirty="0" smtClean="0"/>
              <a:t> parallelism –This is not where the trick is.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my recent computer engineering junior class were dismayed to hear that.</a:t>
            </a:r>
            <a:r>
              <a:rPr lang="en-US" baseline="0" dirty="0" smtClean="0"/>
              <a:t> N</a:t>
            </a:r>
            <a:r>
              <a:rPr lang="en-US" dirty="0" smtClean="0"/>
              <a:t>early all (mostly serial) programs they have learned and written do not fit this mold and they felt that this was too limiting.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40</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like</a:t>
            </a:r>
            <a:r>
              <a:rPr lang="en-US" baseline="0" dirty="0" smtClean="0"/>
              <a:t> a couple of PhD theses on other platforms</a:t>
            </a:r>
          </a:p>
          <a:p>
            <a:endParaRPr lang="en-US" baseline="0" dirty="0" smtClean="0"/>
          </a:p>
          <a:p>
            <a:r>
              <a:rPr lang="en-US" baseline="0" dirty="0" smtClean="0"/>
              <a:t>Reports: NSA people told me that with GPUs, the experience has been 1 week for a working program and then ½ year for performance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43</a:t>
            </a:fld>
            <a:endParaRPr lang="en-US" dirty="0"/>
          </a:p>
        </p:txBody>
      </p:sp>
    </p:spTree>
    <p:extLst>
      <p:ext uri="{BB962C8B-B14F-4D97-AF65-F5344CB8AC3E}">
        <p14:creationId xmlns:p14="http://schemas.microsoft.com/office/powerpoint/2010/main" val="993144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98" y="8818559"/>
            <a:ext cx="3026408" cy="463546"/>
          </a:xfrm>
          <a:prstGeom prst="rect">
            <a:avLst/>
          </a:prstGeom>
          <a:noFill/>
          <a:ln w="9525">
            <a:noFill/>
            <a:miter lim="800000"/>
            <a:headEnd/>
            <a:tailEnd/>
          </a:ln>
        </p:spPr>
        <p:txBody>
          <a:bodyPr lIns="92899" tIns="46448" rIns="92899" bIns="46448" anchor="b"/>
          <a:lstStyle/>
          <a:p>
            <a:pPr algn="r" defTabSz="926090"/>
            <a:fld id="{3FBD40C7-6766-40CA-B45E-6EB410A43C85}" type="slidenum">
              <a:rPr lang="en-US" sz="1100"/>
              <a:pPr algn="r" defTabSz="926090"/>
              <a:t>44</a:t>
            </a:fld>
            <a:endParaRPr lang="en-US" sz="1100" dirty="0"/>
          </a:p>
        </p:txBody>
      </p:sp>
      <p:sp>
        <p:nvSpPr>
          <p:cNvPr id="67587" name="Rectangle 2"/>
          <p:cNvSpPr>
            <a:spLocks noGrp="1" noRot="1" noChangeAspect="1" noChangeArrowheads="1" noTextEdit="1"/>
          </p:cNvSpPr>
          <p:nvPr>
            <p:ph type="sldImg"/>
          </p:nvPr>
        </p:nvSpPr>
        <p:spPr>
          <a:xfrm>
            <a:off x="1173163" y="696913"/>
            <a:ext cx="4641850" cy="3481387"/>
          </a:xfrm>
          <a:ln/>
        </p:spPr>
      </p:sp>
      <p:sp>
        <p:nvSpPr>
          <p:cNvPr id="67588" name="Rectangle 3"/>
          <p:cNvSpPr>
            <a:spLocks noGrp="1" noChangeArrowheads="1"/>
          </p:cNvSpPr>
          <p:nvPr>
            <p:ph type="body" idx="1"/>
          </p:nvPr>
        </p:nvSpPr>
        <p:spPr>
          <a:noFill/>
          <a:ln/>
        </p:spPr>
        <p:txBody>
          <a:bodyPr lIns="92899" tIns="46448" rIns="92899" bIns="46448"/>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6090"/>
            <a:fld id="{3796565C-3E63-49FB-BCDE-BA87191522F2}" type="slidenum">
              <a:rPr lang="en-US" smtClean="0"/>
              <a:pPr defTabSz="926090"/>
              <a:t>46</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47</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D95AFB5-400A-4262-84DC-60A072EB5973}" type="slidenum">
              <a:rPr lang="en-US" smtClean="0"/>
              <a:pPr/>
              <a:t>48</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smtClean="0"/>
              <a:t>Mention Arbitrary CRCW PRAM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P</a:t>
            </a:r>
            <a:r>
              <a:rPr lang="en-US" i="0" dirty="0" smtClean="0"/>
              <a:t>rototype/validate</a:t>
            </a:r>
            <a:r>
              <a:rPr lang="en-US" i="1" dirty="0" smtClean="0"/>
              <a:t>–</a:t>
            </a:r>
            <a:r>
              <a:rPr lang="en-US" i="1" baseline="0" dirty="0" smtClean="0"/>
              <a:t> </a:t>
            </a:r>
            <a:r>
              <a:rPr lang="en-US" i="0" baseline="0" dirty="0" smtClean="0"/>
              <a:t>switch gear to some bumper sticker philosophy. </a:t>
            </a:r>
          </a:p>
          <a:p>
            <a:r>
              <a:rPr lang="en-US" i="1" dirty="0" smtClean="0"/>
              <a:t>Trust,</a:t>
            </a:r>
            <a:r>
              <a:rPr lang="en-US" i="1" baseline="0" dirty="0" smtClean="0"/>
              <a:t> but verify  </a:t>
            </a:r>
            <a:r>
              <a:rPr lang="en-US" baseline="0" dirty="0" smtClean="0"/>
              <a:t>--Ronald Reagan</a:t>
            </a:r>
          </a:p>
          <a:p>
            <a:r>
              <a:rPr lang="en-US" i="1" dirty="0" smtClean="0"/>
              <a:t>In theory, there should be no difference between theory and practice, but in practice, there is</a:t>
            </a:r>
            <a:r>
              <a:rPr lang="en-US" dirty="0" smtClean="0"/>
              <a:t>--(Yogi Berra or William T. </a:t>
            </a:r>
            <a:r>
              <a:rPr lang="en-US" dirty="0" err="1" smtClean="0"/>
              <a:t>Harbaugh</a:t>
            </a:r>
            <a:r>
              <a:rPr lang="en-US" dirty="0" smtClean="0"/>
              <a:t>). I used to be offended by that, but then took it to heart. </a:t>
            </a:r>
          </a:p>
          <a:p>
            <a:r>
              <a:rPr lang="en-US" dirty="0" smtClean="0"/>
              <a:t>To which James C. Maxwell replied a 100 years </a:t>
            </a:r>
            <a:r>
              <a:rPr lang="en-US" dirty="0" err="1" smtClean="0"/>
              <a:t>earlier:</a:t>
            </a:r>
            <a:r>
              <a:rPr lang="en-US" i="1" dirty="0" err="1" smtClean="0"/>
              <a:t>There</a:t>
            </a:r>
            <a:r>
              <a:rPr lang="en-US" i="1" dirty="0" smtClean="0"/>
              <a:t> is nothing more practical than a good theory</a:t>
            </a:r>
            <a:r>
              <a:rPr lang="en-US" i="0" dirty="0" smtClean="0"/>
              <a:t>. What I think that he meant is that practice with its inertia can get you stuck so bad that only theory can save you, especially</a:t>
            </a:r>
            <a:r>
              <a:rPr lang="en-US" i="0" baseline="0" dirty="0" smtClean="0"/>
              <a:t> if you need to get to the ‘next level’</a:t>
            </a:r>
            <a:endParaRPr lang="en-US" i="0" dirty="0" smtClean="0"/>
          </a:p>
          <a:p>
            <a:pPr defTabSz="879275">
              <a:defRPr/>
            </a:pPr>
            <a:endParaRPr lang="en-US" i="1" dirty="0" smtClean="0"/>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938">
              <a:defRPr/>
            </a:pPr>
            <a:endParaRPr lang="en-US" baseline="0"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51</a:t>
            </a:fld>
            <a:endParaRPr lang="en-US" dirty="0"/>
          </a:p>
        </p:txBody>
      </p:sp>
    </p:spTree>
    <p:extLst>
      <p:ext uri="{BB962C8B-B14F-4D97-AF65-F5344CB8AC3E}">
        <p14:creationId xmlns:p14="http://schemas.microsoft.com/office/powerpoint/2010/main" val="405713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my recent computer engineering junior class were dismayed to hear that.</a:t>
            </a:r>
            <a:r>
              <a:rPr lang="en-US" baseline="0" dirty="0" smtClean="0"/>
              <a:t> N</a:t>
            </a:r>
            <a:r>
              <a:rPr lang="en-US" dirty="0" smtClean="0"/>
              <a:t>early all (mostly serial) programs they have learned and written do not fit this mold and they felt that this was too limiting.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938">
              <a:defRPr/>
            </a:pPr>
            <a:r>
              <a:rPr lang="en-US" dirty="0" smtClean="0"/>
              <a:t>Need for creativity and programmer’s productivity are opposites. The more originality/creativity is required the less the productivity. Academics seek originality opportunities for publishing, but they are the only ones who seek that…</a:t>
            </a:r>
          </a:p>
          <a:p>
            <a:pPr defTabSz="911938">
              <a:defRPr/>
            </a:pPr>
            <a:endParaRPr lang="en-US" baseline="0" dirty="0" smtClean="0"/>
          </a:p>
          <a:p>
            <a:pPr defTabSz="911938">
              <a:defRPr/>
            </a:pPr>
            <a:r>
              <a:rPr lang="en-US" baseline="0" dirty="0" smtClean="0"/>
              <a:t>The issue of programmers’ productivity has defied so far quantitative studies.</a:t>
            </a:r>
            <a:endParaRPr lang="en-US" dirty="0" smtClean="0"/>
          </a:p>
          <a:p>
            <a:r>
              <a:rPr lang="en-US" dirty="0" smtClean="0"/>
              <a:t>Ease-of-learning is a necessary condition for ease of programming.</a:t>
            </a:r>
          </a:p>
          <a:p>
            <a:r>
              <a:rPr lang="en-US" dirty="0" smtClean="0"/>
              <a:t>Education: good benchmark for ease-of-learning. There is</a:t>
            </a:r>
            <a:r>
              <a:rPr lang="en-US" baseline="0" dirty="0" smtClean="0"/>
              <a:t> linear order of what is teachable learnable (what can be taught to grad students, can be taught to seniors, then freshmen, then high-school..), which is the next best thing to quantitative</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52</a:t>
            </a:fld>
            <a:endParaRPr lang="en-US" dirty="0"/>
          </a:p>
        </p:txBody>
      </p:sp>
    </p:spTree>
    <p:extLst>
      <p:ext uri="{BB962C8B-B14F-4D97-AF65-F5344CB8AC3E}">
        <p14:creationId xmlns:p14="http://schemas.microsoft.com/office/powerpoint/2010/main" val="4057130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Illusion because market place is</a:t>
            </a:r>
            <a:r>
              <a:rPr lang="en-US" baseline="0" dirty="0" smtClean="0"/>
              <a:t> sure to</a:t>
            </a:r>
            <a:r>
              <a:rPr lang="en-US" dirty="0" smtClean="0"/>
              <a:t> reject parallelism in the mainstream, making</a:t>
            </a:r>
            <a:r>
              <a:rPr lang="en-US" baseline="0" dirty="0" smtClean="0"/>
              <a:t> everybody a loser</a:t>
            </a:r>
            <a:r>
              <a:rPr lang="en-US" dirty="0" smtClean="0"/>
              <a:t> </a:t>
            </a:r>
          </a:p>
          <a:p>
            <a:r>
              <a:rPr lang="en-US" dirty="0" smtClean="0"/>
              <a:t>Stand out: deans love the industr</a:t>
            </a:r>
            <a:r>
              <a:rPr lang="en-US" baseline="0" dirty="0" smtClean="0"/>
              <a:t>y brand-name and the citation count among all those doing the same thing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55</a:t>
            </a:fld>
            <a:endParaRPr lang="en-US" dirty="0"/>
          </a:p>
        </p:txBody>
      </p:sp>
    </p:spTree>
    <p:extLst>
      <p:ext uri="{BB962C8B-B14F-4D97-AF65-F5344CB8AC3E}">
        <p14:creationId xmlns:p14="http://schemas.microsoft.com/office/powerpoint/2010/main" val="3860700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High-level</a:t>
            </a:r>
            <a:r>
              <a:rPr lang="en-US" baseline="0" dirty="0" smtClean="0"/>
              <a:t> standard—You can use your HW and SW for a given function as long as you deliver for example, video.</a:t>
            </a:r>
          </a:p>
          <a:p>
            <a:endParaRPr lang="en-US" baseline="0" dirty="0" smtClean="0"/>
          </a:p>
          <a:p>
            <a:r>
              <a:rPr lang="en-US" baseline="0" dirty="0" smtClean="0"/>
              <a:t>Strong emphasis on off-line operation will lead to much more powerful mobiles/PCs than many predicted</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56</a:t>
            </a:fld>
            <a:endParaRPr lang="en-US" dirty="0"/>
          </a:p>
        </p:txBody>
      </p:sp>
    </p:spTree>
    <p:extLst>
      <p:ext uri="{BB962C8B-B14F-4D97-AF65-F5344CB8AC3E}">
        <p14:creationId xmlns:p14="http://schemas.microsoft.com/office/powerpoint/2010/main" val="3772828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endParaRPr lang="en-US" b="1" i="1" dirty="0" smtClean="0"/>
          </a:p>
          <a:p>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57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b="1" i="1" dirty="0" smtClean="0"/>
              <a:t>You can fool some of the people all of the time, and all of the people some of </a:t>
            </a:r>
          </a:p>
          <a:p>
            <a:pPr algn="r"/>
            <a:r>
              <a:rPr lang="en-US" b="1" i="1" dirty="0" smtClean="0"/>
              <a:t>the time, but you can not fool all of the people all of the time</a:t>
            </a:r>
            <a:r>
              <a:rPr lang="en-US" dirty="0" smtClean="0"/>
              <a:t>—A. Lincoln</a:t>
            </a:r>
          </a:p>
          <a:p>
            <a:pPr defTabSz="929264" eaLnBrk="1" fontAlgn="auto" hangingPunct="1">
              <a:spcBef>
                <a:spcPts val="0"/>
              </a:spcBef>
              <a:spcAft>
                <a:spcPts val="0"/>
              </a:spcAft>
              <a:defRPr/>
            </a:pPr>
            <a:endParaRPr lang="en-US" dirty="0" smtClean="0"/>
          </a:p>
          <a:p>
            <a:pPr defTabSz="929264" eaLnBrk="1" fontAlgn="auto" hangingPunct="1">
              <a:spcBef>
                <a:spcPts val="0"/>
              </a:spcBef>
              <a:spcAft>
                <a:spcPts val="0"/>
              </a:spcAft>
              <a:defRPr/>
            </a:pPr>
            <a:r>
              <a:rPr lang="en-US" dirty="0" smtClean="0"/>
              <a:t>Time to wake up: Affirmative action favoring such architectures should drive many more researchers to work and seek publications on easy-to-program architectures. </a:t>
            </a:r>
          </a:p>
          <a:p>
            <a:pPr defTabSz="929264" eaLnBrk="1" fontAlgn="auto" hangingPunct="1">
              <a:spcBef>
                <a:spcPts val="0"/>
              </a:spcBef>
              <a:spcAft>
                <a:spcPts val="0"/>
              </a:spcAft>
              <a:defRPr/>
            </a:pPr>
            <a:r>
              <a:rPr lang="en-US" dirty="0" smtClean="0"/>
              <a:t>Instead, we are telling them that:</a:t>
            </a:r>
          </a:p>
          <a:p>
            <a:pPr defTabSz="929264" eaLnBrk="1" fontAlgn="auto" hangingPunct="1">
              <a:spcBef>
                <a:spcPts val="0"/>
              </a:spcBef>
              <a:spcAft>
                <a:spcPts val="0"/>
              </a:spcAft>
              <a:buFontTx/>
              <a:buChar char="-"/>
              <a:defRPr/>
            </a:pPr>
            <a:r>
              <a:rPr lang="en-US" dirty="0" smtClean="0"/>
              <a:t> Such work will be dismissed as ‘too easy’</a:t>
            </a:r>
          </a:p>
          <a:p>
            <a:pPr defTabSz="929264" eaLnBrk="1" fontAlgn="auto" hangingPunct="1">
              <a:spcBef>
                <a:spcPts val="0"/>
              </a:spcBef>
              <a:spcAft>
                <a:spcPts val="0"/>
              </a:spcAft>
              <a:defRPr/>
            </a:pPr>
            <a:r>
              <a:rPr lang="en-US" dirty="0" smtClean="0"/>
              <a:t>-</a:t>
            </a:r>
            <a:r>
              <a:rPr lang="en-US" baseline="0" dirty="0" smtClean="0"/>
              <a:t> Do not give them wall-clock reward</a:t>
            </a:r>
            <a:endParaRPr lang="en-US" dirty="0" smtClean="0"/>
          </a:p>
          <a:p>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59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 spiral</a:t>
            </a:r>
            <a:r>
              <a:rPr lang="en-US" baseline="0" dirty="0" smtClean="0"/>
              <a:t>—contract between programmers and architects</a:t>
            </a:r>
          </a:p>
          <a:p>
            <a:r>
              <a:rPr lang="en-US" baseline="0" dirty="0" smtClean="0"/>
              <a:t>Key – next slide</a:t>
            </a:r>
          </a:p>
          <a:p>
            <a:r>
              <a:rPr lang="en-US" baseline="0" dirty="0" smtClean="0"/>
              <a:t>Couple – slide after that</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61</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 spiral broken</a:t>
            </a:r>
            <a:r>
              <a:rPr lang="en-US" baseline="0" dirty="0" smtClean="0"/>
              <a:t>—no current contract between programmers and architects</a:t>
            </a:r>
          </a:p>
          <a:p>
            <a:r>
              <a:rPr lang="en-US" dirty="0" smtClean="0"/>
              <a:t>* Behind what’s feasible. Next slide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62</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8</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
            </a:r>
          </a:p>
          <a:p>
            <a:r>
              <a:rPr lang="en-US" dirty="0" smtClean="0"/>
              <a:t>  b.</a:t>
            </a:r>
          </a:p>
          <a:p>
            <a:r>
              <a:rPr lang="en-US" dirty="0" smtClean="0"/>
              <a:t>     Achieved that -- It makes more sense to make such effort in HW, similar to saving every driver from crawling under a car every morning to start it, by having car builders install ignition by key.</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stand in a very long line to the movies. Everyone sees only the back of the person in</a:t>
            </a:r>
            <a:r>
              <a:rPr lang="en-US" baseline="0" dirty="0" smtClean="0"/>
              <a:t> front. Where are you in the line? or is the line just going around the block .. and there is no movie?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938">
              <a:defRPr/>
            </a:pPr>
            <a:r>
              <a:rPr lang="en-US" dirty="0" smtClean="0">
                <a:solidFill>
                  <a:srgbClr val="FF0000"/>
                </a:solidFill>
                <a:ea typeface="ＭＳ Ｐゴシック" charset="-128"/>
              </a:rPr>
              <a:t>Note: best speedups &gt;= 60X </a:t>
            </a:r>
            <a:r>
              <a:rPr lang="en-US" dirty="0" err="1" smtClean="0">
                <a:solidFill>
                  <a:srgbClr val="FF0000"/>
                </a:solidFill>
                <a:ea typeface="ＭＳ Ｐゴシック" charset="-128"/>
              </a:rPr>
              <a:t>vs</a:t>
            </a:r>
            <a:r>
              <a:rPr lang="en-US" dirty="0" smtClean="0">
                <a:solidFill>
                  <a:srgbClr val="FF0000"/>
                </a:solidFill>
                <a:ea typeface="ＭＳ Ｐゴシック" charset="-128"/>
              </a:rPr>
              <a:t> &gt; 30X without feature (or on GPUs – next slide).</a:t>
            </a:r>
          </a:p>
          <a:p>
            <a:pPr defTabSz="911938">
              <a:defRPr/>
            </a:pPr>
            <a:r>
              <a:rPr lang="en-US" dirty="0" smtClean="0">
                <a:solidFill>
                  <a:srgbClr val="FF0000"/>
                </a:solidFill>
                <a:ea typeface="ＭＳ Ｐゴシック" charset="-128"/>
              </a:rPr>
              <a:t>However, for parallelism in the few 1000s, the XMT speedups are ~8X, while all other platforms give none!</a:t>
            </a:r>
          </a:p>
          <a:p>
            <a:pPr defTabSz="911938">
              <a:defRPr/>
            </a:pPr>
            <a:endParaRPr lang="en-US" u="sng" dirty="0" smtClean="0">
              <a:solidFill>
                <a:srgbClr val="FF0000"/>
              </a:solidFill>
              <a:ea typeface="ＭＳ Ｐゴシック" charset="-128"/>
            </a:endParaRPr>
          </a:p>
          <a:p>
            <a:pPr defTabSz="911938">
              <a:defRPr/>
            </a:pPr>
            <a:r>
              <a:rPr lang="en-US" u="sng" dirty="0" smtClean="0">
                <a:solidFill>
                  <a:srgbClr val="FF0000"/>
                </a:solidFill>
                <a:ea typeface="ＭＳ Ｐゴシック" charset="-128"/>
              </a:rPr>
              <a:t>Unique</a:t>
            </a:r>
            <a:r>
              <a:rPr lang="en-US" dirty="0" smtClean="0">
                <a:solidFill>
                  <a:srgbClr val="FF0000"/>
                </a:solidFill>
                <a:ea typeface="ＭＳ Ｐゴシック" charset="-128"/>
              </a:rPr>
              <a:t>: in other systems you will find either ‘low overhead initiation of fine-grained threads’ (GPUs) or support for serial &amp; limited parallelism. Not both.</a:t>
            </a:r>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68</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comment on GPU productivity</a:t>
            </a:r>
            <a:r>
              <a:rPr lang="en-US" baseline="0" dirty="0" smtClean="0"/>
              <a:t> </a:t>
            </a:r>
            <a:r>
              <a:rPr lang="en-US" dirty="0" smtClean="0"/>
              <a:t>problems if whole program is not highly parallel.</a:t>
            </a:r>
            <a:endParaRPr lang="en-US" baseline="0" dirty="0" smtClean="0"/>
          </a:p>
          <a:p>
            <a:r>
              <a:rPr lang="en-US" baseline="0" dirty="0" smtClean="0"/>
              <a:t>I claimed that</a:t>
            </a:r>
            <a:r>
              <a:rPr lang="en-US" dirty="0" smtClean="0"/>
              <a:t> it affects productivity</a:t>
            </a:r>
            <a:r>
              <a:rPr lang="en-US" baseline="0" dirty="0" smtClean="0"/>
              <a:t> as upgrading a serial program requires major overhaul for parallelism of the whole program.  </a:t>
            </a:r>
          </a:p>
          <a:p>
            <a:r>
              <a:rPr lang="en-US" baseline="0" dirty="0" smtClean="0"/>
              <a:t>You may say: but, list ranking has enough parallelism for interesting input sizes. </a:t>
            </a:r>
          </a:p>
          <a:p>
            <a:r>
              <a:rPr lang="en-US" baseline="0" dirty="0" smtClean="0"/>
              <a:t>Not so! Often, list ranking routines occur with limited input sizes for interesting problems…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u="sng" dirty="0"/>
              <a:t>Example</a:t>
            </a:r>
            <a:r>
              <a:rPr lang="en-US" dirty="0"/>
              <a:t> Story mentions genomics research, as a key application.  Does LANL care for this application?</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71</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938">
              <a:defRPr/>
            </a:pPr>
            <a:r>
              <a:rPr lang="en-US" baseline="0" dirty="0" smtClean="0"/>
              <a:t>Unchallenged – V</a:t>
            </a:r>
            <a:r>
              <a:rPr lang="en-US" dirty="0" smtClean="0"/>
              <a:t>endors appear not to have a clue how to solve the 40 yrs old problem of building easy-to-program parallel machines. Lacking (and despairing of) a technical solution, their business strategy should</a:t>
            </a:r>
            <a:r>
              <a:rPr lang="en-US" baseline="0" dirty="0" smtClean="0"/>
              <a:t> be torn between</a:t>
            </a:r>
            <a:r>
              <a:rPr lang="en-US" dirty="0" smtClean="0"/>
              <a:t> preempting: (</a:t>
            </a:r>
            <a:r>
              <a:rPr lang="en-US" dirty="0" err="1" smtClean="0"/>
              <a:t>i</a:t>
            </a:r>
            <a:r>
              <a:rPr lang="en-US" dirty="0" smtClean="0"/>
              <a:t>) public perception of uncertainty;</a:t>
            </a:r>
            <a:r>
              <a:rPr lang="en-US" baseline="0" dirty="0" smtClean="0"/>
              <a:t> and (ii) drive researchers to</a:t>
            </a:r>
            <a:r>
              <a:rPr lang="en-US" dirty="0" smtClean="0"/>
              <a:t> give industry the solution it needs. The former</a:t>
            </a:r>
            <a:r>
              <a:rPr lang="en-US" baseline="0" dirty="0" smtClean="0"/>
              <a:t> m</a:t>
            </a:r>
            <a:r>
              <a:rPr lang="en-US" dirty="0" smtClean="0"/>
              <a:t>ay be fine for a</a:t>
            </a:r>
            <a:r>
              <a:rPr lang="en-US" baseline="0" dirty="0" smtClean="0"/>
              <a:t> vendor</a:t>
            </a:r>
            <a:r>
              <a:rPr lang="en-US" dirty="0" smtClean="0"/>
              <a:t>, but it puts the rest of us to sleep,</a:t>
            </a:r>
            <a:r>
              <a:rPr lang="en-US" baseline="0" dirty="0" smtClean="0"/>
              <a:t> and</a:t>
            </a:r>
            <a:r>
              <a:rPr lang="en-US" dirty="0" smtClean="0"/>
              <a:t> comes at the expense of the economy and the profession. </a:t>
            </a:r>
          </a:p>
          <a:p>
            <a:endParaRPr lang="en-US" baseline="0" dirty="0" smtClean="0"/>
          </a:p>
          <a:p>
            <a:r>
              <a:rPr lang="en-US" baseline="0" dirty="0" smtClean="0"/>
              <a:t>IMO, some of the same speakers also implied the opposite elsewhere; e.g., lower on this slide.. </a:t>
            </a:r>
          </a:p>
          <a:p>
            <a:endParaRPr lang="en-US" baseline="0" dirty="0" smtClean="0"/>
          </a:p>
          <a:p>
            <a:r>
              <a:rPr lang="en-US" baseline="0" dirty="0" smtClean="0"/>
              <a:t>Consolidation – ‘winner takes all’ </a:t>
            </a:r>
            <a:r>
              <a:rPr lang="en-US" dirty="0" smtClean="0">
                <a:latin typeface="Calibri" charset="0"/>
                <a:sym typeface="Wingdings" charset="0"/>
              </a:rPr>
              <a:t>and the implied higher barrier to entry that follows – cited as a problem for getting the US out of today’s recession </a:t>
            </a:r>
          </a:p>
          <a:p>
            <a:endParaRPr lang="en-US" dirty="0" smtClean="0">
              <a:latin typeface="Calibri" charset="0"/>
              <a:sym typeface="Wingdings" charset="0"/>
            </a:endParaRPr>
          </a:p>
          <a:p>
            <a:r>
              <a:rPr lang="en-US" dirty="0" smtClean="0">
                <a:latin typeface="Calibri" charset="0"/>
                <a:sym typeface="Wingdings" charset="0"/>
              </a:rPr>
              <a:t>How can one establish that many more apps would have been invented with easier to program platforms?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72</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BTW – When you get a compliment you typically don’t ask the other party if they forgot</a:t>
            </a:r>
            <a:r>
              <a:rPr lang="en-US" baseline="0" dirty="0" smtClean="0"/>
              <a:t> to take</a:t>
            </a:r>
            <a:r>
              <a:rPr lang="en-US" dirty="0" smtClean="0"/>
              <a:t> their pills today…</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73</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Polish</a:t>
            </a:r>
            <a:r>
              <a:rPr lang="en-US" baseline="0" dirty="0" smtClean="0"/>
              <a:t> Israeli researcher. The most prestigious award in </a:t>
            </a:r>
            <a:r>
              <a:rPr lang="en-US" dirty="0" smtClean="0">
                <a:latin typeface="Calibri" charset="0"/>
              </a:rPr>
              <a:t>sociology of science named after him. Much of the 1960s book Structure of Scientific Revolutions (Thomas Kuhn’s ‘paradigm shift’ ) was based on this 1935 work.</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74</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highlight – case of GPUs</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75</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 Example: Suppose</a:t>
            </a:r>
            <a:r>
              <a:rPr lang="en-US" baseline="0" dirty="0" smtClean="0"/>
              <a:t> that </a:t>
            </a:r>
            <a:r>
              <a:rPr lang="en-US" baseline="0" dirty="0" err="1" smtClean="0"/>
              <a:t>DoD</a:t>
            </a:r>
            <a:r>
              <a:rPr lang="en-US" dirty="0" smtClean="0"/>
              <a:t> spends $100M</a:t>
            </a:r>
            <a:r>
              <a:rPr lang="en-US" baseline="0" dirty="0" smtClean="0"/>
              <a:t>/year on developing high-end source code for commodity desktops. Suppose that this cost can be cut by a factor of 10. Imagine: (</a:t>
            </a:r>
            <a:r>
              <a:rPr lang="en-US" baseline="0" dirty="0" err="1" smtClean="0"/>
              <a:t>i</a:t>
            </a:r>
            <a:r>
              <a:rPr lang="en-US" baseline="0" dirty="0" smtClean="0"/>
              <a:t>) what else you could with the same code development budget and/or (ii)  just with the money.</a:t>
            </a:r>
          </a:p>
          <a:p>
            <a:r>
              <a:rPr lang="en-US" baseline="0" dirty="0" smtClean="0"/>
              <a:t>Will it make sense to invest $10M to save $100M/year in this example? </a:t>
            </a:r>
          </a:p>
          <a:p>
            <a:endParaRPr lang="en-US" baseline="0" dirty="0" smtClean="0"/>
          </a:p>
          <a:p>
            <a:r>
              <a:rPr lang="en-US" baseline="0" dirty="0" smtClean="0"/>
              <a:t>Mission—yet will not support a new architecture, only burn money on architectures that waste time of researchers/programmers</a:t>
            </a:r>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275">
              <a:defRPr/>
            </a:pPr>
            <a:r>
              <a:rPr lang="en-US" u="sng" dirty="0" smtClean="0"/>
              <a:t>If System 2 </a:t>
            </a:r>
            <a:r>
              <a:rPr lang="en-US" dirty="0" smtClean="0"/>
              <a:t>perhaps we should go to back to farming</a:t>
            </a:r>
          </a:p>
          <a:p>
            <a:pPr defTabSz="879275">
              <a:defRPr/>
            </a:pPr>
            <a:r>
              <a:rPr lang="en-US" dirty="0" smtClean="0"/>
              <a:t>If we go to an extreme, is a cemetery (no power consumption) the ideal? </a:t>
            </a:r>
          </a:p>
          <a:p>
            <a:pPr defTabSz="879275">
              <a:defRPr/>
            </a:pPr>
            <a:r>
              <a:rPr lang="en-US" dirty="0" smtClean="0"/>
              <a:t>Is</a:t>
            </a:r>
            <a:r>
              <a:rPr lang="en-US" baseline="0" dirty="0" smtClean="0"/>
              <a:t> this a religious/political/ideological issue, or is it a serious debate?</a:t>
            </a:r>
          </a:p>
          <a:p>
            <a:pPr defTabSz="879275">
              <a:defRPr/>
            </a:pPr>
            <a:r>
              <a:rPr lang="en-US" baseline="0" dirty="0" smtClean="0"/>
              <a:t>If the latter, where are the economists/business perspective?</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77</a:t>
            </a:fld>
            <a:endParaRPr lang="en-US" dirty="0"/>
          </a:p>
        </p:txBody>
      </p:sp>
    </p:spTree>
    <p:extLst>
      <p:ext uri="{BB962C8B-B14F-4D97-AF65-F5344CB8AC3E}">
        <p14:creationId xmlns:p14="http://schemas.microsoft.com/office/powerpoint/2010/main" val="5574610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A8D1AD11-B474-4B22-BBD5-EAEC65269D08}" type="slidenum">
              <a:rPr lang="en-US" smtClean="0"/>
              <a:pPr/>
              <a:t>80</a:t>
            </a:fld>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9275">
              <a:defRPr/>
            </a:pPr>
            <a:r>
              <a:rPr lang="en-US" dirty="0"/>
              <a:t>Seek - “new </a:t>
            </a:r>
            <a:r>
              <a:rPr lang="en-US" dirty="0" err="1"/>
              <a:t>manycore</a:t>
            </a:r>
            <a:r>
              <a:rPr lang="en-US" dirty="0"/>
              <a:t> chips can largely still be viewed as arrays of sequential processors” Quote from ISCA’12 workshop call. But look what they do with this understanding.. If adding a gadget would be enough, it would have been done long ago.  </a:t>
            </a:r>
          </a:p>
          <a:p>
            <a:pPr defTabSz="879275">
              <a:defRPr/>
            </a:pPr>
            <a:r>
              <a:rPr lang="en-US" dirty="0"/>
              <a:t>Off-the-shelf. What can most researchers/educators do? Each build a new computer? Many in CS shy away from HW. Understandable: not what they chose to do. Also: most are conformists. Call-by-name is low-risk. Often supported.</a:t>
            </a:r>
          </a:p>
          <a:p>
            <a:pPr defTabSz="879275">
              <a:defRPr/>
            </a:pPr>
            <a:endParaRPr lang="en-US" dirty="0"/>
          </a:p>
          <a:p>
            <a:pPr defTabSz="879275">
              <a:defRPr/>
            </a:pP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81</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264" eaLnBrk="1" fontAlgn="auto" hangingPunct="1">
              <a:spcBef>
                <a:spcPts val="0"/>
              </a:spcBef>
              <a:spcAft>
                <a:spcPts val="0"/>
              </a:spcAft>
              <a:defRPr/>
            </a:pPr>
            <a:r>
              <a:rPr lang="en-US" dirty="0" smtClean="0"/>
              <a:t>Time to wake up: Affirmative action favoring such architectures should drive many more researchers to work and seek publications on easy-to-program architectures. </a:t>
            </a:r>
          </a:p>
          <a:p>
            <a:pPr defTabSz="929264" eaLnBrk="1" fontAlgn="auto" hangingPunct="1">
              <a:spcBef>
                <a:spcPts val="0"/>
              </a:spcBef>
              <a:spcAft>
                <a:spcPts val="0"/>
              </a:spcAft>
              <a:defRPr/>
            </a:pPr>
            <a:r>
              <a:rPr lang="en-US" dirty="0" smtClean="0"/>
              <a:t>Instead, we are telling them that:</a:t>
            </a:r>
          </a:p>
          <a:p>
            <a:pPr defTabSz="929264" eaLnBrk="1" fontAlgn="auto" hangingPunct="1">
              <a:spcBef>
                <a:spcPts val="0"/>
              </a:spcBef>
              <a:spcAft>
                <a:spcPts val="0"/>
              </a:spcAft>
              <a:buFontTx/>
              <a:buChar char="-"/>
              <a:defRPr/>
            </a:pPr>
            <a:r>
              <a:rPr lang="en-US" dirty="0" smtClean="0"/>
              <a:t> Such work will be dismissed as ‘too easy’</a:t>
            </a:r>
          </a:p>
          <a:p>
            <a:pPr defTabSz="929264" eaLnBrk="1" fontAlgn="auto" hangingPunct="1">
              <a:spcBef>
                <a:spcPts val="0"/>
              </a:spcBef>
              <a:spcAft>
                <a:spcPts val="0"/>
              </a:spcAft>
              <a:defRPr/>
            </a:pPr>
            <a:r>
              <a:rPr lang="en-US" dirty="0" smtClean="0"/>
              <a:t>-</a:t>
            </a:r>
            <a:r>
              <a:rPr lang="en-US" baseline="0" dirty="0" smtClean="0"/>
              <a:t> Do not give them wall-clock reward</a:t>
            </a:r>
            <a:endParaRPr lang="en-US" dirty="0" smtClean="0"/>
          </a:p>
          <a:p>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82</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84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5222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A5EFC-5940-4849-B24F-1B2C2FC0B8BD}" type="slidenum">
              <a:rPr lang="en-US"/>
              <a:pPr/>
              <a:t>88</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6090"/>
            <a:fld id="{90B2E5B0-F7C4-4C2D-A977-93F9CE23D92C}" type="slidenum">
              <a:rPr lang="en-US" smtClean="0"/>
              <a:pPr defTabSz="926090"/>
              <a:t>89</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6090"/>
            <a:fld id="{18B47FA3-3D36-4A16-832E-3F1B4A82A56E}" type="slidenum">
              <a:rPr lang="en-US" smtClean="0"/>
              <a:pPr defTabSz="926090"/>
              <a:t>90</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B86302-0A0B-4EE6-A947-5742F7258571}" type="slidenum">
              <a:rPr lang="en-US" smtClean="0"/>
              <a:pPr/>
              <a:t>91</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13</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AD2A149E-A03B-4904-AB5A-963449CA5531}" type="slidenum">
              <a:rPr lang="en-US" smtClean="0"/>
              <a:pPr/>
              <a:t>92</a:t>
            </a:fld>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B9A4F0B-D75E-48B9-989A-61772C3C5F5D}" type="slidenum">
              <a:rPr lang="en-US" smtClean="0"/>
              <a:pPr/>
              <a:t>93</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Quantitative:</a:t>
            </a:r>
            <a:r>
              <a:rPr lang="en-US" baseline="0" dirty="0" smtClean="0"/>
              <a:t> moves on foot/crawl. Qualitative: obstructions hinder visibility. </a:t>
            </a:r>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98</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14DF998-3CCD-433D-9772-CA91649F6938}" type="slidenum">
              <a:rPr lang="en-US" smtClean="0"/>
              <a:pPr/>
              <a:t>99</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FFA49DF-F55E-4B0C-A17E-42C690C28F48}" type="slidenum">
              <a:rPr lang="en-US" smtClean="0"/>
              <a:pPr/>
              <a:t>100</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7085892-9AFC-438B-815B-6DAB856FB9A9}" type="slidenum">
              <a:rPr lang="en-US" smtClean="0"/>
              <a:pPr/>
              <a:t>101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59681D1-FE71-3542-A3E9-9568290ED157}" type="slidenum">
              <a:rPr lang="en-US"/>
              <a:pPr/>
              <a:t>102</a:t>
            </a:fld>
            <a:endParaRPr lang="en-US" dirty="0"/>
          </a:p>
        </p:txBody>
      </p:sp>
      <p:sp>
        <p:nvSpPr>
          <p:cNvPr id="12291" name="Rectangle 7"/>
          <p:cNvSpPr txBox="1">
            <a:spLocks noGrp="1" noChangeArrowheads="1"/>
          </p:cNvSpPr>
          <p:nvPr/>
        </p:nvSpPr>
        <p:spPr bwMode="auto">
          <a:xfrm>
            <a:off x="3956349" y="8818598"/>
            <a:ext cx="3027137" cy="463571"/>
          </a:xfrm>
          <a:prstGeom prst="rect">
            <a:avLst/>
          </a:prstGeom>
          <a:noFill/>
          <a:ln w="9525">
            <a:noFill/>
            <a:miter lim="800000"/>
            <a:headEnd/>
            <a:tailEnd/>
          </a:ln>
        </p:spPr>
        <p:txBody>
          <a:bodyPr lIns="92896" tIns="46446" rIns="92896" bIns="46446" anchor="b">
            <a:prstTxWarp prst="textNoShape">
              <a:avLst/>
            </a:prstTxWarp>
          </a:bodyPr>
          <a:lstStyle/>
          <a:p>
            <a:pPr algn="r" defTabSz="926266" eaLnBrk="1" hangingPunct="1"/>
            <a:fld id="{222CF90C-04F6-CF45-A191-E9EFC06F03E5}" type="slidenum">
              <a:rPr lang="en-US" sz="1100"/>
              <a:pPr algn="r" defTabSz="926266" eaLnBrk="1" hangingPunct="1"/>
              <a:t>102</a:t>
            </a:fld>
            <a:endParaRPr lang="en-US" sz="1100" dirty="0"/>
          </a:p>
        </p:txBody>
      </p:sp>
      <p:sp>
        <p:nvSpPr>
          <p:cNvPr id="12292" name="Rectangle 2"/>
          <p:cNvSpPr>
            <a:spLocks noGrp="1" noRot="1" noChangeAspect="1" noChangeArrowheads="1" noTextEdit="1"/>
          </p:cNvSpPr>
          <p:nvPr>
            <p:ph type="sldImg"/>
          </p:nvPr>
        </p:nvSpPr>
        <p:spPr>
          <a:xfrm>
            <a:off x="1173163" y="696913"/>
            <a:ext cx="4641850" cy="3481387"/>
          </a:xfrm>
          <a:ln/>
        </p:spPr>
      </p:sp>
      <p:sp>
        <p:nvSpPr>
          <p:cNvPr id="12293" name="Rectangle 3"/>
          <p:cNvSpPr>
            <a:spLocks noGrp="1" noChangeArrowheads="1"/>
          </p:cNvSpPr>
          <p:nvPr>
            <p:ph type="body" idx="1"/>
          </p:nvPr>
        </p:nvSpPr>
        <p:spPr>
          <a:noFill/>
          <a:ln/>
        </p:spPr>
        <p:txBody>
          <a:bodyPr lIns="92896" tIns="46446" rIns="92896" bIns="46446"/>
          <a:lstStyle/>
          <a:p>
            <a:pPr eaLnBrk="1" hangingPunct="1"/>
            <a:endParaRPr lang="en-US" dirty="0">
              <a:latin typeface="Arial" pitchFamily="-112"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(5/29/11 07:01) -----</a:t>
            </a:r>
          </a:p>
          <a:p>
            <a:r>
              <a:rPr lang="en-US" dirty="0"/>
              <a:t>Fleck 1935. The 'Turing award' of that community is named after him.</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105</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6656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9E1D3E05-CAEA-4C30-80D5-5ADDD19F8273}" type="slidenum">
              <a:rPr lang="en-US" smtClean="0"/>
              <a:pPr/>
              <a:t>108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14</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a:ln/>
        </p:spPr>
      </p:sp>
      <p:sp>
        <p:nvSpPr>
          <p:cNvPr id="6963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111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latin typeface="Arial" pitchFamily="34" charset="0"/>
              </a:rPr>
              <a:t>Slide 8</a:t>
            </a:r>
          </a:p>
        </p:txBody>
      </p:sp>
      <p:sp>
        <p:nvSpPr>
          <p:cNvPr id="36868" name="Slide Number Placeholder 3"/>
          <p:cNvSpPr>
            <a:spLocks noGrp="1"/>
          </p:cNvSpPr>
          <p:nvPr>
            <p:ph type="sldNum" sz="quarter" idx="5"/>
          </p:nvPr>
        </p:nvSpPr>
        <p:spPr>
          <a:noFill/>
        </p:spPr>
        <p:txBody>
          <a:bodyPr/>
          <a:lstStyle/>
          <a:p>
            <a:pPr defTabSz="927792"/>
            <a:fld id="{D8747B51-A1A8-4CDC-9FDA-83B0D9E61BE2}" type="slidenum">
              <a:rPr lang="en-US" altLang="zh-CN" smtClean="0">
                <a:latin typeface="Arial" pitchFamily="34" charset="0"/>
                <a:cs typeface="宋体"/>
              </a:rPr>
              <a:pPr defTabSz="927792"/>
              <a:t>112</a:t>
            </a:fld>
            <a:endParaRPr lang="en-US" altLang="zh-CN" dirty="0" smtClean="0">
              <a:latin typeface="Arial" pitchFamily="34" charset="0"/>
              <a:cs typeface="宋体"/>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 vendors have a hummer for optimizing incremental changes. However, they now need to deal with a paradigm shift, but having a hummer tends to make everything look to us like a nail.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113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114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3D7EE3B-34CB-4648-9ECE-E0C48C621335}" type="slidenum">
              <a:rPr lang="en-US"/>
              <a:pPr/>
              <a:t>115</a:t>
            </a:fld>
            <a:endParaRPr lang="en-US" dirty="0"/>
          </a:p>
        </p:txBody>
      </p:sp>
      <p:sp>
        <p:nvSpPr>
          <p:cNvPr id="11267" name="Rectangle 7"/>
          <p:cNvSpPr txBox="1">
            <a:spLocks noGrp="1" noChangeArrowheads="1"/>
          </p:cNvSpPr>
          <p:nvPr/>
        </p:nvSpPr>
        <p:spPr bwMode="auto">
          <a:xfrm>
            <a:off x="3956349" y="8818598"/>
            <a:ext cx="3027137" cy="463571"/>
          </a:xfrm>
          <a:prstGeom prst="rect">
            <a:avLst/>
          </a:prstGeom>
          <a:noFill/>
          <a:ln w="9525">
            <a:noFill/>
            <a:miter lim="800000"/>
            <a:headEnd/>
            <a:tailEnd/>
          </a:ln>
        </p:spPr>
        <p:txBody>
          <a:bodyPr lIns="92896" tIns="46446" rIns="92896" bIns="46446" anchor="b">
            <a:prstTxWarp prst="textNoShape">
              <a:avLst/>
            </a:prstTxWarp>
          </a:bodyPr>
          <a:lstStyle/>
          <a:p>
            <a:pPr algn="r" defTabSz="926266" eaLnBrk="1" hangingPunct="1"/>
            <a:fld id="{2771C597-8805-774D-9FC8-2142F2015F9E}" type="slidenum">
              <a:rPr lang="en-US" sz="1100"/>
              <a:pPr algn="r" defTabSz="926266" eaLnBrk="1" hangingPunct="1"/>
              <a:t>115</a:t>
            </a:fld>
            <a:endParaRPr lang="en-US" sz="1100" dirty="0"/>
          </a:p>
        </p:txBody>
      </p:sp>
      <p:sp>
        <p:nvSpPr>
          <p:cNvPr id="11268" name="Rectangle 2"/>
          <p:cNvSpPr>
            <a:spLocks noGrp="1" noRot="1" noChangeAspect="1" noChangeArrowheads="1" noTextEdit="1"/>
          </p:cNvSpPr>
          <p:nvPr>
            <p:ph type="sldImg"/>
          </p:nvPr>
        </p:nvSpPr>
        <p:spPr>
          <a:xfrm>
            <a:off x="1173163" y="696913"/>
            <a:ext cx="4641850" cy="3481387"/>
          </a:xfrm>
          <a:ln/>
        </p:spPr>
      </p:sp>
      <p:sp>
        <p:nvSpPr>
          <p:cNvPr id="11269" name="Rectangle 3"/>
          <p:cNvSpPr>
            <a:spLocks noGrp="1" noChangeArrowheads="1"/>
          </p:cNvSpPr>
          <p:nvPr>
            <p:ph type="body" idx="1"/>
          </p:nvPr>
        </p:nvSpPr>
        <p:spPr>
          <a:noFill/>
          <a:ln/>
        </p:spPr>
        <p:txBody>
          <a:bodyPr lIns="92896" tIns="46446" rIns="92896" bIns="46446"/>
          <a:lstStyle/>
          <a:p>
            <a:pPr eaLnBrk="1" hangingPunct="1"/>
            <a:endParaRPr lang="en-US" dirty="0">
              <a:latin typeface="Arial" pitchFamily="-112"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en-US" dirty="0">
              <a:latin typeface="Arial" pitchFamily="-112" charset="0"/>
            </a:endParaRPr>
          </a:p>
        </p:txBody>
      </p:sp>
      <p:sp>
        <p:nvSpPr>
          <p:cNvPr id="10244" name="Slide Number Placeholder 3"/>
          <p:cNvSpPr>
            <a:spLocks noGrp="1"/>
          </p:cNvSpPr>
          <p:nvPr>
            <p:ph type="sldNum" sz="quarter" idx="5"/>
          </p:nvPr>
        </p:nvSpPr>
        <p:spPr>
          <a:noFill/>
        </p:spPr>
        <p:txBody>
          <a:bodyPr/>
          <a:lstStyle/>
          <a:p>
            <a:fld id="{1C9B1849-8178-E541-9408-ACE9C991B5EB}" type="slidenum">
              <a:rPr lang="en-US"/>
              <a:pPr/>
              <a:t>116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30382D3-4B07-4BC0-8F5F-7F447EC4DD93}" type="slidenum">
              <a:rPr lang="en-US" smtClean="0"/>
              <a:pPr/>
              <a:t>118</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119</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6090"/>
            <a:fld id="{949C5033-5B47-4B00-8F35-7DC45D689003}" type="slidenum">
              <a:rPr lang="en-US" smtClean="0"/>
              <a:pPr defTabSz="926090"/>
              <a:t>120</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15</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p>
        </p:txBody>
      </p:sp>
      <p:sp>
        <p:nvSpPr>
          <p:cNvPr id="79876" name="Slide Number Placeholder 3"/>
          <p:cNvSpPr>
            <a:spLocks noGrp="1"/>
          </p:cNvSpPr>
          <p:nvPr>
            <p:ph type="sldNum" sz="quarter" idx="5"/>
          </p:nvPr>
        </p:nvSpPr>
        <p:spPr>
          <a:noFill/>
        </p:spPr>
        <p:txBody>
          <a:bodyPr/>
          <a:lstStyle/>
          <a:p>
            <a:fld id="{2F8D9151-9057-4572-8E80-901B8F1F8F7F}" type="slidenum">
              <a:rPr lang="en-US" smtClean="0"/>
              <a:pPr/>
              <a:t>123</a:t>
            </a:fld>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C08F699-9F39-4669-B327-552C6516EB8C}" type="slidenum">
              <a:rPr lang="en-US" smtClean="0"/>
              <a:pPr/>
              <a:t>124</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6090"/>
            <a:fld id="{041A5B30-C4F0-45EE-9A6A-5A19A4962063}" type="slidenum">
              <a:rPr lang="en-US" smtClean="0"/>
              <a:pPr defTabSz="926090"/>
              <a:t>125</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26090"/>
            <a:fld id="{48F936BC-2F43-4C65-A4E8-97928F822B99}" type="slidenum">
              <a:rPr lang="en-US" smtClean="0"/>
              <a:pPr defTabSz="926090"/>
              <a:t>126</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26090"/>
            <a:fld id="{A2568740-0F65-430A-95F9-94E1E0E6DDD0}" type="slidenum">
              <a:rPr lang="en-US" smtClean="0"/>
              <a:pPr defTabSz="926090"/>
              <a:t>127</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6090"/>
            <a:fld id="{7F1F5BB5-D7B8-41CC-823B-0EBB7190B2B5}" type="slidenum">
              <a:rPr lang="en-US" smtClean="0"/>
              <a:pPr defTabSz="926090"/>
              <a:t>128</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6090"/>
            <a:fld id="{4A3B8538-DF8F-484E-8BD8-10ABBE616A11}" type="slidenum">
              <a:rPr lang="en-US" smtClean="0"/>
              <a:pPr defTabSz="926090"/>
              <a:t>129</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CFADC-DC3A-4B87-863E-F7ADDC42EB93}" type="slidenum">
              <a:rPr lang="en-US" smtClean="0"/>
              <a:pPr fontAlgn="base">
                <a:spcBef>
                  <a:spcPct val="0"/>
                </a:spcBef>
                <a:spcAft>
                  <a:spcPct val="0"/>
                </a:spcAft>
                <a:defRPr/>
              </a:pPr>
              <a:t>130</a:t>
            </a:fld>
            <a:endParaRPr lang="en-US" dirty="0"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F7AFC-DA17-4962-B6D3-22F53F594720}" type="slidenum">
              <a:rPr lang="en-US" smtClean="0"/>
              <a:pPr fontAlgn="base">
                <a:spcBef>
                  <a:spcPct val="0"/>
                </a:spcBef>
                <a:spcAft>
                  <a:spcPct val="0"/>
                </a:spcAft>
                <a:defRPr/>
              </a:pPr>
              <a:t>131</a:t>
            </a:fld>
            <a:endParaRPr lang="en-US" dirty="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1B350-13DF-4631-B097-11C538D118E3}" type="slidenum">
              <a:rPr lang="en-US" smtClean="0"/>
              <a:pPr fontAlgn="base">
                <a:spcBef>
                  <a:spcPct val="0"/>
                </a:spcBef>
                <a:spcAft>
                  <a:spcPct val="0"/>
                </a:spcAft>
                <a:defRPr/>
              </a:pPr>
              <a:t>132</a:t>
            </a:fld>
            <a:endParaRPr lang="en-US"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2AAF02-D9DB-4D33-AA03-0B67886165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923179-07CF-4AFF-AB59-0945D2DF23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BC7E87-8167-432A-9BD1-2CA43E582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9E5C87-89D2-44FD-86EA-0B68EB0ED7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extLst>
      <p:ext uri="{BB962C8B-B14F-4D97-AF65-F5344CB8AC3E}">
        <p14:creationId xmlns:p14="http://schemas.microsoft.com/office/powerpoint/2010/main" val="346723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3D18CA-C07B-44AB-BA50-A20BF6A4DD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D6A5E-CAD7-451C-9A88-9EEFD8FC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C77A53-7414-429C-B074-7ADA877FB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5E697AE-A93A-443E-B48C-CD0C2D4440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37191E-8E5E-4A1F-A0E3-8EDEF5BB64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06CDC-C4EE-4B11-B0E9-6152D9E9AC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FB88C4-A8AB-4FD2-AA2C-38B72A705F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8D7FB5-DD04-4F26-8441-E8353DE77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D2BD47-0D8C-42FB-98DC-5A271DBC5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umiacs.umd.edu/~vishkin/"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umiacs.umd.edu/users/vishkin/XM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lstStyle/>
          <a:p>
            <a:r>
              <a:rPr lang="en-US" sz="3200" dirty="0" smtClean="0"/>
              <a:t>General-Purpose </a:t>
            </a:r>
            <a:r>
              <a:rPr lang="en-US" sz="3200" dirty="0"/>
              <a:t>Many-Core </a:t>
            </a:r>
            <a:r>
              <a:rPr lang="en-US" sz="3200" dirty="0" smtClean="0"/>
              <a:t>Parallelism – </a:t>
            </a:r>
            <a:br>
              <a:rPr lang="en-US" sz="3200" dirty="0" smtClean="0"/>
            </a:br>
            <a:r>
              <a:rPr lang="en-US" sz="3200" dirty="0" smtClean="0"/>
              <a:t>Broken, But Fixable</a:t>
            </a:r>
            <a:endParaRPr lang="en-US" sz="3200" dirty="0"/>
          </a:p>
        </p:txBody>
      </p:sp>
      <p:sp>
        <p:nvSpPr>
          <p:cNvPr id="2051" name="Rectangle 3"/>
          <p:cNvSpPr>
            <a:spLocks noGrp="1" noChangeArrowheads="1"/>
          </p:cNvSpPr>
          <p:nvPr>
            <p:ph type="subTitle" idx="1"/>
          </p:nvPr>
        </p:nvSpPr>
        <p:spPr>
          <a:xfrm>
            <a:off x="0" y="1676400"/>
            <a:ext cx="9067800" cy="1981200"/>
          </a:xfrm>
        </p:spPr>
        <p:txBody>
          <a:bodyPr/>
          <a:lstStyle/>
          <a:p>
            <a:pPr eaLnBrk="1" hangingPunct="1">
              <a:lnSpc>
                <a:spcPct val="80000"/>
              </a:lnSpc>
            </a:pPr>
            <a:r>
              <a:rPr lang="en-US" altLang="zh-CN" sz="2800" i="1" dirty="0" smtClean="0">
                <a:ea typeface="宋体" charset="-122"/>
              </a:rPr>
              <a:t>Uzi Vishkin</a:t>
            </a:r>
          </a:p>
          <a:p>
            <a:pPr algn="l" eaLnBrk="1" hangingPunct="1">
              <a:lnSpc>
                <a:spcPct val="80000"/>
              </a:lnSpc>
            </a:pPr>
            <a:endParaRPr lang="en-US" altLang="zh-CN" sz="2000" dirty="0" smtClean="0">
              <a:ea typeface="宋体" charset="-122"/>
            </a:endParaRPr>
          </a:p>
          <a:p>
            <a:pPr eaLnBrk="1" hangingPunct="1">
              <a:lnSpc>
                <a:spcPct val="80000"/>
              </a:lnSpc>
            </a:pPr>
            <a:endParaRPr lang="en-US" altLang="zh-CN" sz="2000" dirty="0" smtClean="0">
              <a:ea typeface="宋体" charset="-122"/>
            </a:endParaRP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TextBox 1"/>
          <p:cNvSpPr txBox="1"/>
          <p:nvPr/>
        </p:nvSpPr>
        <p:spPr>
          <a:xfrm>
            <a:off x="1981200" y="2819400"/>
            <a:ext cx="5562600" cy="400110"/>
          </a:xfrm>
          <a:prstGeom prst="rect">
            <a:avLst/>
          </a:prstGeom>
          <a:noFill/>
        </p:spPr>
        <p:txBody>
          <a:bodyPr wrap="square" rtlCol="0">
            <a:spAutoFit/>
          </a:bodyPr>
          <a:lstStyle/>
          <a:p>
            <a:r>
              <a:rPr lang="en-US" dirty="0" smtClean="0"/>
              <a:t>Scope: max speedup from on-chip parallelism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How to think</a:t>
            </a:r>
            <a:r>
              <a:rPr kumimoji="0" lang="en-US" sz="2000" b="0" i="0" u="none" strike="noStrike" cap="none" normalizeH="0" dirty="0" smtClean="0">
                <a:ln>
                  <a:noFill/>
                </a:ln>
                <a:solidFill>
                  <a:srgbClr val="FF0000"/>
                </a:solidFill>
                <a:effectLst/>
                <a:latin typeface="Arial" charset="0"/>
              </a:rPr>
              <a:t> about parallelism</a:t>
            </a:r>
            <a:r>
              <a:rPr kumimoji="0" lang="en-US" sz="2000" b="0" i="0" u="none" strike="noStrike" cap="none" normalizeH="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PRAM &amp; Parallel algorithms</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562600" y="2658533"/>
            <a:ext cx="388620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u="sng" dirty="0" smtClean="0">
                <a:solidFill>
                  <a:srgbClr val="FF0000"/>
                </a:solidFill>
              </a:rPr>
              <a:t>Concepts</a:t>
            </a:r>
            <a:r>
              <a:rPr kumimoji="0" lang="en-US" sz="1800" b="0" i="0" u="none" strike="noStrike" cap="none" normalizeH="0" baseline="0" dirty="0" smtClean="0">
                <a:ln>
                  <a:noFill/>
                </a:ln>
                <a:solidFill>
                  <a:schemeClr val="tx1"/>
                </a:solidFill>
                <a:effectLst/>
              </a:rPr>
              <a:t> Theory, MTA, NYU-Ultra</a:t>
            </a:r>
            <a:r>
              <a:rPr kumimoji="0" lang="en-US" sz="1800" b="0" i="0" u="none" strike="noStrike" cap="none" normalizeH="0" dirty="0" smtClean="0">
                <a:ln>
                  <a:noFill/>
                </a:ln>
                <a:solidFill>
                  <a:schemeClr val="tx1"/>
                </a:solidFill>
                <a:effectLst/>
              </a:rPr>
              <a:t> </a:t>
            </a:r>
            <a:r>
              <a:rPr kumimoji="0" lang="en-US" sz="1800" b="0" i="0" u="none" strike="noStrike" cap="none" normalizeH="0" baseline="0" dirty="0" smtClean="0">
                <a:ln>
                  <a:noFill/>
                </a:ln>
                <a:solidFill>
                  <a:schemeClr val="tx1"/>
                </a:solidFill>
                <a:effectLst/>
              </a:rPr>
              <a:t>SB-PRAM, </a:t>
            </a:r>
            <a:r>
              <a:rPr kumimoji="0" lang="en-US" sz="1800" b="0" i="0" u="none" strike="noStrike" cap="none" normalizeH="0" baseline="0" dirty="0" smtClean="0">
                <a:ln>
                  <a:noFill/>
                </a:ln>
                <a:solidFill>
                  <a:srgbClr val="FF0000"/>
                </a:solidFill>
                <a:effectLst/>
              </a:rPr>
              <a:t>XMT</a:t>
            </a:r>
            <a:r>
              <a:rPr kumimoji="0" lang="en-US" sz="1800" b="0" i="0" u="none" strike="noStrike" cap="none" normalizeH="0" baseline="0" dirty="0" smtClean="0">
                <a:ln>
                  <a:noFill/>
                </a:ln>
                <a:solidFill>
                  <a:schemeClr val="tx1"/>
                </a:solidFill>
                <a:effectLst/>
              </a:rPr>
              <a:t> Many-core.</a:t>
            </a:r>
            <a:r>
              <a:rPr kumimoji="0" lang="en-US" sz="2000" b="0" i="0" u="none" strike="noStrike" cap="none" normalizeH="0" baseline="0" dirty="0" smtClean="0">
                <a:ln>
                  <a:noFill/>
                </a:ln>
                <a:solidFill>
                  <a:schemeClr val="tx1"/>
                </a:solidFill>
                <a:effectLst/>
                <a:latin typeface="Arial" charset="0"/>
              </a:rPr>
              <a:t> </a:t>
            </a:r>
            <a:r>
              <a:rPr lang="en-US" dirty="0"/>
              <a:t> </a:t>
            </a:r>
            <a:r>
              <a:rPr lang="en-US" u="sng" dirty="0" smtClean="0">
                <a:solidFill>
                  <a:srgbClr val="FF0000"/>
                </a:solidFill>
              </a:rPr>
              <a:t>Quantitative validation</a:t>
            </a:r>
            <a:r>
              <a:rPr lang="en-US" dirty="0" smtClean="0"/>
              <a:t> XMT</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t>Fine, but more important: </a:t>
            </a:r>
          </a:p>
          <a:p>
            <a:r>
              <a:rPr lang="el-GR" dirty="0" smtClean="0">
                <a:solidFill>
                  <a:srgbClr val="FF0000"/>
                </a:solidFill>
              </a:rPr>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solidFill>
                  <a:srgbClr val="FF0000"/>
                </a:solidFill>
              </a:rPr>
              <a:t>Algorithms-first thread</a:t>
            </a:r>
            <a:endParaRPr lang="en-US" u="dbl" dirty="0">
              <a:solidFill>
                <a:srgbClr val="FF0000"/>
              </a:solidFill>
            </a:endParaRPr>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323439"/>
          </a:xfrm>
          <a:prstGeom prst="rect">
            <a:avLst/>
          </a:prstGeom>
          <a:noFill/>
        </p:spPr>
        <p:txBody>
          <a:bodyPr wrap="square" rtlCol="0">
            <a:spAutoFit/>
          </a:bodyPr>
          <a:lstStyle/>
          <a:p>
            <a:r>
              <a:rPr lang="en-US" dirty="0" smtClean="0">
                <a:solidFill>
                  <a:srgbClr val="00B050"/>
                </a:solidFill>
              </a:rPr>
              <a:t>Past</a:t>
            </a:r>
          </a:p>
          <a:p>
            <a:endParaRPr lang="en-US" dirty="0">
              <a:solidFill>
                <a:srgbClr val="00B050"/>
              </a:solidFill>
            </a:endParaRPr>
          </a:p>
          <a:p>
            <a:r>
              <a:rPr lang="en-US" dirty="0" smtClean="0">
                <a:solidFill>
                  <a:srgbClr val="00B050"/>
                </a:solidFill>
              </a:rPr>
              <a:t>Future?</a:t>
            </a:r>
          </a:p>
          <a:p>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3048000" y="6096000"/>
            <a:ext cx="3657600" cy="400110"/>
          </a:xfrm>
          <a:prstGeom prst="rect">
            <a:avLst/>
          </a:prstGeom>
          <a:noFill/>
        </p:spPr>
        <p:txBody>
          <a:bodyPr wrap="square" rtlCol="0">
            <a:spAutoFit/>
          </a:bodyPr>
          <a:lstStyle/>
          <a:p>
            <a:pPr algn="ctr"/>
            <a:r>
              <a:rPr lang="en-US" dirty="0" smtClean="0"/>
              <a:t>Legend: </a:t>
            </a:r>
            <a:r>
              <a:rPr lang="en-US" dirty="0" smtClean="0">
                <a:solidFill>
                  <a:srgbClr val="FF0000"/>
                </a:solidFill>
              </a:rPr>
              <a:t>Remainder of this talk</a:t>
            </a:r>
            <a:endParaRPr lang="en-US" dirty="0">
              <a:solidFill>
                <a:srgbClr val="FF0000"/>
              </a:solidFill>
            </a:endParaRPr>
          </a:p>
        </p:txBody>
      </p:sp>
    </p:spTree>
    <p:extLst>
      <p:ext uri="{BB962C8B-B14F-4D97-AF65-F5344CB8AC3E}">
        <p14:creationId xmlns:p14="http://schemas.microsoft.com/office/powerpoint/2010/main" val="36969158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838200"/>
          </a:xfrm>
        </p:spPr>
        <p:txBody>
          <a:bodyPr/>
          <a:lstStyle/>
          <a:p>
            <a:pPr eaLnBrk="1" hangingPunct="1"/>
            <a:r>
              <a:rPr lang="en-US" sz="4000" dirty="0" smtClean="0"/>
              <a:t>Work-Depth presentation of algorithms</a:t>
            </a:r>
          </a:p>
        </p:txBody>
      </p:sp>
      <p:sp>
        <p:nvSpPr>
          <p:cNvPr id="34819" name="Rectangle 3"/>
          <p:cNvSpPr>
            <a:spLocks noGrp="1" noChangeArrowheads="1"/>
          </p:cNvSpPr>
          <p:nvPr>
            <p:ph type="body" idx="1"/>
          </p:nvPr>
        </p:nvSpPr>
        <p:spPr>
          <a:xfrm>
            <a:off x="0" y="762000"/>
            <a:ext cx="9144000" cy="6096000"/>
          </a:xfrm>
        </p:spPr>
        <p:txBody>
          <a:bodyPr/>
          <a:lstStyle/>
          <a:p>
            <a:pPr eaLnBrk="1" hangingPunct="1">
              <a:lnSpc>
                <a:spcPct val="90000"/>
              </a:lnSpc>
              <a:buFontTx/>
              <a:buNone/>
            </a:pPr>
            <a:r>
              <a:rPr lang="en-US" sz="2400" dirty="0" smtClean="0"/>
              <a:t>Work-Depth algorithms are also presented as a sequence of parallel time units (or “rounds”, or “pulses”); however, each time unit consists of a </a:t>
            </a:r>
            <a:r>
              <a:rPr lang="en-US" sz="2400" dirty="0" smtClean="0">
                <a:solidFill>
                  <a:srgbClr val="FF0000"/>
                </a:solidFill>
              </a:rPr>
              <a:t>sequence</a:t>
            </a:r>
            <a:r>
              <a:rPr lang="en-US" sz="2400" dirty="0" smtClean="0"/>
              <a:t> of instructions to be performed concurrently; the sequence of instructions may include </a:t>
            </a:r>
            <a:r>
              <a:rPr lang="en-US" sz="2400" dirty="0" smtClean="0">
                <a:solidFill>
                  <a:srgbClr val="FF0000"/>
                </a:solidFill>
              </a:rPr>
              <a:t>any</a:t>
            </a:r>
            <a:r>
              <a:rPr lang="en-US" sz="2400" dirty="0" smtClean="0"/>
              <a:t> number.</a:t>
            </a:r>
          </a:p>
          <a:p>
            <a:pPr eaLnBrk="1" hangingPunct="1">
              <a:lnSpc>
                <a:spcPct val="90000"/>
              </a:lnSpc>
              <a:buFontTx/>
              <a:buNone/>
            </a:pPr>
            <a:r>
              <a:rPr lang="en-US" sz="2400" dirty="0" smtClean="0"/>
              <a:t>Why is this enough? See J-92, KKT01, or my classnotes</a:t>
            </a:r>
          </a:p>
        </p:txBody>
      </p:sp>
      <p:pic>
        <p:nvPicPr>
          <p:cNvPr id="34820" name="Picture 4" descr="fig2b-wd-mode"/>
          <p:cNvPicPr>
            <a:picLocks noChangeAspect="1" noChangeArrowheads="1"/>
          </p:cNvPicPr>
          <p:nvPr/>
        </p:nvPicPr>
        <p:blipFill>
          <a:blip r:embed="rId3" cstate="print"/>
          <a:srcRect/>
          <a:stretch>
            <a:fillRect/>
          </a:stretch>
        </p:blipFill>
        <p:spPr bwMode="auto">
          <a:xfrm>
            <a:off x="5029200" y="3124200"/>
            <a:ext cx="4114800" cy="3581400"/>
          </a:xfrm>
          <a:prstGeom prst="rect">
            <a:avLst/>
          </a:prstGeom>
          <a:noFill/>
          <a:ln w="9525">
            <a:noFill/>
            <a:miter lim="800000"/>
            <a:headEnd/>
            <a:tailEnd/>
          </a:ln>
        </p:spPr>
      </p:pic>
      <p:sp>
        <p:nvSpPr>
          <p:cNvPr id="6" name="TextBox 5"/>
          <p:cNvSpPr txBox="1"/>
          <p:nvPr/>
        </p:nvSpPr>
        <p:spPr>
          <a:xfrm>
            <a:off x="0" y="3200400"/>
            <a:ext cx="5253361" cy="4093428"/>
          </a:xfrm>
          <a:prstGeom prst="rect">
            <a:avLst/>
          </a:prstGeom>
          <a:noFill/>
        </p:spPr>
        <p:txBody>
          <a:bodyPr wrap="square" rtlCol="0">
            <a:spAutoFit/>
          </a:bodyPr>
          <a:lstStyle/>
          <a:p>
            <a:r>
              <a:rPr lang="en-US" dirty="0" smtClean="0"/>
              <a:t>SV-MaxFlow-82: </a:t>
            </a:r>
            <a:r>
              <a:rPr lang="en-US" dirty="0" smtClean="0">
                <a:solidFill>
                  <a:srgbClr val="FF0000"/>
                </a:solidFill>
              </a:rPr>
              <a:t>still way too difficult</a:t>
            </a:r>
          </a:p>
          <a:p>
            <a:endParaRPr lang="en-US" dirty="0" smtClean="0"/>
          </a:p>
          <a:p>
            <a:r>
              <a:rPr lang="en-US" u="sng" dirty="0" smtClean="0"/>
              <a:t>Drawback to WD mode </a:t>
            </a:r>
          </a:p>
          <a:p>
            <a:pPr marL="514350" indent="-514350"/>
            <a:r>
              <a:rPr lang="en-US" dirty="0" smtClean="0"/>
              <a:t>Fully specifying the serial number of each</a:t>
            </a:r>
          </a:p>
          <a:p>
            <a:pPr marL="514350" indent="-514350"/>
            <a:r>
              <a:rPr lang="en-US" dirty="0" smtClean="0"/>
              <a:t>instruction requires a level of detail that may </a:t>
            </a:r>
          </a:p>
          <a:p>
            <a:pPr marL="514350" indent="-514350"/>
            <a:r>
              <a:rPr lang="en-US" dirty="0" smtClean="0"/>
              <a:t>be added later </a:t>
            </a:r>
          </a:p>
          <a:p>
            <a:pPr marL="514350" indent="-514350"/>
            <a:endParaRPr lang="en-US" dirty="0" smtClean="0"/>
          </a:p>
          <a:p>
            <a:pPr marL="514350" indent="-514350"/>
            <a:endParaRPr lang="en-US" dirty="0" smtClean="0"/>
          </a:p>
          <a:p>
            <a:pPr marL="514350" indent="-514350"/>
            <a:endParaRPr lang="en-US" dirty="0" smtClean="0"/>
          </a:p>
          <a:p>
            <a:pPr marL="514350" indent="-514350"/>
            <a:endParaRPr lang="en-US" dirty="0" smtClean="0"/>
          </a:p>
          <a:p>
            <a:pPr marL="514350" indent="-514350"/>
            <a:endParaRPr lang="en-US" dirty="0" smtClean="0"/>
          </a:p>
          <a:p>
            <a:pPr marL="514350" indent="-514350"/>
            <a:r>
              <a:rPr lang="en-US" dirty="0" smtClean="0"/>
              <a:t>2nd round of discounts ..</a:t>
            </a:r>
          </a:p>
          <a:p>
            <a:pPr marL="514350" indent="-514350"/>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4638"/>
            <a:ext cx="9144000" cy="563562"/>
          </a:xfrm>
        </p:spPr>
        <p:txBody>
          <a:bodyPr/>
          <a:lstStyle/>
          <a:p>
            <a:pPr eaLnBrk="1" hangingPunct="1"/>
            <a:r>
              <a:rPr lang="en-US" sz="4000" dirty="0" smtClean="0"/>
              <a:t>Informal Work-Depth (IWD) description</a:t>
            </a:r>
            <a:br>
              <a:rPr lang="en-US" sz="4000" dirty="0" smtClean="0"/>
            </a:br>
            <a:endParaRPr lang="en-US" sz="4000" dirty="0" smtClean="0"/>
          </a:p>
        </p:txBody>
      </p:sp>
      <p:sp>
        <p:nvSpPr>
          <p:cNvPr id="71683" name="Rectangle 3"/>
          <p:cNvSpPr>
            <a:spLocks noGrp="1" noChangeArrowheads="1"/>
          </p:cNvSpPr>
          <p:nvPr>
            <p:ph type="body" idx="1"/>
          </p:nvPr>
        </p:nvSpPr>
        <p:spPr>
          <a:xfrm>
            <a:off x="0" y="533400"/>
            <a:ext cx="9144000" cy="6324600"/>
          </a:xfrm>
        </p:spPr>
        <p:txBody>
          <a:bodyPr/>
          <a:lstStyle/>
          <a:p>
            <a:pPr eaLnBrk="1" hangingPunct="1">
              <a:buFontTx/>
              <a:buNone/>
            </a:pPr>
            <a:r>
              <a:rPr lang="en-US" sz="2000" dirty="0" smtClean="0"/>
              <a:t>Similar to Work-Depth, the algorithm is presented in terms of a sequence of parallel time units (or “rounds”); however, at each time unit there is a </a:t>
            </a:r>
            <a:r>
              <a:rPr lang="en-US" sz="2000" u="sng" dirty="0" smtClean="0"/>
              <a:t>set</a:t>
            </a:r>
            <a:r>
              <a:rPr lang="en-US" sz="2000" dirty="0" smtClean="0"/>
              <a:t> containing  a number of instructions to be performed concurrently. </a:t>
            </a:r>
            <a:r>
              <a:rPr lang="en-US" sz="2000" dirty="0" smtClean="0">
                <a:solidFill>
                  <a:srgbClr val="FF0000"/>
                </a:solidFill>
              </a:rPr>
              <a:t>‘ICE’</a:t>
            </a:r>
          </a:p>
          <a:p>
            <a:pPr eaLnBrk="1" hangingPunct="1">
              <a:lnSpc>
                <a:spcPct val="80000"/>
              </a:lnSpc>
              <a:spcBef>
                <a:spcPct val="0"/>
              </a:spcBef>
              <a:buFontTx/>
              <a:buNone/>
            </a:pPr>
            <a:r>
              <a:rPr lang="en-US" sz="2000" dirty="0" smtClean="0"/>
              <a:t>Descriptions of the set of concurrent instructions can come in many flavors.</a:t>
            </a:r>
          </a:p>
          <a:p>
            <a:pPr eaLnBrk="1" hangingPunct="1">
              <a:lnSpc>
                <a:spcPct val="80000"/>
              </a:lnSpc>
              <a:spcBef>
                <a:spcPct val="0"/>
              </a:spcBef>
              <a:buFontTx/>
              <a:buNone/>
            </a:pPr>
            <a:r>
              <a:rPr lang="en-US" sz="2000" dirty="0" smtClean="0"/>
              <a:t>Even implicit, where the number of instruction is not obvious.</a:t>
            </a:r>
            <a:r>
              <a:rPr lang="en-US" dirty="0" smtClean="0"/>
              <a:t> </a:t>
            </a:r>
          </a:p>
          <a:p>
            <a:pPr eaLnBrk="1" hangingPunct="1">
              <a:buFontTx/>
              <a:buNone/>
            </a:pPr>
            <a:endParaRPr lang="en-US" sz="2000" dirty="0" smtClean="0"/>
          </a:p>
          <a:p>
            <a:pPr eaLnBrk="1" hangingPunct="1">
              <a:buFontTx/>
              <a:buNone/>
            </a:pPr>
            <a:endParaRPr lang="en-US" dirty="0" smtClean="0"/>
          </a:p>
        </p:txBody>
      </p:sp>
      <p:pic>
        <p:nvPicPr>
          <p:cNvPr id="71684" name="Picture 4" descr="fig8b-wd-mode"/>
          <p:cNvPicPr>
            <a:picLocks noChangeAspect="1" noChangeArrowheads="1"/>
          </p:cNvPicPr>
          <p:nvPr/>
        </p:nvPicPr>
        <p:blipFill>
          <a:blip r:embed="rId3" cstate="print"/>
          <a:srcRect/>
          <a:stretch>
            <a:fillRect/>
          </a:stretch>
        </p:blipFill>
        <p:spPr bwMode="auto">
          <a:xfrm>
            <a:off x="4876800" y="2438400"/>
            <a:ext cx="4267200" cy="4419600"/>
          </a:xfrm>
          <a:prstGeom prst="rect">
            <a:avLst/>
          </a:prstGeom>
          <a:noFill/>
          <a:ln w="9525">
            <a:noFill/>
            <a:miter lim="800000"/>
            <a:headEnd/>
            <a:tailEnd/>
          </a:ln>
        </p:spPr>
      </p:pic>
      <p:sp>
        <p:nvSpPr>
          <p:cNvPr id="71685" name="Text Box 5"/>
          <p:cNvSpPr txBox="1">
            <a:spLocks noChangeArrowheads="1"/>
          </p:cNvSpPr>
          <p:nvPr/>
        </p:nvSpPr>
        <p:spPr bwMode="auto">
          <a:xfrm>
            <a:off x="0" y="2362200"/>
            <a:ext cx="5181600" cy="4555093"/>
          </a:xfrm>
          <a:prstGeom prst="rect">
            <a:avLst/>
          </a:prstGeom>
          <a:noFill/>
          <a:ln w="9525">
            <a:noFill/>
            <a:miter lim="800000"/>
            <a:headEnd/>
            <a:tailEnd/>
          </a:ln>
        </p:spPr>
        <p:txBody>
          <a:bodyPr wrap="square">
            <a:spAutoFit/>
          </a:bodyPr>
          <a:lstStyle/>
          <a:p>
            <a:r>
              <a:rPr lang="en-US" dirty="0" smtClean="0"/>
              <a:t>The </a:t>
            </a:r>
            <a:r>
              <a:rPr lang="en-US" dirty="0"/>
              <a:t>main methodical issue addressed here is how to train CS&amp;E </a:t>
            </a:r>
            <a:r>
              <a:rPr lang="en-US" dirty="0" smtClean="0"/>
              <a:t>professionals </a:t>
            </a:r>
            <a:r>
              <a:rPr lang="en-US" dirty="0"/>
              <a:t>“to think in parallel”. Here is the informal answer: </a:t>
            </a:r>
            <a:r>
              <a:rPr lang="en-US" u="sng" dirty="0"/>
              <a:t>train yourself to provide IWD description of parallel algorithms</a:t>
            </a:r>
            <a:r>
              <a:rPr lang="en-US" dirty="0"/>
              <a:t>. The rest is detail (although important) that can be acquired as a </a:t>
            </a:r>
            <a:r>
              <a:rPr lang="en-US" dirty="0" smtClean="0"/>
              <a:t>skill, by training (perhaps with tools).</a:t>
            </a:r>
          </a:p>
          <a:p>
            <a:endParaRPr lang="en-US" dirty="0" smtClean="0"/>
          </a:p>
          <a:p>
            <a:r>
              <a:rPr lang="en-US" dirty="0" smtClean="0"/>
              <a:t>Why is this enough? Answer: “miracle”. </a:t>
            </a:r>
          </a:p>
          <a:p>
            <a:r>
              <a:rPr lang="en-US" dirty="0" smtClean="0"/>
              <a:t>See J-92, KKT01, or my classnotes: </a:t>
            </a:r>
          </a:p>
          <a:p>
            <a:r>
              <a:rPr lang="en-US" dirty="0" smtClean="0"/>
              <a:t>1. w/p + t time on p processors in algebraic, decision tree ‘fluffy’ models</a:t>
            </a:r>
            <a:endParaRPr lang="en-US" dirty="0"/>
          </a:p>
          <a:p>
            <a:pPr>
              <a:spcBef>
                <a:spcPct val="50000"/>
              </a:spcBef>
            </a:pPr>
            <a:r>
              <a:rPr lang="en-US" dirty="0" smtClean="0"/>
              <a:t>2. V81,SV82 conjectured miracle: use as heuristics for full overhead PRAM model</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4294967295"/>
          </p:nvPr>
        </p:nvSpPr>
        <p:spPr>
          <a:xfrm>
            <a:off x="0" y="914400"/>
            <a:ext cx="4572000" cy="5562600"/>
          </a:xfrm>
        </p:spPr>
        <p:txBody>
          <a:bodyPr/>
          <a:lstStyle/>
          <a:p>
            <a:pPr eaLnBrk="1" hangingPunct="1">
              <a:lnSpc>
                <a:spcPct val="80000"/>
              </a:lnSpc>
              <a:buFontTx/>
              <a:buNone/>
            </a:pPr>
            <a:r>
              <a:rPr lang="en-US" sz="2000" dirty="0"/>
              <a:t>Input: (i) All world airports. </a:t>
            </a:r>
          </a:p>
          <a:p>
            <a:pPr eaLnBrk="1" hangingPunct="1">
              <a:lnSpc>
                <a:spcPct val="80000"/>
              </a:lnSpc>
              <a:buFontTx/>
              <a:buNone/>
            </a:pPr>
            <a:r>
              <a:rPr lang="en-US" sz="2000" dirty="0"/>
              <a:t>(ii) For each, all</a:t>
            </a:r>
            <a:r>
              <a:rPr lang="en-US" sz="2000" dirty="0" smtClean="0"/>
              <a:t> its </a:t>
            </a:r>
            <a:r>
              <a:rPr lang="en-US" sz="2000" dirty="0"/>
              <a:t>non-stop </a:t>
            </a:r>
            <a:r>
              <a:rPr lang="en-US" sz="2000" dirty="0" smtClean="0"/>
              <a:t>flights.</a:t>
            </a:r>
            <a:endParaRPr lang="en-US" sz="2000" dirty="0"/>
          </a:p>
          <a:p>
            <a:pPr eaLnBrk="1" hangingPunct="1">
              <a:lnSpc>
                <a:spcPct val="80000"/>
              </a:lnSpc>
              <a:buFontTx/>
              <a:buNone/>
            </a:pPr>
            <a:r>
              <a:rPr lang="en-US" sz="2000" dirty="0"/>
              <a:t>Find: smallest number of flights from DCA to every other airport.</a:t>
            </a:r>
          </a:p>
          <a:p>
            <a:pPr eaLnBrk="1" hangingPunct="1">
              <a:lnSpc>
                <a:spcPct val="80000"/>
              </a:lnSpc>
              <a:buFontTx/>
              <a:buNone/>
            </a:pPr>
            <a:endParaRPr lang="en-US" sz="2000" b="1" dirty="0"/>
          </a:p>
          <a:p>
            <a:pPr eaLnBrk="1" hangingPunct="1">
              <a:lnSpc>
                <a:spcPct val="80000"/>
              </a:lnSpc>
              <a:buFontTx/>
              <a:buNone/>
            </a:pPr>
            <a:r>
              <a:rPr lang="en-US" sz="2000" b="1" u="sng" dirty="0"/>
              <a:t>Basic (actually parallel) algorithm</a:t>
            </a:r>
            <a:r>
              <a:rPr lang="en-US" sz="2000" dirty="0"/>
              <a:t> </a:t>
            </a:r>
          </a:p>
          <a:p>
            <a:pPr eaLnBrk="1" hangingPunct="1">
              <a:lnSpc>
                <a:spcPct val="80000"/>
              </a:lnSpc>
              <a:buFontTx/>
              <a:buNone/>
            </a:pPr>
            <a:r>
              <a:rPr lang="en-US" sz="2000" dirty="0"/>
              <a:t>Step i: </a:t>
            </a:r>
          </a:p>
          <a:p>
            <a:pPr eaLnBrk="1" hangingPunct="1">
              <a:lnSpc>
                <a:spcPct val="80000"/>
              </a:lnSpc>
              <a:buFontTx/>
              <a:buNone/>
            </a:pPr>
            <a:r>
              <a:rPr lang="en-US" sz="2000" i="1" u="sng" dirty="0"/>
              <a:t>For all</a:t>
            </a:r>
            <a:r>
              <a:rPr lang="en-US" sz="2000" dirty="0"/>
              <a:t> airports requiring i-1flights</a:t>
            </a:r>
          </a:p>
          <a:p>
            <a:pPr eaLnBrk="1" hangingPunct="1">
              <a:lnSpc>
                <a:spcPct val="80000"/>
              </a:lnSpc>
              <a:buFontTx/>
              <a:buNone/>
            </a:pPr>
            <a:r>
              <a:rPr lang="en-US" sz="2000" dirty="0"/>
              <a:t>  </a:t>
            </a:r>
            <a:r>
              <a:rPr lang="en-US" sz="2000" i="1" u="sng" dirty="0"/>
              <a:t>For all</a:t>
            </a:r>
            <a:r>
              <a:rPr lang="en-US" sz="2000" dirty="0"/>
              <a:t> its outgoing flights</a:t>
            </a:r>
          </a:p>
          <a:p>
            <a:pPr eaLnBrk="1" hangingPunct="1">
              <a:lnSpc>
                <a:spcPct val="80000"/>
              </a:lnSpc>
              <a:buFontTx/>
              <a:buNone/>
            </a:pPr>
            <a:r>
              <a:rPr lang="en-US" sz="2000" dirty="0"/>
              <a:t>    Mark (concurrently!) all “yet unvisited” airports as requiring i flights (</a:t>
            </a:r>
            <a:r>
              <a:rPr lang="en-US" sz="2000" dirty="0">
                <a:solidFill>
                  <a:schemeClr val="folHlink"/>
                </a:solidFill>
              </a:rPr>
              <a:t>note nesting</a:t>
            </a:r>
            <a:r>
              <a:rPr lang="en-US" sz="2000" dirty="0"/>
              <a:t>)</a:t>
            </a:r>
          </a:p>
          <a:p>
            <a:pPr eaLnBrk="1" hangingPunct="1">
              <a:lnSpc>
                <a:spcPct val="80000"/>
              </a:lnSpc>
              <a:buFontTx/>
              <a:buNone/>
            </a:pPr>
            <a:endParaRPr lang="en-US" sz="2000" b="1" dirty="0"/>
          </a:p>
          <a:p>
            <a:pPr eaLnBrk="1" hangingPunct="1">
              <a:lnSpc>
                <a:spcPct val="80000"/>
              </a:lnSpc>
              <a:buFontTx/>
              <a:buNone/>
            </a:pPr>
            <a:r>
              <a:rPr lang="en-US" sz="2000" b="1" dirty="0"/>
              <a:t>Serial</a:t>
            </a:r>
            <a:r>
              <a:rPr lang="en-US" sz="2000" dirty="0"/>
              <a:t>: forces </a:t>
            </a:r>
            <a:r>
              <a:rPr lang="en-US" sz="2000" dirty="0" smtClean="0"/>
              <a:t>‘</a:t>
            </a:r>
            <a:r>
              <a:rPr lang="en-US" sz="2000" dirty="0" smtClean="0">
                <a:solidFill>
                  <a:srgbClr val="FF0000"/>
                </a:solidFill>
              </a:rPr>
              <a:t>eye-of-a-needle’ </a:t>
            </a:r>
            <a:r>
              <a:rPr lang="en-US" sz="2000" dirty="0">
                <a:solidFill>
                  <a:srgbClr val="FF0000"/>
                </a:solidFill>
              </a:rPr>
              <a:t>queue</a:t>
            </a:r>
            <a:r>
              <a:rPr lang="en-US" sz="2000" dirty="0"/>
              <a:t>; need to prove that still the same as the parallel version.</a:t>
            </a:r>
          </a:p>
          <a:p>
            <a:pPr eaLnBrk="1" hangingPunct="1">
              <a:lnSpc>
                <a:spcPct val="80000"/>
              </a:lnSpc>
              <a:buFontTx/>
              <a:buNone/>
            </a:pPr>
            <a:r>
              <a:rPr lang="en-US" sz="2000" dirty="0"/>
              <a:t>O(T) time; T – total # of flights </a:t>
            </a:r>
            <a:endParaRPr lang="en-US" sz="2000" dirty="0" smtClean="0"/>
          </a:p>
          <a:p>
            <a:pPr eaLnBrk="1" hangingPunct="1">
              <a:lnSpc>
                <a:spcPct val="80000"/>
              </a:lnSpc>
              <a:buFontTx/>
              <a:buNone/>
            </a:pPr>
            <a:endParaRPr lang="en-US" sz="2000" dirty="0" smtClean="0"/>
          </a:p>
          <a:p>
            <a:pPr eaLnBrk="1" hangingPunct="1">
              <a:lnSpc>
                <a:spcPct val="80000"/>
              </a:lnSpc>
              <a:buNone/>
            </a:pPr>
            <a:r>
              <a:rPr lang="en-US" sz="2000" b="1" dirty="0" smtClean="0"/>
              <a:t>Parallel</a:t>
            </a:r>
            <a:r>
              <a:rPr lang="en-US" sz="2000" dirty="0" smtClean="0"/>
              <a:t>: parallel data-structures. </a:t>
            </a:r>
          </a:p>
          <a:p>
            <a:pPr eaLnBrk="1" hangingPunct="1">
              <a:lnSpc>
                <a:spcPct val="80000"/>
              </a:lnSpc>
              <a:buNone/>
            </a:pPr>
            <a:r>
              <a:rPr lang="en-US" sz="2000" dirty="0" smtClean="0"/>
              <a:t>Inherent serialization: S. </a:t>
            </a:r>
            <a:endParaRPr lang="en-US" sz="2000" b="1" dirty="0" smtClean="0">
              <a:solidFill>
                <a:srgbClr val="FF7C80"/>
              </a:solidFill>
            </a:endParaRPr>
          </a:p>
          <a:p>
            <a:pPr eaLnBrk="1" hangingPunct="1">
              <a:lnSpc>
                <a:spcPct val="80000"/>
              </a:lnSpc>
              <a:buNone/>
            </a:pPr>
            <a:endParaRPr lang="en-US" sz="2000" dirty="0" smtClean="0"/>
          </a:p>
          <a:p>
            <a:pPr eaLnBrk="1" hangingPunct="1">
              <a:lnSpc>
                <a:spcPct val="80000"/>
              </a:lnSpc>
              <a:buFontTx/>
              <a:buNone/>
            </a:pPr>
            <a:endParaRPr lang="en-US" sz="2000" dirty="0"/>
          </a:p>
        </p:txBody>
      </p:sp>
      <p:sp>
        <p:nvSpPr>
          <p:cNvPr id="4099" name="Rectangle 4"/>
          <p:cNvSpPr>
            <a:spLocks noGrp="1" noChangeArrowheads="1"/>
          </p:cNvSpPr>
          <p:nvPr>
            <p:ph type="body" sz="half" idx="4294967295"/>
          </p:nvPr>
        </p:nvSpPr>
        <p:spPr>
          <a:xfrm>
            <a:off x="4419600" y="685800"/>
            <a:ext cx="4724400" cy="5638800"/>
          </a:xfrm>
        </p:spPr>
        <p:txBody>
          <a:bodyPr/>
          <a:lstStyle/>
          <a:p>
            <a:pPr eaLnBrk="1" hangingPunct="1">
              <a:lnSpc>
                <a:spcPct val="80000"/>
              </a:lnSpc>
              <a:buFontTx/>
              <a:buNone/>
            </a:pPr>
            <a:r>
              <a:rPr lang="en-US" sz="2000" b="1" dirty="0" smtClean="0">
                <a:solidFill>
                  <a:srgbClr val="FF0000"/>
                </a:solidFill>
              </a:rPr>
              <a:t>Gain </a:t>
            </a:r>
            <a:r>
              <a:rPr lang="en-US" sz="2000" b="1" dirty="0">
                <a:solidFill>
                  <a:srgbClr val="FF0000"/>
                </a:solidFill>
              </a:rPr>
              <a:t>relative to serial</a:t>
            </a:r>
            <a:r>
              <a:rPr lang="en-US" sz="2000" dirty="0">
                <a:solidFill>
                  <a:srgbClr val="FF0000"/>
                </a:solidFill>
              </a:rPr>
              <a:t>: (first cut) ~T/S!</a:t>
            </a:r>
          </a:p>
          <a:p>
            <a:pPr eaLnBrk="1" hangingPunct="1">
              <a:lnSpc>
                <a:spcPct val="80000"/>
              </a:lnSpc>
              <a:buFontTx/>
              <a:buNone/>
            </a:pPr>
            <a:r>
              <a:rPr lang="en-US" sz="2000" dirty="0"/>
              <a:t>Decisive also relative to coarse-grained parallelism.</a:t>
            </a:r>
          </a:p>
          <a:p>
            <a:pPr eaLnBrk="1" hangingPunct="1">
              <a:lnSpc>
                <a:spcPct val="80000"/>
              </a:lnSpc>
              <a:buFontTx/>
              <a:buNone/>
            </a:pPr>
            <a:endParaRPr lang="en-US" sz="2000" dirty="0">
              <a:solidFill>
                <a:srgbClr val="FF7C80"/>
              </a:solidFill>
            </a:endParaRPr>
          </a:p>
          <a:p>
            <a:pPr eaLnBrk="1" hangingPunct="1">
              <a:lnSpc>
                <a:spcPct val="80000"/>
              </a:lnSpc>
              <a:buFontTx/>
              <a:buNone/>
            </a:pPr>
            <a:r>
              <a:rPr lang="en-US" sz="2000" dirty="0"/>
              <a:t>Note: (i) “Concurrently” as in natural BFS: only change to serial algorithm</a:t>
            </a:r>
          </a:p>
          <a:p>
            <a:pPr eaLnBrk="1" hangingPunct="1">
              <a:lnSpc>
                <a:spcPct val="80000"/>
              </a:lnSpc>
              <a:buFontTx/>
              <a:buNone/>
            </a:pPr>
            <a:r>
              <a:rPr lang="en-US" sz="2000" dirty="0"/>
              <a:t>(ii) </a:t>
            </a:r>
            <a:r>
              <a:rPr lang="en-US" sz="2000" dirty="0">
                <a:solidFill>
                  <a:srgbClr val="FF0000"/>
                </a:solidFill>
              </a:rPr>
              <a:t>No “decomposition”/”partition</a:t>
            </a:r>
            <a:r>
              <a:rPr lang="en-US" sz="2000" dirty="0" smtClean="0">
                <a:solidFill>
                  <a:srgbClr val="FF0000"/>
                </a:solidFill>
              </a:rPr>
              <a:t>”</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r>
              <a:rPr lang="en-US" sz="2000" u="sng" dirty="0" smtClean="0">
                <a:solidFill>
                  <a:srgbClr val="FF0000"/>
                </a:solidFill>
              </a:rPr>
              <a:t>Mental effort of PRAM-like programming</a:t>
            </a:r>
          </a:p>
          <a:p>
            <a:pPr eaLnBrk="1" hangingPunct="1">
              <a:lnSpc>
                <a:spcPct val="80000"/>
              </a:lnSpc>
              <a:buFontTx/>
              <a:buNone/>
            </a:pPr>
            <a:r>
              <a:rPr lang="en-US" sz="2000" dirty="0" smtClean="0">
                <a:solidFill>
                  <a:srgbClr val="FF0000"/>
                </a:solidFill>
              </a:rPr>
              <a:t>1. sometimes easier than serial </a:t>
            </a:r>
          </a:p>
          <a:p>
            <a:pPr eaLnBrk="1" hangingPunct="1">
              <a:lnSpc>
                <a:spcPct val="80000"/>
              </a:lnSpc>
              <a:buFontTx/>
              <a:buNone/>
            </a:pPr>
            <a:r>
              <a:rPr lang="en-US" sz="2000" dirty="0" smtClean="0">
                <a:solidFill>
                  <a:srgbClr val="FF0000"/>
                </a:solidFill>
              </a:rPr>
              <a:t>2. considerably easier than for any parallel computer currently sold. Understanding falls within the common denominator of other approaches.</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endParaRPr lang="en-US" sz="2400" dirty="0" smtClean="0"/>
          </a:p>
          <a:p>
            <a:pPr eaLnBrk="1" hangingPunct="1">
              <a:lnSpc>
                <a:spcPct val="80000"/>
              </a:lnSpc>
              <a:buFontTx/>
              <a:buNone/>
            </a:pPr>
            <a:endParaRPr lang="en-US" sz="2400" dirty="0">
              <a:solidFill>
                <a:srgbClr val="FF0000"/>
              </a:solidFill>
            </a:endParaRPr>
          </a:p>
        </p:txBody>
      </p:sp>
      <p:sp>
        <p:nvSpPr>
          <p:cNvPr id="4100" name="Text Box 6"/>
          <p:cNvSpPr txBox="1">
            <a:spLocks noChangeArrowheads="1"/>
          </p:cNvSpPr>
          <p:nvPr/>
        </p:nvSpPr>
        <p:spPr bwMode="auto">
          <a:xfrm>
            <a:off x="152400" y="0"/>
            <a:ext cx="8686800" cy="641350"/>
          </a:xfrm>
          <a:prstGeom prst="rect">
            <a:avLst/>
          </a:prstGeom>
          <a:noFill/>
          <a:ln w="9525">
            <a:noFill/>
            <a:miter lim="800000"/>
            <a:headEnd/>
            <a:tailEnd/>
          </a:ln>
        </p:spPr>
        <p:txBody>
          <a:bodyPr>
            <a:prstTxWarp prst="textNoShape">
              <a:avLst/>
            </a:prstTxWarp>
            <a:spAutoFit/>
          </a:bodyPr>
          <a:lstStyle/>
          <a:p>
            <a:pPr algn="ctr" eaLnBrk="1" hangingPunct="1"/>
            <a:r>
              <a:rPr lang="en-US" sz="3600" dirty="0" smtClean="0">
                <a:solidFill>
                  <a:schemeClr val="hlink"/>
                </a:solidFill>
                <a:latin typeface="Times New Roman" pitchFamily="-112" charset="0"/>
                <a:ea typeface="Times New Roman" pitchFamily="-112" charset="0"/>
                <a:cs typeface="Times New Roman" pitchFamily="-112" charset="0"/>
              </a:rPr>
              <a:t>Example </a:t>
            </a:r>
            <a:r>
              <a:rPr lang="en-US" sz="3600" dirty="0">
                <a:solidFill>
                  <a:schemeClr val="hlink"/>
                </a:solidFill>
                <a:latin typeface="Times New Roman" pitchFamily="-112" charset="0"/>
                <a:ea typeface="Times New Roman" pitchFamily="-112" charset="0"/>
                <a:cs typeface="Times New Roman" pitchFamily="-112" charset="0"/>
              </a:rPr>
              <a:t>of </a:t>
            </a:r>
            <a:r>
              <a:rPr lang="en-US" sz="3600" dirty="0" smtClean="0">
                <a:solidFill>
                  <a:schemeClr val="hlink"/>
                </a:solidFill>
                <a:latin typeface="Times New Roman" pitchFamily="-112" charset="0"/>
                <a:ea typeface="Times New Roman" pitchFamily="-112" charset="0"/>
                <a:cs typeface="Times New Roman" pitchFamily="-112" charset="0"/>
              </a:rPr>
              <a:t>Parallel ‘PRAM-like’ Algorithm</a:t>
            </a:r>
            <a:endParaRPr lang="en-US" sz="3600" dirty="0">
              <a:solidFill>
                <a:schemeClr val="hlink"/>
              </a:solidFill>
              <a:latin typeface="Times New Roman" pitchFamily="-112" charset="0"/>
              <a:ea typeface="Times New Roman" pitchFamily="-112" charset="0"/>
              <a:cs typeface="Times New Roman" pitchFamily="-112" charset="0"/>
            </a:endParaRPr>
          </a:p>
        </p:txBody>
      </p:sp>
      <p:sp>
        <p:nvSpPr>
          <p:cNvPr id="4101" name="Line 7"/>
          <p:cNvSpPr>
            <a:spLocks noChangeShapeType="1"/>
          </p:cNvSpPr>
          <p:nvPr/>
        </p:nvSpPr>
        <p:spPr bwMode="auto">
          <a:xfrm>
            <a:off x="4419600" y="914400"/>
            <a:ext cx="0" cy="5562600"/>
          </a:xfrm>
          <a:prstGeom prst="line">
            <a:avLst/>
          </a:prstGeom>
          <a:noFill/>
          <a:ln w="9525">
            <a:solidFill>
              <a:schemeClr val="tx1"/>
            </a:solidFill>
            <a:round/>
            <a:headEnd/>
            <a:tailEnd/>
          </a:ln>
        </p:spPr>
        <p:txBody>
          <a:bodyP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u="sng" dirty="0" smtClean="0"/>
              <a:t>Chronology around fault line</a:t>
            </a:r>
            <a:endParaRPr lang="en-US" sz="3600" u="sng" dirty="0"/>
          </a:p>
        </p:txBody>
      </p:sp>
      <p:sp>
        <p:nvSpPr>
          <p:cNvPr id="3" name="Content Placeholder 2"/>
          <p:cNvSpPr>
            <a:spLocks noGrp="1"/>
          </p:cNvSpPr>
          <p:nvPr>
            <p:ph sz="half" idx="1"/>
          </p:nvPr>
        </p:nvSpPr>
        <p:spPr>
          <a:xfrm>
            <a:off x="0" y="838200"/>
            <a:ext cx="4800600" cy="5287963"/>
          </a:xfrm>
        </p:spPr>
        <p:txBody>
          <a:bodyPr/>
          <a:lstStyle/>
          <a:p>
            <a:pPr>
              <a:buNone/>
            </a:pPr>
            <a:r>
              <a:rPr lang="en-US" sz="2000" dirty="0" smtClean="0"/>
              <a:t>Too easy</a:t>
            </a:r>
          </a:p>
          <a:p>
            <a:r>
              <a:rPr lang="en-US" sz="2000" dirty="0" smtClean="0"/>
              <a:t>‘Paracomputer’ Schwartz80</a:t>
            </a:r>
          </a:p>
          <a:p>
            <a:r>
              <a:rPr lang="en-US" sz="2000" dirty="0" smtClean="0"/>
              <a:t>BSP Valiant90</a:t>
            </a:r>
          </a:p>
          <a:p>
            <a:r>
              <a:rPr lang="en-US" sz="2000" dirty="0" smtClean="0"/>
              <a:t>LOGP UC-Berkeley93</a:t>
            </a:r>
          </a:p>
          <a:p>
            <a:r>
              <a:rPr lang="en-US" sz="2000" dirty="0" smtClean="0"/>
              <a:t>Map-Reduce. Success; not manycore</a:t>
            </a:r>
          </a:p>
          <a:p>
            <a:r>
              <a:rPr lang="en-US" sz="2000" dirty="0" smtClean="0"/>
              <a:t>CLRS-09, 3rd edition</a:t>
            </a:r>
          </a:p>
          <a:p>
            <a:r>
              <a:rPr lang="en-US" sz="2000" dirty="0" smtClean="0"/>
              <a:t>TCPP curriculum 2010</a:t>
            </a:r>
          </a:p>
          <a:p>
            <a:r>
              <a:rPr lang="en-US" sz="2000" dirty="0" smtClean="0"/>
              <a:t>Nearly all parallel machines to date</a:t>
            </a:r>
          </a:p>
          <a:p>
            <a:r>
              <a:rPr lang="en-US" sz="2000" dirty="0" smtClean="0"/>
              <a:t>“.. machines that most programmers cannot handle"</a:t>
            </a:r>
          </a:p>
          <a:p>
            <a:r>
              <a:rPr lang="en-US" sz="2000" dirty="0" smtClean="0"/>
              <a:t>“Only heroic programmers” </a:t>
            </a:r>
          </a:p>
          <a:p>
            <a:endParaRPr lang="en-US" sz="2400" dirty="0"/>
          </a:p>
        </p:txBody>
      </p:sp>
      <p:sp>
        <p:nvSpPr>
          <p:cNvPr id="4" name="Content Placeholder 3"/>
          <p:cNvSpPr>
            <a:spLocks noGrp="1"/>
          </p:cNvSpPr>
          <p:nvPr>
            <p:ph sz="half" idx="2"/>
          </p:nvPr>
        </p:nvSpPr>
        <p:spPr>
          <a:xfrm>
            <a:off x="4572000" y="838200"/>
            <a:ext cx="4572000" cy="5287963"/>
          </a:xfrm>
        </p:spPr>
        <p:txBody>
          <a:bodyPr/>
          <a:lstStyle/>
          <a:p>
            <a:pPr>
              <a:buNone/>
            </a:pPr>
            <a:r>
              <a:rPr lang="en-US" sz="2000" dirty="0" smtClean="0"/>
              <a:t>Too difficult</a:t>
            </a:r>
          </a:p>
          <a:p>
            <a:r>
              <a:rPr lang="en-US" sz="2000" dirty="0" smtClean="0"/>
              <a:t>SV-82 and V-Thesis81 </a:t>
            </a:r>
          </a:p>
          <a:p>
            <a:r>
              <a:rPr lang="en-US" sz="2000" dirty="0" smtClean="0"/>
              <a:t>PRAM theory (in effect)</a:t>
            </a:r>
          </a:p>
          <a:p>
            <a:r>
              <a:rPr lang="en-US" sz="2000" dirty="0" smtClean="0"/>
              <a:t>CLR-90 1st edition</a:t>
            </a:r>
          </a:p>
          <a:p>
            <a:r>
              <a:rPr lang="en-US" sz="2000" dirty="0" smtClean="0"/>
              <a:t>J-92</a:t>
            </a:r>
          </a:p>
          <a:p>
            <a:r>
              <a:rPr lang="en-US" sz="2000" dirty="0" smtClean="0"/>
              <a:t>NESL</a:t>
            </a:r>
          </a:p>
          <a:p>
            <a:r>
              <a:rPr lang="en-US" sz="2000" dirty="0" smtClean="0"/>
              <a:t>KKT-01</a:t>
            </a:r>
          </a:p>
          <a:p>
            <a:r>
              <a:rPr lang="en-US" sz="2000" dirty="0" smtClean="0"/>
              <a:t>XMT97+ Supports the rich PRAM algorithms literature </a:t>
            </a:r>
          </a:p>
          <a:p>
            <a:r>
              <a:rPr lang="en-US" sz="2000" dirty="0" smtClean="0"/>
              <a:t>V-11 </a:t>
            </a:r>
          </a:p>
          <a:p>
            <a:endParaRPr lang="en-US" dirty="0"/>
          </a:p>
        </p:txBody>
      </p:sp>
      <p:sp>
        <p:nvSpPr>
          <p:cNvPr id="5" name="TextBox 4"/>
          <p:cNvSpPr txBox="1"/>
          <p:nvPr/>
        </p:nvSpPr>
        <p:spPr>
          <a:xfrm>
            <a:off x="2743200" y="533400"/>
            <a:ext cx="5029200" cy="400110"/>
          </a:xfrm>
          <a:prstGeom prst="rect">
            <a:avLst/>
          </a:prstGeom>
          <a:noFill/>
        </p:spPr>
        <p:txBody>
          <a:bodyPr wrap="square" rtlCol="0">
            <a:spAutoFit/>
          </a:bodyPr>
          <a:lstStyle/>
          <a:p>
            <a:r>
              <a:rPr lang="en-US" dirty="0" smtClean="0"/>
              <a:t>Just right: PRAM model FW77</a:t>
            </a:r>
            <a:endParaRPr lang="en-US" dirty="0"/>
          </a:p>
        </p:txBody>
      </p:sp>
      <p:sp>
        <p:nvSpPr>
          <p:cNvPr id="6" name="TextBox 5"/>
          <p:cNvSpPr txBox="1"/>
          <p:nvPr/>
        </p:nvSpPr>
        <p:spPr>
          <a:xfrm>
            <a:off x="1905000" y="4648200"/>
            <a:ext cx="5562600" cy="400110"/>
          </a:xfrm>
          <a:prstGeom prst="rect">
            <a:avLst/>
          </a:prstGeom>
          <a:noFill/>
        </p:spPr>
        <p:txBody>
          <a:bodyPr wrap="square" rtlCol="0">
            <a:spAutoFit/>
          </a:bodyPr>
          <a:lstStyle/>
          <a:p>
            <a:r>
              <a:rPr lang="en-US" dirty="0" smtClean="0"/>
              <a:t>Nested parallelism: issue for both; e.g., Cilk</a:t>
            </a:r>
            <a:endParaRPr lang="en-US" dirty="0"/>
          </a:p>
        </p:txBody>
      </p:sp>
      <p:sp>
        <p:nvSpPr>
          <p:cNvPr id="7" name="TextBox 6"/>
          <p:cNvSpPr txBox="1"/>
          <p:nvPr/>
        </p:nvSpPr>
        <p:spPr>
          <a:xfrm>
            <a:off x="1" y="4953000"/>
            <a:ext cx="9144000" cy="2322969"/>
          </a:xfrm>
          <a:prstGeom prst="rect">
            <a:avLst/>
          </a:prstGeom>
          <a:noFill/>
        </p:spPr>
        <p:txBody>
          <a:bodyPr wrap="square" rtlCol="0">
            <a:spAutoFit/>
          </a:bodyPr>
          <a:lstStyle/>
          <a:p>
            <a:r>
              <a:rPr lang="en-US" u="sng" dirty="0" smtClean="0"/>
              <a:t>Current interest</a:t>
            </a:r>
            <a:r>
              <a:rPr lang="en-US" dirty="0" smtClean="0"/>
              <a:t> new "computing stacks“: programmer's model, programming languages, compilers, architectures, etc.</a:t>
            </a:r>
          </a:p>
          <a:p>
            <a:r>
              <a:rPr lang="en-US" b="1" u="sng" dirty="0" smtClean="0"/>
              <a:t>Merit of fault-line image</a:t>
            </a:r>
            <a:r>
              <a:rPr lang="en-US" dirty="0" smtClean="0"/>
              <a:t> Two pillars holding a building (the stack) must be on the same side of a fault line </a:t>
            </a:r>
            <a:r>
              <a:rPr lang="en-US" dirty="0" smtClean="0">
                <a:sym typeface="Wingdings" pitchFamily="2" charset="2"/>
              </a:rPr>
              <a:t> </a:t>
            </a:r>
            <a:r>
              <a:rPr lang="en-US" dirty="0" smtClean="0"/>
              <a:t>chipmakers cannot expect: wealth of algorithms and high programmer’s productivity with architectures for which PRAM is too easy (e.g., force programming for locality).</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Telling a fault line from the surface</a:t>
            </a:r>
            <a:endParaRPr lang="en-US" dirty="0"/>
          </a:p>
        </p:txBody>
      </p:sp>
      <p:sp>
        <p:nvSpPr>
          <p:cNvPr id="3" name="Text Placeholder 2"/>
          <p:cNvSpPr>
            <a:spLocks noGrp="1"/>
          </p:cNvSpPr>
          <p:nvPr>
            <p:ph type="body" idx="1"/>
          </p:nvPr>
        </p:nvSpPr>
        <p:spPr>
          <a:xfrm>
            <a:off x="1905000" y="1535113"/>
            <a:ext cx="3124200" cy="639762"/>
          </a:xfrm>
        </p:spPr>
        <p:txBody>
          <a:bodyPr/>
          <a:lstStyle/>
          <a:p>
            <a:r>
              <a:rPr lang="en-US" dirty="0" smtClean="0"/>
              <a:t>PRAM too difficult</a:t>
            </a:r>
            <a:endParaRPr lang="en-US" dirty="0"/>
          </a:p>
        </p:txBody>
      </p:sp>
      <p:sp>
        <p:nvSpPr>
          <p:cNvPr id="4" name="Content Placeholder 3"/>
          <p:cNvSpPr>
            <a:spLocks noGrp="1"/>
          </p:cNvSpPr>
          <p:nvPr>
            <p:ph sz="half" idx="2"/>
          </p:nvPr>
        </p:nvSpPr>
        <p:spPr>
          <a:xfrm>
            <a:off x="1752600" y="2174875"/>
            <a:ext cx="3276600" cy="3951288"/>
          </a:xfrm>
        </p:spPr>
        <p:txBody>
          <a:bodyPr/>
          <a:lstStyle/>
          <a:p>
            <a:r>
              <a:rPr lang="en-US" dirty="0" smtClean="0"/>
              <a:t>ICE</a:t>
            </a:r>
          </a:p>
          <a:p>
            <a:r>
              <a:rPr lang="en-US" dirty="0" smtClean="0"/>
              <a:t>WD</a:t>
            </a:r>
          </a:p>
          <a:p>
            <a:r>
              <a:rPr lang="en-US" dirty="0" smtClean="0"/>
              <a:t>PRAM </a:t>
            </a:r>
          </a:p>
          <a:p>
            <a:pPr>
              <a:buNone/>
            </a:pPr>
            <a:endParaRPr lang="en-US" dirty="0"/>
          </a:p>
          <a:p>
            <a:pPr>
              <a:buNone/>
            </a:pPr>
            <a:r>
              <a:rPr lang="en-US" dirty="0" smtClean="0"/>
              <a:t>Sufficient bandwidth</a:t>
            </a:r>
            <a:endParaRPr lang="en-US" dirty="0"/>
          </a:p>
        </p:txBody>
      </p:sp>
      <p:sp>
        <p:nvSpPr>
          <p:cNvPr id="5" name="Text Placeholder 4"/>
          <p:cNvSpPr>
            <a:spLocks noGrp="1"/>
          </p:cNvSpPr>
          <p:nvPr>
            <p:ph type="body" sz="quarter" idx="3"/>
          </p:nvPr>
        </p:nvSpPr>
        <p:spPr>
          <a:xfrm>
            <a:off x="5486400" y="1535113"/>
            <a:ext cx="3200400" cy="639762"/>
          </a:xfrm>
        </p:spPr>
        <p:txBody>
          <a:bodyPr/>
          <a:lstStyle/>
          <a:p>
            <a:r>
              <a:rPr lang="en-US" dirty="0" smtClean="0"/>
              <a:t>PRAM too easy</a:t>
            </a:r>
            <a:endParaRPr lang="en-US" dirty="0"/>
          </a:p>
        </p:txBody>
      </p:sp>
      <p:sp>
        <p:nvSpPr>
          <p:cNvPr id="6" name="Content Placeholder 5"/>
          <p:cNvSpPr>
            <a:spLocks noGrp="1"/>
          </p:cNvSpPr>
          <p:nvPr>
            <p:ph sz="quarter" idx="4"/>
          </p:nvPr>
        </p:nvSpPr>
        <p:spPr>
          <a:xfrm>
            <a:off x="5257800" y="2174874"/>
            <a:ext cx="3886200" cy="4683125"/>
          </a:xfrm>
        </p:spPr>
        <p:txBody>
          <a:bodyPr/>
          <a:lstStyle/>
          <a:p>
            <a:r>
              <a:rPr lang="en-US" dirty="0" smtClean="0"/>
              <a:t>PRAM “simplest model”*</a:t>
            </a:r>
          </a:p>
          <a:p>
            <a:r>
              <a:rPr lang="en-US" dirty="0" smtClean="0"/>
              <a:t>BSP/Cilk *</a:t>
            </a:r>
          </a:p>
          <a:p>
            <a:pPr>
              <a:buNone/>
            </a:pPr>
            <a:endParaRPr lang="en-US" dirty="0" smtClean="0"/>
          </a:p>
          <a:p>
            <a:pPr>
              <a:buNone/>
            </a:pPr>
            <a:endParaRPr lang="en-US" dirty="0" smtClean="0"/>
          </a:p>
          <a:p>
            <a:pPr>
              <a:buNone/>
            </a:pPr>
            <a:r>
              <a:rPr lang="en-US" dirty="0" smtClean="0"/>
              <a:t>Insufficient bandwidth</a:t>
            </a:r>
          </a:p>
          <a:p>
            <a:pPr>
              <a:buNone/>
            </a:pPr>
            <a:r>
              <a:rPr lang="en-US" dirty="0" smtClean="0"/>
              <a:t>*per TCPP</a:t>
            </a:r>
          </a:p>
          <a:p>
            <a:pPr>
              <a:buNone/>
            </a:pPr>
            <a:endParaRPr lang="en-US" dirty="0" smtClean="0"/>
          </a:p>
          <a:p>
            <a:pPr>
              <a:buNone/>
            </a:pPr>
            <a:endParaRPr lang="en-US" dirty="0" smtClean="0"/>
          </a:p>
          <a:p>
            <a:endParaRPr lang="en-US" dirty="0"/>
          </a:p>
        </p:txBody>
      </p:sp>
      <p:sp>
        <p:nvSpPr>
          <p:cNvPr id="7" name="TextBox 6"/>
          <p:cNvSpPr txBox="1"/>
          <p:nvPr/>
        </p:nvSpPr>
        <p:spPr>
          <a:xfrm>
            <a:off x="0" y="5257800"/>
            <a:ext cx="9144000" cy="1015663"/>
          </a:xfrm>
          <a:prstGeom prst="rect">
            <a:avLst/>
          </a:prstGeom>
          <a:noFill/>
        </p:spPr>
        <p:txBody>
          <a:bodyPr wrap="square" rtlCol="0">
            <a:spAutoFit/>
          </a:bodyPr>
          <a:lstStyle/>
          <a:p>
            <a:r>
              <a:rPr lang="en-US" u="sng" dirty="0" smtClean="0"/>
              <a:t>Old soft claim, e.g., [BMM94]</a:t>
            </a:r>
            <a:r>
              <a:rPr lang="en-US" dirty="0" smtClean="0"/>
              <a:t>:  hidden cost of low bandwidth</a:t>
            </a:r>
          </a:p>
          <a:p>
            <a:r>
              <a:rPr lang="en-US" u="sng" dirty="0" smtClean="0"/>
              <a:t>New soft claim</a:t>
            </a:r>
            <a:r>
              <a:rPr lang="en-US" dirty="0" smtClean="0"/>
              <a:t>: the surface  (PRAM easy/difficult) reveals side W.R.T. the bandwidth fault line.</a:t>
            </a:r>
            <a:endParaRPr lang="en-US" dirty="0"/>
          </a:p>
        </p:txBody>
      </p:sp>
      <p:sp>
        <p:nvSpPr>
          <p:cNvPr id="8" name="TextBox 7"/>
          <p:cNvSpPr txBox="1"/>
          <p:nvPr/>
        </p:nvSpPr>
        <p:spPr>
          <a:xfrm>
            <a:off x="0" y="1752600"/>
            <a:ext cx="1600200" cy="2246769"/>
          </a:xfrm>
          <a:prstGeom prst="rect">
            <a:avLst/>
          </a:prstGeom>
          <a:noFill/>
        </p:spPr>
        <p:txBody>
          <a:bodyPr wrap="square" rtlCol="0">
            <a:spAutoFit/>
          </a:bodyPr>
          <a:lstStyle/>
          <a:p>
            <a:r>
              <a:rPr lang="en-US" dirty="0" smtClean="0">
                <a:solidFill>
                  <a:srgbClr val="FF0000"/>
                </a:solidFill>
              </a:rPr>
              <a:t>Surface</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Fault line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endParaRPr lang="en-US" sz="3600" dirty="0"/>
          </a:p>
        </p:txBody>
      </p:sp>
      <p:sp>
        <p:nvSpPr>
          <p:cNvPr id="3" name="Content Placeholder 2"/>
          <p:cNvSpPr>
            <a:spLocks noGrp="1"/>
          </p:cNvSpPr>
          <p:nvPr>
            <p:ph idx="1"/>
          </p:nvPr>
        </p:nvSpPr>
        <p:spPr>
          <a:xfrm>
            <a:off x="0" y="533400"/>
            <a:ext cx="9144000" cy="5592763"/>
          </a:xfrm>
        </p:spPr>
        <p:txBody>
          <a:bodyPr/>
          <a:lstStyle/>
          <a:p>
            <a:pPr marL="0" indent="0" algn="ctr">
              <a:buNone/>
            </a:pPr>
            <a:r>
              <a:rPr lang="en-US" sz="3600" u="sng" dirty="0" smtClean="0">
                <a:latin typeface="Calibri" pitchFamily="34" charset="0"/>
              </a:rPr>
              <a:t>Missing </a:t>
            </a:r>
            <a:r>
              <a:rPr lang="en-US" sz="3600" u="sng" dirty="0">
                <a:latin typeface="Calibri" pitchFamily="34" charset="0"/>
              </a:rPr>
              <a:t>Many-Core Understanding</a:t>
            </a:r>
            <a:endParaRPr lang="en-US" sz="3600" u="sng" dirty="0" smtClean="0">
              <a:latin typeface="Calibri" pitchFamily="34" charset="0"/>
            </a:endParaRPr>
          </a:p>
          <a:p>
            <a:pPr marL="0" indent="0">
              <a:buNone/>
            </a:pPr>
            <a:r>
              <a:rPr lang="en-US" sz="2400" dirty="0" smtClean="0">
                <a:latin typeface="Calibri" pitchFamily="34" charset="0"/>
              </a:rPr>
              <a:t>Comparison of many-core </a:t>
            </a:r>
            <a:r>
              <a:rPr lang="en-US" sz="2400" dirty="0">
                <a:latin typeface="Calibri" pitchFamily="34" charset="0"/>
              </a:rPr>
              <a:t>p</a:t>
            </a:r>
            <a:r>
              <a:rPr lang="en-US" sz="2400" dirty="0" smtClean="0">
                <a:latin typeface="Calibri" pitchFamily="34" charset="0"/>
              </a:rPr>
              <a:t>latforms for:</a:t>
            </a:r>
          </a:p>
          <a:p>
            <a:r>
              <a:rPr lang="en-US" sz="2400" dirty="0">
                <a:latin typeface="Calibri" pitchFamily="34" charset="0"/>
              </a:rPr>
              <a:t>E</a:t>
            </a:r>
            <a:r>
              <a:rPr lang="en-US" sz="2400" dirty="0" smtClean="0">
                <a:latin typeface="Calibri" pitchFamily="34" charset="0"/>
              </a:rPr>
              <a:t>ase-of-programming, and </a:t>
            </a:r>
          </a:p>
          <a:p>
            <a:r>
              <a:rPr lang="en-US" sz="2400" dirty="0" smtClean="0">
                <a:latin typeface="Calibri" pitchFamily="34" charset="0"/>
              </a:rPr>
              <a:t>Achieving </a:t>
            </a:r>
            <a:r>
              <a:rPr lang="en-US" sz="2400" dirty="0" smtClean="0">
                <a:solidFill>
                  <a:srgbClr val="FF0000"/>
                </a:solidFill>
                <a:latin typeface="Calibri" pitchFamily="34" charset="0"/>
              </a:rPr>
              <a:t>hard</a:t>
            </a:r>
            <a:r>
              <a:rPr lang="en-US" sz="2400" dirty="0" smtClean="0">
                <a:latin typeface="Calibri" pitchFamily="34" charset="0"/>
              </a:rPr>
              <a:t> speedups (over best serial algorithms for the same problem) for strong scaling</a:t>
            </a:r>
          </a:p>
          <a:p>
            <a:pPr marL="0" indent="0">
              <a:buNone/>
            </a:pPr>
            <a:r>
              <a:rPr lang="en-US" sz="2400" b="1" dirty="0">
                <a:latin typeface="Calibri" pitchFamily="34" charset="0"/>
              </a:rPr>
              <a:t>strong </a:t>
            </a:r>
            <a:r>
              <a:rPr lang="en-US" sz="2400" b="1" dirty="0" smtClean="0">
                <a:latin typeface="Calibri" pitchFamily="34" charset="0"/>
              </a:rPr>
              <a:t>scaling</a:t>
            </a:r>
            <a:r>
              <a:rPr lang="en-US" sz="2400" dirty="0" smtClean="0">
                <a:latin typeface="Calibri" pitchFamily="34" charset="0"/>
              </a:rPr>
              <a:t>: </a:t>
            </a:r>
            <a:r>
              <a:rPr lang="en-US" sz="2400" dirty="0">
                <a:latin typeface="Calibri" pitchFamily="34" charset="0"/>
              </a:rPr>
              <a:t>solution </a:t>
            </a:r>
            <a:r>
              <a:rPr lang="en-US" sz="2400" dirty="0" smtClean="0">
                <a:latin typeface="Calibri" pitchFamily="34" charset="0"/>
              </a:rPr>
              <a:t>time ~ 1/#processors </a:t>
            </a:r>
            <a:r>
              <a:rPr lang="en-US" sz="2400" dirty="0">
                <a:latin typeface="Calibri" pitchFamily="34" charset="0"/>
              </a:rPr>
              <a:t>for </a:t>
            </a:r>
            <a:r>
              <a:rPr lang="en-US" sz="2400" dirty="0" smtClean="0">
                <a:latin typeface="Calibri" pitchFamily="34" charset="0"/>
              </a:rPr>
              <a:t>fixed problem size</a:t>
            </a:r>
          </a:p>
          <a:p>
            <a:pPr marL="0" indent="0">
              <a:buNone/>
            </a:pPr>
            <a:r>
              <a:rPr lang="en-US" sz="2400" b="1" dirty="0" smtClean="0">
                <a:latin typeface="Calibri" pitchFamily="34" charset="0"/>
              </a:rPr>
              <a:t>weak scaling</a:t>
            </a:r>
            <a:r>
              <a:rPr lang="en-US" sz="2400" dirty="0" smtClean="0">
                <a:latin typeface="Calibri" pitchFamily="34" charset="0"/>
              </a:rPr>
              <a:t>: problem </a:t>
            </a:r>
            <a:r>
              <a:rPr lang="en-US" sz="2400" dirty="0">
                <a:latin typeface="Calibri" pitchFamily="34" charset="0"/>
              </a:rPr>
              <a:t>size </a:t>
            </a:r>
            <a:r>
              <a:rPr lang="en-US" sz="2400" dirty="0" smtClean="0">
                <a:latin typeface="Calibri" pitchFamily="34" charset="0"/>
              </a:rPr>
              <a:t>fixed </a:t>
            </a:r>
            <a:r>
              <a:rPr lang="en-US" sz="2400" i="1" dirty="0" smtClean="0">
                <a:latin typeface="Calibri" pitchFamily="34" charset="0"/>
              </a:rPr>
              <a:t>per processor</a:t>
            </a:r>
          </a:p>
          <a:p>
            <a:pPr marL="0" indent="0">
              <a:buNone/>
            </a:pPr>
            <a:endParaRPr lang="en-US" sz="2400" dirty="0" smtClean="0">
              <a:latin typeface="Calibri" pitchFamily="34" charset="0"/>
            </a:endParaRPr>
          </a:p>
          <a:p>
            <a:pPr marL="0" indent="0">
              <a:buNone/>
            </a:pPr>
            <a:r>
              <a:rPr lang="en-US" sz="2400" dirty="0" smtClean="0">
                <a:latin typeface="Calibri" pitchFamily="34" charset="0"/>
              </a:rPr>
              <a:t>Guess what happens to vendors and researchers supported by them once a comparison does not go their way?!</a:t>
            </a:r>
            <a:endParaRPr lang="en-US" sz="2400" i="1" dirty="0" smtClean="0">
              <a:latin typeface="Calibri"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New work</a:t>
            </a:r>
            <a:endParaRPr lang="en-US" dirty="0"/>
          </a:p>
        </p:txBody>
      </p:sp>
      <p:sp>
        <p:nvSpPr>
          <p:cNvPr id="3" name="Content Placeholder 2"/>
          <p:cNvSpPr>
            <a:spLocks noGrp="1"/>
          </p:cNvSpPr>
          <p:nvPr>
            <p:ph idx="1"/>
          </p:nvPr>
        </p:nvSpPr>
        <p:spPr>
          <a:xfrm>
            <a:off x="0" y="762000"/>
            <a:ext cx="9144000" cy="5364163"/>
          </a:xfrm>
        </p:spPr>
        <p:txBody>
          <a:bodyPr/>
          <a:lstStyle/>
          <a:p>
            <a:pPr>
              <a:buNone/>
            </a:pPr>
            <a:r>
              <a:rPr lang="en-US" sz="2400" u="sng" dirty="0" smtClean="0"/>
              <a:t>Biconnectivity</a:t>
            </a:r>
          </a:p>
          <a:p>
            <a:pPr>
              <a:buNone/>
            </a:pPr>
            <a:r>
              <a:rPr lang="en-US" sz="2400" dirty="0" smtClean="0"/>
              <a:t>Not aware of GPU work </a:t>
            </a:r>
          </a:p>
          <a:p>
            <a:pPr>
              <a:buNone/>
            </a:pPr>
            <a:r>
              <a:rPr lang="en-US" sz="2400" dirty="0" smtClean="0"/>
              <a:t>12-processor SMP: &lt; 4X speedups. TarjanV log-time PRAM algorithm </a:t>
            </a:r>
            <a:r>
              <a:rPr lang="en-US" sz="2400" dirty="0" smtClean="0">
                <a:sym typeface="Wingdings"/>
              </a:rPr>
              <a:t> practical version  s</a:t>
            </a:r>
            <a:r>
              <a:rPr lang="en-US" sz="2400" dirty="0" smtClean="0"/>
              <a:t>ignificant modification. Their 1</a:t>
            </a:r>
            <a:r>
              <a:rPr lang="en-US" sz="2400" baseline="30000" dirty="0" smtClean="0"/>
              <a:t>st</a:t>
            </a:r>
            <a:r>
              <a:rPr lang="en-US" sz="2400" dirty="0" smtClean="0"/>
              <a:t> try: 12-processor below serial</a:t>
            </a:r>
          </a:p>
          <a:p>
            <a:pPr>
              <a:buNone/>
            </a:pPr>
            <a:r>
              <a:rPr lang="en-US" sz="2400" dirty="0" smtClean="0"/>
              <a:t>XMT: &gt;9X to &lt;48X speedups. TarjanV </a:t>
            </a:r>
            <a:r>
              <a:rPr lang="en-US" sz="2400" dirty="0" smtClean="0">
                <a:sym typeface="Wingdings"/>
              </a:rPr>
              <a:t> practical version.  More robust for all inputs than </a:t>
            </a:r>
            <a:r>
              <a:rPr lang="en-US" sz="2400" dirty="0" smtClean="0"/>
              <a:t> BFS, DFS etc.</a:t>
            </a:r>
          </a:p>
          <a:p>
            <a:pPr>
              <a:buNone/>
            </a:pPr>
            <a:r>
              <a:rPr lang="en-US" sz="2400" dirty="0" smtClean="0"/>
              <a:t>Significance: </a:t>
            </a:r>
          </a:p>
          <a:p>
            <a:pPr marL="457200" indent="-457200">
              <a:buAutoNum type="arabicPeriod"/>
            </a:pPr>
            <a:r>
              <a:rPr lang="en-US" sz="2400" dirty="0" smtClean="0"/>
              <a:t>log-time PRAM graph algorithms ahead on speedups. </a:t>
            </a:r>
          </a:p>
          <a:p>
            <a:pPr marL="457200" indent="-457200">
              <a:buAutoNum type="arabicPeriod"/>
            </a:pPr>
            <a:r>
              <a:rPr lang="en-US" sz="2400" dirty="0" smtClean="0"/>
              <a:t>Paper makes a similar case for </a:t>
            </a:r>
            <a:r>
              <a:rPr lang="en-US" sz="2400" dirty="0" err="1" smtClean="0"/>
              <a:t>ShiloachV</a:t>
            </a:r>
            <a:r>
              <a:rPr lang="en-US" sz="2400" dirty="0" smtClean="0"/>
              <a:t> log-time connectivity. Beats also GPUs on both speed-up and ease (GPU paper versus grad course programming assignment and even couple of 10</a:t>
            </a:r>
            <a:r>
              <a:rPr lang="en-US" sz="2400" baseline="30000" dirty="0" smtClean="0"/>
              <a:t>th</a:t>
            </a:r>
            <a:r>
              <a:rPr lang="en-US" sz="2400" dirty="0" smtClean="0"/>
              <a:t> graders implemented SV)</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0"/>
            <a:ext cx="8229600" cy="838200"/>
          </a:xfrm>
        </p:spPr>
        <p:txBody>
          <a:bodyPr/>
          <a:lstStyle/>
          <a:p>
            <a:pPr eaLnBrk="1" hangingPunct="1"/>
            <a:r>
              <a:rPr lang="en-US" sz="3900" b="1" dirty="0" smtClean="0"/>
              <a:t>Ease of Programming</a:t>
            </a: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defRPr/>
            </a:pPr>
            <a:r>
              <a:rPr lang="en-US" sz="2600" b="1" u="sng" dirty="0" smtClean="0"/>
              <a:t>Benchmark</a:t>
            </a:r>
            <a:r>
              <a:rPr lang="en-US" sz="2600" dirty="0" smtClean="0"/>
              <a:t> Can </a:t>
            </a:r>
            <a:r>
              <a:rPr lang="en-US" sz="2600" b="1" dirty="0" smtClean="0"/>
              <a:t>any</a:t>
            </a:r>
            <a:r>
              <a:rPr lang="en-US" sz="2600" dirty="0" smtClean="0"/>
              <a:t> CS major program your manycore? </a:t>
            </a:r>
          </a:p>
          <a:p>
            <a:pPr eaLnBrk="1" hangingPunct="1">
              <a:buFont typeface="Arial" charset="0"/>
              <a:buNone/>
              <a:defRPr/>
            </a:pPr>
            <a:r>
              <a:rPr lang="en-US" sz="2600" dirty="0" smtClean="0"/>
              <a:t>Cannot really avoid it! </a:t>
            </a:r>
          </a:p>
          <a:p>
            <a:pPr algn="ctr" eaLnBrk="1" hangingPunct="1">
              <a:buFont typeface="Arial" charset="0"/>
              <a:buNone/>
              <a:defRPr/>
            </a:pPr>
            <a:r>
              <a:rPr lang="en-US" sz="2600" u="sng" dirty="0" smtClean="0"/>
              <a:t>Teachability demonstrated so far for XMT [SIGCSE’10] </a:t>
            </a:r>
          </a:p>
          <a:p>
            <a:pPr eaLnBrk="1" hangingPunct="1">
              <a:buFont typeface="Arial" charset="0"/>
              <a:buNone/>
              <a:defRPr/>
            </a:pPr>
            <a:r>
              <a:rPr lang="en-US" sz="2600" dirty="0" smtClean="0"/>
              <a:t>	- </a:t>
            </a:r>
            <a:r>
              <a:rPr lang="en-US" sz="2600" b="1" dirty="0" smtClean="0"/>
              <a:t>To freshman</a:t>
            </a:r>
            <a:r>
              <a:rPr lang="en-US" sz="2600" dirty="0" smtClean="0"/>
              <a:t> class with 11 non-CS students. Some prog. assignments:  merge-sort*, integer-sort* &amp; sample-sort. </a:t>
            </a:r>
          </a:p>
          <a:p>
            <a:pPr eaLnBrk="1" hangingPunct="1">
              <a:buFont typeface="Arial" charset="0"/>
              <a:buNone/>
              <a:defRPr/>
            </a:pPr>
            <a:r>
              <a:rPr lang="en-US" sz="2600" b="1" dirty="0" smtClean="0"/>
              <a:t>Other teachers</a:t>
            </a:r>
            <a:r>
              <a:rPr lang="en-US" sz="2600" dirty="0" smtClean="0"/>
              <a:t>:</a:t>
            </a:r>
          </a:p>
          <a:p>
            <a:pPr eaLnBrk="1" hangingPunct="1">
              <a:buFont typeface="Arial" charset="0"/>
              <a:buNone/>
              <a:defRPr/>
            </a:pPr>
            <a:r>
              <a:rPr lang="en-US" sz="2600" dirty="0" smtClean="0"/>
              <a:t>	- Magnet HS teacher. Downloaded simulator, assignments, class notes, from XMT page. </a:t>
            </a:r>
            <a:r>
              <a:rPr lang="en-US" sz="2600" b="1" dirty="0" smtClean="0"/>
              <a:t>Self-taught</a:t>
            </a:r>
            <a:r>
              <a:rPr lang="en-US" sz="2600" dirty="0" smtClean="0"/>
              <a:t>. </a:t>
            </a:r>
            <a:r>
              <a:rPr lang="en-US" sz="2600" b="1" dirty="0" smtClean="0"/>
              <a:t>Recommends</a:t>
            </a:r>
            <a:r>
              <a:rPr lang="en-US" sz="2600" dirty="0" smtClean="0"/>
              <a:t>: Teach XMT first. Easiest to set up (simulator), program, analyze: ability to anticipate performance (as in serial). Can do not just for embarrassingly parallel. Teaches also OpenMP, MPI, CUDA. See also, keynote at CS4HS’09@CMU + </a:t>
            </a:r>
            <a:r>
              <a:rPr lang="en-US" sz="2600" b="1" dirty="0" smtClean="0"/>
              <a:t>interview with teacher</a:t>
            </a:r>
            <a:r>
              <a:rPr lang="en-US" sz="2600" dirty="0" smtClean="0"/>
              <a:t>.</a:t>
            </a:r>
          </a:p>
          <a:p>
            <a:pPr eaLnBrk="1" hangingPunct="1">
              <a:buFont typeface="Arial" charset="0"/>
              <a:buNone/>
              <a:defRPr/>
            </a:pPr>
            <a:r>
              <a:rPr lang="en-US" sz="2600" dirty="0" smtClean="0"/>
              <a:t>	- </a:t>
            </a:r>
            <a:r>
              <a:rPr lang="en-US" sz="2600" b="1" dirty="0" smtClean="0"/>
              <a:t>High school &amp; Middle School </a:t>
            </a:r>
            <a:r>
              <a:rPr lang="en-US" sz="2600" dirty="0" smtClean="0"/>
              <a:t>(some </a:t>
            </a:r>
            <a:r>
              <a:rPr lang="en-US" sz="2600" b="1" dirty="0" smtClean="0"/>
              <a:t>10 year </a:t>
            </a:r>
            <a:r>
              <a:rPr lang="en-US" sz="2600" dirty="0" smtClean="0"/>
              <a:t>olds)  students from underrepresented groups by HS Math teacher.</a:t>
            </a:r>
          </a:p>
          <a:p>
            <a:pPr eaLnBrk="1" hangingPunct="1">
              <a:buFont typeface="Arial" charset="0"/>
              <a:buNone/>
              <a:defRPr/>
            </a:pPr>
            <a:r>
              <a:rPr lang="en-US" sz="2600" dirty="0" smtClean="0"/>
              <a:t>*Also in Nvidia’s Satish, Harris &amp; Garland IPDPS09</a:t>
            </a:r>
          </a:p>
          <a:p>
            <a:pPr eaLnBrk="1" hangingPunct="1">
              <a:buFont typeface="Arial" charset="0"/>
              <a:buNone/>
              <a:defRPr/>
            </a:pPr>
            <a:endParaRPr lang="en-US" sz="26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762000"/>
          </a:xfrm>
        </p:spPr>
        <p:txBody>
          <a:bodyPr/>
          <a:lstStyle/>
          <a:p>
            <a:r>
              <a:rPr lang="en-US" dirty="0" smtClean="0"/>
              <a:t>Q&amp;A</a:t>
            </a:r>
          </a:p>
        </p:txBody>
      </p:sp>
      <p:sp>
        <p:nvSpPr>
          <p:cNvPr id="25603" name="Content Placeholder 2"/>
          <p:cNvSpPr>
            <a:spLocks noGrp="1"/>
          </p:cNvSpPr>
          <p:nvPr>
            <p:ph idx="1"/>
          </p:nvPr>
        </p:nvSpPr>
        <p:spPr>
          <a:xfrm>
            <a:off x="0" y="990600"/>
            <a:ext cx="9144000" cy="5135563"/>
          </a:xfrm>
        </p:spPr>
        <p:txBody>
          <a:bodyPr/>
          <a:lstStyle/>
          <a:p>
            <a:pPr>
              <a:buFontTx/>
              <a:buNone/>
            </a:pPr>
            <a:r>
              <a:rPr lang="en-US" sz="2400" dirty="0" smtClean="0"/>
              <a:t>Question: Why PRAM-type parallel algorithms matter, when we can get by with existing serial algorithms, and parallel programming methods like OpenMP on top of it?</a:t>
            </a:r>
          </a:p>
          <a:p>
            <a:pPr>
              <a:buFontTx/>
              <a:buNone/>
            </a:pPr>
            <a:r>
              <a:rPr lang="en-US" sz="2400" dirty="0" smtClean="0"/>
              <a:t>Answer: With the latter you need a strong-willed Comp. Sci. PhD in order to come up with an efficient parallel program at the end. With the former (study of parallel algorithmic thinking and PRAM algorithms) high school kids can write efficient (</a:t>
            </a:r>
            <a:r>
              <a:rPr lang="en-US" sz="2400" u="sng" dirty="0" smtClean="0"/>
              <a:t>more efficient</a:t>
            </a:r>
            <a:r>
              <a:rPr lang="en-US" sz="2400" dirty="0" smtClean="0"/>
              <a:t> if fine-grained &amp; irregular!) parallel programs.</a:t>
            </a:r>
            <a:endParaRPr lang="en-US" dirty="0" smtClean="0"/>
          </a:p>
          <a:p>
            <a:pPr>
              <a:buFontTx/>
              <a:buNone/>
            </a:pPr>
            <a:endParaRPr lang="en-US" dirty="0" smtClean="0"/>
          </a:p>
          <a:p>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0"/>
            <a:ext cx="8229600" cy="381000"/>
          </a:xfrm>
        </p:spPr>
        <p:txBody>
          <a:bodyPr/>
          <a:lstStyle/>
          <a:p>
            <a:pPr eaLnBrk="1" hangingPunct="1"/>
            <a:r>
              <a:rPr lang="en-US" sz="3600" u="sng" dirty="0" smtClean="0"/>
              <a:t>Conclusion</a:t>
            </a:r>
          </a:p>
        </p:txBody>
      </p:sp>
      <p:sp>
        <p:nvSpPr>
          <p:cNvPr id="26627" name="Content Placeholder 5"/>
          <p:cNvSpPr>
            <a:spLocks noGrp="1"/>
          </p:cNvSpPr>
          <p:nvPr>
            <p:ph idx="1"/>
          </p:nvPr>
        </p:nvSpPr>
        <p:spPr>
          <a:xfrm>
            <a:off x="0" y="381000"/>
            <a:ext cx="9144000" cy="5745163"/>
          </a:xfrm>
        </p:spPr>
        <p:txBody>
          <a:bodyPr/>
          <a:lstStyle/>
          <a:p>
            <a:pPr eaLnBrk="1" hangingPunct="1"/>
            <a:r>
              <a:rPr lang="en-US" sz="2400" dirty="0" smtClean="0"/>
              <a:t>XMT provides viable answer to biggest challenges for the field</a:t>
            </a:r>
          </a:p>
          <a:p>
            <a:pPr lvl="1" eaLnBrk="1" hangingPunct="1"/>
            <a:r>
              <a:rPr lang="en-US" sz="2400" dirty="0" smtClean="0"/>
              <a:t>Ease of programming</a:t>
            </a:r>
          </a:p>
          <a:p>
            <a:pPr lvl="1" eaLnBrk="1" hangingPunct="1"/>
            <a:r>
              <a:rPr lang="en-US" sz="2400" dirty="0" smtClean="0"/>
              <a:t>Scalability (up&amp;down)</a:t>
            </a:r>
          </a:p>
          <a:p>
            <a:pPr lvl="1" eaLnBrk="1" hangingPunct="1"/>
            <a:r>
              <a:rPr lang="en-US" sz="2400" dirty="0" smtClean="0"/>
              <a:t>Facilitates code portability </a:t>
            </a:r>
          </a:p>
          <a:p>
            <a:pPr eaLnBrk="1" hangingPunct="1"/>
            <a:r>
              <a:rPr lang="en-US" sz="2400" dirty="0" smtClean="0"/>
              <a:t>SPAA’09 good results: XMT vs. state-of-the art Intel Core 2 </a:t>
            </a:r>
          </a:p>
          <a:p>
            <a:pPr eaLnBrk="1" hangingPunct="1"/>
            <a:r>
              <a:rPr lang="en-US" sz="2400" dirty="0" smtClean="0"/>
              <a:t>HotPar’10/ICPP’08 compare with GPUs </a:t>
            </a:r>
            <a:r>
              <a:rPr lang="en-US" sz="2400" dirty="0" smtClean="0">
                <a:sym typeface="Wingdings" pitchFamily="-107" charset="2"/>
              </a:rPr>
              <a:t> XMT+GPU beats all-in-one</a:t>
            </a:r>
          </a:p>
          <a:p>
            <a:pPr eaLnBrk="1" hangingPunct="1"/>
            <a:r>
              <a:rPr lang="en-US" sz="2400" u="sng" dirty="0" smtClean="0">
                <a:sym typeface="Wingdings" pitchFamily="-107" charset="2"/>
              </a:rPr>
              <a:t>Fund impact</a:t>
            </a:r>
            <a:r>
              <a:rPr lang="en-US" sz="2400" dirty="0" smtClean="0">
                <a:sym typeface="Wingdings" pitchFamily="-107" charset="2"/>
              </a:rPr>
              <a:t> productivity, prog, SW/HW sys arch, asynch/GALS  </a:t>
            </a:r>
            <a:endParaRPr lang="en-US" sz="2400" dirty="0" smtClean="0"/>
          </a:p>
          <a:p>
            <a:pPr eaLnBrk="1" hangingPunct="1"/>
            <a:r>
              <a:rPr lang="en-US" sz="2400" b="1" dirty="0" smtClean="0"/>
              <a:t>Easy to build</a:t>
            </a:r>
            <a:r>
              <a:rPr lang="en-US" sz="2400" dirty="0" smtClean="0"/>
              <a:t>. 1 student in 2+ yrs: hardware design + FPGA-based XMT computer in slightly more than two years </a:t>
            </a:r>
            <a:r>
              <a:rPr lang="en-US" sz="2400" dirty="0" smtClean="0">
                <a:solidFill>
                  <a:srgbClr val="FF0000"/>
                </a:solidFill>
                <a:sym typeface="Wingdings" pitchFamily="-107" charset="2"/>
              </a:rPr>
              <a:t> </a:t>
            </a:r>
            <a:r>
              <a:rPr lang="en-US" sz="2400" dirty="0" smtClean="0">
                <a:solidFill>
                  <a:srgbClr val="FF0000"/>
                </a:solidFill>
              </a:rPr>
              <a:t>time to market; implementation cost.</a:t>
            </a:r>
          </a:p>
          <a:p>
            <a:r>
              <a:rPr lang="en-US" sz="2400" dirty="0" smtClean="0"/>
              <a:t>Central issue: how to </a:t>
            </a:r>
            <a:r>
              <a:rPr lang="en-US" sz="2400" u="sng" dirty="0" smtClean="0"/>
              <a:t>write code </a:t>
            </a:r>
            <a:r>
              <a:rPr lang="en-US" sz="2400" dirty="0" smtClean="0"/>
              <a:t>for the </a:t>
            </a:r>
            <a:r>
              <a:rPr lang="en-US" sz="2400" u="sng" dirty="0" smtClean="0"/>
              <a:t>future</a:t>
            </a:r>
            <a:r>
              <a:rPr lang="en-US" sz="2400" dirty="0" smtClean="0"/>
              <a:t>? answer must provide </a:t>
            </a:r>
            <a:r>
              <a:rPr lang="en-US" sz="2400" u="sng" dirty="0" smtClean="0"/>
              <a:t>compatibility</a:t>
            </a:r>
            <a:r>
              <a:rPr lang="en-US" sz="2400" dirty="0" smtClean="0"/>
              <a:t> on current code, </a:t>
            </a:r>
            <a:r>
              <a:rPr lang="en-US" sz="2400" u="sng" dirty="0" smtClean="0"/>
              <a:t>competitive performance </a:t>
            </a:r>
            <a:r>
              <a:rPr lang="en-US" sz="2400" dirty="0" smtClean="0"/>
              <a:t>on </a:t>
            </a:r>
            <a:r>
              <a:rPr lang="en-US" sz="2400" u="sng" dirty="0" smtClean="0"/>
              <a:t>any amount of parallelism </a:t>
            </a:r>
            <a:r>
              <a:rPr lang="en-US" sz="2400" dirty="0" smtClean="0"/>
              <a:t>coming from an application, and allow improvement on </a:t>
            </a:r>
            <a:r>
              <a:rPr lang="en-US" sz="2400" u="sng" dirty="0" smtClean="0"/>
              <a:t>revised code </a:t>
            </a:r>
            <a:r>
              <a:rPr lang="en-US" sz="2400" dirty="0" smtClean="0">
                <a:sym typeface="Wingdings" pitchFamily="2" charset="2"/>
              </a:rPr>
              <a:t></a:t>
            </a:r>
            <a:r>
              <a:rPr lang="en-US" sz="2400" dirty="0" smtClean="0"/>
              <a:t> time for </a:t>
            </a:r>
            <a:r>
              <a:rPr lang="en-US" sz="2400" b="1" dirty="0" smtClean="0"/>
              <a:t>agnostic</a:t>
            </a:r>
            <a:r>
              <a:rPr lang="en-US" sz="2400" dirty="0" smtClean="0"/>
              <a:t> (rather than product-centered) </a:t>
            </a:r>
            <a:r>
              <a:rPr lang="en-US" sz="2400" b="1" dirty="0" smtClean="0"/>
              <a:t>academic</a:t>
            </a:r>
            <a:r>
              <a:rPr lang="en-US" sz="2400" dirty="0" smtClean="0"/>
              <a:t> research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878533"/>
          </a:xfrm>
          <a:prstGeom prst="rect">
            <a:avLst/>
          </a:prstGeom>
          <a:noFill/>
        </p:spPr>
        <p:txBody>
          <a:bodyPr wrap="square" rtlCol="0">
            <a:spAutoFit/>
          </a:bodyPr>
          <a:lstStyle/>
          <a:p>
            <a:pPr algn="ctr"/>
            <a:r>
              <a:rPr lang="en-US" sz="4000" u="sng" dirty="0" smtClean="0"/>
              <a:t>General thought on research/impact </a:t>
            </a:r>
            <a:endParaRPr lang="en-US" sz="4000" u="sng" dirty="0"/>
          </a:p>
          <a:p>
            <a:r>
              <a:rPr lang="en-US" sz="2800" dirty="0" smtClean="0"/>
              <a:t>Human knowledge is dynamic. </a:t>
            </a:r>
            <a:r>
              <a:rPr lang="en-US" sz="2400" dirty="0" smtClean="0"/>
              <a:t>Let’s hope it keeps growing </a:t>
            </a:r>
            <a:r>
              <a:rPr lang="en-US" sz="2400" dirty="0" smtClean="0">
                <a:sym typeface="Wingdings"/>
              </a:rPr>
              <a:t></a:t>
            </a:r>
          </a:p>
          <a:p>
            <a:r>
              <a:rPr lang="en-US" sz="2400" dirty="0" smtClean="0">
                <a:solidFill>
                  <a:srgbClr val="FF0000"/>
                </a:solidFill>
              </a:rPr>
              <a:t>Seek work </a:t>
            </a:r>
            <a:r>
              <a:rPr lang="en-US" sz="2400" dirty="0">
                <a:solidFill>
                  <a:srgbClr val="FF0000"/>
                </a:solidFill>
              </a:rPr>
              <a:t>where </a:t>
            </a:r>
            <a:r>
              <a:rPr lang="en-US" sz="2400" dirty="0" smtClean="0">
                <a:solidFill>
                  <a:srgbClr val="FF0000"/>
                </a:solidFill>
              </a:rPr>
              <a:t>(you believe that) returns are highest </a:t>
            </a:r>
            <a:r>
              <a:rPr lang="en-US" sz="3200" b="1" dirty="0">
                <a:solidFill>
                  <a:srgbClr val="FF0000"/>
                </a:solidFill>
              </a:rPr>
              <a:t>t</a:t>
            </a:r>
            <a:r>
              <a:rPr lang="en-US" sz="3200" b="1" dirty="0" smtClean="0">
                <a:solidFill>
                  <a:srgbClr val="FF0000"/>
                </a:solidFill>
              </a:rPr>
              <a:t>oday</a:t>
            </a:r>
            <a:r>
              <a:rPr lang="en-US" sz="2400" dirty="0" smtClean="0">
                <a:solidFill>
                  <a:srgbClr val="FF0000"/>
                </a:solidFill>
              </a:rPr>
              <a:t> </a:t>
            </a:r>
            <a:endParaRPr lang="en-US" sz="2400" dirty="0">
              <a:solidFill>
                <a:srgbClr val="FF0000"/>
              </a:solidFill>
            </a:endParaRPr>
          </a:p>
          <a:p>
            <a:endParaRPr lang="en-US" sz="2400" dirty="0">
              <a:sym typeface="Wingdings"/>
            </a:endParaRPr>
          </a:p>
          <a:p>
            <a:pPr algn="ctr"/>
            <a:r>
              <a:rPr lang="en-US" sz="2800" u="sng" dirty="0" smtClean="0">
                <a:sym typeface="Wingdings"/>
              </a:rPr>
              <a:t>My own story</a:t>
            </a:r>
            <a:endParaRPr lang="en-US" sz="2800" u="sng" dirty="0">
              <a:sym typeface="Wingdings"/>
            </a:endParaRPr>
          </a:p>
          <a:p>
            <a:r>
              <a:rPr lang="en-US" sz="2400" dirty="0">
                <a:sym typeface="Wingdings"/>
              </a:rPr>
              <a:t>Math education led me to … pursue </a:t>
            </a:r>
            <a:r>
              <a:rPr lang="en-US" sz="2400" dirty="0" err="1">
                <a:sym typeface="Wingdings"/>
              </a:rPr>
              <a:t>CS</a:t>
            </a:r>
            <a:r>
              <a:rPr lang="en-US" sz="2400" dirty="0" err="1" smtClean="0">
                <a:sym typeface="Wingdings"/>
              </a:rPr>
              <a:t>parallelism</a:t>
            </a:r>
            <a:endParaRPr lang="en-US" sz="2400" u="sng" dirty="0" smtClean="0">
              <a:sym typeface="Wingdings"/>
            </a:endParaRPr>
          </a:p>
          <a:p>
            <a:r>
              <a:rPr lang="en-US" sz="2400" u="sng" dirty="0" smtClean="0">
                <a:sym typeface="Wingdings"/>
              </a:rPr>
              <a:t>Till ~1990s</a:t>
            </a:r>
            <a:r>
              <a:rPr lang="en-US" sz="2400" dirty="0" smtClean="0">
                <a:sym typeface="Wingdings"/>
              </a:rPr>
              <a:t> </a:t>
            </a:r>
            <a:r>
              <a:rPr lang="en-US" sz="4000" dirty="0" smtClean="0">
                <a:sym typeface="Wingdings"/>
              </a:rPr>
              <a:t>Algorithms</a:t>
            </a:r>
            <a:r>
              <a:rPr lang="en-US" sz="2400" dirty="0" smtClean="0">
                <a:sym typeface="Wingdings"/>
              </a:rPr>
              <a:t> </a:t>
            </a:r>
            <a:r>
              <a:rPr lang="en-US" sz="1400" dirty="0" smtClean="0">
                <a:sym typeface="Wingdings"/>
              </a:rPr>
              <a:t>and</a:t>
            </a:r>
            <a:r>
              <a:rPr lang="en-US" sz="2400" dirty="0" smtClean="0">
                <a:sym typeface="Wingdings"/>
              </a:rPr>
              <a:t> </a:t>
            </a:r>
            <a:r>
              <a:rPr lang="en-US" sz="1800" dirty="0" smtClean="0">
                <a:sym typeface="Wingdings"/>
              </a:rPr>
              <a:t>Architecture</a:t>
            </a:r>
          </a:p>
          <a:p>
            <a:r>
              <a:rPr lang="en-US" sz="2400" u="sng" dirty="0" smtClean="0">
                <a:sym typeface="Wingdings"/>
              </a:rPr>
              <a:t>More recently</a:t>
            </a:r>
            <a:r>
              <a:rPr lang="en-US" sz="1800" dirty="0" smtClean="0">
                <a:sym typeface="Wingdings"/>
              </a:rPr>
              <a:t> </a:t>
            </a:r>
            <a:r>
              <a:rPr lang="en-US" dirty="0">
                <a:sym typeface="Wingdings"/>
              </a:rPr>
              <a:t>Algorithms</a:t>
            </a:r>
            <a:r>
              <a:rPr lang="en-US" sz="1800" dirty="0">
                <a:sym typeface="Wingdings"/>
              </a:rPr>
              <a:t> </a:t>
            </a:r>
            <a:r>
              <a:rPr lang="en-US" sz="4000" dirty="0" smtClean="0">
                <a:sym typeface="Wingdings"/>
              </a:rPr>
              <a:t>And</a:t>
            </a:r>
            <a:r>
              <a:rPr lang="en-US" sz="1800" dirty="0" smtClean="0">
                <a:sym typeface="Wingdings"/>
              </a:rPr>
              <a:t> </a:t>
            </a:r>
            <a:r>
              <a:rPr lang="en-US" sz="2400" dirty="0" smtClean="0">
                <a:sym typeface="Wingdings"/>
              </a:rPr>
              <a:t>Architecture</a:t>
            </a:r>
          </a:p>
          <a:p>
            <a:r>
              <a:rPr lang="en-US" sz="2800" dirty="0" smtClean="0">
                <a:sym typeface="Wingdings"/>
              </a:rPr>
              <a:t>IMO, need has become highest in the combination</a:t>
            </a:r>
          </a:p>
          <a:p>
            <a:endParaRPr lang="en-US" sz="2800" dirty="0">
              <a:sym typeface="Wingdings"/>
            </a:endParaRPr>
          </a:p>
          <a:p>
            <a:r>
              <a:rPr lang="en-US" sz="2800" dirty="0"/>
              <a:t>A</a:t>
            </a:r>
            <a:r>
              <a:rPr lang="en-US" sz="2800" dirty="0" smtClean="0"/>
              <a:t>pplicable </a:t>
            </a:r>
            <a:r>
              <a:rPr lang="en-US" sz="2800" dirty="0"/>
              <a:t>to any field of research</a:t>
            </a:r>
          </a:p>
          <a:p>
            <a:endParaRPr lang="en-US" sz="1800" dirty="0" smtClean="0">
              <a:sym typeface="Wingdings"/>
            </a:endParaRPr>
          </a:p>
          <a:p>
            <a:endParaRPr lang="en-US" sz="1800" dirty="0"/>
          </a:p>
        </p:txBody>
      </p:sp>
    </p:spTree>
    <p:extLst>
      <p:ext uri="{BB962C8B-B14F-4D97-AF65-F5344CB8AC3E}">
        <p14:creationId xmlns:p14="http://schemas.microsoft.com/office/powerpoint/2010/main" val="40121639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4000" dirty="0" smtClean="0"/>
              <a:t>‘Soft observation’ vs ‘Hard observation’ is a matter of community</a:t>
            </a:r>
            <a:endParaRPr lang="en-US" sz="4000" dirty="0"/>
          </a:p>
        </p:txBody>
      </p:sp>
      <p:sp>
        <p:nvSpPr>
          <p:cNvPr id="3" name="Content Placeholder 2"/>
          <p:cNvSpPr>
            <a:spLocks noGrp="1"/>
          </p:cNvSpPr>
          <p:nvPr>
            <p:ph idx="1"/>
          </p:nvPr>
        </p:nvSpPr>
        <p:spPr>
          <a:xfrm>
            <a:off x="0" y="1143000"/>
            <a:ext cx="9144000" cy="4983163"/>
          </a:xfrm>
        </p:spPr>
        <p:txBody>
          <a:bodyPr/>
          <a:lstStyle/>
          <a:p>
            <a:r>
              <a:rPr lang="en-US" dirty="0" smtClean="0"/>
              <a:t>In theory, hard things include asymptotic complexity, lower bounds, etc.</a:t>
            </a:r>
          </a:p>
          <a:p>
            <a:r>
              <a:rPr lang="en-US" dirty="0" smtClean="0"/>
              <a:t>In systems, they tend to include concrete numbers </a:t>
            </a:r>
            <a:endParaRPr lang="he-IL" dirty="0" smtClean="0"/>
          </a:p>
          <a:p>
            <a:r>
              <a:rPr lang="en-US" dirty="0" smtClean="0"/>
              <a:t>Who is right? Pornography matter of geography</a:t>
            </a:r>
          </a:p>
          <a:p>
            <a:r>
              <a:rPr lang="en-US" dirty="0" smtClean="0"/>
              <a:t>My take: each community does something right. </a:t>
            </a:r>
            <a:r>
              <a:rPr lang="en-US" u="sng" dirty="0" smtClean="0"/>
              <a:t>Advantages</a:t>
            </a:r>
            <a:r>
              <a:rPr lang="en-US" dirty="0" smtClean="0"/>
              <a:t> Theory: reasoning about revolutionary changes. Systems: small incremental changes ‘quantitative approach’; often the case.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 </a:t>
            </a:r>
            <a:r>
              <a:rPr lang="en-US" u="sng" dirty="0" smtClean="0"/>
              <a:t>Conclusion of Coming Intro Slide(s)</a:t>
            </a:r>
            <a:endParaRPr lang="en-US" u="sng" dirty="0"/>
          </a:p>
        </p:txBody>
      </p:sp>
      <p:sp>
        <p:nvSpPr>
          <p:cNvPr id="3" name="Content Placeholder 2"/>
          <p:cNvSpPr>
            <a:spLocks noGrp="1"/>
          </p:cNvSpPr>
          <p:nvPr>
            <p:ph idx="1"/>
          </p:nvPr>
        </p:nvSpPr>
        <p:spPr>
          <a:xfrm>
            <a:off x="0" y="762000"/>
            <a:ext cx="9144000" cy="6096000"/>
          </a:xfrm>
        </p:spPr>
        <p:txBody>
          <a:bodyPr/>
          <a:lstStyle/>
          <a:p>
            <a:r>
              <a:rPr lang="en-US" dirty="0" smtClean="0"/>
              <a:t>Productivity: code development time + runtime </a:t>
            </a:r>
          </a:p>
          <a:p>
            <a:r>
              <a:rPr lang="en-US" dirty="0" smtClean="0"/>
              <a:t>Vendors’ many-cores are Productivity limited</a:t>
            </a:r>
            <a:r>
              <a:rPr lang="en-US" b="1" dirty="0" smtClean="0"/>
              <a:t> </a:t>
            </a:r>
          </a:p>
          <a:p>
            <a:r>
              <a:rPr lang="en-US" dirty="0" smtClean="0"/>
              <a:t>Vendors: </a:t>
            </a:r>
            <a:r>
              <a:rPr lang="en-US" b="1" dirty="0" smtClean="0"/>
              <a:t>monolithic</a:t>
            </a:r>
          </a:p>
          <a:p>
            <a:pPr>
              <a:buNone/>
            </a:pPr>
            <a:r>
              <a:rPr lang="en-US" u="sng" dirty="0" smtClean="0"/>
              <a:t>Concerns</a:t>
            </a:r>
            <a:r>
              <a:rPr lang="en-US" dirty="0" smtClean="0"/>
              <a:t> 1. </a:t>
            </a:r>
            <a:r>
              <a:rPr lang="en-US" dirty="0" smtClean="0">
                <a:sym typeface="Wingdings" pitchFamily="2" charset="2"/>
              </a:rPr>
              <a:t>CS in awe of vendors’ HW: “face of  practice”; Justified </a:t>
            </a:r>
            <a:r>
              <a:rPr lang="en-US" dirty="0" smtClean="0">
                <a:solidFill>
                  <a:srgbClr val="FF0000"/>
                </a:solidFill>
                <a:sym typeface="Wingdings" pitchFamily="2" charset="2"/>
              </a:rPr>
              <a:t>only if </a:t>
            </a:r>
            <a:r>
              <a:rPr lang="en-US" dirty="0" smtClean="0">
                <a:sym typeface="Wingdings" pitchFamily="2" charset="2"/>
              </a:rPr>
              <a:t>accepted/adopted </a:t>
            </a:r>
          </a:p>
          <a:p>
            <a:pPr>
              <a:buNone/>
            </a:pPr>
            <a:r>
              <a:rPr lang="en-US" dirty="0" smtClean="0">
                <a:sym typeface="Wingdings" pitchFamily="2" charset="2"/>
              </a:rPr>
              <a:t>	2.  Debate: cluttered and off-point</a:t>
            </a:r>
          </a:p>
          <a:p>
            <a:pPr>
              <a:buNone/>
            </a:pPr>
            <a:r>
              <a:rPr lang="en-US" dirty="0" smtClean="0">
                <a:sym typeface="Wingdings" pitchFamily="2" charset="2"/>
              </a:rPr>
              <a:t>	3. May lead to misplaced despair</a:t>
            </a:r>
            <a:endParaRPr lang="en-US" dirty="0" smtClean="0"/>
          </a:p>
          <a:p>
            <a:pPr>
              <a:buNone/>
            </a:pPr>
            <a:r>
              <a:rPr lang="en-US" u="sng" dirty="0" smtClean="0"/>
              <a:t>Need</a:t>
            </a:r>
            <a:r>
              <a:rPr lang="en-US" dirty="0" smtClean="0"/>
              <a:t> HW diversity of high productivity solutions. Then “natural selection”.</a:t>
            </a:r>
          </a:p>
          <a:p>
            <a:r>
              <a:rPr lang="en-US" dirty="0" smtClean="0"/>
              <a:t>Will explain why US interests mandate greater role to academia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worldchart.png"/>
          <p:cNvPicPr>
            <a:picLocks noChangeAspect="1"/>
          </p:cNvPicPr>
          <p:nvPr/>
        </p:nvPicPr>
        <p:blipFill>
          <a:blip r:embed="rId3" cstate="print"/>
          <a:srcRect/>
          <a:stretch>
            <a:fillRect/>
          </a:stretch>
        </p:blipFill>
        <p:spPr bwMode="auto">
          <a:xfrm>
            <a:off x="277813" y="725488"/>
            <a:ext cx="5919787" cy="5919787"/>
          </a:xfrm>
          <a:prstGeom prst="rect">
            <a:avLst/>
          </a:prstGeom>
          <a:noFill/>
          <a:ln w="9525">
            <a:noFill/>
            <a:miter lim="800000"/>
            <a:headEnd/>
            <a:tailEnd/>
          </a:ln>
        </p:spPr>
      </p:pic>
      <p:sp>
        <p:nvSpPr>
          <p:cNvPr id="4" name="Title 3"/>
          <p:cNvSpPr>
            <a:spLocks noGrp="1"/>
          </p:cNvSpPr>
          <p:nvPr>
            <p:ph type="title"/>
          </p:nvPr>
        </p:nvSpPr>
        <p:spPr>
          <a:xfrm>
            <a:off x="0" y="0"/>
            <a:ext cx="9144000" cy="838200"/>
          </a:xfrm>
        </p:spPr>
        <p:txBody>
          <a:bodyPr>
            <a:normAutofit/>
          </a:bodyPr>
          <a:lstStyle/>
          <a:p>
            <a:pPr>
              <a:defRPr/>
            </a:pPr>
            <a:r>
              <a:rPr lang="en-US" sz="3600" dirty="0" smtClean="0">
                <a:solidFill>
                  <a:schemeClr val="accent5">
                    <a:lumMod val="10000"/>
                  </a:schemeClr>
                </a:solidFill>
              </a:rPr>
              <a:t>Membership in Intel Academic Community</a:t>
            </a:r>
            <a:endParaRPr lang="en-US" sz="3600" dirty="0">
              <a:solidFill>
                <a:schemeClr val="accent5">
                  <a:lumMod val="10000"/>
                </a:schemeClr>
              </a:solidFill>
            </a:endParaRPr>
          </a:p>
        </p:txBody>
      </p:sp>
      <p:sp>
        <p:nvSpPr>
          <p:cNvPr id="6" name="TextBox 5"/>
          <p:cNvSpPr txBox="1"/>
          <p:nvPr/>
        </p:nvSpPr>
        <p:spPr>
          <a:xfrm>
            <a:off x="5827713" y="5205413"/>
            <a:ext cx="3133725" cy="493712"/>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85% outside USA</a:t>
            </a:r>
          </a:p>
        </p:txBody>
      </p:sp>
      <p:sp>
        <p:nvSpPr>
          <p:cNvPr id="8" name="TextBox 7"/>
          <p:cNvSpPr txBox="1"/>
          <p:nvPr/>
        </p:nvSpPr>
        <p:spPr>
          <a:xfrm>
            <a:off x="6022975" y="701675"/>
            <a:ext cx="2876550" cy="1692275"/>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Implementing parallel computing into CS curriculum</a:t>
            </a:r>
          </a:p>
        </p:txBody>
      </p:sp>
      <p:sp>
        <p:nvSpPr>
          <p:cNvPr id="12294" name="TextBox 8"/>
          <p:cNvSpPr txBox="1">
            <a:spLocks noChangeArrowheads="1"/>
          </p:cNvSpPr>
          <p:nvPr/>
        </p:nvSpPr>
        <p:spPr bwMode="auto">
          <a:xfrm>
            <a:off x="6019800" y="6096000"/>
            <a:ext cx="2881313" cy="707886"/>
          </a:xfrm>
          <a:prstGeom prst="rect">
            <a:avLst/>
          </a:prstGeom>
          <a:noFill/>
          <a:ln w="9525">
            <a:noFill/>
            <a:miter lim="800000"/>
            <a:headEnd/>
            <a:tailEnd/>
          </a:ln>
        </p:spPr>
        <p:txBody>
          <a:bodyPr wrap="square">
            <a:spAutoFit/>
          </a:bodyPr>
          <a:lstStyle/>
          <a:p>
            <a:r>
              <a:rPr lang="en-US" dirty="0"/>
              <a:t>Source: M. Wrinn, </a:t>
            </a:r>
            <a:r>
              <a:rPr lang="en-US" dirty="0" smtClean="0"/>
              <a:t>Intel</a:t>
            </a:r>
          </a:p>
          <a:p>
            <a:r>
              <a:rPr lang="en-US" dirty="0" smtClean="0"/>
              <a:t>At SIGCSE’10</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rtlCol="0">
            <a:noAutofit/>
          </a:bodyPr>
          <a:lstStyle/>
          <a:p>
            <a:pPr fontAlgn="auto">
              <a:spcAft>
                <a:spcPts val="0"/>
              </a:spcAft>
              <a:defRPr/>
            </a:pPr>
            <a:r>
              <a:rPr lang="en-US" sz="3600" b="1" spc="-100" dirty="0" smtClean="0">
                <a:latin typeface="Calibri" pitchFamily="34" charset="0"/>
              </a:rPr>
              <a:t>How was the “non-specificity” addressed? </a:t>
            </a:r>
            <a:endParaRPr lang="en-US" sz="3600" b="1" spc="-100" dirty="0">
              <a:latin typeface="Calibri" pitchFamily="34"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lnSpc>
                <a:spcPct val="90000"/>
              </a:lnSpc>
              <a:buFont typeface="Arial" pitchFamily="34" charset="0"/>
              <a:buNone/>
            </a:pPr>
            <a:r>
              <a:rPr lang="en-US" sz="2800" b="1" u="sng" spc="-100" dirty="0" smtClean="0">
                <a:latin typeface="Calibri" pitchFamily="34" charset="0"/>
              </a:rPr>
              <a:t>Answer</a:t>
            </a:r>
            <a:r>
              <a:rPr lang="en-US" sz="2800" b="1" spc="-100" dirty="0" smtClean="0">
                <a:latin typeface="Calibri" pitchFamily="34" charset="0"/>
              </a:rPr>
              <a:t>: </a:t>
            </a:r>
            <a:r>
              <a:rPr lang="en-US" sz="2700" dirty="0" smtClean="0"/>
              <a:t>GvN47 based coding for </a:t>
            </a:r>
            <a:r>
              <a:rPr lang="en-US" sz="2700" b="1" dirty="0" smtClean="0"/>
              <a:t>whatever</a:t>
            </a:r>
            <a:r>
              <a:rPr lang="en-US" sz="2700" dirty="0" smtClean="0"/>
              <a:t> future application </a:t>
            </a:r>
            <a:r>
              <a:rPr lang="en-US" sz="2700" dirty="0" smtClean="0">
                <a:solidFill>
                  <a:srgbClr val="FF0000"/>
                </a:solidFill>
              </a:rPr>
              <a:t>on math. </a:t>
            </a:r>
            <a:r>
              <a:rPr lang="en-US" sz="2700" b="1" dirty="0" smtClean="0">
                <a:solidFill>
                  <a:srgbClr val="FF0000"/>
                </a:solidFill>
              </a:rPr>
              <a:t>induction </a:t>
            </a:r>
            <a:r>
              <a:rPr lang="en-US" sz="2700" dirty="0" smtClean="0">
                <a:solidFill>
                  <a:srgbClr val="FF0000"/>
                </a:solidFill>
              </a:rPr>
              <a:t>coupled with a </a:t>
            </a:r>
            <a:r>
              <a:rPr lang="en-US" sz="2700" b="1" dirty="0" smtClean="0">
                <a:solidFill>
                  <a:srgbClr val="FF0000"/>
                </a:solidFill>
              </a:rPr>
              <a:t>simple abstraction 	    </a:t>
            </a:r>
          </a:p>
          <a:p>
            <a:pPr>
              <a:lnSpc>
                <a:spcPct val="90000"/>
              </a:lnSpc>
              <a:buFont typeface="Arial" pitchFamily="34" charset="0"/>
              <a:buNone/>
            </a:pPr>
            <a:r>
              <a:rPr lang="en-US" sz="2700" dirty="0" smtClean="0"/>
              <a:t>	Then came: HW, Algorithms+SW </a:t>
            </a:r>
          </a:p>
          <a:p>
            <a:pPr>
              <a:lnSpc>
                <a:spcPct val="90000"/>
              </a:lnSpc>
              <a:buNone/>
            </a:pPr>
            <a:r>
              <a:rPr lang="en-US" sz="2700" dirty="0" smtClean="0"/>
              <a:t>[E</a:t>
            </a:r>
            <a:r>
              <a:rPr lang="en-US" sz="2800" dirty="0" smtClean="0"/>
              <a:t>ngineering problem. So, why mathematician? Hunch: hard for engineers to relate to .. </a:t>
            </a:r>
            <a:r>
              <a:rPr lang="en-US" sz="2800" dirty="0" smtClean="0">
                <a:solidFill>
                  <a:srgbClr val="FF0000"/>
                </a:solidFill>
              </a:rPr>
              <a:t>then and now</a:t>
            </a:r>
            <a:r>
              <a:rPr lang="en-US" sz="2800" dirty="0" smtClean="0"/>
              <a:t>. A. Ghuloum (Intel), CACM 9/09: “..</a:t>
            </a:r>
            <a:r>
              <a:rPr lang="en-US" sz="2800" i="1" dirty="0" smtClean="0"/>
              <a:t>hardware vendors tend to understand the requirements from the </a:t>
            </a:r>
            <a:r>
              <a:rPr lang="en-US" sz="2800" i="1" u="sng" dirty="0" smtClean="0"/>
              <a:t>examples that software developers provid</a:t>
            </a:r>
            <a:r>
              <a:rPr lang="en-US" sz="2800" i="1" dirty="0" smtClean="0"/>
              <a:t>e…</a:t>
            </a:r>
            <a:r>
              <a:rPr lang="en-US" sz="2800" dirty="0" smtClean="0"/>
              <a:t> ]  </a:t>
            </a:r>
            <a:endParaRPr lang="en-US" sz="2700" b="1" dirty="0" smtClean="0"/>
          </a:p>
          <a:p>
            <a:pPr>
              <a:lnSpc>
                <a:spcPct val="90000"/>
              </a:lnSpc>
              <a:buFont typeface="Arial" pitchFamily="34" charset="0"/>
              <a:buNone/>
            </a:pPr>
            <a:r>
              <a:rPr lang="en-US" sz="2700" dirty="0" smtClean="0"/>
              <a:t>Met desiderata for code and coding. See, e.g.:</a:t>
            </a:r>
          </a:p>
          <a:p>
            <a:pPr>
              <a:lnSpc>
                <a:spcPct val="90000"/>
              </a:lnSpc>
              <a:buFont typeface="Arial" pitchFamily="34" charset="0"/>
              <a:buNone/>
            </a:pPr>
            <a:r>
              <a:rPr lang="en-US" sz="2000" dirty="0" smtClean="0"/>
              <a:t>- Knuth67, The art of Computer Programming. Vol. 1: Fundamental Algorithms. </a:t>
            </a:r>
            <a:r>
              <a:rPr lang="en-US" sz="2000" u="sng" dirty="0" smtClean="0"/>
              <a:t>Chapter 1</a:t>
            </a:r>
            <a:r>
              <a:rPr lang="en-US" sz="2000" dirty="0" smtClean="0"/>
              <a:t>: Basic concepts 1.1 Algorithms 1.2 Math Prelims </a:t>
            </a:r>
            <a:r>
              <a:rPr lang="en-US" sz="2000" b="1" dirty="0" smtClean="0"/>
              <a:t>1.2.1</a:t>
            </a:r>
            <a:r>
              <a:rPr lang="en-US" sz="2000" dirty="0" smtClean="0"/>
              <a:t> Math </a:t>
            </a:r>
            <a:r>
              <a:rPr lang="en-US" sz="2000" b="1" dirty="0" smtClean="0"/>
              <a:t>Induction</a:t>
            </a:r>
            <a:r>
              <a:rPr lang="en-US" sz="2000" dirty="0" smtClean="0"/>
              <a:t> </a:t>
            </a:r>
          </a:p>
          <a:p>
            <a:pPr>
              <a:lnSpc>
                <a:spcPct val="90000"/>
              </a:lnSpc>
              <a:buFont typeface="Arial" pitchFamily="34" charset="0"/>
              <a:buNone/>
            </a:pPr>
            <a:r>
              <a:rPr lang="en-US" sz="2000" dirty="0" smtClean="0"/>
              <a:t>	</a:t>
            </a:r>
            <a:r>
              <a:rPr lang="en-US" sz="2000" u="sng" dirty="0" smtClean="0"/>
              <a:t>Algorithms</a:t>
            </a:r>
            <a:r>
              <a:rPr lang="en-US" sz="2000" dirty="0" smtClean="0"/>
              <a:t>: 1. Finiteness 2. Definiteness 3. Input &amp; Output 4. Effectiveness </a:t>
            </a:r>
          </a:p>
          <a:p>
            <a:pPr algn="ctr">
              <a:lnSpc>
                <a:spcPct val="90000"/>
              </a:lnSpc>
              <a:buFont typeface="Arial" pitchFamily="34" charset="0"/>
              <a:buNone/>
            </a:pPr>
            <a:r>
              <a:rPr lang="en-US" sz="2000" b="1" u="sng" dirty="0" smtClean="0"/>
              <a:t>Gold standards</a:t>
            </a:r>
            <a:r>
              <a:rPr lang="en-US" sz="2000" b="1" dirty="0" smtClean="0"/>
              <a:t> </a:t>
            </a:r>
          </a:p>
          <a:p>
            <a:pPr>
              <a:lnSpc>
                <a:spcPct val="90000"/>
              </a:lnSpc>
              <a:buFont typeface="Arial" pitchFamily="34" charset="0"/>
              <a:buNone/>
            </a:pPr>
            <a:r>
              <a:rPr lang="en-US" sz="2000" b="1" u="sng" dirty="0" smtClean="0"/>
              <a:t>Definiteness</a:t>
            </a:r>
            <a:r>
              <a:rPr lang="en-US" sz="2000" dirty="0" smtClean="0"/>
              <a:t>: Helped by </a:t>
            </a:r>
            <a:r>
              <a:rPr lang="en-US" sz="2000" b="1" dirty="0" smtClean="0"/>
              <a:t>Induction</a:t>
            </a:r>
          </a:p>
          <a:p>
            <a:pPr>
              <a:lnSpc>
                <a:spcPct val="90000"/>
              </a:lnSpc>
              <a:buFont typeface="Arial" pitchFamily="34" charset="0"/>
              <a:buNone/>
            </a:pPr>
            <a:r>
              <a:rPr lang="en-US" sz="2000" b="1" u="sng" dirty="0" smtClean="0"/>
              <a:t>Effectiveness</a:t>
            </a:r>
            <a:r>
              <a:rPr lang="en-US" sz="2000" b="1" dirty="0" smtClean="0"/>
              <a:t>:</a:t>
            </a:r>
            <a:r>
              <a:rPr lang="en-US" sz="2000" dirty="0" smtClean="0"/>
              <a:t> Helped by “Uniform cost criterion" [AHU74] </a:t>
            </a:r>
            <a:r>
              <a:rPr lang="en-US" sz="2000" b="1" dirty="0" smtClean="0"/>
              <a:t>abstraction</a:t>
            </a:r>
          </a:p>
          <a:p>
            <a:pPr>
              <a:lnSpc>
                <a:spcPct val="90000"/>
              </a:lnSpc>
              <a:buFont typeface="Arial" pitchFamily="34" charset="0"/>
              <a:buNone/>
            </a:pPr>
            <a:endParaRPr lang="en-US" sz="2000" b="1" dirty="0" smtClean="0"/>
          </a:p>
          <a:p>
            <a:pPr>
              <a:lnSpc>
                <a:spcPct val="90000"/>
              </a:lnSpc>
              <a:buFont typeface="Arial" pitchFamily="34" charset="0"/>
              <a:buNone/>
            </a:pPr>
            <a:r>
              <a:rPr lang="en-US" sz="2000" dirty="0" smtClean="0"/>
              <a:t>2 comments on induction: 1. 2</a:t>
            </a:r>
            <a:r>
              <a:rPr lang="en-US" sz="2000" baseline="30000" dirty="0" smtClean="0"/>
              <a:t>nd</a:t>
            </a:r>
            <a:r>
              <a:rPr lang="en-US" sz="2000" dirty="0" smtClean="0"/>
              <a:t> nature for math: proofs &amp; axiom of the natural numbers. 2. need to read into GvN47: “..to make the induction complete..”  </a:t>
            </a:r>
            <a:endParaRPr lang="en-US" sz="2000" b="1"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p:txBody>
      </p:sp>
      <p:pic>
        <p:nvPicPr>
          <p:cNvPr id="2052" name="Picture 4"/>
          <p:cNvPicPr>
            <a:picLocks noChangeAspect="1" noChangeArrowheads="1"/>
          </p:cNvPicPr>
          <p:nvPr/>
        </p:nvPicPr>
        <p:blipFill>
          <a:blip r:embed="rId3" cstate="print"/>
          <a:srcRect/>
          <a:stretch>
            <a:fillRect/>
          </a:stretch>
        </p:blipFill>
        <p:spPr bwMode="auto">
          <a:xfrm>
            <a:off x="8001000" y="1143000"/>
            <a:ext cx="990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09600"/>
          </a:xfrm>
        </p:spPr>
        <p:txBody>
          <a:bodyPr/>
          <a:lstStyle/>
          <a:p>
            <a:r>
              <a:rPr lang="en-US" sz="4000" u="sng" dirty="0" smtClean="0"/>
              <a:t>Talk from 30K feet</a:t>
            </a:r>
          </a:p>
        </p:txBody>
      </p:sp>
      <p:sp>
        <p:nvSpPr>
          <p:cNvPr id="3" name="Content Placeholder 2"/>
          <p:cNvSpPr>
            <a:spLocks noGrp="1"/>
          </p:cNvSpPr>
          <p:nvPr>
            <p:ph idx="1"/>
          </p:nvPr>
        </p:nvSpPr>
        <p:spPr>
          <a:xfrm>
            <a:off x="0" y="685800"/>
            <a:ext cx="9144000" cy="6172200"/>
          </a:xfrm>
        </p:spPr>
        <p:txBody>
          <a:bodyPr rtlCol="0">
            <a:normAutofit lnSpcReduction="10000"/>
          </a:bodyPr>
          <a:lstStyle/>
          <a:p>
            <a:pPr fontAlgn="auto">
              <a:spcAft>
                <a:spcPts val="0"/>
              </a:spcAft>
              <a:buFont typeface="Arial" pitchFamily="34" charset="0"/>
              <a:buNone/>
              <a:defRPr/>
            </a:pPr>
            <a:r>
              <a:rPr lang="en-US" b="1" dirty="0" smtClean="0"/>
              <a:t>* Past </a:t>
            </a:r>
            <a:r>
              <a:rPr lang="en-US" u="sng" dirty="0" smtClean="0"/>
              <a:t>Math induction plus </a:t>
            </a:r>
            <a:r>
              <a:rPr lang="en-US" u="sng" dirty="0" smtClean="0">
                <a:solidFill>
                  <a:srgbClr val="FF0000"/>
                </a:solidFill>
              </a:rPr>
              <a:t>ISE</a:t>
            </a:r>
            <a:r>
              <a:rPr lang="en-US" u="sng" dirty="0" smtClean="0"/>
              <a:t> </a:t>
            </a:r>
          </a:p>
          <a:p>
            <a:pPr fontAlgn="auto">
              <a:spcAft>
                <a:spcPts val="0"/>
              </a:spcAft>
              <a:buFont typeface="Arial" pitchFamily="34" charset="0"/>
              <a:buNone/>
              <a:defRPr/>
            </a:pPr>
            <a:r>
              <a:rPr lang="en-US" dirty="0" smtClean="0"/>
              <a:t>Foundation for first 6 decades of CS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Proposed </a:t>
            </a:r>
            <a:r>
              <a:rPr lang="en-US" u="sng" dirty="0" smtClean="0"/>
              <a:t>Math induction plus </a:t>
            </a:r>
            <a:r>
              <a:rPr lang="en-US" u="sng" dirty="0" smtClean="0">
                <a:solidFill>
                  <a:srgbClr val="FF0000"/>
                </a:solidFill>
              </a:rPr>
              <a:t>ICE</a:t>
            </a:r>
          </a:p>
          <a:p>
            <a:pPr fontAlgn="auto">
              <a:spcAft>
                <a:spcPts val="0"/>
              </a:spcAft>
              <a:buFont typeface="Arial" pitchFamily="34" charset="0"/>
              <a:buNone/>
              <a:defRPr/>
            </a:pPr>
            <a:r>
              <a:rPr lang="en-US" dirty="0" smtClean="0"/>
              <a:t>Foundation for future of CS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a:t>
            </a:r>
            <a:r>
              <a:rPr lang="en-US" dirty="0" smtClean="0"/>
              <a:t> </a:t>
            </a:r>
            <a:r>
              <a:rPr lang="en-US" u="sng" dirty="0" smtClean="0"/>
              <a:t>(Great) Parallel system theory work/modeling</a:t>
            </a:r>
          </a:p>
          <a:p>
            <a:pPr fontAlgn="auto">
              <a:spcAft>
                <a:spcPts val="0"/>
              </a:spcAft>
              <a:buFont typeface="Arial" pitchFamily="34" charset="0"/>
              <a:buNone/>
              <a:defRPr/>
            </a:pPr>
            <a:r>
              <a:rPr lang="en-US" b="1" i="1" dirty="0" smtClean="0"/>
              <a:t>Descriptive: </a:t>
            </a:r>
            <a:r>
              <a:rPr lang="en-US" dirty="0" smtClean="0"/>
              <a:t>How to get the most from what vendors are giving us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u="sng" dirty="0" smtClean="0"/>
              <a:t>This talk</a:t>
            </a:r>
            <a:r>
              <a:rPr lang="en-US" dirty="0" smtClean="0"/>
              <a:t> </a:t>
            </a:r>
            <a:r>
              <a:rPr lang="en-US" b="1" i="1" dirty="0" smtClean="0"/>
              <a:t>Prescriptive</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
        <p:nvSpPr>
          <p:cNvPr id="4" name="TextBox 3"/>
          <p:cNvSpPr txBox="1"/>
          <p:nvPr/>
        </p:nvSpPr>
        <p:spPr>
          <a:xfrm>
            <a:off x="-533400" y="1143000"/>
            <a:ext cx="440889" cy="400110"/>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09600" y="457200"/>
            <a:ext cx="8229600" cy="685800"/>
          </a:xfrm>
        </p:spPr>
        <p:txBody>
          <a:bodyPr/>
          <a:lstStyle/>
          <a:p>
            <a:pPr eaLnBrk="1" hangingPunct="1"/>
            <a:r>
              <a:rPr lang="en-US" sz="4000" b="1" u="sng" dirty="0" smtClean="0"/>
              <a:t>Versus Serial &amp; Other Parallel  </a:t>
            </a:r>
            <a:br>
              <a:rPr lang="en-US" sz="4000" b="1" u="sng" dirty="0" smtClean="0"/>
            </a:br>
            <a:r>
              <a:rPr lang="en-US" sz="2800" b="1" u="sng" dirty="0" smtClean="0"/>
              <a:t>1</a:t>
            </a:r>
            <a:r>
              <a:rPr lang="en-US" sz="2800" b="1" u="sng" baseline="30000" dirty="0" smtClean="0"/>
              <a:t>st</a:t>
            </a:r>
            <a:r>
              <a:rPr lang="en-US" sz="2800" b="1" u="sng" dirty="0" smtClean="0"/>
              <a:t> Example: Exchange Problem</a:t>
            </a:r>
            <a:r>
              <a:rPr lang="en-US" sz="2800" dirty="0" smtClean="0"/>
              <a:t> </a:t>
            </a:r>
            <a:r>
              <a:rPr lang="en-US" sz="4000" dirty="0" smtClean="0"/>
              <a:t/>
            </a:r>
            <a:br>
              <a:rPr lang="en-US" sz="4000" dirty="0" smtClean="0"/>
            </a:br>
            <a:endParaRPr lang="en-US" sz="4000" dirty="0"/>
          </a:p>
        </p:txBody>
      </p:sp>
      <p:sp>
        <p:nvSpPr>
          <p:cNvPr id="3075" name="Rectangle 3"/>
          <p:cNvSpPr>
            <a:spLocks noGrp="1" noChangeArrowheads="1"/>
          </p:cNvSpPr>
          <p:nvPr>
            <p:ph type="body" idx="4294967295"/>
          </p:nvPr>
        </p:nvSpPr>
        <p:spPr>
          <a:xfrm>
            <a:off x="0" y="1143000"/>
            <a:ext cx="9144000" cy="5638800"/>
          </a:xfrm>
        </p:spPr>
        <p:txBody>
          <a:bodyPr/>
          <a:lstStyle/>
          <a:p>
            <a:pPr eaLnBrk="1" hangingPunct="1">
              <a:lnSpc>
                <a:spcPct val="80000"/>
              </a:lnSpc>
              <a:buFontTx/>
              <a:buNone/>
            </a:pPr>
            <a:r>
              <a:rPr lang="en-US" sz="2000" dirty="0" smtClean="0"/>
              <a:t>2 </a:t>
            </a:r>
            <a:r>
              <a:rPr lang="en-US" sz="2000" dirty="0"/>
              <a:t>Bins A and B.</a:t>
            </a:r>
            <a:r>
              <a:rPr lang="en-US" sz="2000" dirty="0" smtClean="0"/>
              <a:t> Exchange contents of </a:t>
            </a:r>
            <a:r>
              <a:rPr lang="en-US" sz="2000" dirty="0"/>
              <a:t>A and B. Ex. A=2,B=5</a:t>
            </a:r>
            <a:r>
              <a:rPr lang="en-US" sz="2000" dirty="0">
                <a:sym typeface="Wingdings" pitchFamily="-112" charset="2"/>
              </a:rPr>
              <a:t>A=5,B=2.</a:t>
            </a:r>
          </a:p>
          <a:p>
            <a:pPr eaLnBrk="1" hangingPunct="1">
              <a:lnSpc>
                <a:spcPct val="80000"/>
              </a:lnSpc>
              <a:buFontTx/>
              <a:buNone/>
            </a:pPr>
            <a:r>
              <a:rPr lang="en-US" sz="2000" u="sng" dirty="0">
                <a:sym typeface="Wingdings" pitchFamily="-112" charset="2"/>
              </a:rPr>
              <a:t>Algorithm (serial or parallel)</a:t>
            </a:r>
            <a:r>
              <a:rPr lang="en-US" sz="2000" dirty="0">
                <a:sym typeface="Wingdings" pitchFamily="-112" charset="2"/>
              </a:rPr>
              <a:t>: X:=A;A:=B;B:=X.     3 Ops. 3 Steps. Space 1</a:t>
            </a:r>
            <a:r>
              <a:rPr lang="en-US" sz="2000" dirty="0" smtClean="0">
                <a:sym typeface="Wingdings" pitchFamily="-112" charset="2"/>
              </a:rPr>
              <a:t>.</a:t>
            </a:r>
            <a:endParaRPr lang="en-US" sz="2000" dirty="0" smtClean="0"/>
          </a:p>
          <a:p>
            <a:pPr algn="ctr" eaLnBrk="1" hangingPunct="1">
              <a:lnSpc>
                <a:spcPct val="80000"/>
              </a:lnSpc>
              <a:buFontTx/>
              <a:buNone/>
            </a:pPr>
            <a:r>
              <a:rPr lang="en-US" sz="2800" b="1" u="sng" dirty="0"/>
              <a:t>Array Exchange Problem</a:t>
            </a:r>
            <a:r>
              <a:rPr lang="en-US" sz="2800" dirty="0"/>
              <a:t> </a:t>
            </a:r>
          </a:p>
          <a:p>
            <a:pPr eaLnBrk="1" hangingPunct="1">
              <a:lnSpc>
                <a:spcPct val="80000"/>
              </a:lnSpc>
              <a:buFontTx/>
              <a:buNone/>
            </a:pPr>
            <a:r>
              <a:rPr lang="en-US" sz="2000" dirty="0"/>
              <a:t>2n bins A[1..n], B[1..n]. Replace A(i) and B(i), i=1..n.</a:t>
            </a:r>
          </a:p>
          <a:p>
            <a:pPr eaLnBrk="1" hangingPunct="1">
              <a:lnSpc>
                <a:spcPct val="80000"/>
              </a:lnSpc>
              <a:buNone/>
            </a:pPr>
            <a:r>
              <a:rPr lang="en-US" sz="2000" u="sng" dirty="0"/>
              <a:t>Serial Alg</a:t>
            </a:r>
            <a:r>
              <a:rPr lang="en-US" sz="2000" dirty="0"/>
              <a:t>:</a:t>
            </a:r>
            <a:r>
              <a:rPr lang="en-US" sz="2000" dirty="0" smtClean="0"/>
              <a:t> For </a:t>
            </a:r>
            <a:r>
              <a:rPr lang="en-US" sz="2000" dirty="0"/>
              <a:t>i=1 to n </a:t>
            </a:r>
            <a:r>
              <a:rPr lang="en-US" sz="2000" dirty="0" smtClean="0"/>
              <a:t>do </a:t>
            </a:r>
            <a:r>
              <a:rPr lang="en-US" sz="2000" dirty="0" smtClean="0">
                <a:sym typeface="Wingdings" pitchFamily="-112" charset="2"/>
              </a:rPr>
              <a:t>/*serial exchange through </a:t>
            </a:r>
            <a:r>
              <a:rPr lang="en-US" sz="2000" b="1" i="1" dirty="0" smtClean="0">
                <a:sym typeface="Wingdings" pitchFamily="-112" charset="2"/>
              </a:rPr>
              <a:t>eye-of-a-needle</a:t>
            </a:r>
            <a:endParaRPr lang="en-US" sz="2000" dirty="0" smtClean="0"/>
          </a:p>
          <a:p>
            <a:pPr eaLnBrk="1" hangingPunct="1">
              <a:lnSpc>
                <a:spcPct val="80000"/>
              </a:lnSpc>
              <a:buFontTx/>
              <a:buNone/>
            </a:pPr>
            <a:r>
              <a:rPr lang="en-US" sz="2000" dirty="0"/>
              <a:t>                  </a:t>
            </a:r>
            <a:r>
              <a:rPr lang="en-US" sz="2000" dirty="0" smtClean="0"/>
              <a:t> </a:t>
            </a:r>
            <a:r>
              <a:rPr lang="en-US" sz="2000" dirty="0" smtClean="0">
                <a:sym typeface="Wingdings" pitchFamily="-112" charset="2"/>
              </a:rPr>
              <a:t>X</a:t>
            </a:r>
            <a:r>
              <a:rPr lang="en-US" sz="2000" dirty="0">
                <a:sym typeface="Wingdings" pitchFamily="-112" charset="2"/>
              </a:rPr>
              <a:t>:=A(i);A(i):=B(i);B(i):</a:t>
            </a:r>
            <a:r>
              <a:rPr lang="en-US" sz="2000" dirty="0" smtClean="0">
                <a:sym typeface="Wingdings" pitchFamily="-112" charset="2"/>
              </a:rPr>
              <a:t>=X   </a:t>
            </a:r>
          </a:p>
          <a:p>
            <a:pPr eaLnBrk="1" hangingPunct="1">
              <a:lnSpc>
                <a:spcPct val="80000"/>
              </a:lnSpc>
              <a:buFontTx/>
              <a:buNone/>
            </a:pPr>
            <a:r>
              <a:rPr lang="en-US" sz="2000" dirty="0" smtClean="0">
                <a:sym typeface="Wingdings" pitchFamily="-112" charset="2"/>
              </a:rPr>
              <a:t>3n </a:t>
            </a:r>
            <a:r>
              <a:rPr lang="en-US" sz="2000" dirty="0">
                <a:sym typeface="Wingdings" pitchFamily="-112" charset="2"/>
              </a:rPr>
              <a:t>Ops. 3n Steps. Space 1</a:t>
            </a:r>
          </a:p>
          <a:p>
            <a:pPr eaLnBrk="1" hangingPunct="1">
              <a:lnSpc>
                <a:spcPct val="80000"/>
              </a:lnSpc>
              <a:buFontTx/>
              <a:buNone/>
            </a:pPr>
            <a:r>
              <a:rPr lang="en-US" sz="2000" u="sng" dirty="0">
                <a:sym typeface="Wingdings" pitchFamily="-112" charset="2"/>
              </a:rPr>
              <a:t>Parallel Alg</a:t>
            </a:r>
            <a:r>
              <a:rPr lang="en-US" sz="2000" dirty="0">
                <a:sym typeface="Wingdings" pitchFamily="-112" charset="2"/>
              </a:rPr>
              <a:t>:  </a:t>
            </a:r>
            <a:r>
              <a:rPr lang="en-US" sz="2000" dirty="0"/>
              <a:t>For i=1 to n </a:t>
            </a:r>
            <a:r>
              <a:rPr lang="en-US" sz="2000" dirty="0" smtClean="0"/>
              <a:t>pardo </a:t>
            </a:r>
            <a:r>
              <a:rPr lang="en-US" sz="2000" dirty="0" smtClean="0">
                <a:sym typeface="Wingdings" pitchFamily="-112" charset="2"/>
              </a:rPr>
              <a:t>/*2-bin exchange in parallel</a:t>
            </a:r>
            <a:endParaRPr lang="en-US" sz="2000" dirty="0" smtClean="0"/>
          </a:p>
          <a:p>
            <a:pPr eaLnBrk="1" hangingPunct="1">
              <a:lnSpc>
                <a:spcPct val="80000"/>
              </a:lnSpc>
              <a:buFontTx/>
              <a:buNone/>
            </a:pPr>
            <a:r>
              <a:rPr lang="en-US" sz="2000" dirty="0"/>
              <a:t>                    </a:t>
            </a:r>
            <a:r>
              <a:rPr lang="en-US" sz="2000" dirty="0">
                <a:sym typeface="Wingdings" pitchFamily="-112" charset="2"/>
              </a:rPr>
              <a:t>X(i):=A(i);A(i):=B(i);B(i):=X(i</a:t>
            </a:r>
            <a:r>
              <a:rPr lang="en-US" sz="2000" dirty="0" smtClean="0">
                <a:sym typeface="Wingdings" pitchFamily="-112" charset="2"/>
              </a:rPr>
              <a:t>)</a:t>
            </a:r>
          </a:p>
          <a:p>
            <a:pPr eaLnBrk="1" hangingPunct="1">
              <a:lnSpc>
                <a:spcPct val="80000"/>
              </a:lnSpc>
              <a:buFontTx/>
              <a:buNone/>
            </a:pPr>
            <a:r>
              <a:rPr lang="en-US" sz="2000" dirty="0">
                <a:sym typeface="Wingdings" pitchFamily="-112" charset="2"/>
              </a:rPr>
              <a:t> 3n Ops. 3 Steps. Space </a:t>
            </a:r>
            <a:r>
              <a:rPr lang="en-US" sz="2000" dirty="0" smtClean="0">
                <a:sym typeface="Wingdings" pitchFamily="-112" charset="2"/>
              </a:rPr>
              <a:t>n</a:t>
            </a:r>
            <a:endParaRPr lang="en-US" sz="2000" u="sng" dirty="0" smtClean="0">
              <a:sym typeface="Wingdings" pitchFamily="-112" charset="2"/>
            </a:endParaRPr>
          </a:p>
          <a:p>
            <a:pPr algn="ctr" eaLnBrk="1" hangingPunct="1">
              <a:lnSpc>
                <a:spcPct val="80000"/>
              </a:lnSpc>
              <a:buFontTx/>
              <a:buNone/>
            </a:pPr>
            <a:r>
              <a:rPr lang="en-US" sz="2800" b="1" u="sng" dirty="0">
                <a:sym typeface="Wingdings" pitchFamily="-112" charset="2"/>
              </a:rPr>
              <a:t>Discussion</a:t>
            </a:r>
            <a:r>
              <a:rPr lang="en-US" sz="2000" dirty="0" smtClean="0">
                <a:sym typeface="Wingdings" pitchFamily="-112" charset="2"/>
              </a:rPr>
              <a:t> </a:t>
            </a:r>
          </a:p>
          <a:p>
            <a:pPr eaLnBrk="1" hangingPunct="1">
              <a:lnSpc>
                <a:spcPct val="80000"/>
              </a:lnSpc>
              <a:buFontTx/>
              <a:buChar char="-"/>
            </a:pPr>
            <a:r>
              <a:rPr lang="en-US" sz="2000" dirty="0" smtClean="0">
                <a:sym typeface="Wingdings" pitchFamily="-112" charset="2"/>
              </a:rPr>
              <a:t>Parallelism tends </a:t>
            </a:r>
            <a:r>
              <a:rPr lang="en-US" sz="2000" dirty="0">
                <a:sym typeface="Wingdings" pitchFamily="-112" charset="2"/>
              </a:rPr>
              <a:t>to require some extra </a:t>
            </a:r>
            <a:r>
              <a:rPr lang="en-US" sz="2000" dirty="0" smtClean="0">
                <a:sym typeface="Wingdings" pitchFamily="-112" charset="2"/>
              </a:rPr>
              <a:t>space</a:t>
            </a:r>
          </a:p>
          <a:p>
            <a:pPr eaLnBrk="1" hangingPunct="1">
              <a:lnSpc>
                <a:spcPct val="80000"/>
              </a:lnSpc>
              <a:buFontTx/>
              <a:buChar char="-"/>
            </a:pPr>
            <a:r>
              <a:rPr lang="en-US" sz="2000" dirty="0">
                <a:sym typeface="Wingdings" pitchFamily="-112" charset="2"/>
              </a:rPr>
              <a:t>Par Alg clearly faster than Serial Alg.</a:t>
            </a:r>
            <a:endParaRPr lang="en-US" sz="2000" dirty="0" smtClean="0">
              <a:sym typeface="Wingdings" pitchFamily="-112" charset="2"/>
            </a:endParaRPr>
          </a:p>
          <a:p>
            <a:pPr eaLnBrk="1" hangingPunct="1">
              <a:lnSpc>
                <a:spcPct val="80000"/>
              </a:lnSpc>
              <a:buFontTx/>
              <a:buChar char="-"/>
            </a:pPr>
            <a:r>
              <a:rPr lang="en-US" sz="2000" dirty="0" smtClean="0"/>
              <a:t>What is “simpler” and “more natural”: serial or parallel?</a:t>
            </a:r>
            <a:r>
              <a:rPr lang="en-US" sz="2000" dirty="0" smtClean="0">
                <a:sym typeface="Wingdings" pitchFamily="-112" charset="2"/>
              </a:rPr>
              <a:t> </a:t>
            </a:r>
          </a:p>
          <a:p>
            <a:pPr eaLnBrk="1" hangingPunct="1">
              <a:lnSpc>
                <a:spcPct val="80000"/>
              </a:lnSpc>
              <a:buFontTx/>
              <a:buNone/>
            </a:pPr>
            <a:r>
              <a:rPr lang="en-US" sz="2000" dirty="0">
                <a:sym typeface="Wingdings" pitchFamily="-112" charset="2"/>
              </a:rPr>
              <a:t>Small sample of people:</a:t>
            </a:r>
            <a:r>
              <a:rPr lang="en-US" sz="2000" dirty="0" smtClean="0">
                <a:sym typeface="Wingdings" pitchFamily="-112" charset="2"/>
              </a:rPr>
              <a:t> serial, </a:t>
            </a:r>
            <a:r>
              <a:rPr lang="en-US" sz="2000" dirty="0">
                <a:sym typeface="Wingdings" pitchFamily="-112" charset="2"/>
              </a:rPr>
              <a:t>but only if you .. majored in </a:t>
            </a:r>
            <a:r>
              <a:rPr lang="en-US" sz="2000" dirty="0" smtClean="0">
                <a:sym typeface="Wingdings" pitchFamily="-112" charset="2"/>
              </a:rPr>
              <a:t>CS</a:t>
            </a:r>
          </a:p>
          <a:p>
            <a:pPr eaLnBrk="1" hangingPunct="1">
              <a:lnSpc>
                <a:spcPct val="80000"/>
              </a:lnSpc>
              <a:buFontTx/>
              <a:buNone/>
            </a:pPr>
            <a:endParaRPr lang="en-US" sz="1800" b="1" u="sng" dirty="0" smtClean="0">
              <a:sym typeface="Wingdings" pitchFamily="-112" charset="2"/>
            </a:endParaRPr>
          </a:p>
          <a:p>
            <a:pPr eaLnBrk="1" hangingPunct="1">
              <a:lnSpc>
                <a:spcPct val="80000"/>
              </a:lnSpc>
              <a:buFontTx/>
              <a:buNone/>
            </a:pPr>
            <a:r>
              <a:rPr lang="en-US" sz="1800" b="1" u="sng" dirty="0" smtClean="0">
                <a:sym typeface="Wingdings" pitchFamily="-112" charset="2"/>
              </a:rPr>
              <a:t>Eye</a:t>
            </a:r>
            <a:r>
              <a:rPr lang="en-US" sz="1800" b="1" u="sng" dirty="0">
                <a:sym typeface="Wingdings" pitchFamily="-112" charset="2"/>
              </a:rPr>
              <a:t>-of-a-needle</a:t>
            </a:r>
            <a:r>
              <a:rPr lang="en-US" sz="1800" b="1" dirty="0">
                <a:sym typeface="Wingdings" pitchFamily="-112" charset="2"/>
              </a:rPr>
              <a:t>: metaphor for the von-Neumann mental &amp; operational bottleneck</a:t>
            </a:r>
            <a:endParaRPr lang="en-US" sz="1800" b="1" dirty="0" smtClean="0">
              <a:sym typeface="Wingdings" pitchFamily="-112" charset="2"/>
            </a:endParaRPr>
          </a:p>
          <a:p>
            <a:pPr eaLnBrk="1" hangingPunct="1">
              <a:lnSpc>
                <a:spcPct val="80000"/>
              </a:lnSpc>
              <a:buFontTx/>
              <a:buNone/>
            </a:pPr>
            <a:r>
              <a:rPr lang="en-US" sz="1800" dirty="0" smtClean="0">
                <a:sym typeface="Wingdings" pitchFamily="-112" charset="2"/>
              </a:rPr>
              <a:t>Reflects </a:t>
            </a:r>
            <a:r>
              <a:rPr lang="en-US" sz="1800" dirty="0">
                <a:sym typeface="Wingdings" pitchFamily="-112" charset="2"/>
              </a:rPr>
              <a:t>extreme scarcity of </a:t>
            </a:r>
            <a:r>
              <a:rPr lang="en-US" sz="1800" dirty="0" smtClean="0">
                <a:sym typeface="Wingdings" pitchFamily="-112" charset="2"/>
              </a:rPr>
              <a:t>HW. </a:t>
            </a:r>
            <a:r>
              <a:rPr lang="en-US" sz="1800" dirty="0">
                <a:sym typeface="Wingdings" pitchFamily="-112" charset="2"/>
              </a:rPr>
              <a:t>Less acute </a:t>
            </a:r>
            <a:r>
              <a:rPr lang="en-US" sz="1800" dirty="0" smtClean="0">
                <a:sym typeface="Wingdings" pitchFamily="-112" charset="2"/>
              </a:rPr>
              <a:t>now</a:t>
            </a:r>
            <a:endParaRPr lang="en-US" sz="1800" b="1" dirty="0">
              <a:sym typeface="Wingdings" pitchFamily="-112" charset="2"/>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5632450"/>
          </a:xfrm>
          <a:prstGeom prst="rect">
            <a:avLst/>
          </a:prstGeom>
          <a:noFill/>
          <a:ln w="9525">
            <a:noFill/>
            <a:miter lim="800000"/>
            <a:headEnd/>
            <a:tailEnd/>
          </a:ln>
        </p:spPr>
        <p:txBody>
          <a:bodyPr>
            <a:prstTxWarp prst="textNoShape">
              <a:avLst/>
            </a:prstTxWarp>
            <a:spAutoFit/>
          </a:bodyPr>
          <a:lstStyle/>
          <a:p>
            <a:r>
              <a:rPr lang="en-US" sz="2400" dirty="0"/>
              <a:t>In CS, we single-mindedly serialize -- needed or </a:t>
            </a:r>
            <a:r>
              <a:rPr lang="en-US" sz="2400" dirty="0" smtClean="0"/>
              <a:t>not</a:t>
            </a:r>
          </a:p>
          <a:p>
            <a:endParaRPr lang="en-US" sz="2400" dirty="0"/>
          </a:p>
          <a:p>
            <a:r>
              <a:rPr lang="en-US" sz="2400" dirty="0"/>
              <a:t>Recall the story about a boy/girl-scout helping an old lady cross the street, </a:t>
            </a:r>
            <a:r>
              <a:rPr lang="en-US" sz="2400" dirty="0" smtClean="0"/>
              <a:t>even if .. she </a:t>
            </a:r>
            <a:r>
              <a:rPr lang="en-US" sz="2400" dirty="0"/>
              <a:t>does not want to cross </a:t>
            </a:r>
            <a:r>
              <a:rPr lang="en-US" sz="2400" dirty="0" smtClean="0"/>
              <a:t>it</a:t>
            </a:r>
          </a:p>
          <a:p>
            <a:endParaRPr lang="en-US" sz="2400" dirty="0"/>
          </a:p>
          <a:p>
            <a:r>
              <a:rPr lang="en-US" sz="2400" dirty="0"/>
              <a:t>All the machinery (think about compilers) </a:t>
            </a:r>
            <a:r>
              <a:rPr lang="en-US" sz="2400" dirty="0" smtClean="0"/>
              <a:t>that we </a:t>
            </a:r>
            <a:r>
              <a:rPr lang="en-US" sz="2400" dirty="0"/>
              <a:t>try later to get</a:t>
            </a:r>
            <a:r>
              <a:rPr lang="en-US" sz="2400" dirty="0" smtClean="0"/>
              <a:t> the old lady </a:t>
            </a:r>
            <a:r>
              <a:rPr lang="en-US" sz="2400" dirty="0"/>
              <a:t>to the right side of the street, where she originally </a:t>
            </a:r>
            <a:r>
              <a:rPr lang="en-US" sz="2400" dirty="0" smtClean="0"/>
              <a:t>was and wanted to remain, </a:t>
            </a:r>
            <a:r>
              <a:rPr lang="en-US" sz="2400" dirty="0"/>
              <a:t>may not rise to </a:t>
            </a:r>
            <a:r>
              <a:rPr lang="en-US" sz="2400" dirty="0" smtClean="0"/>
              <a:t>challenge</a:t>
            </a:r>
          </a:p>
          <a:p>
            <a:endParaRPr lang="en-US" sz="2400" dirty="0"/>
          </a:p>
          <a:p>
            <a:r>
              <a:rPr lang="en-US" sz="2400" dirty="0"/>
              <a:t>Conclusion:</a:t>
            </a:r>
            <a:r>
              <a:rPr lang="en-US" sz="2400" dirty="0" smtClean="0"/>
              <a:t> Got </a:t>
            </a:r>
            <a:r>
              <a:rPr lang="en-US" sz="2400" dirty="0"/>
              <a:t>to talk to the boy/</a:t>
            </a:r>
            <a:r>
              <a:rPr lang="en-US" sz="2400" dirty="0" smtClean="0"/>
              <a:t>girl-scout</a:t>
            </a:r>
          </a:p>
          <a:p>
            <a:endParaRPr lang="en-US" sz="2400" dirty="0"/>
          </a:p>
          <a:p>
            <a:r>
              <a:rPr lang="en-US" sz="2400" dirty="0"/>
              <a:t>To clarify: </a:t>
            </a:r>
          </a:p>
          <a:p>
            <a:pPr>
              <a:buFontTx/>
              <a:buChar char="-"/>
            </a:pPr>
            <a:r>
              <a:rPr lang="en-US" sz="2400" dirty="0"/>
              <a:t>The business case for supporting in the best possible way </a:t>
            </a:r>
            <a:r>
              <a:rPr lang="en-US" sz="2400" dirty="0" smtClean="0"/>
              <a:t>existing serial </a:t>
            </a:r>
            <a:r>
              <a:rPr lang="en-US" sz="2400" dirty="0"/>
              <a:t>code is </a:t>
            </a:r>
            <a:r>
              <a:rPr lang="en-US" sz="2400" dirty="0" smtClean="0"/>
              <a:t>clear </a:t>
            </a:r>
            <a:endParaRPr lang="en-US" sz="2400" dirty="0"/>
          </a:p>
          <a:p>
            <a:pPr>
              <a:buFontTx/>
              <a:buChar char="-"/>
            </a:pPr>
            <a:r>
              <a:rPr lang="en-US" sz="2400" dirty="0"/>
              <a:t> The question is how to write programs in the future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90600"/>
          </a:xfrm>
        </p:spPr>
        <p:txBody>
          <a:bodyPr/>
          <a:lstStyle/>
          <a:p>
            <a:pPr algn="ctr"/>
            <a:r>
              <a:rPr lang="en-US" sz="3600" dirty="0" smtClean="0">
                <a:solidFill>
                  <a:schemeClr val="tx1"/>
                </a:solidFill>
              </a:rPr>
              <a:t>What difference do we hope to make? </a:t>
            </a:r>
            <a:r>
              <a:rPr lang="en-US" sz="3200" u="sng" dirty="0" smtClean="0"/>
              <a:t>Productivity in Parallel Computing</a:t>
            </a:r>
          </a:p>
        </p:txBody>
      </p:sp>
      <p:sp>
        <p:nvSpPr>
          <p:cNvPr id="4099" name="Text Placeholder 3"/>
          <p:cNvSpPr>
            <a:spLocks noGrp="1"/>
          </p:cNvSpPr>
          <p:nvPr>
            <p:ph type="body" sz="half" idx="2"/>
          </p:nvPr>
        </p:nvSpPr>
        <p:spPr>
          <a:xfrm>
            <a:off x="0" y="914400"/>
            <a:ext cx="9144000" cy="5943600"/>
          </a:xfrm>
        </p:spPr>
        <p:txBody>
          <a:bodyPr/>
          <a:lstStyle/>
          <a:p>
            <a:pPr algn="ctr"/>
            <a:r>
              <a:rPr lang="en-US" sz="2200" b="1" u="sng" dirty="0" smtClean="0"/>
              <a:t>The large parallel machines story </a:t>
            </a:r>
            <a:endParaRPr lang="en-US" sz="2200" b="1" dirty="0" smtClean="0"/>
          </a:p>
          <a:p>
            <a:r>
              <a:rPr lang="en-US" sz="2200" u="sng" dirty="0" smtClean="0"/>
              <a:t>Funding of productivity</a:t>
            </a:r>
            <a:r>
              <a:rPr lang="en-US" sz="2200" dirty="0" smtClean="0"/>
              <a:t>: </a:t>
            </a:r>
            <a:r>
              <a:rPr lang="en-US" sz="2200" b="1" dirty="0" smtClean="0"/>
              <a:t>$M650 </a:t>
            </a:r>
            <a:r>
              <a:rPr lang="en-US" sz="2200" dirty="0" smtClean="0"/>
              <a:t>H</a:t>
            </a:r>
            <a:r>
              <a:rPr lang="en-US" sz="2200" dirty="0" smtClean="0">
                <a:solidFill>
                  <a:srgbClr val="FF0000"/>
                </a:solidFill>
              </a:rPr>
              <a:t>Productivity</a:t>
            </a:r>
            <a:r>
              <a:rPr lang="en-US" sz="2200" dirty="0" smtClean="0"/>
              <a:t>CS, ~2002 </a:t>
            </a:r>
            <a:endParaRPr lang="en-US" sz="2200" u="sng" dirty="0" smtClean="0"/>
          </a:p>
          <a:p>
            <a:r>
              <a:rPr lang="en-US" sz="2200" u="sng" dirty="0" smtClean="0"/>
              <a:t>Met # Gflops goals</a:t>
            </a:r>
            <a:r>
              <a:rPr lang="en-US" sz="2200" dirty="0" smtClean="0"/>
              <a:t>: up by 1000X since mid-90’s  </a:t>
            </a:r>
          </a:p>
          <a:p>
            <a:r>
              <a:rPr lang="en-US" sz="2200" u="sng" dirty="0" smtClean="0"/>
              <a:t>Met power goals</a:t>
            </a:r>
            <a:r>
              <a:rPr lang="en-US" sz="2200" dirty="0" smtClean="0"/>
              <a:t>. Also: groomed eloquent spokespeople</a:t>
            </a:r>
            <a:endParaRPr lang="en-US" sz="2200" u="sng" dirty="0" smtClean="0"/>
          </a:p>
          <a:p>
            <a:r>
              <a:rPr lang="en-US" sz="2200" u="sng" dirty="0" smtClean="0"/>
              <a:t>Progress on productivity</a:t>
            </a:r>
            <a:r>
              <a:rPr lang="en-US" sz="2200" dirty="0" smtClean="0"/>
              <a:t>: </a:t>
            </a:r>
            <a:r>
              <a:rPr lang="en-US" sz="2200" b="1" dirty="0" smtClean="0"/>
              <a:t>No</a:t>
            </a:r>
            <a:r>
              <a:rPr lang="en-US" sz="2200" dirty="0" smtClean="0"/>
              <a:t> agreed </a:t>
            </a:r>
            <a:r>
              <a:rPr lang="en-US" sz="2200" b="1" dirty="0" smtClean="0"/>
              <a:t>benchmarks. No spokesperson. Elusive!</a:t>
            </a:r>
            <a:r>
              <a:rPr lang="en-US" sz="2200" dirty="0" smtClean="0"/>
              <a:t> In fact, not much has changed since:</a:t>
            </a:r>
            <a:r>
              <a:rPr lang="en-US" sz="2200" dirty="0" smtClean="0">
                <a:solidFill>
                  <a:srgbClr val="FF0000"/>
                </a:solidFill>
              </a:rPr>
              <a:t> </a:t>
            </a:r>
            <a:r>
              <a:rPr lang="en-US" sz="2200" dirty="0" smtClean="0"/>
              <a:t>“</a:t>
            </a:r>
            <a:r>
              <a:rPr lang="en-US" sz="2200" dirty="0" smtClean="0">
                <a:solidFill>
                  <a:srgbClr val="FF0000"/>
                </a:solidFill>
              </a:rPr>
              <a:t>as intimidating</a:t>
            </a:r>
            <a:r>
              <a:rPr lang="en-US" sz="2200" dirty="0" smtClean="0"/>
              <a:t> and </a:t>
            </a:r>
            <a:r>
              <a:rPr lang="en-US" sz="2200" dirty="0" smtClean="0">
                <a:solidFill>
                  <a:srgbClr val="FF0000"/>
                </a:solidFill>
              </a:rPr>
              <a:t>time consuming </a:t>
            </a:r>
            <a:r>
              <a:rPr lang="en-US" sz="2200" dirty="0" smtClean="0"/>
              <a:t>as programming in </a:t>
            </a:r>
            <a:r>
              <a:rPr lang="en-US" sz="2200" dirty="0" smtClean="0">
                <a:solidFill>
                  <a:srgbClr val="FF0000"/>
                </a:solidFill>
              </a:rPr>
              <a:t>assembly</a:t>
            </a:r>
            <a:r>
              <a:rPr lang="en-US" sz="2200" dirty="0" smtClean="0"/>
              <a:t> language”--NSF Blue Ribbon Committee, 2003 or even </a:t>
            </a:r>
            <a:r>
              <a:rPr lang="en-US" sz="2200" dirty="0" smtClean="0">
                <a:solidFill>
                  <a:srgbClr val="FF0000"/>
                </a:solidFill>
              </a:rPr>
              <a:t>“parallel software crisis”</a:t>
            </a:r>
            <a:r>
              <a:rPr lang="en-US" sz="2200" dirty="0" smtClean="0"/>
              <a:t>, CACM 1991.</a:t>
            </a:r>
          </a:p>
          <a:p>
            <a:r>
              <a:rPr lang="en-US" sz="2200" u="sng" dirty="0" smtClean="0"/>
              <a:t>Common sense engineering</a:t>
            </a:r>
            <a:r>
              <a:rPr lang="en-US" sz="2200" dirty="0" smtClean="0"/>
              <a:t>: Untreated bottleneck </a:t>
            </a:r>
            <a:r>
              <a:rPr lang="en-US" sz="2200" dirty="0" smtClean="0">
                <a:sym typeface="Wingdings" pitchFamily="2" charset="2"/>
              </a:rPr>
              <a:t></a:t>
            </a:r>
            <a:r>
              <a:rPr lang="en-US" sz="2200" dirty="0" smtClean="0"/>
              <a:t> diminished returns  on improvements</a:t>
            </a:r>
            <a:r>
              <a:rPr lang="en-US" sz="2200" dirty="0" smtClean="0">
                <a:sym typeface="Wingdings" pitchFamily="2" charset="2"/>
              </a:rPr>
              <a:t></a:t>
            </a:r>
            <a:r>
              <a:rPr lang="en-US" sz="2200" dirty="0" smtClean="0"/>
              <a:t> bottleneck becomes more critical</a:t>
            </a:r>
          </a:p>
          <a:p>
            <a:r>
              <a:rPr lang="en-US" sz="2200" u="sng" dirty="0" smtClean="0"/>
              <a:t>Next 10 years</a:t>
            </a:r>
            <a:r>
              <a:rPr lang="en-US" sz="2200" dirty="0" smtClean="0"/>
              <a:t>: New specific programs on flops and power. </a:t>
            </a:r>
            <a:r>
              <a:rPr lang="en-US" sz="2200" b="1" dirty="0" smtClean="0"/>
              <a:t>What about productivity?!</a:t>
            </a:r>
          </a:p>
          <a:p>
            <a:r>
              <a:rPr lang="en-US" sz="2200" u="sng" dirty="0" smtClean="0"/>
              <a:t>Reality</a:t>
            </a:r>
            <a:r>
              <a:rPr lang="en-US" sz="2200" dirty="0" smtClean="0"/>
              <a:t>: economic island. Cleared by </a:t>
            </a:r>
            <a:r>
              <a:rPr lang="en-US" sz="2200" b="1" dirty="0" smtClean="0"/>
              <a:t>marketing</a:t>
            </a:r>
            <a:r>
              <a:rPr lang="en-US" sz="2200" dirty="0" smtClean="0"/>
              <a:t>: DOE applications</a:t>
            </a:r>
          </a:p>
          <a:p>
            <a:pPr algn="ctr"/>
            <a:r>
              <a:rPr lang="en-US" sz="2200" b="1" u="sng" dirty="0" smtClean="0"/>
              <a:t>Enter: mainstream </a:t>
            </a:r>
            <a:r>
              <a:rPr lang="en-US" sz="2400" b="1" u="sng" dirty="0" smtClean="0"/>
              <a:t>many-cores </a:t>
            </a:r>
            <a:endParaRPr lang="en-US" sz="2400" dirty="0" smtClean="0"/>
          </a:p>
          <a:p>
            <a:r>
              <a:rPr lang="en-US" sz="2400" dirty="0" smtClean="0"/>
              <a:t>Every CS major should be able to program many-cores</a:t>
            </a: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609600"/>
          </a:xfrm>
        </p:spPr>
        <p:txBody>
          <a:bodyPr/>
          <a:lstStyle/>
          <a:p>
            <a:pPr marL="838200" indent="-838200" eaLnBrk="1" hangingPunct="1"/>
            <a:r>
              <a:rPr lang="en-US" sz="3600" dirty="0" smtClean="0">
                <a:solidFill>
                  <a:schemeClr val="tx1"/>
                </a:solidFill>
              </a:rPr>
              <a:t>Many-Cores are Productivity Limited </a:t>
            </a:r>
          </a:p>
        </p:txBody>
      </p:sp>
      <p:sp>
        <p:nvSpPr>
          <p:cNvPr id="4099"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sp>
        <p:nvSpPr>
          <p:cNvPr id="2057" name="Text Box 9"/>
          <p:cNvSpPr txBox="1">
            <a:spLocks noChangeArrowheads="1"/>
          </p:cNvSpPr>
          <p:nvPr/>
        </p:nvSpPr>
        <p:spPr bwMode="auto">
          <a:xfrm>
            <a:off x="0" y="609600"/>
            <a:ext cx="9144000" cy="6370974"/>
          </a:xfrm>
          <a:prstGeom prst="rect">
            <a:avLst/>
          </a:prstGeom>
          <a:noFill/>
          <a:ln w="9525">
            <a:noFill/>
            <a:miter lim="800000"/>
            <a:headEnd/>
            <a:tailEnd/>
          </a:ln>
        </p:spPr>
        <p:txBody>
          <a:bodyPr wrap="square">
            <a:spAutoFit/>
          </a:bodyPr>
          <a:lstStyle/>
          <a:p>
            <a:pPr marL="342900" indent="-342900">
              <a:defRPr/>
            </a:pPr>
            <a:r>
              <a:rPr lang="en-US" sz="2400" u="sng" dirty="0">
                <a:solidFill>
                  <a:srgbClr val="FF0000"/>
                </a:solidFill>
              </a:rPr>
              <a:t>~2003</a:t>
            </a:r>
            <a:r>
              <a:rPr lang="en-US" sz="2400" u="sng" dirty="0"/>
              <a:t> </a:t>
            </a:r>
            <a:r>
              <a:rPr lang="en-US" sz="2400" dirty="0"/>
              <a:t>Wall Street traded companies gave up the safety of the only paradigm that worked for them for parallel </a:t>
            </a:r>
            <a:r>
              <a:rPr lang="en-US" sz="2400" dirty="0" smtClean="0"/>
              <a:t>computing </a:t>
            </a:r>
            <a:r>
              <a:rPr lang="en-US" sz="2400" dirty="0" smtClean="0">
                <a:sym typeface="Wingdings" pitchFamily="2" charset="2"/>
              </a:rPr>
              <a:t></a:t>
            </a:r>
            <a:r>
              <a:rPr lang="en-US" sz="2400" dirty="0" smtClean="0"/>
              <a:t> The “software spiral” (the cyclic process of HW improvement leading to SW improvement) is broken</a:t>
            </a:r>
          </a:p>
          <a:p>
            <a:pPr>
              <a:defRPr/>
            </a:pPr>
            <a:r>
              <a:rPr lang="en-US" sz="2400" u="sng" dirty="0" smtClean="0">
                <a:solidFill>
                  <a:srgbClr val="FF0000"/>
                </a:solidFill>
              </a:rPr>
              <a:t>Reality:</a:t>
            </a:r>
            <a:r>
              <a:rPr lang="en-US" sz="2400" dirty="0" smtClean="0">
                <a:solidFill>
                  <a:srgbClr val="FF0000"/>
                </a:solidFill>
              </a:rPr>
              <a:t> </a:t>
            </a:r>
            <a:r>
              <a:rPr lang="en-US" sz="2400" u="sng" dirty="0" smtClean="0"/>
              <a:t>Never</a:t>
            </a:r>
            <a:r>
              <a:rPr lang="en-US" sz="2400" dirty="0" smtClean="0"/>
              <a:t> </a:t>
            </a:r>
            <a:r>
              <a:rPr lang="en-US" sz="2400" dirty="0"/>
              <a:t>e</a:t>
            </a:r>
            <a:r>
              <a:rPr lang="en-US" sz="2400" dirty="0" smtClean="0"/>
              <a:t>asy-to-program</a:t>
            </a:r>
            <a:r>
              <a:rPr lang="en-US" sz="2400" dirty="0"/>
              <a:t>, fast general-purpose parallel computer for single task completion time. </a:t>
            </a:r>
            <a:r>
              <a:rPr lang="en-US" sz="2400" dirty="0" smtClean="0"/>
              <a:t>Current </a:t>
            </a:r>
            <a:r>
              <a:rPr lang="en-US" sz="2400" dirty="0"/>
              <a:t>parallel architectures: </a:t>
            </a:r>
            <a:r>
              <a:rPr lang="en-US" sz="2400" dirty="0">
                <a:solidFill>
                  <a:srgbClr val="FF0000"/>
                </a:solidFill>
              </a:rPr>
              <a:t>never really worked </a:t>
            </a:r>
            <a:r>
              <a:rPr lang="en-US" sz="2400" dirty="0"/>
              <a:t>for productivity. </a:t>
            </a:r>
            <a:r>
              <a:rPr lang="en-US" sz="2400" dirty="0" smtClean="0"/>
              <a:t>Uninviting programmers' models simply turn programmers away</a:t>
            </a:r>
            <a:endParaRPr lang="en-US" sz="2400" dirty="0"/>
          </a:p>
          <a:p>
            <a:pPr algn="ctr">
              <a:defRPr/>
            </a:pPr>
            <a:r>
              <a:rPr lang="en-US" sz="2400" dirty="0" smtClean="0">
                <a:solidFill>
                  <a:srgbClr val="FF0000"/>
                </a:solidFill>
              </a:rPr>
              <a:t>Why </a:t>
            </a:r>
            <a:r>
              <a:rPr lang="en-US" sz="2400" dirty="0">
                <a:solidFill>
                  <a:srgbClr val="FF0000"/>
                </a:solidFill>
              </a:rPr>
              <a:t>drag the whole field to a recognized disaster area</a:t>
            </a:r>
            <a:r>
              <a:rPr lang="en-US" sz="2400" dirty="0" smtClean="0">
                <a:solidFill>
                  <a:srgbClr val="FF0000"/>
                </a:solidFill>
              </a:rPr>
              <a:t>?</a:t>
            </a:r>
          </a:p>
          <a:p>
            <a:pPr>
              <a:defRPr/>
            </a:pPr>
            <a:r>
              <a:rPr lang="en-US" sz="2400" dirty="0" smtClean="0"/>
              <a:t>Keynote, ISCA09: </a:t>
            </a:r>
            <a:r>
              <a:rPr lang="en-US" sz="2400" dirty="0" smtClean="0">
                <a:sym typeface="Wingdings" pitchFamily="2" charset="2"/>
              </a:rPr>
              <a:t>10</a:t>
            </a:r>
            <a:r>
              <a:rPr lang="en-US" sz="2400" dirty="0" smtClean="0"/>
              <a:t> ways to waste a parallel computer. We can do better: </a:t>
            </a:r>
            <a:r>
              <a:rPr lang="en-US" sz="2400" dirty="0" smtClean="0">
                <a:solidFill>
                  <a:srgbClr val="FF0000"/>
                </a:solidFill>
              </a:rPr>
              <a:t>repel the programmer; </a:t>
            </a:r>
            <a:r>
              <a:rPr lang="en-US" sz="2400" dirty="0" smtClean="0"/>
              <a:t>don’t worry about the rest </a:t>
            </a:r>
            <a:r>
              <a:rPr lang="en-US" sz="2400" dirty="0" smtClean="0">
                <a:sym typeface="Wingdings" pitchFamily="2" charset="2"/>
              </a:rPr>
              <a:t></a:t>
            </a:r>
            <a:r>
              <a:rPr lang="en-US" sz="2400" dirty="0" smtClean="0"/>
              <a:t> </a:t>
            </a:r>
          </a:p>
          <a:p>
            <a:pPr>
              <a:defRPr/>
            </a:pPr>
            <a:endParaRPr lang="en-US" sz="2400" dirty="0" smtClean="0"/>
          </a:p>
          <a:p>
            <a:pPr>
              <a:defRPr/>
            </a:pPr>
            <a:r>
              <a:rPr lang="en-US" sz="2400" dirty="0" smtClean="0"/>
              <a:t>New ideas needed to reproduce the success of the serial paradigm for many-core computing, where </a:t>
            </a:r>
            <a:r>
              <a:rPr lang="en-US" sz="2400" dirty="0" smtClean="0">
                <a:solidFill>
                  <a:srgbClr val="FF0000"/>
                </a:solidFill>
              </a:rPr>
              <a:t>obtaining strong, but not absolutely the best performance is relatively easy</a:t>
            </a:r>
            <a:r>
              <a:rPr lang="en-US" sz="2400" dirty="0" smtClean="0"/>
              <a:t>. </a:t>
            </a:r>
          </a:p>
          <a:p>
            <a:pPr>
              <a:defRPr/>
            </a:pPr>
            <a:r>
              <a:rPr lang="en-US" sz="2400" dirty="0" smtClean="0">
                <a:sym typeface="Wingdings" pitchFamily="2" charset="2"/>
              </a:rPr>
              <a:t> </a:t>
            </a:r>
            <a:r>
              <a:rPr lang="en-US" sz="2400" dirty="0" smtClean="0"/>
              <a:t>Must start to </a:t>
            </a:r>
            <a:r>
              <a:rPr lang="en-US" sz="2400" b="1" u="sng" dirty="0" smtClean="0">
                <a:solidFill>
                  <a:srgbClr val="FF0000"/>
                </a:solidFill>
              </a:rPr>
              <a:t>benchmark HW+SW for productivity.</a:t>
            </a:r>
            <a:r>
              <a:rPr lang="en-US" sz="2400" dirty="0" smtClean="0"/>
              <a:t> See CFP for PPoPP2011. Joint video-conferencing course with UIUC.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solidFill>
                  <a:schemeClr val="folHlink"/>
                </a:solidFill>
              </a:rPr>
              <a:t>Key for GvN47 Engineering solution (2</a:t>
            </a:r>
            <a:r>
              <a:rPr lang="en-US" sz="2800" baseline="30000" dirty="0" smtClean="0">
                <a:solidFill>
                  <a:schemeClr val="folHlink"/>
                </a:solidFill>
              </a:rPr>
              <a:t>nd</a:t>
            </a:r>
            <a:r>
              <a:rPr lang="en-US" sz="2800" dirty="0" smtClean="0">
                <a:solidFill>
                  <a:schemeClr val="folHlink"/>
                </a:solidFill>
              </a:rPr>
              <a:t> visit of slide)</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Later: </a:t>
            </a:r>
            <a:r>
              <a:rPr lang="en-US" dirty="0" smtClean="0"/>
              <a:t>Seek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marL="0" indent="0">
              <a:lnSpc>
                <a:spcPct val="80000"/>
              </a:lnSpc>
              <a:buNone/>
            </a:pPr>
            <a:endParaRPr lang="en-US" sz="900" dirty="0" smtClean="0"/>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extLst>
      <p:ext uri="{BB962C8B-B14F-4D97-AF65-F5344CB8AC3E}">
        <p14:creationId xmlns:p14="http://schemas.microsoft.com/office/powerpoint/2010/main" val="11456125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838200"/>
          </a:xfrm>
        </p:spPr>
        <p:txBody>
          <a:bodyPr/>
          <a:lstStyle/>
          <a:p>
            <a:pPr eaLnBrk="1" hangingPunct="1"/>
            <a:r>
              <a:rPr lang="en-US" sz="4000" dirty="0" smtClean="0"/>
              <a:t>Few more experimental results</a:t>
            </a:r>
          </a:p>
        </p:txBody>
      </p:sp>
      <p:sp>
        <p:nvSpPr>
          <p:cNvPr id="37891" name="Rectangle 3"/>
          <p:cNvSpPr>
            <a:spLocks noGrp="1" noChangeArrowheads="1"/>
          </p:cNvSpPr>
          <p:nvPr>
            <p:ph type="body" sz="half" idx="1"/>
          </p:nvPr>
        </p:nvSpPr>
        <p:spPr>
          <a:xfrm>
            <a:off x="0" y="914400"/>
            <a:ext cx="4191000" cy="4876800"/>
          </a:xfrm>
        </p:spPr>
        <p:txBody>
          <a:bodyPr/>
          <a:lstStyle/>
          <a:p>
            <a:pPr eaLnBrk="1" hangingPunct="1">
              <a:lnSpc>
                <a:spcPct val="90000"/>
              </a:lnSpc>
            </a:pPr>
            <a:r>
              <a:rPr lang="en-US" sz="2000" dirty="0" smtClean="0"/>
              <a:t>AMD Opteron 2.6 GHz, RedHat Linux Enterprise 3, 64KB+64KB L1 Cache, </a:t>
            </a:r>
            <a:r>
              <a:rPr lang="en-US" sz="2000" dirty="0" smtClean="0">
                <a:solidFill>
                  <a:srgbClr val="FF0000"/>
                </a:solidFill>
              </a:rPr>
              <a:t>1MB L2 Cache (none in XMT), memory bandwidth 6.4 GB/s (X2.67 of XMT)</a:t>
            </a:r>
          </a:p>
          <a:p>
            <a:pPr eaLnBrk="1" hangingPunct="1">
              <a:lnSpc>
                <a:spcPct val="90000"/>
              </a:lnSpc>
              <a:buFontTx/>
              <a:buNone/>
            </a:pPr>
            <a:endParaRPr lang="en-US" sz="2000" dirty="0" smtClean="0">
              <a:solidFill>
                <a:srgbClr val="FF0000"/>
              </a:solidFill>
            </a:endParaRPr>
          </a:p>
          <a:p>
            <a:pPr eaLnBrk="1" hangingPunct="1">
              <a:lnSpc>
                <a:spcPct val="90000"/>
              </a:lnSpc>
            </a:pPr>
            <a:r>
              <a:rPr lang="en-US" sz="2000" dirty="0" smtClean="0"/>
              <a:t>M_Mult was 2000X2000  QSort was 20M</a:t>
            </a:r>
          </a:p>
          <a:p>
            <a:pPr eaLnBrk="1" hangingPunct="1">
              <a:lnSpc>
                <a:spcPct val="90000"/>
              </a:lnSpc>
            </a:pPr>
            <a:endParaRPr lang="en-US" sz="2000" dirty="0" smtClean="0"/>
          </a:p>
          <a:p>
            <a:pPr eaLnBrk="1" hangingPunct="1">
              <a:lnSpc>
                <a:spcPct val="90000"/>
              </a:lnSpc>
            </a:pPr>
            <a:r>
              <a:rPr lang="en-US" sz="2000" u="sng" dirty="0" smtClean="0"/>
              <a:t>XMT enhancements</a:t>
            </a:r>
            <a:r>
              <a:rPr lang="en-US" sz="2000" dirty="0" smtClean="0"/>
              <a:t>: Broadcast, prefetch + buffer,  non-blocking store, non-blocking caches.</a:t>
            </a:r>
          </a:p>
          <a:p>
            <a:pPr eaLnBrk="1" hangingPunct="1">
              <a:lnSpc>
                <a:spcPct val="90000"/>
              </a:lnSpc>
            </a:pPr>
            <a:endParaRPr lang="en-US" sz="2000" dirty="0" smtClean="0">
              <a:solidFill>
                <a:srgbClr val="FF0000"/>
              </a:solidFill>
            </a:endParaRPr>
          </a:p>
        </p:txBody>
      </p:sp>
      <p:sp>
        <p:nvSpPr>
          <p:cNvPr id="37892" name="Rectangle 4"/>
          <p:cNvSpPr>
            <a:spLocks noGrp="1" noChangeArrowheads="1"/>
          </p:cNvSpPr>
          <p:nvPr>
            <p:ph type="body" sz="half" idx="2"/>
          </p:nvPr>
        </p:nvSpPr>
        <p:spPr>
          <a:xfrm>
            <a:off x="4343400" y="990600"/>
            <a:ext cx="4800600" cy="5410200"/>
          </a:xfrm>
        </p:spPr>
        <p:txBody>
          <a:bodyPr/>
          <a:lstStyle/>
          <a:p>
            <a:pPr eaLnBrk="1" hangingPunct="1">
              <a:lnSpc>
                <a:spcPct val="90000"/>
              </a:lnSpc>
              <a:buFontTx/>
              <a:buNone/>
            </a:pPr>
            <a:r>
              <a:rPr lang="en-US" sz="2000" u="sng" dirty="0" smtClean="0"/>
              <a:t>XMT Wall clock time</a:t>
            </a:r>
            <a:r>
              <a:rPr lang="en-US" sz="1600" dirty="0" smtClean="0"/>
              <a:t> (in seconds)</a:t>
            </a:r>
          </a:p>
          <a:p>
            <a:pPr eaLnBrk="1" hangingPunct="1">
              <a:lnSpc>
                <a:spcPct val="90000"/>
              </a:lnSpc>
              <a:buFontTx/>
              <a:buNone/>
            </a:pPr>
            <a:r>
              <a:rPr lang="en-US" sz="1600" dirty="0" smtClean="0"/>
              <a:t>App.	 XMT Basic XMT      Opteron</a:t>
            </a:r>
          </a:p>
          <a:p>
            <a:pPr eaLnBrk="1" hangingPunct="1">
              <a:lnSpc>
                <a:spcPct val="90000"/>
              </a:lnSpc>
              <a:buFontTx/>
              <a:buNone/>
            </a:pPr>
            <a:r>
              <a:rPr lang="en-US" sz="1600" dirty="0" smtClean="0"/>
              <a:t>M-Mult	179.14        </a:t>
            </a:r>
            <a:r>
              <a:rPr lang="en-US" sz="1600" dirty="0" smtClean="0">
                <a:solidFill>
                  <a:srgbClr val="FF0000"/>
                </a:solidFill>
              </a:rPr>
              <a:t>63.7       </a:t>
            </a:r>
            <a:r>
              <a:rPr lang="en-US" sz="1600" dirty="0" smtClean="0">
                <a:solidFill>
                  <a:schemeClr val="accent2"/>
                </a:solidFill>
              </a:rPr>
              <a:t>113.83</a:t>
            </a:r>
          </a:p>
          <a:p>
            <a:pPr eaLnBrk="1" hangingPunct="1">
              <a:lnSpc>
                <a:spcPct val="90000"/>
              </a:lnSpc>
              <a:buFontTx/>
              <a:buNone/>
            </a:pPr>
            <a:r>
              <a:rPr lang="en-US" sz="1600" dirty="0" smtClean="0"/>
              <a:t>QSort	16.71	   </a:t>
            </a:r>
            <a:r>
              <a:rPr lang="en-US" sz="1600" dirty="0" smtClean="0">
                <a:solidFill>
                  <a:schemeClr val="accent2"/>
                </a:solidFill>
              </a:rPr>
              <a:t>6.59</a:t>
            </a:r>
            <a:r>
              <a:rPr lang="en-US" sz="1600" dirty="0" smtClean="0"/>
              <a:t>        </a:t>
            </a:r>
            <a:r>
              <a:rPr lang="en-US" sz="1600" dirty="0" smtClean="0">
                <a:solidFill>
                  <a:srgbClr val="FF0000"/>
                </a:solidFill>
              </a:rPr>
              <a:t>2.61</a:t>
            </a:r>
          </a:p>
          <a:p>
            <a:pPr eaLnBrk="1" hangingPunct="1">
              <a:lnSpc>
                <a:spcPct val="90000"/>
              </a:lnSpc>
              <a:buFontTx/>
              <a:buNone/>
            </a:pPr>
            <a:endParaRPr lang="en-US" sz="1600" dirty="0" smtClean="0"/>
          </a:p>
          <a:p>
            <a:pPr eaLnBrk="1" hangingPunct="1">
              <a:lnSpc>
                <a:spcPct val="90000"/>
              </a:lnSpc>
              <a:buFontTx/>
              <a:buNone/>
            </a:pPr>
            <a:r>
              <a:rPr lang="en-US" sz="1600" dirty="0" smtClean="0"/>
              <a:t>Assume (arbitrary yet conservative)</a:t>
            </a:r>
          </a:p>
          <a:p>
            <a:pPr eaLnBrk="1" hangingPunct="1">
              <a:lnSpc>
                <a:spcPct val="90000"/>
              </a:lnSpc>
              <a:buFontTx/>
              <a:buNone/>
            </a:pPr>
            <a:r>
              <a:rPr lang="en-US" sz="1600" dirty="0" smtClean="0"/>
              <a:t>ASIC XMT: 800MHz and 6.4GHz/s</a:t>
            </a:r>
          </a:p>
          <a:p>
            <a:pPr eaLnBrk="1" hangingPunct="1">
              <a:lnSpc>
                <a:spcPct val="90000"/>
              </a:lnSpc>
              <a:buFontTx/>
              <a:buNone/>
            </a:pPr>
            <a:r>
              <a:rPr lang="en-US" sz="1600" dirty="0" smtClean="0"/>
              <a:t>Reduced bandwidth to .6GB/s and projected back by 800X/75</a:t>
            </a:r>
          </a:p>
          <a:p>
            <a:pPr eaLnBrk="1" hangingPunct="1">
              <a:lnSpc>
                <a:spcPct val="90000"/>
              </a:lnSpc>
              <a:buFontTx/>
              <a:buNone/>
            </a:pPr>
            <a:endParaRPr lang="en-US" sz="1600" dirty="0" smtClean="0"/>
          </a:p>
          <a:p>
            <a:pPr eaLnBrk="1" hangingPunct="1">
              <a:lnSpc>
                <a:spcPct val="90000"/>
              </a:lnSpc>
              <a:buFontTx/>
              <a:buNone/>
            </a:pPr>
            <a:r>
              <a:rPr lang="en-US" sz="2000" b="1" u="sng" dirty="0" smtClean="0"/>
              <a:t>XMT Projected time</a:t>
            </a:r>
            <a:r>
              <a:rPr lang="en-US" sz="1600" b="1" dirty="0" smtClean="0"/>
              <a:t> (in seconds)</a:t>
            </a:r>
          </a:p>
          <a:p>
            <a:pPr eaLnBrk="1" hangingPunct="1">
              <a:lnSpc>
                <a:spcPct val="90000"/>
              </a:lnSpc>
              <a:buFontTx/>
              <a:buNone/>
            </a:pPr>
            <a:r>
              <a:rPr lang="en-US" sz="1600" b="1" dirty="0" smtClean="0"/>
              <a:t>App.	 XMT Basic XMT      Opteron</a:t>
            </a:r>
          </a:p>
          <a:p>
            <a:pPr eaLnBrk="1" hangingPunct="1">
              <a:lnSpc>
                <a:spcPct val="90000"/>
              </a:lnSpc>
              <a:buFontTx/>
              <a:buNone/>
            </a:pPr>
            <a:r>
              <a:rPr lang="en-US" sz="1600" b="1" dirty="0" smtClean="0"/>
              <a:t>M-Mult	</a:t>
            </a:r>
            <a:r>
              <a:rPr lang="en-US" sz="1600" b="1" dirty="0" smtClean="0">
                <a:solidFill>
                  <a:schemeClr val="accent2"/>
                </a:solidFill>
              </a:rPr>
              <a:t>23.53</a:t>
            </a:r>
            <a:r>
              <a:rPr lang="en-US" sz="1600" b="1" dirty="0" smtClean="0"/>
              <a:t>          </a:t>
            </a:r>
            <a:r>
              <a:rPr lang="en-US" sz="1600" b="1" dirty="0" smtClean="0">
                <a:solidFill>
                  <a:srgbClr val="FF0000"/>
                </a:solidFill>
              </a:rPr>
              <a:t>12.46      </a:t>
            </a:r>
            <a:r>
              <a:rPr lang="en-US" sz="1600" b="1" dirty="0" smtClean="0"/>
              <a:t>113.83</a:t>
            </a:r>
          </a:p>
          <a:p>
            <a:pPr eaLnBrk="1" hangingPunct="1">
              <a:lnSpc>
                <a:spcPct val="90000"/>
              </a:lnSpc>
              <a:buFontTx/>
              <a:buNone/>
            </a:pPr>
            <a:r>
              <a:rPr lang="en-US" sz="1600" b="1" dirty="0" smtClean="0"/>
              <a:t>QSort	</a:t>
            </a:r>
            <a:r>
              <a:rPr lang="en-US" sz="1600" b="1" dirty="0" smtClean="0">
                <a:solidFill>
                  <a:schemeClr val="accent2"/>
                </a:solidFill>
              </a:rPr>
              <a:t>1.97</a:t>
            </a:r>
            <a:r>
              <a:rPr lang="en-US" sz="1600" b="1" dirty="0" smtClean="0"/>
              <a:t>	   </a:t>
            </a:r>
            <a:r>
              <a:rPr lang="en-US" sz="1600" b="1" dirty="0" smtClean="0">
                <a:solidFill>
                  <a:srgbClr val="FF0000"/>
                </a:solidFill>
              </a:rPr>
              <a:t>1.42</a:t>
            </a:r>
            <a:r>
              <a:rPr lang="en-US" sz="1600" b="1" dirty="0" smtClean="0"/>
              <a:t>        2.61</a:t>
            </a:r>
          </a:p>
          <a:p>
            <a:pPr eaLnBrk="1" hangingPunct="1">
              <a:lnSpc>
                <a:spcPct val="90000"/>
              </a:lnSpc>
              <a:buFontTx/>
              <a:buNone/>
            </a:pPr>
            <a:endParaRPr lang="en-US" sz="1600" dirty="0" smtClean="0"/>
          </a:p>
        </p:txBody>
      </p:sp>
      <p:sp>
        <p:nvSpPr>
          <p:cNvPr id="37893" name="Line 5"/>
          <p:cNvSpPr>
            <a:spLocks noChangeShapeType="1"/>
          </p:cNvSpPr>
          <p:nvPr/>
        </p:nvSpPr>
        <p:spPr bwMode="auto">
          <a:xfrm>
            <a:off x="4343400" y="5029200"/>
            <a:ext cx="3962400" cy="0"/>
          </a:xfrm>
          <a:prstGeom prst="line">
            <a:avLst/>
          </a:prstGeom>
          <a:noFill/>
          <a:ln w="9525">
            <a:solidFill>
              <a:schemeClr val="tx1"/>
            </a:solidFill>
            <a:round/>
            <a:headEnd/>
            <a:tailEnd/>
          </a:ln>
        </p:spPr>
        <p:txBody>
          <a:bodyPr/>
          <a:lstStyle/>
          <a:p>
            <a:endParaRPr lang="en-US" dirty="0"/>
          </a:p>
        </p:txBody>
      </p:sp>
      <p:sp>
        <p:nvSpPr>
          <p:cNvPr id="37894" name="Line 6"/>
          <p:cNvSpPr>
            <a:spLocks noChangeShapeType="1"/>
          </p:cNvSpPr>
          <p:nvPr/>
        </p:nvSpPr>
        <p:spPr bwMode="auto">
          <a:xfrm>
            <a:off x="4343400" y="3657600"/>
            <a:ext cx="3962400" cy="0"/>
          </a:xfrm>
          <a:prstGeom prst="line">
            <a:avLst/>
          </a:prstGeom>
          <a:noFill/>
          <a:ln w="9525">
            <a:solidFill>
              <a:schemeClr val="tx1"/>
            </a:solidFill>
            <a:round/>
            <a:headEnd/>
            <a:tailEnd/>
          </a:ln>
        </p:spPr>
        <p:txBody>
          <a:bodyPr/>
          <a:lstStyle/>
          <a:p>
            <a:endParaRPr lang="en-US" dirty="0"/>
          </a:p>
        </p:txBody>
      </p:sp>
      <p:sp>
        <p:nvSpPr>
          <p:cNvPr id="37895" name="Line 7"/>
          <p:cNvSpPr>
            <a:spLocks noChangeShapeType="1"/>
          </p:cNvSpPr>
          <p:nvPr/>
        </p:nvSpPr>
        <p:spPr bwMode="auto">
          <a:xfrm>
            <a:off x="4267200" y="2209800"/>
            <a:ext cx="3962400" cy="0"/>
          </a:xfrm>
          <a:prstGeom prst="line">
            <a:avLst/>
          </a:prstGeom>
          <a:noFill/>
          <a:ln w="9525">
            <a:solidFill>
              <a:schemeClr val="tx1"/>
            </a:solidFill>
            <a:round/>
            <a:headEnd/>
            <a:tailEnd/>
          </a:ln>
        </p:spPr>
        <p:txBody>
          <a:bodyPr/>
          <a:lstStyle/>
          <a:p>
            <a:endParaRPr lang="en-US" dirty="0"/>
          </a:p>
        </p:txBody>
      </p:sp>
      <p:sp>
        <p:nvSpPr>
          <p:cNvPr id="37896" name="Line 8"/>
          <p:cNvSpPr>
            <a:spLocks noChangeShapeType="1"/>
          </p:cNvSpPr>
          <p:nvPr/>
        </p:nvSpPr>
        <p:spPr bwMode="auto">
          <a:xfrm>
            <a:off x="4267200" y="990600"/>
            <a:ext cx="3962400" cy="0"/>
          </a:xfrm>
          <a:prstGeom prst="line">
            <a:avLst/>
          </a:prstGeom>
          <a:noFill/>
          <a:ln w="9525">
            <a:solidFill>
              <a:schemeClr val="tx1"/>
            </a:solidFill>
            <a:round/>
            <a:headEnd/>
            <a:tailEnd/>
          </a:ln>
        </p:spPr>
        <p:txBody>
          <a:bodyPr/>
          <a:lstStyle/>
          <a:p>
            <a:endParaRPr lang="en-US" dirty="0"/>
          </a:p>
        </p:txBody>
      </p:sp>
      <p:sp>
        <p:nvSpPr>
          <p:cNvPr id="37897" name="Line 9"/>
          <p:cNvSpPr>
            <a:spLocks noChangeShapeType="1"/>
          </p:cNvSpPr>
          <p:nvPr/>
        </p:nvSpPr>
        <p:spPr bwMode="auto">
          <a:xfrm>
            <a:off x="4343400" y="3657600"/>
            <a:ext cx="0" cy="1371600"/>
          </a:xfrm>
          <a:prstGeom prst="line">
            <a:avLst/>
          </a:prstGeom>
          <a:noFill/>
          <a:ln w="9525">
            <a:solidFill>
              <a:schemeClr val="tx1"/>
            </a:solidFill>
            <a:round/>
            <a:headEnd/>
            <a:tailEnd/>
          </a:ln>
        </p:spPr>
        <p:txBody>
          <a:bodyPr/>
          <a:lstStyle/>
          <a:p>
            <a:endParaRPr lang="en-US" dirty="0"/>
          </a:p>
        </p:txBody>
      </p:sp>
      <p:sp>
        <p:nvSpPr>
          <p:cNvPr id="37898" name="Line 10"/>
          <p:cNvSpPr>
            <a:spLocks noChangeShapeType="1"/>
          </p:cNvSpPr>
          <p:nvPr/>
        </p:nvSpPr>
        <p:spPr bwMode="auto">
          <a:xfrm>
            <a:off x="8305800" y="3657600"/>
            <a:ext cx="0" cy="1371600"/>
          </a:xfrm>
          <a:prstGeom prst="line">
            <a:avLst/>
          </a:prstGeom>
          <a:noFill/>
          <a:ln w="9525">
            <a:solidFill>
              <a:schemeClr val="tx1"/>
            </a:solidFill>
            <a:round/>
            <a:headEnd/>
            <a:tailEnd/>
          </a:ln>
        </p:spPr>
        <p:txBody>
          <a:bodyPr/>
          <a:lstStyle/>
          <a:p>
            <a:endParaRPr lang="en-US" dirty="0"/>
          </a:p>
        </p:txBody>
      </p:sp>
      <p:sp>
        <p:nvSpPr>
          <p:cNvPr id="37899" name="Line 11"/>
          <p:cNvSpPr>
            <a:spLocks noChangeShapeType="1"/>
          </p:cNvSpPr>
          <p:nvPr/>
        </p:nvSpPr>
        <p:spPr bwMode="auto">
          <a:xfrm>
            <a:off x="8229600" y="990600"/>
            <a:ext cx="0" cy="1219200"/>
          </a:xfrm>
          <a:prstGeom prst="line">
            <a:avLst/>
          </a:prstGeom>
          <a:noFill/>
          <a:ln w="9525">
            <a:solidFill>
              <a:schemeClr val="tx1"/>
            </a:solidFill>
            <a:round/>
            <a:headEnd/>
            <a:tailEnd/>
          </a:ln>
        </p:spPr>
        <p:txBody>
          <a:bodyPr/>
          <a:lstStyle/>
          <a:p>
            <a:endParaRPr lang="en-US" dirty="0"/>
          </a:p>
        </p:txBody>
      </p:sp>
      <p:sp>
        <p:nvSpPr>
          <p:cNvPr id="37900" name="Line 12"/>
          <p:cNvSpPr>
            <a:spLocks noChangeShapeType="1"/>
          </p:cNvSpPr>
          <p:nvPr/>
        </p:nvSpPr>
        <p:spPr bwMode="auto">
          <a:xfrm>
            <a:off x="4267200" y="990600"/>
            <a:ext cx="0" cy="1219200"/>
          </a:xfrm>
          <a:prstGeom prst="line">
            <a:avLst/>
          </a:prstGeom>
          <a:noFill/>
          <a:ln w="9525">
            <a:solidFill>
              <a:schemeClr val="tx1"/>
            </a:solidFill>
            <a:round/>
            <a:headEnd/>
            <a:tailEnd/>
          </a:ln>
        </p:spPr>
        <p:txBody>
          <a:bodyPr/>
          <a:lstStyle/>
          <a:p>
            <a:endParaRPr lang="en-US" dirty="0"/>
          </a:p>
        </p:txBody>
      </p:sp>
      <p:sp>
        <p:nvSpPr>
          <p:cNvPr id="37901" name="Text Box 13"/>
          <p:cNvSpPr txBox="1">
            <a:spLocks noChangeArrowheads="1"/>
          </p:cNvSpPr>
          <p:nvPr/>
        </p:nvSpPr>
        <p:spPr bwMode="auto">
          <a:xfrm>
            <a:off x="60325" y="5294313"/>
            <a:ext cx="9083675" cy="366712"/>
          </a:xfrm>
          <a:prstGeom prst="rect">
            <a:avLst/>
          </a:prstGeom>
          <a:noFill/>
          <a:ln w="9525">
            <a:noFill/>
            <a:miter lim="800000"/>
            <a:headEnd/>
            <a:tailEnd/>
          </a:ln>
        </p:spPr>
        <p:txBody>
          <a:bodyPr>
            <a:spAutoFit/>
          </a:bodyPr>
          <a:lstStyle/>
          <a:p>
            <a:endParaRPr lang="en-US" sz="1800" dirty="0"/>
          </a:p>
        </p:txBody>
      </p:sp>
      <p:sp>
        <p:nvSpPr>
          <p:cNvPr id="37902" name="TextBox 13"/>
          <p:cNvSpPr txBox="1">
            <a:spLocks noChangeArrowheads="1"/>
          </p:cNvSpPr>
          <p:nvPr/>
        </p:nvSpPr>
        <p:spPr bwMode="auto">
          <a:xfrm>
            <a:off x="0" y="5486400"/>
            <a:ext cx="9144000" cy="1631216"/>
          </a:xfrm>
          <a:prstGeom prst="rect">
            <a:avLst/>
          </a:prstGeom>
          <a:noFill/>
          <a:ln w="9525">
            <a:noFill/>
            <a:miter lim="800000"/>
            <a:headEnd/>
            <a:tailEnd/>
          </a:ln>
        </p:spPr>
        <p:txBody>
          <a:bodyPr>
            <a:spAutoFit/>
          </a:bodyPr>
          <a:lstStyle/>
          <a:p>
            <a:pPr>
              <a:buFontTx/>
              <a:buChar char="-"/>
            </a:pPr>
            <a:r>
              <a:rPr lang="en-US" dirty="0"/>
              <a:t> Simulation of 1024 processors: 100X on standard benchmark suite for VHDL gate-level simulation. for 1024 processors [Gu-V06]</a:t>
            </a:r>
          </a:p>
          <a:p>
            <a:pPr>
              <a:buFontTx/>
              <a:buChar char="-"/>
            </a:pPr>
            <a:r>
              <a:rPr lang="en-US" dirty="0"/>
              <a:t>Silicon area of 64-processor XMT, same as 1 commodity processor (core</a:t>
            </a:r>
            <a:r>
              <a:rPr lang="en-US" dirty="0" smtClean="0"/>
              <a:t>) (already noted:</a:t>
            </a:r>
            <a:r>
              <a:rPr lang="en-US" b="1" i="1" u="sng" dirty="0" smtClean="0"/>
              <a:t> </a:t>
            </a:r>
            <a:r>
              <a:rPr lang="en-US" b="1" i="1" u="sng" dirty="0" smtClean="0">
                <a:solidFill>
                  <a:schemeClr val="accent2"/>
                </a:solidFill>
              </a:rPr>
              <a:t>~10X relative to Intel Core 2 Duo</a:t>
            </a:r>
            <a:r>
              <a:rPr lang="en-US" dirty="0" smtClean="0">
                <a:solidFill>
                  <a:schemeClr val="accent2"/>
                </a:solidFill>
              </a:rPr>
              <a:t>)</a:t>
            </a:r>
            <a:endParaRPr lang="en-US" b="1" i="1" u="sng" dirty="0" smtClean="0">
              <a:solidFill>
                <a:schemeClr val="accent2"/>
              </a:solidFill>
            </a:endParaRPr>
          </a:p>
          <a:p>
            <a:pPr>
              <a:buFontTx/>
              <a:buChar char="-"/>
            </a:pP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Recall tile-based matrix multiply</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C = A x B. A,B: each 1,000 X 1,000</a:t>
            </a:r>
          </a:p>
          <a:p>
            <a:r>
              <a:rPr lang="en-US" dirty="0" smtClean="0"/>
              <a:t>Tile: must fit in cache</a:t>
            </a:r>
          </a:p>
          <a:p>
            <a:pPr marL="0" indent="0">
              <a:buNone/>
            </a:pPr>
            <a:r>
              <a:rPr lang="en-US" dirty="0" smtClean="0"/>
              <a:t>How many tiles needed in today’s </a:t>
            </a:r>
            <a:r>
              <a:rPr lang="en-US" dirty="0"/>
              <a:t>high-end </a:t>
            </a:r>
            <a:r>
              <a:rPr lang="en-US" dirty="0" smtClean="0"/>
              <a:t>PC?</a:t>
            </a:r>
            <a:endParaRPr lang="en-US" dirty="0"/>
          </a:p>
          <a:p>
            <a:endParaRPr lang="en-US" dirty="0" smtClean="0"/>
          </a:p>
          <a:p>
            <a:endParaRPr lang="en-US" dirty="0"/>
          </a:p>
        </p:txBody>
      </p:sp>
    </p:spTree>
    <p:extLst>
      <p:ext uri="{BB962C8B-B14F-4D97-AF65-F5344CB8AC3E}">
        <p14:creationId xmlns:p14="http://schemas.microsoft.com/office/powerpoint/2010/main" val="3001645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How to cope with limited cache size? Cache oblivious algorithms?</a:t>
            </a:r>
            <a:endParaRPr lang="en-US" dirty="0"/>
          </a:p>
        </p:txBody>
      </p:sp>
      <p:sp>
        <p:nvSpPr>
          <p:cNvPr id="3" name="Content Placeholder 2"/>
          <p:cNvSpPr>
            <a:spLocks noGrp="1"/>
          </p:cNvSpPr>
          <p:nvPr>
            <p:ph idx="1"/>
          </p:nvPr>
        </p:nvSpPr>
        <p:spPr>
          <a:xfrm>
            <a:off x="0" y="1219200"/>
            <a:ext cx="9144000" cy="4906963"/>
          </a:xfrm>
        </p:spPr>
        <p:txBody>
          <a:bodyPr/>
          <a:lstStyle/>
          <a:p>
            <a:r>
              <a:rPr lang="en-US" sz="2800" dirty="0" smtClean="0"/>
              <a:t>XMT can </a:t>
            </a:r>
            <a:r>
              <a:rPr lang="en-US" sz="2800" dirty="0"/>
              <a:t>do what others are doing and remain ahead or at least on par with them.</a:t>
            </a:r>
          </a:p>
          <a:p>
            <a:r>
              <a:rPr lang="en-US" sz="2800" dirty="0" smtClean="0"/>
              <a:t>Use of (enhanced) work-stealing, called lazy binary splitting (LBS). See PPoPP 2010.</a:t>
            </a:r>
          </a:p>
          <a:p>
            <a:r>
              <a:rPr lang="en-US" sz="2800" dirty="0" smtClean="0"/>
              <a:t>Nesting</a:t>
            </a:r>
            <a:r>
              <a:rPr lang="en-US" sz="2800" dirty="0"/>
              <a:t>+LBS is currently the preferable </a:t>
            </a:r>
            <a:r>
              <a:rPr lang="en-US" sz="2800" dirty="0" smtClean="0"/>
              <a:t>XMT </a:t>
            </a:r>
            <a:r>
              <a:rPr lang="en-US" sz="2800" dirty="0"/>
              <a:t>first line of defense for coping with limited cache/memory sizes, number of processors etc</a:t>
            </a:r>
            <a:r>
              <a:rPr lang="en-US" sz="2800" dirty="0" smtClean="0"/>
              <a:t>. However, </a:t>
            </a:r>
            <a:r>
              <a:rPr lang="en-US" sz="2800" dirty="0"/>
              <a:t>XMT does a better job for flat parallelism than today's multi-</a:t>
            </a:r>
            <a:r>
              <a:rPr lang="en-US" sz="2800" dirty="0" smtClean="0"/>
              <a:t>cores. And</a:t>
            </a:r>
            <a:r>
              <a:rPr lang="en-US" sz="2800" dirty="0"/>
              <a:t>, as LBS demonstrated, can incorporate work stealing and all other current means harnessed by cache-oblivious </a:t>
            </a:r>
            <a:r>
              <a:rPr lang="en-US" sz="2800" dirty="0" smtClean="0"/>
              <a:t>approaches. Keeps </a:t>
            </a:r>
            <a:r>
              <a:rPr lang="en-US" sz="2800" dirty="0"/>
              <a:t>competitive with </a:t>
            </a:r>
            <a:r>
              <a:rPr lang="en-US" sz="2800" dirty="0" smtClean="0"/>
              <a:t>resource oblivious approaches.</a:t>
            </a:r>
            <a:r>
              <a:rPr lang="en-US" sz="2800" dirty="0"/>
              <a:t/>
            </a:r>
            <a:br>
              <a:rPr lang="en-US" sz="2800" dirty="0"/>
            </a:br>
            <a:endParaRPr lang="en-US" sz="2800" dirty="0"/>
          </a:p>
        </p:txBody>
      </p:sp>
    </p:spTree>
    <p:extLst>
      <p:ext uri="{BB962C8B-B14F-4D97-AF65-F5344CB8AC3E}">
        <p14:creationId xmlns:p14="http://schemas.microsoft.com/office/powerpoint/2010/main" val="39791635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457200" y="274638"/>
            <a:ext cx="8229600" cy="792162"/>
          </a:xfrm>
        </p:spPr>
        <p:txBody>
          <a:bodyPr>
            <a:normAutofit fontScale="90000"/>
          </a:bodyPr>
          <a:lstStyle/>
          <a:p>
            <a:pPr>
              <a:defRPr/>
            </a:pPr>
            <a:r>
              <a:rPr lang="en-US" dirty="0"/>
              <a:t>Some supporting </a:t>
            </a:r>
            <a:r>
              <a:rPr lang="en-US" dirty="0" smtClean="0"/>
              <a:t>evidence (12/2007)</a:t>
            </a:r>
            <a:endParaRPr lang="en-US" dirty="0"/>
          </a:p>
        </p:txBody>
      </p:sp>
      <p:sp>
        <p:nvSpPr>
          <p:cNvPr id="36867" name="Rectangle 3"/>
          <p:cNvSpPr>
            <a:spLocks noGrp="1" noChangeArrowheads="1"/>
          </p:cNvSpPr>
          <p:nvPr>
            <p:ph type="body" idx="1"/>
          </p:nvPr>
        </p:nvSpPr>
        <p:spPr>
          <a:xfrm>
            <a:off x="0" y="1066800"/>
            <a:ext cx="9144000" cy="5059363"/>
          </a:xfrm>
        </p:spPr>
        <p:txBody>
          <a:bodyPr/>
          <a:lstStyle/>
          <a:p>
            <a:pPr>
              <a:buFontTx/>
              <a:buNone/>
            </a:pPr>
            <a:r>
              <a:rPr lang="en-US" dirty="0" smtClean="0"/>
              <a:t>Large on-chip caches in shared memory. </a:t>
            </a:r>
            <a:br>
              <a:rPr lang="en-US" dirty="0" smtClean="0"/>
            </a:br>
            <a:r>
              <a:rPr lang="en-US" dirty="0" smtClean="0"/>
              <a:t>8-cluster (128 TCU!) XMT has only 8 load/store units, one per cluster. [IBM CELL: bandwidth 25.6GB/s from 2 channels of XDR. Niagara 2: bandwidth 42.7GB/s from 4 FB-DRAM channels.</a:t>
            </a:r>
            <a:br>
              <a:rPr lang="en-US" dirty="0" smtClean="0"/>
            </a:br>
            <a:r>
              <a:rPr lang="en-US" dirty="0" smtClean="0"/>
              <a:t>With reasonable (even relatively high rate of) cache misses, it is really not difficult to see that off-chip bandwidth is not likely to be a show-stopper for say 1GHz 32-bit XMT.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838200"/>
          </a:xfrm>
        </p:spPr>
        <p:txBody>
          <a:bodyPr/>
          <a:lstStyle/>
          <a:p>
            <a:r>
              <a:rPr lang="en-US" sz="4000" dirty="0" smtClean="0"/>
              <a:t>Memory architecture, interconnects</a:t>
            </a:r>
          </a:p>
        </p:txBody>
      </p:sp>
      <p:sp>
        <p:nvSpPr>
          <p:cNvPr id="35843" name="Rectangle 3"/>
          <p:cNvSpPr>
            <a:spLocks noGrp="1" noChangeArrowheads="1"/>
          </p:cNvSpPr>
          <p:nvPr>
            <p:ph type="body" idx="1"/>
          </p:nvPr>
        </p:nvSpPr>
        <p:spPr/>
        <p:txBody>
          <a:bodyPr/>
          <a:lstStyle/>
          <a:p>
            <a:pPr>
              <a:lnSpc>
                <a:spcPct val="90000"/>
              </a:lnSpc>
              <a:buFontTx/>
              <a:buNone/>
            </a:pPr>
            <a:r>
              <a:rPr lang="en-US" sz="2400" dirty="0" smtClean="0"/>
              <a:t>• High bandwidth memory architecture.</a:t>
            </a:r>
          </a:p>
          <a:p>
            <a:pPr>
              <a:lnSpc>
                <a:spcPct val="90000"/>
              </a:lnSpc>
              <a:buFontTx/>
              <a:buNone/>
            </a:pPr>
            <a:r>
              <a:rPr lang="en-US" sz="2400" dirty="0" smtClean="0"/>
              <a:t>- Use hashing to partition the memory and avoid hot spots.</a:t>
            </a:r>
          </a:p>
          <a:p>
            <a:pPr>
              <a:lnSpc>
                <a:spcPct val="90000"/>
              </a:lnSpc>
              <a:buFontTx/>
              <a:buChar char="-"/>
            </a:pPr>
            <a:r>
              <a:rPr lang="en-US" sz="2400" dirty="0" smtClean="0"/>
              <a:t>Understood, BUT (needed) departure from mainstream practice.</a:t>
            </a:r>
          </a:p>
          <a:p>
            <a:pPr>
              <a:lnSpc>
                <a:spcPct val="90000"/>
              </a:lnSpc>
              <a:buFontTx/>
              <a:buChar char="-"/>
            </a:pPr>
            <a:endParaRPr lang="en-US" sz="2400" dirty="0" smtClean="0"/>
          </a:p>
          <a:p>
            <a:pPr>
              <a:lnSpc>
                <a:spcPct val="90000"/>
              </a:lnSpc>
              <a:buFontTx/>
              <a:buNone/>
            </a:pPr>
            <a:r>
              <a:rPr lang="en-US" sz="2400" dirty="0" smtClean="0"/>
              <a:t>• High bandwidth on-chip interconnects</a:t>
            </a:r>
          </a:p>
          <a:p>
            <a:pPr>
              <a:lnSpc>
                <a:spcPct val="90000"/>
              </a:lnSpc>
              <a:buFontTx/>
              <a:buNone/>
            </a:pPr>
            <a:endParaRPr lang="en-US" sz="2400" dirty="0" smtClean="0"/>
          </a:p>
          <a:p>
            <a:pPr>
              <a:lnSpc>
                <a:spcPct val="90000"/>
              </a:lnSpc>
              <a:buFontTx/>
              <a:buNone/>
            </a:pPr>
            <a:r>
              <a:rPr lang="en-US" sz="2400" dirty="0" smtClean="0"/>
              <a:t>• Allow infrequent global synchronization (with IOS).</a:t>
            </a:r>
          </a:p>
          <a:p>
            <a:pPr>
              <a:lnSpc>
                <a:spcPct val="90000"/>
              </a:lnSpc>
              <a:buFontTx/>
              <a:buNone/>
            </a:pPr>
            <a:r>
              <a:rPr lang="en-US" sz="2400" dirty="0" smtClean="0"/>
              <a:t>Attractive: lower power.</a:t>
            </a:r>
          </a:p>
          <a:p>
            <a:pPr>
              <a:lnSpc>
                <a:spcPct val="90000"/>
              </a:lnSpc>
              <a:buFontTx/>
              <a:buNone/>
            </a:pPr>
            <a:endParaRPr lang="en-US" sz="2400" dirty="0" smtClean="0"/>
          </a:p>
          <a:p>
            <a:pPr>
              <a:lnSpc>
                <a:spcPct val="90000"/>
              </a:lnSpc>
              <a:buFontTx/>
              <a:buNone/>
            </a:pPr>
            <a:r>
              <a:rPr lang="en-US" sz="2400" dirty="0" smtClean="0"/>
              <a:t>• Couple with strong MTCU for serial code.</a:t>
            </a:r>
          </a:p>
          <a:p>
            <a:pPr>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smtClean="0"/>
              <a:t>Naming Contest for New Computer</a:t>
            </a:r>
          </a:p>
        </p:txBody>
      </p:sp>
      <p:sp>
        <p:nvSpPr>
          <p:cNvPr id="31747" name="Rectangle 3"/>
          <p:cNvSpPr>
            <a:spLocks noGrp="1" noChangeArrowheads="1"/>
          </p:cNvSpPr>
          <p:nvPr>
            <p:ph type="body" idx="1"/>
          </p:nvPr>
        </p:nvSpPr>
        <p:spPr>
          <a:xfrm>
            <a:off x="0" y="1600200"/>
            <a:ext cx="9144000" cy="4525963"/>
          </a:xfrm>
        </p:spPr>
        <p:txBody>
          <a:bodyPr>
            <a:normAutofit fontScale="92500"/>
          </a:bodyPr>
          <a:lstStyle/>
          <a:p>
            <a:pPr eaLnBrk="1" hangingPunct="1">
              <a:buFont typeface="Wingdings" pitchFamily="2" charset="2"/>
              <a:buChar char="è"/>
              <a:defRPr/>
            </a:pPr>
            <a:r>
              <a:rPr lang="en-US" dirty="0" smtClean="0">
                <a:sym typeface="Wingdings" pitchFamily="2" charset="2"/>
              </a:rPr>
              <a:t>Paraleap</a:t>
            </a:r>
          </a:p>
          <a:p>
            <a:pPr eaLnBrk="1" hangingPunct="1">
              <a:buFontTx/>
              <a:buNone/>
              <a:defRPr/>
            </a:pPr>
            <a:r>
              <a:rPr lang="en-US" dirty="0" smtClean="0">
                <a:sym typeface="Wingdings" pitchFamily="2" charset="2"/>
              </a:rPr>
              <a:t>chosen out of ~6000 submissions</a:t>
            </a:r>
          </a:p>
          <a:p>
            <a:pPr eaLnBrk="1" hangingPunct="1">
              <a:buFontTx/>
              <a:buNone/>
              <a:defRPr/>
            </a:pPr>
            <a:endParaRPr lang="en-US" dirty="0" smtClean="0">
              <a:sym typeface="Wingdings" pitchFamily="2" charset="2"/>
            </a:endParaRPr>
          </a:p>
          <a:p>
            <a:pPr eaLnBrk="1" hangingPunct="1">
              <a:buFontTx/>
              <a:buNone/>
              <a:defRPr/>
            </a:pPr>
            <a:r>
              <a:rPr lang="en-US" dirty="0" smtClean="0"/>
              <a:t>Single (hard working) person (X. Wen) completed synthesizable Verilog description AND the new FPGA-based XMT computer in slightly more than two years.  No prior design experience. Attests to: </a:t>
            </a:r>
            <a:r>
              <a:rPr lang="en-US" dirty="0" smtClean="0">
                <a:solidFill>
                  <a:srgbClr val="FF0000"/>
                </a:solidFill>
              </a:rPr>
              <a:t>basic simplicity of the XMT architecture </a:t>
            </a:r>
            <a:r>
              <a:rPr lang="en-US" dirty="0" smtClean="0">
                <a:solidFill>
                  <a:srgbClr val="FF0000"/>
                </a:solidFill>
                <a:sym typeface="Wingdings" pitchFamily="2" charset="2"/>
              </a:rPr>
              <a:t> f</a:t>
            </a:r>
            <a:r>
              <a:rPr lang="en-US" dirty="0" smtClean="0">
                <a:solidFill>
                  <a:srgbClr val="FF0000"/>
                </a:solidFill>
              </a:rPr>
              <a:t>aster time to market, lower implementation cost.</a:t>
            </a:r>
            <a:endParaRPr lang="en-US" dirty="0" smtClean="0"/>
          </a:p>
          <a:p>
            <a:pPr eaLnBrk="1" hangingPunct="1">
              <a:buFontTx/>
              <a:buNone/>
              <a:defRPr/>
            </a:pPr>
            <a:endParaRPr lang="en-US" dirty="0" smtClean="0"/>
          </a:p>
          <a:p>
            <a:pPr eaLnBrk="1" hangingPunct="1">
              <a:buFontTx/>
              <a:buNone/>
              <a:defRPr/>
            </a:pPr>
            <a:endParaRPr lang="en-US" dirty="0" smtClean="0"/>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914400"/>
          </a:xfrm>
        </p:spPr>
        <p:txBody>
          <a:bodyPr/>
          <a:lstStyle/>
          <a:p>
            <a:pPr eaLnBrk="1" hangingPunct="1"/>
            <a:r>
              <a:rPr lang="en-US" dirty="0" smtClean="0"/>
              <a:t>XMT Development – HW Track</a:t>
            </a:r>
          </a:p>
        </p:txBody>
      </p:sp>
      <p:sp>
        <p:nvSpPr>
          <p:cNvPr id="39939" name="Rectangle 3"/>
          <p:cNvSpPr>
            <a:spLocks noGrp="1" noChangeArrowheads="1"/>
          </p:cNvSpPr>
          <p:nvPr>
            <p:ph type="body" idx="1"/>
          </p:nvPr>
        </p:nvSpPr>
        <p:spPr>
          <a:xfrm>
            <a:off x="-381000" y="838200"/>
            <a:ext cx="9525000" cy="6019800"/>
          </a:xfrm>
        </p:spPr>
        <p:txBody>
          <a:bodyPr/>
          <a:lstStyle/>
          <a:p>
            <a:pPr eaLnBrk="1" hangingPunct="1">
              <a:lnSpc>
                <a:spcPct val="90000"/>
              </a:lnSpc>
              <a:buFontTx/>
              <a:buNone/>
            </a:pPr>
            <a:endParaRPr lang="en-US" sz="2400" u="sng" dirty="0" smtClean="0"/>
          </a:p>
          <a:p>
            <a:pPr lvl="1" eaLnBrk="1" hangingPunct="1">
              <a:lnSpc>
                <a:spcPct val="90000"/>
              </a:lnSpc>
            </a:pPr>
            <a:r>
              <a:rPr lang="en-US" sz="2000" b="1" u="sng" dirty="0" smtClean="0"/>
              <a:t>Interconnection network</a:t>
            </a:r>
            <a:r>
              <a:rPr lang="en-US" sz="2000" dirty="0" smtClean="0"/>
              <a:t>. Led so far to:</a:t>
            </a:r>
          </a:p>
          <a:p>
            <a:pPr lvl="1" eaLnBrk="1" hangingPunct="1">
              <a:lnSpc>
                <a:spcPct val="90000"/>
              </a:lnSpc>
              <a:buFont typeface="Wingdings" pitchFamily="-107" charset="2"/>
              <a:buChar char="q"/>
            </a:pPr>
            <a:r>
              <a:rPr lang="en-US" sz="2000" dirty="0" smtClean="0">
                <a:solidFill>
                  <a:srgbClr val="FF0000"/>
                </a:solidFill>
              </a:rPr>
              <a:t>ASAP’06 Best paper award for mesh of trees (MoT) study</a:t>
            </a:r>
          </a:p>
          <a:p>
            <a:pPr lvl="1" eaLnBrk="1" hangingPunct="1">
              <a:lnSpc>
                <a:spcPct val="90000"/>
              </a:lnSpc>
              <a:buFont typeface="Wingdings" pitchFamily="-107" charset="2"/>
              <a:buChar char="q"/>
            </a:pPr>
            <a:r>
              <a:rPr lang="en-US" sz="2000" dirty="0" smtClean="0"/>
              <a:t>Using IBM+Artisan tech files: </a:t>
            </a:r>
            <a:r>
              <a:rPr lang="en-US" sz="2000" dirty="0" smtClean="0">
                <a:solidFill>
                  <a:srgbClr val="FF0000"/>
                </a:solidFill>
              </a:rPr>
              <a:t>4.6 Tbps average output at max frequency (1.3 - 2.1 Tbps for alt networks)!</a:t>
            </a:r>
            <a:r>
              <a:rPr lang="en-US" sz="2000" dirty="0" smtClean="0">
                <a:solidFill>
                  <a:schemeClr val="hlink"/>
                </a:solidFill>
              </a:rPr>
              <a:t> </a:t>
            </a:r>
            <a:r>
              <a:rPr lang="en-US" sz="2000" dirty="0" smtClean="0">
                <a:solidFill>
                  <a:srgbClr val="FF0000"/>
                </a:solidFill>
              </a:rPr>
              <a:t>No way to get such results without such access</a:t>
            </a:r>
          </a:p>
          <a:p>
            <a:pPr lvl="1" eaLnBrk="1" hangingPunct="1">
              <a:lnSpc>
                <a:spcPct val="90000"/>
              </a:lnSpc>
              <a:buFont typeface="Wingdings" pitchFamily="-107" charset="2"/>
              <a:buChar char="q"/>
            </a:pPr>
            <a:r>
              <a:rPr lang="en-US" sz="2000" dirty="0" smtClean="0">
                <a:solidFill>
                  <a:srgbClr val="FF0000"/>
                </a:solidFill>
              </a:rPr>
              <a:t>90nm ASIC tapeout                </a:t>
            </a:r>
          </a:p>
          <a:p>
            <a:pPr eaLnBrk="1" hangingPunct="1">
              <a:lnSpc>
                <a:spcPct val="70000"/>
              </a:lnSpc>
              <a:buFontTx/>
              <a:buNone/>
            </a:pPr>
            <a:r>
              <a:rPr lang="en-US" sz="2400" dirty="0" smtClean="0"/>
              <a:t>       </a:t>
            </a:r>
            <a:r>
              <a:rPr lang="en-US" sz="2000" dirty="0" smtClean="0"/>
              <a:t>Bare die photo of 8-terminal interconnection </a:t>
            </a:r>
          </a:p>
          <a:p>
            <a:pPr eaLnBrk="1" hangingPunct="1">
              <a:lnSpc>
                <a:spcPct val="70000"/>
              </a:lnSpc>
              <a:buFontTx/>
              <a:buNone/>
            </a:pPr>
            <a:r>
              <a:rPr lang="en-US" sz="2000" dirty="0" smtClean="0"/>
              <a:t>       network chip IBM 90nm process, 9mm x 5mm </a:t>
            </a:r>
          </a:p>
          <a:p>
            <a:pPr eaLnBrk="1" hangingPunct="1">
              <a:lnSpc>
                <a:spcPct val="70000"/>
              </a:lnSpc>
              <a:buFontTx/>
              <a:buNone/>
            </a:pPr>
            <a:r>
              <a:rPr lang="en-US" sz="2000" dirty="0" smtClean="0">
                <a:sym typeface="Wingdings" pitchFamily="-107" charset="2"/>
              </a:rPr>
              <a:t>       fabricated (August 2007)</a:t>
            </a:r>
            <a:endParaRPr lang="en-US" sz="2000" dirty="0" smtClean="0">
              <a:solidFill>
                <a:srgbClr val="FF0000"/>
              </a:solidFill>
            </a:endParaRPr>
          </a:p>
          <a:p>
            <a:pPr lvl="1" eaLnBrk="1" hangingPunct="1">
              <a:lnSpc>
                <a:spcPct val="90000"/>
              </a:lnSpc>
            </a:pPr>
            <a:r>
              <a:rPr lang="en-US" sz="2000" dirty="0" smtClean="0"/>
              <a:t>Synthesizable Verilog of the </a:t>
            </a:r>
            <a:r>
              <a:rPr lang="en-US" sz="2000" b="1" u="sng" dirty="0" smtClean="0"/>
              <a:t>whole architecture</a:t>
            </a:r>
            <a:r>
              <a:rPr lang="en-US" sz="2000" dirty="0" smtClean="0"/>
              <a:t>. Led so far to: </a:t>
            </a:r>
          </a:p>
          <a:p>
            <a:pPr lvl="1" eaLnBrk="1" hangingPunct="1">
              <a:lnSpc>
                <a:spcPct val="90000"/>
              </a:lnSpc>
              <a:buFont typeface="Wingdings" pitchFamily="-107" charset="2"/>
              <a:buChar char="q"/>
            </a:pPr>
            <a:r>
              <a:rPr lang="en-US" sz="2000" dirty="0" smtClean="0"/>
              <a:t>Cycle accurate simulator. Slow. </a:t>
            </a:r>
            <a:r>
              <a:rPr lang="en-US" sz="2000" dirty="0" smtClean="0">
                <a:solidFill>
                  <a:srgbClr val="FF0000"/>
                </a:solidFill>
              </a:rPr>
              <a:t>For 11-12K X faster:</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commitment to silicon—64-processor, 75MHz computer</a:t>
            </a:r>
            <a:r>
              <a:rPr lang="en-US" sz="2000" dirty="0" smtClean="0"/>
              <a:t>; uses FPGA: Industry standard for pre-ASIC prototype</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ASIC prototype–</a:t>
            </a:r>
            <a:r>
              <a:rPr lang="en-US" sz="2000" dirty="0" smtClean="0"/>
              <a:t>90nm  10mm x 10mm</a:t>
            </a:r>
          </a:p>
          <a:p>
            <a:pPr lvl="1" eaLnBrk="1" hangingPunct="1">
              <a:lnSpc>
                <a:spcPct val="90000"/>
              </a:lnSpc>
              <a:buFontTx/>
              <a:buNone/>
            </a:pPr>
            <a:r>
              <a:rPr lang="en-US" sz="2000" dirty="0" smtClean="0"/>
              <a:t>	</a:t>
            </a:r>
            <a:r>
              <a:rPr lang="en-US" sz="2000" dirty="0" smtClean="0">
                <a:solidFill>
                  <a:srgbClr val="FF0000"/>
                </a:solidFill>
              </a:rPr>
              <a:t> 64-processor</a:t>
            </a:r>
            <a:r>
              <a:rPr lang="en-US" sz="2000" dirty="0" smtClean="0"/>
              <a:t> tapeout 2008:</a:t>
            </a:r>
            <a:r>
              <a:rPr lang="en-US" sz="2000" dirty="0" smtClean="0">
                <a:solidFill>
                  <a:srgbClr val="FF0000"/>
                </a:solidFill>
              </a:rPr>
              <a:t> 4</a:t>
            </a:r>
            <a:r>
              <a:rPr lang="en-US" sz="2000" dirty="0" smtClean="0"/>
              <a:t> grad students </a:t>
            </a:r>
          </a:p>
        </p:txBody>
      </p:sp>
      <p:pic>
        <p:nvPicPr>
          <p:cNvPr id="39940" name="Picture 4" descr="Image0809-1232(S-Video)"/>
          <p:cNvPicPr>
            <a:picLocks noChangeAspect="1" noChangeArrowheads="1"/>
          </p:cNvPicPr>
          <p:nvPr/>
        </p:nvPicPr>
        <p:blipFill>
          <a:blip r:embed="rId3" cstate="print"/>
          <a:srcRect/>
          <a:stretch>
            <a:fillRect/>
          </a:stretch>
        </p:blipFill>
        <p:spPr bwMode="auto">
          <a:xfrm>
            <a:off x="6934200" y="2590800"/>
            <a:ext cx="2057400" cy="1143000"/>
          </a:xfrm>
          <a:prstGeom prst="rect">
            <a:avLst/>
          </a:prstGeom>
          <a:noFill/>
          <a:ln w="9525">
            <a:noFill/>
            <a:miter lim="800000"/>
            <a:headEnd/>
            <a:tailEnd/>
          </a:ln>
        </p:spPr>
      </p:pic>
      <p:pic>
        <p:nvPicPr>
          <p:cNvPr id="39941" name="Picture 5" descr="xmtASIC10-08.JPG"/>
          <p:cNvPicPr>
            <a:picLocks noChangeAspect="1"/>
          </p:cNvPicPr>
          <p:nvPr/>
        </p:nvPicPr>
        <p:blipFill>
          <a:blip r:embed="rId4" cstate="print"/>
          <a:srcRect/>
          <a:stretch>
            <a:fillRect/>
          </a:stretch>
        </p:blipFill>
        <p:spPr bwMode="auto">
          <a:xfrm>
            <a:off x="7010400" y="47244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914400"/>
          </a:xfrm>
        </p:spPr>
        <p:txBody>
          <a:bodyPr/>
          <a:lstStyle/>
          <a:p>
            <a:pPr eaLnBrk="1" hangingPunct="1"/>
            <a:r>
              <a:rPr lang="en-US" dirty="0" smtClean="0"/>
              <a:t>Bottom Line </a:t>
            </a:r>
          </a:p>
        </p:txBody>
      </p:sp>
      <p:sp>
        <p:nvSpPr>
          <p:cNvPr id="40963" name="Rectangle 3"/>
          <p:cNvSpPr>
            <a:spLocks noGrp="1" noChangeArrowheads="1"/>
          </p:cNvSpPr>
          <p:nvPr>
            <p:ph type="body" idx="1"/>
          </p:nvPr>
        </p:nvSpPr>
        <p:spPr>
          <a:xfrm>
            <a:off x="0" y="838200"/>
            <a:ext cx="9144000" cy="2286000"/>
          </a:xfrm>
        </p:spPr>
        <p:txBody>
          <a:bodyPr/>
          <a:lstStyle/>
          <a:p>
            <a:pPr eaLnBrk="1" hangingPunct="1">
              <a:buFontTx/>
              <a:buNone/>
            </a:pPr>
            <a:r>
              <a:rPr lang="en-US" sz="2800" dirty="0" smtClean="0"/>
              <a:t>Cures a potentially fatal problem for growth of general-purpose processors: How to program them for single task completion time?</a:t>
            </a:r>
          </a:p>
          <a:p>
            <a:pPr eaLnBrk="1" hangingPunct="1">
              <a:buFontTx/>
              <a:buNone/>
            </a:pPr>
            <a:endParaRPr lang="en-US" sz="2800" dirty="0" smtClean="0"/>
          </a:p>
        </p:txBody>
      </p:sp>
      <p:sp>
        <p:nvSpPr>
          <p:cNvPr id="40964" name="Text Box 4"/>
          <p:cNvSpPr txBox="1">
            <a:spLocks noChangeArrowheads="1"/>
          </p:cNvSpPr>
          <p:nvPr/>
        </p:nvSpPr>
        <p:spPr bwMode="auto">
          <a:xfrm>
            <a:off x="0" y="2971800"/>
            <a:ext cx="9144000" cy="457200"/>
          </a:xfrm>
          <a:prstGeom prst="rect">
            <a:avLst/>
          </a:prstGeom>
          <a:noFill/>
          <a:ln w="9525">
            <a:noFill/>
            <a:miter lim="800000"/>
            <a:headEnd/>
            <a:tailEnd/>
          </a:ln>
        </p:spPr>
        <p:txBody>
          <a:bodyPr>
            <a:spAutoFit/>
          </a:bodyPr>
          <a:lstStyle/>
          <a:p>
            <a:endParaRPr lang="en-US" sz="24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990600"/>
          </a:xfrm>
        </p:spPr>
        <p:txBody>
          <a:bodyPr/>
          <a:lstStyle/>
          <a:p>
            <a:pPr eaLnBrk="1" hangingPunct="1"/>
            <a:r>
              <a:rPr lang="en-US" dirty="0" smtClean="0"/>
              <a:t>Positive record</a:t>
            </a:r>
          </a:p>
        </p:txBody>
      </p:sp>
      <p:sp>
        <p:nvSpPr>
          <p:cNvPr id="41987" name="Rectangle 3"/>
          <p:cNvSpPr>
            <a:spLocks noGrp="1" noChangeArrowheads="1"/>
          </p:cNvSpPr>
          <p:nvPr>
            <p:ph type="body" idx="1"/>
          </p:nvPr>
        </p:nvSpPr>
        <p:spPr>
          <a:xfrm>
            <a:off x="0" y="990600"/>
            <a:ext cx="9144000" cy="5867400"/>
          </a:xfrm>
        </p:spPr>
        <p:txBody>
          <a:bodyPr/>
          <a:lstStyle/>
          <a:p>
            <a:pPr eaLnBrk="1" hangingPunct="1">
              <a:buFontTx/>
              <a:buNone/>
            </a:pPr>
            <a:r>
              <a:rPr lang="en-US" dirty="0" smtClean="0"/>
              <a:t>                           Proposal            Over-Delivering</a:t>
            </a:r>
          </a:p>
          <a:p>
            <a:pPr eaLnBrk="1" hangingPunct="1">
              <a:buFontTx/>
              <a:buNone/>
            </a:pPr>
            <a:r>
              <a:rPr lang="en-US" dirty="0" smtClean="0"/>
              <a:t>NSF ‘97-’02    experimental algs. architecture </a:t>
            </a:r>
          </a:p>
          <a:p>
            <a:pPr eaLnBrk="1" hangingPunct="1">
              <a:buFontTx/>
              <a:buNone/>
            </a:pPr>
            <a:r>
              <a:rPr lang="en-US" dirty="0" smtClean="0"/>
              <a:t>NSF 2003-8    arch. simulator      silicon (FPGA)</a:t>
            </a:r>
          </a:p>
          <a:p>
            <a:pPr eaLnBrk="1" hangingPunct="1">
              <a:buFontTx/>
              <a:buNone/>
            </a:pPr>
            <a:r>
              <a:rPr lang="en-US" dirty="0" smtClean="0"/>
              <a:t>DoD 2005-7    FPGA                    FPGA+2 ASICs</a:t>
            </a:r>
            <a:endParaRPr lang="en-US" dirty="0" smtClean="0">
              <a:solidFill>
                <a:schemeClr val="hlink"/>
              </a:solidFill>
            </a:endParaRP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762000"/>
          </a:xfrm>
        </p:spPr>
        <p:txBody>
          <a:bodyPr/>
          <a:lstStyle/>
          <a:p>
            <a:pPr eaLnBrk="1" hangingPunct="1"/>
            <a:r>
              <a:rPr lang="en-US" sz="3200" dirty="0" smtClean="0"/>
              <a:t>Final thought: Created our own coherent planet</a:t>
            </a:r>
          </a:p>
        </p:txBody>
      </p:sp>
      <p:sp>
        <p:nvSpPr>
          <p:cNvPr id="43011" name="Rectangle 3"/>
          <p:cNvSpPr>
            <a:spLocks noGrp="1" noChangeArrowheads="1"/>
          </p:cNvSpPr>
          <p:nvPr>
            <p:ph type="body" idx="1"/>
          </p:nvPr>
        </p:nvSpPr>
        <p:spPr>
          <a:xfrm>
            <a:off x="0" y="838200"/>
            <a:ext cx="9144000" cy="6019800"/>
          </a:xfrm>
        </p:spPr>
        <p:txBody>
          <a:bodyPr/>
          <a:lstStyle/>
          <a:p>
            <a:pPr eaLnBrk="1" hangingPunct="1"/>
            <a:r>
              <a:rPr lang="en-US" dirty="0" smtClean="0"/>
              <a:t>When was the last time that a university project offered a (separate) algorithms class on own language, using own compiler and own computer? </a:t>
            </a:r>
          </a:p>
          <a:p>
            <a:pPr eaLnBrk="1" hangingPunct="1"/>
            <a:r>
              <a:rPr lang="en-US" dirty="0" smtClean="0"/>
              <a:t>Colleagues could not provide an example since at least the 1950s. Have we missed anything?</a:t>
            </a:r>
          </a:p>
          <a:p>
            <a:pPr eaLnBrk="1" hangingPunct="1">
              <a:buFontTx/>
              <a:buNone/>
            </a:pPr>
            <a:endParaRPr lang="en-US" dirty="0" smtClean="0"/>
          </a:p>
          <a:p>
            <a:pPr eaLnBrk="1" hangingPunct="1">
              <a:buFontTx/>
              <a:buNone/>
            </a:pPr>
            <a:r>
              <a:rPr lang="en-US" dirty="0" smtClean="0"/>
              <a:t>For more info:</a:t>
            </a:r>
          </a:p>
          <a:p>
            <a:pPr eaLnBrk="1" hangingPunct="1">
              <a:buFontTx/>
              <a:buNone/>
            </a:pPr>
            <a:r>
              <a:rPr lang="en-US" dirty="0" smtClean="0">
                <a:hlinkClick r:id="rId3"/>
              </a:rPr>
              <a:t>http://www.umiacs.umd.edu/users/vishkin/XMT/</a:t>
            </a:r>
            <a:endParaRPr lang="en-US" dirty="0" smtClean="0"/>
          </a:p>
          <a:p>
            <a:pPr eaLnBrk="1" hangingPunct="1">
              <a:buFontTx/>
              <a:buNone/>
            </a:pPr>
            <a:r>
              <a:rPr lang="en-US"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19" name="Line 39"/>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en-US" sz="2400" u="sng" dirty="0" smtClean="0"/>
              <a:t>Example of Parallel algorithm</a:t>
            </a:r>
            <a:r>
              <a:rPr lang="en-US" sz="2800" dirty="0" smtClean="0"/>
              <a:t> Breadth-First-Search (BFS) </a:t>
            </a:r>
            <a:endParaRPr lang="en-US" sz="2800" dirty="0"/>
          </a:p>
        </p:txBody>
      </p:sp>
    </p:spTree>
    <p:extLst>
      <p:ext uri="{BB962C8B-B14F-4D97-AF65-F5344CB8AC3E}">
        <p14:creationId xmlns:p14="http://schemas.microsoft.com/office/powerpoint/2010/main" val="349535327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609600"/>
          </a:xfrm>
        </p:spPr>
        <p:txBody>
          <a:bodyPr rtlCol="0">
            <a:normAutofit fontScale="90000"/>
          </a:bodyPr>
          <a:lstStyle/>
          <a:p>
            <a:pPr eaLnBrk="1" fontAlgn="auto" hangingPunct="1">
              <a:spcAft>
                <a:spcPts val="0"/>
              </a:spcAft>
              <a:defRPr/>
            </a:pPr>
            <a:r>
              <a:rPr lang="en-US" sz="3600" u="sng" dirty="0" smtClean="0"/>
              <a:t>Merging: Example for Algorithm </a:t>
            </a:r>
            <a:r>
              <a:rPr lang="en-US" sz="3600" u="sng" dirty="0" smtClean="0">
                <a:solidFill>
                  <a:srgbClr val="FF0000"/>
                </a:solidFill>
              </a:rPr>
              <a:t>&amp; Program</a:t>
            </a:r>
          </a:p>
        </p:txBody>
      </p:sp>
      <p:sp>
        <p:nvSpPr>
          <p:cNvPr id="13315" name="Rectangle 3"/>
          <p:cNvSpPr>
            <a:spLocks noGrp="1" noChangeArrowheads="1"/>
          </p:cNvSpPr>
          <p:nvPr>
            <p:ph type="body" idx="1"/>
          </p:nvPr>
        </p:nvSpPr>
        <p:spPr>
          <a:xfrm>
            <a:off x="0" y="685800"/>
            <a:ext cx="9144000" cy="6172200"/>
          </a:xfrm>
        </p:spPr>
        <p:txBody>
          <a:bodyPr/>
          <a:lstStyle/>
          <a:p>
            <a:pPr marL="457200" indent="-457200" eaLnBrk="1" hangingPunct="1">
              <a:lnSpc>
                <a:spcPct val="90000"/>
              </a:lnSpc>
              <a:buFontTx/>
              <a:buNone/>
              <a:defRPr/>
            </a:pPr>
            <a:r>
              <a:rPr lang="en-US" sz="2400" dirty="0" smtClean="0"/>
              <a:t>Input: Two arrays A[1. . n], B[1. . n]; elements from a totally ordered domain S. Each array is monotonically non-decreasing.</a:t>
            </a:r>
          </a:p>
          <a:p>
            <a:pPr marL="457200" indent="-457200" eaLnBrk="1" hangingPunct="1">
              <a:lnSpc>
                <a:spcPct val="90000"/>
              </a:lnSpc>
              <a:buFontTx/>
              <a:buNone/>
              <a:defRPr/>
            </a:pPr>
            <a:r>
              <a:rPr lang="en-US" sz="2400" dirty="0" smtClean="0"/>
              <a:t>Merging: map each of these elements into a monotonically non-decreasing array C[1..2n] </a:t>
            </a:r>
          </a:p>
          <a:p>
            <a:pPr marL="457200" indent="-457200" eaLnBrk="1" hangingPunct="1">
              <a:lnSpc>
                <a:spcPct val="90000"/>
              </a:lnSpc>
              <a:buFontTx/>
              <a:buNone/>
              <a:defRPr/>
            </a:pPr>
            <a:endParaRPr lang="en-US" sz="2400" dirty="0" smtClean="0"/>
          </a:p>
          <a:p>
            <a:pPr algn="ctr" eaLnBrk="1" fontAlgn="auto" hangingPunct="1">
              <a:lnSpc>
                <a:spcPct val="90000"/>
              </a:lnSpc>
              <a:spcAft>
                <a:spcPts val="0"/>
              </a:spcAft>
              <a:buFont typeface="Arial" pitchFamily="34" charset="0"/>
              <a:buNone/>
              <a:defRPr/>
            </a:pPr>
            <a:r>
              <a:rPr lang="en-US" sz="2400" u="sng" dirty="0" smtClean="0"/>
              <a:t>Serial Merging algorithm</a:t>
            </a:r>
            <a:endParaRPr lang="en-US" sz="2400" u="sng" dirty="0" smtClean="0">
              <a:sym typeface="Wingdings" pitchFamily="2" charset="2"/>
            </a:endParaRPr>
          </a:p>
          <a:p>
            <a:pPr marL="533400" indent="-533400" eaLnBrk="1" fontAlgn="auto" hangingPunct="1">
              <a:lnSpc>
                <a:spcPct val="90000"/>
              </a:lnSpc>
              <a:spcAft>
                <a:spcPts val="0"/>
              </a:spcAft>
              <a:buFont typeface="Arial" pitchFamily="34" charset="0"/>
              <a:buNone/>
              <a:defRPr/>
            </a:pPr>
            <a:r>
              <a:rPr lang="en-US" sz="2400" dirty="0" smtClean="0"/>
              <a:t>SERIAL − RANK(A[1 . . ];B[1. .])</a:t>
            </a:r>
          </a:p>
          <a:p>
            <a:pPr marL="533400" indent="-533400" eaLnBrk="1" fontAlgn="auto" hangingPunct="1">
              <a:lnSpc>
                <a:spcPct val="90000"/>
              </a:lnSpc>
              <a:spcAft>
                <a:spcPts val="0"/>
              </a:spcAft>
              <a:buFont typeface="Arial" pitchFamily="34" charset="0"/>
              <a:buNone/>
              <a:defRPr/>
            </a:pPr>
            <a:r>
              <a:rPr lang="en-US" sz="2400" dirty="0" smtClean="0"/>
              <a:t>Starting from A(1) and B(1), in each round:</a:t>
            </a:r>
          </a:p>
          <a:p>
            <a:pPr marL="533400" indent="-533400" eaLnBrk="1" fontAlgn="auto" hangingPunct="1">
              <a:lnSpc>
                <a:spcPct val="90000"/>
              </a:lnSpc>
              <a:spcAft>
                <a:spcPts val="0"/>
              </a:spcAft>
              <a:buFontTx/>
              <a:buAutoNum type="arabicPeriod"/>
              <a:defRPr/>
            </a:pPr>
            <a:r>
              <a:rPr lang="en-US" sz="2400" dirty="0" smtClean="0"/>
              <a:t>compare an element from A with an element of B</a:t>
            </a:r>
          </a:p>
          <a:p>
            <a:pPr marL="533400" indent="-533400" eaLnBrk="1" fontAlgn="auto" hangingPunct="1">
              <a:lnSpc>
                <a:spcPct val="90000"/>
              </a:lnSpc>
              <a:spcAft>
                <a:spcPts val="0"/>
              </a:spcAft>
              <a:buFontTx/>
              <a:buAutoNum type="arabicPeriod"/>
              <a:defRPr/>
            </a:pPr>
            <a:r>
              <a:rPr lang="en-US" sz="2400" dirty="0" smtClean="0"/>
              <a:t>determine the rank of the smaller among them</a:t>
            </a:r>
          </a:p>
          <a:p>
            <a:pPr marL="533400" indent="-533400" eaLnBrk="1" fontAlgn="auto" hangingPunct="1">
              <a:lnSpc>
                <a:spcPct val="90000"/>
              </a:lnSpc>
              <a:spcAft>
                <a:spcPts val="0"/>
              </a:spcAft>
              <a:buFont typeface="Arial" pitchFamily="34" charset="0"/>
              <a:buNone/>
              <a:defRPr/>
            </a:pPr>
            <a:r>
              <a:rPr lang="en-US" sz="2400" dirty="0" smtClean="0"/>
              <a:t>Complexity: O(n) time (and O(n) work...)</a:t>
            </a:r>
          </a:p>
          <a:p>
            <a:pPr marL="457200" indent="-457200" eaLnBrk="1" hangingPunct="1">
              <a:lnSpc>
                <a:spcPct val="90000"/>
              </a:lnSpc>
              <a:buFontTx/>
              <a:buNone/>
              <a:defRPr/>
            </a:pPr>
            <a:endParaRPr lang="en-US" sz="2400" dirty="0" smtClean="0"/>
          </a:p>
          <a:p>
            <a:pPr marL="457200" indent="-457200" eaLnBrk="1" hangingPunct="1">
              <a:lnSpc>
                <a:spcPct val="90000"/>
              </a:lnSpc>
              <a:buFontTx/>
              <a:buNone/>
              <a:defRPr/>
            </a:pPr>
            <a:r>
              <a:rPr lang="en-US" sz="2400" u="sng" dirty="0" smtClean="0"/>
              <a:t>PRAM Challenge</a:t>
            </a:r>
            <a:r>
              <a:rPr lang="en-US" sz="2400" dirty="0" smtClean="0"/>
              <a:t>: O(n) work, least time</a:t>
            </a:r>
          </a:p>
          <a:p>
            <a:pPr marL="457200" indent="-457200" eaLnBrk="1" hangingPunct="1">
              <a:lnSpc>
                <a:spcPct val="90000"/>
              </a:lnSpc>
              <a:buFontTx/>
              <a:buNone/>
              <a:defRPr/>
            </a:pPr>
            <a:r>
              <a:rPr lang="en-US" sz="2400" u="sng" dirty="0" smtClean="0"/>
              <a:t>Also (new)</a:t>
            </a:r>
            <a:r>
              <a:rPr lang="en-US" sz="2400" dirty="0" smtClean="0"/>
              <a:t>: fewest spawn-joins</a:t>
            </a:r>
          </a:p>
          <a:p>
            <a:pPr marL="457200" indent="-457200" algn="ctr" eaLnBrk="1" hangingPunct="1">
              <a:lnSpc>
                <a:spcPct val="90000"/>
              </a:lnSpc>
              <a:buFontTx/>
              <a:buNone/>
              <a:defRPr/>
            </a:pPr>
            <a:endParaRPr lang="en-US" sz="24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sz="4000" dirty="0" smtClean="0"/>
              <a:t>Merging algorithm (cont’d) </a:t>
            </a:r>
          </a:p>
        </p:txBody>
      </p:sp>
      <p:sp>
        <p:nvSpPr>
          <p:cNvPr id="57347" name="Rectangle 3"/>
          <p:cNvSpPr>
            <a:spLocks noGrp="1" noChangeArrowheads="1"/>
          </p:cNvSpPr>
          <p:nvPr>
            <p:ph type="body" idx="1"/>
          </p:nvPr>
        </p:nvSpPr>
        <p:spPr>
          <a:xfrm>
            <a:off x="0" y="685800"/>
            <a:ext cx="9144000" cy="6172200"/>
          </a:xfrm>
        </p:spPr>
        <p:txBody>
          <a:bodyPr rtlCol="0">
            <a:normAutofit/>
          </a:bodyPr>
          <a:lstStyle/>
          <a:p>
            <a:pPr algn="ctr" eaLnBrk="1" fontAlgn="auto" hangingPunct="1">
              <a:lnSpc>
                <a:spcPct val="90000"/>
              </a:lnSpc>
              <a:spcAft>
                <a:spcPts val="0"/>
              </a:spcAft>
              <a:buFont typeface="Arial" pitchFamily="34" charset="0"/>
              <a:buNone/>
              <a:defRPr/>
            </a:pPr>
            <a:r>
              <a:rPr lang="en-US" sz="2800" u="sng" dirty="0" smtClean="0">
                <a:sym typeface="Wingdings" pitchFamily="2" charset="2"/>
              </a:rPr>
              <a:t>“Surplus-log” parallel algorithm for  Merging/Ranking</a:t>
            </a:r>
            <a:r>
              <a:rPr lang="en-US" sz="2800" dirty="0" smtClean="0">
                <a:sym typeface="Wingdings" pitchFamily="2" charset="2"/>
              </a:rPr>
              <a:t> </a:t>
            </a:r>
          </a:p>
          <a:p>
            <a:pPr eaLnBrk="1" fontAlgn="auto" hangingPunct="1">
              <a:lnSpc>
                <a:spcPct val="90000"/>
              </a:lnSpc>
              <a:spcAft>
                <a:spcPts val="0"/>
              </a:spcAft>
              <a:buFont typeface="Arial" pitchFamily="34" charset="0"/>
              <a:buNone/>
              <a:defRPr/>
            </a:pPr>
            <a:r>
              <a:rPr lang="en-US" sz="2800" dirty="0" smtClean="0">
                <a:sym typeface="Wingdings" pitchFamily="2" charset="2"/>
              </a:rPr>
              <a:t>for 1 ≤ i ≤ n pardo</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RANK(i,B) using standard binary search </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RANK(i,A) using binary search</a:t>
            </a:r>
          </a:p>
          <a:p>
            <a:pPr eaLnBrk="1" fontAlgn="auto" hangingPunct="1">
              <a:lnSpc>
                <a:spcPct val="90000"/>
              </a:lnSpc>
              <a:spcAft>
                <a:spcPts val="0"/>
              </a:spcAft>
              <a:buFont typeface="Arial" pitchFamily="34" charset="0"/>
              <a:buNone/>
              <a:defRPr/>
            </a:pPr>
            <a:r>
              <a:rPr lang="en-US" sz="2800" dirty="0" smtClean="0">
                <a:sym typeface="Wingdings" pitchFamily="2" charset="2"/>
              </a:rPr>
              <a:t>Complexity: W=(O(n log n), T=O(log n)</a:t>
            </a:r>
          </a:p>
          <a:p>
            <a:pPr marL="457200" indent="-457200" algn="ctr" eaLnBrk="1" hangingPunct="1">
              <a:lnSpc>
                <a:spcPct val="90000"/>
              </a:lnSpc>
              <a:buFontTx/>
              <a:buNone/>
              <a:defRPr/>
            </a:pPr>
            <a:r>
              <a:rPr lang="en-US" sz="4000" u="sng" dirty="0" smtClean="0"/>
              <a:t>The partitioning paradigm</a:t>
            </a:r>
            <a:r>
              <a:rPr lang="en-US" sz="2800" dirty="0" smtClean="0"/>
              <a:t> </a:t>
            </a:r>
          </a:p>
          <a:p>
            <a:pPr marL="457200" indent="-457200" eaLnBrk="1" hangingPunct="1">
              <a:lnSpc>
                <a:spcPct val="90000"/>
              </a:lnSpc>
              <a:buFontTx/>
              <a:buNone/>
              <a:defRPr/>
            </a:pPr>
            <a:r>
              <a:rPr lang="en-US" sz="2800" dirty="0" smtClean="0"/>
              <a:t>n: input size for a problem. Design a 2-stage parallel algorithm:</a:t>
            </a:r>
          </a:p>
          <a:p>
            <a:pPr marL="457200" indent="-457200" eaLnBrk="1" hangingPunct="1">
              <a:lnSpc>
                <a:spcPct val="90000"/>
              </a:lnSpc>
              <a:buFontTx/>
              <a:buAutoNum type="arabicPeriod"/>
              <a:defRPr/>
            </a:pPr>
            <a:r>
              <a:rPr lang="en-US" sz="2800" dirty="0" smtClean="0"/>
              <a:t>Partition the input into a large number, say p, of independent small jobs AND size of the largest small job is roughly n/p.</a:t>
            </a:r>
          </a:p>
          <a:p>
            <a:pPr marL="457200" indent="-457200" eaLnBrk="1" hangingPunct="1">
              <a:lnSpc>
                <a:spcPct val="90000"/>
              </a:lnSpc>
              <a:buFontTx/>
              <a:buAutoNum type="arabicPeriod"/>
              <a:defRPr/>
            </a:pPr>
            <a:r>
              <a:rPr lang="en-US" sz="2800" dirty="0" smtClean="0"/>
              <a:t>Actual work - do the small jobs concurrently, using a separate (possibly serial) algorithm for each.</a:t>
            </a:r>
            <a:endParaRPr lang="en-US" sz="2800" dirty="0" smtClean="0">
              <a:sym typeface="Wingdings" pitchFamily="2" charset="2"/>
            </a:endParaRPr>
          </a:p>
          <a:p>
            <a:pPr eaLnBrk="1" fontAlgn="auto" hangingPunct="1">
              <a:lnSpc>
                <a:spcPct val="90000"/>
              </a:lnSpc>
              <a:spcAft>
                <a:spcPts val="0"/>
              </a:spcAft>
              <a:buFontTx/>
              <a:buNone/>
              <a:defRPr/>
            </a:pPr>
            <a:endParaRPr lang="en-US" sz="2800" dirty="0" smtClean="0">
              <a:sym typeface="Wingdings" pitchFamily="2" charset="2"/>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0"/>
            <a:ext cx="9601200" cy="762000"/>
          </a:xfrm>
        </p:spPr>
        <p:txBody>
          <a:bodyPr rtlCol="0">
            <a:normAutofit fontScale="90000"/>
          </a:bodyPr>
          <a:lstStyle/>
          <a:p>
            <a:pPr eaLnBrk="1" fontAlgn="auto" hangingPunct="1">
              <a:spcAft>
                <a:spcPts val="0"/>
              </a:spcAft>
              <a:defRPr/>
            </a:pPr>
            <a:r>
              <a:rPr lang="en-US" sz="3600" dirty="0" smtClean="0"/>
              <a:t>Linear work parallel merging: </a:t>
            </a:r>
            <a:r>
              <a:rPr lang="en-US" sz="3600" u="sng" dirty="0" smtClean="0"/>
              <a:t>using a </a:t>
            </a:r>
            <a:r>
              <a:rPr lang="en-US" sz="3600" b="1" u="sng" dirty="0" smtClean="0"/>
              <a:t>single</a:t>
            </a:r>
            <a:r>
              <a:rPr lang="en-US" sz="3600" u="sng" dirty="0" smtClean="0"/>
              <a:t> spawn</a:t>
            </a:r>
          </a:p>
        </p:txBody>
      </p:sp>
      <p:sp>
        <p:nvSpPr>
          <p:cNvPr id="59395" name="Rectangle 3"/>
          <p:cNvSpPr>
            <a:spLocks noGrp="1" noChangeArrowheads="1"/>
          </p:cNvSpPr>
          <p:nvPr>
            <p:ph type="body" idx="1"/>
          </p:nvPr>
        </p:nvSpPr>
        <p:spPr>
          <a:xfrm>
            <a:off x="0" y="685800"/>
            <a:ext cx="8686800" cy="6172200"/>
          </a:xfrm>
        </p:spPr>
        <p:txBody>
          <a:bodyPr rtlCol="0">
            <a:normAutofit fontScale="85000" lnSpcReduction="20000"/>
          </a:bodyPr>
          <a:lstStyle/>
          <a:p>
            <a:pPr eaLnBrk="1" fontAlgn="auto" hangingPunct="1">
              <a:spcAft>
                <a:spcPts val="0"/>
              </a:spcAft>
              <a:buFontTx/>
              <a:buNone/>
              <a:defRPr/>
            </a:pPr>
            <a:r>
              <a:rPr lang="en-US" sz="2400" u="sng" dirty="0" smtClean="0"/>
              <a:t>Stage 1 of algorithm: Partitioning</a:t>
            </a:r>
            <a:r>
              <a:rPr lang="en-US" sz="2400" dirty="0" smtClean="0"/>
              <a:t> </a:t>
            </a:r>
            <a:r>
              <a:rPr lang="en-US" sz="2400" dirty="0" smtClean="0">
                <a:sym typeface="Wingdings" pitchFamily="2" charset="2"/>
              </a:rPr>
              <a:t>for 1 ≤ i ≤ n/p pardo [p &lt;= n/log and p | n]</a:t>
            </a:r>
          </a:p>
          <a:p>
            <a:pPr eaLnBrk="1" fontAlgn="auto" hangingPunct="1">
              <a:spcAft>
                <a:spcPts val="0"/>
              </a:spcAft>
              <a:buFont typeface="Arial" pitchFamily="34" charset="0"/>
              <a:buChar char="•"/>
              <a:defRPr/>
            </a:pPr>
            <a:r>
              <a:rPr lang="en-US" sz="2400" dirty="0" smtClean="0">
                <a:sym typeface="Wingdings" pitchFamily="2" charset="2"/>
              </a:rPr>
              <a:t>b(i):=RANK(p(i-1) + 1),B) using binary search </a:t>
            </a:r>
          </a:p>
          <a:p>
            <a:pPr eaLnBrk="1" fontAlgn="auto" hangingPunct="1">
              <a:spcAft>
                <a:spcPts val="0"/>
              </a:spcAft>
              <a:buFont typeface="Arial" pitchFamily="34" charset="0"/>
              <a:buChar char="•"/>
              <a:defRPr/>
            </a:pPr>
            <a:r>
              <a:rPr lang="en-US" sz="2400" dirty="0" smtClean="0">
                <a:sym typeface="Wingdings" pitchFamily="2" charset="2"/>
              </a:rPr>
              <a:t>a(i):=RANK(p(i-1) + 1),A) using binary search</a:t>
            </a:r>
          </a:p>
          <a:p>
            <a:pPr eaLnBrk="1" fontAlgn="auto" hangingPunct="1">
              <a:spcAft>
                <a:spcPts val="0"/>
              </a:spcAft>
              <a:buFontTx/>
              <a:buNone/>
              <a:defRPr/>
            </a:pPr>
            <a:r>
              <a:rPr lang="en-US" sz="2400" u="sng" dirty="0" smtClean="0">
                <a:sym typeface="Wingdings" pitchFamily="2" charset="2"/>
              </a:rPr>
              <a:t>Stage 2 of algorithm: Actual work </a:t>
            </a:r>
          </a:p>
          <a:p>
            <a:pPr eaLnBrk="1" fontAlgn="auto" hangingPunct="1">
              <a:spcAft>
                <a:spcPts val="0"/>
              </a:spcAft>
              <a:buFontTx/>
              <a:buNone/>
              <a:defRPr/>
            </a:pPr>
            <a:r>
              <a:rPr lang="en-US" sz="2400" u="sng" dirty="0" smtClean="0">
                <a:sym typeface="Wingdings" pitchFamily="2" charset="2"/>
              </a:rPr>
              <a:t>Observe</a:t>
            </a:r>
            <a:r>
              <a:rPr lang="en-US" sz="2400" dirty="0" smtClean="0">
                <a:sym typeface="Wingdings" pitchFamily="2" charset="2"/>
              </a:rPr>
              <a:t> Overall ranking task broken into 2p independent “slices”.</a:t>
            </a:r>
          </a:p>
          <a:p>
            <a:pPr eaLnBrk="1" fontAlgn="auto" hangingPunct="1">
              <a:spcAft>
                <a:spcPts val="0"/>
              </a:spcAft>
              <a:buFontTx/>
              <a:buNone/>
              <a:defRPr/>
            </a:pPr>
            <a:r>
              <a:rPr lang="en-US" sz="2400" u="sng" dirty="0" smtClean="0">
                <a:sym typeface="Wingdings" pitchFamily="2" charset="2"/>
              </a:rPr>
              <a:t>Example of a slice</a:t>
            </a:r>
          </a:p>
          <a:p>
            <a:pPr eaLnBrk="1" fontAlgn="auto" hangingPunct="1">
              <a:spcAft>
                <a:spcPts val="0"/>
              </a:spcAft>
              <a:buFontTx/>
              <a:buNone/>
              <a:defRPr/>
            </a:pPr>
            <a:r>
              <a:rPr lang="en-US" sz="2400" dirty="0" smtClean="0">
                <a:sym typeface="Wingdings" pitchFamily="2" charset="2"/>
              </a:rPr>
              <a:t>Start at A(p(i-1) +1) and B(b(i)).</a:t>
            </a:r>
          </a:p>
          <a:p>
            <a:pPr eaLnBrk="1" fontAlgn="auto" hangingPunct="1">
              <a:spcAft>
                <a:spcPts val="0"/>
              </a:spcAft>
              <a:buFontTx/>
              <a:buNone/>
              <a:defRPr/>
            </a:pPr>
            <a:r>
              <a:rPr lang="en-US" sz="2400" dirty="0" smtClean="0">
                <a:sym typeface="Wingdings" pitchFamily="2" charset="2"/>
              </a:rPr>
              <a:t>Using serial ranking advance till:</a:t>
            </a:r>
          </a:p>
          <a:p>
            <a:pPr eaLnBrk="1" fontAlgn="auto" hangingPunct="1">
              <a:spcAft>
                <a:spcPts val="0"/>
              </a:spcAft>
              <a:buFontTx/>
              <a:buNone/>
              <a:defRPr/>
            </a:pPr>
            <a:r>
              <a:rPr lang="en-US" sz="2400" u="sng" dirty="0" smtClean="0">
                <a:sym typeface="Wingdings" pitchFamily="2" charset="2"/>
              </a:rPr>
              <a:t>Termination condition</a:t>
            </a:r>
          </a:p>
          <a:p>
            <a:pPr eaLnBrk="1" fontAlgn="auto" hangingPunct="1">
              <a:spcAft>
                <a:spcPts val="0"/>
              </a:spcAft>
              <a:buFontTx/>
              <a:buNone/>
              <a:defRPr/>
            </a:pPr>
            <a:r>
              <a:rPr lang="en-US" sz="2400" dirty="0" smtClean="0">
                <a:sym typeface="Wingdings" pitchFamily="2" charset="2"/>
              </a:rPr>
              <a:t>Either some A(pi+1) or some B(jp+1) loses</a:t>
            </a:r>
          </a:p>
          <a:p>
            <a:pPr eaLnBrk="1" fontAlgn="auto" hangingPunct="1">
              <a:spcAft>
                <a:spcPts val="0"/>
              </a:spcAft>
              <a:buFontTx/>
              <a:buNone/>
              <a:defRPr/>
            </a:pPr>
            <a:r>
              <a:rPr lang="en-US" sz="2400" u="sng" dirty="0" smtClean="0">
                <a:solidFill>
                  <a:srgbClr val="FF0000"/>
                </a:solidFill>
                <a:sym typeface="Wingdings" pitchFamily="2" charset="2"/>
              </a:rPr>
              <a:t>Parallel program</a:t>
            </a:r>
            <a:r>
              <a:rPr lang="en-US" sz="2400" dirty="0" smtClean="0">
                <a:solidFill>
                  <a:srgbClr val="FF0000"/>
                </a:solidFill>
                <a:sym typeface="Wingdings" pitchFamily="2" charset="2"/>
              </a:rPr>
              <a:t> 2p concurrent threads</a:t>
            </a:r>
          </a:p>
          <a:p>
            <a:pPr eaLnBrk="1" fontAlgn="auto" hangingPunct="1">
              <a:spcAft>
                <a:spcPts val="0"/>
              </a:spcAft>
              <a:buFontTx/>
              <a:buNone/>
              <a:defRPr/>
            </a:pPr>
            <a:r>
              <a:rPr lang="en-US" sz="2400" dirty="0" smtClean="0">
                <a:solidFill>
                  <a:srgbClr val="FF0000"/>
                </a:solidFill>
                <a:sym typeface="Wingdings" pitchFamily="2" charset="2"/>
              </a:rPr>
              <a:t>using  a </a:t>
            </a:r>
            <a:r>
              <a:rPr lang="en-US" sz="2400" b="1" dirty="0" smtClean="0">
                <a:solidFill>
                  <a:srgbClr val="FF0000"/>
                </a:solidFill>
                <a:sym typeface="Wingdings" pitchFamily="2" charset="2"/>
              </a:rPr>
              <a:t>single spawn-join for the </a:t>
            </a:r>
            <a:r>
              <a:rPr lang="en-US" sz="2400" b="1" u="sng" dirty="0" smtClean="0">
                <a:solidFill>
                  <a:srgbClr val="FF0000"/>
                </a:solidFill>
                <a:sym typeface="Wingdings" pitchFamily="2" charset="2"/>
              </a:rPr>
              <a:t>whole</a:t>
            </a:r>
          </a:p>
          <a:p>
            <a:pPr eaLnBrk="1" fontAlgn="auto" hangingPunct="1">
              <a:spcAft>
                <a:spcPts val="0"/>
              </a:spcAft>
              <a:buFontTx/>
              <a:buNone/>
              <a:defRPr/>
            </a:pPr>
            <a:r>
              <a:rPr lang="en-US" sz="2400" b="1" u="sng" dirty="0" smtClean="0">
                <a:solidFill>
                  <a:srgbClr val="FF0000"/>
                </a:solidFill>
                <a:sym typeface="Wingdings" pitchFamily="2" charset="2"/>
              </a:rPr>
              <a:t>algorithm</a:t>
            </a:r>
            <a:r>
              <a:rPr lang="en-US" sz="2400" b="1" dirty="0" smtClean="0">
                <a:solidFill>
                  <a:srgbClr val="FF0000"/>
                </a:solidFill>
                <a:sym typeface="Wingdings" pitchFamily="2" charset="2"/>
              </a:rPr>
              <a:t> </a:t>
            </a:r>
          </a:p>
          <a:p>
            <a:pPr eaLnBrk="1" fontAlgn="auto" hangingPunct="1">
              <a:spcAft>
                <a:spcPts val="0"/>
              </a:spcAft>
              <a:buFontTx/>
              <a:buNone/>
              <a:defRPr/>
            </a:pPr>
            <a:r>
              <a:rPr lang="en-US" sz="2400" u="sng" dirty="0" smtClean="0">
                <a:sym typeface="Wingdings" pitchFamily="2" charset="2"/>
              </a:rPr>
              <a:t>Example</a:t>
            </a:r>
            <a:r>
              <a:rPr lang="en-US" sz="2400" dirty="0" smtClean="0">
                <a:sym typeface="Wingdings" pitchFamily="2" charset="2"/>
              </a:rPr>
              <a:t> </a:t>
            </a:r>
            <a:r>
              <a:rPr lang="en-US" sz="2400" b="1" dirty="0" smtClean="0">
                <a:sym typeface="Wingdings" pitchFamily="2" charset="2"/>
              </a:rPr>
              <a:t>Thread of 20</a:t>
            </a:r>
            <a:r>
              <a:rPr lang="en-US" sz="2400" dirty="0" smtClean="0">
                <a:sym typeface="Wingdings" pitchFamily="2" charset="2"/>
              </a:rPr>
              <a:t>: Binary search B.</a:t>
            </a:r>
          </a:p>
          <a:p>
            <a:pPr eaLnBrk="1" fontAlgn="auto" hangingPunct="1">
              <a:spcAft>
                <a:spcPts val="0"/>
              </a:spcAft>
              <a:buFontTx/>
              <a:buNone/>
              <a:defRPr/>
            </a:pPr>
            <a:r>
              <a:rPr lang="en-US" sz="2400" dirty="0" smtClean="0">
                <a:sym typeface="Wingdings" pitchFamily="2" charset="2"/>
              </a:rPr>
              <a:t>Rank as 11 (index of 15 in B) + 9 (index of</a:t>
            </a:r>
          </a:p>
          <a:p>
            <a:pPr eaLnBrk="1" fontAlgn="auto" hangingPunct="1">
              <a:spcAft>
                <a:spcPts val="0"/>
              </a:spcAft>
              <a:buFontTx/>
              <a:buNone/>
              <a:defRPr/>
            </a:pPr>
            <a:r>
              <a:rPr lang="en-US" sz="2400" dirty="0" smtClean="0">
                <a:sym typeface="Wingdings" pitchFamily="2" charset="2"/>
              </a:rPr>
              <a:t>20 in A). Then: compare 21 to 22 and rank </a:t>
            </a:r>
          </a:p>
          <a:p>
            <a:pPr eaLnBrk="1" fontAlgn="auto" hangingPunct="1">
              <a:spcAft>
                <a:spcPts val="0"/>
              </a:spcAft>
              <a:buFontTx/>
              <a:buNone/>
              <a:defRPr/>
            </a:pPr>
            <a:r>
              <a:rPr lang="en-US" sz="2400" dirty="0" smtClean="0">
                <a:sym typeface="Wingdings" pitchFamily="2" charset="2"/>
              </a:rPr>
              <a:t>21; compare 23 to 22 to rank 22; compare 23 </a:t>
            </a:r>
          </a:p>
          <a:p>
            <a:pPr eaLnBrk="1" fontAlgn="auto" hangingPunct="1">
              <a:spcAft>
                <a:spcPts val="0"/>
              </a:spcAft>
              <a:buFontTx/>
              <a:buNone/>
              <a:defRPr/>
            </a:pPr>
            <a:r>
              <a:rPr lang="en-US" sz="2400" dirty="0" smtClean="0">
                <a:sym typeface="Wingdings" pitchFamily="2" charset="2"/>
              </a:rPr>
              <a:t>to 24 to rank 23; compare 24 to 25, but terminate</a:t>
            </a:r>
          </a:p>
          <a:p>
            <a:pPr eaLnBrk="1" fontAlgn="auto" hangingPunct="1">
              <a:spcAft>
                <a:spcPts val="0"/>
              </a:spcAft>
              <a:buFontTx/>
              <a:buNone/>
              <a:defRPr/>
            </a:pPr>
            <a:r>
              <a:rPr lang="en-US" sz="2400" dirty="0" smtClean="0">
                <a:sym typeface="Wingdings" pitchFamily="2" charset="2"/>
              </a:rPr>
              <a:t>since the Thread of 24 will rank 24.</a:t>
            </a:r>
          </a:p>
        </p:txBody>
      </p:sp>
      <p:pic>
        <p:nvPicPr>
          <p:cNvPr id="16388" name="Picture 4" descr="r7-aux"/>
          <p:cNvPicPr>
            <a:picLocks noChangeAspect="1" noChangeArrowheads="1"/>
          </p:cNvPicPr>
          <p:nvPr/>
        </p:nvPicPr>
        <p:blipFill>
          <a:blip r:embed="rId3" cstate="print"/>
          <a:srcRect/>
          <a:stretch>
            <a:fillRect/>
          </a:stretch>
        </p:blipFill>
        <p:spPr bwMode="auto">
          <a:xfrm>
            <a:off x="5334000" y="2590800"/>
            <a:ext cx="381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14400"/>
          </a:xfrm>
        </p:spPr>
        <p:txBody>
          <a:bodyPr/>
          <a:lstStyle/>
          <a:p>
            <a:pPr eaLnBrk="1" hangingPunct="1"/>
            <a:r>
              <a:rPr lang="en-US" sz="3600" dirty="0" smtClean="0"/>
              <a:t>Linear work parallel merging (cont’d)</a:t>
            </a:r>
          </a:p>
        </p:txBody>
      </p:sp>
      <p:sp>
        <p:nvSpPr>
          <p:cNvPr id="60419" name="Rectangle 3"/>
          <p:cNvSpPr>
            <a:spLocks noGrp="1" noChangeArrowheads="1"/>
          </p:cNvSpPr>
          <p:nvPr>
            <p:ph type="body" idx="1"/>
          </p:nvPr>
        </p:nvSpPr>
        <p:spPr>
          <a:xfrm>
            <a:off x="0" y="990600"/>
            <a:ext cx="9144000" cy="5135563"/>
          </a:xfrm>
        </p:spPr>
        <p:txBody>
          <a:bodyPr rtlCol="0">
            <a:normAutofit lnSpcReduction="10000"/>
          </a:bodyPr>
          <a:lstStyle/>
          <a:p>
            <a:pPr eaLnBrk="1" fontAlgn="auto" hangingPunct="1">
              <a:spcAft>
                <a:spcPts val="0"/>
              </a:spcAft>
              <a:buFontTx/>
              <a:buNone/>
              <a:defRPr/>
            </a:pPr>
            <a:r>
              <a:rPr lang="en-US" sz="2400" u="sng" dirty="0" smtClean="0">
                <a:sym typeface="Wingdings" pitchFamily="2" charset="2"/>
              </a:rPr>
              <a:t>Observation</a:t>
            </a:r>
            <a:r>
              <a:rPr lang="en-US" sz="2400" dirty="0" smtClean="0">
                <a:sym typeface="Wingdings" pitchFamily="2" charset="2"/>
              </a:rPr>
              <a:t> 2p slices. </a:t>
            </a:r>
            <a:r>
              <a:rPr lang="en-US" sz="2400" u="sng" dirty="0" smtClean="0">
                <a:sym typeface="Wingdings" pitchFamily="2" charset="2"/>
              </a:rPr>
              <a:t>None larger than 2n/p</a:t>
            </a:r>
            <a:r>
              <a:rPr lang="en-US" sz="2400" dirty="0" smtClean="0">
                <a:sym typeface="Wingdings" pitchFamily="2" charset="2"/>
              </a:rPr>
              <a:t>. </a:t>
            </a:r>
          </a:p>
          <a:p>
            <a:pPr eaLnBrk="1" fontAlgn="auto" hangingPunct="1">
              <a:spcAft>
                <a:spcPts val="0"/>
              </a:spcAft>
              <a:buFontTx/>
              <a:buNone/>
              <a:defRPr/>
            </a:pPr>
            <a:r>
              <a:rPr lang="en-US" sz="2400" dirty="0" smtClean="0">
                <a:sym typeface="Wingdings" pitchFamily="2" charset="2"/>
              </a:rPr>
              <a:t>(not too bad since average is 2n/2p=n/p)</a:t>
            </a:r>
          </a:p>
          <a:p>
            <a:pPr eaLnBrk="1" fontAlgn="auto" hangingPunct="1">
              <a:spcAft>
                <a:spcPts val="0"/>
              </a:spcAft>
              <a:buFont typeface="Arial" pitchFamily="34" charset="0"/>
              <a:buNone/>
              <a:defRPr/>
            </a:pPr>
            <a:r>
              <a:rPr lang="en-US" sz="2400" u="sng" dirty="0" smtClean="0">
                <a:sym typeface="Wingdings" pitchFamily="2" charset="2"/>
              </a:rPr>
              <a:t>Complexity</a:t>
            </a:r>
            <a:r>
              <a:rPr lang="en-US" sz="2400" dirty="0" smtClean="0">
                <a:sym typeface="Wingdings" pitchFamily="2" charset="2"/>
              </a:rPr>
              <a:t> Partitioning takes W=O(p log n), and T=O(log n) time, or O(n) work and O(log n) time, for p &lt;= n/log n. </a:t>
            </a:r>
          </a:p>
          <a:p>
            <a:pPr eaLnBrk="1" fontAlgn="auto" hangingPunct="1">
              <a:spcAft>
                <a:spcPts val="0"/>
              </a:spcAft>
              <a:buFont typeface="Arial" pitchFamily="34" charset="0"/>
              <a:buNone/>
              <a:defRPr/>
            </a:pPr>
            <a:r>
              <a:rPr lang="en-US" sz="2400" dirty="0" smtClean="0">
                <a:sym typeface="Wingdings" pitchFamily="2" charset="2"/>
              </a:rPr>
              <a:t>	Actual work employs 2p serial algorithms, each takes O(n/p) time. </a:t>
            </a:r>
          </a:p>
          <a:p>
            <a:pPr eaLnBrk="1" fontAlgn="auto" hangingPunct="1">
              <a:spcAft>
                <a:spcPts val="0"/>
              </a:spcAft>
              <a:buFontTx/>
              <a:buNone/>
              <a:defRPr/>
            </a:pPr>
            <a:r>
              <a:rPr lang="en-US" sz="2400" dirty="0" smtClean="0">
                <a:sym typeface="Wingdings" pitchFamily="2" charset="2"/>
              </a:rPr>
              <a:t>	</a:t>
            </a:r>
            <a:r>
              <a:rPr lang="en-US" sz="2400" u="sng" dirty="0" smtClean="0">
                <a:sym typeface="Wingdings" pitchFamily="2" charset="2"/>
              </a:rPr>
              <a:t>Total</a:t>
            </a:r>
            <a:r>
              <a:rPr lang="en-US" sz="2400" dirty="0" smtClean="0">
                <a:sym typeface="Wingdings" pitchFamily="2" charset="2"/>
              </a:rPr>
              <a:t> W=O(n), and T=O(n/p), for p &lt;= n/log n.</a:t>
            </a:r>
          </a:p>
          <a:p>
            <a:pPr eaLnBrk="1" fontAlgn="auto" hangingPunct="1">
              <a:spcAft>
                <a:spcPts val="0"/>
              </a:spcAft>
              <a:buFontTx/>
              <a:buNone/>
              <a:defRPr/>
            </a:pPr>
            <a:endParaRPr lang="en-US" sz="2400" dirty="0" smtClean="0">
              <a:sym typeface="Wingdings" pitchFamily="2" charset="2"/>
            </a:endParaRPr>
          </a:p>
          <a:p>
            <a:pPr algn="ctr" eaLnBrk="1" fontAlgn="auto" hangingPunct="1">
              <a:spcAft>
                <a:spcPts val="0"/>
              </a:spcAft>
              <a:buFontTx/>
              <a:buNone/>
              <a:defRPr/>
            </a:pPr>
            <a:r>
              <a:rPr lang="en-US" sz="2400" u="sng" dirty="0" smtClean="0">
                <a:solidFill>
                  <a:srgbClr val="FF0000"/>
                </a:solidFill>
                <a:sym typeface="Wingdings" pitchFamily="2" charset="2"/>
              </a:rPr>
              <a:t>IMPORTANT: Correctness &amp; complexity of parallel program</a:t>
            </a:r>
            <a:endParaRPr lang="en-US" sz="2400" dirty="0" smtClean="0">
              <a:solidFill>
                <a:srgbClr val="FF0000"/>
              </a:solidFill>
              <a:sym typeface="Wingdings" pitchFamily="2" charset="2"/>
            </a:endParaRPr>
          </a:p>
          <a:p>
            <a:pPr eaLnBrk="1" fontAlgn="auto" hangingPunct="1">
              <a:spcAft>
                <a:spcPts val="0"/>
              </a:spcAft>
              <a:buFontTx/>
              <a:buNone/>
              <a:defRPr/>
            </a:pPr>
            <a:r>
              <a:rPr lang="en-US" dirty="0" smtClean="0">
                <a:solidFill>
                  <a:srgbClr val="FF0000"/>
                </a:solidFill>
                <a:sym typeface="Wingdings" pitchFamily="2" charset="2"/>
              </a:rPr>
              <a:t>	</a:t>
            </a:r>
            <a:r>
              <a:rPr lang="en-US" sz="2400" b="1" u="sng" dirty="0" smtClean="0">
                <a:solidFill>
                  <a:srgbClr val="FF0000"/>
                </a:solidFill>
                <a:sym typeface="Wingdings" pitchFamily="2" charset="2"/>
              </a:rPr>
              <a:t>Same</a:t>
            </a:r>
            <a:r>
              <a:rPr lang="en-US" sz="2400" dirty="0" smtClean="0">
                <a:solidFill>
                  <a:srgbClr val="FF0000"/>
                </a:solidFill>
                <a:sym typeface="Wingdings" pitchFamily="2" charset="2"/>
              </a:rPr>
              <a:t> as for algorithm.</a:t>
            </a:r>
          </a:p>
          <a:p>
            <a:pPr eaLnBrk="1" fontAlgn="auto" hangingPunct="1">
              <a:spcAft>
                <a:spcPts val="0"/>
              </a:spcAft>
              <a:buFontTx/>
              <a:buNone/>
              <a:defRPr/>
            </a:pPr>
            <a:r>
              <a:rPr lang="en-US" sz="2400" dirty="0" smtClean="0">
                <a:solidFill>
                  <a:srgbClr val="FF0000"/>
                </a:solidFill>
                <a:sym typeface="Wingdings" pitchFamily="2" charset="2"/>
              </a:rPr>
              <a:t>	This is a </a:t>
            </a:r>
            <a:r>
              <a:rPr lang="en-US" sz="2400" u="sng" dirty="0" smtClean="0">
                <a:solidFill>
                  <a:srgbClr val="FF0000"/>
                </a:solidFill>
                <a:sym typeface="Wingdings" pitchFamily="2" charset="2"/>
              </a:rPr>
              <a:t>big deal</a:t>
            </a:r>
            <a:r>
              <a:rPr lang="en-US" sz="2400" dirty="0" smtClean="0">
                <a:solidFill>
                  <a:srgbClr val="FF0000"/>
                </a:solidFill>
                <a:sym typeface="Wingdings" pitchFamily="2" charset="2"/>
              </a:rPr>
              <a:t>. Other parallel programming approaches do not have a simple concurrency model, and need to reason w.r.t. the program.</a:t>
            </a:r>
            <a:endParaRPr lang="en-US" sz="2400" u="sng" dirty="0" smtClean="0">
              <a:solidFill>
                <a:srgbClr val="FF0000"/>
              </a:solidFill>
              <a:sym typeface="Wingdings" pitchFamily="2" charset="2"/>
            </a:endParaRPr>
          </a:p>
          <a:p>
            <a:pPr eaLnBrk="1" fontAlgn="auto" hangingPunct="1">
              <a:spcAft>
                <a:spcPts val="0"/>
              </a:spcAft>
              <a:buFontTx/>
              <a:buNone/>
              <a:defRPr/>
            </a:pPr>
            <a:endParaRPr lang="en-US" sz="2400" dirty="0" smtClean="0">
              <a:sym typeface="Wingdings" pitchFamily="2" charset="2"/>
            </a:endParaRPr>
          </a:p>
          <a:p>
            <a:pPr eaLnBrk="1" fontAlgn="auto" hangingPunct="1">
              <a:spcAft>
                <a:spcPts val="0"/>
              </a:spcAft>
              <a:buFontTx/>
              <a:buChar char="-"/>
              <a:defRPr/>
            </a:pPr>
            <a:endParaRPr lang="en-US" sz="2400" dirty="0" smtClean="0">
              <a:sym typeface="Wingdings" pitchFamily="2" charset="2"/>
            </a:endParaRP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pPr marL="514350" indent="-514350">
              <a:buNone/>
            </a:pPr>
            <a:r>
              <a:rPr lang="en-US" sz="2800" dirty="0" smtClean="0"/>
              <a:t>LATER</a:t>
            </a:r>
          </a:p>
        </p:txBody>
      </p:sp>
      <p:sp>
        <p:nvSpPr>
          <p:cNvPr id="5" name="TextBox 4"/>
          <p:cNvSpPr txBox="1"/>
          <p:nvPr/>
        </p:nvSpPr>
        <p:spPr>
          <a:xfrm>
            <a:off x="0" y="1"/>
            <a:ext cx="9144000" cy="1323439"/>
          </a:xfrm>
          <a:prstGeom prst="rect">
            <a:avLst/>
          </a:prstGeom>
          <a:noFill/>
        </p:spPr>
        <p:txBody>
          <a:bodyPr wrap="square" rtlCol="0">
            <a:spAutoFit/>
          </a:bodyPr>
          <a:lstStyle/>
          <a:p>
            <a:pPr algn="ctr">
              <a:buNone/>
            </a:pPr>
            <a:r>
              <a:rPr lang="en-US" sz="4000" dirty="0" smtClean="0"/>
              <a:t>If solution beats others, will it be adopted by industry?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6"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231666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4"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571687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2"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152400" y="5334000"/>
            <a:ext cx="3394071" cy="1323439"/>
          </a:xfrm>
          <a:prstGeom prst="rect">
            <a:avLst/>
          </a:prstGeom>
          <a:noFill/>
        </p:spPr>
        <p:txBody>
          <a:bodyPr wrap="none" rtlCol="0">
            <a:spAutoFit/>
          </a:bodyPr>
          <a:lstStyle/>
          <a:p>
            <a:r>
              <a:rPr lang="en-US" u="sng" dirty="0" smtClean="0"/>
              <a:t>Parallel complexity</a:t>
            </a:r>
          </a:p>
          <a:p>
            <a:r>
              <a:rPr lang="en-US" dirty="0" smtClean="0"/>
              <a:t>W = ~(|V| + |E|)</a:t>
            </a:r>
          </a:p>
          <a:p>
            <a:r>
              <a:rPr lang="en-US" dirty="0" smtClean="0"/>
              <a:t>T = ~d, the number of layers</a:t>
            </a:r>
          </a:p>
          <a:p>
            <a:r>
              <a:rPr lang="en-US" dirty="0" smtClean="0"/>
              <a:t>Average parallelism = ~W/T</a:t>
            </a:r>
            <a:endParaRPr lang="en-US" dirty="0"/>
          </a:p>
        </p:txBody>
      </p:sp>
      <p:sp>
        <p:nvSpPr>
          <p:cNvPr id="42" name="TextBox 41"/>
          <p:cNvSpPr txBox="1"/>
          <p:nvPr/>
        </p:nvSpPr>
        <p:spPr>
          <a:xfrm>
            <a:off x="4419601" y="0"/>
            <a:ext cx="4724399" cy="830997"/>
          </a:xfrm>
          <a:prstGeom prst="rect">
            <a:avLst/>
          </a:prstGeom>
          <a:noFill/>
        </p:spPr>
        <p:txBody>
          <a:bodyPr wrap="square" rtlCol="0">
            <a:spAutoFit/>
          </a:bodyPr>
          <a:lstStyle/>
          <a:p>
            <a:pPr eaLnBrk="1" hangingPunct="1">
              <a:lnSpc>
                <a:spcPct val="80000"/>
              </a:lnSpc>
              <a:buFontTx/>
              <a:buNone/>
            </a:pPr>
            <a:r>
              <a:rPr lang="en-US" dirty="0" smtClean="0"/>
              <a:t>(</a:t>
            </a:r>
            <a:r>
              <a:rPr lang="en-US" dirty="0" err="1" smtClean="0"/>
              <a:t>i</a:t>
            </a:r>
            <a:r>
              <a:rPr lang="en-US" dirty="0" smtClean="0"/>
              <a:t>) “Concurrently” as in natural BFS: only change to serial algorithm</a:t>
            </a:r>
          </a:p>
          <a:p>
            <a:pPr eaLnBrk="1" hangingPunct="1">
              <a:lnSpc>
                <a:spcPct val="80000"/>
              </a:lnSpc>
              <a:buFontTx/>
              <a:buNone/>
            </a:pPr>
            <a:r>
              <a:rPr lang="en-US" dirty="0" smtClean="0"/>
              <a:t>(ii) </a:t>
            </a:r>
            <a:r>
              <a:rPr lang="en-US" dirty="0" smtClean="0">
                <a:solidFill>
                  <a:srgbClr val="FF0000"/>
                </a:solidFill>
              </a:rPr>
              <a:t>Defies “decomposition”/”partition”</a:t>
            </a:r>
          </a:p>
        </p:txBody>
      </p:sp>
      <p:sp>
        <p:nvSpPr>
          <p:cNvPr id="43" name="TextBox 42"/>
          <p:cNvSpPr txBox="1"/>
          <p:nvPr/>
        </p:nvSpPr>
        <p:spPr>
          <a:xfrm>
            <a:off x="3657600" y="5715000"/>
            <a:ext cx="5638799" cy="1077218"/>
          </a:xfrm>
          <a:prstGeom prst="rect">
            <a:avLst/>
          </a:prstGeom>
          <a:noFill/>
        </p:spPr>
        <p:txBody>
          <a:bodyPr wrap="square" rtlCol="0">
            <a:spAutoFit/>
          </a:bodyPr>
          <a:lstStyle/>
          <a:p>
            <a:pPr eaLnBrk="1" hangingPunct="1">
              <a:lnSpc>
                <a:spcPct val="80000"/>
              </a:lnSpc>
              <a:buFontTx/>
              <a:buNone/>
            </a:pPr>
            <a:r>
              <a:rPr lang="en-US" dirty="0" smtClean="0">
                <a:solidFill>
                  <a:srgbClr val="FF0000"/>
                </a:solidFill>
              </a:rPr>
              <a:t>                                             </a:t>
            </a:r>
            <a:r>
              <a:rPr lang="en-US" u="sng" dirty="0" smtClean="0">
                <a:solidFill>
                  <a:srgbClr val="00B050"/>
                </a:solidFill>
              </a:rPr>
              <a:t>Mental effort </a:t>
            </a:r>
          </a:p>
          <a:p>
            <a:pPr eaLnBrk="1" hangingPunct="1">
              <a:lnSpc>
                <a:spcPct val="80000"/>
              </a:lnSpc>
              <a:buFontTx/>
              <a:buNone/>
            </a:pPr>
            <a:r>
              <a:rPr lang="en-US" dirty="0" smtClean="0">
                <a:solidFill>
                  <a:srgbClr val="00B050"/>
                </a:solidFill>
              </a:rPr>
              <a:t>1. Sometimes easier than serial </a:t>
            </a:r>
          </a:p>
          <a:p>
            <a:pPr eaLnBrk="1" hangingPunct="1">
              <a:lnSpc>
                <a:spcPct val="80000"/>
              </a:lnSpc>
              <a:buFontTx/>
              <a:buNone/>
            </a:pPr>
            <a:r>
              <a:rPr lang="en-US" dirty="0" smtClean="0">
                <a:solidFill>
                  <a:srgbClr val="00B050"/>
                </a:solidFill>
              </a:rPr>
              <a:t>2. Within common denominator of other parallel approaches. In fact, much easier </a:t>
            </a:r>
          </a:p>
        </p:txBody>
      </p:sp>
    </p:spTree>
    <p:extLst>
      <p:ext uri="{BB962C8B-B14F-4D97-AF65-F5344CB8AC3E}">
        <p14:creationId xmlns:p14="http://schemas.microsoft.com/office/powerpoint/2010/main" val="2948448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583223"/>
          </a:xfrm>
        </p:spPr>
        <p:txBody>
          <a:bodyPr/>
          <a:lstStyle/>
          <a:p>
            <a:r>
              <a:rPr lang="en-US" dirty="0" smtClean="0"/>
              <a:t>Memory example (cont’d)</a:t>
            </a:r>
            <a:endParaRPr lang="en-US" dirty="0"/>
          </a:p>
        </p:txBody>
      </p:sp>
      <p:sp>
        <p:nvSpPr>
          <p:cNvPr id="3" name="Content Placeholder 2"/>
          <p:cNvSpPr>
            <a:spLocks noGrp="1"/>
          </p:cNvSpPr>
          <p:nvPr>
            <p:ph idx="1"/>
          </p:nvPr>
        </p:nvSpPr>
        <p:spPr>
          <a:xfrm>
            <a:off x="304800" y="609600"/>
            <a:ext cx="8839200" cy="5135563"/>
          </a:xfrm>
        </p:spPr>
        <p:txBody>
          <a:bodyPr/>
          <a:lstStyle/>
          <a:p>
            <a:pPr marL="0" indent="0" algn="ctr">
              <a:buNone/>
            </a:pPr>
            <a:r>
              <a:rPr lang="en-US" sz="2800" u="sng" dirty="0" smtClean="0"/>
              <a:t>XMT Approach</a:t>
            </a:r>
          </a:p>
          <a:p>
            <a:pPr marL="0" indent="0">
              <a:buNone/>
            </a:pPr>
            <a:r>
              <a:rPr lang="en-US" sz="2800" u="sng" dirty="0" smtClean="0"/>
              <a:t>Rationale</a:t>
            </a:r>
            <a:r>
              <a:rPr lang="en-US" sz="2800" dirty="0" smtClean="0"/>
              <a:t> Consider parallel version of serial algorithm</a:t>
            </a:r>
          </a:p>
          <a:p>
            <a:pPr marL="0" indent="0">
              <a:buNone/>
            </a:pPr>
            <a:endParaRPr lang="en-US" sz="2800" dirty="0" smtClean="0"/>
          </a:p>
          <a:p>
            <a:pPr marL="0" indent="0">
              <a:buNone/>
            </a:pPr>
            <a:r>
              <a:rPr lang="en-US" sz="2800" u="sng" dirty="0" smtClean="0"/>
              <a:t>Premise</a:t>
            </a:r>
            <a:r>
              <a:rPr lang="en-US" sz="2800" dirty="0" smtClean="0"/>
              <a:t> Similar* locality to serial </a:t>
            </a:r>
            <a:r>
              <a:rPr lang="en-US" sz="2800" dirty="0" smtClean="0">
                <a:sym typeface="Wingdings" pitchFamily="2" charset="2"/>
              </a:rPr>
              <a:t></a:t>
            </a:r>
            <a:endParaRPr lang="en-US" sz="2800" dirty="0" smtClean="0"/>
          </a:p>
          <a:p>
            <a:pPr marL="400050" lvl="1" indent="0">
              <a:buNone/>
            </a:pPr>
            <a:r>
              <a:rPr lang="en-US" sz="2400" dirty="0" smtClean="0">
                <a:sym typeface="Wingdings" pitchFamily="2" charset="2"/>
              </a:rPr>
              <a:t>1. Large shared cache on-chip</a:t>
            </a:r>
          </a:p>
          <a:p>
            <a:pPr marL="400050" lvl="1" indent="0">
              <a:buNone/>
            </a:pPr>
            <a:r>
              <a:rPr lang="en-US" sz="2400" dirty="0" smtClean="0">
                <a:sym typeface="Wingdings" pitchFamily="2" charset="2"/>
              </a:rPr>
              <a:t>2. High-bandwidth, low latency interconnection network</a:t>
            </a:r>
          </a:p>
          <a:p>
            <a:pPr marL="400050" lvl="1" indent="0">
              <a:buNone/>
            </a:pPr>
            <a:endParaRPr lang="en-US" sz="2400" dirty="0" smtClean="0">
              <a:sym typeface="Wingdings" pitchFamily="2" charset="2"/>
            </a:endParaRPr>
          </a:p>
          <a:p>
            <a:pPr marL="0" indent="0">
              <a:buNone/>
            </a:pPr>
            <a:r>
              <a:rPr lang="en-US" sz="2000" u="sng" dirty="0" smtClean="0"/>
              <a:t>[2011 </a:t>
            </a:r>
            <a:r>
              <a:rPr lang="en-US" sz="2000" u="sng" dirty="0"/>
              <a:t>technical introduction</a:t>
            </a:r>
            <a:r>
              <a:rPr lang="en-US" sz="2000" dirty="0"/>
              <a:t>: Using Simple Abstraction to Reinvent Computing for Parallelism, CACM, 1/2011, 75-85 </a:t>
            </a:r>
            <a:r>
              <a:rPr lang="en-US" sz="2000" b="1" dirty="0">
                <a:solidFill>
                  <a:srgbClr val="FF0000"/>
                </a:solidFill>
                <a:hlinkClick r:id="rId2"/>
              </a:rPr>
              <a:t>http://www.umiacs.umd.edu/users/vishkin/XMT</a:t>
            </a:r>
            <a:r>
              <a:rPr lang="en-US" sz="2000" b="1" dirty="0" smtClean="0">
                <a:solidFill>
                  <a:srgbClr val="FF0000"/>
                </a:solidFill>
                <a:hlinkClick r:id="rId2"/>
              </a:rPr>
              <a:t>/</a:t>
            </a:r>
            <a:r>
              <a:rPr lang="en-US" sz="2000" u="sng" dirty="0" smtClean="0"/>
              <a:t>]</a:t>
            </a:r>
            <a:endParaRPr lang="en-US" sz="2000" dirty="0"/>
          </a:p>
          <a:p>
            <a:pPr marL="0" indent="0">
              <a:buNone/>
            </a:pPr>
            <a:endParaRPr lang="en-US" sz="2000" dirty="0" smtClean="0"/>
          </a:p>
          <a:p>
            <a:pPr marL="0" indent="0">
              <a:buNone/>
            </a:pPr>
            <a:r>
              <a:rPr lang="en-US" sz="2400" u="sng" dirty="0">
                <a:solidFill>
                  <a:srgbClr val="FF0000"/>
                </a:solidFill>
              </a:rPr>
              <a:t>3D VLSI</a:t>
            </a:r>
            <a:r>
              <a:rPr lang="en-US" sz="2400" dirty="0">
                <a:solidFill>
                  <a:srgbClr val="FF0000"/>
                </a:solidFill>
              </a:rPr>
              <a:t> Bigger shared cache, lower distance (latency &amp; power for data movement) and bandwidth with </a:t>
            </a:r>
            <a:r>
              <a:rPr lang="en-US" sz="2400" dirty="0" smtClean="0">
                <a:solidFill>
                  <a:srgbClr val="FF0000"/>
                </a:solidFill>
              </a:rPr>
              <a:t>TSVs</a:t>
            </a:r>
            <a:r>
              <a:rPr lang="en-US" sz="2000" dirty="0" smtClean="0">
                <a:solidFill>
                  <a:srgbClr val="FF0000"/>
                </a:solidFill>
              </a:rPr>
              <a:t> </a:t>
            </a:r>
            <a:r>
              <a:rPr lang="en-US" sz="1600" dirty="0">
                <a:solidFill>
                  <a:srgbClr val="FF0000"/>
                </a:solidFill>
              </a:rPr>
              <a:t>(through-silicon </a:t>
            </a:r>
            <a:r>
              <a:rPr lang="en-US" sz="1600" dirty="0" err="1">
                <a:solidFill>
                  <a:srgbClr val="FF0000"/>
                </a:solidFill>
              </a:rPr>
              <a:t>vias</a:t>
            </a:r>
            <a:r>
              <a:rPr lang="en-US" sz="1600" dirty="0">
                <a:solidFill>
                  <a:srgbClr val="FF0000"/>
                </a:solidFill>
              </a:rPr>
              <a:t>)</a:t>
            </a:r>
          </a:p>
          <a:p>
            <a:pPr marL="0" indent="0">
              <a:buNone/>
            </a:pPr>
            <a:endParaRPr lang="en-US" sz="2000" u="sng" dirty="0" smtClean="0"/>
          </a:p>
          <a:p>
            <a:pPr marL="0" indent="0">
              <a:buNone/>
            </a:pPr>
            <a:r>
              <a:rPr lang="en-US" sz="2000" u="sng" dirty="0" smtClean="0"/>
              <a:t>* Parallel transition from time t to t+1: subset of serial transitions</a:t>
            </a:r>
            <a:endParaRPr lang="en-US" sz="2000" u="sng" dirty="0"/>
          </a:p>
          <a:p>
            <a:pPr marL="0" indent="0">
              <a:buNone/>
            </a:pPr>
            <a:endParaRPr lang="en-US" sz="2000" dirty="0"/>
          </a:p>
        </p:txBody>
      </p:sp>
    </p:spTree>
    <p:extLst>
      <p:ext uri="{BB962C8B-B14F-4D97-AF65-F5344CB8AC3E}">
        <p14:creationId xmlns:p14="http://schemas.microsoft.com/office/powerpoint/2010/main" val="2243074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just talking</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err="1" smtClean="0"/>
              <a:t>Algorithms&amp;Software</a:t>
            </a:r>
            <a:endParaRPr lang="en-US" dirty="0"/>
          </a:p>
        </p:txBody>
      </p:sp>
      <p:sp>
        <p:nvSpPr>
          <p:cNvPr id="4" name="Content Placeholder 3"/>
          <p:cNvSpPr>
            <a:spLocks noGrp="1"/>
          </p:cNvSpPr>
          <p:nvPr>
            <p:ph sz="half" idx="2"/>
          </p:nvPr>
        </p:nvSpPr>
        <p:spPr>
          <a:xfrm>
            <a:off x="0" y="1524000"/>
            <a:ext cx="4800600" cy="4602163"/>
          </a:xfrm>
        </p:spPr>
        <p:txBody>
          <a:bodyPr/>
          <a:lstStyle/>
          <a:p>
            <a:pPr eaLnBrk="1" hangingPunct="1">
              <a:buNone/>
              <a:defRPr/>
            </a:pPr>
            <a:r>
              <a:rPr lang="en-US" dirty="0" smtClean="0">
                <a:solidFill>
                  <a:schemeClr val="tx2"/>
                </a:solidFill>
              </a:rPr>
              <a:t>ICE/</a:t>
            </a:r>
            <a:r>
              <a:rPr lang="en-US" dirty="0" err="1" smtClean="0">
                <a:solidFill>
                  <a:schemeClr val="tx2"/>
                </a:solidFill>
              </a:rPr>
              <a:t>WorkDepth</a:t>
            </a:r>
            <a:r>
              <a:rPr lang="en-US" dirty="0" smtClean="0">
                <a:solidFill>
                  <a:schemeClr val="tx2"/>
                </a:solidFill>
              </a:rPr>
              <a:t>/PAT</a:t>
            </a:r>
          </a:p>
          <a:p>
            <a:pPr eaLnBrk="1" hangingPunct="1">
              <a:buNone/>
              <a:defRPr/>
            </a:pPr>
            <a:r>
              <a:rPr lang="en-US" dirty="0" smtClean="0">
                <a:solidFill>
                  <a:srgbClr val="FF0000"/>
                </a:solidFill>
              </a:rPr>
              <a:t>Creativity ends here</a:t>
            </a:r>
          </a:p>
          <a:p>
            <a:pPr eaLnBrk="1" hangingPunct="1">
              <a:buNone/>
              <a:defRPr/>
            </a:pPr>
            <a:r>
              <a:rPr lang="en-US" dirty="0" smtClean="0">
                <a:solidFill>
                  <a:schemeClr val="tx2"/>
                </a:solidFill>
              </a:rPr>
              <a:t>PRAM</a:t>
            </a:r>
            <a:endParaRPr lang="en-US" b="1" dirty="0" smtClean="0">
              <a:solidFill>
                <a:schemeClr val="tx2"/>
              </a:solidFill>
            </a:endParaRPr>
          </a:p>
          <a:p>
            <a:pPr eaLnBrk="1" hangingPunct="1">
              <a:buNone/>
              <a:defRPr/>
            </a:pPr>
            <a:endParaRPr lang="en-US" b="1" dirty="0" smtClean="0"/>
          </a:p>
          <a:p>
            <a:pPr eaLnBrk="1" hangingPunct="1">
              <a:buNone/>
              <a:defRPr/>
            </a:pPr>
            <a:r>
              <a:rPr lang="en-US" b="1" dirty="0" smtClean="0"/>
              <a:t>Programming</a:t>
            </a:r>
            <a:r>
              <a:rPr lang="en-US" dirty="0" smtClean="0"/>
              <a:t> &amp; </a:t>
            </a:r>
            <a:r>
              <a:rPr lang="en-US" b="1" dirty="0" smtClean="0"/>
              <a:t>workflow</a:t>
            </a:r>
          </a:p>
          <a:p>
            <a:pPr eaLnBrk="1" hangingPunct="1">
              <a:buNone/>
              <a:defRPr/>
            </a:pPr>
            <a:r>
              <a:rPr lang="en-US" dirty="0" smtClean="0">
                <a:solidFill>
                  <a:srgbClr val="FF0000"/>
                </a:solidFill>
              </a:rPr>
              <a:t>No ‘parallel programming’ course beyond freshmen</a:t>
            </a:r>
          </a:p>
          <a:p>
            <a:pPr eaLnBrk="1" hangingPunct="1">
              <a:buNone/>
              <a:defRPr/>
            </a:pPr>
            <a:endParaRPr lang="en-US" dirty="0">
              <a:solidFill>
                <a:srgbClr val="FF0000"/>
              </a:solidFill>
            </a:endParaRPr>
          </a:p>
          <a:p>
            <a:pPr eaLnBrk="1" hangingPunct="1">
              <a:buNone/>
              <a:defRPr/>
            </a:pPr>
            <a:r>
              <a:rPr lang="en-US" dirty="0"/>
              <a:t>Stable </a:t>
            </a:r>
            <a:r>
              <a:rPr lang="en-US" b="1" dirty="0" smtClean="0"/>
              <a:t>compiler</a:t>
            </a:r>
          </a:p>
          <a:p>
            <a:pPr eaLnBrk="1" hangingPunct="1">
              <a:buNone/>
              <a:defRPr/>
            </a:pPr>
            <a:r>
              <a:rPr lang="en-US" dirty="0" smtClean="0">
                <a:solidFill>
                  <a:srgbClr val="FF0000"/>
                </a:solidFill>
              </a:rPr>
              <a:t>IP for dynamic thread allocation </a:t>
            </a:r>
            <a:r>
              <a:rPr lang="en-US" dirty="0" smtClean="0">
                <a:solidFill>
                  <a:srgbClr val="FF0000"/>
                </a:solidFill>
                <a:sym typeface="Wingdings" pitchFamily="2" charset="2"/>
              </a:rPr>
              <a:t> Intel TBB 4/13</a:t>
            </a:r>
            <a:endParaRPr lang="en-US" dirty="0" smtClean="0">
              <a:solidFill>
                <a:srgbClr val="FF0000"/>
              </a:solidFill>
            </a:endParaRPr>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400 MHz [HotI07]</a:t>
            </a:r>
            <a:r>
              <a:rPr lang="en-US" sz="2000" dirty="0" smtClean="0">
                <a:sym typeface="Wingdings"/>
              </a:rPr>
              <a:t>Fund</a:t>
            </a:r>
          </a:p>
          <a:p>
            <a:pPr>
              <a:buNone/>
            </a:pPr>
            <a:r>
              <a:rPr lang="en-US" sz="2000" dirty="0" smtClean="0">
                <a:sym typeface="Wingdings"/>
              </a:rPr>
              <a:t>                     work on asynch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3"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4"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5"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9525" y="6477000"/>
            <a:ext cx="9144000" cy="400110"/>
          </a:xfrm>
          <a:prstGeom prst="rect">
            <a:avLst/>
          </a:prstGeom>
          <a:noFill/>
        </p:spPr>
        <p:txBody>
          <a:bodyPr wrap="square" rtlCol="0">
            <a:spAutoFit/>
          </a:bodyPr>
          <a:lstStyle/>
          <a:p>
            <a:r>
              <a:rPr lang="en-US" dirty="0" smtClean="0"/>
              <a:t>Scales: 1K+ cores on-chip. Power &amp; Tech updates </a:t>
            </a:r>
            <a:r>
              <a:rPr lang="en-US" dirty="0" smtClean="0">
                <a:sym typeface="Wingdings" pitchFamily="2" charset="2"/>
              </a:rPr>
              <a:t> cycle accurate simulator</a:t>
            </a:r>
            <a:r>
              <a:rPr lang="en-US" dirty="0" smtClean="0"/>
              <a:t> </a:t>
            </a:r>
          </a:p>
        </p:txBody>
      </p:sp>
    </p:spTree>
    <p:extLst>
      <p:ext uri="{BB962C8B-B14F-4D97-AF65-F5344CB8AC3E}">
        <p14:creationId xmlns:p14="http://schemas.microsoft.com/office/powerpoint/2010/main" val="1771201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0"/>
            <a:ext cx="9144000" cy="762000"/>
          </a:xfrm>
        </p:spPr>
        <p:txBody>
          <a:bodyPr/>
          <a:lstStyle/>
          <a:p>
            <a:pPr algn="l"/>
            <a:r>
              <a:rPr lang="en-US" sz="3200" u="sng" dirty="0" smtClean="0"/>
              <a:t>Orders-of-magnitude</a:t>
            </a:r>
            <a:r>
              <a:rPr lang="en-US" sz="4000" dirty="0" smtClean="0"/>
              <a:t> </a:t>
            </a:r>
            <a:r>
              <a:rPr lang="en-US" sz="3600" dirty="0" smtClean="0"/>
              <a:t>speedups &amp;</a:t>
            </a:r>
            <a:r>
              <a:rPr lang="en-US" sz="3600" dirty="0"/>
              <a:t> complexity</a:t>
            </a:r>
            <a:br>
              <a:rPr lang="en-US" sz="3600" dirty="0"/>
            </a:br>
            <a:r>
              <a:rPr lang="en-US" sz="3600" dirty="0" smtClean="0"/>
              <a:t>Next slide: ease</a:t>
            </a:r>
            <a:r>
              <a:rPr lang="en-US" sz="3600" dirty="0"/>
              <a:t>-of-programming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056086"/>
              </p:ext>
            </p:extLst>
          </p:nvPr>
        </p:nvGraphicFramePr>
        <p:xfrm>
          <a:off x="38100" y="1905001"/>
          <a:ext cx="8839200" cy="2589742"/>
        </p:xfrm>
        <a:graphic>
          <a:graphicData uri="http://schemas.openxmlformats.org/drawingml/2006/table">
            <a:tbl>
              <a:tblPr firstRow="1" bandRow="1">
                <a:tableStyleId>{5C22544A-7EE6-4342-B048-85BDC9FD1C3A}</a:tableStyleId>
              </a:tblPr>
              <a:tblGrid>
                <a:gridCol w="3601156"/>
                <a:gridCol w="1656644"/>
                <a:gridCol w="2209800"/>
                <a:gridCol w="1371600"/>
              </a:tblGrid>
              <a:tr h="412537">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Biconnectivity</a:t>
                      </a:r>
                      <a:r>
                        <a:rPr lang="en-US" dirty="0" smtClean="0"/>
                        <a:t> 2012</a:t>
                      </a:r>
                    </a:p>
                  </a:txBody>
                  <a:tcPr/>
                </a:tc>
                <a:tc>
                  <a:txBody>
                    <a:bodyPr/>
                    <a:lstStyle/>
                    <a:p>
                      <a:pPr algn="ctr"/>
                      <a:r>
                        <a:rPr lang="en-US" dirty="0" smtClean="0"/>
                        <a:t>33X</a:t>
                      </a:r>
                      <a:endParaRPr lang="en-US" dirty="0"/>
                    </a:p>
                  </a:txBody>
                  <a:tcPr/>
                </a:tc>
                <a:tc>
                  <a:txBody>
                    <a:bodyPr/>
                    <a:lstStyle/>
                    <a:p>
                      <a:pPr algn="ctr"/>
                      <a:r>
                        <a:rPr lang="en-US" dirty="0" smtClean="0"/>
                        <a:t>4X random graphs</a:t>
                      </a:r>
                    </a:p>
                    <a:p>
                      <a:pPr algn="ctr"/>
                      <a:r>
                        <a:rPr lang="en-US" dirty="0" err="1" smtClean="0"/>
                        <a:t>Muuuch</a:t>
                      </a:r>
                      <a:r>
                        <a:rPr lang="en-US" baseline="0" dirty="0" smtClean="0"/>
                        <a:t> parallelism</a:t>
                      </a:r>
                      <a:endParaRPr lang="en-US" dirty="0"/>
                    </a:p>
                  </a:txBody>
                  <a:tcPr/>
                </a:tc>
                <a:tc>
                  <a:txBody>
                    <a:bodyPr/>
                    <a:lstStyle/>
                    <a:p>
                      <a:pPr algn="ctr"/>
                      <a:r>
                        <a:rPr lang="en-US" dirty="0" smtClean="0"/>
                        <a:t> &gt;&gt;8</a:t>
                      </a:r>
                      <a:endParaRPr lang="en-US" dirty="0"/>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Triconnectivity</a:t>
                      </a:r>
                      <a:r>
                        <a:rPr lang="en-US" dirty="0" smtClean="0"/>
                        <a:t> 2012</a:t>
                      </a:r>
                    </a:p>
                  </a:txBody>
                  <a:tcPr/>
                </a:tc>
                <a:tc>
                  <a:txBody>
                    <a:bodyPr/>
                    <a:lstStyle/>
                    <a:p>
                      <a:pPr algn="ctr"/>
                      <a:r>
                        <a:rPr lang="en-US" dirty="0" smtClean="0"/>
                        <a:t>129X</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12537">
                <a:tc>
                  <a:txBody>
                    <a:bodyPr/>
                    <a:lstStyle/>
                    <a:p>
                      <a:r>
                        <a:rPr lang="en-US" dirty="0" smtClean="0"/>
                        <a:t>Max Flow 2011</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tr>
              <a:tr h="712051">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a:t>
                      </a:r>
                      <a:endParaRPr lang="en-US" dirty="0"/>
                    </a:p>
                  </a:txBody>
                  <a:tcPr/>
                </a:tc>
                <a:tc>
                  <a:txBody>
                    <a:bodyPr/>
                    <a:lstStyle/>
                    <a:p>
                      <a:pPr algn="ctr"/>
                      <a:r>
                        <a:rPr lang="en-US" b="1" dirty="0" smtClean="0"/>
                        <a:t>70</a:t>
                      </a:r>
                    </a:p>
                    <a:p>
                      <a:pPr algn="ctr"/>
                      <a:r>
                        <a:rPr lang="en-US" dirty="0" smtClean="0"/>
                        <a:t>?</a:t>
                      </a:r>
                      <a:endParaRPr lang="en-US" dirty="0"/>
                    </a:p>
                  </a:txBody>
                  <a:tcPr/>
                </a:tc>
              </a:tr>
            </a:tbl>
          </a:graphicData>
        </a:graphic>
      </p:graphicFrame>
      <p:sp>
        <p:nvSpPr>
          <p:cNvPr id="5" name="TextBox 4"/>
          <p:cNvSpPr txBox="1"/>
          <p:nvPr/>
        </p:nvSpPr>
        <p:spPr>
          <a:xfrm>
            <a:off x="0" y="1264705"/>
            <a:ext cx="9144000" cy="523220"/>
          </a:xfrm>
          <a:prstGeom prst="rect">
            <a:avLst/>
          </a:prstGeom>
          <a:noFill/>
        </p:spPr>
        <p:txBody>
          <a:bodyPr wrap="square" rtlCol="0">
            <a:spAutoFit/>
          </a:bodyPr>
          <a:lstStyle/>
          <a:p>
            <a:pPr algn="ctr">
              <a:buNone/>
            </a:pPr>
            <a:r>
              <a:rPr lang="en-US" sz="2800" u="sng" dirty="0" smtClean="0">
                <a:solidFill>
                  <a:srgbClr val="FF0000"/>
                </a:solidFill>
              </a:rPr>
              <a:t>non</a:t>
            </a:r>
            <a:r>
              <a:rPr lang="en-US" sz="2800" u="sng" dirty="0">
                <a:solidFill>
                  <a:srgbClr val="FF0000"/>
                </a:solidFill>
              </a:rPr>
              <a:t>-</a:t>
            </a:r>
            <a:r>
              <a:rPr lang="en-US" sz="2800" u="sng" dirty="0" smtClean="0">
                <a:solidFill>
                  <a:srgbClr val="FF0000"/>
                </a:solidFill>
              </a:rPr>
              <a:t>trivial </a:t>
            </a:r>
            <a:r>
              <a:rPr lang="en-US" sz="2800" b="1" u="sng" dirty="0" smtClean="0"/>
              <a:t>stress tests</a:t>
            </a:r>
            <a:endParaRPr lang="en-US" sz="2800" b="1" u="sng" dirty="0"/>
          </a:p>
        </p:txBody>
      </p:sp>
      <p:sp>
        <p:nvSpPr>
          <p:cNvPr id="6" name="TextBox 5"/>
          <p:cNvSpPr txBox="1"/>
          <p:nvPr/>
        </p:nvSpPr>
        <p:spPr>
          <a:xfrm>
            <a:off x="0" y="4495800"/>
            <a:ext cx="9029700" cy="2246769"/>
          </a:xfrm>
          <a:prstGeom prst="rect">
            <a:avLst/>
          </a:prstGeom>
          <a:noFill/>
        </p:spPr>
        <p:txBody>
          <a:bodyPr wrap="square" rtlCol="0">
            <a:spAutoFit/>
          </a:bodyPr>
          <a:lstStyle/>
          <a:p>
            <a:r>
              <a:rPr lang="en-US" dirty="0" smtClean="0"/>
              <a:t>- 3 graph algorithms: </a:t>
            </a:r>
            <a:r>
              <a:rPr lang="en-US" dirty="0"/>
              <a:t>No algorithmic creativity</a:t>
            </a:r>
            <a:r>
              <a:rPr lang="en-US" dirty="0" smtClean="0"/>
              <a:t>.</a:t>
            </a:r>
          </a:p>
          <a:p>
            <a:r>
              <a:rPr lang="en-US" dirty="0" smtClean="0"/>
              <a:t>- 1</a:t>
            </a:r>
            <a:r>
              <a:rPr lang="en-US" baseline="30000" dirty="0" smtClean="0"/>
              <a:t>st</a:t>
            </a:r>
            <a:r>
              <a:rPr lang="en-US" dirty="0" smtClean="0"/>
              <a:t> “truly parallel” speedup for lossless data compression. </a:t>
            </a:r>
            <a:r>
              <a:rPr lang="en-US" dirty="0"/>
              <a:t>SPAA </a:t>
            </a:r>
            <a:r>
              <a:rPr lang="en-US" dirty="0" smtClean="0"/>
              <a:t>2013. Beats </a:t>
            </a:r>
            <a:r>
              <a:rPr lang="en-US" dirty="0" smtClean="0">
                <a:solidFill>
                  <a:srgbClr val="FF0000"/>
                </a:solidFill>
              </a:rPr>
              <a:t>Google Snappy </a:t>
            </a:r>
            <a:r>
              <a:rPr lang="en-US" dirty="0" smtClean="0">
                <a:solidFill>
                  <a:srgbClr val="000000"/>
                </a:solidFill>
              </a:rPr>
              <a:t>(message passing within warehouse scale computers)</a:t>
            </a:r>
            <a:endParaRPr lang="en-US" dirty="0" smtClean="0"/>
          </a:p>
          <a:p>
            <a:endParaRPr lang="en-US" dirty="0"/>
          </a:p>
          <a:p>
            <a:pPr algn="ctr"/>
            <a:r>
              <a:rPr lang="en-US" u="sng" dirty="0" smtClean="0"/>
              <a:t>State of project</a:t>
            </a:r>
          </a:p>
          <a:p>
            <a:r>
              <a:rPr lang="en-US" dirty="0" smtClean="0"/>
              <a:t>- 2012: quant validation of  (most advanced) PRAM algorithms: ~65 man years</a:t>
            </a:r>
          </a:p>
          <a:p>
            <a:r>
              <a:rPr lang="en-US" dirty="0" smtClean="0"/>
              <a:t>2013 -: 1. Applications  2. </a:t>
            </a:r>
            <a:r>
              <a:rPr lang="en-US" u="sng" dirty="0" smtClean="0"/>
              <a:t>Update</a:t>
            </a:r>
            <a:r>
              <a:rPr lang="en-US" dirty="0" smtClean="0"/>
              <a:t> Memory &amp; VLSI technologies</a:t>
            </a:r>
            <a:r>
              <a:rPr lang="en-US" dirty="0"/>
              <a:t>/</a:t>
            </a:r>
            <a:r>
              <a:rPr lang="en-US" dirty="0" smtClean="0"/>
              <a:t>opportunities </a:t>
            </a:r>
          </a:p>
        </p:txBody>
      </p:sp>
      <p:sp>
        <p:nvSpPr>
          <p:cNvPr id="3" name="TextBox 2"/>
          <p:cNvSpPr txBox="1"/>
          <p:nvPr/>
        </p:nvSpPr>
        <p:spPr>
          <a:xfrm>
            <a:off x="-220298" y="4418664"/>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731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u="sng" dirty="0" smtClean="0"/>
              <a:t>Commodity computer systems</a:t>
            </a:r>
          </a:p>
        </p:txBody>
      </p:sp>
      <p:sp>
        <p:nvSpPr>
          <p:cNvPr id="4099" name="Rectangle 3"/>
          <p:cNvSpPr>
            <a:spLocks noGrp="1" noChangeArrowheads="1"/>
          </p:cNvSpPr>
          <p:nvPr>
            <p:ph type="body" idx="1"/>
          </p:nvPr>
        </p:nvSpPr>
        <p:spPr>
          <a:xfrm>
            <a:off x="0" y="762000"/>
            <a:ext cx="9144000" cy="6096000"/>
          </a:xfrm>
        </p:spPr>
        <p:txBody>
          <a:bodyPr>
            <a:normAutofit/>
          </a:bodyPr>
          <a:lstStyle/>
          <a:p>
            <a:pPr marL="660400" indent="-660400" eaLnBrk="1" hangingPunct="1">
              <a:lnSpc>
                <a:spcPct val="60000"/>
              </a:lnSpc>
              <a:buFont typeface="Arial" charset="0"/>
              <a:buNone/>
            </a:pPr>
            <a:r>
              <a:rPr lang="en-US" sz="2400" u="sng" dirty="0">
                <a:solidFill>
                  <a:srgbClr val="17375E"/>
                </a:solidFill>
              </a:rPr>
              <a:t>1946</a:t>
            </a:r>
            <a:r>
              <a:rPr lang="en-US" sz="2400" u="sng" dirty="0">
                <a:solidFill>
                  <a:srgbClr val="17375E"/>
                </a:solidFill>
                <a:sym typeface="Wingdings" charset="2"/>
              </a:rPr>
              <a:t></a:t>
            </a:r>
            <a:r>
              <a:rPr lang="en-US" sz="2400" u="sng" dirty="0">
                <a:solidFill>
                  <a:srgbClr val="17375E"/>
                </a:solidFill>
              </a:rPr>
              <a:t>2003</a:t>
            </a:r>
            <a:r>
              <a:rPr lang="en-US" sz="2400" dirty="0">
                <a:solidFill>
                  <a:srgbClr val="17375E"/>
                </a:solidFill>
              </a:rPr>
              <a:t> </a:t>
            </a:r>
            <a:r>
              <a:rPr lang="en-US" sz="2400" dirty="0"/>
              <a:t>General-purpose computing: </a:t>
            </a:r>
            <a:r>
              <a:rPr lang="en-US" sz="2400" dirty="0">
                <a:solidFill>
                  <a:srgbClr val="FF0000"/>
                </a:solidFill>
              </a:rPr>
              <a:t>Serial</a:t>
            </a:r>
            <a:r>
              <a:rPr lang="en-US" sz="2400" dirty="0"/>
              <a:t>. </a:t>
            </a:r>
            <a:r>
              <a:rPr lang="en-US" sz="2400" dirty="0">
                <a:solidFill>
                  <a:srgbClr val="17375E"/>
                </a:solidFill>
              </a:rPr>
              <a:t>5KHz</a:t>
            </a:r>
            <a:r>
              <a:rPr lang="en-US" sz="2400" dirty="0">
                <a:solidFill>
                  <a:srgbClr val="17375E"/>
                </a:solidFill>
                <a:sym typeface="Wingdings" charset="2"/>
              </a:rPr>
              <a:t>4GHz. </a:t>
            </a:r>
            <a:endParaRPr lang="en-US" sz="2400" dirty="0" smtClean="0">
              <a:solidFill>
                <a:srgbClr val="17375E"/>
              </a:solidFill>
            </a:endParaRPr>
          </a:p>
          <a:p>
            <a:pPr marL="660400" indent="-660400" eaLnBrk="1" hangingPunct="1">
              <a:lnSpc>
                <a:spcPct val="60000"/>
              </a:lnSpc>
              <a:buFont typeface="Arial" charset="0"/>
              <a:buNone/>
            </a:pPr>
            <a:r>
              <a:rPr lang="en-US" sz="2400" dirty="0" smtClean="0">
                <a:solidFill>
                  <a:srgbClr val="17375E"/>
                </a:solidFill>
              </a:rPr>
              <a:t>                     </a:t>
            </a:r>
            <a:endParaRPr lang="en-US" sz="2400" u="sng" dirty="0" smtClean="0">
              <a:solidFill>
                <a:srgbClr val="17375E"/>
              </a:solidFill>
            </a:endParaRPr>
          </a:p>
          <a:p>
            <a:pPr marL="660400" indent="-660400" eaLnBrk="1" hangingPunct="1">
              <a:lnSpc>
                <a:spcPct val="110000"/>
              </a:lnSpc>
              <a:buNone/>
            </a:pPr>
            <a:r>
              <a:rPr lang="en-US" sz="2400" u="sng" dirty="0" smtClean="0">
                <a:solidFill>
                  <a:srgbClr val="17375E"/>
                </a:solidFill>
              </a:rPr>
              <a:t>2004</a:t>
            </a:r>
            <a:r>
              <a:rPr lang="en-US" sz="2400" dirty="0" smtClean="0">
                <a:solidFill>
                  <a:srgbClr val="17375E"/>
                </a:solidFill>
              </a:rPr>
              <a:t> </a:t>
            </a:r>
            <a:r>
              <a:rPr lang="en-US" sz="2400" dirty="0" smtClean="0">
                <a:solidFill>
                  <a:srgbClr val="FF0000"/>
                </a:solidFill>
              </a:rPr>
              <a:t>Clock frequency growth </a:t>
            </a:r>
            <a:r>
              <a:rPr lang="en-US" sz="2400" dirty="0" err="1" smtClean="0">
                <a:solidFill>
                  <a:srgbClr val="FF0000"/>
                </a:solidFill>
              </a:rPr>
              <a:t>flat</a:t>
            </a:r>
            <a:r>
              <a:rPr lang="en-US" sz="2400" dirty="0" err="1" smtClean="0">
                <a:solidFill>
                  <a:srgbClr val="FF0000"/>
                </a:solidFill>
                <a:sym typeface="Wingdings" pitchFamily="2" charset="2"/>
              </a:rPr>
              <a:t></a:t>
            </a:r>
            <a:r>
              <a:rPr lang="en-US" sz="2400" dirty="0" err="1" smtClean="0"/>
              <a:t>General</a:t>
            </a:r>
            <a:r>
              <a:rPr lang="en-US" sz="2400" dirty="0" smtClean="0"/>
              <a:t>-purpose computing goes </a:t>
            </a:r>
            <a:r>
              <a:rPr lang="en-US" sz="2400" dirty="0" smtClean="0">
                <a:solidFill>
                  <a:srgbClr val="FF0000"/>
                </a:solidFill>
              </a:rPr>
              <a:t>parallel. </a:t>
            </a:r>
            <a:r>
              <a:rPr lang="en-US" sz="2400" dirty="0" smtClean="0"/>
              <a:t>’If you want your program to run significantly faster … you’re going to have to parallelize it’ </a:t>
            </a:r>
            <a:endParaRPr lang="en-US" sz="2400" dirty="0" smtClean="0">
              <a:solidFill>
                <a:srgbClr val="FF0000"/>
              </a:solidFill>
            </a:endParaRPr>
          </a:p>
          <a:p>
            <a:pPr marL="660400" indent="-660400" eaLnBrk="1" hangingPunct="1">
              <a:lnSpc>
                <a:spcPct val="110000"/>
              </a:lnSpc>
              <a:buFont typeface="Arial" charset="0"/>
              <a:buNone/>
            </a:pPr>
            <a:r>
              <a:rPr lang="en-US" sz="2400" u="sng" dirty="0" smtClean="0">
                <a:solidFill>
                  <a:srgbClr val="17375E"/>
                </a:solidFill>
              </a:rPr>
              <a:t>1980</a:t>
            </a:r>
            <a:r>
              <a:rPr lang="en-US" sz="2400" u="sng" dirty="0" smtClean="0">
                <a:solidFill>
                  <a:srgbClr val="17375E"/>
                </a:solidFill>
                <a:sym typeface="Wingdings" charset="2"/>
              </a:rPr>
              <a:t>2013</a:t>
            </a:r>
          </a:p>
          <a:p>
            <a:pPr marL="660400" indent="-660400" eaLnBrk="1" hangingPunct="1">
              <a:lnSpc>
                <a:spcPct val="110000"/>
              </a:lnSpc>
              <a:buFont typeface="Arial" charset="0"/>
              <a:buNone/>
            </a:pPr>
            <a:r>
              <a:rPr lang="en-US" sz="2400" u="sng" dirty="0" smtClean="0">
                <a:solidFill>
                  <a:srgbClr val="17375E"/>
                </a:solidFill>
              </a:rPr>
              <a:t>#Transistors/chip</a:t>
            </a:r>
            <a:r>
              <a:rPr lang="en-US" sz="2400" dirty="0" smtClean="0">
                <a:solidFill>
                  <a:srgbClr val="17375E"/>
                </a:solidFill>
              </a:rPr>
              <a:t>: 29K</a:t>
            </a:r>
            <a:r>
              <a:rPr lang="en-US" sz="2400" dirty="0" smtClean="0">
                <a:solidFill>
                  <a:srgbClr val="17375E"/>
                </a:solidFill>
                <a:sym typeface="Wingdings" charset="2"/>
              </a:rPr>
              <a:t></a:t>
            </a:r>
            <a:r>
              <a:rPr lang="en-US" sz="2400" dirty="0" smtClean="0">
                <a:solidFill>
                  <a:srgbClr val="FF0000"/>
                </a:solidFill>
                <a:sym typeface="Wingdings" charset="2"/>
              </a:rPr>
              <a:t>1</a:t>
            </a:r>
            <a:r>
              <a:rPr lang="en-US" sz="2400" dirty="0" smtClean="0">
                <a:solidFill>
                  <a:srgbClr val="FF0000"/>
                </a:solidFill>
              </a:rPr>
              <a:t>0sB</a:t>
            </a:r>
            <a:r>
              <a:rPr lang="en-US" sz="2400" dirty="0" smtClean="0">
                <a:solidFill>
                  <a:srgbClr val="17375E"/>
                </a:solidFill>
              </a:rPr>
              <a:t> </a:t>
            </a:r>
          </a:p>
          <a:p>
            <a:pPr marL="660400" indent="-660400" eaLnBrk="1" hangingPunct="1">
              <a:lnSpc>
                <a:spcPct val="110000"/>
              </a:lnSpc>
              <a:buFont typeface="Arial" charset="0"/>
              <a:buNone/>
            </a:pPr>
            <a:r>
              <a:rPr lang="en-US" sz="2400" dirty="0" smtClean="0">
                <a:solidFill>
                  <a:srgbClr val="17375E"/>
                </a:solidFill>
              </a:rPr>
              <a:t>Bandwidth/latency: </a:t>
            </a:r>
            <a:r>
              <a:rPr lang="en-US" sz="2400" dirty="0" smtClean="0">
                <a:solidFill>
                  <a:srgbClr val="FF0000"/>
                </a:solidFill>
              </a:rPr>
              <a:t>300</a:t>
            </a:r>
          </a:p>
          <a:p>
            <a:pPr marL="660400" indent="-660400" eaLnBrk="1" hangingPunct="1">
              <a:lnSpc>
                <a:spcPct val="110000"/>
              </a:lnSpc>
              <a:buFont typeface="Arial" charset="0"/>
              <a:buNone/>
            </a:pPr>
            <a:endParaRPr lang="en-US" sz="2400" dirty="0" smtClean="0">
              <a:solidFill>
                <a:srgbClr val="FF0000"/>
              </a:solidFill>
            </a:endParaRPr>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p:txBody>
      </p:sp>
      <p:pic>
        <p:nvPicPr>
          <p:cNvPr id="5124" name="Picture 17"/>
          <p:cNvPicPr>
            <a:picLocks noChangeAspect="1" noChangeArrowheads="1"/>
          </p:cNvPicPr>
          <p:nvPr/>
        </p:nvPicPr>
        <p:blipFill>
          <a:blip r:embed="rId3" cstate="print"/>
          <a:srcRect/>
          <a:stretch>
            <a:fillRect/>
          </a:stretch>
        </p:blipFill>
        <p:spPr bwMode="auto">
          <a:xfrm>
            <a:off x="4419600" y="3048000"/>
            <a:ext cx="4724400" cy="3810000"/>
          </a:xfrm>
          <a:prstGeom prst="rect">
            <a:avLst/>
          </a:prstGeom>
          <a:noFill/>
          <a:ln w="9525">
            <a:noFill/>
            <a:miter lim="800000"/>
            <a:headEnd/>
            <a:tailEnd/>
          </a:ln>
        </p:spPr>
      </p:pic>
      <p:sp>
        <p:nvSpPr>
          <p:cNvPr id="5125" name="TextBox 9"/>
          <p:cNvSpPr txBox="1">
            <a:spLocks noChangeArrowheads="1"/>
          </p:cNvSpPr>
          <p:nvPr/>
        </p:nvSpPr>
        <p:spPr bwMode="auto">
          <a:xfrm>
            <a:off x="0" y="4419600"/>
            <a:ext cx="3429000" cy="2554545"/>
          </a:xfrm>
          <a:prstGeom prst="rect">
            <a:avLst/>
          </a:prstGeom>
          <a:noFill/>
          <a:ln w="9525">
            <a:noFill/>
            <a:miter lim="800000"/>
            <a:headEnd/>
            <a:tailEnd/>
          </a:ln>
        </p:spPr>
        <p:txBody>
          <a:bodyPr wrap="square">
            <a:prstTxWarp prst="textNoShape">
              <a:avLst/>
            </a:prstTxWarp>
            <a:spAutoFit/>
          </a:bodyPr>
          <a:lstStyle/>
          <a:p>
            <a:r>
              <a:rPr lang="en-US" sz="2400" b="1" dirty="0">
                <a:latin typeface="Calibri" charset="0"/>
              </a:rPr>
              <a:t>Intel Platform 2015, </a:t>
            </a:r>
            <a:r>
              <a:rPr lang="en-US" sz="2400" b="1" dirty="0" smtClean="0">
                <a:latin typeface="Calibri" charset="0"/>
              </a:rPr>
              <a:t>March05:</a:t>
            </a:r>
          </a:p>
          <a:p>
            <a:r>
              <a:rPr lang="en-US" sz="2400" b="1" dirty="0" smtClean="0">
                <a:solidFill>
                  <a:schemeClr val="accent6"/>
                </a:solidFill>
              </a:rPr>
              <a:t>#”cores”: ~d</a:t>
            </a:r>
            <a:r>
              <a:rPr lang="en-US" sz="2400" b="1" baseline="30000" dirty="0" smtClean="0">
                <a:solidFill>
                  <a:schemeClr val="accent6"/>
                </a:solidFill>
              </a:rPr>
              <a:t>y-2003</a:t>
            </a:r>
            <a:r>
              <a:rPr lang="en-US" sz="2400" b="1" dirty="0" smtClean="0">
                <a:solidFill>
                  <a:schemeClr val="accent6"/>
                </a:solidFill>
              </a:rPr>
              <a:t> </a:t>
            </a:r>
            <a:endParaRPr lang="en-US" sz="2400" b="1" dirty="0">
              <a:solidFill>
                <a:schemeClr val="accent6"/>
              </a:solidFill>
              <a:latin typeface="Calibri" charset="0"/>
            </a:endParaRPr>
          </a:p>
          <a:p>
            <a:r>
              <a:rPr lang="en-US" sz="2400" b="1" dirty="0" smtClean="0">
                <a:solidFill>
                  <a:schemeClr val="accent6"/>
                </a:solidFill>
                <a:latin typeface="Calibri" charset="0"/>
              </a:rPr>
              <a:t>~2011: Advance from d</a:t>
            </a:r>
            <a:r>
              <a:rPr lang="en-US" sz="2400" b="1" baseline="-25000" dirty="0" smtClean="0">
                <a:solidFill>
                  <a:schemeClr val="accent6"/>
                </a:solidFill>
                <a:latin typeface="Calibri" charset="0"/>
              </a:rPr>
              <a:t>1</a:t>
            </a:r>
            <a:r>
              <a:rPr lang="en-US" sz="2400" b="1" dirty="0" smtClean="0">
                <a:solidFill>
                  <a:schemeClr val="accent6"/>
                </a:solidFill>
                <a:latin typeface="Calibri" charset="0"/>
              </a:rPr>
              <a:t> to d</a:t>
            </a:r>
            <a:r>
              <a:rPr lang="en-US" sz="2400" b="1" baseline="-25000" dirty="0" smtClean="0">
                <a:solidFill>
                  <a:schemeClr val="accent6"/>
                </a:solidFill>
                <a:latin typeface="Calibri" charset="0"/>
              </a:rPr>
              <a:t>2 </a:t>
            </a:r>
          </a:p>
          <a:p>
            <a:endParaRPr lang="en-US" sz="2400" b="1" baseline="-25000" dirty="0" smtClean="0">
              <a:solidFill>
                <a:schemeClr val="accent6"/>
              </a:solidFill>
              <a:latin typeface="Calibri" charset="0"/>
            </a:endParaRPr>
          </a:p>
          <a:p>
            <a:r>
              <a:rPr lang="en-US" sz="2400" b="1" dirty="0" smtClean="0">
                <a:solidFill>
                  <a:schemeClr val="accent6"/>
                </a:solidFill>
                <a:latin typeface="Calibri" charset="0"/>
              </a:rPr>
              <a:t>Did this happen?..</a:t>
            </a:r>
            <a:endParaRPr lang="en-US" sz="2400" b="1" dirty="0" smtClean="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lstStyle/>
          <a:p>
            <a:r>
              <a:rPr lang="en-US" sz="3600" dirty="0" smtClean="0"/>
              <a:t>Not alone in building new parallel computer prototypes in academia</a:t>
            </a:r>
            <a:endParaRPr lang="en-US" sz="3600" dirty="0"/>
          </a:p>
        </p:txBody>
      </p:sp>
      <p:sp>
        <p:nvSpPr>
          <p:cNvPr id="3" name="Content Placeholder 2"/>
          <p:cNvSpPr>
            <a:spLocks noGrp="1"/>
          </p:cNvSpPr>
          <p:nvPr>
            <p:ph idx="1"/>
          </p:nvPr>
        </p:nvSpPr>
        <p:spPr>
          <a:xfrm>
            <a:off x="0" y="1143000"/>
            <a:ext cx="9144000" cy="4983163"/>
          </a:xfrm>
        </p:spPr>
        <p:txBody>
          <a:bodyPr/>
          <a:lstStyle/>
          <a:p>
            <a:r>
              <a:rPr lang="en-US" sz="2400" dirty="0" smtClean="0"/>
              <a:t>At least 3 more US universities in the last 2 decades</a:t>
            </a:r>
          </a:p>
          <a:p>
            <a:r>
              <a:rPr lang="en-US" sz="2400" dirty="0" smtClean="0"/>
              <a:t>Unique(?) daring own course-taking students to program it for performance</a:t>
            </a:r>
          </a:p>
          <a:p>
            <a:pPr marL="400050" lvl="1" indent="0">
              <a:buNone/>
            </a:pPr>
            <a:r>
              <a:rPr lang="en-US" sz="2000" dirty="0" smtClean="0"/>
              <a:t>- Graduate students do </a:t>
            </a:r>
            <a:r>
              <a:rPr lang="en-US" sz="2000" dirty="0"/>
              <a:t>6</a:t>
            </a:r>
            <a:r>
              <a:rPr lang="en-US" sz="2000" dirty="0" smtClean="0"/>
              <a:t> programming assignments, including </a:t>
            </a:r>
            <a:r>
              <a:rPr lang="en-US" sz="2000" dirty="0" err="1" smtClean="0"/>
              <a:t>biconnectivity</a:t>
            </a:r>
            <a:r>
              <a:rPr lang="en-US" sz="2000" dirty="0" smtClean="0"/>
              <a:t>, in a theory course</a:t>
            </a:r>
          </a:p>
          <a:p>
            <a:pPr marL="400050" lvl="1" indent="0">
              <a:buNone/>
            </a:pPr>
            <a:r>
              <a:rPr lang="en-US" sz="2000" dirty="0" smtClean="0"/>
              <a:t>- Freshmen do parallel programming assignments for problem load competitive with serial course</a:t>
            </a:r>
          </a:p>
          <a:p>
            <a:pPr marL="0" indent="0">
              <a:buNone/>
            </a:pPr>
            <a:r>
              <a:rPr lang="en-US" sz="2400" dirty="0" smtClean="0"/>
              <a:t>And we went out for</a:t>
            </a:r>
          </a:p>
          <a:p>
            <a:pPr lvl="1" indent="-342900">
              <a:buFontTx/>
              <a:buChar char="-"/>
            </a:pPr>
            <a:r>
              <a:rPr lang="en-US" sz="2000" dirty="0" smtClean="0"/>
              <a:t>HS students: magnet and inner city schools</a:t>
            </a:r>
          </a:p>
          <a:p>
            <a:r>
              <a:rPr lang="en-US" sz="2000" i="1" dirty="0"/>
              <a:t>“XMT is an essential component of our Parallel Computing courses because it is the one place where we are able to strip away industrial accidents from the student's mind, in terms of programming necessity, and actually build creative algorithms to solve problems</a:t>
            </a:r>
            <a:r>
              <a:rPr lang="en-US" sz="2000" i="1" dirty="0" smtClean="0"/>
              <a:t>”</a:t>
            </a:r>
            <a:r>
              <a:rPr lang="en-US" sz="2000" dirty="0" smtClean="0"/>
              <a:t>—</a:t>
            </a:r>
            <a:r>
              <a:rPr lang="en-US" sz="2000" dirty="0"/>
              <a:t>national award winning HS teacher. </a:t>
            </a:r>
            <a:r>
              <a:rPr lang="en-US" sz="2000" dirty="0" smtClean="0"/>
              <a:t>6</a:t>
            </a:r>
            <a:r>
              <a:rPr lang="en-US" sz="2000" baseline="30000" dirty="0" smtClean="0"/>
              <a:t>th</a:t>
            </a:r>
            <a:r>
              <a:rPr lang="en-US" sz="2000" dirty="0" smtClean="0"/>
              <a:t> year of teaching XMT. </a:t>
            </a:r>
            <a:r>
              <a:rPr lang="en-US" sz="2000" dirty="0" smtClean="0">
                <a:solidFill>
                  <a:srgbClr val="FF0000"/>
                </a:solidFill>
              </a:rPr>
              <a:t>81 HS students in 2013</a:t>
            </a:r>
            <a:r>
              <a:rPr lang="en-US" sz="2000" dirty="0" smtClean="0"/>
              <a:t>. </a:t>
            </a:r>
            <a:endParaRPr lang="en-US" sz="2000" dirty="0"/>
          </a:p>
          <a:p>
            <a:pPr lvl="1" indent="-342900">
              <a:buFontTx/>
              <a:buChar char="-"/>
            </a:pPr>
            <a:r>
              <a:rPr lang="en-US" sz="2000" dirty="0"/>
              <a:t>HS </a:t>
            </a:r>
            <a:r>
              <a:rPr lang="en-US" sz="2000" dirty="0" err="1"/>
              <a:t>vs</a:t>
            </a:r>
            <a:r>
              <a:rPr lang="en-US" sz="2000" dirty="0"/>
              <a:t> PhD success stories </a:t>
            </a:r>
          </a:p>
          <a:p>
            <a:pPr marL="400050" lvl="1" indent="0">
              <a:buNone/>
            </a:pPr>
            <a:r>
              <a:rPr lang="en-US" sz="2000" dirty="0" smtClean="0"/>
              <a:t>And …</a:t>
            </a:r>
          </a:p>
          <a:p>
            <a:endParaRPr lang="en-US" sz="2000" dirty="0"/>
          </a:p>
        </p:txBody>
      </p:sp>
    </p:spTree>
    <p:extLst>
      <p:ext uri="{BB962C8B-B14F-4D97-AF65-F5344CB8AC3E}">
        <p14:creationId xmlns:p14="http://schemas.microsoft.com/office/powerpoint/2010/main" val="763089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9144000" cy="1036638"/>
          </a:xfrm>
        </p:spPr>
        <p:txBody>
          <a:bodyPr/>
          <a:lstStyle/>
          <a:p>
            <a:r>
              <a:rPr lang="en-US" sz="4000" dirty="0" smtClean="0"/>
              <a:t>Middle School Summer Camp Class, July’09 (20 of 22 students). </a:t>
            </a:r>
            <a:br>
              <a:rPr lang="en-US" sz="4000" dirty="0" smtClean="0"/>
            </a:br>
            <a:r>
              <a:rPr lang="en-US" sz="2800" u="sng" dirty="0" smtClean="0"/>
              <a:t>Math HS Teacher</a:t>
            </a:r>
            <a:r>
              <a:rPr lang="en-US" sz="2800" dirty="0" smtClean="0"/>
              <a:t> D. Ellison, U. Indiana</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21</a:t>
            </a:fld>
            <a:endParaRPr lang="en-US" dirty="0"/>
          </a:p>
        </p:txBody>
      </p:sp>
    </p:spTree>
    <p:extLst>
      <p:ext uri="{BB962C8B-B14F-4D97-AF65-F5344CB8AC3E}">
        <p14:creationId xmlns:p14="http://schemas.microsoft.com/office/powerpoint/2010/main" val="3561481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dirty="0" smtClean="0">
                <a:solidFill>
                  <a:schemeClr val="tx1"/>
                </a:solidFill>
              </a:rPr>
              <a:t>What about the missing items ?</a:t>
            </a:r>
            <a:endParaRPr lang="en-US" dirty="0">
              <a:solidFill>
                <a:schemeClr val="tx1"/>
              </a:solidFill>
            </a:endParaRPr>
          </a:p>
        </p:txBody>
      </p:sp>
      <p:sp>
        <p:nvSpPr>
          <p:cNvPr id="3" name="Content Placeholder 2"/>
          <p:cNvSpPr>
            <a:spLocks noGrp="1"/>
          </p:cNvSpPr>
          <p:nvPr>
            <p:ph idx="1"/>
          </p:nvPr>
        </p:nvSpPr>
        <p:spPr>
          <a:xfrm>
            <a:off x="0" y="838200"/>
            <a:ext cx="9144000" cy="5287963"/>
          </a:xfrm>
        </p:spPr>
        <p:txBody>
          <a:bodyPr/>
          <a:lstStyle/>
          <a:p>
            <a:pPr marL="0" indent="0" algn="ctr">
              <a:buNone/>
            </a:pPr>
            <a:r>
              <a:rPr lang="en-US" sz="2600" u="sng" dirty="0" smtClean="0"/>
              <a:t>Recap </a:t>
            </a:r>
          </a:p>
          <a:p>
            <a:pPr marL="0" indent="0">
              <a:buNone/>
            </a:pPr>
            <a:r>
              <a:rPr lang="en-US" sz="2600" u="sng" dirty="0" smtClean="0">
                <a:solidFill>
                  <a:srgbClr val="FF0000"/>
                </a:solidFill>
              </a:rPr>
              <a:t>Feasible</a:t>
            </a:r>
            <a:r>
              <a:rPr lang="en-US" sz="2600" dirty="0" smtClean="0">
                <a:solidFill>
                  <a:srgbClr val="FF0000"/>
                </a:solidFill>
              </a:rPr>
              <a:t> </a:t>
            </a:r>
            <a:r>
              <a:rPr lang="en-US" sz="2600" dirty="0" smtClean="0"/>
              <a:t>Orders of magnitude better with different hardware. </a:t>
            </a:r>
          </a:p>
          <a:p>
            <a:pPr marL="0" indent="0">
              <a:buNone/>
            </a:pPr>
            <a:r>
              <a:rPr lang="en-US" sz="2600" u="sng" dirty="0" smtClean="0"/>
              <a:t>Evidence</a:t>
            </a:r>
            <a:r>
              <a:rPr lang="en-US" sz="2600" dirty="0" smtClean="0"/>
              <a:t> Broad portfolio; e.g., most advanced parallel </a:t>
            </a:r>
            <a:r>
              <a:rPr lang="en-US" sz="2600" dirty="0"/>
              <a:t>algorithms; high-school students do PhD-thesis level </a:t>
            </a:r>
            <a:r>
              <a:rPr lang="en-US" sz="2600" dirty="0" smtClean="0"/>
              <a:t>work</a:t>
            </a:r>
            <a:endParaRPr lang="en-US" sz="2600" dirty="0">
              <a:solidFill>
                <a:srgbClr val="FF0000"/>
              </a:solidFill>
            </a:endParaRPr>
          </a:p>
          <a:p>
            <a:pPr marL="0" indent="0" algn="ctr">
              <a:buNone/>
            </a:pPr>
            <a:r>
              <a:rPr lang="en-US" sz="2600" dirty="0" smtClean="0">
                <a:solidFill>
                  <a:srgbClr val="FF0000"/>
                </a:solidFill>
              </a:rPr>
              <a:t>Who should care?</a:t>
            </a:r>
          </a:p>
          <a:p>
            <a:pPr marL="0" indent="0">
              <a:buNone/>
            </a:pPr>
            <a:r>
              <a:rPr lang="en-US" sz="2600" dirty="0" smtClean="0"/>
              <a:t>- </a:t>
            </a:r>
            <a:r>
              <a:rPr lang="en-US" sz="2600" u="sng" dirty="0" smtClean="0"/>
              <a:t>DARPA</a:t>
            </a:r>
            <a:r>
              <a:rPr lang="en-US" sz="2600" dirty="0" smtClean="0"/>
              <a:t> Opportunity for competitors to surprise the US military and economy</a:t>
            </a:r>
          </a:p>
          <a:p>
            <a:pPr>
              <a:buFontTx/>
              <a:buChar char="-"/>
            </a:pPr>
            <a:r>
              <a:rPr lang="en-US" sz="2600" u="sng" dirty="0" smtClean="0"/>
              <a:t>Vendors</a:t>
            </a:r>
            <a:r>
              <a:rPr lang="en-US" sz="2600" dirty="0" smtClean="0"/>
              <a:t> </a:t>
            </a:r>
          </a:p>
          <a:p>
            <a:pPr lvl="1">
              <a:buFontTx/>
              <a:buChar char="-"/>
            </a:pPr>
            <a:r>
              <a:rPr lang="en-US" sz="2000" dirty="0" smtClean="0"/>
              <a:t>Confluence of mobile &amp; wall-plugged processor market creates </a:t>
            </a:r>
            <a:r>
              <a:rPr lang="en-US" sz="2000" dirty="0" smtClean="0">
                <a:solidFill>
                  <a:srgbClr val="FF0000"/>
                </a:solidFill>
              </a:rPr>
              <a:t>unprecedented competition</a:t>
            </a:r>
            <a:r>
              <a:rPr lang="en-US" sz="2000" dirty="0" smtClean="0"/>
              <a:t>. Standard: ARM. Quad-cores and architecture techniques reached plateau</a:t>
            </a:r>
            <a:r>
              <a:rPr lang="en-US" sz="2000" dirty="0"/>
              <a:t>.</a:t>
            </a:r>
            <a:r>
              <a:rPr lang="en-US" sz="2000" dirty="0" smtClean="0"/>
              <a:t> No other way to get significantly ahead. </a:t>
            </a:r>
          </a:p>
          <a:p>
            <a:pPr marL="457200" lvl="1" indent="0">
              <a:buNone/>
            </a:pPr>
            <a:r>
              <a:rPr lang="en-US" sz="2000" dirty="0" smtClean="0">
                <a:solidFill>
                  <a:srgbClr val="FF0000"/>
                </a:solidFill>
                <a:sym typeface="Wingdings"/>
              </a:rPr>
              <a:t></a:t>
            </a:r>
            <a:r>
              <a:rPr lang="en-US" sz="2000" dirty="0" smtClean="0">
                <a:solidFill>
                  <a:srgbClr val="FF0000"/>
                </a:solidFill>
              </a:rPr>
              <a:t>Smart node in the cloud helped by large local memories of other nodes</a:t>
            </a:r>
          </a:p>
          <a:p>
            <a:pPr marL="457200" lvl="1" indent="0">
              <a:buNone/>
            </a:pPr>
            <a:r>
              <a:rPr lang="en-US" sz="2000" dirty="0" smtClean="0">
                <a:solidFill>
                  <a:srgbClr val="FF0000"/>
                </a:solidFill>
                <a:sym typeface="Wingdings"/>
              </a:rPr>
              <a:t>Bring Watson irregular technologies to personal user </a:t>
            </a:r>
            <a:endParaRPr lang="en-US" sz="2000" dirty="0" smtClean="0">
              <a:solidFill>
                <a:srgbClr val="FF0000"/>
              </a:solidFill>
            </a:endParaRPr>
          </a:p>
        </p:txBody>
      </p:sp>
    </p:spTree>
    <p:extLst>
      <p:ext uri="{BB962C8B-B14F-4D97-AF65-F5344CB8AC3E}">
        <p14:creationId xmlns:p14="http://schemas.microsoft.com/office/powerpoint/2010/main" val="1786564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But</a:t>
            </a:r>
            <a:r>
              <a:rPr lang="en-US" sz="3600" dirty="0" smtClean="0">
                <a:solidFill>
                  <a:srgbClr val="FF0000"/>
                </a:solidFill>
              </a:rPr>
              <a:t>, we may be missing…</a:t>
            </a:r>
            <a:endParaRPr lang="en-US" sz="3600" dirty="0"/>
          </a:p>
        </p:txBody>
      </p:sp>
      <p:sp>
        <p:nvSpPr>
          <p:cNvPr id="3" name="Content Placeholder 2"/>
          <p:cNvSpPr>
            <a:spLocks noGrp="1"/>
          </p:cNvSpPr>
          <p:nvPr>
            <p:ph idx="1"/>
          </p:nvPr>
        </p:nvSpPr>
        <p:spPr>
          <a:xfrm>
            <a:off x="0" y="655637"/>
            <a:ext cx="9144000" cy="5440363"/>
          </a:xfrm>
        </p:spPr>
        <p:txBody>
          <a:bodyPr/>
          <a:lstStyle/>
          <a:p>
            <a:pPr marL="0" indent="0">
              <a:buNone/>
            </a:pPr>
            <a:r>
              <a:rPr lang="en-US" sz="2000" dirty="0" smtClean="0"/>
              <a:t>- </a:t>
            </a:r>
            <a:r>
              <a:rPr lang="en-US" sz="2400" u="sng" dirty="0" smtClean="0"/>
              <a:t>Chicken-and-egg effect</a:t>
            </a:r>
            <a:r>
              <a:rPr lang="en-US" sz="2400" dirty="0" smtClean="0"/>
              <a:t> Few end-user apps use missing items (</a:t>
            </a:r>
            <a:r>
              <a:rPr lang="en-US" sz="2400" dirty="0" err="1" smtClean="0"/>
              <a:t>since..missing</a:t>
            </a:r>
            <a:r>
              <a:rPr lang="en-US" sz="2400" dirty="0" smtClean="0"/>
              <a:t>) </a:t>
            </a:r>
          </a:p>
          <a:p>
            <a:pPr marL="0" indent="0">
              <a:buNone/>
            </a:pPr>
            <a:r>
              <a:rPr lang="en-US" sz="2400" dirty="0" smtClean="0"/>
              <a:t>- </a:t>
            </a:r>
            <a:r>
              <a:rPr lang="en-US" sz="2400" u="sng" dirty="0" smtClean="0"/>
              <a:t>My guess</a:t>
            </a:r>
            <a:r>
              <a:rPr lang="en-US" sz="2400" dirty="0" smtClean="0"/>
              <a:t> Under water, the “end-user application iceberg” is much larger than today’s parallel end-user applications </a:t>
            </a:r>
          </a:p>
          <a:p>
            <a:pPr>
              <a:buFontTx/>
              <a:buChar char="-"/>
            </a:pPr>
            <a:r>
              <a:rPr lang="en-US" sz="2400" u="sng" dirty="0" smtClean="0"/>
              <a:t>Supporting evidence</a:t>
            </a:r>
            <a:r>
              <a:rPr lang="en-US" sz="2400" dirty="0" smtClean="0"/>
              <a:t> </a:t>
            </a:r>
          </a:p>
          <a:p>
            <a:pPr lvl="1">
              <a:buFontTx/>
              <a:buChar char="-"/>
            </a:pPr>
            <a:r>
              <a:rPr lang="en-US" sz="2400" dirty="0" smtClean="0"/>
              <a:t>Irregular problems: many and rising. Data compression. Computer Vision. Bio-related. Sparse scientific. Sparse sensing &amp; recovery. EDA</a:t>
            </a:r>
          </a:p>
          <a:p>
            <a:pPr lvl="1">
              <a:buFontTx/>
              <a:buChar char="-"/>
            </a:pPr>
            <a:r>
              <a:rPr lang="en-US" sz="2400" dirty="0" smtClean="0"/>
              <a:t>“</a:t>
            </a:r>
            <a:r>
              <a:rPr lang="en-US" sz="2400" dirty="0"/>
              <a:t>E</a:t>
            </a:r>
            <a:r>
              <a:rPr lang="en-US" sz="2400" dirty="0" smtClean="0"/>
              <a:t>ducated </a:t>
            </a:r>
            <a:r>
              <a:rPr lang="en-US" sz="2400" dirty="0"/>
              <a:t>innocents” </a:t>
            </a:r>
            <a:r>
              <a:rPr lang="en-US" sz="2000" dirty="0" smtClean="0"/>
              <a:t>Students, last </a:t>
            </a:r>
            <a:r>
              <a:rPr lang="en-US" sz="2000" dirty="0" err="1" smtClean="0"/>
              <a:t>CompEng</a:t>
            </a:r>
            <a:r>
              <a:rPr lang="en-US" sz="2000" dirty="0" smtClean="0"/>
              <a:t> </a:t>
            </a:r>
            <a:r>
              <a:rPr lang="en-US" sz="2000" dirty="0"/>
              <a:t>non-elective </a:t>
            </a:r>
            <a:r>
              <a:rPr lang="en-US" sz="2000" dirty="0" smtClean="0"/>
              <a:t>class</a:t>
            </a:r>
          </a:p>
          <a:p>
            <a:pPr lvl="2"/>
            <a:r>
              <a:rPr lang="en-US" sz="1600" dirty="0"/>
              <a:t>N</a:t>
            </a:r>
            <a:r>
              <a:rPr lang="en-US" sz="1600" dirty="0" smtClean="0"/>
              <a:t>early </a:t>
            </a:r>
            <a:r>
              <a:rPr lang="en-US" sz="1600" dirty="0"/>
              <a:t>all serial programs we learned/wrote do not fit this regular </a:t>
            </a:r>
            <a:r>
              <a:rPr lang="en-US" sz="1600" dirty="0" smtClean="0"/>
              <a:t>mold </a:t>
            </a:r>
          </a:p>
          <a:p>
            <a:pPr lvl="2"/>
            <a:r>
              <a:rPr lang="en-US" sz="1600" dirty="0" smtClean="0"/>
              <a:t>Can</a:t>
            </a:r>
            <a:r>
              <a:rPr lang="en-US" sz="1600" dirty="0" smtClean="0">
                <a:solidFill>
                  <a:srgbClr val="FF0000"/>
                </a:solidFill>
              </a:rPr>
              <a:t>not</a:t>
            </a:r>
            <a:r>
              <a:rPr lang="en-US" sz="1600" dirty="0" smtClean="0"/>
              <a:t> </a:t>
            </a:r>
            <a:r>
              <a:rPr lang="en-US" sz="1600" dirty="0"/>
              <a:t>believe that the regular mold is sufficient for more than a small minority of potential </a:t>
            </a:r>
            <a:r>
              <a:rPr lang="en-US" sz="1600" dirty="0">
                <a:solidFill>
                  <a:srgbClr val="FF0000"/>
                </a:solidFill>
              </a:rPr>
              <a:t>applications</a:t>
            </a:r>
            <a:r>
              <a:rPr lang="en-US" sz="1600" dirty="0"/>
              <a:t> </a:t>
            </a:r>
            <a:endParaRPr lang="en-US" sz="1600" dirty="0" smtClean="0"/>
          </a:p>
          <a:p>
            <a:pPr lvl="2"/>
            <a:r>
              <a:rPr lang="en-US" sz="1600" u="sng" dirty="0" smtClean="0"/>
              <a:t>For balance</a:t>
            </a:r>
            <a:r>
              <a:rPr lang="en-US" sz="1600" dirty="0" smtClean="0"/>
              <a:t> Heard from a colleague: so we teach the wrong things </a:t>
            </a:r>
            <a:endParaRPr lang="en-US" sz="1600" dirty="0">
              <a:solidFill>
                <a:srgbClr val="FF0000"/>
              </a:solidFill>
            </a:endParaRPr>
          </a:p>
          <a:p>
            <a:pPr marL="0" indent="0">
              <a:buNone/>
            </a:pPr>
            <a:r>
              <a:rPr lang="en-US" sz="2400" dirty="0" smtClean="0">
                <a:solidFill>
                  <a:srgbClr val="FF0000"/>
                </a:solidFill>
              </a:rPr>
              <a:t>2013</a:t>
            </a:r>
            <a:r>
              <a:rPr lang="en-US" sz="2400" dirty="0" smtClean="0"/>
              <a:t> Embedded processor vendors hear from their customers. </a:t>
            </a:r>
            <a:r>
              <a:rPr lang="en-US" sz="2400" dirty="0" smtClean="0">
                <a:solidFill>
                  <a:srgbClr val="FF0000"/>
                </a:solidFill>
              </a:rPr>
              <a:t>New attitude…</a:t>
            </a:r>
            <a:endParaRPr lang="en-US" sz="2400" dirty="0">
              <a:solidFill>
                <a:srgbClr val="FF0000"/>
              </a:solidFill>
            </a:endParaRPr>
          </a:p>
        </p:txBody>
      </p:sp>
    </p:spTree>
    <p:extLst>
      <p:ext uri="{BB962C8B-B14F-4D97-AF65-F5344CB8AC3E}">
        <p14:creationId xmlns:p14="http://schemas.microsoft.com/office/powerpoint/2010/main" val="3002693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499533"/>
          </a:xfrm>
        </p:spPr>
        <p:txBody>
          <a:bodyPr/>
          <a:lstStyle/>
          <a:p>
            <a:r>
              <a:rPr lang="en-US" sz="3600" dirty="0" smtClean="0"/>
              <a:t>What is really missed IMO</a:t>
            </a:r>
            <a:endParaRPr lang="en-US" sz="3600" dirty="0"/>
          </a:p>
        </p:txBody>
      </p:sp>
      <p:sp>
        <p:nvSpPr>
          <p:cNvPr id="3" name="Content Placeholder 2"/>
          <p:cNvSpPr>
            <a:spLocks noGrp="1"/>
          </p:cNvSpPr>
          <p:nvPr>
            <p:ph idx="1"/>
          </p:nvPr>
        </p:nvSpPr>
        <p:spPr>
          <a:xfrm>
            <a:off x="0" y="685800"/>
            <a:ext cx="9067800" cy="5440363"/>
          </a:xfrm>
        </p:spPr>
        <p:txBody>
          <a:bodyPr/>
          <a:lstStyle/>
          <a:p>
            <a:pPr marL="0" lvl="0" indent="0">
              <a:buNone/>
            </a:pPr>
            <a:r>
              <a:rPr lang="en-US" sz="2400" dirty="0" smtClean="0"/>
              <a:t>Forget apps. Think how problems are </a:t>
            </a:r>
            <a:r>
              <a:rPr lang="en-US" sz="2400" dirty="0"/>
              <a:t>posed and </a:t>
            </a:r>
            <a:r>
              <a:rPr lang="en-US" sz="2400" dirty="0" smtClean="0"/>
              <a:t>programs developed. </a:t>
            </a:r>
            <a:r>
              <a:rPr lang="en-US" sz="2400" dirty="0"/>
              <a:t>I</a:t>
            </a:r>
            <a:r>
              <a:rPr lang="en-US" sz="2400" dirty="0" smtClean="0"/>
              <a:t>rregular </a:t>
            </a:r>
            <a:r>
              <a:rPr lang="en-US" sz="2400" dirty="0"/>
              <a:t>programming </a:t>
            </a:r>
            <a:r>
              <a:rPr lang="en-US" sz="2400" dirty="0" smtClean="0"/>
              <a:t>is all over </a:t>
            </a:r>
            <a:r>
              <a:rPr lang="en-US" sz="2400" dirty="0"/>
              <a:t>computer programs for </a:t>
            </a:r>
            <a:r>
              <a:rPr lang="en-US" sz="2400" dirty="0" smtClean="0"/>
              <a:t>problems </a:t>
            </a:r>
            <a:r>
              <a:rPr lang="en-US" sz="2400" dirty="0"/>
              <a:t>whose understanding does not imply clear input or output </a:t>
            </a:r>
            <a:r>
              <a:rPr lang="en-US" sz="2400" dirty="0" smtClean="0"/>
              <a:t>definitions </a:t>
            </a:r>
            <a:r>
              <a:rPr lang="en-US" sz="2400" dirty="0" smtClean="0">
                <a:sym typeface="Wingdings" pitchFamily="2" charset="2"/>
              </a:rPr>
              <a:t> big variety on </a:t>
            </a:r>
            <a:r>
              <a:rPr lang="en-US" sz="2400" dirty="0" smtClean="0"/>
              <a:t>program development and resulting programs. Appealing instance </a:t>
            </a:r>
            <a:r>
              <a:rPr lang="en-US" sz="2400" dirty="0"/>
              <a:t>of </a:t>
            </a:r>
            <a:r>
              <a:rPr lang="en-US" sz="2400" dirty="0" smtClean="0"/>
              <a:t>individuality &amp; creativity </a:t>
            </a:r>
            <a:r>
              <a:rPr lang="en-US" sz="2400" dirty="0"/>
              <a:t>in </a:t>
            </a:r>
            <a:r>
              <a:rPr lang="en-US" sz="2400" dirty="0" smtClean="0"/>
              <a:t>CS: </a:t>
            </a:r>
            <a:r>
              <a:rPr lang="en-US" sz="2400" dirty="0"/>
              <a:t>Why robots have not yet replaced </a:t>
            </a:r>
            <a:r>
              <a:rPr lang="en-US" sz="2400" dirty="0" smtClean="0"/>
              <a:t>us..</a:t>
            </a:r>
          </a:p>
          <a:p>
            <a:pPr marL="0" lvl="0" indent="0">
              <a:buNone/>
            </a:pPr>
            <a:r>
              <a:rPr lang="en-US" sz="2400" dirty="0"/>
              <a:t>O</a:t>
            </a:r>
            <a:r>
              <a:rPr lang="en-US" sz="2400" dirty="0" smtClean="0"/>
              <a:t>pen-ended programming: Prevalent, but not in benchmarks. </a:t>
            </a:r>
          </a:p>
          <a:p>
            <a:pPr marL="0" lvl="0" indent="0">
              <a:buNone/>
            </a:pPr>
            <a:endParaRPr lang="en-US" sz="2400" dirty="0" smtClean="0"/>
          </a:p>
          <a:p>
            <a:pPr marL="0" indent="0">
              <a:buNone/>
            </a:pPr>
            <a:r>
              <a:rPr lang="en-US" sz="2400" dirty="0" smtClean="0"/>
              <a:t>Open-ended programming is big deal for:</a:t>
            </a:r>
          </a:p>
          <a:p>
            <a:pPr lvl="1"/>
            <a:r>
              <a:rPr lang="en-US" sz="2000" dirty="0" smtClean="0"/>
              <a:t>the </a:t>
            </a:r>
            <a:r>
              <a:rPr lang="en-US" sz="2000" dirty="0"/>
              <a:t>standard curriculum </a:t>
            </a:r>
          </a:p>
          <a:p>
            <a:pPr lvl="1"/>
            <a:r>
              <a:rPr lang="en-US" sz="2000" dirty="0" smtClean="0"/>
              <a:t>practice </a:t>
            </a:r>
            <a:endParaRPr lang="en-US" sz="2000" dirty="0"/>
          </a:p>
          <a:p>
            <a:pPr lvl="1"/>
            <a:r>
              <a:rPr lang="en-US" sz="2000" dirty="0" smtClean="0"/>
              <a:t>computer </a:t>
            </a:r>
            <a:r>
              <a:rPr lang="en-US" sz="2000" dirty="0"/>
              <a:t>science culture as a whole </a:t>
            </a:r>
          </a:p>
          <a:p>
            <a:pPr marL="0" indent="0">
              <a:buNone/>
            </a:pPr>
            <a:r>
              <a:rPr lang="en-US" sz="2400" dirty="0"/>
              <a:t>Students resentful since </a:t>
            </a:r>
            <a:r>
              <a:rPr lang="en-US" sz="2400" dirty="0" smtClean="0"/>
              <a:t>they came to appreciate it, only see it now crushed </a:t>
            </a:r>
            <a:r>
              <a:rPr lang="en-US" sz="2400" dirty="0"/>
              <a:t>it when it comes to parallel </a:t>
            </a:r>
            <a:r>
              <a:rPr lang="en-US" sz="2400" dirty="0" smtClean="0"/>
              <a:t>programming.. </a:t>
            </a:r>
            <a:endParaRPr lang="en-US" sz="2400" dirty="0"/>
          </a:p>
        </p:txBody>
      </p:sp>
    </p:spTree>
    <p:extLst>
      <p:ext uri="{BB962C8B-B14F-4D97-AF65-F5344CB8AC3E}">
        <p14:creationId xmlns:p14="http://schemas.microsoft.com/office/powerpoint/2010/main" val="21582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Can such ideas gain traction?</a:t>
            </a:r>
            <a:r>
              <a:rPr lang="en-US" sz="2400" dirty="0">
                <a:solidFill>
                  <a:srgbClr val="FF0000"/>
                </a:solidFill>
              </a:rPr>
              <a:t> </a:t>
            </a:r>
          </a:p>
        </p:txBody>
      </p:sp>
      <p:sp>
        <p:nvSpPr>
          <p:cNvPr id="3" name="Content Placeholder 2"/>
          <p:cNvSpPr>
            <a:spLocks noGrp="1"/>
          </p:cNvSpPr>
          <p:nvPr>
            <p:ph idx="1"/>
          </p:nvPr>
        </p:nvSpPr>
        <p:spPr>
          <a:xfrm>
            <a:off x="0" y="685800"/>
            <a:ext cx="9144000" cy="5440363"/>
          </a:xfrm>
        </p:spPr>
        <p:txBody>
          <a:bodyPr/>
          <a:lstStyle/>
          <a:p>
            <a:pPr marL="0" indent="0">
              <a:buNone/>
            </a:pPr>
            <a:r>
              <a:rPr lang="en-US" sz="2800" dirty="0" smtClean="0"/>
              <a:t>Naive answer: “Sure</a:t>
            </a:r>
            <a:r>
              <a:rPr lang="en-US" sz="2800" dirty="0"/>
              <a:t>, since they </a:t>
            </a:r>
            <a:r>
              <a:rPr lang="en-US" sz="2800" dirty="0" smtClean="0"/>
              <a:t>are good”. </a:t>
            </a:r>
          </a:p>
          <a:p>
            <a:pPr marL="0" indent="0">
              <a:buNone/>
            </a:pPr>
            <a:r>
              <a:rPr lang="en-US" sz="2800" dirty="0" smtClean="0"/>
              <a:t>So</a:t>
            </a:r>
            <a:r>
              <a:rPr lang="en-US" sz="2800" dirty="0"/>
              <a:t>, why not in the past?</a:t>
            </a:r>
          </a:p>
          <a:p>
            <a:pPr lvl="1"/>
            <a:r>
              <a:rPr lang="en-US" sz="2400" dirty="0"/>
              <a:t>Wall Street companies: risk averse. Too big for startup</a:t>
            </a:r>
          </a:p>
          <a:p>
            <a:pPr lvl="1"/>
            <a:r>
              <a:rPr lang="en-US" sz="2400" dirty="0"/>
              <a:t>Focus on fighting out GPUs (only competition</a:t>
            </a:r>
            <a:r>
              <a:rPr lang="en-US" sz="2400" dirty="0" smtClean="0"/>
              <a:t>)</a:t>
            </a:r>
          </a:p>
          <a:p>
            <a:pPr lvl="1"/>
            <a:r>
              <a:rPr lang="en-US" sz="2400" dirty="0" smtClean="0"/>
              <a:t>60 </a:t>
            </a:r>
            <a:r>
              <a:rPr lang="en-US" sz="2400" dirty="0" err="1" smtClean="0"/>
              <a:t>yrs</a:t>
            </a:r>
            <a:r>
              <a:rPr lang="en-US" sz="2400" dirty="0" smtClean="0"/>
              <a:t> same “computing stack” </a:t>
            </a:r>
            <a:r>
              <a:rPr lang="en-US" sz="2400" dirty="0" smtClean="0">
                <a:sym typeface="Wingdings" pitchFamily="2" charset="2"/>
              </a:rPr>
              <a:t> l</a:t>
            </a:r>
            <a:r>
              <a:rPr lang="en-US" sz="2400" dirty="0" smtClean="0"/>
              <a:t>owest common ancestor of company units for change: CEO… who can initiate it? … Turf issues</a:t>
            </a:r>
          </a:p>
          <a:p>
            <a:pPr marL="0" indent="0">
              <a:buNone/>
            </a:pPr>
            <a:endParaRPr lang="en-US" sz="2400" dirty="0"/>
          </a:p>
        </p:txBody>
      </p:sp>
    </p:spTree>
    <p:extLst>
      <p:ext uri="{BB962C8B-B14F-4D97-AF65-F5344CB8AC3E}">
        <p14:creationId xmlns:p14="http://schemas.microsoft.com/office/powerpoint/2010/main" val="1973592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a:t>My conclusion</a:t>
            </a:r>
          </a:p>
        </p:txBody>
      </p:sp>
      <p:sp>
        <p:nvSpPr>
          <p:cNvPr id="3" name="Content Placeholder 2"/>
          <p:cNvSpPr>
            <a:spLocks noGrp="1"/>
          </p:cNvSpPr>
          <p:nvPr>
            <p:ph idx="1"/>
          </p:nvPr>
        </p:nvSpPr>
        <p:spPr>
          <a:xfrm>
            <a:off x="76200" y="838200"/>
            <a:ext cx="9067800" cy="5287963"/>
          </a:xfrm>
        </p:spPr>
        <p:txBody>
          <a:bodyPr/>
          <a:lstStyle/>
          <a:p>
            <a:pPr marL="0" indent="0">
              <a:buNone/>
            </a:pPr>
            <a:endParaRPr lang="en-US" sz="2000" dirty="0"/>
          </a:p>
          <a:p>
            <a:pPr>
              <a:buFontTx/>
              <a:buChar char="-"/>
            </a:pPr>
            <a:r>
              <a:rPr lang="en-US" sz="2400" dirty="0" smtClean="0"/>
              <a:t>A time bomb that will explode sooner or later</a:t>
            </a:r>
          </a:p>
          <a:p>
            <a:pPr>
              <a:buFontTx/>
              <a:buChar char="-"/>
            </a:pPr>
            <a:r>
              <a:rPr lang="en-US" sz="2400" dirty="0" smtClean="0"/>
              <a:t>Huge market: more frequent replacement.  </a:t>
            </a:r>
          </a:p>
          <a:p>
            <a:pPr marL="0" indent="0">
              <a:buNone/>
            </a:pPr>
            <a:r>
              <a:rPr lang="en-US" sz="2400" dirty="0" smtClean="0"/>
              <a:t>-  Will take over domination of a core area of IT. How much more?  </a:t>
            </a:r>
            <a:endParaRPr lang="en-US" sz="2400" dirty="0"/>
          </a:p>
          <a:p>
            <a:pPr marL="0" indent="0">
              <a:buNone/>
            </a:pPr>
            <a:endParaRPr lang="en-US" sz="2600" dirty="0"/>
          </a:p>
        </p:txBody>
      </p:sp>
    </p:spTree>
    <p:extLst>
      <p:ext uri="{BB962C8B-B14F-4D97-AF65-F5344CB8AC3E}">
        <p14:creationId xmlns:p14="http://schemas.microsoft.com/office/powerpoint/2010/main" val="1128330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u="sng" dirty="0" smtClean="0">
                <a:solidFill>
                  <a:schemeClr val="accent2"/>
                </a:solidFill>
              </a:rPr>
              <a:t>Cartoon</a:t>
            </a:r>
            <a:r>
              <a:rPr lang="en-US" sz="2000" dirty="0" smtClean="0"/>
              <a:t> Spawn creates threads; a</a:t>
            </a:r>
          </a:p>
          <a:p>
            <a:pPr>
              <a:lnSpc>
                <a:spcPct val="90000"/>
              </a:lnSpc>
              <a:buFontTx/>
              <a:buNone/>
            </a:pPr>
            <a:r>
              <a:rPr lang="en-US" sz="2000" dirty="0" smtClean="0"/>
              <a:t>thread progresses at its own speed</a:t>
            </a:r>
          </a:p>
          <a:p>
            <a:pPr>
              <a:lnSpc>
                <a:spcPct val="90000"/>
              </a:lnSpc>
              <a:buFontTx/>
              <a:buNone/>
            </a:pPr>
            <a:r>
              <a:rPr lang="en-US" sz="2000" dirty="0" smtClean="0"/>
              <a:t>and expires at its Join.</a:t>
            </a:r>
          </a:p>
          <a:p>
            <a:pPr>
              <a:lnSpc>
                <a:spcPct val="90000"/>
              </a:lnSpc>
              <a:buFontTx/>
              <a:buNone/>
            </a:pPr>
            <a:r>
              <a:rPr lang="en-US" sz="2000" dirty="0" smtClean="0"/>
              <a:t>Synchronization: only at the Joins. So,</a:t>
            </a:r>
          </a:p>
          <a:p>
            <a:pPr>
              <a:lnSpc>
                <a:spcPct val="90000"/>
              </a:lnSpc>
              <a:buFontTx/>
              <a:buNone/>
            </a:pPr>
            <a:r>
              <a:rPr lang="en-US" sz="2000" dirty="0" smtClean="0"/>
              <a:t>virtual threads avoid busy-waits by</a:t>
            </a:r>
          </a:p>
          <a:p>
            <a:pPr>
              <a:lnSpc>
                <a:spcPct val="90000"/>
              </a:lnSpc>
              <a:buFontTx/>
              <a:buNone/>
            </a:pPr>
            <a:r>
              <a:rPr lang="en-US" sz="2000" dirty="0" smtClean="0"/>
              <a:t>expiring. New: Independence of order</a:t>
            </a:r>
          </a:p>
          <a:p>
            <a:pPr>
              <a:lnSpc>
                <a:spcPct val="90000"/>
              </a:lnSpc>
              <a:buFontTx/>
              <a:buNone/>
            </a:pPr>
            <a:r>
              <a:rPr lang="en-US" sz="2000" dirty="0" smtClean="0"/>
              <a:t>semantics (IOS)</a:t>
            </a:r>
          </a:p>
          <a:p>
            <a:pPr>
              <a:lnSpc>
                <a:spcPct val="90000"/>
              </a:lnSpc>
              <a:buFontTx/>
              <a:buNone/>
            </a:pPr>
            <a:endParaRPr lang="en-US" sz="2000" dirty="0" smtClean="0"/>
          </a:p>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6075" name="Group 59"/>
          <p:cNvGraphicFramePr>
            <a:graphicFrameLocks noGrp="1"/>
          </p:cNvGraphicFramePr>
          <p:nvPr/>
        </p:nvGraphicFramePr>
        <p:xfrm>
          <a:off x="7924800" y="1828800"/>
          <a:ext cx="1066800" cy="1554480"/>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Tree>
    <p:extLst>
      <p:ext uri="{BB962C8B-B14F-4D97-AF65-F5344CB8AC3E}">
        <p14:creationId xmlns:p14="http://schemas.microsoft.com/office/powerpoint/2010/main" val="124712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304800" y="838200"/>
            <a:ext cx="88392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Tree>
    <p:extLst>
      <p:ext uri="{BB962C8B-B14F-4D97-AF65-F5344CB8AC3E}">
        <p14:creationId xmlns:p14="http://schemas.microsoft.com/office/powerpoint/2010/main" val="892076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a:t>
            </a:r>
            <a:r>
              <a:rPr lang="en-US" sz="2000" u="sng" dirty="0" smtClean="0"/>
              <a:t>Main XMT patent</a:t>
            </a:r>
            <a:r>
              <a:rPr lang="en-US" sz="2000" dirty="0" smtClean="0"/>
              <a:t>: Direct in unit time a car to a EVERY pump; </a:t>
            </a:r>
            <a:r>
              <a:rPr lang="en-US" sz="2000" u="sng" dirty="0" smtClean="0"/>
              <a:t>PS patent</a:t>
            </a:r>
            <a:r>
              <a:rPr lang="en-US" sz="2000" dirty="0" smtClean="0"/>
              <a:t>: Then, direct in unit time a car to EVERY pump becoming available</a:t>
            </a:r>
          </a:p>
        </p:txBody>
      </p:sp>
    </p:spTree>
    <p:extLst>
      <p:ext uri="{BB962C8B-B14F-4D97-AF65-F5344CB8AC3E}">
        <p14:creationId xmlns:p14="http://schemas.microsoft.com/office/powerpoint/2010/main" val="3710923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525000" cy="762000"/>
          </a:xfrm>
        </p:spPr>
        <p:txBody>
          <a:bodyPr/>
          <a:lstStyle/>
          <a:p>
            <a:r>
              <a:rPr lang="en-US" sz="3600" dirty="0" smtClean="0"/>
              <a:t>How is many-core parallel computing doing?</a:t>
            </a:r>
            <a:endParaRPr lang="en-US" sz="3600" dirty="0"/>
          </a:p>
        </p:txBody>
      </p:sp>
      <p:sp>
        <p:nvSpPr>
          <p:cNvPr id="3" name="Content Placeholder 2"/>
          <p:cNvSpPr>
            <a:spLocks noGrp="1"/>
          </p:cNvSpPr>
          <p:nvPr>
            <p:ph idx="1"/>
          </p:nvPr>
        </p:nvSpPr>
        <p:spPr>
          <a:xfrm>
            <a:off x="0" y="685800"/>
            <a:ext cx="9144000" cy="5287963"/>
          </a:xfrm>
        </p:spPr>
        <p:txBody>
          <a:bodyPr/>
          <a:lstStyle/>
          <a:p>
            <a:pPr>
              <a:buFontTx/>
              <a:buChar char="-"/>
            </a:pPr>
            <a:r>
              <a:rPr lang="en-US" sz="2600" dirty="0" smtClean="0"/>
              <a:t>Current-day </a:t>
            </a:r>
            <a:r>
              <a:rPr lang="en-US" sz="2600" dirty="0"/>
              <a:t>system architectures </a:t>
            </a:r>
            <a:r>
              <a:rPr lang="en-US" sz="2600" dirty="0" smtClean="0"/>
              <a:t>allow </a:t>
            </a:r>
            <a:r>
              <a:rPr lang="en-US" sz="2600" dirty="0"/>
              <a:t>good speedups </a:t>
            </a:r>
            <a:r>
              <a:rPr lang="en-US" sz="2600" dirty="0" smtClean="0"/>
              <a:t>on regular </a:t>
            </a:r>
            <a:r>
              <a:rPr lang="en-US" sz="2600" dirty="0"/>
              <a:t>dense-matrix type </a:t>
            </a:r>
            <a:r>
              <a:rPr lang="en-US" sz="2600" dirty="0" smtClean="0"/>
              <a:t>programs, but are basically </a:t>
            </a:r>
            <a:r>
              <a:rPr lang="en-US" sz="2600" dirty="0"/>
              <a:t>unable to </a:t>
            </a:r>
            <a:r>
              <a:rPr lang="en-US" sz="2600" dirty="0" smtClean="0"/>
              <a:t>do much </a:t>
            </a:r>
            <a:r>
              <a:rPr lang="en-US" sz="2600" dirty="0"/>
              <a:t>outside </a:t>
            </a:r>
            <a:r>
              <a:rPr lang="en-US" sz="2600" dirty="0" smtClean="0"/>
              <a:t>that. </a:t>
            </a:r>
          </a:p>
          <a:p>
            <a:pPr>
              <a:buFontTx/>
              <a:buChar char="-"/>
            </a:pPr>
            <a:r>
              <a:rPr lang="en-US" sz="2800" u="sng" dirty="0" smtClean="0"/>
              <a:t>In view of the prior slide</a:t>
            </a:r>
            <a:r>
              <a:rPr lang="en-US" sz="2800" dirty="0" smtClean="0"/>
              <a:t> Are </a:t>
            </a:r>
            <a:r>
              <a:rPr lang="en-US" sz="2800" i="1" dirty="0"/>
              <a:t>desktop computers </a:t>
            </a:r>
            <a:r>
              <a:rPr lang="en-US" sz="2800" dirty="0"/>
              <a:t>doomed to be seen as </a:t>
            </a:r>
            <a:r>
              <a:rPr lang="en-US" sz="2800" i="1" dirty="0"/>
              <a:t>appliances</a:t>
            </a:r>
            <a:r>
              <a:rPr lang="en-US" sz="2800" dirty="0"/>
              <a:t>, where owning one is a necessity, </a:t>
            </a:r>
            <a:r>
              <a:rPr lang="en-US" sz="2800" i="1" dirty="0"/>
              <a:t>but upgrading for running a new application is not</a:t>
            </a:r>
            <a:r>
              <a:rPr lang="en-US" sz="2800" dirty="0"/>
              <a:t>? </a:t>
            </a:r>
          </a:p>
          <a:p>
            <a:pPr marL="0" indent="0">
              <a:buNone/>
            </a:pPr>
            <a:r>
              <a:rPr lang="en-US" sz="2800" dirty="0" smtClean="0"/>
              <a:t>    </a:t>
            </a:r>
            <a:r>
              <a:rPr lang="en-US" sz="2400" dirty="0" smtClean="0"/>
              <a:t>Even </a:t>
            </a:r>
            <a:r>
              <a:rPr lang="en-US" sz="2400" dirty="0"/>
              <a:t>the exception of PC gaming is threatened by diversifying onto other platforms</a:t>
            </a:r>
            <a:endParaRPr lang="en-US" sz="2400" dirty="0" smtClean="0"/>
          </a:p>
          <a:p>
            <a:pPr>
              <a:buFontTx/>
              <a:buChar char="-"/>
            </a:pPr>
            <a:endParaRPr lang="en-US" sz="2600" dirty="0" smtClean="0"/>
          </a:p>
          <a:p>
            <a:pPr marL="0" indent="0">
              <a:buNone/>
            </a:pPr>
            <a:r>
              <a:rPr lang="en-US" sz="2600" u="sng" dirty="0" smtClean="0"/>
              <a:t>Take home</a:t>
            </a:r>
            <a:r>
              <a:rPr lang="en-US" sz="2600" dirty="0" smtClean="0"/>
              <a:t> Parallelism doing good: used at unprecedented scale. But, can still do much better</a:t>
            </a:r>
            <a:endParaRPr lang="en-US" sz="2600" i="1" u="sng" dirty="0" smtClean="0"/>
          </a:p>
          <a:p>
            <a:pPr marL="0" indent="0">
              <a:buNone/>
            </a:pPr>
            <a:endParaRPr lang="en-US" sz="3000" dirty="0">
              <a:solidFill>
                <a:srgbClr val="FF0000"/>
              </a:solidFill>
            </a:endParaRPr>
          </a:p>
        </p:txBody>
      </p:sp>
    </p:spTree>
    <p:extLst>
      <p:ext uri="{BB962C8B-B14F-4D97-AF65-F5344CB8AC3E}">
        <p14:creationId xmlns:p14="http://schemas.microsoft.com/office/powerpoint/2010/main" val="209367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Programmer’s Model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a:t>
            </a:r>
            <a:r>
              <a:rPr lang="en-US" sz="2000" dirty="0" smtClean="0"/>
              <a:t> in synchronous PRAM-like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lstStyle/>
          <a:p>
            <a:pPr marL="342900" lvl="1" indent="-342900" eaLnBrk="1" hangingPunct="1">
              <a:buNone/>
            </a:pPr>
            <a:r>
              <a:rPr lang="en-US" sz="2000" dirty="0" smtClean="0"/>
              <a:t>Circumvents: (i) decomposition-inventive; (ii) “the problem with threads”, e.g., [Lee]. </a:t>
            </a:r>
            <a:r>
              <a:rPr lang="en-US" sz="2000" u="sng" dirty="0" smtClean="0"/>
              <a:t>Issue addressed in a PhD thesis</a:t>
            </a:r>
            <a:r>
              <a:rPr lang="en-US" sz="2000" dirty="0" smtClean="0"/>
              <a:t> nesting of spawns</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191000" cy="5211763"/>
          </a:xfrm>
        </p:spPr>
        <p:txBody>
          <a:bodyPr/>
          <a:lstStyle/>
          <a:p>
            <a:pPr eaLnBrk="1" hangingPunct="1"/>
            <a:r>
              <a:rPr lang="en-US" sz="2000" dirty="0" err="1" smtClean="0"/>
              <a:t>BestInClass</a:t>
            </a:r>
            <a:r>
              <a:rPr lang="en-US" sz="2000" dirty="0" smtClean="0"/>
              <a:t> serial core – master thread control unit (MTCU)</a:t>
            </a:r>
          </a:p>
          <a:p>
            <a:pPr eaLnBrk="1" hangingPunct="1"/>
            <a:r>
              <a:rPr lang="en-US" sz="2000" dirty="0" smtClean="0"/>
              <a:t>Parallel cores (TCUs) grouped in clusters</a:t>
            </a:r>
          </a:p>
          <a:p>
            <a:pPr eaLnBrk="1" hangingPunct="1"/>
            <a:r>
              <a:rPr lang="en-US" sz="2000" dirty="0" smtClean="0"/>
              <a:t>Global memory space evenly partitioned in cache banks using hashing</a:t>
            </a:r>
          </a:p>
          <a:p>
            <a:pPr eaLnBrk="1" hangingPunct="1"/>
            <a:r>
              <a:rPr lang="en-US" sz="2000" dirty="0" smtClean="0"/>
              <a:t>No local caches at TCU. Avoids expensive cache coherence hardware </a:t>
            </a:r>
          </a:p>
          <a:p>
            <a:pPr eaLnBrk="1" hangingPunct="1"/>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overhead.</a:t>
            </a:r>
            <a:r>
              <a:rPr lang="en-US" sz="2000" dirty="0" smtClean="0"/>
              <a:t> (Extend classic stored-program+program counter; cited by 40 patents; Prefix-sum to registers &amp; to memory. ) </a:t>
            </a:r>
          </a:p>
        </p:txBody>
      </p:sp>
      <p:grpSp>
        <p:nvGrpSpPr>
          <p:cNvPr id="2"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21510" name="TextBox 46"/>
          <p:cNvSpPr txBox="1">
            <a:spLocks noChangeArrowheads="1"/>
          </p:cNvSpPr>
          <p:nvPr/>
        </p:nvSpPr>
        <p:spPr bwMode="auto">
          <a:xfrm>
            <a:off x="4800600" y="5029200"/>
            <a:ext cx="4343400" cy="708025"/>
          </a:xfrm>
          <a:prstGeom prst="rect">
            <a:avLst/>
          </a:prstGeom>
          <a:noFill/>
          <a:ln w="9525">
            <a:noFill/>
            <a:miter lim="800000"/>
            <a:headEnd/>
            <a:tailEnd/>
          </a:ln>
        </p:spPr>
        <p:txBody>
          <a:bodyPr>
            <a:spAutoFit/>
          </a:bodyPr>
          <a:lstStyle/>
          <a:p>
            <a:r>
              <a:rPr lang="en-US" dirty="0"/>
              <a:t>- </a:t>
            </a:r>
            <a:r>
              <a:rPr lang="en-US" dirty="0">
                <a:solidFill>
                  <a:srgbClr val="FF0000"/>
                </a:solidFill>
              </a:rPr>
              <a:t>Enough interconnection network </a:t>
            </a:r>
          </a:p>
          <a:p>
            <a:r>
              <a:rPr lang="en-US" dirty="0">
                <a:solidFill>
                  <a:srgbClr val="FF0000"/>
                </a:solidFill>
              </a:rPr>
              <a:t>bandwidth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685800"/>
          </a:xfrm>
        </p:spPr>
        <p:txBody>
          <a:bodyPr/>
          <a:lstStyle/>
          <a:p>
            <a:r>
              <a:rPr lang="en-US" sz="3600" u="sng" dirty="0" smtClean="0">
                <a:ea typeface="ＭＳ Ｐゴシック" charset="-128"/>
              </a:rPr>
              <a:t>Backup - Holistic design</a:t>
            </a:r>
            <a:endParaRPr lang="en-US" sz="3600" dirty="0"/>
          </a:p>
        </p:txBody>
      </p:sp>
      <p:sp>
        <p:nvSpPr>
          <p:cNvPr id="3" name="Content Placeholder 2"/>
          <p:cNvSpPr>
            <a:spLocks noGrp="1"/>
          </p:cNvSpPr>
          <p:nvPr>
            <p:ph idx="1"/>
          </p:nvPr>
        </p:nvSpPr>
        <p:spPr>
          <a:xfrm>
            <a:off x="0" y="533400"/>
            <a:ext cx="9220200" cy="6324600"/>
          </a:xfrm>
        </p:spPr>
        <p:txBody>
          <a:bodyPr/>
          <a:lstStyle/>
          <a:p>
            <a:pPr marL="548640">
              <a:buNone/>
            </a:pPr>
            <a:r>
              <a:rPr lang="en-US" sz="2400" u="sng" dirty="0" smtClean="0"/>
              <a:t>Lead question</a:t>
            </a:r>
            <a:r>
              <a:rPr lang="en-US" sz="2400" dirty="0" smtClean="0"/>
              <a:t> </a:t>
            </a:r>
            <a:r>
              <a:rPr lang="en-US" sz="2400" dirty="0" smtClean="0">
                <a:solidFill>
                  <a:srgbClr val="FF0000"/>
                </a:solidFill>
              </a:rPr>
              <a:t>How to build and program general-purpose many-core processors for single task completion time?</a:t>
            </a:r>
          </a:p>
          <a:p>
            <a:pPr>
              <a:buNone/>
            </a:pPr>
            <a:endParaRPr lang="en-US" sz="2400" u="sng" dirty="0" smtClean="0">
              <a:ea typeface="ＭＳ Ｐゴシック" charset="-128"/>
            </a:endParaRPr>
          </a:p>
          <a:p>
            <a:pPr>
              <a:buNone/>
            </a:pPr>
            <a:r>
              <a:rPr lang="en-US" sz="2400" u="sng" dirty="0" smtClean="0">
                <a:ea typeface="ＭＳ Ｐゴシック" charset="-128"/>
              </a:rPr>
              <a:t>Carefully design a highly-parallel platform</a:t>
            </a:r>
            <a:r>
              <a:rPr lang="en-US" sz="2400" dirty="0" smtClean="0">
                <a:ea typeface="ＭＳ Ｐゴシック" charset="-128"/>
              </a:rPr>
              <a:t> ~Top-down objectives:</a:t>
            </a:r>
          </a:p>
          <a:p>
            <a:pPr marL="548640"/>
            <a:r>
              <a:rPr lang="en-US" sz="2400" dirty="0" smtClean="0">
                <a:solidFill>
                  <a:srgbClr val="FF0000"/>
                </a:solidFill>
                <a:ea typeface="ＭＳ Ｐゴシック" charset="-128"/>
              </a:rPr>
              <a:t>High PRAM-like abstraction level. ‘Synchronous’. </a:t>
            </a:r>
          </a:p>
          <a:p>
            <a:pPr marL="548640"/>
            <a:r>
              <a:rPr lang="en-US" sz="2400" dirty="0" smtClean="0">
                <a:solidFill>
                  <a:srgbClr val="FF0000"/>
                </a:solidFill>
                <a:ea typeface="ＭＳ Ｐゴシック" charset="-128"/>
              </a:rPr>
              <a:t>Easy coding </a:t>
            </a:r>
            <a:r>
              <a:rPr lang="en-US" sz="2400" dirty="0" smtClean="0">
                <a:solidFill>
                  <a:srgbClr val="FF0000"/>
                </a:solidFill>
              </a:rPr>
              <a:t>Isolate creativity to parallel algorithms </a:t>
            </a:r>
            <a:endParaRPr lang="en-US" sz="2400" dirty="0" smtClean="0">
              <a:solidFill>
                <a:srgbClr val="FF0000"/>
              </a:solidFill>
              <a:ea typeface="ＭＳ Ｐゴシック" charset="-128"/>
            </a:endParaRPr>
          </a:p>
          <a:p>
            <a:pPr marL="548640"/>
            <a:r>
              <a:rPr lang="en-US" sz="2400" dirty="0" smtClean="0"/>
              <a:t>Not falling behind on any type &amp; amount of parallelism </a:t>
            </a:r>
          </a:p>
          <a:p>
            <a:pPr marL="548640"/>
            <a:r>
              <a:rPr lang="en-US" sz="2400" dirty="0" smtClean="0"/>
              <a:t>Backwards compatibility on serial</a:t>
            </a:r>
            <a:endParaRPr lang="en-US" sz="2400" dirty="0" smtClean="0">
              <a:ea typeface="ＭＳ Ｐゴシック" charset="-128"/>
            </a:endParaRPr>
          </a:p>
          <a:p>
            <a:pPr marL="548640"/>
            <a:r>
              <a:rPr lang="en-US" sz="2400" dirty="0" smtClean="0">
                <a:solidFill>
                  <a:srgbClr val="FF0000"/>
                </a:solidFill>
              </a:rPr>
              <a:t>Have HW operate near its full intrinsic capacity</a:t>
            </a:r>
            <a:endParaRPr lang="en-US" sz="2400" dirty="0" smtClean="0">
              <a:solidFill>
                <a:srgbClr val="FF0000"/>
              </a:solidFill>
              <a:ea typeface="ＭＳ Ｐゴシック" charset="-128"/>
            </a:endParaRPr>
          </a:p>
          <a:p>
            <a:pPr marL="548640"/>
            <a:r>
              <a:rPr lang="en-US" sz="2400" dirty="0" smtClean="0">
                <a:solidFill>
                  <a:srgbClr val="FF0000"/>
                </a:solidFill>
              </a:rPr>
              <a:t>Reduced-synchrony &amp; </a:t>
            </a:r>
            <a:r>
              <a:rPr lang="en-US" sz="2400" dirty="0" smtClean="0">
                <a:solidFill>
                  <a:srgbClr val="FF0000"/>
                </a:solidFill>
                <a:ea typeface="ＭＳ Ｐゴシック" charset="-128"/>
              </a:rPr>
              <a:t>no busy-waits</a:t>
            </a:r>
            <a:r>
              <a:rPr lang="en-US" sz="2400" dirty="0" smtClean="0">
                <a:ea typeface="ＭＳ Ｐゴシック" charset="-128"/>
              </a:rPr>
              <a:t>; to accommodate </a:t>
            </a:r>
            <a:r>
              <a:rPr lang="en-US" sz="2400" u="sng" dirty="0" smtClean="0">
                <a:ea typeface="ＭＳ Ｐゴシック" charset="-128"/>
              </a:rPr>
              <a:t>varied</a:t>
            </a:r>
            <a:r>
              <a:rPr lang="en-US" sz="2400" dirty="0" smtClean="0">
                <a:ea typeface="ＭＳ Ｐゴシック" charset="-128"/>
              </a:rPr>
              <a:t> memory response time </a:t>
            </a:r>
          </a:p>
          <a:p>
            <a:pPr marL="548640"/>
            <a:r>
              <a:rPr lang="en-US" sz="2400" dirty="0" smtClean="0">
                <a:ea typeface="ＭＳ Ｐゴシック" charset="-128"/>
              </a:rPr>
              <a:t>Low overhead start &amp; load balancing of fine-grained threads</a:t>
            </a:r>
          </a:p>
          <a:p>
            <a:pPr marL="548640"/>
            <a:r>
              <a:rPr lang="en-US" sz="2400" dirty="0" smtClean="0"/>
              <a:t>High all-to-all processors/memory bandwidth</a:t>
            </a:r>
            <a:r>
              <a:rPr lang="en-US" sz="1600" dirty="0" smtClean="0"/>
              <a:t>. </a:t>
            </a:r>
            <a:r>
              <a:rPr lang="en-US" sz="2400" dirty="0" smtClean="0"/>
              <a:t>Parallel memories</a:t>
            </a:r>
          </a:p>
          <a:p>
            <a:pPr marL="548640"/>
            <a:endParaRPr lang="en-US" sz="2400" dirty="0" smtClean="0"/>
          </a:p>
          <a:p>
            <a:pPr marL="548640">
              <a:buNone/>
            </a:pPr>
            <a:endParaRPr lang="en-US" sz="2400" dirty="0" smtClean="0"/>
          </a:p>
          <a:p>
            <a:pPr>
              <a:buNone/>
            </a:pPr>
            <a:endParaRPr lang="en-US" sz="2400" dirty="0" smtClean="0"/>
          </a:p>
          <a:p>
            <a:pPr marL="0" indent="0">
              <a:buNone/>
            </a:pPr>
            <a:endParaRPr lang="en-US" sz="2400" dirty="0" smtClean="0"/>
          </a:p>
          <a:p>
            <a:pPr>
              <a:buNone/>
            </a:pPr>
            <a:endParaRPr lang="en-US" sz="2400" u="sng" dirty="0" smtClean="0"/>
          </a:p>
          <a:p>
            <a:pPr>
              <a:buNone/>
            </a:pPr>
            <a:endParaRPr lang="en-US" sz="2400" dirty="0" smtClean="0"/>
          </a:p>
          <a:p>
            <a:pPr>
              <a:buNone/>
            </a:pPr>
            <a:endParaRPr lang="en-US" sz="24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Tree>
    <p:extLst>
      <p:ext uri="{BB962C8B-B14F-4D97-AF65-F5344CB8AC3E}">
        <p14:creationId xmlns:p14="http://schemas.microsoft.com/office/powerpoint/2010/main" val="1382767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Backup- How?</a:t>
            </a:r>
            <a:endParaRPr lang="en-US" dirty="0"/>
          </a:p>
        </p:txBody>
      </p:sp>
      <p:sp>
        <p:nvSpPr>
          <p:cNvPr id="3" name="Content Placeholder 2"/>
          <p:cNvSpPr>
            <a:spLocks noGrp="1"/>
          </p:cNvSpPr>
          <p:nvPr>
            <p:ph idx="1"/>
          </p:nvPr>
        </p:nvSpPr>
        <p:spPr>
          <a:xfrm>
            <a:off x="0" y="914400"/>
            <a:ext cx="9144000" cy="5211763"/>
          </a:xfrm>
        </p:spPr>
        <p:txBody>
          <a:bodyPr/>
          <a:lstStyle/>
          <a:p>
            <a:pPr algn="ctr">
              <a:buNone/>
            </a:pPr>
            <a:r>
              <a:rPr lang="en-US" sz="2800" b="1" u="sng" dirty="0" smtClean="0"/>
              <a:t>The contractor’s algorithm</a:t>
            </a:r>
            <a:r>
              <a:rPr lang="en-US" sz="2800" dirty="0" smtClean="0"/>
              <a:t> </a:t>
            </a:r>
          </a:p>
          <a:p>
            <a:pPr>
              <a:buNone/>
            </a:pPr>
            <a:r>
              <a:rPr lang="en-US" sz="2800" dirty="0" smtClean="0"/>
              <a:t>1. Many job sites: Place a ladder in every LR </a:t>
            </a:r>
            <a:r>
              <a:rPr lang="en-US" sz="2800" dirty="0" smtClean="0">
                <a:sym typeface="Wingdings" pitchFamily="2" charset="2"/>
              </a:rPr>
              <a:t></a:t>
            </a:r>
            <a:endParaRPr lang="en-US" sz="2800" dirty="0" smtClean="0"/>
          </a:p>
          <a:p>
            <a:pPr>
              <a:buNone/>
            </a:pPr>
            <a:r>
              <a:rPr lang="en-US" sz="2800" dirty="0" smtClean="0"/>
              <a:t>2. Make progress as your capacity allows</a:t>
            </a:r>
          </a:p>
          <a:p>
            <a:pPr>
              <a:buNone/>
            </a:pPr>
            <a:endParaRPr lang="en-US" sz="2800" u="sng" dirty="0" smtClean="0"/>
          </a:p>
          <a:p>
            <a:pPr algn="ctr">
              <a:buNone/>
            </a:pPr>
            <a:r>
              <a:rPr lang="en-US" sz="2800" u="sng" dirty="0" smtClean="0"/>
              <a:t>System principle</a:t>
            </a:r>
            <a:r>
              <a:rPr lang="en-US" sz="2800" dirty="0" smtClean="0"/>
              <a:t> 1</a:t>
            </a:r>
            <a:r>
              <a:rPr lang="en-US" sz="2800" baseline="30000" dirty="0" smtClean="0"/>
              <a:t>st</a:t>
            </a:r>
            <a:r>
              <a:rPr lang="en-US" sz="2800" dirty="0" smtClean="0"/>
              <a:t>/2</a:t>
            </a:r>
            <a:r>
              <a:rPr lang="en-US" sz="2800" baseline="30000" dirty="0" smtClean="0"/>
              <a:t>nd</a:t>
            </a:r>
            <a:r>
              <a:rPr lang="en-US" sz="2800" dirty="0" smtClean="0"/>
              <a:t> order </a:t>
            </a:r>
            <a:r>
              <a:rPr lang="en-US" sz="2800" dirty="0" err="1" smtClean="0"/>
              <a:t>PoR</a:t>
            </a:r>
            <a:r>
              <a:rPr lang="en-US" sz="2800" dirty="0" smtClean="0"/>
              <a:t>/</a:t>
            </a:r>
            <a:r>
              <a:rPr lang="en-US" sz="2800" dirty="0" err="1" smtClean="0"/>
              <a:t>LoR</a:t>
            </a:r>
            <a:endParaRPr lang="en-US" sz="2800" dirty="0"/>
          </a:p>
          <a:p>
            <a:pPr>
              <a:buNone/>
            </a:pPr>
            <a:r>
              <a:rPr lang="en-US" sz="2800" dirty="0" err="1" smtClean="0"/>
              <a:t>PoR</a:t>
            </a:r>
            <a:r>
              <a:rPr lang="en-US" sz="2800" dirty="0" smtClean="0"/>
              <a:t>: Predictability of reference</a:t>
            </a:r>
          </a:p>
          <a:p>
            <a:pPr>
              <a:buNone/>
            </a:pPr>
            <a:r>
              <a:rPr lang="en-US" sz="2800" dirty="0" err="1" smtClean="0"/>
              <a:t>LoR</a:t>
            </a:r>
            <a:r>
              <a:rPr lang="en-US" sz="2800" dirty="0" smtClean="0"/>
              <a:t>: Locality of reference</a:t>
            </a:r>
          </a:p>
          <a:p>
            <a:pPr>
              <a:buNone/>
            </a:pPr>
            <a:endParaRPr lang="en-US" sz="2800" u="sng" dirty="0" smtClean="0">
              <a:solidFill>
                <a:srgbClr val="FF0000"/>
              </a:solidFill>
            </a:endParaRPr>
          </a:p>
          <a:p>
            <a:pPr algn="ctr">
              <a:buNone/>
            </a:pPr>
            <a:r>
              <a:rPr lang="en-US" sz="2800" u="sng" dirty="0" smtClean="0">
                <a:solidFill>
                  <a:srgbClr val="FF0000"/>
                </a:solidFill>
              </a:rPr>
              <a:t>Presentation challenge</a:t>
            </a:r>
            <a:r>
              <a:rPr lang="en-US" sz="2800" dirty="0" smtClean="0">
                <a:solidFill>
                  <a:srgbClr val="FF0000"/>
                </a:solidFill>
              </a:rPr>
              <a:t> </a:t>
            </a:r>
          </a:p>
          <a:p>
            <a:pPr>
              <a:buNone/>
            </a:pPr>
            <a:r>
              <a:rPr lang="en-US" sz="2800" dirty="0" smtClean="0"/>
              <a:t>Vertical platform. Each level: lifetime career</a:t>
            </a:r>
          </a:p>
          <a:p>
            <a:pPr>
              <a:buNone/>
            </a:pPr>
            <a:r>
              <a:rPr lang="en-US" sz="2800" u="sng" dirty="0" smtClean="0"/>
              <a:t>Strategy</a:t>
            </a:r>
            <a:r>
              <a:rPr lang="en-US" sz="2800" dirty="0" smtClean="0"/>
              <a:t> Snapshots. </a:t>
            </a:r>
            <a:r>
              <a:rPr lang="en-US" sz="2800" u="sng" dirty="0" smtClean="0"/>
              <a:t>Limitation</a:t>
            </a:r>
            <a:r>
              <a:rPr lang="en-US" sz="2800" dirty="0" smtClean="0"/>
              <a:t> Not as satisfactory</a:t>
            </a:r>
            <a:r>
              <a:rPr lang="en-US" dirty="0" smtClean="0"/>
              <a:t> </a:t>
            </a:r>
          </a:p>
          <a:p>
            <a:pPr>
              <a:buNone/>
            </a:pPr>
            <a:endParaRPr lang="en-US" u="sng" dirty="0" smtClean="0"/>
          </a:p>
          <a:p>
            <a:endParaRPr lang="en-US" dirty="0"/>
          </a:p>
        </p:txBody>
      </p:sp>
    </p:spTree>
    <p:extLst>
      <p:ext uri="{BB962C8B-B14F-4D97-AF65-F5344CB8AC3E}">
        <p14:creationId xmlns:p14="http://schemas.microsoft.com/office/powerpoint/2010/main" val="2738676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t>The classic SW-HW bridge, GvN47</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XMT:</a:t>
            </a:r>
            <a:r>
              <a:rPr lang="en-US" dirty="0" smtClean="0"/>
              <a:t>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
        <p:nvSpPr>
          <p:cNvPr id="8" name="TextBox 7"/>
          <p:cNvSpPr txBox="1"/>
          <p:nvPr/>
        </p:nvSpPr>
        <p:spPr>
          <a:xfrm>
            <a:off x="5410200" y="5943600"/>
            <a:ext cx="3733800" cy="830997"/>
          </a:xfrm>
          <a:prstGeom prst="rect">
            <a:avLst/>
          </a:prstGeom>
          <a:noFill/>
        </p:spPr>
        <p:txBody>
          <a:bodyPr wrap="square" rtlCol="0">
            <a:spAutoFit/>
          </a:bodyPr>
          <a:lstStyle/>
          <a:p>
            <a:r>
              <a:rPr lang="en-US" sz="1600" dirty="0" smtClean="0"/>
              <a:t>H. Goldstine, J. von Neumann. </a:t>
            </a:r>
          </a:p>
          <a:p>
            <a:r>
              <a:rPr lang="en-US" sz="1600" dirty="0" smtClean="0"/>
              <a:t>Planning and coding problems for an </a:t>
            </a:r>
          </a:p>
          <a:p>
            <a:r>
              <a:rPr lang="en-US" sz="1600" dirty="0" smtClean="0"/>
              <a:t>electronic computing instrument, 1947</a:t>
            </a:r>
            <a:endParaRPr 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lstStyle/>
          <a:p>
            <a:r>
              <a:rPr lang="en-US" sz="3200" u="sng" dirty="0" smtClean="0"/>
              <a:t>Workflow from parallel algorithms to programming </a:t>
            </a:r>
            <a:r>
              <a:rPr lang="en-US" sz="3200" dirty="0" smtClean="0"/>
              <a:t>versus </a:t>
            </a:r>
            <a:r>
              <a:rPr lang="en-US" sz="3200" u="sng" dirty="0" smtClean="0"/>
              <a:t>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smtClean="0"/>
              <a:t>Is Option </a:t>
            </a:r>
            <a:r>
              <a:rPr lang="en-US" sz="1600" b="1" dirty="0"/>
              <a:t>1 </a:t>
            </a:r>
            <a:r>
              <a:rPr lang="en-US" sz="1600" b="1" dirty="0" smtClean="0"/>
              <a:t>good enough </a:t>
            </a:r>
            <a:r>
              <a:rPr lang="en-US" sz="1600" dirty="0" smtClean="0"/>
              <a:t>for </a:t>
            </a:r>
            <a:r>
              <a:rPr lang="en-US" sz="1600" dirty="0"/>
              <a:t>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5052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1232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36" name="TextBox 35"/>
          <p:cNvSpPr txBox="1"/>
          <p:nvPr/>
        </p:nvSpPr>
        <p:spPr>
          <a:xfrm>
            <a:off x="0" y="1143000"/>
            <a:ext cx="9144000" cy="400110"/>
          </a:xfrm>
          <a:prstGeom prst="rect">
            <a:avLst/>
          </a:prstGeom>
          <a:noFill/>
        </p:spPr>
        <p:txBody>
          <a:bodyPr wrap="square" rtlCol="0">
            <a:spAutoFit/>
          </a:bodyPr>
          <a:lstStyle/>
          <a:p>
            <a:r>
              <a:rPr lang="en-US" u="sng" dirty="0" smtClean="0"/>
              <a:t>Legend</a:t>
            </a:r>
            <a:r>
              <a:rPr lang="en-US" dirty="0" smtClean="0"/>
              <a:t> </a:t>
            </a:r>
            <a:r>
              <a:rPr lang="en-US" dirty="0" smtClean="0">
                <a:solidFill>
                  <a:srgbClr val="92D050"/>
                </a:solidFill>
              </a:rPr>
              <a:t>creativity</a:t>
            </a:r>
            <a:r>
              <a:rPr lang="en-US" dirty="0" smtClean="0"/>
              <a:t> </a:t>
            </a:r>
            <a:r>
              <a:rPr lang="en-US" dirty="0" smtClean="0">
                <a:solidFill>
                  <a:srgbClr val="00B050"/>
                </a:solidFill>
              </a:rPr>
              <a:t>hyper-creativity  </a:t>
            </a:r>
            <a:r>
              <a:rPr lang="en-US" dirty="0" smtClean="0"/>
              <a:t>[More creativity </a:t>
            </a:r>
            <a:r>
              <a:rPr lang="en-US" dirty="0" smtClean="0">
                <a:sym typeface="Wingdings" pitchFamily="2" charset="2"/>
              </a:rPr>
              <a:t></a:t>
            </a:r>
            <a:r>
              <a:rPr lang="en-US" dirty="0" smtClean="0"/>
              <a:t> less productivity]</a:t>
            </a:r>
            <a:endParaRPr lang="en-US" u="sng" dirty="0">
              <a:solidFill>
                <a:srgbClr val="00B050"/>
              </a:solidFill>
            </a:endParaRPr>
          </a:p>
        </p:txBody>
      </p:sp>
      <p:sp>
        <p:nvSpPr>
          <p:cNvPr id="37" name="TextBox 36"/>
          <p:cNvSpPr txBox="1"/>
          <p:nvPr/>
        </p:nvSpPr>
        <p:spPr>
          <a:xfrm>
            <a:off x="3505200" y="3276600"/>
            <a:ext cx="1828800" cy="707886"/>
          </a:xfrm>
          <a:prstGeom prst="rect">
            <a:avLst/>
          </a:prstGeom>
          <a:noFill/>
        </p:spPr>
        <p:txBody>
          <a:bodyPr wrap="square" rtlCol="0">
            <a:spAutoFit/>
          </a:bodyPr>
          <a:lstStyle/>
          <a:p>
            <a:r>
              <a:rPr lang="en-US" dirty="0" smtClean="0"/>
              <a:t>Sisyphean(?)</a:t>
            </a:r>
          </a:p>
          <a:p>
            <a:r>
              <a:rPr lang="en-US" dirty="0" smtClean="0"/>
              <a:t>loop</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9144000" cy="457200"/>
          </a:xfrm>
        </p:spPr>
        <p:txBody>
          <a:bodyPr/>
          <a:lstStyle/>
          <a:p>
            <a:r>
              <a:rPr lang="en-US" sz="4000" smtClean="0">
                <a:ea typeface="ＭＳ Ｐゴシック" pitchFamily="34" charset="-128"/>
              </a:rPr>
              <a:t>Who should produce the parallel code?</a:t>
            </a:r>
          </a:p>
        </p:txBody>
      </p:sp>
      <p:sp>
        <p:nvSpPr>
          <p:cNvPr id="3" name="Content Placeholder 2"/>
          <p:cNvSpPr>
            <a:spLocks noGrp="1"/>
          </p:cNvSpPr>
          <p:nvPr>
            <p:ph idx="1"/>
          </p:nvPr>
        </p:nvSpPr>
        <p:spPr>
          <a:xfrm>
            <a:off x="0" y="457200"/>
            <a:ext cx="9144000" cy="5927725"/>
          </a:xfrm>
        </p:spPr>
        <p:txBody>
          <a:bodyPr/>
          <a:lstStyle/>
          <a:p>
            <a:pPr marL="39688" indent="0">
              <a:buFontTx/>
              <a:buNone/>
            </a:pPr>
            <a:r>
              <a:rPr lang="en-US" sz="2400" b="1" i="1" smtClean="0">
                <a:ea typeface="ＭＳ Ｐゴシック" pitchFamily="34" charset="-128"/>
              </a:rPr>
              <a:t>Choices [state-of-the-art compiler research perspective] </a:t>
            </a:r>
            <a:endParaRPr lang="en-US" sz="2400" smtClean="0">
              <a:ea typeface="ＭＳ Ｐゴシック" pitchFamily="34" charset="-128"/>
            </a:endParaRPr>
          </a:p>
          <a:p>
            <a:pPr marL="39688" indent="0"/>
            <a:r>
              <a:rPr lang="en-US" sz="2400" smtClean="0">
                <a:ea typeface="ＭＳ Ｐゴシック" pitchFamily="34" charset="-128"/>
              </a:rPr>
              <a:t>Programmer only</a:t>
            </a:r>
          </a:p>
          <a:p>
            <a:pPr lvl="1"/>
            <a:r>
              <a:rPr lang="en-US" sz="2400" smtClean="0">
                <a:ea typeface="ＭＳ Ｐゴシック" pitchFamily="34" charset="-128"/>
              </a:rPr>
              <a:t>Writing parallel code is </a:t>
            </a:r>
            <a:r>
              <a:rPr lang="en-US" sz="2400" smtClean="0">
                <a:solidFill>
                  <a:srgbClr val="FF0000"/>
                </a:solidFill>
                <a:ea typeface="ＭＳ Ｐゴシック" pitchFamily="34" charset="-128"/>
              </a:rPr>
              <a:t>tedious</a:t>
            </a:r>
            <a:r>
              <a:rPr lang="en-US" sz="2400" smtClean="0">
                <a:ea typeface="ＭＳ Ｐゴシック" pitchFamily="34" charset="-128"/>
              </a:rPr>
              <a:t>.</a:t>
            </a:r>
          </a:p>
          <a:p>
            <a:pPr lvl="1"/>
            <a:r>
              <a:rPr lang="en-US" sz="2400" smtClean="0">
                <a:solidFill>
                  <a:srgbClr val="008000"/>
                </a:solidFill>
                <a:ea typeface="ＭＳ Ｐゴシック" pitchFamily="34" charset="-128"/>
              </a:rPr>
              <a:t>Good at </a:t>
            </a:r>
            <a:r>
              <a:rPr lang="ja-JP" altLang="en-US" sz="2400" smtClean="0">
                <a:solidFill>
                  <a:srgbClr val="008000"/>
                </a:solidFill>
                <a:ea typeface="ＭＳ Ｐゴシック" pitchFamily="34" charset="-128"/>
              </a:rPr>
              <a:t>‘</a:t>
            </a:r>
            <a:r>
              <a:rPr lang="en-US" altLang="ja-JP" sz="2400" smtClean="0">
                <a:solidFill>
                  <a:srgbClr val="008000"/>
                </a:solidFill>
                <a:ea typeface="ＭＳ Ｐゴシック" pitchFamily="34" charset="-128"/>
              </a:rPr>
              <a:t>seeing parallelism</a:t>
            </a:r>
            <a:r>
              <a:rPr lang="ja-JP" altLang="en-US" sz="2400" smtClean="0">
                <a:solidFill>
                  <a:srgbClr val="008000"/>
                </a:solidFill>
                <a:ea typeface="ＭＳ Ｐゴシック" pitchFamily="34" charset="-128"/>
              </a:rPr>
              <a:t>’</a:t>
            </a:r>
            <a:r>
              <a:rPr lang="en-US" altLang="ja-JP" sz="2400" smtClean="0">
                <a:ea typeface="ＭＳ Ｐゴシック" pitchFamily="34" charset="-128"/>
              </a:rPr>
              <a:t>, esp. irregular parallelism.</a:t>
            </a:r>
          </a:p>
          <a:p>
            <a:pPr lvl="1"/>
            <a:r>
              <a:rPr lang="en-US" sz="2400" smtClean="0">
                <a:ea typeface="ＭＳ Ｐゴシック" pitchFamily="34" charset="-128"/>
              </a:rPr>
              <a:t>But are </a:t>
            </a:r>
            <a:r>
              <a:rPr lang="en-US" sz="2400" smtClean="0">
                <a:solidFill>
                  <a:srgbClr val="FF0000"/>
                </a:solidFill>
                <a:ea typeface="ＭＳ Ｐゴシック" pitchFamily="34" charset="-128"/>
              </a:rPr>
              <a:t>bad at seeing locality and granularity considerations</a:t>
            </a:r>
            <a:r>
              <a:rPr lang="en-US" sz="2400" smtClean="0">
                <a:ea typeface="ＭＳ Ｐゴシック" pitchFamily="34" charset="-128"/>
              </a:rPr>
              <a:t>.</a:t>
            </a:r>
          </a:p>
          <a:p>
            <a:pPr lvl="2"/>
            <a:r>
              <a:rPr lang="en-US" smtClean="0">
                <a:ea typeface="ＭＳ Ｐゴシック" pitchFamily="34" charset="-128"/>
              </a:rPr>
              <a:t>Have </a:t>
            </a:r>
            <a:r>
              <a:rPr lang="en-US" smtClean="0">
                <a:solidFill>
                  <a:srgbClr val="FF0000"/>
                </a:solidFill>
                <a:ea typeface="ＭＳ Ｐゴシック" pitchFamily="34" charset="-128"/>
              </a:rPr>
              <a:t>poor intuitions about compiler transformations</a:t>
            </a:r>
            <a:r>
              <a:rPr lang="en-US" smtClean="0">
                <a:ea typeface="ＭＳ Ｐゴシック" pitchFamily="34" charset="-128"/>
              </a:rPr>
              <a:t>.</a:t>
            </a:r>
          </a:p>
          <a:p>
            <a:pPr marL="39688" indent="0"/>
            <a:r>
              <a:rPr lang="en-US" sz="2400" smtClean="0">
                <a:ea typeface="ＭＳ Ｐゴシック" pitchFamily="34" charset="-128"/>
              </a:rPr>
              <a:t>Compiler only</a:t>
            </a:r>
          </a:p>
          <a:p>
            <a:pPr lvl="1"/>
            <a:r>
              <a:rPr lang="en-US" sz="2400" smtClean="0">
                <a:ea typeface="ＭＳ Ｐゴシック" pitchFamily="34" charset="-128"/>
              </a:rPr>
              <a:t>Can see </a:t>
            </a:r>
            <a:r>
              <a:rPr lang="en-US" sz="2400" smtClean="0">
                <a:solidFill>
                  <a:srgbClr val="008000"/>
                </a:solidFill>
                <a:ea typeface="ＭＳ Ｐゴシック" pitchFamily="34" charset="-128"/>
              </a:rPr>
              <a:t>regular parallelism</a:t>
            </a:r>
            <a:r>
              <a:rPr lang="en-US" sz="2400" smtClean="0">
                <a:ea typeface="ＭＳ Ｐゴシック" pitchFamily="34" charset="-128"/>
              </a:rPr>
              <a:t>, but not </a:t>
            </a:r>
            <a:r>
              <a:rPr lang="en-US" sz="2400" smtClean="0">
                <a:solidFill>
                  <a:srgbClr val="FF0000"/>
                </a:solidFill>
                <a:ea typeface="ＭＳ Ｐゴシック" pitchFamily="34" charset="-128"/>
              </a:rPr>
              <a:t>irregular parallelism</a:t>
            </a:r>
            <a:r>
              <a:rPr lang="en-US" sz="2400" smtClean="0">
                <a:ea typeface="ＭＳ Ｐゴシック" pitchFamily="34" charset="-128"/>
              </a:rPr>
              <a:t>.</a:t>
            </a:r>
          </a:p>
          <a:p>
            <a:pPr lvl="1"/>
            <a:r>
              <a:rPr lang="en-US" sz="2400" smtClean="0">
                <a:solidFill>
                  <a:srgbClr val="008000"/>
                </a:solidFill>
                <a:ea typeface="ＭＳ Ｐゴシック" pitchFamily="34" charset="-128"/>
              </a:rPr>
              <a:t>Great at doing compiler transformations </a:t>
            </a:r>
            <a:r>
              <a:rPr lang="en-US" sz="2400" smtClean="0">
                <a:ea typeface="ＭＳ Ｐゴシック" pitchFamily="34" charset="-128"/>
              </a:rPr>
              <a:t>to improve parallelism, granularity and locality.</a:t>
            </a:r>
          </a:p>
          <a:p>
            <a:pPr marL="39688" indent="0">
              <a:buFontTx/>
              <a:buNone/>
            </a:pPr>
            <a:r>
              <a:rPr lang="en-US" sz="2400" b="1" i="1" smtClean="0">
                <a:ea typeface="ＭＳ Ｐゴシック" pitchFamily="34" charset="-128"/>
                <a:sym typeface="Symbol" pitchFamily="18" charset="2"/>
              </a:rPr>
              <a:t></a:t>
            </a:r>
            <a:r>
              <a:rPr lang="en-US" sz="2400" i="1" smtClean="0">
                <a:ea typeface="ＭＳ Ｐゴシック" pitchFamily="34" charset="-128"/>
                <a:sym typeface="Symbol" pitchFamily="18" charset="2"/>
              </a:rPr>
              <a:t> Hybrid solution: Programmer specifies high-level parallelism, but little else.  Compiler does the rest.</a:t>
            </a:r>
            <a:endParaRPr lang="en-US" sz="2400" smtClean="0">
              <a:ea typeface="ＭＳ Ｐゴシック" pitchFamily="34" charset="-128"/>
            </a:endParaRPr>
          </a:p>
          <a:p>
            <a:pPr marL="39688" indent="0">
              <a:buFontTx/>
              <a:buNone/>
            </a:pPr>
            <a:r>
              <a:rPr lang="en-US" sz="2400" smtClean="0">
                <a:ea typeface="ＭＳ Ｐゴシック" pitchFamily="34" charset="-128"/>
              </a:rPr>
              <a:t>Goals:</a:t>
            </a:r>
          </a:p>
          <a:p>
            <a:pPr marL="39688" indent="0"/>
            <a:r>
              <a:rPr lang="en-US" sz="2400" smtClean="0">
                <a:ea typeface="ＭＳ Ｐゴシック" pitchFamily="34" charset="-128"/>
              </a:rPr>
              <a:t>Ease of programming</a:t>
            </a:r>
          </a:p>
          <a:p>
            <a:pPr lvl="1"/>
            <a:r>
              <a:rPr lang="en-US" sz="2400" smtClean="0">
                <a:ea typeface="ＭＳ Ｐゴシック" pitchFamily="34" charset="-128"/>
              </a:rPr>
              <a:t>Declarative programming</a:t>
            </a:r>
          </a:p>
          <a:p>
            <a:pPr marL="39688" indent="0"/>
            <a:endParaRPr lang="en-US" smtClean="0">
              <a:ea typeface="ＭＳ Ｐゴシック" pitchFamily="34" charset="-128"/>
            </a:endParaRPr>
          </a:p>
        </p:txBody>
      </p:sp>
      <p:sp>
        <p:nvSpPr>
          <p:cNvPr id="34819" name="TextBox 4"/>
          <p:cNvSpPr txBox="1">
            <a:spLocks noChangeArrowheads="1"/>
          </p:cNvSpPr>
          <p:nvPr/>
        </p:nvSpPr>
        <p:spPr bwMode="auto">
          <a:xfrm>
            <a:off x="4191000" y="54864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u="sng">
                <a:solidFill>
                  <a:srgbClr val="2D2D8A"/>
                </a:solidFill>
              </a:rPr>
              <a:t>(My) Broader questions</a:t>
            </a:r>
          </a:p>
          <a:p>
            <a:r>
              <a:rPr lang="en-US" sz="2000" b="1">
                <a:solidFill>
                  <a:srgbClr val="2D2D8A"/>
                </a:solidFill>
              </a:rPr>
              <a:t>Where will the algorithms come from? </a:t>
            </a:r>
          </a:p>
          <a:p>
            <a:r>
              <a:rPr lang="en-US" sz="2000" b="1">
                <a:solidFill>
                  <a:srgbClr val="2D2D8A"/>
                </a:solidFill>
              </a:rPr>
              <a:t>Is today</a:t>
            </a:r>
            <a:r>
              <a:rPr lang="ja-JP" altLang="en-US" sz="2000" b="1">
                <a:solidFill>
                  <a:srgbClr val="2D2D8A"/>
                </a:solidFill>
              </a:rPr>
              <a:t>’</a:t>
            </a:r>
            <a:r>
              <a:rPr lang="en-US" altLang="ja-JP" sz="2000" b="1">
                <a:solidFill>
                  <a:srgbClr val="2D2D8A"/>
                </a:solidFill>
              </a:rPr>
              <a:t>s HW good enough?</a:t>
            </a:r>
          </a:p>
          <a:p>
            <a:r>
              <a:rPr lang="en-US" sz="2000" b="1">
                <a:solidFill>
                  <a:srgbClr val="2D2D8A"/>
                </a:solidFill>
              </a:rPr>
              <a:t>This course relevant for all 3 questions</a:t>
            </a:r>
          </a:p>
        </p:txBody>
      </p:sp>
      <p:sp>
        <p:nvSpPr>
          <p:cNvPr id="6" name="TextBox 5"/>
          <p:cNvSpPr txBox="1"/>
          <p:nvPr/>
        </p:nvSpPr>
        <p:spPr>
          <a:xfrm>
            <a:off x="5943600" y="1143000"/>
            <a:ext cx="2454275" cy="369888"/>
          </a:xfrm>
          <a:prstGeom prst="rect">
            <a:avLst/>
          </a:prstGeom>
          <a:noFill/>
        </p:spPr>
        <p:txBody>
          <a:bodyPr wrap="none">
            <a:spAutoFit/>
          </a:bodyPr>
          <a:lstStyle/>
          <a:p>
            <a:pPr>
              <a:defRPr/>
            </a:pPr>
            <a:r>
              <a:rPr lang="en-US" b="1" i="1" dirty="0">
                <a:solidFill>
                  <a:schemeClr val="accent6"/>
                </a:solidFill>
                <a:latin typeface="Arial" charset="0"/>
                <a:ea typeface="+mn-ea"/>
              </a:rPr>
              <a:t>Thanks: Prof. Barua</a:t>
            </a:r>
            <a:endParaRPr lang="en-US" dirty="0">
              <a:solidFill>
                <a:schemeClr val="accent6"/>
              </a:solidFill>
              <a:latin typeface="Arial" charset="0"/>
              <a:ea typeface="+mn-ea"/>
            </a:endParaRPr>
          </a:p>
        </p:txBody>
      </p:sp>
    </p:spTree>
    <p:extLst>
      <p:ext uri="{BB962C8B-B14F-4D97-AF65-F5344CB8AC3E}">
        <p14:creationId xmlns:p14="http://schemas.microsoft.com/office/powerpoint/2010/main" val="846841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4000" u="sng" dirty="0" smtClean="0"/>
              <a:t>Denial Example: BFS</a:t>
            </a:r>
            <a:r>
              <a:rPr lang="en-US" sz="4000" dirty="0" smtClean="0"/>
              <a:t> </a:t>
            </a:r>
            <a:r>
              <a:rPr lang="en-US" sz="2400" dirty="0" smtClean="0"/>
              <a:t>[EduPar2011]</a:t>
            </a:r>
            <a:endParaRPr lang="en-US" sz="2400" dirty="0"/>
          </a:p>
        </p:txBody>
      </p:sp>
      <p:sp>
        <p:nvSpPr>
          <p:cNvPr id="3" name="Content Placeholder 2"/>
          <p:cNvSpPr>
            <a:spLocks noGrp="1"/>
          </p:cNvSpPr>
          <p:nvPr>
            <p:ph idx="1"/>
          </p:nvPr>
        </p:nvSpPr>
        <p:spPr>
          <a:xfrm>
            <a:off x="0" y="838200"/>
            <a:ext cx="9144000" cy="5287963"/>
          </a:xfrm>
        </p:spPr>
        <p:txBody>
          <a:bodyPr/>
          <a:lstStyle/>
          <a:p>
            <a:pPr>
              <a:buNone/>
            </a:pPr>
            <a:r>
              <a:rPr lang="en-US" sz="2200" u="sng" dirty="0" smtClean="0"/>
              <a:t>2011 NSF/IEEE-TCPP curriculum</a:t>
            </a:r>
            <a:r>
              <a:rPr lang="en-US" sz="2200" dirty="0" smtClean="0"/>
              <a:t> teach BFS using </a:t>
            </a:r>
            <a:r>
              <a:rPr lang="en-US" sz="2200" dirty="0" err="1" smtClean="0"/>
              <a:t>OpenMP</a:t>
            </a:r>
            <a:endParaRPr lang="en-US" sz="2200" u="sng" dirty="0" smtClean="0"/>
          </a:p>
          <a:p>
            <a:pPr>
              <a:buNone/>
            </a:pPr>
            <a:r>
              <a:rPr lang="en-US" sz="2200" b="1" u="sng" dirty="0" smtClean="0"/>
              <a:t>Teaching experiment</a:t>
            </a:r>
            <a:r>
              <a:rPr lang="en-US" sz="2200" b="1" dirty="0" smtClean="0"/>
              <a:t> </a:t>
            </a:r>
            <a:r>
              <a:rPr lang="en-US" sz="2200" dirty="0" smtClean="0"/>
              <a:t>Joint F2010 UIUC/UMD class. 42 students</a:t>
            </a:r>
            <a:endParaRPr lang="en-US" sz="2200" u="sng" dirty="0" smtClean="0"/>
          </a:p>
          <a:p>
            <a:pPr>
              <a:buNone/>
            </a:pPr>
            <a:r>
              <a:rPr lang="en-US" sz="2200" u="sng" dirty="0" smtClean="0"/>
              <a:t>Good news</a:t>
            </a:r>
            <a:r>
              <a:rPr lang="en-US" sz="2200" dirty="0" smtClean="0"/>
              <a:t> Easy coding (since no meaningful ‘decomposition’)</a:t>
            </a:r>
          </a:p>
          <a:p>
            <a:pPr>
              <a:buNone/>
            </a:pPr>
            <a:r>
              <a:rPr lang="en-US" sz="2200" u="sng" dirty="0" smtClean="0"/>
              <a:t>Bad news</a:t>
            </a:r>
            <a:r>
              <a:rPr lang="en-US" sz="2200" dirty="0" smtClean="0"/>
              <a:t> </a:t>
            </a:r>
            <a:r>
              <a:rPr lang="en-US" sz="2200" dirty="0" smtClean="0">
                <a:solidFill>
                  <a:srgbClr val="FF0000"/>
                </a:solidFill>
              </a:rPr>
              <a:t>None</a:t>
            </a:r>
            <a:r>
              <a:rPr lang="en-US" sz="2200" dirty="0" smtClean="0"/>
              <a:t> got </a:t>
            </a:r>
            <a:r>
              <a:rPr lang="en-US" sz="2200" dirty="0" smtClean="0">
                <a:solidFill>
                  <a:srgbClr val="FF0000"/>
                </a:solidFill>
              </a:rPr>
              <a:t>speedup</a:t>
            </a:r>
            <a:r>
              <a:rPr lang="en-US" sz="2200" dirty="0" smtClean="0"/>
              <a:t> over serial on 8-proc SMP machine</a:t>
            </a:r>
          </a:p>
          <a:p>
            <a:pPr>
              <a:buNone/>
            </a:pPr>
            <a:r>
              <a:rPr lang="en-US" sz="2200" dirty="0" smtClean="0"/>
              <a:t>BFS </a:t>
            </a:r>
            <a:r>
              <a:rPr lang="en-US" sz="2200" dirty="0" err="1" smtClean="0"/>
              <a:t>alg</a:t>
            </a:r>
            <a:r>
              <a:rPr lang="en-US" sz="2200" dirty="0" smtClean="0"/>
              <a:t> was </a:t>
            </a:r>
            <a:r>
              <a:rPr lang="en-US" sz="2200" u="sng" dirty="0" smtClean="0"/>
              <a:t>easy but .. no good</a:t>
            </a:r>
            <a:r>
              <a:rPr lang="en-US" sz="2200" dirty="0" smtClean="0"/>
              <a:t>: </a:t>
            </a:r>
            <a:r>
              <a:rPr lang="en-US" sz="2200" dirty="0" smtClean="0">
                <a:sym typeface="Wingdings" pitchFamily="2" charset="2"/>
              </a:rPr>
              <a:t></a:t>
            </a:r>
            <a:r>
              <a:rPr lang="en-US" sz="2200" b="1" dirty="0" smtClean="0"/>
              <a:t>no speedups</a:t>
            </a:r>
          </a:p>
          <a:p>
            <a:pPr algn="ctr">
              <a:buNone/>
            </a:pPr>
            <a:r>
              <a:rPr lang="en-US" sz="2200" u="sng" dirty="0" smtClean="0"/>
              <a:t>Speedups on </a:t>
            </a:r>
            <a:r>
              <a:rPr lang="en-US" sz="2200" u="sng" dirty="0" smtClean="0">
                <a:solidFill>
                  <a:srgbClr val="FF0000"/>
                </a:solidFill>
              </a:rPr>
              <a:t>64-processor XMT</a:t>
            </a:r>
            <a:r>
              <a:rPr lang="en-US" sz="2200" dirty="0" smtClean="0">
                <a:solidFill>
                  <a:srgbClr val="FF0000"/>
                </a:solidFill>
              </a:rPr>
              <a:t> 7x to 25x</a:t>
            </a:r>
          </a:p>
          <a:p>
            <a:pPr>
              <a:buNone/>
            </a:pPr>
            <a:r>
              <a:rPr lang="en-US" sz="2200" u="sng" dirty="0" smtClean="0"/>
              <a:t>Hey, unfair!</a:t>
            </a:r>
            <a:r>
              <a:rPr lang="en-US" sz="2200" dirty="0" smtClean="0"/>
              <a:t> Hold on: &lt;1/4 of the silicon area of SMP</a:t>
            </a:r>
            <a:endParaRPr lang="en-US" sz="2200" dirty="0" smtClean="0">
              <a:solidFill>
                <a:srgbClr val="FF0000"/>
              </a:solidFill>
            </a:endParaRPr>
          </a:p>
          <a:p>
            <a:pPr algn="ctr">
              <a:buNone/>
            </a:pPr>
            <a:r>
              <a:rPr lang="en-US" sz="2200" u="sng" dirty="0" smtClean="0"/>
              <a:t>Symptom of the bigger “denial”</a:t>
            </a:r>
            <a:r>
              <a:rPr lang="en-US" sz="2200" dirty="0" smtClean="0"/>
              <a:t> </a:t>
            </a:r>
          </a:p>
          <a:p>
            <a:pPr>
              <a:buNone/>
            </a:pPr>
            <a:r>
              <a:rPr lang="en-US" sz="2200" u="sng" dirty="0" smtClean="0"/>
              <a:t>‘Only problem</a:t>
            </a:r>
            <a:r>
              <a:rPr lang="en-US" sz="2200" dirty="0" smtClean="0"/>
              <a:t> Developers lack parallel programming skills’ </a:t>
            </a:r>
          </a:p>
          <a:p>
            <a:pPr>
              <a:buNone/>
            </a:pPr>
            <a:r>
              <a:rPr lang="en-US" sz="2200" u="sng" dirty="0" smtClean="0"/>
              <a:t>Solution</a:t>
            </a:r>
            <a:r>
              <a:rPr lang="en-US" sz="2200" dirty="0" smtClean="0"/>
              <a:t> Education. </a:t>
            </a:r>
            <a:r>
              <a:rPr lang="en-US" sz="2200" u="sng" dirty="0" smtClean="0"/>
              <a:t>False</a:t>
            </a:r>
            <a:r>
              <a:rPr lang="en-US" sz="2200" dirty="0" smtClean="0"/>
              <a:t> Teach then see that HW is the problem</a:t>
            </a:r>
          </a:p>
          <a:p>
            <a:pPr eaLnBrk="1" hangingPunct="1">
              <a:lnSpc>
                <a:spcPct val="80000"/>
              </a:lnSpc>
              <a:buFontTx/>
              <a:buNone/>
            </a:pPr>
            <a:endParaRPr lang="en-US" sz="2200" dirty="0" smtClean="0"/>
          </a:p>
          <a:p>
            <a:pPr algn="ctr" eaLnBrk="1" hangingPunct="1">
              <a:lnSpc>
                <a:spcPct val="80000"/>
              </a:lnSpc>
              <a:buFontTx/>
              <a:buNone/>
            </a:pPr>
            <a:r>
              <a:rPr lang="en-US" sz="2200" u="sng" dirty="0" smtClean="0"/>
              <a:t>HotPAR10 performance results include BFS:</a:t>
            </a:r>
          </a:p>
          <a:p>
            <a:pPr eaLnBrk="1" hangingPunct="1">
              <a:lnSpc>
                <a:spcPct val="80000"/>
              </a:lnSpc>
              <a:buFontTx/>
              <a:buNone/>
            </a:pPr>
            <a:r>
              <a:rPr lang="en-US" sz="2200" u="sng" dirty="0" smtClean="0"/>
              <a:t>XMT/GPU Speed-up</a:t>
            </a:r>
            <a:r>
              <a:rPr lang="en-US" sz="2200" dirty="0" smtClean="0"/>
              <a:t> same silicon area, highly parallel input: </a:t>
            </a:r>
            <a:r>
              <a:rPr lang="en-US" sz="2200" dirty="0" smtClean="0">
                <a:solidFill>
                  <a:srgbClr val="FF0000"/>
                </a:solidFill>
              </a:rPr>
              <a:t>5.4X</a:t>
            </a:r>
          </a:p>
          <a:p>
            <a:pPr eaLnBrk="1" hangingPunct="1">
              <a:lnSpc>
                <a:spcPct val="80000"/>
              </a:lnSpc>
              <a:buFontTx/>
              <a:buNone/>
            </a:pPr>
            <a:r>
              <a:rPr lang="en-US" sz="2200" dirty="0" smtClean="0"/>
              <a:t>Small HW configuration, large diameter: </a:t>
            </a:r>
            <a:r>
              <a:rPr lang="en-US" sz="2200" dirty="0" smtClean="0">
                <a:solidFill>
                  <a:srgbClr val="FF0000"/>
                </a:solidFill>
              </a:rPr>
              <a:t>109X </a:t>
            </a:r>
            <a:r>
              <a:rPr lang="en-US" sz="2200" dirty="0" err="1" smtClean="0">
                <a:solidFill>
                  <a:srgbClr val="FF0000"/>
                </a:solidFill>
              </a:rPr>
              <a:t>wrt</a:t>
            </a:r>
            <a:r>
              <a:rPr lang="en-US" sz="2200" dirty="0" smtClean="0">
                <a:solidFill>
                  <a:srgbClr val="FF0000"/>
                </a:solidFill>
              </a:rPr>
              <a:t> same GPU</a:t>
            </a:r>
          </a:p>
          <a:p>
            <a:pPr>
              <a:buNone/>
            </a:pPr>
            <a:endParaRPr lang="en-US" sz="2400" dirty="0" smtClean="0"/>
          </a:p>
          <a:p>
            <a:pPr>
              <a:buNone/>
            </a:pPr>
            <a:endParaRPr lang="en-US" dirty="0"/>
          </a:p>
        </p:txBody>
      </p:sp>
    </p:spTree>
    <p:extLst>
      <p:ext uri="{BB962C8B-B14F-4D97-AF65-F5344CB8AC3E}">
        <p14:creationId xmlns:p14="http://schemas.microsoft.com/office/powerpoint/2010/main" val="1068623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533400"/>
          </a:xfrm>
        </p:spPr>
        <p:txBody>
          <a:bodyPr/>
          <a:lstStyle/>
          <a:p>
            <a:r>
              <a:rPr lang="en-US" sz="3600" dirty="0" smtClean="0">
                <a:solidFill>
                  <a:schemeClr val="tx1"/>
                </a:solidFill>
              </a:rPr>
              <a:t>Discussion of BFS results</a:t>
            </a:r>
          </a:p>
        </p:txBody>
      </p:sp>
      <p:sp>
        <p:nvSpPr>
          <p:cNvPr id="3" name="Content Placeholder 2"/>
          <p:cNvSpPr>
            <a:spLocks noGrp="1"/>
          </p:cNvSpPr>
          <p:nvPr>
            <p:ph idx="1"/>
          </p:nvPr>
        </p:nvSpPr>
        <p:spPr>
          <a:xfrm>
            <a:off x="0" y="838200"/>
            <a:ext cx="9144000" cy="5287963"/>
          </a:xfrm>
        </p:spPr>
        <p:txBody>
          <a:bodyPr/>
          <a:lstStyle/>
          <a:p>
            <a:r>
              <a:rPr lang="en-US" sz="2400" u="sng" dirty="0" smtClean="0"/>
              <a:t>Contrast with </a:t>
            </a:r>
            <a:r>
              <a:rPr lang="en-US" sz="2400" dirty="0" smtClean="0"/>
              <a:t>smartest people: PPoPP’</a:t>
            </a:r>
            <a:r>
              <a:rPr lang="en-US" sz="2400" dirty="0" smtClean="0">
                <a:solidFill>
                  <a:srgbClr val="FF0000"/>
                </a:solidFill>
              </a:rPr>
              <a:t>12</a:t>
            </a:r>
            <a:r>
              <a:rPr lang="en-US" sz="2400" dirty="0" smtClean="0"/>
              <a:t>, </a:t>
            </a:r>
            <a:r>
              <a:rPr lang="en-US" sz="2400" dirty="0"/>
              <a:t>Stanford’</a:t>
            </a:r>
            <a:r>
              <a:rPr lang="en-US" sz="2400" dirty="0">
                <a:solidFill>
                  <a:srgbClr val="FF0000"/>
                </a:solidFill>
              </a:rPr>
              <a:t>11</a:t>
            </a:r>
            <a:r>
              <a:rPr lang="en-US" sz="2400" dirty="0"/>
              <a:t> .. BFS on multi-cores, </a:t>
            </a:r>
            <a:r>
              <a:rPr lang="en-US" sz="2400" u="sng" dirty="0"/>
              <a:t>again</a:t>
            </a:r>
            <a:r>
              <a:rPr lang="en-US" sz="2400" dirty="0"/>
              <a:t> only if the diameter is small, improving on </a:t>
            </a:r>
            <a:r>
              <a:rPr lang="en-US" sz="2400" dirty="0" smtClean="0"/>
              <a:t>SC’10 </a:t>
            </a:r>
            <a:r>
              <a:rPr lang="en-US" sz="2400" dirty="0"/>
              <a:t>IBM/</a:t>
            </a:r>
            <a:r>
              <a:rPr lang="en-US" sz="2400" dirty="0" err="1"/>
              <a:t>GaTech</a:t>
            </a:r>
            <a:r>
              <a:rPr lang="en-US" sz="2400" dirty="0"/>
              <a:t> </a:t>
            </a:r>
            <a:r>
              <a:rPr lang="en-US" sz="2400" dirty="0" smtClean="0"/>
              <a:t>&amp; 6 </a:t>
            </a:r>
            <a:r>
              <a:rPr lang="en-US" sz="2400" dirty="0"/>
              <a:t>recent papers, all 1</a:t>
            </a:r>
            <a:r>
              <a:rPr lang="en-US" sz="2400" baseline="30000" dirty="0"/>
              <a:t>st</a:t>
            </a:r>
            <a:r>
              <a:rPr lang="en-US" sz="2400" dirty="0"/>
              <a:t> rate </a:t>
            </a:r>
            <a:r>
              <a:rPr lang="en-US" sz="2400" dirty="0" smtClean="0"/>
              <a:t>conferences </a:t>
            </a:r>
            <a:endParaRPr lang="en-US" sz="2400" dirty="0"/>
          </a:p>
          <a:p>
            <a:pPr marL="0" indent="0">
              <a:buNone/>
            </a:pPr>
            <a:r>
              <a:rPr lang="en-US" sz="2400" dirty="0" smtClean="0"/>
              <a:t>    BFS </a:t>
            </a:r>
            <a:r>
              <a:rPr lang="en-US" sz="2400" dirty="0"/>
              <a:t>is bread &amp; butter. </a:t>
            </a:r>
            <a:r>
              <a:rPr lang="en-US" sz="2400" dirty="0">
                <a:solidFill>
                  <a:srgbClr val="00B050"/>
                </a:solidFill>
              </a:rPr>
              <a:t>Call the Marines each time you need </a:t>
            </a:r>
            <a:endParaRPr lang="en-US" sz="2400" dirty="0" smtClean="0">
              <a:solidFill>
                <a:srgbClr val="00B050"/>
              </a:solidFill>
            </a:endParaRPr>
          </a:p>
          <a:p>
            <a:pPr marL="0" indent="0">
              <a:buNone/>
            </a:pPr>
            <a:r>
              <a:rPr lang="en-US" sz="2400" dirty="0">
                <a:solidFill>
                  <a:srgbClr val="00B050"/>
                </a:solidFill>
              </a:rPr>
              <a:t> </a:t>
            </a:r>
            <a:r>
              <a:rPr lang="en-US" sz="2400" dirty="0" smtClean="0">
                <a:solidFill>
                  <a:srgbClr val="00B050"/>
                </a:solidFill>
              </a:rPr>
              <a:t>   bread? </a:t>
            </a:r>
            <a:r>
              <a:rPr lang="en-US" sz="2400" u="sng" dirty="0" smtClean="0"/>
              <a:t>Makes </a:t>
            </a:r>
            <a:r>
              <a:rPr lang="en-US" sz="2400" u="sng" dirty="0"/>
              <a:t>one wonder</a:t>
            </a:r>
            <a:r>
              <a:rPr lang="en-US" sz="2400" dirty="0"/>
              <a:t> </a:t>
            </a:r>
            <a:r>
              <a:rPr lang="en-US" sz="2400" dirty="0" smtClean="0"/>
              <a:t>Is something wrong with the </a:t>
            </a:r>
            <a:r>
              <a:rPr lang="en-US" sz="2400" dirty="0"/>
              <a:t>field</a:t>
            </a:r>
            <a:r>
              <a:rPr lang="en-US" sz="2400" dirty="0" smtClean="0"/>
              <a:t>?  </a:t>
            </a:r>
          </a:p>
          <a:p>
            <a:pPr marL="0" indent="0">
              <a:buNone/>
            </a:pPr>
            <a:endParaRPr lang="en-US" sz="2400" u="sng" dirty="0" smtClean="0"/>
          </a:p>
          <a:p>
            <a:r>
              <a:rPr lang="en-US" sz="2400" u="sng" dirty="0" smtClean="0"/>
              <a:t>‘Decree</a:t>
            </a:r>
            <a:r>
              <a:rPr lang="en-US" sz="2400" dirty="0" smtClean="0"/>
              <a:t>’ Random graphs = ‘reality’. In the old days: Expander graphs taught in graph design. Planar graphs were real</a:t>
            </a:r>
          </a:p>
          <a:p>
            <a:endParaRPr lang="en-US" sz="2400" b="1" dirty="0" smtClean="0"/>
          </a:p>
          <a:p>
            <a:r>
              <a:rPr lang="en-US" sz="2400" dirty="0" smtClean="0"/>
              <a:t>Lots of parallelism </a:t>
            </a:r>
            <a:r>
              <a:rPr lang="en-US" sz="2400" dirty="0" smtClean="0">
                <a:sym typeface="Wingdings" pitchFamily="2" charset="2"/>
              </a:rPr>
              <a:t> more</a:t>
            </a:r>
            <a:r>
              <a:rPr lang="en-US" sz="2400" dirty="0" smtClean="0"/>
              <a:t> HW design freedom. E.g., GPUs get decent speedup with lots of parallelism, and </a:t>
            </a:r>
            <a:endParaRPr lang="en-US" sz="2400" dirty="0" smtClean="0">
              <a:solidFill>
                <a:srgbClr val="FF0000"/>
              </a:solidFill>
            </a:endParaRPr>
          </a:p>
          <a:p>
            <a:pPr>
              <a:buNone/>
            </a:pPr>
            <a:r>
              <a:rPr lang="en-US" sz="2400" dirty="0" smtClean="0">
                <a:solidFill>
                  <a:srgbClr val="FF0000"/>
                </a:solidFill>
              </a:rPr>
              <a:t>	But, not enough for general parallel algorithms.</a:t>
            </a:r>
            <a:r>
              <a:rPr lang="en-US" sz="2400" dirty="0" smtClean="0"/>
              <a:t> BFS (&amp; max-flow): much better speedups on XMT. Same easier programs</a:t>
            </a:r>
            <a:endParaRPr lang="en-US" sz="2400" dirty="0" smtClean="0">
              <a:solidFill>
                <a:srgbClr val="FF0000"/>
              </a:solidFill>
            </a:endParaRPr>
          </a:p>
          <a:p>
            <a:pPr>
              <a:buNone/>
            </a:pPr>
            <a:endParaRPr lang="en-US" sz="2400" dirty="0" smtClean="0"/>
          </a:p>
          <a:p>
            <a:pPr>
              <a:buNone/>
            </a:pPr>
            <a:endParaRPr lang="en-US" sz="2400" dirty="0" smtClean="0">
              <a:solidFill>
                <a:srgbClr val="FF0000"/>
              </a:solidFill>
            </a:endParaRPr>
          </a:p>
          <a:p>
            <a:pPr>
              <a:buNone/>
            </a:pPr>
            <a:endParaRPr lang="en-US" sz="2400" dirty="0"/>
          </a:p>
        </p:txBody>
      </p:sp>
    </p:spTree>
    <p:extLst>
      <p:ext uri="{BB962C8B-B14F-4D97-AF65-F5344CB8AC3E}">
        <p14:creationId xmlns:p14="http://schemas.microsoft.com/office/powerpoint/2010/main" val="73895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Power Efficiency</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heterogeneous design </a:t>
            </a:r>
            <a:r>
              <a:rPr lang="en-US" sz="2400" dirty="0" smtClean="0">
                <a:sym typeface="Wingdings" pitchFamily="2" charset="2"/>
              </a:rPr>
              <a:t></a:t>
            </a:r>
            <a:r>
              <a:rPr lang="en-US" sz="2400" dirty="0" smtClean="0"/>
              <a:t> TCUs used only when beneficial </a:t>
            </a:r>
          </a:p>
          <a:p>
            <a:r>
              <a:rPr lang="en-US" sz="2400" dirty="0" smtClean="0"/>
              <a:t>extremely lightweight TCUs. Avoid complex HW overheads:  coherent caches, branch prediction, superscalar issue, or speculation. Instead TCUs compensate with much parallelism</a:t>
            </a:r>
          </a:p>
          <a:p>
            <a:r>
              <a:rPr lang="en-US" sz="2400" dirty="0" smtClean="0"/>
              <a:t>distributed design allows easy turned off of unused TCUs</a:t>
            </a:r>
          </a:p>
          <a:p>
            <a:r>
              <a:rPr lang="en-US" sz="2400" dirty="0" smtClean="0"/>
              <a:t>compiler and run-time system hide memory latency with computation as possible </a:t>
            </a:r>
            <a:r>
              <a:rPr lang="en-US" sz="2400" dirty="0" smtClean="0">
                <a:sym typeface="Wingdings" pitchFamily="2" charset="2"/>
              </a:rPr>
              <a:t></a:t>
            </a:r>
            <a:r>
              <a:rPr lang="en-US" sz="2400" dirty="0" smtClean="0"/>
              <a:t> less power in idle stall cycles </a:t>
            </a:r>
          </a:p>
          <a:p>
            <a:r>
              <a:rPr lang="en-US" sz="2400" dirty="0" smtClean="0"/>
              <a:t> HW-supported thread scheduling is both much faster and less energy consuming than traditional software driven scheduling</a:t>
            </a:r>
          </a:p>
          <a:p>
            <a:r>
              <a:rPr lang="en-US" sz="2400" dirty="0" smtClean="0"/>
              <a:t>same for prefix-sum based thread synchronization </a:t>
            </a:r>
          </a:p>
          <a:p>
            <a:r>
              <a:rPr lang="en-US" sz="2400" dirty="0" smtClean="0"/>
              <a:t>custom high-bandwidth network from XMT lightweight cores to memory has been highly tuned for power efficiency </a:t>
            </a:r>
          </a:p>
          <a:p>
            <a:r>
              <a:rPr lang="en-US" sz="2400" dirty="0" smtClean="0"/>
              <a:t>we showed that the power efficiency of the network can be further improved using asynchronous logic</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525000" cy="762000"/>
          </a:xfrm>
        </p:spPr>
        <p:txBody>
          <a:bodyPr/>
          <a:lstStyle/>
          <a:p>
            <a:pPr marL="0" indent="0"/>
            <a:r>
              <a:rPr lang="en-US" sz="3600" i="1" u="sng" dirty="0"/>
              <a:t>My focus: What’s missing</a:t>
            </a:r>
            <a:r>
              <a:rPr lang="en-US" sz="3600" dirty="0"/>
              <a:t> </a:t>
            </a:r>
          </a:p>
        </p:txBody>
      </p:sp>
      <p:sp>
        <p:nvSpPr>
          <p:cNvPr id="3" name="Content Placeholder 2"/>
          <p:cNvSpPr>
            <a:spLocks noGrp="1"/>
          </p:cNvSpPr>
          <p:nvPr>
            <p:ph idx="1"/>
          </p:nvPr>
        </p:nvSpPr>
        <p:spPr>
          <a:xfrm>
            <a:off x="0" y="838200"/>
            <a:ext cx="9144000" cy="5135563"/>
          </a:xfrm>
        </p:spPr>
        <p:txBody>
          <a:bodyPr/>
          <a:lstStyle/>
          <a:p>
            <a:pPr marL="857250" lvl="1" indent="-457200">
              <a:buFontTx/>
              <a:buChar char="-"/>
            </a:pPr>
            <a:r>
              <a:rPr lang="en-US" sz="2600" dirty="0" smtClean="0"/>
              <a:t>Irregular </a:t>
            </a:r>
            <a:r>
              <a:rPr lang="en-US" sz="2600" dirty="0"/>
              <a:t>problems/program </a:t>
            </a:r>
            <a:endParaRPr lang="en-US" sz="2600" dirty="0" smtClean="0"/>
          </a:p>
          <a:p>
            <a:pPr marL="857250" lvl="1" indent="-457200">
              <a:buFontTx/>
              <a:buChar char="-"/>
            </a:pPr>
            <a:r>
              <a:rPr lang="en-US" sz="2600" dirty="0" smtClean="0"/>
              <a:t>Strong scaling, and</a:t>
            </a:r>
            <a:endParaRPr lang="en-US" sz="2600" dirty="0"/>
          </a:p>
          <a:p>
            <a:pPr marL="400050" lvl="1" indent="0">
              <a:buNone/>
            </a:pPr>
            <a:r>
              <a:rPr lang="en-US" sz="2600" dirty="0" smtClean="0"/>
              <a:t>-   Cost-effective parallel programming for regular problems</a:t>
            </a:r>
          </a:p>
          <a:p>
            <a:pPr marL="800100" lvl="2" indent="0">
              <a:buNone/>
            </a:pPr>
            <a:r>
              <a:rPr lang="en-US" sz="1800" dirty="0" smtClean="0"/>
              <a:t>Sweat-to-gain </a:t>
            </a:r>
            <a:r>
              <a:rPr lang="en-US" sz="1800" dirty="0"/>
              <a:t>ratio is (often too) </a:t>
            </a:r>
            <a:r>
              <a:rPr lang="en-US" sz="1800" dirty="0" smtClean="0"/>
              <a:t>high </a:t>
            </a:r>
            <a:endParaRPr lang="en-US" sz="1800" dirty="0"/>
          </a:p>
          <a:p>
            <a:pPr marL="800100" lvl="2" indent="0">
              <a:buNone/>
            </a:pPr>
            <a:r>
              <a:rPr lang="en-US" sz="1800" dirty="0" smtClean="0"/>
              <a:t>Though some progress with domain-specific languages</a:t>
            </a:r>
            <a:endParaRPr lang="en-US" sz="3000" dirty="0" smtClean="0">
              <a:solidFill>
                <a:srgbClr val="FF0000"/>
              </a:solidFill>
            </a:endParaRPr>
          </a:p>
          <a:p>
            <a:pPr marL="0" indent="0">
              <a:buNone/>
            </a:pPr>
            <a:r>
              <a:rPr lang="en-US" sz="2400" b="1" i="1" dirty="0" smtClean="0"/>
              <a:t>Requires </a:t>
            </a:r>
            <a:r>
              <a:rPr lang="en-US" sz="2400" b="1" i="1" dirty="0"/>
              <a:t>revolutionary approach </a:t>
            </a:r>
          </a:p>
          <a:p>
            <a:pPr marL="0" lvl="1" indent="0">
              <a:buNone/>
            </a:pPr>
            <a:r>
              <a:rPr lang="en-US" sz="2400" dirty="0" smtClean="0">
                <a:solidFill>
                  <a:srgbClr val="FF0000"/>
                </a:solidFill>
              </a:rPr>
              <a:t>Revolutionary</a:t>
            </a:r>
            <a:r>
              <a:rPr lang="en-US" sz="2400" dirty="0">
                <a:solidFill>
                  <a:srgbClr val="FF0000"/>
                </a:solidFill>
                <a:sym typeface="Wingdings" pitchFamily="2" charset="2"/>
              </a:rPr>
              <a:t>: Throw out &amp; </a:t>
            </a:r>
            <a:r>
              <a:rPr lang="en-US" sz="2400" dirty="0" smtClean="0">
                <a:solidFill>
                  <a:srgbClr val="FF0000"/>
                </a:solidFill>
                <a:sym typeface="Wingdings" pitchFamily="2" charset="2"/>
              </a:rPr>
              <a:t>replace</a:t>
            </a:r>
            <a:r>
              <a:rPr lang="en-US" sz="2400" dirty="0" smtClean="0">
                <a:solidFill>
                  <a:srgbClr val="FF0000"/>
                </a:solidFill>
              </a:rPr>
              <a:t> </a:t>
            </a:r>
            <a:r>
              <a:rPr lang="en-US" sz="2400" dirty="0">
                <a:solidFill>
                  <a:srgbClr val="FF0000"/>
                </a:solidFill>
                <a:sym typeface="Wingdings" pitchFamily="2" charset="2"/>
              </a:rPr>
              <a:t>  high </a:t>
            </a:r>
            <a:r>
              <a:rPr lang="en-US" sz="2400" dirty="0" smtClean="0">
                <a:solidFill>
                  <a:srgbClr val="FF0000"/>
                </a:solidFill>
                <a:sym typeface="Wingdings" pitchFamily="2" charset="2"/>
              </a:rPr>
              <a:t>bar</a:t>
            </a:r>
            <a:endParaRPr lang="en-US" sz="2400" dirty="0">
              <a:solidFill>
                <a:srgbClr val="FF0000"/>
              </a:solidFill>
              <a:sym typeface="Wingdings" pitchFamily="2" charset="2"/>
            </a:endParaRPr>
          </a:p>
          <a:p>
            <a:pPr marL="0" indent="0">
              <a:buNone/>
            </a:pPr>
            <a:endParaRPr lang="en-US" sz="3000" dirty="0">
              <a:solidFill>
                <a:srgbClr val="FF0000"/>
              </a:solidFill>
            </a:endParaRPr>
          </a:p>
        </p:txBody>
      </p:sp>
    </p:spTree>
    <p:extLst>
      <p:ext uri="{BB962C8B-B14F-4D97-AF65-F5344CB8AC3E}">
        <p14:creationId xmlns:p14="http://schemas.microsoft.com/office/powerpoint/2010/main" val="2163407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3600" u="sng" dirty="0" smtClean="0"/>
              <a:t>Back-up slide</a:t>
            </a:r>
          </a:p>
          <a:p>
            <a:pPr>
              <a:buNone/>
            </a:pPr>
            <a:r>
              <a:rPr lang="en-US" sz="2400" u="sng" dirty="0" smtClean="0"/>
              <a:t>Possible mindset behind vendors’ HW</a:t>
            </a:r>
            <a:r>
              <a:rPr lang="en-US" sz="2400" dirty="0" smtClean="0"/>
              <a:t> </a:t>
            </a:r>
          </a:p>
          <a:p>
            <a:pPr>
              <a:buNone/>
            </a:pPr>
            <a:r>
              <a:rPr lang="en-US" sz="1800" dirty="0" smtClean="0"/>
              <a:t>“The hidden cost of low bandwidth communication” BMM94:</a:t>
            </a:r>
          </a:p>
          <a:p>
            <a:pPr marL="457200" indent="-457200">
              <a:buAutoNum type="arabicPeriod"/>
            </a:pPr>
            <a:r>
              <a:rPr lang="en-US" sz="2400" dirty="0" smtClean="0"/>
              <a:t>HW vendors see the cost benefit of lowering performance of interconnects, but grossly underestimate the </a:t>
            </a:r>
            <a:r>
              <a:rPr lang="en-US" sz="2400" u="sng" dirty="0" smtClean="0"/>
              <a:t>programming difficulties</a:t>
            </a:r>
            <a:r>
              <a:rPr lang="en-US" sz="2400" dirty="0" smtClean="0"/>
              <a:t> and the </a:t>
            </a:r>
            <a:r>
              <a:rPr lang="en-US" sz="2400" u="sng" dirty="0" smtClean="0"/>
              <a:t>high software development costs</a:t>
            </a:r>
            <a:r>
              <a:rPr lang="en-US" sz="2400" dirty="0" smtClean="0"/>
              <a:t> implied. </a:t>
            </a:r>
          </a:p>
          <a:p>
            <a:pPr marL="457200" indent="-457200">
              <a:buNone/>
            </a:pPr>
            <a:r>
              <a:rPr lang="en-US" sz="2400" dirty="0" smtClean="0"/>
              <a:t>2. Their exclusive focus on runtime benchmarks misses critical costs, including: (</a:t>
            </a:r>
            <a:r>
              <a:rPr lang="en-US" sz="2400" dirty="0" err="1" smtClean="0"/>
              <a:t>i</a:t>
            </a:r>
            <a:r>
              <a:rPr lang="en-US" sz="2400" dirty="0" smtClean="0"/>
              <a:t>) the time to write the code, and (ii) the time to port the code to different distribution of data or to different machines that require different distribution of data. </a:t>
            </a:r>
          </a:p>
          <a:p>
            <a:pPr marL="457200" indent="-457200">
              <a:buNone/>
            </a:pPr>
            <a:endParaRPr lang="en-US" sz="2400" dirty="0">
              <a:ea typeface="ＭＳ Ｐゴシック" charset="-128"/>
              <a:sym typeface="Wingdings" pitchFamily="2" charset="2"/>
            </a:endParaRPr>
          </a:p>
          <a:p>
            <a:pPr marL="0" indent="0" algn="ctr">
              <a:buNone/>
            </a:pPr>
            <a:r>
              <a:rPr lang="en-US" sz="2400" u="sng" dirty="0"/>
              <a:t>Architects ask (e.g., me)</a:t>
            </a:r>
            <a:r>
              <a:rPr lang="en-US" sz="2400" dirty="0"/>
              <a:t> what gadget to add? </a:t>
            </a:r>
          </a:p>
          <a:p>
            <a:pPr marL="0" indent="0">
              <a:buNone/>
            </a:pPr>
            <a:r>
              <a:rPr lang="en-US" sz="2400" dirty="0">
                <a:sym typeface="Wingdings" pitchFamily="2" charset="2"/>
              </a:rPr>
              <a:t> </a:t>
            </a:r>
            <a:r>
              <a:rPr lang="en-US" sz="2400" dirty="0"/>
              <a:t>Sorry: I also don’t know. Most components not new. Still </a:t>
            </a:r>
            <a:r>
              <a:rPr lang="en-US" sz="2400" i="1" dirty="0"/>
              <a:t>‘importing airplane parts to a car’ </a:t>
            </a:r>
            <a:r>
              <a:rPr lang="en-US" sz="2400" dirty="0"/>
              <a:t>does not yield the same benefits</a:t>
            </a:r>
          </a:p>
          <a:p>
            <a:pPr marL="0" lvl="1">
              <a:buNone/>
            </a:pPr>
            <a:r>
              <a:rPr lang="en-US" sz="2400" dirty="0">
                <a:sym typeface="Wingdings" pitchFamily="2" charset="2"/>
              </a:rPr>
              <a:t> Compatibility of serial code matters more</a:t>
            </a:r>
            <a:endParaRPr lang="en-US" sz="2400" dirty="0"/>
          </a:p>
          <a:p>
            <a:pPr>
              <a:buNone/>
            </a:pPr>
            <a:endParaRPr lang="en-US" sz="2400" dirty="0" smtClean="0">
              <a:latin typeface="Calibri"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More On PRAM-On-Chip Programming</a:t>
            </a:r>
            <a:endParaRPr lang="en-US" sz="3600" dirty="0"/>
          </a:p>
        </p:txBody>
      </p:sp>
      <p:sp>
        <p:nvSpPr>
          <p:cNvPr id="3" name="Content Placeholder 2"/>
          <p:cNvSpPr>
            <a:spLocks noGrp="1"/>
          </p:cNvSpPr>
          <p:nvPr>
            <p:ph idx="1"/>
          </p:nvPr>
        </p:nvSpPr>
        <p:spPr>
          <a:xfrm>
            <a:off x="0" y="1600200"/>
            <a:ext cx="9144000" cy="4525963"/>
          </a:xfrm>
        </p:spPr>
        <p:txBody>
          <a:bodyPr/>
          <a:lstStyle/>
          <a:p>
            <a:r>
              <a:rPr lang="en-US" sz="2400" dirty="0" smtClean="0"/>
              <a:t>10</a:t>
            </a:r>
            <a:r>
              <a:rPr lang="en-US" sz="2400" baseline="30000" dirty="0" smtClean="0"/>
              <a:t>th</a:t>
            </a:r>
            <a:r>
              <a:rPr lang="en-US" sz="2400" dirty="0" smtClean="0"/>
              <a:t> grader* comparing parallel programming approaches </a:t>
            </a:r>
          </a:p>
          <a:p>
            <a:pPr lvl="1"/>
            <a:r>
              <a:rPr lang="en-US" sz="2400" i="1" dirty="0" smtClean="0"/>
              <a:t>“I was motivated to solve all the XMT programming assignments we got, since I had to cope with </a:t>
            </a:r>
            <a:r>
              <a:rPr lang="en-US" sz="2400" i="1" dirty="0" smtClean="0">
                <a:solidFill>
                  <a:srgbClr val="FF0000"/>
                </a:solidFill>
              </a:rPr>
              <a:t>solving the algorithmic problems</a:t>
            </a:r>
            <a:r>
              <a:rPr lang="en-US" sz="2400" i="1" dirty="0" smtClean="0"/>
              <a:t> themselves, which I enjoy doing. In contrast, I did not see the point of programming other parallel systems available to us at school, since too much of the programming was effort </a:t>
            </a:r>
            <a:r>
              <a:rPr lang="en-US" sz="2400" i="1" dirty="0" smtClean="0">
                <a:solidFill>
                  <a:srgbClr val="FF0000"/>
                </a:solidFill>
              </a:rPr>
              <a:t>getting around the was the system was engineered</a:t>
            </a:r>
            <a:r>
              <a:rPr lang="en-US" sz="2400" i="1" dirty="0" smtClean="0"/>
              <a:t>, and this was not fun”</a:t>
            </a:r>
          </a:p>
          <a:p>
            <a:pPr>
              <a:buNone/>
            </a:pPr>
            <a:r>
              <a:rPr lang="en-US" sz="2400" dirty="0" smtClean="0"/>
              <a:t>*From Montgomery Blair Magnet, Silver Spring, MD</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u="sng" dirty="0" smtClean="0"/>
              <a:t>Independent validation by </a:t>
            </a:r>
            <a:r>
              <a:rPr lang="en-US" sz="3600" u="sng" dirty="0" err="1" smtClean="0"/>
              <a:t>DoD</a:t>
            </a:r>
            <a:r>
              <a:rPr lang="en-US" sz="3600" u="sng" dirty="0" smtClean="0"/>
              <a:t> employee</a:t>
            </a:r>
            <a:endParaRPr lang="en-US" sz="3600" u="sng" dirty="0"/>
          </a:p>
        </p:txBody>
      </p:sp>
      <p:sp>
        <p:nvSpPr>
          <p:cNvPr id="3" name="Content Placeholder 2"/>
          <p:cNvSpPr>
            <a:spLocks noGrp="1"/>
          </p:cNvSpPr>
          <p:nvPr>
            <p:ph idx="1"/>
          </p:nvPr>
        </p:nvSpPr>
        <p:spPr>
          <a:xfrm>
            <a:off x="0" y="990600"/>
            <a:ext cx="9144000" cy="5135563"/>
          </a:xfrm>
        </p:spPr>
        <p:txBody>
          <a:bodyPr/>
          <a:lstStyle/>
          <a:p>
            <a:pPr>
              <a:buNone/>
            </a:pPr>
            <a:r>
              <a:rPr lang="fr-FR" sz="2000" dirty="0" smtClean="0"/>
              <a:t>Nathaniel Crowell. Parallel algorithms for graph problems, May 2011. MSc scholarly paper, CS@UMD. Not part of the XMT team </a:t>
            </a:r>
          </a:p>
          <a:p>
            <a:pPr>
              <a:buNone/>
            </a:pPr>
            <a:r>
              <a:rPr lang="fr-FR" sz="2000" dirty="0" smtClean="0"/>
              <a:t>http://www.cs.umd.edu/Grad/scholarlypapers/papers/NCrowell.pdf</a:t>
            </a:r>
          </a:p>
          <a:p>
            <a:r>
              <a:rPr lang="fr-FR" sz="2400" dirty="0" smtClean="0"/>
              <a:t>Evaluated XMT for public domain problems of interest to </a:t>
            </a:r>
            <a:r>
              <a:rPr lang="fr-FR" sz="2400" dirty="0" err="1" smtClean="0"/>
              <a:t>DoD</a:t>
            </a:r>
            <a:r>
              <a:rPr lang="fr-FR" sz="2400" dirty="0" smtClean="0"/>
              <a:t> </a:t>
            </a:r>
          </a:p>
          <a:p>
            <a:r>
              <a:rPr lang="fr-FR" sz="2400" dirty="0" smtClean="0"/>
              <a:t>Developed serial then XMT programs </a:t>
            </a:r>
          </a:p>
          <a:p>
            <a:r>
              <a:rPr lang="fr-FR" sz="2400" dirty="0" err="1" smtClean="0"/>
              <a:t>Solved</a:t>
            </a:r>
            <a:r>
              <a:rPr lang="fr-FR" sz="2400" dirty="0" smtClean="0"/>
              <a:t> with minimal effort (MSc scholarly paper..) many problems. E.g., 4 SSCA2 kernels, Algebraic connectivity and Fiedler vector (Parallel Davidson </a:t>
            </a:r>
            <a:r>
              <a:rPr lang="fr-FR" sz="2400" dirty="0" err="1" smtClean="0"/>
              <a:t>Eigensolver</a:t>
            </a:r>
            <a:r>
              <a:rPr lang="fr-FR" sz="2400" dirty="0" smtClean="0"/>
              <a:t>)</a:t>
            </a:r>
          </a:p>
          <a:p>
            <a:r>
              <a:rPr lang="fr-FR" sz="2400" dirty="0" smtClean="0"/>
              <a:t>Good </a:t>
            </a:r>
            <a:r>
              <a:rPr lang="fr-FR" sz="2400" dirty="0" err="1" smtClean="0"/>
              <a:t>speedups</a:t>
            </a:r>
            <a:endParaRPr lang="fr-FR" sz="2400" dirty="0" smtClean="0"/>
          </a:p>
          <a:p>
            <a:r>
              <a:rPr lang="fr-FR" sz="2400" dirty="0" smtClean="0"/>
              <a:t>No way where one could have done that on </a:t>
            </a:r>
            <a:r>
              <a:rPr lang="fr-FR" sz="2400" dirty="0" err="1" smtClean="0"/>
              <a:t>other</a:t>
            </a:r>
            <a:r>
              <a:rPr lang="fr-FR" sz="2400" dirty="0" smtClean="0"/>
              <a:t> </a:t>
            </a:r>
            <a:r>
              <a:rPr lang="fr-FR" sz="2400" dirty="0" err="1" smtClean="0"/>
              <a:t>parallel</a:t>
            </a:r>
            <a:r>
              <a:rPr lang="fr-FR" sz="2400" dirty="0" smtClean="0"/>
              <a:t> </a:t>
            </a:r>
            <a:r>
              <a:rPr lang="fr-FR" sz="2400" dirty="0" err="1" smtClean="0"/>
              <a:t>platforms</a:t>
            </a:r>
            <a:r>
              <a:rPr lang="fr-FR" sz="2400" dirty="0" smtClean="0"/>
              <a:t> </a:t>
            </a:r>
            <a:r>
              <a:rPr lang="fr-FR" sz="2400" dirty="0" err="1" smtClean="0"/>
              <a:t>so</a:t>
            </a:r>
            <a:r>
              <a:rPr lang="fr-FR" sz="2400" dirty="0" smtClean="0"/>
              <a:t> </a:t>
            </a:r>
            <a:r>
              <a:rPr lang="fr-FR" sz="2400" dirty="0" err="1" smtClean="0"/>
              <a:t>quickly</a:t>
            </a:r>
            <a:endParaRPr lang="fr-FR" sz="2400" dirty="0" smtClean="0"/>
          </a:p>
          <a:p>
            <a:r>
              <a:rPr lang="fr-FR" sz="2400" dirty="0"/>
              <a:t>Reports: </a:t>
            </a:r>
            <a:r>
              <a:rPr lang="fr-FR" sz="2400" dirty="0">
                <a:solidFill>
                  <a:srgbClr val="FF0000"/>
                </a:solidFill>
              </a:rPr>
              <a:t>extra</a:t>
            </a:r>
            <a:r>
              <a:rPr lang="fr-FR" sz="2400" dirty="0"/>
              <a:t> effort for </a:t>
            </a:r>
            <a:r>
              <a:rPr lang="fr-FR" sz="2400" dirty="0" err="1"/>
              <a:t>producing</a:t>
            </a:r>
            <a:r>
              <a:rPr lang="fr-FR" sz="2400" dirty="0"/>
              <a:t> </a:t>
            </a:r>
            <a:r>
              <a:rPr lang="fr-FR" sz="2400" dirty="0" err="1"/>
              <a:t>parallel</a:t>
            </a:r>
            <a:r>
              <a:rPr lang="fr-FR" sz="2400" dirty="0"/>
              <a:t> code </a:t>
            </a:r>
            <a:r>
              <a:rPr lang="fr-FR" sz="2400" dirty="0" err="1"/>
              <a:t>was</a:t>
            </a:r>
            <a:r>
              <a:rPr lang="fr-FR" sz="2400" dirty="0"/>
              <a:t> </a:t>
            </a:r>
            <a:r>
              <a:rPr lang="fr-FR" sz="2400" dirty="0">
                <a:solidFill>
                  <a:srgbClr val="FF0000"/>
                </a:solidFill>
              </a:rPr>
              <a:t>minimal</a:t>
            </a:r>
          </a:p>
          <a:p>
            <a:pPr marL="0" indent="0">
              <a:buNone/>
            </a:pPr>
            <a:endParaRPr lang="fr-FR"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stCxn id="79" idx="2"/>
          </p:cNvCxnSpPr>
          <p:nvPr/>
        </p:nvCxnSpPr>
        <p:spPr>
          <a:xfrm flipH="1">
            <a:off x="2743200" y="4242375"/>
            <a:ext cx="4485820"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352800" y="1089540"/>
            <a:ext cx="2819400" cy="81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2" idx="2"/>
            <a:endCxn id="65" idx="0"/>
          </p:cNvCxnSpPr>
          <p:nvPr/>
        </p:nvCxnSpPr>
        <p:spPr>
          <a:xfrm flipH="1">
            <a:off x="6523043" y="1123294"/>
            <a:ext cx="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0" y="784740"/>
            <a:ext cx="2378087"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planarity testing</a:t>
            </a:r>
            <a:endParaRPr lang="en-US" sz="1600" dirty="0">
              <a:cs typeface="Arial" pitchFamily="34" charset="0"/>
            </a:endParaRPr>
          </a:p>
        </p:txBody>
      </p:sp>
      <p:sp>
        <p:nvSpPr>
          <p:cNvPr id="64" name="TextBox 63"/>
          <p:cNvSpPr txBox="1"/>
          <p:nvPr/>
        </p:nvSpPr>
        <p:spPr>
          <a:xfrm>
            <a:off x="1752600" y="1318140"/>
            <a:ext cx="223016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triconnectivity</a:t>
            </a:r>
            <a:endParaRPr lang="en-US" sz="1600" dirty="0">
              <a:cs typeface="Arial" pitchFamily="34" charset="0"/>
            </a:endParaRPr>
          </a:p>
        </p:txBody>
      </p:sp>
      <p:sp>
        <p:nvSpPr>
          <p:cNvPr id="65" name="TextBox 64"/>
          <p:cNvSpPr txBox="1"/>
          <p:nvPr/>
        </p:nvSpPr>
        <p:spPr>
          <a:xfrm>
            <a:off x="5755685" y="1318140"/>
            <a:ext cx="1534716"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planarity testing</a:t>
            </a:r>
            <a:endParaRPr lang="en-US" sz="1600" dirty="0">
              <a:cs typeface="Arial" pitchFamily="34" charset="0"/>
            </a:endParaRPr>
          </a:p>
        </p:txBody>
      </p:sp>
      <p:sp>
        <p:nvSpPr>
          <p:cNvPr id="66" name="TextBox 65"/>
          <p:cNvSpPr txBox="1"/>
          <p:nvPr/>
        </p:nvSpPr>
        <p:spPr>
          <a:xfrm>
            <a:off x="2154184" y="1851540"/>
            <a:ext cx="1426994"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triconnectivity</a:t>
            </a:r>
            <a:endParaRPr lang="en-US" sz="1600" dirty="0">
              <a:cs typeface="Arial" pitchFamily="34" charset="0"/>
            </a:endParaRPr>
          </a:p>
        </p:txBody>
      </p:sp>
      <p:sp>
        <p:nvSpPr>
          <p:cNvPr id="67" name="TextBox 66"/>
          <p:cNvSpPr txBox="1"/>
          <p:nvPr/>
        </p:nvSpPr>
        <p:spPr>
          <a:xfrm>
            <a:off x="5870813" y="1851540"/>
            <a:ext cx="1304460"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st-numbering</a:t>
            </a:r>
            <a:endParaRPr lang="en-US" sz="1600" dirty="0">
              <a:cs typeface="Arial" pitchFamily="34" charset="0"/>
            </a:endParaRPr>
          </a:p>
        </p:txBody>
      </p:sp>
      <p:sp>
        <p:nvSpPr>
          <p:cNvPr id="68" name="TextBox 67"/>
          <p:cNvSpPr txBox="1"/>
          <p:nvPr/>
        </p:nvSpPr>
        <p:spPr>
          <a:xfrm>
            <a:off x="457200" y="2514600"/>
            <a:ext cx="134588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k-edge/vertex</a:t>
            </a:r>
          </a:p>
          <a:p>
            <a:pPr lvl="0" fontAlgn="base">
              <a:spcBef>
                <a:spcPct val="0"/>
              </a:spcBef>
              <a:spcAft>
                <a:spcPct val="0"/>
              </a:spcAft>
            </a:pPr>
            <a:r>
              <a:rPr lang="en-US" sz="1600" dirty="0" smtClean="0">
                <a:solidFill>
                  <a:srgbClr val="000000"/>
                </a:solidFill>
                <a:cs typeface="Arial" pitchFamily="34" charset="0"/>
              </a:rPr>
              <a:t>connectivity</a:t>
            </a:r>
            <a:endParaRPr lang="en-US" dirty="0">
              <a:cs typeface="Arial" pitchFamily="34" charset="0"/>
            </a:endParaRPr>
          </a:p>
        </p:txBody>
      </p:sp>
      <p:sp>
        <p:nvSpPr>
          <p:cNvPr id="70" name="TextBox 69"/>
          <p:cNvSpPr txBox="1"/>
          <p:nvPr/>
        </p:nvSpPr>
        <p:spPr>
          <a:xfrm>
            <a:off x="2092528" y="2514600"/>
            <a:ext cx="146738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minimum</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spanning forest</a:t>
            </a:r>
            <a:endParaRPr kumimoji="0" lang="en-US" sz="1600" b="0" i="0" u="none" strike="noStrike" cap="none" normalizeH="0" baseline="0" dirty="0" smtClean="0">
              <a:ln>
                <a:noFill/>
              </a:ln>
              <a:solidFill>
                <a:schemeClr val="tx1"/>
              </a:solidFill>
              <a:effectLst/>
              <a:cs typeface="Arial" pitchFamily="34" charset="0"/>
            </a:endParaRPr>
          </a:p>
        </p:txBody>
      </p:sp>
      <p:sp>
        <p:nvSpPr>
          <p:cNvPr id="71" name="TextBox 70"/>
          <p:cNvSpPr txBox="1"/>
          <p:nvPr/>
        </p:nvSpPr>
        <p:spPr>
          <a:xfrm>
            <a:off x="3886554" y="2514600"/>
            <a:ext cx="616772"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Euler</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tours</a:t>
            </a:r>
            <a:endParaRPr kumimoji="0" lang="en-US" sz="2000" b="0" i="0" u="none" strike="noStrike" cap="none" normalizeH="0" baseline="0" dirty="0" smtClean="0">
              <a:ln>
                <a:noFill/>
              </a:ln>
              <a:solidFill>
                <a:schemeClr val="tx1"/>
              </a:solidFill>
              <a:effectLst/>
              <a:cs typeface="Arial" pitchFamily="34" charset="0"/>
            </a:endParaRPr>
          </a:p>
        </p:txBody>
      </p:sp>
      <p:sp>
        <p:nvSpPr>
          <p:cNvPr id="72" name="TextBox 71"/>
          <p:cNvSpPr txBox="1"/>
          <p:nvPr/>
        </p:nvSpPr>
        <p:spPr>
          <a:xfrm>
            <a:off x="4755647" y="2514600"/>
            <a:ext cx="134992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ear decompo-</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sition search</a:t>
            </a:r>
            <a:endParaRPr kumimoji="0" lang="en-US" sz="2000" b="0" i="0" u="none" strike="noStrike" cap="none" normalizeH="0" baseline="0" dirty="0" smtClean="0">
              <a:ln>
                <a:noFill/>
              </a:ln>
              <a:solidFill>
                <a:schemeClr val="tx1"/>
              </a:solidFill>
              <a:effectLst/>
              <a:cs typeface="Arial" pitchFamily="34" charset="0"/>
            </a:endParaRPr>
          </a:p>
        </p:txBody>
      </p:sp>
      <p:sp>
        <p:nvSpPr>
          <p:cNvPr id="73" name="TextBox 72"/>
          <p:cNvSpPr txBox="1"/>
          <p:nvPr/>
        </p:nvSpPr>
        <p:spPr>
          <a:xfrm>
            <a:off x="6411815" y="2514600"/>
            <a:ext cx="925253"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bicon-</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nectivity</a:t>
            </a:r>
            <a:endParaRPr kumimoji="0" lang="en-US" sz="2000" b="0" i="0" u="none" strike="noStrike" cap="none" normalizeH="0" baseline="0" dirty="0" smtClean="0">
              <a:ln>
                <a:noFill/>
              </a:ln>
              <a:solidFill>
                <a:schemeClr val="tx1"/>
              </a:solidFill>
              <a:effectLst/>
              <a:cs typeface="Arial" pitchFamily="34" charset="0"/>
            </a:endParaRPr>
          </a:p>
        </p:txBody>
      </p:sp>
      <p:sp>
        <p:nvSpPr>
          <p:cNvPr id="75" name="TextBox 74"/>
          <p:cNvSpPr txBox="1"/>
          <p:nvPr/>
        </p:nvSpPr>
        <p:spPr>
          <a:xfrm>
            <a:off x="7543800" y="2514600"/>
            <a:ext cx="114165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strong</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orientation</a:t>
            </a:r>
            <a:endParaRPr kumimoji="0" lang="en-US" sz="2000" b="0" i="0" u="none" strike="noStrike" cap="none" normalizeH="0" baseline="0" dirty="0" smtClean="0">
              <a:ln>
                <a:noFill/>
              </a:ln>
              <a:solidFill>
                <a:schemeClr val="tx1"/>
              </a:solidFill>
              <a:effectLst/>
              <a:cs typeface="Arial" pitchFamily="34" charset="0"/>
            </a:endParaRPr>
          </a:p>
        </p:txBody>
      </p:sp>
      <p:sp>
        <p:nvSpPr>
          <p:cNvPr id="76" name="TextBox 75"/>
          <p:cNvSpPr txBox="1"/>
          <p:nvPr/>
        </p:nvSpPr>
        <p:spPr>
          <a:xfrm>
            <a:off x="457200" y="3657600"/>
            <a:ext cx="1426865"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centroid</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decomposition</a:t>
            </a:r>
            <a:endParaRPr lang="en-US" dirty="0">
              <a:cs typeface="Arial" pitchFamily="34" charset="0"/>
            </a:endParaRPr>
          </a:p>
        </p:txBody>
      </p:sp>
      <p:sp>
        <p:nvSpPr>
          <p:cNvPr id="77" name="TextBox 76"/>
          <p:cNvSpPr txBox="1"/>
          <p:nvPr/>
        </p:nvSpPr>
        <p:spPr>
          <a:xfrm>
            <a:off x="2254197" y="3657600"/>
            <a:ext cx="113697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tree</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contraction</a:t>
            </a:r>
            <a:endParaRPr lang="en-US" dirty="0">
              <a:cs typeface="Arial" pitchFamily="34" charset="0"/>
            </a:endParaRPr>
          </a:p>
        </p:txBody>
      </p:sp>
      <p:sp>
        <p:nvSpPr>
          <p:cNvPr id="78" name="TextBox 77"/>
          <p:cNvSpPr txBox="1"/>
          <p:nvPr/>
        </p:nvSpPr>
        <p:spPr>
          <a:xfrm>
            <a:off x="3733800" y="3657600"/>
            <a:ext cx="151810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lowest common</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ancestors</a:t>
            </a:r>
            <a:endParaRPr lang="en-US" dirty="0">
              <a:cs typeface="Arial" pitchFamily="34" charset="0"/>
            </a:endParaRPr>
          </a:p>
        </p:txBody>
      </p:sp>
      <p:sp>
        <p:nvSpPr>
          <p:cNvPr id="79" name="TextBox 78"/>
          <p:cNvSpPr txBox="1"/>
          <p:nvPr/>
        </p:nvSpPr>
        <p:spPr>
          <a:xfrm>
            <a:off x="6629400" y="3657600"/>
            <a:ext cx="119923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graph</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connectivity</a:t>
            </a:r>
            <a:endParaRPr lang="en-US" dirty="0">
              <a:cs typeface="Arial" pitchFamily="34" charset="0"/>
            </a:endParaRPr>
          </a:p>
        </p:txBody>
      </p:sp>
      <p:sp>
        <p:nvSpPr>
          <p:cNvPr id="80" name="TextBox 79"/>
          <p:cNvSpPr txBox="1"/>
          <p:nvPr/>
        </p:nvSpPr>
        <p:spPr>
          <a:xfrm>
            <a:off x="1371600" y="4572000"/>
            <a:ext cx="140628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tree Euler tour</a:t>
            </a:r>
            <a:endParaRPr lang="en-US" sz="1600" dirty="0">
              <a:cs typeface="Arial" pitchFamily="34" charset="0"/>
            </a:endParaRPr>
          </a:p>
        </p:txBody>
      </p:sp>
      <p:sp>
        <p:nvSpPr>
          <p:cNvPr id="81" name="TextBox 80"/>
          <p:cNvSpPr txBox="1"/>
          <p:nvPr/>
        </p:nvSpPr>
        <p:spPr>
          <a:xfrm>
            <a:off x="1447800" y="5105400"/>
            <a:ext cx="1295400" cy="338554"/>
          </a:xfrm>
          <a:prstGeom prst="rect">
            <a:avLst/>
          </a:prstGeom>
          <a:solidFill>
            <a:schemeClr val="bg1"/>
          </a:solidFill>
          <a:ln>
            <a:solidFill>
              <a:schemeClr val="tx1"/>
            </a:solidFill>
          </a:ln>
        </p:spPr>
        <p:txBody>
          <a:bodyPr wrap="square" rtlCol="0">
            <a:spAutoFit/>
          </a:bodyPr>
          <a:lstStyle/>
          <a:p>
            <a:r>
              <a:rPr lang="en-US" sz="1600" dirty="0" smtClean="0">
                <a:cs typeface="Arial" pitchFamily="34" charset="0"/>
              </a:rPr>
              <a:t>list</a:t>
            </a:r>
            <a:r>
              <a:rPr lang="en-US" sz="1600" b="1" dirty="0" smtClean="0">
                <a:solidFill>
                  <a:srgbClr val="FF0000"/>
                </a:solidFill>
                <a:cs typeface="Arial" pitchFamily="34" charset="0"/>
              </a:rPr>
              <a:t> </a:t>
            </a:r>
            <a:r>
              <a:rPr lang="en-US" sz="1600" dirty="0" smtClean="0">
                <a:cs typeface="Arial" pitchFamily="34" charset="0"/>
              </a:rPr>
              <a:t>ranking</a:t>
            </a:r>
            <a:endParaRPr lang="en-US" sz="1600" dirty="0">
              <a:cs typeface="Arial" pitchFamily="34" charset="0"/>
            </a:endParaRPr>
          </a:p>
        </p:txBody>
      </p:sp>
      <p:sp>
        <p:nvSpPr>
          <p:cNvPr id="82" name="TextBox 81"/>
          <p:cNvSpPr txBox="1"/>
          <p:nvPr/>
        </p:nvSpPr>
        <p:spPr>
          <a:xfrm>
            <a:off x="1515069" y="5638800"/>
            <a:ext cx="112453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2-ruling set</a:t>
            </a:r>
            <a:endParaRPr lang="en-US" sz="1600" dirty="0">
              <a:cs typeface="Arial" pitchFamily="34" charset="0"/>
            </a:endParaRPr>
          </a:p>
        </p:txBody>
      </p:sp>
      <p:sp>
        <p:nvSpPr>
          <p:cNvPr id="83" name="TextBox 82"/>
          <p:cNvSpPr txBox="1"/>
          <p:nvPr/>
        </p:nvSpPr>
        <p:spPr>
          <a:xfrm>
            <a:off x="685800" y="6172200"/>
            <a:ext cx="1153201"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prefix-sums</a:t>
            </a:r>
            <a:endParaRPr lang="en-US" sz="1600" dirty="0">
              <a:cs typeface="Arial" pitchFamily="34" charset="0"/>
            </a:endParaRPr>
          </a:p>
        </p:txBody>
      </p:sp>
      <p:sp>
        <p:nvSpPr>
          <p:cNvPr id="84" name="TextBox 83"/>
          <p:cNvSpPr txBox="1"/>
          <p:nvPr/>
        </p:nvSpPr>
        <p:spPr>
          <a:xfrm>
            <a:off x="2590800" y="6172200"/>
            <a:ext cx="230575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deterministic coin tossing</a:t>
            </a:r>
            <a:endParaRPr lang="en-US" sz="1600" dirty="0">
              <a:cs typeface="Arial" pitchFamily="34" charset="0"/>
            </a:endParaRPr>
          </a:p>
        </p:txBody>
      </p:sp>
      <p:cxnSp>
        <p:nvCxnSpPr>
          <p:cNvPr id="95" name="Straight Connector 94"/>
          <p:cNvCxnSpPr>
            <a:stCxn id="64" idx="2"/>
            <a:endCxn id="66" idx="0"/>
          </p:cNvCxnSpPr>
          <p:nvPr/>
        </p:nvCxnSpPr>
        <p:spPr>
          <a:xfrm>
            <a:off x="2867681"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5" idx="2"/>
            <a:endCxn id="67" idx="0"/>
          </p:cNvCxnSpPr>
          <p:nvPr/>
        </p:nvCxnSpPr>
        <p:spPr>
          <a:xfrm>
            <a:off x="6523043"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7" idx="2"/>
            <a:endCxn id="72" idx="0"/>
          </p:cNvCxnSpPr>
          <p:nvPr/>
        </p:nvCxnSpPr>
        <p:spPr>
          <a:xfrm flipH="1">
            <a:off x="5430608" y="2190094"/>
            <a:ext cx="1092435"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6" idx="2"/>
            <a:endCxn id="72" idx="0"/>
          </p:cNvCxnSpPr>
          <p:nvPr/>
        </p:nvCxnSpPr>
        <p:spPr>
          <a:xfrm>
            <a:off x="2867681" y="2190094"/>
            <a:ext cx="2562927"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2"/>
            <a:endCxn id="79" idx="0"/>
          </p:cNvCxnSpPr>
          <p:nvPr/>
        </p:nvCxnSpPr>
        <p:spPr>
          <a:xfrm>
            <a:off x="1130141" y="3099375"/>
            <a:ext cx="6098879"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0" idx="2"/>
            <a:endCxn id="79" idx="0"/>
          </p:cNvCxnSpPr>
          <p:nvPr/>
        </p:nvCxnSpPr>
        <p:spPr>
          <a:xfrm>
            <a:off x="2826223" y="3099375"/>
            <a:ext cx="4402797"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2"/>
            <a:endCxn id="79" idx="0"/>
          </p:cNvCxnSpPr>
          <p:nvPr/>
        </p:nvCxnSpPr>
        <p:spPr>
          <a:xfrm>
            <a:off x="4194940" y="3099375"/>
            <a:ext cx="303408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2"/>
            <a:endCxn id="79" idx="0"/>
          </p:cNvCxnSpPr>
          <p:nvPr/>
        </p:nvCxnSpPr>
        <p:spPr>
          <a:xfrm>
            <a:off x="5430608" y="3099375"/>
            <a:ext cx="1798412"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3" idx="2"/>
            <a:endCxn id="79" idx="0"/>
          </p:cNvCxnSpPr>
          <p:nvPr/>
        </p:nvCxnSpPr>
        <p:spPr>
          <a:xfrm>
            <a:off x="6874442" y="3099375"/>
            <a:ext cx="35457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5" idx="2"/>
            <a:endCxn id="79" idx="0"/>
          </p:cNvCxnSpPr>
          <p:nvPr/>
        </p:nvCxnSpPr>
        <p:spPr>
          <a:xfrm flipH="1">
            <a:off x="7229020" y="3099375"/>
            <a:ext cx="88561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2" idx="2"/>
            <a:endCxn id="78" idx="0"/>
          </p:cNvCxnSpPr>
          <p:nvPr/>
        </p:nvCxnSpPr>
        <p:spPr>
          <a:xfrm flipH="1">
            <a:off x="4492854" y="3099375"/>
            <a:ext cx="937754"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3" idx="2"/>
            <a:endCxn id="78" idx="0"/>
          </p:cNvCxnSpPr>
          <p:nvPr/>
        </p:nvCxnSpPr>
        <p:spPr>
          <a:xfrm flipH="1">
            <a:off x="4492854" y="3099375"/>
            <a:ext cx="238158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5" idx="2"/>
            <a:endCxn id="78" idx="0"/>
          </p:cNvCxnSpPr>
          <p:nvPr/>
        </p:nvCxnSpPr>
        <p:spPr>
          <a:xfrm flipH="1">
            <a:off x="4492854" y="3099375"/>
            <a:ext cx="3621776"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2"/>
            <a:endCxn id="80" idx="0"/>
          </p:cNvCxnSpPr>
          <p:nvPr/>
        </p:nvCxnSpPr>
        <p:spPr>
          <a:xfrm flipH="1">
            <a:off x="2074741" y="4242375"/>
            <a:ext cx="2418113"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 idx="2"/>
            <a:endCxn id="80" idx="0"/>
          </p:cNvCxnSpPr>
          <p:nvPr/>
        </p:nvCxnSpPr>
        <p:spPr>
          <a:xfrm flipH="1">
            <a:off x="2074741" y="4242375"/>
            <a:ext cx="747945"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6" idx="2"/>
            <a:endCxn id="80" idx="0"/>
          </p:cNvCxnSpPr>
          <p:nvPr/>
        </p:nvCxnSpPr>
        <p:spPr>
          <a:xfrm>
            <a:off x="1170633" y="4242375"/>
            <a:ext cx="904108"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0" idx="2"/>
            <a:endCxn id="81" idx="0"/>
          </p:cNvCxnSpPr>
          <p:nvPr/>
        </p:nvCxnSpPr>
        <p:spPr>
          <a:xfrm rot="16200000" flipH="1">
            <a:off x="1987697" y="4997597"/>
            <a:ext cx="194846" cy="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1" idx="2"/>
            <a:endCxn id="82" idx="0"/>
          </p:cNvCxnSpPr>
          <p:nvPr/>
        </p:nvCxnSpPr>
        <p:spPr>
          <a:xfrm rot="5400000">
            <a:off x="1988997" y="5532297"/>
            <a:ext cx="194846" cy="1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2" idx="2"/>
            <a:endCxn id="83" idx="0"/>
          </p:cNvCxnSpPr>
          <p:nvPr/>
        </p:nvCxnSpPr>
        <p:spPr>
          <a:xfrm flipH="1">
            <a:off x="1262401" y="5977354"/>
            <a:ext cx="814938"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4" idx="0"/>
            <a:endCxn id="82" idx="2"/>
          </p:cNvCxnSpPr>
          <p:nvPr/>
        </p:nvCxnSpPr>
        <p:spPr>
          <a:xfrm flipH="1" flipV="1">
            <a:off x="2077339" y="5977354"/>
            <a:ext cx="166634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0" y="152400"/>
            <a:ext cx="9144000" cy="523220"/>
          </a:xfrm>
          <a:prstGeom prst="rect">
            <a:avLst/>
          </a:prstGeom>
          <a:noFill/>
        </p:spPr>
        <p:txBody>
          <a:bodyPr wrap="square" rtlCol="0">
            <a:spAutoFit/>
          </a:bodyPr>
          <a:lstStyle/>
          <a:p>
            <a:pPr algn="ctr"/>
            <a:r>
              <a:rPr lang="en-US" sz="2800" u="sng" dirty="0" smtClean="0">
                <a:latin typeface="+mj-lt"/>
                <a:cs typeface="Arial" pitchFamily="34" charset="0"/>
              </a:rPr>
              <a:t>Importance of list ranking for tree and graph algorithms</a:t>
            </a:r>
            <a:endParaRPr lang="en-US" sz="2800" u="sng" dirty="0">
              <a:latin typeface="+mj-lt"/>
              <a:cs typeface="Arial" pitchFamily="34" charset="0"/>
            </a:endParaRPr>
          </a:p>
        </p:txBody>
      </p:sp>
      <p:sp>
        <p:nvSpPr>
          <p:cNvPr id="4" name="TextBox 3"/>
          <p:cNvSpPr txBox="1"/>
          <p:nvPr/>
        </p:nvSpPr>
        <p:spPr>
          <a:xfrm>
            <a:off x="5410200" y="4876800"/>
            <a:ext cx="3833101" cy="1323439"/>
          </a:xfrm>
          <a:prstGeom prst="rect">
            <a:avLst/>
          </a:prstGeom>
          <a:noFill/>
        </p:spPr>
        <p:txBody>
          <a:bodyPr wrap="none" rtlCol="0">
            <a:spAutoFit/>
          </a:bodyPr>
          <a:lstStyle/>
          <a:p>
            <a:r>
              <a:rPr lang="en-US" u="sng" dirty="0" smtClean="0">
                <a:solidFill>
                  <a:srgbClr val="FF0000"/>
                </a:solidFill>
              </a:rPr>
              <a:t>Point of recent study</a:t>
            </a:r>
          </a:p>
          <a:p>
            <a:r>
              <a:rPr lang="en-US" dirty="0" smtClean="0">
                <a:solidFill>
                  <a:srgbClr val="FF0000"/>
                </a:solidFill>
              </a:rPr>
              <a:t>Root of </a:t>
            </a:r>
            <a:r>
              <a:rPr lang="en-US" dirty="0" err="1" smtClean="0">
                <a:solidFill>
                  <a:srgbClr val="FF0000"/>
                </a:solidFill>
              </a:rPr>
              <a:t>OofM</a:t>
            </a:r>
            <a:r>
              <a:rPr lang="en-US" dirty="0" smtClean="0">
                <a:solidFill>
                  <a:srgbClr val="FF0000"/>
                </a:solidFill>
              </a:rPr>
              <a:t> speedups:</a:t>
            </a:r>
          </a:p>
          <a:p>
            <a:r>
              <a:rPr lang="en-US" dirty="0" smtClean="0">
                <a:solidFill>
                  <a:srgbClr val="FF0000"/>
                </a:solidFill>
              </a:rPr>
              <a:t>Speedup on </a:t>
            </a:r>
            <a:r>
              <a:rPr lang="en-US" b="1" dirty="0" smtClean="0">
                <a:solidFill>
                  <a:srgbClr val="FF0000"/>
                </a:solidFill>
              </a:rPr>
              <a:t>various</a:t>
            </a:r>
            <a:r>
              <a:rPr lang="en-US" dirty="0" smtClean="0">
                <a:solidFill>
                  <a:srgbClr val="FF0000"/>
                </a:solidFill>
              </a:rPr>
              <a:t> input sizes</a:t>
            </a:r>
          </a:p>
          <a:p>
            <a:r>
              <a:rPr lang="en-US" dirty="0" smtClean="0">
                <a:solidFill>
                  <a:srgbClr val="FF0000"/>
                </a:solidFill>
              </a:rPr>
              <a:t>on much simpler problems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9/15/07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Helpful (?) Analogy</a:t>
            </a:r>
            <a:endParaRPr lang="en-US" dirty="0"/>
          </a:p>
        </p:txBody>
      </p:sp>
      <p:sp>
        <p:nvSpPr>
          <p:cNvPr id="3" name="Content Placeholder 2"/>
          <p:cNvSpPr>
            <a:spLocks noGrp="1"/>
          </p:cNvSpPr>
          <p:nvPr>
            <p:ph idx="1"/>
          </p:nvPr>
        </p:nvSpPr>
        <p:spPr>
          <a:xfrm>
            <a:off x="0" y="990600"/>
            <a:ext cx="9144000" cy="5135563"/>
          </a:xfrm>
        </p:spPr>
        <p:txBody>
          <a:bodyPr/>
          <a:lstStyle/>
          <a:p>
            <a:pPr marL="0" lvl="1" indent="0">
              <a:buNone/>
            </a:pPr>
            <a:r>
              <a:rPr lang="en-US" sz="2400" u="sng" dirty="0" smtClean="0"/>
              <a:t>Grew on</a:t>
            </a:r>
            <a:r>
              <a:rPr lang="en-US" sz="2400" dirty="0" smtClean="0"/>
              <a:t> tasty salads: Natural ingredients; No dressing/cheese</a:t>
            </a:r>
          </a:p>
          <a:p>
            <a:pPr marL="0" lvl="1" indent="0">
              <a:buNone/>
            </a:pPr>
            <a:endParaRPr lang="en-US" sz="2400" u="sng" dirty="0" smtClean="0">
              <a:solidFill>
                <a:srgbClr val="000000"/>
              </a:solidFill>
              <a:sym typeface="Wingdings" pitchFamily="2" charset="2"/>
            </a:endParaRPr>
          </a:p>
          <a:p>
            <a:pPr marL="0" lvl="1" indent="0">
              <a:buNone/>
            </a:pPr>
            <a:r>
              <a:rPr lang="en-US" sz="2400" u="sng" dirty="0" smtClean="0">
                <a:solidFill>
                  <a:srgbClr val="000000"/>
                </a:solidFill>
                <a:sym typeface="Wingdings" pitchFamily="2" charset="2"/>
              </a:rPr>
              <a:t>Now</a:t>
            </a:r>
            <a:r>
              <a:rPr lang="en-US" sz="2400" dirty="0" smtClean="0">
                <a:solidFill>
                  <a:srgbClr val="000000"/>
                </a:solidFill>
                <a:sym typeface="Wingdings" pitchFamily="2" charset="2"/>
              </a:rPr>
              <a:t> salads </a:t>
            </a:r>
            <a:r>
              <a:rPr lang="en-US" sz="2400" dirty="0">
                <a:solidFill>
                  <a:srgbClr val="000000"/>
                </a:solidFill>
                <a:sym typeface="Wingdings" pitchFamily="2" charset="2"/>
              </a:rPr>
              <a:t>requiring tones of dressing and </a:t>
            </a:r>
            <a:r>
              <a:rPr lang="en-US" sz="2400" dirty="0" smtClean="0">
                <a:solidFill>
                  <a:srgbClr val="000000"/>
                </a:solidFill>
                <a:sym typeface="Wingdings" pitchFamily="2" charset="2"/>
              </a:rPr>
              <a:t>cheese. Taste? </a:t>
            </a:r>
          </a:p>
          <a:p>
            <a:pPr marL="0" lvl="1" indent="0" algn="ctr">
              <a:buNone/>
            </a:pPr>
            <a:r>
              <a:rPr lang="en-US" sz="2400" dirty="0" smtClean="0">
                <a:solidFill>
                  <a:srgbClr val="000000"/>
                </a:solidFill>
                <a:sym typeface="Wingdings" pitchFamily="2" charset="2"/>
              </a:rPr>
              <a:t>Reminds (only?) me of </a:t>
            </a:r>
          </a:p>
          <a:p>
            <a:pPr marL="0" lvl="1" indent="0">
              <a:buNone/>
            </a:pPr>
            <a:r>
              <a:rPr lang="en-US" sz="2400" dirty="0" smtClean="0">
                <a:sym typeface="Wingdings" pitchFamily="2" charset="2"/>
              </a:rPr>
              <a:t>Dressing</a:t>
            </a:r>
            <a:r>
              <a:rPr lang="en-US" sz="2400" dirty="0" smtClean="0">
                <a:solidFill>
                  <a:srgbClr val="FF0000"/>
                </a:solidFill>
                <a:sym typeface="Wingdings" pitchFamily="2" charset="2"/>
              </a:rPr>
              <a:t> Huge </a:t>
            </a:r>
            <a:r>
              <a:rPr lang="en-US" sz="2400" dirty="0">
                <a:solidFill>
                  <a:srgbClr val="FF0000"/>
                </a:solidFill>
                <a:sym typeface="Wingdings" pitchFamily="2" charset="2"/>
              </a:rPr>
              <a:t>blue-chip &amp; government investment in </a:t>
            </a:r>
            <a:r>
              <a:rPr lang="en-US" sz="2400" dirty="0" smtClean="0">
                <a:solidFill>
                  <a:srgbClr val="FF0000"/>
                </a:solidFill>
                <a:sym typeface="Wingdings" pitchFamily="2" charset="2"/>
              </a:rPr>
              <a:t>system &amp; app software </a:t>
            </a:r>
            <a:r>
              <a:rPr lang="en-US" sz="2400" dirty="0">
                <a:solidFill>
                  <a:srgbClr val="FF0000"/>
                </a:solidFill>
                <a:sym typeface="Wingdings" pitchFamily="2" charset="2"/>
              </a:rPr>
              <a:t>to overcome HW limitations. (limited scope) </a:t>
            </a:r>
            <a:r>
              <a:rPr lang="en-US" sz="2400" dirty="0" smtClean="0">
                <a:solidFill>
                  <a:srgbClr val="FF0000"/>
                </a:solidFill>
                <a:sym typeface="Wingdings" pitchFamily="2" charset="2"/>
              </a:rPr>
              <a:t>DSLs. </a:t>
            </a:r>
          </a:p>
          <a:p>
            <a:pPr marL="0" lvl="1" indent="0">
              <a:buNone/>
            </a:pPr>
            <a:r>
              <a:rPr lang="en-US" sz="2400" dirty="0" smtClean="0">
                <a:solidFill>
                  <a:srgbClr val="000000"/>
                </a:solidFill>
                <a:sym typeface="Wingdings" pitchFamily="2" charset="2"/>
              </a:rPr>
              <a:t>Taste</a:t>
            </a:r>
            <a:r>
              <a:rPr lang="en-US" sz="2400" dirty="0" smtClean="0">
                <a:solidFill>
                  <a:srgbClr val="FF0000"/>
                </a:solidFill>
                <a:sym typeface="Wingdings" pitchFamily="2" charset="2"/>
              </a:rPr>
              <a:t> Speed</a:t>
            </a:r>
            <a:r>
              <a:rPr lang="en-US" sz="2400" dirty="0">
                <a:solidFill>
                  <a:srgbClr val="FF0000"/>
                </a:solidFill>
                <a:sym typeface="Wingdings" pitchFamily="2" charset="2"/>
              </a:rPr>
              <a:t>-ups only on limited apps. </a:t>
            </a:r>
          </a:p>
          <a:p>
            <a:pPr marL="0" lvl="1" indent="0">
              <a:buNone/>
            </a:pPr>
            <a:endParaRPr lang="en-US" sz="2400" dirty="0" smtClean="0">
              <a:solidFill>
                <a:srgbClr val="FF0000"/>
              </a:solidFill>
              <a:sym typeface="Wingdings" pitchFamily="2" charset="2"/>
            </a:endParaRPr>
          </a:p>
          <a:p>
            <a:pPr marL="0" lvl="1" indent="0">
              <a:buNone/>
            </a:pPr>
            <a:r>
              <a:rPr lang="en-US" sz="2400" dirty="0" smtClean="0">
                <a:solidFill>
                  <a:srgbClr val="000000"/>
                </a:solidFill>
                <a:sym typeface="Wingdings" pitchFamily="2" charset="2"/>
              </a:rPr>
              <a:t>Contrasted with:</a:t>
            </a:r>
            <a:endParaRPr lang="en-US" sz="2400" dirty="0">
              <a:solidFill>
                <a:srgbClr val="000000"/>
              </a:solidFill>
              <a:sym typeface="Wingdings" pitchFamily="2" charset="2"/>
            </a:endParaRPr>
          </a:p>
          <a:p>
            <a:pPr marL="0" lvl="1" indent="0">
              <a:buNone/>
            </a:pPr>
            <a:r>
              <a:rPr lang="en-US" sz="2400" dirty="0" smtClean="0">
                <a:solidFill>
                  <a:srgbClr val="000000"/>
                </a:solidFill>
              </a:rPr>
              <a:t>Simple ingredients </a:t>
            </a:r>
            <a:r>
              <a:rPr lang="en-US" sz="2000" dirty="0" smtClean="0">
                <a:solidFill>
                  <a:srgbClr val="FF0000"/>
                </a:solidFill>
              </a:rPr>
              <a:t>Parallel </a:t>
            </a:r>
            <a:r>
              <a:rPr lang="en-US" sz="2000" dirty="0">
                <a:solidFill>
                  <a:srgbClr val="FF0000"/>
                </a:solidFill>
              </a:rPr>
              <a:t>algorithms theory. Few basic architecture ideas on control &amp; data paths and memory system </a:t>
            </a:r>
            <a:endParaRPr lang="en-US" sz="2400" dirty="0"/>
          </a:p>
          <a:p>
            <a:pPr marL="742950" lvl="2" indent="-342900">
              <a:buFontTx/>
              <a:buChar char="-"/>
            </a:pPr>
            <a:r>
              <a:rPr lang="en-US" sz="2000" dirty="0" smtClean="0">
                <a:solidFill>
                  <a:srgbClr val="FF0000"/>
                </a:solidFill>
              </a:rPr>
              <a:t>Modest </a:t>
            </a:r>
            <a:r>
              <a:rPr lang="en-US" sz="2000" dirty="0">
                <a:solidFill>
                  <a:srgbClr val="FF0000"/>
                </a:solidFill>
              </a:rPr>
              <a:t>academic project</a:t>
            </a:r>
            <a:endParaRPr lang="en-US" dirty="0"/>
          </a:p>
          <a:p>
            <a:pPr marL="742950" lvl="2" indent="-342900">
              <a:buFontTx/>
              <a:buChar char="-"/>
            </a:pPr>
            <a:r>
              <a:rPr lang="en-US" sz="2000" b="1" i="1" dirty="0" smtClean="0"/>
              <a:t>Taste  </a:t>
            </a:r>
            <a:r>
              <a:rPr lang="en-US" sz="2000" dirty="0" smtClean="0">
                <a:solidFill>
                  <a:srgbClr val="FF0000"/>
                </a:solidFill>
              </a:rPr>
              <a:t>Better </a:t>
            </a:r>
            <a:r>
              <a:rPr lang="en-US" sz="2000" dirty="0">
                <a:solidFill>
                  <a:srgbClr val="FF0000"/>
                </a:solidFill>
              </a:rPr>
              <a:t>speedups by orders of magnitude. HS student </a:t>
            </a:r>
            <a:r>
              <a:rPr lang="en-US" sz="2000" dirty="0" err="1">
                <a:solidFill>
                  <a:srgbClr val="FF0000"/>
                </a:solidFill>
              </a:rPr>
              <a:t>vs</a:t>
            </a:r>
            <a:r>
              <a:rPr lang="en-US" sz="2000" dirty="0">
                <a:solidFill>
                  <a:srgbClr val="FF0000"/>
                </a:solidFill>
              </a:rPr>
              <a:t> </a:t>
            </a:r>
            <a:r>
              <a:rPr lang="en-US" sz="2000" dirty="0" smtClean="0">
                <a:solidFill>
                  <a:srgbClr val="FF0000"/>
                </a:solidFill>
              </a:rPr>
              <a:t>PhDs</a:t>
            </a:r>
            <a:endParaRPr lang="en-US" sz="2400" u="sng" dirty="0">
              <a:solidFill>
                <a:srgbClr val="000000"/>
              </a:solidFill>
            </a:endParaRPr>
          </a:p>
          <a:p>
            <a:pPr marL="0" lvl="1" indent="0">
              <a:buNone/>
            </a:pPr>
            <a:endParaRPr lang="en-US" sz="2400" b="1" i="1" dirty="0"/>
          </a:p>
          <a:p>
            <a:pPr marL="0" lvl="1" indent="0">
              <a:buNone/>
            </a:pPr>
            <a:endParaRPr lang="en-US" sz="2200" dirty="0">
              <a:sym typeface="Wingdings" pitchFamily="2" charset="2"/>
            </a:endParaRPr>
          </a:p>
          <a:p>
            <a:endParaRPr lang="en-US" dirty="0"/>
          </a:p>
        </p:txBody>
      </p:sp>
    </p:spTree>
    <p:extLst>
      <p:ext uri="{BB962C8B-B14F-4D97-AF65-F5344CB8AC3E}">
        <p14:creationId xmlns:p14="http://schemas.microsoft.com/office/powerpoint/2010/main" val="1935943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sz="4000" dirty="0" smtClean="0">
                <a:solidFill>
                  <a:schemeClr val="hlink"/>
                </a:solidFill>
              </a:rPr>
              <a:t>Participants</a:t>
            </a:r>
          </a:p>
        </p:txBody>
      </p:sp>
      <p:sp>
        <p:nvSpPr>
          <p:cNvPr id="28675" name="Rectangle 3"/>
          <p:cNvSpPr>
            <a:spLocks noGrp="1" noChangeArrowheads="1"/>
          </p:cNvSpPr>
          <p:nvPr>
            <p:ph type="body" idx="1"/>
          </p:nvPr>
        </p:nvSpPr>
        <p:spPr>
          <a:xfrm>
            <a:off x="0" y="685800"/>
            <a:ext cx="9144000" cy="6400800"/>
          </a:xfrm>
        </p:spPr>
        <p:txBody>
          <a:bodyPr/>
          <a:lstStyle/>
          <a:p>
            <a:pPr>
              <a:lnSpc>
                <a:spcPct val="80000"/>
              </a:lnSpc>
              <a:buFontTx/>
              <a:buNone/>
            </a:pPr>
            <a:r>
              <a:rPr lang="en-US" sz="2000" u="sng" dirty="0" smtClean="0"/>
              <a:t>Grad students</a:t>
            </a:r>
            <a:r>
              <a:rPr lang="en-US" sz="2000" dirty="0" smtClean="0"/>
              <a:t>: James Edwards, </a:t>
            </a:r>
            <a:r>
              <a:rPr lang="en-US" sz="2000" dirty="0" err="1" smtClean="0"/>
              <a:t>Fady</a:t>
            </a:r>
            <a:r>
              <a:rPr lang="en-US" sz="2000" dirty="0" smtClean="0"/>
              <a:t> </a:t>
            </a:r>
            <a:r>
              <a:rPr lang="en-US" sz="2000" dirty="0" err="1" smtClean="0"/>
              <a:t>Ghanim</a:t>
            </a:r>
            <a:r>
              <a:rPr lang="en-US" sz="2000" dirty="0" smtClean="0"/>
              <a:t> </a:t>
            </a:r>
            <a:r>
              <a:rPr lang="en-US" sz="2000" u="sng" dirty="0" smtClean="0"/>
              <a:t>Recent </a:t>
            </a:r>
            <a:r>
              <a:rPr lang="en-US" sz="2000" dirty="0" smtClean="0">
                <a:solidFill>
                  <a:srgbClr val="00B0F0"/>
                </a:solidFill>
              </a:rPr>
              <a:t>PhDs</a:t>
            </a:r>
            <a:r>
              <a:rPr lang="en-US" sz="2000" dirty="0" smtClean="0"/>
              <a:t>: </a:t>
            </a:r>
            <a:r>
              <a:rPr lang="en-US" sz="2000" dirty="0" smtClean="0">
                <a:solidFill>
                  <a:srgbClr val="00B0F0"/>
                </a:solidFill>
              </a:rPr>
              <a:t>Aydin Balkan, George Caragea, </a:t>
            </a:r>
            <a:r>
              <a:rPr lang="en-US" sz="2000" dirty="0" smtClean="0"/>
              <a:t>Mike Horak</a:t>
            </a:r>
            <a:r>
              <a:rPr lang="en-US" sz="2000" dirty="0" smtClean="0">
                <a:solidFill>
                  <a:srgbClr val="00B0F0"/>
                </a:solidFill>
              </a:rPr>
              <a:t>, Fuat Keceli, Alex Tzannes</a:t>
            </a:r>
            <a:r>
              <a:rPr lang="en-US" sz="2000" dirty="0" smtClean="0">
                <a:solidFill>
                  <a:srgbClr val="92D050"/>
                </a:solidFill>
              </a:rPr>
              <a:t>*</a:t>
            </a:r>
            <a:r>
              <a:rPr lang="en-US" sz="2000" dirty="0" smtClean="0">
                <a:solidFill>
                  <a:srgbClr val="00B0F0"/>
                </a:solidFill>
              </a:rPr>
              <a:t>, Xingzhi Wen</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X2. </a:t>
            </a:r>
            <a:r>
              <a:rPr lang="en-US" sz="2000" dirty="0" smtClean="0">
                <a:solidFill>
                  <a:srgbClr val="0070C0"/>
                </a:solidFill>
              </a:rPr>
              <a:t>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err="1" smtClean="0"/>
              <a:t>Asynch</a:t>
            </a:r>
            <a:r>
              <a:rPr lang="en-US" sz="2000" u="sng" dirty="0" smtClean="0"/>
              <a:t> logic</a:t>
            </a:r>
            <a:r>
              <a:rPr lang="en-US" sz="2000" dirty="0" smtClean="0"/>
              <a:t>. Co-advisor. </a:t>
            </a:r>
            <a:r>
              <a:rPr lang="en-US" sz="2000" dirty="0" smtClean="0">
                <a:solidFill>
                  <a:srgbClr val="0070C0"/>
                </a:solidFill>
              </a:rPr>
              <a:t>NSF team grant</a:t>
            </a:r>
            <a:r>
              <a:rPr lang="en-US" sz="2000" dirty="0" smtClean="0"/>
              <a:t>. </a:t>
            </a:r>
          </a:p>
          <a:p>
            <a:pPr eaLnBrk="1" hangingPunct="1">
              <a:lnSpc>
                <a:spcPct val="80000"/>
              </a:lnSpc>
            </a:pPr>
            <a:r>
              <a:rPr lang="en-US" sz="2000" dirty="0" smtClean="0"/>
              <a:t>Ron Tzur, U. Colorado, </a:t>
            </a:r>
            <a:r>
              <a:rPr lang="en-US" sz="2000" u="sng" dirty="0" smtClean="0"/>
              <a:t>K12 Education</a:t>
            </a:r>
            <a:r>
              <a:rPr lang="en-US" sz="2000" dirty="0" smtClean="0"/>
              <a:t>. Co-advisor. </a:t>
            </a:r>
            <a:r>
              <a:rPr lang="en-US" sz="2000" dirty="0" smtClean="0">
                <a:solidFill>
                  <a:srgbClr val="0070C0"/>
                </a:solidFill>
              </a:rPr>
              <a:t>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p>
          <a:p>
            <a:pPr eaLnBrk="1" hangingPunct="1">
              <a:lnSpc>
                <a:spcPct val="80000"/>
              </a:lnSpc>
            </a:pPr>
            <a:r>
              <a:rPr lang="en-US" sz="2000" dirty="0" smtClean="0"/>
              <a:t>Bernie Brooks, NIH. Co-Advisor.</a:t>
            </a:r>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deployed XMT computer</a:t>
            </a:r>
            <a:r>
              <a:rPr lang="en-US" sz="2000" dirty="0" smtClean="0"/>
              <a:t>, NIH</a:t>
            </a:r>
          </a:p>
          <a:p>
            <a:pPr eaLnBrk="1" hangingPunct="1">
              <a:lnSpc>
                <a:spcPct val="80000"/>
              </a:lnSpc>
            </a:pPr>
            <a:r>
              <a:rPr lang="en-US" sz="2000" dirty="0" smtClean="0"/>
              <a:t>Transferred IP for Intel/TBB-customized XMT lazy scheduling. 4’2013 </a:t>
            </a:r>
          </a:p>
          <a:p>
            <a:pPr eaLnBrk="1" hangingPunct="1">
              <a:lnSpc>
                <a:spcPct val="80000"/>
              </a:lnSpc>
            </a:pPr>
            <a:r>
              <a:rPr lang="en-US" sz="2000" dirty="0" smtClean="0">
                <a:solidFill>
                  <a:srgbClr val="FF0000"/>
                </a:solidFill>
              </a:rPr>
              <a:t>Reinvention of Computing for Parallelism. 1</a:t>
            </a:r>
            <a:r>
              <a:rPr lang="en-US" sz="2000" baseline="30000" dirty="0" smtClean="0">
                <a:solidFill>
                  <a:srgbClr val="FF0000"/>
                </a:solidFill>
              </a:rPr>
              <a:t>st</a:t>
            </a:r>
            <a:r>
              <a:rPr lang="en-US" sz="2000" dirty="0" smtClean="0">
                <a:solidFill>
                  <a:srgbClr val="FF0000"/>
                </a:solidFill>
              </a:rPr>
              <a:t> out of 49 for Maryland Research Center of Excellence (MRCE) by USM. None funded. 17 members, including UMBC, UMBI, UMSOM. Mostly applications.</a:t>
            </a:r>
          </a:p>
          <a:p>
            <a:pPr eaLnBrk="1" hangingPunct="1">
              <a:lnSpc>
                <a:spcPct val="80000"/>
              </a:lnSpc>
              <a:buNone/>
            </a:pPr>
            <a:r>
              <a:rPr lang="en-US" sz="2000" dirty="0" smtClean="0">
                <a:solidFill>
                  <a:srgbClr val="00B050"/>
                </a:solidFill>
              </a:rPr>
              <a:t>* 1</a:t>
            </a:r>
            <a:r>
              <a:rPr lang="en-US" sz="2000" baseline="30000" dirty="0" smtClean="0">
                <a:solidFill>
                  <a:srgbClr val="00B050"/>
                </a:solidFill>
              </a:rPr>
              <a:t>st</a:t>
            </a:r>
            <a:r>
              <a:rPr lang="en-US" sz="2000" dirty="0" smtClean="0">
                <a:solidFill>
                  <a:srgbClr val="00B050"/>
                </a:solidFill>
              </a:rPr>
              <a:t> place, ACM Student Research Competition, PACT’11. Post-doc, UIUC </a:t>
            </a:r>
            <a:endParaRPr lang="en-US" sz="2400" dirty="0" smtClean="0">
              <a:solidFill>
                <a:srgbClr val="00B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smtClean="0"/>
              <a:t>Mixed bag of incentives</a:t>
            </a:r>
            <a:endParaRPr lang="en-US" sz="4000" dirty="0"/>
          </a:p>
        </p:txBody>
      </p:sp>
      <p:sp>
        <p:nvSpPr>
          <p:cNvPr id="3" name="Content Placeholder 2"/>
          <p:cNvSpPr>
            <a:spLocks noGrp="1"/>
          </p:cNvSpPr>
          <p:nvPr>
            <p:ph idx="1"/>
          </p:nvPr>
        </p:nvSpPr>
        <p:spPr>
          <a:xfrm>
            <a:off x="0" y="838200"/>
            <a:ext cx="9144000" cy="5287963"/>
          </a:xfrm>
        </p:spPr>
        <p:txBody>
          <a:bodyPr/>
          <a:lstStyle/>
          <a:p>
            <a:pPr>
              <a:buFontTx/>
              <a:buChar char="-"/>
            </a:pPr>
            <a:r>
              <a:rPr lang="en-US" sz="2000" dirty="0" smtClean="0"/>
              <a:t>Vendor loyalists  </a:t>
            </a:r>
          </a:p>
          <a:p>
            <a:pPr>
              <a:buFontTx/>
              <a:buChar char="-"/>
            </a:pPr>
            <a:r>
              <a:rPr lang="en-US" sz="2000" dirty="0" smtClean="0"/>
              <a:t>In past decade, diminished competition among vendors. The recent “GPU chase/race” demonstrates power of competition. Now back with a vengeance: 3</a:t>
            </a:r>
            <a:r>
              <a:rPr lang="en-US" sz="2000" baseline="30000" dirty="0" smtClean="0"/>
              <a:t>rd</a:t>
            </a:r>
            <a:r>
              <a:rPr lang="en-US" sz="2000" dirty="0" smtClean="0"/>
              <a:t> and 4</a:t>
            </a:r>
            <a:r>
              <a:rPr lang="en-US" sz="2000" baseline="30000" dirty="0" smtClean="0"/>
              <a:t>th</a:t>
            </a:r>
            <a:r>
              <a:rPr lang="en-US" sz="2000" dirty="0" smtClean="0"/>
              <a:t> in mobile dropped out in 2012 </a:t>
            </a:r>
          </a:p>
          <a:p>
            <a:pPr>
              <a:buFontTx/>
              <a:buChar char="-"/>
            </a:pPr>
            <a:r>
              <a:rPr lang="en-US" sz="2000" dirty="0" smtClean="0"/>
              <a:t>What’s in it for researchers who are not generalists? and </a:t>
            </a:r>
            <a:r>
              <a:rPr lang="en-US" sz="2000" dirty="0"/>
              <a:t>h</a:t>
            </a:r>
            <a:r>
              <a:rPr lang="en-US" sz="2000" dirty="0" smtClean="0"/>
              <a:t>ow many HW/SW/algorithm/app generalists you know?</a:t>
            </a:r>
          </a:p>
          <a:p>
            <a:pPr>
              <a:buFontTx/>
              <a:buChar char="-"/>
            </a:pPr>
            <a:r>
              <a:rPr lang="en-US" sz="2000" dirty="0"/>
              <a:t>Z</a:t>
            </a:r>
            <a:r>
              <a:rPr lang="en-US" sz="2000" dirty="0" smtClean="0"/>
              <a:t>ero-sum with other research interests; e.g., spin (?) of Game Over report into supporting power over missing items</a:t>
            </a:r>
            <a:endParaRPr lang="en-US" sz="2000" dirty="0"/>
          </a:p>
          <a:p>
            <a:pPr marL="0" indent="0">
              <a:buNone/>
            </a:pPr>
            <a:endParaRPr lang="en-US" sz="2000" dirty="0"/>
          </a:p>
          <a:p>
            <a:pPr marL="0" indent="0">
              <a:buNone/>
            </a:pPr>
            <a:endParaRPr lang="en-US" sz="2600" dirty="0"/>
          </a:p>
        </p:txBody>
      </p:sp>
    </p:spTree>
    <p:extLst>
      <p:ext uri="{BB962C8B-B14F-4D97-AF65-F5344CB8AC3E}">
        <p14:creationId xmlns:p14="http://schemas.microsoft.com/office/powerpoint/2010/main" val="166096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38200"/>
          </a:xfrm>
        </p:spPr>
        <p:txBody>
          <a:bodyPr/>
          <a:lstStyle/>
          <a:p>
            <a:pPr algn="l" eaLnBrk="1" hangingPunct="1"/>
            <a:r>
              <a:rPr lang="en-US" sz="2400" u="sng" dirty="0" smtClean="0"/>
              <a:t>Algorithms dart</a:t>
            </a:r>
            <a:r>
              <a:rPr lang="en-US" sz="2400" dirty="0" smtClean="0"/>
              <a:t> Parallel Random-Access Machine/Model </a:t>
            </a:r>
          </a:p>
        </p:txBody>
      </p:sp>
      <p:sp>
        <p:nvSpPr>
          <p:cNvPr id="30723" name="Rectangle 3"/>
          <p:cNvSpPr>
            <a:spLocks noGrp="1" noChangeArrowheads="1"/>
          </p:cNvSpPr>
          <p:nvPr>
            <p:ph type="body" idx="1"/>
          </p:nvPr>
        </p:nvSpPr>
        <p:spPr/>
        <p:txBody>
          <a:bodyPr/>
          <a:lstStyle/>
          <a:p>
            <a:pPr eaLnBrk="1" hangingPunct="1">
              <a:buFontTx/>
              <a:buNone/>
            </a:pPr>
            <a:r>
              <a:rPr lang="en-US" dirty="0" smtClean="0"/>
              <a:t>PRAM:</a:t>
            </a:r>
          </a:p>
        </p:txBody>
      </p:sp>
      <p:pic>
        <p:nvPicPr>
          <p:cNvPr id="30724" name="Picture 7" descr="r1-aux"/>
          <p:cNvPicPr>
            <a:picLocks noChangeAspect="1" noChangeArrowheads="1"/>
          </p:cNvPicPr>
          <p:nvPr/>
        </p:nvPicPr>
        <p:blipFill>
          <a:blip r:embed="rId3" cstate="print"/>
          <a:srcRect/>
          <a:stretch>
            <a:fillRect/>
          </a:stretch>
        </p:blipFill>
        <p:spPr bwMode="auto">
          <a:xfrm>
            <a:off x="2646363" y="838200"/>
            <a:ext cx="3851275" cy="1828800"/>
          </a:xfrm>
          <a:prstGeom prst="rect">
            <a:avLst/>
          </a:prstGeom>
          <a:noFill/>
          <a:ln w="9525">
            <a:noFill/>
            <a:miter lim="800000"/>
            <a:headEnd/>
            <a:tailEnd/>
          </a:ln>
        </p:spPr>
      </p:pic>
      <p:sp>
        <p:nvSpPr>
          <p:cNvPr id="30725" name="Text Box 8"/>
          <p:cNvSpPr txBox="1">
            <a:spLocks noChangeArrowheads="1"/>
          </p:cNvSpPr>
          <p:nvPr/>
        </p:nvSpPr>
        <p:spPr bwMode="auto">
          <a:xfrm>
            <a:off x="0" y="2743200"/>
            <a:ext cx="9144000" cy="5324535"/>
          </a:xfrm>
          <a:prstGeom prst="rect">
            <a:avLst/>
          </a:prstGeom>
          <a:noFill/>
          <a:ln w="9525">
            <a:noFill/>
            <a:miter lim="800000"/>
            <a:headEnd/>
            <a:tailEnd/>
          </a:ln>
        </p:spPr>
        <p:txBody>
          <a:bodyPr wrap="square">
            <a:spAutoFit/>
          </a:bodyPr>
          <a:lstStyle/>
          <a:p>
            <a:pPr marL="342900" indent="-342900"/>
            <a:r>
              <a:rPr lang="en-US" dirty="0"/>
              <a:t>n </a:t>
            </a:r>
            <a:r>
              <a:rPr lang="en-US" u="sng" dirty="0"/>
              <a:t>synchronous</a:t>
            </a:r>
            <a:r>
              <a:rPr lang="en-US" dirty="0"/>
              <a:t> processors all having unit time access to a shared memory. </a:t>
            </a:r>
          </a:p>
          <a:p>
            <a:pPr marL="0" indent="0" algn="ctr">
              <a:buFont typeface="Arial" pitchFamily="34" charset="0"/>
              <a:buNone/>
            </a:pPr>
            <a:r>
              <a:rPr lang="en-US" u="sng" dirty="0" smtClean="0"/>
              <a:t>Basis for </a:t>
            </a:r>
            <a:r>
              <a:rPr lang="en-US" b="1" u="sng" dirty="0" smtClean="0">
                <a:ea typeface="ＭＳ Ｐゴシック" charset="-128"/>
              </a:rPr>
              <a:t>Parallel PRAM algorithmic theory</a:t>
            </a:r>
          </a:p>
          <a:p>
            <a:pPr marL="0" indent="0">
              <a:buFont typeface="Arial" pitchFamily="34" charset="0"/>
              <a:buNone/>
            </a:pPr>
            <a:r>
              <a:rPr lang="en-US" dirty="0" smtClean="0">
                <a:ea typeface="ＭＳ Ｐゴシック" charset="-128"/>
              </a:rPr>
              <a:t>- 2</a:t>
            </a:r>
            <a:r>
              <a:rPr lang="en-US" baseline="30000" dirty="0" smtClean="0">
                <a:ea typeface="ＭＳ Ｐゴシック" charset="-128"/>
              </a:rPr>
              <a:t>nd</a:t>
            </a:r>
            <a:r>
              <a:rPr lang="en-US" dirty="0" smtClean="0">
                <a:ea typeface="ＭＳ Ｐゴシック" charset="-128"/>
              </a:rPr>
              <a:t> in magnitude only to serial algorithmic theory </a:t>
            </a:r>
          </a:p>
          <a:p>
            <a:pPr marL="0" indent="0">
              <a:buFont typeface="Arial" pitchFamily="34" charset="0"/>
              <a:buNone/>
            </a:pPr>
            <a:r>
              <a:rPr lang="en-US" dirty="0" smtClean="0">
                <a:ea typeface="ＭＳ Ｐゴシック" charset="-128"/>
              </a:rPr>
              <a:t>- Simpler than above. See later</a:t>
            </a:r>
          </a:p>
          <a:p>
            <a:pPr marL="0" indent="0">
              <a:buFont typeface="Arial" pitchFamily="34" charset="0"/>
              <a:buNone/>
            </a:pPr>
            <a:r>
              <a:rPr lang="en-US" dirty="0" smtClean="0">
                <a:ea typeface="ＭＳ Ｐゴシック" charset="-128"/>
              </a:rPr>
              <a:t>- Won the </a:t>
            </a:r>
            <a:r>
              <a:rPr lang="ja-JP" altLang="en-US" dirty="0" smtClean="0">
                <a:ea typeface="ＭＳ Ｐゴシック" charset="-128"/>
              </a:rPr>
              <a:t>“</a:t>
            </a:r>
            <a:r>
              <a:rPr lang="en-US" altLang="ja-JP" dirty="0" smtClean="0">
                <a:ea typeface="ＭＳ Ｐゴシック" charset="-128"/>
              </a:rPr>
              <a:t>battle of ideas</a:t>
            </a:r>
            <a:r>
              <a:rPr lang="ja-JP" altLang="en-US" dirty="0" smtClean="0">
                <a:ea typeface="ＭＳ Ｐゴシック" charset="-128"/>
              </a:rPr>
              <a:t>”</a:t>
            </a:r>
            <a:r>
              <a:rPr lang="en-US" altLang="ja-JP" dirty="0" smtClean="0">
                <a:ea typeface="ＭＳ Ｐゴシック" charset="-128"/>
              </a:rPr>
              <a:t> in the 1980s. Repeatedly:</a:t>
            </a:r>
          </a:p>
          <a:p>
            <a:pPr marL="0" indent="0">
              <a:buFontTx/>
              <a:buChar char="-"/>
            </a:pPr>
            <a:r>
              <a:rPr lang="en-US" dirty="0" smtClean="0">
                <a:ea typeface="ＭＳ Ｐゴシック" charset="-128"/>
              </a:rPr>
              <a:t>Challenged without success </a:t>
            </a:r>
            <a:r>
              <a:rPr lang="en-US" dirty="0" smtClean="0">
                <a:ea typeface="ＭＳ Ｐゴシック" charset="-128"/>
                <a:sym typeface="Wingdings" pitchFamily="2" charset="2"/>
              </a:rPr>
              <a:t> </a:t>
            </a:r>
            <a:r>
              <a:rPr lang="en-US" b="1" dirty="0" smtClean="0">
                <a:ea typeface="ＭＳ Ｐゴシック" charset="-128"/>
                <a:sym typeface="Wingdings" pitchFamily="2" charset="2"/>
              </a:rPr>
              <a:t>no real alternative!</a:t>
            </a:r>
          </a:p>
          <a:p>
            <a:pPr marL="0" indent="0">
              <a:buFontTx/>
              <a:buChar char="-"/>
            </a:pPr>
            <a:r>
              <a:rPr lang="en-US" dirty="0" smtClean="0">
                <a:solidFill>
                  <a:schemeClr val="tx2"/>
                </a:solidFill>
              </a:rPr>
              <a:t> Today: </a:t>
            </a:r>
            <a:r>
              <a:rPr lang="en-US" b="1" dirty="0" smtClean="0">
                <a:solidFill>
                  <a:schemeClr val="tx2"/>
                </a:solidFill>
              </a:rPr>
              <a:t>Latent</a:t>
            </a:r>
            <a:r>
              <a:rPr lang="en-US" dirty="0" smtClean="0">
                <a:solidFill>
                  <a:schemeClr val="tx2"/>
                </a:solidFill>
              </a:rPr>
              <a:t>, though not widespread, </a:t>
            </a:r>
            <a:r>
              <a:rPr lang="en-US" b="1" dirty="0" smtClean="0">
                <a:solidFill>
                  <a:schemeClr val="tx2"/>
                </a:solidFill>
              </a:rPr>
              <a:t>knowledgebase</a:t>
            </a:r>
            <a:endParaRPr lang="en-US" b="1" dirty="0" smtClean="0">
              <a:solidFill>
                <a:schemeClr val="tx2"/>
              </a:solidFill>
              <a:ea typeface="ＭＳ Ｐゴシック" charset="-128"/>
              <a:sym typeface="Wingdings" pitchFamily="2" charset="2"/>
            </a:endParaRPr>
          </a:p>
          <a:p>
            <a:pPr marL="0" indent="0">
              <a:buFontTx/>
              <a:buChar char="-"/>
            </a:pPr>
            <a:endParaRPr lang="en-US" b="1" dirty="0" smtClean="0">
              <a:ea typeface="ＭＳ Ｐゴシック" charset="-128"/>
              <a:sym typeface="Wingdings" pitchFamily="2" charset="2"/>
            </a:endParaRPr>
          </a:p>
          <a:p>
            <a:pPr marL="0" indent="0">
              <a:buFont typeface="Arial" pitchFamily="34" charset="0"/>
              <a:buNone/>
            </a:pPr>
            <a:endParaRPr lang="en-US" b="1" dirty="0" smtClean="0">
              <a:ea typeface="ＭＳ Ｐゴシック" charset="-128"/>
              <a:sym typeface="Wingdings" pitchFamily="2" charset="2"/>
            </a:endParaRPr>
          </a:p>
          <a:p>
            <a:pPr marL="0" indent="0" algn="ctr">
              <a:buFont typeface="Arial" pitchFamily="34" charset="0"/>
              <a:buNone/>
            </a:pPr>
            <a:r>
              <a:rPr lang="en-US" u="sng" dirty="0" smtClean="0">
                <a:ea typeface="ＭＳ Ｐゴシック" charset="-128"/>
                <a:sym typeface="Wingdings" pitchFamily="2" charset="2"/>
              </a:rPr>
              <a:t>Drawing a target? </a:t>
            </a:r>
          </a:p>
          <a:p>
            <a:pPr marL="0" indent="0">
              <a:buFont typeface="Arial" pitchFamily="34" charset="0"/>
              <a:buNone/>
            </a:pPr>
            <a:r>
              <a:rPr lang="en-US" u="sng" dirty="0" smtClean="0">
                <a:ea typeface="ＭＳ Ｐゴシック" charset="-128"/>
                <a:sym typeface="Wingdings" pitchFamily="2" charset="2"/>
              </a:rPr>
              <a:t>State-of-the-art 1993</a:t>
            </a:r>
            <a:r>
              <a:rPr lang="en-US" dirty="0" smtClean="0">
                <a:ea typeface="ＭＳ Ｐゴシック" charset="-128"/>
                <a:sym typeface="Wingdings" pitchFamily="2" charset="2"/>
              </a:rPr>
              <a:t> LogP well-cited paper: </a:t>
            </a:r>
            <a:r>
              <a:rPr lang="en-US" b="1" dirty="0" smtClean="0">
                <a:ea typeface="ＭＳ Ｐゴシック" charset="-128"/>
                <a:sym typeface="Wingdings" pitchFamily="2" charset="2"/>
              </a:rPr>
              <a:t>unrealistic for implementation</a:t>
            </a:r>
          </a:p>
          <a:p>
            <a:pPr>
              <a:buNone/>
            </a:pPr>
            <a:r>
              <a:rPr lang="en-US" u="sng" dirty="0" smtClean="0">
                <a:ea typeface="ＭＳ Ｐゴシック" charset="-128"/>
                <a:sym typeface="Wingdings" pitchFamily="2" charset="2"/>
              </a:rPr>
              <a:t>Why</a:t>
            </a:r>
            <a:r>
              <a:rPr lang="en-US" b="1" dirty="0" smtClean="0">
                <a:ea typeface="ＭＳ Ｐゴシック" charset="-128"/>
                <a:sym typeface="Wingdings" pitchFamily="2" charset="2"/>
              </a:rPr>
              <a:t> </a:t>
            </a:r>
            <a:r>
              <a:rPr lang="en-US" dirty="0" smtClean="0">
                <a:ea typeface="ＭＳ Ｐゴシック" charset="-128"/>
                <a:sym typeface="Wingdings" pitchFamily="2" charset="2"/>
              </a:rPr>
              <a:t>high bandwidth hard for 1993 technology</a:t>
            </a:r>
            <a:endParaRPr lang="en-US" dirty="0" smtClean="0"/>
          </a:p>
          <a:p>
            <a:pPr>
              <a:buNone/>
            </a:pPr>
            <a:r>
              <a:rPr lang="en-US" dirty="0" smtClean="0"/>
              <a:t>Low bandwidth </a:t>
            </a:r>
            <a:r>
              <a:rPr lang="en-US" dirty="0" smtClean="0">
                <a:sym typeface="Wingdings" pitchFamily="2" charset="2"/>
              </a:rPr>
              <a:t></a:t>
            </a:r>
            <a:r>
              <a:rPr lang="en-US" dirty="0" smtClean="0"/>
              <a:t> </a:t>
            </a:r>
            <a:r>
              <a:rPr lang="en-US" dirty="0" smtClean="0">
                <a:solidFill>
                  <a:srgbClr val="FF0000"/>
                </a:solidFill>
              </a:rPr>
              <a:t>PRAM lower bounds</a:t>
            </a:r>
            <a:r>
              <a:rPr lang="en-US" dirty="0" smtClean="0"/>
              <a:t> [VW85,MNV94]  </a:t>
            </a:r>
            <a:r>
              <a:rPr lang="en-US" dirty="0" smtClean="0">
                <a:sym typeface="Wingdings" pitchFamily="2" charset="2"/>
              </a:rPr>
              <a:t> real conflict</a:t>
            </a:r>
            <a:endParaRPr lang="en-US" dirty="0" smtClean="0"/>
          </a:p>
          <a:p>
            <a:pPr marL="0" indent="0">
              <a:buFont typeface="Arial" pitchFamily="34" charset="0"/>
              <a:buNone/>
            </a:pPr>
            <a:endParaRPr lang="en-US" b="1" dirty="0" smtClean="0">
              <a:ea typeface="ＭＳ Ｐゴシック" charset="-128"/>
              <a:sym typeface="Wingdings" pitchFamily="2" charset="2"/>
            </a:endParaRPr>
          </a:p>
          <a:p>
            <a:pPr marL="0" indent="0">
              <a:buFont typeface="Arial" pitchFamily="34" charset="0"/>
              <a:buNone/>
            </a:pPr>
            <a:endParaRPr lang="en-US" dirty="0" smtClean="0">
              <a:ea typeface="ＭＳ Ｐゴシック" charset="-128"/>
              <a:sym typeface="Wingdings" pitchFamily="2" charset="2"/>
            </a:endParaRPr>
          </a:p>
          <a:p>
            <a:pPr marL="457200" indent="-457200"/>
            <a:endParaRPr lang="en-US" dirty="0"/>
          </a:p>
          <a:p>
            <a:pPr marL="342900" indent="-342900"/>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86800" cy="5211763"/>
          </a:xfrm>
        </p:spPr>
        <p:txBody>
          <a:bodyPr/>
          <a:lstStyle/>
          <a:p>
            <a:pPr marL="514350" indent="-514350" algn="ctr">
              <a:buNone/>
            </a:pPr>
            <a:r>
              <a:rPr lang="en-US" sz="2400" u="sng" dirty="0" smtClean="0"/>
              <a:t>The approach I pursued</a:t>
            </a:r>
            <a:r>
              <a:rPr lang="en-US" sz="2400" dirty="0" smtClean="0"/>
              <a:t> </a:t>
            </a:r>
          </a:p>
          <a:p>
            <a:pPr marL="514350" indent="-514350"/>
            <a:r>
              <a:rPr lang="en-US" sz="2400" dirty="0" smtClean="0"/>
              <a:t>Start from the abstraction: coming from algorithms, how do I want to think about parallelism? </a:t>
            </a:r>
          </a:p>
          <a:p>
            <a:pPr marL="514350" indent="-514350"/>
            <a:r>
              <a:rPr lang="en-US" sz="2400" b="1" dirty="0" smtClean="0"/>
              <a:t>Co</a:t>
            </a:r>
            <a:r>
              <a:rPr lang="en-US" sz="2400" dirty="0" smtClean="0"/>
              <a:t>-develop parallel algorithms theory</a:t>
            </a:r>
          </a:p>
          <a:p>
            <a:pPr marL="514350" indent="-514350"/>
            <a:r>
              <a:rPr lang="en-US" sz="2400" dirty="0" smtClean="0"/>
              <a:t>Learn architecture. Understand constraints &amp; compilers</a:t>
            </a:r>
          </a:p>
          <a:p>
            <a:pPr marL="514350" indent="-514350"/>
            <a:r>
              <a:rPr lang="en-US" sz="2400" dirty="0" smtClean="0"/>
              <a:t>Start from a clean slate to build a holistic system, by connecting dots developed since 1970s. Preempt need for afterthought. No shame in learning from others</a:t>
            </a:r>
          </a:p>
          <a:p>
            <a:pPr marL="514350" indent="-514350"/>
            <a:r>
              <a:rPr lang="en-US" sz="2400" dirty="0" smtClean="0"/>
              <a:t>Prototype/validate quantitatively </a:t>
            </a:r>
          </a:p>
          <a:p>
            <a:pPr>
              <a:buNone/>
            </a:pPr>
            <a:endParaRPr lang="en-US" sz="2800" dirty="0" smtClean="0"/>
          </a:p>
          <a:p>
            <a:pPr>
              <a:buNone/>
            </a:pPr>
            <a:endParaRPr lang="en-US" sz="2800" dirty="0" smtClean="0"/>
          </a:p>
        </p:txBody>
      </p:sp>
      <p:sp>
        <p:nvSpPr>
          <p:cNvPr id="5" name="TextBox 4"/>
          <p:cNvSpPr txBox="1"/>
          <p:nvPr/>
        </p:nvSpPr>
        <p:spPr>
          <a:xfrm>
            <a:off x="1371600" y="0"/>
            <a:ext cx="6705600" cy="707886"/>
          </a:xfrm>
          <a:prstGeom prst="rect">
            <a:avLst/>
          </a:prstGeom>
          <a:noFill/>
        </p:spPr>
        <p:txBody>
          <a:bodyPr wrap="square" rtlCol="0">
            <a:spAutoFit/>
          </a:bodyPr>
          <a:lstStyle/>
          <a:p>
            <a:pPr algn="ctr"/>
            <a:r>
              <a:rPr lang="en-US" sz="4000" dirty="0" smtClean="0"/>
              <a:t>What else can be done?</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How else does parallel computing confuse the rest of CS? </a:t>
            </a:r>
            <a:endParaRPr lang="en-US" dirty="0"/>
          </a:p>
        </p:txBody>
      </p:sp>
      <p:sp>
        <p:nvSpPr>
          <p:cNvPr id="3" name="Content Placeholder 2"/>
          <p:cNvSpPr>
            <a:spLocks noGrp="1"/>
          </p:cNvSpPr>
          <p:nvPr>
            <p:ph idx="1"/>
          </p:nvPr>
        </p:nvSpPr>
        <p:spPr>
          <a:xfrm>
            <a:off x="381000" y="1600200"/>
            <a:ext cx="8763000" cy="4525963"/>
          </a:xfrm>
        </p:spPr>
        <p:txBody>
          <a:bodyPr/>
          <a:lstStyle/>
          <a:p>
            <a:r>
              <a:rPr lang="en-US" sz="2400" dirty="0" smtClean="0"/>
              <a:t>Supercomputer/cloud/big-data types: it is all about (programming for) "</a:t>
            </a:r>
            <a:r>
              <a:rPr lang="en-US" sz="2400" dirty="0"/>
              <a:t>communication </a:t>
            </a:r>
            <a:r>
              <a:rPr lang="en-US" sz="2400" dirty="0" smtClean="0"/>
              <a:t>avoidance”</a:t>
            </a:r>
          </a:p>
          <a:p>
            <a:r>
              <a:rPr lang="en-US" sz="2400" dirty="0" smtClean="0"/>
              <a:t>Parallel algorithms types: </a:t>
            </a:r>
            <a:r>
              <a:rPr lang="en-US" sz="2400" dirty="0"/>
              <a:t>hopeless for general-purpose </a:t>
            </a:r>
            <a:r>
              <a:rPr lang="en-US" sz="2400" dirty="0" smtClean="0"/>
              <a:t>programming &amp; apps  </a:t>
            </a:r>
          </a:p>
          <a:p>
            <a:r>
              <a:rPr lang="en-US" sz="2400" dirty="0" smtClean="0"/>
              <a:t>Others: why wouldn’t you make up your mind and let us know</a:t>
            </a:r>
          </a:p>
          <a:p>
            <a:r>
              <a:rPr lang="en-US" sz="2400" dirty="0" smtClean="0"/>
              <a:t>Not so confusing: limited scale </a:t>
            </a:r>
            <a:r>
              <a:rPr lang="en-US" sz="2400" dirty="0" err="1" smtClean="0"/>
              <a:t>vs</a:t>
            </a:r>
            <a:r>
              <a:rPr lang="en-US" sz="2400" dirty="0" smtClean="0"/>
              <a:t> largest scale, e.g.,:</a:t>
            </a:r>
          </a:p>
          <a:p>
            <a:pPr lvl="1"/>
            <a:r>
              <a:rPr lang="en-US" sz="2000" dirty="0"/>
              <a:t>I</a:t>
            </a:r>
            <a:r>
              <a:rPr lang="en-US" sz="2000" dirty="0" smtClean="0"/>
              <a:t>ntra</a:t>
            </a:r>
            <a:r>
              <a:rPr lang="en-US" sz="2000" dirty="0"/>
              <a:t>-</a:t>
            </a:r>
            <a:r>
              <a:rPr lang="en-US" sz="2000" dirty="0" smtClean="0"/>
              <a:t>node: high </a:t>
            </a:r>
            <a:r>
              <a:rPr lang="en-US" sz="2000" dirty="0"/>
              <a:t>communication </a:t>
            </a:r>
            <a:r>
              <a:rPr lang="en-US" sz="2000" dirty="0" smtClean="0"/>
              <a:t>bandwidth </a:t>
            </a:r>
          </a:p>
          <a:p>
            <a:pPr lvl="1"/>
            <a:r>
              <a:rPr lang="en-US" sz="2000" dirty="0" smtClean="0"/>
              <a:t>A problem: inter-node</a:t>
            </a:r>
          </a:p>
          <a:p>
            <a:r>
              <a:rPr lang="en-US" sz="2400" dirty="0" smtClean="0"/>
              <a:t>New result: The former can greatly help the latter. Perhaps some peace &amp; coherence. Interest in other camp</a:t>
            </a:r>
            <a:endParaRPr lang="en-US" sz="2400" dirty="0"/>
          </a:p>
        </p:txBody>
      </p:sp>
    </p:spTree>
    <p:extLst>
      <p:ext uri="{BB962C8B-B14F-4D97-AF65-F5344CB8AC3E}">
        <p14:creationId xmlns:p14="http://schemas.microsoft.com/office/powerpoint/2010/main" val="847600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1143000"/>
          </a:xfrm>
        </p:spPr>
        <p:txBody>
          <a:bodyPr/>
          <a:lstStyle/>
          <a:p>
            <a:pPr marL="457200" indent="-457200"/>
            <a:r>
              <a:rPr lang="en-US" sz="3600" u="sng" dirty="0" smtClean="0">
                <a:ea typeface="ＭＳ Ｐゴシック" charset="-128"/>
                <a:sym typeface="Wingdings" pitchFamily="2" charset="2"/>
              </a:rPr>
              <a:t>Our explicit multi-threaded (XMT) platform </a:t>
            </a:r>
            <a:endParaRPr lang="en-US" sz="3600" dirty="0" smtClean="0">
              <a:ea typeface="ＭＳ Ｐゴシック" charset="-128"/>
              <a:sym typeface="Wingdings" pitchFamily="2" charset="2"/>
            </a:endParaRPr>
          </a:p>
        </p:txBody>
      </p:sp>
      <p:sp>
        <p:nvSpPr>
          <p:cNvPr id="3" name="Content Placeholder 2"/>
          <p:cNvSpPr>
            <a:spLocks noGrp="1"/>
          </p:cNvSpPr>
          <p:nvPr>
            <p:ph idx="1"/>
          </p:nvPr>
        </p:nvSpPr>
        <p:spPr>
          <a:xfrm>
            <a:off x="0" y="1143000"/>
            <a:ext cx="9220200" cy="5715000"/>
          </a:xfrm>
        </p:spPr>
        <p:txBody>
          <a:bodyPr/>
          <a:lstStyle/>
          <a:p>
            <a:pPr>
              <a:buNone/>
            </a:pPr>
            <a:r>
              <a:rPr lang="en-US" sz="2800" dirty="0" smtClean="0">
                <a:ea typeface="ＭＳ Ｐゴシック" charset="-128"/>
                <a:sym typeface="Wingdings" pitchFamily="2" charset="2"/>
              </a:rPr>
              <a:t>Contradicting </a:t>
            </a:r>
            <a:r>
              <a:rPr lang="en-US" sz="2800" dirty="0" err="1" smtClean="0">
                <a:ea typeface="ＭＳ Ｐゴシック" charset="-128"/>
                <a:sym typeface="Wingdings" pitchFamily="2" charset="2"/>
              </a:rPr>
              <a:t>LogP</a:t>
            </a:r>
            <a:r>
              <a:rPr lang="en-US" sz="2800" dirty="0" smtClean="0">
                <a:ea typeface="ＭＳ Ｐゴシック" charset="-128"/>
                <a:sym typeface="Wingdings" pitchFamily="2" charset="2"/>
              </a:rPr>
              <a:t>: </a:t>
            </a:r>
            <a:r>
              <a:rPr lang="en-US" sz="2800" dirty="0" smtClean="0">
                <a:solidFill>
                  <a:srgbClr val="FF0000"/>
                </a:solidFill>
                <a:ea typeface="ＭＳ Ｐゴシック" charset="-128"/>
                <a:sym typeface="Wingdings" pitchFamily="2" charset="2"/>
              </a:rPr>
              <a:t>can do it!</a:t>
            </a:r>
            <a:r>
              <a:rPr lang="en-US" sz="2800" dirty="0" smtClean="0">
                <a:ea typeface="ＭＳ Ｐゴシック" charset="-128"/>
                <a:sym typeface="Wingdings" pitchFamily="2" charset="2"/>
              </a:rPr>
              <a:t>  </a:t>
            </a:r>
          </a:p>
          <a:p>
            <a:pPr>
              <a:buNone/>
            </a:pPr>
            <a:endParaRPr lang="en-US" sz="2800" dirty="0" smtClean="0">
              <a:ea typeface="ＭＳ Ｐゴシック" charset="-128"/>
              <a:sym typeface="Wingdings" pitchFamily="2" charset="2"/>
            </a:endParaRPr>
          </a:p>
          <a:p>
            <a:pPr>
              <a:buNone/>
            </a:pPr>
            <a:r>
              <a:rPr lang="en-US" sz="2800" u="sng" dirty="0" smtClean="0">
                <a:ea typeface="ＭＳ Ｐゴシック" charset="-128"/>
              </a:rPr>
              <a:t>1</a:t>
            </a:r>
            <a:r>
              <a:rPr lang="en-US" sz="2800" u="sng" baseline="30000" dirty="0" smtClean="0">
                <a:ea typeface="ＭＳ Ｐゴシック" charset="-128"/>
              </a:rPr>
              <a:t>st</a:t>
            </a:r>
            <a:r>
              <a:rPr lang="en-US" sz="2800" u="sng" dirty="0" smtClean="0">
                <a:ea typeface="ＭＳ Ｐゴシック" charset="-128"/>
              </a:rPr>
              <a:t> thought leading to XMT</a:t>
            </a:r>
            <a:r>
              <a:rPr lang="en-US" sz="2800" dirty="0" smtClean="0">
                <a:ea typeface="ＭＳ Ｐゴシック" charset="-128"/>
              </a:rPr>
              <a:t>  </a:t>
            </a:r>
            <a:r>
              <a:rPr lang="en-US" sz="2800" dirty="0" smtClean="0">
                <a:solidFill>
                  <a:srgbClr val="FF0000"/>
                </a:solidFill>
                <a:ea typeface="ＭＳ Ｐゴシック" charset="-128"/>
              </a:rPr>
              <a:t>Sufficient </a:t>
            </a:r>
            <a:r>
              <a:rPr lang="en-US" sz="2800" dirty="0" smtClean="0">
                <a:ea typeface="ＭＳ Ｐゴシック" charset="-128"/>
              </a:rPr>
              <a:t>on-chip</a:t>
            </a:r>
            <a:r>
              <a:rPr lang="en-US" sz="2800" dirty="0" smtClean="0">
                <a:solidFill>
                  <a:srgbClr val="FF0000"/>
                </a:solidFill>
                <a:ea typeface="ＭＳ Ｐゴシック" charset="-128"/>
              </a:rPr>
              <a:t> bandwidth</a:t>
            </a:r>
            <a:r>
              <a:rPr lang="en-US" sz="2800" dirty="0" smtClean="0">
                <a:ea typeface="ＭＳ Ｐゴシック" charset="-128"/>
              </a:rPr>
              <a:t> now </a:t>
            </a:r>
            <a:r>
              <a:rPr lang="en-US" sz="2800" dirty="0" smtClean="0">
                <a:solidFill>
                  <a:srgbClr val="FF0000"/>
                </a:solidFill>
                <a:ea typeface="ＭＳ Ｐゴシック" charset="-128"/>
              </a:rPr>
              <a:t>possible</a:t>
            </a:r>
          </a:p>
          <a:p>
            <a:pPr>
              <a:buNone/>
            </a:pPr>
            <a:endParaRPr lang="en-US" sz="28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590799"/>
          </a:xfrm>
        </p:spPr>
        <p:txBody>
          <a:bodyPr/>
          <a:lstStyle/>
          <a:p>
            <a:pPr algn="ctr">
              <a:buNone/>
            </a:pPr>
            <a:r>
              <a:rPr lang="en-US" u="sng" dirty="0" smtClean="0"/>
              <a:t>More Order-of-Magnitude Denial Examples 1</a:t>
            </a:r>
            <a:endParaRPr lang="en-US" sz="2000" dirty="0" smtClean="0"/>
          </a:p>
          <a:p>
            <a:pPr>
              <a:buNone/>
            </a:pPr>
            <a:r>
              <a:rPr lang="en-US" sz="2400" u="sng" dirty="0" smtClean="0"/>
              <a:t>Performance Example</a:t>
            </a:r>
            <a:r>
              <a:rPr lang="en-US" sz="2400" dirty="0" smtClean="0"/>
              <a:t> </a:t>
            </a:r>
            <a:r>
              <a:rPr lang="en-US" sz="2400" b="1" dirty="0" smtClean="0"/>
              <a:t>Parallel</a:t>
            </a:r>
            <a:r>
              <a:rPr lang="en-US" sz="2400" dirty="0" smtClean="0"/>
              <a:t> </a:t>
            </a:r>
            <a:r>
              <a:rPr lang="en-US" sz="2400" b="1" dirty="0" smtClean="0"/>
              <a:t>Max-Flow</a:t>
            </a:r>
            <a:r>
              <a:rPr lang="en-US" sz="2400" dirty="0" smtClean="0"/>
              <a:t> speedups </a:t>
            </a:r>
            <a:r>
              <a:rPr lang="en-US" sz="2400" dirty="0" err="1" smtClean="0"/>
              <a:t>vs</a:t>
            </a:r>
            <a:r>
              <a:rPr lang="en-US" sz="2400" dirty="0" smtClean="0"/>
              <a:t> best serial</a:t>
            </a:r>
          </a:p>
          <a:p>
            <a:pPr lvl="1"/>
            <a:r>
              <a:rPr lang="en-US" sz="2000" dirty="0" smtClean="0"/>
              <a:t>[HeHo, IPDPS10] &lt;= </a:t>
            </a:r>
            <a:r>
              <a:rPr lang="en-US" sz="2000" dirty="0" smtClean="0">
                <a:solidFill>
                  <a:srgbClr val="FF0000"/>
                </a:solidFill>
              </a:rPr>
              <a:t>2.5x</a:t>
            </a:r>
            <a:r>
              <a:rPr lang="en-US" sz="2000" dirty="0" smtClean="0"/>
              <a:t> using </a:t>
            </a:r>
            <a:r>
              <a:rPr lang="en-US" sz="2000" dirty="0" smtClean="0">
                <a:solidFill>
                  <a:srgbClr val="FF0000"/>
                </a:solidFill>
              </a:rPr>
              <a:t>best of CUDA &amp; CPU hybrid</a:t>
            </a:r>
          </a:p>
          <a:p>
            <a:pPr lvl="1"/>
            <a:r>
              <a:rPr lang="en-US" sz="2000" dirty="0" smtClean="0"/>
              <a:t>[CarageaV, SPAA11] &lt;= </a:t>
            </a:r>
            <a:r>
              <a:rPr lang="en-US" sz="2000" dirty="0" smtClean="0">
                <a:solidFill>
                  <a:srgbClr val="FF0000"/>
                </a:solidFill>
              </a:rPr>
              <a:t>108.3x</a:t>
            </a:r>
            <a:r>
              <a:rPr lang="en-US" sz="2000" dirty="0" smtClean="0"/>
              <a:t> using </a:t>
            </a:r>
            <a:r>
              <a:rPr lang="en-US" sz="2000" dirty="0" smtClean="0">
                <a:solidFill>
                  <a:srgbClr val="FF0000"/>
                </a:solidFill>
              </a:rPr>
              <a:t>XMT </a:t>
            </a:r>
            <a:r>
              <a:rPr lang="en-US" sz="2000" dirty="0" smtClean="0"/>
              <a:t>(</a:t>
            </a:r>
            <a:r>
              <a:rPr lang="en-US" sz="2000" dirty="0" err="1" smtClean="0"/>
              <a:t>ShiloachV&amp;GoldbergTarjan</a:t>
            </a:r>
            <a:r>
              <a:rPr lang="en-US" sz="2000" dirty="0" smtClean="0"/>
              <a:t>) </a:t>
            </a:r>
            <a:endParaRPr lang="en-US" sz="2000" dirty="0" smtClean="0">
              <a:solidFill>
                <a:srgbClr val="FF0000"/>
              </a:solidFill>
            </a:endParaRPr>
          </a:p>
          <a:p>
            <a:pPr lvl="1">
              <a:buNone/>
            </a:pPr>
            <a:r>
              <a:rPr lang="en-US" sz="2000" dirty="0" smtClean="0"/>
              <a:t>Big effort beyond published algorithms  </a:t>
            </a:r>
            <a:r>
              <a:rPr lang="en-US" sz="2000" dirty="0" err="1" smtClean="0"/>
              <a:t>vs</a:t>
            </a:r>
            <a:r>
              <a:rPr lang="en-US" sz="2000" dirty="0" smtClean="0"/>
              <a:t> normal  theory-to-practice </a:t>
            </a:r>
          </a:p>
          <a:p>
            <a:pPr lvl="1">
              <a:buFont typeface="Wingdings"/>
              <a:buChar char="è"/>
            </a:pPr>
            <a:r>
              <a:rPr lang="en-US" sz="2000" dirty="0" smtClean="0">
                <a:solidFill>
                  <a:srgbClr val="FF0000"/>
                </a:solidFill>
              </a:rPr>
              <a:t>Advantage by 43X </a:t>
            </a:r>
          </a:p>
          <a:p>
            <a:pPr lvl="1">
              <a:buFont typeface="Wingdings"/>
              <a:buChar char="è"/>
            </a:pPr>
            <a:endParaRPr lang="en-US" sz="2400" dirty="0" smtClean="0">
              <a:solidFill>
                <a:srgbClr val="FF0000"/>
              </a:solidFill>
            </a:endParaRPr>
          </a:p>
          <a:p>
            <a:pPr lvl="1">
              <a:buNone/>
            </a:pPr>
            <a:r>
              <a:rPr lang="en-US" sz="2400" dirty="0" smtClean="0">
                <a:solidFill>
                  <a:srgbClr val="FF0000"/>
                </a:solidFill>
              </a:rPr>
              <a:t>			</a:t>
            </a:r>
          </a:p>
          <a:p>
            <a:pPr lvl="1">
              <a:buNone/>
            </a:pPr>
            <a:endParaRPr lang="en-US" sz="2400" dirty="0" smtClean="0">
              <a:solidFill>
                <a:srgbClr val="FF0000"/>
              </a:solidFill>
            </a:endParaRPr>
          </a:p>
          <a:p>
            <a:pPr lvl="1">
              <a:buNone/>
            </a:pPr>
            <a:endParaRPr lang="en-US" sz="2400" dirty="0" smtClean="0">
              <a:solidFill>
                <a:srgbClr val="FF0000"/>
              </a:solidFill>
            </a:endParaRPr>
          </a:p>
          <a:p>
            <a:pPr lvl="1">
              <a:buNone/>
            </a:pPr>
            <a:r>
              <a:rPr lang="en-US" sz="1800" dirty="0" smtClean="0"/>
              <a:t> </a:t>
            </a:r>
          </a:p>
        </p:txBody>
      </p:sp>
      <p:sp>
        <p:nvSpPr>
          <p:cNvPr id="7" name="TextBox 6"/>
          <p:cNvSpPr txBox="1"/>
          <p:nvPr/>
        </p:nvSpPr>
        <p:spPr>
          <a:xfrm>
            <a:off x="0" y="2514601"/>
            <a:ext cx="9144000" cy="5170645"/>
          </a:xfrm>
          <a:prstGeom prst="rect">
            <a:avLst/>
          </a:prstGeom>
          <a:noFill/>
        </p:spPr>
        <p:txBody>
          <a:bodyPr wrap="square" rtlCol="0">
            <a:spAutoFit/>
          </a:bodyPr>
          <a:lstStyle/>
          <a:p>
            <a:pPr algn="ctr" eaLnBrk="1" hangingPunct="1">
              <a:buFont typeface="Arial" charset="0"/>
              <a:buNone/>
              <a:defRPr/>
            </a:pPr>
            <a:r>
              <a:rPr lang="en-US" sz="2200" u="sng" dirty="0" smtClean="0"/>
              <a:t>Why max-flow example?</a:t>
            </a:r>
          </a:p>
          <a:p>
            <a:pPr eaLnBrk="1" hangingPunct="1">
              <a:defRPr/>
            </a:pPr>
            <a:r>
              <a:rPr lang="en-US" sz="2200" dirty="0" smtClean="0"/>
              <a:t>As advanced any irregular fine-grained parallel algorithms dared on any parallel architecture </a:t>
            </a:r>
          </a:p>
          <a:p>
            <a:pPr eaLnBrk="1" hangingPunct="1">
              <a:defRPr/>
            </a:pPr>
            <a:endParaRPr lang="en-US" sz="2200" dirty="0" smtClean="0">
              <a:sym typeface="Wingdings" pitchFamily="2" charset="2"/>
            </a:endParaRPr>
          </a:p>
          <a:p>
            <a:pPr eaLnBrk="1" hangingPunct="1">
              <a:defRPr/>
            </a:pPr>
            <a:r>
              <a:rPr lang="en-US" sz="2200" dirty="0" smtClean="0">
                <a:sym typeface="Wingdings" pitchFamily="2" charset="2"/>
              </a:rPr>
              <a:t>- H</a:t>
            </a:r>
            <a:r>
              <a:rPr lang="en-US" sz="2200" dirty="0" smtClean="0"/>
              <a:t>orizons of a computer architecture cannot only be studied using elementary algorithms </a:t>
            </a:r>
            <a:r>
              <a:rPr lang="en-US" sz="1800" dirty="0" smtClean="0"/>
              <a:t>[Performance, efficiency and effectiveness of a car not tested only in low gear or limited road conditions] </a:t>
            </a:r>
            <a:endParaRPr lang="en-US" sz="2200" dirty="0" smtClean="0"/>
          </a:p>
          <a:p>
            <a:pPr eaLnBrk="1" hangingPunct="1">
              <a:defRPr/>
            </a:pPr>
            <a:endParaRPr lang="en-US" sz="2200" dirty="0" smtClean="0"/>
          </a:p>
          <a:p>
            <a:pPr eaLnBrk="1" hangingPunct="1">
              <a:buFontTx/>
              <a:buChar char="-"/>
              <a:defRPr/>
            </a:pPr>
            <a:r>
              <a:rPr lang="en-US" sz="2200" dirty="0" smtClean="0"/>
              <a:t> Stress test for important architecture capabilities not often discussed:</a:t>
            </a:r>
          </a:p>
          <a:p>
            <a:pPr marL="457200" indent="-457200" eaLnBrk="1" hangingPunct="1">
              <a:buAutoNum type="arabicPeriod"/>
              <a:defRPr/>
            </a:pPr>
            <a:r>
              <a:rPr lang="en-US" sz="2200" dirty="0" smtClean="0"/>
              <a:t>Strong scaling </a:t>
            </a:r>
            <a:r>
              <a:rPr lang="en-US" sz="2400" dirty="0" smtClean="0"/>
              <a:t>: </a:t>
            </a:r>
            <a:r>
              <a:rPr lang="en-US" sz="2200" dirty="0" smtClean="0"/>
              <a:t>Increase #processors, not problem size</a:t>
            </a:r>
          </a:p>
          <a:p>
            <a:pPr marL="457200" indent="-457200" eaLnBrk="1" hangingPunct="1">
              <a:buAutoNum type="arabicPeriod"/>
              <a:defRPr/>
            </a:pPr>
            <a:r>
              <a:rPr lang="en-US" sz="2200" dirty="0" smtClean="0"/>
              <a:t>Rewarding even little amounts of algorithm parallelism with speedups </a:t>
            </a:r>
            <a:r>
              <a:rPr lang="en-US" sz="2200" b="1" dirty="0" smtClean="0"/>
              <a:t>&amp;</a:t>
            </a:r>
            <a:r>
              <a:rPr lang="en-US" sz="2200" dirty="0" smtClean="0"/>
              <a:t> not falling behind on serial</a:t>
            </a:r>
            <a:r>
              <a:rPr lang="en-US" dirty="0" smtClean="0"/>
              <a:t/>
            </a:r>
            <a:br>
              <a:rPr lang="en-US" dirty="0" smtClean="0"/>
            </a:br>
            <a:endParaRPr lang="en-US" dirty="0" smtClean="0"/>
          </a:p>
          <a:p>
            <a:pPr marL="0" lvl="1"/>
            <a:endParaRPr lang="en-US" sz="2400" u="sng"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85799"/>
          </a:xfrm>
        </p:spPr>
        <p:txBody>
          <a:bodyPr/>
          <a:lstStyle/>
          <a:p>
            <a:pPr algn="ctr">
              <a:buNone/>
            </a:pPr>
            <a:r>
              <a:rPr lang="en-US" u="sng" dirty="0" smtClean="0"/>
              <a:t>More Order-of-Magnitude Denial Examples 2</a:t>
            </a:r>
            <a:endParaRPr lang="en-US" sz="2000" dirty="0" smtClean="0"/>
          </a:p>
          <a:p>
            <a:pPr lvl="1">
              <a:buNone/>
            </a:pPr>
            <a:endParaRPr lang="en-US" sz="2400" dirty="0" smtClean="0">
              <a:solidFill>
                <a:srgbClr val="FF0000"/>
              </a:solidFill>
            </a:endParaRPr>
          </a:p>
          <a:p>
            <a:pPr lvl="1">
              <a:buNone/>
            </a:pPr>
            <a:r>
              <a:rPr lang="en-US" sz="2400" dirty="0" smtClean="0">
                <a:solidFill>
                  <a:srgbClr val="FF0000"/>
                </a:solidFill>
              </a:rPr>
              <a:t>			</a:t>
            </a:r>
          </a:p>
          <a:p>
            <a:pPr lvl="1">
              <a:buNone/>
            </a:pPr>
            <a:endParaRPr lang="en-US" sz="2400" dirty="0" smtClean="0">
              <a:solidFill>
                <a:srgbClr val="FF0000"/>
              </a:solidFill>
            </a:endParaRPr>
          </a:p>
          <a:p>
            <a:pPr lvl="1">
              <a:buNone/>
            </a:pPr>
            <a:endParaRPr lang="en-US" sz="2400" dirty="0" smtClean="0">
              <a:solidFill>
                <a:srgbClr val="FF0000"/>
              </a:solidFill>
            </a:endParaRPr>
          </a:p>
          <a:p>
            <a:pPr lvl="1">
              <a:buNone/>
            </a:pPr>
            <a:r>
              <a:rPr lang="en-US" sz="1800" dirty="0" smtClean="0"/>
              <a:t> </a:t>
            </a:r>
          </a:p>
        </p:txBody>
      </p:sp>
      <p:sp>
        <p:nvSpPr>
          <p:cNvPr id="7" name="TextBox 6"/>
          <p:cNvSpPr txBox="1"/>
          <p:nvPr/>
        </p:nvSpPr>
        <p:spPr>
          <a:xfrm>
            <a:off x="0" y="762001"/>
            <a:ext cx="9144000" cy="6617195"/>
          </a:xfrm>
          <a:prstGeom prst="rect">
            <a:avLst/>
          </a:prstGeom>
          <a:noFill/>
        </p:spPr>
        <p:txBody>
          <a:bodyPr wrap="square" rtlCol="0">
            <a:spAutoFit/>
          </a:bodyPr>
          <a:lstStyle/>
          <a:p>
            <a:pPr marL="0" lvl="1"/>
            <a:r>
              <a:rPr lang="en-US" sz="2400" u="sng" dirty="0" smtClean="0"/>
              <a:t>Ease of programming</a:t>
            </a:r>
            <a:r>
              <a:rPr lang="en-US" sz="2400" dirty="0" smtClean="0"/>
              <a:t> </a:t>
            </a:r>
            <a:r>
              <a:rPr lang="en-US" sz="2400" b="1" dirty="0" smtClean="0"/>
              <a:t>Ease of learning</a:t>
            </a:r>
            <a:r>
              <a:rPr lang="en-US" sz="2400" dirty="0" smtClean="0"/>
              <a:t>. </a:t>
            </a:r>
            <a:r>
              <a:rPr lang="en-US" sz="2400" dirty="0" err="1" smtClean="0"/>
              <a:t>Teachability</a:t>
            </a:r>
            <a:r>
              <a:rPr lang="en-US" sz="2400" dirty="0" smtClean="0"/>
              <a:t> [SIGCSE’10]</a:t>
            </a:r>
          </a:p>
          <a:p>
            <a:pPr eaLnBrk="1" hangingPunct="1">
              <a:buFontTx/>
              <a:buChar char="-"/>
              <a:defRPr/>
            </a:pPr>
            <a:r>
              <a:rPr lang="en-US" sz="2400" b="1" dirty="0" smtClean="0">
                <a:solidFill>
                  <a:srgbClr val="FF0000"/>
                </a:solidFill>
              </a:rPr>
              <a:t>Freshman</a:t>
            </a:r>
            <a:r>
              <a:rPr lang="en-US" sz="2400" dirty="0" smtClean="0">
                <a:solidFill>
                  <a:srgbClr val="FF0000"/>
                </a:solidFill>
              </a:rPr>
              <a:t> class. 11 non-CS students. </a:t>
            </a:r>
            <a:r>
              <a:rPr lang="en-US" sz="2400" dirty="0" err="1" smtClean="0">
                <a:solidFill>
                  <a:srgbClr val="FF0000"/>
                </a:solidFill>
              </a:rPr>
              <a:t>Prog</a:t>
            </a:r>
            <a:r>
              <a:rPr lang="en-US" sz="2400" dirty="0" smtClean="0">
                <a:solidFill>
                  <a:srgbClr val="FF0000"/>
                </a:solidFill>
              </a:rPr>
              <a:t>. assignments:  merge-sort*, integer-sort* &amp; sample-sort</a:t>
            </a:r>
            <a:r>
              <a:rPr lang="en-US" sz="2400" dirty="0" smtClean="0"/>
              <a:t>. </a:t>
            </a:r>
          </a:p>
          <a:p>
            <a:pPr eaLnBrk="1" hangingPunct="1">
              <a:buFontTx/>
              <a:buChar char="-"/>
              <a:defRPr/>
            </a:pPr>
            <a:r>
              <a:rPr lang="en-US" sz="2400" dirty="0" smtClean="0"/>
              <a:t>TJ Magnet HS. Teacher downloaded simulator, assignments, class notes, from XMT page. </a:t>
            </a:r>
            <a:r>
              <a:rPr lang="en-US" sz="2400" b="1" dirty="0" smtClean="0"/>
              <a:t>Self-taught</a:t>
            </a:r>
            <a:r>
              <a:rPr lang="en-US" sz="2400" dirty="0" smtClean="0"/>
              <a:t>. </a:t>
            </a:r>
          </a:p>
          <a:p>
            <a:pPr eaLnBrk="1" hangingPunct="1">
              <a:defRPr/>
            </a:pPr>
            <a:r>
              <a:rPr lang="en-US" sz="2400" u="sng" dirty="0" smtClean="0"/>
              <a:t>Recommends</a:t>
            </a:r>
            <a:r>
              <a:rPr lang="en-US" sz="2400" dirty="0" smtClean="0"/>
              <a:t> Teach XMT first. Easiest to set up (simulator), program, analyze - predictable performance (as in serial). </a:t>
            </a:r>
            <a:r>
              <a:rPr lang="en-US" sz="2400" dirty="0"/>
              <a:t>N</a:t>
            </a:r>
            <a:r>
              <a:rPr lang="en-US" sz="2400" dirty="0" smtClean="0"/>
              <a:t>ot just embarrassingly parallel. Teaches also </a:t>
            </a:r>
            <a:r>
              <a:rPr lang="en-US" sz="2400" dirty="0" err="1" smtClean="0"/>
              <a:t>OpenMP</a:t>
            </a:r>
            <a:r>
              <a:rPr lang="en-US" sz="2400" dirty="0" smtClean="0"/>
              <a:t>, MPI, CUDA **</a:t>
            </a:r>
          </a:p>
          <a:p>
            <a:pPr eaLnBrk="1" hangingPunct="1">
              <a:buFont typeface="Arial" charset="0"/>
              <a:buNone/>
              <a:defRPr/>
            </a:pPr>
            <a:r>
              <a:rPr lang="en-US" sz="2400" b="1" dirty="0" smtClean="0"/>
              <a:t>- HS &amp; MS </a:t>
            </a:r>
            <a:r>
              <a:rPr lang="en-US" sz="2400" dirty="0" smtClean="0"/>
              <a:t>(some </a:t>
            </a:r>
            <a:r>
              <a:rPr lang="en-US" sz="2400" b="1" dirty="0" smtClean="0"/>
              <a:t>10 yr </a:t>
            </a:r>
            <a:r>
              <a:rPr lang="en-US" sz="2400" dirty="0" smtClean="0"/>
              <a:t>old) from underrepresented groups by HS Math teacher</a:t>
            </a:r>
          </a:p>
          <a:p>
            <a:pPr eaLnBrk="1" hangingPunct="1">
              <a:defRPr/>
            </a:pPr>
            <a:r>
              <a:rPr lang="en-US" sz="2400" b="1" u="sng" dirty="0" smtClean="0"/>
              <a:t>Benchmark</a:t>
            </a:r>
            <a:r>
              <a:rPr lang="en-US" sz="2400" dirty="0" smtClean="0"/>
              <a:t> Can </a:t>
            </a:r>
            <a:r>
              <a:rPr lang="en-US" sz="2400" b="1" dirty="0" smtClean="0"/>
              <a:t>any</a:t>
            </a:r>
            <a:r>
              <a:rPr lang="en-US" sz="2400" dirty="0" smtClean="0"/>
              <a:t> CS major program your </a:t>
            </a:r>
            <a:r>
              <a:rPr lang="en-US" sz="2400" dirty="0" err="1" smtClean="0"/>
              <a:t>manycore</a:t>
            </a:r>
            <a:r>
              <a:rPr lang="en-US" sz="2400" dirty="0" smtClean="0"/>
              <a:t>? for </a:t>
            </a:r>
            <a:r>
              <a:rPr lang="en-US" sz="2400" b="1" dirty="0" smtClean="0"/>
              <a:t>hard</a:t>
            </a:r>
            <a:r>
              <a:rPr lang="en-US" sz="2400" dirty="0" smtClean="0"/>
              <a:t> speedups? Avoiding it </a:t>
            </a:r>
            <a:r>
              <a:rPr lang="en-US" sz="2400" dirty="0" smtClean="0">
                <a:sym typeface="Wingdings" pitchFamily="2" charset="2"/>
              </a:rPr>
              <a:t> </a:t>
            </a:r>
            <a:r>
              <a:rPr lang="en-US" sz="2400" b="1" dirty="0" smtClean="0">
                <a:sym typeface="Wingdings" pitchFamily="2" charset="2"/>
              </a:rPr>
              <a:t>denial. Yet, this is the state-of-the-art</a:t>
            </a:r>
            <a:endParaRPr lang="en-US" sz="2400" dirty="0" smtClean="0"/>
          </a:p>
          <a:p>
            <a:pPr eaLnBrk="1" hangingPunct="1">
              <a:defRPr/>
            </a:pPr>
            <a:endParaRPr lang="en-US" sz="2400" dirty="0" smtClean="0"/>
          </a:p>
          <a:p>
            <a:pPr eaLnBrk="1" hangingPunct="1">
              <a:defRPr/>
            </a:pPr>
            <a:r>
              <a:rPr lang="en-US" sz="2400" dirty="0" smtClean="0"/>
              <a:t>*</a:t>
            </a:r>
            <a:r>
              <a:rPr lang="en-US" sz="2400" dirty="0">
                <a:solidFill>
                  <a:srgbClr val="FF0000"/>
                </a:solidFill>
              </a:rPr>
              <a:t>In </a:t>
            </a:r>
            <a:r>
              <a:rPr lang="en-US" sz="2400" dirty="0" err="1">
                <a:solidFill>
                  <a:srgbClr val="FF0000"/>
                </a:solidFill>
              </a:rPr>
              <a:t>Nvidia</a:t>
            </a:r>
            <a:r>
              <a:rPr lang="en-US" sz="2400" dirty="0">
                <a:solidFill>
                  <a:srgbClr val="FF0000"/>
                </a:solidFill>
              </a:rPr>
              <a:t> + UC Berkeley </a:t>
            </a:r>
            <a:r>
              <a:rPr lang="en-US" sz="2400" dirty="0" smtClean="0">
                <a:solidFill>
                  <a:srgbClr val="FF0000"/>
                </a:solidFill>
              </a:rPr>
              <a:t>IPDPS09 </a:t>
            </a:r>
            <a:r>
              <a:rPr lang="en-US" sz="2400" i="1" dirty="0" smtClean="0">
                <a:solidFill>
                  <a:srgbClr val="FF0000"/>
                </a:solidFill>
              </a:rPr>
              <a:t>research paper! </a:t>
            </a:r>
            <a:endParaRPr lang="en-US" sz="2400" dirty="0">
              <a:solidFill>
                <a:srgbClr val="FF0000"/>
              </a:solidFill>
            </a:endParaRPr>
          </a:p>
          <a:p>
            <a:pPr eaLnBrk="1" hangingPunct="1">
              <a:defRPr/>
            </a:pPr>
            <a:r>
              <a:rPr lang="en-US" sz="2400" dirty="0" smtClean="0"/>
              <a:t>**Also</a:t>
            </a:r>
            <a:r>
              <a:rPr lang="en-US" sz="2400" dirty="0"/>
              <a:t>, keynote at CS4HS’09@CMU + interview with teacher</a:t>
            </a:r>
          </a:p>
          <a:p>
            <a:pPr eaLnBrk="1" hangingPunct="1">
              <a:buFont typeface="Arial" charset="0"/>
              <a:buNone/>
              <a:defRPr/>
            </a:pPr>
            <a:endParaRPr lang="en-US" dirty="0" smtClean="0"/>
          </a:p>
          <a:p>
            <a:pPr marL="0" lvl="1"/>
            <a:endParaRPr lang="en-US" sz="2400" u="sng"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055" y="228600"/>
            <a:ext cx="8839200" cy="7109639"/>
          </a:xfrm>
          <a:prstGeom prst="rect">
            <a:avLst/>
          </a:prstGeom>
          <a:noFill/>
        </p:spPr>
        <p:txBody>
          <a:bodyPr wrap="square" rtlCol="0">
            <a:spAutoFit/>
          </a:bodyPr>
          <a:lstStyle/>
          <a:p>
            <a:r>
              <a:rPr lang="en-US" sz="2400" b="1" u="sng" dirty="0" err="1" smtClean="0"/>
              <a:t>Biconnectivity</a:t>
            </a:r>
            <a:r>
              <a:rPr lang="en-US" sz="2400" dirty="0" smtClean="0"/>
              <a:t> Speedups [EdwardsV’12]: 9X to 33X relative to up to best result of up to 4X [Cong-Bader] over 12-processor SMP. No GPU results.</a:t>
            </a:r>
          </a:p>
          <a:p>
            <a:r>
              <a:rPr lang="en-US" sz="2400" dirty="0" smtClean="0"/>
              <a:t> </a:t>
            </a:r>
          </a:p>
          <a:p>
            <a:r>
              <a:rPr lang="en-US" sz="2400" dirty="0" smtClean="0"/>
              <a:t>Ease-of-programming </a:t>
            </a:r>
          </a:p>
          <a:p>
            <a:pPr marL="457200" indent="-457200">
              <a:buAutoNum type="arabicPeriod"/>
            </a:pPr>
            <a:r>
              <a:rPr lang="en-US" sz="2400" dirty="0" smtClean="0"/>
              <a:t>Normal algorithm-to-programming (of [</a:t>
            </a:r>
            <a:r>
              <a:rPr lang="en-US" sz="2400" dirty="0" err="1" smtClean="0"/>
              <a:t>TarjanV</a:t>
            </a:r>
            <a:r>
              <a:rPr lang="en-US" sz="2400" dirty="0" smtClean="0"/>
              <a:t>]) versus creative and complex program</a:t>
            </a:r>
          </a:p>
          <a:p>
            <a:pPr marL="457200" indent="-457200">
              <a:buAutoNum type="arabicPeriod"/>
            </a:pPr>
            <a:r>
              <a:rPr lang="en-US" sz="2400" dirty="0" smtClean="0"/>
              <a:t>Most advanced algorithm in parallel algorithms textbooks</a:t>
            </a:r>
          </a:p>
          <a:p>
            <a:pPr marL="457200" indent="-457200">
              <a:buAutoNum type="arabicPeriod"/>
            </a:pPr>
            <a:r>
              <a:rPr lang="en-US" sz="2400" dirty="0" smtClean="0"/>
              <a:t>Spring’12 class: programming HW assignment! </a:t>
            </a:r>
          </a:p>
          <a:p>
            <a:pPr marL="457200" indent="-457200">
              <a:buAutoNum type="arabicPeriod"/>
            </a:pPr>
            <a:endParaRPr lang="en-US" sz="2400" dirty="0" smtClean="0"/>
          </a:p>
          <a:p>
            <a:r>
              <a:rPr lang="en-US" sz="2400" dirty="0" err="1" smtClean="0"/>
              <a:t>Biconnectivity</a:t>
            </a:r>
            <a:r>
              <a:rPr lang="en-US" sz="2400" dirty="0" smtClean="0"/>
              <a:t> speedups were particularly challenging since DFS-based serial algorithms is very compact. Indeed:</a:t>
            </a:r>
          </a:p>
          <a:p>
            <a:r>
              <a:rPr lang="en-US" sz="2400" u="sng" dirty="0" err="1" smtClean="0"/>
              <a:t>Triconnectivity</a:t>
            </a:r>
            <a:r>
              <a:rPr lang="en-US" sz="2400" dirty="0" smtClean="0"/>
              <a:t> speedups [EdwardsV,SPAA’12]: up to 129X! Unaware of prior parallel results.</a:t>
            </a:r>
          </a:p>
          <a:p>
            <a:endParaRPr lang="en-US" sz="2400" dirty="0" smtClean="0"/>
          </a:p>
          <a:p>
            <a:r>
              <a:rPr lang="en-US" sz="2400" dirty="0" smtClean="0"/>
              <a:t>This completes the work on advanced PRAM algorithms. </a:t>
            </a:r>
          </a:p>
          <a:p>
            <a:r>
              <a:rPr lang="en-US" sz="2400" dirty="0" smtClean="0"/>
              <a:t>Guess what next.</a:t>
            </a:r>
          </a:p>
          <a:p>
            <a:endParaRPr lang="en-US" sz="2400" dirty="0" smtClean="0"/>
          </a:p>
          <a:p>
            <a:pPr marL="457200" indent="-457200"/>
            <a:endParaRPr lang="en-US" sz="2400" dirty="0"/>
          </a:p>
        </p:txBody>
      </p:sp>
    </p:spTree>
    <p:extLst>
      <p:ext uri="{BB962C8B-B14F-4D97-AF65-F5344CB8AC3E}">
        <p14:creationId xmlns:p14="http://schemas.microsoft.com/office/powerpoint/2010/main" val="133443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t>Other speedup results</a:t>
            </a:r>
            <a:endParaRPr lang="en-US" sz="3600" u="sng" dirty="0"/>
          </a:p>
        </p:txBody>
      </p:sp>
      <p:sp>
        <p:nvSpPr>
          <p:cNvPr id="3" name="Content Placeholder 2"/>
          <p:cNvSpPr>
            <a:spLocks noGrp="1"/>
          </p:cNvSpPr>
          <p:nvPr>
            <p:ph idx="1"/>
          </p:nvPr>
        </p:nvSpPr>
        <p:spPr>
          <a:xfrm>
            <a:off x="0" y="1600200"/>
            <a:ext cx="9144000" cy="4525963"/>
          </a:xfrm>
        </p:spPr>
        <p:txBody>
          <a:bodyPr/>
          <a:lstStyle/>
          <a:p>
            <a:pPr eaLnBrk="1" hangingPunct="1"/>
            <a:r>
              <a:rPr lang="en-US" sz="2400" dirty="0" smtClean="0"/>
              <a:t>SPAA’09: XMT gets ~</a:t>
            </a:r>
            <a:r>
              <a:rPr lang="en-US" sz="2400" dirty="0" smtClean="0">
                <a:solidFill>
                  <a:srgbClr val="FF0000"/>
                </a:solidFill>
              </a:rPr>
              <a:t>10X</a:t>
            </a:r>
            <a:r>
              <a:rPr lang="en-US" sz="2400" dirty="0" smtClean="0"/>
              <a:t> vs. state-of-the art Intel Core 2 in experiments guided by senior Intel engineer. Silicon area of 64-processor XMT, same as 1-2 commodity processor-core </a:t>
            </a:r>
          </a:p>
          <a:p>
            <a:pPr eaLnBrk="1" hangingPunct="1"/>
            <a:r>
              <a:rPr lang="en-US" sz="2400" dirty="0" smtClean="0"/>
              <a:t>Simulation of 1024 processors: </a:t>
            </a:r>
            <a:r>
              <a:rPr lang="en-US" sz="2400" dirty="0" smtClean="0">
                <a:solidFill>
                  <a:srgbClr val="FF0000"/>
                </a:solidFill>
              </a:rPr>
              <a:t>100X</a:t>
            </a:r>
            <a:r>
              <a:rPr lang="en-US" sz="2400" dirty="0" smtClean="0"/>
              <a:t> on standard benchmark suite for VHDL gate-level simulation. for 1024 processors [Gu-V06]</a:t>
            </a:r>
          </a:p>
          <a:p>
            <a:pPr eaLnBrk="1" hangingPunct="1"/>
            <a:r>
              <a:rPr lang="en-US" sz="2400" dirty="0" smtClean="0"/>
              <a:t>HotPar’10/ICPP’08 compare with GPUs </a:t>
            </a:r>
            <a:r>
              <a:rPr lang="en-US" sz="2400" dirty="0" smtClean="0">
                <a:sym typeface="Wingdings" pitchFamily="-107" charset="2"/>
              </a:rPr>
              <a:t> </a:t>
            </a:r>
            <a:r>
              <a:rPr lang="en-US" sz="2400" dirty="0" smtClean="0">
                <a:solidFill>
                  <a:srgbClr val="FF0000"/>
                </a:solidFill>
                <a:sym typeface="Wingdings" pitchFamily="-107" charset="2"/>
              </a:rPr>
              <a:t>XMT+GPU</a:t>
            </a:r>
            <a:r>
              <a:rPr lang="en-US" sz="2400" dirty="0" smtClean="0">
                <a:sym typeface="Wingdings" pitchFamily="-107" charset="2"/>
              </a:rPr>
              <a:t> beats all-in-one</a:t>
            </a:r>
          </a:p>
          <a:p>
            <a:pPr eaLnBrk="1" hangingPunct="1">
              <a:buNone/>
            </a:pPr>
            <a:endParaRPr lang="en-US" sz="2400" dirty="0" smtClean="0">
              <a:sym typeface="Wingdings" pitchFamily="-107" charset="2"/>
            </a:endParaRPr>
          </a:p>
          <a:p>
            <a:pPr eaLnBrk="1" hangingPunct="1">
              <a:buNone/>
            </a:pPr>
            <a:r>
              <a:rPr lang="en-US" sz="2400" u="sng" dirty="0" smtClean="0">
                <a:sym typeface="Wingdings" pitchFamily="-107" charset="2"/>
              </a:rPr>
              <a:t>Power</a:t>
            </a:r>
            <a:r>
              <a:rPr lang="en-US" sz="2400" dirty="0" smtClean="0">
                <a:sym typeface="Wingdings" pitchFamily="-107" charset="2"/>
              </a:rPr>
              <a:t> All results extend to a power envelop not exceeding current GPUs </a:t>
            </a:r>
          </a:p>
          <a:p>
            <a:pPr eaLnBrk="1" hangingPunct="1">
              <a:buNone/>
            </a:pPr>
            <a:endParaRPr lang="en-US" dirty="0" smtClean="0"/>
          </a:p>
          <a:p>
            <a:pPr>
              <a:buNone/>
            </a:pPr>
            <a:endParaRPr lang="en-US" b="1" i="1" u="sng" dirty="0" smtClean="0">
              <a:solidFill>
                <a:schemeClr val="accent2"/>
              </a:solidFill>
            </a:endParaRPr>
          </a:p>
          <a:p>
            <a:pPr eaLnBrk="1" hangingPunct="1"/>
            <a:endParaRPr lang="en-US" dirty="0" smtClean="0">
              <a:sym typeface="Wingdings" pitchFamily="-107" charset="2"/>
            </a:endParaRP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u="sng" dirty="0" smtClean="0"/>
              <a:t>Reward game is skewed</a:t>
            </a:r>
            <a:br>
              <a:rPr lang="en-US" sz="4000" u="sng" dirty="0" smtClean="0"/>
            </a:br>
            <a:r>
              <a:rPr lang="en-US" sz="4000" smtClean="0"/>
              <a:t>gives (illusion of) </a:t>
            </a:r>
            <a:r>
              <a:rPr lang="en-US" sz="4000" dirty="0" smtClean="0"/>
              <a:t>job security</a:t>
            </a:r>
            <a:endParaRPr lang="en-US" sz="4000" u="sng" dirty="0" smtClean="0"/>
          </a:p>
        </p:txBody>
      </p:sp>
      <p:sp>
        <p:nvSpPr>
          <p:cNvPr id="3" name="Content Placeholder 2"/>
          <p:cNvSpPr>
            <a:spLocks noGrp="1"/>
          </p:cNvSpPr>
          <p:nvPr>
            <p:ph idx="1"/>
          </p:nvPr>
        </p:nvSpPr>
        <p:spPr>
          <a:xfrm>
            <a:off x="0" y="1143000"/>
            <a:ext cx="9144000" cy="4983163"/>
          </a:xfrm>
        </p:spPr>
        <p:txBody>
          <a:bodyPr/>
          <a:lstStyle/>
          <a:p>
            <a:r>
              <a:rPr lang="en-US" sz="2400" dirty="0" smtClean="0"/>
              <a:t>You might wonder: why if we have such a great architecture, don’t we have many more single-application papers? </a:t>
            </a:r>
          </a:p>
          <a:p>
            <a:r>
              <a:rPr lang="en-US" sz="2400" dirty="0" smtClean="0"/>
              <a:t>Easier to publish on “hard-to-program” platforms</a:t>
            </a:r>
          </a:p>
          <a:p>
            <a:pPr lvl="1"/>
            <a:r>
              <a:rPr lang="en-US" sz="2000" dirty="0" smtClean="0"/>
              <a:t>Remember STI Cell? ‘Vendor-backed is robust’: remember Itanium?</a:t>
            </a:r>
          </a:p>
          <a:p>
            <a:r>
              <a:rPr lang="en-US" sz="2400" dirty="0" smtClean="0"/>
              <a:t>Application papers for easy-to-program architectures are considered “boring”</a:t>
            </a:r>
          </a:p>
          <a:p>
            <a:pPr lvl="1"/>
            <a:r>
              <a:rPr lang="en-US" sz="2000" dirty="0" smtClean="0"/>
              <a:t>Even when they show good results</a:t>
            </a:r>
          </a:p>
          <a:p>
            <a:r>
              <a:rPr lang="en-US" sz="2400" dirty="0" smtClean="0"/>
              <a:t>Recipe for academic publication and promotions</a:t>
            </a:r>
          </a:p>
          <a:p>
            <a:pPr lvl="1"/>
            <a:r>
              <a:rPr lang="en-US" sz="2000" dirty="0" smtClean="0"/>
              <a:t>Take simple application (e.g. Breadth-First Search in graph)</a:t>
            </a:r>
          </a:p>
          <a:p>
            <a:pPr lvl="1"/>
            <a:r>
              <a:rPr lang="en-US" sz="2000" dirty="0" smtClean="0"/>
              <a:t>Implement it on latest difficult-to-program vendor-backed parallel architecture</a:t>
            </a:r>
          </a:p>
          <a:p>
            <a:pPr lvl="1"/>
            <a:r>
              <a:rPr lang="en-US" sz="2000" dirty="0" smtClean="0"/>
              <a:t>Discuss challenges and workarounds to establish intellectual merit</a:t>
            </a:r>
          </a:p>
          <a:p>
            <a:pPr lvl="1"/>
            <a:r>
              <a:rPr lang="en-US" sz="2000" dirty="0" smtClean="0"/>
              <a:t>Stand out of the crowd for industry impact   </a:t>
            </a:r>
          </a:p>
          <a:p>
            <a:pPr lvl="1">
              <a:buNone/>
            </a:pPr>
            <a:endParaRPr lang="en-US" sz="1800" dirty="0" smtClean="0"/>
          </a:p>
          <a:p>
            <a:pPr lvl="1">
              <a:buNone/>
            </a:pPr>
            <a:endParaRPr lang="en-US" dirty="0" smtClean="0"/>
          </a:p>
          <a:p>
            <a:pPr lvl="1">
              <a:buNone/>
            </a:pPr>
            <a:r>
              <a:rPr lang="en-US" sz="1800" dirty="0" smtClean="0"/>
              <a:t> </a:t>
            </a:r>
          </a:p>
        </p:txBody>
      </p:sp>
      <p:sp>
        <p:nvSpPr>
          <p:cNvPr id="4" name="TextBox 3"/>
          <p:cNvSpPr txBox="1"/>
          <p:nvPr/>
        </p:nvSpPr>
        <p:spPr>
          <a:xfrm>
            <a:off x="0" y="6324600"/>
            <a:ext cx="9144000" cy="461665"/>
          </a:xfrm>
          <a:prstGeom prst="rect">
            <a:avLst/>
          </a:prstGeom>
          <a:noFill/>
        </p:spPr>
        <p:txBody>
          <a:bodyPr wrap="square" rtlCol="0">
            <a:spAutoFit/>
          </a:bodyPr>
          <a:lstStyle/>
          <a:p>
            <a:r>
              <a:rPr lang="en-US" sz="2400" u="sng" dirty="0" smtClean="0"/>
              <a:t>Job security</a:t>
            </a:r>
            <a:r>
              <a:rPr lang="en-US" sz="2400" dirty="0" smtClean="0"/>
              <a:t> </a:t>
            </a:r>
            <a:r>
              <a:rPr lang="en-US" dirty="0" smtClean="0"/>
              <a:t>Architecture sure to be replaced (difficult to program ..)</a:t>
            </a:r>
            <a:endParaRPr lang="en-US" u="sng"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Competition may be back</a:t>
            </a:r>
            <a:endParaRPr lang="en-US" dirty="0"/>
          </a:p>
        </p:txBody>
      </p:sp>
      <p:sp>
        <p:nvSpPr>
          <p:cNvPr id="3" name="Content Placeholder 2"/>
          <p:cNvSpPr>
            <a:spLocks noGrp="1"/>
          </p:cNvSpPr>
          <p:nvPr>
            <p:ph idx="1"/>
          </p:nvPr>
        </p:nvSpPr>
        <p:spPr>
          <a:xfrm>
            <a:off x="0" y="762000"/>
            <a:ext cx="9144000" cy="5364163"/>
          </a:xfrm>
        </p:spPr>
        <p:txBody>
          <a:bodyPr/>
          <a:lstStyle/>
          <a:p>
            <a:r>
              <a:rPr lang="en-US" sz="2400" dirty="0" smtClean="0"/>
              <a:t>Steve Jobs 4’10: HTML5 will win on </a:t>
            </a:r>
            <a:r>
              <a:rPr lang="en-US" sz="2400" dirty="0" err="1" smtClean="0"/>
              <a:t>mobile&amp;PCs</a:t>
            </a:r>
            <a:r>
              <a:rPr lang="en-US" sz="2400" dirty="0" smtClean="0"/>
              <a:t> </a:t>
            </a:r>
          </a:p>
          <a:p>
            <a:r>
              <a:rPr lang="en-US" sz="2400" u="sng" dirty="0" smtClean="0"/>
              <a:t>Trap</a:t>
            </a:r>
            <a:r>
              <a:rPr lang="en-US" sz="2400" dirty="0" smtClean="0"/>
              <a:t> Rely on HTML5 to quickly get your app to broad compatibility across the mobile landscape. </a:t>
            </a:r>
            <a:r>
              <a:rPr lang="en-US" sz="2400" u="sng" dirty="0" smtClean="0"/>
              <a:t>To succeed</a:t>
            </a:r>
            <a:r>
              <a:rPr lang="en-US" sz="2400" dirty="0" smtClean="0"/>
              <a:t> Tackle each platform separately. </a:t>
            </a:r>
            <a:r>
              <a:rPr lang="en-US" sz="2400" u="sng" dirty="0" smtClean="0"/>
              <a:t>Idea</a:t>
            </a:r>
            <a:r>
              <a:rPr lang="en-US" sz="2400" dirty="0" smtClean="0"/>
              <a:t> </a:t>
            </a:r>
            <a:r>
              <a:rPr lang="en-US" sz="2400" dirty="0" smtClean="0">
                <a:solidFill>
                  <a:srgbClr val="FF0000"/>
                </a:solidFill>
              </a:rPr>
              <a:t>Build apps that only work on the latest/greatest version of a phone, and intentionally not on previous models</a:t>
            </a:r>
            <a:r>
              <a:rPr lang="en-US" sz="2400" dirty="0" smtClean="0"/>
              <a:t>. Fewer people will be able to use it, but buyers of the new toy will. If your app makes hot new HW look good </a:t>
            </a:r>
            <a:r>
              <a:rPr lang="en-US" sz="2400" dirty="0" smtClean="0">
                <a:sym typeface="Wingdings" pitchFamily="2" charset="2"/>
              </a:rPr>
              <a:t></a:t>
            </a:r>
            <a:r>
              <a:rPr lang="en-US" sz="2400" dirty="0" smtClean="0"/>
              <a:t> </a:t>
            </a:r>
            <a:r>
              <a:rPr lang="en-US" sz="2400" dirty="0" smtClean="0">
                <a:solidFill>
                  <a:srgbClr val="FF0000"/>
                </a:solidFill>
              </a:rPr>
              <a:t>promoted by HW/OS </a:t>
            </a:r>
            <a:r>
              <a:rPr lang="en-US" sz="2400" dirty="0" smtClean="0"/>
              <a:t>vendor giving your app presence it could not otherwise get. Once a product succeeds on brand-new HW, you may adapt it to other platforms --</a:t>
            </a:r>
            <a:r>
              <a:rPr lang="en-US" sz="2400" dirty="0" err="1" smtClean="0"/>
              <a:t>ZDNetAsia</a:t>
            </a:r>
            <a:endParaRPr lang="en-US" sz="2400" dirty="0" smtClean="0"/>
          </a:p>
          <a:p>
            <a:pPr>
              <a:buFont typeface="Wingdings"/>
              <a:buChar char="è"/>
            </a:pPr>
            <a:r>
              <a:rPr lang="en-US" sz="2400" u="sng" dirty="0" smtClean="0"/>
              <a:t>Platform competition</a:t>
            </a:r>
            <a:r>
              <a:rPr lang="en-US" sz="2400" dirty="0" smtClean="0"/>
              <a:t>  High-end app exceeding other platforms </a:t>
            </a:r>
          </a:p>
          <a:p>
            <a:pPr>
              <a:buFont typeface="Wingdings"/>
              <a:buChar char="è"/>
            </a:pPr>
            <a:endParaRPr lang="en-US" sz="2400" dirty="0" smtClean="0"/>
          </a:p>
          <a:p>
            <a:pPr marL="457200" indent="-457200">
              <a:buFont typeface="Arial" pitchFamily="34" charset="0"/>
              <a:buChar char="•"/>
            </a:pPr>
            <a:r>
              <a:rPr lang="en-US" sz="2400" dirty="0" smtClean="0"/>
              <a:t>Just a matter of time till mobile will start eating desktop vendor’s lunch</a:t>
            </a: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u="sng" dirty="0" smtClean="0"/>
              <a:t>Summary</a:t>
            </a:r>
            <a:r>
              <a:rPr lang="en-US" sz="4000" dirty="0" smtClean="0"/>
              <a:t> (1 out of 2)</a:t>
            </a:r>
            <a:endParaRPr lang="en-US" sz="4000" u="sng" dirty="0"/>
          </a:p>
        </p:txBody>
      </p:sp>
      <p:sp>
        <p:nvSpPr>
          <p:cNvPr id="3" name="Content Placeholder 2"/>
          <p:cNvSpPr>
            <a:spLocks noGrp="1"/>
          </p:cNvSpPr>
          <p:nvPr>
            <p:ph idx="1"/>
          </p:nvPr>
        </p:nvSpPr>
        <p:spPr>
          <a:xfrm>
            <a:off x="0" y="533400"/>
            <a:ext cx="9144000" cy="5715000"/>
          </a:xfrm>
        </p:spPr>
        <p:txBody>
          <a:bodyPr>
            <a:normAutofit/>
          </a:bodyPr>
          <a:lstStyle/>
          <a:p>
            <a:r>
              <a:rPr lang="en-US" sz="2800" dirty="0"/>
              <a:t>I</a:t>
            </a:r>
            <a:r>
              <a:rPr lang="en-US" sz="2800" dirty="0" smtClean="0"/>
              <a:t>ndustry &amp; academia </a:t>
            </a:r>
            <a:r>
              <a:rPr lang="en-US" sz="2800" u="sng" dirty="0" smtClean="0"/>
              <a:t>stuck in exploratory stage </a:t>
            </a:r>
          </a:p>
          <a:p>
            <a:r>
              <a:rPr lang="en-US" sz="2800" u="sng" dirty="0" smtClean="0"/>
              <a:t>Solutions do not work</a:t>
            </a:r>
            <a:r>
              <a:rPr lang="en-US" sz="2800" dirty="0" smtClean="0"/>
              <a:t> critical adoption problems </a:t>
            </a:r>
          </a:p>
          <a:p>
            <a:r>
              <a:rPr lang="en-US" sz="2800" dirty="0" smtClean="0"/>
              <a:t>Contrasted creativity, complexity, and demand for overhauling code for high amounts of parallelism with:</a:t>
            </a:r>
          </a:p>
          <a:p>
            <a:pPr lvl="1"/>
            <a:r>
              <a:rPr lang="en-US" sz="2400" dirty="0"/>
              <a:t>C</a:t>
            </a:r>
            <a:r>
              <a:rPr lang="en-US" sz="2400" dirty="0" smtClean="0"/>
              <a:t>ost-effective parallel programming, and </a:t>
            </a:r>
          </a:p>
          <a:p>
            <a:pPr lvl="1"/>
            <a:r>
              <a:rPr lang="en-US" sz="2400" dirty="0" smtClean="0"/>
              <a:t>Even feasibility</a:t>
            </a:r>
          </a:p>
          <a:p>
            <a:r>
              <a:rPr lang="en-US" sz="2800" u="sng" dirty="0" smtClean="0"/>
              <a:t>Reviewed a solution</a:t>
            </a:r>
            <a:r>
              <a:rPr lang="en-US" sz="2800" dirty="0" smtClean="0"/>
              <a:t> The XMT platform: </a:t>
            </a:r>
          </a:p>
          <a:p>
            <a:pPr marL="400050" lvl="1" indent="0">
              <a:buNone/>
            </a:pPr>
            <a:r>
              <a:rPr lang="en-US" sz="2400" dirty="0" smtClean="0"/>
              <a:t>- Accounts for opportunities and constraints understood in exploratory stage &amp; current technology realities </a:t>
            </a:r>
          </a:p>
          <a:p>
            <a:pPr marL="400050" lvl="1" indent="0">
              <a:buNone/>
            </a:pPr>
            <a:r>
              <a:rPr lang="en-US" sz="2400" dirty="0" smtClean="0"/>
              <a:t>- Isolates </a:t>
            </a:r>
            <a:r>
              <a:rPr lang="en-US" sz="2400" dirty="0"/>
              <a:t>all </a:t>
            </a:r>
            <a:r>
              <a:rPr lang="en-US" sz="2400" dirty="0" smtClean="0"/>
              <a:t>creativity to </a:t>
            </a:r>
            <a:r>
              <a:rPr lang="en-US" sz="2400" dirty="0"/>
              <a:t>parallel </a:t>
            </a:r>
            <a:r>
              <a:rPr lang="en-US" sz="2400" dirty="0" smtClean="0"/>
              <a:t>algorithms </a:t>
            </a:r>
          </a:p>
          <a:p>
            <a:pPr marL="400050" lvl="1" indent="0">
              <a:buNone/>
            </a:pPr>
            <a:r>
              <a:rPr lang="en-US" sz="2400" dirty="0" smtClean="0"/>
              <a:t>- Reduce </a:t>
            </a:r>
            <a:r>
              <a:rPr lang="en-US" sz="2400" dirty="0"/>
              <a:t>programming to a </a:t>
            </a:r>
            <a:r>
              <a:rPr lang="en-US" sz="2400" dirty="0" smtClean="0"/>
              <a:t>skill </a:t>
            </a:r>
          </a:p>
          <a:p>
            <a:pPr marL="400050" lvl="1" indent="0">
              <a:buFontTx/>
              <a:buChar char="-"/>
            </a:pPr>
            <a:r>
              <a:rPr lang="en-US" sz="2400" dirty="0" smtClean="0"/>
              <a:t>Order-of-magnitude improvement: ease-of-</a:t>
            </a:r>
            <a:r>
              <a:rPr lang="en-US" sz="2400" dirty="0" err="1" smtClean="0"/>
              <a:t>prog</a:t>
            </a:r>
            <a:r>
              <a:rPr lang="en-US" sz="2400" dirty="0" smtClean="0"/>
              <a:t>, performance</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57</a:t>
            </a:fld>
            <a:endParaRPr kumimoji="0" lang="en-US" dirty="0"/>
          </a:p>
        </p:txBody>
      </p:sp>
      <p:sp>
        <p:nvSpPr>
          <p:cNvPr id="5" name="TextBox 4"/>
          <p:cNvSpPr txBox="1"/>
          <p:nvPr/>
        </p:nvSpPr>
        <p:spPr>
          <a:xfrm>
            <a:off x="1" y="5943600"/>
            <a:ext cx="9144000" cy="707886"/>
          </a:xfrm>
          <a:prstGeom prst="rect">
            <a:avLst/>
          </a:prstGeom>
          <a:no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t>Summary</a:t>
            </a:r>
            <a:r>
              <a:rPr lang="en-US" dirty="0" smtClean="0"/>
              <a:t> (2 out of 2)</a:t>
            </a:r>
            <a:endParaRPr lang="en-US" dirty="0"/>
          </a:p>
        </p:txBody>
      </p:sp>
      <p:sp>
        <p:nvSpPr>
          <p:cNvPr id="3" name="Content Placeholder 2"/>
          <p:cNvSpPr>
            <a:spLocks noGrp="1"/>
          </p:cNvSpPr>
          <p:nvPr>
            <p:ph idx="1"/>
          </p:nvPr>
        </p:nvSpPr>
        <p:spPr>
          <a:xfrm>
            <a:off x="0" y="1600200"/>
            <a:ext cx="9144000" cy="4525963"/>
          </a:xfrm>
        </p:spPr>
        <p:txBody>
          <a:bodyPr/>
          <a:lstStyle/>
          <a:p>
            <a:pPr>
              <a:buNone/>
            </a:pPr>
            <a:r>
              <a:rPr lang="en-US" sz="2400" u="sng" dirty="0" smtClean="0"/>
              <a:t>In line with new LANL emphasis</a:t>
            </a:r>
            <a:r>
              <a:rPr lang="en-US" sz="2400" dirty="0" smtClean="0"/>
              <a:t> </a:t>
            </a:r>
            <a:r>
              <a:rPr lang="en-US" sz="2400" b="1" dirty="0" smtClean="0"/>
              <a:t>strong scaling</a:t>
            </a:r>
            <a:endParaRPr lang="en-US" sz="2400" u="sng" dirty="0" smtClean="0"/>
          </a:p>
          <a:p>
            <a:pPr>
              <a:buNone/>
            </a:pPr>
            <a:r>
              <a:rPr lang="en-US" sz="2400" u="sng" dirty="0" smtClean="0"/>
              <a:t>Belief propagation/inference applications</a:t>
            </a:r>
            <a:r>
              <a:rPr lang="en-US" sz="2400" dirty="0" smtClean="0"/>
              <a:t> In part: fast processing of Bayesian networks. Typically modeled as irregular directed acyclic graphs (DAGs).  Processing of such DAGs in parallel requires fine-grained irregular parallelism. </a:t>
            </a:r>
          </a:p>
          <a:p>
            <a:pPr>
              <a:buNone/>
            </a:pPr>
            <a:r>
              <a:rPr lang="en-US" sz="2400" dirty="0" smtClean="0"/>
              <a:t>Supporting such fast parallel algorithm: goal of 1000-processor on-chip XMT system</a:t>
            </a:r>
          </a:p>
          <a:p>
            <a:pPr>
              <a:buNone/>
            </a:pPr>
            <a:r>
              <a:rPr lang="en-US" sz="2400" dirty="0" smtClean="0"/>
              <a:t>Stress test that met in max-flow work &amp; strong speedups over the main many-core commercial platforms: promising indicators for  such DAGs algorithms. Other results also offer similar evidence</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4000" u="sng" dirty="0" smtClean="0"/>
              <a:t>Conclusion 1</a:t>
            </a:r>
            <a:endParaRPr lang="en-US" sz="4000" u="sng" dirty="0"/>
          </a:p>
        </p:txBody>
      </p:sp>
      <p:sp>
        <p:nvSpPr>
          <p:cNvPr id="3" name="Content Placeholder 2"/>
          <p:cNvSpPr>
            <a:spLocks noGrp="1"/>
          </p:cNvSpPr>
          <p:nvPr>
            <p:ph idx="1"/>
          </p:nvPr>
        </p:nvSpPr>
        <p:spPr>
          <a:xfrm>
            <a:off x="0" y="990600"/>
            <a:ext cx="9144000" cy="5867400"/>
          </a:xfrm>
        </p:spPr>
        <p:txBody>
          <a:bodyPr>
            <a:normAutofit/>
          </a:bodyPr>
          <a:lstStyle/>
          <a:p>
            <a:r>
              <a:rPr lang="en-US" sz="2400" dirty="0" smtClean="0">
                <a:solidFill>
                  <a:srgbClr val="000000"/>
                </a:solidFill>
              </a:rPr>
              <a:t>Without an easy-to-program many-core architecture, rejection of parallelism by mainstream programmers is all but certain </a:t>
            </a:r>
          </a:p>
          <a:p>
            <a:pPr lvl="1"/>
            <a:r>
              <a:rPr lang="en-US" sz="2400" dirty="0">
                <a:solidFill>
                  <a:srgbClr val="000000"/>
                </a:solidFill>
              </a:rPr>
              <a:t>M</a:t>
            </a:r>
            <a:r>
              <a:rPr lang="en-US" sz="2400" dirty="0" smtClean="0">
                <a:solidFill>
                  <a:srgbClr val="000000"/>
                </a:solidFill>
              </a:rPr>
              <a:t>ore researchers need to work and seek publications on easy-to-program architectures</a:t>
            </a:r>
          </a:p>
          <a:p>
            <a:r>
              <a:rPr lang="en-US" sz="2400" dirty="0">
                <a:solidFill>
                  <a:srgbClr val="000000"/>
                </a:solidFill>
              </a:rPr>
              <a:t>CS&amp;E people are welcome to study problems/applications on the platform and/or the architecture, and do research:</a:t>
            </a:r>
          </a:p>
          <a:p>
            <a:pPr marL="857250" lvl="1" indent="-457200">
              <a:buFont typeface="+mj-lt"/>
              <a:buAutoNum type="arabicPeriod"/>
            </a:pPr>
            <a:r>
              <a:rPr lang="en-US" sz="2400" dirty="0">
                <a:solidFill>
                  <a:srgbClr val="000000"/>
                </a:solidFill>
              </a:rPr>
              <a:t>A good research bet. Start with comparisons (performance, ease-of-programming) to convince yourself. </a:t>
            </a:r>
          </a:p>
          <a:p>
            <a:pPr marL="857250" lvl="1" indent="-457200">
              <a:buFont typeface="+mj-lt"/>
              <a:buAutoNum type="arabicPeriod"/>
            </a:pPr>
            <a:r>
              <a:rPr lang="en-US" sz="2400" dirty="0">
                <a:solidFill>
                  <a:srgbClr val="000000"/>
                </a:solidFill>
              </a:rPr>
              <a:t>It is crucial for innovation, the economy (Deloitte’s report), the future of the profession, and is a good research bet</a:t>
            </a:r>
          </a:p>
          <a:p>
            <a:pPr marL="857250" lvl="1" indent="-457200">
              <a:buFont typeface="+mj-lt"/>
              <a:buAutoNum type="arabicPeriod"/>
            </a:pPr>
            <a:r>
              <a:rPr lang="en-US" sz="2400" dirty="0">
                <a:solidFill>
                  <a:srgbClr val="000000"/>
                </a:solidFill>
              </a:rPr>
              <a:t>Need to understand that application people will join only when given wall-clock time reward </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59</a:t>
            </a:fld>
            <a:endParaRPr kumimoji="0" lang="en-US" dirty="0"/>
          </a:p>
        </p:txBody>
      </p:sp>
    </p:spTree>
    <p:extLst>
      <p:ext uri="{BB962C8B-B14F-4D97-AF65-F5344CB8AC3E}">
        <p14:creationId xmlns:p14="http://schemas.microsoft.com/office/powerpoint/2010/main" val="60865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01200" cy="1219200"/>
          </a:xfrm>
        </p:spPr>
        <p:txBody>
          <a:bodyPr/>
          <a:lstStyle/>
          <a:p>
            <a:r>
              <a:rPr lang="en-US" sz="3600" u="sng" dirty="0" smtClean="0"/>
              <a:t>Example</a:t>
            </a:r>
            <a:r>
              <a:rPr lang="en-US" sz="3600" dirty="0" smtClean="0"/>
              <a:t> Memory </a:t>
            </a:r>
            <a:br>
              <a:rPr lang="en-US" sz="3600" dirty="0" smtClean="0"/>
            </a:br>
            <a:r>
              <a:rPr lang="en-US" sz="3500" dirty="0"/>
              <a:t>H</a:t>
            </a:r>
            <a:r>
              <a:rPr lang="en-US" sz="3500" dirty="0" smtClean="0"/>
              <a:t>ow did serial architectures deal with locality?</a:t>
            </a:r>
            <a:endParaRPr lang="en-US" sz="3500" dirty="0"/>
          </a:p>
        </p:txBody>
      </p:sp>
      <p:sp>
        <p:nvSpPr>
          <p:cNvPr id="3" name="Content Placeholder 2"/>
          <p:cNvSpPr>
            <a:spLocks noGrp="1"/>
          </p:cNvSpPr>
          <p:nvPr>
            <p:ph idx="1"/>
          </p:nvPr>
        </p:nvSpPr>
        <p:spPr>
          <a:xfrm>
            <a:off x="228600" y="914400"/>
            <a:ext cx="8839200" cy="5211763"/>
          </a:xfrm>
        </p:spPr>
        <p:txBody>
          <a:bodyPr/>
          <a:lstStyle/>
          <a:p>
            <a:pPr marL="0" indent="0" algn="ctr">
              <a:buNone/>
            </a:pPr>
            <a:endParaRPr lang="en-US" sz="2400" u="sng" dirty="0" smtClean="0"/>
          </a:p>
          <a:p>
            <a:pPr marL="0" indent="0">
              <a:buNone/>
            </a:pPr>
            <a:r>
              <a:rPr lang="en-US" sz="2400" dirty="0" smtClean="0"/>
              <a:t>1. Gap opened between improvements in </a:t>
            </a:r>
          </a:p>
          <a:p>
            <a:pPr marL="400050" lvl="1" indent="0">
              <a:buNone/>
            </a:pPr>
            <a:r>
              <a:rPr lang="en-US" sz="2400" dirty="0" smtClean="0"/>
              <a:t>- Latency to memory, and</a:t>
            </a:r>
          </a:p>
          <a:p>
            <a:pPr marL="400050" lvl="1" indent="0">
              <a:buNone/>
            </a:pPr>
            <a:r>
              <a:rPr lang="en-US" sz="2400" dirty="0" smtClean="0"/>
              <a:t>- Processor speed  </a:t>
            </a:r>
          </a:p>
          <a:p>
            <a:pPr marL="0" indent="0">
              <a:buNone/>
            </a:pPr>
            <a:r>
              <a:rPr lang="en-US" sz="2400" dirty="0" smtClean="0"/>
              <a:t>2. </a:t>
            </a:r>
            <a:r>
              <a:rPr lang="en-US" sz="2400" u="sng" dirty="0" smtClean="0"/>
              <a:t>Locality observation</a:t>
            </a:r>
            <a:r>
              <a:rPr lang="en-US" sz="2400" dirty="0" smtClean="0"/>
              <a:t> </a:t>
            </a:r>
            <a:r>
              <a:rPr lang="en-US" sz="2400" dirty="0"/>
              <a:t>S</a:t>
            </a:r>
            <a:r>
              <a:rPr lang="en-US" sz="2400" dirty="0" smtClean="0"/>
              <a:t>erial programs tend to reuse data, or nearby addresses </a:t>
            </a:r>
            <a:r>
              <a:rPr lang="en-US" sz="2400" dirty="0" smtClean="0">
                <a:sym typeface="Wingdings" pitchFamily="2" charset="2"/>
              </a:rPr>
              <a:t> </a:t>
            </a:r>
          </a:p>
          <a:p>
            <a:pPr marL="914400" lvl="1" indent="-514350">
              <a:buAutoNum type="romanLcParenBoth"/>
            </a:pPr>
            <a:r>
              <a:rPr lang="en-US" sz="2000" dirty="0" smtClean="0">
                <a:sym typeface="Wingdings" pitchFamily="2" charset="2"/>
              </a:rPr>
              <a:t>Increasing role for caches in architecture; yet, </a:t>
            </a:r>
          </a:p>
          <a:p>
            <a:pPr marL="914400" lvl="1" indent="-514350">
              <a:buAutoNum type="romanLcParenBoth"/>
            </a:pPr>
            <a:r>
              <a:rPr lang="en-US" sz="2000" dirty="0" smtClean="0">
                <a:sym typeface="Wingdings" pitchFamily="2" charset="2"/>
              </a:rPr>
              <a:t>Same basic programming model </a:t>
            </a:r>
          </a:p>
          <a:p>
            <a:pPr marL="0" indent="0">
              <a:buNone/>
            </a:pPr>
            <a:endParaRPr lang="en-US" sz="2400" u="sng" dirty="0" smtClean="0"/>
          </a:p>
          <a:p>
            <a:pPr marL="0" indent="0" algn="ctr">
              <a:buNone/>
            </a:pPr>
            <a:r>
              <a:rPr lang="en-US" sz="2400" u="sng" dirty="0" smtClean="0"/>
              <a:t>In summary</a:t>
            </a:r>
            <a:r>
              <a:rPr lang="en-US" sz="2400" dirty="0" smtClean="0"/>
              <a:t> </a:t>
            </a:r>
          </a:p>
          <a:p>
            <a:pPr marL="0" indent="0">
              <a:buNone/>
            </a:pPr>
            <a:r>
              <a:rPr lang="en-US" sz="2400" dirty="0" smtClean="0"/>
              <a:t>Starting point: </a:t>
            </a:r>
            <a:r>
              <a:rPr lang="en-US" sz="2400" dirty="0"/>
              <a:t>S</a:t>
            </a:r>
            <a:r>
              <a:rPr lang="en-US" sz="2400" dirty="0" smtClean="0"/>
              <a:t>uccessful programming model</a:t>
            </a:r>
          </a:p>
          <a:p>
            <a:pPr marL="0" indent="0">
              <a:buNone/>
            </a:pPr>
            <a:r>
              <a:rPr lang="en-US" sz="2400" dirty="0"/>
              <a:t>Found a way </a:t>
            </a:r>
            <a:r>
              <a:rPr lang="en-US" sz="2400" dirty="0" smtClean="0"/>
              <a:t>to hold on to it</a:t>
            </a:r>
          </a:p>
        </p:txBody>
      </p:sp>
    </p:spTree>
    <p:extLst>
      <p:ext uri="{BB962C8B-B14F-4D97-AF65-F5344CB8AC3E}">
        <p14:creationId xmlns:p14="http://schemas.microsoft.com/office/powerpoint/2010/main" val="701471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lstStyle/>
          <a:p>
            <a:r>
              <a:rPr lang="en-US" sz="3600" u="sng" dirty="0" smtClean="0"/>
              <a:t>Conclusion 2</a:t>
            </a:r>
            <a:endParaRPr lang="en-US" sz="3600" u="sng" dirty="0"/>
          </a:p>
        </p:txBody>
      </p:sp>
      <p:sp>
        <p:nvSpPr>
          <p:cNvPr id="3" name="Content Placeholder 2"/>
          <p:cNvSpPr>
            <a:spLocks noGrp="1"/>
          </p:cNvSpPr>
          <p:nvPr>
            <p:ph idx="1"/>
          </p:nvPr>
        </p:nvSpPr>
        <p:spPr>
          <a:xfrm>
            <a:off x="0" y="609600"/>
            <a:ext cx="9144000" cy="5562601"/>
          </a:xfrm>
        </p:spPr>
        <p:txBody>
          <a:bodyPr/>
          <a:lstStyle/>
          <a:p>
            <a:r>
              <a:rPr lang="en-US" sz="1800" dirty="0"/>
              <a:t>XMT aims at being easy-to-program, general-purpose architecture</a:t>
            </a:r>
          </a:p>
          <a:p>
            <a:pPr lvl="1"/>
            <a:r>
              <a:rPr lang="en-US" sz="1800" dirty="0"/>
              <a:t>Performance improvement on hard-to-parallelize applications (</a:t>
            </a:r>
            <a:r>
              <a:rPr lang="en-US" sz="1800" dirty="0" err="1"/>
              <a:t>MaxFlow</a:t>
            </a:r>
            <a:r>
              <a:rPr lang="en-US" sz="1800" dirty="0"/>
              <a:t>)</a:t>
            </a:r>
          </a:p>
          <a:p>
            <a:pPr lvl="1"/>
            <a:r>
              <a:rPr lang="en-US" sz="1800" dirty="0"/>
              <a:t>Ease of programming: by showing order-of-magnitude improvement in ease-of-teaching/learning</a:t>
            </a:r>
          </a:p>
          <a:p>
            <a:pPr lvl="2">
              <a:lnSpc>
                <a:spcPct val="120000"/>
              </a:lnSpc>
            </a:pPr>
            <a:r>
              <a:rPr lang="en-US" sz="1800" dirty="0"/>
              <a:t>Achieved better speedups and at much earlier developmental stage (10th graders in HS versus graduate students). DARPA-HCPS/UCSB/UMD experiment, Middle-School, 2 Magnet HS, Inner City HS, freshmen course, UIUC/UMD-experiment.</a:t>
            </a:r>
          </a:p>
          <a:p>
            <a:r>
              <a:rPr lang="en-US" sz="1800" dirty="0"/>
              <a:t>Current stage of XMT project: develop more complex applications beyond benchmarks. Steps in this direction:</a:t>
            </a:r>
          </a:p>
          <a:p>
            <a:pPr lvl="1"/>
            <a:r>
              <a:rPr lang="en-US" sz="1800" dirty="0"/>
              <a:t>Max-Flow </a:t>
            </a:r>
          </a:p>
          <a:p>
            <a:pPr lvl="1"/>
            <a:r>
              <a:rPr lang="en-US" sz="1800" dirty="0"/>
              <a:t>Gate-level logic simulations GuV06</a:t>
            </a:r>
          </a:p>
          <a:p>
            <a:pPr lvl="1"/>
            <a:r>
              <a:rPr lang="en-US" sz="1800" dirty="0"/>
              <a:t>New results on variety of high connectivity </a:t>
            </a:r>
            <a:r>
              <a:rPr lang="en-US" sz="1800" dirty="0" smtClean="0"/>
              <a:t>problems</a:t>
            </a:r>
            <a:endParaRPr lang="en-US" sz="1800" b="1" dirty="0" smtClean="0"/>
          </a:p>
          <a:p>
            <a:r>
              <a:rPr lang="en-US" sz="1800" dirty="0" smtClean="0"/>
              <a:t>Other XMT objectives</a:t>
            </a:r>
          </a:p>
          <a:p>
            <a:pPr lvl="1"/>
            <a:r>
              <a:rPr lang="en-US" sz="1800" dirty="0" smtClean="0"/>
              <a:t>Workhorse for general-purpose parallel computing </a:t>
            </a:r>
          </a:p>
          <a:p>
            <a:pPr lvl="1"/>
            <a:r>
              <a:rPr lang="en-US" sz="1800" u="sng" dirty="0" smtClean="0"/>
              <a:t>Sustained performance </a:t>
            </a:r>
            <a:r>
              <a:rPr lang="en-US" sz="1800" dirty="0" smtClean="0"/>
              <a:t>A car that can reach 300 mph but goes at an average of 10 mph is not as good as max 70 mph with an average of 50 mph</a:t>
            </a:r>
          </a:p>
          <a:p>
            <a:pPr lvl="1"/>
            <a:r>
              <a:rPr lang="en-US" sz="1800" u="sng" dirty="0" smtClean="0"/>
              <a:t>Competitive on any type of parallelism</a:t>
            </a:r>
            <a:r>
              <a:rPr lang="en-US" sz="1800" dirty="0" smtClean="0"/>
              <a:t> fine/coarse grain, regular/irregular</a:t>
            </a:r>
          </a:p>
          <a:p>
            <a:pPr lvl="1"/>
            <a:r>
              <a:rPr lang="en-US" sz="1800" dirty="0" smtClean="0"/>
              <a:t>Parallel algorithms and architecture are on a collision course; </a:t>
            </a:r>
            <a:r>
              <a:rPr lang="en-US" sz="1800" u="sng" dirty="0" smtClean="0"/>
              <a:t>preempt it </a:t>
            </a:r>
          </a:p>
          <a:p>
            <a:pPr>
              <a:buNone/>
            </a:pPr>
            <a:endParaRPr lang="en-US" sz="2000" u="sng" dirty="0" smtClean="0"/>
          </a:p>
          <a:p>
            <a:pPr>
              <a:buNone/>
            </a:pPr>
            <a:endParaRPr lang="en-US"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dirty="0" smtClean="0"/>
              <a:t>General-purpose serial computing</a:t>
            </a:r>
            <a:endParaRPr lang="en-US" dirty="0"/>
          </a:p>
        </p:txBody>
      </p:sp>
      <p:sp>
        <p:nvSpPr>
          <p:cNvPr id="3" name="Content Placeholder 2"/>
          <p:cNvSpPr>
            <a:spLocks noGrp="1"/>
          </p:cNvSpPr>
          <p:nvPr>
            <p:ph idx="1"/>
          </p:nvPr>
        </p:nvSpPr>
        <p:spPr>
          <a:xfrm>
            <a:off x="304800" y="1295400"/>
            <a:ext cx="8839200" cy="4830763"/>
          </a:xfrm>
        </p:spPr>
        <p:txBody>
          <a:bodyPr/>
          <a:lstStyle/>
          <a:p>
            <a:r>
              <a:rPr lang="en-US" sz="2400" dirty="0" smtClean="0"/>
              <a:t>Robust</a:t>
            </a:r>
          </a:p>
          <a:p>
            <a:pPr>
              <a:buFont typeface="Wingdings" pitchFamily="2" charset="2"/>
              <a:buChar char="Ø"/>
            </a:pPr>
            <a:r>
              <a:rPr lang="en-US" sz="2400" u="sng" dirty="0" smtClean="0"/>
              <a:t>Example</a:t>
            </a:r>
            <a:r>
              <a:rPr lang="en-US" sz="2400" dirty="0" smtClean="0"/>
              <a:t> Supported the SW spiral (Andy Grove)</a:t>
            </a:r>
          </a:p>
          <a:p>
            <a:pPr>
              <a:buNone/>
            </a:pPr>
            <a:endParaRPr lang="en-US" sz="2400" dirty="0" smtClean="0"/>
          </a:p>
          <a:p>
            <a:r>
              <a:rPr lang="en-US" sz="2400" u="sng" dirty="0" smtClean="0"/>
              <a:t>Key</a:t>
            </a:r>
            <a:r>
              <a:rPr lang="en-US" sz="2400" dirty="0" smtClean="0"/>
              <a:t> stored-program-program-counter (SPPC) apparatus. </a:t>
            </a:r>
          </a:p>
          <a:p>
            <a:pPr>
              <a:buNone/>
            </a:pPr>
            <a:r>
              <a:rPr lang="en-US" sz="2400" dirty="0" smtClean="0"/>
              <a:t>Survived 60+yrs of general-purpose serial processors. Allowed: </a:t>
            </a:r>
          </a:p>
          <a:p>
            <a:pPr>
              <a:buFont typeface="Wingdings" pitchFamily="2" charset="2"/>
              <a:buChar char="Ø"/>
            </a:pPr>
            <a:r>
              <a:rPr lang="en-US" sz="2400" dirty="0" smtClean="0"/>
              <a:t>Import only 1 axiom from Math: induction</a:t>
            </a:r>
          </a:p>
          <a:p>
            <a:pPr marL="0" indent="0">
              <a:buNone/>
            </a:pPr>
            <a:r>
              <a:rPr lang="en-US" sz="2400" dirty="0" smtClean="0"/>
              <a:t>[</a:t>
            </a:r>
            <a:r>
              <a:rPr lang="en-US" sz="2400" dirty="0" smtClean="0">
                <a:sym typeface="Wingdings"/>
              </a:rPr>
              <a:t>couple induction with simple abstraction]</a:t>
            </a:r>
            <a:endParaRPr lang="en-US" sz="2400" dirty="0" smtClean="0"/>
          </a:p>
          <a:p>
            <a:pPr>
              <a:buFont typeface="Wingdings" pitchFamily="2" charset="2"/>
              <a:buChar char="Ø"/>
            </a:pPr>
            <a:r>
              <a:rPr lang="en-US" sz="2400" u="sng" dirty="0" smtClean="0"/>
              <a:t>Algorithms</a:t>
            </a:r>
            <a:r>
              <a:rPr lang="en-US" sz="2400" dirty="0" smtClean="0"/>
              <a:t> Clean analytic theory: correctness, efficiency</a:t>
            </a:r>
            <a:endParaRPr lang="en-US" sz="2400" dirty="0"/>
          </a:p>
        </p:txBody>
      </p:sp>
    </p:spTree>
    <p:extLst>
      <p:ext uri="{BB962C8B-B14F-4D97-AF65-F5344CB8AC3E}">
        <p14:creationId xmlns:p14="http://schemas.microsoft.com/office/powerpoint/2010/main" val="16107493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3600" dirty="0" smtClean="0"/>
              <a:t>General-purpose parallel computing for speeding up single task  </a:t>
            </a:r>
            <a:r>
              <a:rPr lang="en-US" dirty="0" smtClean="0"/>
              <a:t/>
            </a:r>
            <a:br>
              <a:rPr lang="en-US" dirty="0" smtClean="0"/>
            </a:br>
            <a:endParaRPr lang="en-US" dirty="0"/>
          </a:p>
        </p:txBody>
      </p:sp>
      <p:sp>
        <p:nvSpPr>
          <p:cNvPr id="3" name="Content Placeholder 2"/>
          <p:cNvSpPr>
            <a:spLocks noGrp="1"/>
          </p:cNvSpPr>
          <p:nvPr>
            <p:ph idx="1"/>
          </p:nvPr>
        </p:nvSpPr>
        <p:spPr>
          <a:xfrm>
            <a:off x="304800" y="990600"/>
            <a:ext cx="8839200" cy="5135563"/>
          </a:xfrm>
        </p:spPr>
        <p:txBody>
          <a:bodyPr/>
          <a:lstStyle/>
          <a:p>
            <a:r>
              <a:rPr lang="en-US" sz="2400" dirty="0" smtClean="0"/>
              <a:t>Current commercial systems not robust</a:t>
            </a:r>
          </a:p>
          <a:p>
            <a:pPr>
              <a:buNone/>
            </a:pPr>
            <a:r>
              <a:rPr lang="en-US" sz="2400" dirty="0" smtClean="0"/>
              <a:t>           - SW spiral broken</a:t>
            </a:r>
          </a:p>
          <a:p>
            <a:r>
              <a:rPr lang="en-US" sz="2400" dirty="0" smtClean="0"/>
              <a:t>Look like industrial accidents</a:t>
            </a:r>
          </a:p>
          <a:p>
            <a:r>
              <a:rPr lang="en-US" sz="2400" dirty="0" smtClean="0"/>
              <a:t>Did not emerge from a clean-slate design</a:t>
            </a:r>
          </a:p>
          <a:p>
            <a:r>
              <a:rPr lang="en-US" sz="2400" dirty="0" smtClean="0"/>
              <a:t>Order-of-magnitude behind</a:t>
            </a:r>
            <a:r>
              <a:rPr lang="en-US" sz="2400" dirty="0" smtClean="0">
                <a:solidFill>
                  <a:srgbClr val="FF0000"/>
                </a:solidFill>
              </a:rPr>
              <a:t>*</a:t>
            </a:r>
            <a:r>
              <a:rPr lang="en-US" sz="2400" dirty="0" smtClean="0"/>
              <a:t> on ease-of-programming Unnecessary burden on programmers. Possibly inventive: </a:t>
            </a:r>
          </a:p>
          <a:p>
            <a:pPr>
              <a:buNone/>
            </a:pPr>
            <a:r>
              <a:rPr lang="en-US" sz="2400" dirty="0" smtClean="0"/>
              <a:t>		- </a:t>
            </a:r>
            <a:r>
              <a:rPr lang="en-US" sz="2000" dirty="0" smtClean="0"/>
              <a:t>decomposition</a:t>
            </a:r>
          </a:p>
          <a:p>
            <a:pPr>
              <a:buNone/>
            </a:pPr>
            <a:r>
              <a:rPr lang="en-US" sz="2000" dirty="0" smtClean="0"/>
              <a:t>		- assignment </a:t>
            </a:r>
          </a:p>
          <a:p>
            <a:pPr>
              <a:buNone/>
            </a:pPr>
            <a:r>
              <a:rPr lang="en-US" sz="2000" dirty="0" smtClean="0"/>
              <a:t>		- orchestration </a:t>
            </a:r>
          </a:p>
          <a:p>
            <a:pPr>
              <a:buNone/>
            </a:pPr>
            <a:r>
              <a:rPr lang="en-US" sz="2000" dirty="0" smtClean="0"/>
              <a:t>		- mapping </a:t>
            </a:r>
          </a:p>
          <a:p>
            <a:pPr>
              <a:buNone/>
            </a:pPr>
            <a:r>
              <a:rPr lang="en-US" sz="2000" dirty="0" smtClean="0"/>
              <a:t>		- reasoning about concurrency (race conditions)</a:t>
            </a:r>
          </a:p>
          <a:p>
            <a:pPr>
              <a:buNone/>
            </a:pPr>
            <a:r>
              <a:rPr lang="en-US" sz="2000" dirty="0" smtClean="0"/>
              <a:t>		- (for GPUs) making the whole program highly parallel</a:t>
            </a:r>
          </a:p>
          <a:p>
            <a:r>
              <a:rPr lang="en-US" sz="2400" dirty="0" err="1" smtClean="0"/>
              <a:t>OofM</a:t>
            </a:r>
            <a:r>
              <a:rPr lang="en-US" sz="2400" dirty="0" smtClean="0"/>
              <a:t> behind</a:t>
            </a:r>
            <a:r>
              <a:rPr lang="en-US" sz="2400" dirty="0" smtClean="0">
                <a:solidFill>
                  <a:srgbClr val="FF0000"/>
                </a:solidFill>
              </a:rPr>
              <a:t>*</a:t>
            </a:r>
            <a:r>
              <a:rPr lang="en-US" sz="2400" dirty="0" smtClean="0"/>
              <a:t> on speedups for irregular apps </a:t>
            </a:r>
          </a:p>
          <a:p>
            <a:r>
              <a:rPr lang="en-US" sz="2400" dirty="0" smtClean="0"/>
              <a:t>No compact/rigorous induction-like way to reason</a:t>
            </a:r>
            <a:endParaRPr lang="en-US" sz="2400" dirty="0"/>
          </a:p>
        </p:txBody>
      </p:sp>
    </p:spTree>
    <p:extLst>
      <p:ext uri="{BB962C8B-B14F-4D97-AF65-F5344CB8AC3E}">
        <p14:creationId xmlns:p14="http://schemas.microsoft.com/office/powerpoint/2010/main" val="24890008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dirty="0" smtClean="0"/>
              <a:t>Is it feasible to rewrite the serial book for parallel?</a:t>
            </a:r>
            <a:endParaRPr lang="en-US" dirty="0"/>
          </a:p>
        </p:txBody>
      </p:sp>
      <p:sp>
        <p:nvSpPr>
          <p:cNvPr id="3" name="Content Placeholder 2"/>
          <p:cNvSpPr>
            <a:spLocks noGrp="1"/>
          </p:cNvSpPr>
          <p:nvPr>
            <p:ph idx="1"/>
          </p:nvPr>
        </p:nvSpPr>
        <p:spPr/>
        <p:txBody>
          <a:bodyPr/>
          <a:lstStyle/>
          <a:p>
            <a:pPr>
              <a:buNone/>
            </a:pPr>
            <a:r>
              <a:rPr lang="en-US" dirty="0" smtClean="0"/>
              <a:t>XMT: Yes!   1-1 match to serial stack</a:t>
            </a:r>
          </a:p>
          <a:p>
            <a:r>
              <a:rPr lang="en-US" sz="2400" dirty="0" smtClean="0"/>
              <a:t>Clean slate design</a:t>
            </a:r>
          </a:p>
          <a:p>
            <a:r>
              <a:rPr lang="en-US" sz="2400" dirty="0" smtClean="0"/>
              <a:t>Theory of parallel algorithm. Couple induction with simple parallel abstraction. </a:t>
            </a:r>
          </a:p>
          <a:p>
            <a:r>
              <a:rPr lang="en-US" sz="2400" dirty="0" smtClean="0"/>
              <a:t>Parallel SPPC</a:t>
            </a:r>
          </a:p>
          <a:p>
            <a:pPr>
              <a:buNone/>
            </a:pPr>
            <a:endParaRPr lang="en-US" sz="2400" dirty="0" smtClean="0"/>
          </a:p>
          <a:p>
            <a:pPr>
              <a:buNone/>
            </a:pPr>
            <a:r>
              <a:rPr lang="en-US" sz="2400" u="sng" dirty="0" smtClean="0"/>
              <a:t>Validation</a:t>
            </a:r>
            <a:r>
              <a:rPr lang="en-US" sz="2400" dirty="0" smtClean="0"/>
              <a:t> </a:t>
            </a:r>
          </a:p>
          <a:p>
            <a:pPr>
              <a:buNone/>
            </a:pPr>
            <a:r>
              <a:rPr lang="en-US" sz="2400" dirty="0" smtClean="0"/>
              <a:t>- Architecture, compiler, run-time </a:t>
            </a:r>
          </a:p>
          <a:p>
            <a:pPr>
              <a:buNone/>
            </a:pPr>
            <a:r>
              <a:rPr lang="en-US" sz="2400" dirty="0" smtClean="0"/>
              <a:t>- </a:t>
            </a:r>
            <a:r>
              <a:rPr lang="en-US" sz="2400" dirty="0" err="1" smtClean="0"/>
              <a:t>OofM</a:t>
            </a:r>
            <a:r>
              <a:rPr lang="en-US" sz="2400" dirty="0" smtClean="0"/>
              <a:t> ahead on ease-of-programming and speedups. Including: most advanced algorithmic problems </a:t>
            </a:r>
          </a:p>
          <a:p>
            <a:pPr>
              <a:buNone/>
            </a:pPr>
            <a:endParaRPr lang="en-US" dirty="0" smtClean="0"/>
          </a:p>
        </p:txBody>
      </p:sp>
    </p:spTree>
    <p:extLst>
      <p:ext uri="{BB962C8B-B14F-4D97-AF65-F5344CB8AC3E}">
        <p14:creationId xmlns:p14="http://schemas.microsoft.com/office/powerpoint/2010/main" val="2604549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 </a:t>
            </a:r>
            <a:r>
              <a:rPr lang="en-US" sz="3600" b="1" dirty="0" smtClean="0">
                <a:solidFill>
                  <a:srgbClr val="FF0000"/>
                </a:solidFill>
                <a:latin typeface="Calibri" pitchFamily="34" charset="0"/>
              </a:rPr>
              <a:t>2nd visit</a:t>
            </a: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a:lnSpc>
                <a:spcPct val="80000"/>
              </a:lnSpc>
            </a:pPr>
            <a:r>
              <a:rPr lang="en-US" sz="2400" dirty="0" smtClean="0">
                <a:solidFill>
                  <a:schemeClr val="tx2"/>
                </a:solidFill>
              </a:rPr>
              <a:t>Conjecture SV82: Full PRAM algorithm just matter of </a:t>
            </a:r>
            <a:r>
              <a:rPr lang="en-US" sz="2400" b="1" dirty="0" smtClean="0">
                <a:solidFill>
                  <a:schemeClr val="tx2"/>
                </a:solidFill>
              </a:rPr>
              <a:t>sk</a:t>
            </a:r>
            <a:r>
              <a:rPr lang="en-US" sz="2000" b="1" dirty="0" smtClean="0">
                <a:solidFill>
                  <a:schemeClr val="tx2"/>
                </a:solidFill>
              </a:rPr>
              <a:t>ill. </a:t>
            </a:r>
            <a:r>
              <a:rPr lang="en-US" sz="2400" dirty="0" smtClean="0">
                <a:solidFill>
                  <a:schemeClr val="tx2"/>
                </a:solidFill>
              </a:rPr>
              <a:t>Used as framework in main PRAM algorithms texts: JaJa92, KKT01 </a:t>
            </a:r>
            <a:endParaRPr lang="en-US" sz="2400" i="1" dirty="0" smtClean="0">
              <a:solidFill>
                <a:schemeClr val="tx2"/>
              </a:solidFill>
            </a:endParaRPr>
          </a:p>
          <a:p>
            <a:pPr>
              <a:lnSpc>
                <a:spcPct val="80000"/>
              </a:lnSpc>
            </a:pPr>
            <a:endParaRPr lang="en-US" sz="900" dirty="0" smtClean="0"/>
          </a:p>
          <a:p>
            <a:pPr>
              <a:lnSpc>
                <a:spcPct val="80000"/>
              </a:lnSpc>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extLst>
      <p:ext uri="{BB962C8B-B14F-4D97-AF65-F5344CB8AC3E}">
        <p14:creationId xmlns:p14="http://schemas.microsoft.com/office/powerpoint/2010/main" val="3234488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3600" u="sng" dirty="0" smtClean="0"/>
              <a:t>Back-up slide</a:t>
            </a:r>
            <a:br>
              <a:rPr lang="en-US" sz="3600" u="sng" dirty="0" smtClean="0"/>
            </a:br>
            <a:r>
              <a:rPr lang="en-US" sz="3600" u="sng" dirty="0" smtClean="0"/>
              <a:t>Objectives for the rest of the presentation</a:t>
            </a:r>
            <a:endParaRPr lang="en-US" sz="3600" u="sng" dirty="0"/>
          </a:p>
        </p:txBody>
      </p:sp>
      <p:sp>
        <p:nvSpPr>
          <p:cNvPr id="3" name="Content Placeholder 2"/>
          <p:cNvSpPr>
            <a:spLocks noGrp="1"/>
          </p:cNvSpPr>
          <p:nvPr>
            <p:ph idx="1"/>
          </p:nvPr>
        </p:nvSpPr>
        <p:spPr>
          <a:xfrm>
            <a:off x="0" y="914400"/>
            <a:ext cx="9144000" cy="5211763"/>
          </a:xfrm>
        </p:spPr>
        <p:txBody>
          <a:bodyPr/>
          <a:lstStyle/>
          <a:p>
            <a:pPr>
              <a:buNone/>
            </a:pPr>
            <a:r>
              <a:rPr lang="en-US" sz="2800" dirty="0" smtClean="0"/>
              <a:t>1. Explain the XMT order-of-magnitude advantages on ease-of-programming and performance</a:t>
            </a:r>
          </a:p>
          <a:p>
            <a:pPr lvl="1"/>
            <a:r>
              <a:rPr lang="en-US" sz="2400" dirty="0" smtClean="0"/>
              <a:t>Snapshot of XMT programming </a:t>
            </a:r>
          </a:p>
          <a:p>
            <a:pPr lvl="1"/>
            <a:r>
              <a:rPr lang="en-US" sz="2400" dirty="0" smtClean="0"/>
              <a:t>Present ease-of-programming strategy</a:t>
            </a:r>
          </a:p>
          <a:p>
            <a:pPr marL="0" indent="0">
              <a:buNone/>
            </a:pPr>
            <a:r>
              <a:rPr lang="en-US" sz="2000" dirty="0" smtClean="0"/>
              <a:t>	By nature, algorithms require some level of creativity. Ideally, 	programming does not. Our approach: </a:t>
            </a:r>
          </a:p>
          <a:p>
            <a:pPr marL="0" indent="0">
              <a:buNone/>
            </a:pPr>
            <a:r>
              <a:rPr lang="en-US" sz="2000" dirty="0" smtClean="0"/>
              <a:t>	a. </a:t>
            </a:r>
            <a:r>
              <a:rPr lang="en-US" sz="2000" dirty="0" smtClean="0">
                <a:solidFill>
                  <a:srgbClr val="FF0000"/>
                </a:solidFill>
              </a:rPr>
              <a:t>Isolate creativity to parallel algorithms </a:t>
            </a:r>
          </a:p>
          <a:p>
            <a:pPr marL="0" indent="0">
              <a:buNone/>
            </a:pPr>
            <a:r>
              <a:rPr lang="en-US" sz="2000" dirty="0" smtClean="0"/>
              <a:t>	b. Reduce programming to a skill</a:t>
            </a:r>
          </a:p>
          <a:p>
            <a:pPr marL="0" indent="0">
              <a:buNone/>
            </a:pPr>
            <a:r>
              <a:rPr lang="en-US" sz="2000" dirty="0" smtClean="0"/>
              <a:t>	    Achieved that by careful design of the architecture. </a:t>
            </a:r>
          </a:p>
          <a:p>
            <a:pPr marL="0" indent="0">
              <a:buNone/>
            </a:pPr>
            <a:r>
              <a:rPr lang="en-US" sz="2000" dirty="0" smtClean="0"/>
              <a:t>	    Makes more sense than labor on every program</a:t>
            </a:r>
            <a:endParaRPr lang="en-US" sz="2400" dirty="0" smtClean="0"/>
          </a:p>
          <a:p>
            <a:pPr lvl="1"/>
            <a:r>
              <a:rPr lang="en-US" sz="2400" u="sng" dirty="0" smtClean="0"/>
              <a:t>New insight</a:t>
            </a:r>
            <a:r>
              <a:rPr lang="en-US" sz="2400" dirty="0" smtClean="0"/>
              <a:t> </a:t>
            </a:r>
            <a:r>
              <a:rPr lang="en-US" sz="2400" dirty="0" smtClean="0">
                <a:solidFill>
                  <a:srgbClr val="FF0000"/>
                </a:solidFill>
              </a:rPr>
              <a:t>Good speedup </a:t>
            </a:r>
            <a:r>
              <a:rPr lang="en-US" sz="2400" dirty="0" smtClean="0"/>
              <a:t>on </a:t>
            </a:r>
            <a:r>
              <a:rPr lang="en-US" sz="2400" dirty="0" smtClean="0">
                <a:solidFill>
                  <a:srgbClr val="FF0000"/>
                </a:solidFill>
              </a:rPr>
              <a:t>limited parallelism </a:t>
            </a:r>
            <a:r>
              <a:rPr lang="en-US" sz="2400" dirty="0" smtClean="0"/>
              <a:t>crucial for </a:t>
            </a:r>
            <a:r>
              <a:rPr lang="en-US" sz="2400" dirty="0" smtClean="0">
                <a:solidFill>
                  <a:srgbClr val="FF0000"/>
                </a:solidFill>
              </a:rPr>
              <a:t>order-of-magnitude speedup advantage</a:t>
            </a:r>
            <a:r>
              <a:rPr lang="en-US" sz="2400" dirty="0" smtClean="0"/>
              <a:t> on interesting problems</a:t>
            </a:r>
            <a:endParaRPr lang="en-US" sz="2800" dirty="0" smtClean="0"/>
          </a:p>
          <a:p>
            <a:pPr>
              <a:buNone/>
            </a:pPr>
            <a:r>
              <a:rPr lang="en-US" sz="2800" dirty="0"/>
              <a:t>2</a:t>
            </a:r>
            <a:r>
              <a:rPr lang="en-US" sz="2800" dirty="0" smtClean="0"/>
              <a:t>. Rising business &amp; science competition opportunities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36.jpg"/>
          <p:cNvPicPr>
            <a:picLocks noChangeAspect="1"/>
          </p:cNvPicPr>
          <p:nvPr/>
        </p:nvPicPr>
        <p:blipFill>
          <a:blip r:embed="rId3" cstate="print"/>
          <a:stretch>
            <a:fillRect/>
          </a:stretch>
        </p:blipFill>
        <p:spPr>
          <a:xfrm>
            <a:off x="1017270" y="762001"/>
            <a:ext cx="7109460" cy="1600199"/>
          </a:xfrm>
          <a:prstGeom prst="rect">
            <a:avLst/>
          </a:prstGeom>
        </p:spPr>
      </p:pic>
      <p:pic>
        <p:nvPicPr>
          <p:cNvPr id="3" name="Picture 2" descr="r37.jpg"/>
          <p:cNvPicPr>
            <a:picLocks noChangeAspect="1"/>
          </p:cNvPicPr>
          <p:nvPr/>
        </p:nvPicPr>
        <p:blipFill>
          <a:blip r:embed="rId4" cstate="print"/>
          <a:stretch>
            <a:fillRect/>
          </a:stretch>
        </p:blipFill>
        <p:spPr>
          <a:xfrm>
            <a:off x="1" y="2971801"/>
            <a:ext cx="5943599" cy="2514599"/>
          </a:xfrm>
          <a:prstGeom prst="rect">
            <a:avLst/>
          </a:prstGeom>
        </p:spPr>
      </p:pic>
      <p:sp>
        <p:nvSpPr>
          <p:cNvPr id="4" name="TextBox 3"/>
          <p:cNvSpPr txBox="1"/>
          <p:nvPr/>
        </p:nvSpPr>
        <p:spPr>
          <a:xfrm>
            <a:off x="0" y="76200"/>
            <a:ext cx="9144000" cy="523220"/>
          </a:xfrm>
          <a:prstGeom prst="rect">
            <a:avLst/>
          </a:prstGeom>
          <a:noFill/>
        </p:spPr>
        <p:txBody>
          <a:bodyPr wrap="square" rtlCol="0">
            <a:spAutoFit/>
          </a:bodyPr>
          <a:lstStyle/>
          <a:p>
            <a:pPr algn="ctr"/>
            <a:r>
              <a:rPr lang="en-US" sz="2800" dirty="0" smtClean="0"/>
              <a:t>Example: The list ranking problem</a:t>
            </a:r>
            <a:endParaRPr lang="en-US" sz="2800" dirty="0"/>
          </a:p>
        </p:txBody>
      </p:sp>
      <p:sp>
        <p:nvSpPr>
          <p:cNvPr id="5" name="TextBox 4"/>
          <p:cNvSpPr txBox="1"/>
          <p:nvPr/>
        </p:nvSpPr>
        <p:spPr>
          <a:xfrm>
            <a:off x="1524000" y="2590800"/>
            <a:ext cx="4267200" cy="523220"/>
          </a:xfrm>
          <a:prstGeom prst="rect">
            <a:avLst/>
          </a:prstGeom>
          <a:noFill/>
        </p:spPr>
        <p:txBody>
          <a:bodyPr wrap="square" rtlCol="0">
            <a:spAutoFit/>
          </a:bodyPr>
          <a:lstStyle/>
          <a:p>
            <a:r>
              <a:rPr lang="en-US" sz="2800" dirty="0" smtClean="0"/>
              <a:t>Parallel pointer jumping</a:t>
            </a:r>
            <a:endParaRPr lang="en-US" sz="2800" dirty="0"/>
          </a:p>
        </p:txBody>
      </p:sp>
      <p:sp>
        <p:nvSpPr>
          <p:cNvPr id="6" name="TextBox 5"/>
          <p:cNvSpPr txBox="1"/>
          <p:nvPr/>
        </p:nvSpPr>
        <p:spPr>
          <a:xfrm>
            <a:off x="6096000" y="2971800"/>
            <a:ext cx="3048000" cy="3170099"/>
          </a:xfrm>
          <a:prstGeom prst="rect">
            <a:avLst/>
          </a:prstGeom>
          <a:noFill/>
        </p:spPr>
        <p:txBody>
          <a:bodyPr wrap="square" rtlCol="0">
            <a:spAutoFit/>
          </a:bodyPr>
          <a:lstStyle/>
          <a:p>
            <a:r>
              <a:rPr lang="pt-BR" b="1" u="sng" dirty="0" smtClean="0"/>
              <a:t>ICE pseudocode</a:t>
            </a:r>
          </a:p>
          <a:p>
            <a:r>
              <a:rPr lang="pt-BR" b="1" dirty="0" smtClean="0"/>
              <a:t>for 1 &lt;= </a:t>
            </a:r>
            <a:r>
              <a:rPr lang="pt-BR" b="1" i="1" dirty="0" smtClean="0"/>
              <a:t>i &lt;= n pardo</a:t>
            </a:r>
          </a:p>
          <a:p>
            <a:r>
              <a:rPr lang="en-US" b="1" dirty="0" smtClean="0"/>
              <a:t>  while </a:t>
            </a:r>
            <a:r>
              <a:rPr lang="en-US" b="1" i="1" dirty="0" smtClean="0"/>
              <a:t>S(i) != S(S(i)) do</a:t>
            </a:r>
          </a:p>
          <a:p>
            <a:r>
              <a:rPr lang="en-US" i="1" dirty="0" smtClean="0"/>
              <a:t>     W(i) := W(i) + W(S(i))</a:t>
            </a:r>
          </a:p>
          <a:p>
            <a:r>
              <a:rPr lang="en-US" i="1" dirty="0" smtClean="0"/>
              <a:t>     S(i) := S(S(i))</a:t>
            </a:r>
          </a:p>
          <a:p>
            <a:r>
              <a:rPr lang="en-US" b="1" dirty="0" smtClean="0"/>
              <a:t>   end while</a:t>
            </a:r>
          </a:p>
          <a:p>
            <a:r>
              <a:rPr lang="en-US" b="1" dirty="0" smtClean="0"/>
              <a:t>end for</a:t>
            </a:r>
          </a:p>
          <a:p>
            <a:pPr algn="ctr"/>
            <a:r>
              <a:rPr lang="en-US" u="sng" dirty="0" smtClean="0">
                <a:solidFill>
                  <a:srgbClr val="FF0000"/>
                </a:solidFill>
              </a:rPr>
              <a:t>Note</a:t>
            </a:r>
            <a:r>
              <a:rPr lang="en-US" dirty="0" smtClean="0">
                <a:solidFill>
                  <a:srgbClr val="FF0000"/>
                </a:solidFill>
              </a:rPr>
              <a:t> </a:t>
            </a:r>
          </a:p>
          <a:p>
            <a:r>
              <a:rPr lang="en-US" dirty="0" smtClean="0">
                <a:solidFill>
                  <a:srgbClr val="FF0000"/>
                </a:solidFill>
              </a:rPr>
              <a:t>- Tight synchrony</a:t>
            </a:r>
          </a:p>
          <a:p>
            <a:r>
              <a:rPr lang="en-US" dirty="0" smtClean="0">
                <a:solidFill>
                  <a:srgbClr val="FF0000"/>
                </a:solidFill>
              </a:rPr>
              <a:t>- Reads before writes</a:t>
            </a:r>
            <a:endParaRPr lang="en-US" u="sng" dirty="0" smtClean="0">
              <a:solidFill>
                <a:srgbClr val="FF0000"/>
              </a:solidFill>
            </a:endParaRPr>
          </a:p>
        </p:txBody>
      </p:sp>
      <p:sp>
        <p:nvSpPr>
          <p:cNvPr id="7" name="TextBox 6"/>
          <p:cNvSpPr txBox="1"/>
          <p:nvPr/>
        </p:nvSpPr>
        <p:spPr>
          <a:xfrm>
            <a:off x="0" y="6096000"/>
            <a:ext cx="9144000" cy="707886"/>
          </a:xfrm>
          <a:prstGeom prst="rect">
            <a:avLst/>
          </a:prstGeom>
          <a:noFill/>
        </p:spPr>
        <p:txBody>
          <a:bodyPr wrap="square" rtlCol="0">
            <a:spAutoFit/>
          </a:bodyPr>
          <a:lstStyle/>
          <a:p>
            <a:r>
              <a:rPr lang="en-US" u="sng" dirty="0" smtClean="0"/>
              <a:t>Complexity</a:t>
            </a:r>
            <a:r>
              <a:rPr lang="en-US" dirty="0" smtClean="0"/>
              <a:t> O(log n) time, O(n log n) work. Serial: Time = Work = O(n)</a:t>
            </a:r>
          </a:p>
          <a:p>
            <a:r>
              <a:rPr lang="en-US" u="sng" dirty="0" smtClean="0"/>
              <a:t>Unusual</a:t>
            </a:r>
            <a:r>
              <a:rPr lang="en-US" dirty="0" smtClean="0"/>
              <a:t>  Much (~n) parallelism. Often far less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dirty="0" smtClean="0">
                <a:solidFill>
                  <a:srgbClr val="FF0000"/>
                </a:solidFill>
              </a:rPr>
              <a:t>ps</a:t>
            </a:r>
            <a:r>
              <a:rPr lang="en-US" dirty="0" smtClean="0"/>
              <a:t>BaseReg flag; // number of threads that require another loop iteration</a:t>
            </a:r>
          </a:p>
          <a:p>
            <a:r>
              <a:rPr lang="en-US" b="1" dirty="0" smtClean="0"/>
              <a:t>void pointer_jump(int S[n], int W[n], int n) {</a:t>
            </a:r>
          </a:p>
          <a:p>
            <a:r>
              <a:rPr lang="en-US" dirty="0" smtClean="0"/>
              <a:t>    int W_temp[n]; int S_temp[n];</a:t>
            </a:r>
          </a:p>
          <a:p>
            <a:r>
              <a:rPr lang="en-US" b="1" dirty="0" smtClean="0"/>
              <a:t>    do {</a:t>
            </a:r>
          </a:p>
          <a:p>
            <a:r>
              <a:rPr lang="en-US" b="1" dirty="0" smtClean="0"/>
              <a:t>	spawn(0, n-1) {</a:t>
            </a:r>
          </a:p>
          <a:p>
            <a:r>
              <a:rPr lang="en-US" b="1" dirty="0" smtClean="0"/>
              <a:t>	     if (S[$] != S[S[$]]) {</a:t>
            </a:r>
          </a:p>
          <a:p>
            <a:r>
              <a:rPr lang="en-US" dirty="0" smtClean="0"/>
              <a:t>		W_</a:t>
            </a:r>
            <a:r>
              <a:rPr lang="en-US" dirty="0" smtClean="0">
                <a:solidFill>
                  <a:srgbClr val="FF0000"/>
                </a:solidFill>
              </a:rPr>
              <a:t>temp</a:t>
            </a:r>
            <a:r>
              <a:rPr lang="en-US" dirty="0" smtClean="0"/>
              <a:t>[$] = W[$] + W[S[$]]; S_</a:t>
            </a:r>
            <a:r>
              <a:rPr lang="en-US" dirty="0" smtClean="0">
                <a:solidFill>
                  <a:srgbClr val="FF0000"/>
                </a:solidFill>
              </a:rPr>
              <a:t>temp</a:t>
            </a:r>
            <a:r>
              <a:rPr lang="en-US" dirty="0" smtClean="0"/>
              <a:t>[$] = S[S[$]];}</a:t>
            </a:r>
          </a:p>
          <a:p>
            <a:r>
              <a:rPr lang="en-US" b="1" dirty="0" smtClean="0"/>
              <a:t>	    else {</a:t>
            </a:r>
            <a:r>
              <a:rPr lang="en-US" dirty="0" smtClean="0"/>
              <a:t>W_temp[$] = W[$];S_temp[$] = S[$];}</a:t>
            </a:r>
          </a:p>
          <a:p>
            <a:r>
              <a:rPr lang="en-US" dirty="0" smtClean="0"/>
              <a:t>          }</a:t>
            </a:r>
          </a:p>
          <a:p>
            <a:r>
              <a:rPr lang="en-US" dirty="0" smtClean="0"/>
              <a:t>          flag = 0;</a:t>
            </a:r>
          </a:p>
          <a:p>
            <a:r>
              <a:rPr lang="en-US" b="1" dirty="0" smtClean="0"/>
              <a:t>	spawn(0, n-1) {</a:t>
            </a:r>
          </a:p>
          <a:p>
            <a:r>
              <a:rPr lang="en-US" b="1" dirty="0" smtClean="0"/>
              <a:t>	    if (S_temp[$] != S_temp[S_temp[$]]) {</a:t>
            </a:r>
          </a:p>
          <a:p>
            <a:r>
              <a:rPr lang="en-US" dirty="0" smtClean="0"/>
              <a:t>		int i = 1;</a:t>
            </a:r>
          </a:p>
          <a:p>
            <a:r>
              <a:rPr lang="en-US" b="1" dirty="0" smtClean="0"/>
              <a:t>		</a:t>
            </a:r>
            <a:r>
              <a:rPr lang="en-US" b="1" dirty="0" smtClean="0">
                <a:solidFill>
                  <a:srgbClr val="FF0000"/>
                </a:solidFill>
              </a:rPr>
              <a:t>ps</a:t>
            </a:r>
            <a:r>
              <a:rPr lang="en-US" b="1" dirty="0" smtClean="0"/>
              <a:t>(i, flag);</a:t>
            </a:r>
          </a:p>
          <a:p>
            <a:r>
              <a:rPr lang="en-US" dirty="0" smtClean="0"/>
              <a:t>		W[$] = W_temp[$] + W_temp[S_temp[$]]; </a:t>
            </a:r>
          </a:p>
          <a:p>
            <a:r>
              <a:rPr lang="en-US" dirty="0" smtClean="0"/>
              <a:t>		S[$] = S_temp[S_temp[$]];}</a:t>
            </a:r>
          </a:p>
          <a:p>
            <a:r>
              <a:rPr lang="en-US" b="1" dirty="0" smtClean="0"/>
              <a:t>	   else {</a:t>
            </a:r>
            <a:r>
              <a:rPr lang="en-US" dirty="0" smtClean="0"/>
              <a:t>W[$] = W_temp[$]; S[$] = S_temp[$];}</a:t>
            </a:r>
          </a:p>
          <a:p>
            <a:r>
              <a:rPr lang="en-US" dirty="0" smtClean="0"/>
              <a:t>             }</a:t>
            </a:r>
          </a:p>
          <a:p>
            <a:r>
              <a:rPr lang="en-US" dirty="0" smtClean="0"/>
              <a:t>         } </a:t>
            </a:r>
            <a:r>
              <a:rPr lang="en-US" b="1" dirty="0" smtClean="0"/>
              <a:t>while (flag != 0);</a:t>
            </a:r>
          </a:p>
          <a:p>
            <a:r>
              <a:rPr lang="en-US" dirty="0" smtClean="0"/>
              <a:t>}</a:t>
            </a:r>
          </a:p>
          <a:p>
            <a:r>
              <a:rPr lang="en-US" b="1" dirty="0" smtClean="0"/>
              <a:t>                                                XMTC program</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Autofit/>
          </a:bodyPr>
          <a:lstStyle/>
          <a:p>
            <a:r>
              <a:rPr lang="en-US" sz="3800" dirty="0" smtClean="0"/>
              <a:t>Speedup for List Ranking (vs. Best Serial)</a:t>
            </a:r>
            <a:endParaRPr lang="en-US" sz="3800" dirty="0"/>
          </a:p>
        </p:txBody>
      </p:sp>
      <p:graphicFrame>
        <p:nvGraphicFramePr>
          <p:cNvPr id="5" name="Content Placeholder 4"/>
          <p:cNvGraphicFramePr>
            <a:graphicFrameLocks noGrp="1"/>
          </p:cNvGraphicFramePr>
          <p:nvPr>
            <p:ph sz="half" idx="1"/>
          </p:nvPr>
        </p:nvGraphicFramePr>
        <p:xfrm>
          <a:off x="457200" y="1447800"/>
          <a:ext cx="4724400" cy="4678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nvPr>
        </p:nvGraphicFramePr>
        <p:xfrm>
          <a:off x="5410200" y="1600200"/>
          <a:ext cx="3276601" cy="2622663"/>
        </p:xfrm>
        <a:graphic>
          <a:graphicData uri="http://schemas.openxmlformats.org/drawingml/2006/table">
            <a:tbl>
              <a:tblPr firstRow="1" bandRow="1">
                <a:tableStyleId>{BC89EF96-8CEA-46FF-86C4-4CE0E7609802}</a:tableStyleId>
              </a:tblPr>
              <a:tblGrid>
                <a:gridCol w="533401"/>
                <a:gridCol w="457200"/>
                <a:gridCol w="457200"/>
                <a:gridCol w="457200"/>
                <a:gridCol w="457200"/>
                <a:gridCol w="457200"/>
                <a:gridCol w="457200"/>
              </a:tblGrid>
              <a:tr h="235527">
                <a:tc rowSpan="2">
                  <a:txBody>
                    <a:bodyPr/>
                    <a:lstStyle/>
                    <a:p>
                      <a:pPr algn="ctr" fontAlgn="b"/>
                      <a:r>
                        <a:rPr lang="en-US" sz="1100" u="none" strike="noStrike" dirty="0" smtClean="0"/>
                        <a:t>List  size (x 1,000)</a:t>
                      </a:r>
                      <a:endParaRPr lang="en-US" sz="1100" b="0" i="0" u="none" strike="noStrike" dirty="0">
                        <a:solidFill>
                          <a:srgbClr val="000000"/>
                        </a:solidFill>
                        <a:latin typeface="Calibri"/>
                      </a:endParaRPr>
                    </a:p>
                  </a:txBody>
                  <a:tcPr marL="0" marR="0" marT="0" marB="0" anchor="ctr" anchorCtr="1">
                    <a:lnR w="12700" cap="flat" cmpd="sng" algn="ctr">
                      <a:solidFill>
                        <a:schemeClr val="accent1"/>
                      </a:solidFill>
                      <a:prstDash val="solid"/>
                      <a:round/>
                      <a:headEnd type="none" w="med" len="med"/>
                      <a:tailEnd type="none" w="med" len="med"/>
                    </a:lnR>
                    <a:lnB w="28575" cap="flat" cmpd="sng" algn="ctr">
                      <a:solidFill>
                        <a:schemeClr val="accent1"/>
                      </a:solidFill>
                      <a:prstDash val="solid"/>
                      <a:round/>
                      <a:headEnd type="none" w="med" len="med"/>
                      <a:tailEnd type="none" w="med" len="med"/>
                    </a:lnB>
                  </a:tcPr>
                </a:tc>
                <a:tc gridSpan="2">
                  <a:txBody>
                    <a:bodyPr/>
                    <a:lstStyle/>
                    <a:p>
                      <a:pPr algn="ctr" fontAlgn="b"/>
                      <a:r>
                        <a:rPr lang="en-US" sz="1100" u="none" strike="noStrike" dirty="0" smtClean="0"/>
                        <a:t>jump</a:t>
                      </a:r>
                      <a:endParaRPr lang="en-US" sz="1100" b="0"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c gridSpan="2">
                  <a:txBody>
                    <a:bodyPr/>
                    <a:lstStyle/>
                    <a:p>
                      <a:pPr algn="ctr" fontAlgn="b"/>
                      <a:r>
                        <a:rPr lang="en-US" sz="1100" u="none" strike="noStrike" dirty="0" smtClean="0"/>
                        <a:t>cointoss</a:t>
                      </a:r>
                      <a:endParaRPr lang="en-US" sz="1100" b="0" i="0" u="none" strike="noStrike" dirty="0">
                        <a:solidFill>
                          <a:srgbClr val="000000"/>
                        </a:solidFill>
                        <a:latin typeface="Calibri"/>
                      </a:endParaRPr>
                    </a:p>
                  </a:txBody>
                  <a:tcPr marL="0" marR="0" marT="0" marB="0" anchor="ctr" anchorCtr="1">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c gridSpan="2">
                  <a:txBody>
                    <a:bodyPr/>
                    <a:lstStyle/>
                    <a:p>
                      <a:pPr algn="ctr" fontAlgn="b"/>
                      <a:r>
                        <a:rPr lang="en-US" sz="1100" u="none" strike="noStrike" dirty="0" smtClean="0"/>
                        <a:t>hybrid</a:t>
                      </a:r>
                      <a:endParaRPr lang="en-US" sz="1100" b="0"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r>
              <a:tr h="235527">
                <a:tc vMerge="1">
                  <a:txBody>
                    <a:bodyPr/>
                    <a:lstStyle/>
                    <a:p>
                      <a:pPr algn="ctr" fontAlgn="b"/>
                      <a:endParaRPr lang="en-US" sz="1100" b="0" i="0" u="none" strike="noStrike" dirty="0">
                        <a:solidFill>
                          <a:srgbClr val="000000"/>
                        </a:solidFill>
                        <a:latin typeface="Calibri"/>
                      </a:endParaRPr>
                    </a:p>
                  </a:txBody>
                  <a:tcPr marL="0" marR="0" marT="0" marB="0" anchor="b"/>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235527">
                <a:tc>
                  <a:txBody>
                    <a:bodyPr/>
                    <a:lstStyle/>
                    <a:p>
                      <a:pPr algn="r" fontAlgn="b"/>
                      <a:r>
                        <a:rPr lang="en-US" sz="1100" u="none" strike="noStrike" dirty="0" smtClean="0"/>
                        <a:t>1</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0.18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b="1" u="none" strike="noStrike" dirty="0"/>
                        <a:t>6.03</a:t>
                      </a:r>
                      <a:endParaRPr lang="en-US" sz="1100" b="1"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solidFill>
                            <a:srgbClr val="FF0000"/>
                          </a:solidFill>
                        </a:rPr>
                        <a:t>0.23</a:t>
                      </a:r>
                      <a:endParaRPr lang="en-US" sz="1100" b="0" i="0" u="none" strike="noStrike" dirty="0">
                        <a:solidFill>
                          <a:srgbClr val="FF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1.38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0.18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5.97</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r>
              <a:tr h="235527">
                <a:tc>
                  <a:txBody>
                    <a:bodyPr/>
                    <a:lstStyle/>
                    <a:p>
                      <a:pPr algn="r" fontAlgn="b"/>
                      <a:r>
                        <a:rPr lang="en-US" sz="1100" u="none" strike="noStrike" dirty="0" smtClean="0"/>
                        <a:t>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0.54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b="1" u="none" strike="noStrike" dirty="0"/>
                        <a:t>7.63</a:t>
                      </a:r>
                      <a:endParaRPr lang="en-US" sz="1100" b="1"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0.27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2.18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0.54</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u="none" strike="noStrike" dirty="0"/>
                        <a:t>7.61</a:t>
                      </a:r>
                      <a:endParaRPr lang="en-US" sz="1100" b="0"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0.60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8.18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0.49</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3.74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0.61</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8.23</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0.75</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10.72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1.17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8.83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1.43</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14.31</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1.21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17.97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27.86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3.69</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36.50</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1.66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14.70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6.73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31.01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6.86</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33.07</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3.46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8.61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16.57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40.26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16.63</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40.72</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5.63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10.44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29.37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56.53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29.64</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56.68</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6.38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10.86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35.85</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61.64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35.95</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61.72</a:t>
                      </a:r>
                      <a:endParaRPr lang="en-US" sz="1100" b="1" i="0" u="none" strike="noStrike" dirty="0">
                        <a:solidFill>
                          <a:srgbClr val="000000"/>
                        </a:solidFill>
                        <a:latin typeface="Calibri"/>
                      </a:endParaRPr>
                    </a:p>
                  </a:txBody>
                  <a:tcPr marL="0" marR="0" marT="0" marB="0" anchor="ctr" anchorCtr="1"/>
                </a:tc>
              </a:tr>
            </a:tbl>
          </a:graphicData>
        </a:graphic>
      </p:graphicFrame>
      <p:sp>
        <p:nvSpPr>
          <p:cNvPr id="11" name="Rectangle 10"/>
          <p:cNvSpPr/>
          <p:nvPr/>
        </p:nvSpPr>
        <p:spPr>
          <a:xfrm>
            <a:off x="5105400" y="4419600"/>
            <a:ext cx="2286000" cy="2046714"/>
          </a:xfrm>
          <a:prstGeom prst="rect">
            <a:avLst/>
          </a:prstGeom>
          <a:ln>
            <a:solidFill>
              <a:schemeClr val="accent1">
                <a:shade val="95000"/>
                <a:satMod val="105000"/>
              </a:schemeClr>
            </a:solidFill>
          </a:ln>
        </p:spPr>
        <p:txBody>
          <a:bodyPr wrap="square">
            <a:spAutoFit/>
          </a:bodyPr>
          <a:lstStyle/>
          <a:p>
            <a:pPr algn="ctr">
              <a:spcAft>
                <a:spcPts val="600"/>
              </a:spcAft>
            </a:pPr>
            <a:r>
              <a:rPr lang="en-US" sz="1600" u="sng" dirty="0" smtClean="0"/>
              <a:t>Algorithms</a:t>
            </a:r>
          </a:p>
          <a:p>
            <a:pPr>
              <a:spcAft>
                <a:spcPts val="600"/>
              </a:spcAft>
            </a:pPr>
            <a:r>
              <a:rPr lang="en-US" sz="1600" b="1" dirty="0" smtClean="0"/>
              <a:t>cointoss</a:t>
            </a:r>
            <a:r>
              <a:rPr lang="en-US" sz="1600" dirty="0" smtClean="0"/>
              <a:t>: coin tossing</a:t>
            </a:r>
          </a:p>
          <a:p>
            <a:pPr>
              <a:spcAft>
                <a:spcPts val="600"/>
              </a:spcAft>
            </a:pPr>
            <a:r>
              <a:rPr lang="en-US" sz="1600" b="1" dirty="0" smtClean="0"/>
              <a:t>jump</a:t>
            </a:r>
            <a:r>
              <a:rPr lang="en-US" sz="1600" dirty="0" smtClean="0"/>
              <a:t>: pointer jumping</a:t>
            </a:r>
          </a:p>
          <a:p>
            <a:pPr>
              <a:spcAft>
                <a:spcPts val="600"/>
              </a:spcAft>
            </a:pPr>
            <a:r>
              <a:rPr lang="en-US" sz="1600" b="1" dirty="0" smtClean="0"/>
              <a:t>hybrid</a:t>
            </a:r>
            <a:r>
              <a:rPr lang="en-US" sz="1600" dirty="0" smtClean="0"/>
              <a:t>: cointoss until the list size is below some threshold, then jump (accelerating cascades)</a:t>
            </a:r>
          </a:p>
        </p:txBody>
      </p:sp>
      <p:sp>
        <p:nvSpPr>
          <p:cNvPr id="12" name="Rectangle 11"/>
          <p:cNvSpPr/>
          <p:nvPr/>
        </p:nvSpPr>
        <p:spPr>
          <a:xfrm>
            <a:off x="7543800" y="4419600"/>
            <a:ext cx="1600200" cy="1723549"/>
          </a:xfrm>
          <a:prstGeom prst="rect">
            <a:avLst/>
          </a:prstGeom>
          <a:ln>
            <a:solidFill>
              <a:schemeClr val="accent1">
                <a:shade val="95000"/>
                <a:satMod val="105000"/>
              </a:schemeClr>
            </a:solidFill>
          </a:ln>
        </p:spPr>
        <p:txBody>
          <a:bodyPr wrap="square">
            <a:spAutoFit/>
          </a:bodyPr>
          <a:lstStyle/>
          <a:p>
            <a:pPr algn="ctr">
              <a:spcAft>
                <a:spcPts val="600"/>
              </a:spcAft>
            </a:pPr>
            <a:r>
              <a:rPr lang="en-US" sz="1600" u="sng" dirty="0" smtClean="0"/>
              <a:t>Spawn types</a:t>
            </a:r>
          </a:p>
          <a:p>
            <a:pPr>
              <a:spcAft>
                <a:spcPts val="600"/>
              </a:spcAft>
            </a:pPr>
            <a:r>
              <a:rPr lang="en-US" sz="1600" b="1" dirty="0" smtClean="0"/>
              <a:t>bsplit</a:t>
            </a:r>
            <a:r>
              <a:rPr lang="en-US" sz="1600" dirty="0" smtClean="0"/>
              <a:t>:</a:t>
            </a:r>
            <a:br>
              <a:rPr lang="en-US" sz="1600" dirty="0" smtClean="0"/>
            </a:br>
            <a:r>
              <a:rPr lang="en-US" sz="1600" dirty="0" smtClean="0"/>
              <a:t>binary splitting</a:t>
            </a:r>
          </a:p>
          <a:p>
            <a:pPr>
              <a:spcAft>
                <a:spcPts val="600"/>
              </a:spcAft>
            </a:pPr>
            <a:r>
              <a:rPr lang="en-US" sz="1600" b="1" dirty="0" smtClean="0"/>
              <a:t>HW</a:t>
            </a:r>
            <a:r>
              <a:rPr lang="en-US" sz="1600" dirty="0" smtClean="0"/>
              <a:t>:</a:t>
            </a:r>
            <a:br>
              <a:rPr lang="en-US" sz="1600" dirty="0" smtClean="0"/>
            </a:br>
            <a:r>
              <a:rPr lang="en-US" sz="1600" dirty="0" smtClean="0"/>
              <a:t>XMT hardware thread initiation</a:t>
            </a:r>
            <a:endParaRPr lang="en-US" sz="1600" dirty="0"/>
          </a:p>
        </p:txBody>
      </p:sp>
      <p:sp>
        <p:nvSpPr>
          <p:cNvPr id="7" name="TextBox 6"/>
          <p:cNvSpPr txBox="1"/>
          <p:nvPr/>
        </p:nvSpPr>
        <p:spPr>
          <a:xfrm>
            <a:off x="0" y="762000"/>
            <a:ext cx="9144000" cy="1015663"/>
          </a:xfrm>
          <a:prstGeom prst="rect">
            <a:avLst/>
          </a:prstGeom>
          <a:noFill/>
        </p:spPr>
        <p:txBody>
          <a:bodyPr wrap="square" rtlCol="0">
            <a:spAutoFit/>
          </a:bodyPr>
          <a:lstStyle/>
          <a:p>
            <a:r>
              <a:rPr lang="en-US" u="sng" dirty="0" smtClean="0">
                <a:ea typeface="ＭＳ Ｐゴシック" charset="-128"/>
              </a:rPr>
              <a:t>Focus XMT feature</a:t>
            </a:r>
            <a:r>
              <a:rPr lang="en-US" dirty="0" smtClean="0">
                <a:solidFill>
                  <a:srgbClr val="FF0000"/>
                </a:solidFill>
                <a:ea typeface="ＭＳ Ｐゴシック" charset="-128"/>
              </a:rPr>
              <a:t> Low overhead initiation of all TCUs</a:t>
            </a:r>
          </a:p>
          <a:p>
            <a:r>
              <a:rPr lang="en-US" b="1" dirty="0" smtClean="0">
                <a:solidFill>
                  <a:srgbClr val="FF0000"/>
                </a:solidFill>
                <a:ea typeface="ＭＳ Ｐゴシック" charset="-128"/>
              </a:rPr>
              <a:t>HW </a:t>
            </a:r>
            <a:r>
              <a:rPr lang="en-US" dirty="0" smtClean="0">
                <a:ea typeface="ＭＳ Ｐゴシック" charset="-128"/>
              </a:rPr>
              <a:t>(with feature) </a:t>
            </a:r>
            <a:r>
              <a:rPr lang="en-US" u="sng" dirty="0" smtClean="0">
                <a:solidFill>
                  <a:srgbClr val="FF0000"/>
                </a:solidFill>
                <a:ea typeface="ＭＳ Ｐゴシック" charset="-128"/>
              </a:rPr>
              <a:t>versus</a:t>
            </a:r>
            <a:r>
              <a:rPr lang="en-US" b="1" dirty="0" smtClean="0">
                <a:solidFill>
                  <a:srgbClr val="FF0000"/>
                </a:solidFill>
                <a:ea typeface="ＭＳ Ｐゴシック" charset="-128"/>
              </a:rPr>
              <a:t> </a:t>
            </a:r>
            <a:r>
              <a:rPr lang="en-US" b="1" dirty="0" err="1" smtClean="0">
                <a:solidFill>
                  <a:srgbClr val="FF0000"/>
                </a:solidFill>
                <a:ea typeface="ＭＳ Ｐゴシック" charset="-128"/>
              </a:rPr>
              <a:t>bsplit</a:t>
            </a:r>
            <a:r>
              <a:rPr lang="en-US" b="1" dirty="0" smtClean="0">
                <a:solidFill>
                  <a:srgbClr val="FF0000"/>
                </a:solidFill>
                <a:ea typeface="ＭＳ Ｐゴシック" charset="-128"/>
              </a:rPr>
              <a:t> </a:t>
            </a:r>
            <a:r>
              <a:rPr lang="en-US" dirty="0" smtClean="0">
                <a:ea typeface="ＭＳ Ｐゴシック" charset="-128"/>
              </a:rPr>
              <a:t>(without feature).  Both within XMT</a:t>
            </a:r>
          </a:p>
          <a:p>
            <a:endParaRPr lang="en-US" dirty="0"/>
          </a:p>
        </p:txBody>
      </p:sp>
      <p:sp>
        <p:nvSpPr>
          <p:cNvPr id="9" name="TextBox 8"/>
          <p:cNvSpPr txBox="1"/>
          <p:nvPr/>
        </p:nvSpPr>
        <p:spPr>
          <a:xfrm>
            <a:off x="5029200" y="2362200"/>
            <a:ext cx="304800" cy="400110"/>
          </a:xfrm>
          <a:prstGeom prst="rect">
            <a:avLst/>
          </a:prstGeom>
          <a:noFill/>
        </p:spPr>
        <p:txBody>
          <a:bodyPr wrap="square" rtlCol="0">
            <a:spAutoFit/>
          </a:bodyPr>
          <a:lstStyle/>
          <a:p>
            <a:r>
              <a:rPr lang="en-US" dirty="0" smtClean="0">
                <a:solidFill>
                  <a:srgbClr val="FF0000"/>
                </a:solidFill>
                <a:sym typeface="Wingdings" pitchFamily="2" charset="2"/>
              </a:rPr>
              <a:t></a:t>
            </a:r>
            <a:endParaRPr lang="en-US" dirty="0">
              <a:solidFill>
                <a:srgbClr val="FF0000"/>
              </a:solidFill>
            </a:endParaRPr>
          </a:p>
        </p:txBody>
      </p:sp>
      <p:sp>
        <p:nvSpPr>
          <p:cNvPr id="15" name="Rounded Rectangle 14"/>
          <p:cNvSpPr/>
          <p:nvPr/>
        </p:nvSpPr>
        <p:spPr bwMode="auto">
          <a:xfrm>
            <a:off x="152400" y="6019800"/>
            <a:ext cx="48006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u="sng" dirty="0" smtClean="0">
                <a:sym typeface="Wingdings" pitchFamily="2" charset="2"/>
              </a:rPr>
              <a:t>Note (for later)</a:t>
            </a:r>
          </a:p>
          <a:p>
            <a:r>
              <a:rPr lang="en-US" dirty="0" smtClean="0">
                <a:solidFill>
                  <a:srgbClr val="FF0000"/>
                </a:solidFill>
                <a:sym typeface="Wingdings" pitchFamily="2" charset="2"/>
              </a:rPr>
              <a:t> </a:t>
            </a:r>
            <a:r>
              <a:rPr lang="en-US" dirty="0" smtClean="0"/>
              <a:t>Compare speedups for input = 1000s</a:t>
            </a:r>
            <a:endParaRPr kumimoji="0" lang="en-US"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601200" cy="762000"/>
          </a:xfrm>
        </p:spPr>
        <p:txBody>
          <a:bodyPr>
            <a:noAutofit/>
          </a:bodyPr>
          <a:lstStyle/>
          <a:p>
            <a:r>
              <a:rPr lang="en-US" sz="3600" dirty="0" smtClean="0"/>
              <a:t>Comparison with Prior Work on List Ranking</a:t>
            </a:r>
            <a:endParaRPr lang="en-US" sz="3600"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Bader et al. 2005</a:t>
            </a:r>
          </a:p>
          <a:p>
            <a:pPr lvl="1"/>
            <a:r>
              <a:rPr lang="en-US" dirty="0" smtClean="0"/>
              <a:t>Speedups &lt;= 3x on a Sun E4500 SMP (using 8 processors)</a:t>
            </a:r>
          </a:p>
          <a:p>
            <a:pPr lvl="1"/>
            <a:r>
              <a:rPr lang="en-US" dirty="0" smtClean="0"/>
              <a:t>Speedups &lt;= 6x on a Cray MTA-2 (using 8 processors, or 1024 HW streams </a:t>
            </a:r>
            <a:r>
              <a:rPr lang="en-US" u="sng" dirty="0" smtClean="0"/>
              <a:t>as in 1024-TCU XMT</a:t>
            </a:r>
            <a:r>
              <a:rPr lang="en-US" dirty="0" smtClean="0"/>
              <a:t>)</a:t>
            </a:r>
          </a:p>
          <a:p>
            <a:pPr lvl="1"/>
            <a:r>
              <a:rPr lang="en-US" dirty="0" smtClean="0"/>
              <a:t>Speedups are relative to the </a:t>
            </a:r>
            <a:r>
              <a:rPr lang="en-US" u="sng" dirty="0" smtClean="0"/>
              <a:t>same parallel algorithm </a:t>
            </a:r>
            <a:r>
              <a:rPr lang="en-US" dirty="0" smtClean="0"/>
              <a:t>running on a single processor on the same machine (list size = 80 million)</a:t>
            </a:r>
          </a:p>
          <a:p>
            <a:pPr lvl="1"/>
            <a:r>
              <a:rPr lang="en-US" dirty="0" smtClean="0"/>
              <a:t>No comparison with the best sequential algorithm</a:t>
            </a:r>
          </a:p>
          <a:p>
            <a:r>
              <a:rPr lang="en-US" dirty="0" smtClean="0"/>
              <a:t>Rehman et al. 2009</a:t>
            </a:r>
          </a:p>
          <a:p>
            <a:pPr lvl="1"/>
            <a:r>
              <a:rPr lang="en-US" dirty="0" smtClean="0"/>
              <a:t>Speedups </a:t>
            </a:r>
            <a:r>
              <a:rPr lang="en-US" dirty="0" smtClean="0">
                <a:solidFill>
                  <a:srgbClr val="00B050"/>
                </a:solidFill>
              </a:rPr>
              <a:t>&lt;=34x</a:t>
            </a:r>
            <a:r>
              <a:rPr lang="en-US" dirty="0" smtClean="0"/>
              <a:t> in cycle count (18x wall clock time) on NVIDIA GTX 280 </a:t>
            </a:r>
            <a:r>
              <a:rPr lang="en-US" dirty="0" smtClean="0">
                <a:solidFill>
                  <a:srgbClr val="00B050"/>
                </a:solidFill>
              </a:rPr>
              <a:t>GPU</a:t>
            </a:r>
            <a:r>
              <a:rPr lang="it-IT" dirty="0" smtClean="0"/>
              <a:t> (list size 4M)</a:t>
            </a:r>
            <a:r>
              <a:rPr lang="en-US" dirty="0" smtClean="0"/>
              <a:t> over best sequential algorithm on </a:t>
            </a:r>
            <a:r>
              <a:rPr lang="it-IT" dirty="0" smtClean="0"/>
              <a:t>Intel Core 2 Quad Q6600 </a:t>
            </a:r>
            <a:r>
              <a:rPr lang="it-IT" dirty="0" smtClean="0">
                <a:solidFill>
                  <a:srgbClr val="00B050"/>
                </a:solidFill>
              </a:rPr>
              <a:t>vs &lt;= 62X for 10M (57X for 4M) on XMT</a:t>
            </a:r>
          </a:p>
          <a:p>
            <a:pPr lvl="1"/>
            <a:r>
              <a:rPr lang="en-US" dirty="0" smtClean="0"/>
              <a:t>Pointer jumping for </a:t>
            </a:r>
            <a:r>
              <a:rPr lang="en-US" dirty="0" smtClean="0">
                <a:solidFill>
                  <a:srgbClr val="FF0000"/>
                </a:solidFill>
              </a:rPr>
              <a:t>4K</a:t>
            </a:r>
            <a:r>
              <a:rPr lang="en-US" dirty="0" smtClean="0"/>
              <a:t>: </a:t>
            </a:r>
            <a:r>
              <a:rPr lang="en-US" dirty="0" smtClean="0">
                <a:solidFill>
                  <a:srgbClr val="FF0000"/>
                </a:solidFill>
              </a:rPr>
              <a:t>no speedup on GPU vs 8X for XMT</a:t>
            </a:r>
          </a:p>
          <a:p>
            <a:pPr lvl="1">
              <a:buNone/>
            </a:pPr>
            <a:r>
              <a:rPr lang="en-US" dirty="0" smtClean="0">
                <a:solidFill>
                  <a:srgbClr val="FF0000"/>
                </a:solidFill>
              </a:rPr>
              <a:t>    </a:t>
            </a:r>
            <a:r>
              <a:rPr lang="en-US" b="1" u="sng" dirty="0" smtClean="0">
                <a:solidFill>
                  <a:srgbClr val="FF0000"/>
                </a:solidFill>
              </a:rPr>
              <a:t>MAIN POINT</a:t>
            </a:r>
            <a:r>
              <a:rPr lang="en-US" dirty="0" smtClean="0">
                <a:solidFill>
                  <a:srgbClr val="FF0000"/>
                </a:solidFill>
                <a:sym typeface="Wingdings" pitchFamily="2" charset="2"/>
              </a:rPr>
              <a:t> Limited number (e.g., 4K) of very short threads  order-of-magnitude advantage to XMT over </a:t>
            </a:r>
            <a:r>
              <a:rPr lang="en-US" b="1" dirty="0" smtClean="0">
                <a:solidFill>
                  <a:srgbClr val="FF0000"/>
                </a:solidFill>
                <a:sym typeface="Wingdings" pitchFamily="2" charset="2"/>
              </a:rPr>
              <a:t>all others</a:t>
            </a:r>
            <a:endParaRPr lang="en-US" b="1" dirty="0" smtClean="0">
              <a:solidFill>
                <a:srgbClr val="FF0000"/>
              </a:solidFill>
            </a:endParaRPr>
          </a:p>
          <a:p>
            <a:pPr marL="457200" indent="-457200">
              <a:buNone/>
            </a:pPr>
            <a:r>
              <a:rPr lang="en-US" sz="2300" dirty="0" smtClean="0"/>
              <a:t>D. Bader, G. Cong, and J. Feo. On the architectural requirements for</a:t>
            </a:r>
            <a:br>
              <a:rPr lang="en-US" sz="2300" dirty="0" smtClean="0"/>
            </a:br>
            <a:r>
              <a:rPr lang="en-US" sz="2300" dirty="0" smtClean="0"/>
              <a:t>efficient execution of graph algorithms. In </a:t>
            </a:r>
            <a:r>
              <a:rPr lang="en-US" sz="2300" i="1" dirty="0" smtClean="0"/>
              <a:t>Proc. Int’l Conf. on Parallel Processing (ICPP)</a:t>
            </a:r>
            <a:r>
              <a:rPr lang="en-US" sz="2300" dirty="0" smtClean="0"/>
              <a:t>, pp. 547-556, June 2005.</a:t>
            </a:r>
          </a:p>
          <a:p>
            <a:pPr marL="457200" indent="-457200">
              <a:buNone/>
            </a:pPr>
            <a:r>
              <a:rPr lang="en-US" sz="2300" dirty="0" smtClean="0"/>
              <a:t>M. S. Rehman, K. Kothapalli, and P. J. Narayanan. Fast and Scalable List Ranking on the GPU. In </a:t>
            </a:r>
            <a:r>
              <a:rPr lang="en-US" sz="2300" i="1" dirty="0" smtClean="0"/>
              <a:t>Int’l Conf. on Supercomputing (ICS)</a:t>
            </a:r>
            <a:r>
              <a:rPr lang="en-US" sz="2300" dirty="0" smtClean="0"/>
              <a:t>, pp. 235-243, June 2009.</a:t>
            </a:r>
            <a:endParaRPr lang="en-US" sz="23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811823"/>
          </a:xfrm>
        </p:spPr>
        <p:txBody>
          <a:bodyPr/>
          <a:lstStyle/>
          <a:p>
            <a:r>
              <a:rPr lang="en-US" dirty="0" smtClean="0"/>
              <a:t>Locality in Parallel Computing</a:t>
            </a:r>
            <a:endParaRPr lang="en-US" dirty="0"/>
          </a:p>
        </p:txBody>
      </p:sp>
      <p:sp>
        <p:nvSpPr>
          <p:cNvPr id="3" name="Content Placeholder 2"/>
          <p:cNvSpPr>
            <a:spLocks noGrp="1"/>
          </p:cNvSpPr>
          <p:nvPr>
            <p:ph idx="1"/>
          </p:nvPr>
        </p:nvSpPr>
        <p:spPr>
          <a:xfrm>
            <a:off x="381000" y="914400"/>
            <a:ext cx="8763000" cy="4830763"/>
          </a:xfrm>
        </p:spPr>
        <p:txBody>
          <a:bodyPr/>
          <a:lstStyle/>
          <a:p>
            <a:pPr marL="0" indent="0">
              <a:buNone/>
            </a:pPr>
            <a:r>
              <a:rPr lang="en-US" sz="2800" u="sng" dirty="0" smtClean="0"/>
              <a:t>Early on</a:t>
            </a:r>
            <a:r>
              <a:rPr lang="en-US" sz="2800" dirty="0" smtClean="0"/>
              <a:t> Processors with local memory</a:t>
            </a:r>
          </a:p>
          <a:p>
            <a:pPr marL="0" indent="0">
              <a:buNone/>
            </a:pPr>
            <a:r>
              <a:rPr lang="en-US" sz="2800" dirty="0" smtClean="0">
                <a:sym typeface="Wingdings" pitchFamily="2" charset="2"/>
              </a:rPr>
              <a:t> </a:t>
            </a:r>
            <a:r>
              <a:rPr lang="en-US" sz="2800" dirty="0" smtClean="0"/>
              <a:t>Practice of parallel programming meant:</a:t>
            </a:r>
          </a:p>
          <a:p>
            <a:pPr marL="914400" lvl="1" indent="-514350">
              <a:buAutoNum type="arabicPeriod"/>
            </a:pPr>
            <a:r>
              <a:rPr lang="en-US" sz="2400" dirty="0" smtClean="0"/>
              <a:t>Program for parallelism, </a:t>
            </a:r>
            <a:r>
              <a:rPr lang="en-US" sz="2400" b="1" dirty="0" smtClean="0"/>
              <a:t>and</a:t>
            </a:r>
          </a:p>
          <a:p>
            <a:pPr marL="914400" lvl="1" indent="-514350">
              <a:buAutoNum type="arabicPeriod"/>
            </a:pPr>
            <a:r>
              <a:rPr lang="en-US" sz="2400" dirty="0"/>
              <a:t>P</a:t>
            </a:r>
            <a:r>
              <a:rPr lang="en-US" sz="2400" dirty="0" smtClean="0"/>
              <a:t>rogram for locality</a:t>
            </a:r>
          </a:p>
          <a:p>
            <a:pPr marL="0" indent="0">
              <a:buNone/>
            </a:pPr>
            <a:r>
              <a:rPr lang="en-US" sz="2800" dirty="0" smtClean="0"/>
              <a:t>Consistent with: design for peak performance</a:t>
            </a:r>
          </a:p>
          <a:p>
            <a:pPr marL="0" indent="0">
              <a:buNone/>
            </a:pPr>
            <a:r>
              <a:rPr lang="en-US" sz="2800" dirty="0" smtClean="0"/>
              <a:t>But, </a:t>
            </a:r>
            <a:r>
              <a:rPr lang="en-US" sz="2800" b="1" dirty="0" smtClean="0"/>
              <a:t>not</a:t>
            </a:r>
            <a:r>
              <a:rPr lang="en-US" sz="2800" dirty="0" smtClean="0"/>
              <a:t> with: cost-effective programming</a:t>
            </a:r>
          </a:p>
          <a:p>
            <a:pPr marL="0" indent="0">
              <a:buNone/>
            </a:pPr>
            <a:endParaRPr lang="en-US" sz="2800" dirty="0" smtClean="0"/>
          </a:p>
          <a:p>
            <a:pPr marL="0" indent="0" algn="ctr">
              <a:buNone/>
            </a:pPr>
            <a:r>
              <a:rPr lang="en-US" sz="2800" u="sng" dirty="0"/>
              <a:t>In summary</a:t>
            </a:r>
            <a:r>
              <a:rPr lang="en-US" sz="2800" dirty="0"/>
              <a:t> </a:t>
            </a:r>
          </a:p>
          <a:p>
            <a:pPr marL="0" indent="0">
              <a:buNone/>
            </a:pPr>
            <a:r>
              <a:rPr lang="en-US" sz="2800" dirty="0" smtClean="0"/>
              <a:t>Never: Truly successful parallel programming </a:t>
            </a:r>
            <a:r>
              <a:rPr lang="en-US" sz="2800" dirty="0"/>
              <a:t>model</a:t>
            </a:r>
          </a:p>
          <a:p>
            <a:pPr marL="0" indent="0">
              <a:buNone/>
            </a:pPr>
            <a:r>
              <a:rPr lang="en-US" sz="2800" dirty="0" smtClean="0">
                <a:sym typeface="Wingdings" pitchFamily="2" charset="2"/>
              </a:rPr>
              <a:t> Less to hold on to..</a:t>
            </a:r>
            <a:endParaRPr lang="en-US" sz="2800" dirty="0"/>
          </a:p>
          <a:p>
            <a:pPr marL="0" indent="0">
              <a:buNone/>
            </a:pPr>
            <a:endParaRPr lang="en-US" sz="2800" dirty="0"/>
          </a:p>
        </p:txBody>
      </p:sp>
    </p:spTree>
    <p:extLst>
      <p:ext uri="{BB962C8B-B14F-4D97-AF65-F5344CB8AC3E}">
        <p14:creationId xmlns:p14="http://schemas.microsoft.com/office/powerpoint/2010/main" val="17402005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055" y="228600"/>
            <a:ext cx="8839200" cy="6370975"/>
          </a:xfrm>
          <a:prstGeom prst="rect">
            <a:avLst/>
          </a:prstGeom>
          <a:noFill/>
        </p:spPr>
        <p:txBody>
          <a:bodyPr wrap="square" rtlCol="0">
            <a:spAutoFit/>
          </a:bodyPr>
          <a:lstStyle/>
          <a:p>
            <a:r>
              <a:rPr lang="en-US" sz="2400" b="1" u="sng" dirty="0" err="1" smtClean="0"/>
              <a:t>Biconnectivity</a:t>
            </a:r>
            <a:r>
              <a:rPr lang="en-US" sz="2400" dirty="0" smtClean="0"/>
              <a:t> Speedups [</a:t>
            </a:r>
            <a:r>
              <a:rPr lang="en-US" sz="2400" dirty="0" err="1" smtClean="0"/>
              <a:t>EdwardsV</a:t>
            </a:r>
            <a:r>
              <a:rPr lang="en-US" sz="2400" dirty="0" smtClean="0"/>
              <a:t>]: 9X to 33X relative to up to best result of up to 4X [Cong-Bader] over 12-processor SMP. No GPU results.</a:t>
            </a:r>
          </a:p>
          <a:p>
            <a:r>
              <a:rPr lang="en-US" sz="2400" dirty="0" smtClean="0"/>
              <a:t>Int’l </a:t>
            </a:r>
            <a:r>
              <a:rPr lang="en-US" sz="2400" dirty="0"/>
              <a:t>Workshop on </a:t>
            </a:r>
            <a:r>
              <a:rPr lang="en-US" sz="2400" dirty="0" smtClean="0"/>
              <a:t>Programming Models </a:t>
            </a:r>
            <a:r>
              <a:rPr lang="en-US" sz="2400" dirty="0"/>
              <a:t>and Applications for </a:t>
            </a:r>
            <a:r>
              <a:rPr lang="en-US" sz="2400" dirty="0" smtClean="0"/>
              <a:t>Multicores </a:t>
            </a:r>
            <a:r>
              <a:rPr lang="en-US" sz="2400" dirty="0"/>
              <a:t>and </a:t>
            </a:r>
            <a:r>
              <a:rPr lang="en-US" sz="2400" dirty="0" err="1" smtClean="0"/>
              <a:t>Manycores</a:t>
            </a:r>
            <a:r>
              <a:rPr lang="en-US" sz="2400" dirty="0" smtClean="0"/>
              <a:t>, to appear in Proc. PPoPP’12, Feb 25-29, 2012</a:t>
            </a:r>
            <a:endParaRPr lang="en-US" sz="2400" u="sng" dirty="0" smtClean="0"/>
          </a:p>
          <a:p>
            <a:endParaRPr lang="en-US" sz="2400" u="sng" dirty="0" smtClean="0"/>
          </a:p>
          <a:p>
            <a:r>
              <a:rPr lang="en-US" sz="2400" dirty="0" err="1" smtClean="0"/>
              <a:t>Biconnectivity</a:t>
            </a:r>
            <a:r>
              <a:rPr lang="en-US" sz="2400" dirty="0" smtClean="0"/>
              <a:t> speedups were particularly challenging since DFS-based serial algorithms is very compact; however</a:t>
            </a:r>
            <a:r>
              <a:rPr lang="en-US" sz="2400" dirty="0">
                <a:sym typeface="Wingdings"/>
              </a:rPr>
              <a:t>:</a:t>
            </a:r>
            <a:endParaRPr lang="en-US" sz="2400" dirty="0" smtClean="0"/>
          </a:p>
          <a:p>
            <a:r>
              <a:rPr lang="en-US" sz="2400" dirty="0" smtClean="0"/>
              <a:t>Stronger speedups for </a:t>
            </a:r>
            <a:r>
              <a:rPr lang="en-US" sz="2400" dirty="0" err="1" smtClean="0"/>
              <a:t>triconnectivity</a:t>
            </a:r>
            <a:r>
              <a:rPr lang="en-US" sz="2400" dirty="0" smtClean="0"/>
              <a:t>: submitted. Unaware of prior parallel results.</a:t>
            </a:r>
            <a:endParaRPr lang="en-US" sz="2400" dirty="0"/>
          </a:p>
          <a:p>
            <a:r>
              <a:rPr lang="en-US" sz="2400" dirty="0" smtClean="0"/>
              <a:t> </a:t>
            </a:r>
          </a:p>
          <a:p>
            <a:r>
              <a:rPr lang="en-US" sz="2400" dirty="0" smtClean="0"/>
              <a:t>Ease-of-programming </a:t>
            </a:r>
          </a:p>
          <a:p>
            <a:pPr marL="457200" indent="-457200">
              <a:buAutoNum type="arabicPeriod"/>
            </a:pPr>
            <a:r>
              <a:rPr lang="en-US" sz="2400" dirty="0" smtClean="0"/>
              <a:t>Normal algorithm-to-programming (of [</a:t>
            </a:r>
            <a:r>
              <a:rPr lang="en-US" sz="2400" dirty="0" err="1" smtClean="0"/>
              <a:t>TarjanV</a:t>
            </a:r>
            <a:r>
              <a:rPr lang="en-US" sz="2400" dirty="0" smtClean="0"/>
              <a:t>]) versus creative and complex program</a:t>
            </a:r>
          </a:p>
          <a:p>
            <a:pPr marL="457200" indent="-457200">
              <a:buAutoNum type="arabicPeriod"/>
            </a:pPr>
            <a:r>
              <a:rPr lang="en-US" sz="2400" dirty="0" smtClean="0"/>
              <a:t>Most advanced algorithm in parallel algorithms textbooks</a:t>
            </a:r>
          </a:p>
          <a:p>
            <a:pPr marL="457200" indent="-457200">
              <a:buAutoNum type="arabicPeriod"/>
            </a:pPr>
            <a:r>
              <a:rPr lang="en-US" sz="2400" dirty="0" smtClean="0"/>
              <a:t>Spring’12 class: programming HW assignment! </a:t>
            </a:r>
            <a:endParaRPr lang="en-US" sz="2400" dirty="0"/>
          </a:p>
        </p:txBody>
      </p:sp>
    </p:spTree>
    <p:extLst>
      <p:ext uri="{BB962C8B-B14F-4D97-AF65-F5344CB8AC3E}">
        <p14:creationId xmlns:p14="http://schemas.microsoft.com/office/powerpoint/2010/main" val="133443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“The U.S. Is Busy Building Supercomputers, but Needs Someone to Run Them”*, 12/2011</a:t>
            </a:r>
            <a:endParaRPr lang="en-US" sz="3200" dirty="0"/>
          </a:p>
        </p:txBody>
      </p:sp>
      <p:sp>
        <p:nvSpPr>
          <p:cNvPr id="3" name="Content Placeholder 2"/>
          <p:cNvSpPr>
            <a:spLocks noGrp="1"/>
          </p:cNvSpPr>
          <p:nvPr>
            <p:ph idx="1"/>
          </p:nvPr>
        </p:nvSpPr>
        <p:spPr>
          <a:xfrm>
            <a:off x="0" y="914400"/>
            <a:ext cx="9144000" cy="5211763"/>
          </a:xfrm>
        </p:spPr>
        <p:txBody>
          <a:bodyPr/>
          <a:lstStyle/>
          <a:p>
            <a:r>
              <a:rPr lang="en-US" sz="2250" dirty="0" smtClean="0"/>
              <a:t>‘Low-end’ supercomputers $1-10M/unit </a:t>
            </a:r>
          </a:p>
          <a:p>
            <a:r>
              <a:rPr lang="en-US" sz="2250" dirty="0" smtClean="0"/>
              <a:t> </a:t>
            </a:r>
            <a:r>
              <a:rPr lang="en-US" sz="2250" u="sng" dirty="0" smtClean="0"/>
              <a:t>Supercomputing leaders</a:t>
            </a:r>
            <a:r>
              <a:rPr lang="en-US" sz="2250" dirty="0" smtClean="0"/>
              <a:t> Not enough programmers </a:t>
            </a:r>
          </a:p>
          <a:p>
            <a:pPr>
              <a:buNone/>
            </a:pPr>
            <a:r>
              <a:rPr lang="en-US" sz="2250" u="sng" dirty="0" smtClean="0"/>
              <a:t>Comments</a:t>
            </a:r>
            <a:r>
              <a:rPr lang="en-US" sz="2250" dirty="0" smtClean="0"/>
              <a:t> 1. Fewer (total) programmers than many-cores</a:t>
            </a:r>
          </a:p>
          <a:p>
            <a:pPr>
              <a:buNone/>
            </a:pPr>
            <a:r>
              <a:rPr lang="en-US" sz="2250" dirty="0" smtClean="0"/>
              <a:t>2. </a:t>
            </a:r>
            <a:r>
              <a:rPr lang="en-US" sz="2250" dirty="0" err="1" smtClean="0"/>
              <a:t>Prog</a:t>
            </a:r>
            <a:r>
              <a:rPr lang="en-US" sz="2250" dirty="0" smtClean="0"/>
              <a:t>. models of many-cores too similar to expect a difference</a:t>
            </a:r>
          </a:p>
          <a:p>
            <a:pPr>
              <a:buNone/>
            </a:pPr>
            <a:r>
              <a:rPr lang="en-US" sz="2250" dirty="0" smtClean="0"/>
              <a:t>3. </a:t>
            </a:r>
            <a:r>
              <a:rPr lang="en-US" sz="2250" u="sng" dirty="0" smtClean="0"/>
              <a:t>IMO</a:t>
            </a:r>
            <a:r>
              <a:rPr lang="en-US" sz="2250" dirty="0" smtClean="0"/>
              <a:t> denial. Just a symptom. The problem is the HW</a:t>
            </a:r>
          </a:p>
          <a:p>
            <a:pPr>
              <a:buNone/>
            </a:pPr>
            <a:endParaRPr lang="en-US" sz="2250" dirty="0" smtClean="0"/>
          </a:p>
          <a:p>
            <a:pPr algn="ctr">
              <a:buNone/>
            </a:pPr>
            <a:r>
              <a:rPr lang="en-US" sz="2250" u="sng" dirty="0" smtClean="0"/>
              <a:t>Opportunity Space</a:t>
            </a:r>
            <a:r>
              <a:rPr lang="en-US" sz="2250" dirty="0" smtClean="0"/>
              <a:t> </a:t>
            </a:r>
          </a:p>
          <a:p>
            <a:pPr>
              <a:buNone/>
            </a:pPr>
            <a:r>
              <a:rPr lang="en-US" sz="2250" dirty="0" smtClean="0"/>
              <a:t>&lt;~1TB main memory. </a:t>
            </a:r>
            <a:r>
              <a:rPr lang="en-US" sz="2250" u="sng" dirty="0" smtClean="0"/>
              <a:t>If</a:t>
            </a:r>
            <a:r>
              <a:rPr lang="en-US" sz="2250" dirty="0" smtClean="0"/>
              <a:t> 1000-core HW, order-of-magnitude: </a:t>
            </a:r>
          </a:p>
          <a:p>
            <a:r>
              <a:rPr lang="en-US" sz="2250" dirty="0" smtClean="0"/>
              <a:t>Lower Cost (~$10K/unit), </a:t>
            </a:r>
          </a:p>
          <a:p>
            <a:r>
              <a:rPr lang="en-US" sz="2250" dirty="0" smtClean="0"/>
              <a:t>Easier programming</a:t>
            </a:r>
          </a:p>
          <a:p>
            <a:r>
              <a:rPr lang="en-US" sz="2250" dirty="0" smtClean="0"/>
              <a:t>Greater speedups (performance)  </a:t>
            </a:r>
          </a:p>
          <a:p>
            <a:pPr>
              <a:buNone/>
            </a:pPr>
            <a:r>
              <a:rPr lang="en-US" sz="2250" b="1" dirty="0" smtClean="0"/>
              <a:t>Could LANL be interested?</a:t>
            </a:r>
          </a:p>
          <a:p>
            <a:pPr algn="ctr">
              <a:buNone/>
            </a:pPr>
            <a:endParaRPr lang="en-US" sz="2250" dirty="0" smtClean="0"/>
          </a:p>
          <a:p>
            <a:pPr>
              <a:buNone/>
            </a:pPr>
            <a:r>
              <a:rPr lang="en-US" sz="1800" dirty="0" smtClean="0"/>
              <a:t>* http://www.thedailybeast.com/articles/2011/12/28/the-u-s-is-busy-building-supercomputers-but-needs-someone-to-run-them.html  </a:t>
            </a:r>
            <a:endParaRPr lang="en-US" sz="1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202363"/>
          </a:xfrm>
        </p:spPr>
        <p:txBody>
          <a:bodyPr/>
          <a:lstStyle/>
          <a:p>
            <a:pPr marL="660400" indent="-660400" eaLnBrk="1" hangingPunct="1">
              <a:lnSpc>
                <a:spcPct val="110000"/>
              </a:lnSpc>
              <a:buNone/>
            </a:pPr>
            <a:r>
              <a:rPr lang="en-US" altLang="ja-JP" sz="2400" u="sng" dirty="0" smtClean="0">
                <a:latin typeface="Calibri" charset="0"/>
                <a:sym typeface="Wingdings" charset="0"/>
              </a:rPr>
              <a:t>Unchallenged in a Fall’11 DC event</a:t>
            </a:r>
            <a:r>
              <a:rPr lang="en-US" altLang="ja-JP" sz="2400" b="1" dirty="0" smtClean="0">
                <a:latin typeface="Calibri" charset="0"/>
                <a:sym typeface="Wingdings" charset="0"/>
              </a:rPr>
              <a:t> </a:t>
            </a:r>
            <a:r>
              <a:rPr lang="en-US" sz="2400" dirty="0" smtClean="0">
                <a:latin typeface="Calibri" charset="0"/>
                <a:sym typeface="Wingdings" charset="0"/>
              </a:rPr>
              <a:t>‘what a wonderful </a:t>
            </a:r>
            <a:r>
              <a:rPr lang="en-US" sz="2400" b="1" dirty="0" smtClean="0">
                <a:latin typeface="Calibri" charset="0"/>
                <a:sym typeface="Wingdings" charset="0"/>
              </a:rPr>
              <a:t>dynamic</a:t>
            </a:r>
            <a:r>
              <a:rPr lang="en-US" sz="2400" dirty="0" smtClean="0">
                <a:latin typeface="Calibri" charset="0"/>
                <a:sym typeface="Wingdings" charset="0"/>
              </a:rPr>
              <a:t> field. 10 yrs ago DEC&amp;Sun were great companies, now gone’; Apple, IBM, Motorola also out of high-end commodity processors.  </a:t>
            </a:r>
          </a:p>
          <a:p>
            <a:pPr marL="660400" indent="-660400" eaLnBrk="1" hangingPunct="1">
              <a:lnSpc>
                <a:spcPct val="110000"/>
              </a:lnSpc>
              <a:buNone/>
            </a:pPr>
            <a:endParaRPr lang="en-US" altLang="ja-JP" sz="2400" b="1" dirty="0" smtClean="0">
              <a:latin typeface="Calibri" charset="0"/>
            </a:endParaRPr>
          </a:p>
          <a:p>
            <a:pPr marL="660400" indent="-660400" algn="ctr" eaLnBrk="1" hangingPunct="1">
              <a:lnSpc>
                <a:spcPct val="110000"/>
              </a:lnSpc>
              <a:buNone/>
            </a:pPr>
            <a:r>
              <a:rPr lang="en-US" sz="2400" b="1" dirty="0" smtClean="0"/>
              <a:t>Oh dear, compare this cheerfulness with:</a:t>
            </a:r>
          </a:p>
          <a:p>
            <a:pPr marL="660400" indent="-660400" eaLnBrk="1" hangingPunct="1">
              <a:lnSpc>
                <a:spcPct val="110000"/>
              </a:lnSpc>
              <a:buNone/>
            </a:pPr>
            <a:r>
              <a:rPr lang="en-US" sz="2400" dirty="0" smtClean="0"/>
              <a:t>“The Trouble with Multicore: </a:t>
            </a:r>
            <a:r>
              <a:rPr lang="en-US" sz="2400" dirty="0" smtClean="0">
                <a:solidFill>
                  <a:srgbClr val="FF0000"/>
                </a:solidFill>
              </a:rPr>
              <a:t>Chipmakers are busy designing microprocessors that </a:t>
            </a:r>
            <a:r>
              <a:rPr lang="en-US" sz="2400" i="1" u="sng" dirty="0" smtClean="0">
                <a:solidFill>
                  <a:srgbClr val="FF0000"/>
                </a:solidFill>
              </a:rPr>
              <a:t>most programmers can't handle</a:t>
            </a:r>
            <a:r>
              <a:rPr lang="en-US" sz="2400" dirty="0" smtClean="0"/>
              <a:t>”—D. Patterson, IEEE Spectrum 7/2010 </a:t>
            </a:r>
          </a:p>
          <a:p>
            <a:pPr marL="660400" indent="-660400" eaLnBrk="1" hangingPunct="1">
              <a:lnSpc>
                <a:spcPct val="110000"/>
              </a:lnSpc>
              <a:buNone/>
            </a:pPr>
            <a:r>
              <a:rPr lang="en-US" sz="2400" dirty="0" smtClean="0">
                <a:solidFill>
                  <a:srgbClr val="FF0000"/>
                </a:solidFill>
              </a:rPr>
              <a:t>Only heroic programmers</a:t>
            </a:r>
            <a:r>
              <a:rPr lang="en-US" sz="2400" dirty="0" smtClean="0"/>
              <a:t> can exploit the vast parallelism in current machines – The Future of Computing: </a:t>
            </a:r>
            <a:r>
              <a:rPr lang="en-US" sz="2400" i="1" dirty="0" smtClean="0"/>
              <a:t>Game over </a:t>
            </a:r>
            <a:r>
              <a:rPr lang="en-US" sz="2400" dirty="0" smtClean="0"/>
              <a:t>or Next level, National Research Council, 2011 </a:t>
            </a:r>
          </a:p>
          <a:p>
            <a:pPr marL="660400" indent="-660400" eaLnBrk="1" hangingPunct="1">
              <a:lnSpc>
                <a:spcPct val="110000"/>
              </a:lnSpc>
              <a:buNone/>
            </a:pPr>
            <a:r>
              <a:rPr lang="en-US" sz="2400" u="sng" dirty="0" smtClean="0">
                <a:latin typeface="Calibri" charset="0"/>
                <a:sym typeface="Wingdings" charset="0"/>
              </a:rPr>
              <a:t>Ask yourself</a:t>
            </a:r>
            <a:r>
              <a:rPr lang="en-US" sz="2400" i="1" dirty="0" smtClean="0">
                <a:latin typeface="Calibri" charset="0"/>
                <a:sym typeface="Wingdings" charset="0"/>
              </a:rPr>
              <a:t> Dynamic</a:t>
            </a:r>
            <a:r>
              <a:rPr lang="en-US" sz="2400" dirty="0" smtClean="0">
                <a:latin typeface="Calibri" charset="0"/>
                <a:sym typeface="Wingdings" charset="0"/>
              </a:rPr>
              <a:t>  </a:t>
            </a:r>
            <a:r>
              <a:rPr lang="en-US" sz="2400" b="1" dirty="0" smtClean="0">
                <a:latin typeface="Calibri" charset="0"/>
                <a:sym typeface="Wingdings" charset="0"/>
              </a:rPr>
              <a:t>OR</a:t>
            </a:r>
            <a:r>
              <a:rPr lang="en-US" sz="2400" dirty="0" smtClean="0">
                <a:latin typeface="Calibri" charset="0"/>
                <a:sym typeface="Wingdings" charset="0"/>
              </a:rPr>
              <a:t>  </a:t>
            </a:r>
            <a:r>
              <a:rPr lang="en-US" sz="2400" i="1" dirty="0" smtClean="0">
                <a:latin typeface="Calibri" charset="0"/>
                <a:sym typeface="Wingdings" charset="0"/>
              </a:rPr>
              <a:t>consolidation and</a:t>
            </a:r>
            <a:r>
              <a:rPr lang="en-US" sz="2400" i="1" dirty="0" smtClean="0">
                <a:latin typeface="Calibri" charset="0"/>
                <a:sym typeface="Wingdings" pitchFamily="2" charset="2"/>
              </a:rPr>
              <a:t> </a:t>
            </a:r>
            <a:r>
              <a:rPr lang="en-US" sz="2400" i="1" dirty="0" smtClean="0">
                <a:latin typeface="Calibri" charset="0"/>
                <a:sym typeface="Wingdings" charset="0"/>
              </a:rPr>
              <a:t>diminished competition?   Satisfied with recent yrs innovation in high-end commodity apps?</a:t>
            </a:r>
            <a:endParaRPr lang="en-US" sz="2400" dirty="0" smtClean="0">
              <a:sym typeface="Wingdings"/>
            </a:endParaRPr>
          </a:p>
          <a:p>
            <a:pPr marL="660400" indent="-660400" eaLnBrk="1" hangingPunct="1">
              <a:lnSpc>
                <a:spcPct val="110000"/>
              </a:lnSpc>
              <a:buNone/>
            </a:pPr>
            <a:endParaRPr lang="en-US" sz="2400" u="sng" dirty="0" smtClean="0">
              <a:sym typeface="Wingdings"/>
            </a:endParaRPr>
          </a:p>
          <a:p>
            <a:pPr marL="660400" indent="-660400" eaLnBrk="1" hangingPunct="1">
              <a:lnSpc>
                <a:spcPct val="110000"/>
              </a:lnSpc>
              <a:buNone/>
            </a:pPr>
            <a:r>
              <a:rPr lang="en-US" sz="2400" u="sng" dirty="0" smtClean="0">
                <a:sym typeface="Wingdings"/>
              </a:rPr>
              <a:t>Next</a:t>
            </a:r>
            <a:r>
              <a:rPr lang="en-US" sz="2400" dirty="0" smtClean="0">
                <a:sym typeface="Wingdings"/>
              </a:rPr>
              <a:t> </a:t>
            </a:r>
            <a:r>
              <a:rPr lang="en-US" sz="2400" dirty="0" smtClean="0">
                <a:solidFill>
                  <a:srgbClr val="FF0000"/>
                </a:solidFill>
                <a:sym typeface="Wingdings"/>
              </a:rPr>
              <a:t>How did we get to this point, and how to get out? </a:t>
            </a:r>
            <a:endParaRPr lang="en-US" sz="2400" u="sng" dirty="0" smtClean="0">
              <a:solidFill>
                <a:srgbClr val="17375E"/>
              </a:solidFill>
            </a:endParaRPr>
          </a:p>
          <a:p>
            <a:pPr>
              <a:buNone/>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buNone/>
            </a:pPr>
            <a:r>
              <a:rPr lang="en-US" sz="2400" kern="1200" dirty="0" smtClean="0"/>
              <a:t>Is it an industrial disease if so many in academia, industry, and Wall Street see black </a:t>
            </a:r>
            <a:r>
              <a:rPr lang="en-US" sz="2400" kern="1200" dirty="0"/>
              <a:t>a</a:t>
            </a:r>
            <a:r>
              <a:rPr lang="en-US" sz="2400" kern="1200" dirty="0" smtClean="0"/>
              <a:t>s white?</a:t>
            </a:r>
          </a:p>
          <a:p>
            <a:pPr>
              <a:buNone/>
            </a:pPr>
            <a:endParaRPr lang="en-US" sz="2400" b="1" kern="1200" dirty="0" smtClean="0"/>
          </a:p>
          <a:p>
            <a:pPr>
              <a:buNone/>
            </a:pPr>
            <a:r>
              <a:rPr lang="en-US" sz="2400" u="sng" kern="1200" dirty="0" smtClean="0"/>
              <a:t>If yes, consider</a:t>
            </a:r>
          </a:p>
          <a:p>
            <a:pPr>
              <a:buNone/>
            </a:pPr>
            <a:r>
              <a:rPr lang="en-US" sz="2400" b="1" kern="1200" dirty="0" smtClean="0"/>
              <a:t>Publicity is justly commended as a remedy</a:t>
            </a:r>
            <a:r>
              <a:rPr lang="en-US" sz="2400" kern="1200" dirty="0" smtClean="0"/>
              <a:t> for social and </a:t>
            </a:r>
            <a:r>
              <a:rPr lang="en-US" sz="2400" b="1" kern="1200" dirty="0" smtClean="0"/>
              <a:t>industrial diseases</a:t>
            </a:r>
            <a:r>
              <a:rPr lang="en-US" sz="2400" kern="1200" dirty="0" smtClean="0"/>
              <a:t>. Sunlight is said to be the best of disinfectants; electric light the most efficient policeman—Louis D. Brandeis</a:t>
            </a:r>
          </a:p>
          <a:p>
            <a:pPr>
              <a:buNone/>
            </a:pPr>
            <a:endParaRPr lang="en-US" sz="2400" kern="1200" dirty="0" smtClean="0"/>
          </a:p>
          <a:p>
            <a:pPr>
              <a:buNone/>
            </a:pPr>
            <a:r>
              <a:rPr lang="en-US" sz="2400" kern="1200" dirty="0" smtClean="0"/>
              <a:t>BTW, IMO vendors will be happy if shown the way. But: 1. people say what they think that vendors want to hear; 2. vendors cannot protest against compliments to their own products</a:t>
            </a: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2400" u="sng" dirty="0" smtClean="0">
                <a:ea typeface="ＭＳ Ｐゴシック" charset="-128"/>
                <a:sym typeface="Wingdings" pitchFamily="2" charset="2"/>
              </a:rPr>
              <a:t>What if we keep digging (around HW dart)</a:t>
            </a:r>
          </a:p>
          <a:p>
            <a:pPr>
              <a:buNone/>
            </a:pPr>
            <a:endParaRPr lang="en-US" sz="2400" u="sng" dirty="0" smtClean="0">
              <a:ea typeface="ＭＳ Ｐゴシック" charset="-128"/>
              <a:sym typeface="Wingdings" pitchFamily="2" charset="2"/>
            </a:endParaRPr>
          </a:p>
          <a:p>
            <a:pPr>
              <a:buNone/>
            </a:pPr>
            <a:r>
              <a:rPr lang="en-US" sz="2400" u="sng" dirty="0" smtClean="0">
                <a:ea typeface="ＭＳ Ｐゴシック" charset="-128"/>
                <a:sym typeface="Wingdings" pitchFamily="2" charset="2"/>
              </a:rPr>
              <a:t>Example</a:t>
            </a:r>
            <a:r>
              <a:rPr lang="en-US" sz="2400" u="sng" dirty="0">
                <a:ea typeface="ＭＳ Ｐゴシック" charset="-128"/>
                <a:sym typeface="Wingdings" pitchFamily="2" charset="2"/>
              </a:rPr>
              <a:t>: how to attract students?</a:t>
            </a:r>
            <a:r>
              <a:rPr lang="en-US" sz="2400" dirty="0">
                <a:ea typeface="ＭＳ Ｐゴシック" charset="-128"/>
                <a:sym typeface="Wingdings" pitchFamily="2" charset="2"/>
              </a:rPr>
              <a:t> </a:t>
            </a:r>
            <a:r>
              <a:rPr lang="en-US" sz="2400" dirty="0">
                <a:ea typeface="ＭＳ Ｐゴシック" charset="-128"/>
              </a:rPr>
              <a:t>Starts par </a:t>
            </a:r>
            <a:r>
              <a:rPr lang="en-US" sz="2400" dirty="0" err="1">
                <a:ea typeface="ＭＳ Ｐゴシック" charset="-128"/>
              </a:rPr>
              <a:t>prog</a:t>
            </a:r>
            <a:r>
              <a:rPr lang="en-US" sz="2400" dirty="0">
                <a:ea typeface="ＭＳ Ｐゴシック" charset="-128"/>
              </a:rPr>
              <a:t> course </a:t>
            </a:r>
            <a:r>
              <a:rPr lang="en-US" sz="2400" dirty="0" smtClean="0">
                <a:ea typeface="ＭＳ Ｐゴシック" charset="-128"/>
              </a:rPr>
              <a:t>with a parallel version of basic </a:t>
            </a:r>
            <a:r>
              <a:rPr lang="en-US" sz="2400" dirty="0">
                <a:ea typeface="ＭＳ Ｐゴシック" charset="-128"/>
              </a:rPr>
              <a:t>matrix </a:t>
            </a:r>
            <a:r>
              <a:rPr lang="en-US" sz="2400" dirty="0" smtClean="0">
                <a:ea typeface="ＭＳ Ｐゴシック" charset="-128"/>
              </a:rPr>
              <a:t>multiply or tile</a:t>
            </a:r>
            <a:r>
              <a:rPr lang="en-US" sz="2400" dirty="0">
                <a:ea typeface="ＭＳ Ｐゴシック" charset="-128"/>
              </a:rPr>
              <a:t>-based </a:t>
            </a:r>
            <a:r>
              <a:rPr lang="en-US" sz="2400" dirty="0" smtClean="0">
                <a:ea typeface="ＭＳ Ｐゴシック" charset="-128"/>
              </a:rPr>
              <a:t>one? The latter: </a:t>
            </a:r>
            <a:r>
              <a:rPr lang="en-US" sz="2400" dirty="0" smtClean="0">
                <a:solidFill>
                  <a:srgbClr val="FF0000"/>
                </a:solidFill>
                <a:ea typeface="ＭＳ Ｐゴシック" charset="-128"/>
              </a:rPr>
              <a:t>Deliver 1</a:t>
            </a:r>
            <a:r>
              <a:rPr lang="en-US" sz="2400" baseline="30000" dirty="0" smtClean="0">
                <a:solidFill>
                  <a:srgbClr val="FF0000"/>
                </a:solidFill>
                <a:ea typeface="ＭＳ Ｐゴシック" charset="-128"/>
              </a:rPr>
              <a:t>st</a:t>
            </a:r>
            <a:r>
              <a:rPr lang="en-US" sz="2400" dirty="0" smtClean="0">
                <a:solidFill>
                  <a:srgbClr val="FF0000"/>
                </a:solidFill>
                <a:ea typeface="ＭＳ Ｐゴシック" charset="-128"/>
              </a:rPr>
              <a:t> </a:t>
            </a:r>
            <a:r>
              <a:rPr lang="en-US" sz="2400" dirty="0">
                <a:solidFill>
                  <a:srgbClr val="FF0000"/>
                </a:solidFill>
                <a:ea typeface="ＭＳ Ｐゴシック" charset="-128"/>
              </a:rPr>
              <a:t>par </a:t>
            </a:r>
            <a:r>
              <a:rPr lang="en-US" sz="2400" dirty="0" err="1">
                <a:solidFill>
                  <a:srgbClr val="FF0000"/>
                </a:solidFill>
                <a:ea typeface="ＭＳ Ｐゴシック" charset="-128"/>
              </a:rPr>
              <a:t>prog</a:t>
            </a:r>
            <a:r>
              <a:rPr lang="en-US" sz="2400" dirty="0">
                <a:solidFill>
                  <a:srgbClr val="FF0000"/>
                </a:solidFill>
                <a:ea typeface="ＭＳ Ｐゴシック" charset="-128"/>
              </a:rPr>
              <a:t> trauma ASAP:</a:t>
            </a:r>
            <a:r>
              <a:rPr lang="en-US" sz="2400" dirty="0">
                <a:solidFill>
                  <a:srgbClr val="FF0000"/>
                </a:solidFill>
                <a:ea typeface="ＭＳ Ｐゴシック" charset="-128"/>
                <a:sym typeface="Wingdings" pitchFamily="2" charset="2"/>
              </a:rPr>
              <a:t> Shock and awe </a:t>
            </a:r>
            <a:r>
              <a:rPr lang="en-US" sz="2400" dirty="0">
                <a:solidFill>
                  <a:srgbClr val="FF0000"/>
                </a:solidFill>
                <a:ea typeface="ＭＳ Ｐゴシック" charset="-128"/>
              </a:rPr>
              <a:t> </a:t>
            </a:r>
            <a:r>
              <a:rPr lang="en-US" sz="2400" dirty="0">
                <a:ea typeface="ＭＳ Ｐゴシック" charset="-128"/>
              </a:rPr>
              <a:t>Okay to teach later, but .. how many tiles to fit 1000X1000 matrices in cache of modern PC</a:t>
            </a:r>
            <a:r>
              <a:rPr lang="en-US" sz="2400" dirty="0" smtClean="0">
                <a:ea typeface="ＭＳ Ｐゴシック" charset="-128"/>
              </a:rPr>
              <a:t>?</a:t>
            </a:r>
          </a:p>
          <a:p>
            <a:pPr>
              <a:buNone/>
            </a:pPr>
            <a:endParaRPr lang="en-US" sz="2400" dirty="0" smtClean="0">
              <a:latin typeface="Calibri" charset="0"/>
            </a:endParaRPr>
          </a:p>
          <a:p>
            <a:pPr algn="ctr">
              <a:buNone/>
            </a:pPr>
            <a:r>
              <a:rPr lang="en-US" sz="2400" u="sng" dirty="0" smtClean="0">
                <a:latin typeface="Calibri" charset="0"/>
              </a:rPr>
              <a:t>A </a:t>
            </a:r>
            <a:r>
              <a:rPr lang="en-US" sz="2400" u="sng" dirty="0">
                <a:latin typeface="Calibri" charset="0"/>
              </a:rPr>
              <a:t>sociology of </a:t>
            </a:r>
            <a:r>
              <a:rPr lang="en-US" sz="2400" u="sng" dirty="0" smtClean="0">
                <a:latin typeface="Calibri" charset="0"/>
              </a:rPr>
              <a:t>science angle</a:t>
            </a:r>
          </a:p>
          <a:p>
            <a:pPr>
              <a:buNone/>
            </a:pPr>
            <a:r>
              <a:rPr lang="en-US" sz="2400" dirty="0" err="1" smtClean="0">
                <a:latin typeface="Calibri" charset="0"/>
              </a:rPr>
              <a:t>Ludwik</a:t>
            </a:r>
            <a:r>
              <a:rPr lang="en-US" sz="2400" dirty="0" smtClean="0">
                <a:latin typeface="Calibri" charset="0"/>
              </a:rPr>
              <a:t> Fleck, 1935 (the Turing of sociology of science):</a:t>
            </a:r>
          </a:p>
          <a:p>
            <a:r>
              <a:rPr lang="en-US" sz="2400" dirty="0" smtClean="0">
                <a:latin typeface="Calibri" charset="0"/>
              </a:rPr>
              <a:t>Research </a:t>
            </a:r>
            <a:r>
              <a:rPr lang="en-US" sz="2400" dirty="0">
                <a:latin typeface="Calibri" charset="0"/>
              </a:rPr>
              <a:t>too esoteric to be reliable </a:t>
            </a:r>
            <a:r>
              <a:rPr lang="en-US" sz="2400" dirty="0">
                <a:latin typeface="Calibri" charset="0"/>
                <a:sym typeface="Wingdings" charset="0"/>
              </a:rPr>
              <a:t> exoteric </a:t>
            </a:r>
            <a:r>
              <a:rPr lang="en-US" sz="2400" dirty="0" smtClean="0">
                <a:latin typeface="Calibri" charset="0"/>
                <a:sym typeface="Wingdings" charset="0"/>
              </a:rPr>
              <a:t>validation</a:t>
            </a:r>
          </a:p>
          <a:p>
            <a:r>
              <a:rPr lang="en-US" sz="2400" dirty="0" smtClean="0">
                <a:latin typeface="Calibri" charset="0"/>
                <a:sym typeface="Wingdings" charset="0"/>
              </a:rPr>
              <a:t>Exoteric validation: exactly what general programmers </a:t>
            </a:r>
            <a:r>
              <a:rPr lang="en-US" sz="2400" dirty="0">
                <a:latin typeface="Calibri" charset="0"/>
                <a:sym typeface="Wingdings" charset="0"/>
              </a:rPr>
              <a:t>c</a:t>
            </a:r>
            <a:r>
              <a:rPr lang="en-US" sz="2400" dirty="0" smtClean="0">
                <a:latin typeface="Calibri" charset="0"/>
                <a:sym typeface="Wingdings" charset="0"/>
              </a:rPr>
              <a:t>ould have provided, but … </a:t>
            </a:r>
            <a:r>
              <a:rPr lang="en-US" sz="2400" dirty="0" smtClean="0">
                <a:solidFill>
                  <a:srgbClr val="FF0000"/>
                </a:solidFill>
                <a:latin typeface="Calibri" charset="0"/>
                <a:sym typeface="Wingdings" charset="0"/>
              </a:rPr>
              <a:t>they have not!</a:t>
            </a:r>
          </a:p>
          <a:p>
            <a:endParaRPr lang="en-US" sz="2400" dirty="0" smtClean="0">
              <a:solidFill>
                <a:srgbClr val="FF0000"/>
              </a:solidFill>
              <a:latin typeface="Calibri" charset="0"/>
              <a:sym typeface="Wingdings" charset="0"/>
            </a:endParaRPr>
          </a:p>
          <a:p>
            <a:pPr>
              <a:buNone/>
            </a:pPr>
            <a:r>
              <a:rPr lang="en-US" sz="2400" u="sng" dirty="0" smtClean="0">
                <a:ea typeface="ＭＳ Ｐゴシック" charset="-128"/>
              </a:rPr>
              <a:t>Next</a:t>
            </a:r>
            <a:r>
              <a:rPr lang="en-US" sz="2400" dirty="0" smtClean="0">
                <a:ea typeface="ＭＳ Ｐゴシック" charset="-128"/>
              </a:rPr>
              <a:t> Why vendors’ approach cannot work (and rejection by programmers is all but certain)</a:t>
            </a:r>
            <a:endParaRPr lang="en-US" sz="2400" dirty="0" smtClean="0">
              <a:solidFill>
                <a:srgbClr val="FF0000"/>
              </a:solidFill>
              <a:latin typeface="Calibri" charset="0"/>
              <a:sym typeface="Wingdings"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6200"/>
            <a:ext cx="9144000" cy="3124200"/>
          </a:xfrm>
        </p:spPr>
        <p:txBody>
          <a:bodyPr/>
          <a:lstStyle/>
          <a:p>
            <a:pPr marL="0" indent="0"/>
            <a:r>
              <a:rPr lang="en-US" b="0" u="sng" dirty="0" smtClean="0"/>
              <a:t>“Application dreamer”</a:t>
            </a:r>
            <a:r>
              <a:rPr lang="en-US" b="0" dirty="0" smtClean="0"/>
              <a:t> </a:t>
            </a:r>
            <a:r>
              <a:rPr lang="en-US" dirty="0" smtClean="0"/>
              <a:t>between a rock and a hard place</a:t>
            </a:r>
            <a:br>
              <a:rPr lang="en-US" dirty="0" smtClean="0"/>
            </a:br>
            <a:r>
              <a:rPr lang="en-US" dirty="0" smtClean="0"/>
              <a:t/>
            </a:r>
            <a:br>
              <a:rPr lang="en-US" dirty="0" smtClean="0"/>
            </a:br>
            <a:r>
              <a:rPr lang="en-US" b="0" dirty="0" smtClean="0">
                <a:ea typeface="ＭＳ Ｐゴシック" charset="-128"/>
              </a:rPr>
              <a:t/>
            </a:r>
            <a:br>
              <a:rPr lang="en-US" b="0" dirty="0" smtClean="0">
                <a:ea typeface="ＭＳ Ｐゴシック" charset="-128"/>
              </a:rPr>
            </a:br>
            <a:r>
              <a:rPr lang="en-US" b="0" u="sng" dirty="0" smtClean="0">
                <a:ea typeface="ＭＳ Ｐゴシック" charset="-128"/>
              </a:rPr>
              <a:t>Permeated the following working assumption</a:t>
            </a:r>
            <a:r>
              <a:rPr lang="en-US" b="0" dirty="0" smtClean="0">
                <a:ea typeface="ＭＳ Ｐゴシック" charset="-128"/>
              </a:rPr>
              <a:t> </a:t>
            </a:r>
            <a:br>
              <a:rPr lang="en-US" b="0" dirty="0" smtClean="0">
                <a:ea typeface="ＭＳ Ｐゴシック" charset="-128"/>
              </a:rPr>
            </a:br>
            <a:r>
              <a:rPr lang="en-US" b="0" dirty="0" smtClean="0">
                <a:ea typeface="ＭＳ Ｐゴシック" charset="-128"/>
              </a:rPr>
              <a:t>Programming models for larger-scale &amp; mainstream systems – similar </a:t>
            </a:r>
            <a:r>
              <a:rPr lang="en-US" b="0" dirty="0" smtClean="0">
                <a:ea typeface="ＭＳ Ｐゴシック" charset="-128"/>
                <a:sym typeface="Wingdings" pitchFamily="2" charset="2"/>
              </a:rPr>
              <a:t></a:t>
            </a:r>
            <a:r>
              <a:rPr lang="en-US" b="0" dirty="0" smtClean="0">
                <a:ea typeface="ＭＳ Ｐゴシック" charset="-128"/>
              </a:rPr>
              <a:t> </a:t>
            </a:r>
            <a:r>
              <a:rPr lang="en-US" b="0" dirty="0" smtClean="0">
                <a:solidFill>
                  <a:srgbClr val="FF0000"/>
                </a:solidFill>
                <a:ea typeface="ＭＳ Ｐゴシック" charset="-128"/>
              </a:rPr>
              <a:t>importing ills of parallel computing to mainstream</a:t>
            </a:r>
            <a:r>
              <a:rPr lang="en-US" b="0" dirty="0" smtClean="0">
                <a:solidFill>
                  <a:srgbClr val="FF0000"/>
                </a:solidFill>
                <a:ea typeface="ＭＳ Ｐゴシック" charset="-128"/>
                <a:sym typeface="Wingdings" pitchFamily="2" charset="2"/>
              </a:rPr>
              <a:t> </a:t>
            </a:r>
            <a:r>
              <a:rPr lang="en-US" dirty="0" smtClean="0">
                <a:solidFill>
                  <a:srgbClr val="FF0000"/>
                </a:solidFill>
                <a:ea typeface="ＭＳ Ｐゴシック" charset="-128"/>
                <a:sym typeface="Wingdings" pitchFamily="2" charset="2"/>
              </a:rPr>
              <a:t/>
            </a:r>
            <a:br>
              <a:rPr lang="en-US" dirty="0" smtClean="0">
                <a:solidFill>
                  <a:srgbClr val="FF0000"/>
                </a:solidFill>
                <a:ea typeface="ＭＳ Ｐゴシック" charset="-128"/>
                <a:sym typeface="Wingdings" pitchFamily="2" charset="2"/>
              </a:rPr>
            </a:br>
            <a:r>
              <a:rPr lang="en-US" dirty="0" smtClean="0"/>
              <a:t/>
            </a:r>
            <a:br>
              <a:rPr lang="en-US" dirty="0" smtClean="0"/>
            </a:br>
            <a:r>
              <a:rPr lang="en-US" dirty="0" smtClean="0"/>
              <a:t/>
            </a:r>
            <a:br>
              <a:rPr lang="en-US" dirty="0" smtClean="0"/>
            </a:br>
            <a:endParaRPr lang="en-US" b="0" u="sng" dirty="0"/>
          </a:p>
        </p:txBody>
      </p:sp>
      <p:pic>
        <p:nvPicPr>
          <p:cNvPr id="1026" name="Picture 2"/>
          <p:cNvPicPr>
            <a:picLocks noGrp="1" noChangeAspect="1" noChangeArrowheads="1"/>
          </p:cNvPicPr>
          <p:nvPr>
            <p:ph type="pic" idx="1"/>
          </p:nvPr>
        </p:nvPicPr>
        <p:blipFill>
          <a:blip r:embed="rId3" cstate="print"/>
          <a:srcRect t="9091" b="9091"/>
          <a:stretch>
            <a:fillRect/>
          </a:stretch>
        </p:blipFill>
        <p:spPr bwMode="auto">
          <a:xfrm>
            <a:off x="3429000" y="990600"/>
            <a:ext cx="2743200" cy="2362200"/>
          </a:xfrm>
          <a:prstGeom prst="rect">
            <a:avLst/>
          </a:prstGeom>
          <a:noFill/>
          <a:ln w="9525">
            <a:noFill/>
            <a:miter lim="800000"/>
            <a:headEnd/>
            <a:tailEnd/>
          </a:ln>
        </p:spPr>
      </p:pic>
      <p:sp>
        <p:nvSpPr>
          <p:cNvPr id="6" name="TextBox 5"/>
          <p:cNvSpPr txBox="1"/>
          <p:nvPr/>
        </p:nvSpPr>
        <p:spPr>
          <a:xfrm>
            <a:off x="6096000" y="1143000"/>
            <a:ext cx="3048000" cy="2862322"/>
          </a:xfrm>
          <a:prstGeom prst="rect">
            <a:avLst/>
          </a:prstGeom>
          <a:noFill/>
        </p:spPr>
        <p:txBody>
          <a:bodyPr wrap="square" rtlCol="0">
            <a:spAutoFit/>
          </a:bodyPr>
          <a:lstStyle/>
          <a:p>
            <a:r>
              <a:rPr lang="en-US" dirty="0" smtClean="0"/>
              <a:t>Optimized for things you can “</a:t>
            </a:r>
            <a:r>
              <a:rPr lang="en-US" b="1" dirty="0" smtClean="0"/>
              <a:t>truly measure</a:t>
            </a:r>
            <a:r>
              <a:rPr lang="en-US" dirty="0" smtClean="0"/>
              <a:t>”: (old) benchmarks &amp; power. </a:t>
            </a:r>
          </a:p>
          <a:p>
            <a:r>
              <a:rPr lang="en-US" dirty="0" smtClean="0"/>
              <a:t>What about productivity?</a:t>
            </a:r>
          </a:p>
          <a:p>
            <a:r>
              <a:rPr lang="en-US" dirty="0" smtClean="0"/>
              <a:t>Low priority at best </a:t>
            </a:r>
            <a:r>
              <a:rPr lang="en-US" dirty="0" smtClean="0">
                <a:sym typeface="Wingdings" pitchFamily="2" charset="2"/>
              </a:rPr>
              <a:t> </a:t>
            </a:r>
            <a:r>
              <a:rPr lang="en-US" dirty="0" smtClean="0">
                <a:solidFill>
                  <a:srgbClr val="FF0000"/>
                </a:solidFill>
                <a:sym typeface="Wingdings" pitchFamily="2" charset="2"/>
              </a:rPr>
              <a:t>Denial .. in other words</a:t>
            </a:r>
            <a:endParaRPr lang="en-US" dirty="0" smtClean="0">
              <a:solidFill>
                <a:srgbClr val="FF0000"/>
              </a:solidFill>
            </a:endParaRPr>
          </a:p>
          <a:p>
            <a:endParaRPr lang="en-US" dirty="0" smtClean="0"/>
          </a:p>
          <a:p>
            <a:r>
              <a:rPr lang="en-US" dirty="0" smtClean="0"/>
              <a:t> </a:t>
            </a:r>
            <a:endParaRPr lang="en-US" dirty="0"/>
          </a:p>
        </p:txBody>
      </p:sp>
      <p:sp>
        <p:nvSpPr>
          <p:cNvPr id="7" name="TextBox 6"/>
          <p:cNvSpPr txBox="1"/>
          <p:nvPr/>
        </p:nvSpPr>
        <p:spPr>
          <a:xfrm>
            <a:off x="0" y="1143000"/>
            <a:ext cx="3657600" cy="2862322"/>
          </a:xfrm>
          <a:prstGeom prst="rect">
            <a:avLst/>
          </a:prstGeom>
          <a:noFill/>
        </p:spPr>
        <p:txBody>
          <a:bodyPr wrap="square" rtlCol="0">
            <a:spAutoFit/>
          </a:bodyPr>
          <a:lstStyle/>
          <a:p>
            <a:pPr>
              <a:buFont typeface="Wingdings" pitchFamily="2" charset="2"/>
              <a:buChar char="L"/>
            </a:pPr>
            <a:r>
              <a:rPr lang="en-US" dirty="0" smtClean="0"/>
              <a:t> Decomposition-inventive design  **creativity**</a:t>
            </a:r>
          </a:p>
          <a:p>
            <a:r>
              <a:rPr lang="en-US" dirty="0" smtClean="0">
                <a:sym typeface="Wingdings" pitchFamily="2" charset="2"/>
              </a:rPr>
              <a:t> </a:t>
            </a:r>
            <a:r>
              <a:rPr lang="en-US" dirty="0" smtClean="0"/>
              <a:t>Reason about concurrency in threads **complexity**</a:t>
            </a:r>
          </a:p>
          <a:p>
            <a:pPr>
              <a:buFont typeface="Wingdings" pitchFamily="2" charset="2"/>
              <a:buChar char="L"/>
            </a:pPr>
            <a:r>
              <a:rPr lang="en-US" dirty="0" smtClean="0"/>
              <a:t> For some parallel HW: issues if whole program is not highly parallel. </a:t>
            </a:r>
            <a:r>
              <a:rPr lang="en-US" dirty="0">
                <a:solidFill>
                  <a:srgbClr val="FF0000"/>
                </a:solidFill>
              </a:rPr>
              <a:t>Will highlight</a:t>
            </a:r>
          </a:p>
          <a:p>
            <a:r>
              <a:rPr lang="en-US" dirty="0" smtClean="0"/>
              <a:t>Even if it is: **too much work**</a:t>
            </a:r>
          </a:p>
          <a:p>
            <a:endParaRPr lang="en-US" dirty="0">
              <a:solidFill>
                <a:srgbClr val="FF0000"/>
              </a:solidFill>
            </a:endParaRPr>
          </a:p>
        </p:txBody>
      </p:sp>
      <p:sp>
        <p:nvSpPr>
          <p:cNvPr id="8" name="TextBox 7"/>
          <p:cNvSpPr txBox="1"/>
          <p:nvPr/>
        </p:nvSpPr>
        <p:spPr>
          <a:xfrm>
            <a:off x="4724400" y="3276600"/>
            <a:ext cx="2743200" cy="369332"/>
          </a:xfrm>
          <a:prstGeom prst="rect">
            <a:avLst/>
          </a:prstGeom>
          <a:noFill/>
        </p:spPr>
        <p:txBody>
          <a:bodyPr wrap="square" rtlCol="0">
            <a:spAutoFit/>
          </a:bodyPr>
          <a:lstStyle/>
          <a:p>
            <a:r>
              <a:rPr lang="en-US" sz="1800" dirty="0" smtClean="0"/>
              <a:t>[Credit: wordpress.com]</a:t>
            </a:r>
            <a:endParaRPr lang="en-US" sz="1800" dirty="0"/>
          </a:p>
        </p:txBody>
      </p:sp>
      <p:sp>
        <p:nvSpPr>
          <p:cNvPr id="9" name="TextBox 8"/>
          <p:cNvSpPr txBox="1"/>
          <p:nvPr/>
        </p:nvSpPr>
        <p:spPr>
          <a:xfrm>
            <a:off x="0" y="1"/>
            <a:ext cx="9144000" cy="584775"/>
          </a:xfrm>
          <a:prstGeom prst="rect">
            <a:avLst/>
          </a:prstGeom>
          <a:noFill/>
        </p:spPr>
        <p:txBody>
          <a:bodyPr wrap="square" rtlCol="0">
            <a:spAutoFit/>
          </a:bodyPr>
          <a:lstStyle/>
          <a:p>
            <a:pPr algn="ctr"/>
            <a:r>
              <a:rPr lang="en-US" sz="3200" dirty="0" smtClean="0"/>
              <a:t>What if keep digging 2</a:t>
            </a:r>
            <a:endParaRPr lang="en-US" sz="3200" dirty="0"/>
          </a:p>
        </p:txBody>
      </p:sp>
      <p:sp>
        <p:nvSpPr>
          <p:cNvPr id="10" name="TextBox 9"/>
          <p:cNvSpPr txBox="1"/>
          <p:nvPr/>
        </p:nvSpPr>
        <p:spPr>
          <a:xfrm>
            <a:off x="0" y="609600"/>
            <a:ext cx="7543800" cy="400110"/>
          </a:xfrm>
          <a:prstGeom prst="rect">
            <a:avLst/>
          </a:prstGeom>
          <a:noFill/>
        </p:spPr>
        <p:txBody>
          <a:bodyPr wrap="square" rtlCol="0">
            <a:spAutoFit/>
          </a:bodyPr>
          <a:lstStyle/>
          <a:p>
            <a:r>
              <a:rPr lang="en-US" b="1" dirty="0" smtClean="0"/>
              <a:t>Programmer’s productivity busters              Many-core HW </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9144000" cy="6248400"/>
          </a:xfrm>
        </p:spPr>
        <p:txBody>
          <a:bodyPr/>
          <a:lstStyle/>
          <a:p>
            <a:pPr algn="ctr"/>
            <a:r>
              <a:rPr lang="en-US" sz="3200" b="1" u="sng" dirty="0" smtClean="0"/>
              <a:t>Casualties of too-costly SW development</a:t>
            </a:r>
            <a:endParaRPr lang="en-US" sz="2400" dirty="0" smtClean="0"/>
          </a:p>
          <a:p>
            <a:pPr marL="342900" indent="-342900">
              <a:buFontTx/>
              <a:buChar char="-"/>
            </a:pPr>
            <a:r>
              <a:rPr lang="en-US" sz="2400" dirty="0" smtClean="0"/>
              <a:t>Cost and time-to-market of applications</a:t>
            </a:r>
          </a:p>
          <a:p>
            <a:endParaRPr lang="en-US" sz="2400" dirty="0" smtClean="0"/>
          </a:p>
          <a:p>
            <a:pPr marL="342900" indent="-342900">
              <a:buFontTx/>
              <a:buChar char="-"/>
            </a:pPr>
            <a:r>
              <a:rPr lang="en-US" sz="2400" dirty="0" smtClean="0"/>
              <a:t>Business model for innovation (&amp; American ingenuity)</a:t>
            </a:r>
          </a:p>
          <a:p>
            <a:endParaRPr lang="en-US" sz="2400" dirty="0" smtClean="0"/>
          </a:p>
          <a:p>
            <a:pPr marL="342900" indent="-342900">
              <a:buFontTx/>
              <a:buChar char="-"/>
            </a:pPr>
            <a:r>
              <a:rPr lang="en-US" sz="2400" dirty="0" smtClean="0"/>
              <a:t>Advantage to lower wage CS job markets</a:t>
            </a:r>
          </a:p>
          <a:p>
            <a:pPr marL="342900" indent="-342900">
              <a:buFontTx/>
              <a:buChar char="-"/>
            </a:pPr>
            <a:endParaRPr lang="en-US" sz="2400" dirty="0" smtClean="0"/>
          </a:p>
          <a:p>
            <a:pPr marL="342900" indent="-342900">
              <a:buFontTx/>
              <a:buChar char="-"/>
            </a:pPr>
            <a:r>
              <a:rPr lang="en-US" sz="2400" dirty="0" smtClean="0"/>
              <a:t>Mission of research enterprises. PhD theses (bioinformatics): program around the engineering of parallel machines. </a:t>
            </a:r>
            <a:r>
              <a:rPr lang="en-US" sz="2400" u="sng" dirty="0" smtClean="0"/>
              <a:t>Not</a:t>
            </a:r>
            <a:r>
              <a:rPr lang="en-US" sz="2400" dirty="0" smtClean="0"/>
              <a:t> robust contributions: new algorithms or modeling app domain. </a:t>
            </a:r>
          </a:p>
          <a:p>
            <a:endParaRPr lang="en-US" sz="2400" dirty="0" smtClean="0">
              <a:solidFill>
                <a:srgbClr val="FF0000"/>
              </a:solidFill>
            </a:endParaRPr>
          </a:p>
          <a:p>
            <a:pPr>
              <a:buFontTx/>
              <a:buChar char="-"/>
            </a:pPr>
            <a:r>
              <a:rPr lang="en-US" sz="2000" dirty="0" smtClean="0"/>
              <a:t> NSF HS plan: attract best US minds with </a:t>
            </a:r>
            <a:r>
              <a:rPr lang="en-US" sz="2000" b="1" dirty="0" smtClean="0"/>
              <a:t>less</a:t>
            </a:r>
            <a:r>
              <a:rPr lang="en-US" sz="2000" dirty="0" smtClean="0"/>
              <a:t> programming, 10K CS teachers</a:t>
            </a:r>
          </a:p>
          <a:p>
            <a:r>
              <a:rPr lang="en-US" sz="2400" dirty="0" smtClean="0"/>
              <a:t>.. Only future of the field &amp; U.S. (and ‘US-like’) competitiveness</a:t>
            </a:r>
          </a:p>
          <a:p>
            <a:r>
              <a:rPr lang="en-US" sz="2000" dirty="0" smtClean="0"/>
              <a:t>Still HW vendor ‘11: ‘Okay, you do have a convenient way to do parallel programming; so what’s the big deal?’ or ‘this is SW not HW’</a:t>
            </a:r>
          </a:p>
          <a:p>
            <a:pPr>
              <a:buFontTx/>
              <a:buChar char="-"/>
            </a:pPr>
            <a:endParaRPr lang="en-US" sz="2400" dirty="0" smtClean="0"/>
          </a:p>
          <a:p>
            <a:endParaRPr lang="en-US" dirty="0"/>
          </a:p>
        </p:txBody>
      </p:sp>
    </p:spTree>
    <p:extLst>
      <p:ext uri="{BB962C8B-B14F-4D97-AF65-F5344CB8AC3E}">
        <p14:creationId xmlns:p14="http://schemas.microsoft.com/office/powerpoint/2010/main" val="42444360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Threats to validity of current power modeling</a:t>
            </a:r>
            <a:endParaRPr lang="en-US" dirty="0"/>
          </a:p>
        </p:txBody>
      </p:sp>
      <p:sp>
        <p:nvSpPr>
          <p:cNvPr id="3" name="Content Placeholder 2"/>
          <p:cNvSpPr>
            <a:spLocks noGrp="1"/>
          </p:cNvSpPr>
          <p:nvPr>
            <p:ph idx="1"/>
          </p:nvPr>
        </p:nvSpPr>
        <p:spPr>
          <a:xfrm>
            <a:off x="0" y="1447800"/>
            <a:ext cx="9144000" cy="4678363"/>
          </a:xfrm>
        </p:spPr>
        <p:txBody>
          <a:bodyPr/>
          <a:lstStyle/>
          <a:p>
            <a:pPr marL="0" indent="0">
              <a:buNone/>
            </a:pPr>
            <a:r>
              <a:rPr lang="en-US" u="sng" dirty="0" smtClean="0"/>
              <a:t>System 1</a:t>
            </a:r>
            <a:r>
              <a:rPr lang="en-US" dirty="0" smtClean="0"/>
              <a:t> 5 days correct code +1d performance</a:t>
            </a:r>
            <a:endParaRPr lang="en-US" u="sng" dirty="0" smtClean="0"/>
          </a:p>
          <a:p>
            <a:pPr marL="0" indent="0">
              <a:buNone/>
            </a:pPr>
            <a:r>
              <a:rPr lang="en-US" u="sng" dirty="0" smtClean="0"/>
              <a:t>System 2</a:t>
            </a:r>
            <a:r>
              <a:rPr lang="en-US" dirty="0" smtClean="0"/>
              <a:t> </a:t>
            </a:r>
            <a:r>
              <a:rPr lang="en-US" dirty="0"/>
              <a:t>5 days correct code </a:t>
            </a:r>
            <a:r>
              <a:rPr lang="en-US" dirty="0" smtClean="0"/>
              <a:t>+1/2 year (125d) performance</a:t>
            </a:r>
          </a:p>
          <a:p>
            <a:pPr marL="0" indent="0" algn="ctr">
              <a:buNone/>
            </a:pPr>
            <a:r>
              <a:rPr lang="en-US" u="sng" dirty="0" smtClean="0"/>
              <a:t>How would you compare total power?</a:t>
            </a:r>
          </a:p>
          <a:p>
            <a:pPr marL="0" indent="0">
              <a:buNone/>
            </a:pPr>
            <a:r>
              <a:rPr lang="en-US" dirty="0" smtClean="0"/>
              <a:t>Power to develop app</a:t>
            </a:r>
          </a:p>
          <a:p>
            <a:pPr marL="0" indent="0">
              <a:buNone/>
            </a:pPr>
            <a:r>
              <a:rPr lang="en-US" dirty="0" smtClean="0"/>
              <a:t>Power to use app</a:t>
            </a:r>
          </a:p>
          <a:p>
            <a:pPr marL="0" indent="0">
              <a:buNone/>
            </a:pPr>
            <a:r>
              <a:rPr lang="en-US" dirty="0" smtClean="0"/>
              <a:t>Would the applications be the same?</a:t>
            </a:r>
          </a:p>
          <a:p>
            <a:pPr marL="0" indent="0">
              <a:buNone/>
            </a:pPr>
            <a:r>
              <a:rPr lang="en-US" dirty="0" smtClean="0"/>
              <a:t>If System 1 promotes more use (more apps, more programmers), is it really bad?</a:t>
            </a:r>
            <a:endParaRPr lang="en-US" u="sng" dirty="0"/>
          </a:p>
        </p:txBody>
      </p:sp>
    </p:spTree>
    <p:extLst>
      <p:ext uri="{BB962C8B-B14F-4D97-AF65-F5344CB8AC3E}">
        <p14:creationId xmlns:p14="http://schemas.microsoft.com/office/powerpoint/2010/main" val="11092997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l"/>
            <a:r>
              <a:rPr lang="en-US" sz="3200" dirty="0" smtClean="0"/>
              <a:t>But, what is the performance penalty for easy programming?</a:t>
            </a:r>
            <a:br>
              <a:rPr lang="en-US" sz="3200" dirty="0" smtClean="0"/>
            </a:br>
            <a:r>
              <a:rPr lang="en-US" sz="3200" u="sng" dirty="0" smtClean="0"/>
              <a:t>Surprise</a:t>
            </a:r>
            <a:r>
              <a:rPr lang="en-US" sz="3200" dirty="0" smtClean="0"/>
              <a:t> </a:t>
            </a:r>
            <a:r>
              <a:rPr lang="en-US" sz="3200" dirty="0" smtClean="0">
                <a:solidFill>
                  <a:srgbClr val="FF0000"/>
                </a:solidFill>
              </a:rPr>
              <a:t>benefit!</a:t>
            </a:r>
            <a:r>
              <a:rPr lang="en-US" sz="3200" dirty="0" smtClean="0"/>
              <a:t> vs. GPU [HotPar10]</a:t>
            </a:r>
            <a:endParaRPr lang="en-US" sz="3200" dirty="0"/>
          </a:p>
        </p:txBody>
      </p:sp>
      <p:pic>
        <p:nvPicPr>
          <p:cNvPr id="4" name="Content Placeholder 3" descr="speedups.eps"/>
          <p:cNvPicPr>
            <a:picLocks noGrp="1" noChangeAspect="1"/>
          </p:cNvPicPr>
          <p:nvPr>
            <p:ph idx="1"/>
          </p:nvPr>
        </p:nvPicPr>
        <p:blipFill>
          <a:blip r:embed="rId2" cstate="print"/>
          <a:stretch>
            <a:fillRect/>
          </a:stretch>
        </p:blipFill>
        <p:spPr>
          <a:xfrm>
            <a:off x="609600" y="1295400"/>
            <a:ext cx="8229599" cy="3581400"/>
          </a:xfrm>
        </p:spPr>
      </p:pic>
      <p:sp>
        <p:nvSpPr>
          <p:cNvPr id="5" name="TextBox 4"/>
          <p:cNvSpPr txBox="1"/>
          <p:nvPr/>
        </p:nvSpPr>
        <p:spPr>
          <a:xfrm>
            <a:off x="0" y="4800600"/>
            <a:ext cx="9144000" cy="1938992"/>
          </a:xfrm>
          <a:prstGeom prst="rect">
            <a:avLst/>
          </a:prstGeom>
          <a:noFill/>
        </p:spPr>
        <p:txBody>
          <a:bodyPr wrap="square" rtlCol="0">
            <a:spAutoFit/>
          </a:bodyPr>
          <a:lstStyle/>
          <a:p>
            <a:r>
              <a:rPr lang="en-US" sz="2400" dirty="0" smtClean="0"/>
              <a:t>1024-TCU XMT simulations vs. code </a:t>
            </a:r>
            <a:r>
              <a:rPr lang="en-US" sz="2400" b="1" dirty="0" smtClean="0"/>
              <a:t>by others </a:t>
            </a:r>
            <a:r>
              <a:rPr lang="en-US" sz="2400" dirty="0" smtClean="0"/>
              <a:t>for GTX280. &lt; 1 is slowdown. Sought: similar silicon area &amp; same clock.</a:t>
            </a:r>
            <a:r>
              <a:rPr lang="en-US" dirty="0" smtClean="0"/>
              <a:t> </a:t>
            </a:r>
          </a:p>
          <a:p>
            <a:pPr algn="ctr"/>
            <a:r>
              <a:rPr lang="en-US" sz="2400" u="sng" dirty="0" smtClean="0"/>
              <a:t>Postscript regarding BFS </a:t>
            </a:r>
          </a:p>
          <a:p>
            <a:pPr>
              <a:buFontTx/>
              <a:buChar char="-"/>
            </a:pPr>
            <a:r>
              <a:rPr lang="en-US" sz="2400" dirty="0" smtClean="0"/>
              <a:t> </a:t>
            </a:r>
            <a:r>
              <a:rPr lang="en-US" sz="2400" dirty="0" smtClean="0">
                <a:solidFill>
                  <a:srgbClr val="FF0000"/>
                </a:solidFill>
              </a:rPr>
              <a:t>59X</a:t>
            </a:r>
            <a:r>
              <a:rPr lang="en-US" sz="2400" dirty="0" smtClean="0"/>
              <a:t> if average parallelism is 20</a:t>
            </a:r>
          </a:p>
          <a:p>
            <a:pPr>
              <a:buFontTx/>
              <a:buChar char="-"/>
            </a:pPr>
            <a:r>
              <a:rPr lang="en-US" sz="2400" dirty="0" smtClean="0"/>
              <a:t> </a:t>
            </a:r>
            <a:r>
              <a:rPr lang="en-US" sz="2400" dirty="0" smtClean="0">
                <a:solidFill>
                  <a:srgbClr val="FF0000"/>
                </a:solidFill>
              </a:rPr>
              <a:t>109X</a:t>
            </a:r>
            <a:r>
              <a:rPr lang="en-US" sz="2400" dirty="0" smtClean="0"/>
              <a:t> if XMT is … downscaled to 64 TCUs</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Problem acronyms</a:t>
            </a:r>
            <a:endParaRPr lang="en-US" dirty="0"/>
          </a:p>
        </p:txBody>
      </p:sp>
      <p:sp>
        <p:nvSpPr>
          <p:cNvPr id="5" name="Content Placeholder 4"/>
          <p:cNvSpPr>
            <a:spLocks noGrp="1"/>
          </p:cNvSpPr>
          <p:nvPr>
            <p:ph idx="1"/>
          </p:nvPr>
        </p:nvSpPr>
        <p:spPr>
          <a:xfrm>
            <a:off x="0" y="1143000"/>
            <a:ext cx="9144000" cy="4983163"/>
          </a:xfrm>
        </p:spPr>
        <p:txBody>
          <a:bodyPr/>
          <a:lstStyle/>
          <a:p>
            <a:pPr>
              <a:buNone/>
            </a:pPr>
            <a:r>
              <a:rPr lang="en-US" dirty="0" smtClean="0"/>
              <a:t>BFS: Breadth-first search on graphs</a:t>
            </a:r>
          </a:p>
          <a:p>
            <a:pPr>
              <a:buNone/>
            </a:pPr>
            <a:r>
              <a:rPr lang="en-US" dirty="0" smtClean="0"/>
              <a:t>Bprop: Back propagation machine learning alg.</a:t>
            </a:r>
          </a:p>
          <a:p>
            <a:pPr>
              <a:buNone/>
            </a:pPr>
            <a:r>
              <a:rPr lang="en-US" dirty="0" smtClean="0"/>
              <a:t>Conv: Image convolution kernel with separable filter</a:t>
            </a:r>
          </a:p>
          <a:p>
            <a:pPr>
              <a:buNone/>
            </a:pPr>
            <a:r>
              <a:rPr lang="en-US" dirty="0" smtClean="0"/>
              <a:t>Msort: Merge-sort algorith</a:t>
            </a:r>
          </a:p>
          <a:p>
            <a:pPr>
              <a:buNone/>
            </a:pPr>
            <a:r>
              <a:rPr lang="en-US" dirty="0" smtClean="0"/>
              <a:t>NW: Needleman-Wunsch sequence alignment</a:t>
            </a:r>
          </a:p>
          <a:p>
            <a:pPr>
              <a:buNone/>
            </a:pPr>
            <a:r>
              <a:rPr lang="en-US" dirty="0" smtClean="0"/>
              <a:t>Reduct: Parallel reduction (sum)</a:t>
            </a:r>
          </a:p>
          <a:p>
            <a:pPr>
              <a:buNone/>
            </a:pPr>
            <a:r>
              <a:rPr lang="en-US" dirty="0" smtClean="0"/>
              <a:t>Spmv: Sparse matrix-vector multiplication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marL="0" indent="0"/>
            <a:r>
              <a:rPr lang="en-US" sz="3200" dirty="0" smtClean="0">
                <a:solidFill>
                  <a:schemeClr val="tx1"/>
                </a:solidFill>
              </a:rPr>
              <a:t>Back-up:</a:t>
            </a:r>
            <a:br>
              <a:rPr lang="en-US" sz="3200" dirty="0" smtClean="0">
                <a:solidFill>
                  <a:schemeClr val="tx1"/>
                </a:solidFill>
              </a:rPr>
            </a:br>
            <a:r>
              <a:rPr lang="en-US" sz="3200" dirty="0" smtClean="0">
                <a:solidFill>
                  <a:schemeClr val="tx1"/>
                </a:solidFill>
              </a:rPr>
              <a:t>Current systems/</a:t>
            </a:r>
            <a:r>
              <a:rPr lang="en-US" sz="3200" dirty="0" smtClean="0">
                <a:solidFill>
                  <a:srgbClr val="FF0000"/>
                </a:solidFill>
              </a:rPr>
              <a:t>revolutionary changes</a:t>
            </a:r>
            <a:r>
              <a:rPr lang="en-US" sz="3600" dirty="0" smtClean="0">
                <a:solidFill>
                  <a:srgbClr val="FF0000"/>
                </a:solidFill>
              </a:rPr>
              <a:t/>
            </a:r>
            <a:br>
              <a:rPr lang="en-US" sz="3600" dirty="0" smtClean="0">
                <a:solidFill>
                  <a:srgbClr val="FF0000"/>
                </a:solidFill>
              </a:rPr>
            </a:br>
            <a:endParaRPr lang="en-US" sz="3600" dirty="0">
              <a:solidFill>
                <a:schemeClr val="tx1"/>
              </a:solidFill>
            </a:endParaRPr>
          </a:p>
        </p:txBody>
      </p:sp>
      <p:sp>
        <p:nvSpPr>
          <p:cNvPr id="3" name="Content Placeholder 2"/>
          <p:cNvSpPr>
            <a:spLocks noGrp="1"/>
          </p:cNvSpPr>
          <p:nvPr>
            <p:ph idx="1"/>
          </p:nvPr>
        </p:nvSpPr>
        <p:spPr>
          <a:xfrm>
            <a:off x="0" y="914400"/>
            <a:ext cx="9144000" cy="5211763"/>
          </a:xfrm>
        </p:spPr>
        <p:txBody>
          <a:bodyPr/>
          <a:lstStyle/>
          <a:p>
            <a:pPr marL="400050" lvl="1" indent="0">
              <a:buNone/>
            </a:pPr>
            <a:r>
              <a:rPr lang="en-US" i="1" u="sng" dirty="0" smtClean="0"/>
              <a:t>Multiprocessors</a:t>
            </a:r>
            <a:r>
              <a:rPr lang="en-US" sz="2200" dirty="0" smtClean="0"/>
              <a:t> HP-12: Computer consisting of tightly coupled processors </a:t>
            </a:r>
            <a:r>
              <a:rPr lang="en-US" sz="2200" i="1" dirty="0" smtClean="0">
                <a:solidFill>
                  <a:srgbClr val="FF0000"/>
                </a:solidFill>
              </a:rPr>
              <a:t>whose coordination and usage are controlled by </a:t>
            </a:r>
            <a:r>
              <a:rPr lang="en-US" sz="2200" i="1" dirty="0" smtClean="0"/>
              <a:t>a single</a:t>
            </a:r>
            <a:r>
              <a:rPr lang="en-US" sz="2200" i="1" dirty="0" smtClean="0">
                <a:solidFill>
                  <a:srgbClr val="FF0000"/>
                </a:solidFill>
              </a:rPr>
              <a:t> OS</a:t>
            </a:r>
            <a:r>
              <a:rPr lang="en-US" sz="2200" dirty="0" smtClean="0"/>
              <a:t> and that share memory through a shared address space</a:t>
            </a:r>
            <a:endParaRPr lang="en-US" sz="2200" i="1" dirty="0" smtClean="0"/>
          </a:p>
          <a:p>
            <a:pPr marL="400050" lvl="1" indent="0">
              <a:buNone/>
            </a:pPr>
            <a:r>
              <a:rPr lang="en-US" i="1" u="sng" dirty="0" smtClean="0"/>
              <a:t>GPUs</a:t>
            </a:r>
            <a:r>
              <a:rPr lang="en-US" i="1" dirty="0" smtClean="0"/>
              <a:t> </a:t>
            </a:r>
            <a:r>
              <a:rPr lang="en-US" sz="2000" dirty="0" smtClean="0"/>
              <a:t>HW handles thread management. But, </a:t>
            </a:r>
            <a:r>
              <a:rPr lang="en-US" sz="2000" dirty="0" smtClean="0">
                <a:solidFill>
                  <a:srgbClr val="FF0000"/>
                </a:solidFill>
                <a:sym typeface="Wingdings" pitchFamily="2" charset="2"/>
              </a:rPr>
              <a:t>leave </a:t>
            </a:r>
            <a:r>
              <a:rPr lang="en-US" sz="2000" dirty="0">
                <a:solidFill>
                  <a:srgbClr val="FF0000"/>
                </a:solidFill>
                <a:sym typeface="Wingdings" pitchFamily="2" charset="2"/>
              </a:rPr>
              <a:t>open missing </a:t>
            </a:r>
            <a:r>
              <a:rPr lang="en-US" sz="2000" dirty="0" smtClean="0">
                <a:solidFill>
                  <a:srgbClr val="FF0000"/>
                </a:solidFill>
                <a:sym typeface="Wingdings" pitchFamily="2" charset="2"/>
              </a:rPr>
              <a:t>items</a:t>
            </a:r>
          </a:p>
          <a:p>
            <a:pPr marL="400050" lvl="1" indent="0">
              <a:buNone/>
            </a:pPr>
            <a:r>
              <a:rPr lang="en-US" sz="2000" dirty="0" smtClean="0">
                <a:solidFill>
                  <a:schemeClr val="accent2">
                    <a:lumMod val="60000"/>
                    <a:lumOff val="40000"/>
                  </a:schemeClr>
                </a:solidFill>
                <a:sym typeface="Wingdings" pitchFamily="2" charset="2"/>
              </a:rPr>
              <a:t>BACKUP:</a:t>
            </a:r>
            <a:endParaRPr lang="en-US" sz="2000" dirty="0" smtClean="0">
              <a:solidFill>
                <a:schemeClr val="accent2">
                  <a:lumMod val="60000"/>
                  <a:lumOff val="40000"/>
                </a:schemeClr>
              </a:solidFill>
            </a:endParaRPr>
          </a:p>
          <a:p>
            <a:pPr marL="857250" lvl="1" indent="-457200">
              <a:buFontTx/>
              <a:buChar char="-"/>
            </a:pPr>
            <a:r>
              <a:rPr lang="en-US" sz="1800" u="sng" dirty="0" smtClean="0">
                <a:solidFill>
                  <a:schemeClr val="accent2">
                    <a:lumMod val="60000"/>
                    <a:lumOff val="40000"/>
                  </a:schemeClr>
                </a:solidFill>
              </a:rPr>
              <a:t>Goal</a:t>
            </a:r>
            <a:r>
              <a:rPr lang="en-US" sz="1800" dirty="0" smtClean="0">
                <a:solidFill>
                  <a:schemeClr val="accent2">
                    <a:lumMod val="60000"/>
                    <a:lumOff val="40000"/>
                  </a:schemeClr>
                </a:solidFill>
              </a:rPr>
              <a:t> Fit as many FUs as you can into silicon. Now, use all of them all the time</a:t>
            </a:r>
          </a:p>
          <a:p>
            <a:pPr marL="857250" lvl="1" indent="-457200">
              <a:buFontTx/>
              <a:buChar char="-"/>
            </a:pPr>
            <a:r>
              <a:rPr lang="en-US" sz="1800" dirty="0" smtClean="0">
                <a:solidFill>
                  <a:schemeClr val="accent2">
                    <a:lumMod val="60000"/>
                    <a:lumOff val="40000"/>
                  </a:schemeClr>
                </a:solidFill>
              </a:rPr>
              <a:t>Architecture</a:t>
            </a:r>
            <a:r>
              <a:rPr lang="en-US" sz="1800" dirty="0">
                <a:solidFill>
                  <a:schemeClr val="accent2">
                    <a:lumMod val="60000"/>
                    <a:lumOff val="40000"/>
                  </a:schemeClr>
                </a:solidFill>
              </a:rPr>
              <a:t>, including </a:t>
            </a:r>
            <a:r>
              <a:rPr lang="en-US" sz="1800" dirty="0">
                <a:solidFill>
                  <a:srgbClr val="FF0000"/>
                </a:solidFill>
              </a:rPr>
              <a:t>memory</a:t>
            </a:r>
            <a:r>
              <a:rPr lang="en-US" sz="1800" dirty="0">
                <a:solidFill>
                  <a:schemeClr val="accent2">
                    <a:lumMod val="60000"/>
                    <a:lumOff val="40000"/>
                  </a:schemeClr>
                </a:solidFill>
              </a:rPr>
              <a:t>, optimized for </a:t>
            </a:r>
            <a:r>
              <a:rPr lang="en-US" sz="1800" dirty="0">
                <a:solidFill>
                  <a:srgbClr val="FF0000"/>
                </a:solidFill>
              </a:rPr>
              <a:t>peak performance on limited workloads, rather than sustained general-purpose </a:t>
            </a:r>
            <a:r>
              <a:rPr lang="en-US" sz="1800" dirty="0" smtClean="0">
                <a:solidFill>
                  <a:srgbClr val="FF0000"/>
                </a:solidFill>
              </a:rPr>
              <a:t>performance</a:t>
            </a:r>
            <a:endParaRPr lang="en-US" sz="1800" dirty="0"/>
          </a:p>
          <a:p>
            <a:pPr marL="857250" lvl="1" indent="-457200">
              <a:buFontTx/>
              <a:buChar char="-"/>
            </a:pPr>
            <a:r>
              <a:rPr lang="en-US" sz="1800" dirty="0" smtClean="0">
                <a:solidFill>
                  <a:schemeClr val="accent2">
                    <a:lumMod val="60000"/>
                    <a:lumOff val="40000"/>
                  </a:schemeClr>
                </a:solidFill>
              </a:rPr>
              <a:t>Each </a:t>
            </a:r>
            <a:r>
              <a:rPr lang="en-US" sz="1800" dirty="0">
                <a:solidFill>
                  <a:schemeClr val="accent2">
                    <a:lumMod val="60000"/>
                    <a:lumOff val="40000"/>
                  </a:schemeClr>
                </a:solidFill>
              </a:rPr>
              <a:t>thread is </a:t>
            </a:r>
            <a:r>
              <a:rPr lang="en-US" sz="1800" dirty="0" smtClean="0">
                <a:solidFill>
                  <a:schemeClr val="accent2">
                    <a:lumMod val="60000"/>
                    <a:lumOff val="40000"/>
                  </a:schemeClr>
                </a:solidFill>
              </a:rPr>
              <a:t>SIMD </a:t>
            </a:r>
            <a:r>
              <a:rPr lang="en-US" sz="1800" dirty="0" smtClean="0">
                <a:solidFill>
                  <a:schemeClr val="accent2">
                    <a:lumMod val="60000"/>
                    <a:lumOff val="40000"/>
                  </a:schemeClr>
                </a:solidFill>
                <a:sym typeface="Wingdings" pitchFamily="2" charset="2"/>
              </a:rPr>
              <a:t> </a:t>
            </a:r>
            <a:r>
              <a:rPr lang="en-US" sz="1800" dirty="0" smtClean="0">
                <a:solidFill>
                  <a:schemeClr val="accent2">
                    <a:lumMod val="60000"/>
                    <a:lumOff val="40000"/>
                  </a:schemeClr>
                </a:solidFill>
              </a:rPr>
              <a:t>limit on thread divergence (both sides of a branch)</a:t>
            </a:r>
          </a:p>
          <a:p>
            <a:pPr marL="857250" lvl="1" indent="-457200">
              <a:buFontTx/>
              <a:buChar char="-"/>
            </a:pPr>
            <a:r>
              <a:rPr lang="en-US" sz="1800" dirty="0" smtClean="0">
                <a:solidFill>
                  <a:schemeClr val="accent2">
                    <a:lumMod val="60000"/>
                    <a:lumOff val="40000"/>
                  </a:schemeClr>
                </a:solidFill>
              </a:rPr>
              <a:t>HW uses parallelism for FUs and hiding </a:t>
            </a:r>
            <a:r>
              <a:rPr lang="en-US" sz="1800" dirty="0">
                <a:solidFill>
                  <a:schemeClr val="accent2">
                    <a:lumMod val="60000"/>
                    <a:lumOff val="40000"/>
                  </a:schemeClr>
                </a:solidFill>
              </a:rPr>
              <a:t>memory </a:t>
            </a:r>
            <a:r>
              <a:rPr lang="en-US" sz="1800" dirty="0" smtClean="0">
                <a:solidFill>
                  <a:schemeClr val="accent2">
                    <a:lumMod val="60000"/>
                    <a:lumOff val="40000"/>
                  </a:schemeClr>
                </a:solidFill>
              </a:rPr>
              <a:t>latency</a:t>
            </a:r>
          </a:p>
          <a:p>
            <a:pPr marL="1257300" lvl="2" indent="-457200">
              <a:buFontTx/>
              <a:buChar char="-"/>
            </a:pPr>
            <a:r>
              <a:rPr lang="en-US" sz="1800" dirty="0" smtClean="0">
                <a:solidFill>
                  <a:srgbClr val="FF0000"/>
                </a:solidFill>
              </a:rPr>
              <a:t>No: </a:t>
            </a:r>
            <a:r>
              <a:rPr lang="en-US" sz="1800" dirty="0">
                <a:solidFill>
                  <a:srgbClr val="FF0000"/>
                </a:solidFill>
              </a:rPr>
              <a:t>shared </a:t>
            </a:r>
            <a:r>
              <a:rPr lang="en-US" sz="1800" dirty="0" smtClean="0">
                <a:solidFill>
                  <a:srgbClr val="FF0000"/>
                </a:solidFill>
              </a:rPr>
              <a:t>cache </a:t>
            </a:r>
            <a:r>
              <a:rPr lang="en-US" sz="1800" dirty="0">
                <a:solidFill>
                  <a:srgbClr val="FF0000"/>
                </a:solidFill>
              </a:rPr>
              <a:t>for general </a:t>
            </a:r>
            <a:r>
              <a:rPr lang="en-US" sz="1800" dirty="0" smtClean="0">
                <a:solidFill>
                  <a:srgbClr val="FF0000"/>
                </a:solidFill>
              </a:rPr>
              <a:t>data, or truly all-to-all interconnection network to shared memory</a:t>
            </a:r>
            <a:r>
              <a:rPr lang="en-US" sz="1800" dirty="0" smtClean="0">
                <a:solidFill>
                  <a:schemeClr val="accent2">
                    <a:lumMod val="60000"/>
                    <a:lumOff val="40000"/>
                  </a:schemeClr>
                </a:solidFill>
              </a:rPr>
              <a:t> </a:t>
            </a:r>
            <a:r>
              <a:rPr lang="en-US" sz="1800" dirty="0" smtClean="0">
                <a:solidFill>
                  <a:schemeClr val="accent2">
                    <a:lumMod val="60000"/>
                    <a:lumOff val="40000"/>
                  </a:schemeClr>
                </a:solidFill>
                <a:sym typeface="Wingdings" pitchFamily="2" charset="2"/>
              </a:rPr>
              <a:t> Works well for plenty</a:t>
            </a:r>
            <a:r>
              <a:rPr lang="en-US" sz="1800" dirty="0" smtClean="0">
                <a:solidFill>
                  <a:schemeClr val="accent2">
                    <a:lumMod val="60000"/>
                    <a:lumOff val="40000"/>
                  </a:schemeClr>
                </a:solidFill>
              </a:rPr>
              <a:t> of “structured” parallelism  </a:t>
            </a:r>
          </a:p>
          <a:p>
            <a:pPr marL="857250" lvl="1" indent="-457200">
              <a:buFontTx/>
              <a:buChar char="-"/>
            </a:pPr>
            <a:r>
              <a:rPr lang="en-US" sz="1800" dirty="0" smtClean="0">
                <a:solidFill>
                  <a:schemeClr val="accent2">
                    <a:lumMod val="60000"/>
                    <a:lumOff val="40000"/>
                  </a:schemeClr>
                </a:solidFill>
              </a:rPr>
              <a:t>Minimal parallelism: just to break even with serial </a:t>
            </a:r>
            <a:r>
              <a:rPr lang="en-US" sz="1800" dirty="0" smtClean="0">
                <a:solidFill>
                  <a:schemeClr val="accent2">
                    <a:lumMod val="60000"/>
                    <a:lumOff val="40000"/>
                  </a:schemeClr>
                </a:solidFill>
                <a:sym typeface="Wingdings" pitchFamily="2" charset="2"/>
              </a:rPr>
              <a:t> </a:t>
            </a:r>
          </a:p>
          <a:p>
            <a:pPr marL="857250" lvl="1" indent="-457200">
              <a:buFontTx/>
              <a:buChar char="-"/>
            </a:pPr>
            <a:r>
              <a:rPr lang="en-US" sz="1800" dirty="0" smtClean="0">
                <a:solidFill>
                  <a:schemeClr val="accent2">
                    <a:lumMod val="60000"/>
                    <a:lumOff val="40000"/>
                  </a:schemeClr>
                </a:solidFill>
                <a:sym typeface="Wingdings" pitchFamily="2" charset="2"/>
              </a:rPr>
              <a:t>Cannot </a:t>
            </a:r>
            <a:r>
              <a:rPr lang="en-US" sz="1800" dirty="0">
                <a:solidFill>
                  <a:schemeClr val="accent2">
                    <a:lumMod val="60000"/>
                    <a:lumOff val="40000"/>
                  </a:schemeClr>
                </a:solidFill>
                <a:sym typeface="Wingdings" pitchFamily="2" charset="2"/>
              </a:rPr>
              <a:t>handle serial &amp;</a:t>
            </a:r>
            <a:r>
              <a:rPr lang="en-US" sz="1800" dirty="0" smtClean="0">
                <a:solidFill>
                  <a:schemeClr val="accent2">
                    <a:lumMod val="60000"/>
                    <a:lumOff val="40000"/>
                  </a:schemeClr>
                </a:solidFill>
                <a:sym typeface="Wingdings" pitchFamily="2" charset="2"/>
              </a:rPr>
              <a:t> </a:t>
            </a:r>
            <a:r>
              <a:rPr lang="en-US" sz="1800" dirty="0">
                <a:solidFill>
                  <a:schemeClr val="accent2">
                    <a:lumMod val="60000"/>
                    <a:lumOff val="40000"/>
                  </a:schemeClr>
                </a:solidFill>
                <a:sym typeface="Wingdings" pitchFamily="2" charset="2"/>
              </a:rPr>
              <a:t>low-parallel </a:t>
            </a:r>
            <a:r>
              <a:rPr lang="en-US" sz="1800" dirty="0" smtClean="0">
                <a:solidFill>
                  <a:schemeClr val="accent2">
                    <a:lumMod val="60000"/>
                    <a:lumOff val="40000"/>
                  </a:schemeClr>
                </a:solidFill>
                <a:sym typeface="Wingdings" pitchFamily="2" charset="2"/>
              </a:rPr>
              <a:t>code.</a:t>
            </a:r>
            <a:r>
              <a:rPr lang="en-US" sz="1800" dirty="0" smtClean="0">
                <a:sym typeface="Wingdings" pitchFamily="2" charset="2"/>
              </a:rPr>
              <a:t> </a:t>
            </a:r>
            <a:r>
              <a:rPr lang="en-US" sz="1800" dirty="0" smtClean="0">
                <a:solidFill>
                  <a:srgbClr val="FF0000"/>
                </a:solidFill>
                <a:sym typeface="Wingdings" pitchFamily="2" charset="2"/>
              </a:rPr>
              <a:t>Leave open missing items: </a:t>
            </a:r>
            <a:r>
              <a:rPr lang="en-US" sz="1800" dirty="0" smtClean="0">
                <a:solidFill>
                  <a:schemeClr val="accent2">
                    <a:lumMod val="60000"/>
                    <a:lumOff val="40000"/>
                  </a:schemeClr>
                </a:solidFill>
                <a:sym typeface="Wingdings" pitchFamily="2" charset="2"/>
              </a:rPr>
              <a:t>strong scaling, irregular, cost-effective regular</a:t>
            </a:r>
            <a:endParaRPr lang="en-US" sz="1800" dirty="0">
              <a:solidFill>
                <a:schemeClr val="accent2">
                  <a:lumMod val="60000"/>
                  <a:lumOff val="40000"/>
                </a:schemeClr>
              </a:solidFill>
              <a:sym typeface="Wingdings" pitchFamily="2" charset="2"/>
            </a:endParaRPr>
          </a:p>
          <a:p>
            <a:pPr marL="400050" lvl="1" indent="0">
              <a:buNone/>
            </a:pPr>
            <a:r>
              <a:rPr lang="en-US" sz="2000" dirty="0" smtClean="0">
                <a:sym typeface="Wingdings" pitchFamily="2" charset="2"/>
              </a:rPr>
              <a:t>Also: DARPA-</a:t>
            </a:r>
            <a:r>
              <a:rPr lang="en-US" sz="2000" dirty="0" err="1" smtClean="0">
                <a:sym typeface="Wingdings" pitchFamily="2" charset="2"/>
              </a:rPr>
              <a:t>HProductivityCS</a:t>
            </a:r>
            <a:r>
              <a:rPr lang="en-US" sz="2000" dirty="0">
                <a:sym typeface="Wingdings" pitchFamily="2" charset="2"/>
              </a:rPr>
              <a:t>.</a:t>
            </a:r>
            <a:r>
              <a:rPr lang="en-US" sz="2000" dirty="0" smtClean="0">
                <a:sym typeface="Wingdings" pitchFamily="2" charset="2"/>
              </a:rPr>
              <a:t> </a:t>
            </a:r>
            <a:r>
              <a:rPr lang="en-US" sz="2000" dirty="0">
                <a:sym typeface="Wingdings" pitchFamily="2" charset="2"/>
              </a:rPr>
              <a:t>S</a:t>
            </a:r>
            <a:r>
              <a:rPr lang="en-US" sz="2000" dirty="0" smtClean="0">
                <a:sym typeface="Wingdings" pitchFamily="2" charset="2"/>
              </a:rPr>
              <a:t>till: “</a:t>
            </a:r>
            <a:r>
              <a:rPr lang="en-US" sz="2000" i="1" dirty="0"/>
              <a:t>Only </a:t>
            </a:r>
            <a:r>
              <a:rPr lang="en-US" sz="2000" i="1" dirty="0">
                <a:solidFill>
                  <a:srgbClr val="FF0000"/>
                </a:solidFill>
              </a:rPr>
              <a:t>heroic</a:t>
            </a:r>
            <a:r>
              <a:rPr lang="en-US" sz="2000" i="1" dirty="0"/>
              <a:t> programmers can exploit the  </a:t>
            </a:r>
            <a:r>
              <a:rPr lang="en-US" sz="2000" i="1" dirty="0">
                <a:solidFill>
                  <a:srgbClr val="FF0000"/>
                </a:solidFill>
              </a:rPr>
              <a:t>vast parallelism</a:t>
            </a:r>
            <a:r>
              <a:rPr lang="en-US" sz="2000" i="1" dirty="0"/>
              <a:t> in today’s machines” </a:t>
            </a:r>
            <a:r>
              <a:rPr lang="en-US" sz="2000" i="1" dirty="0" smtClean="0"/>
              <a:t> </a:t>
            </a:r>
            <a:r>
              <a:rPr lang="en-US" sz="2000" dirty="0" smtClean="0">
                <a:sym typeface="Wingdings" pitchFamily="2" charset="2"/>
              </a:rPr>
              <a:t>[“</a:t>
            </a:r>
            <a:r>
              <a:rPr lang="en-US" sz="2000" dirty="0" err="1" smtClean="0">
                <a:sym typeface="Wingdings" pitchFamily="2" charset="2"/>
              </a:rPr>
              <a:t>GameOver</a:t>
            </a:r>
            <a:r>
              <a:rPr lang="en-US" sz="2000" dirty="0" smtClean="0">
                <a:sym typeface="Wingdings" pitchFamily="2" charset="2"/>
              </a:rPr>
              <a:t>”, </a:t>
            </a:r>
            <a:r>
              <a:rPr lang="en-US" sz="2000" i="1" dirty="0" smtClean="0"/>
              <a:t>CSTB/NAE’11</a:t>
            </a:r>
            <a:r>
              <a:rPr lang="en-US" sz="2000" dirty="0" smtClean="0"/>
              <a:t>]</a:t>
            </a:r>
            <a:endParaRPr lang="en-US" sz="2000" dirty="0" smtClean="0">
              <a:sym typeface="Wingdings" pitchFamily="2" charset="2"/>
            </a:endParaRPr>
          </a:p>
          <a:p>
            <a:pPr marL="400050" lvl="1" indent="0">
              <a:buNone/>
            </a:pPr>
            <a:endParaRPr lang="en-US" sz="2600" dirty="0"/>
          </a:p>
        </p:txBody>
      </p:sp>
    </p:spTree>
    <p:extLst>
      <p:ext uri="{BB962C8B-B14F-4D97-AF65-F5344CB8AC3E}">
        <p14:creationId xmlns:p14="http://schemas.microsoft.com/office/powerpoint/2010/main" val="16021944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Backup slides</a:t>
            </a:r>
          </a:p>
        </p:txBody>
      </p:sp>
      <p:sp>
        <p:nvSpPr>
          <p:cNvPr id="29699" name="Content Placeholder 2"/>
          <p:cNvSpPr>
            <a:spLocks noGrp="1"/>
          </p:cNvSpPr>
          <p:nvPr>
            <p:ph idx="1"/>
          </p:nvPr>
        </p:nvSpPr>
        <p:spPr>
          <a:xfrm>
            <a:off x="0" y="1600200"/>
            <a:ext cx="9144000" cy="4525963"/>
          </a:xfrm>
        </p:spPr>
        <p:txBody>
          <a:bodyPr/>
          <a:lstStyle/>
          <a:p>
            <a:pPr>
              <a:buFontTx/>
              <a:buNone/>
            </a:pPr>
            <a:r>
              <a:rPr lang="en-US" sz="2400" dirty="0" smtClean="0"/>
              <a:t>Many forget that the only reason that PRAM algorithms did not become standard CS knowledge is that there was no demonstration of  an implementable computer architecture that allowed programmers to look at a computer like a PRAM. XMT changed that, and now we should let Mark Twain complete the job.</a:t>
            </a:r>
          </a:p>
          <a:p>
            <a:pPr>
              <a:buFontTx/>
              <a:buNone/>
            </a:pPr>
            <a:endParaRPr lang="en-US" sz="2400" dirty="0" smtClean="0"/>
          </a:p>
          <a:p>
            <a:pPr>
              <a:buFontTx/>
              <a:buNone/>
            </a:pPr>
            <a:r>
              <a:rPr lang="en-US" sz="2400" i="1" dirty="0" smtClean="0"/>
              <a:t>We should be careful to get out of an experience only the wisdom that is in it— and stop there; lest we be like the cat that sits down on a hot stove-lid. She will never sit down on a hot stove-lid again— and that is well; but also she will never sit down on a cold one anymore.</a:t>
            </a:r>
            <a:r>
              <a:rPr lang="en-US" sz="2400" dirty="0" smtClean="0"/>
              <a:t>— </a:t>
            </a:r>
            <a:r>
              <a:rPr lang="en-US" sz="2400" i="1" dirty="0" smtClean="0"/>
              <a:t>Mark Twain</a:t>
            </a:r>
            <a:endParaRPr lang="en-US" sz="24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486400"/>
          </a:xfrm>
        </p:spPr>
        <p:txBody>
          <a:bodyPr/>
          <a:lstStyle/>
          <a:p>
            <a:r>
              <a:rPr lang="en-US" sz="2800" dirty="0" smtClean="0"/>
              <a:t>Seek adding arch. support for parallel programming. For ‘Next level’?!..</a:t>
            </a:r>
          </a:p>
          <a:p>
            <a:r>
              <a:rPr lang="en-US" sz="2800" dirty="0" smtClean="0"/>
              <a:t>Holding on to “industrial accidents” – not my term</a:t>
            </a:r>
          </a:p>
          <a:p>
            <a:pPr>
              <a:buNone/>
            </a:pPr>
            <a:r>
              <a:rPr lang="en-US" sz="2800" dirty="0" smtClean="0"/>
              <a:t>Contrast with internet/networking: well-engineered core combined with openness-driven accidental design</a:t>
            </a:r>
          </a:p>
          <a:p>
            <a:pPr>
              <a:buNone/>
            </a:pPr>
            <a:r>
              <a:rPr lang="en-US" sz="2800" dirty="0" smtClean="0"/>
              <a:t>Off-the-shelf. “What else can </a:t>
            </a:r>
            <a:r>
              <a:rPr lang="en-US" sz="2800" b="1" dirty="0" smtClean="0"/>
              <a:t>I</a:t>
            </a:r>
            <a:r>
              <a:rPr lang="en-US" sz="2800" dirty="0" smtClean="0"/>
              <a:t> do?” </a:t>
            </a:r>
          </a:p>
        </p:txBody>
      </p:sp>
      <p:sp>
        <p:nvSpPr>
          <p:cNvPr id="4" name="TextBox 3"/>
          <p:cNvSpPr txBox="1"/>
          <p:nvPr/>
        </p:nvSpPr>
        <p:spPr>
          <a:xfrm>
            <a:off x="1295400" y="0"/>
            <a:ext cx="7010400" cy="707886"/>
          </a:xfrm>
          <a:prstGeom prst="rect">
            <a:avLst/>
          </a:prstGeom>
          <a:noFill/>
        </p:spPr>
        <p:txBody>
          <a:bodyPr wrap="square" rtlCol="0">
            <a:spAutoFit/>
          </a:bodyPr>
          <a:lstStyle/>
          <a:p>
            <a:r>
              <a:rPr lang="en-US" sz="4000" u="sng" dirty="0" smtClean="0"/>
              <a:t>State of the art</a:t>
            </a:r>
            <a:r>
              <a:rPr lang="en-US" sz="4000" dirty="0" smtClean="0"/>
              <a:t> - approaches</a:t>
            </a:r>
            <a:endParaRPr lang="en-US" sz="4000" u="sng"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4000" u="sng" dirty="0" smtClean="0"/>
              <a:t>LPS Conclusion 1</a:t>
            </a:r>
            <a:endParaRPr lang="en-US" sz="4000" u="sng" dirty="0"/>
          </a:p>
        </p:txBody>
      </p:sp>
      <p:sp>
        <p:nvSpPr>
          <p:cNvPr id="3" name="Content Placeholder 2"/>
          <p:cNvSpPr>
            <a:spLocks noGrp="1"/>
          </p:cNvSpPr>
          <p:nvPr>
            <p:ph idx="1"/>
          </p:nvPr>
        </p:nvSpPr>
        <p:spPr>
          <a:xfrm>
            <a:off x="0" y="1066800"/>
            <a:ext cx="8933688" cy="5791200"/>
          </a:xfrm>
        </p:spPr>
        <p:txBody>
          <a:bodyPr>
            <a:normAutofit fontScale="70000" lnSpcReduction="20000"/>
          </a:bodyPr>
          <a:lstStyle/>
          <a:p>
            <a:r>
              <a:rPr lang="en-US" dirty="0" smtClean="0"/>
              <a:t>XMT aims at being easy-to-program, general-purpose architecture</a:t>
            </a:r>
          </a:p>
          <a:p>
            <a:pPr lvl="1"/>
            <a:r>
              <a:rPr lang="en-US" dirty="0" smtClean="0"/>
              <a:t>Performance improvements on hard-to-parallelize applications like Max-Flow</a:t>
            </a:r>
          </a:p>
          <a:p>
            <a:pPr lvl="1"/>
            <a:r>
              <a:rPr lang="en-US" dirty="0" smtClean="0"/>
              <a:t>Ease of programming: by showing order-of-magnitude improvement in ease-of-teaching/learning</a:t>
            </a:r>
          </a:p>
          <a:p>
            <a:pPr lvl="2">
              <a:lnSpc>
                <a:spcPct val="120000"/>
              </a:lnSpc>
            </a:pPr>
            <a:r>
              <a:rPr lang="en-US" dirty="0" smtClean="0"/>
              <a:t>Achieved better speedups and at much earlier developmental stage (10th graders in HS versus graduate students). DARPA-HCPS/UCSB/UMD experiment, Middle-School, 2 Magnet HS, Inner City HS, freshmen course, UIUC/UMD-experiment.</a:t>
            </a:r>
          </a:p>
          <a:p>
            <a:r>
              <a:rPr lang="en-US" dirty="0" smtClean="0"/>
              <a:t>Current stage of XMT project: develop more complex applications beyond benchmarks. Steps in this direction:</a:t>
            </a:r>
          </a:p>
          <a:p>
            <a:pPr lvl="1"/>
            <a:r>
              <a:rPr lang="en-US" dirty="0" smtClean="0"/>
              <a:t>Max-Flow </a:t>
            </a:r>
          </a:p>
          <a:p>
            <a:pPr lvl="1"/>
            <a:r>
              <a:rPr lang="en-US" dirty="0" smtClean="0"/>
              <a:t>Gate-level logic simulations GuV06</a:t>
            </a:r>
          </a:p>
          <a:p>
            <a:pPr lvl="1"/>
            <a:r>
              <a:rPr lang="en-US" dirty="0" smtClean="0"/>
              <a:t>New results on variety of high connectivity problems</a:t>
            </a:r>
          </a:p>
          <a:p>
            <a:r>
              <a:rPr lang="en-US" dirty="0" smtClean="0"/>
              <a:t>Without an easy</a:t>
            </a:r>
            <a:r>
              <a:rPr lang="en-US" dirty="0"/>
              <a:t>-to-program </a:t>
            </a:r>
            <a:r>
              <a:rPr lang="en-US" dirty="0" smtClean="0"/>
              <a:t>many-core architecture, rejection of parallelism by mainstream programmers is all but certain </a:t>
            </a:r>
          </a:p>
          <a:p>
            <a:pPr lvl="1"/>
            <a:r>
              <a:rPr lang="en-US" dirty="0" smtClean="0"/>
              <a:t>Affirmative action: drive more researchers to work and seek publications on easy-to-program architectures</a:t>
            </a:r>
          </a:p>
          <a:p>
            <a:pPr lvl="1"/>
            <a:r>
              <a:rPr lang="en-US" dirty="0" smtClean="0"/>
              <a:t>This work should not be dismissed as ‘too easy’</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82</a:t>
            </a:fld>
            <a:endParaRPr kumimoji="0"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lstStyle/>
          <a:p>
            <a:r>
              <a:rPr lang="en-US" sz="3600" u="sng" dirty="0" smtClean="0"/>
              <a:t>LPS Conclusion 2</a:t>
            </a:r>
            <a:endParaRPr lang="en-US" sz="3600" u="sng" dirty="0"/>
          </a:p>
        </p:txBody>
      </p:sp>
      <p:sp>
        <p:nvSpPr>
          <p:cNvPr id="3" name="Content Placeholder 2"/>
          <p:cNvSpPr>
            <a:spLocks noGrp="1"/>
          </p:cNvSpPr>
          <p:nvPr>
            <p:ph idx="1"/>
          </p:nvPr>
        </p:nvSpPr>
        <p:spPr>
          <a:xfrm>
            <a:off x="0" y="609600"/>
            <a:ext cx="9144000" cy="5562601"/>
          </a:xfrm>
        </p:spPr>
        <p:txBody>
          <a:bodyPr/>
          <a:lstStyle/>
          <a:p>
            <a:r>
              <a:rPr lang="en-US" sz="2000" dirty="0" smtClean="0"/>
              <a:t>Other XMT objectives</a:t>
            </a:r>
          </a:p>
          <a:p>
            <a:pPr lvl="1"/>
            <a:r>
              <a:rPr lang="en-US" sz="2000" dirty="0" smtClean="0"/>
              <a:t>Workhorse for general-purpose parallel computing </a:t>
            </a:r>
          </a:p>
          <a:p>
            <a:pPr lvl="1"/>
            <a:r>
              <a:rPr lang="en-US" sz="2000" u="sng" dirty="0" smtClean="0"/>
              <a:t>Sustained performance </a:t>
            </a:r>
            <a:r>
              <a:rPr lang="en-US" sz="2000" dirty="0" smtClean="0"/>
              <a:t>A car that can reach 300 mph but goes at an average of 10 mph is not as good as max 70 mph with an average of 50 mph</a:t>
            </a:r>
          </a:p>
          <a:p>
            <a:pPr lvl="1"/>
            <a:r>
              <a:rPr lang="en-US" sz="2000" u="sng" dirty="0" smtClean="0"/>
              <a:t>Competitive on any type of parallelism</a:t>
            </a:r>
            <a:r>
              <a:rPr lang="en-US" sz="2000" dirty="0" smtClean="0"/>
              <a:t> fine/coarse grain, regular/irregular</a:t>
            </a:r>
          </a:p>
          <a:p>
            <a:pPr lvl="1"/>
            <a:r>
              <a:rPr lang="en-US" sz="2000" dirty="0" smtClean="0"/>
              <a:t>Parallel algorithms and architecture are on a collision course; </a:t>
            </a:r>
            <a:r>
              <a:rPr lang="en-US" sz="2000" u="sng" dirty="0" smtClean="0"/>
              <a:t>preempt it </a:t>
            </a:r>
          </a:p>
          <a:p>
            <a:pPr>
              <a:buNone/>
            </a:pPr>
            <a:endParaRPr lang="en-US" sz="2400" u="sng" dirty="0" smtClean="0"/>
          </a:p>
          <a:p>
            <a:pPr>
              <a:buNone/>
            </a:pPr>
            <a:r>
              <a:rPr lang="en-US" sz="2400" u="sng" dirty="0" smtClean="0"/>
              <a:t>What will it take to get researchers &amp; practitioners to experiment with an easy-to-program architectures (e.g., XMT)?</a:t>
            </a:r>
          </a:p>
          <a:p>
            <a:pPr>
              <a:buNone/>
            </a:pPr>
            <a:r>
              <a:rPr lang="en-US" sz="2400" u="sng" dirty="0" smtClean="0"/>
              <a:t>Answer</a:t>
            </a:r>
            <a:r>
              <a:rPr lang="en-US" sz="2400" b="1" dirty="0" smtClean="0"/>
              <a:t> A 1+GHz 1000 XMT prototype</a:t>
            </a:r>
          </a:p>
          <a:p>
            <a:pPr>
              <a:buNone/>
            </a:pPr>
            <a:r>
              <a:rPr lang="en-US" sz="2400" u="sng" dirty="0" smtClean="0"/>
              <a:t>Why</a:t>
            </a:r>
            <a:r>
              <a:rPr lang="en-US" sz="2400" b="1" dirty="0" smtClean="0"/>
              <a:t> Wall-clock reward </a:t>
            </a:r>
            <a:r>
              <a:rPr lang="en-US" sz="2400" dirty="0" smtClean="0"/>
              <a:t> </a:t>
            </a:r>
          </a:p>
          <a:p>
            <a:pPr>
              <a:buNone/>
            </a:pPr>
            <a:r>
              <a:rPr lang="en-US" sz="2400" u="sng" dirty="0" smtClean="0"/>
              <a:t>Problem</a:t>
            </a:r>
            <a:r>
              <a:rPr lang="en-US" sz="2400" dirty="0" smtClean="0"/>
              <a:t> </a:t>
            </a:r>
            <a:r>
              <a:rPr lang="en-US" sz="2400" b="1" dirty="0" smtClean="0"/>
              <a:t>funding </a:t>
            </a:r>
            <a:endParaRPr lang="en-US" sz="2400" dirty="0" smtClean="0"/>
          </a:p>
          <a:p>
            <a:pPr>
              <a:buNone/>
            </a:pPr>
            <a:r>
              <a:rPr lang="en-US" sz="2400" dirty="0" smtClean="0"/>
              <a:t>IMO, enabling such prototype must be top priority for funding </a:t>
            </a:r>
          </a:p>
          <a:p>
            <a:pPr>
              <a:buNone/>
            </a:pPr>
            <a:r>
              <a:rPr lang="en-US" sz="2400" dirty="0" smtClean="0"/>
              <a:t>It is crucial for innovation, the economy (Deloitte’s report), the future of the profession and a </a:t>
            </a:r>
            <a:r>
              <a:rPr lang="en-US" sz="2400" b="1" dirty="0" smtClean="0"/>
              <a:t>good deal for government</a:t>
            </a:r>
          </a:p>
          <a:p>
            <a:pPr>
              <a:buNone/>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85800"/>
          </a:xfrm>
        </p:spPr>
        <p:txBody>
          <a:bodyPr/>
          <a:lstStyle/>
          <a:p>
            <a:r>
              <a:rPr lang="en-US" sz="2800" u="sng" dirty="0" smtClean="0"/>
              <a:t>Lessons from Invention of Computing</a:t>
            </a:r>
          </a:p>
        </p:txBody>
      </p:sp>
      <p:sp>
        <p:nvSpPr>
          <p:cNvPr id="3" name="Content Placeholder 2"/>
          <p:cNvSpPr>
            <a:spLocks noGrp="1"/>
          </p:cNvSpPr>
          <p:nvPr>
            <p:ph idx="1"/>
          </p:nvPr>
        </p:nvSpPr>
        <p:spPr>
          <a:xfrm>
            <a:off x="0" y="685800"/>
            <a:ext cx="9144000" cy="6172200"/>
          </a:xfrm>
        </p:spPr>
        <p:txBody>
          <a:bodyPr rtlCol="0">
            <a:normAutofit fontScale="77500" lnSpcReduction="20000"/>
          </a:bodyPr>
          <a:lstStyle/>
          <a:p>
            <a:pPr fontAlgn="auto">
              <a:spcAft>
                <a:spcPts val="0"/>
              </a:spcAft>
              <a:buNone/>
              <a:defRPr/>
            </a:pPr>
            <a:r>
              <a:rPr lang="en-US" sz="2571" dirty="0" smtClean="0"/>
              <a:t>H. Goldstine, J. von Neumann. </a:t>
            </a:r>
            <a:r>
              <a:rPr lang="en-US" sz="2571" b="1" dirty="0" smtClean="0"/>
              <a:t>Planning</a:t>
            </a:r>
            <a:r>
              <a:rPr lang="en-US" sz="2571" dirty="0" smtClean="0"/>
              <a:t> and coding problems for an electronic computing instrument, 1947: </a:t>
            </a:r>
            <a:r>
              <a:rPr lang="en-US" dirty="0" smtClean="0"/>
              <a:t>“.. in </a:t>
            </a:r>
            <a:r>
              <a:rPr lang="en-US" b="1" dirty="0" smtClean="0"/>
              <a:t>comparing codes</a:t>
            </a:r>
            <a:r>
              <a:rPr lang="en-US" dirty="0" smtClean="0"/>
              <a:t> 4 viewpoints must be kept in mind, all of them of comparable importance:</a:t>
            </a:r>
          </a:p>
          <a:p>
            <a:pPr fontAlgn="auto">
              <a:spcAft>
                <a:spcPts val="0"/>
              </a:spcAft>
              <a:defRPr/>
            </a:pPr>
            <a:r>
              <a:rPr lang="en-US" b="1" dirty="0" smtClean="0">
                <a:solidFill>
                  <a:srgbClr val="FF0000"/>
                </a:solidFill>
              </a:rPr>
              <a:t>Simplicity</a:t>
            </a:r>
            <a:r>
              <a:rPr lang="en-US" b="1" dirty="0" smtClean="0"/>
              <a:t> and reliability</a:t>
            </a:r>
            <a:r>
              <a:rPr lang="en-US" dirty="0" smtClean="0"/>
              <a:t> of the engineering solutions </a:t>
            </a:r>
            <a:r>
              <a:rPr lang="en-US" b="1" dirty="0" smtClean="0"/>
              <a:t>required by the code</a:t>
            </a:r>
            <a:endParaRPr lang="en-US" dirty="0" smtClean="0"/>
          </a:p>
          <a:p>
            <a:pPr fontAlgn="auto">
              <a:spcAft>
                <a:spcPts val="0"/>
              </a:spcAft>
              <a:defRPr/>
            </a:pPr>
            <a:r>
              <a:rPr lang="en-US" b="1" dirty="0" smtClean="0">
                <a:solidFill>
                  <a:srgbClr val="FF0000"/>
                </a:solidFill>
              </a:rPr>
              <a:t>Simplicity, compactness</a:t>
            </a:r>
            <a:r>
              <a:rPr lang="en-US" b="1" dirty="0" smtClean="0"/>
              <a:t> and completeness</a:t>
            </a:r>
            <a:r>
              <a:rPr lang="en-US" dirty="0" smtClean="0"/>
              <a:t> of the </a:t>
            </a:r>
            <a:r>
              <a:rPr lang="en-US" b="1" dirty="0" smtClean="0"/>
              <a:t>code</a:t>
            </a:r>
            <a:endParaRPr lang="en-US" dirty="0" smtClean="0"/>
          </a:p>
          <a:p>
            <a:pPr fontAlgn="auto">
              <a:spcAft>
                <a:spcPts val="0"/>
              </a:spcAft>
              <a:defRPr/>
            </a:pPr>
            <a:r>
              <a:rPr lang="en-US" b="1" u="sng" dirty="0" smtClean="0">
                <a:solidFill>
                  <a:srgbClr val="FF0000"/>
                </a:solidFill>
              </a:rPr>
              <a:t>Ease and speed </a:t>
            </a:r>
            <a:r>
              <a:rPr lang="en-US" b="1" dirty="0" smtClean="0">
                <a:solidFill>
                  <a:srgbClr val="FF0000"/>
                </a:solidFill>
              </a:rPr>
              <a:t>of the human procedure</a:t>
            </a:r>
            <a:r>
              <a:rPr lang="en-US" dirty="0" smtClean="0"/>
              <a:t> </a:t>
            </a:r>
            <a:r>
              <a:rPr lang="en-US" dirty="0" smtClean="0">
                <a:solidFill>
                  <a:srgbClr val="FF0000"/>
                </a:solidFill>
              </a:rPr>
              <a:t>of</a:t>
            </a:r>
            <a:r>
              <a:rPr lang="en-US" dirty="0" smtClean="0"/>
              <a:t> </a:t>
            </a:r>
            <a:r>
              <a:rPr lang="en-US" dirty="0" smtClean="0">
                <a:solidFill>
                  <a:schemeClr val="accent2"/>
                </a:solidFill>
              </a:rPr>
              <a:t>translating mathematical conceived methods into the code</a:t>
            </a:r>
            <a:r>
              <a:rPr lang="en-US" dirty="0" smtClean="0"/>
              <a:t>, </a:t>
            </a:r>
            <a:r>
              <a:rPr lang="en-US" dirty="0" smtClean="0">
                <a:solidFill>
                  <a:srgbClr val="FF0000"/>
                </a:solidFill>
              </a:rPr>
              <a:t>and also of </a:t>
            </a:r>
            <a:r>
              <a:rPr lang="en-US" b="1" dirty="0" smtClean="0">
                <a:solidFill>
                  <a:srgbClr val="FF0000"/>
                </a:solidFill>
              </a:rPr>
              <a:t>finding and correcting errors</a:t>
            </a:r>
            <a:r>
              <a:rPr lang="en-US" dirty="0" smtClean="0">
                <a:solidFill>
                  <a:srgbClr val="FF0000"/>
                </a:solidFill>
              </a:rPr>
              <a:t> in coding or of applying to it </a:t>
            </a:r>
            <a:r>
              <a:rPr lang="en-US" b="1" dirty="0" smtClean="0">
                <a:solidFill>
                  <a:srgbClr val="FF0000"/>
                </a:solidFill>
              </a:rPr>
              <a:t>changes</a:t>
            </a:r>
            <a:r>
              <a:rPr lang="en-US" dirty="0" smtClean="0">
                <a:solidFill>
                  <a:srgbClr val="FF0000"/>
                </a:solidFill>
              </a:rPr>
              <a:t> that have been decided upon at a later stage</a:t>
            </a:r>
            <a:endParaRPr lang="en-US" dirty="0" smtClean="0"/>
          </a:p>
          <a:p>
            <a:pPr fontAlgn="auto">
              <a:spcAft>
                <a:spcPts val="0"/>
              </a:spcAft>
              <a:defRPr/>
            </a:pPr>
            <a:r>
              <a:rPr lang="en-US" b="1" dirty="0" smtClean="0"/>
              <a:t>Efficiency</a:t>
            </a:r>
            <a:r>
              <a:rPr lang="en-US" dirty="0" smtClean="0"/>
              <a:t> of the code in </a:t>
            </a:r>
            <a:r>
              <a:rPr lang="en-US" b="1" dirty="0" smtClean="0">
                <a:solidFill>
                  <a:srgbClr val="00B050"/>
                </a:solidFill>
              </a:rPr>
              <a:t>operating the machine near its full intrinsic speed</a:t>
            </a:r>
            <a:endParaRPr lang="en-US" b="1" dirty="0" smtClean="0"/>
          </a:p>
          <a:p>
            <a:pPr algn="ctr" fontAlgn="auto">
              <a:spcAft>
                <a:spcPts val="0"/>
              </a:spcAft>
              <a:buFont typeface="Arial" pitchFamily="34" charset="0"/>
              <a:buNone/>
              <a:defRPr/>
            </a:pPr>
            <a:r>
              <a:rPr lang="en-US" sz="3613" u="sng" dirty="0" smtClean="0"/>
              <a:t>Take home</a:t>
            </a:r>
            <a:endParaRPr lang="en-US" sz="3613" dirty="0" smtClean="0"/>
          </a:p>
          <a:p>
            <a:pPr fontAlgn="auto">
              <a:spcAft>
                <a:spcPts val="0"/>
              </a:spcAft>
              <a:buNone/>
              <a:defRPr/>
            </a:pPr>
            <a:r>
              <a:rPr lang="en-US" u="sng" dirty="0" smtClean="0"/>
              <a:t>Legend</a:t>
            </a:r>
            <a:r>
              <a:rPr lang="en-US" b="1" dirty="0" smtClean="0">
                <a:solidFill>
                  <a:srgbClr val="FF0000"/>
                </a:solidFill>
              </a:rPr>
              <a:t> features that fail the “truly measure” test </a:t>
            </a:r>
          </a:p>
          <a:p>
            <a:pPr fontAlgn="auto">
              <a:spcAft>
                <a:spcPts val="0"/>
              </a:spcAft>
              <a:buNone/>
              <a:defRPr/>
            </a:pPr>
            <a:r>
              <a:rPr lang="en-US" u="sng" dirty="0" smtClean="0"/>
              <a:t>In today’s language</a:t>
            </a:r>
            <a:r>
              <a:rPr lang="en-US" b="1" dirty="0" smtClean="0"/>
              <a:t> programmer’s productivity</a:t>
            </a:r>
            <a:r>
              <a:rPr lang="en-US" dirty="0" smtClean="0"/>
              <a:t> </a:t>
            </a:r>
          </a:p>
          <a:p>
            <a:pPr fontAlgn="auto">
              <a:spcAft>
                <a:spcPts val="0"/>
              </a:spcAft>
              <a:buNone/>
              <a:defRPr/>
            </a:pPr>
            <a:r>
              <a:rPr lang="en-US" b="1" dirty="0" smtClean="0"/>
              <a:t>Birth (?) of CS: </a:t>
            </a:r>
            <a:r>
              <a:rPr lang="en-US" dirty="0" smtClean="0">
                <a:solidFill>
                  <a:schemeClr val="accent2"/>
                </a:solidFill>
              </a:rPr>
              <a:t>Translation into code of </a:t>
            </a:r>
            <a:r>
              <a:rPr lang="en-US" b="1" dirty="0" smtClean="0">
                <a:solidFill>
                  <a:schemeClr val="accent2"/>
                </a:solidFill>
              </a:rPr>
              <a:t>non-specific</a:t>
            </a:r>
            <a:r>
              <a:rPr lang="en-US" dirty="0" smtClean="0">
                <a:solidFill>
                  <a:schemeClr val="accent2"/>
                </a:solidFill>
              </a:rPr>
              <a:t> methods</a:t>
            </a:r>
          </a:p>
          <a:p>
            <a:pPr fontAlgn="auto">
              <a:spcAft>
                <a:spcPts val="0"/>
              </a:spcAft>
              <a:buNone/>
              <a:defRPr/>
            </a:pPr>
            <a:r>
              <a:rPr lang="en-US" b="1" dirty="0" smtClean="0"/>
              <a:t>.. how to match that for parallelism  </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900" dirty="0" smtClean="0"/>
              <a:t>How does XMT address </a:t>
            </a:r>
            <a:r>
              <a:rPr lang="en-US" sz="3900" dirty="0" smtClean="0">
                <a:sym typeface="Wingdings"/>
              </a:rPr>
              <a:t>BSP (bulk-synchronous parallelism) concerns?</a:t>
            </a:r>
            <a:endParaRPr lang="en-US" sz="3900" dirty="0"/>
          </a:p>
        </p:txBody>
      </p:sp>
      <p:sp>
        <p:nvSpPr>
          <p:cNvPr id="3" name="Content Placeholder 2"/>
          <p:cNvSpPr>
            <a:spLocks noGrp="1"/>
          </p:cNvSpPr>
          <p:nvPr>
            <p:ph idx="1"/>
          </p:nvPr>
        </p:nvSpPr>
        <p:spPr>
          <a:xfrm>
            <a:off x="0" y="1219200"/>
            <a:ext cx="9144000" cy="4906963"/>
          </a:xfrm>
        </p:spPr>
        <p:txBody>
          <a:bodyPr/>
          <a:lstStyle/>
          <a:p>
            <a:pPr>
              <a:buNone/>
            </a:pPr>
            <a:r>
              <a:rPr lang="en-US" sz="2400" dirty="0" smtClean="0"/>
              <a:t>XMTC programming incorporates programming for </a:t>
            </a:r>
          </a:p>
          <a:p>
            <a:r>
              <a:rPr lang="en-US" sz="2400" b="1" dirty="0" smtClean="0"/>
              <a:t>locality</a:t>
            </a:r>
            <a:r>
              <a:rPr lang="en-US" sz="2400" dirty="0" smtClean="0"/>
              <a:t> &amp; </a:t>
            </a:r>
            <a:r>
              <a:rPr lang="en-US" sz="2400" b="1" dirty="0" smtClean="0"/>
              <a:t>reduced synchrony </a:t>
            </a:r>
          </a:p>
          <a:p>
            <a:pPr>
              <a:buNone/>
            </a:pPr>
            <a:r>
              <a:rPr lang="en-US" sz="2400" dirty="0" smtClean="0"/>
              <a:t>as </a:t>
            </a:r>
            <a:r>
              <a:rPr lang="en-US" sz="2400" b="1" dirty="0" smtClean="0"/>
              <a:t>2</a:t>
            </a:r>
            <a:r>
              <a:rPr lang="en-US" sz="2400" b="1" baseline="30000" dirty="0" smtClean="0"/>
              <a:t>nd</a:t>
            </a:r>
            <a:r>
              <a:rPr lang="en-US" sz="2400" b="1" dirty="0" smtClean="0"/>
              <a:t> order </a:t>
            </a:r>
            <a:r>
              <a:rPr lang="en-US" sz="2400" dirty="0" smtClean="0"/>
              <a:t>considerations</a:t>
            </a:r>
          </a:p>
          <a:p>
            <a:r>
              <a:rPr lang="en-US" sz="2400" dirty="0" smtClean="0"/>
              <a:t>On-chip interconnection network: high </a:t>
            </a:r>
            <a:r>
              <a:rPr lang="en-US" sz="2400" b="1" dirty="0" smtClean="0"/>
              <a:t>bandwidth</a:t>
            </a:r>
          </a:p>
          <a:p>
            <a:r>
              <a:rPr lang="en-US" sz="2400" dirty="0" smtClean="0"/>
              <a:t>Memory architecture: low </a:t>
            </a:r>
            <a:r>
              <a:rPr lang="en-US" sz="2400" b="1" dirty="0" smtClean="0"/>
              <a:t>latencies</a:t>
            </a:r>
          </a:p>
          <a:p>
            <a:pPr marL="0" indent="0" algn="ctr">
              <a:buNone/>
            </a:pPr>
            <a:r>
              <a:rPr lang="en-US" sz="2800" u="sng" dirty="0" smtClean="0"/>
              <a:t>1</a:t>
            </a:r>
            <a:r>
              <a:rPr lang="en-US" sz="2800" u="sng" baseline="30000" dirty="0" smtClean="0"/>
              <a:t>st</a:t>
            </a:r>
            <a:r>
              <a:rPr lang="en-US" sz="2800" u="sng" dirty="0" smtClean="0"/>
              <a:t> comment on ease-of-programming</a:t>
            </a:r>
            <a:endParaRPr lang="en-US" sz="2800" u="sng" dirty="0"/>
          </a:p>
          <a:p>
            <a:pPr marL="0" indent="0">
              <a:buNone/>
            </a:pPr>
            <a:r>
              <a:rPr lang="en-US" sz="2000" i="1" dirty="0"/>
              <a:t>I was motivated to solve all the </a:t>
            </a:r>
            <a:r>
              <a:rPr lang="en-US" sz="2000" b="1" i="1" dirty="0"/>
              <a:t>XMT</a:t>
            </a:r>
            <a:r>
              <a:rPr lang="en-US" sz="2000" i="1" dirty="0"/>
              <a:t> programming assignments we got, since I had to cope with solving the algorithmic </a:t>
            </a:r>
            <a:r>
              <a:rPr lang="en-US" sz="2000" b="1" i="1" dirty="0"/>
              <a:t>problems themselves </a:t>
            </a:r>
            <a:r>
              <a:rPr lang="en-US" sz="2000" i="1" dirty="0"/>
              <a:t>which I enjoy doing. In contrast, I did not see the point of programming </a:t>
            </a:r>
            <a:r>
              <a:rPr lang="en-US" sz="2000" b="1" i="1" dirty="0"/>
              <a:t>othe</a:t>
            </a:r>
            <a:r>
              <a:rPr lang="en-US" sz="2000" i="1" dirty="0"/>
              <a:t>r parallel systems available to us at school, since too much of the </a:t>
            </a:r>
            <a:r>
              <a:rPr lang="en-US" sz="2000" b="1" i="1" dirty="0"/>
              <a:t>programming</a:t>
            </a:r>
            <a:r>
              <a:rPr lang="en-US" sz="2000" i="1" dirty="0"/>
              <a:t> was effort getting </a:t>
            </a:r>
            <a:r>
              <a:rPr lang="en-US" sz="2000" b="1" i="1" dirty="0"/>
              <a:t>around</a:t>
            </a:r>
            <a:r>
              <a:rPr lang="en-US" sz="2000" i="1" dirty="0"/>
              <a:t> the way the systems were </a:t>
            </a:r>
            <a:r>
              <a:rPr lang="en-US" sz="2000" b="1" i="1" dirty="0"/>
              <a:t>engineered</a:t>
            </a:r>
            <a:r>
              <a:rPr lang="en-US" sz="2000" i="1" dirty="0"/>
              <a:t>, and this was </a:t>
            </a:r>
            <a:r>
              <a:rPr lang="en-US" sz="2000" b="1" i="1" dirty="0"/>
              <a:t>not fu</a:t>
            </a:r>
            <a:r>
              <a:rPr lang="en-US" sz="2000" i="1" dirty="0"/>
              <a:t>n. </a:t>
            </a:r>
            <a:r>
              <a:rPr lang="en-US" sz="2000" dirty="0"/>
              <a:t/>
            </a:r>
            <a:br>
              <a:rPr lang="en-US" sz="2000" dirty="0"/>
            </a:br>
            <a:endParaRPr lang="en-US" sz="2000" dirty="0" smtClean="0"/>
          </a:p>
          <a:p>
            <a:pPr marL="0" indent="0">
              <a:buNone/>
            </a:pPr>
            <a:r>
              <a:rPr lang="en-US" sz="2000" dirty="0" smtClean="0"/>
              <a:t>Jacob </a:t>
            </a:r>
            <a:r>
              <a:rPr lang="en-US" sz="2000" dirty="0"/>
              <a:t>Hurwitz, 10th grader, Montgomery Blair High School Magnet Program, Silver Spring, Maryland, December </a:t>
            </a:r>
            <a:r>
              <a:rPr lang="en-US" sz="2000" dirty="0" smtClean="0"/>
              <a:t>2007.</a:t>
            </a:r>
          </a:p>
          <a:p>
            <a:pPr marL="0" indent="0">
              <a:buNone/>
            </a:pPr>
            <a:r>
              <a:rPr lang="en-US" sz="2000" dirty="0" smtClean="0"/>
              <a:t>Among those who did all graduate course programming assignments.</a:t>
            </a:r>
          </a:p>
          <a:p>
            <a:pPr marL="0" indent="0">
              <a:buNone/>
            </a:pPr>
            <a:endParaRPr lang="en-US" sz="2800" b="1" dirty="0"/>
          </a:p>
          <a:p>
            <a:pPr marL="0" indent="0">
              <a:buNone/>
            </a:pPr>
            <a:endParaRPr lang="en-US" sz="2800" b="1"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990600"/>
          </a:xfrm>
        </p:spPr>
        <p:txBody>
          <a:bodyPr/>
          <a:lstStyle/>
          <a:p>
            <a:pPr eaLnBrk="1" hangingPunct="1"/>
            <a:r>
              <a:rPr lang="en-US" sz="3600" u="sng" dirty="0" smtClean="0"/>
              <a:t>XMT (Explicit Multi-Threading): </a:t>
            </a:r>
            <a:br>
              <a:rPr lang="en-US" sz="3600" u="sng" dirty="0" smtClean="0"/>
            </a:br>
            <a:r>
              <a:rPr lang="en-US" sz="3600" u="sng" dirty="0" smtClean="0"/>
              <a:t>A PRAM-On-Chip Vision</a:t>
            </a:r>
          </a:p>
        </p:txBody>
      </p:sp>
      <p:sp>
        <p:nvSpPr>
          <p:cNvPr id="3" name="Content Placeholder 2"/>
          <p:cNvSpPr>
            <a:spLocks noGrp="1"/>
          </p:cNvSpPr>
          <p:nvPr>
            <p:ph idx="4294967295"/>
          </p:nvPr>
        </p:nvSpPr>
        <p:spPr>
          <a:xfrm>
            <a:off x="0" y="1066800"/>
            <a:ext cx="9144000" cy="5791200"/>
          </a:xfrm>
        </p:spPr>
        <p:txBody>
          <a:bodyPr>
            <a:normAutofit fontScale="77500" lnSpcReduction="20000"/>
          </a:bodyPr>
          <a:lstStyle/>
          <a:p>
            <a:pPr eaLnBrk="1" hangingPunct="1">
              <a:defRPr/>
            </a:pPr>
            <a:r>
              <a:rPr lang="en-US" sz="2800" b="1" dirty="0" smtClean="0"/>
              <a:t>IF</a:t>
            </a:r>
            <a:r>
              <a:rPr lang="en-US" sz="2800" dirty="0" smtClean="0"/>
              <a:t> you could program a current manycore </a:t>
            </a:r>
            <a:r>
              <a:rPr lang="en-US" sz="2800" dirty="0" smtClean="0">
                <a:sym typeface="Wingdings" pitchFamily="-108" charset="2"/>
              </a:rPr>
              <a:t> great speedups.</a:t>
            </a:r>
            <a:r>
              <a:rPr lang="en-US" sz="2800" dirty="0" smtClean="0"/>
              <a:t> XMT: </a:t>
            </a:r>
            <a:r>
              <a:rPr lang="en-US" sz="2800" b="1" u="sng" dirty="0" smtClean="0">
                <a:solidFill>
                  <a:srgbClr val="000000"/>
                </a:solidFill>
              </a:rPr>
              <a:t>Fix the IF</a:t>
            </a:r>
            <a:endParaRPr lang="en-US" sz="2800" dirty="0" smtClean="0">
              <a:solidFill>
                <a:srgbClr val="000000"/>
              </a:solidFill>
            </a:endParaRPr>
          </a:p>
          <a:p>
            <a:pPr eaLnBrk="1" hangingPunct="1">
              <a:defRPr/>
            </a:pPr>
            <a:r>
              <a:rPr lang="en-US" sz="2800" dirty="0" smtClean="0"/>
              <a:t>XMT was designed from the </a:t>
            </a:r>
            <a:r>
              <a:rPr lang="en-US" sz="2800" b="1" dirty="0" smtClean="0"/>
              <a:t>ground up </a:t>
            </a:r>
            <a:r>
              <a:rPr lang="en-US" sz="2800" dirty="0" smtClean="0"/>
              <a:t>with the following features:</a:t>
            </a:r>
          </a:p>
          <a:p>
            <a:pPr eaLnBrk="1" hangingPunct="1">
              <a:buFontTx/>
              <a:buChar char="-"/>
              <a:defRPr/>
            </a:pPr>
            <a:r>
              <a:rPr lang="en-US" sz="2800" dirty="0" smtClean="0"/>
              <a:t>Allows </a:t>
            </a:r>
            <a:r>
              <a:rPr lang="en-US" sz="2800" dirty="0" smtClean="0">
                <a:solidFill>
                  <a:srgbClr val="FF0000"/>
                </a:solidFill>
              </a:rPr>
              <a:t>a programmer’s workflow, </a:t>
            </a:r>
            <a:r>
              <a:rPr lang="en-US" sz="2800" dirty="0" smtClean="0"/>
              <a:t>whose first step is </a:t>
            </a:r>
            <a:r>
              <a:rPr lang="en-US" sz="2800" dirty="0" smtClean="0">
                <a:solidFill>
                  <a:srgbClr val="FF0000"/>
                </a:solidFill>
              </a:rPr>
              <a:t>algorithm design for work-depth</a:t>
            </a:r>
            <a:r>
              <a:rPr lang="en-US" sz="2800" dirty="0" smtClean="0"/>
              <a:t>.</a:t>
            </a:r>
            <a:r>
              <a:rPr lang="en-US" sz="2800" b="1" dirty="0" smtClean="0"/>
              <a:t> Thereby, harness the whole PRAM theory</a:t>
            </a:r>
          </a:p>
          <a:p>
            <a:pPr eaLnBrk="1" hangingPunct="1">
              <a:spcBef>
                <a:spcPts val="0"/>
              </a:spcBef>
              <a:buFontTx/>
              <a:buChar char="-"/>
              <a:defRPr/>
            </a:pPr>
            <a:r>
              <a:rPr lang="en-US" sz="2800" dirty="0" smtClean="0"/>
              <a:t>No need to program for locality beyond use of local thread variables</a:t>
            </a:r>
            <a:r>
              <a:rPr lang="en-US" sz="2800" b="1" dirty="0" smtClean="0"/>
              <a:t>, </a:t>
            </a:r>
            <a:r>
              <a:rPr lang="en-US" sz="2800" b="1" dirty="0" smtClean="0">
                <a:solidFill>
                  <a:srgbClr val="FF0000"/>
                </a:solidFill>
              </a:rPr>
              <a:t>post </a:t>
            </a:r>
            <a:r>
              <a:rPr lang="en-US" sz="2800" dirty="0" smtClean="0">
                <a:solidFill>
                  <a:srgbClr val="FF0000"/>
                </a:solidFill>
              </a:rPr>
              <a:t>work-depth</a:t>
            </a:r>
            <a:endParaRPr lang="en-US" sz="2800" dirty="0" smtClean="0"/>
          </a:p>
          <a:p>
            <a:pPr eaLnBrk="1" hangingPunct="1">
              <a:spcBef>
                <a:spcPts val="0"/>
              </a:spcBef>
              <a:buFontTx/>
              <a:buChar char="-"/>
              <a:defRPr/>
            </a:pPr>
            <a:r>
              <a:rPr lang="en-US" sz="2800" dirty="0" smtClean="0"/>
              <a:t>Hardware-supported </a:t>
            </a:r>
            <a:r>
              <a:rPr lang="en-US" sz="2800" dirty="0" smtClean="0">
                <a:solidFill>
                  <a:srgbClr val="FF0000"/>
                </a:solidFill>
              </a:rPr>
              <a:t>dynamic allocation </a:t>
            </a:r>
            <a:r>
              <a:rPr lang="en-US" sz="2800" dirty="0" smtClean="0"/>
              <a:t>of “virtual threads” to processors. </a:t>
            </a:r>
          </a:p>
          <a:p>
            <a:pPr eaLnBrk="1" hangingPunct="1">
              <a:spcBef>
                <a:spcPts val="0"/>
              </a:spcBef>
              <a:buFontTx/>
              <a:buChar char="-"/>
              <a:defRPr/>
            </a:pPr>
            <a:r>
              <a:rPr lang="en-US" sz="2800" dirty="0" smtClean="0">
                <a:solidFill>
                  <a:srgbClr val="FF0000"/>
                </a:solidFill>
              </a:rPr>
              <a:t>Sufficient</a:t>
            </a:r>
            <a:r>
              <a:rPr lang="en-US" sz="2800" dirty="0" smtClean="0"/>
              <a:t> interconnection network </a:t>
            </a:r>
            <a:r>
              <a:rPr lang="en-US" sz="2800" dirty="0" smtClean="0">
                <a:solidFill>
                  <a:srgbClr val="FF0000"/>
                </a:solidFill>
              </a:rPr>
              <a:t>bandwidth </a:t>
            </a:r>
          </a:p>
          <a:p>
            <a:pPr eaLnBrk="1" hangingPunct="1">
              <a:spcBef>
                <a:spcPts val="0"/>
              </a:spcBef>
              <a:buFontTx/>
              <a:buChar char="-"/>
              <a:defRPr/>
            </a:pPr>
            <a:r>
              <a:rPr lang="en-US" sz="2800" dirty="0" smtClean="0">
                <a:solidFill>
                  <a:srgbClr val="FF0000"/>
                </a:solidFill>
              </a:rPr>
              <a:t>Graceful</a:t>
            </a:r>
            <a:r>
              <a:rPr lang="en-US" sz="2800" dirty="0" smtClean="0"/>
              <a:t>ly moving between </a:t>
            </a:r>
            <a:r>
              <a:rPr lang="en-US" sz="2800" dirty="0" smtClean="0">
                <a:solidFill>
                  <a:srgbClr val="FF0000"/>
                </a:solidFill>
              </a:rPr>
              <a:t>serial &amp; parallel execution </a:t>
            </a:r>
            <a:r>
              <a:rPr lang="en-US" sz="2800" dirty="0" smtClean="0"/>
              <a:t>(no off-loading)</a:t>
            </a:r>
          </a:p>
          <a:p>
            <a:pPr eaLnBrk="1" hangingPunct="1">
              <a:spcBef>
                <a:spcPts val="0"/>
              </a:spcBef>
              <a:buFontTx/>
              <a:buChar char="-"/>
              <a:defRPr/>
            </a:pPr>
            <a:r>
              <a:rPr lang="en-US" sz="2800" dirty="0" smtClean="0">
                <a:solidFill>
                  <a:srgbClr val="FF0000"/>
                </a:solidFill>
              </a:rPr>
              <a:t>Backwards compatibility </a:t>
            </a:r>
            <a:r>
              <a:rPr lang="en-US" sz="2800" dirty="0" smtClean="0"/>
              <a:t>on serial code</a:t>
            </a:r>
          </a:p>
          <a:p>
            <a:pPr eaLnBrk="1" hangingPunct="1">
              <a:spcBef>
                <a:spcPts val="0"/>
              </a:spcBef>
              <a:buFontTx/>
              <a:buChar char="-"/>
              <a:defRPr/>
            </a:pPr>
            <a:r>
              <a:rPr lang="en-US" sz="2800" dirty="0" smtClean="0"/>
              <a:t>Support </a:t>
            </a:r>
            <a:r>
              <a:rPr lang="en-US" sz="2800" dirty="0" smtClean="0">
                <a:solidFill>
                  <a:srgbClr val="FF0000"/>
                </a:solidFill>
              </a:rPr>
              <a:t>irregular, fine-grained </a:t>
            </a:r>
            <a:r>
              <a:rPr lang="en-US" sz="2800" dirty="0" smtClean="0"/>
              <a:t>algorithms (unique). Some role for </a:t>
            </a:r>
            <a:r>
              <a:rPr lang="en-US" sz="2800" dirty="0" smtClean="0">
                <a:solidFill>
                  <a:srgbClr val="FF0000"/>
                </a:solidFill>
              </a:rPr>
              <a:t>hashing</a:t>
            </a:r>
            <a:r>
              <a:rPr lang="en-US" sz="2800" dirty="0" smtClean="0"/>
              <a:t>.</a:t>
            </a:r>
            <a:endParaRPr lang="en-US" sz="4000" dirty="0" smtClean="0">
              <a:solidFill>
                <a:srgbClr val="FF0000"/>
              </a:solidFill>
            </a:endParaRPr>
          </a:p>
          <a:p>
            <a:pPr eaLnBrk="1" hangingPunct="1">
              <a:buFontTx/>
              <a:buNone/>
              <a:defRPr/>
            </a:pPr>
            <a:endParaRPr lang="en-US" sz="2800" b="1" dirty="0" smtClean="0"/>
          </a:p>
          <a:p>
            <a:pPr eaLnBrk="1" hangingPunct="1">
              <a:defRPr/>
            </a:pPr>
            <a:r>
              <a:rPr lang="en-US" sz="2800" dirty="0" smtClean="0"/>
              <a:t>Tested HW &amp; SW prototypes </a:t>
            </a:r>
          </a:p>
          <a:p>
            <a:pPr eaLnBrk="1" hangingPunct="1">
              <a:defRPr/>
            </a:pPr>
            <a:r>
              <a:rPr lang="en-US" sz="2800" dirty="0" smtClean="0"/>
              <a:t>Software release of full XMT environment  </a:t>
            </a:r>
          </a:p>
          <a:p>
            <a:pPr eaLnBrk="1" hangingPunct="1">
              <a:defRPr/>
            </a:pPr>
            <a:r>
              <a:rPr lang="en-US" dirty="0" smtClean="0"/>
              <a:t>SPAA’09:</a:t>
            </a:r>
            <a:r>
              <a:rPr lang="en-US" b="1" i="1" u="sng" dirty="0" smtClean="0"/>
              <a:t> </a:t>
            </a:r>
            <a:r>
              <a:rPr lang="en-US" b="1" i="1" u="sng" dirty="0" smtClean="0">
                <a:solidFill>
                  <a:schemeClr val="accent2"/>
                </a:solidFill>
              </a:rPr>
              <a:t>~10X relative to Intel Core 2 Duo</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smtClean="0"/>
              <a:t>Movement of data – back of the </a:t>
            </a:r>
            <a:r>
              <a:rPr lang="en-US" sz="4000" dirty="0" smtClean="0">
                <a:solidFill>
                  <a:srgbClr val="FF0000"/>
                </a:solidFill>
              </a:rPr>
              <a:t>thermal</a:t>
            </a:r>
            <a:r>
              <a:rPr lang="en-US" sz="4000" dirty="0" smtClean="0"/>
              <a:t> envelope argument </a:t>
            </a:r>
            <a:endParaRPr lang="en-US" sz="4000" dirty="0"/>
          </a:p>
        </p:txBody>
      </p:sp>
      <p:sp>
        <p:nvSpPr>
          <p:cNvPr id="3" name="Content Placeholder 2"/>
          <p:cNvSpPr>
            <a:spLocks noGrp="1"/>
          </p:cNvSpPr>
          <p:nvPr>
            <p:ph idx="1"/>
          </p:nvPr>
        </p:nvSpPr>
        <p:spPr>
          <a:xfrm>
            <a:off x="0" y="1600200"/>
            <a:ext cx="9144000" cy="4525963"/>
          </a:xfrm>
        </p:spPr>
        <p:txBody>
          <a:bodyPr/>
          <a:lstStyle/>
          <a:p>
            <a:r>
              <a:rPr lang="en-US" sz="2800" dirty="0" smtClean="0"/>
              <a:t>4X: GPU result over XMT for convolution</a:t>
            </a:r>
          </a:p>
          <a:p>
            <a:r>
              <a:rPr lang="en-US" sz="2800" dirty="0" smtClean="0"/>
              <a:t>Say total data movement as GPU but in ¼ time</a:t>
            </a:r>
          </a:p>
          <a:p>
            <a:r>
              <a:rPr lang="en-US" sz="2800" dirty="0" smtClean="0">
                <a:sym typeface="Wingdings"/>
              </a:rPr>
              <a:t>Power (Watt) is energy/time </a:t>
            </a:r>
            <a:r>
              <a:rPr lang="en-US" sz="2800" dirty="0" smtClean="0">
                <a:sym typeface="Wingdings" pitchFamily="2" charset="2"/>
              </a:rPr>
              <a:t></a:t>
            </a:r>
            <a:r>
              <a:rPr lang="en-US" sz="2800" dirty="0" smtClean="0">
                <a:sym typeface="Wingdings"/>
              </a:rPr>
              <a:t> Power</a:t>
            </a:r>
            <a:r>
              <a:rPr lang="en-US" sz="2800" baseline="-25000" dirty="0" smtClean="0">
                <a:sym typeface="Wingdings"/>
              </a:rPr>
              <a:t>XMT</a:t>
            </a:r>
            <a:r>
              <a:rPr lang="en-US" sz="2800" dirty="0" smtClean="0">
                <a:sym typeface="Wingdings"/>
              </a:rPr>
              <a:t>~¼ Power</a:t>
            </a:r>
            <a:r>
              <a:rPr lang="en-US" sz="2800" baseline="-25000" dirty="0" smtClean="0">
                <a:sym typeface="Wingdings"/>
              </a:rPr>
              <a:t>GPU</a:t>
            </a:r>
          </a:p>
          <a:p>
            <a:r>
              <a:rPr lang="en-US" sz="2800" dirty="0" smtClean="0">
                <a:sym typeface="Wingdings"/>
              </a:rPr>
              <a:t>Later slides: 3.7 Power</a:t>
            </a:r>
            <a:r>
              <a:rPr lang="en-US" sz="2800" baseline="-25000" dirty="0" smtClean="0">
                <a:sym typeface="Wingdings"/>
              </a:rPr>
              <a:t>XMT</a:t>
            </a:r>
            <a:r>
              <a:rPr lang="en-US" sz="2800" dirty="0" smtClean="0">
                <a:sym typeface="Wingdings"/>
              </a:rPr>
              <a:t>~Power</a:t>
            </a:r>
            <a:r>
              <a:rPr lang="en-US" sz="2800" baseline="-25000" dirty="0" smtClean="0">
                <a:sym typeface="Wingdings"/>
              </a:rPr>
              <a:t>GPU</a:t>
            </a:r>
            <a:endParaRPr lang="en-US" sz="2800" dirty="0">
              <a:sym typeface="Wingdings"/>
            </a:endParaRPr>
          </a:p>
          <a:p>
            <a:pPr marL="0" indent="0">
              <a:buNone/>
            </a:pPr>
            <a:endParaRPr lang="en-US" sz="2800" dirty="0" smtClean="0"/>
          </a:p>
          <a:p>
            <a:pPr marL="0" indent="0">
              <a:buNone/>
            </a:pPr>
            <a:r>
              <a:rPr lang="en-US" sz="2800" dirty="0" smtClean="0"/>
              <a:t>Finally,</a:t>
            </a:r>
          </a:p>
          <a:p>
            <a:r>
              <a:rPr lang="en-US" sz="2800" dirty="0" smtClean="0"/>
              <a:t>No other XMT algorithms moves data at higher rate</a:t>
            </a:r>
          </a:p>
          <a:p>
            <a:endParaRPr lang="en-US" sz="2800" dirty="0" smtClean="0"/>
          </a:p>
          <a:p>
            <a:pPr>
              <a:buNone/>
            </a:pPr>
            <a:r>
              <a:rPr lang="en-US" sz="2800" u="sng" dirty="0" smtClean="0"/>
              <a:t>Scope of comment</a:t>
            </a:r>
            <a:r>
              <a:rPr lang="en-US" sz="2800" dirty="0" smtClean="0"/>
              <a:t> single chip architectures</a:t>
            </a:r>
          </a:p>
          <a:p>
            <a:pPr marL="0" indent="0">
              <a:buNone/>
            </a:pPr>
            <a:endParaRPr lang="en-US" dirty="0"/>
          </a:p>
        </p:txBody>
      </p:sp>
    </p:spTree>
    <p:extLst>
      <p:ext uri="{BB962C8B-B14F-4D97-AF65-F5344CB8AC3E}">
        <p14:creationId xmlns:p14="http://schemas.microsoft.com/office/powerpoint/2010/main" val="39659043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0"/>
            <a:ext cx="9296400" cy="457200"/>
          </a:xfrm>
        </p:spPr>
        <p:txBody>
          <a:bodyPr>
            <a:normAutofit fontScale="90000"/>
          </a:bodyPr>
          <a:lstStyle/>
          <a:p>
            <a:r>
              <a:rPr lang="en-US" sz="4000" b="1" dirty="0"/>
              <a:t>How does it </a:t>
            </a:r>
            <a:r>
              <a:rPr lang="en-US" sz="4000" b="1" dirty="0" smtClean="0"/>
              <a:t>work</a:t>
            </a:r>
            <a:r>
              <a:rPr lang="en-US" sz="2200" b="1" dirty="0" smtClean="0"/>
              <a:t> and what should people know to participate</a:t>
            </a:r>
            <a:endParaRPr lang="en-US" sz="2200" dirty="0"/>
          </a:p>
        </p:txBody>
      </p:sp>
      <p:sp>
        <p:nvSpPr>
          <p:cNvPr id="92163" name="Rectangle 3"/>
          <p:cNvSpPr>
            <a:spLocks noGrp="1" noChangeArrowheads="1"/>
          </p:cNvSpPr>
          <p:nvPr>
            <p:ph type="body" idx="1"/>
          </p:nvPr>
        </p:nvSpPr>
        <p:spPr>
          <a:xfrm>
            <a:off x="0" y="381000"/>
            <a:ext cx="9144000" cy="4343400"/>
          </a:xfrm>
        </p:spPr>
        <p:txBody>
          <a:bodyPr/>
          <a:lstStyle/>
          <a:p>
            <a:pPr>
              <a:buFontTx/>
              <a:buNone/>
            </a:pPr>
            <a:r>
              <a:rPr lang="en-US" sz="2000" b="1" i="1" u="sng" dirty="0" smtClean="0">
                <a:solidFill>
                  <a:schemeClr val="hlink"/>
                </a:solidFill>
              </a:rPr>
              <a:t>“</a:t>
            </a:r>
            <a:r>
              <a:rPr lang="en-US" sz="2000" b="1" i="1" u="sng" dirty="0">
                <a:solidFill>
                  <a:schemeClr val="hlink"/>
                </a:solidFill>
              </a:rPr>
              <a:t>Work-depth” </a:t>
            </a:r>
            <a:r>
              <a:rPr lang="en-US" sz="2000" b="1" i="1" u="sng" dirty="0" smtClean="0">
                <a:solidFill>
                  <a:schemeClr val="hlink"/>
                </a:solidFill>
              </a:rPr>
              <a:t>Alg </a:t>
            </a:r>
            <a:r>
              <a:rPr lang="en-US" sz="2000" b="1" i="1" u="sng" dirty="0">
                <a:solidFill>
                  <a:schemeClr val="hlink"/>
                </a:solidFill>
              </a:rPr>
              <a:t>Methodology </a:t>
            </a:r>
            <a:r>
              <a:rPr lang="en-US" sz="2000" dirty="0" smtClean="0">
                <a:solidFill>
                  <a:schemeClr val="accent2"/>
                </a:solidFill>
              </a:rPr>
              <a:t>(SV82</a:t>
            </a:r>
            <a:r>
              <a:rPr lang="en-US" sz="2000" dirty="0">
                <a:solidFill>
                  <a:schemeClr val="accent2"/>
                </a:solidFill>
              </a:rPr>
              <a:t>)</a:t>
            </a:r>
            <a:r>
              <a:rPr lang="en-US" sz="2400" dirty="0">
                <a:solidFill>
                  <a:schemeClr val="accent2"/>
                </a:solidFill>
              </a:rPr>
              <a:t> </a:t>
            </a:r>
            <a:r>
              <a:rPr lang="en-US" sz="2000" dirty="0">
                <a:solidFill>
                  <a:srgbClr val="FF0000"/>
                </a:solidFill>
              </a:rPr>
              <a:t>State all ops you can do in parallel. Repeat. Minimize: Total #operations, #</a:t>
            </a:r>
            <a:r>
              <a:rPr lang="en-US" sz="2000" dirty="0" smtClean="0">
                <a:solidFill>
                  <a:srgbClr val="FF0000"/>
                </a:solidFill>
              </a:rPr>
              <a:t>rounds. </a:t>
            </a:r>
            <a:r>
              <a:rPr lang="en-US" sz="2000" u="sng" dirty="0" smtClean="0">
                <a:solidFill>
                  <a:srgbClr val="FF0000"/>
                </a:solidFill>
              </a:rPr>
              <a:t>Note</a:t>
            </a:r>
            <a:r>
              <a:rPr lang="en-US" sz="2000" dirty="0" smtClean="0">
                <a:solidFill>
                  <a:srgbClr val="FF0000"/>
                </a:solidFill>
              </a:rPr>
              <a:t>: 1</a:t>
            </a:r>
            <a:r>
              <a:rPr lang="en-US" sz="2000" dirty="0" smtClean="0">
                <a:solidFill>
                  <a:schemeClr val="accent2"/>
                </a:solidFill>
              </a:rPr>
              <a:t> </a:t>
            </a:r>
            <a:r>
              <a:rPr lang="en-US" sz="2000" dirty="0">
                <a:solidFill>
                  <a:srgbClr val="FF0000"/>
                </a:solidFill>
              </a:rPr>
              <a:t>The rest is skill. </a:t>
            </a:r>
            <a:r>
              <a:rPr lang="en-US" sz="2000" dirty="0" smtClean="0">
                <a:solidFill>
                  <a:srgbClr val="FF0000"/>
                </a:solidFill>
              </a:rPr>
              <a:t>2. </a:t>
            </a:r>
            <a:r>
              <a:rPr lang="en-US" sz="2000" u="sng" dirty="0" smtClean="0">
                <a:solidFill>
                  <a:srgbClr val="FF0000"/>
                </a:solidFill>
              </a:rPr>
              <a:t>Sets the algorithm</a:t>
            </a:r>
            <a:endParaRPr lang="en-US" sz="1600" u="sng" dirty="0">
              <a:solidFill>
                <a:srgbClr val="FF0000"/>
              </a:solidFill>
            </a:endParaRPr>
          </a:p>
          <a:p>
            <a:pPr>
              <a:buNone/>
            </a:pPr>
            <a:r>
              <a:rPr lang="en-US" sz="2000" b="1" i="1" u="sng" dirty="0">
                <a:solidFill>
                  <a:schemeClr val="hlink"/>
                </a:solidFill>
              </a:rPr>
              <a:t>Program</a:t>
            </a:r>
            <a:r>
              <a:rPr lang="en-US" sz="2000" dirty="0"/>
              <a:t> </a:t>
            </a:r>
            <a:r>
              <a:rPr lang="en-US" sz="2000" dirty="0">
                <a:solidFill>
                  <a:srgbClr val="FF0000"/>
                </a:solidFill>
              </a:rPr>
              <a:t>single-program multiple-data (SPMD). Short (not OS) threads. Independence of order semantics (IOS). XMTC: C plus 3 commands: Spawn+Join, Prefix-Sum </a:t>
            </a:r>
            <a:r>
              <a:rPr lang="en-US" sz="2000" dirty="0" smtClean="0">
                <a:solidFill>
                  <a:srgbClr val="FF0000"/>
                </a:solidFill>
              </a:rPr>
              <a:t>(PS) </a:t>
            </a:r>
            <a:r>
              <a:rPr lang="en-US" sz="2000" u="sng" dirty="0" smtClean="0"/>
              <a:t>Unique </a:t>
            </a:r>
            <a:r>
              <a:rPr lang="en-US" sz="2000" b="1" dirty="0" smtClean="0"/>
              <a:t>1st parallelism then decomposition</a:t>
            </a:r>
          </a:p>
          <a:p>
            <a:pPr>
              <a:buNone/>
            </a:pPr>
            <a:r>
              <a:rPr lang="en-US" sz="2000" b="1" dirty="0" smtClean="0">
                <a:solidFill>
                  <a:schemeClr val="accent2"/>
                </a:solidFill>
              </a:rPr>
              <a:t>                                                                               </a:t>
            </a:r>
            <a:r>
              <a:rPr lang="en-US" sz="2000" u="sng" dirty="0" smtClean="0">
                <a:solidFill>
                  <a:srgbClr val="7030A0"/>
                </a:solidFill>
              </a:rPr>
              <a:t>Legend</a:t>
            </a:r>
            <a:r>
              <a:rPr lang="en-US" sz="2000" dirty="0" smtClean="0">
                <a:solidFill>
                  <a:srgbClr val="7030A0"/>
                </a:solidFill>
              </a:rPr>
              <a:t>: </a:t>
            </a:r>
            <a:r>
              <a:rPr lang="en-US" sz="2000" b="1" i="1" dirty="0" smtClean="0">
                <a:solidFill>
                  <a:schemeClr val="hlink"/>
                </a:solidFill>
              </a:rPr>
              <a:t>Level of abstraction                                                                                                                        </a:t>
            </a:r>
          </a:p>
          <a:p>
            <a:pPr>
              <a:buNone/>
            </a:pPr>
            <a:r>
              <a:rPr lang="en-US" sz="2000" b="1" i="1" dirty="0" smtClean="0">
                <a:solidFill>
                  <a:schemeClr val="hlink"/>
                </a:solidFill>
              </a:rPr>
              <a:t>                                                                               </a:t>
            </a:r>
            <a:r>
              <a:rPr lang="en-US" sz="2000" b="1" i="1" dirty="0" smtClean="0">
                <a:solidFill>
                  <a:schemeClr val="tx2"/>
                </a:solidFill>
              </a:rPr>
              <a:t>Means </a:t>
            </a:r>
            <a:endParaRPr lang="en-US" sz="2000" b="1" i="1" u="sng" dirty="0" smtClean="0">
              <a:solidFill>
                <a:schemeClr val="hlink"/>
              </a:solidFill>
            </a:endParaRPr>
          </a:p>
          <a:p>
            <a:pPr>
              <a:buFontTx/>
              <a:buNone/>
            </a:pPr>
            <a:r>
              <a:rPr lang="en-US" sz="2000" b="1" i="1" u="sng" dirty="0" smtClean="0">
                <a:solidFill>
                  <a:schemeClr val="tx2"/>
                </a:solidFill>
              </a:rPr>
              <a:t>Means: Programming methodology</a:t>
            </a:r>
            <a:r>
              <a:rPr lang="en-US" sz="2000" b="1" i="1" dirty="0" smtClean="0">
                <a:solidFill>
                  <a:schemeClr val="tx2"/>
                </a:solidFill>
              </a:rPr>
              <a:t> </a:t>
            </a:r>
            <a:r>
              <a:rPr lang="en-US" sz="2000" dirty="0" smtClean="0"/>
              <a:t>Algorithms </a:t>
            </a:r>
            <a:r>
              <a:rPr lang="en-US" sz="2000" dirty="0" smtClean="0">
                <a:sym typeface="Wingdings" pitchFamily="2" charset="2"/>
              </a:rPr>
              <a:t></a:t>
            </a:r>
            <a:r>
              <a:rPr lang="en-US" sz="2000" dirty="0" smtClean="0"/>
              <a:t> effective programs. </a:t>
            </a:r>
          </a:p>
          <a:p>
            <a:pPr>
              <a:buFontTx/>
              <a:buNone/>
            </a:pPr>
            <a:r>
              <a:rPr lang="en-US" sz="2000" dirty="0" smtClean="0">
                <a:solidFill>
                  <a:srgbClr val="FF0000"/>
                </a:solidFill>
              </a:rPr>
              <a:t>Extend </a:t>
            </a:r>
            <a:r>
              <a:rPr lang="en-US" sz="2000" dirty="0">
                <a:solidFill>
                  <a:srgbClr val="FF0000"/>
                </a:solidFill>
              </a:rPr>
              <a:t>the SV82 Work-Depth framework from </a:t>
            </a:r>
            <a:r>
              <a:rPr lang="en-US" sz="2000" dirty="0" smtClean="0">
                <a:solidFill>
                  <a:srgbClr val="FF0000"/>
                </a:solidFill>
              </a:rPr>
              <a:t>PRAM-like </a:t>
            </a:r>
            <a:r>
              <a:rPr lang="en-US" sz="2000" dirty="0">
                <a:solidFill>
                  <a:srgbClr val="FF0000"/>
                </a:solidFill>
              </a:rPr>
              <a:t>to XMTC</a:t>
            </a:r>
          </a:p>
          <a:p>
            <a:pPr>
              <a:buFontTx/>
              <a:buNone/>
            </a:pPr>
            <a:r>
              <a:rPr lang="en-US" sz="1800" dirty="0" smtClean="0">
                <a:solidFill>
                  <a:srgbClr val="FF0000"/>
                </a:solidFill>
              </a:rPr>
              <a:t>[</a:t>
            </a:r>
            <a:r>
              <a:rPr lang="en-US" sz="1800" u="sng" dirty="0" smtClean="0">
                <a:solidFill>
                  <a:srgbClr val="FF0000"/>
                </a:solidFill>
              </a:rPr>
              <a:t>Alternative</a:t>
            </a:r>
            <a:r>
              <a:rPr lang="en-US" sz="1800" dirty="0" smtClean="0">
                <a:solidFill>
                  <a:srgbClr val="FF0000"/>
                </a:solidFill>
              </a:rPr>
              <a:t> </a:t>
            </a:r>
            <a:r>
              <a:rPr lang="en-US" sz="1800" b="1" i="1" u="sng" dirty="0" smtClean="0">
                <a:solidFill>
                  <a:schemeClr val="hlink"/>
                </a:solidFill>
              </a:rPr>
              <a:t>Established APIs</a:t>
            </a:r>
            <a:r>
              <a:rPr lang="en-US" sz="1800" dirty="0" smtClean="0"/>
              <a:t> (VHDL/Verilog,OpenGL,MATLAB) </a:t>
            </a:r>
            <a:r>
              <a:rPr lang="en-US" sz="1800" dirty="0" smtClean="0">
                <a:solidFill>
                  <a:srgbClr val="FF0000"/>
                </a:solidFill>
              </a:rPr>
              <a:t>“win-win proposition”]</a:t>
            </a:r>
          </a:p>
          <a:p>
            <a:pPr>
              <a:buNone/>
            </a:pPr>
            <a:r>
              <a:rPr lang="en-US" sz="2000" b="1" i="1" u="sng" dirty="0" smtClean="0">
                <a:solidFill>
                  <a:schemeClr val="hlink"/>
                </a:solidFill>
              </a:rPr>
              <a:t>Performance-Tuned Program </a:t>
            </a:r>
            <a:r>
              <a:rPr lang="en-US" sz="2000" dirty="0" smtClean="0">
                <a:solidFill>
                  <a:srgbClr val="FF0000"/>
                </a:solidFill>
              </a:rPr>
              <a:t>minimize length of sequence of round-trips to memory</a:t>
            </a:r>
            <a:r>
              <a:rPr lang="en-US" sz="2000" dirty="0" smtClean="0"/>
              <a:t> + </a:t>
            </a:r>
            <a:r>
              <a:rPr lang="en-US" sz="2000" dirty="0" smtClean="0">
                <a:solidFill>
                  <a:srgbClr val="FF0000"/>
                </a:solidFill>
              </a:rPr>
              <a:t>QRQW + Depth</a:t>
            </a:r>
            <a:r>
              <a:rPr lang="en-US" sz="2000" dirty="0" smtClean="0"/>
              <a:t>; </a:t>
            </a:r>
            <a:r>
              <a:rPr lang="en-US" sz="1800" dirty="0" smtClean="0"/>
              <a:t>take advantage of arch enhancements (e.g., prefetch)</a:t>
            </a:r>
            <a:endParaRPr lang="en-US" sz="1800" b="1" i="1" u="sng" dirty="0" smtClean="0">
              <a:solidFill>
                <a:schemeClr val="hlink"/>
              </a:solidFill>
            </a:endParaRPr>
          </a:p>
          <a:p>
            <a:pPr>
              <a:buNone/>
            </a:pPr>
            <a:r>
              <a:rPr lang="en-US" sz="2000" b="1" i="1" u="sng" dirty="0" smtClean="0">
                <a:solidFill>
                  <a:schemeClr val="tx2"/>
                </a:solidFill>
              </a:rPr>
              <a:t>Means: Compiler:</a:t>
            </a:r>
            <a:r>
              <a:rPr lang="en-US" sz="2000" b="1" i="1" dirty="0" smtClean="0">
                <a:solidFill>
                  <a:schemeClr val="tx2"/>
                </a:solidFill>
              </a:rPr>
              <a:t> </a:t>
            </a:r>
            <a:r>
              <a:rPr lang="en-US" sz="2000" dirty="0" smtClean="0"/>
              <a:t>[</a:t>
            </a:r>
            <a:r>
              <a:rPr lang="en-US" sz="2000" dirty="0"/>
              <a:t>ideally: given XMTC program, compiler provides decomposition: </a:t>
            </a:r>
            <a:r>
              <a:rPr lang="en-US" sz="2000" dirty="0" smtClean="0"/>
              <a:t>tune-up manually </a:t>
            </a:r>
            <a:r>
              <a:rPr lang="en-US" sz="2000" dirty="0" smtClean="0">
                <a:sym typeface="Wingdings" pitchFamily="2" charset="2"/>
              </a:rPr>
              <a:t> </a:t>
            </a:r>
            <a:r>
              <a:rPr lang="en-US" sz="2000" dirty="0" smtClean="0"/>
              <a:t>“teach </a:t>
            </a:r>
            <a:r>
              <a:rPr lang="en-US" sz="2000" dirty="0"/>
              <a:t>the compiler</a:t>
            </a:r>
            <a:r>
              <a:rPr lang="en-US" sz="2000" dirty="0" smtClean="0"/>
              <a:t>”]</a:t>
            </a:r>
            <a:endParaRPr lang="en-US" sz="2000" dirty="0"/>
          </a:p>
        </p:txBody>
      </p:sp>
      <p:pic>
        <p:nvPicPr>
          <p:cNvPr id="92164" name="Picture 4" descr="figure2"/>
          <p:cNvPicPr>
            <a:picLocks noChangeAspect="1" noChangeArrowheads="1"/>
          </p:cNvPicPr>
          <p:nvPr/>
        </p:nvPicPr>
        <p:blipFill>
          <a:blip r:embed="rId3" cstate="print"/>
          <a:srcRect/>
          <a:stretch>
            <a:fillRect/>
          </a:stretch>
        </p:blipFill>
        <p:spPr bwMode="auto">
          <a:xfrm>
            <a:off x="152400" y="2438400"/>
            <a:ext cx="5181600" cy="685800"/>
          </a:xfrm>
          <a:prstGeom prst="rect">
            <a:avLst/>
          </a:prstGeom>
          <a:noFill/>
          <a:ln w="9525">
            <a:noFill/>
            <a:miter lim="800000"/>
            <a:headEnd/>
            <a:tailEnd/>
          </a:ln>
        </p:spPr>
      </p:pic>
      <p:sp>
        <p:nvSpPr>
          <p:cNvPr id="92165" name="Text Box 5"/>
          <p:cNvSpPr txBox="1">
            <a:spLocks noChangeArrowheads="1"/>
          </p:cNvSpPr>
          <p:nvPr/>
        </p:nvSpPr>
        <p:spPr bwMode="auto">
          <a:xfrm>
            <a:off x="0" y="5334000"/>
            <a:ext cx="9144000" cy="1600438"/>
          </a:xfrm>
          <a:prstGeom prst="rect">
            <a:avLst/>
          </a:prstGeom>
          <a:noFill/>
          <a:ln w="9525">
            <a:noFill/>
            <a:miter lim="800000"/>
            <a:headEnd/>
            <a:tailEnd/>
          </a:ln>
          <a:effectLst/>
        </p:spPr>
        <p:txBody>
          <a:bodyPr wrap="square">
            <a:spAutoFit/>
          </a:bodyPr>
          <a:lstStyle/>
          <a:p>
            <a:r>
              <a:rPr lang="en-US" sz="2000" b="1" i="1" u="sng" dirty="0">
                <a:solidFill>
                  <a:schemeClr val="hlink"/>
                </a:solidFill>
              </a:rPr>
              <a:t>Architecture</a:t>
            </a:r>
            <a:r>
              <a:rPr lang="en-US" sz="2000" dirty="0"/>
              <a:t> </a:t>
            </a:r>
            <a:r>
              <a:rPr lang="en-US" sz="2000" dirty="0" smtClean="0">
                <a:solidFill>
                  <a:srgbClr val="FF0000"/>
                </a:solidFill>
              </a:rPr>
              <a:t>HW-supported run-time load-balancing of </a:t>
            </a:r>
            <a:r>
              <a:rPr lang="en-US" sz="2000" dirty="0">
                <a:solidFill>
                  <a:srgbClr val="FF0000"/>
                </a:solidFill>
              </a:rPr>
              <a:t>concurrent threads over processors</a:t>
            </a:r>
            <a:r>
              <a:rPr lang="en-US" sz="2000" dirty="0"/>
              <a:t>. </a:t>
            </a:r>
            <a:r>
              <a:rPr lang="en-US" sz="2000" dirty="0" smtClean="0">
                <a:solidFill>
                  <a:srgbClr val="FF0000"/>
                </a:solidFill>
              </a:rPr>
              <a:t>Low thread creation overhead.</a:t>
            </a:r>
            <a:r>
              <a:rPr lang="en-US" sz="2000" dirty="0" smtClean="0"/>
              <a:t> </a:t>
            </a:r>
            <a:r>
              <a:rPr lang="en-US" sz="1800" dirty="0" smtClean="0"/>
              <a:t>(Extend classic stored-program program counter; cited by 15 Intel patents; Prefix-sum </a:t>
            </a:r>
            <a:r>
              <a:rPr lang="en-US" sz="1800" dirty="0"/>
              <a:t>to registers &amp; to memory. </a:t>
            </a:r>
            <a:r>
              <a:rPr lang="en-US" sz="1800" dirty="0" smtClean="0"/>
              <a:t>)</a:t>
            </a:r>
          </a:p>
          <a:p>
            <a:pPr algn="ctr"/>
            <a:r>
              <a:rPr lang="en-US" sz="2000" b="1" i="1" u="sng" dirty="0" smtClean="0">
                <a:solidFill>
                  <a:schemeClr val="tx2"/>
                </a:solidFill>
              </a:rPr>
              <a:t>All Computer Scientists will need to know &gt;1 levels of abstraction</a:t>
            </a:r>
            <a:r>
              <a:rPr lang="en-US" sz="2000" b="1" i="1" dirty="0" smtClean="0">
                <a:solidFill>
                  <a:schemeClr val="tx2"/>
                </a:solidFill>
              </a:rPr>
              <a:t> (LoA)</a:t>
            </a:r>
          </a:p>
          <a:p>
            <a:r>
              <a:rPr lang="en-US" sz="2000" b="1" i="1" dirty="0" smtClean="0">
                <a:solidFill>
                  <a:schemeClr val="tx2"/>
                </a:solidFill>
              </a:rPr>
              <a:t>CS programmer’s model: WD+P. CS expert : WD+P+PTP. Systems: +A.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09800" y="609600"/>
            <a:ext cx="4724400" cy="3810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Basic Algorithm (sometimes informal)</a:t>
            </a:r>
          </a:p>
        </p:txBody>
      </p:sp>
      <p:sp>
        <p:nvSpPr>
          <p:cNvPr id="30723" name="Rectangle 3"/>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0724" name="Rectangle 4"/>
          <p:cNvSpPr>
            <a:spLocks noChangeArrowheads="1"/>
          </p:cNvSpPr>
          <p:nvPr/>
        </p:nvSpPr>
        <p:spPr bwMode="auto">
          <a:xfrm>
            <a:off x="0" y="1143000"/>
            <a:ext cx="51816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data-structures (for serial algorithm)</a:t>
            </a:r>
          </a:p>
        </p:txBody>
      </p:sp>
      <p:sp>
        <p:nvSpPr>
          <p:cNvPr id="30725" name="Rectangle 5"/>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0726" name="Text Box 6"/>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0727" name="Rectangle 7"/>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0728" name="Rectangle 8"/>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0729" name="Rectangle 9"/>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0730" name="Line 10"/>
          <p:cNvSpPr>
            <a:spLocks noChangeShapeType="1"/>
          </p:cNvSpPr>
          <p:nvPr/>
        </p:nvSpPr>
        <p:spPr bwMode="auto">
          <a:xfrm flipH="1">
            <a:off x="3048000" y="990600"/>
            <a:ext cx="381000" cy="152400"/>
          </a:xfrm>
          <a:prstGeom prst="line">
            <a:avLst/>
          </a:prstGeom>
          <a:noFill/>
          <a:ln w="9525">
            <a:solidFill>
              <a:schemeClr val="tx1"/>
            </a:solidFill>
            <a:round/>
            <a:headEnd/>
            <a:tailEnd type="triangle" w="med" len="med"/>
          </a:ln>
        </p:spPr>
        <p:txBody>
          <a:bodyPr/>
          <a:lstStyle/>
          <a:p>
            <a:endParaRPr lang="en-US" dirty="0"/>
          </a:p>
        </p:txBody>
      </p:sp>
      <p:sp>
        <p:nvSpPr>
          <p:cNvPr id="30731" name="Line 11"/>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0732" name="Line 12"/>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0733" name="Line 13"/>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0734" name="Rectangle 14"/>
          <p:cNvSpPr>
            <a:spLocks noChangeArrowheads="1"/>
          </p:cNvSpPr>
          <p:nvPr/>
        </p:nvSpPr>
        <p:spPr bwMode="auto">
          <a:xfrm>
            <a:off x="5486400" y="1219200"/>
            <a:ext cx="3657600" cy="6096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parallel data-structures</a:t>
            </a:r>
          </a:p>
          <a:p>
            <a:pPr algn="ctr" eaLnBrk="1" hangingPunct="1"/>
            <a:r>
              <a:rPr lang="en-US" sz="2400" dirty="0">
                <a:latin typeface="Times New Roman" pitchFamily="18" charset="0"/>
                <a:cs typeface="Times New Roman" pitchFamily="18" charset="0"/>
              </a:rPr>
              <a:t>(for PRAM-like algorithm)</a:t>
            </a:r>
          </a:p>
        </p:txBody>
      </p:sp>
      <p:sp>
        <p:nvSpPr>
          <p:cNvPr id="30735" name="AutoShape 15"/>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0736" name="AutoShape 16"/>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0737" name="Rectangle 17"/>
          <p:cNvSpPr>
            <a:spLocks noChangeArrowheads="1"/>
          </p:cNvSpPr>
          <p:nvPr/>
        </p:nvSpPr>
        <p:spPr bwMode="auto">
          <a:xfrm>
            <a:off x="5867400" y="1981200"/>
            <a:ext cx="3276600" cy="3810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0738" name="Oval 18"/>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Computer</a:t>
            </a:r>
          </a:p>
          <a:p>
            <a:pPr algn="ctr" eaLnBrk="1" hangingPunct="1"/>
            <a:r>
              <a:rPr lang="en-US" sz="2400" dirty="0">
                <a:latin typeface="Times New Roman" pitchFamily="18" charset="0"/>
                <a:cs typeface="Times New Roman" pitchFamily="18" charset="0"/>
              </a:rPr>
              <a:t>(or Simulator)</a:t>
            </a:r>
          </a:p>
        </p:txBody>
      </p:sp>
      <p:sp>
        <p:nvSpPr>
          <p:cNvPr id="30739" name="Line 19"/>
          <p:cNvSpPr>
            <a:spLocks noChangeShapeType="1"/>
          </p:cNvSpPr>
          <p:nvPr/>
        </p:nvSpPr>
        <p:spPr bwMode="auto">
          <a:xfrm>
            <a:off x="6400800" y="990600"/>
            <a:ext cx="685800" cy="228600"/>
          </a:xfrm>
          <a:prstGeom prst="line">
            <a:avLst/>
          </a:prstGeom>
          <a:noFill/>
          <a:ln w="9525">
            <a:solidFill>
              <a:schemeClr val="tx1"/>
            </a:solidFill>
            <a:round/>
            <a:headEnd/>
            <a:tailEnd type="triangle" w="med" len="med"/>
          </a:ln>
        </p:spPr>
        <p:txBody>
          <a:bodyPr/>
          <a:lstStyle/>
          <a:p>
            <a:endParaRPr lang="en-US" dirty="0"/>
          </a:p>
        </p:txBody>
      </p:sp>
      <p:sp>
        <p:nvSpPr>
          <p:cNvPr id="30740" name="Oval 20"/>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0741" name="Oval 21"/>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cxnSp>
        <p:nvCxnSpPr>
          <p:cNvPr id="30742" name="AutoShape 22"/>
          <p:cNvCxnSpPr>
            <a:cxnSpLocks noChangeShapeType="1"/>
            <a:stCxn id="30723" idx="3"/>
            <a:endCxn id="30737" idx="1"/>
          </p:cNvCxnSpPr>
          <p:nvPr/>
        </p:nvCxnSpPr>
        <p:spPr bwMode="auto">
          <a:xfrm>
            <a:off x="4572000" y="1943100"/>
            <a:ext cx="1295400" cy="228600"/>
          </a:xfrm>
          <a:prstGeom prst="bentConnector3">
            <a:avLst>
              <a:gd name="adj1" fmla="val 50000"/>
            </a:avLst>
          </a:prstGeom>
          <a:noFill/>
          <a:ln w="9525">
            <a:solidFill>
              <a:schemeClr val="tx1"/>
            </a:solidFill>
            <a:miter lim="800000"/>
            <a:headEnd/>
            <a:tailEnd type="triangle" w="med" len="med"/>
          </a:ln>
        </p:spPr>
      </p:cxnSp>
      <p:sp>
        <p:nvSpPr>
          <p:cNvPr id="30743" name="AutoShape 23"/>
          <p:cNvSpPr>
            <a:spLocks noChangeArrowheads="1"/>
          </p:cNvSpPr>
          <p:nvPr/>
        </p:nvSpPr>
        <p:spPr bwMode="auto">
          <a:xfrm>
            <a:off x="5029200" y="1752600"/>
            <a:ext cx="457200" cy="457200"/>
          </a:xfrm>
          <a:prstGeom prst="irregularSeal1">
            <a:avLst/>
          </a:prstGeom>
          <a:solidFill>
            <a:srgbClr val="FFFF00"/>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3</a:t>
            </a:r>
          </a:p>
        </p:txBody>
      </p:sp>
      <p:sp>
        <p:nvSpPr>
          <p:cNvPr id="30744" name="Line 24"/>
          <p:cNvSpPr>
            <a:spLocks noChangeShapeType="1"/>
          </p:cNvSpPr>
          <p:nvPr/>
        </p:nvSpPr>
        <p:spPr bwMode="auto">
          <a:xfrm>
            <a:off x="2743200" y="1524000"/>
            <a:ext cx="0" cy="228600"/>
          </a:xfrm>
          <a:prstGeom prst="line">
            <a:avLst/>
          </a:prstGeom>
          <a:noFill/>
          <a:ln w="9525">
            <a:solidFill>
              <a:schemeClr val="tx1"/>
            </a:solidFill>
            <a:round/>
            <a:headEnd/>
            <a:tailEnd type="triangle" w="med" len="med"/>
          </a:ln>
        </p:spPr>
        <p:txBody>
          <a:bodyPr/>
          <a:lstStyle/>
          <a:p>
            <a:endParaRPr lang="en-US" dirty="0"/>
          </a:p>
        </p:txBody>
      </p:sp>
      <p:sp>
        <p:nvSpPr>
          <p:cNvPr id="30745" name="Line 25"/>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0746" name="Line 26"/>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0747" name="Line 27"/>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0748" name="Oval 28"/>
          <p:cNvSpPr>
            <a:spLocks noChangeArrowheads="1"/>
          </p:cNvSpPr>
          <p:nvPr/>
        </p:nvSpPr>
        <p:spPr bwMode="auto">
          <a:xfrm>
            <a:off x="1981200" y="22860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1</a:t>
            </a:r>
          </a:p>
        </p:txBody>
      </p:sp>
      <p:sp>
        <p:nvSpPr>
          <p:cNvPr id="30749" name="Oval 29"/>
          <p:cNvSpPr>
            <a:spLocks noChangeArrowheads="1"/>
          </p:cNvSpPr>
          <p:nvPr/>
        </p:nvSpPr>
        <p:spPr bwMode="auto">
          <a:xfrm>
            <a:off x="4495800" y="56388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2</a:t>
            </a:r>
          </a:p>
        </p:txBody>
      </p:sp>
      <p:sp>
        <p:nvSpPr>
          <p:cNvPr id="30750" name="Oval 30"/>
          <p:cNvSpPr>
            <a:spLocks noChangeArrowheads="1"/>
          </p:cNvSpPr>
          <p:nvPr/>
        </p:nvSpPr>
        <p:spPr bwMode="auto">
          <a:xfrm>
            <a:off x="7543800" y="2438400"/>
            <a:ext cx="381000" cy="3048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4</a:t>
            </a:r>
          </a:p>
        </p:txBody>
      </p:sp>
      <p:sp>
        <p:nvSpPr>
          <p:cNvPr id="30751" name="Text Box 31"/>
          <p:cNvSpPr txBox="1">
            <a:spLocks noChangeArrowheads="1"/>
          </p:cNvSpPr>
          <p:nvPr/>
        </p:nvSpPr>
        <p:spPr bwMode="auto">
          <a:xfrm>
            <a:off x="5791200" y="4191000"/>
            <a:ext cx="3200400" cy="1492250"/>
          </a:xfrm>
          <a:prstGeom prst="rect">
            <a:avLst/>
          </a:prstGeom>
          <a:noFill/>
          <a:ln w="9525">
            <a:noFill/>
            <a:miter lim="800000"/>
            <a:headEnd/>
            <a:tailEnd/>
          </a:ln>
        </p:spPr>
        <p:txBody>
          <a:bodyPr>
            <a:spAutoFit/>
          </a:bodyPr>
          <a:lstStyle/>
          <a:p>
            <a:pPr eaLnBrk="1" hangingPunct="1">
              <a:buFontTx/>
              <a:buChar char="•"/>
            </a:pPr>
            <a:r>
              <a:rPr lang="en-US" sz="2400" dirty="0">
                <a:latin typeface="Times New Roman" pitchFamily="18" charset="0"/>
                <a:cs typeface="Times New Roman" pitchFamily="18" charset="0"/>
              </a:rPr>
              <a:t> </a:t>
            </a:r>
            <a:r>
              <a:rPr lang="en-US" sz="2400" dirty="0">
                <a:cs typeface="Times New Roman" pitchFamily="18" charset="0"/>
              </a:rPr>
              <a:t>4 </a:t>
            </a:r>
            <a:r>
              <a:rPr lang="en-US" sz="2400" b="1" dirty="0">
                <a:cs typeface="Times New Roman" pitchFamily="18" charset="0"/>
              </a:rPr>
              <a:t>easier</a:t>
            </a:r>
            <a:r>
              <a:rPr lang="en-US" sz="2400" dirty="0">
                <a:cs typeface="Times New Roman" pitchFamily="18" charset="0"/>
              </a:rPr>
              <a:t> than 2 </a:t>
            </a:r>
          </a:p>
          <a:p>
            <a:pPr eaLnBrk="1" hangingPunct="1">
              <a:buFontTx/>
              <a:buChar char="•"/>
            </a:pPr>
            <a:r>
              <a:rPr lang="en-US" sz="2400" dirty="0">
                <a:cs typeface="Times New Roman" pitchFamily="18" charset="0"/>
              </a:rPr>
              <a:t> Problems with 3</a:t>
            </a:r>
          </a:p>
          <a:p>
            <a:pPr eaLnBrk="1" hangingPunct="1">
              <a:buFontTx/>
              <a:buChar char="•"/>
            </a:pPr>
            <a:r>
              <a:rPr lang="en-US" sz="2400" dirty="0">
                <a:cs typeface="Times New Roman" pitchFamily="18" charset="0"/>
              </a:rPr>
              <a:t> 4 competitive with 1: </a:t>
            </a:r>
            <a:r>
              <a:rPr lang="en-US" dirty="0">
                <a:cs typeface="Times New Roman" pitchFamily="18" charset="0"/>
              </a:rPr>
              <a:t>cost-effectiveness; natural </a:t>
            </a:r>
          </a:p>
        </p:txBody>
      </p:sp>
      <p:sp>
        <p:nvSpPr>
          <p:cNvPr id="30752" name="Line 32"/>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0753" name="Line 33"/>
          <p:cNvSpPr>
            <a:spLocks noChangeShapeType="1"/>
          </p:cNvSpPr>
          <p:nvPr/>
        </p:nvSpPr>
        <p:spPr bwMode="auto">
          <a:xfrm>
            <a:off x="7467600" y="1828800"/>
            <a:ext cx="0" cy="152400"/>
          </a:xfrm>
          <a:prstGeom prst="line">
            <a:avLst/>
          </a:prstGeom>
          <a:noFill/>
          <a:ln w="9525">
            <a:solidFill>
              <a:schemeClr val="tx1"/>
            </a:solidFill>
            <a:round/>
            <a:headEnd/>
            <a:tailEnd type="triangle" w="med" len="med"/>
          </a:ln>
        </p:spPr>
        <p:txBody>
          <a:bodyPr/>
          <a:lstStyle/>
          <a:p>
            <a:endParaRPr lang="en-US" dirty="0"/>
          </a:p>
        </p:txBody>
      </p:sp>
      <p:sp>
        <p:nvSpPr>
          <p:cNvPr id="30754" name="Text Box 34"/>
          <p:cNvSpPr txBox="1">
            <a:spLocks noChangeArrowheads="1"/>
          </p:cNvSpPr>
          <p:nvPr/>
        </p:nvSpPr>
        <p:spPr bwMode="auto">
          <a:xfrm>
            <a:off x="304800" y="76200"/>
            <a:ext cx="8609013" cy="457200"/>
          </a:xfrm>
          <a:prstGeom prst="rect">
            <a:avLst/>
          </a:prstGeom>
          <a:noFill/>
          <a:ln w="9525">
            <a:noFill/>
            <a:miter lim="800000"/>
            <a:headEnd/>
            <a:tailEnd/>
          </a:ln>
        </p:spPr>
        <p:txBody>
          <a:bodyPr>
            <a:spAutoFit/>
          </a:bodyPr>
          <a:lstStyle/>
          <a:p>
            <a:pPr eaLnBrk="1" hangingPunct="1"/>
            <a:r>
              <a:rPr lang="en-US" sz="2400" b="1" dirty="0">
                <a:solidFill>
                  <a:srgbClr val="FF0000"/>
                </a:solidFill>
                <a:latin typeface="Times New Roman" pitchFamily="18" charset="0"/>
                <a:cs typeface="Times New Roman" pitchFamily="18" charset="0"/>
              </a:rPr>
              <a:t>PERFORMANCE PROGRAMMING &amp; ITS PRODUCTIVITY</a:t>
            </a:r>
          </a:p>
        </p:txBody>
      </p:sp>
      <p:sp>
        <p:nvSpPr>
          <p:cNvPr id="30755" name="Text Box 35"/>
          <p:cNvSpPr txBox="1">
            <a:spLocks noChangeArrowheads="1"/>
          </p:cNvSpPr>
          <p:nvPr/>
        </p:nvSpPr>
        <p:spPr bwMode="auto">
          <a:xfrm>
            <a:off x="5699125" y="2376488"/>
            <a:ext cx="1827213" cy="396875"/>
          </a:xfrm>
          <a:prstGeom prst="rect">
            <a:avLst/>
          </a:prstGeom>
          <a:noFill/>
          <a:ln w="9525">
            <a:noFill/>
            <a:miter lim="800000"/>
            <a:headEnd/>
            <a:tailEnd/>
          </a:ln>
        </p:spPr>
        <p:txBody>
          <a:bodyPr wrap="none">
            <a:spAutoFit/>
          </a:bodyPr>
          <a:lstStyle/>
          <a:p>
            <a:pPr eaLnBrk="1" hangingPunct="1"/>
            <a:r>
              <a:rPr lang="en-US" dirty="0">
                <a:latin typeface="Times New Roman" pitchFamily="18" charset="0"/>
                <a:cs typeface="Times New Roman" pitchFamily="18" charset="0"/>
              </a:rPr>
              <a:t>Low overheads!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Where to start</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705475" y="2658533"/>
            <a:ext cx="337185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a:t>
            </a:r>
            <a:r>
              <a:rPr kumimoji="0" lang="en-US" sz="2000" b="0" i="0" strike="noStrike" cap="none" normalizeH="0" baseline="0" dirty="0" smtClean="0">
                <a:ln>
                  <a:noFill/>
                </a:ln>
                <a:solidFill>
                  <a:schemeClr val="tx1"/>
                </a:solidFill>
                <a:effectLst/>
              </a:rPr>
              <a:t>o</a:t>
            </a:r>
            <a:r>
              <a:rPr kumimoji="0" lang="en-US" sz="2000" b="0" i="0" strike="noStrike" cap="none" normalizeH="0" dirty="0" smtClean="0">
                <a:ln>
                  <a:noFill/>
                </a:ln>
                <a:solidFill>
                  <a:schemeClr val="tx1"/>
                </a:solidFill>
                <a:effectLst/>
              </a:rPr>
              <a:t> that </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a:p>
            <a:r>
              <a:rPr lang="el-GR" dirty="0" smtClean="0"/>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t>Place holder</a:t>
            </a:r>
            <a:endParaRPr lang="en-US" u="dbl" dirty="0"/>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938992"/>
          </a:xfrm>
          <a:prstGeom prst="rect">
            <a:avLst/>
          </a:prstGeom>
          <a:noFill/>
        </p:spPr>
        <p:txBody>
          <a:bodyPr wrap="square" rtlCol="0">
            <a:spAutoFit/>
          </a:bodyPr>
          <a:lstStyle/>
          <a:p>
            <a:r>
              <a:rPr lang="en-US" dirty="0" smtClean="0">
                <a:solidFill>
                  <a:srgbClr val="FF0000"/>
                </a:solidFill>
              </a:rPr>
              <a:t>Past</a:t>
            </a:r>
          </a:p>
          <a:p>
            <a:endParaRPr lang="en-US" dirty="0">
              <a:solidFill>
                <a:srgbClr val="FF0000"/>
              </a:solidFill>
            </a:endParaRPr>
          </a:p>
          <a:p>
            <a:r>
              <a:rPr lang="en-US" dirty="0" smtClean="0">
                <a:solidFill>
                  <a:srgbClr val="FF0000"/>
                </a:solidFill>
              </a:rPr>
              <a:t>Future?</a:t>
            </a:r>
          </a:p>
          <a:p>
            <a:endParaRPr lang="en-US" dirty="0">
              <a:solidFill>
                <a:srgbClr val="FF0000"/>
              </a:solidFill>
            </a:endParaRPr>
          </a:p>
          <a:p>
            <a:r>
              <a:rPr lang="en-US" dirty="0" smtClean="0">
                <a:solidFill>
                  <a:srgbClr val="FF0000"/>
                </a:solidFill>
                <a:sym typeface="Wingdings" pitchFamily="2" charset="2"/>
              </a:rPr>
              <a:t>Heterogeneous</a:t>
            </a:r>
            <a:r>
              <a:rPr lang="en-US" dirty="0" smtClean="0">
                <a:solidFill>
                  <a:srgbClr val="FF0000"/>
                </a:solidFill>
              </a:rPr>
              <a:t> </a:t>
            </a:r>
            <a:r>
              <a:rPr lang="en-US" dirty="0" smtClean="0">
                <a:solidFill>
                  <a:srgbClr val="FF0000"/>
                </a:solidFill>
                <a:sym typeface="Wingdings" pitchFamily="2" charset="2"/>
              </a:rPr>
              <a:t>  lowering the bar: </a:t>
            </a:r>
            <a:r>
              <a:rPr lang="en-US" dirty="0">
                <a:solidFill>
                  <a:srgbClr val="FF0000"/>
                </a:solidFill>
                <a:sym typeface="Wingdings" pitchFamily="2" charset="2"/>
              </a:rPr>
              <a:t>Keep what we </a:t>
            </a:r>
            <a:r>
              <a:rPr lang="en-US" dirty="0" smtClean="0">
                <a:solidFill>
                  <a:srgbClr val="FF0000"/>
                </a:solidFill>
                <a:sym typeface="Wingdings" pitchFamily="2" charset="2"/>
              </a:rPr>
              <a:t>have, but augment it.</a:t>
            </a:r>
          </a:p>
          <a:p>
            <a:r>
              <a:rPr lang="en-US" dirty="0" smtClean="0">
                <a:solidFill>
                  <a:srgbClr val="FF0000"/>
                </a:solidFill>
                <a:sym typeface="Wingdings" pitchFamily="2" charset="2"/>
              </a:rPr>
              <a:t>Enabled by: increasing transistor budget, </a:t>
            </a:r>
            <a:r>
              <a:rPr lang="en-US" b="1" dirty="0" smtClean="0">
                <a:solidFill>
                  <a:srgbClr val="FF0000"/>
                </a:solidFill>
                <a:sym typeface="Wingdings" pitchFamily="2" charset="2"/>
              </a:rPr>
              <a:t>3D VLSI </a:t>
            </a:r>
            <a:r>
              <a:rPr lang="en-US" dirty="0" smtClean="0">
                <a:solidFill>
                  <a:srgbClr val="FF0000"/>
                </a:solidFill>
                <a:sym typeface="Wingdings" pitchFamily="2" charset="2"/>
              </a:rPr>
              <a:t>&amp; design of power  </a:t>
            </a:r>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180270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1747" name="Rectangle 3"/>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1748" name="Text Box 4"/>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1749" name="Rectangle 5"/>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1750" name="Rectangle 6"/>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1751" name="Rectangle 7"/>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1752" name="Line 8"/>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1753" name="Line 9"/>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1754" name="Line 10"/>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1755" name="AutoShape 11"/>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1756" name="AutoShape 12"/>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1757" name="Rectangle 13"/>
          <p:cNvSpPr>
            <a:spLocks noChangeArrowheads="1"/>
          </p:cNvSpPr>
          <p:nvPr/>
        </p:nvSpPr>
        <p:spPr bwMode="auto">
          <a:xfrm>
            <a:off x="5867400" y="1905000"/>
            <a:ext cx="3276600" cy="4572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1758" name="Oval 14"/>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architecture</a:t>
            </a:r>
          </a:p>
          <a:p>
            <a:pPr algn="ctr" eaLnBrk="1" hangingPunct="1"/>
            <a:r>
              <a:rPr lang="en-US" sz="2400" dirty="0">
                <a:latin typeface="Times New Roman" pitchFamily="18" charset="0"/>
                <a:cs typeface="Times New Roman" pitchFamily="18" charset="0"/>
              </a:rPr>
              <a:t>(Simulator)</a:t>
            </a:r>
          </a:p>
        </p:txBody>
      </p:sp>
      <p:sp>
        <p:nvSpPr>
          <p:cNvPr id="31759" name="Line 15"/>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1760" name="Oval 16"/>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1761" name="Oval 17"/>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sp>
        <p:nvSpPr>
          <p:cNvPr id="31762" name="Line 18"/>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1763" name="Line 19"/>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1764" name="Line 20"/>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1765" name="Rectangle 21"/>
          <p:cNvSpPr>
            <a:spLocks noChangeArrowheads="1"/>
          </p:cNvSpPr>
          <p:nvPr/>
        </p:nvSpPr>
        <p:spPr bwMode="auto">
          <a:xfrm>
            <a:off x="2133600" y="762000"/>
            <a:ext cx="5638800" cy="6096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Application programmer’s interfaces (APIs)</a:t>
            </a:r>
          </a:p>
          <a:p>
            <a:pPr algn="ctr" eaLnBrk="1" hangingPunct="1"/>
            <a:r>
              <a:rPr lang="en-US" sz="2400" dirty="0">
                <a:latin typeface="Times New Roman" pitchFamily="18" charset="0"/>
                <a:cs typeface="Times New Roman" pitchFamily="18" charset="0"/>
              </a:rPr>
              <a:t>(OpenGL, VHDL/Verilog, Matlab)</a:t>
            </a:r>
          </a:p>
        </p:txBody>
      </p:sp>
      <p:sp>
        <p:nvSpPr>
          <p:cNvPr id="31766" name="Text Box 22"/>
          <p:cNvSpPr txBox="1">
            <a:spLocks noChangeArrowheads="1"/>
          </p:cNvSpPr>
          <p:nvPr/>
        </p:nvSpPr>
        <p:spPr bwMode="auto">
          <a:xfrm>
            <a:off x="4419600" y="1295400"/>
            <a:ext cx="1295400" cy="457200"/>
          </a:xfrm>
          <a:prstGeom prst="rect">
            <a:avLst/>
          </a:prstGeom>
          <a:noFill/>
          <a:ln w="9525">
            <a:noFill/>
            <a:miter lim="800000"/>
            <a:headEnd/>
            <a:tailEnd/>
          </a:ln>
        </p:spPr>
        <p:txBody>
          <a:bodyPr>
            <a:spAutoFit/>
          </a:bodyPr>
          <a:lstStyle/>
          <a:p>
            <a:pPr eaLnBrk="1" hangingPunct="1"/>
            <a:r>
              <a:rPr lang="en-US" sz="2400" dirty="0">
                <a:latin typeface="Times New Roman" pitchFamily="18" charset="0"/>
                <a:cs typeface="Times New Roman" pitchFamily="18" charset="0"/>
              </a:rPr>
              <a:t>compiler</a:t>
            </a:r>
          </a:p>
        </p:txBody>
      </p:sp>
      <p:sp>
        <p:nvSpPr>
          <p:cNvPr id="31767" name="Text Box 23"/>
          <p:cNvSpPr txBox="1">
            <a:spLocks noChangeArrowheads="1"/>
          </p:cNvSpPr>
          <p:nvPr/>
        </p:nvSpPr>
        <p:spPr bwMode="auto">
          <a:xfrm>
            <a:off x="0" y="2133600"/>
            <a:ext cx="16764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Automatic?</a:t>
            </a:r>
          </a:p>
        </p:txBody>
      </p:sp>
      <p:sp>
        <p:nvSpPr>
          <p:cNvPr id="31768" name="Text Box 24"/>
          <p:cNvSpPr txBox="1">
            <a:spLocks noChangeArrowheads="1"/>
          </p:cNvSpPr>
          <p:nvPr/>
        </p:nvSpPr>
        <p:spPr bwMode="auto">
          <a:xfrm>
            <a:off x="1981200" y="2133600"/>
            <a:ext cx="7620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69" name="Text Box 25"/>
          <p:cNvSpPr txBox="1">
            <a:spLocks noChangeArrowheads="1"/>
          </p:cNvSpPr>
          <p:nvPr/>
        </p:nvSpPr>
        <p:spPr bwMode="auto">
          <a:xfrm>
            <a:off x="7543800" y="2362200"/>
            <a:ext cx="658813"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70" name="Text Box 26"/>
          <p:cNvSpPr txBox="1">
            <a:spLocks noChangeArrowheads="1"/>
          </p:cNvSpPr>
          <p:nvPr/>
        </p:nvSpPr>
        <p:spPr bwMode="auto">
          <a:xfrm>
            <a:off x="3870325" y="2174875"/>
            <a:ext cx="1235075"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Maybe</a:t>
            </a:r>
          </a:p>
        </p:txBody>
      </p:sp>
      <p:sp>
        <p:nvSpPr>
          <p:cNvPr id="31771" name="Text Box 27"/>
          <p:cNvSpPr txBox="1">
            <a:spLocks noChangeArrowheads="1"/>
          </p:cNvSpPr>
          <p:nvPr/>
        </p:nvSpPr>
        <p:spPr bwMode="auto">
          <a:xfrm>
            <a:off x="381000" y="152400"/>
            <a:ext cx="8232775" cy="457200"/>
          </a:xfrm>
          <a:prstGeom prst="rect">
            <a:avLst/>
          </a:prstGeom>
          <a:noFill/>
          <a:ln w="9525">
            <a:noFill/>
            <a:miter lim="800000"/>
            <a:headEnd/>
            <a:tailEnd/>
          </a:ln>
        </p:spPr>
        <p:txBody>
          <a:bodyPr wrap="none">
            <a:spAutoFit/>
          </a:bodyPr>
          <a:lstStyle/>
          <a:p>
            <a:pPr eaLnBrk="1" hangingPunct="1"/>
            <a:r>
              <a:rPr lang="en-US" sz="2400" b="1" dirty="0">
                <a:solidFill>
                  <a:srgbClr val="FF0000"/>
                </a:solidFill>
                <a:latin typeface="Times New Roman" pitchFamily="18" charset="0"/>
                <a:cs typeface="Times New Roman" pitchFamily="18" charset="0"/>
              </a:rPr>
              <a:t>APPLICATION PROGRAMMING &amp; ITS PRODUCTIVITY</a:t>
            </a:r>
          </a:p>
        </p:txBody>
      </p:sp>
      <p:sp>
        <p:nvSpPr>
          <p:cNvPr id="31772" name="Line 28"/>
          <p:cNvSpPr>
            <a:spLocks noChangeShapeType="1"/>
          </p:cNvSpPr>
          <p:nvPr/>
        </p:nvSpPr>
        <p:spPr bwMode="auto">
          <a:xfrm flipH="1">
            <a:off x="2895600" y="1371600"/>
            <a:ext cx="914400" cy="381000"/>
          </a:xfrm>
          <a:prstGeom prst="line">
            <a:avLst/>
          </a:prstGeom>
          <a:noFill/>
          <a:ln w="9525">
            <a:solidFill>
              <a:schemeClr val="tx1"/>
            </a:solidFill>
            <a:round/>
            <a:headEnd/>
            <a:tailEnd type="triangle" w="med" len="med"/>
          </a:ln>
        </p:spPr>
        <p:txBody>
          <a:bodyPr/>
          <a:lstStyle/>
          <a:p>
            <a:endParaRPr lang="en-US" dirty="0"/>
          </a:p>
        </p:txBody>
      </p:sp>
      <p:sp>
        <p:nvSpPr>
          <p:cNvPr id="31773" name="Line 29"/>
          <p:cNvSpPr>
            <a:spLocks noChangeShapeType="1"/>
          </p:cNvSpPr>
          <p:nvPr/>
        </p:nvSpPr>
        <p:spPr bwMode="auto">
          <a:xfrm>
            <a:off x="6477000" y="1371600"/>
            <a:ext cx="990600" cy="533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71600" y="0"/>
            <a:ext cx="6781800" cy="519113"/>
          </a:xfrm>
          <a:prstGeom prst="rect">
            <a:avLst/>
          </a:prstGeom>
          <a:noFill/>
          <a:ln w="9525">
            <a:noFill/>
            <a:miter lim="800000"/>
            <a:headEnd/>
            <a:tailEnd/>
          </a:ln>
        </p:spPr>
        <p:txBody>
          <a:bodyPr>
            <a:spAutoFit/>
          </a:bodyPr>
          <a:lstStyle/>
          <a:p>
            <a:r>
              <a:rPr lang="en-US" sz="2800" dirty="0"/>
              <a:t>XMT Block Diagram – Back-up slide</a:t>
            </a:r>
          </a:p>
        </p:txBody>
      </p:sp>
      <p:pic>
        <p:nvPicPr>
          <p:cNvPr id="32771" name="Picture 3" descr="arch-figure"/>
          <p:cNvPicPr>
            <a:picLocks noChangeAspect="1" noChangeArrowheads="1"/>
          </p:cNvPicPr>
          <p:nvPr/>
        </p:nvPicPr>
        <p:blipFill>
          <a:blip r:embed="rId3" cstate="print"/>
          <a:srcRect/>
          <a:stretch>
            <a:fillRect/>
          </a:stretch>
        </p:blipFill>
        <p:spPr bwMode="auto">
          <a:xfrm>
            <a:off x="0" y="393700"/>
            <a:ext cx="91440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ISA</a:t>
            </a:r>
          </a:p>
        </p:txBody>
      </p:sp>
      <p:sp>
        <p:nvSpPr>
          <p:cNvPr id="33795" name="Rectangle 3"/>
          <p:cNvSpPr>
            <a:spLocks noGrp="1" noChangeArrowheads="1"/>
          </p:cNvSpPr>
          <p:nvPr>
            <p:ph type="body" idx="1"/>
          </p:nvPr>
        </p:nvSpPr>
        <p:spPr/>
        <p:txBody>
          <a:bodyPr/>
          <a:lstStyle/>
          <a:p>
            <a:r>
              <a:rPr lang="en-US" dirty="0" smtClean="0"/>
              <a:t>Any serial (MIPS, X86). MIPS R3000.</a:t>
            </a:r>
          </a:p>
          <a:p>
            <a:r>
              <a:rPr lang="en-US" dirty="0" smtClean="0"/>
              <a:t>Spawn (cannot be nested)</a:t>
            </a:r>
          </a:p>
          <a:p>
            <a:r>
              <a:rPr lang="en-US" dirty="0" smtClean="0"/>
              <a:t>Join</a:t>
            </a:r>
          </a:p>
          <a:p>
            <a:r>
              <a:rPr lang="en-US" dirty="0" smtClean="0"/>
              <a:t>SSpawn (can be nested)</a:t>
            </a:r>
          </a:p>
          <a:p>
            <a:r>
              <a:rPr lang="en-US" dirty="0" smtClean="0"/>
              <a:t>PS</a:t>
            </a:r>
          </a:p>
          <a:p>
            <a:r>
              <a:rPr lang="en-US" dirty="0" smtClean="0"/>
              <a:t>PSM</a:t>
            </a:r>
          </a:p>
          <a:p>
            <a:r>
              <a:rPr lang="en-US" dirty="0" smtClean="0"/>
              <a:t>Instructions for (compiler) optimizations</a:t>
            </a:r>
          </a:p>
          <a:p>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838200"/>
          </a:xfrm>
        </p:spPr>
        <p:txBody>
          <a:bodyPr/>
          <a:lstStyle/>
          <a:p>
            <a:r>
              <a:rPr lang="en-US" dirty="0" smtClean="0"/>
              <a:t>The Memory Wall</a:t>
            </a:r>
          </a:p>
        </p:txBody>
      </p:sp>
      <p:sp>
        <p:nvSpPr>
          <p:cNvPr id="34819" name="Rectangle 3"/>
          <p:cNvSpPr>
            <a:spLocks noGrp="1" noChangeArrowheads="1"/>
          </p:cNvSpPr>
          <p:nvPr>
            <p:ph type="body" idx="1"/>
          </p:nvPr>
        </p:nvSpPr>
        <p:spPr>
          <a:xfrm>
            <a:off x="0" y="914400"/>
            <a:ext cx="9144000" cy="5943600"/>
          </a:xfrm>
        </p:spPr>
        <p:txBody>
          <a:bodyPr/>
          <a:lstStyle/>
          <a:p>
            <a:pPr>
              <a:lnSpc>
                <a:spcPct val="80000"/>
              </a:lnSpc>
            </a:pPr>
            <a:endParaRPr lang="en-US" sz="2000" dirty="0" smtClean="0"/>
          </a:p>
          <a:p>
            <a:pPr>
              <a:lnSpc>
                <a:spcPct val="80000"/>
              </a:lnSpc>
              <a:buFontTx/>
              <a:buNone/>
            </a:pPr>
            <a:r>
              <a:rPr lang="en-US" sz="2000" dirty="0" smtClean="0"/>
              <a:t>Concerns: 1) latency to main memory, 2) bandwidth to main memory.</a:t>
            </a:r>
          </a:p>
          <a:p>
            <a:pPr>
              <a:lnSpc>
                <a:spcPct val="80000"/>
              </a:lnSpc>
              <a:buFontTx/>
              <a:buNone/>
            </a:pPr>
            <a:r>
              <a:rPr lang="en-US" sz="2000" dirty="0" smtClean="0"/>
              <a:t>Position papers: “the memory wall” (Wulf), “its the memory, stupid!” (Sites)</a:t>
            </a:r>
          </a:p>
          <a:p>
            <a:pPr>
              <a:lnSpc>
                <a:spcPct val="80000"/>
              </a:lnSpc>
              <a:buFontTx/>
              <a:buNone/>
            </a:pPr>
            <a:endParaRPr lang="en-US" sz="2000" dirty="0" smtClean="0"/>
          </a:p>
          <a:p>
            <a:pPr>
              <a:lnSpc>
                <a:spcPct val="80000"/>
              </a:lnSpc>
              <a:buFontTx/>
              <a:buNone/>
            </a:pPr>
            <a:r>
              <a:rPr lang="en-US" sz="2000" dirty="0" smtClean="0"/>
              <a:t>Note: (i) Larger on chip caches are possible; for serial computing, return on using them: diminishing. (ii) Few cache misses can overlap (in time) in serial computing; so: even the limited bandwidth to memory is underused.</a:t>
            </a:r>
          </a:p>
          <a:p>
            <a:pPr>
              <a:lnSpc>
                <a:spcPct val="80000"/>
              </a:lnSpc>
              <a:buFontTx/>
              <a:buNone/>
            </a:pPr>
            <a:r>
              <a:rPr lang="en-US" sz="2000" dirty="0" smtClean="0"/>
              <a:t>XMT does better on both accounts:</a:t>
            </a:r>
          </a:p>
          <a:p>
            <a:pPr>
              <a:lnSpc>
                <a:spcPct val="80000"/>
              </a:lnSpc>
              <a:buFontTx/>
              <a:buNone/>
            </a:pPr>
            <a:r>
              <a:rPr lang="en-US" sz="2000" dirty="0" smtClean="0"/>
              <a:t>• uses more the high bandwidth to cache.</a:t>
            </a:r>
          </a:p>
          <a:p>
            <a:pPr>
              <a:lnSpc>
                <a:spcPct val="80000"/>
              </a:lnSpc>
              <a:buFontTx/>
              <a:buNone/>
            </a:pPr>
            <a:r>
              <a:rPr lang="en-US" sz="2000" dirty="0" smtClean="0"/>
              <a:t>• hides latency, by overlapping cache misses; uses more bandwidth to main memory, by generating concurrent memory requests; however, use of the cache alleviates penalty from overuse.</a:t>
            </a:r>
          </a:p>
          <a:p>
            <a:pPr>
              <a:lnSpc>
                <a:spcPct val="80000"/>
              </a:lnSpc>
              <a:buFontTx/>
              <a:buNone/>
            </a:pPr>
            <a:endParaRPr lang="en-US" sz="2000" dirty="0" smtClean="0"/>
          </a:p>
          <a:p>
            <a:pPr>
              <a:lnSpc>
                <a:spcPct val="80000"/>
              </a:lnSpc>
              <a:buFontTx/>
              <a:buNone/>
            </a:pPr>
            <a:r>
              <a:rPr lang="en-US" sz="2000" dirty="0" smtClean="0"/>
              <a:t>Conclusion: using PRAM parallelism coupled with IOS, XMT reduces the effect of cache stalls.</a:t>
            </a:r>
          </a:p>
          <a:p>
            <a:pPr>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State-of-the-art</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Unsatisfactory products</a:t>
            </a:r>
          </a:p>
          <a:p>
            <a:r>
              <a:rPr lang="en-US" sz="2400" dirty="0" smtClean="0"/>
              <a:t>Diminished competition among vendors</a:t>
            </a:r>
          </a:p>
          <a:p>
            <a:r>
              <a:rPr lang="en-US" sz="2400" dirty="0" smtClean="0"/>
              <a:t>No funding for really new architecture</a:t>
            </a:r>
          </a:p>
          <a:p>
            <a:r>
              <a:rPr lang="en-US" sz="2400" u="sng" dirty="0" smtClean="0"/>
              <a:t>Today’s academics</a:t>
            </a:r>
            <a:r>
              <a:rPr lang="en-US" sz="2400" dirty="0" smtClean="0"/>
              <a:t> Limited to the best he/she can derive from vendor products (trained </a:t>
            </a:r>
            <a:r>
              <a:rPr lang="en-US" sz="2400" b="1" dirty="0" smtClean="0"/>
              <a:t>and</a:t>
            </a:r>
            <a:r>
              <a:rPr lang="en-US" sz="2400" dirty="0" smtClean="0"/>
              <a:t> rewarded)</a:t>
            </a:r>
          </a:p>
          <a:p>
            <a:r>
              <a:rPr lang="en-US" sz="2400" u="sng" dirty="0" smtClean="0"/>
              <a:t>Missing</a:t>
            </a:r>
            <a:r>
              <a:rPr lang="en-US" sz="2400" dirty="0" smtClean="0"/>
              <a:t> Profound questioning of products</a:t>
            </a:r>
          </a:p>
          <a:p>
            <a:r>
              <a:rPr lang="en-US" sz="2400" u="sng" dirty="0" smtClean="0"/>
              <a:t>Absurdity</a:t>
            </a:r>
            <a:r>
              <a:rPr lang="en-US" sz="2400" dirty="0" smtClean="0"/>
              <a:t> Industry expects from its people to: (i) look for guidance to improve products; e.g., from academia (ii) present a brave posture to the world regarding the same products; in turn, lead academia/funding not to develop answers to (i)</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Problem: Develop a Technology </a:t>
            </a:r>
            <a:endParaRPr lang="en-US" dirty="0"/>
          </a:p>
        </p:txBody>
      </p:sp>
      <p:sp>
        <p:nvSpPr>
          <p:cNvPr id="3" name="Content Placeholder 2"/>
          <p:cNvSpPr>
            <a:spLocks noGrp="1"/>
          </p:cNvSpPr>
          <p:nvPr>
            <p:ph idx="1"/>
          </p:nvPr>
        </p:nvSpPr>
        <p:spPr>
          <a:xfrm>
            <a:off x="0" y="1143000"/>
            <a:ext cx="9144000" cy="4983163"/>
          </a:xfrm>
        </p:spPr>
        <p:txBody>
          <a:bodyPr/>
          <a:lstStyle/>
          <a:p>
            <a:pPr marL="0" indent="0">
              <a:buNone/>
            </a:pPr>
            <a:r>
              <a:rPr lang="en-US" sz="2000" u="sng" dirty="0" smtClean="0"/>
              <a:t>Definition</a:t>
            </a:r>
            <a:r>
              <a:rPr lang="en-US" sz="2000" dirty="0" smtClean="0"/>
              <a:t> Technology</a:t>
            </a:r>
            <a:r>
              <a:rPr lang="en-US" sz="2000" dirty="0"/>
              <a:t>: </a:t>
            </a:r>
            <a:r>
              <a:rPr lang="en-US" sz="2000" dirty="0">
                <a:solidFill>
                  <a:srgbClr val="660066"/>
                </a:solidFill>
              </a:rPr>
              <a:t>capability</a:t>
            </a:r>
            <a:r>
              <a:rPr lang="en-US" sz="2000" dirty="0"/>
              <a:t> given by the </a:t>
            </a:r>
            <a:r>
              <a:rPr lang="en-US" sz="2000" u="sng" dirty="0"/>
              <a:t>practical application</a:t>
            </a:r>
            <a:r>
              <a:rPr lang="en-US" sz="2000" dirty="0"/>
              <a:t> of </a:t>
            </a:r>
            <a:r>
              <a:rPr lang="en-US" sz="2000" dirty="0">
                <a:solidFill>
                  <a:srgbClr val="008000"/>
                </a:solidFill>
              </a:rPr>
              <a:t>knowledge</a:t>
            </a:r>
          </a:p>
          <a:p>
            <a:pPr marL="0" indent="0">
              <a:buNone/>
            </a:pPr>
            <a:r>
              <a:rPr lang="en-US" sz="2000" b="1" dirty="0" smtClean="0">
                <a:solidFill>
                  <a:srgbClr val="660066"/>
                </a:solidFill>
              </a:rPr>
              <a:t>how to build </a:t>
            </a:r>
            <a:r>
              <a:rPr lang="en-US" sz="2000" b="1" dirty="0">
                <a:solidFill>
                  <a:srgbClr val="660066"/>
                </a:solidFill>
              </a:rPr>
              <a:t>and program parallel machines</a:t>
            </a:r>
            <a:r>
              <a:rPr lang="en-US" sz="2000" dirty="0">
                <a:solidFill>
                  <a:srgbClr val="660066"/>
                </a:solidFill>
              </a:rPr>
              <a:t> </a:t>
            </a:r>
            <a:r>
              <a:rPr lang="en-US" sz="2000" dirty="0" smtClean="0">
                <a:solidFill>
                  <a:srgbClr val="660066"/>
                </a:solidFill>
              </a:rPr>
              <a:t>  </a:t>
            </a:r>
            <a:r>
              <a:rPr lang="en-US" sz="2000" b="1" dirty="0" smtClean="0">
                <a:solidFill>
                  <a:srgbClr val="008000"/>
                </a:solidFill>
              </a:rPr>
              <a:t>parallel </a:t>
            </a:r>
            <a:r>
              <a:rPr lang="en-US" sz="2000" b="1" dirty="0">
                <a:solidFill>
                  <a:srgbClr val="008000"/>
                </a:solidFill>
              </a:rPr>
              <a:t>algorithmic </a:t>
            </a:r>
            <a:r>
              <a:rPr lang="en-US" sz="2000" b="1" dirty="0" smtClean="0">
                <a:solidFill>
                  <a:srgbClr val="008000"/>
                </a:solidFill>
              </a:rPr>
              <a:t>thinking</a:t>
            </a:r>
          </a:p>
          <a:p>
            <a:pPr marL="0" indent="0">
              <a:buNone/>
            </a:pPr>
            <a:r>
              <a:rPr lang="en-US" sz="2000" dirty="0" smtClean="0">
                <a:solidFill>
                  <a:srgbClr val="008000"/>
                </a:solidFill>
              </a:rPr>
              <a:t>            </a:t>
            </a:r>
            <a:endParaRPr lang="en-US" sz="2000" dirty="0">
              <a:solidFill>
                <a:srgbClr val="008000"/>
              </a:solidFill>
            </a:endParaRPr>
          </a:p>
          <a:p>
            <a:pPr marL="0" indent="0">
              <a:buNone/>
            </a:pPr>
            <a:r>
              <a:rPr lang="en-US" dirty="0" smtClean="0"/>
              <a:t>The rest of this talk</a:t>
            </a:r>
          </a:p>
          <a:p>
            <a:pPr>
              <a:buFontTx/>
              <a:buChar char="-"/>
            </a:pPr>
            <a:r>
              <a:rPr lang="en-US" dirty="0" smtClean="0"/>
              <a:t>Snapshots of the technology</a:t>
            </a:r>
          </a:p>
          <a:p>
            <a:pPr>
              <a:buFontTx/>
              <a:buChar char="-"/>
            </a:pPr>
            <a:r>
              <a:rPr lang="en-US" dirty="0" smtClean="0"/>
              <a:t>Order of magnitude advantages on ease-of-programming and speedups</a:t>
            </a:r>
          </a:p>
          <a:p>
            <a:pPr>
              <a:buFontTx/>
              <a:buChar char="-"/>
            </a:pPr>
            <a:r>
              <a:rPr lang="en-US" dirty="0" smtClean="0"/>
              <a:t>Challenges</a:t>
            </a:r>
            <a:endParaRPr lang="en-US" dirty="0"/>
          </a:p>
        </p:txBody>
      </p:sp>
    </p:spTree>
    <p:extLst>
      <p:ext uri="{BB962C8B-B14F-4D97-AF65-F5344CB8AC3E}">
        <p14:creationId xmlns:p14="http://schemas.microsoft.com/office/powerpoint/2010/main" val="1113262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dirty="0" smtClean="0"/>
              <a:t>Somewhere: </a:t>
            </a:r>
            <a:br>
              <a:rPr lang="en-US" sz="3600" dirty="0" smtClean="0"/>
            </a:br>
            <a:r>
              <a:rPr lang="en-US" sz="3600" dirty="0" smtClean="0"/>
              <a:t>Explanation for current reality</a:t>
            </a:r>
            <a:endParaRPr lang="en-US" sz="3600" dirty="0"/>
          </a:p>
        </p:txBody>
      </p:sp>
      <p:sp>
        <p:nvSpPr>
          <p:cNvPr id="3" name="Content Placeholder 2"/>
          <p:cNvSpPr>
            <a:spLocks noGrp="1"/>
          </p:cNvSpPr>
          <p:nvPr>
            <p:ph idx="1"/>
          </p:nvPr>
        </p:nvSpPr>
        <p:spPr>
          <a:xfrm>
            <a:off x="0" y="1143000"/>
            <a:ext cx="9144000" cy="4983163"/>
          </a:xfrm>
        </p:spPr>
        <p:txBody>
          <a:bodyPr/>
          <a:lstStyle/>
          <a:p>
            <a:pPr marL="0" indent="0">
              <a:buNone/>
            </a:pPr>
            <a:r>
              <a:rPr lang="en-US" sz="2000" u="sng" dirty="0" smtClean="0"/>
              <a:t>Recall</a:t>
            </a:r>
            <a:r>
              <a:rPr lang="en-US" sz="2000" dirty="0" smtClean="0"/>
              <a:t> </a:t>
            </a:r>
            <a:r>
              <a:rPr lang="en-US" sz="2000" dirty="0"/>
              <a:t>Technology: </a:t>
            </a:r>
            <a:r>
              <a:rPr lang="en-US" sz="2000" dirty="0">
                <a:solidFill>
                  <a:srgbClr val="660066"/>
                </a:solidFill>
              </a:rPr>
              <a:t>capability</a:t>
            </a:r>
            <a:r>
              <a:rPr lang="en-US" sz="2000" dirty="0"/>
              <a:t> given by the </a:t>
            </a:r>
            <a:r>
              <a:rPr lang="en-US" sz="2000" u="sng" dirty="0"/>
              <a:t>practical application</a:t>
            </a:r>
            <a:r>
              <a:rPr lang="en-US" sz="2000" dirty="0"/>
              <a:t> of </a:t>
            </a:r>
            <a:r>
              <a:rPr lang="en-US" sz="2000" dirty="0">
                <a:solidFill>
                  <a:srgbClr val="008000"/>
                </a:solidFill>
              </a:rPr>
              <a:t>knowledge</a:t>
            </a:r>
          </a:p>
          <a:p>
            <a:pPr marL="0" indent="0">
              <a:buNone/>
            </a:pPr>
            <a:r>
              <a:rPr lang="en-US" sz="2000" dirty="0"/>
              <a:t>XMT:  </a:t>
            </a:r>
            <a:r>
              <a:rPr lang="en-US" sz="2000" dirty="0">
                <a:solidFill>
                  <a:srgbClr val="660066"/>
                </a:solidFill>
              </a:rPr>
              <a:t>build and program parallel machines               </a:t>
            </a:r>
            <a:r>
              <a:rPr lang="en-US" sz="2000" dirty="0">
                <a:solidFill>
                  <a:srgbClr val="008000"/>
                </a:solidFill>
              </a:rPr>
              <a:t>parallel algorithmic thinking</a:t>
            </a:r>
          </a:p>
          <a:p>
            <a:pPr marL="0" indent="0">
              <a:buNone/>
            </a:pPr>
            <a:r>
              <a:rPr lang="en-US" dirty="0">
                <a:solidFill>
                  <a:srgbClr val="008000"/>
                </a:solidFill>
              </a:rPr>
              <a:t>            </a:t>
            </a:r>
          </a:p>
          <a:p>
            <a:r>
              <a:rPr lang="en-US" sz="2400" dirty="0" smtClean="0"/>
              <a:t>VERY </a:t>
            </a:r>
            <a:r>
              <a:rPr lang="en-US" sz="2400" dirty="0"/>
              <a:t>few teach both algorithms AND </a:t>
            </a:r>
            <a:r>
              <a:rPr lang="en-US" sz="2400" dirty="0" smtClean="0"/>
              <a:t>architecture</a:t>
            </a:r>
          </a:p>
          <a:p>
            <a:r>
              <a:rPr lang="en-US" sz="2400" dirty="0"/>
              <a:t>T</a:t>
            </a:r>
            <a:r>
              <a:rPr lang="en-US" sz="2400" dirty="0" smtClean="0"/>
              <a:t>heorists stop at creating knowledge</a:t>
            </a:r>
          </a:p>
          <a:p>
            <a:r>
              <a:rPr lang="en-US" sz="2400" dirty="0" smtClean="0"/>
              <a:t>Nearly impossible for young architects to develop a platform (Exception: UT TRIPS. Now: Microsoft, NVidia)</a:t>
            </a:r>
          </a:p>
          <a:p>
            <a:r>
              <a:rPr lang="en-US" sz="2400" dirty="0" smtClean="0"/>
              <a:t>Diminished competition in architecture</a:t>
            </a:r>
          </a:p>
          <a:p>
            <a:r>
              <a:rPr lang="en-US" sz="2000" dirty="0" smtClean="0"/>
              <a:t>(Unintended) </a:t>
            </a:r>
            <a:r>
              <a:rPr lang="en-US" sz="2400" dirty="0"/>
              <a:t>R</a:t>
            </a:r>
            <a:r>
              <a:rPr lang="en-US" sz="2400" dirty="0" smtClean="0"/>
              <a:t>esearch reward system: conform or perish</a:t>
            </a:r>
          </a:p>
          <a:p>
            <a:r>
              <a:rPr lang="en-US" sz="2400" dirty="0" smtClean="0"/>
              <a:t>No room for questioning vendors’</a:t>
            </a:r>
          </a:p>
          <a:p>
            <a:pPr marL="0" indent="0">
              <a:buNone/>
            </a:pPr>
            <a:r>
              <a:rPr lang="en-US" sz="2000" dirty="0"/>
              <a:t>Every society honors its live conformists and its dead </a:t>
            </a:r>
            <a:r>
              <a:rPr lang="en-US" sz="2000" dirty="0" smtClean="0"/>
              <a:t>troublemakers—</a:t>
            </a:r>
            <a:r>
              <a:rPr lang="en-US" sz="1600" dirty="0" smtClean="0"/>
              <a:t>McLaughlin</a:t>
            </a:r>
            <a:endParaRPr lang="en-US" sz="2000" dirty="0" smtClean="0"/>
          </a:p>
          <a:p>
            <a:pPr>
              <a:buNone/>
            </a:pPr>
            <a:endParaRPr lang="en-US" sz="2400" dirty="0" smtClean="0"/>
          </a:p>
          <a:p>
            <a:endParaRPr lang="en-US" sz="2400" dirty="0"/>
          </a:p>
          <a:p>
            <a:endParaRPr lang="en-US" dirty="0"/>
          </a:p>
        </p:txBody>
      </p:sp>
    </p:spTree>
    <p:extLst>
      <p:ext uri="{BB962C8B-B14F-4D97-AF65-F5344CB8AC3E}">
        <p14:creationId xmlns:p14="http://schemas.microsoft.com/office/powerpoint/2010/main" val="10609757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a:t>Are we </a:t>
            </a:r>
            <a:r>
              <a:rPr lang="en-US" sz="3600" dirty="0" smtClean="0"/>
              <a:t>really trying </a:t>
            </a:r>
            <a:r>
              <a:rPr lang="en-US" sz="3600" dirty="0"/>
              <a:t>to ensure that many-cores are not </a:t>
            </a:r>
            <a:r>
              <a:rPr lang="en-US" sz="3600" b="1" dirty="0"/>
              <a:t>rejected</a:t>
            </a:r>
            <a:r>
              <a:rPr lang="en-US" sz="3600" dirty="0"/>
              <a:t> by programmers</a:t>
            </a:r>
            <a:r>
              <a:rPr lang="en-US" sz="3600" dirty="0" smtClean="0"/>
              <a:t>?</a:t>
            </a:r>
            <a:endParaRPr lang="en-US" sz="3600" dirty="0"/>
          </a:p>
        </p:txBody>
      </p:sp>
      <p:sp>
        <p:nvSpPr>
          <p:cNvPr id="3" name="Content Placeholder 2"/>
          <p:cNvSpPr>
            <a:spLocks noGrp="1"/>
          </p:cNvSpPr>
          <p:nvPr>
            <p:ph idx="1"/>
          </p:nvPr>
        </p:nvSpPr>
        <p:spPr>
          <a:xfrm>
            <a:off x="0" y="1143000"/>
            <a:ext cx="9144000" cy="4983163"/>
          </a:xfrm>
        </p:spPr>
        <p:txBody>
          <a:bodyPr/>
          <a:lstStyle/>
          <a:p>
            <a:pPr marL="0" indent="0">
              <a:buFont typeface="Arial" charset="0"/>
              <a:buNone/>
              <a:defRPr/>
            </a:pPr>
            <a:r>
              <a:rPr lang="en-US" sz="2400" u="sng" dirty="0" smtClean="0"/>
              <a:t>Einstein’s observation</a:t>
            </a:r>
            <a:r>
              <a:rPr lang="en-US" sz="2400" i="1" dirty="0" smtClean="0"/>
              <a:t>  A </a:t>
            </a:r>
            <a:r>
              <a:rPr lang="en-US" sz="2400" i="1" dirty="0"/>
              <a:t>perfection of means, and confusion of aims, seems to be our main </a:t>
            </a:r>
            <a:r>
              <a:rPr lang="en-US" sz="2400" i="1" dirty="0" smtClean="0"/>
              <a:t>problem</a:t>
            </a:r>
            <a:endParaRPr lang="en-US" sz="2400" u="sng" dirty="0" smtClean="0">
              <a:latin typeface="Calibri" charset="0"/>
            </a:endParaRPr>
          </a:p>
          <a:p>
            <a:pPr algn="ctr" eaLnBrk="1" hangingPunct="1">
              <a:buFont typeface="Arial" charset="0"/>
              <a:buNone/>
            </a:pPr>
            <a:r>
              <a:rPr lang="en-US" sz="2400" u="sng" dirty="0"/>
              <a:t>Conformity </a:t>
            </a:r>
            <a:r>
              <a:rPr lang="en-US" sz="2400" u="sng" dirty="0" smtClean="0"/>
              <a:t>incentives are for </a:t>
            </a:r>
            <a:r>
              <a:rPr lang="en-US" sz="2400" u="sng" dirty="0">
                <a:latin typeface="Calibri" charset="0"/>
              </a:rPr>
              <a:t>p</a:t>
            </a:r>
            <a:r>
              <a:rPr lang="en-US" sz="2400" u="sng" dirty="0" smtClean="0">
                <a:latin typeface="Calibri" charset="0"/>
              </a:rPr>
              <a:t>erfecting means</a:t>
            </a:r>
            <a:endParaRPr lang="en-US" sz="2400" u="sng" dirty="0">
              <a:latin typeface="Calibri" charset="0"/>
            </a:endParaRPr>
          </a:p>
          <a:p>
            <a:pPr eaLnBrk="1" hangingPunct="1">
              <a:buFontTx/>
              <a:buChar char="-"/>
            </a:pPr>
            <a:r>
              <a:rPr lang="en-US" sz="2400" dirty="0">
                <a:latin typeface="Calibri" charset="0"/>
              </a:rPr>
              <a:t>Consider a vendor-backed flawed system. Wonderful opportunity for our originality-seeking publications culture:</a:t>
            </a:r>
          </a:p>
          <a:p>
            <a:pPr eaLnBrk="1" hangingPunct="1">
              <a:buFont typeface="Arial" charset="0"/>
              <a:buNone/>
            </a:pPr>
            <a:r>
              <a:rPr lang="en-US" sz="2400" dirty="0">
                <a:latin typeface="Calibri" charset="0"/>
              </a:rPr>
              <a:t>		* The simplest problem requires creativity </a:t>
            </a:r>
            <a:r>
              <a:rPr lang="en-US" sz="2400" dirty="0">
                <a:latin typeface="Calibri" charset="0"/>
                <a:sym typeface="Wingdings" charset="0"/>
              </a:rPr>
              <a:t> </a:t>
            </a:r>
            <a:r>
              <a:rPr lang="en-US" sz="2400" b="1" dirty="0">
                <a:latin typeface="Calibri" charset="0"/>
                <a:sym typeface="Wingdings" charset="0"/>
              </a:rPr>
              <a:t>More papers</a:t>
            </a:r>
          </a:p>
          <a:p>
            <a:pPr eaLnBrk="1" hangingPunct="1">
              <a:buFont typeface="Arial" charset="0"/>
              <a:buNone/>
            </a:pPr>
            <a:r>
              <a:rPr lang="en-US" sz="2400" dirty="0">
                <a:latin typeface="Calibri" charset="0"/>
                <a:sym typeface="Wingdings" charset="0"/>
              </a:rPr>
              <a:t>		* Cite one another if on similar systems </a:t>
            </a:r>
            <a:r>
              <a:rPr lang="en-US" sz="2400" b="1" dirty="0" smtClean="0">
                <a:latin typeface="Calibri" charset="0"/>
                <a:sym typeface="Wingdings" charset="0"/>
              </a:rPr>
              <a:t>maximize </a:t>
            </a:r>
            <a:r>
              <a:rPr lang="en-US" sz="2400" b="1" dirty="0">
                <a:latin typeface="Calibri" charset="0"/>
                <a:sym typeface="Wingdings" charset="0"/>
              </a:rPr>
              <a:t>citations </a:t>
            </a:r>
          </a:p>
          <a:p>
            <a:pPr eaLnBrk="1" hangingPunct="1">
              <a:buFont typeface="Arial" charset="0"/>
              <a:buNone/>
            </a:pPr>
            <a:r>
              <a:rPr lang="en-US" sz="2400" b="1" dirty="0">
                <a:latin typeface="Calibri" charset="0"/>
                <a:sym typeface="Wingdings" charset="0"/>
              </a:rPr>
              <a:t>		    </a:t>
            </a:r>
            <a:r>
              <a:rPr lang="en-US" sz="2400" b="1" dirty="0" smtClean="0">
                <a:latin typeface="Calibri" charset="0"/>
                <a:sym typeface="Wingdings" charset="0"/>
              </a:rPr>
              <a:t>and claim </a:t>
            </a:r>
            <a:r>
              <a:rPr lang="en-US" sz="2400" b="1" dirty="0">
                <a:latin typeface="Calibri" charset="0"/>
                <a:sym typeface="Wingdings" charset="0"/>
              </a:rPr>
              <a:t>‘industry impact’</a:t>
            </a:r>
            <a:r>
              <a:rPr lang="en-US" altLang="ja-JP" sz="2400" dirty="0">
                <a:latin typeface="Calibri" charset="0"/>
                <a:sym typeface="Wingdings" charset="0"/>
              </a:rPr>
              <a:t> </a:t>
            </a:r>
          </a:p>
          <a:p>
            <a:pPr eaLnBrk="1" hangingPunct="1">
              <a:buFontTx/>
              <a:buChar char="-"/>
            </a:pPr>
            <a:r>
              <a:rPr lang="en-US" sz="2400" b="1" dirty="0" smtClean="0">
                <a:latin typeface="Calibri" charset="0"/>
                <a:sym typeface="Wingdings" charset="0"/>
              </a:rPr>
              <a:t>Ultimate </a:t>
            </a:r>
            <a:r>
              <a:rPr lang="en-US" sz="2400" b="1" dirty="0">
                <a:latin typeface="Calibri" charset="0"/>
                <a:sym typeface="Wingdings" charset="0"/>
              </a:rPr>
              <a:t>job security </a:t>
            </a:r>
            <a:r>
              <a:rPr lang="en-US" sz="2400" dirty="0">
                <a:latin typeface="Calibri" charset="0"/>
                <a:sym typeface="Wingdings" charset="0"/>
              </a:rPr>
              <a:t>– By the time the ink dries on these papers, next flawed </a:t>
            </a:r>
            <a:r>
              <a:rPr lang="ja-JP" altLang="en-US" sz="2400" dirty="0">
                <a:latin typeface="Calibri" charset="0"/>
                <a:sym typeface="Wingdings" charset="0"/>
              </a:rPr>
              <a:t>‘</a:t>
            </a:r>
            <a:r>
              <a:rPr lang="en-US" altLang="ja-JP" sz="2400" dirty="0">
                <a:latin typeface="Calibri" charset="0"/>
                <a:sym typeface="Wingdings" charset="0"/>
              </a:rPr>
              <a:t>modern</a:t>
            </a:r>
            <a:r>
              <a:rPr lang="ja-JP" altLang="en-US" sz="2400" dirty="0">
                <a:latin typeface="Calibri" charset="0"/>
                <a:sym typeface="Wingdings" charset="0"/>
              </a:rPr>
              <a:t>’</a:t>
            </a:r>
            <a:r>
              <a:rPr lang="en-US" altLang="ja-JP" sz="2400" dirty="0">
                <a:latin typeface="Calibri" charset="0"/>
                <a:sym typeface="Wingdings" charset="0"/>
              </a:rPr>
              <a:t> </a:t>
            </a:r>
            <a:r>
              <a:rPr lang="ja-JP" altLang="en-US" sz="2400" dirty="0">
                <a:latin typeface="Calibri" charset="0"/>
                <a:sym typeface="Wingdings" charset="0"/>
              </a:rPr>
              <a:t>‘</a:t>
            </a:r>
            <a:r>
              <a:rPr lang="en-US" altLang="ja-JP" sz="2400" dirty="0">
                <a:latin typeface="Calibri" charset="0"/>
                <a:sym typeface="Wingdings" charset="0"/>
              </a:rPr>
              <a:t>state-of-the-art</a:t>
            </a:r>
            <a:r>
              <a:rPr lang="ja-JP" altLang="en-US" sz="2400" dirty="0">
                <a:latin typeface="Calibri" charset="0"/>
                <a:sym typeface="Wingdings" charset="0"/>
              </a:rPr>
              <a:t>’</a:t>
            </a:r>
            <a:r>
              <a:rPr lang="en-US" altLang="ja-JP" sz="2400" dirty="0">
                <a:latin typeface="Calibri" charset="0"/>
                <a:sym typeface="Wingdings" charset="0"/>
              </a:rPr>
              <a:t> system. Culture of short-term </a:t>
            </a:r>
            <a:r>
              <a:rPr lang="en-US" altLang="ja-JP" sz="2400" dirty="0" smtClean="0">
                <a:latin typeface="Calibri" charset="0"/>
                <a:sym typeface="Wingdings" charset="0"/>
              </a:rPr>
              <a:t>impact</a:t>
            </a:r>
          </a:p>
          <a:p>
            <a:pPr eaLnBrk="1" hangingPunct="1">
              <a:buFontTx/>
              <a:buChar char="-"/>
            </a:pPr>
            <a:r>
              <a:rPr lang="en-US" altLang="ja-JP" sz="2400" b="1" dirty="0" smtClean="0">
                <a:latin typeface="Calibri" charset="0"/>
                <a:sym typeface="Wingdings" charset="0"/>
              </a:rPr>
              <a:t>Unchallenged in a power DC meeting </a:t>
            </a:r>
            <a:r>
              <a:rPr lang="en-US" sz="2400" dirty="0">
                <a:latin typeface="Calibri" charset="0"/>
                <a:sym typeface="Wingdings" charset="0"/>
              </a:rPr>
              <a:t>– </a:t>
            </a:r>
            <a:r>
              <a:rPr lang="en-US" sz="2400" dirty="0" smtClean="0">
                <a:latin typeface="Calibri" charset="0"/>
                <a:sym typeface="Wingdings" charset="0"/>
              </a:rPr>
              <a:t>‘what a wonderful dynamic field. </a:t>
            </a:r>
            <a:r>
              <a:rPr lang="en-US" sz="2400" dirty="0">
                <a:latin typeface="Calibri" charset="0"/>
                <a:sym typeface="Wingdings" charset="0"/>
              </a:rPr>
              <a:t>10 yrs </a:t>
            </a:r>
            <a:r>
              <a:rPr lang="en-US" sz="2400" dirty="0" smtClean="0">
                <a:latin typeface="Calibri" charset="0"/>
                <a:sym typeface="Wingdings" charset="0"/>
              </a:rPr>
              <a:t>ago DEC&amp;Sun were great companies, now gone’; dynamic? or diminished competition?</a:t>
            </a:r>
            <a:endParaRPr lang="en-US" altLang="ja-JP" sz="2400" b="1" dirty="0">
              <a:latin typeface="Calibri" charset="0"/>
            </a:endParaRPr>
          </a:p>
        </p:txBody>
      </p:sp>
    </p:spTree>
    <p:extLst>
      <p:ext uri="{BB962C8B-B14F-4D97-AF65-F5344CB8AC3E}">
        <p14:creationId xmlns:p14="http://schemas.microsoft.com/office/powerpoint/2010/main" val="16713947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Programming Today</a:t>
            </a:r>
            <a:endParaRPr lang="en-US" dirty="0"/>
          </a:p>
        </p:txBody>
      </p:sp>
      <p:pic>
        <p:nvPicPr>
          <p:cNvPr id="5" name="Content Placeholder 4" descr="p36560-Tozeur_Tunisia-the_desert.jpg"/>
          <p:cNvPicPr>
            <a:picLocks noGrp="1" noChangeAspect="1"/>
          </p:cNvPicPr>
          <p:nvPr>
            <p:ph idx="1"/>
          </p:nvPr>
        </p:nvPicPr>
        <p:blipFill>
          <a:blip r:embed="rId3" cstate="print"/>
          <a:stretch>
            <a:fillRect/>
          </a:stretch>
        </p:blipFill>
        <p:spPr>
          <a:xfrm>
            <a:off x="1600200" y="1295400"/>
            <a:ext cx="6324599" cy="3495738"/>
          </a:xfrm>
        </p:spPr>
      </p:pic>
      <p:sp>
        <p:nvSpPr>
          <p:cNvPr id="4" name="Slide Number Placeholder 3"/>
          <p:cNvSpPr>
            <a:spLocks noGrp="1"/>
          </p:cNvSpPr>
          <p:nvPr>
            <p:ph type="sldNum" sz="quarter" idx="12"/>
          </p:nvPr>
        </p:nvSpPr>
        <p:spPr/>
        <p:txBody>
          <a:bodyPr/>
          <a:lstStyle/>
          <a:p>
            <a:fld id="{6294C92D-0306-4E69-9CD3-20855E849650}" type="slidenum">
              <a:rPr kumimoji="0" lang="en-US" smtClean="0"/>
              <a:pPr/>
              <a:t>98</a:t>
            </a:fld>
            <a:endParaRPr kumimoji="0" lang="en-US" dirty="0"/>
          </a:p>
        </p:txBody>
      </p:sp>
      <p:pic>
        <p:nvPicPr>
          <p:cNvPr id="8" name="Picture 7" descr="bin-laden.jpg"/>
          <p:cNvPicPr>
            <a:picLocks noChangeAspect="1"/>
          </p:cNvPicPr>
          <p:nvPr/>
        </p:nvPicPr>
        <p:blipFill>
          <a:blip r:embed="rId4" cstate="print"/>
          <a:stretch>
            <a:fillRect/>
          </a:stretch>
        </p:blipFill>
        <p:spPr>
          <a:xfrm>
            <a:off x="1981200" y="1981200"/>
            <a:ext cx="762000" cy="575035"/>
          </a:xfrm>
          <a:prstGeom prst="rect">
            <a:avLst/>
          </a:prstGeom>
        </p:spPr>
      </p:pic>
      <p:pic>
        <p:nvPicPr>
          <p:cNvPr id="9" name="Picture 8" descr="helicopter_transparent.png"/>
          <p:cNvPicPr>
            <a:picLocks noChangeAspect="1"/>
          </p:cNvPicPr>
          <p:nvPr/>
        </p:nvPicPr>
        <p:blipFill>
          <a:blip r:embed="rId5" cstate="print"/>
          <a:stretch>
            <a:fillRect/>
          </a:stretch>
        </p:blipFill>
        <p:spPr>
          <a:xfrm>
            <a:off x="6400800" y="3733800"/>
            <a:ext cx="1066802" cy="844298"/>
          </a:xfrm>
          <a:prstGeom prst="rect">
            <a:avLst/>
          </a:prstGeom>
        </p:spPr>
      </p:pic>
      <p:sp>
        <p:nvSpPr>
          <p:cNvPr id="10" name="Content Placeholder 2"/>
          <p:cNvSpPr txBox="1">
            <a:spLocks/>
          </p:cNvSpPr>
          <p:nvPr/>
        </p:nvSpPr>
        <p:spPr>
          <a:xfrm>
            <a:off x="990600" y="4876800"/>
            <a:ext cx="4038600" cy="175260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Current Parallel Programming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noProof="0" dirty="0" smtClean="0"/>
              <a:t>High-</a:t>
            </a:r>
            <a:r>
              <a:rPr lang="en-US" sz="3200" dirty="0" smtClean="0"/>
              <a:t>friction 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avigation</a:t>
            </a:r>
            <a:r>
              <a:rPr kumimoji="0" lang="en-US" sz="3200" b="0" i="0" u="none" strike="noStrike" kern="1200" cap="none" spc="0" normalizeH="0" noProof="0" dirty="0" smtClean="0">
                <a:ln>
                  <a:noFill/>
                </a:ln>
                <a:solidFill>
                  <a:schemeClr val="tx1"/>
                </a:solidFill>
                <a:effectLst/>
                <a:uLnTx/>
                <a:uFillTx/>
                <a:latin typeface="+mn-lt"/>
                <a:ea typeface="+mn-ea"/>
                <a:cs typeface="+mn-cs"/>
              </a:rPr>
              <a:t> - by implementation [walk/crawl]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noProof="0" dirty="0" smtClean="0"/>
              <a:t>Initial</a:t>
            </a:r>
            <a:r>
              <a:rPr kumimoji="0" lang="en-US" sz="3200" b="0" i="0" u="none" strike="noStrike" kern="1200" cap="none" spc="0" normalizeH="0" noProof="0" dirty="0" smtClean="0">
                <a:ln>
                  <a:noFill/>
                </a:ln>
                <a:solidFill>
                  <a:schemeClr val="tx1"/>
                </a:solidFill>
                <a:effectLst/>
                <a:uLnTx/>
                <a:uFillTx/>
                <a:latin typeface="+mn-lt"/>
                <a:ea typeface="+mn-ea"/>
                <a:cs typeface="+mn-cs"/>
              </a:rPr>
              <a:t> program (1week) begins trial &amp; error  tuning (½ year; architecture dependent)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5093208" y="4876800"/>
            <a:ext cx="3822192" cy="175260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sz="3200" i="1" dirty="0" smtClean="0"/>
              <a:t>PRAM-On-Chip Programming</a:t>
            </a:r>
            <a:endParaRPr kumimoji="0" lang="en-US" sz="32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Low-friction navigation</a:t>
            </a:r>
            <a:r>
              <a:rPr kumimoji="0" lang="en-US" sz="3200" b="0" i="0" u="none" strike="noStrike" kern="1200" cap="none" spc="0" normalizeH="0" noProof="0" dirty="0" smtClean="0">
                <a:ln>
                  <a:noFill/>
                </a:ln>
                <a:solidFill>
                  <a:schemeClr val="tx1"/>
                </a:solidFill>
                <a:effectLst/>
                <a:uLnTx/>
                <a:uFillTx/>
                <a:latin typeface="+mn-lt"/>
                <a:ea typeface="+mn-ea"/>
                <a:cs typeface="+mn-cs"/>
              </a:rPr>
              <a:t> – mental design and analysis [</a:t>
            </a:r>
            <a:r>
              <a:rPr lang="en-US" sz="3200" dirty="0" smtClean="0"/>
              <a:t>fly</a:t>
            </a:r>
            <a:r>
              <a:rPr kumimoji="0" lang="en-US" sz="3200" b="0" i="0" u="none" strike="noStrike" kern="1200" cap="none" spc="0" normalizeH="0" noProof="0" dirty="0" smtClean="0">
                <a:ln>
                  <a:noFill/>
                </a:ln>
                <a:solidFill>
                  <a:schemeClr val="tx1"/>
                </a:solidFill>
                <a:effectLst/>
                <a:uLnTx/>
                <a:uFillTx/>
                <a:latin typeface="+mn-lt"/>
                <a:ea typeface="+mn-ea"/>
                <a:cs typeface="+mn-cs"/>
              </a:rPr>
              <a: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baseline="0" dirty="0" smtClean="0"/>
              <a:t>Once</a:t>
            </a:r>
            <a:r>
              <a:rPr lang="en-US" sz="3200" dirty="0" smtClean="0"/>
              <a:t> constant-factors-minded algorithm is set, implementation and tuning is straightforward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Crawling_Soldier.svg.med.png"/>
          <p:cNvPicPr>
            <a:picLocks noChangeAspect="1"/>
          </p:cNvPicPr>
          <p:nvPr/>
        </p:nvPicPr>
        <p:blipFill>
          <a:blip r:embed="rId6" cstate="print"/>
          <a:stretch>
            <a:fillRect/>
          </a:stretch>
        </p:blipFill>
        <p:spPr>
          <a:xfrm>
            <a:off x="6477000" y="3911092"/>
            <a:ext cx="1111218" cy="737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7.12303E-7 C -0.01389 0.0067 -0.01476 0.00347 -0.03576 0.00208 C -0.05312 -0.00578 -0.06337 -0.00116 -0.08507 -7.12303E-7 C -0.10069 0.00324 -0.11545 0.01434 -0.13125 0.01595 C -0.14219 0.01711 -0.15312 0.01711 -0.16406 0.01781 C -0.175 0.01896 -0.18125 0.01919 -0.19097 0.02197 C -0.19358 0.02266 -0.20364 0.02775 -0.20434 0.02775 C -0.22569 0.02844 -0.24722 0.02914 -0.26858 0.02983 C -0.29583 0.03538 -0.32465 0.03122 -0.35208 0.0259 C -0.36059 0.02428 -0.3717 0.01896 -0.38055 0.01781 C -0.40087 0.01503 -0.42135 0.01434 -0.44167 0.01202 C -0.45399 0.00925 -0.46545 0.0037 -0.4776 -7.12303E-7 C -0.4868 -0.00278 -0.48472 -0.00093 -0.49253 -0.00393 C -0.49844 -0.00625 -0.50451 -0.00948 -0.51042 -0.01203 C -0.5118 -0.01272 -0.51476 -0.01388 -0.51476 -0.01388 C -0.51753 -0.01642 -0.52118 -0.01712 -0.52378 -0.01989 C -0.53298 -0.02984 -0.52031 -0.02336 -0.53125 -0.02775 C -0.53316 -0.03539 -0.5342 -0.03793 -0.5342 -0.04764 C -0.5342 -0.05504 -0.53403 -0.06244 -0.53281 -0.06961 C -0.53177 -0.07516 -0.52378 -0.07748 -0.52083 -0.07956 C -0.49948 -0.09528 -0.4967 -0.09135 -0.46701 -0.09343 C -0.43785 -0.08973 -0.41007 -0.08673 -0.38055 -0.08557 C -0.34566 -0.08187 -0.31094 -0.08002 -0.27604 -0.07748 C -0.23958 -0.07863 -0.20833 -0.08071 -0.17309 -0.08349 C -0.16319 -0.08557 -0.15278 -0.08719 -0.14323 -0.09135 C -0.14028 -0.09274 -0.13733 -0.09459 -0.1342 -0.09552 C -0.13229 -0.09621 -0.13021 -0.09667 -0.1283 -0.09737 C -0.12673 -0.09806 -0.12378 -0.09945 -0.12378 -0.09945 " pathEditMode="relative" ptsTypes="fffffffffffffffffffffffffffA">
                                      <p:cBhvr>
                                        <p:cTn id="6" dur="7000" fill="hold"/>
                                        <p:tgtEl>
                                          <p:spTgt spid="12"/>
                                        </p:tgtEl>
                                        <p:attrNameLst>
                                          <p:attrName>ppt_x</p:attrName>
                                          <p:attrName>ppt_y</p:attrName>
                                        </p:attrNameLst>
                                      </p:cBhvr>
                                    </p:animMotion>
                                  </p:childTnLst>
                                </p:cTn>
                              </p:par>
                            </p:childTnLst>
                          </p:cTn>
                        </p:par>
                        <p:par>
                          <p:cTn id="7" fill="hold">
                            <p:stCondLst>
                              <p:cond delay="7000"/>
                            </p:stCondLst>
                            <p:childTnLst>
                              <p:par>
                                <p:cTn id="8" presetID="6" presetClass="emph" presetSubtype="0" fill="hold" nodeType="afterEffect">
                                  <p:stCondLst>
                                    <p:cond delay="0"/>
                                  </p:stCondLst>
                                  <p:childTnLst>
                                    <p:animScale>
                                      <p:cBhvr>
                                        <p:cTn id="9" dur="10000" fill="hold"/>
                                        <p:tgtEl>
                                          <p:spTgt spid="12"/>
                                        </p:tgtEl>
                                      </p:cBhvr>
                                      <p:by x="25000" y="25000"/>
                                    </p:animScale>
                                  </p:childTnLst>
                                </p:cTn>
                              </p:par>
                              <p:par>
                                <p:cTn id="10" presetID="0" presetClass="path" presetSubtype="0" accel="50000" decel="50000" fill="hold" nodeType="withEffect">
                                  <p:stCondLst>
                                    <p:cond delay="0"/>
                                  </p:stCondLst>
                                  <p:childTnLst>
                                    <p:animMotion origin="layout" path="M -0.12379 -0.09922 C -0.11893 -0.1013 -0.11529 -0.10477 -0.11042 -0.10708 C -0.0724 -0.105 -0.0349 -0.10037 0.00312 -0.09713 C 0.00763 -0.09783 0.01215 -0.09783 0.01649 -0.09922 C 0.01822 -0.09991 0.02083 -0.10083 0.021 -0.10315 C 0.02152 -0.11309 0.02065 -0.1235 0.01805 -0.13298 C 0.01735 -0.13552 0.01388 -0.13414 0.01197 -0.13483 C 0.00902 -0.13599 0.00312 -0.13899 0.00312 -0.13899 C -0.01858 -0.13645 -0.03959 -0.13807 -0.06112 -0.14084 C -0.06789 -0.14408 -0.06633 -0.14801 -0.0731 -0.15079 C -0.08664 -0.16883 -0.08924 -0.16651 -0.11042 -0.1686 C -0.11216 -0.17877 -0.1139 -0.18502 -0.11928 -0.19265 C -0.11772 -0.20629 -0.11702 -0.21971 -0.10591 -0.22433 C -0.079 -0.22109 -0.06476 -0.21971 -0.03265 -0.21832 C -0.0106 -0.21647 0.0111 -0.21207 0.03298 -0.20837 C 0.03732 -0.21046 0.03923 -0.21022 0.04183 -0.21647 C 0.0434 -0.22017 0.04496 -0.22826 0.04496 -0.22826 C 0.04444 -0.23682 0.04513 -0.24584 0.0434 -0.25417 C 0.04201 -0.26087 0.03367 -0.25972 0.02846 -0.26018 C 0.01944 -0.2611 0.01058 -0.26157 0.00156 -0.26226 C -0.0165 -0.26804 -0.02588 -0.2655 -0.04758 -0.26411 C -0.06546 -0.26157 -0.06285 -0.2611 -0.0849 -0.26411 C -0.08803 -0.26457 -0.09098 -0.26665 -0.09393 -0.26804 C -0.09688 -0.26943 -0.10296 -0.2722 -0.10296 -0.2722 C -0.10817 -0.27035 -0.11511 -0.26712 -0.11928 -0.26226 " pathEditMode="relative" ptsTypes="ffffffffffffffffffffffffA">
                                      <p:cBhvr>
                                        <p:cTn id="11" dur="10000" fill="hold"/>
                                        <p:tgtEl>
                                          <p:spTgt spid="12"/>
                                        </p:tgtEl>
                                        <p:attrNameLst>
                                          <p:attrName>ppt_x</p:attrName>
                                          <p:attrName>ppt_y</p:attrName>
                                        </p:attrNameLst>
                                      </p:cBhvr>
                                    </p:animMotion>
                                  </p:childTnLst>
                                </p:cTn>
                              </p:par>
                            </p:childTnLst>
                          </p:cTn>
                        </p:par>
                        <p:par>
                          <p:cTn id="12" fill="hold">
                            <p:stCondLst>
                              <p:cond delay="17000"/>
                            </p:stCondLst>
                            <p:childTnLst>
                              <p:par>
                                <p:cTn id="13" presetID="0" presetClass="path" presetSubtype="0" accel="50000" decel="50000" fill="hold" nodeType="afterEffect">
                                  <p:stCondLst>
                                    <p:cond delay="0"/>
                                  </p:stCondLst>
                                  <p:childTnLst>
                                    <p:animMotion origin="layout" path="M -0.11927 -0.26226 C -0.13438 -0.26157 -0.14966 -0.26272 -0.16476 -0.26018 C -0.1665 -0.25995 -0.16632 -0.25648 -0.1665 -0.2544 C -0.16754 -0.24584 -0.16684 -0.23705 -0.16841 -0.2285 C -0.16962 -0.22156 -0.18212 -0.21462 -0.18212 -0.21439 C -0.19063 -0.21647 -0.19393 -0.21763 -0.19966 -0.22456 C -0.20313 -0.23566 -0.20122 -0.24723 -0.19809 -0.25833 C -0.19688 -0.26226 -0.19584 -0.26619 -0.19462 -0.27012 C -0.19393 -0.2722 -0.19271 -0.27614 -0.19271 -0.27591 C -0.19584 -0.29001 -0.19809 -0.28631 -0.21025 -0.28423 C -0.22327 -0.27914 -0.22709 -0.26827 -0.23108 -0.2544 C -0.23143 -0.25393 -0.23299 -0.23913 -0.23455 -0.23636 C -0.23941 -0.2278 -0.2474 -0.22803 -0.25556 -0.22641 C -0.27101 -0.2285 -0.27483 -0.22896 -0.28542 -0.24029 C -0.28611 -0.24237 -0.28681 -0.24422 -0.28698 -0.2463 C -0.28802 -0.26087 -0.28663 -0.27567 -0.28889 -0.29001 C -0.28907 -0.2914 -0.29827 -0.29302 -0.30295 -0.29394 C -0.31372 -0.29163 -0.31771 -0.29048 -0.32379 -0.28007 C -0.3257 -0.27406 -0.329 -0.25486 -0.3342 -0.25023 C -0.33698 -0.24769 -0.34132 -0.24769 -0.34479 -0.2463 C -0.34948 -0.247 -0.35452 -0.24607 -0.35886 -0.24838 C -0.36042 -0.24931 -0.3599 -0.25232 -0.36042 -0.2544 C -0.36268 -0.2618 -0.36372 -0.27521 -0.3691 -0.28007 C -0.37066 -0.28146 -0.37292 -0.28122 -0.37448 -0.28215 C -0.39028 -0.29024 -0.40434 -0.29741 -0.4217 -0.29996 C -0.4257 -0.29926 -0.43021 -0.30019 -0.43386 -0.29811 C -0.43507 -0.29741 -0.43872 -0.27822 -0.43907 -0.27614 C -0.43768 -0.25879 -0.44097 -0.25532 -0.42865 -0.25023 C -0.41823 -0.25093 -0.40764 -0.25116 -0.39722 -0.25232 C -0.38872 -0.25324 -0.379 -0.25902 -0.37101 -0.26226 C -0.36111 -0.26619 -0.35 -0.26457 -0.33941 -0.26619 C -0.33629 -0.27845 -0.33733 -0.28307 -0.34827 -0.28608 C -0.35417 -0.28932 -0.35938 -0.29186 -0.3658 -0.29394 C -0.39011 -0.29071 -0.41736 -0.28701 -0.44097 -0.28007 C -0.46285 -0.28099 -0.48802 -0.28423 -0.51077 -0.28423 " pathEditMode="relative" rAng="0" ptsTypes="ffffffffffffffffffffffffffffffffffA">
                                      <p:cBhvr>
                                        <p:cTn id="14" dur="12000" fill="hold"/>
                                        <p:tgtEl>
                                          <p:spTgt spid="12"/>
                                        </p:tgtEl>
                                        <p:attrNameLst>
                                          <p:attrName>ppt_x</p:attrName>
                                          <p:attrName>ppt_y</p:attrName>
                                        </p:attrNameLst>
                                      </p:cBhvr>
                                      <p:rCtr x="-196" y="5"/>
                                    </p:animMotion>
                                  </p:childTnLst>
                                </p:cTn>
                              </p:par>
                            </p:childTnLst>
                          </p:cTn>
                        </p:par>
                        <p:par>
                          <p:cTn id="15" fill="hold">
                            <p:stCondLst>
                              <p:cond delay="29000"/>
                            </p:stCondLst>
                            <p:childTnLst>
                              <p:par>
                                <p:cTn id="16" presetID="5"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64" presetClass="path" presetSubtype="0" accel="50000" decel="50000" fill="hold" nodeType="withEffect">
                                  <p:stCondLst>
                                    <p:cond delay="0"/>
                                  </p:stCondLst>
                                  <p:childTnLst>
                                    <p:animMotion origin="layout" path="M -3.33333E-6 2.09066E-6 L -3.33333E-6 -0.27244 " pathEditMode="relative" rAng="0" ptsTypes="AA">
                                      <p:cBhvr>
                                        <p:cTn id="44" dur="2000" fill="hold"/>
                                        <p:tgtEl>
                                          <p:spTgt spid="9"/>
                                        </p:tgtEl>
                                        <p:attrNameLst>
                                          <p:attrName>ppt_x</p:attrName>
                                          <p:attrName>ppt_y</p:attrName>
                                        </p:attrNameLst>
                                      </p:cBhvr>
                                      <p:rCtr x="0" y="-136"/>
                                    </p:animMotion>
                                  </p:childTnLst>
                                </p:cTn>
                              </p:par>
                            </p:childTnLst>
                          </p:cTn>
                        </p:par>
                        <p:par>
                          <p:cTn id="45" fill="hold">
                            <p:stCondLst>
                              <p:cond delay="2000"/>
                            </p:stCondLst>
                            <p:childTnLst>
                              <p:par>
                                <p:cTn id="46" presetID="0" presetClass="path" presetSubtype="0" accel="50000" decel="50000" fill="hold" nodeType="afterEffect">
                                  <p:stCondLst>
                                    <p:cond delay="0"/>
                                  </p:stCondLst>
                                  <p:childTnLst>
                                    <p:animMotion origin="layout" path="M -3.33333E-6 -0.27244 L -0.24166 -0.08372 " pathEditMode="relative" rAng="0" ptsTypes="AA">
                                      <p:cBhvr>
                                        <p:cTn id="47" dur="2000" fill="hold"/>
                                        <p:tgtEl>
                                          <p:spTgt spid="9"/>
                                        </p:tgtEl>
                                        <p:attrNameLst>
                                          <p:attrName>ppt_x</p:attrName>
                                          <p:attrName>ppt_y</p:attrName>
                                        </p:attrNameLst>
                                      </p:cBhvr>
                                      <p:rCtr x="-121" y="94"/>
                                    </p:animMotion>
                                  </p:childTnLst>
                                </p:cTn>
                              </p:par>
                            </p:childTnLst>
                          </p:cTn>
                        </p:par>
                        <p:par>
                          <p:cTn id="48" fill="hold">
                            <p:stCondLst>
                              <p:cond delay="4000"/>
                            </p:stCondLst>
                            <p:childTnLst>
                              <p:par>
                                <p:cTn id="49" presetID="0" presetClass="path" presetSubtype="0" accel="50000" decel="50000" fill="hold" nodeType="afterEffect">
                                  <p:stCondLst>
                                    <p:cond delay="0"/>
                                  </p:stCondLst>
                                  <p:childTnLst>
                                    <p:animMotion origin="layout" path="M -0.24166 -0.08372 L -0.24166 -0.38344 " pathEditMode="relative" rAng="0" ptsTypes="AA">
                                      <p:cBhvr>
                                        <p:cTn id="50" dur="2000" fill="hold"/>
                                        <p:tgtEl>
                                          <p:spTgt spid="9"/>
                                        </p:tgtEl>
                                        <p:attrNameLst>
                                          <p:attrName>ppt_x</p:attrName>
                                          <p:attrName>ppt_y</p:attrName>
                                        </p:attrNameLst>
                                      </p:cBhvr>
                                      <p:rCtr x="0" y="-150"/>
                                    </p:animMotion>
                                  </p:childTnLst>
                                </p:cTn>
                              </p:par>
                              <p:par>
                                <p:cTn id="51" presetID="6" presetClass="emph" presetSubtype="0" fill="hold" nodeType="withEffect">
                                  <p:stCondLst>
                                    <p:cond delay="500"/>
                                  </p:stCondLst>
                                  <p:childTnLst>
                                    <p:animScale>
                                      <p:cBhvr>
                                        <p:cTn id="52" dur="2000" fill="hold"/>
                                        <p:tgtEl>
                                          <p:spTgt spid="9"/>
                                        </p:tgtEl>
                                      </p:cBhvr>
                                      <p:by x="50000" y="50000"/>
                                    </p:animScale>
                                  </p:childTnLst>
                                </p:cTn>
                              </p:par>
                            </p:childTnLst>
                          </p:cTn>
                        </p:par>
                        <p:par>
                          <p:cTn id="53" fill="hold">
                            <p:stCondLst>
                              <p:cond delay="6500"/>
                            </p:stCondLst>
                            <p:childTnLst>
                              <p:par>
                                <p:cTn id="54" presetID="0" presetClass="path" presetSubtype="0" accel="50000" decel="50000" fill="hold" nodeType="afterEffect">
                                  <p:stCondLst>
                                    <p:cond delay="0"/>
                                  </p:stCondLst>
                                  <p:childTnLst>
                                    <p:animMotion origin="layout" path="M -0.24166 -0.38344 L -0.5 -0.38344 " pathEditMode="relative" rAng="0" ptsTypes="AA">
                                      <p:cBhvr>
                                        <p:cTn id="55" dur="2000" fill="hold"/>
                                        <p:tgtEl>
                                          <p:spTgt spid="9"/>
                                        </p:tgtEl>
                                        <p:attrNameLst>
                                          <p:attrName>ppt_x</p:attrName>
                                          <p:attrName>ppt_y</p:attrName>
                                        </p:attrNameLst>
                                      </p:cBhvr>
                                      <p:rCtr x="-129" y="0"/>
                                    </p:animMotion>
                                  </p:childTnLst>
                                </p:cTn>
                              </p:par>
                            </p:childTnLst>
                          </p:cTn>
                        </p:par>
                        <p:par>
                          <p:cTn id="56" fill="hold">
                            <p:stCondLst>
                              <p:cond delay="8500"/>
                            </p:stCondLst>
                            <p:childTnLst>
                              <p:par>
                                <p:cTn id="57" presetID="5" presetClass="entr" presetSubtype="1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checkerboard(across)">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
                                            <p:txEl>
                                              <p:pRg st="2" end="2"/>
                                            </p:txEl>
                                          </p:spTgt>
                                        </p:tgtEl>
                                        <p:attrNameLst>
                                          <p:attrName>style.visibility</p:attrName>
                                        </p:attrNameLst>
                                      </p:cBhvr>
                                      <p:to>
                                        <p:strVal val="visible"/>
                                      </p:to>
                                    </p:set>
                                    <p:anim calcmode="lin" valueType="num">
                                      <p:cBhvr additive="base">
                                        <p:cTn id="6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5 -0.38344 L -0.5 -0.27244 " pathEditMode="relative" rAng="0" ptsTypes="AA">
                                      <p:cBhvr>
                                        <p:cTn id="69" dur="3000" fill="hold"/>
                                        <p:tgtEl>
                                          <p:spTgt spid="9"/>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0" y="0"/>
            <a:ext cx="9144000" cy="6126163"/>
          </a:xfrm>
        </p:spPr>
        <p:txBody>
          <a:bodyPr/>
          <a:lstStyle/>
          <a:p>
            <a:pPr>
              <a:buNone/>
            </a:pPr>
            <a:r>
              <a:rPr lang="en-US" dirty="0" smtClean="0"/>
              <a:t>So, an algorithm in the </a:t>
            </a:r>
            <a:r>
              <a:rPr lang="en-US" u="sng" dirty="0" smtClean="0"/>
              <a:t>PRAM model</a:t>
            </a:r>
            <a:endParaRPr lang="en-US" u="sng" dirty="0"/>
          </a:p>
        </p:txBody>
      </p:sp>
      <p:pic>
        <p:nvPicPr>
          <p:cNvPr id="33798" name="Picture 6" descr="fig2a-pram-mode"/>
          <p:cNvPicPr>
            <a:picLocks noChangeAspect="1" noChangeArrowheads="1"/>
          </p:cNvPicPr>
          <p:nvPr/>
        </p:nvPicPr>
        <p:blipFill>
          <a:blip r:embed="rId3" cstate="print"/>
          <a:srcRect/>
          <a:stretch>
            <a:fillRect/>
          </a:stretch>
        </p:blipFill>
        <p:spPr bwMode="auto">
          <a:xfrm>
            <a:off x="5562600" y="2362200"/>
            <a:ext cx="3581400" cy="4495800"/>
          </a:xfrm>
          <a:prstGeom prst="rect">
            <a:avLst/>
          </a:prstGeom>
          <a:noFill/>
          <a:ln w="9525">
            <a:noFill/>
            <a:miter lim="800000"/>
            <a:headEnd/>
            <a:tailEnd/>
          </a:ln>
        </p:spPr>
      </p:pic>
      <p:sp>
        <p:nvSpPr>
          <p:cNvPr id="33800" name="Text Box 8"/>
          <p:cNvSpPr txBox="1">
            <a:spLocks noChangeArrowheads="1"/>
          </p:cNvSpPr>
          <p:nvPr/>
        </p:nvSpPr>
        <p:spPr bwMode="auto">
          <a:xfrm flipH="1">
            <a:off x="0" y="685800"/>
            <a:ext cx="9143999" cy="1754326"/>
          </a:xfrm>
          <a:prstGeom prst="rect">
            <a:avLst/>
          </a:prstGeom>
          <a:noFill/>
          <a:ln w="9525">
            <a:noFill/>
            <a:miter lim="800000"/>
            <a:headEnd/>
            <a:tailEnd/>
          </a:ln>
        </p:spPr>
        <p:txBody>
          <a:bodyPr wrap="square">
            <a:spAutoFit/>
          </a:bodyPr>
          <a:lstStyle/>
          <a:p>
            <a:r>
              <a:rPr lang="en-US" sz="2200" dirty="0" smtClean="0"/>
              <a:t>is </a:t>
            </a:r>
            <a:r>
              <a:rPr lang="en-US" sz="2200" dirty="0"/>
              <a:t>presented in terms of a sequence of parallel time units (or “rounds”, or “pulses”); </a:t>
            </a:r>
            <a:r>
              <a:rPr lang="en-US" sz="2200" dirty="0" smtClean="0"/>
              <a:t>we allow </a:t>
            </a:r>
            <a:r>
              <a:rPr lang="en-US" sz="2200" dirty="0"/>
              <a:t>p instructions to be performed at each time unit, one per processor; this </a:t>
            </a:r>
            <a:r>
              <a:rPr lang="en-US" sz="2200" dirty="0" smtClean="0"/>
              <a:t>means that </a:t>
            </a:r>
            <a:r>
              <a:rPr lang="en-US" sz="2200" dirty="0"/>
              <a:t>a time unit consists of a sequence of exactly p instructions to be </a:t>
            </a:r>
            <a:r>
              <a:rPr lang="en-US" sz="2200" dirty="0" smtClean="0"/>
              <a:t>performed concurrently</a:t>
            </a:r>
            <a:endParaRPr lang="en-US" sz="2200" dirty="0"/>
          </a:p>
          <a:p>
            <a:endParaRPr lang="en-US" dirty="0"/>
          </a:p>
        </p:txBody>
      </p:sp>
      <p:sp>
        <p:nvSpPr>
          <p:cNvPr id="7" name="TextBox 6"/>
          <p:cNvSpPr txBox="1"/>
          <p:nvPr/>
        </p:nvSpPr>
        <p:spPr>
          <a:xfrm>
            <a:off x="1" y="2209800"/>
            <a:ext cx="5486399" cy="4708981"/>
          </a:xfrm>
          <a:prstGeom prst="rect">
            <a:avLst/>
          </a:prstGeom>
          <a:noFill/>
        </p:spPr>
        <p:txBody>
          <a:bodyPr wrap="square" rtlCol="0">
            <a:spAutoFit/>
          </a:bodyPr>
          <a:lstStyle/>
          <a:p>
            <a:r>
              <a:rPr lang="en-US" dirty="0" smtClean="0"/>
              <a:t>SV-MaxFlow-82: </a:t>
            </a:r>
            <a:r>
              <a:rPr lang="en-US" dirty="0" smtClean="0">
                <a:solidFill>
                  <a:srgbClr val="FF0000"/>
                </a:solidFill>
              </a:rPr>
              <a:t>way too difficult</a:t>
            </a:r>
          </a:p>
          <a:p>
            <a:r>
              <a:rPr lang="en-US" u="sng" dirty="0" smtClean="0"/>
              <a:t>2 drawbacks to PRAM mode </a:t>
            </a:r>
          </a:p>
          <a:p>
            <a:pPr marL="514350" indent="-514350">
              <a:buAutoNum type="romanLcParenBoth"/>
            </a:pPr>
            <a:r>
              <a:rPr lang="en-US" dirty="0" smtClean="0"/>
              <a:t>Does not reveal how the algorithm will </a:t>
            </a:r>
          </a:p>
          <a:p>
            <a:pPr marL="514350" indent="-514350"/>
            <a:r>
              <a:rPr lang="en-US" dirty="0" smtClean="0"/>
              <a:t>run on PRAMs with different number of </a:t>
            </a:r>
          </a:p>
          <a:p>
            <a:pPr marL="514350" indent="-514350"/>
            <a:r>
              <a:rPr lang="en-US" dirty="0" smtClean="0"/>
              <a:t>processors; e.g., to what extent will  more </a:t>
            </a:r>
          </a:p>
          <a:p>
            <a:pPr marL="514350" indent="-514350"/>
            <a:r>
              <a:rPr lang="en-US" dirty="0" smtClean="0"/>
              <a:t>processors speed the computation, or fewer </a:t>
            </a:r>
          </a:p>
          <a:p>
            <a:pPr marL="514350" indent="-514350"/>
            <a:r>
              <a:rPr lang="en-US" dirty="0" smtClean="0"/>
              <a:t>processors slow it? </a:t>
            </a:r>
          </a:p>
          <a:p>
            <a:pPr marL="514350" indent="-514350"/>
            <a:r>
              <a:rPr lang="en-US" dirty="0" smtClean="0"/>
              <a:t>(ii) Fully specifying the allocation of instructions </a:t>
            </a:r>
          </a:p>
          <a:p>
            <a:pPr marL="514350" indent="-514350"/>
            <a:r>
              <a:rPr lang="en-US" dirty="0" smtClean="0"/>
              <a:t>to processors requires a level of detail which </a:t>
            </a:r>
          </a:p>
          <a:p>
            <a:pPr marL="514350" indent="-514350"/>
            <a:r>
              <a:rPr lang="en-US" dirty="0" smtClean="0"/>
              <a:t>might be unnecessary </a:t>
            </a:r>
          </a:p>
          <a:p>
            <a:pPr marL="514350" indent="-514350"/>
            <a:r>
              <a:rPr lang="en-US" dirty="0" smtClean="0"/>
              <a:t>(e.g., a compiler may be able to extract from </a:t>
            </a:r>
          </a:p>
          <a:p>
            <a:pPr marL="514350" indent="-514350"/>
            <a:r>
              <a:rPr lang="en-US" dirty="0" smtClean="0"/>
              <a:t>lesser detail)</a:t>
            </a:r>
          </a:p>
          <a:p>
            <a:pPr marL="514350" indent="-514350"/>
            <a:endParaRPr lang="en-US" dirty="0" smtClean="0"/>
          </a:p>
          <a:p>
            <a:pPr marL="514350" indent="-514350"/>
            <a:r>
              <a:rPr lang="en-US" dirty="0" smtClean="0"/>
              <a:t>1st round of discounts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240320</TotalTime>
  <Words>14411</Words>
  <Application>Microsoft Office PowerPoint</Application>
  <PresentationFormat>On-screen Show (4:3)</PresentationFormat>
  <Paragraphs>1866</Paragraphs>
  <Slides>134</Slides>
  <Notes>101</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Default Design</vt:lpstr>
      <vt:lpstr>General-Purpose Many-Core Parallelism –  Broken, But Fixable</vt:lpstr>
      <vt:lpstr>Commodity computer systems</vt:lpstr>
      <vt:lpstr>How is many-core parallel computing doing?</vt:lpstr>
      <vt:lpstr>My focus: What’s missing </vt:lpstr>
      <vt:lpstr>How else does parallel computing confuse the rest of CS? </vt:lpstr>
      <vt:lpstr>Example Memory  How did serial architectures deal with locality?</vt:lpstr>
      <vt:lpstr>Locality in Parallel Computing</vt:lpstr>
      <vt:lpstr>Back-up: Current systems/revolutionary changes </vt:lpstr>
      <vt:lpstr>PowerPoint Presentation</vt:lpstr>
      <vt:lpstr>PowerPoint Presentation</vt:lpstr>
      <vt:lpstr>PowerPoint Presentation</vt:lpstr>
      <vt:lpstr>Serial Abstraction &amp; A Parallel Counterpart</vt:lpstr>
      <vt:lpstr>PowerPoint Presentation</vt:lpstr>
      <vt:lpstr>PowerPoint Presentation</vt:lpstr>
      <vt:lpstr>PowerPoint Presentation</vt:lpstr>
      <vt:lpstr>PowerPoint Presentation</vt:lpstr>
      <vt:lpstr>Memory example (cont’d)</vt:lpstr>
      <vt:lpstr>Not just talking</vt:lpstr>
      <vt:lpstr>Orders-of-magnitude speedups &amp; complexity Next slide: ease-of-programming </vt:lpstr>
      <vt:lpstr>Not alone in building new parallel computer prototypes in academia</vt:lpstr>
      <vt:lpstr>Middle School Summer Camp Class, July’09 (20 of 22 students).  Math HS Teacher D. Ellison, U. Indiana</vt:lpstr>
      <vt:lpstr>What about the missing items ?</vt:lpstr>
      <vt:lpstr>But, we may be missing…</vt:lpstr>
      <vt:lpstr>What is really missed IMO</vt:lpstr>
      <vt:lpstr>Can such ideas gain traction? </vt:lpstr>
      <vt:lpstr>My conclusion</vt:lpstr>
      <vt:lpstr>Snapshot: XMT High-level language</vt:lpstr>
      <vt:lpstr>XMT-C</vt:lpstr>
      <vt:lpstr>XMT Assembly Language</vt:lpstr>
      <vt:lpstr>Programmer’s Model as Workflow</vt:lpstr>
      <vt:lpstr>XMT Architecture Overview</vt:lpstr>
      <vt:lpstr>Backup - Holistic design</vt:lpstr>
      <vt:lpstr>Backup- How?</vt:lpstr>
      <vt:lpstr>PowerPoint Presentation</vt:lpstr>
      <vt:lpstr>Workflow from parallel algorithms to programming versus trial-and-error</vt:lpstr>
      <vt:lpstr>Who should produce the parallel code?</vt:lpstr>
      <vt:lpstr>Denial Example: BFS [EduPar2011]</vt:lpstr>
      <vt:lpstr>Discussion of BFS results</vt:lpstr>
      <vt:lpstr>Power Efficiency</vt:lpstr>
      <vt:lpstr>PowerPoint Presentation</vt:lpstr>
      <vt:lpstr>More On PRAM-On-Chip Programming</vt:lpstr>
      <vt:lpstr>Independent validation by DoD employee</vt:lpstr>
      <vt:lpstr>PowerPoint Presentation</vt:lpstr>
      <vt:lpstr>Software release</vt:lpstr>
      <vt:lpstr>Helpful (?) Analogy</vt:lpstr>
      <vt:lpstr>Participants</vt:lpstr>
      <vt:lpstr>Mixed bag of incentives</vt:lpstr>
      <vt:lpstr>Algorithms dart Parallel Random-Access Machine/Model </vt:lpstr>
      <vt:lpstr>PowerPoint Presentation</vt:lpstr>
      <vt:lpstr>Our explicit multi-threaded (XMT) platform </vt:lpstr>
      <vt:lpstr>PowerPoint Presentation</vt:lpstr>
      <vt:lpstr>PowerPoint Presentation</vt:lpstr>
      <vt:lpstr>PowerPoint Presentation</vt:lpstr>
      <vt:lpstr>Other speedup results</vt:lpstr>
      <vt:lpstr>Reward game is skewed gives (illusion of) job security</vt:lpstr>
      <vt:lpstr>Competition may be back</vt:lpstr>
      <vt:lpstr>Summary (1 out of 2)</vt:lpstr>
      <vt:lpstr>Summary (2 out of 2)</vt:lpstr>
      <vt:lpstr>Conclusion 1</vt:lpstr>
      <vt:lpstr>Conclusion 2</vt:lpstr>
      <vt:lpstr>General-purpose serial computing</vt:lpstr>
      <vt:lpstr>General-purpose parallel computing for speeding up single task   </vt:lpstr>
      <vt:lpstr>Is it feasible to rewrite the serial book for parallel?</vt:lpstr>
      <vt:lpstr>Serial Abstraction &amp; A Parallel Counterpart 2nd visit</vt:lpstr>
      <vt:lpstr>Back-up slide Objectives for the rest of the presentation</vt:lpstr>
      <vt:lpstr>PowerPoint Presentation</vt:lpstr>
      <vt:lpstr>PowerPoint Presentation</vt:lpstr>
      <vt:lpstr>Speedup for List Ranking (vs. Best Serial)</vt:lpstr>
      <vt:lpstr>Comparison with Prior Work on List Ranking</vt:lpstr>
      <vt:lpstr>PowerPoint Presentation</vt:lpstr>
      <vt:lpstr>“The U.S. Is Busy Building Supercomputers, but Needs Someone to Run Them”*, 12/2011</vt:lpstr>
      <vt:lpstr>PowerPoint Presentation</vt:lpstr>
      <vt:lpstr>PowerPoint Presentation</vt:lpstr>
      <vt:lpstr>PowerPoint Presentation</vt:lpstr>
      <vt:lpstr>“Application dreamer” between a rock and a hard place   Permeated the following working assumption  Programming models for larger-scale &amp; mainstream systems – similar  importing ills of parallel computing to mainstream    </vt:lpstr>
      <vt:lpstr>PowerPoint Presentation</vt:lpstr>
      <vt:lpstr>Threats to validity of current power modeling</vt:lpstr>
      <vt:lpstr>But, what is the performance penalty for easy programming? Surprise benefit! vs. GPU [HotPar10]</vt:lpstr>
      <vt:lpstr>Problem acronyms</vt:lpstr>
      <vt:lpstr>Backup slides</vt:lpstr>
      <vt:lpstr>PowerPoint Presentation</vt:lpstr>
      <vt:lpstr>LPS Conclusion 1</vt:lpstr>
      <vt:lpstr>LPS Conclusion 2</vt:lpstr>
      <vt:lpstr>Lessons from Invention of Computing</vt:lpstr>
      <vt:lpstr>How does XMT address BSP (bulk-synchronous parallelism) concerns?</vt:lpstr>
      <vt:lpstr>XMT (Explicit Multi-Threading):  A PRAM-On-Chip Vision</vt:lpstr>
      <vt:lpstr>Movement of data – back of the thermal envelope argument </vt:lpstr>
      <vt:lpstr>How does it work and what should people know to participate</vt:lpstr>
      <vt:lpstr>PowerPoint Presentation</vt:lpstr>
      <vt:lpstr>PowerPoint Presentation</vt:lpstr>
      <vt:lpstr>PowerPoint Presentation</vt:lpstr>
      <vt:lpstr>ISA</vt:lpstr>
      <vt:lpstr>The Memory Wall</vt:lpstr>
      <vt:lpstr>State-of-the-art</vt:lpstr>
      <vt:lpstr>Problem: Develop a Technology </vt:lpstr>
      <vt:lpstr>Somewhere:  Explanation for current reality</vt:lpstr>
      <vt:lpstr>Are we really trying to ensure that many-cores are not rejected by programmers?</vt:lpstr>
      <vt:lpstr>Parallel Programming Today</vt:lpstr>
      <vt:lpstr>PowerPoint Presentation</vt:lpstr>
      <vt:lpstr>Work-Depth presentation of algorithms</vt:lpstr>
      <vt:lpstr>Informal Work-Depth (IWD) description </vt:lpstr>
      <vt:lpstr>PowerPoint Presentation</vt:lpstr>
      <vt:lpstr>Chronology around fault line</vt:lpstr>
      <vt:lpstr>Telling a fault line from the surface</vt:lpstr>
      <vt:lpstr>PowerPoint Presentation</vt:lpstr>
      <vt:lpstr>New work</vt:lpstr>
      <vt:lpstr>Ease of Programming</vt:lpstr>
      <vt:lpstr>Q&amp;A</vt:lpstr>
      <vt:lpstr>Conclusion</vt:lpstr>
      <vt:lpstr>‘Soft observation’ vs ‘Hard observation’ is a matter of community</vt:lpstr>
      <vt:lpstr> Conclusion of Coming Intro Slide(s)</vt:lpstr>
      <vt:lpstr>Membership in Intel Academic Community</vt:lpstr>
      <vt:lpstr>How was the “non-specificity” addressed? </vt:lpstr>
      <vt:lpstr>Talk from 30K feet</vt:lpstr>
      <vt:lpstr>Versus Serial &amp; Other Parallel   1st Example: Exchange Problem  </vt:lpstr>
      <vt:lpstr>PowerPoint Presentation</vt:lpstr>
      <vt:lpstr>What difference do we hope to make? Productivity in Parallel Computing</vt:lpstr>
      <vt:lpstr>Many-Cores are Productivity Limited </vt:lpstr>
      <vt:lpstr>PowerPoint Presentation</vt:lpstr>
      <vt:lpstr>Few more experimental results</vt:lpstr>
      <vt:lpstr>Recall tile-based matrix multiply</vt:lpstr>
      <vt:lpstr>How to cope with limited cache size? Cache oblivious algorithms?</vt:lpstr>
      <vt:lpstr>Some supporting evidence (12/2007)</vt:lpstr>
      <vt:lpstr>Memory architecture, interconnects</vt:lpstr>
      <vt:lpstr>Naming Contest for New Computer</vt:lpstr>
      <vt:lpstr>XMT Development – HW Track</vt:lpstr>
      <vt:lpstr>Bottom Line </vt:lpstr>
      <vt:lpstr>Positive record</vt:lpstr>
      <vt:lpstr>Final thought: Created our own coherent planet</vt:lpstr>
      <vt:lpstr>Merging: Example for Algorithm &amp; Program</vt:lpstr>
      <vt:lpstr>Merging algorithm (cont’d) </vt:lpstr>
      <vt:lpstr>Linear work parallel merging: using a single spawn</vt:lpstr>
      <vt:lpstr>Linear work parallel merging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4138</cp:revision>
  <cp:lastPrinted>2013-04-15T19:58:55Z</cp:lastPrinted>
  <dcterms:created xsi:type="dcterms:W3CDTF">2011-05-28T21:31:48Z</dcterms:created>
  <dcterms:modified xsi:type="dcterms:W3CDTF">2014-12-05T22:18:26Z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