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73" r:id="rId2"/>
    <p:sldId id="385" r:id="rId3"/>
    <p:sldId id="256" r:id="rId4"/>
    <p:sldId id="346" r:id="rId5"/>
    <p:sldId id="384" r:id="rId6"/>
    <p:sldId id="382" r:id="rId7"/>
    <p:sldId id="362" r:id="rId8"/>
    <p:sldId id="383" r:id="rId9"/>
    <p:sldId id="366" r:id="rId10"/>
    <p:sldId id="367" r:id="rId11"/>
    <p:sldId id="368" r:id="rId12"/>
    <p:sldId id="262" r:id="rId13"/>
    <p:sldId id="324" r:id="rId14"/>
    <p:sldId id="325" r:id="rId15"/>
    <p:sldId id="326" r:id="rId16"/>
    <p:sldId id="327" r:id="rId17"/>
    <p:sldId id="328" r:id="rId18"/>
    <p:sldId id="386" r:id="rId19"/>
    <p:sldId id="284" r:id="rId20"/>
    <p:sldId id="266" r:id="rId21"/>
    <p:sldId id="285" r:id="rId22"/>
    <p:sldId id="286" r:id="rId23"/>
    <p:sldId id="287" r:id="rId24"/>
    <p:sldId id="288" r:id="rId25"/>
    <p:sldId id="289" r:id="rId26"/>
    <p:sldId id="290" r:id="rId27"/>
    <p:sldId id="291" r:id="rId28"/>
    <p:sldId id="267" r:id="rId29"/>
    <p:sldId id="268" r:id="rId30"/>
    <p:sldId id="269" r:id="rId31"/>
    <p:sldId id="300" r:id="rId32"/>
    <p:sldId id="301" r:id="rId33"/>
    <p:sldId id="302" r:id="rId34"/>
    <p:sldId id="303" r:id="rId35"/>
    <p:sldId id="370" r:id="rId36"/>
    <p:sldId id="292" r:id="rId37"/>
    <p:sldId id="293" r:id="rId38"/>
    <p:sldId id="294" r:id="rId39"/>
    <p:sldId id="295" r:id="rId40"/>
    <p:sldId id="296" r:id="rId41"/>
    <p:sldId id="297" r:id="rId42"/>
    <p:sldId id="322" r:id="rId43"/>
    <p:sldId id="298" r:id="rId44"/>
    <p:sldId id="299" r:id="rId45"/>
    <p:sldId id="305" r:id="rId46"/>
    <p:sldId id="271" r:id="rId47"/>
    <p:sldId id="306" r:id="rId48"/>
    <p:sldId id="307" r:id="rId49"/>
    <p:sldId id="308" r:id="rId50"/>
    <p:sldId id="309" r:id="rId51"/>
    <p:sldId id="310" r:id="rId52"/>
    <p:sldId id="272" r:id="rId53"/>
    <p:sldId id="273" r:id="rId54"/>
    <p:sldId id="312" r:id="rId55"/>
    <p:sldId id="311" r:id="rId56"/>
    <p:sldId id="313" r:id="rId57"/>
    <p:sldId id="274" r:id="rId58"/>
    <p:sldId id="314" r:id="rId59"/>
    <p:sldId id="315" r:id="rId60"/>
    <p:sldId id="275" r:id="rId61"/>
    <p:sldId id="316" r:id="rId62"/>
    <p:sldId id="387" r:id="rId63"/>
    <p:sldId id="388" r:id="rId64"/>
    <p:sldId id="389" r:id="rId65"/>
    <p:sldId id="390" r:id="rId66"/>
    <p:sldId id="391" r:id="rId67"/>
    <p:sldId id="392" r:id="rId68"/>
    <p:sldId id="396" r:id="rId69"/>
    <p:sldId id="397" r:id="rId70"/>
    <p:sldId id="393" r:id="rId71"/>
    <p:sldId id="394" r:id="rId72"/>
    <p:sldId id="395" r:id="rId73"/>
    <p:sldId id="399" r:id="rId74"/>
    <p:sldId id="398" r:id="rId75"/>
    <p:sldId id="400" r:id="rId76"/>
    <p:sldId id="304" r:id="rId77"/>
    <p:sldId id="381" r:id="rId78"/>
    <p:sldId id="317" r:id="rId79"/>
    <p:sldId id="260" r:id="rId80"/>
    <p:sldId id="318" r:id="rId81"/>
    <p:sldId id="319" r:id="rId82"/>
    <p:sldId id="320" r:id="rId8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556" autoAdjust="0"/>
  </p:normalViewPr>
  <p:slideViewPr>
    <p:cSldViewPr>
      <p:cViewPr varScale="1">
        <p:scale>
          <a:sx n="70" d="100"/>
          <a:sy n="70" d="100"/>
        </p:scale>
        <p:origin x="-83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0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819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8192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819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C24801E5-24F7-4B2E-AF4A-F45AD04EBE7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CCB0BFAD-7ADC-4D1F-A959-3280BF4957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7A0C8D-B229-4A2D-B438-00793D3CD57C}" type="slidenum">
              <a:rPr lang="en-US" smtClean="0"/>
              <a:pPr/>
              <a:t>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2CD5ED6-4CB1-4F93-B7D2-52CA0DCFDED5}" type="slidenum">
              <a:rPr lang="en-US" smtClean="0"/>
              <a:pPr/>
              <a:t>14</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14DF998-3CCD-433D-9772-CA91649F6938}" type="slidenum">
              <a:rPr lang="en-US" smtClean="0"/>
              <a:pPr/>
              <a:t>15</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FFA49DF-F55E-4B0C-A17E-42C690C28F48}" type="slidenum">
              <a:rPr lang="en-US" smtClean="0"/>
              <a:pPr/>
              <a:t>16</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8D74F92-6D51-4960-91BD-1F3CE99C6A2C}" type="slidenum">
              <a:rPr lang="en-US" smtClean="0"/>
              <a:pPr/>
              <a:t>17</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FAA68-9E20-427E-AA0A-16B60C24CA61}" type="slidenum">
              <a:rPr lang="en-US"/>
              <a:pPr/>
              <a:t>18</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5372C14-2282-4CF4-95EA-2140BA6ACB96}" type="slidenum">
              <a:rPr lang="en-US" smtClean="0"/>
              <a:pPr/>
              <a:t>19</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07B9665-5E20-448B-89DB-071993B09E67}" type="slidenum">
              <a:rPr lang="en-US" smtClean="0"/>
              <a:pPr/>
              <a:t>20</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8016A12-30B8-460E-ADBA-622078B10521}" type="slidenum">
              <a:rPr lang="en-US" smtClean="0"/>
              <a:pPr/>
              <a:t>21</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C02D698-6430-4547-91BF-4049170B8C0A}" type="slidenum">
              <a:rPr lang="en-US" smtClean="0"/>
              <a:pPr/>
              <a:t>22</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B621F0F-58B5-4AC5-974C-08E85C200377}" type="slidenum">
              <a:rPr lang="en-US" smtClean="0"/>
              <a:pPr/>
              <a:t>23</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7A0C8D-B229-4A2D-B438-00793D3CD57C}" type="slidenum">
              <a:rPr lang="en-US" smtClean="0"/>
              <a:pPr/>
              <a:t>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1BE09C0-66FF-4AF7-8B6A-19BE7D3EF969}" type="slidenum">
              <a:rPr lang="en-US" smtClean="0"/>
              <a:pPr/>
              <a:t>24</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9881095-DB40-4B43-AAD5-89943D6ED999}" type="slidenum">
              <a:rPr lang="en-US" smtClean="0"/>
              <a:pPr/>
              <a:t>25</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9550376-EE2F-4757-98C6-1D795C14FB16}" type="slidenum">
              <a:rPr lang="en-US" smtClean="0"/>
              <a:pPr/>
              <a:t>26</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5EBA19B-9228-46D4-8C2C-126932427085}" type="slidenum">
              <a:rPr lang="en-US" smtClean="0"/>
              <a:pPr/>
              <a:t>27</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38C016C-6B9A-4ACD-ADB9-EA28FB264A1E}" type="slidenum">
              <a:rPr lang="en-US" smtClean="0"/>
              <a:pPr/>
              <a:t>28</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91C8105-3445-456A-B910-C14568923589}" type="slidenum">
              <a:rPr lang="en-US" smtClean="0"/>
              <a:pPr/>
              <a:t>29</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DA34855-92D3-4956-B5C0-B813E4786256}" type="slidenum">
              <a:rPr lang="en-US" smtClean="0"/>
              <a:pPr/>
              <a:t>30</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0DD81F1-C56A-45D0-974C-A96E06970DF5}" type="slidenum">
              <a:rPr lang="en-US" smtClean="0"/>
              <a:pPr/>
              <a:t>31</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1933F0C-EEAE-4AEC-AF08-507D2EA7C688}" type="slidenum">
              <a:rPr lang="en-US" smtClean="0"/>
              <a:pPr/>
              <a:t>32</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B94EDBA-0917-4337-9EF6-9082153978CC}" type="slidenum">
              <a:rPr lang="en-US" smtClean="0"/>
              <a:pPr/>
              <a:t>33</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555FCF9-58BD-4B37-A8DE-8B1A12E327B3}" type="slidenum">
              <a:rPr lang="en-US" smtClean="0"/>
              <a:pPr/>
              <a:t>4</a:t>
            </a:fld>
            <a:endParaRPr lang="en-US" smtClean="0"/>
          </a:p>
        </p:txBody>
      </p:sp>
      <p:sp>
        <p:nvSpPr>
          <p:cNvPr id="9216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05F9DE62-8BCF-4DA4-BAD8-E0D366172193}" type="slidenum">
              <a:rPr lang="en-US" sz="1200"/>
              <a:pPr algn="r" defTabSz="963613" eaLnBrk="1" hangingPunct="1"/>
              <a:t>4</a:t>
            </a:fld>
            <a:endParaRPr lang="en-US" sz="1200"/>
          </a:p>
        </p:txBody>
      </p:sp>
      <p:sp>
        <p:nvSpPr>
          <p:cNvPr id="92164" name="Rectangle 2"/>
          <p:cNvSpPr>
            <a:spLocks noGrp="1" noRot="1" noChangeAspect="1" noChangeArrowheads="1" noTextEdit="1"/>
          </p:cNvSpPr>
          <p:nvPr>
            <p:ph type="sldImg"/>
          </p:nvPr>
        </p:nvSpPr>
        <p:spPr>
          <a:xfrm>
            <a:off x="1258888" y="720725"/>
            <a:ext cx="4800600" cy="3600450"/>
          </a:xfrm>
          <a:ln/>
        </p:spPr>
      </p:sp>
      <p:sp>
        <p:nvSpPr>
          <p:cNvPr id="9216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36D90F6-E4D1-46C6-BE51-0CF9876D464B}" type="slidenum">
              <a:rPr lang="en-US" smtClean="0"/>
              <a:pPr/>
              <a:t>34</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a:spcBef>
                <a:spcPct val="0"/>
              </a:spcBef>
            </a:pPr>
            <a:endParaRPr lang="en-US" smtClean="0"/>
          </a:p>
        </p:txBody>
      </p:sp>
      <p:sp>
        <p:nvSpPr>
          <p:cNvPr id="139268" name="Slide Number Placeholder 3"/>
          <p:cNvSpPr>
            <a:spLocks noGrp="1"/>
          </p:cNvSpPr>
          <p:nvPr>
            <p:ph type="sldNum" sz="quarter" idx="5"/>
          </p:nvPr>
        </p:nvSpPr>
        <p:spPr>
          <a:noFill/>
        </p:spPr>
        <p:txBody>
          <a:bodyPr/>
          <a:lstStyle/>
          <a:p>
            <a:fld id="{F110EC85-ECF4-4585-8E68-33BE161A8211}"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1D24B98-9837-40B0-9E94-BED53E8BB91E}" type="slidenum">
              <a:rPr lang="en-US" smtClean="0"/>
              <a:pPr/>
              <a:t>36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459E1788-F02D-4E92-A0A6-C7F4F9BB7210}" type="slidenum">
              <a:rPr lang="en-US" smtClean="0"/>
              <a:pPr/>
              <a:t>37</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ACF5997-278D-4CE2-B1CE-2751D7412E8C}" type="slidenum">
              <a:rPr lang="en-US" smtClean="0"/>
              <a:pPr/>
              <a:t>38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65E148E-0E51-415E-95A3-2CAED887178B}" type="slidenum">
              <a:rPr lang="en-US" smtClean="0"/>
              <a:pPr/>
              <a:t>39</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4B60E98-F3D3-4F44-91BD-5556362CF18E}" type="slidenum">
              <a:rPr lang="en-US" smtClean="0"/>
              <a:pPr/>
              <a:t>40</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A4E11D45-429C-4215-A58A-10DF01D0AD43}" type="slidenum">
              <a:rPr lang="en-US" smtClean="0"/>
              <a:pPr/>
              <a:t>41</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531401D-C1B9-41EB-B78C-5E6DAEB89894}" type="slidenum">
              <a:rPr lang="en-US" smtClean="0"/>
              <a:pPr/>
              <a:t>42</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77EE10F-F80D-4ACB-8C71-10F4B3A35E49}" type="slidenum">
              <a:rPr lang="en-US" smtClean="0"/>
              <a:pPr/>
              <a:t>43</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20113E1-2F3E-4335-B942-95BD9B5B9D06}" type="slidenum">
              <a:rPr lang="en-US" smtClean="0"/>
              <a:pPr/>
              <a:t>7</a:t>
            </a:fld>
            <a:endParaRPr lang="en-US" smtClean="0"/>
          </a:p>
        </p:txBody>
      </p:sp>
      <p:sp>
        <p:nvSpPr>
          <p:cNvPr id="10752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AED8ADC3-3826-43CF-9E0B-A8C8C16247CB}" type="slidenum">
              <a:rPr lang="en-US" sz="1200"/>
              <a:pPr algn="r" defTabSz="963613" eaLnBrk="1" hangingPunct="1"/>
              <a:t>7</a:t>
            </a:fld>
            <a:endParaRPr lang="en-US" sz="1200"/>
          </a:p>
        </p:txBody>
      </p:sp>
      <p:sp>
        <p:nvSpPr>
          <p:cNvPr id="107524" name="Rectangle 2"/>
          <p:cNvSpPr>
            <a:spLocks noGrp="1" noRot="1" noChangeAspect="1" noChangeArrowheads="1" noTextEdit="1"/>
          </p:cNvSpPr>
          <p:nvPr>
            <p:ph type="sldImg"/>
          </p:nvPr>
        </p:nvSpPr>
        <p:spPr>
          <a:xfrm>
            <a:off x="1258888" y="720725"/>
            <a:ext cx="4800600" cy="3600450"/>
          </a:xfrm>
          <a:ln/>
        </p:spPr>
      </p:sp>
      <p:sp>
        <p:nvSpPr>
          <p:cNvPr id="10752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A0B1AB2-66C9-40DE-AC20-65EC5D98DC95}" type="slidenum">
              <a:rPr lang="en-US" smtClean="0"/>
              <a:pPr/>
              <a:t>44</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1AD6DB78-3AE2-4FE6-9A5E-D367B1CFD011}" type="slidenum">
              <a:rPr lang="en-US" smtClean="0"/>
              <a:pPr/>
              <a:t>45</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8A1D01B-4CFA-4170-BB66-C08826C9C19E}" type="slidenum">
              <a:rPr lang="en-US" smtClean="0"/>
              <a:pPr/>
              <a:t>46</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215E1EF-2B8C-4470-87C0-6D3FC685B477}" type="slidenum">
              <a:rPr lang="en-US" smtClean="0"/>
              <a:pPr/>
              <a:t>47</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16B25DC-0FC5-45E5-9F4E-6666A9723EEC}" type="slidenum">
              <a:rPr lang="en-US" smtClean="0"/>
              <a:pPr/>
              <a:t>48</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0AEACB3-9941-4FD3-9A42-D5D63600C64E}" type="slidenum">
              <a:rPr lang="en-US" smtClean="0"/>
              <a:pPr/>
              <a:t>49</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258B188-DDAC-4C45-9E70-CF28AAE62A44}" type="slidenum">
              <a:rPr lang="en-US" smtClean="0"/>
              <a:pPr/>
              <a:t>50</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BC68495-7974-4028-A3D6-3108A89EE99E}" type="slidenum">
              <a:rPr lang="en-US" smtClean="0"/>
              <a:pPr/>
              <a:t>51</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5D266D6-5BB4-4AE2-A644-AE65E7295539}" type="slidenum">
              <a:rPr lang="en-US" smtClean="0"/>
              <a:pPr/>
              <a:t>52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7085892-9AFC-438B-815B-6DAB856FB9A9}" type="slidenum">
              <a:rPr lang="en-US" smtClean="0"/>
              <a:pPr/>
              <a:t>53</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BD237E9-32DE-448B-8B8B-EDB4734ADC35}" type="slidenum">
              <a:rPr lang="en-US" smtClean="0"/>
              <a:pPr/>
              <a:t>9</a:t>
            </a:fld>
            <a:endParaRPr lang="en-US" smtClean="0"/>
          </a:p>
        </p:txBody>
      </p:sp>
      <p:sp>
        <p:nvSpPr>
          <p:cNvPr id="11264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D54F4470-08E2-406A-8EFE-6FD2EA418DB4}" type="slidenum">
              <a:rPr lang="en-US" sz="1200"/>
              <a:pPr algn="r" defTabSz="963613" eaLnBrk="1" hangingPunct="1"/>
              <a:t>9</a:t>
            </a:fld>
            <a:endParaRPr lang="en-US" sz="1200"/>
          </a:p>
        </p:txBody>
      </p:sp>
      <p:sp>
        <p:nvSpPr>
          <p:cNvPr id="112644" name="Rectangle 2"/>
          <p:cNvSpPr>
            <a:spLocks noGrp="1" noRot="1" noChangeAspect="1" noChangeArrowheads="1" noTextEdit="1"/>
          </p:cNvSpPr>
          <p:nvPr>
            <p:ph type="sldImg"/>
          </p:nvPr>
        </p:nvSpPr>
        <p:spPr>
          <a:xfrm>
            <a:off x="1258888" y="720725"/>
            <a:ext cx="4800600" cy="3600450"/>
          </a:xfrm>
          <a:ln/>
        </p:spPr>
      </p:sp>
      <p:sp>
        <p:nvSpPr>
          <p:cNvPr id="112645"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21D01B7-DA0C-4755-B029-41441824B4BC}" type="slidenum">
              <a:rPr lang="en-US" smtClean="0"/>
              <a:pPr/>
              <a:t>54</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914F78B-31D8-4097-B125-4537B4D2304E}" type="slidenum">
              <a:rPr lang="en-US" smtClean="0"/>
              <a:pPr/>
              <a:t>55</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DB26FB1D-47F2-424B-8B8D-DA1CA5743142}" type="slidenum">
              <a:rPr lang="en-US" smtClean="0"/>
              <a:pPr/>
              <a:t>56</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535DD14-6625-4B34-8BC6-1C0F14235472}" type="slidenum">
              <a:rPr lang="en-US" smtClean="0"/>
              <a:pPr/>
              <a:t>57</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E687A4C-2D59-4891-8CB8-D64CB6AEA120}" type="slidenum">
              <a:rPr lang="en-US" smtClean="0"/>
              <a:pPr/>
              <a:t>58</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E50E9DB-FBBE-4BDA-93BD-28F540685A08}" type="slidenum">
              <a:rPr lang="en-US" smtClean="0"/>
              <a:pPr/>
              <a:t>59</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83370AD-3C8B-4771-854F-9843E0D10866}" type="slidenum">
              <a:rPr lang="en-US" smtClean="0"/>
              <a:pPr/>
              <a:t>60</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2724800-D800-4EDA-8073-0258C54A1E3E}" type="slidenum">
              <a:rPr lang="en-US" smtClean="0"/>
              <a:pPr/>
              <a:t>61</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B56F91D-30BC-462C-B3A5-6A9964039640}" type="slidenum">
              <a:rPr lang="en-US" smtClean="0"/>
              <a:pPr/>
              <a:t>76</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AFA3792-2DA6-45F1-9473-DCA4D7275FA0}" type="slidenum">
              <a:rPr lang="en-US" smtClean="0"/>
              <a:pPr/>
              <a:t>78</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19689FA-03C4-4298-8C74-3FB6A7052C5D}" type="slidenum">
              <a:rPr lang="en-US" smtClean="0"/>
              <a:pPr/>
              <a:t>10</a:t>
            </a:fld>
            <a:endParaRPr lang="en-US" smtClean="0"/>
          </a:p>
        </p:txBody>
      </p:sp>
      <p:sp>
        <p:nvSpPr>
          <p:cNvPr id="11366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571338F5-AD4F-488C-B059-179F339AF9C7}" type="slidenum">
              <a:rPr lang="en-US" sz="1200"/>
              <a:pPr algn="r" defTabSz="963613" eaLnBrk="1" hangingPunct="1"/>
              <a:t>10</a:t>
            </a:fld>
            <a:endParaRPr lang="en-US" sz="1200"/>
          </a:p>
        </p:txBody>
      </p:sp>
      <p:sp>
        <p:nvSpPr>
          <p:cNvPr id="113668" name="Rectangle 2"/>
          <p:cNvSpPr>
            <a:spLocks noGrp="1" noRot="1" noChangeAspect="1" noChangeArrowheads="1" noTextEdit="1"/>
          </p:cNvSpPr>
          <p:nvPr>
            <p:ph type="sldImg"/>
          </p:nvPr>
        </p:nvSpPr>
        <p:spPr>
          <a:xfrm>
            <a:off x="1258888" y="720725"/>
            <a:ext cx="4800600" cy="3600450"/>
          </a:xfrm>
          <a:ln/>
        </p:spPr>
      </p:sp>
      <p:sp>
        <p:nvSpPr>
          <p:cNvPr id="113669"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F7D9448B-59E7-48E9-BCE1-0F6C6398EF8F}" type="slidenum">
              <a:rPr lang="en-US" smtClean="0"/>
              <a:pPr/>
              <a:t>79</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5A2BA52F-32F4-403D-A8DD-B727168CEBEE}" type="slidenum">
              <a:rPr lang="en-US" smtClean="0"/>
              <a:pPr/>
              <a:t>80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D39E42FB-78D6-4C29-8941-1FCE850F1D3F}" type="slidenum">
              <a:rPr lang="en-US" smtClean="0"/>
              <a:pPr/>
              <a:t>81</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3587074D-F954-4CC2-BDD5-1B66AB328777}" type="slidenum">
              <a:rPr lang="en-US" smtClean="0"/>
              <a:pPr/>
              <a:t>82</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D1ABA36-AFBF-41ED-A918-EE0110EC8A73}" type="slidenum">
              <a:rPr lang="en-US" smtClean="0"/>
              <a:pPr/>
              <a:t>11</a:t>
            </a:fld>
            <a:endParaRPr lang="en-US" smtClean="0"/>
          </a:p>
        </p:txBody>
      </p:sp>
      <p:sp>
        <p:nvSpPr>
          <p:cNvPr id="11469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1" tIns="48320" rIns="96641" bIns="48320" anchor="b"/>
          <a:lstStyle/>
          <a:p>
            <a:pPr algn="r" defTabSz="963613" eaLnBrk="1" hangingPunct="1"/>
            <a:fld id="{849E90C2-423A-4A83-B341-4A15D9B7649F}" type="slidenum">
              <a:rPr lang="en-US" sz="1200"/>
              <a:pPr algn="r" defTabSz="963613" eaLnBrk="1" hangingPunct="1"/>
              <a:t>11</a:t>
            </a:fld>
            <a:endParaRPr lang="en-US" sz="1200"/>
          </a:p>
        </p:txBody>
      </p:sp>
      <p:sp>
        <p:nvSpPr>
          <p:cNvPr id="114692" name="Rectangle 2"/>
          <p:cNvSpPr>
            <a:spLocks noGrp="1" noRot="1" noChangeAspect="1" noChangeArrowheads="1" noTextEdit="1"/>
          </p:cNvSpPr>
          <p:nvPr>
            <p:ph type="sldImg"/>
          </p:nvPr>
        </p:nvSpPr>
        <p:spPr>
          <a:xfrm>
            <a:off x="1258888" y="720725"/>
            <a:ext cx="4800600" cy="3600450"/>
          </a:xfrm>
          <a:ln/>
        </p:spPr>
      </p:sp>
      <p:sp>
        <p:nvSpPr>
          <p:cNvPr id="114693" name="Rectangle 3"/>
          <p:cNvSpPr>
            <a:spLocks noGrp="1" noChangeArrowheads="1"/>
          </p:cNvSpPr>
          <p:nvPr>
            <p:ph type="body" idx="1"/>
          </p:nvPr>
        </p:nvSpPr>
        <p:spPr>
          <a:noFill/>
          <a:ln/>
        </p:spPr>
        <p:txBody>
          <a:bodyPr lIns="96641" tIns="48320" rIns="96641" bIns="48320"/>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D95AFB5-400A-4262-84DC-60A072EB5973}" type="slidenum">
              <a:rPr lang="en-US" smtClean="0"/>
              <a:pPr/>
              <a:t>12</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D4EE638-7899-4ECE-8B17-B5A64ADEFD97}" type="slidenum">
              <a:rPr lang="en-US" smtClean="0"/>
              <a:pPr/>
              <a:t>13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FAAF2-A410-414F-B662-45F6BD134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278DAA-8692-4F3A-B841-370914C3AE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EE61B4-1191-402A-8B34-E8B83EAD01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A833F-F882-45DF-B06A-CA97E1C612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0BDAF-D74C-40D5-8015-84627F3344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D27DE2-4DDE-4F25-9B05-67E532DAE1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6DCC1-3D75-48DD-98A5-C1C3A7F5DE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AA0CED-F15E-4FED-921F-0CC3049D1A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55F7CA-11C0-457F-89DC-6D4E69C62B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746289-8EA1-4E54-A9C8-449D40C6B1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B29738-62C3-46FB-92D2-0FE1880B5F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66BF68-F69C-4EC9-8BAC-C731B30C9F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C059AC6C-003A-4D78-AFDA-476DC87937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miacs.umd.edu/users/vishkin/XM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wmf"/><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wmf"/><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2895600"/>
          </a:xfrm>
        </p:spPr>
        <p:txBody>
          <a:bodyPr/>
          <a:lstStyle/>
          <a:p>
            <a:pPr marL="838200" indent="-838200" algn="l" eaLnBrk="1" hangingPunct="1"/>
            <a:r>
              <a:rPr lang="en-US" sz="3600" b="1" dirty="0" smtClean="0"/>
              <a:t>ENEE699/ENEE459P: Parallel Algorithms</a:t>
            </a:r>
            <a:r>
              <a:rPr lang="en-US" sz="4000" b="1" dirty="0" smtClean="0"/>
              <a:t/>
            </a:r>
            <a:br>
              <a:rPr lang="en-US" sz="4000" b="1" dirty="0" smtClean="0"/>
            </a:br>
            <a:r>
              <a:rPr lang="en-US" sz="4000" b="1" dirty="0" smtClean="0"/>
              <a:t/>
            </a:r>
            <a:br>
              <a:rPr lang="en-US" sz="4000" b="1" dirty="0" smtClean="0"/>
            </a:br>
            <a:r>
              <a:rPr lang="en-US" sz="2800" b="1" dirty="0" smtClean="0"/>
              <a:t>Home page:</a:t>
            </a:r>
            <a:br>
              <a:rPr lang="en-US" sz="2800" b="1" dirty="0" smtClean="0"/>
            </a:br>
            <a:r>
              <a:rPr lang="en-US" sz="1800" b="1" dirty="0" smtClean="0"/>
              <a:t>http://www.umiacs.umd.edu/users/vishkin/TEACHING/enee459p-f10.html</a:t>
            </a:r>
            <a:r>
              <a:rPr lang="en-US" sz="4000" b="1" dirty="0" smtClean="0"/>
              <a:t/>
            </a:r>
            <a:br>
              <a:rPr lang="en-US" sz="4000" b="1" dirty="0" smtClean="0"/>
            </a:br>
            <a:endParaRPr lang="en-US" sz="4000" b="1" dirty="0" smtClean="0"/>
          </a:p>
        </p:txBody>
      </p:sp>
      <p:sp>
        <p:nvSpPr>
          <p:cNvPr id="2051" name="Rectangle 3"/>
          <p:cNvSpPr>
            <a:spLocks noGrp="1" noChangeArrowheads="1"/>
          </p:cNvSpPr>
          <p:nvPr>
            <p:ph type="subTitle" idx="1"/>
          </p:nvPr>
        </p:nvSpPr>
        <p:spPr>
          <a:xfrm>
            <a:off x="152400" y="2667000"/>
            <a:ext cx="8915400" cy="1295400"/>
          </a:xfrm>
        </p:spPr>
        <p:txBody>
          <a:bodyPr/>
          <a:lstStyle/>
          <a:p>
            <a:pPr eaLnBrk="1" hangingPunct="1"/>
            <a:r>
              <a:rPr lang="en-US" altLang="zh-CN" dirty="0" smtClean="0">
                <a:ea typeface="宋体" charset="-122"/>
              </a:rPr>
              <a:t>Uzi Vishkin</a:t>
            </a:r>
          </a:p>
          <a:p>
            <a:pPr eaLnBrk="1" hangingPunct="1"/>
            <a:r>
              <a:rPr lang="en-US" dirty="0" smtClean="0">
                <a:ea typeface="宋体" charset="-122"/>
              </a:rPr>
              <a:t>Electrical and Computer Engineering Dept</a:t>
            </a:r>
            <a:endParaRPr lang="en-US" dirty="0" smtClean="0"/>
          </a:p>
        </p:txBody>
      </p:sp>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a:p>
        </p:txBody>
      </p:sp>
      <p:pic>
        <p:nvPicPr>
          <p:cNvPr id="2055" name="Picture 7" descr="clarkschool_powerpoint_header"/>
          <p:cNvPicPr>
            <a:picLocks noChangeAspect="1" noChangeArrowheads="1"/>
          </p:cNvPicPr>
          <p:nvPr/>
        </p:nvPicPr>
        <p:blipFill>
          <a:blip r:embed="rId3" cstate="print"/>
          <a:srcRect/>
          <a:stretch>
            <a:fillRect/>
          </a:stretch>
        </p:blipFill>
        <p:spPr bwMode="auto">
          <a:xfrm>
            <a:off x="609600" y="4953001"/>
            <a:ext cx="4724400" cy="838199"/>
          </a:xfrm>
          <a:prstGeom prst="rect">
            <a:avLst/>
          </a:prstGeom>
          <a:noFill/>
          <a:ln w="9525">
            <a:noFill/>
            <a:miter lim="800000"/>
            <a:headEnd/>
            <a:tailEnd/>
          </a:ln>
        </p:spPr>
      </p:pic>
      <p:pic>
        <p:nvPicPr>
          <p:cNvPr id="8" name="Picture 7"/>
          <p:cNvPicPr>
            <a:picLocks noChangeAspect="1"/>
          </p:cNvPicPr>
          <p:nvPr/>
        </p:nvPicPr>
        <p:blipFill>
          <a:blip r:embed="rId4" cstate="print"/>
          <a:stretch>
            <a:fillRect/>
          </a:stretch>
        </p:blipFill>
        <p:spPr>
          <a:xfrm>
            <a:off x="6781048" y="4724400"/>
            <a:ext cx="2362952" cy="21336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81000" y="0"/>
            <a:ext cx="8229600" cy="884238"/>
          </a:xfrm>
        </p:spPr>
        <p:txBody>
          <a:bodyPr/>
          <a:lstStyle/>
          <a:p>
            <a:pPr eaLnBrk="1" hangingPunct="1"/>
            <a:r>
              <a:rPr lang="en-US" smtClean="0">
                <a:solidFill>
                  <a:srgbClr val="FF0000"/>
                </a:solidFill>
              </a:rPr>
              <a:t>NEW</a:t>
            </a:r>
            <a:r>
              <a:rPr lang="en-US" u="sng" smtClean="0"/>
              <a:t>: Software release</a:t>
            </a:r>
          </a:p>
        </p:txBody>
      </p:sp>
      <p:sp>
        <p:nvSpPr>
          <p:cNvPr id="27651" name="Rectangle 1">
            <a:hlinkClick r:id="rId3"/>
          </p:cNvPr>
          <p:cNvSpPr>
            <a:spLocks noGrp="1" noChangeArrowheads="1"/>
          </p:cNvSpPr>
          <p:nvPr>
            <p:ph type="body" idx="4294967295"/>
          </p:nvPr>
        </p:nvSpPr>
        <p:spPr>
          <a:xfrm>
            <a:off x="0" y="1470055"/>
            <a:ext cx="8958263" cy="4524315"/>
          </a:xfrm>
        </p:spPr>
        <p:txBody>
          <a:bodyPr anchor="ctr">
            <a:spAutoFit/>
          </a:bodyPr>
          <a:lstStyle/>
          <a:p>
            <a:pPr marL="0" indent="0" eaLnBrk="1" hangingPunct="1">
              <a:spcBef>
                <a:spcPct val="0"/>
              </a:spcBef>
              <a:buFontTx/>
              <a:buNone/>
            </a:pPr>
            <a:r>
              <a:rPr lang="en-US" sz="2400" dirty="0" smtClean="0"/>
              <a:t>Allows to use </a:t>
            </a:r>
            <a:r>
              <a:rPr lang="en-US" sz="2400" b="1" dirty="0" smtClean="0"/>
              <a:t>your own computer </a:t>
            </a:r>
            <a:r>
              <a:rPr lang="en-US" sz="2400" dirty="0" smtClean="0"/>
              <a:t>for programming on an XMT </a:t>
            </a:r>
          </a:p>
          <a:p>
            <a:pPr marL="0" indent="0" eaLnBrk="1" hangingPunct="1">
              <a:spcBef>
                <a:spcPct val="0"/>
              </a:spcBef>
              <a:buFontTx/>
              <a:buNone/>
            </a:pPr>
            <a:r>
              <a:rPr lang="en-US" sz="2400" dirty="0" smtClean="0"/>
              <a:t>environment and experimenting with it, including:</a:t>
            </a:r>
            <a:endParaRPr lang="en-US" sz="2400" dirty="0" smtClean="0">
              <a:solidFill>
                <a:srgbClr val="7030A0"/>
              </a:solidFill>
              <a:hlinkClick r:id="rId4"/>
            </a:endParaRPr>
          </a:p>
          <a:p>
            <a:pPr marL="0" indent="0" eaLnBrk="1" hangingPunct="1">
              <a:spcBef>
                <a:spcPct val="0"/>
              </a:spcBef>
              <a:buFontTx/>
              <a:buAutoNum type="romanLcParenBoth"/>
            </a:pPr>
            <a:r>
              <a:rPr lang="en-US" sz="2400" dirty="0" smtClean="0">
                <a:solidFill>
                  <a:srgbClr val="7030A0"/>
                </a:solidFill>
                <a:hlinkClick r:id="rId4"/>
              </a:rPr>
              <a:t>Cycle-accurate simulator of the XMT machine</a:t>
            </a:r>
          </a:p>
          <a:p>
            <a:pPr marL="0" indent="0" eaLnBrk="1" hangingPunct="1">
              <a:spcBef>
                <a:spcPct val="0"/>
              </a:spcBef>
              <a:buFontTx/>
              <a:buAutoNum type="romanLcParenBoth"/>
            </a:pPr>
            <a:r>
              <a:rPr lang="en-US" sz="2400" dirty="0" smtClean="0">
                <a:solidFill>
                  <a:srgbClr val="7030A0"/>
                </a:solidFill>
                <a:hlinkClick r:id="rId4"/>
              </a:rPr>
              <a:t>Compiler from XMTC to that machine</a:t>
            </a:r>
          </a:p>
          <a:p>
            <a:pPr marL="0" indent="0" eaLnBrk="1" hangingPunct="1">
              <a:spcBef>
                <a:spcPct val="0"/>
              </a:spcBef>
              <a:buFontTx/>
              <a:buNone/>
            </a:pPr>
            <a:endParaRPr lang="en-US" sz="2400" dirty="0" smtClean="0">
              <a:hlinkClick r:id="rId4"/>
            </a:endParaRPr>
          </a:p>
          <a:p>
            <a:pPr marL="0" indent="0" eaLnBrk="1" hangingPunct="1">
              <a:spcBef>
                <a:spcPct val="0"/>
              </a:spcBef>
              <a:buFontTx/>
              <a:buNone/>
            </a:pPr>
            <a:r>
              <a:rPr lang="en-US" sz="2400" dirty="0" smtClean="0">
                <a:hlinkClick r:id="rId4"/>
              </a:rPr>
              <a:t>Also provided, extensive material for teaching or self-studying parallelism, including</a:t>
            </a:r>
          </a:p>
          <a:p>
            <a:pPr marL="0" indent="0" eaLnBrk="1" hangingPunct="1">
              <a:spcBef>
                <a:spcPct val="0"/>
              </a:spcBef>
              <a:buFontTx/>
              <a:buAutoNum type="romanLcParenBoth"/>
            </a:pPr>
            <a:r>
              <a:rPr lang="en-US" sz="2400" dirty="0" smtClean="0">
                <a:hlinkClick r:id="rId4"/>
              </a:rPr>
              <a:t>Tutorial + manual for XMTC (150 pages)</a:t>
            </a:r>
          </a:p>
          <a:p>
            <a:pPr marL="0" indent="0" eaLnBrk="1" hangingPunct="1">
              <a:spcBef>
                <a:spcPct val="0"/>
              </a:spcBef>
              <a:buFontTx/>
              <a:buAutoNum type="romanLcParenBoth"/>
            </a:pPr>
            <a:r>
              <a:rPr lang="en-US" sz="2400" dirty="0" err="1" smtClean="0">
                <a:hlinkClick r:id="rId4"/>
              </a:rPr>
              <a:t>Classnotes</a:t>
            </a:r>
            <a:r>
              <a:rPr lang="en-US" sz="2400" dirty="0" smtClean="0">
                <a:hlinkClick r:id="rId4"/>
              </a:rPr>
              <a:t> on parallel algorithms (100 pages)</a:t>
            </a:r>
          </a:p>
          <a:p>
            <a:pPr marL="0" indent="0" eaLnBrk="1" hangingPunct="1">
              <a:spcBef>
                <a:spcPct val="0"/>
              </a:spcBef>
              <a:buFontTx/>
              <a:buAutoNum type="romanLcParenBoth"/>
            </a:pPr>
            <a:r>
              <a:rPr lang="en-US" sz="2400" dirty="0" smtClean="0">
                <a:hlinkClick r:id="rId4"/>
              </a:rPr>
              <a:t>Video recording of 9/15/07 HS tutorial (300 minutes)</a:t>
            </a:r>
          </a:p>
          <a:p>
            <a:pPr marL="0" indent="0" eaLnBrk="1" hangingPunct="1">
              <a:spcBef>
                <a:spcPct val="0"/>
              </a:spcBef>
              <a:buFontTx/>
              <a:buAutoNum type="romanLcParenBoth"/>
            </a:pPr>
            <a:r>
              <a:rPr lang="en-US" sz="2400" dirty="0" smtClean="0">
                <a:hlinkClick r:id="rId4"/>
              </a:rPr>
              <a:t>Video recording of Spring’09 grad course (30+ hours)</a:t>
            </a:r>
          </a:p>
          <a:p>
            <a:pPr marL="0" indent="0" eaLnBrk="1" hangingPunct="1">
              <a:spcBef>
                <a:spcPct val="0"/>
              </a:spcBef>
              <a:buFontTx/>
              <a:buNone/>
            </a:pPr>
            <a:endParaRPr lang="en-US" sz="2400" dirty="0" smtClean="0">
              <a:hlinkClick r:id="rId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9144000" cy="762000"/>
          </a:xfrm>
        </p:spPr>
        <p:txBody>
          <a:bodyPr/>
          <a:lstStyle/>
          <a:p>
            <a:pPr eaLnBrk="1" hangingPunct="1"/>
            <a:r>
              <a:rPr lang="en-US" sz="4000" smtClean="0">
                <a:solidFill>
                  <a:schemeClr val="hlink"/>
                </a:solidFill>
              </a:rPr>
              <a:t>Participants</a:t>
            </a:r>
          </a:p>
        </p:txBody>
      </p:sp>
      <p:sp>
        <p:nvSpPr>
          <p:cNvPr id="28675" name="Rectangle 3"/>
          <p:cNvSpPr>
            <a:spLocks noGrp="1" noChangeArrowheads="1"/>
          </p:cNvSpPr>
          <p:nvPr>
            <p:ph type="body" idx="4294967295"/>
          </p:nvPr>
        </p:nvSpPr>
        <p:spPr>
          <a:xfrm>
            <a:off x="0" y="685800"/>
            <a:ext cx="9144000" cy="6400800"/>
          </a:xfrm>
        </p:spPr>
        <p:txBody>
          <a:bodyPr/>
          <a:lstStyle/>
          <a:p>
            <a:pPr eaLnBrk="1" hangingPunct="1">
              <a:lnSpc>
                <a:spcPct val="80000"/>
              </a:lnSpc>
              <a:buFontTx/>
              <a:buNone/>
            </a:pPr>
            <a:r>
              <a:rPr lang="en-US" sz="2000" dirty="0" smtClean="0"/>
              <a:t>Grad students:, Aydin Balkan, PhD, George Caragea, James Edwards, David Ellison, Mike Horak, MS, Fuat Keceli, Beliz Saybasili, Alex Tzannes, Xingzhi Wen, PhD</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of 2 CS grad students. </a:t>
            </a:r>
            <a:r>
              <a:rPr lang="en-US" sz="2000" dirty="0" smtClean="0">
                <a:solidFill>
                  <a:srgbClr val="0070C0"/>
                </a:solidFill>
              </a:rPr>
              <a:t>2008 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err="1" smtClean="0"/>
              <a:t>Asynch</a:t>
            </a:r>
            <a:r>
              <a:rPr lang="en-US" sz="2000" u="sng" dirty="0" smtClean="0"/>
              <a:t> computing</a:t>
            </a:r>
            <a:r>
              <a:rPr lang="en-US" sz="2000" dirty="0" smtClean="0"/>
              <a:t>. Co-advisor. </a:t>
            </a:r>
            <a:r>
              <a:rPr lang="en-US" sz="2000" dirty="0" smtClean="0">
                <a:solidFill>
                  <a:srgbClr val="0070C0"/>
                </a:solidFill>
              </a:rPr>
              <a:t>2008 NSF team grant</a:t>
            </a:r>
            <a:r>
              <a:rPr lang="en-US" sz="2000" dirty="0" smtClean="0"/>
              <a:t>. </a:t>
            </a:r>
          </a:p>
          <a:p>
            <a:pPr eaLnBrk="1" hangingPunct="1">
              <a:lnSpc>
                <a:spcPct val="80000"/>
              </a:lnSpc>
            </a:pPr>
            <a:r>
              <a:rPr lang="en-US" sz="2000" dirty="0" smtClean="0"/>
              <a:t>Ron Tzur, Purdue U., </a:t>
            </a:r>
            <a:r>
              <a:rPr lang="en-US" sz="2000" u="sng" dirty="0" smtClean="0"/>
              <a:t>K12 Education</a:t>
            </a:r>
            <a:r>
              <a:rPr lang="en-US" sz="2000" dirty="0" smtClean="0"/>
              <a:t>. Co-advisor. </a:t>
            </a:r>
            <a:r>
              <a:rPr lang="en-US" sz="2000" dirty="0" smtClean="0">
                <a:solidFill>
                  <a:srgbClr val="0070C0"/>
                </a:solidFill>
              </a:rPr>
              <a:t>2008 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endParaRPr lang="en-US" sz="2000" u="sng" dirty="0" smtClean="0"/>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2008 deployed XMT computer</a:t>
            </a:r>
            <a:r>
              <a:rPr lang="en-US" sz="2000" dirty="0" smtClean="0"/>
              <a:t>, NIH</a:t>
            </a:r>
          </a:p>
          <a:p>
            <a:pPr eaLnBrk="1" hangingPunct="1">
              <a:lnSpc>
                <a:spcPct val="80000"/>
              </a:lnSpc>
            </a:pPr>
            <a:r>
              <a:rPr lang="en-US" sz="2000" dirty="0" smtClean="0">
                <a:solidFill>
                  <a:srgbClr val="FF0000"/>
                </a:solidFill>
              </a:rPr>
              <a:t>Reinvention of Computing for Parallelism. Selected for Maryland Research Center of Excellence (MRCE) by USM, 12/08. Not yet funded. 17 members, including UMBC, UMBI, UMSOM. Mostly applications.</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lstStyle/>
          <a:p>
            <a:pPr eaLnBrk="1" hangingPunct="1"/>
            <a:r>
              <a:rPr lang="en-US" sz="3600" smtClean="0"/>
              <a:t>Parallel Random-Access Machine/Model</a:t>
            </a:r>
            <a:r>
              <a:rPr lang="en-US" smtClean="0"/>
              <a:t> </a:t>
            </a:r>
          </a:p>
        </p:txBody>
      </p:sp>
      <p:sp>
        <p:nvSpPr>
          <p:cNvPr id="30723" name="Rectangle 3"/>
          <p:cNvSpPr>
            <a:spLocks noGrp="1" noChangeArrowheads="1"/>
          </p:cNvSpPr>
          <p:nvPr>
            <p:ph type="body" idx="1"/>
          </p:nvPr>
        </p:nvSpPr>
        <p:spPr/>
        <p:txBody>
          <a:bodyPr/>
          <a:lstStyle/>
          <a:p>
            <a:pPr eaLnBrk="1" hangingPunct="1">
              <a:buFontTx/>
              <a:buNone/>
            </a:pPr>
            <a:r>
              <a:rPr lang="en-US" smtClean="0"/>
              <a:t>PRAM:</a:t>
            </a:r>
          </a:p>
        </p:txBody>
      </p:sp>
      <p:pic>
        <p:nvPicPr>
          <p:cNvPr id="30724" name="Picture 7" descr="r1-aux"/>
          <p:cNvPicPr>
            <a:picLocks noChangeAspect="1" noChangeArrowheads="1"/>
          </p:cNvPicPr>
          <p:nvPr/>
        </p:nvPicPr>
        <p:blipFill>
          <a:blip r:embed="rId3" cstate="print"/>
          <a:srcRect/>
          <a:stretch>
            <a:fillRect/>
          </a:stretch>
        </p:blipFill>
        <p:spPr bwMode="auto">
          <a:xfrm>
            <a:off x="2646363" y="1676400"/>
            <a:ext cx="3851275" cy="2209800"/>
          </a:xfrm>
          <a:prstGeom prst="rect">
            <a:avLst/>
          </a:prstGeom>
          <a:noFill/>
          <a:ln w="9525">
            <a:noFill/>
            <a:miter lim="800000"/>
            <a:headEnd/>
            <a:tailEnd/>
          </a:ln>
        </p:spPr>
      </p:pic>
      <p:sp>
        <p:nvSpPr>
          <p:cNvPr id="30725" name="Text Box 8"/>
          <p:cNvSpPr txBox="1">
            <a:spLocks noChangeArrowheads="1"/>
          </p:cNvSpPr>
          <p:nvPr/>
        </p:nvSpPr>
        <p:spPr bwMode="auto">
          <a:xfrm>
            <a:off x="0" y="4151313"/>
            <a:ext cx="9144000" cy="2563812"/>
          </a:xfrm>
          <a:prstGeom prst="rect">
            <a:avLst/>
          </a:prstGeom>
          <a:noFill/>
          <a:ln w="9525">
            <a:noFill/>
            <a:miter lim="800000"/>
            <a:headEnd/>
            <a:tailEnd/>
          </a:ln>
        </p:spPr>
        <p:txBody>
          <a:bodyPr>
            <a:spAutoFit/>
          </a:bodyPr>
          <a:lstStyle/>
          <a:p>
            <a:pPr marL="342900" indent="-342900"/>
            <a:r>
              <a:rPr lang="en-US" dirty="0"/>
              <a:t>n </a:t>
            </a:r>
            <a:r>
              <a:rPr lang="en-US" u="sng" dirty="0"/>
              <a:t>synchronous</a:t>
            </a:r>
            <a:r>
              <a:rPr lang="en-US" dirty="0"/>
              <a:t> processors all having unit time access to a shared memory. </a:t>
            </a:r>
          </a:p>
          <a:p>
            <a:pPr marL="342900" indent="-342900"/>
            <a:r>
              <a:rPr lang="en-US" dirty="0"/>
              <a:t>Each processor has also a local memory.</a:t>
            </a:r>
          </a:p>
          <a:p>
            <a:pPr marL="342900" indent="-342900"/>
            <a:r>
              <a:rPr lang="en-US" dirty="0"/>
              <a:t>At each time unit, a processor can:</a:t>
            </a:r>
          </a:p>
          <a:p>
            <a:pPr marL="342900" indent="-342900">
              <a:buFontTx/>
              <a:buAutoNum type="arabicPeriod"/>
            </a:pPr>
            <a:r>
              <a:rPr lang="en-US" dirty="0"/>
              <a:t>write into the shared memory (i.e., copy one of its local memory registers into </a:t>
            </a:r>
          </a:p>
          <a:p>
            <a:pPr marL="342900" indent="-342900"/>
            <a:r>
              <a:rPr lang="en-US" dirty="0"/>
              <a:t>a shared memory cell), </a:t>
            </a:r>
          </a:p>
          <a:p>
            <a:pPr marL="342900" indent="-342900"/>
            <a:r>
              <a:rPr lang="en-US" dirty="0"/>
              <a:t>2. </a:t>
            </a:r>
            <a:r>
              <a:rPr lang="en-US" dirty="0" smtClean="0"/>
              <a:t> read </a:t>
            </a:r>
            <a:r>
              <a:rPr lang="en-US" dirty="0"/>
              <a:t>into shared memory (i.e., copy a shared memory cell into one of its local </a:t>
            </a:r>
          </a:p>
          <a:p>
            <a:pPr marL="342900" indent="-342900"/>
            <a:r>
              <a:rPr lang="en-US" dirty="0"/>
              <a:t>memory registers ), or </a:t>
            </a:r>
          </a:p>
          <a:p>
            <a:pPr marL="342900" indent="-342900"/>
            <a:r>
              <a:rPr lang="en-US" dirty="0"/>
              <a:t>3</a:t>
            </a:r>
            <a:r>
              <a:rPr lang="en-US" dirty="0" smtClean="0"/>
              <a:t>.  </a:t>
            </a:r>
            <a:r>
              <a:rPr lang="en-US" dirty="0"/>
              <a:t>do some computation with respect to its local memory. </a:t>
            </a:r>
          </a:p>
          <a:p>
            <a:pPr marL="342900" indent="-342900"/>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p:spPr>
        <p:txBody>
          <a:bodyPr/>
          <a:lstStyle/>
          <a:p>
            <a:pPr eaLnBrk="1" hangingPunct="1"/>
            <a:r>
              <a:rPr lang="en-US" sz="2800" i="1" smtClean="0"/>
              <a:t>pardo</a:t>
            </a:r>
            <a:r>
              <a:rPr lang="en-US" smtClean="0"/>
              <a:t> programming construct </a:t>
            </a:r>
          </a:p>
        </p:txBody>
      </p:sp>
      <p:sp>
        <p:nvSpPr>
          <p:cNvPr id="31747" name="Rectangle 3"/>
          <p:cNvSpPr>
            <a:spLocks noGrp="1" noChangeArrowheads="1"/>
          </p:cNvSpPr>
          <p:nvPr>
            <p:ph type="body" idx="1"/>
          </p:nvPr>
        </p:nvSpPr>
        <p:spPr>
          <a:xfrm>
            <a:off x="0" y="1066800"/>
            <a:ext cx="9144000" cy="5715000"/>
          </a:xfrm>
        </p:spPr>
        <p:txBody>
          <a:bodyPr/>
          <a:lstStyle/>
          <a:p>
            <a:pPr eaLnBrk="1" hangingPunct="1">
              <a:lnSpc>
                <a:spcPct val="80000"/>
              </a:lnSpc>
              <a:buFontTx/>
              <a:buNone/>
            </a:pPr>
            <a:r>
              <a:rPr lang="en-US" sz="1800" smtClean="0"/>
              <a:t>- for Pi , 1 ≤ i ≤ n pardo</a:t>
            </a:r>
          </a:p>
          <a:p>
            <a:pPr eaLnBrk="1" hangingPunct="1">
              <a:lnSpc>
                <a:spcPct val="80000"/>
              </a:lnSpc>
              <a:buFontTx/>
              <a:buNone/>
            </a:pPr>
            <a:r>
              <a:rPr lang="en-US" sz="1800" smtClean="0"/>
              <a:t>-   A(i) := B(i)</a:t>
            </a:r>
          </a:p>
          <a:p>
            <a:pPr algn="ctr" eaLnBrk="1" hangingPunct="1">
              <a:lnSpc>
                <a:spcPct val="80000"/>
              </a:lnSpc>
              <a:buFontTx/>
              <a:buNone/>
            </a:pPr>
            <a:r>
              <a:rPr lang="en-US" sz="1800" u="sng" smtClean="0"/>
              <a:t>This means</a:t>
            </a:r>
            <a:r>
              <a:rPr lang="en-US" sz="1800" smtClean="0"/>
              <a:t> </a:t>
            </a:r>
          </a:p>
          <a:p>
            <a:pPr eaLnBrk="1" hangingPunct="1">
              <a:lnSpc>
                <a:spcPct val="80000"/>
              </a:lnSpc>
              <a:buFontTx/>
              <a:buNone/>
            </a:pPr>
            <a:r>
              <a:rPr lang="en-US" sz="1800" smtClean="0"/>
              <a:t>The following n operations are performed concurrently: processor P1 assigns B(1) into A(1), processor P2 assigns B(2) into A(2), ….</a:t>
            </a:r>
          </a:p>
          <a:p>
            <a:pPr eaLnBrk="1" hangingPunct="1">
              <a:lnSpc>
                <a:spcPct val="80000"/>
              </a:lnSpc>
              <a:buFontTx/>
              <a:buNone/>
            </a:pPr>
            <a:endParaRPr lang="en-US" sz="1800" smtClean="0"/>
          </a:p>
          <a:p>
            <a:pPr algn="ctr" eaLnBrk="1" hangingPunct="1">
              <a:lnSpc>
                <a:spcPct val="80000"/>
              </a:lnSpc>
              <a:buFontTx/>
              <a:buNone/>
            </a:pPr>
            <a:r>
              <a:rPr lang="en-US" sz="1800" u="sng" smtClean="0"/>
              <a:t>Modeling read&amp;write conflicts to the same shared memory location </a:t>
            </a:r>
          </a:p>
          <a:p>
            <a:pPr eaLnBrk="1" hangingPunct="1">
              <a:lnSpc>
                <a:spcPct val="80000"/>
              </a:lnSpc>
              <a:buFontTx/>
              <a:buNone/>
            </a:pPr>
            <a:r>
              <a:rPr lang="en-US" sz="1800" smtClean="0"/>
              <a:t>Most common are:</a:t>
            </a:r>
          </a:p>
          <a:p>
            <a:pPr eaLnBrk="1" hangingPunct="1">
              <a:lnSpc>
                <a:spcPct val="80000"/>
              </a:lnSpc>
              <a:buFontTx/>
              <a:buNone/>
            </a:pPr>
            <a:r>
              <a:rPr lang="en-US" sz="1800" smtClean="0"/>
              <a:t>-     exclusive-read exclusive-write (EREW) PRAM: no simultaneous access by more than one processor to the same memory location for read or write purposes</a:t>
            </a:r>
          </a:p>
          <a:p>
            <a:pPr eaLnBrk="1" hangingPunct="1">
              <a:lnSpc>
                <a:spcPct val="80000"/>
              </a:lnSpc>
              <a:buFontTx/>
              <a:buChar char="-"/>
            </a:pPr>
            <a:r>
              <a:rPr lang="en-US" sz="1800" smtClean="0"/>
              <a:t>concurrent-read exclusive-write (CREW) PRAM: concurrent access for reads but not for writes</a:t>
            </a:r>
          </a:p>
          <a:p>
            <a:pPr eaLnBrk="1" hangingPunct="1">
              <a:lnSpc>
                <a:spcPct val="80000"/>
              </a:lnSpc>
              <a:buFontTx/>
              <a:buChar char="-"/>
            </a:pPr>
            <a:r>
              <a:rPr lang="en-US" sz="1800" smtClean="0"/>
              <a:t>concurrent-read concurrent-write (CRCW allows concurrent access for both reads and writes. We shall assume that in a concurrent-write model, an arbitrary processor among the processors attempting to write into a common memory location, succeeds. This is called the Arbitrary CRCW rule.</a:t>
            </a:r>
          </a:p>
          <a:p>
            <a:pPr eaLnBrk="1" hangingPunct="1">
              <a:lnSpc>
                <a:spcPct val="80000"/>
              </a:lnSpc>
              <a:buFontTx/>
              <a:buNone/>
            </a:pPr>
            <a:r>
              <a:rPr lang="en-US" sz="1800" smtClean="0"/>
              <a:t>There are two alternative CRCW rules: (i) Priority CRCW: the smallest numbered, among the processors attempting to write into a common memory location, actually succeeds. (ii) Common CRCW: allows concurrent writes only when all the processors attempting to write into a common memory location are trying to write the same value.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457200"/>
          </a:xfrm>
        </p:spPr>
        <p:txBody>
          <a:bodyPr/>
          <a:lstStyle/>
          <a:p>
            <a:pPr eaLnBrk="1" hangingPunct="1"/>
            <a:r>
              <a:rPr lang="en-US" sz="2800" smtClean="0"/>
              <a:t>Example of a PRAM algorithm: </a:t>
            </a:r>
            <a:r>
              <a:rPr lang="en-US" sz="2800" u="sng" smtClean="0"/>
              <a:t>The summation problem</a:t>
            </a:r>
          </a:p>
        </p:txBody>
      </p:sp>
      <p:sp>
        <p:nvSpPr>
          <p:cNvPr id="32771" name="Rectangle 3"/>
          <p:cNvSpPr>
            <a:spLocks noGrp="1" noChangeArrowheads="1"/>
          </p:cNvSpPr>
          <p:nvPr>
            <p:ph type="body" idx="1"/>
          </p:nvPr>
        </p:nvSpPr>
        <p:spPr>
          <a:xfrm>
            <a:off x="0" y="609600"/>
            <a:ext cx="9144000" cy="6248400"/>
          </a:xfrm>
        </p:spPr>
        <p:txBody>
          <a:bodyPr/>
          <a:lstStyle/>
          <a:p>
            <a:pPr eaLnBrk="1" hangingPunct="1">
              <a:lnSpc>
                <a:spcPct val="80000"/>
              </a:lnSpc>
              <a:buFontTx/>
              <a:buNone/>
            </a:pPr>
            <a:r>
              <a:rPr lang="en-US" sz="1800" u="sng" smtClean="0"/>
              <a:t>Input</a:t>
            </a:r>
            <a:r>
              <a:rPr lang="en-US" sz="1800" smtClean="0"/>
              <a:t> An array A = A(1) . . .A(n) of n numbers.</a:t>
            </a:r>
          </a:p>
          <a:p>
            <a:pPr eaLnBrk="1" hangingPunct="1">
              <a:lnSpc>
                <a:spcPct val="80000"/>
              </a:lnSpc>
              <a:buFontTx/>
              <a:buNone/>
            </a:pPr>
            <a:r>
              <a:rPr lang="en-US" sz="1800" smtClean="0"/>
              <a:t>The </a:t>
            </a:r>
            <a:r>
              <a:rPr lang="en-US" sz="1800" u="sng" smtClean="0"/>
              <a:t>problem</a:t>
            </a:r>
            <a:r>
              <a:rPr lang="en-US" sz="1800" smtClean="0"/>
              <a:t> is to compute A(1) + . . . + A(n).</a:t>
            </a:r>
          </a:p>
          <a:p>
            <a:pPr eaLnBrk="1" hangingPunct="1">
              <a:lnSpc>
                <a:spcPct val="80000"/>
              </a:lnSpc>
              <a:buFontTx/>
              <a:buNone/>
            </a:pPr>
            <a:r>
              <a:rPr lang="en-US" sz="1800" smtClean="0"/>
              <a:t>The </a:t>
            </a:r>
            <a:r>
              <a:rPr lang="en-US" sz="1800" u="sng" smtClean="0"/>
              <a:t>summation algorithm</a:t>
            </a:r>
            <a:r>
              <a:rPr lang="en-US" sz="1800" smtClean="0"/>
              <a:t> works in rounds. </a:t>
            </a:r>
          </a:p>
          <a:p>
            <a:pPr eaLnBrk="1" hangingPunct="1">
              <a:lnSpc>
                <a:spcPct val="80000"/>
              </a:lnSpc>
              <a:buFontTx/>
              <a:buNone/>
            </a:pPr>
            <a:r>
              <a:rPr lang="en-US" sz="1800" smtClean="0"/>
              <a:t>Each round: add, in parallel, pairs of elements: add each odd-numbered element and its successive even-numbered element.</a:t>
            </a:r>
          </a:p>
          <a:p>
            <a:pPr eaLnBrk="1" hangingPunct="1">
              <a:lnSpc>
                <a:spcPct val="80000"/>
              </a:lnSpc>
              <a:buFontTx/>
              <a:buNone/>
            </a:pPr>
            <a:r>
              <a:rPr lang="en-US" sz="1800" smtClean="0"/>
              <a:t>If n = 8, outcome of 1st round is:</a:t>
            </a:r>
          </a:p>
          <a:p>
            <a:pPr eaLnBrk="1" hangingPunct="1">
              <a:lnSpc>
                <a:spcPct val="80000"/>
              </a:lnSpc>
              <a:buFontTx/>
              <a:buNone/>
            </a:pPr>
            <a:r>
              <a:rPr lang="en-US" sz="1800" smtClean="0"/>
              <a:t>   A(1) + A(2), A(3) + A(4), A(5) + A(6), A(7) + A(8)</a:t>
            </a:r>
          </a:p>
          <a:p>
            <a:pPr eaLnBrk="1" hangingPunct="1">
              <a:lnSpc>
                <a:spcPct val="80000"/>
              </a:lnSpc>
              <a:buFontTx/>
              <a:buNone/>
            </a:pPr>
            <a:r>
              <a:rPr lang="en-US" sz="1800" smtClean="0"/>
              <a:t>Outcome of 2nd round:</a:t>
            </a:r>
          </a:p>
          <a:p>
            <a:pPr eaLnBrk="1" hangingPunct="1">
              <a:lnSpc>
                <a:spcPct val="80000"/>
              </a:lnSpc>
              <a:buFontTx/>
              <a:buNone/>
            </a:pPr>
            <a:r>
              <a:rPr lang="en-US" sz="1800" smtClean="0"/>
              <a:t>  A(1) + A(2) + A(3) + A(4), A(5) + A(6) + A(7) + A(8)</a:t>
            </a:r>
          </a:p>
          <a:p>
            <a:pPr eaLnBrk="1" hangingPunct="1">
              <a:lnSpc>
                <a:spcPct val="80000"/>
              </a:lnSpc>
              <a:buFontTx/>
              <a:buNone/>
            </a:pPr>
            <a:r>
              <a:rPr lang="en-US" sz="1800" smtClean="0"/>
              <a:t>and the outcome of 3rd (and last) round:</a:t>
            </a:r>
          </a:p>
          <a:p>
            <a:pPr eaLnBrk="1" hangingPunct="1">
              <a:lnSpc>
                <a:spcPct val="80000"/>
              </a:lnSpc>
              <a:buFontTx/>
              <a:buNone/>
            </a:pPr>
            <a:r>
              <a:rPr lang="en-US" sz="1800" smtClean="0"/>
              <a:t>  A(1) + A(2) + A(3) + A(4) + A(5) + A(6) + A(7) + A(8)</a:t>
            </a:r>
          </a:p>
          <a:p>
            <a:pPr eaLnBrk="1" hangingPunct="1">
              <a:lnSpc>
                <a:spcPct val="80000"/>
              </a:lnSpc>
              <a:buFontTx/>
              <a:buNone/>
            </a:pPr>
            <a:endParaRPr lang="en-US" sz="1800" smtClean="0"/>
          </a:p>
          <a:p>
            <a:pPr eaLnBrk="1" hangingPunct="1">
              <a:lnSpc>
                <a:spcPct val="80000"/>
              </a:lnSpc>
              <a:buFontTx/>
              <a:buNone/>
            </a:pPr>
            <a:r>
              <a:rPr lang="en-US" sz="1800" smtClean="0"/>
              <a:t>B – 2-dimensional array (whose entries are B(h,i), 0 ≤ h ≤ log n and 1 ≤ i ≤ n/2</a:t>
            </a:r>
            <a:r>
              <a:rPr lang="en-US" sz="1800" baseline="30000" smtClean="0"/>
              <a:t>h</a:t>
            </a:r>
            <a:r>
              <a:rPr lang="en-US" sz="1800" smtClean="0"/>
              <a:t>) used to store all intermediate steps of the computation (base of logarithm: 2). </a:t>
            </a:r>
          </a:p>
          <a:p>
            <a:pPr eaLnBrk="1" hangingPunct="1">
              <a:lnSpc>
                <a:spcPct val="80000"/>
              </a:lnSpc>
              <a:buFontTx/>
              <a:buNone/>
            </a:pPr>
            <a:r>
              <a:rPr lang="en-US" sz="1800" smtClean="0"/>
              <a:t>For simplicity, assume n = 2</a:t>
            </a:r>
            <a:r>
              <a:rPr lang="en-US" sz="1800" baseline="30000" smtClean="0"/>
              <a:t>k</a:t>
            </a:r>
            <a:r>
              <a:rPr lang="en-US" sz="1800" smtClean="0"/>
              <a:t> for some integer k.</a:t>
            </a:r>
          </a:p>
          <a:p>
            <a:pPr eaLnBrk="1" hangingPunct="1">
              <a:lnSpc>
                <a:spcPct val="80000"/>
              </a:lnSpc>
              <a:buFontTx/>
              <a:buNone/>
            </a:pPr>
            <a:r>
              <a:rPr lang="en-US" sz="1800" smtClean="0"/>
              <a:t>ALGORITHM 1 (Summation)</a:t>
            </a:r>
          </a:p>
          <a:p>
            <a:pPr eaLnBrk="1" hangingPunct="1">
              <a:lnSpc>
                <a:spcPct val="80000"/>
              </a:lnSpc>
              <a:buFontTx/>
              <a:buNone/>
            </a:pPr>
            <a:r>
              <a:rPr lang="en-US" sz="1800" smtClean="0"/>
              <a:t>1. for Pi , 1 ≤ i ≤ n pardo</a:t>
            </a:r>
          </a:p>
          <a:p>
            <a:pPr eaLnBrk="1" hangingPunct="1">
              <a:lnSpc>
                <a:spcPct val="80000"/>
              </a:lnSpc>
              <a:buFontTx/>
              <a:buNone/>
            </a:pPr>
            <a:r>
              <a:rPr lang="en-US" sz="1800" smtClean="0"/>
              <a:t>2. 	B(0, i) := A(i)</a:t>
            </a:r>
          </a:p>
          <a:p>
            <a:pPr eaLnBrk="1" hangingPunct="1">
              <a:lnSpc>
                <a:spcPct val="80000"/>
              </a:lnSpc>
              <a:buFontTx/>
              <a:buNone/>
            </a:pPr>
            <a:r>
              <a:rPr lang="en-US" sz="1800" smtClean="0"/>
              <a:t>3. 	for h := 1 to log n do</a:t>
            </a:r>
          </a:p>
          <a:p>
            <a:pPr eaLnBrk="1" hangingPunct="1">
              <a:lnSpc>
                <a:spcPct val="80000"/>
              </a:lnSpc>
              <a:buFontTx/>
              <a:buNone/>
            </a:pPr>
            <a:r>
              <a:rPr lang="en-US" sz="1800" smtClean="0"/>
              <a:t>4. 		if i ≤ n/2</a:t>
            </a:r>
            <a:r>
              <a:rPr lang="en-US" sz="1800" baseline="30000" smtClean="0"/>
              <a:t>h</a:t>
            </a:r>
          </a:p>
          <a:p>
            <a:pPr eaLnBrk="1" hangingPunct="1">
              <a:lnSpc>
                <a:spcPct val="80000"/>
              </a:lnSpc>
              <a:buFontTx/>
              <a:buNone/>
            </a:pPr>
            <a:r>
              <a:rPr lang="en-US" sz="1800" smtClean="0"/>
              <a:t>5. 		then B(h, i) := B(h − 1, 2i − 1) + B(h − 1, 2i)</a:t>
            </a:r>
          </a:p>
          <a:p>
            <a:pPr eaLnBrk="1" hangingPunct="1">
              <a:lnSpc>
                <a:spcPct val="80000"/>
              </a:lnSpc>
              <a:buFontTx/>
              <a:buNone/>
            </a:pPr>
            <a:r>
              <a:rPr lang="en-US" sz="1800" smtClean="0"/>
              <a:t>6. 		else stay idle</a:t>
            </a:r>
          </a:p>
          <a:p>
            <a:pPr eaLnBrk="1" hangingPunct="1">
              <a:lnSpc>
                <a:spcPct val="80000"/>
              </a:lnSpc>
              <a:buFontTx/>
              <a:buNone/>
            </a:pPr>
            <a:r>
              <a:rPr lang="en-US" sz="1800" smtClean="0"/>
              <a:t>7. 	for i = 1: output B(log n, 1); for i &gt; 1: stay idle</a:t>
            </a:r>
          </a:p>
          <a:p>
            <a:pPr eaLnBrk="1" hangingPunct="1">
              <a:lnSpc>
                <a:spcPct val="80000"/>
              </a:lnSpc>
              <a:buFontTx/>
              <a:buNone/>
            </a:pPr>
            <a:endParaRPr lang="en-US" sz="1800" smtClean="0"/>
          </a:p>
        </p:txBody>
      </p:sp>
      <p:sp>
        <p:nvSpPr>
          <p:cNvPr id="32772" name="Text Box 4"/>
          <p:cNvSpPr txBox="1">
            <a:spLocks noChangeArrowheads="1"/>
          </p:cNvSpPr>
          <p:nvPr/>
        </p:nvSpPr>
        <p:spPr bwMode="auto">
          <a:xfrm>
            <a:off x="5410200" y="4800600"/>
            <a:ext cx="8391525" cy="1465263"/>
          </a:xfrm>
          <a:prstGeom prst="rect">
            <a:avLst/>
          </a:prstGeom>
          <a:noFill/>
          <a:ln w="9525">
            <a:noFill/>
            <a:miter lim="800000"/>
            <a:headEnd/>
            <a:tailEnd/>
          </a:ln>
        </p:spPr>
        <p:txBody>
          <a:bodyPr>
            <a:spAutoFit/>
          </a:bodyPr>
          <a:lstStyle/>
          <a:p>
            <a:r>
              <a:rPr lang="en-US">
                <a:solidFill>
                  <a:schemeClr val="accent2"/>
                </a:solidFill>
              </a:rPr>
              <a:t>Algorithm 1 uses p = n processors. </a:t>
            </a:r>
          </a:p>
          <a:p>
            <a:r>
              <a:rPr lang="en-US">
                <a:solidFill>
                  <a:schemeClr val="accent2"/>
                </a:solidFill>
              </a:rPr>
              <a:t>Line 2 takes one round, </a:t>
            </a:r>
          </a:p>
          <a:p>
            <a:r>
              <a:rPr lang="en-US">
                <a:solidFill>
                  <a:schemeClr val="accent2"/>
                </a:solidFill>
              </a:rPr>
              <a:t>Line 3 defines a loop taking </a:t>
            </a:r>
          </a:p>
          <a:p>
            <a:r>
              <a:rPr lang="en-US">
                <a:solidFill>
                  <a:schemeClr val="accent2"/>
                </a:solidFill>
              </a:rPr>
              <a:t>log n rounds</a:t>
            </a:r>
          </a:p>
          <a:p>
            <a:r>
              <a:rPr lang="en-US">
                <a:solidFill>
                  <a:schemeClr val="accent2"/>
                </a:solidFill>
              </a:rPr>
              <a:t>Line 7 takes one round.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0" y="0"/>
            <a:ext cx="9144000" cy="6126163"/>
          </a:xfrm>
        </p:spPr>
        <p:txBody>
          <a:bodyPr/>
          <a:lstStyle/>
          <a:p>
            <a:pPr eaLnBrk="1" hangingPunct="1">
              <a:buFontTx/>
              <a:buNone/>
            </a:pPr>
            <a:r>
              <a:rPr lang="en-US" smtClean="0"/>
              <a:t>Summation on an n = 8 processor PRAM</a:t>
            </a:r>
          </a:p>
        </p:txBody>
      </p:sp>
      <p:pic>
        <p:nvPicPr>
          <p:cNvPr id="33796" name="Picture 4" descr="r2-aux"/>
          <p:cNvPicPr>
            <a:picLocks noChangeAspect="1" noChangeArrowheads="1"/>
          </p:cNvPicPr>
          <p:nvPr/>
        </p:nvPicPr>
        <p:blipFill>
          <a:blip r:embed="rId3" cstate="print"/>
          <a:srcRect/>
          <a:stretch>
            <a:fillRect/>
          </a:stretch>
        </p:blipFill>
        <p:spPr bwMode="auto">
          <a:xfrm>
            <a:off x="0" y="762000"/>
            <a:ext cx="9144000" cy="1752600"/>
          </a:xfrm>
          <a:prstGeom prst="rect">
            <a:avLst/>
          </a:prstGeom>
          <a:noFill/>
          <a:ln w="9525">
            <a:noFill/>
            <a:miter lim="800000"/>
            <a:headEnd/>
            <a:tailEnd/>
          </a:ln>
        </p:spPr>
      </p:pic>
      <p:sp>
        <p:nvSpPr>
          <p:cNvPr id="33797" name="Text Box 5"/>
          <p:cNvSpPr txBox="1">
            <a:spLocks noChangeArrowheads="1"/>
          </p:cNvSpPr>
          <p:nvPr/>
        </p:nvSpPr>
        <p:spPr bwMode="auto">
          <a:xfrm>
            <a:off x="60325" y="2667000"/>
            <a:ext cx="8934450" cy="915988"/>
          </a:xfrm>
          <a:prstGeom prst="rect">
            <a:avLst/>
          </a:prstGeom>
          <a:noFill/>
          <a:ln w="9525">
            <a:noFill/>
            <a:miter lim="800000"/>
            <a:headEnd/>
            <a:tailEnd/>
          </a:ln>
        </p:spPr>
        <p:txBody>
          <a:bodyPr>
            <a:spAutoFit/>
          </a:bodyPr>
          <a:lstStyle/>
          <a:p>
            <a:r>
              <a:rPr lang="en-US" u="sng"/>
              <a:t>Again</a:t>
            </a:r>
            <a:r>
              <a:rPr lang="en-US"/>
              <a:t> Algorithm 1 uses p = n processors. Line 2 takes one round, line 3 defines a loop</a:t>
            </a:r>
          </a:p>
          <a:p>
            <a:r>
              <a:rPr lang="en-US"/>
              <a:t>taking log n rounds, and line 7 takes one round. Since each round takes constant time,</a:t>
            </a:r>
          </a:p>
          <a:p>
            <a:r>
              <a:rPr lang="en-US"/>
              <a:t>Algorithm 1 runs in O(log n) time. [When you see O (“big Oh”), think “proportional to”.]</a:t>
            </a:r>
          </a:p>
        </p:txBody>
      </p:sp>
      <p:pic>
        <p:nvPicPr>
          <p:cNvPr id="33798" name="Picture 6" descr="fig2a-pram-mode"/>
          <p:cNvPicPr>
            <a:picLocks noChangeAspect="1" noChangeArrowheads="1"/>
          </p:cNvPicPr>
          <p:nvPr/>
        </p:nvPicPr>
        <p:blipFill>
          <a:blip r:embed="rId4" cstate="print"/>
          <a:srcRect/>
          <a:stretch>
            <a:fillRect/>
          </a:stretch>
        </p:blipFill>
        <p:spPr bwMode="auto">
          <a:xfrm>
            <a:off x="4935538" y="3657600"/>
            <a:ext cx="4208462" cy="3200400"/>
          </a:xfrm>
          <a:prstGeom prst="rect">
            <a:avLst/>
          </a:prstGeom>
          <a:noFill/>
          <a:ln w="9525">
            <a:noFill/>
            <a:miter lim="800000"/>
            <a:headEnd/>
            <a:tailEnd/>
          </a:ln>
        </p:spPr>
      </p:pic>
      <p:sp>
        <p:nvSpPr>
          <p:cNvPr id="33800" name="Text Box 8"/>
          <p:cNvSpPr txBox="1">
            <a:spLocks noChangeArrowheads="1"/>
          </p:cNvSpPr>
          <p:nvPr/>
        </p:nvSpPr>
        <p:spPr bwMode="auto">
          <a:xfrm flipH="1">
            <a:off x="92075" y="3733800"/>
            <a:ext cx="4860925" cy="2563813"/>
          </a:xfrm>
          <a:prstGeom prst="rect">
            <a:avLst/>
          </a:prstGeom>
          <a:noFill/>
          <a:ln w="9525">
            <a:noFill/>
            <a:miter lim="800000"/>
            <a:headEnd/>
            <a:tailEnd/>
          </a:ln>
        </p:spPr>
        <p:txBody>
          <a:bodyPr>
            <a:spAutoFit/>
          </a:bodyPr>
          <a:lstStyle/>
          <a:p>
            <a:r>
              <a:rPr lang="en-US"/>
              <a:t>So, an algorithm in the </a:t>
            </a:r>
            <a:r>
              <a:rPr lang="en-US" u="sng"/>
              <a:t>PRAM model</a:t>
            </a:r>
          </a:p>
          <a:p>
            <a:r>
              <a:rPr lang="en-US">
                <a:solidFill>
                  <a:srgbClr val="FF0000"/>
                </a:solidFill>
              </a:rPr>
              <a:t>is presented in terms of a sequence of parallel time units (or “rounds”, or “pulses”); we</a:t>
            </a:r>
          </a:p>
          <a:p>
            <a:r>
              <a:rPr lang="en-US">
                <a:solidFill>
                  <a:srgbClr val="FF0000"/>
                </a:solidFill>
              </a:rPr>
              <a:t>allow p instructions to be performed at each time unit, one per processor; this means</a:t>
            </a:r>
          </a:p>
          <a:p>
            <a:r>
              <a:rPr lang="en-US">
                <a:solidFill>
                  <a:srgbClr val="FF0000"/>
                </a:solidFill>
              </a:rPr>
              <a:t>that a time unit consists of a sequence of exactly p instructions to be performed</a:t>
            </a:r>
          </a:p>
          <a:p>
            <a:r>
              <a:rPr lang="en-US">
                <a:solidFill>
                  <a:srgbClr val="FF0000"/>
                </a:solidFill>
              </a:rPr>
              <a:t>concurrently.</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752600"/>
            <a:ext cx="9144000" cy="838200"/>
          </a:xfrm>
        </p:spPr>
        <p:txBody>
          <a:bodyPr/>
          <a:lstStyle/>
          <a:p>
            <a:pPr eaLnBrk="1" hangingPunct="1"/>
            <a:r>
              <a:rPr lang="en-US" sz="4000" smtClean="0"/>
              <a:t>Work-Depth presentation of algorithms</a:t>
            </a:r>
          </a:p>
        </p:txBody>
      </p:sp>
      <p:sp>
        <p:nvSpPr>
          <p:cNvPr id="34819" name="Rectangle 3"/>
          <p:cNvSpPr>
            <a:spLocks noGrp="1" noChangeArrowheads="1"/>
          </p:cNvSpPr>
          <p:nvPr>
            <p:ph type="body" idx="1"/>
          </p:nvPr>
        </p:nvSpPr>
        <p:spPr>
          <a:xfrm>
            <a:off x="0" y="3048000"/>
            <a:ext cx="4800600" cy="3810000"/>
          </a:xfrm>
        </p:spPr>
        <p:txBody>
          <a:bodyPr/>
          <a:lstStyle/>
          <a:p>
            <a:pPr eaLnBrk="1" hangingPunct="1">
              <a:lnSpc>
                <a:spcPct val="90000"/>
              </a:lnSpc>
              <a:buFontTx/>
              <a:buNone/>
            </a:pPr>
            <a:r>
              <a:rPr lang="en-US" sz="2400" smtClean="0"/>
              <a:t>Alternative model and presentation mode.</a:t>
            </a:r>
          </a:p>
          <a:p>
            <a:pPr eaLnBrk="1" hangingPunct="1">
              <a:lnSpc>
                <a:spcPct val="90000"/>
              </a:lnSpc>
              <a:buFontTx/>
              <a:buNone/>
            </a:pPr>
            <a:r>
              <a:rPr lang="en-US" sz="2400" smtClean="0"/>
              <a:t>Work-Depth algorithms are also presented as a sequence of parallel time units (or “rounds”, or “pulses”); however, each time unit consists of a </a:t>
            </a:r>
            <a:r>
              <a:rPr lang="en-US" sz="2400" smtClean="0">
                <a:solidFill>
                  <a:srgbClr val="FF0000"/>
                </a:solidFill>
              </a:rPr>
              <a:t>sequence</a:t>
            </a:r>
            <a:r>
              <a:rPr lang="en-US" sz="2400" smtClean="0"/>
              <a:t> of instructions to be performed concurrently; the sequence of instructions may include </a:t>
            </a:r>
            <a:r>
              <a:rPr lang="en-US" sz="2400" smtClean="0">
                <a:solidFill>
                  <a:srgbClr val="FF0000"/>
                </a:solidFill>
              </a:rPr>
              <a:t>any</a:t>
            </a:r>
            <a:r>
              <a:rPr lang="en-US" sz="2400" smtClean="0"/>
              <a:t> number.</a:t>
            </a:r>
          </a:p>
        </p:txBody>
      </p:sp>
      <p:pic>
        <p:nvPicPr>
          <p:cNvPr id="34820" name="Picture 4" descr="fig2b-wd-mode"/>
          <p:cNvPicPr>
            <a:picLocks noChangeAspect="1" noChangeArrowheads="1"/>
          </p:cNvPicPr>
          <p:nvPr/>
        </p:nvPicPr>
        <p:blipFill>
          <a:blip r:embed="rId3" cstate="print"/>
          <a:srcRect/>
          <a:stretch>
            <a:fillRect/>
          </a:stretch>
        </p:blipFill>
        <p:spPr bwMode="auto">
          <a:xfrm>
            <a:off x="5029200" y="3124200"/>
            <a:ext cx="4114800" cy="3581400"/>
          </a:xfrm>
          <a:prstGeom prst="rect">
            <a:avLst/>
          </a:prstGeom>
          <a:noFill/>
          <a:ln w="9525">
            <a:noFill/>
            <a:miter lim="800000"/>
            <a:headEnd/>
            <a:tailEnd/>
          </a:ln>
        </p:spPr>
      </p:pic>
      <p:sp>
        <p:nvSpPr>
          <p:cNvPr id="34821" name="Text Box 5"/>
          <p:cNvSpPr txBox="1">
            <a:spLocks noChangeArrowheads="1"/>
          </p:cNvSpPr>
          <p:nvPr/>
        </p:nvSpPr>
        <p:spPr bwMode="auto">
          <a:xfrm>
            <a:off x="0" y="36513"/>
            <a:ext cx="9147175" cy="1465262"/>
          </a:xfrm>
          <a:prstGeom prst="rect">
            <a:avLst/>
          </a:prstGeom>
          <a:noFill/>
          <a:ln w="9525">
            <a:noFill/>
            <a:miter lim="800000"/>
            <a:headEnd/>
            <a:tailEnd/>
          </a:ln>
        </p:spPr>
        <p:txBody>
          <a:bodyPr>
            <a:spAutoFit/>
          </a:bodyPr>
          <a:lstStyle/>
          <a:p>
            <a:r>
              <a:rPr lang="en-US"/>
              <a:t>2 drawbacks to PRAM mode: (i) Does not reveal how the algorithm will run on PRAMs with different number of processors; e.g., to what extent will more processors speed the computation, or fewer processors slow it? (ii) Fully specifying the allocation of instructions to processors requires a level of detail which might be unnecessary (a compiler may be able to extract from lesser detail)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868363"/>
          </a:xfrm>
        </p:spPr>
        <p:txBody>
          <a:bodyPr/>
          <a:lstStyle/>
          <a:p>
            <a:pPr eaLnBrk="1" hangingPunct="1"/>
            <a:r>
              <a:rPr lang="en-US" sz="3600" smtClean="0"/>
              <a:t>WD presentation of the summation example</a:t>
            </a:r>
          </a:p>
        </p:txBody>
      </p:sp>
      <p:sp>
        <p:nvSpPr>
          <p:cNvPr id="35843" name="Rectangle 3"/>
          <p:cNvSpPr>
            <a:spLocks noGrp="1" noChangeArrowheads="1"/>
          </p:cNvSpPr>
          <p:nvPr>
            <p:ph type="body" idx="1"/>
          </p:nvPr>
        </p:nvSpPr>
        <p:spPr>
          <a:xfrm>
            <a:off x="0" y="685800"/>
            <a:ext cx="9144000" cy="6019800"/>
          </a:xfrm>
        </p:spPr>
        <p:txBody>
          <a:bodyPr/>
          <a:lstStyle/>
          <a:p>
            <a:pPr eaLnBrk="1" hangingPunct="1">
              <a:lnSpc>
                <a:spcPct val="80000"/>
              </a:lnSpc>
              <a:buFontTx/>
              <a:buNone/>
            </a:pPr>
            <a:r>
              <a:rPr lang="en-US" sz="2000" dirty="0" smtClean="0"/>
              <a:t>“Greedy-parallelism”: At each point in time, the (WD) summation algorithm seeks to break the problem into as many </a:t>
            </a:r>
            <a:r>
              <a:rPr lang="en-US" sz="2000" dirty="0" err="1" smtClean="0"/>
              <a:t>pairwise</a:t>
            </a:r>
            <a:r>
              <a:rPr lang="en-US" sz="2000" dirty="0" smtClean="0"/>
              <a:t> additions as possible, or, in other words, into the largest possible number of independent tasks that can performed concurrently.</a:t>
            </a:r>
          </a:p>
          <a:p>
            <a:pPr eaLnBrk="1" hangingPunct="1">
              <a:lnSpc>
                <a:spcPct val="80000"/>
              </a:lnSpc>
              <a:buFontTx/>
              <a:buNone/>
            </a:pPr>
            <a:r>
              <a:rPr lang="en-US" sz="2000" u="sng" dirty="0" smtClean="0"/>
              <a:t>ALGORITHM 2 (WD-Summation)</a:t>
            </a:r>
          </a:p>
          <a:p>
            <a:pPr eaLnBrk="1" hangingPunct="1">
              <a:lnSpc>
                <a:spcPct val="80000"/>
              </a:lnSpc>
              <a:buFontTx/>
              <a:buNone/>
            </a:pPr>
            <a:r>
              <a:rPr lang="en-US" sz="2000" dirty="0" smtClean="0"/>
              <a:t>1. for </a:t>
            </a:r>
            <a:r>
              <a:rPr lang="en-US" sz="2000" dirty="0" err="1" smtClean="0"/>
              <a:t>i</a:t>
            </a:r>
            <a:r>
              <a:rPr lang="en-US" sz="2000" dirty="0" smtClean="0"/>
              <a:t> , 1 ≤ </a:t>
            </a:r>
            <a:r>
              <a:rPr lang="en-US" sz="2000" dirty="0" err="1" smtClean="0"/>
              <a:t>i</a:t>
            </a:r>
            <a:r>
              <a:rPr lang="en-US" sz="2000" dirty="0" smtClean="0"/>
              <a:t> ≤ n </a:t>
            </a:r>
            <a:r>
              <a:rPr lang="en-US" sz="2000" dirty="0" err="1" smtClean="0"/>
              <a:t>pardo</a:t>
            </a:r>
            <a:endParaRPr lang="en-US" sz="2000" dirty="0" smtClean="0"/>
          </a:p>
          <a:p>
            <a:pPr eaLnBrk="1" hangingPunct="1">
              <a:lnSpc>
                <a:spcPct val="80000"/>
              </a:lnSpc>
              <a:buFontTx/>
              <a:buNone/>
            </a:pPr>
            <a:r>
              <a:rPr lang="en-US" sz="2000" dirty="0" smtClean="0"/>
              <a:t>2. 	 B(0, </a:t>
            </a:r>
            <a:r>
              <a:rPr lang="en-US" sz="2000" dirty="0" err="1" smtClean="0"/>
              <a:t>i</a:t>
            </a:r>
            <a:r>
              <a:rPr lang="en-US" sz="2000" dirty="0" smtClean="0"/>
              <a:t>) := A(</a:t>
            </a:r>
            <a:r>
              <a:rPr lang="en-US" sz="2000" dirty="0" err="1" smtClean="0"/>
              <a:t>i</a:t>
            </a:r>
            <a:r>
              <a:rPr lang="en-US" sz="2000" dirty="0" smtClean="0"/>
              <a:t>)</a:t>
            </a:r>
          </a:p>
          <a:p>
            <a:pPr eaLnBrk="1" hangingPunct="1">
              <a:lnSpc>
                <a:spcPct val="80000"/>
              </a:lnSpc>
              <a:buFontTx/>
              <a:buNone/>
            </a:pPr>
            <a:r>
              <a:rPr lang="en-US" sz="2000" dirty="0" smtClean="0"/>
              <a:t>3. for h := 1 to log n</a:t>
            </a:r>
          </a:p>
          <a:p>
            <a:pPr eaLnBrk="1" hangingPunct="1">
              <a:lnSpc>
                <a:spcPct val="80000"/>
              </a:lnSpc>
              <a:buFontTx/>
              <a:buNone/>
            </a:pPr>
            <a:r>
              <a:rPr lang="en-US" sz="2000" dirty="0" smtClean="0"/>
              <a:t>4. 	 for </a:t>
            </a:r>
            <a:r>
              <a:rPr lang="en-US" sz="2000" dirty="0" err="1" smtClean="0"/>
              <a:t>i</a:t>
            </a:r>
            <a:r>
              <a:rPr lang="en-US" sz="2000" dirty="0" smtClean="0"/>
              <a:t> , 1 ≤ </a:t>
            </a:r>
            <a:r>
              <a:rPr lang="en-US" sz="2000" dirty="0" err="1" smtClean="0"/>
              <a:t>i</a:t>
            </a:r>
            <a:r>
              <a:rPr lang="en-US" sz="2000" dirty="0" smtClean="0"/>
              <a:t> ≤ n/2</a:t>
            </a:r>
            <a:r>
              <a:rPr lang="en-US" sz="2000" baseline="30000" dirty="0" smtClean="0"/>
              <a:t>h</a:t>
            </a:r>
            <a:r>
              <a:rPr lang="en-US" sz="2000" dirty="0" smtClean="0"/>
              <a:t> </a:t>
            </a:r>
            <a:r>
              <a:rPr lang="en-US" sz="2000" dirty="0" err="1" smtClean="0"/>
              <a:t>pardo</a:t>
            </a:r>
            <a:endParaRPr lang="en-US" sz="2000" dirty="0" smtClean="0"/>
          </a:p>
          <a:p>
            <a:pPr eaLnBrk="1" hangingPunct="1">
              <a:lnSpc>
                <a:spcPct val="80000"/>
              </a:lnSpc>
              <a:buFontTx/>
              <a:buNone/>
            </a:pPr>
            <a:r>
              <a:rPr lang="en-US" sz="2000" dirty="0" smtClean="0"/>
              <a:t>5. 		B(h, </a:t>
            </a:r>
            <a:r>
              <a:rPr lang="en-US" sz="2000" dirty="0" err="1" smtClean="0"/>
              <a:t>i</a:t>
            </a:r>
            <a:r>
              <a:rPr lang="en-US" sz="2000" dirty="0" smtClean="0"/>
              <a:t>) := B(h − 1, 2i − 1) + B(h − 1, 2i)</a:t>
            </a:r>
          </a:p>
          <a:p>
            <a:pPr eaLnBrk="1" hangingPunct="1">
              <a:lnSpc>
                <a:spcPct val="80000"/>
              </a:lnSpc>
              <a:buFontTx/>
              <a:buNone/>
            </a:pPr>
            <a:r>
              <a:rPr lang="en-US" sz="2000" dirty="0" smtClean="0"/>
              <a:t>6. for </a:t>
            </a:r>
            <a:r>
              <a:rPr lang="en-US" sz="2000" dirty="0" err="1" smtClean="0"/>
              <a:t>i</a:t>
            </a:r>
            <a:r>
              <a:rPr lang="en-US" sz="2000" dirty="0" smtClean="0"/>
              <a:t> = 1 </a:t>
            </a:r>
            <a:r>
              <a:rPr lang="en-US" sz="2000" dirty="0" err="1" smtClean="0"/>
              <a:t>pardo</a:t>
            </a:r>
            <a:r>
              <a:rPr lang="en-US" sz="2000" dirty="0" smtClean="0"/>
              <a:t> output B(log n, 1)</a:t>
            </a:r>
          </a:p>
          <a:p>
            <a:pPr eaLnBrk="1" hangingPunct="1">
              <a:lnSpc>
                <a:spcPct val="80000"/>
              </a:lnSpc>
              <a:buFontTx/>
              <a:buNone/>
            </a:pPr>
            <a:r>
              <a:rPr lang="en-US" sz="2000" dirty="0" smtClean="0"/>
              <a:t>The 1st round of the algorithm (lines 1&amp;2) has n operations. The 2nd round (lines 4&amp;5 for h = 1) has n/2 operations. The 3rd round (lines 4&amp;5 for h = 2) has n/4 operations. In general, the k-</a:t>
            </a:r>
            <a:r>
              <a:rPr lang="en-US" sz="2000" dirty="0" err="1" smtClean="0"/>
              <a:t>th</a:t>
            </a:r>
            <a:r>
              <a:rPr lang="en-US" sz="2000" dirty="0" smtClean="0"/>
              <a:t> round of the algorithm, 1 ≤ k ≤ log n + 1, has n/2</a:t>
            </a:r>
            <a:r>
              <a:rPr lang="en-US" sz="2000" baseline="30000" dirty="0" smtClean="0"/>
              <a:t>k-1</a:t>
            </a:r>
            <a:r>
              <a:rPr lang="en-US" sz="2000" dirty="0" smtClean="0"/>
              <a:t> operations and round log n +2 (line 6) has one more operation (use of a </a:t>
            </a:r>
            <a:r>
              <a:rPr lang="en-US" sz="2000" dirty="0" err="1" smtClean="0"/>
              <a:t>pardo</a:t>
            </a:r>
            <a:r>
              <a:rPr lang="en-US" sz="2000" dirty="0" smtClean="0"/>
              <a:t> instruction in line 6 is somewhat artificial). The total number of operations is 2n and the time is log n + 2. We will use this information in the corollary below.</a:t>
            </a:r>
          </a:p>
          <a:p>
            <a:pPr eaLnBrk="1" hangingPunct="1">
              <a:lnSpc>
                <a:spcPct val="80000"/>
              </a:lnSpc>
              <a:buFontTx/>
              <a:buNone/>
            </a:pPr>
            <a:r>
              <a:rPr lang="en-US" sz="2000" dirty="0" smtClean="0"/>
              <a:t>The next theorem demonstrates that the WD presentation mode does not suffer from the same drawbacks as the standard PRAM mode, and that every algorithm in the WD mode can be automatically translated into a PRAM algorithm.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00800"/>
            <a:ext cx="7030462" cy="369332"/>
          </a:xfrm>
          <a:prstGeom prst="rect">
            <a:avLst/>
          </a:prstGeom>
          <a:noFill/>
        </p:spPr>
        <p:txBody>
          <a:bodyPr wrap="square" rtlCol="0">
            <a:spAutoFit/>
          </a:bodyPr>
          <a:lstStyle/>
          <a:p>
            <a:r>
              <a:rPr lang="en-US" dirty="0" smtClean="0"/>
              <a:t>O-notation is the most frequently used notation in algorithm courses</a:t>
            </a:r>
            <a:endParaRPr lang="en-US" dirty="0"/>
          </a:p>
        </p:txBody>
      </p:sp>
      <p:pic>
        <p:nvPicPr>
          <p:cNvPr id="5" name="Picture 4" descr="bigoh.eps"/>
          <p:cNvPicPr>
            <a:picLocks noChangeAspect="1"/>
          </p:cNvPicPr>
          <p:nvPr/>
        </p:nvPicPr>
        <p:blipFill>
          <a:blip r:embed="rId3" cstate="print"/>
          <a:stretch>
            <a:fillRect/>
          </a:stretch>
        </p:blipFill>
        <p:spPr>
          <a:xfrm>
            <a:off x="0" y="533400"/>
            <a:ext cx="9144000" cy="5562600"/>
          </a:xfrm>
          <a:prstGeom prst="rect">
            <a:avLst/>
          </a:prstGeom>
        </p:spPr>
      </p:pic>
      <p:sp>
        <p:nvSpPr>
          <p:cNvPr id="7" name="TextBox 6"/>
          <p:cNvSpPr txBox="1"/>
          <p:nvPr/>
        </p:nvSpPr>
        <p:spPr>
          <a:xfrm>
            <a:off x="1676400" y="0"/>
            <a:ext cx="6781800" cy="584775"/>
          </a:xfrm>
          <a:prstGeom prst="rect">
            <a:avLst/>
          </a:prstGeom>
          <a:noFill/>
        </p:spPr>
        <p:txBody>
          <a:bodyPr wrap="square" rtlCol="0">
            <a:spAutoFit/>
          </a:bodyPr>
          <a:lstStyle/>
          <a:p>
            <a:r>
              <a:rPr lang="en-US" sz="3200" dirty="0" smtClean="0"/>
              <a:t>O-notation (pronounced ‘big-Oh’)</a:t>
            </a:r>
            <a:endParaRPr lang="en-US" sz="3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74638"/>
            <a:ext cx="9144000" cy="639762"/>
          </a:xfrm>
        </p:spPr>
        <p:txBody>
          <a:bodyPr/>
          <a:lstStyle/>
          <a:p>
            <a:pPr eaLnBrk="1" hangingPunct="1"/>
            <a:r>
              <a:rPr lang="en-US" sz="3600" dirty="0" smtClean="0"/>
              <a:t>The WD-presentation sufficiency Theorem</a:t>
            </a:r>
            <a:r>
              <a:rPr lang="en-US" sz="4000" dirty="0" smtClean="0"/>
              <a:t/>
            </a:r>
            <a:br>
              <a:rPr lang="en-US" sz="4000" dirty="0" smtClean="0"/>
            </a:br>
            <a:endParaRPr lang="en-US" sz="4000" dirty="0" smtClean="0"/>
          </a:p>
        </p:txBody>
      </p:sp>
      <p:sp>
        <p:nvSpPr>
          <p:cNvPr id="36867" name="Rectangle 3"/>
          <p:cNvSpPr>
            <a:spLocks noGrp="1" noChangeArrowheads="1"/>
          </p:cNvSpPr>
          <p:nvPr>
            <p:ph type="body" idx="1"/>
          </p:nvPr>
        </p:nvSpPr>
        <p:spPr>
          <a:xfrm>
            <a:off x="0" y="838200"/>
            <a:ext cx="9144000" cy="5943600"/>
          </a:xfrm>
        </p:spPr>
        <p:txBody>
          <a:bodyPr/>
          <a:lstStyle/>
          <a:p>
            <a:pPr eaLnBrk="1" hangingPunct="1">
              <a:buFontTx/>
              <a:buNone/>
            </a:pPr>
            <a:r>
              <a:rPr lang="en-US" sz="2400" smtClean="0"/>
              <a:t>Consider an algorithm in the WD mode that takes a total of </a:t>
            </a:r>
            <a:r>
              <a:rPr lang="en-US" sz="2400" i="1" smtClean="0"/>
              <a:t>x = x(n)</a:t>
            </a:r>
            <a:r>
              <a:rPr lang="en-US" sz="2400" smtClean="0"/>
              <a:t> elementary operations and </a:t>
            </a:r>
            <a:r>
              <a:rPr lang="en-US" sz="2400" i="1" smtClean="0"/>
              <a:t>d = d(n)</a:t>
            </a:r>
            <a:r>
              <a:rPr lang="en-US" sz="2400" smtClean="0"/>
              <a:t> time. The algorithm can be implemented by any </a:t>
            </a:r>
            <a:r>
              <a:rPr lang="en-US" sz="2400" i="1" smtClean="0"/>
              <a:t>p = p(n)-</a:t>
            </a:r>
            <a:r>
              <a:rPr lang="en-US" sz="2400" smtClean="0"/>
              <a:t>processor PRAM within </a:t>
            </a:r>
            <a:r>
              <a:rPr lang="en-US" sz="2400" i="1" smtClean="0"/>
              <a:t>O(x/p + d)</a:t>
            </a:r>
            <a:r>
              <a:rPr lang="en-US" sz="2400" smtClean="0"/>
              <a:t> time, using the same concurrent-write convention as in the WD presentation.</a:t>
            </a:r>
          </a:p>
          <a:p>
            <a:pPr eaLnBrk="1" hangingPunct="1">
              <a:buFontTx/>
              <a:buNone/>
            </a:pPr>
            <a:r>
              <a:rPr lang="en-US" sz="2000" smtClean="0"/>
              <a:t>[i.e., 5 theorems: EREW, CREW, Common/Arbitrary/Priority CRCW]</a:t>
            </a:r>
          </a:p>
          <a:p>
            <a:pPr eaLnBrk="1" hangingPunct="1">
              <a:buFontTx/>
              <a:buNone/>
            </a:pPr>
            <a:r>
              <a:rPr lang="en-US" sz="2400" u="sng" smtClean="0"/>
              <a:t>Proof </a:t>
            </a:r>
            <a:r>
              <a:rPr lang="en-US" sz="2400" smtClean="0"/>
              <a:t> </a:t>
            </a:r>
          </a:p>
          <a:p>
            <a:pPr eaLnBrk="1" hangingPunct="1">
              <a:buFontTx/>
              <a:buNone/>
            </a:pPr>
            <a:r>
              <a:rPr lang="en-US" sz="2400" i="1" smtClean="0"/>
              <a:t>x</a:t>
            </a:r>
            <a:r>
              <a:rPr lang="en-US" sz="2400" i="1" baseline="-25000" smtClean="0"/>
              <a:t>i</a:t>
            </a:r>
            <a:r>
              <a:rPr lang="en-US" sz="2400" i="1" smtClean="0"/>
              <a:t> -  #</a:t>
            </a:r>
            <a:r>
              <a:rPr lang="en-US" sz="2400" smtClean="0"/>
              <a:t> instructions at round </a:t>
            </a:r>
            <a:r>
              <a:rPr lang="en-US" sz="2400" i="1" smtClean="0"/>
              <a:t>i</a:t>
            </a:r>
            <a:r>
              <a:rPr lang="en-US" sz="2400" smtClean="0"/>
              <a:t>.  [</a:t>
            </a:r>
            <a:r>
              <a:rPr lang="en-US" sz="2400" i="1" smtClean="0"/>
              <a:t>x</a:t>
            </a:r>
            <a:r>
              <a:rPr lang="en-US" sz="2400" i="1" baseline="-25000" smtClean="0"/>
              <a:t>1</a:t>
            </a:r>
            <a:r>
              <a:rPr lang="en-US" sz="2400" i="1" smtClean="0"/>
              <a:t>+x</a:t>
            </a:r>
            <a:r>
              <a:rPr lang="en-US" sz="2400" i="1" baseline="-25000" smtClean="0"/>
              <a:t>2</a:t>
            </a:r>
            <a:r>
              <a:rPr lang="en-US" sz="2400" i="1" smtClean="0"/>
              <a:t>+..+x</a:t>
            </a:r>
            <a:r>
              <a:rPr lang="en-US" sz="2400" i="1" baseline="-25000" smtClean="0"/>
              <a:t>d</a:t>
            </a:r>
            <a:r>
              <a:rPr lang="en-US" sz="2400" i="1" smtClean="0"/>
              <a:t> = x</a:t>
            </a:r>
            <a:r>
              <a:rPr lang="en-US" sz="2400" smtClean="0"/>
              <a:t>]</a:t>
            </a:r>
            <a:endParaRPr lang="en-US" sz="2400" u="sng" smtClean="0"/>
          </a:p>
          <a:p>
            <a:pPr eaLnBrk="1" hangingPunct="1">
              <a:buFontTx/>
              <a:buNone/>
            </a:pPr>
            <a:r>
              <a:rPr lang="en-US" sz="2400" i="1" smtClean="0"/>
              <a:t>p </a:t>
            </a:r>
            <a:r>
              <a:rPr lang="en-US" sz="2400" smtClean="0"/>
              <a:t>processors can simulate </a:t>
            </a:r>
            <a:r>
              <a:rPr lang="en-US" sz="2400" i="1" smtClean="0"/>
              <a:t>x</a:t>
            </a:r>
            <a:r>
              <a:rPr lang="en-US" sz="2400" i="1" baseline="-25000" smtClean="0"/>
              <a:t>i</a:t>
            </a:r>
            <a:r>
              <a:rPr lang="en-US" sz="2400" i="1" smtClean="0"/>
              <a:t> </a:t>
            </a:r>
            <a:r>
              <a:rPr lang="en-US" sz="2400" smtClean="0"/>
              <a:t>instructions in ⌈</a:t>
            </a:r>
            <a:r>
              <a:rPr lang="en-US" sz="2400" i="1" smtClean="0"/>
              <a:t>x</a:t>
            </a:r>
            <a:r>
              <a:rPr lang="en-US" sz="2400" i="1" baseline="-25000" smtClean="0"/>
              <a:t>i</a:t>
            </a:r>
            <a:r>
              <a:rPr lang="en-US" sz="2400" i="1" smtClean="0"/>
              <a:t>/p</a:t>
            </a:r>
            <a:r>
              <a:rPr lang="en-US" sz="2400" smtClean="0"/>
              <a:t>⌉</a:t>
            </a:r>
            <a:r>
              <a:rPr lang="en-US" smtClean="0"/>
              <a:t> </a:t>
            </a:r>
            <a:r>
              <a:rPr lang="en-US" sz="2400" i="1" smtClean="0"/>
              <a:t>≤ x</a:t>
            </a:r>
            <a:r>
              <a:rPr lang="en-US" sz="2400" i="1" baseline="-25000" smtClean="0"/>
              <a:t>i</a:t>
            </a:r>
            <a:r>
              <a:rPr lang="en-US" sz="2400" i="1" smtClean="0"/>
              <a:t>/p + 1 </a:t>
            </a:r>
            <a:r>
              <a:rPr lang="en-US" sz="2400" smtClean="0"/>
              <a:t>time units. See </a:t>
            </a:r>
            <a:r>
              <a:rPr lang="en-US" sz="2400" u="sng" smtClean="0"/>
              <a:t>next slide</a:t>
            </a:r>
            <a:r>
              <a:rPr lang="en-US" sz="2400" smtClean="0"/>
              <a:t>. Demonstration in Algorithm 2’ shows why you don’t want to leave this to a programmer.</a:t>
            </a:r>
          </a:p>
          <a:p>
            <a:pPr eaLnBrk="1" hangingPunct="1">
              <a:buFontTx/>
              <a:buNone/>
            </a:pPr>
            <a:r>
              <a:rPr lang="en-US" sz="2400" smtClean="0"/>
              <a:t>Formally: first reads, then writes. Theorem follows, since</a:t>
            </a:r>
          </a:p>
          <a:p>
            <a:pPr eaLnBrk="1" hangingPunct="1">
              <a:buFontTx/>
              <a:buNone/>
            </a:pPr>
            <a:r>
              <a:rPr lang="en-US" sz="2400" smtClean="0"/>
              <a:t>⌈</a:t>
            </a:r>
            <a:r>
              <a:rPr lang="en-US" sz="2400" i="1" smtClean="0"/>
              <a:t>x</a:t>
            </a:r>
            <a:r>
              <a:rPr lang="en-US" sz="2400" i="1" baseline="-25000" smtClean="0"/>
              <a:t>1</a:t>
            </a:r>
            <a:r>
              <a:rPr lang="en-US" sz="2400" i="1" smtClean="0"/>
              <a:t>/p</a:t>
            </a:r>
            <a:r>
              <a:rPr lang="en-US" sz="2400" smtClean="0"/>
              <a:t>⌉+⌈</a:t>
            </a:r>
            <a:r>
              <a:rPr lang="en-US" sz="2400" i="1" smtClean="0"/>
              <a:t>x</a:t>
            </a:r>
            <a:r>
              <a:rPr lang="en-US" sz="2400" i="1" baseline="-25000" smtClean="0"/>
              <a:t>2</a:t>
            </a:r>
            <a:r>
              <a:rPr lang="en-US" sz="2400" i="1" smtClean="0"/>
              <a:t>/p</a:t>
            </a:r>
            <a:r>
              <a:rPr lang="en-US" sz="2400" smtClean="0"/>
              <a:t>⌉+..+⌈</a:t>
            </a:r>
            <a:r>
              <a:rPr lang="en-US" sz="2400" i="1" smtClean="0"/>
              <a:t>x</a:t>
            </a:r>
            <a:r>
              <a:rPr lang="en-US" sz="2400" i="1" baseline="-25000" smtClean="0"/>
              <a:t>d</a:t>
            </a:r>
            <a:r>
              <a:rPr lang="en-US" sz="2400" i="1" smtClean="0"/>
              <a:t>/p</a:t>
            </a:r>
            <a:r>
              <a:rPr lang="en-US" sz="2400" smtClean="0"/>
              <a:t>⌉</a:t>
            </a:r>
            <a:r>
              <a:rPr lang="en-US" smtClean="0"/>
              <a:t> </a:t>
            </a:r>
            <a:r>
              <a:rPr lang="en-US" sz="2400" i="1" smtClean="0"/>
              <a:t>≤ (x</a:t>
            </a:r>
            <a:r>
              <a:rPr lang="en-US" sz="2400" i="1" baseline="-25000" smtClean="0"/>
              <a:t>1</a:t>
            </a:r>
            <a:r>
              <a:rPr lang="en-US" sz="2400" i="1" smtClean="0"/>
              <a:t>/p +1)+..+(x</a:t>
            </a:r>
            <a:r>
              <a:rPr lang="en-US" sz="2400" i="1" baseline="-25000" smtClean="0"/>
              <a:t>d</a:t>
            </a:r>
            <a:r>
              <a:rPr lang="en-US" sz="2400" i="1" smtClean="0"/>
              <a:t>/p +1) ≤ x/p + 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Reasons for the approach I will present</a:t>
            </a:r>
            <a:endParaRPr lang="en-US" dirty="0"/>
          </a:p>
        </p:txBody>
      </p:sp>
      <p:sp>
        <p:nvSpPr>
          <p:cNvPr id="3" name="Content Placeholder 2"/>
          <p:cNvSpPr>
            <a:spLocks noGrp="1"/>
          </p:cNvSpPr>
          <p:nvPr>
            <p:ph idx="1"/>
          </p:nvPr>
        </p:nvSpPr>
        <p:spPr>
          <a:xfrm>
            <a:off x="0" y="1600200"/>
            <a:ext cx="9144000" cy="4525963"/>
          </a:xfrm>
        </p:spPr>
        <p:txBody>
          <a:bodyPr/>
          <a:lstStyle/>
          <a:p>
            <a:pPr>
              <a:buNone/>
            </a:pPr>
            <a:r>
              <a:rPr lang="en-US" u="sng" dirty="0" smtClean="0"/>
              <a:t>Reason 1</a:t>
            </a:r>
            <a:r>
              <a:rPr lang="en-US" dirty="0" smtClean="0"/>
              <a:t> Thinking in parallel is based on first principles. </a:t>
            </a:r>
          </a:p>
          <a:p>
            <a:pPr>
              <a:buNone/>
            </a:pPr>
            <a:r>
              <a:rPr lang="en-US" dirty="0" smtClean="0"/>
              <a:t>The theme: </a:t>
            </a:r>
          </a:p>
          <a:p>
            <a:pPr>
              <a:buNone/>
            </a:pPr>
            <a:r>
              <a:rPr lang="en-US" dirty="0" smtClean="0"/>
              <a:t>	</a:t>
            </a:r>
            <a:r>
              <a:rPr lang="en-US" b="1" i="1" dirty="0" smtClean="0"/>
              <a:t>How to Think Algorithmically in Parallel?</a:t>
            </a:r>
          </a:p>
          <a:p>
            <a:pPr>
              <a:buNone/>
            </a:pPr>
            <a:r>
              <a:rPr lang="en-US" dirty="0" smtClean="0"/>
              <a:t>Merits special attention, separate from programming</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85800"/>
          </a:xfrm>
        </p:spPr>
        <p:txBody>
          <a:bodyPr/>
          <a:lstStyle/>
          <a:p>
            <a:pPr algn="l" eaLnBrk="1" hangingPunct="1"/>
            <a:r>
              <a:rPr lang="en-US" sz="2800" smtClean="0"/>
              <a:t>Round-robin emulation of </a:t>
            </a:r>
            <a:r>
              <a:rPr lang="en-US" sz="2800" i="1" smtClean="0"/>
              <a:t>y</a:t>
            </a:r>
            <a:r>
              <a:rPr lang="en-US" sz="2800" smtClean="0"/>
              <a:t> concurrent instructions</a:t>
            </a:r>
          </a:p>
        </p:txBody>
      </p:sp>
      <p:sp>
        <p:nvSpPr>
          <p:cNvPr id="37891" name="Rectangle 3"/>
          <p:cNvSpPr>
            <a:spLocks noGrp="1" noChangeArrowheads="1"/>
          </p:cNvSpPr>
          <p:nvPr>
            <p:ph type="body" idx="1"/>
          </p:nvPr>
        </p:nvSpPr>
        <p:spPr>
          <a:xfrm>
            <a:off x="0" y="609600"/>
            <a:ext cx="9144000" cy="5516563"/>
          </a:xfrm>
        </p:spPr>
        <p:txBody>
          <a:bodyPr/>
          <a:lstStyle/>
          <a:p>
            <a:pPr eaLnBrk="1" hangingPunct="1">
              <a:buFontTx/>
              <a:buNone/>
            </a:pPr>
            <a:r>
              <a:rPr lang="en-US" sz="2400" smtClean="0"/>
              <a:t>by p processors in ⌈</a:t>
            </a:r>
            <a:r>
              <a:rPr lang="en-US" sz="2400" i="1" smtClean="0"/>
              <a:t>y/p</a:t>
            </a:r>
            <a:r>
              <a:rPr lang="en-US" sz="2400" smtClean="0"/>
              <a:t>⌉ rounds. In each of the first ⌈</a:t>
            </a:r>
            <a:r>
              <a:rPr lang="en-US" sz="2400" i="1" smtClean="0"/>
              <a:t>y/p</a:t>
            </a:r>
            <a:r>
              <a:rPr lang="en-US" sz="2400" smtClean="0"/>
              <a:t>⌉</a:t>
            </a:r>
            <a:r>
              <a:rPr lang="en-US" sz="2400" i="1" smtClean="0"/>
              <a:t> −1</a:t>
            </a:r>
            <a:r>
              <a:rPr lang="en-US" sz="2400" smtClean="0"/>
              <a:t> rounds, p instructions are emulated for a total of </a:t>
            </a:r>
            <a:r>
              <a:rPr lang="en-US" sz="2400" i="1" smtClean="0"/>
              <a:t>z = p(</a:t>
            </a:r>
            <a:r>
              <a:rPr lang="en-US" sz="2400" smtClean="0"/>
              <a:t>⌈</a:t>
            </a:r>
            <a:r>
              <a:rPr lang="en-US" sz="2400" i="1" smtClean="0"/>
              <a:t>y/p</a:t>
            </a:r>
            <a:r>
              <a:rPr lang="en-US" sz="2400" smtClean="0"/>
              <a:t>⌉</a:t>
            </a:r>
            <a:r>
              <a:rPr lang="en-US" sz="2400" i="1" smtClean="0"/>
              <a:t> − 1)</a:t>
            </a:r>
            <a:r>
              <a:rPr lang="en-US" sz="2400" smtClean="0"/>
              <a:t> instructions. In round ⌈</a:t>
            </a:r>
            <a:r>
              <a:rPr lang="en-US" sz="2400" i="1" smtClean="0"/>
              <a:t>y/p</a:t>
            </a:r>
            <a:r>
              <a:rPr lang="en-US" sz="2400" smtClean="0"/>
              <a:t>⌉, the remaining </a:t>
            </a:r>
            <a:r>
              <a:rPr lang="en-US" sz="2400" i="1" smtClean="0"/>
              <a:t>y − z</a:t>
            </a:r>
            <a:r>
              <a:rPr lang="en-US" sz="2400" smtClean="0"/>
              <a:t> instructions are emulated, each by a processor, while the remaining </a:t>
            </a:r>
            <a:r>
              <a:rPr lang="en-US" sz="2400" i="1" smtClean="0"/>
              <a:t>w − y</a:t>
            </a:r>
            <a:r>
              <a:rPr lang="en-US" sz="2400" smtClean="0"/>
              <a:t> processor stay idle, where </a:t>
            </a:r>
            <a:r>
              <a:rPr lang="en-US" sz="2400" i="1" smtClean="0"/>
              <a:t>w = p</a:t>
            </a:r>
            <a:r>
              <a:rPr lang="en-US" sz="2400" smtClean="0"/>
              <a:t>⌈</a:t>
            </a:r>
            <a:r>
              <a:rPr lang="en-US" sz="2400" i="1" smtClean="0"/>
              <a:t>y/p</a:t>
            </a:r>
            <a:r>
              <a:rPr lang="en-US" sz="2400" smtClean="0"/>
              <a:t>⌉ </a:t>
            </a:r>
          </a:p>
          <a:p>
            <a:pPr eaLnBrk="1" hangingPunct="1">
              <a:buFontTx/>
              <a:buNone/>
            </a:pPr>
            <a:endParaRPr lang="en-US" sz="2400" smtClean="0"/>
          </a:p>
        </p:txBody>
      </p:sp>
      <p:pic>
        <p:nvPicPr>
          <p:cNvPr id="37892" name="Picture 4" descr="fig2c-round-robin"/>
          <p:cNvPicPr>
            <a:picLocks noChangeAspect="1" noChangeArrowheads="1"/>
          </p:cNvPicPr>
          <p:nvPr/>
        </p:nvPicPr>
        <p:blipFill>
          <a:blip r:embed="rId3" cstate="print"/>
          <a:srcRect/>
          <a:stretch>
            <a:fillRect/>
          </a:stretch>
        </p:blipFill>
        <p:spPr bwMode="auto">
          <a:xfrm>
            <a:off x="304800" y="2590800"/>
            <a:ext cx="8534400" cy="385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838200"/>
          </a:xfrm>
        </p:spPr>
        <p:txBody>
          <a:bodyPr/>
          <a:lstStyle/>
          <a:p>
            <a:pPr eaLnBrk="1" hangingPunct="1"/>
            <a:r>
              <a:rPr lang="en-US" sz="4000" smtClean="0"/>
              <a:t>Corollary for summation example</a:t>
            </a:r>
          </a:p>
        </p:txBody>
      </p:sp>
      <p:sp>
        <p:nvSpPr>
          <p:cNvPr id="38915" name="Rectangle 3"/>
          <p:cNvSpPr>
            <a:spLocks noGrp="1" noChangeArrowheads="1"/>
          </p:cNvSpPr>
          <p:nvPr>
            <p:ph type="body" idx="1"/>
          </p:nvPr>
        </p:nvSpPr>
        <p:spPr>
          <a:xfrm>
            <a:off x="0" y="914400"/>
            <a:ext cx="9144000" cy="5211763"/>
          </a:xfrm>
        </p:spPr>
        <p:txBody>
          <a:bodyPr/>
          <a:lstStyle/>
          <a:p>
            <a:pPr eaLnBrk="1" hangingPunct="1">
              <a:buFontTx/>
              <a:buNone/>
            </a:pPr>
            <a:r>
              <a:rPr lang="en-US" smtClean="0"/>
              <a:t>Algorithm 2 would run in </a:t>
            </a:r>
            <a:r>
              <a:rPr lang="en-US" i="1" smtClean="0"/>
              <a:t>O(n/p + log n) </a:t>
            </a:r>
            <a:r>
              <a:rPr lang="en-US" smtClean="0"/>
              <a:t>time on a </a:t>
            </a:r>
            <a:r>
              <a:rPr lang="en-US" i="1" smtClean="0"/>
              <a:t>p</a:t>
            </a:r>
            <a:r>
              <a:rPr lang="en-US" smtClean="0"/>
              <a:t>-processor PRAM. </a:t>
            </a:r>
          </a:p>
          <a:p>
            <a:pPr eaLnBrk="1" hangingPunct="1">
              <a:buFontTx/>
              <a:buNone/>
            </a:pPr>
            <a:r>
              <a:rPr lang="en-US" smtClean="0"/>
              <a:t>For </a:t>
            </a:r>
            <a:r>
              <a:rPr lang="en-US" i="1" smtClean="0"/>
              <a:t>p ≤ n/ log n</a:t>
            </a:r>
            <a:r>
              <a:rPr lang="en-US" smtClean="0"/>
              <a:t>, this implies </a:t>
            </a:r>
            <a:r>
              <a:rPr lang="en-US" i="1" smtClean="0"/>
              <a:t>O(n/p)</a:t>
            </a:r>
            <a:r>
              <a:rPr lang="en-US" smtClean="0"/>
              <a:t> time. Later called both </a:t>
            </a:r>
            <a:r>
              <a:rPr lang="en-US" i="1" u="sng" smtClean="0"/>
              <a:t>optimal speedup &amp; linear speedup</a:t>
            </a:r>
            <a:r>
              <a:rPr lang="en-US" i="1" smtClean="0"/>
              <a:t> </a:t>
            </a:r>
          </a:p>
          <a:p>
            <a:pPr eaLnBrk="1" hangingPunct="1">
              <a:buFontTx/>
              <a:buNone/>
            </a:pPr>
            <a:r>
              <a:rPr lang="en-US" smtClean="0"/>
              <a:t>For </a:t>
            </a:r>
            <a:r>
              <a:rPr lang="en-US" i="1" smtClean="0"/>
              <a:t>p ≥ n/ log n</a:t>
            </a:r>
            <a:r>
              <a:rPr lang="en-US" smtClean="0"/>
              <a:t>: </a:t>
            </a:r>
            <a:r>
              <a:rPr lang="en-US" i="1" smtClean="0"/>
              <a:t>O(log n) </a:t>
            </a:r>
            <a:r>
              <a:rPr lang="en-US" smtClean="0"/>
              <a:t>time</a:t>
            </a:r>
            <a:r>
              <a:rPr lang="en-US" i="1" smtClean="0"/>
              <a:t>.</a:t>
            </a:r>
            <a:r>
              <a:rPr lang="en-US" smtClean="0"/>
              <a:t> </a:t>
            </a:r>
          </a:p>
          <a:p>
            <a:pPr eaLnBrk="1" hangingPunct="1">
              <a:buFontTx/>
              <a:buNone/>
            </a:pPr>
            <a:r>
              <a:rPr lang="en-US" smtClean="0"/>
              <a:t>Since no concurrent reads or writes </a:t>
            </a:r>
            <a:r>
              <a:rPr lang="en-US" smtClean="0">
                <a:sym typeface="Wingdings" pitchFamily="2" charset="2"/>
              </a:rPr>
              <a:t></a:t>
            </a:r>
            <a:r>
              <a:rPr lang="en-US" smtClean="0"/>
              <a:t> p-processor EREW PRAM algorithm.</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144000" cy="533400"/>
          </a:xfrm>
        </p:spPr>
        <p:txBody>
          <a:bodyPr/>
          <a:lstStyle/>
          <a:p>
            <a:pPr eaLnBrk="1" hangingPunct="1"/>
            <a:r>
              <a:rPr lang="en-US" sz="2800" smtClean="0"/>
              <a:t>ALGORITHM 2’ (Summation on a p-processor PRAM)</a:t>
            </a:r>
            <a:br>
              <a:rPr lang="en-US" sz="2800" smtClean="0"/>
            </a:br>
            <a:endParaRPr lang="en-US" sz="2800" smtClean="0"/>
          </a:p>
        </p:txBody>
      </p:sp>
      <p:sp>
        <p:nvSpPr>
          <p:cNvPr id="39939" name="Rectangle 3"/>
          <p:cNvSpPr>
            <a:spLocks noGrp="1" noChangeArrowheads="1"/>
          </p:cNvSpPr>
          <p:nvPr>
            <p:ph type="body" idx="1"/>
          </p:nvPr>
        </p:nvSpPr>
        <p:spPr>
          <a:xfrm>
            <a:off x="76200" y="609600"/>
            <a:ext cx="9067800" cy="6172200"/>
          </a:xfrm>
        </p:spPr>
        <p:txBody>
          <a:bodyPr/>
          <a:lstStyle/>
          <a:p>
            <a:pPr marL="381000" indent="-381000" eaLnBrk="1" hangingPunct="1">
              <a:lnSpc>
                <a:spcPct val="80000"/>
              </a:lnSpc>
              <a:buFontTx/>
              <a:buNone/>
            </a:pPr>
            <a:r>
              <a:rPr lang="en-US" sz="1800" smtClean="0"/>
              <a:t>1. for P</a:t>
            </a:r>
            <a:r>
              <a:rPr lang="en-US" sz="1800" baseline="-25000" smtClean="0"/>
              <a:t>i</a:t>
            </a:r>
            <a:r>
              <a:rPr lang="en-US" sz="1800" smtClean="0"/>
              <a:t> , 1 ≤ i ≤ p pardo</a:t>
            </a:r>
          </a:p>
          <a:p>
            <a:pPr marL="381000" indent="-381000" eaLnBrk="1" hangingPunct="1">
              <a:lnSpc>
                <a:spcPct val="80000"/>
              </a:lnSpc>
              <a:buFontTx/>
              <a:buNone/>
            </a:pPr>
            <a:r>
              <a:rPr lang="en-US" sz="1800" smtClean="0"/>
              <a:t>2. 	for j := 1 to ⌈n/p⌉ − 1 do</a:t>
            </a:r>
          </a:p>
          <a:p>
            <a:pPr marL="381000" indent="-381000" eaLnBrk="1" hangingPunct="1">
              <a:lnSpc>
                <a:spcPct val="80000"/>
              </a:lnSpc>
              <a:buFontTx/>
              <a:buNone/>
            </a:pPr>
            <a:r>
              <a:rPr lang="en-US" sz="1800" smtClean="0"/>
              <a:t>- 	  B(0, i + (j − 1)p) := A(i + (j − 1)p)</a:t>
            </a:r>
          </a:p>
          <a:p>
            <a:pPr marL="381000" indent="-381000" eaLnBrk="1" hangingPunct="1">
              <a:lnSpc>
                <a:spcPct val="80000"/>
              </a:lnSpc>
              <a:buFontTx/>
              <a:buNone/>
            </a:pPr>
            <a:r>
              <a:rPr lang="en-US" sz="1800" smtClean="0"/>
              <a:t>3. 	for i , 1 ≤ i ≤ n − (⌈n/p⌉ − 1)p</a:t>
            </a:r>
          </a:p>
          <a:p>
            <a:pPr marL="381000" indent="-381000" eaLnBrk="1" hangingPunct="1">
              <a:lnSpc>
                <a:spcPct val="80000"/>
              </a:lnSpc>
              <a:buFontTx/>
              <a:buNone/>
            </a:pPr>
            <a:r>
              <a:rPr lang="en-US" sz="1800" smtClean="0"/>
              <a:t>-	   B(0, i + (⌈n/p⌉ − 1)p) := A(i + (⌈n/p⌉ − 1)p)</a:t>
            </a:r>
          </a:p>
          <a:p>
            <a:pPr marL="381000" indent="-381000" eaLnBrk="1" hangingPunct="1">
              <a:lnSpc>
                <a:spcPct val="80000"/>
              </a:lnSpc>
              <a:buFontTx/>
              <a:buNone/>
            </a:pPr>
            <a:r>
              <a:rPr lang="en-US" sz="1800" smtClean="0"/>
              <a:t>- 	for i , n − (⌈n/p⌉ − 1)p ≤ i ≤ p</a:t>
            </a:r>
          </a:p>
          <a:p>
            <a:pPr marL="381000" indent="-381000" eaLnBrk="1" hangingPunct="1">
              <a:lnSpc>
                <a:spcPct val="80000"/>
              </a:lnSpc>
              <a:buFontTx/>
              <a:buNone/>
            </a:pPr>
            <a:r>
              <a:rPr lang="en-US" sz="1800" smtClean="0"/>
              <a:t>-		stay idle</a:t>
            </a:r>
          </a:p>
          <a:p>
            <a:pPr marL="381000" indent="-381000" eaLnBrk="1" hangingPunct="1">
              <a:lnSpc>
                <a:spcPct val="80000"/>
              </a:lnSpc>
              <a:buFontTx/>
              <a:buNone/>
            </a:pPr>
            <a:r>
              <a:rPr lang="en-US" sz="1800" smtClean="0"/>
              <a:t>4. 	for h := 1 to log n</a:t>
            </a:r>
          </a:p>
          <a:p>
            <a:pPr marL="381000" indent="-381000" eaLnBrk="1" hangingPunct="1">
              <a:lnSpc>
                <a:spcPct val="80000"/>
              </a:lnSpc>
              <a:buFontTx/>
              <a:buNone/>
            </a:pPr>
            <a:r>
              <a:rPr lang="en-US" sz="1800" smtClean="0"/>
              <a:t>5. 	  for j := 1 to ⌈n/(2</a:t>
            </a:r>
            <a:r>
              <a:rPr lang="en-US" sz="1800" baseline="30000" smtClean="0"/>
              <a:t>h</a:t>
            </a:r>
            <a:r>
              <a:rPr lang="en-US" sz="1800" smtClean="0"/>
              <a:t>p)⌉ − 1 do (*an instruction j := 1 to 0 do means:</a:t>
            </a:r>
          </a:p>
          <a:p>
            <a:pPr marL="381000" indent="-381000" eaLnBrk="1" hangingPunct="1">
              <a:lnSpc>
                <a:spcPct val="80000"/>
              </a:lnSpc>
              <a:buFontTx/>
              <a:buNone/>
            </a:pPr>
            <a:r>
              <a:rPr lang="en-US" sz="1800" smtClean="0"/>
              <a:t>- 				“do nothing”*)</a:t>
            </a:r>
          </a:p>
          <a:p>
            <a:pPr marL="381000" indent="-381000" eaLnBrk="1" hangingPunct="1">
              <a:lnSpc>
                <a:spcPct val="80000"/>
              </a:lnSpc>
              <a:buFontTx/>
              <a:buChar char="-"/>
            </a:pPr>
            <a:r>
              <a:rPr lang="en-US" sz="1800" smtClean="0"/>
              <a:t>      B(h, i+(j −1)p) := B(h−1, 2(i+(j −1)p)−1) +  B(h−1, 2(i+(j −1)p))</a:t>
            </a:r>
          </a:p>
          <a:p>
            <a:pPr marL="381000" indent="-381000" eaLnBrk="1" hangingPunct="1">
              <a:lnSpc>
                <a:spcPct val="80000"/>
              </a:lnSpc>
              <a:buFontTx/>
              <a:buNone/>
            </a:pPr>
            <a:r>
              <a:rPr lang="en-US" sz="1800" smtClean="0"/>
              <a:t>6.    for i , 1 ≤ i ≤ n − (⌈n/(2</a:t>
            </a:r>
            <a:r>
              <a:rPr lang="en-US" sz="1800" baseline="30000" smtClean="0"/>
              <a:t>h</a:t>
            </a:r>
            <a:r>
              <a:rPr lang="en-US" sz="1800" smtClean="0"/>
              <a:t>p)⌉ − 1)p</a:t>
            </a:r>
          </a:p>
          <a:p>
            <a:pPr marL="381000" indent="-381000" eaLnBrk="1" hangingPunct="1">
              <a:lnSpc>
                <a:spcPct val="80000"/>
              </a:lnSpc>
              <a:buFontTx/>
              <a:buNone/>
            </a:pPr>
            <a:r>
              <a:rPr lang="en-US" sz="1800" smtClean="0"/>
              <a:t>- 	      B(h, i + (⌈n/(2</a:t>
            </a:r>
            <a:r>
              <a:rPr lang="en-US" sz="1800" baseline="30000" smtClean="0"/>
              <a:t>h</a:t>
            </a:r>
            <a:r>
              <a:rPr lang="en-US" sz="1800" smtClean="0"/>
              <a:t>p)⌉ − 1)p) := B(h − 1, 2(i + (⌈n/(2</a:t>
            </a:r>
            <a:r>
              <a:rPr lang="en-US" sz="1800" baseline="30000" smtClean="0"/>
              <a:t>h</a:t>
            </a:r>
            <a:r>
              <a:rPr lang="en-US" sz="1800" smtClean="0"/>
              <a:t>p)⌉ − 1)p) − 1) +</a:t>
            </a:r>
          </a:p>
          <a:p>
            <a:pPr marL="381000" indent="-381000" eaLnBrk="1" hangingPunct="1">
              <a:lnSpc>
                <a:spcPct val="80000"/>
              </a:lnSpc>
              <a:buFontTx/>
              <a:buNone/>
            </a:pPr>
            <a:r>
              <a:rPr lang="en-US" sz="1800" smtClean="0"/>
              <a:t>- 				B(h − 1, 2(i + (⌈n/(2</a:t>
            </a:r>
            <a:r>
              <a:rPr lang="en-US" sz="1800" baseline="30000" smtClean="0"/>
              <a:t>h</a:t>
            </a:r>
            <a:r>
              <a:rPr lang="en-US" sz="1800" smtClean="0"/>
              <a:t>p)⌉ − 1)p))</a:t>
            </a:r>
          </a:p>
          <a:p>
            <a:pPr marL="381000" indent="-381000" eaLnBrk="1" hangingPunct="1">
              <a:lnSpc>
                <a:spcPct val="80000"/>
              </a:lnSpc>
              <a:buFontTx/>
              <a:buNone/>
            </a:pPr>
            <a:r>
              <a:rPr lang="en-US" sz="1800" smtClean="0"/>
              <a:t>- 	  for i , n − (⌈n/(2</a:t>
            </a:r>
            <a:r>
              <a:rPr lang="en-US" sz="1800" baseline="30000" smtClean="0"/>
              <a:t>h</a:t>
            </a:r>
            <a:r>
              <a:rPr lang="en-US" sz="1800" smtClean="0"/>
              <a:t>p)⌉ − 1)p ≤ i ≤ p</a:t>
            </a:r>
          </a:p>
          <a:p>
            <a:pPr marL="381000" indent="-381000" eaLnBrk="1" hangingPunct="1">
              <a:lnSpc>
                <a:spcPct val="80000"/>
              </a:lnSpc>
              <a:buFontTx/>
              <a:buNone/>
            </a:pPr>
            <a:r>
              <a:rPr lang="en-US" sz="1800" smtClean="0"/>
              <a:t>- 		stay idle</a:t>
            </a:r>
          </a:p>
          <a:p>
            <a:pPr marL="381000" indent="-381000" eaLnBrk="1" hangingPunct="1">
              <a:lnSpc>
                <a:spcPct val="80000"/>
              </a:lnSpc>
              <a:buFontTx/>
              <a:buAutoNum type="arabicPeriod" startAt="7"/>
            </a:pPr>
            <a:r>
              <a:rPr lang="en-US" sz="1800" smtClean="0"/>
              <a:t>for i = 1 output B(log n, 1); for i &gt; 1 stay idle</a:t>
            </a:r>
          </a:p>
          <a:p>
            <a:pPr marL="381000" indent="-381000" eaLnBrk="1" hangingPunct="1">
              <a:lnSpc>
                <a:spcPct val="80000"/>
              </a:lnSpc>
              <a:buFontTx/>
              <a:buNone/>
            </a:pPr>
            <a:r>
              <a:rPr lang="en-US" sz="1800" smtClean="0"/>
              <a:t>Nothing more than plugging in the above proof.</a:t>
            </a:r>
          </a:p>
          <a:p>
            <a:pPr marL="381000" indent="-381000" eaLnBrk="1" hangingPunct="1">
              <a:lnSpc>
                <a:spcPct val="80000"/>
              </a:lnSpc>
              <a:buFontTx/>
              <a:buNone/>
            </a:pPr>
            <a:r>
              <a:rPr lang="en-US" sz="1800" u="sng" smtClean="0"/>
              <a:t>Main point of this slide</a:t>
            </a:r>
            <a:r>
              <a:rPr lang="en-US" sz="1800" smtClean="0"/>
              <a:t>: </a:t>
            </a:r>
            <a:r>
              <a:rPr lang="en-US" sz="1800" smtClean="0">
                <a:solidFill>
                  <a:srgbClr val="FF0000"/>
                </a:solidFill>
              </a:rPr>
              <a:t>compare to Algorithm 2 and decide, which one you like better </a:t>
            </a:r>
          </a:p>
          <a:p>
            <a:pPr marL="381000" indent="-381000" eaLnBrk="1" hangingPunct="1">
              <a:lnSpc>
                <a:spcPct val="80000"/>
              </a:lnSpc>
              <a:buFontTx/>
              <a:buNone/>
            </a:pPr>
            <a:r>
              <a:rPr lang="en-US" sz="1800" smtClean="0"/>
              <a:t>But is WD mode as easy as it gets? Hold on…Key question for this presentation</a:t>
            </a:r>
          </a:p>
          <a:p>
            <a:pPr marL="381000" indent="-381000" eaLnBrk="1" hangingPunct="1">
              <a:lnSpc>
                <a:spcPct val="80000"/>
              </a:lnSpc>
              <a:buFontTx/>
              <a:buNone/>
            </a:pPr>
            <a:endParaRPr lang="en-US" sz="1800" smtClean="0">
              <a:solidFill>
                <a:srgbClr val="FF0000"/>
              </a:solidFill>
            </a:endParaRPr>
          </a:p>
          <a:p>
            <a:pPr marL="381000" indent="-381000" eaLnBrk="1" hangingPunct="1">
              <a:lnSpc>
                <a:spcPct val="80000"/>
              </a:lnSpc>
              <a:buFontTx/>
              <a:buNone/>
            </a:pPr>
            <a:endParaRPr lang="en-US" sz="1800" smtClean="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457200"/>
          </a:xfrm>
        </p:spPr>
        <p:txBody>
          <a:bodyPr/>
          <a:lstStyle/>
          <a:p>
            <a:pPr eaLnBrk="1" hangingPunct="1"/>
            <a:r>
              <a:rPr lang="en-US" sz="3200" u="sng" dirty="0" smtClean="0"/>
              <a:t>Measuring the performance of parallel algorithms</a:t>
            </a:r>
            <a:r>
              <a:rPr lang="en-US" sz="4000" dirty="0" smtClean="0"/>
              <a:t/>
            </a:r>
            <a:br>
              <a:rPr lang="en-US" sz="4000" dirty="0" smtClean="0"/>
            </a:br>
            <a:endParaRPr lang="en-US" sz="4000" dirty="0" smtClean="0"/>
          </a:p>
        </p:txBody>
      </p:sp>
      <p:sp>
        <p:nvSpPr>
          <p:cNvPr id="40963" name="Rectangle 3"/>
          <p:cNvSpPr>
            <a:spLocks noGrp="1" noChangeArrowheads="1"/>
          </p:cNvSpPr>
          <p:nvPr>
            <p:ph type="body" idx="1"/>
          </p:nvPr>
        </p:nvSpPr>
        <p:spPr>
          <a:xfrm>
            <a:off x="0" y="609600"/>
            <a:ext cx="9144000" cy="6248400"/>
          </a:xfrm>
        </p:spPr>
        <p:txBody>
          <a:bodyPr/>
          <a:lstStyle/>
          <a:p>
            <a:pPr eaLnBrk="1" hangingPunct="1">
              <a:lnSpc>
                <a:spcPct val="80000"/>
              </a:lnSpc>
              <a:buFontTx/>
              <a:buNone/>
            </a:pPr>
            <a:r>
              <a:rPr lang="en-US" sz="2800" dirty="0" smtClean="0"/>
              <a:t>A problem. Input size: </a:t>
            </a:r>
            <a:r>
              <a:rPr lang="en-US" sz="2800" i="1" dirty="0" smtClean="0"/>
              <a:t>n.</a:t>
            </a:r>
            <a:r>
              <a:rPr lang="en-US" sz="2800" dirty="0" smtClean="0"/>
              <a:t> A parallel algorithm in WD mode. Worst case time: </a:t>
            </a:r>
            <a:r>
              <a:rPr lang="en-US" sz="2800" i="1" dirty="0" smtClean="0"/>
              <a:t>T(n); </a:t>
            </a:r>
            <a:r>
              <a:rPr lang="en-US" sz="2800" dirty="0" smtClean="0"/>
              <a:t>work</a:t>
            </a:r>
            <a:r>
              <a:rPr lang="en-US" sz="2800" i="1" dirty="0" smtClean="0"/>
              <a:t>: W(n).</a:t>
            </a:r>
          </a:p>
          <a:p>
            <a:pPr eaLnBrk="1" hangingPunct="1">
              <a:lnSpc>
                <a:spcPct val="80000"/>
              </a:lnSpc>
              <a:buFontTx/>
              <a:buNone/>
            </a:pPr>
            <a:r>
              <a:rPr lang="en-US" sz="2800" i="1" u="sng" dirty="0" smtClean="0"/>
              <a:t>4 alternative ways to measure performance</a:t>
            </a:r>
            <a:r>
              <a:rPr lang="en-US" sz="2800" i="1" dirty="0" smtClean="0"/>
              <a:t>:</a:t>
            </a:r>
          </a:p>
          <a:p>
            <a:pPr eaLnBrk="1" hangingPunct="1">
              <a:lnSpc>
                <a:spcPct val="80000"/>
              </a:lnSpc>
              <a:buFontTx/>
              <a:buNone/>
            </a:pPr>
            <a:r>
              <a:rPr lang="en-US" sz="2800" dirty="0" smtClean="0"/>
              <a:t>1. W(n) operations and T(n) time.</a:t>
            </a:r>
          </a:p>
          <a:p>
            <a:pPr eaLnBrk="1" hangingPunct="1">
              <a:lnSpc>
                <a:spcPct val="80000"/>
              </a:lnSpc>
              <a:buFontTx/>
              <a:buNone/>
            </a:pPr>
            <a:r>
              <a:rPr lang="en-US" sz="2800" dirty="0" smtClean="0"/>
              <a:t>2. P(n) = W(n)/T(n) processors and T(n) time (on a PRAM).</a:t>
            </a:r>
          </a:p>
          <a:p>
            <a:pPr eaLnBrk="1" hangingPunct="1">
              <a:lnSpc>
                <a:spcPct val="80000"/>
              </a:lnSpc>
              <a:buFontTx/>
              <a:buNone/>
            </a:pPr>
            <a:r>
              <a:rPr lang="en-US" sz="2800" dirty="0" smtClean="0"/>
              <a:t>3. W(n)/p time using any number of p ≤ W(n)/T(n) processors (on a PRAM).</a:t>
            </a:r>
          </a:p>
          <a:p>
            <a:pPr eaLnBrk="1" hangingPunct="1">
              <a:lnSpc>
                <a:spcPct val="80000"/>
              </a:lnSpc>
              <a:buFontTx/>
              <a:buNone/>
            </a:pPr>
            <a:r>
              <a:rPr lang="en-US" sz="2800" dirty="0" smtClean="0"/>
              <a:t>4. W(n)/p + T(n) time using any number of p processors (on a PRAM).</a:t>
            </a:r>
          </a:p>
          <a:p>
            <a:pPr eaLnBrk="1" hangingPunct="1">
              <a:lnSpc>
                <a:spcPct val="80000"/>
              </a:lnSpc>
              <a:buFontTx/>
              <a:buNone/>
            </a:pPr>
            <a:endParaRPr lang="en-US" sz="2800" dirty="0" smtClean="0"/>
          </a:p>
          <a:p>
            <a:pPr eaLnBrk="1" hangingPunct="1">
              <a:lnSpc>
                <a:spcPct val="80000"/>
              </a:lnSpc>
              <a:buFontTx/>
              <a:buNone/>
            </a:pPr>
            <a:r>
              <a:rPr lang="en-US" sz="2800" dirty="0" smtClean="0"/>
              <a:t>Exercise 1: The above four ways for measuring performance of a parallel algorithms form six pairs. Prove that the pairs are all </a:t>
            </a:r>
            <a:r>
              <a:rPr lang="en-US" sz="2800" dirty="0" smtClean="0">
                <a:solidFill>
                  <a:srgbClr val="FF0000"/>
                </a:solidFill>
              </a:rPr>
              <a:t>‘asymptotically equivalent’</a:t>
            </a:r>
            <a:r>
              <a:rPr lang="en-US" sz="2800" dirty="0" smtClean="0"/>
              <a:t>.</a:t>
            </a:r>
          </a:p>
          <a:p>
            <a:pPr eaLnBrk="1" hangingPunct="1">
              <a:lnSpc>
                <a:spcPct val="80000"/>
              </a:lnSpc>
              <a:buFontTx/>
              <a:buNone/>
            </a:pPr>
            <a:endParaRPr lang="en-US" sz="2800" dirty="0" smtClean="0"/>
          </a:p>
          <a:p>
            <a:pPr eaLnBrk="1" hangingPunct="1">
              <a:lnSpc>
                <a:spcPct val="80000"/>
              </a:lnSpc>
              <a:buFontTx/>
              <a:buNone/>
            </a:pPr>
            <a:r>
              <a:rPr lang="en-US" sz="2800" dirty="0" smtClean="0"/>
              <a:t>Note: 1</a:t>
            </a:r>
            <a:r>
              <a:rPr lang="en-US" sz="2800" dirty="0" smtClean="0">
                <a:sym typeface="Wingdings" pitchFamily="2" charset="2"/>
              </a:rPr>
              <a:t>3 is t</a:t>
            </a:r>
            <a:r>
              <a:rPr lang="en-US" sz="2800" dirty="0" smtClean="0"/>
              <a:t>he WD-presentation sufficiency theorem</a:t>
            </a:r>
          </a:p>
          <a:p>
            <a:pPr eaLnBrk="1" hangingPunct="1">
              <a:lnSpc>
                <a:spcPct val="80000"/>
              </a:lnSpc>
              <a:buFontTx/>
              <a:buNone/>
            </a:pPr>
            <a:endParaRPr lang="en-US" sz="2800" dirty="0" smtClean="0"/>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563562"/>
          </a:xfrm>
        </p:spPr>
        <p:txBody>
          <a:bodyPr/>
          <a:lstStyle/>
          <a:p>
            <a:pPr eaLnBrk="1" hangingPunct="1"/>
            <a:r>
              <a:rPr lang="en-US" sz="3600" smtClean="0"/>
              <a:t>Goals for Designers of Parallel Algorithms</a:t>
            </a:r>
            <a:r>
              <a:rPr lang="en-US" sz="4000" smtClean="0"/>
              <a:t/>
            </a:r>
            <a:br>
              <a:rPr lang="en-US" sz="4000" smtClean="0"/>
            </a:br>
            <a:endParaRPr lang="en-US" sz="4000" smtClean="0"/>
          </a:p>
        </p:txBody>
      </p:sp>
      <p:sp>
        <p:nvSpPr>
          <p:cNvPr id="41987" name="Rectangle 3"/>
          <p:cNvSpPr>
            <a:spLocks noGrp="1" noChangeArrowheads="1"/>
          </p:cNvSpPr>
          <p:nvPr>
            <p:ph type="body" idx="1"/>
          </p:nvPr>
        </p:nvSpPr>
        <p:spPr>
          <a:xfrm>
            <a:off x="0" y="685800"/>
            <a:ext cx="9144000" cy="6172200"/>
          </a:xfrm>
        </p:spPr>
        <p:txBody>
          <a:bodyPr/>
          <a:lstStyle/>
          <a:p>
            <a:pPr eaLnBrk="1" hangingPunct="1">
              <a:lnSpc>
                <a:spcPct val="80000"/>
              </a:lnSpc>
              <a:buFontTx/>
              <a:buNone/>
            </a:pPr>
            <a:r>
              <a:rPr lang="en-US" sz="2400" dirty="0" smtClean="0"/>
              <a:t>Suppose 2 parallel algorithms for same problem: </a:t>
            </a:r>
          </a:p>
          <a:p>
            <a:pPr eaLnBrk="1" hangingPunct="1">
              <a:lnSpc>
                <a:spcPct val="80000"/>
              </a:lnSpc>
              <a:buFontTx/>
              <a:buNone/>
            </a:pPr>
            <a:r>
              <a:rPr lang="en-US" sz="2400" dirty="0" smtClean="0"/>
              <a:t>1. </a:t>
            </a:r>
            <a:r>
              <a:rPr lang="en-US" sz="2400" i="1" dirty="0" smtClean="0"/>
              <a:t>W</a:t>
            </a:r>
            <a:r>
              <a:rPr lang="en-US" sz="2400" i="1" baseline="-25000" dirty="0" smtClean="0"/>
              <a:t>1</a:t>
            </a:r>
            <a:r>
              <a:rPr lang="en-US" sz="2400" i="1" dirty="0" smtClean="0"/>
              <a:t>(n)</a:t>
            </a:r>
            <a:r>
              <a:rPr lang="en-US" sz="2400" dirty="0" smtClean="0"/>
              <a:t> operations in </a:t>
            </a:r>
            <a:r>
              <a:rPr lang="en-US" sz="2400" i="1" dirty="0" smtClean="0"/>
              <a:t>T</a:t>
            </a:r>
            <a:r>
              <a:rPr lang="en-US" sz="2400" i="1" baseline="-25000" dirty="0" smtClean="0"/>
              <a:t>1</a:t>
            </a:r>
            <a:r>
              <a:rPr lang="en-US" sz="2400" i="1" dirty="0" smtClean="0"/>
              <a:t>(n)</a:t>
            </a:r>
            <a:r>
              <a:rPr lang="en-US" sz="2400" dirty="0" smtClean="0"/>
              <a:t> time. 2. </a:t>
            </a:r>
            <a:r>
              <a:rPr lang="en-US" sz="2400" i="1" dirty="0" smtClean="0"/>
              <a:t>W</a:t>
            </a:r>
            <a:r>
              <a:rPr lang="en-US" sz="2400" i="1" baseline="-25000" dirty="0" smtClean="0"/>
              <a:t>2</a:t>
            </a:r>
            <a:r>
              <a:rPr lang="en-US" sz="2400" i="1" dirty="0" smtClean="0"/>
              <a:t>(n)</a:t>
            </a:r>
            <a:r>
              <a:rPr lang="en-US" sz="2400" dirty="0" smtClean="0"/>
              <a:t> operations, </a:t>
            </a:r>
            <a:r>
              <a:rPr lang="en-US" sz="2400" i="1" dirty="0" smtClean="0"/>
              <a:t>T</a:t>
            </a:r>
            <a:r>
              <a:rPr lang="en-US" sz="2400" i="1" baseline="-25000" dirty="0" smtClean="0"/>
              <a:t>2</a:t>
            </a:r>
            <a:r>
              <a:rPr lang="en-US" sz="2400" i="1" dirty="0" smtClean="0"/>
              <a:t>(n)</a:t>
            </a:r>
            <a:r>
              <a:rPr lang="en-US" sz="2400" dirty="0" smtClean="0"/>
              <a:t> time. </a:t>
            </a:r>
          </a:p>
          <a:p>
            <a:pPr eaLnBrk="1" hangingPunct="1">
              <a:lnSpc>
                <a:spcPct val="80000"/>
              </a:lnSpc>
              <a:buFontTx/>
              <a:buNone/>
            </a:pPr>
            <a:r>
              <a:rPr lang="en-US" sz="2400" dirty="0" smtClean="0"/>
              <a:t>General guideline: algorithm 1 more efficient than algorithm 2 if </a:t>
            </a:r>
            <a:r>
              <a:rPr lang="en-US" sz="2400" i="1" dirty="0" smtClean="0"/>
              <a:t>W</a:t>
            </a:r>
            <a:r>
              <a:rPr lang="en-US" sz="2400" i="1" baseline="-25000" dirty="0" smtClean="0"/>
              <a:t>1</a:t>
            </a:r>
            <a:r>
              <a:rPr lang="en-US" sz="2400" i="1" dirty="0" smtClean="0"/>
              <a:t>(n) = o(W</a:t>
            </a:r>
            <a:r>
              <a:rPr lang="en-US" sz="2400" i="1" baseline="-25000" dirty="0" smtClean="0"/>
              <a:t>2</a:t>
            </a:r>
            <a:r>
              <a:rPr lang="en-US" sz="2400" i="1" dirty="0" smtClean="0"/>
              <a:t>(n)),</a:t>
            </a:r>
            <a:r>
              <a:rPr lang="en-US" sz="2400" dirty="0" smtClean="0"/>
              <a:t> regardless of </a:t>
            </a:r>
            <a:r>
              <a:rPr lang="en-US" sz="2400" i="1" dirty="0" smtClean="0"/>
              <a:t>T</a:t>
            </a:r>
            <a:r>
              <a:rPr lang="en-US" sz="2400" i="1" baseline="-25000" dirty="0" smtClean="0"/>
              <a:t>1</a:t>
            </a:r>
            <a:r>
              <a:rPr lang="en-US" sz="2400" i="1" dirty="0" smtClean="0"/>
              <a:t>(n)</a:t>
            </a:r>
            <a:r>
              <a:rPr lang="en-US" sz="2400" dirty="0" smtClean="0"/>
              <a:t> and </a:t>
            </a:r>
            <a:r>
              <a:rPr lang="en-US" sz="2400" i="1" dirty="0" smtClean="0"/>
              <a:t>T</a:t>
            </a:r>
            <a:r>
              <a:rPr lang="en-US" sz="2400" i="1" baseline="-25000" dirty="0" smtClean="0"/>
              <a:t>2</a:t>
            </a:r>
            <a:r>
              <a:rPr lang="en-US" sz="2400" i="1" dirty="0" smtClean="0"/>
              <a:t>(n);</a:t>
            </a:r>
            <a:r>
              <a:rPr lang="en-US" sz="2400" dirty="0" smtClean="0"/>
              <a:t> if </a:t>
            </a:r>
            <a:r>
              <a:rPr lang="en-US" sz="2400" i="1" dirty="0" smtClean="0"/>
              <a:t>W</a:t>
            </a:r>
            <a:r>
              <a:rPr lang="en-US" sz="2400" i="1" baseline="-25000" dirty="0" smtClean="0"/>
              <a:t>1</a:t>
            </a:r>
            <a:r>
              <a:rPr lang="en-US" sz="2400" i="1" dirty="0" smtClean="0"/>
              <a:t>(n</a:t>
            </a:r>
            <a:r>
              <a:rPr lang="en-US" sz="2400" dirty="0" smtClean="0"/>
              <a:t>) and </a:t>
            </a:r>
            <a:r>
              <a:rPr lang="en-US" sz="2400" i="1" dirty="0" smtClean="0"/>
              <a:t>W</a:t>
            </a:r>
            <a:r>
              <a:rPr lang="en-US" sz="2400" i="1" baseline="-25000" dirty="0" smtClean="0"/>
              <a:t>2</a:t>
            </a:r>
            <a:r>
              <a:rPr lang="en-US" sz="2400" i="1" dirty="0" smtClean="0"/>
              <a:t>(n)</a:t>
            </a:r>
            <a:r>
              <a:rPr lang="en-US" sz="2400" dirty="0" smtClean="0"/>
              <a:t> grow asymptotically the same, then algorithm 1 is considered more efficient if </a:t>
            </a:r>
            <a:r>
              <a:rPr lang="en-US" sz="2400" i="1" dirty="0" smtClean="0"/>
              <a:t>T</a:t>
            </a:r>
            <a:r>
              <a:rPr lang="en-US" sz="2400" i="1" baseline="-25000" dirty="0" smtClean="0"/>
              <a:t>1</a:t>
            </a:r>
            <a:r>
              <a:rPr lang="en-US" sz="2400" i="1" dirty="0" smtClean="0"/>
              <a:t>(n) = o(T</a:t>
            </a:r>
            <a:r>
              <a:rPr lang="en-US" sz="2400" i="1" baseline="-25000" dirty="0" smtClean="0"/>
              <a:t>2</a:t>
            </a:r>
            <a:r>
              <a:rPr lang="en-US" sz="2400" i="1" dirty="0" smtClean="0"/>
              <a:t>(n)).</a:t>
            </a:r>
            <a:r>
              <a:rPr lang="en-US" sz="2400" dirty="0" smtClean="0"/>
              <a:t> </a:t>
            </a:r>
          </a:p>
          <a:p>
            <a:pPr eaLnBrk="1" hangingPunct="1">
              <a:lnSpc>
                <a:spcPct val="80000"/>
              </a:lnSpc>
              <a:buFontTx/>
              <a:buNone/>
            </a:pPr>
            <a:endParaRPr lang="en-US" sz="2400" dirty="0" smtClean="0"/>
          </a:p>
          <a:p>
            <a:pPr eaLnBrk="1" hangingPunct="1">
              <a:lnSpc>
                <a:spcPct val="80000"/>
              </a:lnSpc>
              <a:buFontTx/>
              <a:buNone/>
            </a:pPr>
            <a:r>
              <a:rPr lang="en-US" sz="2400" dirty="0" smtClean="0"/>
              <a:t>Good reasons for avoiding strict formal definition—only guidelines</a:t>
            </a:r>
          </a:p>
          <a:p>
            <a:pPr eaLnBrk="1" hangingPunct="1">
              <a:lnSpc>
                <a:spcPct val="80000"/>
              </a:lnSpc>
              <a:buFontTx/>
              <a:buNone/>
            </a:pPr>
            <a:r>
              <a:rPr lang="en-US" sz="2400" i="1" u="sng" dirty="0" smtClean="0"/>
              <a:t>Example</a:t>
            </a:r>
            <a:r>
              <a:rPr lang="en-US" sz="2400" dirty="0" smtClean="0"/>
              <a:t> </a:t>
            </a:r>
            <a:r>
              <a:rPr lang="en-US" sz="2400" i="1" dirty="0" smtClean="0"/>
              <a:t>W</a:t>
            </a:r>
            <a:r>
              <a:rPr lang="en-US" sz="2400" i="1" baseline="-25000" dirty="0" smtClean="0"/>
              <a:t>1</a:t>
            </a:r>
            <a:r>
              <a:rPr lang="en-US" sz="2400" i="1" dirty="0" smtClean="0"/>
              <a:t>(n)=O(n),T</a:t>
            </a:r>
            <a:r>
              <a:rPr lang="en-US" sz="2400" i="1" baseline="-25000" dirty="0" smtClean="0"/>
              <a:t>1</a:t>
            </a:r>
            <a:r>
              <a:rPr lang="en-US" sz="2400" i="1" dirty="0" smtClean="0"/>
              <a:t>(n)=O(n); W</a:t>
            </a:r>
            <a:r>
              <a:rPr lang="en-US" sz="2400" i="1" baseline="-25000" dirty="0" smtClean="0"/>
              <a:t>2</a:t>
            </a:r>
            <a:r>
              <a:rPr lang="en-US" sz="2400" i="1" dirty="0" smtClean="0"/>
              <a:t>(n)=O(n log n),T</a:t>
            </a:r>
            <a:r>
              <a:rPr lang="en-US" sz="2400" i="1" baseline="-25000" dirty="0" smtClean="0"/>
              <a:t>2</a:t>
            </a:r>
            <a:r>
              <a:rPr lang="en-US" sz="2400" i="1" dirty="0" smtClean="0"/>
              <a:t>(n)=O(log n)</a:t>
            </a:r>
            <a:r>
              <a:rPr lang="en-US" sz="2400" dirty="0" smtClean="0"/>
              <a:t> Which algorithm is more efficient? </a:t>
            </a:r>
          </a:p>
          <a:p>
            <a:pPr eaLnBrk="1" hangingPunct="1">
              <a:lnSpc>
                <a:spcPct val="80000"/>
              </a:lnSpc>
              <a:buFontTx/>
              <a:buNone/>
            </a:pPr>
            <a:r>
              <a:rPr lang="en-US" sz="2400" dirty="0" smtClean="0"/>
              <a:t>Algorithm 1: less work. Algorithm 2: much faster.</a:t>
            </a:r>
          </a:p>
          <a:p>
            <a:pPr eaLnBrk="1" hangingPunct="1">
              <a:lnSpc>
                <a:spcPct val="80000"/>
              </a:lnSpc>
              <a:buFontTx/>
              <a:buNone/>
            </a:pPr>
            <a:r>
              <a:rPr lang="en-US" sz="2400" dirty="0" smtClean="0"/>
              <a:t>In this case, both algorithms are probably interesting. Imagine two users, each interested in different input sizes and in different target machines (different # processors). For one user Algorithm 1 faster. For second user Algorithm 2 faster.</a:t>
            </a:r>
          </a:p>
          <a:p>
            <a:pPr eaLnBrk="1" hangingPunct="1">
              <a:lnSpc>
                <a:spcPct val="80000"/>
              </a:lnSpc>
              <a:buFontTx/>
              <a:buNone/>
            </a:pPr>
            <a:endParaRPr lang="en-US" sz="2400" dirty="0" smtClean="0"/>
          </a:p>
          <a:p>
            <a:pPr eaLnBrk="1" hangingPunct="1">
              <a:lnSpc>
                <a:spcPct val="80000"/>
              </a:lnSpc>
              <a:buFontTx/>
              <a:buNone/>
            </a:pPr>
            <a:r>
              <a:rPr lang="en-US" sz="2400" dirty="0" smtClean="0"/>
              <a:t>Known unresolved issues with asymptotic worst-case analysis.</a:t>
            </a:r>
          </a:p>
          <a:p>
            <a:pPr eaLnBrk="1" hangingPunct="1">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685800"/>
          </a:xfrm>
        </p:spPr>
        <p:txBody>
          <a:bodyPr/>
          <a:lstStyle/>
          <a:p>
            <a:pPr eaLnBrk="1" hangingPunct="1"/>
            <a:r>
              <a:rPr lang="en-US" sz="4000" smtClean="0"/>
              <a:t>Nicknaming speedups</a:t>
            </a:r>
          </a:p>
        </p:txBody>
      </p:sp>
      <p:sp>
        <p:nvSpPr>
          <p:cNvPr id="43011" name="Rectangle 3"/>
          <p:cNvSpPr>
            <a:spLocks noGrp="1" noChangeArrowheads="1"/>
          </p:cNvSpPr>
          <p:nvPr>
            <p:ph type="body" idx="1"/>
          </p:nvPr>
        </p:nvSpPr>
        <p:spPr>
          <a:xfrm>
            <a:off x="0" y="685800"/>
            <a:ext cx="9144000" cy="6172200"/>
          </a:xfrm>
        </p:spPr>
        <p:txBody>
          <a:bodyPr/>
          <a:lstStyle/>
          <a:p>
            <a:pPr eaLnBrk="1" hangingPunct="1">
              <a:lnSpc>
                <a:spcPct val="90000"/>
              </a:lnSpc>
              <a:buFontTx/>
              <a:buNone/>
            </a:pPr>
            <a:r>
              <a:rPr lang="en-US" sz="2400" dirty="0" smtClean="0"/>
              <a:t>Suppose T(n) best possible worst case time upper bound on serial algorithm for an input of length n for some problem. (T(n) is serial time complexity for problem.) </a:t>
            </a:r>
          </a:p>
          <a:p>
            <a:pPr eaLnBrk="1" hangingPunct="1">
              <a:lnSpc>
                <a:spcPct val="90000"/>
              </a:lnSpc>
              <a:buFontTx/>
              <a:buNone/>
            </a:pPr>
            <a:r>
              <a:rPr lang="en-US" sz="2400" dirty="0" smtClean="0"/>
              <a:t>Let W(n) and </a:t>
            </a:r>
            <a:r>
              <a:rPr lang="en-US" sz="2400" dirty="0" err="1" smtClean="0"/>
              <a:t>T</a:t>
            </a:r>
            <a:r>
              <a:rPr lang="en-US" sz="2400" baseline="-25000" dirty="0" err="1" smtClean="0"/>
              <a:t>par</a:t>
            </a:r>
            <a:r>
              <a:rPr lang="en-US" sz="2400" dirty="0" smtClean="0"/>
              <a:t>(n) be work and time bounds of a parallel algorithm for same problem. </a:t>
            </a:r>
          </a:p>
          <a:p>
            <a:pPr eaLnBrk="1" hangingPunct="1">
              <a:lnSpc>
                <a:spcPct val="90000"/>
              </a:lnSpc>
              <a:buFontTx/>
              <a:buNone/>
            </a:pPr>
            <a:r>
              <a:rPr lang="en-US" sz="2400" dirty="0" smtClean="0"/>
              <a:t>The parallel algorithm is</a:t>
            </a:r>
            <a:r>
              <a:rPr lang="en-US" sz="2400" i="1" u="sng" dirty="0" smtClean="0"/>
              <a:t> work-optimal</a:t>
            </a:r>
            <a:r>
              <a:rPr lang="en-US" sz="2400" dirty="0" smtClean="0"/>
              <a:t>, if W(n) grows asymptotically the same as T(n). A work-optimal parallel algorithm is </a:t>
            </a:r>
            <a:r>
              <a:rPr lang="en-US" sz="2400" i="1" u="sng" dirty="0" smtClean="0"/>
              <a:t>work-time-optimal</a:t>
            </a:r>
            <a:r>
              <a:rPr lang="en-US" sz="2400" dirty="0" smtClean="0"/>
              <a:t> if its running time </a:t>
            </a:r>
            <a:r>
              <a:rPr lang="en-US" sz="2400" dirty="0" err="1" smtClean="0"/>
              <a:t>T</a:t>
            </a:r>
            <a:r>
              <a:rPr lang="en-US" sz="2400" baseline="-25000" dirty="0" err="1" smtClean="0"/>
              <a:t>par</a:t>
            </a:r>
            <a:r>
              <a:rPr lang="en-US" sz="2400" dirty="0" smtClean="0"/>
              <a:t>(n) cannot be improved by another work-optimal algorithm.</a:t>
            </a:r>
          </a:p>
          <a:p>
            <a:pPr eaLnBrk="1" hangingPunct="1">
              <a:lnSpc>
                <a:spcPct val="90000"/>
              </a:lnSpc>
              <a:buFontTx/>
              <a:buNone/>
            </a:pPr>
            <a:r>
              <a:rPr lang="en-US" sz="2400" dirty="0" smtClean="0"/>
              <a:t>What if serial complexity of a problem is unknown?</a:t>
            </a:r>
          </a:p>
          <a:p>
            <a:pPr eaLnBrk="1" hangingPunct="1">
              <a:lnSpc>
                <a:spcPct val="90000"/>
              </a:lnSpc>
              <a:buFontTx/>
              <a:buNone/>
            </a:pPr>
            <a:r>
              <a:rPr lang="en-US" sz="2400" dirty="0" smtClean="0"/>
              <a:t>Still an accomplishment if T(n) is best known and W(n) matches it. Called </a:t>
            </a:r>
            <a:r>
              <a:rPr lang="en-US" sz="2400" i="1" u="sng" dirty="0" smtClean="0"/>
              <a:t>linear speedup</a:t>
            </a:r>
            <a:r>
              <a:rPr lang="en-US" sz="2400" dirty="0" smtClean="0"/>
              <a:t>. Note: can change if serial improves.</a:t>
            </a:r>
          </a:p>
          <a:p>
            <a:pPr eaLnBrk="1" hangingPunct="1">
              <a:lnSpc>
                <a:spcPct val="90000"/>
              </a:lnSpc>
              <a:buFontTx/>
              <a:buNone/>
            </a:pPr>
            <a:endParaRPr lang="en-US" sz="2400" dirty="0" smtClean="0"/>
          </a:p>
          <a:p>
            <a:pPr eaLnBrk="1" hangingPunct="1">
              <a:lnSpc>
                <a:spcPct val="90000"/>
              </a:lnSpc>
              <a:buFontTx/>
              <a:buNone/>
            </a:pPr>
            <a:r>
              <a:rPr lang="en-US" sz="2400" dirty="0" smtClean="0"/>
              <a:t>Recall main reasons for existence of parallel computing: </a:t>
            </a:r>
          </a:p>
          <a:p>
            <a:pPr eaLnBrk="1" hangingPunct="1">
              <a:lnSpc>
                <a:spcPct val="90000"/>
              </a:lnSpc>
              <a:buFontTx/>
              <a:buNone/>
            </a:pPr>
            <a:r>
              <a:rPr lang="en-US" sz="2400" dirty="0" smtClean="0"/>
              <a:t>- Can perform better than serial</a:t>
            </a:r>
          </a:p>
          <a:p>
            <a:pPr eaLnBrk="1" hangingPunct="1">
              <a:lnSpc>
                <a:spcPct val="90000"/>
              </a:lnSpc>
              <a:buFontTx/>
              <a:buNone/>
            </a:pPr>
            <a:r>
              <a:rPr lang="en-US" sz="2400" dirty="0" smtClean="0"/>
              <a:t>- (it is just a matter of time till) Serial cannot improve anymore</a:t>
            </a:r>
          </a:p>
          <a:p>
            <a:pPr eaLnBrk="1" hangingPunct="1">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228600"/>
            <a:ext cx="9296400" cy="762000"/>
          </a:xfrm>
        </p:spPr>
        <p:txBody>
          <a:bodyPr/>
          <a:lstStyle/>
          <a:p>
            <a:pPr eaLnBrk="1" hangingPunct="1"/>
            <a:r>
              <a:rPr lang="en-US" sz="3200" smtClean="0"/>
              <a:t>Default assumption regarding shared memory access resolution</a:t>
            </a:r>
            <a:br>
              <a:rPr lang="en-US" sz="3200" smtClean="0"/>
            </a:br>
            <a:endParaRPr lang="en-US" sz="3200" smtClean="0"/>
          </a:p>
        </p:txBody>
      </p:sp>
      <p:sp>
        <p:nvSpPr>
          <p:cNvPr id="44035" name="Rectangle 3"/>
          <p:cNvSpPr>
            <a:spLocks noGrp="1" noChangeArrowheads="1"/>
          </p:cNvSpPr>
          <p:nvPr>
            <p:ph type="body" idx="1"/>
          </p:nvPr>
        </p:nvSpPr>
        <p:spPr>
          <a:xfrm>
            <a:off x="0" y="1066800"/>
            <a:ext cx="9144000" cy="5715000"/>
          </a:xfrm>
        </p:spPr>
        <p:txBody>
          <a:bodyPr/>
          <a:lstStyle/>
          <a:p>
            <a:pPr eaLnBrk="1" hangingPunct="1">
              <a:buFontTx/>
              <a:buNone/>
            </a:pPr>
            <a:r>
              <a:rPr lang="en-US" sz="2400" smtClean="0"/>
              <a:t>Since all conventions represent virtual models of real machines: </a:t>
            </a:r>
            <a:r>
              <a:rPr lang="en-US" sz="2400" u="sng" smtClean="0"/>
              <a:t>strongest model whose implementation cost is “still not very high”,</a:t>
            </a:r>
            <a:r>
              <a:rPr lang="en-US" sz="2400" smtClean="0"/>
              <a:t> would be practical.</a:t>
            </a:r>
          </a:p>
          <a:p>
            <a:pPr eaLnBrk="1" hangingPunct="1">
              <a:buFontTx/>
              <a:buNone/>
            </a:pPr>
            <a:r>
              <a:rPr lang="en-US" sz="2400" smtClean="0"/>
              <a:t>Simulations results + UMD PRAM-On-Chip architecture </a:t>
            </a:r>
          </a:p>
          <a:p>
            <a:pPr eaLnBrk="1" hangingPunct="1">
              <a:buFont typeface="Wingdings" pitchFamily="2" charset="2"/>
              <a:buChar char="è"/>
            </a:pPr>
            <a:r>
              <a:rPr lang="en-US" sz="2400" smtClean="0">
                <a:sym typeface="Wingdings" pitchFamily="2" charset="2"/>
              </a:rPr>
              <a:t>Arbitrary CRCW</a:t>
            </a:r>
          </a:p>
          <a:p>
            <a:pPr eaLnBrk="1" hangingPunct="1">
              <a:buFont typeface="Wingdings" pitchFamily="2" charset="2"/>
              <a:buNone/>
            </a:pPr>
            <a:endParaRPr lang="en-US" sz="2400" smtClean="0"/>
          </a:p>
          <a:p>
            <a:pPr eaLnBrk="1" hangingPunct="1">
              <a:buFont typeface="Wingdings" pitchFamily="2" charset="2"/>
              <a:buNone/>
            </a:pPr>
            <a:r>
              <a:rPr lang="en-US" smtClean="0"/>
              <a:t>NC Theory</a:t>
            </a:r>
          </a:p>
          <a:p>
            <a:pPr eaLnBrk="1" hangingPunct="1">
              <a:buFont typeface="Wingdings" pitchFamily="2" charset="2"/>
              <a:buNone/>
            </a:pPr>
            <a:r>
              <a:rPr lang="en-US" sz="2400" smtClean="0"/>
              <a:t>Good serial algorithms: poly time. </a:t>
            </a:r>
          </a:p>
          <a:p>
            <a:pPr eaLnBrk="1" hangingPunct="1">
              <a:buFont typeface="Wingdings" pitchFamily="2" charset="2"/>
              <a:buNone/>
            </a:pPr>
            <a:r>
              <a:rPr lang="en-US" sz="2400" smtClean="0"/>
              <a:t>Good parallel algorithm: poly-log  time, poly processors.</a:t>
            </a:r>
          </a:p>
          <a:p>
            <a:pPr eaLnBrk="1" hangingPunct="1">
              <a:buFont typeface="Wingdings" pitchFamily="2" charset="2"/>
              <a:buNone/>
            </a:pPr>
            <a:r>
              <a:rPr lang="en-US" sz="2400" smtClean="0"/>
              <a:t>Was much more dominant than what’s covered here in early 1980s. Fundamental insights. Limited practicality.</a:t>
            </a:r>
          </a:p>
          <a:p>
            <a:pPr eaLnBrk="1" hangingPunct="1">
              <a:buFont typeface="Wingdings" pitchFamily="2" charset="2"/>
              <a:buNone/>
            </a:pPr>
            <a:endParaRPr lang="en-US" sz="2400" smtClean="0"/>
          </a:p>
          <a:p>
            <a:pPr eaLnBrk="1" hangingPunct="1">
              <a:buFont typeface="Wingdings" pitchFamily="2" charset="2"/>
              <a:buNone/>
            </a:pPr>
            <a:r>
              <a:rPr lang="en-US" sz="2000" smtClean="0"/>
              <a:t>In choosing abstractions: fine line between helpful and “defying gravity”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t>Technique: Balanced Binary Trees; </a:t>
            </a:r>
            <a:br>
              <a:rPr lang="en-US" sz="4000" smtClean="0"/>
            </a:br>
            <a:endParaRPr lang="en-US" sz="4000" smtClean="0"/>
          </a:p>
        </p:txBody>
      </p:sp>
      <p:sp>
        <p:nvSpPr>
          <p:cNvPr id="45059" name="Rectangle 3"/>
          <p:cNvSpPr>
            <a:spLocks noGrp="1" noChangeArrowheads="1"/>
          </p:cNvSpPr>
          <p:nvPr>
            <p:ph type="body" idx="1"/>
          </p:nvPr>
        </p:nvSpPr>
        <p:spPr/>
        <p:txBody>
          <a:bodyPr/>
          <a:lstStyle/>
          <a:p>
            <a:pPr eaLnBrk="1" hangingPunct="1">
              <a:lnSpc>
                <a:spcPct val="80000"/>
              </a:lnSpc>
              <a:buFontTx/>
              <a:buNone/>
            </a:pPr>
            <a:r>
              <a:rPr lang="en-US" sz="2000" smtClean="0"/>
              <a:t>Problem: Prefix-Sums</a:t>
            </a:r>
          </a:p>
          <a:p>
            <a:pPr eaLnBrk="1" hangingPunct="1">
              <a:lnSpc>
                <a:spcPct val="80000"/>
              </a:lnSpc>
              <a:buFontTx/>
              <a:buNone/>
            </a:pPr>
            <a:r>
              <a:rPr lang="en-US" sz="2000" smtClean="0"/>
              <a:t>Input: Array A[1..n] of elements. Associative binary operation, denoted ∗, defined on the set: a ∗ (b ∗ c) = (a ∗ b) ∗ c.</a:t>
            </a:r>
          </a:p>
          <a:p>
            <a:pPr eaLnBrk="1" hangingPunct="1">
              <a:lnSpc>
                <a:spcPct val="80000"/>
              </a:lnSpc>
              <a:buFontTx/>
              <a:buNone/>
            </a:pPr>
            <a:r>
              <a:rPr lang="en-US" sz="2000" smtClean="0"/>
              <a:t>(∗ pronounced “star”; often “sum”: addition, a common example.)</a:t>
            </a:r>
          </a:p>
          <a:p>
            <a:pPr eaLnBrk="1" hangingPunct="1">
              <a:lnSpc>
                <a:spcPct val="80000"/>
              </a:lnSpc>
              <a:buFontTx/>
              <a:buNone/>
            </a:pPr>
            <a:r>
              <a:rPr lang="en-US" sz="2000" smtClean="0"/>
              <a:t>The n prefix-sums of array A are:</a:t>
            </a:r>
          </a:p>
          <a:p>
            <a:pPr eaLnBrk="1" hangingPunct="1">
              <a:lnSpc>
                <a:spcPct val="80000"/>
              </a:lnSpc>
              <a:buFontTx/>
              <a:buNone/>
            </a:pPr>
            <a:r>
              <a:rPr lang="en-US" sz="2000" smtClean="0"/>
              <a:t>A(1)</a:t>
            </a:r>
          </a:p>
          <a:p>
            <a:pPr eaLnBrk="1" hangingPunct="1">
              <a:lnSpc>
                <a:spcPct val="80000"/>
              </a:lnSpc>
              <a:buFontTx/>
              <a:buNone/>
            </a:pPr>
            <a:r>
              <a:rPr lang="en-US" sz="2000" smtClean="0"/>
              <a:t>A(1) ∗ A(2)</a:t>
            </a:r>
          </a:p>
          <a:p>
            <a:pPr eaLnBrk="1" hangingPunct="1">
              <a:lnSpc>
                <a:spcPct val="80000"/>
              </a:lnSpc>
              <a:buFontTx/>
              <a:buNone/>
            </a:pPr>
            <a:r>
              <a:rPr lang="en-US" sz="2000" smtClean="0"/>
              <a:t>..</a:t>
            </a:r>
          </a:p>
          <a:p>
            <a:pPr eaLnBrk="1" hangingPunct="1">
              <a:lnSpc>
                <a:spcPct val="80000"/>
              </a:lnSpc>
              <a:buFontTx/>
              <a:buNone/>
            </a:pPr>
            <a:r>
              <a:rPr lang="en-US" sz="2000" smtClean="0"/>
              <a:t>A(1) ∗ A(2) ∗ .. ∗ A(i)</a:t>
            </a:r>
          </a:p>
          <a:p>
            <a:pPr eaLnBrk="1" hangingPunct="1">
              <a:lnSpc>
                <a:spcPct val="80000"/>
              </a:lnSpc>
              <a:buFontTx/>
              <a:buNone/>
            </a:pPr>
            <a:r>
              <a:rPr lang="en-US" sz="2000" smtClean="0"/>
              <a:t>..</a:t>
            </a:r>
          </a:p>
          <a:p>
            <a:pPr eaLnBrk="1" hangingPunct="1">
              <a:lnSpc>
                <a:spcPct val="80000"/>
              </a:lnSpc>
              <a:buFontTx/>
              <a:buNone/>
            </a:pPr>
            <a:r>
              <a:rPr lang="en-US" sz="2000" smtClean="0"/>
              <a:t>A(1) ∗ A(2) ∗           ..           ∗ A(n)</a:t>
            </a:r>
          </a:p>
          <a:p>
            <a:pPr eaLnBrk="1" hangingPunct="1">
              <a:lnSpc>
                <a:spcPct val="80000"/>
              </a:lnSpc>
              <a:buFontTx/>
              <a:buNone/>
            </a:pPr>
            <a:endParaRPr lang="en-US" sz="2000" smtClean="0"/>
          </a:p>
          <a:p>
            <a:pPr>
              <a:spcBef>
                <a:spcPct val="0"/>
              </a:spcBef>
              <a:buFontTx/>
              <a:buNone/>
            </a:pPr>
            <a:r>
              <a:rPr lang="en-US" sz="2000" smtClean="0"/>
              <a:t>Prefix-sums is perhaps the most heavily used routine in parallel algorithms.</a:t>
            </a:r>
          </a:p>
          <a:p>
            <a:pPr eaLnBrk="1" hangingPunct="1">
              <a:lnSpc>
                <a:spcPct val="80000"/>
              </a:lnSpc>
              <a:buFontTx/>
              <a:buNone/>
            </a:pPr>
            <a:endParaRPr lang="en-US" sz="2000" smtClean="0"/>
          </a:p>
          <a:p>
            <a:pPr eaLnBrk="1" hangingPunct="1">
              <a:lnSpc>
                <a:spcPct val="80000"/>
              </a:lnSpc>
              <a:buFontTx/>
              <a:buNone/>
            </a:pPr>
            <a:endParaRPr lang="en-US"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76200"/>
          </a:xfrm>
        </p:spPr>
        <p:txBody>
          <a:bodyPr/>
          <a:lstStyle/>
          <a:p>
            <a:pPr algn="l" eaLnBrk="1" hangingPunct="1"/>
            <a:r>
              <a:rPr lang="en-US" sz="2000" smtClean="0"/>
              <a:t>ALGORITHM 1 (Prefix-sums)</a:t>
            </a:r>
            <a:r>
              <a:rPr lang="en-US" sz="4000" smtClean="0"/>
              <a:t/>
            </a:r>
            <a:br>
              <a:rPr lang="en-US" sz="4000" smtClean="0"/>
            </a:br>
            <a:endParaRPr lang="en-US" sz="4000" smtClean="0"/>
          </a:p>
        </p:txBody>
      </p:sp>
      <p:sp>
        <p:nvSpPr>
          <p:cNvPr id="46083" name="Rectangle 3"/>
          <p:cNvSpPr>
            <a:spLocks noGrp="1" noChangeArrowheads="1"/>
          </p:cNvSpPr>
          <p:nvPr>
            <p:ph type="body" idx="1"/>
          </p:nvPr>
        </p:nvSpPr>
        <p:spPr>
          <a:xfrm>
            <a:off x="0" y="4114800"/>
            <a:ext cx="9144000" cy="2743200"/>
          </a:xfrm>
        </p:spPr>
        <p:txBody>
          <a:bodyPr/>
          <a:lstStyle/>
          <a:p>
            <a:pPr eaLnBrk="1" hangingPunct="1">
              <a:buFontTx/>
              <a:buNone/>
            </a:pPr>
            <a:endParaRPr lang="en-US" dirty="0" smtClean="0"/>
          </a:p>
        </p:txBody>
      </p:sp>
      <p:pic>
        <p:nvPicPr>
          <p:cNvPr id="46084" name="Picture 4" descr="r3-aux"/>
          <p:cNvPicPr>
            <a:picLocks noChangeAspect="1" noChangeArrowheads="1"/>
          </p:cNvPicPr>
          <p:nvPr/>
        </p:nvPicPr>
        <p:blipFill>
          <a:blip r:embed="rId3" cstate="print"/>
          <a:srcRect/>
          <a:stretch>
            <a:fillRect/>
          </a:stretch>
        </p:blipFill>
        <p:spPr bwMode="auto">
          <a:xfrm>
            <a:off x="228600" y="3200400"/>
            <a:ext cx="8229600" cy="3657600"/>
          </a:xfrm>
          <a:prstGeom prst="rect">
            <a:avLst/>
          </a:prstGeom>
          <a:noFill/>
          <a:ln w="9525">
            <a:noFill/>
            <a:miter lim="800000"/>
            <a:headEnd/>
            <a:tailEnd/>
          </a:ln>
        </p:spPr>
      </p:pic>
      <p:sp>
        <p:nvSpPr>
          <p:cNvPr id="46085" name="Text Box 5"/>
          <p:cNvSpPr txBox="1">
            <a:spLocks noChangeArrowheads="1"/>
          </p:cNvSpPr>
          <p:nvPr/>
        </p:nvSpPr>
        <p:spPr bwMode="auto">
          <a:xfrm>
            <a:off x="0" y="304800"/>
            <a:ext cx="5953125" cy="4211638"/>
          </a:xfrm>
          <a:prstGeom prst="rect">
            <a:avLst/>
          </a:prstGeom>
          <a:noFill/>
          <a:ln w="9525">
            <a:noFill/>
            <a:miter lim="800000"/>
            <a:headEnd/>
            <a:tailEnd/>
          </a:ln>
        </p:spPr>
        <p:txBody>
          <a:bodyPr>
            <a:spAutoFit/>
          </a:bodyPr>
          <a:lstStyle/>
          <a:p>
            <a:r>
              <a:rPr lang="en-US"/>
              <a:t>1. for i , 1 ≤ i ≤ n pardo</a:t>
            </a:r>
          </a:p>
          <a:p>
            <a:r>
              <a:rPr lang="en-US"/>
              <a:t>-     B(0, i) := A(i)</a:t>
            </a:r>
          </a:p>
          <a:p>
            <a:r>
              <a:rPr lang="en-US"/>
              <a:t>2. for h := 1 to log n</a:t>
            </a:r>
          </a:p>
          <a:p>
            <a:r>
              <a:rPr lang="en-US"/>
              <a:t>3.   for i , 1 ≤ i ≤ n/2</a:t>
            </a:r>
            <a:r>
              <a:rPr lang="en-US" baseline="30000"/>
              <a:t>h</a:t>
            </a:r>
            <a:r>
              <a:rPr lang="en-US"/>
              <a:t> pardo</a:t>
            </a:r>
          </a:p>
          <a:p>
            <a:r>
              <a:rPr lang="en-US"/>
              <a:t>-       B(h, i) := B(h − 1, 2i − 1) ∗ B(h − 1, 2i)</a:t>
            </a:r>
          </a:p>
          <a:p>
            <a:r>
              <a:rPr lang="en-US"/>
              <a:t>4. for h := log n to 0</a:t>
            </a:r>
          </a:p>
          <a:p>
            <a:r>
              <a:rPr lang="en-US"/>
              <a:t>5.   for i even, 1 ≤ i ≤ n/2</a:t>
            </a:r>
            <a:r>
              <a:rPr lang="en-US" baseline="30000"/>
              <a:t>h</a:t>
            </a:r>
            <a:r>
              <a:rPr lang="en-US"/>
              <a:t> pardo</a:t>
            </a:r>
          </a:p>
          <a:p>
            <a:r>
              <a:rPr lang="en-US"/>
              <a:t>-       C(h, i) := C(h + 1, i/2)</a:t>
            </a:r>
          </a:p>
          <a:p>
            <a:r>
              <a:rPr lang="en-US"/>
              <a:t>6.   for i = 1 pardo</a:t>
            </a:r>
          </a:p>
          <a:p>
            <a:r>
              <a:rPr lang="en-US"/>
              <a:t>-       C(h, 1) := B(h, 1)</a:t>
            </a:r>
          </a:p>
          <a:p>
            <a:r>
              <a:rPr lang="en-US"/>
              <a:t>7.   for i odd, 3 ≤ i ≤ n/2</a:t>
            </a:r>
            <a:r>
              <a:rPr lang="en-US" baseline="30000"/>
              <a:t>h</a:t>
            </a:r>
            <a:r>
              <a:rPr lang="en-US"/>
              <a:t> pardo</a:t>
            </a:r>
          </a:p>
          <a:p>
            <a:r>
              <a:rPr lang="en-US"/>
              <a:t>-       C(h, i) := C(h + 1, (i − 1)/2) ∗ B(h, i)</a:t>
            </a:r>
          </a:p>
          <a:p>
            <a:r>
              <a:rPr lang="en-US"/>
              <a:t>8. for i , 1 ≤ i ≤ n pardo</a:t>
            </a:r>
          </a:p>
          <a:p>
            <a:r>
              <a:rPr lang="en-US"/>
              <a:t>-       Output C(0, i)</a:t>
            </a:r>
          </a:p>
          <a:p>
            <a:endParaRPr lang="en-US"/>
          </a:p>
        </p:txBody>
      </p:sp>
      <p:sp>
        <p:nvSpPr>
          <p:cNvPr id="46086" name="Text Box 6"/>
          <p:cNvSpPr txBox="1">
            <a:spLocks noChangeArrowheads="1"/>
          </p:cNvSpPr>
          <p:nvPr/>
        </p:nvSpPr>
        <p:spPr bwMode="auto">
          <a:xfrm>
            <a:off x="5791200" y="1066800"/>
            <a:ext cx="2720975" cy="366713"/>
          </a:xfrm>
          <a:prstGeom prst="rect">
            <a:avLst/>
          </a:prstGeom>
          <a:noFill/>
          <a:ln w="9525">
            <a:noFill/>
            <a:miter lim="800000"/>
            <a:headEnd/>
            <a:tailEnd/>
          </a:ln>
        </p:spPr>
        <p:txBody>
          <a:bodyPr>
            <a:spAutoFit/>
          </a:bodyPr>
          <a:lstStyle/>
          <a:p>
            <a:r>
              <a:rPr lang="en-US"/>
              <a:t>Summation (as before)</a:t>
            </a:r>
          </a:p>
        </p:txBody>
      </p:sp>
      <p:sp>
        <p:nvSpPr>
          <p:cNvPr id="46087" name="Text Box 7"/>
          <p:cNvSpPr txBox="1">
            <a:spLocks noChangeArrowheads="1"/>
          </p:cNvSpPr>
          <p:nvPr/>
        </p:nvSpPr>
        <p:spPr bwMode="auto">
          <a:xfrm>
            <a:off x="5851525" y="2667000"/>
            <a:ext cx="2444750" cy="641350"/>
          </a:xfrm>
          <a:prstGeom prst="rect">
            <a:avLst/>
          </a:prstGeom>
          <a:noFill/>
          <a:ln w="9525">
            <a:noFill/>
            <a:miter lim="800000"/>
            <a:headEnd/>
            <a:tailEnd/>
          </a:ln>
        </p:spPr>
        <p:txBody>
          <a:bodyPr>
            <a:spAutoFit/>
          </a:bodyPr>
          <a:lstStyle/>
          <a:p>
            <a:r>
              <a:rPr lang="en-US"/>
              <a:t>C(h,i) – prefix-sum  of </a:t>
            </a:r>
          </a:p>
          <a:p>
            <a:r>
              <a:rPr lang="en-US"/>
              <a:t>rightmost leaf of [h,i]</a:t>
            </a:r>
          </a:p>
        </p:txBody>
      </p:sp>
      <p:sp>
        <p:nvSpPr>
          <p:cNvPr id="46088" name="Text Box 9"/>
          <p:cNvSpPr txBox="1">
            <a:spLocks noChangeArrowheads="1"/>
          </p:cNvSpPr>
          <p:nvPr/>
        </p:nvSpPr>
        <p:spPr bwMode="auto">
          <a:xfrm>
            <a:off x="5013325" y="762000"/>
            <a:ext cx="412750" cy="914400"/>
          </a:xfrm>
          <a:prstGeom prst="rect">
            <a:avLst/>
          </a:prstGeom>
          <a:noFill/>
          <a:ln w="9525">
            <a:noFill/>
            <a:miter lim="800000"/>
            <a:headEnd/>
            <a:tailEnd/>
          </a:ln>
        </p:spPr>
        <p:txBody>
          <a:bodyPr>
            <a:spAutoFit/>
          </a:bodyPr>
          <a:lstStyle/>
          <a:p>
            <a:r>
              <a:rPr lang="en-US" sz="5400"/>
              <a:t>}</a:t>
            </a:r>
          </a:p>
        </p:txBody>
      </p:sp>
      <p:sp>
        <p:nvSpPr>
          <p:cNvPr id="46089" name="Text Box 10"/>
          <p:cNvSpPr txBox="1">
            <a:spLocks noChangeArrowheads="1"/>
          </p:cNvSpPr>
          <p:nvPr/>
        </p:nvSpPr>
        <p:spPr bwMode="auto">
          <a:xfrm>
            <a:off x="5022850" y="2133600"/>
            <a:ext cx="463550" cy="1555750"/>
          </a:xfrm>
          <a:prstGeom prst="rect">
            <a:avLst/>
          </a:prstGeom>
          <a:noFill/>
          <a:ln w="9525">
            <a:noFill/>
            <a:miter lim="800000"/>
            <a:headEnd/>
            <a:tailEnd/>
          </a:ln>
        </p:spPr>
        <p:txBody>
          <a:bodyPr>
            <a:spAutoFit/>
          </a:bodyPr>
          <a:lstStyle/>
          <a:p>
            <a:r>
              <a:rPr lang="en-US" sz="960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14400"/>
          </a:xfrm>
        </p:spPr>
        <p:txBody>
          <a:bodyPr/>
          <a:lstStyle/>
          <a:p>
            <a:pPr eaLnBrk="1" hangingPunct="1"/>
            <a:r>
              <a:rPr lang="en-US" dirty="0" smtClean="0"/>
              <a:t>Prefix-sums algorithm</a:t>
            </a:r>
          </a:p>
        </p:txBody>
      </p:sp>
      <p:sp>
        <p:nvSpPr>
          <p:cNvPr id="47107" name="Rectangle 3"/>
          <p:cNvSpPr>
            <a:spLocks noGrp="1" noChangeArrowheads="1"/>
          </p:cNvSpPr>
          <p:nvPr>
            <p:ph type="body" idx="1"/>
          </p:nvPr>
        </p:nvSpPr>
        <p:spPr/>
        <p:txBody>
          <a:bodyPr/>
          <a:lstStyle/>
          <a:p>
            <a:pPr eaLnBrk="1" hangingPunct="1">
              <a:buFontTx/>
              <a:buNone/>
            </a:pPr>
            <a:r>
              <a:rPr lang="en-US" dirty="0" smtClean="0"/>
              <a:t>Example</a:t>
            </a:r>
          </a:p>
        </p:txBody>
      </p:sp>
      <p:pic>
        <p:nvPicPr>
          <p:cNvPr id="47108" name="Picture 4" descr="r4"/>
          <p:cNvPicPr>
            <a:picLocks noChangeAspect="1" noChangeArrowheads="1"/>
          </p:cNvPicPr>
          <p:nvPr/>
        </p:nvPicPr>
        <p:blipFill>
          <a:blip r:embed="rId3" cstate="print"/>
          <a:srcRect/>
          <a:stretch>
            <a:fillRect/>
          </a:stretch>
        </p:blipFill>
        <p:spPr bwMode="auto">
          <a:xfrm>
            <a:off x="1536700" y="2314575"/>
            <a:ext cx="6069013" cy="2228850"/>
          </a:xfrm>
          <a:prstGeom prst="rect">
            <a:avLst/>
          </a:prstGeom>
          <a:noFill/>
          <a:ln w="9525">
            <a:noFill/>
            <a:miter lim="800000"/>
            <a:headEnd/>
            <a:tailEnd/>
          </a:ln>
        </p:spPr>
      </p:pic>
      <p:sp>
        <p:nvSpPr>
          <p:cNvPr id="47109" name="Text Box 5"/>
          <p:cNvSpPr txBox="1">
            <a:spLocks noChangeArrowheads="1"/>
          </p:cNvSpPr>
          <p:nvPr/>
        </p:nvSpPr>
        <p:spPr bwMode="auto">
          <a:xfrm>
            <a:off x="212725" y="4735513"/>
            <a:ext cx="8386763" cy="1890712"/>
          </a:xfrm>
          <a:prstGeom prst="rect">
            <a:avLst/>
          </a:prstGeom>
          <a:noFill/>
          <a:ln w="9525">
            <a:noFill/>
            <a:miter lim="800000"/>
            <a:headEnd/>
            <a:tailEnd/>
          </a:ln>
        </p:spPr>
        <p:txBody>
          <a:bodyPr wrap="none">
            <a:spAutoFit/>
          </a:bodyPr>
          <a:lstStyle/>
          <a:p>
            <a:r>
              <a:rPr lang="en-US" sz="2000" b="1" u="sng" dirty="0"/>
              <a:t>Complexity</a:t>
            </a:r>
            <a:r>
              <a:rPr lang="en-US" sz="2000" dirty="0"/>
              <a:t> Charge operations to nodes. Tree has 2n-1 nodes.</a:t>
            </a:r>
          </a:p>
          <a:p>
            <a:r>
              <a:rPr lang="en-US" sz="2000" dirty="0"/>
              <a:t>No node is charged with more than O(1) operations.</a:t>
            </a:r>
          </a:p>
          <a:p>
            <a:pPr>
              <a:buFont typeface="Wingdings" pitchFamily="2" charset="2"/>
              <a:buChar char="è"/>
            </a:pPr>
            <a:r>
              <a:rPr lang="en-US" sz="2000" dirty="0">
                <a:sym typeface="Wingdings" pitchFamily="2" charset="2"/>
              </a:rPr>
              <a:t>W(n) = O(n). Also T(n) = O(log n)</a:t>
            </a:r>
          </a:p>
          <a:p>
            <a:pPr>
              <a:buFont typeface="Wingdings" pitchFamily="2" charset="2"/>
              <a:buNone/>
            </a:pPr>
            <a:r>
              <a:rPr lang="en-US" sz="2000" dirty="0">
                <a:sym typeface="Wingdings" pitchFamily="2" charset="2"/>
              </a:rPr>
              <a:t>Theorem: The prefix-sums algorithm runs in O(n) work and O(log n) time.</a:t>
            </a:r>
          </a:p>
          <a:p>
            <a:pPr>
              <a:buFont typeface="Wingdings" pitchFamily="2" charset="2"/>
              <a:buNone/>
            </a:pPr>
            <a:endParaRPr lang="en-US" sz="2000" dirty="0">
              <a:sym typeface="Wingdings" pitchFamily="2" charset="2"/>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152400"/>
            <a:ext cx="9067800" cy="838200"/>
          </a:xfrm>
        </p:spPr>
        <p:txBody>
          <a:bodyPr/>
          <a:lstStyle/>
          <a:p>
            <a:pPr marL="838200" indent="-838200" eaLnBrk="1" hangingPunct="1"/>
            <a:r>
              <a:rPr lang="en-US" sz="3600" b="1" dirty="0" smtClean="0"/>
              <a:t>Reason 2: You can handle algorithms not through programming</a:t>
            </a:r>
          </a:p>
        </p:txBody>
      </p:sp>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a:p>
        </p:txBody>
      </p:sp>
      <p:sp>
        <p:nvSpPr>
          <p:cNvPr id="4" name="TextBox 3"/>
          <p:cNvSpPr txBox="1"/>
          <p:nvPr/>
        </p:nvSpPr>
        <p:spPr>
          <a:xfrm>
            <a:off x="0" y="1676400"/>
            <a:ext cx="9144000" cy="4284250"/>
          </a:xfrm>
          <a:prstGeom prst="rect">
            <a:avLst/>
          </a:prstGeom>
          <a:noFill/>
        </p:spPr>
        <p:txBody>
          <a:bodyPr wrap="square" rtlCol="0">
            <a:spAutoFit/>
          </a:bodyPr>
          <a:lstStyle/>
          <a:p>
            <a:pPr>
              <a:buNone/>
            </a:pPr>
            <a:r>
              <a:rPr lang="en-US" sz="2400" dirty="0" smtClean="0"/>
              <a:t>Recall how the standard CS curriculum looks:</a:t>
            </a:r>
          </a:p>
          <a:p>
            <a:pPr>
              <a:buNone/>
            </a:pPr>
            <a:r>
              <a:rPr lang="en-US" sz="2400" dirty="0" smtClean="0"/>
              <a:t>	- 1</a:t>
            </a:r>
            <a:r>
              <a:rPr lang="en-US" sz="2400" baseline="30000" dirty="0" smtClean="0"/>
              <a:t>st</a:t>
            </a:r>
            <a:r>
              <a:rPr lang="en-US" sz="2400" dirty="0" smtClean="0"/>
              <a:t> year of CS: programming. </a:t>
            </a:r>
          </a:p>
          <a:p>
            <a:pPr>
              <a:buNone/>
            </a:pPr>
            <a:r>
              <a:rPr lang="en-US" sz="2400" dirty="0" smtClean="0"/>
              <a:t>	- Later: design &amp; analysis of algorithms.</a:t>
            </a:r>
          </a:p>
          <a:p>
            <a:pPr>
              <a:buNone/>
            </a:pPr>
            <a:r>
              <a:rPr lang="en-US" sz="2400" dirty="0" smtClean="0"/>
              <a:t>	- Rationale: 1st concrete programming experience, so that 		algorithms  &amp; analysis make sense</a:t>
            </a:r>
          </a:p>
          <a:p>
            <a:pPr>
              <a:buNone/>
            </a:pPr>
            <a:endParaRPr lang="en-US" sz="2400" dirty="0" smtClean="0"/>
          </a:p>
          <a:p>
            <a:pPr>
              <a:buNone/>
            </a:pPr>
            <a:r>
              <a:rPr lang="en-US" sz="2400" u="sng" dirty="0" smtClean="0"/>
              <a:t>But</a:t>
            </a:r>
            <a:r>
              <a:rPr lang="en-US" sz="2400" dirty="0" smtClean="0"/>
              <a:t>, </a:t>
            </a:r>
            <a:r>
              <a:rPr lang="en-US" sz="2400" b="1" dirty="0" smtClean="0"/>
              <a:t>you</a:t>
            </a:r>
            <a:r>
              <a:rPr lang="en-US" sz="2400" dirty="0" smtClean="0"/>
              <a:t> can understand parallel algorithms. Then:</a:t>
            </a:r>
          </a:p>
          <a:p>
            <a:pPr>
              <a:buFontTx/>
              <a:buChar char="-"/>
            </a:pPr>
            <a:r>
              <a:rPr lang="en-US" sz="2400" dirty="0" smtClean="0"/>
              <a:t> learn skill of parallel programming by assignments</a:t>
            </a:r>
          </a:p>
          <a:p>
            <a:pPr>
              <a:buFontTx/>
              <a:buChar char="-"/>
            </a:pPr>
            <a:r>
              <a:rPr lang="en-US" sz="2400" dirty="0" smtClean="0"/>
              <a:t> </a:t>
            </a:r>
            <a:r>
              <a:rPr lang="en-US" sz="2400" dirty="0" smtClean="0">
                <a:solidFill>
                  <a:srgbClr val="FF0000"/>
                </a:solidFill>
              </a:rPr>
              <a:t>20</a:t>
            </a:r>
            <a:r>
              <a:rPr lang="en-US" sz="2400" dirty="0" smtClean="0"/>
              <a:t> minute review of XMT-C. Rest from </a:t>
            </a:r>
            <a:r>
              <a:rPr lang="en-US" sz="2400" dirty="0" err="1" smtClean="0"/>
              <a:t>tutorial+manual</a:t>
            </a:r>
            <a:endParaRPr lang="en-US" sz="2400" dirty="0" smtClean="0"/>
          </a:p>
          <a:p>
            <a:pPr eaLnBrk="1" hangingPunct="1">
              <a:lnSpc>
                <a:spcPct val="80000"/>
              </a:lnSpc>
            </a:pPr>
            <a:endParaRPr lang="en-US" sz="2400" dirty="0" smtClean="0"/>
          </a:p>
          <a:p>
            <a:pPr eaLnBrk="1" hangingPunct="1">
              <a:lnSpc>
                <a:spcPct val="80000"/>
              </a:lnSpc>
            </a:pPr>
            <a:r>
              <a:rPr lang="en-US" sz="2400" dirty="0" smtClean="0"/>
              <a:t>Test: are assignments on par with other approaches?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r6-aux"/>
          <p:cNvPicPr>
            <a:picLocks noChangeAspect="1" noChangeArrowheads="1"/>
          </p:cNvPicPr>
          <p:nvPr/>
        </p:nvPicPr>
        <p:blipFill>
          <a:blip r:embed="rId3" cstate="print"/>
          <a:srcRect/>
          <a:stretch>
            <a:fillRect/>
          </a:stretch>
        </p:blipFill>
        <p:spPr bwMode="auto">
          <a:xfrm>
            <a:off x="6065838" y="1219200"/>
            <a:ext cx="3078162" cy="4572000"/>
          </a:xfrm>
          <a:prstGeom prst="rect">
            <a:avLst/>
          </a:prstGeom>
          <a:noFill/>
          <a:ln w="9525">
            <a:noFill/>
            <a:miter lim="800000"/>
            <a:headEnd/>
            <a:tailEnd/>
          </a:ln>
        </p:spPr>
      </p:pic>
      <p:sp>
        <p:nvSpPr>
          <p:cNvPr id="48131" name="Text Box 5"/>
          <p:cNvSpPr txBox="1">
            <a:spLocks noChangeArrowheads="1"/>
          </p:cNvSpPr>
          <p:nvPr/>
        </p:nvSpPr>
        <p:spPr bwMode="auto">
          <a:xfrm>
            <a:off x="136525" y="36513"/>
            <a:ext cx="5883275" cy="5638800"/>
          </a:xfrm>
          <a:prstGeom prst="rect">
            <a:avLst/>
          </a:prstGeom>
          <a:noFill/>
          <a:ln w="9525">
            <a:noFill/>
            <a:miter lim="800000"/>
            <a:headEnd/>
            <a:tailEnd/>
          </a:ln>
        </p:spPr>
        <p:txBody>
          <a:bodyPr>
            <a:spAutoFit/>
          </a:bodyPr>
          <a:lstStyle/>
          <a:p>
            <a:pPr algn="ctr"/>
            <a:r>
              <a:rPr lang="en-US" sz="2400" u="sng"/>
              <a:t>Application - the Compaction Problem</a:t>
            </a:r>
          </a:p>
          <a:p>
            <a:r>
              <a:rPr lang="en-US" sz="2000"/>
              <a:t>The Prefix-sums routine is heavily used in parallel algorithms. A trivial application follows:</a:t>
            </a:r>
          </a:p>
          <a:p>
            <a:r>
              <a:rPr lang="en-US" sz="2000" u="sng"/>
              <a:t>Input</a:t>
            </a:r>
            <a:r>
              <a:rPr lang="en-US" sz="2000"/>
              <a:t> Array A = A[1. . N] of elements, and binary array B = B[1 . . n].</a:t>
            </a:r>
          </a:p>
          <a:p>
            <a:r>
              <a:rPr lang="en-US" sz="2000"/>
              <a:t>Map each value i, 1 ≤ i ≤ n, where B(i) = 1, to the sequence (1, 2, . . . , s); s is the (a priori unknown) numbers of ones in B. Copy the elements of A accordingly. </a:t>
            </a:r>
          </a:p>
          <a:p>
            <a:r>
              <a:rPr lang="en-US" sz="2000"/>
              <a:t>The solution is order preserving. But, quite a few applications of compaction do not require that.</a:t>
            </a:r>
          </a:p>
          <a:p>
            <a:r>
              <a:rPr lang="en-US" sz="2000"/>
              <a:t>For computing the mapping, simply find prefix sums with respect to array B. </a:t>
            </a:r>
          </a:p>
          <a:p>
            <a:r>
              <a:rPr lang="en-US" sz="2000"/>
              <a:t>Consider an entry B(i) = 1. If the prefix sum of i is j then map A(i) into C(j). </a:t>
            </a:r>
          </a:p>
          <a:p>
            <a:r>
              <a:rPr lang="en-US" sz="2000" u="sng"/>
              <a:t>Theorem</a:t>
            </a:r>
            <a:r>
              <a:rPr lang="en-US" sz="2000"/>
              <a:t> The compaction algorithm runs in O(n) work and O(log n) time.</a:t>
            </a:r>
          </a:p>
          <a:p>
            <a:endParaRPr lang="en-US"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38200"/>
          </a:xfrm>
        </p:spPr>
        <p:txBody>
          <a:bodyPr/>
          <a:lstStyle/>
          <a:p>
            <a:pPr eaLnBrk="1" hangingPunct="1"/>
            <a:r>
              <a:rPr lang="en-US" sz="3200" dirty="0" smtClean="0">
                <a:solidFill>
                  <a:schemeClr val="hlink"/>
                </a:solidFill>
              </a:rPr>
              <a:t>Snapshot: XMT High-level language</a:t>
            </a:r>
          </a:p>
        </p:txBody>
      </p:sp>
      <p:pic>
        <p:nvPicPr>
          <p:cNvPr id="49155" name="Picture 4" descr="figure2"/>
          <p:cNvPicPr>
            <a:picLocks noGrp="1" noChangeAspect="1" noChangeArrowheads="1"/>
          </p:cNvPicPr>
          <p:nvPr>
            <p:ph type="body" idx="1"/>
          </p:nvPr>
        </p:nvPicPr>
        <p:blipFill>
          <a:blip r:embed="rId3" cstate="print"/>
          <a:srcRect/>
          <a:stretch>
            <a:fillRect/>
          </a:stretch>
        </p:blipFill>
        <p:spPr>
          <a:xfrm>
            <a:off x="1600200" y="2514600"/>
            <a:ext cx="5772150" cy="1219200"/>
          </a:xfrm>
          <a:noFill/>
        </p:spPr>
      </p:pic>
      <p:sp>
        <p:nvSpPr>
          <p:cNvPr id="49156" name="Text Box 6"/>
          <p:cNvSpPr txBox="1">
            <a:spLocks noChangeArrowheads="1"/>
          </p:cNvSpPr>
          <p:nvPr/>
        </p:nvSpPr>
        <p:spPr bwMode="auto">
          <a:xfrm>
            <a:off x="60325" y="762000"/>
            <a:ext cx="9083675" cy="1570038"/>
          </a:xfrm>
          <a:prstGeom prst="rect">
            <a:avLst/>
          </a:prstGeom>
          <a:noFill/>
          <a:ln w="9525">
            <a:noFill/>
            <a:miter lim="800000"/>
            <a:headEnd/>
            <a:tailEnd/>
          </a:ln>
        </p:spPr>
        <p:txBody>
          <a:bodyPr>
            <a:spAutoFit/>
          </a:bodyPr>
          <a:lstStyle/>
          <a:p>
            <a:r>
              <a:rPr lang="en-US" sz="2400"/>
              <a:t>XMTC</a:t>
            </a:r>
            <a:r>
              <a:rPr lang="en-US" sz="2400">
                <a:solidFill>
                  <a:srgbClr val="FF0000"/>
                </a:solidFill>
              </a:rPr>
              <a:t>: Single-program multiple-data (SPMD)</a:t>
            </a:r>
            <a:r>
              <a:rPr lang="en-US" sz="2400"/>
              <a:t> extension of standard C.</a:t>
            </a:r>
          </a:p>
          <a:p>
            <a:r>
              <a:rPr lang="en-US" sz="2400"/>
              <a:t>Includes Spawn and PS - a multi-operand instruction. </a:t>
            </a:r>
          </a:p>
          <a:p>
            <a:r>
              <a:rPr lang="en-US" sz="2400"/>
              <a:t>Short (not OS) threads. </a:t>
            </a:r>
          </a:p>
        </p:txBody>
      </p:sp>
      <p:sp>
        <p:nvSpPr>
          <p:cNvPr id="49157" name="Text Box 7"/>
          <p:cNvSpPr txBox="1">
            <a:spLocks noChangeArrowheads="1"/>
          </p:cNvSpPr>
          <p:nvPr/>
        </p:nvSpPr>
        <p:spPr bwMode="auto">
          <a:xfrm>
            <a:off x="0" y="4419600"/>
            <a:ext cx="8931275" cy="1917700"/>
          </a:xfrm>
          <a:prstGeom prst="rect">
            <a:avLst/>
          </a:prstGeom>
          <a:noFill/>
          <a:ln w="9525">
            <a:noFill/>
            <a:miter lim="800000"/>
            <a:headEnd/>
            <a:tailEnd/>
          </a:ln>
        </p:spPr>
        <p:txBody>
          <a:bodyPr>
            <a:spAutoFit/>
          </a:bodyPr>
          <a:lstStyle/>
          <a:p>
            <a:r>
              <a:rPr lang="en-US" sz="2400" u="sng">
                <a:solidFill>
                  <a:schemeClr val="accent2"/>
                </a:solidFill>
              </a:rPr>
              <a:t>Cartoon</a:t>
            </a:r>
            <a:r>
              <a:rPr lang="en-US" sz="2400"/>
              <a:t> Spawn creates threads; a thread progresses at its own speed and expires at its Join. </a:t>
            </a:r>
          </a:p>
          <a:p>
            <a:r>
              <a:rPr lang="en-US" sz="2400"/>
              <a:t>Synchronization: only at the Joins. </a:t>
            </a:r>
          </a:p>
          <a:p>
            <a:r>
              <a:rPr lang="en-US" sz="2400"/>
              <a:t>So, virtual threads avoid busy-waits by expiring. </a:t>
            </a:r>
          </a:p>
          <a:p>
            <a:r>
              <a:rPr lang="en-US" sz="2400"/>
              <a:t>New: Independence of order semantics (IOS).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4638"/>
            <a:ext cx="9144000" cy="792162"/>
          </a:xfrm>
        </p:spPr>
        <p:txBody>
          <a:bodyPr/>
          <a:lstStyle/>
          <a:p>
            <a:pPr eaLnBrk="1" hangingPunct="1"/>
            <a:r>
              <a:rPr lang="en-US" smtClean="0">
                <a:solidFill>
                  <a:schemeClr val="hlink"/>
                </a:solidFill>
              </a:rPr>
              <a:t>XMT High-level language (cont’d)</a:t>
            </a:r>
          </a:p>
        </p:txBody>
      </p:sp>
      <p:sp>
        <p:nvSpPr>
          <p:cNvPr id="50179" name="Rectangle 3"/>
          <p:cNvSpPr>
            <a:spLocks noGrp="1" noChangeArrowheads="1"/>
          </p:cNvSpPr>
          <p:nvPr>
            <p:ph type="body" sz="half" idx="1"/>
          </p:nvPr>
        </p:nvSpPr>
        <p:spPr>
          <a:xfrm>
            <a:off x="0" y="1295400"/>
            <a:ext cx="4648200" cy="5334000"/>
          </a:xfrm>
        </p:spPr>
        <p:txBody>
          <a:bodyPr/>
          <a:lstStyle/>
          <a:p>
            <a:pPr eaLnBrk="1" hangingPunct="1">
              <a:lnSpc>
                <a:spcPct val="80000"/>
              </a:lnSpc>
              <a:buFontTx/>
              <a:buNone/>
            </a:pPr>
            <a:r>
              <a:rPr lang="en-US" sz="2000" dirty="0" smtClean="0"/>
              <a:t>The </a:t>
            </a:r>
            <a:r>
              <a:rPr lang="en-US" sz="2000" u="sng" dirty="0" smtClean="0">
                <a:solidFill>
                  <a:schemeClr val="hlink"/>
                </a:solidFill>
              </a:rPr>
              <a:t>array compaction</a:t>
            </a:r>
            <a:r>
              <a:rPr lang="en-US" sz="2000" dirty="0" smtClean="0"/>
              <a:t> problem</a:t>
            </a:r>
          </a:p>
          <a:p>
            <a:pPr eaLnBrk="1" hangingPunct="1">
              <a:lnSpc>
                <a:spcPct val="80000"/>
              </a:lnSpc>
              <a:buFontTx/>
              <a:buNone/>
            </a:pPr>
            <a:r>
              <a:rPr lang="en-US" sz="2000" u="sng" dirty="0" smtClean="0"/>
              <a:t>Input</a:t>
            </a:r>
            <a:r>
              <a:rPr lang="en-US" sz="2000" dirty="0" smtClean="0"/>
              <a:t>: A[1..n]. Map in some order all A(</a:t>
            </a:r>
            <a:r>
              <a:rPr lang="en-US" sz="2000" dirty="0" err="1" smtClean="0"/>
              <a:t>i</a:t>
            </a:r>
            <a:r>
              <a:rPr lang="en-US" sz="2000" dirty="0" smtClean="0"/>
              <a:t>)  not equal 0  to array D.</a:t>
            </a:r>
          </a:p>
          <a:p>
            <a:pPr eaLnBrk="1" hangingPunct="1">
              <a:lnSpc>
                <a:spcPct val="80000"/>
              </a:lnSpc>
              <a:buFontTx/>
              <a:buNone/>
            </a:pPr>
            <a:endParaRPr lang="en-US" sz="2000" dirty="0" smtClean="0"/>
          </a:p>
          <a:p>
            <a:pPr eaLnBrk="1" hangingPunct="1">
              <a:lnSpc>
                <a:spcPct val="80000"/>
              </a:lnSpc>
              <a:buFontTx/>
              <a:buNone/>
            </a:pPr>
            <a:r>
              <a:rPr lang="en-US" sz="2000" u="sng" dirty="0" smtClean="0">
                <a:solidFill>
                  <a:schemeClr val="hlink"/>
                </a:solidFill>
              </a:rPr>
              <a:t>Essence of an XMT-C program</a:t>
            </a:r>
          </a:p>
          <a:p>
            <a:pPr eaLnBrk="1" hangingPunct="1">
              <a:lnSpc>
                <a:spcPct val="80000"/>
              </a:lnSpc>
              <a:buFontTx/>
              <a:buNone/>
            </a:pPr>
            <a:r>
              <a:rPr lang="en-US" sz="2000" dirty="0" err="1" smtClean="0"/>
              <a:t>int</a:t>
            </a:r>
            <a:r>
              <a:rPr lang="en-US" sz="2000" dirty="0" smtClean="0"/>
              <a:t> x = 0; /*formally: </a:t>
            </a:r>
            <a:r>
              <a:rPr lang="en-US" sz="2000" dirty="0" err="1" smtClean="0"/>
              <a:t>psBaseReg</a:t>
            </a:r>
            <a:r>
              <a:rPr lang="en-US" sz="2000" dirty="0" smtClean="0"/>
              <a:t> x=0*/</a:t>
            </a:r>
          </a:p>
          <a:p>
            <a:pPr eaLnBrk="1" hangingPunct="1">
              <a:lnSpc>
                <a:spcPct val="80000"/>
              </a:lnSpc>
              <a:buFontTx/>
              <a:buNone/>
            </a:pPr>
            <a:r>
              <a:rPr lang="en-US" sz="2000" dirty="0" smtClean="0"/>
              <a:t>spawn(0, n-1) /* Spawn n threads; $ ranges 0 to n − 1 */</a:t>
            </a:r>
          </a:p>
          <a:p>
            <a:pPr eaLnBrk="1" hangingPunct="1">
              <a:lnSpc>
                <a:spcPct val="80000"/>
              </a:lnSpc>
              <a:buFontTx/>
              <a:buNone/>
            </a:pPr>
            <a:r>
              <a:rPr lang="en-US" sz="2000" dirty="0" smtClean="0"/>
              <a:t>{ </a:t>
            </a:r>
            <a:r>
              <a:rPr lang="en-US" sz="2000" dirty="0" err="1" smtClean="0"/>
              <a:t>int</a:t>
            </a:r>
            <a:r>
              <a:rPr lang="en-US" sz="2000" dirty="0" smtClean="0"/>
              <a:t> e = 1;</a:t>
            </a:r>
          </a:p>
          <a:p>
            <a:pPr eaLnBrk="1" hangingPunct="1">
              <a:lnSpc>
                <a:spcPct val="80000"/>
              </a:lnSpc>
              <a:buFontTx/>
              <a:buNone/>
            </a:pPr>
            <a:r>
              <a:rPr lang="en-US" sz="2000" dirty="0" smtClean="0"/>
              <a:t>   if (A[$] not-equal 0)</a:t>
            </a:r>
          </a:p>
          <a:p>
            <a:pPr eaLnBrk="1" hangingPunct="1">
              <a:lnSpc>
                <a:spcPct val="80000"/>
              </a:lnSpc>
              <a:buFontTx/>
              <a:buNone/>
            </a:pPr>
            <a:r>
              <a:rPr lang="en-US" sz="2000" dirty="0" smtClean="0"/>
              <a:t>       { </a:t>
            </a:r>
            <a:r>
              <a:rPr lang="en-US" sz="2000" dirty="0" err="1" smtClean="0"/>
              <a:t>ps</a:t>
            </a:r>
            <a:r>
              <a:rPr lang="en-US" sz="2000" dirty="0" smtClean="0"/>
              <a:t>(</a:t>
            </a:r>
            <a:r>
              <a:rPr lang="en-US" sz="2000" dirty="0" err="1" smtClean="0"/>
              <a:t>e,x</a:t>
            </a:r>
            <a:r>
              <a:rPr lang="en-US" sz="2000" dirty="0" smtClean="0"/>
              <a:t>);</a:t>
            </a:r>
          </a:p>
          <a:p>
            <a:pPr eaLnBrk="1" hangingPunct="1">
              <a:lnSpc>
                <a:spcPct val="80000"/>
              </a:lnSpc>
              <a:buFontTx/>
              <a:buNone/>
            </a:pPr>
            <a:r>
              <a:rPr lang="en-US" sz="2000" dirty="0" smtClean="0"/>
              <a:t>         D[e] = A[$] }</a:t>
            </a:r>
          </a:p>
          <a:p>
            <a:pPr eaLnBrk="1" hangingPunct="1">
              <a:lnSpc>
                <a:spcPct val="80000"/>
              </a:lnSpc>
              <a:buFontTx/>
              <a:buNone/>
            </a:pPr>
            <a:r>
              <a:rPr lang="en-US" sz="2000" dirty="0" smtClean="0"/>
              <a:t>}</a:t>
            </a:r>
          </a:p>
          <a:p>
            <a:pPr eaLnBrk="1" hangingPunct="1">
              <a:lnSpc>
                <a:spcPct val="80000"/>
              </a:lnSpc>
              <a:buFontTx/>
              <a:buNone/>
            </a:pPr>
            <a:r>
              <a:rPr lang="en-US" sz="2000" dirty="0" smtClean="0"/>
              <a:t>n = x;</a:t>
            </a:r>
          </a:p>
          <a:p>
            <a:pPr eaLnBrk="1" hangingPunct="1">
              <a:lnSpc>
                <a:spcPct val="80000"/>
              </a:lnSpc>
              <a:buFontTx/>
              <a:buNone/>
            </a:pPr>
            <a:endParaRPr lang="en-US" sz="2000" dirty="0" smtClean="0"/>
          </a:p>
          <a:p>
            <a:pPr eaLnBrk="1" hangingPunct="1">
              <a:lnSpc>
                <a:spcPct val="80000"/>
              </a:lnSpc>
              <a:buFontTx/>
              <a:buNone/>
            </a:pPr>
            <a:r>
              <a:rPr lang="en-US" sz="2000" dirty="0" smtClean="0"/>
              <a:t>Notes: (</a:t>
            </a:r>
            <a:r>
              <a:rPr lang="en-US" sz="2000" dirty="0" err="1" smtClean="0"/>
              <a:t>i</a:t>
            </a:r>
            <a:r>
              <a:rPr lang="en-US" sz="2000" dirty="0" smtClean="0"/>
              <a:t>) PS is defined next (think F&amp;A). See results for e0,e2, e6 and x. (ii) Join instructions are implicit.</a:t>
            </a:r>
          </a:p>
          <a:p>
            <a:pPr eaLnBrk="1" hangingPunct="1">
              <a:lnSpc>
                <a:spcPct val="80000"/>
              </a:lnSpc>
              <a:buFontTx/>
              <a:buNone/>
            </a:pPr>
            <a:endParaRPr lang="en-US" sz="2000" dirty="0" smtClean="0"/>
          </a:p>
          <a:p>
            <a:pPr eaLnBrk="1" hangingPunct="1">
              <a:lnSpc>
                <a:spcPct val="80000"/>
              </a:lnSpc>
              <a:buFontTx/>
              <a:buNone/>
            </a:pPr>
            <a:endParaRPr lang="en-US" sz="1600" dirty="0" smtClean="0"/>
          </a:p>
          <a:p>
            <a:pPr eaLnBrk="1" hangingPunct="1">
              <a:lnSpc>
                <a:spcPct val="80000"/>
              </a:lnSpc>
              <a:buFontTx/>
              <a:buNone/>
            </a:pPr>
            <a:endParaRPr lang="en-US" sz="1400" dirty="0" smtClean="0"/>
          </a:p>
          <a:p>
            <a:pPr eaLnBrk="1" hangingPunct="1">
              <a:lnSpc>
                <a:spcPct val="80000"/>
              </a:lnSpc>
            </a:pPr>
            <a:endParaRPr lang="en-US" sz="1400" dirty="0" smtClean="0"/>
          </a:p>
        </p:txBody>
      </p:sp>
      <p:graphicFrame>
        <p:nvGraphicFramePr>
          <p:cNvPr id="61444" name="Group 4"/>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466" name="Group 26"/>
          <p:cNvGraphicFramePr>
            <a:graphicFrameLocks noGrp="1"/>
          </p:cNvGraphicFramePr>
          <p:nvPr/>
        </p:nvGraphicFramePr>
        <p:xfrm>
          <a:off x="7924800" y="1828800"/>
          <a:ext cx="1066800" cy="1554480"/>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12" name="Line 36"/>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a:p>
        </p:txBody>
      </p:sp>
      <p:sp>
        <p:nvSpPr>
          <p:cNvPr id="50213" name="Line 37"/>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a:p>
        </p:txBody>
      </p:sp>
      <p:sp>
        <p:nvSpPr>
          <p:cNvPr id="50214" name="Line 38"/>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a:p>
        </p:txBody>
      </p:sp>
      <p:sp>
        <p:nvSpPr>
          <p:cNvPr id="50215" name="Line 39"/>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a:p>
        </p:txBody>
      </p:sp>
      <p:sp>
        <p:nvSpPr>
          <p:cNvPr id="50216" name="Line 40"/>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a:p>
        </p:txBody>
      </p:sp>
      <p:sp>
        <p:nvSpPr>
          <p:cNvPr id="50217" name="Text Box 41"/>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sz="1600"/>
              <a:t>e0</a:t>
            </a:r>
          </a:p>
        </p:txBody>
      </p:sp>
      <p:sp>
        <p:nvSpPr>
          <p:cNvPr id="50218" name="Text Box 42"/>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sz="1600"/>
              <a:t>e2</a:t>
            </a:r>
          </a:p>
        </p:txBody>
      </p:sp>
      <p:sp>
        <p:nvSpPr>
          <p:cNvPr id="50219" name="Text Box 43"/>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sz="1600"/>
              <a:t>e6</a:t>
            </a:r>
          </a:p>
        </p:txBody>
      </p:sp>
      <p:sp>
        <p:nvSpPr>
          <p:cNvPr id="50220" name="Text Box 44"/>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a:t>A</a:t>
            </a:r>
          </a:p>
        </p:txBody>
      </p:sp>
      <p:sp>
        <p:nvSpPr>
          <p:cNvPr id="50221" name="Text Box 45"/>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a:t>D</a:t>
            </a:r>
          </a:p>
        </p:txBody>
      </p:sp>
      <p:sp>
        <p:nvSpPr>
          <p:cNvPr id="50222" name="Text Box 46"/>
          <p:cNvSpPr txBox="1">
            <a:spLocks noChangeArrowheads="1"/>
          </p:cNvSpPr>
          <p:nvPr/>
        </p:nvSpPr>
        <p:spPr bwMode="auto">
          <a:xfrm>
            <a:off x="5851525" y="5373688"/>
            <a:ext cx="2862263" cy="822325"/>
          </a:xfrm>
          <a:prstGeom prst="rect">
            <a:avLst/>
          </a:prstGeom>
          <a:noFill/>
          <a:ln w="9525">
            <a:noFill/>
            <a:miter lim="800000"/>
            <a:headEnd/>
            <a:tailEnd/>
          </a:ln>
        </p:spPr>
        <p:txBody>
          <a:bodyPr wrap="none">
            <a:spAutoFit/>
          </a:bodyPr>
          <a:lstStyle/>
          <a:p>
            <a:r>
              <a:rPr lang="en-US" sz="2400"/>
              <a:t>e$ local to thread $;</a:t>
            </a:r>
          </a:p>
          <a:p>
            <a:r>
              <a:rPr lang="en-US" sz="2400"/>
              <a:t>x is 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685800"/>
          </a:xfrm>
        </p:spPr>
        <p:txBody>
          <a:bodyPr/>
          <a:lstStyle/>
          <a:p>
            <a:pPr eaLnBrk="1" hangingPunct="1"/>
            <a:r>
              <a:rPr lang="en-US" sz="4000" smtClean="0">
                <a:solidFill>
                  <a:schemeClr val="hlink"/>
                </a:solidFill>
              </a:rPr>
              <a:t>XMT Assembly Language</a:t>
            </a:r>
          </a:p>
        </p:txBody>
      </p:sp>
      <p:sp>
        <p:nvSpPr>
          <p:cNvPr id="51203" name="Rectangle 3"/>
          <p:cNvSpPr>
            <a:spLocks noGrp="1" noChangeArrowheads="1"/>
          </p:cNvSpPr>
          <p:nvPr>
            <p:ph type="body" idx="1"/>
          </p:nvPr>
        </p:nvSpPr>
        <p:spPr>
          <a:xfrm>
            <a:off x="0" y="838200"/>
            <a:ext cx="9144000" cy="6019800"/>
          </a:xfrm>
        </p:spPr>
        <p:txBody>
          <a:bodyPr/>
          <a:lstStyle/>
          <a:p>
            <a:pPr marL="412750" indent="-412750" eaLnBrk="1" hangingPunct="1">
              <a:lnSpc>
                <a:spcPct val="80000"/>
              </a:lnSpc>
              <a:buFontTx/>
              <a:buNone/>
            </a:pPr>
            <a:r>
              <a:rPr lang="en-US" sz="2000" smtClean="0"/>
              <a:t>Standard assembly language, plus 3 new instructions: Spawn, Join, and PS.</a:t>
            </a:r>
          </a:p>
          <a:p>
            <a:pPr marL="412750" indent="-412750" eaLnBrk="1" hangingPunct="1">
              <a:lnSpc>
                <a:spcPct val="80000"/>
              </a:lnSpc>
            </a:pPr>
            <a:endParaRPr lang="en-US" sz="2000" smtClean="0"/>
          </a:p>
          <a:p>
            <a:pPr marL="412750" indent="-412750" algn="ctr" eaLnBrk="1" hangingPunct="1">
              <a:lnSpc>
                <a:spcPct val="80000"/>
              </a:lnSpc>
              <a:buFontTx/>
              <a:buNone/>
            </a:pPr>
            <a:r>
              <a:rPr lang="en-US" sz="2000" u="sng" smtClean="0">
                <a:solidFill>
                  <a:schemeClr val="hlink"/>
                </a:solidFill>
              </a:rPr>
              <a:t>The PS multi-operand instruction</a:t>
            </a:r>
          </a:p>
          <a:p>
            <a:pPr marL="412750" indent="-412750" eaLnBrk="1" hangingPunct="1">
              <a:lnSpc>
                <a:spcPct val="80000"/>
              </a:lnSpc>
              <a:buFontTx/>
              <a:buNone/>
            </a:pPr>
            <a:r>
              <a:rPr lang="en-US" sz="2000" smtClean="0"/>
              <a:t>New kind of instruction: Prefix-sum (PS).</a:t>
            </a:r>
          </a:p>
          <a:p>
            <a:pPr marL="412750" indent="-412750" eaLnBrk="1" hangingPunct="1">
              <a:lnSpc>
                <a:spcPct val="80000"/>
              </a:lnSpc>
              <a:buFontTx/>
              <a:buNone/>
            </a:pPr>
            <a:r>
              <a:rPr lang="en-US" sz="2000" smtClean="0">
                <a:solidFill>
                  <a:srgbClr val="FF0000"/>
                </a:solidFill>
              </a:rPr>
              <a:t>Individual PS</a:t>
            </a:r>
            <a:r>
              <a:rPr lang="en-US" sz="2000" smtClean="0"/>
              <a:t>, PS Ri Rj, has an inseparable (“atomic”) outcome: </a:t>
            </a:r>
          </a:p>
          <a:p>
            <a:pPr marL="412750" indent="-412750" eaLnBrk="1" hangingPunct="1">
              <a:lnSpc>
                <a:spcPct val="80000"/>
              </a:lnSpc>
              <a:buFontTx/>
              <a:buAutoNum type="romanLcParenBoth"/>
            </a:pPr>
            <a:r>
              <a:rPr lang="en-US" sz="2000" smtClean="0"/>
              <a:t>Store Ri + Rj in Ri, and </a:t>
            </a:r>
          </a:p>
          <a:p>
            <a:pPr marL="412750" indent="-412750" eaLnBrk="1" hangingPunct="1">
              <a:lnSpc>
                <a:spcPct val="80000"/>
              </a:lnSpc>
              <a:buFontTx/>
              <a:buNone/>
            </a:pPr>
            <a:r>
              <a:rPr lang="en-US" sz="2000" smtClean="0"/>
              <a:t>(ii) store original value of Ri in Rj.</a:t>
            </a:r>
          </a:p>
          <a:p>
            <a:pPr marL="412750" indent="-412750" eaLnBrk="1" hangingPunct="1">
              <a:lnSpc>
                <a:spcPct val="80000"/>
              </a:lnSpc>
              <a:buFontTx/>
              <a:buNone/>
            </a:pPr>
            <a:endParaRPr lang="en-US" sz="2000" smtClean="0"/>
          </a:p>
          <a:p>
            <a:pPr marL="412750" indent="-412750" eaLnBrk="1" hangingPunct="1">
              <a:lnSpc>
                <a:spcPct val="80000"/>
              </a:lnSpc>
              <a:buFontTx/>
              <a:buNone/>
            </a:pPr>
            <a:r>
              <a:rPr lang="en-US" sz="2000" smtClean="0"/>
              <a:t>Several successive PS instructions define a </a:t>
            </a:r>
            <a:r>
              <a:rPr lang="en-US" sz="2000" smtClean="0">
                <a:solidFill>
                  <a:srgbClr val="FF0000"/>
                </a:solidFill>
              </a:rPr>
              <a:t>multiple-PS</a:t>
            </a:r>
            <a:r>
              <a:rPr lang="en-US" sz="2000" smtClean="0"/>
              <a:t> instruction. E.g., the </a:t>
            </a:r>
          </a:p>
          <a:p>
            <a:pPr marL="412750" indent="-412750" eaLnBrk="1" hangingPunct="1">
              <a:lnSpc>
                <a:spcPct val="80000"/>
              </a:lnSpc>
              <a:buFontTx/>
              <a:buNone/>
            </a:pPr>
            <a:r>
              <a:rPr lang="en-US" sz="2000" smtClean="0"/>
              <a:t>sequence of k instructions:</a:t>
            </a:r>
          </a:p>
          <a:p>
            <a:pPr marL="412750" indent="-412750" eaLnBrk="1" hangingPunct="1">
              <a:lnSpc>
                <a:spcPct val="80000"/>
              </a:lnSpc>
              <a:buFontTx/>
              <a:buNone/>
            </a:pPr>
            <a:r>
              <a:rPr lang="en-US" sz="2000" smtClean="0"/>
              <a:t>PS R1 R2; PS R1 R3; ...; PS R1 R(k + 1)</a:t>
            </a:r>
          </a:p>
          <a:p>
            <a:pPr marL="412750" indent="-412750" eaLnBrk="1" hangingPunct="1">
              <a:lnSpc>
                <a:spcPct val="80000"/>
              </a:lnSpc>
              <a:buFontTx/>
              <a:buNone/>
            </a:pPr>
            <a:r>
              <a:rPr lang="en-US" sz="2000" smtClean="0"/>
              <a:t>performs the prefix-sum of base R1 elements R2,R3, ...,R(k + 1) to get: </a:t>
            </a:r>
          </a:p>
          <a:p>
            <a:pPr marL="412750" indent="-412750" eaLnBrk="1" hangingPunct="1">
              <a:lnSpc>
                <a:spcPct val="80000"/>
              </a:lnSpc>
              <a:buFontTx/>
              <a:buNone/>
            </a:pPr>
            <a:r>
              <a:rPr lang="en-US" sz="2000" smtClean="0"/>
              <a:t>R2 = R1; R3 = R1 + R2; ...; R(k + 1) = R1 + ... + Rk; R1 = R1 + ... + R(k + 1).</a:t>
            </a:r>
          </a:p>
          <a:p>
            <a:pPr marL="412750" indent="-412750" eaLnBrk="1" hangingPunct="1">
              <a:lnSpc>
                <a:spcPct val="80000"/>
              </a:lnSpc>
              <a:buFontTx/>
              <a:buNone/>
            </a:pPr>
            <a:endParaRPr lang="en-US" sz="2000" smtClean="0"/>
          </a:p>
          <a:p>
            <a:pPr marL="412750" indent="-412750" eaLnBrk="1" hangingPunct="1">
              <a:lnSpc>
                <a:spcPct val="80000"/>
              </a:lnSpc>
              <a:buFontTx/>
              <a:buNone/>
            </a:pPr>
            <a:r>
              <a:rPr lang="en-US" sz="2000" smtClean="0"/>
              <a:t>Idea: (i) Several ind. PS’s can be combined into one multi-operand instruction.</a:t>
            </a:r>
          </a:p>
          <a:p>
            <a:pPr marL="412750" indent="-412750" eaLnBrk="1" hangingPunct="1">
              <a:lnSpc>
                <a:spcPct val="80000"/>
              </a:lnSpc>
              <a:buFontTx/>
              <a:buNone/>
            </a:pPr>
            <a:r>
              <a:rPr lang="en-US" sz="2000" smtClean="0"/>
              <a:t>(ii) Executed by a </a:t>
            </a:r>
            <a:r>
              <a:rPr lang="en-US" sz="2000" smtClean="0">
                <a:solidFill>
                  <a:srgbClr val="FF0000"/>
                </a:solidFill>
              </a:rPr>
              <a:t>new multi-operand PS functional unit</a:t>
            </a:r>
            <a:r>
              <a:rPr lang="en-US" sz="200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60438"/>
          </a:xfrm>
        </p:spPr>
        <p:txBody>
          <a:bodyPr/>
          <a:lstStyle/>
          <a:p>
            <a:pPr eaLnBrk="1" hangingPunct="1"/>
            <a:r>
              <a:rPr lang="en-US" sz="3600" smtClean="0"/>
              <a:t>Mapping PRAM Algorithms onto XMT</a:t>
            </a:r>
            <a:br>
              <a:rPr lang="en-US" sz="3600" smtClean="0"/>
            </a:br>
            <a:r>
              <a:rPr lang="en-US" sz="2400" smtClean="0"/>
              <a:t>(1</a:t>
            </a:r>
            <a:r>
              <a:rPr lang="en-US" sz="2400" baseline="30000" smtClean="0"/>
              <a:t>st</a:t>
            </a:r>
            <a:r>
              <a:rPr lang="en-US" sz="2400" smtClean="0"/>
              <a:t> visit of this slide)</a:t>
            </a:r>
          </a:p>
        </p:txBody>
      </p:sp>
      <p:sp>
        <p:nvSpPr>
          <p:cNvPr id="52227" name="Rectangle 3"/>
          <p:cNvSpPr>
            <a:spLocks noGrp="1" noChangeArrowheads="1"/>
          </p:cNvSpPr>
          <p:nvPr>
            <p:ph type="body" idx="1"/>
          </p:nvPr>
        </p:nvSpPr>
        <p:spPr>
          <a:xfrm>
            <a:off x="0" y="914400"/>
            <a:ext cx="9144000" cy="5943600"/>
          </a:xfrm>
        </p:spPr>
        <p:txBody>
          <a:bodyPr/>
          <a:lstStyle/>
          <a:p>
            <a:pPr marL="711200" indent="-711200" eaLnBrk="1" hangingPunct="1">
              <a:lnSpc>
                <a:spcPct val="90000"/>
              </a:lnSpc>
              <a:buFontTx/>
              <a:buNone/>
            </a:pPr>
            <a:r>
              <a:rPr lang="en-US" sz="2400" smtClean="0"/>
              <a:t>(1) PRAM parallelism maps into a thread structure</a:t>
            </a:r>
          </a:p>
          <a:p>
            <a:pPr marL="711200" indent="-711200" eaLnBrk="1" hangingPunct="1">
              <a:lnSpc>
                <a:spcPct val="90000"/>
              </a:lnSpc>
              <a:buFontTx/>
              <a:buNone/>
            </a:pPr>
            <a:r>
              <a:rPr lang="en-US" sz="2400" smtClean="0"/>
              <a:t>(2) Assembly language threads are not-too-short (to increase locality of reference)</a:t>
            </a:r>
          </a:p>
          <a:p>
            <a:pPr marL="711200" indent="-711200" eaLnBrk="1" hangingPunct="1">
              <a:lnSpc>
                <a:spcPct val="90000"/>
              </a:lnSpc>
              <a:buFontTx/>
              <a:buNone/>
            </a:pPr>
            <a:r>
              <a:rPr lang="en-US" sz="2400" smtClean="0"/>
              <a:t>(3) the threads satisfy IOS</a:t>
            </a:r>
          </a:p>
          <a:p>
            <a:pPr marL="711200" indent="-711200" eaLnBrk="1" hangingPunct="1">
              <a:lnSpc>
                <a:spcPct val="90000"/>
              </a:lnSpc>
              <a:buFontTx/>
              <a:buNone/>
            </a:pPr>
            <a:endParaRPr lang="en-US" sz="2400" u="sng" smtClean="0"/>
          </a:p>
          <a:p>
            <a:pPr marL="711200" indent="-711200" eaLnBrk="1" hangingPunct="1">
              <a:lnSpc>
                <a:spcPct val="90000"/>
              </a:lnSpc>
              <a:buFontTx/>
              <a:buNone/>
            </a:pPr>
            <a:r>
              <a:rPr lang="en-US" sz="2400" u="sng" smtClean="0"/>
              <a:t>How </a:t>
            </a:r>
            <a:r>
              <a:rPr lang="en-US" sz="2400" smtClean="0"/>
              <a:t>(summary):</a:t>
            </a:r>
          </a:p>
          <a:p>
            <a:pPr marL="711200" indent="-711200" eaLnBrk="1" hangingPunct="1">
              <a:lnSpc>
                <a:spcPct val="90000"/>
              </a:lnSpc>
              <a:buFontTx/>
              <a:buAutoNum type="romanUcPeriod"/>
            </a:pPr>
            <a:r>
              <a:rPr lang="en-US" sz="2400" smtClean="0"/>
              <a:t>Use work-depth methodology [SV-82] for “thinking in parallel”. The rest is skill. </a:t>
            </a:r>
          </a:p>
          <a:p>
            <a:pPr marL="711200" indent="-711200" eaLnBrk="1" hangingPunct="1">
              <a:lnSpc>
                <a:spcPct val="90000"/>
              </a:lnSpc>
              <a:buFontTx/>
              <a:buAutoNum type="romanUcPeriod"/>
            </a:pPr>
            <a:r>
              <a:rPr lang="en-US" sz="2400" smtClean="0"/>
              <a:t>Go through PRAM or not. </a:t>
            </a:r>
          </a:p>
          <a:p>
            <a:pPr marL="711200" indent="-711200" eaLnBrk="1" hangingPunct="1">
              <a:lnSpc>
                <a:spcPct val="90000"/>
              </a:lnSpc>
              <a:buFontTx/>
              <a:buNone/>
            </a:pPr>
            <a:r>
              <a:rPr lang="en-US" sz="2400" smtClean="0"/>
              <a:t>For performance-tuning, in order to later teach the compiler. (To be suppressed as it is ideally done by compiler):</a:t>
            </a:r>
          </a:p>
          <a:p>
            <a:pPr marL="711200" indent="-711200" eaLnBrk="1" hangingPunct="1">
              <a:lnSpc>
                <a:spcPct val="90000"/>
              </a:lnSpc>
              <a:buFontTx/>
              <a:buNone/>
            </a:pPr>
            <a:r>
              <a:rPr lang="en-US" sz="2400" smtClean="0"/>
              <a:t>Produce XMTC program accounting also for: </a:t>
            </a:r>
          </a:p>
          <a:p>
            <a:pPr marL="711200" indent="-711200" eaLnBrk="1" hangingPunct="1">
              <a:lnSpc>
                <a:spcPct val="90000"/>
              </a:lnSpc>
              <a:buFontTx/>
              <a:buNone/>
            </a:pPr>
            <a:r>
              <a:rPr lang="en-US" sz="2400" smtClean="0"/>
              <a:t>(1) Length of sequence of round trips to memory,</a:t>
            </a:r>
          </a:p>
          <a:p>
            <a:pPr marL="711200" indent="-711200" eaLnBrk="1" hangingPunct="1">
              <a:lnSpc>
                <a:spcPct val="90000"/>
              </a:lnSpc>
              <a:buFontTx/>
              <a:buNone/>
            </a:pPr>
            <a:r>
              <a:rPr lang="en-US" sz="2400" smtClean="0"/>
              <a:t>(2) QRQW. </a:t>
            </a:r>
          </a:p>
          <a:p>
            <a:pPr marL="711200" indent="-711200" eaLnBrk="1" hangingPunct="1">
              <a:lnSpc>
                <a:spcPct val="90000"/>
              </a:lnSpc>
              <a:buFontTx/>
              <a:buNone/>
            </a:pPr>
            <a:r>
              <a:rPr lang="en-US" sz="2400" smtClean="0"/>
              <a:t>Issue: nesting of spawns.</a:t>
            </a:r>
          </a:p>
          <a:p>
            <a:pPr marL="711200" indent="-711200"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9144000" cy="1447800"/>
          </a:xfrm>
        </p:spPr>
        <p:txBody>
          <a:bodyPr/>
          <a:lstStyle/>
          <a:p>
            <a:r>
              <a:rPr lang="en-US" sz="3200" smtClean="0"/>
              <a:t>Workflow from parallel algorithms to programming versus trial-and-error</a:t>
            </a:r>
          </a:p>
        </p:txBody>
      </p:sp>
      <p:sp>
        <p:nvSpPr>
          <p:cNvPr id="53251" name="Content Placeholder 2"/>
          <p:cNvSpPr>
            <a:spLocks noGrp="1"/>
          </p:cNvSpPr>
          <p:nvPr>
            <p:ph idx="1"/>
          </p:nvPr>
        </p:nvSpPr>
        <p:spPr>
          <a:xfrm>
            <a:off x="838200" y="1447800"/>
            <a:ext cx="7848600" cy="4678363"/>
          </a:xfrm>
        </p:spPr>
        <p:txBody>
          <a:bodyPr/>
          <a:lstStyle/>
          <a:p>
            <a:pPr>
              <a:buFontTx/>
              <a:buNone/>
            </a:pPr>
            <a:r>
              <a:rPr lang="en-US" smtClean="0"/>
              <a:t>Option 1</a:t>
            </a:r>
          </a:p>
        </p:txBody>
      </p:sp>
      <p:sp>
        <p:nvSpPr>
          <p:cNvPr id="4" name="Rectangle 3"/>
          <p:cNvSpPr/>
          <p:nvPr/>
        </p:nvSpPr>
        <p:spPr>
          <a:xfrm>
            <a:off x="1981200" y="2209800"/>
            <a:ext cx="16764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267200" y="3657600"/>
            <a:ext cx="2057400"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Hardware</a:t>
            </a:r>
          </a:p>
        </p:txBody>
      </p:sp>
      <p:sp>
        <p:nvSpPr>
          <p:cNvPr id="10" name="Rectangle 9"/>
          <p:cNvSpPr/>
          <p:nvPr/>
        </p:nvSpPr>
        <p:spPr>
          <a:xfrm>
            <a:off x="6629400" y="2209800"/>
            <a:ext cx="20574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26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a:latin typeface="Calibri" pitchFamily="34" charset="0"/>
              </a:rPr>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265" name="TextBox 17"/>
          <p:cNvSpPr txBox="1">
            <a:spLocks noChangeArrowheads="1"/>
          </p:cNvSpPr>
          <p:nvPr/>
        </p:nvSpPr>
        <p:spPr bwMode="auto">
          <a:xfrm>
            <a:off x="3962400" y="2209800"/>
            <a:ext cx="2514600" cy="646113"/>
          </a:xfrm>
          <a:prstGeom prst="rect">
            <a:avLst/>
          </a:prstGeom>
          <a:noFill/>
          <a:ln w="9525">
            <a:noFill/>
            <a:miter lim="800000"/>
            <a:headEnd/>
            <a:tailEnd/>
          </a:ln>
        </p:spPr>
        <p:txBody>
          <a:bodyPr>
            <a:spAutoFit/>
          </a:bodyPr>
          <a:lstStyle/>
          <a:p>
            <a:r>
              <a:rPr lang="en-US">
                <a:latin typeface="Calibri" pitchFamily="34" charset="0"/>
              </a:rPr>
              <a:t>Parallel algorithmic thinking (ICE/WD/PRAM)</a:t>
            </a:r>
          </a:p>
        </p:txBody>
      </p:sp>
      <p:sp>
        <p:nvSpPr>
          <p:cNvPr id="5326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a:latin typeface="Calibri" pitchFamily="34" charset="0"/>
              </a:rPr>
              <a:t>Compiler</a:t>
            </a:r>
          </a:p>
        </p:txBody>
      </p:sp>
      <p:sp>
        <p:nvSpPr>
          <p:cNvPr id="5326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a:latin typeface="Calibri" pitchFamily="34" charset="0"/>
              </a:rPr>
              <a:t>Is Option 1 good enough </a:t>
            </a:r>
            <a:r>
              <a:rPr lang="en-US" sz="1600">
                <a:latin typeface="Calibri" pitchFamily="34" charset="0"/>
              </a:rPr>
              <a:t>for the parallel programmer’s model?</a:t>
            </a:r>
          </a:p>
          <a:p>
            <a:r>
              <a:rPr lang="en-US" sz="1600">
                <a:latin typeface="Calibri" pitchFamily="34" charset="0"/>
              </a:rPr>
              <a:t>Options 1B and 2 start with a PRAM algorithm, but not option 1A. </a:t>
            </a:r>
          </a:p>
          <a:p>
            <a:r>
              <a:rPr lang="en-US" sz="1600" b="1">
                <a:latin typeface="Calibri" pitchFamily="34" charset="0"/>
              </a:rPr>
              <a:t>Options 1A and 2 represent workflow</a:t>
            </a:r>
            <a:r>
              <a:rPr lang="en-US" sz="1600">
                <a:latin typeface="Calibri" pitchFamily="34" charset="0"/>
              </a:rPr>
              <a:t>, but not option 1B.</a:t>
            </a:r>
          </a:p>
        </p:txBody>
      </p:sp>
      <p:sp>
        <p:nvSpPr>
          <p:cNvPr id="5326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a:latin typeface="Calibri" pitchFamily="34" charset="0"/>
              </a:rPr>
              <a:t>Not possible in the 1990s.</a:t>
            </a:r>
          </a:p>
          <a:p>
            <a:r>
              <a:rPr lang="en-US" sz="1600" b="1">
                <a:latin typeface="Calibri" pitchFamily="34" charset="0"/>
              </a:rPr>
              <a:t>Possible now: XMT@UMD</a:t>
            </a:r>
          </a:p>
          <a:p>
            <a:r>
              <a:rPr lang="en-US" sz="1600" b="1">
                <a:latin typeface="Calibri" pitchFamily="34" charset="0"/>
              </a:rPr>
              <a:t>Why settle for less?</a:t>
            </a:r>
          </a:p>
        </p:txBody>
      </p:sp>
      <p:sp>
        <p:nvSpPr>
          <p:cNvPr id="25" name="Rounded Rectangle 24"/>
          <p:cNvSpPr/>
          <p:nvPr/>
        </p:nvSpPr>
        <p:spPr>
          <a:xfrm>
            <a:off x="1905000" y="34290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Insufficient inter-thread bandwidth?</a:t>
            </a:r>
          </a:p>
        </p:txBody>
      </p:sp>
      <p:sp>
        <p:nvSpPr>
          <p:cNvPr id="26" name="Rectangle 25"/>
          <p:cNvSpPr/>
          <p:nvPr/>
        </p:nvSpPr>
        <p:spPr>
          <a:xfrm>
            <a:off x="0" y="2209800"/>
            <a:ext cx="17526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Domain decomposition, </a:t>
            </a:r>
          </a:p>
          <a:p>
            <a:pPr algn="ctr" fontAlgn="auto">
              <a:spcBef>
                <a:spcPts val="0"/>
              </a:spcBef>
              <a:spcAft>
                <a:spcPts val="0"/>
              </a:spcAft>
              <a:defRPr/>
            </a:pPr>
            <a:r>
              <a:rPr lang="en-US" dirty="0"/>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27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a:solidFill>
                  <a:srgbClr val="FF0000"/>
                </a:solidFill>
                <a:latin typeface="Calibri" pitchFamily="34" charset="0"/>
              </a:rPr>
              <a:t>Prove</a:t>
            </a:r>
          </a:p>
          <a:p>
            <a:r>
              <a:rPr lang="en-US">
                <a:solidFill>
                  <a:srgbClr val="FF0000"/>
                </a:solidFill>
                <a:latin typeface="Calibri" pitchFamily="34" charset="0"/>
              </a:rPr>
              <a:t>correctness</a:t>
            </a:r>
          </a:p>
        </p:txBody>
      </p:sp>
      <p:sp>
        <p:nvSpPr>
          <p:cNvPr id="5327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5328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a:solidFill>
                  <a:srgbClr val="FF0000"/>
                </a:solidFill>
                <a:latin typeface="Calibri" pitchFamily="34" charset="0"/>
              </a:rPr>
              <a:t>Still correct</a:t>
            </a:r>
          </a:p>
        </p:txBody>
      </p:sp>
      <p:sp>
        <p:nvSpPr>
          <p:cNvPr id="5328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a:solidFill>
                  <a:srgbClr val="FF0000"/>
                </a:solidFill>
                <a:latin typeface="Calibri" pitchFamily="34" charset="0"/>
              </a:rPr>
              <a:t>Still correct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0325" y="36513"/>
            <a:ext cx="9135834" cy="7017306"/>
          </a:xfrm>
          <a:prstGeom prst="rect">
            <a:avLst/>
          </a:prstGeom>
          <a:noFill/>
          <a:ln w="9525">
            <a:noFill/>
            <a:miter lim="800000"/>
            <a:headEnd/>
            <a:tailEnd/>
          </a:ln>
        </p:spPr>
        <p:txBody>
          <a:bodyPr wrap="none">
            <a:spAutoFit/>
          </a:bodyPr>
          <a:lstStyle/>
          <a:p>
            <a:r>
              <a:rPr lang="en-US" b="1" u="sng" dirty="0"/>
              <a:t>Exercise 2</a:t>
            </a:r>
            <a:r>
              <a:rPr lang="en-US" dirty="0"/>
              <a:t> Let A be a memory address in the shared memory of a PRAM. Suppose</a:t>
            </a:r>
          </a:p>
          <a:p>
            <a:r>
              <a:rPr lang="en-US" dirty="0"/>
              <a:t>all p processors of the PRAM need to “know” the value stored in A. Give a fast EREW </a:t>
            </a:r>
          </a:p>
          <a:p>
            <a:r>
              <a:rPr lang="en-US" dirty="0"/>
              <a:t>algorithm for broadcasting A to all p processors. How much time will this take?</a:t>
            </a:r>
          </a:p>
          <a:p>
            <a:endParaRPr lang="en-US" b="1" u="sng" dirty="0"/>
          </a:p>
          <a:p>
            <a:r>
              <a:rPr lang="en-US" b="1" u="sng" dirty="0"/>
              <a:t>Exercise 3</a:t>
            </a:r>
            <a:r>
              <a:rPr lang="en-US" dirty="0"/>
              <a:t> Input: An array A of n elements drawn from some totally ordered set. The </a:t>
            </a:r>
          </a:p>
          <a:p>
            <a:r>
              <a:rPr lang="en-US" u="sng" dirty="0"/>
              <a:t>minimum problem</a:t>
            </a:r>
            <a:r>
              <a:rPr lang="en-US" dirty="0"/>
              <a:t> is to find the smallest element in array A.</a:t>
            </a:r>
          </a:p>
          <a:p>
            <a:r>
              <a:rPr lang="en-US" dirty="0"/>
              <a:t>(1) Give an EREW PRAM algorithm that runs in O(n) work and O(log n) time.</a:t>
            </a:r>
          </a:p>
          <a:p>
            <a:r>
              <a:rPr lang="en-US" dirty="0"/>
              <a:t>(2) Suppose we are given only p ≤ n/ log n processors numbered from 1 to p. For the </a:t>
            </a:r>
          </a:p>
          <a:p>
            <a:r>
              <a:rPr lang="en-US" dirty="0"/>
              <a:t>algorithm of (1) above, describe the algorithm to be executed by processor </a:t>
            </a:r>
            <a:r>
              <a:rPr lang="en-US" dirty="0" err="1"/>
              <a:t>i</a:t>
            </a:r>
            <a:r>
              <a:rPr lang="en-US" dirty="0"/>
              <a:t>, 1 ≤ </a:t>
            </a:r>
            <a:r>
              <a:rPr lang="en-US" dirty="0" err="1"/>
              <a:t>i</a:t>
            </a:r>
            <a:r>
              <a:rPr lang="en-US" dirty="0"/>
              <a:t> ≤ p.</a:t>
            </a:r>
          </a:p>
          <a:p>
            <a:r>
              <a:rPr lang="en-US" dirty="0"/>
              <a:t>The prefix-min problem has the same input as for the minimum problem and we need to</a:t>
            </a:r>
          </a:p>
          <a:p>
            <a:r>
              <a:rPr lang="en-US" dirty="0"/>
              <a:t>find for each </a:t>
            </a:r>
            <a:r>
              <a:rPr lang="en-US" dirty="0" err="1"/>
              <a:t>i</a:t>
            </a:r>
            <a:r>
              <a:rPr lang="en-US" dirty="0"/>
              <a:t>, 1 ≤ </a:t>
            </a:r>
            <a:r>
              <a:rPr lang="en-US" dirty="0" err="1"/>
              <a:t>i</a:t>
            </a:r>
            <a:r>
              <a:rPr lang="en-US" dirty="0"/>
              <a:t> ≤ n, the smallest element among A(1),A(2), . . . ,A(</a:t>
            </a:r>
            <a:r>
              <a:rPr lang="en-US" dirty="0" err="1"/>
              <a:t>i</a:t>
            </a:r>
            <a:r>
              <a:rPr lang="en-US" dirty="0"/>
              <a:t>).</a:t>
            </a:r>
          </a:p>
          <a:p>
            <a:r>
              <a:rPr lang="en-US" dirty="0"/>
              <a:t>(3) Give an EREW PRAM algorithm that runs in O(n) work and O(log n) time for </a:t>
            </a:r>
            <a:r>
              <a:rPr lang="en-US" dirty="0" smtClean="0"/>
              <a:t>the </a:t>
            </a:r>
          </a:p>
          <a:p>
            <a:r>
              <a:rPr lang="en-US" dirty="0" smtClean="0"/>
              <a:t>prefix-min problem</a:t>
            </a:r>
            <a:r>
              <a:rPr lang="en-US" dirty="0"/>
              <a:t>.</a:t>
            </a:r>
          </a:p>
          <a:p>
            <a:endParaRPr lang="en-US" b="1" u="sng" dirty="0"/>
          </a:p>
          <a:p>
            <a:r>
              <a:rPr lang="en-US" b="1" u="sng" dirty="0"/>
              <a:t>Exercise 4</a:t>
            </a:r>
            <a:r>
              <a:rPr lang="en-US" dirty="0"/>
              <a:t> The </a:t>
            </a:r>
            <a:r>
              <a:rPr lang="en-US" u="sng" dirty="0"/>
              <a:t>nearest-one problem</a:t>
            </a:r>
            <a:r>
              <a:rPr lang="en-US" dirty="0"/>
              <a:t> is defined as follows. Input: An array A of size n</a:t>
            </a:r>
          </a:p>
          <a:p>
            <a:r>
              <a:rPr lang="en-US" dirty="0"/>
              <a:t>of bits; namely, the value of each entry of A is either 0 or 1. The nearest-one problem is</a:t>
            </a:r>
          </a:p>
          <a:p>
            <a:r>
              <a:rPr lang="en-US" dirty="0"/>
              <a:t>to find for each </a:t>
            </a:r>
            <a:r>
              <a:rPr lang="en-US" dirty="0" err="1"/>
              <a:t>i</a:t>
            </a:r>
            <a:r>
              <a:rPr lang="en-US" dirty="0"/>
              <a:t>, 1 ≤ </a:t>
            </a:r>
            <a:r>
              <a:rPr lang="en-US" dirty="0" err="1"/>
              <a:t>i</a:t>
            </a:r>
            <a:r>
              <a:rPr lang="en-US" dirty="0"/>
              <a:t> ≤ n, the largest index j ≤ </a:t>
            </a:r>
            <a:r>
              <a:rPr lang="en-US" dirty="0" err="1"/>
              <a:t>i</a:t>
            </a:r>
            <a:r>
              <a:rPr lang="en-US" dirty="0"/>
              <a:t>, such that A(j) = 1.</a:t>
            </a:r>
          </a:p>
          <a:p>
            <a:r>
              <a:rPr lang="en-US" dirty="0"/>
              <a:t>(1) Give an EREW PRAM algorithm that runs in O(n) work and O(log n) time.</a:t>
            </a:r>
          </a:p>
          <a:p>
            <a:r>
              <a:rPr lang="en-US" dirty="0"/>
              <a:t>The input for the </a:t>
            </a:r>
            <a:r>
              <a:rPr lang="en-US" u="sng" dirty="0"/>
              <a:t>segmented prefix-sums </a:t>
            </a:r>
            <a:r>
              <a:rPr lang="en-US" u="sng" dirty="0" smtClean="0"/>
              <a:t>problem</a:t>
            </a:r>
            <a:r>
              <a:rPr lang="en-US" dirty="0" smtClean="0"/>
              <a:t> </a:t>
            </a:r>
            <a:r>
              <a:rPr lang="en-US" dirty="0"/>
              <a:t>includes the same binary array A as</a:t>
            </a:r>
          </a:p>
          <a:p>
            <a:r>
              <a:rPr lang="en-US" dirty="0"/>
              <a:t>above, and in addition an array B of size n of numbers. The segmented prefix-sums</a:t>
            </a:r>
          </a:p>
          <a:p>
            <a:r>
              <a:rPr lang="en-US" dirty="0"/>
              <a:t>problem is to find for each </a:t>
            </a:r>
            <a:r>
              <a:rPr lang="en-US" dirty="0" err="1"/>
              <a:t>i</a:t>
            </a:r>
            <a:r>
              <a:rPr lang="en-US" dirty="0"/>
              <a:t>, 1 ≤ </a:t>
            </a:r>
            <a:r>
              <a:rPr lang="en-US" dirty="0" err="1"/>
              <a:t>i</a:t>
            </a:r>
            <a:r>
              <a:rPr lang="en-US" dirty="0"/>
              <a:t> ≤ n, the sum B(j) + B(j + 1) + . . . + B(</a:t>
            </a:r>
            <a:r>
              <a:rPr lang="en-US" dirty="0" err="1"/>
              <a:t>i</a:t>
            </a:r>
            <a:r>
              <a:rPr lang="en-US" dirty="0"/>
              <a:t>), where j</a:t>
            </a:r>
          </a:p>
          <a:p>
            <a:r>
              <a:rPr lang="en-US" dirty="0"/>
              <a:t>is the nearest-one for </a:t>
            </a:r>
            <a:r>
              <a:rPr lang="en-US" dirty="0" err="1"/>
              <a:t>i</a:t>
            </a:r>
            <a:r>
              <a:rPr lang="en-US" dirty="0"/>
              <a:t> (if </a:t>
            </a:r>
            <a:r>
              <a:rPr lang="en-US" dirty="0" err="1"/>
              <a:t>i</a:t>
            </a:r>
            <a:r>
              <a:rPr lang="en-US" dirty="0"/>
              <a:t> has no nearest-one we define its nearest-one to be 1).</a:t>
            </a:r>
          </a:p>
          <a:p>
            <a:r>
              <a:rPr lang="en-US" dirty="0"/>
              <a:t>(2) Give an EREWPRAM algorithm for the problem that runs in O(n) work and O(log n)</a:t>
            </a:r>
          </a:p>
          <a:p>
            <a:r>
              <a:rPr lang="en-US" dirty="0"/>
              <a:t>time.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60325" y="-36513"/>
            <a:ext cx="8985250" cy="7048501"/>
          </a:xfrm>
          <a:prstGeom prst="rect">
            <a:avLst/>
          </a:prstGeom>
          <a:noFill/>
          <a:ln w="9525">
            <a:noFill/>
            <a:miter lim="800000"/>
            <a:headEnd/>
            <a:tailEnd/>
          </a:ln>
        </p:spPr>
        <p:txBody>
          <a:bodyPr wrap="none">
            <a:spAutoFit/>
          </a:bodyPr>
          <a:lstStyle/>
          <a:p>
            <a:r>
              <a:rPr lang="en-US" sz="2400" u="sng"/>
              <a:t>Recursive Presentation of the Prefix-Sums Algorithm</a:t>
            </a:r>
          </a:p>
          <a:p>
            <a:r>
              <a:rPr lang="en-US"/>
              <a:t>Recursive presentations are useful for describing both serial and parallel algorithms. </a:t>
            </a:r>
          </a:p>
          <a:p>
            <a:r>
              <a:rPr lang="en-US"/>
              <a:t>Sometimes they shed new light on a technique being used.</a:t>
            </a:r>
          </a:p>
          <a:p>
            <a:r>
              <a:rPr lang="en-US"/>
              <a:t>PREFIX-SUMS(x</a:t>
            </a:r>
            <a:r>
              <a:rPr lang="en-US" baseline="-25000"/>
              <a:t>1</a:t>
            </a:r>
            <a:r>
              <a:rPr lang="en-US"/>
              <a:t>, x</a:t>
            </a:r>
            <a:r>
              <a:rPr lang="en-US" baseline="-25000"/>
              <a:t>2</a:t>
            </a:r>
            <a:r>
              <a:rPr lang="en-US"/>
              <a:t>, . . . , x</a:t>
            </a:r>
            <a:r>
              <a:rPr lang="en-US" baseline="-25000"/>
              <a:t>m</a:t>
            </a:r>
            <a:r>
              <a:rPr lang="en-US"/>
              <a:t>; u</a:t>
            </a:r>
            <a:r>
              <a:rPr lang="en-US" baseline="-25000"/>
              <a:t>1</a:t>
            </a:r>
            <a:r>
              <a:rPr lang="en-US"/>
              <a:t>, u</a:t>
            </a:r>
            <a:r>
              <a:rPr lang="en-US" baseline="-25000"/>
              <a:t>2</a:t>
            </a:r>
            <a:r>
              <a:rPr lang="en-US"/>
              <a:t>, . . . , u</a:t>
            </a:r>
            <a:r>
              <a:rPr lang="en-US" baseline="-25000"/>
              <a:t>m</a:t>
            </a:r>
            <a:r>
              <a:rPr lang="en-US"/>
              <a:t>)</a:t>
            </a:r>
          </a:p>
          <a:p>
            <a:r>
              <a:rPr lang="en-US"/>
              <a:t>1. if m = 1 then u</a:t>
            </a:r>
            <a:r>
              <a:rPr lang="en-US" baseline="-25000"/>
              <a:t>1</a:t>
            </a:r>
            <a:r>
              <a:rPr lang="en-US"/>
              <a:t> := x</a:t>
            </a:r>
            <a:r>
              <a:rPr lang="en-US" baseline="-25000"/>
              <a:t>1</a:t>
            </a:r>
            <a:r>
              <a:rPr lang="en-US"/>
              <a:t>; exit</a:t>
            </a:r>
          </a:p>
          <a:p>
            <a:r>
              <a:rPr lang="en-US"/>
              <a:t>2. for i, 1 ≤ i ≤ m/2 pardo</a:t>
            </a:r>
          </a:p>
          <a:p>
            <a:r>
              <a:rPr lang="en-US"/>
              <a:t>-        y</a:t>
            </a:r>
            <a:r>
              <a:rPr lang="en-US" baseline="-25000"/>
              <a:t>i</a:t>
            </a:r>
            <a:r>
              <a:rPr lang="en-US"/>
              <a:t> := x</a:t>
            </a:r>
            <a:r>
              <a:rPr lang="en-US" baseline="-25000"/>
              <a:t>2i−1</a:t>
            </a:r>
            <a:r>
              <a:rPr lang="en-US"/>
              <a:t> ∗ x</a:t>
            </a:r>
            <a:r>
              <a:rPr lang="en-US" baseline="-25000"/>
              <a:t>2i</a:t>
            </a:r>
          </a:p>
          <a:p>
            <a:r>
              <a:rPr lang="en-US"/>
              <a:t>3. PREFIX-SUMS(y</a:t>
            </a:r>
            <a:r>
              <a:rPr lang="en-US" baseline="-25000"/>
              <a:t>1</a:t>
            </a:r>
            <a:r>
              <a:rPr lang="en-US"/>
              <a:t>, y</a:t>
            </a:r>
            <a:r>
              <a:rPr lang="en-US" baseline="-25000"/>
              <a:t>2</a:t>
            </a:r>
            <a:r>
              <a:rPr lang="en-US"/>
              <a:t>, . . . , y</a:t>
            </a:r>
            <a:r>
              <a:rPr lang="en-US" baseline="-25000"/>
              <a:t>m/2</a:t>
            </a:r>
            <a:r>
              <a:rPr lang="en-US"/>
              <a:t>; v</a:t>
            </a:r>
            <a:r>
              <a:rPr lang="en-US" baseline="-25000"/>
              <a:t>1</a:t>
            </a:r>
            <a:r>
              <a:rPr lang="en-US"/>
              <a:t>, v</a:t>
            </a:r>
            <a:r>
              <a:rPr lang="en-US" baseline="-25000"/>
              <a:t>2</a:t>
            </a:r>
            <a:r>
              <a:rPr lang="en-US"/>
              <a:t>, . . . , v</a:t>
            </a:r>
            <a:r>
              <a:rPr lang="en-US" baseline="-25000"/>
              <a:t>m/2</a:t>
            </a:r>
            <a:r>
              <a:rPr lang="en-US"/>
              <a:t>)</a:t>
            </a:r>
          </a:p>
          <a:p>
            <a:r>
              <a:rPr lang="en-US"/>
              <a:t>4. for i even, 1 ≤ i ≤ m pardo</a:t>
            </a:r>
          </a:p>
          <a:p>
            <a:r>
              <a:rPr lang="en-US"/>
              <a:t>-        u</a:t>
            </a:r>
            <a:r>
              <a:rPr lang="en-US" baseline="-25000"/>
              <a:t>i</a:t>
            </a:r>
            <a:r>
              <a:rPr lang="en-US"/>
              <a:t> := v</a:t>
            </a:r>
            <a:r>
              <a:rPr lang="en-US" baseline="-25000"/>
              <a:t>i/2</a:t>
            </a:r>
          </a:p>
          <a:p>
            <a:r>
              <a:rPr lang="en-US"/>
              <a:t>5. for i = 1 pardo</a:t>
            </a:r>
          </a:p>
          <a:p>
            <a:r>
              <a:rPr lang="en-US"/>
              <a:t>-        u</a:t>
            </a:r>
            <a:r>
              <a:rPr lang="en-US" baseline="-25000"/>
              <a:t>1</a:t>
            </a:r>
            <a:r>
              <a:rPr lang="en-US"/>
              <a:t> := x</a:t>
            </a:r>
            <a:r>
              <a:rPr lang="en-US" baseline="-25000"/>
              <a:t>1</a:t>
            </a:r>
          </a:p>
          <a:p>
            <a:r>
              <a:rPr lang="en-US"/>
              <a:t>6. for i odd, 3 ≤ i ≤ m pardo</a:t>
            </a:r>
          </a:p>
          <a:p>
            <a:r>
              <a:rPr lang="en-US"/>
              <a:t>-        ui := v</a:t>
            </a:r>
            <a:r>
              <a:rPr lang="en-US" baseline="-25000"/>
              <a:t>(i−1)/2</a:t>
            </a:r>
            <a:r>
              <a:rPr lang="en-US"/>
              <a:t> ∗ x</a:t>
            </a:r>
            <a:r>
              <a:rPr lang="en-US" baseline="-25000"/>
              <a:t>i</a:t>
            </a:r>
          </a:p>
          <a:p>
            <a:endParaRPr lang="en-US"/>
          </a:p>
          <a:p>
            <a:r>
              <a:rPr lang="en-US"/>
              <a:t>To start, call: PREFIX-SUMS(A(1),A(2), . . . ,A(n);C(0, 1),C(0, 2), . . . ,C(0, n)).</a:t>
            </a:r>
          </a:p>
          <a:p>
            <a:r>
              <a:rPr lang="en-US" b="1"/>
              <a:t>Complexity</a:t>
            </a:r>
            <a:r>
              <a:rPr lang="en-US"/>
              <a:t> Recursive presentation can give concise and elegant complexity analysis. </a:t>
            </a:r>
          </a:p>
          <a:p>
            <a:r>
              <a:rPr lang="en-US"/>
              <a:t>Excluding the recursive call in instruction 3, routine PREFIX-SUMS, requires: ≤ α time, </a:t>
            </a:r>
          </a:p>
          <a:p>
            <a:r>
              <a:rPr lang="en-US"/>
              <a:t>and ≤ βm operations for some positive constants α and β.  The recursive call is for a </a:t>
            </a:r>
          </a:p>
          <a:p>
            <a:r>
              <a:rPr lang="en-US"/>
              <a:t>problem of size m/2. Therefore,</a:t>
            </a:r>
          </a:p>
          <a:p>
            <a:r>
              <a:rPr lang="en-US"/>
              <a:t>T(n) ≤ T(n/2) + α</a:t>
            </a:r>
          </a:p>
          <a:p>
            <a:r>
              <a:rPr lang="en-US"/>
              <a:t>W(n) ≤ W(n/2) + βn</a:t>
            </a:r>
          </a:p>
          <a:p>
            <a:r>
              <a:rPr lang="en-US"/>
              <a:t>Their solutions are T(n) = O(log n), and W(n) = O(n).</a:t>
            </a:r>
          </a:p>
          <a:p>
            <a:endParaRPr lang="en-US"/>
          </a:p>
          <a:p>
            <a:r>
              <a:rPr lang="en-US"/>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36525" y="188913"/>
            <a:ext cx="8916988" cy="3113087"/>
          </a:xfrm>
          <a:prstGeom prst="rect">
            <a:avLst/>
          </a:prstGeom>
          <a:noFill/>
          <a:ln w="9525">
            <a:noFill/>
            <a:miter lim="800000"/>
            <a:headEnd/>
            <a:tailEnd/>
          </a:ln>
        </p:spPr>
        <p:txBody>
          <a:bodyPr wrap="none">
            <a:spAutoFit/>
          </a:bodyPr>
          <a:lstStyle/>
          <a:p>
            <a:r>
              <a:rPr lang="en-US"/>
              <a:t>Exercise 5: Multiplying two n × n matrices A and B results in another n × n matrix</a:t>
            </a:r>
          </a:p>
          <a:p>
            <a:r>
              <a:rPr lang="en-US"/>
              <a:t>C, whose elements c</a:t>
            </a:r>
            <a:r>
              <a:rPr lang="en-US" baseline="-25000"/>
              <a:t>i,j </a:t>
            </a:r>
            <a:r>
              <a:rPr lang="en-US"/>
              <a:t>satisfy c</a:t>
            </a:r>
            <a:r>
              <a:rPr lang="en-US" baseline="-25000"/>
              <a:t>i,j</a:t>
            </a:r>
            <a:r>
              <a:rPr lang="en-US"/>
              <a:t> = a</a:t>
            </a:r>
            <a:r>
              <a:rPr lang="en-US" baseline="-25000"/>
              <a:t>i,1</a:t>
            </a:r>
            <a:r>
              <a:rPr lang="en-US"/>
              <a:t>b</a:t>
            </a:r>
            <a:r>
              <a:rPr lang="en-US" baseline="-25000"/>
              <a:t>1,j</a:t>
            </a:r>
            <a:r>
              <a:rPr lang="en-US"/>
              <a:t> + ..+ a</a:t>
            </a:r>
            <a:r>
              <a:rPr lang="en-US" baseline="-25000"/>
              <a:t>i,k</a:t>
            </a:r>
            <a:r>
              <a:rPr lang="en-US"/>
              <a:t>b</a:t>
            </a:r>
            <a:r>
              <a:rPr lang="en-US" baseline="-25000"/>
              <a:t>k,j </a:t>
            </a:r>
            <a:r>
              <a:rPr lang="en-US"/>
              <a:t>+ ..+ a</a:t>
            </a:r>
            <a:r>
              <a:rPr lang="en-US" baseline="-25000"/>
              <a:t>i,n</a:t>
            </a:r>
            <a:r>
              <a:rPr lang="en-US"/>
              <a:t>b</a:t>
            </a:r>
            <a:r>
              <a:rPr lang="en-US" baseline="-25000"/>
              <a:t>n,j</a:t>
            </a:r>
            <a:r>
              <a:rPr lang="en-US"/>
              <a:t>.</a:t>
            </a:r>
          </a:p>
          <a:p>
            <a:r>
              <a:rPr lang="en-US"/>
              <a:t>(1) Given two such matrices A and B, show how to compute matrix C in O(log n) time</a:t>
            </a:r>
          </a:p>
          <a:p>
            <a:r>
              <a:rPr lang="en-US"/>
              <a:t>using n</a:t>
            </a:r>
            <a:r>
              <a:rPr lang="en-US" baseline="30000"/>
              <a:t>3</a:t>
            </a:r>
            <a:r>
              <a:rPr lang="en-US"/>
              <a:t> processors.</a:t>
            </a:r>
          </a:p>
          <a:p>
            <a:r>
              <a:rPr lang="en-US"/>
              <a:t>(2) Suppose we are given only p ≤ n</a:t>
            </a:r>
            <a:r>
              <a:rPr lang="en-US" baseline="30000"/>
              <a:t>3</a:t>
            </a:r>
            <a:r>
              <a:rPr lang="en-US"/>
              <a:t> processors, which are numbered from 1 to p.</a:t>
            </a:r>
          </a:p>
          <a:p>
            <a:r>
              <a:rPr lang="en-US"/>
              <a:t>Describe the algorithm of item (1) above to be executed by processor i, 1 ≤ i ≤ p.</a:t>
            </a:r>
          </a:p>
          <a:p>
            <a:r>
              <a:rPr lang="en-US"/>
              <a:t>(3) In case your algorithm for item (1) above required more than O(n</a:t>
            </a:r>
            <a:r>
              <a:rPr lang="en-US" baseline="30000"/>
              <a:t>3</a:t>
            </a:r>
            <a:r>
              <a:rPr lang="en-US"/>
              <a:t>) work, show how</a:t>
            </a:r>
          </a:p>
          <a:p>
            <a:r>
              <a:rPr lang="en-US"/>
              <a:t>to improve its work complexity to get matrix C in O(n</a:t>
            </a:r>
            <a:r>
              <a:rPr lang="en-US" baseline="30000"/>
              <a:t>3</a:t>
            </a:r>
            <a:r>
              <a:rPr lang="en-US"/>
              <a:t>) work and O(log n) time.</a:t>
            </a:r>
          </a:p>
          <a:p>
            <a:r>
              <a:rPr lang="en-US"/>
              <a:t>(4) Suppose we are given only p ≤ n</a:t>
            </a:r>
            <a:r>
              <a:rPr lang="en-US" baseline="30000"/>
              <a:t>3</a:t>
            </a:r>
            <a:r>
              <a:rPr lang="en-US"/>
              <a:t>/ log n processors numbered from 1 to p.</a:t>
            </a:r>
          </a:p>
          <a:p>
            <a:r>
              <a:rPr lang="en-US"/>
              <a:t>Describe the algorithm for item (3) above to be executed by processor i, 1 ≤ i ≤ p.</a:t>
            </a:r>
          </a:p>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09600"/>
          </a:xfrm>
        </p:spPr>
        <p:txBody>
          <a:bodyPr/>
          <a:lstStyle/>
          <a:p>
            <a:pPr eaLnBrk="1" hangingPunct="1"/>
            <a:r>
              <a:rPr lang="en-US" sz="3600" smtClean="0"/>
              <a:t>Merge-Sort</a:t>
            </a:r>
          </a:p>
        </p:txBody>
      </p:sp>
      <p:sp>
        <p:nvSpPr>
          <p:cNvPr id="57347" name="Rectangle 3"/>
          <p:cNvSpPr>
            <a:spLocks noGrp="1" noChangeArrowheads="1"/>
          </p:cNvSpPr>
          <p:nvPr>
            <p:ph type="body" idx="1"/>
          </p:nvPr>
        </p:nvSpPr>
        <p:spPr>
          <a:xfrm>
            <a:off x="0" y="685800"/>
            <a:ext cx="9144000" cy="6172200"/>
          </a:xfrm>
        </p:spPr>
        <p:txBody>
          <a:bodyPr/>
          <a:lstStyle/>
          <a:p>
            <a:pPr marL="457200" indent="-457200" eaLnBrk="1" hangingPunct="1">
              <a:lnSpc>
                <a:spcPct val="90000"/>
              </a:lnSpc>
              <a:buFontTx/>
              <a:buNone/>
            </a:pPr>
            <a:r>
              <a:rPr lang="en-US" sz="2400" smtClean="0"/>
              <a:t>Input: Two arrays A[1. . n], B[1. . m]; elements from a totally ordered domain S. Each array is monotonically non-decreasing.</a:t>
            </a:r>
          </a:p>
          <a:p>
            <a:pPr marL="457200" indent="-457200" eaLnBrk="1" hangingPunct="1">
              <a:lnSpc>
                <a:spcPct val="90000"/>
              </a:lnSpc>
              <a:buFontTx/>
              <a:buNone/>
            </a:pPr>
            <a:r>
              <a:rPr lang="en-US" sz="2400" smtClean="0"/>
              <a:t>Merging: map each of these elements into a monotonically non-decreasing array C[1..n+m] </a:t>
            </a:r>
          </a:p>
          <a:p>
            <a:pPr marL="457200" indent="-457200" algn="ctr" eaLnBrk="1" hangingPunct="1">
              <a:lnSpc>
                <a:spcPct val="90000"/>
              </a:lnSpc>
              <a:buFontTx/>
              <a:buNone/>
            </a:pPr>
            <a:r>
              <a:rPr lang="en-US" sz="3600" u="sng" smtClean="0"/>
              <a:t>The partitioning paradigm</a:t>
            </a:r>
            <a:r>
              <a:rPr lang="en-US" sz="2400" smtClean="0"/>
              <a:t> </a:t>
            </a:r>
          </a:p>
          <a:p>
            <a:pPr marL="457200" indent="-457200" eaLnBrk="1" hangingPunct="1">
              <a:lnSpc>
                <a:spcPct val="90000"/>
              </a:lnSpc>
              <a:buFontTx/>
              <a:buNone/>
            </a:pPr>
            <a:r>
              <a:rPr lang="en-US" sz="2400" smtClean="0"/>
              <a:t>n: input size for a problem. Design a 2-stage parallel algorithm:</a:t>
            </a:r>
          </a:p>
          <a:p>
            <a:pPr marL="457200" indent="-457200" eaLnBrk="1" hangingPunct="1">
              <a:lnSpc>
                <a:spcPct val="90000"/>
              </a:lnSpc>
              <a:buFontTx/>
              <a:buAutoNum type="arabicPeriod"/>
            </a:pPr>
            <a:r>
              <a:rPr lang="en-US" sz="2400" smtClean="0"/>
              <a:t>Partition the input into a large number, say p, of independent small jobs AND size of the largest small job is roughly n/p.</a:t>
            </a:r>
          </a:p>
          <a:p>
            <a:pPr marL="457200" indent="-457200" eaLnBrk="1" hangingPunct="1">
              <a:lnSpc>
                <a:spcPct val="90000"/>
              </a:lnSpc>
              <a:buFontTx/>
              <a:buAutoNum type="arabicPeriod"/>
            </a:pPr>
            <a:r>
              <a:rPr lang="en-US" sz="2400" smtClean="0"/>
              <a:t>Actual work - do the small jobs concurrently, using a separate (possibly serial) algorithm for each.</a:t>
            </a:r>
          </a:p>
          <a:p>
            <a:pPr marL="457200" indent="-457200" algn="ctr" eaLnBrk="1" hangingPunct="1">
              <a:lnSpc>
                <a:spcPct val="90000"/>
              </a:lnSpc>
              <a:buFontTx/>
              <a:buNone/>
            </a:pPr>
            <a:r>
              <a:rPr lang="en-US" u="sng" smtClean="0"/>
              <a:t>Ranking Problem</a:t>
            </a:r>
          </a:p>
          <a:p>
            <a:pPr marL="457200" indent="-457200" eaLnBrk="1" hangingPunct="1">
              <a:lnSpc>
                <a:spcPct val="90000"/>
              </a:lnSpc>
              <a:buFontTx/>
              <a:buNone/>
            </a:pPr>
            <a:r>
              <a:rPr lang="en-US" sz="2400" smtClean="0"/>
              <a:t>Input: Same as for merging.</a:t>
            </a:r>
          </a:p>
          <a:p>
            <a:pPr marL="457200" indent="-457200" eaLnBrk="1" hangingPunct="1">
              <a:lnSpc>
                <a:spcPct val="90000"/>
              </a:lnSpc>
              <a:buFontTx/>
              <a:buNone/>
            </a:pPr>
            <a:r>
              <a:rPr lang="en-US" sz="2400" smtClean="0"/>
              <a:t>For every 1&lt;=i&lt;= n, RANK(i,B), and 1&lt;=j&lt;=m, RANK(j,A) </a:t>
            </a:r>
          </a:p>
          <a:p>
            <a:pPr marL="457200" indent="-457200" eaLnBrk="1" hangingPunct="1">
              <a:lnSpc>
                <a:spcPct val="90000"/>
              </a:lnSpc>
              <a:buFontTx/>
              <a:buNone/>
            </a:pPr>
            <a:r>
              <a:rPr lang="en-US" sz="2400" smtClean="0"/>
              <a:t>Example: A=[1,3,5,7,9],B[2,4,6,8]. RANK(3,B)=2;RANK(1,A)=1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0"/>
            <a:ext cx="9144000" cy="533400"/>
          </a:xfrm>
        </p:spPr>
        <p:txBody>
          <a:bodyPr/>
          <a:lstStyle/>
          <a:p>
            <a:pPr eaLnBrk="1" hangingPunct="1"/>
            <a:r>
              <a:rPr lang="en-US" sz="4000" dirty="0" smtClean="0">
                <a:solidFill>
                  <a:schemeClr val="hlink"/>
                </a:solidFill>
              </a:rPr>
              <a:t>The Pain of Parallel Programming</a:t>
            </a:r>
          </a:p>
        </p:txBody>
      </p:sp>
      <p:sp>
        <p:nvSpPr>
          <p:cNvPr id="6147" name="Rectangle 3"/>
          <p:cNvSpPr>
            <a:spLocks noGrp="1" noChangeArrowheads="1"/>
          </p:cNvSpPr>
          <p:nvPr>
            <p:ph type="body" idx="4294967295"/>
          </p:nvPr>
        </p:nvSpPr>
        <p:spPr>
          <a:xfrm>
            <a:off x="0" y="685800"/>
            <a:ext cx="9144000" cy="6400800"/>
          </a:xfrm>
        </p:spPr>
        <p:txBody>
          <a:bodyPr/>
          <a:lstStyle/>
          <a:p>
            <a:pPr eaLnBrk="1" hangingPunct="1">
              <a:lnSpc>
                <a:spcPct val="80000"/>
              </a:lnSpc>
            </a:pPr>
            <a:r>
              <a:rPr lang="en-US" sz="2000" dirty="0" smtClean="0"/>
              <a:t>Parallel programming is currently too difficult:</a:t>
            </a:r>
          </a:p>
          <a:p>
            <a:pPr marL="660400" indent="-660400" eaLnBrk="1" hangingPunct="1">
              <a:lnSpc>
                <a:spcPct val="80000"/>
              </a:lnSpc>
              <a:buFontTx/>
              <a:buNone/>
            </a:pPr>
            <a:r>
              <a:rPr lang="en-US" sz="2000" dirty="0" smtClean="0"/>
              <a:t>-   40 years of parallel computing</a:t>
            </a:r>
            <a:r>
              <a:rPr lang="en-US" sz="2000" dirty="0" smtClean="0">
                <a:sym typeface="Wingdings" pitchFamily="2" charset="2"/>
              </a:rPr>
              <a:t> </a:t>
            </a:r>
            <a:r>
              <a:rPr lang="en-US" sz="2000" dirty="0" smtClean="0"/>
              <a:t>The world is yet to see a successful general-purpose parallel computer: </a:t>
            </a:r>
            <a:r>
              <a:rPr lang="en-US" sz="2000" dirty="0" smtClean="0">
                <a:solidFill>
                  <a:srgbClr val="FF0000"/>
                </a:solidFill>
              </a:rPr>
              <a:t>Easy to program &amp; good speedups</a:t>
            </a:r>
          </a:p>
          <a:p>
            <a:pPr eaLnBrk="1" hangingPunct="1">
              <a:lnSpc>
                <a:spcPct val="80000"/>
              </a:lnSpc>
              <a:buFontTx/>
              <a:buChar char="-"/>
            </a:pPr>
            <a:r>
              <a:rPr lang="en-US" sz="2000" dirty="0" smtClean="0"/>
              <a:t>To many users programming existing parallel computers is “as intimidating and </a:t>
            </a:r>
            <a:r>
              <a:rPr lang="en-US" sz="2000" dirty="0" smtClean="0">
                <a:solidFill>
                  <a:srgbClr val="FF0000"/>
                </a:solidFill>
              </a:rPr>
              <a:t>time consuming as  programming in assembly language</a:t>
            </a:r>
            <a:r>
              <a:rPr lang="en-US" sz="2000" dirty="0" smtClean="0"/>
              <a:t>” [NSF Blue-Ribbon Panel on </a:t>
            </a:r>
            <a:r>
              <a:rPr lang="en-US" sz="2000" dirty="0" err="1" smtClean="0"/>
              <a:t>Cyberinfrastructure</a:t>
            </a:r>
            <a:r>
              <a:rPr lang="en-US" sz="2000" dirty="0" smtClean="0"/>
              <a:t>]</a:t>
            </a:r>
          </a:p>
          <a:p>
            <a:pPr eaLnBrk="1" hangingPunct="1">
              <a:lnSpc>
                <a:spcPct val="80000"/>
              </a:lnSpc>
              <a:buFontTx/>
              <a:buChar char="-"/>
            </a:pPr>
            <a:r>
              <a:rPr lang="en-US" sz="2000" dirty="0" smtClean="0"/>
              <a:t>AMD/Intel: “Need PhD in CS to program today’s </a:t>
            </a:r>
            <a:r>
              <a:rPr lang="en-US" sz="2000" dirty="0" err="1" smtClean="0"/>
              <a:t>multicores</a:t>
            </a:r>
            <a:r>
              <a:rPr lang="en-US" sz="2000" dirty="0" smtClean="0"/>
              <a:t>”</a:t>
            </a:r>
          </a:p>
          <a:p>
            <a:r>
              <a:rPr lang="en-US" sz="2000" dirty="0" smtClean="0"/>
              <a:t>“The Trouble with </a:t>
            </a:r>
            <a:r>
              <a:rPr lang="en-US" sz="2000" dirty="0" err="1" smtClean="0"/>
              <a:t>Multicore</a:t>
            </a:r>
            <a:r>
              <a:rPr lang="en-US" sz="2000" dirty="0" smtClean="0"/>
              <a:t>: </a:t>
            </a:r>
            <a:r>
              <a:rPr lang="en-US" sz="2000" dirty="0" smtClean="0">
                <a:solidFill>
                  <a:srgbClr val="FF0000"/>
                </a:solidFill>
              </a:rPr>
              <a:t>Chipmakers are busy designing microprocessors that </a:t>
            </a:r>
            <a:r>
              <a:rPr lang="en-US" sz="2000" i="1" u="sng" dirty="0" smtClean="0">
                <a:solidFill>
                  <a:srgbClr val="FF0000"/>
                </a:solidFill>
              </a:rPr>
              <a:t>most programmers can't handle</a:t>
            </a:r>
            <a:r>
              <a:rPr lang="en-US" sz="2000" i="1" u="sng" dirty="0" smtClean="0"/>
              <a:t>”</a:t>
            </a:r>
            <a:r>
              <a:rPr lang="en-US" sz="2000" dirty="0" smtClean="0"/>
              <a:t>—D. Patterson, IEEE Spectrum, July 2010. </a:t>
            </a:r>
          </a:p>
          <a:p>
            <a:pPr marL="660400" indent="-660400" eaLnBrk="1" hangingPunct="1">
              <a:lnSpc>
                <a:spcPct val="80000"/>
              </a:lnSpc>
              <a:buFontTx/>
              <a:buNone/>
            </a:pPr>
            <a:r>
              <a:rPr lang="en-US" sz="2400" dirty="0" smtClean="0">
                <a:sym typeface="Wingdings" pitchFamily="2" charset="2"/>
              </a:rPr>
              <a:t> T</a:t>
            </a:r>
            <a:r>
              <a:rPr lang="en-US" sz="2400" dirty="0" smtClean="0"/>
              <a:t>he </a:t>
            </a:r>
            <a:r>
              <a:rPr lang="en-US" sz="2400" dirty="0" smtClean="0">
                <a:solidFill>
                  <a:srgbClr val="FF0000"/>
                </a:solidFill>
              </a:rPr>
              <a:t>software spiral </a:t>
            </a:r>
            <a:r>
              <a:rPr lang="en-US" sz="2400" dirty="0" smtClean="0"/>
              <a:t>(HW improvements </a:t>
            </a:r>
            <a:r>
              <a:rPr lang="en-US" sz="2400" dirty="0" smtClean="0">
                <a:sym typeface="Wingdings" pitchFamily="2" charset="2"/>
              </a:rPr>
              <a:t></a:t>
            </a:r>
            <a:r>
              <a:rPr lang="en-US" sz="2400" dirty="0" smtClean="0"/>
              <a:t> SW imp </a:t>
            </a:r>
            <a:r>
              <a:rPr lang="en-US" sz="2400" dirty="0" smtClean="0">
                <a:sym typeface="Wingdings" pitchFamily="2" charset="2"/>
              </a:rPr>
              <a:t> HW imp</a:t>
            </a:r>
            <a:r>
              <a:rPr lang="en-US" sz="2400" dirty="0" smtClean="0"/>
              <a:t>) – growth engine for IT (A. Grove, Intel); Alas, now broken!</a:t>
            </a:r>
            <a:endParaRPr lang="en-US" sz="2400" u="sng" dirty="0" smtClean="0">
              <a:sym typeface="Wingdings" pitchFamily="2" charset="2"/>
            </a:endParaRPr>
          </a:p>
          <a:p>
            <a:pPr marL="660400" indent="-660400" eaLnBrk="1" hangingPunct="1">
              <a:lnSpc>
                <a:spcPct val="80000"/>
              </a:lnSpc>
              <a:buFontTx/>
              <a:buNone/>
            </a:pPr>
            <a:r>
              <a:rPr lang="en-US" sz="2400" dirty="0" smtClean="0">
                <a:sym typeface="Wingdings" pitchFamily="2" charset="2"/>
              </a:rPr>
              <a:t> </a:t>
            </a:r>
            <a:r>
              <a:rPr lang="en-US" sz="2400" u="sng" dirty="0" smtClean="0">
                <a:solidFill>
                  <a:srgbClr val="FF0000"/>
                </a:solidFill>
                <a:sym typeface="Wingdings" pitchFamily="2" charset="2"/>
              </a:rPr>
              <a:t>Impasse</a:t>
            </a:r>
            <a:r>
              <a:rPr lang="en-US" sz="2400" dirty="0" smtClean="0">
                <a:sym typeface="Wingdings" pitchFamily="2" charset="2"/>
              </a:rPr>
              <a:t> SW vendors </a:t>
            </a:r>
            <a:r>
              <a:rPr lang="en-US" sz="2400" u="sng" dirty="0" smtClean="0">
                <a:sym typeface="Wingdings" pitchFamily="2" charset="2"/>
              </a:rPr>
              <a:t>avoid</a:t>
            </a:r>
            <a:r>
              <a:rPr lang="en-US" sz="2400" u="sng" dirty="0" smtClean="0"/>
              <a:t> investment</a:t>
            </a:r>
            <a:r>
              <a:rPr lang="en-US" sz="2400" dirty="0" smtClean="0"/>
              <a:t> in long-term SW development since may bet on the wrong horse. </a:t>
            </a:r>
          </a:p>
          <a:p>
            <a:pPr marL="660400" indent="-660400" eaLnBrk="1" hangingPunct="1">
              <a:lnSpc>
                <a:spcPct val="80000"/>
              </a:lnSpc>
              <a:buFontTx/>
              <a:buNone/>
            </a:pPr>
            <a:endParaRPr lang="en-US" sz="2000" u="sng" dirty="0" smtClean="0"/>
          </a:p>
          <a:p>
            <a:pPr marL="660400" indent="-660400" eaLnBrk="1" hangingPunct="1">
              <a:lnSpc>
                <a:spcPct val="80000"/>
              </a:lnSpc>
              <a:buFontTx/>
              <a:buNone/>
            </a:pPr>
            <a:r>
              <a:rPr lang="en-US" sz="2000" u="sng" dirty="0" smtClean="0"/>
              <a:t>Parallel programming education</a:t>
            </a:r>
            <a:r>
              <a:rPr lang="en-US" sz="2000" dirty="0" smtClean="0"/>
              <a:t>: </a:t>
            </a:r>
            <a:r>
              <a:rPr lang="en-US" sz="2400" dirty="0" smtClean="0">
                <a:solidFill>
                  <a:srgbClr val="FF0000"/>
                </a:solidFill>
              </a:rPr>
              <a:t>why not same impasse</a:t>
            </a:r>
            <a:r>
              <a:rPr lang="en-US" sz="2400" dirty="0" smtClean="0"/>
              <a:t>?</a:t>
            </a:r>
          </a:p>
          <a:p>
            <a:pPr marL="660400" indent="-660400" eaLnBrk="1" hangingPunct="1">
              <a:lnSpc>
                <a:spcPct val="80000"/>
              </a:lnSpc>
              <a:buFontTx/>
              <a:buNone/>
            </a:pPr>
            <a:r>
              <a:rPr lang="en-US" sz="2400" b="1" dirty="0" smtClean="0"/>
              <a:t>Reason 3: Can teach common denominator</a:t>
            </a:r>
            <a:endParaRPr lang="en-US" sz="2400" dirty="0" smtClean="0"/>
          </a:p>
          <a:p>
            <a:pPr eaLnBrk="1" hangingPunct="1">
              <a:lnSpc>
                <a:spcPct val="80000"/>
              </a:lnSpc>
              <a:buFontTx/>
              <a:buNone/>
            </a:pPr>
            <a:endParaRPr lang="en-US" sz="2400" dirty="0" smtClean="0">
              <a:solidFill>
                <a:srgbClr val="FF0000"/>
              </a:solidFill>
            </a:endParaRPr>
          </a:p>
          <a:p>
            <a:pPr eaLnBrk="1" hangingPunct="1">
              <a:lnSpc>
                <a:spcPct val="80000"/>
              </a:lnSpc>
              <a:buFontTx/>
              <a:buNone/>
            </a:pPr>
            <a:endParaRPr lang="en-US" sz="2400" u="sng" dirty="0" smtClean="0"/>
          </a:p>
          <a:p>
            <a:pPr eaLnBrk="1" hangingPunct="1">
              <a:lnSpc>
                <a:spcPct val="80000"/>
              </a:lnSpc>
              <a:buFontTx/>
              <a:buNone/>
            </a:pPr>
            <a:endParaRPr lang="en-US" sz="2400" u="sng" dirty="0" smtClean="0"/>
          </a:p>
          <a:p>
            <a:pPr eaLnBrk="1" hangingPunct="1">
              <a:lnSpc>
                <a:spcPct val="80000"/>
              </a:lnSpc>
              <a:buFontTx/>
              <a:buNone/>
            </a:pPr>
            <a:endParaRPr lang="en-US" sz="2400" u="sng" dirty="0" smtClean="0"/>
          </a:p>
          <a:p>
            <a:pPr eaLnBrk="1" hangingPunct="1">
              <a:lnSpc>
                <a:spcPct val="80000"/>
              </a:lnSpc>
              <a:buFontTx/>
              <a:buNone/>
            </a:pPr>
            <a:endParaRPr lang="en-US" sz="2400" u="sng" dirty="0" smtClean="0"/>
          </a:p>
          <a:p>
            <a:pPr eaLnBrk="1" hangingPunct="1">
              <a:lnSpc>
                <a:spcPct val="80000"/>
              </a:lnSpc>
              <a:buFontTx/>
              <a:buNone/>
            </a:pPr>
            <a:endParaRPr lang="en-US" sz="2400" dirty="0" smtClean="0"/>
          </a:p>
          <a:p>
            <a:pPr eaLnBrk="1" hangingPunct="1">
              <a:lnSpc>
                <a:spcPct val="80000"/>
              </a:lnSpc>
            </a:pPr>
            <a:endParaRPr lang="en-US" sz="2400" dirty="0" smtClean="0"/>
          </a:p>
          <a:p>
            <a:pPr eaLnBrk="1" hangingPunct="1">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685800"/>
          </a:xfrm>
        </p:spPr>
        <p:txBody>
          <a:bodyPr/>
          <a:lstStyle/>
          <a:p>
            <a:pPr eaLnBrk="1" hangingPunct="1"/>
            <a:r>
              <a:rPr lang="en-US" sz="4000" smtClean="0"/>
              <a:t>Merging algorithm (cnt’d) </a:t>
            </a:r>
          </a:p>
        </p:txBody>
      </p:sp>
      <p:sp>
        <p:nvSpPr>
          <p:cNvPr id="58371" name="Rectangle 3"/>
          <p:cNvSpPr>
            <a:spLocks noGrp="1" noChangeArrowheads="1"/>
          </p:cNvSpPr>
          <p:nvPr>
            <p:ph type="body" idx="1"/>
          </p:nvPr>
        </p:nvSpPr>
        <p:spPr>
          <a:xfrm>
            <a:off x="0" y="685800"/>
            <a:ext cx="9144000" cy="5440363"/>
          </a:xfrm>
        </p:spPr>
        <p:txBody>
          <a:bodyPr/>
          <a:lstStyle/>
          <a:p>
            <a:pPr eaLnBrk="1" hangingPunct="1">
              <a:lnSpc>
                <a:spcPct val="90000"/>
              </a:lnSpc>
              <a:buFontTx/>
              <a:buNone/>
            </a:pPr>
            <a:r>
              <a:rPr lang="en-US" sz="2800" u="sng" dirty="0" smtClean="0"/>
              <a:t>Observe</a:t>
            </a:r>
            <a:r>
              <a:rPr lang="en-US" sz="2800" dirty="0" smtClean="0"/>
              <a:t> Merging</a:t>
            </a:r>
            <a:r>
              <a:rPr lang="en-US" sz="2800" dirty="0" smtClean="0">
                <a:sym typeface="Wingdings" pitchFamily="2" charset="2"/>
              </a:rPr>
              <a:t> &amp; </a:t>
            </a:r>
            <a:r>
              <a:rPr lang="en-US" sz="2800" dirty="0" smtClean="0"/>
              <a:t>Ranking: really same problem.</a:t>
            </a:r>
          </a:p>
          <a:p>
            <a:pPr eaLnBrk="1" hangingPunct="1">
              <a:lnSpc>
                <a:spcPct val="90000"/>
              </a:lnSpc>
              <a:buFontTx/>
              <a:buNone/>
            </a:pPr>
            <a:r>
              <a:rPr lang="en-US" sz="2800" u="sng" dirty="0" smtClean="0"/>
              <a:t>Show</a:t>
            </a:r>
            <a:r>
              <a:rPr lang="en-US" sz="2800" dirty="0" smtClean="0"/>
              <a:t> M</a:t>
            </a:r>
            <a:r>
              <a:rPr lang="en-US" sz="2800" dirty="0" smtClean="0">
                <a:sym typeface="Wingdings" pitchFamily="2" charset="2"/>
              </a:rPr>
              <a:t>R in W=O(n),T=O(1) (say n=m):  </a:t>
            </a:r>
          </a:p>
          <a:p>
            <a:pPr eaLnBrk="1" hangingPunct="1">
              <a:lnSpc>
                <a:spcPct val="90000"/>
              </a:lnSpc>
              <a:buFontTx/>
              <a:buNone/>
            </a:pPr>
            <a:r>
              <a:rPr lang="en-US" sz="2800" dirty="0" smtClean="0">
                <a:sym typeface="Wingdings" pitchFamily="2" charset="2"/>
              </a:rPr>
              <a:t>C(k)=A(</a:t>
            </a:r>
            <a:r>
              <a:rPr lang="en-US" sz="2800" dirty="0" err="1" smtClean="0">
                <a:sym typeface="Wingdings" pitchFamily="2" charset="2"/>
              </a:rPr>
              <a:t>i</a:t>
            </a:r>
            <a:r>
              <a:rPr lang="en-US" sz="2800" dirty="0" smtClean="0">
                <a:sym typeface="Wingdings" pitchFamily="2" charset="2"/>
              </a:rPr>
              <a:t>)  RANK(</a:t>
            </a:r>
            <a:r>
              <a:rPr lang="en-US" sz="2800" dirty="0" err="1" smtClean="0">
                <a:sym typeface="Wingdings" pitchFamily="2" charset="2"/>
              </a:rPr>
              <a:t>i,B</a:t>
            </a:r>
            <a:r>
              <a:rPr lang="en-US" sz="2800" dirty="0" smtClean="0">
                <a:sym typeface="Wingdings" pitchFamily="2" charset="2"/>
              </a:rPr>
              <a:t>)=k-</a:t>
            </a:r>
            <a:r>
              <a:rPr lang="en-US" sz="2800" dirty="0" err="1" smtClean="0">
                <a:sym typeface="Wingdings" pitchFamily="2" charset="2"/>
              </a:rPr>
              <a:t>i</a:t>
            </a:r>
            <a:endParaRPr lang="en-US" sz="2800" dirty="0" smtClean="0">
              <a:sym typeface="Wingdings" pitchFamily="2" charset="2"/>
            </a:endParaRPr>
          </a:p>
          <a:p>
            <a:pPr eaLnBrk="1" hangingPunct="1">
              <a:lnSpc>
                <a:spcPct val="90000"/>
              </a:lnSpc>
              <a:buFontTx/>
              <a:buNone/>
            </a:pPr>
            <a:r>
              <a:rPr lang="en-US" sz="2800" u="sng" dirty="0" smtClean="0">
                <a:sym typeface="Wingdings" pitchFamily="2" charset="2"/>
              </a:rPr>
              <a:t>Show</a:t>
            </a:r>
            <a:r>
              <a:rPr lang="en-US" sz="2800" dirty="0" smtClean="0">
                <a:sym typeface="Wingdings" pitchFamily="2" charset="2"/>
              </a:rPr>
              <a:t> RM in W=O(n),T=O(1):</a:t>
            </a:r>
          </a:p>
          <a:p>
            <a:pPr eaLnBrk="1" hangingPunct="1">
              <a:lnSpc>
                <a:spcPct val="90000"/>
              </a:lnSpc>
              <a:buFontTx/>
              <a:buNone/>
            </a:pPr>
            <a:r>
              <a:rPr lang="en-US" sz="2800" dirty="0" smtClean="0">
                <a:sym typeface="Wingdings" pitchFamily="2" charset="2"/>
              </a:rPr>
              <a:t>RANK(</a:t>
            </a:r>
            <a:r>
              <a:rPr lang="en-US" sz="2800" dirty="0" err="1" smtClean="0">
                <a:sym typeface="Wingdings" pitchFamily="2" charset="2"/>
              </a:rPr>
              <a:t>i,B</a:t>
            </a:r>
            <a:r>
              <a:rPr lang="en-US" sz="2800" dirty="0" smtClean="0">
                <a:sym typeface="Wingdings" pitchFamily="2" charset="2"/>
              </a:rPr>
              <a:t>)=</a:t>
            </a:r>
            <a:r>
              <a:rPr lang="en-US" sz="2800" dirty="0" err="1" smtClean="0">
                <a:sym typeface="Wingdings" pitchFamily="2" charset="2"/>
              </a:rPr>
              <a:t>jC</a:t>
            </a:r>
            <a:r>
              <a:rPr lang="en-US" sz="2800" dirty="0" smtClean="0">
                <a:sym typeface="Wingdings" pitchFamily="2" charset="2"/>
              </a:rPr>
              <a:t>(</a:t>
            </a:r>
            <a:r>
              <a:rPr lang="en-US" sz="2800" dirty="0" err="1" smtClean="0">
                <a:sym typeface="Wingdings" pitchFamily="2" charset="2"/>
              </a:rPr>
              <a:t>i+j</a:t>
            </a:r>
            <a:r>
              <a:rPr lang="en-US" sz="2800" dirty="0" smtClean="0">
                <a:sym typeface="Wingdings" pitchFamily="2" charset="2"/>
              </a:rPr>
              <a:t>)=A(</a:t>
            </a:r>
            <a:r>
              <a:rPr lang="en-US" sz="2800" dirty="0" err="1" smtClean="0">
                <a:sym typeface="Wingdings" pitchFamily="2" charset="2"/>
              </a:rPr>
              <a:t>i</a:t>
            </a:r>
            <a:r>
              <a:rPr lang="en-US" sz="2800" dirty="0" smtClean="0">
                <a:sym typeface="Wingdings" pitchFamily="2" charset="2"/>
              </a:rPr>
              <a:t>)</a:t>
            </a:r>
          </a:p>
          <a:p>
            <a:pPr eaLnBrk="1" hangingPunct="1">
              <a:lnSpc>
                <a:spcPct val="90000"/>
              </a:lnSpc>
              <a:buFontTx/>
              <a:buNone/>
            </a:pPr>
            <a:endParaRPr lang="en-US" sz="2800" dirty="0" smtClean="0">
              <a:sym typeface="Wingdings" pitchFamily="2" charset="2"/>
            </a:endParaRPr>
          </a:p>
          <a:p>
            <a:pPr algn="ctr" eaLnBrk="1" hangingPunct="1">
              <a:lnSpc>
                <a:spcPct val="90000"/>
              </a:lnSpc>
              <a:buFontTx/>
              <a:buNone/>
            </a:pPr>
            <a:r>
              <a:rPr lang="en-US" u="sng" dirty="0" smtClean="0">
                <a:sym typeface="Wingdings" pitchFamily="2" charset="2"/>
              </a:rPr>
              <a:t>“Surplus-log” parallel algorithm for the Ranking</a:t>
            </a:r>
            <a:r>
              <a:rPr lang="en-US" sz="2800" dirty="0" smtClean="0">
                <a:sym typeface="Wingdings" pitchFamily="2" charset="2"/>
              </a:rPr>
              <a:t> </a:t>
            </a:r>
          </a:p>
          <a:p>
            <a:pPr eaLnBrk="1" hangingPunct="1">
              <a:lnSpc>
                <a:spcPct val="90000"/>
              </a:lnSpc>
              <a:buFontTx/>
              <a:buNone/>
            </a:pPr>
            <a:r>
              <a:rPr lang="en-US" sz="2800" dirty="0" smtClean="0">
                <a:sym typeface="Wingdings" pitchFamily="2" charset="2"/>
              </a:rPr>
              <a:t>for 1 ≤ </a:t>
            </a:r>
            <a:r>
              <a:rPr lang="en-US" sz="2800" dirty="0" err="1" smtClean="0">
                <a:sym typeface="Wingdings" pitchFamily="2" charset="2"/>
              </a:rPr>
              <a:t>i</a:t>
            </a:r>
            <a:r>
              <a:rPr lang="en-US" sz="2800" dirty="0" smtClean="0">
                <a:sym typeface="Wingdings" pitchFamily="2" charset="2"/>
              </a:rPr>
              <a:t> ≤ n </a:t>
            </a:r>
            <a:r>
              <a:rPr lang="en-US" sz="2800" dirty="0" err="1" smtClean="0">
                <a:sym typeface="Wingdings" pitchFamily="2" charset="2"/>
              </a:rPr>
              <a:t>pardo</a:t>
            </a:r>
            <a:endParaRPr lang="en-US" sz="2800" dirty="0" smtClean="0">
              <a:sym typeface="Wingdings" pitchFamily="2" charset="2"/>
            </a:endParaRPr>
          </a:p>
          <a:p>
            <a:pPr eaLnBrk="1" hangingPunct="1">
              <a:lnSpc>
                <a:spcPct val="90000"/>
              </a:lnSpc>
            </a:pPr>
            <a:r>
              <a:rPr lang="en-US" sz="2800" dirty="0" smtClean="0">
                <a:sym typeface="Wingdings" pitchFamily="2" charset="2"/>
              </a:rPr>
              <a:t>Compute RANK(</a:t>
            </a:r>
            <a:r>
              <a:rPr lang="en-US" sz="2800" dirty="0" err="1" smtClean="0">
                <a:sym typeface="Wingdings" pitchFamily="2" charset="2"/>
              </a:rPr>
              <a:t>i,B</a:t>
            </a:r>
            <a:r>
              <a:rPr lang="en-US" sz="2800" dirty="0" smtClean="0">
                <a:sym typeface="Wingdings" pitchFamily="2" charset="2"/>
              </a:rPr>
              <a:t>) using standard binary search </a:t>
            </a:r>
          </a:p>
          <a:p>
            <a:pPr eaLnBrk="1" hangingPunct="1">
              <a:lnSpc>
                <a:spcPct val="90000"/>
              </a:lnSpc>
            </a:pPr>
            <a:r>
              <a:rPr lang="en-US" sz="2800" dirty="0" smtClean="0">
                <a:sym typeface="Wingdings" pitchFamily="2" charset="2"/>
              </a:rPr>
              <a:t>Compute RANK(</a:t>
            </a:r>
            <a:r>
              <a:rPr lang="en-US" sz="2800" dirty="0" err="1" smtClean="0">
                <a:sym typeface="Wingdings" pitchFamily="2" charset="2"/>
              </a:rPr>
              <a:t>i,A</a:t>
            </a:r>
            <a:r>
              <a:rPr lang="en-US" sz="2800" dirty="0" smtClean="0">
                <a:sym typeface="Wingdings" pitchFamily="2" charset="2"/>
              </a:rPr>
              <a:t>) using binary search</a:t>
            </a:r>
          </a:p>
          <a:p>
            <a:pPr eaLnBrk="1" hangingPunct="1">
              <a:lnSpc>
                <a:spcPct val="90000"/>
              </a:lnSpc>
              <a:buFontTx/>
              <a:buNone/>
            </a:pPr>
            <a:r>
              <a:rPr lang="en-US" sz="2800" dirty="0" smtClean="0">
                <a:sym typeface="Wingdings" pitchFamily="2" charset="2"/>
              </a:rPr>
              <a:t>Complexity: W=(O(n log n), T=O(log n)</a:t>
            </a:r>
          </a:p>
          <a:p>
            <a:pPr eaLnBrk="1" hangingPunct="1">
              <a:lnSpc>
                <a:spcPct val="90000"/>
              </a:lnSpc>
              <a:buFontTx/>
              <a:buNone/>
            </a:pPr>
            <a:endParaRPr lang="en-US" sz="2800" dirty="0" smtClean="0">
              <a:sym typeface="Wingdings" pitchFamily="2" charset="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685800"/>
          </a:xfrm>
        </p:spPr>
        <p:txBody>
          <a:bodyPr/>
          <a:lstStyle/>
          <a:p>
            <a:pPr eaLnBrk="1" hangingPunct="1"/>
            <a:r>
              <a:rPr lang="en-US" sz="4000" u="sng" dirty="0" smtClean="0"/>
              <a:t>Serial ‘zipper’ algorithm for ranking</a:t>
            </a:r>
          </a:p>
        </p:txBody>
      </p:sp>
      <p:sp>
        <p:nvSpPr>
          <p:cNvPr id="59395" name="Rectangle 3"/>
          <p:cNvSpPr>
            <a:spLocks noGrp="1" noChangeArrowheads="1"/>
          </p:cNvSpPr>
          <p:nvPr>
            <p:ph type="body" idx="1"/>
          </p:nvPr>
        </p:nvSpPr>
        <p:spPr>
          <a:xfrm>
            <a:off x="0" y="762000"/>
            <a:ext cx="9144000" cy="5364163"/>
          </a:xfrm>
        </p:spPr>
        <p:txBody>
          <a:bodyPr/>
          <a:lstStyle/>
          <a:p>
            <a:pPr marL="533400" indent="-533400" eaLnBrk="1" hangingPunct="1">
              <a:lnSpc>
                <a:spcPct val="90000"/>
              </a:lnSpc>
              <a:buFontTx/>
              <a:buNone/>
            </a:pPr>
            <a:r>
              <a:rPr lang="en-US" sz="2800" smtClean="0"/>
              <a:t>SERIAL − RANK(A[1 . . ];B[1. .])</a:t>
            </a:r>
          </a:p>
          <a:p>
            <a:pPr marL="533400" indent="-533400" eaLnBrk="1" hangingPunct="1">
              <a:lnSpc>
                <a:spcPct val="90000"/>
              </a:lnSpc>
              <a:buFontTx/>
              <a:buNone/>
            </a:pPr>
            <a:r>
              <a:rPr lang="en-US" sz="2800" smtClean="0"/>
              <a:t>i := 0 and j := 0; add two auxiliary elements A(n+1) and B(n+1), each larger than both A(n) and B(n)</a:t>
            </a:r>
          </a:p>
          <a:p>
            <a:pPr marL="533400" indent="-533400" eaLnBrk="1" hangingPunct="1">
              <a:lnSpc>
                <a:spcPct val="90000"/>
              </a:lnSpc>
              <a:buFontTx/>
              <a:buNone/>
            </a:pPr>
            <a:r>
              <a:rPr lang="en-US" sz="2800" smtClean="0"/>
              <a:t>while i ≤ n or j ≤ n do</a:t>
            </a:r>
          </a:p>
          <a:p>
            <a:pPr marL="533400" indent="-533400" eaLnBrk="1" hangingPunct="1">
              <a:lnSpc>
                <a:spcPct val="90000"/>
              </a:lnSpc>
            </a:pPr>
            <a:r>
              <a:rPr lang="en-US" sz="2800" smtClean="0"/>
              <a:t>if A(i + 1) &lt; B(j + 1)</a:t>
            </a:r>
          </a:p>
          <a:p>
            <a:pPr marL="533400" indent="-533400" eaLnBrk="1" hangingPunct="1">
              <a:lnSpc>
                <a:spcPct val="90000"/>
              </a:lnSpc>
            </a:pPr>
            <a:r>
              <a:rPr lang="en-US" sz="2800" smtClean="0"/>
              <a:t>then RANK(i+1,B) := j; i := i + 1</a:t>
            </a:r>
          </a:p>
          <a:p>
            <a:pPr marL="533400" indent="-533400" eaLnBrk="1" hangingPunct="1">
              <a:lnSpc>
                <a:spcPct val="90000"/>
              </a:lnSpc>
            </a:pPr>
            <a:r>
              <a:rPr lang="en-US" sz="2800" smtClean="0"/>
              <a:t>else RANK(j+1),A) := i; j := j + 1</a:t>
            </a:r>
          </a:p>
          <a:p>
            <a:pPr marL="533400" indent="-533400" eaLnBrk="1" hangingPunct="1">
              <a:lnSpc>
                <a:spcPct val="90000"/>
              </a:lnSpc>
              <a:buFontTx/>
              <a:buNone/>
            </a:pPr>
            <a:r>
              <a:rPr lang="en-US" sz="2800" u="sng" smtClean="0"/>
              <a:t>In words</a:t>
            </a:r>
            <a:r>
              <a:rPr lang="en-US" sz="2800" smtClean="0"/>
              <a:t> Starting from A(1) and B(1), in each round:</a:t>
            </a:r>
          </a:p>
          <a:p>
            <a:pPr marL="533400" indent="-533400" eaLnBrk="1" hangingPunct="1">
              <a:lnSpc>
                <a:spcPct val="90000"/>
              </a:lnSpc>
              <a:buFontTx/>
              <a:buAutoNum type="arabicPeriod"/>
            </a:pPr>
            <a:r>
              <a:rPr lang="en-US" sz="2800" smtClean="0"/>
              <a:t>compare an element from A with an element of B</a:t>
            </a:r>
          </a:p>
          <a:p>
            <a:pPr marL="533400" indent="-533400" eaLnBrk="1" hangingPunct="1">
              <a:lnSpc>
                <a:spcPct val="90000"/>
              </a:lnSpc>
              <a:buFontTx/>
              <a:buAutoNum type="arabicPeriod"/>
            </a:pPr>
            <a:r>
              <a:rPr lang="en-US" sz="2800" smtClean="0"/>
              <a:t>determine the rank of the smaller among them</a:t>
            </a:r>
          </a:p>
          <a:p>
            <a:pPr marL="533400" indent="-533400" eaLnBrk="1" hangingPunct="1">
              <a:lnSpc>
                <a:spcPct val="90000"/>
              </a:lnSpc>
              <a:buFontTx/>
              <a:buNone/>
            </a:pPr>
            <a:r>
              <a:rPr lang="en-US" sz="2800" smtClean="0"/>
              <a:t>Complexity: O(n) time (and O(n) work...)</a:t>
            </a:r>
          </a:p>
          <a:p>
            <a:pPr marL="533400" indent="-533400" eaLnBrk="1" hangingPunct="1">
              <a:lnSpc>
                <a:spcPct val="90000"/>
              </a:lnSpc>
              <a:buFontTx/>
              <a:buNone/>
            </a:pPr>
            <a:endParaRPr lang="en-US"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0"/>
            <a:ext cx="8229600" cy="762000"/>
          </a:xfrm>
        </p:spPr>
        <p:txBody>
          <a:bodyPr/>
          <a:lstStyle/>
          <a:p>
            <a:pPr eaLnBrk="1" hangingPunct="1"/>
            <a:r>
              <a:rPr lang="en-US" sz="3600" smtClean="0"/>
              <a:t>Linear work parallel merging</a:t>
            </a:r>
          </a:p>
        </p:txBody>
      </p:sp>
      <p:sp>
        <p:nvSpPr>
          <p:cNvPr id="60419" name="Rectangle 3"/>
          <p:cNvSpPr>
            <a:spLocks noGrp="1" noChangeArrowheads="1"/>
          </p:cNvSpPr>
          <p:nvPr>
            <p:ph type="body" idx="1"/>
          </p:nvPr>
        </p:nvSpPr>
        <p:spPr>
          <a:xfrm>
            <a:off x="0" y="685800"/>
            <a:ext cx="8686800" cy="6172200"/>
          </a:xfrm>
        </p:spPr>
        <p:txBody>
          <a:bodyPr/>
          <a:lstStyle/>
          <a:p>
            <a:pPr eaLnBrk="1" hangingPunct="1">
              <a:buFontTx/>
              <a:buNone/>
            </a:pPr>
            <a:r>
              <a:rPr lang="en-US" sz="2400" u="sng" smtClean="0"/>
              <a:t>Partitioning</a:t>
            </a:r>
            <a:r>
              <a:rPr lang="en-US" sz="2400" smtClean="0"/>
              <a:t> </a:t>
            </a:r>
            <a:r>
              <a:rPr lang="en-US" sz="2400" smtClean="0">
                <a:sym typeface="Wingdings" pitchFamily="2" charset="2"/>
              </a:rPr>
              <a:t>for 1 ≤ i ≤ n/p pardo [p &lt;= n/log and p | n]</a:t>
            </a:r>
          </a:p>
          <a:p>
            <a:pPr eaLnBrk="1" hangingPunct="1"/>
            <a:r>
              <a:rPr lang="en-US" sz="2400" smtClean="0">
                <a:sym typeface="Wingdings" pitchFamily="2" charset="2"/>
              </a:rPr>
              <a:t>b(i):=RANK(p(i-1) + 1),B) using binary search </a:t>
            </a:r>
          </a:p>
          <a:p>
            <a:pPr eaLnBrk="1" hangingPunct="1"/>
            <a:r>
              <a:rPr lang="en-US" sz="2400" smtClean="0">
                <a:sym typeface="Wingdings" pitchFamily="2" charset="2"/>
              </a:rPr>
              <a:t>a(i):=RANK(p(i-1) + 1),A) using binary search</a:t>
            </a:r>
          </a:p>
          <a:p>
            <a:pPr eaLnBrk="1" hangingPunct="1">
              <a:buFontTx/>
              <a:buNone/>
            </a:pPr>
            <a:r>
              <a:rPr lang="en-US" sz="2400" u="sng" smtClean="0">
                <a:sym typeface="Wingdings" pitchFamily="2" charset="2"/>
              </a:rPr>
              <a:t>Actual work </a:t>
            </a:r>
          </a:p>
          <a:p>
            <a:pPr eaLnBrk="1" hangingPunct="1">
              <a:buFontTx/>
              <a:buNone/>
            </a:pPr>
            <a:r>
              <a:rPr lang="en-US" sz="2400" u="sng" smtClean="0">
                <a:sym typeface="Wingdings" pitchFamily="2" charset="2"/>
              </a:rPr>
              <a:t>Observe</a:t>
            </a:r>
            <a:r>
              <a:rPr lang="en-US" sz="2400" smtClean="0">
                <a:sym typeface="Wingdings" pitchFamily="2" charset="2"/>
              </a:rPr>
              <a:t> Ranking task can be </a:t>
            </a:r>
          </a:p>
          <a:p>
            <a:pPr eaLnBrk="1" hangingPunct="1">
              <a:buFontTx/>
              <a:buNone/>
            </a:pPr>
            <a:r>
              <a:rPr lang="en-US" sz="2400" smtClean="0">
                <a:sym typeface="Wingdings" pitchFamily="2" charset="2"/>
              </a:rPr>
              <a:t>broken into 2p independent “slices”.</a:t>
            </a:r>
          </a:p>
          <a:p>
            <a:pPr eaLnBrk="1" hangingPunct="1">
              <a:buFontTx/>
              <a:buNone/>
            </a:pPr>
            <a:r>
              <a:rPr lang="en-US" sz="2400" u="sng" smtClean="0">
                <a:sym typeface="Wingdings" pitchFamily="2" charset="2"/>
              </a:rPr>
              <a:t>Example of a slice</a:t>
            </a:r>
          </a:p>
          <a:p>
            <a:pPr eaLnBrk="1" hangingPunct="1">
              <a:buFontTx/>
              <a:buNone/>
            </a:pPr>
            <a:r>
              <a:rPr lang="en-US" sz="2400" smtClean="0">
                <a:sym typeface="Wingdings" pitchFamily="2" charset="2"/>
              </a:rPr>
              <a:t>Start at A(p(i-1) +1) and B(b(i)).</a:t>
            </a:r>
          </a:p>
          <a:p>
            <a:pPr eaLnBrk="1" hangingPunct="1">
              <a:buFontTx/>
              <a:buNone/>
            </a:pPr>
            <a:r>
              <a:rPr lang="en-US" sz="2400" smtClean="0">
                <a:sym typeface="Wingdings" pitchFamily="2" charset="2"/>
              </a:rPr>
              <a:t>Using serial ranking advance till:</a:t>
            </a:r>
          </a:p>
          <a:p>
            <a:pPr eaLnBrk="1" hangingPunct="1">
              <a:buFontTx/>
              <a:buNone/>
            </a:pPr>
            <a:r>
              <a:rPr lang="en-US" sz="2400" u="sng" smtClean="0">
                <a:sym typeface="Wingdings" pitchFamily="2" charset="2"/>
              </a:rPr>
              <a:t>Termination condition</a:t>
            </a:r>
          </a:p>
          <a:p>
            <a:pPr eaLnBrk="1" hangingPunct="1">
              <a:buFontTx/>
              <a:buNone/>
            </a:pPr>
            <a:r>
              <a:rPr lang="en-US" sz="2400" smtClean="0">
                <a:sym typeface="Wingdings" pitchFamily="2" charset="2"/>
              </a:rPr>
              <a:t>Either A(pi+1) or some B(jp+1) loses</a:t>
            </a:r>
          </a:p>
          <a:p>
            <a:pPr eaLnBrk="1" hangingPunct="1">
              <a:buFontTx/>
              <a:buNone/>
            </a:pPr>
            <a:r>
              <a:rPr lang="en-US" sz="2400" u="sng" smtClean="0">
                <a:sym typeface="Wingdings" pitchFamily="2" charset="2"/>
              </a:rPr>
              <a:t>Parallel algorithm</a:t>
            </a:r>
          </a:p>
          <a:p>
            <a:pPr eaLnBrk="1" hangingPunct="1">
              <a:buFontTx/>
              <a:buNone/>
            </a:pPr>
            <a:r>
              <a:rPr lang="en-US" sz="2400" smtClean="0">
                <a:sym typeface="Wingdings" pitchFamily="2" charset="2"/>
              </a:rPr>
              <a:t>2p concurrent threads</a:t>
            </a:r>
          </a:p>
        </p:txBody>
      </p:sp>
      <p:pic>
        <p:nvPicPr>
          <p:cNvPr id="60420" name="Picture 4" descr="r7-aux"/>
          <p:cNvPicPr>
            <a:picLocks noChangeAspect="1" noChangeArrowheads="1"/>
          </p:cNvPicPr>
          <p:nvPr/>
        </p:nvPicPr>
        <p:blipFill>
          <a:blip r:embed="rId3" cstate="print"/>
          <a:srcRect/>
          <a:stretch>
            <a:fillRect/>
          </a:stretch>
        </p:blipFill>
        <p:spPr bwMode="auto">
          <a:xfrm>
            <a:off x="5334000" y="2590800"/>
            <a:ext cx="381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600" smtClean="0"/>
              <a:t>Linear work parallel merging (cont’d)</a:t>
            </a:r>
          </a:p>
        </p:txBody>
      </p:sp>
      <p:sp>
        <p:nvSpPr>
          <p:cNvPr id="61443" name="Rectangle 3"/>
          <p:cNvSpPr>
            <a:spLocks noGrp="1" noChangeArrowheads="1"/>
          </p:cNvSpPr>
          <p:nvPr>
            <p:ph type="body" idx="1"/>
          </p:nvPr>
        </p:nvSpPr>
        <p:spPr/>
        <p:txBody>
          <a:bodyPr/>
          <a:lstStyle/>
          <a:p>
            <a:pPr eaLnBrk="1" hangingPunct="1">
              <a:buFontTx/>
              <a:buNone/>
            </a:pPr>
            <a:r>
              <a:rPr lang="en-US" sz="2400" u="sng" smtClean="0">
                <a:sym typeface="Wingdings" pitchFamily="2" charset="2"/>
              </a:rPr>
              <a:t>Observation</a:t>
            </a:r>
            <a:r>
              <a:rPr lang="en-US" sz="2400" smtClean="0">
                <a:sym typeface="Wingdings" pitchFamily="2" charset="2"/>
              </a:rPr>
              <a:t> 2p slices. </a:t>
            </a:r>
            <a:r>
              <a:rPr lang="en-US" sz="2400" u="sng" smtClean="0">
                <a:sym typeface="Wingdings" pitchFamily="2" charset="2"/>
              </a:rPr>
              <a:t>None larger than 2n/p</a:t>
            </a:r>
            <a:r>
              <a:rPr lang="en-US" sz="2400" smtClean="0">
                <a:sym typeface="Wingdings" pitchFamily="2" charset="2"/>
              </a:rPr>
              <a:t>. </a:t>
            </a:r>
          </a:p>
          <a:p>
            <a:pPr eaLnBrk="1" hangingPunct="1">
              <a:buFontTx/>
              <a:buNone/>
            </a:pPr>
            <a:r>
              <a:rPr lang="en-US" sz="2400" smtClean="0">
                <a:sym typeface="Wingdings" pitchFamily="2" charset="2"/>
              </a:rPr>
              <a:t>(not too bad since average is 2n/2p=n/p)</a:t>
            </a:r>
          </a:p>
          <a:p>
            <a:pPr eaLnBrk="1" hangingPunct="1">
              <a:buFontTx/>
              <a:buNone/>
            </a:pPr>
            <a:r>
              <a:rPr lang="en-US" sz="2400" u="sng" smtClean="0">
                <a:sym typeface="Wingdings" pitchFamily="2" charset="2"/>
              </a:rPr>
              <a:t>Complexity</a:t>
            </a:r>
            <a:r>
              <a:rPr lang="en-US" sz="2400" smtClean="0">
                <a:sym typeface="Wingdings" pitchFamily="2" charset="2"/>
              </a:rPr>
              <a:t> Partitioning takes O(p log n) work and O(log n) time, or O(n) work and O(log n) time. Actual work employs 2p serial algorithms, each takes O(n/p) time. </a:t>
            </a:r>
            <a:r>
              <a:rPr lang="en-US" sz="2400" u="sng" smtClean="0">
                <a:sym typeface="Wingdings" pitchFamily="2" charset="2"/>
              </a:rPr>
              <a:t>Total</a:t>
            </a:r>
            <a:r>
              <a:rPr lang="en-US" sz="2400" smtClean="0">
                <a:sym typeface="Wingdings" pitchFamily="2" charset="2"/>
              </a:rPr>
              <a:t> work is O(n) and time is O(log n), for p=n/log n.</a:t>
            </a:r>
          </a:p>
          <a:p>
            <a:pPr eaLnBrk="1" hangingPunct="1">
              <a:buFontTx/>
              <a:buNone/>
            </a:pPr>
            <a:endParaRPr lang="en-US" sz="2400" smtClean="0">
              <a:sym typeface="Wingdings" pitchFamily="2" charset="2"/>
            </a:endParaRPr>
          </a:p>
          <a:p>
            <a:pPr eaLnBrk="1" hangingPunct="1">
              <a:buFontTx/>
              <a:buNone/>
            </a:pPr>
            <a:endParaRPr lang="en-US" smtClean="0">
              <a:sym typeface="Wingdings" pitchFamily="2" charset="2"/>
            </a:endParaRPr>
          </a:p>
          <a:p>
            <a:pPr eaLnBrk="1" hangingPunct="1">
              <a:buFontTx/>
              <a:buNone/>
            </a:pPr>
            <a:endParaRPr lang="en-US" sz="2400" smtClean="0">
              <a:sym typeface="Wingdings" pitchFamily="2" charset="2"/>
            </a:endParaRPr>
          </a:p>
          <a:p>
            <a:pPr eaLnBrk="1" hangingPunct="1">
              <a:buFontTx/>
              <a:buChar char="-"/>
            </a:pPr>
            <a:endParaRPr lang="en-US" sz="2400" smtClean="0">
              <a:sym typeface="Wingdings" pitchFamily="2" charset="2"/>
            </a:endParaRPr>
          </a:p>
          <a:p>
            <a:pPr eaLnBrk="1" hangingPunct="1"/>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0" y="112713"/>
            <a:ext cx="9312275" cy="5859462"/>
          </a:xfrm>
          <a:prstGeom prst="rect">
            <a:avLst/>
          </a:prstGeom>
          <a:noFill/>
          <a:ln w="9525">
            <a:noFill/>
            <a:miter lim="800000"/>
            <a:headEnd/>
            <a:tailEnd/>
          </a:ln>
        </p:spPr>
        <p:txBody>
          <a:bodyPr>
            <a:spAutoFit/>
          </a:bodyPr>
          <a:lstStyle/>
          <a:p>
            <a:r>
              <a:rPr lang="en-US"/>
              <a:t>Exercise 6: Consider the merging problem as above. Consider a variant of the above</a:t>
            </a:r>
          </a:p>
          <a:p>
            <a:r>
              <a:rPr lang="en-US"/>
              <a:t>merging algorithm where instead of fixing x (p above) to be n/ log n, x could be any positive integer between 1 and n. </a:t>
            </a:r>
          </a:p>
          <a:p>
            <a:r>
              <a:rPr lang="en-US"/>
              <a:t>Describe the resulting merging algorithm and analyze its time and work complexity as a function of both x and n.</a:t>
            </a:r>
          </a:p>
          <a:p>
            <a:endParaRPr lang="en-US"/>
          </a:p>
          <a:p>
            <a:r>
              <a:rPr lang="en-US"/>
              <a:t>Exercise 7: Consider the merging problem as above, and assume that the values of the</a:t>
            </a:r>
          </a:p>
          <a:p>
            <a:r>
              <a:rPr lang="en-US"/>
              <a:t>input elements are not pair wise distinct. Adapt the merging algorithm for this problem,</a:t>
            </a:r>
          </a:p>
          <a:p>
            <a:r>
              <a:rPr lang="en-US"/>
              <a:t>so that it will take the same work and the same running time.</a:t>
            </a:r>
          </a:p>
          <a:p>
            <a:endParaRPr lang="en-US"/>
          </a:p>
          <a:p>
            <a:r>
              <a:rPr lang="en-US"/>
              <a:t>Exercise 8: Consider the merging problem as above, and assume that the values of n</a:t>
            </a:r>
          </a:p>
          <a:p>
            <a:r>
              <a:rPr lang="en-US"/>
              <a:t>and m are not equal. Adapt the merging algorithm for this problem. What are the new</a:t>
            </a:r>
          </a:p>
          <a:p>
            <a:r>
              <a:rPr lang="en-US"/>
              <a:t>work and time complexities?</a:t>
            </a:r>
          </a:p>
          <a:p>
            <a:endParaRPr lang="en-US"/>
          </a:p>
          <a:p>
            <a:r>
              <a:rPr lang="en-US"/>
              <a:t>Exercise 9: Consider the merging algorithm as above. Suppose that the algorithm</a:t>
            </a:r>
          </a:p>
          <a:p>
            <a:r>
              <a:rPr lang="en-US"/>
              <a:t>needs to be programmed using the smallest number of Spawn commands in an XMT-C</a:t>
            </a:r>
          </a:p>
          <a:p>
            <a:r>
              <a:rPr lang="en-US"/>
              <a:t>single-program multiple-data (SPMD) program. What is the smallest number of Spawn</a:t>
            </a:r>
          </a:p>
          <a:p>
            <a:r>
              <a:rPr lang="en-US"/>
              <a:t>commands possible? Justify your answer.</a:t>
            </a:r>
          </a:p>
          <a:p>
            <a:r>
              <a:rPr lang="en-US"/>
              <a:t>(Note: This exercise should be given only after XMT-C programming has been intro-</a:t>
            </a:r>
          </a:p>
          <a:p>
            <a:r>
              <a:rPr lang="en-US"/>
              <a:t>duced.)</a:t>
            </a:r>
          </a:p>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600" smtClean="0"/>
              <a:t>Technique: Divide and Conquer Problem: Sort (by-merge)</a:t>
            </a:r>
            <a:r>
              <a:rPr lang="en-US" sz="4000" smtClean="0"/>
              <a:t/>
            </a:r>
            <a:br>
              <a:rPr lang="en-US" sz="4000" smtClean="0"/>
            </a:br>
            <a:endParaRPr lang="en-US" sz="4000" smtClean="0"/>
          </a:p>
        </p:txBody>
      </p:sp>
      <p:sp>
        <p:nvSpPr>
          <p:cNvPr id="63491" name="Rectangle 3"/>
          <p:cNvSpPr>
            <a:spLocks noGrp="1" noChangeArrowheads="1"/>
          </p:cNvSpPr>
          <p:nvPr>
            <p:ph type="body" idx="1"/>
          </p:nvPr>
        </p:nvSpPr>
        <p:spPr>
          <a:xfrm>
            <a:off x="0" y="1143000"/>
            <a:ext cx="9144000" cy="4983163"/>
          </a:xfrm>
        </p:spPr>
        <p:txBody>
          <a:bodyPr/>
          <a:lstStyle/>
          <a:p>
            <a:pPr eaLnBrk="1" hangingPunct="1">
              <a:lnSpc>
                <a:spcPct val="80000"/>
              </a:lnSpc>
              <a:buFontTx/>
              <a:buNone/>
            </a:pPr>
            <a:r>
              <a:rPr lang="en-US" sz="2400" smtClean="0"/>
              <a:t>Input: Array A[1 .. n], drawn from a totally ordered domain.</a:t>
            </a:r>
          </a:p>
          <a:p>
            <a:pPr eaLnBrk="1" hangingPunct="1">
              <a:lnSpc>
                <a:spcPct val="80000"/>
              </a:lnSpc>
              <a:buFontTx/>
              <a:buNone/>
            </a:pPr>
            <a:r>
              <a:rPr lang="en-US" sz="2400" smtClean="0"/>
              <a:t>Sorting: reorder (permute) the elements of A into array B, such that B(1) ≤ B(2) ≤ . . . ≤ B(n).</a:t>
            </a:r>
          </a:p>
          <a:p>
            <a:pPr eaLnBrk="1" hangingPunct="1">
              <a:lnSpc>
                <a:spcPct val="80000"/>
              </a:lnSpc>
              <a:buFontTx/>
              <a:buNone/>
            </a:pPr>
            <a:r>
              <a:rPr lang="en-US" sz="2400" smtClean="0"/>
              <a:t>Sort-by-merge: classic serial algorithm. This known algorithm translates directly into a reasonably efficient parallel algorithm.  </a:t>
            </a:r>
          </a:p>
          <a:p>
            <a:pPr eaLnBrk="1" hangingPunct="1">
              <a:lnSpc>
                <a:spcPct val="80000"/>
              </a:lnSpc>
              <a:buFontTx/>
              <a:buNone/>
            </a:pPr>
            <a:r>
              <a:rPr lang="en-US" sz="2400" smtClean="0"/>
              <a:t>Recursive description (assume n = 2</a:t>
            </a:r>
            <a:r>
              <a:rPr lang="en-US" sz="2400" baseline="30000" smtClean="0"/>
              <a:t>l</a:t>
            </a:r>
            <a:r>
              <a:rPr lang="en-US" sz="2400" smtClean="0"/>
              <a:t> for some integer l ≥ 0):</a:t>
            </a:r>
          </a:p>
          <a:p>
            <a:pPr eaLnBrk="1" hangingPunct="1">
              <a:lnSpc>
                <a:spcPct val="80000"/>
              </a:lnSpc>
              <a:buFontTx/>
              <a:buNone/>
            </a:pPr>
            <a:r>
              <a:rPr lang="en-US" sz="2400" smtClean="0"/>
              <a:t>MERGE − SORT(A[1 .. n];B[1 .. n])</a:t>
            </a:r>
          </a:p>
          <a:p>
            <a:pPr eaLnBrk="1" hangingPunct="1">
              <a:lnSpc>
                <a:spcPct val="80000"/>
              </a:lnSpc>
              <a:buFontTx/>
              <a:buNone/>
            </a:pPr>
            <a:r>
              <a:rPr lang="en-US" sz="2400" smtClean="0"/>
              <a:t>if n = 1</a:t>
            </a:r>
          </a:p>
          <a:p>
            <a:pPr eaLnBrk="1" hangingPunct="1">
              <a:lnSpc>
                <a:spcPct val="80000"/>
              </a:lnSpc>
              <a:buFontTx/>
              <a:buNone/>
            </a:pPr>
            <a:r>
              <a:rPr lang="en-US" sz="2400" smtClean="0"/>
              <a:t>then return B(1) := A(1)</a:t>
            </a:r>
          </a:p>
          <a:p>
            <a:pPr eaLnBrk="1" hangingPunct="1">
              <a:lnSpc>
                <a:spcPct val="80000"/>
              </a:lnSpc>
              <a:buFontTx/>
              <a:buNone/>
            </a:pPr>
            <a:r>
              <a:rPr lang="en-US" sz="2400" smtClean="0"/>
              <a:t>else call, in parallel, </a:t>
            </a:r>
          </a:p>
          <a:p>
            <a:pPr eaLnBrk="1" hangingPunct="1">
              <a:lnSpc>
                <a:spcPct val="80000"/>
              </a:lnSpc>
              <a:buFontTx/>
              <a:buNone/>
            </a:pPr>
            <a:r>
              <a:rPr lang="en-US" sz="2400" smtClean="0"/>
              <a:t>- MERGE − SORT(A[1 .. n/2];C[1 .. n/2]) and</a:t>
            </a:r>
          </a:p>
          <a:p>
            <a:pPr eaLnBrk="1" hangingPunct="1">
              <a:lnSpc>
                <a:spcPct val="80000"/>
              </a:lnSpc>
              <a:buFontTx/>
              <a:buNone/>
            </a:pPr>
            <a:r>
              <a:rPr lang="en-US" sz="2400" smtClean="0"/>
              <a:t>- MERGE − SORT(A[n/2 +1 .. n);C[n/2 + 1 .. n])</a:t>
            </a:r>
          </a:p>
          <a:p>
            <a:pPr eaLnBrk="1" hangingPunct="1">
              <a:lnSpc>
                <a:spcPct val="80000"/>
              </a:lnSpc>
              <a:buFontTx/>
              <a:buNone/>
            </a:pPr>
            <a:r>
              <a:rPr lang="en-US" sz="2400" smtClean="0"/>
              <a:t>Merge C[1 .. n/2] and C[n/2 +1) .. N] into B[1 .. N]</a:t>
            </a:r>
          </a:p>
          <a:p>
            <a:pPr eaLnBrk="1" hangingPunct="1">
              <a:lnSpc>
                <a:spcPct val="80000"/>
              </a:lnSpc>
              <a:buFontTx/>
              <a:buNone/>
            </a:pPr>
            <a:endParaRPr lang="en-US" sz="2400" smtClean="0"/>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76200"/>
            <a:ext cx="8229600" cy="685800"/>
          </a:xfrm>
        </p:spPr>
        <p:txBody>
          <a:bodyPr/>
          <a:lstStyle/>
          <a:p>
            <a:pPr eaLnBrk="1" hangingPunct="1"/>
            <a:r>
              <a:rPr lang="en-US" sz="4000" smtClean="0"/>
              <a:t>Merge-Sort </a:t>
            </a:r>
          </a:p>
        </p:txBody>
      </p:sp>
      <p:sp>
        <p:nvSpPr>
          <p:cNvPr id="64515" name="Rectangle 3"/>
          <p:cNvSpPr>
            <a:spLocks noGrp="1" noChangeArrowheads="1"/>
          </p:cNvSpPr>
          <p:nvPr>
            <p:ph type="body" idx="1"/>
          </p:nvPr>
        </p:nvSpPr>
        <p:spPr/>
        <p:txBody>
          <a:bodyPr/>
          <a:lstStyle/>
          <a:p>
            <a:pPr eaLnBrk="1" hangingPunct="1">
              <a:buFontTx/>
              <a:buNone/>
            </a:pPr>
            <a:r>
              <a:rPr lang="en-US" smtClean="0"/>
              <a:t>Example:</a:t>
            </a:r>
          </a:p>
        </p:txBody>
      </p:sp>
      <p:pic>
        <p:nvPicPr>
          <p:cNvPr id="64516" name="Picture 4" descr="r8aux"/>
          <p:cNvPicPr>
            <a:picLocks noChangeAspect="1" noChangeArrowheads="1"/>
          </p:cNvPicPr>
          <p:nvPr/>
        </p:nvPicPr>
        <p:blipFill>
          <a:blip r:embed="rId3" cstate="print"/>
          <a:srcRect/>
          <a:stretch>
            <a:fillRect/>
          </a:stretch>
        </p:blipFill>
        <p:spPr bwMode="auto">
          <a:xfrm>
            <a:off x="3276600" y="838200"/>
            <a:ext cx="5638800" cy="3810000"/>
          </a:xfrm>
          <a:prstGeom prst="rect">
            <a:avLst/>
          </a:prstGeom>
          <a:noFill/>
          <a:ln w="9525">
            <a:noFill/>
            <a:miter lim="800000"/>
            <a:headEnd/>
            <a:tailEnd/>
          </a:ln>
        </p:spPr>
      </p:pic>
      <p:sp>
        <p:nvSpPr>
          <p:cNvPr id="64517" name="Text Box 5"/>
          <p:cNvSpPr txBox="1">
            <a:spLocks noChangeArrowheads="1"/>
          </p:cNvSpPr>
          <p:nvPr/>
        </p:nvSpPr>
        <p:spPr bwMode="auto">
          <a:xfrm>
            <a:off x="288925" y="4724400"/>
            <a:ext cx="8531225" cy="2774950"/>
          </a:xfrm>
          <a:prstGeom prst="rect">
            <a:avLst/>
          </a:prstGeom>
          <a:noFill/>
          <a:ln w="9525">
            <a:noFill/>
            <a:miter lim="800000"/>
            <a:headEnd/>
            <a:tailEnd/>
          </a:ln>
        </p:spPr>
        <p:txBody>
          <a:bodyPr>
            <a:spAutoFit/>
          </a:bodyPr>
          <a:lstStyle/>
          <a:p>
            <a:r>
              <a:rPr lang="en-US" sz="2000" u="sng"/>
              <a:t>Complexity</a:t>
            </a:r>
            <a:r>
              <a:rPr lang="en-US" sz="2000"/>
              <a:t> The linear work merging algorithm runs in O(log n) time. </a:t>
            </a:r>
          </a:p>
          <a:p>
            <a:r>
              <a:rPr lang="en-US" sz="2000"/>
              <a:t>Hence, time and work for merge-sort satisfy: </a:t>
            </a:r>
          </a:p>
          <a:p>
            <a:r>
              <a:rPr lang="en-US" sz="2000"/>
              <a:t>T(n) ≤ T(n/2) + α log n; W(n) ≤ 2W(n/2) + βn where α, β &gt; 0 are constants. </a:t>
            </a:r>
          </a:p>
          <a:p>
            <a:r>
              <a:rPr lang="en-US" sz="2000"/>
              <a:t>Solutions: T(n) = O(log</a:t>
            </a:r>
            <a:r>
              <a:rPr lang="en-US" sz="2000" baseline="30000"/>
              <a:t>2</a:t>
            </a:r>
            <a:r>
              <a:rPr lang="en-US" sz="2000"/>
              <a:t> n) and W(n) = O(n log n).</a:t>
            </a:r>
          </a:p>
          <a:p>
            <a:endParaRPr lang="en-US" sz="2000"/>
          </a:p>
          <a:p>
            <a:r>
              <a:rPr lang="en-US"/>
              <a:t>Merge-sort algorithm is a “balanced binary tree” algorithm. See above figure and try to give a non-recursive description of merge-sort.</a:t>
            </a:r>
          </a:p>
          <a:p>
            <a:endParaRPr lang="en-US" sz="2000"/>
          </a:p>
          <a:p>
            <a:endParaRPr lang="en-US" sz="2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0"/>
            <a:ext cx="8153400" cy="609600"/>
          </a:xfrm>
        </p:spPr>
        <p:txBody>
          <a:bodyPr/>
          <a:lstStyle/>
          <a:p>
            <a:pPr eaLnBrk="1" hangingPunct="1"/>
            <a:r>
              <a:rPr lang="en-US" sz="4000" smtClean="0"/>
              <a:t/>
            </a:r>
            <a:br>
              <a:rPr lang="en-US" sz="4000" smtClean="0"/>
            </a:br>
            <a:r>
              <a:rPr lang="en-US" sz="4000" smtClean="0"/>
              <a:t/>
            </a:r>
            <a:br>
              <a:rPr lang="en-US" sz="4000" smtClean="0"/>
            </a:br>
            <a:endParaRPr lang="en-US" sz="4000" smtClean="0"/>
          </a:p>
        </p:txBody>
      </p:sp>
      <p:sp>
        <p:nvSpPr>
          <p:cNvPr id="65539" name="Rectangle 3"/>
          <p:cNvSpPr>
            <a:spLocks noGrp="1" noChangeArrowheads="1"/>
          </p:cNvSpPr>
          <p:nvPr>
            <p:ph type="body" idx="1"/>
          </p:nvPr>
        </p:nvSpPr>
        <p:spPr>
          <a:xfrm>
            <a:off x="0" y="0"/>
            <a:ext cx="9144000" cy="6126163"/>
          </a:xfrm>
        </p:spPr>
        <p:txBody>
          <a:bodyPr/>
          <a:lstStyle/>
          <a:p>
            <a:pPr algn="ctr" eaLnBrk="1" hangingPunct="1">
              <a:lnSpc>
                <a:spcPct val="90000"/>
              </a:lnSpc>
              <a:buFontTx/>
              <a:buNone/>
            </a:pPr>
            <a:r>
              <a:rPr lang="en-US" sz="2800" dirty="0" smtClean="0"/>
              <a:t>PLAN </a:t>
            </a:r>
          </a:p>
          <a:p>
            <a:pPr eaLnBrk="1" hangingPunct="1">
              <a:lnSpc>
                <a:spcPct val="90000"/>
              </a:lnSpc>
              <a:buFontTx/>
              <a:buNone/>
            </a:pPr>
            <a:r>
              <a:rPr lang="en-US" sz="2400" dirty="0" smtClean="0"/>
              <a:t>1. Present 2 general techniques:</a:t>
            </a:r>
          </a:p>
          <a:p>
            <a:pPr eaLnBrk="1" hangingPunct="1">
              <a:lnSpc>
                <a:spcPct val="90000"/>
              </a:lnSpc>
              <a:buFontTx/>
              <a:buChar char="-"/>
            </a:pPr>
            <a:r>
              <a:rPr lang="en-US" sz="2400" dirty="0" smtClean="0"/>
              <a:t>Accelerating cascades </a:t>
            </a:r>
          </a:p>
          <a:p>
            <a:pPr eaLnBrk="1" hangingPunct="1">
              <a:lnSpc>
                <a:spcPct val="90000"/>
              </a:lnSpc>
              <a:buFontTx/>
              <a:buChar char="-"/>
            </a:pPr>
            <a:r>
              <a:rPr lang="en-US" sz="2400" dirty="0" smtClean="0"/>
              <a:t>Informal Work-Depth—what “thinking in parallel” means in this presentation</a:t>
            </a:r>
          </a:p>
          <a:p>
            <a:pPr eaLnBrk="1" hangingPunct="1">
              <a:lnSpc>
                <a:spcPct val="90000"/>
              </a:lnSpc>
              <a:buFontTx/>
              <a:buNone/>
            </a:pPr>
            <a:r>
              <a:rPr lang="en-US" sz="2400" dirty="0" smtClean="0"/>
              <a:t>2. Illustrate using 2 approaches for the selection problem: deterministic (clearer?) and randomized (more practical)</a:t>
            </a:r>
          </a:p>
          <a:p>
            <a:pPr eaLnBrk="1" hangingPunct="1">
              <a:lnSpc>
                <a:spcPct val="90000"/>
              </a:lnSpc>
              <a:buFontTx/>
              <a:buNone/>
            </a:pPr>
            <a:r>
              <a:rPr lang="en-US" sz="2400" dirty="0" smtClean="0"/>
              <a:t>3. Program (if you wish) the latter</a:t>
            </a:r>
          </a:p>
          <a:p>
            <a:pPr eaLnBrk="1" hangingPunct="1">
              <a:lnSpc>
                <a:spcPct val="90000"/>
              </a:lnSpc>
              <a:buFontTx/>
              <a:buNone/>
            </a:pPr>
            <a:endParaRPr lang="en-US" sz="2400" dirty="0" smtClean="0"/>
          </a:p>
          <a:p>
            <a:pPr algn="ctr" eaLnBrk="1" hangingPunct="1">
              <a:lnSpc>
                <a:spcPct val="90000"/>
              </a:lnSpc>
              <a:buFontTx/>
              <a:buNone/>
            </a:pPr>
            <a:r>
              <a:rPr lang="en-US" sz="2800" dirty="0" smtClean="0"/>
              <a:t>Problem: Selection</a:t>
            </a:r>
            <a:endParaRPr lang="en-US" sz="2000" dirty="0" smtClean="0"/>
          </a:p>
          <a:p>
            <a:pPr eaLnBrk="1" hangingPunct="1">
              <a:lnSpc>
                <a:spcPct val="90000"/>
              </a:lnSpc>
              <a:buFontTx/>
              <a:buNone/>
            </a:pPr>
            <a:r>
              <a:rPr lang="en-US" sz="2000" dirty="0" smtClean="0"/>
              <a:t>Input: Array A[1..n] from a totally ordered domain; integer k, 1 ≤ k ≤ n. A(j) is k-</a:t>
            </a:r>
            <a:r>
              <a:rPr lang="en-US" sz="2000" dirty="0" err="1" smtClean="0"/>
              <a:t>th</a:t>
            </a:r>
            <a:r>
              <a:rPr lang="en-US" sz="2000" dirty="0" smtClean="0"/>
              <a:t> smallest in A if ≤k−1 elements are smaller and ≤ n−k elements are larger. </a:t>
            </a:r>
          </a:p>
          <a:p>
            <a:pPr eaLnBrk="1" hangingPunct="1">
              <a:lnSpc>
                <a:spcPct val="90000"/>
              </a:lnSpc>
              <a:buFontTx/>
              <a:buNone/>
            </a:pPr>
            <a:r>
              <a:rPr lang="en-US" sz="2000" dirty="0" smtClean="0"/>
              <a:t>Selection problem: find a k-</a:t>
            </a:r>
            <a:r>
              <a:rPr lang="en-US" sz="2000" dirty="0" err="1" smtClean="0"/>
              <a:t>th</a:t>
            </a:r>
            <a:r>
              <a:rPr lang="en-US" sz="2000" dirty="0" smtClean="0"/>
              <a:t> smallest element.</a:t>
            </a:r>
          </a:p>
          <a:p>
            <a:pPr eaLnBrk="1" hangingPunct="1">
              <a:lnSpc>
                <a:spcPct val="90000"/>
              </a:lnSpc>
              <a:buFontTx/>
              <a:buNone/>
            </a:pPr>
            <a:r>
              <a:rPr lang="en-US" sz="1800" dirty="0" smtClean="0"/>
              <a:t>Example. A=[9,7,2,3,8,5,7,4,2,3,5,6]; n=12;k=4. Either A(4) or A(10) (=3) is 4-th smallest. For k=5, A(8)=4 is the only 5-th smallest element.</a:t>
            </a:r>
          </a:p>
          <a:p>
            <a:pPr eaLnBrk="1" hangingPunct="1">
              <a:lnSpc>
                <a:spcPct val="90000"/>
              </a:lnSpc>
              <a:buFontTx/>
              <a:buNone/>
            </a:pPr>
            <a:r>
              <a:rPr lang="en-US" sz="2000" dirty="0" smtClean="0"/>
              <a:t>Instances of selection problem: (</a:t>
            </a:r>
            <a:r>
              <a:rPr lang="en-US" sz="2000" dirty="0" err="1" smtClean="0"/>
              <a:t>i</a:t>
            </a:r>
            <a:r>
              <a:rPr lang="en-US" sz="2000" dirty="0" smtClean="0"/>
              <a:t>) for k=1, the minimum element, (ii) for k=n, the maximum (iii) for k = ⌈n/2⌉, the median. </a:t>
            </a:r>
          </a:p>
          <a:p>
            <a:pPr eaLnBrk="1" hangingPunct="1">
              <a:lnSpc>
                <a:spcPct val="90000"/>
              </a:lnSpc>
              <a:buFontTx/>
              <a:buNone/>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762000"/>
          </a:xfrm>
        </p:spPr>
        <p:txBody>
          <a:bodyPr/>
          <a:lstStyle/>
          <a:p>
            <a:pPr eaLnBrk="1" hangingPunct="1"/>
            <a:r>
              <a:rPr lang="en-US" sz="4000" dirty="0" smtClean="0"/>
              <a:t>Accelerating Cascades - Example</a:t>
            </a:r>
          </a:p>
        </p:txBody>
      </p:sp>
      <p:sp>
        <p:nvSpPr>
          <p:cNvPr id="66563" name="Rectangle 3"/>
          <p:cNvSpPr>
            <a:spLocks noGrp="1" noChangeArrowheads="1"/>
          </p:cNvSpPr>
          <p:nvPr>
            <p:ph type="body" idx="1"/>
          </p:nvPr>
        </p:nvSpPr>
        <p:spPr>
          <a:xfrm>
            <a:off x="0" y="762000"/>
            <a:ext cx="9144000" cy="6096000"/>
          </a:xfrm>
        </p:spPr>
        <p:txBody>
          <a:bodyPr/>
          <a:lstStyle/>
          <a:p>
            <a:pPr marL="609600" indent="-609600" eaLnBrk="1" hangingPunct="1">
              <a:lnSpc>
                <a:spcPct val="80000"/>
              </a:lnSpc>
              <a:buFontTx/>
              <a:buNone/>
            </a:pPr>
            <a:r>
              <a:rPr lang="en-US" sz="2000" dirty="0" smtClean="0"/>
              <a:t>Get a fast O(n)-work selection algorithm from 2 “pure” selection algorithms:</a:t>
            </a:r>
          </a:p>
          <a:p>
            <a:pPr marL="609600" indent="-609600" eaLnBrk="1" hangingPunct="1">
              <a:lnSpc>
                <a:spcPct val="80000"/>
              </a:lnSpc>
              <a:buFontTx/>
              <a:buAutoNum type="arabicParenBoth"/>
            </a:pPr>
            <a:r>
              <a:rPr lang="en-US" sz="2000" dirty="0" smtClean="0"/>
              <a:t>Algorithm 1 has O(log n) iterations. Each reduces a size m instance of selection in O(log m) time and O(m) work to an instance whose size is ≤ 3m/4.  Why is the complexity of Algorithm 1 O(log</a:t>
            </a:r>
            <a:r>
              <a:rPr lang="en-US" sz="2000" baseline="30000" dirty="0" smtClean="0"/>
              <a:t>2</a:t>
            </a:r>
            <a:r>
              <a:rPr lang="en-US" sz="2000" dirty="0" smtClean="0"/>
              <a:t>n) time and O(n) work?</a:t>
            </a:r>
          </a:p>
          <a:p>
            <a:pPr marL="609600" indent="-609600" eaLnBrk="1" hangingPunct="1">
              <a:lnSpc>
                <a:spcPct val="80000"/>
              </a:lnSpc>
              <a:buFontTx/>
              <a:buAutoNum type="arabicParenBoth"/>
            </a:pPr>
            <a:r>
              <a:rPr lang="en-US" sz="2000" dirty="0" smtClean="0"/>
              <a:t>Algorithm 2 runs in O(log n) time and O(n log n) work.</a:t>
            </a:r>
          </a:p>
          <a:p>
            <a:pPr marL="609600" indent="-609600" eaLnBrk="1" hangingPunct="1">
              <a:lnSpc>
                <a:spcPct val="80000"/>
              </a:lnSpc>
              <a:buFontTx/>
              <a:buNone/>
            </a:pPr>
            <a:r>
              <a:rPr lang="en-US" sz="2000" u="sng" dirty="0" smtClean="0"/>
              <a:t>Pros:</a:t>
            </a:r>
            <a:r>
              <a:rPr lang="en-US" sz="2000" dirty="0" smtClean="0"/>
              <a:t>  Algorithm 1: only O(n) work. Algorithm 2: less time. </a:t>
            </a:r>
          </a:p>
          <a:p>
            <a:pPr marL="609600" indent="-609600" eaLnBrk="1" hangingPunct="1">
              <a:lnSpc>
                <a:spcPct val="80000"/>
              </a:lnSpc>
              <a:buFontTx/>
              <a:buNone/>
            </a:pPr>
            <a:r>
              <a:rPr lang="en-US" sz="2000" u="sng" dirty="0" smtClean="0"/>
              <a:t>Accelerating cascades technique</a:t>
            </a:r>
            <a:r>
              <a:rPr lang="en-US" sz="2000" dirty="0" smtClean="0"/>
              <a:t> way for deriving a single algorithm that is both: fast and needs O(n) work. </a:t>
            </a:r>
          </a:p>
          <a:p>
            <a:pPr marL="609600" indent="-609600" eaLnBrk="1" hangingPunct="1">
              <a:lnSpc>
                <a:spcPct val="80000"/>
              </a:lnSpc>
              <a:buFontTx/>
              <a:buNone/>
            </a:pPr>
            <a:r>
              <a:rPr lang="en-US" sz="2000" u="sng" dirty="0" smtClean="0"/>
              <a:t>Main idea</a:t>
            </a:r>
            <a:r>
              <a:rPr lang="en-US" sz="2000" dirty="0" smtClean="0"/>
              <a:t> start with Algorithm 1, but not run it to completion. Instead, switch to Algorithm 2, as follows:</a:t>
            </a:r>
          </a:p>
          <a:p>
            <a:pPr marL="609600" indent="-609600" eaLnBrk="1" hangingPunct="1">
              <a:lnSpc>
                <a:spcPct val="80000"/>
              </a:lnSpc>
              <a:buFontTx/>
              <a:buNone/>
            </a:pPr>
            <a:r>
              <a:rPr lang="en-US" sz="2000" u="sng" dirty="0" smtClean="0"/>
              <a:t>Step 1</a:t>
            </a:r>
            <a:r>
              <a:rPr lang="en-US" sz="2000" dirty="0" smtClean="0"/>
              <a:t> Use Algorithm 1 to reduce selection from n to ≤ n/ log n. Note: O(log </a:t>
            </a:r>
            <a:r>
              <a:rPr lang="en-US" sz="2000" dirty="0" err="1" smtClean="0"/>
              <a:t>log</a:t>
            </a:r>
            <a:r>
              <a:rPr lang="en-US" sz="2000" dirty="0" smtClean="0"/>
              <a:t> n) rounds are enough, since for (3/4)</a:t>
            </a:r>
            <a:r>
              <a:rPr lang="en-US" sz="2000" baseline="30000" dirty="0" err="1" smtClean="0"/>
              <a:t>r</a:t>
            </a:r>
            <a:r>
              <a:rPr lang="en-US" sz="2000" dirty="0" err="1" smtClean="0"/>
              <a:t>n</a:t>
            </a:r>
            <a:r>
              <a:rPr lang="en-US" sz="2000" dirty="0" smtClean="0"/>
              <a:t> ≤ n/ log n,  we need (4/3)</a:t>
            </a:r>
            <a:r>
              <a:rPr lang="en-US" sz="2000" baseline="30000" dirty="0" smtClean="0"/>
              <a:t>r</a:t>
            </a:r>
            <a:r>
              <a:rPr lang="en-US" sz="2000" dirty="0" smtClean="0"/>
              <a:t> ≥ log n, implying r = log</a:t>
            </a:r>
            <a:r>
              <a:rPr lang="en-US" sz="2000" baseline="-25000" dirty="0" smtClean="0"/>
              <a:t>4/3</a:t>
            </a:r>
            <a:r>
              <a:rPr lang="en-US" sz="2000" dirty="0" smtClean="0"/>
              <a:t>log n.</a:t>
            </a:r>
          </a:p>
          <a:p>
            <a:pPr marL="609600" indent="-609600" eaLnBrk="1" hangingPunct="1">
              <a:lnSpc>
                <a:spcPct val="80000"/>
              </a:lnSpc>
              <a:buFontTx/>
              <a:buNone/>
            </a:pPr>
            <a:r>
              <a:rPr lang="en-US" sz="2000" u="sng" dirty="0" smtClean="0"/>
              <a:t>Step 2</a:t>
            </a:r>
            <a:r>
              <a:rPr lang="en-US" sz="2000" dirty="0" smtClean="0"/>
              <a:t> Apply Algorithm 2.</a:t>
            </a:r>
          </a:p>
          <a:p>
            <a:pPr marL="609600" indent="-609600" eaLnBrk="1" hangingPunct="1">
              <a:lnSpc>
                <a:spcPct val="80000"/>
              </a:lnSpc>
              <a:buFontTx/>
              <a:buNone/>
            </a:pPr>
            <a:r>
              <a:rPr lang="en-US" sz="2000" u="sng" dirty="0" smtClean="0"/>
              <a:t>Complexity</a:t>
            </a:r>
            <a:r>
              <a:rPr lang="en-US" sz="2000" dirty="0" smtClean="0"/>
              <a:t> Step 1 takes O(log n log </a:t>
            </a:r>
            <a:r>
              <a:rPr lang="en-US" sz="2000" dirty="0" err="1" smtClean="0"/>
              <a:t>log</a:t>
            </a:r>
            <a:r>
              <a:rPr lang="en-US" sz="2000" dirty="0" smtClean="0"/>
              <a:t> n) time. The number of operations is n+(3/4)n+.. which is O(n). Step 2 takes additional O(log n) time and O(n) work. In total: O(log n log </a:t>
            </a:r>
            <a:r>
              <a:rPr lang="en-US" sz="2000" dirty="0" err="1" smtClean="0"/>
              <a:t>log</a:t>
            </a:r>
            <a:r>
              <a:rPr lang="en-US" sz="2000" dirty="0" smtClean="0"/>
              <a:t> n) time, and O(n) work. </a:t>
            </a:r>
          </a:p>
          <a:p>
            <a:pPr marL="609600" indent="-609600" eaLnBrk="1" hangingPunct="1">
              <a:lnSpc>
                <a:spcPct val="80000"/>
              </a:lnSpc>
              <a:buFontTx/>
              <a:buNone/>
            </a:pPr>
            <a:r>
              <a:rPr lang="en-US" sz="2000" dirty="0" smtClean="0"/>
              <a:t>Accelerating cascades is a practical technique.</a:t>
            </a:r>
          </a:p>
          <a:p>
            <a:pPr marL="609600" indent="-609600" eaLnBrk="1" hangingPunct="1">
              <a:lnSpc>
                <a:spcPct val="80000"/>
              </a:lnSpc>
              <a:buFontTx/>
              <a:buNone/>
            </a:pPr>
            <a:endParaRPr lang="en-US" sz="2000" dirty="0" smtClean="0"/>
          </a:p>
          <a:p>
            <a:pPr marL="609600" indent="-609600" eaLnBrk="1" hangingPunct="1">
              <a:lnSpc>
                <a:spcPct val="80000"/>
              </a:lnSpc>
              <a:buFontTx/>
              <a:buNone/>
            </a:pPr>
            <a:r>
              <a:rPr lang="en-US" sz="2000" dirty="0" smtClean="0"/>
              <a:t>Algorithm 2 is actually a sorting algorithm.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Accelerating Cascades</a:t>
            </a:r>
          </a:p>
        </p:txBody>
      </p:sp>
      <p:sp>
        <p:nvSpPr>
          <p:cNvPr id="67587" name="Rectangle 3"/>
          <p:cNvSpPr>
            <a:spLocks noGrp="1" noChangeArrowheads="1"/>
          </p:cNvSpPr>
          <p:nvPr>
            <p:ph type="body" idx="1"/>
          </p:nvPr>
        </p:nvSpPr>
        <p:spPr/>
        <p:txBody>
          <a:bodyPr/>
          <a:lstStyle/>
          <a:p>
            <a:pPr eaLnBrk="1" hangingPunct="1">
              <a:lnSpc>
                <a:spcPct val="90000"/>
              </a:lnSpc>
              <a:buFontTx/>
              <a:buNone/>
            </a:pPr>
            <a:r>
              <a:rPr lang="en-US" sz="2400" dirty="0" smtClean="0"/>
              <a:t>Consider the following situation: for problem of size n, there are two parallel algorithms. </a:t>
            </a:r>
          </a:p>
          <a:p>
            <a:pPr eaLnBrk="1" hangingPunct="1">
              <a:lnSpc>
                <a:spcPct val="90000"/>
              </a:lnSpc>
              <a:buFontTx/>
              <a:buNone/>
            </a:pPr>
            <a:r>
              <a:rPr lang="en-US" sz="2400" dirty="0" smtClean="0"/>
              <a:t>Algorithm A: W</a:t>
            </a:r>
            <a:r>
              <a:rPr lang="en-US" sz="2400" baseline="-25000" dirty="0" smtClean="0"/>
              <a:t>1</a:t>
            </a:r>
            <a:r>
              <a:rPr lang="en-US" sz="2400" dirty="0" smtClean="0"/>
              <a:t>(n) and T</a:t>
            </a:r>
            <a:r>
              <a:rPr lang="en-US" sz="2400" baseline="-25000" dirty="0" smtClean="0"/>
              <a:t>1</a:t>
            </a:r>
            <a:r>
              <a:rPr lang="en-US" sz="2400" dirty="0" smtClean="0"/>
              <a:t>(n). Algorithm B: W</a:t>
            </a:r>
            <a:r>
              <a:rPr lang="en-US" sz="2400" baseline="-25000" dirty="0" smtClean="0"/>
              <a:t>2</a:t>
            </a:r>
            <a:r>
              <a:rPr lang="en-US" sz="2400" dirty="0" smtClean="0"/>
              <a:t>(n) and T</a:t>
            </a:r>
            <a:r>
              <a:rPr lang="en-US" sz="2400" baseline="-25000" dirty="0" smtClean="0"/>
              <a:t>2</a:t>
            </a:r>
            <a:r>
              <a:rPr lang="en-US" sz="2400" dirty="0" smtClean="0"/>
              <a:t>(n) time. Suppose:  Algorithm A is more efficient (W</a:t>
            </a:r>
            <a:r>
              <a:rPr lang="en-US" sz="2400" baseline="-25000" dirty="0" smtClean="0"/>
              <a:t>1</a:t>
            </a:r>
            <a:r>
              <a:rPr lang="en-US" sz="2400" dirty="0" smtClean="0"/>
              <a:t>(n) &lt; W</a:t>
            </a:r>
            <a:r>
              <a:rPr lang="en-US" sz="2400" baseline="-25000" dirty="0" smtClean="0"/>
              <a:t>2</a:t>
            </a:r>
            <a:r>
              <a:rPr lang="en-US" sz="2400" dirty="0" smtClean="0"/>
              <a:t>(n)), while Algorithm B is faster (T</a:t>
            </a:r>
            <a:r>
              <a:rPr lang="en-US" sz="2400" baseline="-25000" dirty="0" smtClean="0"/>
              <a:t>2</a:t>
            </a:r>
            <a:r>
              <a:rPr lang="en-US" sz="2400" dirty="0" smtClean="0"/>
              <a:t>(n) &lt; T</a:t>
            </a:r>
            <a:r>
              <a:rPr lang="en-US" sz="2400" baseline="-25000" dirty="0" smtClean="0"/>
              <a:t>1</a:t>
            </a:r>
            <a:r>
              <a:rPr lang="en-US" sz="2400" dirty="0" smtClean="0"/>
              <a:t>(n) ). Assume also: Algorithm A is a “reducing algorithm”: Given a problem of size n, Algorithm A operates in phases. Output of each successive phase is a smaller instance of the problem. The accelerating cascades technique composes a new algorithm  as follows:</a:t>
            </a:r>
          </a:p>
          <a:p>
            <a:pPr eaLnBrk="1" hangingPunct="1">
              <a:lnSpc>
                <a:spcPct val="90000"/>
              </a:lnSpc>
              <a:buFontTx/>
              <a:buNone/>
            </a:pPr>
            <a:r>
              <a:rPr lang="en-US" sz="2400" dirty="0" smtClean="0"/>
              <a:t> Start by applying Algorithm A. Once the output size of a phase of this algorithm is below some threshold, finish by switching to Algorithm B.</a:t>
            </a:r>
          </a:p>
          <a:p>
            <a:pPr eaLnBrk="1" hangingPunct="1">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600" u="sng" dirty="0" smtClean="0"/>
              <a:t>Example and Question</a:t>
            </a:r>
            <a:endParaRPr lang="en-US" sz="3600" u="sng" dirty="0"/>
          </a:p>
        </p:txBody>
      </p:sp>
      <p:sp>
        <p:nvSpPr>
          <p:cNvPr id="3" name="Content Placeholder 2"/>
          <p:cNvSpPr>
            <a:spLocks noGrp="1"/>
          </p:cNvSpPr>
          <p:nvPr>
            <p:ph idx="1"/>
          </p:nvPr>
        </p:nvSpPr>
        <p:spPr>
          <a:xfrm>
            <a:off x="0" y="762000"/>
            <a:ext cx="9144000" cy="5364163"/>
          </a:xfrm>
        </p:spPr>
        <p:txBody>
          <a:bodyPr/>
          <a:lstStyle/>
          <a:p>
            <a:pPr>
              <a:buNone/>
            </a:pPr>
            <a:r>
              <a:rPr lang="en-US" sz="2400" u="sng" dirty="0" smtClean="0"/>
              <a:t>Today’s reality </a:t>
            </a:r>
            <a:r>
              <a:rPr lang="en-US" sz="2400" dirty="0" smtClean="0"/>
              <a:t>12MB on-chip caches already available. Likely to increase further </a:t>
            </a:r>
            <a:r>
              <a:rPr lang="en-US" sz="2400" dirty="0" smtClean="0">
                <a:sym typeface="Wingdings" pitchFamily="2" charset="2"/>
              </a:rPr>
              <a:t> to what extent should </a:t>
            </a:r>
            <a:r>
              <a:rPr lang="en-US" sz="2400" dirty="0" smtClean="0"/>
              <a:t>programming-for-locality be enforced by many-core vendors? </a:t>
            </a:r>
          </a:p>
          <a:p>
            <a:pPr>
              <a:buNone/>
            </a:pPr>
            <a:r>
              <a:rPr lang="en-US" sz="2400" u="sng" dirty="0" smtClean="0"/>
              <a:t>Example</a:t>
            </a:r>
            <a:r>
              <a:rPr lang="en-US" sz="2400" dirty="0" smtClean="0"/>
              <a:t> Matrix multiplication</a:t>
            </a:r>
          </a:p>
          <a:p>
            <a:pPr>
              <a:buNone/>
            </a:pPr>
            <a:r>
              <a:rPr lang="en-US" sz="2400" dirty="0" smtClean="0"/>
              <a:t>    - 12MB on-chip cache can fit 1000X1000 matrices</a:t>
            </a:r>
          </a:p>
          <a:p>
            <a:pPr>
              <a:buNone/>
            </a:pPr>
            <a:r>
              <a:rPr lang="en-US" sz="2400" dirty="0" smtClean="0"/>
              <a:t>	- In principle</a:t>
            </a:r>
            <a:r>
              <a:rPr lang="en-US" sz="2400" dirty="0" smtClean="0">
                <a:solidFill>
                  <a:srgbClr val="FF0000"/>
                </a:solidFill>
              </a:rPr>
              <a:t>*</a:t>
            </a:r>
            <a:r>
              <a:rPr lang="en-US" sz="2400" dirty="0" smtClean="0"/>
              <a:t>, standard matrix-multiplication can work using high bandwidth on-chip interconnection network coupled with our (static and dynamic) prototyped </a:t>
            </a:r>
            <a:r>
              <a:rPr lang="en-US" sz="2400" dirty="0" err="1" smtClean="0"/>
              <a:t>prefetching</a:t>
            </a:r>
            <a:r>
              <a:rPr lang="en-US" sz="2400" dirty="0" smtClean="0"/>
              <a:t> mechanisms </a:t>
            </a:r>
          </a:p>
          <a:p>
            <a:pPr>
              <a:buNone/>
            </a:pPr>
            <a:r>
              <a:rPr lang="en-US" sz="2400" dirty="0" smtClean="0"/>
              <a:t>Matrix multiplication using tiling still important for large matrices</a:t>
            </a:r>
          </a:p>
          <a:p>
            <a:pPr>
              <a:buNone/>
            </a:pPr>
            <a:r>
              <a:rPr lang="en-US" sz="2400" u="sng" dirty="0" smtClean="0">
                <a:solidFill>
                  <a:srgbClr val="FF0000"/>
                </a:solidFill>
              </a:rPr>
              <a:t>The Open</a:t>
            </a:r>
            <a:r>
              <a:rPr lang="en-US" sz="2400" u="sng" dirty="0" smtClean="0"/>
              <a:t> Question</a:t>
            </a:r>
            <a:r>
              <a:rPr lang="en-US" sz="2400" dirty="0" smtClean="0"/>
              <a:t> To what extent will we need in the future to drag mainstream programming to the low-productivity pains</a:t>
            </a:r>
            <a:r>
              <a:rPr lang="en-US" sz="2400" dirty="0" smtClean="0">
                <a:solidFill>
                  <a:srgbClr val="FF0000"/>
                </a:solidFill>
              </a:rPr>
              <a:t>**</a:t>
            </a:r>
            <a:r>
              <a:rPr lang="en-US" sz="2400" dirty="0" smtClean="0"/>
              <a:t> experienced by parallel computing? </a:t>
            </a:r>
          </a:p>
          <a:p>
            <a:pPr>
              <a:buNone/>
            </a:pPr>
            <a:r>
              <a:rPr lang="en-US" sz="2400" u="sng" dirty="0" smtClean="0"/>
              <a:t>Not questioned</a:t>
            </a:r>
            <a:r>
              <a:rPr lang="en-US" sz="2400" dirty="0" smtClean="0"/>
              <a:t> some must know these techniques; may be even all of you eventually. But, should they be </a:t>
            </a:r>
            <a:r>
              <a:rPr lang="en-US" sz="2400" dirty="0" smtClean="0">
                <a:solidFill>
                  <a:srgbClr val="FF0000"/>
                </a:solidFill>
              </a:rPr>
              <a:t>part of the intro</a:t>
            </a:r>
            <a:r>
              <a:rPr lang="en-US" sz="2400" dirty="0" smtClean="0"/>
              <a:t>?</a:t>
            </a:r>
          </a:p>
          <a:p>
            <a:pPr>
              <a:buNone/>
            </a:pPr>
            <a:r>
              <a:rPr lang="en-US" sz="2400" dirty="0" smtClean="0">
                <a:solidFill>
                  <a:srgbClr val="FF0000"/>
                </a:solidFill>
              </a:rPr>
              <a:t>*</a:t>
            </a:r>
            <a:r>
              <a:rPr lang="en-US" sz="2400" dirty="0" smtClean="0"/>
              <a:t> </a:t>
            </a:r>
            <a:r>
              <a:rPr lang="en-US" sz="2400" u="sng" dirty="0" smtClean="0"/>
              <a:t>Reason 4</a:t>
            </a:r>
            <a:r>
              <a:rPr lang="en-US" sz="2400" dirty="0" smtClean="0"/>
              <a:t> Done that: XMT. </a:t>
            </a:r>
            <a:r>
              <a:rPr lang="en-US" sz="2400" dirty="0" smtClean="0">
                <a:solidFill>
                  <a:srgbClr val="FF0000"/>
                </a:solidFill>
              </a:rPr>
              <a:t>**</a:t>
            </a:r>
            <a:r>
              <a:rPr lang="en-US" sz="2400" dirty="0" smtClean="0"/>
              <a:t> Previous slide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609600"/>
          </a:xfrm>
        </p:spPr>
        <p:txBody>
          <a:bodyPr/>
          <a:lstStyle/>
          <a:p>
            <a:pPr eaLnBrk="1" hangingPunct="1"/>
            <a:r>
              <a:rPr lang="en-US" sz="4000" smtClean="0"/>
              <a:t>Algorithm 1, and IWD Example</a:t>
            </a:r>
          </a:p>
        </p:txBody>
      </p:sp>
      <p:sp>
        <p:nvSpPr>
          <p:cNvPr id="68611" name="Rectangle 3"/>
          <p:cNvSpPr>
            <a:spLocks noGrp="1" noChangeArrowheads="1"/>
          </p:cNvSpPr>
          <p:nvPr>
            <p:ph type="body" idx="1"/>
          </p:nvPr>
        </p:nvSpPr>
        <p:spPr>
          <a:xfrm>
            <a:off x="0" y="762000"/>
            <a:ext cx="9067800" cy="5364163"/>
          </a:xfrm>
        </p:spPr>
        <p:txBody>
          <a:bodyPr/>
          <a:lstStyle/>
          <a:p>
            <a:pPr eaLnBrk="1" hangingPunct="1">
              <a:lnSpc>
                <a:spcPct val="80000"/>
              </a:lnSpc>
              <a:buFontTx/>
              <a:buNone/>
            </a:pPr>
            <a:r>
              <a:rPr lang="en-US" sz="2400" smtClean="0"/>
              <a:t>Note: not just a selection algorithm. Interest is broader, as the </a:t>
            </a:r>
            <a:r>
              <a:rPr lang="en-US" sz="2400" u="sng" smtClean="0"/>
              <a:t>informal work-depth</a:t>
            </a:r>
            <a:r>
              <a:rPr lang="en-US" sz="2400" smtClean="0"/>
              <a:t> (IWD) presentation technique is illustrated. In line with the IWD presentation technique, some missing details for the current high-level description of Algorithm 1 are filled in later. </a:t>
            </a:r>
          </a:p>
          <a:p>
            <a:pPr eaLnBrk="1" hangingPunct="1">
              <a:lnSpc>
                <a:spcPct val="80000"/>
              </a:lnSpc>
              <a:buFontTx/>
              <a:buNone/>
            </a:pPr>
            <a:r>
              <a:rPr lang="en-US" sz="2400" u="sng" smtClean="0"/>
              <a:t>Input</a:t>
            </a:r>
            <a:r>
              <a:rPr lang="en-US" sz="2400" smtClean="0"/>
              <a:t> Array A[1..n]; integer k, 1 ≤ k ≤ n. </a:t>
            </a:r>
          </a:p>
          <a:p>
            <a:pPr eaLnBrk="1" hangingPunct="1">
              <a:lnSpc>
                <a:spcPct val="80000"/>
              </a:lnSpc>
              <a:buFontTx/>
              <a:buNone/>
            </a:pPr>
            <a:r>
              <a:rPr lang="en-US" sz="2400" smtClean="0"/>
              <a:t>Algorithm 1 works in “reducing” ITERATIONS:</a:t>
            </a:r>
          </a:p>
          <a:p>
            <a:pPr eaLnBrk="1" hangingPunct="1">
              <a:lnSpc>
                <a:spcPct val="80000"/>
              </a:lnSpc>
              <a:buFontTx/>
              <a:buNone/>
            </a:pPr>
            <a:r>
              <a:rPr lang="en-US" sz="2400" u="sng" smtClean="0"/>
              <a:t>Input:</a:t>
            </a:r>
            <a:r>
              <a:rPr lang="en-US" sz="2400" smtClean="0"/>
              <a:t> Array B[1..m]; 1≤ k</a:t>
            </a:r>
            <a:r>
              <a:rPr lang="en-US" sz="2400" baseline="-25000" smtClean="0"/>
              <a:t>0</a:t>
            </a:r>
            <a:r>
              <a:rPr lang="en-US" sz="2400" smtClean="0"/>
              <a:t>≤m. Find k</a:t>
            </a:r>
            <a:r>
              <a:rPr lang="en-US" sz="2400" baseline="-25000" smtClean="0"/>
              <a:t>0</a:t>
            </a:r>
            <a:r>
              <a:rPr lang="en-US" sz="2400" smtClean="0"/>
              <a:t>-th element in B. </a:t>
            </a:r>
          </a:p>
          <a:p>
            <a:pPr eaLnBrk="1" hangingPunct="1">
              <a:lnSpc>
                <a:spcPct val="80000"/>
              </a:lnSpc>
              <a:buFontTx/>
              <a:buNone/>
            </a:pPr>
            <a:r>
              <a:rPr lang="en-US" sz="2400" smtClean="0"/>
              <a:t>Main idea behind a reducing iteration is: find an element α of B which is guaranteed to be not too small (≤ m/4 elements of B are smaller), and not too large (≤ m/4 elements of B are larger). Exact ranking of α in B enables to conclude that at least m/4 elements of B do not contain the k</a:t>
            </a:r>
            <a:r>
              <a:rPr lang="en-US" sz="2400" baseline="-25000" smtClean="0"/>
              <a:t>0</a:t>
            </a:r>
            <a:r>
              <a:rPr lang="en-US" sz="2400" smtClean="0"/>
              <a:t>-th smallest element. Therefore, they can be discarded. The other alternative: the k</a:t>
            </a:r>
            <a:r>
              <a:rPr lang="en-US" sz="2400" baseline="-25000" smtClean="0"/>
              <a:t>0</a:t>
            </a:r>
            <a:r>
              <a:rPr lang="en-US" sz="2400" smtClean="0"/>
              <a:t>-th smallest element (which is also the k-th smallest element with respect to the original input) has been found.</a:t>
            </a:r>
          </a:p>
          <a:p>
            <a:pPr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0" y="112713"/>
            <a:ext cx="9144000" cy="5859462"/>
          </a:xfrm>
          <a:prstGeom prst="rect">
            <a:avLst/>
          </a:prstGeom>
          <a:noFill/>
          <a:ln w="9525">
            <a:noFill/>
            <a:miter lim="800000"/>
            <a:headEnd/>
            <a:tailEnd/>
          </a:ln>
        </p:spPr>
        <p:txBody>
          <a:bodyPr>
            <a:spAutoFit/>
          </a:bodyPr>
          <a:lstStyle/>
          <a:p>
            <a:r>
              <a:rPr lang="en-US"/>
              <a:t>ALGORITHM 1 - High-level description (Assume: log m and m/ log m are integers.)</a:t>
            </a:r>
          </a:p>
          <a:p>
            <a:r>
              <a:rPr lang="en-US"/>
              <a:t>1. for i, 1 ≤ i ≤ n pardo</a:t>
            </a:r>
          </a:p>
          <a:p>
            <a:r>
              <a:rPr lang="en-US"/>
              <a:t>       B(i) := A(i)</a:t>
            </a:r>
          </a:p>
          <a:p>
            <a:r>
              <a:rPr lang="en-US"/>
              <a:t>2. k</a:t>
            </a:r>
            <a:r>
              <a:rPr lang="en-US" baseline="-25000"/>
              <a:t>0</a:t>
            </a:r>
            <a:r>
              <a:rPr lang="en-US"/>
              <a:t> := k; m := n</a:t>
            </a:r>
          </a:p>
          <a:p>
            <a:r>
              <a:rPr lang="en-US"/>
              <a:t>3. while m &gt; 1 do</a:t>
            </a:r>
          </a:p>
          <a:p>
            <a:r>
              <a:rPr lang="en-US"/>
              <a:t>3.1.   Partition B into m/log m blocks, each of size log m as follows. Denote</a:t>
            </a:r>
          </a:p>
          <a:p>
            <a:r>
              <a:rPr lang="en-US"/>
              <a:t>            the blocks B</a:t>
            </a:r>
            <a:r>
              <a:rPr lang="en-US" baseline="-25000"/>
              <a:t>1</a:t>
            </a:r>
            <a:r>
              <a:rPr lang="en-US"/>
              <a:t>,..,B</a:t>
            </a:r>
            <a:r>
              <a:rPr lang="en-US" baseline="-25000"/>
              <a:t>m/log m</a:t>
            </a:r>
            <a:r>
              <a:rPr lang="en-US"/>
              <a:t>, where B</a:t>
            </a:r>
            <a:r>
              <a:rPr lang="en-US" baseline="-25000"/>
              <a:t>1</a:t>
            </a:r>
            <a:r>
              <a:rPr lang="en-US"/>
              <a:t>=B[1..logm],..,B</a:t>
            </a:r>
            <a:r>
              <a:rPr lang="en-US" baseline="-25000"/>
              <a:t>m/log m</a:t>
            </a:r>
            <a:r>
              <a:rPr lang="en-US"/>
              <a:t>=B[m+1−log m..m].</a:t>
            </a:r>
          </a:p>
          <a:p>
            <a:r>
              <a:rPr lang="en-US"/>
              <a:t>3.2.   for block Bi, 1 ≤ i ≤ m/log m pardo</a:t>
            </a:r>
          </a:p>
          <a:p>
            <a:r>
              <a:rPr lang="en-US"/>
              <a:t>            compute the median α</a:t>
            </a:r>
            <a:r>
              <a:rPr lang="en-US" baseline="-25000"/>
              <a:t>i</a:t>
            </a:r>
            <a:r>
              <a:rPr lang="en-US"/>
              <a:t> of Bi, using a linear time serial selection algorithm</a:t>
            </a:r>
          </a:p>
          <a:p>
            <a:r>
              <a:rPr lang="en-US"/>
              <a:t>3.3.   Apply a sorting algorithm to find α the median of medians (α</a:t>
            </a:r>
            <a:r>
              <a:rPr lang="en-US" baseline="-25000"/>
              <a:t>1</a:t>
            </a:r>
            <a:r>
              <a:rPr lang="en-US"/>
              <a:t>, . . . , α</a:t>
            </a:r>
            <a:r>
              <a:rPr lang="en-US" baseline="-25000"/>
              <a:t>m/log m</a:t>
            </a:r>
            <a:r>
              <a:rPr lang="en-US"/>
              <a:t>).</a:t>
            </a:r>
          </a:p>
          <a:p>
            <a:r>
              <a:rPr lang="en-US"/>
              <a:t>3.4.   Compute s</a:t>
            </a:r>
            <a:r>
              <a:rPr lang="en-US" baseline="-25000"/>
              <a:t>1</a:t>
            </a:r>
            <a:r>
              <a:rPr lang="en-US"/>
              <a:t>, s</a:t>
            </a:r>
            <a:r>
              <a:rPr lang="en-US" baseline="-25000"/>
              <a:t>2</a:t>
            </a:r>
            <a:r>
              <a:rPr lang="en-US"/>
              <a:t> and s</a:t>
            </a:r>
            <a:r>
              <a:rPr lang="en-US" baseline="-25000"/>
              <a:t>3</a:t>
            </a:r>
            <a:r>
              <a:rPr lang="en-US"/>
              <a:t>. s</a:t>
            </a:r>
            <a:r>
              <a:rPr lang="en-US" baseline="-25000"/>
              <a:t>1</a:t>
            </a:r>
            <a:r>
              <a:rPr lang="en-US"/>
              <a:t>: # elements in B smaller than α, s</a:t>
            </a:r>
            <a:r>
              <a:rPr lang="en-US" baseline="-25000"/>
              <a:t>2</a:t>
            </a:r>
            <a:r>
              <a:rPr lang="en-US"/>
              <a:t>: # elements equal </a:t>
            </a:r>
          </a:p>
          <a:p>
            <a:r>
              <a:rPr lang="en-US"/>
              <a:t>            to α, and s</a:t>
            </a:r>
            <a:r>
              <a:rPr lang="en-US" baseline="-25000"/>
              <a:t>3</a:t>
            </a:r>
            <a:r>
              <a:rPr lang="en-US"/>
              <a:t>: # elements larger than α.</a:t>
            </a:r>
          </a:p>
          <a:p>
            <a:r>
              <a:rPr lang="en-US"/>
              <a:t>3.5.   There are three possibilities:</a:t>
            </a:r>
          </a:p>
          <a:p>
            <a:r>
              <a:rPr lang="en-US"/>
              <a:t>3.5.1    (i) k</a:t>
            </a:r>
            <a:r>
              <a:rPr lang="en-US" baseline="-25000"/>
              <a:t>0</a:t>
            </a:r>
            <a:r>
              <a:rPr lang="en-US"/>
              <a:t>≤s</a:t>
            </a:r>
            <a:r>
              <a:rPr lang="en-US" baseline="-25000"/>
              <a:t>1</a:t>
            </a:r>
            <a:r>
              <a:rPr lang="en-US"/>
              <a:t>: the new subset B (the input for the next iteration) consists of the </a:t>
            </a:r>
          </a:p>
          <a:p>
            <a:r>
              <a:rPr lang="en-US"/>
              <a:t>                elements in B, which are smaller than α (m:=s</a:t>
            </a:r>
            <a:r>
              <a:rPr lang="en-US" baseline="-25000"/>
              <a:t>1</a:t>
            </a:r>
            <a:r>
              <a:rPr lang="en-US"/>
              <a:t>; k</a:t>
            </a:r>
            <a:r>
              <a:rPr lang="en-US" baseline="-25000"/>
              <a:t>0</a:t>
            </a:r>
            <a:r>
              <a:rPr lang="en-US"/>
              <a:t> remains the same)</a:t>
            </a:r>
          </a:p>
          <a:p>
            <a:r>
              <a:rPr lang="en-US"/>
              <a:t>3.5.2    (ii) s</a:t>
            </a:r>
            <a:r>
              <a:rPr lang="en-US" baseline="-25000"/>
              <a:t>1</a:t>
            </a:r>
            <a:r>
              <a:rPr lang="en-US"/>
              <a:t>&lt;k</a:t>
            </a:r>
            <a:r>
              <a:rPr lang="en-US" baseline="-25000"/>
              <a:t>0</a:t>
            </a:r>
            <a:r>
              <a:rPr lang="en-US"/>
              <a:t>≤s</a:t>
            </a:r>
            <a:r>
              <a:rPr lang="en-US" baseline="-25000"/>
              <a:t>1</a:t>
            </a:r>
            <a:r>
              <a:rPr lang="en-US"/>
              <a:t>+s</a:t>
            </a:r>
            <a:r>
              <a:rPr lang="en-US" baseline="-25000"/>
              <a:t>2</a:t>
            </a:r>
            <a:r>
              <a:rPr lang="en-US"/>
              <a:t>: α is the k</a:t>
            </a:r>
            <a:r>
              <a:rPr lang="en-US" baseline="-25000"/>
              <a:t>0</a:t>
            </a:r>
            <a:r>
              <a:rPr lang="en-US"/>
              <a:t>-th smallest element in B; algorithm terminates</a:t>
            </a:r>
          </a:p>
          <a:p>
            <a:r>
              <a:rPr lang="en-US"/>
              <a:t>3.5.3    (iii) k</a:t>
            </a:r>
            <a:r>
              <a:rPr lang="en-US" baseline="-25000"/>
              <a:t>0</a:t>
            </a:r>
            <a:r>
              <a:rPr lang="en-US"/>
              <a:t>&gt;s</a:t>
            </a:r>
            <a:r>
              <a:rPr lang="en-US" baseline="-25000"/>
              <a:t>1</a:t>
            </a:r>
            <a:r>
              <a:rPr lang="en-US"/>
              <a:t>+s</a:t>
            </a:r>
            <a:r>
              <a:rPr lang="en-US" baseline="-25000"/>
              <a:t>2</a:t>
            </a:r>
            <a:r>
              <a:rPr lang="en-US"/>
              <a:t>: the new subset B consists of the elements in B, which</a:t>
            </a:r>
          </a:p>
          <a:p>
            <a:r>
              <a:rPr lang="en-US"/>
              <a:t>                 are larger than α (m := s</a:t>
            </a:r>
            <a:r>
              <a:rPr lang="en-US" baseline="-25000"/>
              <a:t>3</a:t>
            </a:r>
            <a:r>
              <a:rPr lang="en-US"/>
              <a:t>; k</a:t>
            </a:r>
            <a:r>
              <a:rPr lang="en-US" baseline="-25000"/>
              <a:t>0</a:t>
            </a:r>
            <a:r>
              <a:rPr lang="en-US"/>
              <a:t>:=k</a:t>
            </a:r>
            <a:r>
              <a:rPr lang="en-US" baseline="-25000"/>
              <a:t>0</a:t>
            </a:r>
            <a:r>
              <a:rPr lang="en-US"/>
              <a:t>−(s</a:t>
            </a:r>
            <a:r>
              <a:rPr lang="en-US" baseline="-25000"/>
              <a:t>1</a:t>
            </a:r>
            <a:r>
              <a:rPr lang="en-US"/>
              <a:t>+s</a:t>
            </a:r>
            <a:r>
              <a:rPr lang="en-US" baseline="-25000"/>
              <a:t>2</a:t>
            </a:r>
            <a:r>
              <a:rPr lang="en-US"/>
              <a:t>) )</a:t>
            </a:r>
          </a:p>
          <a:p>
            <a:r>
              <a:rPr lang="en-US"/>
              <a:t>4.  (we can reach this instruction only with m = 1 and k</a:t>
            </a:r>
            <a:r>
              <a:rPr lang="en-US" baseline="-25000"/>
              <a:t>0</a:t>
            </a:r>
            <a:r>
              <a:rPr lang="en-US"/>
              <a:t> = 1)</a:t>
            </a:r>
          </a:p>
          <a:p>
            <a:r>
              <a:rPr lang="en-US"/>
              <a:t>          B(1) is the k</a:t>
            </a:r>
            <a:r>
              <a:rPr lang="en-US" baseline="-25000"/>
              <a:t>0</a:t>
            </a:r>
            <a:r>
              <a:rPr lang="en-US"/>
              <a:t>-th element in B.</a:t>
            </a:r>
          </a:p>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304800"/>
            <a:ext cx="9144000" cy="685800"/>
          </a:xfrm>
        </p:spPr>
        <p:txBody>
          <a:bodyPr/>
          <a:lstStyle/>
          <a:p>
            <a:pPr algn="l" eaLnBrk="1" hangingPunct="1"/>
            <a:r>
              <a:rPr lang="en-US" sz="2400" u="sng" smtClean="0"/>
              <a:t>Reducing Lemma</a:t>
            </a:r>
            <a:r>
              <a:rPr lang="en-US" sz="2400" smtClean="0"/>
              <a:t> At least m/4 elements of B are smaller than α, and at least m/4 are larger.</a:t>
            </a:r>
            <a:r>
              <a:rPr lang="en-US" sz="4000" smtClean="0"/>
              <a:t/>
            </a:r>
            <a:br>
              <a:rPr lang="en-US" sz="4000" smtClean="0"/>
            </a:br>
            <a:endParaRPr lang="en-US" sz="4000" smtClean="0"/>
          </a:p>
        </p:txBody>
      </p:sp>
      <p:sp>
        <p:nvSpPr>
          <p:cNvPr id="70659" name="Rectangle 3"/>
          <p:cNvSpPr>
            <a:spLocks noGrp="1" noChangeArrowheads="1"/>
          </p:cNvSpPr>
          <p:nvPr>
            <p:ph type="body" idx="1"/>
          </p:nvPr>
        </p:nvSpPr>
        <p:spPr>
          <a:xfrm>
            <a:off x="76200" y="838200"/>
            <a:ext cx="8610600" cy="5287963"/>
          </a:xfrm>
        </p:spPr>
        <p:txBody>
          <a:bodyPr/>
          <a:lstStyle/>
          <a:p>
            <a:pPr eaLnBrk="1" hangingPunct="1">
              <a:buFontTx/>
              <a:buNone/>
            </a:pPr>
            <a:r>
              <a:rPr lang="en-US" sz="2400" u="sng" smtClean="0"/>
              <a:t>Proof</a:t>
            </a:r>
          </a:p>
        </p:txBody>
      </p:sp>
      <p:pic>
        <p:nvPicPr>
          <p:cNvPr id="70660" name="Picture 4" descr="r9-aux"/>
          <p:cNvPicPr>
            <a:picLocks noChangeAspect="1" noChangeArrowheads="1"/>
          </p:cNvPicPr>
          <p:nvPr/>
        </p:nvPicPr>
        <p:blipFill>
          <a:blip r:embed="rId3" cstate="print"/>
          <a:srcRect/>
          <a:stretch>
            <a:fillRect/>
          </a:stretch>
        </p:blipFill>
        <p:spPr bwMode="auto">
          <a:xfrm>
            <a:off x="1600200" y="990600"/>
            <a:ext cx="2819400" cy="2514600"/>
          </a:xfrm>
          <a:prstGeom prst="rect">
            <a:avLst/>
          </a:prstGeom>
          <a:noFill/>
          <a:ln w="9525">
            <a:noFill/>
            <a:miter lim="800000"/>
            <a:headEnd/>
            <a:tailEnd/>
          </a:ln>
        </p:spPr>
      </p:pic>
      <p:sp>
        <p:nvSpPr>
          <p:cNvPr id="70661" name="Text Box 5"/>
          <p:cNvSpPr txBox="1">
            <a:spLocks noChangeArrowheads="1"/>
          </p:cNvSpPr>
          <p:nvPr/>
        </p:nvSpPr>
        <p:spPr bwMode="auto">
          <a:xfrm>
            <a:off x="0" y="3429000"/>
            <a:ext cx="9144000" cy="1370013"/>
          </a:xfrm>
          <a:prstGeom prst="rect">
            <a:avLst/>
          </a:prstGeom>
          <a:noFill/>
          <a:ln w="9525">
            <a:noFill/>
            <a:miter lim="800000"/>
            <a:headEnd/>
            <a:tailEnd/>
          </a:ln>
        </p:spPr>
        <p:txBody>
          <a:bodyPr>
            <a:spAutoFit/>
          </a:bodyPr>
          <a:lstStyle/>
          <a:p>
            <a:r>
              <a:rPr lang="en-US" sz="2400" u="sng"/>
              <a:t>Corollary 1</a:t>
            </a:r>
            <a:r>
              <a:rPr lang="en-US" sz="2400"/>
              <a:t> Following an iteration of Algorithm 1 the value of m decreases so that the new value of m is at most (3/4)m.</a:t>
            </a:r>
          </a:p>
          <a:p>
            <a:pPr>
              <a:spcBef>
                <a:spcPct val="50000"/>
              </a:spcBef>
            </a:pPr>
            <a:endParaRPr lang="en-US"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4638"/>
            <a:ext cx="9144000" cy="563562"/>
          </a:xfrm>
        </p:spPr>
        <p:txBody>
          <a:bodyPr/>
          <a:lstStyle/>
          <a:p>
            <a:pPr eaLnBrk="1" hangingPunct="1"/>
            <a:r>
              <a:rPr lang="en-US" sz="4000" smtClean="0"/>
              <a:t>Informal Work-Depth (IWD) description</a:t>
            </a:r>
            <a:br>
              <a:rPr lang="en-US" sz="4000" smtClean="0"/>
            </a:br>
            <a:endParaRPr lang="en-US" sz="4000" smtClean="0"/>
          </a:p>
        </p:txBody>
      </p:sp>
      <p:sp>
        <p:nvSpPr>
          <p:cNvPr id="71683" name="Rectangle 3"/>
          <p:cNvSpPr>
            <a:spLocks noGrp="1" noChangeArrowheads="1"/>
          </p:cNvSpPr>
          <p:nvPr>
            <p:ph type="body" idx="1"/>
          </p:nvPr>
        </p:nvSpPr>
        <p:spPr>
          <a:xfrm>
            <a:off x="0" y="533400"/>
            <a:ext cx="8686800" cy="6324600"/>
          </a:xfrm>
        </p:spPr>
        <p:txBody>
          <a:bodyPr/>
          <a:lstStyle/>
          <a:p>
            <a:pPr eaLnBrk="1" hangingPunct="1">
              <a:buFontTx/>
              <a:buNone/>
            </a:pPr>
            <a:r>
              <a:rPr lang="en-US" sz="2000" smtClean="0"/>
              <a:t>Similar to Work-Depth, the algorithm is presented in terms of a sequence of parallel time units (or “rounds”); however, at each time unit there is a </a:t>
            </a:r>
            <a:r>
              <a:rPr lang="en-US" sz="2000" u="sng" smtClean="0"/>
              <a:t>set</a:t>
            </a:r>
            <a:r>
              <a:rPr lang="en-US" sz="2000" smtClean="0"/>
              <a:t> containing  a number of instructions to be performed concurrently</a:t>
            </a:r>
          </a:p>
          <a:p>
            <a:pPr eaLnBrk="1" hangingPunct="1">
              <a:lnSpc>
                <a:spcPct val="80000"/>
              </a:lnSpc>
              <a:spcBef>
                <a:spcPct val="0"/>
              </a:spcBef>
              <a:buFontTx/>
              <a:buNone/>
            </a:pPr>
            <a:r>
              <a:rPr lang="en-US" sz="2000" smtClean="0"/>
              <a:t>Descriptions of the set of concurrent instructions can come in many flavors. Even implicit, where the number of instruction is not obvious.</a:t>
            </a:r>
            <a:r>
              <a:rPr lang="en-US" smtClean="0"/>
              <a:t> </a:t>
            </a:r>
          </a:p>
          <a:p>
            <a:pPr eaLnBrk="1" hangingPunct="1">
              <a:buFontTx/>
              <a:buNone/>
            </a:pPr>
            <a:endParaRPr lang="en-US" sz="2000" smtClean="0"/>
          </a:p>
          <a:p>
            <a:pPr eaLnBrk="1" hangingPunct="1">
              <a:buFontTx/>
              <a:buNone/>
            </a:pPr>
            <a:endParaRPr lang="en-US" smtClean="0"/>
          </a:p>
        </p:txBody>
      </p:sp>
      <p:pic>
        <p:nvPicPr>
          <p:cNvPr id="71684" name="Picture 4" descr="fig8b-wd-mode"/>
          <p:cNvPicPr>
            <a:picLocks noChangeAspect="1" noChangeArrowheads="1"/>
          </p:cNvPicPr>
          <p:nvPr/>
        </p:nvPicPr>
        <p:blipFill>
          <a:blip r:embed="rId3" cstate="print"/>
          <a:srcRect/>
          <a:stretch>
            <a:fillRect/>
          </a:stretch>
        </p:blipFill>
        <p:spPr bwMode="auto">
          <a:xfrm>
            <a:off x="3657600" y="2438400"/>
            <a:ext cx="5486400" cy="4419600"/>
          </a:xfrm>
          <a:prstGeom prst="rect">
            <a:avLst/>
          </a:prstGeom>
          <a:noFill/>
          <a:ln w="9525">
            <a:noFill/>
            <a:miter lim="800000"/>
            <a:headEnd/>
            <a:tailEnd/>
          </a:ln>
        </p:spPr>
      </p:pic>
      <p:sp>
        <p:nvSpPr>
          <p:cNvPr id="71685" name="Text Box 5"/>
          <p:cNvSpPr txBox="1">
            <a:spLocks noChangeArrowheads="1"/>
          </p:cNvSpPr>
          <p:nvPr/>
        </p:nvSpPr>
        <p:spPr bwMode="auto">
          <a:xfrm>
            <a:off x="0" y="2362200"/>
            <a:ext cx="3505200" cy="5173663"/>
          </a:xfrm>
          <a:prstGeom prst="rect">
            <a:avLst/>
          </a:prstGeom>
          <a:noFill/>
          <a:ln w="9525">
            <a:noFill/>
            <a:miter lim="800000"/>
            <a:headEnd/>
            <a:tailEnd/>
          </a:ln>
        </p:spPr>
        <p:txBody>
          <a:bodyPr>
            <a:spAutoFit/>
          </a:bodyPr>
          <a:lstStyle/>
          <a:p>
            <a:r>
              <a:rPr lang="en-US" u="sng"/>
              <a:t>Example</a:t>
            </a:r>
            <a:r>
              <a:rPr lang="en-US"/>
              <a:t> Algorithm 1 above: The input (and output) for each reducing iteration is given as a set. We were also not specific on how to compute s</a:t>
            </a:r>
            <a:r>
              <a:rPr lang="en-US" baseline="-25000"/>
              <a:t>1</a:t>
            </a:r>
            <a:r>
              <a:rPr lang="en-US"/>
              <a:t>, s</a:t>
            </a:r>
            <a:r>
              <a:rPr lang="en-US" baseline="-25000"/>
              <a:t>2</a:t>
            </a:r>
            <a:r>
              <a:rPr lang="en-US"/>
              <a:t> and s</a:t>
            </a:r>
            <a:r>
              <a:rPr lang="en-US" baseline="-25000"/>
              <a:t>3</a:t>
            </a:r>
            <a:r>
              <a:rPr lang="en-US"/>
              <a:t>.</a:t>
            </a:r>
          </a:p>
          <a:p>
            <a:endParaRPr lang="en-US"/>
          </a:p>
          <a:p>
            <a:r>
              <a:rPr lang="en-US"/>
              <a:t>The main methodical issue addressed here is how to train CS&amp;E  professionals “to think in parallel”. Here is the informal answer: </a:t>
            </a:r>
            <a:r>
              <a:rPr lang="en-US" u="sng"/>
              <a:t>train yourself to provide IWD description of parallel algorithms</a:t>
            </a:r>
            <a:r>
              <a:rPr lang="en-US"/>
              <a:t>. The rest is detail (although important) that can be acquired as a skill (also a matter of training).</a:t>
            </a:r>
          </a:p>
          <a:p>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52400"/>
            <a:ext cx="9144000" cy="762000"/>
          </a:xfrm>
        </p:spPr>
        <p:txBody>
          <a:bodyPr/>
          <a:lstStyle/>
          <a:p>
            <a:pPr eaLnBrk="1" hangingPunct="1"/>
            <a:r>
              <a:rPr lang="en-US" sz="3600" smtClean="0"/>
              <a:t>The Selection Algorithm (wrap-up)</a:t>
            </a:r>
            <a:r>
              <a:rPr lang="en-US" sz="4000" smtClean="0"/>
              <a:t/>
            </a:r>
            <a:br>
              <a:rPr lang="en-US" sz="4000" smtClean="0"/>
            </a:br>
            <a:endParaRPr lang="en-US" sz="4000" smtClean="0"/>
          </a:p>
        </p:txBody>
      </p:sp>
      <p:sp>
        <p:nvSpPr>
          <p:cNvPr id="72707" name="Rectangle 3"/>
          <p:cNvSpPr>
            <a:spLocks noGrp="1" noChangeArrowheads="1"/>
          </p:cNvSpPr>
          <p:nvPr>
            <p:ph type="body" idx="1"/>
          </p:nvPr>
        </p:nvSpPr>
        <p:spPr>
          <a:xfrm>
            <a:off x="0" y="685800"/>
            <a:ext cx="9144000" cy="5516563"/>
          </a:xfrm>
        </p:spPr>
        <p:txBody>
          <a:bodyPr/>
          <a:lstStyle/>
          <a:p>
            <a:pPr eaLnBrk="1" hangingPunct="1">
              <a:lnSpc>
                <a:spcPct val="80000"/>
              </a:lnSpc>
              <a:buFontTx/>
              <a:buNone/>
            </a:pPr>
            <a:r>
              <a:rPr lang="en-US" sz="2400" smtClean="0"/>
              <a:t>To derive the lower level description of Algorithm 1, simply apply the prefix-sums algorithm several times. </a:t>
            </a:r>
          </a:p>
          <a:p>
            <a:pPr eaLnBrk="1" hangingPunct="1">
              <a:lnSpc>
                <a:spcPct val="80000"/>
              </a:lnSpc>
              <a:buFontTx/>
              <a:buNone/>
            </a:pPr>
            <a:r>
              <a:rPr lang="en-US" sz="2400" u="sng" smtClean="0"/>
              <a:t>Theorem 5.1</a:t>
            </a:r>
            <a:r>
              <a:rPr lang="en-US" sz="2400" smtClean="0"/>
              <a:t> Algorithm 1 solves the selection problem in O(log</a:t>
            </a:r>
            <a:r>
              <a:rPr lang="en-US" sz="2400" baseline="30000" smtClean="0"/>
              <a:t>2</a:t>
            </a:r>
            <a:r>
              <a:rPr lang="en-US" sz="2400" smtClean="0"/>
              <a:t>n) time and O(n) work. The main selection algorithm, composed of algorithms 1 and 2, runs in O(n) work and O(log n log log n) time.</a:t>
            </a:r>
          </a:p>
          <a:p>
            <a:pPr eaLnBrk="1" hangingPunct="1">
              <a:lnSpc>
                <a:spcPct val="80000"/>
              </a:lnSpc>
              <a:buFontTx/>
              <a:buNone/>
            </a:pPr>
            <a:r>
              <a:rPr lang="en-US" sz="1800" u="sng" smtClean="0"/>
              <a:t>Exercise 10</a:t>
            </a:r>
            <a:r>
              <a:rPr lang="en-US" sz="1800" smtClean="0"/>
              <a:t> Consider the following sorting algorithm. Find the median element and then continue by sorting separately the elements larger than the median and the ones smaller than the median. Explain why this is indeed a sorting algorithm. What will be the time and work complexities of such algorithm?</a:t>
            </a:r>
          </a:p>
          <a:p>
            <a:pPr eaLnBrk="1" hangingPunct="1">
              <a:lnSpc>
                <a:spcPct val="80000"/>
              </a:lnSpc>
              <a:buFontTx/>
              <a:buNone/>
            </a:pPr>
            <a:r>
              <a:rPr lang="en-US" sz="2800" smtClean="0"/>
              <a:t>Recap: (i) Accelerating cascades framework was presented and illustrated by selection algorithm. (ii) A top-down methodology for describing parallel algorithms was presented. Its upper level, called Informal Work-Depth (IWD), is proposed as the </a:t>
            </a:r>
            <a:r>
              <a:rPr lang="en-US" sz="2800" u="sng" smtClean="0"/>
              <a:t>essence of thinking in parallel</a:t>
            </a:r>
            <a:r>
              <a:rPr lang="en-US" sz="280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0"/>
            <a:ext cx="8229600" cy="609600"/>
          </a:xfrm>
        </p:spPr>
        <p:txBody>
          <a:bodyPr/>
          <a:lstStyle/>
          <a:p>
            <a:pPr eaLnBrk="1" hangingPunct="1"/>
            <a:r>
              <a:rPr lang="en-US" sz="4000" smtClean="0"/>
              <a:t>Randomized Selection</a:t>
            </a:r>
          </a:p>
        </p:txBody>
      </p:sp>
      <p:sp>
        <p:nvSpPr>
          <p:cNvPr id="73731" name="Rectangle 3"/>
          <p:cNvSpPr>
            <a:spLocks noGrp="1" noChangeArrowheads="1"/>
          </p:cNvSpPr>
          <p:nvPr>
            <p:ph type="body" idx="4294967295"/>
          </p:nvPr>
        </p:nvSpPr>
        <p:spPr>
          <a:xfrm>
            <a:off x="0" y="762000"/>
            <a:ext cx="4343400" cy="5364163"/>
          </a:xfrm>
        </p:spPr>
        <p:txBody>
          <a:bodyPr/>
          <a:lstStyle/>
          <a:p>
            <a:pPr marL="609600" indent="-609600" eaLnBrk="1" hangingPunct="1">
              <a:buFontTx/>
              <a:buNone/>
            </a:pPr>
            <a:r>
              <a:rPr lang="en-US" sz="2000" smtClean="0"/>
              <a:t>Parallel version of serial randomized selection from CLRS, Ch. 9.2</a:t>
            </a:r>
          </a:p>
          <a:p>
            <a:pPr marL="609600" indent="-609600" eaLnBrk="1" hangingPunct="1">
              <a:buFontTx/>
              <a:buNone/>
            </a:pPr>
            <a:r>
              <a:rPr lang="en-US" sz="2000" u="sng" smtClean="0"/>
              <a:t>Input</a:t>
            </a:r>
            <a:r>
              <a:rPr lang="en-US" sz="2000" smtClean="0"/>
              <a:t> Array A[p...r]</a:t>
            </a:r>
          </a:p>
          <a:p>
            <a:pPr marL="609600" indent="-609600" eaLnBrk="1" hangingPunct="1">
              <a:lnSpc>
                <a:spcPct val="65000"/>
              </a:lnSpc>
              <a:spcBef>
                <a:spcPct val="10000"/>
              </a:spcBef>
              <a:buFontTx/>
              <a:buNone/>
            </a:pPr>
            <a:r>
              <a:rPr lang="en-US" sz="2000" smtClean="0"/>
              <a:t>RANDOMIZED_PARTITION(A,p,r)  </a:t>
            </a:r>
          </a:p>
          <a:p>
            <a:pPr marL="609600" indent="-609600" eaLnBrk="1" hangingPunct="1">
              <a:lnSpc>
                <a:spcPct val="65000"/>
              </a:lnSpc>
              <a:spcBef>
                <a:spcPct val="10000"/>
              </a:spcBef>
              <a:buFontTx/>
              <a:buAutoNum type="arabicPeriod"/>
            </a:pPr>
            <a:r>
              <a:rPr lang="en-US" sz="2000" smtClean="0"/>
              <a:t>i := RANDOM (p,r)</a:t>
            </a:r>
          </a:p>
          <a:p>
            <a:pPr marL="609600" indent="-609600" eaLnBrk="1" hangingPunct="1">
              <a:lnSpc>
                <a:spcPct val="65000"/>
              </a:lnSpc>
              <a:spcBef>
                <a:spcPct val="10000"/>
              </a:spcBef>
              <a:buFontTx/>
              <a:buNone/>
            </a:pPr>
            <a:r>
              <a:rPr lang="en-US" sz="2000" smtClean="0"/>
              <a:t>/*Rearrange A[p...r]: elements &lt;= A(i) followed by those &gt; A(i)*/</a:t>
            </a:r>
          </a:p>
          <a:p>
            <a:pPr marL="609600" indent="-609600" eaLnBrk="1" hangingPunct="1">
              <a:lnSpc>
                <a:spcPct val="65000"/>
              </a:lnSpc>
              <a:spcBef>
                <a:spcPct val="10000"/>
              </a:spcBef>
              <a:buFontTx/>
              <a:buAutoNum type="arabicPeriod" startAt="2"/>
            </a:pPr>
            <a:r>
              <a:rPr lang="en-US" sz="2000" smtClean="0"/>
              <a:t>exchange A(r) </a:t>
            </a:r>
            <a:r>
              <a:rPr lang="en-US" sz="2000" smtClean="0">
                <a:sym typeface="Wingdings" pitchFamily="2" charset="2"/>
              </a:rPr>
              <a:t>A(i)</a:t>
            </a:r>
          </a:p>
          <a:p>
            <a:pPr marL="609600" indent="-609600" eaLnBrk="1" hangingPunct="1">
              <a:lnSpc>
                <a:spcPct val="65000"/>
              </a:lnSpc>
              <a:spcBef>
                <a:spcPct val="10000"/>
              </a:spcBef>
              <a:buFontTx/>
              <a:buAutoNum type="arabicPeriod" startAt="2"/>
            </a:pPr>
            <a:r>
              <a:rPr lang="en-US" sz="2000" smtClean="0"/>
              <a:t>return PARTITION(A,p,r)</a:t>
            </a:r>
          </a:p>
          <a:p>
            <a:pPr marL="609600" indent="-609600" eaLnBrk="1" hangingPunct="1">
              <a:lnSpc>
                <a:spcPct val="80000"/>
              </a:lnSpc>
              <a:spcBef>
                <a:spcPct val="10000"/>
              </a:spcBef>
              <a:buFontTx/>
              <a:buNone/>
            </a:pPr>
            <a:endParaRPr lang="en-US" sz="2000" smtClean="0"/>
          </a:p>
          <a:p>
            <a:pPr marL="609600" indent="-609600" eaLnBrk="1" hangingPunct="1">
              <a:lnSpc>
                <a:spcPct val="80000"/>
              </a:lnSpc>
              <a:spcBef>
                <a:spcPct val="10000"/>
              </a:spcBef>
              <a:buFontTx/>
              <a:buNone/>
            </a:pPr>
            <a:r>
              <a:rPr lang="en-US" sz="2000" smtClean="0"/>
              <a:t>PARTITION(A,p,r)</a:t>
            </a:r>
          </a:p>
          <a:p>
            <a:pPr marL="609600" indent="-609600" eaLnBrk="1" hangingPunct="1">
              <a:lnSpc>
                <a:spcPct val="80000"/>
              </a:lnSpc>
              <a:spcBef>
                <a:spcPct val="10000"/>
              </a:spcBef>
              <a:buFontTx/>
              <a:buAutoNum type="arabicPeriod"/>
            </a:pPr>
            <a:r>
              <a:rPr lang="en-US" sz="2000" smtClean="0"/>
              <a:t>x := A(r)</a:t>
            </a:r>
          </a:p>
          <a:p>
            <a:pPr marL="609600" indent="-609600" eaLnBrk="1" hangingPunct="1">
              <a:lnSpc>
                <a:spcPct val="80000"/>
              </a:lnSpc>
              <a:spcBef>
                <a:spcPct val="10000"/>
              </a:spcBef>
              <a:buFontTx/>
              <a:buAutoNum type="arabicPeriod"/>
            </a:pPr>
            <a:r>
              <a:rPr lang="en-US" sz="2000" smtClean="0"/>
              <a:t>i := p-1</a:t>
            </a:r>
          </a:p>
          <a:p>
            <a:pPr marL="609600" indent="-609600" eaLnBrk="1" hangingPunct="1">
              <a:lnSpc>
                <a:spcPct val="80000"/>
              </a:lnSpc>
              <a:spcBef>
                <a:spcPct val="10000"/>
              </a:spcBef>
              <a:buFontTx/>
              <a:buAutoNum type="arabicPeriod"/>
            </a:pPr>
            <a:r>
              <a:rPr lang="en-US" sz="2000" smtClean="0"/>
              <a:t>for j := p to r-1</a:t>
            </a:r>
          </a:p>
          <a:p>
            <a:pPr marL="609600" indent="-609600" eaLnBrk="1" hangingPunct="1">
              <a:lnSpc>
                <a:spcPct val="80000"/>
              </a:lnSpc>
              <a:spcBef>
                <a:spcPct val="10000"/>
              </a:spcBef>
              <a:buFontTx/>
              <a:buAutoNum type="arabicPeriod"/>
            </a:pPr>
            <a:r>
              <a:rPr lang="en-US" sz="2000" smtClean="0"/>
              <a:t>    if A(j) &lt;= x</a:t>
            </a:r>
          </a:p>
          <a:p>
            <a:pPr marL="609600" indent="-609600" eaLnBrk="1" hangingPunct="1">
              <a:lnSpc>
                <a:spcPct val="80000"/>
              </a:lnSpc>
              <a:spcBef>
                <a:spcPct val="10000"/>
              </a:spcBef>
              <a:buFontTx/>
              <a:buAutoNum type="arabicPeriod"/>
            </a:pPr>
            <a:r>
              <a:rPr lang="en-US" sz="2000" smtClean="0"/>
              <a:t>    then i := i+1</a:t>
            </a:r>
          </a:p>
          <a:p>
            <a:pPr marL="609600" indent="-609600" eaLnBrk="1" hangingPunct="1">
              <a:lnSpc>
                <a:spcPct val="80000"/>
              </a:lnSpc>
              <a:spcBef>
                <a:spcPct val="10000"/>
              </a:spcBef>
              <a:buFontTx/>
              <a:buAutoNum type="arabicPeriod"/>
            </a:pPr>
            <a:r>
              <a:rPr lang="en-US" sz="2000" smtClean="0"/>
              <a:t>            exchange A(i) </a:t>
            </a:r>
            <a:r>
              <a:rPr lang="en-US" sz="2000" smtClean="0">
                <a:sym typeface="Wingdings" pitchFamily="2" charset="2"/>
              </a:rPr>
              <a:t>A(j)</a:t>
            </a:r>
            <a:r>
              <a:rPr lang="en-US" sz="2000" smtClean="0"/>
              <a:t> </a:t>
            </a:r>
          </a:p>
          <a:p>
            <a:pPr marL="609600" indent="-609600" eaLnBrk="1" hangingPunct="1">
              <a:lnSpc>
                <a:spcPct val="80000"/>
              </a:lnSpc>
              <a:spcBef>
                <a:spcPct val="10000"/>
              </a:spcBef>
              <a:buFontTx/>
              <a:buAutoNum type="arabicPeriod"/>
            </a:pPr>
            <a:r>
              <a:rPr lang="en-US" sz="2000" smtClean="0"/>
              <a:t>exchange A(i+1) </a:t>
            </a:r>
            <a:r>
              <a:rPr lang="en-US" sz="2000" smtClean="0">
                <a:sym typeface="Wingdings" pitchFamily="2" charset="2"/>
              </a:rPr>
              <a:t>A(r)</a:t>
            </a:r>
          </a:p>
          <a:p>
            <a:pPr marL="609600" indent="-609600" eaLnBrk="1" hangingPunct="1">
              <a:lnSpc>
                <a:spcPct val="80000"/>
              </a:lnSpc>
              <a:spcBef>
                <a:spcPct val="10000"/>
              </a:spcBef>
              <a:buFontTx/>
              <a:buAutoNum type="arabicPeriod"/>
            </a:pPr>
            <a:r>
              <a:rPr lang="en-US" sz="2000" smtClean="0">
                <a:sym typeface="Wingdings" pitchFamily="2" charset="2"/>
              </a:rPr>
              <a:t>Return i+1</a:t>
            </a:r>
          </a:p>
        </p:txBody>
      </p:sp>
      <p:sp>
        <p:nvSpPr>
          <p:cNvPr id="73732" name="Text Box 6"/>
          <p:cNvSpPr txBox="1">
            <a:spLocks noChangeArrowheads="1"/>
          </p:cNvSpPr>
          <p:nvPr/>
        </p:nvSpPr>
        <p:spPr bwMode="auto">
          <a:xfrm>
            <a:off x="4114800" y="3124200"/>
            <a:ext cx="5029200" cy="2973388"/>
          </a:xfrm>
          <a:prstGeom prst="rect">
            <a:avLst/>
          </a:prstGeom>
          <a:noFill/>
          <a:ln w="9525">
            <a:noFill/>
            <a:miter lim="800000"/>
            <a:headEnd/>
            <a:tailEnd/>
          </a:ln>
        </p:spPr>
        <p:txBody>
          <a:bodyPr>
            <a:spAutoFit/>
          </a:bodyPr>
          <a:lstStyle/>
          <a:p>
            <a:pPr marL="342900" indent="-342900" eaLnBrk="1" hangingPunct="1">
              <a:lnSpc>
                <a:spcPct val="80000"/>
              </a:lnSpc>
            </a:pPr>
            <a:r>
              <a:rPr lang="en-US" u="sng"/>
              <a:t>Input</a:t>
            </a:r>
            <a:r>
              <a:rPr lang="en-US"/>
              <a:t> Array A[p...r], i. Find i-th smallest</a:t>
            </a:r>
          </a:p>
          <a:p>
            <a:pPr marL="342900" indent="-342900">
              <a:lnSpc>
                <a:spcPct val="80000"/>
              </a:lnSpc>
            </a:pPr>
            <a:r>
              <a:rPr lang="en-US"/>
              <a:t>RANDOMIZED_SELECT(A,p,r,i)</a:t>
            </a:r>
          </a:p>
          <a:p>
            <a:pPr marL="342900" indent="-342900">
              <a:lnSpc>
                <a:spcPct val="80000"/>
              </a:lnSpc>
              <a:buFontTx/>
              <a:buAutoNum type="arabicPeriod"/>
            </a:pPr>
            <a:r>
              <a:rPr lang="en-US"/>
              <a:t>if p=r</a:t>
            </a:r>
          </a:p>
          <a:p>
            <a:pPr marL="342900" indent="-342900">
              <a:lnSpc>
                <a:spcPct val="80000"/>
              </a:lnSpc>
              <a:buFontTx/>
              <a:buAutoNum type="arabicPeriod"/>
            </a:pPr>
            <a:r>
              <a:rPr lang="en-US"/>
              <a:t>Then return A(p)</a:t>
            </a:r>
          </a:p>
          <a:p>
            <a:pPr marL="342900" indent="-342900">
              <a:lnSpc>
                <a:spcPct val="80000"/>
              </a:lnSpc>
              <a:buFontTx/>
              <a:buAutoNum type="arabicPeriod"/>
            </a:pPr>
            <a:r>
              <a:rPr lang="en-US"/>
              <a:t>q := RANDOMIZED_PARTITION(A,p,r)  </a:t>
            </a:r>
          </a:p>
          <a:p>
            <a:pPr marL="342900" indent="-342900">
              <a:lnSpc>
                <a:spcPct val="80000"/>
              </a:lnSpc>
              <a:buFontTx/>
              <a:buAutoNum type="arabicPeriod"/>
            </a:pPr>
            <a:r>
              <a:rPr lang="en-US"/>
              <a:t>k := q-p+1</a:t>
            </a:r>
          </a:p>
          <a:p>
            <a:pPr marL="342900" indent="-342900">
              <a:lnSpc>
                <a:spcPct val="80000"/>
              </a:lnSpc>
              <a:buFontTx/>
              <a:buAutoNum type="arabicPeriod"/>
            </a:pPr>
            <a:r>
              <a:rPr lang="en-US"/>
              <a:t>if i=k</a:t>
            </a:r>
          </a:p>
          <a:p>
            <a:pPr marL="342900" indent="-342900">
              <a:lnSpc>
                <a:spcPct val="80000"/>
              </a:lnSpc>
              <a:buFontTx/>
              <a:buAutoNum type="arabicPeriod"/>
            </a:pPr>
            <a:r>
              <a:rPr lang="en-US"/>
              <a:t>then return A(q) </a:t>
            </a:r>
          </a:p>
          <a:p>
            <a:pPr marL="342900" indent="-342900">
              <a:lnSpc>
                <a:spcPct val="80000"/>
              </a:lnSpc>
              <a:buFontTx/>
              <a:buAutoNum type="arabicPeriod"/>
            </a:pPr>
            <a:r>
              <a:rPr lang="en-US"/>
              <a:t>else if i &lt; k</a:t>
            </a:r>
          </a:p>
          <a:p>
            <a:pPr marL="342900" indent="-342900">
              <a:lnSpc>
                <a:spcPct val="80000"/>
              </a:lnSpc>
              <a:buFontTx/>
              <a:buAutoNum type="arabicPeriod"/>
            </a:pPr>
            <a:r>
              <a:rPr lang="en-US"/>
              <a:t>        then return                 		                                          	RANDOMIZED_SELECT(A,p,q-1,i)</a:t>
            </a:r>
          </a:p>
          <a:p>
            <a:pPr marL="342900" indent="-342900">
              <a:lnSpc>
                <a:spcPct val="80000"/>
              </a:lnSpc>
              <a:buFontTx/>
              <a:buAutoNum type="arabicPeriod"/>
            </a:pPr>
            <a:r>
              <a:rPr lang="en-US"/>
              <a:t>        else return 	RANDOMIZED_SELECT(A,q+1,r,i-k)</a:t>
            </a:r>
          </a:p>
        </p:txBody>
      </p:sp>
      <p:sp>
        <p:nvSpPr>
          <p:cNvPr id="73733" name="Text Box 7"/>
          <p:cNvSpPr txBox="1">
            <a:spLocks noChangeArrowheads="1"/>
          </p:cNvSpPr>
          <p:nvPr/>
        </p:nvSpPr>
        <p:spPr bwMode="auto">
          <a:xfrm>
            <a:off x="4191000" y="6248400"/>
            <a:ext cx="4876800" cy="366713"/>
          </a:xfrm>
          <a:prstGeom prst="rect">
            <a:avLst/>
          </a:prstGeom>
          <a:noFill/>
          <a:ln w="9525">
            <a:noFill/>
            <a:miter lim="800000"/>
            <a:headEnd/>
            <a:tailEnd/>
          </a:ln>
        </p:spPr>
        <p:txBody>
          <a:bodyPr>
            <a:spAutoFit/>
          </a:bodyPr>
          <a:lstStyle/>
          <a:p>
            <a:r>
              <a:rPr lang="en-US"/>
              <a:t>Basis for proposed programming project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487362"/>
          </a:xfrm>
        </p:spPr>
        <p:txBody>
          <a:bodyPr/>
          <a:lstStyle/>
          <a:p>
            <a:pPr eaLnBrk="1" hangingPunct="1"/>
            <a:r>
              <a:rPr lang="en-US" sz="4000" smtClean="0"/>
              <a:t>Integer Sorting</a:t>
            </a:r>
            <a:br>
              <a:rPr lang="en-US" sz="4000" smtClean="0"/>
            </a:br>
            <a:endParaRPr lang="en-US" sz="4000" smtClean="0"/>
          </a:p>
        </p:txBody>
      </p:sp>
      <p:sp>
        <p:nvSpPr>
          <p:cNvPr id="74755" name="Rectangle 3"/>
          <p:cNvSpPr>
            <a:spLocks noGrp="1" noChangeArrowheads="1"/>
          </p:cNvSpPr>
          <p:nvPr>
            <p:ph type="body" idx="1"/>
          </p:nvPr>
        </p:nvSpPr>
        <p:spPr>
          <a:xfrm>
            <a:off x="0" y="685800"/>
            <a:ext cx="9067800" cy="6172200"/>
          </a:xfrm>
        </p:spPr>
        <p:txBody>
          <a:bodyPr/>
          <a:lstStyle/>
          <a:p>
            <a:pPr marL="577850" indent="-577850" eaLnBrk="1" hangingPunct="1">
              <a:lnSpc>
                <a:spcPct val="90000"/>
              </a:lnSpc>
              <a:buFontTx/>
              <a:buNone/>
            </a:pPr>
            <a:r>
              <a:rPr lang="en-US" sz="2400" u="sng" smtClean="0"/>
              <a:t>Input</a:t>
            </a:r>
            <a:r>
              <a:rPr lang="en-US" sz="2400" smtClean="0"/>
              <a:t> Array A[1..n], integers from range [0..r−1]; n and r are positive integers.</a:t>
            </a:r>
          </a:p>
          <a:p>
            <a:pPr marL="577850" indent="-577850" eaLnBrk="1" hangingPunct="1">
              <a:lnSpc>
                <a:spcPct val="90000"/>
              </a:lnSpc>
              <a:buFontTx/>
              <a:buNone/>
            </a:pPr>
            <a:r>
              <a:rPr lang="en-US" sz="2400" smtClean="0"/>
              <a:t>Sorting: rank from smallest to largest.</a:t>
            </a:r>
          </a:p>
          <a:p>
            <a:pPr marL="577850" indent="-577850" eaLnBrk="1" hangingPunct="1">
              <a:lnSpc>
                <a:spcPct val="90000"/>
              </a:lnSpc>
              <a:buFontTx/>
              <a:buNone/>
            </a:pPr>
            <a:r>
              <a:rPr lang="en-US" sz="2400" smtClean="0"/>
              <a:t>Assume n is divisible by r. Typical value for r might be n</a:t>
            </a:r>
            <a:r>
              <a:rPr lang="en-US" sz="2400" baseline="30000" smtClean="0"/>
              <a:t>1/2</a:t>
            </a:r>
            <a:r>
              <a:rPr lang="en-US" sz="2400" smtClean="0"/>
              <a:t>; other values possible.</a:t>
            </a:r>
          </a:p>
          <a:p>
            <a:pPr marL="577850" indent="-577850" eaLnBrk="1" hangingPunct="1">
              <a:lnSpc>
                <a:spcPct val="90000"/>
              </a:lnSpc>
              <a:buFontTx/>
              <a:buNone/>
            </a:pPr>
            <a:r>
              <a:rPr lang="en-US" sz="2400" smtClean="0"/>
              <a:t>Two comments about the parallel integer sorting algorithm:</a:t>
            </a:r>
          </a:p>
          <a:p>
            <a:pPr marL="577850" indent="-577850" eaLnBrk="1" hangingPunct="1">
              <a:lnSpc>
                <a:spcPct val="90000"/>
              </a:lnSpc>
              <a:buFontTx/>
              <a:buAutoNum type="romanLcParenBoth"/>
            </a:pPr>
            <a:r>
              <a:rPr lang="en-US" sz="2400" smtClean="0"/>
              <a:t>Its performance depends on the value of r, and unlike other parallel algorithms we have seen, its running time may not be bounded by O(log</a:t>
            </a:r>
            <a:r>
              <a:rPr lang="en-US" sz="2400" baseline="30000" smtClean="0"/>
              <a:t>k</a:t>
            </a:r>
            <a:r>
              <a:rPr lang="en-US" sz="2400" smtClean="0"/>
              <a:t>n) for any constant k (“poly-logarithmic”). It is a remarkable coincidence that the literature includes only very few work-efficient non ploy-log parallel algorithms. </a:t>
            </a:r>
          </a:p>
          <a:p>
            <a:pPr marL="577850" indent="-577850" eaLnBrk="1" hangingPunct="1">
              <a:lnSpc>
                <a:spcPct val="90000"/>
              </a:lnSpc>
              <a:buFontTx/>
              <a:buAutoNum type="romanLcParenBoth"/>
            </a:pPr>
            <a:r>
              <a:rPr lang="en-US" sz="2400" smtClean="0"/>
              <a:t>It already lent itself to efficient implementation on a few parallel machines in the early 1990s. (Remark later.)</a:t>
            </a:r>
          </a:p>
          <a:p>
            <a:pPr marL="577850" indent="-577850" eaLnBrk="1" hangingPunct="1">
              <a:lnSpc>
                <a:spcPct val="90000"/>
              </a:lnSpc>
              <a:buFontTx/>
              <a:buNone/>
            </a:pPr>
            <a:endParaRPr lang="en-US" sz="2400" smtClean="0"/>
          </a:p>
          <a:p>
            <a:pPr marL="577850" indent="-577850" eaLnBrk="1" hangingPunct="1">
              <a:lnSpc>
                <a:spcPct val="90000"/>
              </a:lnSpc>
              <a:buFontTx/>
              <a:buNone/>
            </a:pPr>
            <a:r>
              <a:rPr lang="en-US" sz="2400" smtClean="0"/>
              <a:t>The algorithm work as follows:</a:t>
            </a:r>
          </a:p>
          <a:p>
            <a:pPr marL="577850" indent="-577850" eaLnBrk="1" hangingPunct="1">
              <a:lnSpc>
                <a:spcPct val="90000"/>
              </a:lnSpc>
              <a:buFontTx/>
              <a:buNone/>
            </a:pPr>
            <a:endParaRPr lang="en-US" sz="2400" smtClean="0"/>
          </a:p>
          <a:p>
            <a:pPr marL="577850" indent="-577850"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p:cNvSpPr txBox="1">
            <a:spLocks noChangeArrowheads="1"/>
          </p:cNvSpPr>
          <p:nvPr/>
        </p:nvSpPr>
        <p:spPr bwMode="auto">
          <a:xfrm>
            <a:off x="174625" y="220663"/>
            <a:ext cx="8969375" cy="366712"/>
          </a:xfrm>
          <a:prstGeom prst="rect">
            <a:avLst/>
          </a:prstGeom>
          <a:noFill/>
          <a:ln w="9525">
            <a:noFill/>
            <a:miter lim="800000"/>
            <a:headEnd/>
            <a:tailEnd/>
          </a:ln>
        </p:spPr>
        <p:txBody>
          <a:bodyPr>
            <a:spAutoFit/>
          </a:bodyPr>
          <a:lstStyle/>
          <a:p>
            <a:pPr>
              <a:spcBef>
                <a:spcPct val="50000"/>
              </a:spcBef>
            </a:pPr>
            <a:endParaRPr lang="en-US"/>
          </a:p>
        </p:txBody>
      </p:sp>
      <p:sp>
        <p:nvSpPr>
          <p:cNvPr id="75779" name="Text Box 6"/>
          <p:cNvSpPr txBox="1">
            <a:spLocks noChangeArrowheads="1"/>
          </p:cNvSpPr>
          <p:nvPr/>
        </p:nvSpPr>
        <p:spPr bwMode="auto">
          <a:xfrm>
            <a:off x="0" y="0"/>
            <a:ext cx="9144000" cy="4259263"/>
          </a:xfrm>
          <a:prstGeom prst="rect">
            <a:avLst/>
          </a:prstGeom>
          <a:noFill/>
          <a:ln w="9525">
            <a:noFill/>
            <a:miter lim="800000"/>
            <a:headEnd/>
            <a:tailEnd/>
          </a:ln>
        </p:spPr>
        <p:txBody>
          <a:bodyPr>
            <a:spAutoFit/>
          </a:bodyPr>
          <a:lstStyle/>
          <a:p>
            <a:pPr>
              <a:lnSpc>
                <a:spcPct val="80000"/>
              </a:lnSpc>
            </a:pPr>
            <a:r>
              <a:rPr lang="en-US">
                <a:solidFill>
                  <a:schemeClr val="folHlink"/>
                </a:solidFill>
              </a:rPr>
              <a:t>1</a:t>
            </a:r>
            <a:r>
              <a:rPr lang="en-US"/>
              <a:t>. Partition A into n/r subarrays: B</a:t>
            </a:r>
            <a:r>
              <a:rPr lang="en-US" baseline="-25000"/>
              <a:t>1</a:t>
            </a:r>
            <a:r>
              <a:rPr lang="en-US"/>
              <a:t>=A[1..r]..B</a:t>
            </a:r>
            <a:r>
              <a:rPr lang="en-US" baseline="-25000"/>
              <a:t>n/r</a:t>
            </a:r>
            <a:r>
              <a:rPr lang="en-US"/>
              <a:t>=A[n−r+1..n]. Using serial bucket sort (see Exercise 12 below), sort each subarray separately (and in parallel for all subarrays). Also compute: (1) number(v,s) - the number of elements whose value is v in subarray B</a:t>
            </a:r>
            <a:r>
              <a:rPr lang="en-US" baseline="-25000"/>
              <a:t>s</a:t>
            </a:r>
            <a:r>
              <a:rPr lang="en-US"/>
              <a:t>, for 0≤v≤ r−1, and 1≤s≤n/r; and (2) serial(i) - the number of elements A(j) such that A(j)=A(i) and precede element i in its subarray B</a:t>
            </a:r>
            <a:r>
              <a:rPr lang="en-US" baseline="-25000"/>
              <a:t>s</a:t>
            </a:r>
            <a:r>
              <a:rPr lang="en-US"/>
              <a:t> (i.e., serial(i) counts only j &lt; i, where ⌈j/r⌉ = ⌈i/r⌉ = s), for 1 ≤ i ≤ n.</a:t>
            </a:r>
          </a:p>
          <a:p>
            <a:r>
              <a:rPr lang="en-US" u="sng"/>
              <a:t>Example</a:t>
            </a:r>
            <a:r>
              <a:rPr lang="en-US"/>
              <a:t> B</a:t>
            </a:r>
            <a:r>
              <a:rPr lang="en-US" baseline="-25000"/>
              <a:t>1</a:t>
            </a:r>
            <a:r>
              <a:rPr lang="en-US"/>
              <a:t>=(2,3,2,2) (r=4). Then, number(2,1) = 3, and serial(3)=1.</a:t>
            </a:r>
          </a:p>
          <a:p>
            <a:pPr>
              <a:lnSpc>
                <a:spcPct val="80000"/>
              </a:lnSpc>
            </a:pPr>
            <a:r>
              <a:rPr lang="en-US">
                <a:solidFill>
                  <a:schemeClr val="folHlink"/>
                </a:solidFill>
              </a:rPr>
              <a:t>2</a:t>
            </a:r>
            <a:r>
              <a:rPr lang="en-US"/>
              <a:t>. Separately (and in parallel) for each value 0 ≤ v ≤ r−1 compute the prefix-sums of number(v,1), number(v,2) ..  number(v,n/r) into ps(v,1), ps(v,2) .. ps(v,n/r), and their sum (the number of elements whose value is v) into cardinality(v).</a:t>
            </a:r>
          </a:p>
          <a:p>
            <a:pPr>
              <a:lnSpc>
                <a:spcPct val="80000"/>
              </a:lnSpc>
            </a:pPr>
            <a:r>
              <a:rPr lang="en-US">
                <a:solidFill>
                  <a:schemeClr val="folHlink"/>
                </a:solidFill>
              </a:rPr>
              <a:t>3</a:t>
            </a:r>
            <a:r>
              <a:rPr lang="en-US"/>
              <a:t>. Compute the prefix sums of cardinality(0), cardinality(1) .. cardinality(r−1)</a:t>
            </a:r>
          </a:p>
          <a:p>
            <a:pPr>
              <a:lnSpc>
                <a:spcPct val="80000"/>
              </a:lnSpc>
            </a:pPr>
            <a:r>
              <a:rPr lang="en-US"/>
              <a:t>into global−ps(0), global−ps(1) .. global−ps(r−1).</a:t>
            </a:r>
          </a:p>
          <a:p>
            <a:pPr>
              <a:lnSpc>
                <a:spcPct val="80000"/>
              </a:lnSpc>
            </a:pPr>
            <a:r>
              <a:rPr lang="en-US">
                <a:solidFill>
                  <a:schemeClr val="folHlink"/>
                </a:solidFill>
              </a:rPr>
              <a:t>4</a:t>
            </a:r>
            <a:r>
              <a:rPr lang="en-US"/>
              <a:t>. In parallel for every element i, 1≤i≤n [Let v = A(i) and B</a:t>
            </a:r>
            <a:r>
              <a:rPr lang="en-US" baseline="-25000"/>
              <a:t>s </a:t>
            </a:r>
            <a:r>
              <a:rPr lang="en-US"/>
              <a:t>the subarray of element i (s = ⌈i/r⌉]: The rank of element i is 1+serial(i)+ps(v,s−1)+global−ps(v−1)</a:t>
            </a:r>
          </a:p>
          <a:p>
            <a:pPr>
              <a:lnSpc>
                <a:spcPct val="80000"/>
              </a:lnSpc>
            </a:pPr>
            <a:r>
              <a:rPr lang="en-US"/>
              <a:t>[where ps(0,s)=0 and global−ps(0)=0]</a:t>
            </a:r>
          </a:p>
          <a:p>
            <a:pPr>
              <a:spcBef>
                <a:spcPct val="50000"/>
              </a:spcBef>
            </a:pPr>
            <a:endParaRPr lang="en-US"/>
          </a:p>
          <a:p>
            <a:pPr>
              <a:spcBef>
                <a:spcPct val="50000"/>
              </a:spcBef>
            </a:pPr>
            <a:endParaRPr lang="en-US"/>
          </a:p>
        </p:txBody>
      </p:sp>
      <p:sp>
        <p:nvSpPr>
          <p:cNvPr id="75780" name="Text Box 7"/>
          <p:cNvSpPr txBox="1">
            <a:spLocks noChangeArrowheads="1"/>
          </p:cNvSpPr>
          <p:nvPr/>
        </p:nvSpPr>
        <p:spPr bwMode="auto">
          <a:xfrm>
            <a:off x="76200" y="3581400"/>
            <a:ext cx="4648200" cy="915988"/>
          </a:xfrm>
          <a:prstGeom prst="rect">
            <a:avLst/>
          </a:prstGeom>
          <a:noFill/>
          <a:ln w="9525">
            <a:noFill/>
            <a:miter lim="800000"/>
            <a:headEnd/>
            <a:tailEnd/>
          </a:ln>
        </p:spPr>
        <p:txBody>
          <a:bodyPr>
            <a:spAutoFit/>
          </a:bodyPr>
          <a:lstStyle/>
          <a:p>
            <a:r>
              <a:rPr lang="en-US"/>
              <a:t>Exercise 11: Describe the integer sorting algorithm in a “parallel program”, similar to</a:t>
            </a:r>
          </a:p>
          <a:p>
            <a:r>
              <a:rPr lang="en-US"/>
              <a:t>the pseudo-code that we usually give.</a:t>
            </a:r>
          </a:p>
        </p:txBody>
      </p:sp>
      <p:sp>
        <p:nvSpPr>
          <p:cNvPr id="75781" name="Text Box 8"/>
          <p:cNvSpPr txBox="1">
            <a:spLocks noChangeArrowheads="1"/>
          </p:cNvSpPr>
          <p:nvPr/>
        </p:nvSpPr>
        <p:spPr bwMode="auto">
          <a:xfrm>
            <a:off x="0" y="4572000"/>
            <a:ext cx="5029200" cy="2701925"/>
          </a:xfrm>
          <a:prstGeom prst="rect">
            <a:avLst/>
          </a:prstGeom>
          <a:noFill/>
          <a:ln w="9525">
            <a:noFill/>
            <a:miter lim="800000"/>
            <a:headEnd/>
            <a:tailEnd/>
          </a:ln>
        </p:spPr>
        <p:txBody>
          <a:bodyPr>
            <a:spAutoFit/>
          </a:bodyPr>
          <a:lstStyle/>
          <a:p>
            <a:pPr algn="ctr"/>
            <a:r>
              <a:rPr lang="en-US" u="sng"/>
              <a:t>Complexity</a:t>
            </a:r>
            <a:r>
              <a:rPr lang="en-US"/>
              <a:t> </a:t>
            </a:r>
          </a:p>
          <a:p>
            <a:r>
              <a:rPr lang="en-US">
                <a:solidFill>
                  <a:schemeClr val="folHlink"/>
                </a:solidFill>
              </a:rPr>
              <a:t>1:</a:t>
            </a:r>
            <a:r>
              <a:rPr lang="en-US"/>
              <a:t> T=O(r), W=O(r) per subarray; total: T=O(r), W=O(n). </a:t>
            </a:r>
          </a:p>
          <a:p>
            <a:r>
              <a:rPr lang="en-US">
                <a:solidFill>
                  <a:schemeClr val="folHlink"/>
                </a:solidFill>
              </a:rPr>
              <a:t>2:</a:t>
            </a:r>
            <a:r>
              <a:rPr lang="en-US"/>
              <a:t> r computations; each T=O(log(n/r)),W=O(n/r); total T=O(log n), W=O(n) work. </a:t>
            </a:r>
          </a:p>
          <a:p>
            <a:r>
              <a:rPr lang="en-US">
                <a:solidFill>
                  <a:schemeClr val="folHlink"/>
                </a:solidFill>
              </a:rPr>
              <a:t>3: </a:t>
            </a:r>
            <a:r>
              <a:rPr lang="en-US"/>
              <a:t>T=O(log r), W=O(r). </a:t>
            </a:r>
          </a:p>
          <a:p>
            <a:r>
              <a:rPr lang="en-US">
                <a:solidFill>
                  <a:schemeClr val="folHlink"/>
                </a:solidFill>
              </a:rPr>
              <a:t>4:</a:t>
            </a:r>
            <a:r>
              <a:rPr lang="en-US"/>
              <a:t> T=O(1), W=O(n) work. </a:t>
            </a:r>
          </a:p>
          <a:p>
            <a:r>
              <a:rPr lang="en-US"/>
              <a:t>Total: T=O(r + log n), W=O(n).</a:t>
            </a:r>
          </a:p>
          <a:p>
            <a:pPr>
              <a:spcBef>
                <a:spcPct val="50000"/>
              </a:spcBef>
            </a:pPr>
            <a:endParaRPr lang="en-US"/>
          </a:p>
        </p:txBody>
      </p:sp>
      <p:pic>
        <p:nvPicPr>
          <p:cNvPr id="75782" name="Picture 8" descr="r10-aux.jpg"/>
          <p:cNvPicPr>
            <a:picLocks noChangeAspect="1"/>
          </p:cNvPicPr>
          <p:nvPr/>
        </p:nvPicPr>
        <p:blipFill>
          <a:blip r:embed="rId3" cstate="print"/>
          <a:srcRect/>
          <a:stretch>
            <a:fillRect/>
          </a:stretch>
        </p:blipFill>
        <p:spPr bwMode="auto">
          <a:xfrm>
            <a:off x="4953000" y="3581400"/>
            <a:ext cx="415766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0" y="381000"/>
            <a:ext cx="9144000" cy="7096125"/>
          </a:xfrm>
          <a:prstGeom prst="rect">
            <a:avLst/>
          </a:prstGeom>
          <a:noFill/>
          <a:ln w="9525">
            <a:noFill/>
            <a:miter lim="800000"/>
            <a:headEnd/>
            <a:tailEnd/>
          </a:ln>
        </p:spPr>
        <p:txBody>
          <a:bodyPr>
            <a:spAutoFit/>
          </a:bodyPr>
          <a:lstStyle/>
          <a:p>
            <a:r>
              <a:rPr lang="en-US"/>
              <a:t>Theorem 6.1: (1) The integer sorting algorithm runs in O(r+log n) time and O(n) work. (2) The integer sorting algorithm can be applied to run in time O(k(r</a:t>
            </a:r>
            <a:r>
              <a:rPr lang="en-US" baseline="30000"/>
              <a:t>1/k</a:t>
            </a:r>
            <a:r>
              <a:rPr lang="en-US"/>
              <a:t>+log n)) and O(kn) work for any positive integer k.</a:t>
            </a:r>
          </a:p>
          <a:p>
            <a:r>
              <a:rPr lang="en-US"/>
              <a:t>Showed (1). For (2): radix sort using the basic integer sort (BIS) algorithm:</a:t>
            </a:r>
          </a:p>
          <a:p>
            <a:r>
              <a:rPr lang="en-US"/>
              <a:t>A sorting algorithm is stable if for every pair of two equal input elements A(i) = A(j) where 1 ≤ i &lt; j ≤ n, it ranks element i lower than element j. </a:t>
            </a:r>
          </a:p>
          <a:p>
            <a:r>
              <a:rPr lang="en-US"/>
              <a:t>Observe: BIS is stable. </a:t>
            </a:r>
          </a:p>
          <a:p>
            <a:r>
              <a:rPr lang="en-US"/>
              <a:t>Only outline the case k = 2. </a:t>
            </a:r>
          </a:p>
          <a:p>
            <a:pPr algn="ctr"/>
            <a:r>
              <a:rPr lang="en-US" u="sng"/>
              <a:t>2-step algorithm for an integer sort problem with r=n in T=O(√n) W=O(n)</a:t>
            </a:r>
          </a:p>
          <a:p>
            <a:r>
              <a:rPr lang="en-US"/>
              <a:t>Note: the big Oh notation suppresses the factor k=2. </a:t>
            </a:r>
          </a:p>
          <a:p>
            <a:r>
              <a:rPr lang="en-US"/>
              <a:t>Assume that √n is an integer.</a:t>
            </a:r>
          </a:p>
          <a:p>
            <a:r>
              <a:rPr lang="en-US" u="sng"/>
              <a:t>Step 1</a:t>
            </a:r>
            <a:r>
              <a:rPr lang="en-US"/>
              <a:t> Apply BIS to keys A(1) (mod √n), A(2) (mod √n) ..  A(n) (mod √n). If the computed rank of an element i is j then set B(j) := A(i).</a:t>
            </a:r>
          </a:p>
          <a:p>
            <a:r>
              <a:rPr lang="en-US" u="sng"/>
              <a:t>Step 2</a:t>
            </a:r>
            <a:r>
              <a:rPr lang="en-US"/>
              <a:t> Apply again BIS this time to key ⌊B(1)/√n⌋, ⌊B(2)/√n⌋ .. ⌊B(n)/√n⌋.</a:t>
            </a:r>
          </a:p>
          <a:p>
            <a:endParaRPr lang="en-US"/>
          </a:p>
          <a:p>
            <a:r>
              <a:rPr lang="en-US" u="sng"/>
              <a:t>Example</a:t>
            </a:r>
            <a:r>
              <a:rPr lang="en-US"/>
              <a:t> 1. Suppose UMD has 35,000 students with social security number as IDs. Sort by IDs. The value of k will be 4 since √1B ≤ 35,000 and  4 steps are used.</a:t>
            </a:r>
          </a:p>
          <a:p>
            <a:r>
              <a:rPr lang="en-US"/>
              <a:t>2. Let A=10,12,9,2,3,11,10,12,4,5,9,4,3,7,15,1 with n=16 and r=16. Keys for Step 1 are values modulo 4: 2,0,1,2,3,3,2,0,0,1,1,0,3,3,3,1. Sorting &amp; assignment to array B: 12,12,4,4,9,5,9,1,10,2,10,3,11,3,15. Keys for Step 2 are ⌊v/4⌋, where v is the value of an element of B (i.e., ⌊9/4⌋=2). The keys are 3,3,1,1,2,1,2,0,2,0,2,0,2,0,3. The result relative to the original values of A is 1,2,3,3,4,5,7,9,9,10,10,11,12,12,15.</a:t>
            </a:r>
          </a:p>
          <a:p>
            <a:endParaRPr lang="en-US"/>
          </a:p>
          <a:p>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0" y="228600"/>
            <a:ext cx="9144000" cy="6546850"/>
          </a:xfrm>
          <a:prstGeom prst="rect">
            <a:avLst/>
          </a:prstGeom>
          <a:noFill/>
          <a:ln w="9525">
            <a:noFill/>
            <a:miter lim="800000"/>
            <a:headEnd/>
            <a:tailEnd/>
          </a:ln>
        </p:spPr>
        <p:txBody>
          <a:bodyPr>
            <a:spAutoFit/>
          </a:bodyPr>
          <a:lstStyle/>
          <a:p>
            <a:r>
              <a:rPr lang="en-US" u="sng"/>
              <a:t>Remarks </a:t>
            </a:r>
            <a:r>
              <a:rPr lang="en-US"/>
              <a:t>1. This simple integer sorting algorithm has led to efficient implementation</a:t>
            </a:r>
          </a:p>
          <a:p>
            <a:r>
              <a:rPr lang="en-US"/>
              <a:t>on parallel machines such as some Cray machines and the Connection Machine (CM-2). [BLM+91] and [ZB91] report giving competitive performance on the machines that they examined. Given a parallel computer architecture where the local memories of different (physical) processors are distant from one another, the algorithm enables partitioning of the input into these local memories without any inter-processor</a:t>
            </a:r>
          </a:p>
          <a:p>
            <a:r>
              <a:rPr lang="en-US"/>
              <a:t>communication. In steps 2 and 3, communication is used for applying the prefix-sums</a:t>
            </a:r>
          </a:p>
          <a:p>
            <a:r>
              <a:rPr lang="en-US"/>
              <a:t>routine. Over the years, several machines had special constructs that enable very fast</a:t>
            </a:r>
          </a:p>
          <a:p>
            <a:r>
              <a:rPr lang="en-US"/>
              <a:t>implementation of such a routine.</a:t>
            </a:r>
          </a:p>
          <a:p>
            <a:r>
              <a:rPr lang="en-US"/>
              <a:t>2. Since the theory community looked favorably at the time only on poly-log time algorithm, this practical sorting algorithm was originally presented in [CV-86] for a routine for sorting integers in the range 1 to log n as was needed for another algorithm.</a:t>
            </a:r>
          </a:p>
          <a:p>
            <a:endParaRPr lang="en-US"/>
          </a:p>
          <a:p>
            <a:r>
              <a:rPr lang="en-US"/>
              <a:t>Exercise 12: (Redundant if you remember the serial bucket-sort algorithm).</a:t>
            </a:r>
          </a:p>
          <a:p>
            <a:r>
              <a:rPr lang="en-US"/>
              <a:t>The serial bucket-sort (called also bin-sort) algorithm works as follows. Input: An array</a:t>
            </a:r>
          </a:p>
          <a:p>
            <a:r>
              <a:rPr lang="en-US"/>
              <a:t>A = A(1), . . . ,A(n) of integers from the range [0, . . . , n−1]. For each value v, 0 ≤ v ≤ n−1, the algorithm forms a linked list of all elements A(i) = v, 0 ≤ i ≤ n−1. Initially,</a:t>
            </a:r>
          </a:p>
          <a:p>
            <a:r>
              <a:rPr lang="en-US"/>
              <a:t>all lists are empty. Then, at step i, 0 ≤ i ≤ n − 1, element A(i) is inserted to the linked</a:t>
            </a:r>
          </a:p>
          <a:p>
            <a:r>
              <a:rPr lang="en-US"/>
              <a:t>list of value v, where v = A(i). Finally, the linked list are traversed from value 0 to</a:t>
            </a:r>
          </a:p>
          <a:p>
            <a:r>
              <a:rPr lang="en-US"/>
              <a:t>value n − 1, and all the input elements are ranked. (1) Describe this serial bucket-sort</a:t>
            </a:r>
          </a:p>
          <a:p>
            <a:r>
              <a:rPr lang="en-US"/>
              <a:t>algorithm in pseudo-code using a “structured programming style”. Make sure that the</a:t>
            </a:r>
          </a:p>
          <a:p>
            <a:r>
              <a:rPr lang="en-US"/>
              <a:t>version you describe provides stable sorting. (2) Show that the time complexity is O(n).</a:t>
            </a:r>
          </a:p>
          <a:p>
            <a:pPr>
              <a:spcBef>
                <a:spcPct val="50000"/>
              </a:spcBef>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u="sng" dirty="0" smtClean="0"/>
              <a:t>Not only us</a:t>
            </a:r>
            <a:endParaRPr lang="en-US" u="sng" dirty="0"/>
          </a:p>
        </p:txBody>
      </p:sp>
      <p:sp>
        <p:nvSpPr>
          <p:cNvPr id="3" name="Content Placeholder 2"/>
          <p:cNvSpPr>
            <a:spLocks noGrp="1"/>
          </p:cNvSpPr>
          <p:nvPr>
            <p:ph idx="1"/>
          </p:nvPr>
        </p:nvSpPr>
        <p:spPr>
          <a:xfrm>
            <a:off x="0" y="609600"/>
            <a:ext cx="9144000" cy="5440363"/>
          </a:xfrm>
        </p:spPr>
        <p:txBody>
          <a:bodyPr/>
          <a:lstStyle/>
          <a:p>
            <a:r>
              <a:rPr lang="en-US" sz="2400" dirty="0" smtClean="0"/>
              <a:t>Parallel algorithms researchers realized decades ago that the main reason that parallel machines are difficult to program is that the </a:t>
            </a:r>
            <a:r>
              <a:rPr lang="en-US" sz="2400" dirty="0" smtClean="0">
                <a:solidFill>
                  <a:srgbClr val="FF0000"/>
                </a:solidFill>
              </a:rPr>
              <a:t>bandwidth</a:t>
            </a:r>
            <a:r>
              <a:rPr lang="en-US" sz="2400" dirty="0" smtClean="0"/>
              <a:t> between processors/memories is so limited. </a:t>
            </a:r>
          </a:p>
          <a:p>
            <a:r>
              <a:rPr lang="en-US" sz="2400" dirty="0" smtClean="0"/>
              <a:t>[BMM94] suggested that: 1. Machine manufacturers see the cost benefit of lowering performance of interconnects (that were much higher in 1994), but grossly underestimate the programming difficulties and the high software development costs implied. 2. Their exclusive focus on runtime benchmarks misses critical costs, including: (</a:t>
            </a:r>
            <a:r>
              <a:rPr lang="en-US" sz="2400" dirty="0" err="1" smtClean="0"/>
              <a:t>i</a:t>
            </a:r>
            <a:r>
              <a:rPr lang="en-US" sz="2400" dirty="0" smtClean="0"/>
              <a:t>) the time to write the code, and (ii) the time to port the code to different distribution of data or to different machines that require different distribution of data</a:t>
            </a:r>
            <a:r>
              <a:rPr lang="en-US" dirty="0" smtClean="0"/>
              <a:t>.</a:t>
            </a:r>
          </a:p>
          <a:p>
            <a:pPr>
              <a:buNone/>
            </a:pPr>
            <a:r>
              <a:rPr lang="en-US" sz="2000" dirty="0" smtClean="0"/>
              <a:t>G. Blelloch, B. </a:t>
            </a:r>
            <a:r>
              <a:rPr lang="en-US" sz="2000" dirty="0" err="1" smtClean="0"/>
              <a:t>Maggs</a:t>
            </a:r>
            <a:r>
              <a:rPr lang="en-US" sz="2000" dirty="0" smtClean="0"/>
              <a:t>, and G. Miller. The hidden cost of low bandwidth communication. In Developing a Computer Science Agenda for High-Performance Computing (Editor: U. Vishkin), pp 22–25. ACM Press, 1994.</a:t>
            </a:r>
            <a:endParaRPr 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229600" cy="685800"/>
          </a:xfrm>
        </p:spPr>
        <p:txBody>
          <a:bodyPr/>
          <a:lstStyle/>
          <a:p>
            <a:pPr eaLnBrk="1" hangingPunct="1"/>
            <a:r>
              <a:rPr lang="en-US" sz="4000" smtClean="0"/>
              <a:t>The orthogonal-tree algorithm</a:t>
            </a:r>
          </a:p>
        </p:txBody>
      </p:sp>
      <p:sp>
        <p:nvSpPr>
          <p:cNvPr id="78851" name="Rectangle 3"/>
          <p:cNvSpPr>
            <a:spLocks noGrp="1" noChangeArrowheads="1"/>
          </p:cNvSpPr>
          <p:nvPr>
            <p:ph type="body" idx="1"/>
          </p:nvPr>
        </p:nvSpPr>
        <p:spPr>
          <a:xfrm>
            <a:off x="0" y="685800"/>
            <a:ext cx="9144000" cy="5440363"/>
          </a:xfrm>
        </p:spPr>
        <p:txBody>
          <a:bodyPr/>
          <a:lstStyle/>
          <a:p>
            <a:pPr eaLnBrk="1" hangingPunct="1">
              <a:buFontTx/>
              <a:buNone/>
            </a:pPr>
            <a:r>
              <a:rPr lang="en-US" sz="2000" u="sng" smtClean="0"/>
              <a:t>Integer sorting problem</a:t>
            </a:r>
            <a:r>
              <a:rPr lang="en-US" sz="2000" smtClean="0"/>
              <a:t> Range of integers: [1 .. n]. In a nutshell: the algorithm is a big prefix-sum computation with respect to the data structure below. For each integer value v, 1 ≤ v ≤ n, it has an n-leaf balanced binary tree.</a:t>
            </a:r>
            <a:endParaRPr lang="en-US" sz="2400" smtClean="0"/>
          </a:p>
          <a:p>
            <a:pPr eaLnBrk="1" hangingPunct="1">
              <a:buFontTx/>
              <a:buNone/>
            </a:pPr>
            <a:endParaRPr lang="en-US" smtClean="0"/>
          </a:p>
        </p:txBody>
      </p:sp>
      <p:pic>
        <p:nvPicPr>
          <p:cNvPr id="78852" name="Picture 4" descr="fig9b"/>
          <p:cNvPicPr>
            <a:picLocks noChangeAspect="1" noChangeArrowheads="1"/>
          </p:cNvPicPr>
          <p:nvPr/>
        </p:nvPicPr>
        <p:blipFill>
          <a:blip r:embed="rId3" cstate="print"/>
          <a:srcRect/>
          <a:stretch>
            <a:fillRect/>
          </a:stretch>
        </p:blipFill>
        <p:spPr bwMode="auto">
          <a:xfrm>
            <a:off x="2362200" y="2590800"/>
            <a:ext cx="6781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0" y="0"/>
            <a:ext cx="9067800" cy="7753350"/>
          </a:xfrm>
          <a:prstGeom prst="rect">
            <a:avLst/>
          </a:prstGeom>
          <a:noFill/>
          <a:ln w="9525">
            <a:noFill/>
            <a:miter lim="800000"/>
            <a:headEnd/>
            <a:tailEnd/>
          </a:ln>
        </p:spPr>
        <p:txBody>
          <a:bodyPr>
            <a:spAutoFit/>
          </a:bodyPr>
          <a:lstStyle/>
          <a:p>
            <a:r>
              <a:rPr lang="en-US">
                <a:solidFill>
                  <a:schemeClr val="folHlink"/>
                </a:solidFill>
              </a:rPr>
              <a:t>1 </a:t>
            </a:r>
            <a:r>
              <a:rPr lang="en-US"/>
              <a:t>(i) In parallel, assign processor i, 1 ≤ i ≤ n to each input element A(i). Focus</a:t>
            </a:r>
          </a:p>
          <a:p>
            <a:r>
              <a:rPr lang="en-US"/>
              <a:t>on one element A(i). Suppose A(i) = v. </a:t>
            </a:r>
          </a:p>
          <a:p>
            <a:r>
              <a:rPr lang="en-US"/>
              <a:t>(ii) Advance in log n rounds from leaf i in tree v to its root. In the process, compute the number of elements whose value is v. When 2 processors “meet” at an internal node of the tree one of them proceeds up the tree; the 2</a:t>
            </a:r>
            <a:r>
              <a:rPr lang="en-US" baseline="30000"/>
              <a:t>nd</a:t>
            </a:r>
            <a:r>
              <a:rPr lang="en-US"/>
              <a:t>  “sleep-waits” at that node.</a:t>
            </a:r>
          </a:p>
          <a:p>
            <a:r>
              <a:rPr lang="en-US"/>
              <a:t>The plurality of value v is now available at leaf v of the top (single) binary tree that will guide steps 2 and 3 below..</a:t>
            </a:r>
          </a:p>
          <a:p>
            <a:r>
              <a:rPr lang="en-US">
                <a:solidFill>
                  <a:schemeClr val="folHlink"/>
                </a:solidFill>
              </a:rPr>
              <a:t>2 </a:t>
            </a:r>
            <a:r>
              <a:rPr lang="en-US"/>
              <a:t>Using a similar log n-round process, processors continue to add up these pluralities;</a:t>
            </a:r>
          </a:p>
          <a:p>
            <a:r>
              <a:rPr lang="en-US"/>
              <a:t>in case 2 processors meet, one proceeds and the other is left to sleep-wait. </a:t>
            </a:r>
          </a:p>
          <a:p>
            <a:r>
              <a:rPr lang="en-US"/>
              <a:t>The total number of all pluralities (namely n) is now at the root of the upper tree. Step 3 computes the prefix-sums of the pluralities of the values into leaves of the top tree.</a:t>
            </a:r>
          </a:p>
          <a:p>
            <a:r>
              <a:rPr lang="en-US">
                <a:solidFill>
                  <a:schemeClr val="folHlink"/>
                </a:solidFill>
              </a:rPr>
              <a:t>3 </a:t>
            </a:r>
            <a:r>
              <a:rPr lang="en-US"/>
              <a:t>A log n-round “playback” of Step 2 from the root of the top tree its leaves follows. [Exercise: figure out how to obtain prefix-sums of the pluralities of values at leaves of the top tree.] Only interesting case: internal node where a processor was left sleep-waiting in Step 2. Idea: wake this processor up, send the waking processor and the just awaken one with prefix-sum values in the direction of its original lower tree.</a:t>
            </a:r>
          </a:p>
          <a:p>
            <a:r>
              <a:rPr lang="en-US"/>
              <a:t>The objective of Step 4 is to compute the prefix-sums of the pluralities of the values at</a:t>
            </a:r>
          </a:p>
          <a:p>
            <a:r>
              <a:rPr lang="en-US"/>
              <a:t>every leaf of the lower trees that holds an input element-- the leaves active in Step 1(i). </a:t>
            </a:r>
            <a:r>
              <a:rPr lang="en-US">
                <a:solidFill>
                  <a:schemeClr val="folHlink"/>
                </a:solidFill>
              </a:rPr>
              <a:t>4 </a:t>
            </a:r>
            <a:r>
              <a:rPr lang="en-US"/>
              <a:t>A log n-round “playback” of Step 1, starting in parallel at the roots of the lower trees. Each of the processors ends at the original leaf in which it started Step 1. [Exercise: Same as Step 3]. Waking processors and computing prefix-sums:  Step 3.</a:t>
            </a:r>
          </a:p>
          <a:p>
            <a:endParaRPr lang="en-US"/>
          </a:p>
          <a:p>
            <a:pPr>
              <a:lnSpc>
                <a:spcPct val="80000"/>
              </a:lnSpc>
            </a:pPr>
            <a:r>
              <a:rPr lang="en-US"/>
              <a:t>Exercise 13: (i) Show how to complete the above description into a sorting algorithm</a:t>
            </a:r>
          </a:p>
          <a:p>
            <a:pPr>
              <a:lnSpc>
                <a:spcPct val="80000"/>
              </a:lnSpc>
            </a:pPr>
            <a:r>
              <a:rPr lang="en-US"/>
              <a:t>that runs in T=O(log n), W=O(n log n) and O(n</a:t>
            </a:r>
            <a:r>
              <a:rPr lang="en-US" baseline="30000"/>
              <a:t>2</a:t>
            </a:r>
            <a:r>
              <a:rPr lang="en-US"/>
              <a:t>) space. (ii) Explain why your</a:t>
            </a:r>
          </a:p>
          <a:p>
            <a:pPr>
              <a:lnSpc>
                <a:spcPct val="80000"/>
              </a:lnSpc>
            </a:pPr>
            <a:r>
              <a:rPr lang="en-US"/>
              <a:t>algorithm indeed achieves this complexity result.</a:t>
            </a:r>
          </a:p>
          <a:p>
            <a:endParaRPr lang="en-US"/>
          </a:p>
          <a:p>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smtClean="0"/>
              <a:t>2-3 (or B-) Trees </a:t>
            </a:r>
            <a:endParaRPr lang="en-US" dirty="0"/>
          </a:p>
        </p:txBody>
      </p:sp>
      <p:sp>
        <p:nvSpPr>
          <p:cNvPr id="4" name="TextBox 3"/>
          <p:cNvSpPr txBox="1"/>
          <p:nvPr/>
        </p:nvSpPr>
        <p:spPr>
          <a:xfrm>
            <a:off x="0" y="4267200"/>
            <a:ext cx="9144000" cy="707886"/>
          </a:xfrm>
          <a:prstGeom prst="rect">
            <a:avLst/>
          </a:prstGeom>
          <a:noFill/>
        </p:spPr>
        <p:txBody>
          <a:bodyPr wrap="square" rtlCol="0">
            <a:spAutoFit/>
          </a:bodyPr>
          <a:lstStyle/>
          <a:p>
            <a:r>
              <a:rPr lang="en-US" sz="2000" dirty="0" smtClean="0"/>
              <a:t>Get material from pages 42-51 in http://www.umiacs.umd.edu/users/vishkin/PUBLICATIONS/classnotes.pdf</a:t>
            </a:r>
            <a:endParaRPr 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tree</a:t>
            </a:r>
            <a:endParaRPr lang="en-US" dirty="0"/>
          </a:p>
        </p:txBody>
      </p:sp>
      <p:pic>
        <p:nvPicPr>
          <p:cNvPr id="4" name="Content Placeholder 3" descr="r12-aux.eps"/>
          <p:cNvPicPr>
            <a:picLocks noGrp="1" noChangeAspect="1"/>
          </p:cNvPicPr>
          <p:nvPr>
            <p:ph idx="1"/>
          </p:nvPr>
        </p:nvPicPr>
        <p:blipFill>
          <a:blip r:embed="rId2" cstate="print"/>
          <a:stretch>
            <a:fillRect/>
          </a:stretch>
        </p:blipFill>
        <p:spPr>
          <a:xfrm>
            <a:off x="457200" y="2344736"/>
            <a:ext cx="8229600" cy="3036891"/>
          </a:xfrm>
        </p:spPr>
      </p:pic>
      <p:sp>
        <p:nvSpPr>
          <p:cNvPr id="5" name="TextBox 4"/>
          <p:cNvSpPr txBox="1"/>
          <p:nvPr/>
        </p:nvSpPr>
        <p:spPr>
          <a:xfrm>
            <a:off x="457200" y="6096000"/>
            <a:ext cx="3996287" cy="523220"/>
          </a:xfrm>
          <a:prstGeom prst="rect">
            <a:avLst/>
          </a:prstGeom>
          <a:noFill/>
        </p:spPr>
        <p:txBody>
          <a:bodyPr wrap="none" rtlCol="0">
            <a:spAutoFit/>
          </a:bodyPr>
          <a:lstStyle/>
          <a:p>
            <a:r>
              <a:rPr lang="en-US" sz="2800" dirty="0" smtClean="0"/>
              <a:t>Search takes O(log n) time</a:t>
            </a:r>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3100" dirty="0" smtClean="0"/>
              <a:t>Begin with insert(12)</a:t>
            </a:r>
            <a:br>
              <a:rPr lang="en-US" sz="3100" dirty="0" smtClean="0"/>
            </a:br>
            <a:r>
              <a:rPr lang="en-US" sz="3100" dirty="0" smtClean="0"/>
              <a:t>Translate to absorb(12,14)</a:t>
            </a:r>
            <a:endParaRPr lang="en-US" dirty="0"/>
          </a:p>
        </p:txBody>
      </p:sp>
      <p:pic>
        <p:nvPicPr>
          <p:cNvPr id="4" name="Content Placeholder 3" descr="r13-aux.eps"/>
          <p:cNvPicPr>
            <a:picLocks noGrp="1" noChangeAspect="1"/>
          </p:cNvPicPr>
          <p:nvPr>
            <p:ph idx="1"/>
          </p:nvPr>
        </p:nvPicPr>
        <p:blipFill>
          <a:blip r:embed="rId2" cstate="print"/>
          <a:stretch>
            <a:fillRect/>
          </a:stretch>
        </p:blipFill>
        <p:spPr>
          <a:xfrm>
            <a:off x="0" y="914400"/>
            <a:ext cx="9144000" cy="59436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absorb(C-LEFT,C)</a:t>
            </a:r>
            <a:endParaRPr lang="en-US" sz="2800" dirty="0"/>
          </a:p>
        </p:txBody>
      </p:sp>
      <p:pic>
        <p:nvPicPr>
          <p:cNvPr id="4" name="Content Placeholder 3" descr="r14-aux.eps"/>
          <p:cNvPicPr>
            <a:picLocks noGrp="1" noChangeAspect="1"/>
          </p:cNvPicPr>
          <p:nvPr>
            <p:ph idx="1"/>
          </p:nvPr>
        </p:nvPicPr>
        <p:blipFill>
          <a:blip r:embed="rId2" cstate="print"/>
          <a:stretch>
            <a:fillRect/>
          </a:stretch>
        </p:blipFill>
        <p:spPr>
          <a:xfrm>
            <a:off x="780299" y="2224731"/>
            <a:ext cx="7583401" cy="32769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dirty="0" smtClean="0"/>
              <a:t>Complete insert(12)</a:t>
            </a:r>
            <a:endParaRPr lang="en-US" sz="2800" dirty="0"/>
          </a:p>
        </p:txBody>
      </p:sp>
      <p:pic>
        <p:nvPicPr>
          <p:cNvPr id="4" name="Content Placeholder 3" descr="r15-aux.eps"/>
          <p:cNvPicPr>
            <a:picLocks noGrp="1" noChangeAspect="1"/>
          </p:cNvPicPr>
          <p:nvPr>
            <p:ph idx="1"/>
          </p:nvPr>
        </p:nvPicPr>
        <p:blipFill>
          <a:blip r:embed="rId2" cstate="print"/>
          <a:stretch>
            <a:fillRect/>
          </a:stretch>
        </p:blipFill>
        <p:spPr>
          <a:xfrm>
            <a:off x="0" y="609600"/>
            <a:ext cx="9144000" cy="62484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Complexity</a:t>
            </a:r>
            <a:endParaRPr lang="en-US" dirty="0"/>
          </a:p>
        </p:txBody>
      </p:sp>
      <p:sp>
        <p:nvSpPr>
          <p:cNvPr id="3" name="Content Placeholder 2"/>
          <p:cNvSpPr>
            <a:spLocks noGrp="1"/>
          </p:cNvSpPr>
          <p:nvPr>
            <p:ph idx="1"/>
          </p:nvPr>
        </p:nvSpPr>
        <p:spPr>
          <a:xfrm>
            <a:off x="0" y="838200"/>
            <a:ext cx="9144000" cy="5287963"/>
          </a:xfrm>
        </p:spPr>
        <p:txBody>
          <a:bodyPr/>
          <a:lstStyle/>
          <a:p>
            <a:r>
              <a:rPr lang="en-US" dirty="0" smtClean="0"/>
              <a:t>Insert takes O(log n) time</a:t>
            </a:r>
          </a:p>
          <a:p>
            <a:endParaRPr lang="en-US" dirty="0" smtClean="0"/>
          </a:p>
          <a:p>
            <a:pPr algn="ctr">
              <a:buNone/>
            </a:pPr>
            <a:r>
              <a:rPr lang="en-US" b="1" dirty="0" smtClean="0"/>
              <a:t>Can we insert k elements in parallel?</a:t>
            </a:r>
          </a:p>
          <a:p>
            <a:r>
              <a:rPr lang="en-US" sz="2800" dirty="0" smtClean="0"/>
              <a:t>Yes, but if not too many need to be inserted at the same place (between 2 leaves).</a:t>
            </a:r>
          </a:p>
          <a:p>
            <a:r>
              <a:rPr lang="en-US" sz="2800" u="sng" dirty="0" smtClean="0"/>
              <a:t>Idea</a:t>
            </a:r>
            <a:r>
              <a:rPr lang="en-US" sz="2800" dirty="0" smtClean="0"/>
              <a:t> let us restrict our attention to a ‘restricted parallel problem’: only one element can be inserted between 2 leaves (one largest element, or one smallest can be handled separately)</a:t>
            </a:r>
          </a:p>
          <a:p>
            <a:r>
              <a:rPr lang="en-US" sz="2800" u="sng" dirty="0" smtClean="0"/>
              <a:t>Observation</a:t>
            </a:r>
            <a:r>
              <a:rPr lang="en-US" sz="2800" dirty="0" smtClean="0"/>
              <a:t> as we climb in synchronous steps the situation is not getting worse: </a:t>
            </a:r>
            <a:r>
              <a:rPr lang="en-US" sz="2800" b="1" i="1" dirty="0" smtClean="0"/>
              <a:t>no more than one new node for every old node</a:t>
            </a:r>
            <a:endParaRPr lang="en-US" sz="2800" b="1"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Complexity</a:t>
            </a:r>
            <a:endParaRPr lang="en-US" dirty="0"/>
          </a:p>
        </p:txBody>
      </p:sp>
      <p:sp>
        <p:nvSpPr>
          <p:cNvPr id="3" name="Content Placeholder 2"/>
          <p:cNvSpPr>
            <a:spLocks noGrp="1"/>
          </p:cNvSpPr>
          <p:nvPr>
            <p:ph idx="1"/>
          </p:nvPr>
        </p:nvSpPr>
        <p:spPr>
          <a:xfrm>
            <a:off x="0" y="914400"/>
            <a:ext cx="9144000" cy="5211763"/>
          </a:xfrm>
        </p:spPr>
        <p:txBody>
          <a:bodyPr/>
          <a:lstStyle/>
          <a:p>
            <a:r>
              <a:rPr lang="en-US" dirty="0" smtClean="0"/>
              <a:t>Restricted problem with k elements to insert: k processors, O(log n) time</a:t>
            </a:r>
          </a:p>
          <a:p>
            <a:pPr>
              <a:buNone/>
            </a:pPr>
            <a:endParaRPr lang="en-US" dirty="0" smtClean="0"/>
          </a:p>
          <a:p>
            <a:pPr algn="ctr">
              <a:buNone/>
            </a:pPr>
            <a:r>
              <a:rPr lang="en-US" b="1" dirty="0" smtClean="0"/>
              <a:t>What if the problem is not restricted?</a:t>
            </a:r>
          </a:p>
          <a:p>
            <a:r>
              <a:rPr lang="en-US" dirty="0" smtClean="0"/>
              <a:t>Any k elements need to be inserted</a:t>
            </a:r>
          </a:p>
          <a:p>
            <a:pPr>
              <a:buNone/>
            </a:pPr>
            <a:r>
              <a:rPr lang="en-US" u="sng" dirty="0" smtClean="0"/>
              <a:t>Step 1</a:t>
            </a:r>
            <a:r>
              <a:rPr lang="en-US" dirty="0" smtClean="0"/>
              <a:t> Sort them [O(log k) time, O(k log k) work]</a:t>
            </a:r>
          </a:p>
          <a:p>
            <a:pPr>
              <a:buNone/>
            </a:pPr>
            <a:r>
              <a:rPr lang="en-US" u="sng" dirty="0" smtClean="0"/>
              <a:t>Step 2</a:t>
            </a:r>
            <a:r>
              <a:rPr lang="en-US" dirty="0" smtClean="0"/>
              <a:t> How can the restricted problem help?</a:t>
            </a:r>
          </a:p>
          <a:p>
            <a:pPr>
              <a:buNone/>
            </a:pPr>
            <a:r>
              <a:rPr lang="en-US" dirty="0" smtClean="0"/>
              <a:t>Idea?</a:t>
            </a:r>
          </a:p>
          <a:p>
            <a:pPr>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Unrestricted insert</a:t>
            </a:r>
            <a:endParaRPr lang="en-US" dirty="0"/>
          </a:p>
        </p:txBody>
      </p:sp>
      <p:sp>
        <p:nvSpPr>
          <p:cNvPr id="3" name="Content Placeholder 2"/>
          <p:cNvSpPr>
            <a:spLocks noGrp="1"/>
          </p:cNvSpPr>
          <p:nvPr>
            <p:ph idx="1"/>
          </p:nvPr>
        </p:nvSpPr>
        <p:spPr>
          <a:xfrm>
            <a:off x="0" y="990600"/>
            <a:ext cx="9144000" cy="5135563"/>
          </a:xfrm>
        </p:spPr>
        <p:txBody>
          <a:bodyPr/>
          <a:lstStyle/>
          <a:p>
            <a:r>
              <a:rPr lang="en-US" dirty="0" smtClean="0"/>
              <a:t>Insert middle element</a:t>
            </a:r>
          </a:p>
          <a:p>
            <a:r>
              <a:rPr lang="en-US" dirty="0" smtClean="0"/>
              <a:t>Recur</a:t>
            </a:r>
          </a:p>
          <a:p>
            <a:endParaRPr lang="en-US" dirty="0" smtClean="0"/>
          </a:p>
          <a:p>
            <a:pPr>
              <a:buNone/>
            </a:pPr>
            <a:r>
              <a:rPr lang="en-US" u="sng" dirty="0" smtClean="0"/>
              <a:t>Complexity</a:t>
            </a:r>
            <a:r>
              <a:rPr lang="en-US" dirty="0" smtClean="0"/>
              <a:t> O(log n log k) time, O(k log n) work</a:t>
            </a:r>
          </a:p>
          <a:p>
            <a:pPr>
              <a:buNone/>
            </a:pPr>
            <a:endParaRPr lang="en-US" dirty="0" smtClean="0"/>
          </a:p>
          <a:p>
            <a:pPr>
              <a:buNone/>
            </a:pPr>
            <a:r>
              <a:rPr lang="en-US" dirty="0" smtClean="0"/>
              <a:t>Can this be improved?</a:t>
            </a:r>
          </a:p>
          <a:p>
            <a:pPr>
              <a:buNone/>
            </a:pPr>
            <a:r>
              <a:rPr lang="en-US" dirty="0" smtClean="0"/>
              <a:t>Idea?</a:t>
            </a:r>
          </a:p>
          <a:p>
            <a:pPr>
              <a:buNone/>
            </a:pPr>
            <a:r>
              <a:rPr lang="en-US" u="sng" dirty="0" smtClean="0"/>
              <a:t>Complexity</a:t>
            </a:r>
            <a:r>
              <a:rPr lang="en-US" dirty="0" smtClean="0"/>
              <a:t> O(log n + log k) = O(log n) time, O(k log n) work</a:t>
            </a:r>
          </a:p>
          <a:p>
            <a:pPr>
              <a:buNone/>
            </a:pPr>
            <a:endParaRPr lang="en-US"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381000" y="0"/>
            <a:ext cx="9525000" cy="1676400"/>
          </a:xfrm>
        </p:spPr>
        <p:txBody>
          <a:bodyPr/>
          <a:lstStyle/>
          <a:p>
            <a:pPr marL="838200" indent="-838200" eaLnBrk="1" hangingPunct="1"/>
            <a:r>
              <a:rPr lang="en-US" sz="4000" smtClean="0">
                <a:solidFill>
                  <a:srgbClr val="000099"/>
                </a:solidFill>
              </a:rPr>
              <a:t>The eXplicit MultiThreading (XMT) </a:t>
            </a:r>
            <a:br>
              <a:rPr lang="en-US" sz="4000" smtClean="0">
                <a:solidFill>
                  <a:srgbClr val="000099"/>
                </a:solidFill>
              </a:rPr>
            </a:br>
            <a:r>
              <a:rPr lang="en-US" sz="4000" smtClean="0">
                <a:solidFill>
                  <a:srgbClr val="000099"/>
                </a:solidFill>
              </a:rPr>
              <a:t>Easy-To-Program Parallel Computer </a:t>
            </a:r>
          </a:p>
        </p:txBody>
      </p:sp>
      <p:sp>
        <p:nvSpPr>
          <p:cNvPr id="21507" name="Rectangle 3"/>
          <p:cNvSpPr>
            <a:spLocks noGrp="1" noChangeArrowheads="1"/>
          </p:cNvSpPr>
          <p:nvPr>
            <p:ph type="subTitle" idx="4294967295"/>
          </p:nvPr>
        </p:nvSpPr>
        <p:spPr>
          <a:xfrm>
            <a:off x="0" y="1981200"/>
            <a:ext cx="9372600" cy="2209800"/>
          </a:xfrm>
        </p:spPr>
        <p:txBody>
          <a:bodyPr/>
          <a:lstStyle/>
          <a:p>
            <a:pPr marL="0" indent="0" algn="ctr" eaLnBrk="1" hangingPunct="1">
              <a:buFontTx/>
              <a:buNone/>
            </a:pPr>
            <a:endParaRPr lang="en-US" smtClean="0"/>
          </a:p>
          <a:p>
            <a:pPr marL="0" indent="0" algn="ctr" eaLnBrk="1" hangingPunct="1">
              <a:buFontTx/>
              <a:buNone/>
            </a:pPr>
            <a:r>
              <a:rPr lang="en-US" smtClean="0"/>
              <a:t> </a:t>
            </a:r>
            <a:r>
              <a:rPr lang="en-US" sz="2400" smtClean="0">
                <a:hlinkClick r:id="rId3"/>
              </a:rPr>
              <a:t>www.umiacs.umd.edu/users/vishkin/XMT</a:t>
            </a:r>
            <a:endParaRPr lang="en-US" sz="2400" smtClean="0"/>
          </a:p>
          <a:p>
            <a:pPr marL="0" indent="0" algn="ctr" eaLnBrk="1" hangingPunct="1">
              <a:buFontTx/>
              <a:buNone/>
            </a:pPr>
            <a:endParaRPr lang="en-US" sz="2400" smtClean="0"/>
          </a:p>
          <a:p>
            <a:pPr marL="0" indent="0" algn="ctr" eaLnBrk="1" hangingPunct="1">
              <a:buFontTx/>
              <a:buNone/>
            </a:pPr>
            <a:endParaRPr lang="en-US" sz="2400" smtClean="0"/>
          </a:p>
          <a:p>
            <a:pPr marL="0" indent="0" algn="ctr" eaLnBrk="1" hangingPunct="1">
              <a:buFontTx/>
              <a:buNone/>
            </a:pPr>
            <a:endParaRPr lang="en-US" sz="2000" smtClean="0"/>
          </a:p>
        </p:txBody>
      </p:sp>
      <p:pic>
        <p:nvPicPr>
          <p:cNvPr id="21508" name="Picture 4" descr="umiacslogo"/>
          <p:cNvPicPr>
            <a:picLocks noChangeAspect="1" noChangeArrowheads="1"/>
          </p:cNvPicPr>
          <p:nvPr/>
        </p:nvPicPr>
        <p:blipFill>
          <a:blip r:embed="rId4" cstate="print"/>
          <a:srcRect/>
          <a:stretch>
            <a:fillRect/>
          </a:stretch>
        </p:blipFill>
        <p:spPr bwMode="auto">
          <a:xfrm>
            <a:off x="685800" y="4419600"/>
            <a:ext cx="5715000" cy="1752600"/>
          </a:xfrm>
          <a:prstGeom prst="rect">
            <a:avLst/>
          </a:prstGeom>
          <a:noFill/>
          <a:ln w="9525">
            <a:noFill/>
            <a:miter lim="800000"/>
            <a:headEnd/>
            <a:tailEnd/>
          </a:ln>
        </p:spPr>
      </p:pic>
      <p:pic>
        <p:nvPicPr>
          <p:cNvPr id="21509" name="Picture 5" descr="informal"/>
          <p:cNvPicPr>
            <a:picLocks noChangeAspect="1" noChangeArrowheads="1"/>
          </p:cNvPicPr>
          <p:nvPr/>
        </p:nvPicPr>
        <p:blipFill>
          <a:blip r:embed="rId5" cstate="print"/>
          <a:srcRect/>
          <a:stretch>
            <a:fillRect/>
          </a:stretch>
        </p:blipFill>
        <p:spPr bwMode="auto">
          <a:xfrm>
            <a:off x="6477000" y="4114800"/>
            <a:ext cx="2468563" cy="2436813"/>
          </a:xfrm>
          <a:prstGeom prst="rect">
            <a:avLst/>
          </a:prstGeom>
          <a:noFill/>
          <a:ln w="9525">
            <a:noFill/>
            <a:miter lim="800000"/>
            <a:headEnd/>
            <a:tailEnd/>
          </a:ln>
        </p:spPr>
      </p:pic>
      <p:sp>
        <p:nvSpPr>
          <p:cNvPr id="21510"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a:p>
        </p:txBody>
      </p:sp>
      <p:pic>
        <p:nvPicPr>
          <p:cNvPr id="21511" name="Picture 7" descr="clarkschool_powerpoint_header"/>
          <p:cNvPicPr>
            <a:picLocks noChangeAspect="1" noChangeArrowheads="1"/>
          </p:cNvPicPr>
          <p:nvPr/>
        </p:nvPicPr>
        <p:blipFill>
          <a:blip r:embed="rId6" cstate="print"/>
          <a:srcRect/>
          <a:stretch>
            <a:fillRect/>
          </a:stretch>
        </p:blipFill>
        <p:spPr bwMode="auto">
          <a:xfrm>
            <a:off x="609600" y="6477000"/>
            <a:ext cx="4724400" cy="28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2800" dirty="0" smtClean="0"/>
              <a:t>Delete(4): first discard(4), second discard(B)</a:t>
            </a:r>
            <a:endParaRPr lang="en-US" sz="2800" dirty="0"/>
          </a:p>
        </p:txBody>
      </p:sp>
      <p:pic>
        <p:nvPicPr>
          <p:cNvPr id="5" name="Content Placeholder 4" descr="r16aux.jpg"/>
          <p:cNvPicPr>
            <a:picLocks noGrp="1" noChangeAspect="1"/>
          </p:cNvPicPr>
          <p:nvPr>
            <p:ph idx="1"/>
          </p:nvPr>
        </p:nvPicPr>
        <p:blipFill>
          <a:blip r:embed="rId2" cstate="print"/>
          <a:stretch>
            <a:fillRect/>
          </a:stretch>
        </p:blipFill>
        <p:spPr>
          <a:xfrm>
            <a:off x="0" y="762000"/>
            <a:ext cx="9143999" cy="60960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Finally discard(F)</a:t>
            </a:r>
            <a:endParaRPr lang="en-US" sz="2800" dirty="0"/>
          </a:p>
        </p:txBody>
      </p:sp>
      <p:pic>
        <p:nvPicPr>
          <p:cNvPr id="4" name="Content Placeholder 3" descr="r17.jpg"/>
          <p:cNvPicPr>
            <a:picLocks noGrp="1" noChangeAspect="1"/>
          </p:cNvPicPr>
          <p:nvPr>
            <p:ph idx="1"/>
          </p:nvPr>
        </p:nvPicPr>
        <p:blipFill>
          <a:blip r:embed="rId2" cstate="print"/>
          <a:stretch>
            <a:fillRect/>
          </a:stretch>
        </p:blipFill>
        <p:spPr>
          <a:xfrm>
            <a:off x="457200" y="1600200"/>
            <a:ext cx="7924800" cy="3228816"/>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dirty="0" smtClean="0"/>
              <a:t>Delete takes O(log n) time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4000" dirty="0" smtClean="0"/>
              <a:t>Can we delete k elements in parallel?</a:t>
            </a:r>
          </a:p>
        </p:txBody>
      </p:sp>
      <p:sp>
        <p:nvSpPr>
          <p:cNvPr id="3" name="Content Placeholder 2"/>
          <p:cNvSpPr>
            <a:spLocks noGrp="1"/>
          </p:cNvSpPr>
          <p:nvPr>
            <p:ph idx="1"/>
          </p:nvPr>
        </p:nvSpPr>
        <p:spPr>
          <a:xfrm>
            <a:off x="0" y="838200"/>
            <a:ext cx="9144000" cy="5287963"/>
          </a:xfrm>
        </p:spPr>
        <p:txBody>
          <a:bodyPr/>
          <a:lstStyle/>
          <a:p>
            <a:pPr>
              <a:buNone/>
            </a:pPr>
            <a:r>
              <a:rPr lang="en-US" sz="2800" dirty="0" smtClean="0"/>
              <a:t>Yes, but if not too many need to be deleted near one another (e.g., 2 adjacent leaves).</a:t>
            </a:r>
          </a:p>
          <a:p>
            <a:r>
              <a:rPr lang="en-US" sz="2800" u="sng" dirty="0" smtClean="0"/>
              <a:t>Idea</a:t>
            </a:r>
            <a:r>
              <a:rPr lang="en-US" sz="2800" dirty="0" smtClean="0"/>
              <a:t> let us restrict our attention to a ‘restricted parallel problem’: if a leaf is deleted its predecessor leaf is not. </a:t>
            </a:r>
          </a:p>
          <a:p>
            <a:r>
              <a:rPr lang="en-US" sz="2800" u="sng" dirty="0" smtClean="0"/>
              <a:t>Observation</a:t>
            </a:r>
            <a:r>
              <a:rPr lang="en-US" sz="2800" dirty="0" smtClean="0"/>
              <a:t> as we climb in synchronous steps the situation is not getting worse: </a:t>
            </a:r>
            <a:r>
              <a:rPr lang="en-US" sz="2800" b="1" i="1" dirty="0" smtClean="0"/>
              <a:t>no more than one deleted node for every remaining node</a:t>
            </a:r>
            <a:endParaRPr lang="en-US" sz="2800" b="1" i="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Complexity</a:t>
            </a:r>
            <a:endParaRPr lang="en-US" dirty="0"/>
          </a:p>
        </p:txBody>
      </p:sp>
      <p:sp>
        <p:nvSpPr>
          <p:cNvPr id="3" name="Content Placeholder 2"/>
          <p:cNvSpPr>
            <a:spLocks noGrp="1"/>
          </p:cNvSpPr>
          <p:nvPr>
            <p:ph idx="1"/>
          </p:nvPr>
        </p:nvSpPr>
        <p:spPr>
          <a:xfrm>
            <a:off x="0" y="914400"/>
            <a:ext cx="9144000" cy="5211763"/>
          </a:xfrm>
        </p:spPr>
        <p:txBody>
          <a:bodyPr/>
          <a:lstStyle/>
          <a:p>
            <a:r>
              <a:rPr lang="en-US" dirty="0" smtClean="0"/>
              <a:t>Restricted problem with k elements to delete: k processors, O(log n) time</a:t>
            </a:r>
          </a:p>
          <a:p>
            <a:pPr>
              <a:buNone/>
            </a:pPr>
            <a:endParaRPr lang="en-US" dirty="0" smtClean="0"/>
          </a:p>
          <a:p>
            <a:pPr algn="ctr">
              <a:buNone/>
            </a:pPr>
            <a:r>
              <a:rPr lang="en-US" b="1" dirty="0" smtClean="0"/>
              <a:t>What if the problem is not restricted?</a:t>
            </a:r>
          </a:p>
          <a:p>
            <a:r>
              <a:rPr lang="en-US" dirty="0" smtClean="0"/>
              <a:t>Any k elements need to </a:t>
            </a:r>
            <a:r>
              <a:rPr lang="en-US" smtClean="0"/>
              <a:t>be </a:t>
            </a:r>
            <a:r>
              <a:rPr lang="en-US" smtClean="0"/>
              <a:t>dele</a:t>
            </a:r>
            <a:r>
              <a:rPr lang="en-US" smtClean="0"/>
              <a:t>ted</a:t>
            </a:r>
            <a:endParaRPr lang="en-US" dirty="0" smtClean="0"/>
          </a:p>
          <a:p>
            <a:pPr>
              <a:buNone/>
            </a:pPr>
            <a:r>
              <a:rPr lang="en-US" u="sng" dirty="0" smtClean="0"/>
              <a:t>Step 1</a:t>
            </a:r>
            <a:r>
              <a:rPr lang="en-US" dirty="0" smtClean="0"/>
              <a:t> Remove all </a:t>
            </a:r>
            <a:r>
              <a:rPr lang="en-US" dirty="0" err="1" smtClean="0"/>
              <a:t>nonleaves</a:t>
            </a:r>
            <a:r>
              <a:rPr lang="en-US" dirty="0" smtClean="0"/>
              <a:t> and sort the leaves [O(log k) time, O(k log k) work]</a:t>
            </a:r>
          </a:p>
          <a:p>
            <a:pPr>
              <a:buNone/>
            </a:pPr>
            <a:endParaRPr lang="en-US" dirty="0" smtClean="0"/>
          </a:p>
          <a:p>
            <a:pPr>
              <a:buNone/>
            </a:pPr>
            <a:r>
              <a:rPr lang="en-US" u="sng" dirty="0" smtClean="0"/>
              <a:t>Step 2</a:t>
            </a:r>
            <a:r>
              <a:rPr lang="en-US" dirty="0" smtClean="0"/>
              <a:t> How can the restricted problem help?</a:t>
            </a:r>
          </a:p>
          <a:p>
            <a:pPr>
              <a:buNone/>
            </a:pPr>
            <a:r>
              <a:rPr lang="en-US" dirty="0" smtClean="0"/>
              <a:t>Idea?</a:t>
            </a:r>
          </a:p>
          <a:p>
            <a:pPr>
              <a:buNone/>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Unrestricted delete</a:t>
            </a:r>
            <a:endParaRPr lang="en-US" dirty="0"/>
          </a:p>
        </p:txBody>
      </p:sp>
      <p:sp>
        <p:nvSpPr>
          <p:cNvPr id="3" name="Content Placeholder 2"/>
          <p:cNvSpPr>
            <a:spLocks noGrp="1"/>
          </p:cNvSpPr>
          <p:nvPr>
            <p:ph idx="1"/>
          </p:nvPr>
        </p:nvSpPr>
        <p:spPr>
          <a:xfrm>
            <a:off x="0" y="990600"/>
            <a:ext cx="9144000" cy="5135563"/>
          </a:xfrm>
        </p:spPr>
        <p:txBody>
          <a:bodyPr/>
          <a:lstStyle/>
          <a:p>
            <a:r>
              <a:rPr lang="en-US" dirty="0" smtClean="0"/>
              <a:t>Delete every second element</a:t>
            </a:r>
          </a:p>
          <a:p>
            <a:r>
              <a:rPr lang="en-US" dirty="0" smtClean="0"/>
              <a:t>Recur</a:t>
            </a:r>
          </a:p>
          <a:p>
            <a:endParaRPr lang="en-US" dirty="0" smtClean="0"/>
          </a:p>
          <a:p>
            <a:pPr>
              <a:buNone/>
            </a:pPr>
            <a:r>
              <a:rPr lang="en-US" u="sng" dirty="0" smtClean="0"/>
              <a:t>Complexity</a:t>
            </a:r>
            <a:r>
              <a:rPr lang="en-US" dirty="0" smtClean="0"/>
              <a:t> O(log n log k) time, O(k log n) work</a:t>
            </a:r>
          </a:p>
          <a:p>
            <a:pPr>
              <a:buNone/>
            </a:pPr>
            <a:endParaRPr lang="en-US" dirty="0" smtClean="0"/>
          </a:p>
          <a:p>
            <a:pPr>
              <a:buNone/>
            </a:pPr>
            <a:r>
              <a:rPr lang="en-US" dirty="0" smtClean="0"/>
              <a:t>Can this be improved?</a:t>
            </a:r>
          </a:p>
          <a:p>
            <a:pPr>
              <a:buNone/>
            </a:pPr>
            <a:r>
              <a:rPr lang="en-US" dirty="0" smtClean="0"/>
              <a:t>Idea?</a:t>
            </a:r>
          </a:p>
          <a:p>
            <a:pPr>
              <a:buNone/>
            </a:pPr>
            <a:r>
              <a:rPr lang="en-US" u="sng" dirty="0" smtClean="0"/>
              <a:t>Complexity</a:t>
            </a:r>
            <a:r>
              <a:rPr lang="en-US" dirty="0" smtClean="0"/>
              <a:t> O(log n + log k) = O(log n) time, O(k log n) work</a:t>
            </a:r>
          </a:p>
          <a:p>
            <a:pPr>
              <a:buNone/>
            </a:pPr>
            <a:endParaRPr lang="en-US" dirty="0" smtClean="0"/>
          </a:p>
          <a:p>
            <a:pPr>
              <a:buNone/>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960438"/>
          </a:xfrm>
        </p:spPr>
        <p:txBody>
          <a:bodyPr/>
          <a:lstStyle/>
          <a:p>
            <a:pPr eaLnBrk="1" hangingPunct="1"/>
            <a:r>
              <a:rPr lang="en-US" sz="3600" smtClean="0"/>
              <a:t>Mapping PRAM Algorithms onto XMT</a:t>
            </a:r>
            <a:br>
              <a:rPr lang="en-US" sz="3600" smtClean="0"/>
            </a:br>
            <a:r>
              <a:rPr lang="en-US" sz="2400" smtClean="0"/>
              <a:t>(revisit of this slide)</a:t>
            </a:r>
          </a:p>
        </p:txBody>
      </p:sp>
      <p:sp>
        <p:nvSpPr>
          <p:cNvPr id="80899" name="Rectangle 3"/>
          <p:cNvSpPr>
            <a:spLocks noGrp="1" noChangeArrowheads="1"/>
          </p:cNvSpPr>
          <p:nvPr>
            <p:ph type="body" idx="1"/>
          </p:nvPr>
        </p:nvSpPr>
        <p:spPr>
          <a:xfrm>
            <a:off x="0" y="914400"/>
            <a:ext cx="9144000" cy="5943600"/>
          </a:xfrm>
        </p:spPr>
        <p:txBody>
          <a:bodyPr/>
          <a:lstStyle/>
          <a:p>
            <a:pPr marL="711200" indent="-711200" eaLnBrk="1" hangingPunct="1">
              <a:lnSpc>
                <a:spcPct val="90000"/>
              </a:lnSpc>
              <a:buFontTx/>
              <a:buNone/>
            </a:pPr>
            <a:r>
              <a:rPr lang="en-US" sz="2400" smtClean="0"/>
              <a:t>(1) PRAM parallelism maps into a thread structure</a:t>
            </a:r>
          </a:p>
          <a:p>
            <a:pPr marL="711200" indent="-711200" eaLnBrk="1" hangingPunct="1">
              <a:lnSpc>
                <a:spcPct val="90000"/>
              </a:lnSpc>
              <a:buFontTx/>
              <a:buNone/>
            </a:pPr>
            <a:r>
              <a:rPr lang="en-US" sz="2400" smtClean="0"/>
              <a:t>(2) Assembly language threads are not-too-short (to increase locality of reference)</a:t>
            </a:r>
          </a:p>
          <a:p>
            <a:pPr marL="711200" indent="-711200" eaLnBrk="1" hangingPunct="1">
              <a:lnSpc>
                <a:spcPct val="90000"/>
              </a:lnSpc>
              <a:buFontTx/>
              <a:buNone/>
            </a:pPr>
            <a:r>
              <a:rPr lang="en-US" sz="2400" smtClean="0"/>
              <a:t>(3) the threads satisfy IOS</a:t>
            </a:r>
          </a:p>
          <a:p>
            <a:pPr marL="711200" indent="-711200" eaLnBrk="1" hangingPunct="1">
              <a:lnSpc>
                <a:spcPct val="90000"/>
              </a:lnSpc>
              <a:buFontTx/>
              <a:buNone/>
            </a:pPr>
            <a:r>
              <a:rPr lang="en-US" sz="2400" u="sng" smtClean="0"/>
              <a:t>How </a:t>
            </a:r>
            <a:r>
              <a:rPr lang="en-US" sz="2400" smtClean="0"/>
              <a:t>(summary):</a:t>
            </a:r>
          </a:p>
          <a:p>
            <a:pPr marL="711200" indent="-711200" eaLnBrk="1" hangingPunct="1">
              <a:lnSpc>
                <a:spcPct val="90000"/>
              </a:lnSpc>
              <a:buFontTx/>
              <a:buAutoNum type="romanUcPeriod"/>
            </a:pPr>
            <a:r>
              <a:rPr lang="en-US" sz="2400" smtClean="0"/>
              <a:t>Use work-depth methodology [SV-82] for “thinking in parallel”. The rest is skill. </a:t>
            </a:r>
          </a:p>
          <a:p>
            <a:pPr marL="711200" indent="-711200" eaLnBrk="1" hangingPunct="1">
              <a:lnSpc>
                <a:spcPct val="90000"/>
              </a:lnSpc>
              <a:buFontTx/>
              <a:buAutoNum type="romanUcPeriod"/>
            </a:pPr>
            <a:r>
              <a:rPr lang="en-US" sz="2400" smtClean="0"/>
              <a:t>Go through PRAM or not.</a:t>
            </a:r>
          </a:p>
          <a:p>
            <a:pPr marL="711200" indent="-711200" eaLnBrk="1" hangingPunct="1">
              <a:lnSpc>
                <a:spcPct val="90000"/>
              </a:lnSpc>
              <a:buFontTx/>
              <a:buAutoNum type="romanUcPeriod"/>
            </a:pPr>
            <a:r>
              <a:rPr lang="en-US" sz="2400" smtClean="0"/>
              <a:t>Produce XMTC program accounting also for: </a:t>
            </a:r>
          </a:p>
          <a:p>
            <a:pPr marL="711200" indent="-711200" eaLnBrk="1" hangingPunct="1">
              <a:lnSpc>
                <a:spcPct val="90000"/>
              </a:lnSpc>
              <a:buFontTx/>
              <a:buNone/>
            </a:pPr>
            <a:r>
              <a:rPr lang="en-US" sz="2400" smtClean="0"/>
              <a:t>(1) Length of sequence of round trips to memory,</a:t>
            </a:r>
          </a:p>
          <a:p>
            <a:pPr marL="711200" indent="-711200" eaLnBrk="1" hangingPunct="1">
              <a:lnSpc>
                <a:spcPct val="90000"/>
              </a:lnSpc>
              <a:buFontTx/>
              <a:buNone/>
            </a:pPr>
            <a:r>
              <a:rPr lang="en-US" sz="2400" smtClean="0"/>
              <a:t>(2) QRQW. </a:t>
            </a:r>
          </a:p>
          <a:p>
            <a:pPr marL="711200" indent="-711200" eaLnBrk="1" hangingPunct="1">
              <a:lnSpc>
                <a:spcPct val="90000"/>
              </a:lnSpc>
              <a:buFontTx/>
              <a:buNone/>
            </a:pPr>
            <a:r>
              <a:rPr lang="en-US" sz="2400" smtClean="0"/>
              <a:t>Issue: nesting of spawns.</a:t>
            </a:r>
          </a:p>
          <a:p>
            <a:pPr marL="711200" indent="-711200" eaLnBrk="1" hangingPunct="1">
              <a:lnSpc>
                <a:spcPct val="90000"/>
              </a:lnSpc>
              <a:buFontTx/>
              <a:buNone/>
            </a:pPr>
            <a:r>
              <a:rPr lang="en-US" sz="2400" u="sng" smtClean="0"/>
              <a:t>Compiler roadmap</a:t>
            </a:r>
            <a:r>
              <a:rPr lang="en-US" sz="2400" smtClean="0"/>
              <a:t>:</a:t>
            </a:r>
          </a:p>
          <a:p>
            <a:pPr marL="711200" indent="-711200" eaLnBrk="1" hangingPunct="1">
              <a:lnSpc>
                <a:spcPct val="90000"/>
              </a:lnSpc>
              <a:buFontTx/>
              <a:buNone/>
            </a:pPr>
            <a:r>
              <a:rPr lang="en-US" sz="2400" smtClean="0">
                <a:sym typeface="Wingdings" pitchFamily="2" charset="2"/>
              </a:rPr>
              <a:t> Produce performance-tuned examples “teach the compiler” Programmer: produce simple XMTC programs</a:t>
            </a:r>
            <a:endParaRPr lang="en-US" sz="2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200" u="sng" dirty="0" smtClean="0"/>
              <a:t>My reading of the state of the art</a:t>
            </a:r>
            <a:endParaRPr lang="en-US" sz="3200" u="sng" dirty="0"/>
          </a:p>
        </p:txBody>
      </p:sp>
      <p:sp>
        <p:nvSpPr>
          <p:cNvPr id="4" name="Content Placeholder 3"/>
          <p:cNvSpPr>
            <a:spLocks noGrp="1"/>
          </p:cNvSpPr>
          <p:nvPr>
            <p:ph sz="half" idx="2"/>
          </p:nvPr>
        </p:nvSpPr>
        <p:spPr>
          <a:xfrm>
            <a:off x="4495800" y="990600"/>
            <a:ext cx="4648200" cy="5181600"/>
          </a:xfrm>
        </p:spPr>
        <p:txBody>
          <a:bodyPr/>
          <a:lstStyle/>
          <a:p>
            <a:pPr algn="ctr">
              <a:buNone/>
            </a:pPr>
            <a:r>
              <a:rPr lang="en-US" u="sng" dirty="0" smtClean="0"/>
              <a:t>2 Examples noted in course</a:t>
            </a:r>
          </a:p>
          <a:p>
            <a:pPr>
              <a:buNone/>
            </a:pPr>
            <a:r>
              <a:rPr lang="en-US" sz="2400" dirty="0" smtClean="0"/>
              <a:t>1. Parallel HW not engineered for ease-of-programming and to connect to the main parallel algorithmic theory of CS</a:t>
            </a:r>
          </a:p>
          <a:p>
            <a:pPr>
              <a:buNone/>
            </a:pPr>
            <a:r>
              <a:rPr lang="en-US" sz="2400" u="sng" dirty="0" smtClean="0"/>
              <a:t>Stay tuned</a:t>
            </a:r>
            <a:r>
              <a:rPr lang="en-US" sz="2400" b="1" dirty="0" smtClean="0"/>
              <a:t> </a:t>
            </a:r>
            <a:r>
              <a:rPr lang="en-US" sz="2400" dirty="0" smtClean="0"/>
              <a:t>Can HW be out of synch with others? Will the reality check of too few programmers make difference? </a:t>
            </a:r>
          </a:p>
          <a:p>
            <a:pPr>
              <a:buNone/>
            </a:pPr>
            <a:r>
              <a:rPr lang="en-US" sz="2400" dirty="0" smtClean="0"/>
              <a:t>2. Parallel Algorithms of yore – just theory. XMT: vertical integration/coherence require a lot of work, but are worth it</a:t>
            </a:r>
          </a:p>
          <a:p>
            <a:pPr>
              <a:buNone/>
            </a:pPr>
            <a:endParaRPr lang="en-US" sz="2400" dirty="0" smtClean="0"/>
          </a:p>
        </p:txBody>
      </p:sp>
      <p:sp>
        <p:nvSpPr>
          <p:cNvPr id="7" name="Content Placeholder 6"/>
          <p:cNvSpPr>
            <a:spLocks noGrp="1"/>
          </p:cNvSpPr>
          <p:nvPr>
            <p:ph sz="half" idx="1"/>
          </p:nvPr>
        </p:nvSpPr>
        <p:spPr>
          <a:xfrm>
            <a:off x="0" y="990600"/>
            <a:ext cx="4495800" cy="5135563"/>
          </a:xfrm>
        </p:spPr>
        <p:txBody>
          <a:bodyPr/>
          <a:lstStyle/>
          <a:p>
            <a:pPr>
              <a:buNone/>
            </a:pPr>
            <a:r>
              <a:rPr lang="en-US" dirty="0" smtClean="0"/>
              <a:t>Ongoing transition of mainstream computing to parallelism. </a:t>
            </a:r>
          </a:p>
          <a:p>
            <a:pPr>
              <a:buNone/>
            </a:pPr>
            <a:r>
              <a:rPr lang="en-US" dirty="0" smtClean="0"/>
              <a:t>Traditional CS R&amp;D communities good at keeping intra-community coherence. </a:t>
            </a:r>
          </a:p>
          <a:p>
            <a:pPr>
              <a:buNone/>
            </a:pPr>
            <a:r>
              <a:rPr lang="en-US" dirty="0" smtClean="0"/>
              <a:t>But, problems with platforms inter-community coherence </a:t>
            </a:r>
          </a:p>
          <a:p>
            <a:pPr>
              <a:buNone/>
            </a:pPr>
            <a:endParaRPr lang="en-US"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274638"/>
            <a:ext cx="8229600" cy="1143000"/>
          </a:xfrm>
        </p:spPr>
        <p:txBody>
          <a:bodyPr/>
          <a:lstStyle/>
          <a:p>
            <a:pPr eaLnBrk="1" hangingPunct="1"/>
            <a:r>
              <a:rPr lang="en-US" smtClean="0"/>
              <a:t>Back-up slides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228600"/>
            <a:ext cx="9144000" cy="1143000"/>
          </a:xfrm>
        </p:spPr>
        <p:txBody>
          <a:bodyPr/>
          <a:lstStyle/>
          <a:p>
            <a:pPr eaLnBrk="1" hangingPunct="1"/>
            <a:r>
              <a:rPr lang="en-US" sz="3200" u="sng" smtClean="0"/>
              <a:t>But coming up with a whole theory of parallel algorithms is a complex mental problem</a:t>
            </a:r>
          </a:p>
        </p:txBody>
      </p:sp>
      <p:sp>
        <p:nvSpPr>
          <p:cNvPr id="82947" name="Rectangle 3"/>
          <p:cNvSpPr>
            <a:spLocks noGrp="1" noChangeArrowheads="1"/>
          </p:cNvSpPr>
          <p:nvPr>
            <p:ph type="body" idx="1"/>
          </p:nvPr>
        </p:nvSpPr>
        <p:spPr/>
        <p:txBody>
          <a:bodyPr/>
          <a:lstStyle/>
          <a:p>
            <a:pPr marL="609600" indent="-609600" eaLnBrk="1" hangingPunct="1">
              <a:lnSpc>
                <a:spcPct val="90000"/>
              </a:lnSpc>
              <a:buFontTx/>
              <a:buNone/>
            </a:pPr>
            <a:r>
              <a:rPr lang="en-US" smtClean="0"/>
              <a:t>How to address that?</a:t>
            </a:r>
          </a:p>
          <a:p>
            <a:pPr marL="609600" indent="-609600" eaLnBrk="1" hangingPunct="1">
              <a:lnSpc>
                <a:spcPct val="90000"/>
              </a:lnSpc>
              <a:buFontTx/>
              <a:buAutoNum type="arabicPeriod"/>
            </a:pPr>
            <a:r>
              <a:rPr lang="en-US" smtClean="0"/>
              <a:t>Address first the easiest problem(s) you don’t know to solve.</a:t>
            </a:r>
          </a:p>
          <a:p>
            <a:pPr marL="609600" indent="-609600" eaLnBrk="1" hangingPunct="1">
              <a:lnSpc>
                <a:spcPct val="90000"/>
              </a:lnSpc>
              <a:buFontTx/>
              <a:buNone/>
            </a:pPr>
            <a:r>
              <a:rPr lang="en-US" smtClean="0"/>
              <a:t>	Provided a surprising structure, as illustrated next.</a:t>
            </a:r>
          </a:p>
          <a:p>
            <a:pPr marL="609600" indent="-609600" eaLnBrk="1" hangingPunct="1">
              <a:lnSpc>
                <a:spcPct val="90000"/>
              </a:lnSpc>
              <a:buFontTx/>
              <a:buNone/>
            </a:pPr>
            <a:r>
              <a:rPr lang="en-US" smtClean="0"/>
              <a:t>2. Do what computer scientists do best: develop/identify/fit the correct level of abstraction to each problem</a:t>
            </a:r>
          </a:p>
          <a:p>
            <a:pPr marL="609600" indent="-609600" eaLnBrk="1" hangingPunct="1">
              <a:lnSpc>
                <a:spcPct val="90000"/>
              </a:lnSpc>
              <a:buFontTx/>
              <a:buNone/>
            </a:pPr>
            <a:r>
              <a:rPr lang="en-US" smtClean="0"/>
              <a:t>	Has been a key point of this presentation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4000" b="1" dirty="0" smtClean="0"/>
              <a:t>XMT</a:t>
            </a:r>
            <a:endParaRPr lang="en-US" sz="4000" b="1" dirty="0"/>
          </a:p>
        </p:txBody>
      </p:sp>
      <p:sp>
        <p:nvSpPr>
          <p:cNvPr id="3" name="Text Placeholder 2"/>
          <p:cNvSpPr>
            <a:spLocks noGrp="1"/>
          </p:cNvSpPr>
          <p:nvPr>
            <p:ph type="body" idx="1"/>
          </p:nvPr>
        </p:nvSpPr>
        <p:spPr>
          <a:xfrm>
            <a:off x="304800" y="914401"/>
            <a:ext cx="4343400" cy="533399"/>
          </a:xfrm>
        </p:spPr>
        <p:txBody>
          <a:bodyPr/>
          <a:lstStyle/>
          <a:p>
            <a:pPr algn="ctr"/>
            <a:r>
              <a:rPr lang="en-US" dirty="0" smtClean="0"/>
              <a:t>Algorithms</a:t>
            </a:r>
            <a:endParaRPr lang="en-US" dirty="0"/>
          </a:p>
        </p:txBody>
      </p:sp>
      <p:sp>
        <p:nvSpPr>
          <p:cNvPr id="4" name="Content Placeholder 3"/>
          <p:cNvSpPr>
            <a:spLocks noGrp="1"/>
          </p:cNvSpPr>
          <p:nvPr>
            <p:ph sz="half" idx="2"/>
          </p:nvPr>
        </p:nvSpPr>
        <p:spPr>
          <a:xfrm>
            <a:off x="0" y="1524000"/>
            <a:ext cx="4648200" cy="4602163"/>
          </a:xfrm>
        </p:spPr>
        <p:txBody>
          <a:bodyPr/>
          <a:lstStyle/>
          <a:p>
            <a:pPr eaLnBrk="1" hangingPunct="1">
              <a:buNone/>
              <a:defRPr/>
            </a:pPr>
            <a:r>
              <a:rPr lang="en-US" dirty="0" smtClean="0">
                <a:solidFill>
                  <a:srgbClr val="0070C0"/>
                </a:solidFill>
              </a:rPr>
              <a:t>PRAM parallel algorithmic theory. “Natural selection”. </a:t>
            </a:r>
            <a:r>
              <a:rPr lang="en-US" b="1" dirty="0" smtClean="0">
                <a:solidFill>
                  <a:srgbClr val="0070C0"/>
                </a:solidFill>
              </a:rPr>
              <a:t>Latent</a:t>
            </a:r>
            <a:r>
              <a:rPr lang="en-US" dirty="0" smtClean="0">
                <a:solidFill>
                  <a:srgbClr val="0070C0"/>
                </a:solidFill>
              </a:rPr>
              <a:t>, though not widespread, </a:t>
            </a:r>
            <a:r>
              <a:rPr lang="en-US" b="1" dirty="0" smtClean="0">
                <a:solidFill>
                  <a:srgbClr val="0070C0"/>
                </a:solidFill>
              </a:rPr>
              <a:t>knowledgebase</a:t>
            </a:r>
          </a:p>
          <a:p>
            <a:pPr eaLnBrk="1" hangingPunct="1">
              <a:lnSpc>
                <a:spcPct val="90000"/>
              </a:lnSpc>
              <a:buFontTx/>
              <a:buNone/>
            </a:pPr>
            <a:r>
              <a:rPr lang="en-US" dirty="0" smtClean="0"/>
              <a:t>Won         the battle of ideas on parallel algorithmic thinking. </a:t>
            </a:r>
            <a:r>
              <a:rPr lang="en-US" dirty="0" smtClean="0">
                <a:solidFill>
                  <a:srgbClr val="FF0000"/>
                </a:solidFill>
              </a:rPr>
              <a:t>No silver or bronze!</a:t>
            </a:r>
          </a:p>
          <a:p>
            <a:pPr eaLnBrk="1" hangingPunct="1">
              <a:lnSpc>
                <a:spcPct val="90000"/>
              </a:lnSpc>
              <a:buFontTx/>
              <a:buNone/>
            </a:pPr>
            <a:r>
              <a:rPr lang="en-US" dirty="0" smtClean="0"/>
              <a:t>Model of choice in all theory communities. 1988-90: Big chapters in standard algorithms textbooks.</a:t>
            </a:r>
          </a:p>
          <a:p>
            <a:pPr eaLnBrk="1" hangingPunct="1">
              <a:buNone/>
              <a:defRPr/>
            </a:pPr>
            <a:r>
              <a:rPr lang="en-US" b="1" dirty="0" smtClean="0"/>
              <a:t>Programming &amp; workflow</a:t>
            </a:r>
          </a:p>
          <a:p>
            <a:pPr eaLnBrk="1" hangingPunct="1">
              <a:buNone/>
              <a:defRPr/>
            </a:pPr>
            <a:r>
              <a:rPr lang="en-US" b="1" dirty="0" smtClean="0"/>
              <a:t>Compiler</a:t>
            </a:r>
          </a:p>
          <a:p>
            <a:pPr eaLnBrk="1" hangingPunct="1">
              <a:buNone/>
              <a:defRPr/>
            </a:pPr>
            <a:endParaRPr lang="en-US" dirty="0" smtClean="0">
              <a:solidFill>
                <a:srgbClr val="0070C0"/>
              </a:solidFill>
            </a:endParaRPr>
          </a:p>
          <a:p>
            <a:endParaRPr lang="en-US" dirty="0"/>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[HotI07]</a:t>
            </a:r>
            <a:r>
              <a:rPr lang="en-US" sz="2000" dirty="0" smtClean="0">
                <a:sym typeface="Wingdings"/>
              </a:rPr>
              <a:t>;.</a:t>
            </a:r>
          </a:p>
          <a:p>
            <a:pPr>
              <a:buNone/>
            </a:pPr>
            <a:r>
              <a:rPr lang="en-US" sz="2000" dirty="0" smtClean="0">
                <a:sym typeface="Wingdings"/>
              </a:rPr>
              <a:t>                     </a:t>
            </a:r>
            <a:r>
              <a:rPr lang="en-US" sz="2000" dirty="0" err="1" smtClean="0">
                <a:sym typeface="Wingdings"/>
              </a:rPr>
              <a:t>Asynch</a:t>
            </a:r>
            <a:r>
              <a:rPr lang="en-US" sz="2000" dirty="0" smtClean="0">
                <a:sym typeface="Wingdings"/>
              </a:rPr>
              <a:t>,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2"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3"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4"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0" y="6477000"/>
            <a:ext cx="9144000" cy="369332"/>
          </a:xfrm>
          <a:prstGeom prst="rect">
            <a:avLst/>
          </a:prstGeom>
          <a:noFill/>
        </p:spPr>
        <p:txBody>
          <a:bodyPr wrap="square" rtlCol="0">
            <a:spAutoFit/>
          </a:bodyPr>
          <a:lstStyle/>
          <a:p>
            <a:r>
              <a:rPr lang="en-US" dirty="0" smtClean="0"/>
              <a:t>					Architecture scales to 1000+ cores on-chip</a:t>
            </a:r>
          </a:p>
        </p:txBody>
      </p:sp>
      <p:pic>
        <p:nvPicPr>
          <p:cNvPr id="11" name="Picture 4" descr="MCSL00055_0000[1]"/>
          <p:cNvPicPr>
            <a:picLocks noChangeAspect="1" noChangeArrowheads="1"/>
          </p:cNvPicPr>
          <p:nvPr/>
        </p:nvPicPr>
        <p:blipFill>
          <a:blip r:embed="rId5" cstate="print"/>
          <a:srcRect/>
          <a:stretch>
            <a:fillRect/>
          </a:stretch>
        </p:blipFill>
        <p:spPr bwMode="auto">
          <a:xfrm>
            <a:off x="590550" y="2971800"/>
            <a:ext cx="857250" cy="489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0" y="0"/>
            <a:ext cx="9144000" cy="7137400"/>
          </a:xfrm>
          <a:prstGeom prst="rect">
            <a:avLst/>
          </a:prstGeom>
          <a:noFill/>
          <a:ln w="9525">
            <a:noFill/>
            <a:miter lim="800000"/>
            <a:headEnd/>
            <a:tailEnd/>
          </a:ln>
        </p:spPr>
        <p:txBody>
          <a:bodyPr>
            <a:spAutoFit/>
          </a:bodyPr>
          <a:lstStyle/>
          <a:p>
            <a:pPr algn="ctr"/>
            <a:r>
              <a:rPr lang="en-US" sz="2400"/>
              <a:t>List Ranking Cluster: Euler tours; pointer jumping; randomized and deterministic symmetry breaking</a:t>
            </a:r>
          </a:p>
          <a:p>
            <a:endParaRPr lang="en-US"/>
          </a:p>
          <a:p>
            <a:r>
              <a:rPr lang="en-US"/>
              <a:t>Tree rooting: a “toy problem” that will motivate the presentation. </a:t>
            </a:r>
          </a:p>
          <a:p>
            <a:r>
              <a:rPr lang="en-US" u="sng"/>
              <a:t>Input</a:t>
            </a:r>
            <a:r>
              <a:rPr lang="en-US"/>
              <a:t> T(V,E), and some specified vertex r in V . V – vertices. E – undirected edges, contains unordered pairs of vertices. </a:t>
            </a:r>
          </a:p>
          <a:p>
            <a:r>
              <a:rPr lang="en-US" u="sng"/>
              <a:t>Tree rooting problem</a:t>
            </a:r>
            <a:r>
              <a:rPr lang="en-US"/>
              <a:t> For each edge, select a direction, so that the resulting directed graph T’(V,E’) is a (directed) rooted tree whose root is vertex r; e.g., if (u, v) is in E and vertex v is closer to the root r than vertex u then u → v is in E.</a:t>
            </a:r>
          </a:p>
          <a:p>
            <a:endParaRPr lang="en-US"/>
          </a:p>
          <a:p>
            <a:r>
              <a:rPr lang="en-US"/>
              <a:t>Euler tour technique: constant-time optimal-work reduction of tree rooting, and other tree problems, to the list ranking problem.</a:t>
            </a:r>
          </a:p>
          <a:p>
            <a:r>
              <a:rPr lang="en-US"/>
              <a:t>This section can be viewed as an extensive top-down description of an algorithm for any</a:t>
            </a:r>
          </a:p>
          <a:p>
            <a:r>
              <a:rPr lang="en-US"/>
              <a:t>of these tree problems, since the list ranking algorithms that follow are also described in</a:t>
            </a:r>
          </a:p>
          <a:p>
            <a:r>
              <a:rPr lang="en-US"/>
              <a:t>a top-down manner. Top-down structures of problems and techniques from the involved</a:t>
            </a:r>
          </a:p>
          <a:p>
            <a:r>
              <a:rPr lang="en-US"/>
              <a:t>to the elementary have become a “trade mark” of the theory of parallel algorithms, as</a:t>
            </a:r>
          </a:p>
          <a:p>
            <a:r>
              <a:rPr lang="en-US"/>
              <a:t>reviewed in [Vis91]. Such fine structures highlight the elegance of this theory and are</a:t>
            </a:r>
          </a:p>
          <a:p>
            <a:r>
              <a:rPr lang="en-US"/>
              <a:t>modest, yet noteworthy, of fine structures that exist in some classical fields of Mathe-</a:t>
            </a:r>
          </a:p>
          <a:p>
            <a:r>
              <a:rPr lang="en-US"/>
              <a:t>matics. However, they are rather unique for Combinatorics-related theories. Figure to</a:t>
            </a:r>
          </a:p>
          <a:p>
            <a:r>
              <a:rPr lang="en-US"/>
              <a:t>illustrate this structure:</a:t>
            </a:r>
          </a:p>
          <a:p>
            <a:endParaRPr lang="en-US"/>
          </a:p>
          <a:p>
            <a:endParaRPr lang="en-US" u="sng"/>
          </a:p>
          <a:p>
            <a:endParaRPr lang="en-US"/>
          </a:p>
          <a:p>
            <a:pPr>
              <a:spcBef>
                <a:spcPct val="50000"/>
              </a:spcBef>
            </a:pPr>
            <a:endParaRPr lang="en-US" sz="2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r19-aux"/>
          <p:cNvPicPr>
            <a:picLocks noChangeAspect="1" noChangeArrowheads="1"/>
          </p:cNvPicPr>
          <p:nvPr/>
        </p:nvPicPr>
        <p:blipFill>
          <a:blip r:embed="rId3" cstate="print"/>
          <a:srcRect/>
          <a:stretch>
            <a:fillRect/>
          </a:stretch>
        </p:blipFill>
        <p:spPr bwMode="auto">
          <a:xfrm>
            <a:off x="1371600" y="228600"/>
            <a:ext cx="7010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fig20"/>
          <p:cNvPicPr>
            <a:picLocks noChangeAspect="1" noChangeArrowheads="1"/>
          </p:cNvPicPr>
          <p:nvPr/>
        </p:nvPicPr>
        <p:blipFill>
          <a:blip r:embed="rId3" cstate="print"/>
          <a:srcRect/>
          <a:stretch>
            <a:fillRect/>
          </a:stretch>
        </p:blipFill>
        <p:spPr bwMode="auto">
          <a:xfrm>
            <a:off x="152400" y="1066800"/>
            <a:ext cx="4038600" cy="2468563"/>
          </a:xfrm>
          <a:prstGeom prst="rect">
            <a:avLst/>
          </a:prstGeom>
          <a:noFill/>
          <a:ln w="9525">
            <a:noFill/>
            <a:miter lim="800000"/>
            <a:headEnd/>
            <a:tailEnd/>
          </a:ln>
        </p:spPr>
      </p:pic>
      <p:sp>
        <p:nvSpPr>
          <p:cNvPr id="86019" name="Text Box 5"/>
          <p:cNvSpPr txBox="1">
            <a:spLocks noChangeArrowheads="1"/>
          </p:cNvSpPr>
          <p:nvPr/>
        </p:nvSpPr>
        <p:spPr bwMode="auto">
          <a:xfrm>
            <a:off x="669925" y="188913"/>
            <a:ext cx="3676650" cy="366712"/>
          </a:xfrm>
          <a:prstGeom prst="rect">
            <a:avLst/>
          </a:prstGeom>
          <a:noFill/>
          <a:ln w="9525">
            <a:noFill/>
            <a:miter lim="800000"/>
            <a:headEnd/>
            <a:tailEnd/>
          </a:ln>
        </p:spPr>
        <p:txBody>
          <a:bodyPr wrap="none">
            <a:spAutoFit/>
          </a:bodyPr>
          <a:lstStyle/>
          <a:p>
            <a:r>
              <a:rPr lang="en-US" u="sng"/>
              <a:t>Tree T and its input representation</a:t>
            </a:r>
          </a:p>
        </p:txBody>
      </p:sp>
      <p:pic>
        <p:nvPicPr>
          <p:cNvPr id="86020" name="Picture 6" descr="fig21"/>
          <p:cNvPicPr>
            <a:picLocks noChangeAspect="1" noChangeArrowheads="1"/>
          </p:cNvPicPr>
          <p:nvPr/>
        </p:nvPicPr>
        <p:blipFill>
          <a:blip r:embed="rId4" cstate="print"/>
          <a:srcRect/>
          <a:stretch>
            <a:fillRect/>
          </a:stretch>
        </p:blipFill>
        <p:spPr bwMode="auto">
          <a:xfrm>
            <a:off x="4495800" y="762000"/>
            <a:ext cx="4648200" cy="6096000"/>
          </a:xfrm>
          <a:prstGeom prst="rect">
            <a:avLst/>
          </a:prstGeom>
          <a:noFill/>
          <a:ln w="9525">
            <a:noFill/>
            <a:miter lim="800000"/>
            <a:headEnd/>
            <a:tailEnd/>
          </a:ln>
        </p:spPr>
      </p:pic>
      <p:sp>
        <p:nvSpPr>
          <p:cNvPr id="86021" name="Text Box 7"/>
          <p:cNvSpPr txBox="1">
            <a:spLocks noChangeArrowheads="1"/>
          </p:cNvSpPr>
          <p:nvPr/>
        </p:nvSpPr>
        <p:spPr bwMode="auto">
          <a:xfrm>
            <a:off x="5470525" y="188913"/>
            <a:ext cx="2698750" cy="366712"/>
          </a:xfrm>
          <a:prstGeom prst="rect">
            <a:avLst/>
          </a:prstGeom>
          <a:noFill/>
          <a:ln w="9525">
            <a:noFill/>
            <a:miter lim="800000"/>
            <a:headEnd/>
            <a:tailEnd/>
          </a:ln>
        </p:spPr>
        <p:txBody>
          <a:bodyPr wrap="none">
            <a:spAutoFit/>
          </a:bodyPr>
          <a:lstStyle/>
          <a:p>
            <a:r>
              <a:rPr lang="en-US" u="sng"/>
              <a:t>The Euler-tour technique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9144000" cy="914400"/>
          </a:xfrm>
        </p:spPr>
        <p:txBody>
          <a:bodyPr/>
          <a:lstStyle/>
          <a:p>
            <a:pPr eaLnBrk="1" hangingPunct="1"/>
            <a:r>
              <a:rPr lang="en-US" sz="3200" u="sng" smtClean="0"/>
              <a:t>Experience with High School Students, Fall’07</a:t>
            </a:r>
          </a:p>
        </p:txBody>
      </p:sp>
      <p:sp>
        <p:nvSpPr>
          <p:cNvPr id="26627" name="Rectangle 3"/>
          <p:cNvSpPr>
            <a:spLocks noGrp="1" noChangeArrowheads="1"/>
          </p:cNvSpPr>
          <p:nvPr>
            <p:ph type="body" idx="4294967295"/>
          </p:nvPr>
        </p:nvSpPr>
        <p:spPr>
          <a:xfrm>
            <a:off x="0" y="838200"/>
            <a:ext cx="9144000" cy="5791200"/>
          </a:xfrm>
        </p:spPr>
        <p:txBody>
          <a:bodyPr/>
          <a:lstStyle/>
          <a:p>
            <a:pPr eaLnBrk="1" hangingPunct="1">
              <a:lnSpc>
                <a:spcPct val="90000"/>
              </a:lnSpc>
              <a:buFontTx/>
              <a:buNone/>
            </a:pPr>
            <a:r>
              <a:rPr lang="en-US" sz="2400" dirty="0" smtClean="0"/>
              <a:t>1-day parallel algorithms tutorial to </a:t>
            </a:r>
            <a:r>
              <a:rPr lang="en-US" sz="2400" dirty="0" smtClean="0">
                <a:solidFill>
                  <a:srgbClr val="FF0000"/>
                </a:solidFill>
              </a:rPr>
              <a:t>12 HS students</a:t>
            </a:r>
            <a:r>
              <a:rPr lang="en-US" sz="2400" dirty="0" smtClean="0"/>
              <a:t>. Some (2 10</a:t>
            </a:r>
            <a:r>
              <a:rPr lang="en-US" sz="2400" baseline="30000" dirty="0" smtClean="0"/>
              <a:t>th</a:t>
            </a:r>
            <a:r>
              <a:rPr lang="en-US" sz="2400" dirty="0" smtClean="0"/>
              <a:t> graders) managed 8 programming assignments, </a:t>
            </a:r>
            <a:r>
              <a:rPr lang="en-US" sz="2400" dirty="0" smtClean="0">
                <a:solidFill>
                  <a:srgbClr val="FF0000"/>
                </a:solidFill>
              </a:rPr>
              <a:t>including 5 of the 6 in the grad course</a:t>
            </a:r>
            <a:r>
              <a:rPr lang="en-US" sz="2400" dirty="0" smtClean="0"/>
              <a:t>. Only help: 1 office hour/week by undergrad TA. No school credit. Part of a computer club after 8 periods/day.</a:t>
            </a:r>
          </a:p>
          <a:p>
            <a:pPr eaLnBrk="1" hangingPunct="1">
              <a:lnSpc>
                <a:spcPct val="90000"/>
              </a:lnSpc>
              <a:buFontTx/>
              <a:buNone/>
            </a:pPr>
            <a:r>
              <a:rPr lang="en-US" sz="2400" dirty="0" smtClean="0"/>
              <a:t>One of these 10</a:t>
            </a:r>
            <a:r>
              <a:rPr lang="en-US" sz="2400" baseline="30000" dirty="0" smtClean="0"/>
              <a:t>th</a:t>
            </a:r>
            <a:r>
              <a:rPr lang="en-US" sz="2400" dirty="0" smtClean="0"/>
              <a:t> graders: “I tried to work on parallel machines at school, but it was no fun: I had to program around their engineering. With XMT, I could focus on solving the problem that I had to solve.” </a:t>
            </a:r>
          </a:p>
          <a:p>
            <a:pPr eaLnBrk="1" hangingPunct="1">
              <a:lnSpc>
                <a:spcPct val="90000"/>
              </a:lnSpc>
              <a:buFontTx/>
              <a:buNone/>
            </a:pPr>
            <a:r>
              <a:rPr lang="en-US" sz="2400" dirty="0" smtClean="0"/>
              <a:t>Dec’08-Jan’09: 50 HS students, </a:t>
            </a:r>
            <a:r>
              <a:rPr lang="en-US" sz="2400" dirty="0" smtClean="0">
                <a:solidFill>
                  <a:srgbClr val="FF0000"/>
                </a:solidFill>
              </a:rPr>
              <a:t>by self-taught HS teacher</a:t>
            </a:r>
            <a:r>
              <a:rPr lang="en-US" sz="2400" dirty="0" smtClean="0"/>
              <a:t>, TJ HS, Alexandria, VA. Part of the regular curriculum.</a:t>
            </a:r>
          </a:p>
          <a:p>
            <a:pPr eaLnBrk="1" hangingPunct="1">
              <a:lnSpc>
                <a:spcPct val="90000"/>
              </a:lnSpc>
              <a:buFontTx/>
              <a:buNone/>
            </a:pPr>
            <a:r>
              <a:rPr lang="en-US" sz="2400" dirty="0" smtClean="0"/>
              <a:t>By summer’09: 100+ K-12 students experienced XMT. ‘09 MCPS Middle school camp for children from </a:t>
            </a:r>
            <a:r>
              <a:rPr lang="en-US" sz="2400" dirty="0" err="1" smtClean="0"/>
              <a:t>underepresented</a:t>
            </a:r>
            <a:r>
              <a:rPr lang="en-US" sz="2400" dirty="0" smtClean="0"/>
              <a:t> groups. Taught at Baltimore Poly HS: 70% African Americans.</a:t>
            </a:r>
          </a:p>
          <a:p>
            <a:pPr eaLnBrk="1" hangingPunct="1">
              <a:lnSpc>
                <a:spcPct val="90000"/>
              </a:lnSpc>
              <a:buFontTx/>
              <a:buNone/>
            </a:pPr>
            <a:r>
              <a:rPr lang="en-US" sz="2400" u="sng" dirty="0" smtClean="0"/>
              <a:t>Spring’09</a:t>
            </a:r>
            <a:r>
              <a:rPr lang="en-US" sz="2400" dirty="0" smtClean="0"/>
              <a:t>: Course to </a:t>
            </a:r>
            <a:r>
              <a:rPr lang="en-US" sz="2400" dirty="0" smtClean="0">
                <a:solidFill>
                  <a:srgbClr val="FF0000"/>
                </a:solidFill>
              </a:rPr>
              <a:t>Freshmen, UMD (strong enrollment)</a:t>
            </a:r>
            <a:r>
              <a:rPr lang="en-US" sz="2400" dirty="0" smtClean="0"/>
              <a:t>. How will programmers have to think by the time you graduate.</a:t>
            </a:r>
          </a:p>
          <a:p>
            <a:pPr eaLnBrk="1" hangingPunct="1">
              <a:lnSpc>
                <a:spcPct val="90000"/>
              </a:lnSpc>
              <a:buFontTx/>
              <a:buNone/>
            </a:pPr>
            <a:r>
              <a:rPr lang="en-US" sz="2400" dirty="0" smtClean="0">
                <a:sym typeface="Wingdings" pitchFamily="2" charset="2"/>
              </a:rPr>
              <a:t> </a:t>
            </a:r>
            <a:r>
              <a:rPr lang="en-US" sz="2400" b="1" dirty="0" smtClean="0">
                <a:sym typeface="Wingdings" pitchFamily="2" charset="2"/>
              </a:rPr>
              <a:t>SIGCSE’10 paper and CS4HS’09@CMU Keynote</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36324</TotalTime>
  <Words>10145</Words>
  <Application>Microsoft Office PowerPoint</Application>
  <PresentationFormat>On-screen Show (4:3)</PresentationFormat>
  <Paragraphs>899</Paragraphs>
  <Slides>82</Slides>
  <Notes>63</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Default Design</vt:lpstr>
      <vt:lpstr>ENEE699/ENEE459P: Parallel Algorithms  Home page: http://www.umiacs.umd.edu/users/vishkin/TEACHING/enee459p-f10.html </vt:lpstr>
      <vt:lpstr>4 Reasons for the approach I will present</vt:lpstr>
      <vt:lpstr>Reason 2: You can handle algorithms not through programming</vt:lpstr>
      <vt:lpstr>The Pain of Parallel Programming</vt:lpstr>
      <vt:lpstr>Example and Question</vt:lpstr>
      <vt:lpstr>Not only us</vt:lpstr>
      <vt:lpstr>The eXplicit MultiThreading (XMT)  Easy-To-Program Parallel Computer </vt:lpstr>
      <vt:lpstr>XMT</vt:lpstr>
      <vt:lpstr>Experience with High School Students, Fall’07</vt:lpstr>
      <vt:lpstr>NEW: Software release</vt:lpstr>
      <vt:lpstr>Participants</vt:lpstr>
      <vt:lpstr>Parallel Random-Access Machine/Model </vt:lpstr>
      <vt:lpstr>pardo programming construct </vt:lpstr>
      <vt:lpstr>Example of a PRAM algorithm: The summation problem</vt:lpstr>
      <vt:lpstr>Slide 15</vt:lpstr>
      <vt:lpstr>Work-Depth presentation of algorithms</vt:lpstr>
      <vt:lpstr>WD presentation of the summation example</vt:lpstr>
      <vt:lpstr>Slide 18</vt:lpstr>
      <vt:lpstr>The WD-presentation sufficiency Theorem </vt:lpstr>
      <vt:lpstr>Round-robin emulation of y concurrent instructions</vt:lpstr>
      <vt:lpstr>Corollary for summation example</vt:lpstr>
      <vt:lpstr>ALGORITHM 2’ (Summation on a p-processor PRAM) </vt:lpstr>
      <vt:lpstr>Measuring the performance of parallel algorithms </vt:lpstr>
      <vt:lpstr>Goals for Designers of Parallel Algorithms </vt:lpstr>
      <vt:lpstr>Nicknaming speedups</vt:lpstr>
      <vt:lpstr>Default assumption regarding shared memory access resolution </vt:lpstr>
      <vt:lpstr>Technique: Balanced Binary Trees;  </vt:lpstr>
      <vt:lpstr>ALGORITHM 1 (Prefix-sums) </vt:lpstr>
      <vt:lpstr>Prefix-sums algorithm</vt:lpstr>
      <vt:lpstr>Slide 30</vt:lpstr>
      <vt:lpstr>Snapshot: XMT High-level language</vt:lpstr>
      <vt:lpstr>XMT High-level language (cont’d)</vt:lpstr>
      <vt:lpstr>XMT Assembly Language</vt:lpstr>
      <vt:lpstr>Mapping PRAM Algorithms onto XMT (1st visit of this slide)</vt:lpstr>
      <vt:lpstr>Workflow from parallel algorithms to programming versus trial-and-error</vt:lpstr>
      <vt:lpstr>Slide 36</vt:lpstr>
      <vt:lpstr>Slide 37</vt:lpstr>
      <vt:lpstr>Slide 38</vt:lpstr>
      <vt:lpstr>Merge-Sort</vt:lpstr>
      <vt:lpstr>Merging algorithm (cnt’d) </vt:lpstr>
      <vt:lpstr>Serial ‘zipper’ algorithm for ranking</vt:lpstr>
      <vt:lpstr>Linear work parallel merging</vt:lpstr>
      <vt:lpstr>Linear work parallel merging (cont’d)</vt:lpstr>
      <vt:lpstr>Slide 44</vt:lpstr>
      <vt:lpstr>Technique: Divide and Conquer Problem: Sort (by-merge) </vt:lpstr>
      <vt:lpstr>Merge-Sort </vt:lpstr>
      <vt:lpstr>  </vt:lpstr>
      <vt:lpstr>Accelerating Cascades - Example</vt:lpstr>
      <vt:lpstr>Accelerating Cascades</vt:lpstr>
      <vt:lpstr>Algorithm 1, and IWD Example</vt:lpstr>
      <vt:lpstr>Slide 51</vt:lpstr>
      <vt:lpstr>Reducing Lemma At least m/4 elements of B are smaller than α, and at least m/4 are larger. </vt:lpstr>
      <vt:lpstr>Informal Work-Depth (IWD) description </vt:lpstr>
      <vt:lpstr>The Selection Algorithm (wrap-up) </vt:lpstr>
      <vt:lpstr>Randomized Selection</vt:lpstr>
      <vt:lpstr>Integer Sorting </vt:lpstr>
      <vt:lpstr>Slide 57</vt:lpstr>
      <vt:lpstr>Slide 58</vt:lpstr>
      <vt:lpstr>Slide 59</vt:lpstr>
      <vt:lpstr>The orthogonal-tree algorithm</vt:lpstr>
      <vt:lpstr>Slide 61</vt:lpstr>
      <vt:lpstr>2-3 (or B-) Trees </vt:lpstr>
      <vt:lpstr>2-3 tree</vt:lpstr>
      <vt:lpstr>Begin with insert(12) Translate to absorb(12,14)</vt:lpstr>
      <vt:lpstr>absorb(C-LEFT,C)</vt:lpstr>
      <vt:lpstr>Complete insert(12)</vt:lpstr>
      <vt:lpstr>Complexity</vt:lpstr>
      <vt:lpstr>Complexity</vt:lpstr>
      <vt:lpstr>Unrestricted insert</vt:lpstr>
      <vt:lpstr>Delete(4): first discard(4), second discard(B)</vt:lpstr>
      <vt:lpstr>Finally discard(F)</vt:lpstr>
      <vt:lpstr>Complexity</vt:lpstr>
      <vt:lpstr>Can we delete k elements in parallel?</vt:lpstr>
      <vt:lpstr>Complexity</vt:lpstr>
      <vt:lpstr>Unrestricted delete</vt:lpstr>
      <vt:lpstr>Mapping PRAM Algorithms onto XMT (revisit of this slide)</vt:lpstr>
      <vt:lpstr>My reading of the state of the art</vt:lpstr>
      <vt:lpstr>Back-up slides</vt:lpstr>
      <vt:lpstr>But coming up with a whole theory of parallel algorithms is a complex mental problem</vt:lpstr>
      <vt:lpstr>Slide 80</vt:lpstr>
      <vt:lpstr>Slide 81</vt:lpstr>
      <vt:lpstr>Slide 82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Uzi Vishkin</cp:lastModifiedBy>
  <cp:revision>311</cp:revision>
  <cp:lastPrinted>1601-01-01T00:00:00Z</cp:lastPrinted>
  <dcterms:created xsi:type="dcterms:W3CDTF">2010-08-29T21:37:27Z</dcterms:created>
  <dcterms:modified xsi:type="dcterms:W3CDTF">2010-10-13T17:42:57Z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