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373" r:id="rId2"/>
    <p:sldId id="374" r:id="rId3"/>
    <p:sldId id="375" r:id="rId4"/>
    <p:sldId id="376" r:id="rId5"/>
    <p:sldId id="377" r:id="rId6"/>
    <p:sldId id="378" r:id="rId7"/>
    <p:sldId id="256" r:id="rId8"/>
    <p:sldId id="343" r:id="rId9"/>
    <p:sldId id="346" r:id="rId10"/>
    <p:sldId id="348" r:id="rId11"/>
    <p:sldId id="344" r:id="rId12"/>
    <p:sldId id="345" r:id="rId13"/>
    <p:sldId id="349" r:id="rId14"/>
    <p:sldId id="350" r:id="rId15"/>
    <p:sldId id="369" r:id="rId16"/>
    <p:sldId id="351" r:id="rId17"/>
    <p:sldId id="352" r:id="rId18"/>
    <p:sldId id="353" r:id="rId19"/>
    <p:sldId id="354" r:id="rId20"/>
    <p:sldId id="355" r:id="rId21"/>
    <p:sldId id="356" r:id="rId22"/>
    <p:sldId id="380" r:id="rId23"/>
    <p:sldId id="357" r:id="rId24"/>
    <p:sldId id="358" r:id="rId25"/>
    <p:sldId id="359" r:id="rId26"/>
    <p:sldId id="360" r:id="rId27"/>
    <p:sldId id="362" r:id="rId28"/>
    <p:sldId id="361" r:id="rId29"/>
    <p:sldId id="363" r:id="rId30"/>
    <p:sldId id="364" r:id="rId31"/>
    <p:sldId id="365" r:id="rId32"/>
    <p:sldId id="366" r:id="rId33"/>
    <p:sldId id="367" r:id="rId34"/>
    <p:sldId id="368" r:id="rId35"/>
    <p:sldId id="262" r:id="rId36"/>
    <p:sldId id="324" r:id="rId37"/>
    <p:sldId id="325" r:id="rId38"/>
    <p:sldId id="326" r:id="rId39"/>
    <p:sldId id="327" r:id="rId40"/>
    <p:sldId id="328" r:id="rId41"/>
    <p:sldId id="284" r:id="rId42"/>
    <p:sldId id="266" r:id="rId43"/>
    <p:sldId id="285" r:id="rId44"/>
    <p:sldId id="286" r:id="rId45"/>
    <p:sldId id="287" r:id="rId46"/>
    <p:sldId id="288" r:id="rId47"/>
    <p:sldId id="289" r:id="rId48"/>
    <p:sldId id="290" r:id="rId49"/>
    <p:sldId id="291" r:id="rId50"/>
    <p:sldId id="267" r:id="rId51"/>
    <p:sldId id="268" r:id="rId52"/>
    <p:sldId id="269" r:id="rId53"/>
    <p:sldId id="300" r:id="rId54"/>
    <p:sldId id="301" r:id="rId55"/>
    <p:sldId id="302" r:id="rId56"/>
    <p:sldId id="303" r:id="rId57"/>
    <p:sldId id="370" r:id="rId58"/>
    <p:sldId id="292" r:id="rId59"/>
    <p:sldId id="293" r:id="rId60"/>
    <p:sldId id="294" r:id="rId61"/>
    <p:sldId id="295" r:id="rId62"/>
    <p:sldId id="296" r:id="rId63"/>
    <p:sldId id="297" r:id="rId64"/>
    <p:sldId id="322" r:id="rId65"/>
    <p:sldId id="298" r:id="rId66"/>
    <p:sldId id="299" r:id="rId67"/>
    <p:sldId id="305" r:id="rId68"/>
    <p:sldId id="271" r:id="rId69"/>
    <p:sldId id="306" r:id="rId70"/>
    <p:sldId id="307" r:id="rId71"/>
    <p:sldId id="308" r:id="rId72"/>
    <p:sldId id="309" r:id="rId73"/>
    <p:sldId id="310" r:id="rId74"/>
    <p:sldId id="272" r:id="rId75"/>
    <p:sldId id="273" r:id="rId76"/>
    <p:sldId id="312" r:id="rId77"/>
    <p:sldId id="311" r:id="rId78"/>
    <p:sldId id="313" r:id="rId79"/>
    <p:sldId id="274" r:id="rId80"/>
    <p:sldId id="314" r:id="rId81"/>
    <p:sldId id="315" r:id="rId82"/>
    <p:sldId id="275" r:id="rId83"/>
    <p:sldId id="316" r:id="rId84"/>
    <p:sldId id="304" r:id="rId85"/>
    <p:sldId id="381" r:id="rId86"/>
    <p:sldId id="317" r:id="rId87"/>
    <p:sldId id="260" r:id="rId88"/>
    <p:sldId id="318" r:id="rId89"/>
    <p:sldId id="319" r:id="rId90"/>
    <p:sldId id="320" r:id="rId9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556" autoAdjust="0"/>
  </p:normalViewPr>
  <p:slideViewPr>
    <p:cSldViewPr>
      <p:cViewPr varScale="1">
        <p:scale>
          <a:sx n="97" d="100"/>
          <a:sy n="97" d="100"/>
        </p:scale>
        <p:origin x="-106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819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8192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819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C24801E5-24F7-4B2E-AF4A-F45AD04EBE7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CCB0BFAD-7ADC-4D1F-A959-3280BF4957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7A0C8D-B229-4A2D-B438-00793D3CD57C}" type="slidenum">
              <a:rPr lang="en-US" smtClean="0"/>
              <a:pPr/>
              <a:t>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5B99ED0-885C-4FE8-A497-F8213A94EAC5}" type="slidenum">
              <a:rPr lang="en-US" smtClean="0"/>
              <a:pPr/>
              <a:t>15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9698F20-0EB1-4676-9318-C2E58F25D8C7}" type="slidenum">
              <a:rPr lang="en-US" smtClean="0"/>
              <a:pPr/>
              <a:t>16</a:t>
            </a:fld>
            <a:endParaRPr lang="en-US" smtClean="0"/>
          </a:p>
        </p:txBody>
      </p:sp>
      <p:sp>
        <p:nvSpPr>
          <p:cNvPr id="9728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2BFE9285-7EB1-4B23-9CEA-77F88C5A5588}" type="slidenum">
              <a:rPr lang="en-US" sz="1200"/>
              <a:pPr algn="r" defTabSz="963613" eaLnBrk="1" hangingPunct="1"/>
              <a:t>16</a:t>
            </a:fld>
            <a:endParaRPr lang="en-US" sz="1200"/>
          </a:p>
        </p:txBody>
      </p:sp>
      <p:sp>
        <p:nvSpPr>
          <p:cNvPr id="97284" name="Rectangle 2"/>
          <p:cNvSpPr>
            <a:spLocks noGrp="1" noRot="1" noChangeAspect="1" noChangeArrowheads="1" noTextEdit="1"/>
          </p:cNvSpPr>
          <p:nvPr>
            <p:ph type="sldImg"/>
          </p:nvPr>
        </p:nvSpPr>
        <p:spPr>
          <a:xfrm>
            <a:off x="1258888" y="720725"/>
            <a:ext cx="4800600" cy="3600450"/>
          </a:xfrm>
          <a:ln/>
        </p:spPr>
      </p:sp>
      <p:sp>
        <p:nvSpPr>
          <p:cNvPr id="9728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1626A02-B1A2-4E1E-8938-5949FCECC2DD}" type="slidenum">
              <a:rPr lang="en-US" smtClean="0"/>
              <a:pPr/>
              <a:t>17</a:t>
            </a:fld>
            <a:endParaRPr lang="en-US" smtClean="0"/>
          </a:p>
        </p:txBody>
      </p:sp>
      <p:sp>
        <p:nvSpPr>
          <p:cNvPr id="9830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EC3FEAA1-8411-461E-9AD4-05D8CAAED477}" type="slidenum">
              <a:rPr lang="en-US" sz="1200"/>
              <a:pPr algn="r" defTabSz="963613" eaLnBrk="1" hangingPunct="1"/>
              <a:t>17</a:t>
            </a:fld>
            <a:endParaRPr lang="en-US" sz="1200"/>
          </a:p>
        </p:txBody>
      </p:sp>
      <p:sp>
        <p:nvSpPr>
          <p:cNvPr id="98308" name="Rectangle 2"/>
          <p:cNvSpPr>
            <a:spLocks noGrp="1" noRot="1" noChangeAspect="1" noChangeArrowheads="1" noTextEdit="1"/>
          </p:cNvSpPr>
          <p:nvPr>
            <p:ph type="sldImg"/>
          </p:nvPr>
        </p:nvSpPr>
        <p:spPr>
          <a:xfrm>
            <a:off x="1258888" y="720725"/>
            <a:ext cx="4800600" cy="3600450"/>
          </a:xfrm>
          <a:ln/>
        </p:spPr>
      </p:sp>
      <p:sp>
        <p:nvSpPr>
          <p:cNvPr id="98309"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EE5AA11-FC0D-4127-918B-DD12F9815F9E}" type="slidenum">
              <a:rPr lang="en-US" smtClean="0"/>
              <a:pPr/>
              <a:t>18</a:t>
            </a:fld>
            <a:endParaRPr lang="en-US" smtClean="0"/>
          </a:p>
        </p:txBody>
      </p:sp>
      <p:sp>
        <p:nvSpPr>
          <p:cNvPr id="9933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3A8E7817-E5C6-459A-931D-6399A8F383D9}" type="slidenum">
              <a:rPr lang="en-US" sz="1200"/>
              <a:pPr algn="r" defTabSz="963613" eaLnBrk="1" hangingPunct="1"/>
              <a:t>18</a:t>
            </a:fld>
            <a:endParaRPr lang="en-US" sz="1200"/>
          </a:p>
        </p:txBody>
      </p:sp>
      <p:sp>
        <p:nvSpPr>
          <p:cNvPr id="99332" name="Rectangle 2"/>
          <p:cNvSpPr>
            <a:spLocks noGrp="1" noRot="1" noChangeAspect="1" noChangeArrowheads="1" noTextEdit="1"/>
          </p:cNvSpPr>
          <p:nvPr>
            <p:ph type="sldImg"/>
          </p:nvPr>
        </p:nvSpPr>
        <p:spPr>
          <a:xfrm>
            <a:off x="1258888" y="720725"/>
            <a:ext cx="4800600" cy="3600450"/>
          </a:xfrm>
          <a:ln/>
        </p:spPr>
      </p:sp>
      <p:sp>
        <p:nvSpPr>
          <p:cNvPr id="99333"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66D09C4-6B68-4304-AFDA-3C113B0A9E8A}" type="slidenum">
              <a:rPr lang="en-US" smtClean="0"/>
              <a:pPr/>
              <a:t>19</a:t>
            </a:fld>
            <a:endParaRPr lang="en-US" smtClean="0"/>
          </a:p>
        </p:txBody>
      </p:sp>
      <p:sp>
        <p:nvSpPr>
          <p:cNvPr id="10035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D84761E3-05A7-49C2-84A1-312178494ECD}" type="slidenum">
              <a:rPr lang="en-US" sz="1200"/>
              <a:pPr algn="r" defTabSz="963613" eaLnBrk="1" hangingPunct="1"/>
              <a:t>19</a:t>
            </a:fld>
            <a:endParaRPr lang="en-US" sz="1200"/>
          </a:p>
        </p:txBody>
      </p:sp>
      <p:sp>
        <p:nvSpPr>
          <p:cNvPr id="100356" name="Rectangle 2"/>
          <p:cNvSpPr>
            <a:spLocks noGrp="1" noRot="1" noChangeAspect="1" noChangeArrowheads="1" noTextEdit="1"/>
          </p:cNvSpPr>
          <p:nvPr>
            <p:ph type="sldImg"/>
          </p:nvPr>
        </p:nvSpPr>
        <p:spPr>
          <a:xfrm>
            <a:off x="1258888" y="720725"/>
            <a:ext cx="4800600" cy="3600450"/>
          </a:xfrm>
          <a:ln/>
        </p:spPr>
      </p:sp>
      <p:sp>
        <p:nvSpPr>
          <p:cNvPr id="100357"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8EE4101-5F3A-4D4A-88F2-041ABF11BF1F}" type="slidenum">
              <a:rPr lang="en-US" smtClean="0"/>
              <a:pPr/>
              <a:t>20</a:t>
            </a:fld>
            <a:endParaRPr lang="en-US" smtClean="0"/>
          </a:p>
        </p:txBody>
      </p:sp>
      <p:sp>
        <p:nvSpPr>
          <p:cNvPr id="10137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3BD0B1E0-8872-45CB-88DB-455BD5A4FC1A}" type="slidenum">
              <a:rPr lang="en-US" sz="1200"/>
              <a:pPr algn="r" defTabSz="963613" eaLnBrk="1" hangingPunct="1"/>
              <a:t>20</a:t>
            </a:fld>
            <a:endParaRPr lang="en-US" sz="1200"/>
          </a:p>
        </p:txBody>
      </p:sp>
      <p:sp>
        <p:nvSpPr>
          <p:cNvPr id="101380" name="Rectangle 2"/>
          <p:cNvSpPr>
            <a:spLocks noGrp="1" noRot="1" noChangeAspect="1" noChangeArrowheads="1" noTextEdit="1"/>
          </p:cNvSpPr>
          <p:nvPr>
            <p:ph type="sldImg"/>
          </p:nvPr>
        </p:nvSpPr>
        <p:spPr>
          <a:xfrm>
            <a:off x="1258888" y="720725"/>
            <a:ext cx="4800600" cy="3600450"/>
          </a:xfrm>
          <a:ln/>
        </p:spPr>
      </p:sp>
      <p:sp>
        <p:nvSpPr>
          <p:cNvPr id="101381"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D82E46A-7F6E-4B14-8A8B-5C9CA4D50C46}" type="slidenum">
              <a:rPr lang="en-US" smtClean="0"/>
              <a:pPr/>
              <a:t>21</a:t>
            </a:fld>
            <a:endParaRPr lang="en-US" smtClean="0"/>
          </a:p>
        </p:txBody>
      </p:sp>
      <p:sp>
        <p:nvSpPr>
          <p:cNvPr id="10240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70C5D41D-8761-4900-B6CF-C769673B8A26}" type="slidenum">
              <a:rPr lang="en-US" sz="1200"/>
              <a:pPr algn="r" defTabSz="963613" eaLnBrk="1" hangingPunct="1"/>
              <a:t>21</a:t>
            </a:fld>
            <a:endParaRPr lang="en-US" sz="1200"/>
          </a:p>
        </p:txBody>
      </p:sp>
      <p:sp>
        <p:nvSpPr>
          <p:cNvPr id="102404" name="Rectangle 2"/>
          <p:cNvSpPr>
            <a:spLocks noGrp="1" noRot="1" noChangeAspect="1" noChangeArrowheads="1" noTextEdit="1"/>
          </p:cNvSpPr>
          <p:nvPr>
            <p:ph type="sldImg"/>
          </p:nvPr>
        </p:nvSpPr>
        <p:spPr>
          <a:xfrm>
            <a:off x="1258888" y="720725"/>
            <a:ext cx="4800600" cy="3600450"/>
          </a:xfrm>
          <a:ln/>
        </p:spPr>
      </p:sp>
      <p:sp>
        <p:nvSpPr>
          <p:cNvPr id="10240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CE8A394-3774-4408-8497-DB9FE4C5C99A}" type="slidenum">
              <a:rPr lang="en-US" smtClean="0"/>
              <a:pPr/>
              <a:t>23</a:t>
            </a:fld>
            <a:endParaRPr lang="en-US" smtClean="0"/>
          </a:p>
        </p:txBody>
      </p:sp>
      <p:sp>
        <p:nvSpPr>
          <p:cNvPr id="10342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4B664733-7887-4389-8C88-DEF85EFDC63E}" type="slidenum">
              <a:rPr lang="en-US" sz="1200"/>
              <a:pPr algn="r" defTabSz="963613" eaLnBrk="1" hangingPunct="1"/>
              <a:t>23</a:t>
            </a:fld>
            <a:endParaRPr lang="en-US" sz="1200"/>
          </a:p>
        </p:txBody>
      </p:sp>
      <p:sp>
        <p:nvSpPr>
          <p:cNvPr id="103428" name="Rectangle 2"/>
          <p:cNvSpPr>
            <a:spLocks noGrp="1" noRot="1" noChangeAspect="1" noChangeArrowheads="1" noTextEdit="1"/>
          </p:cNvSpPr>
          <p:nvPr>
            <p:ph type="sldImg"/>
          </p:nvPr>
        </p:nvSpPr>
        <p:spPr>
          <a:xfrm>
            <a:off x="1258888" y="720725"/>
            <a:ext cx="4800600" cy="3600450"/>
          </a:xfrm>
          <a:ln/>
        </p:spPr>
      </p:sp>
      <p:sp>
        <p:nvSpPr>
          <p:cNvPr id="103429"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535283F-BF91-4AE7-84BF-AA521A3EEC52}" type="slidenum">
              <a:rPr lang="en-US" smtClean="0"/>
              <a:pPr/>
              <a:t>24</a:t>
            </a:fld>
            <a:endParaRPr lang="en-US" smtClean="0"/>
          </a:p>
        </p:txBody>
      </p:sp>
      <p:sp>
        <p:nvSpPr>
          <p:cNvPr id="10445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38DD2B1A-7196-421E-9D46-CB622D33407A}" type="slidenum">
              <a:rPr lang="en-US" sz="1200"/>
              <a:pPr algn="r" defTabSz="963613" eaLnBrk="1" hangingPunct="1"/>
              <a:t>24</a:t>
            </a:fld>
            <a:endParaRPr lang="en-US" sz="1200"/>
          </a:p>
        </p:txBody>
      </p:sp>
      <p:sp>
        <p:nvSpPr>
          <p:cNvPr id="104452" name="Rectangle 2"/>
          <p:cNvSpPr>
            <a:spLocks noGrp="1" noRot="1" noChangeAspect="1" noChangeArrowheads="1" noTextEdit="1"/>
          </p:cNvSpPr>
          <p:nvPr>
            <p:ph type="sldImg"/>
          </p:nvPr>
        </p:nvSpPr>
        <p:spPr>
          <a:xfrm>
            <a:off x="1258888" y="720725"/>
            <a:ext cx="4800600" cy="3600450"/>
          </a:xfrm>
          <a:ln/>
        </p:spPr>
      </p:sp>
      <p:sp>
        <p:nvSpPr>
          <p:cNvPr id="104453"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ADABC78-E638-4004-B29B-7A1D600B9B8A}" type="slidenum">
              <a:rPr lang="en-US" smtClean="0"/>
              <a:pPr/>
              <a:t>25</a:t>
            </a:fld>
            <a:endParaRPr lang="en-US" smtClean="0"/>
          </a:p>
        </p:txBody>
      </p:sp>
      <p:sp>
        <p:nvSpPr>
          <p:cNvPr id="10547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51758DDB-FA9C-4B86-83B2-7CA28D60EACB}" type="slidenum">
              <a:rPr lang="en-US" sz="1200"/>
              <a:pPr algn="r" defTabSz="963613" eaLnBrk="1" hangingPunct="1"/>
              <a:t>25</a:t>
            </a:fld>
            <a:endParaRPr lang="en-US" sz="1200"/>
          </a:p>
        </p:txBody>
      </p:sp>
      <p:sp>
        <p:nvSpPr>
          <p:cNvPr id="10547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31" tIns="48315" rIns="96631" bIns="48315" anchor="b"/>
          <a:lstStyle/>
          <a:p>
            <a:pPr algn="r" defTabSz="962025"/>
            <a:fld id="{01088327-D025-4D84-8E74-C7ABCE39F827}" type="slidenum">
              <a:rPr lang="en-US" sz="1100"/>
              <a:pPr algn="r" defTabSz="962025"/>
              <a:t>25</a:t>
            </a:fld>
            <a:endParaRPr lang="en-US" sz="1100"/>
          </a:p>
        </p:txBody>
      </p:sp>
      <p:sp>
        <p:nvSpPr>
          <p:cNvPr id="105477" name="Rectangle 2"/>
          <p:cNvSpPr>
            <a:spLocks noGrp="1" noRot="1" noChangeAspect="1" noChangeArrowheads="1" noTextEdit="1"/>
          </p:cNvSpPr>
          <p:nvPr>
            <p:ph type="sldImg"/>
          </p:nvPr>
        </p:nvSpPr>
        <p:spPr>
          <a:xfrm>
            <a:off x="1258888" y="720725"/>
            <a:ext cx="4800600" cy="3600450"/>
          </a:xfrm>
          <a:ln/>
        </p:spPr>
      </p:sp>
      <p:sp>
        <p:nvSpPr>
          <p:cNvPr id="105478" name="Rectangle 3"/>
          <p:cNvSpPr>
            <a:spLocks noGrp="1" noChangeArrowheads="1"/>
          </p:cNvSpPr>
          <p:nvPr>
            <p:ph type="body" idx="1"/>
          </p:nvPr>
        </p:nvSpPr>
        <p:spPr>
          <a:noFill/>
          <a:ln/>
        </p:spPr>
        <p:txBody>
          <a:bodyPr lIns="96631" tIns="48315" rIns="96631" bIns="48315"/>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7A0C8D-B229-4A2D-B438-00793D3CD57C}" type="slidenum">
              <a:rPr lang="en-US" smtClean="0"/>
              <a:pPr/>
              <a:t>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A903CDA-0AE4-4055-BC08-4F12E054E88A}" type="slidenum">
              <a:rPr lang="en-US" smtClean="0"/>
              <a:pPr/>
              <a:t>26</a:t>
            </a:fld>
            <a:endParaRPr lang="en-US" smtClean="0"/>
          </a:p>
        </p:txBody>
      </p:sp>
      <p:sp>
        <p:nvSpPr>
          <p:cNvPr id="10649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16426A0A-DB88-431C-958C-9FE7F87F57EB}" type="slidenum">
              <a:rPr lang="en-US" sz="1200"/>
              <a:pPr algn="r" defTabSz="963613" eaLnBrk="1" hangingPunct="1"/>
              <a:t>26</a:t>
            </a:fld>
            <a:endParaRPr lang="en-US" sz="1200"/>
          </a:p>
        </p:txBody>
      </p:sp>
      <p:sp>
        <p:nvSpPr>
          <p:cNvPr id="106500" name="Rectangle 2"/>
          <p:cNvSpPr>
            <a:spLocks noGrp="1" noRot="1" noChangeAspect="1" noChangeArrowheads="1" noTextEdit="1"/>
          </p:cNvSpPr>
          <p:nvPr>
            <p:ph type="sldImg"/>
          </p:nvPr>
        </p:nvSpPr>
        <p:spPr>
          <a:xfrm>
            <a:off x="1258888" y="720725"/>
            <a:ext cx="4800600" cy="3600450"/>
          </a:xfrm>
          <a:ln/>
        </p:spPr>
      </p:sp>
      <p:sp>
        <p:nvSpPr>
          <p:cNvPr id="106501"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20113E1-2F3E-4335-B942-95BD9B5B9D06}" type="slidenum">
              <a:rPr lang="en-US" smtClean="0"/>
              <a:pPr/>
              <a:t>27</a:t>
            </a:fld>
            <a:endParaRPr lang="en-US" smtClean="0"/>
          </a:p>
        </p:txBody>
      </p:sp>
      <p:sp>
        <p:nvSpPr>
          <p:cNvPr id="10752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AED8ADC3-3826-43CF-9E0B-A8C8C16247CB}" type="slidenum">
              <a:rPr lang="en-US" sz="1200"/>
              <a:pPr algn="r" defTabSz="963613" eaLnBrk="1" hangingPunct="1"/>
              <a:t>27</a:t>
            </a:fld>
            <a:endParaRPr lang="en-US" sz="1200"/>
          </a:p>
        </p:txBody>
      </p:sp>
      <p:sp>
        <p:nvSpPr>
          <p:cNvPr id="107524" name="Rectangle 2"/>
          <p:cNvSpPr>
            <a:spLocks noGrp="1" noRot="1" noChangeAspect="1" noChangeArrowheads="1" noTextEdit="1"/>
          </p:cNvSpPr>
          <p:nvPr>
            <p:ph type="sldImg"/>
          </p:nvPr>
        </p:nvSpPr>
        <p:spPr>
          <a:xfrm>
            <a:off x="1258888" y="720725"/>
            <a:ext cx="4800600" cy="3600450"/>
          </a:xfrm>
          <a:ln/>
        </p:spPr>
      </p:sp>
      <p:sp>
        <p:nvSpPr>
          <p:cNvPr id="10752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FAEED78-E340-4BB0-8FFD-95D42E96CA2A}" type="slidenum">
              <a:rPr lang="en-US" smtClean="0"/>
              <a:pPr/>
              <a:t>28</a:t>
            </a:fld>
            <a:endParaRPr lang="en-US" smtClean="0"/>
          </a:p>
        </p:txBody>
      </p:sp>
      <p:sp>
        <p:nvSpPr>
          <p:cNvPr id="10854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CC237D8E-303A-40C2-8C21-97D3DD716084}" type="slidenum">
              <a:rPr lang="en-US" sz="1200"/>
              <a:pPr algn="r" defTabSz="963613" eaLnBrk="1" hangingPunct="1"/>
              <a:t>28</a:t>
            </a:fld>
            <a:endParaRPr lang="en-US" sz="1200"/>
          </a:p>
        </p:txBody>
      </p:sp>
      <p:sp>
        <p:nvSpPr>
          <p:cNvPr id="108548" name="Rectangle 2"/>
          <p:cNvSpPr>
            <a:spLocks noGrp="1" noRot="1" noChangeAspect="1" noChangeArrowheads="1" noTextEdit="1"/>
          </p:cNvSpPr>
          <p:nvPr>
            <p:ph type="sldImg"/>
          </p:nvPr>
        </p:nvSpPr>
        <p:spPr>
          <a:xfrm>
            <a:off x="1258888" y="720725"/>
            <a:ext cx="4800600" cy="3600450"/>
          </a:xfrm>
          <a:ln/>
        </p:spPr>
      </p:sp>
      <p:sp>
        <p:nvSpPr>
          <p:cNvPr id="108549"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A0E09F3-1B10-4C3C-8FF1-AEBB44D192D7}" type="slidenum">
              <a:rPr lang="en-US" smtClean="0"/>
              <a:pPr/>
              <a:t>29</a:t>
            </a:fld>
            <a:endParaRPr lang="en-US" smtClean="0"/>
          </a:p>
        </p:txBody>
      </p:sp>
      <p:sp>
        <p:nvSpPr>
          <p:cNvPr id="109571" name="Rectangle 2"/>
          <p:cNvSpPr>
            <a:spLocks noGrp="1" noRot="1" noChangeAspect="1" noChangeArrowheads="1" noTextEdit="1"/>
          </p:cNvSpPr>
          <p:nvPr>
            <p:ph type="sldImg"/>
          </p:nvPr>
        </p:nvSpPr>
        <p:spPr>
          <a:xfrm>
            <a:off x="1258888" y="720725"/>
            <a:ext cx="4800600" cy="3600450"/>
          </a:xfrm>
          <a:ln/>
        </p:spPr>
      </p:sp>
      <p:sp>
        <p:nvSpPr>
          <p:cNvPr id="109572"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BBAE9DC-A0F0-4331-9726-19BF642B1ADD}" type="slidenum">
              <a:rPr lang="en-US" smtClean="0"/>
              <a:pPr/>
              <a:t>30</a:t>
            </a:fld>
            <a:endParaRPr lang="en-US" smtClean="0"/>
          </a:p>
        </p:txBody>
      </p:sp>
      <p:sp>
        <p:nvSpPr>
          <p:cNvPr id="11059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C1B7B6F8-D68D-4667-BBFF-89778D34D9ED}" type="slidenum">
              <a:rPr lang="en-US" sz="1200"/>
              <a:pPr algn="r" defTabSz="963613" eaLnBrk="1" hangingPunct="1"/>
              <a:t>30</a:t>
            </a:fld>
            <a:endParaRPr lang="en-US" sz="1200"/>
          </a:p>
        </p:txBody>
      </p:sp>
      <p:sp>
        <p:nvSpPr>
          <p:cNvPr id="110596" name="Rectangle 2"/>
          <p:cNvSpPr>
            <a:spLocks noGrp="1" noRot="1" noChangeAspect="1" noChangeArrowheads="1" noTextEdit="1"/>
          </p:cNvSpPr>
          <p:nvPr>
            <p:ph type="sldImg"/>
          </p:nvPr>
        </p:nvSpPr>
        <p:spPr>
          <a:xfrm>
            <a:off x="1258888" y="720725"/>
            <a:ext cx="4800600" cy="3600450"/>
          </a:xfrm>
          <a:ln/>
        </p:spPr>
      </p:sp>
      <p:sp>
        <p:nvSpPr>
          <p:cNvPr id="110597"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E2119F6-4CB5-45AB-A042-A4A6690782BB}" type="slidenum">
              <a:rPr lang="en-US" smtClean="0"/>
              <a:pPr/>
              <a:t>31</a:t>
            </a:fld>
            <a:endParaRPr lang="en-US" smtClean="0"/>
          </a:p>
        </p:txBody>
      </p:sp>
      <p:sp>
        <p:nvSpPr>
          <p:cNvPr id="11161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06C41686-CA25-4A16-9F74-7EB80DB0C477}" type="slidenum">
              <a:rPr lang="en-US" sz="1200"/>
              <a:pPr algn="r" defTabSz="963613" eaLnBrk="1" hangingPunct="1"/>
              <a:t>31</a:t>
            </a:fld>
            <a:endParaRPr lang="en-US" sz="1200"/>
          </a:p>
        </p:txBody>
      </p:sp>
      <p:sp>
        <p:nvSpPr>
          <p:cNvPr id="111620" name="Rectangle 2"/>
          <p:cNvSpPr>
            <a:spLocks noGrp="1" noRot="1" noChangeAspect="1" noChangeArrowheads="1" noTextEdit="1"/>
          </p:cNvSpPr>
          <p:nvPr>
            <p:ph type="sldImg"/>
          </p:nvPr>
        </p:nvSpPr>
        <p:spPr>
          <a:xfrm>
            <a:off x="1258888" y="720725"/>
            <a:ext cx="4800600" cy="3600450"/>
          </a:xfrm>
          <a:ln/>
        </p:spPr>
      </p:sp>
      <p:sp>
        <p:nvSpPr>
          <p:cNvPr id="111621"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BD237E9-32DE-448B-8B8B-EDB4734ADC35}" type="slidenum">
              <a:rPr lang="en-US" smtClean="0"/>
              <a:pPr/>
              <a:t>32</a:t>
            </a:fld>
            <a:endParaRPr lang="en-US" smtClean="0"/>
          </a:p>
        </p:txBody>
      </p:sp>
      <p:sp>
        <p:nvSpPr>
          <p:cNvPr id="11264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D54F4470-08E2-406A-8EFE-6FD2EA418DB4}" type="slidenum">
              <a:rPr lang="en-US" sz="1200"/>
              <a:pPr algn="r" defTabSz="963613" eaLnBrk="1" hangingPunct="1"/>
              <a:t>32</a:t>
            </a:fld>
            <a:endParaRPr lang="en-US" sz="1200"/>
          </a:p>
        </p:txBody>
      </p:sp>
      <p:sp>
        <p:nvSpPr>
          <p:cNvPr id="112644" name="Rectangle 2"/>
          <p:cNvSpPr>
            <a:spLocks noGrp="1" noRot="1" noChangeAspect="1" noChangeArrowheads="1" noTextEdit="1"/>
          </p:cNvSpPr>
          <p:nvPr>
            <p:ph type="sldImg"/>
          </p:nvPr>
        </p:nvSpPr>
        <p:spPr>
          <a:xfrm>
            <a:off x="1258888" y="720725"/>
            <a:ext cx="4800600" cy="3600450"/>
          </a:xfrm>
          <a:ln/>
        </p:spPr>
      </p:sp>
      <p:sp>
        <p:nvSpPr>
          <p:cNvPr id="11264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19689FA-03C4-4298-8C74-3FB6A7052C5D}" type="slidenum">
              <a:rPr lang="en-US" smtClean="0"/>
              <a:pPr/>
              <a:t>33</a:t>
            </a:fld>
            <a:endParaRPr lang="en-US" smtClean="0"/>
          </a:p>
        </p:txBody>
      </p:sp>
      <p:sp>
        <p:nvSpPr>
          <p:cNvPr id="11366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571338F5-AD4F-488C-B059-179F339AF9C7}" type="slidenum">
              <a:rPr lang="en-US" sz="1200"/>
              <a:pPr algn="r" defTabSz="963613" eaLnBrk="1" hangingPunct="1"/>
              <a:t>33</a:t>
            </a:fld>
            <a:endParaRPr lang="en-US" sz="1200"/>
          </a:p>
        </p:txBody>
      </p:sp>
      <p:sp>
        <p:nvSpPr>
          <p:cNvPr id="113668" name="Rectangle 2"/>
          <p:cNvSpPr>
            <a:spLocks noGrp="1" noRot="1" noChangeAspect="1" noChangeArrowheads="1" noTextEdit="1"/>
          </p:cNvSpPr>
          <p:nvPr>
            <p:ph type="sldImg"/>
          </p:nvPr>
        </p:nvSpPr>
        <p:spPr>
          <a:xfrm>
            <a:off x="1258888" y="720725"/>
            <a:ext cx="4800600" cy="3600450"/>
          </a:xfrm>
          <a:ln/>
        </p:spPr>
      </p:sp>
      <p:sp>
        <p:nvSpPr>
          <p:cNvPr id="113669"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D1ABA36-AFBF-41ED-A918-EE0110EC8A73}" type="slidenum">
              <a:rPr lang="en-US" smtClean="0"/>
              <a:pPr/>
              <a:t>34</a:t>
            </a:fld>
            <a:endParaRPr lang="en-US" smtClean="0"/>
          </a:p>
        </p:txBody>
      </p:sp>
      <p:sp>
        <p:nvSpPr>
          <p:cNvPr id="11469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849E90C2-423A-4A83-B341-4A15D9B7649F}" type="slidenum">
              <a:rPr lang="en-US" sz="1200"/>
              <a:pPr algn="r" defTabSz="963613" eaLnBrk="1" hangingPunct="1"/>
              <a:t>34</a:t>
            </a:fld>
            <a:endParaRPr lang="en-US" sz="1200"/>
          </a:p>
        </p:txBody>
      </p:sp>
      <p:sp>
        <p:nvSpPr>
          <p:cNvPr id="114692" name="Rectangle 2"/>
          <p:cNvSpPr>
            <a:spLocks noGrp="1" noRot="1" noChangeAspect="1" noChangeArrowheads="1" noTextEdit="1"/>
          </p:cNvSpPr>
          <p:nvPr>
            <p:ph type="sldImg"/>
          </p:nvPr>
        </p:nvSpPr>
        <p:spPr>
          <a:xfrm>
            <a:off x="1258888" y="720725"/>
            <a:ext cx="4800600" cy="3600450"/>
          </a:xfrm>
          <a:ln/>
        </p:spPr>
      </p:sp>
      <p:sp>
        <p:nvSpPr>
          <p:cNvPr id="114693"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D95AFB5-400A-4262-84DC-60A072EB5973}" type="slidenum">
              <a:rPr lang="en-US" smtClean="0"/>
              <a:pPr/>
              <a:t>35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882DC4E-B199-414C-8187-FEE9B6587A3A}" type="slidenum">
              <a:rPr lang="en-US" smtClean="0"/>
              <a:pPr/>
              <a:t>8</a:t>
            </a:fld>
            <a:endParaRPr lang="en-US" smtClean="0"/>
          </a:p>
        </p:txBody>
      </p:sp>
      <p:sp>
        <p:nvSpPr>
          <p:cNvPr id="8909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829F71F3-9CAD-4BD2-A796-972501CB9A8E}" type="slidenum">
              <a:rPr lang="en-US" sz="1200"/>
              <a:pPr algn="r" defTabSz="963613" eaLnBrk="1" hangingPunct="1"/>
              <a:t>8</a:t>
            </a:fld>
            <a:endParaRPr lang="en-US" sz="1200"/>
          </a:p>
        </p:txBody>
      </p:sp>
      <p:sp>
        <p:nvSpPr>
          <p:cNvPr id="89092" name="Rectangle 2"/>
          <p:cNvSpPr>
            <a:spLocks noGrp="1" noRot="1" noChangeAspect="1" noChangeArrowheads="1" noTextEdit="1"/>
          </p:cNvSpPr>
          <p:nvPr>
            <p:ph type="sldImg"/>
          </p:nvPr>
        </p:nvSpPr>
        <p:spPr>
          <a:xfrm>
            <a:off x="1258888" y="720725"/>
            <a:ext cx="4800600" cy="3600450"/>
          </a:xfrm>
          <a:ln/>
        </p:spPr>
      </p:sp>
      <p:sp>
        <p:nvSpPr>
          <p:cNvPr id="89093" name="Rectangle 3"/>
          <p:cNvSpPr>
            <a:spLocks noGrp="1" noChangeArrowheads="1"/>
          </p:cNvSpPr>
          <p:nvPr>
            <p:ph type="body" idx="1"/>
          </p:nvPr>
        </p:nvSpPr>
        <p:spPr>
          <a:noFill/>
          <a:ln/>
        </p:spPr>
        <p:txBody>
          <a:bodyPr lIns="96641" tIns="48320" rIns="96641" bIns="48320"/>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D4EE638-7899-4ECE-8B17-B5A64ADEFD97}" type="slidenum">
              <a:rPr lang="en-US" smtClean="0"/>
              <a:pPr/>
              <a:t>36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2CD5ED6-4CB1-4F93-B7D2-52CA0DCFDED5}" type="slidenum">
              <a:rPr lang="en-US" smtClean="0"/>
              <a:pPr/>
              <a:t>37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14DF998-3CCD-433D-9772-CA91649F6938}" type="slidenum">
              <a:rPr lang="en-US" smtClean="0"/>
              <a:pPr/>
              <a:t>38</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FFA49DF-F55E-4B0C-A17E-42C690C28F48}" type="slidenum">
              <a:rPr lang="en-US" smtClean="0"/>
              <a:pPr/>
              <a:t>39</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8D74F92-6D51-4960-91BD-1F3CE99C6A2C}" type="slidenum">
              <a:rPr lang="en-US" smtClean="0"/>
              <a:pPr/>
              <a:t>40</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5372C14-2282-4CF4-95EA-2140BA6ACB96}" type="slidenum">
              <a:rPr lang="en-US" smtClean="0"/>
              <a:pPr/>
              <a:t>41</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07B9665-5E20-448B-89DB-071993B09E67}" type="slidenum">
              <a:rPr lang="en-US" smtClean="0"/>
              <a:pPr/>
              <a:t>42</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8016A12-30B8-460E-ADBA-622078B10521}" type="slidenum">
              <a:rPr lang="en-US" smtClean="0"/>
              <a:pPr/>
              <a:t>43</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C02D698-6430-4547-91BF-4049170B8C0A}" type="slidenum">
              <a:rPr lang="en-US" smtClean="0"/>
              <a:pPr/>
              <a:t>44</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B621F0F-58B5-4AC5-974C-08E85C200377}" type="slidenum">
              <a:rPr lang="en-US" smtClean="0"/>
              <a:pPr/>
              <a:t>45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555FCF9-58BD-4B37-A8DE-8B1A12E327B3}" type="slidenum">
              <a:rPr lang="en-US" smtClean="0"/>
              <a:pPr/>
              <a:t>9</a:t>
            </a:fld>
            <a:endParaRPr lang="en-US" smtClean="0"/>
          </a:p>
        </p:txBody>
      </p:sp>
      <p:sp>
        <p:nvSpPr>
          <p:cNvPr id="9216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05F9DE62-8BCF-4DA4-BAD8-E0D366172193}" type="slidenum">
              <a:rPr lang="en-US" sz="1200"/>
              <a:pPr algn="r" defTabSz="963613" eaLnBrk="1" hangingPunct="1"/>
              <a:t>9</a:t>
            </a:fld>
            <a:endParaRPr lang="en-US" sz="1200"/>
          </a:p>
        </p:txBody>
      </p:sp>
      <p:sp>
        <p:nvSpPr>
          <p:cNvPr id="92164" name="Rectangle 2"/>
          <p:cNvSpPr>
            <a:spLocks noGrp="1" noRot="1" noChangeAspect="1" noChangeArrowheads="1" noTextEdit="1"/>
          </p:cNvSpPr>
          <p:nvPr>
            <p:ph type="sldImg"/>
          </p:nvPr>
        </p:nvSpPr>
        <p:spPr>
          <a:xfrm>
            <a:off x="1258888" y="720725"/>
            <a:ext cx="4800600" cy="3600450"/>
          </a:xfrm>
          <a:ln/>
        </p:spPr>
      </p:sp>
      <p:sp>
        <p:nvSpPr>
          <p:cNvPr id="9216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1BE09C0-66FF-4AF7-8B6A-19BE7D3EF969}" type="slidenum">
              <a:rPr lang="en-US" smtClean="0"/>
              <a:pPr/>
              <a:t>46</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9881095-DB40-4B43-AAD5-89943D6ED999}" type="slidenum">
              <a:rPr lang="en-US" smtClean="0"/>
              <a:pPr/>
              <a:t>47</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9550376-EE2F-4757-98C6-1D795C14FB16}" type="slidenum">
              <a:rPr lang="en-US" smtClean="0"/>
              <a:pPr/>
              <a:t>48</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5EBA19B-9228-46D4-8C2C-126932427085}" type="slidenum">
              <a:rPr lang="en-US" smtClean="0"/>
              <a:pPr/>
              <a:t>49</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38C016C-6B9A-4ACD-ADB9-EA28FB264A1E}" type="slidenum">
              <a:rPr lang="en-US" smtClean="0"/>
              <a:pPr/>
              <a:t>50</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91C8105-3445-456A-B910-C14568923589}" type="slidenum">
              <a:rPr lang="en-US" smtClean="0"/>
              <a:pPr/>
              <a:t>51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DA34855-92D3-4956-B5C0-B813E4786256}" type="slidenum">
              <a:rPr lang="en-US" smtClean="0"/>
              <a:pPr/>
              <a:t>52</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0DD81F1-C56A-45D0-974C-A96E06970DF5}" type="slidenum">
              <a:rPr lang="en-US" smtClean="0"/>
              <a:pPr/>
              <a:t>53</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1933F0C-EEAE-4AEC-AF08-507D2EA7C688}" type="slidenum">
              <a:rPr lang="en-US" smtClean="0"/>
              <a:pPr/>
              <a:t>54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B94EDBA-0917-4337-9EF6-9082153978CC}" type="slidenum">
              <a:rPr lang="en-US" smtClean="0"/>
              <a:pPr/>
              <a:t>55</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70CCDFC-7081-46A7-9912-320B38A79A0C}" type="slidenum">
              <a:rPr lang="en-US" smtClean="0"/>
              <a:pPr/>
              <a:t>10</a:t>
            </a:fld>
            <a:endParaRPr lang="en-US" smtClean="0"/>
          </a:p>
        </p:txBody>
      </p:sp>
      <p:sp>
        <p:nvSpPr>
          <p:cNvPr id="9318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357C6229-C110-4370-BCAE-99842D2C8388}" type="slidenum">
              <a:rPr lang="en-US" sz="1200"/>
              <a:pPr algn="r" defTabSz="963613" eaLnBrk="1" hangingPunct="1"/>
              <a:t>10</a:t>
            </a:fld>
            <a:endParaRPr lang="en-US" sz="1200"/>
          </a:p>
        </p:txBody>
      </p:sp>
      <p:sp>
        <p:nvSpPr>
          <p:cNvPr id="93188" name="Rectangle 2"/>
          <p:cNvSpPr>
            <a:spLocks noGrp="1" noRot="1" noChangeAspect="1" noChangeArrowheads="1" noTextEdit="1"/>
          </p:cNvSpPr>
          <p:nvPr>
            <p:ph type="sldImg"/>
          </p:nvPr>
        </p:nvSpPr>
        <p:spPr>
          <a:xfrm>
            <a:off x="1258888" y="720725"/>
            <a:ext cx="4800600" cy="3600450"/>
          </a:xfrm>
          <a:ln/>
        </p:spPr>
      </p:sp>
      <p:sp>
        <p:nvSpPr>
          <p:cNvPr id="93189"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36D90F6-E4D1-46C6-BE51-0CF9876D464B}" type="slidenum">
              <a:rPr lang="en-US" smtClean="0"/>
              <a:pPr/>
              <a:t>56</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a:spcBef>
                <a:spcPct val="0"/>
              </a:spcBef>
            </a:pPr>
            <a:endParaRPr lang="en-US" smtClean="0"/>
          </a:p>
        </p:txBody>
      </p:sp>
      <p:sp>
        <p:nvSpPr>
          <p:cNvPr id="139268" name="Slide Number Placeholder 3"/>
          <p:cNvSpPr>
            <a:spLocks noGrp="1"/>
          </p:cNvSpPr>
          <p:nvPr>
            <p:ph type="sldNum" sz="quarter" idx="5"/>
          </p:nvPr>
        </p:nvSpPr>
        <p:spPr>
          <a:noFill/>
        </p:spPr>
        <p:txBody>
          <a:bodyPr/>
          <a:lstStyle/>
          <a:p>
            <a:fld id="{F110EC85-ECF4-4585-8E68-33BE161A8211}" type="slidenum">
              <a:rPr lang="en-US" smtClean="0"/>
              <a:pPr/>
              <a:t>57</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1D24B98-9837-40B0-9E94-BED53E8BB91E}" type="slidenum">
              <a:rPr lang="en-US" smtClean="0"/>
              <a:pPr/>
              <a:t>58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459E1788-F02D-4E92-A0A6-C7F4F9BB7210}" type="slidenum">
              <a:rPr lang="en-US" smtClean="0"/>
              <a:pPr/>
              <a:t>59</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ACF5997-278D-4CE2-B1CE-2751D7412E8C}" type="slidenum">
              <a:rPr lang="en-US" smtClean="0"/>
              <a:pPr/>
              <a:t>60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65E148E-0E51-415E-95A3-2CAED887178B}" type="slidenum">
              <a:rPr lang="en-US" smtClean="0"/>
              <a:pPr/>
              <a:t>61</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4B60E98-F3D3-4F44-91BD-5556362CF18E}" type="slidenum">
              <a:rPr lang="en-US" smtClean="0"/>
              <a:pPr/>
              <a:t>62</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A4E11D45-429C-4215-A58A-10DF01D0AD43}" type="slidenum">
              <a:rPr lang="en-US" smtClean="0"/>
              <a:pPr/>
              <a:t>63</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531401D-C1B9-41EB-B78C-5E6DAEB89894}" type="slidenum">
              <a:rPr lang="en-US" smtClean="0"/>
              <a:pPr/>
              <a:t>64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77EE10F-F80D-4ACB-8C71-10F4B3A35E49}" type="slidenum">
              <a:rPr lang="en-US" smtClean="0"/>
              <a:pPr/>
              <a:t>65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92A47F5-8DCC-44C6-83E3-50A0AB2F228B}" type="slidenum">
              <a:rPr lang="en-US" smtClean="0"/>
              <a:pPr/>
              <a:t>11</a:t>
            </a:fld>
            <a:endParaRPr lang="en-US" smtClean="0"/>
          </a:p>
        </p:txBody>
      </p:sp>
      <p:sp>
        <p:nvSpPr>
          <p:cNvPr id="90115" name="Rectangle 2"/>
          <p:cNvSpPr>
            <a:spLocks noGrp="1" noRot="1" noChangeAspect="1" noChangeArrowheads="1" noTextEdit="1"/>
          </p:cNvSpPr>
          <p:nvPr>
            <p:ph type="sldImg"/>
          </p:nvPr>
        </p:nvSpPr>
        <p:spPr>
          <a:xfrm>
            <a:off x="1258888" y="720725"/>
            <a:ext cx="4800600" cy="3600450"/>
          </a:xfrm>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A0B1AB2-66C9-40DE-AC20-65EC5D98DC95}" type="slidenum">
              <a:rPr lang="en-US" smtClean="0"/>
              <a:pPr/>
              <a:t>66</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1AD6DB78-3AE2-4FE6-9A5E-D367B1CFD011}" type="slidenum">
              <a:rPr lang="en-US" smtClean="0"/>
              <a:pPr/>
              <a:t>67</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8A1D01B-4CFA-4170-BB66-C08826C9C19E}" type="slidenum">
              <a:rPr lang="en-US" smtClean="0"/>
              <a:pPr/>
              <a:t>68</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215E1EF-2B8C-4470-87C0-6D3FC685B477}" type="slidenum">
              <a:rPr lang="en-US" smtClean="0"/>
              <a:pPr/>
              <a:t>69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16B25DC-0FC5-45E5-9F4E-6666A9723EEC}" type="slidenum">
              <a:rPr lang="en-US" smtClean="0"/>
              <a:pPr/>
              <a:t>70</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0AEACB3-9941-4FD3-9A42-D5D63600C64E}" type="slidenum">
              <a:rPr lang="en-US" smtClean="0"/>
              <a:pPr/>
              <a:t>71</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258B188-DDAC-4C45-9E70-CF28AAE62A44}" type="slidenum">
              <a:rPr lang="en-US" smtClean="0"/>
              <a:pPr/>
              <a:t>72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BC68495-7974-4028-A3D6-3108A89EE99E}" type="slidenum">
              <a:rPr lang="en-US" smtClean="0"/>
              <a:pPr/>
              <a:t>73</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5D266D6-5BB4-4AE2-A644-AE65E7295539}" type="slidenum">
              <a:rPr lang="en-US" smtClean="0"/>
              <a:pPr/>
              <a:t>74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7085892-9AFC-438B-815B-6DAB856FB9A9}" type="slidenum">
              <a:rPr lang="en-US" smtClean="0"/>
              <a:pPr/>
              <a:t>75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A78A45A-43E9-45B4-B2DF-0CAD418BEB39}" type="slidenum">
              <a:rPr lang="en-US" smtClean="0"/>
              <a:pPr/>
              <a:t>12</a:t>
            </a:fld>
            <a:endParaRPr lang="en-US" smtClean="0"/>
          </a:p>
        </p:txBody>
      </p:sp>
      <p:sp>
        <p:nvSpPr>
          <p:cNvPr id="91139" name="Rectangle 2"/>
          <p:cNvSpPr>
            <a:spLocks noGrp="1" noRot="1" noChangeAspect="1" noChangeArrowheads="1" noTextEdit="1"/>
          </p:cNvSpPr>
          <p:nvPr>
            <p:ph type="sldImg"/>
          </p:nvPr>
        </p:nvSpPr>
        <p:spPr>
          <a:xfrm>
            <a:off x="1258888" y="720725"/>
            <a:ext cx="4800600" cy="3600450"/>
          </a:xfrm>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21D01B7-DA0C-4755-B029-41441824B4BC}" type="slidenum">
              <a:rPr lang="en-US" smtClean="0"/>
              <a:pPr/>
              <a:t>76</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914F78B-31D8-4097-B125-4537B4D2304E}" type="slidenum">
              <a:rPr lang="en-US" smtClean="0"/>
              <a:pPr/>
              <a:t>77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DB26FB1D-47F2-424B-8B8D-DA1CA5743142}" type="slidenum">
              <a:rPr lang="en-US" smtClean="0"/>
              <a:pPr/>
              <a:t>78</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535DD14-6625-4B34-8BC6-1C0F14235472}" type="slidenum">
              <a:rPr lang="en-US" smtClean="0"/>
              <a:pPr/>
              <a:t>79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E687A4C-2D59-4891-8CB8-D64CB6AEA120}" type="slidenum">
              <a:rPr lang="en-US" smtClean="0"/>
              <a:pPr/>
              <a:t>80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E50E9DB-FBBE-4BDA-93BD-28F540685A08}" type="slidenum">
              <a:rPr lang="en-US" smtClean="0"/>
              <a:pPr/>
              <a:t>81</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83370AD-3C8B-4771-854F-9843E0D10866}" type="slidenum">
              <a:rPr lang="en-US" smtClean="0"/>
              <a:pPr/>
              <a:t>82</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2724800-D800-4EDA-8073-0258C54A1E3E}" type="slidenum">
              <a:rPr lang="en-US" smtClean="0"/>
              <a:pPr/>
              <a:t>83</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B56F91D-30BC-462C-B3A5-6A9964039640}" type="slidenum">
              <a:rPr lang="en-US" smtClean="0"/>
              <a:pPr/>
              <a:t>84</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AFA3792-2DA6-45F1-9473-DCA4D7275FA0}" type="slidenum">
              <a:rPr lang="en-US" smtClean="0"/>
              <a:pPr/>
              <a:t>86</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9BD7740-B520-4381-9901-51FB88883851}" type="slidenum">
              <a:rPr lang="en-US" smtClean="0"/>
              <a:pPr/>
              <a:t>13</a:t>
            </a:fld>
            <a:endParaRPr lang="en-US" smtClean="0"/>
          </a:p>
        </p:txBody>
      </p:sp>
      <p:sp>
        <p:nvSpPr>
          <p:cNvPr id="9421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BFCF3E08-8B6C-450B-8C3B-2CC75A3E65C8}" type="slidenum">
              <a:rPr lang="en-US" sz="1200"/>
              <a:pPr algn="r" defTabSz="963613" eaLnBrk="1" hangingPunct="1"/>
              <a:t>13</a:t>
            </a:fld>
            <a:endParaRPr lang="en-US" sz="1200"/>
          </a:p>
        </p:txBody>
      </p:sp>
      <p:sp>
        <p:nvSpPr>
          <p:cNvPr id="94212" name="Rectangle 2"/>
          <p:cNvSpPr>
            <a:spLocks noGrp="1" noRot="1" noChangeAspect="1" noChangeArrowheads="1" noTextEdit="1"/>
          </p:cNvSpPr>
          <p:nvPr>
            <p:ph type="sldImg"/>
          </p:nvPr>
        </p:nvSpPr>
        <p:spPr>
          <a:xfrm>
            <a:off x="1258888" y="720725"/>
            <a:ext cx="4800600" cy="3600450"/>
          </a:xfrm>
          <a:ln/>
        </p:spPr>
      </p:sp>
      <p:sp>
        <p:nvSpPr>
          <p:cNvPr id="94213" name="Rectangle 3"/>
          <p:cNvSpPr>
            <a:spLocks noGrp="1" noChangeArrowheads="1"/>
          </p:cNvSpPr>
          <p:nvPr>
            <p:ph type="body" idx="1"/>
          </p:nvPr>
        </p:nvSpPr>
        <p:spPr>
          <a:noFill/>
          <a:ln/>
        </p:spPr>
        <p:txBody>
          <a:bodyPr lIns="96641" tIns="48320" rIns="96641" bIns="48320"/>
          <a:lstStyle/>
          <a:p>
            <a:pPr eaLnBrk="1" hangingPunct="1"/>
            <a:r>
              <a:rPr lang="en-US" smtClean="0"/>
              <a:t>Comment ln build-first. To me it sounds like </a:t>
            </a:r>
            <a:r>
              <a:rPr lang="en-US" smtClean="0">
                <a:solidFill>
                  <a:srgbClr val="FF0000"/>
                </a:solidFill>
              </a:rPr>
              <a:t>I don’t know to program the computer I built, but perhaps you do.</a:t>
            </a:r>
          </a:p>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F7D9448B-59E7-48E9-BCE1-0F6C6398EF8F}" type="slidenum">
              <a:rPr lang="en-US" smtClean="0"/>
              <a:pPr/>
              <a:t>87</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5A2BA52F-32F4-403D-A8DD-B727168CEBEE}" type="slidenum">
              <a:rPr lang="en-US" smtClean="0"/>
              <a:pPr/>
              <a:t>88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D39E42FB-78D6-4C29-8941-1FCE850F1D3F}" type="slidenum">
              <a:rPr lang="en-US" smtClean="0"/>
              <a:pPr/>
              <a:t>89</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3587074D-F954-4CC2-BDD5-1B66AB328777}" type="slidenum">
              <a:rPr lang="en-US" smtClean="0"/>
              <a:pPr/>
              <a:t>90</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565D05A-F4B3-4033-8519-441C26337E7B}" type="slidenum">
              <a:rPr lang="en-US" smtClean="0"/>
              <a:pPr/>
              <a:t>14</a:t>
            </a:fld>
            <a:endParaRPr lang="en-US" smtClean="0"/>
          </a:p>
        </p:txBody>
      </p:sp>
      <p:sp>
        <p:nvSpPr>
          <p:cNvPr id="9523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AD253E07-A835-4E3C-A1BF-90DD504E0C89}" type="slidenum">
              <a:rPr lang="en-US" sz="1200"/>
              <a:pPr algn="r" defTabSz="963613" eaLnBrk="1" hangingPunct="1"/>
              <a:t>14</a:t>
            </a:fld>
            <a:endParaRPr lang="en-US" sz="1200"/>
          </a:p>
        </p:txBody>
      </p:sp>
      <p:sp>
        <p:nvSpPr>
          <p:cNvPr id="95236" name="Rectangle 2"/>
          <p:cNvSpPr>
            <a:spLocks noGrp="1" noRot="1" noChangeAspect="1" noChangeArrowheads="1" noTextEdit="1"/>
          </p:cNvSpPr>
          <p:nvPr>
            <p:ph type="sldImg"/>
          </p:nvPr>
        </p:nvSpPr>
        <p:spPr>
          <a:xfrm>
            <a:off x="1258888" y="720725"/>
            <a:ext cx="4800600" cy="3600450"/>
          </a:xfrm>
          <a:ln/>
        </p:spPr>
      </p:sp>
      <p:sp>
        <p:nvSpPr>
          <p:cNvPr id="95237"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FAAF2-A410-414F-B662-45F6BD134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278DAA-8692-4F3A-B841-370914C3AE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EE61B4-1191-402A-8B34-E8B83EAD01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A833F-F882-45DF-B06A-CA97E1C612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0BDAF-D74C-40D5-8015-84627F3344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D27DE2-4DDE-4F25-9B05-67E532DAE1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6DCC1-3D75-48DD-98A5-C1C3A7F5DE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AA0CED-F15E-4FED-921F-0CC3049D1A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55F7CA-11C0-457F-89DC-6D4E69C62B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746289-8EA1-4E54-A9C8-449D40C6B1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B29738-62C3-46FB-92D2-0FE1880B5F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66BF68-F69C-4EC9-8BAC-C731B30C9F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C059AC6C-003A-4D78-AFDA-476DC87937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umiacs.umd.edu/users/vishkin/XM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wmf"/><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2895600"/>
          </a:xfrm>
        </p:spPr>
        <p:txBody>
          <a:bodyPr/>
          <a:lstStyle/>
          <a:p>
            <a:pPr marL="838200" indent="-838200" algn="l" eaLnBrk="1" hangingPunct="1"/>
            <a:r>
              <a:rPr lang="en-US" sz="3600" b="1" dirty="0" smtClean="0"/>
              <a:t>ENEE699/ENEE459P: Parallel Algorithms</a:t>
            </a:r>
            <a:r>
              <a:rPr lang="en-US" sz="4000" b="1" dirty="0" smtClean="0"/>
              <a:t/>
            </a:r>
            <a:br>
              <a:rPr lang="en-US" sz="4000" b="1" dirty="0" smtClean="0"/>
            </a:br>
            <a:r>
              <a:rPr lang="en-US" sz="4000" b="1" dirty="0" smtClean="0"/>
              <a:t/>
            </a:r>
            <a:br>
              <a:rPr lang="en-US" sz="4000" b="1" dirty="0" smtClean="0"/>
            </a:br>
            <a:r>
              <a:rPr lang="en-US" sz="2800" b="1" dirty="0" smtClean="0"/>
              <a:t>Home page:</a:t>
            </a:r>
            <a:br>
              <a:rPr lang="en-US" sz="2800" b="1" dirty="0" smtClean="0"/>
            </a:br>
            <a:r>
              <a:rPr lang="en-US" sz="1800" b="1" dirty="0" smtClean="0"/>
              <a:t>http://www.umiacs.umd.edu/users/vishkin/TEACHING/enee459p-f10.html</a:t>
            </a:r>
            <a:r>
              <a:rPr lang="en-US" sz="4000" b="1" dirty="0" smtClean="0"/>
              <a:t/>
            </a:r>
            <a:br>
              <a:rPr lang="en-US" sz="4000" b="1" dirty="0" smtClean="0"/>
            </a:br>
            <a:endParaRPr lang="en-US" sz="4000" b="1" dirty="0" smtClean="0"/>
          </a:p>
        </p:txBody>
      </p:sp>
      <p:sp>
        <p:nvSpPr>
          <p:cNvPr id="2051" name="Rectangle 3"/>
          <p:cNvSpPr>
            <a:spLocks noGrp="1" noChangeArrowheads="1"/>
          </p:cNvSpPr>
          <p:nvPr>
            <p:ph type="subTitle" idx="1"/>
          </p:nvPr>
        </p:nvSpPr>
        <p:spPr>
          <a:xfrm>
            <a:off x="152400" y="2667000"/>
            <a:ext cx="8915400" cy="1295400"/>
          </a:xfrm>
        </p:spPr>
        <p:txBody>
          <a:bodyPr/>
          <a:lstStyle/>
          <a:p>
            <a:pPr eaLnBrk="1" hangingPunct="1"/>
            <a:r>
              <a:rPr lang="en-US" altLang="zh-CN" dirty="0" smtClean="0">
                <a:ea typeface="宋体" charset="-122"/>
              </a:rPr>
              <a:t>Uzi Vishkin</a:t>
            </a:r>
          </a:p>
          <a:p>
            <a:pPr eaLnBrk="1" hangingPunct="1"/>
            <a:r>
              <a:rPr lang="en-US" dirty="0" smtClean="0">
                <a:ea typeface="宋体" charset="-122"/>
              </a:rPr>
              <a:t>Electrical and Computer Engineering Dept</a:t>
            </a:r>
            <a:endParaRPr lang="en-US" dirty="0" smtClean="0"/>
          </a:p>
        </p:txBody>
      </p:sp>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a:p>
        </p:txBody>
      </p:sp>
      <p:pic>
        <p:nvPicPr>
          <p:cNvPr id="2055" name="Picture 7" descr="clarkschool_powerpoint_header"/>
          <p:cNvPicPr>
            <a:picLocks noChangeAspect="1" noChangeArrowheads="1"/>
          </p:cNvPicPr>
          <p:nvPr/>
        </p:nvPicPr>
        <p:blipFill>
          <a:blip r:embed="rId3" cstate="print"/>
          <a:srcRect/>
          <a:stretch>
            <a:fillRect/>
          </a:stretch>
        </p:blipFill>
        <p:spPr bwMode="auto">
          <a:xfrm>
            <a:off x="609600" y="4953001"/>
            <a:ext cx="4724400" cy="838199"/>
          </a:xfrm>
          <a:prstGeom prst="rect">
            <a:avLst/>
          </a:prstGeom>
          <a:noFill/>
          <a:ln w="9525">
            <a:noFill/>
            <a:miter lim="800000"/>
            <a:headEnd/>
            <a:tailEnd/>
          </a:ln>
        </p:spPr>
      </p:pic>
      <p:pic>
        <p:nvPicPr>
          <p:cNvPr id="8" name="Picture 7"/>
          <p:cNvPicPr>
            <a:picLocks noChangeAspect="1"/>
          </p:cNvPicPr>
          <p:nvPr/>
        </p:nvPicPr>
        <p:blipFill>
          <a:blip r:embed="rId4" cstate="print"/>
          <a:stretch>
            <a:fillRect/>
          </a:stretch>
        </p:blipFill>
        <p:spPr>
          <a:xfrm>
            <a:off x="6781048" y="4724400"/>
            <a:ext cx="2362952" cy="21336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0"/>
            <a:ext cx="8229600" cy="609600"/>
          </a:xfrm>
        </p:spPr>
        <p:txBody>
          <a:bodyPr/>
          <a:lstStyle/>
          <a:p>
            <a:pPr eaLnBrk="1" hangingPunct="1"/>
            <a:r>
              <a:rPr lang="en-US" u="sng" smtClean="0"/>
              <a:t>Welcome to the </a:t>
            </a:r>
            <a:r>
              <a:rPr lang="en-US" u="sng" smtClean="0">
                <a:solidFill>
                  <a:srgbClr val="FF0000"/>
                </a:solidFill>
              </a:rPr>
              <a:t>2010 Impasse</a:t>
            </a:r>
          </a:p>
        </p:txBody>
      </p:sp>
      <p:sp>
        <p:nvSpPr>
          <p:cNvPr id="7171" name="Rectangle 3"/>
          <p:cNvSpPr>
            <a:spLocks noGrp="1" noChangeArrowheads="1"/>
          </p:cNvSpPr>
          <p:nvPr>
            <p:ph type="body" idx="4294967295"/>
          </p:nvPr>
        </p:nvSpPr>
        <p:spPr>
          <a:xfrm>
            <a:off x="0" y="609600"/>
            <a:ext cx="9144000" cy="6248400"/>
          </a:xfrm>
        </p:spPr>
        <p:txBody>
          <a:bodyPr/>
          <a:lstStyle/>
          <a:p>
            <a:r>
              <a:rPr lang="en-US" sz="2400" u="sng" dirty="0" smtClean="0"/>
              <a:t>All vendors committed to multi-cores</a:t>
            </a:r>
            <a:r>
              <a:rPr lang="en-US" sz="2400" dirty="0" smtClean="0"/>
              <a:t>. Yet, their architecture not stable; </a:t>
            </a:r>
            <a:r>
              <a:rPr lang="en-US" sz="2400" dirty="0" smtClean="0">
                <a:solidFill>
                  <a:schemeClr val="tx1"/>
                </a:solidFill>
                <a:latin typeface="+mn-lt"/>
                <a:ea typeface="+mn-ea"/>
                <a:cs typeface="+mn-cs"/>
              </a:rPr>
              <a:t>The Trouble with </a:t>
            </a:r>
            <a:r>
              <a:rPr lang="en-US" sz="2400" dirty="0" err="1" smtClean="0">
                <a:solidFill>
                  <a:schemeClr val="tx1"/>
                </a:solidFill>
                <a:latin typeface="+mn-lt"/>
                <a:ea typeface="+mn-ea"/>
                <a:cs typeface="+mn-cs"/>
              </a:rPr>
              <a:t>Multicore</a:t>
            </a:r>
            <a:r>
              <a:rPr lang="en-US" sz="2400" dirty="0" smtClean="0">
                <a:solidFill>
                  <a:schemeClr val="tx1"/>
                </a:solidFill>
                <a:latin typeface="+mn-lt"/>
                <a:ea typeface="+mn-ea"/>
                <a:cs typeface="+mn-cs"/>
              </a:rPr>
              <a:t>: Chipmakers are busy designing microprocessors that </a:t>
            </a:r>
            <a:r>
              <a:rPr lang="en-US" sz="2400" i="1" u="sng" dirty="0" smtClean="0">
                <a:solidFill>
                  <a:schemeClr val="tx1"/>
                </a:solidFill>
                <a:latin typeface="+mn-lt"/>
                <a:ea typeface="+mn-ea"/>
                <a:cs typeface="+mn-cs"/>
              </a:rPr>
              <a:t>most programmers can't handle</a:t>
            </a:r>
            <a:r>
              <a:rPr lang="en-US" sz="2400" dirty="0" smtClean="0"/>
              <a:t>—D. Patterson, IEEE Spectrum Jul’10</a:t>
            </a:r>
            <a:r>
              <a:rPr lang="en-US" sz="2400" dirty="0" smtClean="0">
                <a:solidFill>
                  <a:schemeClr val="tx1"/>
                </a:solidFill>
                <a:latin typeface="+mn-lt"/>
                <a:ea typeface="+mn-ea"/>
                <a:cs typeface="+mn-cs"/>
              </a:rPr>
              <a:t>. </a:t>
            </a:r>
          </a:p>
          <a:p>
            <a:pPr marL="660400" indent="-660400" eaLnBrk="1" hangingPunct="1">
              <a:lnSpc>
                <a:spcPct val="80000"/>
              </a:lnSpc>
              <a:buFontTx/>
              <a:buNone/>
            </a:pPr>
            <a:r>
              <a:rPr lang="en-US" sz="2400" dirty="0" smtClean="0">
                <a:sym typeface="Wingdings" pitchFamily="2" charset="2"/>
              </a:rPr>
              <a:t> T</a:t>
            </a:r>
            <a:r>
              <a:rPr lang="en-US" sz="2400" dirty="0" smtClean="0"/>
              <a:t>he </a:t>
            </a:r>
            <a:r>
              <a:rPr lang="en-US" sz="2400" dirty="0" smtClean="0">
                <a:solidFill>
                  <a:srgbClr val="FF0000"/>
                </a:solidFill>
              </a:rPr>
              <a:t>software spiral </a:t>
            </a:r>
            <a:r>
              <a:rPr lang="en-US" sz="2400" dirty="0" smtClean="0"/>
              <a:t>(HW improvements </a:t>
            </a:r>
            <a:r>
              <a:rPr lang="en-US" sz="2400" dirty="0" smtClean="0">
                <a:sym typeface="Wingdings" pitchFamily="2" charset="2"/>
              </a:rPr>
              <a:t></a:t>
            </a:r>
            <a:r>
              <a:rPr lang="en-US" sz="2400" dirty="0" smtClean="0"/>
              <a:t> SW imp </a:t>
            </a:r>
            <a:r>
              <a:rPr lang="en-US" sz="2400" dirty="0" smtClean="0">
                <a:sym typeface="Wingdings" pitchFamily="2" charset="2"/>
              </a:rPr>
              <a:t> HW imp</a:t>
            </a:r>
            <a:r>
              <a:rPr lang="en-US" sz="2400" dirty="0" smtClean="0"/>
              <a:t>) – growth engine for IT (A. Grove, Intel); Alas, now broken!</a:t>
            </a:r>
            <a:endParaRPr lang="en-US" sz="2400" u="sng" dirty="0" smtClean="0">
              <a:sym typeface="Wingdings" pitchFamily="2" charset="2"/>
            </a:endParaRPr>
          </a:p>
          <a:p>
            <a:pPr marL="660400" indent="-660400" eaLnBrk="1" hangingPunct="1">
              <a:lnSpc>
                <a:spcPct val="80000"/>
              </a:lnSpc>
              <a:buFontTx/>
              <a:buNone/>
            </a:pPr>
            <a:r>
              <a:rPr lang="en-US" sz="2400" dirty="0" smtClean="0">
                <a:sym typeface="Wingdings" pitchFamily="2" charset="2"/>
              </a:rPr>
              <a:t> SW vendors </a:t>
            </a:r>
            <a:r>
              <a:rPr lang="en-US" sz="2400" u="sng" dirty="0" smtClean="0">
                <a:sym typeface="Wingdings" pitchFamily="2" charset="2"/>
              </a:rPr>
              <a:t>avoid</a:t>
            </a:r>
            <a:r>
              <a:rPr lang="en-US" sz="2400" u="sng" dirty="0" smtClean="0"/>
              <a:t> investment</a:t>
            </a:r>
            <a:r>
              <a:rPr lang="en-US" sz="2400" dirty="0" smtClean="0"/>
              <a:t> in long-term SW development since may bet on the wrong horse. Impasse bad for business.</a:t>
            </a:r>
          </a:p>
          <a:p>
            <a:pPr marL="660400" indent="-660400" eaLnBrk="1" hangingPunct="1">
              <a:lnSpc>
                <a:spcPct val="80000"/>
              </a:lnSpc>
              <a:buFontTx/>
              <a:buNone/>
            </a:pPr>
            <a:r>
              <a:rPr lang="en-US" sz="2400" u="sng" dirty="0" smtClean="0"/>
              <a:t>Parallel programming education</a:t>
            </a:r>
            <a:r>
              <a:rPr lang="en-US" sz="2400" dirty="0" smtClean="0"/>
              <a:t>: Does CS&amp;E degree mean: being trained for a 50yr career dominated by parallelism by programming yesterday’s serial computers? If no, </a:t>
            </a:r>
            <a:r>
              <a:rPr lang="en-US" sz="2400" dirty="0" smtClean="0">
                <a:solidFill>
                  <a:srgbClr val="FF0000"/>
                </a:solidFill>
              </a:rPr>
              <a:t>why not same impasse</a:t>
            </a:r>
            <a:r>
              <a:rPr lang="en-US" sz="2400" dirty="0" smtClean="0"/>
              <a:t>?</a:t>
            </a:r>
          </a:p>
          <a:p>
            <a:pPr marL="660400" indent="-660400" eaLnBrk="1" hangingPunct="1">
              <a:lnSpc>
                <a:spcPct val="80000"/>
              </a:lnSpc>
              <a:buFontTx/>
              <a:buNone/>
            </a:pPr>
            <a:r>
              <a:rPr lang="en-US" sz="2400" b="1" u="sng" dirty="0" smtClean="0"/>
              <a:t>My</a:t>
            </a:r>
            <a:r>
              <a:rPr lang="en-US" sz="2400" u="sng" dirty="0" smtClean="0"/>
              <a:t> original position, 2</a:t>
            </a:r>
            <a:r>
              <a:rPr lang="en-US" sz="2400" u="sng" baseline="30000" dirty="0" smtClean="0"/>
              <a:t>nd</a:t>
            </a:r>
            <a:r>
              <a:rPr lang="en-US" sz="2400" u="sng" dirty="0" smtClean="0"/>
              <a:t> visit of course objectives</a:t>
            </a:r>
            <a:r>
              <a:rPr lang="en-US" sz="2400" dirty="0" smtClean="0"/>
              <a:t>:</a:t>
            </a:r>
          </a:p>
          <a:p>
            <a:pPr marL="660400" indent="-660400" eaLnBrk="1" hangingPunct="1">
              <a:lnSpc>
                <a:spcPct val="80000"/>
              </a:lnSpc>
              <a:buFontTx/>
              <a:buNone/>
            </a:pPr>
            <a:r>
              <a:rPr lang="en-US" sz="2400" b="1" dirty="0" smtClean="0"/>
              <a:t>Can teach common denominator </a:t>
            </a:r>
            <a:r>
              <a:rPr lang="en-US" sz="2400" dirty="0" smtClean="0"/>
              <a:t>(</a:t>
            </a:r>
            <a:r>
              <a:rPr lang="en-US" sz="2400" dirty="0" smtClean="0">
                <a:solidFill>
                  <a:schemeClr val="accent2"/>
                </a:solidFill>
              </a:rPr>
              <a:t>grad, seniors, freshmen, HS</a:t>
            </a:r>
            <a:r>
              <a:rPr lang="en-US" sz="2400" dirty="0" smtClean="0"/>
              <a:t>)</a:t>
            </a:r>
          </a:p>
          <a:p>
            <a:pPr marL="660400" indent="-660400" eaLnBrk="1" hangingPunct="1">
              <a:lnSpc>
                <a:spcPct val="80000"/>
              </a:lnSpc>
              <a:buFontTx/>
              <a:buNone/>
            </a:pPr>
            <a:r>
              <a:rPr lang="en-US" sz="2400" dirty="0" smtClean="0"/>
              <a:t>State-of-the-art: </a:t>
            </a:r>
            <a:r>
              <a:rPr lang="en-US" sz="2400" dirty="0" smtClean="0">
                <a:solidFill>
                  <a:srgbClr val="FF0000"/>
                </a:solidFill>
              </a:rPr>
              <a:t>only the education enterprise has an actionable agenda! </a:t>
            </a:r>
            <a:r>
              <a:rPr lang="en-US" sz="2400" dirty="0" smtClean="0"/>
              <a:t>tie-breaker!</a:t>
            </a:r>
          </a:p>
          <a:p>
            <a:pPr marL="660400" indent="-660400"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0"/>
            <a:ext cx="8229600" cy="838200"/>
          </a:xfrm>
        </p:spPr>
        <p:txBody>
          <a:bodyPr/>
          <a:lstStyle/>
          <a:p>
            <a:pPr eaLnBrk="1" hangingPunct="1"/>
            <a:r>
              <a:rPr lang="en-US" smtClean="0"/>
              <a:t>2 Paradigm Shifts</a:t>
            </a:r>
          </a:p>
        </p:txBody>
      </p:sp>
      <p:sp>
        <p:nvSpPr>
          <p:cNvPr id="4099" name="Content Placeholder 2"/>
          <p:cNvSpPr>
            <a:spLocks noGrp="1"/>
          </p:cNvSpPr>
          <p:nvPr>
            <p:ph idx="4294967295"/>
          </p:nvPr>
        </p:nvSpPr>
        <p:spPr>
          <a:xfrm>
            <a:off x="0" y="914400"/>
            <a:ext cx="9144000" cy="5211763"/>
          </a:xfrm>
        </p:spPr>
        <p:txBody>
          <a:bodyPr/>
          <a:lstStyle/>
          <a:p>
            <a:pPr eaLnBrk="1" hangingPunct="1"/>
            <a:r>
              <a:rPr lang="en-US" dirty="0" smtClean="0"/>
              <a:t>Serial to parallel: widely agreed</a:t>
            </a:r>
          </a:p>
          <a:p>
            <a:pPr eaLnBrk="1" hangingPunct="1"/>
            <a:r>
              <a:rPr lang="en-US" dirty="0" smtClean="0"/>
              <a:t>Within parallel: </a:t>
            </a:r>
          </a:p>
          <a:p>
            <a:pPr eaLnBrk="1" hangingPunct="1">
              <a:buFontTx/>
              <a:buNone/>
            </a:pPr>
            <a:r>
              <a:rPr lang="en-US" dirty="0" smtClean="0"/>
              <a:t>Existing “decomposition-first” paradigm. Painful to program.</a:t>
            </a:r>
          </a:p>
          <a:p>
            <a:pPr eaLnBrk="1" hangingPunct="1">
              <a:buFontTx/>
              <a:buNone/>
            </a:pPr>
            <a:r>
              <a:rPr lang="en-US" dirty="0" smtClean="0"/>
              <a:t>Proposed paradigm. Express only “what can be done in parallel”. Easy-to-program.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57200" y="0"/>
            <a:ext cx="8229600" cy="533400"/>
          </a:xfrm>
        </p:spPr>
        <p:txBody>
          <a:bodyPr/>
          <a:lstStyle/>
          <a:p>
            <a:pPr eaLnBrk="1" hangingPunct="1"/>
            <a:r>
              <a:rPr lang="en-US" smtClean="0"/>
              <a:t>Abstractions in CS</a:t>
            </a:r>
          </a:p>
        </p:txBody>
      </p:sp>
      <p:sp>
        <p:nvSpPr>
          <p:cNvPr id="5123" name="Content Placeholder 2"/>
          <p:cNvSpPr>
            <a:spLocks noGrp="1"/>
          </p:cNvSpPr>
          <p:nvPr>
            <p:ph idx="4294967295"/>
          </p:nvPr>
        </p:nvSpPr>
        <p:spPr>
          <a:xfrm>
            <a:off x="0" y="609600"/>
            <a:ext cx="9144000" cy="5516563"/>
          </a:xfrm>
        </p:spPr>
        <p:txBody>
          <a:bodyPr/>
          <a:lstStyle/>
          <a:p>
            <a:pPr marL="571500" indent="-571500" eaLnBrk="1" hangingPunct="1">
              <a:buFontTx/>
              <a:buAutoNum type="romanLcParenBoth"/>
            </a:pPr>
            <a:r>
              <a:rPr lang="en-US" sz="2400" smtClean="0"/>
              <a:t>Any particular word of an indefinitely large memory is immediately available</a:t>
            </a:r>
          </a:p>
          <a:p>
            <a:pPr marL="571500" indent="-571500" eaLnBrk="1" hangingPunct="1">
              <a:buFontTx/>
              <a:buAutoNum type="romanLcParenBoth"/>
            </a:pPr>
            <a:r>
              <a:rPr lang="en-US" sz="2400" smtClean="0"/>
              <a:t>A uniprocessor is serving the task that the user is currently working on exclusively.</a:t>
            </a:r>
          </a:p>
          <a:p>
            <a:pPr marL="571500" indent="-571500" eaLnBrk="1" hangingPunct="1">
              <a:buFontTx/>
              <a:buNone/>
            </a:pPr>
            <a:r>
              <a:rPr lang="en-US" sz="2400" smtClean="0"/>
              <a:t>(i) abstracts away a hierarchy of memories, each has greater capacity, but slower access time, than the preceding one. (ii) abstracts way: virtual file systems that can be implemented in local storage or a local or global network, the (whole) web, and other tasks that may be concurrently using the same computer system. </a:t>
            </a:r>
            <a:r>
              <a:rPr lang="en-US" sz="2400" smtClean="0">
                <a:solidFill>
                  <a:srgbClr val="2D2D8A"/>
                </a:solidFill>
              </a:rPr>
              <a:t>These abstractions have improved productivity of programmers and other users, and contributed towards broadening participation in computing. </a:t>
            </a:r>
            <a:r>
              <a:rPr lang="en-US" sz="2400" smtClean="0"/>
              <a:t> </a:t>
            </a:r>
          </a:p>
          <a:p>
            <a:pPr marL="571500" indent="-571500" eaLnBrk="1" hangingPunct="1"/>
            <a:r>
              <a:rPr lang="en-US" sz="2400" smtClean="0"/>
              <a:t>The proposed addition to this consensus is as follows. That </a:t>
            </a:r>
            <a:r>
              <a:rPr lang="en-US" sz="2400" smtClean="0">
                <a:solidFill>
                  <a:srgbClr val="FF0000"/>
                </a:solidFill>
              </a:rPr>
              <a:t>an indefinitely large number of operations available for concurrent execution executes immediately</a:t>
            </a:r>
            <a:r>
              <a:rPr lang="en-US" sz="2400" smtClean="0"/>
              <a:t>.</a:t>
            </a:r>
          </a:p>
          <a:p>
            <a:pPr marL="571500" indent="-571500"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0"/>
            <a:ext cx="9144000" cy="762000"/>
          </a:xfrm>
        </p:spPr>
        <p:txBody>
          <a:bodyPr/>
          <a:lstStyle/>
          <a:p>
            <a:pPr eaLnBrk="1" hangingPunct="1"/>
            <a:r>
              <a:rPr lang="en-US" sz="3200" u="sng" smtClean="0"/>
              <a:t>But, what is this common denominator?</a:t>
            </a:r>
          </a:p>
        </p:txBody>
      </p:sp>
      <p:sp>
        <p:nvSpPr>
          <p:cNvPr id="8195" name="Rectangle 3"/>
          <p:cNvSpPr>
            <a:spLocks noGrp="1" noChangeArrowheads="1"/>
          </p:cNvSpPr>
          <p:nvPr>
            <p:ph type="body" idx="4294967295"/>
          </p:nvPr>
        </p:nvSpPr>
        <p:spPr>
          <a:xfrm>
            <a:off x="0" y="1219200"/>
            <a:ext cx="9144000" cy="5638800"/>
          </a:xfrm>
        </p:spPr>
        <p:txBody>
          <a:bodyPr/>
          <a:lstStyle/>
          <a:p>
            <a:pPr eaLnBrk="1" hangingPunct="1">
              <a:lnSpc>
                <a:spcPct val="80000"/>
              </a:lnSpc>
              <a:buFontTx/>
              <a:buNone/>
            </a:pPr>
            <a:r>
              <a:rPr lang="en-US" sz="2400" u="sng" dirty="0" smtClean="0"/>
              <a:t>Serial RAM</a:t>
            </a:r>
            <a:r>
              <a:rPr lang="en-US" sz="2400" dirty="0" smtClean="0"/>
              <a:t> Step: 1 op (memory/etc), </a:t>
            </a:r>
            <a:r>
              <a:rPr lang="en-US" sz="2400" b="1" dirty="0" smtClean="0"/>
              <a:t>unit time</a:t>
            </a:r>
          </a:p>
          <a:p>
            <a:pPr eaLnBrk="1" hangingPunct="1">
              <a:lnSpc>
                <a:spcPct val="80000"/>
              </a:lnSpc>
              <a:buFontTx/>
              <a:buNone/>
            </a:pPr>
            <a:r>
              <a:rPr lang="en-US" sz="2400" u="sng" dirty="0" smtClean="0"/>
              <a:t>PRAM, Parallel Random-Access Model</a:t>
            </a:r>
            <a:r>
              <a:rPr lang="en-US" sz="2400" dirty="0" smtClean="0"/>
              <a:t> Step: many ops, </a:t>
            </a:r>
            <a:r>
              <a:rPr lang="en-US" sz="2400" b="1" dirty="0" smtClean="0"/>
              <a:t>unit time</a:t>
            </a:r>
            <a:r>
              <a:rPr lang="en-US" sz="2400" dirty="0" smtClean="0"/>
              <a:t> </a:t>
            </a:r>
            <a:endParaRPr lang="en-US" sz="2400" dirty="0" smtClean="0">
              <a:solidFill>
                <a:srgbClr val="FF0000"/>
              </a:solidFill>
            </a:endParaRPr>
          </a:p>
          <a:p>
            <a:pPr eaLnBrk="1" hangingPunct="1">
              <a:lnSpc>
                <a:spcPct val="80000"/>
              </a:lnSpc>
              <a:buFontTx/>
              <a:buNone/>
            </a:pPr>
            <a:r>
              <a:rPr lang="en-US" sz="2000" dirty="0" smtClean="0">
                <a:solidFill>
                  <a:srgbClr val="FF0000"/>
                </a:solidFill>
              </a:rPr>
              <a:t>    </a:t>
            </a:r>
            <a:r>
              <a:rPr lang="en-US" sz="2000" dirty="0" smtClean="0"/>
              <a:t>Serial doctrine                                                          Natural (parallel) algorithm</a:t>
            </a:r>
          </a:p>
          <a:p>
            <a:pPr eaLnBrk="1" hangingPunct="1">
              <a:lnSpc>
                <a:spcPct val="80000"/>
              </a:lnSpc>
              <a:buFontTx/>
              <a:buNone/>
            </a:pPr>
            <a:endParaRPr lang="en-US" sz="2000" dirty="0" smtClean="0"/>
          </a:p>
          <a:p>
            <a:pPr eaLnBrk="1" hangingPunct="1">
              <a:lnSpc>
                <a:spcPct val="80000"/>
              </a:lnSpc>
              <a:buFontTx/>
              <a:buNone/>
            </a:pPr>
            <a:r>
              <a:rPr lang="en-US" sz="2000" dirty="0" smtClean="0"/>
              <a:t>      </a:t>
            </a:r>
          </a:p>
          <a:p>
            <a:pPr eaLnBrk="1" hangingPunct="1">
              <a:lnSpc>
                <a:spcPct val="80000"/>
              </a:lnSpc>
              <a:buFontTx/>
              <a:buNone/>
            </a:pPr>
            <a:r>
              <a:rPr lang="en-US" sz="2000" dirty="0" smtClean="0">
                <a:solidFill>
                  <a:srgbClr val="FF0000"/>
                </a:solidFill>
              </a:rPr>
              <a:t>                                </a:t>
            </a:r>
            <a:endParaRPr lang="en-US" sz="2000" dirty="0" smtClean="0"/>
          </a:p>
          <a:p>
            <a:pPr eaLnBrk="1" hangingPunct="1">
              <a:lnSpc>
                <a:spcPct val="80000"/>
              </a:lnSpc>
              <a:buFontTx/>
              <a:buNone/>
            </a:pPr>
            <a:r>
              <a:rPr lang="en-US" sz="2000" dirty="0" smtClean="0">
                <a:solidFill>
                  <a:srgbClr val="FF0000"/>
                </a:solidFill>
              </a:rPr>
              <a:t>                </a:t>
            </a:r>
            <a:r>
              <a:rPr lang="en-US" sz="2000" dirty="0" smtClean="0"/>
              <a:t>                                                                                  </a:t>
            </a:r>
          </a:p>
          <a:p>
            <a:pPr eaLnBrk="1" hangingPunct="1">
              <a:lnSpc>
                <a:spcPct val="80000"/>
              </a:lnSpc>
              <a:buFontTx/>
              <a:buNone/>
            </a:pPr>
            <a:r>
              <a:rPr lang="en-US" sz="2000" dirty="0" smtClean="0">
                <a:solidFill>
                  <a:srgbClr val="FF0000"/>
                </a:solidFill>
              </a:rPr>
              <a:t>              </a:t>
            </a:r>
          </a:p>
          <a:p>
            <a:pPr eaLnBrk="1" hangingPunct="1">
              <a:lnSpc>
                <a:spcPct val="80000"/>
              </a:lnSpc>
              <a:buFontTx/>
              <a:buNone/>
            </a:pPr>
            <a:r>
              <a:rPr lang="en-US" sz="2000" dirty="0" smtClean="0">
                <a:solidFill>
                  <a:srgbClr val="FF0000"/>
                </a:solidFill>
              </a:rPr>
              <a:t>         time = #ops                                                                     time &lt;&lt; #ops </a:t>
            </a:r>
          </a:p>
          <a:p>
            <a:pPr eaLnBrk="1" hangingPunct="1">
              <a:lnSpc>
                <a:spcPct val="80000"/>
              </a:lnSpc>
              <a:buFontTx/>
              <a:buNone/>
            </a:pPr>
            <a:r>
              <a:rPr lang="en-US" sz="2000" u="sng" dirty="0" smtClean="0"/>
              <a:t>How to tell this to children</a:t>
            </a:r>
            <a:r>
              <a:rPr lang="en-US" sz="2000" dirty="0" smtClean="0"/>
              <a:t>? In the beginning: no internet. Not even computers. Then, CS was created in just two days:</a:t>
            </a:r>
          </a:p>
          <a:p>
            <a:pPr eaLnBrk="1" hangingPunct="1">
              <a:lnSpc>
                <a:spcPct val="80000"/>
              </a:lnSpc>
              <a:buFontTx/>
              <a:buNone/>
            </a:pPr>
            <a:r>
              <a:rPr lang="en-US" sz="2000" dirty="0" smtClean="0"/>
              <a:t>1</a:t>
            </a:r>
            <a:r>
              <a:rPr lang="en-US" sz="2000" baseline="30000" dirty="0" smtClean="0"/>
              <a:t>st</a:t>
            </a:r>
            <a:r>
              <a:rPr lang="en-US" sz="2000" dirty="0" smtClean="0"/>
              <a:t> day: mathematical induction [</a:t>
            </a:r>
            <a:r>
              <a:rPr lang="en-US" sz="2000" dirty="0" smtClean="0">
                <a:sym typeface="Wingdings" pitchFamily="2" charset="2"/>
              </a:rPr>
              <a:t> same]</a:t>
            </a:r>
            <a:endParaRPr lang="en-US" sz="2000" dirty="0" smtClean="0"/>
          </a:p>
          <a:p>
            <a:pPr eaLnBrk="1" hangingPunct="1">
              <a:lnSpc>
                <a:spcPct val="80000"/>
              </a:lnSpc>
              <a:buFontTx/>
              <a:buNone/>
            </a:pPr>
            <a:r>
              <a:rPr lang="en-US" sz="2000" dirty="0" smtClean="0"/>
              <a:t>2</a:t>
            </a:r>
            <a:r>
              <a:rPr lang="en-US" sz="2000" baseline="30000" dirty="0" smtClean="0"/>
              <a:t>nd </a:t>
            </a:r>
            <a:r>
              <a:rPr lang="en-US" sz="2000" dirty="0" smtClean="0"/>
              <a:t>day: ‘each op’ in unit time [</a:t>
            </a:r>
            <a:r>
              <a:rPr lang="en-US" sz="2000" dirty="0" smtClean="0">
                <a:sym typeface="Wingdings" pitchFamily="2" charset="2"/>
              </a:rPr>
              <a:t> ‘any number of concurrent ops’ </a:t>
            </a:r>
            <a:r>
              <a:rPr lang="en-US" sz="2000" dirty="0" smtClean="0"/>
              <a:t>in unit time]</a:t>
            </a:r>
            <a:r>
              <a:rPr lang="en-US" sz="2000" dirty="0" smtClean="0">
                <a:sym typeface="Wingdings" pitchFamily="2" charset="2"/>
              </a:rPr>
              <a:t>  </a:t>
            </a:r>
            <a:endParaRPr lang="en-US" sz="2000" dirty="0" smtClean="0"/>
          </a:p>
          <a:p>
            <a:pPr eaLnBrk="1" hangingPunct="1">
              <a:lnSpc>
                <a:spcPct val="80000"/>
              </a:lnSpc>
              <a:buFontTx/>
              <a:buNone/>
            </a:pPr>
            <a:r>
              <a:rPr lang="en-US" sz="2000" u="sng" dirty="0" smtClean="0"/>
              <a:t>Chronology of approach</a:t>
            </a:r>
          </a:p>
          <a:p>
            <a:pPr eaLnBrk="1" hangingPunct="1">
              <a:lnSpc>
                <a:spcPct val="80000"/>
              </a:lnSpc>
              <a:buFontTx/>
              <a:buNone/>
            </a:pPr>
            <a:r>
              <a:rPr lang="en-US" sz="2000" dirty="0" smtClean="0"/>
              <a:t>1979- : THEORY figure out </a:t>
            </a:r>
            <a:r>
              <a:rPr lang="en-US" sz="2000" dirty="0" smtClean="0">
                <a:solidFill>
                  <a:srgbClr val="FF0000"/>
                </a:solidFill>
              </a:rPr>
              <a:t>how to think algorithmically in parallel</a:t>
            </a:r>
            <a:r>
              <a:rPr lang="en-US" sz="2000" dirty="0" smtClean="0"/>
              <a:t> </a:t>
            </a:r>
          </a:p>
          <a:p>
            <a:pPr eaLnBrk="1" hangingPunct="1">
              <a:lnSpc>
                <a:spcPct val="80000"/>
              </a:lnSpc>
              <a:buFontTx/>
              <a:buNone/>
            </a:pPr>
            <a:r>
              <a:rPr lang="en-US" sz="2000" dirty="0" smtClean="0"/>
              <a:t>1997- : PRAM-On-</a:t>
            </a:r>
            <a:r>
              <a:rPr lang="en-US" sz="2000" dirty="0" err="1" smtClean="0"/>
              <a:t>Chip@UMD</a:t>
            </a:r>
            <a:r>
              <a:rPr lang="en-US" sz="2000" dirty="0" smtClean="0"/>
              <a:t>: derive </a:t>
            </a:r>
            <a:r>
              <a:rPr lang="en-US" sz="2000" dirty="0" smtClean="0">
                <a:solidFill>
                  <a:srgbClr val="FF0000"/>
                </a:solidFill>
              </a:rPr>
              <a:t>specs for architecture; design and build</a:t>
            </a:r>
            <a:r>
              <a:rPr lang="en-US" sz="2000" dirty="0" smtClean="0"/>
              <a:t> </a:t>
            </a:r>
            <a:endParaRPr lang="en-US" sz="2000" u="sng" dirty="0" smtClean="0"/>
          </a:p>
          <a:p>
            <a:pPr eaLnBrk="1" hangingPunct="1">
              <a:lnSpc>
                <a:spcPct val="50000"/>
              </a:lnSpc>
              <a:spcBef>
                <a:spcPct val="0"/>
              </a:spcBef>
              <a:buFontTx/>
              <a:buNone/>
            </a:pPr>
            <a:endParaRPr lang="en-US" sz="2000" u="sng" dirty="0" smtClean="0">
              <a:solidFill>
                <a:schemeClr val="accent2"/>
              </a:solidFill>
            </a:endParaRPr>
          </a:p>
          <a:p>
            <a:pPr eaLnBrk="1" hangingPunct="1">
              <a:lnSpc>
                <a:spcPct val="50000"/>
              </a:lnSpc>
              <a:spcBef>
                <a:spcPct val="0"/>
              </a:spcBef>
              <a:buFontTx/>
              <a:buNone/>
            </a:pPr>
            <a:r>
              <a:rPr lang="en-US" sz="2000" u="sng" dirty="0" smtClean="0">
                <a:solidFill>
                  <a:schemeClr val="accent2"/>
                </a:solidFill>
              </a:rPr>
              <a:t>Note</a:t>
            </a:r>
            <a:r>
              <a:rPr lang="en-US" sz="2000" dirty="0" smtClean="0">
                <a:solidFill>
                  <a:schemeClr val="accent2"/>
                </a:solidFill>
              </a:rPr>
              <a:t> 2 issues: (</a:t>
            </a:r>
            <a:r>
              <a:rPr lang="en-US" sz="2000" dirty="0" err="1" smtClean="0">
                <a:solidFill>
                  <a:schemeClr val="accent2"/>
                </a:solidFill>
              </a:rPr>
              <a:t>i</a:t>
            </a:r>
            <a:r>
              <a:rPr lang="en-US" sz="2000" dirty="0" smtClean="0">
                <a:solidFill>
                  <a:schemeClr val="accent2"/>
                </a:solidFill>
              </a:rPr>
              <a:t>) parallel algorithmic thinking, (ii) specs first.</a:t>
            </a:r>
          </a:p>
        </p:txBody>
      </p:sp>
      <p:sp>
        <p:nvSpPr>
          <p:cNvPr id="8196"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a:p>
        </p:txBody>
      </p:sp>
      <p:sp>
        <p:nvSpPr>
          <p:cNvPr id="8197"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a:p>
        </p:txBody>
      </p:sp>
      <p:sp>
        <p:nvSpPr>
          <p:cNvPr id="8198"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sz="2000"/>
          </a:p>
        </p:txBody>
      </p:sp>
      <p:sp>
        <p:nvSpPr>
          <p:cNvPr id="8199"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00"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01" name="Text Box 9"/>
          <p:cNvSpPr txBox="1">
            <a:spLocks noChangeArrowheads="1"/>
          </p:cNvSpPr>
          <p:nvPr/>
        </p:nvSpPr>
        <p:spPr bwMode="auto">
          <a:xfrm>
            <a:off x="2819400" y="2133600"/>
            <a:ext cx="3124200" cy="1738313"/>
          </a:xfrm>
          <a:prstGeom prst="rect">
            <a:avLst/>
          </a:prstGeom>
          <a:noFill/>
          <a:ln w="9525">
            <a:noFill/>
            <a:miter lim="800000"/>
            <a:headEnd/>
            <a:tailEnd/>
          </a:ln>
        </p:spPr>
        <p:txBody>
          <a:bodyPr>
            <a:spAutoFit/>
          </a:bodyPr>
          <a:lstStyle/>
          <a:p>
            <a:pPr>
              <a:spcBef>
                <a:spcPct val="50000"/>
              </a:spcBef>
            </a:pPr>
            <a:r>
              <a:rPr lang="en-US" sz="2000"/>
              <a:t>What could I do in parallel at each step assuming unlimited hardware</a:t>
            </a:r>
          </a:p>
          <a:p>
            <a:pPr algn="ctr">
              <a:spcBef>
                <a:spcPct val="50000"/>
              </a:spcBef>
            </a:pPr>
            <a:r>
              <a:rPr lang="en-US" sz="3200">
                <a:sym typeface="Wingdings" pitchFamily="2" charset="2"/>
              </a:rPr>
              <a:t></a:t>
            </a:r>
            <a:endParaRPr lang="en-US" sz="3200"/>
          </a:p>
        </p:txBody>
      </p:sp>
      <p:sp>
        <p:nvSpPr>
          <p:cNvPr id="8202"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a:p>
        </p:txBody>
      </p:sp>
      <p:sp>
        <p:nvSpPr>
          <p:cNvPr id="8203"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a:p>
        </p:txBody>
      </p:sp>
      <p:sp>
        <p:nvSpPr>
          <p:cNvPr id="8204"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0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06"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07"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08"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09"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10"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11"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12"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sz="1600"/>
          </a:p>
        </p:txBody>
      </p:sp>
      <p:sp>
        <p:nvSpPr>
          <p:cNvPr id="8213" name="Text Box 21"/>
          <p:cNvSpPr txBox="1">
            <a:spLocks noChangeArrowheads="1"/>
          </p:cNvSpPr>
          <p:nvPr/>
        </p:nvSpPr>
        <p:spPr bwMode="auto">
          <a:xfrm>
            <a:off x="5546725" y="2779713"/>
            <a:ext cx="552450" cy="641350"/>
          </a:xfrm>
          <a:prstGeom prst="rect">
            <a:avLst/>
          </a:prstGeom>
          <a:noFill/>
          <a:ln w="9525">
            <a:noFill/>
            <a:miter lim="800000"/>
            <a:headEnd/>
            <a:tailEnd/>
          </a:ln>
        </p:spPr>
        <p:txBody>
          <a:bodyPr wrap="none">
            <a:spAutoFit/>
          </a:bodyPr>
          <a:lstStyle/>
          <a:p>
            <a:r>
              <a:rPr lang="en-US"/>
              <a:t>#</a:t>
            </a:r>
          </a:p>
          <a:p>
            <a:r>
              <a:rPr lang="en-US"/>
              <a:t>ops</a:t>
            </a:r>
          </a:p>
        </p:txBody>
      </p:sp>
      <p:sp>
        <p:nvSpPr>
          <p:cNvPr id="8214" name="Text Box 22"/>
          <p:cNvSpPr txBox="1">
            <a:spLocks noChangeArrowheads="1"/>
          </p:cNvSpPr>
          <p:nvPr/>
        </p:nvSpPr>
        <p:spPr bwMode="auto">
          <a:xfrm>
            <a:off x="6613525" y="3287713"/>
            <a:ext cx="323850" cy="396875"/>
          </a:xfrm>
          <a:prstGeom prst="rect">
            <a:avLst/>
          </a:prstGeom>
          <a:noFill/>
          <a:ln w="9525">
            <a:noFill/>
            <a:miter lim="800000"/>
            <a:headEnd/>
            <a:tailEnd/>
          </a:ln>
        </p:spPr>
        <p:txBody>
          <a:bodyPr wrap="none">
            <a:spAutoFit/>
          </a:bodyPr>
          <a:lstStyle/>
          <a:p>
            <a:r>
              <a:rPr lang="en-US" sz="2000"/>
              <a:t>..</a:t>
            </a:r>
          </a:p>
        </p:txBody>
      </p:sp>
      <p:sp>
        <p:nvSpPr>
          <p:cNvPr id="8215" name="Text Box 23"/>
          <p:cNvSpPr txBox="1">
            <a:spLocks noChangeArrowheads="1"/>
          </p:cNvSpPr>
          <p:nvPr/>
        </p:nvSpPr>
        <p:spPr bwMode="auto">
          <a:xfrm>
            <a:off x="7756525" y="3287713"/>
            <a:ext cx="323850" cy="396875"/>
          </a:xfrm>
          <a:prstGeom prst="rect">
            <a:avLst/>
          </a:prstGeom>
          <a:noFill/>
          <a:ln w="9525">
            <a:noFill/>
            <a:miter lim="800000"/>
            <a:headEnd/>
            <a:tailEnd/>
          </a:ln>
        </p:spPr>
        <p:txBody>
          <a:bodyPr wrap="none">
            <a:spAutoFit/>
          </a:bodyPr>
          <a:lstStyle/>
          <a:p>
            <a:r>
              <a:rPr lang="en-US" sz="2000"/>
              <a:t>..</a:t>
            </a:r>
          </a:p>
        </p:txBody>
      </p:sp>
      <p:sp>
        <p:nvSpPr>
          <p:cNvPr id="8216" name="Text Box 24"/>
          <p:cNvSpPr txBox="1">
            <a:spLocks noChangeArrowheads="1"/>
          </p:cNvSpPr>
          <p:nvPr/>
        </p:nvSpPr>
        <p:spPr bwMode="auto">
          <a:xfrm>
            <a:off x="6003925" y="2830513"/>
            <a:ext cx="254000" cy="412750"/>
          </a:xfrm>
          <a:prstGeom prst="rect">
            <a:avLst/>
          </a:prstGeom>
          <a:noFill/>
          <a:ln w="9525">
            <a:noFill/>
            <a:miter lim="800000"/>
            <a:headEnd/>
            <a:tailEnd/>
          </a:ln>
        </p:spPr>
        <p:txBody>
          <a:bodyPr wrap="none">
            <a:spAutoFit/>
          </a:bodyPr>
          <a:lstStyle/>
          <a:p>
            <a:r>
              <a:rPr lang="en-US" sz="2000"/>
              <a:t>.</a:t>
            </a:r>
          </a:p>
          <a:p>
            <a:pPr>
              <a:lnSpc>
                <a:spcPct val="5000"/>
              </a:lnSpc>
            </a:pPr>
            <a:r>
              <a:rPr lang="en-US" sz="2000"/>
              <a:t>.</a:t>
            </a:r>
          </a:p>
        </p:txBody>
      </p:sp>
      <p:sp>
        <p:nvSpPr>
          <p:cNvPr id="8217" name="Text Box 25"/>
          <p:cNvSpPr txBox="1">
            <a:spLocks noChangeArrowheads="1"/>
          </p:cNvSpPr>
          <p:nvPr/>
        </p:nvSpPr>
        <p:spPr bwMode="auto">
          <a:xfrm>
            <a:off x="6156325" y="2601913"/>
            <a:ext cx="254000" cy="427037"/>
          </a:xfrm>
          <a:prstGeom prst="rect">
            <a:avLst/>
          </a:prstGeom>
          <a:noFill/>
          <a:ln w="9525">
            <a:noFill/>
            <a:miter lim="800000"/>
            <a:headEnd/>
            <a:tailEnd/>
          </a:ln>
        </p:spPr>
        <p:txBody>
          <a:bodyPr wrap="none">
            <a:spAutoFit/>
          </a:bodyPr>
          <a:lstStyle/>
          <a:p>
            <a:r>
              <a:rPr lang="en-US" sz="2000"/>
              <a:t>.</a:t>
            </a:r>
          </a:p>
          <a:p>
            <a:pPr>
              <a:lnSpc>
                <a:spcPct val="10000"/>
              </a:lnSpc>
            </a:pPr>
            <a:r>
              <a:rPr lang="en-US" sz="2000"/>
              <a:t>.</a:t>
            </a:r>
          </a:p>
        </p:txBody>
      </p:sp>
      <p:sp>
        <p:nvSpPr>
          <p:cNvPr id="8218" name="Text Box 26"/>
          <p:cNvSpPr txBox="1">
            <a:spLocks noChangeArrowheads="1"/>
          </p:cNvSpPr>
          <p:nvPr/>
        </p:nvSpPr>
        <p:spPr bwMode="auto">
          <a:xfrm>
            <a:off x="7451725" y="2754313"/>
            <a:ext cx="254000" cy="427037"/>
          </a:xfrm>
          <a:prstGeom prst="rect">
            <a:avLst/>
          </a:prstGeom>
          <a:noFill/>
          <a:ln w="9525">
            <a:noFill/>
            <a:miter lim="800000"/>
            <a:headEnd/>
            <a:tailEnd/>
          </a:ln>
        </p:spPr>
        <p:txBody>
          <a:bodyPr wrap="none">
            <a:spAutoFit/>
          </a:bodyPr>
          <a:lstStyle/>
          <a:p>
            <a:r>
              <a:rPr lang="en-US" sz="2000"/>
              <a:t>.</a:t>
            </a:r>
          </a:p>
          <a:p>
            <a:pPr>
              <a:lnSpc>
                <a:spcPct val="10000"/>
              </a:lnSpc>
            </a:pPr>
            <a:r>
              <a:rPr lang="en-US" sz="2000"/>
              <a:t>.</a:t>
            </a:r>
          </a:p>
        </p:txBody>
      </p:sp>
      <p:sp>
        <p:nvSpPr>
          <p:cNvPr id="8219" name="Text Box 27"/>
          <p:cNvSpPr txBox="1">
            <a:spLocks noChangeArrowheads="1"/>
          </p:cNvSpPr>
          <p:nvPr/>
        </p:nvSpPr>
        <p:spPr bwMode="auto">
          <a:xfrm>
            <a:off x="1203325" y="3287713"/>
            <a:ext cx="323850" cy="396875"/>
          </a:xfrm>
          <a:prstGeom prst="rect">
            <a:avLst/>
          </a:prstGeom>
          <a:noFill/>
          <a:ln w="9525">
            <a:noFill/>
            <a:miter lim="800000"/>
            <a:headEnd/>
            <a:tailEnd/>
          </a:ln>
        </p:spPr>
        <p:txBody>
          <a:bodyPr wrap="none">
            <a:spAutoFit/>
          </a:bodyPr>
          <a:lstStyle/>
          <a:p>
            <a:r>
              <a:rPr lang="en-US" sz="2000"/>
              <a:t>..</a:t>
            </a:r>
          </a:p>
        </p:txBody>
      </p:sp>
      <p:sp>
        <p:nvSpPr>
          <p:cNvPr id="8220" name="Text Box 28"/>
          <p:cNvSpPr txBox="1">
            <a:spLocks noChangeArrowheads="1"/>
          </p:cNvSpPr>
          <p:nvPr/>
        </p:nvSpPr>
        <p:spPr bwMode="auto">
          <a:xfrm>
            <a:off x="2346325" y="3287713"/>
            <a:ext cx="323850" cy="396875"/>
          </a:xfrm>
          <a:prstGeom prst="rect">
            <a:avLst/>
          </a:prstGeom>
          <a:noFill/>
          <a:ln w="9525">
            <a:noFill/>
            <a:miter lim="800000"/>
            <a:headEnd/>
            <a:tailEnd/>
          </a:ln>
        </p:spPr>
        <p:txBody>
          <a:bodyPr wrap="none">
            <a:spAutoFit/>
          </a:bodyPr>
          <a:lstStyle/>
          <a:p>
            <a:r>
              <a:rPr lang="en-US" sz="2000"/>
              <a:t>..</a:t>
            </a:r>
          </a:p>
        </p:txBody>
      </p:sp>
      <p:sp>
        <p:nvSpPr>
          <p:cNvPr id="8221" name="Text Box 29"/>
          <p:cNvSpPr txBox="1">
            <a:spLocks noChangeArrowheads="1"/>
          </p:cNvSpPr>
          <p:nvPr/>
        </p:nvSpPr>
        <p:spPr bwMode="auto">
          <a:xfrm>
            <a:off x="-92075" y="2678113"/>
            <a:ext cx="663575" cy="701675"/>
          </a:xfrm>
          <a:prstGeom prst="rect">
            <a:avLst/>
          </a:prstGeom>
          <a:noFill/>
          <a:ln w="9525">
            <a:noFill/>
            <a:miter lim="800000"/>
            <a:headEnd/>
            <a:tailEnd/>
          </a:ln>
        </p:spPr>
        <p:txBody>
          <a:bodyPr wrap="none">
            <a:spAutoFit/>
          </a:bodyPr>
          <a:lstStyle/>
          <a:p>
            <a:r>
              <a:rPr lang="en-US" sz="2000"/>
              <a:t> #</a:t>
            </a:r>
          </a:p>
          <a:p>
            <a:r>
              <a:rPr lang="en-US" sz="2000"/>
              <a:t> ops</a:t>
            </a:r>
          </a:p>
        </p:txBody>
      </p:sp>
      <p:sp>
        <p:nvSpPr>
          <p:cNvPr id="8222" name="Text Box 30"/>
          <p:cNvSpPr txBox="1">
            <a:spLocks noChangeArrowheads="1"/>
          </p:cNvSpPr>
          <p:nvPr/>
        </p:nvSpPr>
        <p:spPr bwMode="auto">
          <a:xfrm>
            <a:off x="974725" y="3592513"/>
            <a:ext cx="663575" cy="396875"/>
          </a:xfrm>
          <a:prstGeom prst="rect">
            <a:avLst/>
          </a:prstGeom>
          <a:noFill/>
          <a:ln w="9525">
            <a:noFill/>
            <a:miter lim="800000"/>
            <a:headEnd/>
            <a:tailEnd/>
          </a:ln>
        </p:spPr>
        <p:txBody>
          <a:bodyPr wrap="none">
            <a:spAutoFit/>
          </a:bodyPr>
          <a:lstStyle/>
          <a:p>
            <a:r>
              <a:rPr lang="en-US" sz="2000"/>
              <a:t>time</a:t>
            </a:r>
          </a:p>
        </p:txBody>
      </p:sp>
      <p:sp>
        <p:nvSpPr>
          <p:cNvPr id="8223" name="Text Box 31"/>
          <p:cNvSpPr txBox="1">
            <a:spLocks noChangeArrowheads="1"/>
          </p:cNvSpPr>
          <p:nvPr/>
        </p:nvSpPr>
        <p:spPr bwMode="auto">
          <a:xfrm>
            <a:off x="6994525" y="3592513"/>
            <a:ext cx="663575" cy="396875"/>
          </a:xfrm>
          <a:prstGeom prst="rect">
            <a:avLst/>
          </a:prstGeom>
          <a:noFill/>
          <a:ln w="9525">
            <a:noFill/>
            <a:miter lim="800000"/>
            <a:headEnd/>
            <a:tailEnd/>
          </a:ln>
        </p:spPr>
        <p:txBody>
          <a:bodyPr wrap="none">
            <a:spAutoFit/>
          </a:bodyPr>
          <a:lstStyle/>
          <a:p>
            <a:r>
              <a:rPr lang="en-US" sz="2000"/>
              <a:t>time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0"/>
            <a:ext cx="8229600" cy="685800"/>
          </a:xfrm>
        </p:spPr>
        <p:txBody>
          <a:bodyPr/>
          <a:lstStyle/>
          <a:p>
            <a:pPr eaLnBrk="1" hangingPunct="1"/>
            <a:r>
              <a:rPr lang="en-US" sz="4000" smtClean="0"/>
              <a:t>Flavor of parallelism</a:t>
            </a:r>
          </a:p>
        </p:txBody>
      </p:sp>
      <p:sp>
        <p:nvSpPr>
          <p:cNvPr id="9219" name="Rectangle 3"/>
          <p:cNvSpPr>
            <a:spLocks noGrp="1" noChangeArrowheads="1"/>
          </p:cNvSpPr>
          <p:nvPr>
            <p:ph type="body" idx="4294967295"/>
          </p:nvPr>
        </p:nvSpPr>
        <p:spPr>
          <a:xfrm>
            <a:off x="0" y="609600"/>
            <a:ext cx="9144000" cy="6172200"/>
          </a:xfrm>
        </p:spPr>
        <p:txBody>
          <a:bodyPr/>
          <a:lstStyle/>
          <a:p>
            <a:pPr eaLnBrk="1" hangingPunct="1">
              <a:lnSpc>
                <a:spcPct val="80000"/>
              </a:lnSpc>
              <a:buFontTx/>
              <a:buNone/>
            </a:pPr>
            <a:r>
              <a:rPr lang="en-US" sz="2000" b="1" u="sng" smtClean="0"/>
              <a:t>Exchange Problem</a:t>
            </a:r>
            <a:r>
              <a:rPr lang="en-US" sz="2000" smtClean="0"/>
              <a:t> Replace A and B. Ex. A=2,B=5</a:t>
            </a:r>
            <a:r>
              <a:rPr lang="en-US" sz="2000" smtClean="0">
                <a:sym typeface="Wingdings" pitchFamily="2" charset="2"/>
              </a:rPr>
              <a:t>A=5,B=2.</a:t>
            </a:r>
          </a:p>
          <a:p>
            <a:pPr eaLnBrk="1" hangingPunct="1">
              <a:lnSpc>
                <a:spcPct val="80000"/>
              </a:lnSpc>
              <a:buFontTx/>
              <a:buNone/>
            </a:pPr>
            <a:r>
              <a:rPr lang="en-US" sz="2000" u="sng" smtClean="0">
                <a:sym typeface="Wingdings" pitchFamily="2" charset="2"/>
              </a:rPr>
              <a:t>Serial Alg</a:t>
            </a:r>
            <a:r>
              <a:rPr lang="en-US" sz="2000" smtClean="0">
                <a:sym typeface="Wingdings" pitchFamily="2" charset="2"/>
              </a:rPr>
              <a:t>: X:=A;A:=B;B:=X.     3 Ops. 3 Steps. Space 1.</a:t>
            </a:r>
          </a:p>
          <a:p>
            <a:pPr eaLnBrk="1" hangingPunct="1">
              <a:lnSpc>
                <a:spcPct val="80000"/>
              </a:lnSpc>
              <a:buFontTx/>
              <a:buNone/>
            </a:pPr>
            <a:r>
              <a:rPr lang="en-US" sz="2000" u="sng" smtClean="0">
                <a:sym typeface="Wingdings" pitchFamily="2" charset="2"/>
              </a:rPr>
              <a:t>Fewer steps (FS):</a:t>
            </a:r>
            <a:r>
              <a:rPr lang="en-US" sz="2000" smtClean="0">
                <a:sym typeface="Wingdings" pitchFamily="2" charset="2"/>
              </a:rPr>
              <a:t>   X:=A                B:=X                       </a:t>
            </a:r>
          </a:p>
          <a:p>
            <a:pPr eaLnBrk="1" hangingPunct="1">
              <a:lnSpc>
                <a:spcPct val="80000"/>
              </a:lnSpc>
              <a:buFontTx/>
              <a:buNone/>
            </a:pPr>
            <a:r>
              <a:rPr lang="en-US" sz="2000" smtClean="0">
                <a:sym typeface="Wingdings" pitchFamily="2" charset="2"/>
              </a:rPr>
              <a:t>                                Y:=B                A:=Y          4 ops. 2 Steps. Space 2.</a:t>
            </a:r>
          </a:p>
          <a:p>
            <a:pPr eaLnBrk="1" hangingPunct="1">
              <a:lnSpc>
                <a:spcPct val="80000"/>
              </a:lnSpc>
              <a:buFontTx/>
              <a:buNone/>
            </a:pPr>
            <a:endParaRPr lang="en-US" sz="2000" smtClean="0"/>
          </a:p>
          <a:p>
            <a:pPr eaLnBrk="1" hangingPunct="1">
              <a:lnSpc>
                <a:spcPct val="80000"/>
              </a:lnSpc>
              <a:buFontTx/>
              <a:buNone/>
            </a:pPr>
            <a:r>
              <a:rPr lang="en-US" sz="2000" b="1" u="sng" smtClean="0"/>
              <a:t>Array Exchange Problem</a:t>
            </a:r>
            <a:r>
              <a:rPr lang="en-US" sz="2000" smtClean="0"/>
              <a:t> Given A[1..n] &amp; B[1..n], replace A(i) and B(i), i=1..n.</a:t>
            </a:r>
          </a:p>
          <a:p>
            <a:pPr eaLnBrk="1" hangingPunct="1">
              <a:lnSpc>
                <a:spcPct val="80000"/>
              </a:lnSpc>
              <a:buFontTx/>
              <a:buNone/>
            </a:pPr>
            <a:r>
              <a:rPr lang="en-US" sz="2000" u="sng" smtClean="0"/>
              <a:t>Serial Alg</a:t>
            </a:r>
            <a:r>
              <a:rPr lang="en-US" sz="2000" smtClean="0"/>
              <a:t>:  For i=1 to n do</a:t>
            </a:r>
          </a:p>
          <a:p>
            <a:pPr eaLnBrk="1" hangingPunct="1">
              <a:lnSpc>
                <a:spcPct val="80000"/>
              </a:lnSpc>
              <a:buFontTx/>
              <a:buNone/>
            </a:pPr>
            <a:r>
              <a:rPr lang="en-US" sz="2000" smtClean="0"/>
              <a:t>                     </a:t>
            </a:r>
            <a:r>
              <a:rPr lang="en-US" sz="2000" smtClean="0">
                <a:sym typeface="Wingdings" pitchFamily="2" charset="2"/>
              </a:rPr>
              <a:t>X:=A(i);A(i):=B(i);B(i):=X   /*serial replace</a:t>
            </a:r>
          </a:p>
          <a:p>
            <a:pPr eaLnBrk="1" hangingPunct="1">
              <a:lnSpc>
                <a:spcPct val="80000"/>
              </a:lnSpc>
              <a:buFontTx/>
              <a:buNone/>
            </a:pPr>
            <a:r>
              <a:rPr lang="en-US" sz="2000" smtClean="0">
                <a:sym typeface="Wingdings" pitchFamily="2" charset="2"/>
              </a:rPr>
              <a:t> 3n Ops. 3n Steps. Space 1.</a:t>
            </a:r>
          </a:p>
          <a:p>
            <a:pPr eaLnBrk="1" hangingPunct="1">
              <a:lnSpc>
                <a:spcPct val="80000"/>
              </a:lnSpc>
              <a:buFontTx/>
              <a:buNone/>
            </a:pPr>
            <a:r>
              <a:rPr lang="en-US" sz="2000" u="sng" smtClean="0">
                <a:sym typeface="Wingdings" pitchFamily="2" charset="2"/>
              </a:rPr>
              <a:t>Par Alg1</a:t>
            </a:r>
            <a:r>
              <a:rPr lang="en-US" sz="2000" smtClean="0">
                <a:sym typeface="Wingdings" pitchFamily="2" charset="2"/>
              </a:rPr>
              <a:t>:  </a:t>
            </a:r>
            <a:r>
              <a:rPr lang="en-US" sz="2000" smtClean="0"/>
              <a:t>For i=1 to n pardo</a:t>
            </a:r>
          </a:p>
          <a:p>
            <a:pPr eaLnBrk="1" hangingPunct="1">
              <a:lnSpc>
                <a:spcPct val="80000"/>
              </a:lnSpc>
              <a:buFontTx/>
              <a:buNone/>
            </a:pPr>
            <a:r>
              <a:rPr lang="en-US" sz="2000" smtClean="0"/>
              <a:t>                    </a:t>
            </a:r>
            <a:r>
              <a:rPr lang="en-US" sz="2000" smtClean="0">
                <a:sym typeface="Wingdings" pitchFamily="2" charset="2"/>
              </a:rPr>
              <a:t>X(i):=A(i);A(i):=B(i);B(i):=X(i) /*serial replace in parallel</a:t>
            </a:r>
          </a:p>
          <a:p>
            <a:pPr eaLnBrk="1" hangingPunct="1">
              <a:lnSpc>
                <a:spcPct val="80000"/>
              </a:lnSpc>
              <a:buFontTx/>
              <a:buNone/>
            </a:pPr>
            <a:r>
              <a:rPr lang="en-US" sz="2000" smtClean="0">
                <a:sym typeface="Wingdings" pitchFamily="2" charset="2"/>
              </a:rPr>
              <a:t> 3n Ops. 3 Steps. Space n.</a:t>
            </a:r>
          </a:p>
          <a:p>
            <a:pPr eaLnBrk="1" hangingPunct="1">
              <a:lnSpc>
                <a:spcPct val="80000"/>
              </a:lnSpc>
              <a:buFontTx/>
              <a:buNone/>
            </a:pPr>
            <a:r>
              <a:rPr lang="en-US" sz="2000" u="sng" smtClean="0">
                <a:sym typeface="Wingdings" pitchFamily="2" charset="2"/>
              </a:rPr>
              <a:t>Par Alg2</a:t>
            </a:r>
            <a:r>
              <a:rPr lang="en-US" sz="2000" smtClean="0">
                <a:sym typeface="Wingdings" pitchFamily="2" charset="2"/>
              </a:rPr>
              <a:t>: </a:t>
            </a:r>
            <a:r>
              <a:rPr lang="en-US" sz="2000" smtClean="0"/>
              <a:t>For i=1 to n pardo</a:t>
            </a:r>
          </a:p>
          <a:p>
            <a:pPr eaLnBrk="1" hangingPunct="1">
              <a:lnSpc>
                <a:spcPct val="80000"/>
              </a:lnSpc>
              <a:buFontTx/>
              <a:buNone/>
            </a:pPr>
            <a:r>
              <a:rPr lang="en-US" sz="2000" smtClean="0"/>
              <a:t>                    X(i):=A(i)            B(i):=X(i)</a:t>
            </a:r>
            <a:r>
              <a:rPr lang="en-US" sz="2000" smtClean="0">
                <a:sym typeface="Wingdings" pitchFamily="2" charset="2"/>
              </a:rPr>
              <a:t>                 </a:t>
            </a:r>
          </a:p>
          <a:p>
            <a:pPr eaLnBrk="1" hangingPunct="1">
              <a:lnSpc>
                <a:spcPct val="80000"/>
              </a:lnSpc>
              <a:buFontTx/>
              <a:buNone/>
            </a:pPr>
            <a:r>
              <a:rPr lang="en-US" sz="2000" smtClean="0">
                <a:sym typeface="Wingdings" pitchFamily="2" charset="2"/>
              </a:rPr>
              <a:t>                    Y(i):=B(i)            A(i):=Y(i)    /*FS in parallel</a:t>
            </a:r>
          </a:p>
          <a:p>
            <a:pPr eaLnBrk="1" hangingPunct="1">
              <a:lnSpc>
                <a:spcPct val="80000"/>
              </a:lnSpc>
              <a:buFontTx/>
              <a:buNone/>
            </a:pPr>
            <a:r>
              <a:rPr lang="en-US" sz="2000" smtClean="0">
                <a:sym typeface="Wingdings" pitchFamily="2" charset="2"/>
              </a:rPr>
              <a:t> 4n Ops. 2 Steps. Space 2n.</a:t>
            </a:r>
          </a:p>
          <a:p>
            <a:pPr eaLnBrk="1" hangingPunct="1">
              <a:lnSpc>
                <a:spcPct val="80000"/>
              </a:lnSpc>
              <a:buFontTx/>
              <a:buNone/>
            </a:pPr>
            <a:r>
              <a:rPr lang="en-US" sz="2000" u="sng" smtClean="0">
                <a:sym typeface="Wingdings" pitchFamily="2" charset="2"/>
              </a:rPr>
              <a:t>Discussion</a:t>
            </a:r>
            <a:r>
              <a:rPr lang="en-US" sz="2000" smtClean="0">
                <a:sym typeface="Wingdings" pitchFamily="2" charset="2"/>
              </a:rPr>
              <a:t> </a:t>
            </a:r>
          </a:p>
          <a:p>
            <a:pPr eaLnBrk="1" hangingPunct="1">
              <a:lnSpc>
                <a:spcPct val="80000"/>
              </a:lnSpc>
              <a:buFontTx/>
              <a:buChar char="-"/>
            </a:pPr>
            <a:r>
              <a:rPr lang="en-US" sz="2000" smtClean="0">
                <a:sym typeface="Wingdings" pitchFamily="2" charset="2"/>
              </a:rPr>
              <a:t>Parallelism requires extra space (memory). </a:t>
            </a:r>
          </a:p>
          <a:p>
            <a:pPr eaLnBrk="1" hangingPunct="1">
              <a:lnSpc>
                <a:spcPct val="80000"/>
              </a:lnSpc>
              <a:buFontTx/>
              <a:buChar char="-"/>
            </a:pPr>
            <a:r>
              <a:rPr lang="en-US" sz="2000" smtClean="0">
                <a:sym typeface="Wingdings" pitchFamily="2" charset="2"/>
              </a:rPr>
              <a:t>Par Alg 1 clearly faster than Serial Alg.  </a:t>
            </a:r>
          </a:p>
          <a:p>
            <a:pPr eaLnBrk="1" hangingPunct="1">
              <a:lnSpc>
                <a:spcPct val="80000"/>
              </a:lnSpc>
              <a:buFontTx/>
              <a:buChar char="-"/>
            </a:pPr>
            <a:r>
              <a:rPr lang="en-US" sz="2000" smtClean="0">
                <a:sym typeface="Wingdings" pitchFamily="2" charset="2"/>
              </a:rPr>
              <a:t>Is Par Alg 2 preferred to Par Alg 1?</a:t>
            </a:r>
          </a:p>
        </p:txBody>
      </p:sp>
      <p:sp>
        <p:nvSpPr>
          <p:cNvPr id="9220" name="Line 4"/>
          <p:cNvSpPr>
            <a:spLocks noChangeShapeType="1"/>
          </p:cNvSpPr>
          <p:nvPr/>
        </p:nvSpPr>
        <p:spPr bwMode="auto">
          <a:xfrm>
            <a:off x="3505200" y="1295400"/>
            <a:ext cx="0" cy="457200"/>
          </a:xfrm>
          <a:prstGeom prst="line">
            <a:avLst/>
          </a:prstGeom>
          <a:noFill/>
          <a:ln w="9525">
            <a:solidFill>
              <a:schemeClr val="tx1"/>
            </a:solidFill>
            <a:round/>
            <a:headEnd/>
            <a:tailEnd/>
          </a:ln>
        </p:spPr>
        <p:txBody>
          <a:bodyPr/>
          <a:lstStyle/>
          <a:p>
            <a:endParaRPr lang="en-US"/>
          </a:p>
        </p:txBody>
      </p:sp>
      <p:sp>
        <p:nvSpPr>
          <p:cNvPr id="9221" name="Line 5"/>
          <p:cNvSpPr>
            <a:spLocks noChangeShapeType="1"/>
          </p:cNvSpPr>
          <p:nvPr/>
        </p:nvSpPr>
        <p:spPr bwMode="auto">
          <a:xfrm>
            <a:off x="2895600" y="4648200"/>
            <a:ext cx="0" cy="457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838200"/>
          </a:xfrm>
        </p:spPr>
        <p:txBody>
          <a:bodyPr/>
          <a:lstStyle/>
          <a:p>
            <a:pPr eaLnBrk="1" hangingPunct="1"/>
            <a:r>
              <a:rPr lang="en-US" sz="3600" smtClean="0">
                <a:solidFill>
                  <a:schemeClr val="hlink"/>
                </a:solidFill>
              </a:rPr>
              <a:t>Snapshot: XMT High-level language</a:t>
            </a:r>
          </a:p>
        </p:txBody>
      </p:sp>
      <p:pic>
        <p:nvPicPr>
          <p:cNvPr id="10243" name="Picture 4" descr="figure2"/>
          <p:cNvPicPr>
            <a:picLocks noGrp="1" noChangeAspect="1" noChangeArrowheads="1"/>
          </p:cNvPicPr>
          <p:nvPr>
            <p:ph type="body" idx="1"/>
          </p:nvPr>
        </p:nvPicPr>
        <p:blipFill>
          <a:blip r:embed="rId3" cstate="print"/>
          <a:srcRect/>
          <a:stretch>
            <a:fillRect/>
          </a:stretch>
        </p:blipFill>
        <p:spPr>
          <a:xfrm>
            <a:off x="1600200" y="2514600"/>
            <a:ext cx="5772150" cy="1219200"/>
          </a:xfrm>
          <a:noFill/>
        </p:spPr>
      </p:pic>
      <p:sp>
        <p:nvSpPr>
          <p:cNvPr id="10244" name="Text Box 6"/>
          <p:cNvSpPr txBox="1">
            <a:spLocks noChangeArrowheads="1"/>
          </p:cNvSpPr>
          <p:nvPr/>
        </p:nvSpPr>
        <p:spPr bwMode="auto">
          <a:xfrm>
            <a:off x="60325" y="762000"/>
            <a:ext cx="9083675" cy="1570038"/>
          </a:xfrm>
          <a:prstGeom prst="rect">
            <a:avLst/>
          </a:prstGeom>
          <a:noFill/>
          <a:ln w="9525">
            <a:noFill/>
            <a:miter lim="800000"/>
            <a:headEnd/>
            <a:tailEnd/>
          </a:ln>
        </p:spPr>
        <p:txBody>
          <a:bodyPr>
            <a:spAutoFit/>
          </a:bodyPr>
          <a:lstStyle/>
          <a:p>
            <a:r>
              <a:rPr lang="en-US" sz="2400"/>
              <a:t>XMTC</a:t>
            </a:r>
            <a:r>
              <a:rPr lang="en-US" sz="2400">
                <a:solidFill>
                  <a:srgbClr val="FF0000"/>
                </a:solidFill>
              </a:rPr>
              <a:t>: Single-program multiple-data (SPMD)</a:t>
            </a:r>
            <a:r>
              <a:rPr lang="en-US" sz="2400"/>
              <a:t> extension of standard C.</a:t>
            </a:r>
          </a:p>
          <a:p>
            <a:r>
              <a:rPr lang="en-US" sz="2400"/>
              <a:t>Includes Spawn and PS - a multi-operand instruction. </a:t>
            </a:r>
          </a:p>
          <a:p>
            <a:r>
              <a:rPr lang="en-US" sz="2400"/>
              <a:t>Short (not OS) threads. </a:t>
            </a:r>
          </a:p>
        </p:txBody>
      </p:sp>
      <p:sp>
        <p:nvSpPr>
          <p:cNvPr id="10245" name="Text Box 7"/>
          <p:cNvSpPr txBox="1">
            <a:spLocks noChangeArrowheads="1"/>
          </p:cNvSpPr>
          <p:nvPr/>
        </p:nvSpPr>
        <p:spPr bwMode="auto">
          <a:xfrm>
            <a:off x="0" y="3962400"/>
            <a:ext cx="8931275" cy="2794000"/>
          </a:xfrm>
          <a:prstGeom prst="rect">
            <a:avLst/>
          </a:prstGeom>
          <a:noFill/>
          <a:ln w="9525">
            <a:noFill/>
            <a:miter lim="800000"/>
            <a:headEnd/>
            <a:tailEnd/>
          </a:ln>
        </p:spPr>
        <p:txBody>
          <a:bodyPr>
            <a:spAutoFit/>
          </a:bodyPr>
          <a:lstStyle/>
          <a:p>
            <a:r>
              <a:rPr lang="en-US" sz="2400" u="sng">
                <a:solidFill>
                  <a:schemeClr val="accent2"/>
                </a:solidFill>
              </a:rPr>
              <a:t>Cartoon</a:t>
            </a:r>
            <a:r>
              <a:rPr lang="en-US" sz="2400"/>
              <a:t> Spawn creates threads; a thread progresses at its own speed and expires at its Join. </a:t>
            </a:r>
          </a:p>
          <a:p>
            <a:r>
              <a:rPr lang="en-US" sz="2400"/>
              <a:t>Synchronization: only at the Joins. </a:t>
            </a:r>
          </a:p>
          <a:p>
            <a:r>
              <a:rPr lang="en-US" sz="2400"/>
              <a:t>So, virtual threads avoid busy-waits by expiring. </a:t>
            </a:r>
          </a:p>
          <a:p>
            <a:r>
              <a:rPr lang="en-US" sz="2400"/>
              <a:t>New: Independence of order semantics (IOS).</a:t>
            </a:r>
          </a:p>
          <a:p>
            <a:pPr algn="ctr" eaLnBrk="1" hangingPunct="1">
              <a:lnSpc>
                <a:spcPct val="80000"/>
              </a:lnSpc>
            </a:pPr>
            <a:r>
              <a:rPr lang="en-US" sz="2400" u="sng"/>
              <a:t>Array Exchange. Pseudo-code for Par Alg1</a:t>
            </a:r>
          </a:p>
          <a:p>
            <a:pPr eaLnBrk="1" hangingPunct="1">
              <a:lnSpc>
                <a:spcPct val="80000"/>
              </a:lnSpc>
            </a:pPr>
            <a:r>
              <a:rPr lang="en-US" sz="2400">
                <a:sym typeface="Wingdings" pitchFamily="2" charset="2"/>
              </a:rPr>
              <a:t>           Spawn(1,</a:t>
            </a:r>
            <a:r>
              <a:rPr lang="en-US" sz="2400"/>
              <a:t>n){</a:t>
            </a:r>
          </a:p>
          <a:p>
            <a:pPr eaLnBrk="1" hangingPunct="1">
              <a:lnSpc>
                <a:spcPct val="80000"/>
              </a:lnSpc>
            </a:pPr>
            <a:r>
              <a:rPr lang="en-US" sz="2400"/>
              <a:t>                    </a:t>
            </a:r>
            <a:r>
              <a:rPr lang="en-US" sz="2400">
                <a:sym typeface="Wingdings" pitchFamily="2" charset="2"/>
              </a:rPr>
              <a:t>X($):=A($);A($):=B($);B($):=X($) }</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4294967295"/>
          </p:nvPr>
        </p:nvSpPr>
        <p:spPr>
          <a:xfrm>
            <a:off x="609600" y="914400"/>
            <a:ext cx="3962400" cy="5562600"/>
          </a:xfrm>
        </p:spPr>
        <p:txBody>
          <a:bodyPr/>
          <a:lstStyle/>
          <a:p>
            <a:pPr eaLnBrk="1" hangingPunct="1">
              <a:lnSpc>
                <a:spcPct val="80000"/>
              </a:lnSpc>
              <a:buFontTx/>
              <a:buNone/>
            </a:pPr>
            <a:r>
              <a:rPr lang="en-US" sz="2000" smtClean="0"/>
              <a:t>Input: (i) All world airports. </a:t>
            </a:r>
          </a:p>
          <a:p>
            <a:pPr eaLnBrk="1" hangingPunct="1">
              <a:lnSpc>
                <a:spcPct val="80000"/>
              </a:lnSpc>
              <a:buFontTx/>
              <a:buNone/>
            </a:pPr>
            <a:r>
              <a:rPr lang="en-US" sz="2000" smtClean="0"/>
              <a:t>(ii) For each, all airports to which  there is a non-stop flight.</a:t>
            </a:r>
          </a:p>
          <a:p>
            <a:pPr eaLnBrk="1" hangingPunct="1">
              <a:lnSpc>
                <a:spcPct val="80000"/>
              </a:lnSpc>
              <a:buFontTx/>
              <a:buNone/>
            </a:pPr>
            <a:r>
              <a:rPr lang="en-US" sz="2000" smtClean="0"/>
              <a:t>Find: smallest number of flights from DCA to every other airport.</a:t>
            </a:r>
          </a:p>
          <a:p>
            <a:pPr eaLnBrk="1" hangingPunct="1">
              <a:lnSpc>
                <a:spcPct val="80000"/>
              </a:lnSpc>
              <a:buFontTx/>
              <a:buNone/>
            </a:pPr>
            <a:endParaRPr lang="en-US" sz="2000" b="1" smtClean="0"/>
          </a:p>
          <a:p>
            <a:pPr eaLnBrk="1" hangingPunct="1">
              <a:lnSpc>
                <a:spcPct val="80000"/>
              </a:lnSpc>
              <a:buFontTx/>
              <a:buNone/>
            </a:pPr>
            <a:r>
              <a:rPr lang="en-US" sz="2000" b="1" u="sng" smtClean="0"/>
              <a:t>Basic algorithm</a:t>
            </a:r>
            <a:r>
              <a:rPr lang="en-US" sz="2000" smtClean="0"/>
              <a:t> </a:t>
            </a:r>
          </a:p>
          <a:p>
            <a:pPr eaLnBrk="1" hangingPunct="1">
              <a:lnSpc>
                <a:spcPct val="80000"/>
              </a:lnSpc>
              <a:buFontTx/>
              <a:buNone/>
            </a:pPr>
            <a:r>
              <a:rPr lang="en-US" sz="2000" smtClean="0"/>
              <a:t>Step i: </a:t>
            </a:r>
          </a:p>
          <a:p>
            <a:pPr eaLnBrk="1" hangingPunct="1">
              <a:lnSpc>
                <a:spcPct val="80000"/>
              </a:lnSpc>
              <a:buFontTx/>
              <a:buNone/>
            </a:pPr>
            <a:r>
              <a:rPr lang="en-US" sz="2000" i="1" u="sng" smtClean="0"/>
              <a:t>For all</a:t>
            </a:r>
            <a:r>
              <a:rPr lang="en-US" sz="2000" smtClean="0"/>
              <a:t> airports requiring i-1flights</a:t>
            </a:r>
          </a:p>
          <a:p>
            <a:pPr eaLnBrk="1" hangingPunct="1">
              <a:lnSpc>
                <a:spcPct val="80000"/>
              </a:lnSpc>
              <a:buFontTx/>
              <a:buNone/>
            </a:pPr>
            <a:r>
              <a:rPr lang="en-US" sz="2000" smtClean="0"/>
              <a:t>  </a:t>
            </a:r>
            <a:r>
              <a:rPr lang="en-US" sz="2000" i="1" u="sng" smtClean="0"/>
              <a:t>For all</a:t>
            </a:r>
            <a:r>
              <a:rPr lang="en-US" sz="2000" smtClean="0"/>
              <a:t> its outgoing flights</a:t>
            </a:r>
          </a:p>
          <a:p>
            <a:pPr eaLnBrk="1" hangingPunct="1">
              <a:lnSpc>
                <a:spcPct val="80000"/>
              </a:lnSpc>
              <a:buFontTx/>
              <a:buNone/>
            </a:pPr>
            <a:r>
              <a:rPr lang="en-US" sz="2000" smtClean="0"/>
              <a:t>    Mark (concurrently!) all “yet unvisited” airports as requiring i flights (</a:t>
            </a:r>
            <a:r>
              <a:rPr lang="en-US" sz="2000" smtClean="0">
                <a:solidFill>
                  <a:schemeClr val="folHlink"/>
                </a:solidFill>
              </a:rPr>
              <a:t>note nesting</a:t>
            </a:r>
            <a:r>
              <a:rPr lang="en-US" sz="2000" smtClean="0"/>
              <a:t>)</a:t>
            </a:r>
          </a:p>
          <a:p>
            <a:pPr eaLnBrk="1" hangingPunct="1">
              <a:lnSpc>
                <a:spcPct val="80000"/>
              </a:lnSpc>
              <a:buFontTx/>
              <a:buNone/>
            </a:pPr>
            <a:endParaRPr lang="en-US" sz="2000" b="1" smtClean="0"/>
          </a:p>
          <a:p>
            <a:pPr eaLnBrk="1" hangingPunct="1">
              <a:lnSpc>
                <a:spcPct val="80000"/>
              </a:lnSpc>
              <a:buFontTx/>
              <a:buNone/>
            </a:pPr>
            <a:r>
              <a:rPr lang="en-US" sz="2000" b="1" smtClean="0"/>
              <a:t>Serial</a:t>
            </a:r>
            <a:r>
              <a:rPr lang="en-US" sz="2000" smtClean="0"/>
              <a:t>: uses “serial queue”.</a:t>
            </a:r>
          </a:p>
          <a:p>
            <a:pPr eaLnBrk="1" hangingPunct="1">
              <a:lnSpc>
                <a:spcPct val="80000"/>
              </a:lnSpc>
              <a:buFontTx/>
              <a:buNone/>
            </a:pPr>
            <a:r>
              <a:rPr lang="en-US" sz="2000" smtClean="0"/>
              <a:t>O(T) time; T – total # of flights </a:t>
            </a:r>
          </a:p>
        </p:txBody>
      </p:sp>
      <p:sp>
        <p:nvSpPr>
          <p:cNvPr id="11267" name="Rectangle 4"/>
          <p:cNvSpPr>
            <a:spLocks noGrp="1" noChangeArrowheads="1"/>
          </p:cNvSpPr>
          <p:nvPr>
            <p:ph type="body" sz="half" idx="4294967295"/>
          </p:nvPr>
        </p:nvSpPr>
        <p:spPr>
          <a:xfrm>
            <a:off x="4419600" y="990600"/>
            <a:ext cx="4724400" cy="5334000"/>
          </a:xfrm>
        </p:spPr>
        <p:txBody>
          <a:bodyPr/>
          <a:lstStyle/>
          <a:p>
            <a:pPr eaLnBrk="1" hangingPunct="1">
              <a:lnSpc>
                <a:spcPct val="80000"/>
              </a:lnSpc>
              <a:buFontTx/>
              <a:buNone/>
            </a:pPr>
            <a:r>
              <a:rPr lang="en-US" sz="2000" b="1" smtClean="0"/>
              <a:t>Parallel</a:t>
            </a:r>
            <a:r>
              <a:rPr lang="en-US" sz="2000" smtClean="0"/>
              <a:t>: parallel data-structures. </a:t>
            </a:r>
          </a:p>
          <a:p>
            <a:pPr eaLnBrk="1" hangingPunct="1">
              <a:lnSpc>
                <a:spcPct val="80000"/>
              </a:lnSpc>
              <a:buFontTx/>
              <a:buNone/>
            </a:pPr>
            <a:r>
              <a:rPr lang="en-US" sz="2000" smtClean="0"/>
              <a:t>Inherent serialization: S. </a:t>
            </a:r>
          </a:p>
          <a:p>
            <a:pPr eaLnBrk="1" hangingPunct="1">
              <a:lnSpc>
                <a:spcPct val="80000"/>
              </a:lnSpc>
              <a:buFontTx/>
              <a:buNone/>
            </a:pPr>
            <a:endParaRPr lang="en-US" sz="2000" b="1" smtClean="0">
              <a:solidFill>
                <a:srgbClr val="FF7C80"/>
              </a:solidFill>
            </a:endParaRPr>
          </a:p>
          <a:p>
            <a:pPr eaLnBrk="1" hangingPunct="1">
              <a:lnSpc>
                <a:spcPct val="80000"/>
              </a:lnSpc>
              <a:buFontTx/>
              <a:buNone/>
            </a:pPr>
            <a:r>
              <a:rPr lang="en-US" sz="2000" b="1" smtClean="0">
                <a:solidFill>
                  <a:srgbClr val="FF0000"/>
                </a:solidFill>
              </a:rPr>
              <a:t>Gain relative to serial</a:t>
            </a:r>
            <a:r>
              <a:rPr lang="en-US" sz="2000" smtClean="0">
                <a:solidFill>
                  <a:srgbClr val="FF0000"/>
                </a:solidFill>
              </a:rPr>
              <a:t>: (first cut) ~T/S!</a:t>
            </a:r>
          </a:p>
          <a:p>
            <a:pPr eaLnBrk="1" hangingPunct="1">
              <a:lnSpc>
                <a:spcPct val="80000"/>
              </a:lnSpc>
              <a:buFontTx/>
              <a:buNone/>
            </a:pPr>
            <a:r>
              <a:rPr lang="en-US" sz="2000" smtClean="0"/>
              <a:t>Decisive also relative to coarse-grained parallelism.</a:t>
            </a:r>
          </a:p>
          <a:p>
            <a:pPr eaLnBrk="1" hangingPunct="1">
              <a:lnSpc>
                <a:spcPct val="80000"/>
              </a:lnSpc>
              <a:buFontTx/>
              <a:buNone/>
            </a:pPr>
            <a:endParaRPr lang="en-US" sz="2000" smtClean="0">
              <a:solidFill>
                <a:srgbClr val="FF7C80"/>
              </a:solidFill>
            </a:endParaRPr>
          </a:p>
          <a:p>
            <a:pPr eaLnBrk="1" hangingPunct="1">
              <a:lnSpc>
                <a:spcPct val="80000"/>
              </a:lnSpc>
              <a:buFontTx/>
              <a:buNone/>
            </a:pPr>
            <a:r>
              <a:rPr lang="en-US" sz="2000" smtClean="0"/>
              <a:t>Note: (i) “Concurrently”: only change to serial algorithm</a:t>
            </a:r>
          </a:p>
          <a:p>
            <a:pPr eaLnBrk="1" hangingPunct="1">
              <a:lnSpc>
                <a:spcPct val="80000"/>
              </a:lnSpc>
              <a:buFontTx/>
              <a:buNone/>
            </a:pPr>
            <a:r>
              <a:rPr lang="en-US" sz="2000" smtClean="0"/>
              <a:t>(ii) </a:t>
            </a:r>
            <a:r>
              <a:rPr lang="en-US" sz="2000" smtClean="0">
                <a:solidFill>
                  <a:srgbClr val="FF0000"/>
                </a:solidFill>
              </a:rPr>
              <a:t>No “decomposition”/”partition”</a:t>
            </a:r>
          </a:p>
          <a:p>
            <a:pPr eaLnBrk="1" hangingPunct="1">
              <a:lnSpc>
                <a:spcPct val="80000"/>
              </a:lnSpc>
              <a:buFontTx/>
              <a:buNone/>
            </a:pPr>
            <a:r>
              <a:rPr lang="en-US" sz="2800" smtClean="0">
                <a:solidFill>
                  <a:srgbClr val="FF0000"/>
                </a:solidFill>
              </a:rPr>
              <a:t>KEY POINT: Mental effort of PRAM-like programming is considerably easier than for any of the computers currently sold. Understanding falls within the common denominator of other approaches.</a:t>
            </a:r>
          </a:p>
        </p:txBody>
      </p:sp>
      <p:sp>
        <p:nvSpPr>
          <p:cNvPr id="11268" name="Text Box 6"/>
          <p:cNvSpPr txBox="1">
            <a:spLocks noChangeArrowheads="1"/>
          </p:cNvSpPr>
          <p:nvPr/>
        </p:nvSpPr>
        <p:spPr bwMode="auto">
          <a:xfrm>
            <a:off x="152400" y="0"/>
            <a:ext cx="8686800" cy="641350"/>
          </a:xfrm>
          <a:prstGeom prst="rect">
            <a:avLst/>
          </a:prstGeom>
          <a:noFill/>
          <a:ln w="9525">
            <a:noFill/>
            <a:miter lim="800000"/>
            <a:headEnd/>
            <a:tailEnd/>
          </a:ln>
        </p:spPr>
        <p:txBody>
          <a:bodyPr>
            <a:spAutoFit/>
          </a:bodyPr>
          <a:lstStyle/>
          <a:p>
            <a:pPr algn="ctr" eaLnBrk="1" hangingPunct="1"/>
            <a:r>
              <a:rPr lang="en-US" sz="3600">
                <a:solidFill>
                  <a:schemeClr val="hlink"/>
                </a:solidFill>
                <a:latin typeface="Times New Roman" pitchFamily="18" charset="0"/>
                <a:cs typeface="Times New Roman" pitchFamily="18" charset="0"/>
              </a:rPr>
              <a:t>Example of PRAM-like Algorithm</a:t>
            </a:r>
          </a:p>
        </p:txBody>
      </p:sp>
      <p:sp>
        <p:nvSpPr>
          <p:cNvPr id="11269" name="Line 7"/>
          <p:cNvSpPr>
            <a:spLocks noChangeShapeType="1"/>
          </p:cNvSpPr>
          <p:nvPr/>
        </p:nvSpPr>
        <p:spPr bwMode="auto">
          <a:xfrm>
            <a:off x="4419600" y="914400"/>
            <a:ext cx="0" cy="55626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2895600" y="19050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1" name="Oval 3"/>
          <p:cNvSpPr>
            <a:spLocks noChangeArrowheads="1"/>
          </p:cNvSpPr>
          <p:nvPr/>
        </p:nvSpPr>
        <p:spPr bwMode="auto">
          <a:xfrm>
            <a:off x="838200" y="12192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2" name="Oval 4"/>
          <p:cNvSpPr>
            <a:spLocks noChangeArrowheads="1"/>
          </p:cNvSpPr>
          <p:nvPr/>
        </p:nvSpPr>
        <p:spPr bwMode="auto">
          <a:xfrm>
            <a:off x="1524000" y="20574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3" name="Oval 5"/>
          <p:cNvSpPr>
            <a:spLocks noChangeArrowheads="1"/>
          </p:cNvSpPr>
          <p:nvPr/>
        </p:nvSpPr>
        <p:spPr bwMode="auto">
          <a:xfrm>
            <a:off x="2057400" y="6096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4" name="Oval 6"/>
          <p:cNvSpPr>
            <a:spLocks noChangeArrowheads="1"/>
          </p:cNvSpPr>
          <p:nvPr/>
        </p:nvSpPr>
        <p:spPr bwMode="auto">
          <a:xfrm>
            <a:off x="5943600" y="11430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5" name="Oval 7"/>
          <p:cNvSpPr>
            <a:spLocks noChangeArrowheads="1"/>
          </p:cNvSpPr>
          <p:nvPr/>
        </p:nvSpPr>
        <p:spPr bwMode="auto">
          <a:xfrm>
            <a:off x="1752600" y="43434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6" name="Oval 8"/>
          <p:cNvSpPr>
            <a:spLocks noChangeArrowheads="1"/>
          </p:cNvSpPr>
          <p:nvPr/>
        </p:nvSpPr>
        <p:spPr bwMode="auto">
          <a:xfrm>
            <a:off x="4114800" y="17526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7" name="Oval 9"/>
          <p:cNvSpPr>
            <a:spLocks noChangeArrowheads="1"/>
          </p:cNvSpPr>
          <p:nvPr/>
        </p:nvSpPr>
        <p:spPr bwMode="auto">
          <a:xfrm>
            <a:off x="4114800" y="6096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8" name="Oval 10"/>
          <p:cNvSpPr>
            <a:spLocks noChangeArrowheads="1"/>
          </p:cNvSpPr>
          <p:nvPr/>
        </p:nvSpPr>
        <p:spPr bwMode="auto">
          <a:xfrm>
            <a:off x="7467600" y="3886200"/>
            <a:ext cx="381000" cy="381000"/>
          </a:xfrm>
          <a:prstGeom prst="ellipse">
            <a:avLst/>
          </a:prstGeom>
          <a:noFill/>
          <a:ln w="9525">
            <a:solidFill>
              <a:schemeClr val="tx1"/>
            </a:solidFill>
            <a:round/>
            <a:headEnd/>
            <a:tailEnd/>
          </a:ln>
        </p:spPr>
        <p:txBody>
          <a:bodyPr wrap="none" anchor="ctr"/>
          <a:lstStyle/>
          <a:p>
            <a:endParaRPr lang="en-US" sz="1600"/>
          </a:p>
        </p:txBody>
      </p:sp>
      <p:sp>
        <p:nvSpPr>
          <p:cNvPr id="12299" name="Oval 11"/>
          <p:cNvSpPr>
            <a:spLocks noChangeArrowheads="1"/>
          </p:cNvSpPr>
          <p:nvPr/>
        </p:nvSpPr>
        <p:spPr bwMode="auto">
          <a:xfrm>
            <a:off x="3733800" y="51054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0" name="Oval 12"/>
          <p:cNvSpPr>
            <a:spLocks noChangeArrowheads="1"/>
          </p:cNvSpPr>
          <p:nvPr/>
        </p:nvSpPr>
        <p:spPr bwMode="auto">
          <a:xfrm>
            <a:off x="4419600" y="38100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1" name="Oval 13"/>
          <p:cNvSpPr>
            <a:spLocks noChangeArrowheads="1"/>
          </p:cNvSpPr>
          <p:nvPr/>
        </p:nvSpPr>
        <p:spPr bwMode="auto">
          <a:xfrm>
            <a:off x="2057400" y="31242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2" name="Oval 14"/>
          <p:cNvSpPr>
            <a:spLocks noChangeArrowheads="1"/>
          </p:cNvSpPr>
          <p:nvPr/>
        </p:nvSpPr>
        <p:spPr bwMode="auto">
          <a:xfrm>
            <a:off x="685800" y="27432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3" name="Oval 15"/>
          <p:cNvSpPr>
            <a:spLocks noChangeArrowheads="1"/>
          </p:cNvSpPr>
          <p:nvPr/>
        </p:nvSpPr>
        <p:spPr bwMode="auto">
          <a:xfrm>
            <a:off x="5791200" y="20574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p:spPr>
        <p:txBody>
          <a:bodyPr wrap="none" anchor="ctr"/>
          <a:lstStyle/>
          <a:p>
            <a:endParaRPr lang="en-US" sz="1600"/>
          </a:p>
        </p:txBody>
      </p:sp>
      <p:sp>
        <p:nvSpPr>
          <p:cNvPr id="12305" name="Oval 17"/>
          <p:cNvSpPr>
            <a:spLocks noChangeArrowheads="1"/>
          </p:cNvSpPr>
          <p:nvPr/>
        </p:nvSpPr>
        <p:spPr bwMode="auto">
          <a:xfrm>
            <a:off x="6400800" y="34290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6" name="Oval 18"/>
          <p:cNvSpPr>
            <a:spLocks noChangeArrowheads="1"/>
          </p:cNvSpPr>
          <p:nvPr/>
        </p:nvSpPr>
        <p:spPr bwMode="auto">
          <a:xfrm>
            <a:off x="4724400" y="55626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7" name="Oval 19"/>
          <p:cNvSpPr>
            <a:spLocks noChangeArrowheads="1"/>
          </p:cNvSpPr>
          <p:nvPr/>
        </p:nvSpPr>
        <p:spPr bwMode="auto">
          <a:xfrm>
            <a:off x="6019800" y="5562600"/>
            <a:ext cx="381000" cy="381000"/>
          </a:xfrm>
          <a:prstGeom prst="ellipse">
            <a:avLst/>
          </a:prstGeom>
          <a:noFill/>
          <a:ln w="9525">
            <a:solidFill>
              <a:schemeClr val="tx1"/>
            </a:solidFill>
            <a:round/>
            <a:headEnd/>
            <a:tailEnd/>
          </a:ln>
        </p:spPr>
        <p:txBody>
          <a:bodyPr wrap="none" anchor="ctr"/>
          <a:lstStyle/>
          <a:p>
            <a:endParaRPr lang="en-US" sz="1600"/>
          </a:p>
        </p:txBody>
      </p:sp>
      <p:sp>
        <p:nvSpPr>
          <p:cNvPr id="1230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p:spPr>
        <p:txBody>
          <a:bodyPr/>
          <a:lstStyle/>
          <a:p>
            <a:endParaRPr lang="en-US"/>
          </a:p>
        </p:txBody>
      </p:sp>
      <p:sp>
        <p:nvSpPr>
          <p:cNvPr id="12309" name="Line 21"/>
          <p:cNvSpPr>
            <a:spLocks noChangeShapeType="1"/>
          </p:cNvSpPr>
          <p:nvPr/>
        </p:nvSpPr>
        <p:spPr bwMode="auto">
          <a:xfrm flipV="1">
            <a:off x="5943600" y="1524000"/>
            <a:ext cx="76200" cy="533400"/>
          </a:xfrm>
          <a:prstGeom prst="line">
            <a:avLst/>
          </a:prstGeom>
          <a:noFill/>
          <a:ln w="9525">
            <a:solidFill>
              <a:schemeClr val="tx1"/>
            </a:solidFill>
            <a:round/>
            <a:headEnd/>
            <a:tailEnd/>
          </a:ln>
        </p:spPr>
        <p:txBody>
          <a:bodyPr/>
          <a:lstStyle/>
          <a:p>
            <a:endParaRPr lang="en-US"/>
          </a:p>
        </p:txBody>
      </p:sp>
      <p:sp>
        <p:nvSpPr>
          <p:cNvPr id="12310" name="Line 22"/>
          <p:cNvSpPr>
            <a:spLocks noChangeShapeType="1"/>
          </p:cNvSpPr>
          <p:nvPr/>
        </p:nvSpPr>
        <p:spPr bwMode="auto">
          <a:xfrm>
            <a:off x="4495800" y="1981200"/>
            <a:ext cx="1295400" cy="304800"/>
          </a:xfrm>
          <a:prstGeom prst="line">
            <a:avLst/>
          </a:prstGeom>
          <a:noFill/>
          <a:ln w="9525">
            <a:solidFill>
              <a:schemeClr val="tx1"/>
            </a:solidFill>
            <a:round/>
            <a:headEnd/>
            <a:tailEnd/>
          </a:ln>
        </p:spPr>
        <p:txBody>
          <a:bodyPr/>
          <a:lstStyle/>
          <a:p>
            <a:endParaRPr lang="en-US"/>
          </a:p>
        </p:txBody>
      </p:sp>
      <p:sp>
        <p:nvSpPr>
          <p:cNvPr id="12311" name="Line 23"/>
          <p:cNvSpPr>
            <a:spLocks noChangeShapeType="1"/>
          </p:cNvSpPr>
          <p:nvPr/>
        </p:nvSpPr>
        <p:spPr bwMode="auto">
          <a:xfrm>
            <a:off x="6096000" y="2438400"/>
            <a:ext cx="457200" cy="990600"/>
          </a:xfrm>
          <a:prstGeom prst="line">
            <a:avLst/>
          </a:prstGeom>
          <a:noFill/>
          <a:ln w="9525">
            <a:solidFill>
              <a:schemeClr val="tx1"/>
            </a:solidFill>
            <a:round/>
            <a:headEnd/>
            <a:tailEnd/>
          </a:ln>
        </p:spPr>
        <p:txBody>
          <a:bodyPr/>
          <a:lstStyle/>
          <a:p>
            <a:endParaRPr lang="en-US"/>
          </a:p>
        </p:txBody>
      </p:sp>
      <p:sp>
        <p:nvSpPr>
          <p:cNvPr id="12312" name="Line 24"/>
          <p:cNvSpPr>
            <a:spLocks noChangeShapeType="1"/>
          </p:cNvSpPr>
          <p:nvPr/>
        </p:nvSpPr>
        <p:spPr bwMode="auto">
          <a:xfrm flipV="1">
            <a:off x="5943600" y="4191000"/>
            <a:ext cx="1524000" cy="533400"/>
          </a:xfrm>
          <a:prstGeom prst="line">
            <a:avLst/>
          </a:prstGeom>
          <a:noFill/>
          <a:ln w="9525">
            <a:solidFill>
              <a:schemeClr val="tx1"/>
            </a:solidFill>
            <a:round/>
            <a:headEnd/>
            <a:tailEnd/>
          </a:ln>
        </p:spPr>
        <p:txBody>
          <a:bodyPr/>
          <a:lstStyle/>
          <a:p>
            <a:endParaRPr lang="en-US"/>
          </a:p>
        </p:txBody>
      </p:sp>
      <p:sp>
        <p:nvSpPr>
          <p:cNvPr id="12313" name="Line 25"/>
          <p:cNvSpPr>
            <a:spLocks noChangeShapeType="1"/>
          </p:cNvSpPr>
          <p:nvPr/>
        </p:nvSpPr>
        <p:spPr bwMode="auto">
          <a:xfrm>
            <a:off x="5791200" y="4953000"/>
            <a:ext cx="381000" cy="609600"/>
          </a:xfrm>
          <a:prstGeom prst="line">
            <a:avLst/>
          </a:prstGeom>
          <a:noFill/>
          <a:ln w="9525">
            <a:solidFill>
              <a:schemeClr val="tx1"/>
            </a:solidFill>
            <a:round/>
            <a:headEnd/>
            <a:tailEnd/>
          </a:ln>
        </p:spPr>
        <p:txBody>
          <a:bodyPr/>
          <a:lstStyle/>
          <a:p>
            <a:endParaRPr lang="en-US"/>
          </a:p>
        </p:txBody>
      </p:sp>
      <p:sp>
        <p:nvSpPr>
          <p:cNvPr id="12314" name="Line 26"/>
          <p:cNvSpPr>
            <a:spLocks noChangeShapeType="1"/>
          </p:cNvSpPr>
          <p:nvPr/>
        </p:nvSpPr>
        <p:spPr bwMode="auto">
          <a:xfrm flipH="1">
            <a:off x="5029200" y="4953000"/>
            <a:ext cx="609600" cy="609600"/>
          </a:xfrm>
          <a:prstGeom prst="line">
            <a:avLst/>
          </a:prstGeom>
          <a:noFill/>
          <a:ln w="9525">
            <a:solidFill>
              <a:schemeClr val="tx1"/>
            </a:solidFill>
            <a:round/>
            <a:headEnd/>
            <a:tailEnd/>
          </a:ln>
        </p:spPr>
        <p:txBody>
          <a:bodyPr/>
          <a:lstStyle/>
          <a:p>
            <a:endParaRPr lang="en-US"/>
          </a:p>
        </p:txBody>
      </p:sp>
      <p:sp>
        <p:nvSpPr>
          <p:cNvPr id="12315" name="Line 27"/>
          <p:cNvSpPr>
            <a:spLocks noChangeShapeType="1"/>
          </p:cNvSpPr>
          <p:nvPr/>
        </p:nvSpPr>
        <p:spPr bwMode="auto">
          <a:xfrm flipV="1">
            <a:off x="4114800" y="4800600"/>
            <a:ext cx="1447800" cy="457200"/>
          </a:xfrm>
          <a:prstGeom prst="line">
            <a:avLst/>
          </a:prstGeom>
          <a:noFill/>
          <a:ln w="9525">
            <a:solidFill>
              <a:schemeClr val="tx1"/>
            </a:solidFill>
            <a:round/>
            <a:headEnd/>
            <a:tailEnd/>
          </a:ln>
        </p:spPr>
        <p:txBody>
          <a:bodyPr/>
          <a:lstStyle/>
          <a:p>
            <a:endParaRPr lang="en-US"/>
          </a:p>
        </p:txBody>
      </p:sp>
      <p:sp>
        <p:nvSpPr>
          <p:cNvPr id="12316" name="Line 28"/>
          <p:cNvSpPr>
            <a:spLocks noChangeShapeType="1"/>
          </p:cNvSpPr>
          <p:nvPr/>
        </p:nvSpPr>
        <p:spPr bwMode="auto">
          <a:xfrm>
            <a:off x="4724400" y="4114800"/>
            <a:ext cx="838200" cy="533400"/>
          </a:xfrm>
          <a:prstGeom prst="line">
            <a:avLst/>
          </a:prstGeom>
          <a:noFill/>
          <a:ln w="9525">
            <a:solidFill>
              <a:schemeClr val="tx1"/>
            </a:solidFill>
            <a:round/>
            <a:headEnd/>
            <a:tailEnd/>
          </a:ln>
        </p:spPr>
        <p:txBody>
          <a:bodyPr/>
          <a:lstStyle/>
          <a:p>
            <a:endParaRPr lang="en-US"/>
          </a:p>
        </p:txBody>
      </p:sp>
      <p:sp>
        <p:nvSpPr>
          <p:cNvPr id="12317" name="Line 29"/>
          <p:cNvSpPr>
            <a:spLocks noChangeShapeType="1"/>
          </p:cNvSpPr>
          <p:nvPr/>
        </p:nvSpPr>
        <p:spPr bwMode="auto">
          <a:xfrm>
            <a:off x="1676400" y="2438400"/>
            <a:ext cx="228600" cy="1981200"/>
          </a:xfrm>
          <a:prstGeom prst="line">
            <a:avLst/>
          </a:prstGeom>
          <a:noFill/>
          <a:ln w="9525">
            <a:solidFill>
              <a:schemeClr val="tx1"/>
            </a:solidFill>
            <a:round/>
            <a:headEnd/>
            <a:tailEnd/>
          </a:ln>
        </p:spPr>
        <p:txBody>
          <a:bodyPr/>
          <a:lstStyle/>
          <a:p>
            <a:endParaRPr lang="en-US"/>
          </a:p>
        </p:txBody>
      </p:sp>
      <p:sp>
        <p:nvSpPr>
          <p:cNvPr id="12318" name="Line 30"/>
          <p:cNvSpPr>
            <a:spLocks noChangeShapeType="1"/>
          </p:cNvSpPr>
          <p:nvPr/>
        </p:nvSpPr>
        <p:spPr bwMode="auto">
          <a:xfrm flipV="1">
            <a:off x="1828800" y="2209800"/>
            <a:ext cx="1066800" cy="152400"/>
          </a:xfrm>
          <a:prstGeom prst="line">
            <a:avLst/>
          </a:prstGeom>
          <a:noFill/>
          <a:ln w="9525">
            <a:solidFill>
              <a:schemeClr val="tx1"/>
            </a:solidFill>
            <a:round/>
            <a:headEnd/>
            <a:tailEnd/>
          </a:ln>
        </p:spPr>
        <p:txBody>
          <a:bodyPr/>
          <a:lstStyle/>
          <a:p>
            <a:endParaRPr lang="en-US"/>
          </a:p>
        </p:txBody>
      </p:sp>
      <p:sp>
        <p:nvSpPr>
          <p:cNvPr id="12319" name="Line 31"/>
          <p:cNvSpPr>
            <a:spLocks noChangeShapeType="1"/>
          </p:cNvSpPr>
          <p:nvPr/>
        </p:nvSpPr>
        <p:spPr bwMode="auto">
          <a:xfrm>
            <a:off x="1143000" y="1447800"/>
            <a:ext cx="533400" cy="685800"/>
          </a:xfrm>
          <a:prstGeom prst="line">
            <a:avLst/>
          </a:prstGeom>
          <a:noFill/>
          <a:ln w="9525">
            <a:solidFill>
              <a:schemeClr val="tx1"/>
            </a:solidFill>
            <a:round/>
            <a:headEnd/>
            <a:tailEnd/>
          </a:ln>
        </p:spPr>
        <p:txBody>
          <a:bodyPr/>
          <a:lstStyle/>
          <a:p>
            <a:endParaRPr lang="en-US"/>
          </a:p>
        </p:txBody>
      </p:sp>
      <p:sp>
        <p:nvSpPr>
          <p:cNvPr id="12320" name="Line 32"/>
          <p:cNvSpPr>
            <a:spLocks noChangeShapeType="1"/>
          </p:cNvSpPr>
          <p:nvPr/>
        </p:nvSpPr>
        <p:spPr bwMode="auto">
          <a:xfrm flipH="1">
            <a:off x="990600" y="2362200"/>
            <a:ext cx="609600" cy="457200"/>
          </a:xfrm>
          <a:prstGeom prst="line">
            <a:avLst/>
          </a:prstGeom>
          <a:noFill/>
          <a:ln w="9525">
            <a:solidFill>
              <a:schemeClr val="tx1"/>
            </a:solidFill>
            <a:round/>
            <a:headEnd/>
            <a:tailEnd/>
          </a:ln>
        </p:spPr>
        <p:txBody>
          <a:bodyPr/>
          <a:lstStyle/>
          <a:p>
            <a:endParaRPr lang="en-US"/>
          </a:p>
        </p:txBody>
      </p:sp>
      <p:sp>
        <p:nvSpPr>
          <p:cNvPr id="12321" name="Line 33"/>
          <p:cNvSpPr>
            <a:spLocks noChangeShapeType="1"/>
          </p:cNvSpPr>
          <p:nvPr/>
        </p:nvSpPr>
        <p:spPr bwMode="auto">
          <a:xfrm flipH="1">
            <a:off x="2286000" y="2286000"/>
            <a:ext cx="762000" cy="914400"/>
          </a:xfrm>
          <a:prstGeom prst="line">
            <a:avLst/>
          </a:prstGeom>
          <a:noFill/>
          <a:ln w="9525">
            <a:solidFill>
              <a:schemeClr val="tx1"/>
            </a:solidFill>
            <a:round/>
            <a:headEnd/>
            <a:tailEnd/>
          </a:ln>
        </p:spPr>
        <p:txBody>
          <a:bodyPr/>
          <a:lstStyle/>
          <a:p>
            <a:endParaRPr lang="en-US"/>
          </a:p>
        </p:txBody>
      </p:sp>
      <p:sp>
        <p:nvSpPr>
          <p:cNvPr id="12322" name="Line 34"/>
          <p:cNvSpPr>
            <a:spLocks noChangeShapeType="1"/>
          </p:cNvSpPr>
          <p:nvPr/>
        </p:nvSpPr>
        <p:spPr bwMode="auto">
          <a:xfrm>
            <a:off x="2438400" y="914400"/>
            <a:ext cx="533400" cy="990600"/>
          </a:xfrm>
          <a:prstGeom prst="line">
            <a:avLst/>
          </a:prstGeom>
          <a:noFill/>
          <a:ln w="9525">
            <a:solidFill>
              <a:schemeClr val="tx1"/>
            </a:solidFill>
            <a:round/>
            <a:headEnd/>
            <a:tailEnd/>
          </a:ln>
        </p:spPr>
        <p:txBody>
          <a:bodyPr/>
          <a:lstStyle/>
          <a:p>
            <a:endParaRPr lang="en-US"/>
          </a:p>
        </p:txBody>
      </p:sp>
      <p:sp>
        <p:nvSpPr>
          <p:cNvPr id="12323" name="Freeform 35"/>
          <p:cNvSpPr>
            <a:spLocks/>
          </p:cNvSpPr>
          <p:nvPr/>
        </p:nvSpPr>
        <p:spPr bwMode="auto">
          <a:xfrm>
            <a:off x="1905000" y="2362200"/>
            <a:ext cx="3733800" cy="2209800"/>
          </a:xfrm>
          <a:custGeom>
            <a:avLst/>
            <a:gdLst>
              <a:gd name="T0" fmla="*/ 0 w 2352"/>
              <a:gd name="T1" fmla="*/ 0 h 1392"/>
              <a:gd name="T2" fmla="*/ 2147483647 w 2352"/>
              <a:gd name="T3" fmla="*/ 2147483647 h 1392"/>
              <a:gd name="T4" fmla="*/ 2147483647 w 2352"/>
              <a:gd name="T5" fmla="*/ 2147483647 h 1392"/>
              <a:gd name="T6" fmla="*/ 0 60000 65536"/>
              <a:gd name="T7" fmla="*/ 0 60000 65536"/>
              <a:gd name="T8" fmla="*/ 0 60000 65536"/>
              <a:gd name="T9" fmla="*/ 0 w 2352"/>
              <a:gd name="T10" fmla="*/ 0 h 1392"/>
              <a:gd name="T11" fmla="*/ 2352 w 2352"/>
              <a:gd name="T12" fmla="*/ 1392 h 1392"/>
            </a:gdLst>
            <a:ahLst/>
            <a:cxnLst>
              <a:cxn ang="T6">
                <a:pos x="T0" y="T1"/>
              </a:cxn>
              <a:cxn ang="T7">
                <a:pos x="T2" y="T3"/>
              </a:cxn>
              <a:cxn ang="T8">
                <a:pos x="T4" y="T5"/>
              </a:cxn>
            </a:cxnLst>
            <a:rect l="T9" t="T10" r="T11" b="T12"/>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p:spPr>
        <p:txBody>
          <a:bodyPr/>
          <a:lstStyle/>
          <a:p>
            <a:endParaRPr lang="en-US"/>
          </a:p>
        </p:txBody>
      </p:sp>
      <p:sp>
        <p:nvSpPr>
          <p:cNvPr id="12324" name="Line 36"/>
          <p:cNvSpPr>
            <a:spLocks noChangeShapeType="1"/>
          </p:cNvSpPr>
          <p:nvPr/>
        </p:nvSpPr>
        <p:spPr bwMode="auto">
          <a:xfrm>
            <a:off x="4419600" y="914400"/>
            <a:ext cx="1371600" cy="1219200"/>
          </a:xfrm>
          <a:prstGeom prst="line">
            <a:avLst/>
          </a:prstGeom>
          <a:noFill/>
          <a:ln w="9525">
            <a:solidFill>
              <a:schemeClr val="tx1"/>
            </a:solidFill>
            <a:round/>
            <a:headEnd/>
            <a:tailEnd/>
          </a:ln>
        </p:spPr>
        <p:txBody>
          <a:bodyPr/>
          <a:lstStyle/>
          <a:p>
            <a:endParaRPr lang="en-US"/>
          </a:p>
        </p:txBody>
      </p:sp>
      <p:sp>
        <p:nvSpPr>
          <p:cNvPr id="12325" name="Line 37"/>
          <p:cNvSpPr>
            <a:spLocks noChangeShapeType="1"/>
          </p:cNvSpPr>
          <p:nvPr/>
        </p:nvSpPr>
        <p:spPr bwMode="auto">
          <a:xfrm>
            <a:off x="4267200" y="990600"/>
            <a:ext cx="0" cy="762000"/>
          </a:xfrm>
          <a:prstGeom prst="line">
            <a:avLst/>
          </a:prstGeom>
          <a:noFill/>
          <a:ln w="9525">
            <a:solidFill>
              <a:schemeClr val="tx1"/>
            </a:solidFill>
            <a:round/>
            <a:headEnd/>
            <a:tailEnd/>
          </a:ln>
        </p:spPr>
        <p:txBody>
          <a:bodyPr/>
          <a:lstStyle/>
          <a:p>
            <a:endParaRPr lang="en-US"/>
          </a:p>
        </p:txBody>
      </p:sp>
      <p:sp>
        <p:nvSpPr>
          <p:cNvPr id="12326" name="Line 38"/>
          <p:cNvSpPr>
            <a:spLocks noChangeShapeType="1"/>
          </p:cNvSpPr>
          <p:nvPr/>
        </p:nvSpPr>
        <p:spPr bwMode="auto">
          <a:xfrm>
            <a:off x="4343400" y="2133600"/>
            <a:ext cx="228600" cy="1676400"/>
          </a:xfrm>
          <a:prstGeom prst="line">
            <a:avLst/>
          </a:prstGeom>
          <a:noFill/>
          <a:ln w="9525">
            <a:solidFill>
              <a:schemeClr val="tx1"/>
            </a:solidFill>
            <a:round/>
            <a:headEnd/>
            <a:tailEnd/>
          </a:ln>
        </p:spPr>
        <p:txBody>
          <a:bodyPr/>
          <a:lstStyle/>
          <a:p>
            <a:endParaRPr lang="en-US"/>
          </a:p>
        </p:txBody>
      </p:sp>
      <p:sp>
        <p:nvSpPr>
          <p:cNvPr id="12327" name="Line 39"/>
          <p:cNvSpPr>
            <a:spLocks noChangeShapeType="1"/>
          </p:cNvSpPr>
          <p:nvPr/>
        </p:nvSpPr>
        <p:spPr bwMode="auto">
          <a:xfrm flipV="1">
            <a:off x="3276600" y="1981200"/>
            <a:ext cx="838200" cy="76200"/>
          </a:xfrm>
          <a:prstGeom prst="line">
            <a:avLst/>
          </a:prstGeom>
          <a:noFill/>
          <a:ln w="9525">
            <a:solidFill>
              <a:schemeClr val="tx1"/>
            </a:solidFill>
            <a:round/>
            <a:headEnd/>
            <a:tailEnd/>
          </a:ln>
        </p:spPr>
        <p:txBody>
          <a:bodyPr/>
          <a:lstStyle/>
          <a:p>
            <a:endParaRPr lang="en-US"/>
          </a:p>
        </p:txBody>
      </p:sp>
      <p:sp>
        <p:nvSpPr>
          <p:cNvPr id="12328" name="Line 40"/>
          <p:cNvSpPr>
            <a:spLocks noChangeShapeType="1"/>
          </p:cNvSpPr>
          <p:nvPr/>
        </p:nvSpPr>
        <p:spPr bwMode="auto">
          <a:xfrm flipH="1">
            <a:off x="4038600" y="4191000"/>
            <a:ext cx="457200" cy="914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2895600" y="1905000"/>
            <a:ext cx="381000" cy="381000"/>
          </a:xfrm>
          <a:prstGeom prst="ellipse">
            <a:avLst/>
          </a:prstGeom>
          <a:noFill/>
          <a:ln w="9525">
            <a:solidFill>
              <a:schemeClr val="tx1"/>
            </a:solidFill>
            <a:round/>
            <a:headEnd/>
            <a:tailEnd/>
          </a:ln>
        </p:spPr>
        <p:txBody>
          <a:bodyPr wrap="none" anchor="ctr"/>
          <a:lstStyle/>
          <a:p>
            <a:endParaRPr lang="en-US" sz="1600"/>
          </a:p>
        </p:txBody>
      </p:sp>
      <p:sp>
        <p:nvSpPr>
          <p:cNvPr id="13315" name="Oval 3"/>
          <p:cNvSpPr>
            <a:spLocks noChangeArrowheads="1"/>
          </p:cNvSpPr>
          <p:nvPr/>
        </p:nvSpPr>
        <p:spPr bwMode="auto">
          <a:xfrm>
            <a:off x="838200" y="1219200"/>
            <a:ext cx="381000" cy="381000"/>
          </a:xfrm>
          <a:prstGeom prst="ellipse">
            <a:avLst/>
          </a:prstGeom>
          <a:noFill/>
          <a:ln w="9525">
            <a:solidFill>
              <a:schemeClr val="tx1"/>
            </a:solidFill>
            <a:round/>
            <a:headEnd/>
            <a:tailEnd/>
          </a:ln>
        </p:spPr>
        <p:txBody>
          <a:bodyPr wrap="none" anchor="ctr"/>
          <a:lstStyle/>
          <a:p>
            <a:endParaRPr lang="en-US" sz="1600"/>
          </a:p>
        </p:txBody>
      </p:sp>
      <p:sp>
        <p:nvSpPr>
          <p:cNvPr id="13316"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3317" name="Oval 5"/>
          <p:cNvSpPr>
            <a:spLocks noChangeArrowheads="1"/>
          </p:cNvSpPr>
          <p:nvPr/>
        </p:nvSpPr>
        <p:spPr bwMode="auto">
          <a:xfrm>
            <a:off x="2057400" y="609600"/>
            <a:ext cx="381000" cy="381000"/>
          </a:xfrm>
          <a:prstGeom prst="ellipse">
            <a:avLst/>
          </a:prstGeom>
          <a:noFill/>
          <a:ln w="9525">
            <a:solidFill>
              <a:schemeClr val="tx1"/>
            </a:solidFill>
            <a:round/>
            <a:headEnd/>
            <a:tailEnd/>
          </a:ln>
        </p:spPr>
        <p:txBody>
          <a:bodyPr wrap="none" anchor="ctr"/>
          <a:lstStyle/>
          <a:p>
            <a:endParaRPr lang="en-US" sz="1600"/>
          </a:p>
        </p:txBody>
      </p:sp>
      <p:sp>
        <p:nvSpPr>
          <p:cNvPr id="13318" name="Oval 6"/>
          <p:cNvSpPr>
            <a:spLocks noChangeArrowheads="1"/>
          </p:cNvSpPr>
          <p:nvPr/>
        </p:nvSpPr>
        <p:spPr bwMode="auto">
          <a:xfrm>
            <a:off x="5943600" y="1143000"/>
            <a:ext cx="381000" cy="381000"/>
          </a:xfrm>
          <a:prstGeom prst="ellipse">
            <a:avLst/>
          </a:prstGeom>
          <a:noFill/>
          <a:ln w="9525">
            <a:solidFill>
              <a:schemeClr val="tx1"/>
            </a:solidFill>
            <a:round/>
            <a:headEnd/>
            <a:tailEnd/>
          </a:ln>
        </p:spPr>
        <p:txBody>
          <a:bodyPr wrap="none" anchor="ctr"/>
          <a:lstStyle/>
          <a:p>
            <a:endParaRPr lang="en-US" sz="1600"/>
          </a:p>
        </p:txBody>
      </p:sp>
      <p:sp>
        <p:nvSpPr>
          <p:cNvPr id="13319" name="Oval 7"/>
          <p:cNvSpPr>
            <a:spLocks noChangeArrowheads="1"/>
          </p:cNvSpPr>
          <p:nvPr/>
        </p:nvSpPr>
        <p:spPr bwMode="auto">
          <a:xfrm>
            <a:off x="1752600" y="4343400"/>
            <a:ext cx="381000" cy="381000"/>
          </a:xfrm>
          <a:prstGeom prst="ellipse">
            <a:avLst/>
          </a:prstGeom>
          <a:noFill/>
          <a:ln w="9525">
            <a:solidFill>
              <a:schemeClr val="tx1"/>
            </a:solidFill>
            <a:round/>
            <a:headEnd/>
            <a:tailEnd/>
          </a:ln>
        </p:spPr>
        <p:txBody>
          <a:bodyPr wrap="none" anchor="ctr"/>
          <a:lstStyle/>
          <a:p>
            <a:endParaRPr lang="en-US" sz="1600"/>
          </a:p>
        </p:txBody>
      </p:sp>
      <p:sp>
        <p:nvSpPr>
          <p:cNvPr id="13320" name="Oval 8"/>
          <p:cNvSpPr>
            <a:spLocks noChangeArrowheads="1"/>
          </p:cNvSpPr>
          <p:nvPr/>
        </p:nvSpPr>
        <p:spPr bwMode="auto">
          <a:xfrm>
            <a:off x="4114800" y="1752600"/>
            <a:ext cx="381000" cy="381000"/>
          </a:xfrm>
          <a:prstGeom prst="ellipse">
            <a:avLst/>
          </a:prstGeom>
          <a:noFill/>
          <a:ln w="9525">
            <a:solidFill>
              <a:schemeClr val="tx1"/>
            </a:solidFill>
            <a:round/>
            <a:headEnd/>
            <a:tailEnd/>
          </a:ln>
        </p:spPr>
        <p:txBody>
          <a:bodyPr wrap="none" anchor="ctr"/>
          <a:lstStyle/>
          <a:p>
            <a:endParaRPr lang="en-US" sz="1600"/>
          </a:p>
        </p:txBody>
      </p:sp>
      <p:sp>
        <p:nvSpPr>
          <p:cNvPr id="13321" name="Oval 9"/>
          <p:cNvSpPr>
            <a:spLocks noChangeArrowheads="1"/>
          </p:cNvSpPr>
          <p:nvPr/>
        </p:nvSpPr>
        <p:spPr bwMode="auto">
          <a:xfrm>
            <a:off x="4114800" y="609600"/>
            <a:ext cx="381000" cy="381000"/>
          </a:xfrm>
          <a:prstGeom prst="ellipse">
            <a:avLst/>
          </a:prstGeom>
          <a:noFill/>
          <a:ln w="9525">
            <a:solidFill>
              <a:schemeClr val="tx1"/>
            </a:solidFill>
            <a:round/>
            <a:headEnd/>
            <a:tailEnd/>
          </a:ln>
        </p:spPr>
        <p:txBody>
          <a:bodyPr wrap="none" anchor="ctr"/>
          <a:lstStyle/>
          <a:p>
            <a:endParaRPr lang="en-US" sz="1600"/>
          </a:p>
        </p:txBody>
      </p:sp>
      <p:sp>
        <p:nvSpPr>
          <p:cNvPr id="13322"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3323"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3324"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3325" name="Oval 13"/>
          <p:cNvSpPr>
            <a:spLocks noChangeArrowheads="1"/>
          </p:cNvSpPr>
          <p:nvPr/>
        </p:nvSpPr>
        <p:spPr bwMode="auto">
          <a:xfrm>
            <a:off x="2057400" y="3124200"/>
            <a:ext cx="381000" cy="381000"/>
          </a:xfrm>
          <a:prstGeom prst="ellipse">
            <a:avLst/>
          </a:prstGeom>
          <a:noFill/>
          <a:ln w="9525">
            <a:solidFill>
              <a:schemeClr val="tx1"/>
            </a:solidFill>
            <a:round/>
            <a:headEnd/>
            <a:tailEnd/>
          </a:ln>
        </p:spPr>
        <p:txBody>
          <a:bodyPr wrap="none" anchor="ctr"/>
          <a:lstStyle/>
          <a:p>
            <a:endParaRPr lang="en-US" sz="1600"/>
          </a:p>
        </p:txBody>
      </p:sp>
      <p:sp>
        <p:nvSpPr>
          <p:cNvPr id="13326" name="Oval 14"/>
          <p:cNvSpPr>
            <a:spLocks noChangeArrowheads="1"/>
          </p:cNvSpPr>
          <p:nvPr/>
        </p:nvSpPr>
        <p:spPr bwMode="auto">
          <a:xfrm>
            <a:off x="685800" y="2743200"/>
            <a:ext cx="381000" cy="381000"/>
          </a:xfrm>
          <a:prstGeom prst="ellipse">
            <a:avLst/>
          </a:prstGeom>
          <a:noFill/>
          <a:ln w="9525">
            <a:solidFill>
              <a:schemeClr val="tx1"/>
            </a:solidFill>
            <a:round/>
            <a:headEnd/>
            <a:tailEnd/>
          </a:ln>
        </p:spPr>
        <p:txBody>
          <a:bodyPr wrap="none" anchor="ctr"/>
          <a:lstStyle/>
          <a:p>
            <a:endParaRPr lang="en-US" sz="1600"/>
          </a:p>
        </p:txBody>
      </p:sp>
      <p:sp>
        <p:nvSpPr>
          <p:cNvPr id="13327"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3328"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p:spPr>
        <p:txBody>
          <a:bodyPr wrap="none" anchor="ctr"/>
          <a:lstStyle/>
          <a:p>
            <a:endParaRPr lang="en-US" sz="1600"/>
          </a:p>
        </p:txBody>
      </p:sp>
      <p:sp>
        <p:nvSpPr>
          <p:cNvPr id="13329" name="Oval 17"/>
          <p:cNvSpPr>
            <a:spLocks noChangeArrowheads="1"/>
          </p:cNvSpPr>
          <p:nvPr/>
        </p:nvSpPr>
        <p:spPr bwMode="auto">
          <a:xfrm>
            <a:off x="6400800" y="3429000"/>
            <a:ext cx="381000" cy="381000"/>
          </a:xfrm>
          <a:prstGeom prst="ellipse">
            <a:avLst/>
          </a:prstGeom>
          <a:noFill/>
          <a:ln w="9525">
            <a:solidFill>
              <a:schemeClr val="tx1"/>
            </a:solidFill>
            <a:round/>
            <a:headEnd/>
            <a:tailEnd/>
          </a:ln>
        </p:spPr>
        <p:txBody>
          <a:bodyPr wrap="none" anchor="ctr"/>
          <a:lstStyle/>
          <a:p>
            <a:endParaRPr lang="en-US" sz="1600"/>
          </a:p>
        </p:txBody>
      </p:sp>
      <p:sp>
        <p:nvSpPr>
          <p:cNvPr id="13330"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3331"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3332" name="Line 20"/>
          <p:cNvSpPr>
            <a:spLocks noChangeShapeType="1"/>
          </p:cNvSpPr>
          <p:nvPr/>
        </p:nvSpPr>
        <p:spPr bwMode="auto">
          <a:xfrm flipH="1">
            <a:off x="5715000" y="2514600"/>
            <a:ext cx="228600" cy="2057400"/>
          </a:xfrm>
          <a:prstGeom prst="line">
            <a:avLst/>
          </a:prstGeom>
          <a:noFill/>
          <a:ln w="9525">
            <a:solidFill>
              <a:schemeClr val="tx1"/>
            </a:solidFill>
            <a:round/>
            <a:headEnd/>
            <a:tailEnd/>
          </a:ln>
        </p:spPr>
        <p:txBody>
          <a:bodyPr/>
          <a:lstStyle/>
          <a:p>
            <a:endParaRPr lang="en-US"/>
          </a:p>
        </p:txBody>
      </p:sp>
      <p:sp>
        <p:nvSpPr>
          <p:cNvPr id="13333"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p:spPr>
        <p:txBody>
          <a:bodyPr/>
          <a:lstStyle/>
          <a:p>
            <a:endParaRPr lang="en-US"/>
          </a:p>
        </p:txBody>
      </p:sp>
      <p:sp>
        <p:nvSpPr>
          <p:cNvPr id="13334" name="Line 22"/>
          <p:cNvSpPr>
            <a:spLocks noChangeShapeType="1"/>
          </p:cNvSpPr>
          <p:nvPr/>
        </p:nvSpPr>
        <p:spPr bwMode="auto">
          <a:xfrm flipV="1">
            <a:off x="5943600" y="1524000"/>
            <a:ext cx="76200" cy="533400"/>
          </a:xfrm>
          <a:prstGeom prst="line">
            <a:avLst/>
          </a:prstGeom>
          <a:noFill/>
          <a:ln w="9525">
            <a:solidFill>
              <a:schemeClr val="tx1"/>
            </a:solidFill>
            <a:round/>
            <a:headEnd/>
            <a:tailEnd/>
          </a:ln>
        </p:spPr>
        <p:txBody>
          <a:bodyPr/>
          <a:lstStyle/>
          <a:p>
            <a:endParaRPr lang="en-US"/>
          </a:p>
        </p:txBody>
      </p:sp>
      <p:sp>
        <p:nvSpPr>
          <p:cNvPr id="13335" name="Line 23"/>
          <p:cNvSpPr>
            <a:spLocks noChangeShapeType="1"/>
          </p:cNvSpPr>
          <p:nvPr/>
        </p:nvSpPr>
        <p:spPr bwMode="auto">
          <a:xfrm>
            <a:off x="4495800" y="1981200"/>
            <a:ext cx="1295400" cy="304800"/>
          </a:xfrm>
          <a:prstGeom prst="line">
            <a:avLst/>
          </a:prstGeom>
          <a:noFill/>
          <a:ln w="9525">
            <a:solidFill>
              <a:schemeClr val="tx1"/>
            </a:solidFill>
            <a:round/>
            <a:headEnd/>
            <a:tailEnd/>
          </a:ln>
        </p:spPr>
        <p:txBody>
          <a:bodyPr/>
          <a:lstStyle/>
          <a:p>
            <a:endParaRPr lang="en-US"/>
          </a:p>
        </p:txBody>
      </p:sp>
      <p:sp>
        <p:nvSpPr>
          <p:cNvPr id="13336" name="Line 24"/>
          <p:cNvSpPr>
            <a:spLocks noChangeShapeType="1"/>
          </p:cNvSpPr>
          <p:nvPr/>
        </p:nvSpPr>
        <p:spPr bwMode="auto">
          <a:xfrm>
            <a:off x="6096000" y="2438400"/>
            <a:ext cx="457200" cy="914400"/>
          </a:xfrm>
          <a:prstGeom prst="line">
            <a:avLst/>
          </a:prstGeom>
          <a:noFill/>
          <a:ln w="9525">
            <a:solidFill>
              <a:schemeClr val="tx1"/>
            </a:solidFill>
            <a:round/>
            <a:headEnd/>
            <a:tailEnd/>
          </a:ln>
        </p:spPr>
        <p:txBody>
          <a:bodyPr/>
          <a:lstStyle/>
          <a:p>
            <a:endParaRPr lang="en-US"/>
          </a:p>
        </p:txBody>
      </p:sp>
      <p:sp>
        <p:nvSpPr>
          <p:cNvPr id="13337" name="Line 25"/>
          <p:cNvSpPr>
            <a:spLocks noChangeShapeType="1"/>
          </p:cNvSpPr>
          <p:nvPr/>
        </p:nvSpPr>
        <p:spPr bwMode="auto">
          <a:xfrm flipV="1">
            <a:off x="5943600" y="4191000"/>
            <a:ext cx="1524000" cy="533400"/>
          </a:xfrm>
          <a:prstGeom prst="line">
            <a:avLst/>
          </a:prstGeom>
          <a:noFill/>
          <a:ln w="9525">
            <a:solidFill>
              <a:schemeClr val="tx1"/>
            </a:solidFill>
            <a:round/>
            <a:headEnd/>
            <a:tailEnd/>
          </a:ln>
        </p:spPr>
        <p:txBody>
          <a:bodyPr/>
          <a:lstStyle/>
          <a:p>
            <a:endParaRPr lang="en-US"/>
          </a:p>
        </p:txBody>
      </p:sp>
      <p:sp>
        <p:nvSpPr>
          <p:cNvPr id="13338" name="Line 26"/>
          <p:cNvSpPr>
            <a:spLocks noChangeShapeType="1"/>
          </p:cNvSpPr>
          <p:nvPr/>
        </p:nvSpPr>
        <p:spPr bwMode="auto">
          <a:xfrm>
            <a:off x="5791200" y="4953000"/>
            <a:ext cx="381000" cy="609600"/>
          </a:xfrm>
          <a:prstGeom prst="line">
            <a:avLst/>
          </a:prstGeom>
          <a:noFill/>
          <a:ln w="9525">
            <a:solidFill>
              <a:schemeClr val="tx1"/>
            </a:solidFill>
            <a:round/>
            <a:headEnd/>
            <a:tailEnd/>
          </a:ln>
        </p:spPr>
        <p:txBody>
          <a:bodyPr/>
          <a:lstStyle/>
          <a:p>
            <a:endParaRPr lang="en-US"/>
          </a:p>
        </p:txBody>
      </p:sp>
      <p:sp>
        <p:nvSpPr>
          <p:cNvPr id="13339" name="Line 27"/>
          <p:cNvSpPr>
            <a:spLocks noChangeShapeType="1"/>
          </p:cNvSpPr>
          <p:nvPr/>
        </p:nvSpPr>
        <p:spPr bwMode="auto">
          <a:xfrm flipH="1">
            <a:off x="5029200" y="4953000"/>
            <a:ext cx="609600" cy="609600"/>
          </a:xfrm>
          <a:prstGeom prst="line">
            <a:avLst/>
          </a:prstGeom>
          <a:noFill/>
          <a:ln w="9525">
            <a:solidFill>
              <a:schemeClr val="tx1"/>
            </a:solidFill>
            <a:round/>
            <a:headEnd/>
            <a:tailEnd/>
          </a:ln>
        </p:spPr>
        <p:txBody>
          <a:bodyPr/>
          <a:lstStyle/>
          <a:p>
            <a:endParaRPr lang="en-US"/>
          </a:p>
        </p:txBody>
      </p:sp>
      <p:sp>
        <p:nvSpPr>
          <p:cNvPr id="13340" name="Line 28"/>
          <p:cNvSpPr>
            <a:spLocks noChangeShapeType="1"/>
          </p:cNvSpPr>
          <p:nvPr/>
        </p:nvSpPr>
        <p:spPr bwMode="auto">
          <a:xfrm flipV="1">
            <a:off x="4114800" y="4800600"/>
            <a:ext cx="1447800" cy="457200"/>
          </a:xfrm>
          <a:prstGeom prst="line">
            <a:avLst/>
          </a:prstGeom>
          <a:noFill/>
          <a:ln w="9525">
            <a:solidFill>
              <a:schemeClr val="tx1"/>
            </a:solidFill>
            <a:round/>
            <a:headEnd/>
            <a:tailEnd/>
          </a:ln>
        </p:spPr>
        <p:txBody>
          <a:bodyPr/>
          <a:lstStyle/>
          <a:p>
            <a:endParaRPr lang="en-US"/>
          </a:p>
        </p:txBody>
      </p:sp>
      <p:sp>
        <p:nvSpPr>
          <p:cNvPr id="13341" name="Line 29"/>
          <p:cNvSpPr>
            <a:spLocks noChangeShapeType="1"/>
          </p:cNvSpPr>
          <p:nvPr/>
        </p:nvSpPr>
        <p:spPr bwMode="auto">
          <a:xfrm>
            <a:off x="4724400" y="4114800"/>
            <a:ext cx="838200" cy="533400"/>
          </a:xfrm>
          <a:prstGeom prst="line">
            <a:avLst/>
          </a:prstGeom>
          <a:noFill/>
          <a:ln w="9525">
            <a:solidFill>
              <a:schemeClr val="tx1"/>
            </a:solidFill>
            <a:round/>
            <a:headEnd/>
            <a:tailEnd/>
          </a:ln>
        </p:spPr>
        <p:txBody>
          <a:bodyPr/>
          <a:lstStyle/>
          <a:p>
            <a:endParaRPr lang="en-US"/>
          </a:p>
        </p:txBody>
      </p:sp>
      <p:sp>
        <p:nvSpPr>
          <p:cNvPr id="13342" name="Line 30"/>
          <p:cNvSpPr>
            <a:spLocks noChangeShapeType="1"/>
          </p:cNvSpPr>
          <p:nvPr/>
        </p:nvSpPr>
        <p:spPr bwMode="auto">
          <a:xfrm>
            <a:off x="1676400" y="2438400"/>
            <a:ext cx="228600" cy="1981200"/>
          </a:xfrm>
          <a:prstGeom prst="line">
            <a:avLst/>
          </a:prstGeom>
          <a:noFill/>
          <a:ln w="9525">
            <a:solidFill>
              <a:schemeClr val="tx1"/>
            </a:solidFill>
            <a:round/>
            <a:headEnd/>
            <a:tailEnd/>
          </a:ln>
        </p:spPr>
        <p:txBody>
          <a:bodyPr/>
          <a:lstStyle/>
          <a:p>
            <a:endParaRPr lang="en-US"/>
          </a:p>
        </p:txBody>
      </p:sp>
      <p:sp>
        <p:nvSpPr>
          <p:cNvPr id="13343" name="Line 31"/>
          <p:cNvSpPr>
            <a:spLocks noChangeShapeType="1"/>
          </p:cNvSpPr>
          <p:nvPr/>
        </p:nvSpPr>
        <p:spPr bwMode="auto">
          <a:xfrm flipV="1">
            <a:off x="1828800" y="2209800"/>
            <a:ext cx="1066800" cy="152400"/>
          </a:xfrm>
          <a:prstGeom prst="line">
            <a:avLst/>
          </a:prstGeom>
          <a:noFill/>
          <a:ln w="9525">
            <a:solidFill>
              <a:schemeClr val="tx1"/>
            </a:solidFill>
            <a:round/>
            <a:headEnd/>
            <a:tailEnd/>
          </a:ln>
        </p:spPr>
        <p:txBody>
          <a:bodyPr/>
          <a:lstStyle/>
          <a:p>
            <a:endParaRPr lang="en-US"/>
          </a:p>
        </p:txBody>
      </p:sp>
      <p:sp>
        <p:nvSpPr>
          <p:cNvPr id="13344" name="Line 32"/>
          <p:cNvSpPr>
            <a:spLocks noChangeShapeType="1"/>
          </p:cNvSpPr>
          <p:nvPr/>
        </p:nvSpPr>
        <p:spPr bwMode="auto">
          <a:xfrm>
            <a:off x="1143000" y="1447800"/>
            <a:ext cx="533400" cy="685800"/>
          </a:xfrm>
          <a:prstGeom prst="line">
            <a:avLst/>
          </a:prstGeom>
          <a:noFill/>
          <a:ln w="9525">
            <a:solidFill>
              <a:schemeClr val="tx1"/>
            </a:solidFill>
            <a:round/>
            <a:headEnd/>
            <a:tailEnd/>
          </a:ln>
        </p:spPr>
        <p:txBody>
          <a:bodyPr/>
          <a:lstStyle/>
          <a:p>
            <a:endParaRPr lang="en-US"/>
          </a:p>
        </p:txBody>
      </p:sp>
      <p:sp>
        <p:nvSpPr>
          <p:cNvPr id="13345" name="Line 33"/>
          <p:cNvSpPr>
            <a:spLocks noChangeShapeType="1"/>
          </p:cNvSpPr>
          <p:nvPr/>
        </p:nvSpPr>
        <p:spPr bwMode="auto">
          <a:xfrm flipH="1">
            <a:off x="990600" y="2362200"/>
            <a:ext cx="609600" cy="457200"/>
          </a:xfrm>
          <a:prstGeom prst="line">
            <a:avLst/>
          </a:prstGeom>
          <a:noFill/>
          <a:ln w="9525">
            <a:solidFill>
              <a:schemeClr val="tx1"/>
            </a:solidFill>
            <a:round/>
            <a:headEnd/>
            <a:tailEnd/>
          </a:ln>
        </p:spPr>
        <p:txBody>
          <a:bodyPr/>
          <a:lstStyle/>
          <a:p>
            <a:endParaRPr lang="en-US"/>
          </a:p>
        </p:txBody>
      </p:sp>
      <p:sp>
        <p:nvSpPr>
          <p:cNvPr id="13346" name="Line 34"/>
          <p:cNvSpPr>
            <a:spLocks noChangeShapeType="1"/>
          </p:cNvSpPr>
          <p:nvPr/>
        </p:nvSpPr>
        <p:spPr bwMode="auto">
          <a:xfrm flipH="1">
            <a:off x="2286000" y="2286000"/>
            <a:ext cx="762000" cy="914400"/>
          </a:xfrm>
          <a:prstGeom prst="line">
            <a:avLst/>
          </a:prstGeom>
          <a:noFill/>
          <a:ln w="9525">
            <a:solidFill>
              <a:schemeClr val="tx1"/>
            </a:solidFill>
            <a:round/>
            <a:headEnd/>
            <a:tailEnd/>
          </a:ln>
        </p:spPr>
        <p:txBody>
          <a:bodyPr/>
          <a:lstStyle/>
          <a:p>
            <a:endParaRPr lang="en-US"/>
          </a:p>
        </p:txBody>
      </p:sp>
      <p:sp>
        <p:nvSpPr>
          <p:cNvPr id="13347" name="Line 35"/>
          <p:cNvSpPr>
            <a:spLocks noChangeShapeType="1"/>
          </p:cNvSpPr>
          <p:nvPr/>
        </p:nvSpPr>
        <p:spPr bwMode="auto">
          <a:xfrm>
            <a:off x="2438400" y="914400"/>
            <a:ext cx="533400" cy="990600"/>
          </a:xfrm>
          <a:prstGeom prst="line">
            <a:avLst/>
          </a:prstGeom>
          <a:noFill/>
          <a:ln w="9525">
            <a:solidFill>
              <a:schemeClr val="tx1"/>
            </a:solidFill>
            <a:round/>
            <a:headEnd/>
            <a:tailEnd/>
          </a:ln>
        </p:spPr>
        <p:txBody>
          <a:bodyPr/>
          <a:lstStyle/>
          <a:p>
            <a:endParaRPr lang="en-US"/>
          </a:p>
        </p:txBody>
      </p:sp>
      <p:sp>
        <p:nvSpPr>
          <p:cNvPr id="13348" name="Freeform 36"/>
          <p:cNvSpPr>
            <a:spLocks/>
          </p:cNvSpPr>
          <p:nvPr/>
        </p:nvSpPr>
        <p:spPr bwMode="auto">
          <a:xfrm>
            <a:off x="1905000" y="2362200"/>
            <a:ext cx="3733800" cy="2209800"/>
          </a:xfrm>
          <a:custGeom>
            <a:avLst/>
            <a:gdLst>
              <a:gd name="T0" fmla="*/ 0 w 2352"/>
              <a:gd name="T1" fmla="*/ 0 h 1392"/>
              <a:gd name="T2" fmla="*/ 2147483647 w 2352"/>
              <a:gd name="T3" fmla="*/ 2147483647 h 1392"/>
              <a:gd name="T4" fmla="*/ 2147483647 w 2352"/>
              <a:gd name="T5" fmla="*/ 2147483647 h 1392"/>
              <a:gd name="T6" fmla="*/ 0 60000 65536"/>
              <a:gd name="T7" fmla="*/ 0 60000 65536"/>
              <a:gd name="T8" fmla="*/ 0 60000 65536"/>
              <a:gd name="T9" fmla="*/ 0 w 2352"/>
              <a:gd name="T10" fmla="*/ 0 h 1392"/>
              <a:gd name="T11" fmla="*/ 2352 w 2352"/>
              <a:gd name="T12" fmla="*/ 1392 h 1392"/>
            </a:gdLst>
            <a:ahLst/>
            <a:cxnLst>
              <a:cxn ang="T6">
                <a:pos x="T0" y="T1"/>
              </a:cxn>
              <a:cxn ang="T7">
                <a:pos x="T2" y="T3"/>
              </a:cxn>
              <a:cxn ang="T8">
                <a:pos x="T4" y="T5"/>
              </a:cxn>
            </a:cxnLst>
            <a:rect l="T9" t="T10" r="T11" b="T12"/>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p:spPr>
        <p:txBody>
          <a:bodyPr/>
          <a:lstStyle/>
          <a:p>
            <a:endParaRPr lang="en-US"/>
          </a:p>
        </p:txBody>
      </p:sp>
      <p:sp>
        <p:nvSpPr>
          <p:cNvPr id="13349" name="Line 37"/>
          <p:cNvSpPr>
            <a:spLocks noChangeShapeType="1"/>
          </p:cNvSpPr>
          <p:nvPr/>
        </p:nvSpPr>
        <p:spPr bwMode="auto">
          <a:xfrm flipH="1">
            <a:off x="4267200" y="990600"/>
            <a:ext cx="76200" cy="762000"/>
          </a:xfrm>
          <a:prstGeom prst="line">
            <a:avLst/>
          </a:prstGeom>
          <a:noFill/>
          <a:ln w="9525">
            <a:solidFill>
              <a:schemeClr val="tx1"/>
            </a:solidFill>
            <a:round/>
            <a:headEnd/>
            <a:tailEnd/>
          </a:ln>
        </p:spPr>
        <p:txBody>
          <a:bodyPr/>
          <a:lstStyle/>
          <a:p>
            <a:endParaRPr lang="en-US"/>
          </a:p>
        </p:txBody>
      </p:sp>
      <p:sp>
        <p:nvSpPr>
          <p:cNvPr id="13350" name="Line 38"/>
          <p:cNvSpPr>
            <a:spLocks noChangeShapeType="1"/>
          </p:cNvSpPr>
          <p:nvPr/>
        </p:nvSpPr>
        <p:spPr bwMode="auto">
          <a:xfrm flipV="1">
            <a:off x="3276600" y="1981200"/>
            <a:ext cx="838200" cy="76200"/>
          </a:xfrm>
          <a:prstGeom prst="line">
            <a:avLst/>
          </a:prstGeom>
          <a:noFill/>
          <a:ln w="9525">
            <a:solidFill>
              <a:schemeClr val="tx1"/>
            </a:solidFill>
            <a:round/>
            <a:headEnd/>
            <a:tailEnd/>
          </a:ln>
        </p:spPr>
        <p:txBody>
          <a:bodyPr/>
          <a:lstStyle/>
          <a:p>
            <a:endParaRPr lang="en-US"/>
          </a:p>
        </p:txBody>
      </p:sp>
      <p:sp>
        <p:nvSpPr>
          <p:cNvPr id="13351" name="Line 39"/>
          <p:cNvSpPr>
            <a:spLocks noChangeShapeType="1"/>
          </p:cNvSpPr>
          <p:nvPr/>
        </p:nvSpPr>
        <p:spPr bwMode="auto">
          <a:xfrm>
            <a:off x="4343400" y="2133600"/>
            <a:ext cx="228600" cy="1676400"/>
          </a:xfrm>
          <a:prstGeom prst="line">
            <a:avLst/>
          </a:prstGeom>
          <a:noFill/>
          <a:ln w="9525">
            <a:solidFill>
              <a:schemeClr val="tx1"/>
            </a:solidFill>
            <a:round/>
            <a:headEnd/>
            <a:tailEnd/>
          </a:ln>
        </p:spPr>
        <p:txBody>
          <a:bodyPr/>
          <a:lstStyle/>
          <a:p>
            <a:endParaRPr lang="en-US"/>
          </a:p>
        </p:txBody>
      </p:sp>
      <p:sp>
        <p:nvSpPr>
          <p:cNvPr id="13352" name="Line 40"/>
          <p:cNvSpPr>
            <a:spLocks noChangeShapeType="1"/>
          </p:cNvSpPr>
          <p:nvPr/>
        </p:nvSpPr>
        <p:spPr bwMode="auto">
          <a:xfrm flipH="1">
            <a:off x="4038600" y="4191000"/>
            <a:ext cx="457200" cy="914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3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4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4341" name="Oval 5"/>
          <p:cNvSpPr>
            <a:spLocks noChangeArrowheads="1"/>
          </p:cNvSpPr>
          <p:nvPr/>
        </p:nvSpPr>
        <p:spPr bwMode="auto">
          <a:xfrm>
            <a:off x="2057400" y="609600"/>
            <a:ext cx="381000" cy="381000"/>
          </a:xfrm>
          <a:prstGeom prst="ellipse">
            <a:avLst/>
          </a:prstGeom>
          <a:noFill/>
          <a:ln w="9525">
            <a:solidFill>
              <a:schemeClr val="tx1"/>
            </a:solidFill>
            <a:round/>
            <a:headEnd/>
            <a:tailEnd/>
          </a:ln>
        </p:spPr>
        <p:txBody>
          <a:bodyPr wrap="none" anchor="ctr"/>
          <a:lstStyle/>
          <a:p>
            <a:endParaRPr lang="en-US" sz="1600"/>
          </a:p>
        </p:txBody>
      </p:sp>
      <p:sp>
        <p:nvSpPr>
          <p:cNvPr id="1434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4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4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4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4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434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434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4349" name="Oval 13"/>
          <p:cNvSpPr>
            <a:spLocks noChangeArrowheads="1"/>
          </p:cNvSpPr>
          <p:nvPr/>
        </p:nvSpPr>
        <p:spPr bwMode="auto">
          <a:xfrm>
            <a:off x="2057400" y="3124200"/>
            <a:ext cx="381000" cy="381000"/>
          </a:xfrm>
          <a:prstGeom prst="ellipse">
            <a:avLst/>
          </a:prstGeom>
          <a:noFill/>
          <a:ln w="9525">
            <a:solidFill>
              <a:schemeClr val="tx1"/>
            </a:solidFill>
            <a:round/>
            <a:headEnd/>
            <a:tailEnd/>
          </a:ln>
        </p:spPr>
        <p:txBody>
          <a:bodyPr wrap="none" anchor="ctr"/>
          <a:lstStyle/>
          <a:p>
            <a:endParaRPr lang="en-US" sz="1600"/>
          </a:p>
        </p:txBody>
      </p:sp>
      <p:sp>
        <p:nvSpPr>
          <p:cNvPr id="1435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5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435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p:spPr>
        <p:txBody>
          <a:bodyPr wrap="none" anchor="ctr"/>
          <a:lstStyle/>
          <a:p>
            <a:endParaRPr lang="en-US" sz="1600"/>
          </a:p>
        </p:txBody>
      </p:sp>
      <p:sp>
        <p:nvSpPr>
          <p:cNvPr id="1435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435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435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435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p:spPr>
        <p:txBody>
          <a:bodyPr/>
          <a:lstStyle/>
          <a:p>
            <a:endParaRPr lang="en-US"/>
          </a:p>
        </p:txBody>
      </p:sp>
      <p:sp>
        <p:nvSpPr>
          <p:cNvPr id="1435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p:spPr>
        <p:txBody>
          <a:bodyPr/>
          <a:lstStyle/>
          <a:p>
            <a:endParaRPr lang="en-US"/>
          </a:p>
        </p:txBody>
      </p:sp>
      <p:sp>
        <p:nvSpPr>
          <p:cNvPr id="14358" name="Line 22"/>
          <p:cNvSpPr>
            <a:spLocks noChangeShapeType="1"/>
          </p:cNvSpPr>
          <p:nvPr/>
        </p:nvSpPr>
        <p:spPr bwMode="auto">
          <a:xfrm flipV="1">
            <a:off x="5943600" y="1524000"/>
            <a:ext cx="76200" cy="533400"/>
          </a:xfrm>
          <a:prstGeom prst="line">
            <a:avLst/>
          </a:prstGeom>
          <a:noFill/>
          <a:ln w="9525">
            <a:solidFill>
              <a:schemeClr val="tx1"/>
            </a:solidFill>
            <a:round/>
            <a:headEnd/>
            <a:tailEnd/>
          </a:ln>
        </p:spPr>
        <p:txBody>
          <a:bodyPr/>
          <a:lstStyle/>
          <a:p>
            <a:endParaRPr lang="en-US"/>
          </a:p>
        </p:txBody>
      </p:sp>
      <p:sp>
        <p:nvSpPr>
          <p:cNvPr id="14359" name="Line 23"/>
          <p:cNvSpPr>
            <a:spLocks noChangeShapeType="1"/>
          </p:cNvSpPr>
          <p:nvPr/>
        </p:nvSpPr>
        <p:spPr bwMode="auto">
          <a:xfrm>
            <a:off x="4495800" y="1981200"/>
            <a:ext cx="1295400" cy="304800"/>
          </a:xfrm>
          <a:prstGeom prst="line">
            <a:avLst/>
          </a:prstGeom>
          <a:noFill/>
          <a:ln w="9525">
            <a:solidFill>
              <a:schemeClr val="tx1"/>
            </a:solidFill>
            <a:round/>
            <a:headEnd/>
            <a:tailEnd/>
          </a:ln>
        </p:spPr>
        <p:txBody>
          <a:bodyPr/>
          <a:lstStyle/>
          <a:p>
            <a:endParaRPr lang="en-US"/>
          </a:p>
        </p:txBody>
      </p:sp>
      <p:sp>
        <p:nvSpPr>
          <p:cNvPr id="14360" name="Line 24"/>
          <p:cNvSpPr>
            <a:spLocks noChangeShapeType="1"/>
          </p:cNvSpPr>
          <p:nvPr/>
        </p:nvSpPr>
        <p:spPr bwMode="auto">
          <a:xfrm>
            <a:off x="6096000" y="2438400"/>
            <a:ext cx="457200" cy="914400"/>
          </a:xfrm>
          <a:prstGeom prst="line">
            <a:avLst/>
          </a:prstGeom>
          <a:noFill/>
          <a:ln w="9525">
            <a:solidFill>
              <a:schemeClr val="tx1"/>
            </a:solidFill>
            <a:round/>
            <a:headEnd/>
            <a:tailEnd/>
          </a:ln>
        </p:spPr>
        <p:txBody>
          <a:bodyPr/>
          <a:lstStyle/>
          <a:p>
            <a:endParaRPr lang="en-US"/>
          </a:p>
        </p:txBody>
      </p:sp>
      <p:sp>
        <p:nvSpPr>
          <p:cNvPr id="1436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p:spPr>
        <p:txBody>
          <a:bodyPr/>
          <a:lstStyle/>
          <a:p>
            <a:endParaRPr lang="en-US"/>
          </a:p>
        </p:txBody>
      </p:sp>
      <p:sp>
        <p:nvSpPr>
          <p:cNvPr id="14362" name="Line 26"/>
          <p:cNvSpPr>
            <a:spLocks noChangeShapeType="1"/>
          </p:cNvSpPr>
          <p:nvPr/>
        </p:nvSpPr>
        <p:spPr bwMode="auto">
          <a:xfrm>
            <a:off x="5791200" y="4953000"/>
            <a:ext cx="381000" cy="609600"/>
          </a:xfrm>
          <a:prstGeom prst="line">
            <a:avLst/>
          </a:prstGeom>
          <a:noFill/>
          <a:ln w="9525">
            <a:solidFill>
              <a:schemeClr val="tx1"/>
            </a:solidFill>
            <a:round/>
            <a:headEnd/>
            <a:tailEnd/>
          </a:ln>
        </p:spPr>
        <p:txBody>
          <a:bodyPr/>
          <a:lstStyle/>
          <a:p>
            <a:endParaRPr lang="en-US"/>
          </a:p>
        </p:txBody>
      </p:sp>
      <p:sp>
        <p:nvSpPr>
          <p:cNvPr id="14363" name="Line 27"/>
          <p:cNvSpPr>
            <a:spLocks noChangeShapeType="1"/>
          </p:cNvSpPr>
          <p:nvPr/>
        </p:nvSpPr>
        <p:spPr bwMode="auto">
          <a:xfrm flipH="1">
            <a:off x="5029200" y="4953000"/>
            <a:ext cx="609600" cy="609600"/>
          </a:xfrm>
          <a:prstGeom prst="line">
            <a:avLst/>
          </a:prstGeom>
          <a:noFill/>
          <a:ln w="9525">
            <a:solidFill>
              <a:schemeClr val="tx1"/>
            </a:solidFill>
            <a:round/>
            <a:headEnd/>
            <a:tailEnd/>
          </a:ln>
        </p:spPr>
        <p:txBody>
          <a:bodyPr/>
          <a:lstStyle/>
          <a:p>
            <a:endParaRPr lang="en-US"/>
          </a:p>
        </p:txBody>
      </p:sp>
      <p:sp>
        <p:nvSpPr>
          <p:cNvPr id="1436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p:spPr>
        <p:txBody>
          <a:bodyPr/>
          <a:lstStyle/>
          <a:p>
            <a:endParaRPr lang="en-US"/>
          </a:p>
        </p:txBody>
      </p:sp>
      <p:sp>
        <p:nvSpPr>
          <p:cNvPr id="14365" name="Line 29"/>
          <p:cNvSpPr>
            <a:spLocks noChangeShapeType="1"/>
          </p:cNvSpPr>
          <p:nvPr/>
        </p:nvSpPr>
        <p:spPr bwMode="auto">
          <a:xfrm>
            <a:off x="4724400" y="4114800"/>
            <a:ext cx="838200" cy="533400"/>
          </a:xfrm>
          <a:prstGeom prst="line">
            <a:avLst/>
          </a:prstGeom>
          <a:noFill/>
          <a:ln w="9525">
            <a:solidFill>
              <a:schemeClr val="tx1"/>
            </a:solidFill>
            <a:round/>
            <a:headEnd/>
            <a:tailEnd/>
          </a:ln>
        </p:spPr>
        <p:txBody>
          <a:bodyPr/>
          <a:lstStyle/>
          <a:p>
            <a:endParaRPr lang="en-US"/>
          </a:p>
        </p:txBody>
      </p:sp>
      <p:sp>
        <p:nvSpPr>
          <p:cNvPr id="14366" name="Line 30"/>
          <p:cNvSpPr>
            <a:spLocks noChangeShapeType="1"/>
          </p:cNvSpPr>
          <p:nvPr/>
        </p:nvSpPr>
        <p:spPr bwMode="auto">
          <a:xfrm>
            <a:off x="1676400" y="2438400"/>
            <a:ext cx="228600" cy="1981200"/>
          </a:xfrm>
          <a:prstGeom prst="line">
            <a:avLst/>
          </a:prstGeom>
          <a:noFill/>
          <a:ln w="9525">
            <a:solidFill>
              <a:schemeClr val="tx1"/>
            </a:solidFill>
            <a:round/>
            <a:headEnd/>
            <a:tailEnd/>
          </a:ln>
        </p:spPr>
        <p:txBody>
          <a:bodyPr/>
          <a:lstStyle/>
          <a:p>
            <a:endParaRPr lang="en-US"/>
          </a:p>
        </p:txBody>
      </p:sp>
      <p:sp>
        <p:nvSpPr>
          <p:cNvPr id="1436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p:spPr>
        <p:txBody>
          <a:bodyPr/>
          <a:lstStyle/>
          <a:p>
            <a:endParaRPr lang="en-US"/>
          </a:p>
        </p:txBody>
      </p:sp>
      <p:sp>
        <p:nvSpPr>
          <p:cNvPr id="14368" name="Line 32"/>
          <p:cNvSpPr>
            <a:spLocks noChangeShapeType="1"/>
          </p:cNvSpPr>
          <p:nvPr/>
        </p:nvSpPr>
        <p:spPr bwMode="auto">
          <a:xfrm>
            <a:off x="1143000" y="1447800"/>
            <a:ext cx="533400" cy="685800"/>
          </a:xfrm>
          <a:prstGeom prst="line">
            <a:avLst/>
          </a:prstGeom>
          <a:noFill/>
          <a:ln w="9525">
            <a:solidFill>
              <a:schemeClr val="tx1"/>
            </a:solidFill>
            <a:round/>
            <a:headEnd/>
            <a:tailEnd/>
          </a:ln>
        </p:spPr>
        <p:txBody>
          <a:bodyPr/>
          <a:lstStyle/>
          <a:p>
            <a:endParaRPr lang="en-US"/>
          </a:p>
        </p:txBody>
      </p:sp>
      <p:sp>
        <p:nvSpPr>
          <p:cNvPr id="14369" name="Line 33"/>
          <p:cNvSpPr>
            <a:spLocks noChangeShapeType="1"/>
          </p:cNvSpPr>
          <p:nvPr/>
        </p:nvSpPr>
        <p:spPr bwMode="auto">
          <a:xfrm flipH="1">
            <a:off x="990600" y="2362200"/>
            <a:ext cx="609600" cy="457200"/>
          </a:xfrm>
          <a:prstGeom prst="line">
            <a:avLst/>
          </a:prstGeom>
          <a:noFill/>
          <a:ln w="9525">
            <a:solidFill>
              <a:schemeClr val="tx1"/>
            </a:solidFill>
            <a:round/>
            <a:headEnd/>
            <a:tailEnd/>
          </a:ln>
        </p:spPr>
        <p:txBody>
          <a:bodyPr/>
          <a:lstStyle/>
          <a:p>
            <a:endParaRPr lang="en-US"/>
          </a:p>
        </p:txBody>
      </p:sp>
      <p:sp>
        <p:nvSpPr>
          <p:cNvPr id="14370" name="Line 34"/>
          <p:cNvSpPr>
            <a:spLocks noChangeShapeType="1"/>
          </p:cNvSpPr>
          <p:nvPr/>
        </p:nvSpPr>
        <p:spPr bwMode="auto">
          <a:xfrm flipH="1">
            <a:off x="2286000" y="2286000"/>
            <a:ext cx="762000" cy="914400"/>
          </a:xfrm>
          <a:prstGeom prst="line">
            <a:avLst/>
          </a:prstGeom>
          <a:noFill/>
          <a:ln w="9525">
            <a:solidFill>
              <a:schemeClr val="tx1"/>
            </a:solidFill>
            <a:round/>
            <a:headEnd/>
            <a:tailEnd/>
          </a:ln>
        </p:spPr>
        <p:txBody>
          <a:bodyPr/>
          <a:lstStyle/>
          <a:p>
            <a:endParaRPr lang="en-US"/>
          </a:p>
        </p:txBody>
      </p:sp>
      <p:sp>
        <p:nvSpPr>
          <p:cNvPr id="14371" name="Line 35"/>
          <p:cNvSpPr>
            <a:spLocks noChangeShapeType="1"/>
          </p:cNvSpPr>
          <p:nvPr/>
        </p:nvSpPr>
        <p:spPr bwMode="auto">
          <a:xfrm>
            <a:off x="2438400" y="914400"/>
            <a:ext cx="533400" cy="990600"/>
          </a:xfrm>
          <a:prstGeom prst="line">
            <a:avLst/>
          </a:prstGeom>
          <a:noFill/>
          <a:ln w="9525">
            <a:solidFill>
              <a:schemeClr val="tx1"/>
            </a:solidFill>
            <a:round/>
            <a:headEnd/>
            <a:tailEnd/>
          </a:ln>
        </p:spPr>
        <p:txBody>
          <a:bodyPr/>
          <a:lstStyle/>
          <a:p>
            <a:endParaRPr lang="en-US"/>
          </a:p>
        </p:txBody>
      </p:sp>
      <p:sp>
        <p:nvSpPr>
          <p:cNvPr id="14372" name="Freeform 36"/>
          <p:cNvSpPr>
            <a:spLocks/>
          </p:cNvSpPr>
          <p:nvPr/>
        </p:nvSpPr>
        <p:spPr bwMode="auto">
          <a:xfrm>
            <a:off x="1905000" y="2362200"/>
            <a:ext cx="3733800" cy="2209800"/>
          </a:xfrm>
          <a:custGeom>
            <a:avLst/>
            <a:gdLst>
              <a:gd name="T0" fmla="*/ 0 w 2352"/>
              <a:gd name="T1" fmla="*/ 0 h 1392"/>
              <a:gd name="T2" fmla="*/ 2147483647 w 2352"/>
              <a:gd name="T3" fmla="*/ 2147483647 h 1392"/>
              <a:gd name="T4" fmla="*/ 2147483647 w 2352"/>
              <a:gd name="T5" fmla="*/ 2147483647 h 1392"/>
              <a:gd name="T6" fmla="*/ 0 60000 65536"/>
              <a:gd name="T7" fmla="*/ 0 60000 65536"/>
              <a:gd name="T8" fmla="*/ 0 60000 65536"/>
              <a:gd name="T9" fmla="*/ 0 w 2352"/>
              <a:gd name="T10" fmla="*/ 0 h 1392"/>
              <a:gd name="T11" fmla="*/ 2352 w 2352"/>
              <a:gd name="T12" fmla="*/ 1392 h 1392"/>
            </a:gdLst>
            <a:ahLst/>
            <a:cxnLst>
              <a:cxn ang="T6">
                <a:pos x="T0" y="T1"/>
              </a:cxn>
              <a:cxn ang="T7">
                <a:pos x="T2" y="T3"/>
              </a:cxn>
              <a:cxn ang="T8">
                <a:pos x="T4" y="T5"/>
              </a:cxn>
            </a:cxnLst>
            <a:rect l="T9" t="T10" r="T11" b="T12"/>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p:spPr>
        <p:txBody>
          <a:bodyPr/>
          <a:lstStyle/>
          <a:p>
            <a:endParaRPr lang="en-US"/>
          </a:p>
        </p:txBody>
      </p:sp>
      <p:sp>
        <p:nvSpPr>
          <p:cNvPr id="14373" name="Line 37"/>
          <p:cNvSpPr>
            <a:spLocks noChangeShapeType="1"/>
          </p:cNvSpPr>
          <p:nvPr/>
        </p:nvSpPr>
        <p:spPr bwMode="auto">
          <a:xfrm>
            <a:off x="4267200" y="990600"/>
            <a:ext cx="0" cy="762000"/>
          </a:xfrm>
          <a:prstGeom prst="line">
            <a:avLst/>
          </a:prstGeom>
          <a:noFill/>
          <a:ln w="9525">
            <a:solidFill>
              <a:schemeClr val="tx1"/>
            </a:solidFill>
            <a:round/>
            <a:headEnd/>
            <a:tailEnd/>
          </a:ln>
        </p:spPr>
        <p:txBody>
          <a:bodyPr/>
          <a:lstStyle/>
          <a:p>
            <a:endParaRPr lang="en-US"/>
          </a:p>
        </p:txBody>
      </p:sp>
      <p:sp>
        <p:nvSpPr>
          <p:cNvPr id="14374" name="Line 38"/>
          <p:cNvSpPr>
            <a:spLocks noChangeShapeType="1"/>
          </p:cNvSpPr>
          <p:nvPr/>
        </p:nvSpPr>
        <p:spPr bwMode="auto">
          <a:xfrm flipV="1">
            <a:off x="3276600" y="1981200"/>
            <a:ext cx="838200" cy="76200"/>
          </a:xfrm>
          <a:prstGeom prst="line">
            <a:avLst/>
          </a:prstGeom>
          <a:noFill/>
          <a:ln w="9525">
            <a:solidFill>
              <a:schemeClr val="tx1"/>
            </a:solidFill>
            <a:round/>
            <a:headEnd/>
            <a:tailEnd/>
          </a:ln>
        </p:spPr>
        <p:txBody>
          <a:bodyPr/>
          <a:lstStyle/>
          <a:p>
            <a:endParaRPr lang="en-US"/>
          </a:p>
        </p:txBody>
      </p:sp>
      <p:sp>
        <p:nvSpPr>
          <p:cNvPr id="14375" name="Line 39"/>
          <p:cNvSpPr>
            <a:spLocks noChangeShapeType="1"/>
          </p:cNvSpPr>
          <p:nvPr/>
        </p:nvSpPr>
        <p:spPr bwMode="auto">
          <a:xfrm>
            <a:off x="4343400" y="2133600"/>
            <a:ext cx="228600" cy="1676400"/>
          </a:xfrm>
          <a:prstGeom prst="line">
            <a:avLst/>
          </a:prstGeom>
          <a:noFill/>
          <a:ln w="9525">
            <a:solidFill>
              <a:schemeClr val="tx1"/>
            </a:solidFill>
            <a:round/>
            <a:headEnd/>
            <a:tailEnd/>
          </a:ln>
        </p:spPr>
        <p:txBody>
          <a:bodyPr/>
          <a:lstStyle/>
          <a:p>
            <a:endParaRPr lang="en-US"/>
          </a:p>
        </p:txBody>
      </p:sp>
      <p:sp>
        <p:nvSpPr>
          <p:cNvPr id="14376" name="Line 40"/>
          <p:cNvSpPr>
            <a:spLocks noChangeShapeType="1"/>
          </p:cNvSpPr>
          <p:nvPr/>
        </p:nvSpPr>
        <p:spPr bwMode="auto">
          <a:xfrm flipH="1">
            <a:off x="4038600" y="4191000"/>
            <a:ext cx="457200" cy="914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normAutofit lnSpcReduction="10000"/>
          </a:bodyPr>
          <a:lstStyle/>
          <a:p>
            <a:r>
              <a:rPr lang="en-US" dirty="0" smtClean="0"/>
              <a:t>Parallel algorithms</a:t>
            </a:r>
          </a:p>
          <a:p>
            <a:r>
              <a:rPr lang="en-US" dirty="0" smtClean="0"/>
              <a:t>Parallel programing languages</a:t>
            </a:r>
          </a:p>
          <a:p>
            <a:r>
              <a:rPr lang="en-US" dirty="0" smtClean="0"/>
              <a:t>Very limited: Parallel programming techniques focusing on tuning programs for performance.</a:t>
            </a:r>
          </a:p>
          <a:p>
            <a:endParaRPr lang="en-US" dirty="0" smtClean="0"/>
          </a:p>
          <a:p>
            <a:r>
              <a:rPr lang="en-US" dirty="0" smtClean="0"/>
              <a:t>The course will build on your knowledge of algorithms, data structures, and programming. </a:t>
            </a:r>
            <a:endParaRPr lang="en-US" dirty="0"/>
          </a:p>
        </p:txBody>
      </p:sp>
      <p:sp>
        <p:nvSpPr>
          <p:cNvPr id="4" name="Slide Number Placeholder 3"/>
          <p:cNvSpPr>
            <a:spLocks noGrp="1"/>
          </p:cNvSpPr>
          <p:nvPr>
            <p:ph type="sldNum" sz="quarter" idx="12"/>
          </p:nvPr>
        </p:nvSpPr>
        <p:spPr/>
        <p:txBody>
          <a:bodyPr/>
          <a:lstStyle/>
          <a:p>
            <a:fld id="{09D3CBD8-FB20-4081-86A0-CB7E6B12A2F0}" type="slidenum">
              <a:rPr lang="en-US" smtClean="0"/>
              <a:pPr/>
              <a:t>2</a:t>
            </a:fld>
            <a:endParaRPr lang="en-US"/>
          </a:p>
        </p:txBody>
      </p:sp>
    </p:spTree>
    <p:extLst>
      <p:ext uri="{BB962C8B-B14F-4D97-AF65-F5344CB8AC3E}">
        <p14:creationId xmlns:p14="http://schemas.microsoft.com/office/powerpoint/2010/main" xmlns="" xmlns:mv="urn:schemas-microsoft-com:mac:vml" xmlns:mc="http://schemas.openxmlformats.org/markup-compatibility/2006" val="3693153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63"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64"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5365"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p:spPr>
        <p:txBody>
          <a:bodyPr wrap="none" anchor="ctr"/>
          <a:lstStyle/>
          <a:p>
            <a:endParaRPr lang="en-US" sz="1600"/>
          </a:p>
        </p:txBody>
      </p:sp>
      <p:sp>
        <p:nvSpPr>
          <p:cNvPr id="15366"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67"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68"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69"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70"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5371"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5372"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5373"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p:spPr>
        <p:txBody>
          <a:bodyPr wrap="none" anchor="ctr"/>
          <a:lstStyle/>
          <a:p>
            <a:endParaRPr lang="en-US" sz="1600"/>
          </a:p>
        </p:txBody>
      </p:sp>
      <p:sp>
        <p:nvSpPr>
          <p:cNvPr id="15374"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75"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537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p:spPr>
        <p:txBody>
          <a:bodyPr wrap="none" anchor="ctr"/>
          <a:lstStyle/>
          <a:p>
            <a:endParaRPr lang="en-US" sz="1600"/>
          </a:p>
        </p:txBody>
      </p:sp>
      <p:sp>
        <p:nvSpPr>
          <p:cNvPr id="15377"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p:spPr>
        <p:txBody>
          <a:bodyPr wrap="none" anchor="ctr"/>
          <a:lstStyle/>
          <a:p>
            <a:endParaRPr lang="en-US" sz="1600"/>
          </a:p>
        </p:txBody>
      </p:sp>
      <p:sp>
        <p:nvSpPr>
          <p:cNvPr id="15378"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5379"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p:spPr>
        <p:txBody>
          <a:bodyPr wrap="none" anchor="ctr"/>
          <a:lstStyle/>
          <a:p>
            <a:endParaRPr lang="en-US" sz="1600"/>
          </a:p>
        </p:txBody>
      </p:sp>
      <p:sp>
        <p:nvSpPr>
          <p:cNvPr id="1538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p:spPr>
        <p:txBody>
          <a:bodyPr/>
          <a:lstStyle/>
          <a:p>
            <a:endParaRPr lang="en-US"/>
          </a:p>
        </p:txBody>
      </p:sp>
      <p:sp>
        <p:nvSpPr>
          <p:cNvPr id="15381"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p:spPr>
        <p:txBody>
          <a:bodyPr/>
          <a:lstStyle/>
          <a:p>
            <a:endParaRPr lang="en-US"/>
          </a:p>
        </p:txBody>
      </p:sp>
      <p:sp>
        <p:nvSpPr>
          <p:cNvPr id="15382" name="Line 22"/>
          <p:cNvSpPr>
            <a:spLocks noChangeShapeType="1"/>
          </p:cNvSpPr>
          <p:nvPr/>
        </p:nvSpPr>
        <p:spPr bwMode="auto">
          <a:xfrm flipV="1">
            <a:off x="5943600" y="1524000"/>
            <a:ext cx="76200" cy="533400"/>
          </a:xfrm>
          <a:prstGeom prst="line">
            <a:avLst/>
          </a:prstGeom>
          <a:noFill/>
          <a:ln w="9525">
            <a:solidFill>
              <a:schemeClr val="tx1"/>
            </a:solidFill>
            <a:round/>
            <a:headEnd/>
            <a:tailEnd/>
          </a:ln>
        </p:spPr>
        <p:txBody>
          <a:bodyPr/>
          <a:lstStyle/>
          <a:p>
            <a:endParaRPr lang="en-US"/>
          </a:p>
        </p:txBody>
      </p:sp>
      <p:sp>
        <p:nvSpPr>
          <p:cNvPr id="15383" name="Line 23"/>
          <p:cNvSpPr>
            <a:spLocks noChangeShapeType="1"/>
          </p:cNvSpPr>
          <p:nvPr/>
        </p:nvSpPr>
        <p:spPr bwMode="auto">
          <a:xfrm>
            <a:off x="4495800" y="1981200"/>
            <a:ext cx="1295400" cy="304800"/>
          </a:xfrm>
          <a:prstGeom prst="line">
            <a:avLst/>
          </a:prstGeom>
          <a:noFill/>
          <a:ln w="9525">
            <a:solidFill>
              <a:schemeClr val="tx1"/>
            </a:solidFill>
            <a:round/>
            <a:headEnd/>
            <a:tailEnd/>
          </a:ln>
        </p:spPr>
        <p:txBody>
          <a:bodyPr/>
          <a:lstStyle/>
          <a:p>
            <a:endParaRPr lang="en-US"/>
          </a:p>
        </p:txBody>
      </p:sp>
      <p:sp>
        <p:nvSpPr>
          <p:cNvPr id="15384" name="Line 24"/>
          <p:cNvSpPr>
            <a:spLocks noChangeShapeType="1"/>
          </p:cNvSpPr>
          <p:nvPr/>
        </p:nvSpPr>
        <p:spPr bwMode="auto">
          <a:xfrm>
            <a:off x="6096000" y="2438400"/>
            <a:ext cx="457200" cy="914400"/>
          </a:xfrm>
          <a:prstGeom prst="line">
            <a:avLst/>
          </a:prstGeom>
          <a:noFill/>
          <a:ln w="9525">
            <a:solidFill>
              <a:schemeClr val="tx1"/>
            </a:solidFill>
            <a:round/>
            <a:headEnd/>
            <a:tailEnd/>
          </a:ln>
        </p:spPr>
        <p:txBody>
          <a:bodyPr/>
          <a:lstStyle/>
          <a:p>
            <a:endParaRPr lang="en-US"/>
          </a:p>
        </p:txBody>
      </p:sp>
      <p:sp>
        <p:nvSpPr>
          <p:cNvPr id="15385" name="Line 25"/>
          <p:cNvSpPr>
            <a:spLocks noChangeShapeType="1"/>
          </p:cNvSpPr>
          <p:nvPr/>
        </p:nvSpPr>
        <p:spPr bwMode="auto">
          <a:xfrm flipV="1">
            <a:off x="5943600" y="4191000"/>
            <a:ext cx="1524000" cy="533400"/>
          </a:xfrm>
          <a:prstGeom prst="line">
            <a:avLst/>
          </a:prstGeom>
          <a:noFill/>
          <a:ln w="9525">
            <a:solidFill>
              <a:schemeClr val="tx1"/>
            </a:solidFill>
            <a:round/>
            <a:headEnd/>
            <a:tailEnd/>
          </a:ln>
        </p:spPr>
        <p:txBody>
          <a:bodyPr/>
          <a:lstStyle/>
          <a:p>
            <a:endParaRPr lang="en-US"/>
          </a:p>
        </p:txBody>
      </p:sp>
      <p:sp>
        <p:nvSpPr>
          <p:cNvPr id="15386" name="Line 26"/>
          <p:cNvSpPr>
            <a:spLocks noChangeShapeType="1"/>
          </p:cNvSpPr>
          <p:nvPr/>
        </p:nvSpPr>
        <p:spPr bwMode="auto">
          <a:xfrm>
            <a:off x="5791200" y="4953000"/>
            <a:ext cx="381000" cy="609600"/>
          </a:xfrm>
          <a:prstGeom prst="line">
            <a:avLst/>
          </a:prstGeom>
          <a:noFill/>
          <a:ln w="9525">
            <a:solidFill>
              <a:schemeClr val="tx1"/>
            </a:solidFill>
            <a:round/>
            <a:headEnd/>
            <a:tailEnd/>
          </a:ln>
        </p:spPr>
        <p:txBody>
          <a:bodyPr/>
          <a:lstStyle/>
          <a:p>
            <a:endParaRPr lang="en-US"/>
          </a:p>
        </p:txBody>
      </p:sp>
      <p:sp>
        <p:nvSpPr>
          <p:cNvPr id="15387" name="Line 27"/>
          <p:cNvSpPr>
            <a:spLocks noChangeShapeType="1"/>
          </p:cNvSpPr>
          <p:nvPr/>
        </p:nvSpPr>
        <p:spPr bwMode="auto">
          <a:xfrm flipH="1">
            <a:off x="5029200" y="4953000"/>
            <a:ext cx="609600" cy="609600"/>
          </a:xfrm>
          <a:prstGeom prst="line">
            <a:avLst/>
          </a:prstGeom>
          <a:noFill/>
          <a:ln w="9525">
            <a:solidFill>
              <a:schemeClr val="tx1"/>
            </a:solidFill>
            <a:round/>
            <a:headEnd/>
            <a:tailEnd/>
          </a:ln>
        </p:spPr>
        <p:txBody>
          <a:bodyPr/>
          <a:lstStyle/>
          <a:p>
            <a:endParaRPr lang="en-US"/>
          </a:p>
        </p:txBody>
      </p:sp>
      <p:sp>
        <p:nvSpPr>
          <p:cNvPr id="15388" name="Line 28"/>
          <p:cNvSpPr>
            <a:spLocks noChangeShapeType="1"/>
          </p:cNvSpPr>
          <p:nvPr/>
        </p:nvSpPr>
        <p:spPr bwMode="auto">
          <a:xfrm flipV="1">
            <a:off x="4114800" y="4800600"/>
            <a:ext cx="1447800" cy="457200"/>
          </a:xfrm>
          <a:prstGeom prst="line">
            <a:avLst/>
          </a:prstGeom>
          <a:noFill/>
          <a:ln w="9525">
            <a:solidFill>
              <a:schemeClr val="tx1"/>
            </a:solidFill>
            <a:round/>
            <a:headEnd/>
            <a:tailEnd/>
          </a:ln>
        </p:spPr>
        <p:txBody>
          <a:bodyPr/>
          <a:lstStyle/>
          <a:p>
            <a:endParaRPr lang="en-US"/>
          </a:p>
        </p:txBody>
      </p:sp>
      <p:sp>
        <p:nvSpPr>
          <p:cNvPr id="15389" name="Line 29"/>
          <p:cNvSpPr>
            <a:spLocks noChangeShapeType="1"/>
          </p:cNvSpPr>
          <p:nvPr/>
        </p:nvSpPr>
        <p:spPr bwMode="auto">
          <a:xfrm>
            <a:off x="4724400" y="4114800"/>
            <a:ext cx="838200" cy="533400"/>
          </a:xfrm>
          <a:prstGeom prst="line">
            <a:avLst/>
          </a:prstGeom>
          <a:noFill/>
          <a:ln w="9525">
            <a:solidFill>
              <a:schemeClr val="tx1"/>
            </a:solidFill>
            <a:round/>
            <a:headEnd/>
            <a:tailEnd/>
          </a:ln>
        </p:spPr>
        <p:txBody>
          <a:bodyPr/>
          <a:lstStyle/>
          <a:p>
            <a:endParaRPr lang="en-US"/>
          </a:p>
        </p:txBody>
      </p:sp>
      <p:sp>
        <p:nvSpPr>
          <p:cNvPr id="15390" name="Line 30"/>
          <p:cNvSpPr>
            <a:spLocks noChangeShapeType="1"/>
          </p:cNvSpPr>
          <p:nvPr/>
        </p:nvSpPr>
        <p:spPr bwMode="auto">
          <a:xfrm>
            <a:off x="1676400" y="2438400"/>
            <a:ext cx="228600" cy="1981200"/>
          </a:xfrm>
          <a:prstGeom prst="line">
            <a:avLst/>
          </a:prstGeom>
          <a:noFill/>
          <a:ln w="9525">
            <a:solidFill>
              <a:schemeClr val="tx1"/>
            </a:solidFill>
            <a:round/>
            <a:headEnd/>
            <a:tailEnd/>
          </a:ln>
        </p:spPr>
        <p:txBody>
          <a:bodyPr/>
          <a:lstStyle/>
          <a:p>
            <a:endParaRPr lang="en-US"/>
          </a:p>
        </p:txBody>
      </p:sp>
      <p:sp>
        <p:nvSpPr>
          <p:cNvPr id="15391" name="Line 31"/>
          <p:cNvSpPr>
            <a:spLocks noChangeShapeType="1"/>
          </p:cNvSpPr>
          <p:nvPr/>
        </p:nvSpPr>
        <p:spPr bwMode="auto">
          <a:xfrm flipV="1">
            <a:off x="1828800" y="2209800"/>
            <a:ext cx="1066800" cy="152400"/>
          </a:xfrm>
          <a:prstGeom prst="line">
            <a:avLst/>
          </a:prstGeom>
          <a:noFill/>
          <a:ln w="9525">
            <a:solidFill>
              <a:schemeClr val="tx1"/>
            </a:solidFill>
            <a:round/>
            <a:headEnd/>
            <a:tailEnd/>
          </a:ln>
        </p:spPr>
        <p:txBody>
          <a:bodyPr/>
          <a:lstStyle/>
          <a:p>
            <a:endParaRPr lang="en-US"/>
          </a:p>
        </p:txBody>
      </p:sp>
      <p:sp>
        <p:nvSpPr>
          <p:cNvPr id="15392" name="Line 32"/>
          <p:cNvSpPr>
            <a:spLocks noChangeShapeType="1"/>
          </p:cNvSpPr>
          <p:nvPr/>
        </p:nvSpPr>
        <p:spPr bwMode="auto">
          <a:xfrm>
            <a:off x="1143000" y="1447800"/>
            <a:ext cx="533400" cy="685800"/>
          </a:xfrm>
          <a:prstGeom prst="line">
            <a:avLst/>
          </a:prstGeom>
          <a:noFill/>
          <a:ln w="9525">
            <a:solidFill>
              <a:schemeClr val="tx1"/>
            </a:solidFill>
            <a:round/>
            <a:headEnd/>
            <a:tailEnd/>
          </a:ln>
        </p:spPr>
        <p:txBody>
          <a:bodyPr/>
          <a:lstStyle/>
          <a:p>
            <a:endParaRPr lang="en-US"/>
          </a:p>
        </p:txBody>
      </p:sp>
      <p:sp>
        <p:nvSpPr>
          <p:cNvPr id="15393" name="Line 33"/>
          <p:cNvSpPr>
            <a:spLocks noChangeShapeType="1"/>
          </p:cNvSpPr>
          <p:nvPr/>
        </p:nvSpPr>
        <p:spPr bwMode="auto">
          <a:xfrm flipH="1">
            <a:off x="990600" y="2362200"/>
            <a:ext cx="609600" cy="457200"/>
          </a:xfrm>
          <a:prstGeom prst="line">
            <a:avLst/>
          </a:prstGeom>
          <a:noFill/>
          <a:ln w="9525">
            <a:solidFill>
              <a:schemeClr val="tx1"/>
            </a:solidFill>
            <a:round/>
            <a:headEnd/>
            <a:tailEnd/>
          </a:ln>
        </p:spPr>
        <p:txBody>
          <a:bodyPr/>
          <a:lstStyle/>
          <a:p>
            <a:endParaRPr lang="en-US"/>
          </a:p>
        </p:txBody>
      </p:sp>
      <p:sp>
        <p:nvSpPr>
          <p:cNvPr id="15394" name="Line 34"/>
          <p:cNvSpPr>
            <a:spLocks noChangeShapeType="1"/>
          </p:cNvSpPr>
          <p:nvPr/>
        </p:nvSpPr>
        <p:spPr bwMode="auto">
          <a:xfrm flipH="1">
            <a:off x="2286000" y="2286000"/>
            <a:ext cx="762000" cy="914400"/>
          </a:xfrm>
          <a:prstGeom prst="line">
            <a:avLst/>
          </a:prstGeom>
          <a:noFill/>
          <a:ln w="9525">
            <a:solidFill>
              <a:schemeClr val="tx1"/>
            </a:solidFill>
            <a:round/>
            <a:headEnd/>
            <a:tailEnd/>
          </a:ln>
        </p:spPr>
        <p:txBody>
          <a:bodyPr/>
          <a:lstStyle/>
          <a:p>
            <a:endParaRPr lang="en-US"/>
          </a:p>
        </p:txBody>
      </p:sp>
      <p:sp>
        <p:nvSpPr>
          <p:cNvPr id="15395" name="Line 35"/>
          <p:cNvSpPr>
            <a:spLocks noChangeShapeType="1"/>
          </p:cNvSpPr>
          <p:nvPr/>
        </p:nvSpPr>
        <p:spPr bwMode="auto">
          <a:xfrm>
            <a:off x="2438400" y="914400"/>
            <a:ext cx="533400" cy="990600"/>
          </a:xfrm>
          <a:prstGeom prst="line">
            <a:avLst/>
          </a:prstGeom>
          <a:noFill/>
          <a:ln w="9525">
            <a:solidFill>
              <a:schemeClr val="tx1"/>
            </a:solidFill>
            <a:round/>
            <a:headEnd/>
            <a:tailEnd/>
          </a:ln>
        </p:spPr>
        <p:txBody>
          <a:bodyPr/>
          <a:lstStyle/>
          <a:p>
            <a:endParaRPr lang="en-US"/>
          </a:p>
        </p:txBody>
      </p:sp>
      <p:sp>
        <p:nvSpPr>
          <p:cNvPr id="15396" name="Freeform 36"/>
          <p:cNvSpPr>
            <a:spLocks/>
          </p:cNvSpPr>
          <p:nvPr/>
        </p:nvSpPr>
        <p:spPr bwMode="auto">
          <a:xfrm>
            <a:off x="1905000" y="2362200"/>
            <a:ext cx="3733800" cy="2209800"/>
          </a:xfrm>
          <a:custGeom>
            <a:avLst/>
            <a:gdLst>
              <a:gd name="T0" fmla="*/ 0 w 2352"/>
              <a:gd name="T1" fmla="*/ 0 h 1392"/>
              <a:gd name="T2" fmla="*/ 2147483647 w 2352"/>
              <a:gd name="T3" fmla="*/ 2147483647 h 1392"/>
              <a:gd name="T4" fmla="*/ 2147483647 w 2352"/>
              <a:gd name="T5" fmla="*/ 2147483647 h 1392"/>
              <a:gd name="T6" fmla="*/ 0 60000 65536"/>
              <a:gd name="T7" fmla="*/ 0 60000 65536"/>
              <a:gd name="T8" fmla="*/ 0 60000 65536"/>
              <a:gd name="T9" fmla="*/ 0 w 2352"/>
              <a:gd name="T10" fmla="*/ 0 h 1392"/>
              <a:gd name="T11" fmla="*/ 2352 w 2352"/>
              <a:gd name="T12" fmla="*/ 1392 h 1392"/>
            </a:gdLst>
            <a:ahLst/>
            <a:cxnLst>
              <a:cxn ang="T6">
                <a:pos x="T0" y="T1"/>
              </a:cxn>
              <a:cxn ang="T7">
                <a:pos x="T2" y="T3"/>
              </a:cxn>
              <a:cxn ang="T8">
                <a:pos x="T4" y="T5"/>
              </a:cxn>
            </a:cxnLst>
            <a:rect l="T9" t="T10" r="T11" b="T12"/>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p:spPr>
        <p:txBody>
          <a:bodyPr/>
          <a:lstStyle/>
          <a:p>
            <a:endParaRPr lang="en-US"/>
          </a:p>
        </p:txBody>
      </p:sp>
      <p:sp>
        <p:nvSpPr>
          <p:cNvPr id="15397" name="Line 37"/>
          <p:cNvSpPr>
            <a:spLocks noChangeShapeType="1"/>
          </p:cNvSpPr>
          <p:nvPr/>
        </p:nvSpPr>
        <p:spPr bwMode="auto">
          <a:xfrm>
            <a:off x="4267200" y="990600"/>
            <a:ext cx="76200" cy="762000"/>
          </a:xfrm>
          <a:prstGeom prst="line">
            <a:avLst/>
          </a:prstGeom>
          <a:noFill/>
          <a:ln w="9525">
            <a:solidFill>
              <a:schemeClr val="tx1"/>
            </a:solidFill>
            <a:round/>
            <a:headEnd/>
            <a:tailEnd/>
          </a:ln>
        </p:spPr>
        <p:txBody>
          <a:bodyPr/>
          <a:lstStyle/>
          <a:p>
            <a:endParaRPr lang="en-US"/>
          </a:p>
        </p:txBody>
      </p:sp>
      <p:sp>
        <p:nvSpPr>
          <p:cNvPr id="15398" name="Line 38"/>
          <p:cNvSpPr>
            <a:spLocks noChangeShapeType="1"/>
          </p:cNvSpPr>
          <p:nvPr/>
        </p:nvSpPr>
        <p:spPr bwMode="auto">
          <a:xfrm flipV="1">
            <a:off x="3276600" y="1981200"/>
            <a:ext cx="838200" cy="76200"/>
          </a:xfrm>
          <a:prstGeom prst="line">
            <a:avLst/>
          </a:prstGeom>
          <a:noFill/>
          <a:ln w="9525">
            <a:solidFill>
              <a:schemeClr val="tx1"/>
            </a:solidFill>
            <a:round/>
            <a:headEnd/>
            <a:tailEnd/>
          </a:ln>
        </p:spPr>
        <p:txBody>
          <a:bodyPr/>
          <a:lstStyle/>
          <a:p>
            <a:endParaRPr lang="en-US"/>
          </a:p>
        </p:txBody>
      </p:sp>
      <p:sp>
        <p:nvSpPr>
          <p:cNvPr id="15399" name="Line 39"/>
          <p:cNvSpPr>
            <a:spLocks noChangeShapeType="1"/>
          </p:cNvSpPr>
          <p:nvPr/>
        </p:nvSpPr>
        <p:spPr bwMode="auto">
          <a:xfrm>
            <a:off x="4343400" y="2133600"/>
            <a:ext cx="228600" cy="1676400"/>
          </a:xfrm>
          <a:prstGeom prst="line">
            <a:avLst/>
          </a:prstGeom>
          <a:noFill/>
          <a:ln w="9525">
            <a:solidFill>
              <a:schemeClr val="tx1"/>
            </a:solidFill>
            <a:round/>
            <a:headEnd/>
            <a:tailEnd/>
          </a:ln>
        </p:spPr>
        <p:txBody>
          <a:bodyPr/>
          <a:lstStyle/>
          <a:p>
            <a:endParaRPr lang="en-US"/>
          </a:p>
        </p:txBody>
      </p:sp>
      <p:sp>
        <p:nvSpPr>
          <p:cNvPr id="15400" name="Line 40"/>
          <p:cNvSpPr>
            <a:spLocks noChangeShapeType="1"/>
          </p:cNvSpPr>
          <p:nvPr/>
        </p:nvSpPr>
        <p:spPr bwMode="auto">
          <a:xfrm flipH="1">
            <a:off x="3962400" y="4191000"/>
            <a:ext cx="533400" cy="914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0"/>
            <a:ext cx="8229600" cy="609600"/>
          </a:xfrm>
        </p:spPr>
        <p:txBody>
          <a:bodyPr/>
          <a:lstStyle/>
          <a:p>
            <a:pPr eaLnBrk="1" hangingPunct="1"/>
            <a:r>
              <a:rPr lang="en-US" u="sng" smtClean="0"/>
              <a:t>Back to the education crisis</a:t>
            </a:r>
            <a:endParaRPr lang="en-US" u="sng" smtClean="0">
              <a:solidFill>
                <a:srgbClr val="FF0000"/>
              </a:solidFill>
            </a:endParaRPr>
          </a:p>
        </p:txBody>
      </p:sp>
      <p:sp>
        <p:nvSpPr>
          <p:cNvPr id="16387" name="Rectangle 3"/>
          <p:cNvSpPr>
            <a:spLocks noGrp="1" noChangeArrowheads="1"/>
          </p:cNvSpPr>
          <p:nvPr>
            <p:ph type="body" idx="4294967295"/>
          </p:nvPr>
        </p:nvSpPr>
        <p:spPr>
          <a:xfrm>
            <a:off x="0" y="609600"/>
            <a:ext cx="9144000" cy="6248400"/>
          </a:xfrm>
        </p:spPr>
        <p:txBody>
          <a:bodyPr/>
          <a:lstStyle/>
          <a:p>
            <a:pPr marL="660400" indent="-660400" eaLnBrk="1" hangingPunct="1">
              <a:lnSpc>
                <a:spcPct val="80000"/>
              </a:lnSpc>
              <a:buFontTx/>
              <a:buNone/>
            </a:pPr>
            <a:r>
              <a:rPr lang="en-US" sz="2800" dirty="0" smtClean="0"/>
              <a:t>CTO of </a:t>
            </a:r>
            <a:r>
              <a:rPr lang="en-US" sz="2800" dirty="0" err="1" smtClean="0"/>
              <a:t>NVidia</a:t>
            </a:r>
            <a:r>
              <a:rPr lang="en-US" sz="2800" dirty="0" smtClean="0"/>
              <a:t> and the official Intel leader of multi-cores at Intel: teach parallelism as early as you.</a:t>
            </a:r>
          </a:p>
          <a:p>
            <a:pPr marL="660400" indent="-660400" eaLnBrk="1" hangingPunct="1">
              <a:lnSpc>
                <a:spcPct val="80000"/>
              </a:lnSpc>
              <a:buFontTx/>
              <a:buNone/>
            </a:pPr>
            <a:r>
              <a:rPr lang="en-US" sz="2800" dirty="0" smtClean="0"/>
              <a:t>Reason: we don’t only under teach. We </a:t>
            </a:r>
            <a:r>
              <a:rPr lang="en-US" sz="2800" dirty="0" err="1" smtClean="0"/>
              <a:t>misteach</a:t>
            </a:r>
            <a:r>
              <a:rPr lang="en-US" sz="2800" dirty="0" smtClean="0"/>
              <a:t>, since students acquire bad habits. </a:t>
            </a:r>
          </a:p>
          <a:p>
            <a:pPr marL="660400" indent="-660400" eaLnBrk="1" hangingPunct="1">
              <a:lnSpc>
                <a:spcPct val="80000"/>
              </a:lnSpc>
              <a:buFontTx/>
              <a:buNone/>
            </a:pPr>
            <a:endParaRPr lang="en-US" sz="2800" dirty="0" smtClean="0"/>
          </a:p>
          <a:p>
            <a:pPr marL="660400" indent="-660400" eaLnBrk="1" hangingPunct="1">
              <a:lnSpc>
                <a:spcPct val="80000"/>
              </a:lnSpc>
              <a:buFontTx/>
              <a:buNone/>
            </a:pPr>
            <a:r>
              <a:rPr lang="en-US" sz="2800" dirty="0" smtClean="0"/>
              <a:t>Converged to: Teach CS&amp;E Freshmen and invite all Eng, Math, and Science; sends message “</a:t>
            </a:r>
            <a:r>
              <a:rPr lang="en-US" sz="2800" dirty="0" smtClean="0">
                <a:solidFill>
                  <a:srgbClr val="FF0000"/>
                </a:solidFill>
              </a:rPr>
              <a:t>CS&amp;E is where the action is</a:t>
            </a:r>
            <a:r>
              <a:rPr lang="en-US" sz="2800" dirty="0" smtClean="0"/>
              <a:t>”.</a:t>
            </a:r>
          </a:p>
          <a:p>
            <a:pPr marL="660400" indent="-660400" eaLnBrk="1" hangingPunct="1">
              <a:lnSpc>
                <a:spcPct val="80000"/>
              </a:lnSpc>
              <a:buFontTx/>
              <a:buNone/>
            </a:pPr>
            <a:endParaRPr lang="en-US" sz="2800" dirty="0" smtClean="0"/>
          </a:p>
          <a:p>
            <a:pPr marL="660400" indent="-660400" eaLnBrk="1" hangingPunct="1">
              <a:lnSpc>
                <a:spcPct val="80000"/>
              </a:lnSpc>
              <a:buFontTx/>
              <a:buNone/>
            </a:pPr>
            <a:r>
              <a:rPr lang="en-US" sz="2800" u="sng" dirty="0" smtClean="0">
                <a:solidFill>
                  <a:srgbClr val="FF0000"/>
                </a:solidFill>
              </a:rPr>
              <a:t>Why should you care</a:t>
            </a:r>
            <a:r>
              <a:rPr lang="en-US" sz="2800" dirty="0" smtClean="0"/>
              <a:t>? Programmability is a necessary condition for success of a many core platform. </a:t>
            </a:r>
            <a:r>
              <a:rPr lang="en-US" sz="2800" dirty="0" err="1" smtClean="0">
                <a:solidFill>
                  <a:srgbClr val="FF0000"/>
                </a:solidFill>
              </a:rPr>
              <a:t>Teachability</a:t>
            </a:r>
            <a:r>
              <a:rPr lang="en-US" sz="2800" dirty="0" smtClean="0"/>
              <a:t> is necessary for that and is a </a:t>
            </a:r>
            <a:r>
              <a:rPr lang="en-US" sz="2800" dirty="0" smtClean="0">
                <a:solidFill>
                  <a:srgbClr val="FF0000"/>
                </a:solidFill>
              </a:rPr>
              <a:t>practical </a:t>
            </a:r>
            <a:r>
              <a:rPr lang="en-US" sz="2800" u="sng" dirty="0" smtClean="0">
                <a:solidFill>
                  <a:srgbClr val="FF0000"/>
                </a:solidFill>
              </a:rPr>
              <a:t>benchmark</a:t>
            </a:r>
            <a:r>
              <a:rPr lang="en-US" sz="2800" dirty="0" smtClean="0"/>
              <a:t>.</a:t>
            </a:r>
          </a:p>
          <a:p>
            <a:pPr marL="660400" indent="-660400" eaLnBrk="1" hangingPunct="1">
              <a:lnSpc>
                <a:spcPct val="80000"/>
              </a:lnSpc>
              <a:buFontTx/>
              <a:buNone/>
            </a:pPr>
            <a:endParaRPr lang="en-US" sz="2800" dirty="0" smtClean="0"/>
          </a:p>
          <a:p>
            <a:pPr marL="660400" indent="-660400" eaLnBrk="1" hangingPunct="1">
              <a:lnSpc>
                <a:spcPct val="80000"/>
              </a:lnSpc>
              <a:buFontTx/>
              <a:buNone/>
            </a:pPr>
            <a:endParaRPr lang="en-US" sz="2800" dirty="0" smtClean="0"/>
          </a:p>
          <a:p>
            <a:pPr marL="660400" indent="-660400"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t>A case for XMT in current study</a:t>
            </a:r>
            <a:endParaRPr lang="en-US" u="sng" dirty="0"/>
          </a:p>
        </p:txBody>
      </p:sp>
      <p:sp>
        <p:nvSpPr>
          <p:cNvPr id="3" name="Content Placeholder 2"/>
          <p:cNvSpPr>
            <a:spLocks noGrp="1"/>
          </p:cNvSpPr>
          <p:nvPr>
            <p:ph idx="1"/>
          </p:nvPr>
        </p:nvSpPr>
        <p:spPr>
          <a:xfrm>
            <a:off x="0" y="914400"/>
            <a:ext cx="9144000" cy="5211763"/>
          </a:xfrm>
        </p:spPr>
        <p:txBody>
          <a:bodyPr/>
          <a:lstStyle/>
          <a:p>
            <a:pPr>
              <a:buNone/>
            </a:pPr>
            <a:r>
              <a:rPr lang="en-US" sz="2400" dirty="0" smtClean="0"/>
              <a:t>Recall how the standard CS curriculum looks:</a:t>
            </a:r>
          </a:p>
          <a:p>
            <a:pPr>
              <a:buNone/>
            </a:pPr>
            <a:r>
              <a:rPr lang="en-US" sz="2400" dirty="0" smtClean="0"/>
              <a:t>1</a:t>
            </a:r>
            <a:r>
              <a:rPr lang="en-US" sz="2400" baseline="30000" dirty="0" smtClean="0"/>
              <a:t>st</a:t>
            </a:r>
            <a:r>
              <a:rPr lang="en-US" sz="2400" dirty="0" smtClean="0"/>
              <a:t> year of CS: programming. </a:t>
            </a:r>
          </a:p>
          <a:p>
            <a:pPr>
              <a:buNone/>
            </a:pPr>
            <a:r>
              <a:rPr lang="en-US" sz="2400" dirty="0" smtClean="0"/>
              <a:t>Later: design &amp; analysis of algorithms.</a:t>
            </a:r>
          </a:p>
          <a:p>
            <a:pPr>
              <a:buNone/>
            </a:pPr>
            <a:r>
              <a:rPr lang="en-US" sz="2400" dirty="0" smtClean="0"/>
              <a:t>Rationale: 1st concrete programming experience, so that algorithms &amp; analysis make sense</a:t>
            </a:r>
          </a:p>
          <a:p>
            <a:pPr>
              <a:buNone/>
            </a:pPr>
            <a:r>
              <a:rPr lang="en-US" sz="2400" u="sng" dirty="0" smtClean="0"/>
              <a:t>But</a:t>
            </a:r>
            <a:r>
              <a:rPr lang="en-US" sz="2400" dirty="0" smtClean="0"/>
              <a:t>, </a:t>
            </a:r>
            <a:r>
              <a:rPr lang="en-US" sz="2400" b="1" dirty="0" smtClean="0"/>
              <a:t>you</a:t>
            </a:r>
            <a:r>
              <a:rPr lang="en-US" sz="2400" dirty="0" smtClean="0"/>
              <a:t> can understand parallel algorithm, which is an academic-credit-worthy topic (beyond 1st year), learn skill of parallel programming, by assignments </a:t>
            </a:r>
            <a:r>
              <a:rPr lang="en-US" sz="2400" u="sng" dirty="0" smtClean="0"/>
              <a:t>on par</a:t>
            </a:r>
            <a:r>
              <a:rPr lang="en-US" sz="2400" dirty="0" smtClean="0"/>
              <a:t> with Parallel </a:t>
            </a:r>
            <a:r>
              <a:rPr lang="en-US" sz="2400" dirty="0" err="1" smtClean="0"/>
              <a:t>Prog</a:t>
            </a:r>
            <a:r>
              <a:rPr lang="en-US" sz="2400" dirty="0" smtClean="0"/>
              <a:t> courses. </a:t>
            </a:r>
            <a:endParaRPr lang="en-US" sz="2400" dirty="0" smtClean="0"/>
          </a:p>
          <a:p>
            <a:pPr>
              <a:buNone/>
            </a:pPr>
            <a:r>
              <a:rPr lang="en-US" sz="2400" u="sng" dirty="0" smtClean="0"/>
              <a:t>And</a:t>
            </a:r>
            <a:r>
              <a:rPr lang="en-US" sz="2400" dirty="0" smtClean="0"/>
              <a:t> you do not need to know anything about parallel architectures. In fact, the review of shared memory architecture deviates from my normal way of presenting parallel algorithms and XMT programming. Architecture is noted in the </a:t>
            </a:r>
            <a:r>
              <a:rPr lang="en-US" sz="2400" smtClean="0"/>
              <a:t>last class only.</a:t>
            </a:r>
            <a:endParaRPr lang="en-US" sz="2400" u="sng" dirty="0" smtClean="0"/>
          </a:p>
          <a:p>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0"/>
            <a:ext cx="8229600" cy="762000"/>
          </a:xfrm>
        </p:spPr>
        <p:txBody>
          <a:bodyPr/>
          <a:lstStyle/>
          <a:p>
            <a:pPr eaLnBrk="1" hangingPunct="1"/>
            <a:r>
              <a:rPr lang="en-US" u="sng" smtClean="0"/>
              <a:t>Need</a:t>
            </a:r>
          </a:p>
        </p:txBody>
      </p:sp>
      <p:sp>
        <p:nvSpPr>
          <p:cNvPr id="17411" name="Rectangle 3"/>
          <p:cNvSpPr>
            <a:spLocks noGrp="1" noChangeArrowheads="1"/>
          </p:cNvSpPr>
          <p:nvPr>
            <p:ph type="body" idx="4294967295"/>
          </p:nvPr>
        </p:nvSpPr>
        <p:spPr>
          <a:xfrm>
            <a:off x="0" y="762000"/>
            <a:ext cx="9144000" cy="6096000"/>
          </a:xfrm>
        </p:spPr>
        <p:txBody>
          <a:bodyPr/>
          <a:lstStyle/>
          <a:p>
            <a:pPr marL="660400" indent="-660400" eaLnBrk="1" hangingPunct="1">
              <a:lnSpc>
                <a:spcPct val="90000"/>
              </a:lnSpc>
              <a:buFontTx/>
              <a:buNone/>
            </a:pPr>
            <a:r>
              <a:rPr lang="en-US" sz="2400" smtClean="0"/>
              <a:t>A general-purpose parallel computer framework </a:t>
            </a:r>
            <a:r>
              <a:rPr lang="en-US" sz="2400" smtClean="0">
                <a:solidFill>
                  <a:srgbClr val="FF0000"/>
                </a:solidFill>
              </a:rPr>
              <a:t>[“successor to the Pentium for the multi-core era”]</a:t>
            </a:r>
            <a:r>
              <a:rPr lang="en-US" sz="2400" smtClean="0"/>
              <a:t> that:</a:t>
            </a:r>
          </a:p>
          <a:p>
            <a:pPr marL="660400" indent="-660400" eaLnBrk="1" hangingPunct="1">
              <a:lnSpc>
                <a:spcPct val="90000"/>
              </a:lnSpc>
              <a:buFontTx/>
              <a:buAutoNum type="romanLcParenBoth"/>
            </a:pPr>
            <a:r>
              <a:rPr lang="en-US" sz="2400" smtClean="0"/>
              <a:t>is</a:t>
            </a:r>
            <a:r>
              <a:rPr lang="en-US" sz="2400" smtClean="0">
                <a:solidFill>
                  <a:srgbClr val="FF0000"/>
                </a:solidFill>
              </a:rPr>
              <a:t> easy to program;</a:t>
            </a:r>
            <a:r>
              <a:rPr lang="en-US" sz="2400" smtClean="0"/>
              <a:t> </a:t>
            </a:r>
          </a:p>
          <a:p>
            <a:pPr marL="660400" indent="-660400" eaLnBrk="1" hangingPunct="1">
              <a:lnSpc>
                <a:spcPct val="90000"/>
              </a:lnSpc>
              <a:buFontTx/>
              <a:buAutoNum type="romanLcParenBoth"/>
            </a:pPr>
            <a:r>
              <a:rPr lang="en-US" sz="2400" smtClean="0"/>
              <a:t>gives good performance with </a:t>
            </a:r>
            <a:r>
              <a:rPr lang="en-US" sz="2400" smtClean="0">
                <a:solidFill>
                  <a:srgbClr val="FF0000"/>
                </a:solidFill>
              </a:rPr>
              <a:t>any amount of parallelism</a:t>
            </a:r>
            <a:r>
              <a:rPr lang="en-US" sz="2400" smtClean="0"/>
              <a:t> provided by the algorithm; namely,  up- and down-scalability including </a:t>
            </a:r>
            <a:r>
              <a:rPr lang="en-US" sz="2400" smtClean="0">
                <a:solidFill>
                  <a:srgbClr val="FF0000"/>
                </a:solidFill>
              </a:rPr>
              <a:t>backwards compatibility </a:t>
            </a:r>
            <a:r>
              <a:rPr lang="en-US" sz="2400" smtClean="0"/>
              <a:t>on</a:t>
            </a:r>
            <a:r>
              <a:rPr lang="en-US" sz="2400" smtClean="0">
                <a:solidFill>
                  <a:srgbClr val="FF0000"/>
                </a:solidFill>
              </a:rPr>
              <a:t> serial</a:t>
            </a:r>
            <a:r>
              <a:rPr lang="en-US" sz="2400" smtClean="0"/>
              <a:t> code; </a:t>
            </a:r>
          </a:p>
          <a:p>
            <a:pPr marL="660400" indent="-660400" eaLnBrk="1" hangingPunct="1">
              <a:lnSpc>
                <a:spcPct val="90000"/>
              </a:lnSpc>
              <a:buFontTx/>
              <a:buAutoNum type="romanLcParenBoth"/>
            </a:pPr>
            <a:r>
              <a:rPr lang="en-US" sz="2400" smtClean="0"/>
              <a:t>supports application programming (VHDL/Verilog, OpenGL, MATLAB) and performance programming; and </a:t>
            </a:r>
          </a:p>
          <a:p>
            <a:pPr marL="660400" indent="-660400" eaLnBrk="1" hangingPunct="1">
              <a:lnSpc>
                <a:spcPct val="90000"/>
              </a:lnSpc>
              <a:buFontTx/>
              <a:buAutoNum type="romanLcParenBoth"/>
            </a:pPr>
            <a:r>
              <a:rPr lang="en-US" sz="2400" smtClean="0">
                <a:sym typeface="Wingdings" pitchFamily="2" charset="2"/>
              </a:rPr>
              <a:t>fits</a:t>
            </a:r>
            <a:r>
              <a:rPr lang="en-US" sz="2400" smtClean="0">
                <a:solidFill>
                  <a:srgbClr val="FF0000"/>
                </a:solidFill>
                <a:sym typeface="Wingdings" pitchFamily="2" charset="2"/>
              </a:rPr>
              <a:t> current</a:t>
            </a:r>
            <a:r>
              <a:rPr lang="en-US" sz="2400" smtClean="0">
                <a:solidFill>
                  <a:srgbClr val="000014"/>
                </a:solidFill>
                <a:sym typeface="Wingdings" pitchFamily="2" charset="2"/>
              </a:rPr>
              <a:t> chip </a:t>
            </a:r>
            <a:r>
              <a:rPr lang="en-US" sz="2400" smtClean="0">
                <a:solidFill>
                  <a:srgbClr val="FF0000"/>
                </a:solidFill>
                <a:sym typeface="Wingdings" pitchFamily="2" charset="2"/>
              </a:rPr>
              <a:t>technology</a:t>
            </a:r>
            <a:r>
              <a:rPr lang="en-US" sz="2400" smtClean="0">
                <a:solidFill>
                  <a:srgbClr val="000014"/>
                </a:solidFill>
                <a:sym typeface="Wingdings" pitchFamily="2" charset="2"/>
              </a:rPr>
              <a:t> and </a:t>
            </a:r>
            <a:r>
              <a:rPr lang="en-US" sz="2400" smtClean="0">
                <a:solidFill>
                  <a:srgbClr val="FF0000"/>
                </a:solidFill>
                <a:sym typeface="Wingdings" pitchFamily="2" charset="2"/>
              </a:rPr>
              <a:t>scales</a:t>
            </a:r>
            <a:r>
              <a:rPr lang="en-US" sz="2400" smtClean="0">
                <a:solidFill>
                  <a:srgbClr val="000014"/>
                </a:solidFill>
                <a:sym typeface="Wingdings" pitchFamily="2" charset="2"/>
              </a:rPr>
              <a:t> with it.</a:t>
            </a:r>
            <a:endParaRPr lang="en-US" sz="2400" u="sng" smtClean="0"/>
          </a:p>
          <a:p>
            <a:pPr marL="660400" indent="-660400" eaLnBrk="1" hangingPunct="1">
              <a:lnSpc>
                <a:spcPct val="90000"/>
              </a:lnSpc>
              <a:buFontTx/>
              <a:buNone/>
            </a:pPr>
            <a:r>
              <a:rPr lang="en-US" sz="2400" smtClean="0"/>
              <a:t>(in particular: strong speed-ups for single-task completion time)</a:t>
            </a:r>
          </a:p>
          <a:p>
            <a:pPr marL="660400" indent="-660400" eaLnBrk="1" hangingPunct="1">
              <a:lnSpc>
                <a:spcPct val="90000"/>
              </a:lnSpc>
              <a:buFontTx/>
              <a:buNone/>
            </a:pPr>
            <a:endParaRPr lang="en-US" sz="2400" b="1" smtClean="0"/>
          </a:p>
          <a:p>
            <a:pPr marL="660400" indent="-660400" eaLnBrk="1" hangingPunct="1">
              <a:lnSpc>
                <a:spcPct val="90000"/>
              </a:lnSpc>
              <a:buFontTx/>
              <a:buNone/>
            </a:pPr>
            <a:r>
              <a:rPr lang="en-US" sz="2400" b="1" u="sng" smtClean="0"/>
              <a:t>Main Point of talk: PRAM-On-Chip@UMD is addressing (i)-(iv).</a:t>
            </a:r>
            <a:endParaRPr lang="en-US" sz="2400" u="sng"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0"/>
            <a:ext cx="9144000" cy="990600"/>
          </a:xfrm>
        </p:spPr>
        <p:txBody>
          <a:bodyPr/>
          <a:lstStyle/>
          <a:p>
            <a:pPr eaLnBrk="1" hangingPunct="1"/>
            <a:r>
              <a:rPr lang="en-US" sz="3200" u="sng" smtClean="0"/>
              <a:t>Summary of technical pathways</a:t>
            </a:r>
            <a:r>
              <a:rPr lang="en-US" sz="3200" smtClean="0"/>
              <a:t> </a:t>
            </a:r>
            <a:br>
              <a:rPr lang="en-US" sz="3200" smtClean="0"/>
            </a:br>
            <a:r>
              <a:rPr lang="en-US" sz="3200" smtClean="0"/>
              <a:t>It is all about (2</a:t>
            </a:r>
            <a:r>
              <a:rPr lang="en-US" sz="3200" baseline="30000" smtClean="0"/>
              <a:t>nd</a:t>
            </a:r>
            <a:r>
              <a:rPr lang="en-US" sz="3200" smtClean="0"/>
              <a:t> class) levers</a:t>
            </a:r>
            <a:r>
              <a:rPr lang="en-US" sz="4000" smtClean="0"/>
              <a:t> </a:t>
            </a:r>
          </a:p>
        </p:txBody>
      </p:sp>
      <p:sp>
        <p:nvSpPr>
          <p:cNvPr id="18435" name="Rectangle 3"/>
          <p:cNvSpPr>
            <a:spLocks noGrp="1" noChangeArrowheads="1"/>
          </p:cNvSpPr>
          <p:nvPr>
            <p:ph type="body" idx="4294967295"/>
          </p:nvPr>
        </p:nvSpPr>
        <p:spPr>
          <a:xfrm>
            <a:off x="0" y="1143000"/>
            <a:ext cx="9144000" cy="5715000"/>
          </a:xfrm>
        </p:spPr>
        <p:txBody>
          <a:bodyPr/>
          <a:lstStyle/>
          <a:p>
            <a:pPr eaLnBrk="1" hangingPunct="1">
              <a:buFontTx/>
              <a:buNone/>
            </a:pPr>
            <a:endParaRPr lang="en-US" smtClean="0"/>
          </a:p>
        </p:txBody>
      </p:sp>
      <p:pic>
        <p:nvPicPr>
          <p:cNvPr id="18436" name="Picture 4" descr="LeverSecondClass"/>
          <p:cNvPicPr>
            <a:picLocks noChangeAspect="1" noChangeArrowheads="1"/>
          </p:cNvPicPr>
          <p:nvPr/>
        </p:nvPicPr>
        <p:blipFill>
          <a:blip r:embed="rId3" cstate="print"/>
          <a:srcRect/>
          <a:stretch>
            <a:fillRect/>
          </a:stretch>
        </p:blipFill>
        <p:spPr bwMode="auto">
          <a:xfrm>
            <a:off x="0" y="1219200"/>
            <a:ext cx="4800600" cy="1600200"/>
          </a:xfrm>
          <a:prstGeom prst="rect">
            <a:avLst/>
          </a:prstGeom>
          <a:noFill/>
          <a:ln w="9525">
            <a:noFill/>
            <a:miter lim="800000"/>
            <a:headEnd/>
            <a:tailEnd/>
          </a:ln>
        </p:spPr>
      </p:pic>
      <p:sp>
        <p:nvSpPr>
          <p:cNvPr id="18437" name="Text Box 5"/>
          <p:cNvSpPr txBox="1">
            <a:spLocks noChangeArrowheads="1"/>
          </p:cNvSpPr>
          <p:nvPr/>
        </p:nvSpPr>
        <p:spPr bwMode="auto">
          <a:xfrm>
            <a:off x="5318125" y="1306513"/>
            <a:ext cx="2343150" cy="396875"/>
          </a:xfrm>
          <a:prstGeom prst="rect">
            <a:avLst/>
          </a:prstGeom>
          <a:noFill/>
          <a:ln w="9525">
            <a:noFill/>
            <a:miter lim="800000"/>
            <a:headEnd/>
            <a:tailEnd/>
          </a:ln>
        </p:spPr>
        <p:txBody>
          <a:bodyPr wrap="none">
            <a:spAutoFit/>
          </a:bodyPr>
          <a:lstStyle/>
          <a:p>
            <a:r>
              <a:rPr lang="en-US" sz="2000"/>
              <a:t>Credit: Archimedes</a:t>
            </a:r>
          </a:p>
        </p:txBody>
      </p:sp>
      <p:sp>
        <p:nvSpPr>
          <p:cNvPr id="18438" name="Text Box 6"/>
          <p:cNvSpPr txBox="1">
            <a:spLocks noChangeArrowheads="1"/>
          </p:cNvSpPr>
          <p:nvPr/>
        </p:nvSpPr>
        <p:spPr bwMode="auto">
          <a:xfrm>
            <a:off x="60325" y="3276600"/>
            <a:ext cx="9083675" cy="3381375"/>
          </a:xfrm>
          <a:prstGeom prst="rect">
            <a:avLst/>
          </a:prstGeom>
          <a:noFill/>
          <a:ln w="9525">
            <a:noFill/>
            <a:miter lim="800000"/>
            <a:headEnd/>
            <a:tailEnd/>
          </a:ln>
        </p:spPr>
        <p:txBody>
          <a:bodyPr>
            <a:spAutoFit/>
          </a:bodyPr>
          <a:lstStyle/>
          <a:p>
            <a:pPr marL="342900" indent="-342900"/>
            <a:r>
              <a:rPr lang="en-US" sz="2400"/>
              <a:t>Parallel algorithms. First principles. Alien culture: had to do from scratch. (No lever)</a:t>
            </a:r>
          </a:p>
          <a:p>
            <a:pPr marL="342900" indent="-342900"/>
            <a:r>
              <a:rPr lang="en-US" sz="2400" i="1"/>
              <a:t>Levers:</a:t>
            </a:r>
          </a:p>
          <a:p>
            <a:pPr marL="342900" indent="-342900"/>
            <a:r>
              <a:rPr lang="en-US" sz="2400"/>
              <a:t>1. Input: Parallel algorithm. Output: Parallel architecture.</a:t>
            </a:r>
          </a:p>
          <a:p>
            <a:pPr marL="342900" indent="-342900"/>
            <a:r>
              <a:rPr lang="en-US" sz="2400"/>
              <a:t>2. Input: Parallel algorithms &amp; architectures. Output: parallel programming</a:t>
            </a:r>
          </a:p>
          <a:p>
            <a:pPr marL="342900" indent="-342900"/>
            <a:endParaRPr lang="en-US" sz="2400"/>
          </a:p>
          <a:p>
            <a:pPr marL="342900" indent="-342900"/>
            <a:endParaRPr lang="en-US" sz="1600"/>
          </a:p>
          <a:p>
            <a:pPr marL="342900" indent="-342900">
              <a:buFontTx/>
              <a:buChar char="•"/>
            </a:pPr>
            <a:endParaRPr lang="en-US" sz="1600"/>
          </a:p>
          <a:p>
            <a:pPr marL="342900" indent="-342900">
              <a:buFontTx/>
              <a:buChar char="•"/>
            </a:pPr>
            <a:endParaRPr lang="en-US" sz="16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algn="l" eaLnBrk="1" hangingPunct="1"/>
            <a:r>
              <a:rPr lang="en-US" sz="3600" u="sng" smtClean="0"/>
              <a:t>The PRAM Rollercoaster ride </a:t>
            </a:r>
            <a:br>
              <a:rPr lang="en-US" sz="3600" u="sng" smtClean="0"/>
            </a:br>
            <a:endParaRPr lang="en-US" sz="3600" u="sng" smtClean="0"/>
          </a:p>
        </p:txBody>
      </p:sp>
      <p:sp>
        <p:nvSpPr>
          <p:cNvPr id="19459" name="Rectangle 3"/>
          <p:cNvSpPr>
            <a:spLocks noGrp="1" noChangeArrowheads="1"/>
          </p:cNvSpPr>
          <p:nvPr>
            <p:ph type="body" idx="4294967295"/>
          </p:nvPr>
        </p:nvSpPr>
        <p:spPr>
          <a:xfrm>
            <a:off x="0" y="1295400"/>
            <a:ext cx="9144000" cy="5562600"/>
          </a:xfrm>
        </p:spPr>
        <p:txBody>
          <a:bodyPr/>
          <a:lstStyle/>
          <a:p>
            <a:pPr eaLnBrk="1" hangingPunct="1">
              <a:lnSpc>
                <a:spcPct val="90000"/>
              </a:lnSpc>
              <a:buFontTx/>
              <a:buNone/>
            </a:pPr>
            <a:r>
              <a:rPr lang="en-US" sz="2400" smtClean="0">
                <a:solidFill>
                  <a:schemeClr val="folHlink"/>
                </a:solidFill>
              </a:rPr>
              <a:t>Late 1970’s </a:t>
            </a:r>
            <a:r>
              <a:rPr lang="en-US" sz="2400" smtClean="0"/>
              <a:t>Theory work began</a:t>
            </a:r>
          </a:p>
          <a:p>
            <a:pPr eaLnBrk="1" hangingPunct="1">
              <a:lnSpc>
                <a:spcPct val="90000"/>
              </a:lnSpc>
              <a:buFontTx/>
              <a:buNone/>
            </a:pPr>
            <a:r>
              <a:rPr lang="en-US" sz="2400" smtClean="0">
                <a:solidFill>
                  <a:schemeClr val="folHlink"/>
                </a:solidFill>
              </a:rPr>
              <a:t>UP</a:t>
            </a:r>
            <a:r>
              <a:rPr lang="en-US" sz="2400" smtClean="0"/>
              <a:t> Won         the battle of ideas on parallel algorithmic thinking. </a:t>
            </a:r>
            <a:r>
              <a:rPr lang="en-US" sz="2400" smtClean="0">
                <a:solidFill>
                  <a:srgbClr val="FF0000"/>
                </a:solidFill>
              </a:rPr>
              <a:t>No silver or bronze!</a:t>
            </a:r>
          </a:p>
          <a:p>
            <a:pPr eaLnBrk="1" hangingPunct="1">
              <a:lnSpc>
                <a:spcPct val="90000"/>
              </a:lnSpc>
              <a:buFontTx/>
              <a:buNone/>
            </a:pPr>
            <a:r>
              <a:rPr lang="en-US" sz="2400" smtClean="0"/>
              <a:t>Model of choice in all theory/algorithms communities. 1988-90: Big chapters in standard algorithms textbooks.</a:t>
            </a:r>
          </a:p>
          <a:p>
            <a:pPr eaLnBrk="1" hangingPunct="1">
              <a:lnSpc>
                <a:spcPct val="90000"/>
              </a:lnSpc>
              <a:buFontTx/>
              <a:buNone/>
            </a:pPr>
            <a:r>
              <a:rPr lang="en-US" sz="2400" smtClean="0">
                <a:solidFill>
                  <a:schemeClr val="folHlink"/>
                </a:solidFill>
              </a:rPr>
              <a:t>DOWN</a:t>
            </a:r>
            <a:r>
              <a:rPr lang="en-US" sz="2400" smtClean="0"/>
              <a:t> FCRC’93: “PRAM is not feasible”. [‘93+ despair </a:t>
            </a:r>
            <a:r>
              <a:rPr lang="en-US" sz="2400" smtClean="0">
                <a:sym typeface="Wingdings" pitchFamily="2" charset="2"/>
              </a:rPr>
              <a:t></a:t>
            </a:r>
            <a:r>
              <a:rPr lang="en-US" sz="2400" smtClean="0"/>
              <a:t> </a:t>
            </a:r>
            <a:r>
              <a:rPr lang="en-US" sz="2400" smtClean="0">
                <a:solidFill>
                  <a:srgbClr val="FF0000"/>
                </a:solidFill>
              </a:rPr>
              <a:t>no</a:t>
            </a:r>
            <a:r>
              <a:rPr lang="en-US" sz="2400" smtClean="0"/>
              <a:t> good </a:t>
            </a:r>
            <a:r>
              <a:rPr lang="en-US" sz="2400" smtClean="0">
                <a:solidFill>
                  <a:srgbClr val="FF0000"/>
                </a:solidFill>
              </a:rPr>
              <a:t>alternative!  </a:t>
            </a:r>
            <a:r>
              <a:rPr lang="en-US" sz="2400" i="1" smtClean="0"/>
              <a:t>Where vendors expect good </a:t>
            </a:r>
            <a:r>
              <a:rPr lang="en-US" sz="2400" smtClean="0"/>
              <a:t>enough</a:t>
            </a:r>
            <a:r>
              <a:rPr lang="en-US" sz="2400" i="1" smtClean="0"/>
              <a:t> alternatives to come from </a:t>
            </a:r>
            <a:r>
              <a:rPr lang="en-US" sz="2400" smtClean="0"/>
              <a:t>in 2010?]; </a:t>
            </a:r>
            <a:r>
              <a:rPr lang="en-US" sz="2800" b="1" smtClean="0"/>
              <a:t>Device changed it all:</a:t>
            </a:r>
            <a:r>
              <a:rPr lang="en-US" sz="2400" smtClean="0"/>
              <a:t> </a:t>
            </a:r>
          </a:p>
          <a:p>
            <a:pPr eaLnBrk="1" hangingPunct="1">
              <a:lnSpc>
                <a:spcPct val="90000"/>
              </a:lnSpc>
              <a:buFontTx/>
              <a:buNone/>
            </a:pPr>
            <a:r>
              <a:rPr lang="en-US" sz="2400" smtClean="0">
                <a:solidFill>
                  <a:schemeClr val="folHlink"/>
                </a:solidFill>
              </a:rPr>
              <a:t>UP </a:t>
            </a:r>
            <a:r>
              <a:rPr lang="en-US" sz="2400" smtClean="0">
                <a:solidFill>
                  <a:srgbClr val="FF0000"/>
                </a:solidFill>
              </a:rPr>
              <a:t> </a:t>
            </a:r>
            <a:r>
              <a:rPr lang="en-US" sz="2400" smtClean="0">
                <a:solidFill>
                  <a:srgbClr val="000014"/>
                </a:solidFill>
                <a:sym typeface="Wingdings" pitchFamily="2" charset="2"/>
              </a:rPr>
              <a:t>Highlights: eXplicit-multi-threaded (XMT) FPGA-prototype </a:t>
            </a:r>
            <a:r>
              <a:rPr lang="en-US" sz="2400" smtClean="0">
                <a:solidFill>
                  <a:srgbClr val="FF0000"/>
                </a:solidFill>
                <a:sym typeface="Wingdings" pitchFamily="2" charset="2"/>
              </a:rPr>
              <a:t>computer</a:t>
            </a:r>
            <a:r>
              <a:rPr lang="en-US" sz="2400" smtClean="0">
                <a:solidFill>
                  <a:srgbClr val="000014"/>
                </a:solidFill>
                <a:sym typeface="Wingdings" pitchFamily="2" charset="2"/>
              </a:rPr>
              <a:t> (not simulator), SPAA’07,CF’08; </a:t>
            </a:r>
            <a:r>
              <a:rPr lang="en-US" sz="2400" smtClean="0">
                <a:solidFill>
                  <a:srgbClr val="FF0000"/>
                </a:solidFill>
                <a:sym typeface="Wingdings" pitchFamily="2" charset="2"/>
              </a:rPr>
              <a:t>90nm ASIC</a:t>
            </a:r>
            <a:r>
              <a:rPr lang="en-US" sz="2400" smtClean="0">
                <a:solidFill>
                  <a:srgbClr val="000014"/>
                </a:solidFill>
                <a:sym typeface="Wingdings" pitchFamily="2" charset="2"/>
              </a:rPr>
              <a:t> tape-outs: int. network, HotI’07, </a:t>
            </a:r>
            <a:r>
              <a:rPr lang="en-US" sz="2400" smtClean="0">
                <a:solidFill>
                  <a:srgbClr val="FF0000"/>
                </a:solidFill>
                <a:sym typeface="Wingdings" pitchFamily="2" charset="2"/>
              </a:rPr>
              <a:t>XMT</a:t>
            </a:r>
            <a:r>
              <a:rPr lang="en-US" sz="2400" smtClean="0">
                <a:solidFill>
                  <a:srgbClr val="000014"/>
                </a:solidFill>
                <a:sym typeface="Wingdings" pitchFamily="2" charset="2"/>
              </a:rPr>
              <a:t>. </a:t>
            </a:r>
            <a:r>
              <a:rPr lang="en-US" sz="2800" b="1" smtClean="0">
                <a:solidFill>
                  <a:srgbClr val="000014"/>
                </a:solidFill>
                <a:sym typeface="Wingdings" pitchFamily="2" charset="2"/>
              </a:rPr>
              <a:t># on-chip transistors</a:t>
            </a:r>
          </a:p>
          <a:p>
            <a:pPr eaLnBrk="1" hangingPunct="1">
              <a:lnSpc>
                <a:spcPct val="90000"/>
              </a:lnSpc>
              <a:buFontTx/>
              <a:buNone/>
            </a:pPr>
            <a:r>
              <a:rPr lang="en-US" sz="2000" b="1" u="sng" smtClean="0">
                <a:solidFill>
                  <a:srgbClr val="000014"/>
                </a:solidFill>
              </a:rPr>
              <a:t>How come? crash “course” on parallel computing</a:t>
            </a:r>
          </a:p>
          <a:p>
            <a:pPr eaLnBrk="1" hangingPunct="1">
              <a:lnSpc>
                <a:spcPct val="90000"/>
              </a:lnSpc>
              <a:buFontTx/>
              <a:buNone/>
            </a:pPr>
            <a:r>
              <a:rPr lang="en-US" sz="2000" b="1" smtClean="0">
                <a:solidFill>
                  <a:srgbClr val="000014"/>
                </a:solidFill>
              </a:rPr>
              <a:t>How much processors-to-memories bandwidth?</a:t>
            </a:r>
          </a:p>
          <a:p>
            <a:pPr eaLnBrk="1" hangingPunct="1">
              <a:lnSpc>
                <a:spcPct val="90000"/>
              </a:lnSpc>
              <a:buFontTx/>
              <a:buNone/>
            </a:pPr>
            <a:r>
              <a:rPr lang="en-US" sz="2000" b="1" smtClean="0">
                <a:solidFill>
                  <a:srgbClr val="000014"/>
                </a:solidFill>
              </a:rPr>
              <a:t>Enough: Ideal Programming Model (PRAM)</a:t>
            </a:r>
          </a:p>
          <a:p>
            <a:pPr eaLnBrk="1" hangingPunct="1">
              <a:lnSpc>
                <a:spcPct val="90000"/>
              </a:lnSpc>
              <a:buFontTx/>
              <a:buNone/>
            </a:pPr>
            <a:r>
              <a:rPr lang="en-US" sz="2000" b="1" smtClean="0">
                <a:solidFill>
                  <a:srgbClr val="000014"/>
                </a:solidFill>
              </a:rPr>
              <a:t>Limited: Programming difficulties</a:t>
            </a:r>
            <a:endParaRPr lang="en-US" sz="2000" b="1" smtClean="0">
              <a:solidFill>
                <a:srgbClr val="000014"/>
              </a:solidFill>
              <a:sym typeface="Wingdings" pitchFamily="2" charset="2"/>
            </a:endParaRPr>
          </a:p>
          <a:p>
            <a:pPr eaLnBrk="1" hangingPunct="1">
              <a:lnSpc>
                <a:spcPct val="90000"/>
              </a:lnSpc>
              <a:buFontTx/>
              <a:buNone/>
            </a:pPr>
            <a:endParaRPr lang="en-US" sz="2400" smtClean="0"/>
          </a:p>
        </p:txBody>
      </p:sp>
      <p:pic>
        <p:nvPicPr>
          <p:cNvPr id="19460" name="Picture 4" descr="MCSL00055_0000[1]"/>
          <p:cNvPicPr>
            <a:picLocks noChangeAspect="1" noChangeArrowheads="1"/>
          </p:cNvPicPr>
          <p:nvPr/>
        </p:nvPicPr>
        <p:blipFill>
          <a:blip r:embed="rId3" cstate="print"/>
          <a:srcRect/>
          <a:stretch>
            <a:fillRect/>
          </a:stretch>
        </p:blipFill>
        <p:spPr bwMode="auto">
          <a:xfrm>
            <a:off x="1295400" y="1660525"/>
            <a:ext cx="685800" cy="412750"/>
          </a:xfrm>
          <a:prstGeom prst="rect">
            <a:avLst/>
          </a:prstGeom>
          <a:noFill/>
          <a:ln w="9525">
            <a:noFill/>
            <a:miter lim="800000"/>
            <a:headEnd/>
            <a:tailEnd/>
          </a:ln>
        </p:spPr>
      </p:pic>
      <p:pic>
        <p:nvPicPr>
          <p:cNvPr id="19461" name="Picture 5" descr="MCj03319920000[1]"/>
          <p:cNvPicPr>
            <a:picLocks noChangeAspect="1" noChangeArrowheads="1"/>
          </p:cNvPicPr>
          <p:nvPr/>
        </p:nvPicPr>
        <p:blipFill>
          <a:blip r:embed="rId4" cstate="print"/>
          <a:srcRect/>
          <a:stretch>
            <a:fillRect/>
          </a:stretch>
        </p:blipFill>
        <p:spPr bwMode="auto">
          <a:xfrm>
            <a:off x="6858000" y="0"/>
            <a:ext cx="2286000" cy="17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81000" y="-76200"/>
            <a:ext cx="8229600" cy="784225"/>
          </a:xfrm>
        </p:spPr>
        <p:txBody>
          <a:bodyPr/>
          <a:lstStyle/>
          <a:p>
            <a:pPr eaLnBrk="1" hangingPunct="1"/>
            <a:r>
              <a:rPr lang="en-US" sz="4000" i="1" u="sng" smtClean="0">
                <a:solidFill>
                  <a:srgbClr val="FF0000"/>
                </a:solidFill>
              </a:rPr>
              <a:t>PRAM-On-Chip</a:t>
            </a:r>
          </a:p>
        </p:txBody>
      </p:sp>
      <p:sp>
        <p:nvSpPr>
          <p:cNvPr id="20483" name="Rectangle 3"/>
          <p:cNvSpPr>
            <a:spLocks noGrp="1" noChangeArrowheads="1"/>
          </p:cNvSpPr>
          <p:nvPr>
            <p:ph type="body" idx="4294967295"/>
          </p:nvPr>
        </p:nvSpPr>
        <p:spPr>
          <a:xfrm>
            <a:off x="0" y="609600"/>
            <a:ext cx="9144000" cy="6705600"/>
          </a:xfrm>
        </p:spPr>
        <p:txBody>
          <a:bodyPr/>
          <a:lstStyle/>
          <a:p>
            <a:pPr eaLnBrk="1" hangingPunct="1">
              <a:lnSpc>
                <a:spcPct val="80000"/>
              </a:lnSpc>
            </a:pPr>
            <a:r>
              <a:rPr lang="en-US" sz="2000" smtClean="0">
                <a:solidFill>
                  <a:srgbClr val="000014"/>
                </a:solidFill>
              </a:rPr>
              <a:t>Reduce general-purpose single-task completion time.</a:t>
            </a:r>
          </a:p>
          <a:p>
            <a:pPr eaLnBrk="1" hangingPunct="1">
              <a:lnSpc>
                <a:spcPct val="80000"/>
              </a:lnSpc>
            </a:pPr>
            <a:r>
              <a:rPr lang="en-US" sz="2000" smtClean="0"/>
              <a:t>Go after any amount/grain/regularity of parallelism you can find.</a:t>
            </a:r>
          </a:p>
          <a:p>
            <a:pPr eaLnBrk="1" hangingPunct="1">
              <a:lnSpc>
                <a:spcPct val="80000"/>
              </a:lnSpc>
            </a:pPr>
            <a:r>
              <a:rPr lang="en-US" sz="2000" smtClean="0"/>
              <a:t>Premises (1997): </a:t>
            </a:r>
          </a:p>
          <a:p>
            <a:pPr lvl="1" eaLnBrk="1" hangingPunct="1">
              <a:lnSpc>
                <a:spcPct val="80000"/>
              </a:lnSpc>
            </a:pPr>
            <a:r>
              <a:rPr lang="en-US" sz="2000" smtClean="0"/>
              <a:t>within a decade transistor count will allow an on-chip parallel computer (1980: 10Ks; 2010: 10Bs)</a:t>
            </a:r>
          </a:p>
          <a:p>
            <a:pPr lvl="1" eaLnBrk="1" hangingPunct="1">
              <a:lnSpc>
                <a:spcPct val="80000"/>
              </a:lnSpc>
            </a:pPr>
            <a:r>
              <a:rPr lang="en-US" sz="2000" smtClean="0"/>
              <a:t>Will be possible to get good performance out of PRAM algorithms</a:t>
            </a:r>
          </a:p>
          <a:p>
            <a:pPr lvl="1" eaLnBrk="1" hangingPunct="1">
              <a:lnSpc>
                <a:spcPct val="80000"/>
              </a:lnSpc>
            </a:pPr>
            <a:r>
              <a:rPr lang="en-US" sz="2000" smtClean="0"/>
              <a:t>Speed-of-light collides with 20+GHz serial processor. [Then came power ..]</a:t>
            </a:r>
          </a:p>
          <a:p>
            <a:pPr lvl="1" eaLnBrk="1" hangingPunct="1">
              <a:lnSpc>
                <a:spcPct val="80000"/>
              </a:lnSpc>
              <a:buFontTx/>
              <a:buNone/>
            </a:pPr>
            <a:r>
              <a:rPr lang="en-US" sz="2000" smtClean="0">
                <a:sym typeface="Wingdings" pitchFamily="2" charset="2"/>
              </a:rPr>
              <a:t></a:t>
            </a:r>
            <a:r>
              <a:rPr lang="en-US" sz="2000" smtClean="0"/>
              <a:t>Envisioned general-purpose chip parallel computer succeeding serial by 2010 </a:t>
            </a:r>
          </a:p>
          <a:p>
            <a:pPr lvl="1" eaLnBrk="1" hangingPunct="1">
              <a:lnSpc>
                <a:spcPct val="80000"/>
              </a:lnSpc>
              <a:buFontTx/>
              <a:buNone/>
            </a:pPr>
            <a:endParaRPr lang="en-US" sz="2000" smtClean="0">
              <a:solidFill>
                <a:srgbClr val="000014"/>
              </a:solidFill>
            </a:endParaRPr>
          </a:p>
          <a:p>
            <a:pPr eaLnBrk="1" hangingPunct="1">
              <a:spcBef>
                <a:spcPct val="0"/>
              </a:spcBef>
              <a:buFontTx/>
              <a:buNone/>
            </a:pPr>
            <a:r>
              <a:rPr lang="en-US" sz="2000" b="1" smtClean="0">
                <a:solidFill>
                  <a:srgbClr val="000014"/>
                </a:solidFill>
              </a:rPr>
              <a:t>Processors-to-memories bandwidth:</a:t>
            </a:r>
            <a:endParaRPr lang="en-US" sz="2000" smtClean="0">
              <a:solidFill>
                <a:schemeClr val="folHlink"/>
              </a:solidFill>
            </a:endParaRPr>
          </a:p>
          <a:p>
            <a:pPr eaLnBrk="1" hangingPunct="1">
              <a:spcBef>
                <a:spcPct val="0"/>
              </a:spcBef>
              <a:buFontTx/>
              <a:buNone/>
            </a:pPr>
            <a:r>
              <a:rPr lang="en-US" sz="2000" smtClean="0">
                <a:solidFill>
                  <a:srgbClr val="00B050"/>
                </a:solidFill>
              </a:rPr>
              <a:t>One of several basic differences relative to “PRAM realization comrades”: NYU Ultracomputer, IBM RP3, SB-PRAM and MTA.</a:t>
            </a:r>
            <a:r>
              <a:rPr lang="en-US" sz="2000" smtClean="0">
                <a:solidFill>
                  <a:schemeClr val="folHlink"/>
                </a:solidFill>
              </a:rPr>
              <a:t> </a:t>
            </a:r>
          </a:p>
          <a:p>
            <a:pPr algn="ctr" eaLnBrk="1" hangingPunct="1">
              <a:spcBef>
                <a:spcPct val="0"/>
              </a:spcBef>
              <a:buFontTx/>
              <a:buNone/>
            </a:pPr>
            <a:r>
              <a:rPr lang="en-US" sz="2000" smtClean="0">
                <a:solidFill>
                  <a:srgbClr val="000014"/>
                </a:solidFill>
                <a:sym typeface="Wingdings" pitchFamily="2" charset="2"/>
              </a:rPr>
              <a:t></a:t>
            </a:r>
            <a:r>
              <a:rPr lang="en-US" sz="2000" smtClean="0">
                <a:solidFill>
                  <a:srgbClr val="000014"/>
                </a:solidFill>
              </a:rPr>
              <a:t>PRAM was just ahead of its time.</a:t>
            </a:r>
          </a:p>
          <a:p>
            <a:pPr eaLnBrk="1" hangingPunct="1">
              <a:spcBef>
                <a:spcPct val="0"/>
              </a:spcBef>
              <a:buFontTx/>
              <a:buNone/>
            </a:pPr>
            <a:r>
              <a:rPr lang="en-US" sz="2000" smtClean="0">
                <a:solidFill>
                  <a:srgbClr val="000014"/>
                </a:solidFill>
              </a:rPr>
              <a:t>Not many examples in the computer area where patience is a virtue.</a:t>
            </a:r>
          </a:p>
          <a:p>
            <a:pPr eaLnBrk="1" hangingPunct="1">
              <a:lnSpc>
                <a:spcPct val="80000"/>
              </a:lnSpc>
              <a:buFontTx/>
              <a:buNone/>
            </a:pPr>
            <a:endParaRPr lang="en-US" sz="2000" smtClean="0">
              <a:solidFill>
                <a:schemeClr val="accent2"/>
              </a:solidFill>
              <a:sym typeface="Wingdings" pitchFamily="2" charset="2"/>
            </a:endParaRPr>
          </a:p>
          <a:p>
            <a:pPr eaLnBrk="1" hangingPunct="1">
              <a:lnSpc>
                <a:spcPct val="80000"/>
              </a:lnSpc>
              <a:buFontTx/>
              <a:buNone/>
            </a:pPr>
            <a:r>
              <a:rPr lang="en-US" sz="2000" smtClean="0">
                <a:solidFill>
                  <a:schemeClr val="accent2"/>
                </a:solidFill>
                <a:sym typeface="Wingdings" pitchFamily="2" charset="2"/>
              </a:rPr>
              <a:t>Culler-Singh 1999: “Breakthrough can come from architecture if we can somehow…truly design a </a:t>
            </a:r>
            <a:r>
              <a:rPr lang="en-US" sz="2000" u="sng" smtClean="0">
                <a:solidFill>
                  <a:schemeClr val="accent2"/>
                </a:solidFill>
                <a:sym typeface="Wingdings" pitchFamily="2" charset="2"/>
              </a:rPr>
              <a:t>machine that can look to the programmer like a PRAM</a:t>
            </a:r>
            <a:r>
              <a:rPr lang="en-US" sz="2000" smtClean="0">
                <a:solidFill>
                  <a:schemeClr val="accent2"/>
                </a:solidFill>
                <a:sym typeface="Wingdings" pitchFamily="2" charset="2"/>
              </a:rPr>
              <a:t>”. </a:t>
            </a:r>
            <a:endParaRPr lang="en-US" sz="2000" u="sng" smtClean="0">
              <a:solidFill>
                <a:schemeClr val="accent2"/>
              </a:solidFill>
            </a:endParaRPr>
          </a:p>
          <a:p>
            <a:pPr eaLnBrk="1" hangingPunct="1">
              <a:spcBef>
                <a:spcPct val="0"/>
              </a:spcBef>
              <a:buFontTx/>
              <a:buNone/>
            </a:pPr>
            <a:endParaRPr lang="en-US" sz="2000" smtClean="0">
              <a:solidFill>
                <a:srgbClr val="000014"/>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381000" y="0"/>
            <a:ext cx="9525000" cy="1676400"/>
          </a:xfrm>
        </p:spPr>
        <p:txBody>
          <a:bodyPr/>
          <a:lstStyle/>
          <a:p>
            <a:pPr marL="838200" indent="-838200" eaLnBrk="1" hangingPunct="1"/>
            <a:r>
              <a:rPr lang="en-US" sz="4000" smtClean="0">
                <a:solidFill>
                  <a:srgbClr val="000099"/>
                </a:solidFill>
              </a:rPr>
              <a:t>The eXplicit MultiThreading (XMT) </a:t>
            </a:r>
            <a:br>
              <a:rPr lang="en-US" sz="4000" smtClean="0">
                <a:solidFill>
                  <a:srgbClr val="000099"/>
                </a:solidFill>
              </a:rPr>
            </a:br>
            <a:r>
              <a:rPr lang="en-US" sz="4000" smtClean="0">
                <a:solidFill>
                  <a:srgbClr val="000099"/>
                </a:solidFill>
              </a:rPr>
              <a:t>Easy-To-Program Parallel Computer </a:t>
            </a:r>
          </a:p>
        </p:txBody>
      </p:sp>
      <p:sp>
        <p:nvSpPr>
          <p:cNvPr id="21507" name="Rectangle 3"/>
          <p:cNvSpPr>
            <a:spLocks noGrp="1" noChangeArrowheads="1"/>
          </p:cNvSpPr>
          <p:nvPr>
            <p:ph type="subTitle" idx="4294967295"/>
          </p:nvPr>
        </p:nvSpPr>
        <p:spPr>
          <a:xfrm>
            <a:off x="0" y="1981200"/>
            <a:ext cx="9372600" cy="2209800"/>
          </a:xfrm>
        </p:spPr>
        <p:txBody>
          <a:bodyPr/>
          <a:lstStyle/>
          <a:p>
            <a:pPr marL="0" indent="0" algn="ctr" eaLnBrk="1" hangingPunct="1">
              <a:buFontTx/>
              <a:buNone/>
            </a:pPr>
            <a:endParaRPr lang="en-US" smtClean="0"/>
          </a:p>
          <a:p>
            <a:pPr marL="0" indent="0" algn="ctr" eaLnBrk="1" hangingPunct="1">
              <a:buFontTx/>
              <a:buNone/>
            </a:pPr>
            <a:r>
              <a:rPr lang="en-US" smtClean="0"/>
              <a:t> </a:t>
            </a:r>
            <a:r>
              <a:rPr lang="en-US" sz="2400" smtClean="0">
                <a:hlinkClick r:id="rId3"/>
              </a:rPr>
              <a:t>www.umiacs.umd.edu/users/vishkin/XMT</a:t>
            </a:r>
            <a:endParaRPr lang="en-US" sz="2400" smtClean="0"/>
          </a:p>
          <a:p>
            <a:pPr marL="0" indent="0" algn="ctr" eaLnBrk="1" hangingPunct="1">
              <a:buFontTx/>
              <a:buNone/>
            </a:pPr>
            <a:endParaRPr lang="en-US" sz="2400" smtClean="0"/>
          </a:p>
          <a:p>
            <a:pPr marL="0" indent="0" algn="ctr" eaLnBrk="1" hangingPunct="1">
              <a:buFontTx/>
              <a:buNone/>
            </a:pPr>
            <a:endParaRPr lang="en-US" sz="2400" smtClean="0"/>
          </a:p>
          <a:p>
            <a:pPr marL="0" indent="0" algn="ctr" eaLnBrk="1" hangingPunct="1">
              <a:buFontTx/>
              <a:buNone/>
            </a:pPr>
            <a:endParaRPr lang="en-US" sz="2000" smtClean="0"/>
          </a:p>
        </p:txBody>
      </p:sp>
      <p:pic>
        <p:nvPicPr>
          <p:cNvPr id="21508" name="Picture 4" descr="umiacslogo"/>
          <p:cNvPicPr>
            <a:picLocks noChangeAspect="1" noChangeArrowheads="1"/>
          </p:cNvPicPr>
          <p:nvPr/>
        </p:nvPicPr>
        <p:blipFill>
          <a:blip r:embed="rId4" cstate="print"/>
          <a:srcRect/>
          <a:stretch>
            <a:fillRect/>
          </a:stretch>
        </p:blipFill>
        <p:spPr bwMode="auto">
          <a:xfrm>
            <a:off x="685800" y="4419600"/>
            <a:ext cx="5715000" cy="1752600"/>
          </a:xfrm>
          <a:prstGeom prst="rect">
            <a:avLst/>
          </a:prstGeom>
          <a:noFill/>
          <a:ln w="9525">
            <a:noFill/>
            <a:miter lim="800000"/>
            <a:headEnd/>
            <a:tailEnd/>
          </a:ln>
        </p:spPr>
      </p:pic>
      <p:pic>
        <p:nvPicPr>
          <p:cNvPr id="21509" name="Picture 5" descr="informal"/>
          <p:cNvPicPr>
            <a:picLocks noChangeAspect="1" noChangeArrowheads="1"/>
          </p:cNvPicPr>
          <p:nvPr/>
        </p:nvPicPr>
        <p:blipFill>
          <a:blip r:embed="rId5" cstate="print"/>
          <a:srcRect/>
          <a:stretch>
            <a:fillRect/>
          </a:stretch>
        </p:blipFill>
        <p:spPr bwMode="auto">
          <a:xfrm>
            <a:off x="6477000" y="4114800"/>
            <a:ext cx="2468563" cy="2436813"/>
          </a:xfrm>
          <a:prstGeom prst="rect">
            <a:avLst/>
          </a:prstGeom>
          <a:noFill/>
          <a:ln w="9525">
            <a:noFill/>
            <a:miter lim="800000"/>
            <a:headEnd/>
            <a:tailEnd/>
          </a:ln>
        </p:spPr>
      </p:pic>
      <p:sp>
        <p:nvSpPr>
          <p:cNvPr id="21510"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a:p>
        </p:txBody>
      </p:sp>
      <p:pic>
        <p:nvPicPr>
          <p:cNvPr id="21511" name="Picture 7" descr="clarkschool_powerpoint_header"/>
          <p:cNvPicPr>
            <a:picLocks noChangeAspect="1" noChangeArrowheads="1"/>
          </p:cNvPicPr>
          <p:nvPr/>
        </p:nvPicPr>
        <p:blipFill>
          <a:blip r:embed="rId6" cstate="print"/>
          <a:srcRect/>
          <a:stretch>
            <a:fillRect/>
          </a:stretch>
        </p:blipFill>
        <p:spPr bwMode="auto">
          <a:xfrm>
            <a:off x="609600" y="6477000"/>
            <a:ext cx="4724400" cy="28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28600"/>
            <a:ext cx="8229600" cy="685800"/>
          </a:xfrm>
        </p:spPr>
        <p:txBody>
          <a:bodyPr/>
          <a:lstStyle/>
          <a:p>
            <a:pPr eaLnBrk="1" hangingPunct="1"/>
            <a:r>
              <a:rPr lang="en-US" sz="4000" smtClean="0"/>
              <a:t>The XMT Overall Design Challenge</a:t>
            </a:r>
            <a:br>
              <a:rPr lang="en-US" sz="4000" smtClean="0"/>
            </a:br>
            <a:endParaRPr lang="en-US" sz="4000" smtClean="0"/>
          </a:p>
        </p:txBody>
      </p:sp>
      <p:sp>
        <p:nvSpPr>
          <p:cNvPr id="22531" name="Rectangle 3"/>
          <p:cNvSpPr>
            <a:spLocks noGrp="1" noChangeArrowheads="1"/>
          </p:cNvSpPr>
          <p:nvPr>
            <p:ph type="body" idx="4294967295"/>
          </p:nvPr>
        </p:nvSpPr>
        <p:spPr>
          <a:xfrm>
            <a:off x="0" y="762000"/>
            <a:ext cx="9144000" cy="5364163"/>
          </a:xfrm>
        </p:spPr>
        <p:txBody>
          <a:bodyPr/>
          <a:lstStyle/>
          <a:p>
            <a:pPr eaLnBrk="1" hangingPunct="1">
              <a:lnSpc>
                <a:spcPct val="80000"/>
              </a:lnSpc>
            </a:pPr>
            <a:r>
              <a:rPr lang="en-US" sz="2400" smtClean="0"/>
              <a:t>Assume algorithm scalability is available.</a:t>
            </a:r>
          </a:p>
          <a:p>
            <a:pPr eaLnBrk="1" hangingPunct="1">
              <a:lnSpc>
                <a:spcPct val="80000"/>
              </a:lnSpc>
            </a:pPr>
            <a:r>
              <a:rPr lang="en-US" sz="2400" smtClean="0"/>
              <a:t>Hardware scalability: put more of the same</a:t>
            </a:r>
          </a:p>
          <a:p>
            <a:pPr eaLnBrk="1" hangingPunct="1">
              <a:lnSpc>
                <a:spcPct val="80000"/>
              </a:lnSpc>
            </a:pPr>
            <a:r>
              <a:rPr lang="en-US" sz="2400" smtClean="0"/>
              <a:t>... but, how to manage parallelism coming from a programmable API?</a:t>
            </a:r>
          </a:p>
          <a:p>
            <a:pPr eaLnBrk="1" hangingPunct="1">
              <a:lnSpc>
                <a:spcPct val="80000"/>
              </a:lnSpc>
              <a:buFontTx/>
              <a:buNone/>
            </a:pPr>
            <a:endParaRPr lang="en-US" sz="2400" smtClean="0"/>
          </a:p>
          <a:p>
            <a:pPr eaLnBrk="1" hangingPunct="1">
              <a:lnSpc>
                <a:spcPct val="80000"/>
              </a:lnSpc>
              <a:buFontTx/>
              <a:buNone/>
            </a:pPr>
            <a:r>
              <a:rPr lang="en-US" sz="2400" u="sng" smtClean="0"/>
              <a:t>Spectrum of Explicit Multi-Threading (XMT) Framework</a:t>
            </a:r>
          </a:p>
          <a:p>
            <a:pPr eaLnBrk="1" hangingPunct="1">
              <a:lnSpc>
                <a:spcPct val="80000"/>
              </a:lnSpc>
            </a:pPr>
            <a:r>
              <a:rPr lang="en-US" sz="2400" smtClean="0"/>
              <a:t>Algorithms −− &gt; architecture −− &gt; implementation.</a:t>
            </a:r>
          </a:p>
          <a:p>
            <a:pPr eaLnBrk="1" hangingPunct="1">
              <a:lnSpc>
                <a:spcPct val="80000"/>
              </a:lnSpc>
            </a:pPr>
            <a:r>
              <a:rPr lang="en-US" sz="2400" smtClean="0"/>
              <a:t>XMT: strategic design point for fine-grained parallelism</a:t>
            </a:r>
          </a:p>
          <a:p>
            <a:pPr eaLnBrk="1" hangingPunct="1">
              <a:lnSpc>
                <a:spcPct val="80000"/>
              </a:lnSpc>
            </a:pPr>
            <a:r>
              <a:rPr lang="en-US" sz="2400" smtClean="0"/>
              <a:t>New elements are added only where needed</a:t>
            </a:r>
          </a:p>
          <a:p>
            <a:pPr eaLnBrk="1" hangingPunct="1">
              <a:lnSpc>
                <a:spcPct val="80000"/>
              </a:lnSpc>
              <a:buFontTx/>
              <a:buNone/>
            </a:pPr>
            <a:endParaRPr lang="en-US" sz="2400" smtClean="0"/>
          </a:p>
          <a:p>
            <a:pPr eaLnBrk="1" hangingPunct="1">
              <a:lnSpc>
                <a:spcPct val="80000"/>
              </a:lnSpc>
              <a:buFontTx/>
              <a:buNone/>
            </a:pPr>
            <a:r>
              <a:rPr lang="en-US" sz="2400" u="sng" smtClean="0"/>
              <a:t>Attributes</a:t>
            </a:r>
          </a:p>
          <a:p>
            <a:pPr eaLnBrk="1" hangingPunct="1">
              <a:lnSpc>
                <a:spcPct val="80000"/>
              </a:lnSpc>
            </a:pPr>
            <a:r>
              <a:rPr lang="en-US" sz="2400" smtClean="0"/>
              <a:t>Holistic: A variety of subtle problems across different domains must be addressed:</a:t>
            </a:r>
          </a:p>
          <a:p>
            <a:pPr eaLnBrk="1" hangingPunct="1">
              <a:lnSpc>
                <a:spcPct val="80000"/>
              </a:lnSpc>
            </a:pPr>
            <a:r>
              <a:rPr lang="en-US" sz="2400" smtClean="0"/>
              <a:t>Understand and address each at its correct level of abstraction</a:t>
            </a:r>
          </a:p>
          <a:p>
            <a:pPr eaLnBrk="1" hangingPunct="1">
              <a:lnSpc>
                <a:spcPct val="80000"/>
              </a:lnSpc>
              <a:buFontTx/>
              <a:buNone/>
            </a:pPr>
            <a:endParaRPr lang="en-US" sz="2400" smtClean="0"/>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t>64-processor, 75MHz prototype</a:t>
            </a:r>
          </a:p>
        </p:txBody>
      </p:sp>
      <p:pic>
        <p:nvPicPr>
          <p:cNvPr id="23555" name="Picture 6" descr="dn8000pci"/>
          <p:cNvPicPr>
            <a:picLocks noChangeAspect="1" noChangeArrowheads="1"/>
          </p:cNvPicPr>
          <p:nvPr/>
        </p:nvPicPr>
        <p:blipFill>
          <a:blip r:embed="rId3" cstate="print"/>
          <a:srcRect b="11484"/>
          <a:stretch>
            <a:fillRect/>
          </a:stretch>
        </p:blipFill>
        <p:spPr bwMode="auto">
          <a:xfrm>
            <a:off x="1676400" y="1219200"/>
            <a:ext cx="5886450" cy="2820988"/>
          </a:xfrm>
          <a:prstGeom prst="rect">
            <a:avLst/>
          </a:prstGeom>
          <a:noFill/>
          <a:ln w="9525">
            <a:noFill/>
            <a:miter lim="800000"/>
            <a:headEnd/>
            <a:tailEnd/>
          </a:ln>
        </p:spPr>
      </p:pic>
      <p:graphicFrame>
        <p:nvGraphicFramePr>
          <p:cNvPr id="4158" name="Group 62"/>
          <p:cNvGraphicFramePr>
            <a:graphicFrameLocks noGrp="1"/>
          </p:cNvGraphicFramePr>
          <p:nvPr>
            <p:ph idx="4294967295"/>
          </p:nvPr>
        </p:nvGraphicFramePr>
        <p:xfrm>
          <a:off x="1143000" y="4419600"/>
          <a:ext cx="7239000" cy="1630364"/>
        </p:xfrm>
        <a:graphic>
          <a:graphicData uri="http://schemas.openxmlformats.org/drawingml/2006/table">
            <a:tbl>
              <a:tblPr/>
              <a:tblGrid>
                <a:gridCol w="1273175"/>
                <a:gridCol w="1139825"/>
                <a:gridCol w="938213"/>
                <a:gridCol w="1341437"/>
                <a:gridCol w="938213"/>
                <a:gridCol w="1608137"/>
              </a:tblGrid>
              <a:tr h="4079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Item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FPGA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FPGA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Capacity of Virtex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Slices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84479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89086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89088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BRAMs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336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9" name="TextBox 4"/>
          <p:cNvSpPr txBox="1">
            <a:spLocks noChangeArrowheads="1"/>
          </p:cNvSpPr>
          <p:nvPr/>
        </p:nvSpPr>
        <p:spPr bwMode="auto">
          <a:xfrm>
            <a:off x="0" y="6400800"/>
            <a:ext cx="5921375" cy="336550"/>
          </a:xfrm>
          <a:prstGeom prst="rect">
            <a:avLst/>
          </a:prstGeom>
          <a:noFill/>
          <a:ln w="9525">
            <a:noFill/>
            <a:miter lim="800000"/>
            <a:headEnd/>
            <a:tailEnd/>
          </a:ln>
        </p:spPr>
        <p:txBody>
          <a:bodyPr wrap="none">
            <a:spAutoFit/>
          </a:bodyPr>
          <a:lstStyle/>
          <a:p>
            <a:r>
              <a:rPr lang="en-US" sz="1600"/>
              <a:t>Notes: 80% of FPGA C was used. BRAM: FPGA-built-in SRAM.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t>
            </a:r>
            <a:endParaRPr lang="en-US" dirty="0"/>
          </a:p>
        </p:txBody>
      </p:sp>
      <p:sp>
        <p:nvSpPr>
          <p:cNvPr id="3" name="Content Placeholder 2"/>
          <p:cNvSpPr>
            <a:spLocks noGrp="1"/>
          </p:cNvSpPr>
          <p:nvPr>
            <p:ph idx="1"/>
          </p:nvPr>
        </p:nvSpPr>
        <p:spPr/>
        <p:txBody>
          <a:bodyPr>
            <a:normAutofit/>
          </a:bodyPr>
          <a:lstStyle/>
          <a:p>
            <a:pPr>
              <a:buNone/>
            </a:pPr>
            <a:endParaRPr lang="en-US" dirty="0">
              <a:cs typeface="Times New Roman"/>
            </a:endParaRPr>
          </a:p>
          <a:p>
            <a:r>
              <a:rPr lang="en-US" dirty="0" smtClean="0">
                <a:solidFill>
                  <a:schemeClr val="tx2">
                    <a:lumMod val="60000"/>
                    <a:lumOff val="40000"/>
                  </a:schemeClr>
                </a:solidFill>
                <a:cs typeface="Times New Roman"/>
              </a:rPr>
              <a:t>Yesterday:</a:t>
            </a:r>
            <a:r>
              <a:rPr lang="en-US" dirty="0" smtClean="0">
                <a:cs typeface="Times New Roman"/>
              </a:rPr>
              <a:t> Top of the line machines were parallel</a:t>
            </a:r>
          </a:p>
          <a:p>
            <a:r>
              <a:rPr lang="en-US" dirty="0" smtClean="0">
                <a:solidFill>
                  <a:schemeClr val="tx2">
                    <a:lumMod val="60000"/>
                    <a:lumOff val="40000"/>
                  </a:schemeClr>
                </a:solidFill>
                <a:cs typeface="Times New Roman"/>
              </a:rPr>
              <a:t>Today:</a:t>
            </a:r>
            <a:r>
              <a:rPr lang="en-US" dirty="0" smtClean="0">
                <a:cs typeface="Times New Roman"/>
              </a:rPr>
              <a:t> Parallelism is the norm for all classes of machines, from mobile devices to the fastest machines.</a:t>
            </a:r>
            <a:endParaRPr lang="en-US" dirty="0"/>
          </a:p>
        </p:txBody>
      </p:sp>
      <p:sp>
        <p:nvSpPr>
          <p:cNvPr id="4" name="Slide Number Placeholder 3"/>
          <p:cNvSpPr>
            <a:spLocks noGrp="1"/>
          </p:cNvSpPr>
          <p:nvPr>
            <p:ph type="sldNum" sz="quarter" idx="12"/>
          </p:nvPr>
        </p:nvSpPr>
        <p:spPr/>
        <p:txBody>
          <a:bodyPr/>
          <a:lstStyle/>
          <a:p>
            <a:fld id="{09D3CBD8-FB20-4081-86A0-CB7E6B12A2F0}" type="slidenum">
              <a:rPr lang="en-US" smtClean="0"/>
              <a:pPr/>
              <a:t>3</a:t>
            </a:fld>
            <a:endParaRPr lang="en-US"/>
          </a:p>
        </p:txBody>
      </p:sp>
    </p:spTree>
    <p:extLst>
      <p:ext uri="{BB962C8B-B14F-4D97-AF65-F5344CB8AC3E}">
        <p14:creationId xmlns:p14="http://schemas.microsoft.com/office/powerpoint/2010/main" xmlns="" xmlns:mv="urn:schemas-microsoft-com:mac:vml" xmlns:mc="http://schemas.openxmlformats.org/markup-compatibility/2006" val="1995249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sz="4000" smtClean="0"/>
              <a:t>Naming Contest for New Computer</a:t>
            </a:r>
          </a:p>
        </p:txBody>
      </p:sp>
      <p:sp>
        <p:nvSpPr>
          <p:cNvPr id="24579" name="Rectangle 3"/>
          <p:cNvSpPr>
            <a:spLocks noGrp="1" noChangeArrowheads="1"/>
          </p:cNvSpPr>
          <p:nvPr>
            <p:ph type="body" idx="4294967295"/>
          </p:nvPr>
        </p:nvSpPr>
        <p:spPr>
          <a:xfrm>
            <a:off x="0" y="1600200"/>
            <a:ext cx="9144000" cy="4525963"/>
          </a:xfrm>
        </p:spPr>
        <p:txBody>
          <a:bodyPr/>
          <a:lstStyle/>
          <a:p>
            <a:pPr eaLnBrk="1" hangingPunct="1">
              <a:buFont typeface="Wingdings" pitchFamily="2" charset="2"/>
              <a:buChar char="è"/>
            </a:pPr>
            <a:r>
              <a:rPr lang="en-US" smtClean="0">
                <a:sym typeface="Wingdings" pitchFamily="2" charset="2"/>
              </a:rPr>
              <a:t>Paraleap</a:t>
            </a:r>
          </a:p>
          <a:p>
            <a:pPr eaLnBrk="1" hangingPunct="1">
              <a:buFontTx/>
              <a:buNone/>
            </a:pPr>
            <a:r>
              <a:rPr lang="en-US" smtClean="0">
                <a:sym typeface="Wingdings" pitchFamily="2" charset="2"/>
              </a:rPr>
              <a:t>chosen out of ~6000 submissions</a:t>
            </a:r>
          </a:p>
          <a:p>
            <a:pPr eaLnBrk="1" hangingPunct="1">
              <a:buFontTx/>
              <a:buNone/>
            </a:pPr>
            <a:endParaRPr lang="en-US" smtClean="0">
              <a:sym typeface="Wingdings" pitchFamily="2" charset="2"/>
            </a:endParaRPr>
          </a:p>
          <a:p>
            <a:pPr eaLnBrk="1" hangingPunct="1">
              <a:buFontTx/>
              <a:buNone/>
            </a:pPr>
            <a:r>
              <a:rPr lang="en-US" smtClean="0"/>
              <a:t>Single (hard working) person (X. Wen) completed synthesizable Verilog description AND the new FPGA-based XMT computer in slightly more than two years.  No prior design experience. Attests to: </a:t>
            </a:r>
            <a:r>
              <a:rPr lang="en-US" smtClean="0">
                <a:solidFill>
                  <a:srgbClr val="FF0000"/>
                </a:solidFill>
              </a:rPr>
              <a:t>basic simplicity of the XMT architecture </a:t>
            </a:r>
            <a:r>
              <a:rPr lang="en-US" smtClean="0">
                <a:solidFill>
                  <a:srgbClr val="FF0000"/>
                </a:solidFill>
                <a:sym typeface="Wingdings" pitchFamily="2" charset="2"/>
              </a:rPr>
              <a:t> f</a:t>
            </a:r>
            <a:r>
              <a:rPr lang="en-US" smtClean="0">
                <a:solidFill>
                  <a:srgbClr val="FF0000"/>
                </a:solidFill>
              </a:rPr>
              <a:t>aster time to market, lower implementation cost.</a:t>
            </a: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0"/>
            <a:ext cx="9144000" cy="914400"/>
          </a:xfrm>
        </p:spPr>
        <p:txBody>
          <a:bodyPr/>
          <a:lstStyle/>
          <a:p>
            <a:pPr eaLnBrk="1" hangingPunct="1"/>
            <a:r>
              <a:rPr lang="en-US" sz="4000" u="sng" smtClean="0"/>
              <a:t>Experience with new FPGA computer</a:t>
            </a:r>
          </a:p>
        </p:txBody>
      </p:sp>
      <p:sp>
        <p:nvSpPr>
          <p:cNvPr id="25603" name="Rectangle 3"/>
          <p:cNvSpPr>
            <a:spLocks noGrp="1" noChangeArrowheads="1"/>
          </p:cNvSpPr>
          <p:nvPr>
            <p:ph type="body" idx="4294967295"/>
          </p:nvPr>
        </p:nvSpPr>
        <p:spPr>
          <a:xfrm>
            <a:off x="0" y="990600"/>
            <a:ext cx="9144000" cy="5135563"/>
          </a:xfrm>
        </p:spPr>
        <p:txBody>
          <a:bodyPr/>
          <a:lstStyle/>
          <a:p>
            <a:pPr eaLnBrk="1" hangingPunct="1">
              <a:lnSpc>
                <a:spcPct val="80000"/>
              </a:lnSpc>
              <a:buFontTx/>
              <a:buNone/>
            </a:pPr>
            <a:r>
              <a:rPr lang="en-US" sz="2400" smtClean="0">
                <a:solidFill>
                  <a:schemeClr val="accent2"/>
                </a:solidFill>
              </a:rPr>
              <a:t>Included: basic compiler [Tzannes,Caragea,Barua,V].</a:t>
            </a:r>
          </a:p>
          <a:p>
            <a:pPr eaLnBrk="1" hangingPunct="1">
              <a:lnSpc>
                <a:spcPct val="80000"/>
              </a:lnSpc>
              <a:buFontTx/>
              <a:buNone/>
            </a:pPr>
            <a:r>
              <a:rPr lang="en-US" sz="2400" smtClean="0">
                <a:solidFill>
                  <a:schemeClr val="accent2"/>
                </a:solidFill>
              </a:rPr>
              <a:t>New computer used: to validate past speedup results.</a:t>
            </a:r>
          </a:p>
          <a:p>
            <a:pPr algn="ctr" eaLnBrk="1" hangingPunct="1">
              <a:lnSpc>
                <a:spcPct val="80000"/>
              </a:lnSpc>
              <a:buFontTx/>
              <a:buNone/>
            </a:pPr>
            <a:r>
              <a:rPr lang="en-US" sz="2400" u="sng" smtClean="0"/>
              <a:t>Spring’07 parallel algorithms graduate class @UMD</a:t>
            </a:r>
          </a:p>
          <a:p>
            <a:pPr eaLnBrk="1" hangingPunct="1">
              <a:lnSpc>
                <a:spcPct val="80000"/>
              </a:lnSpc>
              <a:buFontTx/>
              <a:buNone/>
            </a:pPr>
            <a:r>
              <a:rPr lang="en-US" sz="2400" smtClean="0"/>
              <a:t>- </a:t>
            </a:r>
            <a:r>
              <a:rPr lang="en-US" sz="2400" smtClean="0">
                <a:solidFill>
                  <a:srgbClr val="FF0000"/>
                </a:solidFill>
              </a:rPr>
              <a:t>Standard PRAM class</a:t>
            </a:r>
            <a:r>
              <a:rPr lang="en-US" sz="2400" smtClean="0"/>
              <a:t>. 30 minute review of XMT-C.</a:t>
            </a:r>
          </a:p>
          <a:p>
            <a:pPr eaLnBrk="1" hangingPunct="1">
              <a:lnSpc>
                <a:spcPct val="80000"/>
              </a:lnSpc>
              <a:buFontTx/>
              <a:buNone/>
            </a:pPr>
            <a:r>
              <a:rPr lang="en-US" sz="2400" smtClean="0"/>
              <a:t>- Reviewed the architecture </a:t>
            </a:r>
            <a:r>
              <a:rPr lang="en-US" sz="2400" smtClean="0">
                <a:solidFill>
                  <a:srgbClr val="FF0000"/>
                </a:solidFill>
              </a:rPr>
              <a:t>only in the last week</a:t>
            </a:r>
            <a:r>
              <a:rPr lang="en-US" sz="2400" smtClean="0"/>
              <a:t>.</a:t>
            </a:r>
          </a:p>
          <a:p>
            <a:pPr eaLnBrk="1" hangingPunct="1">
              <a:lnSpc>
                <a:spcPct val="80000"/>
              </a:lnSpc>
              <a:buFontTx/>
              <a:buNone/>
            </a:pPr>
            <a:r>
              <a:rPr lang="en-US" sz="2400" smtClean="0"/>
              <a:t>- 6(!) significant programming projects (in a theory course). </a:t>
            </a:r>
          </a:p>
          <a:p>
            <a:pPr eaLnBrk="1" hangingPunct="1">
              <a:lnSpc>
                <a:spcPct val="80000"/>
              </a:lnSpc>
              <a:buFontTx/>
              <a:buNone/>
            </a:pPr>
            <a:r>
              <a:rPr lang="en-US" sz="2400" smtClean="0"/>
              <a:t>- FPGA+compiler operated nearly flawlessly.</a:t>
            </a:r>
          </a:p>
          <a:p>
            <a:pPr eaLnBrk="1" hangingPunct="1">
              <a:lnSpc>
                <a:spcPct val="80000"/>
              </a:lnSpc>
              <a:buFontTx/>
              <a:buNone/>
            </a:pPr>
            <a:r>
              <a:rPr lang="en-US" sz="2400" u="sng" smtClean="0"/>
              <a:t>Sample speedups over best serial by students </a:t>
            </a:r>
            <a:r>
              <a:rPr lang="en-US" sz="2400" smtClean="0"/>
              <a:t>Selection: 13X. Sample sort: 10X. BFS: 23X. Connected components: 9X.</a:t>
            </a:r>
          </a:p>
          <a:p>
            <a:pPr eaLnBrk="1" hangingPunct="1">
              <a:lnSpc>
                <a:spcPct val="80000"/>
              </a:lnSpc>
              <a:buFontTx/>
              <a:buNone/>
            </a:pPr>
            <a:r>
              <a:rPr lang="en-US" sz="2400" smtClean="0"/>
              <a:t>Students’ feedback: “XMT programming is easy” (many), “The XMT computer made the class the gem that it is”, “I am excited about one day having an XMT myself! ”</a:t>
            </a:r>
          </a:p>
          <a:p>
            <a:pPr eaLnBrk="1" hangingPunct="1">
              <a:lnSpc>
                <a:spcPct val="80000"/>
              </a:lnSpc>
              <a:buFontTx/>
              <a:buNone/>
            </a:pPr>
            <a:r>
              <a:rPr lang="en-US" sz="2400" smtClean="0">
                <a:solidFill>
                  <a:schemeClr val="accent2"/>
                </a:solidFill>
              </a:rPr>
              <a:t>11-12,000X relative to cycle-accurate simulator in S’06. Over an hour </a:t>
            </a:r>
            <a:r>
              <a:rPr lang="en-US" sz="2400" smtClean="0">
                <a:solidFill>
                  <a:schemeClr val="accent2"/>
                </a:solidFill>
                <a:sym typeface="Wingdings" pitchFamily="2" charset="2"/>
              </a:rPr>
              <a:t> sub-second. (Year46 minutes.)</a:t>
            </a:r>
          </a:p>
          <a:p>
            <a:pPr eaLnBrk="1" hangingPunct="1">
              <a:lnSpc>
                <a:spcPct val="80000"/>
              </a:lnSpc>
              <a:buFontTx/>
              <a:buNone/>
            </a:pPr>
            <a:endParaRPr lang="en-US" sz="2400" smtClean="0">
              <a:solidFill>
                <a:schemeClr val="accent2"/>
              </a:solidFill>
            </a:endParaRPr>
          </a:p>
          <a:p>
            <a:pPr eaLnBrk="1" hangingPunct="1">
              <a:lnSpc>
                <a:spcPct val="80000"/>
              </a:lnSpc>
              <a:buFontTx/>
              <a:buNone/>
            </a:pPr>
            <a:endParaRPr lang="en-US" smtClean="0"/>
          </a:p>
          <a:p>
            <a:pPr eaLnBrk="1" hangingPunct="1">
              <a:lnSpc>
                <a:spcPct val="80000"/>
              </a:lnSpc>
              <a:buFontTx/>
              <a:buNone/>
            </a:pPr>
            <a:endParaRPr lang="en-US" smtClean="0"/>
          </a:p>
          <a:p>
            <a:pPr eaLnBrk="1" hangingPunct="1">
              <a:lnSpc>
                <a:spcPct val="80000"/>
              </a:lnSpc>
              <a:buFontTx/>
              <a:buNone/>
            </a:pP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9144000" cy="914400"/>
          </a:xfrm>
        </p:spPr>
        <p:txBody>
          <a:bodyPr/>
          <a:lstStyle/>
          <a:p>
            <a:pPr eaLnBrk="1" hangingPunct="1"/>
            <a:r>
              <a:rPr lang="en-US" sz="3200" u="sng" smtClean="0"/>
              <a:t>Experience with High School Students, Fall’07</a:t>
            </a:r>
          </a:p>
        </p:txBody>
      </p:sp>
      <p:sp>
        <p:nvSpPr>
          <p:cNvPr id="26627" name="Rectangle 3"/>
          <p:cNvSpPr>
            <a:spLocks noGrp="1" noChangeArrowheads="1"/>
          </p:cNvSpPr>
          <p:nvPr>
            <p:ph type="body" idx="4294967295"/>
          </p:nvPr>
        </p:nvSpPr>
        <p:spPr>
          <a:xfrm>
            <a:off x="0" y="838200"/>
            <a:ext cx="9144000" cy="5791200"/>
          </a:xfrm>
        </p:spPr>
        <p:txBody>
          <a:bodyPr/>
          <a:lstStyle/>
          <a:p>
            <a:pPr eaLnBrk="1" hangingPunct="1">
              <a:lnSpc>
                <a:spcPct val="90000"/>
              </a:lnSpc>
              <a:buFontTx/>
              <a:buNone/>
            </a:pPr>
            <a:r>
              <a:rPr lang="en-US" sz="2400" dirty="0" smtClean="0"/>
              <a:t>1-day parallel algorithms tutorial to </a:t>
            </a:r>
            <a:r>
              <a:rPr lang="en-US" sz="2400" dirty="0" smtClean="0">
                <a:solidFill>
                  <a:srgbClr val="FF0000"/>
                </a:solidFill>
              </a:rPr>
              <a:t>12 HS students</a:t>
            </a:r>
            <a:r>
              <a:rPr lang="en-US" sz="2400" dirty="0" smtClean="0"/>
              <a:t>. Some (2 10</a:t>
            </a:r>
            <a:r>
              <a:rPr lang="en-US" sz="2400" baseline="30000" dirty="0" smtClean="0"/>
              <a:t>th</a:t>
            </a:r>
            <a:r>
              <a:rPr lang="en-US" sz="2400" dirty="0" smtClean="0"/>
              <a:t> graders) managed 8 programming assignments, </a:t>
            </a:r>
            <a:r>
              <a:rPr lang="en-US" sz="2400" dirty="0" smtClean="0">
                <a:solidFill>
                  <a:srgbClr val="FF0000"/>
                </a:solidFill>
              </a:rPr>
              <a:t>including 5 of the 6 in the grad course</a:t>
            </a:r>
            <a:r>
              <a:rPr lang="en-US" sz="2400" dirty="0" smtClean="0"/>
              <a:t>. Only help: 1 office hour/week by undergrad TA. No school credit. Part of a computer club after 8 periods/day.</a:t>
            </a:r>
          </a:p>
          <a:p>
            <a:pPr eaLnBrk="1" hangingPunct="1">
              <a:lnSpc>
                <a:spcPct val="90000"/>
              </a:lnSpc>
              <a:buFontTx/>
              <a:buNone/>
            </a:pPr>
            <a:r>
              <a:rPr lang="en-US" sz="2400" dirty="0" smtClean="0"/>
              <a:t>One of these 10</a:t>
            </a:r>
            <a:r>
              <a:rPr lang="en-US" sz="2400" baseline="30000" dirty="0" smtClean="0"/>
              <a:t>th</a:t>
            </a:r>
            <a:r>
              <a:rPr lang="en-US" sz="2400" dirty="0" smtClean="0"/>
              <a:t> graders: “I tried to work on parallel machines at school, but it was no fun: I had to program around their engineering. With XMT, I could focus on solving the problem that I had to solve.” </a:t>
            </a:r>
          </a:p>
          <a:p>
            <a:pPr eaLnBrk="1" hangingPunct="1">
              <a:lnSpc>
                <a:spcPct val="90000"/>
              </a:lnSpc>
              <a:buFontTx/>
              <a:buNone/>
            </a:pPr>
            <a:r>
              <a:rPr lang="en-US" sz="2400" dirty="0" smtClean="0"/>
              <a:t>Dec’08-Jan’09: 50 HS students, </a:t>
            </a:r>
            <a:r>
              <a:rPr lang="en-US" sz="2400" dirty="0" smtClean="0">
                <a:solidFill>
                  <a:srgbClr val="FF0000"/>
                </a:solidFill>
              </a:rPr>
              <a:t>by self-taught HS teacher</a:t>
            </a:r>
            <a:r>
              <a:rPr lang="en-US" sz="2400" dirty="0" smtClean="0"/>
              <a:t>, TJ HS, Alexandria, VA. Part of the regular curriculum.</a:t>
            </a:r>
          </a:p>
          <a:p>
            <a:pPr eaLnBrk="1" hangingPunct="1">
              <a:lnSpc>
                <a:spcPct val="90000"/>
              </a:lnSpc>
              <a:buFontTx/>
              <a:buNone/>
            </a:pPr>
            <a:r>
              <a:rPr lang="en-US" sz="2400" dirty="0" smtClean="0"/>
              <a:t>By summer’09: 100+ K-12 students have experienced XMT. ‘09 MCPS Middle school camp for children from </a:t>
            </a:r>
            <a:r>
              <a:rPr lang="en-US" sz="2400" dirty="0" err="1" smtClean="0"/>
              <a:t>underepresented</a:t>
            </a:r>
            <a:r>
              <a:rPr lang="en-US" sz="2400" dirty="0" smtClean="0"/>
              <a:t> groups. Taught at Baltimore Poly HS: 70% African Americans.</a:t>
            </a:r>
          </a:p>
          <a:p>
            <a:pPr eaLnBrk="1" hangingPunct="1">
              <a:lnSpc>
                <a:spcPct val="90000"/>
              </a:lnSpc>
              <a:buFontTx/>
              <a:buNone/>
            </a:pPr>
            <a:r>
              <a:rPr lang="en-US" sz="2400" u="sng" dirty="0" smtClean="0"/>
              <a:t>Spring’09</a:t>
            </a:r>
            <a:r>
              <a:rPr lang="en-US" sz="2400" dirty="0" smtClean="0"/>
              <a:t>: Course to </a:t>
            </a:r>
            <a:r>
              <a:rPr lang="en-US" sz="2400" dirty="0" smtClean="0">
                <a:solidFill>
                  <a:srgbClr val="FF0000"/>
                </a:solidFill>
              </a:rPr>
              <a:t>Freshmen, UMD (strong enrollment)</a:t>
            </a:r>
            <a:r>
              <a:rPr lang="en-US" sz="2400" dirty="0" smtClean="0"/>
              <a:t>. How will programmers have to think by the time you graduate.</a:t>
            </a:r>
          </a:p>
          <a:p>
            <a:pPr eaLnBrk="1" hangingPunct="1">
              <a:lnSpc>
                <a:spcPct val="90000"/>
              </a:lnSpc>
              <a:buFontTx/>
              <a:buNone/>
            </a:pPr>
            <a:r>
              <a:rPr lang="en-US" sz="2400" dirty="0" smtClean="0">
                <a:sym typeface="Wingdings" pitchFamily="2" charset="2"/>
              </a:rPr>
              <a:t> </a:t>
            </a:r>
            <a:r>
              <a:rPr lang="en-US" sz="2400" b="1" dirty="0" smtClean="0">
                <a:sym typeface="Wingdings" pitchFamily="2" charset="2"/>
              </a:rPr>
              <a:t>SIGCSE’10 paper and CS4HS’09@CMU Keynote</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81000" y="0"/>
            <a:ext cx="8229600" cy="884238"/>
          </a:xfrm>
        </p:spPr>
        <p:txBody>
          <a:bodyPr/>
          <a:lstStyle/>
          <a:p>
            <a:pPr eaLnBrk="1" hangingPunct="1"/>
            <a:r>
              <a:rPr lang="en-US" smtClean="0">
                <a:solidFill>
                  <a:srgbClr val="FF0000"/>
                </a:solidFill>
              </a:rPr>
              <a:t>NEW</a:t>
            </a:r>
            <a:r>
              <a:rPr lang="en-US" u="sng" smtClean="0"/>
              <a:t>: Software release</a:t>
            </a:r>
          </a:p>
        </p:txBody>
      </p:sp>
      <p:sp>
        <p:nvSpPr>
          <p:cNvPr id="27651" name="Rectangle 1">
            <a:hlinkClick r:id="rId3"/>
          </p:cNvPr>
          <p:cNvSpPr>
            <a:spLocks noGrp="1" noChangeArrowheads="1"/>
          </p:cNvSpPr>
          <p:nvPr>
            <p:ph type="body" idx="4294967295"/>
          </p:nvPr>
        </p:nvSpPr>
        <p:spPr>
          <a:xfrm>
            <a:off x="0" y="577503"/>
            <a:ext cx="8958263" cy="6309420"/>
          </a:xfrm>
        </p:spPr>
        <p:txBody>
          <a:bodyPr anchor="ctr">
            <a:spAutoFit/>
          </a:bodyPr>
          <a:lstStyle/>
          <a:p>
            <a:pPr marL="0" indent="0" eaLnBrk="1" hangingPunct="1">
              <a:spcBef>
                <a:spcPct val="0"/>
              </a:spcBef>
              <a:buFontTx/>
              <a:buNone/>
            </a:pPr>
            <a:r>
              <a:rPr lang="en-US" sz="2400" dirty="0" smtClean="0"/>
              <a:t>Allows to use </a:t>
            </a:r>
            <a:r>
              <a:rPr lang="en-US" sz="2400" b="1" dirty="0" smtClean="0"/>
              <a:t>your own computer </a:t>
            </a:r>
            <a:r>
              <a:rPr lang="en-US" sz="2400" dirty="0" smtClean="0"/>
              <a:t>for programming on an XMT </a:t>
            </a:r>
          </a:p>
          <a:p>
            <a:pPr marL="0" indent="0" eaLnBrk="1" hangingPunct="1">
              <a:spcBef>
                <a:spcPct val="0"/>
              </a:spcBef>
              <a:buFontTx/>
              <a:buNone/>
            </a:pPr>
            <a:r>
              <a:rPr lang="en-US" sz="2400" dirty="0" smtClean="0"/>
              <a:t>environment and experimenting with it, including:</a:t>
            </a:r>
            <a:endParaRPr lang="en-US" sz="2400" dirty="0" smtClean="0">
              <a:solidFill>
                <a:srgbClr val="7030A0"/>
              </a:solidFill>
              <a:hlinkClick r:id="rId4"/>
            </a:endParaRPr>
          </a:p>
          <a:p>
            <a:pPr marL="0" indent="0" eaLnBrk="1" hangingPunct="1">
              <a:spcBef>
                <a:spcPct val="0"/>
              </a:spcBef>
              <a:buFontTx/>
              <a:buAutoNum type="romanLcParenBoth"/>
            </a:pPr>
            <a:r>
              <a:rPr lang="en-US" sz="2400" dirty="0" smtClean="0">
                <a:solidFill>
                  <a:srgbClr val="7030A0"/>
                </a:solidFill>
                <a:hlinkClick r:id="rId4"/>
              </a:rPr>
              <a:t>Cycle-accurate simulator of the XMT machine</a:t>
            </a:r>
          </a:p>
          <a:p>
            <a:pPr marL="0" indent="0" eaLnBrk="1" hangingPunct="1">
              <a:spcBef>
                <a:spcPct val="0"/>
              </a:spcBef>
              <a:buFontTx/>
              <a:buAutoNum type="romanLcParenBoth"/>
            </a:pPr>
            <a:r>
              <a:rPr lang="en-US" sz="2400" dirty="0" smtClean="0">
                <a:solidFill>
                  <a:srgbClr val="7030A0"/>
                </a:solidFill>
                <a:hlinkClick r:id="rId4"/>
              </a:rPr>
              <a:t>Compiler from XMTC to that machine</a:t>
            </a:r>
          </a:p>
          <a:p>
            <a:pPr marL="0" indent="0" eaLnBrk="1" hangingPunct="1">
              <a:spcBef>
                <a:spcPct val="0"/>
              </a:spcBef>
              <a:buFontTx/>
              <a:buNone/>
            </a:pPr>
            <a:endParaRPr lang="en-US" sz="2400" dirty="0" smtClean="0">
              <a:hlinkClick r:id="rId4"/>
            </a:endParaRPr>
          </a:p>
          <a:p>
            <a:pPr marL="0" indent="0" eaLnBrk="1" hangingPunct="1">
              <a:spcBef>
                <a:spcPct val="0"/>
              </a:spcBef>
              <a:buFontTx/>
              <a:buNone/>
            </a:pPr>
            <a:r>
              <a:rPr lang="en-US" sz="2400" dirty="0" smtClean="0">
                <a:hlinkClick r:id="rId4"/>
              </a:rPr>
              <a:t>Also provided, extensive material for teaching or self-studying parallelism, including</a:t>
            </a:r>
          </a:p>
          <a:p>
            <a:pPr marL="0" indent="0" eaLnBrk="1" hangingPunct="1">
              <a:spcBef>
                <a:spcPct val="0"/>
              </a:spcBef>
              <a:buFontTx/>
              <a:buAutoNum type="romanLcParenBoth"/>
            </a:pPr>
            <a:r>
              <a:rPr lang="en-US" sz="2400" dirty="0" smtClean="0">
                <a:hlinkClick r:id="rId4"/>
              </a:rPr>
              <a:t>Tutorial + manual for XMTC (150 pages)</a:t>
            </a:r>
          </a:p>
          <a:p>
            <a:pPr marL="0" indent="0" eaLnBrk="1" hangingPunct="1">
              <a:spcBef>
                <a:spcPct val="0"/>
              </a:spcBef>
              <a:buFontTx/>
              <a:buAutoNum type="romanLcParenBoth"/>
            </a:pPr>
            <a:r>
              <a:rPr lang="en-US" sz="2400" dirty="0" err="1" smtClean="0">
                <a:hlinkClick r:id="rId4"/>
              </a:rPr>
              <a:t>Classnotes</a:t>
            </a:r>
            <a:r>
              <a:rPr lang="en-US" sz="2400" dirty="0" smtClean="0">
                <a:hlinkClick r:id="rId4"/>
              </a:rPr>
              <a:t> on parallel algorithms (100 pages)</a:t>
            </a:r>
          </a:p>
          <a:p>
            <a:pPr marL="0" indent="0" eaLnBrk="1" hangingPunct="1">
              <a:spcBef>
                <a:spcPct val="0"/>
              </a:spcBef>
              <a:buFontTx/>
              <a:buAutoNum type="romanLcParenBoth"/>
            </a:pPr>
            <a:r>
              <a:rPr lang="en-US" sz="2400" dirty="0" smtClean="0">
                <a:hlinkClick r:id="rId4"/>
              </a:rPr>
              <a:t>Video recording of 9/15/07 HS tutorial (300 minutes)</a:t>
            </a:r>
          </a:p>
          <a:p>
            <a:pPr marL="0" indent="0" eaLnBrk="1" hangingPunct="1">
              <a:spcBef>
                <a:spcPct val="0"/>
              </a:spcBef>
              <a:buFontTx/>
              <a:buAutoNum type="romanLcParenBoth"/>
            </a:pPr>
            <a:r>
              <a:rPr lang="en-US" sz="2400" dirty="0" smtClean="0">
                <a:hlinkClick r:id="rId4"/>
              </a:rPr>
              <a:t>Video recording of Spring’09 grad course (30+ hours)</a:t>
            </a:r>
          </a:p>
          <a:p>
            <a:pPr marL="0" indent="0" eaLnBrk="1" hangingPunct="1">
              <a:spcBef>
                <a:spcPct val="0"/>
              </a:spcBef>
              <a:buFontTx/>
              <a:buNone/>
            </a:pPr>
            <a:endParaRPr lang="en-US" sz="2400" dirty="0" smtClean="0">
              <a:hlinkClick r:id="rId4"/>
            </a:endParaRPr>
          </a:p>
          <a:p>
            <a:pPr marL="0" indent="0" algn="ctr" eaLnBrk="1" hangingPunct="1">
              <a:spcBef>
                <a:spcPct val="0"/>
              </a:spcBef>
              <a:buFontTx/>
              <a:buNone/>
            </a:pPr>
            <a:r>
              <a:rPr lang="en-US" sz="4400" u="sng" dirty="0" smtClean="0"/>
              <a:t>Next Major Objective</a:t>
            </a:r>
          </a:p>
          <a:p>
            <a:pPr marL="0" indent="0" eaLnBrk="1" hangingPunct="1">
              <a:spcBef>
                <a:spcPct val="0"/>
              </a:spcBef>
              <a:buFontTx/>
              <a:buNone/>
            </a:pPr>
            <a:endParaRPr lang="en-US" sz="2400" dirty="0" smtClean="0">
              <a:hlinkClick r:id="rId4"/>
            </a:endParaRPr>
          </a:p>
          <a:p>
            <a:pPr marL="0" indent="0" eaLnBrk="1" hangingPunct="1">
              <a:spcBef>
                <a:spcPct val="0"/>
              </a:spcBef>
              <a:buFontTx/>
              <a:buNone/>
            </a:pPr>
            <a:r>
              <a:rPr lang="en-US" sz="2400" dirty="0" smtClean="0"/>
              <a:t>Industry-grade chip and production quality compiler. Requires 10X in funding.</a:t>
            </a:r>
            <a:endParaRPr lang="en-US" sz="2400" dirty="0" smtClean="0">
              <a:hlinkClick r:id="rId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9144000" cy="762000"/>
          </a:xfrm>
        </p:spPr>
        <p:txBody>
          <a:bodyPr/>
          <a:lstStyle/>
          <a:p>
            <a:pPr eaLnBrk="1" hangingPunct="1"/>
            <a:r>
              <a:rPr lang="en-US" sz="4000" smtClean="0">
                <a:solidFill>
                  <a:schemeClr val="hlink"/>
                </a:solidFill>
              </a:rPr>
              <a:t>Participants</a:t>
            </a:r>
          </a:p>
        </p:txBody>
      </p:sp>
      <p:sp>
        <p:nvSpPr>
          <p:cNvPr id="28675" name="Rectangle 3"/>
          <p:cNvSpPr>
            <a:spLocks noGrp="1" noChangeArrowheads="1"/>
          </p:cNvSpPr>
          <p:nvPr>
            <p:ph type="body" idx="4294967295"/>
          </p:nvPr>
        </p:nvSpPr>
        <p:spPr>
          <a:xfrm>
            <a:off x="0" y="685800"/>
            <a:ext cx="9144000" cy="6400800"/>
          </a:xfrm>
        </p:spPr>
        <p:txBody>
          <a:bodyPr/>
          <a:lstStyle/>
          <a:p>
            <a:pPr eaLnBrk="1" hangingPunct="1">
              <a:lnSpc>
                <a:spcPct val="80000"/>
              </a:lnSpc>
              <a:buFontTx/>
              <a:buNone/>
            </a:pPr>
            <a:r>
              <a:rPr lang="en-US" sz="2000" dirty="0" smtClean="0"/>
              <a:t>Grad students:, Aydin Balkan, PhD, George Caragea, James Edwards, David Ellison, Mike Horak, MS, Fuat Keceli, Beliz Saybasili, Alex Tzannes, Xingzhi Wen, PhD</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of 2 CS grad students. </a:t>
            </a:r>
            <a:r>
              <a:rPr lang="en-US" sz="2000" dirty="0" smtClean="0">
                <a:solidFill>
                  <a:srgbClr val="0070C0"/>
                </a:solidFill>
              </a:rPr>
              <a:t>2008 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err="1" smtClean="0"/>
              <a:t>Asynch</a:t>
            </a:r>
            <a:r>
              <a:rPr lang="en-US" sz="2000" u="sng" dirty="0" smtClean="0"/>
              <a:t> computing</a:t>
            </a:r>
            <a:r>
              <a:rPr lang="en-US" sz="2000" dirty="0" smtClean="0"/>
              <a:t>. Co-advisor. </a:t>
            </a:r>
            <a:r>
              <a:rPr lang="en-US" sz="2000" dirty="0" smtClean="0">
                <a:solidFill>
                  <a:srgbClr val="0070C0"/>
                </a:solidFill>
              </a:rPr>
              <a:t>2008 NSF team grant</a:t>
            </a:r>
            <a:r>
              <a:rPr lang="en-US" sz="2000" dirty="0" smtClean="0"/>
              <a:t>. </a:t>
            </a:r>
          </a:p>
          <a:p>
            <a:pPr eaLnBrk="1" hangingPunct="1">
              <a:lnSpc>
                <a:spcPct val="80000"/>
              </a:lnSpc>
            </a:pPr>
            <a:r>
              <a:rPr lang="en-US" sz="2000" dirty="0" smtClean="0"/>
              <a:t>Ron Tzur, Purdue U., </a:t>
            </a:r>
            <a:r>
              <a:rPr lang="en-US" sz="2000" u="sng" dirty="0" smtClean="0"/>
              <a:t>K12 Education</a:t>
            </a:r>
            <a:r>
              <a:rPr lang="en-US" sz="2000" dirty="0" smtClean="0"/>
              <a:t>. Co-advisor. </a:t>
            </a:r>
            <a:r>
              <a:rPr lang="en-US" sz="2000" dirty="0" smtClean="0">
                <a:solidFill>
                  <a:srgbClr val="0070C0"/>
                </a:solidFill>
              </a:rPr>
              <a:t>2008 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endParaRPr lang="en-US" sz="2000" u="sng" dirty="0" smtClean="0"/>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2008 deployed XMT computer</a:t>
            </a:r>
            <a:r>
              <a:rPr lang="en-US" sz="2000" dirty="0" smtClean="0"/>
              <a:t>, NIH</a:t>
            </a:r>
          </a:p>
          <a:p>
            <a:pPr eaLnBrk="1" hangingPunct="1">
              <a:lnSpc>
                <a:spcPct val="80000"/>
              </a:lnSpc>
            </a:pPr>
            <a:r>
              <a:rPr lang="en-US" sz="2000" dirty="0" smtClean="0"/>
              <a:t>Industry partner: Intel </a:t>
            </a:r>
          </a:p>
          <a:p>
            <a:pPr eaLnBrk="1" hangingPunct="1">
              <a:lnSpc>
                <a:spcPct val="80000"/>
              </a:lnSpc>
            </a:pPr>
            <a:r>
              <a:rPr lang="en-US" sz="2000" dirty="0" smtClean="0">
                <a:solidFill>
                  <a:srgbClr val="FF0000"/>
                </a:solidFill>
              </a:rPr>
              <a:t>Reinvention of Computing for Parallelism. Selected for Maryland Research Center of Excellence (MRCE) by USM, 12/08. Not yet funded. 17 members, including UMBC, UMBI, UMSOM. Mostly applications.</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lstStyle/>
          <a:p>
            <a:pPr eaLnBrk="1" hangingPunct="1"/>
            <a:r>
              <a:rPr lang="en-US" sz="3600" smtClean="0"/>
              <a:t>Parallel Random-Access Machine/Model</a:t>
            </a:r>
            <a:r>
              <a:rPr lang="en-US" smtClean="0"/>
              <a:t> </a:t>
            </a:r>
          </a:p>
        </p:txBody>
      </p:sp>
      <p:sp>
        <p:nvSpPr>
          <p:cNvPr id="30723" name="Rectangle 3"/>
          <p:cNvSpPr>
            <a:spLocks noGrp="1" noChangeArrowheads="1"/>
          </p:cNvSpPr>
          <p:nvPr>
            <p:ph type="body" idx="1"/>
          </p:nvPr>
        </p:nvSpPr>
        <p:spPr/>
        <p:txBody>
          <a:bodyPr/>
          <a:lstStyle/>
          <a:p>
            <a:pPr eaLnBrk="1" hangingPunct="1">
              <a:buFontTx/>
              <a:buNone/>
            </a:pPr>
            <a:r>
              <a:rPr lang="en-US" smtClean="0"/>
              <a:t>PRAM:</a:t>
            </a:r>
          </a:p>
        </p:txBody>
      </p:sp>
      <p:pic>
        <p:nvPicPr>
          <p:cNvPr id="30724" name="Picture 7" descr="r1-aux"/>
          <p:cNvPicPr>
            <a:picLocks noChangeAspect="1" noChangeArrowheads="1"/>
          </p:cNvPicPr>
          <p:nvPr/>
        </p:nvPicPr>
        <p:blipFill>
          <a:blip r:embed="rId3" cstate="print"/>
          <a:srcRect/>
          <a:stretch>
            <a:fillRect/>
          </a:stretch>
        </p:blipFill>
        <p:spPr bwMode="auto">
          <a:xfrm>
            <a:off x="2646363" y="1676400"/>
            <a:ext cx="3851275" cy="2209800"/>
          </a:xfrm>
          <a:prstGeom prst="rect">
            <a:avLst/>
          </a:prstGeom>
          <a:noFill/>
          <a:ln w="9525">
            <a:noFill/>
            <a:miter lim="800000"/>
            <a:headEnd/>
            <a:tailEnd/>
          </a:ln>
        </p:spPr>
      </p:pic>
      <p:sp>
        <p:nvSpPr>
          <p:cNvPr id="30725" name="Text Box 8"/>
          <p:cNvSpPr txBox="1">
            <a:spLocks noChangeArrowheads="1"/>
          </p:cNvSpPr>
          <p:nvPr/>
        </p:nvSpPr>
        <p:spPr bwMode="auto">
          <a:xfrm>
            <a:off x="0" y="4151313"/>
            <a:ext cx="9144000" cy="2563812"/>
          </a:xfrm>
          <a:prstGeom prst="rect">
            <a:avLst/>
          </a:prstGeom>
          <a:noFill/>
          <a:ln w="9525">
            <a:noFill/>
            <a:miter lim="800000"/>
            <a:headEnd/>
            <a:tailEnd/>
          </a:ln>
        </p:spPr>
        <p:txBody>
          <a:bodyPr>
            <a:spAutoFit/>
          </a:bodyPr>
          <a:lstStyle/>
          <a:p>
            <a:pPr marL="342900" indent="-342900"/>
            <a:r>
              <a:rPr lang="en-US"/>
              <a:t>n synchronous processors all having unit time access to a shared memory. </a:t>
            </a:r>
          </a:p>
          <a:p>
            <a:pPr marL="342900" indent="-342900"/>
            <a:r>
              <a:rPr lang="en-US"/>
              <a:t>Each processor has also a local memory.</a:t>
            </a:r>
          </a:p>
          <a:p>
            <a:pPr marL="342900" indent="-342900"/>
            <a:r>
              <a:rPr lang="en-US"/>
              <a:t>At each time unit, a processor can:</a:t>
            </a:r>
          </a:p>
          <a:p>
            <a:pPr marL="342900" indent="-342900">
              <a:buFontTx/>
              <a:buAutoNum type="arabicPeriod"/>
            </a:pPr>
            <a:r>
              <a:rPr lang="en-US"/>
              <a:t>write into the shared memory (i.e., copy one of its local memory registers into </a:t>
            </a:r>
          </a:p>
          <a:p>
            <a:pPr marL="342900" indent="-342900"/>
            <a:r>
              <a:rPr lang="en-US"/>
              <a:t>a shared memory cell), </a:t>
            </a:r>
          </a:p>
          <a:p>
            <a:pPr marL="342900" indent="-342900"/>
            <a:r>
              <a:rPr lang="en-US"/>
              <a:t>2. read into shared memory (i.e., copy a shared memory cell into one of its local </a:t>
            </a:r>
          </a:p>
          <a:p>
            <a:pPr marL="342900" indent="-342900"/>
            <a:r>
              <a:rPr lang="en-US"/>
              <a:t>memory registers ), or </a:t>
            </a:r>
          </a:p>
          <a:p>
            <a:pPr marL="342900" indent="-342900"/>
            <a:r>
              <a:rPr lang="en-US"/>
              <a:t>3. do some computation with respect to its local memory. </a:t>
            </a:r>
          </a:p>
          <a:p>
            <a:pPr marL="342900" indent="-342900"/>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p:spPr>
        <p:txBody>
          <a:bodyPr/>
          <a:lstStyle/>
          <a:p>
            <a:pPr eaLnBrk="1" hangingPunct="1"/>
            <a:r>
              <a:rPr lang="en-US" sz="2800" i="1" smtClean="0"/>
              <a:t>pardo</a:t>
            </a:r>
            <a:r>
              <a:rPr lang="en-US" smtClean="0"/>
              <a:t> programming construct </a:t>
            </a:r>
          </a:p>
        </p:txBody>
      </p:sp>
      <p:sp>
        <p:nvSpPr>
          <p:cNvPr id="31747" name="Rectangle 3"/>
          <p:cNvSpPr>
            <a:spLocks noGrp="1" noChangeArrowheads="1"/>
          </p:cNvSpPr>
          <p:nvPr>
            <p:ph type="body" idx="1"/>
          </p:nvPr>
        </p:nvSpPr>
        <p:spPr>
          <a:xfrm>
            <a:off x="0" y="1066800"/>
            <a:ext cx="9144000" cy="5715000"/>
          </a:xfrm>
        </p:spPr>
        <p:txBody>
          <a:bodyPr/>
          <a:lstStyle/>
          <a:p>
            <a:pPr eaLnBrk="1" hangingPunct="1">
              <a:lnSpc>
                <a:spcPct val="80000"/>
              </a:lnSpc>
              <a:buFontTx/>
              <a:buNone/>
            </a:pPr>
            <a:r>
              <a:rPr lang="en-US" sz="1800" smtClean="0"/>
              <a:t>- for Pi , 1 ≤ i ≤ n pardo</a:t>
            </a:r>
          </a:p>
          <a:p>
            <a:pPr eaLnBrk="1" hangingPunct="1">
              <a:lnSpc>
                <a:spcPct val="80000"/>
              </a:lnSpc>
              <a:buFontTx/>
              <a:buNone/>
            </a:pPr>
            <a:r>
              <a:rPr lang="en-US" sz="1800" smtClean="0"/>
              <a:t>-   A(i) := B(i)</a:t>
            </a:r>
          </a:p>
          <a:p>
            <a:pPr algn="ctr" eaLnBrk="1" hangingPunct="1">
              <a:lnSpc>
                <a:spcPct val="80000"/>
              </a:lnSpc>
              <a:buFontTx/>
              <a:buNone/>
            </a:pPr>
            <a:r>
              <a:rPr lang="en-US" sz="1800" u="sng" smtClean="0"/>
              <a:t>This means</a:t>
            </a:r>
            <a:r>
              <a:rPr lang="en-US" sz="1800" smtClean="0"/>
              <a:t> </a:t>
            </a:r>
          </a:p>
          <a:p>
            <a:pPr eaLnBrk="1" hangingPunct="1">
              <a:lnSpc>
                <a:spcPct val="80000"/>
              </a:lnSpc>
              <a:buFontTx/>
              <a:buNone/>
            </a:pPr>
            <a:r>
              <a:rPr lang="en-US" sz="1800" smtClean="0"/>
              <a:t>The following n operations are performed concurrently: processor P1 assigns B(1) into A(1), processor P2 assigns B(2) into A(2), ….</a:t>
            </a:r>
          </a:p>
          <a:p>
            <a:pPr eaLnBrk="1" hangingPunct="1">
              <a:lnSpc>
                <a:spcPct val="80000"/>
              </a:lnSpc>
              <a:buFontTx/>
              <a:buNone/>
            </a:pPr>
            <a:endParaRPr lang="en-US" sz="1800" smtClean="0"/>
          </a:p>
          <a:p>
            <a:pPr algn="ctr" eaLnBrk="1" hangingPunct="1">
              <a:lnSpc>
                <a:spcPct val="80000"/>
              </a:lnSpc>
              <a:buFontTx/>
              <a:buNone/>
            </a:pPr>
            <a:r>
              <a:rPr lang="en-US" sz="1800" u="sng" smtClean="0"/>
              <a:t>Modeling read&amp;write conflicts to the same shared memory location </a:t>
            </a:r>
          </a:p>
          <a:p>
            <a:pPr eaLnBrk="1" hangingPunct="1">
              <a:lnSpc>
                <a:spcPct val="80000"/>
              </a:lnSpc>
              <a:buFontTx/>
              <a:buNone/>
            </a:pPr>
            <a:r>
              <a:rPr lang="en-US" sz="1800" smtClean="0"/>
              <a:t>Most common are:</a:t>
            </a:r>
          </a:p>
          <a:p>
            <a:pPr eaLnBrk="1" hangingPunct="1">
              <a:lnSpc>
                <a:spcPct val="80000"/>
              </a:lnSpc>
              <a:buFontTx/>
              <a:buNone/>
            </a:pPr>
            <a:r>
              <a:rPr lang="en-US" sz="1800" smtClean="0"/>
              <a:t>-     exclusive-read exclusive-write (EREW) PRAM: no simultaneous access by more than one processor to the same memory location for read or write purposes</a:t>
            </a:r>
          </a:p>
          <a:p>
            <a:pPr eaLnBrk="1" hangingPunct="1">
              <a:lnSpc>
                <a:spcPct val="80000"/>
              </a:lnSpc>
              <a:buFontTx/>
              <a:buChar char="-"/>
            </a:pPr>
            <a:r>
              <a:rPr lang="en-US" sz="1800" smtClean="0"/>
              <a:t>concurrent-read exclusive-write (CREW) PRAM: concurrent access for reads but not for writes</a:t>
            </a:r>
          </a:p>
          <a:p>
            <a:pPr eaLnBrk="1" hangingPunct="1">
              <a:lnSpc>
                <a:spcPct val="80000"/>
              </a:lnSpc>
              <a:buFontTx/>
              <a:buChar char="-"/>
            </a:pPr>
            <a:r>
              <a:rPr lang="en-US" sz="1800" smtClean="0"/>
              <a:t>concurrent-read concurrent-write (CRCW allows concurrent access for both reads and writes. We shall assume that in a concurrent-write model, an arbitrary processor among the processors attempting to write into a common memory location, succeeds. This is called the Arbitrary CRCW rule.</a:t>
            </a:r>
          </a:p>
          <a:p>
            <a:pPr eaLnBrk="1" hangingPunct="1">
              <a:lnSpc>
                <a:spcPct val="80000"/>
              </a:lnSpc>
              <a:buFontTx/>
              <a:buNone/>
            </a:pPr>
            <a:r>
              <a:rPr lang="en-US" sz="1800" smtClean="0"/>
              <a:t>There are two alternative CRCW rules: (i) Priority CRCW: the smallest numbered, among the processors attempting to write into a common memory location, actually succeeds. (ii) Common CRCW: allows concurrent writes only when all the processors attempting to write into a common memory location are trying to write the same value.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457200"/>
          </a:xfrm>
        </p:spPr>
        <p:txBody>
          <a:bodyPr/>
          <a:lstStyle/>
          <a:p>
            <a:pPr eaLnBrk="1" hangingPunct="1"/>
            <a:r>
              <a:rPr lang="en-US" sz="2800" smtClean="0"/>
              <a:t>Example of a PRAM algorithm: </a:t>
            </a:r>
            <a:r>
              <a:rPr lang="en-US" sz="2800" u="sng" smtClean="0"/>
              <a:t>The summation problem</a:t>
            </a:r>
          </a:p>
        </p:txBody>
      </p:sp>
      <p:sp>
        <p:nvSpPr>
          <p:cNvPr id="32771" name="Rectangle 3"/>
          <p:cNvSpPr>
            <a:spLocks noGrp="1" noChangeArrowheads="1"/>
          </p:cNvSpPr>
          <p:nvPr>
            <p:ph type="body" idx="1"/>
          </p:nvPr>
        </p:nvSpPr>
        <p:spPr>
          <a:xfrm>
            <a:off x="0" y="609600"/>
            <a:ext cx="9144000" cy="6248400"/>
          </a:xfrm>
        </p:spPr>
        <p:txBody>
          <a:bodyPr/>
          <a:lstStyle/>
          <a:p>
            <a:pPr eaLnBrk="1" hangingPunct="1">
              <a:lnSpc>
                <a:spcPct val="80000"/>
              </a:lnSpc>
              <a:buFontTx/>
              <a:buNone/>
            </a:pPr>
            <a:r>
              <a:rPr lang="en-US" sz="1800" u="sng" smtClean="0"/>
              <a:t>Input</a:t>
            </a:r>
            <a:r>
              <a:rPr lang="en-US" sz="1800" smtClean="0"/>
              <a:t> An array A = A(1) . . .A(n) of n numbers.</a:t>
            </a:r>
          </a:p>
          <a:p>
            <a:pPr eaLnBrk="1" hangingPunct="1">
              <a:lnSpc>
                <a:spcPct val="80000"/>
              </a:lnSpc>
              <a:buFontTx/>
              <a:buNone/>
            </a:pPr>
            <a:r>
              <a:rPr lang="en-US" sz="1800" smtClean="0"/>
              <a:t>The </a:t>
            </a:r>
            <a:r>
              <a:rPr lang="en-US" sz="1800" u="sng" smtClean="0"/>
              <a:t>problem</a:t>
            </a:r>
            <a:r>
              <a:rPr lang="en-US" sz="1800" smtClean="0"/>
              <a:t> is to compute A(1) + . . . + A(n).</a:t>
            </a:r>
          </a:p>
          <a:p>
            <a:pPr eaLnBrk="1" hangingPunct="1">
              <a:lnSpc>
                <a:spcPct val="80000"/>
              </a:lnSpc>
              <a:buFontTx/>
              <a:buNone/>
            </a:pPr>
            <a:r>
              <a:rPr lang="en-US" sz="1800" smtClean="0"/>
              <a:t>The </a:t>
            </a:r>
            <a:r>
              <a:rPr lang="en-US" sz="1800" u="sng" smtClean="0"/>
              <a:t>summation algorithm</a:t>
            </a:r>
            <a:r>
              <a:rPr lang="en-US" sz="1800" smtClean="0"/>
              <a:t> works in rounds. </a:t>
            </a:r>
          </a:p>
          <a:p>
            <a:pPr eaLnBrk="1" hangingPunct="1">
              <a:lnSpc>
                <a:spcPct val="80000"/>
              </a:lnSpc>
              <a:buFontTx/>
              <a:buNone/>
            </a:pPr>
            <a:r>
              <a:rPr lang="en-US" sz="1800" smtClean="0"/>
              <a:t>Each round: add, in parallel, pairs of elements: add each odd-numbered element and its successive even-numbered element.</a:t>
            </a:r>
          </a:p>
          <a:p>
            <a:pPr eaLnBrk="1" hangingPunct="1">
              <a:lnSpc>
                <a:spcPct val="80000"/>
              </a:lnSpc>
              <a:buFontTx/>
              <a:buNone/>
            </a:pPr>
            <a:r>
              <a:rPr lang="en-US" sz="1800" smtClean="0"/>
              <a:t>If n = 8, outcome of 1st round is:</a:t>
            </a:r>
          </a:p>
          <a:p>
            <a:pPr eaLnBrk="1" hangingPunct="1">
              <a:lnSpc>
                <a:spcPct val="80000"/>
              </a:lnSpc>
              <a:buFontTx/>
              <a:buNone/>
            </a:pPr>
            <a:r>
              <a:rPr lang="en-US" sz="1800" smtClean="0"/>
              <a:t>   A(1) + A(2), A(3) + A(4), A(5) + A(6), A(7) + A(8)</a:t>
            </a:r>
          </a:p>
          <a:p>
            <a:pPr eaLnBrk="1" hangingPunct="1">
              <a:lnSpc>
                <a:spcPct val="80000"/>
              </a:lnSpc>
              <a:buFontTx/>
              <a:buNone/>
            </a:pPr>
            <a:r>
              <a:rPr lang="en-US" sz="1800" smtClean="0"/>
              <a:t>Outcome of 2nd round:</a:t>
            </a:r>
          </a:p>
          <a:p>
            <a:pPr eaLnBrk="1" hangingPunct="1">
              <a:lnSpc>
                <a:spcPct val="80000"/>
              </a:lnSpc>
              <a:buFontTx/>
              <a:buNone/>
            </a:pPr>
            <a:r>
              <a:rPr lang="en-US" sz="1800" smtClean="0"/>
              <a:t>  A(1) + A(2) + A(3) + A(4), A(5) + A(6) + A(7) + A(8)</a:t>
            </a:r>
          </a:p>
          <a:p>
            <a:pPr eaLnBrk="1" hangingPunct="1">
              <a:lnSpc>
                <a:spcPct val="80000"/>
              </a:lnSpc>
              <a:buFontTx/>
              <a:buNone/>
            </a:pPr>
            <a:r>
              <a:rPr lang="en-US" sz="1800" smtClean="0"/>
              <a:t>and the outcome of 3rd (and last) round:</a:t>
            </a:r>
          </a:p>
          <a:p>
            <a:pPr eaLnBrk="1" hangingPunct="1">
              <a:lnSpc>
                <a:spcPct val="80000"/>
              </a:lnSpc>
              <a:buFontTx/>
              <a:buNone/>
            </a:pPr>
            <a:r>
              <a:rPr lang="en-US" sz="1800" smtClean="0"/>
              <a:t>  A(1) + A(2) + A(3) + A(4) + A(5) + A(6) + A(7) + A(8)</a:t>
            </a:r>
          </a:p>
          <a:p>
            <a:pPr eaLnBrk="1" hangingPunct="1">
              <a:lnSpc>
                <a:spcPct val="80000"/>
              </a:lnSpc>
              <a:buFontTx/>
              <a:buNone/>
            </a:pPr>
            <a:endParaRPr lang="en-US" sz="1800" smtClean="0"/>
          </a:p>
          <a:p>
            <a:pPr eaLnBrk="1" hangingPunct="1">
              <a:lnSpc>
                <a:spcPct val="80000"/>
              </a:lnSpc>
              <a:buFontTx/>
              <a:buNone/>
            </a:pPr>
            <a:r>
              <a:rPr lang="en-US" sz="1800" smtClean="0"/>
              <a:t>B – 2-dimensional array (whose entries are B(h,i), 0 ≤ h ≤ log n and 1 ≤ i ≤ n/2</a:t>
            </a:r>
            <a:r>
              <a:rPr lang="en-US" sz="1800" baseline="30000" smtClean="0"/>
              <a:t>h</a:t>
            </a:r>
            <a:r>
              <a:rPr lang="en-US" sz="1800" smtClean="0"/>
              <a:t>) used to store all intermediate steps of the computation (base of logarithm: 2). </a:t>
            </a:r>
          </a:p>
          <a:p>
            <a:pPr eaLnBrk="1" hangingPunct="1">
              <a:lnSpc>
                <a:spcPct val="80000"/>
              </a:lnSpc>
              <a:buFontTx/>
              <a:buNone/>
            </a:pPr>
            <a:r>
              <a:rPr lang="en-US" sz="1800" smtClean="0"/>
              <a:t>For simplicity, assume n = 2</a:t>
            </a:r>
            <a:r>
              <a:rPr lang="en-US" sz="1800" baseline="30000" smtClean="0"/>
              <a:t>k</a:t>
            </a:r>
            <a:r>
              <a:rPr lang="en-US" sz="1800" smtClean="0"/>
              <a:t> for some integer k.</a:t>
            </a:r>
          </a:p>
          <a:p>
            <a:pPr eaLnBrk="1" hangingPunct="1">
              <a:lnSpc>
                <a:spcPct val="80000"/>
              </a:lnSpc>
              <a:buFontTx/>
              <a:buNone/>
            </a:pPr>
            <a:r>
              <a:rPr lang="en-US" sz="1800" smtClean="0"/>
              <a:t>ALGORITHM 1 (Summation)</a:t>
            </a:r>
          </a:p>
          <a:p>
            <a:pPr eaLnBrk="1" hangingPunct="1">
              <a:lnSpc>
                <a:spcPct val="80000"/>
              </a:lnSpc>
              <a:buFontTx/>
              <a:buNone/>
            </a:pPr>
            <a:r>
              <a:rPr lang="en-US" sz="1800" smtClean="0"/>
              <a:t>1. for Pi , 1 ≤ i ≤ n pardo</a:t>
            </a:r>
          </a:p>
          <a:p>
            <a:pPr eaLnBrk="1" hangingPunct="1">
              <a:lnSpc>
                <a:spcPct val="80000"/>
              </a:lnSpc>
              <a:buFontTx/>
              <a:buNone/>
            </a:pPr>
            <a:r>
              <a:rPr lang="en-US" sz="1800" smtClean="0"/>
              <a:t>2. 	B(0, i) := A(i)</a:t>
            </a:r>
          </a:p>
          <a:p>
            <a:pPr eaLnBrk="1" hangingPunct="1">
              <a:lnSpc>
                <a:spcPct val="80000"/>
              </a:lnSpc>
              <a:buFontTx/>
              <a:buNone/>
            </a:pPr>
            <a:r>
              <a:rPr lang="en-US" sz="1800" smtClean="0"/>
              <a:t>3. 	for h := 1 to log n do</a:t>
            </a:r>
          </a:p>
          <a:p>
            <a:pPr eaLnBrk="1" hangingPunct="1">
              <a:lnSpc>
                <a:spcPct val="80000"/>
              </a:lnSpc>
              <a:buFontTx/>
              <a:buNone/>
            </a:pPr>
            <a:r>
              <a:rPr lang="en-US" sz="1800" smtClean="0"/>
              <a:t>4. 		if i ≤ n/2</a:t>
            </a:r>
            <a:r>
              <a:rPr lang="en-US" sz="1800" baseline="30000" smtClean="0"/>
              <a:t>h</a:t>
            </a:r>
          </a:p>
          <a:p>
            <a:pPr eaLnBrk="1" hangingPunct="1">
              <a:lnSpc>
                <a:spcPct val="80000"/>
              </a:lnSpc>
              <a:buFontTx/>
              <a:buNone/>
            </a:pPr>
            <a:r>
              <a:rPr lang="en-US" sz="1800" smtClean="0"/>
              <a:t>5. 		then B(h, i) := B(h − 1, 2i − 1) + B(h − 1, 2i)</a:t>
            </a:r>
          </a:p>
          <a:p>
            <a:pPr eaLnBrk="1" hangingPunct="1">
              <a:lnSpc>
                <a:spcPct val="80000"/>
              </a:lnSpc>
              <a:buFontTx/>
              <a:buNone/>
            </a:pPr>
            <a:r>
              <a:rPr lang="en-US" sz="1800" smtClean="0"/>
              <a:t>6. 		else stay idle</a:t>
            </a:r>
          </a:p>
          <a:p>
            <a:pPr eaLnBrk="1" hangingPunct="1">
              <a:lnSpc>
                <a:spcPct val="80000"/>
              </a:lnSpc>
              <a:buFontTx/>
              <a:buNone/>
            </a:pPr>
            <a:r>
              <a:rPr lang="en-US" sz="1800" smtClean="0"/>
              <a:t>7. 	for i = 1: output B(log n, 1); for i &gt; 1: stay idle</a:t>
            </a:r>
          </a:p>
          <a:p>
            <a:pPr eaLnBrk="1" hangingPunct="1">
              <a:lnSpc>
                <a:spcPct val="80000"/>
              </a:lnSpc>
              <a:buFontTx/>
              <a:buNone/>
            </a:pPr>
            <a:endParaRPr lang="en-US" sz="1800" smtClean="0"/>
          </a:p>
        </p:txBody>
      </p:sp>
      <p:sp>
        <p:nvSpPr>
          <p:cNvPr id="32772" name="Text Box 4"/>
          <p:cNvSpPr txBox="1">
            <a:spLocks noChangeArrowheads="1"/>
          </p:cNvSpPr>
          <p:nvPr/>
        </p:nvSpPr>
        <p:spPr bwMode="auto">
          <a:xfrm>
            <a:off x="5410200" y="4800600"/>
            <a:ext cx="8391525" cy="1465263"/>
          </a:xfrm>
          <a:prstGeom prst="rect">
            <a:avLst/>
          </a:prstGeom>
          <a:noFill/>
          <a:ln w="9525">
            <a:noFill/>
            <a:miter lim="800000"/>
            <a:headEnd/>
            <a:tailEnd/>
          </a:ln>
        </p:spPr>
        <p:txBody>
          <a:bodyPr>
            <a:spAutoFit/>
          </a:bodyPr>
          <a:lstStyle/>
          <a:p>
            <a:r>
              <a:rPr lang="en-US">
                <a:solidFill>
                  <a:schemeClr val="accent2"/>
                </a:solidFill>
              </a:rPr>
              <a:t>Algorithm 1 uses p = n processors. </a:t>
            </a:r>
          </a:p>
          <a:p>
            <a:r>
              <a:rPr lang="en-US">
                <a:solidFill>
                  <a:schemeClr val="accent2"/>
                </a:solidFill>
              </a:rPr>
              <a:t>Line 2 takes one round, </a:t>
            </a:r>
          </a:p>
          <a:p>
            <a:r>
              <a:rPr lang="en-US">
                <a:solidFill>
                  <a:schemeClr val="accent2"/>
                </a:solidFill>
              </a:rPr>
              <a:t>Line 3 defines a loop taking </a:t>
            </a:r>
          </a:p>
          <a:p>
            <a:r>
              <a:rPr lang="en-US">
                <a:solidFill>
                  <a:schemeClr val="accent2"/>
                </a:solidFill>
              </a:rPr>
              <a:t>log n rounds</a:t>
            </a:r>
          </a:p>
          <a:p>
            <a:r>
              <a:rPr lang="en-US">
                <a:solidFill>
                  <a:schemeClr val="accent2"/>
                </a:solidFill>
              </a:rPr>
              <a:t>Line 7 takes one round.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990600"/>
            <a:ext cx="8229600" cy="914400"/>
          </a:xfrm>
        </p:spPr>
        <p:txBody>
          <a:bodyPr/>
          <a:lstStyle/>
          <a:p>
            <a:pPr eaLnBrk="1" hangingPunct="1"/>
            <a:endParaRPr lang="en-US" smtClean="0"/>
          </a:p>
        </p:txBody>
      </p:sp>
      <p:sp>
        <p:nvSpPr>
          <p:cNvPr id="33795" name="Rectangle 3"/>
          <p:cNvSpPr>
            <a:spLocks noGrp="1" noChangeArrowheads="1"/>
          </p:cNvSpPr>
          <p:nvPr>
            <p:ph type="body" idx="1"/>
          </p:nvPr>
        </p:nvSpPr>
        <p:spPr>
          <a:xfrm>
            <a:off x="0" y="0"/>
            <a:ext cx="9144000" cy="6126163"/>
          </a:xfrm>
        </p:spPr>
        <p:txBody>
          <a:bodyPr/>
          <a:lstStyle/>
          <a:p>
            <a:pPr eaLnBrk="1" hangingPunct="1">
              <a:buFontTx/>
              <a:buNone/>
            </a:pPr>
            <a:r>
              <a:rPr lang="en-US" smtClean="0"/>
              <a:t>Summation on an n = 8 processor PRAM</a:t>
            </a:r>
          </a:p>
        </p:txBody>
      </p:sp>
      <p:pic>
        <p:nvPicPr>
          <p:cNvPr id="33796" name="Picture 4" descr="r2-aux"/>
          <p:cNvPicPr>
            <a:picLocks noChangeAspect="1" noChangeArrowheads="1"/>
          </p:cNvPicPr>
          <p:nvPr/>
        </p:nvPicPr>
        <p:blipFill>
          <a:blip r:embed="rId3" cstate="print"/>
          <a:srcRect/>
          <a:stretch>
            <a:fillRect/>
          </a:stretch>
        </p:blipFill>
        <p:spPr bwMode="auto">
          <a:xfrm>
            <a:off x="0" y="762000"/>
            <a:ext cx="9144000" cy="1752600"/>
          </a:xfrm>
          <a:prstGeom prst="rect">
            <a:avLst/>
          </a:prstGeom>
          <a:noFill/>
          <a:ln w="9525">
            <a:noFill/>
            <a:miter lim="800000"/>
            <a:headEnd/>
            <a:tailEnd/>
          </a:ln>
        </p:spPr>
      </p:pic>
      <p:sp>
        <p:nvSpPr>
          <p:cNvPr id="33797" name="Text Box 5"/>
          <p:cNvSpPr txBox="1">
            <a:spLocks noChangeArrowheads="1"/>
          </p:cNvSpPr>
          <p:nvPr/>
        </p:nvSpPr>
        <p:spPr bwMode="auto">
          <a:xfrm>
            <a:off x="60325" y="2667000"/>
            <a:ext cx="8934450" cy="915988"/>
          </a:xfrm>
          <a:prstGeom prst="rect">
            <a:avLst/>
          </a:prstGeom>
          <a:noFill/>
          <a:ln w="9525">
            <a:noFill/>
            <a:miter lim="800000"/>
            <a:headEnd/>
            <a:tailEnd/>
          </a:ln>
        </p:spPr>
        <p:txBody>
          <a:bodyPr>
            <a:spAutoFit/>
          </a:bodyPr>
          <a:lstStyle/>
          <a:p>
            <a:r>
              <a:rPr lang="en-US" u="sng"/>
              <a:t>Again</a:t>
            </a:r>
            <a:r>
              <a:rPr lang="en-US"/>
              <a:t> Algorithm 1 uses p = n processors. Line 2 takes one round, line 3 defines a loop</a:t>
            </a:r>
          </a:p>
          <a:p>
            <a:r>
              <a:rPr lang="en-US"/>
              <a:t>taking log n rounds, and line 7 takes one round. Since each round takes constant time,</a:t>
            </a:r>
          </a:p>
          <a:p>
            <a:r>
              <a:rPr lang="en-US"/>
              <a:t>Algorithm 1 runs in O(log n) time. [When you see O (“big Oh”), think “proportional to”.]</a:t>
            </a:r>
          </a:p>
        </p:txBody>
      </p:sp>
      <p:pic>
        <p:nvPicPr>
          <p:cNvPr id="33798" name="Picture 6" descr="fig2a-pram-mode"/>
          <p:cNvPicPr>
            <a:picLocks noChangeAspect="1" noChangeArrowheads="1"/>
          </p:cNvPicPr>
          <p:nvPr/>
        </p:nvPicPr>
        <p:blipFill>
          <a:blip r:embed="rId4" cstate="print"/>
          <a:srcRect/>
          <a:stretch>
            <a:fillRect/>
          </a:stretch>
        </p:blipFill>
        <p:spPr bwMode="auto">
          <a:xfrm>
            <a:off x="4935538" y="3657600"/>
            <a:ext cx="4208462" cy="3200400"/>
          </a:xfrm>
          <a:prstGeom prst="rect">
            <a:avLst/>
          </a:prstGeom>
          <a:noFill/>
          <a:ln w="9525">
            <a:noFill/>
            <a:miter lim="800000"/>
            <a:headEnd/>
            <a:tailEnd/>
          </a:ln>
        </p:spPr>
      </p:pic>
      <p:sp>
        <p:nvSpPr>
          <p:cNvPr id="33799" name="Text Box 7"/>
          <p:cNvSpPr txBox="1">
            <a:spLocks noChangeArrowheads="1"/>
          </p:cNvSpPr>
          <p:nvPr/>
        </p:nvSpPr>
        <p:spPr bwMode="auto">
          <a:xfrm>
            <a:off x="228600" y="3505200"/>
            <a:ext cx="184150" cy="83307238"/>
          </a:xfrm>
          <a:prstGeom prst="rect">
            <a:avLst/>
          </a:prstGeom>
          <a:noFill/>
          <a:ln w="9525">
            <a:noFill/>
            <a:miter lim="800000"/>
            <a:headEnd/>
            <a:tailEnd/>
          </a:ln>
        </p:spPr>
        <p:txBody>
          <a:bodyPr>
            <a:spAutoFit/>
          </a:bodyPr>
          <a:lstStyle/>
          <a:p>
            <a:r>
              <a:rPr lang="en-US"/>
              <a:t>So, an algorithm in the </a:t>
            </a:r>
            <a:r>
              <a:rPr lang="en-US" u="sng"/>
              <a:t>PRAM model</a:t>
            </a:r>
          </a:p>
          <a:p>
            <a:r>
              <a:rPr lang="en-US">
                <a:solidFill>
                  <a:srgbClr val="FF0000"/>
                </a:solidFill>
              </a:rPr>
              <a:t>is presented in terms of a sequence of parallel time units (or “rounds”, or “pulses”); we</a:t>
            </a:r>
          </a:p>
          <a:p>
            <a:r>
              <a:rPr lang="en-US">
                <a:solidFill>
                  <a:srgbClr val="FF0000"/>
                </a:solidFill>
              </a:rPr>
              <a:t>allow p instructions to be performed at each time unit, one per processor; this means</a:t>
            </a:r>
          </a:p>
          <a:p>
            <a:r>
              <a:rPr lang="en-US">
                <a:solidFill>
                  <a:srgbClr val="FF0000"/>
                </a:solidFill>
              </a:rPr>
              <a:t>that a time unit consists of a sequence of exactly p instructions to be performed</a:t>
            </a:r>
          </a:p>
          <a:p>
            <a:r>
              <a:rPr lang="en-US">
                <a:solidFill>
                  <a:srgbClr val="FF0000"/>
                </a:solidFill>
              </a:rPr>
              <a:t>concurrently.</a:t>
            </a:r>
          </a:p>
          <a:p>
            <a:endParaRPr lang="en-US"/>
          </a:p>
        </p:txBody>
      </p:sp>
      <p:sp>
        <p:nvSpPr>
          <p:cNvPr id="33800" name="Text Box 8"/>
          <p:cNvSpPr txBox="1">
            <a:spLocks noChangeArrowheads="1"/>
          </p:cNvSpPr>
          <p:nvPr/>
        </p:nvSpPr>
        <p:spPr bwMode="auto">
          <a:xfrm flipH="1">
            <a:off x="92075" y="3733800"/>
            <a:ext cx="4860925" cy="2563813"/>
          </a:xfrm>
          <a:prstGeom prst="rect">
            <a:avLst/>
          </a:prstGeom>
          <a:noFill/>
          <a:ln w="9525">
            <a:noFill/>
            <a:miter lim="800000"/>
            <a:headEnd/>
            <a:tailEnd/>
          </a:ln>
        </p:spPr>
        <p:txBody>
          <a:bodyPr>
            <a:spAutoFit/>
          </a:bodyPr>
          <a:lstStyle/>
          <a:p>
            <a:r>
              <a:rPr lang="en-US"/>
              <a:t>So, an algorithm in the </a:t>
            </a:r>
            <a:r>
              <a:rPr lang="en-US" u="sng"/>
              <a:t>PRAM model</a:t>
            </a:r>
          </a:p>
          <a:p>
            <a:r>
              <a:rPr lang="en-US">
                <a:solidFill>
                  <a:srgbClr val="FF0000"/>
                </a:solidFill>
              </a:rPr>
              <a:t>is presented in terms of a sequence of parallel time units (or “rounds”, or “pulses”); we</a:t>
            </a:r>
          </a:p>
          <a:p>
            <a:r>
              <a:rPr lang="en-US">
                <a:solidFill>
                  <a:srgbClr val="FF0000"/>
                </a:solidFill>
              </a:rPr>
              <a:t>allow p instructions to be performed at each time unit, one per processor; this means</a:t>
            </a:r>
          </a:p>
          <a:p>
            <a:r>
              <a:rPr lang="en-US">
                <a:solidFill>
                  <a:srgbClr val="FF0000"/>
                </a:solidFill>
              </a:rPr>
              <a:t>that a time unit consists of a sequence of exactly p instructions to be performed</a:t>
            </a:r>
          </a:p>
          <a:p>
            <a:r>
              <a:rPr lang="en-US">
                <a:solidFill>
                  <a:srgbClr val="FF0000"/>
                </a:solidFill>
              </a:rPr>
              <a:t>concurrently.</a:t>
            </a:r>
          </a:p>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752600"/>
            <a:ext cx="9144000" cy="838200"/>
          </a:xfrm>
        </p:spPr>
        <p:txBody>
          <a:bodyPr/>
          <a:lstStyle/>
          <a:p>
            <a:pPr eaLnBrk="1" hangingPunct="1"/>
            <a:r>
              <a:rPr lang="en-US" sz="4000" smtClean="0"/>
              <a:t>Work-Depth presentation of algorithms</a:t>
            </a:r>
          </a:p>
        </p:txBody>
      </p:sp>
      <p:sp>
        <p:nvSpPr>
          <p:cNvPr id="34819" name="Rectangle 3"/>
          <p:cNvSpPr>
            <a:spLocks noGrp="1" noChangeArrowheads="1"/>
          </p:cNvSpPr>
          <p:nvPr>
            <p:ph type="body" idx="1"/>
          </p:nvPr>
        </p:nvSpPr>
        <p:spPr>
          <a:xfrm>
            <a:off x="0" y="3048000"/>
            <a:ext cx="4800600" cy="3810000"/>
          </a:xfrm>
        </p:spPr>
        <p:txBody>
          <a:bodyPr/>
          <a:lstStyle/>
          <a:p>
            <a:pPr eaLnBrk="1" hangingPunct="1">
              <a:lnSpc>
                <a:spcPct val="90000"/>
              </a:lnSpc>
              <a:buFontTx/>
              <a:buNone/>
            </a:pPr>
            <a:r>
              <a:rPr lang="en-US" sz="2400" smtClean="0"/>
              <a:t>Alternative model and presentation mode.</a:t>
            </a:r>
          </a:p>
          <a:p>
            <a:pPr eaLnBrk="1" hangingPunct="1">
              <a:lnSpc>
                <a:spcPct val="90000"/>
              </a:lnSpc>
              <a:buFontTx/>
              <a:buNone/>
            </a:pPr>
            <a:r>
              <a:rPr lang="en-US" sz="2400" smtClean="0"/>
              <a:t>Work-Depth algorithms are also presented as a sequence of parallel time units (or “rounds”, or “pulses”); however, each time unit consists of a </a:t>
            </a:r>
            <a:r>
              <a:rPr lang="en-US" sz="2400" smtClean="0">
                <a:solidFill>
                  <a:srgbClr val="FF0000"/>
                </a:solidFill>
              </a:rPr>
              <a:t>sequence</a:t>
            </a:r>
            <a:r>
              <a:rPr lang="en-US" sz="2400" smtClean="0"/>
              <a:t> of instructions to be performed concurrently; the sequence of instructions may include </a:t>
            </a:r>
            <a:r>
              <a:rPr lang="en-US" sz="2400" smtClean="0">
                <a:solidFill>
                  <a:srgbClr val="FF0000"/>
                </a:solidFill>
              </a:rPr>
              <a:t>any</a:t>
            </a:r>
            <a:r>
              <a:rPr lang="en-US" sz="2400" smtClean="0"/>
              <a:t> number.</a:t>
            </a:r>
          </a:p>
        </p:txBody>
      </p:sp>
      <p:pic>
        <p:nvPicPr>
          <p:cNvPr id="34820" name="Picture 4" descr="fig2b-wd-mode"/>
          <p:cNvPicPr>
            <a:picLocks noChangeAspect="1" noChangeArrowheads="1"/>
          </p:cNvPicPr>
          <p:nvPr/>
        </p:nvPicPr>
        <p:blipFill>
          <a:blip r:embed="rId3" cstate="print"/>
          <a:srcRect/>
          <a:stretch>
            <a:fillRect/>
          </a:stretch>
        </p:blipFill>
        <p:spPr bwMode="auto">
          <a:xfrm>
            <a:off x="5029200" y="3124200"/>
            <a:ext cx="4114800" cy="3581400"/>
          </a:xfrm>
          <a:prstGeom prst="rect">
            <a:avLst/>
          </a:prstGeom>
          <a:noFill/>
          <a:ln w="9525">
            <a:noFill/>
            <a:miter lim="800000"/>
            <a:headEnd/>
            <a:tailEnd/>
          </a:ln>
        </p:spPr>
      </p:pic>
      <p:sp>
        <p:nvSpPr>
          <p:cNvPr id="34821" name="Text Box 5"/>
          <p:cNvSpPr txBox="1">
            <a:spLocks noChangeArrowheads="1"/>
          </p:cNvSpPr>
          <p:nvPr/>
        </p:nvSpPr>
        <p:spPr bwMode="auto">
          <a:xfrm>
            <a:off x="0" y="36513"/>
            <a:ext cx="9147175" cy="1465262"/>
          </a:xfrm>
          <a:prstGeom prst="rect">
            <a:avLst/>
          </a:prstGeom>
          <a:noFill/>
          <a:ln w="9525">
            <a:noFill/>
            <a:miter lim="800000"/>
            <a:headEnd/>
            <a:tailEnd/>
          </a:ln>
        </p:spPr>
        <p:txBody>
          <a:bodyPr>
            <a:spAutoFit/>
          </a:bodyPr>
          <a:lstStyle/>
          <a:p>
            <a:r>
              <a:rPr lang="en-US"/>
              <a:t>2 drawbacks to PRAM mode: (i) Does not reveal how the algorithm will run on PRAMs with different number of processors; e.g., to what extent will more processors speed the computation, or fewer processors slow it? (ii) Fully specifying the allocation of instructions to processors requires a level of detail which might be unnecessary (a compiler may be able to extract from lesser detail)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dirty="0" smtClean="0"/>
              <a:t>An experimental course</a:t>
            </a:r>
            <a:endParaRPr lang="en-US" dirty="0"/>
          </a:p>
        </p:txBody>
      </p:sp>
      <p:sp>
        <p:nvSpPr>
          <p:cNvPr id="3" name="Content Placeholder 2"/>
          <p:cNvSpPr>
            <a:spLocks noGrp="1"/>
          </p:cNvSpPr>
          <p:nvPr>
            <p:ph idx="1"/>
          </p:nvPr>
        </p:nvSpPr>
        <p:spPr>
          <a:xfrm>
            <a:off x="0" y="838200"/>
            <a:ext cx="9144000" cy="6019800"/>
          </a:xfrm>
        </p:spPr>
        <p:txBody>
          <a:bodyPr>
            <a:normAutofit fontScale="62500" lnSpcReduction="20000"/>
          </a:bodyPr>
          <a:lstStyle/>
          <a:p>
            <a:r>
              <a:rPr lang="en-US" dirty="0" smtClean="0"/>
              <a:t>The course will be a bit unique</a:t>
            </a:r>
          </a:p>
          <a:p>
            <a:r>
              <a:rPr lang="en-US" dirty="0" smtClean="0"/>
              <a:t>We want to learn about teaching strategies to improve the course </a:t>
            </a:r>
          </a:p>
          <a:p>
            <a:r>
              <a:rPr lang="en-US" dirty="0" smtClean="0"/>
              <a:t>For a month (tentatively: September 8-October 6) The course will join a similar course from the University of Illinois via teleconference</a:t>
            </a:r>
          </a:p>
          <a:p>
            <a:r>
              <a:rPr lang="en-US" dirty="0" smtClean="0"/>
              <a:t>The professor from Illinois will teach a simple programming model (</a:t>
            </a:r>
            <a:r>
              <a:rPr lang="en-US" dirty="0" err="1" smtClean="0"/>
              <a:t>OpenMP</a:t>
            </a:r>
            <a:r>
              <a:rPr lang="en-US" dirty="0" smtClean="0"/>
              <a:t>) and I will teach a different model (and follow a different style)</a:t>
            </a:r>
          </a:p>
          <a:p>
            <a:r>
              <a:rPr lang="en-US" dirty="0" smtClean="0"/>
              <a:t>Programming assignment 1 and 2 will be two parallel programs each. By doing them you will learn about two different parallel programming models and will be able to compare the difficulty of each model  [</a:t>
            </a:r>
            <a:r>
              <a:rPr lang="en-US" u="sng" dirty="0" smtClean="0"/>
              <a:t>Note</a:t>
            </a:r>
            <a:r>
              <a:rPr lang="en-US" dirty="0" smtClean="0"/>
              <a:t> At Illinois programming assignments are called machine problems (MPs)]</a:t>
            </a:r>
          </a:p>
          <a:p>
            <a:r>
              <a:rPr lang="en-US" dirty="0" smtClean="0"/>
              <a:t>This is in itself an interesting learning experience</a:t>
            </a:r>
          </a:p>
          <a:p>
            <a:r>
              <a:rPr lang="en-US" dirty="0" smtClean="0"/>
              <a:t>We will ask for your help to gather data, but contributing the data will be completely voluntary (and I will not know if you are contributing the data until the course is over and  grades have been assigned). If you choose to participate in the evaluation, you will tell us how many hours it took you to complete each assignment.  This information, in combination with the quality of the program you produce, will tell us about the effectiveness of learning of each model</a:t>
            </a:r>
          </a:p>
          <a:p>
            <a:r>
              <a:rPr lang="en-US" dirty="0" smtClean="0"/>
              <a:t>We will also learn about jointly teaching across universities</a:t>
            </a:r>
          </a:p>
        </p:txBody>
      </p:sp>
      <p:sp>
        <p:nvSpPr>
          <p:cNvPr id="4" name="Slide Number Placeholder 3"/>
          <p:cNvSpPr>
            <a:spLocks noGrp="1"/>
          </p:cNvSpPr>
          <p:nvPr>
            <p:ph type="sldNum" sz="quarter" idx="12"/>
          </p:nvPr>
        </p:nvSpPr>
        <p:spPr/>
        <p:txBody>
          <a:bodyPr/>
          <a:lstStyle/>
          <a:p>
            <a:fld id="{09D3CBD8-FB20-4081-86A0-CB7E6B12A2F0}" type="slidenum">
              <a:rPr lang="en-US" smtClean="0"/>
              <a:pPr/>
              <a:t>4</a:t>
            </a:fld>
            <a:endParaRPr lang="en-US"/>
          </a:p>
        </p:txBody>
      </p:sp>
    </p:spTree>
    <p:extLst>
      <p:ext uri="{BB962C8B-B14F-4D97-AF65-F5344CB8AC3E}">
        <p14:creationId xmlns:p14="http://schemas.microsoft.com/office/powerpoint/2010/main" xmlns="" xmlns:mv="urn:schemas-microsoft-com:mac:vml" xmlns:mc="http://schemas.openxmlformats.org/markup-compatibility/2006" val="2280545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868363"/>
          </a:xfrm>
        </p:spPr>
        <p:txBody>
          <a:bodyPr/>
          <a:lstStyle/>
          <a:p>
            <a:pPr eaLnBrk="1" hangingPunct="1"/>
            <a:r>
              <a:rPr lang="en-US" sz="3600" smtClean="0"/>
              <a:t>WD presentation of the summation example</a:t>
            </a:r>
          </a:p>
        </p:txBody>
      </p:sp>
      <p:sp>
        <p:nvSpPr>
          <p:cNvPr id="35843" name="Rectangle 3"/>
          <p:cNvSpPr>
            <a:spLocks noGrp="1" noChangeArrowheads="1"/>
          </p:cNvSpPr>
          <p:nvPr>
            <p:ph type="body" idx="1"/>
          </p:nvPr>
        </p:nvSpPr>
        <p:spPr>
          <a:xfrm>
            <a:off x="0" y="685800"/>
            <a:ext cx="9144000" cy="6019800"/>
          </a:xfrm>
        </p:spPr>
        <p:txBody>
          <a:bodyPr/>
          <a:lstStyle/>
          <a:p>
            <a:pPr eaLnBrk="1" hangingPunct="1">
              <a:lnSpc>
                <a:spcPct val="80000"/>
              </a:lnSpc>
              <a:buFontTx/>
              <a:buNone/>
            </a:pPr>
            <a:r>
              <a:rPr lang="en-US" sz="2000" smtClean="0"/>
              <a:t>“Greedy-parallelism”: At each point in time, the (WD) summation algorithm seeks to break the problem into as many pair wise additions as possible, or, in other words, into the largest possible number of independent tasks that can performed concurrently.</a:t>
            </a:r>
          </a:p>
          <a:p>
            <a:pPr eaLnBrk="1" hangingPunct="1">
              <a:lnSpc>
                <a:spcPct val="80000"/>
              </a:lnSpc>
              <a:buFontTx/>
              <a:buNone/>
            </a:pPr>
            <a:r>
              <a:rPr lang="en-US" sz="2000" u="sng" smtClean="0"/>
              <a:t>ALGORITHM 2 (WD-Summation)</a:t>
            </a:r>
          </a:p>
          <a:p>
            <a:pPr eaLnBrk="1" hangingPunct="1">
              <a:lnSpc>
                <a:spcPct val="80000"/>
              </a:lnSpc>
              <a:buFontTx/>
              <a:buNone/>
            </a:pPr>
            <a:r>
              <a:rPr lang="en-US" sz="2000" smtClean="0"/>
              <a:t>1. for i , 1 ≤ i ≤ n pardo</a:t>
            </a:r>
          </a:p>
          <a:p>
            <a:pPr eaLnBrk="1" hangingPunct="1">
              <a:lnSpc>
                <a:spcPct val="80000"/>
              </a:lnSpc>
              <a:buFontTx/>
              <a:buNone/>
            </a:pPr>
            <a:r>
              <a:rPr lang="en-US" sz="2000" smtClean="0"/>
              <a:t>2. 	 B(0, i) := A(i)</a:t>
            </a:r>
          </a:p>
          <a:p>
            <a:pPr eaLnBrk="1" hangingPunct="1">
              <a:lnSpc>
                <a:spcPct val="80000"/>
              </a:lnSpc>
              <a:buFontTx/>
              <a:buNone/>
            </a:pPr>
            <a:r>
              <a:rPr lang="en-US" sz="2000" smtClean="0"/>
              <a:t>3. for h := 1 to log n</a:t>
            </a:r>
          </a:p>
          <a:p>
            <a:pPr eaLnBrk="1" hangingPunct="1">
              <a:lnSpc>
                <a:spcPct val="80000"/>
              </a:lnSpc>
              <a:buFontTx/>
              <a:buNone/>
            </a:pPr>
            <a:r>
              <a:rPr lang="en-US" sz="2000" smtClean="0"/>
              <a:t>4. 	 for i , 1 ≤ i ≤ n/2</a:t>
            </a:r>
            <a:r>
              <a:rPr lang="en-US" sz="2000" baseline="30000" smtClean="0"/>
              <a:t>h</a:t>
            </a:r>
            <a:r>
              <a:rPr lang="en-US" sz="2000" smtClean="0"/>
              <a:t> pardo</a:t>
            </a:r>
          </a:p>
          <a:p>
            <a:pPr eaLnBrk="1" hangingPunct="1">
              <a:lnSpc>
                <a:spcPct val="80000"/>
              </a:lnSpc>
              <a:buFontTx/>
              <a:buNone/>
            </a:pPr>
            <a:r>
              <a:rPr lang="en-US" sz="2000" smtClean="0"/>
              <a:t>5. 		B(h, i) := B(h − 1, 2i − 1) + B(h − 1, 2i)</a:t>
            </a:r>
          </a:p>
          <a:p>
            <a:pPr eaLnBrk="1" hangingPunct="1">
              <a:lnSpc>
                <a:spcPct val="80000"/>
              </a:lnSpc>
              <a:buFontTx/>
              <a:buNone/>
            </a:pPr>
            <a:r>
              <a:rPr lang="en-US" sz="2000" smtClean="0"/>
              <a:t>6. for i = 1 pardo output B(log n, 1)</a:t>
            </a:r>
          </a:p>
          <a:p>
            <a:pPr eaLnBrk="1" hangingPunct="1">
              <a:lnSpc>
                <a:spcPct val="80000"/>
              </a:lnSpc>
              <a:buFontTx/>
              <a:buNone/>
            </a:pPr>
            <a:r>
              <a:rPr lang="en-US" sz="2000" smtClean="0"/>
              <a:t>The 1st round of the algorithm (lines 1&amp;2) has n operations. The 2nd round (lines 4&amp;5 for h = 1) has n/2 operations. The 3rd round (lines 4&amp;5 for h = 2) has n/4 operations. In general, the k-th round of the algorithm, 1 ≤ k ≤ log n + 1, has n/2</a:t>
            </a:r>
            <a:r>
              <a:rPr lang="en-US" sz="2000" baseline="30000" smtClean="0"/>
              <a:t>k-1</a:t>
            </a:r>
            <a:r>
              <a:rPr lang="en-US" sz="2000" smtClean="0"/>
              <a:t> operations and round log n +2 (line 6) has one more operation (use of a pardo instruction in line 6 is somewhat artificial). The total number of operations is 2n and the time is log n + 2. We will use this information in the corollary below.</a:t>
            </a:r>
          </a:p>
          <a:p>
            <a:pPr eaLnBrk="1" hangingPunct="1">
              <a:lnSpc>
                <a:spcPct val="80000"/>
              </a:lnSpc>
              <a:buFontTx/>
              <a:buNone/>
            </a:pPr>
            <a:r>
              <a:rPr lang="en-US" sz="2000" smtClean="0"/>
              <a:t>The next theorem demonstrates that the WD presentation mode does not suffer from the same drawbacks as the standard PRAM mode, and that every algorithm in the WD mode can be automatically translated into a PRAM algorithm.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74638"/>
            <a:ext cx="9144000" cy="639762"/>
          </a:xfrm>
        </p:spPr>
        <p:txBody>
          <a:bodyPr/>
          <a:lstStyle/>
          <a:p>
            <a:pPr eaLnBrk="1" hangingPunct="1"/>
            <a:r>
              <a:rPr lang="en-US" sz="3600" smtClean="0"/>
              <a:t>The WD-presentation sufficiency Theorem</a:t>
            </a:r>
            <a:r>
              <a:rPr lang="en-US" sz="4000" smtClean="0"/>
              <a:t/>
            </a:r>
            <a:br>
              <a:rPr lang="en-US" sz="4000" smtClean="0"/>
            </a:br>
            <a:endParaRPr lang="en-US" sz="4000" smtClean="0"/>
          </a:p>
        </p:txBody>
      </p:sp>
      <p:sp>
        <p:nvSpPr>
          <p:cNvPr id="36867" name="Rectangle 3"/>
          <p:cNvSpPr>
            <a:spLocks noGrp="1" noChangeArrowheads="1"/>
          </p:cNvSpPr>
          <p:nvPr>
            <p:ph type="body" idx="1"/>
          </p:nvPr>
        </p:nvSpPr>
        <p:spPr>
          <a:xfrm>
            <a:off x="0" y="838200"/>
            <a:ext cx="9144000" cy="5943600"/>
          </a:xfrm>
        </p:spPr>
        <p:txBody>
          <a:bodyPr/>
          <a:lstStyle/>
          <a:p>
            <a:pPr eaLnBrk="1" hangingPunct="1">
              <a:buFontTx/>
              <a:buNone/>
            </a:pPr>
            <a:r>
              <a:rPr lang="en-US" sz="2400" smtClean="0"/>
              <a:t>Consider an algorithm in the WD mode that takes a total of </a:t>
            </a:r>
            <a:r>
              <a:rPr lang="en-US" sz="2400" i="1" smtClean="0"/>
              <a:t>x = x(n)</a:t>
            </a:r>
            <a:r>
              <a:rPr lang="en-US" sz="2400" smtClean="0"/>
              <a:t> elementary operations and </a:t>
            </a:r>
            <a:r>
              <a:rPr lang="en-US" sz="2400" i="1" smtClean="0"/>
              <a:t>d = d(n)</a:t>
            </a:r>
            <a:r>
              <a:rPr lang="en-US" sz="2400" smtClean="0"/>
              <a:t> time. The algorithm can be implemented by any </a:t>
            </a:r>
            <a:r>
              <a:rPr lang="en-US" sz="2400" i="1" smtClean="0"/>
              <a:t>p = p(n)-</a:t>
            </a:r>
            <a:r>
              <a:rPr lang="en-US" sz="2400" smtClean="0"/>
              <a:t>processor PRAM within </a:t>
            </a:r>
            <a:r>
              <a:rPr lang="en-US" sz="2400" i="1" smtClean="0"/>
              <a:t>O(x/p + d)</a:t>
            </a:r>
            <a:r>
              <a:rPr lang="en-US" sz="2400" smtClean="0"/>
              <a:t> time, using the same concurrent-write convention as in the WD presentation.</a:t>
            </a:r>
          </a:p>
          <a:p>
            <a:pPr eaLnBrk="1" hangingPunct="1">
              <a:buFontTx/>
              <a:buNone/>
            </a:pPr>
            <a:r>
              <a:rPr lang="en-US" sz="2000" smtClean="0"/>
              <a:t>[i.e., 5 theorems: EREW, CREW, Common/Arbitrary/Priority CRCW]</a:t>
            </a:r>
          </a:p>
          <a:p>
            <a:pPr eaLnBrk="1" hangingPunct="1">
              <a:buFontTx/>
              <a:buNone/>
            </a:pPr>
            <a:r>
              <a:rPr lang="en-US" sz="2400" u="sng" smtClean="0"/>
              <a:t>Proof </a:t>
            </a:r>
            <a:r>
              <a:rPr lang="en-US" sz="2400" smtClean="0"/>
              <a:t> </a:t>
            </a:r>
          </a:p>
          <a:p>
            <a:pPr eaLnBrk="1" hangingPunct="1">
              <a:buFontTx/>
              <a:buNone/>
            </a:pPr>
            <a:r>
              <a:rPr lang="en-US" sz="2400" i="1" smtClean="0"/>
              <a:t>x</a:t>
            </a:r>
            <a:r>
              <a:rPr lang="en-US" sz="2400" i="1" baseline="-25000" smtClean="0"/>
              <a:t>i</a:t>
            </a:r>
            <a:r>
              <a:rPr lang="en-US" sz="2400" i="1" smtClean="0"/>
              <a:t> -  #</a:t>
            </a:r>
            <a:r>
              <a:rPr lang="en-US" sz="2400" smtClean="0"/>
              <a:t> instructions at round </a:t>
            </a:r>
            <a:r>
              <a:rPr lang="en-US" sz="2400" i="1" smtClean="0"/>
              <a:t>i</a:t>
            </a:r>
            <a:r>
              <a:rPr lang="en-US" sz="2400" smtClean="0"/>
              <a:t>.  [</a:t>
            </a:r>
            <a:r>
              <a:rPr lang="en-US" sz="2400" i="1" smtClean="0"/>
              <a:t>x</a:t>
            </a:r>
            <a:r>
              <a:rPr lang="en-US" sz="2400" i="1" baseline="-25000" smtClean="0"/>
              <a:t>1</a:t>
            </a:r>
            <a:r>
              <a:rPr lang="en-US" sz="2400" i="1" smtClean="0"/>
              <a:t>+x</a:t>
            </a:r>
            <a:r>
              <a:rPr lang="en-US" sz="2400" i="1" baseline="-25000" smtClean="0"/>
              <a:t>2</a:t>
            </a:r>
            <a:r>
              <a:rPr lang="en-US" sz="2400" i="1" smtClean="0"/>
              <a:t>+..+x</a:t>
            </a:r>
            <a:r>
              <a:rPr lang="en-US" sz="2400" i="1" baseline="-25000" smtClean="0"/>
              <a:t>d</a:t>
            </a:r>
            <a:r>
              <a:rPr lang="en-US" sz="2400" i="1" smtClean="0"/>
              <a:t> = x</a:t>
            </a:r>
            <a:r>
              <a:rPr lang="en-US" sz="2400" smtClean="0"/>
              <a:t>]</a:t>
            </a:r>
            <a:endParaRPr lang="en-US" sz="2400" u="sng" smtClean="0"/>
          </a:p>
          <a:p>
            <a:pPr eaLnBrk="1" hangingPunct="1">
              <a:buFontTx/>
              <a:buNone/>
            </a:pPr>
            <a:r>
              <a:rPr lang="en-US" sz="2400" i="1" smtClean="0"/>
              <a:t>p </a:t>
            </a:r>
            <a:r>
              <a:rPr lang="en-US" sz="2400" smtClean="0"/>
              <a:t>processors can simulate </a:t>
            </a:r>
            <a:r>
              <a:rPr lang="en-US" sz="2400" i="1" smtClean="0"/>
              <a:t>x</a:t>
            </a:r>
            <a:r>
              <a:rPr lang="en-US" sz="2400" i="1" baseline="-25000" smtClean="0"/>
              <a:t>i</a:t>
            </a:r>
            <a:r>
              <a:rPr lang="en-US" sz="2400" i="1" smtClean="0"/>
              <a:t> </a:t>
            </a:r>
            <a:r>
              <a:rPr lang="en-US" sz="2400" smtClean="0"/>
              <a:t>instructions in ⌈</a:t>
            </a:r>
            <a:r>
              <a:rPr lang="en-US" sz="2400" i="1" smtClean="0"/>
              <a:t>x</a:t>
            </a:r>
            <a:r>
              <a:rPr lang="en-US" sz="2400" i="1" baseline="-25000" smtClean="0"/>
              <a:t>i</a:t>
            </a:r>
            <a:r>
              <a:rPr lang="en-US" sz="2400" i="1" smtClean="0"/>
              <a:t>/p</a:t>
            </a:r>
            <a:r>
              <a:rPr lang="en-US" sz="2400" smtClean="0"/>
              <a:t>⌉</a:t>
            </a:r>
            <a:r>
              <a:rPr lang="en-US" smtClean="0"/>
              <a:t> </a:t>
            </a:r>
            <a:r>
              <a:rPr lang="en-US" sz="2400" i="1" smtClean="0"/>
              <a:t>≤ x</a:t>
            </a:r>
            <a:r>
              <a:rPr lang="en-US" sz="2400" i="1" baseline="-25000" smtClean="0"/>
              <a:t>i</a:t>
            </a:r>
            <a:r>
              <a:rPr lang="en-US" sz="2400" i="1" smtClean="0"/>
              <a:t>/p + 1 </a:t>
            </a:r>
            <a:r>
              <a:rPr lang="en-US" sz="2400" smtClean="0"/>
              <a:t>time units. See </a:t>
            </a:r>
            <a:r>
              <a:rPr lang="en-US" sz="2400" u="sng" smtClean="0"/>
              <a:t>next slide</a:t>
            </a:r>
            <a:r>
              <a:rPr lang="en-US" sz="2400" smtClean="0"/>
              <a:t>. Demonstration in Algorithm 2’ shows why you don’t want to leave this to a programmer.</a:t>
            </a:r>
          </a:p>
          <a:p>
            <a:pPr eaLnBrk="1" hangingPunct="1">
              <a:buFontTx/>
              <a:buNone/>
            </a:pPr>
            <a:r>
              <a:rPr lang="en-US" sz="2400" smtClean="0"/>
              <a:t>Formally: first reads, then writes. Theorem follows, since</a:t>
            </a:r>
          </a:p>
          <a:p>
            <a:pPr eaLnBrk="1" hangingPunct="1">
              <a:buFontTx/>
              <a:buNone/>
            </a:pPr>
            <a:r>
              <a:rPr lang="en-US" sz="2400" smtClean="0"/>
              <a:t>⌈</a:t>
            </a:r>
            <a:r>
              <a:rPr lang="en-US" sz="2400" i="1" smtClean="0"/>
              <a:t>x</a:t>
            </a:r>
            <a:r>
              <a:rPr lang="en-US" sz="2400" i="1" baseline="-25000" smtClean="0"/>
              <a:t>1</a:t>
            </a:r>
            <a:r>
              <a:rPr lang="en-US" sz="2400" i="1" smtClean="0"/>
              <a:t>/p</a:t>
            </a:r>
            <a:r>
              <a:rPr lang="en-US" sz="2400" smtClean="0"/>
              <a:t>⌉+⌈</a:t>
            </a:r>
            <a:r>
              <a:rPr lang="en-US" sz="2400" i="1" smtClean="0"/>
              <a:t>x</a:t>
            </a:r>
            <a:r>
              <a:rPr lang="en-US" sz="2400" i="1" baseline="-25000" smtClean="0"/>
              <a:t>2</a:t>
            </a:r>
            <a:r>
              <a:rPr lang="en-US" sz="2400" i="1" smtClean="0"/>
              <a:t>/p</a:t>
            </a:r>
            <a:r>
              <a:rPr lang="en-US" sz="2400" smtClean="0"/>
              <a:t>⌉+..+⌈</a:t>
            </a:r>
            <a:r>
              <a:rPr lang="en-US" sz="2400" i="1" smtClean="0"/>
              <a:t>x</a:t>
            </a:r>
            <a:r>
              <a:rPr lang="en-US" sz="2400" i="1" baseline="-25000" smtClean="0"/>
              <a:t>d</a:t>
            </a:r>
            <a:r>
              <a:rPr lang="en-US" sz="2400" i="1" smtClean="0"/>
              <a:t>/p</a:t>
            </a:r>
            <a:r>
              <a:rPr lang="en-US" sz="2400" smtClean="0"/>
              <a:t>⌉</a:t>
            </a:r>
            <a:r>
              <a:rPr lang="en-US" smtClean="0"/>
              <a:t> </a:t>
            </a:r>
            <a:r>
              <a:rPr lang="en-US" sz="2400" i="1" smtClean="0"/>
              <a:t>≤ (x</a:t>
            </a:r>
            <a:r>
              <a:rPr lang="en-US" sz="2400" i="1" baseline="-25000" smtClean="0"/>
              <a:t>1</a:t>
            </a:r>
            <a:r>
              <a:rPr lang="en-US" sz="2400" i="1" smtClean="0"/>
              <a:t>/p +1)+..+(x</a:t>
            </a:r>
            <a:r>
              <a:rPr lang="en-US" sz="2400" i="1" baseline="-25000" smtClean="0"/>
              <a:t>d</a:t>
            </a:r>
            <a:r>
              <a:rPr lang="en-US" sz="2400" i="1" smtClean="0"/>
              <a:t>/p +1) ≤ x/p + 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85800"/>
          </a:xfrm>
        </p:spPr>
        <p:txBody>
          <a:bodyPr/>
          <a:lstStyle/>
          <a:p>
            <a:pPr algn="l" eaLnBrk="1" hangingPunct="1"/>
            <a:r>
              <a:rPr lang="en-US" sz="2800" smtClean="0"/>
              <a:t>Round-robin emulation of </a:t>
            </a:r>
            <a:r>
              <a:rPr lang="en-US" sz="2800" i="1" smtClean="0"/>
              <a:t>y</a:t>
            </a:r>
            <a:r>
              <a:rPr lang="en-US" sz="2800" smtClean="0"/>
              <a:t> concurrent instructions</a:t>
            </a:r>
          </a:p>
        </p:txBody>
      </p:sp>
      <p:sp>
        <p:nvSpPr>
          <p:cNvPr id="37891" name="Rectangle 3"/>
          <p:cNvSpPr>
            <a:spLocks noGrp="1" noChangeArrowheads="1"/>
          </p:cNvSpPr>
          <p:nvPr>
            <p:ph type="body" idx="1"/>
          </p:nvPr>
        </p:nvSpPr>
        <p:spPr>
          <a:xfrm>
            <a:off x="0" y="609600"/>
            <a:ext cx="9144000" cy="5516563"/>
          </a:xfrm>
        </p:spPr>
        <p:txBody>
          <a:bodyPr/>
          <a:lstStyle/>
          <a:p>
            <a:pPr eaLnBrk="1" hangingPunct="1">
              <a:buFontTx/>
              <a:buNone/>
            </a:pPr>
            <a:r>
              <a:rPr lang="en-US" sz="2400" smtClean="0"/>
              <a:t>by p processors in ⌈</a:t>
            </a:r>
            <a:r>
              <a:rPr lang="en-US" sz="2400" i="1" smtClean="0"/>
              <a:t>y/p</a:t>
            </a:r>
            <a:r>
              <a:rPr lang="en-US" sz="2400" smtClean="0"/>
              <a:t>⌉ rounds. In each of the first ⌈</a:t>
            </a:r>
            <a:r>
              <a:rPr lang="en-US" sz="2400" i="1" smtClean="0"/>
              <a:t>y/p</a:t>
            </a:r>
            <a:r>
              <a:rPr lang="en-US" sz="2400" smtClean="0"/>
              <a:t>⌉</a:t>
            </a:r>
            <a:r>
              <a:rPr lang="en-US" sz="2400" i="1" smtClean="0"/>
              <a:t> −1</a:t>
            </a:r>
            <a:r>
              <a:rPr lang="en-US" sz="2400" smtClean="0"/>
              <a:t> rounds, p instructions are emulated for a total of </a:t>
            </a:r>
            <a:r>
              <a:rPr lang="en-US" sz="2400" i="1" smtClean="0"/>
              <a:t>z = p(</a:t>
            </a:r>
            <a:r>
              <a:rPr lang="en-US" sz="2400" smtClean="0"/>
              <a:t>⌈</a:t>
            </a:r>
            <a:r>
              <a:rPr lang="en-US" sz="2400" i="1" smtClean="0"/>
              <a:t>y/p</a:t>
            </a:r>
            <a:r>
              <a:rPr lang="en-US" sz="2400" smtClean="0"/>
              <a:t>⌉</a:t>
            </a:r>
            <a:r>
              <a:rPr lang="en-US" sz="2400" i="1" smtClean="0"/>
              <a:t> − 1)</a:t>
            </a:r>
            <a:r>
              <a:rPr lang="en-US" sz="2400" smtClean="0"/>
              <a:t> instructions. In round ⌈</a:t>
            </a:r>
            <a:r>
              <a:rPr lang="en-US" sz="2400" i="1" smtClean="0"/>
              <a:t>y/p</a:t>
            </a:r>
            <a:r>
              <a:rPr lang="en-US" sz="2400" smtClean="0"/>
              <a:t>⌉, the remaining </a:t>
            </a:r>
            <a:r>
              <a:rPr lang="en-US" sz="2400" i="1" smtClean="0"/>
              <a:t>y − z</a:t>
            </a:r>
            <a:r>
              <a:rPr lang="en-US" sz="2400" smtClean="0"/>
              <a:t> instructions are emulated, each by a processor, while the remaining </a:t>
            </a:r>
            <a:r>
              <a:rPr lang="en-US" sz="2400" i="1" smtClean="0"/>
              <a:t>w − y</a:t>
            </a:r>
            <a:r>
              <a:rPr lang="en-US" sz="2400" smtClean="0"/>
              <a:t> processor stay idle, where </a:t>
            </a:r>
            <a:r>
              <a:rPr lang="en-US" sz="2400" i="1" smtClean="0"/>
              <a:t>w = p</a:t>
            </a:r>
            <a:r>
              <a:rPr lang="en-US" sz="2400" smtClean="0"/>
              <a:t>⌈</a:t>
            </a:r>
            <a:r>
              <a:rPr lang="en-US" sz="2400" i="1" smtClean="0"/>
              <a:t>y/p</a:t>
            </a:r>
            <a:r>
              <a:rPr lang="en-US" sz="2400" smtClean="0"/>
              <a:t>⌉ </a:t>
            </a:r>
          </a:p>
          <a:p>
            <a:pPr eaLnBrk="1" hangingPunct="1">
              <a:buFontTx/>
              <a:buNone/>
            </a:pPr>
            <a:endParaRPr lang="en-US" sz="2400" smtClean="0"/>
          </a:p>
        </p:txBody>
      </p:sp>
      <p:pic>
        <p:nvPicPr>
          <p:cNvPr id="37892" name="Picture 4" descr="fig2c-round-robin"/>
          <p:cNvPicPr>
            <a:picLocks noChangeAspect="1" noChangeArrowheads="1"/>
          </p:cNvPicPr>
          <p:nvPr/>
        </p:nvPicPr>
        <p:blipFill>
          <a:blip r:embed="rId3" cstate="print"/>
          <a:srcRect/>
          <a:stretch>
            <a:fillRect/>
          </a:stretch>
        </p:blipFill>
        <p:spPr bwMode="auto">
          <a:xfrm>
            <a:off x="304800" y="2590800"/>
            <a:ext cx="8534400" cy="385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838200"/>
          </a:xfrm>
        </p:spPr>
        <p:txBody>
          <a:bodyPr/>
          <a:lstStyle/>
          <a:p>
            <a:pPr eaLnBrk="1" hangingPunct="1"/>
            <a:r>
              <a:rPr lang="en-US" sz="4000" smtClean="0"/>
              <a:t>Corollary for summation example</a:t>
            </a:r>
          </a:p>
        </p:txBody>
      </p:sp>
      <p:sp>
        <p:nvSpPr>
          <p:cNvPr id="38915" name="Rectangle 3"/>
          <p:cNvSpPr>
            <a:spLocks noGrp="1" noChangeArrowheads="1"/>
          </p:cNvSpPr>
          <p:nvPr>
            <p:ph type="body" idx="1"/>
          </p:nvPr>
        </p:nvSpPr>
        <p:spPr>
          <a:xfrm>
            <a:off x="0" y="914400"/>
            <a:ext cx="9144000" cy="5211763"/>
          </a:xfrm>
        </p:spPr>
        <p:txBody>
          <a:bodyPr/>
          <a:lstStyle/>
          <a:p>
            <a:pPr eaLnBrk="1" hangingPunct="1">
              <a:buFontTx/>
              <a:buNone/>
            </a:pPr>
            <a:r>
              <a:rPr lang="en-US" smtClean="0"/>
              <a:t>Algorithm 2 would run in </a:t>
            </a:r>
            <a:r>
              <a:rPr lang="en-US" i="1" smtClean="0"/>
              <a:t>O(n/p + log n) </a:t>
            </a:r>
            <a:r>
              <a:rPr lang="en-US" smtClean="0"/>
              <a:t>time on a </a:t>
            </a:r>
            <a:r>
              <a:rPr lang="en-US" i="1" smtClean="0"/>
              <a:t>p</a:t>
            </a:r>
            <a:r>
              <a:rPr lang="en-US" smtClean="0"/>
              <a:t>-processor PRAM. </a:t>
            </a:r>
          </a:p>
          <a:p>
            <a:pPr eaLnBrk="1" hangingPunct="1">
              <a:buFontTx/>
              <a:buNone/>
            </a:pPr>
            <a:r>
              <a:rPr lang="en-US" smtClean="0"/>
              <a:t>For </a:t>
            </a:r>
            <a:r>
              <a:rPr lang="en-US" i="1" smtClean="0"/>
              <a:t>p ≤ n/ log n</a:t>
            </a:r>
            <a:r>
              <a:rPr lang="en-US" smtClean="0"/>
              <a:t>, this implies </a:t>
            </a:r>
            <a:r>
              <a:rPr lang="en-US" i="1" smtClean="0"/>
              <a:t>O(n/p)</a:t>
            </a:r>
            <a:r>
              <a:rPr lang="en-US" smtClean="0"/>
              <a:t> time. Later called both </a:t>
            </a:r>
            <a:r>
              <a:rPr lang="en-US" i="1" u="sng" smtClean="0"/>
              <a:t>optimal speedup &amp; linear speedup</a:t>
            </a:r>
            <a:r>
              <a:rPr lang="en-US" i="1" smtClean="0"/>
              <a:t> </a:t>
            </a:r>
          </a:p>
          <a:p>
            <a:pPr eaLnBrk="1" hangingPunct="1">
              <a:buFontTx/>
              <a:buNone/>
            </a:pPr>
            <a:r>
              <a:rPr lang="en-US" smtClean="0"/>
              <a:t>For </a:t>
            </a:r>
            <a:r>
              <a:rPr lang="en-US" i="1" smtClean="0"/>
              <a:t>p ≥ n/ log n</a:t>
            </a:r>
            <a:r>
              <a:rPr lang="en-US" smtClean="0"/>
              <a:t>: </a:t>
            </a:r>
            <a:r>
              <a:rPr lang="en-US" i="1" smtClean="0"/>
              <a:t>O(log n) </a:t>
            </a:r>
            <a:r>
              <a:rPr lang="en-US" smtClean="0"/>
              <a:t>time</a:t>
            </a:r>
            <a:r>
              <a:rPr lang="en-US" i="1" smtClean="0"/>
              <a:t>.</a:t>
            </a:r>
            <a:r>
              <a:rPr lang="en-US" smtClean="0"/>
              <a:t> </a:t>
            </a:r>
          </a:p>
          <a:p>
            <a:pPr eaLnBrk="1" hangingPunct="1">
              <a:buFontTx/>
              <a:buNone/>
            </a:pPr>
            <a:r>
              <a:rPr lang="en-US" smtClean="0"/>
              <a:t>Since no concurrent reads or writes </a:t>
            </a:r>
            <a:r>
              <a:rPr lang="en-US" smtClean="0">
                <a:sym typeface="Wingdings" pitchFamily="2" charset="2"/>
              </a:rPr>
              <a:t></a:t>
            </a:r>
            <a:r>
              <a:rPr lang="en-US" smtClean="0"/>
              <a:t> p-processor EREW PRAM algorithm.</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144000" cy="533400"/>
          </a:xfrm>
        </p:spPr>
        <p:txBody>
          <a:bodyPr/>
          <a:lstStyle/>
          <a:p>
            <a:pPr eaLnBrk="1" hangingPunct="1"/>
            <a:r>
              <a:rPr lang="en-US" sz="2800" smtClean="0"/>
              <a:t>ALGORITHM 2’ (Summation on a p-processor PRAM)</a:t>
            </a:r>
            <a:br>
              <a:rPr lang="en-US" sz="2800" smtClean="0"/>
            </a:br>
            <a:endParaRPr lang="en-US" sz="2800" smtClean="0"/>
          </a:p>
        </p:txBody>
      </p:sp>
      <p:sp>
        <p:nvSpPr>
          <p:cNvPr id="39939" name="Rectangle 3"/>
          <p:cNvSpPr>
            <a:spLocks noGrp="1" noChangeArrowheads="1"/>
          </p:cNvSpPr>
          <p:nvPr>
            <p:ph type="body" idx="1"/>
          </p:nvPr>
        </p:nvSpPr>
        <p:spPr>
          <a:xfrm>
            <a:off x="76200" y="609600"/>
            <a:ext cx="9067800" cy="6172200"/>
          </a:xfrm>
        </p:spPr>
        <p:txBody>
          <a:bodyPr/>
          <a:lstStyle/>
          <a:p>
            <a:pPr marL="381000" indent="-381000" eaLnBrk="1" hangingPunct="1">
              <a:lnSpc>
                <a:spcPct val="80000"/>
              </a:lnSpc>
              <a:buFontTx/>
              <a:buNone/>
            </a:pPr>
            <a:r>
              <a:rPr lang="en-US" sz="1800" smtClean="0"/>
              <a:t>1. for P</a:t>
            </a:r>
            <a:r>
              <a:rPr lang="en-US" sz="1800" baseline="-25000" smtClean="0"/>
              <a:t>i</a:t>
            </a:r>
            <a:r>
              <a:rPr lang="en-US" sz="1800" smtClean="0"/>
              <a:t> , 1 ≤ i ≤ p pardo</a:t>
            </a:r>
          </a:p>
          <a:p>
            <a:pPr marL="381000" indent="-381000" eaLnBrk="1" hangingPunct="1">
              <a:lnSpc>
                <a:spcPct val="80000"/>
              </a:lnSpc>
              <a:buFontTx/>
              <a:buNone/>
            </a:pPr>
            <a:r>
              <a:rPr lang="en-US" sz="1800" smtClean="0"/>
              <a:t>2. 	for j := 1 to ⌈n/p⌉ − 1 do</a:t>
            </a:r>
          </a:p>
          <a:p>
            <a:pPr marL="381000" indent="-381000" eaLnBrk="1" hangingPunct="1">
              <a:lnSpc>
                <a:spcPct val="80000"/>
              </a:lnSpc>
              <a:buFontTx/>
              <a:buNone/>
            </a:pPr>
            <a:r>
              <a:rPr lang="en-US" sz="1800" smtClean="0"/>
              <a:t>- 	  B(0, i + (j − 1)p) := A(i + (j − 1)p)</a:t>
            </a:r>
          </a:p>
          <a:p>
            <a:pPr marL="381000" indent="-381000" eaLnBrk="1" hangingPunct="1">
              <a:lnSpc>
                <a:spcPct val="80000"/>
              </a:lnSpc>
              <a:buFontTx/>
              <a:buNone/>
            </a:pPr>
            <a:r>
              <a:rPr lang="en-US" sz="1800" smtClean="0"/>
              <a:t>3. 	for i , 1 ≤ i ≤ n − (⌈n/p⌉ − 1)p</a:t>
            </a:r>
          </a:p>
          <a:p>
            <a:pPr marL="381000" indent="-381000" eaLnBrk="1" hangingPunct="1">
              <a:lnSpc>
                <a:spcPct val="80000"/>
              </a:lnSpc>
              <a:buFontTx/>
              <a:buNone/>
            </a:pPr>
            <a:r>
              <a:rPr lang="en-US" sz="1800" smtClean="0"/>
              <a:t>-	   B(0, i + (⌈n/p⌉ − 1)p) := A(i + (⌈n/p⌉ − 1)p)</a:t>
            </a:r>
          </a:p>
          <a:p>
            <a:pPr marL="381000" indent="-381000" eaLnBrk="1" hangingPunct="1">
              <a:lnSpc>
                <a:spcPct val="80000"/>
              </a:lnSpc>
              <a:buFontTx/>
              <a:buNone/>
            </a:pPr>
            <a:r>
              <a:rPr lang="en-US" sz="1800" smtClean="0"/>
              <a:t>- 	for i , n − (⌈n/p⌉ − 1)p ≤ i ≤ p</a:t>
            </a:r>
          </a:p>
          <a:p>
            <a:pPr marL="381000" indent="-381000" eaLnBrk="1" hangingPunct="1">
              <a:lnSpc>
                <a:spcPct val="80000"/>
              </a:lnSpc>
              <a:buFontTx/>
              <a:buNone/>
            </a:pPr>
            <a:r>
              <a:rPr lang="en-US" sz="1800" smtClean="0"/>
              <a:t>-		stay idle</a:t>
            </a:r>
          </a:p>
          <a:p>
            <a:pPr marL="381000" indent="-381000" eaLnBrk="1" hangingPunct="1">
              <a:lnSpc>
                <a:spcPct val="80000"/>
              </a:lnSpc>
              <a:buFontTx/>
              <a:buNone/>
            </a:pPr>
            <a:r>
              <a:rPr lang="en-US" sz="1800" smtClean="0"/>
              <a:t>4. 	for h := 1 to log n</a:t>
            </a:r>
          </a:p>
          <a:p>
            <a:pPr marL="381000" indent="-381000" eaLnBrk="1" hangingPunct="1">
              <a:lnSpc>
                <a:spcPct val="80000"/>
              </a:lnSpc>
              <a:buFontTx/>
              <a:buNone/>
            </a:pPr>
            <a:r>
              <a:rPr lang="en-US" sz="1800" smtClean="0"/>
              <a:t>5. 	  for j := 1 to ⌈n/(2</a:t>
            </a:r>
            <a:r>
              <a:rPr lang="en-US" sz="1800" baseline="30000" smtClean="0"/>
              <a:t>h</a:t>
            </a:r>
            <a:r>
              <a:rPr lang="en-US" sz="1800" smtClean="0"/>
              <a:t>p)⌉ − 1 do (*an instruction j := 1 to 0 do means:</a:t>
            </a:r>
          </a:p>
          <a:p>
            <a:pPr marL="381000" indent="-381000" eaLnBrk="1" hangingPunct="1">
              <a:lnSpc>
                <a:spcPct val="80000"/>
              </a:lnSpc>
              <a:buFontTx/>
              <a:buNone/>
            </a:pPr>
            <a:r>
              <a:rPr lang="en-US" sz="1800" smtClean="0"/>
              <a:t>- 				“do nothing”*)</a:t>
            </a:r>
          </a:p>
          <a:p>
            <a:pPr marL="381000" indent="-381000" eaLnBrk="1" hangingPunct="1">
              <a:lnSpc>
                <a:spcPct val="80000"/>
              </a:lnSpc>
              <a:buFontTx/>
              <a:buChar char="-"/>
            </a:pPr>
            <a:r>
              <a:rPr lang="en-US" sz="1800" smtClean="0"/>
              <a:t>      B(h, i+(j −1)p) := B(h−1, 2(i+(j −1)p)−1) +  B(h−1, 2(i+(j −1)p))</a:t>
            </a:r>
          </a:p>
          <a:p>
            <a:pPr marL="381000" indent="-381000" eaLnBrk="1" hangingPunct="1">
              <a:lnSpc>
                <a:spcPct val="80000"/>
              </a:lnSpc>
              <a:buFontTx/>
              <a:buNone/>
            </a:pPr>
            <a:r>
              <a:rPr lang="en-US" sz="1800" smtClean="0"/>
              <a:t>6.    for i , 1 ≤ i ≤ n − (⌈n/(2</a:t>
            </a:r>
            <a:r>
              <a:rPr lang="en-US" sz="1800" baseline="30000" smtClean="0"/>
              <a:t>h</a:t>
            </a:r>
            <a:r>
              <a:rPr lang="en-US" sz="1800" smtClean="0"/>
              <a:t>p)⌉ − 1)p</a:t>
            </a:r>
          </a:p>
          <a:p>
            <a:pPr marL="381000" indent="-381000" eaLnBrk="1" hangingPunct="1">
              <a:lnSpc>
                <a:spcPct val="80000"/>
              </a:lnSpc>
              <a:buFontTx/>
              <a:buNone/>
            </a:pPr>
            <a:r>
              <a:rPr lang="en-US" sz="1800" smtClean="0"/>
              <a:t>- 	      B(h, i + (⌈n/(2</a:t>
            </a:r>
            <a:r>
              <a:rPr lang="en-US" sz="1800" baseline="30000" smtClean="0"/>
              <a:t>h</a:t>
            </a:r>
            <a:r>
              <a:rPr lang="en-US" sz="1800" smtClean="0"/>
              <a:t>p)⌉ − 1)p) := B(h − 1, 2(i + (⌈n/(2</a:t>
            </a:r>
            <a:r>
              <a:rPr lang="en-US" sz="1800" baseline="30000" smtClean="0"/>
              <a:t>h</a:t>
            </a:r>
            <a:r>
              <a:rPr lang="en-US" sz="1800" smtClean="0"/>
              <a:t>p)⌉ − 1)p) − 1) +</a:t>
            </a:r>
          </a:p>
          <a:p>
            <a:pPr marL="381000" indent="-381000" eaLnBrk="1" hangingPunct="1">
              <a:lnSpc>
                <a:spcPct val="80000"/>
              </a:lnSpc>
              <a:buFontTx/>
              <a:buNone/>
            </a:pPr>
            <a:r>
              <a:rPr lang="en-US" sz="1800" smtClean="0"/>
              <a:t>- 				B(h − 1, 2(i + (⌈n/(2</a:t>
            </a:r>
            <a:r>
              <a:rPr lang="en-US" sz="1800" baseline="30000" smtClean="0"/>
              <a:t>h</a:t>
            </a:r>
            <a:r>
              <a:rPr lang="en-US" sz="1800" smtClean="0"/>
              <a:t>p)⌉ − 1)p))</a:t>
            </a:r>
          </a:p>
          <a:p>
            <a:pPr marL="381000" indent="-381000" eaLnBrk="1" hangingPunct="1">
              <a:lnSpc>
                <a:spcPct val="80000"/>
              </a:lnSpc>
              <a:buFontTx/>
              <a:buNone/>
            </a:pPr>
            <a:r>
              <a:rPr lang="en-US" sz="1800" smtClean="0"/>
              <a:t>- 	  for i , n − (⌈n/(2</a:t>
            </a:r>
            <a:r>
              <a:rPr lang="en-US" sz="1800" baseline="30000" smtClean="0"/>
              <a:t>h</a:t>
            </a:r>
            <a:r>
              <a:rPr lang="en-US" sz="1800" smtClean="0"/>
              <a:t>p)⌉ − 1)p ≤ i ≤ p</a:t>
            </a:r>
          </a:p>
          <a:p>
            <a:pPr marL="381000" indent="-381000" eaLnBrk="1" hangingPunct="1">
              <a:lnSpc>
                <a:spcPct val="80000"/>
              </a:lnSpc>
              <a:buFontTx/>
              <a:buNone/>
            </a:pPr>
            <a:r>
              <a:rPr lang="en-US" sz="1800" smtClean="0"/>
              <a:t>- 		stay idle</a:t>
            </a:r>
          </a:p>
          <a:p>
            <a:pPr marL="381000" indent="-381000" eaLnBrk="1" hangingPunct="1">
              <a:lnSpc>
                <a:spcPct val="80000"/>
              </a:lnSpc>
              <a:buFontTx/>
              <a:buAutoNum type="arabicPeriod" startAt="7"/>
            </a:pPr>
            <a:r>
              <a:rPr lang="en-US" sz="1800" smtClean="0"/>
              <a:t>for i = 1 output B(log n, 1); for i &gt; 1 stay idle</a:t>
            </a:r>
          </a:p>
          <a:p>
            <a:pPr marL="381000" indent="-381000" eaLnBrk="1" hangingPunct="1">
              <a:lnSpc>
                <a:spcPct val="80000"/>
              </a:lnSpc>
              <a:buFontTx/>
              <a:buNone/>
            </a:pPr>
            <a:r>
              <a:rPr lang="en-US" sz="1800" smtClean="0"/>
              <a:t>Nothing more than plugging in the above proof.</a:t>
            </a:r>
          </a:p>
          <a:p>
            <a:pPr marL="381000" indent="-381000" eaLnBrk="1" hangingPunct="1">
              <a:lnSpc>
                <a:spcPct val="80000"/>
              </a:lnSpc>
              <a:buFontTx/>
              <a:buNone/>
            </a:pPr>
            <a:r>
              <a:rPr lang="en-US" sz="1800" u="sng" smtClean="0"/>
              <a:t>Main point of this slide</a:t>
            </a:r>
            <a:r>
              <a:rPr lang="en-US" sz="1800" smtClean="0"/>
              <a:t>: </a:t>
            </a:r>
            <a:r>
              <a:rPr lang="en-US" sz="1800" smtClean="0">
                <a:solidFill>
                  <a:srgbClr val="FF0000"/>
                </a:solidFill>
              </a:rPr>
              <a:t>compare to Algorithm 2 and decide, which one you like better </a:t>
            </a:r>
          </a:p>
          <a:p>
            <a:pPr marL="381000" indent="-381000" eaLnBrk="1" hangingPunct="1">
              <a:lnSpc>
                <a:spcPct val="80000"/>
              </a:lnSpc>
              <a:buFontTx/>
              <a:buNone/>
            </a:pPr>
            <a:r>
              <a:rPr lang="en-US" sz="1800" smtClean="0"/>
              <a:t>But is WD mode as easy as it gets? Hold on…Key question for this presentation</a:t>
            </a:r>
          </a:p>
          <a:p>
            <a:pPr marL="381000" indent="-381000" eaLnBrk="1" hangingPunct="1">
              <a:lnSpc>
                <a:spcPct val="80000"/>
              </a:lnSpc>
              <a:buFontTx/>
              <a:buNone/>
            </a:pPr>
            <a:endParaRPr lang="en-US" sz="1800" smtClean="0">
              <a:solidFill>
                <a:srgbClr val="FF0000"/>
              </a:solidFill>
            </a:endParaRPr>
          </a:p>
          <a:p>
            <a:pPr marL="381000" indent="-381000" eaLnBrk="1" hangingPunct="1">
              <a:lnSpc>
                <a:spcPct val="80000"/>
              </a:lnSpc>
              <a:buFontTx/>
              <a:buNone/>
            </a:pPr>
            <a:endParaRPr lang="en-US" sz="1800" smtClean="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457200"/>
          </a:xfrm>
        </p:spPr>
        <p:txBody>
          <a:bodyPr/>
          <a:lstStyle/>
          <a:p>
            <a:pPr eaLnBrk="1" hangingPunct="1"/>
            <a:r>
              <a:rPr lang="en-US" sz="3200" smtClean="0"/>
              <a:t>Measuring the performance of parallel algorithms</a:t>
            </a:r>
            <a:r>
              <a:rPr lang="en-US" sz="4000" smtClean="0"/>
              <a:t/>
            </a:r>
            <a:br>
              <a:rPr lang="en-US" sz="4000" smtClean="0"/>
            </a:br>
            <a:endParaRPr lang="en-US" sz="4000" smtClean="0"/>
          </a:p>
        </p:txBody>
      </p:sp>
      <p:sp>
        <p:nvSpPr>
          <p:cNvPr id="40963" name="Rectangle 3"/>
          <p:cNvSpPr>
            <a:spLocks noGrp="1" noChangeArrowheads="1"/>
          </p:cNvSpPr>
          <p:nvPr>
            <p:ph type="body" idx="1"/>
          </p:nvPr>
        </p:nvSpPr>
        <p:spPr>
          <a:xfrm>
            <a:off x="0" y="609600"/>
            <a:ext cx="9144000" cy="5516563"/>
          </a:xfrm>
        </p:spPr>
        <p:txBody>
          <a:bodyPr/>
          <a:lstStyle/>
          <a:p>
            <a:pPr eaLnBrk="1" hangingPunct="1">
              <a:lnSpc>
                <a:spcPct val="80000"/>
              </a:lnSpc>
              <a:buFontTx/>
              <a:buNone/>
            </a:pPr>
            <a:r>
              <a:rPr lang="en-US" sz="2800" smtClean="0"/>
              <a:t>A problem. Input size: </a:t>
            </a:r>
            <a:r>
              <a:rPr lang="en-US" sz="2800" i="1" smtClean="0"/>
              <a:t>n.</a:t>
            </a:r>
            <a:r>
              <a:rPr lang="en-US" sz="2800" smtClean="0"/>
              <a:t> A parallel algorithm in WD mode. Worst case time: </a:t>
            </a:r>
            <a:r>
              <a:rPr lang="en-US" sz="2800" i="1" smtClean="0"/>
              <a:t>T(n); </a:t>
            </a:r>
            <a:r>
              <a:rPr lang="en-US" sz="2800" smtClean="0"/>
              <a:t>work</a:t>
            </a:r>
            <a:r>
              <a:rPr lang="en-US" sz="2800" i="1" smtClean="0"/>
              <a:t>: W(n).</a:t>
            </a:r>
          </a:p>
          <a:p>
            <a:pPr eaLnBrk="1" hangingPunct="1">
              <a:lnSpc>
                <a:spcPct val="80000"/>
              </a:lnSpc>
              <a:buFontTx/>
              <a:buNone/>
            </a:pPr>
            <a:r>
              <a:rPr lang="en-US" sz="2800" i="1" u="sng" smtClean="0"/>
              <a:t>4 alternative ways to measure performance</a:t>
            </a:r>
            <a:r>
              <a:rPr lang="en-US" sz="2800" i="1" smtClean="0"/>
              <a:t>:</a:t>
            </a:r>
          </a:p>
          <a:p>
            <a:pPr eaLnBrk="1" hangingPunct="1">
              <a:lnSpc>
                <a:spcPct val="80000"/>
              </a:lnSpc>
              <a:buFontTx/>
              <a:buNone/>
            </a:pPr>
            <a:r>
              <a:rPr lang="en-US" sz="2800" smtClean="0"/>
              <a:t>1. W(n) operations and T(n) time.</a:t>
            </a:r>
          </a:p>
          <a:p>
            <a:pPr eaLnBrk="1" hangingPunct="1">
              <a:lnSpc>
                <a:spcPct val="80000"/>
              </a:lnSpc>
              <a:buFontTx/>
              <a:buNone/>
            </a:pPr>
            <a:r>
              <a:rPr lang="en-US" sz="2800" smtClean="0"/>
              <a:t>2. P(n) = W(n)/T(n) processors and T(n) time (on a PRAM).</a:t>
            </a:r>
          </a:p>
          <a:p>
            <a:pPr eaLnBrk="1" hangingPunct="1">
              <a:lnSpc>
                <a:spcPct val="80000"/>
              </a:lnSpc>
              <a:buFontTx/>
              <a:buNone/>
            </a:pPr>
            <a:r>
              <a:rPr lang="en-US" sz="2800" smtClean="0"/>
              <a:t>3. W(n)/p time using any number of p ≤ W(n)/T(n) processors (on a PRAM).</a:t>
            </a:r>
          </a:p>
          <a:p>
            <a:pPr eaLnBrk="1" hangingPunct="1">
              <a:lnSpc>
                <a:spcPct val="80000"/>
              </a:lnSpc>
              <a:buFontTx/>
              <a:buNone/>
            </a:pPr>
            <a:r>
              <a:rPr lang="en-US" sz="2800" smtClean="0"/>
              <a:t>4. W(n)/p + T(n) time using any number of p processors (on a PRAM).</a:t>
            </a:r>
          </a:p>
          <a:p>
            <a:pPr eaLnBrk="1" hangingPunct="1">
              <a:lnSpc>
                <a:spcPct val="80000"/>
              </a:lnSpc>
              <a:buFontTx/>
              <a:buNone/>
            </a:pPr>
            <a:endParaRPr lang="en-US" sz="2800" smtClean="0"/>
          </a:p>
          <a:p>
            <a:pPr eaLnBrk="1" hangingPunct="1">
              <a:lnSpc>
                <a:spcPct val="80000"/>
              </a:lnSpc>
              <a:buFontTx/>
              <a:buNone/>
            </a:pPr>
            <a:r>
              <a:rPr lang="en-US" sz="2800" smtClean="0"/>
              <a:t>Exercise 1: The above four ways for measuring performance of a parallel algorithms form six pairs. Prove that the pairs are all asymptotically equivalent.</a:t>
            </a:r>
          </a:p>
          <a:p>
            <a:pPr eaLnBrk="1" hangingPunct="1">
              <a:lnSpc>
                <a:spcPct val="80000"/>
              </a:lnSpc>
              <a:buFontTx/>
              <a:buNone/>
            </a:pPr>
            <a:endParaRPr lang="en-US" sz="2800" smtClean="0"/>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563562"/>
          </a:xfrm>
        </p:spPr>
        <p:txBody>
          <a:bodyPr/>
          <a:lstStyle/>
          <a:p>
            <a:pPr eaLnBrk="1" hangingPunct="1"/>
            <a:r>
              <a:rPr lang="en-US" sz="3600" smtClean="0"/>
              <a:t>Goals for Designers of Parallel Algorithms</a:t>
            </a:r>
            <a:r>
              <a:rPr lang="en-US" sz="4000" smtClean="0"/>
              <a:t/>
            </a:r>
            <a:br>
              <a:rPr lang="en-US" sz="4000" smtClean="0"/>
            </a:br>
            <a:endParaRPr lang="en-US" sz="4000" smtClean="0"/>
          </a:p>
        </p:txBody>
      </p:sp>
      <p:sp>
        <p:nvSpPr>
          <p:cNvPr id="41987" name="Rectangle 3"/>
          <p:cNvSpPr>
            <a:spLocks noGrp="1" noChangeArrowheads="1"/>
          </p:cNvSpPr>
          <p:nvPr>
            <p:ph type="body" idx="1"/>
          </p:nvPr>
        </p:nvSpPr>
        <p:spPr>
          <a:xfrm>
            <a:off x="0" y="685800"/>
            <a:ext cx="9144000" cy="6172200"/>
          </a:xfrm>
        </p:spPr>
        <p:txBody>
          <a:bodyPr/>
          <a:lstStyle/>
          <a:p>
            <a:pPr eaLnBrk="1" hangingPunct="1">
              <a:lnSpc>
                <a:spcPct val="80000"/>
              </a:lnSpc>
              <a:buFontTx/>
              <a:buNone/>
            </a:pPr>
            <a:r>
              <a:rPr lang="en-US" sz="2400" smtClean="0"/>
              <a:t>Suppose 2 parallel algorithms for same problem: </a:t>
            </a:r>
          </a:p>
          <a:p>
            <a:pPr eaLnBrk="1" hangingPunct="1">
              <a:lnSpc>
                <a:spcPct val="80000"/>
              </a:lnSpc>
              <a:buFontTx/>
              <a:buNone/>
            </a:pPr>
            <a:r>
              <a:rPr lang="en-US" sz="2400" smtClean="0"/>
              <a:t>1. </a:t>
            </a:r>
            <a:r>
              <a:rPr lang="en-US" sz="2400" i="1" smtClean="0"/>
              <a:t>W</a:t>
            </a:r>
            <a:r>
              <a:rPr lang="en-US" sz="2400" i="1" baseline="-25000" smtClean="0"/>
              <a:t>1</a:t>
            </a:r>
            <a:r>
              <a:rPr lang="en-US" sz="2400" i="1" smtClean="0"/>
              <a:t>(n)</a:t>
            </a:r>
            <a:r>
              <a:rPr lang="en-US" sz="2400" smtClean="0"/>
              <a:t> operations in </a:t>
            </a:r>
            <a:r>
              <a:rPr lang="en-US" sz="2400" i="1" smtClean="0"/>
              <a:t>T</a:t>
            </a:r>
            <a:r>
              <a:rPr lang="en-US" sz="2400" i="1" baseline="-25000" smtClean="0"/>
              <a:t>1</a:t>
            </a:r>
            <a:r>
              <a:rPr lang="en-US" sz="2400" i="1" smtClean="0"/>
              <a:t>(n)</a:t>
            </a:r>
            <a:r>
              <a:rPr lang="en-US" sz="2400" smtClean="0"/>
              <a:t> time. 2. </a:t>
            </a:r>
            <a:r>
              <a:rPr lang="en-US" sz="2400" i="1" smtClean="0"/>
              <a:t>W</a:t>
            </a:r>
            <a:r>
              <a:rPr lang="en-US" sz="2400" i="1" baseline="-25000" smtClean="0"/>
              <a:t>2</a:t>
            </a:r>
            <a:r>
              <a:rPr lang="en-US" sz="2400" i="1" smtClean="0"/>
              <a:t>(n)</a:t>
            </a:r>
            <a:r>
              <a:rPr lang="en-US" sz="2400" smtClean="0"/>
              <a:t> operations, </a:t>
            </a:r>
            <a:r>
              <a:rPr lang="en-US" sz="2400" i="1" smtClean="0"/>
              <a:t>T</a:t>
            </a:r>
            <a:r>
              <a:rPr lang="en-US" sz="2400" i="1" baseline="-25000" smtClean="0"/>
              <a:t>2</a:t>
            </a:r>
            <a:r>
              <a:rPr lang="en-US" sz="2400" i="1" smtClean="0"/>
              <a:t>(n)</a:t>
            </a:r>
            <a:r>
              <a:rPr lang="en-US" sz="2400" smtClean="0"/>
              <a:t> time. </a:t>
            </a:r>
          </a:p>
          <a:p>
            <a:pPr eaLnBrk="1" hangingPunct="1">
              <a:lnSpc>
                <a:spcPct val="80000"/>
              </a:lnSpc>
              <a:buFontTx/>
              <a:buNone/>
            </a:pPr>
            <a:r>
              <a:rPr lang="en-US" sz="2400" smtClean="0"/>
              <a:t>General guideline: algorithm 1 more efficient than algorithm 2 if </a:t>
            </a:r>
            <a:r>
              <a:rPr lang="en-US" sz="2400" i="1" smtClean="0"/>
              <a:t>W</a:t>
            </a:r>
            <a:r>
              <a:rPr lang="en-US" sz="2400" i="1" baseline="-25000" smtClean="0"/>
              <a:t>1</a:t>
            </a:r>
            <a:r>
              <a:rPr lang="en-US" sz="2400" i="1" smtClean="0"/>
              <a:t>(n) = o(W</a:t>
            </a:r>
            <a:r>
              <a:rPr lang="en-US" sz="2400" i="1" baseline="-25000" smtClean="0"/>
              <a:t>2</a:t>
            </a:r>
            <a:r>
              <a:rPr lang="en-US" sz="2400" i="1" smtClean="0"/>
              <a:t>(n)),</a:t>
            </a:r>
            <a:r>
              <a:rPr lang="en-US" sz="2400" smtClean="0"/>
              <a:t> regardless of </a:t>
            </a:r>
            <a:r>
              <a:rPr lang="en-US" sz="2400" i="1" smtClean="0"/>
              <a:t>T</a:t>
            </a:r>
            <a:r>
              <a:rPr lang="en-US" sz="2400" i="1" baseline="-25000" smtClean="0"/>
              <a:t>1</a:t>
            </a:r>
            <a:r>
              <a:rPr lang="en-US" sz="2400" i="1" smtClean="0"/>
              <a:t>(n)</a:t>
            </a:r>
            <a:r>
              <a:rPr lang="en-US" sz="2400" smtClean="0"/>
              <a:t> and </a:t>
            </a:r>
            <a:r>
              <a:rPr lang="en-US" sz="2400" i="1" smtClean="0"/>
              <a:t>T</a:t>
            </a:r>
            <a:r>
              <a:rPr lang="en-US" sz="2400" i="1" baseline="-25000" smtClean="0"/>
              <a:t>2</a:t>
            </a:r>
            <a:r>
              <a:rPr lang="en-US" sz="2400" i="1" smtClean="0"/>
              <a:t>(n);</a:t>
            </a:r>
            <a:r>
              <a:rPr lang="en-US" sz="2400" smtClean="0"/>
              <a:t> if </a:t>
            </a:r>
            <a:r>
              <a:rPr lang="en-US" sz="2400" i="1" smtClean="0"/>
              <a:t>W</a:t>
            </a:r>
            <a:r>
              <a:rPr lang="en-US" sz="2400" i="1" baseline="-25000" smtClean="0"/>
              <a:t>1</a:t>
            </a:r>
            <a:r>
              <a:rPr lang="en-US" sz="2400" i="1" smtClean="0"/>
              <a:t>(n</a:t>
            </a:r>
            <a:r>
              <a:rPr lang="en-US" sz="2400" smtClean="0"/>
              <a:t>) and </a:t>
            </a:r>
            <a:r>
              <a:rPr lang="en-US" sz="2400" i="1" smtClean="0"/>
              <a:t>W</a:t>
            </a:r>
            <a:r>
              <a:rPr lang="en-US" sz="2400" i="1" baseline="-25000" smtClean="0"/>
              <a:t>2</a:t>
            </a:r>
            <a:r>
              <a:rPr lang="en-US" sz="2400" i="1" smtClean="0"/>
              <a:t>(n)</a:t>
            </a:r>
            <a:r>
              <a:rPr lang="en-US" sz="2400" smtClean="0"/>
              <a:t> grow asymptotically the same, then algorithm 1 is considered more efficient if </a:t>
            </a:r>
            <a:r>
              <a:rPr lang="en-US" sz="2400" i="1" smtClean="0"/>
              <a:t>T</a:t>
            </a:r>
            <a:r>
              <a:rPr lang="en-US" sz="2400" i="1" baseline="-25000" smtClean="0"/>
              <a:t>1</a:t>
            </a:r>
            <a:r>
              <a:rPr lang="en-US" sz="2400" i="1" smtClean="0"/>
              <a:t>(n) = o(T</a:t>
            </a:r>
            <a:r>
              <a:rPr lang="en-US" sz="2400" i="1" baseline="-25000" smtClean="0"/>
              <a:t>2</a:t>
            </a:r>
            <a:r>
              <a:rPr lang="en-US" sz="2400" i="1" smtClean="0"/>
              <a:t>(n)).</a:t>
            </a:r>
            <a:r>
              <a:rPr lang="en-US" sz="2400" smtClean="0"/>
              <a:t> </a:t>
            </a:r>
          </a:p>
          <a:p>
            <a:pPr eaLnBrk="1" hangingPunct="1">
              <a:lnSpc>
                <a:spcPct val="80000"/>
              </a:lnSpc>
              <a:buFontTx/>
              <a:buNone/>
            </a:pPr>
            <a:endParaRPr lang="en-US" sz="2400" smtClean="0"/>
          </a:p>
          <a:p>
            <a:pPr eaLnBrk="1" hangingPunct="1">
              <a:lnSpc>
                <a:spcPct val="80000"/>
              </a:lnSpc>
              <a:buFontTx/>
              <a:buNone/>
            </a:pPr>
            <a:r>
              <a:rPr lang="en-US" sz="2400" smtClean="0"/>
              <a:t>Good reasons for avoiding strict formal definition—only guidelines</a:t>
            </a:r>
          </a:p>
          <a:p>
            <a:pPr eaLnBrk="1" hangingPunct="1">
              <a:lnSpc>
                <a:spcPct val="80000"/>
              </a:lnSpc>
              <a:buFontTx/>
              <a:buNone/>
            </a:pPr>
            <a:r>
              <a:rPr lang="en-US" sz="2400" i="1" u="sng" smtClean="0"/>
              <a:t>Example</a:t>
            </a:r>
            <a:r>
              <a:rPr lang="en-US" sz="2400" smtClean="0"/>
              <a:t> </a:t>
            </a:r>
            <a:r>
              <a:rPr lang="en-US" sz="2400" i="1" smtClean="0"/>
              <a:t>W</a:t>
            </a:r>
            <a:r>
              <a:rPr lang="en-US" sz="2400" i="1" baseline="-25000" smtClean="0"/>
              <a:t>1</a:t>
            </a:r>
            <a:r>
              <a:rPr lang="en-US" sz="2400" i="1" smtClean="0"/>
              <a:t>(n)=O(n),T</a:t>
            </a:r>
            <a:r>
              <a:rPr lang="en-US" sz="2400" i="1" baseline="-25000" smtClean="0"/>
              <a:t>1</a:t>
            </a:r>
            <a:r>
              <a:rPr lang="en-US" sz="2400" i="1" smtClean="0"/>
              <a:t>(n)=O(n); W</a:t>
            </a:r>
            <a:r>
              <a:rPr lang="en-US" sz="2400" i="1" baseline="-25000" smtClean="0"/>
              <a:t>2</a:t>
            </a:r>
            <a:r>
              <a:rPr lang="en-US" sz="2400" i="1" smtClean="0"/>
              <a:t>(n)=O(n log n),T</a:t>
            </a:r>
            <a:r>
              <a:rPr lang="en-US" sz="2400" i="1" baseline="-25000" smtClean="0"/>
              <a:t>2</a:t>
            </a:r>
            <a:r>
              <a:rPr lang="en-US" sz="2400" i="1" smtClean="0"/>
              <a:t>(n)=O(log n)</a:t>
            </a:r>
            <a:r>
              <a:rPr lang="en-US" sz="2400" smtClean="0"/>
              <a:t> Which algorithm is more efficient? </a:t>
            </a:r>
          </a:p>
          <a:p>
            <a:pPr eaLnBrk="1" hangingPunct="1">
              <a:lnSpc>
                <a:spcPct val="80000"/>
              </a:lnSpc>
              <a:buFontTx/>
              <a:buNone/>
            </a:pPr>
            <a:r>
              <a:rPr lang="en-US" sz="2400" smtClean="0"/>
              <a:t>Algorithm 1: less work. Algorithm 2: much faster.</a:t>
            </a:r>
          </a:p>
          <a:p>
            <a:pPr eaLnBrk="1" hangingPunct="1">
              <a:lnSpc>
                <a:spcPct val="80000"/>
              </a:lnSpc>
              <a:buFontTx/>
              <a:buNone/>
            </a:pPr>
            <a:r>
              <a:rPr lang="en-US" sz="2400" smtClean="0"/>
              <a:t>In this case, both algorithms are probably interesting. Imagine two users, each interested in different input sizes and in different target machines (different # processors). For one user Algorithm 1 faster. For second user Algorithm 2 faster.</a:t>
            </a:r>
          </a:p>
          <a:p>
            <a:pPr eaLnBrk="1" hangingPunct="1">
              <a:lnSpc>
                <a:spcPct val="80000"/>
              </a:lnSpc>
              <a:buFontTx/>
              <a:buNone/>
            </a:pPr>
            <a:endParaRPr lang="en-US" sz="2400" smtClean="0"/>
          </a:p>
          <a:p>
            <a:pPr eaLnBrk="1" hangingPunct="1">
              <a:lnSpc>
                <a:spcPct val="80000"/>
              </a:lnSpc>
              <a:buFontTx/>
              <a:buNone/>
            </a:pPr>
            <a:r>
              <a:rPr lang="en-US" sz="2400" smtClean="0"/>
              <a:t>Known unresolved issues with asymptotic worst-case analysis.</a:t>
            </a:r>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685800"/>
          </a:xfrm>
        </p:spPr>
        <p:txBody>
          <a:bodyPr/>
          <a:lstStyle/>
          <a:p>
            <a:pPr eaLnBrk="1" hangingPunct="1"/>
            <a:r>
              <a:rPr lang="en-US" sz="4000" smtClean="0"/>
              <a:t>Nicknaming speedups</a:t>
            </a:r>
          </a:p>
        </p:txBody>
      </p:sp>
      <p:sp>
        <p:nvSpPr>
          <p:cNvPr id="43011" name="Rectangle 3"/>
          <p:cNvSpPr>
            <a:spLocks noGrp="1" noChangeArrowheads="1"/>
          </p:cNvSpPr>
          <p:nvPr>
            <p:ph type="body" idx="1"/>
          </p:nvPr>
        </p:nvSpPr>
        <p:spPr>
          <a:xfrm>
            <a:off x="0" y="685800"/>
            <a:ext cx="9144000" cy="6172200"/>
          </a:xfrm>
        </p:spPr>
        <p:txBody>
          <a:bodyPr/>
          <a:lstStyle/>
          <a:p>
            <a:pPr eaLnBrk="1" hangingPunct="1">
              <a:lnSpc>
                <a:spcPct val="90000"/>
              </a:lnSpc>
              <a:buFontTx/>
              <a:buNone/>
            </a:pPr>
            <a:r>
              <a:rPr lang="en-US" sz="2400" smtClean="0"/>
              <a:t>Suppose T(n) best possible worst case time upper bound on serial algorithm for an input of length n for some problem. (T(n) is serial time complexity for problem.) </a:t>
            </a:r>
          </a:p>
          <a:p>
            <a:pPr eaLnBrk="1" hangingPunct="1">
              <a:lnSpc>
                <a:spcPct val="90000"/>
              </a:lnSpc>
              <a:buFontTx/>
              <a:buNone/>
            </a:pPr>
            <a:r>
              <a:rPr lang="en-US" sz="2400" smtClean="0"/>
              <a:t>Let W(n) and T</a:t>
            </a:r>
            <a:r>
              <a:rPr lang="en-US" sz="2400" baseline="-25000" smtClean="0"/>
              <a:t>par</a:t>
            </a:r>
            <a:r>
              <a:rPr lang="en-US" sz="2400" smtClean="0"/>
              <a:t>(n) be work and time bounds of a parallel algorithm for same problem. </a:t>
            </a:r>
          </a:p>
          <a:p>
            <a:pPr eaLnBrk="1" hangingPunct="1">
              <a:lnSpc>
                <a:spcPct val="90000"/>
              </a:lnSpc>
              <a:buFontTx/>
              <a:buNone/>
            </a:pPr>
            <a:r>
              <a:rPr lang="en-US" sz="2400" smtClean="0"/>
              <a:t>The parallel algorithm is</a:t>
            </a:r>
            <a:r>
              <a:rPr lang="en-US" sz="2400" i="1" u="sng" smtClean="0"/>
              <a:t> work-optimal</a:t>
            </a:r>
            <a:r>
              <a:rPr lang="en-US" sz="2400" smtClean="0"/>
              <a:t>, if W(n) grows asymptotically the same as T(n). A work-optimal parallel algorithm is </a:t>
            </a:r>
            <a:r>
              <a:rPr lang="en-US" sz="2400" i="1" u="sng" smtClean="0"/>
              <a:t>work-time-optimal</a:t>
            </a:r>
            <a:r>
              <a:rPr lang="en-US" sz="2400" smtClean="0"/>
              <a:t> if its running time T(n) cannot be improved by another work-optimal algorithm.</a:t>
            </a:r>
          </a:p>
          <a:p>
            <a:pPr eaLnBrk="1" hangingPunct="1">
              <a:lnSpc>
                <a:spcPct val="90000"/>
              </a:lnSpc>
              <a:buFontTx/>
              <a:buNone/>
            </a:pPr>
            <a:r>
              <a:rPr lang="en-US" sz="2400" smtClean="0"/>
              <a:t>What if serial complexity of a problem is unknown?</a:t>
            </a:r>
          </a:p>
          <a:p>
            <a:pPr eaLnBrk="1" hangingPunct="1">
              <a:lnSpc>
                <a:spcPct val="90000"/>
              </a:lnSpc>
              <a:buFontTx/>
              <a:buNone/>
            </a:pPr>
            <a:r>
              <a:rPr lang="en-US" sz="2400" smtClean="0"/>
              <a:t>Still an accomplishment if T(n) is best known and W(n) matches it. Called </a:t>
            </a:r>
            <a:r>
              <a:rPr lang="en-US" sz="2400" i="1" u="sng" smtClean="0"/>
              <a:t>linear speedup</a:t>
            </a:r>
            <a:r>
              <a:rPr lang="en-US" sz="2400" smtClean="0"/>
              <a:t>. Note: can change if serial improves.</a:t>
            </a:r>
          </a:p>
          <a:p>
            <a:pPr eaLnBrk="1" hangingPunct="1">
              <a:lnSpc>
                <a:spcPct val="90000"/>
              </a:lnSpc>
              <a:buFontTx/>
              <a:buNone/>
            </a:pPr>
            <a:endParaRPr lang="en-US" sz="2400" smtClean="0"/>
          </a:p>
          <a:p>
            <a:pPr eaLnBrk="1" hangingPunct="1">
              <a:lnSpc>
                <a:spcPct val="90000"/>
              </a:lnSpc>
              <a:buFontTx/>
              <a:buNone/>
            </a:pPr>
            <a:r>
              <a:rPr lang="en-US" sz="2400" smtClean="0"/>
              <a:t>Recall main reasons for existence of parallel computing: </a:t>
            </a:r>
          </a:p>
          <a:p>
            <a:pPr eaLnBrk="1" hangingPunct="1">
              <a:lnSpc>
                <a:spcPct val="90000"/>
              </a:lnSpc>
              <a:buFontTx/>
              <a:buNone/>
            </a:pPr>
            <a:r>
              <a:rPr lang="en-US" sz="2400" smtClean="0"/>
              <a:t>- Can perform better than serial</a:t>
            </a:r>
          </a:p>
          <a:p>
            <a:pPr eaLnBrk="1" hangingPunct="1">
              <a:lnSpc>
                <a:spcPct val="90000"/>
              </a:lnSpc>
              <a:buFontTx/>
              <a:buNone/>
            </a:pPr>
            <a:r>
              <a:rPr lang="en-US" sz="2400" smtClean="0"/>
              <a:t>- (it is just a matter of time till) Serial cannot improve anymore</a:t>
            </a:r>
          </a:p>
          <a:p>
            <a:pPr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228600"/>
            <a:ext cx="9296400" cy="762000"/>
          </a:xfrm>
        </p:spPr>
        <p:txBody>
          <a:bodyPr/>
          <a:lstStyle/>
          <a:p>
            <a:pPr eaLnBrk="1" hangingPunct="1"/>
            <a:r>
              <a:rPr lang="en-US" sz="3200" smtClean="0"/>
              <a:t>Default assumption regarding shared memory access resolution</a:t>
            </a:r>
            <a:br>
              <a:rPr lang="en-US" sz="3200" smtClean="0"/>
            </a:br>
            <a:endParaRPr lang="en-US" sz="3200" smtClean="0"/>
          </a:p>
        </p:txBody>
      </p:sp>
      <p:sp>
        <p:nvSpPr>
          <p:cNvPr id="44035" name="Rectangle 3"/>
          <p:cNvSpPr>
            <a:spLocks noGrp="1" noChangeArrowheads="1"/>
          </p:cNvSpPr>
          <p:nvPr>
            <p:ph type="body" idx="1"/>
          </p:nvPr>
        </p:nvSpPr>
        <p:spPr>
          <a:xfrm>
            <a:off x="0" y="1066800"/>
            <a:ext cx="9144000" cy="5715000"/>
          </a:xfrm>
        </p:spPr>
        <p:txBody>
          <a:bodyPr/>
          <a:lstStyle/>
          <a:p>
            <a:pPr eaLnBrk="1" hangingPunct="1">
              <a:buFontTx/>
              <a:buNone/>
            </a:pPr>
            <a:r>
              <a:rPr lang="en-US" sz="2400" smtClean="0"/>
              <a:t>Since all conventions represent virtual models of real machines: </a:t>
            </a:r>
            <a:r>
              <a:rPr lang="en-US" sz="2400" u="sng" smtClean="0"/>
              <a:t>strongest model whose implementation cost is “still not very high”,</a:t>
            </a:r>
            <a:r>
              <a:rPr lang="en-US" sz="2400" smtClean="0"/>
              <a:t> would be practical.</a:t>
            </a:r>
          </a:p>
          <a:p>
            <a:pPr eaLnBrk="1" hangingPunct="1">
              <a:buFontTx/>
              <a:buNone/>
            </a:pPr>
            <a:r>
              <a:rPr lang="en-US" sz="2400" smtClean="0"/>
              <a:t>Simulations results + UMD PRAM-On-Chip architecture </a:t>
            </a:r>
          </a:p>
          <a:p>
            <a:pPr eaLnBrk="1" hangingPunct="1">
              <a:buFont typeface="Wingdings" pitchFamily="2" charset="2"/>
              <a:buChar char="è"/>
            </a:pPr>
            <a:r>
              <a:rPr lang="en-US" sz="2400" smtClean="0">
                <a:sym typeface="Wingdings" pitchFamily="2" charset="2"/>
              </a:rPr>
              <a:t>Arbitrary CRCW</a:t>
            </a:r>
          </a:p>
          <a:p>
            <a:pPr eaLnBrk="1" hangingPunct="1">
              <a:buFont typeface="Wingdings" pitchFamily="2" charset="2"/>
              <a:buNone/>
            </a:pPr>
            <a:endParaRPr lang="en-US" sz="2400" smtClean="0"/>
          </a:p>
          <a:p>
            <a:pPr eaLnBrk="1" hangingPunct="1">
              <a:buFont typeface="Wingdings" pitchFamily="2" charset="2"/>
              <a:buNone/>
            </a:pPr>
            <a:r>
              <a:rPr lang="en-US" smtClean="0"/>
              <a:t>NC Theory</a:t>
            </a:r>
          </a:p>
          <a:p>
            <a:pPr eaLnBrk="1" hangingPunct="1">
              <a:buFont typeface="Wingdings" pitchFamily="2" charset="2"/>
              <a:buNone/>
            </a:pPr>
            <a:r>
              <a:rPr lang="en-US" sz="2400" smtClean="0"/>
              <a:t>Good serial algorithms: poly time. </a:t>
            </a:r>
          </a:p>
          <a:p>
            <a:pPr eaLnBrk="1" hangingPunct="1">
              <a:buFont typeface="Wingdings" pitchFamily="2" charset="2"/>
              <a:buNone/>
            </a:pPr>
            <a:r>
              <a:rPr lang="en-US" sz="2400" smtClean="0"/>
              <a:t>Good parallel algorithm: poly-log  time, poly processors.</a:t>
            </a:r>
          </a:p>
          <a:p>
            <a:pPr eaLnBrk="1" hangingPunct="1">
              <a:buFont typeface="Wingdings" pitchFamily="2" charset="2"/>
              <a:buNone/>
            </a:pPr>
            <a:r>
              <a:rPr lang="en-US" sz="2400" smtClean="0"/>
              <a:t>Was much more dominant than what’s covered here in early 1980s. Fundamental insights. Limited practicality.</a:t>
            </a:r>
          </a:p>
          <a:p>
            <a:pPr eaLnBrk="1" hangingPunct="1">
              <a:buFont typeface="Wingdings" pitchFamily="2" charset="2"/>
              <a:buNone/>
            </a:pPr>
            <a:endParaRPr lang="en-US" sz="2400" smtClean="0"/>
          </a:p>
          <a:p>
            <a:pPr eaLnBrk="1" hangingPunct="1">
              <a:buFont typeface="Wingdings" pitchFamily="2" charset="2"/>
              <a:buNone/>
            </a:pPr>
            <a:r>
              <a:rPr lang="en-US" sz="2000" smtClean="0"/>
              <a:t>In choosing abstractions: fine line between helpful and “defying gravity”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t>Technique: Balanced Binary Trees; </a:t>
            </a:r>
            <a:br>
              <a:rPr lang="en-US" sz="4000" smtClean="0"/>
            </a:br>
            <a:endParaRPr lang="en-US" sz="4000" smtClean="0"/>
          </a:p>
        </p:txBody>
      </p:sp>
      <p:sp>
        <p:nvSpPr>
          <p:cNvPr id="45059" name="Rectangle 3"/>
          <p:cNvSpPr>
            <a:spLocks noGrp="1" noChangeArrowheads="1"/>
          </p:cNvSpPr>
          <p:nvPr>
            <p:ph type="body" idx="1"/>
          </p:nvPr>
        </p:nvSpPr>
        <p:spPr/>
        <p:txBody>
          <a:bodyPr/>
          <a:lstStyle/>
          <a:p>
            <a:pPr eaLnBrk="1" hangingPunct="1">
              <a:lnSpc>
                <a:spcPct val="80000"/>
              </a:lnSpc>
              <a:buFontTx/>
              <a:buNone/>
            </a:pPr>
            <a:r>
              <a:rPr lang="en-US" sz="2000" smtClean="0"/>
              <a:t>Problem: Prefix-Sums</a:t>
            </a:r>
          </a:p>
          <a:p>
            <a:pPr eaLnBrk="1" hangingPunct="1">
              <a:lnSpc>
                <a:spcPct val="80000"/>
              </a:lnSpc>
              <a:buFontTx/>
              <a:buNone/>
            </a:pPr>
            <a:r>
              <a:rPr lang="en-US" sz="2000" smtClean="0"/>
              <a:t>Input: Array A[1..n] of elements. Associative binary operation, denoted ∗, defined on the set: a ∗ (b ∗ c) = (a ∗ b) ∗ c.</a:t>
            </a:r>
          </a:p>
          <a:p>
            <a:pPr eaLnBrk="1" hangingPunct="1">
              <a:lnSpc>
                <a:spcPct val="80000"/>
              </a:lnSpc>
              <a:buFontTx/>
              <a:buNone/>
            </a:pPr>
            <a:r>
              <a:rPr lang="en-US" sz="2000" smtClean="0"/>
              <a:t>(∗ pronounced “star”; often “sum”: addition, a common example.)</a:t>
            </a:r>
          </a:p>
          <a:p>
            <a:pPr eaLnBrk="1" hangingPunct="1">
              <a:lnSpc>
                <a:spcPct val="80000"/>
              </a:lnSpc>
              <a:buFontTx/>
              <a:buNone/>
            </a:pPr>
            <a:r>
              <a:rPr lang="en-US" sz="2000" smtClean="0"/>
              <a:t>The n prefix-sums of array A are:</a:t>
            </a:r>
          </a:p>
          <a:p>
            <a:pPr eaLnBrk="1" hangingPunct="1">
              <a:lnSpc>
                <a:spcPct val="80000"/>
              </a:lnSpc>
              <a:buFontTx/>
              <a:buNone/>
            </a:pPr>
            <a:r>
              <a:rPr lang="en-US" sz="2000" smtClean="0"/>
              <a:t>A(1)</a:t>
            </a:r>
          </a:p>
          <a:p>
            <a:pPr eaLnBrk="1" hangingPunct="1">
              <a:lnSpc>
                <a:spcPct val="80000"/>
              </a:lnSpc>
              <a:buFontTx/>
              <a:buNone/>
            </a:pPr>
            <a:r>
              <a:rPr lang="en-US" sz="2000" smtClean="0"/>
              <a:t>A(1) ∗ A(2)</a:t>
            </a:r>
          </a:p>
          <a:p>
            <a:pPr eaLnBrk="1" hangingPunct="1">
              <a:lnSpc>
                <a:spcPct val="80000"/>
              </a:lnSpc>
              <a:buFontTx/>
              <a:buNone/>
            </a:pPr>
            <a:r>
              <a:rPr lang="en-US" sz="2000" smtClean="0"/>
              <a:t>..</a:t>
            </a:r>
          </a:p>
          <a:p>
            <a:pPr eaLnBrk="1" hangingPunct="1">
              <a:lnSpc>
                <a:spcPct val="80000"/>
              </a:lnSpc>
              <a:buFontTx/>
              <a:buNone/>
            </a:pPr>
            <a:r>
              <a:rPr lang="en-US" sz="2000" smtClean="0"/>
              <a:t>A(1) ∗ A(2) ∗ .. ∗ A(i)</a:t>
            </a:r>
          </a:p>
          <a:p>
            <a:pPr eaLnBrk="1" hangingPunct="1">
              <a:lnSpc>
                <a:spcPct val="80000"/>
              </a:lnSpc>
              <a:buFontTx/>
              <a:buNone/>
            </a:pPr>
            <a:r>
              <a:rPr lang="en-US" sz="2000" smtClean="0"/>
              <a:t>..</a:t>
            </a:r>
          </a:p>
          <a:p>
            <a:pPr eaLnBrk="1" hangingPunct="1">
              <a:lnSpc>
                <a:spcPct val="80000"/>
              </a:lnSpc>
              <a:buFontTx/>
              <a:buNone/>
            </a:pPr>
            <a:r>
              <a:rPr lang="en-US" sz="2000" smtClean="0"/>
              <a:t>A(1) ∗ A(2) ∗           ..           ∗ A(n)</a:t>
            </a:r>
          </a:p>
          <a:p>
            <a:pPr eaLnBrk="1" hangingPunct="1">
              <a:lnSpc>
                <a:spcPct val="80000"/>
              </a:lnSpc>
              <a:buFontTx/>
              <a:buNone/>
            </a:pPr>
            <a:endParaRPr lang="en-US" sz="2000" smtClean="0"/>
          </a:p>
          <a:p>
            <a:pPr>
              <a:spcBef>
                <a:spcPct val="0"/>
              </a:spcBef>
              <a:buFontTx/>
              <a:buNone/>
            </a:pPr>
            <a:r>
              <a:rPr lang="en-US" sz="2000" smtClean="0"/>
              <a:t>Prefix-sums is perhaps the most heavily used routine in parallel algorithms.</a:t>
            </a:r>
          </a:p>
          <a:p>
            <a:pPr eaLnBrk="1" hangingPunct="1">
              <a:lnSpc>
                <a:spcPct val="80000"/>
              </a:lnSpc>
              <a:buFontTx/>
              <a:buNone/>
            </a:pPr>
            <a:endParaRPr lang="en-US" sz="2000" smtClean="0"/>
          </a:p>
          <a:p>
            <a:pPr eaLnBrk="1" hangingPunct="1">
              <a:lnSpc>
                <a:spcPct val="80000"/>
              </a:lnSpc>
              <a:buFontTx/>
              <a:buNone/>
            </a:pPr>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Course organization</a:t>
            </a:r>
            <a:endParaRPr lang="en-US" dirty="0"/>
          </a:p>
        </p:txBody>
      </p:sp>
      <p:sp>
        <p:nvSpPr>
          <p:cNvPr id="3" name="Content Placeholder 2"/>
          <p:cNvSpPr>
            <a:spLocks noGrp="1"/>
          </p:cNvSpPr>
          <p:nvPr>
            <p:ph idx="1"/>
          </p:nvPr>
        </p:nvSpPr>
        <p:spPr>
          <a:xfrm>
            <a:off x="0" y="1600200"/>
            <a:ext cx="9144000" cy="4525963"/>
          </a:xfrm>
        </p:spPr>
        <p:txBody>
          <a:bodyPr>
            <a:noAutofit/>
          </a:bodyPr>
          <a:lstStyle/>
          <a:p>
            <a:pPr marL="0" indent="0">
              <a:buNone/>
            </a:pPr>
            <a:r>
              <a:rPr lang="en-US" sz="1600" dirty="0" smtClean="0">
                <a:solidFill>
                  <a:schemeClr val="tx2">
                    <a:lumMod val="60000"/>
                    <a:lumOff val="40000"/>
                  </a:schemeClr>
                </a:solidFill>
              </a:rPr>
              <a:t>Official course website:   	</a:t>
            </a:r>
            <a:r>
              <a:rPr lang="en-US" sz="1600" b="1" dirty="0" smtClean="0"/>
              <a:t> </a:t>
            </a:r>
          </a:p>
          <a:p>
            <a:pPr marL="0" indent="0">
              <a:buNone/>
            </a:pPr>
            <a:r>
              <a:rPr lang="en-US" sz="1600" dirty="0" smtClean="0"/>
              <a:t>http://www.umiacs.umd.edu/users/vishkin/TEACHING/enee459p-f10.html </a:t>
            </a:r>
          </a:p>
          <a:p>
            <a:pPr marL="0" indent="0">
              <a:buNone/>
            </a:pPr>
            <a:endParaRPr lang="en-US" sz="1600" dirty="0" smtClean="0"/>
          </a:p>
          <a:p>
            <a:pPr marL="0" indent="0">
              <a:buNone/>
            </a:pPr>
            <a:r>
              <a:rPr lang="en-US" sz="1600" dirty="0" smtClean="0"/>
              <a:t>FYI only: The website for the Illinois  course is https://agora.cs.illinois.edu/display/cs420fa10/Home</a:t>
            </a:r>
          </a:p>
          <a:p>
            <a:pPr marL="0" indent="0">
              <a:buNone/>
            </a:pPr>
            <a:endParaRPr lang="en-US" sz="1600" dirty="0" smtClean="0"/>
          </a:p>
          <a:p>
            <a:pPr marL="0" indent="0">
              <a:buNone/>
            </a:pPr>
            <a:r>
              <a:rPr lang="en-US" sz="1600" dirty="0" smtClean="0">
                <a:solidFill>
                  <a:schemeClr val="tx2">
                    <a:lumMod val="60000"/>
                    <a:lumOff val="40000"/>
                  </a:schemeClr>
                </a:solidFill>
              </a:rPr>
              <a:t>Grading (slightly revised to reflect update in joint plans with U. Illinois):</a:t>
            </a:r>
            <a:r>
              <a:rPr lang="en-US" sz="1600" dirty="0" smtClean="0"/>
              <a:t>	</a:t>
            </a:r>
            <a:endParaRPr lang="en-US" sz="1600" b="1" dirty="0" smtClean="0"/>
          </a:p>
          <a:p>
            <a:r>
              <a:rPr lang="en-US" sz="1600" dirty="0" smtClean="0"/>
              <a:t>10% - Written homework </a:t>
            </a:r>
          </a:p>
          <a:p>
            <a:r>
              <a:rPr lang="en-US" sz="1600" dirty="0" smtClean="0"/>
              <a:t>40% - Programming projects </a:t>
            </a:r>
          </a:p>
          <a:p>
            <a:r>
              <a:rPr lang="en-US" sz="1600" dirty="0" smtClean="0"/>
              <a:t>20% - Mid-term exam, October 11, in class </a:t>
            </a:r>
          </a:p>
          <a:p>
            <a:r>
              <a:rPr lang="en-US" sz="1600" dirty="0" smtClean="0"/>
              <a:t>30% - Final exam (comprehensive), 8:00-10:00 Saturday, December 18 (based on </a:t>
            </a:r>
            <a:r>
              <a:rPr lang="en-US" sz="1600" dirty="0" err="1" smtClean="0"/>
              <a:t>Testudo</a:t>
            </a:r>
            <a:r>
              <a:rPr lang="en-US" sz="1600" dirty="0" smtClean="0"/>
              <a:t>) </a:t>
            </a:r>
          </a:p>
          <a:p>
            <a:pPr marL="0" indent="0">
              <a:buNone/>
            </a:pP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09D3CBD8-FB20-4081-86A0-CB7E6B12A2F0}" type="slidenum">
              <a:rPr lang="en-US" smtClean="0"/>
              <a:pPr/>
              <a:t>5</a:t>
            </a:fld>
            <a:endParaRPr lang="en-US" dirty="0"/>
          </a:p>
        </p:txBody>
      </p:sp>
    </p:spTree>
    <p:extLst>
      <p:ext uri="{BB962C8B-B14F-4D97-AF65-F5344CB8AC3E}">
        <p14:creationId xmlns:p14="http://schemas.microsoft.com/office/powerpoint/2010/main" xmlns="" xmlns:mv="urn:schemas-microsoft-com:mac:vml" xmlns:mc="http://schemas.openxmlformats.org/markup-compatibility/2006" val="658134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76200"/>
          </a:xfrm>
        </p:spPr>
        <p:txBody>
          <a:bodyPr/>
          <a:lstStyle/>
          <a:p>
            <a:pPr algn="l" eaLnBrk="1" hangingPunct="1"/>
            <a:r>
              <a:rPr lang="en-US" sz="2000" smtClean="0"/>
              <a:t>ALGORITHM 1 (Prefix-sums)</a:t>
            </a:r>
            <a:r>
              <a:rPr lang="en-US" sz="4000" smtClean="0"/>
              <a:t/>
            </a:r>
            <a:br>
              <a:rPr lang="en-US" sz="4000" smtClean="0"/>
            </a:br>
            <a:endParaRPr lang="en-US" sz="4000" smtClean="0"/>
          </a:p>
        </p:txBody>
      </p:sp>
      <p:sp>
        <p:nvSpPr>
          <p:cNvPr id="46083" name="Rectangle 3"/>
          <p:cNvSpPr>
            <a:spLocks noGrp="1" noChangeArrowheads="1"/>
          </p:cNvSpPr>
          <p:nvPr>
            <p:ph type="body" idx="1"/>
          </p:nvPr>
        </p:nvSpPr>
        <p:spPr>
          <a:xfrm>
            <a:off x="0" y="4114800"/>
            <a:ext cx="9144000" cy="2743200"/>
          </a:xfrm>
        </p:spPr>
        <p:txBody>
          <a:bodyPr/>
          <a:lstStyle/>
          <a:p>
            <a:pPr eaLnBrk="1" hangingPunct="1">
              <a:buFontTx/>
              <a:buNone/>
            </a:pPr>
            <a:endParaRPr lang="en-US" smtClean="0"/>
          </a:p>
        </p:txBody>
      </p:sp>
      <p:pic>
        <p:nvPicPr>
          <p:cNvPr id="46084" name="Picture 4" descr="r3-aux"/>
          <p:cNvPicPr>
            <a:picLocks noChangeAspect="1" noChangeArrowheads="1"/>
          </p:cNvPicPr>
          <p:nvPr/>
        </p:nvPicPr>
        <p:blipFill>
          <a:blip r:embed="rId3" cstate="print"/>
          <a:srcRect/>
          <a:stretch>
            <a:fillRect/>
          </a:stretch>
        </p:blipFill>
        <p:spPr bwMode="auto">
          <a:xfrm>
            <a:off x="228600" y="3200400"/>
            <a:ext cx="8229600" cy="3657600"/>
          </a:xfrm>
          <a:prstGeom prst="rect">
            <a:avLst/>
          </a:prstGeom>
          <a:noFill/>
          <a:ln w="9525">
            <a:noFill/>
            <a:miter lim="800000"/>
            <a:headEnd/>
            <a:tailEnd/>
          </a:ln>
        </p:spPr>
      </p:pic>
      <p:sp>
        <p:nvSpPr>
          <p:cNvPr id="46085" name="Text Box 5"/>
          <p:cNvSpPr txBox="1">
            <a:spLocks noChangeArrowheads="1"/>
          </p:cNvSpPr>
          <p:nvPr/>
        </p:nvSpPr>
        <p:spPr bwMode="auto">
          <a:xfrm>
            <a:off x="0" y="304800"/>
            <a:ext cx="5953125" cy="4211638"/>
          </a:xfrm>
          <a:prstGeom prst="rect">
            <a:avLst/>
          </a:prstGeom>
          <a:noFill/>
          <a:ln w="9525">
            <a:noFill/>
            <a:miter lim="800000"/>
            <a:headEnd/>
            <a:tailEnd/>
          </a:ln>
        </p:spPr>
        <p:txBody>
          <a:bodyPr>
            <a:spAutoFit/>
          </a:bodyPr>
          <a:lstStyle/>
          <a:p>
            <a:r>
              <a:rPr lang="en-US"/>
              <a:t>1. for i , 1 ≤ i ≤ n pardo</a:t>
            </a:r>
          </a:p>
          <a:p>
            <a:r>
              <a:rPr lang="en-US"/>
              <a:t>-     B(0, i) := A(i)</a:t>
            </a:r>
          </a:p>
          <a:p>
            <a:r>
              <a:rPr lang="en-US"/>
              <a:t>2. for h := 1 to log n</a:t>
            </a:r>
          </a:p>
          <a:p>
            <a:r>
              <a:rPr lang="en-US"/>
              <a:t>3.   for i , 1 ≤ i ≤ n/2</a:t>
            </a:r>
            <a:r>
              <a:rPr lang="en-US" baseline="30000"/>
              <a:t>h</a:t>
            </a:r>
            <a:r>
              <a:rPr lang="en-US"/>
              <a:t> pardo</a:t>
            </a:r>
          </a:p>
          <a:p>
            <a:r>
              <a:rPr lang="en-US"/>
              <a:t>-       B(h, i) := B(h − 1, 2i − 1) ∗ B(h − 1, 2i)</a:t>
            </a:r>
          </a:p>
          <a:p>
            <a:r>
              <a:rPr lang="en-US"/>
              <a:t>4. for h := log n to 0</a:t>
            </a:r>
          </a:p>
          <a:p>
            <a:r>
              <a:rPr lang="en-US"/>
              <a:t>5.   for i even, 1 ≤ i ≤ n/2</a:t>
            </a:r>
            <a:r>
              <a:rPr lang="en-US" baseline="30000"/>
              <a:t>h</a:t>
            </a:r>
            <a:r>
              <a:rPr lang="en-US"/>
              <a:t> pardo</a:t>
            </a:r>
          </a:p>
          <a:p>
            <a:r>
              <a:rPr lang="en-US"/>
              <a:t>-       C(h, i) := C(h + 1, i/2)</a:t>
            </a:r>
          </a:p>
          <a:p>
            <a:r>
              <a:rPr lang="en-US"/>
              <a:t>6.   for i = 1 pardo</a:t>
            </a:r>
          </a:p>
          <a:p>
            <a:r>
              <a:rPr lang="en-US"/>
              <a:t>-       C(h, 1) := B(h, 1)</a:t>
            </a:r>
          </a:p>
          <a:p>
            <a:r>
              <a:rPr lang="en-US"/>
              <a:t>7.   for i odd, 3 ≤ i ≤ n/2</a:t>
            </a:r>
            <a:r>
              <a:rPr lang="en-US" baseline="30000"/>
              <a:t>h</a:t>
            </a:r>
            <a:r>
              <a:rPr lang="en-US"/>
              <a:t> pardo</a:t>
            </a:r>
          </a:p>
          <a:p>
            <a:r>
              <a:rPr lang="en-US"/>
              <a:t>-       C(h, i) := C(h + 1, (i − 1)/2) ∗ B(h, i)</a:t>
            </a:r>
          </a:p>
          <a:p>
            <a:r>
              <a:rPr lang="en-US"/>
              <a:t>8. for i , 1 ≤ i ≤ n pardo</a:t>
            </a:r>
          </a:p>
          <a:p>
            <a:r>
              <a:rPr lang="en-US"/>
              <a:t>-       Output C(0, i)</a:t>
            </a:r>
          </a:p>
          <a:p>
            <a:endParaRPr lang="en-US"/>
          </a:p>
        </p:txBody>
      </p:sp>
      <p:sp>
        <p:nvSpPr>
          <p:cNvPr id="46086" name="Text Box 6"/>
          <p:cNvSpPr txBox="1">
            <a:spLocks noChangeArrowheads="1"/>
          </p:cNvSpPr>
          <p:nvPr/>
        </p:nvSpPr>
        <p:spPr bwMode="auto">
          <a:xfrm>
            <a:off x="5791200" y="1066800"/>
            <a:ext cx="2720975" cy="366713"/>
          </a:xfrm>
          <a:prstGeom prst="rect">
            <a:avLst/>
          </a:prstGeom>
          <a:noFill/>
          <a:ln w="9525">
            <a:noFill/>
            <a:miter lim="800000"/>
            <a:headEnd/>
            <a:tailEnd/>
          </a:ln>
        </p:spPr>
        <p:txBody>
          <a:bodyPr>
            <a:spAutoFit/>
          </a:bodyPr>
          <a:lstStyle/>
          <a:p>
            <a:r>
              <a:rPr lang="en-US"/>
              <a:t>Summation (as before)</a:t>
            </a:r>
          </a:p>
        </p:txBody>
      </p:sp>
      <p:sp>
        <p:nvSpPr>
          <p:cNvPr id="46087" name="Text Box 7"/>
          <p:cNvSpPr txBox="1">
            <a:spLocks noChangeArrowheads="1"/>
          </p:cNvSpPr>
          <p:nvPr/>
        </p:nvSpPr>
        <p:spPr bwMode="auto">
          <a:xfrm>
            <a:off x="5851525" y="2667000"/>
            <a:ext cx="2444750" cy="641350"/>
          </a:xfrm>
          <a:prstGeom prst="rect">
            <a:avLst/>
          </a:prstGeom>
          <a:noFill/>
          <a:ln w="9525">
            <a:noFill/>
            <a:miter lim="800000"/>
            <a:headEnd/>
            <a:tailEnd/>
          </a:ln>
        </p:spPr>
        <p:txBody>
          <a:bodyPr>
            <a:spAutoFit/>
          </a:bodyPr>
          <a:lstStyle/>
          <a:p>
            <a:r>
              <a:rPr lang="en-US"/>
              <a:t>C(h,i) – prefix-sum  of </a:t>
            </a:r>
          </a:p>
          <a:p>
            <a:r>
              <a:rPr lang="en-US"/>
              <a:t>rightmost leaf of [h,i]</a:t>
            </a:r>
          </a:p>
        </p:txBody>
      </p:sp>
      <p:sp>
        <p:nvSpPr>
          <p:cNvPr id="46088" name="Text Box 9"/>
          <p:cNvSpPr txBox="1">
            <a:spLocks noChangeArrowheads="1"/>
          </p:cNvSpPr>
          <p:nvPr/>
        </p:nvSpPr>
        <p:spPr bwMode="auto">
          <a:xfrm>
            <a:off x="5013325" y="762000"/>
            <a:ext cx="412750" cy="914400"/>
          </a:xfrm>
          <a:prstGeom prst="rect">
            <a:avLst/>
          </a:prstGeom>
          <a:noFill/>
          <a:ln w="9525">
            <a:noFill/>
            <a:miter lim="800000"/>
            <a:headEnd/>
            <a:tailEnd/>
          </a:ln>
        </p:spPr>
        <p:txBody>
          <a:bodyPr>
            <a:spAutoFit/>
          </a:bodyPr>
          <a:lstStyle/>
          <a:p>
            <a:r>
              <a:rPr lang="en-US" sz="5400"/>
              <a:t>}</a:t>
            </a:r>
          </a:p>
        </p:txBody>
      </p:sp>
      <p:sp>
        <p:nvSpPr>
          <p:cNvPr id="46089" name="Text Box 10"/>
          <p:cNvSpPr txBox="1">
            <a:spLocks noChangeArrowheads="1"/>
          </p:cNvSpPr>
          <p:nvPr/>
        </p:nvSpPr>
        <p:spPr bwMode="auto">
          <a:xfrm>
            <a:off x="5022850" y="2133600"/>
            <a:ext cx="463550" cy="1555750"/>
          </a:xfrm>
          <a:prstGeom prst="rect">
            <a:avLst/>
          </a:prstGeom>
          <a:noFill/>
          <a:ln w="9525">
            <a:noFill/>
            <a:miter lim="800000"/>
            <a:headEnd/>
            <a:tailEnd/>
          </a:ln>
        </p:spPr>
        <p:txBody>
          <a:bodyPr>
            <a:spAutoFit/>
          </a:bodyPr>
          <a:lstStyle/>
          <a:p>
            <a:r>
              <a:rPr lang="en-US" sz="960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Prefix-sums algorithm</a:t>
            </a:r>
          </a:p>
        </p:txBody>
      </p:sp>
      <p:sp>
        <p:nvSpPr>
          <p:cNvPr id="47107" name="Rectangle 3"/>
          <p:cNvSpPr>
            <a:spLocks noGrp="1" noChangeArrowheads="1"/>
          </p:cNvSpPr>
          <p:nvPr>
            <p:ph type="body" idx="1"/>
          </p:nvPr>
        </p:nvSpPr>
        <p:spPr/>
        <p:txBody>
          <a:bodyPr/>
          <a:lstStyle/>
          <a:p>
            <a:pPr eaLnBrk="1" hangingPunct="1">
              <a:buFontTx/>
              <a:buNone/>
            </a:pPr>
            <a:r>
              <a:rPr lang="en-US" smtClean="0"/>
              <a:t>Example</a:t>
            </a:r>
          </a:p>
        </p:txBody>
      </p:sp>
      <p:pic>
        <p:nvPicPr>
          <p:cNvPr id="47108" name="Picture 4" descr="r4"/>
          <p:cNvPicPr>
            <a:picLocks noChangeAspect="1" noChangeArrowheads="1"/>
          </p:cNvPicPr>
          <p:nvPr/>
        </p:nvPicPr>
        <p:blipFill>
          <a:blip r:embed="rId3" cstate="print"/>
          <a:srcRect/>
          <a:stretch>
            <a:fillRect/>
          </a:stretch>
        </p:blipFill>
        <p:spPr bwMode="auto">
          <a:xfrm>
            <a:off x="1536700" y="2314575"/>
            <a:ext cx="6069013" cy="2228850"/>
          </a:xfrm>
          <a:prstGeom prst="rect">
            <a:avLst/>
          </a:prstGeom>
          <a:noFill/>
          <a:ln w="9525">
            <a:noFill/>
            <a:miter lim="800000"/>
            <a:headEnd/>
            <a:tailEnd/>
          </a:ln>
        </p:spPr>
      </p:pic>
      <p:sp>
        <p:nvSpPr>
          <p:cNvPr id="47109" name="Text Box 5"/>
          <p:cNvSpPr txBox="1">
            <a:spLocks noChangeArrowheads="1"/>
          </p:cNvSpPr>
          <p:nvPr/>
        </p:nvSpPr>
        <p:spPr bwMode="auto">
          <a:xfrm>
            <a:off x="212725" y="4735513"/>
            <a:ext cx="8386763" cy="1890712"/>
          </a:xfrm>
          <a:prstGeom prst="rect">
            <a:avLst/>
          </a:prstGeom>
          <a:noFill/>
          <a:ln w="9525">
            <a:noFill/>
            <a:miter lim="800000"/>
            <a:headEnd/>
            <a:tailEnd/>
          </a:ln>
        </p:spPr>
        <p:txBody>
          <a:bodyPr wrap="none">
            <a:spAutoFit/>
          </a:bodyPr>
          <a:lstStyle/>
          <a:p>
            <a:r>
              <a:rPr lang="en-US" sz="2000" b="1" u="sng"/>
              <a:t>Complexity</a:t>
            </a:r>
            <a:r>
              <a:rPr lang="en-US" sz="2000"/>
              <a:t> Charge operations to nodes. Tree has 2n-1 nodes.</a:t>
            </a:r>
          </a:p>
          <a:p>
            <a:r>
              <a:rPr lang="en-US" sz="2000"/>
              <a:t>No node is charged with more than O(1) operations.</a:t>
            </a:r>
          </a:p>
          <a:p>
            <a:pPr>
              <a:buFont typeface="Wingdings" pitchFamily="2" charset="2"/>
              <a:buChar char="è"/>
            </a:pPr>
            <a:r>
              <a:rPr lang="en-US" sz="2000">
                <a:sym typeface="Wingdings" pitchFamily="2" charset="2"/>
              </a:rPr>
              <a:t>W(n) = O(n). Also T(n) = O(log n)</a:t>
            </a:r>
          </a:p>
          <a:p>
            <a:pPr>
              <a:buFont typeface="Wingdings" pitchFamily="2" charset="2"/>
              <a:buNone/>
            </a:pPr>
            <a:r>
              <a:rPr lang="en-US" sz="2000">
                <a:sym typeface="Wingdings" pitchFamily="2" charset="2"/>
              </a:rPr>
              <a:t>Theorem: The prefix-sums algorithm runs in O(n) work and O(log n) time.</a:t>
            </a:r>
          </a:p>
          <a:p>
            <a:pPr>
              <a:buFont typeface="Wingdings" pitchFamily="2" charset="2"/>
              <a:buNone/>
            </a:pPr>
            <a:endParaRPr lang="en-US" sz="2000">
              <a:sym typeface="Wingdings" pitchFamily="2" charset="2"/>
            </a:endParaRP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r6-aux"/>
          <p:cNvPicPr>
            <a:picLocks noChangeAspect="1" noChangeArrowheads="1"/>
          </p:cNvPicPr>
          <p:nvPr/>
        </p:nvPicPr>
        <p:blipFill>
          <a:blip r:embed="rId3" cstate="print"/>
          <a:srcRect/>
          <a:stretch>
            <a:fillRect/>
          </a:stretch>
        </p:blipFill>
        <p:spPr bwMode="auto">
          <a:xfrm>
            <a:off x="6065838" y="1219200"/>
            <a:ext cx="3078162" cy="4572000"/>
          </a:xfrm>
          <a:prstGeom prst="rect">
            <a:avLst/>
          </a:prstGeom>
          <a:noFill/>
          <a:ln w="9525">
            <a:noFill/>
            <a:miter lim="800000"/>
            <a:headEnd/>
            <a:tailEnd/>
          </a:ln>
        </p:spPr>
      </p:pic>
      <p:sp>
        <p:nvSpPr>
          <p:cNvPr id="48131" name="Text Box 5"/>
          <p:cNvSpPr txBox="1">
            <a:spLocks noChangeArrowheads="1"/>
          </p:cNvSpPr>
          <p:nvPr/>
        </p:nvSpPr>
        <p:spPr bwMode="auto">
          <a:xfrm>
            <a:off x="136525" y="36513"/>
            <a:ext cx="5883275" cy="5638800"/>
          </a:xfrm>
          <a:prstGeom prst="rect">
            <a:avLst/>
          </a:prstGeom>
          <a:noFill/>
          <a:ln w="9525">
            <a:noFill/>
            <a:miter lim="800000"/>
            <a:headEnd/>
            <a:tailEnd/>
          </a:ln>
        </p:spPr>
        <p:txBody>
          <a:bodyPr>
            <a:spAutoFit/>
          </a:bodyPr>
          <a:lstStyle/>
          <a:p>
            <a:pPr algn="ctr"/>
            <a:r>
              <a:rPr lang="en-US" sz="2400" u="sng"/>
              <a:t>Application - the Compaction Problem</a:t>
            </a:r>
          </a:p>
          <a:p>
            <a:r>
              <a:rPr lang="en-US" sz="2000"/>
              <a:t>The Prefix-sums routine is heavily used in parallel algorithms. A trivial application follows:</a:t>
            </a:r>
          </a:p>
          <a:p>
            <a:r>
              <a:rPr lang="en-US" sz="2000" u="sng"/>
              <a:t>Input</a:t>
            </a:r>
            <a:r>
              <a:rPr lang="en-US" sz="2000"/>
              <a:t> Array A = A[1. . N] of elements, and binary array B = B[1 . . n].</a:t>
            </a:r>
          </a:p>
          <a:p>
            <a:r>
              <a:rPr lang="en-US" sz="2000"/>
              <a:t>Map each value i, 1 ≤ i ≤ n, where B(i) = 1, to the sequence (1, 2, . . . , s); s is the (a priori unknown) numbers of ones in B. Copy the elements of A accordingly. </a:t>
            </a:r>
          </a:p>
          <a:p>
            <a:r>
              <a:rPr lang="en-US" sz="2000"/>
              <a:t>The solution is order preserving. But, quite a few applications of compaction do not require that.</a:t>
            </a:r>
          </a:p>
          <a:p>
            <a:r>
              <a:rPr lang="en-US" sz="2000"/>
              <a:t>For computing the mapping, simply find prefix sums with respect to array B. </a:t>
            </a:r>
          </a:p>
          <a:p>
            <a:r>
              <a:rPr lang="en-US" sz="2000"/>
              <a:t>Consider an entry B(i) = 1. If the prefix sum of i is j then map A(i) into C(j). </a:t>
            </a:r>
          </a:p>
          <a:p>
            <a:r>
              <a:rPr lang="en-US" sz="2000" u="sng"/>
              <a:t>Theorem</a:t>
            </a:r>
            <a:r>
              <a:rPr lang="en-US" sz="2000"/>
              <a:t> The compaction algorithm runs in O(n) work and O(log n) time.</a:t>
            </a:r>
          </a:p>
          <a:p>
            <a:endParaRPr lang="en-US"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38200"/>
          </a:xfrm>
        </p:spPr>
        <p:txBody>
          <a:bodyPr/>
          <a:lstStyle/>
          <a:p>
            <a:pPr eaLnBrk="1" hangingPunct="1"/>
            <a:r>
              <a:rPr lang="en-US" sz="3200" smtClean="0">
                <a:solidFill>
                  <a:schemeClr val="hlink"/>
                </a:solidFill>
              </a:rPr>
              <a:t>Snapshot: XMT High-level language</a:t>
            </a:r>
            <a:br>
              <a:rPr lang="en-US" sz="3200" smtClean="0">
                <a:solidFill>
                  <a:schemeClr val="hlink"/>
                </a:solidFill>
              </a:rPr>
            </a:br>
            <a:r>
              <a:rPr lang="en-US" sz="3200" smtClean="0">
                <a:solidFill>
                  <a:schemeClr val="hlink"/>
                </a:solidFill>
              </a:rPr>
              <a:t>(same as earlier slide)</a:t>
            </a:r>
          </a:p>
        </p:txBody>
      </p:sp>
      <p:pic>
        <p:nvPicPr>
          <p:cNvPr id="49155" name="Picture 4" descr="figure2"/>
          <p:cNvPicPr>
            <a:picLocks noGrp="1" noChangeAspect="1" noChangeArrowheads="1"/>
          </p:cNvPicPr>
          <p:nvPr>
            <p:ph type="body" idx="1"/>
          </p:nvPr>
        </p:nvPicPr>
        <p:blipFill>
          <a:blip r:embed="rId3" cstate="print"/>
          <a:srcRect/>
          <a:stretch>
            <a:fillRect/>
          </a:stretch>
        </p:blipFill>
        <p:spPr>
          <a:xfrm>
            <a:off x="1600200" y="2514600"/>
            <a:ext cx="5772150" cy="1219200"/>
          </a:xfrm>
          <a:noFill/>
        </p:spPr>
      </p:pic>
      <p:sp>
        <p:nvSpPr>
          <p:cNvPr id="49156" name="Text Box 6"/>
          <p:cNvSpPr txBox="1">
            <a:spLocks noChangeArrowheads="1"/>
          </p:cNvSpPr>
          <p:nvPr/>
        </p:nvSpPr>
        <p:spPr bwMode="auto">
          <a:xfrm>
            <a:off x="60325" y="762000"/>
            <a:ext cx="9083675" cy="1570038"/>
          </a:xfrm>
          <a:prstGeom prst="rect">
            <a:avLst/>
          </a:prstGeom>
          <a:noFill/>
          <a:ln w="9525">
            <a:noFill/>
            <a:miter lim="800000"/>
            <a:headEnd/>
            <a:tailEnd/>
          </a:ln>
        </p:spPr>
        <p:txBody>
          <a:bodyPr>
            <a:spAutoFit/>
          </a:bodyPr>
          <a:lstStyle/>
          <a:p>
            <a:r>
              <a:rPr lang="en-US" sz="2400"/>
              <a:t>XMTC</a:t>
            </a:r>
            <a:r>
              <a:rPr lang="en-US" sz="2400">
                <a:solidFill>
                  <a:srgbClr val="FF0000"/>
                </a:solidFill>
              </a:rPr>
              <a:t>: Single-program multiple-data (SPMD)</a:t>
            </a:r>
            <a:r>
              <a:rPr lang="en-US" sz="2400"/>
              <a:t> extension of standard C.</a:t>
            </a:r>
          </a:p>
          <a:p>
            <a:r>
              <a:rPr lang="en-US" sz="2400"/>
              <a:t>Includes Spawn and PS - a multi-operand instruction. </a:t>
            </a:r>
          </a:p>
          <a:p>
            <a:r>
              <a:rPr lang="en-US" sz="2400"/>
              <a:t>Short (not OS) threads. </a:t>
            </a:r>
          </a:p>
        </p:txBody>
      </p:sp>
      <p:sp>
        <p:nvSpPr>
          <p:cNvPr id="49157" name="Text Box 7"/>
          <p:cNvSpPr txBox="1">
            <a:spLocks noChangeArrowheads="1"/>
          </p:cNvSpPr>
          <p:nvPr/>
        </p:nvSpPr>
        <p:spPr bwMode="auto">
          <a:xfrm>
            <a:off x="0" y="4419600"/>
            <a:ext cx="8931275" cy="1917700"/>
          </a:xfrm>
          <a:prstGeom prst="rect">
            <a:avLst/>
          </a:prstGeom>
          <a:noFill/>
          <a:ln w="9525">
            <a:noFill/>
            <a:miter lim="800000"/>
            <a:headEnd/>
            <a:tailEnd/>
          </a:ln>
        </p:spPr>
        <p:txBody>
          <a:bodyPr>
            <a:spAutoFit/>
          </a:bodyPr>
          <a:lstStyle/>
          <a:p>
            <a:r>
              <a:rPr lang="en-US" sz="2400" u="sng">
                <a:solidFill>
                  <a:schemeClr val="accent2"/>
                </a:solidFill>
              </a:rPr>
              <a:t>Cartoon</a:t>
            </a:r>
            <a:r>
              <a:rPr lang="en-US" sz="2400"/>
              <a:t> Spawn creates threads; a thread progresses at its own speed and expires at its Join. </a:t>
            </a:r>
          </a:p>
          <a:p>
            <a:r>
              <a:rPr lang="en-US" sz="2400"/>
              <a:t>Synchronization: only at the Joins. </a:t>
            </a:r>
          </a:p>
          <a:p>
            <a:r>
              <a:rPr lang="en-US" sz="2400"/>
              <a:t>So, virtual threads avoid busy-waits by expiring. </a:t>
            </a:r>
          </a:p>
          <a:p>
            <a:r>
              <a:rPr lang="en-US" sz="2400"/>
              <a:t>New: Independence of order semantics (IOS).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4638"/>
            <a:ext cx="9144000" cy="792162"/>
          </a:xfrm>
        </p:spPr>
        <p:txBody>
          <a:bodyPr/>
          <a:lstStyle/>
          <a:p>
            <a:pPr eaLnBrk="1" hangingPunct="1"/>
            <a:r>
              <a:rPr lang="en-US" smtClean="0">
                <a:solidFill>
                  <a:schemeClr val="hlink"/>
                </a:solidFill>
              </a:rPr>
              <a:t>XMT High-level language (cont’d)</a:t>
            </a:r>
          </a:p>
        </p:txBody>
      </p:sp>
      <p:sp>
        <p:nvSpPr>
          <p:cNvPr id="50179" name="Rectangle 3"/>
          <p:cNvSpPr>
            <a:spLocks noGrp="1" noChangeArrowheads="1"/>
          </p:cNvSpPr>
          <p:nvPr>
            <p:ph type="body" sz="half" idx="1"/>
          </p:nvPr>
        </p:nvSpPr>
        <p:spPr>
          <a:xfrm>
            <a:off x="0" y="1295400"/>
            <a:ext cx="4648200" cy="5334000"/>
          </a:xfrm>
        </p:spPr>
        <p:txBody>
          <a:bodyPr/>
          <a:lstStyle/>
          <a:p>
            <a:pPr eaLnBrk="1" hangingPunct="1">
              <a:lnSpc>
                <a:spcPct val="80000"/>
              </a:lnSpc>
              <a:buFontTx/>
              <a:buNone/>
            </a:pPr>
            <a:r>
              <a:rPr lang="en-US" sz="2000" smtClean="0"/>
              <a:t>The </a:t>
            </a:r>
            <a:r>
              <a:rPr lang="en-US" sz="2000" u="sng" smtClean="0">
                <a:solidFill>
                  <a:schemeClr val="hlink"/>
                </a:solidFill>
              </a:rPr>
              <a:t>array compaction</a:t>
            </a:r>
            <a:r>
              <a:rPr lang="en-US" sz="2000" smtClean="0"/>
              <a:t> problem</a:t>
            </a:r>
          </a:p>
          <a:p>
            <a:pPr eaLnBrk="1" hangingPunct="1">
              <a:lnSpc>
                <a:spcPct val="80000"/>
              </a:lnSpc>
              <a:buFontTx/>
              <a:buNone/>
            </a:pPr>
            <a:r>
              <a:rPr lang="en-US" sz="2000" u="sng" smtClean="0"/>
              <a:t>Input</a:t>
            </a:r>
            <a:r>
              <a:rPr lang="en-US" sz="2000" smtClean="0"/>
              <a:t>: A[1..n]. Map in some order all A(i)  not equal 0  to array D.</a:t>
            </a:r>
          </a:p>
          <a:p>
            <a:pPr eaLnBrk="1" hangingPunct="1">
              <a:lnSpc>
                <a:spcPct val="80000"/>
              </a:lnSpc>
              <a:buFontTx/>
              <a:buNone/>
            </a:pPr>
            <a:endParaRPr lang="en-US" sz="2000" smtClean="0"/>
          </a:p>
          <a:p>
            <a:pPr eaLnBrk="1" hangingPunct="1">
              <a:lnSpc>
                <a:spcPct val="80000"/>
              </a:lnSpc>
              <a:buFontTx/>
              <a:buNone/>
            </a:pPr>
            <a:r>
              <a:rPr lang="en-US" sz="2000" u="sng" smtClean="0">
                <a:solidFill>
                  <a:schemeClr val="hlink"/>
                </a:solidFill>
              </a:rPr>
              <a:t>Essence of an XMT-C program</a:t>
            </a:r>
          </a:p>
          <a:p>
            <a:pPr eaLnBrk="1" hangingPunct="1">
              <a:lnSpc>
                <a:spcPct val="80000"/>
              </a:lnSpc>
              <a:buFontTx/>
              <a:buNone/>
            </a:pPr>
            <a:r>
              <a:rPr lang="en-US" sz="2000" smtClean="0"/>
              <a:t>int x = 0; /*formally: psBaseReg x=0*/</a:t>
            </a:r>
          </a:p>
          <a:p>
            <a:pPr eaLnBrk="1" hangingPunct="1">
              <a:lnSpc>
                <a:spcPct val="80000"/>
              </a:lnSpc>
              <a:buFontTx/>
              <a:buNone/>
            </a:pPr>
            <a:r>
              <a:rPr lang="en-US" sz="2000" smtClean="0"/>
              <a:t>spawn(0, n-1) /* Spawn n threads; $ ranges 0 to n − 1 */</a:t>
            </a:r>
          </a:p>
          <a:p>
            <a:pPr eaLnBrk="1" hangingPunct="1">
              <a:lnSpc>
                <a:spcPct val="80000"/>
              </a:lnSpc>
              <a:buFontTx/>
              <a:buNone/>
            </a:pPr>
            <a:r>
              <a:rPr lang="en-US" sz="2000" smtClean="0"/>
              <a:t>{ int e = 1;</a:t>
            </a:r>
          </a:p>
          <a:p>
            <a:pPr eaLnBrk="1" hangingPunct="1">
              <a:lnSpc>
                <a:spcPct val="80000"/>
              </a:lnSpc>
              <a:buFontTx/>
              <a:buNone/>
            </a:pPr>
            <a:r>
              <a:rPr lang="en-US" sz="2000" smtClean="0"/>
              <a:t>   if (A[$] not-equal 0)</a:t>
            </a:r>
          </a:p>
          <a:p>
            <a:pPr eaLnBrk="1" hangingPunct="1">
              <a:lnSpc>
                <a:spcPct val="80000"/>
              </a:lnSpc>
              <a:buFontTx/>
              <a:buNone/>
            </a:pPr>
            <a:r>
              <a:rPr lang="en-US" sz="2000" smtClean="0"/>
              <a:t>       { ps(e,x);</a:t>
            </a:r>
          </a:p>
          <a:p>
            <a:pPr eaLnBrk="1" hangingPunct="1">
              <a:lnSpc>
                <a:spcPct val="80000"/>
              </a:lnSpc>
              <a:buFontTx/>
              <a:buNone/>
            </a:pPr>
            <a:r>
              <a:rPr lang="en-US" sz="2000" smtClean="0"/>
              <a:t>         D[e] = A[$] }</a:t>
            </a:r>
          </a:p>
          <a:p>
            <a:pPr eaLnBrk="1" hangingPunct="1">
              <a:lnSpc>
                <a:spcPct val="80000"/>
              </a:lnSpc>
              <a:buFontTx/>
              <a:buNone/>
            </a:pPr>
            <a:r>
              <a:rPr lang="en-US" sz="2000" smtClean="0"/>
              <a:t>}</a:t>
            </a:r>
          </a:p>
          <a:p>
            <a:pPr eaLnBrk="1" hangingPunct="1">
              <a:lnSpc>
                <a:spcPct val="80000"/>
              </a:lnSpc>
              <a:buFontTx/>
              <a:buNone/>
            </a:pPr>
            <a:r>
              <a:rPr lang="en-US" sz="2000" smtClean="0"/>
              <a:t>n = x;</a:t>
            </a:r>
          </a:p>
          <a:p>
            <a:pPr eaLnBrk="1" hangingPunct="1">
              <a:lnSpc>
                <a:spcPct val="80000"/>
              </a:lnSpc>
              <a:buFontTx/>
              <a:buNone/>
            </a:pPr>
            <a:endParaRPr lang="en-US" sz="2000" smtClean="0"/>
          </a:p>
          <a:p>
            <a:pPr eaLnBrk="1" hangingPunct="1">
              <a:lnSpc>
                <a:spcPct val="80000"/>
              </a:lnSpc>
              <a:buFontTx/>
              <a:buNone/>
            </a:pPr>
            <a:r>
              <a:rPr lang="en-US" sz="2000" smtClean="0"/>
              <a:t>Notes: (i) PS is defined next (think F&amp;A). See results for e0,e2, e6 and x. (ii) Join instructions are implicit.</a:t>
            </a:r>
          </a:p>
          <a:p>
            <a:pPr eaLnBrk="1" hangingPunct="1">
              <a:lnSpc>
                <a:spcPct val="80000"/>
              </a:lnSpc>
              <a:buFontTx/>
              <a:buNone/>
            </a:pPr>
            <a:endParaRPr lang="en-US" sz="2000" smtClean="0"/>
          </a:p>
          <a:p>
            <a:pPr eaLnBrk="1" hangingPunct="1">
              <a:lnSpc>
                <a:spcPct val="80000"/>
              </a:lnSpc>
              <a:buFontTx/>
              <a:buNone/>
            </a:pPr>
            <a:endParaRPr lang="en-US" sz="1600" smtClean="0"/>
          </a:p>
          <a:p>
            <a:pPr eaLnBrk="1" hangingPunct="1">
              <a:lnSpc>
                <a:spcPct val="80000"/>
              </a:lnSpc>
              <a:buFontTx/>
              <a:buNone/>
            </a:pPr>
            <a:endParaRPr lang="en-US" sz="1400" smtClean="0"/>
          </a:p>
          <a:p>
            <a:pPr eaLnBrk="1" hangingPunct="1">
              <a:lnSpc>
                <a:spcPct val="80000"/>
              </a:lnSpc>
            </a:pPr>
            <a:endParaRPr lang="en-US" sz="1400" smtClean="0"/>
          </a:p>
        </p:txBody>
      </p:sp>
      <p:graphicFrame>
        <p:nvGraphicFramePr>
          <p:cNvPr id="61444" name="Group 4"/>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466" name="Group 26"/>
          <p:cNvGraphicFramePr>
            <a:graphicFrameLocks noGrp="1"/>
          </p:cNvGraphicFramePr>
          <p:nvPr/>
        </p:nvGraphicFramePr>
        <p:xfrm>
          <a:off x="7924800" y="1828800"/>
          <a:ext cx="1066800" cy="1554479"/>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12" name="Line 36"/>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a:p>
        </p:txBody>
      </p:sp>
      <p:sp>
        <p:nvSpPr>
          <p:cNvPr id="50213" name="Line 37"/>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a:p>
        </p:txBody>
      </p:sp>
      <p:sp>
        <p:nvSpPr>
          <p:cNvPr id="50214" name="Line 38"/>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a:p>
        </p:txBody>
      </p:sp>
      <p:sp>
        <p:nvSpPr>
          <p:cNvPr id="50215" name="Line 39"/>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a:p>
        </p:txBody>
      </p:sp>
      <p:sp>
        <p:nvSpPr>
          <p:cNvPr id="50216" name="Line 40"/>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a:p>
        </p:txBody>
      </p:sp>
      <p:sp>
        <p:nvSpPr>
          <p:cNvPr id="50217" name="Text Box 41"/>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sz="1600"/>
              <a:t>e0</a:t>
            </a:r>
          </a:p>
        </p:txBody>
      </p:sp>
      <p:sp>
        <p:nvSpPr>
          <p:cNvPr id="50218" name="Text Box 42"/>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sz="1600"/>
              <a:t>e2</a:t>
            </a:r>
          </a:p>
        </p:txBody>
      </p:sp>
      <p:sp>
        <p:nvSpPr>
          <p:cNvPr id="50219" name="Text Box 43"/>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sz="1600"/>
              <a:t>e6</a:t>
            </a:r>
          </a:p>
        </p:txBody>
      </p:sp>
      <p:sp>
        <p:nvSpPr>
          <p:cNvPr id="50220" name="Text Box 44"/>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a:t>A</a:t>
            </a:r>
          </a:p>
        </p:txBody>
      </p:sp>
      <p:sp>
        <p:nvSpPr>
          <p:cNvPr id="50221" name="Text Box 45"/>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a:t>D</a:t>
            </a:r>
          </a:p>
        </p:txBody>
      </p:sp>
      <p:sp>
        <p:nvSpPr>
          <p:cNvPr id="50222" name="Text Box 46"/>
          <p:cNvSpPr txBox="1">
            <a:spLocks noChangeArrowheads="1"/>
          </p:cNvSpPr>
          <p:nvPr/>
        </p:nvSpPr>
        <p:spPr bwMode="auto">
          <a:xfrm>
            <a:off x="5851525" y="5373688"/>
            <a:ext cx="2862263" cy="822325"/>
          </a:xfrm>
          <a:prstGeom prst="rect">
            <a:avLst/>
          </a:prstGeom>
          <a:noFill/>
          <a:ln w="9525">
            <a:noFill/>
            <a:miter lim="800000"/>
            <a:headEnd/>
            <a:tailEnd/>
          </a:ln>
        </p:spPr>
        <p:txBody>
          <a:bodyPr wrap="none">
            <a:spAutoFit/>
          </a:bodyPr>
          <a:lstStyle/>
          <a:p>
            <a:r>
              <a:rPr lang="en-US" sz="2400"/>
              <a:t>e$ local to thread $;</a:t>
            </a:r>
          </a:p>
          <a:p>
            <a:r>
              <a:rPr lang="en-US" sz="2400"/>
              <a:t>x is 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685800"/>
          </a:xfrm>
        </p:spPr>
        <p:txBody>
          <a:bodyPr/>
          <a:lstStyle/>
          <a:p>
            <a:pPr eaLnBrk="1" hangingPunct="1"/>
            <a:r>
              <a:rPr lang="en-US" sz="4000" smtClean="0">
                <a:solidFill>
                  <a:schemeClr val="hlink"/>
                </a:solidFill>
              </a:rPr>
              <a:t>XMT Assembly Language</a:t>
            </a:r>
          </a:p>
        </p:txBody>
      </p:sp>
      <p:sp>
        <p:nvSpPr>
          <p:cNvPr id="51203" name="Rectangle 3"/>
          <p:cNvSpPr>
            <a:spLocks noGrp="1" noChangeArrowheads="1"/>
          </p:cNvSpPr>
          <p:nvPr>
            <p:ph type="body" idx="1"/>
          </p:nvPr>
        </p:nvSpPr>
        <p:spPr>
          <a:xfrm>
            <a:off x="0" y="838200"/>
            <a:ext cx="9144000" cy="6019800"/>
          </a:xfrm>
        </p:spPr>
        <p:txBody>
          <a:bodyPr/>
          <a:lstStyle/>
          <a:p>
            <a:pPr marL="412750" indent="-412750" eaLnBrk="1" hangingPunct="1">
              <a:lnSpc>
                <a:spcPct val="80000"/>
              </a:lnSpc>
              <a:buFontTx/>
              <a:buNone/>
            </a:pPr>
            <a:r>
              <a:rPr lang="en-US" sz="2000" smtClean="0"/>
              <a:t>Standard assembly language, plus 3 new instructions: Spawn, Join, and PS.</a:t>
            </a:r>
          </a:p>
          <a:p>
            <a:pPr marL="412750" indent="-412750" eaLnBrk="1" hangingPunct="1">
              <a:lnSpc>
                <a:spcPct val="80000"/>
              </a:lnSpc>
            </a:pPr>
            <a:endParaRPr lang="en-US" sz="2000" smtClean="0"/>
          </a:p>
          <a:p>
            <a:pPr marL="412750" indent="-412750" algn="ctr" eaLnBrk="1" hangingPunct="1">
              <a:lnSpc>
                <a:spcPct val="80000"/>
              </a:lnSpc>
              <a:buFontTx/>
              <a:buNone/>
            </a:pPr>
            <a:r>
              <a:rPr lang="en-US" sz="2000" u="sng" smtClean="0">
                <a:solidFill>
                  <a:schemeClr val="hlink"/>
                </a:solidFill>
              </a:rPr>
              <a:t>The PS multi-operand instruction</a:t>
            </a:r>
          </a:p>
          <a:p>
            <a:pPr marL="412750" indent="-412750" eaLnBrk="1" hangingPunct="1">
              <a:lnSpc>
                <a:spcPct val="80000"/>
              </a:lnSpc>
              <a:buFontTx/>
              <a:buNone/>
            </a:pPr>
            <a:r>
              <a:rPr lang="en-US" sz="2000" smtClean="0"/>
              <a:t>New kind of instruction: Prefix-sum (PS).</a:t>
            </a:r>
          </a:p>
          <a:p>
            <a:pPr marL="412750" indent="-412750" eaLnBrk="1" hangingPunct="1">
              <a:lnSpc>
                <a:spcPct val="80000"/>
              </a:lnSpc>
              <a:buFontTx/>
              <a:buNone/>
            </a:pPr>
            <a:r>
              <a:rPr lang="en-US" sz="2000" smtClean="0">
                <a:solidFill>
                  <a:srgbClr val="FF0000"/>
                </a:solidFill>
              </a:rPr>
              <a:t>Individual PS</a:t>
            </a:r>
            <a:r>
              <a:rPr lang="en-US" sz="2000" smtClean="0"/>
              <a:t>, PS Ri Rj, has an inseparable (“atomic”) outcome: </a:t>
            </a:r>
          </a:p>
          <a:p>
            <a:pPr marL="412750" indent="-412750" eaLnBrk="1" hangingPunct="1">
              <a:lnSpc>
                <a:spcPct val="80000"/>
              </a:lnSpc>
              <a:buFontTx/>
              <a:buAutoNum type="romanLcParenBoth"/>
            </a:pPr>
            <a:r>
              <a:rPr lang="en-US" sz="2000" smtClean="0"/>
              <a:t>Store Ri + Rj in Ri, and </a:t>
            </a:r>
          </a:p>
          <a:p>
            <a:pPr marL="412750" indent="-412750" eaLnBrk="1" hangingPunct="1">
              <a:lnSpc>
                <a:spcPct val="80000"/>
              </a:lnSpc>
              <a:buFontTx/>
              <a:buNone/>
            </a:pPr>
            <a:r>
              <a:rPr lang="en-US" sz="2000" smtClean="0"/>
              <a:t>(ii) store original value of Ri in Rj.</a:t>
            </a:r>
          </a:p>
          <a:p>
            <a:pPr marL="412750" indent="-412750" eaLnBrk="1" hangingPunct="1">
              <a:lnSpc>
                <a:spcPct val="80000"/>
              </a:lnSpc>
              <a:buFontTx/>
              <a:buNone/>
            </a:pPr>
            <a:endParaRPr lang="en-US" sz="2000" smtClean="0"/>
          </a:p>
          <a:p>
            <a:pPr marL="412750" indent="-412750" eaLnBrk="1" hangingPunct="1">
              <a:lnSpc>
                <a:spcPct val="80000"/>
              </a:lnSpc>
              <a:buFontTx/>
              <a:buNone/>
            </a:pPr>
            <a:r>
              <a:rPr lang="en-US" sz="2000" smtClean="0"/>
              <a:t>Several successive PS instructions define a </a:t>
            </a:r>
            <a:r>
              <a:rPr lang="en-US" sz="2000" smtClean="0">
                <a:solidFill>
                  <a:srgbClr val="FF0000"/>
                </a:solidFill>
              </a:rPr>
              <a:t>multiple-PS</a:t>
            </a:r>
            <a:r>
              <a:rPr lang="en-US" sz="2000" smtClean="0"/>
              <a:t> instruction. E.g., the </a:t>
            </a:r>
          </a:p>
          <a:p>
            <a:pPr marL="412750" indent="-412750" eaLnBrk="1" hangingPunct="1">
              <a:lnSpc>
                <a:spcPct val="80000"/>
              </a:lnSpc>
              <a:buFontTx/>
              <a:buNone/>
            </a:pPr>
            <a:r>
              <a:rPr lang="en-US" sz="2000" smtClean="0"/>
              <a:t>sequence of k instructions:</a:t>
            </a:r>
          </a:p>
          <a:p>
            <a:pPr marL="412750" indent="-412750" eaLnBrk="1" hangingPunct="1">
              <a:lnSpc>
                <a:spcPct val="80000"/>
              </a:lnSpc>
              <a:buFontTx/>
              <a:buNone/>
            </a:pPr>
            <a:r>
              <a:rPr lang="en-US" sz="2000" smtClean="0"/>
              <a:t>PS R1 R2; PS R1 R3; ...; PS R1 R(k + 1)</a:t>
            </a:r>
          </a:p>
          <a:p>
            <a:pPr marL="412750" indent="-412750" eaLnBrk="1" hangingPunct="1">
              <a:lnSpc>
                <a:spcPct val="80000"/>
              </a:lnSpc>
              <a:buFontTx/>
              <a:buNone/>
            </a:pPr>
            <a:r>
              <a:rPr lang="en-US" sz="2000" smtClean="0"/>
              <a:t>performs the prefix-sum of base R1 elements R2,R3, ...,R(k + 1) to get: </a:t>
            </a:r>
          </a:p>
          <a:p>
            <a:pPr marL="412750" indent="-412750" eaLnBrk="1" hangingPunct="1">
              <a:lnSpc>
                <a:spcPct val="80000"/>
              </a:lnSpc>
              <a:buFontTx/>
              <a:buNone/>
            </a:pPr>
            <a:r>
              <a:rPr lang="en-US" sz="2000" smtClean="0"/>
              <a:t>R2 = R1; R3 = R1 + R2; ...; R(k + 1) = R1 + ... + Rk; R1 = R1 + ... + R(k + 1).</a:t>
            </a:r>
          </a:p>
          <a:p>
            <a:pPr marL="412750" indent="-412750" eaLnBrk="1" hangingPunct="1">
              <a:lnSpc>
                <a:spcPct val="80000"/>
              </a:lnSpc>
              <a:buFontTx/>
              <a:buNone/>
            </a:pPr>
            <a:endParaRPr lang="en-US" sz="2000" smtClean="0"/>
          </a:p>
          <a:p>
            <a:pPr marL="412750" indent="-412750" eaLnBrk="1" hangingPunct="1">
              <a:lnSpc>
                <a:spcPct val="80000"/>
              </a:lnSpc>
              <a:buFontTx/>
              <a:buNone/>
            </a:pPr>
            <a:r>
              <a:rPr lang="en-US" sz="2000" smtClean="0"/>
              <a:t>Idea: (i) Several ind. PS’s can be combined into one multi-operand instruction.</a:t>
            </a:r>
          </a:p>
          <a:p>
            <a:pPr marL="412750" indent="-412750" eaLnBrk="1" hangingPunct="1">
              <a:lnSpc>
                <a:spcPct val="80000"/>
              </a:lnSpc>
              <a:buFontTx/>
              <a:buNone/>
            </a:pPr>
            <a:r>
              <a:rPr lang="en-US" sz="2000" smtClean="0"/>
              <a:t>(ii) Executed by a </a:t>
            </a:r>
            <a:r>
              <a:rPr lang="en-US" sz="2000" smtClean="0">
                <a:solidFill>
                  <a:srgbClr val="FF0000"/>
                </a:solidFill>
              </a:rPr>
              <a:t>new multi-operand PS functional unit</a:t>
            </a:r>
            <a:r>
              <a:rPr lang="en-US" sz="2000" smtClean="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60438"/>
          </a:xfrm>
        </p:spPr>
        <p:txBody>
          <a:bodyPr/>
          <a:lstStyle/>
          <a:p>
            <a:pPr eaLnBrk="1" hangingPunct="1"/>
            <a:r>
              <a:rPr lang="en-US" sz="3600" smtClean="0"/>
              <a:t>Mapping PRAM Algorithms onto XMT</a:t>
            </a:r>
            <a:br>
              <a:rPr lang="en-US" sz="3600" smtClean="0"/>
            </a:br>
            <a:r>
              <a:rPr lang="en-US" sz="2400" smtClean="0"/>
              <a:t>(1</a:t>
            </a:r>
            <a:r>
              <a:rPr lang="en-US" sz="2400" baseline="30000" smtClean="0"/>
              <a:t>st</a:t>
            </a:r>
            <a:r>
              <a:rPr lang="en-US" sz="2400" smtClean="0"/>
              <a:t> visit of this slide)</a:t>
            </a:r>
          </a:p>
        </p:txBody>
      </p:sp>
      <p:sp>
        <p:nvSpPr>
          <p:cNvPr id="52227" name="Rectangle 3"/>
          <p:cNvSpPr>
            <a:spLocks noGrp="1" noChangeArrowheads="1"/>
          </p:cNvSpPr>
          <p:nvPr>
            <p:ph type="body" idx="1"/>
          </p:nvPr>
        </p:nvSpPr>
        <p:spPr>
          <a:xfrm>
            <a:off x="0" y="914400"/>
            <a:ext cx="9144000" cy="5943600"/>
          </a:xfrm>
        </p:spPr>
        <p:txBody>
          <a:bodyPr/>
          <a:lstStyle/>
          <a:p>
            <a:pPr marL="711200" indent="-711200" eaLnBrk="1" hangingPunct="1">
              <a:lnSpc>
                <a:spcPct val="90000"/>
              </a:lnSpc>
              <a:buFontTx/>
              <a:buNone/>
            </a:pPr>
            <a:r>
              <a:rPr lang="en-US" sz="2400" smtClean="0"/>
              <a:t>(1) PRAM parallelism maps into a thread structure</a:t>
            </a:r>
          </a:p>
          <a:p>
            <a:pPr marL="711200" indent="-711200" eaLnBrk="1" hangingPunct="1">
              <a:lnSpc>
                <a:spcPct val="90000"/>
              </a:lnSpc>
              <a:buFontTx/>
              <a:buNone/>
            </a:pPr>
            <a:r>
              <a:rPr lang="en-US" sz="2400" smtClean="0"/>
              <a:t>(2) Assembly language threads are not-too-short (to increase locality of reference)</a:t>
            </a:r>
          </a:p>
          <a:p>
            <a:pPr marL="711200" indent="-711200" eaLnBrk="1" hangingPunct="1">
              <a:lnSpc>
                <a:spcPct val="90000"/>
              </a:lnSpc>
              <a:buFontTx/>
              <a:buNone/>
            </a:pPr>
            <a:r>
              <a:rPr lang="en-US" sz="2400" smtClean="0"/>
              <a:t>(3) the threads satisfy IOS</a:t>
            </a:r>
          </a:p>
          <a:p>
            <a:pPr marL="711200" indent="-711200" eaLnBrk="1" hangingPunct="1">
              <a:lnSpc>
                <a:spcPct val="90000"/>
              </a:lnSpc>
              <a:buFontTx/>
              <a:buNone/>
            </a:pPr>
            <a:endParaRPr lang="en-US" sz="2400" u="sng" smtClean="0"/>
          </a:p>
          <a:p>
            <a:pPr marL="711200" indent="-711200" eaLnBrk="1" hangingPunct="1">
              <a:lnSpc>
                <a:spcPct val="90000"/>
              </a:lnSpc>
              <a:buFontTx/>
              <a:buNone/>
            </a:pPr>
            <a:r>
              <a:rPr lang="en-US" sz="2400" u="sng" smtClean="0"/>
              <a:t>How </a:t>
            </a:r>
            <a:r>
              <a:rPr lang="en-US" sz="2400" smtClean="0"/>
              <a:t>(summary):</a:t>
            </a:r>
          </a:p>
          <a:p>
            <a:pPr marL="711200" indent="-711200" eaLnBrk="1" hangingPunct="1">
              <a:lnSpc>
                <a:spcPct val="90000"/>
              </a:lnSpc>
              <a:buFontTx/>
              <a:buAutoNum type="romanUcPeriod"/>
            </a:pPr>
            <a:r>
              <a:rPr lang="en-US" sz="2400" smtClean="0"/>
              <a:t>Use work-depth methodology [SV-82] for “thinking in parallel”. The rest is skill. </a:t>
            </a:r>
          </a:p>
          <a:p>
            <a:pPr marL="711200" indent="-711200" eaLnBrk="1" hangingPunct="1">
              <a:lnSpc>
                <a:spcPct val="90000"/>
              </a:lnSpc>
              <a:buFontTx/>
              <a:buAutoNum type="romanUcPeriod"/>
            </a:pPr>
            <a:r>
              <a:rPr lang="en-US" sz="2400" smtClean="0"/>
              <a:t>Go through PRAM or not. </a:t>
            </a:r>
          </a:p>
          <a:p>
            <a:pPr marL="711200" indent="-711200" eaLnBrk="1" hangingPunct="1">
              <a:lnSpc>
                <a:spcPct val="90000"/>
              </a:lnSpc>
              <a:buFontTx/>
              <a:buNone/>
            </a:pPr>
            <a:r>
              <a:rPr lang="en-US" sz="2400" smtClean="0"/>
              <a:t>For performance-tuning, in order to later teach the compiler. (To be suppressed as it is ideally done by compiler):</a:t>
            </a:r>
          </a:p>
          <a:p>
            <a:pPr marL="711200" indent="-711200" eaLnBrk="1" hangingPunct="1">
              <a:lnSpc>
                <a:spcPct val="90000"/>
              </a:lnSpc>
              <a:buFontTx/>
              <a:buNone/>
            </a:pPr>
            <a:r>
              <a:rPr lang="en-US" sz="2400" smtClean="0"/>
              <a:t>Produce XMTC program accounting also for: </a:t>
            </a:r>
          </a:p>
          <a:p>
            <a:pPr marL="711200" indent="-711200" eaLnBrk="1" hangingPunct="1">
              <a:lnSpc>
                <a:spcPct val="90000"/>
              </a:lnSpc>
              <a:buFontTx/>
              <a:buNone/>
            </a:pPr>
            <a:r>
              <a:rPr lang="en-US" sz="2400" smtClean="0"/>
              <a:t>(1) Length of sequence of round trips to memory,</a:t>
            </a:r>
          </a:p>
          <a:p>
            <a:pPr marL="711200" indent="-711200" eaLnBrk="1" hangingPunct="1">
              <a:lnSpc>
                <a:spcPct val="90000"/>
              </a:lnSpc>
              <a:buFontTx/>
              <a:buNone/>
            </a:pPr>
            <a:r>
              <a:rPr lang="en-US" sz="2400" smtClean="0"/>
              <a:t>(2) QRQW. </a:t>
            </a:r>
          </a:p>
          <a:p>
            <a:pPr marL="711200" indent="-711200" eaLnBrk="1" hangingPunct="1">
              <a:lnSpc>
                <a:spcPct val="90000"/>
              </a:lnSpc>
              <a:buFontTx/>
              <a:buNone/>
            </a:pPr>
            <a:r>
              <a:rPr lang="en-US" sz="2400" smtClean="0"/>
              <a:t>Issue: nesting of spawns.</a:t>
            </a:r>
          </a:p>
          <a:p>
            <a:pPr marL="711200" indent="-711200"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9144000" cy="1447800"/>
          </a:xfrm>
        </p:spPr>
        <p:txBody>
          <a:bodyPr/>
          <a:lstStyle/>
          <a:p>
            <a:r>
              <a:rPr lang="en-US" sz="3200" smtClean="0"/>
              <a:t>Workflow from parallel algorithms to programming versus trial-and-error</a:t>
            </a:r>
          </a:p>
        </p:txBody>
      </p:sp>
      <p:sp>
        <p:nvSpPr>
          <p:cNvPr id="53251" name="Content Placeholder 2"/>
          <p:cNvSpPr>
            <a:spLocks noGrp="1"/>
          </p:cNvSpPr>
          <p:nvPr>
            <p:ph idx="1"/>
          </p:nvPr>
        </p:nvSpPr>
        <p:spPr>
          <a:xfrm>
            <a:off x="838200" y="1447800"/>
            <a:ext cx="7848600" cy="4678363"/>
          </a:xfrm>
        </p:spPr>
        <p:txBody>
          <a:bodyPr/>
          <a:lstStyle/>
          <a:p>
            <a:pPr>
              <a:buFontTx/>
              <a:buNone/>
            </a:pPr>
            <a:r>
              <a:rPr lang="en-US" smtClean="0"/>
              <a:t>Option 1</a:t>
            </a:r>
          </a:p>
        </p:txBody>
      </p:sp>
      <p:sp>
        <p:nvSpPr>
          <p:cNvPr id="4" name="Rectangle 3"/>
          <p:cNvSpPr/>
          <p:nvPr/>
        </p:nvSpPr>
        <p:spPr>
          <a:xfrm>
            <a:off x="1981200" y="2209800"/>
            <a:ext cx="16764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267200" y="3657600"/>
            <a:ext cx="2057400"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Hardware</a:t>
            </a:r>
          </a:p>
        </p:txBody>
      </p:sp>
      <p:sp>
        <p:nvSpPr>
          <p:cNvPr id="10" name="Rectangle 9"/>
          <p:cNvSpPr/>
          <p:nvPr/>
        </p:nvSpPr>
        <p:spPr>
          <a:xfrm>
            <a:off x="6629400" y="2209800"/>
            <a:ext cx="20574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26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a:latin typeface="Calibri" pitchFamily="34" charset="0"/>
              </a:rPr>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265" name="TextBox 17"/>
          <p:cNvSpPr txBox="1">
            <a:spLocks noChangeArrowheads="1"/>
          </p:cNvSpPr>
          <p:nvPr/>
        </p:nvSpPr>
        <p:spPr bwMode="auto">
          <a:xfrm>
            <a:off x="3962400" y="2209800"/>
            <a:ext cx="2514600" cy="646113"/>
          </a:xfrm>
          <a:prstGeom prst="rect">
            <a:avLst/>
          </a:prstGeom>
          <a:noFill/>
          <a:ln w="9525">
            <a:noFill/>
            <a:miter lim="800000"/>
            <a:headEnd/>
            <a:tailEnd/>
          </a:ln>
        </p:spPr>
        <p:txBody>
          <a:bodyPr>
            <a:spAutoFit/>
          </a:bodyPr>
          <a:lstStyle/>
          <a:p>
            <a:r>
              <a:rPr lang="en-US">
                <a:latin typeface="Calibri" pitchFamily="34" charset="0"/>
              </a:rPr>
              <a:t>Parallel algorithmic thinking (ICE/WD/PRAM)</a:t>
            </a:r>
          </a:p>
        </p:txBody>
      </p:sp>
      <p:sp>
        <p:nvSpPr>
          <p:cNvPr id="5326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a:latin typeface="Calibri" pitchFamily="34" charset="0"/>
              </a:rPr>
              <a:t>Compiler</a:t>
            </a:r>
          </a:p>
        </p:txBody>
      </p:sp>
      <p:sp>
        <p:nvSpPr>
          <p:cNvPr id="5326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a:latin typeface="Calibri" pitchFamily="34" charset="0"/>
              </a:rPr>
              <a:t>Is Option 1 good enough </a:t>
            </a:r>
            <a:r>
              <a:rPr lang="en-US" sz="1600">
                <a:latin typeface="Calibri" pitchFamily="34" charset="0"/>
              </a:rPr>
              <a:t>for the parallel programmer’s model?</a:t>
            </a:r>
          </a:p>
          <a:p>
            <a:r>
              <a:rPr lang="en-US" sz="1600">
                <a:latin typeface="Calibri" pitchFamily="34" charset="0"/>
              </a:rPr>
              <a:t>Options 1B and 2 start with a PRAM algorithm, but not option 1A. </a:t>
            </a:r>
          </a:p>
          <a:p>
            <a:r>
              <a:rPr lang="en-US" sz="1600" b="1">
                <a:latin typeface="Calibri" pitchFamily="34" charset="0"/>
              </a:rPr>
              <a:t>Options 1A and 2 represent workflow</a:t>
            </a:r>
            <a:r>
              <a:rPr lang="en-US" sz="1600">
                <a:latin typeface="Calibri" pitchFamily="34" charset="0"/>
              </a:rPr>
              <a:t>, but not option 1B.</a:t>
            </a:r>
          </a:p>
        </p:txBody>
      </p:sp>
      <p:sp>
        <p:nvSpPr>
          <p:cNvPr id="5326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a:latin typeface="Calibri" pitchFamily="34" charset="0"/>
              </a:rPr>
              <a:t>Not possible in the 1990s.</a:t>
            </a:r>
          </a:p>
          <a:p>
            <a:r>
              <a:rPr lang="en-US" sz="1600" b="1">
                <a:latin typeface="Calibri" pitchFamily="34" charset="0"/>
              </a:rPr>
              <a:t>Possible now: XMT@UMD</a:t>
            </a:r>
          </a:p>
          <a:p>
            <a:r>
              <a:rPr lang="en-US" sz="1600" b="1">
                <a:latin typeface="Calibri" pitchFamily="34" charset="0"/>
              </a:rPr>
              <a:t>Why settle for less?</a:t>
            </a:r>
          </a:p>
        </p:txBody>
      </p:sp>
      <p:sp>
        <p:nvSpPr>
          <p:cNvPr id="25" name="Rounded Rectangle 24"/>
          <p:cNvSpPr/>
          <p:nvPr/>
        </p:nvSpPr>
        <p:spPr>
          <a:xfrm>
            <a:off x="1905000" y="34290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Insufficient inter-thread bandwidth?</a:t>
            </a:r>
          </a:p>
        </p:txBody>
      </p:sp>
      <p:sp>
        <p:nvSpPr>
          <p:cNvPr id="26" name="Rectangle 25"/>
          <p:cNvSpPr/>
          <p:nvPr/>
        </p:nvSpPr>
        <p:spPr>
          <a:xfrm>
            <a:off x="0" y="2209800"/>
            <a:ext cx="17526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Domain decomposition, </a:t>
            </a:r>
          </a:p>
          <a:p>
            <a:pPr algn="ctr" fontAlgn="auto">
              <a:spcBef>
                <a:spcPts val="0"/>
              </a:spcBef>
              <a:spcAft>
                <a:spcPts val="0"/>
              </a:spcAft>
              <a:defRPr/>
            </a:pPr>
            <a:r>
              <a:rPr lang="en-US" dirty="0"/>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27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a:solidFill>
                  <a:srgbClr val="FF0000"/>
                </a:solidFill>
                <a:latin typeface="Calibri" pitchFamily="34" charset="0"/>
              </a:rPr>
              <a:t>Prove</a:t>
            </a:r>
          </a:p>
          <a:p>
            <a:r>
              <a:rPr lang="en-US">
                <a:solidFill>
                  <a:srgbClr val="FF0000"/>
                </a:solidFill>
                <a:latin typeface="Calibri" pitchFamily="34" charset="0"/>
              </a:rPr>
              <a:t>correctness</a:t>
            </a:r>
          </a:p>
        </p:txBody>
      </p:sp>
      <p:sp>
        <p:nvSpPr>
          <p:cNvPr id="5327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5328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a:solidFill>
                  <a:srgbClr val="FF0000"/>
                </a:solidFill>
                <a:latin typeface="Calibri" pitchFamily="34" charset="0"/>
              </a:rPr>
              <a:t>Still correct</a:t>
            </a:r>
          </a:p>
        </p:txBody>
      </p:sp>
      <p:sp>
        <p:nvSpPr>
          <p:cNvPr id="5328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a:solidFill>
                  <a:srgbClr val="FF0000"/>
                </a:solidFill>
                <a:latin typeface="Calibri" pitchFamily="34" charset="0"/>
              </a:rPr>
              <a:t>Still correct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0325" y="36513"/>
            <a:ext cx="9048750" cy="6958012"/>
          </a:xfrm>
          <a:prstGeom prst="rect">
            <a:avLst/>
          </a:prstGeom>
          <a:noFill/>
          <a:ln w="9525">
            <a:noFill/>
            <a:miter lim="800000"/>
            <a:headEnd/>
            <a:tailEnd/>
          </a:ln>
        </p:spPr>
        <p:txBody>
          <a:bodyPr wrap="none">
            <a:spAutoFit/>
          </a:bodyPr>
          <a:lstStyle/>
          <a:p>
            <a:r>
              <a:rPr lang="en-US" b="1" u="sng"/>
              <a:t>Exercise 2</a:t>
            </a:r>
            <a:r>
              <a:rPr lang="en-US"/>
              <a:t> Let A be a memory address in the shared memory of a PRAM. Suppose</a:t>
            </a:r>
          </a:p>
          <a:p>
            <a:r>
              <a:rPr lang="en-US"/>
              <a:t>all p processors of the PRAM need to “know” the value stored in A. Give a fast EREW </a:t>
            </a:r>
          </a:p>
          <a:p>
            <a:r>
              <a:rPr lang="en-US"/>
              <a:t>algorithm for broadcasting A to all p processors. How much time will this take?</a:t>
            </a:r>
          </a:p>
          <a:p>
            <a:endParaRPr lang="en-US" b="1" u="sng"/>
          </a:p>
          <a:p>
            <a:r>
              <a:rPr lang="en-US" b="1" u="sng"/>
              <a:t>Exercise 3</a:t>
            </a:r>
            <a:r>
              <a:rPr lang="en-US"/>
              <a:t> Input: An array A of n elements drawn from some totally ordered set. The </a:t>
            </a:r>
          </a:p>
          <a:p>
            <a:r>
              <a:rPr lang="en-US" u="sng"/>
              <a:t>minimum problem</a:t>
            </a:r>
            <a:r>
              <a:rPr lang="en-US"/>
              <a:t> is to find the smallest element in array A.</a:t>
            </a:r>
          </a:p>
          <a:p>
            <a:r>
              <a:rPr lang="en-US"/>
              <a:t>(1) Give an EREW PRAM algorithm that runs in O(n) work and O(log n) time.</a:t>
            </a:r>
          </a:p>
          <a:p>
            <a:r>
              <a:rPr lang="en-US"/>
              <a:t>(2) Suppose we are given only p ≤ n/ log n processors numbered from 1 to p. For the </a:t>
            </a:r>
          </a:p>
          <a:p>
            <a:r>
              <a:rPr lang="en-US"/>
              <a:t>algorithm of (1) above, describe the algorithm to be executed by processor i, 1 ≤ i ≤ p.</a:t>
            </a:r>
          </a:p>
          <a:p>
            <a:r>
              <a:rPr lang="en-US"/>
              <a:t>The prefix-min problem has the same input as for the minimum problem and we need to</a:t>
            </a:r>
          </a:p>
          <a:p>
            <a:r>
              <a:rPr lang="en-US"/>
              <a:t>find for each i, 1 ≤ i ≤ n, the smallest element among A(1),A(2), . . . ,A(i).</a:t>
            </a:r>
          </a:p>
          <a:p>
            <a:r>
              <a:rPr lang="en-US"/>
              <a:t>(3) Give an EREW PRAM algorithm that runs in O(n) work and O(log n) time for the</a:t>
            </a:r>
          </a:p>
          <a:p>
            <a:r>
              <a:rPr lang="en-US"/>
              <a:t>problem.</a:t>
            </a:r>
          </a:p>
          <a:p>
            <a:endParaRPr lang="en-US" b="1" u="sng"/>
          </a:p>
          <a:p>
            <a:r>
              <a:rPr lang="en-US" b="1" u="sng"/>
              <a:t>Exercise 4</a:t>
            </a:r>
            <a:r>
              <a:rPr lang="en-US"/>
              <a:t> The </a:t>
            </a:r>
            <a:r>
              <a:rPr lang="en-US" u="sng"/>
              <a:t>nearest-one problem</a:t>
            </a:r>
            <a:r>
              <a:rPr lang="en-US"/>
              <a:t> is defined as follows. Input: An array A of size n</a:t>
            </a:r>
          </a:p>
          <a:p>
            <a:r>
              <a:rPr lang="en-US"/>
              <a:t>of bits; namely, the value of each entry of A is either 0 or 1. The nearest-one problem is</a:t>
            </a:r>
          </a:p>
          <a:p>
            <a:r>
              <a:rPr lang="en-US"/>
              <a:t>to find for each i, 1 ≤ i ≤ n, the largest index j ≤ i, such that A(j) = 1.</a:t>
            </a:r>
          </a:p>
          <a:p>
            <a:r>
              <a:rPr lang="en-US"/>
              <a:t>(1) Give an EREW PRAM algorithm that runs in O(n) work and O(log n) time.</a:t>
            </a:r>
          </a:p>
          <a:p>
            <a:r>
              <a:rPr lang="en-US"/>
              <a:t>The input for the </a:t>
            </a:r>
            <a:r>
              <a:rPr lang="en-US" u="sng"/>
              <a:t>segmented prefix-sums problem</a:t>
            </a:r>
            <a:r>
              <a:rPr lang="en-US"/>
              <a:t>, includes the same binary array A as</a:t>
            </a:r>
          </a:p>
          <a:p>
            <a:r>
              <a:rPr lang="en-US"/>
              <a:t>above, and in addition an array B of size n of numbers. The segmented prefix-sums</a:t>
            </a:r>
          </a:p>
          <a:p>
            <a:r>
              <a:rPr lang="en-US"/>
              <a:t>problem is to find for each i, 1 ≤ i ≤ n, the sum B(j) + B(j + 1) + . . . + B(i), where j</a:t>
            </a:r>
          </a:p>
          <a:p>
            <a:r>
              <a:rPr lang="en-US"/>
              <a:t>is the nearest-one for i (if i has no nearest-one we define its nearest-one to be 1).</a:t>
            </a:r>
          </a:p>
          <a:p>
            <a:r>
              <a:rPr lang="en-US"/>
              <a:t>(2) Give an EREWPRAM algorithm for the problem that runs in O(n) work and O(log n)</a:t>
            </a:r>
          </a:p>
          <a:p>
            <a:r>
              <a:rPr lang="en-US"/>
              <a:t>time.</a:t>
            </a:r>
          </a:p>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60325" y="-36513"/>
            <a:ext cx="8985250" cy="7048501"/>
          </a:xfrm>
          <a:prstGeom prst="rect">
            <a:avLst/>
          </a:prstGeom>
          <a:noFill/>
          <a:ln w="9525">
            <a:noFill/>
            <a:miter lim="800000"/>
            <a:headEnd/>
            <a:tailEnd/>
          </a:ln>
        </p:spPr>
        <p:txBody>
          <a:bodyPr wrap="none">
            <a:spAutoFit/>
          </a:bodyPr>
          <a:lstStyle/>
          <a:p>
            <a:r>
              <a:rPr lang="en-US" sz="2400" u="sng"/>
              <a:t>Recursive Presentation of the Prefix-Sums Algorithm</a:t>
            </a:r>
          </a:p>
          <a:p>
            <a:r>
              <a:rPr lang="en-US"/>
              <a:t>Recursive presentations are useful for describing both serial and parallel algorithms. </a:t>
            </a:r>
          </a:p>
          <a:p>
            <a:r>
              <a:rPr lang="en-US"/>
              <a:t>Sometimes they shed new light on a technique being used.</a:t>
            </a:r>
          </a:p>
          <a:p>
            <a:r>
              <a:rPr lang="en-US"/>
              <a:t>PREFIX-SUMS(x</a:t>
            </a:r>
            <a:r>
              <a:rPr lang="en-US" baseline="-25000"/>
              <a:t>1</a:t>
            </a:r>
            <a:r>
              <a:rPr lang="en-US"/>
              <a:t>, x</a:t>
            </a:r>
            <a:r>
              <a:rPr lang="en-US" baseline="-25000"/>
              <a:t>2</a:t>
            </a:r>
            <a:r>
              <a:rPr lang="en-US"/>
              <a:t>, . . . , x</a:t>
            </a:r>
            <a:r>
              <a:rPr lang="en-US" baseline="-25000"/>
              <a:t>m</a:t>
            </a:r>
            <a:r>
              <a:rPr lang="en-US"/>
              <a:t>; u</a:t>
            </a:r>
            <a:r>
              <a:rPr lang="en-US" baseline="-25000"/>
              <a:t>1</a:t>
            </a:r>
            <a:r>
              <a:rPr lang="en-US"/>
              <a:t>, u</a:t>
            </a:r>
            <a:r>
              <a:rPr lang="en-US" baseline="-25000"/>
              <a:t>2</a:t>
            </a:r>
            <a:r>
              <a:rPr lang="en-US"/>
              <a:t>, . . . , u</a:t>
            </a:r>
            <a:r>
              <a:rPr lang="en-US" baseline="-25000"/>
              <a:t>m</a:t>
            </a:r>
            <a:r>
              <a:rPr lang="en-US"/>
              <a:t>)</a:t>
            </a:r>
          </a:p>
          <a:p>
            <a:r>
              <a:rPr lang="en-US"/>
              <a:t>1. if m = 1 then u</a:t>
            </a:r>
            <a:r>
              <a:rPr lang="en-US" baseline="-25000"/>
              <a:t>1</a:t>
            </a:r>
            <a:r>
              <a:rPr lang="en-US"/>
              <a:t> := x</a:t>
            </a:r>
            <a:r>
              <a:rPr lang="en-US" baseline="-25000"/>
              <a:t>1</a:t>
            </a:r>
            <a:r>
              <a:rPr lang="en-US"/>
              <a:t>; exit</a:t>
            </a:r>
          </a:p>
          <a:p>
            <a:r>
              <a:rPr lang="en-US"/>
              <a:t>2. for i, 1 ≤ i ≤ m/2 pardo</a:t>
            </a:r>
          </a:p>
          <a:p>
            <a:r>
              <a:rPr lang="en-US"/>
              <a:t>-        y</a:t>
            </a:r>
            <a:r>
              <a:rPr lang="en-US" baseline="-25000"/>
              <a:t>i</a:t>
            </a:r>
            <a:r>
              <a:rPr lang="en-US"/>
              <a:t> := x</a:t>
            </a:r>
            <a:r>
              <a:rPr lang="en-US" baseline="-25000"/>
              <a:t>2i−1</a:t>
            </a:r>
            <a:r>
              <a:rPr lang="en-US"/>
              <a:t> ∗ x</a:t>
            </a:r>
            <a:r>
              <a:rPr lang="en-US" baseline="-25000"/>
              <a:t>2i</a:t>
            </a:r>
          </a:p>
          <a:p>
            <a:r>
              <a:rPr lang="en-US"/>
              <a:t>3. PREFIX-SUMS(y</a:t>
            </a:r>
            <a:r>
              <a:rPr lang="en-US" baseline="-25000"/>
              <a:t>1</a:t>
            </a:r>
            <a:r>
              <a:rPr lang="en-US"/>
              <a:t>, y</a:t>
            </a:r>
            <a:r>
              <a:rPr lang="en-US" baseline="-25000"/>
              <a:t>2</a:t>
            </a:r>
            <a:r>
              <a:rPr lang="en-US"/>
              <a:t>, . . . , y</a:t>
            </a:r>
            <a:r>
              <a:rPr lang="en-US" baseline="-25000"/>
              <a:t>m/2</a:t>
            </a:r>
            <a:r>
              <a:rPr lang="en-US"/>
              <a:t>; v</a:t>
            </a:r>
            <a:r>
              <a:rPr lang="en-US" baseline="-25000"/>
              <a:t>1</a:t>
            </a:r>
            <a:r>
              <a:rPr lang="en-US"/>
              <a:t>, v</a:t>
            </a:r>
            <a:r>
              <a:rPr lang="en-US" baseline="-25000"/>
              <a:t>2</a:t>
            </a:r>
            <a:r>
              <a:rPr lang="en-US"/>
              <a:t>, . . . , v</a:t>
            </a:r>
            <a:r>
              <a:rPr lang="en-US" baseline="-25000"/>
              <a:t>m/2</a:t>
            </a:r>
            <a:r>
              <a:rPr lang="en-US"/>
              <a:t>)</a:t>
            </a:r>
          </a:p>
          <a:p>
            <a:r>
              <a:rPr lang="en-US"/>
              <a:t>4. for i even, 1 ≤ i ≤ m pardo</a:t>
            </a:r>
          </a:p>
          <a:p>
            <a:r>
              <a:rPr lang="en-US"/>
              <a:t>-        u</a:t>
            </a:r>
            <a:r>
              <a:rPr lang="en-US" baseline="-25000"/>
              <a:t>i</a:t>
            </a:r>
            <a:r>
              <a:rPr lang="en-US"/>
              <a:t> := v</a:t>
            </a:r>
            <a:r>
              <a:rPr lang="en-US" baseline="-25000"/>
              <a:t>i/2</a:t>
            </a:r>
          </a:p>
          <a:p>
            <a:r>
              <a:rPr lang="en-US"/>
              <a:t>5. for i = 1 pardo</a:t>
            </a:r>
          </a:p>
          <a:p>
            <a:r>
              <a:rPr lang="en-US"/>
              <a:t>-        u</a:t>
            </a:r>
            <a:r>
              <a:rPr lang="en-US" baseline="-25000"/>
              <a:t>1</a:t>
            </a:r>
            <a:r>
              <a:rPr lang="en-US"/>
              <a:t> := x</a:t>
            </a:r>
            <a:r>
              <a:rPr lang="en-US" baseline="-25000"/>
              <a:t>1</a:t>
            </a:r>
          </a:p>
          <a:p>
            <a:r>
              <a:rPr lang="en-US"/>
              <a:t>6. for i odd, 3 ≤ i ≤ m pardo</a:t>
            </a:r>
          </a:p>
          <a:p>
            <a:r>
              <a:rPr lang="en-US"/>
              <a:t>-        ui := v</a:t>
            </a:r>
            <a:r>
              <a:rPr lang="en-US" baseline="-25000"/>
              <a:t>(i−1)/2</a:t>
            </a:r>
            <a:r>
              <a:rPr lang="en-US"/>
              <a:t> ∗ x</a:t>
            </a:r>
            <a:r>
              <a:rPr lang="en-US" baseline="-25000"/>
              <a:t>i</a:t>
            </a:r>
          </a:p>
          <a:p>
            <a:endParaRPr lang="en-US"/>
          </a:p>
          <a:p>
            <a:r>
              <a:rPr lang="en-US"/>
              <a:t>To start, call: PREFIX-SUMS(A(1),A(2), . . . ,A(n);C(0, 1),C(0, 2), . . . ,C(0, n)).</a:t>
            </a:r>
          </a:p>
          <a:p>
            <a:r>
              <a:rPr lang="en-US" b="1"/>
              <a:t>Complexity</a:t>
            </a:r>
            <a:r>
              <a:rPr lang="en-US"/>
              <a:t> Recursive presentation can give concise and elegant complexity analysis. </a:t>
            </a:r>
          </a:p>
          <a:p>
            <a:r>
              <a:rPr lang="en-US"/>
              <a:t>Excluding the recursive call in instruction 3, routine PREFIX-SUMS, requires: ≤ α time, </a:t>
            </a:r>
          </a:p>
          <a:p>
            <a:r>
              <a:rPr lang="en-US"/>
              <a:t>and ≤ βm operations for some positive constants α and β.  The recursive call is for a </a:t>
            </a:r>
          </a:p>
          <a:p>
            <a:r>
              <a:rPr lang="en-US"/>
              <a:t>problem of size m/2. Therefore,</a:t>
            </a:r>
          </a:p>
          <a:p>
            <a:r>
              <a:rPr lang="en-US"/>
              <a:t>T(n) ≤ T(n/2) + α</a:t>
            </a:r>
          </a:p>
          <a:p>
            <a:r>
              <a:rPr lang="en-US"/>
              <a:t>W(n) ≤ W(n/2) + βn</a:t>
            </a:r>
          </a:p>
          <a:p>
            <a:r>
              <a:rPr lang="en-US"/>
              <a:t>Their solutions are T(n) = O(log n), and W(n) = O(n).</a:t>
            </a:r>
          </a:p>
          <a:p>
            <a:endParaRPr lang="en-US"/>
          </a:p>
          <a:p>
            <a:r>
              <a:rPr lang="en-U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066800"/>
          </a:xfrm>
        </p:spPr>
        <p:txBody>
          <a:bodyPr/>
          <a:lstStyle/>
          <a:p>
            <a:r>
              <a:rPr lang="en-US" sz="4000" u="sng" dirty="0" smtClean="0"/>
              <a:t>Tentative Schedule, till Oct 11 midterm</a:t>
            </a:r>
            <a:endParaRPr lang="en-US" sz="4000" u="sng" dirty="0"/>
          </a:p>
        </p:txBody>
      </p:sp>
      <p:sp>
        <p:nvSpPr>
          <p:cNvPr id="7" name="Content Placeholder 6"/>
          <p:cNvSpPr>
            <a:spLocks noGrp="1"/>
          </p:cNvSpPr>
          <p:nvPr>
            <p:ph idx="1"/>
          </p:nvPr>
        </p:nvSpPr>
        <p:spPr>
          <a:xfrm>
            <a:off x="0" y="1600200"/>
            <a:ext cx="9144000" cy="4525963"/>
          </a:xfrm>
        </p:spPr>
        <p:txBody>
          <a:bodyPr>
            <a:normAutofit/>
          </a:bodyPr>
          <a:lstStyle/>
          <a:p>
            <a:r>
              <a:rPr lang="en-US" dirty="0" smtClean="0"/>
              <a:t>Introduction and brief review of shared-memory machines towards joint sessions (8/30,9/1)</a:t>
            </a:r>
          </a:p>
          <a:p>
            <a:pPr>
              <a:buNone/>
            </a:pPr>
            <a:r>
              <a:rPr lang="en-US" u="sng" dirty="0" smtClean="0"/>
              <a:t>Joint sessions</a:t>
            </a:r>
          </a:p>
          <a:p>
            <a:r>
              <a:rPr lang="en-US" dirty="0" smtClean="0"/>
              <a:t>Shared-memory programming in </a:t>
            </a:r>
            <a:r>
              <a:rPr lang="en-US" dirty="0" err="1" smtClean="0"/>
              <a:t>OpenMP</a:t>
            </a:r>
            <a:r>
              <a:rPr lang="en-US" dirty="0" smtClean="0"/>
              <a:t> (9/8,9/13)</a:t>
            </a:r>
          </a:p>
          <a:p>
            <a:r>
              <a:rPr lang="en-US" dirty="0" smtClean="0"/>
              <a:t>Parallel algorithms and programming projects in XMT-C and </a:t>
            </a:r>
            <a:r>
              <a:rPr lang="en-US" dirty="0" err="1" smtClean="0"/>
              <a:t>OpenMP</a:t>
            </a:r>
            <a:r>
              <a:rPr lang="en-US" dirty="0" smtClean="0"/>
              <a:t>  (9/15-10/6)</a:t>
            </a:r>
          </a:p>
          <a:p>
            <a:endParaRPr lang="en-US" dirty="0"/>
          </a:p>
        </p:txBody>
      </p:sp>
      <p:sp>
        <p:nvSpPr>
          <p:cNvPr id="5" name="Slide Number Placeholder 4"/>
          <p:cNvSpPr>
            <a:spLocks noGrp="1"/>
          </p:cNvSpPr>
          <p:nvPr>
            <p:ph type="sldNum" sz="quarter" idx="12"/>
          </p:nvPr>
        </p:nvSpPr>
        <p:spPr/>
        <p:txBody>
          <a:bodyPr/>
          <a:lstStyle/>
          <a:p>
            <a:fld id="{09D3CBD8-FB20-4081-86A0-CB7E6B12A2F0}" type="slidenum">
              <a:rPr lang="en-US" smtClean="0"/>
              <a:pPr/>
              <a:t>6</a:t>
            </a:fld>
            <a:endParaRPr lang="en-US" dirty="0"/>
          </a:p>
        </p:txBody>
      </p:sp>
    </p:spTree>
    <p:extLst>
      <p:ext uri="{BB962C8B-B14F-4D97-AF65-F5344CB8AC3E}">
        <p14:creationId xmlns:p14="http://schemas.microsoft.com/office/powerpoint/2010/main" xmlns="" xmlns:mv="urn:schemas-microsoft-com:mac:vml" xmlns:mc="http://schemas.openxmlformats.org/markup-compatibility/2006" val="249743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36525" y="188913"/>
            <a:ext cx="8916988" cy="3113087"/>
          </a:xfrm>
          <a:prstGeom prst="rect">
            <a:avLst/>
          </a:prstGeom>
          <a:noFill/>
          <a:ln w="9525">
            <a:noFill/>
            <a:miter lim="800000"/>
            <a:headEnd/>
            <a:tailEnd/>
          </a:ln>
        </p:spPr>
        <p:txBody>
          <a:bodyPr wrap="none">
            <a:spAutoFit/>
          </a:bodyPr>
          <a:lstStyle/>
          <a:p>
            <a:r>
              <a:rPr lang="en-US"/>
              <a:t>Exercise 5: Multiplying two n × n matrices A and B results in another n × n matrix</a:t>
            </a:r>
          </a:p>
          <a:p>
            <a:r>
              <a:rPr lang="en-US"/>
              <a:t>C, whose elements c</a:t>
            </a:r>
            <a:r>
              <a:rPr lang="en-US" baseline="-25000"/>
              <a:t>i,j </a:t>
            </a:r>
            <a:r>
              <a:rPr lang="en-US"/>
              <a:t>satisfy c</a:t>
            </a:r>
            <a:r>
              <a:rPr lang="en-US" baseline="-25000"/>
              <a:t>i,j</a:t>
            </a:r>
            <a:r>
              <a:rPr lang="en-US"/>
              <a:t> = a</a:t>
            </a:r>
            <a:r>
              <a:rPr lang="en-US" baseline="-25000"/>
              <a:t>i,1</a:t>
            </a:r>
            <a:r>
              <a:rPr lang="en-US"/>
              <a:t>b</a:t>
            </a:r>
            <a:r>
              <a:rPr lang="en-US" baseline="-25000"/>
              <a:t>1,j</a:t>
            </a:r>
            <a:r>
              <a:rPr lang="en-US"/>
              <a:t> + ..+ a</a:t>
            </a:r>
            <a:r>
              <a:rPr lang="en-US" baseline="-25000"/>
              <a:t>i,k</a:t>
            </a:r>
            <a:r>
              <a:rPr lang="en-US"/>
              <a:t>b</a:t>
            </a:r>
            <a:r>
              <a:rPr lang="en-US" baseline="-25000"/>
              <a:t>k,j </a:t>
            </a:r>
            <a:r>
              <a:rPr lang="en-US"/>
              <a:t>+ ..+ a</a:t>
            </a:r>
            <a:r>
              <a:rPr lang="en-US" baseline="-25000"/>
              <a:t>i,n</a:t>
            </a:r>
            <a:r>
              <a:rPr lang="en-US"/>
              <a:t>b</a:t>
            </a:r>
            <a:r>
              <a:rPr lang="en-US" baseline="-25000"/>
              <a:t>n,j</a:t>
            </a:r>
            <a:r>
              <a:rPr lang="en-US"/>
              <a:t>.</a:t>
            </a:r>
          </a:p>
          <a:p>
            <a:r>
              <a:rPr lang="en-US"/>
              <a:t>(1) Given two such matrices A and B, show how to compute matrix C in O(log n) time</a:t>
            </a:r>
          </a:p>
          <a:p>
            <a:r>
              <a:rPr lang="en-US"/>
              <a:t>using n</a:t>
            </a:r>
            <a:r>
              <a:rPr lang="en-US" baseline="30000"/>
              <a:t>3</a:t>
            </a:r>
            <a:r>
              <a:rPr lang="en-US"/>
              <a:t> processors.</a:t>
            </a:r>
          </a:p>
          <a:p>
            <a:r>
              <a:rPr lang="en-US"/>
              <a:t>(2) Suppose we are given only p ≤ n</a:t>
            </a:r>
            <a:r>
              <a:rPr lang="en-US" baseline="30000"/>
              <a:t>3</a:t>
            </a:r>
            <a:r>
              <a:rPr lang="en-US"/>
              <a:t> processors, which are numbered from 1 to p.</a:t>
            </a:r>
          </a:p>
          <a:p>
            <a:r>
              <a:rPr lang="en-US"/>
              <a:t>Describe the algorithm of item (1) above to be executed by processor i, 1 ≤ i ≤ p.</a:t>
            </a:r>
          </a:p>
          <a:p>
            <a:r>
              <a:rPr lang="en-US"/>
              <a:t>(3) In case your algorithm for item (1) above required more than O(n</a:t>
            </a:r>
            <a:r>
              <a:rPr lang="en-US" baseline="30000"/>
              <a:t>3</a:t>
            </a:r>
            <a:r>
              <a:rPr lang="en-US"/>
              <a:t>) work, show how</a:t>
            </a:r>
          </a:p>
          <a:p>
            <a:r>
              <a:rPr lang="en-US"/>
              <a:t>to improve its work complexity to get matrix C in O(n</a:t>
            </a:r>
            <a:r>
              <a:rPr lang="en-US" baseline="30000"/>
              <a:t>3</a:t>
            </a:r>
            <a:r>
              <a:rPr lang="en-US"/>
              <a:t>) work and O(log n) time.</a:t>
            </a:r>
          </a:p>
          <a:p>
            <a:r>
              <a:rPr lang="en-US"/>
              <a:t>(4) Suppose we are given only p ≤ n</a:t>
            </a:r>
            <a:r>
              <a:rPr lang="en-US" baseline="30000"/>
              <a:t>3</a:t>
            </a:r>
            <a:r>
              <a:rPr lang="en-US"/>
              <a:t>/ log n processors numbered from 1 to p.</a:t>
            </a:r>
          </a:p>
          <a:p>
            <a:r>
              <a:rPr lang="en-US"/>
              <a:t>Describe the algorithm for item (3) above to be executed by processor i, 1 ≤ i ≤ p.</a:t>
            </a:r>
          </a:p>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09600"/>
          </a:xfrm>
        </p:spPr>
        <p:txBody>
          <a:bodyPr/>
          <a:lstStyle/>
          <a:p>
            <a:pPr eaLnBrk="1" hangingPunct="1"/>
            <a:r>
              <a:rPr lang="en-US" sz="3600" smtClean="0"/>
              <a:t>Merge-Sort</a:t>
            </a:r>
          </a:p>
        </p:txBody>
      </p:sp>
      <p:sp>
        <p:nvSpPr>
          <p:cNvPr id="57347" name="Rectangle 3"/>
          <p:cNvSpPr>
            <a:spLocks noGrp="1" noChangeArrowheads="1"/>
          </p:cNvSpPr>
          <p:nvPr>
            <p:ph type="body" idx="1"/>
          </p:nvPr>
        </p:nvSpPr>
        <p:spPr>
          <a:xfrm>
            <a:off x="0" y="685800"/>
            <a:ext cx="9144000" cy="6172200"/>
          </a:xfrm>
        </p:spPr>
        <p:txBody>
          <a:bodyPr/>
          <a:lstStyle/>
          <a:p>
            <a:pPr marL="457200" indent="-457200" eaLnBrk="1" hangingPunct="1">
              <a:lnSpc>
                <a:spcPct val="90000"/>
              </a:lnSpc>
              <a:buFontTx/>
              <a:buNone/>
            </a:pPr>
            <a:r>
              <a:rPr lang="en-US" sz="2400" smtClean="0"/>
              <a:t>Input: Two arrays A[1. . n], B[1. . m]; elements from a totally ordered domain S. Each array is monotonically non-decreasing.</a:t>
            </a:r>
          </a:p>
          <a:p>
            <a:pPr marL="457200" indent="-457200" eaLnBrk="1" hangingPunct="1">
              <a:lnSpc>
                <a:spcPct val="90000"/>
              </a:lnSpc>
              <a:buFontTx/>
              <a:buNone/>
            </a:pPr>
            <a:r>
              <a:rPr lang="en-US" sz="2400" smtClean="0"/>
              <a:t>Merging: map each of these elements into a monotonically non-decreasing array C[1..n+m] </a:t>
            </a:r>
          </a:p>
          <a:p>
            <a:pPr marL="457200" indent="-457200" algn="ctr" eaLnBrk="1" hangingPunct="1">
              <a:lnSpc>
                <a:spcPct val="90000"/>
              </a:lnSpc>
              <a:buFontTx/>
              <a:buNone/>
            </a:pPr>
            <a:r>
              <a:rPr lang="en-US" sz="3600" u="sng" smtClean="0"/>
              <a:t>The partitioning paradigm</a:t>
            </a:r>
            <a:r>
              <a:rPr lang="en-US" sz="2400" smtClean="0"/>
              <a:t> </a:t>
            </a:r>
          </a:p>
          <a:p>
            <a:pPr marL="457200" indent="-457200" eaLnBrk="1" hangingPunct="1">
              <a:lnSpc>
                <a:spcPct val="90000"/>
              </a:lnSpc>
              <a:buFontTx/>
              <a:buNone/>
            </a:pPr>
            <a:r>
              <a:rPr lang="en-US" sz="2400" smtClean="0"/>
              <a:t>n: input size for a problem. Design a 2-stage parallel algorithm:</a:t>
            </a:r>
          </a:p>
          <a:p>
            <a:pPr marL="457200" indent="-457200" eaLnBrk="1" hangingPunct="1">
              <a:lnSpc>
                <a:spcPct val="90000"/>
              </a:lnSpc>
              <a:buFontTx/>
              <a:buAutoNum type="arabicPeriod"/>
            </a:pPr>
            <a:r>
              <a:rPr lang="en-US" sz="2400" smtClean="0"/>
              <a:t>Partition the input into a large number, say p, of independent small jobs AND size of the largest small job is roughly n/p.</a:t>
            </a:r>
          </a:p>
          <a:p>
            <a:pPr marL="457200" indent="-457200" eaLnBrk="1" hangingPunct="1">
              <a:lnSpc>
                <a:spcPct val="90000"/>
              </a:lnSpc>
              <a:buFontTx/>
              <a:buAutoNum type="arabicPeriod"/>
            </a:pPr>
            <a:r>
              <a:rPr lang="en-US" sz="2400" smtClean="0"/>
              <a:t>Actual work - do the small jobs concurrently, using a separate (possibly serial) algorithm for each.</a:t>
            </a:r>
          </a:p>
          <a:p>
            <a:pPr marL="457200" indent="-457200" algn="ctr" eaLnBrk="1" hangingPunct="1">
              <a:lnSpc>
                <a:spcPct val="90000"/>
              </a:lnSpc>
              <a:buFontTx/>
              <a:buNone/>
            </a:pPr>
            <a:r>
              <a:rPr lang="en-US" u="sng" smtClean="0"/>
              <a:t>Ranking Problem</a:t>
            </a:r>
          </a:p>
          <a:p>
            <a:pPr marL="457200" indent="-457200" eaLnBrk="1" hangingPunct="1">
              <a:lnSpc>
                <a:spcPct val="90000"/>
              </a:lnSpc>
              <a:buFontTx/>
              <a:buNone/>
            </a:pPr>
            <a:r>
              <a:rPr lang="en-US" sz="2400" smtClean="0"/>
              <a:t>Input: Same as for merging.</a:t>
            </a:r>
          </a:p>
          <a:p>
            <a:pPr marL="457200" indent="-457200" eaLnBrk="1" hangingPunct="1">
              <a:lnSpc>
                <a:spcPct val="90000"/>
              </a:lnSpc>
              <a:buFontTx/>
              <a:buNone/>
            </a:pPr>
            <a:r>
              <a:rPr lang="en-US" sz="2400" smtClean="0"/>
              <a:t>For every 1&lt;=i&lt;= n, RANK(i,B), and 1&lt;=j&lt;=m, RANK(j,A) </a:t>
            </a:r>
          </a:p>
          <a:p>
            <a:pPr marL="457200" indent="-457200" eaLnBrk="1" hangingPunct="1">
              <a:lnSpc>
                <a:spcPct val="90000"/>
              </a:lnSpc>
              <a:buFontTx/>
              <a:buNone/>
            </a:pPr>
            <a:r>
              <a:rPr lang="en-US" sz="2400" smtClean="0"/>
              <a:t>Example: A=[1,3,5,7,9],B[2,4,6,8]. RANK(3,B)=2;RANK(1,A)=1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685800"/>
          </a:xfrm>
        </p:spPr>
        <p:txBody>
          <a:bodyPr/>
          <a:lstStyle/>
          <a:p>
            <a:pPr eaLnBrk="1" hangingPunct="1"/>
            <a:r>
              <a:rPr lang="en-US" sz="4000" smtClean="0"/>
              <a:t>Merging algorithm (cnt’d) </a:t>
            </a:r>
          </a:p>
        </p:txBody>
      </p:sp>
      <p:sp>
        <p:nvSpPr>
          <p:cNvPr id="58371" name="Rectangle 3"/>
          <p:cNvSpPr>
            <a:spLocks noGrp="1" noChangeArrowheads="1"/>
          </p:cNvSpPr>
          <p:nvPr>
            <p:ph type="body" idx="1"/>
          </p:nvPr>
        </p:nvSpPr>
        <p:spPr>
          <a:xfrm>
            <a:off x="0" y="685800"/>
            <a:ext cx="9144000" cy="5440363"/>
          </a:xfrm>
        </p:spPr>
        <p:txBody>
          <a:bodyPr/>
          <a:lstStyle/>
          <a:p>
            <a:pPr eaLnBrk="1" hangingPunct="1">
              <a:lnSpc>
                <a:spcPct val="90000"/>
              </a:lnSpc>
              <a:buFontTx/>
              <a:buNone/>
            </a:pPr>
            <a:r>
              <a:rPr lang="en-US" sz="2800" u="sng" smtClean="0"/>
              <a:t>Observe</a:t>
            </a:r>
            <a:r>
              <a:rPr lang="en-US" sz="2800" smtClean="0"/>
              <a:t> Merging</a:t>
            </a:r>
            <a:r>
              <a:rPr lang="en-US" sz="2800" smtClean="0">
                <a:sym typeface="Wingdings" pitchFamily="2" charset="2"/>
              </a:rPr>
              <a:t> &amp; </a:t>
            </a:r>
            <a:r>
              <a:rPr lang="en-US" sz="2800" smtClean="0"/>
              <a:t>Ranking: really same problem.</a:t>
            </a:r>
          </a:p>
          <a:p>
            <a:pPr eaLnBrk="1" hangingPunct="1">
              <a:lnSpc>
                <a:spcPct val="90000"/>
              </a:lnSpc>
              <a:buFontTx/>
              <a:buNone/>
            </a:pPr>
            <a:r>
              <a:rPr lang="en-US" sz="2800" u="sng" smtClean="0"/>
              <a:t>Show</a:t>
            </a:r>
            <a:r>
              <a:rPr lang="en-US" sz="2800" smtClean="0"/>
              <a:t> M</a:t>
            </a:r>
            <a:r>
              <a:rPr lang="en-US" sz="2800" smtClean="0">
                <a:sym typeface="Wingdings" pitchFamily="2" charset="2"/>
              </a:rPr>
              <a:t>R in W=O(n),T=O(1) (say n=m):  </a:t>
            </a:r>
          </a:p>
          <a:p>
            <a:pPr eaLnBrk="1" hangingPunct="1">
              <a:lnSpc>
                <a:spcPct val="90000"/>
              </a:lnSpc>
              <a:buFontTx/>
              <a:buNone/>
            </a:pPr>
            <a:r>
              <a:rPr lang="en-US" sz="2800" smtClean="0">
                <a:sym typeface="Wingdings" pitchFamily="2" charset="2"/>
              </a:rPr>
              <a:t>C(k)=A(i)  RANK(i,B)=k-i-1</a:t>
            </a:r>
          </a:p>
          <a:p>
            <a:pPr eaLnBrk="1" hangingPunct="1">
              <a:lnSpc>
                <a:spcPct val="90000"/>
              </a:lnSpc>
              <a:buFontTx/>
              <a:buNone/>
            </a:pPr>
            <a:r>
              <a:rPr lang="en-US" sz="2800" u="sng" smtClean="0">
                <a:sym typeface="Wingdings" pitchFamily="2" charset="2"/>
              </a:rPr>
              <a:t>Show</a:t>
            </a:r>
            <a:r>
              <a:rPr lang="en-US" sz="2800" smtClean="0">
                <a:sym typeface="Wingdings" pitchFamily="2" charset="2"/>
              </a:rPr>
              <a:t> RM in W=O(n),T=O(1):</a:t>
            </a:r>
          </a:p>
          <a:p>
            <a:pPr eaLnBrk="1" hangingPunct="1">
              <a:lnSpc>
                <a:spcPct val="90000"/>
              </a:lnSpc>
              <a:buFontTx/>
              <a:buNone/>
            </a:pPr>
            <a:r>
              <a:rPr lang="en-US" sz="2800" smtClean="0">
                <a:sym typeface="Wingdings" pitchFamily="2" charset="2"/>
              </a:rPr>
              <a:t>RANK(i,B)=jC(i+j+1)=A(i)</a:t>
            </a:r>
          </a:p>
          <a:p>
            <a:pPr eaLnBrk="1" hangingPunct="1">
              <a:lnSpc>
                <a:spcPct val="90000"/>
              </a:lnSpc>
              <a:buFontTx/>
              <a:buNone/>
            </a:pPr>
            <a:endParaRPr lang="en-US" sz="2800" smtClean="0">
              <a:sym typeface="Wingdings" pitchFamily="2" charset="2"/>
            </a:endParaRPr>
          </a:p>
          <a:p>
            <a:pPr algn="ctr" eaLnBrk="1" hangingPunct="1">
              <a:lnSpc>
                <a:spcPct val="90000"/>
              </a:lnSpc>
              <a:buFontTx/>
              <a:buNone/>
            </a:pPr>
            <a:r>
              <a:rPr lang="en-US" u="sng" smtClean="0">
                <a:sym typeface="Wingdings" pitchFamily="2" charset="2"/>
              </a:rPr>
              <a:t>“Surplus-log” parallel algorithm for the Ranking</a:t>
            </a:r>
            <a:r>
              <a:rPr lang="en-US" sz="2800" smtClean="0">
                <a:sym typeface="Wingdings" pitchFamily="2" charset="2"/>
              </a:rPr>
              <a:t> </a:t>
            </a:r>
          </a:p>
          <a:p>
            <a:pPr eaLnBrk="1" hangingPunct="1">
              <a:lnSpc>
                <a:spcPct val="90000"/>
              </a:lnSpc>
              <a:buFontTx/>
              <a:buNone/>
            </a:pPr>
            <a:r>
              <a:rPr lang="en-US" sz="2800" smtClean="0">
                <a:sym typeface="Wingdings" pitchFamily="2" charset="2"/>
              </a:rPr>
              <a:t>for 1 ≤ i ≤ n pardo</a:t>
            </a:r>
          </a:p>
          <a:p>
            <a:pPr eaLnBrk="1" hangingPunct="1">
              <a:lnSpc>
                <a:spcPct val="90000"/>
              </a:lnSpc>
            </a:pPr>
            <a:r>
              <a:rPr lang="en-US" sz="2800" smtClean="0">
                <a:sym typeface="Wingdings" pitchFamily="2" charset="2"/>
              </a:rPr>
              <a:t>Compute RANK(i,B) using standard binary search </a:t>
            </a:r>
          </a:p>
          <a:p>
            <a:pPr eaLnBrk="1" hangingPunct="1">
              <a:lnSpc>
                <a:spcPct val="90000"/>
              </a:lnSpc>
            </a:pPr>
            <a:r>
              <a:rPr lang="en-US" sz="2800" smtClean="0">
                <a:sym typeface="Wingdings" pitchFamily="2" charset="2"/>
              </a:rPr>
              <a:t>Compute RANK(i,A) using binary search</a:t>
            </a:r>
          </a:p>
          <a:p>
            <a:pPr eaLnBrk="1" hangingPunct="1">
              <a:lnSpc>
                <a:spcPct val="90000"/>
              </a:lnSpc>
              <a:buFontTx/>
              <a:buNone/>
            </a:pPr>
            <a:r>
              <a:rPr lang="en-US" sz="2800" smtClean="0">
                <a:sym typeface="Wingdings" pitchFamily="2" charset="2"/>
              </a:rPr>
              <a:t>Complexity: W=(O(n log n), T=O(log n)</a:t>
            </a:r>
          </a:p>
          <a:p>
            <a:pPr eaLnBrk="1" hangingPunct="1">
              <a:lnSpc>
                <a:spcPct val="90000"/>
              </a:lnSpc>
              <a:buFontTx/>
              <a:buNone/>
            </a:pPr>
            <a:endParaRPr lang="en-US" sz="2800" smtClean="0">
              <a:sym typeface="Wingdings" pitchFamily="2"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685800"/>
          </a:xfrm>
        </p:spPr>
        <p:txBody>
          <a:bodyPr/>
          <a:lstStyle/>
          <a:p>
            <a:pPr eaLnBrk="1" hangingPunct="1"/>
            <a:r>
              <a:rPr lang="en-US" sz="4000" smtClean="0"/>
              <a:t>Serial (ranking) algorithm</a:t>
            </a:r>
          </a:p>
        </p:txBody>
      </p:sp>
      <p:sp>
        <p:nvSpPr>
          <p:cNvPr id="59395" name="Rectangle 3"/>
          <p:cNvSpPr>
            <a:spLocks noGrp="1" noChangeArrowheads="1"/>
          </p:cNvSpPr>
          <p:nvPr>
            <p:ph type="body" idx="1"/>
          </p:nvPr>
        </p:nvSpPr>
        <p:spPr>
          <a:xfrm>
            <a:off x="0" y="762000"/>
            <a:ext cx="9144000" cy="5364163"/>
          </a:xfrm>
        </p:spPr>
        <p:txBody>
          <a:bodyPr/>
          <a:lstStyle/>
          <a:p>
            <a:pPr marL="533400" indent="-533400" eaLnBrk="1" hangingPunct="1">
              <a:lnSpc>
                <a:spcPct val="90000"/>
              </a:lnSpc>
              <a:buFontTx/>
              <a:buNone/>
            </a:pPr>
            <a:r>
              <a:rPr lang="en-US" sz="2800" smtClean="0"/>
              <a:t>SERIAL − RANK(A[1 . . ];B[1. .])</a:t>
            </a:r>
          </a:p>
          <a:p>
            <a:pPr marL="533400" indent="-533400" eaLnBrk="1" hangingPunct="1">
              <a:lnSpc>
                <a:spcPct val="90000"/>
              </a:lnSpc>
              <a:buFontTx/>
              <a:buNone/>
            </a:pPr>
            <a:r>
              <a:rPr lang="en-US" sz="2800" smtClean="0"/>
              <a:t>i := 0 and j := 0; add two auxiliary elements A(n+1) and B(n+1), each larger than both A(n) and B(n)</a:t>
            </a:r>
          </a:p>
          <a:p>
            <a:pPr marL="533400" indent="-533400" eaLnBrk="1" hangingPunct="1">
              <a:lnSpc>
                <a:spcPct val="90000"/>
              </a:lnSpc>
              <a:buFontTx/>
              <a:buNone/>
            </a:pPr>
            <a:r>
              <a:rPr lang="en-US" sz="2800" smtClean="0"/>
              <a:t>while i ≤ n or j ≤ n do</a:t>
            </a:r>
          </a:p>
          <a:p>
            <a:pPr marL="533400" indent="-533400" eaLnBrk="1" hangingPunct="1">
              <a:lnSpc>
                <a:spcPct val="90000"/>
              </a:lnSpc>
            </a:pPr>
            <a:r>
              <a:rPr lang="en-US" sz="2800" smtClean="0"/>
              <a:t>if A(i + 1) &lt; B(j + 1)</a:t>
            </a:r>
          </a:p>
          <a:p>
            <a:pPr marL="533400" indent="-533400" eaLnBrk="1" hangingPunct="1">
              <a:lnSpc>
                <a:spcPct val="90000"/>
              </a:lnSpc>
            </a:pPr>
            <a:r>
              <a:rPr lang="en-US" sz="2800" smtClean="0"/>
              <a:t>then RANK(i+1,B) := j; i := i + 1</a:t>
            </a:r>
          </a:p>
          <a:p>
            <a:pPr marL="533400" indent="-533400" eaLnBrk="1" hangingPunct="1">
              <a:lnSpc>
                <a:spcPct val="90000"/>
              </a:lnSpc>
            </a:pPr>
            <a:r>
              <a:rPr lang="en-US" sz="2800" smtClean="0"/>
              <a:t>else RANK(j+1),A) := i; j := j + 1</a:t>
            </a:r>
          </a:p>
          <a:p>
            <a:pPr marL="533400" indent="-533400" eaLnBrk="1" hangingPunct="1">
              <a:lnSpc>
                <a:spcPct val="90000"/>
              </a:lnSpc>
              <a:buFontTx/>
              <a:buNone/>
            </a:pPr>
            <a:r>
              <a:rPr lang="en-US" sz="2800" u="sng" smtClean="0"/>
              <a:t>In words</a:t>
            </a:r>
            <a:r>
              <a:rPr lang="en-US" sz="2800" smtClean="0"/>
              <a:t> Starting from A(1) and B(1), in each round:</a:t>
            </a:r>
          </a:p>
          <a:p>
            <a:pPr marL="533400" indent="-533400" eaLnBrk="1" hangingPunct="1">
              <a:lnSpc>
                <a:spcPct val="90000"/>
              </a:lnSpc>
              <a:buFontTx/>
              <a:buAutoNum type="arabicPeriod"/>
            </a:pPr>
            <a:r>
              <a:rPr lang="en-US" sz="2800" smtClean="0"/>
              <a:t>compare an element from A with an element of B</a:t>
            </a:r>
          </a:p>
          <a:p>
            <a:pPr marL="533400" indent="-533400" eaLnBrk="1" hangingPunct="1">
              <a:lnSpc>
                <a:spcPct val="90000"/>
              </a:lnSpc>
              <a:buFontTx/>
              <a:buAutoNum type="arabicPeriod"/>
            </a:pPr>
            <a:r>
              <a:rPr lang="en-US" sz="2800" smtClean="0"/>
              <a:t>determine the rank of the smaller among them</a:t>
            </a:r>
          </a:p>
          <a:p>
            <a:pPr marL="533400" indent="-533400" eaLnBrk="1" hangingPunct="1">
              <a:lnSpc>
                <a:spcPct val="90000"/>
              </a:lnSpc>
              <a:buFontTx/>
              <a:buNone/>
            </a:pPr>
            <a:r>
              <a:rPr lang="en-US" sz="2800" smtClean="0"/>
              <a:t>Complexity: O(n) time (and O(n) work...)</a:t>
            </a:r>
          </a:p>
          <a:p>
            <a:pPr marL="533400" indent="-533400" eaLnBrk="1" hangingPunct="1">
              <a:lnSpc>
                <a:spcPct val="90000"/>
              </a:lnSpc>
              <a:buFontTx/>
              <a:buNone/>
            </a:pPr>
            <a:endParaRPr lang="en-US" sz="2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0"/>
            <a:ext cx="8229600" cy="762000"/>
          </a:xfrm>
        </p:spPr>
        <p:txBody>
          <a:bodyPr/>
          <a:lstStyle/>
          <a:p>
            <a:pPr eaLnBrk="1" hangingPunct="1"/>
            <a:r>
              <a:rPr lang="en-US" sz="3600" smtClean="0"/>
              <a:t>Linear work parallel merging</a:t>
            </a:r>
          </a:p>
        </p:txBody>
      </p:sp>
      <p:sp>
        <p:nvSpPr>
          <p:cNvPr id="60419" name="Rectangle 3"/>
          <p:cNvSpPr>
            <a:spLocks noGrp="1" noChangeArrowheads="1"/>
          </p:cNvSpPr>
          <p:nvPr>
            <p:ph type="body" idx="1"/>
          </p:nvPr>
        </p:nvSpPr>
        <p:spPr>
          <a:xfrm>
            <a:off x="0" y="685800"/>
            <a:ext cx="8686800" cy="6172200"/>
          </a:xfrm>
        </p:spPr>
        <p:txBody>
          <a:bodyPr/>
          <a:lstStyle/>
          <a:p>
            <a:pPr eaLnBrk="1" hangingPunct="1">
              <a:buFontTx/>
              <a:buNone/>
            </a:pPr>
            <a:r>
              <a:rPr lang="en-US" sz="2400" u="sng" smtClean="0"/>
              <a:t>Partitioning</a:t>
            </a:r>
            <a:r>
              <a:rPr lang="en-US" sz="2400" smtClean="0"/>
              <a:t> </a:t>
            </a:r>
            <a:r>
              <a:rPr lang="en-US" sz="2400" smtClean="0">
                <a:sym typeface="Wingdings" pitchFamily="2" charset="2"/>
              </a:rPr>
              <a:t>for 1 ≤ i ≤ n/p pardo [p &lt;= n/log and p | n]</a:t>
            </a:r>
          </a:p>
          <a:p>
            <a:pPr eaLnBrk="1" hangingPunct="1"/>
            <a:r>
              <a:rPr lang="en-US" sz="2400" smtClean="0">
                <a:sym typeface="Wingdings" pitchFamily="2" charset="2"/>
              </a:rPr>
              <a:t>b(i):=RANK(p(i-1) + 1),B) using binary search </a:t>
            </a:r>
          </a:p>
          <a:p>
            <a:pPr eaLnBrk="1" hangingPunct="1"/>
            <a:r>
              <a:rPr lang="en-US" sz="2400" smtClean="0">
                <a:sym typeface="Wingdings" pitchFamily="2" charset="2"/>
              </a:rPr>
              <a:t>a(i):=RANK(p(i-1) + 1),A) using binary search</a:t>
            </a:r>
          </a:p>
          <a:p>
            <a:pPr eaLnBrk="1" hangingPunct="1">
              <a:buFontTx/>
              <a:buNone/>
            </a:pPr>
            <a:r>
              <a:rPr lang="en-US" sz="2400" u="sng" smtClean="0">
                <a:sym typeface="Wingdings" pitchFamily="2" charset="2"/>
              </a:rPr>
              <a:t>Actual work </a:t>
            </a:r>
          </a:p>
          <a:p>
            <a:pPr eaLnBrk="1" hangingPunct="1">
              <a:buFontTx/>
              <a:buNone/>
            </a:pPr>
            <a:r>
              <a:rPr lang="en-US" sz="2400" u="sng" smtClean="0">
                <a:sym typeface="Wingdings" pitchFamily="2" charset="2"/>
              </a:rPr>
              <a:t>Observe</a:t>
            </a:r>
            <a:r>
              <a:rPr lang="en-US" sz="2400" smtClean="0">
                <a:sym typeface="Wingdings" pitchFamily="2" charset="2"/>
              </a:rPr>
              <a:t> Ranking task can be </a:t>
            </a:r>
          </a:p>
          <a:p>
            <a:pPr eaLnBrk="1" hangingPunct="1">
              <a:buFontTx/>
              <a:buNone/>
            </a:pPr>
            <a:r>
              <a:rPr lang="en-US" sz="2400" smtClean="0">
                <a:sym typeface="Wingdings" pitchFamily="2" charset="2"/>
              </a:rPr>
              <a:t>broken into 2p independent “slices”.</a:t>
            </a:r>
          </a:p>
          <a:p>
            <a:pPr eaLnBrk="1" hangingPunct="1">
              <a:buFontTx/>
              <a:buNone/>
            </a:pPr>
            <a:r>
              <a:rPr lang="en-US" sz="2400" u="sng" smtClean="0">
                <a:sym typeface="Wingdings" pitchFamily="2" charset="2"/>
              </a:rPr>
              <a:t>Example of a slice</a:t>
            </a:r>
          </a:p>
          <a:p>
            <a:pPr eaLnBrk="1" hangingPunct="1">
              <a:buFontTx/>
              <a:buNone/>
            </a:pPr>
            <a:r>
              <a:rPr lang="en-US" sz="2400" smtClean="0">
                <a:sym typeface="Wingdings" pitchFamily="2" charset="2"/>
              </a:rPr>
              <a:t>Start at A(p(i-1) +1) and B(b(i)).</a:t>
            </a:r>
          </a:p>
          <a:p>
            <a:pPr eaLnBrk="1" hangingPunct="1">
              <a:buFontTx/>
              <a:buNone/>
            </a:pPr>
            <a:r>
              <a:rPr lang="en-US" sz="2400" smtClean="0">
                <a:sym typeface="Wingdings" pitchFamily="2" charset="2"/>
              </a:rPr>
              <a:t>Using serial ranking advance till:</a:t>
            </a:r>
          </a:p>
          <a:p>
            <a:pPr eaLnBrk="1" hangingPunct="1">
              <a:buFontTx/>
              <a:buNone/>
            </a:pPr>
            <a:r>
              <a:rPr lang="en-US" sz="2400" u="sng" smtClean="0">
                <a:sym typeface="Wingdings" pitchFamily="2" charset="2"/>
              </a:rPr>
              <a:t>Termination condition</a:t>
            </a:r>
          </a:p>
          <a:p>
            <a:pPr eaLnBrk="1" hangingPunct="1">
              <a:buFontTx/>
              <a:buNone/>
            </a:pPr>
            <a:r>
              <a:rPr lang="en-US" sz="2400" smtClean="0">
                <a:sym typeface="Wingdings" pitchFamily="2" charset="2"/>
              </a:rPr>
              <a:t>Either A(pi+1) or some B(jp+1) loses</a:t>
            </a:r>
          </a:p>
          <a:p>
            <a:pPr eaLnBrk="1" hangingPunct="1">
              <a:buFontTx/>
              <a:buNone/>
            </a:pPr>
            <a:r>
              <a:rPr lang="en-US" sz="2400" u="sng" smtClean="0">
                <a:sym typeface="Wingdings" pitchFamily="2" charset="2"/>
              </a:rPr>
              <a:t>Parallel algorithm</a:t>
            </a:r>
          </a:p>
          <a:p>
            <a:pPr eaLnBrk="1" hangingPunct="1">
              <a:buFontTx/>
              <a:buNone/>
            </a:pPr>
            <a:r>
              <a:rPr lang="en-US" sz="2400" smtClean="0">
                <a:sym typeface="Wingdings" pitchFamily="2" charset="2"/>
              </a:rPr>
              <a:t>2p concurrent threads</a:t>
            </a:r>
          </a:p>
        </p:txBody>
      </p:sp>
      <p:pic>
        <p:nvPicPr>
          <p:cNvPr id="60420" name="Picture 4" descr="r7-aux"/>
          <p:cNvPicPr>
            <a:picLocks noChangeAspect="1" noChangeArrowheads="1"/>
          </p:cNvPicPr>
          <p:nvPr/>
        </p:nvPicPr>
        <p:blipFill>
          <a:blip r:embed="rId3" cstate="print"/>
          <a:srcRect/>
          <a:stretch>
            <a:fillRect/>
          </a:stretch>
        </p:blipFill>
        <p:spPr bwMode="auto">
          <a:xfrm>
            <a:off x="5334000" y="2590800"/>
            <a:ext cx="381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600" smtClean="0"/>
              <a:t>Linear work parallel merging (cont’d)</a:t>
            </a:r>
          </a:p>
        </p:txBody>
      </p:sp>
      <p:sp>
        <p:nvSpPr>
          <p:cNvPr id="61443" name="Rectangle 3"/>
          <p:cNvSpPr>
            <a:spLocks noGrp="1" noChangeArrowheads="1"/>
          </p:cNvSpPr>
          <p:nvPr>
            <p:ph type="body" idx="1"/>
          </p:nvPr>
        </p:nvSpPr>
        <p:spPr/>
        <p:txBody>
          <a:bodyPr/>
          <a:lstStyle/>
          <a:p>
            <a:pPr eaLnBrk="1" hangingPunct="1">
              <a:buFontTx/>
              <a:buNone/>
            </a:pPr>
            <a:r>
              <a:rPr lang="en-US" sz="2400" u="sng" smtClean="0">
                <a:sym typeface="Wingdings" pitchFamily="2" charset="2"/>
              </a:rPr>
              <a:t>Observation</a:t>
            </a:r>
            <a:r>
              <a:rPr lang="en-US" sz="2400" smtClean="0">
                <a:sym typeface="Wingdings" pitchFamily="2" charset="2"/>
              </a:rPr>
              <a:t> 2p slices. </a:t>
            </a:r>
            <a:r>
              <a:rPr lang="en-US" sz="2400" u="sng" smtClean="0">
                <a:sym typeface="Wingdings" pitchFamily="2" charset="2"/>
              </a:rPr>
              <a:t>None larger than 2n/p</a:t>
            </a:r>
            <a:r>
              <a:rPr lang="en-US" sz="2400" smtClean="0">
                <a:sym typeface="Wingdings" pitchFamily="2" charset="2"/>
              </a:rPr>
              <a:t>. </a:t>
            </a:r>
          </a:p>
          <a:p>
            <a:pPr eaLnBrk="1" hangingPunct="1">
              <a:buFontTx/>
              <a:buNone/>
            </a:pPr>
            <a:r>
              <a:rPr lang="en-US" sz="2400" smtClean="0">
                <a:sym typeface="Wingdings" pitchFamily="2" charset="2"/>
              </a:rPr>
              <a:t>(not too bad since average is 2n/2p=n/p)</a:t>
            </a:r>
          </a:p>
          <a:p>
            <a:pPr eaLnBrk="1" hangingPunct="1">
              <a:buFontTx/>
              <a:buNone/>
            </a:pPr>
            <a:r>
              <a:rPr lang="en-US" sz="2400" u="sng" smtClean="0">
                <a:sym typeface="Wingdings" pitchFamily="2" charset="2"/>
              </a:rPr>
              <a:t>Complexity</a:t>
            </a:r>
            <a:r>
              <a:rPr lang="en-US" sz="2400" smtClean="0">
                <a:sym typeface="Wingdings" pitchFamily="2" charset="2"/>
              </a:rPr>
              <a:t> Partitioning takes O(p log n) work and O(log n) time, or O(n) work and O(log n) time. Actual work employs 2p serial algorithms, each takes O(n/p) time. </a:t>
            </a:r>
            <a:r>
              <a:rPr lang="en-US" sz="2400" u="sng" smtClean="0">
                <a:sym typeface="Wingdings" pitchFamily="2" charset="2"/>
              </a:rPr>
              <a:t>Total</a:t>
            </a:r>
            <a:r>
              <a:rPr lang="en-US" sz="2400" smtClean="0">
                <a:sym typeface="Wingdings" pitchFamily="2" charset="2"/>
              </a:rPr>
              <a:t> work is O(n) and time is O(log n), for p=n/log n.</a:t>
            </a:r>
          </a:p>
          <a:p>
            <a:pPr eaLnBrk="1" hangingPunct="1">
              <a:buFontTx/>
              <a:buNone/>
            </a:pPr>
            <a:endParaRPr lang="en-US" sz="2400" smtClean="0">
              <a:sym typeface="Wingdings" pitchFamily="2" charset="2"/>
            </a:endParaRPr>
          </a:p>
          <a:p>
            <a:pPr eaLnBrk="1" hangingPunct="1">
              <a:buFontTx/>
              <a:buNone/>
            </a:pPr>
            <a:endParaRPr lang="en-US" smtClean="0">
              <a:sym typeface="Wingdings" pitchFamily="2" charset="2"/>
            </a:endParaRPr>
          </a:p>
          <a:p>
            <a:pPr eaLnBrk="1" hangingPunct="1">
              <a:buFontTx/>
              <a:buNone/>
            </a:pPr>
            <a:endParaRPr lang="en-US" sz="2400" smtClean="0">
              <a:sym typeface="Wingdings" pitchFamily="2" charset="2"/>
            </a:endParaRPr>
          </a:p>
          <a:p>
            <a:pPr eaLnBrk="1" hangingPunct="1">
              <a:buFontTx/>
              <a:buChar char="-"/>
            </a:pPr>
            <a:endParaRPr lang="en-US" sz="2400" smtClean="0">
              <a:sym typeface="Wingdings" pitchFamily="2" charset="2"/>
            </a:endParaRPr>
          </a:p>
          <a:p>
            <a:pPr eaLnBrk="1" hangingPunct="1"/>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0" y="112713"/>
            <a:ext cx="9312275" cy="5859462"/>
          </a:xfrm>
          <a:prstGeom prst="rect">
            <a:avLst/>
          </a:prstGeom>
          <a:noFill/>
          <a:ln w="9525">
            <a:noFill/>
            <a:miter lim="800000"/>
            <a:headEnd/>
            <a:tailEnd/>
          </a:ln>
        </p:spPr>
        <p:txBody>
          <a:bodyPr>
            <a:spAutoFit/>
          </a:bodyPr>
          <a:lstStyle/>
          <a:p>
            <a:r>
              <a:rPr lang="en-US"/>
              <a:t>Exercise 6: Consider the merging problem as above. Consider a variant of the above</a:t>
            </a:r>
          </a:p>
          <a:p>
            <a:r>
              <a:rPr lang="en-US"/>
              <a:t>merging algorithm where instead of fixing x (p above) to be n/ log n, x could be any positive integer between 1 and n. </a:t>
            </a:r>
          </a:p>
          <a:p>
            <a:r>
              <a:rPr lang="en-US"/>
              <a:t>Describe the resulting merging algorithm and analyze its time and work complexity as a function of both x and n.</a:t>
            </a:r>
          </a:p>
          <a:p>
            <a:endParaRPr lang="en-US"/>
          </a:p>
          <a:p>
            <a:r>
              <a:rPr lang="en-US"/>
              <a:t>Exercise 7: Consider the merging problem as above, and assume that the values of the</a:t>
            </a:r>
          </a:p>
          <a:p>
            <a:r>
              <a:rPr lang="en-US"/>
              <a:t>input elements are not pair wise distinct. Adapt the merging algorithm for this problem,</a:t>
            </a:r>
          </a:p>
          <a:p>
            <a:r>
              <a:rPr lang="en-US"/>
              <a:t>so that it will take the same work and the same running time.</a:t>
            </a:r>
          </a:p>
          <a:p>
            <a:endParaRPr lang="en-US"/>
          </a:p>
          <a:p>
            <a:r>
              <a:rPr lang="en-US"/>
              <a:t>Exercise 8: Consider the merging problem as above, and assume that the values of n</a:t>
            </a:r>
          </a:p>
          <a:p>
            <a:r>
              <a:rPr lang="en-US"/>
              <a:t>and m are not equal. Adapt the merging algorithm for this problem. What are the new</a:t>
            </a:r>
          </a:p>
          <a:p>
            <a:r>
              <a:rPr lang="en-US"/>
              <a:t>work and time complexities?</a:t>
            </a:r>
          </a:p>
          <a:p>
            <a:endParaRPr lang="en-US"/>
          </a:p>
          <a:p>
            <a:r>
              <a:rPr lang="en-US"/>
              <a:t>Exercise 9: Consider the merging algorithm as above. Suppose that the algorithm</a:t>
            </a:r>
          </a:p>
          <a:p>
            <a:r>
              <a:rPr lang="en-US"/>
              <a:t>needs to be programmed using the smallest number of Spawn commands in an XMT-C</a:t>
            </a:r>
          </a:p>
          <a:p>
            <a:r>
              <a:rPr lang="en-US"/>
              <a:t>single-program multiple-data (SPMD) program. What is the smallest number of Spawn</a:t>
            </a:r>
          </a:p>
          <a:p>
            <a:r>
              <a:rPr lang="en-US"/>
              <a:t>commands possible? Justify your answer.</a:t>
            </a:r>
          </a:p>
          <a:p>
            <a:r>
              <a:rPr lang="en-US"/>
              <a:t>(Note: This exercise should be given only after XMT-C programming has been intro-</a:t>
            </a:r>
          </a:p>
          <a:p>
            <a:r>
              <a:rPr lang="en-US"/>
              <a:t>duced.)</a:t>
            </a:r>
          </a:p>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600" smtClean="0"/>
              <a:t>Technique: Divide and Conquer Problem: Sort (by-merge)</a:t>
            </a:r>
            <a:r>
              <a:rPr lang="en-US" sz="4000" smtClean="0"/>
              <a:t/>
            </a:r>
            <a:br>
              <a:rPr lang="en-US" sz="4000" smtClean="0"/>
            </a:br>
            <a:endParaRPr lang="en-US" sz="4000" smtClean="0"/>
          </a:p>
        </p:txBody>
      </p:sp>
      <p:sp>
        <p:nvSpPr>
          <p:cNvPr id="63491" name="Rectangle 3"/>
          <p:cNvSpPr>
            <a:spLocks noGrp="1" noChangeArrowheads="1"/>
          </p:cNvSpPr>
          <p:nvPr>
            <p:ph type="body" idx="1"/>
          </p:nvPr>
        </p:nvSpPr>
        <p:spPr>
          <a:xfrm>
            <a:off x="0" y="1143000"/>
            <a:ext cx="9144000" cy="4983163"/>
          </a:xfrm>
        </p:spPr>
        <p:txBody>
          <a:bodyPr/>
          <a:lstStyle/>
          <a:p>
            <a:pPr eaLnBrk="1" hangingPunct="1">
              <a:lnSpc>
                <a:spcPct val="80000"/>
              </a:lnSpc>
              <a:buFontTx/>
              <a:buNone/>
            </a:pPr>
            <a:r>
              <a:rPr lang="en-US" sz="2400" smtClean="0"/>
              <a:t>Input: Array A[1 .. n], drawn from a totally ordered domain.</a:t>
            </a:r>
          </a:p>
          <a:p>
            <a:pPr eaLnBrk="1" hangingPunct="1">
              <a:lnSpc>
                <a:spcPct val="80000"/>
              </a:lnSpc>
              <a:buFontTx/>
              <a:buNone/>
            </a:pPr>
            <a:r>
              <a:rPr lang="en-US" sz="2400" smtClean="0"/>
              <a:t>Sorting: reorder (permute) the elements of A into array B, such that B(1) ≤ B(2) ≤ . . . ≤ B(n).</a:t>
            </a:r>
          </a:p>
          <a:p>
            <a:pPr eaLnBrk="1" hangingPunct="1">
              <a:lnSpc>
                <a:spcPct val="80000"/>
              </a:lnSpc>
              <a:buFontTx/>
              <a:buNone/>
            </a:pPr>
            <a:r>
              <a:rPr lang="en-US" sz="2400" smtClean="0"/>
              <a:t>Sort-by-merge: classic serial algorithm. This known algorithm translates directly into a reasonably efficient parallel algorithm.  </a:t>
            </a:r>
          </a:p>
          <a:p>
            <a:pPr eaLnBrk="1" hangingPunct="1">
              <a:lnSpc>
                <a:spcPct val="80000"/>
              </a:lnSpc>
              <a:buFontTx/>
              <a:buNone/>
            </a:pPr>
            <a:r>
              <a:rPr lang="en-US" sz="2400" smtClean="0"/>
              <a:t>Recursive description (assume n = 2</a:t>
            </a:r>
            <a:r>
              <a:rPr lang="en-US" sz="2400" baseline="30000" smtClean="0"/>
              <a:t>l</a:t>
            </a:r>
            <a:r>
              <a:rPr lang="en-US" sz="2400" smtClean="0"/>
              <a:t> for some integer l ≥ 0):</a:t>
            </a:r>
          </a:p>
          <a:p>
            <a:pPr eaLnBrk="1" hangingPunct="1">
              <a:lnSpc>
                <a:spcPct val="80000"/>
              </a:lnSpc>
              <a:buFontTx/>
              <a:buNone/>
            </a:pPr>
            <a:r>
              <a:rPr lang="en-US" sz="2400" smtClean="0"/>
              <a:t>MERGE − SORT(A[1 .. n];B[1 .. n])</a:t>
            </a:r>
          </a:p>
          <a:p>
            <a:pPr eaLnBrk="1" hangingPunct="1">
              <a:lnSpc>
                <a:spcPct val="80000"/>
              </a:lnSpc>
              <a:buFontTx/>
              <a:buNone/>
            </a:pPr>
            <a:r>
              <a:rPr lang="en-US" sz="2400" smtClean="0"/>
              <a:t>if n = 1</a:t>
            </a:r>
          </a:p>
          <a:p>
            <a:pPr eaLnBrk="1" hangingPunct="1">
              <a:lnSpc>
                <a:spcPct val="80000"/>
              </a:lnSpc>
              <a:buFontTx/>
              <a:buNone/>
            </a:pPr>
            <a:r>
              <a:rPr lang="en-US" sz="2400" smtClean="0"/>
              <a:t>then return B(1) := A(1)</a:t>
            </a:r>
          </a:p>
          <a:p>
            <a:pPr eaLnBrk="1" hangingPunct="1">
              <a:lnSpc>
                <a:spcPct val="80000"/>
              </a:lnSpc>
              <a:buFontTx/>
              <a:buNone/>
            </a:pPr>
            <a:r>
              <a:rPr lang="en-US" sz="2400" smtClean="0"/>
              <a:t>else call, in parallel, </a:t>
            </a:r>
          </a:p>
          <a:p>
            <a:pPr eaLnBrk="1" hangingPunct="1">
              <a:lnSpc>
                <a:spcPct val="80000"/>
              </a:lnSpc>
              <a:buFontTx/>
              <a:buNone/>
            </a:pPr>
            <a:r>
              <a:rPr lang="en-US" sz="2400" smtClean="0"/>
              <a:t>- MERGE − SORT(A[1 .. n/2];C[1 .. n/2]) and</a:t>
            </a:r>
          </a:p>
          <a:p>
            <a:pPr eaLnBrk="1" hangingPunct="1">
              <a:lnSpc>
                <a:spcPct val="80000"/>
              </a:lnSpc>
              <a:buFontTx/>
              <a:buNone/>
            </a:pPr>
            <a:r>
              <a:rPr lang="en-US" sz="2400" smtClean="0"/>
              <a:t>- MERGE − SORT(A[n/2 +1 .. n);C[n/2 + 1 .. n])</a:t>
            </a:r>
          </a:p>
          <a:p>
            <a:pPr eaLnBrk="1" hangingPunct="1">
              <a:lnSpc>
                <a:spcPct val="80000"/>
              </a:lnSpc>
              <a:buFontTx/>
              <a:buNone/>
            </a:pPr>
            <a:r>
              <a:rPr lang="en-US" sz="2400" smtClean="0"/>
              <a:t>Merge C[1 .. n/2] and C[n/2 +1) .. N] into B[1 .. N]</a:t>
            </a:r>
          </a:p>
          <a:p>
            <a:pPr eaLnBrk="1" hangingPunct="1">
              <a:lnSpc>
                <a:spcPct val="80000"/>
              </a:lnSpc>
              <a:buFontTx/>
              <a:buNone/>
            </a:pPr>
            <a:endParaRPr lang="en-US" sz="2400" smtClean="0"/>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76200"/>
            <a:ext cx="8229600" cy="685800"/>
          </a:xfrm>
        </p:spPr>
        <p:txBody>
          <a:bodyPr/>
          <a:lstStyle/>
          <a:p>
            <a:pPr eaLnBrk="1" hangingPunct="1"/>
            <a:r>
              <a:rPr lang="en-US" sz="4000" smtClean="0"/>
              <a:t>Merge-Sort </a:t>
            </a:r>
          </a:p>
        </p:txBody>
      </p:sp>
      <p:sp>
        <p:nvSpPr>
          <p:cNvPr id="64515" name="Rectangle 3"/>
          <p:cNvSpPr>
            <a:spLocks noGrp="1" noChangeArrowheads="1"/>
          </p:cNvSpPr>
          <p:nvPr>
            <p:ph type="body" idx="1"/>
          </p:nvPr>
        </p:nvSpPr>
        <p:spPr/>
        <p:txBody>
          <a:bodyPr/>
          <a:lstStyle/>
          <a:p>
            <a:pPr eaLnBrk="1" hangingPunct="1">
              <a:buFontTx/>
              <a:buNone/>
            </a:pPr>
            <a:r>
              <a:rPr lang="en-US" smtClean="0"/>
              <a:t>Example:</a:t>
            </a:r>
          </a:p>
        </p:txBody>
      </p:sp>
      <p:pic>
        <p:nvPicPr>
          <p:cNvPr id="64516" name="Picture 4" descr="r8aux"/>
          <p:cNvPicPr>
            <a:picLocks noChangeAspect="1" noChangeArrowheads="1"/>
          </p:cNvPicPr>
          <p:nvPr/>
        </p:nvPicPr>
        <p:blipFill>
          <a:blip r:embed="rId3" cstate="print"/>
          <a:srcRect/>
          <a:stretch>
            <a:fillRect/>
          </a:stretch>
        </p:blipFill>
        <p:spPr bwMode="auto">
          <a:xfrm>
            <a:off x="3276600" y="838200"/>
            <a:ext cx="5638800" cy="3810000"/>
          </a:xfrm>
          <a:prstGeom prst="rect">
            <a:avLst/>
          </a:prstGeom>
          <a:noFill/>
          <a:ln w="9525">
            <a:noFill/>
            <a:miter lim="800000"/>
            <a:headEnd/>
            <a:tailEnd/>
          </a:ln>
        </p:spPr>
      </p:pic>
      <p:sp>
        <p:nvSpPr>
          <p:cNvPr id="64517" name="Text Box 5"/>
          <p:cNvSpPr txBox="1">
            <a:spLocks noChangeArrowheads="1"/>
          </p:cNvSpPr>
          <p:nvPr/>
        </p:nvSpPr>
        <p:spPr bwMode="auto">
          <a:xfrm>
            <a:off x="288925" y="4724400"/>
            <a:ext cx="8531225" cy="2774950"/>
          </a:xfrm>
          <a:prstGeom prst="rect">
            <a:avLst/>
          </a:prstGeom>
          <a:noFill/>
          <a:ln w="9525">
            <a:noFill/>
            <a:miter lim="800000"/>
            <a:headEnd/>
            <a:tailEnd/>
          </a:ln>
        </p:spPr>
        <p:txBody>
          <a:bodyPr>
            <a:spAutoFit/>
          </a:bodyPr>
          <a:lstStyle/>
          <a:p>
            <a:r>
              <a:rPr lang="en-US" sz="2000" u="sng"/>
              <a:t>Complexity</a:t>
            </a:r>
            <a:r>
              <a:rPr lang="en-US" sz="2000"/>
              <a:t> The linear work merging algorithm runs in O(log n) time. </a:t>
            </a:r>
          </a:p>
          <a:p>
            <a:r>
              <a:rPr lang="en-US" sz="2000"/>
              <a:t>Hence, time and work for merge-sort satisfy: </a:t>
            </a:r>
          </a:p>
          <a:p>
            <a:r>
              <a:rPr lang="en-US" sz="2000"/>
              <a:t>T(n) ≤ T(n/2) + α log n; W(n) ≤ 2W(n/2) + βn where α, β &gt; 0 are constants. </a:t>
            </a:r>
          </a:p>
          <a:p>
            <a:r>
              <a:rPr lang="en-US" sz="2000"/>
              <a:t>Solutions: T(n) = O(log</a:t>
            </a:r>
            <a:r>
              <a:rPr lang="en-US" sz="2000" baseline="30000"/>
              <a:t>2</a:t>
            </a:r>
            <a:r>
              <a:rPr lang="en-US" sz="2000"/>
              <a:t> n) and W(n) = O(n log n).</a:t>
            </a:r>
          </a:p>
          <a:p>
            <a:endParaRPr lang="en-US" sz="2000"/>
          </a:p>
          <a:p>
            <a:r>
              <a:rPr lang="en-US"/>
              <a:t>Merge-sort algorithm is a “balanced binary tree” algorithm. See above figure and try to give a non-recursive description of merge-sort.</a:t>
            </a:r>
          </a:p>
          <a:p>
            <a:endParaRPr lang="en-US" sz="2000"/>
          </a:p>
          <a:p>
            <a:endParaRPr lang="en-US" sz="2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0"/>
            <a:ext cx="8153400" cy="609600"/>
          </a:xfrm>
        </p:spPr>
        <p:txBody>
          <a:bodyPr/>
          <a:lstStyle/>
          <a:p>
            <a:pPr eaLnBrk="1" hangingPunct="1"/>
            <a:r>
              <a:rPr lang="en-US" sz="4000" smtClean="0"/>
              <a:t/>
            </a:r>
            <a:br>
              <a:rPr lang="en-US" sz="4000" smtClean="0"/>
            </a:br>
            <a:r>
              <a:rPr lang="en-US" sz="4000" smtClean="0"/>
              <a:t/>
            </a:r>
            <a:br>
              <a:rPr lang="en-US" sz="4000" smtClean="0"/>
            </a:br>
            <a:endParaRPr lang="en-US" sz="4000" smtClean="0"/>
          </a:p>
        </p:txBody>
      </p:sp>
      <p:sp>
        <p:nvSpPr>
          <p:cNvPr id="65539" name="Rectangle 3"/>
          <p:cNvSpPr>
            <a:spLocks noGrp="1" noChangeArrowheads="1"/>
          </p:cNvSpPr>
          <p:nvPr>
            <p:ph type="body" idx="1"/>
          </p:nvPr>
        </p:nvSpPr>
        <p:spPr>
          <a:xfrm>
            <a:off x="0" y="0"/>
            <a:ext cx="9144000" cy="6126163"/>
          </a:xfrm>
        </p:spPr>
        <p:txBody>
          <a:bodyPr/>
          <a:lstStyle/>
          <a:p>
            <a:pPr algn="ctr" eaLnBrk="1" hangingPunct="1">
              <a:lnSpc>
                <a:spcPct val="90000"/>
              </a:lnSpc>
              <a:buFontTx/>
              <a:buNone/>
            </a:pPr>
            <a:r>
              <a:rPr lang="en-US" sz="2800" smtClean="0"/>
              <a:t>PLAN </a:t>
            </a:r>
          </a:p>
          <a:p>
            <a:pPr eaLnBrk="1" hangingPunct="1">
              <a:lnSpc>
                <a:spcPct val="90000"/>
              </a:lnSpc>
              <a:buFontTx/>
              <a:buNone/>
            </a:pPr>
            <a:r>
              <a:rPr lang="en-US" sz="2400" smtClean="0"/>
              <a:t>1. Present 2 general techniques:</a:t>
            </a:r>
          </a:p>
          <a:p>
            <a:pPr eaLnBrk="1" hangingPunct="1">
              <a:lnSpc>
                <a:spcPct val="90000"/>
              </a:lnSpc>
              <a:buFontTx/>
              <a:buChar char="-"/>
            </a:pPr>
            <a:r>
              <a:rPr lang="en-US" sz="2400" smtClean="0"/>
              <a:t>Accelerating cascades </a:t>
            </a:r>
          </a:p>
          <a:p>
            <a:pPr eaLnBrk="1" hangingPunct="1">
              <a:lnSpc>
                <a:spcPct val="90000"/>
              </a:lnSpc>
              <a:buFontTx/>
              <a:buChar char="-"/>
            </a:pPr>
            <a:r>
              <a:rPr lang="en-US" sz="2400" smtClean="0"/>
              <a:t>Informal Work-Depth—what “thinking in parallel” means in this presentation</a:t>
            </a:r>
          </a:p>
          <a:p>
            <a:pPr eaLnBrk="1" hangingPunct="1">
              <a:lnSpc>
                <a:spcPct val="90000"/>
              </a:lnSpc>
              <a:buFontTx/>
              <a:buNone/>
            </a:pPr>
            <a:r>
              <a:rPr lang="en-US" sz="2400" smtClean="0"/>
              <a:t>2. Illustrate using 2 approaches for the selection problem: deterministic (clearer?) and randomized (more practical)</a:t>
            </a:r>
          </a:p>
          <a:p>
            <a:pPr eaLnBrk="1" hangingPunct="1">
              <a:lnSpc>
                <a:spcPct val="90000"/>
              </a:lnSpc>
              <a:buFontTx/>
              <a:buNone/>
            </a:pPr>
            <a:r>
              <a:rPr lang="en-US" sz="2400" smtClean="0"/>
              <a:t>3. Program (if you wish) the latter</a:t>
            </a:r>
          </a:p>
          <a:p>
            <a:pPr eaLnBrk="1" hangingPunct="1">
              <a:lnSpc>
                <a:spcPct val="90000"/>
              </a:lnSpc>
              <a:buFontTx/>
              <a:buNone/>
            </a:pPr>
            <a:endParaRPr lang="en-US" sz="2400" smtClean="0"/>
          </a:p>
          <a:p>
            <a:pPr algn="ctr" eaLnBrk="1" hangingPunct="1">
              <a:lnSpc>
                <a:spcPct val="90000"/>
              </a:lnSpc>
              <a:buFontTx/>
              <a:buNone/>
            </a:pPr>
            <a:r>
              <a:rPr lang="en-US" sz="2800" smtClean="0"/>
              <a:t>Problem: Selection</a:t>
            </a:r>
            <a:endParaRPr lang="en-US" sz="2000" smtClean="0"/>
          </a:p>
          <a:p>
            <a:pPr eaLnBrk="1" hangingPunct="1">
              <a:lnSpc>
                <a:spcPct val="90000"/>
              </a:lnSpc>
              <a:buFontTx/>
              <a:buNone/>
            </a:pPr>
            <a:r>
              <a:rPr lang="en-US" sz="2000" smtClean="0"/>
              <a:t>Input: Array A[1..n] from a totally ordered domain; integer k, 1 ≤ k ≤ n. A(j) is k-th smallest in A if ≤k−1 elements are smaller and ≤ n−k elements are larger. </a:t>
            </a:r>
          </a:p>
          <a:p>
            <a:pPr eaLnBrk="1" hangingPunct="1">
              <a:lnSpc>
                <a:spcPct val="90000"/>
              </a:lnSpc>
              <a:buFontTx/>
              <a:buNone/>
            </a:pPr>
            <a:r>
              <a:rPr lang="en-US" sz="2000" smtClean="0"/>
              <a:t>Selection problem: find a k-th smallest element.</a:t>
            </a:r>
          </a:p>
          <a:p>
            <a:pPr eaLnBrk="1" hangingPunct="1">
              <a:lnSpc>
                <a:spcPct val="90000"/>
              </a:lnSpc>
              <a:buFontTx/>
              <a:buNone/>
            </a:pPr>
            <a:r>
              <a:rPr lang="en-US" sz="1800" smtClean="0"/>
              <a:t>Example. A=[9,7,2,3,8,5,7,4,2,3,5,6]; n=12;k=4. Either A(4) or A(10) (=3) is 4-th smallest. For k=5, A(8)=4 is the only 5-th smallest element.</a:t>
            </a:r>
          </a:p>
          <a:p>
            <a:pPr eaLnBrk="1" hangingPunct="1">
              <a:lnSpc>
                <a:spcPct val="90000"/>
              </a:lnSpc>
              <a:buFontTx/>
              <a:buNone/>
            </a:pPr>
            <a:r>
              <a:rPr lang="en-US" sz="2000" smtClean="0"/>
              <a:t>Instances of selection problem: (i) for k=1, the minimum element, (ii) for k=n, the maximum (iii) for k = ⌈n/2⌉, the median. </a:t>
            </a:r>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152400"/>
            <a:ext cx="9067800" cy="2514600"/>
          </a:xfrm>
        </p:spPr>
        <p:txBody>
          <a:bodyPr/>
          <a:lstStyle/>
          <a:p>
            <a:pPr marL="838200" indent="-838200" eaLnBrk="1" hangingPunct="1"/>
            <a:r>
              <a:rPr lang="en-US" sz="4000" b="1" dirty="0" smtClean="0"/>
              <a:t>Theme: How to Think Algorithmically in Parallel?</a:t>
            </a:r>
            <a:br>
              <a:rPr lang="en-US" sz="4000" b="1" dirty="0" smtClean="0"/>
            </a:br>
            <a:endParaRPr lang="en-US" sz="4000" b="1" dirty="0" smtClean="0"/>
          </a:p>
        </p:txBody>
      </p:sp>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762000"/>
          </a:xfrm>
        </p:spPr>
        <p:txBody>
          <a:bodyPr/>
          <a:lstStyle/>
          <a:p>
            <a:pPr eaLnBrk="1" hangingPunct="1"/>
            <a:r>
              <a:rPr lang="en-US" sz="4000" smtClean="0"/>
              <a:t>Accelerating Cascades - Example</a:t>
            </a:r>
          </a:p>
        </p:txBody>
      </p:sp>
      <p:sp>
        <p:nvSpPr>
          <p:cNvPr id="66563" name="Rectangle 3"/>
          <p:cNvSpPr>
            <a:spLocks noGrp="1" noChangeArrowheads="1"/>
          </p:cNvSpPr>
          <p:nvPr>
            <p:ph type="body" idx="1"/>
          </p:nvPr>
        </p:nvSpPr>
        <p:spPr>
          <a:xfrm>
            <a:off x="0" y="762000"/>
            <a:ext cx="9144000" cy="6096000"/>
          </a:xfrm>
        </p:spPr>
        <p:txBody>
          <a:bodyPr/>
          <a:lstStyle/>
          <a:p>
            <a:pPr marL="609600" indent="-609600" eaLnBrk="1" hangingPunct="1">
              <a:lnSpc>
                <a:spcPct val="80000"/>
              </a:lnSpc>
              <a:buFontTx/>
              <a:buNone/>
            </a:pPr>
            <a:r>
              <a:rPr lang="en-US" sz="2000" smtClean="0"/>
              <a:t>Get a fast O(n)-work selection algorithm from 2 “pure” selection algorithms:</a:t>
            </a:r>
          </a:p>
          <a:p>
            <a:pPr marL="609600" indent="-609600" eaLnBrk="1" hangingPunct="1">
              <a:lnSpc>
                <a:spcPct val="80000"/>
              </a:lnSpc>
              <a:buFontTx/>
              <a:buAutoNum type="arabicParenBoth"/>
            </a:pPr>
            <a:r>
              <a:rPr lang="en-US" sz="2000" smtClean="0"/>
              <a:t>Algorithm 1 has O(log n) iterations. Each reduces a size m instance of selection in O(log m) time and O(m) work to an instance whose size is ≤ 3m/4.  Why is the complexity of Algorithm 1 O(log</a:t>
            </a:r>
            <a:r>
              <a:rPr lang="en-US" sz="2000" baseline="30000" smtClean="0"/>
              <a:t>2</a:t>
            </a:r>
            <a:r>
              <a:rPr lang="en-US" sz="2000" smtClean="0"/>
              <a:t>n) time and O(n) work?</a:t>
            </a:r>
          </a:p>
          <a:p>
            <a:pPr marL="609600" indent="-609600" eaLnBrk="1" hangingPunct="1">
              <a:lnSpc>
                <a:spcPct val="80000"/>
              </a:lnSpc>
              <a:buFontTx/>
              <a:buAutoNum type="arabicParenBoth"/>
            </a:pPr>
            <a:r>
              <a:rPr lang="en-US" sz="2000" smtClean="0"/>
              <a:t>Algorithm 2 runs in O(log n) time and O(n log n) work.</a:t>
            </a:r>
          </a:p>
          <a:p>
            <a:pPr marL="609600" indent="-609600" eaLnBrk="1" hangingPunct="1">
              <a:lnSpc>
                <a:spcPct val="80000"/>
              </a:lnSpc>
              <a:buFontTx/>
              <a:buNone/>
            </a:pPr>
            <a:r>
              <a:rPr lang="en-US" sz="2000" u="sng" smtClean="0"/>
              <a:t>Pros:</a:t>
            </a:r>
            <a:r>
              <a:rPr lang="en-US" sz="2000" smtClean="0"/>
              <a:t>  Algorithm 1: only O(n) work. Algorithm 2: less time. </a:t>
            </a:r>
          </a:p>
          <a:p>
            <a:pPr marL="609600" indent="-609600" eaLnBrk="1" hangingPunct="1">
              <a:lnSpc>
                <a:spcPct val="80000"/>
              </a:lnSpc>
              <a:buFontTx/>
              <a:buNone/>
            </a:pPr>
            <a:r>
              <a:rPr lang="en-US" sz="2000" u="sng" smtClean="0"/>
              <a:t>Accelerating cascades technique</a:t>
            </a:r>
            <a:r>
              <a:rPr lang="en-US" sz="2000" smtClean="0"/>
              <a:t> way for deriving a single algorithm that is both: fast and needs O(n) work. </a:t>
            </a:r>
          </a:p>
          <a:p>
            <a:pPr marL="609600" indent="-609600" eaLnBrk="1" hangingPunct="1">
              <a:lnSpc>
                <a:spcPct val="80000"/>
              </a:lnSpc>
              <a:buFontTx/>
              <a:buNone/>
            </a:pPr>
            <a:r>
              <a:rPr lang="en-US" sz="2000" u="sng" smtClean="0"/>
              <a:t>Main idea</a:t>
            </a:r>
            <a:r>
              <a:rPr lang="en-US" sz="2000" smtClean="0"/>
              <a:t> start with Algorithm 1, but not run it to completion. Instead, switch to Algorithm 2, as follows:</a:t>
            </a:r>
          </a:p>
          <a:p>
            <a:pPr marL="609600" indent="-609600" eaLnBrk="1" hangingPunct="1">
              <a:lnSpc>
                <a:spcPct val="80000"/>
              </a:lnSpc>
              <a:buFontTx/>
              <a:buNone/>
            </a:pPr>
            <a:r>
              <a:rPr lang="en-US" sz="2000" u="sng" smtClean="0"/>
              <a:t>Step 1</a:t>
            </a:r>
            <a:r>
              <a:rPr lang="en-US" sz="2000" smtClean="0"/>
              <a:t> Use Algorithm 1 to reduce selection from n to ≤ n/ log n. Note: O(log log n) rounds are enough, since for (3/4)</a:t>
            </a:r>
            <a:r>
              <a:rPr lang="en-US" sz="2000" baseline="30000" smtClean="0"/>
              <a:t>r</a:t>
            </a:r>
            <a:r>
              <a:rPr lang="en-US" sz="2000" smtClean="0"/>
              <a:t>n ≤ n/ log n,  we need (4/3)</a:t>
            </a:r>
            <a:r>
              <a:rPr lang="en-US" sz="2000" baseline="30000" smtClean="0"/>
              <a:t>r</a:t>
            </a:r>
            <a:r>
              <a:rPr lang="en-US" sz="2000" smtClean="0"/>
              <a:t> ≥ log n, implying r = log</a:t>
            </a:r>
            <a:r>
              <a:rPr lang="en-US" sz="2000" baseline="-25000" smtClean="0"/>
              <a:t>4/3</a:t>
            </a:r>
            <a:r>
              <a:rPr lang="en-US" sz="2000" smtClean="0"/>
              <a:t>log n.</a:t>
            </a:r>
          </a:p>
          <a:p>
            <a:pPr marL="609600" indent="-609600" eaLnBrk="1" hangingPunct="1">
              <a:lnSpc>
                <a:spcPct val="80000"/>
              </a:lnSpc>
              <a:buFontTx/>
              <a:buNone/>
            </a:pPr>
            <a:r>
              <a:rPr lang="en-US" sz="2000" u="sng" smtClean="0"/>
              <a:t>Step 2</a:t>
            </a:r>
            <a:r>
              <a:rPr lang="en-US" sz="2000" smtClean="0"/>
              <a:t> Apply Algorithm 2.</a:t>
            </a:r>
          </a:p>
          <a:p>
            <a:pPr marL="609600" indent="-609600" eaLnBrk="1" hangingPunct="1">
              <a:lnSpc>
                <a:spcPct val="80000"/>
              </a:lnSpc>
              <a:buFontTx/>
              <a:buNone/>
            </a:pPr>
            <a:r>
              <a:rPr lang="en-US" sz="2000" u="sng" smtClean="0"/>
              <a:t>Complexity</a:t>
            </a:r>
            <a:r>
              <a:rPr lang="en-US" sz="2000" smtClean="0"/>
              <a:t> Step 1 takes O(log n log log n) time. The number of operations is n+(3/4)n+.. which is O(n). Step 2 takes additional O(log n) time and O(n) work. In total: O(log n log log n) time, and O(n) work. </a:t>
            </a:r>
          </a:p>
          <a:p>
            <a:pPr marL="609600" indent="-609600" eaLnBrk="1" hangingPunct="1">
              <a:lnSpc>
                <a:spcPct val="80000"/>
              </a:lnSpc>
              <a:buFontTx/>
              <a:buNone/>
            </a:pPr>
            <a:r>
              <a:rPr lang="en-US" sz="2000" smtClean="0"/>
              <a:t>Accelerating cascades is a practical technique.</a:t>
            </a:r>
          </a:p>
          <a:p>
            <a:pPr marL="609600" indent="-609600" eaLnBrk="1" hangingPunct="1">
              <a:lnSpc>
                <a:spcPct val="80000"/>
              </a:lnSpc>
              <a:buFontTx/>
              <a:buNone/>
            </a:pPr>
            <a:endParaRPr lang="en-US" sz="2000" smtClean="0"/>
          </a:p>
          <a:p>
            <a:pPr marL="609600" indent="-609600" eaLnBrk="1" hangingPunct="1">
              <a:lnSpc>
                <a:spcPct val="80000"/>
              </a:lnSpc>
              <a:buFontTx/>
              <a:buNone/>
            </a:pPr>
            <a:r>
              <a:rPr lang="en-US" sz="2000" smtClean="0"/>
              <a:t>Algorithm 2 is actually a sorting algorithm.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Accelerating Cascades</a:t>
            </a:r>
          </a:p>
        </p:txBody>
      </p:sp>
      <p:sp>
        <p:nvSpPr>
          <p:cNvPr id="67587" name="Rectangle 3"/>
          <p:cNvSpPr>
            <a:spLocks noGrp="1" noChangeArrowheads="1"/>
          </p:cNvSpPr>
          <p:nvPr>
            <p:ph type="body" idx="1"/>
          </p:nvPr>
        </p:nvSpPr>
        <p:spPr/>
        <p:txBody>
          <a:bodyPr/>
          <a:lstStyle/>
          <a:p>
            <a:pPr eaLnBrk="1" hangingPunct="1">
              <a:lnSpc>
                <a:spcPct val="90000"/>
              </a:lnSpc>
              <a:buFontTx/>
              <a:buNone/>
            </a:pPr>
            <a:r>
              <a:rPr lang="en-US" sz="2400" smtClean="0"/>
              <a:t>Consider the following situation: for problem of size n, there are two parallel algorithms. </a:t>
            </a:r>
          </a:p>
          <a:p>
            <a:pPr eaLnBrk="1" hangingPunct="1">
              <a:lnSpc>
                <a:spcPct val="90000"/>
              </a:lnSpc>
              <a:buFontTx/>
              <a:buNone/>
            </a:pPr>
            <a:r>
              <a:rPr lang="en-US" sz="2400" smtClean="0"/>
              <a:t>Algorithm A: W</a:t>
            </a:r>
            <a:r>
              <a:rPr lang="en-US" sz="2400" baseline="-25000" smtClean="0"/>
              <a:t>1</a:t>
            </a:r>
            <a:r>
              <a:rPr lang="en-US" sz="2400" smtClean="0"/>
              <a:t>(n) and T</a:t>
            </a:r>
            <a:r>
              <a:rPr lang="en-US" sz="2400" baseline="-25000" smtClean="0"/>
              <a:t>1</a:t>
            </a:r>
            <a:r>
              <a:rPr lang="en-US" sz="2400" smtClean="0"/>
              <a:t>(n). Algorithm B: W</a:t>
            </a:r>
            <a:r>
              <a:rPr lang="en-US" sz="2400" baseline="-25000" smtClean="0"/>
              <a:t>2</a:t>
            </a:r>
            <a:r>
              <a:rPr lang="en-US" sz="2400" smtClean="0"/>
              <a:t>(n) and T</a:t>
            </a:r>
            <a:r>
              <a:rPr lang="en-US" sz="2400" baseline="-25000" smtClean="0"/>
              <a:t>2</a:t>
            </a:r>
            <a:r>
              <a:rPr lang="en-US" sz="2400" smtClean="0"/>
              <a:t>(n) time. Suppose:  Algorithm A is more efficient (W</a:t>
            </a:r>
            <a:r>
              <a:rPr lang="en-US" sz="2400" baseline="-25000" smtClean="0"/>
              <a:t>1</a:t>
            </a:r>
            <a:r>
              <a:rPr lang="en-US" sz="2400" smtClean="0"/>
              <a:t>(n) &lt; W</a:t>
            </a:r>
            <a:r>
              <a:rPr lang="en-US" sz="2400" baseline="-25000" smtClean="0"/>
              <a:t>2</a:t>
            </a:r>
            <a:r>
              <a:rPr lang="en-US" sz="2400" smtClean="0"/>
              <a:t>(n)), while Algorithm B is faster (T</a:t>
            </a:r>
            <a:r>
              <a:rPr lang="en-US" sz="2400" baseline="-25000" smtClean="0"/>
              <a:t>1</a:t>
            </a:r>
            <a:r>
              <a:rPr lang="en-US" sz="2400" smtClean="0"/>
              <a:t>(n) &lt; T</a:t>
            </a:r>
            <a:r>
              <a:rPr lang="en-US" sz="2400" baseline="-25000" smtClean="0"/>
              <a:t>2</a:t>
            </a:r>
            <a:r>
              <a:rPr lang="en-US" sz="2400" smtClean="0"/>
              <a:t>(n) ). Assume also: Algorithm A is a “reducing algorithm”: Given a problem of size n, Algorithm A operates in phases. Output of each successive phase is a smaller instance of the problem. The accelerating cascades technique composes a new algorithm  as follows:</a:t>
            </a:r>
          </a:p>
          <a:p>
            <a:pPr eaLnBrk="1" hangingPunct="1">
              <a:lnSpc>
                <a:spcPct val="90000"/>
              </a:lnSpc>
              <a:buFontTx/>
              <a:buNone/>
            </a:pPr>
            <a:r>
              <a:rPr lang="en-US" sz="2400" smtClean="0"/>
              <a:t> Start by applying Algorithm A. Once the output size of a phase of this algorithm is below some threshold, finish by switching to Algorithm B.</a:t>
            </a:r>
          </a:p>
          <a:p>
            <a:pPr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609600"/>
          </a:xfrm>
        </p:spPr>
        <p:txBody>
          <a:bodyPr/>
          <a:lstStyle/>
          <a:p>
            <a:pPr eaLnBrk="1" hangingPunct="1"/>
            <a:r>
              <a:rPr lang="en-US" sz="4000" smtClean="0"/>
              <a:t>Algorithm 1, and IWD Example</a:t>
            </a:r>
          </a:p>
        </p:txBody>
      </p:sp>
      <p:sp>
        <p:nvSpPr>
          <p:cNvPr id="68611" name="Rectangle 3"/>
          <p:cNvSpPr>
            <a:spLocks noGrp="1" noChangeArrowheads="1"/>
          </p:cNvSpPr>
          <p:nvPr>
            <p:ph type="body" idx="1"/>
          </p:nvPr>
        </p:nvSpPr>
        <p:spPr>
          <a:xfrm>
            <a:off x="0" y="762000"/>
            <a:ext cx="9067800" cy="5364163"/>
          </a:xfrm>
        </p:spPr>
        <p:txBody>
          <a:bodyPr/>
          <a:lstStyle/>
          <a:p>
            <a:pPr eaLnBrk="1" hangingPunct="1">
              <a:lnSpc>
                <a:spcPct val="80000"/>
              </a:lnSpc>
              <a:buFontTx/>
              <a:buNone/>
            </a:pPr>
            <a:r>
              <a:rPr lang="en-US" sz="2400" smtClean="0"/>
              <a:t>Note: not just a selection algorithm. Interest is broader, as the </a:t>
            </a:r>
            <a:r>
              <a:rPr lang="en-US" sz="2400" u="sng" smtClean="0"/>
              <a:t>informal work-depth</a:t>
            </a:r>
            <a:r>
              <a:rPr lang="en-US" sz="2400" smtClean="0"/>
              <a:t> (IWD) presentation technique is illustrated. In line with the IWD presentation technique, some missing details for the current high-level description of Algorithm 1 are filled in later. </a:t>
            </a:r>
          </a:p>
          <a:p>
            <a:pPr eaLnBrk="1" hangingPunct="1">
              <a:lnSpc>
                <a:spcPct val="80000"/>
              </a:lnSpc>
              <a:buFontTx/>
              <a:buNone/>
            </a:pPr>
            <a:r>
              <a:rPr lang="en-US" sz="2400" u="sng" smtClean="0"/>
              <a:t>Input</a:t>
            </a:r>
            <a:r>
              <a:rPr lang="en-US" sz="2400" smtClean="0"/>
              <a:t> Array A[1..n]; integer k, 1 ≤ k ≤ n. </a:t>
            </a:r>
          </a:p>
          <a:p>
            <a:pPr eaLnBrk="1" hangingPunct="1">
              <a:lnSpc>
                <a:spcPct val="80000"/>
              </a:lnSpc>
              <a:buFontTx/>
              <a:buNone/>
            </a:pPr>
            <a:r>
              <a:rPr lang="en-US" sz="2400" smtClean="0"/>
              <a:t>Algorithm 1 works in “reducing” ITERATIONS:</a:t>
            </a:r>
          </a:p>
          <a:p>
            <a:pPr eaLnBrk="1" hangingPunct="1">
              <a:lnSpc>
                <a:spcPct val="80000"/>
              </a:lnSpc>
              <a:buFontTx/>
              <a:buNone/>
            </a:pPr>
            <a:r>
              <a:rPr lang="en-US" sz="2400" u="sng" smtClean="0"/>
              <a:t>Input:</a:t>
            </a:r>
            <a:r>
              <a:rPr lang="en-US" sz="2400" smtClean="0"/>
              <a:t> Array B[1..m]; 1≤ k</a:t>
            </a:r>
            <a:r>
              <a:rPr lang="en-US" sz="2400" baseline="-25000" smtClean="0"/>
              <a:t>0</a:t>
            </a:r>
            <a:r>
              <a:rPr lang="en-US" sz="2400" smtClean="0"/>
              <a:t>≤m. Find k</a:t>
            </a:r>
            <a:r>
              <a:rPr lang="en-US" sz="2400" baseline="-25000" smtClean="0"/>
              <a:t>0</a:t>
            </a:r>
            <a:r>
              <a:rPr lang="en-US" sz="2400" smtClean="0"/>
              <a:t>-th element in B. </a:t>
            </a:r>
          </a:p>
          <a:p>
            <a:pPr eaLnBrk="1" hangingPunct="1">
              <a:lnSpc>
                <a:spcPct val="80000"/>
              </a:lnSpc>
              <a:buFontTx/>
              <a:buNone/>
            </a:pPr>
            <a:r>
              <a:rPr lang="en-US" sz="2400" smtClean="0"/>
              <a:t>Main idea behind a reducing iteration is: find an element α of B which is guaranteed to be not too small (≤ m/4 elements of B are smaller), and not too large (≤ m/4 elements of B are larger). Exact ranking of α in B enables to conclude that at least m/4 elements of B do not contain the k</a:t>
            </a:r>
            <a:r>
              <a:rPr lang="en-US" sz="2400" baseline="-25000" smtClean="0"/>
              <a:t>0</a:t>
            </a:r>
            <a:r>
              <a:rPr lang="en-US" sz="2400" smtClean="0"/>
              <a:t>-th smallest element. Therefore, they can be discarded. The other alternative: the k</a:t>
            </a:r>
            <a:r>
              <a:rPr lang="en-US" sz="2400" baseline="-25000" smtClean="0"/>
              <a:t>0</a:t>
            </a:r>
            <a:r>
              <a:rPr lang="en-US" sz="2400" smtClean="0"/>
              <a:t>-th smallest element (which is also the k-th smallest element with respect to the original input) has been found.</a:t>
            </a:r>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112713"/>
            <a:ext cx="9144000" cy="5859462"/>
          </a:xfrm>
          <a:prstGeom prst="rect">
            <a:avLst/>
          </a:prstGeom>
          <a:noFill/>
          <a:ln w="9525">
            <a:noFill/>
            <a:miter lim="800000"/>
            <a:headEnd/>
            <a:tailEnd/>
          </a:ln>
        </p:spPr>
        <p:txBody>
          <a:bodyPr>
            <a:spAutoFit/>
          </a:bodyPr>
          <a:lstStyle/>
          <a:p>
            <a:r>
              <a:rPr lang="en-US"/>
              <a:t>ALGORITHM 1 - High-level description (Assume: log m and m/ log m are integers.)</a:t>
            </a:r>
          </a:p>
          <a:p>
            <a:r>
              <a:rPr lang="en-US"/>
              <a:t>1. for i, 1 ≤ i ≤ n pardo</a:t>
            </a:r>
          </a:p>
          <a:p>
            <a:r>
              <a:rPr lang="en-US"/>
              <a:t>       B(i) := A(i)</a:t>
            </a:r>
          </a:p>
          <a:p>
            <a:r>
              <a:rPr lang="en-US"/>
              <a:t>2. k</a:t>
            </a:r>
            <a:r>
              <a:rPr lang="en-US" baseline="-25000"/>
              <a:t>0</a:t>
            </a:r>
            <a:r>
              <a:rPr lang="en-US"/>
              <a:t> := k; m := n</a:t>
            </a:r>
          </a:p>
          <a:p>
            <a:r>
              <a:rPr lang="en-US"/>
              <a:t>3. while m &gt; 1 do</a:t>
            </a:r>
          </a:p>
          <a:p>
            <a:r>
              <a:rPr lang="en-US"/>
              <a:t>3.1.   Partition B into m/log m blocks, each of size log m as follows. Denote</a:t>
            </a:r>
          </a:p>
          <a:p>
            <a:r>
              <a:rPr lang="en-US"/>
              <a:t>            the blocks B</a:t>
            </a:r>
            <a:r>
              <a:rPr lang="en-US" baseline="-25000"/>
              <a:t>1</a:t>
            </a:r>
            <a:r>
              <a:rPr lang="en-US"/>
              <a:t>,..,B</a:t>
            </a:r>
            <a:r>
              <a:rPr lang="en-US" baseline="-25000"/>
              <a:t>m/log m</a:t>
            </a:r>
            <a:r>
              <a:rPr lang="en-US"/>
              <a:t>, where B</a:t>
            </a:r>
            <a:r>
              <a:rPr lang="en-US" baseline="-25000"/>
              <a:t>1</a:t>
            </a:r>
            <a:r>
              <a:rPr lang="en-US"/>
              <a:t>=B[1..logm],..,B</a:t>
            </a:r>
            <a:r>
              <a:rPr lang="en-US" baseline="-25000"/>
              <a:t>m/log m</a:t>
            </a:r>
            <a:r>
              <a:rPr lang="en-US"/>
              <a:t>=B[m+1−log m..m].</a:t>
            </a:r>
          </a:p>
          <a:p>
            <a:r>
              <a:rPr lang="en-US"/>
              <a:t>3.2.   for block Bi, 1 ≤ i ≤ m/log m pardo</a:t>
            </a:r>
          </a:p>
          <a:p>
            <a:r>
              <a:rPr lang="en-US"/>
              <a:t>            compute the median α</a:t>
            </a:r>
            <a:r>
              <a:rPr lang="en-US" baseline="-25000"/>
              <a:t>i</a:t>
            </a:r>
            <a:r>
              <a:rPr lang="en-US"/>
              <a:t> of Bi, using a linear time serial selection algorithm</a:t>
            </a:r>
          </a:p>
          <a:p>
            <a:r>
              <a:rPr lang="en-US"/>
              <a:t>3.3.   Apply a sorting algorithm to find α the median of medians (α</a:t>
            </a:r>
            <a:r>
              <a:rPr lang="en-US" baseline="-25000"/>
              <a:t>1</a:t>
            </a:r>
            <a:r>
              <a:rPr lang="en-US"/>
              <a:t>, . . . , α</a:t>
            </a:r>
            <a:r>
              <a:rPr lang="en-US" baseline="-25000"/>
              <a:t>m/log m</a:t>
            </a:r>
            <a:r>
              <a:rPr lang="en-US"/>
              <a:t>).</a:t>
            </a:r>
          </a:p>
          <a:p>
            <a:r>
              <a:rPr lang="en-US"/>
              <a:t>3.4.   Compute s</a:t>
            </a:r>
            <a:r>
              <a:rPr lang="en-US" baseline="-25000"/>
              <a:t>1</a:t>
            </a:r>
            <a:r>
              <a:rPr lang="en-US"/>
              <a:t>, s</a:t>
            </a:r>
            <a:r>
              <a:rPr lang="en-US" baseline="-25000"/>
              <a:t>2</a:t>
            </a:r>
            <a:r>
              <a:rPr lang="en-US"/>
              <a:t> and s</a:t>
            </a:r>
            <a:r>
              <a:rPr lang="en-US" baseline="-25000"/>
              <a:t>3</a:t>
            </a:r>
            <a:r>
              <a:rPr lang="en-US"/>
              <a:t>. s</a:t>
            </a:r>
            <a:r>
              <a:rPr lang="en-US" baseline="-25000"/>
              <a:t>1</a:t>
            </a:r>
            <a:r>
              <a:rPr lang="en-US"/>
              <a:t>: # elements in B smaller than α, s</a:t>
            </a:r>
            <a:r>
              <a:rPr lang="en-US" baseline="-25000"/>
              <a:t>2</a:t>
            </a:r>
            <a:r>
              <a:rPr lang="en-US"/>
              <a:t>: # elements equal </a:t>
            </a:r>
          </a:p>
          <a:p>
            <a:r>
              <a:rPr lang="en-US"/>
              <a:t>            to α, and s</a:t>
            </a:r>
            <a:r>
              <a:rPr lang="en-US" baseline="-25000"/>
              <a:t>3</a:t>
            </a:r>
            <a:r>
              <a:rPr lang="en-US"/>
              <a:t>: # elements larger than α.</a:t>
            </a:r>
          </a:p>
          <a:p>
            <a:r>
              <a:rPr lang="en-US"/>
              <a:t>3.5.   There are three possibilities:</a:t>
            </a:r>
          </a:p>
          <a:p>
            <a:r>
              <a:rPr lang="en-US"/>
              <a:t>3.5.1    (i) k</a:t>
            </a:r>
            <a:r>
              <a:rPr lang="en-US" baseline="-25000"/>
              <a:t>0</a:t>
            </a:r>
            <a:r>
              <a:rPr lang="en-US"/>
              <a:t>≤s</a:t>
            </a:r>
            <a:r>
              <a:rPr lang="en-US" baseline="-25000"/>
              <a:t>1</a:t>
            </a:r>
            <a:r>
              <a:rPr lang="en-US"/>
              <a:t>: the new subset B (the input for the next iteration) consists of the </a:t>
            </a:r>
          </a:p>
          <a:p>
            <a:r>
              <a:rPr lang="en-US"/>
              <a:t>                elements in B, which are smaller than α (m:=s</a:t>
            </a:r>
            <a:r>
              <a:rPr lang="en-US" baseline="-25000"/>
              <a:t>1</a:t>
            </a:r>
            <a:r>
              <a:rPr lang="en-US"/>
              <a:t>; k</a:t>
            </a:r>
            <a:r>
              <a:rPr lang="en-US" baseline="-25000"/>
              <a:t>0</a:t>
            </a:r>
            <a:r>
              <a:rPr lang="en-US"/>
              <a:t> remains the same)</a:t>
            </a:r>
          </a:p>
          <a:p>
            <a:r>
              <a:rPr lang="en-US"/>
              <a:t>3.5.2    (ii) s</a:t>
            </a:r>
            <a:r>
              <a:rPr lang="en-US" baseline="-25000"/>
              <a:t>1</a:t>
            </a:r>
            <a:r>
              <a:rPr lang="en-US"/>
              <a:t>&lt;k</a:t>
            </a:r>
            <a:r>
              <a:rPr lang="en-US" baseline="-25000"/>
              <a:t>0</a:t>
            </a:r>
            <a:r>
              <a:rPr lang="en-US"/>
              <a:t>≤s</a:t>
            </a:r>
            <a:r>
              <a:rPr lang="en-US" baseline="-25000"/>
              <a:t>1</a:t>
            </a:r>
            <a:r>
              <a:rPr lang="en-US"/>
              <a:t>+s</a:t>
            </a:r>
            <a:r>
              <a:rPr lang="en-US" baseline="-25000"/>
              <a:t>2</a:t>
            </a:r>
            <a:r>
              <a:rPr lang="en-US"/>
              <a:t>: α is the k</a:t>
            </a:r>
            <a:r>
              <a:rPr lang="en-US" baseline="-25000"/>
              <a:t>0</a:t>
            </a:r>
            <a:r>
              <a:rPr lang="en-US"/>
              <a:t>-th smallest element in B; algorithm terminates</a:t>
            </a:r>
          </a:p>
          <a:p>
            <a:r>
              <a:rPr lang="en-US"/>
              <a:t>3.5.3    (iii) k</a:t>
            </a:r>
            <a:r>
              <a:rPr lang="en-US" baseline="-25000"/>
              <a:t>0</a:t>
            </a:r>
            <a:r>
              <a:rPr lang="en-US"/>
              <a:t>&gt;s</a:t>
            </a:r>
            <a:r>
              <a:rPr lang="en-US" baseline="-25000"/>
              <a:t>1</a:t>
            </a:r>
            <a:r>
              <a:rPr lang="en-US"/>
              <a:t>+s</a:t>
            </a:r>
            <a:r>
              <a:rPr lang="en-US" baseline="-25000"/>
              <a:t>2</a:t>
            </a:r>
            <a:r>
              <a:rPr lang="en-US"/>
              <a:t>: the new subset B consists of the elements in B, which</a:t>
            </a:r>
          </a:p>
          <a:p>
            <a:r>
              <a:rPr lang="en-US"/>
              <a:t>                 are larger than α (m := s</a:t>
            </a:r>
            <a:r>
              <a:rPr lang="en-US" baseline="-25000"/>
              <a:t>3</a:t>
            </a:r>
            <a:r>
              <a:rPr lang="en-US"/>
              <a:t>; k</a:t>
            </a:r>
            <a:r>
              <a:rPr lang="en-US" baseline="-25000"/>
              <a:t>0</a:t>
            </a:r>
            <a:r>
              <a:rPr lang="en-US"/>
              <a:t>:=k</a:t>
            </a:r>
            <a:r>
              <a:rPr lang="en-US" baseline="-25000"/>
              <a:t>0</a:t>
            </a:r>
            <a:r>
              <a:rPr lang="en-US"/>
              <a:t>−(s</a:t>
            </a:r>
            <a:r>
              <a:rPr lang="en-US" baseline="-25000"/>
              <a:t>1</a:t>
            </a:r>
            <a:r>
              <a:rPr lang="en-US"/>
              <a:t>+s</a:t>
            </a:r>
            <a:r>
              <a:rPr lang="en-US" baseline="-25000"/>
              <a:t>2</a:t>
            </a:r>
            <a:r>
              <a:rPr lang="en-US"/>
              <a:t>) )</a:t>
            </a:r>
          </a:p>
          <a:p>
            <a:r>
              <a:rPr lang="en-US"/>
              <a:t>4.  (we can reach this instruction only with m = 1 and k</a:t>
            </a:r>
            <a:r>
              <a:rPr lang="en-US" baseline="-25000"/>
              <a:t>0</a:t>
            </a:r>
            <a:r>
              <a:rPr lang="en-US"/>
              <a:t> = 1)</a:t>
            </a:r>
          </a:p>
          <a:p>
            <a:r>
              <a:rPr lang="en-US"/>
              <a:t>          B(1) is the k</a:t>
            </a:r>
            <a:r>
              <a:rPr lang="en-US" baseline="-25000"/>
              <a:t>0</a:t>
            </a:r>
            <a:r>
              <a:rPr lang="en-US"/>
              <a:t>-th element in B.</a:t>
            </a:r>
          </a:p>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304800"/>
            <a:ext cx="9144000" cy="685800"/>
          </a:xfrm>
        </p:spPr>
        <p:txBody>
          <a:bodyPr/>
          <a:lstStyle/>
          <a:p>
            <a:pPr algn="l" eaLnBrk="1" hangingPunct="1"/>
            <a:r>
              <a:rPr lang="en-US" sz="2400" u="sng" smtClean="0"/>
              <a:t>Reducing Lemma</a:t>
            </a:r>
            <a:r>
              <a:rPr lang="en-US" sz="2400" smtClean="0"/>
              <a:t> At least m/4 elements of B are smaller than α, and at least m/4 are larger.</a:t>
            </a:r>
            <a:r>
              <a:rPr lang="en-US" sz="4000" smtClean="0"/>
              <a:t/>
            </a:r>
            <a:br>
              <a:rPr lang="en-US" sz="4000" smtClean="0"/>
            </a:br>
            <a:endParaRPr lang="en-US" sz="4000" smtClean="0"/>
          </a:p>
        </p:txBody>
      </p:sp>
      <p:sp>
        <p:nvSpPr>
          <p:cNvPr id="70659" name="Rectangle 3"/>
          <p:cNvSpPr>
            <a:spLocks noGrp="1" noChangeArrowheads="1"/>
          </p:cNvSpPr>
          <p:nvPr>
            <p:ph type="body" idx="1"/>
          </p:nvPr>
        </p:nvSpPr>
        <p:spPr>
          <a:xfrm>
            <a:off x="76200" y="838200"/>
            <a:ext cx="8610600" cy="5287963"/>
          </a:xfrm>
        </p:spPr>
        <p:txBody>
          <a:bodyPr/>
          <a:lstStyle/>
          <a:p>
            <a:pPr eaLnBrk="1" hangingPunct="1">
              <a:buFontTx/>
              <a:buNone/>
            </a:pPr>
            <a:r>
              <a:rPr lang="en-US" sz="2400" u="sng" smtClean="0"/>
              <a:t>Proof</a:t>
            </a:r>
          </a:p>
        </p:txBody>
      </p:sp>
      <p:pic>
        <p:nvPicPr>
          <p:cNvPr id="70660" name="Picture 4" descr="r9-aux"/>
          <p:cNvPicPr>
            <a:picLocks noChangeAspect="1" noChangeArrowheads="1"/>
          </p:cNvPicPr>
          <p:nvPr/>
        </p:nvPicPr>
        <p:blipFill>
          <a:blip r:embed="rId3" cstate="print"/>
          <a:srcRect/>
          <a:stretch>
            <a:fillRect/>
          </a:stretch>
        </p:blipFill>
        <p:spPr bwMode="auto">
          <a:xfrm>
            <a:off x="1600200" y="990600"/>
            <a:ext cx="2819400" cy="2514600"/>
          </a:xfrm>
          <a:prstGeom prst="rect">
            <a:avLst/>
          </a:prstGeom>
          <a:noFill/>
          <a:ln w="9525">
            <a:noFill/>
            <a:miter lim="800000"/>
            <a:headEnd/>
            <a:tailEnd/>
          </a:ln>
        </p:spPr>
      </p:pic>
      <p:sp>
        <p:nvSpPr>
          <p:cNvPr id="70661" name="Text Box 5"/>
          <p:cNvSpPr txBox="1">
            <a:spLocks noChangeArrowheads="1"/>
          </p:cNvSpPr>
          <p:nvPr/>
        </p:nvSpPr>
        <p:spPr bwMode="auto">
          <a:xfrm>
            <a:off x="0" y="3429000"/>
            <a:ext cx="9144000" cy="1370013"/>
          </a:xfrm>
          <a:prstGeom prst="rect">
            <a:avLst/>
          </a:prstGeom>
          <a:noFill/>
          <a:ln w="9525">
            <a:noFill/>
            <a:miter lim="800000"/>
            <a:headEnd/>
            <a:tailEnd/>
          </a:ln>
        </p:spPr>
        <p:txBody>
          <a:bodyPr>
            <a:spAutoFit/>
          </a:bodyPr>
          <a:lstStyle/>
          <a:p>
            <a:r>
              <a:rPr lang="en-US" sz="2400" u="sng"/>
              <a:t>Corollary 1</a:t>
            </a:r>
            <a:r>
              <a:rPr lang="en-US" sz="2400"/>
              <a:t> Following an iteration of Algorithm 1 the value of m decreases so that the new value of m is at most (3/4)m.</a:t>
            </a:r>
          </a:p>
          <a:p>
            <a:pPr>
              <a:spcBef>
                <a:spcPct val="50000"/>
              </a:spcBef>
            </a:pPr>
            <a:endParaRPr lang="en-US" sz="2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4638"/>
            <a:ext cx="9144000" cy="563562"/>
          </a:xfrm>
        </p:spPr>
        <p:txBody>
          <a:bodyPr/>
          <a:lstStyle/>
          <a:p>
            <a:pPr eaLnBrk="1" hangingPunct="1"/>
            <a:r>
              <a:rPr lang="en-US" sz="4000" smtClean="0"/>
              <a:t>Informal Work-Depth (IWD) description</a:t>
            </a:r>
            <a:br>
              <a:rPr lang="en-US" sz="4000" smtClean="0"/>
            </a:br>
            <a:endParaRPr lang="en-US" sz="4000" smtClean="0"/>
          </a:p>
        </p:txBody>
      </p:sp>
      <p:sp>
        <p:nvSpPr>
          <p:cNvPr id="71683" name="Rectangle 3"/>
          <p:cNvSpPr>
            <a:spLocks noGrp="1" noChangeArrowheads="1"/>
          </p:cNvSpPr>
          <p:nvPr>
            <p:ph type="body" idx="1"/>
          </p:nvPr>
        </p:nvSpPr>
        <p:spPr>
          <a:xfrm>
            <a:off x="0" y="533400"/>
            <a:ext cx="8686800" cy="6324600"/>
          </a:xfrm>
        </p:spPr>
        <p:txBody>
          <a:bodyPr/>
          <a:lstStyle/>
          <a:p>
            <a:pPr eaLnBrk="1" hangingPunct="1">
              <a:buFontTx/>
              <a:buNone/>
            </a:pPr>
            <a:r>
              <a:rPr lang="en-US" sz="2000" smtClean="0"/>
              <a:t>Similar to Work-Depth, the algorithm is presented in terms of a sequence of parallel time units (or “rounds”); however, at each time unit there is a </a:t>
            </a:r>
            <a:r>
              <a:rPr lang="en-US" sz="2000" u="sng" smtClean="0"/>
              <a:t>set</a:t>
            </a:r>
            <a:r>
              <a:rPr lang="en-US" sz="2000" smtClean="0"/>
              <a:t> containing  a number of instructions to be performed concurrently</a:t>
            </a:r>
          </a:p>
          <a:p>
            <a:pPr eaLnBrk="1" hangingPunct="1">
              <a:lnSpc>
                <a:spcPct val="80000"/>
              </a:lnSpc>
              <a:spcBef>
                <a:spcPct val="0"/>
              </a:spcBef>
              <a:buFontTx/>
              <a:buNone/>
            </a:pPr>
            <a:r>
              <a:rPr lang="en-US" sz="2000" smtClean="0"/>
              <a:t>Descriptions of the set of concurrent instructions can come in many flavors. Even implicit, where the number of instruction is not obvious.</a:t>
            </a:r>
            <a:r>
              <a:rPr lang="en-US" smtClean="0"/>
              <a:t> </a:t>
            </a:r>
          </a:p>
          <a:p>
            <a:pPr eaLnBrk="1" hangingPunct="1">
              <a:buFontTx/>
              <a:buNone/>
            </a:pPr>
            <a:endParaRPr lang="en-US" sz="2000" smtClean="0"/>
          </a:p>
          <a:p>
            <a:pPr eaLnBrk="1" hangingPunct="1">
              <a:buFontTx/>
              <a:buNone/>
            </a:pPr>
            <a:endParaRPr lang="en-US" smtClean="0"/>
          </a:p>
        </p:txBody>
      </p:sp>
      <p:pic>
        <p:nvPicPr>
          <p:cNvPr id="71684" name="Picture 4" descr="fig8b-wd-mode"/>
          <p:cNvPicPr>
            <a:picLocks noChangeAspect="1" noChangeArrowheads="1"/>
          </p:cNvPicPr>
          <p:nvPr/>
        </p:nvPicPr>
        <p:blipFill>
          <a:blip r:embed="rId3" cstate="print"/>
          <a:srcRect/>
          <a:stretch>
            <a:fillRect/>
          </a:stretch>
        </p:blipFill>
        <p:spPr bwMode="auto">
          <a:xfrm>
            <a:off x="3657600" y="2438400"/>
            <a:ext cx="5486400" cy="4419600"/>
          </a:xfrm>
          <a:prstGeom prst="rect">
            <a:avLst/>
          </a:prstGeom>
          <a:noFill/>
          <a:ln w="9525">
            <a:noFill/>
            <a:miter lim="800000"/>
            <a:headEnd/>
            <a:tailEnd/>
          </a:ln>
        </p:spPr>
      </p:pic>
      <p:sp>
        <p:nvSpPr>
          <p:cNvPr id="71685" name="Text Box 5"/>
          <p:cNvSpPr txBox="1">
            <a:spLocks noChangeArrowheads="1"/>
          </p:cNvSpPr>
          <p:nvPr/>
        </p:nvSpPr>
        <p:spPr bwMode="auto">
          <a:xfrm>
            <a:off x="0" y="2362200"/>
            <a:ext cx="3505200" cy="5173663"/>
          </a:xfrm>
          <a:prstGeom prst="rect">
            <a:avLst/>
          </a:prstGeom>
          <a:noFill/>
          <a:ln w="9525">
            <a:noFill/>
            <a:miter lim="800000"/>
            <a:headEnd/>
            <a:tailEnd/>
          </a:ln>
        </p:spPr>
        <p:txBody>
          <a:bodyPr>
            <a:spAutoFit/>
          </a:bodyPr>
          <a:lstStyle/>
          <a:p>
            <a:r>
              <a:rPr lang="en-US" u="sng"/>
              <a:t>Example</a:t>
            </a:r>
            <a:r>
              <a:rPr lang="en-US"/>
              <a:t> Algorithm 1 above: The input (and output) for each reducing iteration is given as a set. We were also not specific on how to compute s</a:t>
            </a:r>
            <a:r>
              <a:rPr lang="en-US" baseline="-25000"/>
              <a:t>1</a:t>
            </a:r>
            <a:r>
              <a:rPr lang="en-US"/>
              <a:t>, s</a:t>
            </a:r>
            <a:r>
              <a:rPr lang="en-US" baseline="-25000"/>
              <a:t>2</a:t>
            </a:r>
            <a:r>
              <a:rPr lang="en-US"/>
              <a:t> and s</a:t>
            </a:r>
            <a:r>
              <a:rPr lang="en-US" baseline="-25000"/>
              <a:t>3</a:t>
            </a:r>
            <a:r>
              <a:rPr lang="en-US"/>
              <a:t>.</a:t>
            </a:r>
          </a:p>
          <a:p>
            <a:endParaRPr lang="en-US"/>
          </a:p>
          <a:p>
            <a:r>
              <a:rPr lang="en-US"/>
              <a:t>The main methodical issue addressed here is how to train CS&amp;E  professionals “to think in parallel”. Here is the informal answer: </a:t>
            </a:r>
            <a:r>
              <a:rPr lang="en-US" u="sng"/>
              <a:t>train yourself to provide IWD description of parallel algorithms</a:t>
            </a:r>
            <a:r>
              <a:rPr lang="en-US"/>
              <a:t>. The rest is detail (although important) that can be acquired as a skill (also a matter of training).</a:t>
            </a:r>
          </a:p>
          <a:p>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52400"/>
            <a:ext cx="9144000" cy="762000"/>
          </a:xfrm>
        </p:spPr>
        <p:txBody>
          <a:bodyPr/>
          <a:lstStyle/>
          <a:p>
            <a:pPr eaLnBrk="1" hangingPunct="1"/>
            <a:r>
              <a:rPr lang="en-US" sz="3600" smtClean="0"/>
              <a:t>The Selection Algorithm (wrap-up)</a:t>
            </a:r>
            <a:r>
              <a:rPr lang="en-US" sz="4000" smtClean="0"/>
              <a:t/>
            </a:r>
            <a:br>
              <a:rPr lang="en-US" sz="4000" smtClean="0"/>
            </a:br>
            <a:endParaRPr lang="en-US" sz="4000" smtClean="0"/>
          </a:p>
        </p:txBody>
      </p:sp>
      <p:sp>
        <p:nvSpPr>
          <p:cNvPr id="72707" name="Rectangle 3"/>
          <p:cNvSpPr>
            <a:spLocks noGrp="1" noChangeArrowheads="1"/>
          </p:cNvSpPr>
          <p:nvPr>
            <p:ph type="body" idx="1"/>
          </p:nvPr>
        </p:nvSpPr>
        <p:spPr>
          <a:xfrm>
            <a:off x="0" y="685800"/>
            <a:ext cx="9144000" cy="5516563"/>
          </a:xfrm>
        </p:spPr>
        <p:txBody>
          <a:bodyPr/>
          <a:lstStyle/>
          <a:p>
            <a:pPr eaLnBrk="1" hangingPunct="1">
              <a:lnSpc>
                <a:spcPct val="80000"/>
              </a:lnSpc>
              <a:buFontTx/>
              <a:buNone/>
            </a:pPr>
            <a:r>
              <a:rPr lang="en-US" sz="2400" smtClean="0"/>
              <a:t>To derive the lower level description of Algorithm 1, simply apply the prefix-sums algorithm several times. </a:t>
            </a:r>
          </a:p>
          <a:p>
            <a:pPr eaLnBrk="1" hangingPunct="1">
              <a:lnSpc>
                <a:spcPct val="80000"/>
              </a:lnSpc>
              <a:buFontTx/>
              <a:buNone/>
            </a:pPr>
            <a:r>
              <a:rPr lang="en-US" sz="2400" u="sng" smtClean="0"/>
              <a:t>Theorem 5.1</a:t>
            </a:r>
            <a:r>
              <a:rPr lang="en-US" sz="2400" smtClean="0"/>
              <a:t> Algorithm 1 solves the selection problem in O(log</a:t>
            </a:r>
            <a:r>
              <a:rPr lang="en-US" sz="2400" baseline="30000" smtClean="0"/>
              <a:t>2</a:t>
            </a:r>
            <a:r>
              <a:rPr lang="en-US" sz="2400" smtClean="0"/>
              <a:t>n) time and O(n) work. The main selection algorithm, composed of algorithms 1 and 2, runs in O(n) work and O(log n log log n) time.</a:t>
            </a:r>
          </a:p>
          <a:p>
            <a:pPr eaLnBrk="1" hangingPunct="1">
              <a:lnSpc>
                <a:spcPct val="80000"/>
              </a:lnSpc>
              <a:buFontTx/>
              <a:buNone/>
            </a:pPr>
            <a:r>
              <a:rPr lang="en-US" sz="1800" u="sng" smtClean="0"/>
              <a:t>Exercise 10</a:t>
            </a:r>
            <a:r>
              <a:rPr lang="en-US" sz="1800" smtClean="0"/>
              <a:t> Consider the following sorting algorithm. Find the median element and then continue by sorting separately the elements larger than the median and the ones smaller than the median. Explain why this is indeed a sorting algorithm. What will be the time and work complexities of such algorithm?</a:t>
            </a:r>
          </a:p>
          <a:p>
            <a:pPr eaLnBrk="1" hangingPunct="1">
              <a:lnSpc>
                <a:spcPct val="80000"/>
              </a:lnSpc>
              <a:buFontTx/>
              <a:buNone/>
            </a:pPr>
            <a:r>
              <a:rPr lang="en-US" sz="2800" smtClean="0"/>
              <a:t>Recap: (i) Accelerating cascades framework was presented and illustrated by selection algorithm. (ii) A top-down methodology for describing parallel algorithms was presented. Its upper level, called Informal Work-Depth (IWD), is proposed as the </a:t>
            </a:r>
            <a:r>
              <a:rPr lang="en-US" sz="2800" u="sng" smtClean="0"/>
              <a:t>essence of thinking in parallel</a:t>
            </a:r>
            <a:r>
              <a:rPr lang="en-US" sz="280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0"/>
            <a:ext cx="8229600" cy="609600"/>
          </a:xfrm>
        </p:spPr>
        <p:txBody>
          <a:bodyPr/>
          <a:lstStyle/>
          <a:p>
            <a:pPr eaLnBrk="1" hangingPunct="1"/>
            <a:r>
              <a:rPr lang="en-US" sz="4000" smtClean="0"/>
              <a:t>Randomized Selection</a:t>
            </a:r>
          </a:p>
        </p:txBody>
      </p:sp>
      <p:sp>
        <p:nvSpPr>
          <p:cNvPr id="73731" name="Rectangle 3"/>
          <p:cNvSpPr>
            <a:spLocks noGrp="1" noChangeArrowheads="1"/>
          </p:cNvSpPr>
          <p:nvPr>
            <p:ph type="body" idx="4294967295"/>
          </p:nvPr>
        </p:nvSpPr>
        <p:spPr>
          <a:xfrm>
            <a:off x="0" y="762000"/>
            <a:ext cx="4343400" cy="5364163"/>
          </a:xfrm>
        </p:spPr>
        <p:txBody>
          <a:bodyPr/>
          <a:lstStyle/>
          <a:p>
            <a:pPr marL="609600" indent="-609600" eaLnBrk="1" hangingPunct="1">
              <a:buFontTx/>
              <a:buNone/>
            </a:pPr>
            <a:r>
              <a:rPr lang="en-US" sz="2000" smtClean="0"/>
              <a:t>Parallel version of serial randomized selection from CLRS, Ch. 9.2</a:t>
            </a:r>
          </a:p>
          <a:p>
            <a:pPr marL="609600" indent="-609600" eaLnBrk="1" hangingPunct="1">
              <a:buFontTx/>
              <a:buNone/>
            </a:pPr>
            <a:r>
              <a:rPr lang="en-US" sz="2000" u="sng" smtClean="0"/>
              <a:t>Input</a:t>
            </a:r>
            <a:r>
              <a:rPr lang="en-US" sz="2000" smtClean="0"/>
              <a:t> Array A[p...r]</a:t>
            </a:r>
          </a:p>
          <a:p>
            <a:pPr marL="609600" indent="-609600" eaLnBrk="1" hangingPunct="1">
              <a:lnSpc>
                <a:spcPct val="65000"/>
              </a:lnSpc>
              <a:spcBef>
                <a:spcPct val="10000"/>
              </a:spcBef>
              <a:buFontTx/>
              <a:buNone/>
            </a:pPr>
            <a:r>
              <a:rPr lang="en-US" sz="2000" smtClean="0"/>
              <a:t>RANDOMIZED_PARTITION(A,p,r)  </a:t>
            </a:r>
          </a:p>
          <a:p>
            <a:pPr marL="609600" indent="-609600" eaLnBrk="1" hangingPunct="1">
              <a:lnSpc>
                <a:spcPct val="65000"/>
              </a:lnSpc>
              <a:spcBef>
                <a:spcPct val="10000"/>
              </a:spcBef>
              <a:buFontTx/>
              <a:buAutoNum type="arabicPeriod"/>
            </a:pPr>
            <a:r>
              <a:rPr lang="en-US" sz="2000" smtClean="0"/>
              <a:t>i := RANDOM (p,r)</a:t>
            </a:r>
          </a:p>
          <a:p>
            <a:pPr marL="609600" indent="-609600" eaLnBrk="1" hangingPunct="1">
              <a:lnSpc>
                <a:spcPct val="65000"/>
              </a:lnSpc>
              <a:spcBef>
                <a:spcPct val="10000"/>
              </a:spcBef>
              <a:buFontTx/>
              <a:buNone/>
            </a:pPr>
            <a:r>
              <a:rPr lang="en-US" sz="2000" smtClean="0"/>
              <a:t>/*Rearrange A[p...r]: elements &lt;= A(i) followed by those &gt; A(i)*/</a:t>
            </a:r>
          </a:p>
          <a:p>
            <a:pPr marL="609600" indent="-609600" eaLnBrk="1" hangingPunct="1">
              <a:lnSpc>
                <a:spcPct val="65000"/>
              </a:lnSpc>
              <a:spcBef>
                <a:spcPct val="10000"/>
              </a:spcBef>
              <a:buFontTx/>
              <a:buAutoNum type="arabicPeriod" startAt="2"/>
            </a:pPr>
            <a:r>
              <a:rPr lang="en-US" sz="2000" smtClean="0"/>
              <a:t>exchange A(r) </a:t>
            </a:r>
            <a:r>
              <a:rPr lang="en-US" sz="2000" smtClean="0">
                <a:sym typeface="Wingdings" pitchFamily="2" charset="2"/>
              </a:rPr>
              <a:t>A(i)</a:t>
            </a:r>
          </a:p>
          <a:p>
            <a:pPr marL="609600" indent="-609600" eaLnBrk="1" hangingPunct="1">
              <a:lnSpc>
                <a:spcPct val="65000"/>
              </a:lnSpc>
              <a:spcBef>
                <a:spcPct val="10000"/>
              </a:spcBef>
              <a:buFontTx/>
              <a:buAutoNum type="arabicPeriod" startAt="2"/>
            </a:pPr>
            <a:r>
              <a:rPr lang="en-US" sz="2000" smtClean="0"/>
              <a:t>return PARTITION(A,p,r)</a:t>
            </a:r>
          </a:p>
          <a:p>
            <a:pPr marL="609600" indent="-609600" eaLnBrk="1" hangingPunct="1">
              <a:lnSpc>
                <a:spcPct val="80000"/>
              </a:lnSpc>
              <a:spcBef>
                <a:spcPct val="10000"/>
              </a:spcBef>
              <a:buFontTx/>
              <a:buNone/>
            </a:pPr>
            <a:endParaRPr lang="en-US" sz="2000" smtClean="0"/>
          </a:p>
          <a:p>
            <a:pPr marL="609600" indent="-609600" eaLnBrk="1" hangingPunct="1">
              <a:lnSpc>
                <a:spcPct val="80000"/>
              </a:lnSpc>
              <a:spcBef>
                <a:spcPct val="10000"/>
              </a:spcBef>
              <a:buFontTx/>
              <a:buNone/>
            </a:pPr>
            <a:r>
              <a:rPr lang="en-US" sz="2000" smtClean="0"/>
              <a:t>PARTITION(A,p,r)</a:t>
            </a:r>
          </a:p>
          <a:p>
            <a:pPr marL="609600" indent="-609600" eaLnBrk="1" hangingPunct="1">
              <a:lnSpc>
                <a:spcPct val="80000"/>
              </a:lnSpc>
              <a:spcBef>
                <a:spcPct val="10000"/>
              </a:spcBef>
              <a:buFontTx/>
              <a:buAutoNum type="arabicPeriod"/>
            </a:pPr>
            <a:r>
              <a:rPr lang="en-US" sz="2000" smtClean="0"/>
              <a:t>x := A(r)</a:t>
            </a:r>
          </a:p>
          <a:p>
            <a:pPr marL="609600" indent="-609600" eaLnBrk="1" hangingPunct="1">
              <a:lnSpc>
                <a:spcPct val="80000"/>
              </a:lnSpc>
              <a:spcBef>
                <a:spcPct val="10000"/>
              </a:spcBef>
              <a:buFontTx/>
              <a:buAutoNum type="arabicPeriod"/>
            </a:pPr>
            <a:r>
              <a:rPr lang="en-US" sz="2000" smtClean="0"/>
              <a:t>i := p-1</a:t>
            </a:r>
          </a:p>
          <a:p>
            <a:pPr marL="609600" indent="-609600" eaLnBrk="1" hangingPunct="1">
              <a:lnSpc>
                <a:spcPct val="80000"/>
              </a:lnSpc>
              <a:spcBef>
                <a:spcPct val="10000"/>
              </a:spcBef>
              <a:buFontTx/>
              <a:buAutoNum type="arabicPeriod"/>
            </a:pPr>
            <a:r>
              <a:rPr lang="en-US" sz="2000" smtClean="0"/>
              <a:t>for j := p to r-1</a:t>
            </a:r>
          </a:p>
          <a:p>
            <a:pPr marL="609600" indent="-609600" eaLnBrk="1" hangingPunct="1">
              <a:lnSpc>
                <a:spcPct val="80000"/>
              </a:lnSpc>
              <a:spcBef>
                <a:spcPct val="10000"/>
              </a:spcBef>
              <a:buFontTx/>
              <a:buAutoNum type="arabicPeriod"/>
            </a:pPr>
            <a:r>
              <a:rPr lang="en-US" sz="2000" smtClean="0"/>
              <a:t>    if A(j) &lt;= x</a:t>
            </a:r>
          </a:p>
          <a:p>
            <a:pPr marL="609600" indent="-609600" eaLnBrk="1" hangingPunct="1">
              <a:lnSpc>
                <a:spcPct val="80000"/>
              </a:lnSpc>
              <a:spcBef>
                <a:spcPct val="10000"/>
              </a:spcBef>
              <a:buFontTx/>
              <a:buAutoNum type="arabicPeriod"/>
            </a:pPr>
            <a:r>
              <a:rPr lang="en-US" sz="2000" smtClean="0"/>
              <a:t>    then i := i+1</a:t>
            </a:r>
          </a:p>
          <a:p>
            <a:pPr marL="609600" indent="-609600" eaLnBrk="1" hangingPunct="1">
              <a:lnSpc>
                <a:spcPct val="80000"/>
              </a:lnSpc>
              <a:spcBef>
                <a:spcPct val="10000"/>
              </a:spcBef>
              <a:buFontTx/>
              <a:buAutoNum type="arabicPeriod"/>
            </a:pPr>
            <a:r>
              <a:rPr lang="en-US" sz="2000" smtClean="0"/>
              <a:t>            exchange A(i) </a:t>
            </a:r>
            <a:r>
              <a:rPr lang="en-US" sz="2000" smtClean="0">
                <a:sym typeface="Wingdings" pitchFamily="2" charset="2"/>
              </a:rPr>
              <a:t>A(j)</a:t>
            </a:r>
            <a:r>
              <a:rPr lang="en-US" sz="2000" smtClean="0"/>
              <a:t> </a:t>
            </a:r>
          </a:p>
          <a:p>
            <a:pPr marL="609600" indent="-609600" eaLnBrk="1" hangingPunct="1">
              <a:lnSpc>
                <a:spcPct val="80000"/>
              </a:lnSpc>
              <a:spcBef>
                <a:spcPct val="10000"/>
              </a:spcBef>
              <a:buFontTx/>
              <a:buAutoNum type="arabicPeriod"/>
            </a:pPr>
            <a:r>
              <a:rPr lang="en-US" sz="2000" smtClean="0"/>
              <a:t>exchange A(i+1) </a:t>
            </a:r>
            <a:r>
              <a:rPr lang="en-US" sz="2000" smtClean="0">
                <a:sym typeface="Wingdings" pitchFamily="2" charset="2"/>
              </a:rPr>
              <a:t>A(r)</a:t>
            </a:r>
          </a:p>
          <a:p>
            <a:pPr marL="609600" indent="-609600" eaLnBrk="1" hangingPunct="1">
              <a:lnSpc>
                <a:spcPct val="80000"/>
              </a:lnSpc>
              <a:spcBef>
                <a:spcPct val="10000"/>
              </a:spcBef>
              <a:buFontTx/>
              <a:buAutoNum type="arabicPeriod"/>
            </a:pPr>
            <a:r>
              <a:rPr lang="en-US" sz="2000" smtClean="0">
                <a:sym typeface="Wingdings" pitchFamily="2" charset="2"/>
              </a:rPr>
              <a:t>Return i+1</a:t>
            </a:r>
          </a:p>
        </p:txBody>
      </p:sp>
      <p:sp>
        <p:nvSpPr>
          <p:cNvPr id="73732" name="Text Box 6"/>
          <p:cNvSpPr txBox="1">
            <a:spLocks noChangeArrowheads="1"/>
          </p:cNvSpPr>
          <p:nvPr/>
        </p:nvSpPr>
        <p:spPr bwMode="auto">
          <a:xfrm>
            <a:off x="4114800" y="3124200"/>
            <a:ext cx="5029200" cy="2973388"/>
          </a:xfrm>
          <a:prstGeom prst="rect">
            <a:avLst/>
          </a:prstGeom>
          <a:noFill/>
          <a:ln w="9525">
            <a:noFill/>
            <a:miter lim="800000"/>
            <a:headEnd/>
            <a:tailEnd/>
          </a:ln>
        </p:spPr>
        <p:txBody>
          <a:bodyPr>
            <a:spAutoFit/>
          </a:bodyPr>
          <a:lstStyle/>
          <a:p>
            <a:pPr marL="342900" indent="-342900" eaLnBrk="1" hangingPunct="1">
              <a:lnSpc>
                <a:spcPct val="80000"/>
              </a:lnSpc>
            </a:pPr>
            <a:r>
              <a:rPr lang="en-US" u="sng"/>
              <a:t>Input</a:t>
            </a:r>
            <a:r>
              <a:rPr lang="en-US"/>
              <a:t> Array A[p...r], i. Find i-th smallest</a:t>
            </a:r>
          </a:p>
          <a:p>
            <a:pPr marL="342900" indent="-342900">
              <a:lnSpc>
                <a:spcPct val="80000"/>
              </a:lnSpc>
            </a:pPr>
            <a:r>
              <a:rPr lang="en-US"/>
              <a:t>RANDOMIZED_SELECT(A,p,r,i)</a:t>
            </a:r>
          </a:p>
          <a:p>
            <a:pPr marL="342900" indent="-342900">
              <a:lnSpc>
                <a:spcPct val="80000"/>
              </a:lnSpc>
              <a:buFontTx/>
              <a:buAutoNum type="arabicPeriod"/>
            </a:pPr>
            <a:r>
              <a:rPr lang="en-US"/>
              <a:t>if p=r</a:t>
            </a:r>
          </a:p>
          <a:p>
            <a:pPr marL="342900" indent="-342900">
              <a:lnSpc>
                <a:spcPct val="80000"/>
              </a:lnSpc>
              <a:buFontTx/>
              <a:buAutoNum type="arabicPeriod"/>
            </a:pPr>
            <a:r>
              <a:rPr lang="en-US"/>
              <a:t>Then return A(p)</a:t>
            </a:r>
          </a:p>
          <a:p>
            <a:pPr marL="342900" indent="-342900">
              <a:lnSpc>
                <a:spcPct val="80000"/>
              </a:lnSpc>
              <a:buFontTx/>
              <a:buAutoNum type="arabicPeriod"/>
            </a:pPr>
            <a:r>
              <a:rPr lang="en-US"/>
              <a:t>q := RANDOMIZED_PARTITION(A,p,r)  </a:t>
            </a:r>
          </a:p>
          <a:p>
            <a:pPr marL="342900" indent="-342900">
              <a:lnSpc>
                <a:spcPct val="80000"/>
              </a:lnSpc>
              <a:buFontTx/>
              <a:buAutoNum type="arabicPeriod"/>
            </a:pPr>
            <a:r>
              <a:rPr lang="en-US"/>
              <a:t>k := q-p+1</a:t>
            </a:r>
          </a:p>
          <a:p>
            <a:pPr marL="342900" indent="-342900">
              <a:lnSpc>
                <a:spcPct val="80000"/>
              </a:lnSpc>
              <a:buFontTx/>
              <a:buAutoNum type="arabicPeriod"/>
            </a:pPr>
            <a:r>
              <a:rPr lang="en-US"/>
              <a:t>if i=k</a:t>
            </a:r>
          </a:p>
          <a:p>
            <a:pPr marL="342900" indent="-342900">
              <a:lnSpc>
                <a:spcPct val="80000"/>
              </a:lnSpc>
              <a:buFontTx/>
              <a:buAutoNum type="arabicPeriod"/>
            </a:pPr>
            <a:r>
              <a:rPr lang="en-US"/>
              <a:t>then return A(q) </a:t>
            </a:r>
          </a:p>
          <a:p>
            <a:pPr marL="342900" indent="-342900">
              <a:lnSpc>
                <a:spcPct val="80000"/>
              </a:lnSpc>
              <a:buFontTx/>
              <a:buAutoNum type="arabicPeriod"/>
            </a:pPr>
            <a:r>
              <a:rPr lang="en-US"/>
              <a:t>else if i &lt; k</a:t>
            </a:r>
          </a:p>
          <a:p>
            <a:pPr marL="342900" indent="-342900">
              <a:lnSpc>
                <a:spcPct val="80000"/>
              </a:lnSpc>
              <a:buFontTx/>
              <a:buAutoNum type="arabicPeriod"/>
            </a:pPr>
            <a:r>
              <a:rPr lang="en-US"/>
              <a:t>        then return                 		                                          	RANDOMIZED_SELECT(A,p,q-1,i)</a:t>
            </a:r>
          </a:p>
          <a:p>
            <a:pPr marL="342900" indent="-342900">
              <a:lnSpc>
                <a:spcPct val="80000"/>
              </a:lnSpc>
              <a:buFontTx/>
              <a:buAutoNum type="arabicPeriod"/>
            </a:pPr>
            <a:r>
              <a:rPr lang="en-US"/>
              <a:t>        else return 	RANDOMIZED_SELECT(A,q+1,r,i-k)</a:t>
            </a:r>
          </a:p>
        </p:txBody>
      </p:sp>
      <p:sp>
        <p:nvSpPr>
          <p:cNvPr id="73733" name="Text Box 7"/>
          <p:cNvSpPr txBox="1">
            <a:spLocks noChangeArrowheads="1"/>
          </p:cNvSpPr>
          <p:nvPr/>
        </p:nvSpPr>
        <p:spPr bwMode="auto">
          <a:xfrm>
            <a:off x="4191000" y="6248400"/>
            <a:ext cx="4876800" cy="366713"/>
          </a:xfrm>
          <a:prstGeom prst="rect">
            <a:avLst/>
          </a:prstGeom>
          <a:noFill/>
          <a:ln w="9525">
            <a:noFill/>
            <a:miter lim="800000"/>
            <a:headEnd/>
            <a:tailEnd/>
          </a:ln>
        </p:spPr>
        <p:txBody>
          <a:bodyPr>
            <a:spAutoFit/>
          </a:bodyPr>
          <a:lstStyle/>
          <a:p>
            <a:r>
              <a:rPr lang="en-US"/>
              <a:t>Basis for proposed programming project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487362"/>
          </a:xfrm>
        </p:spPr>
        <p:txBody>
          <a:bodyPr/>
          <a:lstStyle/>
          <a:p>
            <a:pPr eaLnBrk="1" hangingPunct="1"/>
            <a:r>
              <a:rPr lang="en-US" sz="4000" smtClean="0"/>
              <a:t>Integer Sorting</a:t>
            </a:r>
            <a:br>
              <a:rPr lang="en-US" sz="4000" smtClean="0"/>
            </a:br>
            <a:endParaRPr lang="en-US" sz="4000" smtClean="0"/>
          </a:p>
        </p:txBody>
      </p:sp>
      <p:sp>
        <p:nvSpPr>
          <p:cNvPr id="74755" name="Rectangle 3"/>
          <p:cNvSpPr>
            <a:spLocks noGrp="1" noChangeArrowheads="1"/>
          </p:cNvSpPr>
          <p:nvPr>
            <p:ph type="body" idx="1"/>
          </p:nvPr>
        </p:nvSpPr>
        <p:spPr>
          <a:xfrm>
            <a:off x="0" y="685800"/>
            <a:ext cx="9067800" cy="6172200"/>
          </a:xfrm>
        </p:spPr>
        <p:txBody>
          <a:bodyPr/>
          <a:lstStyle/>
          <a:p>
            <a:pPr marL="577850" indent="-577850" eaLnBrk="1" hangingPunct="1">
              <a:lnSpc>
                <a:spcPct val="90000"/>
              </a:lnSpc>
              <a:buFontTx/>
              <a:buNone/>
            </a:pPr>
            <a:r>
              <a:rPr lang="en-US" sz="2400" u="sng" smtClean="0"/>
              <a:t>Input</a:t>
            </a:r>
            <a:r>
              <a:rPr lang="en-US" sz="2400" smtClean="0"/>
              <a:t> Array A[1..n], integers from range [0..r−1]; n and r are positive integers.</a:t>
            </a:r>
          </a:p>
          <a:p>
            <a:pPr marL="577850" indent="-577850" eaLnBrk="1" hangingPunct="1">
              <a:lnSpc>
                <a:spcPct val="90000"/>
              </a:lnSpc>
              <a:buFontTx/>
              <a:buNone/>
            </a:pPr>
            <a:r>
              <a:rPr lang="en-US" sz="2400" smtClean="0"/>
              <a:t>Sorting: rank from smallest to largest.</a:t>
            </a:r>
          </a:p>
          <a:p>
            <a:pPr marL="577850" indent="-577850" eaLnBrk="1" hangingPunct="1">
              <a:lnSpc>
                <a:spcPct val="90000"/>
              </a:lnSpc>
              <a:buFontTx/>
              <a:buNone/>
            </a:pPr>
            <a:r>
              <a:rPr lang="en-US" sz="2400" smtClean="0"/>
              <a:t>Assume n is divisible by r. Typical value for r might be n</a:t>
            </a:r>
            <a:r>
              <a:rPr lang="en-US" sz="2400" baseline="30000" smtClean="0"/>
              <a:t>1/2</a:t>
            </a:r>
            <a:r>
              <a:rPr lang="en-US" sz="2400" smtClean="0"/>
              <a:t>; other values possible.</a:t>
            </a:r>
          </a:p>
          <a:p>
            <a:pPr marL="577850" indent="-577850" eaLnBrk="1" hangingPunct="1">
              <a:lnSpc>
                <a:spcPct val="90000"/>
              </a:lnSpc>
              <a:buFontTx/>
              <a:buNone/>
            </a:pPr>
            <a:r>
              <a:rPr lang="en-US" sz="2400" smtClean="0"/>
              <a:t>Two comments about the parallel integer sorting algorithm:</a:t>
            </a:r>
          </a:p>
          <a:p>
            <a:pPr marL="577850" indent="-577850" eaLnBrk="1" hangingPunct="1">
              <a:lnSpc>
                <a:spcPct val="90000"/>
              </a:lnSpc>
              <a:buFontTx/>
              <a:buAutoNum type="romanLcParenBoth"/>
            </a:pPr>
            <a:r>
              <a:rPr lang="en-US" sz="2400" smtClean="0"/>
              <a:t>Its performance depends on the value of r, and unlike other parallel algorithms we have seen, its running time may not be bounded by O(log</a:t>
            </a:r>
            <a:r>
              <a:rPr lang="en-US" sz="2400" baseline="30000" smtClean="0"/>
              <a:t>k</a:t>
            </a:r>
            <a:r>
              <a:rPr lang="en-US" sz="2400" smtClean="0"/>
              <a:t>n) for any constant k (“poly-logarithmic”). It is a remarkable coincidence that the literature includes only very few work-efficient non ploy-log parallel algorithms. </a:t>
            </a:r>
          </a:p>
          <a:p>
            <a:pPr marL="577850" indent="-577850" eaLnBrk="1" hangingPunct="1">
              <a:lnSpc>
                <a:spcPct val="90000"/>
              </a:lnSpc>
              <a:buFontTx/>
              <a:buAutoNum type="romanLcParenBoth"/>
            </a:pPr>
            <a:r>
              <a:rPr lang="en-US" sz="2400" smtClean="0"/>
              <a:t>It already lent itself to efficient implementation on a few parallel machines in the early 1990s. (Remark later.)</a:t>
            </a:r>
          </a:p>
          <a:p>
            <a:pPr marL="577850" indent="-577850" eaLnBrk="1" hangingPunct="1">
              <a:lnSpc>
                <a:spcPct val="90000"/>
              </a:lnSpc>
              <a:buFontTx/>
              <a:buNone/>
            </a:pPr>
            <a:endParaRPr lang="en-US" sz="2400" smtClean="0"/>
          </a:p>
          <a:p>
            <a:pPr marL="577850" indent="-577850" eaLnBrk="1" hangingPunct="1">
              <a:lnSpc>
                <a:spcPct val="90000"/>
              </a:lnSpc>
              <a:buFontTx/>
              <a:buNone/>
            </a:pPr>
            <a:r>
              <a:rPr lang="en-US" sz="2400" smtClean="0"/>
              <a:t>The algorithm work as follows:</a:t>
            </a:r>
          </a:p>
          <a:p>
            <a:pPr marL="577850" indent="-577850" eaLnBrk="1" hangingPunct="1">
              <a:lnSpc>
                <a:spcPct val="90000"/>
              </a:lnSpc>
              <a:buFontTx/>
              <a:buNone/>
            </a:pPr>
            <a:endParaRPr lang="en-US" sz="2400" smtClean="0"/>
          </a:p>
          <a:p>
            <a:pPr marL="577850" indent="-577850"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p:cNvSpPr txBox="1">
            <a:spLocks noChangeArrowheads="1"/>
          </p:cNvSpPr>
          <p:nvPr/>
        </p:nvSpPr>
        <p:spPr bwMode="auto">
          <a:xfrm>
            <a:off x="174625" y="220663"/>
            <a:ext cx="8969375" cy="366712"/>
          </a:xfrm>
          <a:prstGeom prst="rect">
            <a:avLst/>
          </a:prstGeom>
          <a:noFill/>
          <a:ln w="9525">
            <a:noFill/>
            <a:miter lim="800000"/>
            <a:headEnd/>
            <a:tailEnd/>
          </a:ln>
        </p:spPr>
        <p:txBody>
          <a:bodyPr>
            <a:spAutoFit/>
          </a:bodyPr>
          <a:lstStyle/>
          <a:p>
            <a:pPr>
              <a:spcBef>
                <a:spcPct val="50000"/>
              </a:spcBef>
            </a:pPr>
            <a:endParaRPr lang="en-US"/>
          </a:p>
        </p:txBody>
      </p:sp>
      <p:sp>
        <p:nvSpPr>
          <p:cNvPr id="75779" name="Text Box 6"/>
          <p:cNvSpPr txBox="1">
            <a:spLocks noChangeArrowheads="1"/>
          </p:cNvSpPr>
          <p:nvPr/>
        </p:nvSpPr>
        <p:spPr bwMode="auto">
          <a:xfrm>
            <a:off x="0" y="0"/>
            <a:ext cx="9144000" cy="4259263"/>
          </a:xfrm>
          <a:prstGeom prst="rect">
            <a:avLst/>
          </a:prstGeom>
          <a:noFill/>
          <a:ln w="9525">
            <a:noFill/>
            <a:miter lim="800000"/>
            <a:headEnd/>
            <a:tailEnd/>
          </a:ln>
        </p:spPr>
        <p:txBody>
          <a:bodyPr>
            <a:spAutoFit/>
          </a:bodyPr>
          <a:lstStyle/>
          <a:p>
            <a:pPr>
              <a:lnSpc>
                <a:spcPct val="80000"/>
              </a:lnSpc>
            </a:pPr>
            <a:r>
              <a:rPr lang="en-US">
                <a:solidFill>
                  <a:schemeClr val="folHlink"/>
                </a:solidFill>
              </a:rPr>
              <a:t>1</a:t>
            </a:r>
            <a:r>
              <a:rPr lang="en-US"/>
              <a:t>. Partition A into n/r subarrays: B</a:t>
            </a:r>
            <a:r>
              <a:rPr lang="en-US" baseline="-25000"/>
              <a:t>1</a:t>
            </a:r>
            <a:r>
              <a:rPr lang="en-US"/>
              <a:t>=A[1..r]..B</a:t>
            </a:r>
            <a:r>
              <a:rPr lang="en-US" baseline="-25000"/>
              <a:t>n/r</a:t>
            </a:r>
            <a:r>
              <a:rPr lang="en-US"/>
              <a:t>=A[n−r+1..n]. Using serial bucket sort (see Exercise 12 below), sort each subarray separately (and in parallel for all subarrays). Also compute: (1) number(v,s) - the number of elements whose value is v in subarray B</a:t>
            </a:r>
            <a:r>
              <a:rPr lang="en-US" baseline="-25000"/>
              <a:t>s</a:t>
            </a:r>
            <a:r>
              <a:rPr lang="en-US"/>
              <a:t>, for 0≤v≤ r−1, and 1≤s≤n/r; and (2) serial(i) - the number of elements A(j) such that A(j)=A(i) and precede element i in its subarray B</a:t>
            </a:r>
            <a:r>
              <a:rPr lang="en-US" baseline="-25000"/>
              <a:t>s</a:t>
            </a:r>
            <a:r>
              <a:rPr lang="en-US"/>
              <a:t> (i.e., serial(i) counts only j &lt; i, where ⌈j/r⌉ = ⌈i/r⌉ = s), for 1 ≤ i ≤ n.</a:t>
            </a:r>
          </a:p>
          <a:p>
            <a:r>
              <a:rPr lang="en-US" u="sng"/>
              <a:t>Example</a:t>
            </a:r>
            <a:r>
              <a:rPr lang="en-US"/>
              <a:t> B</a:t>
            </a:r>
            <a:r>
              <a:rPr lang="en-US" baseline="-25000"/>
              <a:t>1</a:t>
            </a:r>
            <a:r>
              <a:rPr lang="en-US"/>
              <a:t>=(2,3,2,2) (r=4). Then, number(2,1) = 3, and serial(3)=1.</a:t>
            </a:r>
          </a:p>
          <a:p>
            <a:pPr>
              <a:lnSpc>
                <a:spcPct val="80000"/>
              </a:lnSpc>
            </a:pPr>
            <a:r>
              <a:rPr lang="en-US">
                <a:solidFill>
                  <a:schemeClr val="folHlink"/>
                </a:solidFill>
              </a:rPr>
              <a:t>2</a:t>
            </a:r>
            <a:r>
              <a:rPr lang="en-US"/>
              <a:t>. Separately (and in parallel) for each value 0 ≤ v ≤ r−1 compute the prefix-sums of number(v,1), number(v,2) ..  number(v,n/r) into ps(v,1), ps(v,2) .. ps(v,n/r), and their sum (the number of elements whose value is v) into cardinality(v).</a:t>
            </a:r>
          </a:p>
          <a:p>
            <a:pPr>
              <a:lnSpc>
                <a:spcPct val="80000"/>
              </a:lnSpc>
            </a:pPr>
            <a:r>
              <a:rPr lang="en-US">
                <a:solidFill>
                  <a:schemeClr val="folHlink"/>
                </a:solidFill>
              </a:rPr>
              <a:t>3</a:t>
            </a:r>
            <a:r>
              <a:rPr lang="en-US"/>
              <a:t>. Compute the prefix sums of cardinality(0), cardinality(1) .. cardinality(r−1)</a:t>
            </a:r>
          </a:p>
          <a:p>
            <a:pPr>
              <a:lnSpc>
                <a:spcPct val="80000"/>
              </a:lnSpc>
            </a:pPr>
            <a:r>
              <a:rPr lang="en-US"/>
              <a:t>into global−ps(0), global−ps(1) .. global−ps(r−1).</a:t>
            </a:r>
          </a:p>
          <a:p>
            <a:pPr>
              <a:lnSpc>
                <a:spcPct val="80000"/>
              </a:lnSpc>
            </a:pPr>
            <a:r>
              <a:rPr lang="en-US">
                <a:solidFill>
                  <a:schemeClr val="folHlink"/>
                </a:solidFill>
              </a:rPr>
              <a:t>4</a:t>
            </a:r>
            <a:r>
              <a:rPr lang="en-US"/>
              <a:t>. In parallel for every element i, 1≤i≤n [Let v = A(i) and B</a:t>
            </a:r>
            <a:r>
              <a:rPr lang="en-US" baseline="-25000"/>
              <a:t>s </a:t>
            </a:r>
            <a:r>
              <a:rPr lang="en-US"/>
              <a:t>the subarray of element i (s = ⌈i/r⌉]: The rank of element i is 1+serial(i)+ps(v,s−1)+global−ps(v−1)</a:t>
            </a:r>
          </a:p>
          <a:p>
            <a:pPr>
              <a:lnSpc>
                <a:spcPct val="80000"/>
              </a:lnSpc>
            </a:pPr>
            <a:r>
              <a:rPr lang="en-US"/>
              <a:t>[where ps(0,s)=0 and global−ps(0)=0]</a:t>
            </a:r>
          </a:p>
          <a:p>
            <a:pPr>
              <a:spcBef>
                <a:spcPct val="50000"/>
              </a:spcBef>
            </a:pPr>
            <a:endParaRPr lang="en-US"/>
          </a:p>
          <a:p>
            <a:pPr>
              <a:spcBef>
                <a:spcPct val="50000"/>
              </a:spcBef>
            </a:pPr>
            <a:endParaRPr lang="en-US"/>
          </a:p>
        </p:txBody>
      </p:sp>
      <p:sp>
        <p:nvSpPr>
          <p:cNvPr id="75780" name="Text Box 7"/>
          <p:cNvSpPr txBox="1">
            <a:spLocks noChangeArrowheads="1"/>
          </p:cNvSpPr>
          <p:nvPr/>
        </p:nvSpPr>
        <p:spPr bwMode="auto">
          <a:xfrm>
            <a:off x="76200" y="3581400"/>
            <a:ext cx="4648200" cy="915988"/>
          </a:xfrm>
          <a:prstGeom prst="rect">
            <a:avLst/>
          </a:prstGeom>
          <a:noFill/>
          <a:ln w="9525">
            <a:noFill/>
            <a:miter lim="800000"/>
            <a:headEnd/>
            <a:tailEnd/>
          </a:ln>
        </p:spPr>
        <p:txBody>
          <a:bodyPr>
            <a:spAutoFit/>
          </a:bodyPr>
          <a:lstStyle/>
          <a:p>
            <a:r>
              <a:rPr lang="en-US"/>
              <a:t>Exercise 11: Describe the integer sorting algorithm in a “parallel program”, similar to</a:t>
            </a:r>
          </a:p>
          <a:p>
            <a:r>
              <a:rPr lang="en-US"/>
              <a:t>the pseudo-code that we usually give.</a:t>
            </a:r>
          </a:p>
        </p:txBody>
      </p:sp>
      <p:sp>
        <p:nvSpPr>
          <p:cNvPr id="75781" name="Text Box 8"/>
          <p:cNvSpPr txBox="1">
            <a:spLocks noChangeArrowheads="1"/>
          </p:cNvSpPr>
          <p:nvPr/>
        </p:nvSpPr>
        <p:spPr bwMode="auto">
          <a:xfrm>
            <a:off x="0" y="4572000"/>
            <a:ext cx="5029200" cy="2701925"/>
          </a:xfrm>
          <a:prstGeom prst="rect">
            <a:avLst/>
          </a:prstGeom>
          <a:noFill/>
          <a:ln w="9525">
            <a:noFill/>
            <a:miter lim="800000"/>
            <a:headEnd/>
            <a:tailEnd/>
          </a:ln>
        </p:spPr>
        <p:txBody>
          <a:bodyPr>
            <a:spAutoFit/>
          </a:bodyPr>
          <a:lstStyle/>
          <a:p>
            <a:pPr algn="ctr"/>
            <a:r>
              <a:rPr lang="en-US" u="sng"/>
              <a:t>Complexity</a:t>
            </a:r>
            <a:r>
              <a:rPr lang="en-US"/>
              <a:t> </a:t>
            </a:r>
          </a:p>
          <a:p>
            <a:r>
              <a:rPr lang="en-US">
                <a:solidFill>
                  <a:schemeClr val="folHlink"/>
                </a:solidFill>
              </a:rPr>
              <a:t>1:</a:t>
            </a:r>
            <a:r>
              <a:rPr lang="en-US"/>
              <a:t> T=O(r), W=O(r) per subarray; total: T=O(r), W=O(n). </a:t>
            </a:r>
          </a:p>
          <a:p>
            <a:r>
              <a:rPr lang="en-US">
                <a:solidFill>
                  <a:schemeClr val="folHlink"/>
                </a:solidFill>
              </a:rPr>
              <a:t>2:</a:t>
            </a:r>
            <a:r>
              <a:rPr lang="en-US"/>
              <a:t> r computations; each T=O(log(n/r)),W=O(n/r); total T=O(log n), W=O(n) work. </a:t>
            </a:r>
          </a:p>
          <a:p>
            <a:r>
              <a:rPr lang="en-US">
                <a:solidFill>
                  <a:schemeClr val="folHlink"/>
                </a:solidFill>
              </a:rPr>
              <a:t>3: </a:t>
            </a:r>
            <a:r>
              <a:rPr lang="en-US"/>
              <a:t>T=O(log r), W=O(r). </a:t>
            </a:r>
          </a:p>
          <a:p>
            <a:r>
              <a:rPr lang="en-US">
                <a:solidFill>
                  <a:schemeClr val="folHlink"/>
                </a:solidFill>
              </a:rPr>
              <a:t>4:</a:t>
            </a:r>
            <a:r>
              <a:rPr lang="en-US"/>
              <a:t> T=O(1), W=O(n) work. </a:t>
            </a:r>
          </a:p>
          <a:p>
            <a:r>
              <a:rPr lang="en-US"/>
              <a:t>Total: T=O(r + log n), W=O(n).</a:t>
            </a:r>
          </a:p>
          <a:p>
            <a:pPr>
              <a:spcBef>
                <a:spcPct val="50000"/>
              </a:spcBef>
            </a:pPr>
            <a:endParaRPr lang="en-US"/>
          </a:p>
        </p:txBody>
      </p:sp>
      <p:pic>
        <p:nvPicPr>
          <p:cNvPr id="75782" name="Picture 8" descr="r10-aux.jpg"/>
          <p:cNvPicPr>
            <a:picLocks noChangeAspect="1"/>
          </p:cNvPicPr>
          <p:nvPr/>
        </p:nvPicPr>
        <p:blipFill>
          <a:blip r:embed="rId3" cstate="print"/>
          <a:srcRect/>
          <a:stretch>
            <a:fillRect/>
          </a:stretch>
        </p:blipFill>
        <p:spPr bwMode="auto">
          <a:xfrm>
            <a:off x="4953000" y="3581400"/>
            <a:ext cx="415766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0"/>
            <a:ext cx="8229600" cy="762000"/>
          </a:xfrm>
        </p:spPr>
        <p:txBody>
          <a:bodyPr/>
          <a:lstStyle/>
          <a:p>
            <a:pPr eaLnBrk="1" hangingPunct="1"/>
            <a:r>
              <a:rPr lang="en-US" u="sng" smtClean="0"/>
              <a:t>Commodity computer systems</a:t>
            </a:r>
          </a:p>
        </p:txBody>
      </p:sp>
      <p:sp>
        <p:nvSpPr>
          <p:cNvPr id="3075" name="Rectangle 3"/>
          <p:cNvSpPr>
            <a:spLocks noGrp="1" noChangeArrowheads="1"/>
          </p:cNvSpPr>
          <p:nvPr>
            <p:ph type="body" idx="4294967295"/>
          </p:nvPr>
        </p:nvSpPr>
        <p:spPr>
          <a:xfrm>
            <a:off x="0" y="762000"/>
            <a:ext cx="9144000" cy="6096000"/>
          </a:xfrm>
        </p:spPr>
        <p:txBody>
          <a:bodyPr/>
          <a:lstStyle/>
          <a:p>
            <a:pPr marL="660400" indent="-660400" eaLnBrk="1" hangingPunct="1">
              <a:lnSpc>
                <a:spcPct val="80000"/>
              </a:lnSpc>
              <a:buFontTx/>
              <a:buNone/>
            </a:pPr>
            <a:r>
              <a:rPr lang="en-US" sz="2400" u="sng" dirty="0" smtClean="0">
                <a:solidFill>
                  <a:schemeClr val="accent2"/>
                </a:solidFill>
              </a:rPr>
              <a:t>Chapter 1 </a:t>
            </a:r>
            <a:r>
              <a:rPr lang="en-US" sz="2400" dirty="0" smtClean="0">
                <a:solidFill>
                  <a:schemeClr val="accent2"/>
                </a:solidFill>
              </a:rPr>
              <a:t>1946</a:t>
            </a:r>
            <a:r>
              <a:rPr lang="en-US" sz="2400" dirty="0" smtClean="0">
                <a:solidFill>
                  <a:schemeClr val="accent2"/>
                </a:solidFill>
                <a:sym typeface="Wingdings" pitchFamily="2" charset="2"/>
              </a:rPr>
              <a:t></a:t>
            </a:r>
            <a:r>
              <a:rPr lang="en-US" sz="2400" dirty="0" smtClean="0">
                <a:solidFill>
                  <a:schemeClr val="accent2"/>
                </a:solidFill>
              </a:rPr>
              <a:t>2003:</a:t>
            </a:r>
            <a:r>
              <a:rPr lang="en-US" sz="2400" dirty="0" smtClean="0"/>
              <a:t> </a:t>
            </a:r>
            <a:r>
              <a:rPr lang="en-US" sz="2400" dirty="0" smtClean="0">
                <a:solidFill>
                  <a:srgbClr val="FF0000"/>
                </a:solidFill>
              </a:rPr>
              <a:t>Serial</a:t>
            </a:r>
            <a:r>
              <a:rPr lang="en-US" sz="2400" dirty="0" smtClean="0"/>
              <a:t>. </a:t>
            </a:r>
            <a:r>
              <a:rPr lang="en-US" sz="2000" dirty="0" smtClean="0">
                <a:solidFill>
                  <a:schemeClr val="accent2"/>
                </a:solidFill>
              </a:rPr>
              <a:t>5KHz</a:t>
            </a:r>
            <a:r>
              <a:rPr lang="en-US" sz="2000" dirty="0" smtClean="0">
                <a:solidFill>
                  <a:schemeClr val="accent2"/>
                </a:solidFill>
                <a:sym typeface="Wingdings" pitchFamily="2" charset="2"/>
              </a:rPr>
              <a:t>4GHz. </a:t>
            </a:r>
            <a:endParaRPr lang="en-US" sz="2000" dirty="0" smtClean="0">
              <a:solidFill>
                <a:schemeClr val="accent2"/>
              </a:solidFill>
            </a:endParaRPr>
          </a:p>
          <a:p>
            <a:pPr marL="660400" indent="-660400" eaLnBrk="1" hangingPunct="1">
              <a:lnSpc>
                <a:spcPct val="80000"/>
              </a:lnSpc>
              <a:buFontTx/>
              <a:buNone/>
            </a:pPr>
            <a:r>
              <a:rPr lang="en-US" sz="2400" u="sng" dirty="0" smtClean="0">
                <a:solidFill>
                  <a:schemeClr val="accent2"/>
                </a:solidFill>
              </a:rPr>
              <a:t>Chapter 2 </a:t>
            </a:r>
            <a:r>
              <a:rPr lang="en-US" sz="2400" dirty="0" smtClean="0">
                <a:solidFill>
                  <a:schemeClr val="accent2"/>
                </a:solidFill>
              </a:rPr>
              <a:t>2004--: </a:t>
            </a:r>
            <a:r>
              <a:rPr lang="en-US" sz="2400" dirty="0" smtClean="0">
                <a:solidFill>
                  <a:srgbClr val="FF0000"/>
                </a:solidFill>
              </a:rPr>
              <a:t>Parallel</a:t>
            </a:r>
            <a:r>
              <a:rPr lang="en-US" sz="2400" dirty="0" smtClean="0"/>
              <a:t>. </a:t>
            </a:r>
            <a:r>
              <a:rPr lang="en-US" sz="2400" dirty="0" smtClean="0">
                <a:solidFill>
                  <a:schemeClr val="accent2"/>
                </a:solidFill>
              </a:rPr>
              <a:t>#”cores”:</a:t>
            </a:r>
            <a:r>
              <a:rPr lang="en-US" sz="2400" dirty="0" smtClean="0"/>
              <a:t> </a:t>
            </a:r>
            <a:r>
              <a:rPr lang="en-US" sz="2800" dirty="0" smtClean="0">
                <a:solidFill>
                  <a:schemeClr val="accent2"/>
                </a:solidFill>
              </a:rPr>
              <a:t>~d</a:t>
            </a:r>
            <a:r>
              <a:rPr lang="en-US" sz="2800" baseline="30000" dirty="0" smtClean="0">
                <a:solidFill>
                  <a:srgbClr val="FF0000"/>
                </a:solidFill>
              </a:rPr>
              <a:t>y-2005</a:t>
            </a:r>
            <a:r>
              <a:rPr lang="en-US" sz="2800" dirty="0" smtClean="0"/>
              <a:t> </a:t>
            </a:r>
          </a:p>
          <a:p>
            <a:pPr marL="660400" indent="-660400" eaLnBrk="1" hangingPunct="1">
              <a:lnSpc>
                <a:spcPct val="80000"/>
              </a:lnSpc>
              <a:buFontTx/>
              <a:buNone/>
            </a:pPr>
            <a:r>
              <a:rPr lang="en-US" sz="2000" dirty="0" smtClean="0">
                <a:solidFill>
                  <a:schemeClr val="accent2"/>
                </a:solidFill>
              </a:rPr>
              <a:t>2005: </a:t>
            </a:r>
            <a:r>
              <a:rPr lang="en-US" sz="2000" dirty="0" smtClean="0">
                <a:solidFill>
                  <a:srgbClr val="FF0000"/>
                </a:solidFill>
              </a:rPr>
              <a:t>1</a:t>
            </a:r>
            <a:r>
              <a:rPr lang="en-US" sz="2000" dirty="0" smtClean="0">
                <a:solidFill>
                  <a:schemeClr val="accent2"/>
                </a:solidFill>
              </a:rPr>
              <a:t> core. 2015: </a:t>
            </a:r>
            <a:r>
              <a:rPr lang="en-US" sz="2000" dirty="0" smtClean="0">
                <a:solidFill>
                  <a:srgbClr val="FF0000"/>
                </a:solidFill>
              </a:rPr>
              <a:t>100</a:t>
            </a:r>
            <a:r>
              <a:rPr lang="en-US" sz="2000" dirty="0" smtClean="0">
                <a:solidFill>
                  <a:schemeClr val="accent2"/>
                </a:solidFill>
              </a:rPr>
              <a:t> (?) cores </a:t>
            </a:r>
          </a:p>
          <a:p>
            <a:pPr marL="660400" indent="-660400" eaLnBrk="1" hangingPunct="1">
              <a:lnSpc>
                <a:spcPct val="80000"/>
              </a:lnSpc>
              <a:buFontTx/>
              <a:buNone/>
            </a:pPr>
            <a:r>
              <a:rPr lang="en-US" sz="2000" dirty="0" smtClean="0">
                <a:solidFill>
                  <a:schemeClr val="accent2"/>
                </a:solidFill>
              </a:rPr>
              <a:t>2020: </a:t>
            </a:r>
            <a:r>
              <a:rPr lang="en-US" sz="2000" dirty="0" smtClean="0">
                <a:solidFill>
                  <a:srgbClr val="FF0000"/>
                </a:solidFill>
              </a:rPr>
              <a:t>1000</a:t>
            </a:r>
            <a:r>
              <a:rPr lang="en-US" sz="2000" dirty="0" smtClean="0">
                <a:solidFill>
                  <a:schemeClr val="accent2"/>
                </a:solidFill>
              </a:rPr>
              <a:t> (?) cores</a:t>
            </a:r>
          </a:p>
          <a:p>
            <a:pPr marL="660400" indent="-660400" eaLnBrk="1" hangingPunct="1">
              <a:lnSpc>
                <a:spcPct val="80000"/>
              </a:lnSpc>
              <a:buFontTx/>
              <a:buNone/>
            </a:pPr>
            <a:r>
              <a:rPr lang="en-US" sz="2000" dirty="0" smtClean="0">
                <a:solidFill>
                  <a:schemeClr val="accent2"/>
                </a:solidFill>
              </a:rPr>
              <a:t>Windows 7: scales to </a:t>
            </a:r>
            <a:r>
              <a:rPr lang="en-US" sz="2000" dirty="0" smtClean="0">
                <a:solidFill>
                  <a:srgbClr val="FF0000"/>
                </a:solidFill>
              </a:rPr>
              <a:t>256</a:t>
            </a:r>
            <a:r>
              <a:rPr lang="en-US" sz="2000" dirty="0" smtClean="0">
                <a:solidFill>
                  <a:schemeClr val="accent2"/>
                </a:solidFill>
              </a:rPr>
              <a:t> cores…</a:t>
            </a:r>
          </a:p>
          <a:p>
            <a:pPr marL="660400" indent="-660400" eaLnBrk="1" hangingPunct="1">
              <a:lnSpc>
                <a:spcPct val="80000"/>
              </a:lnSpc>
              <a:buFontTx/>
              <a:buNone/>
            </a:pPr>
            <a:r>
              <a:rPr lang="en-US" sz="2000" dirty="0" smtClean="0">
                <a:solidFill>
                  <a:srgbClr val="00B050"/>
                </a:solidFill>
              </a:rPr>
              <a:t>how to use the remaining 255? </a:t>
            </a:r>
          </a:p>
          <a:p>
            <a:pPr marL="660400" indent="-660400" eaLnBrk="1" hangingPunct="1">
              <a:lnSpc>
                <a:spcPct val="80000"/>
              </a:lnSpc>
              <a:buFontTx/>
              <a:buNone/>
            </a:pPr>
            <a:r>
              <a:rPr lang="en-US" sz="2000" dirty="0" smtClean="0">
                <a:solidFill>
                  <a:srgbClr val="00B050"/>
                </a:solidFill>
              </a:rPr>
              <a:t>Is this the role of the OS?</a:t>
            </a:r>
            <a:endParaRPr lang="en-US" sz="2800" dirty="0" smtClean="0">
              <a:solidFill>
                <a:srgbClr val="00B050"/>
              </a:solidFill>
            </a:endParaRPr>
          </a:p>
          <a:p>
            <a:pPr marL="660400" indent="-660400" eaLnBrk="1" hangingPunct="1">
              <a:lnSpc>
                <a:spcPct val="80000"/>
              </a:lnSpc>
              <a:buFontTx/>
              <a:buNone/>
            </a:pPr>
            <a:r>
              <a:rPr lang="en-US" sz="2400" u="sng" dirty="0" smtClean="0">
                <a:solidFill>
                  <a:schemeClr val="accent2"/>
                </a:solidFill>
              </a:rPr>
              <a:t>BIG NEWS</a:t>
            </a:r>
          </a:p>
          <a:p>
            <a:pPr marL="660400" indent="-660400" eaLnBrk="1" hangingPunct="1">
              <a:lnSpc>
                <a:spcPct val="80000"/>
              </a:lnSpc>
              <a:buFontTx/>
              <a:buNone/>
            </a:pPr>
            <a:r>
              <a:rPr lang="en-US" sz="2400" dirty="0" smtClean="0">
                <a:solidFill>
                  <a:srgbClr val="FF0000"/>
                </a:solidFill>
              </a:rPr>
              <a:t>Clock frequency growth: flat.</a:t>
            </a:r>
            <a:r>
              <a:rPr lang="en-US" sz="2400" dirty="0" smtClean="0">
                <a:solidFill>
                  <a:srgbClr val="FF0000"/>
                </a:solidFill>
                <a:sym typeface="Wingdings" pitchFamily="2" charset="2"/>
              </a:rPr>
              <a:t> </a:t>
            </a:r>
          </a:p>
          <a:p>
            <a:pPr marL="660400" indent="-660400" eaLnBrk="1" hangingPunct="1">
              <a:lnSpc>
                <a:spcPct val="80000"/>
              </a:lnSpc>
              <a:buFontTx/>
              <a:buNone/>
            </a:pPr>
            <a:r>
              <a:rPr lang="en-US" sz="2400" dirty="0" smtClean="0"/>
              <a:t>If you want your program to run significantly faster … you’re going to have to parallelize it </a:t>
            </a:r>
            <a:r>
              <a:rPr lang="en-US" sz="2400" dirty="0" smtClean="0">
                <a:sym typeface="Wingdings" pitchFamily="2" charset="2"/>
              </a:rPr>
              <a:t></a:t>
            </a:r>
            <a:r>
              <a:rPr lang="en-US" sz="2400" dirty="0" smtClean="0"/>
              <a:t> </a:t>
            </a:r>
            <a:r>
              <a:rPr lang="en-US" sz="2400" dirty="0" smtClean="0">
                <a:solidFill>
                  <a:srgbClr val="FF0000"/>
                </a:solidFill>
                <a:sym typeface="Wingdings" pitchFamily="2" charset="2"/>
              </a:rPr>
              <a:t>Parallelism: only game in town</a:t>
            </a:r>
            <a:endParaRPr lang="en-US" sz="2400" u="sng" dirty="0" smtClean="0">
              <a:solidFill>
                <a:srgbClr val="FF0000"/>
              </a:solidFill>
            </a:endParaRPr>
          </a:p>
          <a:p>
            <a:pPr marL="660400" indent="-660400" eaLnBrk="1" hangingPunct="1">
              <a:lnSpc>
                <a:spcPct val="80000"/>
              </a:lnSpc>
              <a:buFontTx/>
              <a:buNone/>
            </a:pPr>
            <a:r>
              <a:rPr lang="en-US" sz="2400" u="sng" dirty="0" smtClean="0">
                <a:solidFill>
                  <a:schemeClr val="accent2"/>
                </a:solidFill>
              </a:rPr>
              <a:t>#Transistors/chip</a:t>
            </a:r>
            <a:r>
              <a:rPr lang="en-US" sz="2400" dirty="0" smtClean="0">
                <a:solidFill>
                  <a:schemeClr val="accent2"/>
                </a:solidFill>
              </a:rPr>
              <a:t> 1980</a:t>
            </a:r>
            <a:r>
              <a:rPr lang="en-US" sz="2400" dirty="0" smtClean="0">
                <a:solidFill>
                  <a:schemeClr val="accent2"/>
                </a:solidFill>
                <a:sym typeface="Wingdings" pitchFamily="2" charset="2"/>
              </a:rPr>
              <a:t>2010s</a:t>
            </a:r>
            <a:r>
              <a:rPr lang="en-US" sz="2400" dirty="0" smtClean="0">
                <a:solidFill>
                  <a:schemeClr val="accent2"/>
                </a:solidFill>
              </a:rPr>
              <a:t>: 29K</a:t>
            </a:r>
            <a:r>
              <a:rPr lang="en-US" sz="2400" dirty="0" smtClean="0">
                <a:solidFill>
                  <a:schemeClr val="accent2"/>
                </a:solidFill>
                <a:sym typeface="Wingdings" pitchFamily="2" charset="2"/>
              </a:rPr>
              <a:t></a:t>
            </a:r>
            <a:r>
              <a:rPr lang="en-US" sz="2400" dirty="0" smtClean="0">
                <a:solidFill>
                  <a:schemeClr val="accent2"/>
                </a:solidFill>
              </a:rPr>
              <a:t>30B!</a:t>
            </a:r>
            <a:endParaRPr lang="en-US" sz="2400" u="sng" dirty="0" smtClean="0">
              <a:solidFill>
                <a:schemeClr val="accent2"/>
              </a:solidFill>
            </a:endParaRPr>
          </a:p>
          <a:p>
            <a:pPr marL="660400" indent="-660400" eaLnBrk="1" hangingPunct="1">
              <a:lnSpc>
                <a:spcPct val="80000"/>
              </a:lnSpc>
              <a:buFontTx/>
              <a:buNone/>
            </a:pPr>
            <a:endParaRPr lang="en-US" sz="2400" u="sng" dirty="0" smtClean="0">
              <a:solidFill>
                <a:schemeClr val="accent2"/>
              </a:solidFill>
            </a:endParaRPr>
          </a:p>
          <a:p>
            <a:pPr marL="660400" indent="-660400" eaLnBrk="1" hangingPunct="1">
              <a:lnSpc>
                <a:spcPct val="80000"/>
              </a:lnSpc>
              <a:buFontTx/>
              <a:buNone/>
            </a:pPr>
            <a:r>
              <a:rPr lang="en-US" sz="2400" u="sng" dirty="0" smtClean="0">
                <a:solidFill>
                  <a:schemeClr val="accent2"/>
                </a:solidFill>
              </a:rPr>
              <a:t>Programmer’s IQ? </a:t>
            </a:r>
            <a:r>
              <a:rPr lang="en-US" sz="2400" dirty="0" smtClean="0">
                <a:solidFill>
                  <a:schemeClr val="accent2"/>
                </a:solidFill>
              </a:rPr>
              <a:t>Flat..</a:t>
            </a:r>
          </a:p>
          <a:p>
            <a:pPr marL="660400" indent="-660400" eaLnBrk="1" hangingPunct="1">
              <a:lnSpc>
                <a:spcPct val="80000"/>
              </a:lnSpc>
              <a:buFontTx/>
              <a:buNone/>
            </a:pPr>
            <a:r>
              <a:rPr lang="en-US" sz="2400" dirty="0" smtClean="0"/>
              <a:t>40 years of parallel computing</a:t>
            </a:r>
            <a:r>
              <a:rPr lang="en-US" sz="2400" dirty="0" smtClean="0">
                <a:sym typeface="Wingdings" pitchFamily="2" charset="2"/>
              </a:rPr>
              <a:t></a:t>
            </a:r>
            <a:endParaRPr lang="en-US" sz="2400" dirty="0" smtClean="0"/>
          </a:p>
          <a:p>
            <a:pPr marL="660400" indent="-660400" eaLnBrk="1" hangingPunct="1">
              <a:lnSpc>
                <a:spcPct val="80000"/>
              </a:lnSpc>
              <a:buFontTx/>
              <a:buNone/>
            </a:pPr>
            <a:r>
              <a:rPr lang="en-US" sz="2400" u="sng" dirty="0" smtClean="0">
                <a:solidFill>
                  <a:schemeClr val="accent2"/>
                </a:solidFill>
              </a:rPr>
              <a:t>The world is yet to see a successful general-purpose parallel computer</a:t>
            </a:r>
            <a:r>
              <a:rPr lang="en-US" sz="2400" dirty="0" smtClean="0">
                <a:solidFill>
                  <a:schemeClr val="accent2"/>
                </a:solidFill>
              </a:rPr>
              <a:t>: Easy to program &amp; good speedups</a:t>
            </a:r>
          </a:p>
          <a:p>
            <a:pPr marL="660400" indent="-660400" eaLnBrk="1" hangingPunct="1">
              <a:lnSpc>
                <a:spcPct val="80000"/>
              </a:lnSpc>
              <a:buFontTx/>
              <a:buNone/>
            </a:pPr>
            <a:endParaRPr lang="en-US" sz="2400" u="sng" dirty="0" smtClean="0"/>
          </a:p>
        </p:txBody>
      </p:sp>
      <p:pic>
        <p:nvPicPr>
          <p:cNvPr id="3076" name="Picture 12" descr="j0292020"/>
          <p:cNvPicPr>
            <a:picLocks noChangeAspect="1" noChangeArrowheads="1"/>
          </p:cNvPicPr>
          <p:nvPr/>
        </p:nvPicPr>
        <p:blipFill>
          <a:blip r:embed="rId3" cstate="print"/>
          <a:srcRect/>
          <a:stretch>
            <a:fillRect/>
          </a:stretch>
        </p:blipFill>
        <p:spPr bwMode="auto">
          <a:xfrm>
            <a:off x="4495800" y="4724400"/>
            <a:ext cx="2438400" cy="1219200"/>
          </a:xfrm>
          <a:prstGeom prst="rect">
            <a:avLst/>
          </a:prstGeom>
          <a:noFill/>
          <a:ln w="9525">
            <a:noFill/>
            <a:miter lim="800000"/>
            <a:headEnd/>
            <a:tailEnd/>
          </a:ln>
        </p:spPr>
      </p:pic>
      <p:pic>
        <p:nvPicPr>
          <p:cNvPr id="3077" name="Picture 14" descr="j0195384"/>
          <p:cNvPicPr>
            <a:picLocks noChangeAspect="1" noChangeArrowheads="1"/>
          </p:cNvPicPr>
          <p:nvPr/>
        </p:nvPicPr>
        <p:blipFill>
          <a:blip r:embed="rId4" cstate="print"/>
          <a:srcRect/>
          <a:stretch>
            <a:fillRect/>
          </a:stretch>
        </p:blipFill>
        <p:spPr bwMode="auto">
          <a:xfrm>
            <a:off x="6858000" y="4495800"/>
            <a:ext cx="2057400" cy="1447800"/>
          </a:xfrm>
          <a:prstGeom prst="rect">
            <a:avLst/>
          </a:prstGeom>
          <a:noFill/>
          <a:ln w="9525">
            <a:noFill/>
            <a:miter lim="800000"/>
            <a:headEnd/>
            <a:tailEnd/>
          </a:ln>
        </p:spPr>
      </p:pic>
      <p:pic>
        <p:nvPicPr>
          <p:cNvPr id="3078" name="Picture 17"/>
          <p:cNvPicPr>
            <a:picLocks noChangeAspect="1" noChangeArrowheads="1"/>
          </p:cNvPicPr>
          <p:nvPr/>
        </p:nvPicPr>
        <p:blipFill>
          <a:blip r:embed="rId5" cstate="print"/>
          <a:srcRect/>
          <a:stretch>
            <a:fillRect/>
          </a:stretch>
        </p:blipFill>
        <p:spPr bwMode="auto">
          <a:xfrm>
            <a:off x="4114800" y="1524000"/>
            <a:ext cx="4876800" cy="2057400"/>
          </a:xfrm>
          <a:prstGeom prst="rect">
            <a:avLst/>
          </a:prstGeom>
          <a:noFill/>
          <a:ln w="9525">
            <a:noFill/>
            <a:miter lim="800000"/>
            <a:headEnd/>
            <a:tailEnd/>
          </a:ln>
        </p:spPr>
      </p:pic>
      <p:sp>
        <p:nvSpPr>
          <p:cNvPr id="3079" name="TextBox 9"/>
          <p:cNvSpPr txBox="1">
            <a:spLocks noChangeArrowheads="1"/>
          </p:cNvSpPr>
          <p:nvPr/>
        </p:nvSpPr>
        <p:spPr bwMode="auto">
          <a:xfrm>
            <a:off x="6019800" y="1219200"/>
            <a:ext cx="3124200" cy="369888"/>
          </a:xfrm>
          <a:prstGeom prst="rect">
            <a:avLst/>
          </a:prstGeom>
          <a:noFill/>
          <a:ln w="9525">
            <a:noFill/>
            <a:miter lim="800000"/>
            <a:headEnd/>
            <a:tailEnd/>
          </a:ln>
        </p:spPr>
        <p:txBody>
          <a:bodyPr>
            <a:spAutoFit/>
          </a:bodyPr>
          <a:lstStyle/>
          <a:p>
            <a:r>
              <a:rPr lang="en-US"/>
              <a:t>Intel Platform 2015, March05</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0" y="381000"/>
            <a:ext cx="9144000" cy="7096125"/>
          </a:xfrm>
          <a:prstGeom prst="rect">
            <a:avLst/>
          </a:prstGeom>
          <a:noFill/>
          <a:ln w="9525">
            <a:noFill/>
            <a:miter lim="800000"/>
            <a:headEnd/>
            <a:tailEnd/>
          </a:ln>
        </p:spPr>
        <p:txBody>
          <a:bodyPr>
            <a:spAutoFit/>
          </a:bodyPr>
          <a:lstStyle/>
          <a:p>
            <a:r>
              <a:rPr lang="en-US"/>
              <a:t>Theorem 6.1: (1) The integer sorting algorithm runs in O(r+log n) time and O(n) work. (2) The integer sorting algorithm can be applied to run in time O(k(r</a:t>
            </a:r>
            <a:r>
              <a:rPr lang="en-US" baseline="30000"/>
              <a:t>1/k</a:t>
            </a:r>
            <a:r>
              <a:rPr lang="en-US"/>
              <a:t>+log n)) and O(kn) work for any positive integer k.</a:t>
            </a:r>
          </a:p>
          <a:p>
            <a:r>
              <a:rPr lang="en-US"/>
              <a:t>Showed (1). For (2): radix sort using the basic integer sort (BIS) algorithm:</a:t>
            </a:r>
          </a:p>
          <a:p>
            <a:r>
              <a:rPr lang="en-US"/>
              <a:t>A sorting algorithm is stable if for every pair of two equal input elements A(i) = A(j) where 1 ≤ i &lt; j ≤ n, it ranks element i lower than element j. </a:t>
            </a:r>
          </a:p>
          <a:p>
            <a:r>
              <a:rPr lang="en-US"/>
              <a:t>Observe: BIS is stable. </a:t>
            </a:r>
          </a:p>
          <a:p>
            <a:r>
              <a:rPr lang="en-US"/>
              <a:t>Only outline the case k = 2. </a:t>
            </a:r>
          </a:p>
          <a:p>
            <a:pPr algn="ctr"/>
            <a:r>
              <a:rPr lang="en-US" u="sng"/>
              <a:t>2-step algorithm for an integer sort problem with r=n in T=O(√n) W=O(n)</a:t>
            </a:r>
          </a:p>
          <a:p>
            <a:r>
              <a:rPr lang="en-US"/>
              <a:t>Note: the big Oh notation suppresses the factor k=2. </a:t>
            </a:r>
          </a:p>
          <a:p>
            <a:r>
              <a:rPr lang="en-US"/>
              <a:t>Assume that √n is an integer.</a:t>
            </a:r>
          </a:p>
          <a:p>
            <a:r>
              <a:rPr lang="en-US" u="sng"/>
              <a:t>Step 1</a:t>
            </a:r>
            <a:r>
              <a:rPr lang="en-US"/>
              <a:t> Apply BIS to keys A(1) (mod √n), A(2) (mod √n) ..  A(n) (mod √n). If the computed rank of an element i is j then set B(j) := A(i).</a:t>
            </a:r>
          </a:p>
          <a:p>
            <a:r>
              <a:rPr lang="en-US" u="sng"/>
              <a:t>Step 2</a:t>
            </a:r>
            <a:r>
              <a:rPr lang="en-US"/>
              <a:t> Apply again BIS this time to key ⌊B(1)/√n⌋, ⌊B(2)/√n⌋ .. ⌊B(n)/√n⌋.</a:t>
            </a:r>
          </a:p>
          <a:p>
            <a:endParaRPr lang="en-US"/>
          </a:p>
          <a:p>
            <a:r>
              <a:rPr lang="en-US" u="sng"/>
              <a:t>Example</a:t>
            </a:r>
            <a:r>
              <a:rPr lang="en-US"/>
              <a:t> 1. Suppose UMD has 35,000 students with social security number as IDs. Sort by IDs. The value of k will be 4 since √1B ≤ 35,000 and  4 steps are used.</a:t>
            </a:r>
          </a:p>
          <a:p>
            <a:r>
              <a:rPr lang="en-US"/>
              <a:t>2. Let A=10,12,9,2,3,11,10,12,4,5,9,4,3,7,15,1 with n=16 and r=16. Keys for Step 1 are values modulo 4: 2,0,1,2,3,3,2,0,0,1,1,0,3,3,3,1. Sorting &amp; assignment to array B: 12,12,4,4,9,5,9,1,10,2,10,3,11,3,15. Keys for Step 2 are ⌊v/4⌋, where v is the value of an element of B (i.e., ⌊9/4⌋=2). The keys are 3,3,1,1,2,1,2,0,2,0,2,0,2,0,3. The result relative to the original values of A is 1,2,3,3,4,5,7,9,9,10,10,11,12,12,15.</a:t>
            </a:r>
          </a:p>
          <a:p>
            <a:endParaRPr lang="en-US"/>
          </a:p>
          <a:p>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0" y="228600"/>
            <a:ext cx="9144000" cy="6546850"/>
          </a:xfrm>
          <a:prstGeom prst="rect">
            <a:avLst/>
          </a:prstGeom>
          <a:noFill/>
          <a:ln w="9525">
            <a:noFill/>
            <a:miter lim="800000"/>
            <a:headEnd/>
            <a:tailEnd/>
          </a:ln>
        </p:spPr>
        <p:txBody>
          <a:bodyPr>
            <a:spAutoFit/>
          </a:bodyPr>
          <a:lstStyle/>
          <a:p>
            <a:r>
              <a:rPr lang="en-US" u="sng"/>
              <a:t>Remarks </a:t>
            </a:r>
            <a:r>
              <a:rPr lang="en-US"/>
              <a:t>1. This simple integer sorting algorithm has led to efficient implementation</a:t>
            </a:r>
          </a:p>
          <a:p>
            <a:r>
              <a:rPr lang="en-US"/>
              <a:t>on parallel machines such as some Cray machines and the Connection Machine (CM-2). [BLM+91] and [ZB91] report giving competitive performance on the machines that they examined. Given a parallel computer architecture where the local memories of different (physical) processors are distant from one another, the algorithm enables partitioning of the input into these local memories without any inter-processor</a:t>
            </a:r>
          </a:p>
          <a:p>
            <a:r>
              <a:rPr lang="en-US"/>
              <a:t>communication. In steps 2 and 3, communication is used for applying the prefix-sums</a:t>
            </a:r>
          </a:p>
          <a:p>
            <a:r>
              <a:rPr lang="en-US"/>
              <a:t>routine. Over the years, several machines had special constructs that enable very fast</a:t>
            </a:r>
          </a:p>
          <a:p>
            <a:r>
              <a:rPr lang="en-US"/>
              <a:t>implementation of such a routine.</a:t>
            </a:r>
          </a:p>
          <a:p>
            <a:r>
              <a:rPr lang="en-US"/>
              <a:t>2. Since the theory community looked favorably at the time only on poly-log time algorithm, this practical sorting algorithm was originally presented in [CV-86] for a routine for sorting integers in the range 1 to log n as was needed for another algorithm.</a:t>
            </a:r>
          </a:p>
          <a:p>
            <a:endParaRPr lang="en-US"/>
          </a:p>
          <a:p>
            <a:r>
              <a:rPr lang="en-US"/>
              <a:t>Exercise 12: (Redundant if you remember the serial bucket-sort algorithm).</a:t>
            </a:r>
          </a:p>
          <a:p>
            <a:r>
              <a:rPr lang="en-US"/>
              <a:t>The serial bucket-sort (called also bin-sort) algorithm works as follows. Input: An array</a:t>
            </a:r>
          </a:p>
          <a:p>
            <a:r>
              <a:rPr lang="en-US"/>
              <a:t>A = A(1), . . . ,A(n) of integers from the range [0, . . . , n−1]. For each value v, 0 ≤ v ≤ n−1, the algorithm forms a linked list of all elements A(i) = v, 0 ≤ i ≤ n−1. Initially,</a:t>
            </a:r>
          </a:p>
          <a:p>
            <a:r>
              <a:rPr lang="en-US"/>
              <a:t>all lists are empty. Then, at step i, 0 ≤ i ≤ n − 1, element A(i) is inserted to the linked</a:t>
            </a:r>
          </a:p>
          <a:p>
            <a:r>
              <a:rPr lang="en-US"/>
              <a:t>list of value v, where v = A(i). Finally, the linked list are traversed from value 0 to</a:t>
            </a:r>
          </a:p>
          <a:p>
            <a:r>
              <a:rPr lang="en-US"/>
              <a:t>value n − 1, and all the input elements are ranked. (1) Describe this serial bucket-sort</a:t>
            </a:r>
          </a:p>
          <a:p>
            <a:r>
              <a:rPr lang="en-US"/>
              <a:t>algorithm in pseudo-code using a “structured programming style”. Make sure that the</a:t>
            </a:r>
          </a:p>
          <a:p>
            <a:r>
              <a:rPr lang="en-US"/>
              <a:t>version you describe provides stable sorting. (2) Show that the time complexity is O(n).</a:t>
            </a:r>
          </a:p>
          <a:p>
            <a:pPr>
              <a:spcBef>
                <a:spcPct val="50000"/>
              </a:spcBef>
            </a:pP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229600" cy="685800"/>
          </a:xfrm>
        </p:spPr>
        <p:txBody>
          <a:bodyPr/>
          <a:lstStyle/>
          <a:p>
            <a:pPr eaLnBrk="1" hangingPunct="1"/>
            <a:r>
              <a:rPr lang="en-US" sz="4000" smtClean="0"/>
              <a:t>The orthogonal-tree algorithm</a:t>
            </a:r>
          </a:p>
        </p:txBody>
      </p:sp>
      <p:sp>
        <p:nvSpPr>
          <p:cNvPr id="78851" name="Rectangle 3"/>
          <p:cNvSpPr>
            <a:spLocks noGrp="1" noChangeArrowheads="1"/>
          </p:cNvSpPr>
          <p:nvPr>
            <p:ph type="body" idx="1"/>
          </p:nvPr>
        </p:nvSpPr>
        <p:spPr>
          <a:xfrm>
            <a:off x="0" y="685800"/>
            <a:ext cx="9144000" cy="5440363"/>
          </a:xfrm>
        </p:spPr>
        <p:txBody>
          <a:bodyPr/>
          <a:lstStyle/>
          <a:p>
            <a:pPr eaLnBrk="1" hangingPunct="1">
              <a:buFontTx/>
              <a:buNone/>
            </a:pPr>
            <a:r>
              <a:rPr lang="en-US" sz="2000" u="sng" smtClean="0"/>
              <a:t>Integer sorting problem</a:t>
            </a:r>
            <a:r>
              <a:rPr lang="en-US" sz="2000" smtClean="0"/>
              <a:t> Range of integers: [1 .. n]. In a nutshell: the algorithm is a big prefix-sum computation with respect to the data structure below. For each integer value v, 1 ≤ v ≤ n, it has an n-leaf balanced binary tree.</a:t>
            </a:r>
            <a:endParaRPr lang="en-US" sz="2400" smtClean="0"/>
          </a:p>
          <a:p>
            <a:pPr eaLnBrk="1" hangingPunct="1">
              <a:buFontTx/>
              <a:buNone/>
            </a:pPr>
            <a:endParaRPr lang="en-US" smtClean="0"/>
          </a:p>
        </p:txBody>
      </p:sp>
      <p:pic>
        <p:nvPicPr>
          <p:cNvPr id="78852" name="Picture 4" descr="fig9b"/>
          <p:cNvPicPr>
            <a:picLocks noChangeAspect="1" noChangeArrowheads="1"/>
          </p:cNvPicPr>
          <p:nvPr/>
        </p:nvPicPr>
        <p:blipFill>
          <a:blip r:embed="rId3" cstate="print"/>
          <a:srcRect/>
          <a:stretch>
            <a:fillRect/>
          </a:stretch>
        </p:blipFill>
        <p:spPr bwMode="auto">
          <a:xfrm>
            <a:off x="2362200" y="2590800"/>
            <a:ext cx="6781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0" y="0"/>
            <a:ext cx="9067800" cy="7753350"/>
          </a:xfrm>
          <a:prstGeom prst="rect">
            <a:avLst/>
          </a:prstGeom>
          <a:noFill/>
          <a:ln w="9525">
            <a:noFill/>
            <a:miter lim="800000"/>
            <a:headEnd/>
            <a:tailEnd/>
          </a:ln>
        </p:spPr>
        <p:txBody>
          <a:bodyPr>
            <a:spAutoFit/>
          </a:bodyPr>
          <a:lstStyle/>
          <a:p>
            <a:r>
              <a:rPr lang="en-US">
                <a:solidFill>
                  <a:schemeClr val="folHlink"/>
                </a:solidFill>
              </a:rPr>
              <a:t>1 </a:t>
            </a:r>
            <a:r>
              <a:rPr lang="en-US"/>
              <a:t>(i) In parallel, assign processor i, 1 ≤ i ≤ n to each input element A(i). Focus</a:t>
            </a:r>
          </a:p>
          <a:p>
            <a:r>
              <a:rPr lang="en-US"/>
              <a:t>on one element A(i). Suppose A(i) = v. </a:t>
            </a:r>
          </a:p>
          <a:p>
            <a:r>
              <a:rPr lang="en-US"/>
              <a:t>(ii) Advance in log n rounds from leaf i in tree v to its root. In the process, compute the number of elements whose value is v. When 2 processors “meet” at an internal node of the tree one of them proceeds up the tree; the 2</a:t>
            </a:r>
            <a:r>
              <a:rPr lang="en-US" baseline="30000"/>
              <a:t>nd</a:t>
            </a:r>
            <a:r>
              <a:rPr lang="en-US"/>
              <a:t>  “sleep-waits” at that node.</a:t>
            </a:r>
          </a:p>
          <a:p>
            <a:r>
              <a:rPr lang="en-US"/>
              <a:t>The plurality of value v is now available at leaf v of the top (single) binary tree that will guide steps 2 and 3 below..</a:t>
            </a:r>
          </a:p>
          <a:p>
            <a:r>
              <a:rPr lang="en-US">
                <a:solidFill>
                  <a:schemeClr val="folHlink"/>
                </a:solidFill>
              </a:rPr>
              <a:t>2 </a:t>
            </a:r>
            <a:r>
              <a:rPr lang="en-US"/>
              <a:t>Using a similar log n-round process, processors continue to add up these pluralities;</a:t>
            </a:r>
          </a:p>
          <a:p>
            <a:r>
              <a:rPr lang="en-US"/>
              <a:t>in case 2 processors meet, one proceeds and the other is left to sleep-wait. </a:t>
            </a:r>
          </a:p>
          <a:p>
            <a:r>
              <a:rPr lang="en-US"/>
              <a:t>The total number of all pluralities (namely n) is now at the root of the upper tree. Step 3 computes the prefix-sums of the pluralities of the values into leaves of the top tree.</a:t>
            </a:r>
          </a:p>
          <a:p>
            <a:r>
              <a:rPr lang="en-US">
                <a:solidFill>
                  <a:schemeClr val="folHlink"/>
                </a:solidFill>
              </a:rPr>
              <a:t>3 </a:t>
            </a:r>
            <a:r>
              <a:rPr lang="en-US"/>
              <a:t>A log n-round “playback” of Step 2 from the root of the top tree its leaves follows. [Exercise: figure out how to obtain prefix-sums of the pluralities of values at leaves of the top tree.] Only interesting case: internal node where a processor was left sleep-waiting in Step 2. Idea: wake this processor up, send the waking processor and the just awaken one with prefix-sum values in the direction of its original lower tree.</a:t>
            </a:r>
          </a:p>
          <a:p>
            <a:r>
              <a:rPr lang="en-US"/>
              <a:t>The objective of Step 4 is to compute the prefix-sums of the pluralities of the values at</a:t>
            </a:r>
          </a:p>
          <a:p>
            <a:r>
              <a:rPr lang="en-US"/>
              <a:t>every leaf of the lower trees that holds an input element-- the leaves active in Step 1(i). </a:t>
            </a:r>
            <a:r>
              <a:rPr lang="en-US">
                <a:solidFill>
                  <a:schemeClr val="folHlink"/>
                </a:solidFill>
              </a:rPr>
              <a:t>4 </a:t>
            </a:r>
            <a:r>
              <a:rPr lang="en-US"/>
              <a:t>A log n-round “playback” of Step 1, starting in parallel at the roots of the lower trees. Each of the processors ends at the original leaf in which it started Step 1. [Exercise: Same as Step 3]. Waking processors and computing prefix-sums:  Step 3.</a:t>
            </a:r>
          </a:p>
          <a:p>
            <a:endParaRPr lang="en-US"/>
          </a:p>
          <a:p>
            <a:pPr>
              <a:lnSpc>
                <a:spcPct val="80000"/>
              </a:lnSpc>
            </a:pPr>
            <a:r>
              <a:rPr lang="en-US"/>
              <a:t>Exercise 13: (i) Show how to complete the above description into a sorting algorithm</a:t>
            </a:r>
          </a:p>
          <a:p>
            <a:pPr>
              <a:lnSpc>
                <a:spcPct val="80000"/>
              </a:lnSpc>
            </a:pPr>
            <a:r>
              <a:rPr lang="en-US"/>
              <a:t>that runs in T=O(log n), W=O(n log n) and O(n</a:t>
            </a:r>
            <a:r>
              <a:rPr lang="en-US" baseline="30000"/>
              <a:t>2</a:t>
            </a:r>
            <a:r>
              <a:rPr lang="en-US"/>
              <a:t>) space. (ii) Explain why your</a:t>
            </a:r>
          </a:p>
          <a:p>
            <a:pPr>
              <a:lnSpc>
                <a:spcPct val="80000"/>
              </a:lnSpc>
            </a:pPr>
            <a:r>
              <a:rPr lang="en-US"/>
              <a:t>algorithm indeed achieves this complexity result.</a:t>
            </a:r>
          </a:p>
          <a:p>
            <a:endParaRPr lang="en-US"/>
          </a:p>
          <a:p>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960438"/>
          </a:xfrm>
        </p:spPr>
        <p:txBody>
          <a:bodyPr/>
          <a:lstStyle/>
          <a:p>
            <a:pPr eaLnBrk="1" hangingPunct="1"/>
            <a:r>
              <a:rPr lang="en-US" sz="3600" smtClean="0"/>
              <a:t>Mapping PRAM Algorithms onto XMT</a:t>
            </a:r>
            <a:br>
              <a:rPr lang="en-US" sz="3600" smtClean="0"/>
            </a:br>
            <a:r>
              <a:rPr lang="en-US" sz="2400" smtClean="0"/>
              <a:t>(revisit of this slide)</a:t>
            </a:r>
          </a:p>
        </p:txBody>
      </p:sp>
      <p:sp>
        <p:nvSpPr>
          <p:cNvPr id="80899" name="Rectangle 3"/>
          <p:cNvSpPr>
            <a:spLocks noGrp="1" noChangeArrowheads="1"/>
          </p:cNvSpPr>
          <p:nvPr>
            <p:ph type="body" idx="1"/>
          </p:nvPr>
        </p:nvSpPr>
        <p:spPr>
          <a:xfrm>
            <a:off x="0" y="914400"/>
            <a:ext cx="9144000" cy="5943600"/>
          </a:xfrm>
        </p:spPr>
        <p:txBody>
          <a:bodyPr/>
          <a:lstStyle/>
          <a:p>
            <a:pPr marL="711200" indent="-711200" eaLnBrk="1" hangingPunct="1">
              <a:lnSpc>
                <a:spcPct val="90000"/>
              </a:lnSpc>
              <a:buFontTx/>
              <a:buNone/>
            </a:pPr>
            <a:r>
              <a:rPr lang="en-US" sz="2400" smtClean="0"/>
              <a:t>(1) PRAM parallelism maps into a thread structure</a:t>
            </a:r>
          </a:p>
          <a:p>
            <a:pPr marL="711200" indent="-711200" eaLnBrk="1" hangingPunct="1">
              <a:lnSpc>
                <a:spcPct val="90000"/>
              </a:lnSpc>
              <a:buFontTx/>
              <a:buNone/>
            </a:pPr>
            <a:r>
              <a:rPr lang="en-US" sz="2400" smtClean="0"/>
              <a:t>(2) Assembly language threads are not-too-short (to increase locality of reference)</a:t>
            </a:r>
          </a:p>
          <a:p>
            <a:pPr marL="711200" indent="-711200" eaLnBrk="1" hangingPunct="1">
              <a:lnSpc>
                <a:spcPct val="90000"/>
              </a:lnSpc>
              <a:buFontTx/>
              <a:buNone/>
            </a:pPr>
            <a:r>
              <a:rPr lang="en-US" sz="2400" smtClean="0"/>
              <a:t>(3) the threads satisfy IOS</a:t>
            </a:r>
          </a:p>
          <a:p>
            <a:pPr marL="711200" indent="-711200" eaLnBrk="1" hangingPunct="1">
              <a:lnSpc>
                <a:spcPct val="90000"/>
              </a:lnSpc>
              <a:buFontTx/>
              <a:buNone/>
            </a:pPr>
            <a:r>
              <a:rPr lang="en-US" sz="2400" u="sng" smtClean="0"/>
              <a:t>How </a:t>
            </a:r>
            <a:r>
              <a:rPr lang="en-US" sz="2400" smtClean="0"/>
              <a:t>(summary):</a:t>
            </a:r>
          </a:p>
          <a:p>
            <a:pPr marL="711200" indent="-711200" eaLnBrk="1" hangingPunct="1">
              <a:lnSpc>
                <a:spcPct val="90000"/>
              </a:lnSpc>
              <a:buFontTx/>
              <a:buAutoNum type="romanUcPeriod"/>
            </a:pPr>
            <a:r>
              <a:rPr lang="en-US" sz="2400" smtClean="0"/>
              <a:t>Use work-depth methodology [SV-82] for “thinking in parallel”. The rest is skill. </a:t>
            </a:r>
          </a:p>
          <a:p>
            <a:pPr marL="711200" indent="-711200" eaLnBrk="1" hangingPunct="1">
              <a:lnSpc>
                <a:spcPct val="90000"/>
              </a:lnSpc>
              <a:buFontTx/>
              <a:buAutoNum type="romanUcPeriod"/>
            </a:pPr>
            <a:r>
              <a:rPr lang="en-US" sz="2400" smtClean="0"/>
              <a:t>Go through PRAM or not.</a:t>
            </a:r>
          </a:p>
          <a:p>
            <a:pPr marL="711200" indent="-711200" eaLnBrk="1" hangingPunct="1">
              <a:lnSpc>
                <a:spcPct val="90000"/>
              </a:lnSpc>
              <a:buFontTx/>
              <a:buAutoNum type="romanUcPeriod"/>
            </a:pPr>
            <a:r>
              <a:rPr lang="en-US" sz="2400" smtClean="0"/>
              <a:t>Produce XMTC program accounting also for: </a:t>
            </a:r>
          </a:p>
          <a:p>
            <a:pPr marL="711200" indent="-711200" eaLnBrk="1" hangingPunct="1">
              <a:lnSpc>
                <a:spcPct val="90000"/>
              </a:lnSpc>
              <a:buFontTx/>
              <a:buNone/>
            </a:pPr>
            <a:r>
              <a:rPr lang="en-US" sz="2400" smtClean="0"/>
              <a:t>(1) Length of sequence of round trips to memory,</a:t>
            </a:r>
          </a:p>
          <a:p>
            <a:pPr marL="711200" indent="-711200" eaLnBrk="1" hangingPunct="1">
              <a:lnSpc>
                <a:spcPct val="90000"/>
              </a:lnSpc>
              <a:buFontTx/>
              <a:buNone/>
            </a:pPr>
            <a:r>
              <a:rPr lang="en-US" sz="2400" smtClean="0"/>
              <a:t>(2) QRQW. </a:t>
            </a:r>
          </a:p>
          <a:p>
            <a:pPr marL="711200" indent="-711200" eaLnBrk="1" hangingPunct="1">
              <a:lnSpc>
                <a:spcPct val="90000"/>
              </a:lnSpc>
              <a:buFontTx/>
              <a:buNone/>
            </a:pPr>
            <a:r>
              <a:rPr lang="en-US" sz="2400" smtClean="0"/>
              <a:t>Issue: nesting of spawns.</a:t>
            </a:r>
          </a:p>
          <a:p>
            <a:pPr marL="711200" indent="-711200" eaLnBrk="1" hangingPunct="1">
              <a:lnSpc>
                <a:spcPct val="90000"/>
              </a:lnSpc>
              <a:buFontTx/>
              <a:buNone/>
            </a:pPr>
            <a:r>
              <a:rPr lang="en-US" sz="2400" u="sng" smtClean="0"/>
              <a:t>Compiler roadmap</a:t>
            </a:r>
            <a:r>
              <a:rPr lang="en-US" sz="2400" smtClean="0"/>
              <a:t>:</a:t>
            </a:r>
          </a:p>
          <a:p>
            <a:pPr marL="711200" indent="-711200" eaLnBrk="1" hangingPunct="1">
              <a:lnSpc>
                <a:spcPct val="90000"/>
              </a:lnSpc>
              <a:buFontTx/>
              <a:buNone/>
            </a:pPr>
            <a:r>
              <a:rPr lang="en-US" sz="2400" smtClean="0">
                <a:sym typeface="Wingdings" pitchFamily="2" charset="2"/>
              </a:rPr>
              <a:t> Produce performance-tuned examples “teach the compiler” Programmer: produce simple XMTC programs</a:t>
            </a:r>
            <a:endParaRPr lang="en-US" sz="24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200" u="sng" dirty="0" smtClean="0"/>
              <a:t>My reading of the state of the art</a:t>
            </a:r>
            <a:endParaRPr lang="en-US" sz="3200" u="sng" dirty="0"/>
          </a:p>
        </p:txBody>
      </p:sp>
      <p:sp>
        <p:nvSpPr>
          <p:cNvPr id="4" name="Content Placeholder 3"/>
          <p:cNvSpPr>
            <a:spLocks noGrp="1"/>
          </p:cNvSpPr>
          <p:nvPr>
            <p:ph sz="half" idx="2"/>
          </p:nvPr>
        </p:nvSpPr>
        <p:spPr>
          <a:xfrm>
            <a:off x="4495800" y="990600"/>
            <a:ext cx="4648200" cy="5181600"/>
          </a:xfrm>
        </p:spPr>
        <p:txBody>
          <a:bodyPr/>
          <a:lstStyle/>
          <a:p>
            <a:pPr algn="ctr">
              <a:buNone/>
            </a:pPr>
            <a:r>
              <a:rPr lang="en-US" u="sng" dirty="0" smtClean="0"/>
              <a:t>2 Examples noted in course</a:t>
            </a:r>
          </a:p>
          <a:p>
            <a:pPr>
              <a:buNone/>
            </a:pPr>
            <a:r>
              <a:rPr lang="en-US" sz="2400" dirty="0" smtClean="0"/>
              <a:t>1. Parallel HW not engineered for ease-of-programming and to connect to the main parallel algorithmic theory of CS</a:t>
            </a:r>
          </a:p>
          <a:p>
            <a:pPr>
              <a:buNone/>
            </a:pPr>
            <a:r>
              <a:rPr lang="en-US" sz="2400" u="sng" dirty="0" smtClean="0"/>
              <a:t>Stay tuned</a:t>
            </a:r>
            <a:r>
              <a:rPr lang="en-US" sz="2400" b="1" dirty="0" smtClean="0"/>
              <a:t> </a:t>
            </a:r>
            <a:r>
              <a:rPr lang="en-US" sz="2400" dirty="0" smtClean="0"/>
              <a:t>Can HW be out of synch with others? Will the reality check of too few programmers make difference? </a:t>
            </a:r>
          </a:p>
          <a:p>
            <a:pPr>
              <a:buNone/>
            </a:pPr>
            <a:r>
              <a:rPr lang="en-US" sz="2400" dirty="0" smtClean="0"/>
              <a:t>2. Parallel Algorithms of yore – just theory. XMT: vertical integration/coherence require a lot of work, but are worth it</a:t>
            </a:r>
          </a:p>
          <a:p>
            <a:pPr>
              <a:buNone/>
            </a:pPr>
            <a:endParaRPr lang="en-US" sz="2400" dirty="0" smtClean="0"/>
          </a:p>
        </p:txBody>
      </p:sp>
      <p:sp>
        <p:nvSpPr>
          <p:cNvPr id="7" name="Content Placeholder 6"/>
          <p:cNvSpPr>
            <a:spLocks noGrp="1"/>
          </p:cNvSpPr>
          <p:nvPr>
            <p:ph sz="half" idx="1"/>
          </p:nvPr>
        </p:nvSpPr>
        <p:spPr>
          <a:xfrm>
            <a:off x="0" y="990600"/>
            <a:ext cx="4495800" cy="5135563"/>
          </a:xfrm>
        </p:spPr>
        <p:txBody>
          <a:bodyPr/>
          <a:lstStyle/>
          <a:p>
            <a:pPr>
              <a:buNone/>
            </a:pPr>
            <a:r>
              <a:rPr lang="en-US" dirty="0" smtClean="0"/>
              <a:t>Ongoing transition of mainstream computing to parallelism. </a:t>
            </a:r>
          </a:p>
          <a:p>
            <a:pPr>
              <a:buNone/>
            </a:pPr>
            <a:r>
              <a:rPr lang="en-US" dirty="0" smtClean="0"/>
              <a:t>Traditional CS R&amp;D communities good at keeping intra-community coherence. </a:t>
            </a:r>
          </a:p>
          <a:p>
            <a:pPr>
              <a:buNone/>
            </a:pPr>
            <a:r>
              <a:rPr lang="en-US" dirty="0" smtClean="0"/>
              <a:t>But, problems with platforms inter-community coherence </a:t>
            </a:r>
          </a:p>
          <a:p>
            <a:pPr>
              <a:buNone/>
            </a:pPr>
            <a:endParaRPr 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274638"/>
            <a:ext cx="8229600" cy="1143000"/>
          </a:xfrm>
        </p:spPr>
        <p:txBody>
          <a:bodyPr/>
          <a:lstStyle/>
          <a:p>
            <a:pPr eaLnBrk="1" hangingPunct="1"/>
            <a:r>
              <a:rPr lang="en-US" smtClean="0"/>
              <a:t>Back-up slides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228600"/>
            <a:ext cx="9144000" cy="1143000"/>
          </a:xfrm>
        </p:spPr>
        <p:txBody>
          <a:bodyPr/>
          <a:lstStyle/>
          <a:p>
            <a:pPr eaLnBrk="1" hangingPunct="1"/>
            <a:r>
              <a:rPr lang="en-US" sz="3200" u="sng" smtClean="0"/>
              <a:t>But coming up with a whole theory of parallel algorithms is a complex mental problem</a:t>
            </a:r>
          </a:p>
        </p:txBody>
      </p:sp>
      <p:sp>
        <p:nvSpPr>
          <p:cNvPr id="82947" name="Rectangle 3"/>
          <p:cNvSpPr>
            <a:spLocks noGrp="1" noChangeArrowheads="1"/>
          </p:cNvSpPr>
          <p:nvPr>
            <p:ph type="body" idx="1"/>
          </p:nvPr>
        </p:nvSpPr>
        <p:spPr/>
        <p:txBody>
          <a:bodyPr/>
          <a:lstStyle/>
          <a:p>
            <a:pPr marL="609600" indent="-609600" eaLnBrk="1" hangingPunct="1">
              <a:lnSpc>
                <a:spcPct val="90000"/>
              </a:lnSpc>
              <a:buFontTx/>
              <a:buNone/>
            </a:pPr>
            <a:r>
              <a:rPr lang="en-US" smtClean="0"/>
              <a:t>How to address that?</a:t>
            </a:r>
          </a:p>
          <a:p>
            <a:pPr marL="609600" indent="-609600" eaLnBrk="1" hangingPunct="1">
              <a:lnSpc>
                <a:spcPct val="90000"/>
              </a:lnSpc>
              <a:buFontTx/>
              <a:buAutoNum type="arabicPeriod"/>
            </a:pPr>
            <a:r>
              <a:rPr lang="en-US" smtClean="0"/>
              <a:t>Address first the easiest problem(s) you don’t know to solve.</a:t>
            </a:r>
          </a:p>
          <a:p>
            <a:pPr marL="609600" indent="-609600" eaLnBrk="1" hangingPunct="1">
              <a:lnSpc>
                <a:spcPct val="90000"/>
              </a:lnSpc>
              <a:buFontTx/>
              <a:buNone/>
            </a:pPr>
            <a:r>
              <a:rPr lang="en-US" smtClean="0"/>
              <a:t>	Provided a surprising structure, as illustrated next.</a:t>
            </a:r>
          </a:p>
          <a:p>
            <a:pPr marL="609600" indent="-609600" eaLnBrk="1" hangingPunct="1">
              <a:lnSpc>
                <a:spcPct val="90000"/>
              </a:lnSpc>
              <a:buFontTx/>
              <a:buNone/>
            </a:pPr>
            <a:r>
              <a:rPr lang="en-US" smtClean="0"/>
              <a:t>2. Do what computer scientists do best: develop/identify/fit the correct level of abstraction to each problem</a:t>
            </a:r>
          </a:p>
          <a:p>
            <a:pPr marL="609600" indent="-609600" eaLnBrk="1" hangingPunct="1">
              <a:lnSpc>
                <a:spcPct val="90000"/>
              </a:lnSpc>
              <a:buFontTx/>
              <a:buNone/>
            </a:pPr>
            <a:r>
              <a:rPr lang="en-US" smtClean="0"/>
              <a:t>	Has been a key point of this presentation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0" y="0"/>
            <a:ext cx="9144000" cy="7137400"/>
          </a:xfrm>
          <a:prstGeom prst="rect">
            <a:avLst/>
          </a:prstGeom>
          <a:noFill/>
          <a:ln w="9525">
            <a:noFill/>
            <a:miter lim="800000"/>
            <a:headEnd/>
            <a:tailEnd/>
          </a:ln>
        </p:spPr>
        <p:txBody>
          <a:bodyPr>
            <a:spAutoFit/>
          </a:bodyPr>
          <a:lstStyle/>
          <a:p>
            <a:pPr algn="ctr"/>
            <a:r>
              <a:rPr lang="en-US" sz="2400"/>
              <a:t>List Ranking Cluster: Euler tours; pointer jumping; randomized and deterministic symmetry breaking</a:t>
            </a:r>
          </a:p>
          <a:p>
            <a:endParaRPr lang="en-US"/>
          </a:p>
          <a:p>
            <a:r>
              <a:rPr lang="en-US"/>
              <a:t>Tree rooting: a “toy problem” that will motivate the presentation. </a:t>
            </a:r>
          </a:p>
          <a:p>
            <a:r>
              <a:rPr lang="en-US" u="sng"/>
              <a:t>Input</a:t>
            </a:r>
            <a:r>
              <a:rPr lang="en-US"/>
              <a:t> T(V,E), and some specified vertex r in V . V – vertices. E – undirected edges, contains unordered pairs of vertices. </a:t>
            </a:r>
          </a:p>
          <a:p>
            <a:r>
              <a:rPr lang="en-US" u="sng"/>
              <a:t>Tree rooting problem</a:t>
            </a:r>
            <a:r>
              <a:rPr lang="en-US"/>
              <a:t> For each edge, select a direction, so that the resulting directed graph T’(V,E’) is a (directed) rooted tree whose root is vertex r; e.g., if (u, v) is in E and vertex v is closer to the root r than vertex u then u → v is in E.</a:t>
            </a:r>
          </a:p>
          <a:p>
            <a:endParaRPr lang="en-US"/>
          </a:p>
          <a:p>
            <a:r>
              <a:rPr lang="en-US"/>
              <a:t>Euler tour technique: constant-time optimal-work reduction of tree rooting, and other tree problems, to the list ranking problem.</a:t>
            </a:r>
          </a:p>
          <a:p>
            <a:r>
              <a:rPr lang="en-US"/>
              <a:t>This section can be viewed as an extensive top-down description of an algorithm for any</a:t>
            </a:r>
          </a:p>
          <a:p>
            <a:r>
              <a:rPr lang="en-US"/>
              <a:t>of these tree problems, since the list ranking algorithms that follow are also described in</a:t>
            </a:r>
          </a:p>
          <a:p>
            <a:r>
              <a:rPr lang="en-US"/>
              <a:t>a top-down manner. Top-down structures of problems and techniques from the involved</a:t>
            </a:r>
          </a:p>
          <a:p>
            <a:r>
              <a:rPr lang="en-US"/>
              <a:t>to the elementary have become a “trade mark” of the theory of parallel algorithms, as</a:t>
            </a:r>
          </a:p>
          <a:p>
            <a:r>
              <a:rPr lang="en-US"/>
              <a:t>reviewed in [Vis91]. Such fine structures highlight the elegance of this theory and are</a:t>
            </a:r>
          </a:p>
          <a:p>
            <a:r>
              <a:rPr lang="en-US"/>
              <a:t>modest, yet noteworthy, of fine structures that exist in some classical fields of Mathe-</a:t>
            </a:r>
          </a:p>
          <a:p>
            <a:r>
              <a:rPr lang="en-US"/>
              <a:t>matics. However, they are rather unique for Combinatorics-related theories. Figure to</a:t>
            </a:r>
          </a:p>
          <a:p>
            <a:r>
              <a:rPr lang="en-US"/>
              <a:t>illustrate this structure:</a:t>
            </a:r>
          </a:p>
          <a:p>
            <a:endParaRPr lang="en-US"/>
          </a:p>
          <a:p>
            <a:endParaRPr lang="en-US" u="sng"/>
          </a:p>
          <a:p>
            <a:endParaRPr lang="en-US"/>
          </a:p>
          <a:p>
            <a:pPr>
              <a:spcBef>
                <a:spcPct val="50000"/>
              </a:spcBef>
            </a:pPr>
            <a:endParaRPr lang="en-US" sz="24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r19-aux"/>
          <p:cNvPicPr>
            <a:picLocks noChangeAspect="1" noChangeArrowheads="1"/>
          </p:cNvPicPr>
          <p:nvPr/>
        </p:nvPicPr>
        <p:blipFill>
          <a:blip r:embed="rId3" cstate="print"/>
          <a:srcRect/>
          <a:stretch>
            <a:fillRect/>
          </a:stretch>
        </p:blipFill>
        <p:spPr bwMode="auto">
          <a:xfrm>
            <a:off x="1371600" y="228600"/>
            <a:ext cx="7010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0"/>
            <a:ext cx="9144000" cy="762000"/>
          </a:xfrm>
        </p:spPr>
        <p:txBody>
          <a:bodyPr/>
          <a:lstStyle/>
          <a:p>
            <a:pPr eaLnBrk="1" hangingPunct="1"/>
            <a:r>
              <a:rPr lang="en-US" sz="4000" dirty="0" smtClean="0">
                <a:solidFill>
                  <a:schemeClr val="hlink"/>
                </a:solidFill>
              </a:rPr>
              <a:t>The Pain of Parallel Programming</a:t>
            </a:r>
          </a:p>
        </p:txBody>
      </p:sp>
      <p:sp>
        <p:nvSpPr>
          <p:cNvPr id="6147" name="Rectangle 3"/>
          <p:cNvSpPr>
            <a:spLocks noGrp="1" noChangeArrowheads="1"/>
          </p:cNvSpPr>
          <p:nvPr>
            <p:ph type="body" idx="4294967295"/>
          </p:nvPr>
        </p:nvSpPr>
        <p:spPr>
          <a:xfrm>
            <a:off x="0" y="914400"/>
            <a:ext cx="9144000" cy="6172200"/>
          </a:xfrm>
        </p:spPr>
        <p:txBody>
          <a:bodyPr/>
          <a:lstStyle/>
          <a:p>
            <a:pPr eaLnBrk="1" hangingPunct="1">
              <a:lnSpc>
                <a:spcPct val="80000"/>
              </a:lnSpc>
            </a:pPr>
            <a:r>
              <a:rPr lang="en-US" sz="2400" dirty="0" smtClean="0"/>
              <a:t>Parallel programming is currently too difficult:</a:t>
            </a:r>
          </a:p>
          <a:p>
            <a:pPr eaLnBrk="1" hangingPunct="1">
              <a:lnSpc>
                <a:spcPct val="80000"/>
              </a:lnSpc>
              <a:buFontTx/>
              <a:buChar char="-"/>
            </a:pPr>
            <a:r>
              <a:rPr lang="en-US" sz="2400" dirty="0" smtClean="0"/>
              <a:t>To many users programming existing parallel computers is “as intimidating and </a:t>
            </a:r>
            <a:r>
              <a:rPr lang="en-US" sz="2400" dirty="0" smtClean="0">
                <a:solidFill>
                  <a:srgbClr val="FF0000"/>
                </a:solidFill>
              </a:rPr>
              <a:t>time consuming as  programming in assembly language</a:t>
            </a:r>
            <a:r>
              <a:rPr lang="en-US" sz="2400" dirty="0" smtClean="0"/>
              <a:t>” [NSF Blue-Ribbon Panel on </a:t>
            </a:r>
            <a:r>
              <a:rPr lang="en-US" sz="2400" dirty="0" err="1" smtClean="0"/>
              <a:t>Cyberinfrastructure</a:t>
            </a:r>
            <a:r>
              <a:rPr lang="en-US" sz="2400" dirty="0" smtClean="0"/>
              <a:t>]. </a:t>
            </a:r>
          </a:p>
          <a:p>
            <a:pPr eaLnBrk="1" hangingPunct="1">
              <a:lnSpc>
                <a:spcPct val="80000"/>
              </a:lnSpc>
              <a:buFontTx/>
              <a:buChar char="-"/>
            </a:pPr>
            <a:r>
              <a:rPr lang="en-US" sz="2400" dirty="0" smtClean="0"/>
              <a:t>AMD/Intel: “Need PhD in CS to program today’s </a:t>
            </a:r>
            <a:r>
              <a:rPr lang="en-US" sz="2400" dirty="0" err="1" smtClean="0"/>
              <a:t>multicores</a:t>
            </a:r>
            <a:r>
              <a:rPr lang="en-US" sz="2400" dirty="0" smtClean="0"/>
              <a:t>”.</a:t>
            </a:r>
          </a:p>
          <a:p>
            <a:pPr eaLnBrk="1" hangingPunct="1">
              <a:lnSpc>
                <a:spcPct val="80000"/>
              </a:lnSpc>
              <a:buFontTx/>
              <a:buNone/>
            </a:pPr>
            <a:endParaRPr lang="en-US" sz="2400" dirty="0" smtClean="0"/>
          </a:p>
          <a:p>
            <a:pPr eaLnBrk="1" hangingPunct="1">
              <a:lnSpc>
                <a:spcPct val="80000"/>
              </a:lnSpc>
            </a:pPr>
            <a:r>
              <a:rPr lang="en-US" sz="2400" dirty="0" smtClean="0"/>
              <a:t>40yr old problem: Parallel architectures built using the following “methodology”: </a:t>
            </a:r>
            <a:r>
              <a:rPr lang="en-US" sz="2400" dirty="0" smtClean="0">
                <a:solidFill>
                  <a:srgbClr val="FF0000"/>
                </a:solidFill>
              </a:rPr>
              <a:t>build-first figure-out-how-to-program-later. </a:t>
            </a:r>
            <a:r>
              <a:rPr lang="en-US" sz="2400" dirty="0" smtClean="0"/>
              <a:t> </a:t>
            </a:r>
          </a:p>
          <a:p>
            <a:pPr eaLnBrk="1" hangingPunct="1">
              <a:lnSpc>
                <a:spcPct val="80000"/>
              </a:lnSpc>
              <a:buFontTx/>
              <a:buNone/>
            </a:pPr>
            <a:r>
              <a:rPr lang="en-US" sz="2400" dirty="0" smtClean="0"/>
              <a:t>	[J. Hennessy: “Many of the early ideas were motivated by observations of </a:t>
            </a:r>
            <a:r>
              <a:rPr lang="en-US" sz="2400" u="sng" dirty="0" smtClean="0"/>
              <a:t>what was </a:t>
            </a:r>
            <a:r>
              <a:rPr lang="en-US" sz="2400" u="sng" dirty="0" smtClean="0">
                <a:solidFill>
                  <a:srgbClr val="FF0000"/>
                </a:solidFill>
              </a:rPr>
              <a:t>easy to implement</a:t>
            </a:r>
            <a:r>
              <a:rPr lang="en-US" sz="2400" u="sng" dirty="0" smtClean="0"/>
              <a:t> in the hardware </a:t>
            </a:r>
            <a:r>
              <a:rPr lang="en-US" sz="2400" u="sng" dirty="0" smtClean="0">
                <a:solidFill>
                  <a:srgbClr val="FF0000"/>
                </a:solidFill>
              </a:rPr>
              <a:t>rather than</a:t>
            </a:r>
            <a:r>
              <a:rPr lang="en-US" sz="2400" u="sng" dirty="0" smtClean="0"/>
              <a:t> what was </a:t>
            </a:r>
            <a:r>
              <a:rPr lang="en-US" sz="2400" u="sng" dirty="0" smtClean="0">
                <a:solidFill>
                  <a:srgbClr val="FF0000"/>
                </a:solidFill>
              </a:rPr>
              <a:t>easy to use</a:t>
            </a:r>
            <a:r>
              <a:rPr lang="en-US" sz="2400" u="sng" dirty="0" smtClean="0"/>
              <a:t>”] </a:t>
            </a:r>
          </a:p>
          <a:p>
            <a:pPr eaLnBrk="1" hangingPunct="1">
              <a:lnSpc>
                <a:spcPct val="80000"/>
              </a:lnSpc>
              <a:buFontTx/>
              <a:buNone/>
            </a:pPr>
            <a:endParaRPr lang="en-US" sz="2400" u="sng" dirty="0" smtClean="0"/>
          </a:p>
          <a:p>
            <a:pPr eaLnBrk="1" hangingPunct="1">
              <a:lnSpc>
                <a:spcPct val="80000"/>
              </a:lnSpc>
            </a:pPr>
            <a:r>
              <a:rPr lang="en-US" sz="2400" dirty="0" smtClean="0"/>
              <a:t>Tribal lore, parallel programming profs, DARPA HPCS Development Time study (2004-2008): “Parallel algorithms and </a:t>
            </a:r>
            <a:r>
              <a:rPr lang="en-US" sz="2400" dirty="0" smtClean="0">
                <a:solidFill>
                  <a:srgbClr val="FF0000"/>
                </a:solidFill>
              </a:rPr>
              <a:t>programming for parallelism is easy</a:t>
            </a:r>
            <a:r>
              <a:rPr lang="en-US" sz="2400" dirty="0" smtClean="0"/>
              <a:t>. What is </a:t>
            </a:r>
            <a:r>
              <a:rPr lang="en-US" sz="2400" dirty="0" smtClean="0">
                <a:solidFill>
                  <a:srgbClr val="FF0000"/>
                </a:solidFill>
              </a:rPr>
              <a:t>difficult</a:t>
            </a:r>
            <a:r>
              <a:rPr lang="en-US" sz="2400" dirty="0" smtClean="0"/>
              <a:t> is the programming/</a:t>
            </a:r>
            <a:r>
              <a:rPr lang="en-US" sz="2400" dirty="0" smtClean="0">
                <a:solidFill>
                  <a:srgbClr val="FF0000"/>
                </a:solidFill>
              </a:rPr>
              <a:t>tuning</a:t>
            </a:r>
            <a:r>
              <a:rPr lang="en-US" sz="2400" dirty="0" smtClean="0"/>
              <a:t> </a:t>
            </a:r>
            <a:r>
              <a:rPr lang="en-US" sz="2400" dirty="0" smtClean="0">
                <a:solidFill>
                  <a:srgbClr val="FF0000"/>
                </a:solidFill>
              </a:rPr>
              <a:t>for performance</a:t>
            </a:r>
            <a:r>
              <a:rPr lang="en-US" sz="2400" dirty="0" smtClean="0"/>
              <a:t> that comes after that.” </a:t>
            </a:r>
          </a:p>
          <a:p>
            <a:pPr eaLnBrk="1" hangingPunct="1">
              <a:lnSpc>
                <a:spcPct val="80000"/>
              </a:lnSpc>
              <a:buNone/>
            </a:pPr>
            <a:r>
              <a:rPr lang="en-US" sz="2400" u="sng" dirty="0" smtClean="0"/>
              <a:t>Current course &amp; Illinois </a:t>
            </a:r>
            <a:r>
              <a:rPr lang="en-US" sz="2400" u="sng" dirty="0" err="1" smtClean="0"/>
              <a:t>learnability</a:t>
            </a:r>
            <a:r>
              <a:rPr lang="en-US" sz="2400" u="sng" dirty="0" smtClean="0"/>
              <a:t> experiment, 1</a:t>
            </a:r>
            <a:r>
              <a:rPr lang="en-US" sz="2400" u="sng" baseline="30000" dirty="0" smtClean="0"/>
              <a:t>st</a:t>
            </a:r>
            <a:r>
              <a:rPr lang="en-US" sz="2400" u="sng" dirty="0" smtClean="0"/>
              <a:t> revisit:</a:t>
            </a:r>
            <a:r>
              <a:rPr lang="en-US" sz="2400" dirty="0" smtClean="0"/>
              <a:t> </a:t>
            </a:r>
          </a:p>
          <a:p>
            <a:pPr eaLnBrk="1" hangingPunct="1">
              <a:lnSpc>
                <a:spcPct val="80000"/>
              </a:lnSpc>
              <a:buNone/>
            </a:pPr>
            <a:r>
              <a:rPr lang="en-US" sz="2400" dirty="0" smtClean="0">
                <a:solidFill>
                  <a:srgbClr val="FF0000"/>
                </a:solidFill>
              </a:rPr>
              <a:t>How to best learn the material?</a:t>
            </a:r>
          </a:p>
          <a:p>
            <a:pPr eaLnBrk="1" hangingPunct="1">
              <a:lnSpc>
                <a:spcPct val="80000"/>
              </a:lnSpc>
              <a:buFontTx/>
              <a:buNone/>
            </a:pPr>
            <a:endParaRPr lang="en-US" sz="2400" u="sng" dirty="0" smtClean="0"/>
          </a:p>
          <a:p>
            <a:pPr eaLnBrk="1" hangingPunct="1">
              <a:lnSpc>
                <a:spcPct val="80000"/>
              </a:lnSpc>
              <a:buFontTx/>
              <a:buNone/>
            </a:pPr>
            <a:endParaRPr lang="en-US" sz="2400" u="sng" dirty="0" smtClean="0"/>
          </a:p>
          <a:p>
            <a:pPr eaLnBrk="1" hangingPunct="1">
              <a:lnSpc>
                <a:spcPct val="80000"/>
              </a:lnSpc>
              <a:buFontTx/>
              <a:buNone/>
            </a:pPr>
            <a:endParaRPr lang="en-US" sz="2400" u="sng" dirty="0" smtClean="0"/>
          </a:p>
          <a:p>
            <a:pPr eaLnBrk="1" hangingPunct="1">
              <a:lnSpc>
                <a:spcPct val="80000"/>
              </a:lnSpc>
              <a:buFontTx/>
              <a:buNone/>
            </a:pPr>
            <a:endParaRPr lang="en-US" sz="2400" u="sng" dirty="0" smtClean="0"/>
          </a:p>
          <a:p>
            <a:pPr eaLnBrk="1" hangingPunct="1">
              <a:lnSpc>
                <a:spcPct val="80000"/>
              </a:lnSpc>
              <a:buFontTx/>
              <a:buNone/>
            </a:pPr>
            <a:endParaRPr lang="en-US" sz="2400" dirty="0" smtClean="0"/>
          </a:p>
          <a:p>
            <a:pPr eaLnBrk="1" hangingPunct="1">
              <a:lnSpc>
                <a:spcPct val="80000"/>
              </a:lnSpc>
            </a:pPr>
            <a:endParaRPr lang="en-US" sz="2400" dirty="0" smtClean="0"/>
          </a:p>
          <a:p>
            <a:pPr eaLnBrk="1" hangingPunct="1">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fig20"/>
          <p:cNvPicPr>
            <a:picLocks noChangeAspect="1" noChangeArrowheads="1"/>
          </p:cNvPicPr>
          <p:nvPr/>
        </p:nvPicPr>
        <p:blipFill>
          <a:blip r:embed="rId3" cstate="print"/>
          <a:srcRect/>
          <a:stretch>
            <a:fillRect/>
          </a:stretch>
        </p:blipFill>
        <p:spPr bwMode="auto">
          <a:xfrm>
            <a:off x="152400" y="1066800"/>
            <a:ext cx="4038600" cy="2468563"/>
          </a:xfrm>
          <a:prstGeom prst="rect">
            <a:avLst/>
          </a:prstGeom>
          <a:noFill/>
          <a:ln w="9525">
            <a:noFill/>
            <a:miter lim="800000"/>
            <a:headEnd/>
            <a:tailEnd/>
          </a:ln>
        </p:spPr>
      </p:pic>
      <p:sp>
        <p:nvSpPr>
          <p:cNvPr id="86019" name="Text Box 5"/>
          <p:cNvSpPr txBox="1">
            <a:spLocks noChangeArrowheads="1"/>
          </p:cNvSpPr>
          <p:nvPr/>
        </p:nvSpPr>
        <p:spPr bwMode="auto">
          <a:xfrm>
            <a:off x="669925" y="188913"/>
            <a:ext cx="3676650" cy="366712"/>
          </a:xfrm>
          <a:prstGeom prst="rect">
            <a:avLst/>
          </a:prstGeom>
          <a:noFill/>
          <a:ln w="9525">
            <a:noFill/>
            <a:miter lim="800000"/>
            <a:headEnd/>
            <a:tailEnd/>
          </a:ln>
        </p:spPr>
        <p:txBody>
          <a:bodyPr wrap="none">
            <a:spAutoFit/>
          </a:bodyPr>
          <a:lstStyle/>
          <a:p>
            <a:r>
              <a:rPr lang="en-US" u="sng"/>
              <a:t>Tree T and its input representation</a:t>
            </a:r>
          </a:p>
        </p:txBody>
      </p:sp>
      <p:pic>
        <p:nvPicPr>
          <p:cNvPr id="86020" name="Picture 6" descr="fig21"/>
          <p:cNvPicPr>
            <a:picLocks noChangeAspect="1" noChangeArrowheads="1"/>
          </p:cNvPicPr>
          <p:nvPr/>
        </p:nvPicPr>
        <p:blipFill>
          <a:blip r:embed="rId4" cstate="print"/>
          <a:srcRect/>
          <a:stretch>
            <a:fillRect/>
          </a:stretch>
        </p:blipFill>
        <p:spPr bwMode="auto">
          <a:xfrm>
            <a:off x="4495800" y="762000"/>
            <a:ext cx="4648200" cy="6096000"/>
          </a:xfrm>
          <a:prstGeom prst="rect">
            <a:avLst/>
          </a:prstGeom>
          <a:noFill/>
          <a:ln w="9525">
            <a:noFill/>
            <a:miter lim="800000"/>
            <a:headEnd/>
            <a:tailEnd/>
          </a:ln>
        </p:spPr>
      </p:pic>
      <p:sp>
        <p:nvSpPr>
          <p:cNvPr id="86021" name="Text Box 7"/>
          <p:cNvSpPr txBox="1">
            <a:spLocks noChangeArrowheads="1"/>
          </p:cNvSpPr>
          <p:nvPr/>
        </p:nvSpPr>
        <p:spPr bwMode="auto">
          <a:xfrm>
            <a:off x="5470525" y="188913"/>
            <a:ext cx="2698750" cy="366712"/>
          </a:xfrm>
          <a:prstGeom prst="rect">
            <a:avLst/>
          </a:prstGeom>
          <a:noFill/>
          <a:ln w="9525">
            <a:noFill/>
            <a:miter lim="800000"/>
            <a:headEnd/>
            <a:tailEnd/>
          </a:ln>
        </p:spPr>
        <p:txBody>
          <a:bodyPr wrap="none">
            <a:spAutoFit/>
          </a:bodyPr>
          <a:lstStyle/>
          <a:p>
            <a:r>
              <a:rPr lang="en-US" u="sng"/>
              <a:t>The Euler-tour technique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29313</TotalTime>
  <Words>11902</Words>
  <Application>Microsoft Office PowerPoint</Application>
  <PresentationFormat>On-screen Show (4:3)</PresentationFormat>
  <Paragraphs>1117</Paragraphs>
  <Slides>90</Slides>
  <Notes>83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Default Design</vt:lpstr>
      <vt:lpstr>ENEE699/ENEE459P: Parallel Algorithms  Home page: http://www.umiacs.umd.edu/users/vishkin/TEACHING/enee459p-f10.html </vt:lpstr>
      <vt:lpstr>Topics covered</vt:lpstr>
      <vt:lpstr>Why? </vt:lpstr>
      <vt:lpstr>An experimental course</vt:lpstr>
      <vt:lpstr>Course organization</vt:lpstr>
      <vt:lpstr>Tentative Schedule, till Oct 11 midterm</vt:lpstr>
      <vt:lpstr>Theme: How to Think Algorithmically in Parallel? </vt:lpstr>
      <vt:lpstr>Commodity computer systems</vt:lpstr>
      <vt:lpstr>The Pain of Parallel Programming</vt:lpstr>
      <vt:lpstr>Welcome to the 2010 Impasse</vt:lpstr>
      <vt:lpstr>2 Paradigm Shifts</vt:lpstr>
      <vt:lpstr>Abstractions in CS</vt:lpstr>
      <vt:lpstr>But, what is this common denominator?</vt:lpstr>
      <vt:lpstr>Flavor of parallelism</vt:lpstr>
      <vt:lpstr>Snapshot: XMT High-level language</vt:lpstr>
      <vt:lpstr>Slide 16</vt:lpstr>
      <vt:lpstr>Slide 17</vt:lpstr>
      <vt:lpstr>Slide 18</vt:lpstr>
      <vt:lpstr>Slide 19</vt:lpstr>
      <vt:lpstr>Slide 20</vt:lpstr>
      <vt:lpstr>Back to the education crisis</vt:lpstr>
      <vt:lpstr>A case for XMT in current study</vt:lpstr>
      <vt:lpstr>Need</vt:lpstr>
      <vt:lpstr>Summary of technical pathways  It is all about (2nd class) levers </vt:lpstr>
      <vt:lpstr>The PRAM Rollercoaster ride  </vt:lpstr>
      <vt:lpstr>PRAM-On-Chip</vt:lpstr>
      <vt:lpstr>The eXplicit MultiThreading (XMT)  Easy-To-Program Parallel Computer </vt:lpstr>
      <vt:lpstr>The XMT Overall Design Challenge </vt:lpstr>
      <vt:lpstr>64-processor, 75MHz prototype</vt:lpstr>
      <vt:lpstr>Naming Contest for New Computer</vt:lpstr>
      <vt:lpstr>Experience with new FPGA computer</vt:lpstr>
      <vt:lpstr>Experience with High School Students, Fall’07</vt:lpstr>
      <vt:lpstr>NEW: Software release</vt:lpstr>
      <vt:lpstr>Participants</vt:lpstr>
      <vt:lpstr>Parallel Random-Access Machine/Model </vt:lpstr>
      <vt:lpstr>pardo programming construct </vt:lpstr>
      <vt:lpstr>Example of a PRAM algorithm: The summation problem</vt:lpstr>
      <vt:lpstr>Slide 38</vt:lpstr>
      <vt:lpstr>Work-Depth presentation of algorithms</vt:lpstr>
      <vt:lpstr>WD presentation of the summation example</vt:lpstr>
      <vt:lpstr>The WD-presentation sufficiency Theorem </vt:lpstr>
      <vt:lpstr>Round-robin emulation of y concurrent instructions</vt:lpstr>
      <vt:lpstr>Corollary for summation example</vt:lpstr>
      <vt:lpstr>ALGORITHM 2’ (Summation on a p-processor PRAM) </vt:lpstr>
      <vt:lpstr>Measuring the performance of parallel algorithms </vt:lpstr>
      <vt:lpstr>Goals for Designers of Parallel Algorithms </vt:lpstr>
      <vt:lpstr>Nicknaming speedups</vt:lpstr>
      <vt:lpstr>Default assumption regarding shared memory access resolution </vt:lpstr>
      <vt:lpstr>Technique: Balanced Binary Trees;  </vt:lpstr>
      <vt:lpstr>ALGORITHM 1 (Prefix-sums) </vt:lpstr>
      <vt:lpstr>Prefix-sums algorithm</vt:lpstr>
      <vt:lpstr>Slide 52</vt:lpstr>
      <vt:lpstr>Snapshot: XMT High-level language (same as earlier slide)</vt:lpstr>
      <vt:lpstr>XMT High-level language (cont’d)</vt:lpstr>
      <vt:lpstr>XMT Assembly Language</vt:lpstr>
      <vt:lpstr>Mapping PRAM Algorithms onto XMT (1st visit of this slide)</vt:lpstr>
      <vt:lpstr>Workflow from parallel algorithms to programming versus trial-and-error</vt:lpstr>
      <vt:lpstr>Slide 58</vt:lpstr>
      <vt:lpstr>Slide 59</vt:lpstr>
      <vt:lpstr>Slide 60</vt:lpstr>
      <vt:lpstr>Merge-Sort</vt:lpstr>
      <vt:lpstr>Merging algorithm (cnt’d) </vt:lpstr>
      <vt:lpstr>Serial (ranking) algorithm</vt:lpstr>
      <vt:lpstr>Linear work parallel merging</vt:lpstr>
      <vt:lpstr>Linear work parallel merging (cont’d)</vt:lpstr>
      <vt:lpstr>Slide 66</vt:lpstr>
      <vt:lpstr>Technique: Divide and Conquer Problem: Sort (by-merge) </vt:lpstr>
      <vt:lpstr>Merge-Sort </vt:lpstr>
      <vt:lpstr>  </vt:lpstr>
      <vt:lpstr>Accelerating Cascades - Example</vt:lpstr>
      <vt:lpstr>Accelerating Cascades</vt:lpstr>
      <vt:lpstr>Algorithm 1, and IWD Example</vt:lpstr>
      <vt:lpstr>Slide 73</vt:lpstr>
      <vt:lpstr>Reducing Lemma At least m/4 elements of B are smaller than α, and at least m/4 are larger. </vt:lpstr>
      <vt:lpstr>Informal Work-Depth (IWD) description </vt:lpstr>
      <vt:lpstr>The Selection Algorithm (wrap-up) </vt:lpstr>
      <vt:lpstr>Randomized Selection</vt:lpstr>
      <vt:lpstr>Integer Sorting </vt:lpstr>
      <vt:lpstr>Slide 79</vt:lpstr>
      <vt:lpstr>Slide 80</vt:lpstr>
      <vt:lpstr>Slide 81</vt:lpstr>
      <vt:lpstr>The orthogonal-tree algorithm</vt:lpstr>
      <vt:lpstr>Slide 83</vt:lpstr>
      <vt:lpstr>Mapping PRAM Algorithms onto XMT (revisit of this slide)</vt:lpstr>
      <vt:lpstr>My reading of the state of the art</vt:lpstr>
      <vt:lpstr>Back-up slides</vt:lpstr>
      <vt:lpstr>But coming up with a whole theory of parallel algorithms is a complex mental problem</vt:lpstr>
      <vt:lpstr>Slide 88</vt:lpstr>
      <vt:lpstr>Slide 89</vt:lpstr>
      <vt:lpstr>Slide 90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Uzi Vishkin</cp:lastModifiedBy>
  <cp:revision>198</cp:revision>
  <cp:lastPrinted>1601-01-01T00:00:00Z</cp:lastPrinted>
  <dcterms:created xsi:type="dcterms:W3CDTF">2010-08-29T21:37:27Z</dcterms:created>
  <dcterms:modified xsi:type="dcterms:W3CDTF">2010-09-01T13:16:06Z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