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09"/>
  </p:notesMasterIdLst>
  <p:handoutMasterIdLst>
    <p:handoutMasterId r:id="rId110"/>
  </p:handoutMasterIdLst>
  <p:sldIdLst>
    <p:sldId id="267" r:id="rId3"/>
    <p:sldId id="526" r:id="rId4"/>
    <p:sldId id="530" r:id="rId5"/>
    <p:sldId id="527" r:id="rId6"/>
    <p:sldId id="531" r:id="rId7"/>
    <p:sldId id="402" r:id="rId8"/>
    <p:sldId id="478" r:id="rId9"/>
    <p:sldId id="477" r:id="rId10"/>
    <p:sldId id="475" r:id="rId11"/>
    <p:sldId id="472" r:id="rId12"/>
    <p:sldId id="525" r:id="rId13"/>
    <p:sldId id="528" r:id="rId14"/>
    <p:sldId id="522" r:id="rId15"/>
    <p:sldId id="502" r:id="rId16"/>
    <p:sldId id="503" r:id="rId17"/>
    <p:sldId id="504" r:id="rId18"/>
    <p:sldId id="505" r:id="rId19"/>
    <p:sldId id="479" r:id="rId20"/>
    <p:sldId id="476" r:id="rId21"/>
    <p:sldId id="524" r:id="rId22"/>
    <p:sldId id="520" r:id="rId23"/>
    <p:sldId id="521" r:id="rId24"/>
    <p:sldId id="517" r:id="rId25"/>
    <p:sldId id="518" r:id="rId26"/>
    <p:sldId id="519" r:id="rId27"/>
    <p:sldId id="481" r:id="rId28"/>
    <p:sldId id="508" r:id="rId29"/>
    <p:sldId id="509" r:id="rId30"/>
    <p:sldId id="510" r:id="rId31"/>
    <p:sldId id="511" r:id="rId32"/>
    <p:sldId id="512" r:id="rId33"/>
    <p:sldId id="401" r:id="rId34"/>
    <p:sldId id="426" r:id="rId35"/>
    <p:sldId id="523" r:id="rId36"/>
    <p:sldId id="498" r:id="rId37"/>
    <p:sldId id="499" r:id="rId38"/>
    <p:sldId id="500" r:id="rId39"/>
    <p:sldId id="501" r:id="rId40"/>
    <p:sldId id="480" r:id="rId41"/>
    <p:sldId id="468" r:id="rId42"/>
    <p:sldId id="467" r:id="rId43"/>
    <p:sldId id="469" r:id="rId44"/>
    <p:sldId id="473" r:id="rId45"/>
    <p:sldId id="506" r:id="rId46"/>
    <p:sldId id="507" r:id="rId47"/>
    <p:sldId id="447" r:id="rId48"/>
    <p:sldId id="444" r:id="rId49"/>
    <p:sldId id="445" r:id="rId50"/>
    <p:sldId id="446" r:id="rId51"/>
    <p:sldId id="448" r:id="rId52"/>
    <p:sldId id="449" r:id="rId53"/>
    <p:sldId id="450" r:id="rId54"/>
    <p:sldId id="451" r:id="rId55"/>
    <p:sldId id="409" r:id="rId56"/>
    <p:sldId id="410" r:id="rId57"/>
    <p:sldId id="421" r:id="rId58"/>
    <p:sldId id="422" r:id="rId59"/>
    <p:sldId id="438" r:id="rId60"/>
    <p:sldId id="439" r:id="rId61"/>
    <p:sldId id="441" r:id="rId62"/>
    <p:sldId id="417" r:id="rId63"/>
    <p:sldId id="416" r:id="rId64"/>
    <p:sldId id="427" r:id="rId65"/>
    <p:sldId id="470" r:id="rId66"/>
    <p:sldId id="474" r:id="rId67"/>
    <p:sldId id="428" r:id="rId68"/>
    <p:sldId id="513" r:id="rId69"/>
    <p:sldId id="514" r:id="rId70"/>
    <p:sldId id="515" r:id="rId71"/>
    <p:sldId id="516" r:id="rId72"/>
    <p:sldId id="464" r:id="rId73"/>
    <p:sldId id="442" r:id="rId74"/>
    <p:sldId id="257" r:id="rId75"/>
    <p:sldId id="350" r:id="rId76"/>
    <p:sldId id="352" r:id="rId77"/>
    <p:sldId id="353" r:id="rId78"/>
    <p:sldId id="425" r:id="rId79"/>
    <p:sldId id="443" r:id="rId80"/>
    <p:sldId id="345" r:id="rId81"/>
    <p:sldId id="356" r:id="rId82"/>
    <p:sldId id="372" r:id="rId83"/>
    <p:sldId id="367" r:id="rId84"/>
    <p:sldId id="374" r:id="rId85"/>
    <p:sldId id="375" r:id="rId86"/>
    <p:sldId id="355" r:id="rId87"/>
    <p:sldId id="376" r:id="rId88"/>
    <p:sldId id="373" r:id="rId89"/>
    <p:sldId id="377" r:id="rId90"/>
    <p:sldId id="379" r:id="rId91"/>
    <p:sldId id="384" r:id="rId92"/>
    <p:sldId id="386" r:id="rId93"/>
    <p:sldId id="388" r:id="rId94"/>
    <p:sldId id="357" r:id="rId95"/>
    <p:sldId id="393" r:id="rId96"/>
    <p:sldId id="398" r:id="rId97"/>
    <p:sldId id="394" r:id="rId98"/>
    <p:sldId id="389" r:id="rId99"/>
    <p:sldId id="387" r:id="rId100"/>
    <p:sldId id="359" r:id="rId101"/>
    <p:sldId id="362" r:id="rId102"/>
    <p:sldId id="272" r:id="rId103"/>
    <p:sldId id="390" r:id="rId104"/>
    <p:sldId id="363" r:id="rId105"/>
    <p:sldId id="361" r:id="rId106"/>
    <p:sldId id="396" r:id="rId107"/>
    <p:sldId id="397" r:id="rId10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1732" autoAdjust="0"/>
  </p:normalViewPr>
  <p:slideViewPr>
    <p:cSldViewPr snapToGrid="0" snapToObjects="1">
      <p:cViewPr varScale="1">
        <p:scale>
          <a:sx n="80" d="100"/>
          <a:sy n="80" d="100"/>
        </p:scale>
        <p:origin x="346" y="62"/>
      </p:cViewPr>
      <p:guideLst>
        <p:guide orient="horz" pos="2160"/>
        <p:guide pos="2880"/>
      </p:guideLst>
    </p:cSldViewPr>
  </p:slideViewPr>
  <p:outlineViewPr>
    <p:cViewPr>
      <p:scale>
        <a:sx n="33" d="100"/>
        <a:sy n="33" d="100"/>
      </p:scale>
      <p:origin x="0" y="32866"/>
    </p:cViewPr>
  </p:outlineViewPr>
  <p:notesTextViewPr>
    <p:cViewPr>
      <p:scale>
        <a:sx n="100" d="100"/>
        <a:sy n="100" d="100"/>
      </p:scale>
      <p:origin x="0" y="0"/>
    </p:cViewPr>
  </p:notesTextViewPr>
  <p:sorterViewPr>
    <p:cViewPr>
      <p:scale>
        <a:sx n="100" d="100"/>
        <a:sy n="100" d="100"/>
      </p:scale>
      <p:origin x="0" y="3197"/>
    </p:cViewPr>
  </p:sorterViewPr>
  <p:notesViewPr>
    <p:cSldViewPr snapToGrid="0" snapToObjects="1">
      <p:cViewPr varScale="1">
        <p:scale>
          <a:sx n="90" d="100"/>
          <a:sy n="90" d="100"/>
        </p:scale>
        <p:origin x="-666" y="-11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Guess!$B$1</c:f>
              <c:strCache>
                <c:ptCount val="1"/>
                <c:pt idx="0">
                  <c:v>GTX 260 (Tesla)</c:v>
                </c:pt>
              </c:strCache>
            </c:strRef>
          </c:tx>
          <c:spPr>
            <a:ln w="19050" cap="rnd">
              <a:solidFill>
                <a:schemeClr val="accent1"/>
              </a:solidFill>
              <a:round/>
            </a:ln>
            <a:effectLst/>
          </c:spPr>
          <c:marker>
            <c:symbol val="square"/>
            <c:size val="5"/>
            <c:spPr>
              <a:solidFill>
                <a:schemeClr val="accent1"/>
              </a:solidFill>
              <a:ln w="9525">
                <a:solidFill>
                  <a:schemeClr val="accent1"/>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Guess!$B$2:$B$23</c:f>
              <c:numCache>
                <c:formatCode>General</c:formatCode>
                <c:ptCount val="22"/>
                <c:pt idx="0">
                  <c:v>3.1520000000000003E-5</c:v>
                </c:pt>
                <c:pt idx="1">
                  <c:v>3.6159999999999999E-5</c:v>
                </c:pt>
                <c:pt idx="2">
                  <c:v>4.1535999999999997E-5</c:v>
                </c:pt>
                <c:pt idx="3">
                  <c:v>4.6272E-5</c:v>
                </c:pt>
                <c:pt idx="4">
                  <c:v>5.2416000000000001E-5</c:v>
                </c:pt>
                <c:pt idx="5">
                  <c:v>5.9744000000000003E-5</c:v>
                </c:pt>
                <c:pt idx="6">
                  <c:v>7.0016000000000002E-5</c:v>
                </c:pt>
                <c:pt idx="7">
                  <c:v>8.5920000000000004E-5</c:v>
                </c:pt>
                <c:pt idx="8">
                  <c:v>9.1840000000000002E-5</c:v>
                </c:pt>
                <c:pt idx="9">
                  <c:v>1.04416E-4</c:v>
                </c:pt>
                <c:pt idx="10">
                  <c:v>1.19936E-4</c:v>
                </c:pt>
                <c:pt idx="11">
                  <c:v>1.78784E-4</c:v>
                </c:pt>
                <c:pt idx="12">
                  <c:v>3.2422400000000002E-4</c:v>
                </c:pt>
                <c:pt idx="13">
                  <c:v>6.5507200000000003E-4</c:v>
                </c:pt>
                <c:pt idx="14">
                  <c:v>1.4536600000000001E-3</c:v>
                </c:pt>
                <c:pt idx="15">
                  <c:v>3.8546600000000002E-3</c:v>
                </c:pt>
                <c:pt idx="16">
                  <c:v>1.0508E-2</c:v>
                </c:pt>
                <c:pt idx="17">
                  <c:v>2.6199099999999999E-2</c:v>
                </c:pt>
                <c:pt idx="18">
                  <c:v>6.03034E-2</c:v>
                </c:pt>
                <c:pt idx="19">
                  <c:v>0.132664</c:v>
                </c:pt>
                <c:pt idx="20">
                  <c:v>0.28462399999999999</c:v>
                </c:pt>
                <c:pt idx="21">
                  <c:v>0.60261900000000002</c:v>
                </c:pt>
              </c:numCache>
            </c:numRef>
          </c:yVal>
          <c:smooth val="0"/>
          <c:extLst>
            <c:ext xmlns:c16="http://schemas.microsoft.com/office/drawing/2014/chart" uri="{C3380CC4-5D6E-409C-BE32-E72D297353CC}">
              <c16:uniqueId val="{00000000-AE5C-4DF6-A2DC-9673DE4DFDBF}"/>
            </c:ext>
          </c:extLst>
        </c:ser>
        <c:ser>
          <c:idx val="1"/>
          <c:order val="1"/>
          <c:tx>
            <c:strRef>
              <c:f>Guess!$C$1</c:f>
              <c:strCache>
                <c:ptCount val="1"/>
                <c:pt idx="0">
                  <c:v>Tesla K20 (Kepler)</c:v>
                </c:pt>
              </c:strCache>
            </c:strRef>
          </c:tx>
          <c:spPr>
            <a:ln w="19050" cap="rnd">
              <a:solidFill>
                <a:schemeClr val="accent2"/>
              </a:solidFill>
              <a:round/>
            </a:ln>
            <a:effectLst/>
          </c:spPr>
          <c:marker>
            <c:symbol val="diamond"/>
            <c:size val="5"/>
            <c:spPr>
              <a:solidFill>
                <a:schemeClr val="accent2"/>
              </a:solidFill>
              <a:ln w="9525">
                <a:solidFill>
                  <a:schemeClr val="accent2"/>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Guess!$C$2:$C$23</c:f>
              <c:numCache>
                <c:formatCode>0.00E+00</c:formatCode>
                <c:ptCount val="22"/>
                <c:pt idx="0">
                  <c:v>3.7184000000000002E-5</c:v>
                </c:pt>
                <c:pt idx="1">
                  <c:v>5.0528000000000001E-5</c:v>
                </c:pt>
                <c:pt idx="2">
                  <c:v>4.7039999999999997E-5</c:v>
                </c:pt>
                <c:pt idx="3">
                  <c:v>5.4367999999999999E-5</c:v>
                </c:pt>
                <c:pt idx="4">
                  <c:v>5.8687999999999998E-5</c:v>
                </c:pt>
                <c:pt idx="5">
                  <c:v>7.5327999999999994E-5</c:v>
                </c:pt>
                <c:pt idx="6">
                  <c:v>6.8992000000000006E-5</c:v>
                </c:pt>
                <c:pt idx="7">
                  <c:v>7.4912000000000004E-5</c:v>
                </c:pt>
                <c:pt idx="8">
                  <c:v>8.4608E-5</c:v>
                </c:pt>
                <c:pt idx="9">
                  <c:v>9.1967999999999998E-5</c:v>
                </c:pt>
                <c:pt idx="10" formatCode="General">
                  <c:v>1.04608E-4</c:v>
                </c:pt>
                <c:pt idx="11" formatCode="General">
                  <c:v>1.14528E-4</c:v>
                </c:pt>
                <c:pt idx="12" formatCode="General">
                  <c:v>1.3238400000000001E-4</c:v>
                </c:pt>
                <c:pt idx="13" formatCode="General">
                  <c:v>1.8048000000000001E-4</c:v>
                </c:pt>
                <c:pt idx="14" formatCode="General">
                  <c:v>2.7263999999999999E-4</c:v>
                </c:pt>
                <c:pt idx="15" formatCode="General">
                  <c:v>5.7718400000000001E-4</c:v>
                </c:pt>
                <c:pt idx="16" formatCode="General">
                  <c:v>2.1567700000000001E-3</c:v>
                </c:pt>
                <c:pt idx="17" formatCode="General">
                  <c:v>6.41904E-3</c:v>
                </c:pt>
                <c:pt idx="18" formatCode="General">
                  <c:v>1.6106499999999999E-2</c:v>
                </c:pt>
                <c:pt idx="19" formatCode="General">
                  <c:v>3.6943799999999999E-2</c:v>
                </c:pt>
                <c:pt idx="20" formatCode="General">
                  <c:v>8.1188700000000003E-2</c:v>
                </c:pt>
                <c:pt idx="21" formatCode="General">
                  <c:v>0.17368500000000001</c:v>
                </c:pt>
              </c:numCache>
            </c:numRef>
          </c:yVal>
          <c:smooth val="0"/>
          <c:extLst>
            <c:ext xmlns:c16="http://schemas.microsoft.com/office/drawing/2014/chart" uri="{C3380CC4-5D6E-409C-BE32-E72D297353CC}">
              <c16:uniqueId val="{00000001-AE5C-4DF6-A2DC-9673DE4DFDBF}"/>
            </c:ext>
          </c:extLst>
        </c:ser>
        <c:ser>
          <c:idx val="2"/>
          <c:order val="2"/>
          <c:tx>
            <c:strRef>
              <c:f>Guess!$D$1</c:f>
              <c:strCache>
                <c:ptCount val="1"/>
                <c:pt idx="0">
                  <c:v>Tesla M40 (Maxwell)</c:v>
                </c:pt>
              </c:strCache>
            </c:strRef>
          </c:tx>
          <c:spPr>
            <a:ln w="19050" cap="rnd">
              <a:solidFill>
                <a:schemeClr val="accent3"/>
              </a:solidFill>
              <a:round/>
            </a:ln>
            <a:effectLst/>
          </c:spPr>
          <c:marker>
            <c:symbol val="triangle"/>
            <c:size val="5"/>
            <c:spPr>
              <a:solidFill>
                <a:schemeClr val="accent3"/>
              </a:solidFill>
              <a:ln w="9525">
                <a:solidFill>
                  <a:schemeClr val="accent3"/>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Guess!$D$2:$D$23</c:f>
              <c:numCache>
                <c:formatCode>0.00E+00</c:formatCode>
                <c:ptCount val="22"/>
                <c:pt idx="0">
                  <c:v>4.3359999999999998E-5</c:v>
                </c:pt>
                <c:pt idx="1">
                  <c:v>4.5920000000000001E-5</c:v>
                </c:pt>
                <c:pt idx="2">
                  <c:v>5.2543999999999997E-5</c:v>
                </c:pt>
                <c:pt idx="3">
                  <c:v>5.5359999999999999E-5</c:v>
                </c:pt>
                <c:pt idx="4">
                  <c:v>6.2080000000000002E-5</c:v>
                </c:pt>
                <c:pt idx="5">
                  <c:v>6.6655999999999993E-5</c:v>
                </c:pt>
                <c:pt idx="6">
                  <c:v>7.1264000000000001E-5</c:v>
                </c:pt>
                <c:pt idx="7">
                  <c:v>7.6320000000000001E-5</c:v>
                </c:pt>
                <c:pt idx="8">
                  <c:v>8.3776000000000006E-5</c:v>
                </c:pt>
                <c:pt idx="9">
                  <c:v>9.4271999999999995E-5</c:v>
                </c:pt>
                <c:pt idx="10">
                  <c:v>9.9776000000000002E-5</c:v>
                </c:pt>
                <c:pt idx="11" formatCode="General">
                  <c:v>1.1139199999999999E-4</c:v>
                </c:pt>
                <c:pt idx="12" formatCode="General">
                  <c:v>1.2041599999999999E-4</c:v>
                </c:pt>
                <c:pt idx="13" formatCode="General">
                  <c:v>1.5891200000000001E-4</c:v>
                </c:pt>
                <c:pt idx="14" formatCode="General">
                  <c:v>2.2355199999999999E-4</c:v>
                </c:pt>
                <c:pt idx="15" formatCode="General">
                  <c:v>3.3382399999999998E-4</c:v>
                </c:pt>
                <c:pt idx="16" formatCode="General">
                  <c:v>7.0518399999999998E-4</c:v>
                </c:pt>
                <c:pt idx="17" formatCode="General">
                  <c:v>3.3435499999999998E-3</c:v>
                </c:pt>
                <c:pt idx="18" formatCode="General">
                  <c:v>8.9384300000000007E-3</c:v>
                </c:pt>
                <c:pt idx="19" formatCode="General">
                  <c:v>2.0962000000000001E-2</c:v>
                </c:pt>
                <c:pt idx="20" formatCode="General">
                  <c:v>4.6174100000000003E-2</c:v>
                </c:pt>
                <c:pt idx="21" formatCode="General">
                  <c:v>9.8992800000000006E-2</c:v>
                </c:pt>
              </c:numCache>
            </c:numRef>
          </c:yVal>
          <c:smooth val="0"/>
          <c:extLst>
            <c:ext xmlns:c16="http://schemas.microsoft.com/office/drawing/2014/chart" uri="{C3380CC4-5D6E-409C-BE32-E72D297353CC}">
              <c16:uniqueId val="{00000002-AE5C-4DF6-A2DC-9673DE4DFDBF}"/>
            </c:ext>
          </c:extLst>
        </c:ser>
        <c:ser>
          <c:idx val="3"/>
          <c:order val="3"/>
          <c:tx>
            <c:strRef>
              <c:f>Guess!$E$1</c:f>
              <c:strCache>
                <c:ptCount val="1"/>
                <c:pt idx="0">
                  <c:v>FusionSim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Guess!$A$2:$A$23</c:f>
              <c:numCache>
                <c:formatCode>General</c:formatCode>
                <c:ptCount val="22"/>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numCache>
            </c:numRef>
          </c:xVal>
          <c:yVal>
            <c:numRef>
              <c:f>Guess!$E$2:$E$23</c:f>
              <c:numCache>
                <c:formatCode>0.00E+00</c:formatCode>
                <c:ptCount val="22"/>
                <c:pt idx="0">
                  <c:v>8.87073E-6</c:v>
                </c:pt>
                <c:pt idx="1">
                  <c:v>1.26488E-5</c:v>
                </c:pt>
                <c:pt idx="2">
                  <c:v>1.6426000000000002E-5</c:v>
                </c:pt>
                <c:pt idx="3">
                  <c:v>2.0307599999999998E-5</c:v>
                </c:pt>
                <c:pt idx="4">
                  <c:v>2.4293800000000001E-5</c:v>
                </c:pt>
                <c:pt idx="5">
                  <c:v>2.8581800000000001E-5</c:v>
                </c:pt>
                <c:pt idx="6">
                  <c:v>3.3534600000000002E-5</c:v>
                </c:pt>
                <c:pt idx="7">
                  <c:v>4.0117400000000003E-5</c:v>
                </c:pt>
                <c:pt idx="8">
                  <c:v>5.0234500000000002E-5</c:v>
                </c:pt>
                <c:pt idx="9">
                  <c:v>6.0482500000000002E-5</c:v>
                </c:pt>
                <c:pt idx="10">
                  <c:v>7.5626799999999999E-5</c:v>
                </c:pt>
                <c:pt idx="11" formatCode="General">
                  <c:v>1.06928E-4</c:v>
                </c:pt>
                <c:pt idx="12" formatCode="General">
                  <c:v>1.5508699999999999E-4</c:v>
                </c:pt>
                <c:pt idx="13" formatCode="General">
                  <c:v>2.8790599999999999E-4</c:v>
                </c:pt>
                <c:pt idx="14" formatCode="General">
                  <c:v>5.3865399999999996E-4</c:v>
                </c:pt>
                <c:pt idx="15" formatCode="General">
                  <c:v>1.0824000000000001E-3</c:v>
                </c:pt>
                <c:pt idx="16" formatCode="General">
                  <c:v>2.2034300000000001E-3</c:v>
                </c:pt>
                <c:pt idx="17" formatCode="General">
                  <c:v>4.5651299999999997E-3</c:v>
                </c:pt>
                <c:pt idx="18" formatCode="General">
                  <c:v>9.5550300000000008E-3</c:v>
                </c:pt>
                <c:pt idx="19" formatCode="General">
                  <c:v>1.9942999999999999E-2</c:v>
                </c:pt>
                <c:pt idx="20" formatCode="General">
                  <c:v>4.1718400000000003E-2</c:v>
                </c:pt>
                <c:pt idx="21" formatCode="General">
                  <c:v>8.7174699999999994E-2</c:v>
                </c:pt>
              </c:numCache>
            </c:numRef>
          </c:yVal>
          <c:smooth val="0"/>
          <c:extLst>
            <c:ext xmlns:c16="http://schemas.microsoft.com/office/drawing/2014/chart" uri="{C3380CC4-5D6E-409C-BE32-E72D297353CC}">
              <c16:uniqueId val="{00000003-AE5C-4DF6-A2DC-9673DE4DFDBF}"/>
            </c:ext>
          </c:extLst>
        </c:ser>
        <c:dLbls>
          <c:showLegendKey val="0"/>
          <c:showVal val="0"/>
          <c:showCatName val="0"/>
          <c:showSerName val="0"/>
          <c:showPercent val="0"/>
          <c:showBubbleSize val="0"/>
        </c:dLbls>
        <c:axId val="103047168"/>
        <c:axId val="103049472"/>
      </c:scatterChart>
      <c:valAx>
        <c:axId val="103047168"/>
        <c:scaling>
          <c:logBase val="2"/>
          <c:orientation val="minMax"/>
          <c:min val="4"/>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List length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049472"/>
        <c:crossesAt val="2.0000000000000008E-6"/>
        <c:crossBetween val="midCat"/>
        <c:minorUnit val="2"/>
      </c:valAx>
      <c:valAx>
        <c:axId val="103049472"/>
        <c:scaling>
          <c:logBase val="2"/>
          <c:orientation val="minMax"/>
          <c:max val="1.048576"/>
          <c:min val="3.9062500000000009E-6"/>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Kernel run time (milliseconds)</a:t>
                </a:r>
              </a:p>
              <a:p>
                <a:pPr>
                  <a:defRPr sz="1200" b="0" i="0" u="none" strike="noStrike" kern="1200" baseline="0">
                    <a:solidFill>
                      <a:schemeClr val="tx1">
                        <a:lumMod val="65000"/>
                        <a:lumOff val="35000"/>
                      </a:schemeClr>
                    </a:solidFill>
                    <a:latin typeface="+mn-lt"/>
                    <a:ea typeface="+mn-ea"/>
                    <a:cs typeface="+mn-cs"/>
                  </a:defRPr>
                </a:pPr>
                <a:r>
                  <a:rPr lang="en-US"/>
                  <a:t>lower is better</a:t>
                </a:r>
              </a:p>
            </c:rich>
          </c:tx>
          <c:layout>
            <c:manualLayout>
              <c:xMode val="edge"/>
              <c:yMode val="edge"/>
              <c:x val="8.3333333333333329E-2"/>
              <c:y val="0.11416046952464275"/>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047168"/>
        <c:crosses val="autoZero"/>
        <c:crossBetween val="midCat"/>
        <c:majorUnit val="4"/>
        <c:dispUnits>
          <c:custUnit val="1.0000000000000002E-3"/>
        </c:dispUnits>
      </c:valAx>
      <c:spPr>
        <a:noFill/>
        <a:ln>
          <a:noFill/>
        </a:ln>
        <a:effectLst/>
      </c:spPr>
    </c:plotArea>
    <c:legend>
      <c:legendPos val="b"/>
      <c:layout>
        <c:manualLayout>
          <c:xMode val="edge"/>
          <c:yMode val="edge"/>
          <c:x val="0.30347112860892383"/>
          <c:y val="0.10261738116068821"/>
          <c:w val="0.34894009572332868"/>
          <c:h val="0.24369952414636606"/>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'For paper'!$A$10:$K$10</c:f>
              <c:numCache>
                <c:formatCode>General</c:formatCode>
                <c:ptCount val="11"/>
                <c:pt idx="0">
                  <c:v>23</c:v>
                </c:pt>
                <c:pt idx="1">
                  <c:v>50</c:v>
                </c:pt>
                <c:pt idx="2">
                  <c:v>100</c:v>
                </c:pt>
                <c:pt idx="3">
                  <c:v>230</c:v>
                </c:pt>
                <c:pt idx="4">
                  <c:v>500</c:v>
                </c:pt>
                <c:pt idx="5">
                  <c:v>1000</c:v>
                </c:pt>
                <c:pt idx="6">
                  <c:v>2300</c:v>
                </c:pt>
                <c:pt idx="7">
                  <c:v>5000</c:v>
                </c:pt>
                <c:pt idx="8">
                  <c:v>10000</c:v>
                </c:pt>
                <c:pt idx="9">
                  <c:v>23000</c:v>
                </c:pt>
                <c:pt idx="10">
                  <c:v>50000</c:v>
                </c:pt>
              </c:numCache>
            </c:numRef>
          </c:xVal>
          <c:yVal>
            <c:numRef>
              <c:f>'For paper'!$A$11:$K$11</c:f>
              <c:numCache>
                <c:formatCode>General</c:formatCode>
                <c:ptCount val="11"/>
                <c:pt idx="0">
                  <c:v>3.2467987870000004</c:v>
                </c:pt>
                <c:pt idx="1">
                  <c:v>3.2239454357323352</c:v>
                </c:pt>
                <c:pt idx="2">
                  <c:v>3.1870179788857667</c:v>
                </c:pt>
                <c:pt idx="3">
                  <c:v>3.0825125851627271</c:v>
                </c:pt>
                <c:pt idx="4">
                  <c:v>2.8865014745248918</c:v>
                </c:pt>
                <c:pt idx="5">
                  <c:v>2.5741783218933429</c:v>
                </c:pt>
                <c:pt idx="6">
                  <c:v>2.0006994680791967</c:v>
                </c:pt>
                <c:pt idx="7">
                  <c:v>1.367285123106083</c:v>
                </c:pt>
                <c:pt idx="8">
                  <c:v>0.86191757847890893</c:v>
                </c:pt>
                <c:pt idx="9">
                  <c:v>0.43949805942798564</c:v>
                </c:pt>
                <c:pt idx="10">
                  <c:v>0.21781122050015456</c:v>
                </c:pt>
              </c:numCache>
            </c:numRef>
          </c:yVal>
          <c:smooth val="0"/>
          <c:extLst>
            <c:ext xmlns:c16="http://schemas.microsoft.com/office/drawing/2014/chart" uri="{C3380CC4-5D6E-409C-BE32-E72D297353CC}">
              <c16:uniqueId val="{00000000-FB3A-4D3B-8FF5-8CDAAA8A9D7D}"/>
            </c:ext>
          </c:extLst>
        </c:ser>
        <c:dLbls>
          <c:showLegendKey val="0"/>
          <c:showVal val="0"/>
          <c:showCatName val="0"/>
          <c:showSerName val="0"/>
          <c:showPercent val="0"/>
          <c:showBubbleSize val="0"/>
        </c:dLbls>
        <c:axId val="103195776"/>
        <c:axId val="103198080"/>
      </c:scatterChart>
      <c:valAx>
        <c:axId val="103195776"/>
        <c:scaling>
          <c:logBase val="10"/>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Spawn latency (cycles)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198080"/>
        <c:crossesAt val="1.0000000000000004E-5"/>
        <c:crossBetween val="midCat"/>
      </c:valAx>
      <c:valAx>
        <c:axId val="103198080"/>
        <c:scaling>
          <c:logBase val="2"/>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Speedup vs. V100 GPU</a:t>
                </a:r>
              </a:p>
              <a:p>
                <a:pPr>
                  <a:defRPr sz="1200" b="0" i="0" u="none" strike="noStrike" kern="1200" baseline="0">
                    <a:solidFill>
                      <a:schemeClr val="tx1">
                        <a:lumMod val="65000"/>
                        <a:lumOff val="35000"/>
                      </a:schemeClr>
                    </a:solidFill>
                    <a:latin typeface="+mn-lt"/>
                    <a:ea typeface="+mn-ea"/>
                    <a:cs typeface="+mn-cs"/>
                  </a:defRPr>
                </a:pPr>
                <a:r>
                  <a:rPr lang="en-US" dirty="0"/>
                  <a:t>higher is better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19577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summary10k!$B$1</c:f>
              <c:strCache>
                <c:ptCount val="1"/>
                <c:pt idx="0">
                  <c:v>i5-4690K</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xVal>
            <c:numRef>
              <c:f>summary10k!$A$2:$A$25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summary10k!$B$2:$B$25</c:f>
              <c:numCache>
                <c:formatCode>General</c:formatCode>
                <c:ptCount val="24"/>
                <c:pt idx="0">
                  <c:v>2.7800500000000001</c:v>
                </c:pt>
                <c:pt idx="1">
                  <c:v>2.8018000000000001</c:v>
                </c:pt>
                <c:pt idx="2">
                  <c:v>2.7518900000000004</c:v>
                </c:pt>
                <c:pt idx="3">
                  <c:v>2.7922000000000002</c:v>
                </c:pt>
                <c:pt idx="4">
                  <c:v>2.83189</c:v>
                </c:pt>
                <c:pt idx="5">
                  <c:v>2.9441700000000002</c:v>
                </c:pt>
                <c:pt idx="6">
                  <c:v>2.8970199999999999</c:v>
                </c:pt>
                <c:pt idx="7">
                  <c:v>2.9578199999999999</c:v>
                </c:pt>
                <c:pt idx="8">
                  <c:v>3.1191300000000002</c:v>
                </c:pt>
                <c:pt idx="9">
                  <c:v>3.3716800000000005</c:v>
                </c:pt>
                <c:pt idx="10">
                  <c:v>4.2567599999999999</c:v>
                </c:pt>
                <c:pt idx="11">
                  <c:v>5.5521500000000001</c:v>
                </c:pt>
                <c:pt idx="12">
                  <c:v>6.9581499999999989</c:v>
                </c:pt>
                <c:pt idx="13">
                  <c:v>9.9221600000000016</c:v>
                </c:pt>
                <c:pt idx="14">
                  <c:v>16.800540000000005</c:v>
                </c:pt>
                <c:pt idx="15">
                  <c:v>30.623450000000002</c:v>
                </c:pt>
                <c:pt idx="16">
                  <c:v>62.785540000000012</c:v>
                </c:pt>
                <c:pt idx="17">
                  <c:v>195.19179999999997</c:v>
                </c:pt>
                <c:pt idx="18">
                  <c:v>476.43280000000004</c:v>
                </c:pt>
                <c:pt idx="19">
                  <c:v>1053.3469999999998</c:v>
                </c:pt>
                <c:pt idx="20">
                  <c:v>2197.904</c:v>
                </c:pt>
                <c:pt idx="21">
                  <c:v>4449.7290000000012</c:v>
                </c:pt>
                <c:pt idx="22">
                  <c:v>10279.567999999997</c:v>
                </c:pt>
                <c:pt idx="23">
                  <c:v>22215.89</c:v>
                </c:pt>
              </c:numCache>
            </c:numRef>
          </c:yVal>
          <c:smooth val="0"/>
          <c:extLst>
            <c:ext xmlns:c16="http://schemas.microsoft.com/office/drawing/2014/chart" uri="{C3380CC4-5D6E-409C-BE32-E72D297353CC}">
              <c16:uniqueId val="{00000000-D63C-42C7-9211-44640C2A6280}"/>
            </c:ext>
          </c:extLst>
        </c:ser>
        <c:ser>
          <c:idx val="1"/>
          <c:order val="1"/>
          <c:tx>
            <c:strRef>
              <c:f>summary10k!$C$1</c:f>
              <c:strCache>
                <c:ptCount val="1"/>
                <c:pt idx="0">
                  <c:v>GTX 1060</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xVal>
            <c:numRef>
              <c:f>summary10k!$A$2:$A$25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summary10k!$C$2:$C$25</c:f>
              <c:numCache>
                <c:formatCode>General</c:formatCode>
                <c:ptCount val="24"/>
                <c:pt idx="0">
                  <c:v>3.85</c:v>
                </c:pt>
                <c:pt idx="1">
                  <c:v>3.7800000000000002</c:v>
                </c:pt>
                <c:pt idx="2">
                  <c:v>4.0699999999999985</c:v>
                </c:pt>
                <c:pt idx="3">
                  <c:v>3.8599999999999994</c:v>
                </c:pt>
                <c:pt idx="4">
                  <c:v>3.8899999999999997</c:v>
                </c:pt>
                <c:pt idx="5">
                  <c:v>4.0600000000000005</c:v>
                </c:pt>
                <c:pt idx="6">
                  <c:v>3.9199999999999995</c:v>
                </c:pt>
                <c:pt idx="7">
                  <c:v>3.9899999999999998</c:v>
                </c:pt>
                <c:pt idx="8">
                  <c:v>3.87</c:v>
                </c:pt>
                <c:pt idx="9">
                  <c:v>3.95</c:v>
                </c:pt>
                <c:pt idx="10">
                  <c:v>3.8099999999999996</c:v>
                </c:pt>
                <c:pt idx="11">
                  <c:v>4.1100000000000003</c:v>
                </c:pt>
                <c:pt idx="12">
                  <c:v>4.12</c:v>
                </c:pt>
                <c:pt idx="13">
                  <c:v>4.5600000000000005</c:v>
                </c:pt>
                <c:pt idx="14">
                  <c:v>5.2299999999999995</c:v>
                </c:pt>
                <c:pt idx="15">
                  <c:v>7.1</c:v>
                </c:pt>
                <c:pt idx="16">
                  <c:v>12.23</c:v>
                </c:pt>
                <c:pt idx="17">
                  <c:v>34.019999999999996</c:v>
                </c:pt>
                <c:pt idx="18">
                  <c:v>64.88</c:v>
                </c:pt>
                <c:pt idx="19">
                  <c:v>132.1</c:v>
                </c:pt>
                <c:pt idx="20">
                  <c:v>265.60000000000002</c:v>
                </c:pt>
                <c:pt idx="21">
                  <c:v>526.5</c:v>
                </c:pt>
                <c:pt idx="22">
                  <c:v>1106.5</c:v>
                </c:pt>
                <c:pt idx="23">
                  <c:v>2686</c:v>
                </c:pt>
              </c:numCache>
            </c:numRef>
          </c:yVal>
          <c:smooth val="0"/>
          <c:extLst>
            <c:ext xmlns:c16="http://schemas.microsoft.com/office/drawing/2014/chart" uri="{C3380CC4-5D6E-409C-BE32-E72D297353CC}">
              <c16:uniqueId val="{00000001-D63C-42C7-9211-44640C2A6280}"/>
            </c:ext>
          </c:extLst>
        </c:ser>
        <c:dLbls>
          <c:showLegendKey val="0"/>
          <c:showVal val="0"/>
          <c:showCatName val="0"/>
          <c:showSerName val="0"/>
          <c:showPercent val="0"/>
          <c:showBubbleSize val="0"/>
        </c:dLbls>
        <c:axId val="103367808"/>
        <c:axId val="103370112"/>
      </c:scatterChart>
      <c:valAx>
        <c:axId val="103367808"/>
        <c:scaling>
          <c:logBase val="2"/>
          <c:orientation val="minMax"/>
          <c:min val="4"/>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Number of pixels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2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370112"/>
        <c:crosses val="autoZero"/>
        <c:crossBetween val="midCat"/>
        <c:majorUnit val="16"/>
        <c:minorUnit val="2"/>
      </c:valAx>
      <c:valAx>
        <c:axId val="103370112"/>
        <c:scaling>
          <c:logBase val="2"/>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Shader run time (microseconds)</a:t>
                </a:r>
              </a:p>
              <a:p>
                <a:pPr>
                  <a:defRPr sz="1200" b="0" i="0" u="none" strike="noStrike" kern="1200" baseline="0">
                    <a:solidFill>
                      <a:schemeClr val="tx1">
                        <a:lumMod val="65000"/>
                        <a:lumOff val="35000"/>
                      </a:schemeClr>
                    </a:solidFill>
                    <a:latin typeface="+mn-lt"/>
                    <a:ea typeface="+mn-ea"/>
                    <a:cs typeface="+mn-cs"/>
                  </a:defRPr>
                </a:pPr>
                <a:r>
                  <a:rPr lang="en-US"/>
                  <a:t>lower is better</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367808"/>
        <c:crosses val="autoZero"/>
        <c:crossBetween val="midCat"/>
      </c:valAx>
      <c:spPr>
        <a:noFill/>
        <a:ln>
          <a:noFill/>
        </a:ln>
        <a:effectLst/>
      </c:spPr>
    </c:plotArea>
    <c:legend>
      <c:legendPos val="b"/>
      <c:layout>
        <c:manualLayout>
          <c:xMode val="edge"/>
          <c:yMode val="edge"/>
          <c:x val="0.31767550182987692"/>
          <c:y val="0.11511829974321799"/>
          <c:w val="0.21879612474911225"/>
          <c:h val="0.14167274525674631"/>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Parallel pointer jumping: platform comparison (regular</a:t>
            </a:r>
            <a:r>
              <a:rPr lang="en-US" baseline="0"/>
              <a:t> list)</a:t>
            </a:r>
            <a:endParaRPr lang="en-US"/>
          </a:p>
        </c:rich>
      </c:tx>
      <c:overlay val="0"/>
    </c:title>
    <c:autoTitleDeleted val="0"/>
    <c:plotArea>
      <c:layout/>
      <c:scatterChart>
        <c:scatterStyle val="lineMarker"/>
        <c:varyColors val="0"/>
        <c:ser>
          <c:idx val="0"/>
          <c:order val="0"/>
          <c:tx>
            <c:strRef>
              <c:f>'Comparison (reg)'!$B$1</c:f>
              <c:strCache>
                <c:ptCount val="1"/>
                <c:pt idx="0">
                  <c:v>CPU (serial)</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(reg)'!$B$2:$B$25</c:f>
              <c:numCache>
                <c:formatCode>General</c:formatCode>
                <c:ptCount val="24"/>
                <c:pt idx="0">
                  <c:v>3.15E-3</c:v>
                </c:pt>
                <c:pt idx="1">
                  <c:v>3.8999999999999998E-3</c:v>
                </c:pt>
                <c:pt idx="2">
                  <c:v>3.2699999999999999E-3</c:v>
                </c:pt>
                <c:pt idx="3">
                  <c:v>3.48E-3</c:v>
                </c:pt>
                <c:pt idx="4">
                  <c:v>4.8900000000000002E-3</c:v>
                </c:pt>
                <c:pt idx="5">
                  <c:v>5.28E-3</c:v>
                </c:pt>
                <c:pt idx="6">
                  <c:v>6.6E-3</c:v>
                </c:pt>
                <c:pt idx="7">
                  <c:v>1.12E-2</c:v>
                </c:pt>
                <c:pt idx="8">
                  <c:v>2.0400000000000001E-2</c:v>
                </c:pt>
                <c:pt idx="9">
                  <c:v>4.0099999999999997E-2</c:v>
                </c:pt>
                <c:pt idx="10">
                  <c:v>8.1000000000000003E-2</c:v>
                </c:pt>
                <c:pt idx="11">
                  <c:v>0.18</c:v>
                </c:pt>
                <c:pt idx="12">
                  <c:v>0.37</c:v>
                </c:pt>
                <c:pt idx="13">
                  <c:v>0.78500000000000003</c:v>
                </c:pt>
                <c:pt idx="14">
                  <c:v>1.63</c:v>
                </c:pt>
                <c:pt idx="15">
                  <c:v>3.37</c:v>
                </c:pt>
                <c:pt idx="16">
                  <c:v>7.07</c:v>
                </c:pt>
                <c:pt idx="17">
                  <c:v>13.6</c:v>
                </c:pt>
                <c:pt idx="18">
                  <c:v>28.2</c:v>
                </c:pt>
                <c:pt idx="19">
                  <c:v>70</c:v>
                </c:pt>
                <c:pt idx="20">
                  <c:v>148</c:v>
                </c:pt>
                <c:pt idx="21">
                  <c:v>309</c:v>
                </c:pt>
                <c:pt idx="22">
                  <c:v>645</c:v>
                </c:pt>
                <c:pt idx="23">
                  <c:v>1350</c:v>
                </c:pt>
              </c:numCache>
            </c:numRef>
          </c:yVal>
          <c:smooth val="0"/>
          <c:extLst>
            <c:ext xmlns:c16="http://schemas.microsoft.com/office/drawing/2014/chart" uri="{C3380CC4-5D6E-409C-BE32-E72D297353CC}">
              <c16:uniqueId val="{00000000-C8F3-4FDE-A735-31BFA267CB14}"/>
            </c:ext>
          </c:extLst>
        </c:ser>
        <c:ser>
          <c:idx val="1"/>
          <c:order val="1"/>
          <c:tx>
            <c:strRef>
              <c:f>'Comparison (reg)'!$C$1</c:f>
              <c:strCache>
                <c:ptCount val="1"/>
                <c:pt idx="0">
                  <c:v>CPU (OpenMP)</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(reg)'!$C$2:$C$25</c:f>
              <c:numCache>
                <c:formatCode>General</c:formatCode>
                <c:ptCount val="24"/>
                <c:pt idx="0">
                  <c:v>1.55754E-2</c:v>
                </c:pt>
                <c:pt idx="1">
                  <c:v>1.96262E-2</c:v>
                </c:pt>
                <c:pt idx="2">
                  <c:v>2.3257900000000001E-2</c:v>
                </c:pt>
                <c:pt idx="3">
                  <c:v>3.1220700000000001E-2</c:v>
                </c:pt>
                <c:pt idx="4">
                  <c:v>3.4014700000000002E-2</c:v>
                </c:pt>
                <c:pt idx="5">
                  <c:v>3.9323200000000003E-2</c:v>
                </c:pt>
                <c:pt idx="6">
                  <c:v>4.42122E-2</c:v>
                </c:pt>
                <c:pt idx="7">
                  <c:v>5.04982E-2</c:v>
                </c:pt>
                <c:pt idx="8">
                  <c:v>7.4733999999999995E-2</c:v>
                </c:pt>
                <c:pt idx="9">
                  <c:v>8.97511E-2</c:v>
                </c:pt>
                <c:pt idx="10">
                  <c:v>0.13389300000000001</c:v>
                </c:pt>
                <c:pt idx="11">
                  <c:v>0.14660500000000001</c:v>
                </c:pt>
                <c:pt idx="12">
                  <c:v>0.20827799999999999</c:v>
                </c:pt>
                <c:pt idx="13">
                  <c:v>0.26638899999999999</c:v>
                </c:pt>
                <c:pt idx="14">
                  <c:v>0.45573900000000001</c:v>
                </c:pt>
                <c:pt idx="15">
                  <c:v>0.75998399999999999</c:v>
                </c:pt>
                <c:pt idx="16">
                  <c:v>1.3615600000000001</c:v>
                </c:pt>
                <c:pt idx="17">
                  <c:v>3.00753</c:v>
                </c:pt>
                <c:pt idx="18">
                  <c:v>5.3578799999999873</c:v>
                </c:pt>
                <c:pt idx="19">
                  <c:v>9.018180000000001</c:v>
                </c:pt>
                <c:pt idx="20">
                  <c:v>33.797800000000002</c:v>
                </c:pt>
                <c:pt idx="21">
                  <c:v>78.357200000000006</c:v>
                </c:pt>
                <c:pt idx="22">
                  <c:v>161.577</c:v>
                </c:pt>
                <c:pt idx="23">
                  <c:v>338.77199999999891</c:v>
                </c:pt>
              </c:numCache>
            </c:numRef>
          </c:yVal>
          <c:smooth val="0"/>
          <c:extLst>
            <c:ext xmlns:c16="http://schemas.microsoft.com/office/drawing/2014/chart" uri="{C3380CC4-5D6E-409C-BE32-E72D297353CC}">
              <c16:uniqueId val="{00000000-7900-4648-8ABE-8B3C8E04B807}"/>
            </c:ext>
          </c:extLst>
        </c:ser>
        <c:ser>
          <c:idx val="2"/>
          <c:order val="2"/>
          <c:tx>
            <c:strRef>
              <c:f>'Comparison (reg)'!$D$1</c:f>
              <c:strCache>
                <c:ptCount val="1"/>
                <c:pt idx="0">
                  <c:v>GPU</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(reg)'!$D$2:$D$25</c:f>
              <c:numCache>
                <c:formatCode>General</c:formatCode>
                <c:ptCount val="24"/>
                <c:pt idx="0">
                  <c:v>197.84700000000001</c:v>
                </c:pt>
                <c:pt idx="1">
                  <c:v>196.26499999999999</c:v>
                </c:pt>
                <c:pt idx="2">
                  <c:v>194.858</c:v>
                </c:pt>
                <c:pt idx="3">
                  <c:v>191.52</c:v>
                </c:pt>
                <c:pt idx="4">
                  <c:v>189.70500000000001</c:v>
                </c:pt>
                <c:pt idx="5">
                  <c:v>188.846</c:v>
                </c:pt>
                <c:pt idx="6">
                  <c:v>196.911</c:v>
                </c:pt>
                <c:pt idx="7">
                  <c:v>193.572</c:v>
                </c:pt>
                <c:pt idx="8">
                  <c:v>194.39400000000001</c:v>
                </c:pt>
                <c:pt idx="9">
                  <c:v>191.244</c:v>
                </c:pt>
                <c:pt idx="10">
                  <c:v>222.62899999999999</c:v>
                </c:pt>
                <c:pt idx="11">
                  <c:v>195.19300000000001</c:v>
                </c:pt>
                <c:pt idx="12">
                  <c:v>195.249</c:v>
                </c:pt>
                <c:pt idx="13">
                  <c:v>194.27600000000001</c:v>
                </c:pt>
                <c:pt idx="14">
                  <c:v>191.90100000000001</c:v>
                </c:pt>
                <c:pt idx="15">
                  <c:v>190.41</c:v>
                </c:pt>
                <c:pt idx="16">
                  <c:v>192.53800000000001</c:v>
                </c:pt>
                <c:pt idx="17">
                  <c:v>193.21100000000001</c:v>
                </c:pt>
                <c:pt idx="18">
                  <c:v>195.09800000000001</c:v>
                </c:pt>
                <c:pt idx="19">
                  <c:v>202.37299999999999</c:v>
                </c:pt>
                <c:pt idx="20">
                  <c:v>231.16800000000001</c:v>
                </c:pt>
                <c:pt idx="21">
                  <c:v>240.59200000000001</c:v>
                </c:pt>
                <c:pt idx="22">
                  <c:v>308.97599999999892</c:v>
                </c:pt>
                <c:pt idx="23">
                  <c:v>402.01499999999999</c:v>
                </c:pt>
              </c:numCache>
            </c:numRef>
          </c:yVal>
          <c:smooth val="0"/>
          <c:extLst>
            <c:ext xmlns:c16="http://schemas.microsoft.com/office/drawing/2014/chart" uri="{C3380CC4-5D6E-409C-BE32-E72D297353CC}">
              <c16:uniqueId val="{00000001-7900-4648-8ABE-8B3C8E04B807}"/>
            </c:ext>
          </c:extLst>
        </c:ser>
        <c:ser>
          <c:idx val="3"/>
          <c:order val="3"/>
          <c:tx>
            <c:strRef>
              <c:f>'Comparison (reg)'!$E$1</c:f>
              <c:strCache>
                <c:ptCount val="1"/>
                <c:pt idx="0">
                  <c:v>XMT</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(reg)'!$E$2:$E$25</c:f>
              <c:numCache>
                <c:formatCode>General</c:formatCode>
                <c:ptCount val="24"/>
                <c:pt idx="0">
                  <c:v>1.2041366906474799E-3</c:v>
                </c:pt>
                <c:pt idx="1">
                  <c:v>1.4721223021582699E-3</c:v>
                </c:pt>
                <c:pt idx="2">
                  <c:v>1.7553956834532401E-3</c:v>
                </c:pt>
                <c:pt idx="3">
                  <c:v>2.0269784172661899E-3</c:v>
                </c:pt>
                <c:pt idx="4">
                  <c:v>2.2958633093525201E-3</c:v>
                </c:pt>
                <c:pt idx="5">
                  <c:v>2.57374100719424E-3</c:v>
                </c:pt>
                <c:pt idx="6">
                  <c:v>2.83723021582734E-3</c:v>
                </c:pt>
                <c:pt idx="7">
                  <c:v>3.1384892086330899E-3</c:v>
                </c:pt>
                <c:pt idx="8">
                  <c:v>3.5008992805755398E-3</c:v>
                </c:pt>
                <c:pt idx="9">
                  <c:v>3.95953237410072E-3</c:v>
                </c:pt>
                <c:pt idx="10">
                  <c:v>4.7922661870503603E-3</c:v>
                </c:pt>
                <c:pt idx="11">
                  <c:v>7.2976618705036002E-3</c:v>
                </c:pt>
                <c:pt idx="12">
                  <c:v>1.1893884892086299E-2</c:v>
                </c:pt>
                <c:pt idx="13">
                  <c:v>2.1249100719424499E-2</c:v>
                </c:pt>
                <c:pt idx="14">
                  <c:v>4.0805755395683402E-2</c:v>
                </c:pt>
                <c:pt idx="15">
                  <c:v>8.13381294964029E-2</c:v>
                </c:pt>
                <c:pt idx="16">
                  <c:v>0.169299460431655</c:v>
                </c:pt>
                <c:pt idx="17">
                  <c:v>0.40362410071942401</c:v>
                </c:pt>
                <c:pt idx="18">
                  <c:v>1.8253902877697841</c:v>
                </c:pt>
                <c:pt idx="19">
                  <c:v>3.8574919064748201</c:v>
                </c:pt>
                <c:pt idx="20">
                  <c:v>8.3098642086330994</c:v>
                </c:pt>
                <c:pt idx="21">
                  <c:v>17.89626258992805</c:v>
                </c:pt>
                <c:pt idx="22">
                  <c:v>37.538992805755399</c:v>
                </c:pt>
                <c:pt idx="23">
                  <c:v>79.66794244604317</c:v>
                </c:pt>
              </c:numCache>
            </c:numRef>
          </c:yVal>
          <c:smooth val="0"/>
          <c:extLst>
            <c:ext xmlns:c16="http://schemas.microsoft.com/office/drawing/2014/chart" uri="{C3380CC4-5D6E-409C-BE32-E72D297353CC}">
              <c16:uniqueId val="{00000002-7900-4648-8ABE-8B3C8E04B807}"/>
            </c:ext>
          </c:extLst>
        </c:ser>
        <c:dLbls>
          <c:showLegendKey val="0"/>
          <c:showVal val="0"/>
          <c:showCatName val="0"/>
          <c:showSerName val="0"/>
          <c:showPercent val="0"/>
          <c:showBubbleSize val="0"/>
        </c:dLbls>
        <c:axId val="128104320"/>
        <c:axId val="128114688"/>
      </c:scatterChart>
      <c:valAx>
        <c:axId val="128104320"/>
        <c:scaling>
          <c:logBase val="2"/>
          <c:orientation val="minMax"/>
          <c:min val="4"/>
        </c:scaling>
        <c:delete val="0"/>
        <c:axPos val="b"/>
        <c:minorGridlines/>
        <c:title>
          <c:tx>
            <c:rich>
              <a:bodyPr/>
              <a:lstStyle/>
              <a:p>
                <a:pPr>
                  <a:defRPr/>
                </a:pPr>
                <a:r>
                  <a:rPr lang="en-US"/>
                  <a:t>N</a:t>
                </a:r>
              </a:p>
            </c:rich>
          </c:tx>
          <c:layout>
            <c:manualLayout>
              <c:xMode val="edge"/>
              <c:yMode val="edge"/>
              <c:x val="0.97756982399308001"/>
              <c:y val="0.812345704094941"/>
            </c:manualLayout>
          </c:layout>
          <c:overlay val="0"/>
        </c:title>
        <c:numFmt formatCode="General" sourceLinked="1"/>
        <c:majorTickMark val="out"/>
        <c:minorTickMark val="none"/>
        <c:tickLblPos val="nextTo"/>
        <c:txPr>
          <a:bodyPr rot="-2700000"/>
          <a:lstStyle/>
          <a:p>
            <a:pPr>
              <a:defRPr/>
            </a:pPr>
            <a:endParaRPr lang="en-US"/>
          </a:p>
        </c:txPr>
        <c:crossAx val="128114688"/>
        <c:crossesAt val="9.765625E-4"/>
        <c:crossBetween val="midCat"/>
        <c:majorUnit val="2"/>
      </c:valAx>
      <c:valAx>
        <c:axId val="128114688"/>
        <c:scaling>
          <c:logBase val="2"/>
          <c:orientation val="minMax"/>
          <c:max val="4096"/>
        </c:scaling>
        <c:delete val="0"/>
        <c:axPos val="l"/>
        <c:majorGridlines/>
        <c:minorGridlines/>
        <c:title>
          <c:tx>
            <c:rich>
              <a:bodyPr rot="-5400000" vert="horz"/>
              <a:lstStyle/>
              <a:p>
                <a:pPr>
                  <a:defRPr/>
                </a:pPr>
                <a:r>
                  <a:rPr lang="en-US"/>
                  <a:t>Time (milliseconds)</a:t>
                </a:r>
                <a:endParaRPr lang="en-US" baseline="0"/>
              </a:p>
              <a:p>
                <a:pPr>
                  <a:defRPr/>
                </a:pPr>
                <a:r>
                  <a:rPr lang="en-US" baseline="0"/>
                  <a:t>(smaller is better)</a:t>
                </a:r>
              </a:p>
            </c:rich>
          </c:tx>
          <c:layout>
            <c:manualLayout>
              <c:xMode val="edge"/>
              <c:yMode val="edge"/>
              <c:x val="3.1045751633986901E-2"/>
              <c:y val="0.35402827487473199"/>
            </c:manualLayout>
          </c:layout>
          <c:overlay val="0"/>
        </c:title>
        <c:numFmt formatCode="#\ ####/####" sourceLinked="0"/>
        <c:majorTickMark val="out"/>
        <c:minorTickMark val="none"/>
        <c:tickLblPos val="nextTo"/>
        <c:crossAx val="128104320"/>
        <c:crosses val="autoZero"/>
        <c:crossBetween val="midCat"/>
        <c:majorUnit val="4"/>
      </c:valAx>
    </c:plotArea>
    <c:legend>
      <c:legendPos val="r"/>
      <c:overlay val="1"/>
      <c:spPr>
        <a:solidFill>
          <a:schemeClr val="bg1"/>
        </a:solidFill>
        <a:ln>
          <a:solidFill>
            <a:schemeClr val="tx1"/>
          </a:solidFill>
        </a:ln>
      </c:sp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'Comparison (reg)'!$B$1</c:f>
              <c:strCache>
                <c:ptCount val="1"/>
                <c:pt idx="0">
                  <c:v>Serial</c:v>
                </c:pt>
              </c:strCache>
            </c:strRef>
          </c:tx>
          <c:spPr>
            <a:ln>
              <a:prstDash val="sysDot"/>
            </a:ln>
          </c:spPr>
          <c:marker>
            <c:symbol val="none"/>
          </c:marker>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(reg)'!$B$2:$B$25</c:f>
              <c:numCache>
                <c:formatCode>0.00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yVal>
          <c:smooth val="0"/>
          <c:extLst>
            <c:ext xmlns:c16="http://schemas.microsoft.com/office/drawing/2014/chart" uri="{C3380CC4-5D6E-409C-BE32-E72D297353CC}">
              <c16:uniqueId val="{00000000-F58C-4CC6-8ACD-818C0C148BEE}"/>
            </c:ext>
          </c:extLst>
        </c:ser>
        <c:ser>
          <c:idx val="1"/>
          <c:order val="1"/>
          <c:tx>
            <c:strRef>
              <c:f>'Comparison (reg)'!$C$1</c:f>
              <c:strCache>
                <c:ptCount val="1"/>
                <c:pt idx="0">
                  <c:v>OpenMP</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(reg)'!$C$2:$C$25</c:f>
              <c:numCache>
                <c:formatCode>0.00</c:formatCode>
                <c:ptCount val="24"/>
                <c:pt idx="0">
                  <c:v>0.20224199699526199</c:v>
                </c:pt>
                <c:pt idx="1">
                  <c:v>0.19871396398691499</c:v>
                </c:pt>
                <c:pt idx="2">
                  <c:v>0.14059738841425901</c:v>
                </c:pt>
                <c:pt idx="3">
                  <c:v>0.111464509123754</c:v>
                </c:pt>
                <c:pt idx="4">
                  <c:v>0.14376137375899201</c:v>
                </c:pt>
                <c:pt idx="5">
                  <c:v>0.13427188021320699</c:v>
                </c:pt>
                <c:pt idx="6">
                  <c:v>0.149280062969045</c:v>
                </c:pt>
                <c:pt idx="7">
                  <c:v>0.22179008360694</c:v>
                </c:pt>
                <c:pt idx="8">
                  <c:v>0.272968126956941</c:v>
                </c:pt>
                <c:pt idx="9">
                  <c:v>0.44679118138941998</c:v>
                </c:pt>
                <c:pt idx="10">
                  <c:v>0.60496067755595895</c:v>
                </c:pt>
                <c:pt idx="11">
                  <c:v>1.227788956720439</c:v>
                </c:pt>
                <c:pt idx="12">
                  <c:v>1.7764718309182921</c:v>
                </c:pt>
                <c:pt idx="13">
                  <c:v>2.9468183746325858</c:v>
                </c:pt>
                <c:pt idx="14">
                  <c:v>3.5766085412922739</c:v>
                </c:pt>
                <c:pt idx="15">
                  <c:v>4.4343038800816901</c:v>
                </c:pt>
                <c:pt idx="16">
                  <c:v>5.1925732248303396</c:v>
                </c:pt>
                <c:pt idx="17">
                  <c:v>4.5219831556127454</c:v>
                </c:pt>
                <c:pt idx="18">
                  <c:v>5.2632757732536009</c:v>
                </c:pt>
                <c:pt idx="19">
                  <c:v>7.762098339132729</c:v>
                </c:pt>
                <c:pt idx="20">
                  <c:v>4.3789832474303036</c:v>
                </c:pt>
                <c:pt idx="21">
                  <c:v>3.9434793484198001</c:v>
                </c:pt>
                <c:pt idx="22">
                  <c:v>3.9919047884290468</c:v>
                </c:pt>
                <c:pt idx="23">
                  <c:v>3.9849810492012332</c:v>
                </c:pt>
              </c:numCache>
            </c:numRef>
          </c:yVal>
          <c:smooth val="0"/>
          <c:extLst>
            <c:ext xmlns:c16="http://schemas.microsoft.com/office/drawing/2014/chart" uri="{C3380CC4-5D6E-409C-BE32-E72D297353CC}">
              <c16:uniqueId val="{00000000-6D4D-48CE-88D3-ED020B70874E}"/>
            </c:ext>
          </c:extLst>
        </c:ser>
        <c:ser>
          <c:idx val="2"/>
          <c:order val="2"/>
          <c:tx>
            <c:strRef>
              <c:f>'Comparison (reg)'!$D$1</c:f>
              <c:strCache>
                <c:ptCount val="1"/>
                <c:pt idx="0">
                  <c:v>GPU</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(reg)'!$D$2:$D$25</c:f>
              <c:numCache>
                <c:formatCode>0.00</c:formatCode>
                <c:ptCount val="24"/>
                <c:pt idx="0">
                  <c:v>1.59213938043033E-5</c:v>
                </c:pt>
                <c:pt idx="1">
                  <c:v>1.98710926553385E-5</c:v>
                </c:pt>
                <c:pt idx="2">
                  <c:v>1.67814511079863E-5</c:v>
                </c:pt>
                <c:pt idx="3">
                  <c:v>1.8170426065162901E-5</c:v>
                </c:pt>
                <c:pt idx="4">
                  <c:v>2.5776864078437601E-5</c:v>
                </c:pt>
                <c:pt idx="5">
                  <c:v>2.7959289579869301E-5</c:v>
                </c:pt>
                <c:pt idx="6">
                  <c:v>3.35176805765041E-5</c:v>
                </c:pt>
                <c:pt idx="7">
                  <c:v>5.7859607794515803E-5</c:v>
                </c:pt>
                <c:pt idx="8">
                  <c:v>1.04941510540449E-4</c:v>
                </c:pt>
                <c:pt idx="9">
                  <c:v>2.0967978080358099E-4</c:v>
                </c:pt>
                <c:pt idx="10">
                  <c:v>3.6383400185959597E-4</c:v>
                </c:pt>
                <c:pt idx="11">
                  <c:v>9.2216421695450195E-4</c:v>
                </c:pt>
                <c:pt idx="12">
                  <c:v>1.89501610763692E-3</c:v>
                </c:pt>
                <c:pt idx="13">
                  <c:v>4.0406432086310196E-3</c:v>
                </c:pt>
                <c:pt idx="14">
                  <c:v>8.4939630330222397E-3</c:v>
                </c:pt>
                <c:pt idx="15">
                  <c:v>1.7698650280972599E-2</c:v>
                </c:pt>
                <c:pt idx="16">
                  <c:v>3.6720024099138902E-2</c:v>
                </c:pt>
                <c:pt idx="17">
                  <c:v>7.0389367065022204E-2</c:v>
                </c:pt>
                <c:pt idx="18">
                  <c:v>0.14454274262165701</c:v>
                </c:pt>
                <c:pt idx="19">
                  <c:v>0.34589594461711798</c:v>
                </c:pt>
                <c:pt idx="20">
                  <c:v>0.64022702104097495</c:v>
                </c:pt>
                <c:pt idx="21">
                  <c:v>1.2843319811132541</c:v>
                </c:pt>
                <c:pt idx="22">
                  <c:v>2.0875407798663979</c:v>
                </c:pt>
                <c:pt idx="23">
                  <c:v>3.3580836535950152</c:v>
                </c:pt>
              </c:numCache>
            </c:numRef>
          </c:yVal>
          <c:smooth val="0"/>
          <c:extLst>
            <c:ext xmlns:c16="http://schemas.microsoft.com/office/drawing/2014/chart" uri="{C3380CC4-5D6E-409C-BE32-E72D297353CC}">
              <c16:uniqueId val="{00000001-6D4D-48CE-88D3-ED020B70874E}"/>
            </c:ext>
          </c:extLst>
        </c:ser>
        <c:ser>
          <c:idx val="3"/>
          <c:order val="3"/>
          <c:tx>
            <c:strRef>
              <c:f>'Comparison (reg)'!$E$1</c:f>
              <c:strCache>
                <c:ptCount val="1"/>
                <c:pt idx="0">
                  <c:v>XMT</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(reg)'!$E$2:$E$25</c:f>
              <c:numCache>
                <c:formatCode>0.00</c:formatCode>
                <c:ptCount val="24"/>
                <c:pt idx="0">
                  <c:v>2.6159820761762509</c:v>
                </c:pt>
                <c:pt idx="1">
                  <c:v>2.6492364080635311</c:v>
                </c:pt>
                <c:pt idx="2">
                  <c:v>1.86282786885246</c:v>
                </c:pt>
                <c:pt idx="3">
                  <c:v>1.71684117125111</c:v>
                </c:pt>
                <c:pt idx="4">
                  <c:v>2.129917743830787</c:v>
                </c:pt>
                <c:pt idx="5">
                  <c:v>2.0514884696016771</c:v>
                </c:pt>
                <c:pt idx="6">
                  <c:v>2.32621236133122</c:v>
                </c:pt>
                <c:pt idx="7">
                  <c:v>3.5685959885386822</c:v>
                </c:pt>
                <c:pt idx="8">
                  <c:v>5.8270742358078449</c:v>
                </c:pt>
                <c:pt idx="9">
                  <c:v>10.12745855098796</c:v>
                </c:pt>
                <c:pt idx="10">
                  <c:v>16.902233064364779</c:v>
                </c:pt>
                <c:pt idx="11">
                  <c:v>24.665434380776279</c:v>
                </c:pt>
                <c:pt idx="12">
                  <c:v>31.108422803568679</c:v>
                </c:pt>
                <c:pt idx="13">
                  <c:v>36.942739853569769</c:v>
                </c:pt>
                <c:pt idx="14">
                  <c:v>39.945345557122707</c:v>
                </c:pt>
                <c:pt idx="15">
                  <c:v>41.431983017866408</c:v>
                </c:pt>
                <c:pt idx="16">
                  <c:v>41.760322106012403</c:v>
                </c:pt>
                <c:pt idx="17">
                  <c:v>33.694717376289461</c:v>
                </c:pt>
                <c:pt idx="18">
                  <c:v>15.448750981607359</c:v>
                </c:pt>
                <c:pt idx="19">
                  <c:v>18.146505993312559</c:v>
                </c:pt>
                <c:pt idx="20">
                  <c:v>17.81015866014312</c:v>
                </c:pt>
                <c:pt idx="21">
                  <c:v>17.26617490368653</c:v>
                </c:pt>
                <c:pt idx="22">
                  <c:v>17.182133877100419</c:v>
                </c:pt>
                <c:pt idx="23">
                  <c:v>16.945335332518681</c:v>
                </c:pt>
              </c:numCache>
            </c:numRef>
          </c:yVal>
          <c:smooth val="0"/>
          <c:extLst>
            <c:ext xmlns:c16="http://schemas.microsoft.com/office/drawing/2014/chart" uri="{C3380CC4-5D6E-409C-BE32-E72D297353CC}">
              <c16:uniqueId val="{00000002-6D4D-48CE-88D3-ED020B70874E}"/>
            </c:ext>
          </c:extLst>
        </c:ser>
        <c:dLbls>
          <c:showLegendKey val="0"/>
          <c:showVal val="0"/>
          <c:showCatName val="0"/>
          <c:showSerName val="0"/>
          <c:showPercent val="0"/>
          <c:showBubbleSize val="0"/>
        </c:dLbls>
        <c:axId val="128176512"/>
        <c:axId val="128178432"/>
      </c:scatterChart>
      <c:valAx>
        <c:axId val="128176512"/>
        <c:scaling>
          <c:logBase val="2"/>
          <c:orientation val="minMax"/>
          <c:max val="2048"/>
          <c:min val="4"/>
        </c:scaling>
        <c:delete val="0"/>
        <c:axPos val="b"/>
        <c:minorGridlines/>
        <c:title>
          <c:tx>
            <c:rich>
              <a:bodyPr/>
              <a:lstStyle/>
              <a:p>
                <a:pPr>
                  <a:defRPr/>
                </a:pPr>
                <a:r>
                  <a:rPr lang="en-US"/>
                  <a:t>N</a:t>
                </a:r>
              </a:p>
            </c:rich>
          </c:tx>
          <c:overlay val="0"/>
        </c:title>
        <c:numFmt formatCode="General" sourceLinked="1"/>
        <c:majorTickMark val="out"/>
        <c:minorTickMark val="none"/>
        <c:tickLblPos val="nextTo"/>
        <c:txPr>
          <a:bodyPr rot="-2700000"/>
          <a:lstStyle/>
          <a:p>
            <a:pPr>
              <a:defRPr/>
            </a:pPr>
            <a:endParaRPr lang="en-US"/>
          </a:p>
        </c:txPr>
        <c:crossAx val="128178432"/>
        <c:crossesAt val="9.765625E-4"/>
        <c:crossBetween val="midCat"/>
        <c:majorUnit val="2"/>
      </c:valAx>
      <c:valAx>
        <c:axId val="128178432"/>
        <c:scaling>
          <c:orientation val="minMax"/>
          <c:max val="10.199999999999999"/>
          <c:min val="0"/>
        </c:scaling>
        <c:delete val="0"/>
        <c:axPos val="l"/>
        <c:majorGridlines/>
        <c:title>
          <c:tx>
            <c:rich>
              <a:bodyPr rot="-5400000" vert="horz"/>
              <a:lstStyle/>
              <a:p>
                <a:pPr>
                  <a:defRPr/>
                </a:pPr>
                <a:r>
                  <a:rPr lang="en-US"/>
                  <a:t>Speedup vs. serial</a:t>
                </a:r>
              </a:p>
              <a:p>
                <a:pPr>
                  <a:defRPr/>
                </a:pPr>
                <a:r>
                  <a:rPr lang="en-US"/>
                  <a:t>(larger is better)</a:t>
                </a:r>
              </a:p>
            </c:rich>
          </c:tx>
          <c:overlay val="0"/>
        </c:title>
        <c:numFmt formatCode="General" sourceLinked="0"/>
        <c:majorTickMark val="out"/>
        <c:minorTickMark val="none"/>
        <c:tickLblPos val="nextTo"/>
        <c:crossAx val="128176512"/>
        <c:crosses val="autoZero"/>
        <c:crossBetween val="midCat"/>
      </c:valAx>
      <c:spPr>
        <a:noFill/>
        <a:ln w="25400">
          <a:no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'Comparison (reg)'!$B$1</c:f>
              <c:strCache>
                <c:ptCount val="1"/>
                <c:pt idx="0">
                  <c:v>Serial</c:v>
                </c:pt>
              </c:strCache>
            </c:strRef>
          </c:tx>
          <c:spPr>
            <a:ln>
              <a:prstDash val="sysDot"/>
            </a:ln>
          </c:spPr>
          <c:marker>
            <c:symbol val="none"/>
          </c:marker>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(reg)'!$B$2:$B$25</c:f>
              <c:numCache>
                <c:formatCode>0.00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yVal>
          <c:smooth val="0"/>
          <c:extLst>
            <c:ext xmlns:c16="http://schemas.microsoft.com/office/drawing/2014/chart" uri="{C3380CC4-5D6E-409C-BE32-E72D297353CC}">
              <c16:uniqueId val="{00000000-F58C-4CC6-8ACD-818C0C148BEE}"/>
            </c:ext>
          </c:extLst>
        </c:ser>
        <c:ser>
          <c:idx val="1"/>
          <c:order val="1"/>
          <c:tx>
            <c:strRef>
              <c:f>'Comparison (reg)'!$C$1</c:f>
              <c:strCache>
                <c:ptCount val="1"/>
                <c:pt idx="0">
                  <c:v>OpenMP</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(reg)'!$C$2:$C$25</c:f>
              <c:numCache>
                <c:formatCode>0.00</c:formatCode>
                <c:ptCount val="24"/>
                <c:pt idx="0">
                  <c:v>0.20224199699526199</c:v>
                </c:pt>
                <c:pt idx="1">
                  <c:v>0.19871396398691499</c:v>
                </c:pt>
                <c:pt idx="2">
                  <c:v>0.14059738841425901</c:v>
                </c:pt>
                <c:pt idx="3">
                  <c:v>0.111464509123754</c:v>
                </c:pt>
                <c:pt idx="4">
                  <c:v>0.14376137375899201</c:v>
                </c:pt>
                <c:pt idx="5">
                  <c:v>0.13427188021320699</c:v>
                </c:pt>
                <c:pt idx="6">
                  <c:v>0.149280062969045</c:v>
                </c:pt>
                <c:pt idx="7">
                  <c:v>0.22179008360694</c:v>
                </c:pt>
                <c:pt idx="8">
                  <c:v>0.272968126956941</c:v>
                </c:pt>
                <c:pt idx="9">
                  <c:v>0.44679118138941998</c:v>
                </c:pt>
                <c:pt idx="10">
                  <c:v>0.60496067755595895</c:v>
                </c:pt>
                <c:pt idx="11">
                  <c:v>1.227788956720439</c:v>
                </c:pt>
                <c:pt idx="12">
                  <c:v>1.7764718309182921</c:v>
                </c:pt>
                <c:pt idx="13">
                  <c:v>2.9468183746325858</c:v>
                </c:pt>
                <c:pt idx="14">
                  <c:v>3.5766085412922739</c:v>
                </c:pt>
                <c:pt idx="15">
                  <c:v>4.4343038800816901</c:v>
                </c:pt>
                <c:pt idx="16">
                  <c:v>5.1925732248303396</c:v>
                </c:pt>
                <c:pt idx="17">
                  <c:v>4.5219831556127454</c:v>
                </c:pt>
                <c:pt idx="18">
                  <c:v>5.2632757732536009</c:v>
                </c:pt>
                <c:pt idx="19">
                  <c:v>7.762098339132729</c:v>
                </c:pt>
                <c:pt idx="20">
                  <c:v>4.3789832474303036</c:v>
                </c:pt>
                <c:pt idx="21">
                  <c:v>3.9434793484198001</c:v>
                </c:pt>
                <c:pt idx="22">
                  <c:v>3.9919047884290468</c:v>
                </c:pt>
                <c:pt idx="23">
                  <c:v>3.9849810492012332</c:v>
                </c:pt>
              </c:numCache>
            </c:numRef>
          </c:yVal>
          <c:smooth val="0"/>
          <c:extLst>
            <c:ext xmlns:c16="http://schemas.microsoft.com/office/drawing/2014/chart" uri="{C3380CC4-5D6E-409C-BE32-E72D297353CC}">
              <c16:uniqueId val="{00000000-0FA7-4FF9-A8D2-7E7AAD1D9D50}"/>
            </c:ext>
          </c:extLst>
        </c:ser>
        <c:ser>
          <c:idx val="2"/>
          <c:order val="2"/>
          <c:tx>
            <c:strRef>
              <c:f>'Comparison (reg)'!$D$1</c:f>
              <c:strCache>
                <c:ptCount val="1"/>
                <c:pt idx="0">
                  <c:v>GPU</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(reg)'!$D$2:$D$25</c:f>
              <c:numCache>
                <c:formatCode>0.00</c:formatCode>
                <c:ptCount val="24"/>
                <c:pt idx="0">
                  <c:v>1.59213938043033E-5</c:v>
                </c:pt>
                <c:pt idx="1">
                  <c:v>1.98710926553385E-5</c:v>
                </c:pt>
                <c:pt idx="2">
                  <c:v>1.67814511079863E-5</c:v>
                </c:pt>
                <c:pt idx="3">
                  <c:v>1.8170426065162901E-5</c:v>
                </c:pt>
                <c:pt idx="4">
                  <c:v>2.5776864078437601E-5</c:v>
                </c:pt>
                <c:pt idx="5">
                  <c:v>2.7959289579869301E-5</c:v>
                </c:pt>
                <c:pt idx="6">
                  <c:v>3.35176805765041E-5</c:v>
                </c:pt>
                <c:pt idx="7">
                  <c:v>5.7859607794515803E-5</c:v>
                </c:pt>
                <c:pt idx="8">
                  <c:v>1.04941510540449E-4</c:v>
                </c:pt>
                <c:pt idx="9">
                  <c:v>2.0967978080358099E-4</c:v>
                </c:pt>
                <c:pt idx="10">
                  <c:v>3.6383400185959597E-4</c:v>
                </c:pt>
                <c:pt idx="11">
                  <c:v>9.2216421695450195E-4</c:v>
                </c:pt>
                <c:pt idx="12">
                  <c:v>1.89501610763692E-3</c:v>
                </c:pt>
                <c:pt idx="13">
                  <c:v>4.0406432086310196E-3</c:v>
                </c:pt>
                <c:pt idx="14">
                  <c:v>8.4939630330222397E-3</c:v>
                </c:pt>
                <c:pt idx="15">
                  <c:v>1.7698650280972599E-2</c:v>
                </c:pt>
                <c:pt idx="16">
                  <c:v>3.6720024099138902E-2</c:v>
                </c:pt>
                <c:pt idx="17">
                  <c:v>7.0389367065022204E-2</c:v>
                </c:pt>
                <c:pt idx="18">
                  <c:v>0.14454274262165701</c:v>
                </c:pt>
                <c:pt idx="19">
                  <c:v>0.34589594461711798</c:v>
                </c:pt>
                <c:pt idx="20">
                  <c:v>0.64022702104097495</c:v>
                </c:pt>
                <c:pt idx="21">
                  <c:v>1.2843319811132541</c:v>
                </c:pt>
                <c:pt idx="22">
                  <c:v>2.0875407798663979</c:v>
                </c:pt>
                <c:pt idx="23">
                  <c:v>3.3580836535950152</c:v>
                </c:pt>
              </c:numCache>
            </c:numRef>
          </c:yVal>
          <c:smooth val="0"/>
          <c:extLst>
            <c:ext xmlns:c16="http://schemas.microsoft.com/office/drawing/2014/chart" uri="{C3380CC4-5D6E-409C-BE32-E72D297353CC}">
              <c16:uniqueId val="{00000001-0FA7-4FF9-A8D2-7E7AAD1D9D50}"/>
            </c:ext>
          </c:extLst>
        </c:ser>
        <c:ser>
          <c:idx val="3"/>
          <c:order val="3"/>
          <c:tx>
            <c:strRef>
              <c:f>'Comparison (reg)'!$E$1</c:f>
              <c:strCache>
                <c:ptCount val="1"/>
                <c:pt idx="0">
                  <c:v>XMT</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(reg)'!$E$2:$E$25</c:f>
              <c:numCache>
                <c:formatCode>0.00</c:formatCode>
                <c:ptCount val="24"/>
                <c:pt idx="0">
                  <c:v>2.6159820761762509</c:v>
                </c:pt>
                <c:pt idx="1">
                  <c:v>2.6492364080635311</c:v>
                </c:pt>
                <c:pt idx="2">
                  <c:v>1.86282786885246</c:v>
                </c:pt>
                <c:pt idx="3">
                  <c:v>1.71684117125111</c:v>
                </c:pt>
                <c:pt idx="4">
                  <c:v>2.129917743830787</c:v>
                </c:pt>
                <c:pt idx="5">
                  <c:v>2.0514884696016771</c:v>
                </c:pt>
                <c:pt idx="6">
                  <c:v>2.32621236133122</c:v>
                </c:pt>
                <c:pt idx="7">
                  <c:v>3.5685959885386822</c:v>
                </c:pt>
                <c:pt idx="8">
                  <c:v>5.8270742358078449</c:v>
                </c:pt>
                <c:pt idx="9">
                  <c:v>10.12745855098796</c:v>
                </c:pt>
                <c:pt idx="10">
                  <c:v>16.902233064364779</c:v>
                </c:pt>
                <c:pt idx="11">
                  <c:v>24.665434380776279</c:v>
                </c:pt>
                <c:pt idx="12">
                  <c:v>31.108422803568679</c:v>
                </c:pt>
                <c:pt idx="13">
                  <c:v>36.942739853569769</c:v>
                </c:pt>
                <c:pt idx="14">
                  <c:v>39.945345557122707</c:v>
                </c:pt>
                <c:pt idx="15">
                  <c:v>41.431983017866408</c:v>
                </c:pt>
                <c:pt idx="16">
                  <c:v>41.760322106012403</c:v>
                </c:pt>
                <c:pt idx="17">
                  <c:v>33.694717376289461</c:v>
                </c:pt>
                <c:pt idx="18">
                  <c:v>15.448750981607359</c:v>
                </c:pt>
                <c:pt idx="19">
                  <c:v>18.146505993312559</c:v>
                </c:pt>
                <c:pt idx="20">
                  <c:v>17.81015866014312</c:v>
                </c:pt>
                <c:pt idx="21">
                  <c:v>17.26617490368653</c:v>
                </c:pt>
                <c:pt idx="22">
                  <c:v>17.182133877100419</c:v>
                </c:pt>
                <c:pt idx="23">
                  <c:v>16.945335332518681</c:v>
                </c:pt>
              </c:numCache>
            </c:numRef>
          </c:yVal>
          <c:smooth val="0"/>
          <c:extLst>
            <c:ext xmlns:c16="http://schemas.microsoft.com/office/drawing/2014/chart" uri="{C3380CC4-5D6E-409C-BE32-E72D297353CC}">
              <c16:uniqueId val="{00000002-0FA7-4FF9-A8D2-7E7AAD1D9D50}"/>
            </c:ext>
          </c:extLst>
        </c:ser>
        <c:dLbls>
          <c:showLegendKey val="0"/>
          <c:showVal val="0"/>
          <c:showCatName val="0"/>
          <c:showSerName val="0"/>
          <c:showPercent val="0"/>
          <c:showBubbleSize val="0"/>
        </c:dLbls>
        <c:axId val="128918272"/>
        <c:axId val="128920192"/>
      </c:scatterChart>
      <c:valAx>
        <c:axId val="128918272"/>
        <c:scaling>
          <c:logBase val="2"/>
          <c:orientation val="minMax"/>
          <c:min val="2048"/>
        </c:scaling>
        <c:delete val="0"/>
        <c:axPos val="b"/>
        <c:minorGridlines/>
        <c:title>
          <c:tx>
            <c:rich>
              <a:bodyPr/>
              <a:lstStyle/>
              <a:p>
                <a:pPr>
                  <a:defRPr/>
                </a:pPr>
                <a:r>
                  <a:rPr lang="en-US"/>
                  <a:t>N</a:t>
                </a:r>
              </a:p>
            </c:rich>
          </c:tx>
          <c:overlay val="0"/>
        </c:title>
        <c:numFmt formatCode="General" sourceLinked="1"/>
        <c:majorTickMark val="out"/>
        <c:minorTickMark val="none"/>
        <c:tickLblPos val="nextTo"/>
        <c:txPr>
          <a:bodyPr rot="-2700000"/>
          <a:lstStyle/>
          <a:p>
            <a:pPr>
              <a:defRPr/>
            </a:pPr>
            <a:endParaRPr lang="en-US"/>
          </a:p>
        </c:txPr>
        <c:crossAx val="128920192"/>
        <c:crossesAt val="9.765625E-4"/>
        <c:crossBetween val="midCat"/>
        <c:majorUnit val="2"/>
      </c:valAx>
      <c:valAx>
        <c:axId val="128920192"/>
        <c:scaling>
          <c:orientation val="minMax"/>
          <c:max val="80"/>
        </c:scaling>
        <c:delete val="0"/>
        <c:axPos val="r"/>
        <c:majorGridlines/>
        <c:numFmt formatCode="General" sourceLinked="0"/>
        <c:majorTickMark val="out"/>
        <c:minorTickMark val="none"/>
        <c:tickLblPos val="nextTo"/>
        <c:crossAx val="128918272"/>
        <c:crosses val="max"/>
        <c:crossBetween val="midCat"/>
      </c:valAx>
    </c:plotArea>
    <c:legend>
      <c:legendPos val="r"/>
      <c:layout>
        <c:manualLayout>
          <c:xMode val="edge"/>
          <c:yMode val="edge"/>
          <c:x val="0.63950340364311598"/>
          <c:y val="0.287438771927571"/>
          <c:w val="0.23649828985544799"/>
          <c:h val="0.182655690765927"/>
        </c:manualLayout>
      </c:layout>
      <c:overlay val="1"/>
      <c:spPr>
        <a:solidFill>
          <a:schemeClr val="bg1"/>
        </a:solidFill>
        <a:ln>
          <a:solidFill>
            <a:schemeClr val="tx1"/>
          </a:solidFill>
        </a:ln>
      </c:sp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Parallel pointer jumping: platform comparison (irregular list)</a:t>
            </a:r>
          </a:p>
        </c:rich>
      </c:tx>
      <c:overlay val="0"/>
    </c:title>
    <c:autoTitleDeleted val="0"/>
    <c:plotArea>
      <c:layout/>
      <c:scatterChart>
        <c:scatterStyle val="lineMarker"/>
        <c:varyColors val="0"/>
        <c:ser>
          <c:idx val="0"/>
          <c:order val="0"/>
          <c:tx>
            <c:strRef>
              <c:f>'Comparison (irreg)'!$B$1</c:f>
              <c:strCache>
                <c:ptCount val="1"/>
                <c:pt idx="0">
                  <c:v>CPU (serial)</c:v>
                </c:pt>
              </c:strCache>
            </c:strRef>
          </c:tx>
          <c:xVal>
            <c:numRef>
              <c:f>'Comparison (irreg)'!$A$2:$A$25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(irreg)'!$B$2:$B$25</c:f>
              <c:numCache>
                <c:formatCode>General</c:formatCode>
                <c:ptCount val="24"/>
                <c:pt idx="0">
                  <c:v>3.1099999999999999E-3</c:v>
                </c:pt>
                <c:pt idx="1">
                  <c:v>3.15E-3</c:v>
                </c:pt>
                <c:pt idx="2">
                  <c:v>3.3500000000000001E-3</c:v>
                </c:pt>
                <c:pt idx="3">
                  <c:v>3.65E-3</c:v>
                </c:pt>
                <c:pt idx="4">
                  <c:v>4.0099999999999997E-3</c:v>
                </c:pt>
                <c:pt idx="5">
                  <c:v>6.0099999999999997E-3</c:v>
                </c:pt>
                <c:pt idx="6">
                  <c:v>8.0499999999999999E-3</c:v>
                </c:pt>
                <c:pt idx="7">
                  <c:v>1.52E-2</c:v>
                </c:pt>
                <c:pt idx="8">
                  <c:v>2.64E-2</c:v>
                </c:pt>
                <c:pt idx="9">
                  <c:v>5.5599999999999997E-2</c:v>
                </c:pt>
                <c:pt idx="10">
                  <c:v>0.11</c:v>
                </c:pt>
                <c:pt idx="11">
                  <c:v>0.254</c:v>
                </c:pt>
                <c:pt idx="12">
                  <c:v>0.52200000000000002</c:v>
                </c:pt>
                <c:pt idx="13">
                  <c:v>1.21</c:v>
                </c:pt>
                <c:pt idx="14">
                  <c:v>2.73</c:v>
                </c:pt>
                <c:pt idx="15">
                  <c:v>6.0299999999999976</c:v>
                </c:pt>
                <c:pt idx="16">
                  <c:v>13.1</c:v>
                </c:pt>
                <c:pt idx="17">
                  <c:v>25.9</c:v>
                </c:pt>
                <c:pt idx="18">
                  <c:v>55.8</c:v>
                </c:pt>
                <c:pt idx="19">
                  <c:v>252</c:v>
                </c:pt>
                <c:pt idx="20">
                  <c:v>746</c:v>
                </c:pt>
                <c:pt idx="21">
                  <c:v>1900</c:v>
                </c:pt>
                <c:pt idx="22">
                  <c:v>4440</c:v>
                </c:pt>
                <c:pt idx="23">
                  <c:v>9720</c:v>
                </c:pt>
              </c:numCache>
            </c:numRef>
          </c:yVal>
          <c:smooth val="0"/>
          <c:extLst>
            <c:ext xmlns:c16="http://schemas.microsoft.com/office/drawing/2014/chart" uri="{C3380CC4-5D6E-409C-BE32-E72D297353CC}">
              <c16:uniqueId val="{00000000-F58C-4CC6-8ACD-818C0C148BEE}"/>
            </c:ext>
          </c:extLst>
        </c:ser>
        <c:ser>
          <c:idx val="1"/>
          <c:order val="1"/>
          <c:tx>
            <c:strRef>
              <c:f>'Comparison (irreg)'!$C$1</c:f>
              <c:strCache>
                <c:ptCount val="1"/>
                <c:pt idx="0">
                  <c:v>CPU (OpenMP)</c:v>
                </c:pt>
              </c:strCache>
            </c:strRef>
          </c:tx>
          <c:xVal>
            <c:numRef>
              <c:f>'Comparison (irreg)'!$A$2:$A$25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(irreg)'!$C$2:$C$25</c:f>
              <c:numCache>
                <c:formatCode>General</c:formatCode>
                <c:ptCount val="24"/>
                <c:pt idx="0">
                  <c:v>1.50166E-2</c:v>
                </c:pt>
                <c:pt idx="1">
                  <c:v>1.9556799999999999E-2</c:v>
                </c:pt>
                <c:pt idx="2">
                  <c:v>2.5214199999999999E-2</c:v>
                </c:pt>
                <c:pt idx="3">
                  <c:v>3.1081000000000001E-2</c:v>
                </c:pt>
                <c:pt idx="4">
                  <c:v>3.44333E-2</c:v>
                </c:pt>
                <c:pt idx="5">
                  <c:v>4.0858999999999999E-2</c:v>
                </c:pt>
                <c:pt idx="6">
                  <c:v>5.4410199999999999E-2</c:v>
                </c:pt>
                <c:pt idx="7">
                  <c:v>8.1368700000000002E-2</c:v>
                </c:pt>
                <c:pt idx="8">
                  <c:v>8.3299999999999999E-2</c:v>
                </c:pt>
                <c:pt idx="9">
                  <c:v>0.12795599999999999</c:v>
                </c:pt>
                <c:pt idx="10">
                  <c:v>0.168466</c:v>
                </c:pt>
                <c:pt idx="11">
                  <c:v>0.21309700000000001</c:v>
                </c:pt>
                <c:pt idx="12">
                  <c:v>0.28336099999999997</c:v>
                </c:pt>
                <c:pt idx="13">
                  <c:v>0.46160600000000002</c:v>
                </c:pt>
                <c:pt idx="14">
                  <c:v>0.826546</c:v>
                </c:pt>
                <c:pt idx="15">
                  <c:v>1.6376599999999999</c:v>
                </c:pt>
                <c:pt idx="16">
                  <c:v>3.24451</c:v>
                </c:pt>
                <c:pt idx="17">
                  <c:v>7.9815400000000007</c:v>
                </c:pt>
                <c:pt idx="18">
                  <c:v>15.3026</c:v>
                </c:pt>
                <c:pt idx="19">
                  <c:v>31.332100000000001</c:v>
                </c:pt>
                <c:pt idx="20">
                  <c:v>92.637100000000004</c:v>
                </c:pt>
                <c:pt idx="21">
                  <c:v>231.161</c:v>
                </c:pt>
                <c:pt idx="22">
                  <c:v>525.85800000000006</c:v>
                </c:pt>
                <c:pt idx="23">
                  <c:v>1150.28</c:v>
                </c:pt>
              </c:numCache>
            </c:numRef>
          </c:yVal>
          <c:smooth val="0"/>
          <c:extLst>
            <c:ext xmlns:c16="http://schemas.microsoft.com/office/drawing/2014/chart" uri="{C3380CC4-5D6E-409C-BE32-E72D297353CC}">
              <c16:uniqueId val="{00000000-1397-4794-AB30-CAC18FC12130}"/>
            </c:ext>
          </c:extLst>
        </c:ser>
        <c:ser>
          <c:idx val="2"/>
          <c:order val="2"/>
          <c:tx>
            <c:strRef>
              <c:f>'Comparison (irreg)'!$D$1</c:f>
              <c:strCache>
                <c:ptCount val="1"/>
                <c:pt idx="0">
                  <c:v>GPU</c:v>
                </c:pt>
              </c:strCache>
            </c:strRef>
          </c:tx>
          <c:xVal>
            <c:numRef>
              <c:f>'Comparison (irreg)'!$A$2:$A$25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(irreg)'!$D$2:$D$25</c:f>
              <c:numCache>
                <c:formatCode>General</c:formatCode>
                <c:ptCount val="24"/>
                <c:pt idx="0">
                  <c:v>186.66399999999999</c:v>
                </c:pt>
                <c:pt idx="1">
                  <c:v>198.39500000000001</c:v>
                </c:pt>
                <c:pt idx="2">
                  <c:v>197.339</c:v>
                </c:pt>
                <c:pt idx="3">
                  <c:v>193.86500000000001</c:v>
                </c:pt>
                <c:pt idx="4">
                  <c:v>195.92400000000001</c:v>
                </c:pt>
                <c:pt idx="5">
                  <c:v>188.572</c:v>
                </c:pt>
                <c:pt idx="6">
                  <c:v>222.90799999999999</c:v>
                </c:pt>
                <c:pt idx="7">
                  <c:v>190.828</c:v>
                </c:pt>
                <c:pt idx="8">
                  <c:v>194.81700000000001</c:v>
                </c:pt>
                <c:pt idx="9">
                  <c:v>188.99799999999999</c:v>
                </c:pt>
                <c:pt idx="10">
                  <c:v>194.16300000000001</c:v>
                </c:pt>
                <c:pt idx="11">
                  <c:v>187.67099999999999</c:v>
                </c:pt>
                <c:pt idx="12">
                  <c:v>200.03800000000001</c:v>
                </c:pt>
                <c:pt idx="13">
                  <c:v>193.613</c:v>
                </c:pt>
                <c:pt idx="14">
                  <c:v>195.95400000000001</c:v>
                </c:pt>
                <c:pt idx="15">
                  <c:v>197.744</c:v>
                </c:pt>
                <c:pt idx="16">
                  <c:v>189.56</c:v>
                </c:pt>
                <c:pt idx="17">
                  <c:v>193.44200000000001</c:v>
                </c:pt>
                <c:pt idx="18">
                  <c:v>217.30099999999999</c:v>
                </c:pt>
                <c:pt idx="19">
                  <c:v>217.721</c:v>
                </c:pt>
                <c:pt idx="20">
                  <c:v>272.48899999999873</c:v>
                </c:pt>
                <c:pt idx="21">
                  <c:v>341.68199999999962</c:v>
                </c:pt>
                <c:pt idx="22">
                  <c:v>453.15699999999993</c:v>
                </c:pt>
                <c:pt idx="23">
                  <c:v>966.404</c:v>
                </c:pt>
              </c:numCache>
            </c:numRef>
          </c:yVal>
          <c:smooth val="0"/>
          <c:extLst>
            <c:ext xmlns:c16="http://schemas.microsoft.com/office/drawing/2014/chart" uri="{C3380CC4-5D6E-409C-BE32-E72D297353CC}">
              <c16:uniqueId val="{00000001-1397-4794-AB30-CAC18FC12130}"/>
            </c:ext>
          </c:extLst>
        </c:ser>
        <c:ser>
          <c:idx val="3"/>
          <c:order val="3"/>
          <c:tx>
            <c:strRef>
              <c:f>'Comparison (irreg)'!$E$1</c:f>
              <c:strCache>
                <c:ptCount val="1"/>
                <c:pt idx="0">
                  <c:v>XMT</c:v>
                </c:pt>
              </c:strCache>
            </c:strRef>
          </c:tx>
          <c:xVal>
            <c:numRef>
              <c:f>'Comparison (irreg)'!$A$2:$A$25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(irreg)'!$E$2:$E$25</c:f>
              <c:numCache>
                <c:formatCode>General</c:formatCode>
                <c:ptCount val="24"/>
                <c:pt idx="0">
                  <c:v>1.2059352517985601E-3</c:v>
                </c:pt>
                <c:pt idx="1">
                  <c:v>1.4658273381294999E-3</c:v>
                </c:pt>
                <c:pt idx="2">
                  <c:v>1.75629496402878E-3</c:v>
                </c:pt>
                <c:pt idx="3">
                  <c:v>2.0260791366906502E-3</c:v>
                </c:pt>
                <c:pt idx="4">
                  <c:v>2.3003597122302202E-3</c:v>
                </c:pt>
                <c:pt idx="5">
                  <c:v>2.5782374100719401E-3</c:v>
                </c:pt>
                <c:pt idx="6">
                  <c:v>2.84352517985611E-3</c:v>
                </c:pt>
                <c:pt idx="7">
                  <c:v>3.1465827338129498E-3</c:v>
                </c:pt>
                <c:pt idx="8">
                  <c:v>3.4964028776978402E-3</c:v>
                </c:pt>
                <c:pt idx="9">
                  <c:v>4.2760791366906496E-3</c:v>
                </c:pt>
                <c:pt idx="10">
                  <c:v>5.14928057553957E-3</c:v>
                </c:pt>
                <c:pt idx="11">
                  <c:v>7.5638489208633098E-3</c:v>
                </c:pt>
                <c:pt idx="12">
                  <c:v>1.21681654676259E-2</c:v>
                </c:pt>
                <c:pt idx="13">
                  <c:v>2.1650179856115101E-2</c:v>
                </c:pt>
                <c:pt idx="14">
                  <c:v>4.10989208633094E-2</c:v>
                </c:pt>
                <c:pt idx="15">
                  <c:v>8.1956834532374095E-2</c:v>
                </c:pt>
                <c:pt idx="16">
                  <c:v>0.169087230215827</c:v>
                </c:pt>
                <c:pt idx="17">
                  <c:v>0.41617446043165501</c:v>
                </c:pt>
                <c:pt idx="18">
                  <c:v>2.569379496402878</c:v>
                </c:pt>
                <c:pt idx="19">
                  <c:v>7.6783084532374106</c:v>
                </c:pt>
                <c:pt idx="20">
                  <c:v>18.489133992805719</c:v>
                </c:pt>
                <c:pt idx="21">
                  <c:v>41.285866906474823</c:v>
                </c:pt>
                <c:pt idx="22">
                  <c:v>88.897345323740979</c:v>
                </c:pt>
                <c:pt idx="23">
                  <c:v>188.22816546762601</c:v>
                </c:pt>
              </c:numCache>
            </c:numRef>
          </c:yVal>
          <c:smooth val="0"/>
          <c:extLst>
            <c:ext xmlns:c16="http://schemas.microsoft.com/office/drawing/2014/chart" uri="{C3380CC4-5D6E-409C-BE32-E72D297353CC}">
              <c16:uniqueId val="{00000002-1397-4794-AB30-CAC18FC12130}"/>
            </c:ext>
          </c:extLst>
        </c:ser>
        <c:dLbls>
          <c:showLegendKey val="0"/>
          <c:showVal val="0"/>
          <c:showCatName val="0"/>
          <c:showSerName val="0"/>
          <c:showPercent val="0"/>
          <c:showBubbleSize val="0"/>
        </c:dLbls>
        <c:axId val="129633664"/>
        <c:axId val="129635840"/>
      </c:scatterChart>
      <c:valAx>
        <c:axId val="129633664"/>
        <c:scaling>
          <c:logBase val="2"/>
          <c:orientation val="minMax"/>
          <c:min val="4"/>
        </c:scaling>
        <c:delete val="0"/>
        <c:axPos val="b"/>
        <c:minorGridlines/>
        <c:title>
          <c:tx>
            <c:rich>
              <a:bodyPr/>
              <a:lstStyle/>
              <a:p>
                <a:pPr>
                  <a:defRPr/>
                </a:pPr>
                <a:r>
                  <a:rPr lang="en-US"/>
                  <a:t>N</a:t>
                </a:r>
              </a:p>
            </c:rich>
          </c:tx>
          <c:overlay val="0"/>
        </c:title>
        <c:numFmt formatCode="General" sourceLinked="1"/>
        <c:majorTickMark val="out"/>
        <c:minorTickMark val="none"/>
        <c:tickLblPos val="nextTo"/>
        <c:txPr>
          <a:bodyPr rot="-2700000"/>
          <a:lstStyle/>
          <a:p>
            <a:pPr>
              <a:defRPr/>
            </a:pPr>
            <a:endParaRPr lang="en-US"/>
          </a:p>
        </c:txPr>
        <c:crossAx val="129635840"/>
        <c:crossesAt val="9.765625E-4"/>
        <c:crossBetween val="midCat"/>
        <c:majorUnit val="2"/>
      </c:valAx>
      <c:valAx>
        <c:axId val="129635840"/>
        <c:scaling>
          <c:logBase val="2"/>
          <c:orientation val="minMax"/>
        </c:scaling>
        <c:delete val="0"/>
        <c:axPos val="l"/>
        <c:majorGridlines/>
        <c:minorGridlines/>
        <c:title>
          <c:tx>
            <c:rich>
              <a:bodyPr rot="-5400000" vert="horz"/>
              <a:lstStyle/>
              <a:p>
                <a:pPr>
                  <a:defRPr/>
                </a:pPr>
                <a:r>
                  <a:rPr lang="en-US"/>
                  <a:t>Time (milliseconds)</a:t>
                </a:r>
                <a:endParaRPr lang="en-US" baseline="0"/>
              </a:p>
              <a:p>
                <a:pPr>
                  <a:defRPr/>
                </a:pPr>
                <a:r>
                  <a:rPr lang="en-US" baseline="0"/>
                  <a:t>(smaller is better)</a:t>
                </a:r>
                <a:endParaRPr lang="en-US"/>
              </a:p>
            </c:rich>
          </c:tx>
          <c:layout>
            <c:manualLayout>
              <c:xMode val="edge"/>
              <c:yMode val="edge"/>
              <c:x val="3.7581699346405199E-2"/>
              <c:y val="0.35402827487473199"/>
            </c:manualLayout>
          </c:layout>
          <c:overlay val="0"/>
        </c:title>
        <c:numFmt formatCode="#\ ####/####" sourceLinked="0"/>
        <c:majorTickMark val="out"/>
        <c:minorTickMark val="none"/>
        <c:tickLblPos val="nextTo"/>
        <c:crossAx val="129633664"/>
        <c:crosses val="autoZero"/>
        <c:crossBetween val="midCat"/>
        <c:majorUnit val="4"/>
      </c:valAx>
    </c:plotArea>
    <c:legend>
      <c:legendPos val="r"/>
      <c:overlay val="1"/>
      <c:spPr>
        <a:solidFill>
          <a:schemeClr val="bg1"/>
        </a:solidFill>
        <a:ln>
          <a:solidFill>
            <a:schemeClr val="tx1"/>
          </a:solidFill>
        </a:ln>
      </c:sp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'Comparison (reg)'!$B$1</c:f>
              <c:strCache>
                <c:ptCount val="1"/>
                <c:pt idx="0">
                  <c:v>Serial</c:v>
                </c:pt>
              </c:strCache>
            </c:strRef>
          </c:tx>
          <c:spPr>
            <a:ln>
              <a:prstDash val="sysDot"/>
            </a:ln>
          </c:spPr>
          <c:marker>
            <c:symbol val="none"/>
          </c:marker>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(reg)'!$B$2:$B$25</c:f>
              <c:numCache>
                <c:formatCode>0.00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yVal>
          <c:smooth val="0"/>
          <c:extLst>
            <c:ext xmlns:c16="http://schemas.microsoft.com/office/drawing/2014/chart" uri="{C3380CC4-5D6E-409C-BE32-E72D297353CC}">
              <c16:uniqueId val="{00000000-F58C-4CC6-8ACD-818C0C148BEE}"/>
            </c:ext>
          </c:extLst>
        </c:ser>
        <c:ser>
          <c:idx val="1"/>
          <c:order val="1"/>
          <c:tx>
            <c:strRef>
              <c:f>'Comparison (reg)'!$C$1</c:f>
              <c:strCache>
                <c:ptCount val="1"/>
                <c:pt idx="0">
                  <c:v>OpenMP</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(reg)'!$C$2:$C$25</c:f>
              <c:numCache>
                <c:formatCode>0.00</c:formatCode>
                <c:ptCount val="24"/>
                <c:pt idx="0">
                  <c:v>0.207104138087184</c:v>
                </c:pt>
                <c:pt idx="1">
                  <c:v>0.16106929559028099</c:v>
                </c:pt>
                <c:pt idx="2">
                  <c:v>0.13286164145600499</c:v>
                </c:pt>
                <c:pt idx="3">
                  <c:v>0.117435088961102</c:v>
                </c:pt>
                <c:pt idx="4">
                  <c:v>0.11645703432433099</c:v>
                </c:pt>
                <c:pt idx="5">
                  <c:v>0.14709121613353199</c:v>
                </c:pt>
                <c:pt idx="6">
                  <c:v>0.147950200513874</c:v>
                </c:pt>
                <c:pt idx="7">
                  <c:v>0.18680401677795</c:v>
                </c:pt>
                <c:pt idx="8">
                  <c:v>0.31692677070828301</c:v>
                </c:pt>
                <c:pt idx="9">
                  <c:v>0.43452436775141501</c:v>
                </c:pt>
                <c:pt idx="10">
                  <c:v>0.65295074377025597</c:v>
                </c:pt>
                <c:pt idx="11">
                  <c:v>1.191945452071123</c:v>
                </c:pt>
                <c:pt idx="12">
                  <c:v>1.8421730583954741</c:v>
                </c:pt>
                <c:pt idx="13">
                  <c:v>2.6212830855751439</c:v>
                </c:pt>
                <c:pt idx="14">
                  <c:v>3.3029014719083989</c:v>
                </c:pt>
                <c:pt idx="15">
                  <c:v>3.6820829720454791</c:v>
                </c:pt>
                <c:pt idx="16">
                  <c:v>4.0375896514419747</c:v>
                </c:pt>
                <c:pt idx="17">
                  <c:v>3.2449878093701212</c:v>
                </c:pt>
                <c:pt idx="18">
                  <c:v>3.6464391672003451</c:v>
                </c:pt>
                <c:pt idx="19">
                  <c:v>8.0428697725335976</c:v>
                </c:pt>
                <c:pt idx="20">
                  <c:v>8.0529291180315443</c:v>
                </c:pt>
                <c:pt idx="21">
                  <c:v>8.219379566622397</c:v>
                </c:pt>
                <c:pt idx="22">
                  <c:v>8.4433440206291426</c:v>
                </c:pt>
                <c:pt idx="23">
                  <c:v>8.4501164933755248</c:v>
                </c:pt>
              </c:numCache>
            </c:numRef>
          </c:yVal>
          <c:smooth val="0"/>
          <c:extLst>
            <c:ext xmlns:c16="http://schemas.microsoft.com/office/drawing/2014/chart" uri="{C3380CC4-5D6E-409C-BE32-E72D297353CC}">
              <c16:uniqueId val="{00000000-86A9-4B03-9D3F-C1AAE22C3502}"/>
            </c:ext>
          </c:extLst>
        </c:ser>
        <c:ser>
          <c:idx val="2"/>
          <c:order val="2"/>
          <c:tx>
            <c:strRef>
              <c:f>'Comparison (reg)'!$D$1</c:f>
              <c:strCache>
                <c:ptCount val="1"/>
                <c:pt idx="0">
                  <c:v>GPU</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(reg)'!$D$2:$D$25</c:f>
              <c:numCache>
                <c:formatCode>0.00</c:formatCode>
                <c:ptCount val="24"/>
                <c:pt idx="0">
                  <c:v>1.6660952299318601E-5</c:v>
                </c:pt>
                <c:pt idx="1">
                  <c:v>1.5877416265530899E-5</c:v>
                </c:pt>
                <c:pt idx="2">
                  <c:v>1.6975863868773999E-5</c:v>
                </c:pt>
                <c:pt idx="3">
                  <c:v>1.88275346246099E-5</c:v>
                </c:pt>
                <c:pt idx="4">
                  <c:v>2.0467119903636101E-5</c:v>
                </c:pt>
                <c:pt idx="5">
                  <c:v>3.1871115542074098E-5</c:v>
                </c:pt>
                <c:pt idx="6">
                  <c:v>3.6113553573671702E-5</c:v>
                </c:pt>
                <c:pt idx="7">
                  <c:v>7.9652881128555606E-5</c:v>
                </c:pt>
                <c:pt idx="8">
                  <c:v>1.35511787985648E-4</c:v>
                </c:pt>
                <c:pt idx="9">
                  <c:v>2.9418300722759E-4</c:v>
                </c:pt>
                <c:pt idx="10">
                  <c:v>5.6653430365208605E-4</c:v>
                </c:pt>
                <c:pt idx="11">
                  <c:v>1.3534323363758899E-3</c:v>
                </c:pt>
                <c:pt idx="12">
                  <c:v>2.6095041942031001E-3</c:v>
                </c:pt>
                <c:pt idx="13">
                  <c:v>6.2495803484270201E-3</c:v>
                </c:pt>
                <c:pt idx="14">
                  <c:v>1.39318411463915E-2</c:v>
                </c:pt>
                <c:pt idx="15">
                  <c:v>3.04939720042075E-2</c:v>
                </c:pt>
                <c:pt idx="16">
                  <c:v>6.9107406625870393E-2</c:v>
                </c:pt>
                <c:pt idx="17">
                  <c:v>0.133890261680504</c:v>
                </c:pt>
                <c:pt idx="18">
                  <c:v>0.25678666918237802</c:v>
                </c:pt>
                <c:pt idx="19">
                  <c:v>1.1574446194900809</c:v>
                </c:pt>
                <c:pt idx="20">
                  <c:v>2.7377251925765811</c:v>
                </c:pt>
                <c:pt idx="21">
                  <c:v>5.560726055220937</c:v>
                </c:pt>
                <c:pt idx="22">
                  <c:v>9.797928753169403</c:v>
                </c:pt>
                <c:pt idx="23">
                  <c:v>10.05790538946445</c:v>
                </c:pt>
              </c:numCache>
            </c:numRef>
          </c:yVal>
          <c:smooth val="0"/>
          <c:extLst>
            <c:ext xmlns:c16="http://schemas.microsoft.com/office/drawing/2014/chart" uri="{C3380CC4-5D6E-409C-BE32-E72D297353CC}">
              <c16:uniqueId val="{00000001-86A9-4B03-9D3F-C1AAE22C3502}"/>
            </c:ext>
          </c:extLst>
        </c:ser>
        <c:ser>
          <c:idx val="3"/>
          <c:order val="3"/>
          <c:tx>
            <c:strRef>
              <c:f>'Comparison (reg)'!$E$1</c:f>
              <c:strCache>
                <c:ptCount val="1"/>
                <c:pt idx="0">
                  <c:v>XMT</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(reg)'!$E$2:$E$25</c:f>
              <c:numCache>
                <c:formatCode>0.00</c:formatCode>
                <c:ptCount val="24"/>
                <c:pt idx="0">
                  <c:v>2.578911260253542</c:v>
                </c:pt>
                <c:pt idx="1">
                  <c:v>2.1489570552147241</c:v>
                </c:pt>
                <c:pt idx="2">
                  <c:v>1.90742447516641</c:v>
                </c:pt>
                <c:pt idx="3">
                  <c:v>1.801509098979138</c:v>
                </c:pt>
                <c:pt idx="4">
                  <c:v>1.743205629397967</c:v>
                </c:pt>
                <c:pt idx="5">
                  <c:v>2.331049877921171</c:v>
                </c:pt>
                <c:pt idx="6">
                  <c:v>2.8309930423782421</c:v>
                </c:pt>
                <c:pt idx="7">
                  <c:v>4.8306373249499854</c:v>
                </c:pt>
                <c:pt idx="8">
                  <c:v>7.5506172839506167</c:v>
                </c:pt>
                <c:pt idx="9">
                  <c:v>13.002565720294429</c:v>
                </c:pt>
                <c:pt idx="10">
                  <c:v>21.362207474676911</c:v>
                </c:pt>
                <c:pt idx="11">
                  <c:v>33.580787064558287</c:v>
                </c:pt>
                <c:pt idx="12">
                  <c:v>42.898824920552812</c:v>
                </c:pt>
                <c:pt idx="13">
                  <c:v>55.888681204569053</c:v>
                </c:pt>
                <c:pt idx="14">
                  <c:v>66.425101746094086</c:v>
                </c:pt>
                <c:pt idx="15">
                  <c:v>73.57531601123577</c:v>
                </c:pt>
                <c:pt idx="16">
                  <c:v>77.474803882462453</c:v>
                </c:pt>
                <c:pt idx="17">
                  <c:v>62.233516139209051</c:v>
                </c:pt>
                <c:pt idx="18">
                  <c:v>21.71730570673574</c:v>
                </c:pt>
                <c:pt idx="19">
                  <c:v>32.819728659604387</c:v>
                </c:pt>
                <c:pt idx="20">
                  <c:v>40.34802280573409</c:v>
                </c:pt>
                <c:pt idx="21">
                  <c:v>46.020591121511004</c:v>
                </c:pt>
                <c:pt idx="22">
                  <c:v>49.945248464177133</c:v>
                </c:pt>
                <c:pt idx="23">
                  <c:v>51.639455635409583</c:v>
                </c:pt>
              </c:numCache>
            </c:numRef>
          </c:yVal>
          <c:smooth val="0"/>
          <c:extLst>
            <c:ext xmlns:c16="http://schemas.microsoft.com/office/drawing/2014/chart" uri="{C3380CC4-5D6E-409C-BE32-E72D297353CC}">
              <c16:uniqueId val="{00000002-86A9-4B03-9D3F-C1AAE22C3502}"/>
            </c:ext>
          </c:extLst>
        </c:ser>
        <c:dLbls>
          <c:showLegendKey val="0"/>
          <c:showVal val="0"/>
          <c:showCatName val="0"/>
          <c:showSerName val="0"/>
          <c:showPercent val="0"/>
          <c:showBubbleSize val="0"/>
        </c:dLbls>
        <c:axId val="129746816"/>
        <c:axId val="129757184"/>
      </c:scatterChart>
      <c:valAx>
        <c:axId val="129746816"/>
        <c:scaling>
          <c:logBase val="2"/>
          <c:orientation val="minMax"/>
          <c:max val="1024"/>
          <c:min val="4"/>
        </c:scaling>
        <c:delete val="0"/>
        <c:axPos val="b"/>
        <c:minorGridlines/>
        <c:title>
          <c:tx>
            <c:rich>
              <a:bodyPr/>
              <a:lstStyle/>
              <a:p>
                <a:pPr>
                  <a:defRPr/>
                </a:pPr>
                <a:r>
                  <a:rPr lang="en-US"/>
                  <a:t>N</a:t>
                </a:r>
              </a:p>
            </c:rich>
          </c:tx>
          <c:overlay val="0"/>
        </c:title>
        <c:numFmt formatCode="General" sourceLinked="1"/>
        <c:majorTickMark val="out"/>
        <c:minorTickMark val="none"/>
        <c:tickLblPos val="nextTo"/>
        <c:txPr>
          <a:bodyPr rot="-2700000"/>
          <a:lstStyle/>
          <a:p>
            <a:pPr>
              <a:defRPr/>
            </a:pPr>
            <a:endParaRPr lang="en-US"/>
          </a:p>
        </c:txPr>
        <c:crossAx val="129757184"/>
        <c:crossesAt val="9.765625E-4"/>
        <c:crossBetween val="midCat"/>
        <c:majorUnit val="2"/>
      </c:valAx>
      <c:valAx>
        <c:axId val="129757184"/>
        <c:scaling>
          <c:orientation val="minMax"/>
          <c:max val="10.199999999999999"/>
          <c:min val="0"/>
        </c:scaling>
        <c:delete val="0"/>
        <c:axPos val="l"/>
        <c:majorGridlines/>
        <c:title>
          <c:tx>
            <c:rich>
              <a:bodyPr rot="-5400000" vert="horz"/>
              <a:lstStyle/>
              <a:p>
                <a:pPr>
                  <a:defRPr/>
                </a:pPr>
                <a:r>
                  <a:rPr lang="en-US"/>
                  <a:t>Speedup vs. serial</a:t>
                </a:r>
              </a:p>
              <a:p>
                <a:pPr>
                  <a:defRPr/>
                </a:pPr>
                <a:r>
                  <a:rPr lang="en-US"/>
                  <a:t>(larger is better)</a:t>
                </a:r>
              </a:p>
            </c:rich>
          </c:tx>
          <c:overlay val="0"/>
        </c:title>
        <c:numFmt formatCode="General" sourceLinked="0"/>
        <c:majorTickMark val="out"/>
        <c:minorTickMark val="none"/>
        <c:tickLblPos val="nextTo"/>
        <c:crossAx val="129746816"/>
        <c:crosses val="autoZero"/>
        <c:crossBetween val="midCat"/>
      </c:valAx>
      <c:spPr>
        <a:noFill/>
        <a:ln w="25400">
          <a:noFill/>
        </a:ln>
      </c:spPr>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'Comparison (reg)'!$B$1</c:f>
              <c:strCache>
                <c:ptCount val="1"/>
                <c:pt idx="0">
                  <c:v>Serial</c:v>
                </c:pt>
              </c:strCache>
            </c:strRef>
          </c:tx>
          <c:spPr>
            <a:ln>
              <a:prstDash val="sysDot"/>
            </a:ln>
          </c:spPr>
          <c:marker>
            <c:symbol val="none"/>
          </c:marker>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(reg)'!$B$2:$B$25</c:f>
              <c:numCache>
                <c:formatCode>0.00</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yVal>
          <c:smooth val="0"/>
          <c:extLst>
            <c:ext xmlns:c16="http://schemas.microsoft.com/office/drawing/2014/chart" uri="{C3380CC4-5D6E-409C-BE32-E72D297353CC}">
              <c16:uniqueId val="{00000000-F58C-4CC6-8ACD-818C0C148BEE}"/>
            </c:ext>
          </c:extLst>
        </c:ser>
        <c:ser>
          <c:idx val="1"/>
          <c:order val="1"/>
          <c:tx>
            <c:strRef>
              <c:f>'Comparison (reg)'!$C$1</c:f>
              <c:strCache>
                <c:ptCount val="1"/>
                <c:pt idx="0">
                  <c:v>OpenMP</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(reg)'!$C$2:$C$25</c:f>
              <c:numCache>
                <c:formatCode>0.00</c:formatCode>
                <c:ptCount val="24"/>
                <c:pt idx="0">
                  <c:v>0.207104138087184</c:v>
                </c:pt>
                <c:pt idx="1">
                  <c:v>0.16106929559028099</c:v>
                </c:pt>
                <c:pt idx="2">
                  <c:v>0.13286164145600499</c:v>
                </c:pt>
                <c:pt idx="3">
                  <c:v>0.117435088961102</c:v>
                </c:pt>
                <c:pt idx="4">
                  <c:v>0.11645703432433099</c:v>
                </c:pt>
                <c:pt idx="5">
                  <c:v>0.14709121613353199</c:v>
                </c:pt>
                <c:pt idx="6">
                  <c:v>0.147950200513874</c:v>
                </c:pt>
                <c:pt idx="7">
                  <c:v>0.18680401677795</c:v>
                </c:pt>
                <c:pt idx="8">
                  <c:v>0.31692677070828301</c:v>
                </c:pt>
                <c:pt idx="9">
                  <c:v>0.43452436775141501</c:v>
                </c:pt>
                <c:pt idx="10">
                  <c:v>0.65295074377025597</c:v>
                </c:pt>
                <c:pt idx="11">
                  <c:v>1.191945452071123</c:v>
                </c:pt>
                <c:pt idx="12">
                  <c:v>1.8421730583954741</c:v>
                </c:pt>
                <c:pt idx="13">
                  <c:v>2.6212830855751439</c:v>
                </c:pt>
                <c:pt idx="14">
                  <c:v>3.3029014719083989</c:v>
                </c:pt>
                <c:pt idx="15">
                  <c:v>3.6820829720454791</c:v>
                </c:pt>
                <c:pt idx="16">
                  <c:v>4.0375896514419747</c:v>
                </c:pt>
                <c:pt idx="17">
                  <c:v>3.2449878093701212</c:v>
                </c:pt>
                <c:pt idx="18">
                  <c:v>3.6464391672003451</c:v>
                </c:pt>
                <c:pt idx="19">
                  <c:v>8.0428697725335976</c:v>
                </c:pt>
                <c:pt idx="20">
                  <c:v>8.0529291180315443</c:v>
                </c:pt>
                <c:pt idx="21">
                  <c:v>8.219379566622397</c:v>
                </c:pt>
                <c:pt idx="22">
                  <c:v>8.4433440206291426</c:v>
                </c:pt>
                <c:pt idx="23">
                  <c:v>8.4501164933755248</c:v>
                </c:pt>
              </c:numCache>
            </c:numRef>
          </c:yVal>
          <c:smooth val="0"/>
          <c:extLst>
            <c:ext xmlns:c16="http://schemas.microsoft.com/office/drawing/2014/chart" uri="{C3380CC4-5D6E-409C-BE32-E72D297353CC}">
              <c16:uniqueId val="{00000000-6EAD-4129-A187-2DDACB1B2357}"/>
            </c:ext>
          </c:extLst>
        </c:ser>
        <c:ser>
          <c:idx val="2"/>
          <c:order val="2"/>
          <c:tx>
            <c:strRef>
              <c:f>'Comparison (reg)'!$D$1</c:f>
              <c:strCache>
                <c:ptCount val="1"/>
                <c:pt idx="0">
                  <c:v>GPU</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(reg)'!$D$2:$D$25</c:f>
              <c:numCache>
                <c:formatCode>0.00</c:formatCode>
                <c:ptCount val="24"/>
                <c:pt idx="0">
                  <c:v>1.6660952299318601E-5</c:v>
                </c:pt>
                <c:pt idx="1">
                  <c:v>1.5877416265530899E-5</c:v>
                </c:pt>
                <c:pt idx="2">
                  <c:v>1.6975863868773999E-5</c:v>
                </c:pt>
                <c:pt idx="3">
                  <c:v>1.88275346246099E-5</c:v>
                </c:pt>
                <c:pt idx="4">
                  <c:v>2.0467119903636101E-5</c:v>
                </c:pt>
                <c:pt idx="5">
                  <c:v>3.1871115542074098E-5</c:v>
                </c:pt>
                <c:pt idx="6">
                  <c:v>3.6113553573671702E-5</c:v>
                </c:pt>
                <c:pt idx="7">
                  <c:v>7.9652881128555606E-5</c:v>
                </c:pt>
                <c:pt idx="8">
                  <c:v>1.35511787985648E-4</c:v>
                </c:pt>
                <c:pt idx="9">
                  <c:v>2.9418300722759E-4</c:v>
                </c:pt>
                <c:pt idx="10">
                  <c:v>5.6653430365208605E-4</c:v>
                </c:pt>
                <c:pt idx="11">
                  <c:v>1.3534323363758899E-3</c:v>
                </c:pt>
                <c:pt idx="12">
                  <c:v>2.6095041942031001E-3</c:v>
                </c:pt>
                <c:pt idx="13">
                  <c:v>6.2495803484270201E-3</c:v>
                </c:pt>
                <c:pt idx="14">
                  <c:v>1.39318411463915E-2</c:v>
                </c:pt>
                <c:pt idx="15">
                  <c:v>3.04939720042075E-2</c:v>
                </c:pt>
                <c:pt idx="16">
                  <c:v>6.9107406625870393E-2</c:v>
                </c:pt>
                <c:pt idx="17">
                  <c:v>0.133890261680504</c:v>
                </c:pt>
                <c:pt idx="18">
                  <c:v>0.25678666918237802</c:v>
                </c:pt>
                <c:pt idx="19">
                  <c:v>1.1574446194900809</c:v>
                </c:pt>
                <c:pt idx="20">
                  <c:v>2.7377251925765811</c:v>
                </c:pt>
                <c:pt idx="21">
                  <c:v>5.560726055220937</c:v>
                </c:pt>
                <c:pt idx="22">
                  <c:v>9.797928753169403</c:v>
                </c:pt>
                <c:pt idx="23">
                  <c:v>10.05790538946445</c:v>
                </c:pt>
              </c:numCache>
            </c:numRef>
          </c:yVal>
          <c:smooth val="0"/>
          <c:extLst>
            <c:ext xmlns:c16="http://schemas.microsoft.com/office/drawing/2014/chart" uri="{C3380CC4-5D6E-409C-BE32-E72D297353CC}">
              <c16:uniqueId val="{00000001-6EAD-4129-A187-2DDACB1B2357}"/>
            </c:ext>
          </c:extLst>
        </c:ser>
        <c:ser>
          <c:idx val="3"/>
          <c:order val="3"/>
          <c:tx>
            <c:strRef>
              <c:f>'Comparison (reg)'!$E$1</c:f>
              <c:strCache>
                <c:ptCount val="1"/>
                <c:pt idx="0">
                  <c:v>XMT</c:v>
                </c:pt>
              </c:strCache>
            </c:strRef>
          </c:tx>
          <c:xVal>
            <c:numRef>
              <c:f>'Comparison (reg)'!$A$2:$A$25</c:f>
              <c:numCache>
                <c:formatCode>General</c:formatCode>
                <c:ptCount val="24"/>
                <c:pt idx="0">
                  <c:v>4</c:v>
                </c:pt>
                <c:pt idx="1">
                  <c:v>8</c:v>
                </c:pt>
                <c:pt idx="2">
                  <c:v>16</c:v>
                </c:pt>
                <c:pt idx="3">
                  <c:v>32</c:v>
                </c:pt>
                <c:pt idx="4">
                  <c:v>64</c:v>
                </c:pt>
                <c:pt idx="5">
                  <c:v>128</c:v>
                </c:pt>
                <c:pt idx="6">
                  <c:v>256</c:v>
                </c:pt>
                <c:pt idx="7">
                  <c:v>512</c:v>
                </c:pt>
                <c:pt idx="8">
                  <c:v>1024</c:v>
                </c:pt>
                <c:pt idx="9">
                  <c:v>2048</c:v>
                </c:pt>
                <c:pt idx="10">
                  <c:v>4096</c:v>
                </c:pt>
                <c:pt idx="11">
                  <c:v>8192</c:v>
                </c:pt>
                <c:pt idx="12">
                  <c:v>16384</c:v>
                </c:pt>
                <c:pt idx="13">
                  <c:v>32768</c:v>
                </c:pt>
                <c:pt idx="14">
                  <c:v>65536</c:v>
                </c:pt>
                <c:pt idx="15">
                  <c:v>131072</c:v>
                </c:pt>
                <c:pt idx="16">
                  <c:v>262144</c:v>
                </c:pt>
                <c:pt idx="17">
                  <c:v>524288</c:v>
                </c:pt>
                <c:pt idx="18">
                  <c:v>1048576</c:v>
                </c:pt>
                <c:pt idx="19">
                  <c:v>2097152</c:v>
                </c:pt>
                <c:pt idx="20">
                  <c:v>4194304</c:v>
                </c:pt>
                <c:pt idx="21">
                  <c:v>8388608</c:v>
                </c:pt>
                <c:pt idx="22">
                  <c:v>16777216</c:v>
                </c:pt>
                <c:pt idx="23">
                  <c:v>33554432</c:v>
                </c:pt>
              </c:numCache>
            </c:numRef>
          </c:xVal>
          <c:yVal>
            <c:numRef>
              <c:f>'Comparison (reg)'!$E$2:$E$25</c:f>
              <c:numCache>
                <c:formatCode>0.00</c:formatCode>
                <c:ptCount val="24"/>
                <c:pt idx="0">
                  <c:v>2.578911260253542</c:v>
                </c:pt>
                <c:pt idx="1">
                  <c:v>2.1489570552147241</c:v>
                </c:pt>
                <c:pt idx="2">
                  <c:v>1.90742447516641</c:v>
                </c:pt>
                <c:pt idx="3">
                  <c:v>1.801509098979138</c:v>
                </c:pt>
                <c:pt idx="4">
                  <c:v>1.743205629397967</c:v>
                </c:pt>
                <c:pt idx="5">
                  <c:v>2.331049877921171</c:v>
                </c:pt>
                <c:pt idx="6">
                  <c:v>2.8309930423782421</c:v>
                </c:pt>
                <c:pt idx="7">
                  <c:v>4.8306373249499854</c:v>
                </c:pt>
                <c:pt idx="8">
                  <c:v>7.5506172839506167</c:v>
                </c:pt>
                <c:pt idx="9">
                  <c:v>13.002565720294429</c:v>
                </c:pt>
                <c:pt idx="10">
                  <c:v>21.362207474676911</c:v>
                </c:pt>
                <c:pt idx="11">
                  <c:v>33.580787064558287</c:v>
                </c:pt>
                <c:pt idx="12">
                  <c:v>42.898824920552812</c:v>
                </c:pt>
                <c:pt idx="13">
                  <c:v>55.888681204569053</c:v>
                </c:pt>
                <c:pt idx="14">
                  <c:v>66.425101746094086</c:v>
                </c:pt>
                <c:pt idx="15">
                  <c:v>73.57531601123577</c:v>
                </c:pt>
                <c:pt idx="16">
                  <c:v>77.474803882462453</c:v>
                </c:pt>
                <c:pt idx="17">
                  <c:v>62.233516139209051</c:v>
                </c:pt>
                <c:pt idx="18">
                  <c:v>21.71730570673574</c:v>
                </c:pt>
                <c:pt idx="19">
                  <c:v>32.819728659604387</c:v>
                </c:pt>
                <c:pt idx="20">
                  <c:v>40.34802280573409</c:v>
                </c:pt>
                <c:pt idx="21">
                  <c:v>46.020591121511004</c:v>
                </c:pt>
                <c:pt idx="22">
                  <c:v>49.945248464177133</c:v>
                </c:pt>
                <c:pt idx="23">
                  <c:v>51.639455635409583</c:v>
                </c:pt>
              </c:numCache>
            </c:numRef>
          </c:yVal>
          <c:smooth val="0"/>
          <c:extLst>
            <c:ext xmlns:c16="http://schemas.microsoft.com/office/drawing/2014/chart" uri="{C3380CC4-5D6E-409C-BE32-E72D297353CC}">
              <c16:uniqueId val="{00000002-6EAD-4129-A187-2DDACB1B2357}"/>
            </c:ext>
          </c:extLst>
        </c:ser>
        <c:dLbls>
          <c:showLegendKey val="0"/>
          <c:showVal val="0"/>
          <c:showCatName val="0"/>
          <c:showSerName val="0"/>
          <c:showPercent val="0"/>
          <c:showBubbleSize val="0"/>
        </c:dLbls>
        <c:axId val="130050304"/>
        <c:axId val="130081152"/>
      </c:scatterChart>
      <c:valAx>
        <c:axId val="130050304"/>
        <c:scaling>
          <c:logBase val="2"/>
          <c:orientation val="minMax"/>
          <c:min val="1024"/>
        </c:scaling>
        <c:delete val="0"/>
        <c:axPos val="b"/>
        <c:minorGridlines/>
        <c:title>
          <c:tx>
            <c:rich>
              <a:bodyPr/>
              <a:lstStyle/>
              <a:p>
                <a:pPr>
                  <a:defRPr/>
                </a:pPr>
                <a:r>
                  <a:rPr lang="en-US"/>
                  <a:t>N</a:t>
                </a:r>
              </a:p>
            </c:rich>
          </c:tx>
          <c:overlay val="0"/>
        </c:title>
        <c:numFmt formatCode="General" sourceLinked="1"/>
        <c:majorTickMark val="out"/>
        <c:minorTickMark val="none"/>
        <c:tickLblPos val="nextTo"/>
        <c:txPr>
          <a:bodyPr rot="-2700000"/>
          <a:lstStyle/>
          <a:p>
            <a:pPr>
              <a:defRPr/>
            </a:pPr>
            <a:endParaRPr lang="en-US"/>
          </a:p>
        </c:txPr>
        <c:crossAx val="130081152"/>
        <c:crossesAt val="9.765625E-4"/>
        <c:crossBetween val="midCat"/>
        <c:majorUnit val="2"/>
      </c:valAx>
      <c:valAx>
        <c:axId val="130081152"/>
        <c:scaling>
          <c:orientation val="minMax"/>
          <c:max val="80"/>
        </c:scaling>
        <c:delete val="0"/>
        <c:axPos val="r"/>
        <c:majorGridlines/>
        <c:numFmt formatCode="General" sourceLinked="0"/>
        <c:majorTickMark val="out"/>
        <c:minorTickMark val="none"/>
        <c:tickLblPos val="nextTo"/>
        <c:crossAx val="130050304"/>
        <c:crosses val="max"/>
        <c:crossBetween val="midCat"/>
      </c:valAx>
    </c:plotArea>
    <c:legend>
      <c:legendPos val="r"/>
      <c:layout>
        <c:manualLayout>
          <c:xMode val="edge"/>
          <c:yMode val="edge"/>
          <c:x val="0.62106937219543301"/>
          <c:y val="0.103915117767702"/>
          <c:w val="0.23649828985544799"/>
          <c:h val="0.182655690765927"/>
        </c:manualLayout>
      </c:layout>
      <c:overlay val="1"/>
      <c:spPr>
        <a:solidFill>
          <a:schemeClr val="bg1"/>
        </a:solidFill>
        <a:ln>
          <a:solidFill>
            <a:schemeClr val="tx1"/>
          </a:solidFill>
        </a:ln>
      </c:sp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4" cy="464185"/>
          </a:xfrm>
          <a:prstGeom prst="rect">
            <a:avLst/>
          </a:prstGeom>
        </p:spPr>
        <p:txBody>
          <a:bodyPr vert="horz" lIns="93024" tIns="46512" rIns="93024" bIns="46512" rtlCol="0"/>
          <a:lstStyle>
            <a:lvl1pPr algn="l">
              <a:defRPr sz="1200"/>
            </a:lvl1pPr>
          </a:lstStyle>
          <a:p>
            <a:endParaRPr lang="en-US" dirty="0"/>
          </a:p>
        </p:txBody>
      </p:sp>
      <p:sp>
        <p:nvSpPr>
          <p:cNvPr id="3" name="Date Placeholder 2"/>
          <p:cNvSpPr>
            <a:spLocks noGrp="1"/>
          </p:cNvSpPr>
          <p:nvPr>
            <p:ph type="dt" sz="quarter" idx="1"/>
          </p:nvPr>
        </p:nvSpPr>
        <p:spPr>
          <a:xfrm>
            <a:off x="3956551" y="2"/>
            <a:ext cx="3026834" cy="464185"/>
          </a:xfrm>
          <a:prstGeom prst="rect">
            <a:avLst/>
          </a:prstGeom>
        </p:spPr>
        <p:txBody>
          <a:bodyPr vert="horz" lIns="93024" tIns="46512" rIns="93024" bIns="46512" rtlCol="0"/>
          <a:lstStyle>
            <a:lvl1pPr algn="r">
              <a:defRPr sz="1200"/>
            </a:lvl1pPr>
          </a:lstStyle>
          <a:p>
            <a:fld id="{F2758859-536F-4F4B-A52E-9A254FA1FC09}" type="datetimeFigureOut">
              <a:rPr lang="en-US" smtClean="0"/>
              <a:pPr/>
              <a:t>4/15/2019</a:t>
            </a:fld>
            <a:endParaRPr lang="en-US" dirty="0"/>
          </a:p>
        </p:txBody>
      </p:sp>
      <p:sp>
        <p:nvSpPr>
          <p:cNvPr id="4" name="Footer Placeholder 3"/>
          <p:cNvSpPr>
            <a:spLocks noGrp="1"/>
          </p:cNvSpPr>
          <p:nvPr>
            <p:ph type="ftr" sz="quarter" idx="2"/>
          </p:nvPr>
        </p:nvSpPr>
        <p:spPr>
          <a:xfrm>
            <a:off x="0" y="8817905"/>
            <a:ext cx="3026834" cy="464185"/>
          </a:xfrm>
          <a:prstGeom prst="rect">
            <a:avLst/>
          </a:prstGeom>
        </p:spPr>
        <p:txBody>
          <a:bodyPr vert="horz" lIns="93024" tIns="46512" rIns="93024" bIns="465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5"/>
            <a:ext cx="3026834" cy="464185"/>
          </a:xfrm>
          <a:prstGeom prst="rect">
            <a:avLst/>
          </a:prstGeom>
        </p:spPr>
        <p:txBody>
          <a:bodyPr vert="horz" lIns="93024" tIns="46512" rIns="93024" bIns="46512" rtlCol="0" anchor="b"/>
          <a:lstStyle>
            <a:lvl1pPr algn="r">
              <a:defRPr sz="1200"/>
            </a:lvl1pPr>
          </a:lstStyle>
          <a:p>
            <a:fld id="{6DA5769B-729D-419C-8B59-9B62282B8CD1}" type="slidenum">
              <a:rPr lang="en-US" smtClean="0"/>
              <a:pPr/>
              <a:t>‹#›</a:t>
            </a:fld>
            <a:endParaRPr lang="en-US" dirty="0"/>
          </a:p>
        </p:txBody>
      </p:sp>
    </p:spTree>
    <p:extLst>
      <p:ext uri="{BB962C8B-B14F-4D97-AF65-F5344CB8AC3E}">
        <p14:creationId xmlns:p14="http://schemas.microsoft.com/office/powerpoint/2010/main" val="1495209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4" cy="464185"/>
          </a:xfrm>
          <a:prstGeom prst="rect">
            <a:avLst/>
          </a:prstGeom>
        </p:spPr>
        <p:txBody>
          <a:bodyPr vert="horz" lIns="93024" tIns="46512" rIns="93024" bIns="46512" rtlCol="0"/>
          <a:lstStyle>
            <a:lvl1pPr algn="l">
              <a:defRPr sz="1200"/>
            </a:lvl1pPr>
          </a:lstStyle>
          <a:p>
            <a:endParaRPr lang="en-US" dirty="0"/>
          </a:p>
        </p:txBody>
      </p:sp>
      <p:sp>
        <p:nvSpPr>
          <p:cNvPr id="3" name="Date Placeholder 2"/>
          <p:cNvSpPr>
            <a:spLocks noGrp="1"/>
          </p:cNvSpPr>
          <p:nvPr>
            <p:ph type="dt" idx="1"/>
          </p:nvPr>
        </p:nvSpPr>
        <p:spPr>
          <a:xfrm>
            <a:off x="3956551" y="2"/>
            <a:ext cx="3026834" cy="464185"/>
          </a:xfrm>
          <a:prstGeom prst="rect">
            <a:avLst/>
          </a:prstGeom>
        </p:spPr>
        <p:txBody>
          <a:bodyPr vert="horz" lIns="93024" tIns="46512" rIns="93024" bIns="46512" rtlCol="0"/>
          <a:lstStyle>
            <a:lvl1pPr algn="r">
              <a:defRPr sz="1200"/>
            </a:lvl1pPr>
          </a:lstStyle>
          <a:p>
            <a:fld id="{2A9A29A7-D943-4F4E-B50C-73A10FAEB7D6}" type="datetimeFigureOut">
              <a:rPr lang="en-US" smtClean="0"/>
              <a:pPr/>
              <a:t>4/15/2019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3024" tIns="46512" rIns="93024" bIns="46512" rtlCol="0" anchor="ctr"/>
          <a:lstStyle/>
          <a:p>
            <a:endParaRPr lang="en-US" dirty="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3024" tIns="46512" rIns="93024" bIns="465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4" cy="464185"/>
          </a:xfrm>
          <a:prstGeom prst="rect">
            <a:avLst/>
          </a:prstGeom>
        </p:spPr>
        <p:txBody>
          <a:bodyPr vert="horz" lIns="93024" tIns="46512" rIns="93024" bIns="465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4" cy="464185"/>
          </a:xfrm>
          <a:prstGeom prst="rect">
            <a:avLst/>
          </a:prstGeom>
        </p:spPr>
        <p:txBody>
          <a:bodyPr vert="horz" lIns="93024" tIns="46512" rIns="93024" bIns="46512" rtlCol="0" anchor="b"/>
          <a:lstStyle>
            <a:lvl1pPr algn="r">
              <a:defRPr sz="1200"/>
            </a:lvl1pPr>
          </a:lstStyle>
          <a:p>
            <a:fld id="{50A6E797-8EF6-4243-B4EF-E91D36FA338E}" type="slidenum">
              <a:rPr lang="en-US" smtClean="0"/>
              <a:pPr/>
              <a:t>‹#›</a:t>
            </a:fld>
            <a:endParaRPr lang="en-US" dirty="0"/>
          </a:p>
        </p:txBody>
      </p:sp>
    </p:spTree>
    <p:extLst>
      <p:ext uri="{BB962C8B-B14F-4D97-AF65-F5344CB8AC3E}">
        <p14:creationId xmlns:p14="http://schemas.microsoft.com/office/powerpoint/2010/main" val="46770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0" indent="0">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 why an old colleague said: you can retire now</a:t>
            </a:r>
          </a:p>
          <a:p>
            <a:pPr marL="0" indent="0">
              <a:buNone/>
            </a:pP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3DCFE-7ACC-48DD-B210-41DFEFF329B2}" type="slidenum">
              <a:rPr lang="en-US"/>
              <a:pPr/>
              <a:t>16</a:t>
            </a:fld>
            <a:endParaRPr lang="en-US" dirty="0"/>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9AC1-4C07-417F-BCD0-460D8718A04E}" type="slidenum">
              <a:rPr lang="en-US"/>
              <a:pPr/>
              <a:t>17</a:t>
            </a:fld>
            <a:endParaRPr lang="en-US" dirty="0"/>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Abstract of the Game over report:</a:t>
            </a:r>
          </a:p>
          <a:p>
            <a:r>
              <a:rPr lang="en-US" dirty="0" smtClean="0"/>
              <a:t>The only foreseeable way to continue advancing performance is to match parallel hardware with parallel software and ensure that the new software is portable across generations of parallel hardware. There has been genuine progress on the software front in specific fields, such as some scientific applications and commercial searching and transactional applications. </a:t>
            </a:r>
            <a:r>
              <a:rPr lang="en-US" dirty="0" smtClean="0">
                <a:solidFill>
                  <a:srgbClr val="FF0000"/>
                </a:solidFill>
              </a:rPr>
              <a:t>Heroic programmers </a:t>
            </a:r>
            <a:r>
              <a:rPr lang="en-US" dirty="0" smtClean="0"/>
              <a:t>can exploit vast amounts of parallelism, domain-specific languages flourish, and powerful abstractions hide complexity. However, none of those developments comes close to the ubiquitous support for programming parallel hardware that is required to ensure that IT’s effect on society over the next two decades will be as stunning as it has been over the last half-century.</a:t>
            </a:r>
          </a:p>
          <a:p>
            <a:endParaRPr lang="en-US" dirty="0"/>
          </a:p>
          <a:p>
            <a:r>
              <a:rPr lang="en-US" dirty="0"/>
              <a:t>T</a:t>
            </a:r>
            <a:r>
              <a:rPr lang="en-US" dirty="0" smtClean="0"/>
              <a:t>eaching experiment favoring Intel SMP in a joint UIUC/UMD class with 42 students. Codes breadth-first-search (BFS) on graphs using OpenMP on an Intel SMP machine and XMTC. While same effort, no student got any speedups on the SMP machine, while range of XMT speedups was 7X to 25X. </a:t>
            </a:r>
          </a:p>
          <a:p>
            <a:endParaRPr lang="en-US" dirty="0"/>
          </a:p>
          <a:p>
            <a:r>
              <a:rPr lang="en-US" dirty="0" smtClean="0"/>
              <a:t>Teaching experiment. Application: MATVEC, by DARPA-HPCS funded Hochstein-Basili. UCSB: MPI.  UMD: XMTC. Finding (in journal paper): XMTC needed  50</a:t>
            </a:r>
            <a:r>
              <a:rPr lang="en-US" dirty="0"/>
              <a:t>% development </a:t>
            </a:r>
            <a:r>
              <a:rPr lang="en-US" dirty="0" smtClean="0"/>
              <a:t>time of MPI.</a:t>
            </a:r>
          </a:p>
        </p:txBody>
      </p:sp>
      <p:sp>
        <p:nvSpPr>
          <p:cNvPr id="4" name="Slide Number Placeholder 3"/>
          <p:cNvSpPr>
            <a:spLocks noGrp="1"/>
          </p:cNvSpPr>
          <p:nvPr>
            <p:ph type="sldNum" sz="quarter" idx="10"/>
          </p:nvPr>
        </p:nvSpPr>
        <p:spPr/>
        <p:txBody>
          <a:bodyPr/>
          <a:lstStyle/>
          <a:p>
            <a:fld id="{50A6E797-8EF6-4243-B4EF-E91D36FA338E}" type="slidenum">
              <a:rPr lang="en-US" smtClean="0"/>
              <a:pPr/>
              <a:t>18</a:t>
            </a:fld>
            <a:endParaRPr lang="en-US" dirty="0"/>
          </a:p>
        </p:txBody>
      </p:sp>
    </p:spTree>
    <p:extLst>
      <p:ext uri="{BB962C8B-B14F-4D97-AF65-F5344CB8AC3E}">
        <p14:creationId xmlns:p14="http://schemas.microsoft.com/office/powerpoint/2010/main" val="245056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19</a:t>
            </a:fld>
            <a:endParaRPr lang="en-US" dirty="0"/>
          </a:p>
        </p:txBody>
      </p:sp>
    </p:spTree>
    <p:extLst>
      <p:ext uri="{BB962C8B-B14F-4D97-AF65-F5344CB8AC3E}">
        <p14:creationId xmlns:p14="http://schemas.microsoft.com/office/powerpoint/2010/main" val="99314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21</a:t>
            </a:fld>
            <a:endParaRPr lang="en-US"/>
          </a:p>
        </p:txBody>
      </p:sp>
    </p:spTree>
    <p:extLst>
      <p:ext uri="{BB962C8B-B14F-4D97-AF65-F5344CB8AC3E}">
        <p14:creationId xmlns:p14="http://schemas.microsoft.com/office/powerpoint/2010/main" val="1900767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22</a:t>
            </a:fld>
            <a:endParaRPr lang="en-US"/>
          </a:p>
        </p:txBody>
      </p:sp>
    </p:spTree>
    <p:extLst>
      <p:ext uri="{BB962C8B-B14F-4D97-AF65-F5344CB8AC3E}">
        <p14:creationId xmlns:p14="http://schemas.microsoft.com/office/powerpoint/2010/main" val="190076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23</a:t>
            </a:fld>
            <a:endParaRPr lang="en-US"/>
          </a:p>
        </p:txBody>
      </p:sp>
    </p:spTree>
    <p:extLst>
      <p:ext uri="{BB962C8B-B14F-4D97-AF65-F5344CB8AC3E}">
        <p14:creationId xmlns:p14="http://schemas.microsoft.com/office/powerpoint/2010/main" val="3709863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24</a:t>
            </a:fld>
            <a:endParaRPr lang="en-US"/>
          </a:p>
        </p:txBody>
      </p:sp>
    </p:spTree>
    <p:extLst>
      <p:ext uri="{BB962C8B-B14F-4D97-AF65-F5344CB8AC3E}">
        <p14:creationId xmlns:p14="http://schemas.microsoft.com/office/powerpoint/2010/main" val="195243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25</a:t>
            </a:fld>
            <a:endParaRPr lang="en-US"/>
          </a:p>
        </p:txBody>
      </p:sp>
    </p:spTree>
    <p:extLst>
      <p:ext uri="{BB962C8B-B14F-4D97-AF65-F5344CB8AC3E}">
        <p14:creationId xmlns:p14="http://schemas.microsoft.com/office/powerpoint/2010/main" val="998002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27</a:t>
            </a:fld>
            <a:endParaRPr lang="en-US"/>
          </a:p>
        </p:txBody>
      </p:sp>
    </p:spTree>
    <p:extLst>
      <p:ext uri="{BB962C8B-B14F-4D97-AF65-F5344CB8AC3E}">
        <p14:creationId xmlns:p14="http://schemas.microsoft.com/office/powerpoint/2010/main" val="188465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4495" indent="-274806">
              <a:defRPr sz="2300">
                <a:solidFill>
                  <a:schemeClr val="tx1"/>
                </a:solidFill>
                <a:latin typeface="Arial" charset="0"/>
                <a:ea typeface="ＭＳ Ｐゴシック" charset="0"/>
              </a:defRPr>
            </a:lvl2pPr>
            <a:lvl3pPr marL="1099223" indent="-219845">
              <a:defRPr sz="2300">
                <a:solidFill>
                  <a:schemeClr val="tx1"/>
                </a:solidFill>
                <a:latin typeface="Arial" charset="0"/>
                <a:ea typeface="ＭＳ Ｐゴシック" charset="0"/>
              </a:defRPr>
            </a:lvl3pPr>
            <a:lvl4pPr marL="1538912" indent="-219845">
              <a:defRPr sz="2300">
                <a:solidFill>
                  <a:schemeClr val="tx1"/>
                </a:solidFill>
                <a:latin typeface="Arial" charset="0"/>
                <a:ea typeface="ＭＳ Ｐゴシック" charset="0"/>
              </a:defRPr>
            </a:lvl4pPr>
            <a:lvl5pPr marL="1978602" indent="-219845">
              <a:defRPr sz="2300">
                <a:solidFill>
                  <a:schemeClr val="tx1"/>
                </a:solidFill>
                <a:latin typeface="Arial" charset="0"/>
                <a:ea typeface="ＭＳ Ｐゴシック" charset="0"/>
              </a:defRPr>
            </a:lvl5pPr>
            <a:lvl6pPr marL="2418291" indent="-219845" eaLnBrk="0" fontAlgn="base" hangingPunct="0">
              <a:spcBef>
                <a:spcPct val="0"/>
              </a:spcBef>
              <a:spcAft>
                <a:spcPct val="0"/>
              </a:spcAft>
              <a:defRPr sz="2300">
                <a:solidFill>
                  <a:schemeClr val="tx1"/>
                </a:solidFill>
                <a:latin typeface="Arial" charset="0"/>
                <a:ea typeface="ＭＳ Ｐゴシック" charset="0"/>
              </a:defRPr>
            </a:lvl6pPr>
            <a:lvl7pPr marL="2857980" indent="-219845" eaLnBrk="0" fontAlgn="base" hangingPunct="0">
              <a:spcBef>
                <a:spcPct val="0"/>
              </a:spcBef>
              <a:spcAft>
                <a:spcPct val="0"/>
              </a:spcAft>
              <a:defRPr sz="2300">
                <a:solidFill>
                  <a:schemeClr val="tx1"/>
                </a:solidFill>
                <a:latin typeface="Arial" charset="0"/>
                <a:ea typeface="ＭＳ Ｐゴシック" charset="0"/>
              </a:defRPr>
            </a:lvl7pPr>
            <a:lvl8pPr marL="3297669" indent="-219845" eaLnBrk="0" fontAlgn="base" hangingPunct="0">
              <a:spcBef>
                <a:spcPct val="0"/>
              </a:spcBef>
              <a:spcAft>
                <a:spcPct val="0"/>
              </a:spcAft>
              <a:defRPr sz="2300">
                <a:solidFill>
                  <a:schemeClr val="tx1"/>
                </a:solidFill>
                <a:latin typeface="Arial" charset="0"/>
                <a:ea typeface="ＭＳ Ｐゴシック" charset="0"/>
              </a:defRPr>
            </a:lvl8pPr>
            <a:lvl9pPr marL="3737359" indent="-219845" eaLnBrk="0" fontAlgn="base" hangingPunct="0">
              <a:spcBef>
                <a:spcPct val="0"/>
              </a:spcBef>
              <a:spcAft>
                <a:spcPct val="0"/>
              </a:spcAft>
              <a:defRPr sz="2300">
                <a:solidFill>
                  <a:schemeClr val="tx1"/>
                </a:solidFill>
                <a:latin typeface="Arial" charset="0"/>
                <a:ea typeface="ＭＳ Ｐゴシック" charset="0"/>
              </a:defRPr>
            </a:lvl9pPr>
          </a:lstStyle>
          <a:p>
            <a:fld id="{2FD787DC-FBC6-7249-BB82-3F937E9C5A4E}" type="slidenum">
              <a:rPr lang="en-US" sz="1300"/>
              <a:pPr/>
              <a:t>2</a:t>
            </a:fld>
            <a:endParaRPr lang="en-US" sz="1300"/>
          </a:p>
        </p:txBody>
      </p:sp>
      <p:sp>
        <p:nvSpPr>
          <p:cNvPr id="21506" name="Rectangle 7"/>
          <p:cNvSpPr txBox="1">
            <a:spLocks noGrp="1" noChangeArrowheads="1"/>
          </p:cNvSpPr>
          <p:nvPr/>
        </p:nvSpPr>
        <p:spPr bwMode="auto">
          <a:xfrm>
            <a:off x="3956348" y="8818595"/>
            <a:ext cx="3027137" cy="4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nchor="b"/>
          <a:lstStyle>
            <a:lvl1pPr defTabSz="963613">
              <a:defRPr sz="2400">
                <a:solidFill>
                  <a:schemeClr val="tx1"/>
                </a:solidFill>
                <a:latin typeface="Arial" charset="0"/>
                <a:ea typeface="ＭＳ Ｐゴシック" charset="0"/>
                <a:cs typeface="ＭＳ Ｐゴシック" charset="0"/>
              </a:defRPr>
            </a:lvl1pPr>
            <a:lvl2pPr marL="742950" indent="-285750" defTabSz="963613">
              <a:defRPr sz="2400">
                <a:solidFill>
                  <a:schemeClr val="tx1"/>
                </a:solidFill>
                <a:latin typeface="Arial" charset="0"/>
                <a:ea typeface="ＭＳ Ｐゴシック" charset="0"/>
              </a:defRPr>
            </a:lvl2pPr>
            <a:lvl3pPr marL="1143000" indent="-228600" defTabSz="963613">
              <a:defRPr sz="2400">
                <a:solidFill>
                  <a:schemeClr val="tx1"/>
                </a:solidFill>
                <a:latin typeface="Arial" charset="0"/>
                <a:ea typeface="ＭＳ Ｐゴシック" charset="0"/>
              </a:defRPr>
            </a:lvl3pPr>
            <a:lvl4pPr marL="1600200" indent="-228600" defTabSz="963613">
              <a:defRPr sz="2400">
                <a:solidFill>
                  <a:schemeClr val="tx1"/>
                </a:solidFill>
                <a:latin typeface="Arial" charset="0"/>
                <a:ea typeface="ＭＳ Ｐゴシック" charset="0"/>
              </a:defRPr>
            </a:lvl4pPr>
            <a:lvl5pPr marL="2057400" indent="-228600" defTabSz="963613">
              <a:defRPr sz="2400">
                <a:solidFill>
                  <a:schemeClr val="tx1"/>
                </a:solidFill>
                <a:latin typeface="Arial"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EB4621-2ACD-6E46-A3B0-13497FCB5D91}" type="slidenum">
              <a:rPr lang="en-US" sz="1200"/>
              <a:pPr algn="r" eaLnBrk="1" hangingPunct="1"/>
              <a:t>2</a:t>
            </a:fld>
            <a:endParaRPr lang="en-US" sz="1200"/>
          </a:p>
        </p:txBody>
      </p:sp>
      <p:sp>
        <p:nvSpPr>
          <p:cNvPr id="21507" name="Rectangle 2"/>
          <p:cNvSpPr>
            <a:spLocks noGrp="1" noRot="1" noChangeAspect="1" noChangeArrowheads="1" noTextEdit="1"/>
          </p:cNvSpPr>
          <p:nvPr>
            <p:ph type="sldImg"/>
          </p:nvPr>
        </p:nvSpPr>
        <p:spPr>
          <a:xfrm>
            <a:off x="1173163" y="696913"/>
            <a:ext cx="4641850" cy="34813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lstStyle/>
          <a:p>
            <a:pPr eaLnBrk="1" hangingPunct="1"/>
            <a:endParaRPr lang="en-US" dirty="0"/>
          </a:p>
        </p:txBody>
      </p:sp>
    </p:spTree>
    <p:extLst>
      <p:ext uri="{BB962C8B-B14F-4D97-AF65-F5344CB8AC3E}">
        <p14:creationId xmlns:p14="http://schemas.microsoft.com/office/powerpoint/2010/main" val="1185727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28</a:t>
            </a:fld>
            <a:endParaRPr lang="en-US"/>
          </a:p>
        </p:txBody>
      </p:sp>
    </p:spTree>
    <p:extLst>
      <p:ext uri="{BB962C8B-B14F-4D97-AF65-F5344CB8AC3E}">
        <p14:creationId xmlns:p14="http://schemas.microsoft.com/office/powerpoint/2010/main" val="2449838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1DEC1-5737-42E3-B9D4-4DFFDB02AB99}" type="slidenum">
              <a:rPr lang="en-US" smtClean="0"/>
              <a:t>29</a:t>
            </a:fld>
            <a:endParaRPr lang="en-US"/>
          </a:p>
        </p:txBody>
      </p:sp>
    </p:spTree>
    <p:extLst>
      <p:ext uri="{BB962C8B-B14F-4D97-AF65-F5344CB8AC3E}">
        <p14:creationId xmlns:p14="http://schemas.microsoft.com/office/powerpoint/2010/main" val="516812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30</a:t>
            </a:fld>
            <a:endParaRPr lang="en-US"/>
          </a:p>
        </p:txBody>
      </p:sp>
    </p:spTree>
    <p:extLst>
      <p:ext uri="{BB962C8B-B14F-4D97-AF65-F5344CB8AC3E}">
        <p14:creationId xmlns:p14="http://schemas.microsoft.com/office/powerpoint/2010/main" val="3674881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1DEC1-5737-42E3-B9D4-4DFFDB02AB99}" type="slidenum">
              <a:rPr lang="en-US" smtClean="0"/>
              <a:t>31</a:t>
            </a:fld>
            <a:endParaRPr lang="en-US"/>
          </a:p>
        </p:txBody>
      </p:sp>
    </p:spTree>
    <p:extLst>
      <p:ext uri="{BB962C8B-B14F-4D97-AF65-F5344CB8AC3E}">
        <p14:creationId xmlns:p14="http://schemas.microsoft.com/office/powerpoint/2010/main" val="1717444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OoM</a:t>
            </a:r>
            <a:r>
              <a:rPr lang="en-US" dirty="0" smtClean="0"/>
              <a:t> – orders of magnitude</a:t>
            </a:r>
          </a:p>
        </p:txBody>
      </p:sp>
      <p:sp>
        <p:nvSpPr>
          <p:cNvPr id="4" name="Slide Number Placeholder 3"/>
          <p:cNvSpPr>
            <a:spLocks noGrp="1"/>
          </p:cNvSpPr>
          <p:nvPr>
            <p:ph type="sldNum" sz="quarter" idx="10"/>
          </p:nvPr>
        </p:nvSpPr>
        <p:spPr/>
        <p:txBody>
          <a:bodyPr/>
          <a:lstStyle/>
          <a:p>
            <a:fld id="{50A6E797-8EF6-4243-B4EF-E91D36FA338E}" type="slidenum">
              <a:rPr lang="en-US" smtClean="0"/>
              <a:pPr/>
              <a:t>33</a:t>
            </a:fld>
            <a:endParaRPr lang="en-US" dirty="0"/>
          </a:p>
        </p:txBody>
      </p:sp>
    </p:spTree>
    <p:extLst>
      <p:ext uri="{BB962C8B-B14F-4D97-AF65-F5344CB8AC3E}">
        <p14:creationId xmlns:p14="http://schemas.microsoft.com/office/powerpoint/2010/main" val="309112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37</a:t>
            </a:fld>
            <a:endParaRPr lang="en-US" dirty="0"/>
          </a:p>
        </p:txBody>
      </p:sp>
    </p:spTree>
    <p:extLst>
      <p:ext uri="{BB962C8B-B14F-4D97-AF65-F5344CB8AC3E}">
        <p14:creationId xmlns:p14="http://schemas.microsoft.com/office/powerpoint/2010/main" val="1295914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38</a:t>
            </a:fld>
            <a:endParaRPr lang="en-US" dirty="0"/>
          </a:p>
        </p:txBody>
      </p:sp>
    </p:spTree>
    <p:extLst>
      <p:ext uri="{BB962C8B-B14F-4D97-AF65-F5344CB8AC3E}">
        <p14:creationId xmlns:p14="http://schemas.microsoft.com/office/powerpoint/2010/main" val="1295914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only human to prefer the answers we want to hear</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40</a:t>
            </a:fld>
            <a:endParaRPr lang="en-US" dirty="0"/>
          </a:p>
        </p:txBody>
      </p:sp>
    </p:spTree>
    <p:extLst>
      <p:ext uri="{BB962C8B-B14F-4D97-AF65-F5344CB8AC3E}">
        <p14:creationId xmlns:p14="http://schemas.microsoft.com/office/powerpoint/2010/main" val="1697862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Feels like a broken record to say to Intel the n</a:t>
            </a:r>
            <a:r>
              <a:rPr lang="en-US" baseline="30000" dirty="0" smtClean="0"/>
              <a:t>th</a:t>
            </a:r>
            <a:r>
              <a:rPr lang="en-US" dirty="0" smtClean="0"/>
              <a:t> time: if you do not get your act together somebody else will not only continue eating your lunch. It will become their lunch</a:t>
            </a:r>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41</a:t>
            </a:fld>
            <a:endParaRPr lang="en-US" dirty="0"/>
          </a:p>
        </p:txBody>
      </p:sp>
    </p:spTree>
    <p:extLst>
      <p:ext uri="{BB962C8B-B14F-4D97-AF65-F5344CB8AC3E}">
        <p14:creationId xmlns:p14="http://schemas.microsoft.com/office/powerpoint/2010/main" val="1146424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42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4495" indent="-274806">
              <a:defRPr sz="2300">
                <a:solidFill>
                  <a:schemeClr val="tx1"/>
                </a:solidFill>
                <a:latin typeface="Arial" charset="0"/>
                <a:ea typeface="ＭＳ Ｐゴシック" charset="0"/>
              </a:defRPr>
            </a:lvl2pPr>
            <a:lvl3pPr marL="1099223" indent="-219845">
              <a:defRPr sz="2300">
                <a:solidFill>
                  <a:schemeClr val="tx1"/>
                </a:solidFill>
                <a:latin typeface="Arial" charset="0"/>
                <a:ea typeface="ＭＳ Ｐゴシック" charset="0"/>
              </a:defRPr>
            </a:lvl3pPr>
            <a:lvl4pPr marL="1538912" indent="-219845">
              <a:defRPr sz="2300">
                <a:solidFill>
                  <a:schemeClr val="tx1"/>
                </a:solidFill>
                <a:latin typeface="Arial" charset="0"/>
                <a:ea typeface="ＭＳ Ｐゴシック" charset="0"/>
              </a:defRPr>
            </a:lvl4pPr>
            <a:lvl5pPr marL="1978602" indent="-219845">
              <a:defRPr sz="2300">
                <a:solidFill>
                  <a:schemeClr val="tx1"/>
                </a:solidFill>
                <a:latin typeface="Arial" charset="0"/>
                <a:ea typeface="ＭＳ Ｐゴシック" charset="0"/>
              </a:defRPr>
            </a:lvl5pPr>
            <a:lvl6pPr marL="2418291" indent="-219845" eaLnBrk="0" fontAlgn="base" hangingPunct="0">
              <a:spcBef>
                <a:spcPct val="0"/>
              </a:spcBef>
              <a:spcAft>
                <a:spcPct val="0"/>
              </a:spcAft>
              <a:defRPr sz="2300">
                <a:solidFill>
                  <a:schemeClr val="tx1"/>
                </a:solidFill>
                <a:latin typeface="Arial" charset="0"/>
                <a:ea typeface="ＭＳ Ｐゴシック" charset="0"/>
              </a:defRPr>
            </a:lvl6pPr>
            <a:lvl7pPr marL="2857980" indent="-219845" eaLnBrk="0" fontAlgn="base" hangingPunct="0">
              <a:spcBef>
                <a:spcPct val="0"/>
              </a:spcBef>
              <a:spcAft>
                <a:spcPct val="0"/>
              </a:spcAft>
              <a:defRPr sz="2300">
                <a:solidFill>
                  <a:schemeClr val="tx1"/>
                </a:solidFill>
                <a:latin typeface="Arial" charset="0"/>
                <a:ea typeface="ＭＳ Ｐゴシック" charset="0"/>
              </a:defRPr>
            </a:lvl7pPr>
            <a:lvl8pPr marL="3297669" indent="-219845" eaLnBrk="0" fontAlgn="base" hangingPunct="0">
              <a:spcBef>
                <a:spcPct val="0"/>
              </a:spcBef>
              <a:spcAft>
                <a:spcPct val="0"/>
              </a:spcAft>
              <a:defRPr sz="2300">
                <a:solidFill>
                  <a:schemeClr val="tx1"/>
                </a:solidFill>
                <a:latin typeface="Arial" charset="0"/>
                <a:ea typeface="ＭＳ Ｐゴシック" charset="0"/>
              </a:defRPr>
            </a:lvl8pPr>
            <a:lvl9pPr marL="3737359" indent="-219845" eaLnBrk="0" fontAlgn="base" hangingPunct="0">
              <a:spcBef>
                <a:spcPct val="0"/>
              </a:spcBef>
              <a:spcAft>
                <a:spcPct val="0"/>
              </a:spcAft>
              <a:defRPr sz="2300">
                <a:solidFill>
                  <a:schemeClr val="tx1"/>
                </a:solidFill>
                <a:latin typeface="Arial" charset="0"/>
                <a:ea typeface="ＭＳ Ｐゴシック" charset="0"/>
              </a:defRPr>
            </a:lvl9pPr>
          </a:lstStyle>
          <a:p>
            <a:fld id="{2FD787DC-FBC6-7249-BB82-3F937E9C5A4E}" type="slidenum">
              <a:rPr lang="en-US" sz="1300"/>
              <a:pPr/>
              <a:t>3</a:t>
            </a:fld>
            <a:endParaRPr lang="en-US" sz="1300"/>
          </a:p>
        </p:txBody>
      </p:sp>
      <p:sp>
        <p:nvSpPr>
          <p:cNvPr id="21506" name="Rectangle 7"/>
          <p:cNvSpPr txBox="1">
            <a:spLocks noGrp="1" noChangeArrowheads="1"/>
          </p:cNvSpPr>
          <p:nvPr/>
        </p:nvSpPr>
        <p:spPr bwMode="auto">
          <a:xfrm>
            <a:off x="3956348" y="8818595"/>
            <a:ext cx="3027137" cy="4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nchor="b"/>
          <a:lstStyle>
            <a:lvl1pPr defTabSz="963613">
              <a:defRPr sz="2400">
                <a:solidFill>
                  <a:schemeClr val="tx1"/>
                </a:solidFill>
                <a:latin typeface="Arial" charset="0"/>
                <a:ea typeface="ＭＳ Ｐゴシック" charset="0"/>
                <a:cs typeface="ＭＳ Ｐゴシック" charset="0"/>
              </a:defRPr>
            </a:lvl1pPr>
            <a:lvl2pPr marL="742950" indent="-285750" defTabSz="963613">
              <a:defRPr sz="2400">
                <a:solidFill>
                  <a:schemeClr val="tx1"/>
                </a:solidFill>
                <a:latin typeface="Arial" charset="0"/>
                <a:ea typeface="ＭＳ Ｐゴシック" charset="0"/>
              </a:defRPr>
            </a:lvl2pPr>
            <a:lvl3pPr marL="1143000" indent="-228600" defTabSz="963613">
              <a:defRPr sz="2400">
                <a:solidFill>
                  <a:schemeClr val="tx1"/>
                </a:solidFill>
                <a:latin typeface="Arial" charset="0"/>
                <a:ea typeface="ＭＳ Ｐゴシック" charset="0"/>
              </a:defRPr>
            </a:lvl3pPr>
            <a:lvl4pPr marL="1600200" indent="-228600" defTabSz="963613">
              <a:defRPr sz="2400">
                <a:solidFill>
                  <a:schemeClr val="tx1"/>
                </a:solidFill>
                <a:latin typeface="Arial" charset="0"/>
                <a:ea typeface="ＭＳ Ｐゴシック" charset="0"/>
              </a:defRPr>
            </a:lvl4pPr>
            <a:lvl5pPr marL="2057400" indent="-228600" defTabSz="963613">
              <a:defRPr sz="2400">
                <a:solidFill>
                  <a:schemeClr val="tx1"/>
                </a:solidFill>
                <a:latin typeface="Arial"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EB4621-2ACD-6E46-A3B0-13497FCB5D91}" type="slidenum">
              <a:rPr lang="en-US" sz="1200"/>
              <a:pPr algn="r" eaLnBrk="1" hangingPunct="1"/>
              <a:t>3</a:t>
            </a:fld>
            <a:endParaRPr lang="en-US" sz="1200"/>
          </a:p>
        </p:txBody>
      </p:sp>
      <p:sp>
        <p:nvSpPr>
          <p:cNvPr id="21507" name="Rectangle 2"/>
          <p:cNvSpPr>
            <a:spLocks noGrp="1" noRot="1" noChangeAspect="1" noChangeArrowheads="1" noTextEdit="1"/>
          </p:cNvSpPr>
          <p:nvPr>
            <p:ph type="sldImg"/>
          </p:nvPr>
        </p:nvSpPr>
        <p:spPr>
          <a:xfrm>
            <a:off x="1173163" y="696913"/>
            <a:ext cx="4641850" cy="34813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lstStyle/>
          <a:p>
            <a:pPr eaLnBrk="1" hangingPunct="1"/>
            <a:r>
              <a:rPr lang="en-US" dirty="0"/>
              <a:t>Yet, </a:t>
            </a:r>
            <a:r>
              <a:rPr lang="en-US" dirty="0" smtClean="0"/>
              <a:t>today’s </a:t>
            </a:r>
            <a:r>
              <a:rPr lang="en-US" dirty="0"/>
              <a:t>hot research: Power is important; indeed! Conclusion: build slightly more power efficient machines that are even more difficult to program, and for this reason typical programs will end up being suboptimal possibly requiring more power. Also, few program will be developed, saving even more power..</a:t>
            </a:r>
          </a:p>
        </p:txBody>
      </p:sp>
    </p:spTree>
    <p:extLst>
      <p:ext uri="{BB962C8B-B14F-4D97-AF65-F5344CB8AC3E}">
        <p14:creationId xmlns:p14="http://schemas.microsoft.com/office/powerpoint/2010/main" val="3929146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Minimalistic proposal. Intel</a:t>
            </a:r>
            <a:r>
              <a:rPr lang="en-US" baseline="0" dirty="0" smtClean="0"/>
              <a:t> </a:t>
            </a:r>
            <a:r>
              <a:rPr lang="en-US" dirty="0" smtClean="0"/>
              <a:t>Israel people I spoke with hoped you would be interested at</a:t>
            </a:r>
            <a:r>
              <a:rPr lang="en-US" baseline="0" dirty="0" smtClean="0"/>
              <a:t> least this first step</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45</a:t>
            </a:fld>
            <a:endParaRPr lang="en-US" dirty="0"/>
          </a:p>
        </p:txBody>
      </p:sp>
    </p:spTree>
    <p:extLst>
      <p:ext uri="{BB962C8B-B14F-4D97-AF65-F5344CB8AC3E}">
        <p14:creationId xmlns:p14="http://schemas.microsoft.com/office/powerpoint/2010/main" val="1800228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dirty="0" smtClean="0"/>
              <a:t>Prefix-sum is the</a:t>
            </a:r>
            <a:r>
              <a:rPr lang="en-US" baseline="0" dirty="0" smtClean="0"/>
              <a:t> well-known fetch-and-add/increment commutative ‘atomic operation’, introduced by the NYU-</a:t>
            </a:r>
            <a:r>
              <a:rPr lang="en-US" baseline="0" dirty="0" err="1" smtClean="0"/>
              <a:t>Ultracomputer</a:t>
            </a:r>
            <a:r>
              <a:rPr lang="en-US" baseline="0" dirty="0" smtClean="0"/>
              <a:t> project in the early 1980s. </a:t>
            </a:r>
          </a:p>
          <a:p>
            <a:pPr eaLnBrk="1" hangingPunct="1">
              <a:spcBef>
                <a:spcPct val="0"/>
              </a:spcBef>
            </a:pPr>
            <a:r>
              <a:rPr lang="en-US" baseline="0" dirty="0" smtClean="0"/>
              <a:t>Our only innovation there is in a more efficient direct HW implementation</a:t>
            </a:r>
            <a:endParaRPr lang="en-US" dirty="0" smtClean="0"/>
          </a:p>
        </p:txBody>
      </p:sp>
      <p:sp>
        <p:nvSpPr>
          <p:cNvPr id="54276" name="Slide Number Placeholder 3"/>
          <p:cNvSpPr>
            <a:spLocks noGrp="1"/>
          </p:cNvSpPr>
          <p:nvPr>
            <p:ph type="sldNum" sz="quarter" idx="5"/>
          </p:nvPr>
        </p:nvSpPr>
        <p:spPr>
          <a:noFill/>
        </p:spPr>
        <p:txBody>
          <a:bodyPr/>
          <a:lstStyle/>
          <a:p>
            <a:fld id="{5A45F748-3F55-4DFE-B929-045C9C49F7A8}" type="slidenum">
              <a:rPr lang="en-US" smtClean="0"/>
              <a:pPr/>
              <a:t>46</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15204F9-AD30-4FC6-8735-5A07FB091933}" type="slidenum">
              <a:rPr lang="en-US" smtClean="0"/>
              <a:pPr/>
              <a:t>47</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7BDEC2-4877-4558-A30E-925FB120E6AC}" type="slidenum">
              <a:rPr lang="en-US" smtClean="0"/>
              <a:pPr/>
              <a:t>48</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7A409A-194D-45B5-B159-E7A3B8A55284}" type="slidenum">
              <a:rPr lang="en-US" smtClean="0"/>
              <a:pPr/>
              <a:t>49</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2954BC78-0169-40E1-920E-E8DE3BB09C31}" type="slidenum">
              <a:rPr lang="en-US" smtClean="0"/>
              <a:pPr/>
              <a:t>50</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C94DE1-E0F1-42FB-ABF7-4FD058E965C2}" type="slidenum">
              <a:rPr lang="en-US" smtClean="0"/>
              <a:pPr/>
              <a:t>51</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p:spPr>
        <p:txBody>
          <a:bodyPr/>
          <a:lstStyle/>
          <a:p>
            <a:pPr defTabSz="879378" eaLnBrk="0" fontAlgn="base" hangingPunct="0">
              <a:spcBef>
                <a:spcPct val="30000"/>
              </a:spcBef>
              <a:spcAft>
                <a:spcPct val="0"/>
              </a:spcAft>
              <a:defRPr/>
            </a:pPr>
            <a:r>
              <a:rPr lang="en-US" dirty="0"/>
              <a:t>Back-up slide: XMT Block Diagram –</a:t>
            </a:r>
          </a:p>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Appearance of “unfair” since 64 processors are compared to 8</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Contrast – Marines and perhaps parallel computing people are really brave. If you give them a piece of hardware, nothing will stop them. </a:t>
            </a:r>
            <a:r>
              <a:rPr lang="en-US" baseline="0" dirty="0" smtClean="0"/>
              <a:t> But is it wise? </a:t>
            </a:r>
          </a:p>
          <a:p>
            <a:r>
              <a:rPr lang="en-US" baseline="0" dirty="0" smtClean="0"/>
              <a:t>Decree-- For academia, it has been. For industry, it seems to work, perhaps because competition is so limited. Isn’t it fascinating how we find ourselves in a hole and keep digging?</a:t>
            </a:r>
            <a:endParaRPr lang="en-US" dirty="0" smtClean="0"/>
          </a:p>
          <a:p>
            <a:r>
              <a:rPr lang="en-US" dirty="0" smtClean="0"/>
              <a:t>Lots of</a:t>
            </a:r>
            <a:r>
              <a:rPr lang="en-US" baseline="0" dirty="0" smtClean="0"/>
              <a:t> parallelism –This is not where the trick is.</a:t>
            </a:r>
          </a:p>
          <a:p>
            <a:r>
              <a:rPr lang="en-US" baseline="0" dirty="0" smtClean="0"/>
              <a:t>Other copy of edge not visited on frontier still visited.</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opinion on the limitations of such programming: Is Multi-Core Hardware for General-Purpose Parallel Processing Broken? V-CACM-14</a:t>
            </a:r>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4</a:t>
            </a:fld>
            <a:endParaRPr lang="en-US" dirty="0"/>
          </a:p>
        </p:txBody>
      </p:sp>
    </p:spTree>
    <p:extLst>
      <p:ext uri="{BB962C8B-B14F-4D97-AF65-F5344CB8AC3E}">
        <p14:creationId xmlns:p14="http://schemas.microsoft.com/office/powerpoint/2010/main" val="2610881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like</a:t>
            </a:r>
            <a:r>
              <a:rPr lang="en-US" baseline="0" dirty="0" smtClean="0"/>
              <a:t> a couple of PhD theses on other platforms</a:t>
            </a:r>
          </a:p>
          <a:p>
            <a:endParaRPr lang="en-US" baseline="0" dirty="0" smtClean="0"/>
          </a:p>
          <a:p>
            <a:r>
              <a:rPr lang="en-US" baseline="0" dirty="0" smtClean="0"/>
              <a:t>Reports: NSA people told me that with GPUs, the experience has been 1 week for a working program and then ½ year for performance</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046">
              <a:defRPr/>
            </a:pPr>
            <a:r>
              <a:rPr lang="en-US" dirty="0" smtClean="0"/>
              <a:t>Need for creativity and programmer’s productivity are opposites. The more originality/creativity is required the less the productivity. Academics seek originality opportunities for publishing, but they are the only ones who seek that…</a:t>
            </a:r>
          </a:p>
          <a:p>
            <a:pPr defTabSz="912046">
              <a:defRPr/>
            </a:pPr>
            <a:endParaRPr lang="en-US" baseline="0" dirty="0" smtClean="0"/>
          </a:p>
          <a:p>
            <a:pPr defTabSz="912046">
              <a:defRPr/>
            </a:pPr>
            <a:r>
              <a:rPr lang="en-US" baseline="0" dirty="0" smtClean="0"/>
              <a:t>The issue of programmers’ productivity has defied so far quantitative studies.</a:t>
            </a:r>
            <a:endParaRPr lang="en-US" dirty="0" smtClean="0"/>
          </a:p>
          <a:p>
            <a:r>
              <a:rPr lang="en-US" dirty="0" smtClean="0"/>
              <a:t>Ease-of-learning is a necessary condition for ease of programming.</a:t>
            </a:r>
          </a:p>
          <a:p>
            <a:r>
              <a:rPr lang="en-US" dirty="0" smtClean="0"/>
              <a:t>Education: good benchmark for ease-of-learning. There is</a:t>
            </a:r>
            <a:r>
              <a:rPr lang="en-US" baseline="0" dirty="0" smtClean="0"/>
              <a:t> linear order of what is teachable learnable (what can be taught to grad students, can be taught to seniors, then freshmen, then high-school..), which is the next best thing to quantitative</a:t>
            </a:r>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58</a:t>
            </a:fld>
            <a:endParaRPr lang="en-US" dirty="0"/>
          </a:p>
        </p:txBody>
      </p:sp>
    </p:spTree>
    <p:extLst>
      <p:ext uri="{BB962C8B-B14F-4D97-AF65-F5344CB8AC3E}">
        <p14:creationId xmlns:p14="http://schemas.microsoft.com/office/powerpoint/2010/main" val="4057130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rising 6</a:t>
            </a:r>
            <a:r>
              <a:rPr lang="en-US" baseline="30000" dirty="0" smtClean="0"/>
              <a:t>th</a:t>
            </a:r>
            <a:r>
              <a:rPr lang="en-US" baseline="0" dirty="0" smtClean="0"/>
              <a:t> graders are already in 8</a:t>
            </a:r>
            <a:r>
              <a:rPr lang="en-US" baseline="30000" dirty="0" smtClean="0"/>
              <a:t>th</a:t>
            </a:r>
            <a:r>
              <a:rPr lang="en-US" baseline="0" dirty="0" smtClean="0"/>
              <a:t> grade now..</a:t>
            </a:r>
            <a:endParaRPr lang="en-US" dirty="0"/>
          </a:p>
        </p:txBody>
      </p:sp>
      <p:sp>
        <p:nvSpPr>
          <p:cNvPr id="4" name="Slide Number Placeholder 3"/>
          <p:cNvSpPr>
            <a:spLocks noGrp="1"/>
          </p:cNvSpPr>
          <p:nvPr>
            <p:ph type="sldNum" sz="quarter" idx="10"/>
          </p:nvPr>
        </p:nvSpPr>
        <p:spPr/>
        <p:txBody>
          <a:bodyPr/>
          <a:lstStyle/>
          <a:p>
            <a:pPr>
              <a:defRPr/>
            </a:pPr>
            <a:fld id="{353721D9-CB8E-4A87-9FE9-FCB66F78A6C6}" type="slidenum">
              <a:rPr lang="en-US" smtClean="0"/>
              <a:pPr>
                <a:defRPr/>
              </a:pPr>
              <a:t>59</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61</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56998" y="8818559"/>
            <a:ext cx="3026407" cy="463546"/>
          </a:xfrm>
          <a:prstGeom prst="rect">
            <a:avLst/>
          </a:prstGeom>
          <a:noFill/>
          <a:ln w="9525">
            <a:noFill/>
            <a:miter lim="800000"/>
            <a:headEnd/>
            <a:tailEnd/>
          </a:ln>
        </p:spPr>
        <p:txBody>
          <a:bodyPr lIns="92910" tIns="46454" rIns="92910" bIns="46454" anchor="b"/>
          <a:lstStyle/>
          <a:p>
            <a:pPr algn="r" defTabSz="926199"/>
            <a:fld id="{3FBD40C7-6766-40CA-B45E-6EB410A43C85}" type="slidenum">
              <a:rPr lang="en-US" sz="1100"/>
              <a:pPr algn="r" defTabSz="926199"/>
              <a:t>63</a:t>
            </a:fld>
            <a:endParaRPr lang="en-US" sz="1100" dirty="0"/>
          </a:p>
        </p:txBody>
      </p:sp>
      <p:sp>
        <p:nvSpPr>
          <p:cNvPr id="67587" name="Rectangle 2"/>
          <p:cNvSpPr>
            <a:spLocks noGrp="1" noRot="1" noChangeAspect="1" noChangeArrowheads="1" noTextEdit="1"/>
          </p:cNvSpPr>
          <p:nvPr>
            <p:ph type="sldImg"/>
          </p:nvPr>
        </p:nvSpPr>
        <p:spPr>
          <a:xfrm>
            <a:off x="1173163" y="696913"/>
            <a:ext cx="4641850" cy="3481387"/>
          </a:xfrm>
          <a:ln/>
        </p:spPr>
      </p:sp>
      <p:sp>
        <p:nvSpPr>
          <p:cNvPr id="67588" name="Rectangle 3"/>
          <p:cNvSpPr>
            <a:spLocks noGrp="1" noChangeArrowheads="1"/>
          </p:cNvSpPr>
          <p:nvPr>
            <p:ph type="body" idx="1"/>
          </p:nvPr>
        </p:nvSpPr>
        <p:spPr>
          <a:noFill/>
          <a:ln/>
        </p:spPr>
        <p:txBody>
          <a:bodyPr lIns="92910" tIns="46454" rIns="92910" bIns="46454"/>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4495" indent="-274806">
              <a:defRPr sz="2300">
                <a:solidFill>
                  <a:schemeClr val="tx1"/>
                </a:solidFill>
                <a:latin typeface="Arial" charset="0"/>
                <a:ea typeface="ＭＳ Ｐゴシック" charset="0"/>
              </a:defRPr>
            </a:lvl2pPr>
            <a:lvl3pPr marL="1099223" indent="-219845">
              <a:defRPr sz="2300">
                <a:solidFill>
                  <a:schemeClr val="tx1"/>
                </a:solidFill>
                <a:latin typeface="Arial" charset="0"/>
                <a:ea typeface="ＭＳ Ｐゴシック" charset="0"/>
              </a:defRPr>
            </a:lvl3pPr>
            <a:lvl4pPr marL="1538912" indent="-219845">
              <a:defRPr sz="2300">
                <a:solidFill>
                  <a:schemeClr val="tx1"/>
                </a:solidFill>
                <a:latin typeface="Arial" charset="0"/>
                <a:ea typeface="ＭＳ Ｐゴシック" charset="0"/>
              </a:defRPr>
            </a:lvl4pPr>
            <a:lvl5pPr marL="1978602" indent="-219845">
              <a:defRPr sz="2300">
                <a:solidFill>
                  <a:schemeClr val="tx1"/>
                </a:solidFill>
                <a:latin typeface="Arial" charset="0"/>
                <a:ea typeface="ＭＳ Ｐゴシック" charset="0"/>
              </a:defRPr>
            </a:lvl5pPr>
            <a:lvl6pPr marL="2418291" indent="-219845" eaLnBrk="0" fontAlgn="base" hangingPunct="0">
              <a:spcBef>
                <a:spcPct val="0"/>
              </a:spcBef>
              <a:spcAft>
                <a:spcPct val="0"/>
              </a:spcAft>
              <a:defRPr sz="2300">
                <a:solidFill>
                  <a:schemeClr val="tx1"/>
                </a:solidFill>
                <a:latin typeface="Arial" charset="0"/>
                <a:ea typeface="ＭＳ Ｐゴシック" charset="0"/>
              </a:defRPr>
            </a:lvl6pPr>
            <a:lvl7pPr marL="2857980" indent="-219845" eaLnBrk="0" fontAlgn="base" hangingPunct="0">
              <a:spcBef>
                <a:spcPct val="0"/>
              </a:spcBef>
              <a:spcAft>
                <a:spcPct val="0"/>
              </a:spcAft>
              <a:defRPr sz="2300">
                <a:solidFill>
                  <a:schemeClr val="tx1"/>
                </a:solidFill>
                <a:latin typeface="Arial" charset="0"/>
                <a:ea typeface="ＭＳ Ｐゴシック" charset="0"/>
              </a:defRPr>
            </a:lvl7pPr>
            <a:lvl8pPr marL="3297669" indent="-219845" eaLnBrk="0" fontAlgn="base" hangingPunct="0">
              <a:spcBef>
                <a:spcPct val="0"/>
              </a:spcBef>
              <a:spcAft>
                <a:spcPct val="0"/>
              </a:spcAft>
              <a:defRPr sz="2300">
                <a:solidFill>
                  <a:schemeClr val="tx1"/>
                </a:solidFill>
                <a:latin typeface="Arial" charset="0"/>
                <a:ea typeface="ＭＳ Ｐゴシック" charset="0"/>
              </a:defRPr>
            </a:lvl8pPr>
            <a:lvl9pPr marL="3737359" indent="-219845" eaLnBrk="0" fontAlgn="base" hangingPunct="0">
              <a:spcBef>
                <a:spcPct val="0"/>
              </a:spcBef>
              <a:spcAft>
                <a:spcPct val="0"/>
              </a:spcAft>
              <a:defRPr sz="2300">
                <a:solidFill>
                  <a:schemeClr val="tx1"/>
                </a:solidFill>
                <a:latin typeface="Arial" charset="0"/>
                <a:ea typeface="ＭＳ Ｐゴシック" charset="0"/>
              </a:defRPr>
            </a:lvl9pPr>
          </a:lstStyle>
          <a:p>
            <a:fld id="{2FD787DC-FBC6-7249-BB82-3F937E9C5A4E}" type="slidenum">
              <a:rPr lang="en-US" sz="1300"/>
              <a:pPr/>
              <a:t>65</a:t>
            </a:fld>
            <a:endParaRPr lang="en-US" sz="1300"/>
          </a:p>
        </p:txBody>
      </p:sp>
      <p:sp>
        <p:nvSpPr>
          <p:cNvPr id="21506" name="Rectangle 7"/>
          <p:cNvSpPr txBox="1">
            <a:spLocks noGrp="1" noChangeArrowheads="1"/>
          </p:cNvSpPr>
          <p:nvPr/>
        </p:nvSpPr>
        <p:spPr bwMode="auto">
          <a:xfrm>
            <a:off x="3956348" y="8818595"/>
            <a:ext cx="3027137" cy="4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nchor="b"/>
          <a:lstStyle>
            <a:lvl1pPr defTabSz="963613">
              <a:defRPr sz="2400">
                <a:solidFill>
                  <a:schemeClr val="tx1"/>
                </a:solidFill>
                <a:latin typeface="Arial" charset="0"/>
                <a:ea typeface="ＭＳ Ｐゴシック" charset="0"/>
                <a:cs typeface="ＭＳ Ｐゴシック" charset="0"/>
              </a:defRPr>
            </a:lvl1pPr>
            <a:lvl2pPr marL="742950" indent="-285750" defTabSz="963613">
              <a:defRPr sz="2400">
                <a:solidFill>
                  <a:schemeClr val="tx1"/>
                </a:solidFill>
                <a:latin typeface="Arial" charset="0"/>
                <a:ea typeface="ＭＳ Ｐゴシック" charset="0"/>
              </a:defRPr>
            </a:lvl2pPr>
            <a:lvl3pPr marL="1143000" indent="-228600" defTabSz="963613">
              <a:defRPr sz="2400">
                <a:solidFill>
                  <a:schemeClr val="tx1"/>
                </a:solidFill>
                <a:latin typeface="Arial" charset="0"/>
                <a:ea typeface="ＭＳ Ｐゴシック" charset="0"/>
              </a:defRPr>
            </a:lvl3pPr>
            <a:lvl4pPr marL="1600200" indent="-228600" defTabSz="963613">
              <a:defRPr sz="2400">
                <a:solidFill>
                  <a:schemeClr val="tx1"/>
                </a:solidFill>
                <a:latin typeface="Arial" charset="0"/>
                <a:ea typeface="ＭＳ Ｐゴシック" charset="0"/>
              </a:defRPr>
            </a:lvl4pPr>
            <a:lvl5pPr marL="2057400" indent="-228600" defTabSz="963613">
              <a:defRPr sz="2400">
                <a:solidFill>
                  <a:schemeClr val="tx1"/>
                </a:solidFill>
                <a:latin typeface="Arial"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EB4621-2ACD-6E46-A3B0-13497FCB5D91}" type="slidenum">
              <a:rPr lang="en-US" sz="1200"/>
              <a:pPr algn="r" eaLnBrk="1" hangingPunct="1"/>
              <a:t>65</a:t>
            </a:fld>
            <a:endParaRPr lang="en-US" sz="1200"/>
          </a:p>
        </p:txBody>
      </p:sp>
      <p:sp>
        <p:nvSpPr>
          <p:cNvPr id="21507" name="Rectangle 2"/>
          <p:cNvSpPr>
            <a:spLocks noGrp="1" noRot="1" noChangeAspect="1" noChangeArrowheads="1" noTextEdit="1"/>
          </p:cNvSpPr>
          <p:nvPr>
            <p:ph type="sldImg"/>
          </p:nvPr>
        </p:nvSpPr>
        <p:spPr>
          <a:xfrm>
            <a:off x="1173163" y="696913"/>
            <a:ext cx="4641850" cy="34813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lstStyle/>
          <a:p>
            <a:pPr eaLnBrk="1" hangingPunct="1"/>
            <a:r>
              <a:rPr lang="en-US" dirty="0"/>
              <a:t>Yet, </a:t>
            </a:r>
            <a:r>
              <a:rPr lang="en-US" dirty="0" smtClean="0"/>
              <a:t>today’s </a:t>
            </a:r>
            <a:r>
              <a:rPr lang="en-US" dirty="0"/>
              <a:t>hot research: Power is important; indeed! Conclusion: build slightly more power efficient machines that are even more difficult to program, and for this reason typical programs will end up being suboptimal possibly requiring more power. Also, few program will be developed, saving even more power..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Illusion because market place is</a:t>
            </a:r>
            <a:r>
              <a:rPr lang="en-US" baseline="0" dirty="0" smtClean="0"/>
              <a:t> sure to</a:t>
            </a:r>
            <a:r>
              <a:rPr lang="en-US" dirty="0" smtClean="0"/>
              <a:t> reject parallelism in the mainstream, making</a:t>
            </a:r>
            <a:r>
              <a:rPr lang="en-US" baseline="0" dirty="0" smtClean="0"/>
              <a:t> everybody a loser</a:t>
            </a:r>
            <a:r>
              <a:rPr lang="en-US" dirty="0" smtClean="0"/>
              <a:t> </a:t>
            </a:r>
          </a:p>
          <a:p>
            <a:r>
              <a:rPr lang="en-US" dirty="0" smtClean="0"/>
              <a:t>Stand out: deans love the industr</a:t>
            </a:r>
            <a:r>
              <a:rPr lang="en-US" baseline="0" dirty="0" smtClean="0"/>
              <a:t>y brand-name and the citation count among all those doing the same thing</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72</a:t>
            </a:fld>
            <a:endParaRPr lang="en-US" dirty="0"/>
          </a:p>
        </p:txBody>
      </p:sp>
    </p:spTree>
    <p:extLst>
      <p:ext uri="{BB962C8B-B14F-4D97-AF65-F5344CB8AC3E}">
        <p14:creationId xmlns:p14="http://schemas.microsoft.com/office/powerpoint/2010/main" val="3860700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r>
              <a:rPr lang="en-US" baseline="0" dirty="0" smtClean="0"/>
              <a:t>The importance of accounting for</a:t>
            </a:r>
            <a:r>
              <a:rPr lang="en-US" dirty="0" smtClean="0"/>
              <a:t> programming time was recognized by the ~$650M DARPA-HPCS program that ran between 2002 and 2011. However,</a:t>
            </a:r>
            <a:r>
              <a:rPr lang="en-US" baseline="0" dirty="0" smtClean="0"/>
              <a:t> it did not lead to definite conclusions.</a:t>
            </a:r>
          </a:p>
          <a:p>
            <a:endParaRPr lang="en-US" baseline="0" dirty="0" smtClean="0"/>
          </a:p>
        </p:txBody>
      </p:sp>
      <p:sp>
        <p:nvSpPr>
          <p:cNvPr id="4" name="Slide Number Placeholder 3"/>
          <p:cNvSpPr>
            <a:spLocks noGrp="1"/>
          </p:cNvSpPr>
          <p:nvPr>
            <p:ph type="sldNum" sz="quarter" idx="10"/>
          </p:nvPr>
        </p:nvSpPr>
        <p:spPr/>
        <p:txBody>
          <a:bodyPr/>
          <a:lstStyle/>
          <a:p>
            <a:fld id="{50A6E797-8EF6-4243-B4EF-E91D36FA338E}" type="slidenum">
              <a:rPr lang="en-US" smtClean="0"/>
              <a:pPr/>
              <a:t>73</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0A6E797-8EF6-4243-B4EF-E91D36FA338E}" type="slidenum">
              <a:rPr lang="en-US" smtClean="0"/>
              <a:pPr/>
              <a:t>74</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0A6E797-8EF6-4243-B4EF-E91D36FA338E}" type="slidenum">
              <a:rPr lang="en-US" smtClean="0"/>
              <a:pPr/>
              <a:t>75</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r>
              <a:rPr lang="en-US" baseline="0" dirty="0" smtClean="0"/>
              <a:t>Even if you have the best hammer in the world, but you need to glue two boards, the hammer cannot do it</a:t>
            </a:r>
          </a:p>
        </p:txBody>
      </p:sp>
      <p:sp>
        <p:nvSpPr>
          <p:cNvPr id="4" name="Slide Number Placeholder 3"/>
          <p:cNvSpPr>
            <a:spLocks noGrp="1"/>
          </p:cNvSpPr>
          <p:nvPr>
            <p:ph type="sldNum" sz="quarter" idx="10"/>
          </p:nvPr>
        </p:nvSpPr>
        <p:spPr/>
        <p:txBody>
          <a:bodyPr/>
          <a:lstStyle/>
          <a:p>
            <a:fld id="{50A6E797-8EF6-4243-B4EF-E91D36FA338E}" type="slidenum">
              <a:rPr lang="en-US" smtClean="0"/>
              <a:pPr/>
              <a:t>76</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78</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0" indent="0">
              <a:buNone/>
            </a:pPr>
            <a:r>
              <a:rPr lang="en-US" sz="1200" kern="1200" dirty="0" smtClean="0">
                <a:solidFill>
                  <a:schemeClr val="tx1"/>
                </a:solidFill>
                <a:effectLst/>
                <a:latin typeface="+mn-lt"/>
                <a:ea typeface="+mn-ea"/>
                <a:cs typeface="+mn-cs"/>
              </a:rPr>
              <a:t>The question mark</a:t>
            </a:r>
            <a:r>
              <a:rPr lang="en-US" sz="1200" kern="1200" baseline="0" dirty="0" smtClean="0">
                <a:solidFill>
                  <a:schemeClr val="tx1"/>
                </a:solidFill>
                <a:effectLst/>
                <a:latin typeface="+mn-lt"/>
                <a:ea typeface="+mn-ea"/>
                <a:cs typeface="+mn-cs"/>
              </a:rPr>
              <a:t> may be the most informative character in this slide</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a:t>
            </a:r>
            <a:r>
              <a:rPr lang="en-US" baseline="0" dirty="0" smtClean="0"/>
              <a:t> CS as the customer: intellectually, as well as materially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 know what I know and what I don’t. Cannot move forward without domain experts.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80</a:t>
            </a:fld>
            <a:endParaRPr lang="en-US" dirty="0"/>
          </a:p>
        </p:txBody>
      </p:sp>
    </p:spTree>
    <p:extLst>
      <p:ext uri="{BB962C8B-B14F-4D97-AF65-F5344CB8AC3E}">
        <p14:creationId xmlns:p14="http://schemas.microsoft.com/office/powerpoint/2010/main" val="2495682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81</a:t>
            </a:fld>
            <a:endParaRPr lang="en-US" dirty="0"/>
          </a:p>
        </p:txBody>
      </p:sp>
    </p:spTree>
    <p:extLst>
      <p:ext uri="{BB962C8B-B14F-4D97-AF65-F5344CB8AC3E}">
        <p14:creationId xmlns:p14="http://schemas.microsoft.com/office/powerpoint/2010/main" val="3675950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Cooling can be filtered open-tap water. Other options</a:t>
            </a:r>
            <a:r>
              <a:rPr lang="en-US" baseline="0" dirty="0" smtClean="0"/>
              <a:t> : active  cooling.</a:t>
            </a:r>
            <a:endParaRPr lang="en-US" dirty="0" smtClean="0"/>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85</a:t>
            </a:fld>
            <a:endParaRPr lang="en-US" dirty="0"/>
          </a:p>
        </p:txBody>
      </p:sp>
    </p:spTree>
    <p:extLst>
      <p:ext uri="{BB962C8B-B14F-4D97-AF65-F5344CB8AC3E}">
        <p14:creationId xmlns:p14="http://schemas.microsoft.com/office/powerpoint/2010/main" val="861802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BA90-D10B-4CF0-B7AF-CD0CB2BB3C48}" type="slidenum">
              <a:rPr lang="en-US" smtClean="0"/>
              <a:pPr/>
              <a:t>91</a:t>
            </a:fld>
            <a:endParaRPr lang="en-US"/>
          </a:p>
        </p:txBody>
      </p:sp>
    </p:spTree>
    <p:extLst>
      <p:ext uri="{BB962C8B-B14F-4D97-AF65-F5344CB8AC3E}">
        <p14:creationId xmlns:p14="http://schemas.microsoft.com/office/powerpoint/2010/main" val="3681254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Simpler application than a parallel computer. Equal</a:t>
            </a:r>
            <a:r>
              <a:rPr lang="en-US" baseline="0" dirty="0" smtClean="0"/>
              <a:t> exchange with current component(s); hence, easier to adopt by the market. However, similar technical issues. </a:t>
            </a:r>
            <a:r>
              <a:rPr lang="en-US" dirty="0" smtClean="0"/>
              <a:t> </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93</a:t>
            </a:fld>
            <a:endParaRPr lang="en-US" dirty="0"/>
          </a:p>
        </p:txBody>
      </p:sp>
    </p:spTree>
    <p:extLst>
      <p:ext uri="{BB962C8B-B14F-4D97-AF65-F5344CB8AC3E}">
        <p14:creationId xmlns:p14="http://schemas.microsoft.com/office/powerpoint/2010/main" val="3309549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a:t>
            </a:r>
            <a:r>
              <a:rPr lang="en-US" dirty="0" smtClean="0"/>
              <a:t>ll electronic ICN will</a:t>
            </a:r>
            <a:r>
              <a:rPr lang="en-US" baseline="0" dirty="0" smtClean="0"/>
              <a:t> have ~16K inputs and the same number of outputs since groups of 64+ bits will always travel together.</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99</a:t>
            </a:fld>
            <a:endParaRPr lang="en-US" dirty="0"/>
          </a:p>
        </p:txBody>
      </p:sp>
    </p:spTree>
    <p:extLst>
      <p:ext uri="{BB962C8B-B14F-4D97-AF65-F5344CB8AC3E}">
        <p14:creationId xmlns:p14="http://schemas.microsoft.com/office/powerpoint/2010/main" val="3949420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100</a:t>
            </a:fld>
            <a:endParaRPr lang="en-US" dirty="0"/>
          </a:p>
        </p:txBody>
      </p:sp>
    </p:spTree>
    <p:extLst>
      <p:ext uri="{BB962C8B-B14F-4D97-AF65-F5344CB8AC3E}">
        <p14:creationId xmlns:p14="http://schemas.microsoft.com/office/powerpoint/2010/main" val="37691384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101</a:t>
            </a:fld>
            <a:endParaRPr lang="en-US" dirty="0"/>
          </a:p>
        </p:txBody>
      </p:sp>
    </p:spTree>
    <p:extLst>
      <p:ext uri="{BB962C8B-B14F-4D97-AF65-F5344CB8AC3E}">
        <p14:creationId xmlns:p14="http://schemas.microsoft.com/office/powerpoint/2010/main" val="54369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Creativity--By nature, algorithms require some level of creativity. Ideally, programming does not. </a:t>
            </a:r>
            <a:endParaRPr lang="en-US" dirty="0" smtClean="0"/>
          </a:p>
          <a:p>
            <a:r>
              <a:rPr lang="en-US" dirty="0" smtClean="0"/>
              <a:t>Current ideas</a:t>
            </a:r>
            <a:r>
              <a:rPr lang="en-US" baseline="0" dirty="0" smtClean="0"/>
              <a:t> for </a:t>
            </a:r>
            <a:r>
              <a:rPr lang="en-US" dirty="0" smtClean="0"/>
              <a:t>100K+ cores</a:t>
            </a:r>
            <a:r>
              <a:rPr lang="en-US" baseline="0" dirty="0" smtClean="0"/>
              <a:t> require going off-chip</a:t>
            </a:r>
            <a:endParaRPr lang="en-US" dirty="0"/>
          </a:p>
        </p:txBody>
      </p:sp>
      <p:sp>
        <p:nvSpPr>
          <p:cNvPr id="4" name="Slide Number Placeholder 3"/>
          <p:cNvSpPr>
            <a:spLocks noGrp="1"/>
          </p:cNvSpPr>
          <p:nvPr>
            <p:ph type="sldNum" sz="quarter" idx="10"/>
          </p:nvPr>
        </p:nvSpPr>
        <p:spPr/>
        <p:txBody>
          <a:bodyPr/>
          <a:lstStyle/>
          <a:p>
            <a:pPr>
              <a:defRPr/>
            </a:pPr>
            <a:fld id="{DD56E227-BC7B-4C05-9AE1-A1B2CF741B4A}"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4495" indent="-274806">
              <a:defRPr sz="2300">
                <a:solidFill>
                  <a:schemeClr val="tx1"/>
                </a:solidFill>
                <a:latin typeface="Arial" charset="0"/>
                <a:ea typeface="ＭＳ Ｐゴシック" charset="0"/>
              </a:defRPr>
            </a:lvl2pPr>
            <a:lvl3pPr marL="1099223" indent="-219845">
              <a:defRPr sz="2300">
                <a:solidFill>
                  <a:schemeClr val="tx1"/>
                </a:solidFill>
                <a:latin typeface="Arial" charset="0"/>
                <a:ea typeface="ＭＳ Ｐゴシック" charset="0"/>
              </a:defRPr>
            </a:lvl3pPr>
            <a:lvl4pPr marL="1538912" indent="-219845">
              <a:defRPr sz="2300">
                <a:solidFill>
                  <a:schemeClr val="tx1"/>
                </a:solidFill>
                <a:latin typeface="Arial" charset="0"/>
                <a:ea typeface="ＭＳ Ｐゴシック" charset="0"/>
              </a:defRPr>
            </a:lvl4pPr>
            <a:lvl5pPr marL="1978602" indent="-219845">
              <a:defRPr sz="2300">
                <a:solidFill>
                  <a:schemeClr val="tx1"/>
                </a:solidFill>
                <a:latin typeface="Arial" charset="0"/>
                <a:ea typeface="ＭＳ Ｐゴシック" charset="0"/>
              </a:defRPr>
            </a:lvl5pPr>
            <a:lvl6pPr marL="2418291" indent="-219845" eaLnBrk="0" fontAlgn="base" hangingPunct="0">
              <a:spcBef>
                <a:spcPct val="0"/>
              </a:spcBef>
              <a:spcAft>
                <a:spcPct val="0"/>
              </a:spcAft>
              <a:defRPr sz="2300">
                <a:solidFill>
                  <a:schemeClr val="tx1"/>
                </a:solidFill>
                <a:latin typeface="Arial" charset="0"/>
                <a:ea typeface="ＭＳ Ｐゴシック" charset="0"/>
              </a:defRPr>
            </a:lvl6pPr>
            <a:lvl7pPr marL="2857980" indent="-219845" eaLnBrk="0" fontAlgn="base" hangingPunct="0">
              <a:spcBef>
                <a:spcPct val="0"/>
              </a:spcBef>
              <a:spcAft>
                <a:spcPct val="0"/>
              </a:spcAft>
              <a:defRPr sz="2300">
                <a:solidFill>
                  <a:schemeClr val="tx1"/>
                </a:solidFill>
                <a:latin typeface="Arial" charset="0"/>
                <a:ea typeface="ＭＳ Ｐゴシック" charset="0"/>
              </a:defRPr>
            </a:lvl7pPr>
            <a:lvl8pPr marL="3297669" indent="-219845" eaLnBrk="0" fontAlgn="base" hangingPunct="0">
              <a:spcBef>
                <a:spcPct val="0"/>
              </a:spcBef>
              <a:spcAft>
                <a:spcPct val="0"/>
              </a:spcAft>
              <a:defRPr sz="2300">
                <a:solidFill>
                  <a:schemeClr val="tx1"/>
                </a:solidFill>
                <a:latin typeface="Arial" charset="0"/>
                <a:ea typeface="ＭＳ Ｐゴシック" charset="0"/>
              </a:defRPr>
            </a:lvl8pPr>
            <a:lvl9pPr marL="3737359" indent="-219845" eaLnBrk="0" fontAlgn="base" hangingPunct="0">
              <a:spcBef>
                <a:spcPct val="0"/>
              </a:spcBef>
              <a:spcAft>
                <a:spcPct val="0"/>
              </a:spcAft>
              <a:defRPr sz="2300">
                <a:solidFill>
                  <a:schemeClr val="tx1"/>
                </a:solidFill>
                <a:latin typeface="Arial" charset="0"/>
                <a:ea typeface="ＭＳ Ｐゴシック" charset="0"/>
              </a:defRPr>
            </a:lvl9pPr>
          </a:lstStyle>
          <a:p>
            <a:fld id="{2FD787DC-FBC6-7249-BB82-3F937E9C5A4E}" type="slidenum">
              <a:rPr lang="en-US" sz="1300"/>
              <a:pPr/>
              <a:t>105</a:t>
            </a:fld>
            <a:endParaRPr lang="en-US" sz="1300"/>
          </a:p>
        </p:txBody>
      </p:sp>
      <p:sp>
        <p:nvSpPr>
          <p:cNvPr id="21506" name="Rectangle 7"/>
          <p:cNvSpPr txBox="1">
            <a:spLocks noGrp="1" noChangeArrowheads="1"/>
          </p:cNvSpPr>
          <p:nvPr/>
        </p:nvSpPr>
        <p:spPr bwMode="auto">
          <a:xfrm>
            <a:off x="3956348" y="8818595"/>
            <a:ext cx="3027137" cy="4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nchor="b"/>
          <a:lstStyle>
            <a:lvl1pPr defTabSz="963613">
              <a:defRPr sz="2400">
                <a:solidFill>
                  <a:schemeClr val="tx1"/>
                </a:solidFill>
                <a:latin typeface="Arial" charset="0"/>
                <a:ea typeface="ＭＳ Ｐゴシック" charset="0"/>
                <a:cs typeface="ＭＳ Ｐゴシック" charset="0"/>
              </a:defRPr>
            </a:lvl1pPr>
            <a:lvl2pPr marL="742950" indent="-285750" defTabSz="963613">
              <a:defRPr sz="2400">
                <a:solidFill>
                  <a:schemeClr val="tx1"/>
                </a:solidFill>
                <a:latin typeface="Arial" charset="0"/>
                <a:ea typeface="ＭＳ Ｐゴシック" charset="0"/>
              </a:defRPr>
            </a:lvl2pPr>
            <a:lvl3pPr marL="1143000" indent="-228600" defTabSz="963613">
              <a:defRPr sz="2400">
                <a:solidFill>
                  <a:schemeClr val="tx1"/>
                </a:solidFill>
                <a:latin typeface="Arial" charset="0"/>
                <a:ea typeface="ＭＳ Ｐゴシック" charset="0"/>
              </a:defRPr>
            </a:lvl3pPr>
            <a:lvl4pPr marL="1600200" indent="-228600" defTabSz="963613">
              <a:defRPr sz="2400">
                <a:solidFill>
                  <a:schemeClr val="tx1"/>
                </a:solidFill>
                <a:latin typeface="Arial" charset="0"/>
                <a:ea typeface="ＭＳ Ｐゴシック" charset="0"/>
              </a:defRPr>
            </a:lvl4pPr>
            <a:lvl5pPr marL="2057400" indent="-228600" defTabSz="963613">
              <a:defRPr sz="2400">
                <a:solidFill>
                  <a:schemeClr val="tx1"/>
                </a:solidFill>
                <a:latin typeface="Arial" charset="0"/>
                <a:ea typeface="ＭＳ Ｐゴシック" charset="0"/>
              </a:defRPr>
            </a:lvl5pPr>
            <a:lvl6pPr marL="2514600" indent="-228600" defTabSz="963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3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3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3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0EB4621-2ACD-6E46-A3B0-13497FCB5D91}" type="slidenum">
              <a:rPr lang="en-US" sz="1200"/>
              <a:pPr algn="r" eaLnBrk="1" hangingPunct="1"/>
              <a:t>105</a:t>
            </a:fld>
            <a:endParaRPr lang="en-US" sz="1200"/>
          </a:p>
        </p:txBody>
      </p:sp>
      <p:sp>
        <p:nvSpPr>
          <p:cNvPr id="21507" name="Rectangle 2"/>
          <p:cNvSpPr>
            <a:spLocks noGrp="1" noRot="1" noChangeAspect="1" noChangeArrowheads="1" noTextEdit="1"/>
          </p:cNvSpPr>
          <p:nvPr>
            <p:ph type="sldImg"/>
          </p:nvPr>
        </p:nvSpPr>
        <p:spPr>
          <a:xfrm>
            <a:off x="1173163" y="696913"/>
            <a:ext cx="4641850" cy="34813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0" tIns="46469" rIns="92940" bIns="46469"/>
          <a:lstStyle/>
          <a:p>
            <a:pPr eaLnBrk="1" hangingPunct="1"/>
            <a:r>
              <a:rPr lang="en-US" dirty="0"/>
              <a:t>Yet, </a:t>
            </a:r>
            <a:r>
              <a:rPr lang="en-US" dirty="0" smtClean="0"/>
              <a:t>today’s </a:t>
            </a:r>
            <a:r>
              <a:rPr lang="en-US" dirty="0"/>
              <a:t>hot research: Power is important; indeed! Conclusion: build slightly more power efficient machines that are even more difficult to program, and for this reason typical programs will end up being suboptimal possibly requiring more power. Also, few program will be developed, saving even more power..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Platforms</a:t>
            </a:r>
            <a:endParaRPr lang="en-US" dirty="0"/>
          </a:p>
          <a:p>
            <a:r>
              <a:rPr lang="en-US" dirty="0"/>
              <a:t>Xeon:</a:t>
            </a:r>
            <a:r>
              <a:rPr lang="en-US" dirty="0" smtClean="0"/>
              <a:t> </a:t>
            </a:r>
            <a:r>
              <a:rPr lang="en-US" dirty="0"/>
              <a:t>2x Intel Xeon E5-2692v2 (12 cores per chip) @ 2.20 GHz</a:t>
            </a:r>
          </a:p>
          <a:p>
            <a:r>
              <a:rPr lang="en-US" dirty="0"/>
              <a:t>Core i3:</a:t>
            </a:r>
            <a:r>
              <a:rPr lang="en-US" dirty="0" smtClean="0"/>
              <a:t> </a:t>
            </a:r>
            <a:r>
              <a:rPr lang="en-US" dirty="0"/>
              <a:t>Intel Core i3-3220 @ 3.30 GHz</a:t>
            </a:r>
          </a:p>
          <a:p>
            <a:r>
              <a:rPr lang="en-US" dirty="0"/>
              <a:t>MIC:</a:t>
            </a:r>
            <a:r>
              <a:rPr lang="en-US" dirty="0" smtClean="0"/>
              <a:t> </a:t>
            </a:r>
            <a:r>
              <a:rPr lang="en-US" dirty="0"/>
              <a:t>Intel Xeon Phi 7110P @ 1.09 GHz</a:t>
            </a:r>
          </a:p>
          <a:p>
            <a:r>
              <a:rPr lang="en-US" dirty="0"/>
              <a:t>Kepler:</a:t>
            </a:r>
            <a:r>
              <a:rPr lang="en-US" dirty="0" smtClean="0"/>
              <a:t> </a:t>
            </a:r>
            <a:r>
              <a:rPr lang="en-US" dirty="0"/>
              <a:t>NVIDIA Tesla GK110 @ 0.73 GHz</a:t>
            </a:r>
          </a:p>
          <a:p>
            <a:r>
              <a:rPr lang="en-US" dirty="0"/>
              <a:t>Fermi:</a:t>
            </a:r>
            <a:r>
              <a:rPr lang="en-US" dirty="0" smtClean="0"/>
              <a:t> </a:t>
            </a:r>
            <a:r>
              <a:rPr lang="en-US" dirty="0"/>
              <a:t>NVIDIA Tesla M2090 @ 1.5 GHz</a:t>
            </a:r>
          </a:p>
          <a:p>
            <a:r>
              <a:rPr lang="en-US" dirty="0"/>
              <a:t>XMT:</a:t>
            </a:r>
            <a:r>
              <a:rPr lang="en-US" dirty="0" smtClean="0"/>
              <a:t> </a:t>
            </a:r>
            <a:r>
              <a:rPr lang="en-US" dirty="0"/>
              <a:t>1024 TCUs</a:t>
            </a:r>
            <a:r>
              <a:rPr lang="en-US" dirty="0" smtClean="0"/>
              <a:t> @</a:t>
            </a:r>
            <a:r>
              <a:rPr lang="en-US" baseline="0" dirty="0" smtClean="0"/>
              <a:t> 3.3 GHz</a:t>
            </a:r>
            <a:endParaRPr lang="en-US" dirty="0"/>
          </a:p>
        </p:txBody>
      </p:sp>
      <p:sp>
        <p:nvSpPr>
          <p:cNvPr id="4" name="Slide Number Placeholder 3"/>
          <p:cNvSpPr>
            <a:spLocks noGrp="1"/>
          </p:cNvSpPr>
          <p:nvPr>
            <p:ph type="sldNum" sz="quarter" idx="10"/>
          </p:nvPr>
        </p:nvSpPr>
        <p:spPr/>
        <p:txBody>
          <a:bodyPr/>
          <a:lstStyle/>
          <a:p>
            <a:fld id="{E714BA90-D10B-4CF0-B7AF-CD0CB2BB3C48}" type="slidenum">
              <a:rPr lang="en-US" smtClean="0"/>
              <a:pPr/>
              <a:t>106</a:t>
            </a:fld>
            <a:endParaRPr lang="en-US"/>
          </a:p>
        </p:txBody>
      </p:sp>
    </p:spTree>
    <p:extLst>
      <p:ext uri="{BB962C8B-B14F-4D97-AF65-F5344CB8AC3E}">
        <p14:creationId xmlns:p14="http://schemas.microsoft.com/office/powerpoint/2010/main" val="36812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Proof-of-concept</a:t>
            </a:r>
          </a:p>
          <a:p>
            <a:r>
              <a:rPr lang="en-US" dirty="0" smtClean="0"/>
              <a:t>While XMTC compiler has been stable for human</a:t>
            </a:r>
            <a:r>
              <a:rPr lang="en-US" baseline="0" dirty="0" smtClean="0"/>
              <a:t> programming, some issues regarding code which is (ICE) compiler output</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pPr/>
              <a:t>9</a:t>
            </a:fld>
            <a:endParaRPr lang="en-US" dirty="0"/>
          </a:p>
        </p:txBody>
      </p:sp>
    </p:spTree>
    <p:extLst>
      <p:ext uri="{BB962C8B-B14F-4D97-AF65-F5344CB8AC3E}">
        <p14:creationId xmlns:p14="http://schemas.microsoft.com/office/powerpoint/2010/main" val="85477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0EC8D-5DA5-4C92-8278-6CE9D3AA084E}" type="slidenum">
              <a:rPr lang="en-US"/>
              <a:pPr/>
              <a:t>14</a:t>
            </a:fld>
            <a:endParaRPr lang="en-US" dirty="0"/>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62684-D8F3-4B15-8021-AFE50D12ACAC}" type="slidenum">
              <a:rPr lang="en-US"/>
              <a:pPr/>
              <a:t>15</a:t>
            </a:fld>
            <a:endParaRPr lang="en-US" dirty="0"/>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D13442-74A8-4E25-B58C-865E492790C2}"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286619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93D2C-6E26-485A-8FC5-617B715E9CA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31392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A05C7-B5C6-4E8C-8307-4A492A9583A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157882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E54268-C3D0-4F18-8E08-EF19361A1EE4}" type="datetime1">
              <a:rPr lang="en-US" smtClean="0"/>
              <a:t>4/15/2019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39FE96-F47F-484D-A958-AF9283994631}" type="slidenum">
              <a:rPr lang="en-US"/>
              <a:pPr>
                <a:defRPr/>
              </a:pPr>
              <a:t>‹#›</a:t>
            </a:fld>
            <a:endParaRPr lang="en-US" dirty="0"/>
          </a:p>
        </p:txBody>
      </p:sp>
    </p:spTree>
    <p:extLst>
      <p:ext uri="{BB962C8B-B14F-4D97-AF65-F5344CB8AC3E}">
        <p14:creationId xmlns:p14="http://schemas.microsoft.com/office/powerpoint/2010/main" val="245709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29568-98B2-4075-B140-D34F6C5BC1CD}"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955024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082DF-E915-43D6-BF22-433C10F549AD}"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321810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A48A0-56BE-4808-A546-1FC3C45CA579}"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4013313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98FD70-71CF-499B-9A5D-D426607124CB}"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1084166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4CF0AC-FE8E-435A-9EB5-66D306D1038B}" type="datetime1">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77112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DCBA7E-7CC5-4851-8588-C60E23EAD0EA}" type="datetime1">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91952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057C2-FC47-4672-9279-94750D30651D}" type="datetime1">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61409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3150B-6E06-4917-BFE1-EEF84C6B099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376336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B85D4-8877-4454-8CF5-616B7BB1C002}"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3907237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2B15F-EEAD-4380-9DD6-7187FBAB40BB}"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264150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B76DE-EB1F-4336-8ACF-1C8D1D340A34}"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1227334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8038F-610B-4CD0-8BF9-83BE93386D9D}"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7A0379-BB95-4317-8CC9-679ECC0AB34B}" type="slidenum">
              <a:rPr lang="en-US" smtClean="0"/>
              <a:pPr/>
              <a:t>‹#›</a:t>
            </a:fld>
            <a:endParaRPr lang="en-US" dirty="0"/>
          </a:p>
        </p:txBody>
      </p:sp>
    </p:spTree>
    <p:extLst>
      <p:ext uri="{BB962C8B-B14F-4D97-AF65-F5344CB8AC3E}">
        <p14:creationId xmlns:p14="http://schemas.microsoft.com/office/powerpoint/2010/main" val="395674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22111-1EF5-4DDA-B4D0-055CDAE45170}" type="datetime1">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83765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59DF1-114F-4A80-8249-5F1085C7F1CB}"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90215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AA195-4154-423B-B5D2-0AA1B2238C50}" type="datetime1">
              <a:rPr lang="en-US" smtClean="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405431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82CFA-9AF2-4486-90F3-1B4D6D6CB77F}" type="datetime1">
              <a:rPr lang="en-US" smtClean="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230145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27803-4566-4FA4-B120-F83B685A3DEC}" type="datetime1">
              <a:rPr lang="en-US" smtClean="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86402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D86C8-9D3C-49FD-96E9-F3ABA53716DF}"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4429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DDEEB-F786-462F-B678-4E24EC251FA6}" type="datetime1">
              <a:rPr lang="en-US" smtClean="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87700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FC86-269A-4E00-ADBD-A23A134056DC}" type="datetime1">
              <a:rPr lang="en-US" smtClean="0"/>
              <a:t>4/15/2019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1661D-629B-1643-88A8-69A2F214F552}" type="slidenum">
              <a:rPr lang="en-US" smtClean="0"/>
              <a:pPr/>
              <a:t>‹#›</a:t>
            </a:fld>
            <a:endParaRPr lang="en-US" dirty="0"/>
          </a:p>
        </p:txBody>
      </p:sp>
    </p:spTree>
    <p:extLst>
      <p:ext uri="{BB962C8B-B14F-4D97-AF65-F5344CB8AC3E}">
        <p14:creationId xmlns:p14="http://schemas.microsoft.com/office/powerpoint/2010/main" val="334981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758B3-FF15-41C4-99E0-4FBC3C4745DA}" type="datetime1">
              <a:rPr lang="en-US" smtClean="0"/>
              <a:t>4/15/2019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A0379-BB95-4317-8CC9-679ECC0AB34B}" type="slidenum">
              <a:rPr lang="en-US" smtClean="0"/>
              <a:pPr/>
              <a:t>‹#›</a:t>
            </a:fld>
            <a:endParaRPr lang="en-US"/>
          </a:p>
        </p:txBody>
      </p:sp>
    </p:spTree>
    <p:extLst>
      <p:ext uri="{BB962C8B-B14F-4D97-AF65-F5344CB8AC3E}">
        <p14:creationId xmlns:p14="http://schemas.microsoft.com/office/powerpoint/2010/main" val="4031705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drum.lib.umd.edu/handle/1903/17153"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ystemdesign.altera.com/inferring-the-future-of-machine-learn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dl.acm.org/citation.cfm?doid=2580723.2580945" TargetMode="External"/><Relationship Id="rId2" Type="http://schemas.openxmlformats.org/officeDocument/2006/relationships/hyperlink" Target="http://dl.acm.org/citation.cfm?id=186675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downloads.sourceforge.net/xmtc/xmtc-tools-0.8.0.i386.tar.gz"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umiacs.umd.edu/users/vishkin/XMT/sw-release.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micropump.com/support_documents/GA_EagleDrive.pdf" TargetMode="Externa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2520778"/>
          </a:xfrm>
        </p:spPr>
        <p:txBody>
          <a:bodyPr>
            <a:normAutofit/>
          </a:bodyPr>
          <a:lstStyle/>
          <a:p>
            <a:r>
              <a:rPr lang="en-US" sz="3600" dirty="0"/>
              <a:t>Single-Threaded Parallel </a:t>
            </a:r>
            <a:r>
              <a:rPr lang="en-US" sz="3600" dirty="0" smtClean="0"/>
              <a:t>Programming</a:t>
            </a:r>
            <a:br>
              <a:rPr lang="en-US" sz="3600" dirty="0" smtClean="0"/>
            </a:br>
            <a:r>
              <a:rPr lang="en-US" sz="2200" dirty="0" smtClean="0">
                <a:solidFill>
                  <a:srgbClr val="FF0000"/>
                </a:solidFill>
              </a:rPr>
              <a:t>Parallel algorithms/programming dominated by Math induction, like serial a/p </a:t>
            </a:r>
            <a:r>
              <a:rPr lang="en-US" sz="3600" dirty="0" smtClean="0"/>
              <a:t/>
            </a:r>
            <a:br>
              <a:rPr lang="en-US" sz="3600" dirty="0" smtClean="0"/>
            </a:br>
            <a:r>
              <a:rPr lang="en-US" sz="3600" dirty="0" smtClean="0"/>
              <a:t>for Multi-Threaded </a:t>
            </a:r>
            <a:r>
              <a:rPr lang="en-US" sz="3600" dirty="0"/>
              <a:t>Many-Core </a:t>
            </a:r>
            <a:r>
              <a:rPr lang="en-US" sz="3600" dirty="0" smtClean="0"/>
              <a:t>Design</a:t>
            </a:r>
            <a:br>
              <a:rPr lang="en-US" sz="3600" dirty="0" smtClean="0"/>
            </a:br>
            <a:r>
              <a:rPr lang="en-US" sz="2200" dirty="0" smtClean="0">
                <a:solidFill>
                  <a:srgbClr val="FF0000"/>
                </a:solidFill>
              </a:rPr>
              <a:t>scalable parallel systems</a:t>
            </a:r>
            <a:endParaRPr lang="en-US" sz="3100" dirty="0">
              <a:solidFill>
                <a:srgbClr val="FF0000"/>
              </a:solidFill>
            </a:endParaRPr>
          </a:p>
        </p:txBody>
      </p:sp>
      <p:sp>
        <p:nvSpPr>
          <p:cNvPr id="2051" name="Rectangle 3"/>
          <p:cNvSpPr>
            <a:spLocks noGrp="1" noChangeArrowheads="1"/>
          </p:cNvSpPr>
          <p:nvPr>
            <p:ph type="subTitle" idx="1"/>
          </p:nvPr>
        </p:nvSpPr>
        <p:spPr>
          <a:xfrm>
            <a:off x="0" y="3793524"/>
            <a:ext cx="9067799" cy="489550"/>
          </a:xfrm>
        </p:spPr>
        <p:txBody>
          <a:bodyPr>
            <a:normAutofit fontScale="92500" lnSpcReduction="10000"/>
          </a:bodyPr>
          <a:lstStyle/>
          <a:p>
            <a:pPr eaLnBrk="1" hangingPunct="1">
              <a:lnSpc>
                <a:spcPct val="80000"/>
              </a:lnSpc>
            </a:pPr>
            <a:r>
              <a:rPr lang="en-US" altLang="zh-CN" sz="2800" dirty="0" smtClean="0">
                <a:solidFill>
                  <a:schemeClr val="tx1"/>
                </a:solidFill>
                <a:ea typeface="宋体" charset="-122"/>
              </a:rPr>
              <a:t>Uzi Vishkin</a:t>
            </a:r>
          </a:p>
          <a:p>
            <a:pPr eaLnBrk="1" hangingPunct="1">
              <a:lnSpc>
                <a:spcPct val="80000"/>
              </a:lnSpc>
            </a:pPr>
            <a:r>
              <a:rPr lang="en-US" sz="800" dirty="0" smtClean="0"/>
              <a:t> </a:t>
            </a: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Slide Number Placeholder 1"/>
          <p:cNvSpPr>
            <a:spLocks noGrp="1"/>
          </p:cNvSpPr>
          <p:nvPr>
            <p:ph type="sldNum" sz="quarter" idx="12"/>
          </p:nvPr>
        </p:nvSpPr>
        <p:spPr/>
        <p:txBody>
          <a:bodyPr/>
          <a:lstStyle/>
          <a:p>
            <a:fld id="{6D91661D-629B-1643-88A8-69A2F214F552}" type="slidenum">
              <a:rPr lang="en-US" smtClean="0"/>
              <a:pPr/>
              <a:t>1</a:t>
            </a:fld>
            <a:endParaRPr lang="en-US" dirty="0"/>
          </a:p>
        </p:txBody>
      </p:sp>
    </p:spTree>
    <p:extLst>
      <p:ext uri="{BB962C8B-B14F-4D97-AF65-F5344CB8AC3E}">
        <p14:creationId xmlns:p14="http://schemas.microsoft.com/office/powerpoint/2010/main" val="348451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00"/>
            <a:ext cx="9055100" cy="784800"/>
          </a:xfrm>
        </p:spPr>
        <p:txBody>
          <a:bodyPr>
            <a:noAutofit/>
          </a:bodyPr>
          <a:lstStyle/>
          <a:p>
            <a:pPr marL="0" indent="0"/>
            <a:r>
              <a:rPr lang="en-US" sz="3600" u="sng" dirty="0" smtClean="0"/>
              <a:t>The appliance that took over the world</a:t>
            </a:r>
            <a:br>
              <a:rPr lang="en-US" sz="3600" u="sng" dirty="0" smtClean="0"/>
            </a:br>
            <a:r>
              <a:rPr lang="en-US" sz="2400" dirty="0" smtClean="0">
                <a:solidFill>
                  <a:srgbClr val="FF0000"/>
                </a:solidFill>
                <a:latin typeface="Calibri" charset="0"/>
              </a:rPr>
              <a:t>Critical feature </a:t>
            </a:r>
            <a:r>
              <a:rPr lang="en-US" sz="2400" dirty="0" smtClean="0">
                <a:latin typeface="Calibri" charset="0"/>
              </a:rPr>
              <a:t>of serial computing</a:t>
            </a:r>
            <a:endParaRPr lang="en-US" sz="2400" dirty="0">
              <a:latin typeface="Calibri" charset="0"/>
            </a:endParaRPr>
          </a:p>
        </p:txBody>
      </p:sp>
      <p:sp>
        <p:nvSpPr>
          <p:cNvPr id="3" name="Content Placeholder 2"/>
          <p:cNvSpPr>
            <a:spLocks noGrp="1"/>
          </p:cNvSpPr>
          <p:nvPr>
            <p:ph idx="1"/>
          </p:nvPr>
        </p:nvSpPr>
        <p:spPr>
          <a:xfrm>
            <a:off x="457200" y="1266738"/>
            <a:ext cx="8597900" cy="5591262"/>
          </a:xfrm>
        </p:spPr>
        <p:txBody>
          <a:bodyPr>
            <a:normAutofit/>
          </a:bodyPr>
          <a:lstStyle/>
          <a:p>
            <a:pPr marL="0" indent="0">
              <a:buNone/>
            </a:pPr>
            <a:r>
              <a:rPr lang="en-US" sz="2400" dirty="0" smtClean="0">
                <a:latin typeface="Calibri" charset="0"/>
              </a:rPr>
              <a:t>Math (mankind?) invented </a:t>
            </a:r>
            <a:r>
              <a:rPr lang="en-US" sz="2400" dirty="0">
                <a:latin typeface="Calibri" charset="0"/>
              </a:rPr>
              <a:t>(</a:t>
            </a:r>
            <a:r>
              <a:rPr lang="en-US" sz="2400" dirty="0">
                <a:solidFill>
                  <a:srgbClr val="FF0000"/>
                </a:solidFill>
                <a:latin typeface="Calibri" charset="0"/>
              </a:rPr>
              <a:t>only?</a:t>
            </a:r>
            <a:r>
              <a:rPr lang="en-US" sz="2400" dirty="0">
                <a:latin typeface="Calibri" charset="0"/>
              </a:rPr>
              <a:t>) </a:t>
            </a:r>
            <a:r>
              <a:rPr lang="en-US" sz="2400" dirty="0" smtClean="0">
                <a:latin typeface="Calibri" charset="0"/>
              </a:rPr>
              <a:t>one way for rigorous reasoning: </a:t>
            </a:r>
            <a:endParaRPr lang="en-US" sz="2400" dirty="0">
              <a:latin typeface="Calibri" charset="0"/>
            </a:endParaRPr>
          </a:p>
          <a:p>
            <a:pPr marL="0" indent="0">
              <a:buNone/>
            </a:pPr>
            <a:r>
              <a:rPr lang="en-US" sz="2400" dirty="0" smtClean="0">
                <a:solidFill>
                  <a:srgbClr val="FF0000"/>
                </a:solidFill>
                <a:latin typeface="Calibri" charset="0"/>
              </a:rPr>
              <a:t>Mathematical induction (MI)</a:t>
            </a:r>
            <a:r>
              <a:rPr lang="en-US" sz="2400" dirty="0">
                <a:latin typeface="Calibri" charset="0"/>
              </a:rPr>
              <a:t> </a:t>
            </a:r>
            <a:r>
              <a:rPr lang="en-US" sz="2400" dirty="0" smtClean="0">
                <a:latin typeface="Calibri" charset="0"/>
                <a:sym typeface="Wingdings" panose="05000000000000000000" pitchFamily="2" charset="2"/>
              </a:rPr>
              <a:t></a:t>
            </a:r>
            <a:r>
              <a:rPr lang="en-US" sz="2400" dirty="0" smtClean="0">
                <a:latin typeface="Calibri" charset="0"/>
              </a:rPr>
              <a:t> </a:t>
            </a:r>
            <a:r>
              <a:rPr lang="en-US" sz="2400" u="sng" dirty="0">
                <a:latin typeface="Calibri" charset="0"/>
              </a:rPr>
              <a:t>Serial </a:t>
            </a:r>
            <a:r>
              <a:rPr lang="en-US" sz="2400" u="sng" dirty="0" smtClean="0">
                <a:latin typeface="Calibri" charset="0"/>
              </a:rPr>
              <a:t>von-Neumann</a:t>
            </a:r>
            <a:r>
              <a:rPr lang="en-US" sz="2400" dirty="0" smtClean="0">
                <a:latin typeface="Calibri" charset="0"/>
              </a:rPr>
              <a:t>: </a:t>
            </a:r>
          </a:p>
          <a:p>
            <a:pPr marL="0" indent="0">
              <a:buNone/>
            </a:pPr>
            <a:r>
              <a:rPr lang="en-US" sz="2400" dirty="0" smtClean="0">
                <a:latin typeface="Calibri" charset="0"/>
              </a:rPr>
              <a:t>Intuition: An </a:t>
            </a:r>
            <a:r>
              <a:rPr lang="en-US" sz="2400" b="1" dirty="0" smtClean="0">
                <a:solidFill>
                  <a:srgbClr val="FF0000"/>
                </a:solidFill>
                <a:latin typeface="Calibri" charset="0"/>
              </a:rPr>
              <a:t>MI appliance?</a:t>
            </a:r>
            <a:r>
              <a:rPr lang="en-US" sz="2400" dirty="0" smtClean="0">
                <a:latin typeface="Calibri" charset="0"/>
              </a:rPr>
              <a:t> </a:t>
            </a:r>
          </a:p>
          <a:p>
            <a:pPr marL="457200" indent="-457200">
              <a:buAutoNum type="arabicPeriod"/>
            </a:pPr>
            <a:r>
              <a:rPr lang="en-US" sz="2400" dirty="0" smtClean="0">
                <a:latin typeface="Calibri" charset="0"/>
              </a:rPr>
              <a:t>MI-Enabled for programming, machinery and reasoning.</a:t>
            </a:r>
          </a:p>
          <a:p>
            <a:pPr marL="457200" indent="-457200">
              <a:buAutoNum type="arabicPeriod"/>
            </a:pPr>
            <a:r>
              <a:rPr lang="en-US" sz="2400" dirty="0" smtClean="0">
                <a:latin typeface="Calibri" charset="0"/>
              </a:rPr>
              <a:t>(Alleged) Aspiration: enabling efficient MI-based algorithms; i.e., constructive step-by-step descriptions</a:t>
            </a:r>
          </a:p>
          <a:p>
            <a:pPr marL="0" indent="0">
              <a:buNone/>
            </a:pPr>
            <a:r>
              <a:rPr lang="en-US" sz="2400" dirty="0" smtClean="0">
                <a:latin typeface="Calibri" charset="0"/>
              </a:rPr>
              <a:t>(</a:t>
            </a:r>
            <a:r>
              <a:rPr lang="en-US" sz="2400" u="sng" dirty="0" smtClean="0">
                <a:latin typeface="Calibri" charset="0"/>
              </a:rPr>
              <a:t>Beyond scope</a:t>
            </a:r>
            <a:r>
              <a:rPr lang="en-US" sz="2400" dirty="0" smtClean="0">
                <a:latin typeface="Calibri" charset="0"/>
              </a:rPr>
              <a:t>: “best” model &amp; architecture. Elaborate literature 1940s to 1970; e.g., [AHU74])</a:t>
            </a:r>
          </a:p>
          <a:p>
            <a:pPr marL="0" indent="0">
              <a:buNone/>
            </a:pPr>
            <a:r>
              <a:rPr lang="en-US" sz="2400" dirty="0" smtClean="0">
                <a:latin typeface="Calibri" charset="0"/>
              </a:rPr>
              <a:t>To bypass debate: </a:t>
            </a:r>
            <a:r>
              <a:rPr lang="en-US" sz="2400" dirty="0" smtClean="0">
                <a:solidFill>
                  <a:srgbClr val="FF0000"/>
                </a:solidFill>
                <a:latin typeface="Calibri" charset="0"/>
              </a:rPr>
              <a:t>MIA-appliance</a:t>
            </a:r>
            <a:r>
              <a:rPr lang="en-US" sz="2400" dirty="0" smtClean="0">
                <a:latin typeface="Calibri" charset="0"/>
              </a:rPr>
              <a:t> (MI Aspiring) </a:t>
            </a:r>
          </a:p>
          <a:p>
            <a:pPr marL="0" indent="0">
              <a:buNone/>
            </a:pPr>
            <a:endParaRPr lang="en-US" sz="2400" dirty="0" smtClean="0">
              <a:latin typeface="Calibri" charset="0"/>
            </a:endParaRPr>
          </a:p>
          <a:p>
            <a:pPr marL="0" indent="0">
              <a:buNone/>
            </a:pPr>
            <a:r>
              <a:rPr lang="en-US" sz="2400" u="sng" dirty="0" smtClean="0">
                <a:latin typeface="Calibri" charset="0"/>
              </a:rPr>
              <a:t>In retrospect</a:t>
            </a:r>
            <a:r>
              <a:rPr lang="en-US" sz="2400" dirty="0" smtClean="0">
                <a:latin typeface="Calibri" charset="0"/>
              </a:rPr>
              <a:t>:  engineering for serendipity. An appliance that roared. </a:t>
            </a:r>
          </a:p>
          <a:p>
            <a:pPr marL="0" indent="0">
              <a:buNone/>
            </a:pPr>
            <a:r>
              <a:rPr lang="en-US" sz="2400" u="sng" dirty="0" smtClean="0">
                <a:latin typeface="Calibri" charset="0"/>
              </a:rPr>
              <a:t>The </a:t>
            </a:r>
            <a:r>
              <a:rPr lang="en-US" sz="2400" i="1" u="sng" dirty="0" smtClean="0">
                <a:latin typeface="Calibri" charset="0"/>
              </a:rPr>
              <a:t>CS miracle</a:t>
            </a:r>
            <a:r>
              <a:rPr lang="en-US" sz="2400" i="1" dirty="0" smtClean="0">
                <a:latin typeface="Calibri" charset="0"/>
              </a:rPr>
              <a:t>: </a:t>
            </a:r>
            <a:r>
              <a:rPr lang="en-US" sz="2400" dirty="0" smtClean="0">
                <a:latin typeface="Calibri" charset="0"/>
              </a:rPr>
              <a:t>apps unimagined by originators</a:t>
            </a:r>
            <a:r>
              <a:rPr lang="en-US" sz="2400" i="1" dirty="0">
                <a:latin typeface="Calibri" charset="0"/>
              </a:rPr>
              <a:t> </a:t>
            </a:r>
            <a:r>
              <a:rPr lang="en-US" sz="2400" i="1" dirty="0" smtClean="0">
                <a:latin typeface="Calibri" charset="0"/>
              </a:rPr>
              <a:t>…</a:t>
            </a:r>
            <a:r>
              <a:rPr lang="en-US" sz="2400" dirty="0" smtClean="0">
                <a:latin typeface="Calibri" charset="0"/>
              </a:rPr>
              <a:t>taken </a:t>
            </a:r>
            <a:r>
              <a:rPr lang="en-US" sz="2400" dirty="0">
                <a:latin typeface="Calibri" charset="0"/>
              </a:rPr>
              <a:t>for </a:t>
            </a:r>
            <a:r>
              <a:rPr lang="en-US" sz="2400" dirty="0" smtClean="0">
                <a:latin typeface="Calibri" charset="0"/>
              </a:rPr>
              <a:t>granted</a:t>
            </a:r>
          </a:p>
          <a:p>
            <a:pPr marL="0" indent="0">
              <a:buNone/>
            </a:pPr>
            <a:endParaRPr lang="en-US" sz="2400" u="sng" dirty="0">
              <a:latin typeface="Calibri" charset="0"/>
            </a:endParaRPr>
          </a:p>
          <a:p>
            <a:pPr marL="0" indent="0">
              <a:buNone/>
            </a:pPr>
            <a:endParaRPr lang="en-US" sz="2400" u="sng" dirty="0">
              <a:latin typeface="Calibri" charset="0"/>
            </a:endParaRPr>
          </a:p>
          <a:p>
            <a:pPr marL="0" indent="0">
              <a:buNone/>
            </a:pPr>
            <a:endParaRPr lang="en-US" sz="1600" dirty="0" smtClean="0"/>
          </a:p>
          <a:p>
            <a:pPr marL="0" indent="0">
              <a:buNone/>
            </a:pPr>
            <a:endParaRPr lang="en-US" sz="16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10</a:t>
            </a:fld>
            <a:endParaRPr lang="en-US" dirty="0"/>
          </a:p>
        </p:txBody>
      </p:sp>
    </p:spTree>
    <p:extLst>
      <p:ext uri="{BB962C8B-B14F-4D97-AF65-F5344CB8AC3E}">
        <p14:creationId xmlns:p14="http://schemas.microsoft.com/office/powerpoint/2010/main" val="31201145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 y="0"/>
            <a:ext cx="9079992" cy="978408"/>
          </a:xfrm>
        </p:spPr>
        <p:txBody>
          <a:bodyPr>
            <a:normAutofit/>
          </a:bodyPr>
          <a:lstStyle/>
          <a:p>
            <a:pPr>
              <a:tabLst>
                <a:tab pos="4514850" algn="l"/>
              </a:tabLst>
            </a:pPr>
            <a:r>
              <a:rPr lang="en-US" dirty="0" smtClean="0"/>
              <a:t>Proposal from 30,000 feet </a:t>
            </a:r>
            <a:endParaRPr lang="en-US" dirty="0"/>
          </a:p>
        </p:txBody>
      </p:sp>
      <p:sp>
        <p:nvSpPr>
          <p:cNvPr id="3" name="Content Placeholder 2"/>
          <p:cNvSpPr>
            <a:spLocks noGrp="1"/>
          </p:cNvSpPr>
          <p:nvPr>
            <p:ph idx="1"/>
          </p:nvPr>
        </p:nvSpPr>
        <p:spPr>
          <a:xfrm>
            <a:off x="134471" y="1069848"/>
            <a:ext cx="9009529" cy="5056315"/>
          </a:xfrm>
        </p:spPr>
        <p:txBody>
          <a:bodyPr>
            <a:normAutofit fontScale="70000" lnSpcReduction="20000"/>
          </a:bodyPr>
          <a:lstStyle/>
          <a:p>
            <a:pPr marL="0" indent="0" algn="ctr">
              <a:buNone/>
            </a:pPr>
            <a:r>
              <a:rPr lang="en-US" u="sng" dirty="0" smtClean="0"/>
              <a:t>Imagine </a:t>
            </a:r>
            <a:r>
              <a:rPr lang="en-US" u="sng" dirty="0"/>
              <a:t>a large city with </a:t>
            </a:r>
            <a:r>
              <a:rPr lang="en-US" u="sng" dirty="0" smtClean="0"/>
              <a:t>(the usual) </a:t>
            </a:r>
            <a:r>
              <a:rPr lang="en-US" u="sng" dirty="0"/>
              <a:t>traffic </a:t>
            </a:r>
            <a:r>
              <a:rPr lang="en-US" u="sng" dirty="0" smtClean="0"/>
              <a:t>problems </a:t>
            </a:r>
          </a:p>
          <a:p>
            <a:pPr marL="0" indent="0">
              <a:buNone/>
            </a:pPr>
            <a:r>
              <a:rPr lang="en-US" dirty="0" smtClean="0"/>
              <a:t>Option 1: Limit </a:t>
            </a:r>
            <a:r>
              <a:rPr lang="en-US" dirty="0"/>
              <a:t>investment to roads (and </a:t>
            </a:r>
            <a:r>
              <a:rPr lang="en-US" dirty="0" smtClean="0"/>
              <a:t>buses)</a:t>
            </a:r>
          </a:p>
          <a:p>
            <a:pPr marL="0" indent="0">
              <a:buNone/>
            </a:pPr>
            <a:r>
              <a:rPr lang="en-US" dirty="0" smtClean="0"/>
              <a:t>Option 2: More costly construction of some subway/train system components </a:t>
            </a:r>
          </a:p>
          <a:p>
            <a:r>
              <a:rPr lang="en-US" dirty="0" smtClean="0"/>
              <a:t>One consideration:  Impact on labor with subway vs w/o.  </a:t>
            </a:r>
          </a:p>
          <a:p>
            <a:pPr marL="457200" lvl="1" indent="0">
              <a:buNone/>
            </a:pPr>
            <a:r>
              <a:rPr lang="en-US" dirty="0" smtClean="0"/>
              <a:t>(a) Time at work relative to time away from home </a:t>
            </a:r>
          </a:p>
          <a:p>
            <a:pPr marL="457200" lvl="1" indent="0">
              <a:buNone/>
            </a:pPr>
            <a:r>
              <a:rPr lang="en-US" dirty="0" smtClean="0"/>
              <a:t>(b) Pool of workers (how many commute</a:t>
            </a:r>
            <a:r>
              <a:rPr lang="en-US" dirty="0"/>
              <a:t> </a:t>
            </a:r>
            <a:r>
              <a:rPr lang="en-US" dirty="0" smtClean="0"/>
              <a:t>from afar) </a:t>
            </a:r>
          </a:p>
          <a:p>
            <a:pPr marL="0" indent="0">
              <a:buNone/>
            </a:pPr>
            <a:endParaRPr lang="en-US" dirty="0" smtClean="0"/>
          </a:p>
          <a:p>
            <a:pPr marL="0" indent="0" algn="ctr">
              <a:buNone/>
            </a:pPr>
            <a:r>
              <a:rPr lang="en-US" u="sng" dirty="0" smtClean="0"/>
              <a:t>Analogy: performance programming problems of today’s computers</a:t>
            </a:r>
          </a:p>
          <a:p>
            <a:pPr marL="0" indent="0">
              <a:buNone/>
            </a:pPr>
            <a:r>
              <a:rPr lang="en-US" dirty="0" smtClean="0"/>
              <a:t>Option 1: Limit to architecture and SW layers, or also</a:t>
            </a:r>
          </a:p>
          <a:p>
            <a:pPr marL="0" indent="0">
              <a:buNone/>
            </a:pPr>
            <a:r>
              <a:rPr lang="en-US" dirty="0" smtClean="0"/>
              <a:t>Option 2: Invest </a:t>
            </a:r>
            <a:r>
              <a:rPr lang="en-US" dirty="0"/>
              <a:t>in technology to allow new capabilities (data movement</a:t>
            </a:r>
            <a:r>
              <a:rPr lang="en-US" dirty="0" smtClean="0"/>
              <a:t>)</a:t>
            </a:r>
          </a:p>
          <a:p>
            <a:r>
              <a:rPr lang="en-US" dirty="0" smtClean="0"/>
              <a:t>Impact on programmers</a:t>
            </a:r>
          </a:p>
          <a:p>
            <a:pPr marL="457200" lvl="1" indent="0">
              <a:buNone/>
            </a:pPr>
            <a:r>
              <a:rPr lang="en-US" dirty="0" smtClean="0"/>
              <a:t>(a) How much time to complete a job for those who can do it?</a:t>
            </a:r>
          </a:p>
          <a:p>
            <a:pPr marL="457200" lvl="1" indent="0">
              <a:buNone/>
            </a:pPr>
            <a:r>
              <a:rPr lang="en-US" dirty="0" smtClean="0"/>
              <a:t>(b) How many can do it? And does it make good use of talent?</a:t>
            </a:r>
          </a:p>
          <a:p>
            <a:pPr lvl="1">
              <a:buFontTx/>
              <a:buChar char="-"/>
            </a:pPr>
            <a:r>
              <a:rPr lang="en-US" dirty="0"/>
              <a:t>H</a:t>
            </a:r>
            <a:r>
              <a:rPr lang="en-US" dirty="0" smtClean="0"/>
              <a:t>ow many SW applications/firms can afford?</a:t>
            </a:r>
          </a:p>
          <a:p>
            <a:pPr lvl="1">
              <a:buFontTx/>
              <a:buChar char="-"/>
            </a:pPr>
            <a:r>
              <a:rPr lang="en-US" dirty="0" smtClean="0"/>
              <a:t>Would performance programmers be overqualified?    </a:t>
            </a:r>
          </a:p>
        </p:txBody>
      </p:sp>
      <p:sp>
        <p:nvSpPr>
          <p:cNvPr id="4" name="Slide Number Placeholder 3"/>
          <p:cNvSpPr>
            <a:spLocks noGrp="1"/>
          </p:cNvSpPr>
          <p:nvPr>
            <p:ph type="sldNum" sz="quarter" idx="12"/>
          </p:nvPr>
        </p:nvSpPr>
        <p:spPr/>
        <p:txBody>
          <a:bodyPr/>
          <a:lstStyle/>
          <a:p>
            <a:fld id="{6D91661D-629B-1643-88A8-69A2F214F552}" type="slidenum">
              <a:rPr lang="en-US" smtClean="0"/>
              <a:pPr/>
              <a:t>100</a:t>
            </a:fld>
            <a:endParaRPr lang="en-US" dirty="0"/>
          </a:p>
        </p:txBody>
      </p:sp>
    </p:spTree>
    <p:extLst>
      <p:ext uri="{BB962C8B-B14F-4D97-AF65-F5344CB8AC3E}">
        <p14:creationId xmlns:p14="http://schemas.microsoft.com/office/powerpoint/2010/main" val="342520166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53"/>
            <a:ext cx="8229600" cy="877537"/>
          </a:xfrm>
        </p:spPr>
        <p:txBody>
          <a:bodyPr>
            <a:normAutofit/>
          </a:bodyPr>
          <a:lstStyle/>
          <a:p>
            <a:r>
              <a:rPr lang="en-US" u="sng" dirty="0"/>
              <a:t>Why should </a:t>
            </a:r>
            <a:r>
              <a:rPr lang="en-US" u="sng" dirty="0" smtClean="0"/>
              <a:t>Intel </a:t>
            </a:r>
            <a:r>
              <a:rPr lang="en-US" u="sng" dirty="0"/>
              <a:t>care</a:t>
            </a:r>
            <a:r>
              <a:rPr lang="en-US" u="sng" dirty="0" smtClean="0"/>
              <a:t>?</a:t>
            </a:r>
            <a:endParaRPr lang="en-US" sz="1800" u="sng" dirty="0"/>
          </a:p>
        </p:txBody>
      </p:sp>
      <p:sp>
        <p:nvSpPr>
          <p:cNvPr id="3" name="Content Placeholder 2"/>
          <p:cNvSpPr>
            <a:spLocks noGrp="1"/>
          </p:cNvSpPr>
          <p:nvPr>
            <p:ph idx="1"/>
          </p:nvPr>
        </p:nvSpPr>
        <p:spPr>
          <a:xfrm>
            <a:off x="457200" y="1182848"/>
            <a:ext cx="8229600" cy="5536734"/>
          </a:xfrm>
        </p:spPr>
        <p:txBody>
          <a:bodyPr>
            <a:normAutofit fontScale="92500" lnSpcReduction="10000"/>
          </a:bodyPr>
          <a:lstStyle/>
          <a:p>
            <a:pPr marL="571500" indent="-457200">
              <a:buFont typeface="Arial" panose="020B0604020202020204" pitchFamily="34" charset="0"/>
              <a:buChar char="•"/>
            </a:pPr>
            <a:r>
              <a:rPr lang="en-US" dirty="0" smtClean="0"/>
              <a:t>The SW spiral business model worked once…</a:t>
            </a:r>
          </a:p>
          <a:p>
            <a:pPr marL="571500" indent="-457200">
              <a:buFont typeface="Arial" panose="020B0604020202020204" pitchFamily="34" charset="0"/>
              <a:buChar char="•"/>
            </a:pPr>
            <a:r>
              <a:rPr lang="en-US" dirty="0" smtClean="0"/>
              <a:t>Can do it</a:t>
            </a:r>
          </a:p>
          <a:p>
            <a:pPr marL="571500" indent="-457200">
              <a:buFont typeface="Arial" panose="020B0604020202020204" pitchFamily="34" charset="0"/>
              <a:buChar char="•"/>
            </a:pPr>
            <a:r>
              <a:rPr lang="en-US" dirty="0" smtClean="0"/>
              <a:t>Improve productivity of 1</a:t>
            </a:r>
            <a:r>
              <a:rPr lang="en-US" baseline="30000" dirty="0" smtClean="0"/>
              <a:t>st</a:t>
            </a:r>
            <a:r>
              <a:rPr lang="en-US" dirty="0" smtClean="0"/>
              <a:t> line customers: SW vendors, SW developers. Thereby, to end customers </a:t>
            </a:r>
          </a:p>
          <a:p>
            <a:pPr marL="114300" indent="0">
              <a:buNone/>
            </a:pPr>
            <a:r>
              <a:rPr lang="en-US" dirty="0" smtClean="0"/>
              <a:t>Why now?</a:t>
            </a:r>
          </a:p>
          <a:p>
            <a:pPr marL="571500" indent="-457200">
              <a:buFontTx/>
              <a:buChar char="-"/>
            </a:pPr>
            <a:r>
              <a:rPr lang="en-US" dirty="0"/>
              <a:t>Just time &amp; timing till customers </a:t>
            </a:r>
            <a:r>
              <a:rPr lang="en-US" dirty="0" smtClean="0"/>
              <a:t>lose </a:t>
            </a:r>
            <a:r>
              <a:rPr lang="en-US" dirty="0"/>
              <a:t>patience with state of parallelism </a:t>
            </a:r>
          </a:p>
          <a:p>
            <a:pPr marL="571500" indent="-457200">
              <a:buFontTx/>
              <a:buChar char="-"/>
            </a:pPr>
            <a:r>
              <a:rPr lang="en-US" dirty="0" smtClean="0"/>
              <a:t>If the technology can be brought to within 3 years from industry-grade switch, some large (traditionally SW) companies will likely be willing to invest $~100M  </a:t>
            </a:r>
          </a:p>
          <a:p>
            <a:pPr marL="0" indent="0">
              <a:buNone/>
            </a:pPr>
            <a:endParaRPr lang="en-US" dirty="0" smtClean="0">
              <a:sym typeface="Wingdings"/>
            </a:endParaRPr>
          </a:p>
          <a:p>
            <a:pPr marL="0" indent="0">
              <a:buNone/>
            </a:pPr>
            <a:endParaRPr lang="en-US" dirty="0" smtClean="0"/>
          </a:p>
        </p:txBody>
      </p:sp>
      <p:sp>
        <p:nvSpPr>
          <p:cNvPr id="4" name="Slide Number Placeholder 3"/>
          <p:cNvSpPr>
            <a:spLocks noGrp="1"/>
          </p:cNvSpPr>
          <p:nvPr>
            <p:ph type="sldNum" sz="quarter" idx="12"/>
          </p:nvPr>
        </p:nvSpPr>
        <p:spPr/>
        <p:txBody>
          <a:bodyPr/>
          <a:lstStyle/>
          <a:p>
            <a:fld id="{6D91661D-629B-1643-88A8-69A2F214F552}" type="slidenum">
              <a:rPr lang="en-US" smtClean="0"/>
              <a:pPr/>
              <a:t>101</a:t>
            </a:fld>
            <a:endParaRPr lang="en-US" dirty="0"/>
          </a:p>
        </p:txBody>
      </p:sp>
    </p:spTree>
    <p:extLst>
      <p:ext uri="{BB962C8B-B14F-4D97-AF65-F5344CB8AC3E}">
        <p14:creationId xmlns:p14="http://schemas.microsoft.com/office/powerpoint/2010/main" val="20770125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Random Applications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fact that at issue is general-purpose computing and programmer’s productivity does not mean that this is less relevant for applications than other approaches</a:t>
            </a:r>
          </a:p>
          <a:p>
            <a:r>
              <a:rPr lang="en-US" dirty="0" smtClean="0"/>
              <a:t>Bio, precision medicine</a:t>
            </a:r>
          </a:p>
          <a:p>
            <a:r>
              <a:rPr lang="en-US" dirty="0" smtClean="0"/>
              <a:t>Machine learning, big data</a:t>
            </a:r>
          </a:p>
          <a:p>
            <a:r>
              <a:rPr lang="en-US" dirty="0" smtClean="0"/>
              <a:t>SW&amp;HW formal verification</a:t>
            </a:r>
          </a:p>
          <a:p>
            <a:r>
              <a:rPr lang="en-US" dirty="0"/>
              <a:t>N</a:t>
            </a:r>
            <a:r>
              <a:rPr lang="en-US" dirty="0" smtClean="0"/>
              <a:t>umerical simulations to study instabilities (in liquids, gases and plasmas). Perhaps, could turn around fortune of LLNL ICF $5B fusion facility </a:t>
            </a:r>
          </a:p>
          <a:p>
            <a:r>
              <a:rPr lang="en-US" dirty="0" smtClean="0"/>
              <a:t>Quantum effects defy locality </a:t>
            </a:r>
          </a:p>
          <a:p>
            <a:r>
              <a:rPr lang="en-US" dirty="0" smtClean="0"/>
              <a:t>Scaling graph algorithms</a:t>
            </a:r>
          </a:p>
          <a:p>
            <a:r>
              <a:rPr lang="en-US" dirty="0" smtClean="0"/>
              <a:t>Large FFT (noted before)</a:t>
            </a:r>
          </a:p>
          <a:p>
            <a:endParaRPr lang="en-US" dirty="0"/>
          </a:p>
          <a:p>
            <a:r>
              <a:rPr lang="en-US" dirty="0" smtClean="0"/>
              <a:t>DOE on a mission to “reinvent Physics” for communication avoidance. Instead match computing to classic Physics.</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102</a:t>
            </a:fld>
            <a:endParaRPr lang="en-US" dirty="0"/>
          </a:p>
        </p:txBody>
      </p:sp>
    </p:spTree>
    <p:extLst>
      <p:ext uri="{BB962C8B-B14F-4D97-AF65-F5344CB8AC3E}">
        <p14:creationId xmlns:p14="http://schemas.microsoft.com/office/powerpoint/2010/main" val="14940390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75"/>
            <a:ext cx="9144000" cy="838986"/>
          </a:xfrm>
        </p:spPr>
        <p:txBody>
          <a:bodyPr>
            <a:normAutofit fontScale="90000"/>
          </a:bodyPr>
          <a:lstStyle/>
          <a:p>
            <a:r>
              <a:rPr lang="en-US" sz="3600" u="sng" dirty="0" smtClean="0"/>
              <a:t>Summary</a:t>
            </a:r>
            <a:r>
              <a:rPr lang="en-US" sz="3600" dirty="0" smtClean="0"/>
              <a:t> </a:t>
            </a:r>
            <a:r>
              <a:rPr lang="en-US" sz="3600" dirty="0"/>
              <a:t>How to best exploit for performance </a:t>
            </a:r>
            <a:r>
              <a:rPr lang="en-US" sz="3600" dirty="0" smtClean="0"/>
              <a:t>the growth </a:t>
            </a:r>
            <a:r>
              <a:rPr lang="en-US" sz="3600" dirty="0"/>
              <a:t>in </a:t>
            </a:r>
            <a:r>
              <a:rPr lang="en-US" sz="3600" dirty="0" smtClean="0"/>
              <a:t>parallelism? </a:t>
            </a:r>
            <a:r>
              <a:rPr lang="en-US" dirty="0"/>
              <a:t> </a:t>
            </a:r>
            <a:r>
              <a:rPr lang="en-US" sz="2700" dirty="0" smtClean="0"/>
              <a:t>e.g</a:t>
            </a:r>
            <a:r>
              <a:rPr lang="en-US" sz="2700" dirty="0"/>
              <a:t>., from more </a:t>
            </a:r>
            <a:r>
              <a:rPr lang="en-US" sz="2700" dirty="0" smtClean="0"/>
              <a:t>transistors</a:t>
            </a:r>
            <a:endParaRPr lang="en-US" sz="2700" dirty="0"/>
          </a:p>
        </p:txBody>
      </p:sp>
      <p:sp>
        <p:nvSpPr>
          <p:cNvPr id="3" name="Content Placeholder 2"/>
          <p:cNvSpPr>
            <a:spLocks noGrp="1"/>
          </p:cNvSpPr>
          <p:nvPr>
            <p:ph idx="1"/>
          </p:nvPr>
        </p:nvSpPr>
        <p:spPr>
          <a:xfrm>
            <a:off x="113123" y="1300901"/>
            <a:ext cx="8898902" cy="1498860"/>
          </a:xfrm>
        </p:spPr>
        <p:txBody>
          <a:bodyPr>
            <a:normAutofit fontScale="62500" lnSpcReduction="20000"/>
          </a:bodyPr>
          <a:lstStyle/>
          <a:p>
            <a:pPr marL="0" indent="0">
              <a:buNone/>
            </a:pPr>
            <a:r>
              <a:rPr lang="en-US" u="sng" dirty="0" smtClean="0"/>
              <a:t>Thesis</a:t>
            </a:r>
            <a:r>
              <a:rPr lang="en-US" dirty="0" smtClean="0"/>
              <a:t> To </a:t>
            </a:r>
            <a:r>
              <a:rPr lang="en-US" dirty="0"/>
              <a:t>get (many-core) parallelism to where it should be </a:t>
            </a:r>
            <a:r>
              <a:rPr lang="en-US" dirty="0" smtClean="0"/>
              <a:t>(performance</a:t>
            </a:r>
            <a:r>
              <a:rPr lang="en-US" dirty="0"/>
              <a:t>, ease of </a:t>
            </a:r>
            <a:r>
              <a:rPr lang="en-US" dirty="0" smtClean="0"/>
              <a:t>programming, apps), </a:t>
            </a:r>
            <a:r>
              <a:rPr lang="en-US" dirty="0"/>
              <a:t>we </a:t>
            </a:r>
            <a:r>
              <a:rPr lang="en-US" dirty="0" smtClean="0"/>
              <a:t>need </a:t>
            </a:r>
            <a:r>
              <a:rPr lang="en-US" dirty="0"/>
              <a:t>to go all the way to “enabling technologies”</a:t>
            </a:r>
            <a:endParaRPr lang="en-US" u="sng" dirty="0" smtClean="0">
              <a:sym typeface="Wingdings"/>
            </a:endParaRPr>
          </a:p>
          <a:p>
            <a:pPr marL="0" indent="0">
              <a:buNone/>
            </a:pPr>
            <a:r>
              <a:rPr lang="en-US" u="sng" dirty="0" smtClean="0">
                <a:sym typeface="Wingdings"/>
              </a:rPr>
              <a:t>Current bet:</a:t>
            </a:r>
            <a:r>
              <a:rPr lang="en-US" dirty="0" smtClean="0">
                <a:sym typeface="Wingdings"/>
              </a:rPr>
              <a:t> Application and system SW as well as architecture </a:t>
            </a:r>
            <a:r>
              <a:rPr lang="en-US" dirty="0">
                <a:sym typeface="Wingdings"/>
              </a:rPr>
              <a:t>will do </a:t>
            </a:r>
            <a:r>
              <a:rPr lang="en-US" dirty="0" smtClean="0">
                <a:sym typeface="Wingdings"/>
              </a:rPr>
              <a:t>it</a:t>
            </a:r>
            <a:r>
              <a:rPr lang="en-US" dirty="0">
                <a:sym typeface="Wingdings"/>
              </a:rPr>
              <a:t>. A</a:t>
            </a:r>
            <a:r>
              <a:rPr lang="en-US" dirty="0" smtClean="0">
                <a:sym typeface="Wingdings"/>
              </a:rPr>
              <a:t>ll </a:t>
            </a:r>
            <a:r>
              <a:rPr lang="en-US" dirty="0">
                <a:sym typeface="Wingdings"/>
              </a:rPr>
              <a:t>eggs </a:t>
            </a:r>
            <a:r>
              <a:rPr lang="en-US" dirty="0" smtClean="0">
                <a:sym typeface="Wingdings"/>
              </a:rPr>
              <a:t>have been in this basket. But, jury </a:t>
            </a:r>
            <a:r>
              <a:rPr lang="en-US" dirty="0">
                <a:sym typeface="Wingdings"/>
              </a:rPr>
              <a:t>is still out on how well this bet </a:t>
            </a:r>
            <a:r>
              <a:rPr lang="en-US" b="1" dirty="0" smtClean="0">
                <a:sym typeface="Wingdings"/>
              </a:rPr>
              <a:t>can work</a:t>
            </a:r>
            <a:endParaRPr lang="en-US" dirty="0"/>
          </a:p>
          <a:p>
            <a:pPr marL="0" lvl="0" indent="0">
              <a:buNone/>
            </a:pPr>
            <a:r>
              <a:rPr lang="en-US" dirty="0" smtClean="0">
                <a:sym typeface="Wingdings"/>
              </a:rPr>
              <a:t> </a:t>
            </a:r>
            <a:r>
              <a:rPr lang="en-US" u="sng" dirty="0" smtClean="0"/>
              <a:t>Proposal</a:t>
            </a:r>
            <a:r>
              <a:rPr lang="en-US" dirty="0"/>
              <a:t>: </a:t>
            </a:r>
            <a:r>
              <a:rPr lang="en-US" dirty="0" smtClean="0">
                <a:sym typeface="Wingdings"/>
              </a:rPr>
              <a:t>Invest </a:t>
            </a:r>
            <a:r>
              <a:rPr lang="en-US" dirty="0">
                <a:sym typeface="Wingdings"/>
              </a:rPr>
              <a:t>in </a:t>
            </a:r>
            <a:r>
              <a:rPr lang="en-US" dirty="0" smtClean="0">
                <a:sym typeface="Wingdings"/>
              </a:rPr>
              <a:t>enabling technologies. </a:t>
            </a:r>
            <a:r>
              <a:rPr lang="en-US" dirty="0"/>
              <a:t>Horizon of current ideas: ~1M TCUs</a:t>
            </a:r>
          </a:p>
          <a:p>
            <a:pPr marL="0" indent="0">
              <a:buNone/>
            </a:pPr>
            <a:endParaRPr lang="en-US" dirty="0">
              <a:sym typeface="Wingdings"/>
            </a:endParaRPr>
          </a:p>
        </p:txBody>
      </p:sp>
      <p:graphicFrame>
        <p:nvGraphicFramePr>
          <p:cNvPr id="6" name="Table 5"/>
          <p:cNvGraphicFramePr>
            <a:graphicFrameLocks noGrp="1"/>
          </p:cNvGraphicFramePr>
          <p:nvPr>
            <p:extLst>
              <p:ext uri="{D42A27DB-BD31-4B8C-83A1-F6EECF244321}">
                <p14:modId xmlns:p14="http://schemas.microsoft.com/office/powerpoint/2010/main" val="3444640708"/>
              </p:ext>
            </p:extLst>
          </p:nvPr>
        </p:nvGraphicFramePr>
        <p:xfrm>
          <a:off x="641024" y="2960016"/>
          <a:ext cx="8257878" cy="1527143"/>
        </p:xfrm>
        <a:graphic>
          <a:graphicData uri="http://schemas.openxmlformats.org/drawingml/2006/table">
            <a:tbl>
              <a:tblPr firstRow="1" bandRow="1">
                <a:tableStyleId>{5C22544A-7EE6-4342-B048-85BDC9FD1C3A}</a:tableStyleId>
              </a:tblPr>
              <a:tblGrid>
                <a:gridCol w="2752626">
                  <a:extLst>
                    <a:ext uri="{9D8B030D-6E8A-4147-A177-3AD203B41FA5}">
                      <a16:colId xmlns:a16="http://schemas.microsoft.com/office/drawing/2014/main" val="20000"/>
                    </a:ext>
                  </a:extLst>
                </a:gridCol>
                <a:gridCol w="2752626">
                  <a:extLst>
                    <a:ext uri="{9D8B030D-6E8A-4147-A177-3AD203B41FA5}">
                      <a16:colId xmlns:a16="http://schemas.microsoft.com/office/drawing/2014/main" val="20001"/>
                    </a:ext>
                  </a:extLst>
                </a:gridCol>
                <a:gridCol w="2752626">
                  <a:extLst>
                    <a:ext uri="{9D8B030D-6E8A-4147-A177-3AD203B41FA5}">
                      <a16:colId xmlns:a16="http://schemas.microsoft.com/office/drawing/2014/main" val="20002"/>
                    </a:ext>
                  </a:extLst>
                </a:gridCol>
              </a:tblGrid>
              <a:tr h="614270">
                <a:tc>
                  <a:txBody>
                    <a:bodyPr/>
                    <a:lstStyle/>
                    <a:p>
                      <a:r>
                        <a:rPr lang="en-US" sz="2800" dirty="0" smtClean="0"/>
                        <a:t>Risk levels</a:t>
                      </a:r>
                      <a:endParaRPr lang="en-US" sz="2800" dirty="0"/>
                    </a:p>
                  </a:txBody>
                  <a:tcPr/>
                </a:tc>
                <a:tc>
                  <a:txBody>
                    <a:bodyPr/>
                    <a:lstStyle/>
                    <a:p>
                      <a:r>
                        <a:rPr lang="en-US" dirty="0" smtClean="0"/>
                        <a:t>Current bet</a:t>
                      </a:r>
                      <a:endParaRPr lang="en-US" dirty="0"/>
                    </a:p>
                  </a:txBody>
                  <a:tcPr/>
                </a:tc>
                <a:tc>
                  <a:txBody>
                    <a:bodyPr/>
                    <a:lstStyle/>
                    <a:p>
                      <a:r>
                        <a:rPr lang="en-US" dirty="0" smtClean="0"/>
                        <a:t>Proposal</a:t>
                      </a:r>
                      <a:endParaRPr lang="en-US" dirty="0"/>
                    </a:p>
                  </a:txBody>
                  <a:tcPr/>
                </a:tc>
                <a:extLst>
                  <a:ext uri="{0D108BD9-81ED-4DB2-BD59-A6C34878D82A}">
                    <a16:rowId xmlns:a16="http://schemas.microsoft.com/office/drawing/2014/main" val="10000"/>
                  </a:ext>
                </a:extLst>
              </a:tr>
              <a:tr h="381995">
                <a:tc>
                  <a:txBody>
                    <a:bodyPr/>
                    <a:lstStyle/>
                    <a:p>
                      <a:r>
                        <a:rPr lang="en-US" dirty="0" smtClean="0"/>
                        <a:t>Enabling Technology</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extLst>
                  <a:ext uri="{0D108BD9-81ED-4DB2-BD59-A6C34878D82A}">
                    <a16:rowId xmlns:a16="http://schemas.microsoft.com/office/drawing/2014/main" val="10001"/>
                  </a:ext>
                </a:extLst>
              </a:tr>
              <a:tr h="530878">
                <a:tc>
                  <a:txBody>
                    <a:bodyPr/>
                    <a:lstStyle/>
                    <a:p>
                      <a:r>
                        <a:rPr lang="en-US" dirty="0" smtClean="0"/>
                        <a:t>SW</a:t>
                      </a:r>
                      <a:r>
                        <a:rPr lang="en-US" baseline="0" dirty="0" smtClean="0"/>
                        <a:t> &amp; Architecture</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0" y="4619134"/>
            <a:ext cx="9144001" cy="2123658"/>
          </a:xfrm>
          <a:prstGeom prst="rect">
            <a:avLst/>
          </a:prstGeom>
          <a:noFill/>
        </p:spPr>
        <p:txBody>
          <a:bodyPr wrap="square" rtlCol="0">
            <a:spAutoFit/>
          </a:bodyPr>
          <a:lstStyle/>
          <a:p>
            <a:pPr marL="0" lvl="1"/>
            <a:r>
              <a:rPr lang="en-US" sz="2200" dirty="0" smtClean="0"/>
              <a:t>Presented </a:t>
            </a:r>
            <a:r>
              <a:rPr lang="en-US" sz="2200" b="1" dirty="0"/>
              <a:t>forward looking </a:t>
            </a:r>
            <a:r>
              <a:rPr lang="en-US" sz="2200" b="1" dirty="0" smtClean="0"/>
              <a:t>objectives. </a:t>
            </a:r>
            <a:r>
              <a:rPr lang="en-US" sz="2200" dirty="0" smtClean="0"/>
              <a:t> Milestones need: </a:t>
            </a:r>
            <a:r>
              <a:rPr lang="en-US" sz="2200" b="1" dirty="0" smtClean="0"/>
              <a:t>refinement</a:t>
            </a:r>
            <a:r>
              <a:rPr lang="en-US" sz="2200" dirty="0" smtClean="0"/>
              <a:t>, </a:t>
            </a:r>
            <a:r>
              <a:rPr lang="en-US" sz="2200" b="1" dirty="0" smtClean="0"/>
              <a:t>money &amp; time. </a:t>
            </a:r>
            <a:r>
              <a:rPr lang="en-US" sz="2200" dirty="0" smtClean="0"/>
              <a:t>Good news: </a:t>
            </a:r>
            <a:r>
              <a:rPr lang="en-US" sz="2200" b="1" u="sng" dirty="0" smtClean="0"/>
              <a:t>No</a:t>
            </a:r>
            <a:r>
              <a:rPr lang="en-US" sz="2200" b="1" dirty="0" smtClean="0"/>
              <a:t> feasibility </a:t>
            </a:r>
            <a:r>
              <a:rPr lang="en-US" sz="2200" dirty="0" smtClean="0"/>
              <a:t>problem!</a:t>
            </a:r>
          </a:p>
          <a:p>
            <a:pPr marL="0" lvl="1"/>
            <a:endParaRPr lang="en-US" sz="2200" dirty="0"/>
          </a:p>
          <a:p>
            <a:pPr marL="0" lvl="1"/>
            <a:r>
              <a:rPr lang="en-US" sz="2200" u="sng" dirty="0" smtClean="0"/>
              <a:t>Upshot</a:t>
            </a:r>
            <a:r>
              <a:rPr lang="en-US" sz="2200" dirty="0" smtClean="0"/>
              <a:t> Assess </a:t>
            </a:r>
            <a:r>
              <a:rPr lang="en-US" sz="2200" dirty="0" smtClean="0">
                <a:solidFill>
                  <a:schemeClr val="accent3">
                    <a:lumMod val="75000"/>
                  </a:schemeClr>
                </a:solidFill>
              </a:rPr>
              <a:t>$$$</a:t>
            </a:r>
            <a:r>
              <a:rPr lang="en-US" sz="2200" dirty="0" smtClean="0"/>
              <a:t>: 1. Enabling technologies, versus 2. Gain from improved speedups, productivity, apps, deployment, competitive advantage.</a:t>
            </a:r>
          </a:p>
          <a:p>
            <a:pPr marL="0" lvl="1"/>
            <a:r>
              <a:rPr lang="en-US" sz="2200" dirty="0" smtClean="0"/>
              <a:t>I expect 2&gt;&gt;1. </a:t>
            </a:r>
            <a:endParaRPr lang="en-US" sz="22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103</a:t>
            </a:fld>
            <a:endParaRPr lang="en-US" dirty="0"/>
          </a:p>
        </p:txBody>
      </p:sp>
    </p:spTree>
    <p:extLst>
      <p:ext uri="{BB962C8B-B14F-4D97-AF65-F5344CB8AC3E}">
        <p14:creationId xmlns:p14="http://schemas.microsoft.com/office/powerpoint/2010/main" val="37600293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894"/>
          </a:xfrm>
        </p:spPr>
        <p:txBody>
          <a:bodyPr/>
          <a:lstStyle/>
          <a:p>
            <a:r>
              <a:rPr lang="en-US" dirty="0" smtClean="0"/>
              <a:t>References</a:t>
            </a:r>
            <a:endParaRPr lang="en-US" dirty="0"/>
          </a:p>
        </p:txBody>
      </p:sp>
      <p:sp>
        <p:nvSpPr>
          <p:cNvPr id="3" name="Content Placeholder 2"/>
          <p:cNvSpPr>
            <a:spLocks noGrp="1"/>
          </p:cNvSpPr>
          <p:nvPr>
            <p:ph idx="1"/>
          </p:nvPr>
        </p:nvSpPr>
        <p:spPr>
          <a:xfrm>
            <a:off x="206188" y="1600200"/>
            <a:ext cx="8480612" cy="4525963"/>
          </a:xfrm>
        </p:spPr>
        <p:txBody>
          <a:bodyPr>
            <a:normAutofit fontScale="85000" lnSpcReduction="20000"/>
          </a:bodyPr>
          <a:lstStyle/>
          <a:p>
            <a:r>
              <a:rPr lang="en-US" dirty="0"/>
              <a:t>U. </a:t>
            </a:r>
            <a:r>
              <a:rPr lang="en-US" dirty="0" smtClean="0"/>
              <a:t>Vishkin. Using </a:t>
            </a:r>
            <a:r>
              <a:rPr lang="en-US" dirty="0"/>
              <a:t>simple abstraction to reinvent computing for parallelism. Communications of the ACM 54,1 </a:t>
            </a:r>
            <a:r>
              <a:rPr lang="en-US" dirty="0" smtClean="0"/>
              <a:t>(2011</a:t>
            </a:r>
            <a:r>
              <a:rPr lang="en-US" dirty="0"/>
              <a:t>), 75-85</a:t>
            </a:r>
            <a:r>
              <a:rPr lang="en-US" dirty="0" smtClean="0"/>
              <a:t>. [Over 15K downloads]</a:t>
            </a:r>
          </a:p>
          <a:p>
            <a:r>
              <a:rPr lang="en-US" dirty="0" smtClean="0"/>
              <a:t>S</a:t>
            </a:r>
            <a:r>
              <a:rPr lang="en-US" dirty="0"/>
              <a:t>. O'Brien, </a:t>
            </a:r>
            <a:r>
              <a:rPr lang="en-US" dirty="0" smtClean="0"/>
              <a:t>U. </a:t>
            </a:r>
            <a:r>
              <a:rPr lang="en-US" dirty="0"/>
              <a:t>Vishkin, J. Edwards, E. </a:t>
            </a:r>
            <a:r>
              <a:rPr lang="en-US" dirty="0" err="1"/>
              <a:t>Waks</a:t>
            </a:r>
            <a:r>
              <a:rPr lang="en-US" dirty="0"/>
              <a:t> and B. </a:t>
            </a:r>
            <a:r>
              <a:rPr lang="en-US" dirty="0" smtClean="0"/>
              <a:t>Yang. Can </a:t>
            </a:r>
            <a:r>
              <a:rPr lang="en-US" dirty="0"/>
              <a:t>Cooling Technology Save Many-Core Parallel Programming from Its Programming </a:t>
            </a:r>
            <a:r>
              <a:rPr lang="en-US" dirty="0" smtClean="0"/>
              <a:t>Woes? In </a:t>
            </a:r>
            <a:r>
              <a:rPr lang="en-US" dirty="0"/>
              <a:t>Proc. Compiler, Architecture and Tools Conference (CATC), Intel Development Center, Haifa, </a:t>
            </a:r>
            <a:r>
              <a:rPr lang="en-US" dirty="0" smtClean="0"/>
              <a:t>Israel, Nov </a:t>
            </a:r>
            <a:r>
              <a:rPr lang="en-US" dirty="0"/>
              <a:t>2015</a:t>
            </a:r>
            <a:r>
              <a:rPr lang="en-US" dirty="0" smtClean="0"/>
              <a:t>. Full paper: </a:t>
            </a:r>
            <a:r>
              <a:rPr lang="en-US" u="sng" dirty="0" smtClean="0">
                <a:hlinkClick r:id="rId2"/>
              </a:rPr>
              <a:t>http</a:t>
            </a:r>
            <a:r>
              <a:rPr lang="en-US" u="sng" dirty="0">
                <a:hlinkClick r:id="rId2"/>
              </a:rPr>
              <a:t>://drum.lib.umd.edu/handle/1903/17153</a:t>
            </a:r>
            <a:r>
              <a:rPr lang="en-US" dirty="0"/>
              <a:t> </a:t>
            </a:r>
            <a:endParaRPr lang="en-US" dirty="0" smtClean="0"/>
          </a:p>
          <a:p>
            <a:r>
              <a:rPr lang="en-US" dirty="0"/>
              <a:t>U. Vishkin. Is Multi-Core Hardware for General-Purpose Parallel Processing Broken? Viewpoint article. Communications of the ACM 57,4 </a:t>
            </a:r>
            <a:r>
              <a:rPr lang="en-US" dirty="0" smtClean="0"/>
              <a:t>(2014</a:t>
            </a:r>
            <a:r>
              <a:rPr lang="en-US" dirty="0"/>
              <a:t>), 35-39.</a:t>
            </a:r>
          </a:p>
        </p:txBody>
      </p:sp>
      <p:sp>
        <p:nvSpPr>
          <p:cNvPr id="4" name="Slide Number Placeholder 3"/>
          <p:cNvSpPr>
            <a:spLocks noGrp="1"/>
          </p:cNvSpPr>
          <p:nvPr>
            <p:ph type="sldNum" sz="quarter" idx="12"/>
          </p:nvPr>
        </p:nvSpPr>
        <p:spPr/>
        <p:txBody>
          <a:bodyPr/>
          <a:lstStyle/>
          <a:p>
            <a:fld id="{6D91661D-629B-1643-88A8-69A2F214F552}" type="slidenum">
              <a:rPr lang="en-US" smtClean="0"/>
              <a:pPr/>
              <a:t>104</a:t>
            </a:fld>
            <a:endParaRPr lang="en-US" dirty="0"/>
          </a:p>
        </p:txBody>
      </p:sp>
    </p:spTree>
    <p:extLst>
      <p:ext uri="{BB962C8B-B14F-4D97-AF65-F5344CB8AC3E}">
        <p14:creationId xmlns:p14="http://schemas.microsoft.com/office/powerpoint/2010/main" val="27767087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0"/>
            <a:ext cx="8229600" cy="533400"/>
          </a:xfrm>
        </p:spPr>
        <p:txBody>
          <a:bodyPr>
            <a:normAutofit fontScale="90000"/>
          </a:bodyPr>
          <a:lstStyle/>
          <a:p>
            <a:pPr eaLnBrk="1" hangingPunct="1"/>
            <a:r>
              <a:rPr lang="en-US" u="sng">
                <a:latin typeface="Arial" charset="0"/>
              </a:rPr>
              <a:t>Commodity computer systems</a:t>
            </a:r>
          </a:p>
        </p:txBody>
      </p:sp>
      <p:sp>
        <p:nvSpPr>
          <p:cNvPr id="20482" name="Rectangle 3"/>
          <p:cNvSpPr>
            <a:spLocks noGrp="1" noChangeArrowheads="1"/>
          </p:cNvSpPr>
          <p:nvPr>
            <p:ph type="body" idx="4294967295"/>
          </p:nvPr>
        </p:nvSpPr>
        <p:spPr>
          <a:xfrm>
            <a:off x="0" y="685800"/>
            <a:ext cx="9144000" cy="6172200"/>
          </a:xfrm>
        </p:spPr>
        <p:txBody>
          <a:bodyPr>
            <a:normAutofit fontScale="92500"/>
          </a:bodyPr>
          <a:lstStyle/>
          <a:p>
            <a:pPr marL="660400" indent="-660400" eaLnBrk="1" hangingPunct="1">
              <a:lnSpc>
                <a:spcPct val="80000"/>
              </a:lnSpc>
              <a:buFontTx/>
              <a:buNone/>
            </a:pPr>
            <a:r>
              <a:rPr lang="en-US" sz="2400" u="sng" dirty="0">
                <a:solidFill>
                  <a:schemeClr val="accent2"/>
                </a:solidFill>
                <a:latin typeface="Arial" charset="0"/>
              </a:rPr>
              <a:t>Chapter 1 </a:t>
            </a:r>
            <a:r>
              <a:rPr lang="en-US" sz="2400" dirty="0">
                <a:solidFill>
                  <a:schemeClr val="accent2"/>
                </a:solidFill>
                <a:latin typeface="Arial" charset="0"/>
              </a:rPr>
              <a:t>1946</a:t>
            </a:r>
            <a:r>
              <a:rPr lang="en-US" sz="2400" dirty="0">
                <a:solidFill>
                  <a:schemeClr val="accent2"/>
                </a:solidFill>
                <a:latin typeface="Arial" charset="0"/>
                <a:sym typeface="Wingdings" charset="0"/>
              </a:rPr>
              <a:t></a:t>
            </a:r>
            <a:r>
              <a:rPr lang="en-US" sz="2400" dirty="0">
                <a:solidFill>
                  <a:schemeClr val="accent2"/>
                </a:solidFill>
                <a:latin typeface="Arial" charset="0"/>
              </a:rPr>
              <a:t>2003:</a:t>
            </a:r>
            <a:r>
              <a:rPr lang="en-US" sz="2400" dirty="0">
                <a:latin typeface="Arial" charset="0"/>
              </a:rPr>
              <a:t> </a:t>
            </a:r>
            <a:r>
              <a:rPr lang="en-US" sz="2400" dirty="0">
                <a:solidFill>
                  <a:srgbClr val="FF0000"/>
                </a:solidFill>
                <a:latin typeface="Arial" charset="0"/>
              </a:rPr>
              <a:t>Serial</a:t>
            </a:r>
            <a:r>
              <a:rPr lang="en-US" sz="2400" dirty="0">
                <a:latin typeface="Arial" charset="0"/>
              </a:rPr>
              <a:t>. </a:t>
            </a:r>
            <a:r>
              <a:rPr lang="en-US" sz="2000" dirty="0">
                <a:solidFill>
                  <a:schemeClr val="accent2"/>
                </a:solidFill>
                <a:latin typeface="Arial" charset="0"/>
              </a:rPr>
              <a:t>5KHz</a:t>
            </a:r>
            <a:r>
              <a:rPr lang="en-US" sz="2000" dirty="0">
                <a:solidFill>
                  <a:schemeClr val="accent2"/>
                </a:solidFill>
                <a:latin typeface="Arial" charset="0"/>
                <a:sym typeface="Wingdings" charset="0"/>
              </a:rPr>
              <a:t>4GHz. </a:t>
            </a:r>
            <a:endParaRPr lang="en-US" sz="2000" dirty="0">
              <a:solidFill>
                <a:schemeClr val="accent2"/>
              </a:solidFill>
              <a:latin typeface="Arial" charset="0"/>
            </a:endParaRPr>
          </a:p>
          <a:p>
            <a:pPr marL="660400" indent="-660400" eaLnBrk="1" hangingPunct="1">
              <a:lnSpc>
                <a:spcPct val="80000"/>
              </a:lnSpc>
              <a:buFontTx/>
              <a:buNone/>
            </a:pPr>
            <a:r>
              <a:rPr lang="en-US" sz="2400" u="sng" dirty="0">
                <a:solidFill>
                  <a:schemeClr val="accent2"/>
                </a:solidFill>
                <a:latin typeface="Arial" charset="0"/>
              </a:rPr>
              <a:t>Chapter 2 </a:t>
            </a:r>
            <a:r>
              <a:rPr lang="en-US" sz="2400" dirty="0">
                <a:solidFill>
                  <a:schemeClr val="accent2"/>
                </a:solidFill>
                <a:latin typeface="Arial" charset="0"/>
              </a:rPr>
              <a:t>2004--: </a:t>
            </a:r>
            <a:r>
              <a:rPr lang="en-US" sz="2400" dirty="0">
                <a:solidFill>
                  <a:srgbClr val="FF0000"/>
                </a:solidFill>
                <a:latin typeface="Arial" charset="0"/>
              </a:rPr>
              <a:t>Parallel</a:t>
            </a:r>
            <a:r>
              <a:rPr lang="en-US" sz="2400" dirty="0">
                <a:latin typeface="Arial" charset="0"/>
              </a:rPr>
              <a:t>. </a:t>
            </a:r>
          </a:p>
          <a:p>
            <a:pPr marL="660400" indent="-660400" eaLnBrk="1" hangingPunct="1">
              <a:lnSpc>
                <a:spcPct val="80000"/>
              </a:lnSpc>
              <a:buFontTx/>
              <a:buNone/>
            </a:pPr>
            <a:r>
              <a:rPr lang="en-US" sz="2400" dirty="0" smtClean="0">
                <a:solidFill>
                  <a:schemeClr val="accent2"/>
                </a:solidFill>
                <a:latin typeface="Arial" charset="0"/>
              </a:rPr>
              <a:t>Projection, Intel 2005: </a:t>
            </a:r>
          </a:p>
          <a:p>
            <a:pPr marL="660400" indent="-660400" eaLnBrk="1" hangingPunct="1">
              <a:lnSpc>
                <a:spcPct val="80000"/>
              </a:lnSpc>
              <a:buFontTx/>
              <a:buNone/>
            </a:pPr>
            <a:r>
              <a:rPr lang="en-US" sz="2400" dirty="0" smtClean="0">
                <a:solidFill>
                  <a:schemeClr val="accent2"/>
                </a:solidFill>
                <a:latin typeface="Arial" charset="0"/>
              </a:rPr>
              <a:t>#</a:t>
            </a:r>
            <a:r>
              <a:rPr lang="ja-JP" altLang="en-US" sz="2400" dirty="0">
                <a:solidFill>
                  <a:schemeClr val="accent2"/>
                </a:solidFill>
                <a:latin typeface="Arial" charset="0"/>
              </a:rPr>
              <a:t>”</a:t>
            </a:r>
            <a:r>
              <a:rPr lang="en-US" altLang="ja-JP" sz="2400" dirty="0">
                <a:solidFill>
                  <a:schemeClr val="accent2"/>
                </a:solidFill>
                <a:latin typeface="Arial" charset="0"/>
              </a:rPr>
              <a:t>cores</a:t>
            </a:r>
            <a:r>
              <a:rPr lang="ja-JP" altLang="en-US" sz="2400" dirty="0">
                <a:solidFill>
                  <a:schemeClr val="accent2"/>
                </a:solidFill>
                <a:latin typeface="Arial" charset="0"/>
              </a:rPr>
              <a:t>”</a:t>
            </a:r>
            <a:r>
              <a:rPr lang="en-US" altLang="ja-JP" sz="2400" dirty="0">
                <a:solidFill>
                  <a:schemeClr val="accent2"/>
                </a:solidFill>
                <a:latin typeface="Arial" charset="0"/>
              </a:rPr>
              <a:t>:</a:t>
            </a:r>
            <a:r>
              <a:rPr lang="en-US" altLang="ja-JP" sz="2400" dirty="0">
                <a:latin typeface="Arial" charset="0"/>
              </a:rPr>
              <a:t> </a:t>
            </a:r>
            <a:r>
              <a:rPr lang="en-US" altLang="ja-JP" sz="2800" dirty="0">
                <a:solidFill>
                  <a:schemeClr val="accent2"/>
                </a:solidFill>
                <a:latin typeface="Arial" charset="0"/>
              </a:rPr>
              <a:t>~d</a:t>
            </a:r>
            <a:r>
              <a:rPr lang="en-US" altLang="ja-JP" sz="2800" baseline="30000" dirty="0">
                <a:solidFill>
                  <a:srgbClr val="FF0000"/>
                </a:solidFill>
                <a:latin typeface="Arial" charset="0"/>
              </a:rPr>
              <a:t>y-</a:t>
            </a:r>
            <a:r>
              <a:rPr lang="en-US" altLang="ja-JP" sz="2800" baseline="30000" dirty="0" smtClean="0">
                <a:solidFill>
                  <a:srgbClr val="FF0000"/>
                </a:solidFill>
                <a:latin typeface="Arial" charset="0"/>
              </a:rPr>
              <a:t>2003</a:t>
            </a:r>
            <a:r>
              <a:rPr lang="en-US" sz="2400" u="sng" dirty="0" smtClean="0">
                <a:solidFill>
                  <a:schemeClr val="accent2"/>
                </a:solidFill>
                <a:latin typeface="Arial" charset="0"/>
              </a:rPr>
              <a:t>, d&gt;1</a:t>
            </a: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r>
              <a:rPr lang="en-US" sz="2400" u="sng" dirty="0" smtClean="0">
                <a:solidFill>
                  <a:schemeClr val="accent2"/>
                </a:solidFill>
                <a:latin typeface="Arial" charset="0"/>
              </a:rPr>
              <a:t>Reality</a:t>
            </a:r>
            <a:endParaRPr lang="en-US" sz="2400" u="sng" dirty="0">
              <a:solidFill>
                <a:schemeClr val="accent2"/>
              </a:solidFill>
              <a:latin typeface="Arial" charset="0"/>
            </a:endParaRPr>
          </a:p>
          <a:p>
            <a:pPr marL="660400" indent="-660400" eaLnBrk="1" hangingPunct="1">
              <a:lnSpc>
                <a:spcPct val="80000"/>
              </a:lnSpc>
              <a:buFontTx/>
              <a:buNone/>
            </a:pPr>
            <a:r>
              <a:rPr lang="en-US" sz="2400" dirty="0" smtClean="0">
                <a:solidFill>
                  <a:srgbClr val="FF0000"/>
                </a:solidFill>
                <a:latin typeface="Arial" charset="0"/>
              </a:rPr>
              <a:t>Not really </a:t>
            </a:r>
            <a:r>
              <a:rPr lang="en-US" sz="2400" dirty="0" smtClean="0">
                <a:latin typeface="Arial" charset="0"/>
              </a:rPr>
              <a:t>a many-core “era”</a:t>
            </a:r>
            <a:endParaRPr lang="en-US" sz="2400" dirty="0" smtClean="0">
              <a:solidFill>
                <a:srgbClr val="000000"/>
              </a:solidFill>
              <a:latin typeface="Arial" charset="0"/>
            </a:endParaRPr>
          </a:p>
          <a:p>
            <a:pPr marL="660400" indent="-660400" eaLnBrk="1" hangingPunct="1">
              <a:lnSpc>
                <a:spcPct val="80000"/>
              </a:lnSpc>
              <a:buFontTx/>
              <a:buNone/>
            </a:pPr>
            <a:r>
              <a:rPr lang="en-US" sz="2400" dirty="0" smtClean="0">
                <a:solidFill>
                  <a:srgbClr val="000000"/>
                </a:solidFill>
                <a:latin typeface="Arial" charset="0"/>
              </a:rPr>
              <a:t>IMO: systems not good enough</a:t>
            </a:r>
          </a:p>
          <a:p>
            <a:pPr marL="660400" indent="-660400" eaLnBrk="1" hangingPunct="1">
              <a:lnSpc>
                <a:spcPct val="80000"/>
              </a:lnSpc>
              <a:buFontTx/>
              <a:buNone/>
            </a:pPr>
            <a:r>
              <a:rPr lang="en-US" sz="2400" dirty="0" smtClean="0">
                <a:solidFill>
                  <a:srgbClr val="FF0000"/>
                </a:solidFill>
                <a:latin typeface="Arial" charset="0"/>
              </a:rPr>
              <a:t>Clock </a:t>
            </a:r>
            <a:r>
              <a:rPr lang="en-US" sz="2400" dirty="0">
                <a:solidFill>
                  <a:srgbClr val="FF0000"/>
                </a:solidFill>
                <a:latin typeface="Arial" charset="0"/>
              </a:rPr>
              <a:t>frequency growth: </a:t>
            </a:r>
            <a:r>
              <a:rPr lang="en-US" sz="2400" dirty="0" smtClean="0">
                <a:solidFill>
                  <a:srgbClr val="FF0000"/>
                </a:solidFill>
                <a:latin typeface="Arial" charset="0"/>
              </a:rPr>
              <a:t>~flat</a:t>
            </a:r>
            <a:r>
              <a:rPr lang="en-US" sz="2400" dirty="0" smtClean="0">
                <a:solidFill>
                  <a:srgbClr val="FF0000"/>
                </a:solidFill>
                <a:latin typeface="Arial" charset="0"/>
                <a:sym typeface="Wingdings" charset="0"/>
              </a:rPr>
              <a:t> </a:t>
            </a:r>
            <a:endParaRPr lang="en-US" sz="2400" dirty="0">
              <a:solidFill>
                <a:srgbClr val="FF0000"/>
              </a:solidFill>
              <a:latin typeface="Arial" charset="0"/>
              <a:sym typeface="Wingdings" charset="0"/>
            </a:endParaRPr>
          </a:p>
          <a:p>
            <a:pPr marL="660400" indent="-660400" eaLnBrk="1" hangingPunct="1">
              <a:lnSpc>
                <a:spcPct val="80000"/>
              </a:lnSpc>
              <a:buFontTx/>
              <a:buNone/>
            </a:pPr>
            <a:r>
              <a:rPr lang="en-US" sz="2400" dirty="0" smtClean="0">
                <a:latin typeface="Arial" charset="0"/>
              </a:rPr>
              <a:t>If </a:t>
            </a:r>
            <a:r>
              <a:rPr lang="en-US" sz="2400" dirty="0">
                <a:latin typeface="Arial" charset="0"/>
              </a:rPr>
              <a:t>you want your program to run significantly faster … you</a:t>
            </a:r>
            <a:r>
              <a:rPr lang="ja-JP" altLang="en-US" sz="2400" dirty="0">
                <a:latin typeface="Arial" charset="0"/>
              </a:rPr>
              <a:t>’</a:t>
            </a:r>
            <a:r>
              <a:rPr lang="en-US" altLang="ja-JP" sz="2400" dirty="0">
                <a:latin typeface="Arial" charset="0"/>
              </a:rPr>
              <a:t>re going to have to parallelize it </a:t>
            </a:r>
            <a:r>
              <a:rPr lang="en-US" altLang="ja-JP" sz="2400" dirty="0">
                <a:latin typeface="Arial" charset="0"/>
                <a:sym typeface="Wingdings" charset="0"/>
              </a:rPr>
              <a:t></a:t>
            </a:r>
            <a:r>
              <a:rPr lang="en-US" altLang="ja-JP" sz="2400" dirty="0">
                <a:latin typeface="Arial" charset="0"/>
              </a:rPr>
              <a:t> </a:t>
            </a:r>
            <a:r>
              <a:rPr lang="en-US" altLang="ja-JP" sz="2400" dirty="0">
                <a:solidFill>
                  <a:srgbClr val="FF0000"/>
                </a:solidFill>
                <a:latin typeface="Arial" charset="0"/>
                <a:sym typeface="Wingdings" charset="0"/>
              </a:rPr>
              <a:t>Parallelism: only game in town</a:t>
            </a:r>
            <a:endParaRPr lang="en-US" altLang="ja-JP" sz="2400" u="sng" dirty="0">
              <a:solidFill>
                <a:srgbClr val="FF0000"/>
              </a:solidFill>
              <a:latin typeface="Arial" charset="0"/>
            </a:endParaRPr>
          </a:p>
          <a:p>
            <a:pPr marL="660400" indent="-660400" eaLnBrk="1" hangingPunct="1">
              <a:lnSpc>
                <a:spcPct val="80000"/>
              </a:lnSpc>
              <a:buFontTx/>
              <a:buNone/>
            </a:pPr>
            <a:r>
              <a:rPr lang="en-US" sz="2400" dirty="0">
                <a:solidFill>
                  <a:schemeClr val="accent2"/>
                </a:solidFill>
                <a:latin typeface="Arial" charset="0"/>
              </a:rPr>
              <a:t>Since 1980: </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#Transistors/chip</a:t>
            </a:r>
            <a:r>
              <a:rPr lang="en-US" sz="2400" dirty="0">
                <a:solidFill>
                  <a:schemeClr val="accent2"/>
                </a:solidFill>
                <a:latin typeface="Arial" charset="0"/>
              </a:rPr>
              <a:t> 29K</a:t>
            </a:r>
            <a:r>
              <a:rPr lang="en-US" sz="2400" dirty="0">
                <a:solidFill>
                  <a:schemeClr val="accent2"/>
                </a:solidFill>
                <a:latin typeface="Arial" charset="0"/>
                <a:sym typeface="Wingdings" charset="0"/>
              </a:rPr>
              <a:t>~10s</a:t>
            </a:r>
            <a:r>
              <a:rPr lang="en-US" sz="2400" dirty="0">
                <a:solidFill>
                  <a:schemeClr val="accent2"/>
                </a:solidFill>
                <a:latin typeface="Arial" charset="0"/>
              </a:rPr>
              <a:t>B!</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Bandwidth/Latency</a:t>
            </a:r>
            <a:r>
              <a:rPr lang="en-US" sz="2400" dirty="0">
                <a:solidFill>
                  <a:schemeClr val="accent2"/>
                </a:solidFill>
                <a:latin typeface="Arial" charset="0"/>
              </a:rPr>
              <a:t> 300X [HP12]</a:t>
            </a: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r>
              <a:rPr lang="en-US" sz="2400" u="sng" dirty="0">
                <a:solidFill>
                  <a:schemeClr val="accent2"/>
                </a:solidFill>
                <a:latin typeface="Arial" charset="0"/>
              </a:rPr>
              <a:t>Programmer</a:t>
            </a:r>
            <a:r>
              <a:rPr lang="ja-JP" altLang="en-US" sz="2400" u="sng" dirty="0">
                <a:solidFill>
                  <a:schemeClr val="accent2"/>
                </a:solidFill>
                <a:latin typeface="Arial" charset="0"/>
              </a:rPr>
              <a:t>’</a:t>
            </a:r>
            <a:r>
              <a:rPr lang="en-US" altLang="ja-JP" sz="2400" u="sng" dirty="0">
                <a:solidFill>
                  <a:schemeClr val="accent2"/>
                </a:solidFill>
                <a:latin typeface="Arial" charset="0"/>
              </a:rPr>
              <a:t>s IQ? </a:t>
            </a:r>
            <a:r>
              <a:rPr lang="en-US" altLang="ja-JP" sz="2400" dirty="0">
                <a:solidFill>
                  <a:schemeClr val="accent2"/>
                </a:solidFill>
                <a:latin typeface="Arial" charset="0"/>
              </a:rPr>
              <a:t>Flat.</a:t>
            </a:r>
            <a:r>
              <a:rPr lang="en-US" altLang="ja-JP" sz="2400" dirty="0" smtClean="0">
                <a:solidFill>
                  <a:schemeClr val="accent2"/>
                </a:solidFill>
                <a:latin typeface="Arial" charset="0"/>
              </a:rPr>
              <a:t>.</a:t>
            </a:r>
            <a:endParaRPr lang="en-US" altLang="ja-JP" sz="2400" dirty="0">
              <a:solidFill>
                <a:schemeClr val="accent2"/>
              </a:solidFill>
              <a:latin typeface="Arial" charset="0"/>
            </a:endParaRPr>
          </a:p>
        </p:txBody>
      </p:sp>
      <p:pic>
        <p:nvPicPr>
          <p:cNvPr id="20483" name="Picture 12"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693" y="5086734"/>
            <a:ext cx="2457094" cy="122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4"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92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524000"/>
            <a:ext cx="487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6019800" y="1219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Intel Platform 2015, March05</a:t>
            </a:r>
          </a:p>
        </p:txBody>
      </p:sp>
      <p:sp>
        <p:nvSpPr>
          <p:cNvPr id="2" name="Slide Number Placeholder 1"/>
          <p:cNvSpPr>
            <a:spLocks noGrp="1"/>
          </p:cNvSpPr>
          <p:nvPr>
            <p:ph type="sldNum" sz="quarter" idx="12"/>
          </p:nvPr>
        </p:nvSpPr>
        <p:spPr/>
        <p:txBody>
          <a:bodyPr/>
          <a:lstStyle/>
          <a:p>
            <a:fld id="{6D91661D-629B-1643-88A8-69A2F214F552}" type="slidenum">
              <a:rPr lang="en-US" smtClean="0"/>
              <a:pPr/>
              <a:t>105</a:t>
            </a:fld>
            <a:endParaRPr lang="en-US" dirty="0"/>
          </a:p>
        </p:txBody>
      </p:sp>
    </p:spTree>
    <p:extLst>
      <p:ext uri="{BB962C8B-B14F-4D97-AF65-F5344CB8AC3E}">
        <p14:creationId xmlns:p14="http://schemas.microsoft.com/office/powerpoint/2010/main" val="27275303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762000"/>
          </a:xfrm>
        </p:spPr>
        <p:txBody>
          <a:bodyPr>
            <a:normAutofit fontScale="90000"/>
          </a:bodyPr>
          <a:lstStyle/>
          <a:p>
            <a:r>
              <a:rPr lang="en-US" sz="3900" dirty="0" smtClean="0"/>
              <a:t>Support Vector Machines (SVM) on XMT</a:t>
            </a:r>
            <a:endParaRPr lang="en-US" sz="3900" dirty="0"/>
          </a:p>
        </p:txBody>
      </p:sp>
      <p:sp>
        <p:nvSpPr>
          <p:cNvPr id="10" name="Content Placeholder 9"/>
          <p:cNvSpPr>
            <a:spLocks noGrp="1"/>
          </p:cNvSpPr>
          <p:nvPr>
            <p:ph sz="half" idx="2"/>
          </p:nvPr>
        </p:nvSpPr>
        <p:spPr>
          <a:xfrm>
            <a:off x="457200" y="1219201"/>
            <a:ext cx="8229600" cy="1543348"/>
          </a:xfrm>
        </p:spPr>
        <p:txBody>
          <a:bodyPr>
            <a:normAutofit fontScale="85000" lnSpcReduction="20000"/>
          </a:bodyPr>
          <a:lstStyle/>
          <a:p>
            <a:r>
              <a:rPr lang="en-US" dirty="0"/>
              <a:t>Input: 12,000 vectors (54-dimensional), 24% density</a:t>
            </a:r>
          </a:p>
          <a:p>
            <a:r>
              <a:rPr lang="en-US" dirty="0" smtClean="0"/>
              <a:t>XMT </a:t>
            </a:r>
            <a:r>
              <a:rPr lang="en-US" dirty="0"/>
              <a:t>(1,024 TCUs) </a:t>
            </a:r>
            <a:r>
              <a:rPr lang="en-US" dirty="0" smtClean="0"/>
              <a:t>speedup vs. best serial (LIBSVM)</a:t>
            </a:r>
          </a:p>
          <a:p>
            <a:pPr lvl="1"/>
            <a:r>
              <a:rPr lang="en-US" dirty="0" smtClean="0"/>
              <a:t>vs. Xeon (baseline used in [1]): </a:t>
            </a:r>
            <a:r>
              <a:rPr lang="en-US" dirty="0" smtClean="0">
                <a:solidFill>
                  <a:srgbClr val="FF0000"/>
                </a:solidFill>
              </a:rPr>
              <a:t>170X</a:t>
            </a:r>
            <a:r>
              <a:rPr lang="en-US" dirty="0" smtClean="0"/>
              <a:t>;   vs. </a:t>
            </a:r>
            <a:r>
              <a:rPr lang="en-US" dirty="0"/>
              <a:t>Core i3:  </a:t>
            </a:r>
            <a:r>
              <a:rPr lang="en-US" dirty="0" smtClean="0">
                <a:solidFill>
                  <a:srgbClr val="FF0000"/>
                </a:solidFill>
              </a:rPr>
              <a:t>76X</a:t>
            </a:r>
          </a:p>
          <a:p>
            <a:r>
              <a:rPr lang="en-US" dirty="0" smtClean="0"/>
              <a:t>Speedup vs. Kepler: </a:t>
            </a:r>
            <a:r>
              <a:rPr lang="en-US" dirty="0" smtClean="0">
                <a:solidFill>
                  <a:srgbClr val="FF0000"/>
                </a:solidFill>
              </a:rPr>
              <a:t>4.5X</a:t>
            </a:r>
          </a:p>
        </p:txBody>
      </p:sp>
      <p:sp>
        <p:nvSpPr>
          <p:cNvPr id="13" name="TextBox 12"/>
          <p:cNvSpPr txBox="1"/>
          <p:nvPr/>
        </p:nvSpPr>
        <p:spPr>
          <a:xfrm>
            <a:off x="457200" y="2812516"/>
            <a:ext cx="8229600" cy="369332"/>
          </a:xfrm>
          <a:prstGeom prst="rect">
            <a:avLst/>
          </a:prstGeom>
          <a:noFill/>
        </p:spPr>
        <p:txBody>
          <a:bodyPr wrap="square" rtlCol="0">
            <a:spAutoFit/>
          </a:bodyPr>
          <a:lstStyle/>
          <a:p>
            <a:pPr algn="ctr"/>
            <a:r>
              <a:rPr lang="en-US" b="1" dirty="0" smtClean="0"/>
              <a:t>Comparison of SVM speedups across platforms</a:t>
            </a:r>
            <a:endParaRPr lang="en-US" b="1" dirty="0"/>
          </a:p>
        </p:txBody>
      </p:sp>
      <p:cxnSp>
        <p:nvCxnSpPr>
          <p:cNvPr id="15" name="Straight Connector 14"/>
          <p:cNvCxnSpPr/>
          <p:nvPr/>
        </p:nvCxnSpPr>
        <p:spPr>
          <a:xfrm>
            <a:off x="457200" y="2762549"/>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762000"/>
            <a:ext cx="3048000" cy="369332"/>
          </a:xfrm>
          <a:prstGeom prst="rect">
            <a:avLst/>
          </a:prstGeom>
          <a:noFill/>
        </p:spPr>
        <p:txBody>
          <a:bodyPr wrap="square" rtlCol="0">
            <a:spAutoFit/>
          </a:bodyPr>
          <a:lstStyle/>
          <a:p>
            <a:r>
              <a:rPr lang="en-US" dirty="0" smtClean="0"/>
              <a:t>[Edwards, V, work in progress]</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080081499"/>
              </p:ext>
            </p:extLst>
          </p:nvPr>
        </p:nvGraphicFramePr>
        <p:xfrm>
          <a:off x="457200" y="3124200"/>
          <a:ext cx="8229600" cy="3154045"/>
        </p:xfrm>
        <a:graphic>
          <a:graphicData uri="http://schemas.openxmlformats.org/drawingml/2006/table">
            <a:tbl>
              <a:tblPr firstRow="1" bandRow="1">
                <a:tableStyleId>{5C22544A-7EE6-4342-B048-85BDC9FD1C3A}</a:tableStyleId>
              </a:tblPr>
              <a:tblGrid>
                <a:gridCol w="1069848">
                  <a:extLst>
                    <a:ext uri="{9D8B030D-6E8A-4147-A177-3AD203B41FA5}">
                      <a16:colId xmlns:a16="http://schemas.microsoft.com/office/drawing/2014/main" val="20000"/>
                    </a:ext>
                  </a:extLst>
                </a:gridCol>
                <a:gridCol w="905256">
                  <a:extLst>
                    <a:ext uri="{9D8B030D-6E8A-4147-A177-3AD203B41FA5}">
                      <a16:colId xmlns:a16="http://schemas.microsoft.com/office/drawing/2014/main" val="20001"/>
                    </a:ext>
                  </a:extLst>
                </a:gridCol>
                <a:gridCol w="987552">
                  <a:extLst>
                    <a:ext uri="{9D8B030D-6E8A-4147-A177-3AD203B41FA5}">
                      <a16:colId xmlns:a16="http://schemas.microsoft.com/office/drawing/2014/main" val="20002"/>
                    </a:ext>
                  </a:extLst>
                </a:gridCol>
                <a:gridCol w="1069848">
                  <a:extLst>
                    <a:ext uri="{9D8B030D-6E8A-4147-A177-3AD203B41FA5}">
                      <a16:colId xmlns:a16="http://schemas.microsoft.com/office/drawing/2014/main" val="20003"/>
                    </a:ext>
                  </a:extLst>
                </a:gridCol>
                <a:gridCol w="987552">
                  <a:extLst>
                    <a:ext uri="{9D8B030D-6E8A-4147-A177-3AD203B41FA5}">
                      <a16:colId xmlns:a16="http://schemas.microsoft.com/office/drawing/2014/main" val="20004"/>
                    </a:ext>
                  </a:extLst>
                </a:gridCol>
                <a:gridCol w="1069848">
                  <a:extLst>
                    <a:ext uri="{9D8B030D-6E8A-4147-A177-3AD203B41FA5}">
                      <a16:colId xmlns:a16="http://schemas.microsoft.com/office/drawing/2014/main" val="20005"/>
                    </a:ext>
                  </a:extLst>
                </a:gridCol>
                <a:gridCol w="987552">
                  <a:extLst>
                    <a:ext uri="{9D8B030D-6E8A-4147-A177-3AD203B41FA5}">
                      <a16:colId xmlns:a16="http://schemas.microsoft.com/office/drawing/2014/main" val="20006"/>
                    </a:ext>
                  </a:extLst>
                </a:gridCol>
                <a:gridCol w="1152144">
                  <a:extLst>
                    <a:ext uri="{9D8B030D-6E8A-4147-A177-3AD203B41FA5}">
                      <a16:colId xmlns:a16="http://schemas.microsoft.com/office/drawing/2014/main" val="20007"/>
                    </a:ext>
                  </a:extLst>
                </a:gridCol>
              </a:tblGrid>
              <a:tr h="370840">
                <a:tc>
                  <a:txBody>
                    <a:bodyPr/>
                    <a:lstStyle/>
                    <a:p>
                      <a:pPr algn="ctr" fontAlgn="b"/>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u="none" strike="noStrike" dirty="0" smtClean="0">
                          <a:effectLst/>
                          <a:latin typeface="+mn-lt"/>
                        </a:rPr>
                        <a:t>Serial (Xeon)</a:t>
                      </a:r>
                      <a:endParaRPr lang="en-US" sz="1800" b="0" i="0" u="none" strike="noStrike" baseline="30000" dirty="0">
                        <a:solidFill>
                          <a:srgbClr val="FF0000"/>
                        </a:solidFill>
                        <a:effectLst/>
                        <a:latin typeface="+mn-lt"/>
                      </a:endParaRPr>
                    </a:p>
                  </a:txBody>
                  <a:tcPr marL="9525" marR="9525" marT="9525" marB="0" anchor="b"/>
                </a:tc>
                <a:tc>
                  <a:txBody>
                    <a:bodyPr/>
                    <a:lstStyle/>
                    <a:p>
                      <a:pPr algn="ctr" fontAlgn="b"/>
                      <a:r>
                        <a:rPr lang="en-US" sz="1800" u="none" strike="noStrike" dirty="0" smtClean="0">
                          <a:effectLst/>
                          <a:latin typeface="+mn-lt"/>
                        </a:rPr>
                        <a:t>Serial (Core i3</a:t>
                      </a:r>
                      <a:r>
                        <a:rPr lang="en-US" sz="1800" u="none" strike="noStrike" dirty="0">
                          <a:effectLst/>
                          <a:latin typeface="+mn-lt"/>
                        </a:rPr>
                        <a:t>)</a:t>
                      </a:r>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u="none" strike="noStrike" dirty="0" smtClean="0">
                          <a:effectLst/>
                          <a:latin typeface="+mn-lt"/>
                        </a:rPr>
                        <a:t>MIC</a:t>
                      </a:r>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u="none" strike="noStrike" dirty="0" smtClean="0">
                          <a:effectLst/>
                          <a:latin typeface="+mn-lt"/>
                        </a:rPr>
                        <a:t>Fermi</a:t>
                      </a:r>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u="none" strike="noStrike" dirty="0" smtClean="0">
                          <a:effectLst/>
                          <a:latin typeface="+mn-lt"/>
                        </a:rPr>
                        <a:t>2x</a:t>
                      </a:r>
                      <a:r>
                        <a:rPr lang="en-US" sz="1800" u="none" strike="noStrike" baseline="0" dirty="0" smtClean="0">
                          <a:effectLst/>
                          <a:latin typeface="+mn-lt"/>
                        </a:rPr>
                        <a:t> </a:t>
                      </a:r>
                      <a:r>
                        <a:rPr lang="en-US" sz="1800" u="none" strike="noStrike" dirty="0" smtClean="0">
                          <a:effectLst/>
                          <a:latin typeface="+mn-lt"/>
                        </a:rPr>
                        <a:t>Xeon </a:t>
                      </a:r>
                      <a:r>
                        <a:rPr lang="en-US" sz="1800" u="none" strike="noStrike" dirty="0">
                          <a:effectLst/>
                          <a:latin typeface="+mn-lt"/>
                        </a:rPr>
                        <a:t>(24 cores</a:t>
                      </a:r>
                      <a:r>
                        <a:rPr lang="en-US" sz="1800" u="none" strike="noStrike" dirty="0" smtClean="0">
                          <a:effectLst/>
                          <a:latin typeface="+mn-lt"/>
                        </a:rPr>
                        <a:t>)</a:t>
                      </a:r>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u="none" strike="noStrike" dirty="0" smtClean="0">
                          <a:effectLst/>
                          <a:latin typeface="+mn-lt"/>
                        </a:rPr>
                        <a:t>Kepler</a:t>
                      </a:r>
                      <a:endParaRPr lang="en-US" sz="1800" b="0" i="0" u="none" strike="noStrike" dirty="0">
                        <a:solidFill>
                          <a:srgbClr val="FF0000"/>
                        </a:solidFill>
                        <a:effectLst/>
                        <a:latin typeface="+mn-lt"/>
                      </a:endParaRPr>
                    </a:p>
                  </a:txBody>
                  <a:tcPr marL="9525" marR="9525" marT="9525" marB="0" anchor="b"/>
                </a:tc>
                <a:tc>
                  <a:txBody>
                    <a:bodyPr/>
                    <a:lstStyle/>
                    <a:p>
                      <a:pPr algn="ctr" fontAlgn="b"/>
                      <a:r>
                        <a:rPr lang="en-US" sz="1800" u="none" strike="noStrike" dirty="0" smtClean="0">
                          <a:effectLst/>
                          <a:latin typeface="+mn-lt"/>
                        </a:rPr>
                        <a:t>XMT </a:t>
                      </a:r>
                      <a:r>
                        <a:rPr lang="en-US" sz="1800" u="none" strike="noStrike" dirty="0">
                          <a:effectLst/>
                          <a:latin typeface="+mn-lt"/>
                        </a:rPr>
                        <a:t>(1024 TCUs)</a:t>
                      </a:r>
                      <a:endParaRPr lang="en-US" sz="18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0"/>
                  </a:ext>
                </a:extLst>
              </a:tr>
              <a:tr h="370840">
                <a:tc>
                  <a:txBody>
                    <a:bodyPr/>
                    <a:lstStyle/>
                    <a:p>
                      <a:pPr algn="r" fontAlgn="b"/>
                      <a:r>
                        <a:rPr lang="en-US" sz="1800" b="0" i="0" u="none" strike="noStrike" dirty="0" smtClean="0">
                          <a:solidFill>
                            <a:schemeClr val="tx1"/>
                          </a:solidFill>
                          <a:effectLst/>
                          <a:latin typeface="+mn-lt"/>
                        </a:rPr>
                        <a:t>Library</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solidFill>
                            <a:schemeClr val="tx1"/>
                          </a:solidFill>
                          <a:effectLst/>
                          <a:latin typeface="+mn-lt"/>
                        </a:rPr>
                        <a:t>LIBSVM</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solidFill>
                            <a:schemeClr val="tx1"/>
                          </a:solidFill>
                          <a:effectLst/>
                          <a:latin typeface="+mn-lt"/>
                        </a:rPr>
                        <a:t>LIBSVM</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solidFill>
                            <a:schemeClr val="tx1"/>
                          </a:solidFill>
                          <a:effectLst/>
                          <a:latin typeface="+mn-lt"/>
                        </a:rPr>
                        <a:t>HPC-SVM</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solidFill>
                            <a:schemeClr val="tx1"/>
                          </a:solidFill>
                          <a:effectLst/>
                          <a:latin typeface="+mn-lt"/>
                        </a:rPr>
                        <a:t>GPUSVM</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solidFill>
                            <a:schemeClr val="tx1"/>
                          </a:solidFill>
                          <a:effectLst/>
                          <a:latin typeface="+mn-lt"/>
                        </a:rPr>
                        <a:t>HPC-SVM</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solidFill>
                            <a:schemeClr val="tx1"/>
                          </a:solidFill>
                          <a:effectLst/>
                          <a:latin typeface="+mn-lt"/>
                        </a:rPr>
                        <a:t>GPUSVM</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mn-lt"/>
                        </a:rPr>
                        <a:t>ours</a:t>
                      </a:r>
                      <a:endParaRPr lang="en-US" sz="180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fontAlgn="b"/>
                      <a:r>
                        <a:rPr lang="en-US" sz="1800" b="0" i="0" u="none" strike="noStrike" smtClean="0">
                          <a:solidFill>
                            <a:schemeClr val="tx1"/>
                          </a:solidFill>
                          <a:effectLst/>
                          <a:latin typeface="+mn-lt"/>
                        </a:rPr>
                        <a:t>Si process</a:t>
                      </a:r>
                      <a:endParaRPr lang="en-US" sz="1800" b="0" i="0" u="none" strike="noStrike"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tc>
                  <a:txBody>
                    <a:bodyPr/>
                    <a:lstStyle/>
                    <a:p>
                      <a:pPr algn="r" fontAlgn="b"/>
                      <a:r>
                        <a:rPr lang="en-US" sz="1800" b="0" i="0" u="none" strike="noStrike" dirty="0" smtClean="0">
                          <a:solidFill>
                            <a:schemeClr val="tx1"/>
                          </a:solidFill>
                          <a:effectLst/>
                          <a:latin typeface="+mn-lt"/>
                        </a:rPr>
                        <a:t>-</a:t>
                      </a:r>
                      <a:endParaRPr lang="en-US" sz="1800" b="0" i="0" u="none" strike="noStrike"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tc>
                  <a:txBody>
                    <a:bodyPr/>
                    <a:lstStyle/>
                    <a:p>
                      <a:pPr algn="r" fontAlgn="b"/>
                      <a:r>
                        <a:rPr lang="en-US" sz="1800" b="0" i="0" u="none" strike="noStrike" dirty="0" smtClean="0">
                          <a:solidFill>
                            <a:schemeClr val="tx1"/>
                          </a:solidFill>
                          <a:effectLst/>
                          <a:latin typeface="+mn-lt"/>
                        </a:rPr>
                        <a:t>-</a:t>
                      </a:r>
                      <a:endParaRPr lang="en-US" sz="1800" b="0" i="0" u="none" strike="noStrike"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tc>
                  <a:txBody>
                    <a:bodyPr/>
                    <a:lstStyle/>
                    <a:p>
                      <a:pPr algn="r" fontAlgn="b"/>
                      <a:r>
                        <a:rPr lang="en-US" sz="1800" b="0" i="0" u="none" strike="noStrike" baseline="0" dirty="0" smtClean="0">
                          <a:solidFill>
                            <a:schemeClr val="tx1"/>
                          </a:solidFill>
                          <a:effectLst/>
                          <a:latin typeface="+mn-lt"/>
                        </a:rPr>
                        <a:t>22 nm</a:t>
                      </a:r>
                      <a:endParaRPr lang="en-US" sz="1800" b="0" i="0" u="none" strike="noStrike" baseline="0"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tc>
                  <a:txBody>
                    <a:bodyPr/>
                    <a:lstStyle/>
                    <a:p>
                      <a:pPr algn="r" fontAlgn="b"/>
                      <a:r>
                        <a:rPr lang="en-US" sz="1800" b="0" i="0" u="none" strike="noStrike" dirty="0" smtClean="0">
                          <a:solidFill>
                            <a:schemeClr val="tx1"/>
                          </a:solidFill>
                          <a:effectLst/>
                          <a:latin typeface="+mn-lt"/>
                        </a:rPr>
                        <a:t>40 nm</a:t>
                      </a:r>
                      <a:endParaRPr lang="en-US" sz="1800" b="0" i="0" u="none" strike="noStrike"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tc>
                  <a:txBody>
                    <a:bodyPr/>
                    <a:lstStyle/>
                    <a:p>
                      <a:pPr algn="r" fontAlgn="b"/>
                      <a:r>
                        <a:rPr lang="en-US" sz="1800" b="0" i="0" u="none" strike="noStrike" dirty="0" smtClean="0">
                          <a:solidFill>
                            <a:schemeClr val="tx1"/>
                          </a:solidFill>
                          <a:effectLst/>
                          <a:latin typeface="+mn-lt"/>
                        </a:rPr>
                        <a:t>22 nm</a:t>
                      </a:r>
                      <a:endParaRPr lang="en-US" sz="1800" b="0" i="0" u="none" strike="noStrike"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tc>
                  <a:txBody>
                    <a:bodyPr/>
                    <a:lstStyle/>
                    <a:p>
                      <a:pPr algn="r" fontAlgn="b"/>
                      <a:r>
                        <a:rPr lang="en-US" sz="1800" b="0" i="0" u="none" strike="noStrike" dirty="0" smtClean="0">
                          <a:solidFill>
                            <a:schemeClr val="tx1"/>
                          </a:solidFill>
                          <a:effectLst/>
                          <a:latin typeface="+mn-lt"/>
                        </a:rPr>
                        <a:t>28 nm</a:t>
                      </a:r>
                      <a:endParaRPr lang="en-US" sz="1800" b="0" i="0" u="none" strike="noStrike"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tc>
                  <a:txBody>
                    <a:bodyPr/>
                    <a:lstStyle/>
                    <a:p>
                      <a:pPr algn="r" fontAlgn="b"/>
                      <a:r>
                        <a:rPr lang="en-US" sz="1800" b="0" i="0" u="none" strike="noStrike" dirty="0" smtClean="0">
                          <a:solidFill>
                            <a:schemeClr val="tx1"/>
                          </a:solidFill>
                          <a:effectLst/>
                          <a:latin typeface="+mn-lt"/>
                        </a:rPr>
                        <a:t>65 nm</a:t>
                      </a:r>
                      <a:endParaRPr lang="en-US" sz="1800" b="0" i="0" u="none" strike="noStrike" dirty="0">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0002"/>
                  </a:ext>
                </a:extLst>
              </a:tr>
              <a:tr h="370840">
                <a:tc>
                  <a:txBody>
                    <a:bodyPr/>
                    <a:lstStyle/>
                    <a:p>
                      <a:pPr algn="r" fontAlgn="b"/>
                      <a:r>
                        <a:rPr lang="en-US" sz="1800" b="0" i="0" u="none" strike="noStrike" dirty="0" smtClean="0">
                          <a:solidFill>
                            <a:schemeClr val="tx1"/>
                          </a:solidFill>
                          <a:effectLst/>
                          <a:latin typeface="+mn-lt"/>
                        </a:rPr>
                        <a:t>Si area</a:t>
                      </a:r>
                      <a:endParaRPr lang="en-US" sz="18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smtClean="0">
                          <a:solidFill>
                            <a:schemeClr val="tx1"/>
                          </a:solidFill>
                          <a:effectLst/>
                          <a:latin typeface="+mn-lt"/>
                        </a:rPr>
                        <a:t>-</a:t>
                      </a:r>
                      <a:endParaRPr lang="en-US" sz="18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smtClean="0">
                          <a:solidFill>
                            <a:schemeClr val="tx1"/>
                          </a:solidFill>
                          <a:effectLst/>
                          <a:latin typeface="+mn-lt"/>
                        </a:rPr>
                        <a:t>-</a:t>
                      </a:r>
                      <a:endParaRPr lang="en-US" sz="18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smtClean="0">
                          <a:solidFill>
                            <a:schemeClr val="tx1"/>
                          </a:solidFill>
                          <a:effectLst/>
                          <a:latin typeface="+mn-lt"/>
                        </a:rPr>
                        <a:t>~675 mm</a:t>
                      </a:r>
                      <a:r>
                        <a:rPr lang="en-US" sz="1800" b="0" i="0" u="none" strike="noStrike" baseline="30000" dirty="0" smtClean="0">
                          <a:solidFill>
                            <a:schemeClr val="tx1"/>
                          </a:solidFill>
                          <a:effectLst/>
                          <a:latin typeface="+mn-lt"/>
                        </a:rPr>
                        <a:t>2</a:t>
                      </a:r>
                      <a:endParaRPr lang="en-US" sz="1800" b="0" i="0" u="none" strike="noStrike" baseline="30000"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smtClean="0">
                          <a:solidFill>
                            <a:schemeClr val="tx1"/>
                          </a:solidFill>
                          <a:effectLst/>
                          <a:latin typeface="+mn-lt"/>
                        </a:rPr>
                        <a:t>520 mm</a:t>
                      </a:r>
                      <a:r>
                        <a:rPr lang="en-US" sz="1800" b="0" i="0" u="none" strike="noStrike" baseline="30000" dirty="0" smtClean="0">
                          <a:solidFill>
                            <a:schemeClr val="tx1"/>
                          </a:solidFill>
                          <a:effectLst/>
                          <a:latin typeface="+mn-lt"/>
                        </a:rPr>
                        <a:t>2</a:t>
                      </a:r>
                      <a:endParaRPr lang="en-US" sz="1800" b="0" i="0" u="none" strike="noStrike"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smtClean="0">
                          <a:solidFill>
                            <a:schemeClr val="tx1"/>
                          </a:solidFill>
                          <a:effectLst/>
                          <a:latin typeface="+mn-lt"/>
                        </a:rPr>
                        <a:t>320 mm</a:t>
                      </a:r>
                      <a:r>
                        <a:rPr lang="en-US" sz="1800" b="0" i="0" u="none" strike="noStrike" baseline="30000" dirty="0" smtClean="0">
                          <a:solidFill>
                            <a:schemeClr val="tx1"/>
                          </a:solidFill>
                          <a:effectLst/>
                          <a:latin typeface="+mn-lt"/>
                        </a:rPr>
                        <a:t>2</a:t>
                      </a:r>
                      <a:endParaRPr lang="en-US" sz="1800" b="0" i="0" u="none" strike="noStrike" baseline="30000"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dirty="0" smtClean="0">
                          <a:solidFill>
                            <a:schemeClr val="tx1"/>
                          </a:solidFill>
                          <a:effectLst/>
                          <a:latin typeface="+mn-lt"/>
                        </a:rPr>
                        <a:t>551 mm</a:t>
                      </a:r>
                      <a:r>
                        <a:rPr lang="en-US" sz="1800" b="0" i="0" u="none" strike="noStrike" baseline="30000" dirty="0" smtClean="0">
                          <a:solidFill>
                            <a:schemeClr val="tx1"/>
                          </a:solidFill>
                          <a:effectLst/>
                          <a:latin typeface="+mn-lt"/>
                        </a:rPr>
                        <a:t>2</a:t>
                      </a:r>
                      <a:endParaRPr lang="en-US" sz="1800" b="0" i="0" u="none" strike="noStrike" baseline="30000"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800" b="0" i="0" u="none" strike="noStrike" smtClean="0">
                          <a:solidFill>
                            <a:schemeClr val="tx1"/>
                          </a:solidFill>
                          <a:effectLst/>
                          <a:latin typeface="+mn-lt"/>
                        </a:rPr>
                        <a:t>576 mm</a:t>
                      </a:r>
                      <a:r>
                        <a:rPr lang="en-US" sz="1800" b="0" i="0" u="none" strike="noStrike" baseline="30000" smtClean="0">
                          <a:solidFill>
                            <a:schemeClr val="tx1"/>
                          </a:solidFill>
                          <a:effectLst/>
                          <a:latin typeface="+mn-lt"/>
                        </a:rPr>
                        <a:t>2</a:t>
                      </a:r>
                      <a:endParaRPr lang="en-US" sz="1800" b="0" i="0" u="none" strike="noStrike" baseline="30000" dirty="0">
                        <a:solidFill>
                          <a:schemeClr val="tx1"/>
                        </a:solidFill>
                        <a:effectLst/>
                        <a:latin typeface="+mn-lt"/>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fontAlgn="b"/>
                      <a:r>
                        <a:rPr lang="en-US" sz="1800" b="0" i="0" u="none" strike="noStrike" dirty="0" smtClean="0">
                          <a:solidFill>
                            <a:schemeClr val="tx1"/>
                          </a:solidFill>
                          <a:effectLst/>
                          <a:latin typeface="+mn-lt"/>
                        </a:rPr>
                        <a:t>@ 22 nm*</a:t>
                      </a:r>
                      <a:endParaRPr lang="en-US" sz="1800" b="0" i="0" u="none" strike="noStrike" dirty="0">
                        <a:solidFill>
                          <a:schemeClr val="tx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mn-lt"/>
                        </a:rPr>
                        <a:t>-</a:t>
                      </a:r>
                      <a:endParaRPr lang="en-US" sz="1800" b="0" i="0" u="none" strike="noStrike" dirty="0">
                        <a:solidFill>
                          <a:schemeClr val="tx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mn-lt"/>
                        </a:rPr>
                        <a:t>-</a:t>
                      </a:r>
                      <a:endParaRPr lang="en-US" sz="1800" b="0" i="0" u="none" strike="noStrike" dirty="0">
                        <a:solidFill>
                          <a:schemeClr val="tx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mn-lt"/>
                        </a:rPr>
                        <a:t>~675 mm</a:t>
                      </a:r>
                      <a:r>
                        <a:rPr lang="en-US" sz="1800" b="0" i="0" u="none" strike="noStrike" baseline="30000" dirty="0" smtClean="0">
                          <a:solidFill>
                            <a:schemeClr val="tx1"/>
                          </a:solidFill>
                          <a:effectLst/>
                          <a:latin typeface="+mn-lt"/>
                        </a:rPr>
                        <a:t>2</a:t>
                      </a:r>
                      <a:endParaRPr lang="en-US" sz="1800" b="0" i="0" u="none" strike="noStrike" baseline="30000" dirty="0">
                        <a:solidFill>
                          <a:schemeClr val="tx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mn-lt"/>
                        </a:rPr>
                        <a:t>231 mm</a:t>
                      </a:r>
                      <a:r>
                        <a:rPr lang="en-US" sz="1800" b="0" i="0" u="none" strike="noStrike" baseline="30000" dirty="0" smtClean="0">
                          <a:solidFill>
                            <a:schemeClr val="tx1"/>
                          </a:solidFill>
                          <a:effectLst/>
                          <a:latin typeface="+mn-lt"/>
                        </a:rPr>
                        <a:t>2</a:t>
                      </a:r>
                      <a:endParaRPr lang="en-US" sz="1800" b="0" i="0" u="none" strike="noStrike" dirty="0">
                        <a:solidFill>
                          <a:schemeClr val="tx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chemeClr val="tx1"/>
                          </a:solidFill>
                          <a:effectLst/>
                          <a:latin typeface="+mn-lt"/>
                        </a:rPr>
                        <a:t>320 mm</a:t>
                      </a:r>
                      <a:r>
                        <a:rPr lang="en-US" sz="1800" b="0" i="0" u="none" strike="noStrike" baseline="30000" dirty="0" smtClean="0">
                          <a:solidFill>
                            <a:schemeClr val="tx1"/>
                          </a:solidFill>
                          <a:effectLst/>
                          <a:latin typeface="+mn-lt"/>
                        </a:rPr>
                        <a:t>2</a:t>
                      </a:r>
                      <a:endParaRPr lang="en-US" sz="1800" b="0" i="0" u="none" strike="noStrike" baseline="30000" dirty="0">
                        <a:solidFill>
                          <a:schemeClr val="tx1"/>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rgbClr val="4F6228"/>
                          </a:solidFill>
                          <a:effectLst/>
                          <a:latin typeface="+mn-lt"/>
                        </a:rPr>
                        <a:t>397 mm</a:t>
                      </a:r>
                      <a:r>
                        <a:rPr lang="en-US" sz="1800" b="0" i="0" u="none" strike="noStrike" baseline="30000" dirty="0" smtClean="0">
                          <a:solidFill>
                            <a:srgbClr val="4F6228"/>
                          </a:solidFill>
                          <a:effectLst/>
                          <a:latin typeface="+mn-lt"/>
                        </a:rPr>
                        <a:t>2</a:t>
                      </a:r>
                      <a:endParaRPr lang="en-US" sz="1800" b="0" i="0" u="none" strike="noStrike" baseline="30000" dirty="0">
                        <a:solidFill>
                          <a:srgbClr val="4F6228"/>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smtClean="0">
                          <a:solidFill>
                            <a:srgbClr val="FF0000"/>
                          </a:solidFill>
                          <a:effectLst/>
                          <a:latin typeface="+mn-lt"/>
                        </a:rPr>
                        <a:t>132 mm</a:t>
                      </a:r>
                      <a:r>
                        <a:rPr lang="en-US" sz="1800" b="0" i="0" u="none" strike="noStrike" baseline="30000" dirty="0" smtClean="0">
                          <a:solidFill>
                            <a:srgbClr val="FF0000"/>
                          </a:solidFill>
                          <a:effectLst/>
                          <a:latin typeface="+mn-lt"/>
                        </a:rPr>
                        <a:t>2</a:t>
                      </a:r>
                      <a:endParaRPr lang="en-US" sz="1800" b="0" i="0" u="none" strike="noStrike" baseline="30000" dirty="0">
                        <a:solidFill>
                          <a:srgbClr val="FF0000"/>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r" fontAlgn="b"/>
                      <a:r>
                        <a:rPr lang="en-US" sz="1800" u="none" strike="noStrike" dirty="0" smtClean="0">
                          <a:effectLst/>
                          <a:latin typeface="+mn-lt"/>
                        </a:rPr>
                        <a:t>Time</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77.2</a:t>
                      </a:r>
                      <a:r>
                        <a:rPr lang="en-US" sz="1800" u="none" strike="noStrike" baseline="0" dirty="0" smtClean="0">
                          <a:effectLst/>
                          <a:latin typeface="+mn-lt"/>
                        </a:rPr>
                        <a:t> s </a:t>
                      </a:r>
                      <a:r>
                        <a:rPr lang="en-US" sz="1800" u="none" strike="noStrike" baseline="30000" dirty="0" smtClean="0">
                          <a:effectLst/>
                          <a:latin typeface="+mn-lt"/>
                        </a:rPr>
                        <a:t>1</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34.7 s</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17.6 s</a:t>
                      </a:r>
                      <a:r>
                        <a:rPr lang="en-US" sz="1800" u="none" strike="noStrike" baseline="0" dirty="0" smtClean="0">
                          <a:effectLst/>
                          <a:latin typeface="+mn-lt"/>
                        </a:rPr>
                        <a:t> </a:t>
                      </a:r>
                      <a:r>
                        <a:rPr lang="en-US" sz="1800" u="none" strike="noStrike" baseline="30000" dirty="0" smtClean="0">
                          <a:effectLst/>
                          <a:latin typeface="+mn-lt"/>
                        </a:rPr>
                        <a:t>1</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5.1 s</a:t>
                      </a:r>
                      <a:r>
                        <a:rPr lang="en-US" sz="1800" u="none" strike="noStrike" baseline="0" dirty="0" smtClean="0">
                          <a:effectLst/>
                          <a:latin typeface="+mn-lt"/>
                        </a:rPr>
                        <a:t> </a:t>
                      </a:r>
                      <a:r>
                        <a:rPr lang="en-US" sz="1800" u="none" strike="noStrike" baseline="30000" dirty="0" smtClean="0">
                          <a:effectLst/>
                          <a:latin typeface="+mn-lt"/>
                        </a:rPr>
                        <a:t>1</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2.1 s</a:t>
                      </a:r>
                      <a:r>
                        <a:rPr lang="en-US" sz="1800" u="none" strike="noStrike" baseline="0" dirty="0" smtClean="0">
                          <a:effectLst/>
                          <a:latin typeface="+mn-lt"/>
                        </a:rPr>
                        <a:t> </a:t>
                      </a:r>
                      <a:r>
                        <a:rPr lang="en-US" sz="1800" u="none" strike="noStrike" baseline="30000" dirty="0" smtClean="0">
                          <a:effectLst/>
                          <a:latin typeface="+mn-lt"/>
                        </a:rPr>
                        <a:t>1</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2.0 s</a:t>
                      </a:r>
                      <a:r>
                        <a:rPr lang="en-US" sz="1800" u="none" strike="noStrike" baseline="0" dirty="0" smtClean="0">
                          <a:effectLst/>
                          <a:latin typeface="+mn-lt"/>
                        </a:rPr>
                        <a:t> </a:t>
                      </a:r>
                      <a:r>
                        <a:rPr lang="en-US" sz="1800" u="none" strike="noStrike" baseline="30000" dirty="0" smtClean="0">
                          <a:effectLst/>
                          <a:latin typeface="+mn-lt"/>
                        </a:rPr>
                        <a:t>1</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smtClean="0">
                          <a:effectLst/>
                          <a:latin typeface="+mn-lt"/>
                        </a:rPr>
                        <a:t>0.45 s</a:t>
                      </a:r>
                      <a:endParaRPr lang="en-US" sz="18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370840">
                <a:tc>
                  <a:txBody>
                    <a:bodyPr/>
                    <a:lstStyle/>
                    <a:p>
                      <a:pPr algn="r" fontAlgn="b"/>
                      <a:r>
                        <a:rPr lang="en-US" sz="1800" u="none" strike="noStrike" dirty="0" smtClean="0">
                          <a:effectLst/>
                          <a:latin typeface="+mn-lt"/>
                        </a:rPr>
                        <a:t>X vs</a:t>
                      </a:r>
                      <a:r>
                        <a:rPr lang="en-US" sz="1800" u="none" strike="noStrike" dirty="0">
                          <a:effectLst/>
                          <a:latin typeface="+mn-lt"/>
                        </a:rPr>
                        <a:t>. Xeon</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b="0" i="0" u="none" strike="noStrike" dirty="0" smtClean="0">
                          <a:solidFill>
                            <a:schemeClr val="dk1"/>
                          </a:solidFill>
                          <a:effectLst/>
                          <a:latin typeface="+mn-lt"/>
                        </a:rPr>
                        <a:t>-</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2.2X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4.4X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15X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36X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solidFill>
                            <a:schemeClr val="accent3">
                              <a:lumMod val="50000"/>
                            </a:schemeClr>
                          </a:solidFill>
                          <a:effectLst/>
                          <a:latin typeface="+mn-lt"/>
                        </a:rPr>
                        <a:t>38X</a:t>
                      </a:r>
                      <a:endParaRPr lang="en-US" sz="1800" b="0" i="0" u="none" strike="noStrike" dirty="0">
                        <a:solidFill>
                          <a:schemeClr val="accent3">
                            <a:lumMod val="50000"/>
                          </a:schemeClr>
                        </a:solidFill>
                        <a:effectLst/>
                        <a:latin typeface="+mn-lt"/>
                      </a:endParaRPr>
                    </a:p>
                  </a:txBody>
                  <a:tcPr marL="9525" marR="9525" marT="9525" marB="0" anchor="b"/>
                </a:tc>
                <a:tc>
                  <a:txBody>
                    <a:bodyPr/>
                    <a:lstStyle/>
                    <a:p>
                      <a:pPr algn="r" fontAlgn="b"/>
                      <a:r>
                        <a:rPr lang="en-US" sz="1800" u="none" strike="noStrike" dirty="0" smtClean="0">
                          <a:solidFill>
                            <a:srgbClr val="FF0000"/>
                          </a:solidFill>
                          <a:effectLst/>
                          <a:latin typeface="+mn-lt"/>
                        </a:rPr>
                        <a:t>170X</a:t>
                      </a:r>
                      <a:endParaRPr lang="en-US" sz="18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6"/>
                  </a:ext>
                </a:extLst>
              </a:tr>
              <a:tr h="370840">
                <a:tc>
                  <a:txBody>
                    <a:bodyPr/>
                    <a:lstStyle/>
                    <a:p>
                      <a:pPr algn="r" fontAlgn="b"/>
                      <a:r>
                        <a:rPr lang="en-US" sz="1800" u="none" strike="noStrike" dirty="0" smtClean="0">
                          <a:effectLst/>
                          <a:latin typeface="+mn-lt"/>
                        </a:rPr>
                        <a:t>vs</a:t>
                      </a:r>
                      <a:r>
                        <a:rPr lang="en-US" sz="1800" u="none" strike="noStrike" dirty="0">
                          <a:effectLst/>
                          <a:latin typeface="+mn-lt"/>
                        </a:rPr>
                        <a:t>. </a:t>
                      </a:r>
                      <a:r>
                        <a:rPr lang="en-US" sz="1800" u="none" strike="noStrike" dirty="0" smtClean="0">
                          <a:effectLst/>
                          <a:latin typeface="+mn-lt"/>
                        </a:rPr>
                        <a:t>Core i3</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0.4X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b="0" i="0" u="none" strike="noStrike" dirty="0" smtClean="0">
                          <a:solidFill>
                            <a:schemeClr val="dk1"/>
                          </a:solidFill>
                          <a:effectLst/>
                          <a:latin typeface="+mn-lt"/>
                        </a:rPr>
                        <a:t>-</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2.0X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6.8X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16X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effectLst/>
                          <a:latin typeface="+mn-lt"/>
                        </a:rPr>
                        <a:t>17X</a:t>
                      </a:r>
                      <a:endParaRPr lang="en-US" sz="1800" b="0" i="0" u="none" strike="noStrike" dirty="0">
                        <a:solidFill>
                          <a:srgbClr val="FF0000"/>
                        </a:solidFill>
                        <a:effectLst/>
                        <a:latin typeface="+mn-lt"/>
                      </a:endParaRPr>
                    </a:p>
                  </a:txBody>
                  <a:tcPr marL="9525" marR="9525" marT="9525" marB="0" anchor="b"/>
                </a:tc>
                <a:tc>
                  <a:txBody>
                    <a:bodyPr/>
                    <a:lstStyle/>
                    <a:p>
                      <a:pPr algn="r" fontAlgn="b"/>
                      <a:r>
                        <a:rPr lang="en-US" sz="1800" u="none" strike="noStrike" dirty="0" smtClean="0">
                          <a:solidFill>
                            <a:srgbClr val="FF0000"/>
                          </a:solidFill>
                          <a:effectLst/>
                          <a:latin typeface="+mn-lt"/>
                        </a:rPr>
                        <a:t>76X</a:t>
                      </a:r>
                      <a:endParaRPr lang="en-US" sz="18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0007"/>
                  </a:ext>
                </a:extLst>
              </a:tr>
            </a:tbl>
          </a:graphicData>
        </a:graphic>
      </p:graphicFrame>
      <p:sp>
        <p:nvSpPr>
          <p:cNvPr id="9" name="TextBox 8"/>
          <p:cNvSpPr txBox="1"/>
          <p:nvPr/>
        </p:nvSpPr>
        <p:spPr>
          <a:xfrm>
            <a:off x="457200" y="6251668"/>
            <a:ext cx="8229600" cy="461665"/>
          </a:xfrm>
          <a:prstGeom prst="rect">
            <a:avLst/>
          </a:prstGeom>
          <a:noFill/>
        </p:spPr>
        <p:txBody>
          <a:bodyPr wrap="square" rtlCol="0">
            <a:spAutoFit/>
          </a:bodyPr>
          <a:lstStyle/>
          <a:p>
            <a:r>
              <a:rPr lang="en-US" sz="1200" dirty="0" smtClean="0"/>
              <a:t>* Extrapolated from a scaling factor of 0.54  for scaling from 22 nm to 14 nm (Source: Intel)</a:t>
            </a:r>
            <a:endParaRPr lang="en-US" sz="1200" baseline="30000" dirty="0" smtClean="0"/>
          </a:p>
          <a:p>
            <a:r>
              <a:rPr lang="en-US" sz="1200" baseline="30000" dirty="0" smtClean="0"/>
              <a:t>1</a:t>
            </a:r>
            <a:r>
              <a:rPr lang="en-US" sz="1200" dirty="0" smtClean="0"/>
              <a:t> Y</a:t>
            </a:r>
            <a:r>
              <a:rPr lang="en-US" sz="1200" dirty="0"/>
              <a:t>. </a:t>
            </a:r>
            <a:r>
              <a:rPr lang="en-US" sz="1200" dirty="0" smtClean="0"/>
              <a:t>You et al., </a:t>
            </a:r>
            <a:r>
              <a:rPr lang="en-US" sz="1200" dirty="0"/>
              <a:t>“Scaling Support Vector Machines on modern HPC platforms,” </a:t>
            </a:r>
            <a:r>
              <a:rPr lang="en-US" sz="1200" i="1" dirty="0"/>
              <a:t>J. Parallel </a:t>
            </a:r>
            <a:r>
              <a:rPr lang="en-US" sz="1200" i="1" dirty="0" err="1"/>
              <a:t>Distrib</a:t>
            </a:r>
            <a:r>
              <a:rPr lang="en-US" sz="1200" i="1" dirty="0"/>
              <a:t>. </a:t>
            </a:r>
            <a:r>
              <a:rPr lang="en-US" sz="1200" i="1" dirty="0" err="1"/>
              <a:t>Comput</a:t>
            </a:r>
            <a:r>
              <a:rPr lang="en-US" sz="1200" i="1" dirty="0"/>
              <a:t>.</a:t>
            </a:r>
            <a:r>
              <a:rPr lang="en-US" sz="1200" dirty="0"/>
              <a:t>, vol. 76, pp. 16–31, 2015</a:t>
            </a:r>
            <a:r>
              <a:rPr lang="en-US" sz="1200" dirty="0" smtClean="0"/>
              <a:t>.</a:t>
            </a:r>
          </a:p>
        </p:txBody>
      </p:sp>
      <p:sp>
        <p:nvSpPr>
          <p:cNvPr id="2" name="Slide Number Placeholder 1"/>
          <p:cNvSpPr>
            <a:spLocks noGrp="1"/>
          </p:cNvSpPr>
          <p:nvPr>
            <p:ph type="sldNum" sz="quarter" idx="12"/>
          </p:nvPr>
        </p:nvSpPr>
        <p:spPr/>
        <p:txBody>
          <a:bodyPr/>
          <a:lstStyle/>
          <a:p>
            <a:fld id="{6D91661D-629B-1643-88A8-69A2F214F552}" type="slidenum">
              <a:rPr lang="en-US" smtClean="0"/>
              <a:pPr/>
              <a:t>106</a:t>
            </a:fld>
            <a:endParaRPr lang="en-US" dirty="0"/>
          </a:p>
        </p:txBody>
      </p:sp>
    </p:spTree>
    <p:extLst>
      <p:ext uri="{BB962C8B-B14F-4D97-AF65-F5344CB8AC3E}">
        <p14:creationId xmlns:p14="http://schemas.microsoft.com/office/powerpoint/2010/main" val="1628109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00"/>
            <a:ext cx="9055100" cy="784800"/>
          </a:xfrm>
        </p:spPr>
        <p:txBody>
          <a:bodyPr>
            <a:noAutofit/>
          </a:bodyPr>
          <a:lstStyle/>
          <a:p>
            <a:r>
              <a:rPr lang="en-US" sz="3600" u="sng" dirty="0">
                <a:latin typeface="Calibri" charset="0"/>
              </a:rPr>
              <a:t>Parallel computing</a:t>
            </a:r>
          </a:p>
        </p:txBody>
      </p:sp>
      <p:sp>
        <p:nvSpPr>
          <p:cNvPr id="3" name="Content Placeholder 2"/>
          <p:cNvSpPr>
            <a:spLocks noGrp="1"/>
          </p:cNvSpPr>
          <p:nvPr>
            <p:ph idx="1"/>
          </p:nvPr>
        </p:nvSpPr>
        <p:spPr>
          <a:xfrm>
            <a:off x="457200" y="1266738"/>
            <a:ext cx="8597900" cy="5591262"/>
          </a:xfrm>
        </p:spPr>
        <p:txBody>
          <a:bodyPr>
            <a:normAutofit/>
          </a:bodyPr>
          <a:lstStyle/>
          <a:p>
            <a:pPr marL="0" indent="0">
              <a:buNone/>
            </a:pPr>
            <a:r>
              <a:rPr lang="en-US" sz="2400" dirty="0" smtClean="0">
                <a:latin typeface="Calibri" charset="0"/>
              </a:rPr>
              <a:t>Concurrent threads </a:t>
            </a:r>
            <a:r>
              <a:rPr lang="en-US" sz="2400" dirty="0" smtClean="0">
                <a:latin typeface="Calibri" charset="0"/>
                <a:sym typeface="Wingdings"/>
              </a:rPr>
              <a:t> mandated whole new: 1. algorithms, 2. programming and 3. reasoning. Alas, no 100s </a:t>
            </a:r>
            <a:r>
              <a:rPr lang="en-US" sz="2400" dirty="0" err="1" smtClean="0">
                <a:latin typeface="Calibri" charset="0"/>
                <a:sym typeface="Wingdings"/>
              </a:rPr>
              <a:t>yrs</a:t>
            </a:r>
            <a:r>
              <a:rPr lang="en-US" sz="2400" dirty="0" smtClean="0">
                <a:latin typeface="Calibri" charset="0"/>
                <a:sym typeface="Wingdings"/>
              </a:rPr>
              <a:t> of Math to lean on   </a:t>
            </a:r>
          </a:p>
          <a:p>
            <a:pPr marL="0" indent="0">
              <a:buNone/>
            </a:pPr>
            <a:r>
              <a:rPr lang="en-US" sz="2400" u="sng" dirty="0" smtClean="0">
                <a:latin typeface="Calibri" charset="0"/>
                <a:sym typeface="Wingdings"/>
              </a:rPr>
              <a:t>HW vendor design origins</a:t>
            </a:r>
            <a:r>
              <a:rPr lang="en-US" sz="2400" dirty="0" smtClean="0">
                <a:latin typeface="Calibri" charset="0"/>
                <a:sym typeface="Wingdings"/>
              </a:rPr>
              <a:t>: “build-first figure-out-how-to-program-later”  “threw the programmers under the bus” </a:t>
            </a:r>
            <a:r>
              <a:rPr lang="en-US" sz="2400" dirty="0" smtClean="0">
                <a:solidFill>
                  <a:srgbClr val="FF0000"/>
                </a:solidFill>
                <a:latin typeface="Calibri" charset="0"/>
                <a:sym typeface="Wingdings"/>
              </a:rPr>
              <a:t></a:t>
            </a:r>
            <a:r>
              <a:rPr lang="en-US" sz="2400" dirty="0" smtClean="0">
                <a:latin typeface="Calibri" charset="0"/>
                <a:sym typeface="Wingdings"/>
              </a:rPr>
              <a:t>. Yet: Nice </a:t>
            </a:r>
            <a:r>
              <a:rPr lang="en-US" sz="2400" dirty="0" smtClean="0">
                <a:solidFill>
                  <a:srgbClr val="FF0000"/>
                </a:solidFill>
                <a:latin typeface="Calibri" charset="0"/>
                <a:sym typeface="Wingdings"/>
              </a:rPr>
              <a:t>MM appliance </a:t>
            </a:r>
            <a:r>
              <a:rPr lang="en-US" sz="2400" dirty="0" smtClean="0">
                <a:solidFill>
                  <a:srgbClr val="FF0000"/>
                </a:solidFill>
                <a:latin typeface="Calibri" charset="0"/>
                <a:sym typeface="Wingdings" panose="05000000000000000000" pitchFamily="2" charset="2"/>
              </a:rPr>
              <a:t></a:t>
            </a:r>
            <a:endParaRPr lang="en-US" altLang="ja-JP" sz="2400" dirty="0">
              <a:solidFill>
                <a:srgbClr val="FF0000"/>
              </a:solidFill>
              <a:latin typeface="Calibri" charset="0"/>
              <a:sym typeface="Wingdings" charset="0"/>
            </a:endParaRPr>
          </a:p>
          <a:p>
            <a:pPr marL="0" indent="0">
              <a:buNone/>
            </a:pPr>
            <a:r>
              <a:rPr lang="en-US" sz="2400" u="sng" dirty="0" smtClean="0"/>
              <a:t>Our aspiration</a:t>
            </a:r>
            <a:r>
              <a:rPr lang="en-US" sz="2400" dirty="0" smtClean="0"/>
              <a:t>: MI-based parallel algorithms first: </a:t>
            </a:r>
            <a:r>
              <a:rPr lang="en-US" sz="2400" dirty="0">
                <a:solidFill>
                  <a:srgbClr val="FF0000"/>
                </a:solidFill>
              </a:rPr>
              <a:t>Lock-step parallelism for algorithms &amp; </a:t>
            </a:r>
            <a:r>
              <a:rPr lang="en-US" sz="2400" dirty="0" smtClean="0">
                <a:solidFill>
                  <a:srgbClr val="FF0000"/>
                </a:solidFill>
              </a:rPr>
              <a:t>programming  </a:t>
            </a:r>
            <a:r>
              <a:rPr lang="en-US" sz="2400" dirty="0" smtClean="0">
                <a:sym typeface="Wingdings" panose="05000000000000000000" pitchFamily="2" charset="2"/>
              </a:rPr>
              <a:t> </a:t>
            </a:r>
          </a:p>
          <a:p>
            <a:pPr marL="0" indent="0" algn="ctr">
              <a:buNone/>
            </a:pPr>
            <a:r>
              <a:rPr lang="en-US" sz="2400" b="1" dirty="0" smtClean="0">
                <a:solidFill>
                  <a:srgbClr val="FF0000"/>
                </a:solidFill>
                <a:sym typeface="Wingdings" panose="05000000000000000000" pitchFamily="2" charset="2"/>
              </a:rPr>
              <a:t>Parallel</a:t>
            </a:r>
            <a:r>
              <a:rPr lang="en-US" sz="2400" dirty="0" smtClean="0">
                <a:solidFill>
                  <a:srgbClr val="FF0000"/>
                </a:solidFill>
                <a:sym typeface="Wingdings" panose="05000000000000000000" pitchFamily="2" charset="2"/>
              </a:rPr>
              <a:t> </a:t>
            </a:r>
            <a:r>
              <a:rPr lang="en-US" sz="2400" b="1" dirty="0" smtClean="0">
                <a:solidFill>
                  <a:srgbClr val="FF0000"/>
                </a:solidFill>
                <a:sym typeface="Wingdings" panose="05000000000000000000" pitchFamily="2" charset="2"/>
              </a:rPr>
              <a:t>MIA appliance</a:t>
            </a:r>
            <a:r>
              <a:rPr lang="en-US" sz="2400" dirty="0" smtClean="0">
                <a:solidFill>
                  <a:srgbClr val="FF0000"/>
                </a:solidFill>
                <a:sym typeface="Wingdings" panose="05000000000000000000" pitchFamily="2" charset="2"/>
              </a:rPr>
              <a:t>!</a:t>
            </a:r>
            <a:r>
              <a:rPr lang="en-US" sz="2400" dirty="0" smtClean="0">
                <a:solidFill>
                  <a:srgbClr val="FF0000"/>
                </a:solidFill>
              </a:rPr>
              <a:t> </a:t>
            </a:r>
            <a:endParaRPr lang="en-US" sz="2400" dirty="0" smtClean="0">
              <a:latin typeface="Calibri" charset="0"/>
            </a:endParaRPr>
          </a:p>
          <a:p>
            <a:pPr marL="0" indent="0" algn="r">
              <a:buNone/>
            </a:pPr>
            <a:r>
              <a:rPr lang="en-US" sz="2400" dirty="0" smtClean="0">
                <a:latin typeface="Calibri" charset="0"/>
              </a:rPr>
              <a:t>Pun intended, since… missing in action</a:t>
            </a:r>
          </a:p>
          <a:p>
            <a:pPr marL="0" indent="0">
              <a:buNone/>
            </a:pPr>
            <a:r>
              <a:rPr lang="en-US" sz="2400" dirty="0" smtClean="0">
                <a:latin typeface="Calibri" charset="0"/>
              </a:rPr>
              <a:t>Henceforth: MI-appliance</a:t>
            </a:r>
          </a:p>
          <a:p>
            <a:pPr marL="0" indent="0">
              <a:buNone/>
            </a:pPr>
            <a:endParaRPr lang="en-US" sz="2400" dirty="0">
              <a:latin typeface="Calibri" charset="0"/>
            </a:endParaRPr>
          </a:p>
          <a:p>
            <a:pPr marL="0" indent="0">
              <a:buNone/>
            </a:pPr>
            <a:r>
              <a:rPr lang="en-US" sz="2400" dirty="0" smtClean="0">
                <a:latin typeface="Calibri" charset="0"/>
              </a:rPr>
              <a:t>Contrast with: multi-threaded programming, SIMT (</a:t>
            </a:r>
            <a:r>
              <a:rPr lang="en-US" sz="2400" dirty="0" err="1" smtClean="0">
                <a:latin typeface="Calibri" charset="0"/>
              </a:rPr>
              <a:t>Nvidia</a:t>
            </a:r>
            <a:r>
              <a:rPr lang="en-US" sz="2400" dirty="0" smtClean="0">
                <a:latin typeface="Calibri" charset="0"/>
              </a:rPr>
              <a:t>), multi-threaded algorithms [CLRS,3</a:t>
            </a:r>
            <a:r>
              <a:rPr lang="en-US" sz="2400" baseline="30000" dirty="0" smtClean="0">
                <a:latin typeface="Calibri" charset="0"/>
              </a:rPr>
              <a:t>rd</a:t>
            </a:r>
            <a:r>
              <a:rPr lang="en-US" sz="2400" dirty="0" smtClean="0">
                <a:latin typeface="Calibri" charset="0"/>
              </a:rPr>
              <a:t> edition], MIT/Intel </a:t>
            </a:r>
            <a:r>
              <a:rPr lang="en-US" sz="2400" dirty="0" err="1" smtClean="0">
                <a:latin typeface="Calibri" charset="0"/>
              </a:rPr>
              <a:t>Cilk</a:t>
            </a:r>
            <a:r>
              <a:rPr lang="en-US" sz="2400" dirty="0" smtClean="0">
                <a:latin typeface="Calibri" charset="0"/>
              </a:rPr>
              <a:t>, Intel TBB.</a:t>
            </a:r>
            <a:endParaRPr lang="en-US" sz="2400" dirty="0">
              <a:latin typeface="Calibri" charset="0"/>
            </a:endParaRPr>
          </a:p>
          <a:p>
            <a:pPr marL="0" indent="0">
              <a:buNone/>
            </a:pPr>
            <a:endParaRPr lang="en-US" sz="2400" u="sng" dirty="0">
              <a:latin typeface="Calibri" charset="0"/>
            </a:endParaRPr>
          </a:p>
          <a:p>
            <a:pPr marL="0" indent="0">
              <a:buNone/>
            </a:pPr>
            <a:endParaRPr lang="en-US" sz="1600" dirty="0" smtClean="0"/>
          </a:p>
          <a:p>
            <a:pPr marL="0" indent="0">
              <a:buNone/>
            </a:pPr>
            <a:endParaRPr lang="en-US" sz="16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11</a:t>
            </a:fld>
            <a:endParaRPr lang="en-US" dirty="0"/>
          </a:p>
        </p:txBody>
      </p:sp>
    </p:spTree>
    <p:extLst>
      <p:ext uri="{BB962C8B-B14F-4D97-AF65-F5344CB8AC3E}">
        <p14:creationId xmlns:p14="http://schemas.microsoft.com/office/powerpoint/2010/main" val="786162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5520"/>
          </a:xfrm>
        </p:spPr>
        <p:txBody>
          <a:bodyPr>
            <a:normAutofit/>
          </a:bodyPr>
          <a:lstStyle/>
          <a:p>
            <a:r>
              <a:rPr lang="en-US" dirty="0" smtClean="0"/>
              <a:t>Where we should go from here </a:t>
            </a:r>
            <a:endParaRPr lang="en-US" dirty="0"/>
          </a:p>
        </p:txBody>
      </p:sp>
      <p:sp>
        <p:nvSpPr>
          <p:cNvPr id="3" name="Content Placeholder 2"/>
          <p:cNvSpPr>
            <a:spLocks noGrp="1"/>
          </p:cNvSpPr>
          <p:nvPr>
            <p:ph idx="1"/>
          </p:nvPr>
        </p:nvSpPr>
        <p:spPr>
          <a:xfrm>
            <a:off x="152400" y="985520"/>
            <a:ext cx="8991600" cy="5527040"/>
          </a:xfrm>
        </p:spPr>
        <p:txBody>
          <a:bodyPr>
            <a:normAutofit fontScale="77500" lnSpcReduction="20000"/>
          </a:bodyPr>
          <a:lstStyle/>
          <a:p>
            <a:r>
              <a:rPr lang="en-US" dirty="0" smtClean="0"/>
              <a:t>Future: CPU + </a:t>
            </a:r>
          </a:p>
          <a:p>
            <a:pPr lvl="1"/>
            <a:r>
              <a:rPr lang="en-US" dirty="0" smtClean="0"/>
              <a:t>GPU</a:t>
            </a:r>
          </a:p>
          <a:p>
            <a:pPr lvl="1"/>
            <a:r>
              <a:rPr lang="en-US" dirty="0" smtClean="0"/>
              <a:t>Other </a:t>
            </a:r>
            <a:r>
              <a:rPr lang="en-US" dirty="0" err="1" smtClean="0"/>
              <a:t>excelerators</a:t>
            </a:r>
            <a:r>
              <a:rPr lang="en-US" dirty="0" smtClean="0"/>
              <a:t> </a:t>
            </a:r>
          </a:p>
          <a:p>
            <a:r>
              <a:rPr lang="en-US" dirty="0"/>
              <a:t>Algorithms is a </a:t>
            </a:r>
            <a:r>
              <a:rPr lang="en-US" u="sng" dirty="0"/>
              <a:t>technology</a:t>
            </a:r>
            <a:r>
              <a:rPr lang="en-US" dirty="0"/>
              <a:t>. For some this is hard to recognize, since … abstract</a:t>
            </a:r>
          </a:p>
          <a:p>
            <a:r>
              <a:rPr lang="en-US" u="sng" dirty="0" smtClean="0"/>
              <a:t>Parallel algorithms technology</a:t>
            </a:r>
            <a:r>
              <a:rPr lang="en-US" dirty="0" smtClean="0"/>
              <a:t> is </a:t>
            </a:r>
            <a:r>
              <a:rPr lang="en-US" u="sng" dirty="0" smtClean="0"/>
              <a:t>critical</a:t>
            </a:r>
            <a:r>
              <a:rPr lang="en-US" dirty="0" smtClean="0"/>
              <a:t> for (at least) the CPU </a:t>
            </a:r>
            <a:r>
              <a:rPr lang="en-US" dirty="0" smtClean="0">
                <a:sym typeface="Wingdings" panose="05000000000000000000" pitchFamily="2" charset="2"/>
              </a:rPr>
              <a:t></a:t>
            </a:r>
            <a:r>
              <a:rPr lang="en-US" dirty="0" smtClean="0"/>
              <a:t> </a:t>
            </a:r>
            <a:r>
              <a:rPr lang="en-US" u="sng" dirty="0" smtClean="0"/>
              <a:t>lead HW/SW specifications</a:t>
            </a:r>
            <a:r>
              <a:rPr lang="en-US" dirty="0" smtClean="0"/>
              <a:t>, subject to understanding of:</a:t>
            </a:r>
          </a:p>
          <a:p>
            <a:pPr lvl="1"/>
            <a:r>
              <a:rPr lang="en-US" dirty="0" smtClean="0"/>
              <a:t>technology constraints, and </a:t>
            </a:r>
          </a:p>
          <a:p>
            <a:pPr lvl="1"/>
            <a:r>
              <a:rPr lang="en-US" dirty="0"/>
              <a:t>a</a:t>
            </a:r>
            <a:r>
              <a:rPr lang="en-US" dirty="0" smtClean="0"/>
              <a:t>pplications</a:t>
            </a:r>
          </a:p>
          <a:p>
            <a:r>
              <a:rPr lang="en-US" dirty="0" smtClean="0"/>
              <a:t>Contrast with the industry mode of “build-first-figure-out-how-to-program-later”. A related mistake in a leading company:</a:t>
            </a:r>
          </a:p>
          <a:p>
            <a:pPr lvl="1"/>
            <a:r>
              <a:rPr lang="en-US" dirty="0" smtClean="0"/>
              <a:t>1</a:t>
            </a:r>
            <a:r>
              <a:rPr lang="en-US" baseline="30000" dirty="0" smtClean="0"/>
              <a:t>st</a:t>
            </a:r>
            <a:r>
              <a:rPr lang="en-US" dirty="0" smtClean="0"/>
              <a:t> rate HW and system software people</a:t>
            </a:r>
          </a:p>
          <a:p>
            <a:pPr lvl="1"/>
            <a:r>
              <a:rPr lang="en-US" dirty="0" smtClean="0"/>
              <a:t>No technical representation of parallel </a:t>
            </a:r>
            <a:r>
              <a:rPr lang="en-US" dirty="0" err="1" smtClean="0"/>
              <a:t>algorithmicists</a:t>
            </a:r>
            <a:endParaRPr lang="en-US" dirty="0" smtClean="0"/>
          </a:p>
          <a:p>
            <a:r>
              <a:rPr lang="en-US" dirty="0" smtClean="0"/>
              <a:t>My quest: reproduce for parallelism the biggest (?) technology success story of the 20</a:t>
            </a:r>
            <a:r>
              <a:rPr lang="en-US" baseline="30000" dirty="0" smtClean="0"/>
              <a:t>th</a:t>
            </a:r>
            <a:r>
              <a:rPr lang="en-US" dirty="0" smtClean="0"/>
              <a:t> century: von-Neumann’s general-purpose serial computer</a:t>
            </a:r>
          </a:p>
          <a:p>
            <a:pPr marL="5715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12</a:t>
            </a:fld>
            <a:endParaRPr lang="en-US" dirty="0"/>
          </a:p>
        </p:txBody>
      </p:sp>
    </p:spTree>
    <p:extLst>
      <p:ext uri="{BB962C8B-B14F-4D97-AF65-F5344CB8AC3E}">
        <p14:creationId xmlns:p14="http://schemas.microsoft.com/office/powerpoint/2010/main" val="113584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015"/>
          </a:xfrm>
        </p:spPr>
        <p:txBody>
          <a:bodyPr>
            <a:normAutofit fontScale="90000"/>
          </a:bodyPr>
          <a:lstStyle/>
          <a:p>
            <a:r>
              <a:rPr lang="en-US" dirty="0" smtClean="0"/>
              <a:t>Takes home: 1 result &amp; 2 questions</a:t>
            </a:r>
            <a:endParaRPr lang="en-US" dirty="0"/>
          </a:p>
        </p:txBody>
      </p:sp>
      <p:sp>
        <p:nvSpPr>
          <p:cNvPr id="3" name="Content Placeholder 2"/>
          <p:cNvSpPr>
            <a:spLocks noGrp="1"/>
          </p:cNvSpPr>
          <p:nvPr>
            <p:ph idx="1"/>
          </p:nvPr>
        </p:nvSpPr>
        <p:spPr>
          <a:xfrm>
            <a:off x="457200" y="1203158"/>
            <a:ext cx="8229600" cy="5245768"/>
          </a:xfrm>
        </p:spPr>
        <p:txBody>
          <a:bodyPr>
            <a:normAutofit fontScale="85000" lnSpcReduction="20000"/>
          </a:bodyPr>
          <a:lstStyle/>
          <a:p>
            <a:pPr marL="0" indent="0">
              <a:buNone/>
            </a:pPr>
            <a:r>
              <a:rPr lang="en-US" u="sng" dirty="0" smtClean="0"/>
              <a:t>Main result </a:t>
            </a:r>
            <a:r>
              <a:rPr lang="en-US" dirty="0" smtClean="0"/>
              <a:t>A parallel MI appliance is: Desirable</a:t>
            </a:r>
            <a:r>
              <a:rPr lang="en-US" dirty="0"/>
              <a:t>, effective and feasible for properly designed many-core </a:t>
            </a:r>
            <a:r>
              <a:rPr lang="en-US" dirty="0" smtClean="0"/>
              <a:t>systems</a:t>
            </a:r>
          </a:p>
          <a:p>
            <a:pPr lvl="1"/>
            <a:r>
              <a:rPr lang="en-US" dirty="0" smtClean="0"/>
              <a:t>Validated by </a:t>
            </a:r>
            <a:r>
              <a:rPr lang="en-US" dirty="0"/>
              <a:t>extensive </a:t>
            </a:r>
            <a:r>
              <a:rPr lang="en-US" dirty="0" smtClean="0"/>
              <a:t>prototyping</a:t>
            </a:r>
          </a:p>
          <a:p>
            <a:pPr marL="0" indent="0">
              <a:buNone/>
            </a:pPr>
            <a:endParaRPr lang="en-US" u="sng" dirty="0" smtClean="0"/>
          </a:p>
          <a:p>
            <a:pPr marL="0" indent="0">
              <a:buNone/>
            </a:pPr>
            <a:r>
              <a:rPr lang="en-US" u="sng" dirty="0" smtClean="0"/>
              <a:t>Question 1.</a:t>
            </a:r>
            <a:r>
              <a:rPr lang="en-US" dirty="0" smtClean="0"/>
              <a:t> Is MI a hidden pull for computing platforms seeking ubiquity? (Example of a hidden pull: Gravity)</a:t>
            </a:r>
          </a:p>
          <a:p>
            <a:pPr lvl="1"/>
            <a:r>
              <a:rPr lang="en-US" dirty="0" smtClean="0"/>
              <a:t>Will compare MI-driven designs choices with afterthought (?) choices in some vendor products    </a:t>
            </a:r>
          </a:p>
          <a:p>
            <a:pPr marL="0" indent="0">
              <a:buNone/>
            </a:pPr>
            <a:endParaRPr lang="en-US" dirty="0" smtClean="0"/>
          </a:p>
          <a:p>
            <a:pPr marL="0" indent="0">
              <a:buNone/>
            </a:pPr>
            <a:r>
              <a:rPr lang="en-US" dirty="0" smtClean="0"/>
              <a:t>Deep </a:t>
            </a:r>
            <a:r>
              <a:rPr lang="en-US" dirty="0" err="1" smtClean="0"/>
              <a:t>Learning</a:t>
            </a:r>
            <a:r>
              <a:rPr lang="en-US" dirty="0" err="1" smtClean="0">
                <a:sym typeface="Wingdings" panose="05000000000000000000" pitchFamily="2" charset="2"/>
              </a:rPr>
              <a:t>stochastic</a:t>
            </a:r>
            <a:r>
              <a:rPr lang="en-US" dirty="0" smtClean="0">
                <a:sym typeface="Wingdings" panose="05000000000000000000" pitchFamily="2" charset="2"/>
              </a:rPr>
              <a:t> gradient </a:t>
            </a:r>
            <a:r>
              <a:rPr lang="en-US" dirty="0" err="1" smtClean="0">
                <a:sym typeface="Wingdings" panose="05000000000000000000" pitchFamily="2" charset="2"/>
              </a:rPr>
              <a:t>descentMM</a:t>
            </a:r>
            <a:r>
              <a:rPr lang="en-US" dirty="0" smtClean="0">
                <a:sym typeface="Wingdings" panose="05000000000000000000" pitchFamily="2" charset="2"/>
              </a:rPr>
              <a:t> killer app for GPUs </a:t>
            </a:r>
            <a:r>
              <a:rPr lang="en-US" dirty="0">
                <a:sym typeface="Wingdings" panose="05000000000000000000" pitchFamily="2" charset="2"/>
              </a:rPr>
              <a:t>… </a:t>
            </a:r>
            <a:r>
              <a:rPr lang="en-US" dirty="0" smtClean="0">
                <a:sym typeface="Wingdings" panose="05000000000000000000" pitchFamily="2" charset="2"/>
              </a:rPr>
              <a:t>serendipity</a:t>
            </a:r>
            <a:endParaRPr lang="en-US" dirty="0" smtClean="0"/>
          </a:p>
          <a:p>
            <a:pPr marL="0" indent="0">
              <a:buNone/>
            </a:pPr>
            <a:r>
              <a:rPr lang="en-US" u="sng" dirty="0" smtClean="0"/>
              <a:t>Question 2.</a:t>
            </a:r>
            <a:r>
              <a:rPr lang="en-US" dirty="0" smtClean="0"/>
              <a:t> Find a killer app for many-core parallelism </a:t>
            </a:r>
            <a:r>
              <a:rPr lang="en-US" i="1" dirty="0" smtClean="0"/>
              <a:t>You are unlikely to appreciate the challenge till you try</a:t>
            </a:r>
            <a:endParaRPr lang="en-US" dirty="0"/>
          </a:p>
          <a:p>
            <a:pPr marL="0" indent="0">
              <a:buNone/>
            </a:pPr>
            <a:r>
              <a:rPr lang="en-US" dirty="0" smtClean="0"/>
              <a:t>(Yes to Q2 </a:t>
            </a:r>
            <a:r>
              <a:rPr lang="en-US" dirty="0" smtClean="0">
                <a:sym typeface="Wingdings" panose="05000000000000000000" pitchFamily="2" charset="2"/>
              </a:rPr>
              <a:t> likely</a:t>
            </a:r>
            <a:r>
              <a:rPr lang="en-US" dirty="0" smtClean="0"/>
              <a:t> a killer app for an MI-based one) </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13</a:t>
            </a:fld>
            <a:endParaRPr lang="en-US" dirty="0"/>
          </a:p>
        </p:txBody>
      </p:sp>
    </p:spTree>
    <p:extLst>
      <p:ext uri="{BB962C8B-B14F-4D97-AF65-F5344CB8AC3E}">
        <p14:creationId xmlns:p14="http://schemas.microsoft.com/office/powerpoint/2010/main" val="119240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3"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4" name="Oval 4"/>
          <p:cNvSpPr>
            <a:spLocks noChangeArrowheads="1"/>
          </p:cNvSpPr>
          <p:nvPr/>
        </p:nvSpPr>
        <p:spPr bwMode="auto">
          <a:xfrm>
            <a:off x="15240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5"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6"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7"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8"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89"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0" name="Oval 10"/>
          <p:cNvSpPr>
            <a:spLocks noChangeArrowheads="1"/>
          </p:cNvSpPr>
          <p:nvPr/>
        </p:nvSpPr>
        <p:spPr bwMode="auto">
          <a:xfrm>
            <a:off x="7467600" y="3886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1" name="Oval 11"/>
          <p:cNvSpPr>
            <a:spLocks noChangeArrowheads="1"/>
          </p:cNvSpPr>
          <p:nvPr/>
        </p:nvSpPr>
        <p:spPr bwMode="auto">
          <a:xfrm>
            <a:off x="3733800" y="5105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2" name="Oval 12"/>
          <p:cNvSpPr>
            <a:spLocks noChangeArrowheads="1"/>
          </p:cNvSpPr>
          <p:nvPr/>
        </p:nvSpPr>
        <p:spPr bwMode="auto">
          <a:xfrm>
            <a:off x="4419600" y="3810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3"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4"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5" name="Oval 15"/>
          <p:cNvSpPr>
            <a:spLocks noChangeArrowheads="1"/>
          </p:cNvSpPr>
          <p:nvPr/>
        </p:nvSpPr>
        <p:spPr bwMode="auto">
          <a:xfrm>
            <a:off x="5791200" y="2057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6"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1697"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8" name="Oval 18"/>
          <p:cNvSpPr>
            <a:spLocks noChangeArrowheads="1"/>
          </p:cNvSpPr>
          <p:nvPr/>
        </p:nvSpPr>
        <p:spPr bwMode="auto">
          <a:xfrm>
            <a:off x="47244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699" name="Oval 19"/>
          <p:cNvSpPr>
            <a:spLocks noChangeArrowheads="1"/>
          </p:cNvSpPr>
          <p:nvPr/>
        </p:nvSpPr>
        <p:spPr bwMode="auto">
          <a:xfrm>
            <a:off x="6019800" y="556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1700"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1701" name="Line 21"/>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1702" name="Line 22"/>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1703" name="Line 23"/>
          <p:cNvSpPr>
            <a:spLocks noChangeShapeType="1"/>
          </p:cNvSpPr>
          <p:nvPr/>
        </p:nvSpPr>
        <p:spPr bwMode="auto">
          <a:xfrm>
            <a:off x="6096000" y="2438400"/>
            <a:ext cx="457200" cy="990600"/>
          </a:xfrm>
          <a:prstGeom prst="line">
            <a:avLst/>
          </a:prstGeom>
          <a:noFill/>
          <a:ln w="9525">
            <a:solidFill>
              <a:schemeClr val="tx1"/>
            </a:solidFill>
            <a:round/>
            <a:headEnd/>
            <a:tailEnd/>
          </a:ln>
          <a:effectLst/>
        </p:spPr>
        <p:txBody>
          <a:bodyPr/>
          <a:lstStyle/>
          <a:p>
            <a:endParaRPr lang="en-US" dirty="0"/>
          </a:p>
        </p:txBody>
      </p:sp>
      <p:sp>
        <p:nvSpPr>
          <p:cNvPr id="711704" name="Line 24"/>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1705" name="Line 25"/>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1706" name="Line 26"/>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1707" name="Line 27"/>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1708" name="Line 28"/>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1709" name="Line 29"/>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1710" name="Line 30"/>
          <p:cNvSpPr>
            <a:spLocks noChangeShapeType="1"/>
          </p:cNvSpPr>
          <p:nvPr/>
        </p:nvSpPr>
        <p:spPr bwMode="auto">
          <a:xfrm flipV="1">
            <a:off x="1905000" y="2057400"/>
            <a:ext cx="2226733" cy="152400"/>
          </a:xfrm>
          <a:prstGeom prst="line">
            <a:avLst/>
          </a:prstGeom>
          <a:noFill/>
          <a:ln w="9525">
            <a:solidFill>
              <a:schemeClr val="tx1"/>
            </a:solidFill>
            <a:round/>
            <a:headEnd/>
            <a:tailEnd/>
          </a:ln>
          <a:effectLst/>
        </p:spPr>
        <p:txBody>
          <a:bodyPr/>
          <a:lstStyle/>
          <a:p>
            <a:endParaRPr lang="en-US" dirty="0"/>
          </a:p>
        </p:txBody>
      </p:sp>
      <p:sp>
        <p:nvSpPr>
          <p:cNvPr id="711711" name="Line 31"/>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1712" name="Line 32"/>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1713" name="Line 33"/>
          <p:cNvSpPr>
            <a:spLocks noChangeShapeType="1"/>
          </p:cNvSpPr>
          <p:nvPr/>
        </p:nvSpPr>
        <p:spPr bwMode="auto">
          <a:xfrm flipH="1">
            <a:off x="2286000" y="2133600"/>
            <a:ext cx="1981200" cy="1066800"/>
          </a:xfrm>
          <a:prstGeom prst="line">
            <a:avLst/>
          </a:prstGeom>
          <a:noFill/>
          <a:ln w="9525">
            <a:solidFill>
              <a:schemeClr val="tx1"/>
            </a:solidFill>
            <a:round/>
            <a:headEnd/>
            <a:tailEnd/>
          </a:ln>
          <a:effectLst/>
        </p:spPr>
        <p:txBody>
          <a:bodyPr/>
          <a:lstStyle/>
          <a:p>
            <a:endParaRPr lang="en-US" dirty="0"/>
          </a:p>
        </p:txBody>
      </p:sp>
      <p:sp>
        <p:nvSpPr>
          <p:cNvPr id="711714" name="Line 34"/>
          <p:cNvSpPr>
            <a:spLocks noChangeShapeType="1"/>
          </p:cNvSpPr>
          <p:nvPr/>
        </p:nvSpPr>
        <p:spPr bwMode="auto">
          <a:xfrm>
            <a:off x="2438400" y="914400"/>
            <a:ext cx="1676400" cy="990600"/>
          </a:xfrm>
          <a:prstGeom prst="line">
            <a:avLst/>
          </a:prstGeom>
          <a:noFill/>
          <a:ln w="9525">
            <a:solidFill>
              <a:schemeClr val="tx1"/>
            </a:solidFill>
            <a:round/>
            <a:headEnd/>
            <a:tailEnd/>
          </a:ln>
          <a:effectLst/>
        </p:spPr>
        <p:txBody>
          <a:bodyPr/>
          <a:lstStyle/>
          <a:p>
            <a:endParaRPr lang="en-US" dirty="0"/>
          </a:p>
        </p:txBody>
      </p:sp>
      <p:sp>
        <p:nvSpPr>
          <p:cNvPr id="711715" name="Freeform 35"/>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1716" name="Line 36"/>
          <p:cNvSpPr>
            <a:spLocks noChangeShapeType="1"/>
          </p:cNvSpPr>
          <p:nvPr/>
        </p:nvSpPr>
        <p:spPr bwMode="auto">
          <a:xfrm>
            <a:off x="4419600" y="914400"/>
            <a:ext cx="1371600" cy="1219200"/>
          </a:xfrm>
          <a:prstGeom prst="line">
            <a:avLst/>
          </a:prstGeom>
          <a:noFill/>
          <a:ln w="9525">
            <a:solidFill>
              <a:schemeClr val="tx1"/>
            </a:solidFill>
            <a:round/>
            <a:headEnd/>
            <a:tailEnd/>
          </a:ln>
          <a:effectLst/>
        </p:spPr>
        <p:txBody>
          <a:bodyPr/>
          <a:lstStyle/>
          <a:p>
            <a:endParaRPr lang="en-US" dirty="0"/>
          </a:p>
        </p:txBody>
      </p:sp>
      <p:sp>
        <p:nvSpPr>
          <p:cNvPr id="711717"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1718" name="Line 38"/>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1720"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0" y="0"/>
            <a:ext cx="9144000" cy="523220"/>
          </a:xfrm>
          <a:prstGeom prst="rect">
            <a:avLst/>
          </a:prstGeom>
          <a:noFill/>
        </p:spPr>
        <p:txBody>
          <a:bodyPr wrap="square" rtlCol="0">
            <a:spAutoFit/>
          </a:bodyPr>
          <a:lstStyle/>
          <a:p>
            <a:pPr algn="ctr"/>
            <a:r>
              <a:rPr lang="en-US" sz="2400" dirty="0" smtClean="0"/>
              <a:t>Example </a:t>
            </a:r>
            <a:r>
              <a:rPr lang="en-US" sz="2400" dirty="0"/>
              <a:t>s</a:t>
            </a:r>
            <a:r>
              <a:rPr lang="en-US" sz="2400" dirty="0" smtClean="0"/>
              <a:t>erial </a:t>
            </a:r>
            <a:r>
              <a:rPr lang="en-US" sz="2400" dirty="0" smtClean="0">
                <a:solidFill>
                  <a:srgbClr val="FF0000"/>
                </a:solidFill>
              </a:rPr>
              <a:t>&amp; parallel(!)</a:t>
            </a:r>
            <a:r>
              <a:rPr lang="en-US" sz="2400" dirty="0" smtClean="0"/>
              <a:t> algorithm:</a:t>
            </a:r>
            <a:r>
              <a:rPr lang="en-US" sz="2800" dirty="0" smtClean="0"/>
              <a:t> Breadth-First-Search (BFS) </a:t>
            </a:r>
            <a:endParaRPr lang="en-US" sz="2800"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14</a:t>
            </a:fld>
            <a:endParaRPr lang="en-US" dirty="0"/>
          </a:p>
        </p:txBody>
      </p:sp>
      <p:cxnSp>
        <p:nvCxnSpPr>
          <p:cNvPr id="8" name="Straight Connector 7"/>
          <p:cNvCxnSpPr>
            <a:stCxn id="711689" idx="2"/>
            <a:endCxn id="711685"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497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Oval 3"/>
          <p:cNvSpPr>
            <a:spLocks noChangeArrowheads="1"/>
          </p:cNvSpPr>
          <p:nvPr/>
        </p:nvSpPr>
        <p:spPr bwMode="auto">
          <a:xfrm>
            <a:off x="838200" y="1219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2"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3"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4" name="Oval 6"/>
          <p:cNvSpPr>
            <a:spLocks noChangeArrowheads="1"/>
          </p:cNvSpPr>
          <p:nvPr/>
        </p:nvSpPr>
        <p:spPr bwMode="auto">
          <a:xfrm>
            <a:off x="5943600" y="1143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5" name="Oval 7"/>
          <p:cNvSpPr>
            <a:spLocks noChangeArrowheads="1"/>
          </p:cNvSpPr>
          <p:nvPr/>
        </p:nvSpPr>
        <p:spPr bwMode="auto">
          <a:xfrm>
            <a:off x="1752600" y="43434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6" name="Oval 8"/>
          <p:cNvSpPr>
            <a:spLocks noChangeArrowheads="1"/>
          </p:cNvSpPr>
          <p:nvPr/>
        </p:nvSpPr>
        <p:spPr bwMode="auto">
          <a:xfrm>
            <a:off x="4114800" y="1752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7" name="Oval 9"/>
          <p:cNvSpPr>
            <a:spLocks noChangeArrowheads="1"/>
          </p:cNvSpPr>
          <p:nvPr/>
        </p:nvSpPr>
        <p:spPr bwMode="auto">
          <a:xfrm>
            <a:off x="41148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38"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39"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0"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1"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2" name="Oval 14"/>
          <p:cNvSpPr>
            <a:spLocks noChangeArrowheads="1"/>
          </p:cNvSpPr>
          <p:nvPr/>
        </p:nvSpPr>
        <p:spPr bwMode="auto">
          <a:xfrm>
            <a:off x="685800" y="2743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3"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4"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3745" name="Oval 17"/>
          <p:cNvSpPr>
            <a:spLocks noChangeArrowheads="1"/>
          </p:cNvSpPr>
          <p:nvPr/>
        </p:nvSpPr>
        <p:spPr bwMode="auto">
          <a:xfrm>
            <a:off x="6400800" y="34290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3746"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7"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3748"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3749"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3750"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3751"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3752"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3753"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3754"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3755"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3756"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3757"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3758"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3759" name="Line 31"/>
          <p:cNvSpPr>
            <a:spLocks noChangeShapeType="1"/>
          </p:cNvSpPr>
          <p:nvPr/>
        </p:nvSpPr>
        <p:spPr bwMode="auto">
          <a:xfrm flipV="1">
            <a:off x="1828800" y="2057400"/>
            <a:ext cx="2286000" cy="304800"/>
          </a:xfrm>
          <a:prstGeom prst="line">
            <a:avLst/>
          </a:prstGeom>
          <a:noFill/>
          <a:ln w="9525">
            <a:solidFill>
              <a:schemeClr val="tx1"/>
            </a:solidFill>
            <a:round/>
            <a:headEnd/>
            <a:tailEnd/>
          </a:ln>
          <a:effectLst/>
        </p:spPr>
        <p:txBody>
          <a:bodyPr/>
          <a:lstStyle/>
          <a:p>
            <a:endParaRPr lang="en-US" dirty="0"/>
          </a:p>
        </p:txBody>
      </p:sp>
      <p:sp>
        <p:nvSpPr>
          <p:cNvPr id="713760"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3761"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3762" name="Line 34"/>
          <p:cNvSpPr>
            <a:spLocks noChangeShapeType="1"/>
          </p:cNvSpPr>
          <p:nvPr/>
        </p:nvSpPr>
        <p:spPr bwMode="auto">
          <a:xfrm flipH="1">
            <a:off x="2286000" y="2133600"/>
            <a:ext cx="1981200" cy="1066800"/>
          </a:xfrm>
          <a:prstGeom prst="line">
            <a:avLst/>
          </a:prstGeom>
          <a:noFill/>
          <a:ln w="9525">
            <a:solidFill>
              <a:schemeClr val="tx1"/>
            </a:solidFill>
            <a:round/>
            <a:headEnd/>
            <a:tailEnd/>
          </a:ln>
          <a:effectLst/>
        </p:spPr>
        <p:txBody>
          <a:bodyPr/>
          <a:lstStyle/>
          <a:p>
            <a:endParaRPr lang="en-US" dirty="0"/>
          </a:p>
        </p:txBody>
      </p:sp>
      <p:sp>
        <p:nvSpPr>
          <p:cNvPr id="713763" name="Line 35"/>
          <p:cNvSpPr>
            <a:spLocks noChangeShapeType="1"/>
          </p:cNvSpPr>
          <p:nvPr/>
        </p:nvSpPr>
        <p:spPr bwMode="auto">
          <a:xfrm>
            <a:off x="2438400" y="914400"/>
            <a:ext cx="1676400" cy="990600"/>
          </a:xfrm>
          <a:prstGeom prst="line">
            <a:avLst/>
          </a:prstGeom>
          <a:noFill/>
          <a:ln w="9525">
            <a:solidFill>
              <a:schemeClr val="tx1"/>
            </a:solidFill>
            <a:round/>
            <a:headEnd/>
            <a:tailEnd/>
          </a:ln>
          <a:effectLst/>
        </p:spPr>
        <p:txBody>
          <a:bodyPr/>
          <a:lstStyle/>
          <a:p>
            <a:endParaRPr lang="en-US" dirty="0"/>
          </a:p>
        </p:txBody>
      </p:sp>
      <p:sp>
        <p:nvSpPr>
          <p:cNvPr id="713764"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3765" name="Line 37"/>
          <p:cNvSpPr>
            <a:spLocks noChangeShapeType="1"/>
          </p:cNvSpPr>
          <p:nvPr/>
        </p:nvSpPr>
        <p:spPr bwMode="auto">
          <a:xfrm flipH="1">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3767"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3768"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15</a:t>
            </a:fld>
            <a:endParaRPr lang="en-US" dirty="0"/>
          </a:p>
        </p:txBody>
      </p:sp>
      <p:cxnSp>
        <p:nvCxnSpPr>
          <p:cNvPr id="6" name="Straight Connector 5"/>
          <p:cNvCxnSpPr>
            <a:stCxn id="713737" idx="2"/>
            <a:endCxn id="713733"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96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9"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0"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1" name="Oval 5"/>
          <p:cNvSpPr>
            <a:spLocks noChangeArrowheads="1"/>
          </p:cNvSpPr>
          <p:nvPr/>
        </p:nvSpPr>
        <p:spPr bwMode="auto">
          <a:xfrm>
            <a:off x="2057400" y="6096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82"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3"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4"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5"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86"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7"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8"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89" name="Oval 13"/>
          <p:cNvSpPr>
            <a:spLocks noChangeArrowheads="1"/>
          </p:cNvSpPr>
          <p:nvPr/>
        </p:nvSpPr>
        <p:spPr bwMode="auto">
          <a:xfrm>
            <a:off x="2057400" y="3124200"/>
            <a:ext cx="381000" cy="381000"/>
          </a:xfrm>
          <a:prstGeom prst="ellipse">
            <a:avLst/>
          </a:prstGeom>
          <a:noFill/>
          <a:ln w="9525">
            <a:solidFill>
              <a:schemeClr val="tx1"/>
            </a:solidFill>
            <a:round/>
            <a:headEnd/>
            <a:tailEnd/>
          </a:ln>
          <a:effectLst/>
        </p:spPr>
        <p:txBody>
          <a:bodyPr wrap="none" anchor="ctr"/>
          <a:lstStyle/>
          <a:p>
            <a:endParaRPr lang="en-US" dirty="0"/>
          </a:p>
        </p:txBody>
      </p:sp>
      <p:sp>
        <p:nvSpPr>
          <p:cNvPr id="715790"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1"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2"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5793"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5794"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5"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5796"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5797"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5798"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5799"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5800"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5801"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5802"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5803"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5804"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5805"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5806"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5807" name="Line 31"/>
          <p:cNvSpPr>
            <a:spLocks noChangeShapeType="1"/>
          </p:cNvSpPr>
          <p:nvPr/>
        </p:nvSpPr>
        <p:spPr bwMode="auto">
          <a:xfrm flipV="1">
            <a:off x="1905000" y="1977570"/>
            <a:ext cx="2250924" cy="308429"/>
          </a:xfrm>
          <a:prstGeom prst="line">
            <a:avLst/>
          </a:prstGeom>
          <a:noFill/>
          <a:ln w="9525">
            <a:solidFill>
              <a:schemeClr val="tx1"/>
            </a:solidFill>
            <a:round/>
            <a:headEnd/>
            <a:tailEnd/>
          </a:ln>
          <a:effectLst/>
        </p:spPr>
        <p:txBody>
          <a:bodyPr/>
          <a:lstStyle/>
          <a:p>
            <a:endParaRPr lang="en-US" spc="-150" dirty="0"/>
          </a:p>
        </p:txBody>
      </p:sp>
      <p:sp>
        <p:nvSpPr>
          <p:cNvPr id="715808"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5809"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5810" name="Line 34"/>
          <p:cNvSpPr>
            <a:spLocks noChangeShapeType="1"/>
          </p:cNvSpPr>
          <p:nvPr/>
        </p:nvSpPr>
        <p:spPr bwMode="auto">
          <a:xfrm flipH="1">
            <a:off x="2322286" y="2057400"/>
            <a:ext cx="1792514" cy="1143000"/>
          </a:xfrm>
          <a:prstGeom prst="line">
            <a:avLst/>
          </a:prstGeom>
          <a:noFill/>
          <a:ln w="9525">
            <a:solidFill>
              <a:schemeClr val="tx1"/>
            </a:solidFill>
            <a:round/>
            <a:headEnd/>
            <a:tailEnd/>
          </a:ln>
          <a:effectLst/>
        </p:spPr>
        <p:txBody>
          <a:bodyPr/>
          <a:lstStyle/>
          <a:p>
            <a:endParaRPr lang="en-US" dirty="0"/>
          </a:p>
        </p:txBody>
      </p:sp>
      <p:sp>
        <p:nvSpPr>
          <p:cNvPr id="715811" name="Line 35"/>
          <p:cNvSpPr>
            <a:spLocks noChangeShapeType="1"/>
          </p:cNvSpPr>
          <p:nvPr/>
        </p:nvSpPr>
        <p:spPr bwMode="auto">
          <a:xfrm>
            <a:off x="2438400" y="914400"/>
            <a:ext cx="1676400" cy="990600"/>
          </a:xfrm>
          <a:prstGeom prst="line">
            <a:avLst/>
          </a:prstGeom>
          <a:noFill/>
          <a:ln w="9525">
            <a:solidFill>
              <a:schemeClr val="tx1"/>
            </a:solidFill>
            <a:round/>
            <a:headEnd/>
            <a:tailEnd/>
          </a:ln>
          <a:effectLst/>
        </p:spPr>
        <p:txBody>
          <a:bodyPr/>
          <a:lstStyle/>
          <a:p>
            <a:endParaRPr lang="en-US" dirty="0"/>
          </a:p>
        </p:txBody>
      </p:sp>
      <p:sp>
        <p:nvSpPr>
          <p:cNvPr id="715812"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5813" name="Line 37"/>
          <p:cNvSpPr>
            <a:spLocks noChangeShapeType="1"/>
          </p:cNvSpPr>
          <p:nvPr/>
        </p:nvSpPr>
        <p:spPr bwMode="auto">
          <a:xfrm>
            <a:off x="4267200" y="990600"/>
            <a:ext cx="0" cy="762000"/>
          </a:xfrm>
          <a:prstGeom prst="line">
            <a:avLst/>
          </a:prstGeom>
          <a:noFill/>
          <a:ln w="9525">
            <a:solidFill>
              <a:schemeClr val="tx1"/>
            </a:solidFill>
            <a:round/>
            <a:headEnd/>
            <a:tailEnd/>
          </a:ln>
          <a:effectLst/>
        </p:spPr>
        <p:txBody>
          <a:bodyPr/>
          <a:lstStyle/>
          <a:p>
            <a:endParaRPr lang="en-US" dirty="0"/>
          </a:p>
        </p:txBody>
      </p:sp>
      <p:sp>
        <p:nvSpPr>
          <p:cNvPr id="715815"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5816" name="Line 40"/>
          <p:cNvSpPr>
            <a:spLocks noChangeShapeType="1"/>
          </p:cNvSpPr>
          <p:nvPr/>
        </p:nvSpPr>
        <p:spPr bwMode="auto">
          <a:xfrm flipH="1">
            <a:off x="4038600" y="4191000"/>
            <a:ext cx="457200" cy="914400"/>
          </a:xfrm>
          <a:prstGeom prst="line">
            <a:avLst/>
          </a:prstGeom>
          <a:noFill/>
          <a:ln w="9525">
            <a:solidFill>
              <a:schemeClr val="tx1"/>
            </a:solidFill>
            <a:round/>
            <a:headEnd/>
            <a:tailEnd/>
          </a:ln>
          <a:effectLst/>
        </p:spPr>
        <p:txBody>
          <a:bodyPr/>
          <a:lstStyle/>
          <a:p>
            <a:endParaRPr lang="en-US"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16</a:t>
            </a:fld>
            <a:endParaRPr lang="en-US" dirty="0"/>
          </a:p>
        </p:txBody>
      </p:sp>
      <p:cxnSp>
        <p:nvCxnSpPr>
          <p:cNvPr id="4" name="Straight Connector 3"/>
          <p:cNvCxnSpPr>
            <a:stCxn id="715785" idx="2"/>
            <a:endCxn id="715781"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622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Oval 3"/>
          <p:cNvSpPr>
            <a:spLocks noChangeArrowheads="1"/>
          </p:cNvSpPr>
          <p:nvPr/>
        </p:nvSpPr>
        <p:spPr bwMode="auto">
          <a:xfrm>
            <a:off x="838200" y="1219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28" name="Oval 4"/>
          <p:cNvSpPr>
            <a:spLocks noChangeArrowheads="1"/>
          </p:cNvSpPr>
          <p:nvPr/>
        </p:nvSpPr>
        <p:spPr bwMode="auto">
          <a:xfrm>
            <a:off x="15240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29" name="Oval 5"/>
          <p:cNvSpPr>
            <a:spLocks noChangeArrowheads="1"/>
          </p:cNvSpPr>
          <p:nvPr/>
        </p:nvSpPr>
        <p:spPr bwMode="auto">
          <a:xfrm>
            <a:off x="2057400" y="6096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0" name="Oval 6"/>
          <p:cNvSpPr>
            <a:spLocks noChangeArrowheads="1"/>
          </p:cNvSpPr>
          <p:nvPr/>
        </p:nvSpPr>
        <p:spPr bwMode="auto">
          <a:xfrm>
            <a:off x="5943600" y="1143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1" name="Oval 7"/>
          <p:cNvSpPr>
            <a:spLocks noChangeArrowheads="1"/>
          </p:cNvSpPr>
          <p:nvPr/>
        </p:nvSpPr>
        <p:spPr bwMode="auto">
          <a:xfrm>
            <a:off x="1752600" y="43434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2" name="Oval 8"/>
          <p:cNvSpPr>
            <a:spLocks noChangeArrowheads="1"/>
          </p:cNvSpPr>
          <p:nvPr/>
        </p:nvSpPr>
        <p:spPr bwMode="auto">
          <a:xfrm>
            <a:off x="4114800" y="1752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3" name="Oval 9"/>
          <p:cNvSpPr>
            <a:spLocks noChangeArrowheads="1"/>
          </p:cNvSpPr>
          <p:nvPr/>
        </p:nvSpPr>
        <p:spPr bwMode="auto">
          <a:xfrm>
            <a:off x="4114800" y="6096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4" name="Oval 10"/>
          <p:cNvSpPr>
            <a:spLocks noChangeArrowheads="1"/>
          </p:cNvSpPr>
          <p:nvPr/>
        </p:nvSpPr>
        <p:spPr bwMode="auto">
          <a:xfrm>
            <a:off x="7467600" y="38862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5" name="Oval 11"/>
          <p:cNvSpPr>
            <a:spLocks noChangeArrowheads="1"/>
          </p:cNvSpPr>
          <p:nvPr/>
        </p:nvSpPr>
        <p:spPr bwMode="auto">
          <a:xfrm>
            <a:off x="3733800" y="5105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6" name="Oval 12"/>
          <p:cNvSpPr>
            <a:spLocks noChangeArrowheads="1"/>
          </p:cNvSpPr>
          <p:nvPr/>
        </p:nvSpPr>
        <p:spPr bwMode="auto">
          <a:xfrm>
            <a:off x="4419600" y="38100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37" name="Oval 13"/>
          <p:cNvSpPr>
            <a:spLocks noChangeArrowheads="1"/>
          </p:cNvSpPr>
          <p:nvPr/>
        </p:nvSpPr>
        <p:spPr bwMode="auto">
          <a:xfrm>
            <a:off x="2057400" y="3124200"/>
            <a:ext cx="381000" cy="381000"/>
          </a:xfrm>
          <a:prstGeom prst="ellipse">
            <a:avLst/>
          </a:prstGeom>
          <a:solidFill>
            <a:srgbClr val="00CC00"/>
          </a:solidFill>
          <a:ln w="9525">
            <a:solidFill>
              <a:schemeClr val="tx1"/>
            </a:solidFill>
            <a:round/>
            <a:headEnd/>
            <a:tailEnd/>
          </a:ln>
          <a:effectLst/>
        </p:spPr>
        <p:txBody>
          <a:bodyPr wrap="none" anchor="ctr"/>
          <a:lstStyle/>
          <a:p>
            <a:endParaRPr lang="en-US" dirty="0"/>
          </a:p>
        </p:txBody>
      </p:sp>
      <p:sp>
        <p:nvSpPr>
          <p:cNvPr id="717838" name="Oval 14"/>
          <p:cNvSpPr>
            <a:spLocks noChangeArrowheads="1"/>
          </p:cNvSpPr>
          <p:nvPr/>
        </p:nvSpPr>
        <p:spPr bwMode="auto">
          <a:xfrm>
            <a:off x="685800" y="27432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39" name="Oval 15"/>
          <p:cNvSpPr>
            <a:spLocks noChangeArrowheads="1"/>
          </p:cNvSpPr>
          <p:nvPr/>
        </p:nvSpPr>
        <p:spPr bwMode="auto">
          <a:xfrm>
            <a:off x="5791200" y="20574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0" name="Oval 16"/>
          <p:cNvSpPr>
            <a:spLocks noChangeArrowheads="1"/>
          </p:cNvSpPr>
          <p:nvPr/>
        </p:nvSpPr>
        <p:spPr bwMode="auto">
          <a:xfrm>
            <a:off x="5562600" y="4572000"/>
            <a:ext cx="381000" cy="3810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717841" name="Oval 17"/>
          <p:cNvSpPr>
            <a:spLocks noChangeArrowheads="1"/>
          </p:cNvSpPr>
          <p:nvPr/>
        </p:nvSpPr>
        <p:spPr bwMode="auto">
          <a:xfrm>
            <a:off x="6400800" y="3429000"/>
            <a:ext cx="381000" cy="381000"/>
          </a:xfrm>
          <a:prstGeom prst="ellipse">
            <a:avLst/>
          </a:prstGeom>
          <a:solidFill>
            <a:srgbClr val="CC0000"/>
          </a:solidFill>
          <a:ln w="9525">
            <a:solidFill>
              <a:schemeClr val="tx1"/>
            </a:solidFill>
            <a:round/>
            <a:headEnd/>
            <a:tailEnd/>
          </a:ln>
          <a:effectLst/>
        </p:spPr>
        <p:txBody>
          <a:bodyPr wrap="none" anchor="ctr"/>
          <a:lstStyle/>
          <a:p>
            <a:endParaRPr lang="en-US" dirty="0"/>
          </a:p>
        </p:txBody>
      </p:sp>
      <p:sp>
        <p:nvSpPr>
          <p:cNvPr id="717842" name="Oval 18"/>
          <p:cNvSpPr>
            <a:spLocks noChangeArrowheads="1"/>
          </p:cNvSpPr>
          <p:nvPr/>
        </p:nvSpPr>
        <p:spPr bwMode="auto">
          <a:xfrm>
            <a:off x="47244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3" name="Oval 19"/>
          <p:cNvSpPr>
            <a:spLocks noChangeArrowheads="1"/>
          </p:cNvSpPr>
          <p:nvPr/>
        </p:nvSpPr>
        <p:spPr bwMode="auto">
          <a:xfrm>
            <a:off x="6019800" y="5562600"/>
            <a:ext cx="381000" cy="381000"/>
          </a:xfrm>
          <a:prstGeom prst="ellipse">
            <a:avLst/>
          </a:prstGeom>
          <a:solidFill>
            <a:schemeClr val="accent2"/>
          </a:solidFill>
          <a:ln w="9525">
            <a:solidFill>
              <a:schemeClr val="tx1"/>
            </a:solidFill>
            <a:round/>
            <a:headEnd/>
            <a:tailEnd/>
          </a:ln>
          <a:effectLst/>
        </p:spPr>
        <p:txBody>
          <a:bodyPr wrap="none" anchor="ctr"/>
          <a:lstStyle/>
          <a:p>
            <a:endParaRPr lang="en-US" dirty="0"/>
          </a:p>
        </p:txBody>
      </p:sp>
      <p:sp>
        <p:nvSpPr>
          <p:cNvPr id="717844" name="Line 20"/>
          <p:cNvSpPr>
            <a:spLocks noChangeShapeType="1"/>
          </p:cNvSpPr>
          <p:nvPr/>
        </p:nvSpPr>
        <p:spPr bwMode="auto">
          <a:xfrm flipH="1">
            <a:off x="5715000" y="2514600"/>
            <a:ext cx="228600" cy="2057400"/>
          </a:xfrm>
          <a:prstGeom prst="line">
            <a:avLst/>
          </a:prstGeom>
          <a:noFill/>
          <a:ln w="9525">
            <a:solidFill>
              <a:schemeClr val="tx1"/>
            </a:solidFill>
            <a:round/>
            <a:headEnd/>
            <a:tailEnd/>
          </a:ln>
          <a:effectLst/>
        </p:spPr>
        <p:txBody>
          <a:bodyPr/>
          <a:lstStyle/>
          <a:p>
            <a:endParaRPr lang="en-US" dirty="0"/>
          </a:p>
        </p:txBody>
      </p:sp>
      <p:sp>
        <p:nvSpPr>
          <p:cNvPr id="717845" name="Line 21"/>
          <p:cNvSpPr>
            <a:spLocks noChangeShapeType="1"/>
          </p:cNvSpPr>
          <p:nvPr/>
        </p:nvSpPr>
        <p:spPr bwMode="auto">
          <a:xfrm flipH="1" flipV="1">
            <a:off x="4419600" y="838200"/>
            <a:ext cx="1371600" cy="1295400"/>
          </a:xfrm>
          <a:prstGeom prst="line">
            <a:avLst/>
          </a:prstGeom>
          <a:noFill/>
          <a:ln w="9525">
            <a:solidFill>
              <a:schemeClr val="tx1"/>
            </a:solidFill>
            <a:round/>
            <a:headEnd/>
            <a:tailEnd/>
          </a:ln>
          <a:effectLst/>
        </p:spPr>
        <p:txBody>
          <a:bodyPr/>
          <a:lstStyle/>
          <a:p>
            <a:endParaRPr lang="en-US" dirty="0"/>
          </a:p>
        </p:txBody>
      </p:sp>
      <p:sp>
        <p:nvSpPr>
          <p:cNvPr id="717846" name="Line 22"/>
          <p:cNvSpPr>
            <a:spLocks noChangeShapeType="1"/>
          </p:cNvSpPr>
          <p:nvPr/>
        </p:nvSpPr>
        <p:spPr bwMode="auto">
          <a:xfrm flipV="1">
            <a:off x="5943600" y="1524000"/>
            <a:ext cx="76200" cy="533400"/>
          </a:xfrm>
          <a:prstGeom prst="line">
            <a:avLst/>
          </a:prstGeom>
          <a:noFill/>
          <a:ln w="9525">
            <a:solidFill>
              <a:schemeClr val="tx1"/>
            </a:solidFill>
            <a:round/>
            <a:headEnd/>
            <a:tailEnd/>
          </a:ln>
          <a:effectLst/>
        </p:spPr>
        <p:txBody>
          <a:bodyPr/>
          <a:lstStyle/>
          <a:p>
            <a:endParaRPr lang="en-US" dirty="0"/>
          </a:p>
        </p:txBody>
      </p:sp>
      <p:sp>
        <p:nvSpPr>
          <p:cNvPr id="717847" name="Line 23"/>
          <p:cNvSpPr>
            <a:spLocks noChangeShapeType="1"/>
          </p:cNvSpPr>
          <p:nvPr/>
        </p:nvSpPr>
        <p:spPr bwMode="auto">
          <a:xfrm>
            <a:off x="4495800" y="1981200"/>
            <a:ext cx="1295400" cy="304800"/>
          </a:xfrm>
          <a:prstGeom prst="line">
            <a:avLst/>
          </a:prstGeom>
          <a:noFill/>
          <a:ln w="9525">
            <a:solidFill>
              <a:schemeClr val="tx1"/>
            </a:solidFill>
            <a:round/>
            <a:headEnd/>
            <a:tailEnd/>
          </a:ln>
          <a:effectLst/>
        </p:spPr>
        <p:txBody>
          <a:bodyPr/>
          <a:lstStyle/>
          <a:p>
            <a:endParaRPr lang="en-US" dirty="0"/>
          </a:p>
        </p:txBody>
      </p:sp>
      <p:sp>
        <p:nvSpPr>
          <p:cNvPr id="717848" name="Line 24"/>
          <p:cNvSpPr>
            <a:spLocks noChangeShapeType="1"/>
          </p:cNvSpPr>
          <p:nvPr/>
        </p:nvSpPr>
        <p:spPr bwMode="auto">
          <a:xfrm>
            <a:off x="6096000" y="2438400"/>
            <a:ext cx="457200" cy="914400"/>
          </a:xfrm>
          <a:prstGeom prst="line">
            <a:avLst/>
          </a:prstGeom>
          <a:noFill/>
          <a:ln w="9525">
            <a:solidFill>
              <a:schemeClr val="tx1"/>
            </a:solidFill>
            <a:round/>
            <a:headEnd/>
            <a:tailEnd/>
          </a:ln>
          <a:effectLst/>
        </p:spPr>
        <p:txBody>
          <a:bodyPr/>
          <a:lstStyle/>
          <a:p>
            <a:endParaRPr lang="en-US" dirty="0"/>
          </a:p>
        </p:txBody>
      </p:sp>
      <p:sp>
        <p:nvSpPr>
          <p:cNvPr id="717849" name="Line 25"/>
          <p:cNvSpPr>
            <a:spLocks noChangeShapeType="1"/>
          </p:cNvSpPr>
          <p:nvPr/>
        </p:nvSpPr>
        <p:spPr bwMode="auto">
          <a:xfrm flipV="1">
            <a:off x="5943600" y="4191000"/>
            <a:ext cx="1524000" cy="533400"/>
          </a:xfrm>
          <a:prstGeom prst="line">
            <a:avLst/>
          </a:prstGeom>
          <a:noFill/>
          <a:ln w="9525">
            <a:solidFill>
              <a:schemeClr val="tx1"/>
            </a:solidFill>
            <a:round/>
            <a:headEnd/>
            <a:tailEnd/>
          </a:ln>
          <a:effectLst/>
        </p:spPr>
        <p:txBody>
          <a:bodyPr/>
          <a:lstStyle/>
          <a:p>
            <a:endParaRPr lang="en-US" dirty="0"/>
          </a:p>
        </p:txBody>
      </p:sp>
      <p:sp>
        <p:nvSpPr>
          <p:cNvPr id="717850" name="Line 26"/>
          <p:cNvSpPr>
            <a:spLocks noChangeShapeType="1"/>
          </p:cNvSpPr>
          <p:nvPr/>
        </p:nvSpPr>
        <p:spPr bwMode="auto">
          <a:xfrm>
            <a:off x="5791200" y="4953000"/>
            <a:ext cx="381000" cy="609600"/>
          </a:xfrm>
          <a:prstGeom prst="line">
            <a:avLst/>
          </a:prstGeom>
          <a:noFill/>
          <a:ln w="9525">
            <a:solidFill>
              <a:schemeClr val="tx1"/>
            </a:solidFill>
            <a:round/>
            <a:headEnd/>
            <a:tailEnd/>
          </a:ln>
          <a:effectLst/>
        </p:spPr>
        <p:txBody>
          <a:bodyPr/>
          <a:lstStyle/>
          <a:p>
            <a:endParaRPr lang="en-US" dirty="0"/>
          </a:p>
        </p:txBody>
      </p:sp>
      <p:sp>
        <p:nvSpPr>
          <p:cNvPr id="717851" name="Line 27"/>
          <p:cNvSpPr>
            <a:spLocks noChangeShapeType="1"/>
          </p:cNvSpPr>
          <p:nvPr/>
        </p:nvSpPr>
        <p:spPr bwMode="auto">
          <a:xfrm flipH="1">
            <a:off x="5029200" y="4953000"/>
            <a:ext cx="609600" cy="609600"/>
          </a:xfrm>
          <a:prstGeom prst="line">
            <a:avLst/>
          </a:prstGeom>
          <a:noFill/>
          <a:ln w="9525">
            <a:solidFill>
              <a:schemeClr val="tx1"/>
            </a:solidFill>
            <a:round/>
            <a:headEnd/>
            <a:tailEnd/>
          </a:ln>
          <a:effectLst/>
        </p:spPr>
        <p:txBody>
          <a:bodyPr/>
          <a:lstStyle/>
          <a:p>
            <a:endParaRPr lang="en-US" dirty="0"/>
          </a:p>
        </p:txBody>
      </p:sp>
      <p:sp>
        <p:nvSpPr>
          <p:cNvPr id="717852" name="Line 28"/>
          <p:cNvSpPr>
            <a:spLocks noChangeShapeType="1"/>
          </p:cNvSpPr>
          <p:nvPr/>
        </p:nvSpPr>
        <p:spPr bwMode="auto">
          <a:xfrm flipV="1">
            <a:off x="4114800" y="4800600"/>
            <a:ext cx="1447800" cy="457200"/>
          </a:xfrm>
          <a:prstGeom prst="line">
            <a:avLst/>
          </a:prstGeom>
          <a:noFill/>
          <a:ln w="9525">
            <a:solidFill>
              <a:schemeClr val="tx1"/>
            </a:solidFill>
            <a:round/>
            <a:headEnd/>
            <a:tailEnd/>
          </a:ln>
          <a:effectLst/>
        </p:spPr>
        <p:txBody>
          <a:bodyPr/>
          <a:lstStyle/>
          <a:p>
            <a:endParaRPr lang="en-US" dirty="0"/>
          </a:p>
        </p:txBody>
      </p:sp>
      <p:sp>
        <p:nvSpPr>
          <p:cNvPr id="717853" name="Line 29"/>
          <p:cNvSpPr>
            <a:spLocks noChangeShapeType="1"/>
          </p:cNvSpPr>
          <p:nvPr/>
        </p:nvSpPr>
        <p:spPr bwMode="auto">
          <a:xfrm>
            <a:off x="4724400" y="4114800"/>
            <a:ext cx="838200" cy="533400"/>
          </a:xfrm>
          <a:prstGeom prst="line">
            <a:avLst/>
          </a:prstGeom>
          <a:noFill/>
          <a:ln w="9525">
            <a:solidFill>
              <a:schemeClr val="tx1"/>
            </a:solidFill>
            <a:round/>
            <a:headEnd/>
            <a:tailEnd/>
          </a:ln>
          <a:effectLst/>
        </p:spPr>
        <p:txBody>
          <a:bodyPr/>
          <a:lstStyle/>
          <a:p>
            <a:endParaRPr lang="en-US" dirty="0"/>
          </a:p>
        </p:txBody>
      </p:sp>
      <p:sp>
        <p:nvSpPr>
          <p:cNvPr id="717854" name="Line 30"/>
          <p:cNvSpPr>
            <a:spLocks noChangeShapeType="1"/>
          </p:cNvSpPr>
          <p:nvPr/>
        </p:nvSpPr>
        <p:spPr bwMode="auto">
          <a:xfrm>
            <a:off x="1676400" y="2438400"/>
            <a:ext cx="228600" cy="1981200"/>
          </a:xfrm>
          <a:prstGeom prst="line">
            <a:avLst/>
          </a:prstGeom>
          <a:noFill/>
          <a:ln w="9525">
            <a:solidFill>
              <a:schemeClr val="tx1"/>
            </a:solidFill>
            <a:round/>
            <a:headEnd/>
            <a:tailEnd/>
          </a:ln>
          <a:effectLst/>
        </p:spPr>
        <p:txBody>
          <a:bodyPr/>
          <a:lstStyle/>
          <a:p>
            <a:endParaRPr lang="en-US" dirty="0"/>
          </a:p>
        </p:txBody>
      </p:sp>
      <p:sp>
        <p:nvSpPr>
          <p:cNvPr id="717855" name="Line 31"/>
          <p:cNvSpPr>
            <a:spLocks noChangeShapeType="1"/>
          </p:cNvSpPr>
          <p:nvPr/>
        </p:nvSpPr>
        <p:spPr bwMode="auto">
          <a:xfrm flipV="1">
            <a:off x="1828799" y="1981200"/>
            <a:ext cx="2285999" cy="381000"/>
          </a:xfrm>
          <a:prstGeom prst="line">
            <a:avLst/>
          </a:prstGeom>
          <a:noFill/>
          <a:ln w="9525">
            <a:solidFill>
              <a:schemeClr val="tx1"/>
            </a:solidFill>
            <a:round/>
            <a:headEnd/>
            <a:tailEnd/>
          </a:ln>
          <a:effectLst/>
        </p:spPr>
        <p:txBody>
          <a:bodyPr/>
          <a:lstStyle/>
          <a:p>
            <a:endParaRPr lang="en-US" dirty="0"/>
          </a:p>
        </p:txBody>
      </p:sp>
      <p:sp>
        <p:nvSpPr>
          <p:cNvPr id="717856" name="Line 32"/>
          <p:cNvSpPr>
            <a:spLocks noChangeShapeType="1"/>
          </p:cNvSpPr>
          <p:nvPr/>
        </p:nvSpPr>
        <p:spPr bwMode="auto">
          <a:xfrm>
            <a:off x="1143000" y="1447800"/>
            <a:ext cx="533400" cy="685800"/>
          </a:xfrm>
          <a:prstGeom prst="line">
            <a:avLst/>
          </a:prstGeom>
          <a:noFill/>
          <a:ln w="9525">
            <a:solidFill>
              <a:schemeClr val="tx1"/>
            </a:solidFill>
            <a:round/>
            <a:headEnd/>
            <a:tailEnd/>
          </a:ln>
          <a:effectLst/>
        </p:spPr>
        <p:txBody>
          <a:bodyPr/>
          <a:lstStyle/>
          <a:p>
            <a:endParaRPr lang="en-US" dirty="0"/>
          </a:p>
        </p:txBody>
      </p:sp>
      <p:sp>
        <p:nvSpPr>
          <p:cNvPr id="717857" name="Line 33"/>
          <p:cNvSpPr>
            <a:spLocks noChangeShapeType="1"/>
          </p:cNvSpPr>
          <p:nvPr/>
        </p:nvSpPr>
        <p:spPr bwMode="auto">
          <a:xfrm flipH="1">
            <a:off x="990600" y="2362200"/>
            <a:ext cx="609600" cy="457200"/>
          </a:xfrm>
          <a:prstGeom prst="line">
            <a:avLst/>
          </a:prstGeom>
          <a:noFill/>
          <a:ln w="9525">
            <a:solidFill>
              <a:schemeClr val="tx1"/>
            </a:solidFill>
            <a:round/>
            <a:headEnd/>
            <a:tailEnd/>
          </a:ln>
          <a:effectLst/>
        </p:spPr>
        <p:txBody>
          <a:bodyPr/>
          <a:lstStyle/>
          <a:p>
            <a:endParaRPr lang="en-US" dirty="0"/>
          </a:p>
        </p:txBody>
      </p:sp>
      <p:sp>
        <p:nvSpPr>
          <p:cNvPr id="717858" name="Line 34"/>
          <p:cNvSpPr>
            <a:spLocks noChangeShapeType="1"/>
          </p:cNvSpPr>
          <p:nvPr/>
        </p:nvSpPr>
        <p:spPr bwMode="auto">
          <a:xfrm flipH="1">
            <a:off x="2322286" y="2057400"/>
            <a:ext cx="1792514" cy="1143000"/>
          </a:xfrm>
          <a:prstGeom prst="line">
            <a:avLst/>
          </a:prstGeom>
          <a:noFill/>
          <a:ln w="9525">
            <a:solidFill>
              <a:schemeClr val="tx1"/>
            </a:solidFill>
            <a:round/>
            <a:headEnd/>
            <a:tailEnd/>
          </a:ln>
          <a:effectLst/>
        </p:spPr>
        <p:txBody>
          <a:bodyPr/>
          <a:lstStyle/>
          <a:p>
            <a:endParaRPr lang="en-US" dirty="0"/>
          </a:p>
        </p:txBody>
      </p:sp>
      <p:sp>
        <p:nvSpPr>
          <p:cNvPr id="717859" name="Line 35"/>
          <p:cNvSpPr>
            <a:spLocks noChangeShapeType="1"/>
          </p:cNvSpPr>
          <p:nvPr/>
        </p:nvSpPr>
        <p:spPr bwMode="auto">
          <a:xfrm>
            <a:off x="2446866" y="914400"/>
            <a:ext cx="1667933" cy="838200"/>
          </a:xfrm>
          <a:prstGeom prst="line">
            <a:avLst/>
          </a:prstGeom>
          <a:noFill/>
          <a:ln w="9525">
            <a:solidFill>
              <a:schemeClr val="tx1"/>
            </a:solidFill>
            <a:round/>
            <a:headEnd/>
            <a:tailEnd/>
          </a:ln>
          <a:effectLst/>
        </p:spPr>
        <p:txBody>
          <a:bodyPr/>
          <a:lstStyle/>
          <a:p>
            <a:endParaRPr lang="en-US" dirty="0"/>
          </a:p>
        </p:txBody>
      </p:sp>
      <p:sp>
        <p:nvSpPr>
          <p:cNvPr id="717860" name="Freeform 36"/>
          <p:cNvSpPr>
            <a:spLocks/>
          </p:cNvSpPr>
          <p:nvPr/>
        </p:nvSpPr>
        <p:spPr bwMode="auto">
          <a:xfrm>
            <a:off x="1905000" y="2362200"/>
            <a:ext cx="3733800" cy="2209800"/>
          </a:xfrm>
          <a:custGeom>
            <a:avLst/>
            <a:gdLst/>
            <a:ahLst/>
            <a:cxnLst>
              <a:cxn ang="0">
                <a:pos x="0" y="0"/>
              </a:cxn>
              <a:cxn ang="0">
                <a:pos x="1584" y="384"/>
              </a:cxn>
              <a:cxn ang="0">
                <a:pos x="2352" y="1392"/>
              </a:cxn>
            </a:cxnLst>
            <a:rect l="0" t="0" r="r" b="b"/>
            <a:pathLst>
              <a:path w="2352" h="1392">
                <a:moveTo>
                  <a:pt x="0" y="0"/>
                </a:moveTo>
                <a:cubicBezTo>
                  <a:pt x="596" y="76"/>
                  <a:pt x="1192" y="152"/>
                  <a:pt x="1584" y="384"/>
                </a:cubicBezTo>
                <a:cubicBezTo>
                  <a:pt x="1976" y="616"/>
                  <a:pt x="2232" y="1224"/>
                  <a:pt x="2352" y="1392"/>
                </a:cubicBezTo>
              </a:path>
            </a:pathLst>
          </a:custGeom>
          <a:noFill/>
          <a:ln w="9525">
            <a:solidFill>
              <a:schemeClr val="tx1"/>
            </a:solidFill>
            <a:round/>
            <a:headEnd/>
            <a:tailEnd/>
          </a:ln>
          <a:effectLst/>
        </p:spPr>
        <p:txBody>
          <a:bodyPr/>
          <a:lstStyle/>
          <a:p>
            <a:endParaRPr lang="en-US" dirty="0"/>
          </a:p>
        </p:txBody>
      </p:sp>
      <p:sp>
        <p:nvSpPr>
          <p:cNvPr id="717861" name="Line 37"/>
          <p:cNvSpPr>
            <a:spLocks noChangeShapeType="1"/>
          </p:cNvSpPr>
          <p:nvPr/>
        </p:nvSpPr>
        <p:spPr bwMode="auto">
          <a:xfrm>
            <a:off x="4267200" y="990600"/>
            <a:ext cx="76200" cy="762000"/>
          </a:xfrm>
          <a:prstGeom prst="line">
            <a:avLst/>
          </a:prstGeom>
          <a:noFill/>
          <a:ln w="9525">
            <a:solidFill>
              <a:schemeClr val="tx1"/>
            </a:solidFill>
            <a:round/>
            <a:headEnd/>
            <a:tailEnd/>
          </a:ln>
          <a:effectLst/>
        </p:spPr>
        <p:txBody>
          <a:bodyPr/>
          <a:lstStyle/>
          <a:p>
            <a:endParaRPr lang="en-US" dirty="0"/>
          </a:p>
        </p:txBody>
      </p:sp>
      <p:sp>
        <p:nvSpPr>
          <p:cNvPr id="717863" name="Line 39"/>
          <p:cNvSpPr>
            <a:spLocks noChangeShapeType="1"/>
          </p:cNvSpPr>
          <p:nvPr/>
        </p:nvSpPr>
        <p:spPr bwMode="auto">
          <a:xfrm>
            <a:off x="4343400" y="2133600"/>
            <a:ext cx="228600" cy="1676400"/>
          </a:xfrm>
          <a:prstGeom prst="line">
            <a:avLst/>
          </a:prstGeom>
          <a:noFill/>
          <a:ln w="9525">
            <a:solidFill>
              <a:schemeClr val="tx1"/>
            </a:solidFill>
            <a:round/>
            <a:headEnd/>
            <a:tailEnd/>
          </a:ln>
          <a:effectLst/>
        </p:spPr>
        <p:txBody>
          <a:bodyPr/>
          <a:lstStyle/>
          <a:p>
            <a:endParaRPr lang="en-US" dirty="0"/>
          </a:p>
        </p:txBody>
      </p:sp>
      <p:sp>
        <p:nvSpPr>
          <p:cNvPr id="717864" name="Line 40"/>
          <p:cNvSpPr>
            <a:spLocks noChangeShapeType="1"/>
          </p:cNvSpPr>
          <p:nvPr/>
        </p:nvSpPr>
        <p:spPr bwMode="auto">
          <a:xfrm flipH="1">
            <a:off x="3962400" y="4191000"/>
            <a:ext cx="533400" cy="914400"/>
          </a:xfrm>
          <a:prstGeom prst="line">
            <a:avLst/>
          </a:prstGeom>
          <a:noFill/>
          <a:ln w="9525">
            <a:solidFill>
              <a:schemeClr val="tx1"/>
            </a:solidFill>
            <a:round/>
            <a:headEnd/>
            <a:tailEnd/>
          </a:ln>
          <a:effectLst/>
        </p:spPr>
        <p:txBody>
          <a:bodyPr/>
          <a:lstStyle/>
          <a:p>
            <a:endParaRPr lang="en-US" dirty="0"/>
          </a:p>
        </p:txBody>
      </p:sp>
      <p:sp>
        <p:nvSpPr>
          <p:cNvPr id="41" name="TextBox 40"/>
          <p:cNvSpPr txBox="1"/>
          <p:nvPr/>
        </p:nvSpPr>
        <p:spPr>
          <a:xfrm>
            <a:off x="152400" y="5334000"/>
            <a:ext cx="3394071" cy="1323439"/>
          </a:xfrm>
          <a:prstGeom prst="rect">
            <a:avLst/>
          </a:prstGeom>
          <a:noFill/>
        </p:spPr>
        <p:txBody>
          <a:bodyPr wrap="none" rtlCol="0">
            <a:spAutoFit/>
          </a:bodyPr>
          <a:lstStyle/>
          <a:p>
            <a:r>
              <a:rPr lang="en-US" u="sng" dirty="0" smtClean="0"/>
              <a:t>Parallel complexity</a:t>
            </a:r>
          </a:p>
          <a:p>
            <a:r>
              <a:rPr lang="en-US" dirty="0" smtClean="0"/>
              <a:t>W = ~(|V| + |E|)</a:t>
            </a:r>
          </a:p>
          <a:p>
            <a:r>
              <a:rPr lang="en-US" dirty="0" smtClean="0"/>
              <a:t>T = ~d, the number of layers</a:t>
            </a:r>
          </a:p>
          <a:p>
            <a:r>
              <a:rPr lang="en-US" dirty="0" smtClean="0"/>
              <a:t>Average parallelism = ~W/T</a:t>
            </a:r>
            <a:endParaRPr lang="en-US" dirty="0"/>
          </a:p>
        </p:txBody>
      </p:sp>
      <p:sp>
        <p:nvSpPr>
          <p:cNvPr id="42" name="TextBox 41"/>
          <p:cNvSpPr txBox="1"/>
          <p:nvPr/>
        </p:nvSpPr>
        <p:spPr>
          <a:xfrm>
            <a:off x="4343401" y="0"/>
            <a:ext cx="4800600" cy="757130"/>
          </a:xfrm>
          <a:prstGeom prst="rect">
            <a:avLst/>
          </a:prstGeom>
          <a:noFill/>
        </p:spPr>
        <p:txBody>
          <a:bodyPr wrap="square" rtlCol="0">
            <a:spAutoFit/>
          </a:bodyPr>
          <a:lstStyle/>
          <a:p>
            <a:pPr>
              <a:lnSpc>
                <a:spcPct val="80000"/>
              </a:lnSpc>
            </a:pPr>
            <a:r>
              <a:rPr lang="en-US" dirty="0" smtClean="0"/>
              <a:t>(</a:t>
            </a:r>
            <a:r>
              <a:rPr lang="en-US" dirty="0" err="1" smtClean="0"/>
              <a:t>i</a:t>
            </a:r>
            <a:r>
              <a:rPr lang="en-US" dirty="0" smtClean="0"/>
              <a:t>) “</a:t>
            </a:r>
            <a:r>
              <a:rPr lang="en-US" dirty="0" err="1" smtClean="0"/>
              <a:t>Concurrent&amp;writes</a:t>
            </a:r>
            <a:r>
              <a:rPr lang="en-US" dirty="0" smtClean="0"/>
              <a:t>”. Only changes to serial algorithm; </a:t>
            </a:r>
            <a:r>
              <a:rPr lang="en-US" dirty="0"/>
              <a:t>i</a:t>
            </a:r>
            <a:r>
              <a:rPr lang="en-US" dirty="0" smtClean="0"/>
              <a:t>nvolves implementation… </a:t>
            </a:r>
            <a:r>
              <a:rPr lang="en-US" dirty="0"/>
              <a:t>natural BFS</a:t>
            </a:r>
            <a:endParaRPr lang="en-US" dirty="0" smtClean="0"/>
          </a:p>
          <a:p>
            <a:pPr eaLnBrk="1" hangingPunct="1">
              <a:lnSpc>
                <a:spcPct val="80000"/>
              </a:lnSpc>
              <a:buFontTx/>
              <a:buNone/>
            </a:pPr>
            <a:r>
              <a:rPr lang="en-US" dirty="0" smtClean="0"/>
              <a:t>(ii) </a:t>
            </a:r>
            <a:r>
              <a:rPr lang="en-US" dirty="0" smtClean="0">
                <a:solidFill>
                  <a:srgbClr val="FF0000"/>
                </a:solidFill>
              </a:rPr>
              <a:t>Defies “decomposition”/”partition”</a:t>
            </a:r>
          </a:p>
        </p:txBody>
      </p:sp>
      <p:sp>
        <p:nvSpPr>
          <p:cNvPr id="43" name="TextBox 42"/>
          <p:cNvSpPr txBox="1"/>
          <p:nvPr/>
        </p:nvSpPr>
        <p:spPr>
          <a:xfrm>
            <a:off x="4343400" y="5715000"/>
            <a:ext cx="4952999" cy="978729"/>
          </a:xfrm>
          <a:prstGeom prst="rect">
            <a:avLst/>
          </a:prstGeom>
          <a:noFill/>
        </p:spPr>
        <p:txBody>
          <a:bodyPr wrap="square" rtlCol="0">
            <a:spAutoFit/>
          </a:bodyPr>
          <a:lstStyle/>
          <a:p>
            <a:pPr eaLnBrk="1" hangingPunct="1">
              <a:lnSpc>
                <a:spcPct val="80000"/>
              </a:lnSpc>
              <a:buFontTx/>
              <a:buNone/>
            </a:pPr>
            <a:r>
              <a:rPr lang="en-US" dirty="0" smtClean="0">
                <a:solidFill>
                  <a:srgbClr val="FF0000"/>
                </a:solidFill>
              </a:rPr>
              <a:t>                                             </a:t>
            </a:r>
            <a:r>
              <a:rPr lang="en-US" u="sng" dirty="0" smtClean="0">
                <a:solidFill>
                  <a:srgbClr val="00B050"/>
                </a:solidFill>
              </a:rPr>
              <a:t>Mental effort </a:t>
            </a:r>
          </a:p>
          <a:p>
            <a:pPr eaLnBrk="1" hangingPunct="1">
              <a:lnSpc>
                <a:spcPct val="80000"/>
              </a:lnSpc>
              <a:buFontTx/>
              <a:buNone/>
            </a:pPr>
            <a:r>
              <a:rPr lang="en-US" dirty="0" smtClean="0">
                <a:solidFill>
                  <a:srgbClr val="00B050"/>
                </a:solidFill>
              </a:rPr>
              <a:t>1. Sometimes easier than serial </a:t>
            </a:r>
          </a:p>
          <a:p>
            <a:pPr eaLnBrk="1" hangingPunct="1">
              <a:lnSpc>
                <a:spcPct val="80000"/>
              </a:lnSpc>
              <a:buFontTx/>
              <a:buNone/>
            </a:pPr>
            <a:r>
              <a:rPr lang="en-US" dirty="0" smtClean="0">
                <a:solidFill>
                  <a:srgbClr val="00B050"/>
                </a:solidFill>
              </a:rPr>
              <a:t>2. Within common denominator of other parallel approaches. In fact, much easier </a:t>
            </a:r>
          </a:p>
        </p:txBody>
      </p:sp>
      <p:sp>
        <p:nvSpPr>
          <p:cNvPr id="2" name="Slide Number Placeholder 1"/>
          <p:cNvSpPr>
            <a:spLocks noGrp="1"/>
          </p:cNvSpPr>
          <p:nvPr>
            <p:ph type="sldNum" sz="quarter" idx="12"/>
          </p:nvPr>
        </p:nvSpPr>
        <p:spPr/>
        <p:txBody>
          <a:bodyPr/>
          <a:lstStyle/>
          <a:p>
            <a:fld id="{6D91661D-629B-1643-88A8-69A2F214F552}" type="slidenum">
              <a:rPr lang="en-US" smtClean="0"/>
              <a:pPr/>
              <a:t>17</a:t>
            </a:fld>
            <a:endParaRPr lang="en-US" dirty="0"/>
          </a:p>
        </p:txBody>
      </p:sp>
      <p:cxnSp>
        <p:nvCxnSpPr>
          <p:cNvPr id="4" name="Straight Connector 3"/>
          <p:cNvCxnSpPr>
            <a:stCxn id="717833" idx="2"/>
            <a:endCxn id="717829" idx="6"/>
          </p:cNvCxnSpPr>
          <p:nvPr/>
        </p:nvCxnSpPr>
        <p:spPr>
          <a:xfrm flipH="1">
            <a:off x="2438400" y="800100"/>
            <a:ext cx="16764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93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0"/>
            <a:ext cx="9144000" cy="1278384"/>
          </a:xfrm>
        </p:spPr>
        <p:txBody>
          <a:bodyPr>
            <a:noAutofit/>
          </a:bodyPr>
          <a:lstStyle/>
          <a:p>
            <a:pPr algn="l"/>
            <a:r>
              <a:rPr lang="en-US" sz="3600" u="sng" dirty="0" smtClean="0"/>
              <a:t>Prior Case Studies</a:t>
            </a:r>
            <a:r>
              <a:rPr lang="en-US" sz="3600" dirty="0" smtClean="0"/>
              <a:t> </a:t>
            </a:r>
            <a:r>
              <a:rPr lang="en-US" sz="3600" dirty="0"/>
              <a:t>L</a:t>
            </a:r>
            <a:r>
              <a:rPr lang="en-US" sz="3600" dirty="0" smtClean="0"/>
              <a:t>imited speedups of multi-core CPUs </a:t>
            </a:r>
            <a:r>
              <a:rPr lang="en-US" sz="3600" dirty="0"/>
              <a:t>&amp;</a:t>
            </a:r>
            <a:r>
              <a:rPr lang="en-US" sz="3600" dirty="0" smtClean="0"/>
              <a:t> GPUs vs. “same-size” UMD XMT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593531"/>
              </p:ext>
            </p:extLst>
          </p:nvPr>
        </p:nvGraphicFramePr>
        <p:xfrm>
          <a:off x="177760" y="1278384"/>
          <a:ext cx="8668164" cy="2406942"/>
        </p:xfrm>
        <a:graphic>
          <a:graphicData uri="http://schemas.openxmlformats.org/drawingml/2006/table">
            <a:tbl>
              <a:tblPr firstRow="1" bandRow="1">
                <a:tableStyleId>{5C22544A-7EE6-4342-B048-85BDC9FD1C3A}</a:tableStyleId>
              </a:tblPr>
              <a:tblGrid>
                <a:gridCol w="3450609">
                  <a:extLst>
                    <a:ext uri="{9D8B030D-6E8A-4147-A177-3AD203B41FA5}">
                      <a16:colId xmlns:a16="http://schemas.microsoft.com/office/drawing/2014/main" val="20000"/>
                    </a:ext>
                  </a:extLst>
                </a:gridCol>
                <a:gridCol w="1587389">
                  <a:extLst>
                    <a:ext uri="{9D8B030D-6E8A-4147-A177-3AD203B41FA5}">
                      <a16:colId xmlns:a16="http://schemas.microsoft.com/office/drawing/2014/main" val="20001"/>
                    </a:ext>
                  </a:extLst>
                </a:gridCol>
                <a:gridCol w="2117419">
                  <a:extLst>
                    <a:ext uri="{9D8B030D-6E8A-4147-A177-3AD203B41FA5}">
                      <a16:colId xmlns:a16="http://schemas.microsoft.com/office/drawing/2014/main" val="20002"/>
                    </a:ext>
                  </a:extLst>
                </a:gridCol>
                <a:gridCol w="1512747">
                  <a:extLst>
                    <a:ext uri="{9D8B030D-6E8A-4147-A177-3AD203B41FA5}">
                      <a16:colId xmlns:a16="http://schemas.microsoft.com/office/drawing/2014/main" val="20003"/>
                    </a:ext>
                  </a:extLst>
                </a:gridCol>
              </a:tblGrid>
              <a:tr h="375594">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extLst>
                  <a:ext uri="{0D108BD9-81ED-4DB2-BD59-A6C34878D82A}">
                    <a16:rowId xmlns:a16="http://schemas.microsoft.com/office/drawing/2014/main" val="10000"/>
                  </a:ext>
                </a:extLst>
              </a:tr>
              <a:tr h="582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Biconnectivity </a:t>
                      </a:r>
                    </a:p>
                  </a:txBody>
                  <a:tcPr/>
                </a:tc>
                <a:tc>
                  <a:txBody>
                    <a:bodyPr/>
                    <a:lstStyle/>
                    <a:p>
                      <a:pPr algn="ctr"/>
                      <a:r>
                        <a:rPr lang="en-US" dirty="0" smtClean="0"/>
                        <a:t>33X</a:t>
                      </a:r>
                      <a:endParaRPr lang="en-US" dirty="0"/>
                    </a:p>
                  </a:txBody>
                  <a:tcPr/>
                </a:tc>
                <a:tc>
                  <a:txBody>
                    <a:bodyPr/>
                    <a:lstStyle/>
                    <a:p>
                      <a:pPr algn="ctr"/>
                      <a:r>
                        <a:rPr lang="en-US" dirty="0" smtClean="0"/>
                        <a:t>4X random graphs</a:t>
                      </a:r>
                    </a:p>
                    <a:p>
                      <a:pPr algn="ctr"/>
                      <a:r>
                        <a:rPr lang="en-US" dirty="0" smtClean="0"/>
                        <a:t>Muuuch</a:t>
                      </a:r>
                      <a:r>
                        <a:rPr lang="en-US" baseline="0" dirty="0" smtClean="0"/>
                        <a:t> parallelism</a:t>
                      </a:r>
                      <a:endParaRPr lang="en-US" dirty="0"/>
                    </a:p>
                  </a:txBody>
                  <a:tcPr/>
                </a:tc>
                <a:tc>
                  <a:txBody>
                    <a:bodyPr/>
                    <a:lstStyle/>
                    <a:p>
                      <a:pPr algn="ctr"/>
                      <a:r>
                        <a:rPr lang="en-US" dirty="0" smtClean="0"/>
                        <a:t> &gt;&gt;8</a:t>
                      </a:r>
                      <a:endParaRPr lang="en-US" dirty="0"/>
                    </a:p>
                  </a:txBody>
                  <a:tcPr/>
                </a:tc>
                <a:extLst>
                  <a:ext uri="{0D108BD9-81ED-4DB2-BD59-A6C34878D82A}">
                    <a16:rowId xmlns:a16="http://schemas.microsoft.com/office/drawing/2014/main" val="10001"/>
                  </a:ext>
                </a:extLst>
              </a:tr>
              <a:tr h="375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Triconnectivity </a:t>
                      </a:r>
                    </a:p>
                  </a:txBody>
                  <a:tcPr/>
                </a:tc>
                <a:tc>
                  <a:txBody>
                    <a:bodyPr/>
                    <a:lstStyle/>
                    <a:p>
                      <a:pPr algn="ctr"/>
                      <a:r>
                        <a:rPr lang="en-US" dirty="0" smtClean="0"/>
                        <a:t>129X</a:t>
                      </a:r>
                      <a:endParaRPr lang="en-US" dirty="0"/>
                    </a:p>
                  </a:txBody>
                  <a:tcPr/>
                </a:tc>
                <a:tc>
                  <a:txBody>
                    <a:bodyPr/>
                    <a:lstStyle/>
                    <a:p>
                      <a:pPr algn="ctr"/>
                      <a:r>
                        <a:rPr lang="en-US" dirty="0" smtClean="0"/>
                        <a:t>Only</a:t>
                      </a:r>
                      <a:r>
                        <a:rPr lang="en-US" baseline="0" dirty="0" smtClean="0"/>
                        <a:t> serial result</a:t>
                      </a:r>
                      <a:endParaRPr lang="en-US" dirty="0"/>
                    </a:p>
                  </a:txBody>
                  <a:tcPr/>
                </a:tc>
                <a:tc>
                  <a:txBody>
                    <a:bodyPr/>
                    <a:lstStyle/>
                    <a:p>
                      <a:pPr algn="ctr"/>
                      <a:r>
                        <a:rPr lang="en-US" dirty="0" smtClean="0"/>
                        <a:t>129</a:t>
                      </a:r>
                      <a:endParaRPr lang="en-US" dirty="0"/>
                    </a:p>
                  </a:txBody>
                  <a:tcPr/>
                </a:tc>
                <a:extLst>
                  <a:ext uri="{0D108BD9-81ED-4DB2-BD59-A6C34878D82A}">
                    <a16:rowId xmlns:a16="http://schemas.microsoft.com/office/drawing/2014/main" val="10002"/>
                  </a:ext>
                </a:extLst>
              </a:tr>
              <a:tr h="375594">
                <a:tc>
                  <a:txBody>
                    <a:bodyPr/>
                    <a:lstStyle/>
                    <a:p>
                      <a:r>
                        <a:rPr lang="en-US" dirty="0" smtClean="0"/>
                        <a:t>Max Flow </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extLst>
                  <a:ext uri="{0D108BD9-81ED-4DB2-BD59-A6C34878D82A}">
                    <a16:rowId xmlns:a16="http://schemas.microsoft.com/office/drawing/2014/main" val="10003"/>
                  </a:ext>
                </a:extLst>
              </a:tr>
              <a:tr h="383754">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1.1</a:t>
                      </a:r>
                      <a:endParaRPr lang="en-US" dirty="0"/>
                    </a:p>
                  </a:txBody>
                  <a:tcPr/>
                </a:tc>
                <a:tc>
                  <a:txBody>
                    <a:bodyPr/>
                    <a:lstStyle/>
                    <a:p>
                      <a:pPr algn="ctr"/>
                      <a:r>
                        <a:rPr lang="en-US" b="1" dirty="0" smtClean="0"/>
                        <a:t>70</a:t>
                      </a:r>
                    </a:p>
                    <a:p>
                      <a:pPr algn="ctr"/>
                      <a:r>
                        <a:rPr lang="en-US" dirty="0" smtClean="0"/>
                        <a:t>11</a:t>
                      </a:r>
                      <a:endParaRPr lang="en-US"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0" y="3863474"/>
            <a:ext cx="9023684" cy="3416320"/>
          </a:xfrm>
          <a:prstGeom prst="rect">
            <a:avLst/>
          </a:prstGeom>
          <a:noFill/>
        </p:spPr>
        <p:txBody>
          <a:bodyPr wrap="square" rtlCol="0">
            <a:spAutoFit/>
          </a:bodyPr>
          <a:lstStyle/>
          <a:p>
            <a:r>
              <a:rPr lang="en-US" dirty="0" smtClean="0"/>
              <a:t>- On XMT the connectivity and max-flow algorithms did </a:t>
            </a:r>
            <a:r>
              <a:rPr lang="en-US" dirty="0" smtClean="0">
                <a:solidFill>
                  <a:srgbClr val="FF0000"/>
                </a:solidFill>
              </a:rPr>
              <a:t>not require algorithmic </a:t>
            </a:r>
            <a:r>
              <a:rPr lang="en-US" dirty="0">
                <a:solidFill>
                  <a:srgbClr val="FF0000"/>
                </a:solidFill>
              </a:rPr>
              <a:t>creativity</a:t>
            </a:r>
            <a:r>
              <a:rPr lang="en-US" dirty="0" smtClean="0"/>
              <a:t>. But, on other platforms, biconnectivity and max-flow required significant creativity </a:t>
            </a:r>
          </a:p>
          <a:p>
            <a:r>
              <a:rPr lang="en-US" dirty="0" smtClean="0"/>
              <a:t>-  BWT is 1</a:t>
            </a:r>
            <a:r>
              <a:rPr lang="en-US" baseline="30000" dirty="0" smtClean="0"/>
              <a:t>st</a:t>
            </a:r>
            <a:r>
              <a:rPr lang="en-US" dirty="0" smtClean="0"/>
              <a:t> “truly parallel” speedup for lossless data compression. Beats </a:t>
            </a:r>
            <a:r>
              <a:rPr lang="en-US" dirty="0" smtClean="0">
                <a:solidFill>
                  <a:srgbClr val="FF0000"/>
                </a:solidFill>
              </a:rPr>
              <a:t>Google Snappy </a:t>
            </a:r>
            <a:r>
              <a:rPr lang="en-US" dirty="0" smtClean="0">
                <a:solidFill>
                  <a:srgbClr val="000000"/>
                </a:solidFill>
              </a:rPr>
              <a:t>(message passing within warehouse scale computers)</a:t>
            </a:r>
            <a:endParaRPr lang="en-US" dirty="0"/>
          </a:p>
          <a:p>
            <a:pPr algn="ctr"/>
            <a:r>
              <a:rPr lang="en-US" u="sng" dirty="0"/>
              <a:t>V</a:t>
            </a:r>
            <a:r>
              <a:rPr lang="en-US" u="sng" dirty="0" smtClean="0"/>
              <a:t>alidated PRAM theory</a:t>
            </a:r>
            <a:r>
              <a:rPr lang="en-US" dirty="0" smtClean="0"/>
              <a:t> Above </a:t>
            </a:r>
            <a:r>
              <a:rPr lang="en-US" dirty="0" smtClean="0">
                <a:solidFill>
                  <a:srgbClr val="FF0000"/>
                </a:solidFill>
              </a:rPr>
              <a:t>most</a:t>
            </a:r>
            <a:r>
              <a:rPr lang="en-US" dirty="0" smtClean="0"/>
              <a:t> </a:t>
            </a:r>
            <a:r>
              <a:rPr lang="en-US" dirty="0" smtClean="0">
                <a:solidFill>
                  <a:srgbClr val="FF0000"/>
                </a:solidFill>
              </a:rPr>
              <a:t>advanced problem</a:t>
            </a:r>
            <a:r>
              <a:rPr lang="en-US" dirty="0" smtClean="0"/>
              <a:t>. Many more results.</a:t>
            </a:r>
          </a:p>
          <a:p>
            <a:pPr>
              <a:defRPr/>
            </a:pPr>
            <a:r>
              <a:rPr lang="en-US" dirty="0" smtClean="0">
                <a:sym typeface="Wingdings" pitchFamily="2" charset="2"/>
              </a:rPr>
              <a:t>H</a:t>
            </a:r>
            <a:r>
              <a:rPr lang="en-US" dirty="0" smtClean="0"/>
              <a:t>orizons </a:t>
            </a:r>
            <a:r>
              <a:rPr lang="en-US" dirty="0"/>
              <a:t>of </a:t>
            </a:r>
            <a:r>
              <a:rPr lang="en-US" u="sng" dirty="0" smtClean="0"/>
              <a:t>computer </a:t>
            </a:r>
            <a:r>
              <a:rPr lang="en-US" u="sng" dirty="0"/>
              <a:t>architecture</a:t>
            </a:r>
            <a:r>
              <a:rPr lang="en-US" dirty="0"/>
              <a:t> cannot </a:t>
            </a:r>
            <a:r>
              <a:rPr lang="en-US" dirty="0" smtClean="0"/>
              <a:t>be </a:t>
            </a:r>
            <a:r>
              <a:rPr lang="en-US" dirty="0"/>
              <a:t>studied </a:t>
            </a:r>
            <a:r>
              <a:rPr lang="en-US" dirty="0" smtClean="0"/>
              <a:t>by only </a:t>
            </a:r>
            <a:r>
              <a:rPr lang="en-US" dirty="0"/>
              <a:t>using elementary algorithms </a:t>
            </a:r>
            <a:r>
              <a:rPr lang="en-US" sz="1400" dirty="0"/>
              <a:t>[Performance, efficiency and effectiveness of a car not tested only in low gear or limited road conditions] </a:t>
            </a:r>
            <a:endParaRPr lang="en-US" dirty="0"/>
          </a:p>
          <a:p>
            <a:pPr>
              <a:defRPr/>
            </a:pPr>
            <a:r>
              <a:rPr lang="en-US" dirty="0" smtClean="0"/>
              <a:t>Stress </a:t>
            </a:r>
            <a:r>
              <a:rPr lang="en-US" dirty="0"/>
              <a:t>test for important architecture capabilities </a:t>
            </a:r>
            <a:r>
              <a:rPr lang="en-US" dirty="0">
                <a:solidFill>
                  <a:srgbClr val="FF0000"/>
                </a:solidFill>
              </a:rPr>
              <a:t>not often discussed</a:t>
            </a:r>
            <a:r>
              <a:rPr lang="en-US" dirty="0"/>
              <a:t>:</a:t>
            </a:r>
          </a:p>
          <a:p>
            <a:pPr marL="457200" indent="-457200">
              <a:buAutoNum type="arabicPeriod"/>
              <a:defRPr/>
            </a:pPr>
            <a:r>
              <a:rPr lang="en-US" dirty="0"/>
              <a:t>Strong scaling : Increase #processors, not problem size</a:t>
            </a:r>
          </a:p>
          <a:p>
            <a:pPr marL="457200" indent="-457200">
              <a:buAutoNum type="arabicPeriod"/>
              <a:defRPr/>
            </a:pPr>
            <a:r>
              <a:rPr lang="en-US" dirty="0" smtClean="0"/>
              <a:t>Speedups </a:t>
            </a:r>
            <a:r>
              <a:rPr lang="en-US" dirty="0"/>
              <a:t>even </a:t>
            </a:r>
            <a:r>
              <a:rPr lang="en-US" dirty="0" smtClean="0"/>
              <a:t>with little </a:t>
            </a:r>
            <a:r>
              <a:rPr lang="en-US" dirty="0"/>
              <a:t>amounts of algorithm </a:t>
            </a:r>
            <a:r>
              <a:rPr lang="en-US" dirty="0" smtClean="0"/>
              <a:t>parallelism </a:t>
            </a:r>
            <a:r>
              <a:rPr lang="en-US" b="1" dirty="0"/>
              <a:t>&amp;</a:t>
            </a:r>
            <a:r>
              <a:rPr lang="en-US" dirty="0"/>
              <a:t> not falling behind on serial</a:t>
            </a:r>
            <a:br>
              <a:rPr lang="en-US" dirty="0"/>
            </a:br>
            <a:endParaRPr lang="en-US" dirty="0"/>
          </a:p>
          <a:p>
            <a:endParaRPr lang="en-US" dirty="0" smtClean="0"/>
          </a:p>
        </p:txBody>
      </p:sp>
      <p:sp>
        <p:nvSpPr>
          <p:cNvPr id="3" name="TextBox 2"/>
          <p:cNvSpPr txBox="1"/>
          <p:nvPr/>
        </p:nvSpPr>
        <p:spPr>
          <a:xfrm>
            <a:off x="-220298" y="4418664"/>
            <a:ext cx="184666" cy="400110"/>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6D91661D-629B-1643-88A8-69A2F214F552}" type="slidenum">
              <a:rPr lang="en-US" smtClean="0"/>
              <a:pPr/>
              <a:t>18</a:t>
            </a:fld>
            <a:endParaRPr lang="en-US" dirty="0"/>
          </a:p>
        </p:txBody>
      </p:sp>
    </p:spTree>
    <p:extLst>
      <p:ext uri="{BB962C8B-B14F-4D97-AF65-F5344CB8AC3E}">
        <p14:creationId xmlns:p14="http://schemas.microsoft.com/office/powerpoint/2010/main" val="260067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Connector 145"/>
          <p:cNvCxnSpPr>
            <a:stCxn id="79" idx="2"/>
          </p:cNvCxnSpPr>
          <p:nvPr/>
        </p:nvCxnSpPr>
        <p:spPr>
          <a:xfrm flipH="1">
            <a:off x="2743200" y="4242375"/>
            <a:ext cx="4485820"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352800" y="1089540"/>
            <a:ext cx="2819400" cy="815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62" idx="2"/>
            <a:endCxn id="65" idx="0"/>
          </p:cNvCxnSpPr>
          <p:nvPr/>
        </p:nvCxnSpPr>
        <p:spPr>
          <a:xfrm flipH="1">
            <a:off x="6523043" y="1123294"/>
            <a:ext cx="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34000" y="784740"/>
            <a:ext cx="2378087"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planarity testing</a:t>
            </a:r>
            <a:endParaRPr lang="en-US" sz="1600" dirty="0">
              <a:cs typeface="Arial" pitchFamily="34" charset="0"/>
            </a:endParaRPr>
          </a:p>
        </p:txBody>
      </p:sp>
      <p:sp>
        <p:nvSpPr>
          <p:cNvPr id="64" name="TextBox 63"/>
          <p:cNvSpPr txBox="1"/>
          <p:nvPr/>
        </p:nvSpPr>
        <p:spPr>
          <a:xfrm>
            <a:off x="1752600" y="1318140"/>
            <a:ext cx="223016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advanced triconnectivity</a:t>
            </a:r>
            <a:endParaRPr lang="en-US" sz="1600" dirty="0">
              <a:cs typeface="Arial" pitchFamily="34" charset="0"/>
            </a:endParaRPr>
          </a:p>
        </p:txBody>
      </p:sp>
      <p:sp>
        <p:nvSpPr>
          <p:cNvPr id="65" name="TextBox 64"/>
          <p:cNvSpPr txBox="1"/>
          <p:nvPr/>
        </p:nvSpPr>
        <p:spPr>
          <a:xfrm>
            <a:off x="5755685" y="1318140"/>
            <a:ext cx="1534716"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planarity testing</a:t>
            </a:r>
            <a:endParaRPr lang="en-US" sz="1600" dirty="0">
              <a:cs typeface="Arial" pitchFamily="34" charset="0"/>
            </a:endParaRPr>
          </a:p>
        </p:txBody>
      </p:sp>
      <p:sp>
        <p:nvSpPr>
          <p:cNvPr id="66" name="TextBox 65"/>
          <p:cNvSpPr txBox="1"/>
          <p:nvPr/>
        </p:nvSpPr>
        <p:spPr>
          <a:xfrm>
            <a:off x="2154184" y="1851540"/>
            <a:ext cx="1426994"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triconnectivity</a:t>
            </a:r>
            <a:endParaRPr lang="en-US" sz="1600" dirty="0">
              <a:cs typeface="Arial" pitchFamily="34" charset="0"/>
            </a:endParaRPr>
          </a:p>
        </p:txBody>
      </p:sp>
      <p:sp>
        <p:nvSpPr>
          <p:cNvPr id="67" name="TextBox 66"/>
          <p:cNvSpPr txBox="1"/>
          <p:nvPr/>
        </p:nvSpPr>
        <p:spPr>
          <a:xfrm>
            <a:off x="5870813" y="1851540"/>
            <a:ext cx="1304460"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st-numbering</a:t>
            </a:r>
            <a:endParaRPr lang="en-US" sz="1600" dirty="0">
              <a:cs typeface="Arial" pitchFamily="34" charset="0"/>
            </a:endParaRPr>
          </a:p>
        </p:txBody>
      </p:sp>
      <p:sp>
        <p:nvSpPr>
          <p:cNvPr id="68" name="TextBox 67"/>
          <p:cNvSpPr txBox="1"/>
          <p:nvPr/>
        </p:nvSpPr>
        <p:spPr>
          <a:xfrm>
            <a:off x="457200" y="2514600"/>
            <a:ext cx="134588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k-edge/vertex</a:t>
            </a:r>
          </a:p>
          <a:p>
            <a:pPr lvl="0" fontAlgn="base">
              <a:spcBef>
                <a:spcPct val="0"/>
              </a:spcBef>
              <a:spcAft>
                <a:spcPct val="0"/>
              </a:spcAft>
            </a:pPr>
            <a:r>
              <a:rPr lang="en-US" sz="1600" dirty="0" smtClean="0">
                <a:solidFill>
                  <a:srgbClr val="000000"/>
                </a:solidFill>
                <a:cs typeface="Arial" pitchFamily="34" charset="0"/>
              </a:rPr>
              <a:t>connectivity</a:t>
            </a:r>
            <a:endParaRPr lang="en-US" dirty="0">
              <a:cs typeface="Arial" pitchFamily="34" charset="0"/>
            </a:endParaRPr>
          </a:p>
        </p:txBody>
      </p:sp>
      <p:sp>
        <p:nvSpPr>
          <p:cNvPr id="70" name="TextBox 69"/>
          <p:cNvSpPr txBox="1"/>
          <p:nvPr/>
        </p:nvSpPr>
        <p:spPr>
          <a:xfrm>
            <a:off x="2092528" y="2514600"/>
            <a:ext cx="146738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minimum</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spanning forest</a:t>
            </a:r>
            <a:endParaRPr kumimoji="0" lang="en-US" sz="1600" b="0" i="0" u="none" strike="noStrike" cap="none" normalizeH="0" baseline="0" dirty="0" smtClean="0">
              <a:ln>
                <a:noFill/>
              </a:ln>
              <a:solidFill>
                <a:schemeClr val="tx1"/>
              </a:solidFill>
              <a:effectLst/>
              <a:cs typeface="Arial" pitchFamily="34" charset="0"/>
            </a:endParaRPr>
          </a:p>
        </p:txBody>
      </p:sp>
      <p:sp>
        <p:nvSpPr>
          <p:cNvPr id="71" name="TextBox 70"/>
          <p:cNvSpPr txBox="1"/>
          <p:nvPr/>
        </p:nvSpPr>
        <p:spPr>
          <a:xfrm>
            <a:off x="3886554" y="2514600"/>
            <a:ext cx="616772"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Euler</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tours</a:t>
            </a:r>
            <a:endParaRPr kumimoji="0" lang="en-US" sz="2000" b="0" i="0" u="none" strike="noStrike" cap="none" normalizeH="0" baseline="0" dirty="0" smtClean="0">
              <a:ln>
                <a:noFill/>
              </a:ln>
              <a:solidFill>
                <a:schemeClr val="tx1"/>
              </a:solidFill>
              <a:effectLst/>
              <a:cs typeface="Arial" pitchFamily="34" charset="0"/>
            </a:endParaRPr>
          </a:p>
        </p:txBody>
      </p:sp>
      <p:sp>
        <p:nvSpPr>
          <p:cNvPr id="72" name="TextBox 71"/>
          <p:cNvSpPr txBox="1"/>
          <p:nvPr/>
        </p:nvSpPr>
        <p:spPr>
          <a:xfrm>
            <a:off x="4755647" y="2514600"/>
            <a:ext cx="1349921"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ear decompo-</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sition search</a:t>
            </a:r>
            <a:endParaRPr kumimoji="0" lang="en-US" sz="2000" b="0" i="0" u="none" strike="noStrike" cap="none" normalizeH="0" baseline="0" dirty="0" smtClean="0">
              <a:ln>
                <a:noFill/>
              </a:ln>
              <a:solidFill>
                <a:schemeClr val="tx1"/>
              </a:solidFill>
              <a:effectLst/>
              <a:cs typeface="Arial" pitchFamily="34" charset="0"/>
            </a:endParaRPr>
          </a:p>
        </p:txBody>
      </p:sp>
      <p:sp>
        <p:nvSpPr>
          <p:cNvPr id="73" name="TextBox 72"/>
          <p:cNvSpPr txBox="1"/>
          <p:nvPr/>
        </p:nvSpPr>
        <p:spPr>
          <a:xfrm>
            <a:off x="6411815" y="2514600"/>
            <a:ext cx="925253"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bicon-</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nectivity</a:t>
            </a:r>
            <a:endParaRPr kumimoji="0" lang="en-US" sz="2000" b="0" i="0" u="none" strike="noStrike" cap="none" normalizeH="0" baseline="0" dirty="0" smtClean="0">
              <a:ln>
                <a:noFill/>
              </a:ln>
              <a:solidFill>
                <a:schemeClr val="tx1"/>
              </a:solidFill>
              <a:effectLst/>
              <a:cs typeface="Arial" pitchFamily="34" charset="0"/>
            </a:endParaRPr>
          </a:p>
        </p:txBody>
      </p:sp>
      <p:sp>
        <p:nvSpPr>
          <p:cNvPr id="75" name="TextBox 74"/>
          <p:cNvSpPr txBox="1"/>
          <p:nvPr/>
        </p:nvSpPr>
        <p:spPr>
          <a:xfrm>
            <a:off x="7543800" y="2514600"/>
            <a:ext cx="114165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strong</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orientation</a:t>
            </a:r>
            <a:endParaRPr kumimoji="0" lang="en-US" sz="2000" b="0" i="0" u="none" strike="noStrike" cap="none" normalizeH="0" baseline="0" dirty="0" smtClean="0">
              <a:ln>
                <a:noFill/>
              </a:ln>
              <a:solidFill>
                <a:schemeClr val="tx1"/>
              </a:solidFill>
              <a:effectLst/>
              <a:cs typeface="Arial" pitchFamily="34" charset="0"/>
            </a:endParaRPr>
          </a:p>
        </p:txBody>
      </p:sp>
      <p:sp>
        <p:nvSpPr>
          <p:cNvPr id="76" name="TextBox 75"/>
          <p:cNvSpPr txBox="1"/>
          <p:nvPr/>
        </p:nvSpPr>
        <p:spPr>
          <a:xfrm>
            <a:off x="457200" y="3657600"/>
            <a:ext cx="1426865"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centroid</a:t>
            </a:r>
            <a:br>
              <a:rPr kumimoji="0" lang="en-US" sz="1600" b="0" i="0" u="none" strike="noStrike" cap="none" normalizeH="0" baseline="0" dirty="0" smtClean="0">
                <a:ln>
                  <a:noFill/>
                </a:ln>
                <a:solidFill>
                  <a:srgbClr val="000000"/>
                </a:solidFill>
                <a:effectLst/>
                <a:cs typeface="Arial" pitchFamily="34" charset="0"/>
              </a:rPr>
            </a:br>
            <a:r>
              <a:rPr lang="en-US" sz="1600" dirty="0" smtClean="0">
                <a:solidFill>
                  <a:srgbClr val="000000"/>
                </a:solidFill>
                <a:cs typeface="Arial" pitchFamily="34" charset="0"/>
              </a:rPr>
              <a:t>decomposition</a:t>
            </a:r>
            <a:endParaRPr lang="en-US" dirty="0">
              <a:cs typeface="Arial" pitchFamily="34" charset="0"/>
            </a:endParaRPr>
          </a:p>
        </p:txBody>
      </p:sp>
      <p:sp>
        <p:nvSpPr>
          <p:cNvPr id="77" name="TextBox 76"/>
          <p:cNvSpPr txBox="1"/>
          <p:nvPr/>
        </p:nvSpPr>
        <p:spPr>
          <a:xfrm>
            <a:off x="2254197" y="3657600"/>
            <a:ext cx="113697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tree</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contraction</a:t>
            </a:r>
            <a:endParaRPr lang="en-US" dirty="0">
              <a:cs typeface="Arial" pitchFamily="34" charset="0"/>
            </a:endParaRPr>
          </a:p>
        </p:txBody>
      </p:sp>
      <p:sp>
        <p:nvSpPr>
          <p:cNvPr id="78" name="TextBox 77"/>
          <p:cNvSpPr txBox="1"/>
          <p:nvPr/>
        </p:nvSpPr>
        <p:spPr>
          <a:xfrm>
            <a:off x="3733800" y="3657600"/>
            <a:ext cx="1518108"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lowest common</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ancestors</a:t>
            </a:r>
            <a:endParaRPr lang="en-US" dirty="0">
              <a:cs typeface="Arial" pitchFamily="34" charset="0"/>
            </a:endParaRPr>
          </a:p>
        </p:txBody>
      </p:sp>
      <p:sp>
        <p:nvSpPr>
          <p:cNvPr id="79" name="TextBox 78"/>
          <p:cNvSpPr txBox="1"/>
          <p:nvPr/>
        </p:nvSpPr>
        <p:spPr>
          <a:xfrm>
            <a:off x="6629400" y="3657600"/>
            <a:ext cx="1199239" cy="584775"/>
          </a:xfrm>
          <a:prstGeom prst="rect">
            <a:avLst/>
          </a:prstGeom>
          <a:solidFill>
            <a:schemeClr val="bg1"/>
          </a:solidFill>
          <a:ln>
            <a:solidFill>
              <a:schemeClr val="tx1"/>
            </a:solidFill>
          </a:ln>
        </p:spPr>
        <p:txBody>
          <a:bodyPr wrap="none" rtlCol="0">
            <a:spAutoFit/>
          </a:bodyPr>
          <a:lstStyle/>
          <a:p>
            <a:pPr lvl="0" fontAlgn="base">
              <a:spcBef>
                <a:spcPct val="0"/>
              </a:spcBef>
              <a:spcAft>
                <a:spcPct val="0"/>
              </a:spcAft>
            </a:pPr>
            <a:r>
              <a:rPr kumimoji="0" lang="en-US" sz="1600" b="0" i="0" u="none" strike="noStrike" cap="none" normalizeH="0" baseline="0" dirty="0" smtClean="0">
                <a:ln>
                  <a:noFill/>
                </a:ln>
                <a:solidFill>
                  <a:srgbClr val="000000"/>
                </a:solidFill>
                <a:effectLst/>
                <a:cs typeface="Arial" pitchFamily="34" charset="0"/>
              </a:rPr>
              <a:t>graph</a:t>
            </a:r>
            <a:br>
              <a:rPr kumimoji="0" lang="en-US" sz="1600" b="0" i="0" u="none" strike="noStrike" cap="none" normalizeH="0" baseline="0" dirty="0" smtClean="0">
                <a:ln>
                  <a:noFill/>
                </a:ln>
                <a:solidFill>
                  <a:srgbClr val="000000"/>
                </a:solidFill>
                <a:effectLst/>
                <a:cs typeface="Arial" pitchFamily="34" charset="0"/>
              </a:rPr>
            </a:br>
            <a:r>
              <a:rPr kumimoji="0" lang="en-US" sz="1600" b="0" i="0" u="none" strike="noStrike" cap="none" normalizeH="0" baseline="0" dirty="0" smtClean="0">
                <a:ln>
                  <a:noFill/>
                </a:ln>
                <a:solidFill>
                  <a:srgbClr val="000000"/>
                </a:solidFill>
                <a:effectLst/>
                <a:cs typeface="Arial" pitchFamily="34" charset="0"/>
              </a:rPr>
              <a:t>connectivity</a:t>
            </a:r>
            <a:endParaRPr lang="en-US" dirty="0">
              <a:cs typeface="Arial" pitchFamily="34" charset="0"/>
            </a:endParaRPr>
          </a:p>
        </p:txBody>
      </p:sp>
      <p:sp>
        <p:nvSpPr>
          <p:cNvPr id="80" name="TextBox 79"/>
          <p:cNvSpPr txBox="1"/>
          <p:nvPr/>
        </p:nvSpPr>
        <p:spPr>
          <a:xfrm>
            <a:off x="1371600" y="4572000"/>
            <a:ext cx="1406282"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tree Euler tour</a:t>
            </a:r>
            <a:endParaRPr lang="en-US" sz="1600" dirty="0">
              <a:cs typeface="Arial" pitchFamily="34" charset="0"/>
            </a:endParaRPr>
          </a:p>
        </p:txBody>
      </p:sp>
      <p:sp>
        <p:nvSpPr>
          <p:cNvPr id="81" name="TextBox 80"/>
          <p:cNvSpPr txBox="1"/>
          <p:nvPr/>
        </p:nvSpPr>
        <p:spPr>
          <a:xfrm>
            <a:off x="1447800" y="5105400"/>
            <a:ext cx="1295400" cy="338554"/>
          </a:xfrm>
          <a:prstGeom prst="rect">
            <a:avLst/>
          </a:prstGeom>
          <a:solidFill>
            <a:schemeClr val="bg1"/>
          </a:solidFill>
          <a:ln>
            <a:solidFill>
              <a:schemeClr val="tx1"/>
            </a:solidFill>
          </a:ln>
        </p:spPr>
        <p:txBody>
          <a:bodyPr wrap="square" rtlCol="0">
            <a:spAutoFit/>
          </a:bodyPr>
          <a:lstStyle/>
          <a:p>
            <a:r>
              <a:rPr lang="en-US" sz="1600" b="1" dirty="0" smtClean="0">
                <a:solidFill>
                  <a:srgbClr val="FF0000"/>
                </a:solidFill>
                <a:cs typeface="Arial" pitchFamily="34" charset="0"/>
              </a:rPr>
              <a:t>list ranking</a:t>
            </a:r>
            <a:endParaRPr lang="en-US" sz="1600" b="1" dirty="0">
              <a:solidFill>
                <a:srgbClr val="FF0000"/>
              </a:solidFill>
              <a:cs typeface="Arial" pitchFamily="34" charset="0"/>
            </a:endParaRPr>
          </a:p>
        </p:txBody>
      </p:sp>
      <p:sp>
        <p:nvSpPr>
          <p:cNvPr id="82" name="TextBox 81"/>
          <p:cNvSpPr txBox="1"/>
          <p:nvPr/>
        </p:nvSpPr>
        <p:spPr>
          <a:xfrm>
            <a:off x="1515069" y="5638800"/>
            <a:ext cx="112453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2-ruling set</a:t>
            </a:r>
            <a:endParaRPr lang="en-US" sz="1600" dirty="0">
              <a:cs typeface="Arial" pitchFamily="34" charset="0"/>
            </a:endParaRPr>
          </a:p>
        </p:txBody>
      </p:sp>
      <p:sp>
        <p:nvSpPr>
          <p:cNvPr id="83" name="TextBox 82"/>
          <p:cNvSpPr txBox="1"/>
          <p:nvPr/>
        </p:nvSpPr>
        <p:spPr>
          <a:xfrm>
            <a:off x="685800" y="6172200"/>
            <a:ext cx="1153201"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prefix-sums</a:t>
            </a:r>
            <a:endParaRPr lang="en-US" sz="1600" dirty="0">
              <a:cs typeface="Arial" pitchFamily="34" charset="0"/>
            </a:endParaRPr>
          </a:p>
        </p:txBody>
      </p:sp>
      <p:sp>
        <p:nvSpPr>
          <p:cNvPr id="84" name="TextBox 83"/>
          <p:cNvSpPr txBox="1"/>
          <p:nvPr/>
        </p:nvSpPr>
        <p:spPr>
          <a:xfrm>
            <a:off x="2590800" y="6172200"/>
            <a:ext cx="2305759" cy="338554"/>
          </a:xfrm>
          <a:prstGeom prst="rect">
            <a:avLst/>
          </a:prstGeom>
          <a:solidFill>
            <a:schemeClr val="bg1"/>
          </a:solidFill>
          <a:ln>
            <a:solidFill>
              <a:schemeClr val="tx1"/>
            </a:solidFill>
          </a:ln>
        </p:spPr>
        <p:txBody>
          <a:bodyPr wrap="none" rtlCol="0">
            <a:spAutoFit/>
          </a:bodyPr>
          <a:lstStyle/>
          <a:p>
            <a:r>
              <a:rPr lang="en-US" sz="1600" dirty="0" smtClean="0">
                <a:cs typeface="Arial" pitchFamily="34" charset="0"/>
              </a:rPr>
              <a:t>deterministic coin tossing</a:t>
            </a:r>
            <a:endParaRPr lang="en-US" sz="1600" dirty="0">
              <a:cs typeface="Arial" pitchFamily="34" charset="0"/>
            </a:endParaRPr>
          </a:p>
        </p:txBody>
      </p:sp>
      <p:cxnSp>
        <p:nvCxnSpPr>
          <p:cNvPr id="95" name="Straight Connector 94"/>
          <p:cNvCxnSpPr>
            <a:stCxn id="64" idx="2"/>
            <a:endCxn id="66" idx="0"/>
          </p:cNvCxnSpPr>
          <p:nvPr/>
        </p:nvCxnSpPr>
        <p:spPr>
          <a:xfrm>
            <a:off x="2867681"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65" idx="2"/>
            <a:endCxn id="67" idx="0"/>
          </p:cNvCxnSpPr>
          <p:nvPr/>
        </p:nvCxnSpPr>
        <p:spPr>
          <a:xfrm>
            <a:off x="6523043" y="1656694"/>
            <a:ext cx="0"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7" idx="2"/>
            <a:endCxn id="72" idx="0"/>
          </p:cNvCxnSpPr>
          <p:nvPr/>
        </p:nvCxnSpPr>
        <p:spPr>
          <a:xfrm flipH="1">
            <a:off x="5430608" y="2190094"/>
            <a:ext cx="1092435"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6" idx="2"/>
            <a:endCxn id="72" idx="0"/>
          </p:cNvCxnSpPr>
          <p:nvPr/>
        </p:nvCxnSpPr>
        <p:spPr>
          <a:xfrm>
            <a:off x="2867681" y="2190094"/>
            <a:ext cx="2562927" cy="324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68" idx="2"/>
            <a:endCxn id="79" idx="0"/>
          </p:cNvCxnSpPr>
          <p:nvPr/>
        </p:nvCxnSpPr>
        <p:spPr>
          <a:xfrm>
            <a:off x="1130141" y="3099375"/>
            <a:ext cx="6098879"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0" idx="2"/>
            <a:endCxn id="79" idx="0"/>
          </p:cNvCxnSpPr>
          <p:nvPr/>
        </p:nvCxnSpPr>
        <p:spPr>
          <a:xfrm>
            <a:off x="2826223" y="3099375"/>
            <a:ext cx="4402797"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1" idx="2"/>
            <a:endCxn id="79" idx="0"/>
          </p:cNvCxnSpPr>
          <p:nvPr/>
        </p:nvCxnSpPr>
        <p:spPr>
          <a:xfrm>
            <a:off x="4194940" y="3099375"/>
            <a:ext cx="303408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2" idx="2"/>
            <a:endCxn id="79" idx="0"/>
          </p:cNvCxnSpPr>
          <p:nvPr/>
        </p:nvCxnSpPr>
        <p:spPr>
          <a:xfrm>
            <a:off x="5430608" y="3099375"/>
            <a:ext cx="1798412"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3" idx="2"/>
            <a:endCxn id="79" idx="0"/>
          </p:cNvCxnSpPr>
          <p:nvPr/>
        </p:nvCxnSpPr>
        <p:spPr>
          <a:xfrm>
            <a:off x="6874442" y="3099375"/>
            <a:ext cx="35457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5" idx="2"/>
            <a:endCxn id="79" idx="0"/>
          </p:cNvCxnSpPr>
          <p:nvPr/>
        </p:nvCxnSpPr>
        <p:spPr>
          <a:xfrm flipH="1">
            <a:off x="7229020" y="3099375"/>
            <a:ext cx="885610"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2" idx="2"/>
            <a:endCxn id="78" idx="0"/>
          </p:cNvCxnSpPr>
          <p:nvPr/>
        </p:nvCxnSpPr>
        <p:spPr>
          <a:xfrm flipH="1">
            <a:off x="4492854" y="3099375"/>
            <a:ext cx="937754"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3" idx="2"/>
            <a:endCxn id="78" idx="0"/>
          </p:cNvCxnSpPr>
          <p:nvPr/>
        </p:nvCxnSpPr>
        <p:spPr>
          <a:xfrm flipH="1">
            <a:off x="4492854" y="3099375"/>
            <a:ext cx="2381588"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5" idx="2"/>
            <a:endCxn id="78" idx="0"/>
          </p:cNvCxnSpPr>
          <p:nvPr/>
        </p:nvCxnSpPr>
        <p:spPr>
          <a:xfrm flipH="1">
            <a:off x="4492854" y="3099375"/>
            <a:ext cx="3621776" cy="558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2"/>
            <a:endCxn id="80" idx="0"/>
          </p:cNvCxnSpPr>
          <p:nvPr/>
        </p:nvCxnSpPr>
        <p:spPr>
          <a:xfrm flipH="1">
            <a:off x="2074741" y="4242375"/>
            <a:ext cx="2418113"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7" idx="2"/>
            <a:endCxn id="80" idx="0"/>
          </p:cNvCxnSpPr>
          <p:nvPr/>
        </p:nvCxnSpPr>
        <p:spPr>
          <a:xfrm flipH="1">
            <a:off x="2074741" y="4242375"/>
            <a:ext cx="747945"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76" idx="2"/>
            <a:endCxn id="80" idx="0"/>
          </p:cNvCxnSpPr>
          <p:nvPr/>
        </p:nvCxnSpPr>
        <p:spPr>
          <a:xfrm>
            <a:off x="1170633" y="4242375"/>
            <a:ext cx="904108" cy="32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80" idx="2"/>
            <a:endCxn id="81" idx="0"/>
          </p:cNvCxnSpPr>
          <p:nvPr/>
        </p:nvCxnSpPr>
        <p:spPr>
          <a:xfrm rot="16200000" flipH="1">
            <a:off x="1987697" y="4997597"/>
            <a:ext cx="194846" cy="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1" idx="2"/>
            <a:endCxn id="82" idx="0"/>
          </p:cNvCxnSpPr>
          <p:nvPr/>
        </p:nvCxnSpPr>
        <p:spPr>
          <a:xfrm rot="5400000">
            <a:off x="1988997" y="5532297"/>
            <a:ext cx="194846" cy="1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2" idx="2"/>
            <a:endCxn id="83" idx="0"/>
          </p:cNvCxnSpPr>
          <p:nvPr/>
        </p:nvCxnSpPr>
        <p:spPr>
          <a:xfrm flipH="1">
            <a:off x="1262401" y="5977354"/>
            <a:ext cx="814938"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4" idx="0"/>
            <a:endCxn id="82" idx="2"/>
          </p:cNvCxnSpPr>
          <p:nvPr/>
        </p:nvCxnSpPr>
        <p:spPr>
          <a:xfrm flipH="1" flipV="1">
            <a:off x="2077339" y="5977354"/>
            <a:ext cx="1666341" cy="194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0" y="152400"/>
            <a:ext cx="9144000" cy="523220"/>
          </a:xfrm>
          <a:prstGeom prst="rect">
            <a:avLst/>
          </a:prstGeom>
          <a:noFill/>
        </p:spPr>
        <p:txBody>
          <a:bodyPr wrap="square" rtlCol="0">
            <a:spAutoFit/>
          </a:bodyPr>
          <a:lstStyle/>
          <a:p>
            <a:pPr algn="ctr"/>
            <a:r>
              <a:rPr lang="en-US" sz="2800" u="sng" dirty="0" smtClean="0">
                <a:latin typeface="+mj-lt"/>
                <a:cs typeface="Arial" pitchFamily="34" charset="0"/>
              </a:rPr>
              <a:t>Structure of PRAM algorithms for tree and graph problems</a:t>
            </a:r>
            <a:endParaRPr lang="en-US" sz="2800" u="sng" dirty="0">
              <a:latin typeface="+mj-lt"/>
              <a:cs typeface="Arial" pitchFamily="34" charset="0"/>
            </a:endParaRPr>
          </a:p>
        </p:txBody>
      </p:sp>
      <p:sp>
        <p:nvSpPr>
          <p:cNvPr id="4" name="TextBox 3"/>
          <p:cNvSpPr txBox="1"/>
          <p:nvPr/>
        </p:nvSpPr>
        <p:spPr>
          <a:xfrm>
            <a:off x="5027621" y="4876800"/>
            <a:ext cx="3868533" cy="1477328"/>
          </a:xfrm>
          <a:prstGeom prst="rect">
            <a:avLst/>
          </a:prstGeom>
          <a:noFill/>
          <a:ln>
            <a:solidFill>
              <a:srgbClr val="FFFF00"/>
            </a:solidFill>
          </a:ln>
          <a:effectLst>
            <a:outerShdw blurRad="50800" dist="50800" dir="5400000" algn="ctr" rotWithShape="0">
              <a:srgbClr val="FFFF00"/>
            </a:outerShdw>
          </a:effectLst>
        </p:spPr>
        <p:txBody>
          <a:bodyPr wrap="square" rtlCol="0">
            <a:spAutoFit/>
          </a:bodyPr>
          <a:lstStyle/>
          <a:p>
            <a:r>
              <a:rPr lang="en-US" u="sng" dirty="0">
                <a:cs typeface="Arial" pitchFamily="34" charset="0"/>
              </a:rPr>
              <a:t>Root of </a:t>
            </a:r>
            <a:r>
              <a:rPr lang="en-US" u="sng" dirty="0" err="1">
                <a:cs typeface="Arial" pitchFamily="34" charset="0"/>
              </a:rPr>
              <a:t>OoM</a:t>
            </a:r>
            <a:r>
              <a:rPr lang="en-US" u="sng" dirty="0">
                <a:cs typeface="Arial" pitchFamily="34" charset="0"/>
              </a:rPr>
              <a:t> speedups on </a:t>
            </a:r>
            <a:r>
              <a:rPr lang="en-US" u="sng" dirty="0" smtClean="0">
                <a:cs typeface="Arial" pitchFamily="34" charset="0"/>
              </a:rPr>
              <a:t>tree and graph algorithms</a:t>
            </a:r>
          </a:p>
          <a:p>
            <a:r>
              <a:rPr lang="en-US" dirty="0" smtClean="0">
                <a:solidFill>
                  <a:srgbClr val="FF0000"/>
                </a:solidFill>
              </a:rPr>
              <a:t>Speedup on </a:t>
            </a:r>
            <a:r>
              <a:rPr lang="en-US" u="sng" dirty="0" smtClean="0">
                <a:solidFill>
                  <a:srgbClr val="FF0000"/>
                </a:solidFill>
              </a:rPr>
              <a:t>various</a:t>
            </a:r>
            <a:r>
              <a:rPr lang="en-US" dirty="0" smtClean="0">
                <a:solidFill>
                  <a:srgbClr val="FF0000"/>
                </a:solidFill>
              </a:rPr>
              <a:t> input sizes</a:t>
            </a:r>
          </a:p>
          <a:p>
            <a:r>
              <a:rPr lang="en-US" dirty="0" smtClean="0">
                <a:solidFill>
                  <a:srgbClr val="FF0000"/>
                </a:solidFill>
              </a:rPr>
              <a:t>on much simpler problems; e.g., list ranking</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6D91661D-629B-1643-88A8-69A2F214F552}" type="slidenum">
              <a:rPr lang="en-US" smtClean="0"/>
              <a:pPr/>
              <a:t>19</a:t>
            </a:fld>
            <a:endParaRPr lang="en-US" dirty="0"/>
          </a:p>
        </p:txBody>
      </p:sp>
    </p:spTree>
    <p:extLst>
      <p:ext uri="{BB962C8B-B14F-4D97-AF65-F5344CB8AC3E}">
        <p14:creationId xmlns:p14="http://schemas.microsoft.com/office/powerpoint/2010/main" val="428881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0"/>
            <a:ext cx="8229600" cy="533400"/>
          </a:xfrm>
        </p:spPr>
        <p:txBody>
          <a:bodyPr>
            <a:normAutofit fontScale="90000"/>
          </a:bodyPr>
          <a:lstStyle/>
          <a:p>
            <a:pPr eaLnBrk="1" hangingPunct="1"/>
            <a:r>
              <a:rPr lang="en-US" u="sng">
                <a:latin typeface="Arial" charset="0"/>
              </a:rPr>
              <a:t>Commodity computer systems</a:t>
            </a:r>
          </a:p>
        </p:txBody>
      </p:sp>
      <p:sp>
        <p:nvSpPr>
          <p:cNvPr id="20482" name="Rectangle 3"/>
          <p:cNvSpPr>
            <a:spLocks noGrp="1" noChangeArrowheads="1"/>
          </p:cNvSpPr>
          <p:nvPr>
            <p:ph type="body" idx="4294967295"/>
          </p:nvPr>
        </p:nvSpPr>
        <p:spPr>
          <a:xfrm>
            <a:off x="0" y="695960"/>
            <a:ext cx="9144000" cy="6172200"/>
          </a:xfrm>
        </p:spPr>
        <p:txBody>
          <a:bodyPr>
            <a:normAutofit lnSpcReduction="10000"/>
          </a:bodyPr>
          <a:lstStyle/>
          <a:p>
            <a:pPr marL="660400" indent="-660400" eaLnBrk="1" hangingPunct="1">
              <a:lnSpc>
                <a:spcPct val="80000"/>
              </a:lnSpc>
              <a:buFontTx/>
              <a:buNone/>
            </a:pPr>
            <a:r>
              <a:rPr lang="en-US" sz="2400" u="sng" dirty="0">
                <a:solidFill>
                  <a:schemeClr val="accent2"/>
                </a:solidFill>
                <a:latin typeface="Arial" charset="0"/>
              </a:rPr>
              <a:t>Chapter 1 </a:t>
            </a:r>
            <a:r>
              <a:rPr lang="en-US" sz="2400" dirty="0">
                <a:solidFill>
                  <a:schemeClr val="accent2"/>
                </a:solidFill>
                <a:latin typeface="Arial" charset="0"/>
              </a:rPr>
              <a:t>1946</a:t>
            </a:r>
            <a:r>
              <a:rPr lang="en-US" sz="2400" dirty="0">
                <a:solidFill>
                  <a:schemeClr val="accent2"/>
                </a:solidFill>
                <a:latin typeface="Arial" charset="0"/>
                <a:sym typeface="Wingdings" charset="0"/>
              </a:rPr>
              <a:t></a:t>
            </a:r>
            <a:r>
              <a:rPr lang="en-US" sz="2400" dirty="0">
                <a:solidFill>
                  <a:schemeClr val="accent2"/>
                </a:solidFill>
                <a:latin typeface="Arial" charset="0"/>
              </a:rPr>
              <a:t>2003:</a:t>
            </a:r>
            <a:r>
              <a:rPr lang="en-US" sz="2400" dirty="0">
                <a:latin typeface="Arial" charset="0"/>
              </a:rPr>
              <a:t> </a:t>
            </a:r>
            <a:r>
              <a:rPr lang="en-US" sz="2400" dirty="0">
                <a:solidFill>
                  <a:srgbClr val="FF0000"/>
                </a:solidFill>
                <a:latin typeface="Arial" charset="0"/>
              </a:rPr>
              <a:t>Serial</a:t>
            </a:r>
            <a:r>
              <a:rPr lang="en-US" sz="2400" dirty="0">
                <a:latin typeface="Arial" charset="0"/>
              </a:rPr>
              <a:t>. </a:t>
            </a:r>
            <a:r>
              <a:rPr lang="en-US" sz="2000" dirty="0">
                <a:solidFill>
                  <a:schemeClr val="accent2"/>
                </a:solidFill>
                <a:latin typeface="Arial" charset="0"/>
              </a:rPr>
              <a:t>5KHz</a:t>
            </a:r>
            <a:r>
              <a:rPr lang="en-US" sz="2000" dirty="0">
                <a:solidFill>
                  <a:schemeClr val="accent2"/>
                </a:solidFill>
                <a:latin typeface="Arial" charset="0"/>
                <a:sym typeface="Wingdings" charset="0"/>
              </a:rPr>
              <a:t>4GHz. </a:t>
            </a:r>
            <a:endParaRPr lang="en-US" sz="2000" dirty="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r>
              <a:rPr lang="en-US" sz="2400" u="sng" dirty="0" smtClean="0">
                <a:solidFill>
                  <a:schemeClr val="accent2"/>
                </a:solidFill>
                <a:latin typeface="Arial" charset="0"/>
              </a:rPr>
              <a:t>Chapter </a:t>
            </a:r>
            <a:r>
              <a:rPr lang="en-US" sz="2400" u="sng" dirty="0">
                <a:solidFill>
                  <a:schemeClr val="accent2"/>
                </a:solidFill>
                <a:latin typeface="Arial" charset="0"/>
              </a:rPr>
              <a:t>2 </a:t>
            </a:r>
            <a:r>
              <a:rPr lang="en-US" sz="2400" dirty="0">
                <a:solidFill>
                  <a:schemeClr val="accent2"/>
                </a:solidFill>
                <a:latin typeface="Arial" charset="0"/>
              </a:rPr>
              <a:t>2004--: </a:t>
            </a:r>
            <a:r>
              <a:rPr lang="en-US" sz="2400" dirty="0">
                <a:solidFill>
                  <a:srgbClr val="FF0000"/>
                </a:solidFill>
                <a:latin typeface="Arial" charset="0"/>
              </a:rPr>
              <a:t>Parallel</a:t>
            </a:r>
            <a:r>
              <a:rPr lang="en-US" sz="2400" dirty="0">
                <a:latin typeface="Arial" charset="0"/>
              </a:rPr>
              <a:t>. </a:t>
            </a:r>
          </a:p>
          <a:p>
            <a:pPr marL="660400" indent="-660400">
              <a:lnSpc>
                <a:spcPct val="80000"/>
              </a:lnSpc>
              <a:buNone/>
            </a:pPr>
            <a:r>
              <a:rPr lang="en-US" sz="2400" dirty="0" smtClean="0">
                <a:solidFill>
                  <a:schemeClr val="accent2"/>
                </a:solidFill>
                <a:latin typeface="Arial" charset="0"/>
              </a:rPr>
              <a:t>Projection, Intel 2005:  #</a:t>
            </a:r>
            <a:r>
              <a:rPr lang="ja-JP" altLang="en-US" sz="2400" dirty="0">
                <a:solidFill>
                  <a:schemeClr val="accent2"/>
                </a:solidFill>
                <a:latin typeface="Arial" charset="0"/>
              </a:rPr>
              <a:t>”</a:t>
            </a:r>
            <a:r>
              <a:rPr lang="en-US" altLang="ja-JP" sz="2400" dirty="0">
                <a:solidFill>
                  <a:schemeClr val="accent2"/>
                </a:solidFill>
                <a:latin typeface="Arial" charset="0"/>
              </a:rPr>
              <a:t>cores</a:t>
            </a:r>
            <a:r>
              <a:rPr lang="ja-JP" altLang="en-US" sz="2400" dirty="0">
                <a:solidFill>
                  <a:schemeClr val="accent2"/>
                </a:solidFill>
                <a:latin typeface="Arial" charset="0"/>
              </a:rPr>
              <a:t>”</a:t>
            </a:r>
            <a:r>
              <a:rPr lang="en-US" altLang="ja-JP" sz="2400" dirty="0">
                <a:solidFill>
                  <a:schemeClr val="accent2"/>
                </a:solidFill>
                <a:latin typeface="Arial" charset="0"/>
              </a:rPr>
              <a:t>:</a:t>
            </a:r>
            <a:r>
              <a:rPr lang="en-US" altLang="ja-JP" sz="2400" dirty="0">
                <a:latin typeface="Arial" charset="0"/>
              </a:rPr>
              <a:t> </a:t>
            </a:r>
            <a:r>
              <a:rPr lang="en-US" altLang="ja-JP" sz="2800" dirty="0">
                <a:solidFill>
                  <a:schemeClr val="accent2"/>
                </a:solidFill>
                <a:latin typeface="Arial" charset="0"/>
              </a:rPr>
              <a:t>~d</a:t>
            </a:r>
            <a:r>
              <a:rPr lang="en-US" altLang="ja-JP" sz="2800" baseline="30000" dirty="0">
                <a:solidFill>
                  <a:srgbClr val="FF0000"/>
                </a:solidFill>
                <a:latin typeface="Arial" charset="0"/>
              </a:rPr>
              <a:t>y-</a:t>
            </a:r>
            <a:r>
              <a:rPr lang="en-US" altLang="ja-JP" sz="2800" baseline="30000" dirty="0" smtClean="0">
                <a:solidFill>
                  <a:srgbClr val="FF0000"/>
                </a:solidFill>
                <a:latin typeface="Arial" charset="0"/>
              </a:rPr>
              <a:t>2003</a:t>
            </a:r>
            <a:r>
              <a:rPr lang="en-US" sz="2400" u="sng" dirty="0" smtClean="0">
                <a:solidFill>
                  <a:schemeClr val="accent2"/>
                </a:solidFill>
                <a:latin typeface="Arial" charset="0"/>
              </a:rPr>
              <a:t>, d&gt;1. </a:t>
            </a:r>
            <a:r>
              <a:rPr lang="en-US" sz="2400" dirty="0">
                <a:solidFill>
                  <a:srgbClr val="FF0000"/>
                </a:solidFill>
                <a:latin typeface="Arial" charset="0"/>
              </a:rPr>
              <a:t>Expected a different design to take over somewhere in the range of 16-32 cores.</a:t>
            </a: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endParaRPr lang="en-US" sz="2400" dirty="0" smtClean="0">
              <a:solidFill>
                <a:srgbClr val="FF0000"/>
              </a:solidFill>
              <a:latin typeface="Arial" charset="0"/>
            </a:endParaRPr>
          </a:p>
          <a:p>
            <a:pPr marL="660400" indent="-660400" eaLnBrk="1" hangingPunct="1">
              <a:lnSpc>
                <a:spcPct val="80000"/>
              </a:lnSpc>
              <a:buFontTx/>
              <a:buNone/>
            </a:pPr>
            <a:r>
              <a:rPr lang="en-US" sz="2400" dirty="0" smtClean="0">
                <a:solidFill>
                  <a:srgbClr val="FF0000"/>
                </a:solidFill>
                <a:latin typeface="Arial" charset="0"/>
              </a:rPr>
              <a:t>Not exactly…</a:t>
            </a:r>
            <a:endParaRPr lang="en-US" sz="2400" dirty="0" smtClean="0">
              <a:solidFill>
                <a:srgbClr val="000000"/>
              </a:solidFill>
              <a:latin typeface="Arial" charset="0"/>
            </a:endParaRPr>
          </a:p>
        </p:txBody>
      </p:sp>
      <p:pic>
        <p:nvPicPr>
          <p:cNvPr id="2048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470" y="2953265"/>
            <a:ext cx="7711530" cy="31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6019800" y="1219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Intel Platform 2015, March05</a:t>
            </a:r>
          </a:p>
        </p:txBody>
      </p:sp>
      <p:sp>
        <p:nvSpPr>
          <p:cNvPr id="2" name="Slide Number Placeholder 1"/>
          <p:cNvSpPr>
            <a:spLocks noGrp="1"/>
          </p:cNvSpPr>
          <p:nvPr>
            <p:ph type="sldNum" sz="quarter" idx="12"/>
          </p:nvPr>
        </p:nvSpPr>
        <p:spPr/>
        <p:txBody>
          <a:bodyPr/>
          <a:lstStyle/>
          <a:p>
            <a:fld id="{6D91661D-629B-1643-88A8-69A2F214F552}" type="slidenum">
              <a:rPr lang="en-US" smtClean="0"/>
              <a:pPr/>
              <a:t>2</a:t>
            </a:fld>
            <a:endParaRPr lang="en-US" dirty="0"/>
          </a:p>
        </p:txBody>
      </p:sp>
    </p:spTree>
    <p:extLst>
      <p:ext uri="{BB962C8B-B14F-4D97-AF65-F5344CB8AC3E}">
        <p14:creationId xmlns:p14="http://schemas.microsoft.com/office/powerpoint/2010/main" val="2930327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91661D-629B-1643-88A8-69A2F214F552}" type="slidenum">
              <a:rPr lang="en-US" smtClean="0"/>
              <a:pPr/>
              <a:t>20</a:t>
            </a:fld>
            <a:endParaRPr lang="en-US" dirty="0"/>
          </a:p>
        </p:txBody>
      </p:sp>
      <p:sp>
        <p:nvSpPr>
          <p:cNvPr id="3" name="TextBox 2"/>
          <p:cNvSpPr txBox="1"/>
          <p:nvPr/>
        </p:nvSpPr>
        <p:spPr>
          <a:xfrm>
            <a:off x="2725445" y="1118586"/>
            <a:ext cx="3862596" cy="1323439"/>
          </a:xfrm>
          <a:prstGeom prst="rect">
            <a:avLst/>
          </a:prstGeom>
          <a:noFill/>
        </p:spPr>
        <p:txBody>
          <a:bodyPr wrap="none" rtlCol="0">
            <a:spAutoFit/>
          </a:bodyPr>
          <a:lstStyle/>
          <a:p>
            <a:pPr algn="ctr"/>
            <a:r>
              <a:rPr lang="en-US" sz="4000" dirty="0" smtClean="0"/>
              <a:t>From now on:</a:t>
            </a:r>
          </a:p>
          <a:p>
            <a:pPr algn="ctr"/>
            <a:r>
              <a:rPr lang="en-US" sz="4000" dirty="0" smtClean="0"/>
              <a:t>2018 publications</a:t>
            </a:r>
            <a:endParaRPr lang="en-US" sz="4000" dirty="0"/>
          </a:p>
        </p:txBody>
      </p:sp>
    </p:spTree>
    <p:extLst>
      <p:ext uri="{BB962C8B-B14F-4D97-AF65-F5344CB8AC3E}">
        <p14:creationId xmlns:p14="http://schemas.microsoft.com/office/powerpoint/2010/main" val="2106784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E53E-D221-4DA0-AD09-489A89256DAB}"/>
              </a:ext>
            </a:extLst>
          </p:cNvPr>
          <p:cNvSpPr>
            <a:spLocks noGrp="1"/>
          </p:cNvSpPr>
          <p:nvPr>
            <p:ph type="title"/>
          </p:nvPr>
        </p:nvSpPr>
        <p:spPr>
          <a:xfrm>
            <a:off x="628650" y="365126"/>
            <a:ext cx="7886700" cy="645528"/>
          </a:xfrm>
        </p:spPr>
        <p:txBody>
          <a:bodyPr>
            <a:normAutofit fontScale="90000"/>
          </a:bodyPr>
          <a:lstStyle/>
          <a:p>
            <a:r>
              <a:rPr lang="en-US" dirty="0" smtClean="0"/>
              <a:t>Machine Learning App: </a:t>
            </a:r>
            <a:r>
              <a:rPr lang="en-US" dirty="0" err="1" smtClean="0"/>
              <a:t>XGBoost</a:t>
            </a:r>
            <a:endParaRPr lang="en-US" dirty="0"/>
          </a:p>
        </p:txBody>
      </p:sp>
      <p:sp>
        <p:nvSpPr>
          <p:cNvPr id="3" name="Content Placeholder 2">
            <a:extLst>
              <a:ext uri="{FF2B5EF4-FFF2-40B4-BE49-F238E27FC236}">
                <a16:creationId xmlns:a16="http://schemas.microsoft.com/office/drawing/2014/main" id="{31583CEB-BF78-4FFB-AC67-337A52DAE432}"/>
              </a:ext>
            </a:extLst>
          </p:cNvPr>
          <p:cNvSpPr>
            <a:spLocks noGrp="1"/>
          </p:cNvSpPr>
          <p:nvPr>
            <p:ph idx="1"/>
          </p:nvPr>
        </p:nvSpPr>
        <p:spPr>
          <a:xfrm>
            <a:off x="628650" y="1147011"/>
            <a:ext cx="7886700" cy="5029952"/>
          </a:xfrm>
        </p:spPr>
        <p:txBody>
          <a:bodyPr>
            <a:normAutofit fontScale="92500" lnSpcReduction="20000"/>
          </a:bodyPr>
          <a:lstStyle/>
          <a:p>
            <a:r>
              <a:rPr lang="en-US" dirty="0"/>
              <a:t>XGBoost = Efficient implementation of gradient boosted decision trees</a:t>
            </a:r>
          </a:p>
          <a:p>
            <a:pPr marL="971550" lvl="1" indent="-514350">
              <a:buAutoNum type="arabicPeriod"/>
            </a:pPr>
            <a:r>
              <a:rPr lang="en-US" dirty="0" smtClean="0"/>
              <a:t>Optimized for </a:t>
            </a:r>
            <a:r>
              <a:rPr lang="en-US" dirty="0"/>
              <a:t>serial and parallel </a:t>
            </a:r>
            <a:r>
              <a:rPr lang="en-US" dirty="0" smtClean="0"/>
              <a:t>CPUs</a:t>
            </a:r>
          </a:p>
          <a:p>
            <a:pPr marL="971550" lvl="1" indent="-514350">
              <a:buAutoNum type="arabicPeriod"/>
            </a:pPr>
            <a:r>
              <a:rPr lang="en-US" dirty="0" smtClean="0"/>
              <a:t>Recently </a:t>
            </a:r>
            <a:r>
              <a:rPr lang="en-US" dirty="0"/>
              <a:t>extended to </a:t>
            </a:r>
            <a:r>
              <a:rPr lang="en-US" dirty="0" smtClean="0"/>
              <a:t>GPUs</a:t>
            </a:r>
          </a:p>
          <a:p>
            <a:pPr marL="971550" lvl="1" indent="-514350">
              <a:buAutoNum type="arabicPeriod"/>
            </a:pPr>
            <a:r>
              <a:rPr lang="en-US" dirty="0" smtClean="0"/>
              <a:t>For market-place apps </a:t>
            </a:r>
          </a:p>
          <a:p>
            <a:pPr marL="457200" lvl="1" indent="0">
              <a:buNone/>
            </a:pPr>
            <a:r>
              <a:rPr lang="en-US" dirty="0"/>
              <a:t>	</a:t>
            </a:r>
            <a:r>
              <a:rPr lang="en-US" dirty="0" smtClean="0"/>
              <a:t>(</a:t>
            </a:r>
            <a:r>
              <a:rPr lang="en-US" dirty="0" err="1" smtClean="0"/>
              <a:t>i</a:t>
            </a:r>
            <a:r>
              <a:rPr lang="en-US" dirty="0" smtClean="0"/>
              <a:t>)</a:t>
            </a:r>
            <a:r>
              <a:rPr lang="en-US" dirty="0"/>
              <a:t> </a:t>
            </a:r>
            <a:r>
              <a:rPr lang="en-US" dirty="0" smtClean="0"/>
              <a:t>Top-10 </a:t>
            </a:r>
            <a:r>
              <a:rPr lang="en-US" dirty="0"/>
              <a:t>winners of </a:t>
            </a:r>
            <a:r>
              <a:rPr lang="en-US" dirty="0" err="1"/>
              <a:t>KDDCup</a:t>
            </a:r>
            <a:r>
              <a:rPr lang="en-US" dirty="0"/>
              <a:t> </a:t>
            </a:r>
            <a:r>
              <a:rPr lang="en-US" dirty="0" smtClean="0"/>
              <a:t>2015; </a:t>
            </a:r>
          </a:p>
          <a:p>
            <a:pPr marL="457200" lvl="1" indent="0">
              <a:buNone/>
            </a:pPr>
            <a:r>
              <a:rPr lang="en-US" dirty="0"/>
              <a:t>	</a:t>
            </a:r>
            <a:r>
              <a:rPr lang="en-US" dirty="0" smtClean="0"/>
              <a:t>(ii) Many top </a:t>
            </a:r>
            <a:r>
              <a:rPr lang="en-US" dirty="0"/>
              <a:t>winners on </a:t>
            </a:r>
            <a:r>
              <a:rPr lang="en-US" dirty="0" err="1" smtClean="0"/>
              <a:t>Kaggle</a:t>
            </a:r>
            <a:r>
              <a:rPr lang="en-US" dirty="0"/>
              <a:t> </a:t>
            </a:r>
            <a:endParaRPr lang="en-US" dirty="0" smtClean="0"/>
          </a:p>
          <a:p>
            <a:pPr marL="457200" lvl="1" indent="0">
              <a:buNone/>
            </a:pPr>
            <a:r>
              <a:rPr lang="en-US" dirty="0"/>
              <a:t>	</a:t>
            </a:r>
            <a:r>
              <a:rPr lang="en-US" sz="2400" dirty="0" smtClean="0"/>
              <a:t>(ML </a:t>
            </a:r>
            <a:r>
              <a:rPr lang="en-US" sz="2400" dirty="0"/>
              <a:t>competition </a:t>
            </a:r>
            <a:r>
              <a:rPr lang="en-US" sz="2400" dirty="0" smtClean="0"/>
              <a:t>website, </a:t>
            </a:r>
            <a:r>
              <a:rPr lang="en-US" sz="2400" dirty="0"/>
              <a:t>acquired by Google, 2017)</a:t>
            </a:r>
          </a:p>
          <a:p>
            <a:r>
              <a:rPr lang="en-US" dirty="0"/>
              <a:t>Important to reduce </a:t>
            </a:r>
            <a:r>
              <a:rPr lang="en-US" dirty="0" err="1"/>
              <a:t>XGBoost</a:t>
            </a:r>
            <a:r>
              <a:rPr lang="en-US" dirty="0"/>
              <a:t> train time: </a:t>
            </a:r>
          </a:p>
          <a:p>
            <a:pPr lvl="1"/>
            <a:r>
              <a:rPr lang="en-US" dirty="0"/>
              <a:t>Published speedups: GPUs</a:t>
            </a:r>
          </a:p>
          <a:p>
            <a:pPr lvl="1"/>
            <a:r>
              <a:rPr lang="en-US" dirty="0"/>
              <a:t>T</a:t>
            </a:r>
            <a:r>
              <a:rPr lang="en-US" dirty="0" smtClean="0"/>
              <a:t>arget of Intel </a:t>
            </a:r>
            <a:r>
              <a:rPr lang="en-US" dirty="0"/>
              <a:t>Data Analytics Acceleration Library (DAAL)</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64169C9-5473-4C06-8EFD-E54B7152A3BF}"/>
              </a:ext>
            </a:extLst>
          </p:cNvPr>
          <p:cNvSpPr>
            <a:spLocks noGrp="1"/>
          </p:cNvSpPr>
          <p:nvPr>
            <p:ph type="sldNum" sz="quarter" idx="12"/>
          </p:nvPr>
        </p:nvSpPr>
        <p:spPr/>
        <p:txBody>
          <a:bodyPr/>
          <a:lstStyle/>
          <a:p>
            <a:fld id="{6CB17CCE-FB62-4148-BB78-00FAE9DDB746}" type="slidenum">
              <a:rPr lang="en-US" smtClean="0"/>
              <a:t>21</a:t>
            </a:fld>
            <a:endParaRPr lang="en-US"/>
          </a:p>
        </p:txBody>
      </p:sp>
    </p:spTree>
    <p:extLst>
      <p:ext uri="{BB962C8B-B14F-4D97-AF65-F5344CB8AC3E}">
        <p14:creationId xmlns:p14="http://schemas.microsoft.com/office/powerpoint/2010/main" val="3499192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E53E-D221-4DA0-AD09-489A89256DAB}"/>
              </a:ext>
            </a:extLst>
          </p:cNvPr>
          <p:cNvSpPr>
            <a:spLocks noGrp="1"/>
          </p:cNvSpPr>
          <p:nvPr>
            <p:ph type="title"/>
          </p:nvPr>
        </p:nvSpPr>
        <p:spPr>
          <a:xfrm>
            <a:off x="0" y="365125"/>
            <a:ext cx="9144000" cy="892175"/>
          </a:xfrm>
        </p:spPr>
        <p:txBody>
          <a:bodyPr>
            <a:normAutofit fontScale="90000"/>
          </a:bodyPr>
          <a:lstStyle/>
          <a:p>
            <a:r>
              <a:rPr lang="en-US" u="sng" dirty="0" err="1" smtClean="0"/>
              <a:t>XGBoost</a:t>
            </a:r>
            <a:r>
              <a:rPr lang="en-US" u="sng" dirty="0" smtClean="0"/>
              <a:t> (cont’d)</a:t>
            </a:r>
            <a:r>
              <a:rPr lang="en-US" dirty="0"/>
              <a:t/>
            </a:r>
            <a:br>
              <a:rPr lang="en-US" dirty="0"/>
            </a:br>
            <a:r>
              <a:rPr lang="en-US" sz="4000" dirty="0"/>
              <a:t>Conjecture: much greater speedups are possible</a:t>
            </a:r>
            <a:r>
              <a:rPr lang="en-US" dirty="0"/>
              <a:t/>
            </a:r>
            <a:br>
              <a:rPr lang="en-US" dirty="0"/>
            </a:br>
            <a:endParaRPr lang="en-US" dirty="0"/>
          </a:p>
        </p:txBody>
      </p:sp>
      <p:sp>
        <p:nvSpPr>
          <p:cNvPr id="3" name="Content Placeholder 2">
            <a:extLst>
              <a:ext uri="{FF2B5EF4-FFF2-40B4-BE49-F238E27FC236}">
                <a16:creationId xmlns:a16="http://schemas.microsoft.com/office/drawing/2014/main" id="{31583CEB-BF78-4FFB-AC67-337A52DAE432}"/>
              </a:ext>
            </a:extLst>
          </p:cNvPr>
          <p:cNvSpPr>
            <a:spLocks noGrp="1"/>
          </p:cNvSpPr>
          <p:nvPr>
            <p:ph idx="1"/>
          </p:nvPr>
        </p:nvSpPr>
        <p:spPr>
          <a:xfrm>
            <a:off x="218209" y="1392381"/>
            <a:ext cx="8582891" cy="4784581"/>
          </a:xfrm>
        </p:spPr>
        <p:txBody>
          <a:bodyPr>
            <a:normAutofit lnSpcReduction="10000"/>
          </a:bodyPr>
          <a:lstStyle/>
          <a:p>
            <a:pPr lvl="1"/>
            <a:r>
              <a:rPr lang="en-US" dirty="0" smtClean="0"/>
              <a:t>GPUs </a:t>
            </a:r>
            <a:r>
              <a:rPr lang="en-US" dirty="0"/>
              <a:t>tuned for regular computation (e.g., deep learning). However,</a:t>
            </a:r>
          </a:p>
          <a:p>
            <a:pPr lvl="1"/>
            <a:r>
              <a:rPr lang="en-US" dirty="0" err="1"/>
              <a:t>XGBoost</a:t>
            </a:r>
            <a:r>
              <a:rPr lang="en-US" dirty="0"/>
              <a:t> is highly irregular: sorting, compaction, prefix-sums with indirect addressing</a:t>
            </a:r>
          </a:p>
          <a:p>
            <a:pPr lvl="1"/>
            <a:r>
              <a:rPr lang="en-US" dirty="0"/>
              <a:t>GPU improves irregular algorithms support; still far behind regular </a:t>
            </a:r>
            <a:r>
              <a:rPr lang="en-US" dirty="0" err="1"/>
              <a:t>algs</a:t>
            </a:r>
            <a:r>
              <a:rPr lang="en-US" dirty="0"/>
              <a:t> </a:t>
            </a:r>
            <a:r>
              <a:rPr lang="en-US" dirty="0" smtClean="0"/>
              <a:t>support</a:t>
            </a:r>
            <a:endParaRPr lang="en-US" dirty="0"/>
          </a:p>
          <a:p>
            <a:endParaRPr lang="en-US" dirty="0"/>
          </a:p>
          <a:p>
            <a:pPr marL="0" indent="0" algn="ctr">
              <a:buNone/>
            </a:pPr>
            <a:r>
              <a:rPr lang="en-US" u="sng" dirty="0"/>
              <a:t>New </a:t>
            </a:r>
            <a:r>
              <a:rPr lang="en-US" u="sng" dirty="0" smtClean="0"/>
              <a:t>speedups</a:t>
            </a:r>
            <a:r>
              <a:rPr lang="en-US" dirty="0" smtClean="0"/>
              <a:t> </a:t>
            </a:r>
          </a:p>
          <a:p>
            <a:pPr marL="0" indent="0">
              <a:buNone/>
            </a:pPr>
            <a:r>
              <a:rPr lang="en-US" dirty="0" smtClean="0">
                <a:solidFill>
                  <a:srgbClr val="FF0000"/>
                </a:solidFill>
              </a:rPr>
              <a:t>3.3X</a:t>
            </a:r>
            <a:r>
              <a:rPr lang="en-US" dirty="0" smtClean="0"/>
              <a:t> </a:t>
            </a:r>
            <a:r>
              <a:rPr lang="en-US" dirty="0"/>
              <a:t>over NVIDIA's </a:t>
            </a:r>
            <a:r>
              <a:rPr lang="en-US" dirty="0" smtClean="0"/>
              <a:t>Volta - most </a:t>
            </a:r>
            <a:r>
              <a:rPr lang="en-US" dirty="0"/>
              <a:t>powerful GPU to </a:t>
            </a:r>
            <a:r>
              <a:rPr lang="en-US" dirty="0" smtClean="0"/>
              <a:t>date </a:t>
            </a:r>
            <a:r>
              <a:rPr lang="en-US" sz="2400" dirty="0"/>
              <a:t>[Edwards-V 2018]</a:t>
            </a:r>
          </a:p>
        </p:txBody>
      </p:sp>
      <p:sp>
        <p:nvSpPr>
          <p:cNvPr id="4" name="Slide Number Placeholder 3">
            <a:extLst>
              <a:ext uri="{FF2B5EF4-FFF2-40B4-BE49-F238E27FC236}">
                <a16:creationId xmlns:a16="http://schemas.microsoft.com/office/drawing/2014/main" id="{F64169C9-5473-4C06-8EFD-E54B7152A3BF}"/>
              </a:ext>
            </a:extLst>
          </p:cNvPr>
          <p:cNvSpPr>
            <a:spLocks noGrp="1"/>
          </p:cNvSpPr>
          <p:nvPr>
            <p:ph type="sldNum" sz="quarter" idx="12"/>
          </p:nvPr>
        </p:nvSpPr>
        <p:spPr/>
        <p:txBody>
          <a:bodyPr/>
          <a:lstStyle/>
          <a:p>
            <a:fld id="{6CB17CCE-FB62-4148-BB78-00FAE9DDB746}" type="slidenum">
              <a:rPr lang="en-US" smtClean="0"/>
              <a:t>22</a:t>
            </a:fld>
            <a:endParaRPr lang="en-US"/>
          </a:p>
        </p:txBody>
      </p:sp>
    </p:spTree>
    <p:extLst>
      <p:ext uri="{BB962C8B-B14F-4D97-AF65-F5344CB8AC3E}">
        <p14:creationId xmlns:p14="http://schemas.microsoft.com/office/powerpoint/2010/main" val="2209876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7076-1A0E-45BD-9457-56E2ECF61B26}"/>
              </a:ext>
            </a:extLst>
          </p:cNvPr>
          <p:cNvSpPr>
            <a:spLocks noGrp="1"/>
          </p:cNvSpPr>
          <p:nvPr>
            <p:ph type="title"/>
          </p:nvPr>
        </p:nvSpPr>
        <p:spPr>
          <a:xfrm>
            <a:off x="457200" y="274638"/>
            <a:ext cx="8229600" cy="899535"/>
          </a:xfrm>
        </p:spPr>
        <p:txBody>
          <a:bodyPr/>
          <a:lstStyle/>
          <a:p>
            <a:r>
              <a:rPr lang="en-US" dirty="0"/>
              <a:t>XMT Architecture</a:t>
            </a:r>
          </a:p>
        </p:txBody>
      </p:sp>
      <p:sp>
        <p:nvSpPr>
          <p:cNvPr id="5" name="Content Placeholder 4">
            <a:extLst>
              <a:ext uri="{FF2B5EF4-FFF2-40B4-BE49-F238E27FC236}">
                <a16:creationId xmlns:a16="http://schemas.microsoft.com/office/drawing/2014/main" id="{1D03E557-DAB8-4FEB-8C24-0642CD04E291}"/>
              </a:ext>
            </a:extLst>
          </p:cNvPr>
          <p:cNvSpPr>
            <a:spLocks noGrp="1"/>
          </p:cNvSpPr>
          <p:nvPr>
            <p:ph sz="half" idx="2"/>
          </p:nvPr>
        </p:nvSpPr>
        <p:spPr>
          <a:xfrm>
            <a:off x="3982316" y="1475508"/>
            <a:ext cx="4855152" cy="4880841"/>
          </a:xfrm>
        </p:spPr>
        <p:txBody>
          <a:bodyPr>
            <a:normAutofit fontScale="70000" lnSpcReduction="20000"/>
          </a:bodyPr>
          <a:lstStyle/>
          <a:p>
            <a:r>
              <a:rPr lang="en-US" dirty="0"/>
              <a:t>For memory architectures: </a:t>
            </a:r>
            <a:r>
              <a:rPr lang="en-US" dirty="0">
                <a:solidFill>
                  <a:srgbClr val="FF0000"/>
                </a:solidFill>
              </a:rPr>
              <a:t>tightly coupling serial and parallel </a:t>
            </a:r>
            <a:r>
              <a:rPr lang="en-US" dirty="0" smtClean="0">
                <a:solidFill>
                  <a:srgbClr val="FF0000"/>
                </a:solidFill>
              </a:rPr>
              <a:t>computation </a:t>
            </a:r>
            <a:r>
              <a:rPr lang="en-US" dirty="0" smtClean="0"/>
              <a:t>But</a:t>
            </a:r>
            <a:r>
              <a:rPr lang="en-US" dirty="0"/>
              <a:t>, tension:</a:t>
            </a:r>
          </a:p>
          <a:p>
            <a:pPr lvl="1"/>
            <a:r>
              <a:rPr lang="en-US" u="sng" dirty="0"/>
              <a:t>Serial code</a:t>
            </a:r>
            <a:r>
              <a:rPr lang="en-US" dirty="0"/>
              <a:t>: more sensitive to memory latency. Less to bandwidth. </a:t>
            </a:r>
            <a:r>
              <a:rPr lang="en-US" u="sng" dirty="0"/>
              <a:t>Parallel code</a:t>
            </a:r>
            <a:r>
              <a:rPr lang="en-US" dirty="0"/>
              <a:t>: can issue multiple requests in parallel to hide latency; often requires sharing data among processors</a:t>
            </a:r>
          </a:p>
          <a:p>
            <a:r>
              <a:rPr lang="en-US" dirty="0"/>
              <a:t>The hybrid memory architecture underlying the XMT framework features:</a:t>
            </a:r>
          </a:p>
          <a:p>
            <a:pPr lvl="1"/>
            <a:r>
              <a:rPr lang="en-US" dirty="0"/>
              <a:t>“Heavy” master CPU with a traditional cache (“serial mode”)</a:t>
            </a:r>
          </a:p>
          <a:p>
            <a:pPr lvl="1"/>
            <a:r>
              <a:rPr lang="en-US" dirty="0"/>
              <a:t>“Light” CPUs with shared caches (“parallel mode”); no local write-caches</a:t>
            </a:r>
          </a:p>
          <a:p>
            <a:pPr lvl="1"/>
            <a:r>
              <a:rPr lang="en-US" dirty="0"/>
              <a:t>Low-overhead (~10s cycles) transition between the two</a:t>
            </a:r>
          </a:p>
          <a:p>
            <a:pPr lvl="1"/>
            <a:r>
              <a:rPr lang="en-US" dirty="0"/>
              <a:t>High-bandwidth, on-chip, all-to-all interconnection network</a:t>
            </a:r>
          </a:p>
          <a:p>
            <a:pPr marL="0" indent="0">
              <a:buNone/>
            </a:pPr>
            <a:r>
              <a:rPr lang="en-US" dirty="0">
                <a:sym typeface="Wingdings" panose="05000000000000000000" pitchFamily="2" charset="2"/>
              </a:rPr>
              <a:t> C</a:t>
            </a:r>
            <a:r>
              <a:rPr lang="en-US" dirty="0"/>
              <a:t>ompetitive up- and down- scalable performance</a:t>
            </a:r>
          </a:p>
          <a:p>
            <a:endParaRPr lang="en-US" dirty="0"/>
          </a:p>
          <a:p>
            <a:endParaRPr lang="en-US" dirty="0"/>
          </a:p>
        </p:txBody>
      </p:sp>
      <p:grpSp>
        <p:nvGrpSpPr>
          <p:cNvPr id="93" name="Canvas 2">
            <a:extLst>
              <a:ext uri="{FF2B5EF4-FFF2-40B4-BE49-F238E27FC236}">
                <a16:creationId xmlns:a16="http://schemas.microsoft.com/office/drawing/2014/main" id="{DDF40A7C-82D0-4463-8DBA-3F65635B3646}"/>
              </a:ext>
            </a:extLst>
          </p:cNvPr>
          <p:cNvGrpSpPr/>
          <p:nvPr/>
        </p:nvGrpSpPr>
        <p:grpSpPr>
          <a:xfrm>
            <a:off x="257175" y="2230017"/>
            <a:ext cx="3652056" cy="3542554"/>
            <a:chOff x="0" y="0"/>
            <a:chExt cx="2566212" cy="2078355"/>
          </a:xfrm>
        </p:grpSpPr>
        <p:sp>
          <p:nvSpPr>
            <p:cNvPr id="94" name="Rectangle 93">
              <a:extLst>
                <a:ext uri="{FF2B5EF4-FFF2-40B4-BE49-F238E27FC236}">
                  <a16:creationId xmlns:a16="http://schemas.microsoft.com/office/drawing/2014/main" id="{96C87AD1-2C24-42FC-949B-97416C8F4509}"/>
                </a:ext>
              </a:extLst>
            </p:cNvPr>
            <p:cNvSpPr/>
            <p:nvPr/>
          </p:nvSpPr>
          <p:spPr>
            <a:xfrm>
              <a:off x="0" y="0"/>
              <a:ext cx="2559050" cy="2078355"/>
            </a:xfrm>
            <a:prstGeom prst="rect">
              <a:avLst/>
            </a:prstGeom>
          </p:spPr>
        </p:sp>
        <p:sp>
          <p:nvSpPr>
            <p:cNvPr id="95" name="Rectangle 94">
              <a:extLst>
                <a:ext uri="{FF2B5EF4-FFF2-40B4-BE49-F238E27FC236}">
                  <a16:creationId xmlns:a16="http://schemas.microsoft.com/office/drawing/2014/main" id="{A6768998-918C-4EA4-9000-1AC2E7E8BF9B}"/>
                </a:ext>
              </a:extLst>
            </p:cNvPr>
            <p:cNvSpPr/>
            <p:nvPr/>
          </p:nvSpPr>
          <p:spPr>
            <a:xfrm>
              <a:off x="1" y="1"/>
              <a:ext cx="2566211" cy="196729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sp>
          <p:nvSpPr>
            <p:cNvPr id="96" name="Rectangle 95">
              <a:extLst>
                <a:ext uri="{FF2B5EF4-FFF2-40B4-BE49-F238E27FC236}">
                  <a16:creationId xmlns:a16="http://schemas.microsoft.com/office/drawing/2014/main" id="{2FF93E9F-9C69-4F5F-A3B6-D90DAAC6A81E}"/>
                </a:ext>
              </a:extLst>
            </p:cNvPr>
            <p:cNvSpPr/>
            <p:nvPr/>
          </p:nvSpPr>
          <p:spPr>
            <a:xfrm>
              <a:off x="88732" y="83419"/>
              <a:ext cx="326395" cy="247895"/>
            </a:xfrm>
            <a:prstGeom prst="rect">
              <a:avLst/>
            </a:prstGeom>
            <a:solidFill>
              <a:srgbClr val="76CFE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a:solidFill>
                    <a:srgbClr val="000000"/>
                  </a:solidFill>
                  <a:effectLst/>
                  <a:ea typeface="Calibri" panose="020F0502020204030204" pitchFamily="34" charset="0"/>
                  <a:cs typeface="Times New Roman" panose="02020603050405020304" pitchFamily="18" charset="0"/>
                </a:rPr>
                <a:t>GRF</a:t>
              </a:r>
              <a:endParaRPr lang="en-US" sz="2000">
                <a:effectLst/>
                <a:ea typeface="Calibri" panose="020F0502020204030204" pitchFamily="34" charset="0"/>
                <a:cs typeface="Times New Roman" panose="02020603050405020304" pitchFamily="18" charset="0"/>
              </a:endParaRPr>
            </a:p>
          </p:txBody>
        </p:sp>
        <p:sp>
          <p:nvSpPr>
            <p:cNvPr id="97" name="Rectangle 96">
              <a:extLst>
                <a:ext uri="{FF2B5EF4-FFF2-40B4-BE49-F238E27FC236}">
                  <a16:creationId xmlns:a16="http://schemas.microsoft.com/office/drawing/2014/main" id="{0C3ACC99-EB32-424F-9A13-8E7CE4076369}"/>
                </a:ext>
              </a:extLst>
            </p:cNvPr>
            <p:cNvSpPr/>
            <p:nvPr/>
          </p:nvSpPr>
          <p:spPr>
            <a:xfrm>
              <a:off x="580954" y="84402"/>
              <a:ext cx="1925742" cy="247895"/>
            </a:xfrm>
            <a:prstGeom prst="rect">
              <a:avLst/>
            </a:prstGeom>
            <a:solidFill>
              <a:srgbClr val="76CFE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a:solidFill>
                    <a:srgbClr val="000000"/>
                  </a:solidFill>
                  <a:effectLst/>
                  <a:ea typeface="Times New Roman" panose="02020603050405020304" pitchFamily="18" charset="0"/>
                  <a:cs typeface="Times New Roman" panose="02020603050405020304" pitchFamily="18" charset="0"/>
                </a:rPr>
                <a:t>prefix-sum unit</a:t>
              </a:r>
              <a:endParaRPr lang="en-US" sz="2000">
                <a:effectLst/>
                <a:ea typeface="Calibri" panose="020F0502020204030204" pitchFamily="34" charset="0"/>
                <a:cs typeface="Times New Roman" panose="02020603050405020304" pitchFamily="18" charset="0"/>
              </a:endParaRPr>
            </a:p>
          </p:txBody>
        </p:sp>
        <p:sp>
          <p:nvSpPr>
            <p:cNvPr id="98" name="Rectangle 97">
              <a:extLst>
                <a:ext uri="{FF2B5EF4-FFF2-40B4-BE49-F238E27FC236}">
                  <a16:creationId xmlns:a16="http://schemas.microsoft.com/office/drawing/2014/main" id="{5E909ACA-267C-40BD-A7B8-EEA4E8522B7A}"/>
                </a:ext>
              </a:extLst>
            </p:cNvPr>
            <p:cNvSpPr/>
            <p:nvPr/>
          </p:nvSpPr>
          <p:spPr>
            <a:xfrm>
              <a:off x="86764" y="493990"/>
              <a:ext cx="326395" cy="335081"/>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0" rIns="0" bIns="19824"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Times New Roman" panose="02020603050405020304" pitchFamily="18" charset="0"/>
                  <a:cs typeface="Times New Roman" panose="02020603050405020304" pitchFamily="18" charset="0"/>
                </a:rPr>
                <a:t>MTCU</a:t>
              </a:r>
              <a:endParaRPr lang="en-US" sz="2000" dirty="0">
                <a:effectLst/>
                <a:ea typeface="Calibri" panose="020F0502020204030204" pitchFamily="34" charset="0"/>
                <a:cs typeface="Times New Roman" panose="02020603050405020304" pitchFamily="18" charset="0"/>
              </a:endParaRPr>
            </a:p>
          </p:txBody>
        </p:sp>
        <p:sp>
          <p:nvSpPr>
            <p:cNvPr id="99" name="Rectangle 98">
              <a:extLst>
                <a:ext uri="{FF2B5EF4-FFF2-40B4-BE49-F238E27FC236}">
                  <a16:creationId xmlns:a16="http://schemas.microsoft.com/office/drawing/2014/main" id="{FBCE8742-BE98-48DF-933B-D48D0FD92161}"/>
                </a:ext>
              </a:extLst>
            </p:cNvPr>
            <p:cNvSpPr/>
            <p:nvPr/>
          </p:nvSpPr>
          <p:spPr>
            <a:xfrm>
              <a:off x="580953" y="493991"/>
              <a:ext cx="333850" cy="334935"/>
            </a:xfrm>
            <a:prstGeom prst="rect">
              <a:avLst/>
            </a:prstGeom>
            <a:solidFill>
              <a:srgbClr val="FFF81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Times New Roman" panose="02020603050405020304" pitchFamily="18" charset="0"/>
                  <a:cs typeface="Times New Roman" panose="02020603050405020304" pitchFamily="18" charset="0"/>
                </a:rPr>
                <a:t>spawn-join</a:t>
              </a:r>
              <a:endParaRPr lang="en-US" sz="2800">
                <a:effectLst/>
                <a:latin typeface="Times New Roman" panose="02020603050405020304" pitchFamily="18" charset="0"/>
                <a:ea typeface="Times New Roman" panose="02020603050405020304" pitchFamily="18" charset="0"/>
              </a:endParaRPr>
            </a:p>
          </p:txBody>
        </p:sp>
        <p:sp>
          <p:nvSpPr>
            <p:cNvPr id="100" name="Rectangle 99">
              <a:extLst>
                <a:ext uri="{FF2B5EF4-FFF2-40B4-BE49-F238E27FC236}">
                  <a16:creationId xmlns:a16="http://schemas.microsoft.com/office/drawing/2014/main" id="{AEF3039A-1FDD-4593-88A4-819F88B5CF24}"/>
                </a:ext>
              </a:extLst>
            </p:cNvPr>
            <p:cNvSpPr/>
            <p:nvPr/>
          </p:nvSpPr>
          <p:spPr>
            <a:xfrm>
              <a:off x="1077922" y="493991"/>
              <a:ext cx="333171" cy="334935"/>
            </a:xfrm>
            <a:prstGeom prst="rect">
              <a:avLst/>
            </a:prstGeom>
            <a:solidFill>
              <a:srgbClr val="FF99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Times New Roman" panose="02020603050405020304" pitchFamily="18" charset="0"/>
                  <a:cs typeface="Times New Roman" panose="02020603050405020304" pitchFamily="18" charset="0"/>
                </a:rPr>
                <a:t>cluster 0</a:t>
              </a:r>
              <a:endParaRPr lang="en-US" sz="2400">
                <a:effectLst/>
                <a:latin typeface="Times New Roman" panose="02020603050405020304" pitchFamily="18" charset="0"/>
                <a:ea typeface="Times New Roman" panose="02020603050405020304" pitchFamily="18" charset="0"/>
              </a:endParaRPr>
            </a:p>
          </p:txBody>
        </p:sp>
        <p:sp>
          <p:nvSpPr>
            <p:cNvPr id="101" name="Rectangle 100">
              <a:extLst>
                <a:ext uri="{FF2B5EF4-FFF2-40B4-BE49-F238E27FC236}">
                  <a16:creationId xmlns:a16="http://schemas.microsoft.com/office/drawing/2014/main" id="{EB783E1D-11D4-4E1A-A9AD-73B4C6C9D0E2}"/>
                </a:ext>
              </a:extLst>
            </p:cNvPr>
            <p:cNvSpPr/>
            <p:nvPr/>
          </p:nvSpPr>
          <p:spPr>
            <a:xfrm>
              <a:off x="1491081" y="494139"/>
              <a:ext cx="333171" cy="334935"/>
            </a:xfrm>
            <a:prstGeom prst="rect">
              <a:avLst/>
            </a:prstGeom>
            <a:solidFill>
              <a:srgbClr val="FF99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Times New Roman" panose="02020603050405020304" pitchFamily="18" charset="0"/>
                  <a:cs typeface="Times New Roman" panose="02020603050405020304" pitchFamily="18" charset="0"/>
                </a:rPr>
                <a:t>cluster 1</a:t>
              </a:r>
              <a:endParaRPr lang="en-US" sz="2400" dirty="0">
                <a:effectLst/>
                <a:latin typeface="Times New Roman" panose="02020603050405020304" pitchFamily="18" charset="0"/>
                <a:ea typeface="Times New Roman" panose="02020603050405020304" pitchFamily="18" charset="0"/>
              </a:endParaRPr>
            </a:p>
          </p:txBody>
        </p:sp>
        <p:sp>
          <p:nvSpPr>
            <p:cNvPr id="102" name="Rectangle 101">
              <a:extLst>
                <a:ext uri="{FF2B5EF4-FFF2-40B4-BE49-F238E27FC236}">
                  <a16:creationId xmlns:a16="http://schemas.microsoft.com/office/drawing/2014/main" id="{5AFF60FF-E0D6-4196-8878-E25DBDC3F503}"/>
                </a:ext>
              </a:extLst>
            </p:cNvPr>
            <p:cNvSpPr/>
            <p:nvPr/>
          </p:nvSpPr>
          <p:spPr>
            <a:xfrm>
              <a:off x="2156266" y="493845"/>
              <a:ext cx="333171" cy="334935"/>
            </a:xfrm>
            <a:prstGeom prst="rect">
              <a:avLst/>
            </a:prstGeom>
            <a:solidFill>
              <a:srgbClr val="FF99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Times New Roman" panose="02020603050405020304" pitchFamily="18" charset="0"/>
                  <a:cs typeface="Times New Roman" panose="02020603050405020304" pitchFamily="18" charset="0"/>
                </a:rPr>
                <a:t>cluster 63</a:t>
              </a:r>
              <a:endParaRPr lang="en-US" sz="2400" dirty="0">
                <a:effectLst/>
                <a:latin typeface="Times New Roman" panose="02020603050405020304" pitchFamily="18" charset="0"/>
                <a:ea typeface="Times New Roman" panose="02020603050405020304" pitchFamily="18" charset="0"/>
              </a:endParaRPr>
            </a:p>
          </p:txBody>
        </p:sp>
        <p:sp>
          <p:nvSpPr>
            <p:cNvPr id="103" name="Rectangle 102">
              <a:extLst>
                <a:ext uri="{FF2B5EF4-FFF2-40B4-BE49-F238E27FC236}">
                  <a16:creationId xmlns:a16="http://schemas.microsoft.com/office/drawing/2014/main" id="{AD9D8DEA-D5E8-41DD-A971-ACB76BE2A95D}"/>
                </a:ext>
              </a:extLst>
            </p:cNvPr>
            <p:cNvSpPr/>
            <p:nvPr/>
          </p:nvSpPr>
          <p:spPr>
            <a:xfrm>
              <a:off x="86764" y="990206"/>
              <a:ext cx="2395898" cy="334658"/>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a:solidFill>
                    <a:srgbClr val="000000"/>
                  </a:solidFill>
                  <a:effectLst/>
                  <a:ea typeface="Calibri" panose="020F0502020204030204" pitchFamily="34" charset="0"/>
                  <a:cs typeface="Times New Roman" panose="02020603050405020304" pitchFamily="18" charset="0"/>
                </a:rPr>
                <a:t>interconnection network</a:t>
              </a:r>
              <a:endParaRPr lang="en-US" sz="2000">
                <a:effectLst/>
                <a:ea typeface="Calibri" panose="020F0502020204030204" pitchFamily="34" charset="0"/>
                <a:cs typeface="Times New Roman" panose="02020603050405020304" pitchFamily="18" charset="0"/>
              </a:endParaRPr>
            </a:p>
          </p:txBody>
        </p:sp>
        <p:sp>
          <p:nvSpPr>
            <p:cNvPr id="104" name="Rectangle 103">
              <a:extLst>
                <a:ext uri="{FF2B5EF4-FFF2-40B4-BE49-F238E27FC236}">
                  <a16:creationId xmlns:a16="http://schemas.microsoft.com/office/drawing/2014/main" id="{3B36BC25-2F2C-42E7-9CC5-6F77B589F542}"/>
                </a:ext>
              </a:extLst>
            </p:cNvPr>
            <p:cNvSpPr/>
            <p:nvPr/>
          </p:nvSpPr>
          <p:spPr>
            <a:xfrm>
              <a:off x="86765" y="1407494"/>
              <a:ext cx="991157" cy="49579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sp>
          <p:nvSpPr>
            <p:cNvPr id="105" name="Rectangle 104">
              <a:extLst>
                <a:ext uri="{FF2B5EF4-FFF2-40B4-BE49-F238E27FC236}">
                  <a16:creationId xmlns:a16="http://schemas.microsoft.com/office/drawing/2014/main" id="{BB5101BD-99B7-4FA1-BF0B-758FF612D593}"/>
                </a:ext>
              </a:extLst>
            </p:cNvPr>
            <p:cNvSpPr/>
            <p:nvPr/>
          </p:nvSpPr>
          <p:spPr>
            <a:xfrm>
              <a:off x="169396" y="1487963"/>
              <a:ext cx="330528" cy="169395"/>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ea typeface="Calibri" panose="020F0502020204030204" pitchFamily="34" charset="0"/>
                  <a:cs typeface="Times New Roman" panose="02020603050405020304" pitchFamily="18" charset="0"/>
                </a:rPr>
                <a:t>cache 0</a:t>
              </a:r>
              <a:endParaRPr lang="en-US" sz="2800">
                <a:effectLst/>
                <a:ea typeface="Calibri" panose="020F0502020204030204" pitchFamily="34" charset="0"/>
                <a:cs typeface="Times New Roman" panose="02020603050405020304" pitchFamily="18" charset="0"/>
              </a:endParaRPr>
            </a:p>
          </p:txBody>
        </p:sp>
        <p:sp>
          <p:nvSpPr>
            <p:cNvPr id="106" name="Rectangle 105">
              <a:extLst>
                <a:ext uri="{FF2B5EF4-FFF2-40B4-BE49-F238E27FC236}">
                  <a16:creationId xmlns:a16="http://schemas.microsoft.com/office/drawing/2014/main" id="{E3D0029C-7620-4A98-B0AC-FD7741D2508F}"/>
                </a:ext>
              </a:extLst>
            </p:cNvPr>
            <p:cNvSpPr/>
            <p:nvPr/>
          </p:nvSpPr>
          <p:spPr>
            <a:xfrm>
              <a:off x="664568" y="1487963"/>
              <a:ext cx="330528" cy="169395"/>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000000"/>
                  </a:solidFill>
                  <a:effectLst/>
                  <a:ea typeface="Calibri" panose="020F0502020204030204" pitchFamily="34" charset="0"/>
                  <a:cs typeface="Times New Roman" panose="02020603050405020304" pitchFamily="18" charset="0"/>
                </a:rPr>
                <a:t>cache 7</a:t>
              </a:r>
              <a:endParaRPr lang="en-US" sz="2800" dirty="0">
                <a:effectLst/>
                <a:ea typeface="Calibri" panose="020F0502020204030204" pitchFamily="34" charset="0"/>
                <a:cs typeface="Times New Roman" panose="02020603050405020304" pitchFamily="18" charset="0"/>
              </a:endParaRPr>
            </a:p>
          </p:txBody>
        </p:sp>
        <p:sp>
          <p:nvSpPr>
            <p:cNvPr id="107" name="Rectangle 106">
              <a:extLst>
                <a:ext uri="{FF2B5EF4-FFF2-40B4-BE49-F238E27FC236}">
                  <a16:creationId xmlns:a16="http://schemas.microsoft.com/office/drawing/2014/main" id="{2505C132-209E-40FA-8281-044DADFAB9A3}"/>
                </a:ext>
              </a:extLst>
            </p:cNvPr>
            <p:cNvSpPr/>
            <p:nvPr/>
          </p:nvSpPr>
          <p:spPr>
            <a:xfrm>
              <a:off x="415129" y="1736616"/>
              <a:ext cx="330528" cy="162619"/>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ea typeface="Times New Roman" panose="02020603050405020304" pitchFamily="18" charset="0"/>
                  <a:cs typeface="Times New Roman" panose="02020603050405020304" pitchFamily="18" charset="0"/>
                </a:rPr>
                <a:t>MC 0</a:t>
              </a:r>
              <a:endParaRPr lang="en-US" sz="2000">
                <a:effectLst/>
                <a:ea typeface="Calibri" panose="020F0502020204030204" pitchFamily="34" charset="0"/>
                <a:cs typeface="Times New Roman" panose="02020603050405020304" pitchFamily="18" charset="0"/>
              </a:endParaRPr>
            </a:p>
          </p:txBody>
        </p:sp>
        <p:cxnSp>
          <p:nvCxnSpPr>
            <p:cNvPr id="108" name="Straight Connector 107">
              <a:extLst>
                <a:ext uri="{FF2B5EF4-FFF2-40B4-BE49-F238E27FC236}">
                  <a16:creationId xmlns:a16="http://schemas.microsoft.com/office/drawing/2014/main" id="{EFDAF2A3-C3C9-49D5-BF9C-10BD44C78425}"/>
                </a:ext>
              </a:extLst>
            </p:cNvPr>
            <p:cNvCxnSpPr>
              <a:stCxn id="96" idx="3"/>
              <a:endCxn id="97" idx="1"/>
            </p:cNvCxnSpPr>
            <p:nvPr/>
          </p:nvCxnSpPr>
          <p:spPr>
            <a:xfrm>
              <a:off x="415127" y="207366"/>
              <a:ext cx="165825" cy="985"/>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08">
              <a:extLst>
                <a:ext uri="{FF2B5EF4-FFF2-40B4-BE49-F238E27FC236}">
                  <a16:creationId xmlns:a16="http://schemas.microsoft.com/office/drawing/2014/main" id="{68D9B8CD-9740-4F78-9EC6-354ADD75EEF3}"/>
                </a:ext>
              </a:extLst>
            </p:cNvPr>
            <p:cNvCxnSpPr>
              <a:stCxn id="96" idx="2"/>
              <a:endCxn id="98" idx="0"/>
            </p:cNvCxnSpPr>
            <p:nvPr/>
          </p:nvCxnSpPr>
          <p:spPr>
            <a:xfrm flipH="1">
              <a:off x="249962" y="331314"/>
              <a:ext cx="1968" cy="162676"/>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0" name="Straight Connector 109">
              <a:extLst>
                <a:ext uri="{FF2B5EF4-FFF2-40B4-BE49-F238E27FC236}">
                  <a16:creationId xmlns:a16="http://schemas.microsoft.com/office/drawing/2014/main" id="{073EE1A0-0840-4C8B-889B-40A753FE2BC1}"/>
                </a:ext>
              </a:extLst>
            </p:cNvPr>
            <p:cNvCxnSpPr>
              <a:stCxn id="98" idx="3"/>
              <a:endCxn id="99" idx="1"/>
            </p:cNvCxnSpPr>
            <p:nvPr/>
          </p:nvCxnSpPr>
          <p:spPr>
            <a:xfrm flipV="1">
              <a:off x="413159" y="661459"/>
              <a:ext cx="167794" cy="72"/>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id="{7B7237A4-40F1-4141-A8FC-387B67E44BE4}"/>
                </a:ext>
              </a:extLst>
            </p:cNvPr>
            <p:cNvCxnSpPr>
              <a:stCxn id="98" idx="2"/>
            </p:cNvCxnSpPr>
            <p:nvPr/>
          </p:nvCxnSpPr>
          <p:spPr>
            <a:xfrm>
              <a:off x="249961" y="829072"/>
              <a:ext cx="0" cy="161132"/>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171629DB-C9A1-4A5B-91FB-FBC242367882}"/>
                </a:ext>
              </a:extLst>
            </p:cNvPr>
            <p:cNvCxnSpPr>
              <a:stCxn id="100" idx="0"/>
            </p:cNvCxnSpPr>
            <p:nvPr/>
          </p:nvCxnSpPr>
          <p:spPr>
            <a:xfrm flipV="1">
              <a:off x="1244505" y="332297"/>
              <a:ext cx="1857" cy="161695"/>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DFA2F9F8-D48F-4A5C-A0D5-2ED68F6DA4A0}"/>
                </a:ext>
              </a:extLst>
            </p:cNvPr>
            <p:cNvCxnSpPr>
              <a:stCxn id="101" idx="0"/>
            </p:cNvCxnSpPr>
            <p:nvPr/>
          </p:nvCxnSpPr>
          <p:spPr>
            <a:xfrm flipH="1" flipV="1">
              <a:off x="1656770" y="332299"/>
              <a:ext cx="898" cy="161841"/>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CB1EA90A-AC22-4079-860A-CFAAE6DBA0D2}"/>
                </a:ext>
              </a:extLst>
            </p:cNvPr>
            <p:cNvCxnSpPr>
              <a:stCxn id="102" idx="0"/>
            </p:cNvCxnSpPr>
            <p:nvPr/>
          </p:nvCxnSpPr>
          <p:spPr>
            <a:xfrm flipH="1" flipV="1">
              <a:off x="2320576" y="332301"/>
              <a:ext cx="2276" cy="161544"/>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id="{894D7ED1-D99F-4AAB-ABE9-2EB60E489B30}"/>
                </a:ext>
              </a:extLst>
            </p:cNvPr>
            <p:cNvCxnSpPr>
              <a:stCxn id="100" idx="2"/>
            </p:cNvCxnSpPr>
            <p:nvPr/>
          </p:nvCxnSpPr>
          <p:spPr>
            <a:xfrm>
              <a:off x="1244505" y="828925"/>
              <a:ext cx="1857" cy="161279"/>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a16="http://schemas.microsoft.com/office/drawing/2014/main" id="{E3D4A961-83E9-4080-AC2B-0CCAC0EF146C}"/>
                </a:ext>
              </a:extLst>
            </p:cNvPr>
            <p:cNvCxnSpPr>
              <a:stCxn id="101" idx="2"/>
            </p:cNvCxnSpPr>
            <p:nvPr/>
          </p:nvCxnSpPr>
          <p:spPr>
            <a:xfrm>
              <a:off x="1657665" y="829072"/>
              <a:ext cx="0" cy="161132"/>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a:extLst>
                <a:ext uri="{FF2B5EF4-FFF2-40B4-BE49-F238E27FC236}">
                  <a16:creationId xmlns:a16="http://schemas.microsoft.com/office/drawing/2014/main" id="{3B785518-02CA-4D1D-BAD9-C5DDA1CA1B63}"/>
                </a:ext>
              </a:extLst>
            </p:cNvPr>
            <p:cNvCxnSpPr>
              <a:stCxn id="102" idx="2"/>
            </p:cNvCxnSpPr>
            <p:nvPr/>
          </p:nvCxnSpPr>
          <p:spPr>
            <a:xfrm>
              <a:off x="2322852" y="828777"/>
              <a:ext cx="0" cy="161427"/>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sp>
          <p:nvSpPr>
            <p:cNvPr id="118" name="Freeform 38">
              <a:extLst>
                <a:ext uri="{FF2B5EF4-FFF2-40B4-BE49-F238E27FC236}">
                  <a16:creationId xmlns:a16="http://schemas.microsoft.com/office/drawing/2014/main" id="{E98B4B14-8EB0-44C1-AA88-6573B49542AA}"/>
                </a:ext>
              </a:extLst>
            </p:cNvPr>
            <p:cNvSpPr/>
            <p:nvPr/>
          </p:nvSpPr>
          <p:spPr>
            <a:xfrm>
              <a:off x="747818" y="829074"/>
              <a:ext cx="1655389" cy="82631"/>
            </a:xfrm>
            <a:custGeom>
              <a:avLst/>
              <a:gdLst>
                <a:gd name="connsiteX0" fmla="*/ 0 w 3816350"/>
                <a:gd name="connsiteY0" fmla="*/ 0 h 190500"/>
                <a:gd name="connsiteX1" fmla="*/ 0 w 3816350"/>
                <a:gd name="connsiteY1" fmla="*/ 190500 h 190500"/>
                <a:gd name="connsiteX2" fmla="*/ 3816350 w 3816350"/>
                <a:gd name="connsiteY2" fmla="*/ 190500 h 190500"/>
                <a:gd name="connsiteX3" fmla="*/ 3816350 w 3816350"/>
                <a:gd name="connsiteY3" fmla="*/ 0 h 190500"/>
              </a:gdLst>
              <a:ahLst/>
              <a:cxnLst>
                <a:cxn ang="0">
                  <a:pos x="connsiteX0" y="connsiteY0"/>
                </a:cxn>
                <a:cxn ang="0">
                  <a:pos x="connsiteX1" y="connsiteY1"/>
                </a:cxn>
                <a:cxn ang="0">
                  <a:pos x="connsiteX2" y="connsiteY2"/>
                </a:cxn>
                <a:cxn ang="0">
                  <a:pos x="connsiteX3" y="connsiteY3"/>
                </a:cxn>
              </a:cxnLst>
              <a:rect l="l" t="t" r="r" b="b"/>
              <a:pathLst>
                <a:path w="3816350" h="190500">
                  <a:moveTo>
                    <a:pt x="0" y="0"/>
                  </a:moveTo>
                  <a:lnTo>
                    <a:pt x="0" y="190500"/>
                  </a:lnTo>
                  <a:lnTo>
                    <a:pt x="3816350" y="190500"/>
                  </a:lnTo>
                  <a:lnTo>
                    <a:pt x="3816350" y="0"/>
                  </a:lnTo>
                </a:path>
              </a:pathLst>
            </a:custGeom>
            <a:noFill/>
            <a:ln w="6350">
              <a:solidFill>
                <a:schemeClr val="tx1"/>
              </a:solidFill>
              <a:headEnd type="none" w="med" len="sm"/>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cxnSp>
          <p:nvCxnSpPr>
            <p:cNvPr id="119" name="Straight Connector 118">
              <a:extLst>
                <a:ext uri="{FF2B5EF4-FFF2-40B4-BE49-F238E27FC236}">
                  <a16:creationId xmlns:a16="http://schemas.microsoft.com/office/drawing/2014/main" id="{3D8D4D74-8D8E-411C-9307-B03BA78A3995}"/>
                </a:ext>
              </a:extLst>
            </p:cNvPr>
            <p:cNvCxnSpPr/>
            <p:nvPr/>
          </p:nvCxnSpPr>
          <p:spPr>
            <a:xfrm flipV="1">
              <a:off x="1326239" y="829074"/>
              <a:ext cx="0" cy="82631"/>
            </a:xfrm>
            <a:prstGeom prst="line">
              <a:avLst/>
            </a:prstGeom>
            <a:noFill/>
            <a:ln w="6350">
              <a:solidFill>
                <a:schemeClr val="tx1"/>
              </a:solidFill>
              <a:headEnd type="oval" w="sm"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a:extLst>
                <a:ext uri="{FF2B5EF4-FFF2-40B4-BE49-F238E27FC236}">
                  <a16:creationId xmlns:a16="http://schemas.microsoft.com/office/drawing/2014/main" id="{4A2FC020-5AF6-4F91-A99B-3EC96574DB69}"/>
                </a:ext>
              </a:extLst>
            </p:cNvPr>
            <p:cNvCxnSpPr/>
            <p:nvPr/>
          </p:nvCxnSpPr>
          <p:spPr>
            <a:xfrm flipV="1">
              <a:off x="1741730" y="828778"/>
              <a:ext cx="0" cy="82631"/>
            </a:xfrm>
            <a:prstGeom prst="line">
              <a:avLst/>
            </a:prstGeom>
            <a:noFill/>
            <a:ln w="6350">
              <a:solidFill>
                <a:schemeClr val="tx1"/>
              </a:solidFill>
              <a:headEnd type="oval" w="sm"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a:extLst>
                <a:ext uri="{FF2B5EF4-FFF2-40B4-BE49-F238E27FC236}">
                  <a16:creationId xmlns:a16="http://schemas.microsoft.com/office/drawing/2014/main" id="{BE7ED6CB-F589-4B38-9199-B749726FE381}"/>
                </a:ext>
              </a:extLst>
            </p:cNvPr>
            <p:cNvCxnSpPr>
              <a:stCxn id="105" idx="0"/>
            </p:cNvCxnSpPr>
            <p:nvPr/>
          </p:nvCxnSpPr>
          <p:spPr>
            <a:xfrm flipV="1">
              <a:off x="334659" y="1324864"/>
              <a:ext cx="0" cy="163100"/>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0C8387D6-394F-4F99-8946-29F453F0E843}"/>
                </a:ext>
              </a:extLst>
            </p:cNvPr>
            <p:cNvCxnSpPr>
              <a:stCxn id="104" idx="2"/>
            </p:cNvCxnSpPr>
            <p:nvPr/>
          </p:nvCxnSpPr>
          <p:spPr>
            <a:xfrm flipH="1">
              <a:off x="580955" y="1903286"/>
              <a:ext cx="1390" cy="170773"/>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77DB87EE-228B-480A-9A7C-ED615AFCDBE1}"/>
                </a:ext>
              </a:extLst>
            </p:cNvPr>
            <p:cNvCxnSpPr>
              <a:stCxn id="106" idx="0"/>
            </p:cNvCxnSpPr>
            <p:nvPr/>
          </p:nvCxnSpPr>
          <p:spPr>
            <a:xfrm flipV="1">
              <a:off x="829832" y="1324864"/>
              <a:ext cx="0" cy="163100"/>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sp>
          <p:nvSpPr>
            <p:cNvPr id="124" name="Text Box 48">
              <a:extLst>
                <a:ext uri="{FF2B5EF4-FFF2-40B4-BE49-F238E27FC236}">
                  <a16:creationId xmlns:a16="http://schemas.microsoft.com/office/drawing/2014/main" id="{C6EF16C8-5FAB-4DC1-A4C2-655A623C7DE5}"/>
                </a:ext>
              </a:extLst>
            </p:cNvPr>
            <p:cNvSpPr txBox="1"/>
            <p:nvPr/>
          </p:nvSpPr>
          <p:spPr>
            <a:xfrm>
              <a:off x="1881485" y="576735"/>
              <a:ext cx="196236" cy="1277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a:t>
              </a:r>
              <a:endParaRPr lang="en-US" sz="200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 </a:t>
              </a:r>
              <a:endParaRPr lang="en-US" sz="2000">
                <a:effectLst/>
                <a:ea typeface="Calibri" panose="020F0502020204030204" pitchFamily="34" charset="0"/>
                <a:cs typeface="Times New Roman" panose="02020603050405020304" pitchFamily="18" charset="0"/>
              </a:endParaRPr>
            </a:p>
          </p:txBody>
        </p:sp>
        <p:sp>
          <p:nvSpPr>
            <p:cNvPr id="125" name="Rectangle 124">
              <a:extLst>
                <a:ext uri="{FF2B5EF4-FFF2-40B4-BE49-F238E27FC236}">
                  <a16:creationId xmlns:a16="http://schemas.microsoft.com/office/drawing/2014/main" id="{7723FE6A-BCF8-48A7-90E0-672DE1B4893F}"/>
                </a:ext>
              </a:extLst>
            </p:cNvPr>
            <p:cNvSpPr/>
            <p:nvPr/>
          </p:nvSpPr>
          <p:spPr>
            <a:xfrm>
              <a:off x="1491216" y="1404189"/>
              <a:ext cx="991581" cy="495790"/>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endParaRPr lang="en-US" sz="3600"/>
            </a:p>
          </p:txBody>
        </p:sp>
        <p:sp>
          <p:nvSpPr>
            <p:cNvPr id="126" name="Rectangle 125">
              <a:extLst>
                <a:ext uri="{FF2B5EF4-FFF2-40B4-BE49-F238E27FC236}">
                  <a16:creationId xmlns:a16="http://schemas.microsoft.com/office/drawing/2014/main" id="{EF889BC2-CB06-4F91-B9F5-2A0978E6903F}"/>
                </a:ext>
              </a:extLst>
            </p:cNvPr>
            <p:cNvSpPr/>
            <p:nvPr/>
          </p:nvSpPr>
          <p:spPr>
            <a:xfrm>
              <a:off x="1573325" y="1484395"/>
              <a:ext cx="330251" cy="169120"/>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000000"/>
                  </a:solidFill>
                  <a:effectLst/>
                  <a:ea typeface="Calibri" panose="020F0502020204030204" pitchFamily="34" charset="0"/>
                  <a:cs typeface="Times New Roman" panose="02020603050405020304" pitchFamily="18" charset="0"/>
                </a:rPr>
                <a:t>cache 56</a:t>
              </a:r>
              <a:endParaRPr lang="en-US" sz="3200" dirty="0">
                <a:effectLst/>
                <a:latin typeface="Times New Roman" panose="02020603050405020304" pitchFamily="18" charset="0"/>
                <a:ea typeface="Times New Roman" panose="02020603050405020304" pitchFamily="18" charset="0"/>
              </a:endParaRPr>
            </a:p>
          </p:txBody>
        </p:sp>
        <p:sp>
          <p:nvSpPr>
            <p:cNvPr id="127" name="Rectangle 126">
              <a:extLst>
                <a:ext uri="{FF2B5EF4-FFF2-40B4-BE49-F238E27FC236}">
                  <a16:creationId xmlns:a16="http://schemas.microsoft.com/office/drawing/2014/main" id="{152E8224-31FA-4D59-AA33-6A8DA3D03818}"/>
                </a:ext>
              </a:extLst>
            </p:cNvPr>
            <p:cNvSpPr/>
            <p:nvPr/>
          </p:nvSpPr>
          <p:spPr>
            <a:xfrm>
              <a:off x="2068564" y="1484395"/>
              <a:ext cx="330251" cy="169120"/>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9824" rIns="0"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solidFill>
                    <a:srgbClr val="000000"/>
                  </a:solidFill>
                  <a:effectLst/>
                  <a:ea typeface="Calibri" panose="020F0502020204030204" pitchFamily="34" charset="0"/>
                  <a:cs typeface="Times New Roman" panose="02020603050405020304" pitchFamily="18" charset="0"/>
                </a:rPr>
                <a:t>cache 63</a:t>
              </a:r>
              <a:endParaRPr lang="en-US" sz="3200" dirty="0">
                <a:effectLst/>
                <a:latin typeface="Times New Roman" panose="02020603050405020304" pitchFamily="18" charset="0"/>
                <a:ea typeface="Times New Roman" panose="02020603050405020304" pitchFamily="18" charset="0"/>
              </a:endParaRPr>
            </a:p>
          </p:txBody>
        </p:sp>
        <p:sp>
          <p:nvSpPr>
            <p:cNvPr id="128" name="Rectangle 127">
              <a:extLst>
                <a:ext uri="{FF2B5EF4-FFF2-40B4-BE49-F238E27FC236}">
                  <a16:creationId xmlns:a16="http://schemas.microsoft.com/office/drawing/2014/main" id="{8404D9CB-F417-4416-9C89-FD34705475E8}"/>
                </a:ext>
              </a:extLst>
            </p:cNvPr>
            <p:cNvSpPr/>
            <p:nvPr/>
          </p:nvSpPr>
          <p:spPr>
            <a:xfrm>
              <a:off x="1819291" y="1732844"/>
              <a:ext cx="330251" cy="162509"/>
            </a:xfrm>
            <a:prstGeom prst="rect">
              <a:avLst/>
            </a:prstGeom>
            <a:solidFill>
              <a:srgbClr val="6FBE4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9649" tIns="19824" rIns="39649" bIns="1982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a:solidFill>
                    <a:srgbClr val="000000"/>
                  </a:solidFill>
                  <a:effectLst/>
                  <a:ea typeface="Times New Roman" panose="02020603050405020304" pitchFamily="18" charset="0"/>
                  <a:cs typeface="Times New Roman" panose="02020603050405020304" pitchFamily="18" charset="0"/>
                </a:rPr>
                <a:t>MC 7</a:t>
              </a:r>
              <a:endParaRPr lang="en-US" sz="2400">
                <a:effectLst/>
                <a:latin typeface="Times New Roman" panose="02020603050405020304" pitchFamily="18" charset="0"/>
                <a:ea typeface="Times New Roman" panose="02020603050405020304" pitchFamily="18" charset="0"/>
              </a:endParaRPr>
            </a:p>
          </p:txBody>
        </p:sp>
        <p:cxnSp>
          <p:nvCxnSpPr>
            <p:cNvPr id="129" name="Straight Connector 128">
              <a:extLst>
                <a:ext uri="{FF2B5EF4-FFF2-40B4-BE49-F238E27FC236}">
                  <a16:creationId xmlns:a16="http://schemas.microsoft.com/office/drawing/2014/main" id="{5141D0EF-4351-4FE7-93AB-E7BCEDBB68CB}"/>
                </a:ext>
              </a:extLst>
            </p:cNvPr>
            <p:cNvCxnSpPr/>
            <p:nvPr/>
          </p:nvCxnSpPr>
          <p:spPr>
            <a:xfrm flipV="1">
              <a:off x="1738587" y="1321061"/>
              <a:ext cx="0" cy="163061"/>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C9081604-58E6-4003-BD2A-A6B38FFD0FAB}"/>
                </a:ext>
              </a:extLst>
            </p:cNvPr>
            <p:cNvCxnSpPr/>
            <p:nvPr/>
          </p:nvCxnSpPr>
          <p:spPr>
            <a:xfrm flipH="1">
              <a:off x="1985107" y="1899483"/>
              <a:ext cx="1378" cy="170497"/>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71F7509D-1688-407B-A314-3BD479145A12}"/>
                </a:ext>
              </a:extLst>
            </p:cNvPr>
            <p:cNvCxnSpPr/>
            <p:nvPr/>
          </p:nvCxnSpPr>
          <p:spPr>
            <a:xfrm flipV="1">
              <a:off x="2233827" y="1321061"/>
              <a:ext cx="0" cy="163061"/>
            </a:xfrm>
            <a:prstGeom prst="line">
              <a:avLst/>
            </a:prstGeom>
            <a:noFill/>
            <a:ln w="6350">
              <a:solidFill>
                <a:schemeClr val="tx1"/>
              </a:solidFill>
              <a:headEnd type="triangle" w="med" len="sm"/>
              <a:tailEnd type="triangle" w="med" len="sm"/>
            </a:ln>
          </p:spPr>
          <p:style>
            <a:lnRef idx="2">
              <a:schemeClr val="accent1">
                <a:shade val="50000"/>
              </a:schemeClr>
            </a:lnRef>
            <a:fillRef idx="1">
              <a:schemeClr val="accent1"/>
            </a:fillRef>
            <a:effectRef idx="0">
              <a:schemeClr val="accent1"/>
            </a:effectRef>
            <a:fontRef idx="minor">
              <a:schemeClr val="lt1"/>
            </a:fontRef>
          </p:style>
        </p:cxnSp>
        <p:sp>
          <p:nvSpPr>
            <p:cNvPr id="132" name="Text Box 48">
              <a:extLst>
                <a:ext uri="{FF2B5EF4-FFF2-40B4-BE49-F238E27FC236}">
                  <a16:creationId xmlns:a16="http://schemas.microsoft.com/office/drawing/2014/main" id="{B17BC578-97BB-4564-9CB0-D861BEE31F71}"/>
                </a:ext>
              </a:extLst>
            </p:cNvPr>
            <p:cNvSpPr txBox="1"/>
            <p:nvPr/>
          </p:nvSpPr>
          <p:spPr>
            <a:xfrm>
              <a:off x="1186027" y="1581976"/>
              <a:ext cx="196113" cy="127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1000"/>
                </a:spcAft>
              </a:pPr>
              <a:r>
                <a:rPr lang="en-US" sz="1400">
                  <a:effectLst/>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p:txBody>
        </p:sp>
        <p:sp>
          <p:nvSpPr>
            <p:cNvPr id="133" name="Text Box 48">
              <a:extLst>
                <a:ext uri="{FF2B5EF4-FFF2-40B4-BE49-F238E27FC236}">
                  <a16:creationId xmlns:a16="http://schemas.microsoft.com/office/drawing/2014/main" id="{FEF03DA0-8782-48AE-87D3-4954A64E17FE}"/>
                </a:ext>
              </a:extLst>
            </p:cNvPr>
            <p:cNvSpPr txBox="1"/>
            <p:nvPr/>
          </p:nvSpPr>
          <p:spPr>
            <a:xfrm>
              <a:off x="482149" y="1530353"/>
              <a:ext cx="195580" cy="127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00">
                  <a:effectLst/>
                  <a:ea typeface="Calibri" panose="020F0502020204030204" pitchFamily="34" charset="0"/>
                </a:rPr>
                <a:t>•••</a:t>
              </a:r>
              <a:endParaRPr lang="en-US" sz="240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1000"/>
                </a:spcAft>
              </a:pPr>
              <a:r>
                <a:rPr lang="en-US" sz="1000">
                  <a:effectLst/>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
          <p:nvSpPr>
            <p:cNvPr id="134" name="Text Box 48">
              <a:extLst>
                <a:ext uri="{FF2B5EF4-FFF2-40B4-BE49-F238E27FC236}">
                  <a16:creationId xmlns:a16="http://schemas.microsoft.com/office/drawing/2014/main" id="{60A9619D-3FD3-4876-8655-5ADA6400DE5C}"/>
                </a:ext>
              </a:extLst>
            </p:cNvPr>
            <p:cNvSpPr txBox="1"/>
            <p:nvPr/>
          </p:nvSpPr>
          <p:spPr>
            <a:xfrm>
              <a:off x="1893506" y="1526903"/>
              <a:ext cx="194945" cy="1263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000">
                  <a:effectLst/>
                  <a:ea typeface="Calibri" panose="020F0502020204030204" pitchFamily="34" charset="0"/>
                </a:rPr>
                <a:t>•••</a:t>
              </a:r>
              <a:endParaRPr lang="en-US" sz="240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1000"/>
                </a:spcAft>
              </a:pPr>
              <a:r>
                <a:rPr lang="en-US" sz="1000">
                  <a:effectLst/>
                  <a:ea typeface="Calibri" panose="020F0502020204030204" pitchFamily="34" charset="0"/>
                </a:rPr>
                <a:t> </a:t>
              </a:r>
              <a:endParaRPr lang="en-US" sz="2400">
                <a:effectLst/>
                <a:latin typeface="Times New Roman" panose="02020603050405020304" pitchFamily="18" charset="0"/>
                <a:ea typeface="Times New Roman" panose="02020603050405020304" pitchFamily="18" charset="0"/>
              </a:endParaRPr>
            </a:p>
          </p:txBody>
        </p:sp>
        <p:sp>
          <p:nvSpPr>
            <p:cNvPr id="135" name="Rectangle 134">
              <a:extLst>
                <a:ext uri="{FF2B5EF4-FFF2-40B4-BE49-F238E27FC236}">
                  <a16:creationId xmlns:a16="http://schemas.microsoft.com/office/drawing/2014/main" id="{73AA594A-379F-4D83-9445-E89DBE2518EB}"/>
                </a:ext>
              </a:extLst>
            </p:cNvPr>
            <p:cNvSpPr/>
            <p:nvPr/>
          </p:nvSpPr>
          <p:spPr>
            <a:xfrm>
              <a:off x="113884" y="693871"/>
              <a:ext cx="271812" cy="13525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Calibri" panose="020F0502020204030204" pitchFamily="34" charset="0"/>
                  <a:cs typeface="Times New Roman" panose="02020603050405020304" pitchFamily="18" charset="0"/>
                </a:rPr>
                <a:t>cache</a:t>
              </a:r>
              <a:endParaRPr lang="en-US" sz="2400">
                <a:effectLst/>
                <a:ea typeface="Calibri" panose="020F0502020204030204" pitchFamily="34" charset="0"/>
                <a:cs typeface="Times New Roman" panose="02020603050405020304" pitchFamily="18" charset="0"/>
              </a:endParaRPr>
            </a:p>
          </p:txBody>
        </p:sp>
      </p:grpSp>
      <p:sp>
        <p:nvSpPr>
          <p:cNvPr id="3" name="Slide Number Placeholder 2">
            <a:extLst>
              <a:ext uri="{FF2B5EF4-FFF2-40B4-BE49-F238E27FC236}">
                <a16:creationId xmlns:a16="http://schemas.microsoft.com/office/drawing/2014/main" id="{3BE39A86-7E6E-4CCA-8E93-9C11AEF6AE4B}"/>
              </a:ext>
            </a:extLst>
          </p:cNvPr>
          <p:cNvSpPr>
            <a:spLocks noGrp="1"/>
          </p:cNvSpPr>
          <p:nvPr>
            <p:ph type="sldNum" sz="quarter" idx="12"/>
          </p:nvPr>
        </p:nvSpPr>
        <p:spPr/>
        <p:txBody>
          <a:bodyPr/>
          <a:lstStyle/>
          <a:p>
            <a:fld id="{6CB17CCE-FB62-4148-BB78-00FAE9DDB746}" type="slidenum">
              <a:rPr lang="en-US" smtClean="0"/>
              <a:t>23</a:t>
            </a:fld>
            <a:endParaRPr lang="en-US"/>
          </a:p>
        </p:txBody>
      </p:sp>
    </p:spTree>
    <p:extLst>
      <p:ext uri="{BB962C8B-B14F-4D97-AF65-F5344CB8AC3E}">
        <p14:creationId xmlns:p14="http://schemas.microsoft.com/office/powerpoint/2010/main" val="666877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4AB60F-889B-4B6B-856B-ABF0E1DB826A}"/>
              </a:ext>
            </a:extLst>
          </p:cNvPr>
          <p:cNvSpPr>
            <a:spLocks noGrp="1"/>
          </p:cNvSpPr>
          <p:nvPr>
            <p:ph type="title"/>
          </p:nvPr>
        </p:nvSpPr>
        <p:spPr>
          <a:xfrm>
            <a:off x="628650" y="228600"/>
            <a:ext cx="7886700" cy="374073"/>
          </a:xfrm>
        </p:spPr>
        <p:txBody>
          <a:bodyPr>
            <a:normAutofit fontScale="90000"/>
          </a:bodyPr>
          <a:lstStyle/>
          <a:p>
            <a:pPr algn="ctr"/>
            <a:r>
              <a:rPr lang="en-US" dirty="0"/>
              <a:t>XMT Architecture (cont’d)</a:t>
            </a:r>
          </a:p>
        </p:txBody>
      </p:sp>
      <p:sp>
        <p:nvSpPr>
          <p:cNvPr id="6" name="Content Placeholder 5">
            <a:extLst>
              <a:ext uri="{FF2B5EF4-FFF2-40B4-BE49-F238E27FC236}">
                <a16:creationId xmlns:a16="http://schemas.microsoft.com/office/drawing/2014/main" id="{1166FE73-5B61-4053-BCF5-5E070C6C9F42}"/>
              </a:ext>
            </a:extLst>
          </p:cNvPr>
          <p:cNvSpPr>
            <a:spLocks noGrp="1"/>
          </p:cNvSpPr>
          <p:nvPr>
            <p:ph idx="1"/>
          </p:nvPr>
        </p:nvSpPr>
        <p:spPr>
          <a:xfrm>
            <a:off x="311727" y="820882"/>
            <a:ext cx="8728364" cy="5787736"/>
          </a:xfrm>
        </p:spPr>
        <p:txBody>
          <a:bodyPr>
            <a:normAutofit/>
          </a:bodyPr>
          <a:lstStyle/>
          <a:p>
            <a:r>
              <a:rPr lang="en-US" dirty="0" smtClean="0"/>
              <a:t>How come? </a:t>
            </a:r>
          </a:p>
          <a:p>
            <a:pPr marL="0" indent="0">
              <a:buNone/>
            </a:pPr>
            <a:r>
              <a:rPr lang="en-US" dirty="0" smtClean="0"/>
              <a:t>1. Many </a:t>
            </a:r>
            <a:r>
              <a:rPr lang="en-US" dirty="0"/>
              <a:t>programs consist of both serial sections of code and parallel sections, potentially with varying degrees of </a:t>
            </a:r>
            <a:r>
              <a:rPr lang="en-US" dirty="0" smtClean="0"/>
              <a:t>parallelism.</a:t>
            </a:r>
            <a:r>
              <a:rPr lang="en-US" dirty="0"/>
              <a:t> </a:t>
            </a:r>
            <a:r>
              <a:rPr lang="en-US" dirty="0" smtClean="0"/>
              <a:t>Need: Strong </a:t>
            </a:r>
            <a:r>
              <a:rPr lang="en-US" dirty="0"/>
              <a:t>serial support </a:t>
            </a:r>
            <a:endParaRPr lang="en-US" dirty="0" smtClean="0"/>
          </a:p>
          <a:p>
            <a:pPr marL="0" indent="0">
              <a:buNone/>
            </a:pPr>
            <a:r>
              <a:rPr lang="en-US" dirty="0" smtClean="0"/>
              <a:t>2</a:t>
            </a:r>
            <a:r>
              <a:rPr lang="en-US" dirty="0"/>
              <a:t>. </a:t>
            </a:r>
            <a:r>
              <a:rPr lang="en-US" dirty="0" smtClean="0"/>
              <a:t>Many programs </a:t>
            </a:r>
            <a:r>
              <a:rPr lang="en-US" dirty="0"/>
              <a:t>with fine-grained </a:t>
            </a:r>
            <a:r>
              <a:rPr lang="en-US" dirty="0" smtClean="0"/>
              <a:t>threaded parallelism</a:t>
            </a:r>
            <a:r>
              <a:rPr lang="en-US" dirty="0"/>
              <a:t> </a:t>
            </a:r>
            <a:r>
              <a:rPr lang="en-US" dirty="0" smtClean="0"/>
              <a:t>need to “rethread”.  Switch </a:t>
            </a:r>
            <a:r>
              <a:rPr lang="en-US" dirty="0"/>
              <a:t>to serial mode and back to parallel mode </a:t>
            </a:r>
            <a:r>
              <a:rPr lang="en-US" i="1" dirty="0" smtClean="0"/>
              <a:t>can be effective</a:t>
            </a:r>
            <a:endParaRPr lang="en-US" dirty="0" smtClean="0"/>
          </a:p>
          <a:p>
            <a:pPr marL="0" indent="0">
              <a:buNone/>
            </a:pPr>
            <a:endParaRPr lang="en-US" sz="3100" dirty="0" smtClean="0"/>
          </a:p>
          <a:p>
            <a:pPr marL="0" indent="0">
              <a:buNone/>
            </a:pPr>
            <a:r>
              <a:rPr lang="en-US" sz="3100" dirty="0" smtClean="0"/>
              <a:t>But</a:t>
            </a:r>
            <a:r>
              <a:rPr lang="en-US" sz="3100" dirty="0"/>
              <a:t>, what are the prospects that architecture insights and, in particular, memory architecture ones reach commercial implementation</a:t>
            </a:r>
            <a:r>
              <a:rPr lang="en-US" sz="3100" dirty="0" smtClean="0"/>
              <a:t>?</a:t>
            </a:r>
          </a:p>
        </p:txBody>
      </p:sp>
      <p:sp>
        <p:nvSpPr>
          <p:cNvPr id="7" name="Slide Number Placeholder 6">
            <a:extLst>
              <a:ext uri="{FF2B5EF4-FFF2-40B4-BE49-F238E27FC236}">
                <a16:creationId xmlns:a16="http://schemas.microsoft.com/office/drawing/2014/main" id="{EDA53524-8BEF-403C-A248-44D82AD6F76A}"/>
              </a:ext>
            </a:extLst>
          </p:cNvPr>
          <p:cNvSpPr>
            <a:spLocks noGrp="1"/>
          </p:cNvSpPr>
          <p:nvPr>
            <p:ph type="sldNum" sz="quarter" idx="12"/>
          </p:nvPr>
        </p:nvSpPr>
        <p:spPr/>
        <p:txBody>
          <a:bodyPr/>
          <a:lstStyle/>
          <a:p>
            <a:fld id="{6CB17CCE-FB62-4148-BB78-00FAE9DDB746}" type="slidenum">
              <a:rPr lang="en-US" smtClean="0"/>
              <a:t>24</a:t>
            </a:fld>
            <a:endParaRPr lang="en-US"/>
          </a:p>
        </p:txBody>
      </p:sp>
    </p:spTree>
    <p:extLst>
      <p:ext uri="{BB962C8B-B14F-4D97-AF65-F5344CB8AC3E}">
        <p14:creationId xmlns:p14="http://schemas.microsoft.com/office/powerpoint/2010/main" val="166227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CE48-B06E-4141-B133-8B6F108CBF1A}"/>
              </a:ext>
            </a:extLst>
          </p:cNvPr>
          <p:cNvSpPr>
            <a:spLocks noGrp="1"/>
          </p:cNvSpPr>
          <p:nvPr>
            <p:ph type="title"/>
          </p:nvPr>
        </p:nvSpPr>
        <p:spPr>
          <a:xfrm>
            <a:off x="457200" y="0"/>
            <a:ext cx="8229600" cy="1143000"/>
          </a:xfrm>
        </p:spPr>
        <p:txBody>
          <a:bodyPr/>
          <a:lstStyle/>
          <a:p>
            <a:r>
              <a:rPr lang="en-US" dirty="0" smtClean="0"/>
              <a:t>Preview</a:t>
            </a:r>
            <a:endParaRPr lang="en-US" dirty="0"/>
          </a:p>
        </p:txBody>
      </p:sp>
      <p:sp>
        <p:nvSpPr>
          <p:cNvPr id="3" name="Content Placeholder 2">
            <a:extLst>
              <a:ext uri="{FF2B5EF4-FFF2-40B4-BE49-F238E27FC236}">
                <a16:creationId xmlns:a16="http://schemas.microsoft.com/office/drawing/2014/main" id="{3316CB01-32C3-4EDE-80C5-B8C608835F76}"/>
              </a:ext>
            </a:extLst>
          </p:cNvPr>
          <p:cNvSpPr>
            <a:spLocks noGrp="1"/>
          </p:cNvSpPr>
          <p:nvPr>
            <p:ph idx="1"/>
          </p:nvPr>
        </p:nvSpPr>
        <p:spPr>
          <a:xfrm>
            <a:off x="628650" y="1309256"/>
            <a:ext cx="8058150" cy="4867708"/>
          </a:xfrm>
        </p:spPr>
        <p:txBody>
          <a:bodyPr>
            <a:normAutofit/>
          </a:bodyPr>
          <a:lstStyle/>
          <a:p>
            <a:r>
              <a:rPr lang="en-US" dirty="0" smtClean="0"/>
              <a:t>While </a:t>
            </a:r>
            <a:r>
              <a:rPr lang="en-US" dirty="0"/>
              <a:t>their original </a:t>
            </a:r>
            <a:r>
              <a:rPr lang="en-US" dirty="0" smtClean="0"/>
              <a:t>principles guided </a:t>
            </a:r>
            <a:r>
              <a:rPr lang="en-US" dirty="0"/>
              <a:t>them in the opposite </a:t>
            </a:r>
            <a:r>
              <a:rPr lang="en-US" dirty="0" smtClean="0"/>
              <a:t>direction, new evidence that:</a:t>
            </a:r>
            <a:endParaRPr lang="en-US" dirty="0"/>
          </a:p>
          <a:p>
            <a:pPr lvl="1"/>
            <a:r>
              <a:rPr lang="en-US" dirty="0"/>
              <a:t>both multi-core and GPU design have been getting much closer to this hybrid memory architecture, and</a:t>
            </a:r>
          </a:p>
          <a:p>
            <a:pPr lvl="1"/>
            <a:r>
              <a:rPr lang="en-US" dirty="0"/>
              <a:t>reasoning that their current quest for more effective support of fine-grained irregular parallelism drew them closer to such memory architecture</a:t>
            </a:r>
          </a:p>
          <a:p>
            <a:pPr marL="0" indent="0">
              <a:buNone/>
            </a:pPr>
            <a:endParaRPr lang="en-US" dirty="0"/>
          </a:p>
        </p:txBody>
      </p:sp>
      <p:sp>
        <p:nvSpPr>
          <p:cNvPr id="4" name="Slide Number Placeholder 3">
            <a:extLst>
              <a:ext uri="{FF2B5EF4-FFF2-40B4-BE49-F238E27FC236}">
                <a16:creationId xmlns:a16="http://schemas.microsoft.com/office/drawing/2014/main" id="{8FFA3DE8-D8C9-4509-B13C-B3BC81792C8F}"/>
              </a:ext>
            </a:extLst>
          </p:cNvPr>
          <p:cNvSpPr>
            <a:spLocks noGrp="1"/>
          </p:cNvSpPr>
          <p:nvPr>
            <p:ph type="sldNum" sz="quarter" idx="12"/>
          </p:nvPr>
        </p:nvSpPr>
        <p:spPr/>
        <p:txBody>
          <a:bodyPr/>
          <a:lstStyle/>
          <a:p>
            <a:fld id="{6CB17CCE-FB62-4148-BB78-00FAE9DDB746}" type="slidenum">
              <a:rPr lang="en-US" smtClean="0"/>
              <a:t>25</a:t>
            </a:fld>
            <a:endParaRPr lang="en-US"/>
          </a:p>
        </p:txBody>
      </p:sp>
    </p:spTree>
    <p:extLst>
      <p:ext uri="{BB962C8B-B14F-4D97-AF65-F5344CB8AC3E}">
        <p14:creationId xmlns:p14="http://schemas.microsoft.com/office/powerpoint/2010/main" val="2531221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t>
            </a:r>
            <a:r>
              <a:rPr lang="en-US" dirty="0"/>
              <a:t>for </a:t>
            </a:r>
            <a:r>
              <a:rPr lang="en-US" dirty="0" smtClean="0"/>
              <a:t>architecture</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800" dirty="0"/>
              <a:t>F</a:t>
            </a:r>
            <a:r>
              <a:rPr lang="en-US" sz="2800" dirty="0" smtClean="0"/>
              <a:t>astest </a:t>
            </a:r>
            <a:r>
              <a:rPr lang="en-US" sz="2800" dirty="0"/>
              <a:t>implementation from whatever parallelism programmer/</a:t>
            </a:r>
            <a:r>
              <a:rPr lang="en-US" sz="2800" dirty="0" smtClean="0"/>
              <a:t>application </a:t>
            </a:r>
            <a:r>
              <a:rPr lang="en-US" sz="2800" dirty="0"/>
              <a:t>provide</a:t>
            </a:r>
            <a:r>
              <a:rPr lang="en-US" sz="2800" dirty="0">
                <a:solidFill>
                  <a:srgbClr val="FF0000"/>
                </a:solidFill>
              </a:rPr>
              <a:t> </a:t>
            </a:r>
            <a:r>
              <a:rPr lang="en-US" sz="2800" dirty="0" smtClean="0"/>
              <a:t> </a:t>
            </a:r>
          </a:p>
          <a:p>
            <a:pPr marL="0" indent="0">
              <a:buNone/>
            </a:pPr>
            <a:endParaRPr lang="en-US" sz="2800" dirty="0" smtClean="0"/>
          </a:p>
          <a:p>
            <a:pPr marL="0" indent="0" algn="ctr">
              <a:buNone/>
            </a:pPr>
            <a:r>
              <a:rPr lang="en-US" sz="2800" u="sng" dirty="0" smtClean="0"/>
              <a:t>Point of next slides </a:t>
            </a:r>
          </a:p>
          <a:p>
            <a:pPr>
              <a:buFontTx/>
              <a:buChar char="-"/>
            </a:pPr>
            <a:r>
              <a:rPr lang="en-US" sz="2800" dirty="0" smtClean="0"/>
              <a:t>Much to be desired for limited parallelism</a:t>
            </a:r>
          </a:p>
          <a:p>
            <a:pPr>
              <a:buFontTx/>
              <a:buChar char="-"/>
            </a:pPr>
            <a:r>
              <a:rPr lang="en-US" sz="2800" dirty="0" smtClean="0"/>
              <a:t>Conditions where CPU doing better than GPU</a:t>
            </a:r>
          </a:p>
          <a:p>
            <a:pPr>
              <a:buFontTx/>
              <a:buChar char="-"/>
            </a:pPr>
            <a:r>
              <a:rPr lang="en-US" sz="2800" dirty="0" smtClean="0">
                <a:solidFill>
                  <a:srgbClr val="FF0000"/>
                </a:solidFill>
              </a:rPr>
              <a:t>Can CPU/GPU do better if they get closer to XMT</a:t>
            </a:r>
            <a:r>
              <a:rPr lang="en-US" sz="2800" dirty="0">
                <a:solidFill>
                  <a:srgbClr val="FF0000"/>
                </a:solidFill>
              </a:rPr>
              <a:t>?</a:t>
            </a:r>
            <a:endParaRPr lang="en-US" sz="2800" dirty="0" smtClean="0">
              <a:solidFill>
                <a:srgbClr val="FF0000"/>
              </a:solidFill>
            </a:endParaRPr>
          </a:p>
          <a:p>
            <a:pPr marL="0" indent="0">
              <a:buNone/>
            </a:pPr>
            <a:endParaRPr lang="en-US" sz="2800" dirty="0" smtClean="0">
              <a:solidFill>
                <a:srgbClr val="FF0000"/>
              </a:solidFill>
            </a:endParaRPr>
          </a:p>
          <a:p>
            <a:pPr marL="0" indent="0">
              <a:buNone/>
            </a:pPr>
            <a:endParaRPr lang="en-US" sz="2800" dirty="0"/>
          </a:p>
          <a:p>
            <a:pPr marL="0" indent="0">
              <a:buNone/>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26</a:t>
            </a:fld>
            <a:endParaRPr lang="en-US" dirty="0"/>
          </a:p>
        </p:txBody>
      </p:sp>
    </p:spTree>
    <p:extLst>
      <p:ext uri="{BB962C8B-B14F-4D97-AF65-F5344CB8AC3E}">
        <p14:creationId xmlns:p14="http://schemas.microsoft.com/office/powerpoint/2010/main" val="2160929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0BBF-3815-4B35-B3DF-FFBC8CC6236B}"/>
              </a:ext>
            </a:extLst>
          </p:cNvPr>
          <p:cNvSpPr>
            <a:spLocks noGrp="1"/>
          </p:cNvSpPr>
          <p:nvPr>
            <p:ph type="title"/>
          </p:nvPr>
        </p:nvSpPr>
        <p:spPr>
          <a:xfrm>
            <a:off x="-230820" y="125428"/>
            <a:ext cx="9490228" cy="1094707"/>
          </a:xfrm>
        </p:spPr>
        <p:txBody>
          <a:bodyPr>
            <a:normAutofit/>
          </a:bodyPr>
          <a:lstStyle/>
          <a:p>
            <a:r>
              <a:rPr lang="en-US" sz="3500" dirty="0"/>
              <a:t>GPU memory architectures: something changed…</a:t>
            </a:r>
          </a:p>
        </p:txBody>
      </p:sp>
      <p:sp>
        <p:nvSpPr>
          <p:cNvPr id="3" name="Content Placeholder 2">
            <a:extLst>
              <a:ext uri="{FF2B5EF4-FFF2-40B4-BE49-F238E27FC236}">
                <a16:creationId xmlns:a16="http://schemas.microsoft.com/office/drawing/2014/main" id="{9FA6E536-293D-4CA5-B94C-DE2010658FB7}"/>
              </a:ext>
            </a:extLst>
          </p:cNvPr>
          <p:cNvSpPr>
            <a:spLocks noGrp="1"/>
          </p:cNvSpPr>
          <p:nvPr>
            <p:ph idx="1"/>
          </p:nvPr>
        </p:nvSpPr>
        <p:spPr>
          <a:xfrm>
            <a:off x="628650" y="1427747"/>
            <a:ext cx="7886700" cy="4749216"/>
          </a:xfrm>
        </p:spPr>
        <p:txBody>
          <a:bodyPr>
            <a:normAutofit fontScale="77500" lnSpcReduction="20000"/>
          </a:bodyPr>
          <a:lstStyle/>
          <a:p>
            <a:r>
              <a:rPr lang="en-US" dirty="0"/>
              <a:t>Compared run-times cycle-accurate simulations of programs </a:t>
            </a:r>
            <a:r>
              <a:rPr lang="en-US" dirty="0" smtClean="0"/>
              <a:t>on </a:t>
            </a:r>
            <a:r>
              <a:rPr lang="en-US" dirty="0" err="1" smtClean="0"/>
              <a:t>FusionSim</a:t>
            </a:r>
            <a:r>
              <a:rPr lang="en-US" dirty="0" smtClean="0"/>
              <a:t> </a:t>
            </a:r>
            <a:r>
              <a:rPr lang="en-US" dirty="0"/>
              <a:t>(based on GPGPU-</a:t>
            </a:r>
            <a:r>
              <a:rPr lang="en-US" dirty="0" err="1"/>
              <a:t>Sim</a:t>
            </a:r>
            <a:r>
              <a:rPr lang="en-US" dirty="0"/>
              <a:t>) </a:t>
            </a:r>
            <a:r>
              <a:rPr lang="en-US" dirty="0" smtClean="0"/>
              <a:t>versus </a:t>
            </a:r>
            <a:r>
              <a:rPr lang="en-US" dirty="0"/>
              <a:t>recent NVIDIA GPU:</a:t>
            </a:r>
          </a:p>
          <a:p>
            <a:pPr marL="457200" lvl="1" indent="0">
              <a:buNone/>
            </a:pPr>
            <a:r>
              <a:rPr lang="en-US" dirty="0"/>
              <a:t>1. Matched NVIDIA GTX 480 GPU (Fermi architecture). Then,</a:t>
            </a:r>
          </a:p>
          <a:p>
            <a:pPr marL="457200" lvl="1" indent="0">
              <a:buNone/>
            </a:pPr>
            <a:r>
              <a:rPr lang="en-US" dirty="0"/>
              <a:t>2. Sought to develop a cycle-accurate simulation of the Tesla M40 GPU (Maxwell architecture, 2 generations later) for further research</a:t>
            </a:r>
          </a:p>
          <a:p>
            <a:r>
              <a:rPr lang="en-US" dirty="0"/>
              <a:t>Ran a list ranking (highly irregular parallel pointer jumping) benchmark of three NVIDIA GPUs as well as FusionSim</a:t>
            </a:r>
          </a:p>
          <a:p>
            <a:r>
              <a:rPr lang="en-US" dirty="0"/>
              <a:t>However, we had to abandon our plans since we could not get FusionSim to match the actual performance of modern GPUs</a:t>
            </a:r>
          </a:p>
          <a:p>
            <a:pPr marL="0" indent="0">
              <a:buNone/>
            </a:pPr>
            <a:r>
              <a:rPr lang="en-US" u="sng" dirty="0"/>
              <a:t>Anecdotal conclusion</a:t>
            </a:r>
            <a:r>
              <a:rPr lang="en-US" dirty="0"/>
              <a:t>: something must have changed</a:t>
            </a:r>
          </a:p>
        </p:txBody>
      </p:sp>
      <p:sp>
        <p:nvSpPr>
          <p:cNvPr id="4" name="Slide Number Placeholder 3">
            <a:extLst>
              <a:ext uri="{FF2B5EF4-FFF2-40B4-BE49-F238E27FC236}">
                <a16:creationId xmlns:a16="http://schemas.microsoft.com/office/drawing/2014/main" id="{DF8D5227-D0CB-4C49-80BE-7D13A5AADE52}"/>
              </a:ext>
            </a:extLst>
          </p:cNvPr>
          <p:cNvSpPr>
            <a:spLocks noGrp="1"/>
          </p:cNvSpPr>
          <p:nvPr>
            <p:ph type="sldNum" sz="quarter" idx="12"/>
          </p:nvPr>
        </p:nvSpPr>
        <p:spPr/>
        <p:txBody>
          <a:bodyPr/>
          <a:lstStyle/>
          <a:p>
            <a:fld id="{6CB17CCE-FB62-4148-BB78-00FAE9DDB746}" type="slidenum">
              <a:rPr lang="en-US" smtClean="0"/>
              <a:t>27</a:t>
            </a:fld>
            <a:endParaRPr lang="en-US"/>
          </a:p>
        </p:txBody>
      </p:sp>
    </p:spTree>
    <p:extLst>
      <p:ext uri="{BB962C8B-B14F-4D97-AF65-F5344CB8AC3E}">
        <p14:creationId xmlns:p14="http://schemas.microsoft.com/office/powerpoint/2010/main" val="3598020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FA76-AF32-4FCA-8E54-A5E37B948E2E}"/>
              </a:ext>
            </a:extLst>
          </p:cNvPr>
          <p:cNvSpPr>
            <a:spLocks noGrp="1"/>
          </p:cNvSpPr>
          <p:nvPr>
            <p:ph type="title"/>
          </p:nvPr>
        </p:nvSpPr>
        <p:spPr>
          <a:xfrm>
            <a:off x="0" y="365126"/>
            <a:ext cx="9077826" cy="990433"/>
          </a:xfrm>
        </p:spPr>
        <p:txBody>
          <a:bodyPr>
            <a:normAutofit fontScale="90000"/>
          </a:bodyPr>
          <a:lstStyle/>
          <a:p>
            <a:r>
              <a:rPr lang="en-US" sz="4000" dirty="0"/>
              <a:t>GPU memory architectures: something changed (cont.)</a:t>
            </a:r>
          </a:p>
        </p:txBody>
      </p:sp>
      <p:sp>
        <p:nvSpPr>
          <p:cNvPr id="5" name="Content Placeholder 4">
            <a:extLst>
              <a:ext uri="{FF2B5EF4-FFF2-40B4-BE49-F238E27FC236}">
                <a16:creationId xmlns:a16="http://schemas.microsoft.com/office/drawing/2014/main" id="{F435D950-D8AE-4753-8BAD-0D867BE1A485}"/>
              </a:ext>
            </a:extLst>
          </p:cNvPr>
          <p:cNvSpPr>
            <a:spLocks noGrp="1"/>
          </p:cNvSpPr>
          <p:nvPr>
            <p:ph sz="half" idx="2"/>
          </p:nvPr>
        </p:nvSpPr>
        <p:spPr>
          <a:xfrm>
            <a:off x="4433637" y="1844675"/>
            <a:ext cx="4559968" cy="4351338"/>
          </a:xfrm>
        </p:spPr>
        <p:txBody>
          <a:bodyPr>
            <a:normAutofit fontScale="70000" lnSpcReduction="20000"/>
          </a:bodyPr>
          <a:lstStyle/>
          <a:p>
            <a:endParaRPr lang="en-US" dirty="0"/>
          </a:p>
          <a:p>
            <a:pPr marL="0" indent="0">
              <a:buNone/>
            </a:pPr>
            <a:r>
              <a:rPr lang="en-US" dirty="0"/>
              <a:t>1. For small input sizes (&lt; 8000 elements), FusionSim underestimates benchmark run time relative to all three GPUs.</a:t>
            </a:r>
          </a:p>
          <a:p>
            <a:pPr lvl="1"/>
            <a:r>
              <a:rPr lang="en-US" dirty="0"/>
              <a:t>Suggests: some kernel launch overheads are not reflected in FusionSim</a:t>
            </a:r>
          </a:p>
          <a:p>
            <a:pPr marL="0" indent="0">
              <a:buNone/>
            </a:pPr>
            <a:r>
              <a:rPr lang="en-US" dirty="0"/>
              <a:t>2. The more recent Tesla K20 and M40 GPUs exhibit a steeper increase in runtime at around 250,000 elements than at any other point, but FusionSim does not reflect this</a:t>
            </a:r>
          </a:p>
          <a:p>
            <a:pPr lvl="1"/>
            <a:r>
              <a:rPr lang="en-US" dirty="0"/>
              <a:t>FusionSim more closely follows the older GTX 260 in this respect</a:t>
            </a:r>
          </a:p>
          <a:p>
            <a:pPr lvl="1"/>
            <a:r>
              <a:rPr lang="en-US" dirty="0"/>
              <a:t>This observation led us to suspect that NVIDIA made some improvements between the release of the GTX 260 in 2008 and the Tesla K20 in 2012</a:t>
            </a:r>
          </a:p>
        </p:txBody>
      </p:sp>
      <p:graphicFrame>
        <p:nvGraphicFramePr>
          <p:cNvPr id="9" name="Content Placeholder 8">
            <a:extLst>
              <a:ext uri="{FF2B5EF4-FFF2-40B4-BE49-F238E27FC236}">
                <a16:creationId xmlns:a16="http://schemas.microsoft.com/office/drawing/2014/main" id="{233F15F9-CBB9-4E01-AAAE-D7E0FE597B28}"/>
              </a:ext>
            </a:extLst>
          </p:cNvPr>
          <p:cNvGraphicFramePr>
            <a:graphicFrameLocks noGrp="1"/>
          </p:cNvGraphicFramePr>
          <p:nvPr>
            <p:ph sz="half" idx="1"/>
            <p:extLst>
              <p:ext uri="{D42A27DB-BD31-4B8C-83A1-F6EECF244321}">
                <p14:modId xmlns:p14="http://schemas.microsoft.com/office/powerpoint/2010/main" val="2766170379"/>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DF5EFDA-669A-40C2-B82D-F9005AA30655}"/>
              </a:ext>
            </a:extLst>
          </p:cNvPr>
          <p:cNvSpPr>
            <a:spLocks noGrp="1"/>
          </p:cNvSpPr>
          <p:nvPr>
            <p:ph type="sldNum" sz="quarter" idx="12"/>
          </p:nvPr>
        </p:nvSpPr>
        <p:spPr/>
        <p:txBody>
          <a:bodyPr/>
          <a:lstStyle/>
          <a:p>
            <a:fld id="{6CB17CCE-FB62-4148-BB78-00FAE9DDB746}" type="slidenum">
              <a:rPr lang="en-US" smtClean="0"/>
              <a:t>28</a:t>
            </a:fld>
            <a:endParaRPr lang="en-US"/>
          </a:p>
        </p:txBody>
      </p:sp>
    </p:spTree>
    <p:extLst>
      <p:ext uri="{BB962C8B-B14F-4D97-AF65-F5344CB8AC3E}">
        <p14:creationId xmlns:p14="http://schemas.microsoft.com/office/powerpoint/2010/main" val="3942382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9907"/>
          </a:xfrm>
        </p:spPr>
        <p:txBody>
          <a:bodyPr>
            <a:normAutofit/>
          </a:bodyPr>
          <a:lstStyle/>
          <a:p>
            <a:pPr algn="ctr"/>
            <a:r>
              <a:rPr lang="en-US" dirty="0"/>
              <a:t>Finally a clue…</a:t>
            </a:r>
          </a:p>
        </p:txBody>
      </p:sp>
      <p:sp>
        <p:nvSpPr>
          <p:cNvPr id="3" name="Content Placeholder 2"/>
          <p:cNvSpPr>
            <a:spLocks noGrp="1"/>
          </p:cNvSpPr>
          <p:nvPr>
            <p:ph sz="half" idx="1"/>
          </p:nvPr>
        </p:nvSpPr>
        <p:spPr>
          <a:xfrm>
            <a:off x="282742" y="1315454"/>
            <a:ext cx="4232108" cy="4861510"/>
          </a:xfrm>
        </p:spPr>
        <p:txBody>
          <a:bodyPr>
            <a:normAutofit fontScale="40000" lnSpcReduction="20000"/>
          </a:bodyPr>
          <a:lstStyle/>
          <a:p>
            <a:r>
              <a:rPr lang="en-US" sz="4000" dirty="0"/>
              <a:t>We could not make sense of this improvement based on published </a:t>
            </a:r>
            <a:r>
              <a:rPr lang="en-US" sz="4000" dirty="0" smtClean="0"/>
              <a:t>papers. Unexpected </a:t>
            </a:r>
            <a:r>
              <a:rPr lang="en-US" sz="4000" dirty="0"/>
              <a:t>given keynote talk [</a:t>
            </a:r>
            <a:r>
              <a:rPr lang="en-US" sz="4000" dirty="0" smtClean="0"/>
              <a:t>Dally’09</a:t>
            </a:r>
            <a:r>
              <a:rPr lang="en-US" sz="4000" dirty="0"/>
              <a:t>] and its well-cited claim: “locality equals efficiency”: How can parallel architectures equating locality with efficiency (and minimizing reliance on non-local memories) provide such strong support for massive data movement? </a:t>
            </a:r>
          </a:p>
          <a:p>
            <a:pPr marL="0" indent="0">
              <a:buNone/>
            </a:pPr>
            <a:r>
              <a:rPr lang="en-US" sz="4000" dirty="0" smtClean="0"/>
              <a:t>    So</a:t>
            </a:r>
            <a:r>
              <a:rPr lang="en-US" sz="4000" dirty="0"/>
              <a:t>, we </a:t>
            </a:r>
            <a:r>
              <a:rPr lang="en-US" sz="4000" dirty="0" smtClean="0"/>
              <a:t>dug further</a:t>
            </a:r>
            <a:r>
              <a:rPr lang="en-US" sz="4000" dirty="0"/>
              <a:t>.</a:t>
            </a:r>
          </a:p>
          <a:p>
            <a:r>
              <a:rPr lang="en-US" sz="4000" dirty="0" smtClean="0"/>
              <a:t>Biggest surprise: unnoticed(?) patent </a:t>
            </a:r>
            <a:r>
              <a:rPr lang="en-US" sz="4000" dirty="0"/>
              <a:t>[</a:t>
            </a:r>
            <a:r>
              <a:rPr lang="en-US" sz="4000" dirty="0" smtClean="0"/>
              <a:t>Dally’15</a:t>
            </a:r>
            <a:r>
              <a:rPr lang="en-US" sz="4000" dirty="0"/>
              <a:t>] filed </a:t>
            </a:r>
            <a:r>
              <a:rPr lang="en-US" sz="4000" dirty="0" smtClean="0"/>
              <a:t>in 2010 which seems near </a:t>
            </a:r>
            <a:r>
              <a:rPr lang="en-US" sz="4000" dirty="0"/>
              <a:t>opposite of [</a:t>
            </a:r>
            <a:r>
              <a:rPr lang="en-US" sz="4000" dirty="0" smtClean="0"/>
              <a:t>D’09</a:t>
            </a:r>
            <a:r>
              <a:rPr lang="en-US" sz="4000" dirty="0"/>
              <a:t>]: much better support for shared memory at the expense of local memories for </a:t>
            </a:r>
            <a:r>
              <a:rPr lang="en-US" sz="4000" dirty="0" smtClean="0"/>
              <a:t>GPUs</a:t>
            </a:r>
            <a:endParaRPr lang="en-US" sz="4000" dirty="0"/>
          </a:p>
          <a:p>
            <a:r>
              <a:rPr lang="en-US" sz="4000" dirty="0"/>
              <a:t>Indeed</a:t>
            </a:r>
            <a:r>
              <a:rPr lang="en-US" sz="4000" dirty="0" smtClean="0"/>
              <a:t>, </a:t>
            </a:r>
            <a:r>
              <a:rPr lang="en-US" sz="4000" dirty="0"/>
              <a:t>information </a:t>
            </a:r>
            <a:r>
              <a:rPr lang="en-US" sz="4000" dirty="0" smtClean="0"/>
              <a:t>on </a:t>
            </a:r>
            <a:r>
              <a:rPr lang="en-US" sz="4000" dirty="0"/>
              <a:t>the streaming multiprocessor in the NVIDIA P100 </a:t>
            </a:r>
            <a:r>
              <a:rPr lang="en-US" sz="4000" dirty="0" smtClean="0"/>
              <a:t>Volta</a:t>
            </a:r>
            <a:r>
              <a:rPr lang="en-US" sz="4000" dirty="0"/>
              <a:t> </a:t>
            </a:r>
            <a:r>
              <a:rPr lang="en-US" sz="4000" dirty="0" smtClean="0"/>
              <a:t>revealed that </a:t>
            </a:r>
            <a:r>
              <a:rPr lang="en-US" sz="4000" dirty="0"/>
              <a:t>even the register file is </a:t>
            </a:r>
            <a:r>
              <a:rPr lang="en-US" sz="4000" dirty="0" smtClean="0"/>
              <a:t>shared</a:t>
            </a:r>
          </a:p>
          <a:p>
            <a:r>
              <a:rPr lang="en-US" sz="4000" dirty="0" smtClean="0"/>
              <a:t>Interestingly…</a:t>
            </a:r>
            <a:endParaRPr lang="en-US" sz="4000" dirty="0"/>
          </a:p>
          <a:p>
            <a:endParaRPr lang="en-US" dirty="0"/>
          </a:p>
          <a:p>
            <a:pPr marL="0" indent="0">
              <a:buNone/>
            </a:pPr>
            <a:endParaRPr lang="en-US" dirty="0"/>
          </a:p>
        </p:txBody>
      </p:sp>
      <p:sp>
        <p:nvSpPr>
          <p:cNvPr id="4" name="Content Placeholder 3"/>
          <p:cNvSpPr>
            <a:spLocks noGrp="1"/>
          </p:cNvSpPr>
          <p:nvPr>
            <p:ph sz="half" idx="2"/>
          </p:nvPr>
        </p:nvSpPr>
        <p:spPr>
          <a:xfrm>
            <a:off x="4629150" y="1355558"/>
            <a:ext cx="4270664" cy="4821405"/>
          </a:xfrm>
        </p:spPr>
        <p:txBody>
          <a:bodyPr>
            <a:normAutofit fontScale="40000" lnSpcReduction="20000"/>
          </a:bodyPr>
          <a:lstStyle/>
          <a:p>
            <a:pPr marL="0" indent="0">
              <a:buNone/>
            </a:pPr>
            <a:r>
              <a:rPr lang="en-US" sz="4000" dirty="0" smtClean="0"/>
              <a:t>1</a:t>
            </a:r>
            <a:r>
              <a:rPr lang="en-US" sz="4000" dirty="0"/>
              <a:t>. [</a:t>
            </a:r>
            <a:r>
              <a:rPr lang="en-US" sz="4000" dirty="0" smtClean="0"/>
              <a:t>D’15</a:t>
            </a:r>
            <a:r>
              <a:rPr lang="en-US" sz="4000" dirty="0"/>
              <a:t>] </a:t>
            </a:r>
            <a:r>
              <a:rPr lang="en-US" sz="4000" dirty="0" smtClean="0"/>
              <a:t>claims improved </a:t>
            </a:r>
            <a:r>
              <a:rPr lang="en-US" sz="4000" dirty="0"/>
              <a:t>energy </a:t>
            </a:r>
            <a:r>
              <a:rPr lang="en-US" sz="4000" dirty="0" smtClean="0"/>
              <a:t>consumption. </a:t>
            </a:r>
            <a:r>
              <a:rPr lang="en-US" sz="4000" dirty="0"/>
              <a:t>S</a:t>
            </a:r>
            <a:r>
              <a:rPr lang="en-US" sz="4000" dirty="0" smtClean="0"/>
              <a:t>imilar </a:t>
            </a:r>
            <a:r>
              <a:rPr lang="en-US" sz="4000" dirty="0"/>
              <a:t>motivation to </a:t>
            </a:r>
            <a:r>
              <a:rPr lang="en-US" sz="4000" dirty="0" smtClean="0"/>
              <a:t>…[D’09]</a:t>
            </a:r>
            <a:endParaRPr lang="en-US" sz="4000" dirty="0"/>
          </a:p>
          <a:p>
            <a:pPr marL="0" indent="0">
              <a:buNone/>
            </a:pPr>
            <a:r>
              <a:rPr lang="en-US" sz="4000" dirty="0"/>
              <a:t>2. However, we have not been able to find </a:t>
            </a:r>
            <a:r>
              <a:rPr lang="en-US" sz="4000" dirty="0" smtClean="0"/>
              <a:t>direct support </a:t>
            </a:r>
            <a:r>
              <a:rPr lang="en-US" sz="4000" dirty="0"/>
              <a:t>in the literature for improved energy consumption as a result of trading local memories for shared </a:t>
            </a:r>
            <a:r>
              <a:rPr lang="en-US" sz="4000" dirty="0" smtClean="0"/>
              <a:t>ones…Our </a:t>
            </a:r>
            <a:r>
              <a:rPr lang="en-US" sz="4000" dirty="0"/>
              <a:t>XMT work </a:t>
            </a:r>
            <a:r>
              <a:rPr lang="en-US" sz="4000" dirty="0" smtClean="0"/>
              <a:t>appears closest: articulating the appeal of </a:t>
            </a:r>
            <a:r>
              <a:rPr lang="en-US" sz="4000" dirty="0"/>
              <a:t>shared </a:t>
            </a:r>
            <a:r>
              <a:rPr lang="en-US" sz="4000" dirty="0" smtClean="0"/>
              <a:t>memory over </a:t>
            </a:r>
            <a:r>
              <a:rPr lang="en-US" sz="4000" dirty="0"/>
              <a:t>local memories </a:t>
            </a:r>
            <a:r>
              <a:rPr lang="en-US" sz="4000" dirty="0" smtClean="0"/>
              <a:t>for </a:t>
            </a:r>
            <a:r>
              <a:rPr lang="en-US" sz="4000" u="sng" dirty="0" smtClean="0"/>
              <a:t>both</a:t>
            </a:r>
            <a:r>
              <a:rPr lang="en-US" sz="4000" dirty="0" smtClean="0"/>
              <a:t> </a:t>
            </a:r>
            <a:r>
              <a:rPr lang="en-US" sz="4000" dirty="0"/>
              <a:t>performance and </a:t>
            </a:r>
            <a:r>
              <a:rPr lang="en-US" sz="4000" dirty="0" smtClean="0"/>
              <a:t>energy</a:t>
            </a:r>
            <a:endParaRPr lang="en-US" sz="4000" dirty="0"/>
          </a:p>
          <a:p>
            <a:pPr marL="0" indent="0">
              <a:buNone/>
            </a:pPr>
            <a:r>
              <a:rPr lang="en-US" sz="4000" dirty="0"/>
              <a:t>3. In fact, much of the architecture literature seems to continue being influenced by </a:t>
            </a:r>
            <a:r>
              <a:rPr lang="en-US" sz="4000" dirty="0" smtClean="0"/>
              <a:t>[’09</a:t>
            </a:r>
            <a:r>
              <a:rPr lang="en-US" sz="4000" dirty="0"/>
              <a:t>] and its call for limiting data </a:t>
            </a:r>
            <a:r>
              <a:rPr lang="en-US" sz="4000" dirty="0" smtClean="0"/>
              <a:t>movement</a:t>
            </a:r>
            <a:endParaRPr lang="en-US" sz="4000" dirty="0"/>
          </a:p>
          <a:p>
            <a:pPr marL="0" indent="0">
              <a:buNone/>
            </a:pPr>
            <a:endParaRPr lang="en-US" sz="4000" dirty="0"/>
          </a:p>
          <a:p>
            <a:pPr marL="0" indent="0">
              <a:buNone/>
            </a:pPr>
            <a:r>
              <a:rPr lang="en-US" sz="4000" dirty="0" smtClean="0"/>
              <a:t>Next: 1. Why XMT-type support </a:t>
            </a:r>
            <a:r>
              <a:rPr lang="en-US" sz="4000" dirty="0"/>
              <a:t>for low-overhead transition between serial and parallel </a:t>
            </a:r>
            <a:r>
              <a:rPr lang="en-US" sz="4000" dirty="0" smtClean="0"/>
              <a:t>execution may be a good idea for GPUs. 2. Some growth in this direction</a:t>
            </a:r>
            <a:r>
              <a:rPr lang="en-US" dirty="0" smtClean="0"/>
              <a:t>.</a:t>
            </a:r>
            <a:endParaRPr lang="en-US" dirty="0"/>
          </a:p>
          <a:p>
            <a:endParaRPr lang="en-US" dirty="0"/>
          </a:p>
        </p:txBody>
      </p:sp>
      <p:sp>
        <p:nvSpPr>
          <p:cNvPr id="5" name="Slide Number Placeholder 4"/>
          <p:cNvSpPr>
            <a:spLocks noGrp="1"/>
          </p:cNvSpPr>
          <p:nvPr>
            <p:ph type="sldNum" sz="quarter" idx="12"/>
          </p:nvPr>
        </p:nvSpPr>
        <p:spPr/>
        <p:txBody>
          <a:bodyPr/>
          <a:lstStyle/>
          <a:p>
            <a:fld id="{6CB17CCE-FB62-4148-BB78-00FAE9DDB746}" type="slidenum">
              <a:rPr lang="en-US" smtClean="0"/>
              <a:t>29</a:t>
            </a:fld>
            <a:endParaRPr lang="en-US"/>
          </a:p>
        </p:txBody>
      </p:sp>
    </p:spTree>
    <p:extLst>
      <p:ext uri="{BB962C8B-B14F-4D97-AF65-F5344CB8AC3E}">
        <p14:creationId xmlns:p14="http://schemas.microsoft.com/office/powerpoint/2010/main" val="107157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0"/>
            <a:ext cx="8229600" cy="533400"/>
          </a:xfrm>
        </p:spPr>
        <p:txBody>
          <a:bodyPr>
            <a:normAutofit fontScale="90000"/>
          </a:bodyPr>
          <a:lstStyle/>
          <a:p>
            <a:pPr eaLnBrk="1" hangingPunct="1"/>
            <a:r>
              <a:rPr lang="en-US" u="sng">
                <a:latin typeface="Arial" charset="0"/>
              </a:rPr>
              <a:t>Commodity computer systems</a:t>
            </a:r>
          </a:p>
        </p:txBody>
      </p:sp>
      <p:sp>
        <p:nvSpPr>
          <p:cNvPr id="20482" name="Rectangle 3"/>
          <p:cNvSpPr>
            <a:spLocks noGrp="1" noChangeArrowheads="1"/>
          </p:cNvSpPr>
          <p:nvPr>
            <p:ph type="body" idx="4294967295"/>
          </p:nvPr>
        </p:nvSpPr>
        <p:spPr>
          <a:xfrm>
            <a:off x="0" y="695960"/>
            <a:ext cx="9144000" cy="6172200"/>
          </a:xfrm>
        </p:spPr>
        <p:txBody>
          <a:bodyPr>
            <a:normAutofit lnSpcReduction="10000"/>
          </a:bodyPr>
          <a:lstStyle/>
          <a:p>
            <a:pPr marL="660400" indent="-660400" eaLnBrk="1" hangingPunct="1">
              <a:lnSpc>
                <a:spcPct val="80000"/>
              </a:lnSpc>
              <a:buFontTx/>
              <a:buNone/>
            </a:pPr>
            <a:r>
              <a:rPr lang="en-US" sz="2400" dirty="0" smtClean="0">
                <a:solidFill>
                  <a:srgbClr val="000000"/>
                </a:solidFill>
                <a:latin typeface="Arial" charset="0"/>
              </a:rPr>
              <a:t>[Hennessy Patterson-19]:</a:t>
            </a:r>
            <a:endParaRPr lang="en-US" sz="3000" b="1" dirty="0" smtClean="0">
              <a:solidFill>
                <a:srgbClr val="000000"/>
              </a:solidFill>
              <a:latin typeface="Arial" charset="0"/>
            </a:endParaRPr>
          </a:p>
          <a:p>
            <a:pPr marL="660400" indent="-660400" eaLnBrk="1" hangingPunct="1">
              <a:lnSpc>
                <a:spcPct val="80000"/>
              </a:lnSpc>
              <a:buFontTx/>
              <a:buNone/>
            </a:pPr>
            <a:r>
              <a:rPr lang="en-US" sz="2400" dirty="0" smtClean="0">
                <a:solidFill>
                  <a:srgbClr val="FF0000"/>
                </a:solidFill>
                <a:latin typeface="Arial" charset="0"/>
              </a:rPr>
              <a:t>- Clock </a:t>
            </a:r>
            <a:r>
              <a:rPr lang="en-US" sz="2400" dirty="0">
                <a:solidFill>
                  <a:srgbClr val="FF0000"/>
                </a:solidFill>
                <a:latin typeface="Arial" charset="0"/>
              </a:rPr>
              <a:t>frequency growth: </a:t>
            </a:r>
            <a:r>
              <a:rPr lang="en-US" sz="2400" dirty="0" smtClean="0">
                <a:solidFill>
                  <a:srgbClr val="FF0000"/>
                </a:solidFill>
                <a:latin typeface="Arial" charset="0"/>
              </a:rPr>
              <a:t>~flat.</a:t>
            </a:r>
            <a:r>
              <a:rPr lang="en-US" sz="2400" dirty="0" smtClean="0">
                <a:solidFill>
                  <a:srgbClr val="FF0000"/>
                </a:solidFill>
                <a:latin typeface="Arial" charset="0"/>
                <a:sym typeface="Wingdings" charset="0"/>
              </a:rPr>
              <a:t> </a:t>
            </a:r>
            <a:r>
              <a:rPr lang="en-US" sz="2400" dirty="0" smtClean="0">
                <a:latin typeface="Arial" charset="0"/>
              </a:rPr>
              <a:t>If </a:t>
            </a:r>
            <a:r>
              <a:rPr lang="en-US" sz="2400" dirty="0">
                <a:latin typeface="Arial" charset="0"/>
              </a:rPr>
              <a:t>you want your program to run significantly faster … you</a:t>
            </a:r>
            <a:r>
              <a:rPr lang="ja-JP" altLang="en-US" sz="2400" dirty="0">
                <a:latin typeface="Arial" charset="0"/>
              </a:rPr>
              <a:t>’</a:t>
            </a:r>
            <a:r>
              <a:rPr lang="en-US" altLang="ja-JP" sz="2400" dirty="0">
                <a:latin typeface="Arial" charset="0"/>
              </a:rPr>
              <a:t>re going to have to parallelize it </a:t>
            </a:r>
            <a:r>
              <a:rPr lang="en-US" altLang="ja-JP" sz="2400" dirty="0">
                <a:latin typeface="Arial" charset="0"/>
                <a:sym typeface="Wingdings" charset="0"/>
              </a:rPr>
              <a:t></a:t>
            </a:r>
            <a:r>
              <a:rPr lang="en-US" altLang="ja-JP" sz="2400" dirty="0">
                <a:latin typeface="Arial" charset="0"/>
              </a:rPr>
              <a:t> </a:t>
            </a:r>
            <a:r>
              <a:rPr lang="en-US" altLang="ja-JP" sz="2400" dirty="0">
                <a:solidFill>
                  <a:srgbClr val="FF0000"/>
                </a:solidFill>
                <a:latin typeface="Arial" charset="0"/>
                <a:sym typeface="Wingdings" charset="0"/>
              </a:rPr>
              <a:t>Parallelism: only game in town</a:t>
            </a:r>
            <a:endParaRPr lang="en-US" altLang="ja-JP" sz="2400" u="sng" dirty="0">
              <a:solidFill>
                <a:srgbClr val="FF0000"/>
              </a:solidFill>
              <a:latin typeface="Arial" charset="0"/>
            </a:endParaRPr>
          </a:p>
          <a:p>
            <a:pPr marL="660400" indent="-660400" eaLnBrk="1" hangingPunct="1">
              <a:lnSpc>
                <a:spcPct val="80000"/>
              </a:lnSpc>
              <a:buFontTx/>
              <a:buNone/>
            </a:pPr>
            <a:r>
              <a:rPr lang="en-US" sz="2400" dirty="0" smtClean="0">
                <a:solidFill>
                  <a:schemeClr val="accent2"/>
                </a:solidFill>
                <a:latin typeface="Arial" charset="0"/>
              </a:rPr>
              <a:t>- Since </a:t>
            </a:r>
            <a:r>
              <a:rPr lang="en-US" sz="2400" dirty="0">
                <a:solidFill>
                  <a:schemeClr val="accent2"/>
                </a:solidFill>
                <a:latin typeface="Arial" charset="0"/>
              </a:rPr>
              <a:t>1980: </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#Transistors/chip</a:t>
            </a:r>
            <a:r>
              <a:rPr lang="en-US" sz="2400" dirty="0">
                <a:solidFill>
                  <a:schemeClr val="accent2"/>
                </a:solidFill>
                <a:latin typeface="Arial" charset="0"/>
              </a:rPr>
              <a:t> 29K</a:t>
            </a:r>
            <a:r>
              <a:rPr lang="en-US" sz="2400" dirty="0">
                <a:solidFill>
                  <a:schemeClr val="accent2"/>
                </a:solidFill>
                <a:latin typeface="Arial" charset="0"/>
                <a:sym typeface="Wingdings" charset="0"/>
              </a:rPr>
              <a:t>~10s</a:t>
            </a:r>
            <a:r>
              <a:rPr lang="en-US" sz="2400" dirty="0">
                <a:solidFill>
                  <a:schemeClr val="accent2"/>
                </a:solidFill>
                <a:latin typeface="Arial" charset="0"/>
              </a:rPr>
              <a:t>B!</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Bandwidth/Latency</a:t>
            </a:r>
            <a:r>
              <a:rPr lang="en-US" sz="2400" dirty="0">
                <a:solidFill>
                  <a:schemeClr val="accent2"/>
                </a:solidFill>
                <a:latin typeface="Arial" charset="0"/>
              </a:rPr>
              <a:t> </a:t>
            </a:r>
            <a:r>
              <a:rPr lang="en-US" sz="2400" dirty="0" smtClean="0">
                <a:solidFill>
                  <a:schemeClr val="accent2"/>
                </a:solidFill>
                <a:latin typeface="Arial" charset="0"/>
              </a:rPr>
              <a:t>+300X</a:t>
            </a:r>
          </a:p>
          <a:p>
            <a:pPr marL="660400" indent="-660400">
              <a:lnSpc>
                <a:spcPct val="80000"/>
              </a:lnSpc>
              <a:buNone/>
            </a:pPr>
            <a:r>
              <a:rPr lang="en-US" sz="2400" dirty="0" smtClean="0">
                <a:solidFill>
                  <a:schemeClr val="accent2"/>
                </a:solidFill>
                <a:latin typeface="Arial" charset="0"/>
              </a:rPr>
              <a:t>  </a:t>
            </a:r>
          </a:p>
          <a:p>
            <a:pPr marL="660400" indent="-660400">
              <a:lnSpc>
                <a:spcPct val="80000"/>
              </a:lnSpc>
              <a:buNone/>
            </a:pPr>
            <a:r>
              <a:rPr lang="en-US" sz="2400" dirty="0" smtClean="0">
                <a:latin typeface="Arial" charset="0"/>
              </a:rPr>
              <a:t>Great but… </a:t>
            </a:r>
            <a:r>
              <a:rPr lang="en-US" sz="2400" u="sng" dirty="0" smtClean="0">
                <a:solidFill>
                  <a:schemeClr val="accent2"/>
                </a:solidFill>
                <a:latin typeface="Arial" charset="0"/>
              </a:rPr>
              <a:t>Programmer</a:t>
            </a:r>
            <a:r>
              <a:rPr lang="ja-JP" altLang="en-US" sz="2400" u="sng" dirty="0">
                <a:solidFill>
                  <a:schemeClr val="accent2"/>
                </a:solidFill>
                <a:latin typeface="Arial" charset="0"/>
              </a:rPr>
              <a:t>’</a:t>
            </a:r>
            <a:r>
              <a:rPr lang="en-US" altLang="ja-JP" sz="2400" u="sng" dirty="0">
                <a:solidFill>
                  <a:schemeClr val="accent2"/>
                </a:solidFill>
                <a:latin typeface="Arial" charset="0"/>
              </a:rPr>
              <a:t>s IQ? </a:t>
            </a:r>
            <a:r>
              <a:rPr lang="en-US" altLang="ja-JP" sz="2400" dirty="0">
                <a:solidFill>
                  <a:schemeClr val="accent2"/>
                </a:solidFill>
                <a:latin typeface="Arial" charset="0"/>
              </a:rPr>
              <a:t>Flat..</a:t>
            </a:r>
          </a:p>
          <a:p>
            <a:pPr marL="660400" indent="-660400" eaLnBrk="1" hangingPunct="1">
              <a:lnSpc>
                <a:spcPct val="80000"/>
              </a:lnSpc>
              <a:buFontTx/>
              <a:buNone/>
            </a:pPr>
            <a:endParaRPr lang="en-US" sz="2400" dirty="0" smtClean="0">
              <a:latin typeface="Arial" charset="0"/>
            </a:endParaRPr>
          </a:p>
          <a:p>
            <a:pPr marL="660400" indent="-660400" eaLnBrk="1" hangingPunct="1">
              <a:lnSpc>
                <a:spcPct val="80000"/>
              </a:lnSpc>
              <a:buFontTx/>
              <a:buNone/>
            </a:pPr>
            <a:r>
              <a:rPr lang="en-US" sz="2400" dirty="0" smtClean="0">
                <a:latin typeface="Arial" charset="0"/>
              </a:rPr>
              <a:t>Glass half full or half empty?</a:t>
            </a:r>
          </a:p>
          <a:p>
            <a:pPr marL="660400" indent="-660400" algn="ctr" eaLnBrk="1" hangingPunct="1">
              <a:lnSpc>
                <a:spcPct val="80000"/>
              </a:lnSpc>
              <a:buFontTx/>
              <a:buNone/>
            </a:pPr>
            <a:r>
              <a:rPr lang="en-US" sz="2400" u="sng" dirty="0" smtClean="0">
                <a:latin typeface="Arial" charset="0"/>
              </a:rPr>
              <a:t>Products</a:t>
            </a:r>
          </a:p>
          <a:p>
            <a:pPr eaLnBrk="1" hangingPunct="1">
              <a:lnSpc>
                <a:spcPct val="80000"/>
              </a:lnSpc>
              <a:buFontTx/>
              <a:buChar char="-"/>
            </a:pPr>
            <a:r>
              <a:rPr lang="en-US" altLang="ja-JP" sz="2400" dirty="0" smtClean="0">
                <a:latin typeface="Arial" charset="0"/>
              </a:rPr>
              <a:t>Market success of:</a:t>
            </a:r>
          </a:p>
          <a:p>
            <a:pPr lvl="1">
              <a:lnSpc>
                <a:spcPct val="80000"/>
              </a:lnSpc>
              <a:buFontTx/>
              <a:buChar char="-"/>
            </a:pPr>
            <a:r>
              <a:rPr lang="en-US" altLang="ja-JP" sz="2000" dirty="0" smtClean="0">
                <a:latin typeface="Arial" charset="0"/>
              </a:rPr>
              <a:t>dedicated GPUs (e.g., NVIDIA)</a:t>
            </a:r>
          </a:p>
          <a:p>
            <a:pPr lvl="1">
              <a:lnSpc>
                <a:spcPct val="80000"/>
              </a:lnSpc>
              <a:buFontTx/>
              <a:buChar char="-"/>
            </a:pPr>
            <a:r>
              <a:rPr lang="en-US" altLang="ja-JP" sz="2000" dirty="0" smtClean="0">
                <a:latin typeface="Arial" charset="0"/>
              </a:rPr>
              <a:t>integrated GPUs (Intel)</a:t>
            </a:r>
          </a:p>
          <a:p>
            <a:pPr marL="0" lvl="1">
              <a:lnSpc>
                <a:spcPct val="80000"/>
              </a:lnSpc>
              <a:buFontTx/>
              <a:buChar char="-"/>
            </a:pPr>
            <a:r>
              <a:rPr lang="en-US" sz="2400" dirty="0" smtClean="0">
                <a:latin typeface="Arial" charset="0"/>
              </a:rPr>
              <a:t>Deprecated:</a:t>
            </a:r>
          </a:p>
          <a:p>
            <a:pPr marL="857250" lvl="3">
              <a:lnSpc>
                <a:spcPct val="80000"/>
              </a:lnSpc>
              <a:buFontTx/>
              <a:buChar char="-"/>
            </a:pPr>
            <a:r>
              <a:rPr lang="en-US" dirty="0" smtClean="0">
                <a:latin typeface="Arial" charset="0"/>
              </a:rPr>
              <a:t>2005–2018 </a:t>
            </a:r>
            <a:r>
              <a:rPr lang="en-US" dirty="0">
                <a:latin typeface="Arial" charset="0"/>
                <a:sym typeface="Wingdings" panose="05000000000000000000" pitchFamily="2" charset="2"/>
              </a:rPr>
              <a:t></a:t>
            </a:r>
            <a:r>
              <a:rPr lang="en-US" dirty="0">
                <a:latin typeface="Arial" charset="0"/>
              </a:rPr>
              <a:t> </a:t>
            </a:r>
            <a:r>
              <a:rPr lang="en-US" dirty="0" smtClean="0">
                <a:latin typeface="Arial" charset="0"/>
              </a:rPr>
              <a:t>Many-Integrated-Core (Intel, Xeon Phi Knights Landing)</a:t>
            </a:r>
            <a:endParaRPr lang="en-US" dirty="0">
              <a:latin typeface="Arial" charset="0"/>
            </a:endParaRPr>
          </a:p>
          <a:p>
            <a:pPr marL="457200" lvl="1" indent="0">
              <a:lnSpc>
                <a:spcPct val="80000"/>
              </a:lnSpc>
              <a:buNone/>
            </a:pPr>
            <a:r>
              <a:rPr lang="en-US" altLang="ja-JP" sz="2000" dirty="0" smtClean="0">
                <a:latin typeface="Arial" charset="0"/>
              </a:rPr>
              <a:t> </a:t>
            </a:r>
            <a:endParaRPr lang="en-US" altLang="ja-JP" sz="2000" dirty="0">
              <a:latin typeface="Arial" charset="0"/>
            </a:endParaRPr>
          </a:p>
        </p:txBody>
      </p:sp>
      <p:pic>
        <p:nvPicPr>
          <p:cNvPr id="20483" name="Picture 12"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039" y="2885441"/>
            <a:ext cx="1464747"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4"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840" y="2885442"/>
            <a:ext cx="155956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D91661D-629B-1643-88A8-69A2F214F552}" type="slidenum">
              <a:rPr lang="en-US" smtClean="0"/>
              <a:pPr/>
              <a:t>3</a:t>
            </a:fld>
            <a:endParaRPr lang="en-US" dirty="0"/>
          </a:p>
        </p:txBody>
      </p:sp>
    </p:spTree>
    <p:extLst>
      <p:ext uri="{BB962C8B-B14F-4D97-AF65-F5344CB8AC3E}">
        <p14:creationId xmlns:p14="http://schemas.microsoft.com/office/powerpoint/2010/main" val="3614932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CCB46-AD69-42DF-825F-84519A32C36D}"/>
              </a:ext>
            </a:extLst>
          </p:cNvPr>
          <p:cNvSpPr>
            <a:spLocks noGrp="1"/>
          </p:cNvSpPr>
          <p:nvPr>
            <p:ph type="title"/>
          </p:nvPr>
        </p:nvSpPr>
        <p:spPr/>
        <p:txBody>
          <a:bodyPr>
            <a:normAutofit fontScale="90000"/>
          </a:bodyPr>
          <a:lstStyle/>
          <a:p>
            <a:r>
              <a:rPr lang="en-US" dirty="0"/>
              <a:t>Evaluation: Sensitivity to serial-parallel transition overhead</a:t>
            </a:r>
          </a:p>
        </p:txBody>
      </p:sp>
      <p:sp>
        <p:nvSpPr>
          <p:cNvPr id="6" name="Content Placeholder 5">
            <a:extLst>
              <a:ext uri="{FF2B5EF4-FFF2-40B4-BE49-F238E27FC236}">
                <a16:creationId xmlns:a16="http://schemas.microsoft.com/office/drawing/2014/main" id="{DA9BB8F5-68F5-442D-A3B6-1D5F2BF1C03C}"/>
              </a:ext>
            </a:extLst>
          </p:cNvPr>
          <p:cNvSpPr>
            <a:spLocks noGrp="1"/>
          </p:cNvSpPr>
          <p:nvPr>
            <p:ph sz="half" idx="2"/>
          </p:nvPr>
        </p:nvSpPr>
        <p:spPr/>
        <p:txBody>
          <a:bodyPr>
            <a:normAutofit fontScale="70000" lnSpcReduction="20000"/>
          </a:bodyPr>
          <a:lstStyle/>
          <a:p>
            <a:r>
              <a:rPr lang="en-US" dirty="0"/>
              <a:t>Here, we examine the effect of spawn latency (= hardware portion of transition overhead) on the XGBoost speedup</a:t>
            </a:r>
          </a:p>
          <a:p>
            <a:pPr lvl="1"/>
            <a:r>
              <a:rPr lang="en-US" dirty="0"/>
              <a:t>Original value = 23 cycles (leftmost point)</a:t>
            </a:r>
          </a:p>
          <a:p>
            <a:r>
              <a:rPr lang="en-US" dirty="0"/>
              <a:t>Performance falls off when latency exceeds 1,000 cycles</a:t>
            </a:r>
          </a:p>
          <a:p>
            <a:pPr lvl="1"/>
            <a:r>
              <a:rPr lang="en-US" dirty="0"/>
              <a:t>Typical GPU kernel launch latency ≈ 10,000 cycles.</a:t>
            </a:r>
          </a:p>
          <a:p>
            <a:r>
              <a:rPr lang="en-US" dirty="0"/>
              <a:t>If the overhead for serial-to-parallel transition on XMT were as high as it is for the GPU, then XMT would perform no better than the GPU.</a:t>
            </a:r>
          </a:p>
          <a:p>
            <a:pPr lvl="1"/>
            <a:r>
              <a:rPr lang="en-US" dirty="0"/>
              <a:t>Shows the importance of low-overhead transition from serial to parallel in a complete application</a:t>
            </a:r>
          </a:p>
        </p:txBody>
      </p:sp>
      <p:graphicFrame>
        <p:nvGraphicFramePr>
          <p:cNvPr id="11" name="Content Placeholder 10">
            <a:extLst>
              <a:ext uri="{FF2B5EF4-FFF2-40B4-BE49-F238E27FC236}">
                <a16:creationId xmlns:a16="http://schemas.microsoft.com/office/drawing/2014/main" id="{3EC35484-D2EB-466E-A5DF-7D12A79DCC3E}"/>
              </a:ext>
            </a:extLst>
          </p:cNvPr>
          <p:cNvGraphicFramePr>
            <a:graphicFrameLocks noGrp="1"/>
          </p:cNvGraphicFramePr>
          <p:nvPr>
            <p:ph sz="half" idx="1"/>
            <p:extLst>
              <p:ext uri="{D42A27DB-BD31-4B8C-83A1-F6EECF244321}">
                <p14:modId xmlns:p14="http://schemas.microsoft.com/office/powerpoint/2010/main" val="3861261336"/>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41DEEA37-1B90-4430-858C-17947CED050A}"/>
              </a:ext>
            </a:extLst>
          </p:cNvPr>
          <p:cNvSpPr>
            <a:spLocks noGrp="1"/>
          </p:cNvSpPr>
          <p:nvPr>
            <p:ph type="sldNum" sz="quarter" idx="12"/>
          </p:nvPr>
        </p:nvSpPr>
        <p:spPr/>
        <p:txBody>
          <a:bodyPr/>
          <a:lstStyle/>
          <a:p>
            <a:fld id="{6CB17CCE-FB62-4148-BB78-00FAE9DDB746}" type="slidenum">
              <a:rPr lang="en-US" smtClean="0"/>
              <a:t>30</a:t>
            </a:fld>
            <a:endParaRPr lang="en-US"/>
          </a:p>
        </p:txBody>
      </p:sp>
    </p:spTree>
    <p:extLst>
      <p:ext uri="{BB962C8B-B14F-4D97-AF65-F5344CB8AC3E}">
        <p14:creationId xmlns:p14="http://schemas.microsoft.com/office/powerpoint/2010/main" val="901798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FA76-AF32-4FCA-8E54-A5E37B948E2E}"/>
              </a:ext>
            </a:extLst>
          </p:cNvPr>
          <p:cNvSpPr>
            <a:spLocks noGrp="1"/>
          </p:cNvSpPr>
          <p:nvPr>
            <p:ph type="title"/>
          </p:nvPr>
        </p:nvSpPr>
        <p:spPr/>
        <p:txBody>
          <a:bodyPr>
            <a:normAutofit fontScale="90000"/>
          </a:bodyPr>
          <a:lstStyle/>
          <a:p>
            <a:r>
              <a:rPr lang="en-US" dirty="0"/>
              <a:t>Evaluation: Serial-parallel transition overhead (OpenGL)</a:t>
            </a:r>
          </a:p>
        </p:txBody>
      </p:sp>
      <p:sp>
        <p:nvSpPr>
          <p:cNvPr id="5" name="Content Placeholder 4">
            <a:extLst>
              <a:ext uri="{FF2B5EF4-FFF2-40B4-BE49-F238E27FC236}">
                <a16:creationId xmlns:a16="http://schemas.microsoft.com/office/drawing/2014/main" id="{2C83C6BE-25FF-401E-9D09-1701C268557F}"/>
              </a:ext>
            </a:extLst>
          </p:cNvPr>
          <p:cNvSpPr>
            <a:spLocks noGrp="1"/>
          </p:cNvSpPr>
          <p:nvPr>
            <p:ph sz="half" idx="2"/>
          </p:nvPr>
        </p:nvSpPr>
        <p:spPr/>
        <p:txBody>
          <a:bodyPr>
            <a:normAutofit fontScale="55000" lnSpcReduction="20000"/>
          </a:bodyPr>
          <a:lstStyle/>
          <a:p>
            <a:r>
              <a:rPr lang="en-US" dirty="0"/>
              <a:t>For ≤ 2048 pixels, the Intel i5 processor with </a:t>
            </a:r>
            <a:r>
              <a:rPr lang="en-US" dirty="0">
                <a:solidFill>
                  <a:srgbClr val="FF0000"/>
                </a:solidFill>
              </a:rPr>
              <a:t>HD Graphics </a:t>
            </a:r>
            <a:r>
              <a:rPr lang="en-US" dirty="0"/>
              <a:t>4600 is faster than the discrete NVIDIA GTX 1060 </a:t>
            </a:r>
            <a:r>
              <a:rPr lang="en-US" dirty="0" smtClean="0"/>
              <a:t>GPU</a:t>
            </a:r>
          </a:p>
          <a:p>
            <a:pPr marL="0" indent="0">
              <a:buNone/>
            </a:pPr>
            <a:r>
              <a:rPr lang="en-US" sz="2600" dirty="0" smtClean="0"/>
              <a:t>    (Support for OpenGL both on </a:t>
            </a:r>
            <a:r>
              <a:rPr lang="en-US" sz="2600" dirty="0" err="1" smtClean="0"/>
              <a:t>Nvidia</a:t>
            </a:r>
            <a:r>
              <a:rPr lang="en-US" sz="2600" dirty="0" smtClean="0"/>
              <a:t> and Intel GPUs. No access to OpenGL in later NVidia GPUs. Other apps did not optimize down-scaling on Intel. See also paper)</a:t>
            </a:r>
            <a:endParaRPr lang="en-US" sz="2600" dirty="0"/>
          </a:p>
          <a:p>
            <a:r>
              <a:rPr lang="en-US" dirty="0"/>
              <a:t>This may be because the Intel GPU uses a unified memory architecture</a:t>
            </a:r>
          </a:p>
          <a:p>
            <a:pPr lvl="1"/>
            <a:r>
              <a:rPr lang="en-US" dirty="0"/>
              <a:t>“Zero-copy” sharing of data between serial and parallel code</a:t>
            </a:r>
          </a:p>
          <a:p>
            <a:pPr lvl="1"/>
            <a:r>
              <a:rPr lang="en-US" dirty="0"/>
              <a:t>Support for memory coherency and consistency for fine-grained “pointer-based” sharing between CPU cores and GPU</a:t>
            </a:r>
          </a:p>
          <a:p>
            <a:r>
              <a:rPr lang="en-US" dirty="0"/>
              <a:t>Combined with physical proximity of GPU on the same chip, this may enable tighter coupling of GPU control with the CPU</a:t>
            </a:r>
          </a:p>
          <a:p>
            <a:r>
              <a:rPr lang="en-US" dirty="0"/>
              <a:t>Does this suggest that CPUs are moving in the direction of XMT?</a:t>
            </a:r>
          </a:p>
          <a:p>
            <a:pPr lvl="1"/>
            <a:endParaRPr lang="en-US" dirty="0"/>
          </a:p>
          <a:p>
            <a:endParaRPr lang="en-US" dirty="0"/>
          </a:p>
        </p:txBody>
      </p:sp>
      <p:graphicFrame>
        <p:nvGraphicFramePr>
          <p:cNvPr id="7" name="Content Placeholder 6">
            <a:extLst>
              <a:ext uri="{FF2B5EF4-FFF2-40B4-BE49-F238E27FC236}">
                <a16:creationId xmlns:a16="http://schemas.microsoft.com/office/drawing/2014/main" id="{55D1A631-39A2-4EC4-91D0-ECD289C767F5}"/>
              </a:ext>
            </a:extLst>
          </p:cNvPr>
          <p:cNvGraphicFramePr>
            <a:graphicFrameLocks noGrp="1"/>
          </p:cNvGraphicFramePr>
          <p:nvPr>
            <p:ph sz="half" idx="1"/>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5975892-B1E9-4DE8-966A-A7BCD903BE21}"/>
              </a:ext>
            </a:extLst>
          </p:cNvPr>
          <p:cNvSpPr>
            <a:spLocks noGrp="1"/>
          </p:cNvSpPr>
          <p:nvPr>
            <p:ph type="sldNum" sz="quarter" idx="12"/>
          </p:nvPr>
        </p:nvSpPr>
        <p:spPr/>
        <p:txBody>
          <a:bodyPr/>
          <a:lstStyle/>
          <a:p>
            <a:fld id="{6CB17CCE-FB62-4148-BB78-00FAE9DDB746}" type="slidenum">
              <a:rPr lang="en-US" smtClean="0"/>
              <a:t>31</a:t>
            </a:fld>
            <a:endParaRPr lang="en-US"/>
          </a:p>
        </p:txBody>
      </p:sp>
    </p:spTree>
    <p:extLst>
      <p:ext uri="{BB962C8B-B14F-4D97-AF65-F5344CB8AC3E}">
        <p14:creationId xmlns:p14="http://schemas.microsoft.com/office/powerpoint/2010/main" val="402764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
            <a:ext cx="8229600" cy="784800"/>
          </a:xfrm>
        </p:spPr>
        <p:txBody>
          <a:bodyPr>
            <a:normAutofit/>
          </a:bodyPr>
          <a:lstStyle/>
          <a:p>
            <a:r>
              <a:rPr lang="en-US" dirty="0" smtClean="0"/>
              <a:t>Buildable, effective and scalable</a:t>
            </a:r>
            <a:endParaRPr lang="en-US" dirty="0"/>
          </a:p>
        </p:txBody>
      </p:sp>
      <p:sp>
        <p:nvSpPr>
          <p:cNvPr id="3" name="Content Placeholder 2"/>
          <p:cNvSpPr>
            <a:spLocks noGrp="1"/>
          </p:cNvSpPr>
          <p:nvPr>
            <p:ph idx="1"/>
          </p:nvPr>
        </p:nvSpPr>
        <p:spPr>
          <a:xfrm>
            <a:off x="457200" y="1029600"/>
            <a:ext cx="8229600" cy="5828400"/>
          </a:xfrm>
        </p:spPr>
        <p:txBody>
          <a:bodyPr>
            <a:normAutofit/>
          </a:bodyPr>
          <a:lstStyle/>
          <a:p>
            <a:r>
              <a:rPr lang="en-US" sz="2400" u="sng" dirty="0" smtClean="0"/>
              <a:t>Buildable</a:t>
            </a:r>
            <a:r>
              <a:rPr lang="en-US" sz="2400" dirty="0" smtClean="0"/>
              <a:t>: Explicit </a:t>
            </a:r>
            <a:r>
              <a:rPr lang="en-US" sz="2400" dirty="0"/>
              <a:t>multi-threading (XMT) architecture</a:t>
            </a:r>
          </a:p>
          <a:p>
            <a:pPr marL="0" indent="0" algn="ctr">
              <a:buNone/>
            </a:pPr>
            <a:r>
              <a:rPr lang="en-US" sz="2400" i="1" dirty="0" err="1"/>
              <a:t>L</a:t>
            </a:r>
            <a:r>
              <a:rPr lang="en-US" sz="2400" i="1" dirty="0" err="1" smtClean="0"/>
              <a:t>ock-step</a:t>
            </a:r>
            <a:r>
              <a:rPr lang="en-US" sz="2400" i="1" dirty="0" err="1">
                <a:sym typeface="Wingdings" panose="05000000000000000000" pitchFamily="2" charset="2"/>
              </a:rPr>
              <a:t></a:t>
            </a:r>
            <a:r>
              <a:rPr lang="en-US" sz="2400" i="1" u="sng" dirty="0" err="1">
                <a:sym typeface="Wingdings" panose="05000000000000000000" pitchFamily="2" charset="2"/>
              </a:rPr>
              <a:t>XMTC</a:t>
            </a:r>
            <a:r>
              <a:rPr lang="en-US" sz="2400" i="1" u="sng" dirty="0" err="1" smtClean="0">
                <a:sym typeface="Wingdings" panose="05000000000000000000" pitchFamily="2" charset="2"/>
              </a:rPr>
              <a:t>Tuned</a:t>
            </a:r>
            <a:r>
              <a:rPr lang="en-US" sz="2400" i="1" u="sng" dirty="0" smtClean="0">
                <a:sym typeface="Wingdings" panose="05000000000000000000" pitchFamily="2" charset="2"/>
              </a:rPr>
              <a:t> threaded </a:t>
            </a:r>
            <a:r>
              <a:rPr lang="en-US" sz="2400" i="1" u="sng" dirty="0" err="1" smtClean="0">
                <a:sym typeface="Wingdings" panose="05000000000000000000" pitchFamily="2" charset="2"/>
              </a:rPr>
              <a:t>code</a:t>
            </a:r>
            <a:r>
              <a:rPr lang="en-US" sz="2400" i="1" u="sng" dirty="0" err="1">
                <a:sym typeface="Wingdings" panose="05000000000000000000" pitchFamily="2" charset="2"/>
              </a:rPr>
              <a:t>HW</a:t>
            </a:r>
            <a:endParaRPr lang="en-US" sz="2400" dirty="0">
              <a:sym typeface="Wingdings" panose="05000000000000000000" pitchFamily="2" charset="2"/>
            </a:endParaRPr>
          </a:p>
          <a:p>
            <a:pPr marL="0" indent="0">
              <a:buNone/>
            </a:pPr>
            <a:r>
              <a:rPr lang="en-US" sz="2400" dirty="0">
                <a:sym typeface="Wingdings" panose="05000000000000000000" pitchFamily="2" charset="2"/>
              </a:rPr>
              <a:t>For underlined:</a:t>
            </a:r>
            <a:r>
              <a:rPr lang="en-US" sz="2400" dirty="0"/>
              <a:t> </a:t>
            </a:r>
            <a:r>
              <a:rPr lang="en-US" sz="2400" dirty="0" smtClean="0"/>
              <a:t>V-CACM-2011 (~19K download), best introduction; </a:t>
            </a:r>
            <a:r>
              <a:rPr lang="en-US" sz="2400" dirty="0"/>
              <a:t>p</a:t>
            </a:r>
            <a:r>
              <a:rPr lang="en-US" sz="2400" dirty="0" smtClean="0"/>
              <a:t>lus updates</a:t>
            </a:r>
            <a:endParaRPr lang="en-US" sz="2400" dirty="0"/>
          </a:p>
          <a:p>
            <a:pPr marL="0" indent="0">
              <a:buNone/>
            </a:pPr>
            <a:r>
              <a:rPr lang="en-US" sz="2400" i="1" dirty="0"/>
              <a:t>L</a:t>
            </a:r>
            <a:r>
              <a:rPr lang="en-US" sz="2400" i="1" dirty="0" smtClean="0"/>
              <a:t>ock-step</a:t>
            </a:r>
            <a:r>
              <a:rPr lang="en-US" sz="2400" i="1" dirty="0">
                <a:sym typeface="Wingdings" panose="05000000000000000000" pitchFamily="2" charset="2"/>
              </a:rPr>
              <a:t> (threaded) XMTC: </a:t>
            </a:r>
            <a:r>
              <a:rPr lang="en-US" sz="2400" i="1" dirty="0" smtClean="0">
                <a:sym typeface="Wingdings" panose="05000000000000000000" pitchFamily="2" charset="2"/>
              </a:rPr>
              <a:t>IEEE-TPDC-2018</a:t>
            </a:r>
            <a:endParaRPr lang="en-US" sz="2400" dirty="0" smtClean="0"/>
          </a:p>
          <a:p>
            <a:r>
              <a:rPr lang="en-US" sz="2400" u="sng" dirty="0" smtClean="0"/>
              <a:t>Effective</a:t>
            </a:r>
            <a:r>
              <a:rPr lang="en-US" sz="2400" dirty="0"/>
              <a:t>:</a:t>
            </a:r>
            <a:r>
              <a:rPr lang="en-US" sz="2400" dirty="0" smtClean="0"/>
              <a:t> Unmatched latent algorithm knowledge base; speedups; ease of programming and learning</a:t>
            </a:r>
            <a:endParaRPr lang="en-US" sz="2400" i="1" dirty="0" smtClean="0">
              <a:sym typeface="Wingdings" panose="05000000000000000000" pitchFamily="2" charset="2"/>
            </a:endParaRPr>
          </a:p>
          <a:p>
            <a:r>
              <a:rPr lang="en-US" sz="2400" u="sng" dirty="0" smtClean="0">
                <a:sym typeface="Wingdings" panose="05000000000000000000" pitchFamily="2" charset="2"/>
              </a:rPr>
              <a:t>Scalable</a:t>
            </a:r>
            <a:r>
              <a:rPr lang="en-US" sz="2400" dirty="0" smtClean="0">
                <a:sym typeface="Wingdings" panose="05000000000000000000" pitchFamily="2" charset="2"/>
              </a:rPr>
              <a:t>: CMOS compatible [will not reach today]</a:t>
            </a:r>
          </a:p>
        </p:txBody>
      </p:sp>
      <p:sp>
        <p:nvSpPr>
          <p:cNvPr id="4" name="Slide Number Placeholder 3"/>
          <p:cNvSpPr>
            <a:spLocks noGrp="1"/>
          </p:cNvSpPr>
          <p:nvPr>
            <p:ph type="sldNum" sz="quarter" idx="12"/>
          </p:nvPr>
        </p:nvSpPr>
        <p:spPr/>
        <p:txBody>
          <a:bodyPr/>
          <a:lstStyle/>
          <a:p>
            <a:fld id="{6D91661D-629B-1643-88A8-69A2F214F552}" type="slidenum">
              <a:rPr lang="en-US" smtClean="0"/>
              <a:pPr/>
              <a:t>32</a:t>
            </a:fld>
            <a:endParaRPr lang="en-US" dirty="0"/>
          </a:p>
        </p:txBody>
      </p:sp>
    </p:spTree>
    <p:extLst>
      <p:ext uri="{BB962C8B-B14F-4D97-AF65-F5344CB8AC3E}">
        <p14:creationId xmlns:p14="http://schemas.microsoft.com/office/powerpoint/2010/main" val="2828702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4071"/>
          </a:xfrm>
        </p:spPr>
        <p:txBody>
          <a:bodyPr>
            <a:normAutofit fontScale="90000"/>
          </a:bodyPr>
          <a:lstStyle/>
          <a:p>
            <a:r>
              <a:rPr lang="en-US" dirty="0" smtClean="0"/>
              <a:t>A personal angle </a:t>
            </a:r>
            <a:endParaRPr lang="en-US" dirty="0"/>
          </a:p>
        </p:txBody>
      </p:sp>
      <p:sp>
        <p:nvSpPr>
          <p:cNvPr id="3" name="Content Placeholder 2"/>
          <p:cNvSpPr>
            <a:spLocks noGrp="1"/>
          </p:cNvSpPr>
          <p:nvPr>
            <p:ph idx="1"/>
          </p:nvPr>
        </p:nvSpPr>
        <p:spPr>
          <a:xfrm>
            <a:off x="0" y="744071"/>
            <a:ext cx="9143999" cy="6113929"/>
          </a:xfrm>
        </p:spPr>
        <p:txBody>
          <a:bodyPr>
            <a:normAutofit lnSpcReduction="10000"/>
          </a:bodyPr>
          <a:lstStyle/>
          <a:p>
            <a:r>
              <a:rPr lang="en-US" sz="2000" u="sng" dirty="0" smtClean="0"/>
              <a:t>1980 Premise</a:t>
            </a:r>
            <a:r>
              <a:rPr lang="en-US" sz="2000" dirty="0" smtClean="0"/>
              <a:t> </a:t>
            </a:r>
            <a:r>
              <a:rPr lang="en-US" sz="2000" b="1" i="1" dirty="0" smtClean="0"/>
              <a:t>Parallel algorithms technology</a:t>
            </a:r>
            <a:r>
              <a:rPr lang="en-US" sz="2000" dirty="0" smtClean="0"/>
              <a:t> </a:t>
            </a:r>
            <a:r>
              <a:rPr lang="en-US" sz="2000" dirty="0"/>
              <a:t>(yet to be </a:t>
            </a:r>
            <a:r>
              <a:rPr lang="en-US" sz="2000" dirty="0" smtClean="0"/>
              <a:t>developed in 1980) would be </a:t>
            </a:r>
            <a:r>
              <a:rPr lang="en-US" sz="2000" b="1" i="1" dirty="0" smtClean="0"/>
              <a:t>crucial</a:t>
            </a:r>
            <a:r>
              <a:rPr lang="en-US" sz="2000" dirty="0" smtClean="0"/>
              <a:t> for any effective approach to high end computing systems</a:t>
            </a:r>
          </a:p>
          <a:p>
            <a:pPr lvl="1"/>
            <a:r>
              <a:rPr lang="en-US" sz="2000" b="1" dirty="0" smtClean="0">
                <a:solidFill>
                  <a:srgbClr val="FF0000"/>
                </a:solidFill>
              </a:rPr>
              <a:t>Programmer’s mental model</a:t>
            </a:r>
            <a:r>
              <a:rPr lang="en-US" sz="2000" dirty="0" smtClean="0">
                <a:solidFill>
                  <a:srgbClr val="FF0000"/>
                </a:solidFill>
              </a:rPr>
              <a:t> </a:t>
            </a:r>
            <a:r>
              <a:rPr lang="en-US" sz="2000" dirty="0" smtClean="0"/>
              <a:t>vs</a:t>
            </a:r>
            <a:r>
              <a:rPr lang="en-US" sz="2000" dirty="0" smtClean="0">
                <a:solidFill>
                  <a:srgbClr val="FF0000"/>
                </a:solidFill>
              </a:rPr>
              <a:t> build-first figure-out-to-program-later</a:t>
            </a:r>
            <a:endParaRPr lang="en-US" sz="2000" dirty="0" smtClean="0"/>
          </a:p>
          <a:p>
            <a:r>
              <a:rPr lang="en-US" sz="2000" u="sng" dirty="0" smtClean="0"/>
              <a:t>ACM Fellow’96 citation</a:t>
            </a:r>
            <a:r>
              <a:rPr lang="en-US" sz="2000" dirty="0" smtClean="0"/>
              <a:t> </a:t>
            </a:r>
            <a:r>
              <a:rPr lang="en-US" sz="2000" i="1" dirty="0" smtClean="0"/>
              <a:t>One </a:t>
            </a:r>
            <a:r>
              <a:rPr lang="en-US" sz="2000" i="1" dirty="0"/>
              <a:t>of the pioneers of parallel algorithms research, Dr. </a:t>
            </a:r>
            <a:r>
              <a:rPr lang="en-US" sz="2000" i="1" dirty="0" err="1"/>
              <a:t>Vishkin's</a:t>
            </a:r>
            <a:r>
              <a:rPr lang="en-US" sz="2000" i="1" dirty="0"/>
              <a:t> seminal contributions played a leading role in forming and shaping what </a:t>
            </a:r>
            <a:r>
              <a:rPr lang="en-US" sz="2000" i="1" dirty="0">
                <a:solidFill>
                  <a:srgbClr val="FF0000"/>
                </a:solidFill>
              </a:rPr>
              <a:t>thinking in parallel</a:t>
            </a:r>
            <a:r>
              <a:rPr lang="en-US" sz="2000" i="1" dirty="0"/>
              <a:t> has come to mean in the fundamental theory of Computer </a:t>
            </a:r>
            <a:r>
              <a:rPr lang="en-US" sz="2000" i="1" dirty="0" smtClean="0"/>
              <a:t>Science</a:t>
            </a:r>
            <a:endParaRPr lang="en-US" sz="2000" i="1" dirty="0"/>
          </a:p>
          <a:p>
            <a:r>
              <a:rPr lang="en-US" sz="2000" u="sng" dirty="0" smtClean="0"/>
              <a:t>2007 Commitment to silicon</a:t>
            </a:r>
            <a:r>
              <a:rPr lang="en-US" sz="2000" dirty="0" smtClean="0"/>
              <a:t> Explicit multi-threading (XMT) stack </a:t>
            </a:r>
          </a:p>
          <a:p>
            <a:pPr lvl="1"/>
            <a:r>
              <a:rPr lang="en-US" sz="2000" dirty="0" smtClean="0"/>
              <a:t>Overcame notable architects’ claim (</a:t>
            </a:r>
            <a:r>
              <a:rPr lang="en-US" sz="2000" dirty="0"/>
              <a:t>1993 </a:t>
            </a:r>
            <a:r>
              <a:rPr lang="en-US" sz="2000" dirty="0" err="1"/>
              <a:t>LogP</a:t>
            </a:r>
            <a:r>
              <a:rPr lang="en-US" sz="2000" dirty="0"/>
              <a:t> </a:t>
            </a:r>
            <a:r>
              <a:rPr lang="en-US" sz="2000" dirty="0" smtClean="0"/>
              <a:t>paper): parallel algorithms technology too theoretical to ever be implemented in practice </a:t>
            </a:r>
          </a:p>
          <a:p>
            <a:pPr marL="457200" lvl="1" indent="0">
              <a:buNone/>
            </a:pPr>
            <a:r>
              <a:rPr lang="en-US" sz="2000" u="sng" dirty="0" smtClean="0"/>
              <a:t>Last decade</a:t>
            </a:r>
          </a:p>
          <a:p>
            <a:pPr lvl="1"/>
            <a:r>
              <a:rPr lang="en-US" sz="2000" dirty="0" smtClean="0"/>
              <a:t>Rest of the stack; e.g., loop: manual optimizations </a:t>
            </a:r>
            <a:r>
              <a:rPr lang="en-US" sz="2000" dirty="0" smtClean="0">
                <a:sym typeface="Wingdings" panose="05000000000000000000" pitchFamily="2" charset="2"/>
              </a:rPr>
              <a:t></a:t>
            </a:r>
            <a:r>
              <a:rPr lang="en-US" sz="2000" dirty="0" smtClean="0"/>
              <a:t> </a:t>
            </a:r>
            <a:r>
              <a:rPr lang="en-US" sz="2000" dirty="0"/>
              <a:t>t</a:t>
            </a:r>
            <a:r>
              <a:rPr lang="en-US" sz="2000" dirty="0" smtClean="0"/>
              <a:t>eaching the compiler</a:t>
            </a:r>
          </a:p>
          <a:p>
            <a:pPr lvl="1"/>
            <a:r>
              <a:rPr lang="en-US" sz="2000" dirty="0" smtClean="0">
                <a:solidFill>
                  <a:srgbClr val="FF0000"/>
                </a:solidFill>
              </a:rPr>
              <a:t>2018</a:t>
            </a:r>
            <a:r>
              <a:rPr lang="en-US" sz="2000" dirty="0" smtClean="0"/>
              <a:t>: ICE threading-free, lock-step programming. </a:t>
            </a:r>
            <a:r>
              <a:rPr lang="en-US" sz="2000" dirty="0" smtClean="0">
                <a:solidFill>
                  <a:srgbClr val="FF0000"/>
                </a:solidFill>
              </a:rPr>
              <a:t>Same performance </a:t>
            </a:r>
          </a:p>
          <a:p>
            <a:pPr lvl="1"/>
            <a:r>
              <a:rPr lang="en-US" sz="2000" dirty="0" smtClean="0">
                <a:solidFill>
                  <a:srgbClr val="FF0000"/>
                </a:solidFill>
              </a:rPr>
              <a:t>2 </a:t>
            </a:r>
            <a:r>
              <a:rPr lang="en-US" sz="2000" dirty="0" err="1">
                <a:solidFill>
                  <a:srgbClr val="FF0000"/>
                </a:solidFill>
              </a:rPr>
              <a:t>OoM</a:t>
            </a:r>
            <a:r>
              <a:rPr lang="en-US" sz="2000" dirty="0">
                <a:solidFill>
                  <a:srgbClr val="FF0000"/>
                </a:solidFill>
              </a:rPr>
              <a:t> speedups </a:t>
            </a:r>
            <a:r>
              <a:rPr lang="en-US" sz="2000" dirty="0"/>
              <a:t>on </a:t>
            </a:r>
            <a:r>
              <a:rPr lang="en-US" sz="2000" dirty="0" smtClean="0"/>
              <a:t>non-trivial apps</a:t>
            </a:r>
            <a:r>
              <a:rPr lang="en-US" sz="2000" dirty="0" smtClean="0">
                <a:solidFill>
                  <a:srgbClr val="FF0000"/>
                </a:solidFill>
              </a:rPr>
              <a:t>. 2018</a:t>
            </a:r>
            <a:r>
              <a:rPr lang="en-US" sz="2000" dirty="0" smtClean="0"/>
              <a:t>: 3.3X for </a:t>
            </a:r>
            <a:r>
              <a:rPr lang="en-US" sz="2000" dirty="0" err="1" smtClean="0"/>
              <a:t>XGBoost</a:t>
            </a:r>
            <a:r>
              <a:rPr lang="en-US" sz="2000" dirty="0" smtClean="0"/>
              <a:t>.</a:t>
            </a:r>
          </a:p>
          <a:p>
            <a:pPr lvl="1"/>
            <a:r>
              <a:rPr lang="en-US" sz="2000" dirty="0" smtClean="0">
                <a:solidFill>
                  <a:srgbClr val="FF0000"/>
                </a:solidFill>
              </a:rPr>
              <a:t>Successes in programmer’s productivity</a:t>
            </a:r>
            <a:r>
              <a:rPr lang="en-US" sz="2000" dirty="0" smtClean="0"/>
              <a:t>: Comparison: DARPA HPCS UCSB/UMD</a:t>
            </a:r>
            <a:r>
              <a:rPr lang="en-US" sz="2000" dirty="0"/>
              <a:t>,</a:t>
            </a:r>
            <a:r>
              <a:rPr lang="en-US" sz="2000" dirty="0" smtClean="0"/>
              <a:t> UIUC/UMD. </a:t>
            </a:r>
            <a:r>
              <a:rPr lang="en-US" sz="2000" dirty="0" smtClean="0">
                <a:solidFill>
                  <a:srgbClr val="FF0000"/>
                </a:solidFill>
              </a:rPr>
              <a:t>700</a:t>
            </a:r>
            <a:r>
              <a:rPr lang="en-US" sz="2000" dirty="0" smtClean="0"/>
              <a:t> TJ-</a:t>
            </a:r>
            <a:r>
              <a:rPr lang="en-US" sz="2000" dirty="0" smtClean="0">
                <a:solidFill>
                  <a:srgbClr val="FF0000"/>
                </a:solidFill>
              </a:rPr>
              <a:t>HS students (75 in Spring2019)</a:t>
            </a:r>
            <a:r>
              <a:rPr lang="en-US" sz="2000" dirty="0" smtClean="0"/>
              <a:t>. </a:t>
            </a:r>
            <a:r>
              <a:rPr lang="en-US" sz="2000" dirty="0"/>
              <a:t>&gt;</a:t>
            </a:r>
            <a:r>
              <a:rPr lang="en-US" sz="2000" dirty="0" smtClean="0"/>
              <a:t>250 grads/undergrads solve otherwise research problems in 6X 2-week class projects</a:t>
            </a:r>
          </a:p>
          <a:p>
            <a:pPr lvl="1"/>
            <a:r>
              <a:rPr lang="en-US" sz="2000" dirty="0" smtClean="0"/>
              <a:t>Scaling</a:t>
            </a:r>
          </a:p>
          <a:p>
            <a:pPr marL="57150" indent="0">
              <a:buNone/>
            </a:pPr>
            <a:r>
              <a:rPr lang="en-US" sz="2400" dirty="0" smtClean="0"/>
              <a:t>XMT alone: over 60 papers…this talk &amp; prior stuff</a:t>
            </a:r>
          </a:p>
          <a:p>
            <a:pPr marL="0" indent="0">
              <a:buNone/>
            </a:pP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33</a:t>
            </a:fld>
            <a:endParaRPr lang="en-US" dirty="0"/>
          </a:p>
        </p:txBody>
      </p:sp>
    </p:spTree>
    <p:extLst>
      <p:ext uri="{BB962C8B-B14F-4D97-AF65-F5344CB8AC3E}">
        <p14:creationId xmlns:p14="http://schemas.microsoft.com/office/powerpoint/2010/main" val="2270516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0653"/>
          </a:xfrm>
        </p:spPr>
        <p:txBody>
          <a:bodyPr>
            <a:normAutofit fontScale="90000"/>
          </a:bodyPr>
          <a:lstStyle/>
          <a:p>
            <a:r>
              <a:rPr lang="en-US" u="sng" dirty="0" smtClean="0"/>
              <a:t>Summary</a:t>
            </a:r>
            <a:r>
              <a:rPr lang="en-US" dirty="0" smtClean="0"/>
              <a:t/>
            </a:r>
            <a:br>
              <a:rPr lang="en-US" dirty="0" smtClean="0"/>
            </a:br>
            <a:r>
              <a:rPr lang="en-US" dirty="0" smtClean="0"/>
              <a:t>Takes home: 1 result &amp; 2 questions</a:t>
            </a:r>
            <a:endParaRPr lang="en-US" dirty="0"/>
          </a:p>
        </p:txBody>
      </p:sp>
      <p:sp>
        <p:nvSpPr>
          <p:cNvPr id="3" name="Content Placeholder 2"/>
          <p:cNvSpPr>
            <a:spLocks noGrp="1"/>
          </p:cNvSpPr>
          <p:nvPr>
            <p:ph idx="1"/>
          </p:nvPr>
        </p:nvSpPr>
        <p:spPr>
          <a:xfrm>
            <a:off x="457200" y="1203158"/>
            <a:ext cx="8229600" cy="5245768"/>
          </a:xfrm>
        </p:spPr>
        <p:txBody>
          <a:bodyPr>
            <a:normAutofit fontScale="85000" lnSpcReduction="10000"/>
          </a:bodyPr>
          <a:lstStyle/>
          <a:p>
            <a:pPr marL="0" indent="0">
              <a:buNone/>
            </a:pPr>
            <a:r>
              <a:rPr lang="en-US" u="sng" dirty="0" smtClean="0"/>
              <a:t>Main result </a:t>
            </a:r>
            <a:r>
              <a:rPr lang="en-US" dirty="0" smtClean="0"/>
              <a:t>A parallel MI  appliance is: Desirable</a:t>
            </a:r>
            <a:r>
              <a:rPr lang="en-US" dirty="0"/>
              <a:t>, effective and feasible for properly designed many-core </a:t>
            </a:r>
            <a:r>
              <a:rPr lang="en-US" dirty="0" smtClean="0"/>
              <a:t>systems</a:t>
            </a:r>
          </a:p>
          <a:p>
            <a:pPr lvl="1"/>
            <a:r>
              <a:rPr lang="en-US" dirty="0" smtClean="0"/>
              <a:t>Validated by </a:t>
            </a:r>
            <a:r>
              <a:rPr lang="en-US" dirty="0"/>
              <a:t>extensive </a:t>
            </a:r>
            <a:r>
              <a:rPr lang="en-US" dirty="0" smtClean="0"/>
              <a:t>prototyping</a:t>
            </a:r>
          </a:p>
          <a:p>
            <a:pPr marL="0" indent="0">
              <a:buNone/>
            </a:pPr>
            <a:endParaRPr lang="en-US" u="sng" dirty="0" smtClean="0"/>
          </a:p>
          <a:p>
            <a:pPr marL="0" indent="0">
              <a:buNone/>
            </a:pPr>
            <a:r>
              <a:rPr lang="en-US" u="sng" dirty="0" smtClean="0"/>
              <a:t>Question 1.</a:t>
            </a:r>
            <a:r>
              <a:rPr lang="en-US" dirty="0" smtClean="0"/>
              <a:t> Is MI a hidden pull for computing platforms seeking ubiquity? (Example of a hidden pull: Gravity)</a:t>
            </a:r>
          </a:p>
          <a:p>
            <a:pPr lvl="1"/>
            <a:r>
              <a:rPr lang="en-US" dirty="0" smtClean="0"/>
              <a:t>Compared MI-driven designs choices with afterthought (?) choices in some vendor products    </a:t>
            </a:r>
          </a:p>
          <a:p>
            <a:pPr marL="0" indent="0">
              <a:buNone/>
            </a:pPr>
            <a:endParaRPr lang="en-US" dirty="0" smtClean="0"/>
          </a:p>
          <a:p>
            <a:pPr marL="0" indent="0">
              <a:buNone/>
            </a:pPr>
            <a:r>
              <a:rPr lang="en-US" dirty="0" smtClean="0"/>
              <a:t>Deep Learning/MM </a:t>
            </a:r>
            <a:r>
              <a:rPr lang="en-US" dirty="0" smtClean="0">
                <a:sym typeface="Wingdings" panose="05000000000000000000" pitchFamily="2" charset="2"/>
              </a:rPr>
              <a:t> serendipity killer app for GPUs</a:t>
            </a:r>
            <a:endParaRPr lang="en-US" dirty="0" smtClean="0"/>
          </a:p>
          <a:p>
            <a:pPr marL="0" indent="0">
              <a:buNone/>
            </a:pPr>
            <a:r>
              <a:rPr lang="en-US" u="sng" dirty="0" smtClean="0"/>
              <a:t>Question 2.</a:t>
            </a:r>
            <a:r>
              <a:rPr lang="en-US" dirty="0" smtClean="0"/>
              <a:t> Find killer app for many-core parallelism.</a:t>
            </a:r>
            <a:endParaRPr lang="en-US" dirty="0"/>
          </a:p>
          <a:p>
            <a:pPr marL="0" indent="0">
              <a:buNone/>
            </a:pPr>
            <a:r>
              <a:rPr lang="en-US" dirty="0" smtClean="0"/>
              <a:t>(Yes to Q2 </a:t>
            </a:r>
            <a:r>
              <a:rPr lang="en-US" dirty="0" smtClean="0">
                <a:sym typeface="Wingdings" panose="05000000000000000000" pitchFamily="2" charset="2"/>
              </a:rPr>
              <a:t> likely</a:t>
            </a:r>
            <a:r>
              <a:rPr lang="en-US" dirty="0" smtClean="0"/>
              <a:t> a killer app for an MI-based one) </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34</a:t>
            </a:fld>
            <a:endParaRPr lang="en-US" dirty="0"/>
          </a:p>
        </p:txBody>
      </p:sp>
    </p:spTree>
    <p:extLst>
      <p:ext uri="{BB962C8B-B14F-4D97-AF65-F5344CB8AC3E}">
        <p14:creationId xmlns:p14="http://schemas.microsoft.com/office/powerpoint/2010/main" val="285993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power cannot be the lead consideration</a:t>
            </a:r>
            <a:endParaRPr lang="en-US" dirty="0"/>
          </a:p>
        </p:txBody>
      </p:sp>
      <p:pic>
        <p:nvPicPr>
          <p:cNvPr id="5" name="Content Placeholder 4" descr="Yoter chashmall pachot amal1.jpeg"/>
          <p:cNvPicPr>
            <a:picLocks noGrp="1" noChangeAspect="1"/>
          </p:cNvPicPr>
          <p:nvPr>
            <p:ph idx="1"/>
          </p:nvPr>
        </p:nvPicPr>
        <p:blipFill>
          <a:blip r:embed="rId2">
            <a:extLst>
              <a:ext uri="{28A0092B-C50C-407E-A947-70E740481C1C}">
                <a14:useLocalDpi xmlns:a14="http://schemas.microsoft.com/office/drawing/2010/main" val="0"/>
              </a:ext>
            </a:extLst>
          </a:blip>
          <a:srcRect t="22864" b="22864"/>
          <a:stretch>
            <a:fillRect/>
          </a:stretch>
        </p:blipFill>
        <p:spPr>
          <a:xfrm>
            <a:off x="457200" y="1600201"/>
            <a:ext cx="3366029" cy="2526067"/>
          </a:xfrm>
        </p:spPr>
      </p:pic>
      <p:sp>
        <p:nvSpPr>
          <p:cNvPr id="4" name="Slide Number Placeholder 3"/>
          <p:cNvSpPr>
            <a:spLocks noGrp="1"/>
          </p:cNvSpPr>
          <p:nvPr>
            <p:ph type="sldNum" sz="quarter" idx="12"/>
          </p:nvPr>
        </p:nvSpPr>
        <p:spPr/>
        <p:txBody>
          <a:bodyPr/>
          <a:lstStyle/>
          <a:p>
            <a:fld id="{6D91661D-629B-1643-88A8-69A2F214F552}" type="slidenum">
              <a:rPr lang="en-US" smtClean="0"/>
              <a:pPr/>
              <a:t>35</a:t>
            </a:fld>
            <a:endParaRPr lang="en-US" dirty="0"/>
          </a:p>
        </p:txBody>
      </p:sp>
      <p:sp>
        <p:nvSpPr>
          <p:cNvPr id="6" name="TextBox 5"/>
          <p:cNvSpPr txBox="1"/>
          <p:nvPr/>
        </p:nvSpPr>
        <p:spPr>
          <a:xfrm>
            <a:off x="4176747" y="1600201"/>
            <a:ext cx="4967253" cy="2246769"/>
          </a:xfrm>
          <a:prstGeom prst="rect">
            <a:avLst/>
          </a:prstGeom>
          <a:noFill/>
        </p:spPr>
        <p:txBody>
          <a:bodyPr wrap="square" rtlCol="0">
            <a:spAutoFit/>
          </a:bodyPr>
          <a:lstStyle/>
          <a:p>
            <a:r>
              <a:rPr lang="en-US" sz="2800" dirty="0"/>
              <a:t>“More electricity, less labor” – historic slogan of</a:t>
            </a:r>
            <a:r>
              <a:rPr lang="he-IL" sz="2800" dirty="0"/>
              <a:t> </a:t>
            </a:r>
            <a:r>
              <a:rPr lang="en-US" sz="2800" dirty="0"/>
              <a:t>Israel Electric </a:t>
            </a:r>
            <a:r>
              <a:rPr lang="en-US" sz="2800" dirty="0" smtClean="0"/>
              <a:t>Company. </a:t>
            </a:r>
          </a:p>
          <a:p>
            <a:r>
              <a:rPr lang="en-US" sz="2800" dirty="0" smtClean="0"/>
              <a:t>Arguably, the </a:t>
            </a:r>
            <a:r>
              <a:rPr lang="en-US" sz="2800" dirty="0"/>
              <a:t>g</a:t>
            </a:r>
            <a:r>
              <a:rPr lang="en-US" sz="2800" dirty="0" smtClean="0"/>
              <a:t>ist of the industrial revolution…</a:t>
            </a:r>
          </a:p>
        </p:txBody>
      </p:sp>
      <p:sp>
        <p:nvSpPr>
          <p:cNvPr id="8" name="TextBox 7"/>
          <p:cNvSpPr txBox="1"/>
          <p:nvPr/>
        </p:nvSpPr>
        <p:spPr>
          <a:xfrm>
            <a:off x="301145" y="4708745"/>
            <a:ext cx="8842856" cy="1846659"/>
          </a:xfrm>
          <a:prstGeom prst="rect">
            <a:avLst/>
          </a:prstGeom>
          <a:noFill/>
        </p:spPr>
        <p:txBody>
          <a:bodyPr wrap="square" rtlCol="0">
            <a:spAutoFit/>
          </a:bodyPr>
          <a:lstStyle/>
          <a:p>
            <a:r>
              <a:rPr lang="en-US" sz="2400" dirty="0" smtClean="0"/>
              <a:t>However</a:t>
            </a:r>
            <a:r>
              <a:rPr lang="en-US" sz="2400" dirty="0"/>
              <a:t>,</a:t>
            </a:r>
            <a:r>
              <a:rPr lang="en-US" sz="2400" dirty="0" smtClean="0"/>
              <a:t> </a:t>
            </a:r>
            <a:r>
              <a:rPr lang="en-US" sz="2400" dirty="0"/>
              <a:t>v</a:t>
            </a:r>
            <a:r>
              <a:rPr lang="en-US" sz="2400" dirty="0" smtClean="0"/>
              <a:t>endors</a:t>
            </a:r>
            <a:r>
              <a:rPr lang="en-US" sz="2400" dirty="0"/>
              <a:t>, architects </a:t>
            </a:r>
            <a:r>
              <a:rPr lang="en-US" sz="2400" dirty="0" smtClean="0"/>
              <a:t>and NAE expect more </a:t>
            </a:r>
            <a:r>
              <a:rPr lang="en-US" sz="2400" dirty="0"/>
              <a:t>labor, less electricity/power </a:t>
            </a:r>
            <a:r>
              <a:rPr lang="en-US" sz="2400" dirty="0" smtClean="0"/>
              <a:t>from </a:t>
            </a:r>
            <a:r>
              <a:rPr lang="en-US" sz="2400" dirty="0"/>
              <a:t>performance </a:t>
            </a:r>
            <a:r>
              <a:rPr lang="en-US" sz="2400" dirty="0" smtClean="0"/>
              <a:t>programmers since 2003.</a:t>
            </a:r>
          </a:p>
          <a:p>
            <a:r>
              <a:rPr lang="en-US" sz="2400" u="sng" dirty="0" smtClean="0"/>
              <a:t>Irony</a:t>
            </a:r>
            <a:r>
              <a:rPr lang="en-US" sz="2400" dirty="0" smtClean="0"/>
              <a:t>: NAE seeks to reverse the industrial revolution…</a:t>
            </a:r>
          </a:p>
          <a:p>
            <a:endParaRPr lang="en-US" sz="2400" dirty="0"/>
          </a:p>
          <a:p>
            <a:r>
              <a:rPr lang="en-US" dirty="0" smtClean="0"/>
              <a:t>  </a:t>
            </a:r>
            <a:endParaRPr lang="en-US" dirty="0"/>
          </a:p>
        </p:txBody>
      </p:sp>
    </p:spTree>
    <p:extLst>
      <p:ext uri="{BB962C8B-B14F-4D97-AF65-F5344CB8AC3E}">
        <p14:creationId xmlns:p14="http://schemas.microsoft.com/office/powerpoint/2010/main" val="2002631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 domain-specific  track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Where a GPCPU will operate as an accelerator for a domain</a:t>
            </a:r>
          </a:p>
          <a:p>
            <a:pPr marL="0" indent="0">
              <a:buNone/>
            </a:pPr>
            <a:endParaRPr lang="en-US" dirty="0"/>
          </a:p>
          <a:p>
            <a:pPr marL="0" indent="0">
              <a:buNone/>
            </a:pPr>
            <a:r>
              <a:rPr lang="en-US" u="sng" dirty="0" smtClean="0"/>
              <a:t>Conjecture (and invitation to grad students/colleagues)</a:t>
            </a:r>
            <a:r>
              <a:rPr lang="en-US" dirty="0" smtClean="0"/>
              <a:t>: </a:t>
            </a:r>
          </a:p>
          <a:p>
            <a:pPr marL="0" indent="0">
              <a:buNone/>
            </a:pPr>
            <a:r>
              <a:rPr lang="en-US" dirty="0" smtClean="0"/>
              <a:t>the “machine learning plus GPCPU” space provides ample opportunities for both originality (for many PhD dissertations)</a:t>
            </a:r>
            <a:r>
              <a:rPr lang="en-US" dirty="0"/>
              <a:t> </a:t>
            </a:r>
            <a:r>
              <a:rPr lang="en-US" dirty="0" smtClean="0"/>
              <a:t>and impact</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36</a:t>
            </a:fld>
            <a:endParaRPr lang="en-US" dirty="0"/>
          </a:p>
        </p:txBody>
      </p:sp>
    </p:spTree>
    <p:extLst>
      <p:ext uri="{BB962C8B-B14F-4D97-AF65-F5344CB8AC3E}">
        <p14:creationId xmlns:p14="http://schemas.microsoft.com/office/powerpoint/2010/main" val="3880135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0" y="99618"/>
            <a:ext cx="9231160" cy="784482"/>
          </a:xfrm>
        </p:spPr>
        <p:txBody>
          <a:bodyPr>
            <a:normAutofit fontScale="90000"/>
          </a:bodyPr>
          <a:lstStyle/>
          <a:p>
            <a:r>
              <a:rPr lang="en-US" sz="4000" dirty="0" smtClean="0"/>
              <a:t>Thoughts on </a:t>
            </a:r>
            <a:r>
              <a:rPr lang="en-US" sz="4000" dirty="0"/>
              <a:t>machine learning (ML) </a:t>
            </a:r>
            <a:r>
              <a:rPr lang="en-US" sz="4000" dirty="0" smtClean="0"/>
              <a:t>and GPCPUs </a:t>
            </a:r>
            <a:r>
              <a:rPr lang="en-US" sz="2200" dirty="0" smtClean="0"/>
              <a:t>(1 of 2)</a:t>
            </a:r>
            <a:endParaRPr lang="en-US" sz="2200" dirty="0"/>
          </a:p>
        </p:txBody>
      </p:sp>
      <p:sp>
        <p:nvSpPr>
          <p:cNvPr id="3" name="Content Placeholder 2"/>
          <p:cNvSpPr>
            <a:spLocks noGrp="1"/>
          </p:cNvSpPr>
          <p:nvPr>
            <p:ph idx="1"/>
          </p:nvPr>
        </p:nvSpPr>
        <p:spPr>
          <a:xfrm>
            <a:off x="236577" y="1220307"/>
            <a:ext cx="8907423" cy="5637693"/>
          </a:xfrm>
        </p:spPr>
        <p:txBody>
          <a:bodyPr>
            <a:normAutofit fontScale="77500" lnSpcReduction="20000"/>
          </a:bodyPr>
          <a:lstStyle/>
          <a:p>
            <a:pPr marL="0" indent="0">
              <a:buNone/>
            </a:pPr>
            <a:r>
              <a:rPr lang="en-US" u="sng" dirty="0" smtClean="0"/>
              <a:t>Goal for computer systems</a:t>
            </a:r>
            <a:r>
              <a:rPr lang="en-US" dirty="0" smtClean="0"/>
              <a:t>: support current and future workflows &amp; platforms for both performance and productivity (time to solution and its cost in man hours and skill)  </a:t>
            </a:r>
          </a:p>
          <a:p>
            <a:r>
              <a:rPr lang="en-US" dirty="0" err="1" smtClean="0"/>
              <a:t>Kaggle</a:t>
            </a:r>
            <a:r>
              <a:rPr lang="en-US" dirty="0" smtClean="0"/>
              <a:t>* competitions favor </a:t>
            </a:r>
            <a:r>
              <a:rPr lang="en-US" dirty="0" err="1" smtClean="0"/>
              <a:t>XGboost</a:t>
            </a:r>
            <a:r>
              <a:rPr lang="en-US" dirty="0" smtClean="0"/>
              <a:t>, a random forest boosting platform:</a:t>
            </a:r>
          </a:p>
          <a:p>
            <a:pPr lvl="1"/>
            <a:r>
              <a:rPr lang="en-US" dirty="0" smtClean="0"/>
              <a:t>Doesn’t use GPUs</a:t>
            </a:r>
          </a:p>
          <a:p>
            <a:pPr lvl="1"/>
            <a:r>
              <a:rPr lang="en-US" dirty="0" smtClean="0"/>
              <a:t>Learner compete for an edge over one another by employing </a:t>
            </a:r>
            <a:r>
              <a:rPr lang="en-US" dirty="0" smtClean="0">
                <a:solidFill>
                  <a:srgbClr val="FF0000"/>
                </a:solidFill>
              </a:rPr>
              <a:t>many heuristics </a:t>
            </a:r>
            <a:r>
              <a:rPr lang="en-US" dirty="0" smtClean="0"/>
              <a:t>with </a:t>
            </a:r>
            <a:r>
              <a:rPr lang="en-US" dirty="0" smtClean="0">
                <a:solidFill>
                  <a:srgbClr val="FF0000"/>
                </a:solidFill>
              </a:rPr>
              <a:t>varying, often limited</a:t>
            </a:r>
            <a:r>
              <a:rPr lang="en-US" dirty="0" smtClean="0"/>
              <a:t> </a:t>
            </a:r>
            <a:r>
              <a:rPr lang="en-US" dirty="0" smtClean="0">
                <a:solidFill>
                  <a:srgbClr val="FF0000"/>
                </a:solidFill>
              </a:rPr>
              <a:t>parallelism</a:t>
            </a:r>
          </a:p>
          <a:p>
            <a:pPr lvl="1"/>
            <a:r>
              <a:rPr lang="en-US" dirty="0" smtClean="0"/>
              <a:t>Represents significant current marketplace</a:t>
            </a:r>
          </a:p>
          <a:p>
            <a:pPr lvl="1"/>
            <a:r>
              <a:rPr lang="en-US" dirty="0" smtClean="0"/>
              <a:t>Practical; but not so sexy </a:t>
            </a:r>
            <a:r>
              <a:rPr lang="en-US" dirty="0"/>
              <a:t>since </a:t>
            </a:r>
            <a:r>
              <a:rPr lang="en-US" dirty="0" smtClean="0"/>
              <a:t>not deep learning</a:t>
            </a:r>
          </a:p>
          <a:p>
            <a:r>
              <a:rPr lang="en-US" dirty="0" smtClean="0"/>
              <a:t>Key approach to </a:t>
            </a:r>
            <a:r>
              <a:rPr lang="en-US" u="sng" dirty="0" smtClean="0"/>
              <a:t>reduce complexity</a:t>
            </a:r>
            <a:r>
              <a:rPr lang="en-US" dirty="0" smtClean="0"/>
              <a:t> before getting to deep learning optimization: unsupervised clustering. Tends to </a:t>
            </a:r>
            <a:r>
              <a:rPr lang="en-US" dirty="0" smtClean="0">
                <a:solidFill>
                  <a:srgbClr val="FF0000"/>
                </a:solidFill>
              </a:rPr>
              <a:t>involve mix of heuristics/parallelism</a:t>
            </a:r>
            <a:r>
              <a:rPr lang="en-US" dirty="0" smtClean="0"/>
              <a:t> where learner </a:t>
            </a:r>
            <a:r>
              <a:rPr lang="en-US" dirty="0" smtClean="0">
                <a:solidFill>
                  <a:srgbClr val="FF0000"/>
                </a:solidFill>
              </a:rPr>
              <a:t>navigates between them</a:t>
            </a:r>
            <a:r>
              <a:rPr lang="en-US" dirty="0" smtClean="0"/>
              <a:t>. Clustering--</a:t>
            </a:r>
            <a:r>
              <a:rPr lang="en-US" dirty="0" smtClean="0">
                <a:solidFill>
                  <a:srgbClr val="FF0000"/>
                </a:solidFill>
              </a:rPr>
              <a:t>Min cut/max flow</a:t>
            </a:r>
            <a:r>
              <a:rPr lang="en-US" dirty="0">
                <a:solidFill>
                  <a:srgbClr val="FF0000"/>
                </a:solidFill>
              </a:rPr>
              <a:t>,</a:t>
            </a:r>
            <a:r>
              <a:rPr lang="en-US" dirty="0" smtClean="0"/>
              <a:t> </a:t>
            </a:r>
            <a:r>
              <a:rPr lang="en-US" dirty="0" smtClean="0">
                <a:solidFill>
                  <a:srgbClr val="FF0000"/>
                </a:solidFill>
              </a:rPr>
              <a:t>k-means </a:t>
            </a:r>
          </a:p>
          <a:p>
            <a:pPr marL="0" indent="0">
              <a:buNone/>
            </a:pPr>
            <a:r>
              <a:rPr lang="en-US" sz="2600" dirty="0" smtClean="0"/>
              <a:t>*Acquired 3-8-2017 by Google</a:t>
            </a:r>
          </a:p>
          <a:p>
            <a:pPr marL="0" indent="0">
              <a:buNone/>
            </a:pPr>
            <a:r>
              <a:rPr lang="en-US" sz="2600" dirty="0" smtClean="0">
                <a:solidFill>
                  <a:srgbClr val="FF0000"/>
                </a:solidFill>
              </a:rPr>
              <a:t>Red font is where CPGPUs can make a difference in performance and productivity</a:t>
            </a:r>
            <a:endParaRPr lang="en-US" sz="2600" dirty="0">
              <a:solidFill>
                <a:srgbClr val="FF0000"/>
              </a:solidFill>
            </a:endParaRPr>
          </a:p>
        </p:txBody>
      </p:sp>
      <p:sp>
        <p:nvSpPr>
          <p:cNvPr id="4" name="Slide Number Placeholder 3"/>
          <p:cNvSpPr>
            <a:spLocks noGrp="1"/>
          </p:cNvSpPr>
          <p:nvPr>
            <p:ph type="sldNum" sz="quarter" idx="12"/>
          </p:nvPr>
        </p:nvSpPr>
        <p:spPr/>
        <p:txBody>
          <a:bodyPr/>
          <a:lstStyle/>
          <a:p>
            <a:fld id="{6D91661D-629B-1643-88A8-69A2F214F552}" type="slidenum">
              <a:rPr lang="en-US" smtClean="0"/>
              <a:pPr/>
              <a:t>37</a:t>
            </a:fld>
            <a:endParaRPr lang="en-US" dirty="0"/>
          </a:p>
        </p:txBody>
      </p:sp>
    </p:spTree>
    <p:extLst>
      <p:ext uri="{BB962C8B-B14F-4D97-AF65-F5344CB8AC3E}">
        <p14:creationId xmlns:p14="http://schemas.microsoft.com/office/powerpoint/2010/main" val="4103969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0" y="99618"/>
            <a:ext cx="9231160" cy="784482"/>
          </a:xfrm>
        </p:spPr>
        <p:txBody>
          <a:bodyPr>
            <a:normAutofit fontScale="90000"/>
          </a:bodyPr>
          <a:lstStyle/>
          <a:p>
            <a:r>
              <a:rPr lang="en-US" sz="4000" dirty="0" smtClean="0"/>
              <a:t>Thoughts on </a:t>
            </a:r>
            <a:r>
              <a:rPr lang="en-US" sz="4000" dirty="0"/>
              <a:t>machine learning (ML) </a:t>
            </a:r>
            <a:r>
              <a:rPr lang="en-US" sz="4000" dirty="0" smtClean="0"/>
              <a:t>and GPCPUs </a:t>
            </a:r>
            <a:r>
              <a:rPr lang="en-US" sz="2200" dirty="0" smtClean="0"/>
              <a:t>(2 of 2)</a:t>
            </a:r>
            <a:endParaRPr lang="en-US" sz="2200" dirty="0"/>
          </a:p>
        </p:txBody>
      </p:sp>
      <p:sp>
        <p:nvSpPr>
          <p:cNvPr id="3" name="Content Placeholder 2"/>
          <p:cNvSpPr>
            <a:spLocks noGrp="1"/>
          </p:cNvSpPr>
          <p:nvPr>
            <p:ph idx="1"/>
          </p:nvPr>
        </p:nvSpPr>
        <p:spPr>
          <a:xfrm>
            <a:off x="236577" y="1220307"/>
            <a:ext cx="8907423" cy="5637693"/>
          </a:xfrm>
        </p:spPr>
        <p:txBody>
          <a:bodyPr>
            <a:normAutofit fontScale="70000" lnSpcReduction="20000"/>
          </a:bodyPr>
          <a:lstStyle/>
          <a:p>
            <a:r>
              <a:rPr lang="en-US" dirty="0" smtClean="0"/>
              <a:t>One </a:t>
            </a:r>
            <a:r>
              <a:rPr lang="en-US" dirty="0"/>
              <a:t>current hammer for deep learning: SGD (stochastic gradient descent) for deep learning</a:t>
            </a:r>
            <a:r>
              <a:rPr lang="en-US" dirty="0">
                <a:sym typeface="Wingdings"/>
              </a:rPr>
              <a:t> can use</a:t>
            </a:r>
            <a:r>
              <a:rPr lang="en-US" dirty="0"/>
              <a:t> </a:t>
            </a:r>
            <a:r>
              <a:rPr lang="en-US" dirty="0" smtClean="0">
                <a:solidFill>
                  <a:srgbClr val="FF0000"/>
                </a:solidFill>
              </a:rPr>
              <a:t>(GPU?) accelerator</a:t>
            </a:r>
            <a:r>
              <a:rPr lang="en-US" dirty="0" smtClean="0"/>
              <a:t>**. But</a:t>
            </a:r>
            <a:r>
              <a:rPr lang="en-US" dirty="0"/>
              <a:t>, what </a:t>
            </a:r>
            <a:r>
              <a:rPr lang="en-US" dirty="0" smtClean="0"/>
              <a:t>if: </a:t>
            </a:r>
            <a:r>
              <a:rPr lang="en-US" dirty="0"/>
              <a:t>matrix is </a:t>
            </a:r>
            <a:r>
              <a:rPr lang="en-US" dirty="0" smtClean="0">
                <a:solidFill>
                  <a:srgbClr val="FF0000"/>
                </a:solidFill>
              </a:rPr>
              <a:t>sparse/evolving</a:t>
            </a:r>
            <a:r>
              <a:rPr lang="en-US" dirty="0" smtClean="0"/>
              <a:t>***)? SGD calls </a:t>
            </a:r>
            <a:r>
              <a:rPr lang="en-US" dirty="0"/>
              <a:t>are serial; Partition, learn then combine (</a:t>
            </a:r>
            <a:r>
              <a:rPr lang="en-US" dirty="0" err="1"/>
              <a:t>Hogwild</a:t>
            </a:r>
            <a:r>
              <a:rPr lang="en-US" dirty="0"/>
              <a:t>!) has </a:t>
            </a:r>
            <a:r>
              <a:rPr lang="en-US" dirty="0" smtClean="0"/>
              <a:t>issues: </a:t>
            </a:r>
            <a:r>
              <a:rPr lang="en-US" dirty="0"/>
              <a:t>m</a:t>
            </a:r>
            <a:r>
              <a:rPr lang="en-US" dirty="0" smtClean="0"/>
              <a:t>ore </a:t>
            </a:r>
            <a:r>
              <a:rPr lang="en-US" dirty="0"/>
              <a:t>sharing may do </a:t>
            </a:r>
            <a:r>
              <a:rPr lang="en-US" dirty="0" smtClean="0"/>
              <a:t>better</a:t>
            </a:r>
          </a:p>
          <a:p>
            <a:r>
              <a:rPr lang="en-US" dirty="0" smtClean="0"/>
              <a:t>What if: </a:t>
            </a:r>
            <a:r>
              <a:rPr lang="en-US" dirty="0" smtClean="0">
                <a:solidFill>
                  <a:srgbClr val="FF0000"/>
                </a:solidFill>
              </a:rPr>
              <a:t>topology is flexible </a:t>
            </a:r>
            <a:r>
              <a:rPr lang="en-US" dirty="0" smtClean="0"/>
              <a:t>(e.g., information extraction, deep parsing, NLP)? </a:t>
            </a:r>
            <a:r>
              <a:rPr lang="en-US" dirty="0"/>
              <a:t>Which vector to learn from (Google translate)? </a:t>
            </a:r>
            <a:endParaRPr lang="en-US" dirty="0" smtClean="0"/>
          </a:p>
          <a:p>
            <a:r>
              <a:rPr lang="en-US" dirty="0" smtClean="0"/>
              <a:t>Python is a favorite among learners</a:t>
            </a:r>
            <a:r>
              <a:rPr lang="en-US" dirty="0" smtClean="0">
                <a:solidFill>
                  <a:srgbClr val="000000"/>
                </a:solidFill>
              </a:rPr>
              <a:t>. Parallel Python is almost as difficult as parallel variants of the burdensome languages they seek to shortcut for productivity.</a:t>
            </a:r>
            <a:r>
              <a:rPr lang="en-US" dirty="0" smtClean="0">
                <a:solidFill>
                  <a:srgbClr val="FF0000"/>
                </a:solidFill>
              </a:rPr>
              <a:t> </a:t>
            </a:r>
            <a:r>
              <a:rPr lang="en-US" dirty="0" err="1" smtClean="0">
                <a:solidFill>
                  <a:srgbClr val="FF0000"/>
                </a:solidFill>
              </a:rPr>
              <a:t>Python+pardo</a:t>
            </a:r>
            <a:r>
              <a:rPr lang="en-US" dirty="0" smtClean="0">
                <a:solidFill>
                  <a:srgbClr val="FF0000"/>
                </a:solidFill>
              </a:rPr>
              <a:t> </a:t>
            </a:r>
            <a:r>
              <a:rPr lang="en-US" dirty="0" smtClean="0"/>
              <a:t>is much easier and will work on XMT. </a:t>
            </a:r>
            <a:r>
              <a:rPr lang="en-US" dirty="0" smtClean="0">
                <a:solidFill>
                  <a:srgbClr val="FF0000"/>
                </a:solidFill>
              </a:rPr>
              <a:t>Ease and speed</a:t>
            </a:r>
            <a:r>
              <a:rPr lang="en-US" dirty="0" smtClean="0"/>
              <a:t>.</a:t>
            </a:r>
          </a:p>
          <a:p>
            <a:pPr marL="0" indent="0">
              <a:buNone/>
            </a:pPr>
            <a:r>
              <a:rPr lang="en-US" dirty="0" smtClean="0">
                <a:solidFill>
                  <a:srgbClr val="FF0000"/>
                </a:solidFill>
                <a:sym typeface="Wingdings"/>
              </a:rPr>
              <a:t>With GPCPU: </a:t>
            </a:r>
          </a:p>
          <a:p>
            <a:pPr marL="0" indent="0">
              <a:buNone/>
            </a:pPr>
            <a:r>
              <a:rPr lang="en-US" dirty="0" smtClean="0">
                <a:solidFill>
                  <a:srgbClr val="FF0000"/>
                </a:solidFill>
                <a:sym typeface="Wingdings"/>
              </a:rPr>
              <a:t>-    No critical code fractions left </a:t>
            </a:r>
            <a:r>
              <a:rPr lang="en-US" dirty="0" err="1" smtClean="0">
                <a:solidFill>
                  <a:srgbClr val="FF0000"/>
                </a:solidFill>
                <a:sym typeface="Wingdings"/>
              </a:rPr>
              <a:t>unsped</a:t>
            </a:r>
            <a:r>
              <a:rPr lang="en-US" dirty="0">
                <a:solidFill>
                  <a:srgbClr val="FF0000"/>
                </a:solidFill>
                <a:sym typeface="Wingdings"/>
              </a:rPr>
              <a:t> </a:t>
            </a:r>
            <a:r>
              <a:rPr lang="en-US" dirty="0" smtClean="0">
                <a:solidFill>
                  <a:srgbClr val="FF0000"/>
                </a:solidFill>
                <a:sym typeface="Wingdings"/>
              </a:rPr>
              <a:t>(</a:t>
            </a:r>
            <a:r>
              <a:rPr lang="en-US" dirty="0" smtClean="0">
                <a:solidFill>
                  <a:srgbClr val="FF0000"/>
                </a:solidFill>
              </a:rPr>
              <a:t>Amdahl’s law)</a:t>
            </a:r>
          </a:p>
          <a:p>
            <a:pPr>
              <a:buFontTx/>
              <a:buChar char="-"/>
            </a:pPr>
            <a:r>
              <a:rPr lang="en-US" dirty="0" smtClean="0">
                <a:solidFill>
                  <a:srgbClr val="FF0000"/>
                </a:solidFill>
              </a:rPr>
              <a:t>Productivity of learners will improve. </a:t>
            </a:r>
            <a:r>
              <a:rPr lang="en-US" b="1" dirty="0" smtClean="0">
                <a:solidFill>
                  <a:srgbClr val="FF0000"/>
                </a:solidFill>
              </a:rPr>
              <a:t>“ML more art than …”</a:t>
            </a:r>
          </a:p>
          <a:p>
            <a:pPr>
              <a:buFontTx/>
              <a:buChar char="-"/>
            </a:pPr>
            <a:r>
              <a:rPr lang="en-US" dirty="0" smtClean="0"/>
              <a:t>New (Intel) article correlates. Only GPCPU (</a:t>
            </a:r>
            <a:r>
              <a:rPr lang="en-US" dirty="0" smtClean="0">
                <a:solidFill>
                  <a:srgbClr val="FF0000"/>
                </a:solidFill>
              </a:rPr>
              <a:t>SW…</a:t>
            </a:r>
            <a:r>
              <a:rPr lang="en-US" dirty="0" smtClean="0"/>
              <a:t>) in lieu of just FPGA  </a:t>
            </a:r>
            <a:r>
              <a:rPr lang="en-US" dirty="0" smtClean="0">
                <a:hlinkClick r:id="rId3"/>
              </a:rPr>
              <a:t>http</a:t>
            </a:r>
            <a:r>
              <a:rPr lang="en-US" dirty="0">
                <a:hlinkClick r:id="rId3"/>
              </a:rPr>
              <a:t>://systemdesign.altera.com/inferring-the-future-of-machine-</a:t>
            </a:r>
            <a:r>
              <a:rPr lang="en-US" dirty="0" smtClean="0">
                <a:hlinkClick r:id="rId3"/>
              </a:rPr>
              <a:t>learning</a:t>
            </a:r>
            <a:r>
              <a:rPr lang="en-US" dirty="0" smtClean="0"/>
              <a:t> </a:t>
            </a:r>
          </a:p>
          <a:p>
            <a:pPr marL="0" indent="0">
              <a:buNone/>
            </a:pPr>
            <a:r>
              <a:rPr lang="en-US" sz="2600" dirty="0" smtClean="0">
                <a:solidFill>
                  <a:srgbClr val="000000"/>
                </a:solidFill>
              </a:rPr>
              <a:t>** Google TPU (ISCA’17) views matrix-</a:t>
            </a:r>
            <a:r>
              <a:rPr lang="en-US" sz="2600" dirty="0" err="1" smtClean="0">
                <a:solidFill>
                  <a:srgbClr val="000000"/>
                </a:solidFill>
              </a:rPr>
              <a:t>mult</a:t>
            </a:r>
            <a:r>
              <a:rPr lang="en-US" sz="2600" dirty="0" smtClean="0">
                <a:solidFill>
                  <a:srgbClr val="000000"/>
                </a:solidFill>
              </a:rPr>
              <a:t> as FPU </a:t>
            </a:r>
          </a:p>
          <a:p>
            <a:pPr marL="0" indent="0">
              <a:buNone/>
            </a:pPr>
            <a:r>
              <a:rPr lang="en-US" sz="2600" dirty="0" smtClean="0"/>
              <a:t>*** e.g., </a:t>
            </a:r>
            <a:r>
              <a:rPr lang="en-US" sz="2600" dirty="0" smtClean="0">
                <a:solidFill>
                  <a:srgbClr val="FF0000"/>
                </a:solidFill>
              </a:rPr>
              <a:t>proposed conjugate gradients alternative or mixing it with SGD</a:t>
            </a:r>
            <a:endParaRPr lang="en-US" sz="2600" dirty="0">
              <a:solidFill>
                <a:srgbClr val="FF0000"/>
              </a:solidFill>
            </a:endParaRPr>
          </a:p>
        </p:txBody>
      </p:sp>
      <p:sp>
        <p:nvSpPr>
          <p:cNvPr id="4" name="Slide Number Placeholder 3"/>
          <p:cNvSpPr>
            <a:spLocks noGrp="1"/>
          </p:cNvSpPr>
          <p:nvPr>
            <p:ph type="sldNum" sz="quarter" idx="12"/>
          </p:nvPr>
        </p:nvSpPr>
        <p:spPr/>
        <p:txBody>
          <a:bodyPr/>
          <a:lstStyle/>
          <a:p>
            <a:fld id="{6D91661D-629B-1643-88A8-69A2F214F552}" type="slidenum">
              <a:rPr lang="en-US" smtClean="0"/>
              <a:pPr/>
              <a:t>38</a:t>
            </a:fld>
            <a:endParaRPr lang="en-US" dirty="0"/>
          </a:p>
        </p:txBody>
      </p:sp>
    </p:spTree>
    <p:extLst>
      <p:ext uri="{BB962C8B-B14F-4D97-AF65-F5344CB8AC3E}">
        <p14:creationId xmlns:p14="http://schemas.microsoft.com/office/powerpoint/2010/main" val="1897774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The “</a:t>
            </a:r>
            <a:r>
              <a:rPr lang="en-US" dirty="0" err="1" smtClean="0"/>
              <a:t>megalomanic</a:t>
            </a:r>
            <a:r>
              <a:rPr lang="en-US" dirty="0" smtClean="0"/>
              <a:t>” track</a:t>
            </a:r>
            <a:endParaRPr lang="en-US" dirty="0"/>
          </a:p>
        </p:txBody>
      </p:sp>
      <p:sp>
        <p:nvSpPr>
          <p:cNvPr id="3" name="Content Placeholder 2"/>
          <p:cNvSpPr>
            <a:spLocks noGrp="1"/>
          </p:cNvSpPr>
          <p:nvPr>
            <p:ph idx="1"/>
          </p:nvPr>
        </p:nvSpPr>
        <p:spPr/>
        <p:txBody>
          <a:bodyPr/>
          <a:lstStyle/>
          <a:p>
            <a:pPr marL="0" indent="0">
              <a:buNone/>
            </a:pPr>
            <a:r>
              <a:rPr lang="en-US" dirty="0" smtClean="0"/>
              <a:t>Where I really mean ubiquitous GPCPU </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39</a:t>
            </a:fld>
            <a:endParaRPr lang="en-US" dirty="0"/>
          </a:p>
        </p:txBody>
      </p:sp>
    </p:spTree>
    <p:extLst>
      <p:ext uri="{BB962C8B-B14F-4D97-AF65-F5344CB8AC3E}">
        <p14:creationId xmlns:p14="http://schemas.microsoft.com/office/powerpoint/2010/main" val="2729726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65" y="79200"/>
            <a:ext cx="8476735" cy="784800"/>
          </a:xfrm>
        </p:spPr>
        <p:txBody>
          <a:bodyPr>
            <a:normAutofit fontScale="90000"/>
          </a:bodyPr>
          <a:lstStyle/>
          <a:p>
            <a:r>
              <a:rPr lang="en-US" dirty="0" smtClean="0"/>
              <a:t>Comments on operations/programming</a:t>
            </a:r>
            <a:br>
              <a:rPr lang="en-US" dirty="0" smtClean="0"/>
            </a:br>
            <a:r>
              <a:rPr lang="en-US" sz="2800" dirty="0" smtClean="0"/>
              <a:t>(of commodity computers)</a:t>
            </a:r>
            <a:endParaRPr lang="en-US" dirty="0"/>
          </a:p>
        </p:txBody>
      </p:sp>
      <p:sp>
        <p:nvSpPr>
          <p:cNvPr id="3" name="Content Placeholder 2"/>
          <p:cNvSpPr>
            <a:spLocks noGrp="1"/>
          </p:cNvSpPr>
          <p:nvPr>
            <p:ph idx="1"/>
          </p:nvPr>
        </p:nvSpPr>
        <p:spPr>
          <a:xfrm>
            <a:off x="0" y="1029600"/>
            <a:ext cx="9055100" cy="5828400"/>
          </a:xfrm>
        </p:spPr>
        <p:txBody>
          <a:bodyPr>
            <a:normAutofit/>
          </a:bodyPr>
          <a:lstStyle/>
          <a:p>
            <a:pPr>
              <a:lnSpc>
                <a:spcPct val="80000"/>
              </a:lnSpc>
              <a:spcBef>
                <a:spcPts val="500"/>
              </a:spcBef>
              <a:buFontTx/>
              <a:buChar char="-"/>
            </a:pPr>
            <a:r>
              <a:rPr lang="en-US" sz="2400" dirty="0" smtClean="0"/>
              <a:t>Parallel programming: Programmer-generated concurrent threads. Some issues: locality, race conditions, no thread too long relative to others. </a:t>
            </a:r>
            <a:r>
              <a:rPr lang="en-US" sz="2400" dirty="0" smtClean="0">
                <a:solidFill>
                  <a:srgbClr val="FF0000"/>
                </a:solidFill>
              </a:rPr>
              <a:t>Too hard </a:t>
            </a:r>
          </a:p>
          <a:p>
            <a:pPr>
              <a:lnSpc>
                <a:spcPct val="80000"/>
              </a:lnSpc>
              <a:spcBef>
                <a:spcPts val="500"/>
              </a:spcBef>
              <a:buFontTx/>
              <a:buChar char="-"/>
            </a:pPr>
            <a:r>
              <a:rPr lang="en-US" sz="2400" dirty="0"/>
              <a:t>V</a:t>
            </a:r>
            <a:r>
              <a:rPr lang="en-US" sz="2400" dirty="0" smtClean="0"/>
              <a:t>endors </a:t>
            </a:r>
            <a:r>
              <a:rPr lang="en-US" sz="2400" dirty="0"/>
              <a:t>change designs </a:t>
            </a:r>
            <a:r>
              <a:rPr lang="en-US" sz="2400" dirty="0" err="1" smtClean="0"/>
              <a:t>often</a:t>
            </a:r>
            <a:r>
              <a:rPr lang="en-US" sz="2400" dirty="0" err="1" smtClean="0">
                <a:sym typeface="Wingdings" panose="05000000000000000000" pitchFamily="2" charset="2"/>
              </a:rPr>
              <a:t></a:t>
            </a:r>
            <a:r>
              <a:rPr lang="en-US" sz="2400" dirty="0" err="1" smtClean="0"/>
              <a:t>map</a:t>
            </a:r>
            <a:r>
              <a:rPr lang="en-US" sz="2400" dirty="0" smtClean="0"/>
              <a:t> </a:t>
            </a:r>
            <a:r>
              <a:rPr lang="en-US" sz="2400" dirty="0"/>
              <a:t>&amp; tune performance programs for each generation. </a:t>
            </a:r>
            <a:r>
              <a:rPr lang="en-US" sz="2400" dirty="0" smtClean="0">
                <a:solidFill>
                  <a:srgbClr val="FF0000"/>
                </a:solidFill>
              </a:rPr>
              <a:t>Sisyphean</a:t>
            </a:r>
          </a:p>
          <a:p>
            <a:pPr>
              <a:lnSpc>
                <a:spcPct val="80000"/>
              </a:lnSpc>
              <a:spcBef>
                <a:spcPts val="500"/>
              </a:spcBef>
              <a:buFontTx/>
              <a:buChar char="-"/>
            </a:pPr>
            <a:r>
              <a:rPr lang="en-US" sz="2400" dirty="0"/>
              <a:t>Forced shift to </a:t>
            </a:r>
            <a:r>
              <a:rPr lang="en-US" sz="2400" u="sng" dirty="0"/>
              <a:t>heterogeneous</a:t>
            </a:r>
            <a:r>
              <a:rPr lang="en-US" sz="2400" dirty="0"/>
              <a:t> platforms: “it seems </a:t>
            </a:r>
            <a:r>
              <a:rPr lang="en-US" sz="2400" b="1" dirty="0"/>
              <a:t>unlikely</a:t>
            </a:r>
            <a:r>
              <a:rPr lang="en-US" sz="2400" dirty="0"/>
              <a:t> that some form of </a:t>
            </a:r>
            <a:r>
              <a:rPr lang="en-US" sz="2400" b="1" dirty="0"/>
              <a:t>simple multicore scaling </a:t>
            </a:r>
            <a:r>
              <a:rPr lang="en-US" sz="2400" dirty="0"/>
              <a:t>will provide a cost-effective path to growing performance”, </a:t>
            </a:r>
            <a:r>
              <a:rPr lang="en-US" sz="2400" dirty="0" smtClean="0"/>
              <a:t>HP19. </a:t>
            </a:r>
          </a:p>
          <a:p>
            <a:pPr marL="0" indent="0">
              <a:lnSpc>
                <a:spcPct val="80000"/>
              </a:lnSpc>
              <a:spcBef>
                <a:spcPts val="500"/>
              </a:spcBef>
              <a:buNone/>
            </a:pPr>
            <a:r>
              <a:rPr lang="en-US" sz="2400" dirty="0" smtClean="0"/>
              <a:t>	</a:t>
            </a:r>
            <a:r>
              <a:rPr lang="en-US" sz="2400" u="sng" dirty="0" smtClean="0"/>
              <a:t>First comment</a:t>
            </a:r>
            <a:r>
              <a:rPr lang="en-US" sz="2400" dirty="0" smtClean="0"/>
              <a:t> on this quote:</a:t>
            </a:r>
          </a:p>
          <a:p>
            <a:pPr lvl="1">
              <a:lnSpc>
                <a:spcPct val="80000"/>
              </a:lnSpc>
              <a:spcBef>
                <a:spcPts val="500"/>
              </a:spcBef>
              <a:buFontTx/>
              <a:buChar char="-"/>
            </a:pPr>
            <a:r>
              <a:rPr lang="en-US" sz="2000" dirty="0" smtClean="0">
                <a:solidFill>
                  <a:srgbClr val="FF0000"/>
                </a:solidFill>
              </a:rPr>
              <a:t>Babel-Tower</a:t>
            </a:r>
            <a:r>
              <a:rPr lang="en-US" sz="2000" dirty="0" smtClean="0"/>
              <a:t> </a:t>
            </a:r>
            <a:r>
              <a:rPr lang="en-US" sz="2000" dirty="0" smtClean="0">
                <a:sym typeface="Wingdings" panose="05000000000000000000" pitchFamily="2" charset="2"/>
              </a:rPr>
              <a:t> </a:t>
            </a:r>
            <a:r>
              <a:rPr lang="en-US" sz="2000" dirty="0" smtClean="0">
                <a:solidFill>
                  <a:srgbClr val="FF0000"/>
                </a:solidFill>
              </a:rPr>
              <a:t>Hard: Sisyphean</a:t>
            </a:r>
            <a:r>
              <a:rPr lang="en-US" sz="2000" dirty="0">
                <a:solidFill>
                  <a:srgbClr val="FF0000"/>
                </a:solidFill>
              </a:rPr>
              <a:t> </a:t>
            </a:r>
            <a:r>
              <a:rPr lang="en-US" sz="2000" dirty="0" smtClean="0">
                <a:solidFill>
                  <a:srgbClr val="FF0000"/>
                </a:solidFill>
              </a:rPr>
              <a:t>&amp; Babel-Tower</a:t>
            </a:r>
          </a:p>
          <a:p>
            <a:pPr marL="0" indent="0" algn="ctr">
              <a:buNone/>
            </a:pPr>
            <a:r>
              <a:rPr lang="en-US" u="sng" dirty="0" smtClean="0"/>
              <a:t>Qualifier</a:t>
            </a:r>
            <a:r>
              <a:rPr lang="en-US" dirty="0" smtClean="0"/>
              <a:t> The glass is only half empty</a:t>
            </a:r>
          </a:p>
          <a:p>
            <a:pPr marL="0" indent="0">
              <a:buNone/>
            </a:pPr>
            <a:r>
              <a:rPr lang="en-US" sz="2400" dirty="0" smtClean="0"/>
              <a:t>Salient math primitive supported by GPUs:  </a:t>
            </a:r>
            <a:r>
              <a:rPr lang="en-US" sz="2400" u="sng" dirty="0" smtClean="0"/>
              <a:t>matrix </a:t>
            </a:r>
            <a:r>
              <a:rPr lang="en-US" sz="2400" u="sng" dirty="0"/>
              <a:t>multiplication (MM</a:t>
            </a:r>
            <a:r>
              <a:rPr lang="en-US" sz="2400" u="sng" dirty="0" smtClean="0"/>
              <a:t>)</a:t>
            </a:r>
            <a:r>
              <a:rPr lang="en-US" sz="2400" dirty="0" smtClean="0"/>
              <a:t> </a:t>
            </a:r>
          </a:p>
          <a:p>
            <a:pPr marL="0" indent="0">
              <a:buNone/>
            </a:pPr>
            <a:r>
              <a:rPr lang="en-US" sz="2400" dirty="0"/>
              <a:t>D</a:t>
            </a:r>
            <a:r>
              <a:rPr lang="en-US" sz="2400" dirty="0" smtClean="0"/>
              <a:t>eep </a:t>
            </a:r>
            <a:r>
              <a:rPr lang="en-US" sz="2400" dirty="0"/>
              <a:t>learning </a:t>
            </a:r>
            <a:r>
              <a:rPr lang="en-US" sz="2400" dirty="0" smtClean="0"/>
              <a:t>(DL) exuberance: </a:t>
            </a:r>
            <a:r>
              <a:rPr lang="en-US" sz="2400" dirty="0" err="1" smtClean="0"/>
              <a:t>MM</a:t>
            </a:r>
            <a:r>
              <a:rPr lang="en-US" sz="2400" dirty="0" err="1" smtClean="0">
                <a:sym typeface="Wingdings" panose="05000000000000000000" pitchFamily="2" charset="2"/>
              </a:rPr>
              <a:t>SGDBack</a:t>
            </a:r>
            <a:r>
              <a:rPr lang="en-US" sz="2400" dirty="0" smtClean="0">
                <a:sym typeface="Wingdings" panose="05000000000000000000" pitchFamily="2" charset="2"/>
              </a:rPr>
              <a:t> </a:t>
            </a:r>
            <a:r>
              <a:rPr lang="en-US" sz="2400" dirty="0" err="1" smtClean="0">
                <a:sym typeface="Wingdings" panose="05000000000000000000" pitchFamily="2" charset="2"/>
              </a:rPr>
              <a:t>propagrationDL</a:t>
            </a:r>
            <a:endParaRPr lang="en-US" sz="2400" dirty="0" smtClean="0">
              <a:sym typeface="Wingdings" panose="05000000000000000000" pitchFamily="2" charset="2"/>
            </a:endParaRPr>
          </a:p>
          <a:p>
            <a:pPr marL="0" indent="0">
              <a:buNone/>
            </a:pPr>
            <a:r>
              <a:rPr lang="en-US" sz="2400" dirty="0" smtClean="0">
                <a:sym typeface="Wingdings" panose="05000000000000000000" pitchFamily="2" charset="2"/>
              </a:rPr>
              <a:t>Explanation (HP19): for dense MM, arithmetic intensity [#FLOPs per &lt;bytes read from main memory&gt;] increases with input size  GPUs </a:t>
            </a: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4</a:t>
            </a:fld>
            <a:endParaRPr lang="en-US" dirty="0"/>
          </a:p>
        </p:txBody>
      </p:sp>
    </p:spTree>
    <p:extLst>
      <p:ext uri="{BB962C8B-B14F-4D97-AF65-F5344CB8AC3E}">
        <p14:creationId xmlns:p14="http://schemas.microsoft.com/office/powerpoint/2010/main" val="3624250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4" y="0"/>
            <a:ext cx="9144000" cy="1193800"/>
          </a:xfrm>
        </p:spPr>
        <p:txBody>
          <a:bodyPr>
            <a:normAutofit/>
          </a:bodyPr>
          <a:lstStyle/>
          <a:p>
            <a:pPr marL="0" indent="0"/>
            <a:r>
              <a:rPr lang="en-US" sz="2800" u="sng" dirty="0" smtClean="0"/>
              <a:t>What it means that current </a:t>
            </a:r>
            <a:r>
              <a:rPr lang="en-US" sz="2800" u="sng" dirty="0"/>
              <a:t>many-</a:t>
            </a:r>
            <a:r>
              <a:rPr lang="en-US" sz="2800" u="sng" dirty="0" smtClean="0"/>
              <a:t>cores are suboptimal</a:t>
            </a:r>
            <a:endParaRPr lang="en-US" sz="2800" u="sng" dirty="0"/>
          </a:p>
        </p:txBody>
      </p:sp>
      <p:sp>
        <p:nvSpPr>
          <p:cNvPr id="3" name="Content Placeholder 2"/>
          <p:cNvSpPr>
            <a:spLocks noGrp="1"/>
          </p:cNvSpPr>
          <p:nvPr>
            <p:ph idx="1"/>
          </p:nvPr>
        </p:nvSpPr>
        <p:spPr>
          <a:xfrm>
            <a:off x="120146" y="1193801"/>
            <a:ext cx="9006690" cy="5527674"/>
          </a:xfrm>
        </p:spPr>
        <p:txBody>
          <a:bodyPr>
            <a:normAutofit/>
          </a:bodyPr>
          <a:lstStyle/>
          <a:p>
            <a:pPr marL="457200" lvl="1" indent="0">
              <a:buNone/>
            </a:pPr>
            <a:r>
              <a:rPr lang="en-US" dirty="0">
                <a:solidFill>
                  <a:srgbClr val="000000"/>
                </a:solidFill>
              </a:rPr>
              <a:t>[Already noted: </a:t>
            </a:r>
            <a:r>
              <a:rPr lang="en-US" dirty="0">
                <a:solidFill>
                  <a:srgbClr val="FF0000"/>
                </a:solidFill>
              </a:rPr>
              <a:t>Poor speedups &amp; poor strong scaling</a:t>
            </a:r>
            <a:r>
              <a:rPr lang="en-US" dirty="0"/>
              <a:t> on </a:t>
            </a:r>
            <a:r>
              <a:rPr lang="en-US" dirty="0">
                <a:solidFill>
                  <a:srgbClr val="FF0000"/>
                </a:solidFill>
              </a:rPr>
              <a:t>representative </a:t>
            </a:r>
            <a:r>
              <a:rPr lang="en-US" i="1" dirty="0">
                <a:solidFill>
                  <a:srgbClr val="FF0000"/>
                </a:solidFill>
              </a:rPr>
              <a:t>single-tas</a:t>
            </a:r>
            <a:r>
              <a:rPr lang="en-US" dirty="0">
                <a:solidFill>
                  <a:srgbClr val="FF0000"/>
                </a:solidFill>
              </a:rPr>
              <a:t>k</a:t>
            </a:r>
            <a:r>
              <a:rPr lang="en-US" dirty="0"/>
              <a:t> problems, algorithms, &amp; workload; e.g., some typical </a:t>
            </a:r>
            <a:r>
              <a:rPr lang="en-US" dirty="0">
                <a:solidFill>
                  <a:srgbClr val="FF0000"/>
                </a:solidFill>
              </a:rPr>
              <a:t>irregular applications </a:t>
            </a:r>
            <a:r>
              <a:rPr lang="en-US" dirty="0"/>
              <a:t>]</a:t>
            </a:r>
          </a:p>
          <a:p>
            <a:pPr lvl="1"/>
            <a:r>
              <a:rPr lang="en-US" dirty="0" smtClean="0">
                <a:solidFill>
                  <a:srgbClr val="FF0000"/>
                </a:solidFill>
              </a:rPr>
              <a:t>Too</a:t>
            </a:r>
            <a:r>
              <a:rPr lang="en-US" dirty="0" smtClean="0"/>
              <a:t> </a:t>
            </a:r>
            <a:r>
              <a:rPr lang="en-US" dirty="0" smtClean="0">
                <a:solidFill>
                  <a:srgbClr val="FF0000"/>
                </a:solidFill>
              </a:rPr>
              <a:t>difficult to program </a:t>
            </a:r>
            <a:r>
              <a:rPr lang="en-US" dirty="0" smtClean="0"/>
              <a:t>(code development needs exceptional skill, too much time, and is too costly). For app vendors &amp; developers</a:t>
            </a:r>
            <a:r>
              <a:rPr lang="en-US" dirty="0"/>
              <a:t> </a:t>
            </a:r>
            <a:r>
              <a:rPr lang="en-US" dirty="0" smtClean="0"/>
              <a:t>“glass ceiling” on cost-effectiveness of partition-centered parallel </a:t>
            </a:r>
            <a:r>
              <a:rPr lang="en-US" dirty="0" err="1" smtClean="0"/>
              <a:t>algs</a:t>
            </a:r>
            <a:r>
              <a:rPr lang="en-US" dirty="0" smtClean="0"/>
              <a:t>/programming. Deep-pocket SW firms hire overqualified CS grads. Little room for “garage startups” </a:t>
            </a:r>
          </a:p>
          <a:p>
            <a:pPr lvl="1"/>
            <a:r>
              <a:rPr lang="en-US" dirty="0" smtClean="0">
                <a:sym typeface="Wingdings"/>
              </a:rPr>
              <a:t>On </a:t>
            </a:r>
            <a:r>
              <a:rPr lang="en-US" dirty="0">
                <a:sym typeface="Wingdings"/>
              </a:rPr>
              <a:t>every desk; yet, few apps on own dime (unlike smartphones</a:t>
            </a:r>
            <a:r>
              <a:rPr lang="en-US" dirty="0" smtClean="0">
                <a:sym typeface="Wingdings"/>
              </a:rPr>
              <a:t>)</a:t>
            </a:r>
          </a:p>
        </p:txBody>
      </p:sp>
      <p:sp>
        <p:nvSpPr>
          <p:cNvPr id="4" name="Slide Number Placeholder 3"/>
          <p:cNvSpPr>
            <a:spLocks noGrp="1"/>
          </p:cNvSpPr>
          <p:nvPr>
            <p:ph type="sldNum" sz="quarter" idx="12"/>
          </p:nvPr>
        </p:nvSpPr>
        <p:spPr/>
        <p:txBody>
          <a:bodyPr/>
          <a:lstStyle/>
          <a:p>
            <a:fld id="{6D91661D-629B-1643-88A8-69A2F214F552}" type="slidenum">
              <a:rPr lang="en-US" smtClean="0"/>
              <a:pPr/>
              <a:t>40</a:t>
            </a:fld>
            <a:endParaRPr lang="en-US" dirty="0"/>
          </a:p>
        </p:txBody>
      </p:sp>
    </p:spTree>
    <p:extLst>
      <p:ext uri="{BB962C8B-B14F-4D97-AF65-F5344CB8AC3E}">
        <p14:creationId xmlns:p14="http://schemas.microsoft.com/office/powerpoint/2010/main" val="1569698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8" cy="721895"/>
          </a:xfrm>
        </p:spPr>
        <p:txBody>
          <a:bodyPr>
            <a:normAutofit fontScale="90000"/>
          </a:bodyPr>
          <a:lstStyle/>
          <a:p>
            <a:r>
              <a:rPr lang="en-US" dirty="0" smtClean="0"/>
              <a:t>Marketplace opportunities &amp; challenges</a:t>
            </a:r>
            <a:endParaRPr lang="en-US" dirty="0"/>
          </a:p>
        </p:txBody>
      </p:sp>
      <p:sp>
        <p:nvSpPr>
          <p:cNvPr id="3" name="Content Placeholder 2"/>
          <p:cNvSpPr>
            <a:spLocks noGrp="1"/>
          </p:cNvSpPr>
          <p:nvPr>
            <p:ph idx="1"/>
          </p:nvPr>
        </p:nvSpPr>
        <p:spPr>
          <a:xfrm>
            <a:off x="213894" y="1002632"/>
            <a:ext cx="8930105" cy="5718842"/>
          </a:xfrm>
        </p:spPr>
        <p:txBody>
          <a:bodyPr>
            <a:normAutofit fontScale="62500" lnSpcReduction="20000"/>
          </a:bodyPr>
          <a:lstStyle/>
          <a:p>
            <a:r>
              <a:rPr lang="en-US" dirty="0" smtClean="0"/>
              <a:t>Era of improvements through parallelization and heterogeneous accelerators. Wait...but accelerators are also parallel processors</a:t>
            </a:r>
          </a:p>
          <a:p>
            <a:r>
              <a:rPr lang="en-US" dirty="0" smtClean="0"/>
              <a:t>Must separate </a:t>
            </a:r>
            <a:r>
              <a:rPr lang="en-US" u="sng" dirty="0" smtClean="0"/>
              <a:t>GPCPU parallelism</a:t>
            </a:r>
            <a:r>
              <a:rPr lang="en-US" dirty="0" smtClean="0"/>
              <a:t> from the rest</a:t>
            </a:r>
          </a:p>
          <a:p>
            <a:r>
              <a:rPr lang="en-US" dirty="0" smtClean="0"/>
              <a:t>Without a GPCPU, core CS (&amp; key vendors) have </a:t>
            </a:r>
            <a:r>
              <a:rPr lang="en-US" b="1" i="1" u="sng" dirty="0" smtClean="0"/>
              <a:t>lost their edge</a:t>
            </a:r>
            <a:r>
              <a:rPr lang="en-US" dirty="0" smtClean="0"/>
              <a:t>. Vendors play 2</a:t>
            </a:r>
            <a:r>
              <a:rPr lang="en-US" baseline="30000" dirty="0" smtClean="0"/>
              <a:t>nd</a:t>
            </a:r>
            <a:r>
              <a:rPr lang="en-US" dirty="0" smtClean="0"/>
              <a:t> fiddle to domain specific accelerator leaders (machine learning SGD)</a:t>
            </a:r>
          </a:p>
          <a:p>
            <a:r>
              <a:rPr lang="en-US" dirty="0" smtClean="0"/>
              <a:t>My proposal</a:t>
            </a:r>
            <a:r>
              <a:rPr lang="en-US" dirty="0"/>
              <a:t> </a:t>
            </a:r>
            <a:r>
              <a:rPr lang="en-US" dirty="0" smtClean="0"/>
              <a:t>for </a:t>
            </a:r>
            <a:r>
              <a:rPr lang="en-US" u="sng" dirty="0" smtClean="0"/>
              <a:t>a general-purpose computing stack</a:t>
            </a:r>
            <a:r>
              <a:rPr lang="he-IL" dirty="0" smtClean="0"/>
              <a:t> </a:t>
            </a:r>
            <a:r>
              <a:rPr lang="en-US" dirty="0" smtClean="0"/>
              <a:t>is yet to gain traction </a:t>
            </a:r>
            <a:endParaRPr lang="he-IL" dirty="0" smtClean="0"/>
          </a:p>
          <a:p>
            <a:r>
              <a:rPr lang="en-US" dirty="0" smtClean="0"/>
              <a:t>A GPCPU ecosystem </a:t>
            </a:r>
            <a:r>
              <a:rPr lang="en-US" dirty="0" smtClean="0">
                <a:sym typeface="Wingdings"/>
              </a:rPr>
              <a:t></a:t>
            </a:r>
            <a:r>
              <a:rPr lang="en-US" dirty="0" smtClean="0"/>
              <a:t> restore “technical leader/master of its own destiny”. Proposed strategy:</a:t>
            </a:r>
          </a:p>
          <a:p>
            <a:pPr lvl="1"/>
            <a:r>
              <a:rPr lang="en-US" dirty="0" smtClean="0"/>
              <a:t>Reclaim GPCPU turf</a:t>
            </a:r>
          </a:p>
          <a:p>
            <a:pPr lvl="1"/>
            <a:r>
              <a:rPr lang="en-US" dirty="0" smtClean="0"/>
              <a:t>Fight for accelerators from position of power </a:t>
            </a:r>
            <a:endParaRPr lang="he-IL" dirty="0" smtClean="0"/>
          </a:p>
          <a:p>
            <a:r>
              <a:rPr lang="en-US" u="sng" dirty="0" smtClean="0"/>
              <a:t>Vendor party line</a:t>
            </a:r>
            <a:r>
              <a:rPr lang="en-US" dirty="0" smtClean="0"/>
              <a:t> (based on past reaction): show us how to do your cool algorithms/programming on </a:t>
            </a:r>
            <a:r>
              <a:rPr lang="en-US" u="sng" dirty="0" smtClean="0"/>
              <a:t>our hardware as-is</a:t>
            </a:r>
            <a:endParaRPr lang="en-US" dirty="0" smtClean="0"/>
          </a:p>
          <a:p>
            <a:r>
              <a:rPr lang="en-US" u="sng" dirty="0" smtClean="0"/>
              <a:t>Evidence to the contrary</a:t>
            </a:r>
            <a:r>
              <a:rPr lang="en-US" dirty="0" smtClean="0"/>
              <a:t>. Please be open. </a:t>
            </a:r>
            <a:r>
              <a:rPr lang="en-US" dirty="0"/>
              <a:t>Q</a:t>
            </a:r>
            <a:r>
              <a:rPr lang="en-US" dirty="0" smtClean="0"/>
              <a:t>uote whose only purpose is help you remember my request to be open (not to offend):</a:t>
            </a:r>
          </a:p>
          <a:p>
            <a:pPr marL="0" lvl="1" indent="0" algn="r">
              <a:buNone/>
            </a:pPr>
            <a:r>
              <a:rPr lang="en-US" i="1" dirty="0"/>
              <a:t>I</a:t>
            </a:r>
            <a:r>
              <a:rPr lang="en-US" i="1" dirty="0" smtClean="0"/>
              <a:t>t </a:t>
            </a:r>
            <a:r>
              <a:rPr lang="en-US" i="1" dirty="0"/>
              <a:t>is difficult to get a man to understand something, when his salary depends upon his not understanding it!—</a:t>
            </a:r>
            <a:r>
              <a:rPr lang="en-US" dirty="0"/>
              <a:t>Upton Sinclair </a:t>
            </a:r>
            <a:endParaRPr lang="en-US" dirty="0" smtClean="0"/>
          </a:p>
          <a:p>
            <a:r>
              <a:rPr lang="en-US" u="sng" dirty="0" smtClean="0"/>
              <a:t>Good news</a:t>
            </a:r>
            <a:r>
              <a:rPr lang="en-US" dirty="0" smtClean="0"/>
              <a:t>: Necessary upgrade is limited</a:t>
            </a:r>
          </a:p>
          <a:p>
            <a:r>
              <a:rPr lang="en-US" dirty="0" smtClean="0"/>
              <a:t>Last chance before losing edge forever? But, how to sell to finance</a:t>
            </a:r>
            <a:r>
              <a:rPr lang="en-US" dirty="0"/>
              <a:t> </a:t>
            </a:r>
            <a:r>
              <a:rPr lang="en-US" dirty="0" smtClean="0"/>
              <a:t>majors engineering for serendipity?</a:t>
            </a:r>
          </a:p>
          <a:p>
            <a:pPr marL="342900" lvl="1" indent="-342900">
              <a:buFont typeface="Arial"/>
              <a:buChar char="•"/>
            </a:pPr>
            <a:r>
              <a:rPr lang="en-US" altLang="ja-JP" sz="3200" dirty="0" smtClean="0">
                <a:latin typeface="Calibri" charset="0"/>
                <a:sym typeface="Wingdings" charset="0"/>
              </a:rPr>
              <a:t>Little competition, but high </a:t>
            </a:r>
            <a:r>
              <a:rPr lang="en-US" altLang="ja-JP" sz="3200" dirty="0">
                <a:latin typeface="Calibri" charset="0"/>
                <a:sym typeface="Wingdings" charset="0"/>
              </a:rPr>
              <a:t>bar to </a:t>
            </a:r>
            <a:r>
              <a:rPr lang="en-US" altLang="ja-JP" sz="3200" dirty="0" smtClean="0">
                <a:latin typeface="Calibri" charset="0"/>
                <a:sym typeface="Wingdings" charset="0"/>
              </a:rPr>
              <a:t>entry</a:t>
            </a:r>
            <a:endParaRPr lang="en-US" sz="32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41</a:t>
            </a:fld>
            <a:endParaRPr lang="en-US" dirty="0"/>
          </a:p>
        </p:txBody>
      </p:sp>
    </p:spTree>
    <p:extLst>
      <p:ext uri="{BB962C8B-B14F-4D97-AF65-F5344CB8AC3E}">
        <p14:creationId xmlns:p14="http://schemas.microsoft.com/office/powerpoint/2010/main" val="672868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75"/>
            <a:ext cx="9144000" cy="838986"/>
          </a:xfrm>
        </p:spPr>
        <p:txBody>
          <a:bodyPr>
            <a:normAutofit fontScale="90000"/>
          </a:bodyPr>
          <a:lstStyle/>
          <a:p>
            <a:r>
              <a:rPr lang="en-US" sz="3600" u="sng" dirty="0"/>
              <a:t>Elevator </a:t>
            </a:r>
            <a:r>
              <a:rPr lang="en-US" sz="3600" u="sng" dirty="0" smtClean="0"/>
              <a:t>pitch</a:t>
            </a:r>
            <a:r>
              <a:rPr lang="en-US" sz="3600" dirty="0" smtClean="0"/>
              <a:t> How </a:t>
            </a:r>
            <a:r>
              <a:rPr lang="en-US" sz="3600" dirty="0"/>
              <a:t>to</a:t>
            </a:r>
            <a:r>
              <a:rPr lang="en-US" sz="3600" dirty="0" smtClean="0"/>
              <a:t> cost-effectively </a:t>
            </a:r>
            <a:r>
              <a:rPr lang="en-US" sz="3600" dirty="0"/>
              <a:t>exploit for </a:t>
            </a:r>
            <a:r>
              <a:rPr lang="en-US" sz="3600" dirty="0" smtClean="0"/>
              <a:t>performance growth </a:t>
            </a:r>
            <a:r>
              <a:rPr lang="en-US" sz="3600" dirty="0"/>
              <a:t>in </a:t>
            </a:r>
            <a:r>
              <a:rPr lang="en-US" sz="3600" dirty="0" smtClean="0"/>
              <a:t>parallelism/#transistors?</a:t>
            </a:r>
            <a:r>
              <a:rPr lang="en-US" sz="4000" dirty="0" smtClean="0"/>
              <a:t>  </a:t>
            </a:r>
            <a:endParaRPr lang="en-US" sz="2700" dirty="0"/>
          </a:p>
        </p:txBody>
      </p:sp>
      <p:sp>
        <p:nvSpPr>
          <p:cNvPr id="3" name="Content Placeholder 2"/>
          <p:cNvSpPr>
            <a:spLocks noGrp="1"/>
          </p:cNvSpPr>
          <p:nvPr>
            <p:ph idx="1"/>
          </p:nvPr>
        </p:nvSpPr>
        <p:spPr>
          <a:xfrm>
            <a:off x="0" y="1300901"/>
            <a:ext cx="9143999" cy="1894152"/>
          </a:xfrm>
        </p:spPr>
        <p:txBody>
          <a:bodyPr>
            <a:normAutofit fontScale="62500" lnSpcReduction="20000"/>
          </a:bodyPr>
          <a:lstStyle/>
          <a:p>
            <a:pPr marL="0" lvl="1" indent="0">
              <a:buNone/>
            </a:pPr>
            <a:r>
              <a:rPr lang="en-US" sz="3200" u="sng" dirty="0"/>
              <a:t>Serial days lesson</a:t>
            </a:r>
            <a:r>
              <a:rPr lang="en-US" sz="3200" dirty="0"/>
              <a:t> </a:t>
            </a:r>
            <a:r>
              <a:rPr lang="en-US" sz="3200" b="1" dirty="0">
                <a:solidFill>
                  <a:schemeClr val="accent3">
                    <a:lumMod val="75000"/>
                  </a:schemeClr>
                </a:solidFill>
              </a:rPr>
              <a:t>$$$ </a:t>
            </a:r>
            <a:r>
              <a:rPr lang="en-US" sz="3200" dirty="0"/>
              <a:t>technology/arch for cost-effective programming. Never put the onus on the programmer </a:t>
            </a:r>
            <a:r>
              <a:rPr lang="en-US" sz="3200" dirty="0" smtClean="0"/>
              <a:t>…GPCPU vendors</a:t>
            </a:r>
            <a:endParaRPr lang="en-US" sz="3200" dirty="0"/>
          </a:p>
          <a:p>
            <a:pPr marL="0" indent="0">
              <a:buNone/>
            </a:pPr>
            <a:r>
              <a:rPr lang="en-US" u="sng" dirty="0" smtClean="0">
                <a:sym typeface="Wingdings"/>
              </a:rPr>
              <a:t>Current </a:t>
            </a:r>
            <a:r>
              <a:rPr lang="en-US" u="sng" dirty="0" err="1" smtClean="0">
                <a:sym typeface="Wingdings"/>
              </a:rPr>
              <a:t>manycore</a:t>
            </a:r>
            <a:r>
              <a:rPr lang="en-US" u="sng" dirty="0" smtClean="0">
                <a:sym typeface="Wingdings"/>
              </a:rPr>
              <a:t> bet:</a:t>
            </a:r>
            <a:r>
              <a:rPr lang="en-US" dirty="0" smtClean="0">
                <a:sym typeface="Wingdings"/>
              </a:rPr>
              <a:t> Let the programmer/SW cope. Minimize investment in architecture and enabling technologies. All eggs in this basket. But, does it</a:t>
            </a:r>
            <a:r>
              <a:rPr lang="en-US" b="1" dirty="0" smtClean="0">
                <a:sym typeface="Wingdings"/>
              </a:rPr>
              <a:t> work?</a:t>
            </a:r>
            <a:endParaRPr lang="en-US" dirty="0" smtClean="0"/>
          </a:p>
          <a:p>
            <a:pPr marL="0" lvl="0" indent="0">
              <a:buNone/>
            </a:pPr>
            <a:r>
              <a:rPr lang="en-US" u="sng" dirty="0" smtClean="0"/>
              <a:t>Proposal</a:t>
            </a:r>
            <a:r>
              <a:rPr lang="en-US" dirty="0" smtClean="0"/>
              <a:t>: Support the easiest programmer’s mental model. Invest in HW, SW and technology. Prototyped performance and ease of learning. Do: further validation</a:t>
            </a:r>
          </a:p>
          <a:p>
            <a:pPr marL="0" indent="0">
              <a:buNone/>
            </a:pPr>
            <a:endParaRPr lang="en-US" dirty="0">
              <a:sym typeface="Wingdings"/>
            </a:endParaRPr>
          </a:p>
        </p:txBody>
      </p:sp>
      <p:graphicFrame>
        <p:nvGraphicFramePr>
          <p:cNvPr id="6" name="Table 5"/>
          <p:cNvGraphicFramePr>
            <a:graphicFrameLocks noGrp="1"/>
          </p:cNvGraphicFramePr>
          <p:nvPr>
            <p:extLst>
              <p:ext uri="{D42A27DB-BD31-4B8C-83A1-F6EECF244321}">
                <p14:modId xmlns:p14="http://schemas.microsoft.com/office/powerpoint/2010/main" val="1576131154"/>
              </p:ext>
            </p:extLst>
          </p:nvPr>
        </p:nvGraphicFramePr>
        <p:xfrm>
          <a:off x="-1" y="3315368"/>
          <a:ext cx="9144001" cy="1778000"/>
        </p:xfrm>
        <a:graphic>
          <a:graphicData uri="http://schemas.openxmlformats.org/drawingml/2006/table">
            <a:tbl>
              <a:tblPr firstRow="1" bandRow="1">
                <a:tableStyleId>{5C22544A-7EE6-4342-B048-85BDC9FD1C3A}</a:tableStyleId>
              </a:tblPr>
              <a:tblGrid>
                <a:gridCol w="2831463">
                  <a:extLst>
                    <a:ext uri="{9D8B030D-6E8A-4147-A177-3AD203B41FA5}">
                      <a16:colId xmlns:a16="http://schemas.microsoft.com/office/drawing/2014/main" val="20000"/>
                    </a:ext>
                  </a:extLst>
                </a:gridCol>
                <a:gridCol w="2339347">
                  <a:extLst>
                    <a:ext uri="{9D8B030D-6E8A-4147-A177-3AD203B41FA5}">
                      <a16:colId xmlns:a16="http://schemas.microsoft.com/office/drawing/2014/main" val="20001"/>
                    </a:ext>
                  </a:extLst>
                </a:gridCol>
                <a:gridCol w="2427610">
                  <a:extLst>
                    <a:ext uri="{9D8B030D-6E8A-4147-A177-3AD203B41FA5}">
                      <a16:colId xmlns:a16="http://schemas.microsoft.com/office/drawing/2014/main" val="20002"/>
                    </a:ext>
                  </a:extLst>
                </a:gridCol>
                <a:gridCol w="1545581">
                  <a:extLst>
                    <a:ext uri="{9D8B030D-6E8A-4147-A177-3AD203B41FA5}">
                      <a16:colId xmlns:a16="http://schemas.microsoft.com/office/drawing/2014/main" val="20003"/>
                    </a:ext>
                  </a:extLst>
                </a:gridCol>
              </a:tblGrid>
              <a:tr h="569396">
                <a:tc>
                  <a:txBody>
                    <a:bodyPr/>
                    <a:lstStyle/>
                    <a:p>
                      <a:r>
                        <a:rPr lang="en-US" sz="2800" dirty="0" smtClean="0"/>
                        <a:t>Risk/cost levels</a:t>
                      </a:r>
                      <a:endParaRPr lang="en-US" sz="2800" dirty="0"/>
                    </a:p>
                  </a:txBody>
                  <a:tcPr/>
                </a:tc>
                <a:tc>
                  <a:txBody>
                    <a:bodyPr/>
                    <a:lstStyle/>
                    <a:p>
                      <a:r>
                        <a:rPr lang="en-US" dirty="0" smtClean="0"/>
                        <a:t>Current bet</a:t>
                      </a:r>
                      <a:endParaRPr lang="en-US" dirty="0"/>
                    </a:p>
                  </a:txBody>
                  <a:tcPr/>
                </a:tc>
                <a:tc>
                  <a:txBody>
                    <a:bodyPr/>
                    <a:lstStyle/>
                    <a:p>
                      <a:r>
                        <a:rPr lang="en-US" dirty="0" smtClean="0"/>
                        <a:t>Proposal</a:t>
                      </a:r>
                      <a:endParaRPr lang="en-US" dirty="0"/>
                    </a:p>
                  </a:txBody>
                  <a:tcPr/>
                </a:tc>
                <a:tc>
                  <a:txBody>
                    <a:bodyPr/>
                    <a:lstStyle/>
                    <a:p>
                      <a:r>
                        <a:rPr lang="en-US" dirty="0" smtClean="0"/>
                        <a:t>Serial</a:t>
                      </a:r>
                      <a:endParaRPr lang="en-US" dirty="0"/>
                    </a:p>
                  </a:txBody>
                  <a:tcPr/>
                </a:tc>
                <a:extLst>
                  <a:ext uri="{0D108BD9-81ED-4DB2-BD59-A6C34878D82A}">
                    <a16:rowId xmlns:a16="http://schemas.microsoft.com/office/drawing/2014/main" val="10000"/>
                  </a:ext>
                </a:extLst>
              </a:tr>
              <a:tr h="506132">
                <a:tc>
                  <a:txBody>
                    <a:bodyPr/>
                    <a:lstStyle/>
                    <a:p>
                      <a:r>
                        <a:rPr lang="en-US" dirty="0" smtClean="0"/>
                        <a:t>Architecture</a:t>
                      </a:r>
                      <a:r>
                        <a:rPr lang="en-US" baseline="0" dirty="0" smtClean="0"/>
                        <a:t> &amp;</a:t>
                      </a:r>
                      <a:r>
                        <a:rPr lang="en-US" dirty="0" smtClean="0"/>
                        <a:t> Technology</a:t>
                      </a:r>
                      <a:endParaRPr lang="en-US" dirty="0"/>
                    </a:p>
                  </a:txBody>
                  <a:tcPr/>
                </a:tc>
                <a:tc>
                  <a:txBody>
                    <a:bodyPr/>
                    <a:lstStyle/>
                    <a:p>
                      <a:r>
                        <a:rPr lang="en-US" dirty="0" smtClean="0"/>
                        <a:t>Save</a:t>
                      </a:r>
                      <a:endParaRPr lang="en-US" dirty="0"/>
                    </a:p>
                  </a:txBody>
                  <a:tcPr/>
                </a:tc>
                <a:tc>
                  <a:txBody>
                    <a:bodyPr/>
                    <a:lstStyle/>
                    <a:p>
                      <a:r>
                        <a:rPr lang="en-US" dirty="0" smtClean="0"/>
                        <a:t>Higher: match</a:t>
                      </a:r>
                      <a:r>
                        <a:rPr lang="en-US" baseline="0" dirty="0" smtClean="0"/>
                        <a:t> </a:t>
                      </a:r>
                      <a:r>
                        <a:rPr lang="en-US" dirty="0" smtClean="0"/>
                        <a:t>needs</a:t>
                      </a:r>
                      <a:endParaRPr lang="en-US" dirty="0"/>
                    </a:p>
                  </a:txBody>
                  <a:tcPr/>
                </a:tc>
                <a:tc>
                  <a:txBody>
                    <a:bodyPr/>
                    <a:lstStyle/>
                    <a:p>
                      <a:r>
                        <a:rPr lang="en-US" baseline="0" dirty="0" smtClean="0"/>
                        <a:t>Match needs </a:t>
                      </a:r>
                      <a:endParaRPr lang="en-US" dirty="0"/>
                    </a:p>
                  </a:txBody>
                  <a:tcPr/>
                </a:tc>
                <a:extLst>
                  <a:ext uri="{0D108BD9-81ED-4DB2-BD59-A6C34878D82A}">
                    <a16:rowId xmlns:a16="http://schemas.microsoft.com/office/drawing/2014/main" val="10001"/>
                  </a:ext>
                </a:extLst>
              </a:tr>
              <a:tr h="702472">
                <a:tc>
                  <a:txBody>
                    <a:bodyPr/>
                    <a:lstStyle/>
                    <a:p>
                      <a:r>
                        <a:rPr lang="en-US" baseline="0" dirty="0" smtClean="0"/>
                        <a:t>Cost-effective programming</a:t>
                      </a:r>
                      <a:endParaRPr lang="en-US" dirty="0"/>
                    </a:p>
                  </a:txBody>
                  <a:tcPr/>
                </a:tc>
                <a:tc>
                  <a:txBody>
                    <a:bodyPr/>
                    <a:lstStyle/>
                    <a:p>
                      <a:r>
                        <a:rPr lang="en-US" dirty="0" smtClean="0"/>
                        <a:t>Doesn’t generally work</a:t>
                      </a:r>
                      <a:endParaRPr lang="en-US" dirty="0"/>
                    </a:p>
                  </a:txBody>
                  <a:tcPr/>
                </a:tc>
                <a:tc>
                  <a:txBody>
                    <a:bodyPr/>
                    <a:lstStyle/>
                    <a:p>
                      <a:r>
                        <a:rPr lang="en-US" dirty="0" smtClean="0"/>
                        <a:t>Prototype.</a:t>
                      </a:r>
                      <a:r>
                        <a:rPr lang="en-US" baseline="0" dirty="0" smtClean="0"/>
                        <a:t> Assess: </a:t>
                      </a:r>
                    </a:p>
                    <a:p>
                      <a:r>
                        <a:rPr lang="en-US" baseline="0" dirty="0" smtClean="0"/>
                        <a:t>Gain versus Cost</a:t>
                      </a:r>
                      <a:endParaRPr lang="en-US" dirty="0"/>
                    </a:p>
                  </a:txBody>
                  <a:tcPr/>
                </a:tc>
                <a:tc>
                  <a:txBody>
                    <a:bodyPr/>
                    <a:lstStyle/>
                    <a:p>
                      <a:r>
                        <a:rPr lang="en-US" dirty="0" smtClean="0"/>
                        <a:t>Primary</a:t>
                      </a:r>
                      <a:endParaRPr lang="en-US" dirty="0"/>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0" y="5093368"/>
            <a:ext cx="9143999" cy="1107996"/>
          </a:xfrm>
          <a:prstGeom prst="rect">
            <a:avLst/>
          </a:prstGeom>
          <a:noFill/>
        </p:spPr>
        <p:txBody>
          <a:bodyPr wrap="square" rtlCol="0">
            <a:spAutoFit/>
          </a:bodyPr>
          <a:lstStyle/>
          <a:p>
            <a:pPr marL="0" lvl="1"/>
            <a:r>
              <a:rPr lang="en-US" sz="2200" u="sng" dirty="0" smtClean="0"/>
              <a:t>Upshot</a:t>
            </a:r>
            <a:r>
              <a:rPr lang="en-US" sz="2200" dirty="0" smtClean="0"/>
              <a:t> Assess </a:t>
            </a:r>
            <a:r>
              <a:rPr lang="en-US" sz="2200" b="1" dirty="0" smtClean="0">
                <a:solidFill>
                  <a:schemeClr val="accent3">
                    <a:lumMod val="75000"/>
                  </a:schemeClr>
                </a:solidFill>
              </a:rPr>
              <a:t>$</a:t>
            </a:r>
            <a:r>
              <a:rPr lang="en-US" sz="2200" dirty="0" smtClean="0"/>
              <a:t>: 1. Arch and technology vs. 2. Gain from </a:t>
            </a:r>
            <a:r>
              <a:rPr lang="en-US" sz="2200" i="1" dirty="0" smtClean="0"/>
              <a:t>improved speedups, productivity, apps, deployment, competitive advantage, profit margins</a:t>
            </a:r>
          </a:p>
          <a:p>
            <a:pPr marL="0" lvl="1"/>
            <a:r>
              <a:rPr lang="en-US" sz="2200" dirty="0" smtClean="0"/>
              <a:t>Start with assessing 2. I expect 2&gt;&gt;1. </a:t>
            </a:r>
            <a:endParaRPr lang="en-US" sz="22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42</a:t>
            </a:fld>
            <a:endParaRPr lang="en-US" dirty="0"/>
          </a:p>
        </p:txBody>
      </p:sp>
    </p:spTree>
    <p:extLst>
      <p:ext uri="{BB962C8B-B14F-4D97-AF65-F5344CB8AC3E}">
        <p14:creationId xmlns:p14="http://schemas.microsoft.com/office/powerpoint/2010/main" val="4140043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for infrastructure-type funding</a:t>
            </a:r>
            <a:endParaRPr lang="en-US" dirty="0"/>
          </a:p>
        </p:txBody>
      </p:sp>
      <p:sp>
        <p:nvSpPr>
          <p:cNvPr id="3" name="Content Placeholder 2"/>
          <p:cNvSpPr>
            <a:spLocks noGrp="1"/>
          </p:cNvSpPr>
          <p:nvPr>
            <p:ph idx="1"/>
          </p:nvPr>
        </p:nvSpPr>
        <p:spPr/>
        <p:txBody>
          <a:bodyPr/>
          <a:lstStyle/>
          <a:p>
            <a:r>
              <a:rPr lang="en-US" dirty="0" smtClean="0"/>
              <a:t>GPCPUs underserved by current HW vendors</a:t>
            </a:r>
          </a:p>
          <a:p>
            <a:r>
              <a:rPr lang="en-US" dirty="0" smtClean="0"/>
              <a:t>Public funding: currently limited to support vendor’s HW </a:t>
            </a:r>
          </a:p>
          <a:p>
            <a:r>
              <a:rPr lang="en-US" dirty="0"/>
              <a:t>A</a:t>
            </a:r>
            <a:r>
              <a:rPr lang="en-US" dirty="0" smtClean="0"/>
              <a:t> </a:t>
            </a:r>
            <a:r>
              <a:rPr lang="en-US" dirty="0"/>
              <a:t>public good for </a:t>
            </a:r>
            <a:r>
              <a:rPr lang="en-US" dirty="0" smtClean="0"/>
              <a:t>economic productivity and growth. Consider all the apps that that remained unimagined…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43</a:t>
            </a:fld>
            <a:endParaRPr lang="en-US" dirty="0"/>
          </a:p>
        </p:txBody>
      </p:sp>
    </p:spTree>
    <p:extLst>
      <p:ext uri="{BB962C8B-B14F-4D97-AF65-F5344CB8AC3E}">
        <p14:creationId xmlns:p14="http://schemas.microsoft.com/office/powerpoint/2010/main" val="198389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894"/>
          </a:xfrm>
        </p:spPr>
        <p:txBody>
          <a:bodyPr/>
          <a:lstStyle/>
          <a:p>
            <a:r>
              <a:rPr lang="en-US" dirty="0" smtClean="0"/>
              <a:t>Some references</a:t>
            </a:r>
            <a:endParaRPr lang="en-US" dirty="0"/>
          </a:p>
        </p:txBody>
      </p:sp>
      <p:sp>
        <p:nvSpPr>
          <p:cNvPr id="3" name="Content Placeholder 2"/>
          <p:cNvSpPr>
            <a:spLocks noGrp="1"/>
          </p:cNvSpPr>
          <p:nvPr>
            <p:ph idx="1"/>
          </p:nvPr>
        </p:nvSpPr>
        <p:spPr>
          <a:xfrm>
            <a:off x="206188" y="1600200"/>
            <a:ext cx="8480612" cy="4525963"/>
          </a:xfrm>
        </p:spPr>
        <p:txBody>
          <a:bodyPr>
            <a:normAutofit/>
          </a:bodyPr>
          <a:lstStyle/>
          <a:p>
            <a:r>
              <a:rPr lang="en-US" dirty="0"/>
              <a:t>U. </a:t>
            </a:r>
            <a:r>
              <a:rPr lang="en-US" dirty="0" smtClean="0"/>
              <a:t>Vishkin. </a:t>
            </a:r>
            <a:r>
              <a:rPr lang="en-US" dirty="0" smtClean="0">
                <a:hlinkClick r:id="rId2"/>
              </a:rPr>
              <a:t>Using </a:t>
            </a:r>
            <a:r>
              <a:rPr lang="en-US" dirty="0">
                <a:hlinkClick r:id="rId2"/>
              </a:rPr>
              <a:t>simple abstraction to reinvent computing for parallelism</a:t>
            </a:r>
            <a:r>
              <a:rPr lang="en-US" dirty="0"/>
              <a:t>. Communications of the ACM 54,1 </a:t>
            </a:r>
            <a:r>
              <a:rPr lang="en-US" dirty="0" smtClean="0"/>
              <a:t>(2011</a:t>
            </a:r>
            <a:r>
              <a:rPr lang="en-US" dirty="0"/>
              <a:t>), 75-85</a:t>
            </a:r>
            <a:r>
              <a:rPr lang="en-US" dirty="0" smtClean="0"/>
              <a:t>. [</a:t>
            </a:r>
            <a:r>
              <a:rPr lang="en-US" dirty="0"/>
              <a:t>~</a:t>
            </a:r>
            <a:r>
              <a:rPr lang="en-US" dirty="0" smtClean="0"/>
              <a:t>17K downloads]</a:t>
            </a:r>
            <a:endParaRPr lang="en-US" i="1" dirty="0" smtClean="0"/>
          </a:p>
          <a:p>
            <a:r>
              <a:rPr lang="en-US" dirty="0" smtClean="0"/>
              <a:t>U</a:t>
            </a:r>
            <a:r>
              <a:rPr lang="en-US" dirty="0"/>
              <a:t>. Vishkin. </a:t>
            </a:r>
            <a:r>
              <a:rPr lang="en-US" dirty="0">
                <a:hlinkClick r:id="rId3"/>
              </a:rPr>
              <a:t>Is Multi-Core Hardware for General-Purpose Parallel Processing Broken? </a:t>
            </a:r>
            <a:r>
              <a:rPr lang="en-US" dirty="0"/>
              <a:t>Viewpoint article. Communications of the ACM 57,4 </a:t>
            </a:r>
            <a:r>
              <a:rPr lang="en-US" dirty="0" smtClean="0"/>
              <a:t>(2014</a:t>
            </a:r>
            <a:r>
              <a:rPr lang="en-US" dirty="0"/>
              <a:t>), 35-39.</a:t>
            </a:r>
          </a:p>
        </p:txBody>
      </p:sp>
      <p:sp>
        <p:nvSpPr>
          <p:cNvPr id="4" name="Slide Number Placeholder 3"/>
          <p:cNvSpPr>
            <a:spLocks noGrp="1"/>
          </p:cNvSpPr>
          <p:nvPr>
            <p:ph type="sldNum" sz="quarter" idx="12"/>
          </p:nvPr>
        </p:nvSpPr>
        <p:spPr/>
        <p:txBody>
          <a:bodyPr/>
          <a:lstStyle/>
          <a:p>
            <a:fld id="{6D91661D-629B-1643-88A8-69A2F214F552}" type="slidenum">
              <a:rPr lang="en-US" smtClean="0"/>
              <a:pPr/>
              <a:t>44</a:t>
            </a:fld>
            <a:endParaRPr lang="en-US" dirty="0"/>
          </a:p>
        </p:txBody>
      </p:sp>
    </p:spTree>
    <p:extLst>
      <p:ext uri="{BB962C8B-B14F-4D97-AF65-F5344CB8AC3E}">
        <p14:creationId xmlns:p14="http://schemas.microsoft.com/office/powerpoint/2010/main" val="923155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5200"/>
          </a:xfrm>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u="sng" dirty="0"/>
              <a:t>I</a:t>
            </a:r>
            <a:r>
              <a:rPr lang="en-US" u="sng" dirty="0" smtClean="0"/>
              <a:t>nvitation </a:t>
            </a:r>
            <a:r>
              <a:rPr lang="en-US" u="sng" dirty="0"/>
              <a:t>to grad </a:t>
            </a:r>
            <a:r>
              <a:rPr lang="en-US" u="sng" dirty="0" smtClean="0"/>
              <a:t>students &amp; colleagues</a:t>
            </a:r>
            <a:r>
              <a:rPr lang="en-US" dirty="0" smtClean="0"/>
              <a:t>: </a:t>
            </a:r>
            <a:endParaRPr lang="en-US" dirty="0"/>
          </a:p>
          <a:p>
            <a:pPr marL="0" indent="0">
              <a:buNone/>
            </a:pPr>
            <a:r>
              <a:rPr lang="en-US" dirty="0" smtClean="0"/>
              <a:t>The </a:t>
            </a:r>
            <a:r>
              <a:rPr lang="en-US" dirty="0"/>
              <a:t>“machine learning plus GPCPU” space provides ample opportunities for both </a:t>
            </a:r>
            <a:r>
              <a:rPr lang="en-US" dirty="0" smtClean="0"/>
              <a:t>originality </a:t>
            </a:r>
            <a:r>
              <a:rPr lang="en-US" dirty="0"/>
              <a:t>and impact</a:t>
            </a:r>
          </a:p>
          <a:p>
            <a:pPr marL="0" indent="0">
              <a:buNone/>
            </a:pPr>
            <a:endParaRPr lang="en-US" u="sng" dirty="0" smtClean="0"/>
          </a:p>
          <a:p>
            <a:pPr marL="0" indent="0">
              <a:buNone/>
            </a:pPr>
            <a:r>
              <a:rPr lang="en-US" u="sng" dirty="0" smtClean="0"/>
              <a:t>Proposal</a:t>
            </a:r>
            <a:r>
              <a:rPr lang="en-US" dirty="0" smtClean="0"/>
              <a:t> Import minimal XMT elements to make many-core CPUs general-purpose parallel ones</a:t>
            </a:r>
          </a:p>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45</a:t>
            </a:fld>
            <a:endParaRPr lang="en-US" dirty="0"/>
          </a:p>
        </p:txBody>
      </p:sp>
    </p:spTree>
    <p:extLst>
      <p:ext uri="{BB962C8B-B14F-4D97-AF65-F5344CB8AC3E}">
        <p14:creationId xmlns:p14="http://schemas.microsoft.com/office/powerpoint/2010/main" val="2012180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609600"/>
          </a:xfrm>
        </p:spPr>
        <p:txBody>
          <a:bodyPr/>
          <a:lstStyle/>
          <a:p>
            <a:pPr eaLnBrk="1" hangingPunct="1"/>
            <a:r>
              <a:rPr lang="en-US" sz="3200" u="sng" dirty="0" smtClean="0"/>
              <a:t>Basic threaded programmer’s </a:t>
            </a:r>
            <a:r>
              <a:rPr lang="en-US" sz="3200" u="sng" dirty="0"/>
              <a:t>m</a:t>
            </a:r>
            <a:r>
              <a:rPr lang="en-US" sz="3200" u="sng" dirty="0" smtClean="0"/>
              <a:t>odel as </a:t>
            </a:r>
            <a:r>
              <a:rPr lang="en-US" sz="3200" b="1" u="sng" dirty="0" smtClean="0"/>
              <a:t>Workflow</a:t>
            </a:r>
            <a:endParaRPr lang="en-US" sz="3200" b="1" u="sng" dirty="0" smtClean="0">
              <a:solidFill>
                <a:srgbClr val="FF0000"/>
              </a:solidFill>
            </a:endParaRPr>
          </a:p>
        </p:txBody>
      </p:sp>
      <p:sp>
        <p:nvSpPr>
          <p:cNvPr id="11267" name="Content Placeholder 2"/>
          <p:cNvSpPr>
            <a:spLocks noGrp="1"/>
          </p:cNvSpPr>
          <p:nvPr>
            <p:ph sz="half" idx="1"/>
          </p:nvPr>
        </p:nvSpPr>
        <p:spPr>
          <a:xfrm>
            <a:off x="0" y="533400"/>
            <a:ext cx="9144000" cy="2362200"/>
          </a:xfrm>
        </p:spPr>
        <p:txBody>
          <a:bodyPr>
            <a:normAutofit fontScale="92500" lnSpcReduction="10000"/>
          </a:bodyPr>
          <a:lstStyle/>
          <a:p>
            <a:pPr eaLnBrk="1" hangingPunct="1">
              <a:spcBef>
                <a:spcPct val="0"/>
              </a:spcBef>
            </a:pPr>
            <a:r>
              <a:rPr lang="en-US" sz="2400" dirty="0" smtClean="0"/>
              <a:t>Arbitrary CRCW Work-depth algorithm. </a:t>
            </a:r>
          </a:p>
          <a:p>
            <a:pPr eaLnBrk="1" hangingPunct="1">
              <a:spcBef>
                <a:spcPct val="0"/>
              </a:spcBef>
              <a:buFontTx/>
              <a:buNone/>
            </a:pPr>
            <a:r>
              <a:rPr lang="en-US" sz="2400" dirty="0" smtClean="0"/>
              <a:t>	 - </a:t>
            </a:r>
            <a:r>
              <a:rPr lang="en-US" sz="2000" u="sng" dirty="0" smtClean="0"/>
              <a:t>Reason about correctness &amp; complexity</a:t>
            </a:r>
            <a:r>
              <a:rPr lang="en-US" sz="2000" dirty="0" smtClean="0"/>
              <a:t> in synchronous PRAM-like model </a:t>
            </a:r>
          </a:p>
          <a:p>
            <a:pPr eaLnBrk="1" hangingPunct="1">
              <a:spcBef>
                <a:spcPct val="0"/>
              </a:spcBef>
            </a:pPr>
            <a:r>
              <a:rPr lang="en-US" sz="2400" dirty="0" smtClean="0"/>
              <a:t>SPMD reduced synchrony</a:t>
            </a:r>
          </a:p>
          <a:p>
            <a:pPr lvl="1" eaLnBrk="1" hangingPunct="1">
              <a:spcBef>
                <a:spcPct val="0"/>
              </a:spcBef>
            </a:pPr>
            <a:r>
              <a:rPr lang="en-US" sz="2000" dirty="0" smtClean="0"/>
              <a:t>Main construct: spawn-join block. Can start any number of processes at once. Threads advance at own speed, not lockstep</a:t>
            </a:r>
          </a:p>
          <a:p>
            <a:pPr lvl="1" eaLnBrk="1" hangingPunct="1">
              <a:spcBef>
                <a:spcPct val="0"/>
              </a:spcBef>
            </a:pPr>
            <a:r>
              <a:rPr lang="en-US" sz="2000" dirty="0" smtClean="0"/>
              <a:t>Prefix-sum (ps). Independence of order semantics (IOS) – matches Arbitrary CW. For locality: assembly language threads are not-too-short</a:t>
            </a:r>
            <a:endParaRPr lang="en-US" dirty="0" smtClean="0"/>
          </a:p>
          <a:p>
            <a:pPr lvl="1" eaLnBrk="1" hangingPunct="1">
              <a:spcBef>
                <a:spcPct val="0"/>
              </a:spcBef>
            </a:pPr>
            <a:r>
              <a:rPr lang="en-US" sz="2000" dirty="0" smtClean="0"/>
              <a:t>Establish correctness &amp; complexity by </a:t>
            </a:r>
            <a:r>
              <a:rPr lang="en-US" sz="2000" u="sng" dirty="0" smtClean="0"/>
              <a:t>relating</a:t>
            </a:r>
            <a:r>
              <a:rPr lang="en-US" sz="2000" dirty="0" smtClean="0"/>
              <a:t> to WD analyses</a:t>
            </a:r>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a:p>
            <a:pPr lvl="1" eaLnBrk="1" hangingPunct="1">
              <a:spcBef>
                <a:spcPct val="0"/>
              </a:spcBef>
              <a:buNone/>
            </a:pPr>
            <a:endParaRPr lang="en-US" sz="2000" dirty="0" smtClean="0"/>
          </a:p>
        </p:txBody>
      </p:sp>
      <p:sp>
        <p:nvSpPr>
          <p:cNvPr id="55" name="Content Placeholder 54"/>
          <p:cNvSpPr>
            <a:spLocks noGrp="1"/>
          </p:cNvSpPr>
          <p:nvPr>
            <p:ph sz="half" idx="2"/>
          </p:nvPr>
        </p:nvSpPr>
        <p:spPr>
          <a:xfrm>
            <a:off x="0" y="4572000"/>
            <a:ext cx="9144000" cy="2286000"/>
          </a:xfrm>
        </p:spPr>
        <p:txBody>
          <a:bodyPr>
            <a:normAutofit fontScale="92500" lnSpcReduction="10000"/>
          </a:bodyPr>
          <a:lstStyle/>
          <a:p>
            <a:pPr marL="342900" lvl="1" indent="-342900" eaLnBrk="1" hangingPunct="1">
              <a:buNone/>
            </a:pPr>
            <a:r>
              <a:rPr lang="en-US" sz="2000" dirty="0" smtClean="0"/>
              <a:t>Circumvents: (i) decomposition-inventive; (ii) “the problem with threads”, e.g., [Lee]. </a:t>
            </a:r>
            <a:r>
              <a:rPr lang="en-US" sz="2000" u="sng" dirty="0" smtClean="0"/>
              <a:t>Issue addressed in a PhD thesis</a:t>
            </a:r>
            <a:r>
              <a:rPr lang="en-US" sz="2000" dirty="0" smtClean="0"/>
              <a:t> nesting of spawns</a:t>
            </a:r>
          </a:p>
          <a:p>
            <a:pPr eaLnBrk="1" hangingPunct="1"/>
            <a:r>
              <a:rPr lang="en-US" sz="2400" dirty="0" smtClean="0"/>
              <a:t>Tune (compiler or expert programmer): (i) Length of sequence of round trips to memory, (ii)  QRQW, (iii) WD. [VCL07]</a:t>
            </a:r>
          </a:p>
          <a:p>
            <a:pPr marL="342900" lvl="1" indent="-342900" eaLnBrk="1" hangingPunct="1">
              <a:buNone/>
            </a:pPr>
            <a:r>
              <a:rPr lang="en-US" sz="2000" dirty="0" smtClean="0"/>
              <a:t>	-  Correctness &amp; complexity by </a:t>
            </a:r>
            <a:r>
              <a:rPr lang="en-US" sz="2000" u="sng" dirty="0" smtClean="0"/>
              <a:t>relating</a:t>
            </a:r>
            <a:r>
              <a:rPr lang="en-US" sz="2000" dirty="0" smtClean="0"/>
              <a:t> to prior analyses</a:t>
            </a:r>
          </a:p>
          <a:p>
            <a:pPr eaLnBrk="1" hangingPunct="1">
              <a:buNone/>
            </a:pPr>
            <a:endParaRPr lang="en-US" sz="2400" dirty="0" smtClean="0"/>
          </a:p>
          <a:p>
            <a:pPr eaLnBrk="1" hangingPunct="1">
              <a:buFontTx/>
              <a:buNone/>
            </a:pPr>
            <a:endParaRPr lang="en-US" sz="2400" dirty="0" smtClean="0"/>
          </a:p>
        </p:txBody>
      </p:sp>
      <p:sp>
        <p:nvSpPr>
          <p:cNvPr id="8" name="Flowchart: Connector 7"/>
          <p:cNvSpPr/>
          <p:nvPr/>
        </p:nvSpPr>
        <p:spPr>
          <a:xfrm>
            <a:off x="1219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Flowchart: Connector 8"/>
          <p:cNvSpPr/>
          <p:nvPr/>
        </p:nvSpPr>
        <p:spPr>
          <a:xfrm>
            <a:off x="21336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Flowchart: Connector 9"/>
          <p:cNvSpPr/>
          <p:nvPr/>
        </p:nvSpPr>
        <p:spPr>
          <a:xfrm>
            <a:off x="38862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lowchart: Connector 10"/>
          <p:cNvSpPr/>
          <p:nvPr/>
        </p:nvSpPr>
        <p:spPr>
          <a:xfrm>
            <a:off x="48768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Flowchart: Connector 11"/>
          <p:cNvSpPr/>
          <p:nvPr/>
        </p:nvSpPr>
        <p:spPr>
          <a:xfrm>
            <a:off x="7620000" y="3657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 name="Straight Arrow Connector 13"/>
          <p:cNvCxnSpPr>
            <a:stCxn id="8" idx="6"/>
            <a:endCxn id="9" idx="2"/>
          </p:cNvCxnSpPr>
          <p:nvPr/>
        </p:nvCxnSpPr>
        <p:spPr>
          <a:xfrm>
            <a:off x="15240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a:off x="4191000" y="3810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7924800" y="3810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438400" y="3657600"/>
            <a:ext cx="1447800"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1" name="Arc 20"/>
          <p:cNvSpPr/>
          <p:nvPr/>
        </p:nvSpPr>
        <p:spPr>
          <a:xfrm>
            <a:off x="2362200" y="3429000"/>
            <a:ext cx="1600200" cy="609600"/>
          </a:xfrm>
          <a:prstGeom prst="arc">
            <a:avLst>
              <a:gd name="adj1" fmla="val 11078657"/>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3" name="Arc 22"/>
          <p:cNvSpPr/>
          <p:nvPr/>
        </p:nvSpPr>
        <p:spPr>
          <a:xfrm flipV="1">
            <a:off x="2438400" y="3657600"/>
            <a:ext cx="1447800"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4" name="Arc 23"/>
          <p:cNvSpPr/>
          <p:nvPr/>
        </p:nvSpPr>
        <p:spPr>
          <a:xfrm flipV="1">
            <a:off x="2438400" y="3581400"/>
            <a:ext cx="1447800"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5" name="Arc 24"/>
          <p:cNvSpPr/>
          <p:nvPr/>
        </p:nvSpPr>
        <p:spPr>
          <a:xfrm rot="10800000">
            <a:off x="2362200" y="3581400"/>
            <a:ext cx="1600200" cy="533400"/>
          </a:xfrm>
          <a:prstGeom prst="arc">
            <a:avLst>
              <a:gd name="adj1" fmla="val 11078657"/>
              <a:gd name="adj2" fmla="val 21339992"/>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6" name="Arc 25"/>
          <p:cNvSpPr/>
          <p:nvPr/>
        </p:nvSpPr>
        <p:spPr>
          <a:xfrm rot="10800000" flipV="1">
            <a:off x="2438400" y="3505200"/>
            <a:ext cx="1447800"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7" name="Arc 26"/>
          <p:cNvSpPr/>
          <p:nvPr/>
        </p:nvSpPr>
        <p:spPr>
          <a:xfrm>
            <a:off x="5181600" y="3657600"/>
            <a:ext cx="2455863" cy="3048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8" name="Arc 27"/>
          <p:cNvSpPr/>
          <p:nvPr/>
        </p:nvSpPr>
        <p:spPr>
          <a:xfrm>
            <a:off x="5105400" y="3429000"/>
            <a:ext cx="2667000" cy="609600"/>
          </a:xfrm>
          <a:prstGeom prst="arc">
            <a:avLst>
              <a:gd name="adj1" fmla="val 10949978"/>
              <a:gd name="adj2" fmla="val 21339992"/>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9" name="Arc 28"/>
          <p:cNvSpPr/>
          <p:nvPr/>
        </p:nvSpPr>
        <p:spPr>
          <a:xfrm flipV="1">
            <a:off x="5181600" y="3657600"/>
            <a:ext cx="2455863" cy="228600"/>
          </a:xfrm>
          <a:prstGeom prst="arc">
            <a:avLst>
              <a:gd name="adj1" fmla="val 10837955"/>
              <a:gd name="adj2" fmla="val 2153387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0" name="Arc 29"/>
          <p:cNvSpPr/>
          <p:nvPr/>
        </p:nvSpPr>
        <p:spPr>
          <a:xfrm flipV="1">
            <a:off x="5181600" y="3581400"/>
            <a:ext cx="2455863" cy="457200"/>
          </a:xfrm>
          <a:prstGeom prst="arc">
            <a:avLst>
              <a:gd name="adj1" fmla="val 10824802"/>
              <a:gd name="adj2" fmla="val 21536913"/>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1" name="Arc 30"/>
          <p:cNvSpPr/>
          <p:nvPr/>
        </p:nvSpPr>
        <p:spPr>
          <a:xfrm rot="10800000">
            <a:off x="5057775" y="3581400"/>
            <a:ext cx="2714625" cy="533400"/>
          </a:xfrm>
          <a:prstGeom prst="arc">
            <a:avLst>
              <a:gd name="adj1" fmla="val 11027889"/>
              <a:gd name="adj2" fmla="val 21379795"/>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2" name="Arc 31"/>
          <p:cNvSpPr/>
          <p:nvPr/>
        </p:nvSpPr>
        <p:spPr>
          <a:xfrm rot="10800000" flipV="1">
            <a:off x="5181600" y="3505200"/>
            <a:ext cx="2455863" cy="457200"/>
          </a:xfrm>
          <a:prstGeom prst="arc">
            <a:avLst>
              <a:gd name="adj1" fmla="val 10824802"/>
              <a:gd name="adj2" fmla="val 26374"/>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5" name="Arc 34"/>
          <p:cNvSpPr/>
          <p:nvPr/>
        </p:nvSpPr>
        <p:spPr>
          <a:xfrm>
            <a:off x="5029200" y="3276600"/>
            <a:ext cx="2743200" cy="762000"/>
          </a:xfrm>
          <a:prstGeom prst="arc">
            <a:avLst>
              <a:gd name="adj1" fmla="val 10874415"/>
              <a:gd name="adj2" fmla="val 21570706"/>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6" name="Arc 35"/>
          <p:cNvSpPr/>
          <p:nvPr/>
        </p:nvSpPr>
        <p:spPr>
          <a:xfrm rot="10800000">
            <a:off x="5029200" y="3581400"/>
            <a:ext cx="2743200" cy="762000"/>
          </a:xfrm>
          <a:prstGeom prst="arc">
            <a:avLst>
              <a:gd name="adj1" fmla="val 10874415"/>
              <a:gd name="adj2" fmla="val 21570706"/>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37" name="TextBox 36"/>
          <p:cNvSpPr txBox="1">
            <a:spLocks noChangeArrowheads="1"/>
          </p:cNvSpPr>
          <p:nvPr/>
        </p:nvSpPr>
        <p:spPr bwMode="auto">
          <a:xfrm>
            <a:off x="19050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39" name="TextBox 38"/>
          <p:cNvSpPr txBox="1">
            <a:spLocks noChangeArrowheads="1"/>
          </p:cNvSpPr>
          <p:nvPr/>
        </p:nvSpPr>
        <p:spPr bwMode="auto">
          <a:xfrm>
            <a:off x="38100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0" name="TextBox 39"/>
          <p:cNvSpPr txBox="1">
            <a:spLocks noChangeArrowheads="1"/>
          </p:cNvSpPr>
          <p:nvPr/>
        </p:nvSpPr>
        <p:spPr bwMode="auto">
          <a:xfrm>
            <a:off x="4648200" y="4114800"/>
            <a:ext cx="760413" cy="369888"/>
          </a:xfrm>
          <a:prstGeom prst="rect">
            <a:avLst/>
          </a:prstGeom>
          <a:noFill/>
          <a:ln w="9525">
            <a:noFill/>
            <a:miter lim="800000"/>
            <a:headEnd/>
            <a:tailEnd/>
          </a:ln>
        </p:spPr>
        <p:txBody>
          <a:bodyPr wrap="none">
            <a:spAutoFit/>
          </a:bodyPr>
          <a:lstStyle/>
          <a:p>
            <a:r>
              <a:rPr lang="en-US" dirty="0">
                <a:latin typeface="Calibri" pitchFamily="34" charset="0"/>
              </a:rPr>
              <a:t>spawn</a:t>
            </a:r>
          </a:p>
        </p:txBody>
      </p:sp>
      <p:sp>
        <p:nvSpPr>
          <p:cNvPr id="41" name="TextBox 40"/>
          <p:cNvSpPr txBox="1">
            <a:spLocks noChangeArrowheads="1"/>
          </p:cNvSpPr>
          <p:nvPr/>
        </p:nvSpPr>
        <p:spPr bwMode="auto">
          <a:xfrm>
            <a:off x="7543800" y="4114800"/>
            <a:ext cx="528638" cy="369888"/>
          </a:xfrm>
          <a:prstGeom prst="rect">
            <a:avLst/>
          </a:prstGeom>
          <a:noFill/>
          <a:ln w="9525">
            <a:noFill/>
            <a:miter lim="800000"/>
            <a:headEnd/>
            <a:tailEnd/>
          </a:ln>
        </p:spPr>
        <p:txBody>
          <a:bodyPr wrap="none">
            <a:spAutoFit/>
          </a:bodyPr>
          <a:lstStyle/>
          <a:p>
            <a:r>
              <a:rPr lang="en-US" dirty="0">
                <a:latin typeface="Calibri" pitchFamily="34" charset="0"/>
              </a:rPr>
              <a:t>join</a:t>
            </a:r>
          </a:p>
        </p:txBody>
      </p:sp>
      <p:sp>
        <p:nvSpPr>
          <p:cNvPr id="42" name="Flowchart: Connector 41"/>
          <p:cNvSpPr/>
          <p:nvPr/>
        </p:nvSpPr>
        <p:spPr>
          <a:xfrm>
            <a:off x="12954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Flowchart: Connector 42"/>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Flowchart: Connector 43"/>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Flowchart: Connector 44"/>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Flowchart: Connector 45"/>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Flowchart: Connector 46"/>
          <p:cNvSpPr/>
          <p:nvPr/>
        </p:nvSpPr>
        <p:spPr>
          <a:xfrm>
            <a:off x="22098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Flowchart: Connector 47"/>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Flowchart: Connector 48"/>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Flowchart: Connector 49"/>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Flowchart: Connector 50"/>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Flowchart: Connector 51"/>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Flowchart: Connector 52"/>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Flowchart: Connector 53"/>
          <p:cNvSpPr/>
          <p:nvPr/>
        </p:nvSpPr>
        <p:spPr>
          <a:xfrm>
            <a:off x="4953000" y="3733800"/>
            <a:ext cx="152400" cy="152400"/>
          </a:xfrm>
          <a:prstGeom prst="flowChartConnec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46</a:t>
            </a:fld>
            <a:endParaRPr lang="en-US" dirty="0"/>
          </a:p>
        </p:txBody>
      </p:sp>
    </p:spTree>
    <p:extLst>
      <p:ext uri="{BB962C8B-B14F-4D97-AF65-F5344CB8AC3E}">
        <p14:creationId xmlns:p14="http://schemas.microsoft.com/office/powerpoint/2010/main" val="28907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grpId="1" nodeType="afterEffect">
                                  <p:stCondLst>
                                    <p:cond delay="0"/>
                                  </p:stCondLst>
                                  <p:childTnLst>
                                    <p:animClr clrSpc="hsl" dir="cw">
                                      <p:cBhvr override="childStyle">
                                        <p:cTn id="12" dur="500" fill="hold"/>
                                        <p:tgtEl>
                                          <p:spTgt spid="8"/>
                                        </p:tgtEl>
                                        <p:attrNameLst>
                                          <p:attrName>style.color</p:attrName>
                                        </p:attrNameLst>
                                      </p:cBhvr>
                                      <p:by>
                                        <p:hsl h="7200000" s="0" l="0"/>
                                      </p:by>
                                    </p:animClr>
                                    <p:animClr clrSpc="hsl" dir="cw">
                                      <p:cBhvr>
                                        <p:cTn id="13" dur="500" fill="hold"/>
                                        <p:tgtEl>
                                          <p:spTgt spid="8"/>
                                        </p:tgtEl>
                                        <p:attrNameLst>
                                          <p:attrName>fillcolor</p:attrName>
                                        </p:attrNameLst>
                                      </p:cBhvr>
                                      <p:by>
                                        <p:hsl h="7200000" s="0" l="0"/>
                                      </p:by>
                                    </p:animClr>
                                    <p:animClr clrSpc="hsl" dir="cw">
                                      <p:cBhvr>
                                        <p:cTn id="14" dur="500" fill="hold"/>
                                        <p:tgtEl>
                                          <p:spTgt spid="8"/>
                                        </p:tgtEl>
                                        <p:attrNameLst>
                                          <p:attrName>stroke.color</p:attrName>
                                        </p:attrNameLst>
                                      </p:cBhvr>
                                      <p:by>
                                        <p:hsl h="7200000" s="0" l="0"/>
                                      </p:by>
                                    </p:animClr>
                                    <p:set>
                                      <p:cBhvr>
                                        <p:cTn id="15" dur="500" fill="hold"/>
                                        <p:tgtEl>
                                          <p:spTgt spid="8"/>
                                        </p:tgtEl>
                                        <p:attrNameLst>
                                          <p:attrName>fill.type</p:attrName>
                                        </p:attrNameLst>
                                      </p:cBhvr>
                                      <p:to>
                                        <p:strVal val="solid"/>
                                      </p:to>
                                    </p:set>
                                  </p:childTnLst>
                                </p:cTn>
                              </p:par>
                              <p:par>
                                <p:cTn id="16" presetID="63" presetClass="path" presetSubtype="0" accel="50000" decel="50000" fill="hold" grpId="0" nodeType="withEffect">
                                  <p:stCondLst>
                                    <p:cond delay="0"/>
                                  </p:stCondLst>
                                  <p:childTnLst>
                                    <p:animMotion origin="layout" path="M 0 2.55319E-6 L 0.1 2.55319E-6 " pathEditMode="relative" rAng="0" ptsTypes="AA">
                                      <p:cBhvr>
                                        <p:cTn id="17" dur="1000" fill="hold"/>
                                        <p:tgtEl>
                                          <p:spTgt spid="42"/>
                                        </p:tgtEl>
                                        <p:attrNameLst>
                                          <p:attrName>ppt_x</p:attrName>
                                          <p:attrName>ppt_y</p:attrName>
                                        </p:attrNameLst>
                                      </p:cBhvr>
                                      <p:rCtr x="50" y="0"/>
                                    </p:animMotion>
                                  </p:childTnLst>
                                </p:cTn>
                              </p:par>
                            </p:childTnLst>
                          </p:cTn>
                        </p:par>
                        <p:par>
                          <p:cTn id="18" fill="hold">
                            <p:stCondLst>
                              <p:cond delay="1500"/>
                            </p:stCondLst>
                            <p:childTnLst>
                              <p:par>
                                <p:cTn id="19" presetID="21" presetClass="emph" presetSubtype="0" fill="hold" grpId="0" nodeType="afterEffect">
                                  <p:stCondLst>
                                    <p:cond delay="0"/>
                                  </p:stCondLst>
                                  <p:childTnLst>
                                    <p:animClr clrSpc="hsl" dir="cw">
                                      <p:cBhvr override="childStyle">
                                        <p:cTn id="20" dur="500" fill="hold"/>
                                        <p:tgtEl>
                                          <p:spTgt spid="9"/>
                                        </p:tgtEl>
                                        <p:attrNameLst>
                                          <p:attrName>style.color</p:attrName>
                                        </p:attrNameLst>
                                      </p:cBhvr>
                                      <p:by>
                                        <p:hsl h="7200000" s="0" l="0"/>
                                      </p:by>
                                    </p:animClr>
                                    <p:animClr clrSpc="hsl" dir="cw">
                                      <p:cBhvr>
                                        <p:cTn id="21" dur="500" fill="hold"/>
                                        <p:tgtEl>
                                          <p:spTgt spid="9"/>
                                        </p:tgtEl>
                                        <p:attrNameLst>
                                          <p:attrName>fillcolor</p:attrName>
                                        </p:attrNameLst>
                                      </p:cBhvr>
                                      <p:by>
                                        <p:hsl h="7200000" s="0" l="0"/>
                                      </p:by>
                                    </p:animClr>
                                    <p:animClr clrSpc="hsl" dir="cw">
                                      <p:cBhvr>
                                        <p:cTn id="22" dur="500" fill="hold"/>
                                        <p:tgtEl>
                                          <p:spTgt spid="9"/>
                                        </p:tgtEl>
                                        <p:attrNameLst>
                                          <p:attrName>stroke.color</p:attrName>
                                        </p:attrNameLst>
                                      </p:cBhvr>
                                      <p:by>
                                        <p:hsl h="7200000" s="0" l="0"/>
                                      </p:by>
                                    </p:animClr>
                                    <p:set>
                                      <p:cBhvr>
                                        <p:cTn id="23" dur="500" fill="hold"/>
                                        <p:tgtEl>
                                          <p:spTgt spid="9"/>
                                        </p:tgtEl>
                                        <p:attrNameLst>
                                          <p:attrName>fill.type</p:attrName>
                                        </p:attrNameLst>
                                      </p:cBhvr>
                                      <p:to>
                                        <p:strVal val="solid"/>
                                      </p:to>
                                    </p:set>
                                  </p:childTnLst>
                                </p:cTn>
                              </p:par>
                            </p:childTnLst>
                          </p:cTn>
                        </p:par>
                        <p:par>
                          <p:cTn id="24" fill="hold">
                            <p:stCondLst>
                              <p:cond delay="2000"/>
                            </p:stCondLst>
                            <p:childTnLst>
                              <p:par>
                                <p:cTn id="25" presetID="21" presetClass="emph" presetSubtype="0" fill="hold" grpId="1" nodeType="afterEffect">
                                  <p:stCondLst>
                                    <p:cond delay="0"/>
                                  </p:stCondLst>
                                  <p:childTnLst>
                                    <p:animClr clrSpc="hsl" dir="cw">
                                      <p:cBhvr override="childStyle">
                                        <p:cTn id="26" dur="500" fill="hold"/>
                                        <p:tgtEl>
                                          <p:spTgt spid="9"/>
                                        </p:tgtEl>
                                        <p:attrNameLst>
                                          <p:attrName>style.color</p:attrName>
                                        </p:attrNameLst>
                                      </p:cBhvr>
                                      <p:by>
                                        <p:hsl h="7200000" s="0" l="0"/>
                                      </p:by>
                                    </p:animClr>
                                    <p:animClr clrSpc="hsl" dir="cw">
                                      <p:cBhvr>
                                        <p:cTn id="27" dur="500" fill="hold"/>
                                        <p:tgtEl>
                                          <p:spTgt spid="9"/>
                                        </p:tgtEl>
                                        <p:attrNameLst>
                                          <p:attrName>fillcolor</p:attrName>
                                        </p:attrNameLst>
                                      </p:cBhvr>
                                      <p:by>
                                        <p:hsl h="7200000" s="0" l="0"/>
                                      </p:by>
                                    </p:animClr>
                                    <p:animClr clrSpc="hsl" dir="cw">
                                      <p:cBhvr>
                                        <p:cTn id="28" dur="500" fill="hold"/>
                                        <p:tgtEl>
                                          <p:spTgt spid="9"/>
                                        </p:tgtEl>
                                        <p:attrNameLst>
                                          <p:attrName>stroke.color</p:attrName>
                                        </p:attrNameLst>
                                      </p:cBhvr>
                                      <p:by>
                                        <p:hsl h="7200000" s="0" l="0"/>
                                      </p:by>
                                    </p:animClr>
                                    <p:set>
                                      <p:cBhvr>
                                        <p:cTn id="29" dur="500" fill="hold"/>
                                        <p:tgtEl>
                                          <p:spTgt spid="9"/>
                                        </p:tgtEl>
                                        <p:attrNameLst>
                                          <p:attrName>fill.type</p:attrName>
                                        </p:attrNameLst>
                                      </p:cBhvr>
                                      <p:to>
                                        <p:strVal val="solid"/>
                                      </p:to>
                                    </p:set>
                                  </p:childTnLst>
                                </p:cTn>
                              </p:par>
                              <p:par>
                                <p:cTn id="30" presetID="26" presetClass="emph" presetSubtype="0" fill="hold" grpId="0" nodeType="withEffect">
                                  <p:stCondLst>
                                    <p:cond delay="0"/>
                                  </p:stCondLst>
                                  <p:childTnLst>
                                    <p:animEffect transition="out" filter="fade">
                                      <p:cBhvr>
                                        <p:cTn id="31" dur="1000" tmFilter="0, 0; .2, .5; .8, .5; 1, 0"/>
                                        <p:tgtEl>
                                          <p:spTgt spid="37"/>
                                        </p:tgtEl>
                                      </p:cBhvr>
                                    </p:animEffect>
                                    <p:animScale>
                                      <p:cBhvr>
                                        <p:cTn id="32" dur="500" autoRev="1" fill="hold"/>
                                        <p:tgtEl>
                                          <p:spTgt spid="37"/>
                                        </p:tgtEl>
                                      </p:cBhvr>
                                      <p:by x="105000" y="105000"/>
                                    </p:animScale>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0.1 3.33333E-6 C 0.13229 -0.01065 0.16528 -0.0213 0.19722 -0.02176 C 0.22917 -0.02223 0.27483 -0.00787 0.29167 -0.00417 " pathEditMode="relative" rAng="0" ptsTypes="aaA">
                                      <p:cBhvr>
                                        <p:cTn id="35" dur="2000" fill="hold"/>
                                        <p:tgtEl>
                                          <p:spTgt spid="42"/>
                                        </p:tgtEl>
                                        <p:attrNameLst>
                                          <p:attrName>ppt_x</p:attrName>
                                          <p:attrName>ppt_y</p:attrName>
                                        </p:attrNameLst>
                                      </p:cBhvr>
                                      <p:rCtr x="96" y="-11"/>
                                    </p:animMotion>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0" presetClass="path" presetSubtype="0" accel="50000" decel="50000" fill="hold" grpId="1" nodeType="withEffect">
                                  <p:stCondLst>
                                    <p:cond delay="0"/>
                                  </p:stCondLst>
                                  <p:childTnLst>
                                    <p:animMotion origin="layout" path="M 5.55112E-17 -1.89264E-6 C 0.03247 -0.02128 0.06545 -0.04257 0.0974 -0.0435 C 0.12934 -0.04442 0.175 -0.01573 0.19167 -0.00833 " pathEditMode="relative" rAng="0" ptsTypes="aaA">
                                      <p:cBhvr>
                                        <p:cTn id="39" dur="3000" fill="hold"/>
                                        <p:tgtEl>
                                          <p:spTgt spid="43"/>
                                        </p:tgtEl>
                                        <p:attrNameLst>
                                          <p:attrName>ppt_x</p:attrName>
                                          <p:attrName>ppt_y</p:attrName>
                                        </p:attrNameLst>
                                      </p:cBhvr>
                                      <p:rCtr x="96" y="-22"/>
                                    </p:animMotion>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0" presetClass="path" presetSubtype="0" accel="50000" decel="50000" fill="hold" grpId="1" nodeType="withEffect">
                                  <p:stCondLst>
                                    <p:cond delay="0"/>
                                  </p:stCondLst>
                                  <p:childTnLst>
                                    <p:animMotion origin="layout" path="M 5.55112E-17 -1.89264E-6 C 0.03247 -0.03193 0.06545 -0.06386 0.0974 -0.06525 C 0.12934 -0.06663 0.175 -0.0236 0.19167 -0.01249 " pathEditMode="relative" rAng="0" ptsTypes="aaA">
                                      <p:cBhvr>
                                        <p:cTn id="43" dur="1000" fill="hold"/>
                                        <p:tgtEl>
                                          <p:spTgt spid="44"/>
                                        </p:tgtEl>
                                        <p:attrNameLst>
                                          <p:attrName>ppt_x</p:attrName>
                                          <p:attrName>ppt_y</p:attrName>
                                        </p:attrNameLst>
                                      </p:cBhvr>
                                      <p:rCtr x="96" y="-33"/>
                                    </p:animMotion>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0" presetClass="path" presetSubtype="0" accel="50000" decel="50000" fill="hold" grpId="1" nodeType="withEffect">
                                  <p:stCondLst>
                                    <p:cond delay="0"/>
                                  </p:stCondLst>
                                  <p:childTnLst>
                                    <p:animMotion origin="layout" path="M 5.55112E-17 -1.89264E-6 C 0.03247 0.02661 0.06545 0.05322 0.0974 0.05437 C 0.12934 0.05553 0.175 0.01967 0.19167 0.01041 " pathEditMode="relative" rAng="0" ptsTypes="aaA">
                                      <p:cBhvr>
                                        <p:cTn id="47" dur="2000" fill="hold"/>
                                        <p:tgtEl>
                                          <p:spTgt spid="45"/>
                                        </p:tgtEl>
                                        <p:attrNameLst>
                                          <p:attrName>ppt_x</p:attrName>
                                          <p:attrName>ppt_y</p:attrName>
                                        </p:attrNameLst>
                                      </p:cBhvr>
                                      <p:rCtr x="96" y="28"/>
                                    </p:animMotion>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0" presetClass="path" presetSubtype="0" accel="50000" decel="50000" fill="hold" grpId="1" nodeType="withEffect">
                                  <p:stCondLst>
                                    <p:cond delay="0"/>
                                  </p:stCondLst>
                                  <p:childTnLst>
                                    <p:animMotion origin="layout" path="M 5.55112E-17 -1.89264E-6 C 0.03247 0.01597 0.06545 0.03193 0.0974 0.03263 C 0.12934 0.03332 0.175 0.0118 0.19167 0.00625 " pathEditMode="relative" rAng="0" ptsTypes="aaA">
                                      <p:cBhvr>
                                        <p:cTn id="51" dur="2000" fill="hold"/>
                                        <p:tgtEl>
                                          <p:spTgt spid="46"/>
                                        </p:tgtEl>
                                        <p:attrNameLst>
                                          <p:attrName>ppt_x</p:attrName>
                                          <p:attrName>ppt_y</p:attrName>
                                        </p:attrNameLst>
                                      </p:cBhvr>
                                      <p:rCtr x="96" y="17"/>
                                    </p:animMotion>
                                  </p:childTnLst>
                                </p:cTn>
                              </p:par>
                              <p:par>
                                <p:cTn id="52" presetID="1"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childTnLst>
                                </p:cTn>
                              </p:par>
                              <p:par>
                                <p:cTn id="54" presetID="0" presetClass="path" presetSubtype="0" accel="50000" decel="50000" fill="hold" grpId="1" nodeType="withEffect">
                                  <p:stCondLst>
                                    <p:cond delay="0"/>
                                  </p:stCondLst>
                                  <p:childTnLst>
                                    <p:animMotion origin="layout" path="M 5.55112E-17 -1.06432E-7 C 0.03247 0.00532 0.06545 0.01064 0.0974 0.01087 C 0.12934 0.01111 0.175 0.00393 0.19167 0.00208 " pathEditMode="relative" rAng="0" ptsTypes="aaA">
                                      <p:cBhvr>
                                        <p:cTn id="55" dur="3000" fill="hold"/>
                                        <p:tgtEl>
                                          <p:spTgt spid="47"/>
                                        </p:tgtEl>
                                        <p:attrNameLst>
                                          <p:attrName>ppt_x</p:attrName>
                                          <p:attrName>ppt_y</p:attrName>
                                        </p:attrNameLst>
                                      </p:cBhvr>
                                      <p:rCtr x="96" y="6"/>
                                    </p:animMotion>
                                  </p:childTnLst>
                                </p:cTn>
                              </p:par>
                            </p:childTnLst>
                          </p:cTn>
                        </p:par>
                        <p:par>
                          <p:cTn id="56" fill="hold">
                            <p:stCondLst>
                              <p:cond delay="6000"/>
                            </p:stCondLst>
                            <p:childTnLst>
                              <p:par>
                                <p:cTn id="57" presetID="1" presetClass="exit" presetSubtype="0" fill="hold" grpId="2" nodeType="after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21" presetClass="emph" presetSubtype="0" fill="hold" grpId="0" nodeType="withEffect">
                                  <p:stCondLst>
                                    <p:cond delay="0"/>
                                  </p:stCondLst>
                                  <p:childTnLst>
                                    <p:animClr clrSpc="hsl" dir="cw">
                                      <p:cBhvr override="childStyle">
                                        <p:cTn id="68" dur="500" fill="hold"/>
                                        <p:tgtEl>
                                          <p:spTgt spid="10"/>
                                        </p:tgtEl>
                                        <p:attrNameLst>
                                          <p:attrName>style.color</p:attrName>
                                        </p:attrNameLst>
                                      </p:cBhvr>
                                      <p:by>
                                        <p:hsl h="7200000" s="0" l="0"/>
                                      </p:by>
                                    </p:animClr>
                                    <p:animClr clrSpc="hsl" dir="cw">
                                      <p:cBhvr>
                                        <p:cTn id="69" dur="500" fill="hold"/>
                                        <p:tgtEl>
                                          <p:spTgt spid="10"/>
                                        </p:tgtEl>
                                        <p:attrNameLst>
                                          <p:attrName>fillcolor</p:attrName>
                                        </p:attrNameLst>
                                      </p:cBhvr>
                                      <p:by>
                                        <p:hsl h="7200000" s="0" l="0"/>
                                      </p:by>
                                    </p:animClr>
                                    <p:animClr clrSpc="hsl" dir="cw">
                                      <p:cBhvr>
                                        <p:cTn id="70" dur="500" fill="hold"/>
                                        <p:tgtEl>
                                          <p:spTgt spid="10"/>
                                        </p:tgtEl>
                                        <p:attrNameLst>
                                          <p:attrName>stroke.color</p:attrName>
                                        </p:attrNameLst>
                                      </p:cBhvr>
                                      <p:by>
                                        <p:hsl h="7200000" s="0" l="0"/>
                                      </p:by>
                                    </p:animClr>
                                    <p:set>
                                      <p:cBhvr>
                                        <p:cTn id="71" dur="500" fill="hold"/>
                                        <p:tgtEl>
                                          <p:spTgt spid="10"/>
                                        </p:tgtEl>
                                        <p:attrNameLst>
                                          <p:attrName>fill.type</p:attrName>
                                        </p:attrNameLst>
                                      </p:cBhvr>
                                      <p:to>
                                        <p:strVal val="solid"/>
                                      </p:to>
                                    </p:set>
                                  </p:childTnLst>
                                </p:cTn>
                              </p:par>
                              <p:par>
                                <p:cTn id="72" presetID="26" presetClass="emph" presetSubtype="0" fill="hold" grpId="0" nodeType="withEffect">
                                  <p:stCondLst>
                                    <p:cond delay="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6500"/>
                            </p:stCondLst>
                            <p:childTnLst>
                              <p:par>
                                <p:cTn id="76" presetID="21" presetClass="emph" presetSubtype="0" fill="hold" grpId="1" nodeType="afterEffect">
                                  <p:stCondLst>
                                    <p:cond delay="0"/>
                                  </p:stCondLst>
                                  <p:childTnLst>
                                    <p:animClr clrSpc="hsl" dir="cw">
                                      <p:cBhvr override="childStyle">
                                        <p:cTn id="77" dur="500" fill="hold"/>
                                        <p:tgtEl>
                                          <p:spTgt spid="10"/>
                                        </p:tgtEl>
                                        <p:attrNameLst>
                                          <p:attrName>style.color</p:attrName>
                                        </p:attrNameLst>
                                      </p:cBhvr>
                                      <p:by>
                                        <p:hsl h="7200000" s="0" l="0"/>
                                      </p:by>
                                    </p:animClr>
                                    <p:animClr clrSpc="hsl" dir="cw">
                                      <p:cBhvr>
                                        <p:cTn id="78" dur="500" fill="hold"/>
                                        <p:tgtEl>
                                          <p:spTgt spid="10"/>
                                        </p:tgtEl>
                                        <p:attrNameLst>
                                          <p:attrName>fillcolor</p:attrName>
                                        </p:attrNameLst>
                                      </p:cBhvr>
                                      <p:by>
                                        <p:hsl h="7200000" s="0" l="0"/>
                                      </p:by>
                                    </p:animClr>
                                    <p:animClr clrSpc="hsl" dir="cw">
                                      <p:cBhvr>
                                        <p:cTn id="79" dur="500" fill="hold"/>
                                        <p:tgtEl>
                                          <p:spTgt spid="10"/>
                                        </p:tgtEl>
                                        <p:attrNameLst>
                                          <p:attrName>stroke.color</p:attrName>
                                        </p:attrNameLst>
                                      </p:cBhvr>
                                      <p:by>
                                        <p:hsl h="7200000" s="0" l="0"/>
                                      </p:by>
                                    </p:animClr>
                                    <p:set>
                                      <p:cBhvr>
                                        <p:cTn id="80" dur="500" fill="hold"/>
                                        <p:tgtEl>
                                          <p:spTgt spid="10"/>
                                        </p:tgtEl>
                                        <p:attrNameLst>
                                          <p:attrName>fill.type</p:attrName>
                                        </p:attrNameLst>
                                      </p:cBhvr>
                                      <p:to>
                                        <p:strVal val="solid"/>
                                      </p:to>
                                    </p:set>
                                  </p:childTnLst>
                                </p:cTn>
                              </p:par>
                              <p:par>
                                <p:cTn id="81" presetID="63" presetClass="path" presetSubtype="0" accel="50000" decel="50000" fill="hold" grpId="2" nodeType="withEffect">
                                  <p:stCondLst>
                                    <p:cond delay="0"/>
                                  </p:stCondLst>
                                  <p:childTnLst>
                                    <p:animMotion origin="layout" path="M 0.29167 -0.00417 L 0.4 3.33333E-6 " pathEditMode="relative" rAng="0" ptsTypes="AA">
                                      <p:cBhvr>
                                        <p:cTn id="82" dur="1000" fill="hold"/>
                                        <p:tgtEl>
                                          <p:spTgt spid="42"/>
                                        </p:tgtEl>
                                        <p:attrNameLst>
                                          <p:attrName>ppt_x</p:attrName>
                                          <p:attrName>ppt_y</p:attrName>
                                        </p:attrNameLst>
                                      </p:cBhvr>
                                      <p:rCtr x="54" y="2"/>
                                    </p:animMotion>
                                  </p:childTnLst>
                                </p:cTn>
                              </p:par>
                            </p:childTnLst>
                          </p:cTn>
                        </p:par>
                        <p:par>
                          <p:cTn id="83" fill="hold">
                            <p:stCondLst>
                              <p:cond delay="7500"/>
                            </p:stCondLst>
                            <p:childTnLst>
                              <p:par>
                                <p:cTn id="84" presetID="21" presetClass="emph" presetSubtype="0" fill="hold" grpId="0" nodeType="afterEffect">
                                  <p:stCondLst>
                                    <p:cond delay="0"/>
                                  </p:stCondLst>
                                  <p:childTnLst>
                                    <p:animClr clrSpc="hsl" dir="cw">
                                      <p:cBhvr override="childStyle">
                                        <p:cTn id="85" dur="500" fill="hold"/>
                                        <p:tgtEl>
                                          <p:spTgt spid="11"/>
                                        </p:tgtEl>
                                        <p:attrNameLst>
                                          <p:attrName>style.color</p:attrName>
                                        </p:attrNameLst>
                                      </p:cBhvr>
                                      <p:by>
                                        <p:hsl h="7200000" s="0" l="0"/>
                                      </p:by>
                                    </p:animClr>
                                    <p:animClr clrSpc="hsl" dir="cw">
                                      <p:cBhvr>
                                        <p:cTn id="86" dur="500" fill="hold"/>
                                        <p:tgtEl>
                                          <p:spTgt spid="11"/>
                                        </p:tgtEl>
                                        <p:attrNameLst>
                                          <p:attrName>fillcolor</p:attrName>
                                        </p:attrNameLst>
                                      </p:cBhvr>
                                      <p:by>
                                        <p:hsl h="7200000" s="0" l="0"/>
                                      </p:by>
                                    </p:animClr>
                                    <p:animClr clrSpc="hsl" dir="cw">
                                      <p:cBhvr>
                                        <p:cTn id="87" dur="500" fill="hold"/>
                                        <p:tgtEl>
                                          <p:spTgt spid="11"/>
                                        </p:tgtEl>
                                        <p:attrNameLst>
                                          <p:attrName>stroke.color</p:attrName>
                                        </p:attrNameLst>
                                      </p:cBhvr>
                                      <p:by>
                                        <p:hsl h="7200000" s="0" l="0"/>
                                      </p:by>
                                    </p:animClr>
                                    <p:set>
                                      <p:cBhvr>
                                        <p:cTn id="88" dur="500" fill="hold"/>
                                        <p:tgtEl>
                                          <p:spTgt spid="11"/>
                                        </p:tgtEl>
                                        <p:attrNameLst>
                                          <p:attrName>fill.type</p:attrName>
                                        </p:attrNameLst>
                                      </p:cBhvr>
                                      <p:to>
                                        <p:strVal val="solid"/>
                                      </p:to>
                                    </p:set>
                                  </p:childTnLst>
                                </p:cTn>
                              </p:par>
                            </p:childTnLst>
                          </p:cTn>
                        </p:par>
                        <p:par>
                          <p:cTn id="89" fill="hold">
                            <p:stCondLst>
                              <p:cond delay="8000"/>
                            </p:stCondLst>
                            <p:childTnLst>
                              <p:par>
                                <p:cTn id="90" presetID="21" presetClass="emph" presetSubtype="0" fill="hold" grpId="1" nodeType="afterEffect">
                                  <p:stCondLst>
                                    <p:cond delay="0"/>
                                  </p:stCondLst>
                                  <p:childTnLst>
                                    <p:animClr clrSpc="hsl" dir="cw">
                                      <p:cBhvr override="childStyle">
                                        <p:cTn id="91" dur="500" fill="hold"/>
                                        <p:tgtEl>
                                          <p:spTgt spid="11"/>
                                        </p:tgtEl>
                                        <p:attrNameLst>
                                          <p:attrName>style.color</p:attrName>
                                        </p:attrNameLst>
                                      </p:cBhvr>
                                      <p:by>
                                        <p:hsl h="7200000" s="0" l="0"/>
                                      </p:by>
                                    </p:animClr>
                                    <p:animClr clrSpc="hsl" dir="cw">
                                      <p:cBhvr>
                                        <p:cTn id="92" dur="500" fill="hold"/>
                                        <p:tgtEl>
                                          <p:spTgt spid="11"/>
                                        </p:tgtEl>
                                        <p:attrNameLst>
                                          <p:attrName>fillcolor</p:attrName>
                                        </p:attrNameLst>
                                      </p:cBhvr>
                                      <p:by>
                                        <p:hsl h="7200000" s="0" l="0"/>
                                      </p:by>
                                    </p:animClr>
                                    <p:animClr clrSpc="hsl" dir="cw">
                                      <p:cBhvr>
                                        <p:cTn id="93" dur="500" fill="hold"/>
                                        <p:tgtEl>
                                          <p:spTgt spid="11"/>
                                        </p:tgtEl>
                                        <p:attrNameLst>
                                          <p:attrName>stroke.color</p:attrName>
                                        </p:attrNameLst>
                                      </p:cBhvr>
                                      <p:by>
                                        <p:hsl h="7200000" s="0" l="0"/>
                                      </p:by>
                                    </p:animClr>
                                    <p:set>
                                      <p:cBhvr>
                                        <p:cTn id="94" dur="500" fill="hold"/>
                                        <p:tgtEl>
                                          <p:spTgt spid="11"/>
                                        </p:tgtEl>
                                        <p:attrNameLst>
                                          <p:attrName>fill.type</p:attrName>
                                        </p:attrNameLst>
                                      </p:cBhvr>
                                      <p:to>
                                        <p:strVal val="solid"/>
                                      </p:to>
                                    </p:set>
                                  </p:childTnLst>
                                </p:cTn>
                              </p:par>
                              <p:par>
                                <p:cTn id="95" presetID="26" presetClass="emph" presetSubtype="0" fill="hold" grpId="0" nodeType="withEffect">
                                  <p:stCondLst>
                                    <p:cond delay="0"/>
                                  </p:stCondLst>
                                  <p:childTnLst>
                                    <p:animEffect transition="out" filter="fade">
                                      <p:cBhvr>
                                        <p:cTn id="96" dur="1000" tmFilter="0, 0; .2, .5; .8, .5; 1, 0"/>
                                        <p:tgtEl>
                                          <p:spTgt spid="40"/>
                                        </p:tgtEl>
                                      </p:cBhvr>
                                    </p:animEffect>
                                    <p:animScale>
                                      <p:cBhvr>
                                        <p:cTn id="97" dur="500" autoRev="1" fill="hold"/>
                                        <p:tgtEl>
                                          <p:spTgt spid="40"/>
                                        </p:tgtEl>
                                      </p:cBhvr>
                                      <p:by x="105000" y="105000"/>
                                    </p:animScale>
                                  </p:childTnLst>
                                </p:cTn>
                              </p:par>
                            </p:childTnLst>
                          </p:cTn>
                        </p:par>
                        <p:par>
                          <p:cTn id="98" fill="hold">
                            <p:stCondLst>
                              <p:cond delay="9000"/>
                            </p:stCondLst>
                            <p:childTnLst>
                              <p:par>
                                <p:cTn id="99" presetID="0" presetClass="path" presetSubtype="0" accel="50000" decel="50000" fill="hold" grpId="3" nodeType="afterEffect">
                                  <p:stCondLst>
                                    <p:cond delay="0"/>
                                  </p:stCondLst>
                                  <p:childTnLst>
                                    <p:animMotion origin="layout" path="M 0.4 -1.48148E-6 C 0.44878 -0.01204 0.49774 -0.02407 0.54792 -0.0243 C 0.59809 -0.02454 0.64965 -0.01296 0.70139 -0.00116 " pathEditMode="relative" rAng="0" ptsTypes="aaA">
                                      <p:cBhvr>
                                        <p:cTn id="100" dur="5000" fill="hold"/>
                                        <p:tgtEl>
                                          <p:spTgt spid="42"/>
                                        </p:tgtEl>
                                        <p:attrNameLst>
                                          <p:attrName>ppt_x</p:attrName>
                                          <p:attrName>ppt_y</p:attrName>
                                        </p:attrNameLst>
                                      </p:cBhvr>
                                      <p:rCtr x="151" y="-12"/>
                                    </p:animMotion>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0" presetClass="path" presetSubtype="0" accel="50000" decel="50000" fill="hold" grpId="1" nodeType="withEffect">
                                  <p:stCondLst>
                                    <p:cond delay="0"/>
                                  </p:stCondLst>
                                  <p:childTnLst>
                                    <p:animMotion origin="layout" path="M 0 0 C 0.054 -0.02314 0.10799 -0.04604 0.15834 -0.04651 C 0.20869 -0.04697 0.25556 -0.02522 0.30244 -0.00324 " pathEditMode="relative" ptsTypes="aaA">
                                      <p:cBhvr>
                                        <p:cTn id="104" dur="1000" fill="hold"/>
                                        <p:tgtEl>
                                          <p:spTgt spid="48"/>
                                        </p:tgtEl>
                                        <p:attrNameLst>
                                          <p:attrName>ppt_x</p:attrName>
                                          <p:attrName>ppt_y</p:attrName>
                                        </p:attrNameLst>
                                      </p:cBhvr>
                                    </p:animMotion>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0" presetClass="path" presetSubtype="0" accel="50000" decel="50000" fill="hold" grpId="1" nodeType="withEffect">
                                  <p:stCondLst>
                                    <p:cond delay="0"/>
                                  </p:stCondLst>
                                  <p:childTnLst>
                                    <p:animMotion origin="layout" path="M 1.11022E-16 -1.89264E-6 C 0.05399 -0.02753 0.10799 -0.0546 0.15833 -0.0553 C 0.20868 -0.05553 0.25556 -0.03008 0.30243 -0.00393 " pathEditMode="relative" rAng="0" ptsTypes="aaA">
                                      <p:cBhvr>
                                        <p:cTn id="108" dur="3000" fill="hold"/>
                                        <p:tgtEl>
                                          <p:spTgt spid="49"/>
                                        </p:tgtEl>
                                        <p:attrNameLst>
                                          <p:attrName>ppt_x</p:attrName>
                                          <p:attrName>ppt_y</p:attrName>
                                        </p:attrNameLst>
                                      </p:cBhvr>
                                      <p:rCtr x="151" y="-28"/>
                                    </p:animMotion>
                                  </p:childTnLst>
                                </p:cTn>
                              </p:par>
                              <p:par>
                                <p:cTn id="109" presetID="1"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0" presetClass="path" presetSubtype="0" accel="50000" decel="50000" fill="hold" grpId="1" nodeType="withEffect">
                                  <p:stCondLst>
                                    <p:cond delay="0"/>
                                  </p:stCondLst>
                                  <p:childTnLst>
                                    <p:animMotion origin="layout" path="M 1.11022E-16 -1.89264E-6 C 0.05399 -0.03887 0.10799 -0.07658 0.15833 -0.07751 C 0.20868 -0.07774 0.25556 -0.04211 0.30243 -0.00555 " pathEditMode="relative" rAng="0" ptsTypes="aaA">
                                      <p:cBhvr>
                                        <p:cTn id="112" dur="2000" fill="hold"/>
                                        <p:tgtEl>
                                          <p:spTgt spid="50"/>
                                        </p:tgtEl>
                                        <p:attrNameLst>
                                          <p:attrName>ppt_x</p:attrName>
                                          <p:attrName>ppt_y</p:attrName>
                                        </p:attrNameLst>
                                      </p:cBhvr>
                                      <p:rCtr x="151" y="-39"/>
                                    </p:animMotion>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0" presetClass="path" presetSubtype="0" accel="50000" decel="50000" fill="hold" grpId="1" nodeType="withEffect">
                                  <p:stCondLst>
                                    <p:cond delay="0"/>
                                  </p:stCondLst>
                                  <p:childTnLst>
                                    <p:animMotion origin="layout" path="M 3.33333E-6 -2.19806E-6 C 0.05399 0.00532 0.10798 0.01088 0.15833 0.01088 C 0.20868 0.01111 0.25555 0.00579 0.30243 0.0007 " pathEditMode="relative" rAng="0" ptsTypes="aaA">
                                      <p:cBhvr>
                                        <p:cTn id="116" dur="2000" fill="hold"/>
                                        <p:tgtEl>
                                          <p:spTgt spid="51"/>
                                        </p:tgtEl>
                                        <p:attrNameLst>
                                          <p:attrName>ppt_x</p:attrName>
                                          <p:attrName>ppt_y</p:attrName>
                                        </p:attrNameLst>
                                      </p:cBhvr>
                                      <p:rCtr x="151" y="6"/>
                                    </p:animMotion>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0" presetClass="path" presetSubtype="0" accel="50000" decel="50000" fill="hold" grpId="1" nodeType="withEffect">
                                  <p:stCondLst>
                                    <p:cond delay="0"/>
                                  </p:stCondLst>
                                  <p:childTnLst>
                                    <p:animMotion origin="layout" path="M 1.11022E-16 -1.89264E-6 C 0.05399 0.01597 0.10799 0.03263 0.15833 0.03263 C 0.20868 0.03332 0.25556 0.01735 0.30243 0.00208 " pathEditMode="relative" rAng="0" ptsTypes="aaA">
                                      <p:cBhvr>
                                        <p:cTn id="120" dur="2000" fill="hold"/>
                                        <p:tgtEl>
                                          <p:spTgt spid="52"/>
                                        </p:tgtEl>
                                        <p:attrNameLst>
                                          <p:attrName>ppt_x</p:attrName>
                                          <p:attrName>ppt_y</p:attrName>
                                        </p:attrNameLst>
                                      </p:cBhvr>
                                      <p:rCtr x="151" y="17"/>
                                    </p:animMotion>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0" presetClass="path" presetSubtype="0" accel="50000" decel="50000" fill="hold" grpId="1" nodeType="withEffect">
                                  <p:stCondLst>
                                    <p:cond delay="0"/>
                                  </p:stCondLst>
                                  <p:childTnLst>
                                    <p:animMotion origin="layout" path="M 1.11022E-16 -1.89264E-6 C 0.05399 0.02661 0.10799 0.05437 0.15833 0.05437 C 0.20868 0.05553 0.25556 0.02892 0.30243 0.00347 " pathEditMode="relative" rAng="0" ptsTypes="aaA">
                                      <p:cBhvr>
                                        <p:cTn id="124" dur="3000" fill="hold"/>
                                        <p:tgtEl>
                                          <p:spTgt spid="53"/>
                                        </p:tgtEl>
                                        <p:attrNameLst>
                                          <p:attrName>ppt_x</p:attrName>
                                          <p:attrName>ppt_y</p:attrName>
                                        </p:attrNameLst>
                                      </p:cBhvr>
                                      <p:rCtr x="151" y="28"/>
                                    </p:animMotion>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0" presetClass="path" presetSubtype="0" accel="50000" decel="50000" fill="hold" grpId="1" nodeType="withEffect">
                                  <p:stCondLst>
                                    <p:cond delay="0"/>
                                  </p:stCondLst>
                                  <p:childTnLst>
                                    <p:animMotion origin="layout" path="M 1.11022E-16 -1.89264E-6 C 0.05399 0.04257 0.10799 0.087 0.15833 0.087 C 0.20868 0.08885 0.25556 0.04628 0.30243 0.00555 " pathEditMode="relative" rAng="0" ptsTypes="aaA">
                                      <p:cBhvr>
                                        <p:cTn id="128" dur="1000" fill="hold"/>
                                        <p:tgtEl>
                                          <p:spTgt spid="54"/>
                                        </p:tgtEl>
                                        <p:attrNameLst>
                                          <p:attrName>ppt_x</p:attrName>
                                          <p:attrName>ppt_y</p:attrName>
                                        </p:attrNameLst>
                                      </p:cBhvr>
                                      <p:rCtr x="151" y="44"/>
                                    </p:animMotion>
                                  </p:childTnLst>
                                </p:cTn>
                              </p:par>
                            </p:childTnLst>
                          </p:cTn>
                        </p:par>
                        <p:par>
                          <p:cTn id="129" fill="hold">
                            <p:stCondLst>
                              <p:cond delay="14000"/>
                            </p:stCondLst>
                            <p:childTnLst>
                              <p:par>
                                <p:cTn id="130" presetID="1" presetClass="exit" presetSubtype="0" fill="hold" grpId="2" nodeType="afterEffect">
                                  <p:stCondLst>
                                    <p:cond delay="0"/>
                                  </p:stCondLst>
                                  <p:childTnLst>
                                    <p:set>
                                      <p:cBhvr>
                                        <p:cTn id="131" dur="1" fill="hold">
                                          <p:stCondLst>
                                            <p:cond delay="0"/>
                                          </p:stCondLst>
                                        </p:cTn>
                                        <p:tgtEl>
                                          <p:spTgt spid="54"/>
                                        </p:tgtEl>
                                        <p:attrNameLst>
                                          <p:attrName>style.visibility</p:attrName>
                                        </p:attrNameLst>
                                      </p:cBhvr>
                                      <p:to>
                                        <p:strVal val="hidden"/>
                                      </p:to>
                                    </p:set>
                                  </p:childTnLst>
                                </p:cTn>
                              </p:par>
                              <p:par>
                                <p:cTn id="132" presetID="1" presetClass="exit" presetSubtype="0" fill="hold" grpId="2"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52"/>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51"/>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50"/>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childTnLst>
                          </p:cTn>
                        </p:par>
                        <p:par>
                          <p:cTn id="144" fill="hold">
                            <p:stCondLst>
                              <p:cond delay="14000"/>
                            </p:stCondLst>
                            <p:childTnLst>
                              <p:par>
                                <p:cTn id="145" presetID="21" presetClass="emph" presetSubtype="0" fill="hold" grpId="0" nodeType="afterEffect">
                                  <p:stCondLst>
                                    <p:cond delay="0"/>
                                  </p:stCondLst>
                                  <p:childTnLst>
                                    <p:animClr clrSpc="hsl" dir="cw">
                                      <p:cBhvr override="childStyle">
                                        <p:cTn id="146" dur="500" fill="hold"/>
                                        <p:tgtEl>
                                          <p:spTgt spid="12"/>
                                        </p:tgtEl>
                                        <p:attrNameLst>
                                          <p:attrName>style.color</p:attrName>
                                        </p:attrNameLst>
                                      </p:cBhvr>
                                      <p:by>
                                        <p:hsl h="7200000" s="0" l="0"/>
                                      </p:by>
                                    </p:animClr>
                                    <p:animClr clrSpc="hsl" dir="cw">
                                      <p:cBhvr>
                                        <p:cTn id="147" dur="500" fill="hold"/>
                                        <p:tgtEl>
                                          <p:spTgt spid="12"/>
                                        </p:tgtEl>
                                        <p:attrNameLst>
                                          <p:attrName>fillcolor</p:attrName>
                                        </p:attrNameLst>
                                      </p:cBhvr>
                                      <p:by>
                                        <p:hsl h="7200000" s="0" l="0"/>
                                      </p:by>
                                    </p:animClr>
                                    <p:animClr clrSpc="hsl" dir="cw">
                                      <p:cBhvr>
                                        <p:cTn id="148" dur="500" fill="hold"/>
                                        <p:tgtEl>
                                          <p:spTgt spid="12"/>
                                        </p:tgtEl>
                                        <p:attrNameLst>
                                          <p:attrName>stroke.color</p:attrName>
                                        </p:attrNameLst>
                                      </p:cBhvr>
                                      <p:by>
                                        <p:hsl h="7200000" s="0" l="0"/>
                                      </p:by>
                                    </p:animClr>
                                    <p:set>
                                      <p:cBhvr>
                                        <p:cTn id="149" dur="500" fill="hold"/>
                                        <p:tgtEl>
                                          <p:spTgt spid="12"/>
                                        </p:tgtEl>
                                        <p:attrNameLst>
                                          <p:attrName>fill.type</p:attrName>
                                        </p:attrNameLst>
                                      </p:cBhvr>
                                      <p:to>
                                        <p:strVal val="solid"/>
                                      </p:to>
                                    </p:set>
                                  </p:childTnLst>
                                </p:cTn>
                              </p:par>
                              <p:par>
                                <p:cTn id="150" presetID="26" presetClass="emph" presetSubtype="0" fill="hold" grpId="0" nodeType="withEffect">
                                  <p:stCondLst>
                                    <p:cond delay="0"/>
                                  </p:stCondLst>
                                  <p:childTnLst>
                                    <p:animEffect transition="out" filter="fade">
                                      <p:cBhvr>
                                        <p:cTn id="151" dur="500" tmFilter="0, 0; .2, .5; .8, .5; 1, 0"/>
                                        <p:tgtEl>
                                          <p:spTgt spid="41"/>
                                        </p:tgtEl>
                                      </p:cBhvr>
                                    </p:animEffect>
                                    <p:animScale>
                                      <p:cBhvr>
                                        <p:cTn id="152" dur="250" autoRev="1" fill="hold"/>
                                        <p:tgtEl>
                                          <p:spTgt spid="41"/>
                                        </p:tgtEl>
                                      </p:cBhvr>
                                      <p:by x="105000" y="105000"/>
                                    </p:animScale>
                                  </p:childTnLst>
                                </p:cTn>
                              </p:par>
                            </p:childTnLst>
                          </p:cTn>
                        </p:par>
                        <p:par>
                          <p:cTn id="153" fill="hold">
                            <p:stCondLst>
                              <p:cond delay="14500"/>
                            </p:stCondLst>
                            <p:childTnLst>
                              <p:par>
                                <p:cTn id="154" presetID="63" presetClass="path" presetSubtype="0" accel="50000" decel="50000" fill="hold" grpId="4" nodeType="afterEffect">
                                  <p:stCondLst>
                                    <p:cond delay="0"/>
                                  </p:stCondLst>
                                  <p:childTnLst>
                                    <p:animMotion origin="layout" path="M 0.7 3.33333E-6 L 0.75833 3.33333E-6 " pathEditMode="relative" rAng="0" ptsTypes="AA">
                                      <p:cBhvr>
                                        <p:cTn id="155" dur="2000" fill="hold"/>
                                        <p:tgtEl>
                                          <p:spTgt spid="42"/>
                                        </p:tgtEl>
                                        <p:attrNameLst>
                                          <p:attrName>ppt_x</p:attrName>
                                          <p:attrName>ppt_y</p:attrName>
                                        </p:attrNameLst>
                                      </p:cBhvr>
                                      <p:rCtr x="29" y="0"/>
                                    </p:animMotion>
                                  </p:childTnLst>
                                </p:cTn>
                              </p:par>
                              <p:par>
                                <p:cTn id="156" presetID="21" presetClass="emph" presetSubtype="0" fill="hold" grpId="1" nodeType="withEffect">
                                  <p:stCondLst>
                                    <p:cond delay="0"/>
                                  </p:stCondLst>
                                  <p:childTnLst>
                                    <p:animClr clrSpc="hsl" dir="cw">
                                      <p:cBhvr override="childStyle">
                                        <p:cTn id="157" dur="500" fill="hold"/>
                                        <p:tgtEl>
                                          <p:spTgt spid="12"/>
                                        </p:tgtEl>
                                        <p:attrNameLst>
                                          <p:attrName>style.color</p:attrName>
                                        </p:attrNameLst>
                                      </p:cBhvr>
                                      <p:by>
                                        <p:hsl h="7200000" s="0" l="0"/>
                                      </p:by>
                                    </p:animClr>
                                    <p:animClr clrSpc="hsl" dir="cw">
                                      <p:cBhvr>
                                        <p:cTn id="158" dur="500" fill="hold"/>
                                        <p:tgtEl>
                                          <p:spTgt spid="12"/>
                                        </p:tgtEl>
                                        <p:attrNameLst>
                                          <p:attrName>fillcolor</p:attrName>
                                        </p:attrNameLst>
                                      </p:cBhvr>
                                      <p:by>
                                        <p:hsl h="7200000" s="0" l="0"/>
                                      </p:by>
                                    </p:animClr>
                                    <p:animClr clrSpc="hsl" dir="cw">
                                      <p:cBhvr>
                                        <p:cTn id="159" dur="500" fill="hold"/>
                                        <p:tgtEl>
                                          <p:spTgt spid="12"/>
                                        </p:tgtEl>
                                        <p:attrNameLst>
                                          <p:attrName>stroke.color</p:attrName>
                                        </p:attrNameLst>
                                      </p:cBhvr>
                                      <p:by>
                                        <p:hsl h="7200000" s="0" l="0"/>
                                      </p:by>
                                    </p:animClr>
                                    <p:set>
                                      <p:cBhvr>
                                        <p:cTn id="160" dur="500" fill="hold"/>
                                        <p:tgtEl>
                                          <p:spTgt spid="12"/>
                                        </p:tgtEl>
                                        <p:attrNameLst>
                                          <p:attrName>fill.type</p:attrName>
                                        </p:attrNameLst>
                                      </p:cBhvr>
                                      <p:to>
                                        <p:strVal val="solid"/>
                                      </p:to>
                                    </p:set>
                                  </p:childTnLst>
                                </p:cTn>
                              </p:par>
                            </p:childTnLst>
                          </p:cTn>
                        </p:par>
                        <p:par>
                          <p:cTn id="161" fill="hold">
                            <p:stCondLst>
                              <p:cond delay="16500"/>
                            </p:stCondLst>
                            <p:childTnLst>
                              <p:par>
                                <p:cTn id="162" presetID="1" presetClass="exit" presetSubtype="0" fill="hold" grpId="5" nodeType="after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55">
                                            <p:txEl>
                                              <p:pRg st="1" end="1"/>
                                            </p:txEl>
                                          </p:spTgt>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37" grpId="0"/>
      <p:bldP spid="39" grpId="0"/>
      <p:bldP spid="40" grpId="0"/>
      <p:bldP spid="41" grpId="0"/>
      <p:bldP spid="42" grpId="0" animBg="1"/>
      <p:bldP spid="42" grpId="1" animBg="1"/>
      <p:bldP spid="42" grpId="2" animBg="1"/>
      <p:bldP spid="42" grpId="3" animBg="1"/>
      <p:bldP spid="42" grpId="4" animBg="1"/>
      <p:bldP spid="42" grpId="5"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792162"/>
          </a:xfrm>
        </p:spPr>
        <p:txBody>
          <a:bodyPr/>
          <a:lstStyle/>
          <a:p>
            <a:r>
              <a:rPr lang="en-US" dirty="0" smtClean="0">
                <a:solidFill>
                  <a:schemeClr val="hlink"/>
                </a:solidFill>
              </a:rPr>
              <a:t>Snapshot: XMT High-level language</a:t>
            </a:r>
          </a:p>
        </p:txBody>
      </p:sp>
      <p:sp>
        <p:nvSpPr>
          <p:cNvPr id="13315" name="Rectangle 3"/>
          <p:cNvSpPr>
            <a:spLocks noGrp="1" noChangeArrowheads="1"/>
          </p:cNvSpPr>
          <p:nvPr>
            <p:ph type="body" sz="half" idx="1"/>
          </p:nvPr>
        </p:nvSpPr>
        <p:spPr>
          <a:xfrm>
            <a:off x="0" y="1447800"/>
            <a:ext cx="4495800" cy="4678363"/>
          </a:xfrm>
        </p:spPr>
        <p:txBody>
          <a:bodyPr/>
          <a:lstStyle/>
          <a:p>
            <a:pPr>
              <a:lnSpc>
                <a:spcPct val="90000"/>
              </a:lnSpc>
              <a:buFontTx/>
              <a:buNone/>
            </a:pPr>
            <a:r>
              <a:rPr lang="en-US" sz="2000" dirty="0" smtClean="0"/>
              <a:t>The </a:t>
            </a:r>
            <a:r>
              <a:rPr lang="en-US" sz="2000" u="sng" dirty="0" smtClean="0">
                <a:solidFill>
                  <a:schemeClr val="hlink"/>
                </a:solidFill>
              </a:rPr>
              <a:t>array compaction</a:t>
            </a:r>
            <a:r>
              <a:rPr lang="en-US" sz="2000" dirty="0" smtClean="0"/>
              <a:t> (artificial) problem</a:t>
            </a:r>
          </a:p>
          <a:p>
            <a:pPr>
              <a:lnSpc>
                <a:spcPct val="90000"/>
              </a:lnSpc>
              <a:buFontTx/>
              <a:buNone/>
            </a:pPr>
            <a:r>
              <a:rPr lang="en-US" sz="2000" u="sng" dirty="0" smtClean="0"/>
              <a:t>Input</a:t>
            </a:r>
            <a:r>
              <a:rPr lang="en-US" sz="2000" dirty="0" smtClean="0"/>
              <a:t>: Array A[1..n] of elements.</a:t>
            </a:r>
          </a:p>
          <a:p>
            <a:pPr>
              <a:lnSpc>
                <a:spcPct val="90000"/>
              </a:lnSpc>
              <a:buFontTx/>
              <a:buNone/>
            </a:pPr>
            <a:r>
              <a:rPr lang="en-US" sz="2000" dirty="0" smtClean="0"/>
              <a:t>Map in some order all A(i)  not equal 0  to array D.</a:t>
            </a:r>
          </a:p>
          <a:p>
            <a:pPr>
              <a:lnSpc>
                <a:spcPct val="90000"/>
              </a:lnSpc>
              <a:buFontTx/>
              <a:buNone/>
            </a:pPr>
            <a:endParaRPr lang="en-US" sz="2000" dirty="0" smtClean="0"/>
          </a:p>
          <a:p>
            <a:pPr>
              <a:lnSpc>
                <a:spcPct val="90000"/>
              </a:lnSpc>
            </a:pPr>
            <a:endParaRPr lang="en-US" sz="2000" dirty="0" smtClean="0"/>
          </a:p>
        </p:txBody>
      </p:sp>
      <p:graphicFrame>
        <p:nvGraphicFramePr>
          <p:cNvPr id="726061" name="Group 45"/>
          <p:cNvGraphicFramePr>
            <a:graphicFrameLocks noGrp="1"/>
          </p:cNvGraphicFramePr>
          <p:nvPr>
            <p:ph sz="half" idx="2"/>
          </p:nvPr>
        </p:nvGraphicFramePr>
        <p:xfrm>
          <a:off x="4648200" y="1828800"/>
          <a:ext cx="1143000" cy="4724403"/>
        </p:xfrm>
        <a:graphic>
          <a:graphicData uri="http://schemas.openxmlformats.org/drawingml/2006/table">
            <a:tbl>
              <a:tblPr/>
              <a:tblGrid>
                <a:gridCol w="1143000">
                  <a:extLst>
                    <a:ext uri="{9D8B030D-6E8A-4147-A177-3AD203B41FA5}">
                      <a16:colId xmlns:a16="http://schemas.microsoft.com/office/drawing/2014/main" val="20000"/>
                    </a:ext>
                  </a:extLst>
                </a:gridCol>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726075" name="Group 59"/>
          <p:cNvGraphicFramePr>
            <a:graphicFrameLocks noGrp="1"/>
          </p:cNvGraphicFramePr>
          <p:nvPr/>
        </p:nvGraphicFramePr>
        <p:xfrm>
          <a:off x="7924800" y="1828800"/>
          <a:ext cx="1066800" cy="1554480"/>
        </p:xfrm>
        <a:graphic>
          <a:graphicData uri="http://schemas.openxmlformats.org/drawingml/2006/table">
            <a:tbl>
              <a:tblPr/>
              <a:tblGrid>
                <a:gridCol w="1066800">
                  <a:extLst>
                    <a:ext uri="{9D8B030D-6E8A-4147-A177-3AD203B41FA5}">
                      <a16:colId xmlns:a16="http://schemas.microsoft.com/office/drawing/2014/main" val="20000"/>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48" name="Line 60"/>
          <p:cNvSpPr>
            <a:spLocks noChangeShapeType="1"/>
          </p:cNvSpPr>
          <p:nvPr/>
        </p:nvSpPr>
        <p:spPr bwMode="auto">
          <a:xfrm>
            <a:off x="5791200" y="2133600"/>
            <a:ext cx="2133600" cy="0"/>
          </a:xfrm>
          <a:prstGeom prst="line">
            <a:avLst/>
          </a:prstGeom>
          <a:noFill/>
          <a:ln w="9525">
            <a:solidFill>
              <a:schemeClr val="tx1"/>
            </a:solidFill>
            <a:round/>
            <a:headEnd/>
            <a:tailEnd type="triangle" w="med" len="med"/>
          </a:ln>
        </p:spPr>
        <p:txBody>
          <a:bodyPr/>
          <a:lstStyle/>
          <a:p>
            <a:endParaRPr lang="en-US" dirty="0"/>
          </a:p>
        </p:txBody>
      </p:sp>
      <p:sp>
        <p:nvSpPr>
          <p:cNvPr id="13349" name="Line 61"/>
          <p:cNvSpPr>
            <a:spLocks noChangeShapeType="1"/>
          </p:cNvSpPr>
          <p:nvPr/>
        </p:nvSpPr>
        <p:spPr bwMode="auto">
          <a:xfrm>
            <a:off x="5791200" y="3124200"/>
            <a:ext cx="2133600" cy="0"/>
          </a:xfrm>
          <a:prstGeom prst="line">
            <a:avLst/>
          </a:prstGeom>
          <a:noFill/>
          <a:ln w="9525">
            <a:solidFill>
              <a:schemeClr val="tx1"/>
            </a:solidFill>
            <a:round/>
            <a:headEnd/>
            <a:tailEnd type="triangle" w="med" len="med"/>
          </a:ln>
        </p:spPr>
        <p:txBody>
          <a:bodyPr/>
          <a:lstStyle/>
          <a:p>
            <a:endParaRPr lang="en-US" dirty="0"/>
          </a:p>
        </p:txBody>
      </p:sp>
      <p:sp>
        <p:nvSpPr>
          <p:cNvPr id="13350" name="Line 62"/>
          <p:cNvSpPr>
            <a:spLocks noChangeShapeType="1"/>
          </p:cNvSpPr>
          <p:nvPr/>
        </p:nvSpPr>
        <p:spPr bwMode="auto">
          <a:xfrm>
            <a:off x="5791200" y="5257800"/>
            <a:ext cx="1066800" cy="0"/>
          </a:xfrm>
          <a:prstGeom prst="line">
            <a:avLst/>
          </a:prstGeom>
          <a:noFill/>
          <a:ln w="9525">
            <a:solidFill>
              <a:schemeClr val="tx1"/>
            </a:solidFill>
            <a:round/>
            <a:headEnd/>
            <a:tailEnd/>
          </a:ln>
        </p:spPr>
        <p:txBody>
          <a:bodyPr/>
          <a:lstStyle/>
          <a:p>
            <a:endParaRPr lang="en-US" dirty="0"/>
          </a:p>
        </p:txBody>
      </p:sp>
      <p:sp>
        <p:nvSpPr>
          <p:cNvPr id="13351" name="Line 63"/>
          <p:cNvSpPr>
            <a:spLocks noChangeShapeType="1"/>
          </p:cNvSpPr>
          <p:nvPr/>
        </p:nvSpPr>
        <p:spPr bwMode="auto">
          <a:xfrm flipV="1">
            <a:off x="6858000" y="2590800"/>
            <a:ext cx="0" cy="2667000"/>
          </a:xfrm>
          <a:prstGeom prst="line">
            <a:avLst/>
          </a:prstGeom>
          <a:noFill/>
          <a:ln w="9525">
            <a:solidFill>
              <a:schemeClr val="tx1"/>
            </a:solidFill>
            <a:round/>
            <a:headEnd/>
            <a:tailEnd/>
          </a:ln>
        </p:spPr>
        <p:txBody>
          <a:bodyPr/>
          <a:lstStyle/>
          <a:p>
            <a:endParaRPr lang="en-US" dirty="0"/>
          </a:p>
        </p:txBody>
      </p:sp>
      <p:sp>
        <p:nvSpPr>
          <p:cNvPr id="13352" name="Line 64"/>
          <p:cNvSpPr>
            <a:spLocks noChangeShapeType="1"/>
          </p:cNvSpPr>
          <p:nvPr/>
        </p:nvSpPr>
        <p:spPr bwMode="auto">
          <a:xfrm>
            <a:off x="6858000" y="2590800"/>
            <a:ext cx="1066800" cy="0"/>
          </a:xfrm>
          <a:prstGeom prst="line">
            <a:avLst/>
          </a:prstGeom>
          <a:noFill/>
          <a:ln w="9525">
            <a:solidFill>
              <a:schemeClr val="tx1"/>
            </a:solidFill>
            <a:round/>
            <a:headEnd/>
            <a:tailEnd type="triangle" w="med" len="med"/>
          </a:ln>
        </p:spPr>
        <p:txBody>
          <a:bodyPr/>
          <a:lstStyle/>
          <a:p>
            <a:endParaRPr lang="en-US" dirty="0"/>
          </a:p>
        </p:txBody>
      </p:sp>
      <p:sp>
        <p:nvSpPr>
          <p:cNvPr id="13353" name="Text Box 65"/>
          <p:cNvSpPr txBox="1">
            <a:spLocks noChangeArrowheads="1"/>
          </p:cNvSpPr>
          <p:nvPr/>
        </p:nvSpPr>
        <p:spPr bwMode="auto">
          <a:xfrm>
            <a:off x="6080125" y="1812925"/>
            <a:ext cx="409575" cy="336550"/>
          </a:xfrm>
          <a:prstGeom prst="rect">
            <a:avLst/>
          </a:prstGeom>
          <a:noFill/>
          <a:ln w="9525">
            <a:noFill/>
            <a:miter lim="800000"/>
            <a:headEnd/>
            <a:tailEnd/>
          </a:ln>
        </p:spPr>
        <p:txBody>
          <a:bodyPr wrap="none">
            <a:spAutoFit/>
          </a:bodyPr>
          <a:lstStyle/>
          <a:p>
            <a:r>
              <a:rPr lang="en-US" dirty="0"/>
              <a:t>e0</a:t>
            </a:r>
          </a:p>
        </p:txBody>
      </p:sp>
      <p:sp>
        <p:nvSpPr>
          <p:cNvPr id="13354" name="Text Box 66"/>
          <p:cNvSpPr txBox="1">
            <a:spLocks noChangeArrowheads="1"/>
          </p:cNvSpPr>
          <p:nvPr/>
        </p:nvSpPr>
        <p:spPr bwMode="auto">
          <a:xfrm>
            <a:off x="6003925" y="2803525"/>
            <a:ext cx="409575" cy="336550"/>
          </a:xfrm>
          <a:prstGeom prst="rect">
            <a:avLst/>
          </a:prstGeom>
          <a:noFill/>
          <a:ln w="9525">
            <a:noFill/>
            <a:miter lim="800000"/>
            <a:headEnd/>
            <a:tailEnd/>
          </a:ln>
        </p:spPr>
        <p:txBody>
          <a:bodyPr wrap="none">
            <a:spAutoFit/>
          </a:bodyPr>
          <a:lstStyle/>
          <a:p>
            <a:r>
              <a:rPr lang="en-US" dirty="0"/>
              <a:t>e2</a:t>
            </a:r>
          </a:p>
        </p:txBody>
      </p:sp>
      <p:sp>
        <p:nvSpPr>
          <p:cNvPr id="13355" name="Text Box 67"/>
          <p:cNvSpPr txBox="1">
            <a:spLocks noChangeArrowheads="1"/>
          </p:cNvSpPr>
          <p:nvPr/>
        </p:nvSpPr>
        <p:spPr bwMode="auto">
          <a:xfrm>
            <a:off x="6003925" y="4860925"/>
            <a:ext cx="409575" cy="336550"/>
          </a:xfrm>
          <a:prstGeom prst="rect">
            <a:avLst/>
          </a:prstGeom>
          <a:noFill/>
          <a:ln w="9525">
            <a:noFill/>
            <a:miter lim="800000"/>
            <a:headEnd/>
            <a:tailEnd/>
          </a:ln>
        </p:spPr>
        <p:txBody>
          <a:bodyPr wrap="none">
            <a:spAutoFit/>
          </a:bodyPr>
          <a:lstStyle/>
          <a:p>
            <a:r>
              <a:rPr lang="en-US" dirty="0"/>
              <a:t>e6</a:t>
            </a:r>
          </a:p>
        </p:txBody>
      </p:sp>
      <p:sp>
        <p:nvSpPr>
          <p:cNvPr id="13356" name="Text Box 69"/>
          <p:cNvSpPr txBox="1">
            <a:spLocks noChangeArrowheads="1"/>
          </p:cNvSpPr>
          <p:nvPr/>
        </p:nvSpPr>
        <p:spPr bwMode="auto">
          <a:xfrm>
            <a:off x="4860925" y="1131888"/>
            <a:ext cx="420688" cy="519112"/>
          </a:xfrm>
          <a:prstGeom prst="rect">
            <a:avLst/>
          </a:prstGeom>
          <a:noFill/>
          <a:ln w="9525">
            <a:noFill/>
            <a:miter lim="800000"/>
            <a:headEnd/>
            <a:tailEnd/>
          </a:ln>
        </p:spPr>
        <p:txBody>
          <a:bodyPr wrap="none">
            <a:spAutoFit/>
          </a:bodyPr>
          <a:lstStyle/>
          <a:p>
            <a:r>
              <a:rPr lang="en-US" sz="2800" dirty="0"/>
              <a:t>A</a:t>
            </a:r>
          </a:p>
        </p:txBody>
      </p:sp>
      <p:sp>
        <p:nvSpPr>
          <p:cNvPr id="13357" name="Text Box 70"/>
          <p:cNvSpPr txBox="1">
            <a:spLocks noChangeArrowheads="1"/>
          </p:cNvSpPr>
          <p:nvPr/>
        </p:nvSpPr>
        <p:spPr bwMode="auto">
          <a:xfrm>
            <a:off x="8077200" y="1223963"/>
            <a:ext cx="441325" cy="519112"/>
          </a:xfrm>
          <a:prstGeom prst="rect">
            <a:avLst/>
          </a:prstGeom>
          <a:noFill/>
          <a:ln w="9525">
            <a:noFill/>
            <a:miter lim="800000"/>
            <a:headEnd/>
            <a:tailEnd/>
          </a:ln>
        </p:spPr>
        <p:txBody>
          <a:bodyPr wrap="none">
            <a:spAutoFit/>
          </a:bodyPr>
          <a:lstStyle/>
          <a:p>
            <a:r>
              <a:rPr lang="en-US" sz="2800" dirty="0"/>
              <a:t>D</a:t>
            </a:r>
          </a:p>
        </p:txBody>
      </p:sp>
      <p:sp>
        <p:nvSpPr>
          <p:cNvPr id="13358" name="Text Box 71"/>
          <p:cNvSpPr txBox="1">
            <a:spLocks noChangeArrowheads="1"/>
          </p:cNvSpPr>
          <p:nvPr/>
        </p:nvSpPr>
        <p:spPr bwMode="auto">
          <a:xfrm>
            <a:off x="5851525" y="5373688"/>
            <a:ext cx="2913063" cy="1187450"/>
          </a:xfrm>
          <a:prstGeom prst="rect">
            <a:avLst/>
          </a:prstGeom>
          <a:noFill/>
          <a:ln w="9525">
            <a:noFill/>
            <a:miter lim="800000"/>
            <a:headEnd/>
            <a:tailEnd/>
          </a:ln>
        </p:spPr>
        <p:txBody>
          <a:bodyPr wrap="none">
            <a:spAutoFit/>
          </a:bodyPr>
          <a:lstStyle/>
          <a:p>
            <a:r>
              <a:rPr lang="en-US" sz="2400" dirty="0"/>
              <a:t>For program below: </a:t>
            </a:r>
          </a:p>
          <a:p>
            <a:r>
              <a:rPr lang="en-US" sz="2400" dirty="0"/>
              <a:t>e$ local to thread $;</a:t>
            </a:r>
          </a:p>
          <a:p>
            <a:r>
              <a:rPr lang="en-US" sz="2400" dirty="0"/>
              <a:t>x is 3</a:t>
            </a:r>
          </a:p>
        </p:txBody>
      </p:sp>
      <p:sp>
        <p:nvSpPr>
          <p:cNvPr id="2" name="Slide Number Placeholder 1"/>
          <p:cNvSpPr>
            <a:spLocks noGrp="1"/>
          </p:cNvSpPr>
          <p:nvPr>
            <p:ph type="sldNum" sz="quarter" idx="12"/>
          </p:nvPr>
        </p:nvSpPr>
        <p:spPr/>
        <p:txBody>
          <a:bodyPr/>
          <a:lstStyle/>
          <a:p>
            <a:pPr>
              <a:defRPr/>
            </a:pPr>
            <a:fld id="{AA39FE96-F47F-484D-A958-AF9283994631}" type="slidenum">
              <a:rPr lang="en-US" smtClean="0"/>
              <a:pPr>
                <a:defRPr/>
              </a:pPr>
              <a:t>47</a:t>
            </a:fld>
            <a:endParaRPr lang="en-US" dirty="0"/>
          </a:p>
        </p:txBody>
      </p:sp>
    </p:spTree>
    <p:extLst>
      <p:ext uri="{BB962C8B-B14F-4D97-AF65-F5344CB8AC3E}">
        <p14:creationId xmlns:p14="http://schemas.microsoft.com/office/powerpoint/2010/main" val="1892458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62000"/>
          </a:xfrm>
        </p:spPr>
        <p:txBody>
          <a:bodyPr/>
          <a:lstStyle/>
          <a:p>
            <a:r>
              <a:rPr lang="en-US" dirty="0" smtClean="0">
                <a:solidFill>
                  <a:schemeClr val="hlink"/>
                </a:solidFill>
              </a:rPr>
              <a:t>XMT-C</a:t>
            </a:r>
          </a:p>
        </p:txBody>
      </p:sp>
      <p:sp>
        <p:nvSpPr>
          <p:cNvPr id="14339" name="Rectangle 3"/>
          <p:cNvSpPr>
            <a:spLocks noGrp="1" noChangeArrowheads="1"/>
          </p:cNvSpPr>
          <p:nvPr>
            <p:ph type="body" idx="1"/>
          </p:nvPr>
        </p:nvSpPr>
        <p:spPr>
          <a:xfrm>
            <a:off x="0" y="838200"/>
            <a:ext cx="9144000" cy="6019800"/>
          </a:xfrm>
        </p:spPr>
        <p:txBody>
          <a:bodyPr/>
          <a:lstStyle/>
          <a:p>
            <a:pPr>
              <a:lnSpc>
                <a:spcPct val="80000"/>
              </a:lnSpc>
              <a:buFontTx/>
              <a:buNone/>
            </a:pPr>
            <a:r>
              <a:rPr lang="en-US" sz="2400" dirty="0" smtClean="0">
                <a:solidFill>
                  <a:srgbClr val="FF0000"/>
                </a:solidFill>
              </a:rPr>
              <a:t>Single-program multiple-data (SPMD)</a:t>
            </a:r>
            <a:r>
              <a:rPr lang="en-US" sz="2400" dirty="0" smtClean="0"/>
              <a:t> extension of standard C.</a:t>
            </a:r>
          </a:p>
          <a:p>
            <a:pPr>
              <a:lnSpc>
                <a:spcPct val="80000"/>
              </a:lnSpc>
              <a:buFontTx/>
              <a:buNone/>
            </a:pPr>
            <a:r>
              <a:rPr lang="en-US" sz="2400" dirty="0" smtClean="0"/>
              <a:t>Includes Spawn and PS - a multi-operand instruction.</a:t>
            </a:r>
          </a:p>
          <a:p>
            <a:pPr>
              <a:lnSpc>
                <a:spcPct val="80000"/>
              </a:lnSpc>
              <a:buFontTx/>
              <a:buNone/>
            </a:pPr>
            <a:endParaRPr lang="en-US" sz="2400" dirty="0" smtClean="0"/>
          </a:p>
          <a:p>
            <a:pPr algn="ctr">
              <a:lnSpc>
                <a:spcPct val="80000"/>
              </a:lnSpc>
              <a:buFontTx/>
              <a:buNone/>
            </a:pPr>
            <a:r>
              <a:rPr lang="en-US" sz="2400" u="sng" dirty="0" smtClean="0">
                <a:solidFill>
                  <a:schemeClr val="hlink"/>
                </a:solidFill>
              </a:rPr>
              <a:t>Essence of an XMT-C program</a:t>
            </a:r>
          </a:p>
          <a:p>
            <a:pPr>
              <a:lnSpc>
                <a:spcPct val="80000"/>
              </a:lnSpc>
              <a:buFontTx/>
              <a:buNone/>
            </a:pPr>
            <a:r>
              <a:rPr lang="en-US" sz="2400" dirty="0" smtClean="0"/>
              <a:t>int x = 0;</a:t>
            </a:r>
          </a:p>
          <a:p>
            <a:pPr>
              <a:lnSpc>
                <a:spcPct val="80000"/>
              </a:lnSpc>
              <a:buFontTx/>
              <a:buNone/>
            </a:pPr>
            <a:r>
              <a:rPr lang="en-US" sz="2400" dirty="0" smtClean="0"/>
              <a:t>Spawn(0, n-1) /* Spawn n threads; $ ranges 0 to n − 1 */</a:t>
            </a:r>
          </a:p>
          <a:p>
            <a:pPr>
              <a:lnSpc>
                <a:spcPct val="80000"/>
              </a:lnSpc>
              <a:buFontTx/>
              <a:buNone/>
            </a:pPr>
            <a:r>
              <a:rPr lang="en-US" sz="2400" dirty="0" smtClean="0"/>
              <a:t>{ int e = 1;</a:t>
            </a:r>
          </a:p>
          <a:p>
            <a:pPr>
              <a:lnSpc>
                <a:spcPct val="80000"/>
              </a:lnSpc>
              <a:buFontTx/>
              <a:buNone/>
            </a:pPr>
            <a:r>
              <a:rPr lang="en-US" sz="2400" dirty="0" smtClean="0"/>
              <a:t>   if (A[$] not-equal 0)</a:t>
            </a:r>
          </a:p>
          <a:p>
            <a:pPr>
              <a:lnSpc>
                <a:spcPct val="80000"/>
              </a:lnSpc>
              <a:buFontTx/>
              <a:buNone/>
            </a:pPr>
            <a:r>
              <a:rPr lang="en-US" sz="2400" dirty="0" smtClean="0"/>
              <a:t>       { PS(x,e);</a:t>
            </a:r>
          </a:p>
          <a:p>
            <a:pPr>
              <a:lnSpc>
                <a:spcPct val="80000"/>
              </a:lnSpc>
              <a:buFontTx/>
              <a:buNone/>
            </a:pPr>
            <a:r>
              <a:rPr lang="en-US" sz="2400" dirty="0" smtClean="0"/>
              <a:t>         D[e] = A[$] }</a:t>
            </a:r>
          </a:p>
          <a:p>
            <a:pPr>
              <a:lnSpc>
                <a:spcPct val="80000"/>
              </a:lnSpc>
              <a:buFontTx/>
              <a:buNone/>
            </a:pPr>
            <a:r>
              <a:rPr lang="en-US" sz="2400" dirty="0" smtClean="0"/>
              <a:t>}</a:t>
            </a:r>
          </a:p>
          <a:p>
            <a:pPr>
              <a:lnSpc>
                <a:spcPct val="80000"/>
              </a:lnSpc>
              <a:buFontTx/>
              <a:buNone/>
            </a:pPr>
            <a:r>
              <a:rPr lang="en-US" sz="2400" dirty="0" smtClean="0"/>
              <a:t>n = x;</a:t>
            </a:r>
          </a:p>
          <a:p>
            <a:pPr>
              <a:lnSpc>
                <a:spcPct val="80000"/>
              </a:lnSpc>
              <a:buFontTx/>
              <a:buNone/>
            </a:pPr>
            <a:endParaRPr lang="en-US" sz="2400" dirty="0" smtClean="0"/>
          </a:p>
          <a:p>
            <a:pPr>
              <a:lnSpc>
                <a:spcPct val="80000"/>
              </a:lnSpc>
              <a:buFontTx/>
              <a:buNone/>
            </a:pPr>
            <a:r>
              <a:rPr lang="en-US" sz="2400" dirty="0" smtClean="0"/>
              <a:t>Notes: (i) PS is defined next (think F&amp;A). See results for</a:t>
            </a:r>
          </a:p>
          <a:p>
            <a:pPr>
              <a:lnSpc>
                <a:spcPct val="80000"/>
              </a:lnSpc>
              <a:buFontTx/>
              <a:buNone/>
            </a:pPr>
            <a:r>
              <a:rPr lang="en-US" sz="2400" dirty="0" smtClean="0"/>
              <a:t>e0,e2, e6 and x. (ii) Join instructions are implicit.</a:t>
            </a:r>
          </a:p>
          <a:p>
            <a:pPr>
              <a:lnSpc>
                <a:spcPct val="80000"/>
              </a:lnSpc>
            </a:pPr>
            <a:endParaRPr lang="en-US" sz="2400" dirty="0" smtClean="0"/>
          </a:p>
        </p:txBody>
      </p:sp>
      <p:sp>
        <p:nvSpPr>
          <p:cNvPr id="2" name="Slide Number Placeholder 1"/>
          <p:cNvSpPr>
            <a:spLocks noGrp="1"/>
          </p:cNvSpPr>
          <p:nvPr>
            <p:ph type="sldNum" sz="quarter" idx="12"/>
          </p:nvPr>
        </p:nvSpPr>
        <p:spPr/>
        <p:txBody>
          <a:bodyPr/>
          <a:lstStyle/>
          <a:p>
            <a:fld id="{6D91661D-629B-1643-88A8-69A2F214F552}" type="slidenum">
              <a:rPr lang="en-US" smtClean="0"/>
              <a:pPr/>
              <a:t>48</a:t>
            </a:fld>
            <a:endParaRPr lang="en-US" dirty="0"/>
          </a:p>
        </p:txBody>
      </p:sp>
    </p:spTree>
    <p:extLst>
      <p:ext uri="{BB962C8B-B14F-4D97-AF65-F5344CB8AC3E}">
        <p14:creationId xmlns:p14="http://schemas.microsoft.com/office/powerpoint/2010/main" val="3223854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685800"/>
          </a:xfrm>
        </p:spPr>
        <p:txBody>
          <a:bodyPr>
            <a:normAutofit fontScale="90000"/>
          </a:bodyPr>
          <a:lstStyle/>
          <a:p>
            <a:r>
              <a:rPr lang="en-US" sz="4000" dirty="0" smtClean="0">
                <a:solidFill>
                  <a:schemeClr val="hlink"/>
                </a:solidFill>
              </a:rPr>
              <a:t>XMT Assembly Language</a:t>
            </a:r>
          </a:p>
        </p:txBody>
      </p:sp>
      <p:sp>
        <p:nvSpPr>
          <p:cNvPr id="15363" name="Rectangle 3"/>
          <p:cNvSpPr>
            <a:spLocks noGrp="1" noChangeArrowheads="1"/>
          </p:cNvSpPr>
          <p:nvPr>
            <p:ph type="body" idx="1"/>
          </p:nvPr>
        </p:nvSpPr>
        <p:spPr>
          <a:xfrm>
            <a:off x="0" y="838200"/>
            <a:ext cx="9144000" cy="6019800"/>
          </a:xfrm>
        </p:spPr>
        <p:txBody>
          <a:bodyPr/>
          <a:lstStyle/>
          <a:p>
            <a:pPr marL="412750" indent="-412750">
              <a:lnSpc>
                <a:spcPct val="80000"/>
              </a:lnSpc>
              <a:buFontTx/>
              <a:buNone/>
            </a:pPr>
            <a:r>
              <a:rPr lang="en-US" sz="2000" dirty="0" smtClean="0"/>
              <a:t>Standard assembly language, plus 3 new instructions: Spawn, Join, and PS.</a:t>
            </a:r>
          </a:p>
          <a:p>
            <a:pPr marL="412750" indent="-412750">
              <a:lnSpc>
                <a:spcPct val="80000"/>
              </a:lnSpc>
            </a:pPr>
            <a:endParaRPr lang="en-US" sz="2000" dirty="0" smtClean="0"/>
          </a:p>
          <a:p>
            <a:pPr marL="412750" indent="-412750" algn="ctr">
              <a:lnSpc>
                <a:spcPct val="80000"/>
              </a:lnSpc>
              <a:buFontTx/>
              <a:buNone/>
            </a:pPr>
            <a:r>
              <a:rPr lang="en-US" sz="2000" u="sng" dirty="0" smtClean="0">
                <a:solidFill>
                  <a:schemeClr val="hlink"/>
                </a:solidFill>
              </a:rPr>
              <a:t>The PS multi-operand instruction</a:t>
            </a:r>
          </a:p>
          <a:p>
            <a:pPr marL="412750" indent="-412750">
              <a:lnSpc>
                <a:spcPct val="80000"/>
              </a:lnSpc>
              <a:buFontTx/>
              <a:buNone/>
            </a:pPr>
            <a:r>
              <a:rPr lang="en-US" sz="2000" dirty="0" smtClean="0"/>
              <a:t>New kind of instruction: Prefix-sum (PS).</a:t>
            </a:r>
          </a:p>
          <a:p>
            <a:pPr marL="412750" indent="-412750">
              <a:lnSpc>
                <a:spcPct val="80000"/>
              </a:lnSpc>
              <a:buFontTx/>
              <a:buNone/>
            </a:pPr>
            <a:r>
              <a:rPr lang="en-US" sz="2000" dirty="0" smtClean="0">
                <a:solidFill>
                  <a:srgbClr val="FF0000"/>
                </a:solidFill>
              </a:rPr>
              <a:t>Individual PS</a:t>
            </a:r>
            <a:r>
              <a:rPr lang="en-US" sz="2000" dirty="0" smtClean="0"/>
              <a:t>, PS Ri Rj, has an inseparable (“atomic”) outcome: </a:t>
            </a:r>
          </a:p>
          <a:p>
            <a:pPr marL="412750" indent="-412750">
              <a:lnSpc>
                <a:spcPct val="80000"/>
              </a:lnSpc>
              <a:buFontTx/>
              <a:buAutoNum type="romanLcParenBoth"/>
            </a:pPr>
            <a:r>
              <a:rPr lang="en-US" sz="2000" dirty="0" smtClean="0"/>
              <a:t>Store Ri + Rj in Ri, and </a:t>
            </a:r>
          </a:p>
          <a:p>
            <a:pPr marL="412750" indent="-412750">
              <a:lnSpc>
                <a:spcPct val="80000"/>
              </a:lnSpc>
              <a:buFontTx/>
              <a:buNone/>
            </a:pPr>
            <a:r>
              <a:rPr lang="en-US" sz="2000" dirty="0" smtClean="0"/>
              <a:t>(ii)  Store original value of Ri in Rj.</a:t>
            </a:r>
          </a:p>
          <a:p>
            <a:pPr marL="412750" indent="-412750">
              <a:lnSpc>
                <a:spcPct val="80000"/>
              </a:lnSpc>
              <a:buFontTx/>
              <a:buNone/>
            </a:pPr>
            <a:endParaRPr lang="en-US" sz="2000" dirty="0" smtClean="0"/>
          </a:p>
          <a:p>
            <a:pPr marL="412750" indent="-412750">
              <a:lnSpc>
                <a:spcPct val="80000"/>
              </a:lnSpc>
              <a:buFontTx/>
              <a:buNone/>
            </a:pPr>
            <a:r>
              <a:rPr lang="en-US" sz="2000" dirty="0" smtClean="0"/>
              <a:t>Several successive PS instructions define a </a:t>
            </a:r>
            <a:r>
              <a:rPr lang="en-US" sz="2000" dirty="0" smtClean="0">
                <a:solidFill>
                  <a:srgbClr val="FF0000"/>
                </a:solidFill>
              </a:rPr>
              <a:t>multiple-PS</a:t>
            </a:r>
            <a:r>
              <a:rPr lang="en-US" sz="2000" dirty="0" smtClean="0"/>
              <a:t> instruction. E.g., the </a:t>
            </a:r>
          </a:p>
          <a:p>
            <a:pPr marL="412750" indent="-412750">
              <a:lnSpc>
                <a:spcPct val="80000"/>
              </a:lnSpc>
              <a:buFontTx/>
              <a:buNone/>
            </a:pPr>
            <a:r>
              <a:rPr lang="en-US" sz="2000" dirty="0" smtClean="0"/>
              <a:t>sequence of k instructions:</a:t>
            </a:r>
          </a:p>
          <a:p>
            <a:pPr marL="412750" indent="-412750">
              <a:lnSpc>
                <a:spcPct val="80000"/>
              </a:lnSpc>
              <a:buFontTx/>
              <a:buNone/>
            </a:pPr>
            <a:r>
              <a:rPr lang="en-US" sz="2000" dirty="0" smtClean="0"/>
              <a:t>PS R1 R2; PS R1 R3; ...; PS R1 R(k + 1)</a:t>
            </a:r>
          </a:p>
          <a:p>
            <a:pPr marL="412750" indent="-412750">
              <a:lnSpc>
                <a:spcPct val="80000"/>
              </a:lnSpc>
              <a:buFontTx/>
              <a:buNone/>
            </a:pPr>
            <a:r>
              <a:rPr lang="en-US" sz="2000" dirty="0" smtClean="0"/>
              <a:t>performs the prefix-sum of base R1 elements R2,R3, ...,R(k + 1) to get: </a:t>
            </a:r>
          </a:p>
          <a:p>
            <a:pPr marL="412750" indent="-412750">
              <a:lnSpc>
                <a:spcPct val="80000"/>
              </a:lnSpc>
              <a:buFontTx/>
              <a:buNone/>
            </a:pPr>
            <a:r>
              <a:rPr lang="en-US" sz="2000" dirty="0" smtClean="0"/>
              <a:t>R2 = R1; R3 = R1 + R2; ...; R(k + 1) = R1 + ... + Rk; R1 = R1 + ... + R(k + 1).</a:t>
            </a:r>
          </a:p>
          <a:p>
            <a:pPr marL="412750" indent="-412750">
              <a:lnSpc>
                <a:spcPct val="80000"/>
              </a:lnSpc>
              <a:buFontTx/>
              <a:buNone/>
            </a:pPr>
            <a:endParaRPr lang="en-US" sz="2000" dirty="0" smtClean="0"/>
          </a:p>
          <a:p>
            <a:pPr marL="412750" indent="-412750">
              <a:lnSpc>
                <a:spcPct val="80000"/>
              </a:lnSpc>
              <a:buFontTx/>
              <a:buNone/>
            </a:pPr>
            <a:r>
              <a:rPr lang="en-US" sz="2000" u="sng" dirty="0" smtClean="0"/>
              <a:t>Idea</a:t>
            </a:r>
            <a:r>
              <a:rPr lang="en-US" sz="2000" dirty="0" smtClean="0"/>
              <a:t>: (i) Several ind. PS’s can be combined into one multi-operand instruction.</a:t>
            </a:r>
          </a:p>
          <a:p>
            <a:pPr marL="412750" indent="-412750">
              <a:lnSpc>
                <a:spcPct val="80000"/>
              </a:lnSpc>
              <a:buNone/>
            </a:pPr>
            <a:r>
              <a:rPr lang="en-US" sz="2000" dirty="0" smtClean="0"/>
              <a:t>(ii) Executed by a </a:t>
            </a:r>
            <a:r>
              <a:rPr lang="en-US" sz="2000" dirty="0" smtClean="0">
                <a:solidFill>
                  <a:srgbClr val="FF0000"/>
                </a:solidFill>
              </a:rPr>
              <a:t>new multi-operand PS functional unit</a:t>
            </a:r>
            <a:r>
              <a:rPr lang="en-US" sz="2000" dirty="0" smtClean="0"/>
              <a:t>. Enhanced Fetch&amp;Add. </a:t>
            </a:r>
          </a:p>
          <a:p>
            <a:pPr>
              <a:buNone/>
            </a:pPr>
            <a:r>
              <a:rPr lang="en-US" sz="2000" u="sng" dirty="0" smtClean="0"/>
              <a:t>Story</a:t>
            </a:r>
            <a:r>
              <a:rPr lang="en-US" sz="2000" dirty="0" smtClean="0"/>
              <a:t>: 1500 cars enter a gas station with 1000 pumps. Direct in unit time a car to a EVERY pump</a:t>
            </a:r>
            <a:r>
              <a:rPr lang="en-US" sz="2000" dirty="0"/>
              <a:t>.</a:t>
            </a:r>
            <a:r>
              <a:rPr lang="en-US" sz="2000" dirty="0" smtClean="0"/>
              <a:t> Then, direct in unit time a car to EVERY pump becoming available</a:t>
            </a:r>
          </a:p>
        </p:txBody>
      </p:sp>
      <p:sp>
        <p:nvSpPr>
          <p:cNvPr id="2" name="Slide Number Placeholder 1"/>
          <p:cNvSpPr>
            <a:spLocks noGrp="1"/>
          </p:cNvSpPr>
          <p:nvPr>
            <p:ph type="sldNum" sz="quarter" idx="12"/>
          </p:nvPr>
        </p:nvSpPr>
        <p:spPr/>
        <p:txBody>
          <a:bodyPr/>
          <a:lstStyle/>
          <a:p>
            <a:fld id="{6D91661D-629B-1643-88A8-69A2F214F552}" type="slidenum">
              <a:rPr lang="en-US" smtClean="0"/>
              <a:pPr/>
              <a:t>49</a:t>
            </a:fld>
            <a:endParaRPr lang="en-US" dirty="0"/>
          </a:p>
        </p:txBody>
      </p:sp>
    </p:spTree>
    <p:extLst>
      <p:ext uri="{BB962C8B-B14F-4D97-AF65-F5344CB8AC3E}">
        <p14:creationId xmlns:p14="http://schemas.microsoft.com/office/powerpoint/2010/main" val="219693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7"/>
            <a:ext cx="9144000" cy="1143000"/>
          </a:xfrm>
        </p:spPr>
        <p:txBody>
          <a:bodyPr>
            <a:normAutofit fontScale="90000"/>
          </a:bodyPr>
          <a:lstStyle/>
          <a:p>
            <a:r>
              <a:rPr lang="en-US" dirty="0" smtClean="0"/>
              <a:t>Recall: “</a:t>
            </a:r>
            <a:r>
              <a:rPr lang="en-US" sz="3600" i="1" dirty="0" smtClean="0"/>
              <a:t>unlikely that simple </a:t>
            </a:r>
            <a:r>
              <a:rPr lang="en-US" sz="3600" i="1" dirty="0"/>
              <a:t>multicore scaling will provide </a:t>
            </a:r>
            <a:r>
              <a:rPr lang="en-US" sz="3600" dirty="0" smtClean="0"/>
              <a:t>cost-effective path to </a:t>
            </a:r>
            <a:r>
              <a:rPr lang="en-US" sz="3600" dirty="0"/>
              <a:t>growing </a:t>
            </a:r>
            <a:r>
              <a:rPr lang="en-US" sz="3600" dirty="0" smtClean="0"/>
              <a:t>performance”</a:t>
            </a:r>
            <a:endParaRPr lang="en-US" sz="3600" dirty="0"/>
          </a:p>
        </p:txBody>
      </p:sp>
      <p:sp>
        <p:nvSpPr>
          <p:cNvPr id="3" name="Content Placeholder 2"/>
          <p:cNvSpPr>
            <a:spLocks noGrp="1"/>
          </p:cNvSpPr>
          <p:nvPr>
            <p:ph idx="1"/>
          </p:nvPr>
        </p:nvSpPr>
        <p:spPr>
          <a:xfrm>
            <a:off x="98855" y="1890584"/>
            <a:ext cx="8958648" cy="4235579"/>
          </a:xfrm>
        </p:spPr>
        <p:txBody>
          <a:bodyPr/>
          <a:lstStyle/>
          <a:p>
            <a:r>
              <a:rPr lang="en-US" dirty="0" smtClean="0"/>
              <a:t>XMT@UMD:</a:t>
            </a:r>
            <a:r>
              <a:rPr lang="en-US" dirty="0"/>
              <a:t> </a:t>
            </a:r>
            <a:r>
              <a:rPr lang="en-US" b="1" dirty="0" smtClean="0"/>
              <a:t>simple </a:t>
            </a:r>
            <a:r>
              <a:rPr lang="en-US" b="1" dirty="0"/>
              <a:t>multicore scaling </a:t>
            </a:r>
            <a:r>
              <a:rPr lang="en-US" b="1" dirty="0" smtClean="0"/>
              <a:t>and </a:t>
            </a:r>
            <a:r>
              <a:rPr lang="en-US" b="1" dirty="0"/>
              <a:t>cost-effective path to growing </a:t>
            </a:r>
            <a:r>
              <a:rPr lang="en-US" b="1" dirty="0" smtClean="0"/>
              <a:t>performance</a:t>
            </a:r>
          </a:p>
          <a:p>
            <a:r>
              <a:rPr lang="en-US" dirty="0" smtClean="0"/>
              <a:t>Validated with extensive prototyping: algorithms, compilers, architecture and commitment to silicon </a:t>
            </a:r>
          </a:p>
          <a:p>
            <a:endParaRPr lang="en-US" dirty="0"/>
          </a:p>
          <a:p>
            <a:r>
              <a:rPr lang="en-US" dirty="0"/>
              <a:t> </a:t>
            </a:r>
            <a:r>
              <a:rPr lang="en-US" dirty="0" smtClean="0"/>
              <a:t>Contradicts </a:t>
            </a:r>
            <a:r>
              <a:rPr lang="en-US" dirty="0"/>
              <a:t>the </a:t>
            </a:r>
            <a:r>
              <a:rPr lang="en-US" dirty="0" smtClean="0"/>
              <a:t>above quote (&amp;common wisdom)</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5</a:t>
            </a:fld>
            <a:endParaRPr lang="en-US" dirty="0"/>
          </a:p>
        </p:txBody>
      </p:sp>
    </p:spTree>
    <p:extLst>
      <p:ext uri="{BB962C8B-B14F-4D97-AF65-F5344CB8AC3E}">
        <p14:creationId xmlns:p14="http://schemas.microsoft.com/office/powerpoint/2010/main" val="3678176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normAutofit fontScale="90000"/>
          </a:bodyPr>
          <a:lstStyle/>
          <a:p>
            <a:r>
              <a:rPr lang="en-US" sz="3200" u="sng" dirty="0" smtClean="0"/>
              <a:t>Workflow from parallel algorithms to programming </a:t>
            </a:r>
            <a:r>
              <a:rPr lang="en-US" sz="3200" dirty="0" smtClean="0"/>
              <a:t>versus </a:t>
            </a:r>
            <a:r>
              <a:rPr lang="en-US" sz="3200" u="sng" dirty="0" smtClean="0"/>
              <a:t>trial-and-error</a:t>
            </a:r>
          </a:p>
        </p:txBody>
      </p:sp>
      <p:sp>
        <p:nvSpPr>
          <p:cNvPr id="12291" name="Content Placeholder 2"/>
          <p:cNvSpPr>
            <a:spLocks noGrp="1"/>
          </p:cNvSpPr>
          <p:nvPr>
            <p:ph idx="1"/>
          </p:nvPr>
        </p:nvSpPr>
        <p:spPr>
          <a:xfrm>
            <a:off x="838200" y="1447800"/>
            <a:ext cx="7848600" cy="4678363"/>
          </a:xfrm>
        </p:spPr>
        <p:txBody>
          <a:bodyPr/>
          <a:lstStyle/>
          <a:p>
            <a:pPr>
              <a:buFontTx/>
              <a:buNone/>
            </a:pPr>
            <a:r>
              <a:rPr lang="en-US" dirty="0" smtClean="0"/>
              <a:t>Option 1</a:t>
            </a:r>
          </a:p>
        </p:txBody>
      </p:sp>
      <p:sp>
        <p:nvSpPr>
          <p:cNvPr id="4" name="Rectangle 3"/>
          <p:cNvSpPr/>
          <p:nvPr/>
        </p:nvSpPr>
        <p:spPr>
          <a:xfrm>
            <a:off x="1981200" y="2209800"/>
            <a:ext cx="1676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5" name="Down Arrow 4"/>
          <p:cNvSpPr/>
          <p:nvPr/>
        </p:nvSpPr>
        <p:spPr>
          <a:xfrm flipH="1">
            <a:off x="914400" y="3200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3657600"/>
            <a:ext cx="20574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Rethink algorithm: Take better advantage of cache</a:t>
            </a:r>
          </a:p>
        </p:txBody>
      </p:sp>
      <p:sp>
        <p:nvSpPr>
          <p:cNvPr id="8" name="Bent Arrow 7"/>
          <p:cNvSpPr/>
          <p:nvPr/>
        </p:nvSpPr>
        <p:spPr>
          <a:xfrm flipH="1">
            <a:off x="3657600" y="2667000"/>
            <a:ext cx="1600200" cy="990600"/>
          </a:xfrm>
          <a:prstGeom prst="bentArrow">
            <a:avLst>
              <a:gd name="adj1" fmla="val 13430"/>
              <a:gd name="adj2" fmla="val 38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Rectangle 8"/>
          <p:cNvSpPr/>
          <p:nvPr/>
        </p:nvSpPr>
        <p:spPr>
          <a:xfrm>
            <a:off x="838200" y="5029200"/>
            <a:ext cx="2667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0" name="Rectangle 9"/>
          <p:cNvSpPr/>
          <p:nvPr/>
        </p:nvSpPr>
        <p:spPr>
          <a:xfrm>
            <a:off x="6629400" y="2209800"/>
            <a:ext cx="2057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PAT</a:t>
            </a:r>
          </a:p>
        </p:txBody>
      </p:sp>
      <p:sp>
        <p:nvSpPr>
          <p:cNvPr id="11" name="Down Arrow 10"/>
          <p:cNvSpPr/>
          <p:nvPr/>
        </p:nvSpPr>
        <p:spPr>
          <a:xfrm>
            <a:off x="2590800" y="4572000"/>
            <a:ext cx="152400" cy="4572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629400" y="3962400"/>
            <a:ext cx="2133600" cy="685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Tune</a:t>
            </a:r>
          </a:p>
        </p:txBody>
      </p:sp>
      <p:sp>
        <p:nvSpPr>
          <p:cNvPr id="13" name="Rectangle 12"/>
          <p:cNvSpPr/>
          <p:nvPr/>
        </p:nvSpPr>
        <p:spPr>
          <a:xfrm>
            <a:off x="6629400" y="5105400"/>
            <a:ext cx="2209800" cy="609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Hardware</a:t>
            </a:r>
          </a:p>
        </p:txBody>
      </p:sp>
      <p:sp>
        <p:nvSpPr>
          <p:cNvPr id="14" name="Right Arrow 13"/>
          <p:cNvSpPr/>
          <p:nvPr/>
        </p:nvSpPr>
        <p:spPr>
          <a:xfrm flipV="1">
            <a:off x="3581400" y="4038600"/>
            <a:ext cx="685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2" name="TextBox 14"/>
          <p:cNvSpPr txBox="1">
            <a:spLocks noChangeArrowheads="1"/>
          </p:cNvSpPr>
          <p:nvPr/>
        </p:nvSpPr>
        <p:spPr bwMode="auto">
          <a:xfrm>
            <a:off x="6553200" y="1524000"/>
            <a:ext cx="2057400" cy="584200"/>
          </a:xfrm>
          <a:prstGeom prst="rect">
            <a:avLst/>
          </a:prstGeom>
          <a:noFill/>
          <a:ln w="9525">
            <a:noFill/>
            <a:miter lim="800000"/>
            <a:headEnd/>
            <a:tailEnd/>
          </a:ln>
        </p:spPr>
        <p:txBody>
          <a:bodyPr>
            <a:spAutoFit/>
          </a:bodyPr>
          <a:lstStyle/>
          <a:p>
            <a:r>
              <a:rPr lang="en-US" sz="3200" dirty="0"/>
              <a:t>Option 2</a:t>
            </a:r>
          </a:p>
        </p:txBody>
      </p:sp>
      <p:sp>
        <p:nvSpPr>
          <p:cNvPr id="16" name="Down Arrow 15"/>
          <p:cNvSpPr/>
          <p:nvPr/>
        </p:nvSpPr>
        <p:spPr>
          <a:xfrm>
            <a:off x="7620000" y="3429000"/>
            <a:ext cx="460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Down Arrow 16"/>
          <p:cNvSpPr/>
          <p:nvPr/>
        </p:nvSpPr>
        <p:spPr>
          <a:xfrm>
            <a:off x="7620000" y="4648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05" name="TextBox 17"/>
          <p:cNvSpPr txBox="1">
            <a:spLocks noChangeArrowheads="1"/>
          </p:cNvSpPr>
          <p:nvPr/>
        </p:nvSpPr>
        <p:spPr bwMode="auto">
          <a:xfrm>
            <a:off x="3962400" y="2209800"/>
            <a:ext cx="2514600" cy="708025"/>
          </a:xfrm>
          <a:prstGeom prst="rect">
            <a:avLst/>
          </a:prstGeom>
          <a:noFill/>
          <a:ln w="9525">
            <a:noFill/>
            <a:miter lim="800000"/>
            <a:headEnd/>
            <a:tailEnd/>
          </a:ln>
        </p:spPr>
        <p:txBody>
          <a:bodyPr>
            <a:spAutoFit/>
          </a:bodyPr>
          <a:lstStyle/>
          <a:p>
            <a:r>
              <a:rPr lang="en-US" dirty="0"/>
              <a:t>Parallel algorithmic thinking (say PRAM)</a:t>
            </a:r>
          </a:p>
        </p:txBody>
      </p:sp>
      <p:sp>
        <p:nvSpPr>
          <p:cNvPr id="12306" name="TextBox 18"/>
          <p:cNvSpPr txBox="1">
            <a:spLocks noChangeArrowheads="1"/>
          </p:cNvSpPr>
          <p:nvPr/>
        </p:nvSpPr>
        <p:spPr bwMode="auto">
          <a:xfrm>
            <a:off x="4343400" y="4572000"/>
            <a:ext cx="1600200" cy="369888"/>
          </a:xfrm>
          <a:prstGeom prst="rect">
            <a:avLst/>
          </a:prstGeom>
          <a:noFill/>
          <a:ln w="9525">
            <a:noFill/>
            <a:miter lim="800000"/>
            <a:headEnd/>
            <a:tailEnd/>
          </a:ln>
        </p:spPr>
        <p:txBody>
          <a:bodyPr>
            <a:spAutoFit/>
          </a:bodyPr>
          <a:lstStyle/>
          <a:p>
            <a:r>
              <a:rPr lang="en-US" dirty="0"/>
              <a:t>Compiler</a:t>
            </a:r>
          </a:p>
        </p:txBody>
      </p:sp>
      <p:sp>
        <p:nvSpPr>
          <p:cNvPr id="12307" name="TextBox 19"/>
          <p:cNvSpPr txBox="1">
            <a:spLocks noChangeArrowheads="1"/>
          </p:cNvSpPr>
          <p:nvPr/>
        </p:nvSpPr>
        <p:spPr bwMode="auto">
          <a:xfrm>
            <a:off x="0" y="5867400"/>
            <a:ext cx="6477000" cy="830263"/>
          </a:xfrm>
          <a:prstGeom prst="rect">
            <a:avLst/>
          </a:prstGeom>
          <a:noFill/>
          <a:ln w="9525">
            <a:noFill/>
            <a:miter lim="800000"/>
            <a:headEnd/>
            <a:tailEnd/>
          </a:ln>
        </p:spPr>
        <p:txBody>
          <a:bodyPr>
            <a:spAutoFit/>
          </a:bodyPr>
          <a:lstStyle/>
          <a:p>
            <a:r>
              <a:rPr lang="en-US" sz="1600" b="1" dirty="0" smtClean="0"/>
              <a:t>Is Option </a:t>
            </a:r>
            <a:r>
              <a:rPr lang="en-US" sz="1600" b="1" dirty="0"/>
              <a:t>1 </a:t>
            </a:r>
            <a:r>
              <a:rPr lang="en-US" sz="1600" b="1" dirty="0" smtClean="0"/>
              <a:t>good enough </a:t>
            </a:r>
            <a:r>
              <a:rPr lang="en-US" sz="1600" dirty="0" smtClean="0"/>
              <a:t>for </a:t>
            </a:r>
            <a:r>
              <a:rPr lang="en-US" sz="1600" dirty="0"/>
              <a:t>the parallel programmer’s model?</a:t>
            </a:r>
          </a:p>
          <a:p>
            <a:r>
              <a:rPr lang="en-US" sz="1600" dirty="0"/>
              <a:t>Options 1B and 2 start with a PRAM algorithm, but not option 1A. </a:t>
            </a:r>
          </a:p>
          <a:p>
            <a:r>
              <a:rPr lang="en-US" sz="1600" b="1" dirty="0"/>
              <a:t>Options 1A and 2 represent workflow</a:t>
            </a:r>
            <a:r>
              <a:rPr lang="en-US" sz="1600" dirty="0"/>
              <a:t>, but not option 1B.</a:t>
            </a:r>
          </a:p>
        </p:txBody>
      </p:sp>
      <p:sp>
        <p:nvSpPr>
          <p:cNvPr id="12308" name="TextBox 20"/>
          <p:cNvSpPr txBox="1">
            <a:spLocks noChangeArrowheads="1"/>
          </p:cNvSpPr>
          <p:nvPr/>
        </p:nvSpPr>
        <p:spPr bwMode="auto">
          <a:xfrm>
            <a:off x="6400800" y="5867400"/>
            <a:ext cx="3124200" cy="830263"/>
          </a:xfrm>
          <a:prstGeom prst="rect">
            <a:avLst/>
          </a:prstGeom>
          <a:noFill/>
          <a:ln w="9525">
            <a:noFill/>
            <a:miter lim="800000"/>
            <a:headEnd/>
            <a:tailEnd/>
          </a:ln>
        </p:spPr>
        <p:txBody>
          <a:bodyPr>
            <a:spAutoFit/>
          </a:bodyPr>
          <a:lstStyle/>
          <a:p>
            <a:r>
              <a:rPr lang="en-US" sz="1600" b="1" dirty="0"/>
              <a:t>Not possible in the 1990s.</a:t>
            </a:r>
          </a:p>
          <a:p>
            <a:r>
              <a:rPr lang="en-US" sz="1600" b="1" dirty="0"/>
              <a:t>Possible now. </a:t>
            </a:r>
          </a:p>
          <a:p>
            <a:r>
              <a:rPr lang="en-US" sz="1600" b="1" dirty="0"/>
              <a:t>Why settle for less?</a:t>
            </a:r>
          </a:p>
        </p:txBody>
      </p:sp>
      <p:sp>
        <p:nvSpPr>
          <p:cNvPr id="25" name="Rounded Rectangle 24"/>
          <p:cNvSpPr/>
          <p:nvPr/>
        </p:nvSpPr>
        <p:spPr>
          <a:xfrm>
            <a:off x="1905000" y="3505200"/>
            <a:ext cx="1676400" cy="1066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Insufficient inter-thread bandwidth?</a:t>
            </a:r>
          </a:p>
        </p:txBody>
      </p:sp>
      <p:sp>
        <p:nvSpPr>
          <p:cNvPr id="26" name="Rectangle 25"/>
          <p:cNvSpPr/>
          <p:nvPr/>
        </p:nvSpPr>
        <p:spPr>
          <a:xfrm>
            <a:off x="0" y="2209800"/>
            <a:ext cx="1752600" cy="990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latin typeface="Calibri" pitchFamily="34" charset="0"/>
              </a:rPr>
              <a:t>Domain decomposition, </a:t>
            </a:r>
          </a:p>
          <a:p>
            <a:pPr algn="ctr">
              <a:defRPr/>
            </a:pPr>
            <a:r>
              <a:rPr lang="en-US" sz="1800" dirty="0">
                <a:latin typeface="Calibri" pitchFamily="34" charset="0"/>
              </a:rPr>
              <a:t>or task decomposition</a:t>
            </a:r>
          </a:p>
        </p:txBody>
      </p:sp>
      <p:sp>
        <p:nvSpPr>
          <p:cNvPr id="27" name="Rectangle 26"/>
          <p:cNvSpPr/>
          <p:nvPr/>
        </p:nvSpPr>
        <p:spPr>
          <a:xfrm>
            <a:off x="6629400" y="3124200"/>
            <a:ext cx="21336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Program</a:t>
            </a:r>
          </a:p>
        </p:txBody>
      </p:sp>
      <p:sp>
        <p:nvSpPr>
          <p:cNvPr id="28" name="Down Arrow 27"/>
          <p:cNvSpPr/>
          <p:nvPr/>
        </p:nvSpPr>
        <p:spPr>
          <a:xfrm>
            <a:off x="7620000" y="25146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1981200" y="2819400"/>
            <a:ext cx="16764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alibri" pitchFamily="34" charset="0"/>
              </a:rPr>
              <a:t>Program</a:t>
            </a:r>
          </a:p>
        </p:txBody>
      </p:sp>
      <p:sp>
        <p:nvSpPr>
          <p:cNvPr id="31" name="Down Arrow 30"/>
          <p:cNvSpPr/>
          <p:nvPr/>
        </p:nvSpPr>
        <p:spPr>
          <a:xfrm flipH="1">
            <a:off x="2743200" y="2514600"/>
            <a:ext cx="46038"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Down Arrow 32"/>
          <p:cNvSpPr/>
          <p:nvPr/>
        </p:nvSpPr>
        <p:spPr>
          <a:xfrm>
            <a:off x="2743200" y="3200400"/>
            <a:ext cx="76200" cy="304800"/>
          </a:xfrm>
          <a:prstGeom prst="downArrow">
            <a:avLst>
              <a:gd name="adj1" fmla="val 50000"/>
              <a:gd name="adj2" fmla="val 44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Down Arrow 33"/>
          <p:cNvSpPr/>
          <p:nvPr/>
        </p:nvSpPr>
        <p:spPr>
          <a:xfrm flipH="1">
            <a:off x="914400" y="4572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Down Arrow 34"/>
          <p:cNvSpPr/>
          <p:nvPr/>
        </p:nvSpPr>
        <p:spPr>
          <a:xfrm flipH="1">
            <a:off x="914400" y="38862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8" name="TextBox 29"/>
          <p:cNvSpPr txBox="1">
            <a:spLocks noChangeArrowheads="1"/>
          </p:cNvSpPr>
          <p:nvPr/>
        </p:nvSpPr>
        <p:spPr bwMode="auto">
          <a:xfrm>
            <a:off x="6400800" y="2514600"/>
            <a:ext cx="2603500" cy="646113"/>
          </a:xfrm>
          <a:prstGeom prst="rect">
            <a:avLst/>
          </a:prstGeom>
          <a:noFill/>
          <a:ln w="9525">
            <a:noFill/>
            <a:miter lim="800000"/>
            <a:headEnd/>
            <a:tailEnd/>
          </a:ln>
        </p:spPr>
        <p:txBody>
          <a:bodyPr wrap="square">
            <a:spAutoFit/>
          </a:bodyPr>
          <a:lstStyle/>
          <a:p>
            <a:r>
              <a:rPr lang="en-US" sz="1800" dirty="0">
                <a:solidFill>
                  <a:srgbClr val="FF0000"/>
                </a:solidFill>
              </a:rPr>
              <a:t>Prove</a:t>
            </a:r>
          </a:p>
          <a:p>
            <a:r>
              <a:rPr lang="en-US" sz="1800" dirty="0">
                <a:solidFill>
                  <a:srgbClr val="FF0000"/>
                </a:solidFill>
              </a:rPr>
              <a:t>correctness</a:t>
            </a:r>
          </a:p>
        </p:txBody>
      </p:sp>
      <p:sp>
        <p:nvSpPr>
          <p:cNvPr id="12319" name="TextBox 31"/>
          <p:cNvSpPr txBox="1">
            <a:spLocks noChangeArrowheads="1"/>
          </p:cNvSpPr>
          <p:nvPr/>
        </p:nvSpPr>
        <p:spPr bwMode="auto">
          <a:xfrm>
            <a:off x="9601200" y="2743200"/>
            <a:ext cx="184150" cy="400050"/>
          </a:xfrm>
          <a:prstGeom prst="rect">
            <a:avLst/>
          </a:prstGeom>
          <a:noFill/>
          <a:ln w="9525">
            <a:noFill/>
            <a:miter lim="800000"/>
            <a:headEnd/>
            <a:tailEnd/>
          </a:ln>
        </p:spPr>
        <p:txBody>
          <a:bodyPr wrap="none">
            <a:spAutoFit/>
          </a:bodyPr>
          <a:lstStyle/>
          <a:p>
            <a:endParaRPr lang="en-US" dirty="0"/>
          </a:p>
        </p:txBody>
      </p:sp>
      <p:sp>
        <p:nvSpPr>
          <p:cNvPr id="12320" name="TextBox 35"/>
          <p:cNvSpPr txBox="1">
            <a:spLocks noChangeArrowheads="1"/>
          </p:cNvSpPr>
          <p:nvPr/>
        </p:nvSpPr>
        <p:spPr bwMode="auto">
          <a:xfrm>
            <a:off x="6477000" y="3486150"/>
            <a:ext cx="1257300" cy="369332"/>
          </a:xfrm>
          <a:prstGeom prst="rect">
            <a:avLst/>
          </a:prstGeom>
          <a:noFill/>
          <a:ln w="9525">
            <a:noFill/>
            <a:miter lim="800000"/>
            <a:headEnd/>
            <a:tailEnd/>
          </a:ln>
        </p:spPr>
        <p:txBody>
          <a:bodyPr wrap="square">
            <a:spAutoFit/>
          </a:bodyPr>
          <a:lstStyle/>
          <a:p>
            <a:r>
              <a:rPr lang="en-US" dirty="0">
                <a:solidFill>
                  <a:srgbClr val="FF0000"/>
                </a:solidFill>
              </a:rPr>
              <a:t>Still correct</a:t>
            </a:r>
          </a:p>
        </p:txBody>
      </p:sp>
      <p:sp>
        <p:nvSpPr>
          <p:cNvPr id="12321" name="TextBox 36"/>
          <p:cNvSpPr txBox="1">
            <a:spLocks noChangeArrowheads="1"/>
          </p:cNvSpPr>
          <p:nvPr/>
        </p:nvSpPr>
        <p:spPr bwMode="auto">
          <a:xfrm>
            <a:off x="6477000" y="4648200"/>
            <a:ext cx="2667000" cy="369332"/>
          </a:xfrm>
          <a:prstGeom prst="rect">
            <a:avLst/>
          </a:prstGeom>
          <a:noFill/>
          <a:ln w="9525">
            <a:noFill/>
            <a:miter lim="800000"/>
            <a:headEnd/>
            <a:tailEnd/>
          </a:ln>
        </p:spPr>
        <p:txBody>
          <a:bodyPr wrap="square">
            <a:spAutoFit/>
          </a:bodyPr>
          <a:lstStyle/>
          <a:p>
            <a:r>
              <a:rPr lang="en-US" dirty="0">
                <a:solidFill>
                  <a:srgbClr val="FF0000"/>
                </a:solidFill>
              </a:rPr>
              <a:t>Still correct</a:t>
            </a:r>
          </a:p>
        </p:txBody>
      </p:sp>
      <p:sp>
        <p:nvSpPr>
          <p:cNvPr id="36" name="TextBox 35"/>
          <p:cNvSpPr txBox="1"/>
          <p:nvPr/>
        </p:nvSpPr>
        <p:spPr>
          <a:xfrm>
            <a:off x="444500" y="990600"/>
            <a:ext cx="8699500" cy="646331"/>
          </a:xfrm>
          <a:prstGeom prst="rect">
            <a:avLst/>
          </a:prstGeom>
          <a:noFill/>
        </p:spPr>
        <p:txBody>
          <a:bodyPr wrap="square" rtlCol="0">
            <a:spAutoFit/>
          </a:bodyPr>
          <a:lstStyle/>
          <a:p>
            <a:r>
              <a:rPr lang="en-US" u="sng" dirty="0" smtClean="0"/>
              <a:t>Legend</a:t>
            </a:r>
            <a:r>
              <a:rPr lang="en-US" dirty="0" smtClean="0"/>
              <a:t> </a:t>
            </a:r>
            <a:r>
              <a:rPr lang="en-US" dirty="0" smtClean="0">
                <a:solidFill>
                  <a:srgbClr val="92D050"/>
                </a:solidFill>
              </a:rPr>
              <a:t>creativity</a:t>
            </a:r>
            <a:r>
              <a:rPr lang="en-US" dirty="0" smtClean="0"/>
              <a:t> </a:t>
            </a:r>
            <a:r>
              <a:rPr lang="en-US" dirty="0" smtClean="0">
                <a:solidFill>
                  <a:srgbClr val="00B050"/>
                </a:solidFill>
              </a:rPr>
              <a:t>hyper-creativity  </a:t>
            </a:r>
            <a:r>
              <a:rPr lang="en-US" dirty="0" smtClean="0"/>
              <a:t>[More creativity </a:t>
            </a:r>
            <a:r>
              <a:rPr lang="en-US" dirty="0" smtClean="0">
                <a:sym typeface="Wingdings" pitchFamily="2" charset="2"/>
              </a:rPr>
              <a:t></a:t>
            </a:r>
            <a:r>
              <a:rPr lang="en-US" dirty="0" smtClean="0"/>
              <a:t> less productivity]</a:t>
            </a:r>
          </a:p>
          <a:p>
            <a:r>
              <a:rPr lang="en-US" dirty="0" smtClean="0">
                <a:solidFill>
                  <a:srgbClr val="FF0000"/>
                </a:solidFill>
              </a:rPr>
              <a:t>             for first hardware prototype </a:t>
            </a:r>
            <a:r>
              <a:rPr lang="en-US" dirty="0" smtClean="0"/>
              <a:t>3-stage compiler development </a:t>
            </a:r>
            <a:r>
              <a:rPr lang="en-US" dirty="0" smtClean="0">
                <a:solidFill>
                  <a:srgbClr val="FF0000"/>
                </a:solidFill>
              </a:rPr>
              <a:t> </a:t>
            </a:r>
            <a:endParaRPr lang="en-US" dirty="0">
              <a:solidFill>
                <a:srgbClr val="FF0000"/>
              </a:solidFill>
            </a:endParaRPr>
          </a:p>
        </p:txBody>
      </p:sp>
      <p:sp>
        <p:nvSpPr>
          <p:cNvPr id="37" name="TextBox 36"/>
          <p:cNvSpPr txBox="1"/>
          <p:nvPr/>
        </p:nvSpPr>
        <p:spPr>
          <a:xfrm>
            <a:off x="3505200" y="3276600"/>
            <a:ext cx="1828800" cy="707886"/>
          </a:xfrm>
          <a:prstGeom prst="rect">
            <a:avLst/>
          </a:prstGeom>
          <a:noFill/>
        </p:spPr>
        <p:txBody>
          <a:bodyPr wrap="square" rtlCol="0">
            <a:spAutoFit/>
          </a:bodyPr>
          <a:lstStyle/>
          <a:p>
            <a:r>
              <a:rPr lang="en-US" dirty="0" smtClean="0"/>
              <a:t>Sisyphean(?)</a:t>
            </a:r>
          </a:p>
          <a:p>
            <a:r>
              <a:rPr lang="en-US" dirty="0" smtClean="0"/>
              <a:t>loop</a:t>
            </a:r>
            <a:endParaRPr lang="en-US" dirty="0"/>
          </a:p>
        </p:txBody>
      </p:sp>
      <p:sp>
        <p:nvSpPr>
          <p:cNvPr id="2" name="TextBox 1"/>
          <p:cNvSpPr txBox="1"/>
          <p:nvPr/>
        </p:nvSpPr>
        <p:spPr>
          <a:xfrm>
            <a:off x="7696200" y="2667000"/>
            <a:ext cx="1276592" cy="369332"/>
          </a:xfrm>
          <a:prstGeom prst="rect">
            <a:avLst/>
          </a:prstGeom>
          <a:noFill/>
        </p:spPr>
        <p:txBody>
          <a:bodyPr wrap="square" rtlCol="0">
            <a:spAutoFit/>
          </a:bodyPr>
          <a:lstStyle/>
          <a:p>
            <a:r>
              <a:rPr lang="en-US" dirty="0" smtClean="0"/>
              <a:t>Compiler3</a:t>
            </a:r>
            <a:endParaRPr lang="en-US" dirty="0"/>
          </a:p>
        </p:txBody>
      </p:sp>
      <p:sp>
        <p:nvSpPr>
          <p:cNvPr id="3" name="TextBox 2"/>
          <p:cNvSpPr txBox="1"/>
          <p:nvPr/>
        </p:nvSpPr>
        <p:spPr>
          <a:xfrm>
            <a:off x="7734300" y="3505200"/>
            <a:ext cx="1270000" cy="369332"/>
          </a:xfrm>
          <a:prstGeom prst="rect">
            <a:avLst/>
          </a:prstGeom>
          <a:noFill/>
        </p:spPr>
        <p:txBody>
          <a:bodyPr wrap="square" rtlCol="0">
            <a:spAutoFit/>
          </a:bodyPr>
          <a:lstStyle/>
          <a:p>
            <a:r>
              <a:rPr lang="en-US" dirty="0" smtClean="0"/>
              <a:t>Compiler 1</a:t>
            </a:r>
            <a:endParaRPr lang="en-US" dirty="0"/>
          </a:p>
        </p:txBody>
      </p:sp>
      <p:sp>
        <p:nvSpPr>
          <p:cNvPr id="6" name="TextBox 5"/>
          <p:cNvSpPr txBox="1"/>
          <p:nvPr/>
        </p:nvSpPr>
        <p:spPr>
          <a:xfrm>
            <a:off x="7734300" y="4648200"/>
            <a:ext cx="1575682" cy="369332"/>
          </a:xfrm>
          <a:prstGeom prst="rect">
            <a:avLst/>
          </a:prstGeom>
          <a:noFill/>
        </p:spPr>
        <p:txBody>
          <a:bodyPr wrap="square" rtlCol="0">
            <a:spAutoFit/>
          </a:bodyPr>
          <a:lstStyle/>
          <a:p>
            <a:r>
              <a:rPr lang="en-US" dirty="0" smtClean="0"/>
              <a:t>Compiler 2</a:t>
            </a:r>
            <a:endParaRPr lang="en-US" dirty="0"/>
          </a:p>
        </p:txBody>
      </p:sp>
      <p:sp>
        <p:nvSpPr>
          <p:cNvPr id="15" name="Slide Number Placeholder 14"/>
          <p:cNvSpPr>
            <a:spLocks noGrp="1"/>
          </p:cNvSpPr>
          <p:nvPr>
            <p:ph type="sldNum" sz="quarter" idx="12"/>
          </p:nvPr>
        </p:nvSpPr>
        <p:spPr/>
        <p:txBody>
          <a:bodyPr/>
          <a:lstStyle/>
          <a:p>
            <a:fld id="{6D91661D-629B-1643-88A8-69A2F214F552}" type="slidenum">
              <a:rPr lang="en-US" smtClean="0"/>
              <a:pPr/>
              <a:t>50</a:t>
            </a:fld>
            <a:endParaRPr lang="en-US" dirty="0"/>
          </a:p>
        </p:txBody>
      </p:sp>
    </p:spTree>
    <p:extLst>
      <p:ext uri="{BB962C8B-B14F-4D97-AF65-F5344CB8AC3E}">
        <p14:creationId xmlns:p14="http://schemas.microsoft.com/office/powerpoint/2010/main" val="4124353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cview"/>
          <p:cNvPicPr>
            <a:picLocks noChangeAspect="1" noChangeArrowheads="1"/>
          </p:cNvPicPr>
          <p:nvPr/>
        </p:nvPicPr>
        <p:blipFill>
          <a:blip r:embed="rId3" cstate="print"/>
          <a:srcRect/>
          <a:stretch>
            <a:fillRect/>
          </a:stretch>
        </p:blipFill>
        <p:spPr bwMode="auto">
          <a:xfrm>
            <a:off x="152400" y="1371600"/>
            <a:ext cx="5105400" cy="5102225"/>
          </a:xfrm>
          <a:prstGeom prst="rect">
            <a:avLst/>
          </a:prstGeom>
          <a:noFill/>
          <a:ln w="9525">
            <a:noFill/>
            <a:miter lim="800000"/>
            <a:headEnd/>
            <a:tailEnd/>
          </a:ln>
        </p:spPr>
      </p:pic>
      <p:pic>
        <p:nvPicPr>
          <p:cNvPr id="22531" name="Picture 5" descr="tcu-prog"/>
          <p:cNvPicPr>
            <a:picLocks noChangeAspect="1" noChangeArrowheads="1"/>
          </p:cNvPicPr>
          <p:nvPr/>
        </p:nvPicPr>
        <p:blipFill>
          <a:blip r:embed="rId4" cstate="print"/>
          <a:srcRect/>
          <a:stretch>
            <a:fillRect/>
          </a:stretch>
        </p:blipFill>
        <p:spPr bwMode="auto">
          <a:xfrm>
            <a:off x="5562600" y="1447800"/>
            <a:ext cx="3429000" cy="3733800"/>
          </a:xfrm>
          <a:prstGeom prst="rect">
            <a:avLst/>
          </a:prstGeom>
          <a:noFill/>
          <a:ln w="9525">
            <a:noFill/>
            <a:miter lim="800000"/>
            <a:headEnd/>
            <a:tailEnd/>
          </a:ln>
        </p:spPr>
      </p:pic>
      <p:sp>
        <p:nvSpPr>
          <p:cNvPr id="22532" name="Text Box 7"/>
          <p:cNvSpPr txBox="1">
            <a:spLocks noChangeArrowheads="1"/>
          </p:cNvSpPr>
          <p:nvPr/>
        </p:nvSpPr>
        <p:spPr bwMode="auto">
          <a:xfrm>
            <a:off x="152400" y="0"/>
            <a:ext cx="8839200" cy="523220"/>
          </a:xfrm>
          <a:prstGeom prst="rect">
            <a:avLst/>
          </a:prstGeom>
          <a:noFill/>
          <a:ln w="9525">
            <a:noFill/>
            <a:miter lim="800000"/>
            <a:headEnd/>
            <a:tailEnd/>
          </a:ln>
        </p:spPr>
        <p:txBody>
          <a:bodyPr>
            <a:spAutoFit/>
          </a:bodyPr>
          <a:lstStyle/>
          <a:p>
            <a:pPr algn="ctr"/>
            <a:r>
              <a:rPr lang="en-US" sz="2800" dirty="0" smtClean="0"/>
              <a:t>The classic SW-HW control bridge, GvN47</a:t>
            </a:r>
            <a:endParaRPr lang="en-US" sz="2400" dirty="0"/>
          </a:p>
        </p:txBody>
      </p:sp>
      <p:sp>
        <p:nvSpPr>
          <p:cNvPr id="22533" name="Text Box 8"/>
          <p:cNvSpPr txBox="1">
            <a:spLocks noChangeArrowheads="1"/>
          </p:cNvSpPr>
          <p:nvPr/>
        </p:nvSpPr>
        <p:spPr bwMode="auto">
          <a:xfrm>
            <a:off x="228600" y="381000"/>
            <a:ext cx="1654175" cy="336550"/>
          </a:xfrm>
          <a:prstGeom prst="rect">
            <a:avLst/>
          </a:prstGeom>
          <a:noFill/>
          <a:ln w="9525">
            <a:noFill/>
            <a:miter lim="800000"/>
            <a:headEnd/>
            <a:tailEnd/>
          </a:ln>
        </p:spPr>
        <p:txBody>
          <a:bodyPr>
            <a:spAutoFit/>
          </a:bodyPr>
          <a:lstStyle/>
          <a:p>
            <a:pPr>
              <a:spcBef>
                <a:spcPct val="50000"/>
              </a:spcBef>
            </a:pPr>
            <a:endParaRPr lang="en-US" dirty="0"/>
          </a:p>
        </p:txBody>
      </p:sp>
      <p:sp>
        <p:nvSpPr>
          <p:cNvPr id="22534" name="Text Box 10"/>
          <p:cNvSpPr txBox="1">
            <a:spLocks noChangeArrowheads="1"/>
          </p:cNvSpPr>
          <p:nvPr/>
        </p:nvSpPr>
        <p:spPr bwMode="auto">
          <a:xfrm>
            <a:off x="0" y="533400"/>
            <a:ext cx="5410200" cy="707886"/>
          </a:xfrm>
          <a:prstGeom prst="rect">
            <a:avLst/>
          </a:prstGeom>
          <a:noFill/>
          <a:ln w="9525">
            <a:noFill/>
            <a:miter lim="800000"/>
            <a:headEnd/>
            <a:tailEnd/>
          </a:ln>
        </p:spPr>
        <p:txBody>
          <a:bodyPr wrap="square">
            <a:spAutoFit/>
          </a:bodyPr>
          <a:lstStyle/>
          <a:p>
            <a:r>
              <a:rPr lang="en-US" dirty="0" smtClean="0">
                <a:solidFill>
                  <a:srgbClr val="FF0000"/>
                </a:solidFill>
              </a:rPr>
              <a:t>Program</a:t>
            </a:r>
            <a:r>
              <a:rPr lang="en-US" dirty="0">
                <a:solidFill>
                  <a:srgbClr val="FF0000"/>
                </a:solidFill>
              </a:rPr>
              <a:t>-counter &amp; stored </a:t>
            </a:r>
            <a:r>
              <a:rPr lang="en-US" dirty="0" smtClean="0">
                <a:solidFill>
                  <a:srgbClr val="FF0000"/>
                </a:solidFill>
              </a:rPr>
              <a:t>program</a:t>
            </a:r>
          </a:p>
          <a:p>
            <a:r>
              <a:rPr lang="en-US" dirty="0" smtClean="0">
                <a:sym typeface="Wingdings"/>
              </a:rPr>
              <a:t>XMT:</a:t>
            </a:r>
            <a:r>
              <a:rPr lang="en-US" dirty="0" smtClean="0"/>
              <a:t> </a:t>
            </a:r>
            <a:r>
              <a:rPr lang="en-US" dirty="0" smtClean="0">
                <a:solidFill>
                  <a:srgbClr val="FF0000"/>
                </a:solidFill>
              </a:rPr>
              <a:t>upgrade for parallel abstraction</a:t>
            </a:r>
            <a:endParaRPr lang="en-US" sz="2400" dirty="0">
              <a:solidFill>
                <a:srgbClr val="FF0000"/>
              </a:solidFill>
            </a:endParaRPr>
          </a:p>
        </p:txBody>
      </p:sp>
      <p:sp>
        <p:nvSpPr>
          <p:cNvPr id="22535" name="Text Box 11"/>
          <p:cNvSpPr txBox="1">
            <a:spLocks noChangeArrowheads="1"/>
          </p:cNvSpPr>
          <p:nvPr/>
        </p:nvSpPr>
        <p:spPr bwMode="auto">
          <a:xfrm>
            <a:off x="6096000" y="533400"/>
            <a:ext cx="2895600" cy="946150"/>
          </a:xfrm>
          <a:prstGeom prst="rect">
            <a:avLst/>
          </a:prstGeom>
          <a:noFill/>
          <a:ln w="9525">
            <a:noFill/>
            <a:miter lim="800000"/>
            <a:headEnd/>
            <a:tailEnd/>
          </a:ln>
        </p:spPr>
        <p:txBody>
          <a:bodyPr>
            <a:spAutoFit/>
          </a:bodyPr>
          <a:lstStyle/>
          <a:p>
            <a:r>
              <a:rPr lang="en-US" dirty="0">
                <a:solidFill>
                  <a:srgbClr val="FF0000"/>
                </a:solidFill>
              </a:rPr>
              <a:t>Virtual over physical: </a:t>
            </a:r>
          </a:p>
          <a:p>
            <a:r>
              <a:rPr lang="en-US" dirty="0">
                <a:solidFill>
                  <a:srgbClr val="FF0000"/>
                </a:solidFill>
              </a:rPr>
              <a:t>distributed solution</a:t>
            </a:r>
          </a:p>
          <a:p>
            <a:endParaRPr lang="en-US" dirty="0"/>
          </a:p>
        </p:txBody>
      </p:sp>
      <p:sp>
        <p:nvSpPr>
          <p:cNvPr id="8" name="TextBox 7"/>
          <p:cNvSpPr txBox="1"/>
          <p:nvPr/>
        </p:nvSpPr>
        <p:spPr>
          <a:xfrm>
            <a:off x="5486400" y="5712644"/>
            <a:ext cx="3657600" cy="830997"/>
          </a:xfrm>
          <a:prstGeom prst="rect">
            <a:avLst/>
          </a:prstGeom>
          <a:noFill/>
        </p:spPr>
        <p:txBody>
          <a:bodyPr wrap="square" rtlCol="0">
            <a:spAutoFit/>
          </a:bodyPr>
          <a:lstStyle/>
          <a:p>
            <a:r>
              <a:rPr lang="en-US" sz="1600" dirty="0" smtClean="0"/>
              <a:t>H. Goldstine, J. von Neumann. </a:t>
            </a:r>
          </a:p>
          <a:p>
            <a:r>
              <a:rPr lang="en-US" sz="1600" dirty="0" smtClean="0"/>
              <a:t>Planning and coding problems for an </a:t>
            </a:r>
          </a:p>
          <a:p>
            <a:r>
              <a:rPr lang="en-US" sz="1600" dirty="0" smtClean="0"/>
              <a:t>electronic computing instrument, 1947</a:t>
            </a:r>
            <a:endParaRPr lang="en-US" sz="1600"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51</a:t>
            </a:fld>
            <a:endParaRPr lang="en-US" dirty="0"/>
          </a:p>
        </p:txBody>
      </p:sp>
    </p:spTree>
    <p:extLst>
      <p:ext uri="{BB962C8B-B14F-4D97-AF65-F5344CB8AC3E}">
        <p14:creationId xmlns:p14="http://schemas.microsoft.com/office/powerpoint/2010/main" val="375952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914400"/>
          </a:xfrm>
        </p:spPr>
        <p:txBody>
          <a:bodyPr/>
          <a:lstStyle/>
          <a:p>
            <a:pPr eaLnBrk="1" hangingPunct="1"/>
            <a:r>
              <a:rPr lang="en-US" dirty="0" smtClean="0"/>
              <a:t>XMT Architecture Overview</a:t>
            </a:r>
          </a:p>
        </p:txBody>
      </p:sp>
      <p:sp>
        <p:nvSpPr>
          <p:cNvPr id="21507" name="Content Placeholder 5"/>
          <p:cNvSpPr>
            <a:spLocks noGrp="1"/>
          </p:cNvSpPr>
          <p:nvPr>
            <p:ph sz="half" idx="1"/>
          </p:nvPr>
        </p:nvSpPr>
        <p:spPr>
          <a:xfrm>
            <a:off x="0" y="914400"/>
            <a:ext cx="4305300" cy="5211763"/>
          </a:xfrm>
        </p:spPr>
        <p:txBody>
          <a:bodyPr>
            <a:normAutofit fontScale="85000" lnSpcReduction="20000"/>
          </a:bodyPr>
          <a:lstStyle/>
          <a:p>
            <a:pPr marL="0" indent="0" algn="ctr" eaLnBrk="1" hangingPunct="1">
              <a:buNone/>
            </a:pPr>
            <a:r>
              <a:rPr lang="en-US" u="sng" dirty="0" smtClean="0"/>
              <a:t>Some design choices</a:t>
            </a:r>
          </a:p>
          <a:p>
            <a:pPr eaLnBrk="1" hangingPunct="1"/>
            <a:r>
              <a:rPr lang="en-US" sz="2000" dirty="0" err="1"/>
              <a:t>B</a:t>
            </a:r>
            <a:r>
              <a:rPr lang="en-US" sz="2000" dirty="0" err="1" smtClean="0"/>
              <a:t>estInClass</a:t>
            </a:r>
            <a:r>
              <a:rPr lang="en-US" sz="2000" dirty="0" smtClean="0"/>
              <a:t> serial core – master thread control unit (MTCU). Handles both </a:t>
            </a:r>
            <a:r>
              <a:rPr lang="en-US" sz="2000" dirty="0" err="1" smtClean="0"/>
              <a:t>serial&amp;parallel</a:t>
            </a:r>
            <a:r>
              <a:rPr lang="en-US" sz="2000" dirty="0" smtClean="0"/>
              <a:t>:  ‘Heterogeneous’</a:t>
            </a:r>
          </a:p>
          <a:p>
            <a:pPr eaLnBrk="1" hangingPunct="1"/>
            <a:r>
              <a:rPr lang="en-US" sz="2000" dirty="0" smtClean="0"/>
              <a:t>Cluster of parallel cores (</a:t>
            </a:r>
            <a:r>
              <a:rPr lang="en-US" sz="2000" dirty="0" err="1" smtClean="0"/>
              <a:t>TCUs</a:t>
            </a:r>
            <a:r>
              <a:rPr lang="en-US" sz="2000" dirty="0" smtClean="0"/>
              <a:t>) looks like standard multi-threaded core</a:t>
            </a:r>
          </a:p>
          <a:p>
            <a:pPr eaLnBrk="1" hangingPunct="1"/>
            <a:r>
              <a:rPr lang="en-US" sz="2000" dirty="0" smtClean="0"/>
              <a:t>Global memory space evenly partitioned in cache banks using hashing</a:t>
            </a:r>
          </a:p>
          <a:p>
            <a:pPr eaLnBrk="1" hangingPunct="1"/>
            <a:r>
              <a:rPr lang="en-US" sz="2000" dirty="0" smtClean="0">
                <a:solidFill>
                  <a:srgbClr val="FF0000"/>
                </a:solidFill>
              </a:rPr>
              <a:t>No local write caches at TCU. Avoids expensive cache coherence hardware </a:t>
            </a:r>
          </a:p>
          <a:p>
            <a:r>
              <a:rPr lang="en-US" sz="2000" dirty="0" smtClean="0">
                <a:solidFill>
                  <a:srgbClr val="FF0000"/>
                </a:solidFill>
              </a:rPr>
              <a:t>HW-supported run-time load-balancing of concurrent threads over processors</a:t>
            </a:r>
            <a:r>
              <a:rPr lang="en-US" sz="2000" dirty="0" smtClean="0"/>
              <a:t>. </a:t>
            </a:r>
            <a:r>
              <a:rPr lang="en-US" sz="2000" dirty="0" smtClean="0">
                <a:solidFill>
                  <a:srgbClr val="FF0000"/>
                </a:solidFill>
              </a:rPr>
              <a:t>Low thread creation and synchronization overhead.</a:t>
            </a:r>
            <a:r>
              <a:rPr lang="en-US" sz="2000" dirty="0" smtClean="0"/>
              <a:t> (Extend classic stored-program+program counter; cited by 55 patents; Prefix-sum to registers &amp; to memory. ) </a:t>
            </a:r>
          </a:p>
          <a:p>
            <a:r>
              <a:rPr lang="en-US" sz="2000" dirty="0" smtClean="0">
                <a:solidFill>
                  <a:srgbClr val="FF0000"/>
                </a:solidFill>
              </a:rPr>
              <a:t>Relies </a:t>
            </a:r>
            <a:r>
              <a:rPr lang="en-US" sz="2000" dirty="0">
                <a:solidFill>
                  <a:srgbClr val="FF0000"/>
                </a:solidFill>
              </a:rPr>
              <a:t>on-chip global prefix-sum </a:t>
            </a:r>
            <a:r>
              <a:rPr lang="en-US" sz="2000" dirty="0" smtClean="0">
                <a:solidFill>
                  <a:srgbClr val="FF0000"/>
                </a:solidFill>
              </a:rPr>
              <a:t>network</a:t>
            </a:r>
          </a:p>
          <a:p>
            <a:r>
              <a:rPr lang="en-US" sz="2000" dirty="0">
                <a:solidFill>
                  <a:srgbClr val="FF0000"/>
                </a:solidFill>
              </a:rPr>
              <a:t>Enough all-to-all interconnection network </a:t>
            </a:r>
            <a:r>
              <a:rPr lang="en-US" sz="2000" dirty="0" smtClean="0">
                <a:solidFill>
                  <a:srgbClr val="FF0000"/>
                </a:solidFill>
              </a:rPr>
              <a:t>(ICN) bandwidth</a:t>
            </a:r>
            <a:endParaRPr lang="en-US" sz="2000" dirty="0">
              <a:solidFill>
                <a:srgbClr val="FF0000"/>
              </a:solidFill>
            </a:endParaRPr>
          </a:p>
          <a:p>
            <a:pPr eaLnBrk="1" hangingPunct="1"/>
            <a:endParaRPr lang="en-US" sz="2000" dirty="0" smtClean="0"/>
          </a:p>
        </p:txBody>
      </p:sp>
      <p:grpSp>
        <p:nvGrpSpPr>
          <p:cNvPr id="2" name="Group 46"/>
          <p:cNvGrpSpPr>
            <a:grpSpLocks/>
          </p:cNvGrpSpPr>
          <p:nvPr/>
        </p:nvGrpSpPr>
        <p:grpSpPr bwMode="auto">
          <a:xfrm>
            <a:off x="4191000" y="1219200"/>
            <a:ext cx="4953000" cy="3124200"/>
            <a:chOff x="3962400" y="4000500"/>
            <a:chExt cx="4751605" cy="2247900"/>
          </a:xfrm>
        </p:grpSpPr>
        <p:sp>
          <p:nvSpPr>
            <p:cNvPr id="34" name="Rectangle 33"/>
            <p:cNvSpPr/>
            <p:nvPr/>
          </p:nvSpPr>
          <p:spPr>
            <a:xfrm>
              <a:off x="5164008" y="5447700"/>
              <a:ext cx="3277389" cy="3049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0" name="Rectangle 9"/>
            <p:cNvSpPr/>
            <p:nvPr/>
          </p:nvSpPr>
          <p:spPr>
            <a:xfrm>
              <a:off x="3962400" y="4000500"/>
              <a:ext cx="4751605" cy="2058291"/>
            </a:xfrm>
            <a:prstGeom prst="rect">
              <a:avLst/>
            </a:prstGeom>
            <a:noFill/>
            <a:ln>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100" b="1" dirty="0">
                <a:solidFill>
                  <a:schemeClr val="tx1"/>
                </a:solidFill>
              </a:endParaRPr>
            </a:p>
          </p:txBody>
        </p:sp>
        <p:sp>
          <p:nvSpPr>
            <p:cNvPr id="11" name="Rectangle 10"/>
            <p:cNvSpPr/>
            <p:nvPr/>
          </p:nvSpPr>
          <p:spPr>
            <a:xfrm>
              <a:off x="5218834" y="4457390"/>
              <a:ext cx="817824"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1</a:t>
              </a:r>
            </a:p>
          </p:txBody>
        </p:sp>
        <p:sp>
          <p:nvSpPr>
            <p:cNvPr id="12" name="Rectangle 11"/>
            <p:cNvSpPr/>
            <p:nvPr/>
          </p:nvSpPr>
          <p:spPr>
            <a:xfrm>
              <a:off x="6255963"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2</a:t>
              </a:r>
            </a:p>
          </p:txBody>
        </p:sp>
        <p:sp>
          <p:nvSpPr>
            <p:cNvPr id="13" name="Rectangle 12"/>
            <p:cNvSpPr/>
            <p:nvPr/>
          </p:nvSpPr>
          <p:spPr>
            <a:xfrm>
              <a:off x="7512398" y="4457390"/>
              <a:ext cx="819347" cy="3049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Cluster C</a:t>
              </a:r>
            </a:p>
          </p:txBody>
        </p:sp>
        <p:sp>
          <p:nvSpPr>
            <p:cNvPr id="14" name="Rectangle 13"/>
            <p:cNvSpPr/>
            <p:nvPr/>
          </p:nvSpPr>
          <p:spPr>
            <a:xfrm>
              <a:off x="5436616" y="5943426"/>
              <a:ext cx="1038652"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1</a:t>
              </a:r>
            </a:p>
          </p:txBody>
        </p:sp>
        <p:sp>
          <p:nvSpPr>
            <p:cNvPr id="15" name="Rectangle 14"/>
            <p:cNvSpPr/>
            <p:nvPr/>
          </p:nvSpPr>
          <p:spPr>
            <a:xfrm>
              <a:off x="7022008" y="5943426"/>
              <a:ext cx="1035606" cy="30497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DRAM Channel D</a:t>
              </a:r>
            </a:p>
          </p:txBody>
        </p:sp>
        <p:cxnSp>
          <p:nvCxnSpPr>
            <p:cNvPr id="16" name="Elbow Connector 15"/>
            <p:cNvCxnSpPr>
              <a:stCxn id="29" idx="2"/>
              <a:endCxn id="14" idx="0"/>
            </p:cNvCxnSpPr>
            <p:nvPr/>
          </p:nvCxnSpPr>
          <p:spPr>
            <a:xfrm rot="16200000" flipH="1">
              <a:off x="5664296" y="5651780"/>
              <a:ext cx="228445" cy="354848"/>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28529" y="5829204"/>
              <a:ext cx="819347" cy="22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15" idx="0"/>
            </p:cNvCxnSpPr>
            <p:nvPr/>
          </p:nvCxnSpPr>
          <p:spPr>
            <a:xfrm rot="5400000">
              <a:off x="7580738" y="5711747"/>
              <a:ext cx="190752" cy="272608"/>
            </a:xfrm>
            <a:prstGeom prst="bentConnector3">
              <a:avLst>
                <a:gd name="adj1" fmla="val 5179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239789" y="5855474"/>
              <a:ext cx="380738" cy="11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72052" y="4114723"/>
              <a:ext cx="600042" cy="381503"/>
            </a:xfrm>
            <a:prstGeom prst="rect">
              <a:avLst/>
            </a:prstGeom>
            <a:solidFill>
              <a:schemeClr val="accent3">
                <a:lumMod val="85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MTCU</a:t>
              </a:r>
            </a:p>
          </p:txBody>
        </p:sp>
        <p:sp>
          <p:nvSpPr>
            <p:cNvPr id="22" name="Rounded Rectangle 21"/>
            <p:cNvSpPr/>
            <p:nvPr/>
          </p:nvSpPr>
          <p:spPr>
            <a:xfrm>
              <a:off x="5109182" y="4114723"/>
              <a:ext cx="3441868" cy="2284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Hardware Scheduler/Prefix-Sum Unit</a:t>
              </a:r>
            </a:p>
          </p:txBody>
        </p:sp>
        <p:sp>
          <p:nvSpPr>
            <p:cNvPr id="23" name="Rounded Rectangle 22"/>
            <p:cNvSpPr/>
            <p:nvPr/>
          </p:nvSpPr>
          <p:spPr>
            <a:xfrm>
              <a:off x="5109182" y="4915423"/>
              <a:ext cx="3385518" cy="38036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100" b="1" dirty="0">
                  <a:solidFill>
                    <a:schemeClr val="bg1"/>
                  </a:solidFill>
                </a:rPr>
                <a:t>Parallel Interconnection Network</a:t>
              </a:r>
            </a:p>
          </p:txBody>
        </p:sp>
        <p:cxnSp>
          <p:nvCxnSpPr>
            <p:cNvPr id="24" name="Straight Arrow Connector 23"/>
            <p:cNvCxnSpPr/>
            <p:nvPr/>
          </p:nvCxnSpPr>
          <p:spPr>
            <a:xfrm rot="5400000">
              <a:off x="794719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5577869" y="4838894"/>
              <a:ext cx="153058"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561695" y="4837371"/>
              <a:ext cx="153058" cy="3046"/>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873716" y="4838133"/>
              <a:ext cx="153058" cy="1523"/>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73661"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1</a:t>
              </a:r>
            </a:p>
          </p:txBody>
        </p:sp>
        <p:sp>
          <p:nvSpPr>
            <p:cNvPr id="31" name="Rectangle 30"/>
            <p:cNvSpPr/>
            <p:nvPr/>
          </p:nvSpPr>
          <p:spPr>
            <a:xfrm>
              <a:off x="6093008" y="5486536"/>
              <a:ext cx="654869"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2</a:t>
              </a:r>
            </a:p>
          </p:txBody>
        </p:sp>
        <p:sp>
          <p:nvSpPr>
            <p:cNvPr id="33" name="Rectangle 32"/>
            <p:cNvSpPr/>
            <p:nvPr/>
          </p:nvSpPr>
          <p:spPr>
            <a:xfrm>
              <a:off x="7675353" y="5486536"/>
              <a:ext cx="656392" cy="228445"/>
            </a:xfrm>
            <a:prstGeom prst="rect">
              <a:avLst/>
            </a:prstGeom>
            <a:solidFill>
              <a:srgbClr val="FFFF00"/>
            </a:solidFill>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800" b="1" dirty="0">
                  <a:solidFill>
                    <a:schemeClr val="tx1"/>
                  </a:solidFill>
                </a:rPr>
                <a:t>Memory Bank M</a:t>
              </a:r>
            </a:p>
          </p:txBody>
        </p:sp>
        <p:cxnSp>
          <p:nvCxnSpPr>
            <p:cNvPr id="35" name="Shape 34"/>
            <p:cNvCxnSpPr>
              <a:stCxn id="21" idx="2"/>
              <a:endCxn id="34" idx="1"/>
            </p:cNvCxnSpPr>
            <p:nvPr/>
          </p:nvCxnSpPr>
          <p:spPr>
            <a:xfrm rot="16200000" flipH="1">
              <a:off x="4215774" y="4652525"/>
              <a:ext cx="1104533" cy="791934"/>
            </a:xfrm>
            <a:prstGeom prst="bentConnector2">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72095" y="4190109"/>
              <a:ext cx="437087" cy="2284"/>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672095" y="4266639"/>
              <a:ext cx="437087" cy="2284"/>
            </a:xfrm>
            <a:prstGeom prst="straightConnector1">
              <a:avLst/>
            </a:prstGeom>
            <a:ln w="19050">
              <a:headEnd type="arrow"/>
              <a:tailEnd type="none"/>
            </a:ln>
          </p:spPr>
          <p:style>
            <a:lnRef idx="1">
              <a:schemeClr val="accent1"/>
            </a:lnRef>
            <a:fillRef idx="0">
              <a:schemeClr val="accent1"/>
            </a:fillRef>
            <a:effectRef idx="0">
              <a:schemeClr val="accent1"/>
            </a:effectRef>
            <a:fontRef idx="minor">
              <a:schemeClr val="tx1"/>
            </a:fontRef>
          </p:style>
        </p:cxnSp>
        <p:sp>
          <p:nvSpPr>
            <p:cNvPr id="21535" name="TextBox 37"/>
            <p:cNvSpPr txBox="1">
              <a:spLocks noChangeArrowheads="1"/>
            </p:cNvSpPr>
            <p:nvPr/>
          </p:nvSpPr>
          <p:spPr bwMode="auto">
            <a:xfrm>
              <a:off x="6686550" y="5414546"/>
              <a:ext cx="1039067" cy="287884"/>
            </a:xfrm>
            <a:prstGeom prst="rect">
              <a:avLst/>
            </a:prstGeom>
            <a:noFill/>
            <a:ln w="9525">
              <a:noFill/>
              <a:miter lim="800000"/>
              <a:headEnd/>
              <a:tailEnd/>
            </a:ln>
          </p:spPr>
          <p:txBody>
            <a:bodyPr wrap="square">
              <a:spAutoFit/>
            </a:bodyPr>
            <a:lstStyle/>
            <a:p>
              <a:pPr algn="ctr"/>
              <a:r>
                <a:rPr lang="en-US" sz="1000" b="1" dirty="0">
                  <a:latin typeface="Calibri" pitchFamily="34" charset="0"/>
                </a:rPr>
                <a:t>Shared Memory</a:t>
              </a:r>
            </a:p>
            <a:p>
              <a:pPr algn="ctr"/>
              <a:r>
                <a:rPr lang="en-US" sz="1000" b="1" dirty="0">
                  <a:latin typeface="Calibri" pitchFamily="34" charset="0"/>
                </a:rPr>
                <a:t>(L1 Cache)</a:t>
              </a:r>
            </a:p>
          </p:txBody>
        </p:sp>
        <p:cxnSp>
          <p:nvCxnSpPr>
            <p:cNvPr id="40" name="Straight Arrow Connector 39"/>
            <p:cNvCxnSpPr/>
            <p:nvPr/>
          </p:nvCxnSpPr>
          <p:spPr>
            <a:xfrm rot="16200000" flipV="1">
              <a:off x="7837546"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635939"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6527048"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598049" y="4399517"/>
              <a:ext cx="114223" cy="1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5489157" y="4400279"/>
              <a:ext cx="11422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7190673" y="5817781"/>
              <a:ext cx="982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689813" y="5797793"/>
              <a:ext cx="765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505718"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6325065"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908934" y="5391160"/>
              <a:ext cx="190752" cy="0"/>
            </a:xfrm>
            <a:prstGeom prst="straightConnector1">
              <a:avLst/>
            </a:prstGeom>
            <a:ln w="19050">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hape 16"/>
            <p:cNvCxnSpPr/>
            <p:nvPr/>
          </p:nvCxnSpPr>
          <p:spPr>
            <a:xfrm rot="5400000">
              <a:off x="6125941" y="5534702"/>
              <a:ext cx="151916" cy="437086"/>
            </a:xfrm>
            <a:prstGeom prst="bentConnector2">
              <a:avLst/>
            </a:prstGeom>
            <a:ln w="28575"/>
          </p:spPr>
          <p:style>
            <a:lnRef idx="1">
              <a:schemeClr val="accent1"/>
            </a:lnRef>
            <a:fillRef idx="0">
              <a:schemeClr val="accent1"/>
            </a:fillRef>
            <a:effectRef idx="0">
              <a:schemeClr val="accent1"/>
            </a:effectRef>
            <a:fontRef idx="minor">
              <a:schemeClr val="tx1"/>
            </a:fontRef>
          </p:style>
        </p:cxnSp>
      </p:grpSp>
      <p:sp>
        <p:nvSpPr>
          <p:cNvPr id="21509" name="TextBox 55"/>
          <p:cNvSpPr txBox="1">
            <a:spLocks noChangeArrowheads="1"/>
          </p:cNvSpPr>
          <p:nvPr/>
        </p:nvSpPr>
        <p:spPr bwMode="auto">
          <a:xfrm>
            <a:off x="7086600" y="2743200"/>
            <a:ext cx="441325" cy="400050"/>
          </a:xfrm>
          <a:prstGeom prst="rect">
            <a:avLst/>
          </a:prstGeom>
          <a:noFill/>
          <a:ln w="9525">
            <a:noFill/>
            <a:miter lim="800000"/>
            <a:headEnd/>
            <a:tailEnd/>
          </a:ln>
        </p:spPr>
        <p:txBody>
          <a:bodyPr wrap="none">
            <a:spAutoFit/>
          </a:bodyPr>
          <a:lstStyle/>
          <a:p>
            <a:r>
              <a:rPr lang="en-US" dirty="0"/>
              <a:t>…</a:t>
            </a:r>
          </a:p>
        </p:txBody>
      </p:sp>
      <p:sp>
        <p:nvSpPr>
          <p:cNvPr id="3" name="Slide Number Placeholder 2"/>
          <p:cNvSpPr>
            <a:spLocks noGrp="1"/>
          </p:cNvSpPr>
          <p:nvPr>
            <p:ph type="sldNum" sz="quarter" idx="12"/>
          </p:nvPr>
        </p:nvSpPr>
        <p:spPr/>
        <p:txBody>
          <a:bodyPr/>
          <a:lstStyle/>
          <a:p>
            <a:fld id="{6D91661D-629B-1643-88A8-69A2F214F552}" type="slidenum">
              <a:rPr lang="en-US" smtClean="0"/>
              <a:pPr/>
              <a:t>52</a:t>
            </a:fld>
            <a:endParaRPr lang="en-US" dirty="0"/>
          </a:p>
        </p:txBody>
      </p:sp>
    </p:spTree>
    <p:extLst>
      <p:ext uri="{BB962C8B-B14F-4D97-AF65-F5344CB8AC3E}">
        <p14:creationId xmlns:p14="http://schemas.microsoft.com/office/powerpoint/2010/main" val="3550138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080500" cy="817562"/>
          </a:xfrm>
        </p:spPr>
        <p:txBody>
          <a:bodyPr>
            <a:normAutofit fontScale="90000"/>
          </a:bodyPr>
          <a:lstStyle/>
          <a:p>
            <a:r>
              <a:rPr lang="en-US" dirty="0" smtClean="0"/>
              <a:t>Ways in which XMT incorporates </a:t>
            </a:r>
            <a:r>
              <a:rPr lang="en-US" dirty="0"/>
              <a:t>locality</a:t>
            </a:r>
          </a:p>
        </p:txBody>
      </p:sp>
      <p:sp>
        <p:nvSpPr>
          <p:cNvPr id="3" name="Content Placeholder 2"/>
          <p:cNvSpPr>
            <a:spLocks noGrp="1"/>
          </p:cNvSpPr>
          <p:nvPr>
            <p:ph idx="1"/>
          </p:nvPr>
        </p:nvSpPr>
        <p:spPr>
          <a:xfrm>
            <a:off x="457200" y="1155700"/>
            <a:ext cx="8623300" cy="5524500"/>
          </a:xfrm>
        </p:spPr>
        <p:txBody>
          <a:bodyPr>
            <a:normAutofit fontScale="92500" lnSpcReduction="20000"/>
          </a:bodyPr>
          <a:lstStyle/>
          <a:p>
            <a:pPr marL="0" indent="0">
              <a:buNone/>
            </a:pPr>
            <a:r>
              <a:rPr lang="en-US" sz="2800" dirty="0" smtClean="0"/>
              <a:t>(</a:t>
            </a:r>
            <a:r>
              <a:rPr lang="en-US" sz="2800" dirty="0" err="1"/>
              <a:t>i</a:t>
            </a:r>
            <a:r>
              <a:rPr lang="en-US" sz="2800" dirty="0"/>
              <a:t>) The </a:t>
            </a:r>
            <a:r>
              <a:rPr lang="en-US" sz="2800" dirty="0" smtClean="0"/>
              <a:t>MTCU </a:t>
            </a:r>
            <a:r>
              <a:rPr lang="en-US" sz="2800" dirty="0"/>
              <a:t>has a standard cache. </a:t>
            </a:r>
          </a:p>
          <a:p>
            <a:pPr marL="0" indent="0">
              <a:buNone/>
            </a:pPr>
            <a:r>
              <a:rPr lang="en-US" sz="2800" dirty="0"/>
              <a:t>(ii) </a:t>
            </a:r>
            <a:r>
              <a:rPr lang="en-US" sz="2800" dirty="0" smtClean="0"/>
              <a:t>TCUs </a:t>
            </a:r>
            <a:r>
              <a:rPr lang="en-US" sz="2800" dirty="0"/>
              <a:t>have </a:t>
            </a:r>
            <a:r>
              <a:rPr lang="en-US" sz="2800" dirty="0" err="1"/>
              <a:t>prefetch</a:t>
            </a:r>
            <a:r>
              <a:rPr lang="en-US" sz="2800" dirty="0"/>
              <a:t> buffers and read-only </a:t>
            </a:r>
            <a:r>
              <a:rPr lang="en-US" sz="2800" dirty="0" smtClean="0"/>
              <a:t>caches</a:t>
            </a:r>
            <a:endParaRPr lang="en-US" sz="2800" dirty="0"/>
          </a:p>
          <a:p>
            <a:pPr marL="0" indent="0">
              <a:buNone/>
            </a:pPr>
            <a:r>
              <a:rPr lang="en-US" sz="2800" dirty="0" smtClean="0"/>
              <a:t>Recall</a:t>
            </a:r>
            <a:r>
              <a:rPr lang="en-US" sz="2800" b="1" dirty="0" smtClean="0"/>
              <a:t> </a:t>
            </a:r>
            <a:r>
              <a:rPr lang="en-US" sz="2800" b="1" dirty="0"/>
              <a:t>Every Serial Algorithm is a Parallel </a:t>
            </a:r>
            <a:r>
              <a:rPr lang="en-US" sz="2800" b="1" dirty="0" smtClean="0"/>
              <a:t>One</a:t>
            </a:r>
            <a:r>
              <a:rPr lang="en-US" sz="2800" dirty="0" smtClean="0"/>
              <a:t> </a:t>
            </a:r>
            <a:r>
              <a:rPr lang="en-US" sz="2800" dirty="0" smtClean="0">
                <a:sym typeface="Wingdings" panose="05000000000000000000" pitchFamily="2" charset="2"/>
              </a:rPr>
              <a:t></a:t>
            </a:r>
            <a:r>
              <a:rPr lang="en-US" sz="2800" dirty="0" smtClean="0"/>
              <a:t> </a:t>
            </a:r>
            <a:endParaRPr lang="en-US" sz="2800" dirty="0"/>
          </a:p>
          <a:p>
            <a:pPr marL="0" indent="0">
              <a:buNone/>
            </a:pPr>
            <a:r>
              <a:rPr lang="en-US" sz="2800" dirty="0"/>
              <a:t>(iii)The shared memory is composed of memory modules, each is a hierarchy. F</a:t>
            </a:r>
            <a:r>
              <a:rPr lang="en-US" sz="2800" dirty="0" smtClean="0"/>
              <a:t>irst </a:t>
            </a:r>
            <a:r>
              <a:rPr lang="en-US" sz="2800" dirty="0"/>
              <a:t>level of this </a:t>
            </a:r>
            <a:r>
              <a:rPr lang="en-US" sz="2800" dirty="0" smtClean="0"/>
              <a:t>hierarchy is analogous to  </a:t>
            </a:r>
            <a:r>
              <a:rPr lang="en-US" sz="2800" dirty="0"/>
              <a:t>L1 of a serial architecture running the serial </a:t>
            </a:r>
            <a:r>
              <a:rPr lang="en-US" sz="2800" dirty="0" smtClean="0"/>
              <a:t>algorithm</a:t>
            </a:r>
          </a:p>
          <a:p>
            <a:pPr marL="0" indent="0">
              <a:buNone/>
            </a:pPr>
            <a:r>
              <a:rPr lang="en-US" sz="2800" dirty="0" smtClean="0"/>
              <a:t>Namely, </a:t>
            </a:r>
            <a:r>
              <a:rPr lang="en-US" sz="2800" dirty="0"/>
              <a:t>when </a:t>
            </a:r>
            <a:r>
              <a:rPr lang="en-US" sz="2800" u="sng" dirty="0"/>
              <a:t>the application provides </a:t>
            </a:r>
            <a:r>
              <a:rPr lang="en-US" sz="2800" u="sng" dirty="0" smtClean="0"/>
              <a:t>locality</a:t>
            </a:r>
            <a:r>
              <a:rPr lang="en-US" sz="2800" dirty="0" smtClean="0"/>
              <a:t>, XMT benefits from it </a:t>
            </a:r>
            <a:r>
              <a:rPr lang="en-US" sz="2800" dirty="0"/>
              <a:t>similar to serial </a:t>
            </a:r>
            <a:r>
              <a:rPr lang="en-US" sz="2800" dirty="0" smtClean="0"/>
              <a:t>computing.  </a:t>
            </a:r>
            <a:endParaRPr lang="en-US" sz="2800" dirty="0"/>
          </a:p>
          <a:p>
            <a:pPr marL="0" lvl="2" indent="0">
              <a:buNone/>
            </a:pPr>
            <a:endParaRPr lang="en-US" sz="2800" u="sng" dirty="0" smtClean="0"/>
          </a:p>
          <a:p>
            <a:pPr marL="0" lvl="2" indent="0">
              <a:buNone/>
            </a:pPr>
            <a:r>
              <a:rPr lang="en-US" sz="2800" dirty="0" smtClean="0"/>
              <a:t>But, what if the application does not provide enough locality?</a:t>
            </a:r>
          </a:p>
          <a:p>
            <a:pPr marL="0" lvl="2" indent="0">
              <a:buNone/>
            </a:pPr>
            <a:r>
              <a:rPr lang="en-US" sz="2800" u="sng" dirty="0" smtClean="0"/>
              <a:t>Maxim</a:t>
            </a:r>
            <a:r>
              <a:rPr lang="en-US" sz="2800" dirty="0" smtClean="0"/>
              <a:t> </a:t>
            </a:r>
            <a:r>
              <a:rPr lang="en-US" sz="2800" dirty="0" smtClean="0">
                <a:sym typeface="Wingdings"/>
              </a:rPr>
              <a:t>Putting humans in the service of technology </a:t>
            </a:r>
            <a:r>
              <a:rPr lang="en-US" sz="2800" dirty="0">
                <a:sym typeface="Wingdings"/>
              </a:rPr>
              <a:t>is d</a:t>
            </a:r>
            <a:r>
              <a:rPr lang="en-US" sz="2800" dirty="0" smtClean="0">
                <a:sym typeface="Wingdings"/>
              </a:rPr>
              <a:t>oomed </a:t>
            </a:r>
            <a:r>
              <a:rPr lang="en-US" sz="2800" dirty="0">
                <a:sym typeface="Wingdings"/>
              </a:rPr>
              <a:t>to </a:t>
            </a:r>
            <a:r>
              <a:rPr lang="en-US" sz="2800" dirty="0" smtClean="0">
                <a:sym typeface="Wingdings"/>
              </a:rPr>
              <a:t>fail </a:t>
            </a:r>
            <a:r>
              <a:rPr lang="en-US" sz="2800" dirty="0" smtClean="0">
                <a:sym typeface="Wingdings" panose="05000000000000000000" pitchFamily="2" charset="2"/>
              </a:rPr>
              <a:t></a:t>
            </a:r>
            <a:r>
              <a:rPr lang="en-US" sz="2800" dirty="0" smtClean="0">
                <a:sym typeface="Wingdings"/>
              </a:rPr>
              <a:t> </a:t>
            </a:r>
            <a:r>
              <a:rPr lang="en-US" sz="2800" dirty="0">
                <a:sym typeface="Wingdings"/>
              </a:rPr>
              <a:t>D</a:t>
            </a:r>
            <a:r>
              <a:rPr lang="en-US" sz="2800" dirty="0" smtClean="0"/>
              <a:t>emanding locality from programmers can be problematic</a:t>
            </a:r>
            <a:r>
              <a:rPr lang="en-US" sz="2800" dirty="0" smtClean="0">
                <a:sym typeface="Wingdings"/>
              </a:rPr>
              <a:t>; feels like throwing under the bus </a:t>
            </a:r>
            <a:r>
              <a:rPr lang="en-US" sz="2800" dirty="0" smtClean="0">
                <a:sym typeface="Wingdings" panose="05000000000000000000" pitchFamily="2" charset="2"/>
              </a:rPr>
              <a:t> </a:t>
            </a:r>
            <a:r>
              <a:rPr lang="en-US" sz="2800" dirty="0" smtClean="0"/>
              <a:t>Leave </a:t>
            </a:r>
            <a:r>
              <a:rPr lang="en-US" sz="2800" dirty="0"/>
              <a:t>the programmer out of </a:t>
            </a:r>
            <a:r>
              <a:rPr lang="en-US" sz="2800" dirty="0" smtClean="0"/>
              <a:t>it. A </a:t>
            </a:r>
            <a:r>
              <a:rPr lang="en-US" sz="2800" dirty="0"/>
              <a:t>technical problem requires a technical </a:t>
            </a:r>
            <a:r>
              <a:rPr lang="en-US" sz="2800" dirty="0" smtClean="0"/>
              <a:t>solution </a:t>
            </a:r>
            <a:r>
              <a:rPr lang="en-US" sz="2800" dirty="0" smtClean="0">
                <a:sym typeface="Wingdings" panose="05000000000000000000" pitchFamily="2" charset="2"/>
              </a:rPr>
              <a:t> </a:t>
            </a:r>
            <a:r>
              <a:rPr lang="en-US" sz="2800" dirty="0" smtClean="0">
                <a:solidFill>
                  <a:srgbClr val="FF0000"/>
                </a:solidFill>
                <a:sym typeface="Wingdings" panose="05000000000000000000" pitchFamily="2" charset="2"/>
              </a:rPr>
              <a:t>Let’s</a:t>
            </a:r>
            <a:r>
              <a:rPr lang="en-US" sz="2800" dirty="0" smtClean="0">
                <a:solidFill>
                  <a:srgbClr val="FF0000"/>
                </a:solidFill>
              </a:rPr>
              <a:t> engineer that!</a:t>
            </a:r>
            <a:endParaRPr lang="en-US" sz="2800" dirty="0">
              <a:solidFill>
                <a:srgbClr val="FF0000"/>
              </a:solidFill>
              <a:sym typeface="Wingdings"/>
            </a:endParaRPr>
          </a:p>
          <a:p>
            <a:pPr marL="400050" lvl="2"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53</a:t>
            </a:fld>
            <a:endParaRPr lang="en-US" dirty="0"/>
          </a:p>
        </p:txBody>
      </p:sp>
    </p:spTree>
    <p:extLst>
      <p:ext uri="{BB962C8B-B14F-4D97-AF65-F5344CB8AC3E}">
        <p14:creationId xmlns:p14="http://schemas.microsoft.com/office/powerpoint/2010/main" val="477103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sz="4000" u="sng" dirty="0" smtClean="0"/>
              <a:t>BFS example revisited [EduPar2011] </a:t>
            </a:r>
            <a:r>
              <a:rPr lang="en-US" sz="1600" u="sng" dirty="0" smtClean="0"/>
              <a:t>old slide</a:t>
            </a:r>
            <a:endParaRPr lang="en-US" sz="1600" u="sng" dirty="0"/>
          </a:p>
        </p:txBody>
      </p:sp>
      <p:sp>
        <p:nvSpPr>
          <p:cNvPr id="3" name="Content Placeholder 2"/>
          <p:cNvSpPr>
            <a:spLocks noGrp="1"/>
          </p:cNvSpPr>
          <p:nvPr>
            <p:ph idx="1"/>
          </p:nvPr>
        </p:nvSpPr>
        <p:spPr>
          <a:xfrm>
            <a:off x="0" y="850900"/>
            <a:ext cx="9144000" cy="5783263"/>
          </a:xfrm>
        </p:spPr>
        <p:txBody>
          <a:bodyPr>
            <a:normAutofit fontScale="92500" lnSpcReduction="20000"/>
          </a:bodyPr>
          <a:lstStyle/>
          <a:p>
            <a:pPr>
              <a:buNone/>
            </a:pPr>
            <a:r>
              <a:rPr lang="en-US" sz="2400" u="sng" dirty="0" smtClean="0"/>
              <a:t>201x NSF/IEEE-TCPP curriculum</a:t>
            </a:r>
            <a:r>
              <a:rPr lang="en-US" sz="2400" dirty="0" smtClean="0"/>
              <a:t> teach BFS using </a:t>
            </a:r>
            <a:r>
              <a:rPr lang="en-US" sz="2400" dirty="0" err="1" smtClean="0"/>
              <a:t>OpenMP</a:t>
            </a:r>
            <a:endParaRPr lang="en-US" sz="2400" u="sng" dirty="0" smtClean="0"/>
          </a:p>
          <a:p>
            <a:pPr>
              <a:buNone/>
            </a:pPr>
            <a:r>
              <a:rPr lang="en-US" sz="2400" b="1" u="sng" dirty="0" smtClean="0"/>
              <a:t>Teaching experiment</a:t>
            </a:r>
            <a:r>
              <a:rPr lang="en-US" sz="2400" b="1" dirty="0" smtClean="0"/>
              <a:t> </a:t>
            </a:r>
            <a:r>
              <a:rPr lang="en-US" sz="2400" dirty="0" smtClean="0"/>
              <a:t>Joint F2010 UIUC/UMD class. 42 students</a:t>
            </a:r>
            <a:endParaRPr lang="en-US" sz="2400" u="sng" dirty="0" smtClean="0"/>
          </a:p>
          <a:p>
            <a:pPr>
              <a:buNone/>
            </a:pPr>
            <a:r>
              <a:rPr lang="en-US" sz="2400" u="sng" dirty="0" smtClean="0"/>
              <a:t>Good news</a:t>
            </a:r>
            <a:r>
              <a:rPr lang="en-US" sz="2400" dirty="0" smtClean="0"/>
              <a:t> Easy coding (since no meaningful ‘decomposition’)</a:t>
            </a:r>
          </a:p>
          <a:p>
            <a:pPr>
              <a:buNone/>
            </a:pPr>
            <a:r>
              <a:rPr lang="en-US" sz="2400" u="sng" dirty="0" smtClean="0"/>
              <a:t>Bad news</a:t>
            </a:r>
            <a:r>
              <a:rPr lang="en-US" sz="2400" dirty="0" smtClean="0"/>
              <a:t> </a:t>
            </a:r>
            <a:r>
              <a:rPr lang="en-US" sz="2400" dirty="0" smtClean="0">
                <a:solidFill>
                  <a:srgbClr val="FF0000"/>
                </a:solidFill>
              </a:rPr>
              <a:t>None</a:t>
            </a:r>
            <a:r>
              <a:rPr lang="en-US" sz="2400" dirty="0" smtClean="0"/>
              <a:t> got </a:t>
            </a:r>
            <a:r>
              <a:rPr lang="en-US" sz="2400" dirty="0" smtClean="0">
                <a:solidFill>
                  <a:srgbClr val="FF0000"/>
                </a:solidFill>
              </a:rPr>
              <a:t>speedup</a:t>
            </a:r>
            <a:r>
              <a:rPr lang="en-US" sz="2400" dirty="0" smtClean="0"/>
              <a:t> over serial on 8-proc SMP machine</a:t>
            </a:r>
          </a:p>
          <a:p>
            <a:pPr>
              <a:buNone/>
            </a:pPr>
            <a:r>
              <a:rPr lang="en-US" sz="2400" dirty="0" smtClean="0"/>
              <a:t>BFS </a:t>
            </a:r>
            <a:r>
              <a:rPr lang="en-US" sz="2400" dirty="0" err="1" smtClean="0"/>
              <a:t>alg</a:t>
            </a:r>
            <a:r>
              <a:rPr lang="en-US" sz="2400" dirty="0" smtClean="0"/>
              <a:t> was </a:t>
            </a:r>
            <a:r>
              <a:rPr lang="en-US" sz="2400" u="sng" dirty="0" smtClean="0"/>
              <a:t>easy but .. no good</a:t>
            </a:r>
            <a:r>
              <a:rPr lang="en-US" sz="2400" dirty="0" smtClean="0"/>
              <a:t>: </a:t>
            </a:r>
            <a:r>
              <a:rPr lang="en-US" sz="2400" dirty="0" smtClean="0">
                <a:sym typeface="Wingdings" pitchFamily="2" charset="2"/>
              </a:rPr>
              <a:t></a:t>
            </a:r>
            <a:r>
              <a:rPr lang="en-US" sz="2400" b="1" dirty="0" smtClean="0"/>
              <a:t>no speedups</a:t>
            </a:r>
          </a:p>
          <a:p>
            <a:pPr algn="ctr">
              <a:buNone/>
            </a:pPr>
            <a:r>
              <a:rPr lang="en-US" sz="2400" u="sng" dirty="0" smtClean="0"/>
              <a:t>Speedups on </a:t>
            </a:r>
            <a:r>
              <a:rPr lang="en-US" sz="2400" u="sng" dirty="0" smtClean="0">
                <a:solidFill>
                  <a:srgbClr val="FF0000"/>
                </a:solidFill>
              </a:rPr>
              <a:t>64-processor XMT</a:t>
            </a:r>
            <a:r>
              <a:rPr lang="en-US" sz="2400" dirty="0" smtClean="0">
                <a:solidFill>
                  <a:srgbClr val="FF0000"/>
                </a:solidFill>
              </a:rPr>
              <a:t> 7x to 25x</a:t>
            </a:r>
          </a:p>
          <a:p>
            <a:pPr>
              <a:buNone/>
            </a:pPr>
            <a:r>
              <a:rPr lang="en-US" sz="2400" u="sng" dirty="0" smtClean="0"/>
              <a:t>Hey, unfair!</a:t>
            </a:r>
            <a:r>
              <a:rPr lang="en-US" sz="2400" dirty="0" smtClean="0"/>
              <a:t> Hold on: &lt;1/4 of the silicon area of SMP</a:t>
            </a:r>
            <a:endParaRPr lang="en-US" sz="2400" dirty="0" smtClean="0">
              <a:solidFill>
                <a:srgbClr val="FF0000"/>
              </a:solidFill>
            </a:endParaRPr>
          </a:p>
          <a:p>
            <a:pPr algn="ctr">
              <a:buNone/>
            </a:pPr>
            <a:r>
              <a:rPr lang="en-US" sz="2400" u="sng" dirty="0" smtClean="0"/>
              <a:t>Symptom of the bigger denial</a:t>
            </a:r>
            <a:r>
              <a:rPr lang="en-US" sz="2400" dirty="0" smtClean="0"/>
              <a:t> </a:t>
            </a:r>
          </a:p>
          <a:p>
            <a:pPr>
              <a:buNone/>
            </a:pPr>
            <a:r>
              <a:rPr lang="en-US" sz="2400" u="sng" dirty="0" smtClean="0"/>
              <a:t>‘Only problem</a:t>
            </a:r>
            <a:r>
              <a:rPr lang="en-US" sz="2400" dirty="0" smtClean="0"/>
              <a:t> Developers lack parallel programming skills’ </a:t>
            </a:r>
          </a:p>
          <a:p>
            <a:pPr>
              <a:buNone/>
            </a:pPr>
            <a:r>
              <a:rPr lang="en-US" sz="2400" u="sng" dirty="0" smtClean="0"/>
              <a:t>Solution</a:t>
            </a:r>
            <a:r>
              <a:rPr lang="en-US" sz="2400" dirty="0" smtClean="0"/>
              <a:t> Education</a:t>
            </a:r>
          </a:p>
          <a:p>
            <a:pPr>
              <a:buNone/>
            </a:pPr>
            <a:r>
              <a:rPr lang="en-US" sz="2400" u="sng" dirty="0" smtClean="0"/>
              <a:t>False</a:t>
            </a:r>
            <a:r>
              <a:rPr lang="en-US" sz="2400" dirty="0" smtClean="0"/>
              <a:t> Teach then see that </a:t>
            </a:r>
            <a:r>
              <a:rPr lang="en-US" sz="2400" u="sng" dirty="0" smtClean="0"/>
              <a:t>HW is the problem</a:t>
            </a:r>
          </a:p>
          <a:p>
            <a:pPr eaLnBrk="1" hangingPunct="1">
              <a:lnSpc>
                <a:spcPct val="80000"/>
              </a:lnSpc>
              <a:buFontTx/>
              <a:buNone/>
            </a:pPr>
            <a:endParaRPr lang="en-US" sz="2400" dirty="0" smtClean="0"/>
          </a:p>
          <a:p>
            <a:pPr algn="ctr" eaLnBrk="1" hangingPunct="1">
              <a:lnSpc>
                <a:spcPct val="80000"/>
              </a:lnSpc>
              <a:buFontTx/>
              <a:buNone/>
            </a:pPr>
            <a:r>
              <a:rPr lang="en-US" sz="2400" u="sng" dirty="0" smtClean="0"/>
              <a:t>HotPAR10 performance results include BFS:</a:t>
            </a:r>
          </a:p>
          <a:p>
            <a:pPr eaLnBrk="1" hangingPunct="1">
              <a:lnSpc>
                <a:spcPct val="80000"/>
              </a:lnSpc>
              <a:buFontTx/>
              <a:buNone/>
            </a:pPr>
            <a:r>
              <a:rPr lang="en-US" sz="2400" u="sng" dirty="0" smtClean="0"/>
              <a:t>XMT/GPU Speed-up</a:t>
            </a:r>
            <a:r>
              <a:rPr lang="en-US" sz="2400" dirty="0" smtClean="0"/>
              <a:t> same silicon area, highly parallel input: </a:t>
            </a:r>
            <a:r>
              <a:rPr lang="en-US" sz="2400" dirty="0" smtClean="0">
                <a:solidFill>
                  <a:srgbClr val="FF0000"/>
                </a:solidFill>
              </a:rPr>
              <a:t>5.4X</a:t>
            </a:r>
            <a:endParaRPr lang="en-US" sz="1800" dirty="0" smtClean="0">
              <a:solidFill>
                <a:srgbClr val="FF0000"/>
              </a:solidFill>
            </a:endParaRPr>
          </a:p>
          <a:p>
            <a:pPr eaLnBrk="1" hangingPunct="1">
              <a:lnSpc>
                <a:spcPct val="80000"/>
              </a:lnSpc>
              <a:buFontTx/>
              <a:buNone/>
            </a:pPr>
            <a:r>
              <a:rPr lang="en-US" sz="2400" dirty="0" smtClean="0"/>
              <a:t>Small HW configuration, large diameter: </a:t>
            </a:r>
            <a:r>
              <a:rPr lang="en-US" sz="2400" dirty="0" smtClean="0">
                <a:solidFill>
                  <a:srgbClr val="FF0000"/>
                </a:solidFill>
              </a:rPr>
              <a:t>109X w.r.t. same GPU</a:t>
            </a:r>
            <a:endParaRPr lang="en-US" sz="1800" dirty="0" smtClean="0">
              <a:solidFill>
                <a:srgbClr val="FF0000"/>
              </a:solidFill>
            </a:endParaRPr>
          </a:p>
          <a:p>
            <a:pPr>
              <a:buNone/>
            </a:pPr>
            <a:r>
              <a:rPr lang="en-US" sz="2400" dirty="0" smtClean="0"/>
              <a:t>One of quite a few benchmarks</a:t>
            </a:r>
          </a:p>
          <a:p>
            <a:pPr>
              <a:buNone/>
            </a:pPr>
            <a:r>
              <a:rPr lang="en-US" sz="2400" dirty="0" smtClean="0"/>
              <a:t>What followed since 2011 is indicative of the state of the art…</a:t>
            </a:r>
          </a:p>
          <a:p>
            <a:pPr>
              <a:buNone/>
            </a:pP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54</a:t>
            </a:fld>
            <a:endParaRPr lang="en-US" dirty="0"/>
          </a:p>
        </p:txBody>
      </p:sp>
    </p:spTree>
    <p:extLst>
      <p:ext uri="{BB962C8B-B14F-4D97-AF65-F5344CB8AC3E}">
        <p14:creationId xmlns:p14="http://schemas.microsoft.com/office/powerpoint/2010/main" val="10872928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448800" cy="533400"/>
          </a:xfrm>
        </p:spPr>
        <p:txBody>
          <a:bodyPr>
            <a:normAutofit fontScale="90000"/>
          </a:bodyPr>
          <a:lstStyle/>
          <a:p>
            <a:r>
              <a:rPr lang="en-US" sz="3600" dirty="0" smtClean="0">
                <a:solidFill>
                  <a:schemeClr val="tx1"/>
                </a:solidFill>
              </a:rPr>
              <a:t>BFS was lionized</a:t>
            </a:r>
          </a:p>
        </p:txBody>
      </p:sp>
      <p:sp>
        <p:nvSpPr>
          <p:cNvPr id="3" name="Content Placeholder 2"/>
          <p:cNvSpPr>
            <a:spLocks noGrp="1"/>
          </p:cNvSpPr>
          <p:nvPr>
            <p:ph idx="1"/>
          </p:nvPr>
        </p:nvSpPr>
        <p:spPr>
          <a:xfrm>
            <a:off x="0" y="838200"/>
            <a:ext cx="9144000" cy="5287963"/>
          </a:xfrm>
        </p:spPr>
        <p:txBody>
          <a:bodyPr>
            <a:normAutofit fontScale="92500" lnSpcReduction="10000"/>
          </a:bodyPr>
          <a:lstStyle/>
          <a:p>
            <a:r>
              <a:rPr lang="en-US" sz="2400" dirty="0" smtClean="0"/>
              <a:t>Many papers devoted to </a:t>
            </a:r>
            <a:r>
              <a:rPr lang="en-US" sz="2400" u="sng" dirty="0" smtClean="0"/>
              <a:t>special cases</a:t>
            </a:r>
            <a:r>
              <a:rPr lang="en-US" sz="2400" dirty="0" smtClean="0"/>
              <a:t> of BFS</a:t>
            </a:r>
          </a:p>
          <a:p>
            <a:pPr marL="0" indent="0">
              <a:buNone/>
            </a:pPr>
            <a:r>
              <a:rPr lang="en-US" sz="2400" dirty="0" smtClean="0"/>
              <a:t>    But, BFS </a:t>
            </a:r>
            <a:r>
              <a:rPr lang="en-US" sz="2400" dirty="0"/>
              <a:t>is bread &amp; butter. </a:t>
            </a:r>
            <a:r>
              <a:rPr lang="en-US" sz="2400" dirty="0">
                <a:solidFill>
                  <a:srgbClr val="00B050"/>
                </a:solidFill>
              </a:rPr>
              <a:t>Call the Marines each time you need </a:t>
            </a:r>
            <a:endParaRPr lang="en-US" sz="2400" dirty="0" smtClean="0">
              <a:solidFill>
                <a:srgbClr val="00B050"/>
              </a:solidFill>
            </a:endParaRPr>
          </a:p>
          <a:p>
            <a:pPr marL="0" indent="0">
              <a:buNone/>
            </a:pPr>
            <a:r>
              <a:rPr lang="en-US" sz="2400" dirty="0">
                <a:solidFill>
                  <a:srgbClr val="00B050"/>
                </a:solidFill>
              </a:rPr>
              <a:t> </a:t>
            </a:r>
            <a:r>
              <a:rPr lang="en-US" sz="2400" dirty="0" smtClean="0">
                <a:solidFill>
                  <a:srgbClr val="00B050"/>
                </a:solidFill>
              </a:rPr>
              <a:t>   bread? </a:t>
            </a:r>
            <a:r>
              <a:rPr lang="en-US" sz="2400" u="sng" dirty="0" smtClean="0"/>
              <a:t>Makes </a:t>
            </a:r>
            <a:r>
              <a:rPr lang="en-US" sz="2400" u="sng" dirty="0"/>
              <a:t>one wonder</a:t>
            </a:r>
            <a:r>
              <a:rPr lang="en-US" sz="2400" dirty="0"/>
              <a:t> </a:t>
            </a:r>
            <a:r>
              <a:rPr lang="en-US" sz="2400" dirty="0" smtClean="0"/>
              <a:t>Is something wrong with the </a:t>
            </a:r>
            <a:r>
              <a:rPr lang="en-US" sz="2400" dirty="0"/>
              <a:t>field</a:t>
            </a:r>
            <a:r>
              <a:rPr lang="en-US" sz="2400" dirty="0" smtClean="0"/>
              <a:t>?  </a:t>
            </a:r>
          </a:p>
          <a:p>
            <a:pPr marL="0" indent="0" algn="ctr">
              <a:buNone/>
            </a:pPr>
            <a:r>
              <a:rPr lang="en-US" sz="2400" u="sng" dirty="0" smtClean="0"/>
              <a:t>Examples</a:t>
            </a:r>
          </a:p>
          <a:p>
            <a:pPr marL="400050" lvl="1" indent="0">
              <a:buNone/>
            </a:pPr>
            <a:r>
              <a:rPr lang="en-US" sz="2400" dirty="0" smtClean="0"/>
              <a:t>1. </a:t>
            </a:r>
            <a:r>
              <a:rPr lang="en-US" sz="2400" u="sng" dirty="0" smtClean="0"/>
              <a:t>‘Decree</a:t>
            </a:r>
            <a:r>
              <a:rPr lang="en-US" sz="2400" dirty="0" smtClean="0"/>
              <a:t>’ Random graphs = ‘reality’. In the old days: Expander graphs taught in graph design. Planar graphs were real</a:t>
            </a:r>
            <a:endParaRPr lang="en-US" sz="2400" b="1" dirty="0" smtClean="0"/>
          </a:p>
          <a:p>
            <a:pPr marL="400050" lvl="1" indent="0">
              <a:buNone/>
            </a:pPr>
            <a:r>
              <a:rPr lang="en-US" sz="2400" dirty="0" smtClean="0"/>
              <a:t>Lots of parallelism </a:t>
            </a:r>
            <a:r>
              <a:rPr lang="en-US" sz="2400" dirty="0" smtClean="0">
                <a:sym typeface="Wingdings" pitchFamily="2" charset="2"/>
              </a:rPr>
              <a:t> more</a:t>
            </a:r>
            <a:r>
              <a:rPr lang="en-US" sz="2400" dirty="0" smtClean="0"/>
              <a:t> HW design freedom. E.g., GPUs/CPUs get decent speedup with lots of parallelism.  </a:t>
            </a:r>
            <a:endParaRPr lang="en-US" sz="2400" dirty="0" smtClean="0">
              <a:solidFill>
                <a:srgbClr val="FF0000"/>
              </a:solidFill>
            </a:endParaRPr>
          </a:p>
          <a:p>
            <a:pPr>
              <a:buNone/>
            </a:pPr>
            <a:r>
              <a:rPr lang="en-US" sz="2400" dirty="0" smtClean="0">
                <a:solidFill>
                  <a:srgbClr val="FF0000"/>
                </a:solidFill>
              </a:rPr>
              <a:t>	But, not enough for general parallel algorithms.</a:t>
            </a:r>
            <a:r>
              <a:rPr lang="en-US" sz="2400" dirty="0" smtClean="0"/>
              <a:t> BFS (&amp; max-flow): much better speedups on XMT. </a:t>
            </a:r>
          </a:p>
          <a:p>
            <a:pPr>
              <a:buNone/>
            </a:pPr>
            <a:r>
              <a:rPr lang="en-US" sz="2400" dirty="0"/>
              <a:t>	</a:t>
            </a:r>
            <a:r>
              <a:rPr lang="en-US" sz="2400" dirty="0" smtClean="0"/>
              <a:t>Same for easier programs.  Will explain the impact of this on tree and graph algorithms in a few slides. More recently:</a:t>
            </a:r>
          </a:p>
          <a:p>
            <a:pPr>
              <a:buNone/>
            </a:pPr>
            <a:r>
              <a:rPr lang="en-US" sz="2400" dirty="0" smtClean="0"/>
              <a:t>     2. Case: visiting every edge on “frontier” may not be needed---parallel DFS folklore...  Limited help for some inputs. Bandwidth (scalability!) still big issue. How to apply to topological sort (dependence graphs)?</a:t>
            </a:r>
          </a:p>
          <a:p>
            <a:pPr>
              <a:buNone/>
            </a:pPr>
            <a:endParaRPr lang="en-US" sz="2400" dirty="0" smtClean="0"/>
          </a:p>
          <a:p>
            <a:pPr>
              <a:buNone/>
            </a:pPr>
            <a:endParaRPr lang="en-US" sz="2400" dirty="0" smtClean="0">
              <a:solidFill>
                <a:srgbClr val="FF0000"/>
              </a:solidFill>
            </a:endParaRPr>
          </a:p>
          <a:p>
            <a:pPr>
              <a:buNone/>
            </a:pP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55</a:t>
            </a:fld>
            <a:endParaRPr lang="en-US" dirty="0"/>
          </a:p>
        </p:txBody>
      </p:sp>
    </p:spTree>
    <p:extLst>
      <p:ext uri="{BB962C8B-B14F-4D97-AF65-F5344CB8AC3E}">
        <p14:creationId xmlns:p14="http://schemas.microsoft.com/office/powerpoint/2010/main" val="10429027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smtClean="0"/>
              <a:t>More On PRAM-On-Chip Programming</a:t>
            </a:r>
            <a:endParaRPr lang="en-US" sz="3600" dirty="0"/>
          </a:p>
        </p:txBody>
      </p:sp>
      <p:sp>
        <p:nvSpPr>
          <p:cNvPr id="3" name="Content Placeholder 2"/>
          <p:cNvSpPr>
            <a:spLocks noGrp="1"/>
          </p:cNvSpPr>
          <p:nvPr>
            <p:ph idx="1"/>
          </p:nvPr>
        </p:nvSpPr>
        <p:spPr>
          <a:xfrm>
            <a:off x="0" y="1600200"/>
            <a:ext cx="9144000" cy="4525963"/>
          </a:xfrm>
        </p:spPr>
        <p:txBody>
          <a:bodyPr/>
          <a:lstStyle/>
          <a:p>
            <a:r>
              <a:rPr lang="en-US" sz="2400" dirty="0" smtClean="0"/>
              <a:t>10</a:t>
            </a:r>
            <a:r>
              <a:rPr lang="en-US" sz="2400" baseline="30000" dirty="0" smtClean="0"/>
              <a:t>th</a:t>
            </a:r>
            <a:r>
              <a:rPr lang="en-US" sz="2400" dirty="0" smtClean="0"/>
              <a:t> grader* comparing parallel programming approaches </a:t>
            </a:r>
          </a:p>
          <a:p>
            <a:pPr lvl="1"/>
            <a:r>
              <a:rPr lang="en-US" sz="2400" i="1" dirty="0" smtClean="0"/>
              <a:t>“I was motivated to solve all the XMT programming assignments we got, since I had to cope with </a:t>
            </a:r>
            <a:r>
              <a:rPr lang="en-US" sz="2400" i="1" dirty="0" smtClean="0">
                <a:solidFill>
                  <a:srgbClr val="FF0000"/>
                </a:solidFill>
              </a:rPr>
              <a:t>solving the algorithmic problems</a:t>
            </a:r>
            <a:r>
              <a:rPr lang="en-US" sz="2400" i="1" dirty="0" smtClean="0"/>
              <a:t> themselves, which I enjoy doing. In contrast, I did not see the point of programming other parallel systems available to us at school, since too much of the programming was effort </a:t>
            </a:r>
            <a:r>
              <a:rPr lang="en-US" sz="2400" i="1" dirty="0" smtClean="0">
                <a:solidFill>
                  <a:srgbClr val="FF0000"/>
                </a:solidFill>
              </a:rPr>
              <a:t>getting around the way the system was engineered</a:t>
            </a:r>
            <a:r>
              <a:rPr lang="en-US" sz="2400" i="1" dirty="0" smtClean="0"/>
              <a:t>, and this was not fun”</a:t>
            </a:r>
          </a:p>
          <a:p>
            <a:pPr>
              <a:buNone/>
            </a:pPr>
            <a:r>
              <a:rPr lang="en-US" sz="2400" dirty="0" smtClean="0"/>
              <a:t>*From Montgomery Blair Magnet, Silver Spring, MD</a:t>
            </a: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56</a:t>
            </a:fld>
            <a:endParaRPr lang="en-US" dirty="0"/>
          </a:p>
        </p:txBody>
      </p:sp>
    </p:spTree>
    <p:extLst>
      <p:ext uri="{BB962C8B-B14F-4D97-AF65-F5344CB8AC3E}">
        <p14:creationId xmlns:p14="http://schemas.microsoft.com/office/powerpoint/2010/main" val="24383465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600" u="sng" dirty="0" smtClean="0"/>
              <a:t>Independent validation by </a:t>
            </a:r>
            <a:r>
              <a:rPr lang="en-US" sz="3600" u="sng" dirty="0" err="1" smtClean="0"/>
              <a:t>DoD</a:t>
            </a:r>
            <a:r>
              <a:rPr lang="en-US" sz="3600" u="sng" dirty="0" smtClean="0"/>
              <a:t> employee</a:t>
            </a:r>
            <a:endParaRPr lang="en-US" sz="3600" u="sng" dirty="0"/>
          </a:p>
        </p:txBody>
      </p:sp>
      <p:sp>
        <p:nvSpPr>
          <p:cNvPr id="3" name="Content Placeholder 2"/>
          <p:cNvSpPr>
            <a:spLocks noGrp="1"/>
          </p:cNvSpPr>
          <p:nvPr>
            <p:ph idx="1"/>
          </p:nvPr>
        </p:nvSpPr>
        <p:spPr>
          <a:xfrm>
            <a:off x="0" y="990600"/>
            <a:ext cx="9144000" cy="5135563"/>
          </a:xfrm>
        </p:spPr>
        <p:txBody>
          <a:bodyPr/>
          <a:lstStyle/>
          <a:p>
            <a:pPr>
              <a:buNone/>
            </a:pPr>
            <a:r>
              <a:rPr lang="fr-FR" sz="2000" dirty="0" smtClean="0"/>
              <a:t>Nathaniel Crowell. Parallel algorithms for graph </a:t>
            </a:r>
            <a:r>
              <a:rPr lang="fr-FR" sz="2000" dirty="0" err="1" smtClean="0"/>
              <a:t>problems</a:t>
            </a:r>
            <a:r>
              <a:rPr lang="fr-FR" sz="2000" dirty="0" smtClean="0"/>
              <a:t>. MSc scholarly paper, CS@UMD. Not part of the XMT team </a:t>
            </a:r>
          </a:p>
          <a:p>
            <a:pPr>
              <a:buNone/>
            </a:pPr>
            <a:r>
              <a:rPr lang="fr-FR" sz="2000" dirty="0" smtClean="0"/>
              <a:t>http://www.cs.umd.edu/Grad/scholarlypapers/papers/NCrowell.pdf</a:t>
            </a:r>
          </a:p>
          <a:p>
            <a:r>
              <a:rPr lang="fr-FR" sz="2400" dirty="0" smtClean="0"/>
              <a:t>Evaluated XMT for public domain problems of interest to </a:t>
            </a:r>
            <a:r>
              <a:rPr lang="fr-FR" sz="2400" dirty="0" err="1" smtClean="0"/>
              <a:t>DoD</a:t>
            </a:r>
            <a:r>
              <a:rPr lang="fr-FR" sz="2400" dirty="0" smtClean="0"/>
              <a:t> </a:t>
            </a:r>
          </a:p>
          <a:p>
            <a:r>
              <a:rPr lang="fr-FR" sz="2400" dirty="0" smtClean="0"/>
              <a:t>Developed serial then XMT programs </a:t>
            </a:r>
          </a:p>
          <a:p>
            <a:r>
              <a:rPr lang="fr-FR" sz="2400" dirty="0" err="1" smtClean="0"/>
              <a:t>Solved</a:t>
            </a:r>
            <a:r>
              <a:rPr lang="fr-FR" sz="2400" dirty="0" smtClean="0"/>
              <a:t> with minimal effort (MSc scholarly paper..) many problems. E.g., 4 SSCA2 kernels, Algebraic connectivity and Fiedler vector (Parallel Davidson </a:t>
            </a:r>
            <a:r>
              <a:rPr lang="fr-FR" sz="2400" dirty="0" err="1" smtClean="0"/>
              <a:t>Eigensolver</a:t>
            </a:r>
            <a:r>
              <a:rPr lang="fr-FR" sz="2400" dirty="0" smtClean="0"/>
              <a:t>)</a:t>
            </a:r>
          </a:p>
          <a:p>
            <a:r>
              <a:rPr lang="fr-FR" sz="2400" dirty="0" smtClean="0"/>
              <a:t>Good </a:t>
            </a:r>
            <a:r>
              <a:rPr lang="fr-FR" sz="2400" dirty="0" err="1" smtClean="0"/>
              <a:t>speedups</a:t>
            </a:r>
            <a:endParaRPr lang="fr-FR" sz="2400" dirty="0" smtClean="0"/>
          </a:p>
          <a:p>
            <a:r>
              <a:rPr lang="fr-FR" sz="2400" dirty="0" smtClean="0"/>
              <a:t>No way where one could have done that on </a:t>
            </a:r>
            <a:r>
              <a:rPr lang="fr-FR" sz="2400" dirty="0" err="1" smtClean="0"/>
              <a:t>other</a:t>
            </a:r>
            <a:r>
              <a:rPr lang="fr-FR" sz="2400" dirty="0" smtClean="0"/>
              <a:t> </a:t>
            </a:r>
            <a:r>
              <a:rPr lang="fr-FR" sz="2400" dirty="0" err="1" smtClean="0"/>
              <a:t>parallel</a:t>
            </a:r>
            <a:r>
              <a:rPr lang="fr-FR" sz="2400" dirty="0" smtClean="0"/>
              <a:t> </a:t>
            </a:r>
            <a:r>
              <a:rPr lang="fr-FR" sz="2400" dirty="0" err="1" smtClean="0"/>
              <a:t>platforms</a:t>
            </a:r>
            <a:r>
              <a:rPr lang="fr-FR" sz="2400" dirty="0" smtClean="0"/>
              <a:t> </a:t>
            </a:r>
            <a:r>
              <a:rPr lang="fr-FR" sz="2400" dirty="0" err="1" smtClean="0"/>
              <a:t>so</a:t>
            </a:r>
            <a:r>
              <a:rPr lang="fr-FR" sz="2400" dirty="0" smtClean="0"/>
              <a:t> </a:t>
            </a:r>
            <a:r>
              <a:rPr lang="fr-FR" sz="2400" dirty="0" err="1" smtClean="0"/>
              <a:t>quickly</a:t>
            </a:r>
            <a:endParaRPr lang="fr-FR" sz="2400" dirty="0" smtClean="0"/>
          </a:p>
          <a:p>
            <a:r>
              <a:rPr lang="fr-FR" sz="2400" dirty="0"/>
              <a:t>Reports: </a:t>
            </a:r>
            <a:r>
              <a:rPr lang="fr-FR" sz="2400" dirty="0">
                <a:solidFill>
                  <a:srgbClr val="FF0000"/>
                </a:solidFill>
              </a:rPr>
              <a:t>extra</a:t>
            </a:r>
            <a:r>
              <a:rPr lang="fr-FR" sz="2400" dirty="0"/>
              <a:t> effort for </a:t>
            </a:r>
            <a:r>
              <a:rPr lang="fr-FR" sz="2400" dirty="0" err="1"/>
              <a:t>producing</a:t>
            </a:r>
            <a:r>
              <a:rPr lang="fr-FR" sz="2400" dirty="0"/>
              <a:t> </a:t>
            </a:r>
            <a:r>
              <a:rPr lang="fr-FR" sz="2400" dirty="0" err="1"/>
              <a:t>parallel</a:t>
            </a:r>
            <a:r>
              <a:rPr lang="fr-FR" sz="2400" dirty="0"/>
              <a:t> code </a:t>
            </a:r>
            <a:r>
              <a:rPr lang="fr-FR" sz="2400" dirty="0" err="1"/>
              <a:t>was</a:t>
            </a:r>
            <a:r>
              <a:rPr lang="fr-FR" sz="2400" dirty="0"/>
              <a:t> </a:t>
            </a:r>
            <a:r>
              <a:rPr lang="fr-FR" sz="2400" dirty="0">
                <a:solidFill>
                  <a:srgbClr val="FF0000"/>
                </a:solidFill>
              </a:rPr>
              <a:t>minimal</a:t>
            </a:r>
          </a:p>
          <a:p>
            <a:pPr marL="0" indent="0">
              <a:buNone/>
            </a:pPr>
            <a:endParaRPr lang="fr-FR" sz="2400" dirty="0" smtClean="0"/>
          </a:p>
        </p:txBody>
      </p:sp>
      <p:sp>
        <p:nvSpPr>
          <p:cNvPr id="4" name="Slide Number Placeholder 3"/>
          <p:cNvSpPr>
            <a:spLocks noGrp="1"/>
          </p:cNvSpPr>
          <p:nvPr>
            <p:ph type="sldNum" sz="quarter" idx="12"/>
          </p:nvPr>
        </p:nvSpPr>
        <p:spPr/>
        <p:txBody>
          <a:bodyPr/>
          <a:lstStyle/>
          <a:p>
            <a:fld id="{6D91661D-629B-1643-88A8-69A2F214F552}" type="slidenum">
              <a:rPr lang="en-US" smtClean="0"/>
              <a:pPr/>
              <a:t>57</a:t>
            </a:fld>
            <a:endParaRPr lang="en-US" dirty="0"/>
          </a:p>
        </p:txBody>
      </p:sp>
    </p:spTree>
    <p:extLst>
      <p:ext uri="{BB962C8B-B14F-4D97-AF65-F5344CB8AC3E}">
        <p14:creationId xmlns:p14="http://schemas.microsoft.com/office/powerpoint/2010/main" val="7673509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685799"/>
          </a:xfrm>
        </p:spPr>
        <p:txBody>
          <a:bodyPr>
            <a:normAutofit fontScale="25000" lnSpcReduction="20000"/>
          </a:bodyPr>
          <a:lstStyle/>
          <a:p>
            <a:pPr algn="ctr">
              <a:buNone/>
            </a:pPr>
            <a:r>
              <a:rPr lang="en-US" sz="12800" dirty="0" smtClean="0"/>
              <a:t>Example: </a:t>
            </a:r>
            <a:r>
              <a:rPr lang="en-US" sz="12800" u="sng" dirty="0" smtClean="0"/>
              <a:t>Another Order-of-Magnitude Improvement </a:t>
            </a:r>
            <a:endParaRPr lang="en-US" sz="12800" dirty="0" smtClean="0"/>
          </a:p>
          <a:p>
            <a:pPr lvl="1">
              <a:buNone/>
            </a:pPr>
            <a:endParaRPr lang="en-US" sz="2400" dirty="0" smtClean="0">
              <a:solidFill>
                <a:srgbClr val="FF0000"/>
              </a:solidFill>
            </a:endParaRPr>
          </a:p>
          <a:p>
            <a:pPr lvl="1">
              <a:buNone/>
            </a:pPr>
            <a:r>
              <a:rPr lang="en-US" sz="2400" dirty="0" smtClean="0">
                <a:solidFill>
                  <a:srgbClr val="FF0000"/>
                </a:solidFill>
              </a:rPr>
              <a:t>			</a:t>
            </a:r>
          </a:p>
          <a:p>
            <a:pPr lvl="1">
              <a:buNone/>
            </a:pPr>
            <a:endParaRPr lang="en-US" sz="2400" dirty="0" smtClean="0">
              <a:solidFill>
                <a:srgbClr val="FF0000"/>
              </a:solidFill>
            </a:endParaRPr>
          </a:p>
          <a:p>
            <a:pPr lvl="1">
              <a:buNone/>
            </a:pPr>
            <a:endParaRPr lang="en-US" sz="2400" dirty="0" smtClean="0">
              <a:solidFill>
                <a:srgbClr val="FF0000"/>
              </a:solidFill>
            </a:endParaRPr>
          </a:p>
          <a:p>
            <a:pPr lvl="1">
              <a:buNone/>
            </a:pPr>
            <a:r>
              <a:rPr lang="en-US" sz="1800" dirty="0" smtClean="0"/>
              <a:t> </a:t>
            </a:r>
          </a:p>
        </p:txBody>
      </p:sp>
      <p:sp>
        <p:nvSpPr>
          <p:cNvPr id="7" name="TextBox 6"/>
          <p:cNvSpPr txBox="1"/>
          <p:nvPr/>
        </p:nvSpPr>
        <p:spPr>
          <a:xfrm>
            <a:off x="0" y="762001"/>
            <a:ext cx="9144000" cy="6924973"/>
          </a:xfrm>
          <a:prstGeom prst="rect">
            <a:avLst/>
          </a:prstGeom>
          <a:noFill/>
        </p:spPr>
        <p:txBody>
          <a:bodyPr wrap="square" rtlCol="0">
            <a:spAutoFit/>
          </a:bodyPr>
          <a:lstStyle/>
          <a:p>
            <a:pPr marL="0" lvl="1"/>
            <a:r>
              <a:rPr lang="en-US" sz="2400" u="sng" dirty="0" smtClean="0"/>
              <a:t>Ease of programming</a:t>
            </a:r>
            <a:r>
              <a:rPr lang="en-US" sz="2400" dirty="0" smtClean="0"/>
              <a:t> </a:t>
            </a:r>
            <a:r>
              <a:rPr lang="en-US" sz="2400" b="1" dirty="0" smtClean="0"/>
              <a:t>Ease of learning</a:t>
            </a:r>
            <a:r>
              <a:rPr lang="en-US" sz="2400" dirty="0" smtClean="0"/>
              <a:t>. </a:t>
            </a:r>
            <a:r>
              <a:rPr lang="en-US" sz="2400" dirty="0" err="1" smtClean="0"/>
              <a:t>Teachability</a:t>
            </a:r>
            <a:r>
              <a:rPr lang="en-US" sz="2400" dirty="0" smtClean="0"/>
              <a:t> [SIGCSE’10]</a:t>
            </a:r>
          </a:p>
          <a:p>
            <a:pPr eaLnBrk="1" hangingPunct="1">
              <a:buFontTx/>
              <a:buChar char="-"/>
              <a:defRPr/>
            </a:pPr>
            <a:r>
              <a:rPr lang="en-US" sz="2400" b="1" dirty="0" smtClean="0">
                <a:solidFill>
                  <a:srgbClr val="FF0000"/>
                </a:solidFill>
              </a:rPr>
              <a:t>Freshman</a:t>
            </a:r>
            <a:r>
              <a:rPr lang="en-US" sz="2400" dirty="0" smtClean="0">
                <a:solidFill>
                  <a:srgbClr val="FF0000"/>
                </a:solidFill>
              </a:rPr>
              <a:t> class. 11 non-CS students. </a:t>
            </a:r>
            <a:r>
              <a:rPr lang="en-US" sz="2400" dirty="0" err="1" smtClean="0">
                <a:solidFill>
                  <a:srgbClr val="FF0000"/>
                </a:solidFill>
              </a:rPr>
              <a:t>Prog</a:t>
            </a:r>
            <a:r>
              <a:rPr lang="en-US" sz="2400" dirty="0" smtClean="0">
                <a:solidFill>
                  <a:srgbClr val="FF0000"/>
                </a:solidFill>
              </a:rPr>
              <a:t>. assignments:  merge-sort*, integer-sort* &amp; sample-sort</a:t>
            </a:r>
            <a:r>
              <a:rPr lang="en-US" sz="2400" dirty="0" smtClean="0"/>
              <a:t>. </a:t>
            </a:r>
          </a:p>
          <a:p>
            <a:pPr eaLnBrk="1" hangingPunct="1">
              <a:buFontTx/>
              <a:buChar char="-"/>
              <a:defRPr/>
            </a:pPr>
            <a:r>
              <a:rPr lang="en-US" sz="2400" dirty="0" smtClean="0"/>
              <a:t>TJ Magnet HS. Teacher downloaded simulator, assignments, class notes, from XMT page. </a:t>
            </a:r>
            <a:r>
              <a:rPr lang="en-US" sz="2400" b="1" dirty="0" smtClean="0"/>
              <a:t>Self-taught</a:t>
            </a:r>
            <a:r>
              <a:rPr lang="en-US" sz="2400" dirty="0" smtClean="0"/>
              <a:t>. </a:t>
            </a:r>
            <a:r>
              <a:rPr lang="en-US" sz="2400" b="1" dirty="0" smtClean="0"/>
              <a:t>700</a:t>
            </a:r>
            <a:r>
              <a:rPr lang="en-US" sz="2400" dirty="0" smtClean="0"/>
              <a:t> students, </a:t>
            </a:r>
            <a:r>
              <a:rPr lang="en-US" sz="2400" b="1" dirty="0" smtClean="0"/>
              <a:t>75</a:t>
            </a:r>
            <a:r>
              <a:rPr lang="en-US" sz="2400" dirty="0" smtClean="0"/>
              <a:t> enrolled in 2019.</a:t>
            </a:r>
          </a:p>
          <a:p>
            <a:pPr eaLnBrk="1" hangingPunct="1">
              <a:defRPr/>
            </a:pPr>
            <a:r>
              <a:rPr lang="en-US" sz="2400" u="sng" dirty="0" smtClean="0"/>
              <a:t>Recommends</a:t>
            </a:r>
            <a:r>
              <a:rPr lang="en-US" sz="2400" dirty="0" smtClean="0"/>
              <a:t> Teach XMT first. Easiest to set up (simulator), program, analyze - predictable performance (as in serial). </a:t>
            </a:r>
            <a:r>
              <a:rPr lang="en-US" sz="2400" dirty="0"/>
              <a:t>N</a:t>
            </a:r>
            <a:r>
              <a:rPr lang="en-US" sz="2400" dirty="0" smtClean="0"/>
              <a:t>ot just embarrassingly parallel. Teaches also </a:t>
            </a:r>
            <a:r>
              <a:rPr lang="en-US" sz="2400" dirty="0" err="1" smtClean="0"/>
              <a:t>OpenMP</a:t>
            </a:r>
            <a:r>
              <a:rPr lang="en-US" sz="2400" dirty="0" smtClean="0"/>
              <a:t>, MPI, CUDA **</a:t>
            </a:r>
          </a:p>
          <a:p>
            <a:pPr eaLnBrk="1" hangingPunct="1">
              <a:buFont typeface="Arial" charset="0"/>
              <a:buNone/>
              <a:defRPr/>
            </a:pPr>
            <a:r>
              <a:rPr lang="en-US" sz="2400" b="1" dirty="0" smtClean="0"/>
              <a:t>- HS &amp; MS </a:t>
            </a:r>
            <a:r>
              <a:rPr lang="en-US" sz="2400" dirty="0" smtClean="0"/>
              <a:t>(some </a:t>
            </a:r>
            <a:r>
              <a:rPr lang="en-US" sz="2400" b="1" dirty="0" smtClean="0"/>
              <a:t>10 yr </a:t>
            </a:r>
            <a:r>
              <a:rPr lang="en-US" sz="2400" dirty="0" smtClean="0"/>
              <a:t>old) from underrepresented groups by HS Math teacher</a:t>
            </a:r>
          </a:p>
          <a:p>
            <a:pPr eaLnBrk="1" hangingPunct="1">
              <a:defRPr/>
            </a:pPr>
            <a:r>
              <a:rPr lang="en-US" sz="2400" b="1" u="sng" dirty="0" smtClean="0"/>
              <a:t>Benchmark</a:t>
            </a:r>
            <a:r>
              <a:rPr lang="en-US" sz="2400" dirty="0" smtClean="0"/>
              <a:t> Can </a:t>
            </a:r>
            <a:r>
              <a:rPr lang="en-US" sz="2400" b="1" dirty="0" smtClean="0"/>
              <a:t>any</a:t>
            </a:r>
            <a:r>
              <a:rPr lang="en-US" sz="2400" dirty="0" smtClean="0"/>
              <a:t> CS major program your </a:t>
            </a:r>
            <a:r>
              <a:rPr lang="en-US" sz="2400" dirty="0" err="1" smtClean="0"/>
              <a:t>manycore</a:t>
            </a:r>
            <a:r>
              <a:rPr lang="en-US" sz="2400" dirty="0" smtClean="0"/>
              <a:t>? for </a:t>
            </a:r>
            <a:r>
              <a:rPr lang="en-US" sz="2400" b="1" dirty="0" smtClean="0"/>
              <a:t>hard</a:t>
            </a:r>
            <a:r>
              <a:rPr lang="en-US" sz="2400" dirty="0" smtClean="0"/>
              <a:t> speedups? Avoiding it </a:t>
            </a:r>
            <a:r>
              <a:rPr lang="en-US" sz="2400" dirty="0" smtClean="0">
                <a:sym typeface="Wingdings" pitchFamily="2" charset="2"/>
              </a:rPr>
              <a:t> </a:t>
            </a:r>
            <a:r>
              <a:rPr lang="en-US" sz="2400" b="1" dirty="0" smtClean="0">
                <a:sym typeface="Wingdings" pitchFamily="2" charset="2"/>
              </a:rPr>
              <a:t>denial. Yet, this is the state-of-the-art</a:t>
            </a:r>
          </a:p>
          <a:p>
            <a:pPr>
              <a:defRPr/>
            </a:pPr>
            <a:r>
              <a:rPr lang="en-US" sz="2400" u="sng" dirty="0" smtClean="0"/>
              <a:t>2-week programming </a:t>
            </a:r>
            <a:r>
              <a:rPr lang="en-US" sz="2400" u="sng" dirty="0"/>
              <a:t>HW </a:t>
            </a:r>
            <a:r>
              <a:rPr lang="en-US" sz="2400" u="sng" dirty="0" smtClean="0"/>
              <a:t>assignment </a:t>
            </a:r>
            <a:r>
              <a:rPr lang="en-US" sz="2400" dirty="0"/>
              <a:t>Parallel </a:t>
            </a:r>
            <a:r>
              <a:rPr lang="en-US" sz="2400" dirty="0" err="1" smtClean="0"/>
              <a:t>biconnectivity</a:t>
            </a:r>
            <a:r>
              <a:rPr lang="en-US" sz="2400" dirty="0" smtClean="0"/>
              <a:t>! </a:t>
            </a:r>
          </a:p>
          <a:p>
            <a:pPr eaLnBrk="1" hangingPunct="1">
              <a:defRPr/>
            </a:pPr>
            <a:endParaRPr lang="en-US" sz="2400" dirty="0" smtClean="0"/>
          </a:p>
          <a:p>
            <a:pPr eaLnBrk="1" hangingPunct="1">
              <a:defRPr/>
            </a:pPr>
            <a:r>
              <a:rPr lang="en-US" sz="2400" dirty="0" smtClean="0"/>
              <a:t>*</a:t>
            </a:r>
            <a:r>
              <a:rPr lang="en-US" sz="2400" dirty="0">
                <a:solidFill>
                  <a:srgbClr val="FF0000"/>
                </a:solidFill>
              </a:rPr>
              <a:t>In </a:t>
            </a:r>
            <a:r>
              <a:rPr lang="en-US" sz="2400" dirty="0" err="1">
                <a:solidFill>
                  <a:srgbClr val="FF0000"/>
                </a:solidFill>
              </a:rPr>
              <a:t>Nvidia</a:t>
            </a:r>
            <a:r>
              <a:rPr lang="en-US" sz="2400" dirty="0">
                <a:solidFill>
                  <a:srgbClr val="FF0000"/>
                </a:solidFill>
              </a:rPr>
              <a:t> + UC Berkeley </a:t>
            </a:r>
            <a:r>
              <a:rPr lang="en-US" sz="2400" dirty="0" smtClean="0">
                <a:solidFill>
                  <a:srgbClr val="FF0000"/>
                </a:solidFill>
              </a:rPr>
              <a:t>IPDPS09 </a:t>
            </a:r>
            <a:r>
              <a:rPr lang="en-US" sz="2400" i="1" dirty="0" smtClean="0">
                <a:solidFill>
                  <a:srgbClr val="FF0000"/>
                </a:solidFill>
              </a:rPr>
              <a:t>research paper! </a:t>
            </a:r>
            <a:endParaRPr lang="en-US" sz="2400" dirty="0">
              <a:solidFill>
                <a:srgbClr val="FF0000"/>
              </a:solidFill>
            </a:endParaRPr>
          </a:p>
          <a:p>
            <a:pPr eaLnBrk="1" hangingPunct="1">
              <a:defRPr/>
            </a:pPr>
            <a:r>
              <a:rPr lang="en-US" sz="2400" dirty="0" smtClean="0"/>
              <a:t>**Also</a:t>
            </a:r>
            <a:r>
              <a:rPr lang="en-US" sz="2400" dirty="0"/>
              <a:t>, keynote at </a:t>
            </a:r>
            <a:r>
              <a:rPr lang="en-US" sz="2400" dirty="0" smtClean="0"/>
              <a:t>CS4HS@CMU </a:t>
            </a:r>
            <a:r>
              <a:rPr lang="en-US" sz="2400" dirty="0"/>
              <a:t>+ interview with teacher</a:t>
            </a:r>
          </a:p>
          <a:p>
            <a:pPr eaLnBrk="1" hangingPunct="1">
              <a:buFont typeface="Arial" charset="0"/>
              <a:buNone/>
              <a:defRPr/>
            </a:pPr>
            <a:endParaRPr lang="en-US" dirty="0" smtClean="0"/>
          </a:p>
          <a:p>
            <a:pPr marL="0" lvl="1"/>
            <a:endParaRPr lang="en-US" sz="2400" u="sng" dirty="0" smtClean="0"/>
          </a:p>
          <a:p>
            <a:endParaRPr lang="en-US"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58</a:t>
            </a:fld>
            <a:endParaRPr lang="en-US" dirty="0"/>
          </a:p>
        </p:txBody>
      </p:sp>
    </p:spTree>
    <p:extLst>
      <p:ext uri="{BB962C8B-B14F-4D97-AF65-F5344CB8AC3E}">
        <p14:creationId xmlns:p14="http://schemas.microsoft.com/office/powerpoint/2010/main" val="26683987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9144000" cy="1036638"/>
          </a:xfrm>
        </p:spPr>
        <p:txBody>
          <a:bodyPr>
            <a:normAutofit fontScale="90000"/>
          </a:bodyPr>
          <a:lstStyle/>
          <a:p>
            <a:r>
              <a:rPr lang="en-US" sz="4000" dirty="0" smtClean="0"/>
              <a:t>Middle School Summer Camp Class, July’09 (20 of 22 students). </a:t>
            </a:r>
            <a:br>
              <a:rPr lang="en-US" sz="4000" dirty="0" smtClean="0"/>
            </a:br>
            <a:r>
              <a:rPr lang="en-US" sz="2800" u="sng" dirty="0" smtClean="0"/>
              <a:t>Math HS Teacher</a:t>
            </a:r>
            <a:r>
              <a:rPr lang="en-US" sz="2800" dirty="0" smtClean="0"/>
              <a:t> D. Ellison, U. Indiana</a:t>
            </a:r>
          </a:p>
        </p:txBody>
      </p:sp>
      <p:pic>
        <p:nvPicPr>
          <p:cNvPr id="10243" name="Content Placeholder 4" descr="classPicture.JPG"/>
          <p:cNvPicPr>
            <a:picLocks noGrp="1" noChangeAspect="1"/>
          </p:cNvPicPr>
          <p:nvPr>
            <p:ph idx="1"/>
          </p:nvPr>
        </p:nvPicPr>
        <p:blipFill>
          <a:blip r:embed="rId3" cstate="print"/>
          <a:srcRect/>
          <a:stretch>
            <a:fillRect/>
          </a:stretch>
        </p:blipFill>
        <p:spPr>
          <a:xfrm>
            <a:off x="1177924" y="1905000"/>
            <a:ext cx="6975475" cy="4953000"/>
          </a:xfrm>
        </p:spPr>
      </p:pic>
      <p:sp>
        <p:nvSpPr>
          <p:cNvPr id="10244" name="Slide Number Placeholder 3"/>
          <p:cNvSpPr>
            <a:spLocks noGrp="1"/>
          </p:cNvSpPr>
          <p:nvPr>
            <p:ph type="sldNum" sz="quarter" idx="12"/>
          </p:nvPr>
        </p:nvSpPr>
        <p:spPr bwMode="auto">
          <a:noFill/>
          <a:ln>
            <a:miter lim="800000"/>
            <a:headEnd/>
            <a:tailEnd/>
          </a:ln>
        </p:spPr>
        <p:txBody>
          <a:bodyPr/>
          <a:lstStyle/>
          <a:p>
            <a:fld id="{EE2909BF-2B95-4D21-A6B7-4373385495CE}" type="slidenum">
              <a:rPr lang="en-US"/>
              <a:pPr/>
              <a:t>59</a:t>
            </a:fld>
            <a:endParaRPr lang="en-US" dirty="0"/>
          </a:p>
        </p:txBody>
      </p:sp>
    </p:spTree>
    <p:extLst>
      <p:ext uri="{BB962C8B-B14F-4D97-AF65-F5344CB8AC3E}">
        <p14:creationId xmlns:p14="http://schemas.microsoft.com/office/powerpoint/2010/main" val="4032981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dirty="0" smtClean="0">
                <a:latin typeface="Calibri" pitchFamily="34" charset="0"/>
              </a:rPr>
              <a:t>Lead insight:</a:t>
            </a:r>
            <a:r>
              <a:rPr lang="en-US" sz="3600" b="1" dirty="0" smtClean="0">
                <a:latin typeface="Calibri" pitchFamily="34" charset="0"/>
              </a:rPr>
              <a:t> Every Serial Algorithm is a Parallel One</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lnSpcReduction="10000"/>
          </a:bodyPr>
          <a:lstStyle/>
          <a:p>
            <a:pPr>
              <a:lnSpc>
                <a:spcPct val="80000"/>
              </a:lnSpc>
              <a:buFontTx/>
              <a:buNone/>
            </a:pPr>
            <a:endParaRPr lang="en-US" sz="700" dirty="0" smtClean="0"/>
          </a:p>
          <a:p>
            <a:pPr marL="0" indent="0" algn="ctr">
              <a:lnSpc>
                <a:spcPct val="80000"/>
              </a:lnSpc>
              <a:buNone/>
            </a:pPr>
            <a:r>
              <a:rPr lang="en-US" sz="2400" dirty="0" smtClean="0"/>
              <a:t>(Semester-long </a:t>
            </a:r>
            <a:r>
              <a:rPr lang="en-US" sz="2400" dirty="0"/>
              <a:t>course on theory of parallel </a:t>
            </a:r>
            <a:r>
              <a:rPr lang="en-US" sz="2400" dirty="0" smtClean="0"/>
              <a:t>algorithms </a:t>
            </a:r>
            <a:r>
              <a:rPr lang="en-US" sz="2400" dirty="0"/>
              <a:t>in </a:t>
            </a:r>
            <a:r>
              <a:rPr lang="en-US" sz="2400" dirty="0" smtClean="0"/>
              <a:t>30s)</a:t>
            </a:r>
            <a:endParaRPr lang="en-US" sz="2400" u="sng" dirty="0" smtClean="0"/>
          </a:p>
          <a:p>
            <a:pPr marL="0" indent="0">
              <a:lnSpc>
                <a:spcPct val="80000"/>
              </a:lnSpc>
              <a:buNone/>
            </a:pPr>
            <a:r>
              <a:rPr lang="en-US" sz="2400" u="sng" dirty="0" smtClean="0"/>
              <a:t>Serial abstraction:</a:t>
            </a:r>
            <a:r>
              <a:rPr lang="en-US" sz="2400" dirty="0" smtClean="0"/>
              <a:t>  </a:t>
            </a:r>
            <a:r>
              <a:rPr lang="en-US" sz="2400" i="1" dirty="0" smtClean="0"/>
              <a:t>a single instruction ready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2000" dirty="0" smtClean="0"/>
          </a:p>
          <a:p>
            <a:pPr marL="0" indent="0">
              <a:lnSpc>
                <a:spcPct val="80000"/>
              </a:lnSpc>
              <a:buNone/>
            </a:pPr>
            <a:endParaRPr lang="en-US" sz="2400" u="sng" dirty="0" smtClean="0"/>
          </a:p>
          <a:p>
            <a:pPr marL="0" indent="0">
              <a:lnSpc>
                <a:spcPct val="80000"/>
              </a:lnSpc>
              <a:buNone/>
            </a:pPr>
            <a:r>
              <a:rPr lang="en-US" sz="2400" u="sng" dirty="0" smtClean="0"/>
              <a:t>Abstraction for making parallel computing simple</a:t>
            </a:r>
            <a:r>
              <a:rPr lang="en-US" sz="2400" dirty="0" smtClean="0"/>
              <a:t>:</a:t>
            </a:r>
            <a:r>
              <a:rPr lang="en-US" sz="2400" i="1" dirty="0" smtClean="0"/>
              <a:t> indefinitely many </a:t>
            </a:r>
            <a:r>
              <a:rPr lang="en-US" sz="2400" dirty="0" smtClean="0"/>
              <a:t>instructions</a:t>
            </a:r>
            <a:r>
              <a:rPr lang="en-US" sz="2400" i="1" dirty="0"/>
              <a:t> </a:t>
            </a:r>
            <a:r>
              <a:rPr lang="en-US" sz="2400" i="1" dirty="0" smtClean="0"/>
              <a:t>ready for concurrent execution execute immediately</a:t>
            </a:r>
            <a:r>
              <a:rPr lang="en-US" sz="2400" dirty="0"/>
              <a:t> </a:t>
            </a:r>
            <a:r>
              <a:rPr lang="en-US" sz="2400" dirty="0" smtClean="0"/>
              <a:t>- </a:t>
            </a:r>
            <a:r>
              <a:rPr lang="en-US" sz="2400" dirty="0" smtClean="0">
                <a:solidFill>
                  <a:srgbClr val="FF0000"/>
                </a:solidFill>
              </a:rPr>
              <a:t>Immediate Concurrent Execution (ICE): ‘parallel algorithmic thinking’ </a:t>
            </a:r>
          </a:p>
          <a:p>
            <a:pPr marL="0" indent="0">
              <a:lnSpc>
                <a:spcPct val="80000"/>
              </a:lnSpc>
              <a:buNone/>
            </a:pPr>
            <a:r>
              <a:rPr lang="en-US" sz="2400" dirty="0" smtClean="0"/>
              <a:t>Note: </a:t>
            </a:r>
            <a:r>
              <a:rPr lang="en-US" sz="2400" dirty="0" smtClean="0">
                <a:solidFill>
                  <a:srgbClr val="FF0000"/>
                </a:solidFill>
              </a:rPr>
              <a:t>Math induction </a:t>
            </a:r>
            <a:r>
              <a:rPr lang="en-US" sz="2400" dirty="0" smtClean="0"/>
              <a:t>drives both ISE and ICE. Compare, </a:t>
            </a:r>
            <a:r>
              <a:rPr lang="en-US" sz="2400" dirty="0" err="1" smtClean="0"/>
              <a:t>e,g</a:t>
            </a:r>
            <a:r>
              <a:rPr lang="en-US" sz="2400" dirty="0" smtClean="0"/>
              <a:t>., with MM.</a:t>
            </a:r>
          </a:p>
          <a:p>
            <a:pPr marL="0" indent="0">
              <a:lnSpc>
                <a:spcPct val="80000"/>
              </a:lnSpc>
              <a:buNone/>
            </a:pPr>
            <a:r>
              <a:rPr lang="en-US" sz="2400" dirty="0" smtClean="0"/>
              <a:t>If more parallelism is desired, algorithm design effort may be needed </a:t>
            </a:r>
          </a:p>
          <a:p>
            <a:pPr marL="0" indent="0">
              <a:lnSpc>
                <a:spcPct val="80000"/>
              </a:lnSpc>
              <a:buNone/>
            </a:pPr>
            <a:endParaRPr lang="en-US" sz="2400" b="1" dirty="0" smtClean="0">
              <a:solidFill>
                <a:srgbClr val="FF0000"/>
              </a:solidFill>
            </a:endParaRPr>
          </a:p>
          <a:p>
            <a:pPr marL="0" indent="0">
              <a:lnSpc>
                <a:spcPct val="80000"/>
              </a:lnSpc>
              <a:buNone/>
            </a:pPr>
            <a:r>
              <a:rPr lang="en-US" sz="2400" b="1" dirty="0" smtClean="0">
                <a:solidFill>
                  <a:srgbClr val="FF0000"/>
                </a:solidFill>
              </a:rPr>
              <a:t>New:</a:t>
            </a:r>
            <a:r>
              <a:rPr lang="en-US" sz="2400" b="1" dirty="0" smtClean="0"/>
              <a:t> </a:t>
            </a:r>
            <a:r>
              <a:rPr lang="en-US" sz="2700" b="1" dirty="0" smtClean="0"/>
              <a:t>Programmer’s </a:t>
            </a:r>
            <a:r>
              <a:rPr lang="en-US" sz="2700" b="1" dirty="0"/>
              <a:t>job is done with ICE algorithm </a:t>
            </a:r>
            <a:r>
              <a:rPr lang="en-US" sz="2700" b="1" dirty="0" smtClean="0"/>
              <a:t>specification</a:t>
            </a:r>
            <a:endParaRPr lang="en-US" sz="2700" dirty="0"/>
          </a:p>
          <a:p>
            <a:pPr marL="0" indent="0">
              <a:lnSpc>
                <a:spcPct val="80000"/>
              </a:lnSpc>
              <a:buNone/>
            </a:pPr>
            <a:r>
              <a:rPr lang="en-US" sz="2400" dirty="0" err="1" smtClean="0"/>
              <a:t>Cilk</a:t>
            </a:r>
            <a:r>
              <a:rPr lang="en-US" sz="2400" dirty="0" smtClean="0"/>
              <a:t>, etc.: Limited overlap; e.g., some work-depth reasoning. </a:t>
            </a:r>
            <a:endParaRPr lang="en-US" sz="2400" dirty="0">
              <a:solidFill>
                <a:srgbClr val="FF0000"/>
              </a:solidFill>
            </a:endParaRPr>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54740"/>
                <a:chOff x="76200" y="1905000"/>
                <a:chExt cx="8763000" cy="2054740"/>
              </a:xfrm>
            </p:grpSpPr>
            <p:sp>
              <p:nvSpPr>
                <p:cNvPr id="6156" name="Text Box 9"/>
                <p:cNvSpPr txBox="1">
                  <a:spLocks noChangeArrowheads="1"/>
                </p:cNvSpPr>
                <p:nvPr/>
              </p:nvSpPr>
              <p:spPr bwMode="auto">
                <a:xfrm>
                  <a:off x="2971800" y="1905000"/>
                  <a:ext cx="3124200" cy="2054740"/>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smtClean="0">
                      <a:solidFill>
                        <a:schemeClr val="tx1"/>
                      </a:solidFill>
                      <a:latin typeface="Calibri" pitchFamily="34" charset="0"/>
                      <a:ea typeface="ＭＳ Ｐゴシック"/>
                      <a:cs typeface="ＭＳ Ｐゴシック"/>
                      <a:sym typeface="Wingdings" pitchFamily="2" charset="2"/>
                    </a:rPr>
                    <a:t></a:t>
                  </a:r>
                  <a:endParaRPr lang="en-US" sz="3200" dirty="0">
                    <a:latin typeface="Calibri" pitchFamily="34" charset="0"/>
                    <a:ea typeface="ＭＳ Ｐゴシック"/>
                    <a:cs typeface="ＭＳ Ｐゴシック"/>
                    <a:sym typeface="Wingdings" pitchFamily="2" charset="2"/>
                  </a:endParaRPr>
                </a:p>
                <a:p>
                  <a:pPr>
                    <a:spcBef>
                      <a:spcPct val="50000"/>
                    </a:spcBef>
                  </a:pPr>
                  <a:r>
                    <a:rPr lang="en-US" dirty="0" smtClean="0">
                      <a:solidFill>
                        <a:srgbClr val="C00000"/>
                      </a:solidFill>
                      <a:latin typeface="Calibri" pitchFamily="34" charset="0"/>
                      <a:ea typeface="ＭＳ Ｐゴシック"/>
                      <a:cs typeface="ＭＳ Ｐゴシック"/>
                    </a:rPr>
                    <a:t> Concurrent writes? Arbitrary…</a:t>
                  </a:r>
                  <a:r>
                    <a:rPr lang="en-US" sz="3200" dirty="0" smtClean="0">
                      <a:solidFill>
                        <a:srgbClr val="C00000"/>
                      </a:solidFill>
                      <a:latin typeface="Calibri" pitchFamily="34" charset="0"/>
                      <a:ea typeface="ＭＳ Ｐゴシック"/>
                      <a:cs typeface="ＭＳ Ｐゴシック"/>
                    </a:rPr>
                    <a:t> </a:t>
                  </a:r>
                  <a:endParaRPr lang="he-IL" sz="3200" dirty="0" smtClean="0">
                    <a:solidFill>
                      <a:schemeClr val="tx1"/>
                    </a:solidFill>
                    <a:latin typeface="Calibri" pitchFamily="34" charset="0"/>
                    <a:ea typeface="ＭＳ Ｐゴシック"/>
                    <a:cs typeface="ＭＳ Ｐゴシック"/>
                    <a:sym typeface="Wingdings" pitchFamily="2" charset="2"/>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365875" y="4737724"/>
                <a:ext cx="2549525" cy="316114"/>
              </a:xfrm>
              <a:prstGeom prst="rect">
                <a:avLst/>
              </a:prstGeom>
              <a:noFill/>
              <a:ln w="9525">
                <a:noFill/>
                <a:miter lim="800000"/>
                <a:headEnd/>
                <a:tailEnd/>
              </a:ln>
            </p:spPr>
            <p:txBody>
              <a:bodyPr wrap="square">
                <a:spAutoFit/>
              </a:bodyPr>
              <a:lstStyle/>
              <a:p>
                <a:r>
                  <a:rPr lang="en-US" sz="1800" b="1" dirty="0" smtClean="0">
                    <a:solidFill>
                      <a:srgbClr val="0000FF"/>
                    </a:solidFill>
                    <a:latin typeface="Calibri" pitchFamily="34" charset="0"/>
                    <a:ea typeface="ＭＳ Ｐゴシック"/>
                    <a:cs typeface="ＭＳ Ｐゴシック"/>
                  </a:rPr>
                  <a:t>Time (“depth”) </a:t>
                </a:r>
                <a:r>
                  <a:rPr lang="en-US" sz="1800" b="1" dirty="0">
                    <a:solidFill>
                      <a:srgbClr val="0000FF"/>
                    </a:solidFill>
                    <a:latin typeface="Calibri" pitchFamily="34" charset="0"/>
                    <a:ea typeface="ＭＳ Ｐゴシック"/>
                    <a:cs typeface="ＭＳ Ｐゴシック"/>
                  </a:rPr>
                  <a:t>&lt;&lt;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
        <p:nvSpPr>
          <p:cNvPr id="11" name="Slide Number Placeholder 10"/>
          <p:cNvSpPr>
            <a:spLocks noGrp="1"/>
          </p:cNvSpPr>
          <p:nvPr>
            <p:ph type="sldNum" sz="quarter" idx="12"/>
          </p:nvPr>
        </p:nvSpPr>
        <p:spPr/>
        <p:txBody>
          <a:bodyPr/>
          <a:lstStyle/>
          <a:p>
            <a:fld id="{6D91661D-629B-1643-88A8-69A2F214F552}" type="slidenum">
              <a:rPr lang="en-US" smtClean="0"/>
              <a:pPr/>
              <a:t>6</a:t>
            </a:fld>
            <a:endParaRPr lang="en-US" dirty="0"/>
          </a:p>
        </p:txBody>
      </p:sp>
    </p:spTree>
    <p:extLst>
      <p:ext uri="{BB962C8B-B14F-4D97-AF65-F5344CB8AC3E}">
        <p14:creationId xmlns:p14="http://schemas.microsoft.com/office/powerpoint/2010/main" val="3979640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smtClean="0"/>
              <a:t>Some other speedup results</a:t>
            </a:r>
            <a:endParaRPr lang="en-US" sz="3600" u="sng" dirty="0"/>
          </a:p>
        </p:txBody>
      </p:sp>
      <p:sp>
        <p:nvSpPr>
          <p:cNvPr id="3" name="Content Placeholder 2"/>
          <p:cNvSpPr>
            <a:spLocks noGrp="1"/>
          </p:cNvSpPr>
          <p:nvPr>
            <p:ph idx="1"/>
          </p:nvPr>
        </p:nvSpPr>
        <p:spPr>
          <a:xfrm>
            <a:off x="0" y="1600200"/>
            <a:ext cx="9144000" cy="4525963"/>
          </a:xfrm>
        </p:spPr>
        <p:txBody>
          <a:bodyPr/>
          <a:lstStyle/>
          <a:p>
            <a:pPr eaLnBrk="1" hangingPunct="1"/>
            <a:r>
              <a:rPr lang="en-US" sz="2400" dirty="0" smtClean="0"/>
              <a:t>SPAA’09: XMT gets ~</a:t>
            </a:r>
            <a:r>
              <a:rPr lang="en-US" sz="2400" dirty="0" smtClean="0">
                <a:solidFill>
                  <a:srgbClr val="FF0000"/>
                </a:solidFill>
              </a:rPr>
              <a:t>10X</a:t>
            </a:r>
            <a:r>
              <a:rPr lang="en-US" sz="2400" dirty="0" smtClean="0"/>
              <a:t> vs. state-of-the art Intel Core 2 in experiments guided by senior Intel engineer. Silicon area of 64-processor XMT, same as 1-2 commodity processor-core </a:t>
            </a:r>
          </a:p>
          <a:p>
            <a:pPr eaLnBrk="1" hangingPunct="1"/>
            <a:r>
              <a:rPr lang="en-US" sz="2400" dirty="0" smtClean="0"/>
              <a:t>Simulation of 1024 processors: </a:t>
            </a:r>
            <a:r>
              <a:rPr lang="en-US" sz="2400" dirty="0" smtClean="0">
                <a:solidFill>
                  <a:srgbClr val="FF0000"/>
                </a:solidFill>
              </a:rPr>
              <a:t>100X</a:t>
            </a:r>
            <a:r>
              <a:rPr lang="en-US" sz="2400" dirty="0" smtClean="0"/>
              <a:t> on standard benchmark suite for VHDL gate-level simulation. for 1024 processors [Gu-V06]</a:t>
            </a:r>
          </a:p>
          <a:p>
            <a:pPr eaLnBrk="1" hangingPunct="1"/>
            <a:r>
              <a:rPr lang="en-US" sz="2400" dirty="0" smtClean="0"/>
              <a:t>HotPar’10/ICPP’08 compare with GPUs </a:t>
            </a:r>
            <a:r>
              <a:rPr lang="en-US" sz="2400" dirty="0" smtClean="0">
                <a:sym typeface="Wingdings" pitchFamily="-107" charset="2"/>
              </a:rPr>
              <a:t> </a:t>
            </a:r>
            <a:r>
              <a:rPr lang="en-US" sz="2400" dirty="0" smtClean="0">
                <a:solidFill>
                  <a:srgbClr val="FF0000"/>
                </a:solidFill>
                <a:sym typeface="Wingdings" pitchFamily="-107" charset="2"/>
              </a:rPr>
              <a:t>XMT+GPU</a:t>
            </a:r>
            <a:r>
              <a:rPr lang="en-US" sz="2400" dirty="0" smtClean="0">
                <a:sym typeface="Wingdings" pitchFamily="-107" charset="2"/>
              </a:rPr>
              <a:t> beats all-in-one</a:t>
            </a:r>
          </a:p>
          <a:p>
            <a:pPr eaLnBrk="1" hangingPunct="1">
              <a:buNone/>
            </a:pPr>
            <a:endParaRPr lang="en-US" sz="2400" dirty="0" smtClean="0">
              <a:sym typeface="Wingdings" pitchFamily="-107" charset="2"/>
            </a:endParaRPr>
          </a:p>
          <a:p>
            <a:pPr eaLnBrk="1" hangingPunct="1">
              <a:buNone/>
            </a:pPr>
            <a:r>
              <a:rPr lang="en-US" sz="2400" u="sng" dirty="0" smtClean="0">
                <a:sym typeface="Wingdings" pitchFamily="-107" charset="2"/>
              </a:rPr>
              <a:t>Power</a:t>
            </a:r>
            <a:r>
              <a:rPr lang="en-US" sz="2400" dirty="0" smtClean="0">
                <a:sym typeface="Wingdings" pitchFamily="-107" charset="2"/>
              </a:rPr>
              <a:t> All results extend to a power envelop not exceeding current GPUs </a:t>
            </a:r>
          </a:p>
          <a:p>
            <a:pPr eaLnBrk="1" hangingPunct="1">
              <a:buNone/>
            </a:pPr>
            <a:endParaRPr lang="en-US" dirty="0" smtClean="0"/>
          </a:p>
          <a:p>
            <a:pPr>
              <a:buNone/>
            </a:pPr>
            <a:endParaRPr lang="en-US" b="1" i="1" u="sng" dirty="0" smtClean="0">
              <a:solidFill>
                <a:schemeClr val="accent2"/>
              </a:solidFill>
            </a:endParaRPr>
          </a:p>
          <a:p>
            <a:pPr eaLnBrk="1" hangingPunct="1"/>
            <a:endParaRPr lang="en-US" dirty="0" smtClean="0">
              <a:sym typeface="Wingdings" pitchFamily="-107" charset="2"/>
            </a:endParaRPr>
          </a:p>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60</a:t>
            </a:fld>
            <a:endParaRPr lang="en-US" dirty="0"/>
          </a:p>
        </p:txBody>
      </p:sp>
    </p:spTree>
    <p:extLst>
      <p:ext uri="{BB962C8B-B14F-4D97-AF65-F5344CB8AC3E}">
        <p14:creationId xmlns:p14="http://schemas.microsoft.com/office/powerpoint/2010/main" val="411167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982200" cy="685800"/>
          </a:xfrm>
        </p:spPr>
        <p:txBody>
          <a:bodyPr/>
          <a:lstStyle/>
          <a:p>
            <a:r>
              <a:rPr lang="en-US" sz="3600" u="sng" dirty="0" smtClean="0">
                <a:ea typeface="ＭＳ Ｐゴシック" charset="-128"/>
              </a:rPr>
              <a:t>Holistic design</a:t>
            </a:r>
            <a:endParaRPr lang="en-US" sz="3600" dirty="0"/>
          </a:p>
        </p:txBody>
      </p:sp>
      <p:sp>
        <p:nvSpPr>
          <p:cNvPr id="3" name="Content Placeholder 2"/>
          <p:cNvSpPr>
            <a:spLocks noGrp="1"/>
          </p:cNvSpPr>
          <p:nvPr>
            <p:ph idx="1"/>
          </p:nvPr>
        </p:nvSpPr>
        <p:spPr>
          <a:xfrm>
            <a:off x="0" y="533400"/>
            <a:ext cx="9220200" cy="6324600"/>
          </a:xfrm>
        </p:spPr>
        <p:txBody>
          <a:bodyPr/>
          <a:lstStyle/>
          <a:p>
            <a:pPr marL="548640">
              <a:buNone/>
            </a:pPr>
            <a:r>
              <a:rPr lang="en-US" sz="2400" u="sng" dirty="0" smtClean="0"/>
              <a:t>Lead question</a:t>
            </a:r>
            <a:r>
              <a:rPr lang="en-US" sz="2400" dirty="0" smtClean="0"/>
              <a:t> </a:t>
            </a:r>
            <a:r>
              <a:rPr lang="en-US" sz="2400" dirty="0" smtClean="0">
                <a:solidFill>
                  <a:srgbClr val="FF0000"/>
                </a:solidFill>
              </a:rPr>
              <a:t>How to build and program general-purpose many-core processors for single task completion time?</a:t>
            </a:r>
            <a:endParaRPr lang="en-US" sz="2400" u="sng" dirty="0" smtClean="0">
              <a:ea typeface="ＭＳ Ｐゴシック" charset="-128"/>
            </a:endParaRPr>
          </a:p>
          <a:p>
            <a:pPr>
              <a:buNone/>
            </a:pPr>
            <a:r>
              <a:rPr lang="en-US" sz="2400" u="sng" dirty="0" smtClean="0">
                <a:ea typeface="ＭＳ Ｐゴシック" charset="-128"/>
              </a:rPr>
              <a:t>Carefully design a highly-parallel platform</a:t>
            </a:r>
            <a:r>
              <a:rPr lang="en-US" sz="2400" dirty="0" smtClean="0">
                <a:ea typeface="ＭＳ Ｐゴシック" charset="-128"/>
              </a:rPr>
              <a:t>     Top-down objectives:</a:t>
            </a:r>
          </a:p>
          <a:p>
            <a:pPr marL="548640"/>
            <a:r>
              <a:rPr lang="en-US" sz="2400" dirty="0" smtClean="0">
                <a:solidFill>
                  <a:srgbClr val="FF0000"/>
                </a:solidFill>
                <a:ea typeface="ＭＳ Ｐゴシック" charset="-128"/>
              </a:rPr>
              <a:t>High level lock-step algorithms and coding </a:t>
            </a:r>
          </a:p>
          <a:p>
            <a:pPr marL="548640"/>
            <a:r>
              <a:rPr lang="en-US" sz="2400" dirty="0" smtClean="0">
                <a:solidFill>
                  <a:srgbClr val="FF0000"/>
                </a:solidFill>
              </a:rPr>
              <a:t>Isolate creativity to parallel algorithms </a:t>
            </a:r>
            <a:endParaRPr lang="en-US" sz="2400" dirty="0" smtClean="0">
              <a:solidFill>
                <a:srgbClr val="FF0000"/>
              </a:solidFill>
              <a:ea typeface="ＭＳ Ｐゴシック" charset="-128"/>
            </a:endParaRPr>
          </a:p>
          <a:p>
            <a:pPr marL="548640"/>
            <a:r>
              <a:rPr lang="en-US" sz="2400" dirty="0" smtClean="0"/>
              <a:t>Not falling behind on any type &amp; amount of parallelism </a:t>
            </a:r>
          </a:p>
          <a:p>
            <a:pPr marL="548640"/>
            <a:r>
              <a:rPr lang="en-US" sz="2400" dirty="0" smtClean="0"/>
              <a:t>Backwards compatibility on serial</a:t>
            </a:r>
            <a:endParaRPr lang="en-US" sz="2400" dirty="0" smtClean="0">
              <a:ea typeface="ＭＳ Ｐゴシック" charset="-128"/>
            </a:endParaRPr>
          </a:p>
          <a:p>
            <a:pPr marL="548640"/>
            <a:r>
              <a:rPr lang="en-US" sz="2400" dirty="0" smtClean="0">
                <a:solidFill>
                  <a:srgbClr val="FF0000"/>
                </a:solidFill>
              </a:rPr>
              <a:t>Have HW operate near its full intrinsic capacity</a:t>
            </a:r>
            <a:endParaRPr lang="en-US" sz="2400" dirty="0" smtClean="0">
              <a:solidFill>
                <a:srgbClr val="FF0000"/>
              </a:solidFill>
              <a:ea typeface="ＭＳ Ｐゴシック" charset="-128"/>
            </a:endParaRPr>
          </a:p>
          <a:p>
            <a:pPr marL="548640"/>
            <a:r>
              <a:rPr lang="en-US" sz="2400" dirty="0" smtClean="0">
                <a:solidFill>
                  <a:srgbClr val="FF0000"/>
                </a:solidFill>
              </a:rPr>
              <a:t>Reduced-synchrony &amp; </a:t>
            </a:r>
            <a:r>
              <a:rPr lang="en-US" sz="2400" dirty="0" smtClean="0">
                <a:solidFill>
                  <a:srgbClr val="FF0000"/>
                </a:solidFill>
                <a:ea typeface="ＭＳ Ｐゴシック" charset="-128"/>
              </a:rPr>
              <a:t>no busy-waits</a:t>
            </a:r>
            <a:r>
              <a:rPr lang="en-US" sz="2400" dirty="0" smtClean="0">
                <a:ea typeface="ＭＳ Ｐゴシック" charset="-128"/>
              </a:rPr>
              <a:t>; to accommodate </a:t>
            </a:r>
            <a:r>
              <a:rPr lang="en-US" sz="2400" u="sng" dirty="0" smtClean="0">
                <a:ea typeface="ＭＳ Ｐゴシック" charset="-128"/>
              </a:rPr>
              <a:t>varied</a:t>
            </a:r>
            <a:r>
              <a:rPr lang="en-US" sz="2400" dirty="0" smtClean="0">
                <a:ea typeface="ＭＳ Ｐゴシック" charset="-128"/>
              </a:rPr>
              <a:t> memory response time </a:t>
            </a:r>
          </a:p>
          <a:p>
            <a:pPr marL="548640"/>
            <a:r>
              <a:rPr lang="en-US" sz="2400" dirty="0" smtClean="0">
                <a:ea typeface="ＭＳ Ｐゴシック" charset="-128"/>
              </a:rPr>
              <a:t>Low overhead start &amp; load balancing of fine-grained threads</a:t>
            </a:r>
          </a:p>
          <a:p>
            <a:pPr marL="548640"/>
            <a:r>
              <a:rPr lang="en-US" sz="2400" dirty="0" smtClean="0"/>
              <a:t>High all-to-all processors/memory bandwidth</a:t>
            </a:r>
            <a:r>
              <a:rPr lang="en-US" sz="1600" dirty="0" smtClean="0"/>
              <a:t>. </a:t>
            </a:r>
            <a:r>
              <a:rPr lang="en-US" sz="2400" dirty="0" smtClean="0"/>
              <a:t>Parallel memories</a:t>
            </a:r>
          </a:p>
          <a:p>
            <a:pPr marL="548640"/>
            <a:endParaRPr lang="en-US" sz="2400" dirty="0" smtClean="0"/>
          </a:p>
          <a:p>
            <a:pPr marL="548640">
              <a:buNone/>
            </a:pPr>
            <a:endParaRPr lang="en-US" sz="2400" dirty="0" smtClean="0"/>
          </a:p>
          <a:p>
            <a:pPr>
              <a:buNone/>
            </a:pPr>
            <a:endParaRPr lang="en-US" sz="2400" dirty="0" smtClean="0"/>
          </a:p>
          <a:p>
            <a:pPr marL="0" indent="0">
              <a:buNone/>
            </a:pPr>
            <a:endParaRPr lang="en-US" sz="2400" dirty="0" smtClean="0"/>
          </a:p>
          <a:p>
            <a:pPr>
              <a:buNone/>
            </a:pPr>
            <a:endParaRPr lang="en-US" sz="2400" u="sng" dirty="0" smtClean="0"/>
          </a:p>
          <a:p>
            <a:pPr>
              <a:buNone/>
            </a:pPr>
            <a:endParaRPr lang="en-US" sz="2400" dirty="0" smtClean="0"/>
          </a:p>
          <a:p>
            <a:pPr>
              <a:buNone/>
            </a:pPr>
            <a:endParaRPr lang="en-US" sz="2400" dirty="0" smtClean="0">
              <a:ea typeface="ＭＳ Ｐゴシック" charset="-128"/>
            </a:endParaRPr>
          </a:p>
          <a:p>
            <a:pPr>
              <a:buNone/>
            </a:pPr>
            <a:endParaRPr lang="en-US" sz="2400" dirty="0" smtClean="0">
              <a:ea typeface="ＭＳ Ｐゴシック" charset="-128"/>
            </a:endParaRPr>
          </a:p>
          <a:p>
            <a:pPr>
              <a:buNone/>
            </a:pP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61</a:t>
            </a:fld>
            <a:endParaRPr lang="en-US" dirty="0"/>
          </a:p>
        </p:txBody>
      </p:sp>
    </p:spTree>
    <p:extLst>
      <p:ext uri="{BB962C8B-B14F-4D97-AF65-F5344CB8AC3E}">
        <p14:creationId xmlns:p14="http://schemas.microsoft.com/office/powerpoint/2010/main" val="33961463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Power Efficiency</a:t>
            </a:r>
            <a:endParaRPr lang="en-US" dirty="0"/>
          </a:p>
        </p:txBody>
      </p:sp>
      <p:sp>
        <p:nvSpPr>
          <p:cNvPr id="3" name="Content Placeholder 2"/>
          <p:cNvSpPr>
            <a:spLocks noGrp="1"/>
          </p:cNvSpPr>
          <p:nvPr>
            <p:ph idx="1"/>
          </p:nvPr>
        </p:nvSpPr>
        <p:spPr>
          <a:xfrm>
            <a:off x="0" y="914400"/>
            <a:ext cx="9144000" cy="5943600"/>
          </a:xfrm>
        </p:spPr>
        <p:txBody>
          <a:bodyPr>
            <a:normAutofit fontScale="92500" lnSpcReduction="10000"/>
          </a:bodyPr>
          <a:lstStyle/>
          <a:p>
            <a:r>
              <a:rPr lang="en-US" sz="2400" dirty="0" smtClean="0"/>
              <a:t>heterogeneous design </a:t>
            </a:r>
            <a:r>
              <a:rPr lang="en-US" sz="2400" dirty="0" smtClean="0">
                <a:sym typeface="Wingdings" pitchFamily="2" charset="2"/>
              </a:rPr>
              <a:t></a:t>
            </a:r>
            <a:r>
              <a:rPr lang="en-US" sz="2400" dirty="0" smtClean="0"/>
              <a:t> TCUs used only when beneficial </a:t>
            </a:r>
          </a:p>
          <a:p>
            <a:r>
              <a:rPr lang="en-US" sz="2400" dirty="0" smtClean="0"/>
              <a:t>extremely lightweight TCUs. Avoid complex HW overheads:  coherent caches, branch prediction, superscalar issue, or speculation. Instead TCUs compensate with much parallelism</a:t>
            </a:r>
          </a:p>
          <a:p>
            <a:r>
              <a:rPr lang="en-US" sz="2400" dirty="0" smtClean="0"/>
              <a:t>distributed design allows easy turned off of unused TCUs</a:t>
            </a:r>
          </a:p>
          <a:p>
            <a:r>
              <a:rPr lang="en-US" sz="2400" dirty="0" smtClean="0"/>
              <a:t>compiler and run-time system hide memory latency with computation as possible </a:t>
            </a:r>
            <a:r>
              <a:rPr lang="en-US" sz="2400" dirty="0" smtClean="0">
                <a:sym typeface="Wingdings" pitchFamily="2" charset="2"/>
              </a:rPr>
              <a:t></a:t>
            </a:r>
            <a:r>
              <a:rPr lang="en-US" sz="2400" dirty="0" smtClean="0"/>
              <a:t> less power in idle stall cycles </a:t>
            </a:r>
          </a:p>
          <a:p>
            <a:r>
              <a:rPr lang="en-US" sz="2400" dirty="0" smtClean="0"/>
              <a:t> HW-supported thread scheduling is both much faster and less energy consuming than traditional software driven scheduling</a:t>
            </a:r>
          </a:p>
          <a:p>
            <a:r>
              <a:rPr lang="en-US" sz="2400" dirty="0" smtClean="0"/>
              <a:t>same for prefix-sum based thread synchronization </a:t>
            </a:r>
          </a:p>
          <a:p>
            <a:r>
              <a:rPr lang="en-US" sz="2400" dirty="0" smtClean="0"/>
              <a:t>custom high-bandwidth ICN from XMT lightweight cores to memory has been highly tuned for power efficiency </a:t>
            </a:r>
          </a:p>
          <a:p>
            <a:r>
              <a:rPr lang="en-US" sz="2400" dirty="0" smtClean="0"/>
              <a:t>2015 work: ICN not the power bottleneck. ≤18% of power consumption for ≥16K TCUs, where microfluidic cooling needs to augment air cooling </a:t>
            </a:r>
          </a:p>
          <a:p>
            <a:r>
              <a:rPr lang="en-US" sz="2400" dirty="0" smtClean="0"/>
              <a:t>In past work, we showed that the power efficiency of the network can be further improved using asynchronous logic</a:t>
            </a: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62</a:t>
            </a:fld>
            <a:endParaRPr lang="en-US" dirty="0"/>
          </a:p>
        </p:txBody>
      </p:sp>
    </p:spTree>
    <p:extLst>
      <p:ext uri="{BB962C8B-B14F-4D97-AF65-F5344CB8AC3E}">
        <p14:creationId xmlns:p14="http://schemas.microsoft.com/office/powerpoint/2010/main" val="4135571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81000" y="0"/>
            <a:ext cx="8229600" cy="609600"/>
          </a:xfrm>
        </p:spPr>
        <p:txBody>
          <a:bodyPr>
            <a:normAutofit fontScale="90000"/>
          </a:bodyPr>
          <a:lstStyle/>
          <a:p>
            <a:pPr eaLnBrk="1" hangingPunct="1"/>
            <a:r>
              <a:rPr lang="en-US" u="sng" dirty="0" smtClean="0"/>
              <a:t>Software release</a:t>
            </a:r>
          </a:p>
        </p:txBody>
      </p:sp>
      <p:sp>
        <p:nvSpPr>
          <p:cNvPr id="24579" name="Rectangle 1">
            <a:hlinkClick r:id="rId3"/>
          </p:cNvPr>
          <p:cNvSpPr>
            <a:spLocks noGrp="1" noChangeArrowheads="1"/>
          </p:cNvSpPr>
          <p:nvPr>
            <p:ph type="body" idx="4294967295"/>
          </p:nvPr>
        </p:nvSpPr>
        <p:spPr>
          <a:xfrm>
            <a:off x="0" y="685800"/>
            <a:ext cx="9144000" cy="5570538"/>
          </a:xfrm>
        </p:spPr>
        <p:txBody>
          <a:bodyPr anchor="ctr">
            <a:spAutoFit/>
          </a:bodyPr>
          <a:lstStyle/>
          <a:p>
            <a:pPr marL="0" indent="0">
              <a:spcBef>
                <a:spcPct val="0"/>
              </a:spcBef>
              <a:buFontTx/>
              <a:buNone/>
            </a:pPr>
            <a:r>
              <a:rPr lang="en-US" sz="2800" dirty="0" smtClean="0"/>
              <a:t>Allows to use </a:t>
            </a:r>
            <a:r>
              <a:rPr lang="en-US" sz="2800" b="1" dirty="0" smtClean="0"/>
              <a:t>your own computer </a:t>
            </a:r>
            <a:r>
              <a:rPr lang="en-US" sz="2800" dirty="0" smtClean="0"/>
              <a:t>for programming on an XMT environment &amp; experimenting with it, including:</a:t>
            </a:r>
            <a:endParaRPr lang="en-US" sz="2800" dirty="0" smtClean="0">
              <a:solidFill>
                <a:srgbClr val="7030A0"/>
              </a:solidFill>
            </a:endParaRPr>
          </a:p>
          <a:p>
            <a:pPr marL="0" indent="0">
              <a:spcBef>
                <a:spcPct val="0"/>
              </a:spcBef>
              <a:buFontTx/>
              <a:buNone/>
            </a:pPr>
            <a:r>
              <a:rPr lang="en-US" sz="2800" dirty="0" smtClean="0">
                <a:solidFill>
                  <a:srgbClr val="7030A0"/>
                </a:solidFill>
              </a:rPr>
              <a:t>a) Cycle-accurate simulator of the XMT machine</a:t>
            </a:r>
          </a:p>
          <a:p>
            <a:pPr marL="0" indent="0">
              <a:spcBef>
                <a:spcPct val="0"/>
              </a:spcBef>
              <a:buFontTx/>
              <a:buNone/>
            </a:pPr>
            <a:r>
              <a:rPr lang="en-US" sz="2800" dirty="0" smtClean="0">
                <a:solidFill>
                  <a:srgbClr val="7030A0"/>
                </a:solidFill>
              </a:rPr>
              <a:t>b) Compiler from XMTC to that machine</a:t>
            </a:r>
          </a:p>
          <a:p>
            <a:pPr marL="0" indent="0">
              <a:spcBef>
                <a:spcPct val="0"/>
              </a:spcBef>
              <a:buFontTx/>
              <a:buNone/>
            </a:pPr>
            <a:r>
              <a:rPr lang="en-US" sz="2800" dirty="0" smtClean="0"/>
              <a:t>Also provided, extensive material for teaching or self-studying parallelism, including</a:t>
            </a:r>
          </a:p>
          <a:p>
            <a:pPr marL="0" indent="0">
              <a:spcBef>
                <a:spcPct val="0"/>
              </a:spcBef>
              <a:buFontTx/>
              <a:buAutoNum type="romanLcParenBoth"/>
            </a:pPr>
            <a:r>
              <a:rPr lang="en-US" sz="2800" dirty="0" smtClean="0"/>
              <a:t>Tutorial + manual for XMTC (150 pages)</a:t>
            </a:r>
          </a:p>
          <a:p>
            <a:pPr marL="0" indent="0">
              <a:spcBef>
                <a:spcPct val="0"/>
              </a:spcBef>
              <a:buFontTx/>
              <a:buAutoNum type="romanLcParenBoth"/>
            </a:pPr>
            <a:r>
              <a:rPr lang="en-US" sz="2800" dirty="0" smtClean="0"/>
              <a:t>Class notes on parallel algorithms (100 pages)</a:t>
            </a:r>
          </a:p>
          <a:p>
            <a:pPr marL="0" indent="0">
              <a:spcBef>
                <a:spcPct val="0"/>
              </a:spcBef>
              <a:buFontTx/>
              <a:buAutoNum type="romanLcParenBoth"/>
            </a:pPr>
            <a:r>
              <a:rPr lang="en-US" sz="2800" dirty="0" smtClean="0"/>
              <a:t>Video recording of HS tutorial (300 minutes)</a:t>
            </a:r>
          </a:p>
          <a:p>
            <a:pPr marL="0" indent="0">
              <a:spcBef>
                <a:spcPct val="0"/>
              </a:spcBef>
              <a:buFontTx/>
              <a:buAutoNum type="romanLcParenBoth"/>
            </a:pPr>
            <a:r>
              <a:rPr lang="en-US" sz="2800" dirty="0" smtClean="0"/>
              <a:t> Video recording of Spring’09 grad Parallel Algorithms lectures (30+hours)</a:t>
            </a:r>
          </a:p>
          <a:p>
            <a:pPr marL="0" indent="0">
              <a:spcBef>
                <a:spcPct val="0"/>
              </a:spcBef>
              <a:buFontTx/>
              <a:buNone/>
            </a:pPr>
            <a:r>
              <a:rPr lang="en-US" sz="2400" dirty="0" smtClean="0">
                <a:hlinkClick r:id="rId4"/>
              </a:rPr>
              <a:t>www.umiacs.umd.edu/users/vishkin/XMT/sw-release.html</a:t>
            </a:r>
            <a:r>
              <a:rPr lang="en-US" sz="2400" dirty="0" smtClean="0"/>
              <a:t>,  </a:t>
            </a:r>
          </a:p>
          <a:p>
            <a:pPr marL="0" indent="0">
              <a:spcBef>
                <a:spcPct val="0"/>
              </a:spcBef>
              <a:buFontTx/>
              <a:buNone/>
            </a:pPr>
            <a:r>
              <a:rPr lang="en-US" sz="2400" dirty="0" smtClean="0"/>
              <a:t>Or just Google “XMT”</a:t>
            </a:r>
          </a:p>
        </p:txBody>
      </p:sp>
      <p:sp>
        <p:nvSpPr>
          <p:cNvPr id="2" name="Slide Number Placeholder 1"/>
          <p:cNvSpPr>
            <a:spLocks noGrp="1"/>
          </p:cNvSpPr>
          <p:nvPr>
            <p:ph type="sldNum" sz="quarter" idx="12"/>
          </p:nvPr>
        </p:nvSpPr>
        <p:spPr/>
        <p:txBody>
          <a:bodyPr/>
          <a:lstStyle/>
          <a:p>
            <a:fld id="{6D91661D-629B-1643-88A8-69A2F214F552}" type="slidenum">
              <a:rPr lang="en-US" smtClean="0"/>
              <a:pPr/>
              <a:t>63</a:t>
            </a:fld>
            <a:endParaRPr lang="en-US" dirty="0"/>
          </a:p>
        </p:txBody>
      </p:sp>
    </p:spTree>
    <p:extLst>
      <p:ext uri="{BB962C8B-B14F-4D97-AF65-F5344CB8AC3E}">
        <p14:creationId xmlns:p14="http://schemas.microsoft.com/office/powerpoint/2010/main" val="37461205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stock market </a:t>
            </a:r>
            <a:r>
              <a:rPr lang="en-US" sz="2700" dirty="0" smtClean="0"/>
              <a:t>for whatever it may worth</a:t>
            </a:r>
            <a:endParaRPr lang="en-US"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4439886"/>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r>
                        <a:rPr lang="en-US" dirty="0" smtClean="0"/>
                        <a:t>Peak</a:t>
                      </a:r>
                      <a:r>
                        <a:rPr lang="en-US" baseline="0" dirty="0" smtClean="0"/>
                        <a:t> 2017</a:t>
                      </a:r>
                      <a:endParaRPr lang="en-US" dirty="0"/>
                    </a:p>
                  </a:txBody>
                  <a:tcPr/>
                </a:tc>
                <a:tc>
                  <a:txBody>
                    <a:bodyPr/>
                    <a:lstStyle/>
                    <a:p>
                      <a:r>
                        <a:rPr lang="en-US" dirty="0" smtClean="0"/>
                        <a:t>Bottom</a:t>
                      </a:r>
                      <a:r>
                        <a:rPr lang="en-US" baseline="0" dirty="0" smtClean="0"/>
                        <a:t> 2015/2012</a:t>
                      </a:r>
                      <a:endParaRPr lang="en-US" dirty="0"/>
                    </a:p>
                  </a:txBody>
                  <a:tcPr/>
                </a:tc>
                <a:tc>
                  <a:txBody>
                    <a:bodyPr/>
                    <a:lstStyle/>
                    <a:p>
                      <a:r>
                        <a:rPr lang="en-US" dirty="0" smtClean="0"/>
                        <a:t>From</a:t>
                      </a:r>
                      <a:r>
                        <a:rPr lang="en-US" baseline="0" dirty="0" smtClean="0"/>
                        <a:t> lowest</a:t>
                      </a:r>
                      <a:endParaRPr lang="en-US" dirty="0"/>
                    </a:p>
                  </a:txBody>
                  <a:tcPr/>
                </a:tc>
                <a:tc>
                  <a:txBody>
                    <a:bodyPr/>
                    <a:lstStyle/>
                    <a:p>
                      <a:r>
                        <a:rPr lang="en-US" dirty="0" smtClean="0"/>
                        <a:t>CPU</a:t>
                      </a:r>
                      <a:endParaRPr lang="en-US" dirty="0"/>
                    </a:p>
                  </a:txBody>
                  <a:tcPr/>
                </a:tc>
                <a:tc>
                  <a:txBody>
                    <a:bodyPr/>
                    <a:lstStyle/>
                    <a:p>
                      <a:r>
                        <a:rPr lang="en-US" dirty="0" smtClean="0"/>
                        <a:t>GPU</a:t>
                      </a:r>
                      <a:endParaRPr lang="en-US" dirty="0"/>
                    </a:p>
                  </a:txBody>
                  <a:tcPr/>
                </a:tc>
                <a:extLst>
                  <a:ext uri="{0D108BD9-81ED-4DB2-BD59-A6C34878D82A}">
                    <a16:rowId xmlns:a16="http://schemas.microsoft.com/office/drawing/2014/main" val="10000"/>
                  </a:ext>
                </a:extLst>
              </a:tr>
              <a:tr h="370840">
                <a:tc>
                  <a:txBody>
                    <a:bodyPr/>
                    <a:lstStyle/>
                    <a:p>
                      <a:r>
                        <a:rPr lang="en-US" dirty="0" smtClean="0"/>
                        <a:t>AMD/ATI</a:t>
                      </a:r>
                      <a:endParaRPr lang="en-US" dirty="0"/>
                    </a:p>
                  </a:txBody>
                  <a:tcPr/>
                </a:tc>
                <a:tc>
                  <a:txBody>
                    <a:bodyPr/>
                    <a:lstStyle/>
                    <a:p>
                      <a:r>
                        <a:rPr lang="en-US" dirty="0" smtClean="0"/>
                        <a:t>15.20</a:t>
                      </a:r>
                      <a:endParaRPr lang="en-US" dirty="0"/>
                    </a:p>
                  </a:txBody>
                  <a:tcPr/>
                </a:tc>
                <a:tc>
                  <a:txBody>
                    <a:bodyPr/>
                    <a:lstStyle/>
                    <a:p>
                      <a:r>
                        <a:rPr lang="en-US" dirty="0" smtClean="0"/>
                        <a:t>1.66/1.86</a:t>
                      </a:r>
                      <a:endParaRPr lang="en-US" dirty="0"/>
                    </a:p>
                  </a:txBody>
                  <a:tcPr/>
                </a:tc>
                <a:tc>
                  <a:txBody>
                    <a:bodyPr/>
                    <a:lstStyle/>
                    <a:p>
                      <a:r>
                        <a:rPr lang="en-US" dirty="0" smtClean="0"/>
                        <a:t>916%</a:t>
                      </a:r>
                      <a:endParaRPr lang="en-US" dirty="0"/>
                    </a:p>
                  </a:txBody>
                  <a:tcPr/>
                </a:tc>
                <a:tc>
                  <a:txBody>
                    <a:bodyPr/>
                    <a:lstStyle/>
                    <a:p>
                      <a:r>
                        <a:rPr lang="en-US" dirty="0" smtClean="0"/>
                        <a:t>    +</a:t>
                      </a:r>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10001"/>
                  </a:ext>
                </a:extLst>
              </a:tr>
              <a:tr h="370840">
                <a:tc>
                  <a:txBody>
                    <a:bodyPr/>
                    <a:lstStyle/>
                    <a:p>
                      <a:r>
                        <a:rPr lang="en-US" dirty="0" smtClean="0"/>
                        <a:t>Intel</a:t>
                      </a:r>
                      <a:endParaRPr lang="en-US" dirty="0"/>
                    </a:p>
                  </a:txBody>
                  <a:tcPr/>
                </a:tc>
                <a:tc>
                  <a:txBody>
                    <a:bodyPr/>
                    <a:lstStyle/>
                    <a:p>
                      <a:r>
                        <a:rPr lang="en-US" dirty="0" smtClean="0"/>
                        <a:t>37.98</a:t>
                      </a:r>
                      <a:endParaRPr lang="en-US" dirty="0"/>
                    </a:p>
                  </a:txBody>
                  <a:tcPr/>
                </a:tc>
                <a:tc>
                  <a:txBody>
                    <a:bodyPr/>
                    <a:lstStyle/>
                    <a:p>
                      <a:r>
                        <a:rPr lang="en-US" dirty="0" smtClean="0"/>
                        <a:t>25.87/19.57</a:t>
                      </a:r>
                      <a:endParaRPr lang="en-US" dirty="0"/>
                    </a:p>
                  </a:txBody>
                  <a:tcPr/>
                </a:tc>
                <a:tc>
                  <a:txBody>
                    <a:bodyPr/>
                    <a:lstStyle/>
                    <a:p>
                      <a:r>
                        <a:rPr lang="en-US" dirty="0" smtClean="0"/>
                        <a:t>194%</a:t>
                      </a:r>
                      <a:endParaRPr lang="en-US" dirty="0"/>
                    </a:p>
                  </a:txBody>
                  <a:tcPr/>
                </a:tc>
                <a:tc>
                  <a:txBody>
                    <a:bodyPr/>
                    <a:lstStyle/>
                    <a:p>
                      <a:r>
                        <a:rPr lang="en-US" dirty="0" smtClean="0"/>
                        <a:t>    +</a:t>
                      </a:r>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smtClean="0"/>
                        <a:t>NVidia</a:t>
                      </a:r>
                      <a:endParaRPr lang="en-US" dirty="0"/>
                    </a:p>
                  </a:txBody>
                  <a:tcPr/>
                </a:tc>
                <a:tc>
                  <a:txBody>
                    <a:bodyPr/>
                    <a:lstStyle/>
                    <a:p>
                      <a:r>
                        <a:rPr lang="en-US" dirty="0" smtClean="0"/>
                        <a:t>119.13</a:t>
                      </a:r>
                      <a:endParaRPr lang="en-US" dirty="0"/>
                    </a:p>
                  </a:txBody>
                  <a:tcPr/>
                </a:tc>
                <a:tc>
                  <a:txBody>
                    <a:bodyPr/>
                    <a:lstStyle/>
                    <a:p>
                      <a:r>
                        <a:rPr lang="en-US" dirty="0" smtClean="0"/>
                        <a:t>19.42/11.97</a:t>
                      </a:r>
                      <a:endParaRPr lang="en-US" dirty="0"/>
                    </a:p>
                  </a:txBody>
                  <a:tcPr/>
                </a:tc>
                <a:tc>
                  <a:txBody>
                    <a:bodyPr/>
                    <a:lstStyle/>
                    <a:p>
                      <a:r>
                        <a:rPr lang="en-US" dirty="0" smtClean="0"/>
                        <a:t>995%</a:t>
                      </a:r>
                      <a:endParaRPr lang="en-US" dirty="0"/>
                    </a:p>
                  </a:txBody>
                  <a:tcPr/>
                </a:tc>
                <a:tc>
                  <a:txBody>
                    <a:bodyPr/>
                    <a:lstStyle/>
                    <a:p>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6D91661D-629B-1643-88A8-69A2F214F552}" type="slidenum">
              <a:rPr lang="en-US" smtClean="0"/>
              <a:pPr/>
              <a:t>64</a:t>
            </a:fld>
            <a:endParaRPr lang="en-US" dirty="0"/>
          </a:p>
        </p:txBody>
      </p:sp>
      <p:sp>
        <p:nvSpPr>
          <p:cNvPr id="6" name="TextBox 5"/>
          <p:cNvSpPr txBox="1"/>
          <p:nvPr/>
        </p:nvSpPr>
        <p:spPr>
          <a:xfrm>
            <a:off x="330200" y="4203700"/>
            <a:ext cx="8884948" cy="830997"/>
          </a:xfrm>
          <a:prstGeom prst="rect">
            <a:avLst/>
          </a:prstGeom>
          <a:noFill/>
        </p:spPr>
        <p:txBody>
          <a:bodyPr wrap="square" rtlCol="0">
            <a:spAutoFit/>
          </a:bodyPr>
          <a:lstStyle/>
          <a:p>
            <a:r>
              <a:rPr lang="en-US" sz="2400" dirty="0" smtClean="0"/>
              <a:t>Do you think that the stock market sees CPUs or GPUs as a growth market?</a:t>
            </a:r>
          </a:p>
        </p:txBody>
      </p:sp>
    </p:spTree>
    <p:extLst>
      <p:ext uri="{BB962C8B-B14F-4D97-AF65-F5344CB8AC3E}">
        <p14:creationId xmlns:p14="http://schemas.microsoft.com/office/powerpoint/2010/main" val="1790790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0"/>
            <a:ext cx="8229600" cy="533400"/>
          </a:xfrm>
        </p:spPr>
        <p:txBody>
          <a:bodyPr>
            <a:normAutofit fontScale="90000"/>
          </a:bodyPr>
          <a:lstStyle/>
          <a:p>
            <a:pPr eaLnBrk="1" hangingPunct="1"/>
            <a:r>
              <a:rPr lang="en-US" u="sng">
                <a:latin typeface="Arial" charset="0"/>
              </a:rPr>
              <a:t>Commodity computer systems</a:t>
            </a:r>
          </a:p>
        </p:txBody>
      </p:sp>
      <p:sp>
        <p:nvSpPr>
          <p:cNvPr id="20482" name="Rectangle 3"/>
          <p:cNvSpPr>
            <a:spLocks noGrp="1" noChangeArrowheads="1"/>
          </p:cNvSpPr>
          <p:nvPr>
            <p:ph type="body" idx="4294967295"/>
          </p:nvPr>
        </p:nvSpPr>
        <p:spPr>
          <a:xfrm>
            <a:off x="0" y="685800"/>
            <a:ext cx="9144000" cy="6172200"/>
          </a:xfrm>
        </p:spPr>
        <p:txBody>
          <a:bodyPr>
            <a:normAutofit fontScale="92500"/>
          </a:bodyPr>
          <a:lstStyle/>
          <a:p>
            <a:pPr marL="660400" indent="-660400" eaLnBrk="1" hangingPunct="1">
              <a:lnSpc>
                <a:spcPct val="80000"/>
              </a:lnSpc>
              <a:buFontTx/>
              <a:buNone/>
            </a:pPr>
            <a:r>
              <a:rPr lang="en-US" sz="2400" u="sng" dirty="0">
                <a:solidFill>
                  <a:schemeClr val="accent2"/>
                </a:solidFill>
                <a:latin typeface="Arial" charset="0"/>
              </a:rPr>
              <a:t>Chapter 1 </a:t>
            </a:r>
            <a:r>
              <a:rPr lang="en-US" sz="2400" dirty="0">
                <a:solidFill>
                  <a:schemeClr val="accent2"/>
                </a:solidFill>
                <a:latin typeface="Arial" charset="0"/>
              </a:rPr>
              <a:t>1946</a:t>
            </a:r>
            <a:r>
              <a:rPr lang="en-US" sz="2400" dirty="0">
                <a:solidFill>
                  <a:schemeClr val="accent2"/>
                </a:solidFill>
                <a:latin typeface="Arial" charset="0"/>
                <a:sym typeface="Wingdings" charset="0"/>
              </a:rPr>
              <a:t></a:t>
            </a:r>
            <a:r>
              <a:rPr lang="en-US" sz="2400" dirty="0">
                <a:solidFill>
                  <a:schemeClr val="accent2"/>
                </a:solidFill>
                <a:latin typeface="Arial" charset="0"/>
              </a:rPr>
              <a:t>2003:</a:t>
            </a:r>
            <a:r>
              <a:rPr lang="en-US" sz="2400" dirty="0">
                <a:latin typeface="Arial" charset="0"/>
              </a:rPr>
              <a:t> </a:t>
            </a:r>
            <a:r>
              <a:rPr lang="en-US" sz="2400" dirty="0">
                <a:solidFill>
                  <a:srgbClr val="FF0000"/>
                </a:solidFill>
                <a:latin typeface="Arial" charset="0"/>
              </a:rPr>
              <a:t>Serial</a:t>
            </a:r>
            <a:r>
              <a:rPr lang="en-US" sz="2400" dirty="0">
                <a:latin typeface="Arial" charset="0"/>
              </a:rPr>
              <a:t>. </a:t>
            </a:r>
            <a:r>
              <a:rPr lang="en-US" sz="2000" dirty="0">
                <a:solidFill>
                  <a:schemeClr val="accent2"/>
                </a:solidFill>
                <a:latin typeface="Arial" charset="0"/>
              </a:rPr>
              <a:t>5KHz</a:t>
            </a:r>
            <a:r>
              <a:rPr lang="en-US" sz="2000" dirty="0">
                <a:solidFill>
                  <a:schemeClr val="accent2"/>
                </a:solidFill>
                <a:latin typeface="Arial" charset="0"/>
                <a:sym typeface="Wingdings" charset="0"/>
              </a:rPr>
              <a:t>4GHz. </a:t>
            </a:r>
            <a:endParaRPr lang="en-US" sz="2000" dirty="0">
              <a:solidFill>
                <a:schemeClr val="accent2"/>
              </a:solidFill>
              <a:latin typeface="Arial" charset="0"/>
            </a:endParaRPr>
          </a:p>
          <a:p>
            <a:pPr marL="660400" indent="-660400" eaLnBrk="1" hangingPunct="1">
              <a:lnSpc>
                <a:spcPct val="80000"/>
              </a:lnSpc>
              <a:buFontTx/>
              <a:buNone/>
            </a:pPr>
            <a:r>
              <a:rPr lang="en-US" sz="2400" u="sng" dirty="0">
                <a:solidFill>
                  <a:schemeClr val="accent2"/>
                </a:solidFill>
                <a:latin typeface="Arial" charset="0"/>
              </a:rPr>
              <a:t>Chapter 2 </a:t>
            </a:r>
            <a:r>
              <a:rPr lang="en-US" sz="2400" dirty="0">
                <a:solidFill>
                  <a:schemeClr val="accent2"/>
                </a:solidFill>
                <a:latin typeface="Arial" charset="0"/>
              </a:rPr>
              <a:t>2004--: </a:t>
            </a:r>
            <a:r>
              <a:rPr lang="en-US" sz="2400" dirty="0">
                <a:solidFill>
                  <a:srgbClr val="FF0000"/>
                </a:solidFill>
                <a:latin typeface="Arial" charset="0"/>
              </a:rPr>
              <a:t>Parallel</a:t>
            </a:r>
            <a:r>
              <a:rPr lang="en-US" sz="2400" dirty="0">
                <a:latin typeface="Arial" charset="0"/>
              </a:rPr>
              <a:t>. </a:t>
            </a:r>
          </a:p>
          <a:p>
            <a:pPr marL="660400" indent="-660400" eaLnBrk="1" hangingPunct="1">
              <a:lnSpc>
                <a:spcPct val="80000"/>
              </a:lnSpc>
              <a:buFontTx/>
              <a:buNone/>
            </a:pPr>
            <a:r>
              <a:rPr lang="en-US" sz="2400" dirty="0" smtClean="0">
                <a:solidFill>
                  <a:schemeClr val="accent2"/>
                </a:solidFill>
                <a:latin typeface="Arial" charset="0"/>
              </a:rPr>
              <a:t>Projection, Intel 2005: </a:t>
            </a:r>
          </a:p>
          <a:p>
            <a:pPr marL="660400" indent="-660400" eaLnBrk="1" hangingPunct="1">
              <a:lnSpc>
                <a:spcPct val="80000"/>
              </a:lnSpc>
              <a:buFontTx/>
              <a:buNone/>
            </a:pPr>
            <a:r>
              <a:rPr lang="en-US" sz="2400" dirty="0" smtClean="0">
                <a:solidFill>
                  <a:schemeClr val="accent2"/>
                </a:solidFill>
                <a:latin typeface="Arial" charset="0"/>
              </a:rPr>
              <a:t>#</a:t>
            </a:r>
            <a:r>
              <a:rPr lang="ja-JP" altLang="en-US" sz="2400" dirty="0">
                <a:solidFill>
                  <a:schemeClr val="accent2"/>
                </a:solidFill>
                <a:latin typeface="Arial" charset="0"/>
              </a:rPr>
              <a:t>”</a:t>
            </a:r>
            <a:r>
              <a:rPr lang="en-US" altLang="ja-JP" sz="2400" dirty="0">
                <a:solidFill>
                  <a:schemeClr val="accent2"/>
                </a:solidFill>
                <a:latin typeface="Arial" charset="0"/>
              </a:rPr>
              <a:t>cores</a:t>
            </a:r>
            <a:r>
              <a:rPr lang="ja-JP" altLang="en-US" sz="2400" dirty="0">
                <a:solidFill>
                  <a:schemeClr val="accent2"/>
                </a:solidFill>
                <a:latin typeface="Arial" charset="0"/>
              </a:rPr>
              <a:t>”</a:t>
            </a:r>
            <a:r>
              <a:rPr lang="en-US" altLang="ja-JP" sz="2400" dirty="0">
                <a:solidFill>
                  <a:schemeClr val="accent2"/>
                </a:solidFill>
                <a:latin typeface="Arial" charset="0"/>
              </a:rPr>
              <a:t>:</a:t>
            </a:r>
            <a:r>
              <a:rPr lang="en-US" altLang="ja-JP" sz="2400" dirty="0">
                <a:latin typeface="Arial" charset="0"/>
              </a:rPr>
              <a:t> </a:t>
            </a:r>
            <a:r>
              <a:rPr lang="en-US" altLang="ja-JP" sz="2800" dirty="0">
                <a:solidFill>
                  <a:schemeClr val="accent2"/>
                </a:solidFill>
                <a:latin typeface="Arial" charset="0"/>
              </a:rPr>
              <a:t>~d</a:t>
            </a:r>
            <a:r>
              <a:rPr lang="en-US" altLang="ja-JP" sz="2800" baseline="30000" dirty="0">
                <a:solidFill>
                  <a:srgbClr val="FF0000"/>
                </a:solidFill>
                <a:latin typeface="Arial" charset="0"/>
              </a:rPr>
              <a:t>y-</a:t>
            </a:r>
            <a:r>
              <a:rPr lang="en-US" altLang="ja-JP" sz="2800" baseline="30000" dirty="0" smtClean="0">
                <a:solidFill>
                  <a:srgbClr val="FF0000"/>
                </a:solidFill>
                <a:latin typeface="Arial" charset="0"/>
              </a:rPr>
              <a:t>2003</a:t>
            </a:r>
            <a:r>
              <a:rPr lang="en-US" sz="2400" u="sng" dirty="0" smtClean="0">
                <a:solidFill>
                  <a:schemeClr val="accent2"/>
                </a:solidFill>
                <a:latin typeface="Arial" charset="0"/>
              </a:rPr>
              <a:t>, d&gt;1</a:t>
            </a: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endParaRPr lang="en-US" sz="2400" u="sng" dirty="0" smtClean="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r>
              <a:rPr lang="en-US" sz="2400" u="sng" dirty="0" smtClean="0">
                <a:solidFill>
                  <a:schemeClr val="accent2"/>
                </a:solidFill>
                <a:latin typeface="Arial" charset="0"/>
              </a:rPr>
              <a:t>Reality</a:t>
            </a:r>
            <a:endParaRPr lang="en-US" sz="2400" u="sng" dirty="0">
              <a:solidFill>
                <a:schemeClr val="accent2"/>
              </a:solidFill>
              <a:latin typeface="Arial" charset="0"/>
            </a:endParaRPr>
          </a:p>
          <a:p>
            <a:pPr marL="660400" indent="-660400" eaLnBrk="1" hangingPunct="1">
              <a:lnSpc>
                <a:spcPct val="80000"/>
              </a:lnSpc>
              <a:buFontTx/>
              <a:buNone/>
            </a:pPr>
            <a:r>
              <a:rPr lang="en-US" sz="2400" dirty="0" smtClean="0">
                <a:solidFill>
                  <a:srgbClr val="FF0000"/>
                </a:solidFill>
                <a:latin typeface="Arial" charset="0"/>
              </a:rPr>
              <a:t>Not really </a:t>
            </a:r>
            <a:r>
              <a:rPr lang="en-US" sz="2400" dirty="0" smtClean="0">
                <a:latin typeface="Arial" charset="0"/>
              </a:rPr>
              <a:t>a many-core “era”</a:t>
            </a:r>
            <a:endParaRPr lang="en-US" sz="2400" dirty="0" smtClean="0">
              <a:solidFill>
                <a:srgbClr val="000000"/>
              </a:solidFill>
              <a:latin typeface="Arial" charset="0"/>
            </a:endParaRPr>
          </a:p>
          <a:p>
            <a:pPr marL="660400" indent="-660400" eaLnBrk="1" hangingPunct="1">
              <a:lnSpc>
                <a:spcPct val="80000"/>
              </a:lnSpc>
              <a:buFontTx/>
              <a:buNone/>
            </a:pPr>
            <a:r>
              <a:rPr lang="en-US" sz="2400" dirty="0" smtClean="0">
                <a:solidFill>
                  <a:srgbClr val="000000"/>
                </a:solidFill>
                <a:latin typeface="Arial" charset="0"/>
              </a:rPr>
              <a:t>IMO: systems not good enough</a:t>
            </a:r>
          </a:p>
          <a:p>
            <a:pPr marL="660400" indent="-660400" eaLnBrk="1" hangingPunct="1">
              <a:lnSpc>
                <a:spcPct val="80000"/>
              </a:lnSpc>
              <a:buFontTx/>
              <a:buNone/>
            </a:pPr>
            <a:r>
              <a:rPr lang="en-US" sz="2400" dirty="0" smtClean="0">
                <a:solidFill>
                  <a:srgbClr val="FF0000"/>
                </a:solidFill>
                <a:latin typeface="Arial" charset="0"/>
              </a:rPr>
              <a:t>Clock </a:t>
            </a:r>
            <a:r>
              <a:rPr lang="en-US" sz="2400" dirty="0">
                <a:solidFill>
                  <a:srgbClr val="FF0000"/>
                </a:solidFill>
                <a:latin typeface="Arial" charset="0"/>
              </a:rPr>
              <a:t>frequency growth: </a:t>
            </a:r>
            <a:r>
              <a:rPr lang="en-US" sz="2400" dirty="0" smtClean="0">
                <a:solidFill>
                  <a:srgbClr val="FF0000"/>
                </a:solidFill>
                <a:latin typeface="Arial" charset="0"/>
              </a:rPr>
              <a:t>~flat</a:t>
            </a:r>
            <a:r>
              <a:rPr lang="en-US" sz="2400" dirty="0" smtClean="0">
                <a:solidFill>
                  <a:srgbClr val="FF0000"/>
                </a:solidFill>
                <a:latin typeface="Arial" charset="0"/>
                <a:sym typeface="Wingdings" charset="0"/>
              </a:rPr>
              <a:t> </a:t>
            </a:r>
            <a:endParaRPr lang="en-US" sz="2400" dirty="0">
              <a:solidFill>
                <a:srgbClr val="FF0000"/>
              </a:solidFill>
              <a:latin typeface="Arial" charset="0"/>
              <a:sym typeface="Wingdings" charset="0"/>
            </a:endParaRPr>
          </a:p>
          <a:p>
            <a:pPr marL="660400" indent="-660400" eaLnBrk="1" hangingPunct="1">
              <a:lnSpc>
                <a:spcPct val="80000"/>
              </a:lnSpc>
              <a:buFontTx/>
              <a:buNone/>
            </a:pPr>
            <a:r>
              <a:rPr lang="en-US" sz="2400" dirty="0" smtClean="0">
                <a:latin typeface="Arial" charset="0"/>
              </a:rPr>
              <a:t>If </a:t>
            </a:r>
            <a:r>
              <a:rPr lang="en-US" sz="2400" dirty="0">
                <a:latin typeface="Arial" charset="0"/>
              </a:rPr>
              <a:t>you want your program to run significantly faster … you</a:t>
            </a:r>
            <a:r>
              <a:rPr lang="ja-JP" altLang="en-US" sz="2400" dirty="0">
                <a:latin typeface="Arial" charset="0"/>
              </a:rPr>
              <a:t>’</a:t>
            </a:r>
            <a:r>
              <a:rPr lang="en-US" altLang="ja-JP" sz="2400" dirty="0">
                <a:latin typeface="Arial" charset="0"/>
              </a:rPr>
              <a:t>re going to have to parallelize it </a:t>
            </a:r>
            <a:r>
              <a:rPr lang="en-US" altLang="ja-JP" sz="2400" dirty="0">
                <a:latin typeface="Arial" charset="0"/>
                <a:sym typeface="Wingdings" charset="0"/>
              </a:rPr>
              <a:t></a:t>
            </a:r>
            <a:r>
              <a:rPr lang="en-US" altLang="ja-JP" sz="2400" dirty="0">
                <a:latin typeface="Arial" charset="0"/>
              </a:rPr>
              <a:t> </a:t>
            </a:r>
            <a:r>
              <a:rPr lang="en-US" altLang="ja-JP" sz="2400" dirty="0">
                <a:solidFill>
                  <a:srgbClr val="FF0000"/>
                </a:solidFill>
                <a:latin typeface="Arial" charset="0"/>
                <a:sym typeface="Wingdings" charset="0"/>
              </a:rPr>
              <a:t>Parallelism: only game in town</a:t>
            </a:r>
            <a:endParaRPr lang="en-US" altLang="ja-JP" sz="2400" u="sng" dirty="0">
              <a:solidFill>
                <a:srgbClr val="FF0000"/>
              </a:solidFill>
              <a:latin typeface="Arial" charset="0"/>
            </a:endParaRPr>
          </a:p>
          <a:p>
            <a:pPr marL="660400" indent="-660400" eaLnBrk="1" hangingPunct="1">
              <a:lnSpc>
                <a:spcPct val="80000"/>
              </a:lnSpc>
              <a:buFontTx/>
              <a:buNone/>
            </a:pPr>
            <a:r>
              <a:rPr lang="en-US" sz="2400" dirty="0">
                <a:solidFill>
                  <a:schemeClr val="accent2"/>
                </a:solidFill>
                <a:latin typeface="Arial" charset="0"/>
              </a:rPr>
              <a:t>Since 1980: </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#Transistors/chip</a:t>
            </a:r>
            <a:r>
              <a:rPr lang="en-US" sz="2400" dirty="0">
                <a:solidFill>
                  <a:schemeClr val="accent2"/>
                </a:solidFill>
                <a:latin typeface="Arial" charset="0"/>
              </a:rPr>
              <a:t> 29K</a:t>
            </a:r>
            <a:r>
              <a:rPr lang="en-US" sz="2400" dirty="0">
                <a:solidFill>
                  <a:schemeClr val="accent2"/>
                </a:solidFill>
                <a:latin typeface="Arial" charset="0"/>
                <a:sym typeface="Wingdings" charset="0"/>
              </a:rPr>
              <a:t>~10s</a:t>
            </a:r>
            <a:r>
              <a:rPr lang="en-US" sz="2400" dirty="0">
                <a:solidFill>
                  <a:schemeClr val="accent2"/>
                </a:solidFill>
                <a:latin typeface="Arial" charset="0"/>
              </a:rPr>
              <a:t>B!</a:t>
            </a:r>
          </a:p>
          <a:p>
            <a:pPr marL="660400" indent="-660400" eaLnBrk="1" hangingPunct="1">
              <a:lnSpc>
                <a:spcPct val="80000"/>
              </a:lnSpc>
              <a:buFontTx/>
              <a:buNone/>
            </a:pPr>
            <a:r>
              <a:rPr lang="en-US" sz="2400" dirty="0">
                <a:solidFill>
                  <a:schemeClr val="accent2"/>
                </a:solidFill>
                <a:latin typeface="Arial" charset="0"/>
              </a:rPr>
              <a:t>  </a:t>
            </a:r>
            <a:r>
              <a:rPr lang="en-US" sz="2400" u="sng" dirty="0">
                <a:solidFill>
                  <a:schemeClr val="accent2"/>
                </a:solidFill>
                <a:latin typeface="Arial" charset="0"/>
              </a:rPr>
              <a:t>Bandwidth/Latency</a:t>
            </a:r>
            <a:r>
              <a:rPr lang="en-US" sz="2400" dirty="0">
                <a:solidFill>
                  <a:schemeClr val="accent2"/>
                </a:solidFill>
                <a:latin typeface="Arial" charset="0"/>
              </a:rPr>
              <a:t> 300X [HP12]</a:t>
            </a:r>
            <a:endParaRPr lang="en-US" sz="2400" u="sng" dirty="0">
              <a:solidFill>
                <a:schemeClr val="accent2"/>
              </a:solidFill>
              <a:latin typeface="Arial" charset="0"/>
            </a:endParaRPr>
          </a:p>
          <a:p>
            <a:pPr marL="660400" indent="-660400" eaLnBrk="1" hangingPunct="1">
              <a:lnSpc>
                <a:spcPct val="80000"/>
              </a:lnSpc>
              <a:buFontTx/>
              <a:buNone/>
            </a:pPr>
            <a:endParaRPr lang="en-US" sz="2400" u="sng" dirty="0">
              <a:solidFill>
                <a:schemeClr val="accent2"/>
              </a:solidFill>
              <a:latin typeface="Arial" charset="0"/>
            </a:endParaRPr>
          </a:p>
          <a:p>
            <a:pPr marL="660400" indent="-660400" eaLnBrk="1" hangingPunct="1">
              <a:lnSpc>
                <a:spcPct val="80000"/>
              </a:lnSpc>
              <a:buFontTx/>
              <a:buNone/>
            </a:pPr>
            <a:r>
              <a:rPr lang="en-US" sz="2400" u="sng" dirty="0">
                <a:solidFill>
                  <a:schemeClr val="accent2"/>
                </a:solidFill>
                <a:latin typeface="Arial" charset="0"/>
              </a:rPr>
              <a:t>Programmer</a:t>
            </a:r>
            <a:r>
              <a:rPr lang="ja-JP" altLang="en-US" sz="2400" u="sng" dirty="0">
                <a:solidFill>
                  <a:schemeClr val="accent2"/>
                </a:solidFill>
                <a:latin typeface="Arial" charset="0"/>
              </a:rPr>
              <a:t>’</a:t>
            </a:r>
            <a:r>
              <a:rPr lang="en-US" altLang="ja-JP" sz="2400" u="sng" dirty="0">
                <a:solidFill>
                  <a:schemeClr val="accent2"/>
                </a:solidFill>
                <a:latin typeface="Arial" charset="0"/>
              </a:rPr>
              <a:t>s IQ? </a:t>
            </a:r>
            <a:r>
              <a:rPr lang="en-US" altLang="ja-JP" sz="2400" dirty="0">
                <a:solidFill>
                  <a:schemeClr val="accent2"/>
                </a:solidFill>
                <a:latin typeface="Arial" charset="0"/>
              </a:rPr>
              <a:t>Flat.</a:t>
            </a:r>
            <a:r>
              <a:rPr lang="en-US" altLang="ja-JP" sz="2400" dirty="0" smtClean="0">
                <a:solidFill>
                  <a:schemeClr val="accent2"/>
                </a:solidFill>
                <a:latin typeface="Arial" charset="0"/>
              </a:rPr>
              <a:t>.</a:t>
            </a:r>
            <a:endParaRPr lang="en-US" altLang="ja-JP" sz="2400" dirty="0">
              <a:solidFill>
                <a:schemeClr val="accent2"/>
              </a:solidFill>
              <a:latin typeface="Arial" charset="0"/>
            </a:endParaRPr>
          </a:p>
        </p:txBody>
      </p:sp>
      <p:pic>
        <p:nvPicPr>
          <p:cNvPr id="20483" name="Picture 12"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693" y="5086734"/>
            <a:ext cx="2457094" cy="122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4"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92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524000"/>
            <a:ext cx="487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6019800" y="1219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Intel Platform 2015, March05</a:t>
            </a:r>
          </a:p>
        </p:txBody>
      </p:sp>
      <p:sp>
        <p:nvSpPr>
          <p:cNvPr id="2" name="Slide Number Placeholder 1"/>
          <p:cNvSpPr>
            <a:spLocks noGrp="1"/>
          </p:cNvSpPr>
          <p:nvPr>
            <p:ph type="sldNum" sz="quarter" idx="12"/>
          </p:nvPr>
        </p:nvSpPr>
        <p:spPr/>
        <p:txBody>
          <a:bodyPr/>
          <a:lstStyle/>
          <a:p>
            <a:fld id="{6D91661D-629B-1643-88A8-69A2F214F552}" type="slidenum">
              <a:rPr lang="en-US" smtClean="0"/>
              <a:pPr/>
              <a:t>65</a:t>
            </a:fld>
            <a:endParaRPr lang="en-US" dirty="0"/>
          </a:p>
        </p:txBody>
      </p:sp>
    </p:spTree>
    <p:extLst>
      <p:ext uri="{BB962C8B-B14F-4D97-AF65-F5344CB8AC3E}">
        <p14:creationId xmlns:p14="http://schemas.microsoft.com/office/powerpoint/2010/main" val="9745000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Slide Number Placeholder 2"/>
          <p:cNvSpPr>
            <a:spLocks noGrp="1"/>
          </p:cNvSpPr>
          <p:nvPr>
            <p:ph type="sldNum" sz="quarter" idx="12"/>
          </p:nvPr>
        </p:nvSpPr>
        <p:spPr/>
        <p:txBody>
          <a:bodyPr/>
          <a:lstStyle/>
          <a:p>
            <a:fld id="{6D91661D-629B-1643-88A8-69A2F214F552}" type="slidenum">
              <a:rPr lang="en-US" smtClean="0"/>
              <a:pPr/>
              <a:t>66</a:t>
            </a:fld>
            <a:endParaRPr lang="en-US" dirty="0"/>
          </a:p>
        </p:txBody>
      </p:sp>
    </p:spTree>
    <p:extLst>
      <p:ext uri="{BB962C8B-B14F-4D97-AF65-F5344CB8AC3E}">
        <p14:creationId xmlns:p14="http://schemas.microsoft.com/office/powerpoint/2010/main" val="18628544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 y="3997158"/>
            <a:ext cx="9077158" cy="2700422"/>
          </a:xfrm>
        </p:spPr>
        <p:txBody>
          <a:bodyPr>
            <a:noAutofit/>
          </a:bodyPr>
          <a:lstStyle/>
          <a:p>
            <a:r>
              <a:rPr lang="en-US" sz="1600" dirty="0" smtClean="0"/>
              <a:t>For small lists, Intel outperforms the GPU by 4-5 orders of magnitude. The advantage gradually disappears as the list becomes larger.	</a:t>
            </a:r>
          </a:p>
          <a:p>
            <a:r>
              <a:rPr lang="en-US" sz="1600" dirty="0" smtClean="0"/>
              <a:t>XMT outperforms the GPU for small lists by 5 orders of magnitude. </a:t>
            </a:r>
            <a:r>
              <a:rPr lang="en-US" sz="1600" dirty="0" smtClean="0">
                <a:solidFill>
                  <a:srgbClr val="FF0000"/>
                </a:solidFill>
              </a:rPr>
              <a:t>The advantage is &gt;5x for larger lists</a:t>
            </a:r>
            <a:r>
              <a:rPr lang="en-US" sz="1600" dirty="0" smtClean="0"/>
              <a:t>.	</a:t>
            </a:r>
          </a:p>
          <a:p>
            <a:r>
              <a:rPr lang="en-US" sz="1600" dirty="0" smtClean="0"/>
              <a:t>XMT is ~10-20x faster than the CPU for moderately-sized lists and </a:t>
            </a:r>
            <a:r>
              <a:rPr lang="en-US" sz="1600" dirty="0" smtClean="0">
                <a:solidFill>
                  <a:srgbClr val="FF0000"/>
                </a:solidFill>
              </a:rPr>
              <a:t>~5x faster for large lists</a:t>
            </a:r>
            <a:r>
              <a:rPr lang="en-US" sz="1600" dirty="0" smtClean="0"/>
              <a:t>.	</a:t>
            </a:r>
          </a:p>
          <a:p>
            <a:r>
              <a:rPr lang="en-US" sz="1600" dirty="0" smtClean="0"/>
              <a:t>	</a:t>
            </a:r>
          </a:p>
          <a:p>
            <a:r>
              <a:rPr lang="en-US" sz="1600" u="sng" dirty="0" smtClean="0"/>
              <a:t>CPU</a:t>
            </a:r>
            <a:r>
              <a:rPr lang="en-US" sz="1600" dirty="0" smtClean="0"/>
              <a:t>:  2x Intel Xeon CPU E5-2690 @ 2.90GHz: 2x 8 cores w/</a:t>
            </a:r>
            <a:r>
              <a:rPr lang="en-US" sz="1600" dirty="0" err="1" smtClean="0"/>
              <a:t>hyperthreading</a:t>
            </a:r>
            <a:r>
              <a:rPr lang="en-US" sz="1600" dirty="0" smtClean="0"/>
              <a:t> (total: 16 cores, 32 HW threads)</a:t>
            </a:r>
          </a:p>
          <a:p>
            <a:r>
              <a:rPr lang="en-US" sz="1600" u="sng" dirty="0" smtClean="0"/>
              <a:t>GPU  NVIDIA Tesla M40</a:t>
            </a:r>
            <a:r>
              <a:rPr lang="en-US" sz="1600" dirty="0" smtClean="0"/>
              <a:t>: 24 multiprocessors (MPs), 128 cores/MP (3072 cores), core clock = 1.114 GHz</a:t>
            </a:r>
          </a:p>
          <a:p>
            <a:r>
              <a:rPr lang="en-US" sz="1600" u="sng" dirty="0" smtClean="0"/>
              <a:t>XMT  4096 TCUs </a:t>
            </a:r>
            <a:r>
              <a:rPr lang="en-US" sz="1600" dirty="0" smtClean="0"/>
              <a:t>(256 clusters, 16 TCUs/cluster): calibrated to match M40 in silicon area and off-chip bandwidth, core clock = 1.114 GHz</a:t>
            </a:r>
          </a:p>
        </p:txBody>
      </p:sp>
      <p:graphicFrame>
        <p:nvGraphicFramePr>
          <p:cNvPr id="8" name="Picture Placeholder 7"/>
          <p:cNvGraphicFramePr>
            <a:graphicFrameLocks noGrp="1"/>
          </p:cNvGraphicFramePr>
          <p:nvPr>
            <p:ph type="pic" idx="1"/>
            <p:extLst>
              <p:ext uri="{D42A27DB-BD31-4B8C-83A1-F6EECF244321}">
                <p14:modId xmlns:p14="http://schemas.microsoft.com/office/powerpoint/2010/main" val="1912851268"/>
              </p:ext>
            </p:extLst>
          </p:nvPr>
        </p:nvGraphicFramePr>
        <p:xfrm>
          <a:off x="1002632" y="80210"/>
          <a:ext cx="7546976" cy="433136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
          <p:cNvSpPr txBox="1"/>
          <p:nvPr/>
        </p:nvSpPr>
        <p:spPr>
          <a:xfrm rot="16200000">
            <a:off x="958847" y="1250953"/>
            <a:ext cx="632866"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Log axis</a:t>
            </a:r>
          </a:p>
        </p:txBody>
      </p:sp>
    </p:spTree>
    <p:extLst>
      <p:ext uri="{BB962C8B-B14F-4D97-AF65-F5344CB8AC3E}">
        <p14:creationId xmlns:p14="http://schemas.microsoft.com/office/powerpoint/2010/main" val="12197141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55243" y="1181894"/>
            <a:ext cx="688182" cy="2644774"/>
            <a:chOff x="3855243" y="1181894"/>
            <a:chExt cx="688182" cy="2644774"/>
          </a:xfrm>
        </p:grpSpPr>
        <p:sp>
          <p:nvSpPr>
            <p:cNvPr id="19" name="Freeform 18"/>
            <p:cNvSpPr/>
            <p:nvPr/>
          </p:nvSpPr>
          <p:spPr>
            <a:xfrm>
              <a:off x="3862387" y="1181894"/>
              <a:ext cx="676275" cy="2643188"/>
            </a:xfrm>
            <a:custGeom>
              <a:avLst/>
              <a:gdLst>
                <a:gd name="connsiteX0" fmla="*/ 0 w 565150"/>
                <a:gd name="connsiteY0" fmla="*/ 1987550 h 2165350"/>
                <a:gd name="connsiteX1" fmla="*/ 0 w 565150"/>
                <a:gd name="connsiteY1" fmla="*/ 0 h 2165350"/>
                <a:gd name="connsiteX2" fmla="*/ 565150 w 565150"/>
                <a:gd name="connsiteY2" fmla="*/ 2051050 h 2165350"/>
                <a:gd name="connsiteX3" fmla="*/ 336550 w 565150"/>
                <a:gd name="connsiteY3" fmla="*/ 2165350 h 2165350"/>
                <a:gd name="connsiteX4" fmla="*/ 0 w 565150"/>
                <a:gd name="connsiteY4" fmla="*/ 1987550 h 2165350"/>
                <a:gd name="connsiteX0" fmla="*/ 0 w 342900"/>
                <a:gd name="connsiteY0" fmla="*/ 1987550 h 2165350"/>
                <a:gd name="connsiteX1" fmla="*/ 0 w 342900"/>
                <a:gd name="connsiteY1" fmla="*/ 0 h 2165350"/>
                <a:gd name="connsiteX2" fmla="*/ 342900 w 342900"/>
                <a:gd name="connsiteY2" fmla="*/ 1606550 h 2165350"/>
                <a:gd name="connsiteX3" fmla="*/ 336550 w 342900"/>
                <a:gd name="connsiteY3" fmla="*/ 2165350 h 2165350"/>
                <a:gd name="connsiteX4" fmla="*/ 0 w 342900"/>
                <a:gd name="connsiteY4" fmla="*/ 1987550 h 2165350"/>
                <a:gd name="connsiteX0" fmla="*/ 0 w 342900"/>
                <a:gd name="connsiteY0" fmla="*/ 1987550 h 1987550"/>
                <a:gd name="connsiteX1" fmla="*/ 0 w 342900"/>
                <a:gd name="connsiteY1" fmla="*/ 0 h 1987550"/>
                <a:gd name="connsiteX2" fmla="*/ 342900 w 342900"/>
                <a:gd name="connsiteY2" fmla="*/ 1606550 h 1987550"/>
                <a:gd name="connsiteX3" fmla="*/ 336550 w 342900"/>
                <a:gd name="connsiteY3" fmla="*/ 1987550 h 1987550"/>
                <a:gd name="connsiteX4" fmla="*/ 0 w 342900"/>
                <a:gd name="connsiteY4" fmla="*/ 1987550 h 1987550"/>
                <a:gd name="connsiteX0" fmla="*/ 1181100 w 1524000"/>
                <a:gd name="connsiteY0" fmla="*/ 2076450 h 2076450"/>
                <a:gd name="connsiteX1" fmla="*/ 0 w 1524000"/>
                <a:gd name="connsiteY1" fmla="*/ 0 h 2076450"/>
                <a:gd name="connsiteX2" fmla="*/ 1524000 w 1524000"/>
                <a:gd name="connsiteY2" fmla="*/ 1695450 h 2076450"/>
                <a:gd name="connsiteX3" fmla="*/ 1517650 w 1524000"/>
                <a:gd name="connsiteY3" fmla="*/ 2076450 h 2076450"/>
                <a:gd name="connsiteX4" fmla="*/ 1181100 w 1524000"/>
                <a:gd name="connsiteY4" fmla="*/ 2076450 h 2076450"/>
                <a:gd name="connsiteX0" fmla="*/ 1181100 w 2228850"/>
                <a:gd name="connsiteY0" fmla="*/ 2076450 h 2076450"/>
                <a:gd name="connsiteX1" fmla="*/ 0 w 2228850"/>
                <a:gd name="connsiteY1" fmla="*/ 0 h 2076450"/>
                <a:gd name="connsiteX2" fmla="*/ 2228850 w 2228850"/>
                <a:gd name="connsiteY2" fmla="*/ 876300 h 2076450"/>
                <a:gd name="connsiteX3" fmla="*/ 1517650 w 2228850"/>
                <a:gd name="connsiteY3" fmla="*/ 2076450 h 2076450"/>
                <a:gd name="connsiteX4" fmla="*/ 1181100 w 2228850"/>
                <a:gd name="connsiteY4" fmla="*/ 2076450 h 2076450"/>
                <a:gd name="connsiteX0" fmla="*/ 1181100 w 2228850"/>
                <a:gd name="connsiteY0" fmla="*/ 2076450 h 2076450"/>
                <a:gd name="connsiteX1" fmla="*/ 0 w 2228850"/>
                <a:gd name="connsiteY1" fmla="*/ 0 h 2076450"/>
                <a:gd name="connsiteX2" fmla="*/ 2228850 w 2228850"/>
                <a:gd name="connsiteY2" fmla="*/ 876300 h 2076450"/>
                <a:gd name="connsiteX3" fmla="*/ 1835150 w 2228850"/>
                <a:gd name="connsiteY3" fmla="*/ 1600200 h 2076450"/>
                <a:gd name="connsiteX4" fmla="*/ 1181100 w 2228850"/>
                <a:gd name="connsiteY4" fmla="*/ 2076450 h 2076450"/>
                <a:gd name="connsiteX0" fmla="*/ 0 w 2292350"/>
                <a:gd name="connsiteY0" fmla="*/ 990600 h 1600200"/>
                <a:gd name="connsiteX1" fmla="*/ 63500 w 2292350"/>
                <a:gd name="connsiteY1" fmla="*/ 0 h 1600200"/>
                <a:gd name="connsiteX2" fmla="*/ 2292350 w 2292350"/>
                <a:gd name="connsiteY2" fmla="*/ 876300 h 1600200"/>
                <a:gd name="connsiteX3" fmla="*/ 1898650 w 2292350"/>
                <a:gd name="connsiteY3" fmla="*/ 1600200 h 1600200"/>
                <a:gd name="connsiteX4" fmla="*/ 0 w 2292350"/>
                <a:gd name="connsiteY4" fmla="*/ 990600 h 1600200"/>
                <a:gd name="connsiteX0" fmla="*/ 0 w 2292350"/>
                <a:gd name="connsiteY0" fmla="*/ 990600 h 1600200"/>
                <a:gd name="connsiteX1" fmla="*/ 63500 w 2292350"/>
                <a:gd name="connsiteY1" fmla="*/ 0 h 1600200"/>
                <a:gd name="connsiteX2" fmla="*/ 2292350 w 2292350"/>
                <a:gd name="connsiteY2" fmla="*/ 876300 h 1600200"/>
                <a:gd name="connsiteX3" fmla="*/ 1898650 w 2292350"/>
                <a:gd name="connsiteY3" fmla="*/ 1600200 h 1600200"/>
                <a:gd name="connsiteX4" fmla="*/ 0 w 2292350"/>
                <a:gd name="connsiteY4" fmla="*/ 990600 h 1600200"/>
                <a:gd name="connsiteX0" fmla="*/ 0 w 2292350"/>
                <a:gd name="connsiteY0" fmla="*/ 990600 h 1600200"/>
                <a:gd name="connsiteX1" fmla="*/ 63500 w 2292350"/>
                <a:gd name="connsiteY1" fmla="*/ 0 h 1600200"/>
                <a:gd name="connsiteX2" fmla="*/ 2292350 w 2292350"/>
                <a:gd name="connsiteY2" fmla="*/ 876300 h 1600200"/>
                <a:gd name="connsiteX3" fmla="*/ 1898650 w 2292350"/>
                <a:gd name="connsiteY3" fmla="*/ 1600200 h 1600200"/>
                <a:gd name="connsiteX4" fmla="*/ 0 w 2292350"/>
                <a:gd name="connsiteY4" fmla="*/ 990600 h 1600200"/>
                <a:gd name="connsiteX0" fmla="*/ 0 w 2292350"/>
                <a:gd name="connsiteY0" fmla="*/ 990600 h 2038350"/>
                <a:gd name="connsiteX1" fmla="*/ 63500 w 2292350"/>
                <a:gd name="connsiteY1" fmla="*/ 0 h 2038350"/>
                <a:gd name="connsiteX2" fmla="*/ 2292350 w 2292350"/>
                <a:gd name="connsiteY2" fmla="*/ 876300 h 2038350"/>
                <a:gd name="connsiteX3" fmla="*/ 1517650 w 2292350"/>
                <a:gd name="connsiteY3" fmla="*/ 2038350 h 2038350"/>
                <a:gd name="connsiteX4" fmla="*/ 0 w 2292350"/>
                <a:gd name="connsiteY4" fmla="*/ 990600 h 2038350"/>
                <a:gd name="connsiteX0" fmla="*/ 0 w 1905000"/>
                <a:gd name="connsiteY0" fmla="*/ 990600 h 2165350"/>
                <a:gd name="connsiteX1" fmla="*/ 63500 w 1905000"/>
                <a:gd name="connsiteY1" fmla="*/ 0 h 2165350"/>
                <a:gd name="connsiteX2" fmla="*/ 1905000 w 1905000"/>
                <a:gd name="connsiteY2" fmla="*/ 2165350 h 2165350"/>
                <a:gd name="connsiteX3" fmla="*/ 1517650 w 1905000"/>
                <a:gd name="connsiteY3" fmla="*/ 2038350 h 2165350"/>
                <a:gd name="connsiteX4" fmla="*/ 0 w 1905000"/>
                <a:gd name="connsiteY4" fmla="*/ 990600 h 2165350"/>
                <a:gd name="connsiteX0" fmla="*/ 0 w 1905000"/>
                <a:gd name="connsiteY0" fmla="*/ 990600 h 2501900"/>
                <a:gd name="connsiteX1" fmla="*/ 63500 w 1905000"/>
                <a:gd name="connsiteY1" fmla="*/ 0 h 2501900"/>
                <a:gd name="connsiteX2" fmla="*/ 1905000 w 1905000"/>
                <a:gd name="connsiteY2" fmla="*/ 2165350 h 2501900"/>
                <a:gd name="connsiteX3" fmla="*/ 1905000 w 1905000"/>
                <a:gd name="connsiteY3" fmla="*/ 2501900 h 2501900"/>
                <a:gd name="connsiteX4" fmla="*/ 0 w 1905000"/>
                <a:gd name="connsiteY4" fmla="*/ 990600 h 2501900"/>
                <a:gd name="connsiteX0" fmla="*/ 1193800 w 1841500"/>
                <a:gd name="connsiteY0" fmla="*/ 2508250 h 2508250"/>
                <a:gd name="connsiteX1" fmla="*/ 0 w 1841500"/>
                <a:gd name="connsiteY1" fmla="*/ 0 h 2508250"/>
                <a:gd name="connsiteX2" fmla="*/ 1841500 w 1841500"/>
                <a:gd name="connsiteY2" fmla="*/ 2165350 h 2508250"/>
                <a:gd name="connsiteX3" fmla="*/ 1841500 w 1841500"/>
                <a:gd name="connsiteY3" fmla="*/ 2501900 h 2508250"/>
                <a:gd name="connsiteX4" fmla="*/ 1193800 w 1841500"/>
                <a:gd name="connsiteY4" fmla="*/ 2508250 h 2508250"/>
                <a:gd name="connsiteX0" fmla="*/ 38100 w 685800"/>
                <a:gd name="connsiteY0" fmla="*/ 2654300 h 2654300"/>
                <a:gd name="connsiteX1" fmla="*/ 0 w 685800"/>
                <a:gd name="connsiteY1" fmla="*/ 0 h 2654300"/>
                <a:gd name="connsiteX2" fmla="*/ 685800 w 685800"/>
                <a:gd name="connsiteY2" fmla="*/ 2311400 h 2654300"/>
                <a:gd name="connsiteX3" fmla="*/ 685800 w 685800"/>
                <a:gd name="connsiteY3" fmla="*/ 2647950 h 2654300"/>
                <a:gd name="connsiteX4" fmla="*/ 38100 w 685800"/>
                <a:gd name="connsiteY4" fmla="*/ 2654300 h 2654300"/>
                <a:gd name="connsiteX0" fmla="*/ 64294 w 685800"/>
                <a:gd name="connsiteY0" fmla="*/ 2723356 h 2723356"/>
                <a:gd name="connsiteX1" fmla="*/ 0 w 685800"/>
                <a:gd name="connsiteY1" fmla="*/ 0 h 2723356"/>
                <a:gd name="connsiteX2" fmla="*/ 685800 w 685800"/>
                <a:gd name="connsiteY2" fmla="*/ 2311400 h 2723356"/>
                <a:gd name="connsiteX3" fmla="*/ 685800 w 685800"/>
                <a:gd name="connsiteY3" fmla="*/ 2647950 h 2723356"/>
                <a:gd name="connsiteX4" fmla="*/ 64294 w 685800"/>
                <a:gd name="connsiteY4" fmla="*/ 2723356 h 2723356"/>
                <a:gd name="connsiteX0" fmla="*/ 11907 w 685800"/>
                <a:gd name="connsiteY0" fmla="*/ 2651918 h 2651918"/>
                <a:gd name="connsiteX1" fmla="*/ 0 w 685800"/>
                <a:gd name="connsiteY1" fmla="*/ 0 h 2651918"/>
                <a:gd name="connsiteX2" fmla="*/ 685800 w 685800"/>
                <a:gd name="connsiteY2" fmla="*/ 2311400 h 2651918"/>
                <a:gd name="connsiteX3" fmla="*/ 685800 w 685800"/>
                <a:gd name="connsiteY3" fmla="*/ 2647950 h 2651918"/>
                <a:gd name="connsiteX4" fmla="*/ 11907 w 685800"/>
                <a:gd name="connsiteY4" fmla="*/ 2651918 h 2651918"/>
                <a:gd name="connsiteX0" fmla="*/ 11907 w 685800"/>
                <a:gd name="connsiteY0" fmla="*/ 2651918 h 2651918"/>
                <a:gd name="connsiteX1" fmla="*/ 0 w 685800"/>
                <a:gd name="connsiteY1" fmla="*/ 0 h 2651918"/>
                <a:gd name="connsiteX2" fmla="*/ 685800 w 685800"/>
                <a:gd name="connsiteY2" fmla="*/ 2311400 h 2651918"/>
                <a:gd name="connsiteX3" fmla="*/ 600075 w 685800"/>
                <a:gd name="connsiteY3" fmla="*/ 2612232 h 2651918"/>
                <a:gd name="connsiteX4" fmla="*/ 11907 w 685800"/>
                <a:gd name="connsiteY4" fmla="*/ 2651918 h 2651918"/>
                <a:gd name="connsiteX0" fmla="*/ 11907 w 685800"/>
                <a:gd name="connsiteY0" fmla="*/ 2651918 h 2652713"/>
                <a:gd name="connsiteX1" fmla="*/ 0 w 685800"/>
                <a:gd name="connsiteY1" fmla="*/ 0 h 2652713"/>
                <a:gd name="connsiteX2" fmla="*/ 685800 w 685800"/>
                <a:gd name="connsiteY2" fmla="*/ 2311400 h 2652713"/>
                <a:gd name="connsiteX3" fmla="*/ 681038 w 685800"/>
                <a:gd name="connsiteY3" fmla="*/ 2652713 h 2652713"/>
                <a:gd name="connsiteX4" fmla="*/ 11907 w 685800"/>
                <a:gd name="connsiteY4" fmla="*/ 2651918 h 2652713"/>
                <a:gd name="connsiteX0" fmla="*/ 11907 w 681044"/>
                <a:gd name="connsiteY0" fmla="*/ 2651918 h 2652713"/>
                <a:gd name="connsiteX1" fmla="*/ 0 w 681044"/>
                <a:gd name="connsiteY1" fmla="*/ 0 h 2652713"/>
                <a:gd name="connsiteX2" fmla="*/ 400050 w 681044"/>
                <a:gd name="connsiteY2" fmla="*/ 2304256 h 2652713"/>
                <a:gd name="connsiteX3" fmla="*/ 681038 w 681044"/>
                <a:gd name="connsiteY3" fmla="*/ 2652713 h 2652713"/>
                <a:gd name="connsiteX4" fmla="*/ 11907 w 681044"/>
                <a:gd name="connsiteY4" fmla="*/ 2651918 h 2652713"/>
                <a:gd name="connsiteX0" fmla="*/ 11907 w 681051"/>
                <a:gd name="connsiteY0" fmla="*/ 2651918 h 2652713"/>
                <a:gd name="connsiteX1" fmla="*/ 0 w 681051"/>
                <a:gd name="connsiteY1" fmla="*/ 0 h 2652713"/>
                <a:gd name="connsiteX2" fmla="*/ 400050 w 681051"/>
                <a:gd name="connsiteY2" fmla="*/ 2304256 h 2652713"/>
                <a:gd name="connsiteX3" fmla="*/ 681038 w 681051"/>
                <a:gd name="connsiteY3" fmla="*/ 2652713 h 2652713"/>
                <a:gd name="connsiteX4" fmla="*/ 11907 w 681051"/>
                <a:gd name="connsiteY4" fmla="*/ 2651918 h 2652713"/>
                <a:gd name="connsiteX0" fmla="*/ 11907 w 745597"/>
                <a:gd name="connsiteY0" fmla="*/ 2651918 h 2652713"/>
                <a:gd name="connsiteX1" fmla="*/ 0 w 745597"/>
                <a:gd name="connsiteY1" fmla="*/ 0 h 2652713"/>
                <a:gd name="connsiteX2" fmla="*/ 683419 w 745597"/>
                <a:gd name="connsiteY2" fmla="*/ 2311400 h 2652713"/>
                <a:gd name="connsiteX3" fmla="*/ 681038 w 745597"/>
                <a:gd name="connsiteY3" fmla="*/ 2652713 h 2652713"/>
                <a:gd name="connsiteX4" fmla="*/ 11907 w 745597"/>
                <a:gd name="connsiteY4" fmla="*/ 2651918 h 2652713"/>
                <a:gd name="connsiteX0" fmla="*/ 11907 w 683419"/>
                <a:gd name="connsiteY0" fmla="*/ 2651918 h 2652713"/>
                <a:gd name="connsiteX1" fmla="*/ 0 w 683419"/>
                <a:gd name="connsiteY1" fmla="*/ 0 h 2652713"/>
                <a:gd name="connsiteX2" fmla="*/ 683419 w 683419"/>
                <a:gd name="connsiteY2" fmla="*/ 2311400 h 2652713"/>
                <a:gd name="connsiteX3" fmla="*/ 681038 w 683419"/>
                <a:gd name="connsiteY3" fmla="*/ 2652713 h 2652713"/>
                <a:gd name="connsiteX4" fmla="*/ 11907 w 683419"/>
                <a:gd name="connsiteY4" fmla="*/ 2651918 h 2652713"/>
                <a:gd name="connsiteX0" fmla="*/ 11907 w 683419"/>
                <a:gd name="connsiteY0" fmla="*/ 2651918 h 2652713"/>
                <a:gd name="connsiteX1" fmla="*/ 0 w 683419"/>
                <a:gd name="connsiteY1" fmla="*/ 0 h 2652713"/>
                <a:gd name="connsiteX2" fmla="*/ 683419 w 683419"/>
                <a:gd name="connsiteY2" fmla="*/ 2311400 h 2652713"/>
                <a:gd name="connsiteX3" fmla="*/ 681038 w 683419"/>
                <a:gd name="connsiteY3" fmla="*/ 2652713 h 2652713"/>
                <a:gd name="connsiteX4" fmla="*/ 11907 w 683419"/>
                <a:gd name="connsiteY4" fmla="*/ 2651918 h 2652713"/>
                <a:gd name="connsiteX0" fmla="*/ 0 w 671512"/>
                <a:gd name="connsiteY0" fmla="*/ 2635249 h 2636044"/>
                <a:gd name="connsiteX1" fmla="*/ 121443 w 671512"/>
                <a:gd name="connsiteY1" fmla="*/ 0 h 2636044"/>
                <a:gd name="connsiteX2" fmla="*/ 671512 w 671512"/>
                <a:gd name="connsiteY2" fmla="*/ 2294731 h 2636044"/>
                <a:gd name="connsiteX3" fmla="*/ 669131 w 671512"/>
                <a:gd name="connsiteY3" fmla="*/ 2636044 h 2636044"/>
                <a:gd name="connsiteX4" fmla="*/ 0 w 671512"/>
                <a:gd name="connsiteY4" fmla="*/ 2635249 h 2636044"/>
                <a:gd name="connsiteX0" fmla="*/ 4763 w 676275"/>
                <a:gd name="connsiteY0" fmla="*/ 2642393 h 2643188"/>
                <a:gd name="connsiteX1" fmla="*/ 0 w 676275"/>
                <a:gd name="connsiteY1" fmla="*/ 0 h 2643188"/>
                <a:gd name="connsiteX2" fmla="*/ 676275 w 676275"/>
                <a:gd name="connsiteY2" fmla="*/ 2301875 h 2643188"/>
                <a:gd name="connsiteX3" fmla="*/ 673894 w 676275"/>
                <a:gd name="connsiteY3" fmla="*/ 2643188 h 2643188"/>
                <a:gd name="connsiteX4" fmla="*/ 4763 w 676275"/>
                <a:gd name="connsiteY4" fmla="*/ 2642393 h 264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2643188">
                  <a:moveTo>
                    <a:pt x="4763" y="2642393"/>
                  </a:moveTo>
                  <a:cubicBezTo>
                    <a:pt x="3175" y="1761595"/>
                    <a:pt x="1588" y="880798"/>
                    <a:pt x="0" y="0"/>
                  </a:cubicBezTo>
                  <a:lnTo>
                    <a:pt x="676275" y="2301875"/>
                  </a:lnTo>
                  <a:cubicBezTo>
                    <a:pt x="675084" y="2472531"/>
                    <a:pt x="675084" y="2472531"/>
                    <a:pt x="673894" y="2643188"/>
                  </a:cubicBezTo>
                  <a:lnTo>
                    <a:pt x="4763" y="2642393"/>
                  </a:lnTo>
                  <a:close/>
                </a:path>
              </a:pathLst>
            </a:custGeom>
            <a:solidFill>
              <a:schemeClr val="bg1">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55243" y="3826668"/>
              <a:ext cx="68818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64769" y="1185863"/>
              <a:ext cx="678656" cy="23002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half" idx="2"/>
          </p:nvPr>
        </p:nvSpPr>
        <p:spPr>
          <a:xfrm>
            <a:off x="187158" y="4876799"/>
            <a:ext cx="8769684" cy="1767305"/>
          </a:xfrm>
        </p:spPr>
        <p:txBody>
          <a:bodyPr>
            <a:normAutofit/>
          </a:bodyPr>
          <a:lstStyle/>
          <a:p>
            <a:r>
              <a:rPr lang="en-US" sz="2000" dirty="0" smtClean="0"/>
              <a:t>This shows the same results as the prior figure, but the y-axis here is speedup relative to serial on the CPU (instead of absolute time).</a:t>
            </a:r>
          </a:p>
          <a:p>
            <a:r>
              <a:rPr lang="en-US" sz="2000" dirty="0" smtClean="0"/>
              <a:t>The y-axis of this figure has the same scale as that of the following speedup figure to facilitate comparison.</a:t>
            </a:r>
          </a:p>
        </p:txBody>
      </p:sp>
      <p:graphicFrame>
        <p:nvGraphicFramePr>
          <p:cNvPr id="9" name="Picture Placeholder 8"/>
          <p:cNvGraphicFramePr>
            <a:graphicFrameLocks noGrp="1"/>
          </p:cNvGraphicFramePr>
          <p:nvPr>
            <p:ph type="pic" idx="1"/>
            <p:extLst>
              <p:ext uri="{D42A27DB-BD31-4B8C-83A1-F6EECF244321}">
                <p14:modId xmlns:p14="http://schemas.microsoft.com/office/powerpoint/2010/main" val="1341538292"/>
              </p:ext>
            </p:extLst>
          </p:nvPr>
        </p:nvGraphicFramePr>
        <p:xfrm>
          <a:off x="800100" y="990600"/>
          <a:ext cx="3314700" cy="3557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Picture Placeholder 8"/>
          <p:cNvGraphicFramePr>
            <a:graphicFrameLocks/>
          </p:cNvGraphicFramePr>
          <p:nvPr>
            <p:extLst>
              <p:ext uri="{D42A27DB-BD31-4B8C-83A1-F6EECF244321}">
                <p14:modId xmlns:p14="http://schemas.microsoft.com/office/powerpoint/2010/main" val="581022778"/>
              </p:ext>
            </p:extLst>
          </p:nvPr>
        </p:nvGraphicFramePr>
        <p:xfrm>
          <a:off x="4214813" y="990600"/>
          <a:ext cx="4133659" cy="37368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662964"/>
            <a:ext cx="8077200" cy="369332"/>
          </a:xfrm>
          <a:prstGeom prst="rect">
            <a:avLst/>
          </a:prstGeom>
          <a:noFill/>
        </p:spPr>
        <p:txBody>
          <a:bodyPr wrap="square" rtlCol="0">
            <a:spAutoFit/>
          </a:bodyPr>
          <a:lstStyle/>
          <a:p>
            <a:pPr algn="ctr"/>
            <a:r>
              <a:rPr lang="en-US" b="1" dirty="0"/>
              <a:t>Parallel pointer jumping: speedup (regular list</a:t>
            </a:r>
            <a:r>
              <a:rPr lang="en-US" b="1" dirty="0" smtClean="0"/>
              <a:t>)</a:t>
            </a:r>
            <a:endParaRPr lang="en-US" b="1" dirty="0"/>
          </a:p>
        </p:txBody>
      </p:sp>
    </p:spTree>
    <p:extLst>
      <p:ext uri="{BB962C8B-B14F-4D97-AF65-F5344CB8AC3E}">
        <p14:creationId xmlns:p14="http://schemas.microsoft.com/office/powerpoint/2010/main" val="6553927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3895" y="4876800"/>
            <a:ext cx="8472905" cy="1295400"/>
          </a:xfrm>
        </p:spPr>
        <p:txBody>
          <a:bodyPr>
            <a:normAutofit/>
          </a:bodyPr>
          <a:lstStyle/>
          <a:p>
            <a:r>
              <a:rPr lang="en-US" sz="2000" dirty="0" smtClean="0"/>
              <a:t>The results are similar, but the crossover point where the GPU beats the CPU is a bit earlier</a:t>
            </a:r>
            <a:r>
              <a:rPr lang="en-US" dirty="0" smtClean="0"/>
              <a:t>.</a:t>
            </a:r>
          </a:p>
        </p:txBody>
      </p:sp>
      <p:sp>
        <p:nvSpPr>
          <p:cNvPr id="13" name="TextBox 1"/>
          <p:cNvSpPr txBox="1"/>
          <p:nvPr/>
        </p:nvSpPr>
        <p:spPr>
          <a:xfrm rot="16200000">
            <a:off x="958847" y="1250953"/>
            <a:ext cx="632866"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Log axis</a:t>
            </a:r>
          </a:p>
        </p:txBody>
      </p:sp>
      <p:graphicFrame>
        <p:nvGraphicFramePr>
          <p:cNvPr id="11" name="Picture Placeholder 10"/>
          <p:cNvGraphicFramePr>
            <a:graphicFrameLocks noGrp="1"/>
          </p:cNvGraphicFramePr>
          <p:nvPr>
            <p:ph type="pic" idx="1"/>
            <p:extLst>
              <p:ext uri="{D42A27DB-BD31-4B8C-83A1-F6EECF244321}">
                <p14:modId xmlns:p14="http://schemas.microsoft.com/office/powerpoint/2010/main" val="3376344277"/>
              </p:ext>
            </p:extLst>
          </p:nvPr>
        </p:nvGraphicFramePr>
        <p:xfrm>
          <a:off x="685800" y="612775"/>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75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Not just talking</a:t>
            </a:r>
            <a:endParaRPr lang="en-US" dirty="0"/>
          </a:p>
        </p:txBody>
      </p:sp>
      <p:sp>
        <p:nvSpPr>
          <p:cNvPr id="3" name="Text Placeholder 2"/>
          <p:cNvSpPr>
            <a:spLocks noGrp="1"/>
          </p:cNvSpPr>
          <p:nvPr>
            <p:ph type="body" idx="1"/>
          </p:nvPr>
        </p:nvSpPr>
        <p:spPr>
          <a:xfrm>
            <a:off x="304800" y="914401"/>
            <a:ext cx="4343400" cy="533399"/>
          </a:xfrm>
        </p:spPr>
        <p:txBody>
          <a:bodyPr/>
          <a:lstStyle/>
          <a:p>
            <a:pPr algn="ctr"/>
            <a:r>
              <a:rPr lang="en-US" dirty="0" err="1" smtClean="0"/>
              <a:t>Algorithms&amp;Software</a:t>
            </a:r>
            <a:endParaRPr lang="en-US" dirty="0"/>
          </a:p>
        </p:txBody>
      </p:sp>
      <p:sp>
        <p:nvSpPr>
          <p:cNvPr id="4" name="Content Placeholder 3"/>
          <p:cNvSpPr>
            <a:spLocks noGrp="1"/>
          </p:cNvSpPr>
          <p:nvPr>
            <p:ph sz="half" idx="2"/>
          </p:nvPr>
        </p:nvSpPr>
        <p:spPr>
          <a:xfrm>
            <a:off x="0" y="1524000"/>
            <a:ext cx="4800600" cy="4832350"/>
          </a:xfrm>
        </p:spPr>
        <p:txBody>
          <a:bodyPr>
            <a:normAutofit/>
          </a:bodyPr>
          <a:lstStyle/>
          <a:p>
            <a:pPr eaLnBrk="1" hangingPunct="1">
              <a:buNone/>
              <a:defRPr/>
            </a:pPr>
            <a:r>
              <a:rPr lang="en-US" dirty="0" smtClean="0">
                <a:solidFill>
                  <a:schemeClr val="tx2"/>
                </a:solidFill>
              </a:rPr>
              <a:t>2018: ICE</a:t>
            </a:r>
          </a:p>
          <a:p>
            <a:pPr eaLnBrk="1" hangingPunct="1">
              <a:buNone/>
              <a:defRPr/>
            </a:pPr>
            <a:r>
              <a:rPr lang="en-US" dirty="0" err="1" smtClean="0">
                <a:solidFill>
                  <a:schemeClr val="tx2"/>
                </a:solidFill>
              </a:rPr>
              <a:t>WorkDepth</a:t>
            </a:r>
            <a:r>
              <a:rPr lang="en-US" dirty="0" smtClean="0">
                <a:solidFill>
                  <a:schemeClr val="tx2"/>
                </a:solidFill>
              </a:rPr>
              <a:t>/PAT/PRAM</a:t>
            </a:r>
          </a:p>
          <a:p>
            <a:pPr eaLnBrk="1" hangingPunct="1">
              <a:buNone/>
              <a:defRPr/>
            </a:pPr>
            <a:r>
              <a:rPr lang="en-US" dirty="0" smtClean="0">
                <a:solidFill>
                  <a:srgbClr val="FF0000"/>
                </a:solidFill>
              </a:rPr>
              <a:t>Creativity ends here</a:t>
            </a:r>
            <a:endParaRPr lang="en-US" b="1" dirty="0" smtClean="0">
              <a:solidFill>
                <a:schemeClr val="tx2"/>
              </a:solidFill>
            </a:endParaRPr>
          </a:p>
          <a:p>
            <a:pPr eaLnBrk="1" hangingPunct="1">
              <a:buNone/>
              <a:defRPr/>
            </a:pPr>
            <a:endParaRPr lang="en-US" b="1" dirty="0" smtClean="0"/>
          </a:p>
          <a:p>
            <a:pPr eaLnBrk="1" hangingPunct="1">
              <a:buNone/>
              <a:defRPr/>
            </a:pPr>
            <a:endParaRPr lang="en-US" b="1" dirty="0" smtClean="0"/>
          </a:p>
          <a:p>
            <a:pPr eaLnBrk="1" hangingPunct="1">
              <a:buNone/>
              <a:defRPr/>
            </a:pPr>
            <a:r>
              <a:rPr lang="en-US" b="1" dirty="0" smtClean="0"/>
              <a:t>Programming</a:t>
            </a:r>
            <a:r>
              <a:rPr lang="en-US" dirty="0" smtClean="0"/>
              <a:t> &amp; </a:t>
            </a:r>
            <a:r>
              <a:rPr lang="en-US" b="1" dirty="0" smtClean="0"/>
              <a:t>workflow</a:t>
            </a:r>
          </a:p>
          <a:p>
            <a:pPr eaLnBrk="1" hangingPunct="1">
              <a:buNone/>
              <a:defRPr/>
            </a:pPr>
            <a:r>
              <a:rPr lang="en-US" dirty="0" smtClean="0"/>
              <a:t>Pre 2018: explicit multi threading</a:t>
            </a:r>
          </a:p>
          <a:p>
            <a:pPr eaLnBrk="1" hangingPunct="1">
              <a:buNone/>
              <a:defRPr/>
            </a:pPr>
            <a:r>
              <a:rPr lang="en-US" dirty="0" smtClean="0"/>
              <a:t>Still: </a:t>
            </a:r>
            <a:r>
              <a:rPr lang="en-US" dirty="0" smtClean="0">
                <a:solidFill>
                  <a:srgbClr val="FF0000"/>
                </a:solidFill>
              </a:rPr>
              <a:t>No ‘parallel programming’ course beyond freshmen</a:t>
            </a:r>
          </a:p>
          <a:p>
            <a:pPr eaLnBrk="1" hangingPunct="1">
              <a:buNone/>
              <a:defRPr/>
            </a:pPr>
            <a:endParaRPr lang="en-US" dirty="0" smtClean="0">
              <a:solidFill>
                <a:srgbClr val="FF0000"/>
              </a:solidFill>
            </a:endParaRPr>
          </a:p>
          <a:p>
            <a:pPr>
              <a:buNone/>
              <a:defRPr/>
            </a:pPr>
            <a:r>
              <a:rPr lang="en-US" dirty="0"/>
              <a:t>Stable </a:t>
            </a:r>
            <a:r>
              <a:rPr lang="en-US" b="1" dirty="0"/>
              <a:t>compiler</a:t>
            </a:r>
            <a:r>
              <a:rPr lang="en-US" dirty="0"/>
              <a:t> </a:t>
            </a:r>
            <a:endParaRPr lang="en-US" dirty="0" smtClean="0">
              <a:solidFill>
                <a:srgbClr val="FF0000"/>
              </a:solidFill>
            </a:endParaRPr>
          </a:p>
        </p:txBody>
      </p:sp>
      <p:sp>
        <p:nvSpPr>
          <p:cNvPr id="5" name="Text Placeholder 4"/>
          <p:cNvSpPr>
            <a:spLocks noGrp="1"/>
          </p:cNvSpPr>
          <p:nvPr>
            <p:ph type="body" sz="quarter" idx="3"/>
          </p:nvPr>
        </p:nvSpPr>
        <p:spPr>
          <a:xfrm>
            <a:off x="3962400" y="990601"/>
            <a:ext cx="5181601" cy="457199"/>
          </a:xfrm>
        </p:spPr>
        <p:txBody>
          <a:bodyPr>
            <a:normAutofit lnSpcReduction="10000"/>
          </a:bodyPr>
          <a:lstStyle/>
          <a:p>
            <a:pPr algn="ctr"/>
            <a:r>
              <a:rPr lang="en-US" dirty="0" smtClean="0"/>
              <a:t>      PRAM-On-Chip HW Prototypes</a:t>
            </a:r>
            <a:endParaRPr lang="en-US" dirty="0"/>
          </a:p>
        </p:txBody>
      </p:sp>
      <p:sp>
        <p:nvSpPr>
          <p:cNvPr id="6" name="Content Placeholder 5"/>
          <p:cNvSpPr>
            <a:spLocks noGrp="1"/>
          </p:cNvSpPr>
          <p:nvPr>
            <p:ph sz="quarter" idx="4"/>
          </p:nvPr>
        </p:nvSpPr>
        <p:spPr>
          <a:xfrm>
            <a:off x="4572001" y="1447800"/>
            <a:ext cx="4572000" cy="5410200"/>
          </a:xfrm>
        </p:spPr>
        <p:txBody>
          <a:bodyPr/>
          <a:lstStyle/>
          <a:p>
            <a:pPr>
              <a:buNone/>
            </a:pPr>
            <a:r>
              <a:rPr lang="en-US" u="sng" dirty="0" smtClean="0"/>
              <a:t>64-core, 75MHz FPGA </a:t>
            </a:r>
            <a:r>
              <a:rPr lang="en-US" dirty="0" smtClean="0"/>
              <a:t>of XMT</a:t>
            </a:r>
          </a:p>
          <a:p>
            <a:pPr>
              <a:buNone/>
            </a:pPr>
            <a:r>
              <a:rPr lang="en-US" sz="2000" dirty="0" smtClean="0"/>
              <a:t>(Explicit Multi-Threaded) architecture</a:t>
            </a:r>
          </a:p>
          <a:p>
            <a:pPr>
              <a:buNone/>
            </a:pPr>
            <a:r>
              <a:rPr lang="en-US" dirty="0" smtClean="0"/>
              <a:t>			 	</a:t>
            </a:r>
          </a:p>
          <a:p>
            <a:pPr>
              <a:buNone/>
            </a:pPr>
            <a:endParaRPr lang="en-US" dirty="0" smtClean="0"/>
          </a:p>
          <a:p>
            <a:pPr>
              <a:buNone/>
            </a:pPr>
            <a:r>
              <a:rPr lang="en-US" u="sng" dirty="0" smtClean="0"/>
              <a:t>128-core intercon. network</a:t>
            </a:r>
            <a:r>
              <a:rPr lang="en-US" dirty="0" smtClean="0"/>
              <a:t>                </a:t>
            </a:r>
            <a:r>
              <a:rPr lang="en-US" sz="2000" dirty="0" smtClean="0"/>
              <a:t>IBM 90nm: 9mmX5mm,</a:t>
            </a:r>
            <a:r>
              <a:rPr lang="en-US" sz="2000" dirty="0"/>
              <a:t> </a:t>
            </a:r>
            <a:r>
              <a:rPr lang="en-US" sz="2000" dirty="0" smtClean="0"/>
              <a:t>400 MHz </a:t>
            </a:r>
            <a:endParaRPr lang="en-US" sz="2000" dirty="0" smtClean="0">
              <a:sym typeface="Wingdings"/>
            </a:endParaRPr>
          </a:p>
          <a:p>
            <a:pPr>
              <a:buNone/>
            </a:pPr>
            <a:r>
              <a:rPr lang="en-US" sz="2000" dirty="0" smtClean="0">
                <a:sym typeface="Wingdings"/>
              </a:rPr>
              <a:t>                     </a:t>
            </a:r>
            <a:endParaRPr lang="en-US" dirty="0" smtClean="0"/>
          </a:p>
          <a:p>
            <a:pPr>
              <a:buNone/>
            </a:pPr>
            <a:r>
              <a:rPr lang="en-US" dirty="0" smtClean="0"/>
              <a:t>              </a:t>
            </a:r>
          </a:p>
          <a:p>
            <a:pPr>
              <a:buNone/>
            </a:pPr>
            <a:r>
              <a:rPr lang="en-US" u="sng" dirty="0" smtClean="0"/>
              <a:t>FPGA </a:t>
            </a:r>
            <a:r>
              <a:rPr lang="en-US" u="sng" dirty="0" err="1" smtClean="0"/>
              <a:t>design</a:t>
            </a:r>
            <a:r>
              <a:rPr lang="en-US" u="sng" dirty="0" err="1" smtClean="0">
                <a:sym typeface="Wingdings" pitchFamily="2" charset="2"/>
              </a:rPr>
              <a:t>ASIC</a:t>
            </a:r>
            <a:r>
              <a:rPr lang="en-US" dirty="0" smtClean="0">
                <a:sym typeface="Wingdings" pitchFamily="2" charset="2"/>
              </a:rPr>
              <a:t>  </a:t>
            </a:r>
          </a:p>
          <a:p>
            <a:pPr>
              <a:buNone/>
            </a:pPr>
            <a:r>
              <a:rPr lang="en-US" dirty="0" smtClean="0">
                <a:sym typeface="Wingdings" pitchFamily="2" charset="2"/>
              </a:rPr>
              <a:t>                   </a:t>
            </a:r>
            <a:r>
              <a:rPr lang="en-US" sz="2000" dirty="0" smtClean="0"/>
              <a:t>IBM 90nm: 10mmX10mm </a:t>
            </a:r>
            <a:endParaRPr lang="en-US" dirty="0" smtClean="0"/>
          </a:p>
          <a:p>
            <a:r>
              <a:rPr lang="en-US" dirty="0" smtClean="0"/>
              <a:t>             </a:t>
            </a:r>
            <a:endParaRPr lang="en-US" sz="2000" dirty="0" smtClean="0"/>
          </a:p>
          <a:p>
            <a:endParaRPr lang="en-US" dirty="0" smtClean="0"/>
          </a:p>
          <a:p>
            <a:endParaRPr lang="en-US" dirty="0" smtClean="0"/>
          </a:p>
        </p:txBody>
      </p:sp>
      <p:pic>
        <p:nvPicPr>
          <p:cNvPr id="7" name="Picture 4" descr="Image0809-1232(S-Video)"/>
          <p:cNvPicPr>
            <a:picLocks noChangeAspect="1" noChangeArrowheads="1"/>
          </p:cNvPicPr>
          <p:nvPr/>
        </p:nvPicPr>
        <p:blipFill>
          <a:blip r:embed="rId3" cstate="print"/>
          <a:srcRect/>
          <a:stretch>
            <a:fillRect/>
          </a:stretch>
        </p:blipFill>
        <p:spPr bwMode="auto">
          <a:xfrm>
            <a:off x="4800600" y="3962400"/>
            <a:ext cx="1282700" cy="783872"/>
          </a:xfrm>
          <a:prstGeom prst="rect">
            <a:avLst/>
          </a:prstGeom>
          <a:noFill/>
          <a:ln w="9525">
            <a:noFill/>
            <a:miter lim="800000"/>
            <a:headEnd/>
            <a:tailEnd/>
          </a:ln>
        </p:spPr>
      </p:pic>
      <p:pic>
        <p:nvPicPr>
          <p:cNvPr id="8" name="Picture 9" descr="dn8000pci"/>
          <p:cNvPicPr>
            <a:picLocks noChangeAspect="1" noChangeArrowheads="1"/>
          </p:cNvPicPr>
          <p:nvPr/>
        </p:nvPicPr>
        <p:blipFill>
          <a:blip r:embed="rId4" cstate="print"/>
          <a:srcRect b="11484"/>
          <a:stretch>
            <a:fillRect/>
          </a:stretch>
        </p:blipFill>
        <p:spPr bwMode="auto">
          <a:xfrm>
            <a:off x="4648199" y="2209800"/>
            <a:ext cx="2062773" cy="1041400"/>
          </a:xfrm>
          <a:prstGeom prst="rect">
            <a:avLst/>
          </a:prstGeom>
          <a:noFill/>
          <a:ln w="9525">
            <a:noFill/>
            <a:miter lim="800000"/>
            <a:headEnd/>
            <a:tailEnd/>
          </a:ln>
        </p:spPr>
      </p:pic>
      <p:pic>
        <p:nvPicPr>
          <p:cNvPr id="9" name="Picture 5" descr="xmtASIC10-08.JPG"/>
          <p:cNvPicPr>
            <a:picLocks noChangeAspect="1"/>
          </p:cNvPicPr>
          <p:nvPr/>
        </p:nvPicPr>
        <p:blipFill>
          <a:blip r:embed="rId5" cstate="print"/>
          <a:srcRect/>
          <a:stretch>
            <a:fillRect/>
          </a:stretch>
        </p:blipFill>
        <p:spPr bwMode="auto">
          <a:xfrm>
            <a:off x="4648200" y="5396830"/>
            <a:ext cx="1193800" cy="1130969"/>
          </a:xfrm>
          <a:prstGeom prst="rect">
            <a:avLst/>
          </a:prstGeom>
          <a:noFill/>
          <a:ln w="9525">
            <a:noFill/>
            <a:miter lim="800000"/>
            <a:headEnd/>
            <a:tailEnd/>
          </a:ln>
        </p:spPr>
      </p:pic>
      <p:sp>
        <p:nvSpPr>
          <p:cNvPr id="10" name="TextBox 9"/>
          <p:cNvSpPr txBox="1"/>
          <p:nvPr/>
        </p:nvSpPr>
        <p:spPr>
          <a:xfrm>
            <a:off x="2806700" y="6477000"/>
            <a:ext cx="6337300" cy="369332"/>
          </a:xfrm>
          <a:prstGeom prst="rect">
            <a:avLst/>
          </a:prstGeom>
          <a:noFill/>
        </p:spPr>
        <p:txBody>
          <a:bodyPr wrap="square" rtlCol="0">
            <a:spAutoFit/>
          </a:bodyPr>
          <a:lstStyle/>
          <a:p>
            <a:r>
              <a:rPr lang="en-US" dirty="0" smtClean="0"/>
              <a:t>Architecture scales to 1000+ (100K+?) cores on-chip (off-chip?)</a:t>
            </a:r>
          </a:p>
        </p:txBody>
      </p:sp>
      <p:sp>
        <p:nvSpPr>
          <p:cNvPr id="11" name="Slide Number Placeholder 10"/>
          <p:cNvSpPr>
            <a:spLocks noGrp="1"/>
          </p:cNvSpPr>
          <p:nvPr>
            <p:ph type="sldNum" sz="quarter" idx="12"/>
          </p:nvPr>
        </p:nvSpPr>
        <p:spPr/>
        <p:txBody>
          <a:bodyPr/>
          <a:lstStyle/>
          <a:p>
            <a:fld id="{6D91661D-629B-1643-88A8-69A2F214F552}" type="slidenum">
              <a:rPr lang="en-US" smtClean="0"/>
              <a:pPr/>
              <a:t>7</a:t>
            </a:fld>
            <a:endParaRPr lang="en-US" dirty="0"/>
          </a:p>
        </p:txBody>
      </p:sp>
    </p:spTree>
    <p:extLst>
      <p:ext uri="{BB962C8B-B14F-4D97-AF65-F5344CB8AC3E}">
        <p14:creationId xmlns:p14="http://schemas.microsoft.com/office/powerpoint/2010/main" val="11932710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604418" y="1181894"/>
            <a:ext cx="688182" cy="2644774"/>
            <a:chOff x="3855243" y="1181894"/>
            <a:chExt cx="688182" cy="2644774"/>
          </a:xfrm>
        </p:grpSpPr>
        <p:sp>
          <p:nvSpPr>
            <p:cNvPr id="19" name="Freeform 18"/>
            <p:cNvSpPr/>
            <p:nvPr/>
          </p:nvSpPr>
          <p:spPr>
            <a:xfrm>
              <a:off x="3862387" y="1181894"/>
              <a:ext cx="676275" cy="2643188"/>
            </a:xfrm>
            <a:custGeom>
              <a:avLst/>
              <a:gdLst>
                <a:gd name="connsiteX0" fmla="*/ 0 w 565150"/>
                <a:gd name="connsiteY0" fmla="*/ 1987550 h 2165350"/>
                <a:gd name="connsiteX1" fmla="*/ 0 w 565150"/>
                <a:gd name="connsiteY1" fmla="*/ 0 h 2165350"/>
                <a:gd name="connsiteX2" fmla="*/ 565150 w 565150"/>
                <a:gd name="connsiteY2" fmla="*/ 2051050 h 2165350"/>
                <a:gd name="connsiteX3" fmla="*/ 336550 w 565150"/>
                <a:gd name="connsiteY3" fmla="*/ 2165350 h 2165350"/>
                <a:gd name="connsiteX4" fmla="*/ 0 w 565150"/>
                <a:gd name="connsiteY4" fmla="*/ 1987550 h 2165350"/>
                <a:gd name="connsiteX0" fmla="*/ 0 w 342900"/>
                <a:gd name="connsiteY0" fmla="*/ 1987550 h 2165350"/>
                <a:gd name="connsiteX1" fmla="*/ 0 w 342900"/>
                <a:gd name="connsiteY1" fmla="*/ 0 h 2165350"/>
                <a:gd name="connsiteX2" fmla="*/ 342900 w 342900"/>
                <a:gd name="connsiteY2" fmla="*/ 1606550 h 2165350"/>
                <a:gd name="connsiteX3" fmla="*/ 336550 w 342900"/>
                <a:gd name="connsiteY3" fmla="*/ 2165350 h 2165350"/>
                <a:gd name="connsiteX4" fmla="*/ 0 w 342900"/>
                <a:gd name="connsiteY4" fmla="*/ 1987550 h 2165350"/>
                <a:gd name="connsiteX0" fmla="*/ 0 w 342900"/>
                <a:gd name="connsiteY0" fmla="*/ 1987550 h 1987550"/>
                <a:gd name="connsiteX1" fmla="*/ 0 w 342900"/>
                <a:gd name="connsiteY1" fmla="*/ 0 h 1987550"/>
                <a:gd name="connsiteX2" fmla="*/ 342900 w 342900"/>
                <a:gd name="connsiteY2" fmla="*/ 1606550 h 1987550"/>
                <a:gd name="connsiteX3" fmla="*/ 336550 w 342900"/>
                <a:gd name="connsiteY3" fmla="*/ 1987550 h 1987550"/>
                <a:gd name="connsiteX4" fmla="*/ 0 w 342900"/>
                <a:gd name="connsiteY4" fmla="*/ 1987550 h 1987550"/>
                <a:gd name="connsiteX0" fmla="*/ 1181100 w 1524000"/>
                <a:gd name="connsiteY0" fmla="*/ 2076450 h 2076450"/>
                <a:gd name="connsiteX1" fmla="*/ 0 w 1524000"/>
                <a:gd name="connsiteY1" fmla="*/ 0 h 2076450"/>
                <a:gd name="connsiteX2" fmla="*/ 1524000 w 1524000"/>
                <a:gd name="connsiteY2" fmla="*/ 1695450 h 2076450"/>
                <a:gd name="connsiteX3" fmla="*/ 1517650 w 1524000"/>
                <a:gd name="connsiteY3" fmla="*/ 2076450 h 2076450"/>
                <a:gd name="connsiteX4" fmla="*/ 1181100 w 1524000"/>
                <a:gd name="connsiteY4" fmla="*/ 2076450 h 2076450"/>
                <a:gd name="connsiteX0" fmla="*/ 1181100 w 2228850"/>
                <a:gd name="connsiteY0" fmla="*/ 2076450 h 2076450"/>
                <a:gd name="connsiteX1" fmla="*/ 0 w 2228850"/>
                <a:gd name="connsiteY1" fmla="*/ 0 h 2076450"/>
                <a:gd name="connsiteX2" fmla="*/ 2228850 w 2228850"/>
                <a:gd name="connsiteY2" fmla="*/ 876300 h 2076450"/>
                <a:gd name="connsiteX3" fmla="*/ 1517650 w 2228850"/>
                <a:gd name="connsiteY3" fmla="*/ 2076450 h 2076450"/>
                <a:gd name="connsiteX4" fmla="*/ 1181100 w 2228850"/>
                <a:gd name="connsiteY4" fmla="*/ 2076450 h 2076450"/>
                <a:gd name="connsiteX0" fmla="*/ 1181100 w 2228850"/>
                <a:gd name="connsiteY0" fmla="*/ 2076450 h 2076450"/>
                <a:gd name="connsiteX1" fmla="*/ 0 w 2228850"/>
                <a:gd name="connsiteY1" fmla="*/ 0 h 2076450"/>
                <a:gd name="connsiteX2" fmla="*/ 2228850 w 2228850"/>
                <a:gd name="connsiteY2" fmla="*/ 876300 h 2076450"/>
                <a:gd name="connsiteX3" fmla="*/ 1835150 w 2228850"/>
                <a:gd name="connsiteY3" fmla="*/ 1600200 h 2076450"/>
                <a:gd name="connsiteX4" fmla="*/ 1181100 w 2228850"/>
                <a:gd name="connsiteY4" fmla="*/ 2076450 h 2076450"/>
                <a:gd name="connsiteX0" fmla="*/ 0 w 2292350"/>
                <a:gd name="connsiteY0" fmla="*/ 990600 h 1600200"/>
                <a:gd name="connsiteX1" fmla="*/ 63500 w 2292350"/>
                <a:gd name="connsiteY1" fmla="*/ 0 h 1600200"/>
                <a:gd name="connsiteX2" fmla="*/ 2292350 w 2292350"/>
                <a:gd name="connsiteY2" fmla="*/ 876300 h 1600200"/>
                <a:gd name="connsiteX3" fmla="*/ 1898650 w 2292350"/>
                <a:gd name="connsiteY3" fmla="*/ 1600200 h 1600200"/>
                <a:gd name="connsiteX4" fmla="*/ 0 w 2292350"/>
                <a:gd name="connsiteY4" fmla="*/ 990600 h 1600200"/>
                <a:gd name="connsiteX0" fmla="*/ 0 w 2292350"/>
                <a:gd name="connsiteY0" fmla="*/ 990600 h 1600200"/>
                <a:gd name="connsiteX1" fmla="*/ 63500 w 2292350"/>
                <a:gd name="connsiteY1" fmla="*/ 0 h 1600200"/>
                <a:gd name="connsiteX2" fmla="*/ 2292350 w 2292350"/>
                <a:gd name="connsiteY2" fmla="*/ 876300 h 1600200"/>
                <a:gd name="connsiteX3" fmla="*/ 1898650 w 2292350"/>
                <a:gd name="connsiteY3" fmla="*/ 1600200 h 1600200"/>
                <a:gd name="connsiteX4" fmla="*/ 0 w 2292350"/>
                <a:gd name="connsiteY4" fmla="*/ 990600 h 1600200"/>
                <a:gd name="connsiteX0" fmla="*/ 0 w 2292350"/>
                <a:gd name="connsiteY0" fmla="*/ 990600 h 1600200"/>
                <a:gd name="connsiteX1" fmla="*/ 63500 w 2292350"/>
                <a:gd name="connsiteY1" fmla="*/ 0 h 1600200"/>
                <a:gd name="connsiteX2" fmla="*/ 2292350 w 2292350"/>
                <a:gd name="connsiteY2" fmla="*/ 876300 h 1600200"/>
                <a:gd name="connsiteX3" fmla="*/ 1898650 w 2292350"/>
                <a:gd name="connsiteY3" fmla="*/ 1600200 h 1600200"/>
                <a:gd name="connsiteX4" fmla="*/ 0 w 2292350"/>
                <a:gd name="connsiteY4" fmla="*/ 990600 h 1600200"/>
                <a:gd name="connsiteX0" fmla="*/ 0 w 2292350"/>
                <a:gd name="connsiteY0" fmla="*/ 990600 h 2038350"/>
                <a:gd name="connsiteX1" fmla="*/ 63500 w 2292350"/>
                <a:gd name="connsiteY1" fmla="*/ 0 h 2038350"/>
                <a:gd name="connsiteX2" fmla="*/ 2292350 w 2292350"/>
                <a:gd name="connsiteY2" fmla="*/ 876300 h 2038350"/>
                <a:gd name="connsiteX3" fmla="*/ 1517650 w 2292350"/>
                <a:gd name="connsiteY3" fmla="*/ 2038350 h 2038350"/>
                <a:gd name="connsiteX4" fmla="*/ 0 w 2292350"/>
                <a:gd name="connsiteY4" fmla="*/ 990600 h 2038350"/>
                <a:gd name="connsiteX0" fmla="*/ 0 w 1905000"/>
                <a:gd name="connsiteY0" fmla="*/ 990600 h 2165350"/>
                <a:gd name="connsiteX1" fmla="*/ 63500 w 1905000"/>
                <a:gd name="connsiteY1" fmla="*/ 0 h 2165350"/>
                <a:gd name="connsiteX2" fmla="*/ 1905000 w 1905000"/>
                <a:gd name="connsiteY2" fmla="*/ 2165350 h 2165350"/>
                <a:gd name="connsiteX3" fmla="*/ 1517650 w 1905000"/>
                <a:gd name="connsiteY3" fmla="*/ 2038350 h 2165350"/>
                <a:gd name="connsiteX4" fmla="*/ 0 w 1905000"/>
                <a:gd name="connsiteY4" fmla="*/ 990600 h 2165350"/>
                <a:gd name="connsiteX0" fmla="*/ 0 w 1905000"/>
                <a:gd name="connsiteY0" fmla="*/ 990600 h 2501900"/>
                <a:gd name="connsiteX1" fmla="*/ 63500 w 1905000"/>
                <a:gd name="connsiteY1" fmla="*/ 0 h 2501900"/>
                <a:gd name="connsiteX2" fmla="*/ 1905000 w 1905000"/>
                <a:gd name="connsiteY2" fmla="*/ 2165350 h 2501900"/>
                <a:gd name="connsiteX3" fmla="*/ 1905000 w 1905000"/>
                <a:gd name="connsiteY3" fmla="*/ 2501900 h 2501900"/>
                <a:gd name="connsiteX4" fmla="*/ 0 w 1905000"/>
                <a:gd name="connsiteY4" fmla="*/ 990600 h 2501900"/>
                <a:gd name="connsiteX0" fmla="*/ 1193800 w 1841500"/>
                <a:gd name="connsiteY0" fmla="*/ 2508250 h 2508250"/>
                <a:gd name="connsiteX1" fmla="*/ 0 w 1841500"/>
                <a:gd name="connsiteY1" fmla="*/ 0 h 2508250"/>
                <a:gd name="connsiteX2" fmla="*/ 1841500 w 1841500"/>
                <a:gd name="connsiteY2" fmla="*/ 2165350 h 2508250"/>
                <a:gd name="connsiteX3" fmla="*/ 1841500 w 1841500"/>
                <a:gd name="connsiteY3" fmla="*/ 2501900 h 2508250"/>
                <a:gd name="connsiteX4" fmla="*/ 1193800 w 1841500"/>
                <a:gd name="connsiteY4" fmla="*/ 2508250 h 2508250"/>
                <a:gd name="connsiteX0" fmla="*/ 38100 w 685800"/>
                <a:gd name="connsiteY0" fmla="*/ 2654300 h 2654300"/>
                <a:gd name="connsiteX1" fmla="*/ 0 w 685800"/>
                <a:gd name="connsiteY1" fmla="*/ 0 h 2654300"/>
                <a:gd name="connsiteX2" fmla="*/ 685800 w 685800"/>
                <a:gd name="connsiteY2" fmla="*/ 2311400 h 2654300"/>
                <a:gd name="connsiteX3" fmla="*/ 685800 w 685800"/>
                <a:gd name="connsiteY3" fmla="*/ 2647950 h 2654300"/>
                <a:gd name="connsiteX4" fmla="*/ 38100 w 685800"/>
                <a:gd name="connsiteY4" fmla="*/ 2654300 h 2654300"/>
                <a:gd name="connsiteX0" fmla="*/ 64294 w 685800"/>
                <a:gd name="connsiteY0" fmla="*/ 2723356 h 2723356"/>
                <a:gd name="connsiteX1" fmla="*/ 0 w 685800"/>
                <a:gd name="connsiteY1" fmla="*/ 0 h 2723356"/>
                <a:gd name="connsiteX2" fmla="*/ 685800 w 685800"/>
                <a:gd name="connsiteY2" fmla="*/ 2311400 h 2723356"/>
                <a:gd name="connsiteX3" fmla="*/ 685800 w 685800"/>
                <a:gd name="connsiteY3" fmla="*/ 2647950 h 2723356"/>
                <a:gd name="connsiteX4" fmla="*/ 64294 w 685800"/>
                <a:gd name="connsiteY4" fmla="*/ 2723356 h 2723356"/>
                <a:gd name="connsiteX0" fmla="*/ 11907 w 685800"/>
                <a:gd name="connsiteY0" fmla="*/ 2651918 h 2651918"/>
                <a:gd name="connsiteX1" fmla="*/ 0 w 685800"/>
                <a:gd name="connsiteY1" fmla="*/ 0 h 2651918"/>
                <a:gd name="connsiteX2" fmla="*/ 685800 w 685800"/>
                <a:gd name="connsiteY2" fmla="*/ 2311400 h 2651918"/>
                <a:gd name="connsiteX3" fmla="*/ 685800 w 685800"/>
                <a:gd name="connsiteY3" fmla="*/ 2647950 h 2651918"/>
                <a:gd name="connsiteX4" fmla="*/ 11907 w 685800"/>
                <a:gd name="connsiteY4" fmla="*/ 2651918 h 2651918"/>
                <a:gd name="connsiteX0" fmla="*/ 11907 w 685800"/>
                <a:gd name="connsiteY0" fmla="*/ 2651918 h 2651918"/>
                <a:gd name="connsiteX1" fmla="*/ 0 w 685800"/>
                <a:gd name="connsiteY1" fmla="*/ 0 h 2651918"/>
                <a:gd name="connsiteX2" fmla="*/ 685800 w 685800"/>
                <a:gd name="connsiteY2" fmla="*/ 2311400 h 2651918"/>
                <a:gd name="connsiteX3" fmla="*/ 600075 w 685800"/>
                <a:gd name="connsiteY3" fmla="*/ 2612232 h 2651918"/>
                <a:gd name="connsiteX4" fmla="*/ 11907 w 685800"/>
                <a:gd name="connsiteY4" fmla="*/ 2651918 h 2651918"/>
                <a:gd name="connsiteX0" fmla="*/ 11907 w 685800"/>
                <a:gd name="connsiteY0" fmla="*/ 2651918 h 2652713"/>
                <a:gd name="connsiteX1" fmla="*/ 0 w 685800"/>
                <a:gd name="connsiteY1" fmla="*/ 0 h 2652713"/>
                <a:gd name="connsiteX2" fmla="*/ 685800 w 685800"/>
                <a:gd name="connsiteY2" fmla="*/ 2311400 h 2652713"/>
                <a:gd name="connsiteX3" fmla="*/ 681038 w 685800"/>
                <a:gd name="connsiteY3" fmla="*/ 2652713 h 2652713"/>
                <a:gd name="connsiteX4" fmla="*/ 11907 w 685800"/>
                <a:gd name="connsiteY4" fmla="*/ 2651918 h 2652713"/>
                <a:gd name="connsiteX0" fmla="*/ 11907 w 681044"/>
                <a:gd name="connsiteY0" fmla="*/ 2651918 h 2652713"/>
                <a:gd name="connsiteX1" fmla="*/ 0 w 681044"/>
                <a:gd name="connsiteY1" fmla="*/ 0 h 2652713"/>
                <a:gd name="connsiteX2" fmla="*/ 400050 w 681044"/>
                <a:gd name="connsiteY2" fmla="*/ 2304256 h 2652713"/>
                <a:gd name="connsiteX3" fmla="*/ 681038 w 681044"/>
                <a:gd name="connsiteY3" fmla="*/ 2652713 h 2652713"/>
                <a:gd name="connsiteX4" fmla="*/ 11907 w 681044"/>
                <a:gd name="connsiteY4" fmla="*/ 2651918 h 2652713"/>
                <a:gd name="connsiteX0" fmla="*/ 11907 w 681051"/>
                <a:gd name="connsiteY0" fmla="*/ 2651918 h 2652713"/>
                <a:gd name="connsiteX1" fmla="*/ 0 w 681051"/>
                <a:gd name="connsiteY1" fmla="*/ 0 h 2652713"/>
                <a:gd name="connsiteX2" fmla="*/ 400050 w 681051"/>
                <a:gd name="connsiteY2" fmla="*/ 2304256 h 2652713"/>
                <a:gd name="connsiteX3" fmla="*/ 681038 w 681051"/>
                <a:gd name="connsiteY3" fmla="*/ 2652713 h 2652713"/>
                <a:gd name="connsiteX4" fmla="*/ 11907 w 681051"/>
                <a:gd name="connsiteY4" fmla="*/ 2651918 h 2652713"/>
                <a:gd name="connsiteX0" fmla="*/ 11907 w 745597"/>
                <a:gd name="connsiteY0" fmla="*/ 2651918 h 2652713"/>
                <a:gd name="connsiteX1" fmla="*/ 0 w 745597"/>
                <a:gd name="connsiteY1" fmla="*/ 0 h 2652713"/>
                <a:gd name="connsiteX2" fmla="*/ 683419 w 745597"/>
                <a:gd name="connsiteY2" fmla="*/ 2311400 h 2652713"/>
                <a:gd name="connsiteX3" fmla="*/ 681038 w 745597"/>
                <a:gd name="connsiteY3" fmla="*/ 2652713 h 2652713"/>
                <a:gd name="connsiteX4" fmla="*/ 11907 w 745597"/>
                <a:gd name="connsiteY4" fmla="*/ 2651918 h 2652713"/>
                <a:gd name="connsiteX0" fmla="*/ 11907 w 683419"/>
                <a:gd name="connsiteY0" fmla="*/ 2651918 h 2652713"/>
                <a:gd name="connsiteX1" fmla="*/ 0 w 683419"/>
                <a:gd name="connsiteY1" fmla="*/ 0 h 2652713"/>
                <a:gd name="connsiteX2" fmla="*/ 683419 w 683419"/>
                <a:gd name="connsiteY2" fmla="*/ 2311400 h 2652713"/>
                <a:gd name="connsiteX3" fmla="*/ 681038 w 683419"/>
                <a:gd name="connsiteY3" fmla="*/ 2652713 h 2652713"/>
                <a:gd name="connsiteX4" fmla="*/ 11907 w 683419"/>
                <a:gd name="connsiteY4" fmla="*/ 2651918 h 2652713"/>
                <a:gd name="connsiteX0" fmla="*/ 11907 w 683419"/>
                <a:gd name="connsiteY0" fmla="*/ 2651918 h 2652713"/>
                <a:gd name="connsiteX1" fmla="*/ 0 w 683419"/>
                <a:gd name="connsiteY1" fmla="*/ 0 h 2652713"/>
                <a:gd name="connsiteX2" fmla="*/ 683419 w 683419"/>
                <a:gd name="connsiteY2" fmla="*/ 2311400 h 2652713"/>
                <a:gd name="connsiteX3" fmla="*/ 681038 w 683419"/>
                <a:gd name="connsiteY3" fmla="*/ 2652713 h 2652713"/>
                <a:gd name="connsiteX4" fmla="*/ 11907 w 683419"/>
                <a:gd name="connsiteY4" fmla="*/ 2651918 h 2652713"/>
                <a:gd name="connsiteX0" fmla="*/ 0 w 671512"/>
                <a:gd name="connsiteY0" fmla="*/ 2635249 h 2636044"/>
                <a:gd name="connsiteX1" fmla="*/ 121443 w 671512"/>
                <a:gd name="connsiteY1" fmla="*/ 0 h 2636044"/>
                <a:gd name="connsiteX2" fmla="*/ 671512 w 671512"/>
                <a:gd name="connsiteY2" fmla="*/ 2294731 h 2636044"/>
                <a:gd name="connsiteX3" fmla="*/ 669131 w 671512"/>
                <a:gd name="connsiteY3" fmla="*/ 2636044 h 2636044"/>
                <a:gd name="connsiteX4" fmla="*/ 0 w 671512"/>
                <a:gd name="connsiteY4" fmla="*/ 2635249 h 2636044"/>
                <a:gd name="connsiteX0" fmla="*/ 4763 w 676275"/>
                <a:gd name="connsiteY0" fmla="*/ 2642393 h 2643188"/>
                <a:gd name="connsiteX1" fmla="*/ 0 w 676275"/>
                <a:gd name="connsiteY1" fmla="*/ 0 h 2643188"/>
                <a:gd name="connsiteX2" fmla="*/ 676275 w 676275"/>
                <a:gd name="connsiteY2" fmla="*/ 2301875 h 2643188"/>
                <a:gd name="connsiteX3" fmla="*/ 673894 w 676275"/>
                <a:gd name="connsiteY3" fmla="*/ 2643188 h 2643188"/>
                <a:gd name="connsiteX4" fmla="*/ 4763 w 676275"/>
                <a:gd name="connsiteY4" fmla="*/ 2642393 h 264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2643188">
                  <a:moveTo>
                    <a:pt x="4763" y="2642393"/>
                  </a:moveTo>
                  <a:cubicBezTo>
                    <a:pt x="3175" y="1761595"/>
                    <a:pt x="1588" y="880798"/>
                    <a:pt x="0" y="0"/>
                  </a:cubicBezTo>
                  <a:lnTo>
                    <a:pt x="676275" y="2301875"/>
                  </a:lnTo>
                  <a:cubicBezTo>
                    <a:pt x="675084" y="2472531"/>
                    <a:pt x="675084" y="2472531"/>
                    <a:pt x="673894" y="2643188"/>
                  </a:cubicBezTo>
                  <a:lnTo>
                    <a:pt x="4763" y="2642393"/>
                  </a:lnTo>
                  <a:close/>
                </a:path>
              </a:pathLst>
            </a:custGeom>
            <a:solidFill>
              <a:schemeClr val="bg1">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55243" y="3826668"/>
              <a:ext cx="68818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64769" y="1185863"/>
              <a:ext cx="678656" cy="23002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half" idx="2"/>
          </p:nvPr>
        </p:nvSpPr>
        <p:spPr>
          <a:xfrm>
            <a:off x="384176" y="4876800"/>
            <a:ext cx="8302624" cy="1295400"/>
          </a:xfrm>
        </p:spPr>
        <p:txBody>
          <a:bodyPr>
            <a:normAutofit/>
          </a:bodyPr>
          <a:lstStyle/>
          <a:p>
            <a:r>
              <a:rPr lang="en-US" sz="2000" dirty="0"/>
              <a:t>The dip in speedup for XMT at 1,048,576 elements is due to XMT having a smaller cache (8 MB) than the CPU (40 MB</a:t>
            </a:r>
            <a:r>
              <a:rPr lang="en-US" sz="2000" dirty="0" smtClean="0"/>
              <a:t>)</a:t>
            </a:r>
            <a:endParaRPr lang="en-US" sz="2000" dirty="0"/>
          </a:p>
        </p:txBody>
      </p:sp>
      <p:graphicFrame>
        <p:nvGraphicFramePr>
          <p:cNvPr id="9" name="Picture Placeholder 8"/>
          <p:cNvGraphicFramePr>
            <a:graphicFrameLocks noGrp="1"/>
          </p:cNvGraphicFramePr>
          <p:nvPr>
            <p:ph type="pic" idx="1"/>
            <p:extLst>
              <p:ext uri="{D42A27DB-BD31-4B8C-83A1-F6EECF244321}">
                <p14:modId xmlns:p14="http://schemas.microsoft.com/office/powerpoint/2010/main" val="1840216811"/>
              </p:ext>
            </p:extLst>
          </p:nvPr>
        </p:nvGraphicFramePr>
        <p:xfrm>
          <a:off x="800100" y="990600"/>
          <a:ext cx="3064669" cy="3557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Picture Placeholder 8"/>
          <p:cNvGraphicFramePr>
            <a:graphicFrameLocks/>
          </p:cNvGraphicFramePr>
          <p:nvPr>
            <p:extLst>
              <p:ext uri="{D42A27DB-BD31-4B8C-83A1-F6EECF244321}">
                <p14:modId xmlns:p14="http://schemas.microsoft.com/office/powerpoint/2010/main" val="1645800354"/>
              </p:ext>
            </p:extLst>
          </p:nvPr>
        </p:nvGraphicFramePr>
        <p:xfrm>
          <a:off x="3962400" y="990600"/>
          <a:ext cx="4386073" cy="37368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662964"/>
            <a:ext cx="8077200" cy="369332"/>
          </a:xfrm>
          <a:prstGeom prst="rect">
            <a:avLst/>
          </a:prstGeom>
          <a:noFill/>
        </p:spPr>
        <p:txBody>
          <a:bodyPr wrap="square" rtlCol="0">
            <a:spAutoFit/>
          </a:bodyPr>
          <a:lstStyle/>
          <a:p>
            <a:pPr algn="ctr"/>
            <a:r>
              <a:rPr lang="en-US" b="1" dirty="0"/>
              <a:t>Parallel pointer jumping: </a:t>
            </a:r>
            <a:r>
              <a:rPr lang="en-US" b="1" dirty="0" smtClean="0"/>
              <a:t>speedups (irregular </a:t>
            </a:r>
            <a:r>
              <a:rPr lang="en-US" b="1" dirty="0"/>
              <a:t>list</a:t>
            </a:r>
            <a:r>
              <a:rPr lang="en-US" b="1" dirty="0" smtClean="0"/>
              <a:t>)</a:t>
            </a:r>
            <a:endParaRPr lang="en-US" b="1" dirty="0"/>
          </a:p>
        </p:txBody>
      </p:sp>
    </p:spTree>
    <p:extLst>
      <p:ext uri="{BB962C8B-B14F-4D97-AF65-F5344CB8AC3E}">
        <p14:creationId xmlns:p14="http://schemas.microsoft.com/office/powerpoint/2010/main" val="27346872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0"/>
            <a:ext cx="8229600" cy="784800"/>
          </a:xfrm>
        </p:spPr>
        <p:txBody>
          <a:bodyPr/>
          <a:lstStyle/>
          <a:p>
            <a:r>
              <a:rPr lang="en-US" dirty="0" smtClean="0"/>
              <a:t>What got us into these problems?</a:t>
            </a:r>
            <a:endParaRPr lang="en-US" dirty="0"/>
          </a:p>
        </p:txBody>
      </p:sp>
      <p:sp>
        <p:nvSpPr>
          <p:cNvPr id="3" name="Content Placeholder 2"/>
          <p:cNvSpPr>
            <a:spLocks noGrp="1"/>
          </p:cNvSpPr>
          <p:nvPr>
            <p:ph idx="1"/>
          </p:nvPr>
        </p:nvSpPr>
        <p:spPr>
          <a:xfrm>
            <a:off x="457200" y="1029600"/>
            <a:ext cx="8597900" cy="5828400"/>
          </a:xfrm>
        </p:spPr>
        <p:txBody>
          <a:bodyPr>
            <a:normAutofit fontScale="77500" lnSpcReduction="20000"/>
          </a:bodyPr>
          <a:lstStyle/>
          <a:p>
            <a:pPr marL="0" indent="0">
              <a:buNone/>
            </a:pPr>
            <a:r>
              <a:rPr lang="en-US" sz="2400" i="1" dirty="0" smtClean="0"/>
              <a:t>- In practice, exploiting eight cores means that a problem has to be </a:t>
            </a:r>
            <a:r>
              <a:rPr lang="en-US" sz="2400" i="1" dirty="0" smtClean="0">
                <a:solidFill>
                  <a:srgbClr val="FF0000"/>
                </a:solidFill>
              </a:rPr>
              <a:t>broken down </a:t>
            </a:r>
            <a:r>
              <a:rPr lang="en-US" sz="2400" i="1" dirty="0" smtClean="0"/>
              <a:t>into eight </a:t>
            </a:r>
            <a:r>
              <a:rPr lang="en-US" sz="2400" i="1" dirty="0" smtClean="0">
                <a:solidFill>
                  <a:srgbClr val="FF0000"/>
                </a:solidFill>
              </a:rPr>
              <a:t>pieces</a:t>
            </a:r>
            <a:r>
              <a:rPr lang="en-US" sz="2400" i="1" dirty="0" smtClean="0"/>
              <a:t> – which for many algorithms is difficult to impossible. The piece that can’t be parallelized will limit your improvement–</a:t>
            </a:r>
            <a:r>
              <a:rPr lang="en-US" sz="2400" dirty="0" smtClean="0"/>
              <a:t> Paolo </a:t>
            </a:r>
            <a:r>
              <a:rPr lang="en-US" sz="2400" dirty="0" err="1" smtClean="0"/>
              <a:t>Gargini</a:t>
            </a:r>
            <a:r>
              <a:rPr lang="en-US" sz="2400" dirty="0" smtClean="0"/>
              <a:t>, Intel, same Nature, 2/2016</a:t>
            </a:r>
            <a:endParaRPr lang="en-US" dirty="0" smtClean="0"/>
          </a:p>
          <a:p>
            <a:pPr marL="0" indent="0">
              <a:buNone/>
            </a:pPr>
            <a:r>
              <a:rPr lang="en-US" dirty="0" smtClean="0"/>
              <a:t>-</a:t>
            </a:r>
            <a:r>
              <a:rPr lang="en-US" dirty="0"/>
              <a:t> </a:t>
            </a:r>
            <a:r>
              <a:rPr lang="en-US" sz="2400" dirty="0" smtClean="0"/>
              <a:t>From programming/algorithms: </a:t>
            </a:r>
            <a:r>
              <a:rPr lang="en-US" sz="2400" i="1" dirty="0" smtClean="0">
                <a:solidFill>
                  <a:srgbClr val="FF0000"/>
                </a:solidFill>
              </a:rPr>
              <a:t>pieces</a:t>
            </a:r>
            <a:r>
              <a:rPr lang="en-US" sz="2400" dirty="0" smtClean="0"/>
              <a:t> mean </a:t>
            </a:r>
            <a:r>
              <a:rPr lang="en-US" sz="2400" i="1" dirty="0" smtClean="0"/>
              <a:t>threads</a:t>
            </a:r>
            <a:r>
              <a:rPr lang="en-US" sz="2400" dirty="0" smtClean="0"/>
              <a:t>  </a:t>
            </a:r>
          </a:p>
          <a:p>
            <a:pPr marL="0" indent="0">
              <a:buNone/>
            </a:pPr>
            <a:r>
              <a:rPr lang="en-US" sz="2400" dirty="0" smtClean="0"/>
              <a:t>-  Still: difficult to impossible.</a:t>
            </a:r>
            <a:r>
              <a:rPr lang="en-US" sz="2400" dirty="0"/>
              <a:t> </a:t>
            </a:r>
            <a:r>
              <a:rPr lang="en-US" sz="1600" dirty="0" smtClean="0"/>
              <a:t>Is </a:t>
            </a:r>
            <a:r>
              <a:rPr lang="en-US" sz="1600" dirty="0"/>
              <a:t>Multi-Core Hardware for General-Purpose Parallel Processing Broken? </a:t>
            </a:r>
            <a:r>
              <a:rPr lang="en-US" sz="1600" dirty="0" smtClean="0"/>
              <a:t>V-CACM-14</a:t>
            </a:r>
            <a:r>
              <a:rPr lang="en-US" sz="2400" i="1" dirty="0" smtClean="0"/>
              <a:t>    </a:t>
            </a:r>
          </a:p>
          <a:p>
            <a:pPr marL="0" indent="0" algn="r">
              <a:buNone/>
            </a:pPr>
            <a:r>
              <a:rPr lang="en-US" sz="2400" i="1" dirty="0" smtClean="0"/>
              <a:t> </a:t>
            </a:r>
            <a:r>
              <a:rPr lang="en-US" sz="1900" i="1" dirty="0" smtClean="0"/>
              <a:t>A </a:t>
            </a:r>
            <a:r>
              <a:rPr lang="en-US" sz="1900" i="1" dirty="0"/>
              <a:t>perfection of means, and confusion of aims, seems to be our main </a:t>
            </a:r>
            <a:r>
              <a:rPr lang="en-US" sz="1900" i="1" dirty="0" smtClean="0"/>
              <a:t>problem – </a:t>
            </a:r>
            <a:r>
              <a:rPr lang="en-US" sz="1900" dirty="0" smtClean="0"/>
              <a:t>Albert Einstein</a:t>
            </a:r>
            <a:endParaRPr lang="en-US" sz="1600" i="1" u="sng" dirty="0">
              <a:latin typeface="Calibri" charset="0"/>
            </a:endParaRPr>
          </a:p>
          <a:p>
            <a:pPr marL="0" indent="0">
              <a:buNone/>
            </a:pPr>
            <a:r>
              <a:rPr lang="en-US" sz="2400" u="sng" dirty="0" smtClean="0"/>
              <a:t>Aim</a:t>
            </a:r>
            <a:r>
              <a:rPr lang="en-US" sz="2400" dirty="0" smtClean="0"/>
              <a:t> </a:t>
            </a:r>
            <a:r>
              <a:rPr lang="en-US" sz="2400" b="1" dirty="0" smtClean="0"/>
              <a:t>Acceptance</a:t>
            </a:r>
            <a:r>
              <a:rPr lang="en-US" sz="2400" dirty="0"/>
              <a:t> </a:t>
            </a:r>
            <a:r>
              <a:rPr lang="en-US" sz="2400" dirty="0" smtClean="0"/>
              <a:t>of many-cores by programmers</a:t>
            </a:r>
          </a:p>
          <a:p>
            <a:pPr marL="0" indent="0">
              <a:buNone/>
            </a:pPr>
            <a:endParaRPr lang="en-US" sz="2400" dirty="0" smtClean="0"/>
          </a:p>
          <a:p>
            <a:pPr algn="ctr">
              <a:buNone/>
            </a:pPr>
            <a:r>
              <a:rPr lang="en-US" sz="2400" u="sng" dirty="0"/>
              <a:t>Short-term incentives are for </a:t>
            </a:r>
            <a:r>
              <a:rPr lang="en-US" sz="2400" u="sng" dirty="0">
                <a:latin typeface="Calibri" charset="0"/>
              </a:rPr>
              <a:t>perfecting means</a:t>
            </a:r>
          </a:p>
          <a:p>
            <a:pPr marL="0" indent="0">
              <a:buNone/>
            </a:pPr>
            <a:r>
              <a:rPr lang="en-US" sz="2400" u="sng" dirty="0" smtClean="0">
                <a:latin typeface="Calibri" charset="0"/>
              </a:rPr>
              <a:t>Vicious cycle</a:t>
            </a:r>
            <a:r>
              <a:rPr lang="en-US" sz="2400" dirty="0" smtClean="0">
                <a:latin typeface="Calibri" charset="0"/>
              </a:rPr>
              <a:t> Partition-centered </a:t>
            </a:r>
            <a:r>
              <a:rPr lang="en-US" sz="2400" dirty="0">
                <a:latin typeface="Calibri" charset="0"/>
              </a:rPr>
              <a:t>systems </a:t>
            </a:r>
            <a:r>
              <a:rPr lang="en-US" sz="2400" dirty="0">
                <a:latin typeface="Calibri" charset="0"/>
                <a:sym typeface="Wingdings" panose="05000000000000000000" pitchFamily="2" charset="2"/>
              </a:rPr>
              <a:t> </a:t>
            </a:r>
            <a:r>
              <a:rPr lang="en-US" sz="2400" dirty="0">
                <a:latin typeface="Calibri" charset="0"/>
              </a:rPr>
              <a:t>Vendor perfect hardware, but still </a:t>
            </a:r>
            <a:r>
              <a:rPr lang="en-US" sz="2400" dirty="0">
                <a:latin typeface="Calibri" charset="0"/>
                <a:sym typeface="Wingdings" panose="05000000000000000000" pitchFamily="2" charset="2"/>
              </a:rPr>
              <a:t>p</a:t>
            </a:r>
            <a:r>
              <a:rPr lang="en-US" sz="2400" dirty="0">
                <a:latin typeface="Calibri" charset="0"/>
              </a:rPr>
              <a:t>ain-to-program </a:t>
            </a:r>
            <a:r>
              <a:rPr lang="en-US" sz="2400" dirty="0">
                <a:latin typeface="Calibri" charset="0"/>
                <a:sym typeface="Wingdings" panose="05000000000000000000" pitchFamily="2" charset="2"/>
              </a:rPr>
              <a:t> Research</a:t>
            </a:r>
            <a:r>
              <a:rPr lang="en-US" sz="2400" dirty="0">
                <a:latin typeface="Calibri" charset="0"/>
              </a:rPr>
              <a:t> perfect </a:t>
            </a:r>
            <a:r>
              <a:rPr lang="en-US" sz="2400" dirty="0" err="1">
                <a:latin typeface="Calibri" charset="0"/>
              </a:rPr>
              <a:t>algs</a:t>
            </a:r>
            <a:r>
              <a:rPr lang="en-US" sz="2400" dirty="0">
                <a:latin typeface="Calibri" charset="0"/>
              </a:rPr>
              <a:t>/programs for them:</a:t>
            </a:r>
          </a:p>
          <a:p>
            <a:pPr>
              <a:buNone/>
            </a:pPr>
            <a:r>
              <a:rPr lang="en-US" sz="2400" dirty="0">
                <a:latin typeface="Calibri" charset="0"/>
              </a:rPr>
              <a:t>		* Even simple problems hard </a:t>
            </a:r>
            <a:r>
              <a:rPr lang="en-US" sz="2400" dirty="0">
                <a:latin typeface="Calibri" charset="0"/>
                <a:sym typeface="Wingdings" charset="0"/>
              </a:rPr>
              <a:t> many “</a:t>
            </a:r>
            <a:r>
              <a:rPr lang="en-US" sz="2400" dirty="0" err="1">
                <a:latin typeface="Calibri" charset="0"/>
                <a:sym typeface="Wingdings" charset="0"/>
              </a:rPr>
              <a:t>deep&amp;original</a:t>
            </a:r>
            <a:r>
              <a:rPr lang="en-US" sz="2400" dirty="0">
                <a:latin typeface="Calibri" charset="0"/>
                <a:sym typeface="Wingdings" charset="0"/>
              </a:rPr>
              <a:t>” papers</a:t>
            </a:r>
          </a:p>
          <a:p>
            <a:pPr>
              <a:buNone/>
            </a:pPr>
            <a:r>
              <a:rPr lang="en-US" sz="2400" dirty="0">
                <a:latin typeface="Calibri" charset="0"/>
                <a:sym typeface="Wingdings" charset="0"/>
              </a:rPr>
              <a:t>		* </a:t>
            </a:r>
            <a:r>
              <a:rPr lang="en-US" sz="2400" dirty="0" smtClean="0">
                <a:latin typeface="Calibri" charset="0"/>
                <a:sym typeface="Wingdings" charset="0"/>
              </a:rPr>
              <a:t>Mutual admiration society </a:t>
            </a:r>
            <a:r>
              <a:rPr lang="en-US" sz="2400" dirty="0">
                <a:latin typeface="Calibri" charset="0"/>
                <a:sym typeface="Wingdings" charset="0"/>
              </a:rPr>
              <a:t> maximize citations</a:t>
            </a:r>
            <a:r>
              <a:rPr lang="en-US" sz="2400" b="1" dirty="0">
                <a:latin typeface="Calibri" charset="0"/>
                <a:sym typeface="Wingdings" charset="0"/>
              </a:rPr>
              <a:t> &amp;</a:t>
            </a:r>
            <a:r>
              <a:rPr lang="en-US" sz="2400" dirty="0">
                <a:latin typeface="Calibri" charset="0"/>
                <a:sym typeface="Wingdings" charset="0"/>
              </a:rPr>
              <a:t> “industry impact”</a:t>
            </a:r>
          </a:p>
          <a:p>
            <a:pPr marL="0" indent="0">
              <a:buNone/>
            </a:pPr>
            <a:r>
              <a:rPr lang="en-US" sz="2400" i="1" dirty="0" err="1" smtClean="0">
                <a:latin typeface="Calibri" charset="0"/>
                <a:sym typeface="Wingdings" charset="0"/>
              </a:rPr>
              <a:t>Ponzi</a:t>
            </a:r>
            <a:r>
              <a:rPr lang="en-US" sz="2400" i="1" dirty="0" smtClean="0">
                <a:latin typeface="Calibri" charset="0"/>
                <a:sym typeface="Wingdings" charset="0"/>
              </a:rPr>
              <a:t> schemes: </a:t>
            </a:r>
            <a:r>
              <a:rPr lang="en-US" sz="2400" i="1" dirty="0">
                <a:latin typeface="Calibri" charset="0"/>
                <a:sym typeface="Wingdings" charset="0"/>
              </a:rPr>
              <a:t>1. </a:t>
            </a:r>
            <a:r>
              <a:rPr lang="en-US" sz="2400" i="1" dirty="0" smtClean="0">
                <a:latin typeface="Calibri" charset="0"/>
                <a:sym typeface="Wingdings" charset="0"/>
              </a:rPr>
              <a:t>Company board finance majors: Maximized next quarter income but: lost general-purpose edge, limited adoption by market </a:t>
            </a:r>
            <a:r>
              <a:rPr lang="en-US" sz="2400" i="1" dirty="0" smtClean="0">
                <a:latin typeface="Calibri" charset="0"/>
                <a:sym typeface="Wingdings"/>
              </a:rPr>
              <a:t></a:t>
            </a:r>
            <a:r>
              <a:rPr lang="en-US" sz="2400" i="1" dirty="0" smtClean="0">
                <a:latin typeface="Calibri" charset="0"/>
                <a:sym typeface="Wingdings" charset="0"/>
              </a:rPr>
              <a:t> cuts/layoffs  </a:t>
            </a:r>
          </a:p>
          <a:p>
            <a:pPr marL="0" indent="0">
              <a:buNone/>
            </a:pPr>
            <a:r>
              <a:rPr lang="en-US" sz="2400" i="1" dirty="0" smtClean="0">
                <a:latin typeface="Calibri" charset="0"/>
                <a:sym typeface="Wingdings" charset="0"/>
              </a:rPr>
              <a:t>2. Academic job </a:t>
            </a:r>
            <a:r>
              <a:rPr lang="en-US" sz="2400" i="1" dirty="0">
                <a:latin typeface="Calibri" charset="0"/>
                <a:sym typeface="Wingdings" charset="0"/>
              </a:rPr>
              <a:t>security </a:t>
            </a:r>
            <a:r>
              <a:rPr lang="en-US" sz="2400" dirty="0">
                <a:latin typeface="Calibri" charset="0"/>
                <a:sym typeface="Wingdings" charset="0"/>
              </a:rPr>
              <a:t>– Ink dries </a:t>
            </a:r>
            <a:r>
              <a:rPr lang="en-US" sz="2400" dirty="0">
                <a:latin typeface="Calibri" charset="0"/>
                <a:sym typeface="Wingdings" panose="05000000000000000000" pitchFamily="2" charset="2"/>
              </a:rPr>
              <a:t></a:t>
            </a:r>
            <a:r>
              <a:rPr lang="en-US" sz="2400" dirty="0">
                <a:latin typeface="Calibri" charset="0"/>
                <a:sym typeface="Wingdings" charset="0"/>
              </a:rPr>
              <a:t> new constraints</a:t>
            </a:r>
            <a:r>
              <a:rPr lang="en-US" altLang="ja-JP" sz="2400" dirty="0">
                <a:latin typeface="Calibri" charset="0"/>
                <a:sym typeface="Wingdings" charset="0"/>
              </a:rPr>
              <a:t>; </a:t>
            </a:r>
            <a:r>
              <a:rPr lang="en-US" altLang="ja-JP" sz="2400" dirty="0" smtClean="0">
                <a:latin typeface="Calibri" charset="0"/>
                <a:sym typeface="Wingdings" charset="0"/>
              </a:rPr>
              <a:t>no more trendy in academia</a:t>
            </a:r>
            <a:endParaRPr lang="en-US" altLang="ja-JP" sz="2400" dirty="0">
              <a:latin typeface="Calibri" charset="0"/>
              <a:sym typeface="Wingdings" charset="0"/>
            </a:endParaRPr>
          </a:p>
          <a:p>
            <a:pPr marL="0" indent="0">
              <a:buNone/>
            </a:pPr>
            <a:endParaRPr lang="en-US" altLang="ja-JP" sz="2400" dirty="0">
              <a:latin typeface="Calibri" charset="0"/>
              <a:sym typeface="Wingdings" charset="0"/>
            </a:endParaRPr>
          </a:p>
          <a:p>
            <a:pPr marL="0" indent="0">
              <a:buNone/>
            </a:pPr>
            <a:r>
              <a:rPr lang="en-US" sz="2400" dirty="0" smtClean="0"/>
              <a:t>I will present a programmer’s </a:t>
            </a:r>
            <a:r>
              <a:rPr lang="en-US" sz="2400" dirty="0"/>
              <a:t>mental  </a:t>
            </a:r>
            <a:r>
              <a:rPr lang="en-US" sz="2400" dirty="0" smtClean="0"/>
              <a:t>model. I will argue that it is: </a:t>
            </a:r>
            <a:r>
              <a:rPr lang="en-US" sz="2400" dirty="0"/>
              <a:t>desirable, feasible </a:t>
            </a:r>
            <a:r>
              <a:rPr lang="en-US" sz="2400" dirty="0" smtClean="0"/>
              <a:t>for many-core </a:t>
            </a:r>
            <a:r>
              <a:rPr lang="en-US" sz="2400" dirty="0"/>
              <a:t>systems and </a:t>
            </a:r>
            <a:r>
              <a:rPr lang="en-US" sz="2400" dirty="0" smtClean="0"/>
              <a:t>effective, through </a:t>
            </a:r>
            <a:r>
              <a:rPr lang="en-US" sz="2400" dirty="0"/>
              <a:t>an array of </a:t>
            </a:r>
            <a:r>
              <a:rPr lang="en-US" sz="2400" dirty="0" smtClean="0"/>
              <a:t>results…time permitting </a:t>
            </a:r>
            <a:endParaRPr lang="en-US" sz="2400" dirty="0"/>
          </a:p>
          <a:p>
            <a:pPr marL="0" indent="0">
              <a:buNone/>
            </a:pPr>
            <a:endParaRPr lang="en-US" sz="2400" u="sng" dirty="0">
              <a:latin typeface="Calibri" charset="0"/>
            </a:endParaRPr>
          </a:p>
          <a:p>
            <a:pPr marL="0" indent="0">
              <a:buNone/>
            </a:pPr>
            <a:endParaRPr lang="en-US" sz="2400" u="sng" dirty="0">
              <a:latin typeface="Calibri" charset="0"/>
            </a:endParaRPr>
          </a:p>
          <a:p>
            <a:pPr marL="0" indent="0">
              <a:buNone/>
            </a:pPr>
            <a:endParaRPr lang="en-US" sz="1600" dirty="0" smtClean="0"/>
          </a:p>
          <a:p>
            <a:pPr marL="0" indent="0">
              <a:buNone/>
            </a:pPr>
            <a:endParaRPr lang="en-US" sz="16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71</a:t>
            </a:fld>
            <a:endParaRPr lang="en-US" dirty="0"/>
          </a:p>
        </p:txBody>
      </p:sp>
    </p:spTree>
    <p:extLst>
      <p:ext uri="{BB962C8B-B14F-4D97-AF65-F5344CB8AC3E}">
        <p14:creationId xmlns:p14="http://schemas.microsoft.com/office/powerpoint/2010/main" val="5244378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4000" u="sng" dirty="0" smtClean="0"/>
              <a:t>Reward game is skewed</a:t>
            </a:r>
            <a:br>
              <a:rPr lang="en-US" sz="4000" u="sng" dirty="0" smtClean="0"/>
            </a:br>
            <a:r>
              <a:rPr lang="en-US" sz="4000" dirty="0" smtClean="0"/>
              <a:t>gives (illusion of) job security</a:t>
            </a:r>
            <a:endParaRPr lang="en-US" sz="4000" u="sng" dirty="0" smtClean="0"/>
          </a:p>
        </p:txBody>
      </p:sp>
      <p:sp>
        <p:nvSpPr>
          <p:cNvPr id="3" name="Content Placeholder 2"/>
          <p:cNvSpPr>
            <a:spLocks noGrp="1"/>
          </p:cNvSpPr>
          <p:nvPr>
            <p:ph idx="1"/>
          </p:nvPr>
        </p:nvSpPr>
        <p:spPr>
          <a:xfrm>
            <a:off x="0" y="1143000"/>
            <a:ext cx="9144000" cy="4983163"/>
          </a:xfrm>
        </p:spPr>
        <p:txBody>
          <a:bodyPr>
            <a:normAutofit/>
          </a:bodyPr>
          <a:lstStyle/>
          <a:p>
            <a:r>
              <a:rPr lang="en-US" sz="2400" dirty="0" smtClean="0"/>
              <a:t>You might wonder: why if we have such a great architecture, don’t we have many more single-application papers? </a:t>
            </a:r>
          </a:p>
          <a:p>
            <a:r>
              <a:rPr lang="en-US" sz="2400" dirty="0" smtClean="0"/>
              <a:t>Easier to publish on “hard-to-program” platforms</a:t>
            </a:r>
          </a:p>
          <a:p>
            <a:pPr lvl="1"/>
            <a:r>
              <a:rPr lang="en-US" sz="2000" dirty="0" smtClean="0"/>
              <a:t>Remember STI Cell? ‘Vendor-backed is robust’: remember Itanium?</a:t>
            </a:r>
          </a:p>
          <a:p>
            <a:r>
              <a:rPr lang="en-US" sz="2400" dirty="0" smtClean="0"/>
              <a:t>Application papers for easy-to-program architectures are considered “boring”</a:t>
            </a:r>
          </a:p>
          <a:p>
            <a:pPr lvl="1"/>
            <a:r>
              <a:rPr lang="en-US" sz="2000" dirty="0" smtClean="0"/>
              <a:t>Even when they show good results</a:t>
            </a:r>
          </a:p>
          <a:p>
            <a:r>
              <a:rPr lang="en-US" sz="2400" dirty="0" smtClean="0"/>
              <a:t>Recipe for academic publication and promotions</a:t>
            </a:r>
          </a:p>
          <a:p>
            <a:pPr lvl="1"/>
            <a:r>
              <a:rPr lang="en-US" sz="2000" dirty="0" smtClean="0"/>
              <a:t>Take simple application (e.g. Breadth-First Search in graph)</a:t>
            </a:r>
          </a:p>
          <a:p>
            <a:pPr lvl="1"/>
            <a:r>
              <a:rPr lang="en-US" sz="2000" dirty="0" smtClean="0"/>
              <a:t>Implement it on latest difficult-to-program vendor-backed parallel architecture</a:t>
            </a:r>
          </a:p>
          <a:p>
            <a:pPr lvl="1"/>
            <a:r>
              <a:rPr lang="en-US" sz="2000" dirty="0" smtClean="0"/>
              <a:t>Discuss challenges and workarounds to establish intellectual merit</a:t>
            </a:r>
          </a:p>
          <a:p>
            <a:pPr lvl="1"/>
            <a:r>
              <a:rPr lang="en-US" sz="2000" dirty="0" smtClean="0"/>
              <a:t>Stand out of the crowd for industry impact   </a:t>
            </a:r>
            <a:endParaRPr lang="en-US" sz="1800" dirty="0"/>
          </a:p>
        </p:txBody>
      </p:sp>
      <p:sp>
        <p:nvSpPr>
          <p:cNvPr id="4" name="TextBox 3"/>
          <p:cNvSpPr txBox="1"/>
          <p:nvPr/>
        </p:nvSpPr>
        <p:spPr>
          <a:xfrm>
            <a:off x="72828" y="5960413"/>
            <a:ext cx="8982158" cy="1015663"/>
          </a:xfrm>
          <a:prstGeom prst="rect">
            <a:avLst/>
          </a:prstGeom>
          <a:noFill/>
        </p:spPr>
        <p:txBody>
          <a:bodyPr wrap="square" rtlCol="0">
            <a:spAutoFit/>
          </a:bodyPr>
          <a:lstStyle/>
          <a:p>
            <a:r>
              <a:rPr lang="en-US" sz="2400" u="sng" dirty="0" smtClean="0"/>
              <a:t>Job security</a:t>
            </a:r>
            <a:r>
              <a:rPr lang="en-US" sz="2400" dirty="0" smtClean="0"/>
              <a:t> </a:t>
            </a:r>
            <a:r>
              <a:rPr lang="en-US" dirty="0" smtClean="0"/>
              <a:t>Architecture sure to be replaced (difficult to program ..)</a:t>
            </a:r>
          </a:p>
          <a:p>
            <a:r>
              <a:rPr lang="en-US" dirty="0">
                <a:solidFill>
                  <a:srgbClr val="FF0000"/>
                </a:solidFill>
              </a:rPr>
              <a:t>This slide including </a:t>
            </a:r>
            <a:r>
              <a:rPr lang="en-US" dirty="0" smtClean="0">
                <a:solidFill>
                  <a:srgbClr val="FF0000"/>
                </a:solidFill>
              </a:rPr>
              <a:t>notes was presented at the Illinois-Intel Parallelism Center in 2012</a:t>
            </a:r>
            <a:endParaRPr lang="en-US" dirty="0"/>
          </a:p>
          <a:p>
            <a:endParaRPr lang="en-US" u="sng" dirty="0"/>
          </a:p>
        </p:txBody>
      </p:sp>
      <p:sp>
        <p:nvSpPr>
          <p:cNvPr id="5" name="Slide Number Placeholder 4"/>
          <p:cNvSpPr>
            <a:spLocks noGrp="1"/>
          </p:cNvSpPr>
          <p:nvPr>
            <p:ph type="sldNum" sz="quarter" idx="12"/>
          </p:nvPr>
        </p:nvSpPr>
        <p:spPr/>
        <p:txBody>
          <a:bodyPr/>
          <a:lstStyle/>
          <a:p>
            <a:fld id="{6D91661D-629B-1643-88A8-69A2F214F552}" type="slidenum">
              <a:rPr lang="en-US" smtClean="0"/>
              <a:pPr/>
              <a:t>72</a:t>
            </a:fld>
            <a:endParaRPr lang="en-US" dirty="0"/>
          </a:p>
        </p:txBody>
      </p:sp>
    </p:spTree>
    <p:extLst>
      <p:ext uri="{BB962C8B-B14F-4D97-AF65-F5344CB8AC3E}">
        <p14:creationId xmlns:p14="http://schemas.microsoft.com/office/powerpoint/2010/main" val="2886329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normAutofit fontScale="90000"/>
          </a:bodyPr>
          <a:lstStyle/>
          <a:p>
            <a:r>
              <a:rPr lang="en-US" u="sng" dirty="0" smtClean="0"/>
              <a:t>Many-core computing: state of the art</a:t>
            </a:r>
            <a:endParaRPr lang="en-US" u="sng" dirty="0"/>
          </a:p>
        </p:txBody>
      </p:sp>
      <p:sp>
        <p:nvSpPr>
          <p:cNvPr id="3" name="Content Placeholder 2"/>
          <p:cNvSpPr>
            <a:spLocks noGrp="1"/>
          </p:cNvSpPr>
          <p:nvPr>
            <p:ph idx="1"/>
          </p:nvPr>
        </p:nvSpPr>
        <p:spPr>
          <a:xfrm>
            <a:off x="457200" y="878540"/>
            <a:ext cx="8686800" cy="5979459"/>
          </a:xfrm>
        </p:spPr>
        <p:txBody>
          <a:bodyPr>
            <a:normAutofit fontScale="55000" lnSpcReduction="20000"/>
          </a:bodyPr>
          <a:lstStyle/>
          <a:p>
            <a:r>
              <a:rPr lang="en-US" dirty="0" smtClean="0"/>
              <a:t>Integrated CMOS: while smaller </a:t>
            </a:r>
            <a:r>
              <a:rPr lang="en-US" dirty="0"/>
              <a:t>transistors </a:t>
            </a:r>
            <a:r>
              <a:rPr lang="en-US" dirty="0" smtClean="0"/>
              <a:t>are </a:t>
            </a:r>
            <a:r>
              <a:rPr lang="en-US" dirty="0"/>
              <a:t>still </a:t>
            </a:r>
            <a:r>
              <a:rPr lang="en-US" dirty="0" smtClean="0"/>
              <a:t>possible, they do </a:t>
            </a:r>
            <a:r>
              <a:rPr lang="en-US" dirty="0"/>
              <a:t>not necessarily improve performance or energy </a:t>
            </a:r>
            <a:r>
              <a:rPr lang="en-US" dirty="0" smtClean="0"/>
              <a:t>efficiency. </a:t>
            </a:r>
            <a:r>
              <a:rPr lang="en-US" dirty="0"/>
              <a:t>“End of </a:t>
            </a:r>
            <a:r>
              <a:rPr lang="en-US" dirty="0" err="1"/>
              <a:t>Dennard</a:t>
            </a:r>
            <a:r>
              <a:rPr lang="en-US" dirty="0"/>
              <a:t> </a:t>
            </a:r>
            <a:r>
              <a:rPr lang="en-US" dirty="0" smtClean="0"/>
              <a:t>scaling”</a:t>
            </a:r>
          </a:p>
          <a:p>
            <a:pPr marL="0" indent="0">
              <a:buNone/>
            </a:pPr>
            <a:r>
              <a:rPr lang="en-US" dirty="0">
                <a:sym typeface="Wingdings" panose="05000000000000000000" pitchFamily="2" charset="2"/>
              </a:rPr>
              <a:t>	</a:t>
            </a:r>
            <a:r>
              <a:rPr lang="en-US" dirty="0" smtClean="0">
                <a:sym typeface="Wingdings" panose="05000000000000000000" pitchFamily="2" charset="2"/>
              </a:rPr>
              <a:t>* many-core computing with </a:t>
            </a:r>
            <a:r>
              <a:rPr lang="en-US" dirty="0" smtClean="0">
                <a:solidFill>
                  <a:srgbClr val="FF0000"/>
                </a:solidFill>
                <a:sym typeface="Wingdings" panose="05000000000000000000" pitchFamily="2" charset="2"/>
              </a:rPr>
              <a:t>limited bandwidth</a:t>
            </a:r>
            <a:endParaRPr lang="en-US" dirty="0" smtClean="0">
              <a:solidFill>
                <a:srgbClr val="FF0000"/>
              </a:solidFill>
            </a:endParaRPr>
          </a:p>
          <a:p>
            <a:r>
              <a:rPr lang="en-US" dirty="0" smtClean="0"/>
              <a:t>Current many-core </a:t>
            </a:r>
            <a:r>
              <a:rPr lang="en-US" dirty="0"/>
              <a:t>computers </a:t>
            </a:r>
            <a:r>
              <a:rPr lang="en-US" dirty="0" smtClean="0"/>
              <a:t>are highly suboptimal*:</a:t>
            </a:r>
            <a:r>
              <a:rPr lang="en-US" dirty="0" smtClean="0">
                <a:sym typeface="Wingdings"/>
              </a:rPr>
              <a:t> </a:t>
            </a:r>
            <a:endParaRPr lang="en-US" dirty="0" smtClean="0"/>
          </a:p>
          <a:p>
            <a:pPr lvl="1"/>
            <a:r>
              <a:rPr lang="en-US" dirty="0">
                <a:solidFill>
                  <a:srgbClr val="FF0000"/>
                </a:solidFill>
              </a:rPr>
              <a:t>Poor </a:t>
            </a:r>
            <a:r>
              <a:rPr lang="en-US" dirty="0" smtClean="0">
                <a:solidFill>
                  <a:srgbClr val="FF0000"/>
                </a:solidFill>
              </a:rPr>
              <a:t>speedups</a:t>
            </a:r>
            <a:r>
              <a:rPr lang="en-US" dirty="0" smtClean="0"/>
              <a:t>, </a:t>
            </a:r>
            <a:r>
              <a:rPr lang="en-US" dirty="0"/>
              <a:t>if any, on </a:t>
            </a:r>
            <a:r>
              <a:rPr lang="en-US" dirty="0" smtClean="0">
                <a:solidFill>
                  <a:srgbClr val="FF0000"/>
                </a:solidFill>
              </a:rPr>
              <a:t>communication intensive </a:t>
            </a:r>
            <a:r>
              <a:rPr lang="en-US" i="1" dirty="0" smtClean="0">
                <a:solidFill>
                  <a:srgbClr val="FF0000"/>
                </a:solidFill>
              </a:rPr>
              <a:t>single-tas</a:t>
            </a:r>
            <a:r>
              <a:rPr lang="en-US" dirty="0" smtClean="0">
                <a:solidFill>
                  <a:srgbClr val="FF0000"/>
                </a:solidFill>
              </a:rPr>
              <a:t>k</a:t>
            </a:r>
            <a:r>
              <a:rPr lang="en-US" dirty="0" smtClean="0"/>
              <a:t> problems &amp; algorithms, such as typical </a:t>
            </a:r>
            <a:r>
              <a:rPr lang="en-US" dirty="0" smtClean="0">
                <a:solidFill>
                  <a:srgbClr val="FF0000"/>
                </a:solidFill>
              </a:rPr>
              <a:t>irregular </a:t>
            </a:r>
            <a:r>
              <a:rPr lang="en-US" dirty="0">
                <a:solidFill>
                  <a:srgbClr val="FF0000"/>
                </a:solidFill>
              </a:rPr>
              <a:t>applications</a:t>
            </a:r>
            <a:r>
              <a:rPr lang="en-US" dirty="0"/>
              <a:t>, </a:t>
            </a:r>
            <a:r>
              <a:rPr lang="en-US" dirty="0" smtClean="0"/>
              <a:t>or </a:t>
            </a:r>
            <a:r>
              <a:rPr lang="en-US" dirty="0" smtClean="0">
                <a:solidFill>
                  <a:srgbClr val="FF0000"/>
                </a:solidFill>
              </a:rPr>
              <a:t>large </a:t>
            </a:r>
            <a:r>
              <a:rPr lang="en-US" dirty="0">
                <a:solidFill>
                  <a:srgbClr val="FF0000"/>
                </a:solidFill>
              </a:rPr>
              <a:t>(3D) FFT </a:t>
            </a:r>
            <a:r>
              <a:rPr lang="en-US" dirty="0" smtClean="0">
                <a:solidFill>
                  <a:srgbClr val="FF0000"/>
                </a:solidFill>
              </a:rPr>
              <a:t>  </a:t>
            </a:r>
            <a:endParaRPr lang="en-US" dirty="0">
              <a:solidFill>
                <a:srgbClr val="FF0000"/>
              </a:solidFill>
            </a:endParaRPr>
          </a:p>
          <a:p>
            <a:pPr lvl="1"/>
            <a:r>
              <a:rPr lang="en-US" dirty="0" smtClean="0"/>
              <a:t>Too </a:t>
            </a:r>
            <a:r>
              <a:rPr lang="en-US" dirty="0" smtClean="0">
                <a:solidFill>
                  <a:srgbClr val="FF0000"/>
                </a:solidFill>
              </a:rPr>
              <a:t>difficult to </a:t>
            </a:r>
            <a:r>
              <a:rPr lang="en-US" dirty="0">
                <a:solidFill>
                  <a:srgbClr val="FF0000"/>
                </a:solidFill>
              </a:rPr>
              <a:t>program </a:t>
            </a:r>
            <a:r>
              <a:rPr lang="en-US" dirty="0" smtClean="0"/>
              <a:t>(code development needs </a:t>
            </a:r>
            <a:r>
              <a:rPr lang="en-US" dirty="0"/>
              <a:t>exceptional skill, </a:t>
            </a:r>
            <a:r>
              <a:rPr lang="en-US" dirty="0" smtClean="0"/>
              <a:t>too much time, and is too costly)</a:t>
            </a:r>
          </a:p>
          <a:p>
            <a:pPr lvl="1"/>
            <a:r>
              <a:rPr lang="en-US" dirty="0">
                <a:sym typeface="Wingdings"/>
              </a:rPr>
              <a:t>O</a:t>
            </a:r>
            <a:r>
              <a:rPr lang="en-US" dirty="0" smtClean="0">
                <a:sym typeface="Wingdings"/>
              </a:rPr>
              <a:t>n </a:t>
            </a:r>
            <a:r>
              <a:rPr lang="en-US" dirty="0">
                <a:sym typeface="Wingdings"/>
              </a:rPr>
              <a:t>every desk; yet, few apps on own </a:t>
            </a:r>
            <a:r>
              <a:rPr lang="en-US" dirty="0" smtClean="0">
                <a:sym typeface="Wingdings"/>
              </a:rPr>
              <a:t>dime (unlike smartphones)</a:t>
            </a:r>
            <a:endParaRPr lang="en-US" dirty="0" smtClean="0"/>
          </a:p>
          <a:p>
            <a:r>
              <a:rPr lang="en-US" dirty="0" smtClean="0"/>
              <a:t>Related issues with larger parallel computers: warehouse scale, supercomputers, etc.</a:t>
            </a:r>
          </a:p>
          <a:p>
            <a:pPr marL="0" indent="0">
              <a:buNone/>
            </a:pPr>
            <a:endParaRPr lang="en-US" dirty="0" smtClean="0"/>
          </a:p>
          <a:p>
            <a:pPr marL="0" indent="0">
              <a:buNone/>
            </a:pPr>
            <a:r>
              <a:rPr lang="en-US" dirty="0" smtClean="0"/>
              <a:t>Programmer’s productivity is: 1. Important: </a:t>
            </a:r>
            <a:r>
              <a:rPr lang="en-US" dirty="0"/>
              <a:t>~$650M </a:t>
            </a:r>
            <a:r>
              <a:rPr lang="en-US" dirty="0" smtClean="0"/>
              <a:t>DARPA-HPCS, 2002-11.</a:t>
            </a:r>
          </a:p>
          <a:p>
            <a:pPr marL="0" indent="0">
              <a:buNone/>
            </a:pPr>
            <a:r>
              <a:rPr lang="en-US" dirty="0" smtClean="0">
                <a:sym typeface="Wingdings" panose="05000000000000000000" pitchFamily="2" charset="2"/>
              </a:rPr>
              <a:t>2. Challenging: “heroic programmers”…</a:t>
            </a:r>
          </a:p>
          <a:p>
            <a:pPr marL="0" indent="0">
              <a:buNone/>
            </a:pPr>
            <a:endParaRPr lang="en-US" dirty="0" smtClean="0">
              <a:sym typeface="Wingdings" panose="05000000000000000000" pitchFamily="2" charset="2"/>
            </a:endParaRPr>
          </a:p>
          <a:p>
            <a:pPr marL="0" indent="0">
              <a:buNone/>
            </a:pPr>
            <a:r>
              <a:rPr lang="en-US" sz="2600" dirty="0" smtClean="0"/>
              <a:t>”… </a:t>
            </a:r>
            <a:r>
              <a:rPr lang="en-US" sz="2600" dirty="0"/>
              <a:t>to continue advancing performance .. match parallel hardware with parallel software and ensure .. new software is portable across generations of parallel hardware… </a:t>
            </a:r>
            <a:r>
              <a:rPr lang="en-US" sz="2600" dirty="0">
                <a:solidFill>
                  <a:srgbClr val="FF0000"/>
                </a:solidFill>
              </a:rPr>
              <a:t>Heroic programmers </a:t>
            </a:r>
            <a:r>
              <a:rPr lang="en-US" sz="2600" dirty="0"/>
              <a:t>can exploit vast amounts of parallelism... However, none of those developments comes close to the ubiquitous support for programming parallel hardware that is required to ensure that IT’s effect on society over the next two decades will be as stunning as it has been over the last </a:t>
            </a:r>
            <a:r>
              <a:rPr lang="en-US" sz="2600" dirty="0" smtClean="0"/>
              <a:t>half-century”--Abstract</a:t>
            </a:r>
            <a:r>
              <a:rPr lang="en-US" sz="2600" dirty="0"/>
              <a:t>, </a:t>
            </a:r>
            <a:endParaRPr lang="en-US" sz="2600" dirty="0" smtClean="0"/>
          </a:p>
          <a:p>
            <a:pPr marL="0" indent="0">
              <a:buNone/>
            </a:pPr>
            <a:r>
              <a:rPr lang="en-US" sz="2600" dirty="0" smtClean="0"/>
              <a:t>Section The End Programming As Know </a:t>
            </a:r>
            <a:r>
              <a:rPr lang="en-US" sz="2600" dirty="0"/>
              <a:t>I</a:t>
            </a:r>
            <a:r>
              <a:rPr lang="en-US" sz="2600" dirty="0" smtClean="0"/>
              <a:t>t:  “future </a:t>
            </a:r>
            <a:r>
              <a:rPr lang="en-US" sz="2600" dirty="0"/>
              <a:t>growth in computing performance will have to come from software parallelism... expressed by dividing work into multiple computation that execute on separate processors and that </a:t>
            </a:r>
            <a:r>
              <a:rPr lang="en-US" sz="2600" dirty="0">
                <a:solidFill>
                  <a:srgbClr val="FF0000"/>
                </a:solidFill>
              </a:rPr>
              <a:t>communicate infrequently</a:t>
            </a:r>
            <a:r>
              <a:rPr lang="en-US" sz="2600" dirty="0"/>
              <a:t>, or, </a:t>
            </a:r>
            <a:r>
              <a:rPr lang="en-US" sz="2600" dirty="0">
                <a:solidFill>
                  <a:srgbClr val="FF0000"/>
                </a:solidFill>
              </a:rPr>
              <a:t>better yet, not at </a:t>
            </a:r>
            <a:r>
              <a:rPr lang="en-US" sz="2600" dirty="0" smtClean="0">
                <a:solidFill>
                  <a:srgbClr val="FF0000"/>
                </a:solidFill>
              </a:rPr>
              <a:t>all</a:t>
            </a:r>
            <a:r>
              <a:rPr lang="en-US" sz="2600" dirty="0" smtClean="0"/>
              <a:t>”</a:t>
            </a:r>
          </a:p>
          <a:p>
            <a:pPr marL="0" indent="0">
              <a:buNone/>
            </a:pPr>
            <a:r>
              <a:rPr lang="en-US" sz="2600" dirty="0" smtClean="0"/>
              <a:t>*The </a:t>
            </a:r>
            <a:r>
              <a:rPr lang="en-US" sz="2600" dirty="0"/>
              <a:t>Future of Computing Performance: </a:t>
            </a:r>
            <a:r>
              <a:rPr lang="en-US" sz="2600" u="sng" dirty="0"/>
              <a:t>Game Over</a:t>
            </a:r>
            <a:r>
              <a:rPr lang="en-US" sz="2600" dirty="0"/>
              <a:t> or Next level, NAP </a:t>
            </a:r>
            <a:r>
              <a:rPr lang="en-US" sz="2600" dirty="0" smtClean="0"/>
              <a:t>2011</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73</a:t>
            </a:fld>
            <a:endParaRPr lang="en-US" dirty="0"/>
          </a:p>
        </p:txBody>
      </p:sp>
    </p:spTree>
    <p:extLst>
      <p:ext uri="{BB962C8B-B14F-4D97-AF65-F5344CB8AC3E}">
        <p14:creationId xmlns:p14="http://schemas.microsoft.com/office/powerpoint/2010/main" val="2627931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lstStyle/>
          <a:p>
            <a:r>
              <a:rPr lang="en-US" u="sng" dirty="0" smtClean="0"/>
              <a:t>State of the art (cont’d)</a:t>
            </a:r>
            <a:endParaRPr lang="en-US" u="sng" dirty="0"/>
          </a:p>
        </p:txBody>
      </p:sp>
      <p:sp>
        <p:nvSpPr>
          <p:cNvPr id="3" name="Content Placeholder 2"/>
          <p:cNvSpPr>
            <a:spLocks noGrp="1"/>
          </p:cNvSpPr>
          <p:nvPr>
            <p:ph idx="1"/>
          </p:nvPr>
        </p:nvSpPr>
        <p:spPr>
          <a:xfrm>
            <a:off x="300037" y="878541"/>
            <a:ext cx="8686800" cy="5496622"/>
          </a:xfrm>
        </p:spPr>
        <p:txBody>
          <a:bodyPr>
            <a:normAutofit/>
          </a:bodyPr>
          <a:lstStyle/>
          <a:p>
            <a:r>
              <a:rPr lang="en-US" dirty="0" smtClean="0"/>
              <a:t>Following four decades of parallel computing best theory solutions </a:t>
            </a:r>
            <a:r>
              <a:rPr lang="en-US" dirty="0"/>
              <a:t>for </a:t>
            </a:r>
            <a:r>
              <a:rPr lang="en-US" dirty="0" smtClean="0"/>
              <a:t>broad speedups, strong scaling </a:t>
            </a:r>
            <a:r>
              <a:rPr lang="en-US" dirty="0"/>
              <a:t>and programming </a:t>
            </a:r>
            <a:endParaRPr lang="en-US" dirty="0" smtClean="0"/>
          </a:p>
          <a:p>
            <a:pPr lvl="1"/>
            <a:r>
              <a:rPr lang="en-US" dirty="0" smtClean="0"/>
              <a:t>require </a:t>
            </a:r>
            <a:r>
              <a:rPr lang="en-US" dirty="0" smtClean="0">
                <a:solidFill>
                  <a:srgbClr val="FF0000"/>
                </a:solidFill>
              </a:rPr>
              <a:t>data movement (DM)</a:t>
            </a:r>
            <a:r>
              <a:rPr lang="en-US" dirty="0" smtClean="0"/>
              <a:t>, and</a:t>
            </a:r>
          </a:p>
          <a:p>
            <a:pPr lvl="1"/>
            <a:r>
              <a:rPr lang="en-US" dirty="0"/>
              <a:t>d</a:t>
            </a:r>
            <a:r>
              <a:rPr lang="en-US" dirty="0" smtClean="0"/>
              <a:t>o not have satisfactory alternatives</a:t>
            </a:r>
          </a:p>
          <a:p>
            <a:pPr marL="0" indent="0">
              <a:buNone/>
            </a:pPr>
            <a:endParaRPr lang="en-US" dirty="0" smtClean="0"/>
          </a:p>
        </p:txBody>
      </p:sp>
      <p:sp>
        <p:nvSpPr>
          <p:cNvPr id="4" name="Slide Number Placeholder 3"/>
          <p:cNvSpPr>
            <a:spLocks noGrp="1"/>
          </p:cNvSpPr>
          <p:nvPr>
            <p:ph type="sldNum" sz="quarter" idx="12"/>
          </p:nvPr>
        </p:nvSpPr>
        <p:spPr/>
        <p:txBody>
          <a:bodyPr/>
          <a:lstStyle/>
          <a:p>
            <a:fld id="{6D91661D-629B-1643-88A8-69A2F214F552}" type="slidenum">
              <a:rPr lang="en-US" smtClean="0"/>
              <a:pPr/>
              <a:t>74</a:t>
            </a:fld>
            <a:endParaRPr lang="en-US" dirty="0"/>
          </a:p>
        </p:txBody>
      </p:sp>
    </p:spTree>
    <p:extLst>
      <p:ext uri="{BB962C8B-B14F-4D97-AF65-F5344CB8AC3E}">
        <p14:creationId xmlns:p14="http://schemas.microsoft.com/office/powerpoint/2010/main" val="23847591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lstStyle/>
          <a:p>
            <a:r>
              <a:rPr lang="en-US" u="sng" dirty="0" smtClean="0"/>
              <a:t>State of the art (cont’d 2)</a:t>
            </a:r>
            <a:endParaRPr lang="en-US" u="sng" dirty="0"/>
          </a:p>
        </p:txBody>
      </p:sp>
      <p:sp>
        <p:nvSpPr>
          <p:cNvPr id="3" name="Content Placeholder 2"/>
          <p:cNvSpPr>
            <a:spLocks noGrp="1"/>
          </p:cNvSpPr>
          <p:nvPr>
            <p:ph idx="1"/>
          </p:nvPr>
        </p:nvSpPr>
        <p:spPr>
          <a:xfrm>
            <a:off x="457200" y="878541"/>
            <a:ext cx="8686800" cy="5496622"/>
          </a:xfrm>
        </p:spPr>
        <p:txBody>
          <a:bodyPr>
            <a:normAutofit fontScale="92500" lnSpcReduction="10000"/>
          </a:bodyPr>
          <a:lstStyle/>
          <a:p>
            <a:r>
              <a:rPr lang="en-US" dirty="0" smtClean="0">
                <a:solidFill>
                  <a:schemeClr val="bg1">
                    <a:lumMod val="85000"/>
                  </a:schemeClr>
                </a:solidFill>
              </a:rPr>
              <a:t>Following four decades of parallel computing best theory</a:t>
            </a:r>
            <a:r>
              <a:rPr lang="en-US" dirty="0" smtClean="0"/>
              <a:t> </a:t>
            </a:r>
            <a:r>
              <a:rPr lang="en-US" dirty="0" smtClean="0">
                <a:solidFill>
                  <a:schemeClr val="bg1">
                    <a:lumMod val="85000"/>
                  </a:schemeClr>
                </a:solidFill>
              </a:rPr>
              <a:t>solutions </a:t>
            </a:r>
            <a:r>
              <a:rPr lang="en-US" dirty="0">
                <a:solidFill>
                  <a:schemeClr val="bg1">
                    <a:lumMod val="85000"/>
                  </a:schemeClr>
                </a:solidFill>
              </a:rPr>
              <a:t>for </a:t>
            </a:r>
            <a:r>
              <a:rPr lang="en-US" dirty="0" smtClean="0">
                <a:solidFill>
                  <a:schemeClr val="bg1">
                    <a:lumMod val="85000"/>
                  </a:schemeClr>
                </a:solidFill>
              </a:rPr>
              <a:t>broad speedups, strong scaling </a:t>
            </a:r>
            <a:r>
              <a:rPr lang="en-US" dirty="0">
                <a:solidFill>
                  <a:schemeClr val="bg1">
                    <a:lumMod val="85000"/>
                  </a:schemeClr>
                </a:solidFill>
              </a:rPr>
              <a:t>and programming </a:t>
            </a:r>
            <a:endParaRPr lang="en-US" dirty="0" smtClean="0">
              <a:solidFill>
                <a:schemeClr val="bg1">
                  <a:lumMod val="85000"/>
                </a:schemeClr>
              </a:solidFill>
            </a:endParaRPr>
          </a:p>
          <a:p>
            <a:pPr lvl="1"/>
            <a:r>
              <a:rPr lang="en-US" dirty="0" smtClean="0">
                <a:solidFill>
                  <a:schemeClr val="bg1">
                    <a:lumMod val="85000"/>
                  </a:schemeClr>
                </a:solidFill>
              </a:rPr>
              <a:t>require data movement, and</a:t>
            </a:r>
          </a:p>
          <a:p>
            <a:pPr lvl="1"/>
            <a:r>
              <a:rPr lang="en-US" dirty="0">
                <a:solidFill>
                  <a:schemeClr val="bg1">
                    <a:lumMod val="85000"/>
                  </a:schemeClr>
                </a:solidFill>
              </a:rPr>
              <a:t>d</a:t>
            </a:r>
            <a:r>
              <a:rPr lang="en-US" dirty="0" smtClean="0">
                <a:solidFill>
                  <a:schemeClr val="bg1">
                    <a:lumMod val="85000"/>
                  </a:schemeClr>
                </a:solidFill>
              </a:rPr>
              <a:t>o not have satisfactory alternatives</a:t>
            </a:r>
          </a:p>
          <a:p>
            <a:r>
              <a:rPr lang="en-US" dirty="0" smtClean="0"/>
              <a:t>NAE’2011 Game Over: abandon these solutions!</a:t>
            </a:r>
          </a:p>
          <a:p>
            <a:pPr lvl="1"/>
            <a:r>
              <a:rPr lang="en-US" u="sng" dirty="0" smtClean="0"/>
              <a:t>Concerns</a:t>
            </a:r>
            <a:r>
              <a:rPr lang="en-US" dirty="0" smtClean="0"/>
              <a:t> thermal behavior. </a:t>
            </a:r>
          </a:p>
          <a:p>
            <a:pPr lvl="1"/>
            <a:r>
              <a:rPr lang="en-US" u="sng" dirty="0" smtClean="0"/>
              <a:t>Main limitation</a:t>
            </a:r>
            <a:r>
              <a:rPr lang="en-US" dirty="0" smtClean="0"/>
              <a:t> </a:t>
            </a:r>
            <a:r>
              <a:rPr lang="en-US" dirty="0"/>
              <a:t>data movement</a:t>
            </a:r>
          </a:p>
          <a:p>
            <a:pPr lvl="1"/>
            <a:r>
              <a:rPr lang="en-US" u="sng" dirty="0" smtClean="0"/>
              <a:t>Conclusion</a:t>
            </a:r>
            <a:r>
              <a:rPr lang="en-US" dirty="0" smtClean="0"/>
              <a:t> </a:t>
            </a:r>
            <a:r>
              <a:rPr lang="en-US" dirty="0" smtClean="0">
                <a:solidFill>
                  <a:srgbClr val="FF0000"/>
                </a:solidFill>
              </a:rPr>
              <a:t>Dump</a:t>
            </a:r>
            <a:r>
              <a:rPr lang="en-US" dirty="0" smtClean="0"/>
              <a:t> at least some </a:t>
            </a:r>
            <a:r>
              <a:rPr lang="en-US" dirty="0" smtClean="0">
                <a:solidFill>
                  <a:srgbClr val="FF0000"/>
                </a:solidFill>
              </a:rPr>
              <a:t>on the </a:t>
            </a:r>
          </a:p>
          <a:p>
            <a:pPr marL="457200" lvl="1" indent="0">
              <a:buNone/>
            </a:pPr>
            <a:r>
              <a:rPr lang="en-US" dirty="0" smtClean="0">
                <a:solidFill>
                  <a:srgbClr val="FF0000"/>
                </a:solidFill>
              </a:rPr>
              <a:t> programmer </a:t>
            </a:r>
            <a:r>
              <a:rPr lang="en-US" dirty="0" smtClean="0">
                <a:sym typeface="Wingdings"/>
              </a:rPr>
              <a:t> suboptimal many-cores	</a:t>
            </a:r>
          </a:p>
          <a:p>
            <a:pPr lvl="1"/>
            <a:r>
              <a:rPr lang="en-US" dirty="0" smtClean="0">
                <a:sym typeface="Wingdings"/>
              </a:rPr>
              <a:t>Even poorer: 1. programmers. 2. speedups. </a:t>
            </a:r>
          </a:p>
          <a:p>
            <a:pPr marL="457200" lvl="1" indent="0">
              <a:buNone/>
            </a:pPr>
            <a:r>
              <a:rPr lang="en-US" dirty="0">
                <a:sym typeface="Wingdings"/>
              </a:rPr>
              <a:t> </a:t>
            </a:r>
            <a:endParaRPr lang="en-US" dirty="0" smtClean="0"/>
          </a:p>
        </p:txBody>
      </p:sp>
      <p:pic>
        <p:nvPicPr>
          <p:cNvPr id="4" name="Picture 2"/>
          <p:cNvPicPr>
            <a:picLocks noChangeAspect="1" noChangeArrowheads="1"/>
          </p:cNvPicPr>
          <p:nvPr/>
        </p:nvPicPr>
        <p:blipFill>
          <a:blip r:embed="rId3" cstate="print"/>
          <a:srcRect t="9091" b="9091"/>
          <a:stretch>
            <a:fillRect/>
          </a:stretch>
        </p:blipFill>
        <p:spPr bwMode="auto">
          <a:xfrm>
            <a:off x="6563340" y="3977062"/>
            <a:ext cx="2435550" cy="130750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D91661D-629B-1643-88A8-69A2F214F552}" type="slidenum">
              <a:rPr lang="en-US" smtClean="0"/>
              <a:pPr/>
              <a:t>75</a:t>
            </a:fld>
            <a:endParaRPr lang="en-US" dirty="0"/>
          </a:p>
        </p:txBody>
      </p:sp>
    </p:spTree>
    <p:extLst>
      <p:ext uri="{BB962C8B-B14F-4D97-AF65-F5344CB8AC3E}">
        <p14:creationId xmlns:p14="http://schemas.microsoft.com/office/powerpoint/2010/main" val="23847591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lstStyle/>
          <a:p>
            <a:r>
              <a:rPr lang="en-US" u="sng" dirty="0" smtClean="0"/>
              <a:t>State of the art (cont’d 3)</a:t>
            </a:r>
            <a:endParaRPr lang="en-US" u="sng" dirty="0"/>
          </a:p>
        </p:txBody>
      </p:sp>
      <p:sp>
        <p:nvSpPr>
          <p:cNvPr id="3" name="Content Placeholder 2"/>
          <p:cNvSpPr>
            <a:spLocks noGrp="1"/>
          </p:cNvSpPr>
          <p:nvPr>
            <p:ph idx="1"/>
          </p:nvPr>
        </p:nvSpPr>
        <p:spPr>
          <a:xfrm>
            <a:off x="-72190" y="947057"/>
            <a:ext cx="9144000" cy="5758543"/>
          </a:xfrm>
        </p:spPr>
        <p:txBody>
          <a:bodyPr>
            <a:normAutofit fontScale="92500" lnSpcReduction="20000"/>
          </a:bodyPr>
          <a:lstStyle/>
          <a:p>
            <a:r>
              <a:rPr lang="en-US" sz="2600" dirty="0" smtClean="0">
                <a:solidFill>
                  <a:schemeClr val="bg1">
                    <a:lumMod val="85000"/>
                  </a:schemeClr>
                </a:solidFill>
              </a:rPr>
              <a:t>Following four decades of parallel computing best </a:t>
            </a:r>
            <a:r>
              <a:rPr lang="en-US" sz="2800" dirty="0">
                <a:solidFill>
                  <a:schemeClr val="bg1">
                    <a:lumMod val="85000"/>
                  </a:schemeClr>
                </a:solidFill>
              </a:rPr>
              <a:t>theory </a:t>
            </a:r>
            <a:r>
              <a:rPr lang="en-US" sz="2600" dirty="0" smtClean="0">
                <a:solidFill>
                  <a:schemeClr val="bg1">
                    <a:lumMod val="85000"/>
                  </a:schemeClr>
                </a:solidFill>
              </a:rPr>
              <a:t>solutions </a:t>
            </a:r>
            <a:r>
              <a:rPr lang="en-US" sz="2600" dirty="0">
                <a:solidFill>
                  <a:schemeClr val="bg1">
                    <a:lumMod val="85000"/>
                  </a:schemeClr>
                </a:solidFill>
              </a:rPr>
              <a:t>for </a:t>
            </a:r>
            <a:r>
              <a:rPr lang="en-US" sz="2600" dirty="0" smtClean="0">
                <a:solidFill>
                  <a:schemeClr val="bg1">
                    <a:lumMod val="85000"/>
                  </a:schemeClr>
                </a:solidFill>
              </a:rPr>
              <a:t>broad speedups, strong scaling </a:t>
            </a:r>
            <a:r>
              <a:rPr lang="en-US" sz="2600" dirty="0">
                <a:solidFill>
                  <a:schemeClr val="bg1">
                    <a:lumMod val="85000"/>
                  </a:schemeClr>
                </a:solidFill>
              </a:rPr>
              <a:t>and programming </a:t>
            </a:r>
            <a:endParaRPr lang="en-US" sz="2600" dirty="0" smtClean="0">
              <a:solidFill>
                <a:schemeClr val="bg1">
                  <a:lumMod val="85000"/>
                </a:schemeClr>
              </a:solidFill>
            </a:endParaRPr>
          </a:p>
          <a:p>
            <a:pPr lvl="1"/>
            <a:r>
              <a:rPr lang="en-US" sz="2600" dirty="0" smtClean="0">
                <a:solidFill>
                  <a:schemeClr val="bg1">
                    <a:lumMod val="85000"/>
                  </a:schemeClr>
                </a:solidFill>
              </a:rPr>
              <a:t>require data movement, and</a:t>
            </a:r>
          </a:p>
          <a:p>
            <a:pPr lvl="1"/>
            <a:r>
              <a:rPr lang="en-US" sz="2600" dirty="0">
                <a:solidFill>
                  <a:schemeClr val="bg1">
                    <a:lumMod val="85000"/>
                  </a:schemeClr>
                </a:solidFill>
              </a:rPr>
              <a:t>d</a:t>
            </a:r>
            <a:r>
              <a:rPr lang="en-US" sz="2600" dirty="0" smtClean="0">
                <a:solidFill>
                  <a:schemeClr val="bg1">
                    <a:lumMod val="85000"/>
                  </a:schemeClr>
                </a:solidFill>
              </a:rPr>
              <a:t>o not have satisfactory alternatives</a:t>
            </a:r>
          </a:p>
          <a:p>
            <a:r>
              <a:rPr lang="en-US" sz="2600" dirty="0" smtClean="0">
                <a:solidFill>
                  <a:schemeClr val="bg1">
                    <a:lumMod val="85000"/>
                  </a:schemeClr>
                </a:solidFill>
              </a:rPr>
              <a:t>NAE’2011 Game Over: abandon these solutions!</a:t>
            </a:r>
          </a:p>
          <a:p>
            <a:pPr lvl="1"/>
            <a:r>
              <a:rPr lang="en-US" sz="2600" u="sng" dirty="0" smtClean="0">
                <a:solidFill>
                  <a:schemeClr val="bg1">
                    <a:lumMod val="85000"/>
                  </a:schemeClr>
                </a:solidFill>
              </a:rPr>
              <a:t>Concerns</a:t>
            </a:r>
            <a:r>
              <a:rPr lang="en-US" sz="2600" dirty="0" smtClean="0">
                <a:solidFill>
                  <a:schemeClr val="bg1">
                    <a:lumMod val="85000"/>
                  </a:schemeClr>
                </a:solidFill>
              </a:rPr>
              <a:t> thermal behavior. </a:t>
            </a:r>
          </a:p>
          <a:p>
            <a:pPr lvl="1"/>
            <a:r>
              <a:rPr lang="en-US" sz="2600" u="sng" dirty="0" smtClean="0">
                <a:solidFill>
                  <a:schemeClr val="bg1">
                    <a:lumMod val="85000"/>
                  </a:schemeClr>
                </a:solidFill>
              </a:rPr>
              <a:t>Main limitation</a:t>
            </a:r>
            <a:r>
              <a:rPr lang="en-US" sz="2600" dirty="0" smtClean="0">
                <a:solidFill>
                  <a:schemeClr val="bg1">
                    <a:lumMod val="85000"/>
                  </a:schemeClr>
                </a:solidFill>
              </a:rPr>
              <a:t> </a:t>
            </a:r>
            <a:r>
              <a:rPr lang="en-US" sz="2600" dirty="0">
                <a:solidFill>
                  <a:schemeClr val="bg1">
                    <a:lumMod val="85000"/>
                  </a:schemeClr>
                </a:solidFill>
              </a:rPr>
              <a:t>data movement</a:t>
            </a:r>
          </a:p>
          <a:p>
            <a:pPr lvl="1"/>
            <a:r>
              <a:rPr lang="en-US" sz="2600" u="sng" dirty="0" smtClean="0">
                <a:solidFill>
                  <a:schemeClr val="bg1">
                    <a:lumMod val="85000"/>
                  </a:schemeClr>
                </a:solidFill>
              </a:rPr>
              <a:t>Conclusion</a:t>
            </a:r>
            <a:r>
              <a:rPr lang="en-US" sz="2600" dirty="0" smtClean="0">
                <a:solidFill>
                  <a:schemeClr val="bg1">
                    <a:lumMod val="85000"/>
                  </a:schemeClr>
                </a:solidFill>
              </a:rPr>
              <a:t> Dump at least some on the </a:t>
            </a:r>
          </a:p>
          <a:p>
            <a:pPr marL="457200" lvl="1" indent="0">
              <a:buNone/>
            </a:pPr>
            <a:r>
              <a:rPr lang="en-US" sz="2600" dirty="0" smtClean="0">
                <a:solidFill>
                  <a:schemeClr val="bg1">
                    <a:lumMod val="85000"/>
                  </a:schemeClr>
                </a:solidFill>
              </a:rPr>
              <a:t> programmer </a:t>
            </a:r>
            <a:r>
              <a:rPr lang="en-US" sz="2600" dirty="0" smtClean="0">
                <a:solidFill>
                  <a:schemeClr val="bg1">
                    <a:lumMod val="85000"/>
                  </a:schemeClr>
                </a:solidFill>
                <a:sym typeface="Wingdings"/>
              </a:rPr>
              <a:t> suboptimal many-cores	</a:t>
            </a:r>
          </a:p>
          <a:p>
            <a:pPr lvl="1"/>
            <a:r>
              <a:rPr lang="en-US" sz="2600" dirty="0" smtClean="0">
                <a:solidFill>
                  <a:schemeClr val="bg1">
                    <a:lumMod val="85000"/>
                  </a:schemeClr>
                </a:solidFill>
                <a:sym typeface="Wingdings"/>
              </a:rPr>
              <a:t>Even poorer: 1. programmers. 2. speedups</a:t>
            </a:r>
          </a:p>
          <a:p>
            <a:pPr lvl="1"/>
            <a:r>
              <a:rPr lang="en-US" sz="2400" dirty="0" smtClean="0">
                <a:sym typeface="Wingdings"/>
              </a:rPr>
              <a:t>CS researchers can be happy. From left </a:t>
            </a:r>
            <a:r>
              <a:rPr lang="en-US" sz="2400" dirty="0" smtClean="0">
                <a:sym typeface="Wingdings" panose="05000000000000000000" pitchFamily="2" charset="2"/>
              </a:rPr>
              <a:t>:</a:t>
            </a:r>
            <a:endParaRPr lang="en-US" sz="2400" dirty="0" smtClean="0">
              <a:sym typeface="Wingdings"/>
            </a:endParaRPr>
          </a:p>
          <a:p>
            <a:pPr marL="457200" lvl="1" indent="0">
              <a:buNone/>
            </a:pPr>
            <a:r>
              <a:rPr lang="en-US" sz="2400" dirty="0">
                <a:sym typeface="Wingdings"/>
              </a:rPr>
              <a:t> </a:t>
            </a:r>
            <a:r>
              <a:rPr lang="en-US" sz="2400" dirty="0" smtClean="0">
                <a:sym typeface="Wingdings"/>
              </a:rPr>
              <a:t>algorithms, programming, compiler, architecture</a:t>
            </a:r>
            <a:endParaRPr lang="en-US" sz="2400" dirty="0">
              <a:sym typeface="Wingdings"/>
            </a:endParaRPr>
          </a:p>
          <a:p>
            <a:pPr marL="0" indent="0">
              <a:buNone/>
            </a:pPr>
            <a:r>
              <a:rPr lang="en-US" sz="2400" dirty="0" smtClean="0"/>
              <a:t>	Example: </a:t>
            </a:r>
            <a:r>
              <a:rPr lang="en-US" sz="1700" dirty="0" smtClean="0"/>
              <a:t>“</a:t>
            </a:r>
            <a:r>
              <a:rPr lang="en-US" sz="1700" dirty="0" smtClean="0">
                <a:solidFill>
                  <a:srgbClr val="FF0000"/>
                </a:solidFill>
              </a:rPr>
              <a:t>Lack </a:t>
            </a:r>
            <a:r>
              <a:rPr lang="en-US" sz="1700" dirty="0">
                <a:solidFill>
                  <a:srgbClr val="FF0000"/>
                </a:solidFill>
              </a:rPr>
              <a:t>of progress in technology scaling</a:t>
            </a:r>
            <a:r>
              <a:rPr lang="en-US" sz="1700" dirty="0"/>
              <a:t> will necessarily place more </a:t>
            </a:r>
            <a:r>
              <a:rPr lang="en-US" sz="1700" dirty="0" smtClean="0"/>
              <a:t>demands </a:t>
            </a:r>
            <a:r>
              <a:rPr lang="en-US" sz="1700" dirty="0"/>
              <a:t>on </a:t>
            </a:r>
            <a:r>
              <a:rPr lang="en-US" sz="1700" dirty="0" smtClean="0"/>
              <a:t>the computer </a:t>
            </a:r>
            <a:r>
              <a:rPr lang="en-US" sz="1700" dirty="0"/>
              <a:t>architecture and software layers to deliver </a:t>
            </a:r>
            <a:r>
              <a:rPr lang="en-US" sz="1700" dirty="0" smtClean="0"/>
              <a:t>capability”, from abstract for </a:t>
            </a:r>
            <a:r>
              <a:rPr lang="en-US" sz="1700" i="1" dirty="0" smtClean="0"/>
              <a:t>Addressing </a:t>
            </a:r>
            <a:r>
              <a:rPr lang="en-US" sz="1700" i="1" dirty="0"/>
              <a:t>the Computing </a:t>
            </a:r>
            <a:r>
              <a:rPr lang="en-US" sz="1700" i="1" dirty="0" smtClean="0"/>
              <a:t>Technology-Capability </a:t>
            </a:r>
            <a:r>
              <a:rPr lang="en-US" sz="1700" i="1" dirty="0"/>
              <a:t>Gap: The Coming </a:t>
            </a:r>
            <a:r>
              <a:rPr lang="en-US" sz="1700" i="1" dirty="0" smtClean="0">
                <a:solidFill>
                  <a:srgbClr val="FF0000"/>
                </a:solidFill>
              </a:rPr>
              <a:t>Golden </a:t>
            </a:r>
            <a:r>
              <a:rPr lang="en-US" sz="1700" i="1" dirty="0">
                <a:solidFill>
                  <a:srgbClr val="FF0000"/>
                </a:solidFill>
              </a:rPr>
              <a:t>Age of </a:t>
            </a:r>
            <a:r>
              <a:rPr lang="en-US" sz="1700" i="1" dirty="0" smtClean="0">
                <a:solidFill>
                  <a:srgbClr val="FF0000"/>
                </a:solidFill>
              </a:rPr>
              <a:t>Design</a:t>
            </a:r>
            <a:r>
              <a:rPr lang="en-US" sz="1700" i="1" dirty="0" smtClean="0"/>
              <a:t>, … , keynote in several 2015 conferences</a:t>
            </a:r>
          </a:p>
          <a:p>
            <a:pPr marL="0" indent="0">
              <a:buNone/>
            </a:pPr>
            <a:r>
              <a:rPr lang="en-US" sz="1900" i="1" dirty="0" smtClean="0"/>
              <a:t>	</a:t>
            </a:r>
            <a:r>
              <a:rPr lang="en-US" sz="1900" dirty="0" smtClean="0"/>
              <a:t>Easiest to join the party. Never need to embarrass myself talking about areas I have not mastered. Cannot be honest with myself if I do that. I have a hammer, but this is not a nail</a:t>
            </a:r>
          </a:p>
        </p:txBody>
      </p:sp>
      <p:pic>
        <p:nvPicPr>
          <p:cNvPr id="4" name="Picture 2"/>
          <p:cNvPicPr>
            <a:picLocks noChangeAspect="1" noChangeArrowheads="1"/>
          </p:cNvPicPr>
          <p:nvPr/>
        </p:nvPicPr>
        <p:blipFill>
          <a:blip r:embed="rId3" cstate="print"/>
          <a:srcRect t="9091" b="9091"/>
          <a:stretch>
            <a:fillRect/>
          </a:stretch>
        </p:blipFill>
        <p:spPr bwMode="auto">
          <a:xfrm>
            <a:off x="6571717" y="2948941"/>
            <a:ext cx="2435550" cy="1040129"/>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114801"/>
            <a:ext cx="2301668" cy="914400"/>
          </a:xfrm>
          <a:prstGeom prst="rect">
            <a:avLst/>
          </a:prstGeom>
        </p:spPr>
      </p:pic>
      <p:sp>
        <p:nvSpPr>
          <p:cNvPr id="6" name="Slide Number Placeholder 5"/>
          <p:cNvSpPr>
            <a:spLocks noGrp="1"/>
          </p:cNvSpPr>
          <p:nvPr>
            <p:ph type="sldNum" sz="quarter" idx="12"/>
          </p:nvPr>
        </p:nvSpPr>
        <p:spPr/>
        <p:txBody>
          <a:bodyPr/>
          <a:lstStyle/>
          <a:p>
            <a:fld id="{6D91661D-629B-1643-88A8-69A2F214F552}" type="slidenum">
              <a:rPr lang="en-US" smtClean="0"/>
              <a:pPr/>
              <a:t>76</a:t>
            </a:fld>
            <a:endParaRPr lang="en-US" dirty="0"/>
          </a:p>
        </p:txBody>
      </p:sp>
    </p:spTree>
    <p:extLst>
      <p:ext uri="{BB962C8B-B14F-4D97-AF65-F5344CB8AC3E}">
        <p14:creationId xmlns:p14="http://schemas.microsoft.com/office/powerpoint/2010/main" val="29367066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Slide Number Placeholder 2"/>
          <p:cNvSpPr>
            <a:spLocks noGrp="1"/>
          </p:cNvSpPr>
          <p:nvPr>
            <p:ph type="sldNum" sz="quarter" idx="12"/>
          </p:nvPr>
        </p:nvSpPr>
        <p:spPr/>
        <p:txBody>
          <a:bodyPr/>
          <a:lstStyle/>
          <a:p>
            <a:fld id="{6D91661D-629B-1643-88A8-69A2F214F552}" type="slidenum">
              <a:rPr lang="en-US" smtClean="0"/>
              <a:pPr/>
              <a:t>77</a:t>
            </a:fld>
            <a:endParaRPr lang="en-US" dirty="0"/>
          </a:p>
        </p:txBody>
      </p:sp>
    </p:spTree>
    <p:extLst>
      <p:ext uri="{BB962C8B-B14F-4D97-AF65-F5344CB8AC3E}">
        <p14:creationId xmlns:p14="http://schemas.microsoft.com/office/powerpoint/2010/main" val="1099641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normAutofit fontScale="90000"/>
          </a:bodyPr>
          <a:lstStyle/>
          <a:p>
            <a:r>
              <a:rPr lang="en-US" sz="3600" dirty="0"/>
              <a:t>Can </a:t>
            </a:r>
            <a:r>
              <a:rPr lang="en-US" sz="3600" dirty="0" smtClean="0"/>
              <a:t>(photonics&amp;) </a:t>
            </a:r>
            <a:r>
              <a:rPr lang="en-US" sz="3600" dirty="0"/>
              <a:t>microfluidic cooling save many-core parallel programming from its programming woes</a:t>
            </a:r>
            <a:r>
              <a:rPr lang="en-US" sz="3600" dirty="0">
                <a:solidFill>
                  <a:srgbClr val="FF0000"/>
                </a:solidFill>
              </a:rPr>
              <a:t>?</a:t>
            </a:r>
          </a:p>
        </p:txBody>
      </p:sp>
      <p:sp>
        <p:nvSpPr>
          <p:cNvPr id="2051" name="Rectangle 3"/>
          <p:cNvSpPr>
            <a:spLocks noGrp="1" noChangeArrowheads="1"/>
          </p:cNvSpPr>
          <p:nvPr>
            <p:ph type="subTitle" idx="1"/>
          </p:nvPr>
        </p:nvSpPr>
        <p:spPr>
          <a:xfrm>
            <a:off x="0" y="1995443"/>
            <a:ext cx="9067800" cy="1371600"/>
          </a:xfrm>
        </p:spPr>
        <p:txBody>
          <a:bodyPr>
            <a:normAutofit/>
          </a:bodyPr>
          <a:lstStyle/>
          <a:p>
            <a:pPr>
              <a:lnSpc>
                <a:spcPct val="80000"/>
              </a:lnSpc>
            </a:pPr>
            <a:r>
              <a:rPr lang="en-US" dirty="0"/>
              <a:t>S. O'Brien, </a:t>
            </a:r>
            <a:r>
              <a:rPr lang="en-US" u="sng" dirty="0" smtClean="0"/>
              <a:t>U. </a:t>
            </a:r>
            <a:r>
              <a:rPr lang="en-US" u="sng" dirty="0"/>
              <a:t>Vishkin</a:t>
            </a:r>
            <a:r>
              <a:rPr lang="en-US" dirty="0"/>
              <a:t>, J. Edwards, E. </a:t>
            </a:r>
            <a:r>
              <a:rPr lang="en-US" dirty="0" err="1"/>
              <a:t>Waks</a:t>
            </a:r>
            <a:r>
              <a:rPr lang="en-US" dirty="0"/>
              <a:t> and B. Yang</a:t>
            </a:r>
            <a:endParaRPr lang="en-US" altLang="zh-CN" sz="2000" dirty="0" smtClean="0">
              <a:ea typeface="宋体" charset="-122"/>
            </a:endParaRPr>
          </a:p>
          <a:p>
            <a:pPr eaLnBrk="1" hangingPunct="1">
              <a:lnSpc>
                <a:spcPct val="80000"/>
              </a:lnSpc>
            </a:pPr>
            <a:endParaRPr lang="en-US" altLang="zh-CN" sz="2000" dirty="0" smtClean="0">
              <a:ea typeface="宋体" charset="-122"/>
            </a:endParaRPr>
          </a:p>
          <a:p>
            <a:pPr eaLnBrk="1" hangingPunct="1">
              <a:lnSpc>
                <a:spcPct val="80000"/>
              </a:lnSpc>
            </a:pPr>
            <a:r>
              <a:rPr lang="en-US" sz="800" dirty="0" smtClean="0"/>
              <a:t> </a:t>
            </a: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TextBox 1"/>
          <p:cNvSpPr txBox="1"/>
          <p:nvPr/>
        </p:nvSpPr>
        <p:spPr>
          <a:xfrm>
            <a:off x="0" y="2885003"/>
            <a:ext cx="9144000" cy="830997"/>
          </a:xfrm>
          <a:prstGeom prst="rect">
            <a:avLst/>
          </a:prstGeom>
          <a:noFill/>
        </p:spPr>
        <p:txBody>
          <a:bodyPr wrap="square" rtlCol="0">
            <a:spAutoFit/>
          </a:bodyPr>
          <a:lstStyle/>
          <a:p>
            <a:r>
              <a:rPr lang="en-US" sz="2400" dirty="0" smtClean="0">
                <a:solidFill>
                  <a:srgbClr val="FF0000"/>
                </a:solidFill>
              </a:rPr>
              <a:t>Disclaimer: Driven by high impact CS questions. But, neither </a:t>
            </a:r>
            <a:r>
              <a:rPr lang="en-US" sz="2400" dirty="0">
                <a:solidFill>
                  <a:srgbClr val="FF0000"/>
                </a:solidFill>
              </a:rPr>
              <a:t>photonics nor cooling are my fields of expertise.</a:t>
            </a:r>
          </a:p>
        </p:txBody>
      </p:sp>
      <p:sp>
        <p:nvSpPr>
          <p:cNvPr id="3" name="Slide Number Placeholder 2"/>
          <p:cNvSpPr>
            <a:spLocks noGrp="1"/>
          </p:cNvSpPr>
          <p:nvPr>
            <p:ph type="sldNum" sz="quarter" idx="12"/>
          </p:nvPr>
        </p:nvSpPr>
        <p:spPr/>
        <p:txBody>
          <a:bodyPr/>
          <a:lstStyle/>
          <a:p>
            <a:fld id="{6D91661D-629B-1643-88A8-69A2F214F552}" type="slidenum">
              <a:rPr lang="en-US" smtClean="0"/>
              <a:pPr/>
              <a:t>78</a:t>
            </a:fld>
            <a:endParaRPr lang="en-US" dirty="0"/>
          </a:p>
        </p:txBody>
      </p:sp>
    </p:spTree>
    <p:extLst>
      <p:ext uri="{BB962C8B-B14F-4D97-AF65-F5344CB8AC3E}">
        <p14:creationId xmlns:p14="http://schemas.microsoft.com/office/powerpoint/2010/main" val="37653454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79"/>
            <a:ext cx="8229600" cy="940038"/>
          </a:xfrm>
        </p:spPr>
        <p:txBody>
          <a:bodyPr/>
          <a:lstStyle/>
          <a:p>
            <a:r>
              <a:rPr lang="en-US" dirty="0" smtClean="0"/>
              <a:t>Current Proposal</a:t>
            </a:r>
            <a:endParaRPr lang="en-US" dirty="0"/>
          </a:p>
        </p:txBody>
      </p:sp>
      <p:sp>
        <p:nvSpPr>
          <p:cNvPr id="3" name="Content Placeholder 2"/>
          <p:cNvSpPr>
            <a:spLocks noGrp="1"/>
          </p:cNvSpPr>
          <p:nvPr>
            <p:ph idx="1"/>
          </p:nvPr>
        </p:nvSpPr>
        <p:spPr>
          <a:xfrm>
            <a:off x="0" y="947663"/>
            <a:ext cx="9049996" cy="5695772"/>
          </a:xfrm>
        </p:spPr>
        <p:txBody>
          <a:bodyPr>
            <a:normAutofit/>
          </a:bodyPr>
          <a:lstStyle/>
          <a:p>
            <a:pPr marL="0" indent="0">
              <a:buNone/>
            </a:pPr>
            <a:r>
              <a:rPr lang="en-US" sz="2400" u="sng" dirty="0" smtClean="0"/>
              <a:t>Objective</a:t>
            </a:r>
            <a:r>
              <a:rPr lang="en-US" sz="2400" dirty="0" smtClean="0"/>
              <a:t> Overcome </a:t>
            </a:r>
            <a:r>
              <a:rPr lang="en-US" sz="2400" dirty="0"/>
              <a:t>doom-and-gloom over DM, to the point of  being limited by other constraints. Namely, </a:t>
            </a:r>
            <a:r>
              <a:rPr lang="en-US" sz="2400" dirty="0" smtClean="0"/>
              <a:t>establish that DM </a:t>
            </a:r>
            <a:r>
              <a:rPr lang="en-US" sz="2400" dirty="0"/>
              <a:t>is no longer a feasibility constraint </a:t>
            </a:r>
            <a:r>
              <a:rPr lang="en-US" sz="2400" dirty="0" smtClean="0"/>
              <a:t>even if this comes </a:t>
            </a:r>
            <a:r>
              <a:rPr lang="en-US" sz="2400" dirty="0"/>
              <a:t>at some cost</a:t>
            </a:r>
          </a:p>
          <a:p>
            <a:pPr marL="0" indent="0">
              <a:buNone/>
            </a:pPr>
            <a:r>
              <a:rPr lang="en-US" sz="2400" dirty="0" smtClean="0"/>
              <a:t>Break down </a:t>
            </a:r>
            <a:r>
              <a:rPr lang="en-US" sz="2400" dirty="0"/>
              <a:t>into </a:t>
            </a:r>
            <a:r>
              <a:rPr lang="en-US" sz="2400" dirty="0" smtClean="0"/>
              <a:t>“evolutionary” premises/stages</a:t>
            </a:r>
            <a:r>
              <a:rPr lang="en-US" sz="2400" dirty="0"/>
              <a:t>: </a:t>
            </a:r>
            <a:endParaRPr lang="en-US" sz="2400" dirty="0" smtClean="0"/>
          </a:p>
          <a:p>
            <a:pPr marL="0" indent="0">
              <a:buNone/>
            </a:pPr>
            <a:r>
              <a:rPr lang="en-US" sz="2400" dirty="0" smtClean="0"/>
              <a:t>1</a:t>
            </a:r>
            <a:r>
              <a:rPr lang="en-US" sz="2400" dirty="0"/>
              <a:t>. </a:t>
            </a:r>
            <a:r>
              <a:rPr lang="en-US" sz="2400" b="1" i="1" dirty="0"/>
              <a:t>F</a:t>
            </a:r>
            <a:r>
              <a:rPr lang="en-US" sz="2400" b="1" i="1" dirty="0" smtClean="0"/>
              <a:t>easible </a:t>
            </a:r>
            <a:r>
              <a:rPr lang="en-US" sz="2400" b="1" i="1" dirty="0"/>
              <a:t>to build </a:t>
            </a:r>
            <a:r>
              <a:rPr lang="en-US" sz="2400" b="1" i="1" dirty="0" smtClean="0"/>
              <a:t>1</a:t>
            </a:r>
            <a:r>
              <a:rPr lang="en-US" sz="2400" b="1" i="1" baseline="30000" dirty="0" smtClean="0"/>
              <a:t>st</a:t>
            </a:r>
            <a:r>
              <a:rPr lang="en-US" sz="2400" b="1" i="1" dirty="0" smtClean="0"/>
              <a:t> generations of </a:t>
            </a:r>
            <a:r>
              <a:rPr lang="en-US" sz="2400" b="1" i="1" dirty="0"/>
              <a:t>(power-inefficient) designs for which data movement </a:t>
            </a:r>
            <a:r>
              <a:rPr lang="en-US" sz="2400" b="1" i="1" dirty="0" smtClean="0"/>
              <a:t>is </a:t>
            </a:r>
            <a:r>
              <a:rPr lang="en-US" sz="2400" b="1" i="1" dirty="0"/>
              <a:t>not </a:t>
            </a:r>
            <a:r>
              <a:rPr lang="en-US" sz="2400" b="1" i="1" dirty="0" smtClean="0"/>
              <a:t>a restriction</a:t>
            </a:r>
            <a:r>
              <a:rPr lang="en-US" sz="2400" dirty="0" smtClean="0"/>
              <a:t>. Begin </a:t>
            </a:r>
            <a:r>
              <a:rPr lang="en-US" sz="2400" dirty="0" err="1" smtClean="0"/>
              <a:t>appSW</a:t>
            </a:r>
            <a:r>
              <a:rPr lang="en-US" sz="2400" dirty="0" smtClean="0"/>
              <a:t> development; </a:t>
            </a:r>
          </a:p>
          <a:p>
            <a:pPr marL="0" indent="0">
              <a:buNone/>
            </a:pPr>
            <a:r>
              <a:rPr lang="en-US" sz="2400" dirty="0" smtClean="0"/>
              <a:t>2</a:t>
            </a:r>
            <a:r>
              <a:rPr lang="en-US" sz="2400" dirty="0"/>
              <a:t>. </a:t>
            </a:r>
            <a:r>
              <a:rPr lang="en-US" sz="2400" dirty="0" smtClean="0"/>
              <a:t>Progress in </a:t>
            </a:r>
            <a:r>
              <a:rPr lang="en-US" sz="2400" dirty="0"/>
              <a:t>silicon compatible </a:t>
            </a:r>
            <a:r>
              <a:rPr lang="en-US" sz="2400" dirty="0" smtClean="0"/>
              <a:t>photonics may allow </a:t>
            </a:r>
            <a:r>
              <a:rPr lang="en-US" sz="2400" dirty="0"/>
              <a:t>reduction of </a:t>
            </a:r>
            <a:r>
              <a:rPr lang="en-US" sz="2400" dirty="0" smtClean="0"/>
              <a:t>power by </a:t>
            </a:r>
            <a:r>
              <a:rPr lang="en-US" sz="2400" dirty="0"/>
              <a:t>orders of </a:t>
            </a:r>
            <a:r>
              <a:rPr lang="en-US" sz="2400" dirty="0" smtClean="0"/>
              <a:t>magnitude… but where will the $$$ come from?</a:t>
            </a:r>
          </a:p>
          <a:p>
            <a:pPr marL="0" indent="0">
              <a:buNone/>
            </a:pPr>
            <a:r>
              <a:rPr lang="en-US" sz="2400" dirty="0" smtClean="0"/>
              <a:t>3</a:t>
            </a:r>
            <a:r>
              <a:rPr lang="en-US" sz="2400" dirty="0"/>
              <a:t>. </a:t>
            </a:r>
            <a:r>
              <a:rPr lang="en-US" sz="2400" dirty="0" smtClean="0"/>
              <a:t>Successful </a:t>
            </a:r>
            <a:r>
              <a:rPr lang="en-US" sz="2400" dirty="0" err="1" smtClean="0"/>
              <a:t>appSW</a:t>
            </a:r>
            <a:r>
              <a:rPr lang="en-US" sz="2400" dirty="0" smtClean="0"/>
              <a:t> [</a:t>
            </a:r>
            <a:r>
              <a:rPr lang="en-US" sz="2000" dirty="0" smtClean="0"/>
              <a:t>speed</a:t>
            </a:r>
            <a:r>
              <a:rPr lang="en-US" sz="2000" dirty="0"/>
              <a:t>, </a:t>
            </a:r>
            <a:r>
              <a:rPr lang="en-US" sz="2000" dirty="0" smtClean="0"/>
              <a:t>demonstrated </a:t>
            </a:r>
            <a:r>
              <a:rPr lang="en-US" sz="2000" dirty="0"/>
              <a:t>ease of </a:t>
            </a:r>
            <a:r>
              <a:rPr lang="en-US" sz="2000" dirty="0" smtClean="0"/>
              <a:t>programming </a:t>
            </a:r>
            <a:r>
              <a:rPr lang="en-US" sz="2000" dirty="0"/>
              <a:t>and growing adoption by customers, </a:t>
            </a:r>
            <a:r>
              <a:rPr lang="en-US" sz="2000" dirty="0" smtClean="0"/>
              <a:t>SW </a:t>
            </a:r>
            <a:r>
              <a:rPr lang="en-US" sz="2000" dirty="0"/>
              <a:t>vendors and </a:t>
            </a:r>
            <a:r>
              <a:rPr lang="en-US" sz="2000" dirty="0" smtClean="0"/>
              <a:t>programmers</a:t>
            </a:r>
            <a:r>
              <a:rPr lang="en-US" sz="2400" dirty="0" smtClean="0"/>
              <a:t>] </a:t>
            </a:r>
            <a:r>
              <a:rPr lang="en-US" sz="2400" dirty="0" smtClean="0">
                <a:sym typeface="Wingdings" panose="05000000000000000000" pitchFamily="2" charset="2"/>
              </a:rPr>
              <a:t></a:t>
            </a:r>
            <a:r>
              <a:rPr lang="en-US" sz="2400" dirty="0" smtClean="0"/>
              <a:t> </a:t>
            </a:r>
            <a:r>
              <a:rPr lang="en-US" sz="2400" dirty="0"/>
              <a:t>incentivize </a:t>
            </a:r>
            <a:r>
              <a:rPr lang="en-US" sz="2400" dirty="0" smtClean="0"/>
              <a:t>(HW </a:t>
            </a:r>
            <a:r>
              <a:rPr lang="en-US" sz="2400" dirty="0"/>
              <a:t>vendor) investment in </a:t>
            </a:r>
            <a:r>
              <a:rPr lang="en-US" sz="2400" dirty="0" smtClean="0"/>
              <a:t>generations of more power efficient </a:t>
            </a:r>
            <a:r>
              <a:rPr lang="en-US" sz="2400" dirty="0" err="1" smtClean="0"/>
              <a:t>appSW</a:t>
            </a:r>
            <a:r>
              <a:rPr lang="en-US" sz="2400" dirty="0" smtClean="0"/>
              <a:t>-compatible designs.  </a:t>
            </a:r>
            <a:r>
              <a:rPr lang="en-US" sz="2400" dirty="0"/>
              <a:t>N</a:t>
            </a:r>
            <a:r>
              <a:rPr lang="en-US" sz="2400" dirty="0" smtClean="0"/>
              <a:t>ew </a:t>
            </a:r>
            <a:r>
              <a:rPr lang="en-US" sz="2400" dirty="0">
                <a:solidFill>
                  <a:srgbClr val="FF0000"/>
                </a:solidFill>
              </a:rPr>
              <a:t>``software spiral''</a:t>
            </a:r>
            <a:r>
              <a:rPr lang="en-US" sz="2400" dirty="0"/>
              <a:t> </a:t>
            </a:r>
            <a:r>
              <a:rPr lang="en-US" sz="2000" dirty="0" smtClean="0"/>
              <a:t>(A. Grove, former </a:t>
            </a:r>
            <a:r>
              <a:rPr lang="en-US" sz="2000" dirty="0"/>
              <a:t>Intel </a:t>
            </a:r>
            <a:r>
              <a:rPr lang="en-US" sz="2000" dirty="0" smtClean="0"/>
              <a:t>CEO</a:t>
            </a:r>
            <a:r>
              <a:rPr lang="en-US" sz="2000" dirty="0"/>
              <a:t>)</a:t>
            </a:r>
            <a:r>
              <a:rPr lang="en-US" sz="2400" dirty="0" smtClean="0"/>
              <a:t>; </a:t>
            </a:r>
          </a:p>
          <a:p>
            <a:pPr marL="0" indent="0">
              <a:buNone/>
            </a:pPr>
            <a:r>
              <a:rPr lang="en-US" sz="2400" dirty="0" smtClean="0"/>
              <a:t>4</a:t>
            </a:r>
            <a:r>
              <a:rPr lang="en-US" sz="2400" dirty="0"/>
              <a:t>. </a:t>
            </a:r>
            <a:r>
              <a:rPr lang="en-US" sz="2400" b="1" i="1" dirty="0"/>
              <a:t>microfluidic </a:t>
            </a:r>
            <a:r>
              <a:rPr lang="en-US" sz="2400" b="1" i="1" dirty="0" smtClean="0"/>
              <a:t>cooling for: (</a:t>
            </a:r>
            <a:r>
              <a:rPr lang="en-US" sz="2400" b="1" i="1" dirty="0" err="1" smtClean="0"/>
              <a:t>i</a:t>
            </a:r>
            <a:r>
              <a:rPr lang="en-US" sz="2400" b="1" i="1" dirty="0" smtClean="0"/>
              <a:t>) item 1</a:t>
            </a:r>
            <a:r>
              <a:rPr lang="en-US" sz="2400" b="1" i="1" dirty="0"/>
              <a:t> </a:t>
            </a:r>
            <a:r>
              <a:rPr lang="en-US" sz="2400" dirty="0" smtClean="0"/>
              <a:t>and (ii)  </a:t>
            </a:r>
            <a:r>
              <a:rPr lang="en-US" sz="2400" dirty="0"/>
              <a:t>midwifing </a:t>
            </a:r>
            <a:r>
              <a:rPr lang="en-US" sz="2400" dirty="0" smtClean="0"/>
              <a:t>overall vision</a:t>
            </a:r>
          </a:p>
          <a:p>
            <a:pPr marL="0" indent="0">
              <a:buNone/>
            </a:pPr>
            <a:r>
              <a:rPr lang="en-US" sz="2400" u="sng" dirty="0" smtClean="0"/>
              <a:t>Legend</a:t>
            </a:r>
            <a:r>
              <a:rPr lang="en-US" sz="2400" dirty="0" smtClean="0"/>
              <a:t> </a:t>
            </a:r>
            <a:r>
              <a:rPr lang="en-US" sz="2400" b="1" i="1" dirty="0" smtClean="0"/>
              <a:t>Partial demonstration in CATG, Intel Haifa 2015 current paper </a:t>
            </a:r>
            <a:endParaRPr lang="en-US" sz="2400" b="1" i="1"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79</a:t>
            </a:fld>
            <a:endParaRPr lang="en-US" dirty="0"/>
          </a:p>
        </p:txBody>
      </p:sp>
    </p:spTree>
    <p:extLst>
      <p:ext uri="{BB962C8B-B14F-4D97-AF65-F5344CB8AC3E}">
        <p14:creationId xmlns:p14="http://schemas.microsoft.com/office/powerpoint/2010/main" val="47964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PRAM: main theory of parallel algorithms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417638"/>
            <a:ext cx="3378200" cy="440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417638"/>
            <a:ext cx="3114675" cy="438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994400"/>
            <a:ext cx="9359900" cy="830997"/>
          </a:xfrm>
          <a:prstGeom prst="rect">
            <a:avLst/>
          </a:prstGeom>
          <a:noFill/>
        </p:spPr>
        <p:txBody>
          <a:bodyPr wrap="square" rtlCol="0">
            <a:spAutoFit/>
          </a:bodyPr>
          <a:lstStyle/>
          <a:p>
            <a:r>
              <a:rPr lang="en-US" sz="2400" dirty="0" smtClean="0"/>
              <a:t>Also: surveys, class notes and chapters in algorithms textbooks.</a:t>
            </a:r>
          </a:p>
          <a:p>
            <a:r>
              <a:rPr lang="en-US" sz="2400" dirty="0" smtClean="0"/>
              <a:t>First my focus. </a:t>
            </a:r>
            <a:r>
              <a:rPr lang="en-US" sz="2400" dirty="0"/>
              <a:t>T</a:t>
            </a:r>
            <a:r>
              <a:rPr lang="en-US" sz="2400" dirty="0" smtClean="0"/>
              <a:t>hen my compass. since 1979</a:t>
            </a:r>
            <a:endParaRPr lang="en-US" sz="2400" dirty="0"/>
          </a:p>
        </p:txBody>
      </p:sp>
      <p:sp>
        <p:nvSpPr>
          <p:cNvPr id="3" name="Slide Number Placeholder 2"/>
          <p:cNvSpPr>
            <a:spLocks noGrp="1"/>
          </p:cNvSpPr>
          <p:nvPr>
            <p:ph type="sldNum" sz="quarter" idx="12"/>
          </p:nvPr>
        </p:nvSpPr>
        <p:spPr/>
        <p:txBody>
          <a:bodyPr/>
          <a:lstStyle/>
          <a:p>
            <a:fld id="{6D91661D-629B-1643-88A8-69A2F214F552}" type="slidenum">
              <a:rPr lang="en-US" smtClean="0"/>
              <a:pPr/>
              <a:t>8</a:t>
            </a:fld>
            <a:endParaRPr lang="en-US" dirty="0"/>
          </a:p>
        </p:txBody>
      </p:sp>
    </p:spTree>
    <p:extLst>
      <p:ext uri="{BB962C8B-B14F-4D97-AF65-F5344CB8AC3E}">
        <p14:creationId xmlns:p14="http://schemas.microsoft.com/office/powerpoint/2010/main" val="40678374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286"/>
            <a:ext cx="9144000" cy="476272"/>
          </a:xfrm>
        </p:spPr>
        <p:txBody>
          <a:bodyPr>
            <a:noAutofit/>
          </a:bodyPr>
          <a:lstStyle/>
          <a:p>
            <a:r>
              <a:rPr lang="en-US" sz="4000" dirty="0" smtClean="0"/>
              <a:t>Why not leave this to enabling technology guys? </a:t>
            </a:r>
            <a:endParaRPr lang="en-US" sz="4000" dirty="0"/>
          </a:p>
        </p:txBody>
      </p:sp>
      <p:sp>
        <p:nvSpPr>
          <p:cNvPr id="3" name="Content Placeholder 2"/>
          <p:cNvSpPr>
            <a:spLocks noGrp="1"/>
          </p:cNvSpPr>
          <p:nvPr>
            <p:ph idx="1"/>
          </p:nvPr>
        </p:nvSpPr>
        <p:spPr>
          <a:xfrm>
            <a:off x="0" y="1322979"/>
            <a:ext cx="9144000" cy="5597773"/>
          </a:xfrm>
        </p:spPr>
        <p:txBody>
          <a:bodyPr>
            <a:normAutofit/>
          </a:bodyPr>
          <a:lstStyle/>
          <a:p>
            <a:r>
              <a:rPr lang="en-US" sz="2600" dirty="0" smtClean="0"/>
              <a:t>Case for “pull” from CS algorithms/programming: </a:t>
            </a:r>
            <a:endParaRPr lang="en-US" sz="2200" dirty="0" smtClean="0"/>
          </a:p>
          <a:p>
            <a:pPr lvl="1"/>
            <a:r>
              <a:rPr lang="en-US" sz="2200" dirty="0" smtClean="0"/>
              <a:t>Challenges such as</a:t>
            </a:r>
            <a:r>
              <a:rPr lang="en-US" sz="2200" dirty="0" smtClean="0">
                <a:sym typeface="Wingdings" panose="05000000000000000000" pitchFamily="2" charset="2"/>
              </a:rPr>
              <a:t> </a:t>
            </a:r>
            <a:r>
              <a:rPr lang="en-US" sz="2200" dirty="0">
                <a:sym typeface="Wingdings" panose="05000000000000000000" pitchFamily="2" charset="2"/>
              </a:rPr>
              <a:t>the </a:t>
            </a:r>
            <a:r>
              <a:rPr lang="en-US" sz="2200" dirty="0">
                <a:solidFill>
                  <a:srgbClr val="FF0000"/>
                </a:solidFill>
                <a:sym typeface="Wingdings" panose="05000000000000000000" pitchFamily="2" charset="2"/>
              </a:rPr>
              <a:t>mental model of the </a:t>
            </a:r>
            <a:r>
              <a:rPr lang="en-US" sz="2200" dirty="0" smtClean="0">
                <a:solidFill>
                  <a:srgbClr val="FF0000"/>
                </a:solidFill>
                <a:sym typeface="Wingdings" panose="05000000000000000000" pitchFamily="2" charset="2"/>
              </a:rPr>
              <a:t>programmer </a:t>
            </a:r>
            <a:r>
              <a:rPr lang="en-US" sz="2200" dirty="0" smtClean="0"/>
              <a:t>stand out from CS end. Not otherwise  </a:t>
            </a:r>
          </a:p>
          <a:p>
            <a:pPr lvl="1"/>
            <a:r>
              <a:rPr lang="en-US" sz="2200" dirty="0" smtClean="0"/>
              <a:t>Need </a:t>
            </a:r>
            <a:r>
              <a:rPr lang="en-US" sz="2200" dirty="0"/>
              <a:t>forward-looking </a:t>
            </a:r>
            <a:r>
              <a:rPr lang="en-US" sz="2200" dirty="0" smtClean="0"/>
              <a:t>plan with gradual progress. Milestones &amp; investment make sense for CS. Not otherwise </a:t>
            </a:r>
            <a:r>
              <a:rPr lang="en-US" sz="2400" dirty="0" smtClean="0"/>
              <a:t> </a:t>
            </a:r>
          </a:p>
          <a:p>
            <a:r>
              <a:rPr lang="en-US" sz="2600" dirty="0" smtClean="0"/>
              <a:t>Can “push” by a domain expert suffice? Doubt it:</a:t>
            </a:r>
          </a:p>
          <a:p>
            <a:pPr lvl="1"/>
            <a:r>
              <a:rPr lang="en-US" sz="2200" dirty="0" smtClean="0"/>
              <a:t>One domain expert at a time. But, need integration of several</a:t>
            </a:r>
          </a:p>
          <a:p>
            <a:pPr lvl="1"/>
            <a:r>
              <a:rPr lang="en-US" sz="2200" dirty="0" smtClean="0"/>
              <a:t>Research incentives: intra-discipline</a:t>
            </a:r>
          </a:p>
          <a:p>
            <a:pPr lvl="1"/>
            <a:r>
              <a:rPr lang="en-US" sz="2200" dirty="0" smtClean="0"/>
              <a:t>Scaling </a:t>
            </a:r>
            <a:r>
              <a:rPr lang="en-US" sz="2200" dirty="0" smtClean="0">
                <a:sym typeface="Wingdings" panose="05000000000000000000" pitchFamily="2" charset="2"/>
              </a:rPr>
              <a:t></a:t>
            </a:r>
            <a:r>
              <a:rPr lang="en-US" sz="2200" dirty="0" smtClean="0"/>
              <a:t> monolithic </a:t>
            </a:r>
            <a:r>
              <a:rPr lang="en-US" sz="2200" dirty="0" smtClean="0">
                <a:solidFill>
                  <a:srgbClr val="FF0000"/>
                </a:solidFill>
              </a:rPr>
              <a:t>fabrication</a:t>
            </a:r>
            <a:r>
              <a:rPr lang="en-US" sz="2200" dirty="0" smtClean="0"/>
              <a:t>. </a:t>
            </a:r>
            <a:r>
              <a:rPr lang="en-US" sz="2200" dirty="0" smtClean="0">
                <a:solidFill>
                  <a:schemeClr val="accent3">
                    <a:lumMod val="75000"/>
                  </a:schemeClr>
                </a:solidFill>
              </a:rPr>
              <a:t>$$$</a:t>
            </a:r>
            <a:r>
              <a:rPr lang="en-US" sz="2200" dirty="0" smtClean="0"/>
              <a:t>! Harder to justify Investment</a:t>
            </a:r>
          </a:p>
          <a:p>
            <a:pPr marL="0" indent="0">
              <a:buNone/>
            </a:pPr>
            <a:r>
              <a:rPr lang="en-US" sz="2600" dirty="0" smtClean="0">
                <a:sym typeface="Wingdings" panose="05000000000000000000" pitchFamily="2" charset="2"/>
              </a:rPr>
              <a:t>In short: crossing the technology “valley of death” with a compass. </a:t>
            </a: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80</a:t>
            </a:fld>
            <a:endParaRPr lang="en-US" dirty="0"/>
          </a:p>
        </p:txBody>
      </p:sp>
    </p:spTree>
    <p:extLst>
      <p:ext uri="{BB962C8B-B14F-4D97-AF65-F5344CB8AC3E}">
        <p14:creationId xmlns:p14="http://schemas.microsoft.com/office/powerpoint/2010/main" val="22701291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26"/>
            <a:ext cx="8229600" cy="858078"/>
          </a:xfrm>
        </p:spPr>
        <p:txBody>
          <a:bodyPr>
            <a:normAutofit fontScale="90000"/>
          </a:bodyPr>
          <a:lstStyle/>
          <a:p>
            <a:r>
              <a:rPr lang="en-US" dirty="0" smtClean="0"/>
              <a:t>XMT as a test case:</a:t>
            </a:r>
            <a:br>
              <a:rPr lang="en-US" dirty="0" smtClean="0"/>
            </a:br>
            <a:r>
              <a:rPr lang="en-US" dirty="0" smtClean="0"/>
              <a:t>Block </a:t>
            </a:r>
            <a:r>
              <a:rPr lang="en-US" dirty="0"/>
              <a:t>diagram of the XMT </a:t>
            </a:r>
            <a:r>
              <a:rPr lang="en-US" dirty="0" smtClean="0"/>
              <a:t>processor</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228807"/>
            <a:ext cx="6007768" cy="5436687"/>
          </a:xfrm>
        </p:spPr>
      </p:pic>
      <p:sp>
        <p:nvSpPr>
          <p:cNvPr id="3" name="Slide Number Placeholder 2"/>
          <p:cNvSpPr>
            <a:spLocks noGrp="1"/>
          </p:cNvSpPr>
          <p:nvPr>
            <p:ph type="sldNum" sz="quarter" idx="12"/>
          </p:nvPr>
        </p:nvSpPr>
        <p:spPr/>
        <p:txBody>
          <a:bodyPr/>
          <a:lstStyle/>
          <a:p>
            <a:fld id="{6D91661D-629B-1643-88A8-69A2F214F552}" type="slidenum">
              <a:rPr lang="en-US" smtClean="0"/>
              <a:pPr/>
              <a:t>81</a:t>
            </a:fld>
            <a:endParaRPr lang="en-US" dirty="0"/>
          </a:p>
        </p:txBody>
      </p:sp>
    </p:spTree>
    <p:extLst>
      <p:ext uri="{BB962C8B-B14F-4D97-AF65-F5344CB8AC3E}">
        <p14:creationId xmlns:p14="http://schemas.microsoft.com/office/powerpoint/2010/main" val="13148068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68"/>
            <a:ext cx="8229600" cy="1147011"/>
          </a:xfrm>
        </p:spPr>
        <p:txBody>
          <a:bodyPr>
            <a:normAutofit fontScale="90000"/>
          </a:bodyPr>
          <a:lstStyle/>
          <a:p>
            <a:r>
              <a:rPr lang="en-US" dirty="0" smtClean="0"/>
              <a:t>Remainder of scalability presentation</a:t>
            </a:r>
            <a:endParaRPr lang="en-US" dirty="0"/>
          </a:p>
        </p:txBody>
      </p:sp>
      <p:sp>
        <p:nvSpPr>
          <p:cNvPr id="3" name="Content Placeholder 2"/>
          <p:cNvSpPr>
            <a:spLocks noGrp="1"/>
          </p:cNvSpPr>
          <p:nvPr>
            <p:ph idx="1"/>
          </p:nvPr>
        </p:nvSpPr>
        <p:spPr>
          <a:xfrm>
            <a:off x="457200" y="1544053"/>
            <a:ext cx="8638673" cy="4525963"/>
          </a:xfrm>
        </p:spPr>
        <p:txBody>
          <a:bodyPr>
            <a:normAutofit fontScale="92500" lnSpcReduction="20000"/>
          </a:bodyPr>
          <a:lstStyle/>
          <a:p>
            <a:pPr marL="0" indent="0">
              <a:buNone/>
            </a:pPr>
            <a:r>
              <a:rPr lang="en-US" sz="3100" u="sng" dirty="0" smtClean="0"/>
              <a:t>Paper</a:t>
            </a:r>
            <a:r>
              <a:rPr lang="en-US" sz="3100" dirty="0"/>
              <a:t> </a:t>
            </a:r>
            <a:r>
              <a:rPr lang="en-US" sz="3100" dirty="0" smtClean="0"/>
              <a:t>Put </a:t>
            </a:r>
            <a:r>
              <a:rPr lang="en-US" sz="3100" dirty="0"/>
              <a:t>stake in the </a:t>
            </a:r>
            <a:r>
              <a:rPr lang="en-US" sz="3100" dirty="0" smtClean="0"/>
              <a:t>ground </a:t>
            </a:r>
            <a:r>
              <a:rPr lang="en-US" sz="3100" dirty="0" smtClean="0">
                <a:sym typeface="Wingdings" panose="05000000000000000000" pitchFamily="2" charset="2"/>
              </a:rPr>
              <a:t> </a:t>
            </a:r>
            <a:r>
              <a:rPr lang="en-US" sz="3100" dirty="0" smtClean="0"/>
              <a:t>publishable </a:t>
            </a:r>
            <a:r>
              <a:rPr lang="en-US" sz="3100" dirty="0"/>
              <a:t>results + </a:t>
            </a:r>
            <a:r>
              <a:rPr lang="en-US" sz="3100" dirty="0" smtClean="0"/>
              <a:t>vision: </a:t>
            </a:r>
          </a:p>
          <a:p>
            <a:r>
              <a:rPr lang="en-US" sz="2400" dirty="0" smtClean="0"/>
              <a:t>3D-VLSI+cooling for scaling silicon area and reducing distances</a:t>
            </a:r>
          </a:p>
          <a:p>
            <a:r>
              <a:rPr lang="en-US" sz="2400" dirty="0"/>
              <a:t>t</a:t>
            </a:r>
            <a:r>
              <a:rPr lang="en-US" sz="2400" dirty="0" smtClean="0"/>
              <a:t>he ICN part (switching and on-chip DM)</a:t>
            </a:r>
          </a:p>
          <a:p>
            <a:r>
              <a:rPr lang="en-US" sz="2400" dirty="0"/>
              <a:t>c</a:t>
            </a:r>
            <a:r>
              <a:rPr lang="en-US" sz="2400" dirty="0" smtClean="0"/>
              <a:t>onnect the ICN to on-chip processors/memories</a:t>
            </a:r>
          </a:p>
          <a:p>
            <a:r>
              <a:rPr lang="en-US" sz="2400" dirty="0" smtClean="0"/>
              <a:t>Current proposal (above) </a:t>
            </a:r>
          </a:p>
          <a:p>
            <a:pPr marL="0" indent="0">
              <a:buNone/>
            </a:pPr>
            <a:r>
              <a:rPr lang="en-US" sz="3100" u="sng" dirty="0" smtClean="0"/>
              <a:t>Need to nail down</a:t>
            </a:r>
            <a:r>
              <a:rPr lang="en-US" sz="3100" dirty="0" smtClean="0"/>
              <a:t>:</a:t>
            </a:r>
          </a:p>
          <a:p>
            <a:r>
              <a:rPr lang="en-US" sz="2400" dirty="0" smtClean="0"/>
              <a:t>How to connect ICN to off-chip memories (and to off-chip processors, if desired) </a:t>
            </a:r>
          </a:p>
          <a:p>
            <a:r>
              <a:rPr lang="en-US" sz="2400" dirty="0" smtClean="0"/>
              <a:t>Scaling/other photonics challenges</a:t>
            </a:r>
          </a:p>
          <a:p>
            <a:pPr marL="0" indent="0">
              <a:buNone/>
            </a:pPr>
            <a:endParaRPr lang="en-US" u="sng" dirty="0" smtClean="0"/>
          </a:p>
          <a:p>
            <a:pPr marL="0" indent="0">
              <a:buNone/>
            </a:pPr>
            <a:r>
              <a:rPr lang="en-US" sz="2200" u="sng" dirty="0" smtClean="0"/>
              <a:t>Wild card</a:t>
            </a:r>
            <a:r>
              <a:rPr lang="en-US" sz="2200" dirty="0" smtClean="0"/>
              <a:t> </a:t>
            </a:r>
            <a:r>
              <a:rPr lang="en-US" sz="2200" dirty="0"/>
              <a:t>S</a:t>
            </a:r>
            <a:r>
              <a:rPr lang="en-US" sz="2200" dirty="0" smtClean="0"/>
              <a:t>pecs of Intel/Micron 3D </a:t>
            </a:r>
            <a:r>
              <a:rPr lang="en-US" sz="2200" dirty="0" err="1" smtClean="0"/>
              <a:t>Xpoint</a:t>
            </a:r>
            <a:r>
              <a:rPr lang="en-US" sz="2200" dirty="0" smtClean="0"/>
              <a:t> (solid state) memories: granularity, etc. </a:t>
            </a:r>
          </a:p>
          <a:p>
            <a:pPr marL="0" indent="0">
              <a:buNone/>
            </a:pP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82</a:t>
            </a:fld>
            <a:endParaRPr lang="en-US" dirty="0"/>
          </a:p>
        </p:txBody>
      </p:sp>
    </p:spTree>
    <p:extLst>
      <p:ext uri="{BB962C8B-B14F-4D97-AF65-F5344CB8AC3E}">
        <p14:creationId xmlns:p14="http://schemas.microsoft.com/office/powerpoint/2010/main" val="19593931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09"/>
            <a:ext cx="8229600" cy="751562"/>
          </a:xfrm>
        </p:spPr>
        <p:txBody>
          <a:bodyPr>
            <a:normAutofit fontScale="90000"/>
          </a:bodyPr>
          <a:lstStyle/>
          <a:p>
            <a:r>
              <a:rPr lang="en-US" dirty="0" smtClean="0"/>
              <a:t>Hybrid ICN: Mesh of trees + Butterfly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7053" y="1600200"/>
            <a:ext cx="2518610"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 y="1558069"/>
            <a:ext cx="2815390" cy="42491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284" y="1949115"/>
            <a:ext cx="2494548" cy="3858127"/>
          </a:xfrm>
          <a:prstGeom prst="rect">
            <a:avLst/>
          </a:prstGeom>
        </p:spPr>
      </p:pic>
      <p:sp>
        <p:nvSpPr>
          <p:cNvPr id="7" name="TextBox 6"/>
          <p:cNvSpPr txBox="1"/>
          <p:nvPr/>
        </p:nvSpPr>
        <p:spPr>
          <a:xfrm>
            <a:off x="2991853" y="3682655"/>
            <a:ext cx="551838" cy="707886"/>
          </a:xfrm>
          <a:prstGeom prst="rect">
            <a:avLst/>
          </a:prstGeom>
          <a:noFill/>
        </p:spPr>
        <p:txBody>
          <a:bodyPr wrap="square" rtlCol="0">
            <a:spAutoFit/>
          </a:bodyPr>
          <a:lstStyle/>
          <a:p>
            <a:r>
              <a:rPr lang="en-US" sz="4000" dirty="0" smtClean="0"/>
              <a:t>+</a:t>
            </a:r>
            <a:endParaRPr lang="en-US" sz="4000" dirty="0"/>
          </a:p>
        </p:txBody>
      </p:sp>
      <p:sp>
        <p:nvSpPr>
          <p:cNvPr id="8" name="TextBox 7"/>
          <p:cNvSpPr txBox="1"/>
          <p:nvPr/>
        </p:nvSpPr>
        <p:spPr>
          <a:xfrm>
            <a:off x="6104021" y="3682655"/>
            <a:ext cx="393032" cy="707886"/>
          </a:xfrm>
          <a:prstGeom prst="rect">
            <a:avLst/>
          </a:prstGeom>
          <a:noFill/>
        </p:spPr>
        <p:txBody>
          <a:bodyPr wrap="square" rtlCol="0">
            <a:spAutoFit/>
          </a:bodyPr>
          <a:lstStyle/>
          <a:p>
            <a:r>
              <a:rPr lang="en-US" sz="4000" dirty="0"/>
              <a:t>=</a:t>
            </a:r>
          </a:p>
        </p:txBody>
      </p:sp>
      <p:sp>
        <p:nvSpPr>
          <p:cNvPr id="3" name="TextBox 2"/>
          <p:cNvSpPr txBox="1"/>
          <p:nvPr/>
        </p:nvSpPr>
        <p:spPr>
          <a:xfrm>
            <a:off x="1852533" y="764089"/>
            <a:ext cx="3369501" cy="523220"/>
          </a:xfrm>
          <a:prstGeom prst="rect">
            <a:avLst/>
          </a:prstGeom>
          <a:noFill/>
        </p:spPr>
        <p:txBody>
          <a:bodyPr wrap="square" rtlCol="0">
            <a:spAutoFit/>
          </a:bodyPr>
          <a:lstStyle/>
          <a:p>
            <a:r>
              <a:rPr lang="en-US" sz="2800" u="sng" dirty="0" smtClean="0"/>
              <a:t>Middle layer</a:t>
            </a:r>
            <a:endParaRPr lang="en-US" sz="2800" u="sng" dirty="0"/>
          </a:p>
        </p:txBody>
      </p:sp>
      <p:sp>
        <p:nvSpPr>
          <p:cNvPr id="9" name="TextBox 8"/>
          <p:cNvSpPr txBox="1"/>
          <p:nvPr/>
        </p:nvSpPr>
        <p:spPr>
          <a:xfrm>
            <a:off x="1471863" y="1152396"/>
            <a:ext cx="544827" cy="461665"/>
          </a:xfrm>
          <a:prstGeom prst="rect">
            <a:avLst/>
          </a:prstGeom>
          <a:noFill/>
        </p:spPr>
        <p:txBody>
          <a:bodyPr wrap="square" rtlCol="0">
            <a:spAutoFit/>
          </a:bodyPr>
          <a:lstStyle/>
          <a:p>
            <a:r>
              <a:rPr lang="en-US" sz="2400" dirty="0" smtClean="0"/>
              <a:t>n</a:t>
            </a:r>
            <a:r>
              <a:rPr lang="en-US" sz="2400" baseline="30000" dirty="0" smtClean="0"/>
              <a:t>2</a:t>
            </a:r>
            <a:endParaRPr lang="en-US" sz="2400" baseline="30000" dirty="0"/>
          </a:p>
        </p:txBody>
      </p:sp>
      <p:sp>
        <p:nvSpPr>
          <p:cNvPr id="10" name="TextBox 9"/>
          <p:cNvSpPr txBox="1"/>
          <p:nvPr/>
        </p:nvSpPr>
        <p:spPr>
          <a:xfrm>
            <a:off x="3945699" y="1152396"/>
            <a:ext cx="838859" cy="461665"/>
          </a:xfrm>
          <a:prstGeom prst="rect">
            <a:avLst/>
          </a:prstGeom>
          <a:noFill/>
        </p:spPr>
        <p:txBody>
          <a:bodyPr wrap="square" rtlCol="0">
            <a:spAutoFit/>
          </a:bodyPr>
          <a:lstStyle/>
          <a:p>
            <a:r>
              <a:rPr lang="en-US" sz="2400" dirty="0" smtClean="0"/>
              <a:t>~n</a:t>
            </a:r>
            <a:endParaRPr lang="en-US" sz="2400" dirty="0"/>
          </a:p>
        </p:txBody>
      </p:sp>
      <p:sp>
        <p:nvSpPr>
          <p:cNvPr id="11" name="TextBox 10"/>
          <p:cNvSpPr txBox="1"/>
          <p:nvPr/>
        </p:nvSpPr>
        <p:spPr>
          <a:xfrm>
            <a:off x="2655518" y="1152396"/>
            <a:ext cx="1127342" cy="400110"/>
          </a:xfrm>
          <a:prstGeom prst="rect">
            <a:avLst/>
          </a:prstGeom>
          <a:noFill/>
        </p:spPr>
        <p:txBody>
          <a:bodyPr wrap="square" rtlCol="0">
            <a:spAutoFit/>
          </a:bodyPr>
          <a:lstStyle/>
          <a:p>
            <a:r>
              <a:rPr lang="en-US" sz="2000" dirty="0" smtClean="0"/>
              <a:t>versus</a:t>
            </a:r>
            <a:endParaRPr lang="en-US" sz="2000" dirty="0"/>
          </a:p>
        </p:txBody>
      </p:sp>
      <p:sp>
        <p:nvSpPr>
          <p:cNvPr id="12" name="Slide Number Placeholder 11"/>
          <p:cNvSpPr>
            <a:spLocks noGrp="1"/>
          </p:cNvSpPr>
          <p:nvPr>
            <p:ph type="sldNum" sz="quarter" idx="12"/>
          </p:nvPr>
        </p:nvSpPr>
        <p:spPr/>
        <p:txBody>
          <a:bodyPr/>
          <a:lstStyle/>
          <a:p>
            <a:fld id="{6D91661D-629B-1643-88A8-69A2F214F552}" type="slidenum">
              <a:rPr lang="en-US" smtClean="0"/>
              <a:pPr/>
              <a:t>83</a:t>
            </a:fld>
            <a:endParaRPr lang="en-US" dirty="0"/>
          </a:p>
        </p:txBody>
      </p:sp>
    </p:spTree>
    <p:extLst>
      <p:ext uri="{BB962C8B-B14F-4D97-AF65-F5344CB8AC3E}">
        <p14:creationId xmlns:p14="http://schemas.microsoft.com/office/powerpoint/2010/main" val="17368518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00"/>
            <a:ext cx="9144000" cy="1274655"/>
          </a:xfrm>
        </p:spPr>
        <p:txBody>
          <a:bodyPr>
            <a:noAutofit/>
          </a:bodyPr>
          <a:lstStyle/>
          <a:p>
            <a:r>
              <a:rPr lang="en-US" sz="3900" dirty="0" smtClean="0"/>
              <a:t>Starting with what we figured out.</a:t>
            </a:r>
            <a:br>
              <a:rPr lang="en-US" sz="3900" dirty="0" smtClean="0"/>
            </a:br>
            <a:r>
              <a:rPr lang="en-US" sz="3900" dirty="0" smtClean="0"/>
              <a:t>Schematic </a:t>
            </a:r>
            <a:r>
              <a:rPr lang="en-US" sz="3900" dirty="0" err="1" smtClean="0"/>
              <a:t>Floorplan</a:t>
            </a:r>
            <a:r>
              <a:rPr lang="en-US" sz="3900" dirty="0" smtClean="0"/>
              <a:t> for </a:t>
            </a:r>
            <a:r>
              <a:rPr lang="en-US" sz="3900" dirty="0"/>
              <a:t>active silicon layers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739" y="1911375"/>
            <a:ext cx="5963482" cy="3222100"/>
          </a:xfrm>
        </p:spPr>
      </p:pic>
      <p:sp>
        <p:nvSpPr>
          <p:cNvPr id="5" name="TextBox 4"/>
          <p:cNvSpPr txBox="1"/>
          <p:nvPr/>
        </p:nvSpPr>
        <p:spPr>
          <a:xfrm>
            <a:off x="1" y="5309937"/>
            <a:ext cx="9144000" cy="1384995"/>
          </a:xfrm>
          <a:prstGeom prst="rect">
            <a:avLst/>
          </a:prstGeom>
          <a:noFill/>
        </p:spPr>
        <p:txBody>
          <a:bodyPr wrap="square" rtlCol="0">
            <a:spAutoFit/>
          </a:bodyPr>
          <a:lstStyle/>
          <a:p>
            <a:r>
              <a:rPr lang="en-US" dirty="0" smtClean="0"/>
              <a:t>Red </a:t>
            </a:r>
            <a:r>
              <a:rPr lang="en-US" dirty="0"/>
              <a:t>blocks -</a:t>
            </a:r>
            <a:r>
              <a:rPr lang="en-US" dirty="0" smtClean="0"/>
              <a:t> </a:t>
            </a:r>
            <a:r>
              <a:rPr lang="en-US" dirty="0"/>
              <a:t>TCU </a:t>
            </a:r>
            <a:r>
              <a:rPr lang="en-US" dirty="0" smtClean="0"/>
              <a:t>clusters. Green </a:t>
            </a:r>
            <a:r>
              <a:rPr lang="en-US" dirty="0"/>
              <a:t>blocks -</a:t>
            </a:r>
            <a:r>
              <a:rPr lang="en-US" dirty="0" smtClean="0"/>
              <a:t> </a:t>
            </a:r>
            <a:r>
              <a:rPr lang="en-US" dirty="0"/>
              <a:t>memory </a:t>
            </a:r>
            <a:r>
              <a:rPr lang="en-US" dirty="0" smtClean="0"/>
              <a:t>modules.</a:t>
            </a:r>
            <a:r>
              <a:rPr lang="en-US" dirty="0"/>
              <a:t> </a:t>
            </a:r>
            <a:r>
              <a:rPr lang="en-US" dirty="0" smtClean="0"/>
              <a:t>Blue block - </a:t>
            </a:r>
            <a:r>
              <a:rPr lang="en-US" dirty="0"/>
              <a:t>the </a:t>
            </a:r>
            <a:r>
              <a:rPr lang="en-US" dirty="0" smtClean="0"/>
              <a:t>ICN. </a:t>
            </a:r>
          </a:p>
          <a:p>
            <a:r>
              <a:rPr lang="en-US" sz="2400" u="sng" dirty="0" smtClean="0"/>
              <a:t>Main points of this slide</a:t>
            </a:r>
            <a:r>
              <a:rPr lang="en-US" sz="2400" dirty="0" smtClean="0"/>
              <a:t>: ICN </a:t>
            </a:r>
            <a:r>
              <a:rPr lang="en-US" sz="2400" dirty="0"/>
              <a:t>is confined to one </a:t>
            </a:r>
            <a:r>
              <a:rPr lang="en-US" sz="2400" dirty="0" smtClean="0"/>
              <a:t>layer. It is a middle layer</a:t>
            </a:r>
            <a:r>
              <a:rPr lang="en-US" sz="2400" dirty="0"/>
              <a:t>. Can share with other </a:t>
            </a:r>
            <a:r>
              <a:rPr lang="en-US" sz="2400" dirty="0" smtClean="0"/>
              <a:t>functions.</a:t>
            </a:r>
            <a:r>
              <a:rPr lang="en-US" sz="2400" dirty="0"/>
              <a:t> </a:t>
            </a:r>
            <a:r>
              <a:rPr lang="en-US" sz="2400" dirty="0" smtClean="0"/>
              <a:t>Memory ports in external layer. </a:t>
            </a:r>
            <a:endParaRPr lang="en-US" dirty="0"/>
          </a:p>
          <a:p>
            <a:r>
              <a:rPr lang="en-US" dirty="0" smtClean="0"/>
              <a:t> </a:t>
            </a:r>
            <a:endParaRPr lang="en-US" dirty="0"/>
          </a:p>
        </p:txBody>
      </p:sp>
      <p:sp>
        <p:nvSpPr>
          <p:cNvPr id="3" name="Slide Number Placeholder 2"/>
          <p:cNvSpPr>
            <a:spLocks noGrp="1"/>
          </p:cNvSpPr>
          <p:nvPr>
            <p:ph type="sldNum" sz="quarter" idx="12"/>
          </p:nvPr>
        </p:nvSpPr>
        <p:spPr/>
        <p:txBody>
          <a:bodyPr/>
          <a:lstStyle/>
          <a:p>
            <a:fld id="{6D91661D-629B-1643-88A8-69A2F214F552}" type="slidenum">
              <a:rPr lang="en-US" smtClean="0"/>
              <a:pPr/>
              <a:t>84</a:t>
            </a:fld>
            <a:endParaRPr lang="en-US" dirty="0"/>
          </a:p>
        </p:txBody>
      </p:sp>
    </p:spTree>
    <p:extLst>
      <p:ext uri="{BB962C8B-B14F-4D97-AF65-F5344CB8AC3E}">
        <p14:creationId xmlns:p14="http://schemas.microsoft.com/office/powerpoint/2010/main" val="3692480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76"/>
            <a:ext cx="8229600" cy="1310062"/>
          </a:xfrm>
        </p:spPr>
        <p:txBody>
          <a:bodyPr>
            <a:normAutofit fontScale="90000"/>
          </a:bodyPr>
          <a:lstStyle/>
          <a:p>
            <a:r>
              <a:rPr lang="en-US" dirty="0" smtClean="0"/>
              <a:t>Cross-section view of uncooled vs cooled 3D IC stack</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70205786"/>
              </p:ext>
            </p:extLst>
          </p:nvPr>
        </p:nvGraphicFramePr>
        <p:xfrm>
          <a:off x="457200" y="1600200"/>
          <a:ext cx="5446295" cy="4525963"/>
        </p:xfrm>
        <a:graphic>
          <a:graphicData uri="http://schemas.openxmlformats.org/presentationml/2006/ole">
            <mc:AlternateContent xmlns:mc="http://schemas.openxmlformats.org/markup-compatibility/2006">
              <mc:Choice xmlns:v="urn:schemas-microsoft-com:vml" Requires="v">
                <p:oleObj spid="_x0000_s1205" name="Acrobat Document" r:id="rId4" imgW="6845300" imgH="5651500" progId="">
                  <p:embed/>
                </p:oleObj>
              </mc:Choice>
              <mc:Fallback>
                <p:oleObj name="Acrobat Document" r:id="rId4" imgW="6845300" imgH="5651500" progId="">
                  <p:embed/>
                  <p:pic>
                    <p:nvPicPr>
                      <p:cNvPr id="0" name="Picture 61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5446295"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54424" y="6490447"/>
            <a:ext cx="2378600" cy="369332"/>
          </a:xfrm>
          <a:prstGeom prst="rect">
            <a:avLst/>
          </a:prstGeom>
          <a:noFill/>
        </p:spPr>
        <p:txBody>
          <a:bodyPr wrap="none" rtlCol="0">
            <a:spAutoFit/>
          </a:bodyPr>
          <a:lstStyle/>
          <a:p>
            <a:r>
              <a:rPr lang="en-US" dirty="0" smtClean="0"/>
              <a:t>*Figure are not to scale</a:t>
            </a:r>
            <a:endParaRPr lang="en-US" dirty="0"/>
          </a:p>
        </p:txBody>
      </p:sp>
      <p:sp>
        <p:nvSpPr>
          <p:cNvPr id="3" name="TextBox 2"/>
          <p:cNvSpPr txBox="1"/>
          <p:nvPr/>
        </p:nvSpPr>
        <p:spPr>
          <a:xfrm>
            <a:off x="184484" y="1347538"/>
            <a:ext cx="3128211" cy="646331"/>
          </a:xfrm>
          <a:prstGeom prst="rect">
            <a:avLst/>
          </a:prstGeom>
          <a:noFill/>
        </p:spPr>
        <p:txBody>
          <a:bodyPr wrap="square" rtlCol="0">
            <a:spAutoFit/>
          </a:bodyPr>
          <a:lstStyle/>
          <a:p>
            <a:r>
              <a:rPr lang="en-US" dirty="0" smtClean="0"/>
              <a:t>W/</a:t>
            </a:r>
            <a:r>
              <a:rPr lang="en-US" dirty="0" err="1" smtClean="0"/>
              <a:t>mK</a:t>
            </a:r>
            <a:r>
              <a:rPr lang="en-US" dirty="0" smtClean="0"/>
              <a:t> – Watt Per meter Kelvin</a:t>
            </a:r>
          </a:p>
          <a:p>
            <a:r>
              <a:rPr lang="en-US" dirty="0" smtClean="0"/>
              <a:t>Thermal conductivity measure</a:t>
            </a:r>
            <a:endParaRPr lang="en-US" dirty="0"/>
          </a:p>
        </p:txBody>
      </p:sp>
      <p:sp>
        <p:nvSpPr>
          <p:cNvPr id="6" name="TextBox 5"/>
          <p:cNvSpPr txBox="1"/>
          <p:nvPr/>
        </p:nvSpPr>
        <p:spPr>
          <a:xfrm>
            <a:off x="5903494" y="2189747"/>
            <a:ext cx="3176337" cy="3847207"/>
          </a:xfrm>
          <a:prstGeom prst="rect">
            <a:avLst/>
          </a:prstGeom>
          <a:noFill/>
        </p:spPr>
        <p:txBody>
          <a:bodyPr wrap="square" rtlCol="0">
            <a:spAutoFit/>
          </a:bodyPr>
          <a:lstStyle/>
          <a:p>
            <a:r>
              <a:rPr lang="en-US" u="sng" dirty="0" smtClean="0"/>
              <a:t>Bigger picture</a:t>
            </a:r>
          </a:p>
          <a:p>
            <a:r>
              <a:rPr lang="en-US" dirty="0" smtClean="0"/>
              <a:t>20 </a:t>
            </a:r>
            <a:r>
              <a:rPr lang="en-US" dirty="0"/>
              <a:t>mm wide chip </a:t>
            </a:r>
            <a:r>
              <a:rPr lang="en-US" dirty="0" smtClean="0">
                <a:sym typeface="Wingdings" panose="05000000000000000000" pitchFamily="2" charset="2"/>
              </a:rPr>
              <a:t></a:t>
            </a:r>
            <a:endParaRPr lang="en-US" dirty="0" smtClean="0"/>
          </a:p>
          <a:p>
            <a:r>
              <a:rPr lang="en-US" dirty="0" smtClean="0"/>
              <a:t>100 fluid </a:t>
            </a:r>
            <a:r>
              <a:rPr lang="en-US" dirty="0" err="1" smtClean="0"/>
              <a:t>microchannels</a:t>
            </a:r>
            <a:r>
              <a:rPr lang="en-US" dirty="0" smtClean="0"/>
              <a:t>/layer</a:t>
            </a:r>
          </a:p>
          <a:p>
            <a:r>
              <a:rPr lang="en-US" dirty="0" smtClean="0"/>
              <a:t>100 µm wide, 100 µm apart</a:t>
            </a:r>
          </a:p>
          <a:p>
            <a:endParaRPr lang="en-US" dirty="0"/>
          </a:p>
          <a:p>
            <a:r>
              <a:rPr lang="en-US" u="sng" dirty="0" smtClean="0"/>
              <a:t>For our </a:t>
            </a:r>
            <a:r>
              <a:rPr lang="en-US" u="sng" dirty="0"/>
              <a:t>largest configuration</a:t>
            </a:r>
            <a:r>
              <a:rPr lang="en-US" dirty="0"/>
              <a:t> </a:t>
            </a:r>
            <a:r>
              <a:rPr lang="en-US" dirty="0" smtClean="0"/>
              <a:t> Pump supplying </a:t>
            </a:r>
            <a:r>
              <a:rPr lang="en-US" dirty="0"/>
              <a:t>200 </a:t>
            </a:r>
            <a:r>
              <a:rPr lang="en-US" dirty="0" err="1"/>
              <a:t>kPa</a:t>
            </a:r>
            <a:r>
              <a:rPr lang="en-US" dirty="0"/>
              <a:t> head at 1 L/min. Commercial </a:t>
            </a:r>
            <a:r>
              <a:rPr lang="en-US" dirty="0" smtClean="0"/>
              <a:t>product*: under 16cm long</a:t>
            </a:r>
          </a:p>
          <a:p>
            <a:endParaRPr lang="en-US" dirty="0"/>
          </a:p>
          <a:p>
            <a:endParaRPr lang="en-US" dirty="0"/>
          </a:p>
          <a:p>
            <a:r>
              <a:rPr lang="en-US" dirty="0" smtClean="0"/>
              <a:t>*</a:t>
            </a:r>
            <a:r>
              <a:rPr lang="en-US" sz="1400" dirty="0" smtClean="0"/>
              <a:t>Also:</a:t>
            </a:r>
            <a:r>
              <a:rPr lang="en-US" sz="1400" dirty="0"/>
              <a:t> </a:t>
            </a:r>
            <a:r>
              <a:rPr lang="en-US" sz="1400" dirty="0" smtClean="0">
                <a:hlinkClick r:id="rId6"/>
              </a:rPr>
              <a:t>Datasheet </a:t>
            </a:r>
            <a:r>
              <a:rPr lang="en-US" sz="1400" dirty="0">
                <a:hlinkClick r:id="rId6"/>
              </a:rPr>
              <a:t>for </a:t>
            </a:r>
            <a:r>
              <a:rPr lang="en-US" sz="1400" dirty="0" smtClean="0">
                <a:hlinkClick r:id="rId6"/>
              </a:rPr>
              <a:t>pump meeting specs</a:t>
            </a:r>
            <a:r>
              <a:rPr lang="en-US" sz="1400" dirty="0"/>
              <a:t> </a:t>
            </a:r>
            <a:r>
              <a:rPr lang="en-US" sz="1400" dirty="0" smtClean="0"/>
              <a:t>Drawn ~1.5W. Fits in </a:t>
            </a:r>
            <a:r>
              <a:rPr lang="en-US" sz="1400" dirty="0"/>
              <a:t>3x3x3 </a:t>
            </a:r>
            <a:r>
              <a:rPr lang="en-US" sz="1400" dirty="0" smtClean="0"/>
              <a:t>inch</a:t>
            </a:r>
            <a:r>
              <a:rPr lang="en-US" sz="1400" baseline="30000" dirty="0" smtClean="0"/>
              <a:t>3</a:t>
            </a:r>
            <a:r>
              <a:rPr lang="en-US" sz="1400" dirty="0" smtClean="0"/>
              <a:t> cube. Additional:</a:t>
            </a:r>
            <a:r>
              <a:rPr lang="en-US" sz="1400" dirty="0"/>
              <a:t> </a:t>
            </a:r>
            <a:r>
              <a:rPr lang="en-US" sz="1400" dirty="0" smtClean="0"/>
              <a:t>mounting piece.</a:t>
            </a:r>
            <a:endParaRPr lang="en-US" sz="1400" dirty="0"/>
          </a:p>
        </p:txBody>
      </p:sp>
      <p:sp>
        <p:nvSpPr>
          <p:cNvPr id="7" name="Slide Number Placeholder 6"/>
          <p:cNvSpPr>
            <a:spLocks noGrp="1"/>
          </p:cNvSpPr>
          <p:nvPr>
            <p:ph type="sldNum" sz="quarter" idx="12"/>
          </p:nvPr>
        </p:nvSpPr>
        <p:spPr/>
        <p:txBody>
          <a:bodyPr/>
          <a:lstStyle/>
          <a:p>
            <a:fld id="{6D91661D-629B-1643-88A8-69A2F214F552}" type="slidenum">
              <a:rPr lang="en-US" smtClean="0"/>
              <a:pPr/>
              <a:t>85</a:t>
            </a:fld>
            <a:endParaRPr lang="en-US" dirty="0"/>
          </a:p>
        </p:txBody>
      </p:sp>
    </p:spTree>
    <p:extLst>
      <p:ext uri="{BB962C8B-B14F-4D97-AF65-F5344CB8AC3E}">
        <p14:creationId xmlns:p14="http://schemas.microsoft.com/office/powerpoint/2010/main" val="2889106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XMT architecture and physical </a:t>
            </a:r>
            <a:r>
              <a:rPr lang="en-US" dirty="0"/>
              <a:t>configuration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335327"/>
              </p:ext>
            </p:extLst>
          </p:nvPr>
        </p:nvGraphicFramePr>
        <p:xfrm>
          <a:off x="457199" y="1600200"/>
          <a:ext cx="7716253" cy="4820920"/>
        </p:xfrm>
        <a:graphic>
          <a:graphicData uri="http://schemas.openxmlformats.org/drawingml/2006/table">
            <a:tbl>
              <a:tblPr firstRow="1" bandRow="1">
                <a:tableStyleId>{5C22544A-7EE6-4342-B048-85BDC9FD1C3A}</a:tableStyleId>
              </a:tblPr>
              <a:tblGrid>
                <a:gridCol w="2940600">
                  <a:extLst>
                    <a:ext uri="{9D8B030D-6E8A-4147-A177-3AD203B41FA5}">
                      <a16:colId xmlns:a16="http://schemas.microsoft.com/office/drawing/2014/main" val="20000"/>
                    </a:ext>
                  </a:extLst>
                </a:gridCol>
                <a:gridCol w="1166180">
                  <a:extLst>
                    <a:ext uri="{9D8B030D-6E8A-4147-A177-3AD203B41FA5}">
                      <a16:colId xmlns:a16="http://schemas.microsoft.com/office/drawing/2014/main" val="20001"/>
                    </a:ext>
                  </a:extLst>
                </a:gridCol>
                <a:gridCol w="1034716">
                  <a:extLst>
                    <a:ext uri="{9D8B030D-6E8A-4147-A177-3AD203B41FA5}">
                      <a16:colId xmlns:a16="http://schemas.microsoft.com/office/drawing/2014/main" val="20002"/>
                    </a:ext>
                  </a:extLst>
                </a:gridCol>
                <a:gridCol w="1203158">
                  <a:extLst>
                    <a:ext uri="{9D8B030D-6E8A-4147-A177-3AD203B41FA5}">
                      <a16:colId xmlns:a16="http://schemas.microsoft.com/office/drawing/2014/main" val="20003"/>
                    </a:ext>
                  </a:extLst>
                </a:gridCol>
                <a:gridCol w="1371599">
                  <a:extLst>
                    <a:ext uri="{9D8B030D-6E8A-4147-A177-3AD203B41FA5}">
                      <a16:colId xmlns:a16="http://schemas.microsoft.com/office/drawing/2014/main" val="20004"/>
                    </a:ext>
                  </a:extLst>
                </a:gridCol>
              </a:tblGrid>
              <a:tr h="370840">
                <a:tc>
                  <a:txBody>
                    <a:bodyPr/>
                    <a:lstStyle/>
                    <a:p>
                      <a:r>
                        <a:rPr lang="en-US" dirty="0" smtClean="0"/>
                        <a:t>              #TCUS</a:t>
                      </a:r>
                      <a:endParaRPr lang="en-US" dirty="0"/>
                    </a:p>
                  </a:txBody>
                  <a:tcPr/>
                </a:tc>
                <a:tc>
                  <a:txBody>
                    <a:bodyPr/>
                    <a:lstStyle/>
                    <a:p>
                      <a:r>
                        <a:rPr lang="en-US" dirty="0" smtClean="0"/>
                        <a:t>        ~8k</a:t>
                      </a:r>
                      <a:endParaRPr lang="en-US" dirty="0"/>
                    </a:p>
                  </a:txBody>
                  <a:tcPr/>
                </a:tc>
                <a:tc>
                  <a:txBody>
                    <a:bodyPr/>
                    <a:lstStyle/>
                    <a:p>
                      <a:r>
                        <a:rPr lang="en-US" dirty="0" smtClean="0"/>
                        <a:t>    ~16K      </a:t>
                      </a:r>
                      <a:endParaRPr lang="en-US" dirty="0"/>
                    </a:p>
                  </a:txBody>
                  <a:tcPr/>
                </a:tc>
                <a:tc>
                  <a:txBody>
                    <a:bodyPr/>
                    <a:lstStyle/>
                    <a:p>
                      <a:r>
                        <a:rPr lang="en-US" dirty="0" smtClean="0"/>
                        <a:t>    ~32k</a:t>
                      </a:r>
                      <a:endParaRPr lang="en-US" dirty="0"/>
                    </a:p>
                  </a:txBody>
                  <a:tcPr/>
                </a:tc>
                <a:tc>
                  <a:txBody>
                    <a:bodyPr/>
                    <a:lstStyle/>
                    <a:p>
                      <a:r>
                        <a:rPr lang="en-US" dirty="0" smtClean="0"/>
                        <a:t>      ~64k</a:t>
                      </a:r>
                      <a:endParaRPr lang="en-US" dirty="0"/>
                    </a:p>
                  </a:txBody>
                  <a:tcPr/>
                </a:tc>
                <a:extLst>
                  <a:ext uri="{0D108BD9-81ED-4DB2-BD59-A6C34878D82A}">
                    <a16:rowId xmlns:a16="http://schemas.microsoft.com/office/drawing/2014/main" val="10000"/>
                  </a:ext>
                </a:extLst>
              </a:tr>
              <a:tr h="370840">
                <a:tc>
                  <a:txBody>
                    <a:bodyPr/>
                    <a:lstStyle/>
                    <a:p>
                      <a:r>
                        <a:rPr lang="en-US" dirty="0" smtClean="0"/>
                        <a:t>Clusters</a:t>
                      </a:r>
                      <a:endParaRPr lang="en-US" dirty="0"/>
                    </a:p>
                  </a:txBody>
                  <a:tcPr/>
                </a:tc>
                <a:tc>
                  <a:txBody>
                    <a:bodyPr/>
                    <a:lstStyle/>
                    <a:p>
                      <a:r>
                        <a:rPr lang="en-US" dirty="0" smtClean="0"/>
                        <a:t>256</a:t>
                      </a:r>
                      <a:endParaRPr lang="en-US" dirty="0"/>
                    </a:p>
                  </a:txBody>
                  <a:tcPr/>
                </a:tc>
                <a:tc>
                  <a:txBody>
                    <a:bodyPr/>
                    <a:lstStyle/>
                    <a:p>
                      <a:r>
                        <a:rPr lang="en-US" dirty="0" smtClean="0"/>
                        <a:t>512</a:t>
                      </a:r>
                      <a:endParaRPr lang="en-US" dirty="0"/>
                    </a:p>
                  </a:txBody>
                  <a:tcPr/>
                </a:tc>
                <a:tc>
                  <a:txBody>
                    <a:bodyPr/>
                    <a:lstStyle/>
                    <a:p>
                      <a:r>
                        <a:rPr lang="en-US" dirty="0" smtClean="0"/>
                        <a:t>1024</a:t>
                      </a:r>
                      <a:endParaRPr lang="en-US" dirty="0"/>
                    </a:p>
                  </a:txBody>
                  <a:tcPr/>
                </a:tc>
                <a:tc>
                  <a:txBody>
                    <a:bodyPr/>
                    <a:lstStyle/>
                    <a:p>
                      <a:r>
                        <a:rPr lang="en-US" dirty="0" smtClean="0"/>
                        <a:t>2048</a:t>
                      </a:r>
                      <a:endParaRPr lang="en-US" dirty="0"/>
                    </a:p>
                  </a:txBody>
                  <a:tcPr/>
                </a:tc>
                <a:extLst>
                  <a:ext uri="{0D108BD9-81ED-4DB2-BD59-A6C34878D82A}">
                    <a16:rowId xmlns:a16="http://schemas.microsoft.com/office/drawing/2014/main" val="10001"/>
                  </a:ext>
                </a:extLst>
              </a:tr>
              <a:tr h="370840">
                <a:tc>
                  <a:txBody>
                    <a:bodyPr/>
                    <a:lstStyle/>
                    <a:p>
                      <a:r>
                        <a:rPr lang="en-US" dirty="0" smtClean="0"/>
                        <a:t>Mem.</a:t>
                      </a:r>
                      <a:r>
                        <a:rPr lang="en-US" baseline="0" dirty="0" smtClean="0"/>
                        <a:t> Modules</a:t>
                      </a:r>
                      <a:endParaRPr lang="en-US" dirty="0"/>
                    </a:p>
                  </a:txBody>
                  <a:tcPr/>
                </a:tc>
                <a:tc>
                  <a:txBody>
                    <a:bodyPr/>
                    <a:lstStyle/>
                    <a:p>
                      <a:r>
                        <a:rPr lang="en-US" dirty="0" smtClean="0"/>
                        <a:t>256</a:t>
                      </a:r>
                      <a:endParaRPr lang="en-US" dirty="0"/>
                    </a:p>
                  </a:txBody>
                  <a:tcPr/>
                </a:tc>
                <a:tc>
                  <a:txBody>
                    <a:bodyPr/>
                    <a:lstStyle/>
                    <a:p>
                      <a:r>
                        <a:rPr lang="en-US" dirty="0" smtClean="0"/>
                        <a:t>512</a:t>
                      </a:r>
                      <a:endParaRPr lang="en-US" dirty="0"/>
                    </a:p>
                  </a:txBody>
                  <a:tcPr/>
                </a:tc>
                <a:tc>
                  <a:txBody>
                    <a:bodyPr/>
                    <a:lstStyle/>
                    <a:p>
                      <a:r>
                        <a:rPr lang="en-US" dirty="0" smtClean="0"/>
                        <a:t>1024</a:t>
                      </a:r>
                      <a:endParaRPr lang="en-US" dirty="0"/>
                    </a:p>
                  </a:txBody>
                  <a:tcPr/>
                </a:tc>
                <a:tc>
                  <a:txBody>
                    <a:bodyPr/>
                    <a:lstStyle/>
                    <a:p>
                      <a:r>
                        <a:rPr lang="en-US" dirty="0" smtClean="0"/>
                        <a:t>2048</a:t>
                      </a:r>
                      <a:endParaRPr lang="en-US" dirty="0"/>
                    </a:p>
                  </a:txBody>
                  <a:tcPr/>
                </a:tc>
                <a:extLst>
                  <a:ext uri="{0D108BD9-81ED-4DB2-BD59-A6C34878D82A}">
                    <a16:rowId xmlns:a16="http://schemas.microsoft.com/office/drawing/2014/main" val="10002"/>
                  </a:ext>
                </a:extLst>
              </a:tr>
              <a:tr h="370840">
                <a:tc>
                  <a:txBody>
                    <a:bodyPr/>
                    <a:lstStyle/>
                    <a:p>
                      <a:r>
                        <a:rPr lang="en-US" dirty="0" err="1" smtClean="0"/>
                        <a:t>MoT</a:t>
                      </a:r>
                      <a:r>
                        <a:rPr lang="en-US" dirty="0" smtClean="0"/>
                        <a:t> levels</a:t>
                      </a:r>
                      <a:endParaRPr lang="en-US" dirty="0"/>
                    </a:p>
                  </a:txBody>
                  <a:tcPr/>
                </a:tc>
                <a:tc>
                  <a:txBody>
                    <a:bodyPr/>
                    <a:lstStyle/>
                    <a:p>
                      <a:r>
                        <a:rPr lang="en-US" dirty="0" smtClean="0"/>
                        <a:t>16</a:t>
                      </a:r>
                      <a:endParaRPr lang="en-US" dirty="0"/>
                    </a:p>
                  </a:txBody>
                  <a:tcPr/>
                </a:tc>
                <a:tc>
                  <a:txBody>
                    <a:bodyPr/>
                    <a:lstStyle/>
                    <a:p>
                      <a:r>
                        <a:rPr lang="en-US" dirty="0" smtClean="0"/>
                        <a:t>12</a:t>
                      </a:r>
                      <a:endParaRPr lang="en-US" dirty="0"/>
                    </a:p>
                  </a:txBody>
                  <a:tcPr/>
                </a:tc>
                <a:tc>
                  <a:txBody>
                    <a:bodyPr/>
                    <a:lstStyle/>
                    <a:p>
                      <a:r>
                        <a:rPr lang="en-US" dirty="0" smtClean="0"/>
                        <a:t>10</a:t>
                      </a:r>
                      <a:endParaRPr lang="en-US" dirty="0"/>
                    </a:p>
                  </a:txBody>
                  <a:tcPr/>
                </a:tc>
                <a:tc>
                  <a:txBody>
                    <a:bodyPr/>
                    <a:lstStyle/>
                    <a:p>
                      <a:r>
                        <a:rPr lang="en-US" dirty="0" smtClean="0"/>
                        <a:t>8</a:t>
                      </a:r>
                      <a:endParaRPr lang="en-US" dirty="0"/>
                    </a:p>
                  </a:txBody>
                  <a:tcPr/>
                </a:tc>
                <a:extLst>
                  <a:ext uri="{0D108BD9-81ED-4DB2-BD59-A6C34878D82A}">
                    <a16:rowId xmlns:a16="http://schemas.microsoft.com/office/drawing/2014/main" val="10003"/>
                  </a:ext>
                </a:extLst>
              </a:tr>
              <a:tr h="370840">
                <a:tc>
                  <a:txBody>
                    <a:bodyPr/>
                    <a:lstStyle/>
                    <a:p>
                      <a:r>
                        <a:rPr lang="en-US" dirty="0" smtClean="0"/>
                        <a:t>Butterfly levels</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7</a:t>
                      </a:r>
                      <a:endParaRPr lang="en-US" dirty="0"/>
                    </a:p>
                  </a:txBody>
                  <a:tcPr/>
                </a:tc>
                <a:extLst>
                  <a:ext uri="{0D108BD9-81ED-4DB2-BD59-A6C34878D82A}">
                    <a16:rowId xmlns:a16="http://schemas.microsoft.com/office/drawing/2014/main" val="10004"/>
                  </a:ext>
                </a:extLst>
              </a:tr>
              <a:tr h="370840">
                <a:tc>
                  <a:txBody>
                    <a:bodyPr/>
                    <a:lstStyle/>
                    <a:p>
                      <a:r>
                        <a:rPr lang="en-US" dirty="0" smtClean="0"/>
                        <a:t>TCUs/cluster</a:t>
                      </a:r>
                      <a:endParaRPr lang="en-US" dirty="0"/>
                    </a:p>
                  </a:txBody>
                  <a:tcPr/>
                </a:tc>
                <a:tc>
                  <a:txBody>
                    <a:bodyPr/>
                    <a:lstStyle/>
                    <a:p>
                      <a:r>
                        <a:rPr lang="en-US" dirty="0" smtClean="0"/>
                        <a:t>32</a:t>
                      </a:r>
                      <a:endParaRPr lang="en-US" dirty="0"/>
                    </a:p>
                  </a:txBody>
                  <a:tcPr/>
                </a:tc>
                <a:tc>
                  <a:txBody>
                    <a:bodyPr/>
                    <a:lstStyle/>
                    <a:p>
                      <a:r>
                        <a:rPr lang="en-US" dirty="0" smtClean="0"/>
                        <a:t>32</a:t>
                      </a:r>
                      <a:endParaRPr lang="en-US" dirty="0"/>
                    </a:p>
                  </a:txBody>
                  <a:tcPr/>
                </a:tc>
                <a:tc>
                  <a:txBody>
                    <a:bodyPr/>
                    <a:lstStyle/>
                    <a:p>
                      <a:r>
                        <a:rPr lang="en-US" dirty="0" smtClean="0"/>
                        <a:t>32</a:t>
                      </a:r>
                      <a:endParaRPr lang="en-US" dirty="0"/>
                    </a:p>
                  </a:txBody>
                  <a:tcPr/>
                </a:tc>
                <a:tc>
                  <a:txBody>
                    <a:bodyPr/>
                    <a:lstStyle/>
                    <a:p>
                      <a:r>
                        <a:rPr lang="en-US" dirty="0" smtClean="0"/>
                        <a:t>32</a:t>
                      </a:r>
                      <a:endParaRPr lang="en-US" dirty="0"/>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b="1" u="sng" dirty="0" smtClean="0"/>
                        <a:t>Physical configuration</a:t>
                      </a:r>
                      <a:r>
                        <a:rPr lang="en-US" b="0" u="none" dirty="0" smtClean="0"/>
                        <a:t> 22nm</a:t>
                      </a:r>
                      <a:endParaRPr lang="en-US" b="1" u="sng"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smtClean="0"/>
                        <a:t>Silicon</a:t>
                      </a:r>
                      <a:r>
                        <a:rPr lang="en-US" baseline="0" dirty="0" smtClean="0"/>
                        <a:t> layers</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8</a:t>
                      </a:r>
                      <a:endParaRPr lang="en-US" dirty="0"/>
                    </a:p>
                  </a:txBody>
                  <a:tcPr/>
                </a:tc>
                <a:extLst>
                  <a:ext uri="{0D108BD9-81ED-4DB2-BD59-A6C34878D82A}">
                    <a16:rowId xmlns:a16="http://schemas.microsoft.com/office/drawing/2014/main" val="10009"/>
                  </a:ext>
                </a:extLst>
              </a:tr>
              <a:tr h="370840">
                <a:tc>
                  <a:txBody>
                    <a:bodyPr/>
                    <a:lstStyle/>
                    <a:p>
                      <a:r>
                        <a:rPr lang="en-US" dirty="0" err="1" smtClean="0"/>
                        <a:t>Microchannel</a:t>
                      </a:r>
                      <a:r>
                        <a:rPr lang="en-US" dirty="0" smtClean="0"/>
                        <a:t> layers</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extLst>
                  <a:ext uri="{0D108BD9-81ED-4DB2-BD59-A6C34878D82A}">
                    <a16:rowId xmlns:a16="http://schemas.microsoft.com/office/drawing/2014/main" val="1001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Silicon area per layer</a:t>
                      </a:r>
                      <a:r>
                        <a:rPr lang="en-US" baseline="0" dirty="0" smtClean="0"/>
                        <a:t> (</a:t>
                      </a:r>
                      <a:r>
                        <a:rPr lang="en-US" dirty="0" smtClean="0"/>
                        <a:t>mm</a:t>
                      </a:r>
                      <a:r>
                        <a:rPr lang="en-US" baseline="30000" dirty="0" smtClean="0"/>
                        <a:t>2</a:t>
                      </a:r>
                      <a:r>
                        <a:rPr lang="en-US" dirty="0" smtClean="0"/>
                        <a:t>)</a:t>
                      </a:r>
                      <a:r>
                        <a:rPr lang="en-US" baseline="30000" dirty="0" smtClean="0"/>
                        <a:t> </a:t>
                      </a:r>
                      <a:endParaRPr lang="en-US" dirty="0"/>
                    </a:p>
                  </a:txBody>
                  <a:tcPr/>
                </a:tc>
                <a:tc>
                  <a:txBody>
                    <a:bodyPr/>
                    <a:lstStyle/>
                    <a:p>
                      <a:r>
                        <a:rPr lang="en-US" dirty="0" smtClean="0"/>
                        <a:t>276</a:t>
                      </a:r>
                      <a:endParaRPr lang="en-US" dirty="0"/>
                    </a:p>
                  </a:txBody>
                  <a:tcPr/>
                </a:tc>
                <a:tc>
                  <a:txBody>
                    <a:bodyPr/>
                    <a:lstStyle/>
                    <a:p>
                      <a:r>
                        <a:rPr lang="en-US" dirty="0" smtClean="0"/>
                        <a:t>302</a:t>
                      </a:r>
                      <a:endParaRPr lang="en-US" dirty="0"/>
                    </a:p>
                  </a:txBody>
                  <a:tcPr/>
                </a:tc>
                <a:tc>
                  <a:txBody>
                    <a:bodyPr/>
                    <a:lstStyle/>
                    <a:p>
                      <a:r>
                        <a:rPr lang="en-US" dirty="0" smtClean="0"/>
                        <a:t>328</a:t>
                      </a:r>
                      <a:endParaRPr lang="en-US" dirty="0"/>
                    </a:p>
                  </a:txBody>
                  <a:tcPr/>
                </a:tc>
                <a:tc>
                  <a:txBody>
                    <a:bodyPr/>
                    <a:lstStyle/>
                    <a:p>
                      <a:r>
                        <a:rPr lang="en-US" dirty="0" smtClean="0"/>
                        <a:t>380</a:t>
                      </a:r>
                      <a:endParaRPr lang="en-US" dirty="0"/>
                    </a:p>
                  </a:txBody>
                  <a:tcPr/>
                </a:tc>
                <a:extLst>
                  <a:ext uri="{0D108BD9-81ED-4DB2-BD59-A6C34878D82A}">
                    <a16:rowId xmlns:a16="http://schemas.microsoft.com/office/drawing/2014/main" val="10011"/>
                  </a:ext>
                </a:extLst>
              </a:tr>
              <a:tr h="370840">
                <a:tc>
                  <a:txBody>
                    <a:bodyPr/>
                    <a:lstStyle/>
                    <a:p>
                      <a:r>
                        <a:rPr lang="en-US" dirty="0" smtClean="0"/>
                        <a:t>Total silicon area</a:t>
                      </a:r>
                      <a:r>
                        <a:rPr lang="en-US" baseline="0" dirty="0" smtClean="0"/>
                        <a:t> (</a:t>
                      </a:r>
                      <a:r>
                        <a:rPr lang="en-US" dirty="0" smtClean="0"/>
                        <a:t>mm</a:t>
                      </a:r>
                      <a:r>
                        <a:rPr lang="en-US" baseline="30000" dirty="0" smtClean="0"/>
                        <a:t>2</a:t>
                      </a:r>
                      <a:r>
                        <a:rPr lang="en-US" dirty="0" smtClean="0"/>
                        <a:t>)</a:t>
                      </a:r>
                      <a:endParaRPr lang="en-US" dirty="0"/>
                    </a:p>
                  </a:txBody>
                  <a:tcPr/>
                </a:tc>
                <a:tc>
                  <a:txBody>
                    <a:bodyPr/>
                    <a:lstStyle/>
                    <a:p>
                      <a:r>
                        <a:rPr lang="en-US" dirty="0" smtClean="0"/>
                        <a:t>551</a:t>
                      </a:r>
                      <a:endParaRPr lang="en-US" dirty="0"/>
                    </a:p>
                  </a:txBody>
                  <a:tcPr/>
                </a:tc>
                <a:tc>
                  <a:txBody>
                    <a:bodyPr/>
                    <a:lstStyle/>
                    <a:p>
                      <a:r>
                        <a:rPr lang="en-US" dirty="0" smtClean="0"/>
                        <a:t>906</a:t>
                      </a:r>
                      <a:endParaRPr lang="en-US" dirty="0"/>
                    </a:p>
                  </a:txBody>
                  <a:tcPr/>
                </a:tc>
                <a:tc>
                  <a:txBody>
                    <a:bodyPr/>
                    <a:lstStyle/>
                    <a:p>
                      <a:r>
                        <a:rPr lang="en-US" dirty="0" smtClean="0"/>
                        <a:t>1641</a:t>
                      </a:r>
                      <a:endParaRPr lang="en-US" dirty="0"/>
                    </a:p>
                  </a:txBody>
                  <a:tcPr/>
                </a:tc>
                <a:tc>
                  <a:txBody>
                    <a:bodyPr/>
                    <a:lstStyle/>
                    <a:p>
                      <a:r>
                        <a:rPr lang="en-US" dirty="0" smtClean="0"/>
                        <a:t>3046</a:t>
                      </a:r>
                      <a:endParaRPr lang="en-US" dirty="0"/>
                    </a:p>
                  </a:txBody>
                  <a:tcPr/>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2"/>
          </p:nvPr>
        </p:nvSpPr>
        <p:spPr/>
        <p:txBody>
          <a:bodyPr/>
          <a:lstStyle/>
          <a:p>
            <a:fld id="{6D91661D-629B-1643-88A8-69A2F214F552}" type="slidenum">
              <a:rPr lang="en-US" smtClean="0"/>
              <a:pPr/>
              <a:t>86</a:t>
            </a:fld>
            <a:endParaRPr lang="en-US" dirty="0"/>
          </a:p>
        </p:txBody>
      </p:sp>
    </p:spTree>
    <p:extLst>
      <p:ext uri="{BB962C8B-B14F-4D97-AF65-F5344CB8AC3E}">
        <p14:creationId xmlns:p14="http://schemas.microsoft.com/office/powerpoint/2010/main" val="32574246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945"/>
          </a:xfrm>
        </p:spPr>
        <p:txBody>
          <a:bodyPr/>
          <a:lstStyle/>
          <a:p>
            <a:r>
              <a:rPr lang="en-US" dirty="0" smtClean="0"/>
              <a:t>Experimental methodology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905" y="1600200"/>
            <a:ext cx="5799221" cy="4525963"/>
          </a:xfrm>
        </p:spPr>
      </p:pic>
      <p:sp>
        <p:nvSpPr>
          <p:cNvPr id="6" name="TextBox 5"/>
          <p:cNvSpPr txBox="1"/>
          <p:nvPr/>
        </p:nvSpPr>
        <p:spPr>
          <a:xfrm>
            <a:off x="6545179" y="2213811"/>
            <a:ext cx="2534653" cy="2862322"/>
          </a:xfrm>
          <a:prstGeom prst="rect">
            <a:avLst/>
          </a:prstGeom>
          <a:noFill/>
        </p:spPr>
        <p:txBody>
          <a:bodyPr wrap="square" rtlCol="0">
            <a:spAutoFit/>
          </a:bodyPr>
          <a:lstStyle/>
          <a:p>
            <a:r>
              <a:rPr lang="en-US" dirty="0" err="1" smtClean="0"/>
              <a:t>XMTsim</a:t>
            </a:r>
            <a:r>
              <a:rPr lang="en-US" dirty="0" smtClean="0"/>
              <a:t> – Cycle accurate simulator of XMT</a:t>
            </a:r>
          </a:p>
          <a:p>
            <a:endParaRPr lang="en-US" dirty="0"/>
          </a:p>
          <a:p>
            <a:r>
              <a:rPr lang="en-US" dirty="0" err="1" smtClean="0"/>
              <a:t>McPAT</a:t>
            </a:r>
            <a:r>
              <a:rPr lang="en-US" dirty="0" smtClean="0"/>
              <a:t> – Used to model power</a:t>
            </a:r>
          </a:p>
          <a:p>
            <a:endParaRPr lang="en-US" dirty="0"/>
          </a:p>
          <a:p>
            <a:r>
              <a:rPr lang="en-US" dirty="0" smtClean="0"/>
              <a:t>3D-ICE – Thermal modeling simulator for 3D ICs with microfluidic channels</a:t>
            </a:r>
            <a:endParaRPr lang="en-US" dirty="0"/>
          </a:p>
        </p:txBody>
      </p:sp>
      <p:sp>
        <p:nvSpPr>
          <p:cNvPr id="3" name="Slide Number Placeholder 2"/>
          <p:cNvSpPr>
            <a:spLocks noGrp="1"/>
          </p:cNvSpPr>
          <p:nvPr>
            <p:ph type="sldNum" sz="quarter" idx="12"/>
          </p:nvPr>
        </p:nvSpPr>
        <p:spPr/>
        <p:txBody>
          <a:bodyPr/>
          <a:lstStyle/>
          <a:p>
            <a:fld id="{6D91661D-629B-1643-88A8-69A2F214F552}" type="slidenum">
              <a:rPr lang="en-US" smtClean="0"/>
              <a:pPr/>
              <a:t>87</a:t>
            </a:fld>
            <a:endParaRPr lang="en-US" dirty="0"/>
          </a:p>
        </p:txBody>
      </p:sp>
    </p:spTree>
    <p:extLst>
      <p:ext uri="{BB962C8B-B14F-4D97-AF65-F5344CB8AC3E}">
        <p14:creationId xmlns:p14="http://schemas.microsoft.com/office/powerpoint/2010/main" val="30909233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562489"/>
          </a:xfrm>
        </p:spPr>
        <p:txBody>
          <a:bodyPr>
            <a:normAutofit fontScale="90000"/>
          </a:bodyPr>
          <a:lstStyle/>
          <a:p>
            <a:r>
              <a:rPr lang="en-US" dirty="0" smtClean="0"/>
              <a:t>Results: Max temperature/benchmarks</a:t>
            </a:r>
            <a:endParaRPr lang="en-US" dirty="0"/>
          </a:p>
        </p:txBody>
      </p:sp>
      <p:sp>
        <p:nvSpPr>
          <p:cNvPr id="3" name="Content Placeholder 2"/>
          <p:cNvSpPr>
            <a:spLocks noGrp="1"/>
          </p:cNvSpPr>
          <p:nvPr>
            <p:ph idx="1"/>
          </p:nvPr>
        </p:nvSpPr>
        <p:spPr>
          <a:xfrm>
            <a:off x="90152" y="1563797"/>
            <a:ext cx="3902299" cy="5055944"/>
          </a:xfrm>
        </p:spPr>
        <p:txBody>
          <a:bodyPr>
            <a:normAutofit/>
          </a:bodyPr>
          <a:lstStyle/>
          <a:p>
            <a:pPr marL="0" indent="0">
              <a:buNone/>
            </a:pPr>
            <a:r>
              <a:rPr lang="en-US" sz="2400" dirty="0" smtClean="0"/>
              <a:t>- Dotted lines: above 127⁰C</a:t>
            </a:r>
          </a:p>
          <a:p>
            <a:pPr marL="0" indent="0">
              <a:buNone/>
            </a:pPr>
            <a:r>
              <a:rPr lang="en-US" sz="2400" dirty="0" smtClean="0"/>
              <a:t>(beyond </a:t>
            </a:r>
            <a:r>
              <a:rPr lang="en-US" sz="2400" dirty="0" err="1" smtClean="0"/>
              <a:t>McPAT</a:t>
            </a:r>
            <a:r>
              <a:rPr lang="en-US" sz="2400" dirty="0" smtClean="0"/>
              <a:t> modeling)</a:t>
            </a:r>
            <a:endParaRPr lang="en-US" sz="2400" dirty="0"/>
          </a:p>
          <a:p>
            <a:pPr marL="0" indent="0">
              <a:buNone/>
            </a:pPr>
            <a:r>
              <a:rPr lang="en-US" sz="2400" dirty="0" smtClean="0"/>
              <a:t>- Pressure drop of 0 </a:t>
            </a:r>
            <a:r>
              <a:rPr lang="en-US" sz="2400" dirty="0" err="1" smtClean="0"/>
              <a:t>kPa</a:t>
            </a:r>
            <a:r>
              <a:rPr lang="en-US" sz="2400" dirty="0" smtClean="0"/>
              <a:t> (zero kilo Pascal): air-cooling, but no microfluidic cooling</a:t>
            </a:r>
            <a:endParaRPr lang="en-US" sz="2400" dirty="0"/>
          </a:p>
          <a:p>
            <a:pPr marL="0" indent="0">
              <a:buNone/>
            </a:pPr>
            <a:r>
              <a:rPr lang="en-US" sz="2400" dirty="0" smtClean="0"/>
              <a:t>- 125⁰C is upper limit in military specs</a:t>
            </a:r>
          </a:p>
          <a:p>
            <a:pPr marL="0" indent="0">
              <a:buNone/>
            </a:pPr>
            <a:r>
              <a:rPr lang="en-US" sz="2400" dirty="0" smtClean="0"/>
              <a:t>- </a:t>
            </a:r>
            <a:r>
              <a:rPr lang="en-US" sz="2400" dirty="0">
                <a:solidFill>
                  <a:srgbClr val="FF0000"/>
                </a:solidFill>
              </a:rPr>
              <a:t>A</a:t>
            </a:r>
            <a:r>
              <a:rPr lang="en-US" sz="2400" dirty="0" smtClean="0">
                <a:solidFill>
                  <a:srgbClr val="FF0000"/>
                </a:solidFill>
              </a:rPr>
              <a:t>ir cooling only: ≥16k TCUs are out for all benchmarks</a:t>
            </a:r>
            <a:endParaRPr lang="en-US" sz="2400" dirty="0">
              <a:solidFill>
                <a:srgbClr val="FF0000"/>
              </a:solidFill>
            </a:endParaRPr>
          </a:p>
          <a:p>
            <a:pPr marL="0" indent="0">
              <a:buNone/>
            </a:pPr>
            <a:endParaRPr lang="en-US" sz="2400" dirty="0" smtClean="0"/>
          </a:p>
          <a:p>
            <a:pPr marL="0" indent="0">
              <a:buNone/>
            </a:pPr>
            <a:endParaRPr lang="en-US" sz="2400" dirty="0"/>
          </a:p>
          <a:p>
            <a:pPr marL="0" indent="0">
              <a:buNone/>
            </a:pP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299" y="1531550"/>
            <a:ext cx="5026114" cy="459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3307" y="1166373"/>
            <a:ext cx="1352641" cy="369332"/>
          </a:xfrm>
          <a:prstGeom prst="rect">
            <a:avLst/>
          </a:prstGeom>
          <a:noFill/>
        </p:spPr>
        <p:txBody>
          <a:bodyPr wrap="square" rtlCol="0">
            <a:spAutoFit/>
          </a:bodyPr>
          <a:lstStyle/>
          <a:p>
            <a:r>
              <a:rPr lang="en-US" dirty="0" smtClean="0"/>
              <a:t>8k TCUs</a:t>
            </a:r>
            <a:endParaRPr lang="en-US" dirty="0"/>
          </a:p>
        </p:txBody>
      </p:sp>
      <p:sp>
        <p:nvSpPr>
          <p:cNvPr id="5" name="TextBox 4"/>
          <p:cNvSpPr txBox="1"/>
          <p:nvPr/>
        </p:nvSpPr>
        <p:spPr>
          <a:xfrm>
            <a:off x="7173532" y="1166373"/>
            <a:ext cx="1133341" cy="369332"/>
          </a:xfrm>
          <a:prstGeom prst="rect">
            <a:avLst/>
          </a:prstGeom>
          <a:noFill/>
        </p:spPr>
        <p:txBody>
          <a:bodyPr wrap="square" rtlCol="0">
            <a:spAutoFit/>
          </a:bodyPr>
          <a:lstStyle/>
          <a:p>
            <a:r>
              <a:rPr lang="en-US" dirty="0" smtClean="0"/>
              <a:t>16k TCUs</a:t>
            </a:r>
            <a:endParaRPr lang="en-US" dirty="0"/>
          </a:p>
        </p:txBody>
      </p:sp>
      <p:sp>
        <p:nvSpPr>
          <p:cNvPr id="6" name="TextBox 5"/>
          <p:cNvSpPr txBox="1"/>
          <p:nvPr/>
        </p:nvSpPr>
        <p:spPr>
          <a:xfrm>
            <a:off x="4713306" y="3490175"/>
            <a:ext cx="1352641" cy="369332"/>
          </a:xfrm>
          <a:prstGeom prst="rect">
            <a:avLst/>
          </a:prstGeom>
          <a:noFill/>
        </p:spPr>
        <p:txBody>
          <a:bodyPr wrap="square" rtlCol="0">
            <a:spAutoFit/>
          </a:bodyPr>
          <a:lstStyle/>
          <a:p>
            <a:r>
              <a:rPr lang="en-US" dirty="0" smtClean="0"/>
              <a:t>32k TCUs</a:t>
            </a:r>
            <a:endParaRPr lang="en-US" dirty="0"/>
          </a:p>
        </p:txBody>
      </p:sp>
      <p:sp>
        <p:nvSpPr>
          <p:cNvPr id="7" name="TextBox 6"/>
          <p:cNvSpPr txBox="1"/>
          <p:nvPr/>
        </p:nvSpPr>
        <p:spPr>
          <a:xfrm>
            <a:off x="7173532" y="3490175"/>
            <a:ext cx="1185608" cy="369332"/>
          </a:xfrm>
          <a:prstGeom prst="rect">
            <a:avLst/>
          </a:prstGeom>
          <a:noFill/>
        </p:spPr>
        <p:txBody>
          <a:bodyPr wrap="square" rtlCol="0">
            <a:spAutoFit/>
          </a:bodyPr>
          <a:lstStyle/>
          <a:p>
            <a:r>
              <a:rPr lang="en-US" dirty="0" smtClean="0"/>
              <a:t>64k TCUs</a:t>
            </a:r>
            <a:endParaRPr lang="en-US" dirty="0"/>
          </a:p>
        </p:txBody>
      </p:sp>
      <p:sp>
        <p:nvSpPr>
          <p:cNvPr id="8" name="Slide Number Placeholder 7"/>
          <p:cNvSpPr>
            <a:spLocks noGrp="1"/>
          </p:cNvSpPr>
          <p:nvPr>
            <p:ph type="sldNum" sz="quarter" idx="12"/>
          </p:nvPr>
        </p:nvSpPr>
        <p:spPr/>
        <p:txBody>
          <a:bodyPr/>
          <a:lstStyle/>
          <a:p>
            <a:fld id="{6D91661D-629B-1643-88A8-69A2F214F552}" type="slidenum">
              <a:rPr lang="en-US" smtClean="0"/>
              <a:pPr/>
              <a:t>88</a:t>
            </a:fld>
            <a:endParaRPr lang="en-US" dirty="0"/>
          </a:p>
        </p:txBody>
      </p:sp>
    </p:spTree>
    <p:extLst>
      <p:ext uri="{BB962C8B-B14F-4D97-AF65-F5344CB8AC3E}">
        <p14:creationId xmlns:p14="http://schemas.microsoft.com/office/powerpoint/2010/main" val="42383832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4156"/>
          </a:xfrm>
        </p:spPr>
        <p:txBody>
          <a:bodyPr>
            <a:normAutofit fontScale="90000"/>
          </a:bodyPr>
          <a:lstStyle/>
          <a:p>
            <a:r>
              <a:rPr lang="en-US" dirty="0" smtClean="0"/>
              <a:t>Results: Max power dissipated/benchmark</a:t>
            </a:r>
            <a:endParaRPr lang="en-US" dirty="0"/>
          </a:p>
        </p:txBody>
      </p:sp>
      <p:sp>
        <p:nvSpPr>
          <p:cNvPr id="3" name="Content Placeholder 2"/>
          <p:cNvSpPr>
            <a:spLocks noGrp="1"/>
          </p:cNvSpPr>
          <p:nvPr>
            <p:ph idx="1"/>
          </p:nvPr>
        </p:nvSpPr>
        <p:spPr>
          <a:xfrm>
            <a:off x="0" y="1600200"/>
            <a:ext cx="3915177" cy="4525963"/>
          </a:xfrm>
        </p:spPr>
        <p:txBody>
          <a:bodyPr/>
          <a:lstStyle/>
          <a:p>
            <a:pPr marL="0" indent="0">
              <a:buNone/>
            </a:pPr>
            <a:r>
              <a:rPr lang="en-US" dirty="0" smtClean="0"/>
              <a:t>Shown: only when under 127</a:t>
            </a:r>
            <a:r>
              <a:rPr lang="en-US" dirty="0"/>
              <a:t>⁰C</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177" y="1386172"/>
            <a:ext cx="5228823" cy="473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67245" y="1171339"/>
            <a:ext cx="1035313" cy="646331"/>
          </a:xfrm>
          <a:prstGeom prst="rect">
            <a:avLst/>
          </a:prstGeom>
          <a:noFill/>
        </p:spPr>
        <p:txBody>
          <a:bodyPr wrap="square" rtlCol="0">
            <a:spAutoFit/>
          </a:bodyPr>
          <a:lstStyle/>
          <a:p>
            <a:r>
              <a:rPr lang="en-US" dirty="0"/>
              <a:t>8k TCUs</a:t>
            </a:r>
          </a:p>
          <a:p>
            <a:endParaRPr lang="en-US" dirty="0"/>
          </a:p>
        </p:txBody>
      </p:sp>
      <p:sp>
        <p:nvSpPr>
          <p:cNvPr id="6" name="TextBox 5"/>
          <p:cNvSpPr txBox="1"/>
          <p:nvPr/>
        </p:nvSpPr>
        <p:spPr>
          <a:xfrm>
            <a:off x="7625038" y="1171339"/>
            <a:ext cx="1043940" cy="646331"/>
          </a:xfrm>
          <a:prstGeom prst="rect">
            <a:avLst/>
          </a:prstGeom>
          <a:noFill/>
        </p:spPr>
        <p:txBody>
          <a:bodyPr wrap="none" rtlCol="0">
            <a:spAutoFit/>
          </a:bodyPr>
          <a:lstStyle/>
          <a:p>
            <a:r>
              <a:rPr lang="en-US" dirty="0"/>
              <a:t>16k TCUs</a:t>
            </a:r>
          </a:p>
          <a:p>
            <a:endParaRPr lang="en-US" dirty="0"/>
          </a:p>
        </p:txBody>
      </p:sp>
      <p:sp>
        <p:nvSpPr>
          <p:cNvPr id="7" name="TextBox 6"/>
          <p:cNvSpPr txBox="1"/>
          <p:nvPr/>
        </p:nvSpPr>
        <p:spPr>
          <a:xfrm>
            <a:off x="5206790" y="3430890"/>
            <a:ext cx="1104395" cy="646331"/>
          </a:xfrm>
          <a:prstGeom prst="rect">
            <a:avLst/>
          </a:prstGeom>
          <a:noFill/>
        </p:spPr>
        <p:txBody>
          <a:bodyPr wrap="square" rtlCol="0">
            <a:spAutoFit/>
          </a:bodyPr>
          <a:lstStyle/>
          <a:p>
            <a:r>
              <a:rPr lang="en-US" dirty="0"/>
              <a:t>32k TCUs</a:t>
            </a:r>
          </a:p>
          <a:p>
            <a:endParaRPr lang="en-US" dirty="0"/>
          </a:p>
        </p:txBody>
      </p:sp>
      <p:sp>
        <p:nvSpPr>
          <p:cNvPr id="8" name="TextBox 7"/>
          <p:cNvSpPr txBox="1"/>
          <p:nvPr/>
        </p:nvSpPr>
        <p:spPr>
          <a:xfrm>
            <a:off x="7572139" y="3430890"/>
            <a:ext cx="1096839" cy="646331"/>
          </a:xfrm>
          <a:prstGeom prst="rect">
            <a:avLst/>
          </a:prstGeom>
          <a:noFill/>
        </p:spPr>
        <p:txBody>
          <a:bodyPr wrap="square" rtlCol="0">
            <a:spAutoFit/>
          </a:bodyPr>
          <a:lstStyle/>
          <a:p>
            <a:r>
              <a:rPr lang="en-US" dirty="0"/>
              <a:t>64k TCUs</a:t>
            </a:r>
          </a:p>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89</a:t>
            </a:fld>
            <a:endParaRPr lang="en-US" dirty="0"/>
          </a:p>
        </p:txBody>
      </p:sp>
    </p:spTree>
    <p:extLst>
      <p:ext uri="{BB962C8B-B14F-4D97-AF65-F5344CB8AC3E}">
        <p14:creationId xmlns:p14="http://schemas.microsoft.com/office/powerpoint/2010/main" val="183844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67" y="1"/>
            <a:ext cx="9458170" cy="716126"/>
          </a:xfrm>
        </p:spPr>
        <p:txBody>
          <a:bodyPr>
            <a:noAutofit/>
          </a:bodyPr>
          <a:lstStyle/>
          <a:p>
            <a:pPr algn="ctr"/>
            <a:r>
              <a:rPr lang="en-US" sz="3000" u="sng" dirty="0" smtClean="0">
                <a:latin typeface="Calibri Light" panose="020F0302020204030204" pitchFamily="34" charset="0"/>
              </a:rPr>
              <a:t>Immediate Concurrent Execution (ICE) Programming</a:t>
            </a:r>
            <a:endParaRPr lang="en-US" sz="3000" u="sng" dirty="0">
              <a:latin typeface="Calibri Light" panose="020F0302020204030204" pitchFamily="34" charset="0"/>
            </a:endParaRPr>
          </a:p>
        </p:txBody>
      </p:sp>
      <p:sp>
        <p:nvSpPr>
          <p:cNvPr id="3" name="Content Placeholder 2"/>
          <p:cNvSpPr>
            <a:spLocks noGrp="1"/>
          </p:cNvSpPr>
          <p:nvPr>
            <p:ph idx="1"/>
          </p:nvPr>
        </p:nvSpPr>
        <p:spPr>
          <a:xfrm>
            <a:off x="368966" y="1211179"/>
            <a:ext cx="6304549" cy="3785936"/>
          </a:xfrm>
        </p:spPr>
        <p:txBody>
          <a:bodyPr>
            <a:normAutofit fontScale="55000" lnSpcReduction="20000"/>
          </a:bodyPr>
          <a:lstStyle/>
          <a:p>
            <a:r>
              <a:rPr lang="en-US" dirty="0" smtClean="0"/>
              <a:t>PRAM: main model for theory of parallel algorithm </a:t>
            </a:r>
          </a:p>
          <a:p>
            <a:pPr lvl="1"/>
            <a:r>
              <a:rPr lang="en-US" dirty="0" smtClean="0"/>
              <a:t>Strong speedups for irregular </a:t>
            </a:r>
            <a:r>
              <a:rPr lang="en-US" dirty="0"/>
              <a:t>parallel algorithms </a:t>
            </a:r>
          </a:p>
          <a:p>
            <a:r>
              <a:rPr lang="en-US" dirty="0" smtClean="0"/>
              <a:t>ICE: Follows the lock-step execution model</a:t>
            </a:r>
          </a:p>
          <a:p>
            <a:pPr lvl="1"/>
            <a:r>
              <a:rPr lang="en-US" dirty="0"/>
              <a:t>Parallelism </a:t>
            </a:r>
            <a:r>
              <a:rPr lang="en-US" dirty="0" smtClean="0"/>
              <a:t>as-is </a:t>
            </a:r>
            <a:r>
              <a:rPr lang="en-US" dirty="0"/>
              <a:t>from PRAM </a:t>
            </a:r>
            <a:r>
              <a:rPr lang="en-US" dirty="0" smtClean="0"/>
              <a:t>algorithms textbook:</a:t>
            </a:r>
          </a:p>
          <a:p>
            <a:pPr marL="457200" lvl="1" indent="0">
              <a:buNone/>
            </a:pPr>
            <a:r>
              <a:rPr lang="en-US" dirty="0" smtClean="0"/>
              <a:t>      An extension of the C language</a:t>
            </a:r>
          </a:p>
          <a:p>
            <a:pPr lvl="2"/>
            <a:r>
              <a:rPr lang="en-US" dirty="0" smtClean="0"/>
              <a:t>New keyword ‘</a:t>
            </a:r>
            <a:r>
              <a:rPr lang="en-US" dirty="0" err="1" smtClean="0"/>
              <a:t>pardo</a:t>
            </a:r>
            <a:r>
              <a:rPr lang="en-US" dirty="0" smtClean="0"/>
              <a:t>’ (Parallel Do) </a:t>
            </a:r>
          </a:p>
          <a:p>
            <a:r>
              <a:rPr lang="en-US" dirty="0" smtClean="0"/>
              <a:t>New work: Translate ICE programs into XMTC (&amp; run on XMT)</a:t>
            </a:r>
          </a:p>
          <a:p>
            <a:pPr lvl="1"/>
            <a:r>
              <a:rPr lang="en-US" dirty="0" smtClean="0"/>
              <a:t>Lock-step model </a:t>
            </a:r>
            <a:r>
              <a:rPr lang="en-US" dirty="0" smtClean="0">
                <a:sym typeface="Wingdings" panose="05000000000000000000" pitchFamily="2" charset="2"/>
              </a:rPr>
              <a:t> Threaded Model</a:t>
            </a:r>
          </a:p>
          <a:p>
            <a:r>
              <a:rPr lang="en-US" dirty="0" smtClean="0"/>
              <a:t>Motivation: </a:t>
            </a:r>
            <a:r>
              <a:rPr lang="en-US" dirty="0"/>
              <a:t>Ease-of-programming of parallel </a:t>
            </a:r>
            <a:r>
              <a:rPr lang="en-US" dirty="0" smtClean="0"/>
              <a:t>algorithms</a:t>
            </a:r>
          </a:p>
          <a:p>
            <a:r>
              <a:rPr lang="en-US" dirty="0" smtClean="0"/>
              <a:t>Question: but </a:t>
            </a:r>
            <a:r>
              <a:rPr lang="en-US" dirty="0" smtClean="0">
                <a:solidFill>
                  <a:srgbClr val="FF0000"/>
                </a:solidFill>
              </a:rPr>
              <a:t>at what performance slowdown</a:t>
            </a:r>
            <a:r>
              <a:rPr lang="en-US" dirty="0" smtClean="0"/>
              <a:t>?</a:t>
            </a:r>
            <a:endParaRPr lang="en-US" dirty="0"/>
          </a:p>
          <a:p>
            <a:r>
              <a:rPr lang="en-US" dirty="0" smtClean="0"/>
              <a:t>Perhaps surprising answer: </a:t>
            </a:r>
            <a:r>
              <a:rPr lang="en-US" dirty="0" smtClean="0">
                <a:solidFill>
                  <a:srgbClr val="FF0000"/>
                </a:solidFill>
              </a:rPr>
              <a:t>Comparable</a:t>
            </a:r>
            <a:r>
              <a:rPr lang="en-US" dirty="0" smtClean="0"/>
              <a:t> runtime to XMTC</a:t>
            </a:r>
          </a:p>
          <a:p>
            <a:pPr lvl="1"/>
            <a:r>
              <a:rPr lang="en-US" dirty="0" smtClean="0"/>
              <a:t>average 0.7% speedup(!) on eleven-benchmarks suite  </a:t>
            </a:r>
          </a:p>
        </p:txBody>
      </p:sp>
      <p:graphicFrame>
        <p:nvGraphicFramePr>
          <p:cNvPr id="6" name="Table 5"/>
          <p:cNvGraphicFramePr>
            <a:graphicFrameLocks noGrp="1"/>
          </p:cNvGraphicFramePr>
          <p:nvPr>
            <p:extLst>
              <p:ext uri="{D42A27DB-BD31-4B8C-83A1-F6EECF244321}">
                <p14:modId xmlns:p14="http://schemas.microsoft.com/office/powerpoint/2010/main" val="3408787221"/>
              </p:ext>
            </p:extLst>
          </p:nvPr>
        </p:nvGraphicFramePr>
        <p:xfrm>
          <a:off x="6748709" y="2833241"/>
          <a:ext cx="2282997" cy="1645920"/>
        </p:xfrm>
        <a:graphic>
          <a:graphicData uri="http://schemas.openxmlformats.org/drawingml/2006/table">
            <a:tbl>
              <a:tblPr firstRow="1" bandRow="1">
                <a:tableStyleId>{5C22544A-7EE6-4342-B048-85BDC9FD1C3A}</a:tableStyleId>
              </a:tblPr>
              <a:tblGrid>
                <a:gridCol w="185353">
                  <a:extLst>
                    <a:ext uri="{9D8B030D-6E8A-4147-A177-3AD203B41FA5}">
                      <a16:colId xmlns:a16="http://schemas.microsoft.com/office/drawing/2014/main" val="20000"/>
                    </a:ext>
                  </a:extLst>
                </a:gridCol>
                <a:gridCol w="185353">
                  <a:extLst>
                    <a:ext uri="{9D8B030D-6E8A-4147-A177-3AD203B41FA5}">
                      <a16:colId xmlns:a16="http://schemas.microsoft.com/office/drawing/2014/main" val="20001"/>
                    </a:ext>
                  </a:extLst>
                </a:gridCol>
                <a:gridCol w="1912291">
                  <a:extLst>
                    <a:ext uri="{9D8B030D-6E8A-4147-A177-3AD203B41FA5}">
                      <a16:colId xmlns:a16="http://schemas.microsoft.com/office/drawing/2014/main" val="20002"/>
                    </a:ext>
                  </a:extLst>
                </a:gridCol>
              </a:tblGrid>
              <a:tr h="182880">
                <a:tc gridSpan="3">
                  <a:txBody>
                    <a:bodyPr/>
                    <a:lstStyle/>
                    <a:p>
                      <a:r>
                        <a:rPr lang="en-US" sz="1200" b="0" dirty="0" err="1" smtClean="0">
                          <a:solidFill>
                            <a:sysClr val="windowText" lastClr="000000"/>
                          </a:solidFill>
                        </a:rPr>
                        <a:t>pardo</a:t>
                      </a:r>
                      <a:r>
                        <a:rPr lang="en-US" sz="1200" b="0" dirty="0" smtClean="0">
                          <a:solidFill>
                            <a:sysClr val="windowText" lastClr="000000"/>
                          </a:solidFill>
                        </a:rPr>
                        <a:t> (unsigned </a:t>
                      </a:r>
                      <a:r>
                        <a:rPr lang="en-US" sz="1200" b="0" dirty="0" err="1" smtClean="0">
                          <a:solidFill>
                            <a:sysClr val="windowText" lastClr="000000"/>
                          </a:solidFill>
                        </a:rPr>
                        <a:t>i</a:t>
                      </a:r>
                      <a:r>
                        <a:rPr lang="en-US" sz="1200" b="0" baseline="0" dirty="0" smtClean="0">
                          <a:solidFill>
                            <a:sysClr val="windowText" lastClr="000000"/>
                          </a:solidFill>
                        </a:rPr>
                        <a:t> = 0; n – 1; 1) {</a:t>
                      </a:r>
                      <a:endParaRPr lang="en-US" sz="1200" b="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200" dirty="0" smtClean="0">
                          <a:solidFill>
                            <a:sysClr val="windowText" lastClr="000000"/>
                          </a:solidFill>
                        </a:rPr>
                        <a:t>while (S[</a:t>
                      </a:r>
                      <a:r>
                        <a:rPr lang="en-US" sz="1200" dirty="0" err="1" smtClean="0">
                          <a:solidFill>
                            <a:sysClr val="windowText" lastClr="000000"/>
                          </a:solidFill>
                        </a:rPr>
                        <a:t>i</a:t>
                      </a:r>
                      <a:r>
                        <a:rPr lang="en-US" sz="1200" dirty="0" smtClean="0">
                          <a:solidFill>
                            <a:sysClr val="windowText" lastClr="000000"/>
                          </a:solidFill>
                        </a:rPr>
                        <a:t>] != S[S[</a:t>
                      </a:r>
                      <a:r>
                        <a:rPr lang="en-US" sz="1200" dirty="0" err="1" smtClean="0">
                          <a:solidFill>
                            <a:sysClr val="windowText" lastClr="000000"/>
                          </a:solidFill>
                        </a:rPr>
                        <a:t>i</a:t>
                      </a:r>
                      <a:r>
                        <a:rPr lang="en-US" sz="1200" dirty="0" smtClean="0">
                          <a:solidFill>
                            <a:sysClr val="windowText" lastClr="000000"/>
                          </a:solidFill>
                        </a:rPr>
                        <a:t>]]) {</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ysClr val="windowText" lastClr="000000"/>
                          </a:solidFill>
                        </a:rPr>
                        <a:t>W[</a:t>
                      </a:r>
                      <a:r>
                        <a:rPr lang="en-US" sz="1200" dirty="0" err="1" smtClean="0">
                          <a:solidFill>
                            <a:sysClr val="windowText" lastClr="000000"/>
                          </a:solidFill>
                        </a:rPr>
                        <a:t>i</a:t>
                      </a:r>
                      <a:r>
                        <a:rPr lang="en-US" sz="1200" dirty="0" smtClean="0">
                          <a:solidFill>
                            <a:sysClr val="windowText" lastClr="000000"/>
                          </a:solidFill>
                        </a:rPr>
                        <a:t>] = W[</a:t>
                      </a:r>
                      <a:r>
                        <a:rPr lang="en-US" sz="1200" dirty="0" err="1" smtClean="0">
                          <a:solidFill>
                            <a:sysClr val="windowText" lastClr="000000"/>
                          </a:solidFill>
                        </a:rPr>
                        <a:t>i</a:t>
                      </a:r>
                      <a:r>
                        <a:rPr lang="en-US" sz="1200" dirty="0" smtClean="0">
                          <a:solidFill>
                            <a:sysClr val="windowText" lastClr="000000"/>
                          </a:solidFill>
                        </a:rPr>
                        <a:t>] + W[S[</a:t>
                      </a:r>
                      <a:r>
                        <a:rPr lang="en-US" sz="1200" dirty="0" err="1" smtClean="0">
                          <a:solidFill>
                            <a:sysClr val="windowText" lastClr="000000"/>
                          </a:solidFill>
                        </a:rPr>
                        <a:t>i</a:t>
                      </a:r>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ysClr val="windowText" lastClr="000000"/>
                          </a:solidFill>
                        </a:rPr>
                        <a:t>S[</a:t>
                      </a:r>
                      <a:r>
                        <a:rPr lang="en-US" sz="1200" dirty="0" err="1" smtClean="0">
                          <a:solidFill>
                            <a:sysClr val="windowText" lastClr="000000"/>
                          </a:solidFill>
                        </a:rPr>
                        <a:t>i</a:t>
                      </a:r>
                      <a:r>
                        <a:rPr lang="en-US" sz="1200" dirty="0" smtClean="0">
                          <a:solidFill>
                            <a:sysClr val="windowText" lastClr="000000"/>
                          </a:solidFill>
                        </a:rPr>
                        <a:t>] = S[S[</a:t>
                      </a:r>
                      <a:r>
                        <a:rPr lang="en-US" sz="1200" dirty="0" err="1" smtClean="0">
                          <a:solidFill>
                            <a:sysClr val="windowText" lastClr="000000"/>
                          </a:solidFill>
                        </a:rPr>
                        <a:t>i</a:t>
                      </a:r>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2880">
                <a:tc gridSpan="3">
                  <a:txBody>
                    <a:bodyPr/>
                    <a:lstStyle/>
                    <a:p>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83721879"/>
              </p:ext>
            </p:extLst>
          </p:nvPr>
        </p:nvGraphicFramePr>
        <p:xfrm>
          <a:off x="707007" y="5109329"/>
          <a:ext cx="7885169" cy="1338606"/>
        </p:xfrm>
        <a:graphic>
          <a:graphicData uri="http://schemas.openxmlformats.org/drawingml/2006/table">
            <a:tbl>
              <a:tblPr firstRow="1" bandRow="1">
                <a:tableStyleId>{5C22544A-7EE6-4342-B048-85BDC9FD1C3A}</a:tableStyleId>
              </a:tblPr>
              <a:tblGrid>
                <a:gridCol w="753078">
                  <a:extLst>
                    <a:ext uri="{9D8B030D-6E8A-4147-A177-3AD203B41FA5}">
                      <a16:colId xmlns:a16="http://schemas.microsoft.com/office/drawing/2014/main" val="20000"/>
                    </a:ext>
                  </a:extLst>
                </a:gridCol>
                <a:gridCol w="553489">
                  <a:extLst>
                    <a:ext uri="{9D8B030D-6E8A-4147-A177-3AD203B41FA5}">
                      <a16:colId xmlns:a16="http://schemas.microsoft.com/office/drawing/2014/main" val="20001"/>
                    </a:ext>
                  </a:extLst>
                </a:gridCol>
                <a:gridCol w="657860">
                  <a:extLst>
                    <a:ext uri="{9D8B030D-6E8A-4147-A177-3AD203B41FA5}">
                      <a16:colId xmlns:a16="http://schemas.microsoft.com/office/drawing/2014/main" val="20002"/>
                    </a:ext>
                  </a:extLst>
                </a:gridCol>
                <a:gridCol w="657860">
                  <a:extLst>
                    <a:ext uri="{9D8B030D-6E8A-4147-A177-3AD203B41FA5}">
                      <a16:colId xmlns:a16="http://schemas.microsoft.com/office/drawing/2014/main" val="20003"/>
                    </a:ext>
                  </a:extLst>
                </a:gridCol>
                <a:gridCol w="732123">
                  <a:extLst>
                    <a:ext uri="{9D8B030D-6E8A-4147-A177-3AD203B41FA5}">
                      <a16:colId xmlns:a16="http://schemas.microsoft.com/office/drawing/2014/main" val="20004"/>
                    </a:ext>
                  </a:extLst>
                </a:gridCol>
                <a:gridCol w="583598">
                  <a:extLst>
                    <a:ext uri="{9D8B030D-6E8A-4147-A177-3AD203B41FA5}">
                      <a16:colId xmlns:a16="http://schemas.microsoft.com/office/drawing/2014/main" val="20005"/>
                    </a:ext>
                  </a:extLst>
                </a:gridCol>
                <a:gridCol w="657860">
                  <a:extLst>
                    <a:ext uri="{9D8B030D-6E8A-4147-A177-3AD203B41FA5}">
                      <a16:colId xmlns:a16="http://schemas.microsoft.com/office/drawing/2014/main" val="20006"/>
                    </a:ext>
                  </a:extLst>
                </a:gridCol>
                <a:gridCol w="701513">
                  <a:extLst>
                    <a:ext uri="{9D8B030D-6E8A-4147-A177-3AD203B41FA5}">
                      <a16:colId xmlns:a16="http://schemas.microsoft.com/office/drawing/2014/main" val="20007"/>
                    </a:ext>
                  </a:extLst>
                </a:gridCol>
                <a:gridCol w="505815">
                  <a:extLst>
                    <a:ext uri="{9D8B030D-6E8A-4147-A177-3AD203B41FA5}">
                      <a16:colId xmlns:a16="http://schemas.microsoft.com/office/drawing/2014/main" val="20008"/>
                    </a:ext>
                  </a:extLst>
                </a:gridCol>
                <a:gridCol w="521873">
                  <a:extLst>
                    <a:ext uri="{9D8B030D-6E8A-4147-A177-3AD203B41FA5}">
                      <a16:colId xmlns:a16="http://schemas.microsoft.com/office/drawing/2014/main" val="20009"/>
                    </a:ext>
                  </a:extLst>
                </a:gridCol>
                <a:gridCol w="778794">
                  <a:extLst>
                    <a:ext uri="{9D8B030D-6E8A-4147-A177-3AD203B41FA5}">
                      <a16:colId xmlns:a16="http://schemas.microsoft.com/office/drawing/2014/main" val="20010"/>
                    </a:ext>
                  </a:extLst>
                </a:gridCol>
                <a:gridCol w="781306">
                  <a:extLst>
                    <a:ext uri="{9D8B030D-6E8A-4147-A177-3AD203B41FA5}">
                      <a16:colId xmlns:a16="http://schemas.microsoft.com/office/drawing/2014/main" val="20011"/>
                    </a:ext>
                  </a:extLst>
                </a:gridCol>
              </a:tblGrid>
              <a:tr h="519603">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Integer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Sample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Merge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Graph</a:t>
                      </a:r>
                      <a:r>
                        <a:rPr lang="en-US" sz="1100" b="0" i="0" u="none" strike="noStrike" baseline="0" dirty="0" smtClean="0">
                          <a:solidFill>
                            <a:srgbClr val="000000"/>
                          </a:solidFill>
                          <a:effectLst/>
                          <a:latin typeface="Calibri" panose="020F0502020204030204" pitchFamily="34" charset="0"/>
                        </a:rPr>
                        <a:t> Connectivity</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Breadth First Search</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Maximum Finding</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Tree Contraction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Tree Rooting</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Jacobi</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LU Factorization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err="1" smtClean="0">
                          <a:solidFill>
                            <a:srgbClr val="000000"/>
                          </a:solidFill>
                          <a:effectLst/>
                          <a:latin typeface="Calibri" panose="020F0502020204030204" pitchFamily="34" charset="0"/>
                        </a:rPr>
                        <a:t>Cholesky</a:t>
                      </a:r>
                      <a:r>
                        <a:rPr lang="en-US" sz="1100" b="0" i="0" u="none" strike="noStrike" baseline="0" dirty="0" smtClean="0">
                          <a:solidFill>
                            <a:srgbClr val="000000"/>
                          </a:solidFill>
                          <a:effectLst/>
                          <a:latin typeface="Calibri" panose="020F0502020204030204" pitchFamily="34" charset="0"/>
                        </a:rPr>
                        <a:t> Factorization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1775">
                <a:tc>
                  <a:txBody>
                    <a:bodyPr/>
                    <a:lstStyle/>
                    <a:p>
                      <a:r>
                        <a:rPr lang="en-US" sz="1000" dirty="0" smtClean="0"/>
                        <a:t>Normalized to XMTC</a:t>
                      </a:r>
                      <a:endParaRPr lang="en-US" sz="1000"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100.00%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98.54%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102.07%</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98.55%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108.42%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104.78%</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100.61%</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97.42%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100.99%</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98.39%</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98.66%</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7228">
                <a:tc>
                  <a:txBody>
                    <a:bodyPr/>
                    <a:lstStyle/>
                    <a:p>
                      <a:r>
                        <a:rPr lang="en-US" sz="1050" dirty="0" smtClean="0"/>
                        <a:t>ICE</a:t>
                      </a:r>
                      <a:r>
                        <a:rPr lang="en-US" sz="1050" baseline="0" dirty="0" smtClean="0"/>
                        <a:t> slowdown</a:t>
                      </a:r>
                      <a:endParaRPr lang="en-US" sz="1050"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0.002%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1.457%</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-2.070%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1.453%</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-8.424%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-4.780%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-0.610%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2.584%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-0.985%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1.605%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1.338%</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859" y="716127"/>
            <a:ext cx="2195318" cy="1806357"/>
          </a:xfrm>
          <a:prstGeom prst="rect">
            <a:avLst/>
          </a:prstGeom>
        </p:spPr>
      </p:pic>
      <p:sp>
        <p:nvSpPr>
          <p:cNvPr id="5" name="TextBox 4"/>
          <p:cNvSpPr txBox="1"/>
          <p:nvPr/>
        </p:nvSpPr>
        <p:spPr>
          <a:xfrm>
            <a:off x="5919937" y="716125"/>
            <a:ext cx="3224064" cy="338554"/>
          </a:xfrm>
          <a:prstGeom prst="rect">
            <a:avLst/>
          </a:prstGeom>
          <a:noFill/>
        </p:spPr>
        <p:txBody>
          <a:bodyPr wrap="square" rtlCol="0">
            <a:spAutoFit/>
          </a:bodyPr>
          <a:lstStyle/>
          <a:p>
            <a:r>
              <a:rPr lang="en-US" sz="1600" u="sng" dirty="0" smtClean="0"/>
              <a:t>PRAM algorithm and its ICE program</a:t>
            </a:r>
            <a:endParaRPr lang="en-US" sz="1600" u="sng" dirty="0"/>
          </a:p>
        </p:txBody>
      </p:sp>
      <p:sp>
        <p:nvSpPr>
          <p:cNvPr id="7" name="TextBox 6"/>
          <p:cNvSpPr txBox="1"/>
          <p:nvPr/>
        </p:nvSpPr>
        <p:spPr>
          <a:xfrm>
            <a:off x="0" y="569495"/>
            <a:ext cx="6045200" cy="646331"/>
          </a:xfrm>
          <a:prstGeom prst="rect">
            <a:avLst/>
          </a:prstGeom>
          <a:noFill/>
        </p:spPr>
        <p:txBody>
          <a:bodyPr wrap="square" rtlCol="0">
            <a:spAutoFit/>
          </a:bodyPr>
          <a:lstStyle/>
          <a:p>
            <a:r>
              <a:rPr lang="en-US" dirty="0" smtClean="0"/>
              <a:t>[Easy PRAM-based high-performance parallel programming with ICE, </a:t>
            </a:r>
            <a:r>
              <a:rPr lang="en-US" dirty="0" err="1" smtClean="0"/>
              <a:t>Ghanim</a:t>
            </a:r>
            <a:r>
              <a:rPr lang="en-US" dirty="0" smtClean="0"/>
              <a:t>, V,B, IEEE TPDC 2018]</a:t>
            </a:r>
            <a:endParaRPr lang="en-US" dirty="0"/>
          </a:p>
        </p:txBody>
      </p:sp>
      <p:sp>
        <p:nvSpPr>
          <p:cNvPr id="9" name="Slide Number Placeholder 8"/>
          <p:cNvSpPr>
            <a:spLocks noGrp="1"/>
          </p:cNvSpPr>
          <p:nvPr>
            <p:ph type="sldNum" sz="quarter" idx="12"/>
          </p:nvPr>
        </p:nvSpPr>
        <p:spPr/>
        <p:txBody>
          <a:bodyPr/>
          <a:lstStyle/>
          <a:p>
            <a:fld id="{6D91661D-629B-1643-88A8-69A2F214F552}" type="slidenum">
              <a:rPr lang="en-US" smtClean="0"/>
              <a:pPr/>
              <a:t>9</a:t>
            </a:fld>
            <a:endParaRPr lang="en-US" dirty="0"/>
          </a:p>
        </p:txBody>
      </p:sp>
      <p:sp>
        <p:nvSpPr>
          <p:cNvPr id="10" name="TextBox 9"/>
          <p:cNvSpPr txBox="1"/>
          <p:nvPr/>
        </p:nvSpPr>
        <p:spPr>
          <a:xfrm>
            <a:off x="512466" y="4592097"/>
            <a:ext cx="5902193" cy="369332"/>
          </a:xfrm>
          <a:prstGeom prst="rect">
            <a:avLst/>
          </a:prstGeom>
          <a:noFill/>
        </p:spPr>
        <p:txBody>
          <a:bodyPr wrap="none" rtlCol="0">
            <a:spAutoFit/>
          </a:bodyPr>
          <a:lstStyle/>
          <a:p>
            <a:r>
              <a:rPr lang="en-US" u="sng" dirty="0" smtClean="0"/>
              <a:t>Anecdote</a:t>
            </a:r>
            <a:r>
              <a:rPr lang="en-US" dirty="0" smtClean="0"/>
              <a:t> Older colleague commented “</a:t>
            </a:r>
            <a:r>
              <a:rPr lang="en-US" i="1" dirty="0" smtClean="0"/>
              <a:t>you can retire now</a:t>
            </a:r>
            <a:r>
              <a:rPr lang="en-US" dirty="0" smtClean="0"/>
              <a:t>”</a:t>
            </a:r>
            <a:endParaRPr lang="en-US" dirty="0"/>
          </a:p>
        </p:txBody>
      </p:sp>
    </p:spTree>
    <p:extLst>
      <p:ext uri="{BB962C8B-B14F-4D97-AF65-F5344CB8AC3E}">
        <p14:creationId xmlns:p14="http://schemas.microsoft.com/office/powerpoint/2010/main" val="18608808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r>
              <a:rPr lang="en-US" dirty="0"/>
              <a:t> </a:t>
            </a:r>
            <a:r>
              <a:rPr lang="en-US" dirty="0" smtClean="0"/>
              <a:t>and discussion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Win-win on power: Reduction in leakage power exceeds pumping power</a:t>
            </a:r>
            <a:endParaRPr lang="en-US" sz="2800" dirty="0"/>
          </a:p>
          <a:p>
            <a:pPr marL="0" indent="0">
              <a:buNone/>
            </a:pPr>
            <a:r>
              <a:rPr lang="en-US" sz="2800" dirty="0" smtClean="0"/>
              <a:t>- Are these results relevant only for XMT?</a:t>
            </a:r>
          </a:p>
          <a:p>
            <a:pPr marL="0" indent="0">
              <a:buNone/>
            </a:pPr>
            <a:r>
              <a:rPr lang="en-US" sz="2800" u="sng" dirty="0" smtClean="0"/>
              <a:t>Answer</a:t>
            </a:r>
            <a:r>
              <a:rPr lang="en-US" sz="2800" dirty="0" smtClean="0"/>
              <a:t> No, these are robust results.</a:t>
            </a:r>
            <a:r>
              <a:rPr lang="en-US" sz="2800" dirty="0"/>
              <a:t> </a:t>
            </a:r>
            <a:r>
              <a:rPr lang="en-US" sz="2800" dirty="0" smtClean="0"/>
              <a:t>XMT has only one disproportionate component, its ICN. Now:</a:t>
            </a:r>
          </a:p>
          <a:p>
            <a:pPr marL="0" indent="0">
              <a:buNone/>
            </a:pPr>
            <a:r>
              <a:rPr lang="en-US" sz="2800" i="1" dirty="0"/>
              <a:t>P</a:t>
            </a:r>
            <a:r>
              <a:rPr lang="en-US" sz="2800" i="1" dirty="0" smtClean="0"/>
              <a:t>ower consumption</a:t>
            </a:r>
            <a:r>
              <a:rPr lang="en-US" sz="2800" dirty="0" smtClean="0"/>
              <a:t> of XMT ICN is ≤ 18% of total for ≥16k TCUs and decreasing</a:t>
            </a:r>
          </a:p>
          <a:p>
            <a:pPr marL="0" indent="0">
              <a:buNone/>
            </a:pPr>
            <a:r>
              <a:rPr lang="en-US" sz="2800" i="1" dirty="0" smtClean="0"/>
              <a:t>Area</a:t>
            </a:r>
            <a:r>
              <a:rPr lang="en-US" sz="2800" dirty="0" smtClean="0"/>
              <a:t> - similar figures and trend </a:t>
            </a:r>
          </a:p>
          <a:p>
            <a:pPr marL="0" indent="0">
              <a:buNone/>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90</a:t>
            </a:fld>
            <a:endParaRPr lang="en-US" dirty="0"/>
          </a:p>
        </p:txBody>
      </p:sp>
    </p:spTree>
    <p:extLst>
      <p:ext uri="{BB962C8B-B14F-4D97-AF65-F5344CB8AC3E}">
        <p14:creationId xmlns:p14="http://schemas.microsoft.com/office/powerpoint/2010/main" val="5427321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noGrp="1"/>
          </p:cNvGraphicFramePr>
          <p:nvPr>
            <p:ph sz="half" idx="1"/>
            <p:extLst>
              <p:ext uri="{D42A27DB-BD31-4B8C-83A1-F6EECF244321}">
                <p14:modId xmlns:p14="http://schemas.microsoft.com/office/powerpoint/2010/main" val="937017407"/>
              </p:ext>
            </p:extLst>
          </p:nvPr>
        </p:nvGraphicFramePr>
        <p:xfrm>
          <a:off x="457200" y="3549396"/>
          <a:ext cx="8229600" cy="2699004"/>
        </p:xfrm>
        <a:graphic>
          <a:graphicData uri="http://schemas.openxmlformats.org/drawingml/2006/table">
            <a:tbl>
              <a:tblPr firstRow="1" firstCol="1" bandRow="1">
                <a:tableStyleId>{5C22544A-7EE6-4342-B048-85BDC9FD1C3A}</a:tableStyleId>
              </a:tblPr>
              <a:tblGrid>
                <a:gridCol w="2552576">
                  <a:extLst>
                    <a:ext uri="{9D8B030D-6E8A-4147-A177-3AD203B41FA5}">
                      <a16:colId xmlns:a16="http://schemas.microsoft.com/office/drawing/2014/main" val="20000"/>
                    </a:ext>
                  </a:extLst>
                </a:gridCol>
                <a:gridCol w="1630916">
                  <a:extLst>
                    <a:ext uri="{9D8B030D-6E8A-4147-A177-3AD203B41FA5}">
                      <a16:colId xmlns:a16="http://schemas.microsoft.com/office/drawing/2014/main" val="20001"/>
                    </a:ext>
                  </a:extLst>
                </a:gridCol>
                <a:gridCol w="3331299">
                  <a:extLst>
                    <a:ext uri="{9D8B030D-6E8A-4147-A177-3AD203B41FA5}">
                      <a16:colId xmlns:a16="http://schemas.microsoft.com/office/drawing/2014/main" val="20002"/>
                    </a:ext>
                  </a:extLst>
                </a:gridCol>
                <a:gridCol w="714809">
                  <a:extLst>
                    <a:ext uri="{9D8B030D-6E8A-4147-A177-3AD203B41FA5}">
                      <a16:colId xmlns:a16="http://schemas.microsoft.com/office/drawing/2014/main" val="20003"/>
                    </a:ext>
                  </a:extLst>
                </a:gridCol>
              </a:tblGrid>
              <a:tr h="0">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XMT (128k x4)</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Edison (Cray XC30)</a:t>
                      </a:r>
                      <a:endParaRPr lang="en-US" sz="14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smtClean="0"/>
                        <a:t>Factor</a:t>
                      </a:r>
                    </a:p>
                  </a:txBody>
                  <a:tcPr marL="68580" marR="68580" marT="0" marB="0"/>
                </a:tc>
                <a:extLst>
                  <a:ext uri="{0D108BD9-81ED-4DB2-BD59-A6C34878D82A}">
                    <a16:rowId xmlns:a16="http://schemas.microsoft.com/office/drawing/2014/main" val="10000"/>
                  </a:ext>
                </a:extLst>
              </a:tr>
              <a:tr h="0">
                <a:tc>
                  <a:txBody>
                    <a:bodyPr/>
                    <a:lstStyle/>
                    <a:p>
                      <a:pPr marL="0" marR="0" algn="r">
                        <a:lnSpc>
                          <a:spcPct val="115000"/>
                        </a:lnSpc>
                        <a:spcBef>
                          <a:spcPts val="0"/>
                        </a:spcBef>
                        <a:spcAft>
                          <a:spcPts val="0"/>
                        </a:spcAft>
                      </a:pPr>
                      <a:r>
                        <a:rPr lang="en-US" sz="1400">
                          <a:effectLst/>
                        </a:rPr>
                        <a:t># processing elements</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131,072 TCUs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124,608 cores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r">
                        <a:lnSpc>
                          <a:spcPct val="115000"/>
                        </a:lnSpc>
                        <a:spcBef>
                          <a:spcPts val="0"/>
                        </a:spcBef>
                        <a:spcAft>
                          <a:spcPts val="0"/>
                        </a:spcAft>
                      </a:pPr>
                      <a:r>
                        <a:rPr lang="en-US" sz="1400">
                          <a:effectLst/>
                        </a:rPr>
                        <a:t># processor groups</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4,096 clusters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5,192 nodes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r">
                        <a:lnSpc>
                          <a:spcPct val="115000"/>
                        </a:lnSpc>
                        <a:spcBef>
                          <a:spcPts val="0"/>
                        </a:spcBef>
                        <a:spcAft>
                          <a:spcPts val="0"/>
                        </a:spcAft>
                      </a:pPr>
                      <a:r>
                        <a:rPr lang="en-US" sz="1400" dirty="0">
                          <a:effectLst/>
                        </a:rPr>
                        <a:t>Total cache memory</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128 MB</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311,520 MB</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smtClean="0"/>
                        <a:t>2433</a:t>
                      </a:r>
                    </a:p>
                  </a:txBody>
                  <a:tcPr marL="68580" marR="68580" marT="0" marB="0">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r">
                        <a:lnSpc>
                          <a:spcPct val="115000"/>
                        </a:lnSpc>
                        <a:spcBef>
                          <a:spcPts val="0"/>
                        </a:spcBef>
                        <a:spcAft>
                          <a:spcPts val="0"/>
                        </a:spcAft>
                      </a:pPr>
                      <a:r>
                        <a:rPr lang="en-US" sz="1400">
                          <a:effectLst/>
                        </a:rPr>
                        <a:t># chips</a:t>
                      </a:r>
                      <a:endParaRPr lang="en-US" sz="140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10,384 CPU </a:t>
                      </a:r>
                      <a:r>
                        <a:rPr lang="en-US" sz="1400" dirty="0" smtClean="0">
                          <a:effectLst/>
                        </a:rPr>
                        <a:t>+ 1,298 </a:t>
                      </a:r>
                      <a:r>
                        <a:rPr lang="en-US" sz="1400" dirty="0">
                          <a:effectLst/>
                        </a:rPr>
                        <a:t>router</a:t>
                      </a:r>
                      <a:endParaRPr lang="en-US" sz="1400" dirty="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11682</a:t>
                      </a:r>
                    </a:p>
                  </a:txBody>
                  <a:tcPr marL="68580" marR="68580" marT="0" marB="0">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0">
                <a:tc>
                  <a:txBody>
                    <a:bodyPr/>
                    <a:lstStyle/>
                    <a:p>
                      <a:pPr marL="0" marR="0" algn="r">
                        <a:lnSpc>
                          <a:spcPct val="115000"/>
                        </a:lnSpc>
                        <a:spcBef>
                          <a:spcPts val="0"/>
                        </a:spcBef>
                        <a:spcAft>
                          <a:spcPts val="0"/>
                        </a:spcAft>
                      </a:pPr>
                      <a:r>
                        <a:rPr lang="en-US" sz="1400" dirty="0">
                          <a:effectLst/>
                        </a:rPr>
                        <a:t>Total silicon area (process)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35.4 cm</a:t>
                      </a:r>
                      <a:r>
                        <a:rPr lang="en-US" sz="1400" baseline="30000" dirty="0">
                          <a:effectLst/>
                        </a:rPr>
                        <a:t>2</a:t>
                      </a:r>
                      <a:r>
                        <a:rPr lang="en-US" sz="1400" dirty="0">
                          <a:effectLst/>
                        </a:rPr>
                        <a:t> (14 nm)</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56,177 cm</a:t>
                      </a:r>
                      <a:r>
                        <a:rPr lang="en-US" sz="1400" baseline="30000" dirty="0">
                          <a:effectLst/>
                        </a:rPr>
                        <a:t>2</a:t>
                      </a:r>
                      <a:r>
                        <a:rPr lang="en-US" sz="1400" dirty="0">
                          <a:effectLst/>
                        </a:rPr>
                        <a:t> (22 nm</a:t>
                      </a:r>
                      <a:r>
                        <a:rPr lang="en-US" sz="1400" dirty="0" smtClean="0">
                          <a:effectLst/>
                        </a:rPr>
                        <a:t>)</a:t>
                      </a:r>
                      <a:r>
                        <a:rPr lang="en-US" sz="1400" baseline="0" dirty="0" smtClean="0">
                          <a:effectLst/>
                        </a:rPr>
                        <a:t> </a:t>
                      </a:r>
                      <a:r>
                        <a:rPr lang="en-US" sz="1400" dirty="0" smtClean="0">
                          <a:effectLst/>
                        </a:rPr>
                        <a:t>+ </a:t>
                      </a:r>
                      <a:r>
                        <a:rPr lang="en-US" sz="1400" dirty="0">
                          <a:effectLst/>
                        </a:rPr>
                        <a:t>4,072 cm</a:t>
                      </a:r>
                      <a:r>
                        <a:rPr lang="en-US" sz="1400" baseline="30000" dirty="0">
                          <a:effectLst/>
                        </a:rPr>
                        <a:t>2</a:t>
                      </a:r>
                      <a:r>
                        <a:rPr lang="en-US" sz="1400" dirty="0">
                          <a:effectLst/>
                        </a:rPr>
                        <a:t> (40 nm)</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gn="r">
                        <a:lnSpc>
                          <a:spcPct val="115000"/>
                        </a:lnSpc>
                        <a:spcBef>
                          <a:spcPts val="0"/>
                        </a:spcBef>
                        <a:spcAft>
                          <a:spcPts val="0"/>
                        </a:spcAft>
                      </a:pPr>
                      <a:r>
                        <a:rPr lang="en-US" sz="1400">
                          <a:effectLst/>
                        </a:rPr>
                        <a:t>Normalized silicon area (22 nm)</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66 cm</a:t>
                      </a:r>
                      <a:r>
                        <a:rPr lang="en-US" sz="1400" baseline="30000" dirty="0">
                          <a:effectLst/>
                        </a:rPr>
                        <a:t>2</a:t>
                      </a:r>
                      <a:endParaRPr lang="en-US" sz="1400" baseline="30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57,409 cm</a:t>
                      </a:r>
                      <a:r>
                        <a:rPr lang="en-US" sz="1400" baseline="30000" dirty="0">
                          <a:effectLst/>
                        </a:rPr>
                        <a:t>2</a:t>
                      </a:r>
                      <a:endParaRPr lang="en-US" sz="1400" baseline="300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rgbClr val="FF0000"/>
                          </a:solidFill>
                        </a:rPr>
                        <a:t>871</a:t>
                      </a:r>
                    </a:p>
                  </a:txBody>
                  <a:tcPr marL="68580" marR="68580" marT="0" marB="0"/>
                </a:tc>
                <a:extLst>
                  <a:ext uri="{0D108BD9-81ED-4DB2-BD59-A6C34878D82A}">
                    <a16:rowId xmlns:a16="http://schemas.microsoft.com/office/drawing/2014/main" val="10006"/>
                  </a:ext>
                </a:extLst>
              </a:tr>
              <a:tr h="0">
                <a:tc>
                  <a:txBody>
                    <a:bodyPr/>
                    <a:lstStyle/>
                    <a:p>
                      <a:pPr marL="0" marR="0" algn="r">
                        <a:lnSpc>
                          <a:spcPct val="115000"/>
                        </a:lnSpc>
                        <a:spcBef>
                          <a:spcPts val="0"/>
                        </a:spcBef>
                        <a:spcAft>
                          <a:spcPts val="0"/>
                        </a:spcAft>
                      </a:pPr>
                      <a:r>
                        <a:rPr lang="en-US" sz="1400" dirty="0">
                          <a:effectLst/>
                        </a:rPr>
                        <a:t>Peak power consumption</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7.0 KW</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2,500 KW</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357</a:t>
                      </a:r>
                    </a:p>
                  </a:txBody>
                  <a:tcPr marL="68580" marR="68580" marT="0" marB="0">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gn="r">
                        <a:lnSpc>
                          <a:spcPct val="115000"/>
                        </a:lnSpc>
                        <a:spcBef>
                          <a:spcPts val="0"/>
                        </a:spcBef>
                        <a:spcAft>
                          <a:spcPts val="0"/>
                        </a:spcAft>
                      </a:pPr>
                      <a:r>
                        <a:rPr lang="en-US" sz="1400">
                          <a:effectLst/>
                        </a:rPr>
                        <a:t>Peak teraFLOPS</a:t>
                      </a:r>
                      <a:endParaRPr lang="en-US" sz="140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a:effectLst/>
                        </a:rPr>
                        <a:t>54</a:t>
                      </a:r>
                      <a:endParaRPr lang="en-US" sz="140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2,390</a:t>
                      </a:r>
                      <a:endParaRPr lang="en-US" sz="1400" dirty="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44</a:t>
                      </a:r>
                    </a:p>
                  </a:txBody>
                  <a:tcPr marL="68580" marR="68580" marT="0" marB="0">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0">
                <a:tc>
                  <a:txBody>
                    <a:bodyPr/>
                    <a:lstStyle/>
                    <a:p>
                      <a:pPr marL="0" marR="0" algn="r">
                        <a:lnSpc>
                          <a:spcPct val="115000"/>
                        </a:lnSpc>
                        <a:spcBef>
                          <a:spcPts val="0"/>
                        </a:spcBef>
                        <a:spcAft>
                          <a:spcPts val="0"/>
                        </a:spcAft>
                      </a:pPr>
                      <a:r>
                        <a:rPr lang="en-US" sz="1400" dirty="0" err="1">
                          <a:effectLst/>
                        </a:rPr>
                        <a:t>TeraFLOPS</a:t>
                      </a:r>
                      <a:r>
                        <a:rPr lang="en-US" sz="1400" dirty="0">
                          <a:effectLst/>
                        </a:rPr>
                        <a:t> for FFT (size)</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FF0000"/>
                          </a:solidFill>
                          <a:effectLst/>
                        </a:rPr>
                        <a:t>19.0</a:t>
                      </a:r>
                      <a:r>
                        <a:rPr lang="en-US" sz="1400" dirty="0">
                          <a:effectLst/>
                        </a:rPr>
                        <a:t> (512</a:t>
                      </a:r>
                      <a:r>
                        <a:rPr lang="en-US" sz="1400" baseline="30000" dirty="0">
                          <a:effectLst/>
                        </a:rPr>
                        <a:t>3</a:t>
                      </a:r>
                      <a:r>
                        <a:rPr lang="en-US" sz="1400" dirty="0">
                          <a:effectLst/>
                        </a:rPr>
                        <a:t>)</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FF0000"/>
                          </a:solidFill>
                          <a:effectLst/>
                        </a:rPr>
                        <a:t>13.6</a:t>
                      </a:r>
                      <a:r>
                        <a:rPr lang="en-US" sz="1400" dirty="0">
                          <a:effectLst/>
                        </a:rPr>
                        <a:t> (1024</a:t>
                      </a:r>
                      <a:r>
                        <a:rPr lang="en-US" sz="1400" baseline="30000" dirty="0">
                          <a:effectLst/>
                        </a:rPr>
                        <a:t>3</a:t>
                      </a:r>
                      <a:r>
                        <a:rPr lang="en-US" sz="1400" dirty="0">
                          <a:effectLst/>
                        </a:rPr>
                        <a:t>)</a:t>
                      </a:r>
                      <a:endParaRPr lang="en-US" sz="14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/1.4</a:t>
                      </a:r>
                    </a:p>
                  </a:txBody>
                  <a:tcPr marL="68580" marR="68580" marT="0" marB="0"/>
                </a:tc>
                <a:extLst>
                  <a:ext uri="{0D108BD9-81ED-4DB2-BD59-A6C34878D82A}">
                    <a16:rowId xmlns:a16="http://schemas.microsoft.com/office/drawing/2014/main" val="10009"/>
                  </a:ext>
                </a:extLst>
              </a:tr>
              <a:tr h="0">
                <a:tc>
                  <a:txBody>
                    <a:bodyPr/>
                    <a:lstStyle/>
                    <a:p>
                      <a:pPr marL="0" marR="0" algn="r">
                        <a:lnSpc>
                          <a:spcPct val="115000"/>
                        </a:lnSpc>
                        <a:spcBef>
                          <a:spcPts val="0"/>
                        </a:spcBef>
                        <a:spcAft>
                          <a:spcPts val="0"/>
                        </a:spcAft>
                      </a:pPr>
                      <a:r>
                        <a:rPr lang="en-US" sz="1400" dirty="0">
                          <a:effectLst/>
                        </a:rPr>
                        <a:t>% of peak FLOPS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35%</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0.57%</a:t>
                      </a:r>
                      <a:endParaRPr lang="en-US" sz="14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smtClean="0"/>
                        <a:t>/61</a:t>
                      </a:r>
                    </a:p>
                  </a:txBody>
                  <a:tcPr marL="68580" marR="68580" marT="0" marB="0"/>
                </a:tc>
                <a:extLst>
                  <a:ext uri="{0D108BD9-81ED-4DB2-BD59-A6C34878D82A}">
                    <a16:rowId xmlns:a16="http://schemas.microsoft.com/office/drawing/2014/main" val="10010"/>
                  </a:ext>
                </a:extLst>
              </a:tr>
            </a:tbl>
          </a:graphicData>
        </a:graphic>
      </p:graphicFrame>
      <p:sp>
        <p:nvSpPr>
          <p:cNvPr id="5" name="Title 4"/>
          <p:cNvSpPr>
            <a:spLocks noGrp="1"/>
          </p:cNvSpPr>
          <p:nvPr>
            <p:ph type="title"/>
          </p:nvPr>
        </p:nvSpPr>
        <p:spPr>
          <a:xfrm>
            <a:off x="457200" y="0"/>
            <a:ext cx="8229600" cy="914400"/>
          </a:xfrm>
        </p:spPr>
        <p:txBody>
          <a:bodyPr>
            <a:normAutofit/>
          </a:bodyPr>
          <a:lstStyle/>
          <a:p>
            <a:r>
              <a:rPr lang="en-US" sz="3900" dirty="0" smtClean="0"/>
              <a:t>3D Fast Fourier Transform (FFT) on XMT</a:t>
            </a:r>
            <a:endParaRPr lang="en-US" sz="3900" dirty="0"/>
          </a:p>
        </p:txBody>
      </p:sp>
      <p:sp>
        <p:nvSpPr>
          <p:cNvPr id="10" name="Content Placeholder 9"/>
          <p:cNvSpPr>
            <a:spLocks noGrp="1"/>
          </p:cNvSpPr>
          <p:nvPr>
            <p:ph sz="half" idx="2"/>
          </p:nvPr>
        </p:nvSpPr>
        <p:spPr>
          <a:xfrm>
            <a:off x="457200" y="1219200"/>
            <a:ext cx="8229600" cy="2087563"/>
          </a:xfrm>
        </p:spPr>
        <p:txBody>
          <a:bodyPr>
            <a:normAutofit fontScale="92500" lnSpcReduction="10000"/>
          </a:bodyPr>
          <a:lstStyle/>
          <a:p>
            <a:r>
              <a:rPr lang="en-US" dirty="0" smtClean="0"/>
              <a:t>3D VLSI, MFC, and photonics enable XMT to outperform a much larger supercomputer (Edison) on 3D FFT</a:t>
            </a:r>
          </a:p>
          <a:p>
            <a:r>
              <a:rPr lang="en-US" dirty="0" smtClean="0"/>
              <a:t>XMT speedups vs. best serial (FFTW):</a:t>
            </a:r>
          </a:p>
          <a:p>
            <a:pPr lvl="1"/>
            <a:r>
              <a:rPr lang="en-US" dirty="0" smtClean="0"/>
              <a:t>With enabling technologies (128k TCUs): </a:t>
            </a:r>
            <a:r>
              <a:rPr lang="en-US" dirty="0" smtClean="0">
                <a:solidFill>
                  <a:srgbClr val="FF0000"/>
                </a:solidFill>
              </a:rPr>
              <a:t>2,494X</a:t>
            </a:r>
            <a:r>
              <a:rPr lang="en-US" dirty="0" smtClean="0"/>
              <a:t> (19.0 TFLOPS)</a:t>
            </a:r>
            <a:endParaRPr lang="en-US" dirty="0" smtClean="0">
              <a:solidFill>
                <a:srgbClr val="FF0000"/>
              </a:solidFill>
            </a:endParaRPr>
          </a:p>
          <a:p>
            <a:pPr lvl="1"/>
            <a:r>
              <a:rPr lang="en-US" dirty="0" smtClean="0"/>
              <a:t>Without enabling technologies (8k TCUs):  </a:t>
            </a:r>
            <a:r>
              <a:rPr lang="en-US" dirty="0" smtClean="0">
                <a:solidFill>
                  <a:srgbClr val="FF0000"/>
                </a:solidFill>
              </a:rPr>
              <a:t>31X</a:t>
            </a:r>
            <a:r>
              <a:rPr lang="en-US" dirty="0" smtClean="0"/>
              <a:t> (0.24 TFLOPS)</a:t>
            </a:r>
          </a:p>
          <a:p>
            <a:pPr lvl="1"/>
            <a:endParaRPr lang="en-US" dirty="0"/>
          </a:p>
        </p:txBody>
      </p:sp>
      <p:sp>
        <p:nvSpPr>
          <p:cNvPr id="13" name="TextBox 12"/>
          <p:cNvSpPr txBox="1"/>
          <p:nvPr/>
        </p:nvSpPr>
        <p:spPr>
          <a:xfrm>
            <a:off x="457200" y="3200400"/>
            <a:ext cx="8229600" cy="369332"/>
          </a:xfrm>
          <a:prstGeom prst="rect">
            <a:avLst/>
          </a:prstGeom>
          <a:noFill/>
        </p:spPr>
        <p:txBody>
          <a:bodyPr wrap="square" rtlCol="0">
            <a:spAutoFit/>
          </a:bodyPr>
          <a:lstStyle/>
          <a:p>
            <a:pPr algn="ctr"/>
            <a:r>
              <a:rPr lang="en-US" b="1" dirty="0" smtClean="0"/>
              <a:t>Comparison of </a:t>
            </a:r>
            <a:r>
              <a:rPr lang="en-US" b="1" dirty="0"/>
              <a:t>E</a:t>
            </a:r>
            <a:r>
              <a:rPr lang="en-US" b="1" dirty="0" smtClean="0"/>
              <a:t>dison machine (Cray XC30) to XMT</a:t>
            </a:r>
            <a:endParaRPr lang="en-US" b="1" dirty="0"/>
          </a:p>
        </p:txBody>
      </p:sp>
      <p:cxnSp>
        <p:nvCxnSpPr>
          <p:cNvPr id="15" name="Straight Connector 14"/>
          <p:cNvCxnSpPr/>
          <p:nvPr/>
        </p:nvCxnSpPr>
        <p:spPr>
          <a:xfrm>
            <a:off x="457200" y="32004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641317"/>
            <a:ext cx="8597900" cy="369332"/>
          </a:xfrm>
          <a:prstGeom prst="rect">
            <a:avLst/>
          </a:prstGeom>
          <a:noFill/>
        </p:spPr>
        <p:txBody>
          <a:bodyPr wrap="square" rtlCol="0">
            <a:spAutoFit/>
          </a:bodyPr>
          <a:lstStyle/>
          <a:p>
            <a:r>
              <a:rPr lang="en-US" dirty="0" smtClean="0"/>
              <a:t>[</a:t>
            </a:r>
            <a:r>
              <a:rPr lang="en-US" dirty="0" err="1" smtClean="0"/>
              <a:t>Edwards,V</a:t>
            </a:r>
            <a:r>
              <a:rPr lang="en-US" dirty="0" smtClean="0"/>
              <a:t>, IPDPS’16 workshop </a:t>
            </a:r>
            <a:r>
              <a:rPr lang="en-US" dirty="0"/>
              <a:t>Advances in Parallel and Distributed Computing Models</a:t>
            </a:r>
            <a:r>
              <a:rPr lang="en-US" dirty="0" smtClean="0"/>
              <a:t>]</a:t>
            </a:r>
            <a:endParaRPr lang="en-US" dirty="0"/>
          </a:p>
        </p:txBody>
      </p:sp>
      <p:sp>
        <p:nvSpPr>
          <p:cNvPr id="2" name="Slide Number Placeholder 1"/>
          <p:cNvSpPr>
            <a:spLocks noGrp="1"/>
          </p:cNvSpPr>
          <p:nvPr>
            <p:ph type="sldNum" sz="quarter" idx="12"/>
          </p:nvPr>
        </p:nvSpPr>
        <p:spPr/>
        <p:txBody>
          <a:bodyPr/>
          <a:lstStyle/>
          <a:p>
            <a:fld id="{6D91661D-629B-1643-88A8-69A2F214F552}" type="slidenum">
              <a:rPr lang="en-US" smtClean="0"/>
              <a:pPr/>
              <a:t>91</a:t>
            </a:fld>
            <a:endParaRPr lang="en-US" dirty="0"/>
          </a:p>
        </p:txBody>
      </p:sp>
    </p:spTree>
    <p:extLst>
      <p:ext uri="{BB962C8B-B14F-4D97-AF65-F5344CB8AC3E}">
        <p14:creationId xmlns:p14="http://schemas.microsoft.com/office/powerpoint/2010/main" val="5531971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5082"/>
          </a:xfrm>
        </p:spPr>
        <p:txBody>
          <a:bodyPr/>
          <a:lstStyle/>
          <a:p>
            <a:r>
              <a:rPr lang="en-US" dirty="0" smtClean="0"/>
              <a:t>More CS context</a:t>
            </a:r>
            <a:endParaRPr lang="en-US" dirty="0"/>
          </a:p>
        </p:txBody>
      </p:sp>
      <p:sp>
        <p:nvSpPr>
          <p:cNvPr id="3" name="Content Placeholder 2"/>
          <p:cNvSpPr>
            <a:spLocks noGrp="1"/>
          </p:cNvSpPr>
          <p:nvPr>
            <p:ph idx="1"/>
          </p:nvPr>
        </p:nvSpPr>
        <p:spPr>
          <a:xfrm>
            <a:off x="457200" y="1201272"/>
            <a:ext cx="8229600" cy="4924892"/>
          </a:xfrm>
        </p:spPr>
        <p:txBody>
          <a:bodyPr>
            <a:normAutofit/>
          </a:bodyPr>
          <a:lstStyle/>
          <a:p>
            <a:r>
              <a:rPr lang="en-US" dirty="0" smtClean="0"/>
              <a:t>Flat memory – Ideal abstraction for parallel algorithms/programming</a:t>
            </a:r>
          </a:p>
          <a:p>
            <a:r>
              <a:rPr lang="en-US" dirty="0"/>
              <a:t>Extra speedups by 1 </a:t>
            </a:r>
            <a:r>
              <a:rPr lang="en-US" dirty="0" err="1"/>
              <a:t>OoM</a:t>
            </a:r>
            <a:r>
              <a:rPr lang="en-US" dirty="0"/>
              <a:t> </a:t>
            </a:r>
          </a:p>
          <a:p>
            <a:r>
              <a:rPr lang="en-US" dirty="0"/>
              <a:t>Extra scaling by 2 </a:t>
            </a:r>
            <a:r>
              <a:rPr lang="en-US" dirty="0" err="1"/>
              <a:t>OoM</a:t>
            </a:r>
            <a:endParaRPr lang="en-US" dirty="0"/>
          </a:p>
          <a:p>
            <a:r>
              <a:rPr lang="en-US" dirty="0" smtClean="0"/>
              <a:t>Per above FFT result: Enable 128K (XMT) cores using flat memory</a:t>
            </a:r>
          </a:p>
          <a:p>
            <a:pPr marL="0" indent="0">
              <a:buNone/>
            </a:pPr>
            <a:endParaRPr lang="en-US" dirty="0" smtClean="0"/>
          </a:p>
        </p:txBody>
      </p:sp>
      <p:sp>
        <p:nvSpPr>
          <p:cNvPr id="4" name="Slide Number Placeholder 3"/>
          <p:cNvSpPr>
            <a:spLocks noGrp="1"/>
          </p:cNvSpPr>
          <p:nvPr>
            <p:ph type="sldNum" sz="quarter" idx="12"/>
          </p:nvPr>
        </p:nvSpPr>
        <p:spPr/>
        <p:txBody>
          <a:bodyPr/>
          <a:lstStyle/>
          <a:p>
            <a:fld id="{6D91661D-629B-1643-88A8-69A2F214F552}" type="slidenum">
              <a:rPr lang="en-US" smtClean="0"/>
              <a:pPr/>
              <a:t>92</a:t>
            </a:fld>
            <a:endParaRPr lang="en-US" dirty="0"/>
          </a:p>
        </p:txBody>
      </p:sp>
    </p:spTree>
    <p:extLst>
      <p:ext uri="{BB962C8B-B14F-4D97-AF65-F5344CB8AC3E}">
        <p14:creationId xmlns:p14="http://schemas.microsoft.com/office/powerpoint/2010/main" val="41559133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 y="0"/>
            <a:ext cx="9208008" cy="1013012"/>
          </a:xfrm>
        </p:spPr>
        <p:txBody>
          <a:bodyPr>
            <a:noAutofit/>
          </a:bodyPr>
          <a:lstStyle/>
          <a:p>
            <a:r>
              <a:rPr lang="en-US" sz="3200" dirty="0" smtClean="0"/>
              <a:t>Lead example:</a:t>
            </a:r>
            <a:r>
              <a:rPr lang="en-US" sz="3200" i="1" dirty="0" smtClean="0"/>
              <a:t> </a:t>
            </a:r>
            <a:r>
              <a:rPr lang="en-US" sz="3200" i="1" dirty="0"/>
              <a:t>Concept of</a:t>
            </a:r>
            <a:r>
              <a:rPr lang="en-US" sz="3200" dirty="0"/>
              <a:t> </a:t>
            </a:r>
            <a:r>
              <a:rPr lang="en-US" sz="3200" i="1" dirty="0"/>
              <a:t>a switch through integration of 3D-VLSI, microfluidic cooling and photonics</a:t>
            </a:r>
            <a:endParaRPr lang="en-US" sz="3200"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555812" y="1335741"/>
            <a:ext cx="7978588" cy="4096872"/>
          </a:xfrm>
          <a:prstGeom prst="rect">
            <a:avLst/>
          </a:prstGeom>
        </p:spPr>
      </p:pic>
      <p:sp>
        <p:nvSpPr>
          <p:cNvPr id="4" name="TextBox 3"/>
          <p:cNvSpPr txBox="1"/>
          <p:nvPr/>
        </p:nvSpPr>
        <p:spPr>
          <a:xfrm>
            <a:off x="384049" y="5340096"/>
            <a:ext cx="8759952" cy="1754326"/>
          </a:xfrm>
          <a:prstGeom prst="rect">
            <a:avLst/>
          </a:prstGeom>
          <a:noFill/>
        </p:spPr>
        <p:txBody>
          <a:bodyPr wrap="square" rtlCol="0">
            <a:spAutoFit/>
          </a:bodyPr>
          <a:lstStyle/>
          <a:p>
            <a:r>
              <a:rPr lang="en-US" dirty="0"/>
              <a:t>I</a:t>
            </a:r>
            <a:r>
              <a:rPr lang="en-US" dirty="0" smtClean="0"/>
              <a:t>nterconnection network: X inputs, X outputs (shown X=1,024). All-to-all switch: source </a:t>
            </a:r>
            <a:r>
              <a:rPr lang="en-US" dirty="0"/>
              <a:t>nodes of </a:t>
            </a:r>
            <a:r>
              <a:rPr lang="en-US" dirty="0" smtClean="0"/>
              <a:t>inputs same as destination nodes </a:t>
            </a:r>
            <a:r>
              <a:rPr lang="en-US" dirty="0"/>
              <a:t>of  </a:t>
            </a:r>
            <a:r>
              <a:rPr lang="en-US" dirty="0" smtClean="0"/>
              <a:t>outputs. </a:t>
            </a:r>
            <a:r>
              <a:rPr lang="en-US" dirty="0"/>
              <a:t>3</a:t>
            </a:r>
            <a:r>
              <a:rPr lang="en-US" dirty="0" smtClean="0"/>
              <a:t> </a:t>
            </a:r>
            <a:r>
              <a:rPr lang="en-US" dirty="0"/>
              <a:t>layers of a</a:t>
            </a:r>
            <a:r>
              <a:rPr lang="en-US" dirty="0" smtClean="0"/>
              <a:t> </a:t>
            </a:r>
            <a:r>
              <a:rPr lang="en-US" dirty="0"/>
              <a:t>3D </a:t>
            </a:r>
            <a:r>
              <a:rPr lang="en-US" dirty="0" smtClean="0"/>
              <a:t>stack </a:t>
            </a:r>
            <a:r>
              <a:rPr lang="en-US" dirty="0"/>
              <a:t>shown. Each transceiver block </a:t>
            </a:r>
            <a:r>
              <a:rPr lang="en-US" dirty="0" smtClean="0"/>
              <a:t>either converts electronics to </a:t>
            </a:r>
            <a:r>
              <a:rPr lang="en-US" dirty="0"/>
              <a:t>photonics (e2p), or vice versa (p2e). Microfluidic cooling of the two bottom layers is shown</a:t>
            </a:r>
            <a:r>
              <a:rPr lang="en-US" dirty="0" smtClean="0"/>
              <a:t>. Middle (ICN) layer is particularly challenging to cool otherwise.</a:t>
            </a:r>
            <a:endParaRPr lang="en-US" dirty="0"/>
          </a:p>
          <a:p>
            <a:endParaRPr lang="en-US" dirty="0"/>
          </a:p>
        </p:txBody>
      </p:sp>
      <p:sp>
        <p:nvSpPr>
          <p:cNvPr id="5" name="Slide Number Placeholder 4"/>
          <p:cNvSpPr>
            <a:spLocks noGrp="1"/>
          </p:cNvSpPr>
          <p:nvPr>
            <p:ph type="sldNum" sz="quarter" idx="12"/>
          </p:nvPr>
        </p:nvSpPr>
        <p:spPr/>
        <p:txBody>
          <a:bodyPr/>
          <a:lstStyle/>
          <a:p>
            <a:fld id="{6D91661D-629B-1643-88A8-69A2F214F552}" type="slidenum">
              <a:rPr lang="en-US" smtClean="0"/>
              <a:pPr/>
              <a:t>93</a:t>
            </a:fld>
            <a:endParaRPr lang="en-US" dirty="0"/>
          </a:p>
        </p:txBody>
      </p:sp>
    </p:spTree>
    <p:extLst>
      <p:ext uri="{BB962C8B-B14F-4D97-AF65-F5344CB8AC3E}">
        <p14:creationId xmlns:p14="http://schemas.microsoft.com/office/powerpoint/2010/main" val="28645971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435"/>
          </a:xfrm>
        </p:spPr>
        <p:txBody>
          <a:bodyPr>
            <a:normAutofit fontScale="90000"/>
          </a:bodyPr>
          <a:lstStyle/>
          <a:p>
            <a:r>
              <a:rPr lang="en-US" dirty="0" smtClean="0"/>
              <a:t>Experiments with simulators (ANSYS) </a:t>
            </a:r>
            <a:endParaRPr lang="en-US" dirty="0"/>
          </a:p>
        </p:txBody>
      </p:sp>
      <p:sp>
        <p:nvSpPr>
          <p:cNvPr id="3" name="Content Placeholder 2"/>
          <p:cNvSpPr>
            <a:spLocks noGrp="1"/>
          </p:cNvSpPr>
          <p:nvPr>
            <p:ph idx="1"/>
          </p:nvPr>
        </p:nvSpPr>
        <p:spPr>
          <a:xfrm>
            <a:off x="457199" y="905436"/>
            <a:ext cx="8542421" cy="5952564"/>
          </a:xfrm>
        </p:spPr>
        <p:txBody>
          <a:bodyPr>
            <a:normAutofit fontScale="70000" lnSpcReduction="20000"/>
          </a:bodyPr>
          <a:lstStyle/>
          <a:p>
            <a:r>
              <a:rPr lang="en-US" dirty="0" smtClean="0"/>
              <a:t>Seek partition of the surface of the chip into a grid of as many silicon substrates as possible so that each substrate can transmit </a:t>
            </a:r>
            <a:r>
              <a:rPr lang="en-US" dirty="0" smtClean="0">
                <a:solidFill>
                  <a:srgbClr val="FF0000"/>
                </a:solidFill>
              </a:rPr>
              <a:t>25Gbps</a:t>
            </a:r>
            <a:r>
              <a:rPr lang="en-US" dirty="0" smtClean="0"/>
              <a:t>. Demonstrated: current/near future </a:t>
            </a:r>
            <a:r>
              <a:rPr lang="en-US" dirty="0" err="1" smtClean="0"/>
              <a:t>pJ</a:t>
            </a:r>
            <a:r>
              <a:rPr lang="en-US" dirty="0" smtClean="0"/>
              <a:t>/b rates and MFC </a:t>
            </a:r>
            <a:r>
              <a:rPr lang="en-US" dirty="0" smtClean="0">
                <a:sym typeface="Wingdings" panose="05000000000000000000" pitchFamily="2" charset="2"/>
              </a:rPr>
              <a:t> </a:t>
            </a:r>
            <a:r>
              <a:rPr lang="en-US" dirty="0" smtClean="0"/>
              <a:t>a substrate of 50X50X50µm</a:t>
            </a:r>
            <a:r>
              <a:rPr lang="en-US" baseline="30000" dirty="0" smtClean="0"/>
              <a:t>3 </a:t>
            </a:r>
            <a:r>
              <a:rPr lang="en-US" dirty="0" smtClean="0"/>
              <a:t>can be cooled by MFC,</a:t>
            </a:r>
            <a:r>
              <a:rPr lang="en-US" baseline="30000" dirty="0" smtClean="0"/>
              <a:t> </a:t>
            </a:r>
            <a:r>
              <a:rPr lang="en-US" dirty="0" smtClean="0"/>
              <a:t> while </a:t>
            </a:r>
            <a:r>
              <a:rPr lang="en-US" dirty="0"/>
              <a:t>30X30X50µm</a:t>
            </a:r>
            <a:r>
              <a:rPr lang="en-US" baseline="30000" dirty="0"/>
              <a:t>3 </a:t>
            </a:r>
            <a:r>
              <a:rPr lang="en-US" dirty="0" smtClean="0"/>
              <a:t>will get too hot. </a:t>
            </a:r>
            <a:endParaRPr lang="en-US" baseline="30000" dirty="0" smtClean="0"/>
          </a:p>
          <a:p>
            <a:r>
              <a:rPr lang="en-US" dirty="0" smtClean="0">
                <a:solidFill>
                  <a:srgbClr val="FF0000"/>
                </a:solidFill>
              </a:rPr>
              <a:t>50X50µm</a:t>
            </a:r>
            <a:r>
              <a:rPr lang="en-US" baseline="30000" dirty="0" smtClean="0">
                <a:solidFill>
                  <a:srgbClr val="FF0000"/>
                </a:solidFill>
              </a:rPr>
              <a:t>2</a:t>
            </a:r>
            <a:r>
              <a:rPr lang="en-US" baseline="30000" dirty="0" smtClean="0"/>
              <a:t> </a:t>
            </a:r>
            <a:r>
              <a:rPr lang="en-US" dirty="0" smtClean="0"/>
              <a:t> </a:t>
            </a:r>
            <a:r>
              <a:rPr lang="en-US" dirty="0"/>
              <a:t>allows 400 substrates per mm</a:t>
            </a:r>
            <a:r>
              <a:rPr lang="en-US" baseline="30000" dirty="0"/>
              <a:t>2</a:t>
            </a:r>
            <a:r>
              <a:rPr lang="en-US" dirty="0"/>
              <a:t> or </a:t>
            </a:r>
            <a:r>
              <a:rPr lang="en-US" dirty="0" smtClean="0">
                <a:solidFill>
                  <a:srgbClr val="FF0000"/>
                </a:solidFill>
              </a:rPr>
              <a:t>160K </a:t>
            </a:r>
            <a:r>
              <a:rPr lang="en-US" dirty="0">
                <a:solidFill>
                  <a:srgbClr val="FF0000"/>
                </a:solidFill>
              </a:rPr>
              <a:t>per area of 20X20mm</a:t>
            </a:r>
            <a:r>
              <a:rPr lang="en-US" baseline="30000" dirty="0">
                <a:solidFill>
                  <a:srgbClr val="FF0000"/>
                </a:solidFill>
              </a:rPr>
              <a:t>2</a:t>
            </a:r>
            <a:r>
              <a:rPr lang="en-US" dirty="0"/>
              <a:t>. This back-of-the envelope calculation suggests potential for off-chip bandwidth of 4Pb/s (=500TB/s) if a monolithic layer (in a 3D-VLSI stack) with these features is built. </a:t>
            </a:r>
            <a:endParaRPr lang="en-US" dirty="0" smtClean="0"/>
          </a:p>
          <a:p>
            <a:pPr marL="0" indent="0">
              <a:buNone/>
            </a:pPr>
            <a:endParaRPr lang="en-US" dirty="0"/>
          </a:p>
          <a:p>
            <a:pPr marL="0" indent="0" fontAlgn="t">
              <a:spcBef>
                <a:spcPts val="0"/>
              </a:spcBef>
              <a:buNone/>
            </a:pPr>
            <a:r>
              <a:rPr lang="en-US" u="sng" dirty="0" smtClean="0">
                <a:latin typeface="Arial"/>
              </a:rPr>
              <a:t>Top, or bottom view</a:t>
            </a:r>
          </a:p>
          <a:p>
            <a:pPr marL="0" indent="0" fontAlgn="t">
              <a:spcBef>
                <a:spcPts val="0"/>
              </a:spcBef>
              <a:buNone/>
            </a:pPr>
            <a:endParaRPr lang="en-US" u="sng" dirty="0">
              <a:latin typeface="Arial"/>
            </a:endParaRPr>
          </a:p>
          <a:p>
            <a:pPr marL="0" indent="0">
              <a:buNone/>
            </a:pPr>
            <a:endParaRPr lang="en-US" dirty="0" smtClean="0"/>
          </a:p>
          <a:p>
            <a:pPr marL="0" indent="0">
              <a:buNone/>
            </a:pPr>
            <a:r>
              <a:rPr lang="en-US" sz="2600" dirty="0" smtClean="0"/>
              <a:t>Photonic link from every cell</a:t>
            </a:r>
            <a:endParaRPr lang="en-US" sz="2600" dirty="0"/>
          </a:p>
          <a:p>
            <a:pPr marL="0" indent="0">
              <a:buNone/>
            </a:pPr>
            <a:endParaRPr lang="en-US" sz="2600"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But, </a:t>
            </a:r>
            <a:r>
              <a:rPr lang="en-US" i="1" dirty="0" smtClean="0"/>
              <a:t>what next?...</a:t>
            </a:r>
          </a:p>
          <a:p>
            <a:endParaRPr lang="en-US" i="1" dirty="0" smtClean="0"/>
          </a:p>
        </p:txBody>
      </p:sp>
      <p:graphicFrame>
        <p:nvGraphicFramePr>
          <p:cNvPr id="4" name="Content Placeholder 5"/>
          <p:cNvGraphicFramePr>
            <a:graphicFrameLocks/>
          </p:cNvGraphicFramePr>
          <p:nvPr>
            <p:extLst>
              <p:ext uri="{D42A27DB-BD31-4B8C-83A1-F6EECF244321}">
                <p14:modId xmlns:p14="http://schemas.microsoft.com/office/powerpoint/2010/main" val="95729705"/>
              </p:ext>
            </p:extLst>
          </p:nvPr>
        </p:nvGraphicFramePr>
        <p:xfrm>
          <a:off x="3376489" y="3593576"/>
          <a:ext cx="5310311" cy="2926080"/>
        </p:xfrm>
        <a:graphic>
          <a:graphicData uri="http://schemas.openxmlformats.org/drawingml/2006/table">
            <a:tbl>
              <a:tblPr>
                <a:tableStyleId>{5C22544A-7EE6-4342-B048-85BDC9FD1C3A}</a:tableStyleId>
              </a:tblPr>
              <a:tblGrid>
                <a:gridCol w="531031">
                  <a:extLst>
                    <a:ext uri="{9D8B030D-6E8A-4147-A177-3AD203B41FA5}">
                      <a16:colId xmlns:a16="http://schemas.microsoft.com/office/drawing/2014/main" val="20000"/>
                    </a:ext>
                  </a:extLst>
                </a:gridCol>
                <a:gridCol w="531031">
                  <a:extLst>
                    <a:ext uri="{9D8B030D-6E8A-4147-A177-3AD203B41FA5}">
                      <a16:colId xmlns:a16="http://schemas.microsoft.com/office/drawing/2014/main" val="20001"/>
                    </a:ext>
                  </a:extLst>
                </a:gridCol>
                <a:gridCol w="531031">
                  <a:extLst>
                    <a:ext uri="{9D8B030D-6E8A-4147-A177-3AD203B41FA5}">
                      <a16:colId xmlns:a16="http://schemas.microsoft.com/office/drawing/2014/main" val="20002"/>
                    </a:ext>
                  </a:extLst>
                </a:gridCol>
                <a:gridCol w="531031">
                  <a:extLst>
                    <a:ext uri="{9D8B030D-6E8A-4147-A177-3AD203B41FA5}">
                      <a16:colId xmlns:a16="http://schemas.microsoft.com/office/drawing/2014/main" val="20003"/>
                    </a:ext>
                  </a:extLst>
                </a:gridCol>
                <a:gridCol w="640638">
                  <a:extLst>
                    <a:ext uri="{9D8B030D-6E8A-4147-A177-3AD203B41FA5}">
                      <a16:colId xmlns:a16="http://schemas.microsoft.com/office/drawing/2014/main" val="20004"/>
                    </a:ext>
                  </a:extLst>
                </a:gridCol>
                <a:gridCol w="421425">
                  <a:extLst>
                    <a:ext uri="{9D8B030D-6E8A-4147-A177-3AD203B41FA5}">
                      <a16:colId xmlns:a16="http://schemas.microsoft.com/office/drawing/2014/main" val="20005"/>
                    </a:ext>
                  </a:extLst>
                </a:gridCol>
                <a:gridCol w="531031">
                  <a:extLst>
                    <a:ext uri="{9D8B030D-6E8A-4147-A177-3AD203B41FA5}">
                      <a16:colId xmlns:a16="http://schemas.microsoft.com/office/drawing/2014/main" val="20006"/>
                    </a:ext>
                  </a:extLst>
                </a:gridCol>
                <a:gridCol w="531031">
                  <a:extLst>
                    <a:ext uri="{9D8B030D-6E8A-4147-A177-3AD203B41FA5}">
                      <a16:colId xmlns:a16="http://schemas.microsoft.com/office/drawing/2014/main" val="20007"/>
                    </a:ext>
                  </a:extLst>
                </a:gridCol>
                <a:gridCol w="531031">
                  <a:extLst>
                    <a:ext uri="{9D8B030D-6E8A-4147-A177-3AD203B41FA5}">
                      <a16:colId xmlns:a16="http://schemas.microsoft.com/office/drawing/2014/main" val="20008"/>
                    </a:ext>
                  </a:extLst>
                </a:gridCol>
                <a:gridCol w="531031">
                  <a:extLst>
                    <a:ext uri="{9D8B030D-6E8A-4147-A177-3AD203B41FA5}">
                      <a16:colId xmlns:a16="http://schemas.microsoft.com/office/drawing/2014/main" val="20009"/>
                    </a:ext>
                  </a:extLst>
                </a:gridCol>
              </a:tblGrid>
              <a:tr h="25945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7" name="Arc 6"/>
          <p:cNvSpPr/>
          <p:nvPr/>
        </p:nvSpPr>
        <p:spPr>
          <a:xfrm>
            <a:off x="3206111" y="3593576"/>
            <a:ext cx="387212" cy="21685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Arc 8"/>
          <p:cNvSpPr/>
          <p:nvPr/>
        </p:nvSpPr>
        <p:spPr>
          <a:xfrm>
            <a:off x="3794673" y="3593576"/>
            <a:ext cx="356234" cy="21685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p:cNvSpPr/>
          <p:nvPr/>
        </p:nvSpPr>
        <p:spPr>
          <a:xfrm>
            <a:off x="7992046" y="3593576"/>
            <a:ext cx="387211" cy="21685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3206111" y="6133863"/>
            <a:ext cx="387212" cy="1548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D91661D-629B-1643-88A8-69A2F214F552}" type="slidenum">
              <a:rPr lang="en-US" smtClean="0"/>
              <a:pPr/>
              <a:t>94</a:t>
            </a:fld>
            <a:endParaRPr lang="en-US" dirty="0"/>
          </a:p>
        </p:txBody>
      </p:sp>
    </p:spTree>
    <p:extLst>
      <p:ext uri="{BB962C8B-B14F-4D97-AF65-F5344CB8AC3E}">
        <p14:creationId xmlns:p14="http://schemas.microsoft.com/office/powerpoint/2010/main" val="23392978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435"/>
          </a:xfrm>
        </p:spPr>
        <p:txBody>
          <a:bodyPr>
            <a:normAutofit/>
          </a:bodyPr>
          <a:lstStyle/>
          <a:p>
            <a:r>
              <a:rPr lang="en-US" dirty="0"/>
              <a:t>But, </a:t>
            </a:r>
            <a:r>
              <a:rPr lang="en-US" i="1" dirty="0"/>
              <a:t>what next?...</a:t>
            </a:r>
          </a:p>
        </p:txBody>
      </p:sp>
      <p:sp>
        <p:nvSpPr>
          <p:cNvPr id="3" name="Content Placeholder 2"/>
          <p:cNvSpPr>
            <a:spLocks noGrp="1"/>
          </p:cNvSpPr>
          <p:nvPr>
            <p:ph idx="1"/>
          </p:nvPr>
        </p:nvSpPr>
        <p:spPr>
          <a:xfrm>
            <a:off x="0" y="905436"/>
            <a:ext cx="9144000" cy="5952564"/>
          </a:xfrm>
        </p:spPr>
        <p:txBody>
          <a:bodyPr>
            <a:normAutofit fontScale="85000" lnSpcReduction="20000"/>
          </a:bodyPr>
          <a:lstStyle/>
          <a:p>
            <a:r>
              <a:rPr lang="en-US" dirty="0" smtClean="0"/>
              <a:t>Need </a:t>
            </a:r>
            <a:r>
              <a:rPr lang="en-US" dirty="0"/>
              <a:t>help to sort </a:t>
            </a:r>
            <a:r>
              <a:rPr lang="en-US" dirty="0" smtClean="0"/>
              <a:t>out many </a:t>
            </a:r>
            <a:r>
              <a:rPr lang="en-US" dirty="0" err="1" smtClean="0"/>
              <a:t>approaches&amp;tradeoffs</a:t>
            </a:r>
            <a:r>
              <a:rPr lang="en-US" dirty="0" smtClean="0"/>
              <a:t> </a:t>
            </a:r>
            <a:r>
              <a:rPr lang="en-US" dirty="0"/>
              <a:t>to silicon photonics. </a:t>
            </a:r>
            <a:endParaRPr lang="en-US" dirty="0" smtClean="0"/>
          </a:p>
          <a:p>
            <a:pPr marL="0" indent="0">
              <a:buNone/>
            </a:pPr>
            <a:endParaRPr lang="en-US" u="sng" dirty="0" smtClean="0"/>
          </a:p>
          <a:p>
            <a:pPr marL="0" indent="0">
              <a:buNone/>
            </a:pPr>
            <a:r>
              <a:rPr lang="en-US" u="sng" dirty="0" smtClean="0"/>
              <a:t>Example 1</a:t>
            </a:r>
            <a:r>
              <a:rPr lang="en-US" dirty="0" smtClean="0"/>
              <a:t> </a:t>
            </a:r>
            <a:r>
              <a:rPr lang="en-US" dirty="0" err="1" smtClean="0"/>
              <a:t>Dupruis</a:t>
            </a:r>
            <a:r>
              <a:rPr lang="en-US" dirty="0"/>
              <a:t> et al 2015, integrate III-V </a:t>
            </a:r>
            <a:r>
              <a:rPr lang="en-US" dirty="0" smtClean="0"/>
              <a:t>material with CMOS circuits, for a 30-Gb/s optical link. Nice silicon area and </a:t>
            </a:r>
            <a:r>
              <a:rPr lang="en-US" dirty="0" err="1" smtClean="0"/>
              <a:t>pJ</a:t>
            </a:r>
            <a:r>
              <a:rPr lang="en-US" dirty="0" smtClean="0"/>
              <a:t>/b for Rx and </a:t>
            </a:r>
            <a:r>
              <a:rPr lang="en-US" dirty="0" err="1" smtClean="0"/>
              <a:t>Tx</a:t>
            </a:r>
            <a:r>
              <a:rPr lang="en-US" dirty="0" smtClean="0"/>
              <a:t>.</a:t>
            </a:r>
            <a:r>
              <a:rPr lang="en-US" dirty="0"/>
              <a:t/>
            </a:r>
            <a:br>
              <a:rPr lang="en-US" dirty="0"/>
            </a:br>
            <a:r>
              <a:rPr lang="en-US" dirty="0"/>
              <a:t>Even I can </a:t>
            </a:r>
            <a:r>
              <a:rPr lang="en-US" dirty="0" smtClean="0"/>
              <a:t>tell: </a:t>
            </a:r>
            <a:r>
              <a:rPr lang="en-US" dirty="0"/>
              <a:t>they allow long distance (10km), but we need far </a:t>
            </a:r>
            <a:r>
              <a:rPr lang="en-US" dirty="0" smtClean="0"/>
              <a:t>less </a:t>
            </a:r>
            <a:r>
              <a:rPr lang="en-US" dirty="0" smtClean="0">
                <a:sym typeface="Wingdings" panose="05000000000000000000" pitchFamily="2" charset="2"/>
              </a:rPr>
              <a:t></a:t>
            </a:r>
            <a:r>
              <a:rPr lang="en-US" dirty="0"/>
              <a:t/>
            </a:r>
            <a:br>
              <a:rPr lang="en-US" dirty="0"/>
            </a:br>
            <a:r>
              <a:rPr lang="en-US" dirty="0" smtClean="0"/>
              <a:t>But, </a:t>
            </a:r>
            <a:r>
              <a:rPr lang="en-US" i="1" dirty="0" smtClean="0"/>
              <a:t>how to navigate </a:t>
            </a:r>
            <a:r>
              <a:rPr lang="en-US" i="1" dirty="0"/>
              <a:t>among </a:t>
            </a:r>
            <a:r>
              <a:rPr lang="en-US" i="1" dirty="0" smtClean="0"/>
              <a:t>different </a:t>
            </a:r>
            <a:r>
              <a:rPr lang="en-US" i="1" dirty="0"/>
              <a:t>possibilities and developing </a:t>
            </a:r>
            <a:r>
              <a:rPr lang="en-US" i="1" dirty="0" smtClean="0"/>
              <a:t>them?</a:t>
            </a:r>
            <a:r>
              <a:rPr lang="en-US" i="1" dirty="0"/>
              <a:t/>
            </a:r>
            <a:br>
              <a:rPr lang="en-US" i="1" dirty="0"/>
            </a:br>
            <a:r>
              <a:rPr lang="en-US" u="sng" dirty="0" smtClean="0"/>
              <a:t>Example questions</a:t>
            </a:r>
            <a:r>
              <a:rPr lang="en-US" dirty="0" smtClean="0"/>
              <a:t> How </a:t>
            </a:r>
            <a:r>
              <a:rPr lang="en-US" dirty="0"/>
              <a:t>"monolithic" can integration be?</a:t>
            </a:r>
            <a:br>
              <a:rPr lang="en-US" dirty="0"/>
            </a:br>
            <a:r>
              <a:rPr lang="en-US" dirty="0"/>
              <a:t>To what extent can electronics and photonics </a:t>
            </a:r>
            <a:r>
              <a:rPr lang="en-US" dirty="0" smtClean="0"/>
              <a:t>(1) share </a:t>
            </a:r>
            <a:r>
              <a:rPr lang="en-US" dirty="0"/>
              <a:t>the same wafer improving density and lowering parasitic effects, </a:t>
            </a:r>
            <a:r>
              <a:rPr lang="en-US" dirty="0" smtClean="0"/>
              <a:t>versus (2) be fabricated </a:t>
            </a:r>
            <a:r>
              <a:rPr lang="en-US" dirty="0"/>
              <a:t>on different platforms that favor each </a:t>
            </a:r>
            <a:r>
              <a:rPr lang="en-US" dirty="0" smtClean="0"/>
              <a:t>better; </a:t>
            </a:r>
            <a:r>
              <a:rPr lang="en-US" dirty="0"/>
              <a:t>then brought </a:t>
            </a:r>
            <a:r>
              <a:rPr lang="en-US" dirty="0" smtClean="0"/>
              <a:t>together, e.g., </a:t>
            </a:r>
            <a:r>
              <a:rPr lang="en-US" dirty="0"/>
              <a:t>by short wire bonds and flip </a:t>
            </a:r>
            <a:r>
              <a:rPr lang="en-US" dirty="0" smtClean="0"/>
              <a:t>chip</a:t>
            </a:r>
          </a:p>
          <a:p>
            <a:pPr marL="0" indent="0">
              <a:buNone/>
            </a:pPr>
            <a:r>
              <a:rPr lang="en-US" dirty="0"/>
              <a:t/>
            </a:r>
            <a:br>
              <a:rPr lang="en-US" dirty="0"/>
            </a:br>
            <a:endParaRPr lang="en-US" dirty="0" smtClean="0"/>
          </a:p>
        </p:txBody>
      </p:sp>
      <p:sp>
        <p:nvSpPr>
          <p:cNvPr id="4" name="Slide Number Placeholder 3"/>
          <p:cNvSpPr>
            <a:spLocks noGrp="1"/>
          </p:cNvSpPr>
          <p:nvPr>
            <p:ph type="sldNum" sz="quarter" idx="12"/>
          </p:nvPr>
        </p:nvSpPr>
        <p:spPr/>
        <p:txBody>
          <a:bodyPr/>
          <a:lstStyle/>
          <a:p>
            <a:fld id="{6D91661D-629B-1643-88A8-69A2F214F552}" type="slidenum">
              <a:rPr lang="en-US" smtClean="0"/>
              <a:pPr/>
              <a:t>95</a:t>
            </a:fld>
            <a:endParaRPr lang="en-US" dirty="0"/>
          </a:p>
        </p:txBody>
      </p:sp>
    </p:spTree>
    <p:extLst>
      <p:ext uri="{BB962C8B-B14F-4D97-AF65-F5344CB8AC3E}">
        <p14:creationId xmlns:p14="http://schemas.microsoft.com/office/powerpoint/2010/main" val="23797244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435"/>
          </a:xfrm>
        </p:spPr>
        <p:txBody>
          <a:bodyPr>
            <a:normAutofit/>
          </a:bodyPr>
          <a:lstStyle/>
          <a:p>
            <a:r>
              <a:rPr lang="en-US" dirty="0" smtClean="0"/>
              <a:t>Example 2: </a:t>
            </a:r>
            <a:r>
              <a:rPr lang="en-US" dirty="0"/>
              <a:t>on-chip modulator</a:t>
            </a:r>
            <a:endParaRPr lang="en-US" i="1" dirty="0"/>
          </a:p>
        </p:txBody>
      </p:sp>
      <p:sp>
        <p:nvSpPr>
          <p:cNvPr id="3" name="Content Placeholder 2"/>
          <p:cNvSpPr>
            <a:spLocks noGrp="1"/>
          </p:cNvSpPr>
          <p:nvPr>
            <p:ph idx="1"/>
          </p:nvPr>
        </p:nvSpPr>
        <p:spPr>
          <a:xfrm>
            <a:off x="1" y="905436"/>
            <a:ext cx="8999620" cy="5952564"/>
          </a:xfrm>
        </p:spPr>
        <p:txBody>
          <a:bodyPr>
            <a:normAutofit fontScale="77500" lnSpcReduction="20000"/>
          </a:bodyPr>
          <a:lstStyle/>
          <a:p>
            <a:pPr marL="0" indent="0">
              <a:buNone/>
            </a:pPr>
            <a:r>
              <a:rPr lang="en-US" dirty="0" smtClean="0"/>
              <a:t>Consider micro-ring resonator</a:t>
            </a:r>
            <a:r>
              <a:rPr lang="en-US" dirty="0"/>
              <a:t> </a:t>
            </a:r>
            <a:r>
              <a:rPr lang="en-US" dirty="0" smtClean="0"/>
              <a:t>(low energy).</a:t>
            </a:r>
            <a:r>
              <a:rPr lang="en-US" dirty="0"/>
              <a:t> But : (</a:t>
            </a:r>
            <a:r>
              <a:rPr lang="en-US" dirty="0" err="1" smtClean="0"/>
              <a:t>i</a:t>
            </a:r>
            <a:r>
              <a:rPr lang="en-US" dirty="0" smtClean="0"/>
              <a:t>) vulnerable </a:t>
            </a:r>
            <a:r>
              <a:rPr lang="en-US" dirty="0"/>
              <a:t>to temperature </a:t>
            </a:r>
            <a:r>
              <a:rPr lang="en-US" dirty="0" smtClean="0"/>
              <a:t>fluctuation; (ii</a:t>
            </a:r>
            <a:r>
              <a:rPr lang="en-US" dirty="0"/>
              <a:t>) challenging to scale reliably to 100K high-bandwidth devices on chip using automatic fabrication. </a:t>
            </a:r>
            <a:endParaRPr lang="en-US" dirty="0" smtClean="0"/>
          </a:p>
          <a:p>
            <a:pPr marL="0" indent="0">
              <a:buNone/>
            </a:pPr>
            <a:r>
              <a:rPr lang="en-US" dirty="0" smtClean="0"/>
              <a:t>C. Sun+ (22 authors), Single-chip </a:t>
            </a:r>
            <a:r>
              <a:rPr lang="en-US" dirty="0"/>
              <a:t>microprocessor that communicates directly using </a:t>
            </a:r>
            <a:r>
              <a:rPr lang="en-US" dirty="0" smtClean="0"/>
              <a:t>light, Nature, 24 Dec 2015. </a:t>
            </a:r>
            <a:r>
              <a:rPr lang="en-US" dirty="0" smtClean="0">
                <a:solidFill>
                  <a:srgbClr val="FF0000"/>
                </a:solidFill>
              </a:rPr>
              <a:t>Exciting</a:t>
            </a:r>
            <a:r>
              <a:rPr lang="en-US" dirty="0" smtClean="0"/>
              <a:t>: </a:t>
            </a:r>
          </a:p>
          <a:p>
            <a:pPr>
              <a:buFontTx/>
              <a:buChar char="-"/>
            </a:pPr>
            <a:r>
              <a:rPr lang="en-US" dirty="0" smtClean="0"/>
              <a:t>minimal changes to CMOS!</a:t>
            </a:r>
          </a:p>
          <a:p>
            <a:pPr>
              <a:buFontTx/>
              <a:buChar char="-"/>
            </a:pPr>
            <a:r>
              <a:rPr lang="en-US" dirty="0" smtClean="0"/>
              <a:t>tuning </a:t>
            </a:r>
            <a:r>
              <a:rPr lang="en-US" dirty="0"/>
              <a:t>circuitry to overcome </a:t>
            </a:r>
            <a:r>
              <a:rPr lang="el-GR" dirty="0" smtClean="0"/>
              <a:t>λ</a:t>
            </a:r>
            <a:r>
              <a:rPr lang="en-US" baseline="-25000" dirty="0" smtClean="0"/>
              <a:t>0</a:t>
            </a:r>
            <a:r>
              <a:rPr lang="en-US" dirty="0" smtClean="0"/>
              <a:t> variations</a:t>
            </a:r>
          </a:p>
          <a:p>
            <a:pPr>
              <a:buFontTx/>
              <a:buChar char="-"/>
            </a:pPr>
            <a:r>
              <a:rPr lang="en-US" dirty="0" smtClean="0"/>
              <a:t>micro-heaters </a:t>
            </a:r>
            <a:r>
              <a:rPr lang="en-US" dirty="0"/>
              <a:t>and temperature </a:t>
            </a:r>
            <a:r>
              <a:rPr lang="en-US" dirty="0" smtClean="0"/>
              <a:t>controllers</a:t>
            </a:r>
          </a:p>
          <a:p>
            <a:pPr marL="0" indent="0">
              <a:buNone/>
            </a:pPr>
            <a:r>
              <a:rPr lang="en-US" dirty="0" smtClean="0"/>
              <a:t>Though:</a:t>
            </a:r>
          </a:p>
          <a:p>
            <a:pPr>
              <a:buFontTx/>
              <a:buChar char="-"/>
            </a:pPr>
            <a:r>
              <a:rPr lang="en-US" dirty="0" smtClean="0"/>
              <a:t>small dual core</a:t>
            </a:r>
          </a:p>
          <a:p>
            <a:pPr>
              <a:buFontTx/>
              <a:buChar char="-"/>
            </a:pPr>
            <a:r>
              <a:rPr lang="en-US" dirty="0" smtClean="0"/>
              <a:t>limited thermal </a:t>
            </a:r>
            <a:r>
              <a:rPr lang="en-US" dirty="0"/>
              <a:t>range and </a:t>
            </a:r>
            <a:r>
              <a:rPr lang="en-US" dirty="0" smtClean="0"/>
              <a:t>bandwidth </a:t>
            </a:r>
          </a:p>
          <a:p>
            <a:pPr marL="0" indent="0">
              <a:buNone/>
            </a:pPr>
            <a:r>
              <a:rPr lang="en-US" dirty="0" smtClean="0"/>
              <a:t>Will </a:t>
            </a:r>
            <a:r>
              <a:rPr lang="en-US" dirty="0"/>
              <a:t>microfluidic cooling (and 3D-VLSI) provide the key for the scale we seek</a:t>
            </a:r>
            <a:r>
              <a:rPr lang="en-US" dirty="0" smtClean="0"/>
              <a:t>?</a:t>
            </a:r>
            <a:r>
              <a:rPr lang="en-US" dirty="0"/>
              <a:t> </a:t>
            </a:r>
            <a:r>
              <a:rPr lang="en-US" dirty="0" smtClean="0"/>
              <a:t>Not only above issues. Also: greater </a:t>
            </a:r>
            <a:r>
              <a:rPr lang="en-US" dirty="0"/>
              <a:t>flexibility with the remaining </a:t>
            </a:r>
            <a:r>
              <a:rPr lang="en-US" dirty="0" smtClean="0"/>
              <a:t>pieces since intermediate steps may be power inefficient</a:t>
            </a:r>
          </a:p>
          <a:p>
            <a:pPr marL="0" indent="0">
              <a:buNone/>
            </a:pPr>
            <a:endParaRPr lang="en-US" dirty="0" smtClean="0"/>
          </a:p>
          <a:p>
            <a:pPr marL="0" indent="0">
              <a:buNone/>
            </a:pPr>
            <a:r>
              <a:rPr lang="el-GR" sz="2300" dirty="0"/>
              <a:t>λ</a:t>
            </a:r>
            <a:r>
              <a:rPr lang="en-US" sz="2300" baseline="-25000" dirty="0"/>
              <a:t>0 </a:t>
            </a:r>
            <a:r>
              <a:rPr lang="en-US" sz="2300" dirty="0" smtClean="0"/>
              <a:t>wavelength </a:t>
            </a:r>
            <a:r>
              <a:rPr lang="en-US" sz="2300" dirty="0"/>
              <a:t>in </a:t>
            </a:r>
            <a:r>
              <a:rPr lang="en-US" sz="2300" dirty="0" smtClean="0"/>
              <a:t>vacuum</a:t>
            </a:r>
            <a:endParaRPr lang="en-US" sz="2300"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96</a:t>
            </a:fld>
            <a:endParaRPr lang="en-US" dirty="0"/>
          </a:p>
        </p:txBody>
      </p:sp>
    </p:spTree>
    <p:extLst>
      <p:ext uri="{BB962C8B-B14F-4D97-AF65-F5344CB8AC3E}">
        <p14:creationId xmlns:p14="http://schemas.microsoft.com/office/powerpoint/2010/main" val="23392978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435"/>
          </a:xfrm>
        </p:spPr>
        <p:txBody>
          <a:bodyPr>
            <a:normAutofit/>
          </a:bodyPr>
          <a:lstStyle/>
          <a:p>
            <a:r>
              <a:rPr lang="en-US" dirty="0" smtClean="0"/>
              <a:t>Some comments &amp; comparison(?) </a:t>
            </a:r>
            <a:endParaRPr lang="en-US" dirty="0"/>
          </a:p>
        </p:txBody>
      </p:sp>
      <p:sp>
        <p:nvSpPr>
          <p:cNvPr id="3" name="Content Placeholder 2"/>
          <p:cNvSpPr>
            <a:spLocks noGrp="1"/>
          </p:cNvSpPr>
          <p:nvPr>
            <p:ph idx="1"/>
          </p:nvPr>
        </p:nvSpPr>
        <p:spPr>
          <a:xfrm>
            <a:off x="457200" y="905436"/>
            <a:ext cx="8229600" cy="5220728"/>
          </a:xfrm>
        </p:spPr>
        <p:txBody>
          <a:bodyPr>
            <a:normAutofit fontScale="85000" lnSpcReduction="10000"/>
          </a:bodyPr>
          <a:lstStyle/>
          <a:p>
            <a:r>
              <a:rPr lang="en-US" dirty="0" smtClean="0"/>
              <a:t>For </a:t>
            </a:r>
            <a:r>
              <a:rPr lang="en-US" dirty="0"/>
              <a:t>a 64b(=8B) architecture and 3GHz processors, around </a:t>
            </a:r>
            <a:r>
              <a:rPr lang="en-US" dirty="0" smtClean="0"/>
              <a:t>20K </a:t>
            </a:r>
            <a:r>
              <a:rPr lang="en-US" dirty="0"/>
              <a:t>words (of 8B each) can be transmitted per clock. </a:t>
            </a:r>
            <a:endParaRPr lang="en-US" dirty="0" smtClean="0"/>
          </a:p>
          <a:p>
            <a:r>
              <a:rPr lang="en-US" dirty="0" smtClean="0"/>
              <a:t>Different objectives (e.g., packet sizes, longer distance), but it appears that </a:t>
            </a:r>
            <a:r>
              <a:rPr lang="en-US" dirty="0"/>
              <a:t>top-of-the-line 130Tb/s </a:t>
            </a:r>
            <a:r>
              <a:rPr lang="en-US" dirty="0" err="1"/>
              <a:t>Mellanox</a:t>
            </a:r>
            <a:r>
              <a:rPr lang="en-US" dirty="0"/>
              <a:t> </a:t>
            </a:r>
            <a:r>
              <a:rPr lang="en-US" dirty="0" smtClean="0"/>
              <a:t>switch </a:t>
            </a:r>
            <a:r>
              <a:rPr lang="en-US" dirty="0"/>
              <a:t>would allow transmission of around 650 words per clock. The larger substrate volume option also enables replacing a single 25Gb/s structure by several (e.g., three 8.3Gb/s) structures, which is likely to be cheaper, as these structures are simpler</a:t>
            </a:r>
            <a:r>
              <a:rPr lang="en-US" dirty="0" smtClean="0"/>
              <a:t>.</a:t>
            </a:r>
          </a:p>
          <a:p>
            <a:r>
              <a:rPr lang="en-US" dirty="0" smtClean="0"/>
              <a:t>Lower adoption bar for a switch: “equal exchange” of current component. However, lower scaling demands for many-cores…</a:t>
            </a:r>
          </a:p>
          <a:p>
            <a:pPr marL="0" indent="0">
              <a:buNone/>
            </a:pPr>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pPr/>
              <a:t>97</a:t>
            </a:fld>
            <a:endParaRPr lang="en-US" dirty="0"/>
          </a:p>
        </p:txBody>
      </p:sp>
    </p:spTree>
    <p:extLst>
      <p:ext uri="{BB962C8B-B14F-4D97-AF65-F5344CB8AC3E}">
        <p14:creationId xmlns:p14="http://schemas.microsoft.com/office/powerpoint/2010/main" val="20496997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Temperature reached by 25Gbps photonic device. Range: assumed power usage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430" y="2167731"/>
            <a:ext cx="4549140" cy="3390900"/>
          </a:xfrm>
        </p:spPr>
      </p:pic>
      <p:sp>
        <p:nvSpPr>
          <p:cNvPr id="5" name="TextBox 4"/>
          <p:cNvSpPr txBox="1"/>
          <p:nvPr/>
        </p:nvSpPr>
        <p:spPr>
          <a:xfrm>
            <a:off x="3858127" y="5470358"/>
            <a:ext cx="1896706" cy="369332"/>
          </a:xfrm>
          <a:prstGeom prst="rect">
            <a:avLst/>
          </a:prstGeom>
          <a:noFill/>
        </p:spPr>
        <p:txBody>
          <a:bodyPr wrap="square" rtlCol="0">
            <a:spAutoFit/>
          </a:bodyPr>
          <a:lstStyle/>
          <a:p>
            <a:r>
              <a:rPr lang="en-US" dirty="0" err="1" smtClean="0"/>
              <a:t>pJpb</a:t>
            </a:r>
            <a:r>
              <a:rPr lang="en-US" dirty="0" smtClean="0"/>
              <a:t> (at 25Gbps)</a:t>
            </a:r>
            <a:endParaRPr lang="en-US" dirty="0"/>
          </a:p>
        </p:txBody>
      </p:sp>
      <p:sp>
        <p:nvSpPr>
          <p:cNvPr id="6" name="TextBox 5"/>
          <p:cNvSpPr txBox="1"/>
          <p:nvPr/>
        </p:nvSpPr>
        <p:spPr>
          <a:xfrm>
            <a:off x="2125624" y="3264568"/>
            <a:ext cx="461665" cy="882723"/>
          </a:xfrm>
          <a:prstGeom prst="rect">
            <a:avLst/>
          </a:prstGeom>
          <a:noFill/>
        </p:spPr>
        <p:txBody>
          <a:bodyPr vert="vert" wrap="square" rtlCol="0">
            <a:spAutoFit/>
          </a:bodyPr>
          <a:lstStyle/>
          <a:p>
            <a:r>
              <a:rPr lang="en-US" dirty="0" smtClean="0"/>
              <a:t>Celsius</a:t>
            </a:r>
            <a:endParaRPr lang="en-US" dirty="0"/>
          </a:p>
        </p:txBody>
      </p:sp>
      <p:sp>
        <p:nvSpPr>
          <p:cNvPr id="7" name="TextBox 6"/>
          <p:cNvSpPr txBox="1"/>
          <p:nvPr/>
        </p:nvSpPr>
        <p:spPr>
          <a:xfrm>
            <a:off x="0" y="5839691"/>
            <a:ext cx="9144000" cy="923330"/>
          </a:xfrm>
          <a:prstGeom prst="rect">
            <a:avLst/>
          </a:prstGeom>
          <a:noFill/>
        </p:spPr>
        <p:txBody>
          <a:bodyPr wrap="square" rtlCol="0">
            <a:spAutoFit/>
          </a:bodyPr>
          <a:lstStyle/>
          <a:p>
            <a:r>
              <a:rPr lang="en-US" dirty="0" smtClean="0"/>
              <a:t>Assumption: substrate of 50X50X50µm</a:t>
            </a:r>
            <a:r>
              <a:rPr lang="en-US" baseline="30000" dirty="0"/>
              <a:t>3  </a:t>
            </a:r>
            <a:r>
              <a:rPr lang="en-US" dirty="0" smtClean="0"/>
              <a:t>comprises the photonic device. Standard, high thermal conductivity connects transceiver to microfluidic channel. Finding: If transceiver under 1.1 </a:t>
            </a:r>
            <a:r>
              <a:rPr lang="en-US" dirty="0" err="1" smtClean="0"/>
              <a:t>pJ</a:t>
            </a:r>
            <a:r>
              <a:rPr lang="en-US" dirty="0" smtClean="0"/>
              <a:t>/b, temperature will remain under 100 C </a:t>
            </a:r>
            <a:endParaRPr lang="en-US" dirty="0"/>
          </a:p>
        </p:txBody>
      </p:sp>
      <p:sp>
        <p:nvSpPr>
          <p:cNvPr id="3" name="Slide Number Placeholder 2"/>
          <p:cNvSpPr>
            <a:spLocks noGrp="1"/>
          </p:cNvSpPr>
          <p:nvPr>
            <p:ph type="sldNum" sz="quarter" idx="12"/>
          </p:nvPr>
        </p:nvSpPr>
        <p:spPr/>
        <p:txBody>
          <a:bodyPr/>
          <a:lstStyle/>
          <a:p>
            <a:fld id="{6D91661D-629B-1643-88A8-69A2F214F552}" type="slidenum">
              <a:rPr lang="en-US" smtClean="0"/>
              <a:pPr/>
              <a:t>98</a:t>
            </a:fld>
            <a:endParaRPr lang="en-US" dirty="0"/>
          </a:p>
        </p:txBody>
      </p:sp>
    </p:spTree>
    <p:extLst>
      <p:ext uri="{BB962C8B-B14F-4D97-AF65-F5344CB8AC3E}">
        <p14:creationId xmlns:p14="http://schemas.microsoft.com/office/powerpoint/2010/main" val="39418678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0941"/>
          </a:xfrm>
        </p:spPr>
        <p:txBody>
          <a:bodyPr/>
          <a:lstStyle/>
          <a:p>
            <a:r>
              <a:rPr lang="en-US" dirty="0" smtClean="0"/>
              <a:t>More than one problem domain</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21975" y="2877670"/>
            <a:ext cx="6149789" cy="3594847"/>
          </a:xfrm>
          <a:prstGeom prst="rect">
            <a:avLst/>
          </a:prstGeom>
        </p:spPr>
      </p:pic>
      <p:sp>
        <p:nvSpPr>
          <p:cNvPr id="5" name="TextBox 4"/>
          <p:cNvSpPr txBox="1"/>
          <p:nvPr/>
        </p:nvSpPr>
        <p:spPr>
          <a:xfrm>
            <a:off x="331695" y="950260"/>
            <a:ext cx="8812306" cy="1754326"/>
          </a:xfrm>
          <a:prstGeom prst="rect">
            <a:avLst/>
          </a:prstGeom>
          <a:noFill/>
        </p:spPr>
        <p:txBody>
          <a:bodyPr wrap="square" rtlCol="0">
            <a:spAutoFit/>
          </a:bodyPr>
          <a:lstStyle/>
          <a:p>
            <a:r>
              <a:rPr lang="en-US" dirty="0"/>
              <a:t>For clarity, </a:t>
            </a:r>
            <a:r>
              <a:rPr lang="en-US" dirty="0" smtClean="0"/>
              <a:t>I chose </a:t>
            </a:r>
            <a:r>
              <a:rPr lang="en-US" dirty="0"/>
              <a:t>to leave you </a:t>
            </a:r>
            <a:r>
              <a:rPr lang="en-US" dirty="0" smtClean="0"/>
              <a:t>with the above simply-stated example.  </a:t>
            </a:r>
            <a:endParaRPr lang="en-US" dirty="0"/>
          </a:p>
          <a:p>
            <a:r>
              <a:rPr lang="en-US" dirty="0" smtClean="0"/>
              <a:t>Surface of chip partitioned into 160K squares, 50X50µm</a:t>
            </a:r>
            <a:r>
              <a:rPr lang="en-US" baseline="30000" dirty="0" smtClean="0"/>
              <a:t>2</a:t>
            </a:r>
            <a:r>
              <a:rPr lang="en-US" dirty="0" smtClean="0"/>
              <a:t> each. Each supports 25Gb/s photonic-based links. </a:t>
            </a:r>
          </a:p>
          <a:p>
            <a:r>
              <a:rPr lang="en-US" dirty="0" smtClean="0">
                <a:solidFill>
                  <a:srgbClr val="FF0000"/>
                </a:solidFill>
              </a:rPr>
              <a:t>Domain 1: The links extend 30-100 cm</a:t>
            </a:r>
            <a:r>
              <a:rPr lang="en-US" dirty="0">
                <a:solidFill>
                  <a:srgbClr val="FF0000"/>
                </a:solidFill>
              </a:rPr>
              <a:t>. (already </a:t>
            </a:r>
            <a:r>
              <a:rPr lang="en-US" dirty="0" smtClean="0">
                <a:solidFill>
                  <a:srgbClr val="FF0000"/>
                </a:solidFill>
              </a:rPr>
              <a:t>significant: </a:t>
            </a:r>
            <a:r>
              <a:rPr lang="en-US" dirty="0">
                <a:solidFill>
                  <a:srgbClr val="FF0000"/>
                </a:solidFill>
              </a:rPr>
              <a:t>16K </a:t>
            </a:r>
            <a:r>
              <a:rPr lang="en-US" dirty="0" smtClean="0">
                <a:solidFill>
                  <a:srgbClr val="FF0000"/>
                </a:solidFill>
              </a:rPr>
              <a:t>links, 25 Gb/s each) </a:t>
            </a:r>
          </a:p>
          <a:p>
            <a:r>
              <a:rPr lang="en-US" dirty="0" smtClean="0">
                <a:solidFill>
                  <a:srgbClr val="FF0000"/>
                </a:solidFill>
              </a:rPr>
              <a:t>Domain 2: The switch serves a computer in a room which is 10m by 10m.</a:t>
            </a:r>
          </a:p>
          <a:p>
            <a:endParaRPr lang="en-US" dirty="0" smtClean="0"/>
          </a:p>
        </p:txBody>
      </p:sp>
      <p:sp>
        <p:nvSpPr>
          <p:cNvPr id="3" name="Slide Number Placeholder 2"/>
          <p:cNvSpPr>
            <a:spLocks noGrp="1"/>
          </p:cNvSpPr>
          <p:nvPr>
            <p:ph type="sldNum" sz="quarter" idx="12"/>
          </p:nvPr>
        </p:nvSpPr>
        <p:spPr/>
        <p:txBody>
          <a:bodyPr/>
          <a:lstStyle/>
          <a:p>
            <a:fld id="{6D91661D-629B-1643-88A8-69A2F214F552}" type="slidenum">
              <a:rPr lang="en-US" smtClean="0"/>
              <a:pPr/>
              <a:t>99</a:t>
            </a:fld>
            <a:endParaRPr lang="en-US" dirty="0"/>
          </a:p>
        </p:txBody>
      </p:sp>
    </p:spTree>
    <p:extLst>
      <p:ext uri="{BB962C8B-B14F-4D97-AF65-F5344CB8AC3E}">
        <p14:creationId xmlns:p14="http://schemas.microsoft.com/office/powerpoint/2010/main" val="77918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247000</TotalTime>
  <Words>10904</Words>
  <Application>Microsoft Office PowerPoint</Application>
  <PresentationFormat>On-screen Show (4:3)</PresentationFormat>
  <Paragraphs>1538</Paragraphs>
  <Slides>106</Slides>
  <Notes>61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16" baseType="lpstr">
      <vt:lpstr>ＭＳ Ｐゴシック</vt:lpstr>
      <vt:lpstr>宋体</vt:lpstr>
      <vt:lpstr>Arial</vt:lpstr>
      <vt:lpstr>Calibri</vt:lpstr>
      <vt:lpstr>Calibri Light</vt:lpstr>
      <vt:lpstr>Times New Roman</vt:lpstr>
      <vt:lpstr>Wingdings</vt:lpstr>
      <vt:lpstr>Office Theme</vt:lpstr>
      <vt:lpstr>Custom Design</vt:lpstr>
      <vt:lpstr>Acrobat Document</vt:lpstr>
      <vt:lpstr>Single-Threaded Parallel Programming Parallel algorithms/programming dominated by Math induction, like serial a/p  for Multi-Threaded Many-Core Design scalable parallel systems</vt:lpstr>
      <vt:lpstr>Commodity computer systems</vt:lpstr>
      <vt:lpstr>Commodity computer systems</vt:lpstr>
      <vt:lpstr>Comments on operations/programming (of commodity computers)</vt:lpstr>
      <vt:lpstr>Recall: “unlikely that simple multicore scaling will provide cost-effective path to growing performance”</vt:lpstr>
      <vt:lpstr>Lead insight: Every Serial Algorithm is a Parallel One</vt:lpstr>
      <vt:lpstr>Not just talking</vt:lpstr>
      <vt:lpstr>PRAM: main theory of parallel algorithms</vt:lpstr>
      <vt:lpstr>Immediate Concurrent Execution (ICE) Programming</vt:lpstr>
      <vt:lpstr>The appliance that took over the world Critical feature of serial computing</vt:lpstr>
      <vt:lpstr>Parallel computing</vt:lpstr>
      <vt:lpstr>Where we should go from here </vt:lpstr>
      <vt:lpstr>Takes home: 1 result &amp; 2 questions</vt:lpstr>
      <vt:lpstr>PowerPoint Presentation</vt:lpstr>
      <vt:lpstr>PowerPoint Presentation</vt:lpstr>
      <vt:lpstr>PowerPoint Presentation</vt:lpstr>
      <vt:lpstr>PowerPoint Presentation</vt:lpstr>
      <vt:lpstr>Prior Case Studies Limited speedups of multi-core CPUs &amp; GPUs vs. “same-size” UMD XMT</vt:lpstr>
      <vt:lpstr>PowerPoint Presentation</vt:lpstr>
      <vt:lpstr>PowerPoint Presentation</vt:lpstr>
      <vt:lpstr>Machine Learning App: XGBoost</vt:lpstr>
      <vt:lpstr>XGBoost (cont’d) Conjecture: much greater speedups are possible </vt:lpstr>
      <vt:lpstr>XMT Architecture</vt:lpstr>
      <vt:lpstr>XMT Architecture (cont’d)</vt:lpstr>
      <vt:lpstr>Preview</vt:lpstr>
      <vt:lpstr>Goal for architecture</vt:lpstr>
      <vt:lpstr>GPU memory architectures: something changed…</vt:lpstr>
      <vt:lpstr>GPU memory architectures: something changed (cont.)</vt:lpstr>
      <vt:lpstr>Finally a clue…</vt:lpstr>
      <vt:lpstr>Evaluation: Sensitivity to serial-parallel transition overhead</vt:lpstr>
      <vt:lpstr>Evaluation: Serial-parallel transition overhead (OpenGL)</vt:lpstr>
      <vt:lpstr>Buildable, effective and scalable</vt:lpstr>
      <vt:lpstr>A personal angle </vt:lpstr>
      <vt:lpstr>Summary Takes home: 1 result &amp; 2 questions</vt:lpstr>
      <vt:lpstr>Saving power cannot be the lead consideration</vt:lpstr>
      <vt:lpstr>First: A domain-specific  track</vt:lpstr>
      <vt:lpstr>Thoughts on machine learning (ML) and GPCPUs (1 of 2)</vt:lpstr>
      <vt:lpstr>Thoughts on machine learning (ML) and GPCPUs (2 of 2)</vt:lpstr>
      <vt:lpstr>Second: The “megalomanic” track</vt:lpstr>
      <vt:lpstr>What it means that current many-cores are suboptimal</vt:lpstr>
      <vt:lpstr>Marketplace opportunities &amp; challenges</vt:lpstr>
      <vt:lpstr>Elevator pitch How to cost-effectively exploit for performance growth in parallelism/#transistors?  </vt:lpstr>
      <vt:lpstr>Case for infrastructure-type funding</vt:lpstr>
      <vt:lpstr>Some references</vt:lpstr>
      <vt:lpstr>Conclusion</vt:lpstr>
      <vt:lpstr>Basic threaded programmer’s model as Workflow</vt:lpstr>
      <vt:lpstr>Snapshot: XMT High-level language</vt:lpstr>
      <vt:lpstr>XMT-C</vt:lpstr>
      <vt:lpstr>XMT Assembly Language</vt:lpstr>
      <vt:lpstr>Workflow from parallel algorithms to programming versus trial-and-error</vt:lpstr>
      <vt:lpstr>PowerPoint Presentation</vt:lpstr>
      <vt:lpstr>XMT Architecture Overview</vt:lpstr>
      <vt:lpstr>Ways in which XMT incorporates locality</vt:lpstr>
      <vt:lpstr>BFS example revisited [EduPar2011] old slide</vt:lpstr>
      <vt:lpstr>BFS was lionized</vt:lpstr>
      <vt:lpstr>More On PRAM-On-Chip Programming</vt:lpstr>
      <vt:lpstr>Independent validation by DoD employee</vt:lpstr>
      <vt:lpstr>PowerPoint Presentation</vt:lpstr>
      <vt:lpstr>Middle School Summer Camp Class, July’09 (20 of 22 students).  Math HS Teacher D. Ellison, U. Indiana</vt:lpstr>
      <vt:lpstr>Some other speedup results</vt:lpstr>
      <vt:lpstr>Holistic design</vt:lpstr>
      <vt:lpstr>Power Efficiency</vt:lpstr>
      <vt:lpstr>Software release</vt:lpstr>
      <vt:lpstr> The stock market for whatever it may worth</vt:lpstr>
      <vt:lpstr>Commodity computer systems</vt:lpstr>
      <vt:lpstr>Back-up slides</vt:lpstr>
      <vt:lpstr>PowerPoint Presentation</vt:lpstr>
      <vt:lpstr>PowerPoint Presentation</vt:lpstr>
      <vt:lpstr>PowerPoint Presentation</vt:lpstr>
      <vt:lpstr>PowerPoint Presentation</vt:lpstr>
      <vt:lpstr>What got us into these problems?</vt:lpstr>
      <vt:lpstr>Reward game is skewed gives (illusion of) job security</vt:lpstr>
      <vt:lpstr>Many-core computing: state of the art</vt:lpstr>
      <vt:lpstr>State of the art (cont’d)</vt:lpstr>
      <vt:lpstr>State of the art (cont’d 2)</vt:lpstr>
      <vt:lpstr>State of the art (cont’d 3)</vt:lpstr>
      <vt:lpstr>Scalability</vt:lpstr>
      <vt:lpstr>Can (photonics&amp;) microfluidic cooling save many-core parallel programming from its programming woes?</vt:lpstr>
      <vt:lpstr>Current Proposal</vt:lpstr>
      <vt:lpstr>Why not leave this to enabling technology guys? </vt:lpstr>
      <vt:lpstr>XMT as a test case: Block diagram of the XMT processor</vt:lpstr>
      <vt:lpstr>Remainder of scalability presentation</vt:lpstr>
      <vt:lpstr>Hybrid ICN: Mesh of trees + Butterfly</vt:lpstr>
      <vt:lpstr>Starting with what we figured out. Schematic Floorplan for active silicon layers</vt:lpstr>
      <vt:lpstr>Cross-section view of uncooled vs cooled 3D IC stack</vt:lpstr>
      <vt:lpstr>XMT architecture and physical configuration</vt:lpstr>
      <vt:lpstr>Experimental methodology</vt:lpstr>
      <vt:lpstr>Results: Max temperature/benchmarks</vt:lpstr>
      <vt:lpstr>Results: Max power dissipated/benchmark</vt:lpstr>
      <vt:lpstr>Other results and discussion</vt:lpstr>
      <vt:lpstr>3D Fast Fourier Transform (FFT) on XMT</vt:lpstr>
      <vt:lpstr>More CS context</vt:lpstr>
      <vt:lpstr>Lead example: Concept of a switch through integration of 3D-VLSI, microfluidic cooling and photonics</vt:lpstr>
      <vt:lpstr>Experiments with simulators (ANSYS) </vt:lpstr>
      <vt:lpstr>But, what next?...</vt:lpstr>
      <vt:lpstr>Example 2: on-chip modulator</vt:lpstr>
      <vt:lpstr>Some comments &amp; comparison(?) </vt:lpstr>
      <vt:lpstr>Temperature reached by 25Gbps photonic device. Range: assumed power usage </vt:lpstr>
      <vt:lpstr>More than one problem domain</vt:lpstr>
      <vt:lpstr>Proposal from 30,000 feet </vt:lpstr>
      <vt:lpstr>Why should Intel care?</vt:lpstr>
      <vt:lpstr>Some Random Applications</vt:lpstr>
      <vt:lpstr>Summary How to best exploit for performance the growth in parallelism?  e.g., from more transistors</vt:lpstr>
      <vt:lpstr>References</vt:lpstr>
      <vt:lpstr>Commodity computer systems</vt:lpstr>
      <vt:lpstr>Support Vector Machines (SVM) on XMT</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1419</cp:revision>
  <cp:lastPrinted>2016-03-17T21:13:07Z</cp:lastPrinted>
  <dcterms:created xsi:type="dcterms:W3CDTF">2016-03-14T17:38:55Z</dcterms:created>
  <dcterms:modified xsi:type="dcterms:W3CDTF">2019-04-17T01:14:13Z</dcterms:modified>
</cp:coreProperties>
</file>