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86" r:id="rId2"/>
    <p:sldId id="271" r:id="rId3"/>
    <p:sldId id="272" r:id="rId4"/>
    <p:sldId id="299" r:id="rId5"/>
    <p:sldId id="287" r:id="rId6"/>
    <p:sldId id="280" r:id="rId7"/>
    <p:sldId id="273" r:id="rId8"/>
    <p:sldId id="274" r:id="rId9"/>
    <p:sldId id="275" r:id="rId10"/>
    <p:sldId id="288" r:id="rId11"/>
    <p:sldId id="289" r:id="rId12"/>
    <p:sldId id="276" r:id="rId13"/>
    <p:sldId id="277" r:id="rId14"/>
    <p:sldId id="278" r:id="rId15"/>
    <p:sldId id="279" r:id="rId16"/>
    <p:sldId id="300" r:id="rId17"/>
    <p:sldId id="290" r:id="rId18"/>
    <p:sldId id="303" r:id="rId19"/>
    <p:sldId id="291" r:id="rId20"/>
    <p:sldId id="304" r:id="rId21"/>
    <p:sldId id="292" r:id="rId22"/>
    <p:sldId id="305" r:id="rId23"/>
    <p:sldId id="282" r:id="rId24"/>
    <p:sldId id="281" r:id="rId25"/>
    <p:sldId id="283" r:id="rId26"/>
    <p:sldId id="294" r:id="rId27"/>
    <p:sldId id="306" r:id="rId28"/>
    <p:sldId id="284" r:id="rId29"/>
    <p:sldId id="295" r:id="rId30"/>
    <p:sldId id="297" r:id="rId31"/>
    <p:sldId id="296" r:id="rId32"/>
    <p:sldId id="298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003399"/>
    <a:srgbClr val="000099"/>
    <a:srgbClr val="808080"/>
    <a:srgbClr val="5F5F5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 varScale="1">
        <p:scale>
          <a:sx n="53" d="100"/>
          <a:sy n="53" d="100"/>
        </p:scale>
        <p:origin x="13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34855090-F113-43F9-AD55-4F5EF23B346F}" type="datetime3">
              <a:rPr lang="en-US" smtClean="0"/>
              <a:t>9 April 2019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8114CA7-9E0F-4EC0-BE75-1D6084D4EC4D}" type="datetime3">
              <a:rPr lang="en-US" smtClean="0"/>
              <a:t>9 April 2019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9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5355B6-C27E-47EF-8358-3941B59AFA27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12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2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25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CD4E95-951E-44BD-8011-BD35C920354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86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497A3B-85DA-4668-83B4-1513463A6AE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90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73253F-1CFD-41F9-AD0E-E57D1C08258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54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4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7625C55-75A9-4CBF-85C4-C831B1C13E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4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747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E76445D-F0EB-4127-A311-C71D6955527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5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21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D5AAE9F-DCB2-4929-995A-F52B072E448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55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EE6913-35F2-41AD-B14C-B1839FC74734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61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758DBA-26E4-4EE9-8CE3-B4A9E5CFE451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5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EE6913-35F2-41AD-B14C-B1839FC74734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321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A96F-1CDB-4D64-868F-CC7C6DED7A0A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876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A96F-1CDB-4D64-868F-CC7C6DED7A0A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789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2021EC-EC0B-4043-82F9-1FD94A13C91B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357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3E1500-9768-423F-8AF3-001C157C33FA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350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3E1500-9768-423F-8AF3-001C157C33FA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42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4A1328-04C5-4793-833B-061B59F78A98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66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0C2409C-8457-44AA-A2A3-36B1F0F52BC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4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4A1328-04C5-4793-833B-061B59F78A98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49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039849-DE55-4ACE-9AA9-AF6EB8DE6129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68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E2457A-DCAB-40DE-992A-87B363D59788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52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F07F82-A759-4606-82FD-ECD9B3C89C2B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6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9 April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89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6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rgbClr val="0066FF"/>
                </a:solidFill>
                <a:latin typeface="Arial" charset="0"/>
              </a:rPr>
              <a:t>Warehouse-Scale Computers to </a:t>
            </a:r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Exploit Request-Level and Data-Level Parallelism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MapReduce</a:t>
            </a:r>
            <a:r>
              <a:rPr lang="en-US" b="1" dirty="0"/>
              <a:t> runtime environment schedules map and reduce task to WSC nodes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Workload demands often </a:t>
            </a:r>
            <a:r>
              <a:rPr lang="en-US" b="1" dirty="0"/>
              <a:t>vary </a:t>
            </a:r>
            <a:r>
              <a:rPr lang="en-US" b="1" dirty="0" smtClean="0"/>
              <a:t>considerably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Scheduler assigns tasks based on completion of prior tasks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Tail latency/execution time variability:  single slow task can hold up large </a:t>
            </a:r>
            <a:r>
              <a:rPr lang="en-US" b="1" dirty="0" err="1" smtClean="0"/>
              <a:t>MapReduce</a:t>
            </a:r>
            <a:r>
              <a:rPr lang="en-US" b="1" dirty="0" smtClean="0"/>
              <a:t> job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Runtime libraries replicate tasks near end of job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821302"/>
            <a:ext cx="6722081" cy="5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Computer Architecture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WSC often use a hierarchy of networks for interconnection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Each 19” rack holds 48 1U servers connected to a rack switch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Rack switches are uplinked to switch higher in hierarchy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Uplink </a:t>
            </a:r>
            <a:r>
              <a:rPr lang="en-US" b="1" smtClean="0"/>
              <a:t>has 6-24X times lower bandwidthGoal </a:t>
            </a:r>
            <a:r>
              <a:rPr lang="en-US" b="1" dirty="0" smtClean="0"/>
              <a:t>is to maximize locality of communication relative to the rack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Storage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Storage options: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Use disks inside the servers, or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Network attached storage through </a:t>
            </a:r>
            <a:r>
              <a:rPr lang="en-US" b="1" dirty="0" err="1" smtClean="0"/>
              <a:t>Infiniband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WSCs generally rely on local disks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Google File System (GFS) uses local disks and maintains at least three re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licas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Array Switch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Switch that connects an array of racks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Array switch should have 10 X the bisection bandwidth of rack switch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of </a:t>
            </a:r>
            <a:r>
              <a:rPr lang="en-US" b="1" i="1" dirty="0" smtClean="0"/>
              <a:t>n</a:t>
            </a:r>
            <a:r>
              <a:rPr lang="en-US" b="1" dirty="0" smtClean="0"/>
              <a:t>-port switch grows as </a:t>
            </a:r>
            <a:r>
              <a:rPr lang="en-US" b="1" i="1" dirty="0" smtClean="0"/>
              <a:t>n</a:t>
            </a:r>
            <a:r>
              <a:rPr lang="en-US" b="1" baseline="30000" dirty="0" smtClean="0"/>
              <a:t>2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Often utilize content </a:t>
            </a:r>
            <a:r>
              <a:rPr lang="en-US" b="1" dirty="0" err="1" smtClean="0"/>
              <a:t>addressible</a:t>
            </a:r>
            <a:r>
              <a:rPr lang="en-US" b="1" dirty="0" smtClean="0"/>
              <a:t> memory chips and FPGAs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Servers can access DRAM and disks on other servers using a NUMA-style interface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8316396" cy="355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19113" y="5410200"/>
            <a:ext cx="79390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 dirty="0"/>
              <a:t>Figure 6.6 Latency, bandwidth, and capacity of the memory hierarchy of a WSC (Barroso et al., 2013).</a:t>
            </a:r>
            <a:r>
              <a:rPr lang="en-US" altLang="en-US" sz="1200" dirty="0"/>
              <a:t> Figure 6.7 plots this same information.</a:t>
            </a:r>
            <a:endParaRPr lang="en-US" altLang="en-US" sz="1200" b="1" dirty="0"/>
          </a:p>
        </p:txBody>
      </p:sp>
      <p:pic>
        <p:nvPicPr>
          <p:cNvPr id="9220" name="Picture 5" descr="X:\02_GRAPHICS\BOOKS\02_PPTs\MKCAD(Hennessy)\PPT\06\f06-06-978012811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2244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42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8175654" cy="49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06401" y="5085184"/>
            <a:ext cx="8204200" cy="16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Figure 6.7 Graph of latency, bandwidth, and capacity of the memory hierarchy of a WSC for data in Figure 6.6 (Barroso et al., 2013</a:t>
            </a:r>
            <a:r>
              <a:rPr lang="en-US" altLang="en-US" sz="1200" b="1" dirty="0" smtClean="0"/>
              <a:t>).</a:t>
            </a:r>
          </a:p>
          <a:p>
            <a:r>
              <a:rPr lang="en-US" altLang="en-US" sz="1200" b="1" dirty="0" smtClean="0">
                <a:solidFill>
                  <a:srgbClr val="FF0000"/>
                </a:solidFill>
              </a:rPr>
              <a:t>The meaningful things are: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>
                <a:solidFill>
                  <a:srgbClr val="FF0000"/>
                </a:solidFill>
              </a:rPr>
              <a:t>T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he behavior of </a:t>
            </a:r>
            <a:r>
              <a:rPr lang="en-US" altLang="en-US" sz="1400" b="1" u="sng" dirty="0" smtClean="0">
                <a:solidFill>
                  <a:srgbClr val="FF0000"/>
                </a:solidFill>
              </a:rPr>
              <a:t>each line separately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 smtClean="0">
                <a:solidFill>
                  <a:srgbClr val="FF0000"/>
                </a:solidFill>
              </a:rPr>
              <a:t>Comparing the relative changes among the lines. </a:t>
            </a:r>
          </a:p>
          <a:p>
            <a:endParaRPr lang="en-US" altLang="en-US" sz="1200" b="1" dirty="0" smtClean="0">
              <a:solidFill>
                <a:srgbClr val="FF0000"/>
              </a:solidFill>
            </a:endParaRPr>
          </a:p>
          <a:p>
            <a:endParaRPr lang="en-US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0244" name="Picture 5" descr="X:\02_GRAPHICS\BOOKS\02_PPTs\MKCAD(Hennessy)\PPT\06\f06-07-978012811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3895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5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8220596" cy="39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Warehouse-scale computer (WSC)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Provides Internet services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Search, social networking, online maps, video sharing, online shopping, email, cloud computing,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Differences with HPC “clusters”: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Clusters have higher performance processors and network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Clusters emphasize thread-level parallelism, WSCs emphasize request-level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Differences with datacenters: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Datacenters consolidate different machines and software into one location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Datacenters emphasize virtual machines and hardware heterogeneity in order to serve varied customers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19113" y="5181600"/>
            <a:ext cx="816768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Figure 6.8 A Layer 3 network used to link arrays together and to the Internet (Greenberg et al., 2009). </a:t>
            </a:r>
            <a:r>
              <a:rPr lang="en-US" altLang="en-US" sz="1200"/>
              <a:t>A load balancer monitors how busy a set of servers is and directs traffic to the less loaded ones to try to keep the servers approximately equally utilized. Another option is to use a separate </a:t>
            </a:r>
            <a:r>
              <a:rPr lang="en-US" altLang="en-US" sz="1200" i="1"/>
              <a:t>border router</a:t>
            </a:r>
            <a:r>
              <a:rPr lang="en-US" altLang="en-US" sz="1200"/>
              <a:t> to connect the Internet to the data center Layer 3 switches. As we will see in Section 6.6, many modern WSCs have abandoned the conventional layered networking stack of traditional switches.</a:t>
            </a:r>
          </a:p>
        </p:txBody>
      </p:sp>
      <p:pic>
        <p:nvPicPr>
          <p:cNvPr id="11268" name="Picture 5" descr="X:\02_GRAPHICS\BOOKS\02_PPTs\MKCAD(Hennessy)\PPT\06\f06-08-978012811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752600"/>
            <a:ext cx="61801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Cooling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Air conditioning used to cool server room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64 F – 71 F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Keep temperature higher (closer to 71 F)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Cooling towers can also be used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Minimum temperature is “wet bulb temperature”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08" y="3182668"/>
            <a:ext cx="4333175" cy="30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19113" y="5334000"/>
            <a:ext cx="79390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Figure 6.9 Mechanical design for cooling systems. CWS stands for circulating water system. </a:t>
            </a:r>
            <a:r>
              <a:rPr lang="en-US" altLang="en-US" sz="1200"/>
              <a:t>From Hamilton, J., 2010. Cloud computing economies of scale. In: Paper Presented at the AWS Workshop on Genomics and Cloud Computing, June 8, 2010, Seattle, WA. </a:t>
            </a:r>
            <a:r>
              <a:rPr lang="en-IN" altLang="en-US" sz="1200"/>
              <a:t>http://mvdirona.com/jrh/TalksAndPapers/JamesHamilton_GenomicsCloud20100608.pdf.</a:t>
            </a:r>
            <a:endParaRPr lang="en-US" altLang="en-US" sz="1200"/>
          </a:p>
        </p:txBody>
      </p:sp>
      <p:pic>
        <p:nvPicPr>
          <p:cNvPr id="12291" name="Picture 4" descr="X:\02_GRAPHICS\BOOKS\02_PPTs\MKCAD(Hennessy)\PPT\06\f06-09-9780128119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3990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Cooling system also uses water (evaporation and spills)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E.g. 70,000 to 200,000 gallons  per day for an 8 MW facility</a:t>
            </a:r>
          </a:p>
          <a:p>
            <a:pPr lvl="1"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Power cost breakdown: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Chillers:  30-50% of the power used by the IT equipment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Air conditioning:  10-20% of the IT power, mostly due to fans</a:t>
            </a:r>
          </a:p>
          <a:p>
            <a:pPr lvl="1"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How </a:t>
            </a:r>
            <a:r>
              <a:rPr lang="en-US" sz="2400" b="1" dirty="0" smtClean="0"/>
              <a:t>man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 </a:t>
            </a:r>
            <a:r>
              <a:rPr lang="en-US" sz="2400" b="1" dirty="0" smtClean="0"/>
              <a:t>servers can a WSC support?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Each server: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“Nameplate power rating” gives maximum power consumption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To get actual, measure power under actual workloads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Oversubscribe cumulative server power by 40%, but monitor power closely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Determining the maximum server capacity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Nameplate power rating:  maximum power that a server can draw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Better approach:  measure under various workloads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Oversubscribe by 40%</a:t>
            </a:r>
          </a:p>
          <a:p>
            <a:pPr lvl="1"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b="1" smtClean="0"/>
              <a:t>Typical power usage by component: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Processors:  42%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DRAM:  12%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Disks:  14%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Networking:  5%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Cooling:  15%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Power overhead:  8%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Miscellaneous:  4%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Measuring Efficiency of a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Power Utilization Effectiveness (PEU)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= Total facility power / IT equipment power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Median PUE on 2006 study was 1.69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Latency is important metric because it is seen by users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Bing study:  users will use search less as response time increases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Service Level Objectives (SLOs)/Service Level Agreements (SLAs)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E.g. 99% of requests be below 100 ms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Measuring Efficiency of a WSC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9" y="1844824"/>
            <a:ext cx="79332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33400" y="5334000"/>
            <a:ext cx="80470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Figure 6.12 Negative impact of delays at the Bing search server on user behavior (Schurman and Brutlag, 2009).</a:t>
            </a:r>
          </a:p>
        </p:txBody>
      </p:sp>
      <p:pic>
        <p:nvPicPr>
          <p:cNvPr id="15363" name="Picture 4" descr="X:\02_GRAPHICS\BOOKS\02_PPTs\MKCAD(Hennessy)\PPT\06\f06-12-9780128119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410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Cost of a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Capital expenditures (CAPEX)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to build </a:t>
            </a:r>
            <a:r>
              <a:rPr lang="en-US" b="1" smtClean="0"/>
              <a:t>a WSC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$9 to 13/watt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Operational expenditures (OPEX)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to operate a WSC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Amazon Web Services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Virtual Machines:  Linux/Xen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Low cost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Open source software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Initially no guarantee of service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No contract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75731" y="798936"/>
            <a:ext cx="196720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Cloud Computing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Important design factors for WSC: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Cost-performance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Small savings add up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efficiency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Affects power distribution and cooling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Work per joule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Dependability via redundancy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I/O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Interactive and batch </a:t>
            </a:r>
            <a:r>
              <a:rPr lang="en-US" smtClean="0"/>
              <a:t>processing workloads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Cloud Computing Growth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75731" y="798936"/>
            <a:ext cx="196720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Cloud Computing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85" y="1556792"/>
            <a:ext cx="6542541" cy="47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Fallacy: Cloud computing providers are losing money</a:t>
            </a:r>
          </a:p>
          <a:p>
            <a:pPr lvl="1"/>
            <a:r>
              <a:rPr lang="en-US" dirty="0" smtClean="0"/>
              <a:t>AWS has a margin of 25%, Amazon retail 3%</a:t>
            </a:r>
          </a:p>
          <a:p>
            <a:pPr marL="0" indent="0">
              <a:buNone/>
            </a:pPr>
            <a:r>
              <a:rPr lang="en-US" sz="2400" dirty="0" smtClean="0"/>
              <a:t>Pitfall: Focusing on average performance instead of 99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performance. </a:t>
            </a:r>
            <a:r>
              <a:rPr lang="en-US" sz="2000" dirty="0" smtClean="0">
                <a:solidFill>
                  <a:srgbClr val="FF0000"/>
                </a:solidFill>
              </a:rPr>
              <a:t>Even getting bad performance infrequently is enough to drive cloud customer to a competitor</a:t>
            </a:r>
          </a:p>
          <a:p>
            <a:pPr marL="0" indent="0">
              <a:buNone/>
            </a:pPr>
            <a:r>
              <a:rPr lang="en-US" sz="2400" dirty="0" smtClean="0"/>
              <a:t>Pitfall: Using too wimpy a processor when trying to improve WSC cost-performance</a:t>
            </a:r>
          </a:p>
          <a:p>
            <a:pPr marL="0" indent="0">
              <a:buNone/>
            </a:pPr>
            <a:r>
              <a:rPr lang="en-US" sz="2400" dirty="0" smtClean="0"/>
              <a:t>Pitfall: Inconsistent Measure of PUE </a:t>
            </a:r>
            <a:r>
              <a:rPr lang="en-US" sz="2000" dirty="0" smtClean="0">
                <a:solidFill>
                  <a:srgbClr val="FF0000"/>
                </a:solidFill>
              </a:rPr>
              <a:t>(Power </a:t>
            </a:r>
            <a:r>
              <a:rPr lang="en-US" sz="2000" dirty="0">
                <a:solidFill>
                  <a:srgbClr val="FF0000"/>
                </a:solidFill>
              </a:rPr>
              <a:t>Utilization </a:t>
            </a:r>
            <a:r>
              <a:rPr lang="en-US" sz="2000" dirty="0" smtClean="0">
                <a:solidFill>
                  <a:srgbClr val="FF0000"/>
                </a:solidFill>
              </a:rPr>
              <a:t>Effectiveness)</a:t>
            </a:r>
            <a:r>
              <a:rPr lang="en-US" sz="2400" b="1" dirty="0" smtClean="0"/>
              <a:t> </a:t>
            </a:r>
            <a:r>
              <a:rPr lang="en-US" sz="2400" dirty="0" smtClean="0"/>
              <a:t>by different companies</a:t>
            </a:r>
          </a:p>
          <a:p>
            <a:pPr marL="0" indent="0">
              <a:buNone/>
            </a:pPr>
            <a:r>
              <a:rPr lang="en-US" sz="2400" dirty="0" smtClean="0"/>
              <a:t>Fallacy: Capital costs of the WSC facility are higher than for the servers that it houses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79551" y="895117"/>
            <a:ext cx="215956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25538"/>
            <a:ext cx="8631560" cy="51117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Pitfall: Trying to save power with inactive low power modes versus active low power modes</a:t>
            </a:r>
          </a:p>
          <a:p>
            <a:pPr marL="0" indent="0">
              <a:buNone/>
            </a:pPr>
            <a:r>
              <a:rPr lang="en-US" sz="2400" dirty="0" smtClean="0"/>
              <a:t>Fallacy: Given </a:t>
            </a:r>
            <a:r>
              <a:rPr lang="en-US" sz="2400" dirty="0"/>
              <a:t>improvements in DRAM dependability and the fault tolerance of </a:t>
            </a:r>
            <a:r>
              <a:rPr lang="en-US" sz="2400" dirty="0" smtClean="0"/>
              <a:t>WSC systems </a:t>
            </a:r>
            <a:r>
              <a:rPr lang="en-US" sz="2400" dirty="0"/>
              <a:t>software, there is no need to spend extra for </a:t>
            </a:r>
            <a:r>
              <a:rPr lang="en-US" sz="2400" dirty="0" smtClean="0"/>
              <a:t>ECC </a:t>
            </a:r>
            <a:r>
              <a:rPr lang="en-US" sz="2000" dirty="0" smtClean="0">
                <a:solidFill>
                  <a:srgbClr val="FF0000"/>
                </a:solidFill>
              </a:rPr>
              <a:t>(error correcting code)</a:t>
            </a:r>
            <a:r>
              <a:rPr lang="en-US" sz="2000" dirty="0" smtClean="0"/>
              <a:t> </a:t>
            </a:r>
            <a:r>
              <a:rPr lang="en-US" sz="2400" dirty="0"/>
              <a:t>memory in a </a:t>
            </a:r>
            <a:r>
              <a:rPr lang="en-US" sz="2400" dirty="0" smtClean="0"/>
              <a:t>WSC</a:t>
            </a:r>
          </a:p>
          <a:p>
            <a:pPr marL="0" indent="0">
              <a:buNone/>
            </a:pPr>
            <a:r>
              <a:rPr lang="en-US" sz="2400" dirty="0" smtClean="0"/>
              <a:t>Pitfall: Coping effectively with microsecond (e.g. Flash and 100 </a:t>
            </a:r>
            <a:r>
              <a:rPr lang="en-US" sz="2400" dirty="0" err="1" smtClean="0"/>
              <a:t>GbE</a:t>
            </a:r>
            <a:r>
              <a:rPr lang="en-US" sz="2400" dirty="0" smtClean="0"/>
              <a:t>) delays as opposed to </a:t>
            </a:r>
            <a:r>
              <a:rPr lang="en-US" sz="2400" dirty="0" err="1" smtClean="0"/>
              <a:t>nansecond</a:t>
            </a:r>
            <a:r>
              <a:rPr lang="en-US" sz="2400" dirty="0" smtClean="0"/>
              <a:t> or millisecond delays </a:t>
            </a:r>
            <a:r>
              <a:rPr lang="en-US" sz="2400" dirty="0" smtClean="0">
                <a:solidFill>
                  <a:srgbClr val="FF0000"/>
                </a:solidFill>
              </a:rPr>
              <a:t>(namely: all delays are important)</a:t>
            </a:r>
          </a:p>
          <a:p>
            <a:pPr marL="0" indent="0">
              <a:buNone/>
            </a:pPr>
            <a:r>
              <a:rPr lang="en-US" sz="2400" dirty="0" smtClean="0"/>
              <a:t>Fallacy: Turning off hardware during periods of low activity improves the cost-performance of a WSC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79551" y="895117"/>
            <a:ext cx="215956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406400" y="365125"/>
            <a:ext cx="36513" cy="36513"/>
          </a:xfrm>
          <a:custGeom>
            <a:avLst/>
            <a:gdLst>
              <a:gd name="T0" fmla="*/ 0 w 102"/>
              <a:gd name="T1" fmla="*/ 0 h 102"/>
              <a:gd name="T2" fmla="*/ 2147483647 w 102"/>
              <a:gd name="T3" fmla="*/ 0 h 102"/>
              <a:gd name="T4" fmla="*/ 2147483647 w 102"/>
              <a:gd name="T5" fmla="*/ 2147483647 h 102"/>
              <a:gd name="T6" fmla="*/ 0 w 102"/>
              <a:gd name="T7" fmla="*/ 2147483647 h 102"/>
              <a:gd name="T8" fmla="*/ 0 w 102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02">
                <a:moveTo>
                  <a:pt x="0" y="0"/>
                </a:moveTo>
                <a:lnTo>
                  <a:pt x="101" y="0"/>
                </a:lnTo>
                <a:lnTo>
                  <a:pt x="101" y="101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519113" y="5257800"/>
            <a:ext cx="81676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Figure 6.1 List of outages and anomalies with the approximate frequencies of occurrences in the first year of a new cluster of 2400 servers. </a:t>
            </a:r>
            <a:r>
              <a:rPr lang="en-US" altLang="en-US" sz="1200"/>
              <a:t>We label what Google calls a cluster an </a:t>
            </a:r>
            <a:r>
              <a:rPr lang="en-US" altLang="en-US" sz="1200" i="1"/>
              <a:t>array</a:t>
            </a:r>
            <a:r>
              <a:rPr lang="en-US" altLang="en-US" sz="1200"/>
              <a:t>; see Figure 6.5. Based on Barroso, L.A., 2010. Warehouse Scale Computing [keynote address]. In: Proceedings of ACM SIGMOD, June 8–10, 2010, Indianapolis, IN.</a:t>
            </a:r>
            <a:endParaRPr lang="en-US" altLang="en-US" sz="1200" b="1"/>
          </a:p>
        </p:txBody>
      </p:sp>
      <p:pic>
        <p:nvPicPr>
          <p:cNvPr id="4100" name="Picture 5" descr="X:\02_GRAPHICS\BOOKS\02_PPTs\MKCAD(Hennessy)\PPT\06\f06-01-978012811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676400"/>
            <a:ext cx="61341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99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/>
              <a:t>Ample computational parallelism is not important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Most jobs are totally independent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“Request-level parallelism”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Operational costs count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Power consumption is a primary, not secondary, constraint when designing system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Scale and its opportunities and problems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Can afford to build customized systems since WSC require volume purchase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Location </a:t>
            </a:r>
            <a:r>
              <a:rPr lang="en-US" sz="2000" dirty="0" smtClean="0"/>
              <a:t>counts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Real estate, power cost;  Internet, end-user, and workforce availability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Computing efficiently at low utilization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Scale and the opportunities/problems associated with scale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Unique challenges:  custom hardware, failures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Unique opportunities:  bulk discounts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Efficiency and Cost </a:t>
            </a:r>
            <a:r>
              <a:rPr lang="en-US" dirty="0" smtClean="0"/>
              <a:t>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Location of WSC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Proximity to Internet backbones, electricity cost, property tax rates, low risk from earthquakes, floods, and hurricanes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Power distribution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394322" y="1380346"/>
            <a:ext cx="31300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66FF"/>
                </a:solidFill>
                <a:latin typeface="Arial" charset="0"/>
              </a:rPr>
              <a:t>Efficiency and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Cost </a:t>
            </a:r>
            <a:r>
              <a:rPr lang="en-US" sz="1800">
                <a:solidFill>
                  <a:srgbClr val="0066FF"/>
                </a:solidFill>
                <a:latin typeface="Arial" charset="0"/>
              </a:rPr>
              <a:t>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15181"/>
            <a:ext cx="4968552" cy="31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55955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Batch processing framework: 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Map:  </a:t>
            </a:r>
            <a:r>
              <a:rPr lang="en-US" dirty="0" smtClean="0"/>
              <a:t>applies a programmer-supplied function to each logical input record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Runs on thousands of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Provides new set of key-value pairs as intermediate values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Reduce:  </a:t>
            </a:r>
            <a:r>
              <a:rPr lang="en-US" dirty="0" smtClean="0"/>
              <a:t>collapses values using another programmer-supplied function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map (String key, String value)</a:t>
            </a:r>
            <a:r>
              <a:rPr lang="en-US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key:  document name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value:  document contents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for each word w in value</a:t>
            </a:r>
          </a:p>
          <a:p>
            <a:pPr lvl="3">
              <a:lnSpc>
                <a:spcPct val="90000"/>
              </a:lnSpc>
            </a:pPr>
            <a:r>
              <a:rPr lang="en-US" b="1" dirty="0" err="1" smtClean="0"/>
              <a:t>EmitIntermediate</a:t>
            </a:r>
            <a:r>
              <a:rPr lang="en-US" b="1" dirty="0" smtClean="0"/>
              <a:t>(w,”1”);  // Produce list of all words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reduce (String key, </a:t>
            </a:r>
            <a:r>
              <a:rPr lang="en-US" b="1" dirty="0" err="1" smtClean="0"/>
              <a:t>Iterator</a:t>
            </a:r>
            <a:r>
              <a:rPr lang="en-US" b="1" dirty="0" smtClean="0"/>
              <a:t> values):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key:  a word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value:  a list of counts</a:t>
            </a:r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int</a:t>
            </a:r>
            <a:r>
              <a:rPr lang="en-US" b="1" dirty="0" smtClean="0"/>
              <a:t> result = 0;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for each v in values: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result += </a:t>
            </a:r>
            <a:r>
              <a:rPr lang="en-US" b="1" dirty="0" err="1" smtClean="0"/>
              <a:t>ParseInt</a:t>
            </a:r>
            <a:r>
              <a:rPr lang="en-US" b="1" dirty="0" smtClean="0"/>
              <a:t>(v);  // get integer from key-value pair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Emit(</a:t>
            </a:r>
            <a:r>
              <a:rPr lang="en-US" b="1" dirty="0" err="1" smtClean="0"/>
              <a:t>AsString</a:t>
            </a:r>
            <a:r>
              <a:rPr lang="en-US" b="1" dirty="0" smtClean="0"/>
              <a:t>(result));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Availability: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Use replicas of data across different servers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Use relaxed consistency:</a:t>
            </a:r>
          </a:p>
          <a:p>
            <a:pPr lvl="2">
              <a:lnSpc>
                <a:spcPct val="90000"/>
              </a:lnSpc>
            </a:pPr>
            <a:r>
              <a:rPr lang="en-US" b="1" smtClean="0"/>
              <a:t>No need for all replicas to always agree</a:t>
            </a:r>
          </a:p>
          <a:p>
            <a:pPr lvl="2"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File systems:  GFS and Colossus</a:t>
            </a:r>
          </a:p>
          <a:p>
            <a:pPr>
              <a:lnSpc>
                <a:spcPct val="90000"/>
              </a:lnSpc>
            </a:pPr>
            <a:r>
              <a:rPr lang="en-US" b="1"/>
              <a:t>Databases:  Dynamo and </a:t>
            </a:r>
            <a:r>
              <a:rPr lang="en-US" b="1" smtClean="0"/>
              <a:t>BigTable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31408</TotalTime>
  <Words>2306</Words>
  <Application>Microsoft Office PowerPoint</Application>
  <PresentationFormat>On-screen Show (4:3)</PresentationFormat>
  <Paragraphs>334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Microsoft YaHei</vt:lpstr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Introduction</vt:lpstr>
      <vt:lpstr>PowerPoint Presentation</vt:lpstr>
      <vt:lpstr>Introduction</vt:lpstr>
      <vt:lpstr>Efficiency and Cost of WSC</vt:lpstr>
      <vt:lpstr>Prgrm’g Models and Workloads</vt:lpstr>
      <vt:lpstr>Prgrm’g Models and Workloads</vt:lpstr>
      <vt:lpstr>Prgrm’g Models and Workloads</vt:lpstr>
      <vt:lpstr>Prgrm’g Models and Workloads</vt:lpstr>
      <vt:lpstr>Prgrm’g Models and Workloads</vt:lpstr>
      <vt:lpstr>Computer Architecture of WSC</vt:lpstr>
      <vt:lpstr>Storage</vt:lpstr>
      <vt:lpstr>Array Switch</vt:lpstr>
      <vt:lpstr>WSC Memory Hierarchy</vt:lpstr>
      <vt:lpstr>PowerPoint Presentation</vt:lpstr>
      <vt:lpstr>WSC Memory Hierarchy</vt:lpstr>
      <vt:lpstr>PowerPoint Presentation</vt:lpstr>
      <vt:lpstr>WSC Memory Hierarchy</vt:lpstr>
      <vt:lpstr>PowerPoint Presentation</vt:lpstr>
      <vt:lpstr>Infrastructure and Costs of WSC</vt:lpstr>
      <vt:lpstr>PowerPoint Presentation</vt:lpstr>
      <vt:lpstr>Infrastructure and Costs of WSC</vt:lpstr>
      <vt:lpstr>Infrastructure and Costs of WSC</vt:lpstr>
      <vt:lpstr>Measuring Efficiency of a WSC</vt:lpstr>
      <vt:lpstr>Measuring Efficiency of a WSC</vt:lpstr>
      <vt:lpstr>PowerPoint Presentation</vt:lpstr>
      <vt:lpstr>Cost of a WSC</vt:lpstr>
      <vt:lpstr>Cloud Computing</vt:lpstr>
      <vt:lpstr>Cloud Computing</vt:lpstr>
      <vt:lpstr>Fallacies and Pitfalls</vt:lpstr>
      <vt:lpstr>Fallacies and Pitfalls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Uzi Vishkin</cp:lastModifiedBy>
  <cp:revision>786</cp:revision>
  <dcterms:created xsi:type="dcterms:W3CDTF">2008-07-27T22:34:41Z</dcterms:created>
  <dcterms:modified xsi:type="dcterms:W3CDTF">2019-04-10T23:33:19Z</dcterms:modified>
</cp:coreProperties>
</file>