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51"/>
  </p:notesMasterIdLst>
  <p:handoutMasterIdLst>
    <p:handoutMasterId r:id="rId52"/>
  </p:handoutMasterIdLst>
  <p:sldIdLst>
    <p:sldId id="270" r:id="rId2"/>
    <p:sldId id="271" r:id="rId3"/>
    <p:sldId id="272" r:id="rId4"/>
    <p:sldId id="306" r:id="rId5"/>
    <p:sldId id="307" r:id="rId6"/>
    <p:sldId id="273" r:id="rId7"/>
    <p:sldId id="274" r:id="rId8"/>
    <p:sldId id="275" r:id="rId9"/>
    <p:sldId id="276" r:id="rId10"/>
    <p:sldId id="308" r:id="rId11"/>
    <p:sldId id="277" r:id="rId12"/>
    <p:sldId id="278" r:id="rId13"/>
    <p:sldId id="309" r:id="rId14"/>
    <p:sldId id="279" r:id="rId15"/>
    <p:sldId id="310" r:id="rId16"/>
    <p:sldId id="311" r:id="rId17"/>
    <p:sldId id="280" r:id="rId18"/>
    <p:sldId id="281" r:id="rId19"/>
    <p:sldId id="312" r:id="rId20"/>
    <p:sldId id="282" r:id="rId21"/>
    <p:sldId id="283" r:id="rId22"/>
    <p:sldId id="284" r:id="rId23"/>
    <p:sldId id="285" r:id="rId24"/>
    <p:sldId id="286" r:id="rId25"/>
    <p:sldId id="287" r:id="rId26"/>
    <p:sldId id="289" r:id="rId27"/>
    <p:sldId id="302" r:id="rId28"/>
    <p:sldId id="313" r:id="rId29"/>
    <p:sldId id="290" r:id="rId30"/>
    <p:sldId id="291" r:id="rId31"/>
    <p:sldId id="314" r:id="rId32"/>
    <p:sldId id="292" r:id="rId33"/>
    <p:sldId id="315" r:id="rId34"/>
    <p:sldId id="316" r:id="rId35"/>
    <p:sldId id="293" r:id="rId36"/>
    <p:sldId id="294" r:id="rId37"/>
    <p:sldId id="295" r:id="rId38"/>
    <p:sldId id="319" r:id="rId39"/>
    <p:sldId id="296" r:id="rId40"/>
    <p:sldId id="303" r:id="rId41"/>
    <p:sldId id="297" r:id="rId42"/>
    <p:sldId id="298" r:id="rId43"/>
    <p:sldId id="299" r:id="rId44"/>
    <p:sldId id="318" r:id="rId45"/>
    <p:sldId id="300" r:id="rId46"/>
    <p:sldId id="304" r:id="rId47"/>
    <p:sldId id="301" r:id="rId48"/>
    <p:sldId id="317" r:id="rId49"/>
    <p:sldId id="305" r:id="rId50"/>
  </p:sldIdLst>
  <p:sldSz cx="9144000" cy="6858000" type="screen4x3"/>
  <p:notesSz cx="7099300" cy="10234613"/>
  <p:defaultTextStyle>
    <a:defPPr>
      <a:defRPr lang="en-US"/>
    </a:defPPr>
    <a:lvl1pPr algn="l" rtl="0" fontAlgn="base">
      <a:spcBef>
        <a:spcPct val="20000"/>
      </a:spcBef>
      <a:spcAft>
        <a:spcPct val="0"/>
      </a:spcAft>
      <a:buClr>
        <a:schemeClr val="tx1"/>
      </a:buClr>
      <a:buSzPct val="60000"/>
      <a:buFont typeface="Wingdings" pitchFamily="2" charset="2"/>
      <a:defRPr sz="3200" kern="1200">
        <a:solidFill>
          <a:schemeClr val="tx1"/>
        </a:solidFill>
        <a:latin typeface="Arial Black" pitchFamily="34" charset="0"/>
        <a:ea typeface="+mn-ea"/>
        <a:cs typeface="+mn-cs"/>
      </a:defRPr>
    </a:lvl1pPr>
    <a:lvl2pPr marL="457200" algn="l" rtl="0" fontAlgn="base">
      <a:spcBef>
        <a:spcPct val="20000"/>
      </a:spcBef>
      <a:spcAft>
        <a:spcPct val="0"/>
      </a:spcAft>
      <a:buClr>
        <a:schemeClr val="tx1"/>
      </a:buClr>
      <a:buSzPct val="60000"/>
      <a:buFont typeface="Wingdings" pitchFamily="2" charset="2"/>
      <a:defRPr sz="3200" kern="1200">
        <a:solidFill>
          <a:schemeClr val="tx1"/>
        </a:solidFill>
        <a:latin typeface="Arial Black" pitchFamily="34" charset="0"/>
        <a:ea typeface="+mn-ea"/>
        <a:cs typeface="+mn-cs"/>
      </a:defRPr>
    </a:lvl2pPr>
    <a:lvl3pPr marL="914400" algn="l" rtl="0" fontAlgn="base">
      <a:spcBef>
        <a:spcPct val="20000"/>
      </a:spcBef>
      <a:spcAft>
        <a:spcPct val="0"/>
      </a:spcAft>
      <a:buClr>
        <a:schemeClr val="tx1"/>
      </a:buClr>
      <a:buSzPct val="60000"/>
      <a:buFont typeface="Wingdings" pitchFamily="2" charset="2"/>
      <a:defRPr sz="3200" kern="1200">
        <a:solidFill>
          <a:schemeClr val="tx1"/>
        </a:solidFill>
        <a:latin typeface="Arial Black" pitchFamily="34" charset="0"/>
        <a:ea typeface="+mn-ea"/>
        <a:cs typeface="+mn-cs"/>
      </a:defRPr>
    </a:lvl3pPr>
    <a:lvl4pPr marL="1371600" algn="l" rtl="0" fontAlgn="base">
      <a:spcBef>
        <a:spcPct val="20000"/>
      </a:spcBef>
      <a:spcAft>
        <a:spcPct val="0"/>
      </a:spcAft>
      <a:buClr>
        <a:schemeClr val="tx1"/>
      </a:buClr>
      <a:buSzPct val="60000"/>
      <a:buFont typeface="Wingdings" pitchFamily="2" charset="2"/>
      <a:defRPr sz="3200" kern="1200">
        <a:solidFill>
          <a:schemeClr val="tx1"/>
        </a:solidFill>
        <a:latin typeface="Arial Black" pitchFamily="34" charset="0"/>
        <a:ea typeface="+mn-ea"/>
        <a:cs typeface="+mn-cs"/>
      </a:defRPr>
    </a:lvl4pPr>
    <a:lvl5pPr marL="1828800" algn="l" rtl="0" fontAlgn="base">
      <a:spcBef>
        <a:spcPct val="20000"/>
      </a:spcBef>
      <a:spcAft>
        <a:spcPct val="0"/>
      </a:spcAft>
      <a:buClr>
        <a:schemeClr val="tx1"/>
      </a:buClr>
      <a:buSzPct val="60000"/>
      <a:buFont typeface="Wingdings" pitchFamily="2" charset="2"/>
      <a:defRPr sz="3200" kern="1200">
        <a:solidFill>
          <a:schemeClr val="tx1"/>
        </a:solidFill>
        <a:latin typeface="Arial Black" pitchFamily="34" charset="0"/>
        <a:ea typeface="+mn-ea"/>
        <a:cs typeface="+mn-cs"/>
      </a:defRPr>
    </a:lvl5pPr>
    <a:lvl6pPr marL="2286000" algn="l" defTabSz="914400" rtl="0" eaLnBrk="1" latinLnBrk="0" hangingPunct="1">
      <a:defRPr sz="3200" kern="1200">
        <a:solidFill>
          <a:schemeClr val="tx1"/>
        </a:solidFill>
        <a:latin typeface="Arial Black" pitchFamily="34" charset="0"/>
        <a:ea typeface="+mn-ea"/>
        <a:cs typeface="+mn-cs"/>
      </a:defRPr>
    </a:lvl6pPr>
    <a:lvl7pPr marL="2743200" algn="l" defTabSz="914400" rtl="0" eaLnBrk="1" latinLnBrk="0" hangingPunct="1">
      <a:defRPr sz="3200" kern="1200">
        <a:solidFill>
          <a:schemeClr val="tx1"/>
        </a:solidFill>
        <a:latin typeface="Arial Black" pitchFamily="34" charset="0"/>
        <a:ea typeface="+mn-ea"/>
        <a:cs typeface="+mn-cs"/>
      </a:defRPr>
    </a:lvl7pPr>
    <a:lvl8pPr marL="3200400" algn="l" defTabSz="914400" rtl="0" eaLnBrk="1" latinLnBrk="0" hangingPunct="1">
      <a:defRPr sz="3200" kern="1200">
        <a:solidFill>
          <a:schemeClr val="tx1"/>
        </a:solidFill>
        <a:latin typeface="Arial Black" pitchFamily="34" charset="0"/>
        <a:ea typeface="+mn-ea"/>
        <a:cs typeface="+mn-cs"/>
      </a:defRPr>
    </a:lvl8pPr>
    <a:lvl9pPr marL="3657600" algn="l" defTabSz="914400" rtl="0" eaLnBrk="1" latinLnBrk="0" hangingPunct="1">
      <a:defRPr sz="3200" kern="1200">
        <a:solidFill>
          <a:schemeClr val="tx1"/>
        </a:solidFill>
        <a:latin typeface="Arial Black"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66"/>
    <a:srgbClr val="003399"/>
    <a:srgbClr val="000099"/>
    <a:srgbClr val="808080"/>
    <a:srgbClr val="5F5F5F"/>
    <a:srgbClr val="3399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86" autoAdjust="0"/>
  </p:normalViewPr>
  <p:slideViewPr>
    <p:cSldViewPr>
      <p:cViewPr varScale="1">
        <p:scale>
          <a:sx n="83" d="100"/>
          <a:sy n="83" d="100"/>
        </p:scale>
        <p:origin x="845"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116"/>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5437188"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0" hangingPunct="0">
              <a:spcBef>
                <a:spcPct val="0"/>
              </a:spcBef>
              <a:buClrTx/>
              <a:buSzTx/>
              <a:buFontTx/>
              <a:buNone/>
              <a:defRPr sz="1300">
                <a:latin typeface="Times New Roman" pitchFamily="18" charset="0"/>
              </a:defRPr>
            </a:lvl1pPr>
          </a:lstStyle>
          <a:p>
            <a:r>
              <a:rPr lang="en-US"/>
              <a:t>The University of Adelaide, School of Computer Science</a:t>
            </a:r>
          </a:p>
        </p:txBody>
      </p:sp>
      <p:sp>
        <p:nvSpPr>
          <p:cNvPr id="6147" name="Rectangle 3"/>
          <p:cNvSpPr>
            <a:spLocks noGrp="1" noChangeArrowheads="1"/>
          </p:cNvSpPr>
          <p:nvPr>
            <p:ph type="dt" sz="quarter" idx="1"/>
          </p:nvPr>
        </p:nvSpPr>
        <p:spPr bwMode="auto">
          <a:xfrm>
            <a:off x="5575300" y="0"/>
            <a:ext cx="1524000"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spcBef>
                <a:spcPct val="0"/>
              </a:spcBef>
              <a:buClrTx/>
              <a:buSzTx/>
              <a:buFontTx/>
              <a:buNone/>
              <a:defRPr sz="1300">
                <a:latin typeface="Times New Roman" pitchFamily="18" charset="0"/>
              </a:defRPr>
            </a:lvl1pPr>
          </a:lstStyle>
          <a:p>
            <a:fld id="{F719C247-6A21-43CC-B5FC-4B6F3D9F6207}" type="datetime3">
              <a:rPr lang="en-US" smtClean="0"/>
              <a:t>7 April 2019</a:t>
            </a:fld>
            <a:endParaRPr lang="en-US"/>
          </a:p>
        </p:txBody>
      </p:sp>
      <p:sp>
        <p:nvSpPr>
          <p:cNvPr id="6148" name="Rectangle 4"/>
          <p:cNvSpPr>
            <a:spLocks noGrp="1" noChangeArrowheads="1"/>
          </p:cNvSpPr>
          <p:nvPr>
            <p:ph type="ftr" sz="quarter" idx="2"/>
          </p:nvPr>
        </p:nvSpPr>
        <p:spPr bwMode="auto">
          <a:xfrm>
            <a:off x="0" y="9723438"/>
            <a:ext cx="5437188"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0" hangingPunct="0">
              <a:spcBef>
                <a:spcPct val="0"/>
              </a:spcBef>
              <a:buClrTx/>
              <a:buSzTx/>
              <a:buFontTx/>
              <a:buNone/>
              <a:defRPr sz="1300">
                <a:latin typeface="Times New Roman" pitchFamily="18" charset="0"/>
              </a:defRPr>
            </a:lvl1pPr>
          </a:lstStyle>
          <a:p>
            <a:r>
              <a:rPr lang="en-US"/>
              <a:t>Chapter 2 — Instructions: Language of the Computer</a:t>
            </a:r>
          </a:p>
        </p:txBody>
      </p:sp>
      <p:sp>
        <p:nvSpPr>
          <p:cNvPr id="6149" name="Rectangle 5"/>
          <p:cNvSpPr>
            <a:spLocks noGrp="1" noChangeArrowheads="1"/>
          </p:cNvSpPr>
          <p:nvPr>
            <p:ph type="sldNum" sz="quarter" idx="3"/>
          </p:nvPr>
        </p:nvSpPr>
        <p:spPr bwMode="auto">
          <a:xfrm>
            <a:off x="5575300" y="9723438"/>
            <a:ext cx="1524000"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spcBef>
                <a:spcPct val="0"/>
              </a:spcBef>
              <a:buClrTx/>
              <a:buSzTx/>
              <a:buFontTx/>
              <a:buNone/>
              <a:defRPr sz="1300">
                <a:latin typeface="Times New Roman" pitchFamily="18" charset="0"/>
              </a:defRPr>
            </a:lvl1pPr>
          </a:lstStyle>
          <a:p>
            <a:fld id="{57C84157-CAC9-4329-91AD-EB3C6746FA38}" type="slidenum">
              <a:rPr lang="en-US"/>
              <a:pPr/>
              <a:t>‹#›</a:t>
            </a:fld>
            <a:endParaRPr lang="en-US"/>
          </a:p>
        </p:txBody>
      </p:sp>
    </p:spTree>
    <p:extLst>
      <p:ext uri="{BB962C8B-B14F-4D97-AF65-F5344CB8AC3E}">
        <p14:creationId xmlns:p14="http://schemas.microsoft.com/office/powerpoint/2010/main" val="3703727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0" hangingPunct="0">
              <a:spcBef>
                <a:spcPct val="0"/>
              </a:spcBef>
              <a:buClrTx/>
              <a:buSzTx/>
              <a:buFontTx/>
              <a:buNone/>
              <a:defRPr sz="1300">
                <a:latin typeface="Times New Roman" pitchFamily="18" charset="0"/>
              </a:defRPr>
            </a:lvl1pPr>
          </a:lstStyle>
          <a:p>
            <a:r>
              <a:rPr lang="en-US"/>
              <a:t>The University of Adelaide, School of Computer Science</a:t>
            </a:r>
          </a:p>
        </p:txBody>
      </p:sp>
      <p:sp>
        <p:nvSpPr>
          <p:cNvPr id="8195"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spcBef>
                <a:spcPct val="0"/>
              </a:spcBef>
              <a:buClrTx/>
              <a:buSzTx/>
              <a:buFontTx/>
              <a:buNone/>
              <a:defRPr sz="1300">
                <a:latin typeface="Times New Roman" pitchFamily="18" charset="0"/>
              </a:defRPr>
            </a:lvl1pPr>
          </a:lstStyle>
          <a:p>
            <a:fld id="{A67B43F7-FB1E-4A89-994B-609D4B206ECF}" type="datetime3">
              <a:rPr lang="en-US" smtClean="0"/>
              <a:t>7 April 2019</a:t>
            </a:fld>
            <a:endParaRPr lang="en-US"/>
          </a:p>
        </p:txBody>
      </p:sp>
      <p:sp>
        <p:nvSpPr>
          <p:cNvPr id="8196"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46150" y="4862513"/>
            <a:ext cx="5207000" cy="460375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0" hangingPunct="0">
              <a:spcBef>
                <a:spcPct val="0"/>
              </a:spcBef>
              <a:buClrTx/>
              <a:buSzTx/>
              <a:buFontTx/>
              <a:buNone/>
              <a:defRPr sz="1300">
                <a:latin typeface="Times New Roman" pitchFamily="18" charset="0"/>
              </a:defRPr>
            </a:lvl1pPr>
          </a:lstStyle>
          <a:p>
            <a:r>
              <a:rPr lang="en-US"/>
              <a:t>Chapter 2 — Instructions: Language of the Computer</a:t>
            </a:r>
          </a:p>
        </p:txBody>
      </p:sp>
      <p:sp>
        <p:nvSpPr>
          <p:cNvPr id="8199"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spcBef>
                <a:spcPct val="0"/>
              </a:spcBef>
              <a:buClrTx/>
              <a:buSzTx/>
              <a:buFontTx/>
              <a:buNone/>
              <a:defRPr sz="1300">
                <a:latin typeface="Times New Roman" pitchFamily="18" charset="0"/>
              </a:defRPr>
            </a:lvl1pPr>
          </a:lstStyle>
          <a:p>
            <a:fld id="{EE145C4F-ECA4-4DD7-819E-C9FECED27844}" type="slidenum">
              <a:rPr lang="en-US"/>
              <a:pPr/>
              <a:t>‹#›</a:t>
            </a:fld>
            <a:endParaRPr lang="en-US"/>
          </a:p>
        </p:txBody>
      </p:sp>
    </p:spTree>
    <p:extLst>
      <p:ext uri="{BB962C8B-B14F-4D97-AF65-F5344CB8AC3E}">
        <p14:creationId xmlns:p14="http://schemas.microsoft.com/office/powerpoint/2010/main" val="1275881710"/>
      </p:ext>
    </p:extLst>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E929ED3B-E187-41B3-8CEA-0B9C42BDB883}" type="datetime3">
              <a:rPr lang="en-US" smtClean="0"/>
              <a:t>7 April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77CEACC0-B677-4A29-B1E6-BCE98563D55B}" type="slidenum">
              <a:rPr lang="en-US"/>
              <a:pPr/>
              <a:t>1</a:t>
            </a:fld>
            <a:endParaRPr lang="en-US"/>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574426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a:lnSpc>
                <a:spcPct val="95000"/>
              </a:lnSpc>
            </a:pPr>
            <a:fld id="{F3444876-9880-4E6B-AA3C-5F34FF05E220}" type="slidenum">
              <a:rPr lang="en-US" altLang="en-US">
                <a:solidFill>
                  <a:srgbClr val="000000"/>
                </a:solidFill>
                <a:latin typeface="Times New Roman" panose="02020603050405020304" pitchFamily="18" charset="0"/>
              </a:rPr>
              <a:pPr>
                <a:lnSpc>
                  <a:spcPct val="95000"/>
                </a:lnSpc>
              </a:pPr>
              <a:t>10</a:t>
            </a:fld>
            <a:endParaRPr lang="en-US" altLang="en-US">
              <a:solidFill>
                <a:srgbClr val="000000"/>
              </a:solidFill>
              <a:latin typeface="Times New Roman" panose="02020603050405020304" pitchFamily="18" charset="0"/>
            </a:endParaRPr>
          </a:p>
        </p:txBody>
      </p:sp>
      <p:sp>
        <p:nvSpPr>
          <p:cNvPr id="13315"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522221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65784119-2057-43B7-A6E7-A434DCD5246A}" type="datetime3">
              <a:rPr lang="en-US" smtClean="0"/>
              <a:t>7 April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11</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923604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9008686F-C68F-4A85-9EB8-7D5483E87A2F}" type="datetime3">
              <a:rPr lang="en-US" smtClean="0"/>
              <a:t>7 April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12</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816203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a:lnSpc>
                <a:spcPct val="95000"/>
              </a:lnSpc>
            </a:pPr>
            <a:fld id="{05C5B98D-769E-4B9D-A54B-44648D8F6859}" type="slidenum">
              <a:rPr lang="en-US" altLang="en-US">
                <a:solidFill>
                  <a:srgbClr val="000000"/>
                </a:solidFill>
                <a:latin typeface="Times New Roman" panose="02020603050405020304" pitchFamily="18" charset="0"/>
              </a:rPr>
              <a:pPr>
                <a:lnSpc>
                  <a:spcPct val="95000"/>
                </a:lnSpc>
              </a:pPr>
              <a:t>13</a:t>
            </a:fld>
            <a:endParaRPr lang="en-US" altLang="en-US">
              <a:solidFill>
                <a:srgbClr val="000000"/>
              </a:solidFill>
              <a:latin typeface="Times New Roman" panose="02020603050405020304" pitchFamily="18" charset="0"/>
            </a:endParaRPr>
          </a:p>
        </p:txBody>
      </p:sp>
      <p:sp>
        <p:nvSpPr>
          <p:cNvPr id="15363"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823088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546BDECD-AE4A-431D-893B-17CA633E75FC}" type="datetime3">
              <a:rPr lang="en-US" smtClean="0"/>
              <a:t>7 April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14</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769993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a:lnSpc>
                <a:spcPct val="95000"/>
              </a:lnSpc>
            </a:pPr>
            <a:fld id="{5FF70A41-4816-4FEA-9B82-DFF27F0CCDCC}" type="slidenum">
              <a:rPr lang="en-US" altLang="en-US">
                <a:solidFill>
                  <a:srgbClr val="000000"/>
                </a:solidFill>
                <a:latin typeface="Times New Roman" panose="02020603050405020304" pitchFamily="18" charset="0"/>
              </a:rPr>
              <a:pPr>
                <a:lnSpc>
                  <a:spcPct val="95000"/>
                </a:lnSpc>
              </a:pPr>
              <a:t>15</a:t>
            </a:fld>
            <a:endParaRPr lang="en-US" altLang="en-US">
              <a:solidFill>
                <a:srgbClr val="000000"/>
              </a:solidFill>
              <a:latin typeface="Times New Roman" panose="02020603050405020304" pitchFamily="18" charset="0"/>
            </a:endParaRPr>
          </a:p>
        </p:txBody>
      </p:sp>
      <p:sp>
        <p:nvSpPr>
          <p:cNvPr id="17411"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35126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a:lnSpc>
                <a:spcPct val="95000"/>
              </a:lnSpc>
            </a:pPr>
            <a:fld id="{91D9E90B-EDFA-4D49-82BB-52C341ECF312}" type="slidenum">
              <a:rPr lang="en-US" altLang="en-US">
                <a:solidFill>
                  <a:srgbClr val="000000"/>
                </a:solidFill>
                <a:latin typeface="Times New Roman" panose="02020603050405020304" pitchFamily="18" charset="0"/>
              </a:rPr>
              <a:pPr>
                <a:lnSpc>
                  <a:spcPct val="95000"/>
                </a:lnSpc>
              </a:pPr>
              <a:t>16</a:t>
            </a:fld>
            <a:endParaRPr lang="en-US" altLang="en-US">
              <a:solidFill>
                <a:srgbClr val="000000"/>
              </a:solidFill>
              <a:latin typeface="Times New Roman" panose="02020603050405020304" pitchFamily="18" charset="0"/>
            </a:endParaRPr>
          </a:p>
        </p:txBody>
      </p:sp>
      <p:sp>
        <p:nvSpPr>
          <p:cNvPr id="1945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792547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1013E843-C905-4913-B105-FA8DCBE9DBE3}" type="datetime3">
              <a:rPr lang="en-US" smtClean="0"/>
              <a:t>7 April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17</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558788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C9E5EAC7-CE4D-4D7D-9123-51BD9648A752}" type="datetime3">
              <a:rPr lang="en-US" smtClean="0"/>
              <a:t>7 April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18</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295978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a:lnSpc>
                <a:spcPct val="95000"/>
              </a:lnSpc>
            </a:pPr>
            <a:fld id="{7CBC3E3B-888C-4380-8C40-D36DE8CDA551}" type="slidenum">
              <a:rPr lang="en-US" altLang="en-US">
                <a:solidFill>
                  <a:srgbClr val="000000"/>
                </a:solidFill>
                <a:latin typeface="Times New Roman" panose="02020603050405020304" pitchFamily="18" charset="0"/>
              </a:rPr>
              <a:pPr>
                <a:lnSpc>
                  <a:spcPct val="95000"/>
                </a:lnSpc>
              </a:pPr>
              <a:t>19</a:t>
            </a:fld>
            <a:endParaRPr lang="en-US" altLang="en-US">
              <a:solidFill>
                <a:srgbClr val="000000"/>
              </a:solidFill>
              <a:latin typeface="Times New Roman" panose="02020603050405020304" pitchFamily="18" charset="0"/>
            </a:endParaRPr>
          </a:p>
        </p:txBody>
      </p:sp>
      <p:sp>
        <p:nvSpPr>
          <p:cNvPr id="21507"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341555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75AF675D-C511-49E8-82D9-BEAC30A42BF3}" type="datetime3">
              <a:rPr lang="en-US" smtClean="0"/>
              <a:t>7 April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016296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A69A9FCE-260D-45AB-B0B4-1DB7511FA5DE}" type="datetime3">
              <a:rPr lang="en-US" smtClean="0"/>
              <a:t>7 April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20</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651907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1488BC1B-9C7E-4640-86C6-88D721B88448}" type="datetime3">
              <a:rPr lang="en-US" smtClean="0"/>
              <a:t>7 April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21</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147798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C023FBD-0325-42B6-A9F1-A3E42B7EDC92}" type="datetime3">
              <a:rPr lang="en-US" smtClean="0"/>
              <a:t>7 April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22</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885532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FAF2390E-7AEA-4EB1-8D41-634EC8A8EFAC}" type="datetime3">
              <a:rPr lang="en-US" smtClean="0"/>
              <a:t>7 April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23</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179318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B9C4A077-35CF-475D-80AA-90D2064B5E0D}" type="datetime3">
              <a:rPr lang="en-US" smtClean="0"/>
              <a:t>7 April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24</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4072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F035339-9F94-47CD-A8DD-29D386833A3F}" type="datetime3">
              <a:rPr lang="en-US" smtClean="0"/>
              <a:t>7 April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25</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91734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99745BEA-EDD4-4B02-A05F-7ED9BBE0C03F}" type="datetime3">
              <a:rPr lang="en-US" smtClean="0"/>
              <a:t>7 April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26</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3888113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99745BEA-EDD4-4B02-A05F-7ED9BBE0C03F}" type="datetime3">
              <a:rPr lang="en-US" smtClean="0"/>
              <a:t>7 April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27</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1290955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D7EC08CB-8D62-4C1E-A2D8-21A5C7531C00}" type="datetime3">
              <a:rPr lang="en-US" smtClean="0"/>
              <a:t>7 April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29</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6276759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4F4F59AB-C302-476E-9AAE-92DD2AE9CF32}" type="datetime3">
              <a:rPr lang="en-US" smtClean="0"/>
              <a:t>7 April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30</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533531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4E5F103F-51BB-471F-B1F8-E903491D5E65}" type="datetime3">
              <a:rPr lang="en-US" smtClean="0"/>
              <a:t>7 April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4687857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AD6252C-3F1F-434A-8CA8-7DC2AF76AA76}" type="datetime3">
              <a:rPr lang="en-US" smtClean="0"/>
              <a:t>7 April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32</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420856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19908FAC-05C3-482C-8C62-A14C97930BA6}" type="datetime3">
              <a:rPr lang="en-US" smtClean="0"/>
              <a:t>7 April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35</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2799460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A9722C09-6AB7-450E-9058-2865DB1EB77F}" type="datetime3">
              <a:rPr lang="en-US" smtClean="0"/>
              <a:t>7 April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36</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6808762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7C725D0C-BEBC-4778-80B2-4F6D4A8BC394}" type="datetime3">
              <a:rPr lang="en-US" smtClean="0"/>
              <a:t>7 April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37</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5498042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E1E5138C-E7E3-45F4-9AFF-0C21ADB991B5}" type="datetime3">
              <a:rPr lang="en-US" smtClean="0"/>
              <a:t>7 April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39</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3534371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E1E5138C-E7E3-45F4-9AFF-0C21ADB991B5}" type="datetime3">
              <a:rPr lang="en-US" smtClean="0"/>
              <a:t>7 April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40</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8384797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2F7CED2D-40C1-4FC7-83E0-BE84D870D65D}" type="datetime3">
              <a:rPr lang="en-US" smtClean="0"/>
              <a:t>7 April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41</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5641576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FE94CB08-131C-4047-9DBD-11AB517E0A17}" type="datetime3">
              <a:rPr lang="en-US" smtClean="0"/>
              <a:t>7 April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42</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7570506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73656F28-1E02-4E57-B920-63E984B240E9}" type="datetime3">
              <a:rPr lang="en-US" smtClean="0"/>
              <a:t>7 April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43</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8655558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2AC4F9A4-E25A-4155-BCD6-2120A85A1DF6}" type="datetime3">
              <a:rPr lang="en-US" smtClean="0"/>
              <a:t>7 April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45</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091195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a:lnSpc>
                <a:spcPct val="95000"/>
              </a:lnSpc>
            </a:pPr>
            <a:fld id="{3AED7DB4-33FC-4D0F-A8E0-8A7EE71E167D}" type="slidenum">
              <a:rPr lang="en-US" altLang="en-US">
                <a:solidFill>
                  <a:srgbClr val="000000"/>
                </a:solidFill>
                <a:latin typeface="Times New Roman" panose="02020603050405020304" pitchFamily="18" charset="0"/>
              </a:rPr>
              <a:pPr>
                <a:lnSpc>
                  <a:spcPct val="95000"/>
                </a:lnSpc>
              </a:pPr>
              <a:t>4</a:t>
            </a:fld>
            <a:endParaRPr lang="en-US" altLang="en-US">
              <a:solidFill>
                <a:srgbClr val="000000"/>
              </a:solidFill>
              <a:latin typeface="Times New Roman" panose="02020603050405020304" pitchFamily="18" charset="0"/>
            </a:endParaRPr>
          </a:p>
        </p:txBody>
      </p:sp>
      <p:sp>
        <p:nvSpPr>
          <p:cNvPr id="7171"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2"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1232136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2AC4F9A4-E25A-4155-BCD6-2120A85A1DF6}" type="datetime3">
              <a:rPr lang="en-US" smtClean="0"/>
              <a:t>7 April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46</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4523372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DCB98500-306E-40F9-AA23-BBFB305F7173}" type="datetime3">
              <a:rPr lang="en-US" smtClean="0"/>
              <a:t>7 April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47</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8369074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DCB98500-306E-40F9-AA23-BBFB305F7173}" type="datetime3">
              <a:rPr lang="en-US" smtClean="0"/>
              <a:t>7 April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49</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722283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a:lnSpc>
                <a:spcPct val="95000"/>
              </a:lnSpc>
            </a:pPr>
            <a:fld id="{468BBE1F-4F33-4CE6-B3DD-C96DF0073D3F}" type="slidenum">
              <a:rPr lang="en-US" altLang="en-US">
                <a:solidFill>
                  <a:srgbClr val="000000"/>
                </a:solidFill>
                <a:latin typeface="Times New Roman" panose="02020603050405020304" pitchFamily="18" charset="0"/>
              </a:rPr>
              <a:pPr>
                <a:lnSpc>
                  <a:spcPct val="95000"/>
                </a:lnSpc>
              </a:pPr>
              <a:t>5</a:t>
            </a:fld>
            <a:endParaRPr lang="en-US" altLang="en-US">
              <a:solidFill>
                <a:srgbClr val="000000"/>
              </a:solidFill>
              <a:latin typeface="Times New Roman" panose="02020603050405020304" pitchFamily="18" charset="0"/>
            </a:endParaRPr>
          </a:p>
        </p:txBody>
      </p:sp>
      <p:sp>
        <p:nvSpPr>
          <p:cNvPr id="921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718357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DB7787A6-C1EC-4B66-8206-CDE9AB49E4C7}" type="datetime3">
              <a:rPr lang="en-US" smtClean="0"/>
              <a:t>7 April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6</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4253831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E1D9252F-3718-4877-877E-CF151F5E8C45}" type="datetime3">
              <a:rPr lang="en-US" smtClean="0"/>
              <a:t>7 April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7</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064111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3E5F0E1E-AAEC-4C9B-81CD-9FB82E5240D2}" type="datetime3">
              <a:rPr lang="en-US" smtClean="0"/>
              <a:t>7 April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8</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397800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94FB270D-E83F-4064-BC7E-4539E1EC7E7F}" type="datetime3">
              <a:rPr lang="en-US" smtClean="0"/>
              <a:t>7 April 2019</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9</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8021766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descr="Hennessy_cover-v2 (Final).png"/>
          <p:cNvPicPr>
            <a:picLocks noChangeAspect="1"/>
          </p:cNvPicPr>
          <p:nvPr userDrawn="1"/>
        </p:nvPicPr>
        <p:blipFill>
          <a:blip r:embed="rId2" cstate="print"/>
          <a:stretch>
            <a:fillRect/>
          </a:stretch>
        </p:blipFill>
        <p:spPr>
          <a:xfrm>
            <a:off x="179512" y="1412776"/>
            <a:ext cx="1872208" cy="2309056"/>
          </a:xfrm>
          <a:prstGeom prst="rect">
            <a:avLst/>
          </a:prstGeom>
          <a:ln>
            <a:noFill/>
          </a:ln>
          <a:effectLst>
            <a:outerShdw blurRad="292100" dist="139700" dir="2700000" algn="tl" rotWithShape="0">
              <a:srgbClr val="333333">
                <a:alpha val="65000"/>
              </a:srgbClr>
            </a:outerShdw>
          </a:effectLst>
        </p:spPr>
      </p:pic>
      <p:sp>
        <p:nvSpPr>
          <p:cNvPr id="240647" name="Rectangle 7"/>
          <p:cNvSpPr>
            <a:spLocks noChangeArrowheads="1"/>
          </p:cNvSpPr>
          <p:nvPr userDrawn="1"/>
        </p:nvSpPr>
        <p:spPr bwMode="auto">
          <a:xfrm>
            <a:off x="0" y="0"/>
            <a:ext cx="9144000" cy="765175"/>
          </a:xfrm>
          <a:prstGeom prst="rect">
            <a:avLst/>
          </a:prstGeom>
          <a:solidFill>
            <a:srgbClr val="767D79"/>
          </a:solidFill>
          <a:ln w="9525">
            <a:noFill/>
            <a:miter lim="800000"/>
            <a:headEnd/>
            <a:tailEnd/>
          </a:ln>
          <a:effectLst/>
        </p:spPr>
        <p:txBody>
          <a:bodyPr wrap="none" anchor="ctr"/>
          <a:lstStyle/>
          <a:p>
            <a:pPr algn="ctr" eaLnBrk="0" hangingPunct="0">
              <a:spcBef>
                <a:spcPct val="0"/>
              </a:spcBef>
              <a:buClrTx/>
              <a:buSzTx/>
              <a:buFontTx/>
              <a:buNone/>
            </a:pPr>
            <a:endParaRPr lang="en-GB" sz="2400">
              <a:solidFill>
                <a:schemeClr val="bg1"/>
              </a:solidFill>
              <a:latin typeface="Arial" charset="0"/>
            </a:endParaRPr>
          </a:p>
        </p:txBody>
      </p:sp>
      <p:sp>
        <p:nvSpPr>
          <p:cNvPr id="240649" name="Rectangle 9"/>
          <p:cNvSpPr>
            <a:spLocks noChangeArrowheads="1"/>
          </p:cNvSpPr>
          <p:nvPr userDrawn="1"/>
        </p:nvSpPr>
        <p:spPr bwMode="auto">
          <a:xfrm>
            <a:off x="0" y="765175"/>
            <a:ext cx="9144000" cy="17463"/>
          </a:xfrm>
          <a:prstGeom prst="rect">
            <a:avLst/>
          </a:prstGeom>
          <a:solidFill>
            <a:srgbClr val="000000"/>
          </a:solidFill>
          <a:ln w="9525">
            <a:noFill/>
            <a:miter lim="800000"/>
            <a:headEnd/>
            <a:tailEnd/>
          </a:ln>
          <a:effectLst/>
        </p:spPr>
        <p:txBody>
          <a:bodyPr wrap="none" anchor="ctr"/>
          <a:lstStyle/>
          <a:p>
            <a:endParaRPr lang="en-US"/>
          </a:p>
        </p:txBody>
      </p:sp>
      <p:pic>
        <p:nvPicPr>
          <p:cNvPr id="240657" name="Picture 17" descr="MK_logo2"/>
          <p:cNvPicPr>
            <a:picLocks noChangeAspect="1" noChangeArrowheads="1"/>
          </p:cNvPicPr>
          <p:nvPr userDrawn="1"/>
        </p:nvPicPr>
        <p:blipFill>
          <a:blip r:embed="rId3" cstate="print"/>
          <a:srcRect/>
          <a:stretch>
            <a:fillRect/>
          </a:stretch>
        </p:blipFill>
        <p:spPr bwMode="auto">
          <a:xfrm>
            <a:off x="107950" y="50800"/>
            <a:ext cx="1228725" cy="714375"/>
          </a:xfrm>
          <a:prstGeom prst="rect">
            <a:avLst/>
          </a:prstGeom>
          <a:noFill/>
        </p:spPr>
      </p:pic>
      <p:sp>
        <p:nvSpPr>
          <p:cNvPr id="240659" name="Rectangle 19"/>
          <p:cNvSpPr>
            <a:spLocks noChangeArrowheads="1"/>
          </p:cNvSpPr>
          <p:nvPr userDrawn="1"/>
        </p:nvSpPr>
        <p:spPr bwMode="auto">
          <a:xfrm>
            <a:off x="2197100" y="765175"/>
            <a:ext cx="46038" cy="5732463"/>
          </a:xfrm>
          <a:prstGeom prst="rect">
            <a:avLst/>
          </a:prstGeom>
          <a:gradFill rotWithShape="1">
            <a:gsLst>
              <a:gs pos="0">
                <a:srgbClr val="808080"/>
              </a:gs>
              <a:gs pos="100000">
                <a:srgbClr val="FFFFFF"/>
              </a:gs>
            </a:gsLst>
            <a:lin ang="5400000" scaled="1"/>
          </a:gradFill>
          <a:ln w="9525">
            <a:noFill/>
            <a:miter lim="800000"/>
            <a:headEnd/>
            <a:tailEnd/>
          </a:ln>
          <a:effectLst/>
        </p:spPr>
        <p:txBody>
          <a:bodyPr wrap="none" anchor="ctr"/>
          <a:lstStyle/>
          <a:p>
            <a:endParaRPr lang="en-US"/>
          </a:p>
        </p:txBody>
      </p:sp>
      <p:sp>
        <p:nvSpPr>
          <p:cNvPr id="240660" name="Rectangle 20"/>
          <p:cNvSpPr>
            <a:spLocks noChangeArrowheads="1"/>
          </p:cNvSpPr>
          <p:nvPr userDrawn="1"/>
        </p:nvSpPr>
        <p:spPr bwMode="auto">
          <a:xfrm>
            <a:off x="2559050" y="1195388"/>
            <a:ext cx="46038" cy="3816350"/>
          </a:xfrm>
          <a:prstGeom prst="rect">
            <a:avLst/>
          </a:prstGeom>
          <a:gradFill rotWithShape="1">
            <a:gsLst>
              <a:gs pos="0">
                <a:srgbClr val="767D79"/>
              </a:gs>
              <a:gs pos="100000">
                <a:schemeClr val="bg1"/>
              </a:gs>
            </a:gsLst>
            <a:lin ang="5400000" scaled="1"/>
          </a:gradFill>
          <a:ln w="9525">
            <a:noFill/>
            <a:miter lim="800000"/>
            <a:headEnd/>
            <a:tailEnd/>
          </a:ln>
          <a:effectLst/>
        </p:spPr>
        <p:txBody>
          <a:bodyPr wrap="none" anchor="ctr"/>
          <a:lstStyle/>
          <a:p>
            <a:endParaRPr lang="en-US"/>
          </a:p>
        </p:txBody>
      </p:sp>
      <p:sp>
        <p:nvSpPr>
          <p:cNvPr id="240661" name="Rectangle 21"/>
          <p:cNvSpPr>
            <a:spLocks noChangeArrowheads="1"/>
          </p:cNvSpPr>
          <p:nvPr userDrawn="1"/>
        </p:nvSpPr>
        <p:spPr bwMode="auto">
          <a:xfrm>
            <a:off x="2341563" y="1916113"/>
            <a:ext cx="6623050" cy="46037"/>
          </a:xfrm>
          <a:prstGeom prst="rect">
            <a:avLst/>
          </a:prstGeom>
          <a:gradFill rotWithShape="1">
            <a:gsLst>
              <a:gs pos="0">
                <a:srgbClr val="5F5F5F"/>
              </a:gs>
              <a:gs pos="100000">
                <a:schemeClr val="bg1"/>
              </a:gs>
            </a:gsLst>
            <a:lin ang="0" scaled="1"/>
          </a:gradFill>
          <a:ln w="9525">
            <a:noFill/>
            <a:miter lim="800000"/>
            <a:headEnd/>
            <a:tailEnd/>
          </a:ln>
          <a:effectLst/>
        </p:spPr>
        <p:txBody>
          <a:bodyPr wrap="none" anchor="ctr"/>
          <a:lstStyle/>
          <a:p>
            <a:endParaRPr lang="en-US"/>
          </a:p>
        </p:txBody>
      </p:sp>
      <p:sp>
        <p:nvSpPr>
          <p:cNvPr id="240678" name="Rectangle 38"/>
          <p:cNvSpPr>
            <a:spLocks noChangeArrowheads="1"/>
          </p:cNvSpPr>
          <p:nvPr userDrawn="1"/>
        </p:nvSpPr>
        <p:spPr bwMode="auto">
          <a:xfrm>
            <a:off x="0" y="6308725"/>
            <a:ext cx="9144000" cy="549275"/>
          </a:xfrm>
          <a:prstGeom prst="rect">
            <a:avLst/>
          </a:prstGeom>
          <a:solidFill>
            <a:srgbClr val="767D79"/>
          </a:solidFill>
          <a:ln w="9525">
            <a:noFill/>
            <a:miter lim="800000"/>
            <a:headEnd/>
            <a:tailEnd/>
          </a:ln>
          <a:effectLst/>
        </p:spPr>
        <p:txBody>
          <a:bodyPr wrap="none" anchor="ctr"/>
          <a:lstStyle/>
          <a:p>
            <a:endParaRPr lang="en-US"/>
          </a:p>
        </p:txBody>
      </p:sp>
      <p:sp>
        <p:nvSpPr>
          <p:cNvPr id="240679" name="Rectangle 39"/>
          <p:cNvSpPr>
            <a:spLocks noChangeArrowheads="1"/>
          </p:cNvSpPr>
          <p:nvPr userDrawn="1"/>
        </p:nvSpPr>
        <p:spPr bwMode="auto">
          <a:xfrm>
            <a:off x="0" y="6308725"/>
            <a:ext cx="9144000" cy="17463"/>
          </a:xfrm>
          <a:prstGeom prst="rect">
            <a:avLst/>
          </a:prstGeom>
          <a:solidFill>
            <a:srgbClr val="000000"/>
          </a:solidFill>
          <a:ln w="9525">
            <a:noFill/>
            <a:miter lim="800000"/>
            <a:headEnd/>
            <a:tailEnd/>
          </a:ln>
          <a:effectLst/>
        </p:spPr>
        <p:txBody>
          <a:bodyPr wrap="none" anchor="ctr"/>
          <a:lstStyle/>
          <a:p>
            <a:endParaRPr lang="en-US"/>
          </a:p>
        </p:txBody>
      </p:sp>
      <p:sp>
        <p:nvSpPr>
          <p:cNvPr id="240680" name="Rectangle 40"/>
          <p:cNvSpPr>
            <a:spLocks noGrp="1" noChangeArrowheads="1"/>
          </p:cNvSpPr>
          <p:nvPr>
            <p:ph type="ftr" sz="quarter" idx="3"/>
          </p:nvPr>
        </p:nvSpPr>
        <p:spPr/>
        <p:txBody>
          <a:bodyPr/>
          <a:lstStyle>
            <a:lvl1pPr>
              <a:defRPr/>
            </a:lvl1pPr>
          </a:lstStyle>
          <a:p>
            <a:r>
              <a:rPr lang="en-US" smtClean="0"/>
              <a:t>Copyright © 2019, Elsevier Inc. All rights Reserved</a:t>
            </a:r>
            <a:endParaRPr lang="en-AU" dirty="0"/>
          </a:p>
        </p:txBody>
      </p:sp>
      <p:pic>
        <p:nvPicPr>
          <p:cNvPr id="240681" name="Picture 41" descr="MK_logo2"/>
          <p:cNvPicPr>
            <a:picLocks noChangeAspect="1" noChangeArrowheads="1"/>
          </p:cNvPicPr>
          <p:nvPr userDrawn="1"/>
        </p:nvPicPr>
        <p:blipFill>
          <a:blip r:embed="rId3" cstate="print"/>
          <a:srcRect/>
          <a:stretch>
            <a:fillRect/>
          </a:stretch>
        </p:blipFill>
        <p:spPr bwMode="auto">
          <a:xfrm>
            <a:off x="179388" y="6381750"/>
            <a:ext cx="792162" cy="460375"/>
          </a:xfrm>
          <a:prstGeom prst="rect">
            <a:avLst/>
          </a:prstGeom>
          <a:noFill/>
        </p:spPr>
      </p:pic>
      <p:sp>
        <p:nvSpPr>
          <p:cNvPr id="240682" name="Text Box 42"/>
          <p:cNvSpPr txBox="1">
            <a:spLocks noChangeArrowheads="1"/>
          </p:cNvSpPr>
          <p:nvPr userDrawn="1"/>
        </p:nvSpPr>
        <p:spPr bwMode="auto">
          <a:xfrm>
            <a:off x="8388350" y="6497638"/>
            <a:ext cx="576263" cy="274637"/>
          </a:xfrm>
          <a:prstGeom prst="rect">
            <a:avLst/>
          </a:prstGeom>
          <a:noFill/>
          <a:ln w="9525">
            <a:noFill/>
            <a:miter lim="800000"/>
            <a:headEnd/>
            <a:tailEnd/>
          </a:ln>
          <a:effectLst/>
        </p:spPr>
        <p:txBody>
          <a:bodyPr>
            <a:spAutoFit/>
          </a:bodyPr>
          <a:lstStyle/>
          <a:p>
            <a:pPr algn="r">
              <a:spcBef>
                <a:spcPct val="0"/>
              </a:spcBef>
              <a:buClrTx/>
              <a:buSzTx/>
              <a:buFontTx/>
              <a:buNone/>
            </a:pPr>
            <a:fld id="{63BBFCE6-A6C8-4251-973B-1D0917AA6A4E}" type="slidenum">
              <a:rPr lang="en-AU" sz="1200" b="1">
                <a:latin typeface="Arial" charset="0"/>
              </a:rPr>
              <a:pPr algn="r">
                <a:spcBef>
                  <a:spcPct val="0"/>
                </a:spcBef>
                <a:buClrTx/>
                <a:buSzTx/>
                <a:buFontTx/>
                <a:buNone/>
              </a:pPr>
              <a:t>‹#›</a:t>
            </a:fld>
            <a:endParaRPr lang="en-GB" sz="1200">
              <a:latin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Copyright © 2019, Elsevier Inc. All rights Reserved</a:t>
            </a:r>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9113" y="115888"/>
            <a:ext cx="2085975" cy="6121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1188" y="115888"/>
            <a:ext cx="6105525" cy="6121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Copyright © 2019, Elsevier Inc. All rights Reserved</a:t>
            </a:r>
            <a:endParaRPr lang="en-A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11188" y="115888"/>
            <a:ext cx="8281987" cy="70167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4213" y="1125538"/>
            <a:ext cx="8270875" cy="5111750"/>
          </a:xfrm>
        </p:spPr>
        <p:txBody>
          <a:bodyPr/>
          <a:lstStyle/>
          <a:p>
            <a:endParaRPr lang="en-US"/>
          </a:p>
        </p:txBody>
      </p:sp>
      <p:sp>
        <p:nvSpPr>
          <p:cNvPr id="4" name="Footer Placeholder 3"/>
          <p:cNvSpPr>
            <a:spLocks noGrp="1"/>
          </p:cNvSpPr>
          <p:nvPr>
            <p:ph type="ftr" sz="quarter" idx="10"/>
          </p:nvPr>
        </p:nvSpPr>
        <p:spPr>
          <a:xfrm>
            <a:off x="1042988" y="6381750"/>
            <a:ext cx="7272337" cy="358775"/>
          </a:xfrm>
        </p:spPr>
        <p:txBody>
          <a:bodyPr/>
          <a:lstStyle>
            <a:lvl1pPr>
              <a:defRPr/>
            </a:lvl1pPr>
          </a:lstStyle>
          <a:p>
            <a:r>
              <a:rPr lang="en-US" smtClean="0"/>
              <a:t>Copyright © 2019, Elsevier Inc. All rights Reserved</a:t>
            </a:r>
            <a:endParaRPr lang="en-A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188" y="115888"/>
            <a:ext cx="8281987" cy="7016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4213" y="1125538"/>
            <a:ext cx="4059237"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95850" y="1125538"/>
            <a:ext cx="4059238"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042988" y="6381750"/>
            <a:ext cx="7272337" cy="358775"/>
          </a:xfrm>
        </p:spPr>
        <p:txBody>
          <a:bodyPr/>
          <a:lstStyle>
            <a:lvl1pPr>
              <a:defRPr/>
            </a:lvl1pPr>
          </a:lstStyle>
          <a:p>
            <a:r>
              <a:rPr lang="en-US" smtClean="0"/>
              <a:t>Copyright © 2019, Elsevier Inc. All rights Reserved</a:t>
            </a:r>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Copyright © 2019, Elsevier Inc. All rights Reserved</a:t>
            </a:r>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smtClean="0"/>
              <a:t>Copyright © 2019, Elsevier Inc. All rights Reserved</a:t>
            </a:r>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125538"/>
            <a:ext cx="4059237"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95850" y="1125538"/>
            <a:ext cx="4059238"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smtClean="0"/>
              <a:t>Copyright © 2019, Elsevier Inc. All rights Reserved</a:t>
            </a:r>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smtClean="0"/>
              <a:t>Copyright © 2019, Elsevier Inc. All rights Reserved</a:t>
            </a:r>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smtClean="0"/>
              <a:t>Copyright © 2019, Elsevier Inc. All rights Reserved</a:t>
            </a:r>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t>Copyright © 2019, Elsevier Inc. All rights Reserved</a:t>
            </a:r>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Copyright © 2019, Elsevier Inc. All rights Reserved</a:t>
            </a:r>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Copyright © 2019, Elsevier Inc. All rights Reserved</a:t>
            </a:r>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9628" name="Rectangle 12"/>
          <p:cNvSpPr>
            <a:spLocks noChangeArrowheads="1"/>
          </p:cNvSpPr>
          <p:nvPr userDrawn="1"/>
        </p:nvSpPr>
        <p:spPr bwMode="auto">
          <a:xfrm>
            <a:off x="0" y="6308725"/>
            <a:ext cx="9144000" cy="549275"/>
          </a:xfrm>
          <a:prstGeom prst="rect">
            <a:avLst/>
          </a:prstGeom>
          <a:solidFill>
            <a:srgbClr val="767D79"/>
          </a:solidFill>
          <a:ln w="9525">
            <a:noFill/>
            <a:miter lim="800000"/>
            <a:headEnd/>
            <a:tailEnd/>
          </a:ln>
          <a:effectLst/>
        </p:spPr>
        <p:txBody>
          <a:bodyPr wrap="none" anchor="ctr"/>
          <a:lstStyle/>
          <a:p>
            <a:endParaRPr lang="en-US"/>
          </a:p>
        </p:txBody>
      </p:sp>
      <p:sp>
        <p:nvSpPr>
          <p:cNvPr id="239629" name="Rectangle 13"/>
          <p:cNvSpPr>
            <a:spLocks noChangeArrowheads="1"/>
          </p:cNvSpPr>
          <p:nvPr userDrawn="1"/>
        </p:nvSpPr>
        <p:spPr bwMode="auto">
          <a:xfrm>
            <a:off x="0" y="6308725"/>
            <a:ext cx="9144000" cy="17463"/>
          </a:xfrm>
          <a:prstGeom prst="rect">
            <a:avLst/>
          </a:prstGeom>
          <a:solidFill>
            <a:srgbClr val="000000"/>
          </a:solidFill>
          <a:ln w="9525">
            <a:noFill/>
            <a:miter lim="800000"/>
            <a:headEnd/>
            <a:tailEnd/>
          </a:ln>
          <a:effectLst/>
        </p:spPr>
        <p:txBody>
          <a:bodyPr wrap="none" anchor="ctr"/>
          <a:lstStyle/>
          <a:p>
            <a:endParaRPr lang="en-US"/>
          </a:p>
        </p:txBody>
      </p:sp>
      <p:sp>
        <p:nvSpPr>
          <p:cNvPr id="239620" name="Rectangle 4"/>
          <p:cNvSpPr>
            <a:spLocks noGrp="1" noChangeArrowheads="1"/>
          </p:cNvSpPr>
          <p:nvPr>
            <p:ph type="body" idx="1"/>
          </p:nvPr>
        </p:nvSpPr>
        <p:spPr bwMode="auto">
          <a:xfrm>
            <a:off x="684213" y="1125538"/>
            <a:ext cx="8270875" cy="5111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p>
        </p:txBody>
      </p:sp>
      <p:sp>
        <p:nvSpPr>
          <p:cNvPr id="239621" name="Rectangle 5"/>
          <p:cNvSpPr>
            <a:spLocks noGrp="1" noChangeArrowheads="1"/>
          </p:cNvSpPr>
          <p:nvPr>
            <p:ph type="ftr" sz="quarter" idx="3"/>
          </p:nvPr>
        </p:nvSpPr>
        <p:spPr bwMode="auto">
          <a:xfrm>
            <a:off x="1042988" y="6381750"/>
            <a:ext cx="7272337" cy="358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buClrTx/>
              <a:buSzTx/>
              <a:buFontTx/>
              <a:buNone/>
              <a:defRPr sz="1200" b="1">
                <a:latin typeface="+mn-lt"/>
              </a:defRPr>
            </a:lvl1pPr>
          </a:lstStyle>
          <a:p>
            <a:r>
              <a:rPr lang="en-US" smtClean="0"/>
              <a:t>Copyright © 2019, Elsevier Inc. All rights Reserved</a:t>
            </a:r>
            <a:endParaRPr lang="en-AU" dirty="0"/>
          </a:p>
        </p:txBody>
      </p:sp>
      <p:sp>
        <p:nvSpPr>
          <p:cNvPr id="239619" name="Rectangle 3"/>
          <p:cNvSpPr>
            <a:spLocks noGrp="1" noChangeArrowheads="1"/>
          </p:cNvSpPr>
          <p:nvPr>
            <p:ph type="title"/>
          </p:nvPr>
        </p:nvSpPr>
        <p:spPr bwMode="auto">
          <a:xfrm>
            <a:off x="611188" y="115888"/>
            <a:ext cx="8281987" cy="7016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en-AU" smtClean="0"/>
              <a:t>Click to edit Master title style</a:t>
            </a:r>
          </a:p>
        </p:txBody>
      </p:sp>
      <p:pic>
        <p:nvPicPr>
          <p:cNvPr id="239627" name="Picture 11" descr="MK_logo2"/>
          <p:cNvPicPr>
            <a:picLocks noChangeAspect="1" noChangeArrowheads="1"/>
          </p:cNvPicPr>
          <p:nvPr userDrawn="1"/>
        </p:nvPicPr>
        <p:blipFill>
          <a:blip r:embed="rId15" cstate="print"/>
          <a:srcRect/>
          <a:stretch>
            <a:fillRect/>
          </a:stretch>
        </p:blipFill>
        <p:spPr bwMode="auto">
          <a:xfrm>
            <a:off x="179388" y="6381750"/>
            <a:ext cx="792162" cy="460375"/>
          </a:xfrm>
          <a:prstGeom prst="rect">
            <a:avLst/>
          </a:prstGeom>
          <a:noFill/>
        </p:spPr>
      </p:pic>
      <p:sp>
        <p:nvSpPr>
          <p:cNvPr id="239630" name="Text Box 14"/>
          <p:cNvSpPr txBox="1">
            <a:spLocks noChangeArrowheads="1"/>
          </p:cNvSpPr>
          <p:nvPr userDrawn="1"/>
        </p:nvSpPr>
        <p:spPr bwMode="auto">
          <a:xfrm>
            <a:off x="8388350" y="6497638"/>
            <a:ext cx="576263" cy="274637"/>
          </a:xfrm>
          <a:prstGeom prst="rect">
            <a:avLst/>
          </a:prstGeom>
          <a:noFill/>
          <a:ln w="9525">
            <a:noFill/>
            <a:miter lim="800000"/>
            <a:headEnd/>
            <a:tailEnd/>
          </a:ln>
          <a:effectLst/>
        </p:spPr>
        <p:txBody>
          <a:bodyPr>
            <a:spAutoFit/>
          </a:bodyPr>
          <a:lstStyle/>
          <a:p>
            <a:pPr algn="r">
              <a:spcBef>
                <a:spcPct val="0"/>
              </a:spcBef>
              <a:buClrTx/>
              <a:buSzTx/>
              <a:buFontTx/>
              <a:buNone/>
            </a:pPr>
            <a:fld id="{28EC741E-FC11-4977-9AC4-393A11CE0A97}" type="slidenum">
              <a:rPr lang="en-AU" sz="1200" b="1">
                <a:latin typeface="Arial" charset="0"/>
              </a:rPr>
              <a:pPr algn="r">
                <a:spcBef>
                  <a:spcPct val="0"/>
                </a:spcBef>
                <a:buClrTx/>
                <a:buSzTx/>
                <a:buFontTx/>
                <a:buNone/>
              </a:pPr>
              <a:t>‹#›</a:t>
            </a:fld>
            <a:endParaRPr lang="en-GB" sz="1200">
              <a:latin typeface="Arial" charset="0"/>
            </a:endParaRPr>
          </a:p>
        </p:txBody>
      </p:sp>
      <p:sp>
        <p:nvSpPr>
          <p:cNvPr id="239631" name="Rectangle 15"/>
          <p:cNvSpPr>
            <a:spLocks noChangeArrowheads="1"/>
          </p:cNvSpPr>
          <p:nvPr userDrawn="1"/>
        </p:nvSpPr>
        <p:spPr bwMode="auto">
          <a:xfrm>
            <a:off x="252413" y="44450"/>
            <a:ext cx="36512" cy="3816350"/>
          </a:xfrm>
          <a:prstGeom prst="rect">
            <a:avLst/>
          </a:prstGeom>
          <a:gradFill rotWithShape="1">
            <a:gsLst>
              <a:gs pos="0">
                <a:srgbClr val="767D79"/>
              </a:gs>
              <a:gs pos="100000">
                <a:schemeClr val="bg1"/>
              </a:gs>
            </a:gsLst>
            <a:lin ang="5400000" scaled="1"/>
          </a:gradFill>
          <a:ln w="9525">
            <a:noFill/>
            <a:miter lim="800000"/>
            <a:headEnd/>
            <a:tailEnd/>
          </a:ln>
          <a:effectLst/>
        </p:spPr>
        <p:txBody>
          <a:bodyPr wrap="none" anchor="ctr"/>
          <a:lstStyle/>
          <a:p>
            <a:endParaRPr lang="en-US"/>
          </a:p>
        </p:txBody>
      </p:sp>
      <p:sp>
        <p:nvSpPr>
          <p:cNvPr id="239632" name="Rectangle 16"/>
          <p:cNvSpPr>
            <a:spLocks noChangeArrowheads="1"/>
          </p:cNvSpPr>
          <p:nvPr userDrawn="1"/>
        </p:nvSpPr>
        <p:spPr bwMode="auto">
          <a:xfrm>
            <a:off x="34925" y="693738"/>
            <a:ext cx="8569325" cy="71437"/>
          </a:xfrm>
          <a:prstGeom prst="rect">
            <a:avLst/>
          </a:prstGeom>
          <a:gradFill rotWithShape="1">
            <a:gsLst>
              <a:gs pos="0">
                <a:schemeClr val="bg2"/>
              </a:gs>
              <a:gs pos="100000">
                <a:schemeClr val="bg1"/>
              </a:gs>
            </a:gsLst>
            <a:lin ang="0" scaled="1"/>
          </a:gradFill>
          <a:ln w="9525">
            <a:noFill/>
            <a:miter lim="800000"/>
            <a:headEnd/>
            <a:tailEnd/>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hf sldNum="0" hdr="0" dt="0"/>
  <p:txStyles>
    <p:titleStyle>
      <a:lvl1pPr algn="l" rtl="0" fontAlgn="base">
        <a:spcBef>
          <a:spcPct val="0"/>
        </a:spcBef>
        <a:spcAft>
          <a:spcPct val="0"/>
        </a:spcAft>
        <a:defRPr sz="4000" b="1">
          <a:solidFill>
            <a:srgbClr val="0066FF"/>
          </a:solidFill>
          <a:latin typeface="+mj-lt"/>
          <a:ea typeface="+mj-ea"/>
          <a:cs typeface="+mj-cs"/>
        </a:defRPr>
      </a:lvl1pPr>
      <a:lvl2pPr algn="l" rtl="0" fontAlgn="base">
        <a:spcBef>
          <a:spcPct val="0"/>
        </a:spcBef>
        <a:spcAft>
          <a:spcPct val="0"/>
        </a:spcAft>
        <a:defRPr sz="4000" b="1">
          <a:solidFill>
            <a:srgbClr val="0066FF"/>
          </a:solidFill>
          <a:latin typeface="Arial" charset="0"/>
        </a:defRPr>
      </a:lvl2pPr>
      <a:lvl3pPr algn="l" rtl="0" fontAlgn="base">
        <a:spcBef>
          <a:spcPct val="0"/>
        </a:spcBef>
        <a:spcAft>
          <a:spcPct val="0"/>
        </a:spcAft>
        <a:defRPr sz="4000" b="1">
          <a:solidFill>
            <a:srgbClr val="0066FF"/>
          </a:solidFill>
          <a:latin typeface="Arial" charset="0"/>
        </a:defRPr>
      </a:lvl3pPr>
      <a:lvl4pPr algn="l" rtl="0" fontAlgn="base">
        <a:spcBef>
          <a:spcPct val="0"/>
        </a:spcBef>
        <a:spcAft>
          <a:spcPct val="0"/>
        </a:spcAft>
        <a:defRPr sz="4000" b="1">
          <a:solidFill>
            <a:srgbClr val="0066FF"/>
          </a:solidFill>
          <a:latin typeface="Arial" charset="0"/>
        </a:defRPr>
      </a:lvl4pPr>
      <a:lvl5pPr algn="l" rtl="0" fontAlgn="base">
        <a:spcBef>
          <a:spcPct val="0"/>
        </a:spcBef>
        <a:spcAft>
          <a:spcPct val="0"/>
        </a:spcAft>
        <a:defRPr sz="4000" b="1">
          <a:solidFill>
            <a:srgbClr val="0066FF"/>
          </a:solidFill>
          <a:latin typeface="Arial" charset="0"/>
        </a:defRPr>
      </a:lvl5pPr>
      <a:lvl6pPr marL="457200" algn="l" rtl="0" fontAlgn="base">
        <a:spcBef>
          <a:spcPct val="0"/>
        </a:spcBef>
        <a:spcAft>
          <a:spcPct val="0"/>
        </a:spcAft>
        <a:defRPr sz="4000" b="1">
          <a:solidFill>
            <a:srgbClr val="0066FF"/>
          </a:solidFill>
          <a:latin typeface="Arial" charset="0"/>
        </a:defRPr>
      </a:lvl6pPr>
      <a:lvl7pPr marL="914400" algn="l" rtl="0" fontAlgn="base">
        <a:spcBef>
          <a:spcPct val="0"/>
        </a:spcBef>
        <a:spcAft>
          <a:spcPct val="0"/>
        </a:spcAft>
        <a:defRPr sz="4000" b="1">
          <a:solidFill>
            <a:srgbClr val="0066FF"/>
          </a:solidFill>
          <a:latin typeface="Arial" charset="0"/>
        </a:defRPr>
      </a:lvl7pPr>
      <a:lvl8pPr marL="1371600" algn="l" rtl="0" fontAlgn="base">
        <a:spcBef>
          <a:spcPct val="0"/>
        </a:spcBef>
        <a:spcAft>
          <a:spcPct val="0"/>
        </a:spcAft>
        <a:defRPr sz="4000" b="1">
          <a:solidFill>
            <a:srgbClr val="0066FF"/>
          </a:solidFill>
          <a:latin typeface="Arial" charset="0"/>
        </a:defRPr>
      </a:lvl8pPr>
      <a:lvl9pPr marL="1828800" algn="l" rtl="0" fontAlgn="base">
        <a:spcBef>
          <a:spcPct val="0"/>
        </a:spcBef>
        <a:spcAft>
          <a:spcPct val="0"/>
        </a:spcAft>
        <a:defRPr sz="4000" b="1">
          <a:solidFill>
            <a:srgbClr val="0066FF"/>
          </a:solidFill>
          <a:latin typeface="Arial" charset="0"/>
        </a:defRPr>
      </a:lvl9pPr>
    </p:titleStyle>
    <p:bodyStyle>
      <a:lvl1pPr marL="342900" indent="-342900" algn="l" rtl="0" fontAlgn="base">
        <a:spcBef>
          <a:spcPct val="20000"/>
        </a:spcBef>
        <a:spcAft>
          <a:spcPct val="0"/>
        </a:spcAft>
        <a:buClr>
          <a:srgbClr val="0033CC"/>
        </a:buClr>
        <a:buSzPct val="60000"/>
        <a:buFont typeface="Wingdings" pitchFamily="2" charset="2"/>
        <a:buChar char="n"/>
        <a:defRPr sz="2800">
          <a:solidFill>
            <a:srgbClr val="003399"/>
          </a:solidFill>
          <a:latin typeface="+mn-lt"/>
          <a:ea typeface="+mn-ea"/>
          <a:cs typeface="+mn-cs"/>
        </a:defRPr>
      </a:lvl1pPr>
      <a:lvl2pPr marL="742950" indent="-285750" algn="l" rtl="0" fontAlgn="base">
        <a:spcBef>
          <a:spcPct val="20000"/>
        </a:spcBef>
        <a:spcAft>
          <a:spcPct val="0"/>
        </a:spcAft>
        <a:buClr>
          <a:srgbClr val="003399"/>
        </a:buClr>
        <a:buSzPct val="55000"/>
        <a:buFont typeface="Wingdings" pitchFamily="2" charset="2"/>
        <a:buChar char="n"/>
        <a:defRPr sz="2400">
          <a:solidFill>
            <a:srgbClr val="0033CC"/>
          </a:solidFill>
          <a:latin typeface="+mn-lt"/>
        </a:defRPr>
      </a:lvl2pPr>
      <a:lvl3pPr marL="1143000" indent="-228600" algn="l" rtl="0" fontAlgn="base">
        <a:spcBef>
          <a:spcPct val="20000"/>
        </a:spcBef>
        <a:spcAft>
          <a:spcPct val="0"/>
        </a:spcAft>
        <a:buClr>
          <a:srgbClr val="0033CC"/>
        </a:buClr>
        <a:buSzPct val="50000"/>
        <a:buFont typeface="Wingdings" pitchFamily="2" charset="2"/>
        <a:buChar char="n"/>
        <a:defRPr sz="2000">
          <a:solidFill>
            <a:srgbClr val="000066"/>
          </a:solidFill>
          <a:latin typeface="+mn-lt"/>
        </a:defRPr>
      </a:lvl3pPr>
      <a:lvl4pPr marL="1600200" indent="-228600" algn="l" rtl="0" fontAlgn="base">
        <a:spcBef>
          <a:spcPct val="20000"/>
        </a:spcBef>
        <a:spcAft>
          <a:spcPct val="0"/>
        </a:spcAft>
        <a:buClr>
          <a:srgbClr val="000066"/>
        </a:buClr>
        <a:buSzPct val="55000"/>
        <a:buFont typeface="Wingdings" pitchFamily="2" charset="2"/>
        <a:buChar char="n"/>
        <a:defRPr sz="1800">
          <a:solidFill>
            <a:srgbClr val="0066FF"/>
          </a:solidFill>
          <a:latin typeface="+mn-lt"/>
        </a:defRPr>
      </a:lvl4pPr>
      <a:lvl5pPr marL="2057400" indent="-228600" algn="l" rtl="0" fontAlgn="base">
        <a:spcBef>
          <a:spcPct val="20000"/>
        </a:spcBef>
        <a:spcAft>
          <a:spcPct val="0"/>
        </a:spcAft>
        <a:buClr>
          <a:srgbClr val="3399FF"/>
        </a:buClr>
        <a:buSzPct val="50000"/>
        <a:buFont typeface="Wingdings" pitchFamily="2" charset="2"/>
        <a:buChar char="n"/>
        <a:defRPr sz="1800">
          <a:solidFill>
            <a:srgbClr val="3399FF"/>
          </a:solidFill>
          <a:latin typeface="+mn-lt"/>
        </a:defRPr>
      </a:lvl5pPr>
      <a:lvl6pPr marL="25146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6pPr>
      <a:lvl7pPr marL="29718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7pPr>
      <a:lvl8pPr marL="34290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8pPr>
      <a:lvl9pPr marL="38862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0"/>
          <p:cNvSpPr>
            <a:spLocks noGrp="1" noChangeArrowheads="1"/>
          </p:cNvSpPr>
          <p:nvPr>
            <p:ph type="ftr" sz="quarter" idx="3"/>
          </p:nvPr>
        </p:nvSpPr>
        <p:spPr/>
        <p:txBody>
          <a:bodyPr/>
          <a:lstStyle/>
          <a:p>
            <a:r>
              <a:rPr lang="en-US" smtClean="0"/>
              <a:t>Copyright © 2019, Elsevier Inc. All rights Reserved</a:t>
            </a:r>
            <a:endParaRPr lang="en-AU"/>
          </a:p>
        </p:txBody>
      </p:sp>
      <p:sp>
        <p:nvSpPr>
          <p:cNvPr id="233483" name="Rectangle 11"/>
          <p:cNvSpPr>
            <a:spLocks noChangeArrowheads="1"/>
          </p:cNvSpPr>
          <p:nvPr/>
        </p:nvSpPr>
        <p:spPr bwMode="auto">
          <a:xfrm>
            <a:off x="2843213" y="1254125"/>
            <a:ext cx="1983235" cy="584775"/>
          </a:xfrm>
          <a:prstGeom prst="rect">
            <a:avLst/>
          </a:prstGeom>
          <a:noFill/>
          <a:ln w="9525" algn="ctr">
            <a:noFill/>
            <a:miter lim="800000"/>
            <a:headEnd/>
            <a:tailEnd/>
          </a:ln>
          <a:effectLst/>
        </p:spPr>
        <p:txBody>
          <a:bodyPr wrap="none">
            <a:spAutoFit/>
          </a:bodyPr>
          <a:lstStyle/>
          <a:p>
            <a:r>
              <a:rPr lang="en-AU" dirty="0">
                <a:solidFill>
                  <a:srgbClr val="000099"/>
                </a:solidFill>
                <a:latin typeface="Arial" charset="0"/>
              </a:rPr>
              <a:t>Chapter </a:t>
            </a:r>
            <a:r>
              <a:rPr lang="en-AU" dirty="0" smtClean="0">
                <a:solidFill>
                  <a:srgbClr val="000099"/>
                </a:solidFill>
                <a:latin typeface="Arial" charset="0"/>
              </a:rPr>
              <a:t>5</a:t>
            </a:r>
            <a:endParaRPr lang="en-GB" dirty="0">
              <a:solidFill>
                <a:srgbClr val="000099"/>
              </a:solidFill>
              <a:latin typeface="Arial" charset="0"/>
            </a:endParaRPr>
          </a:p>
        </p:txBody>
      </p:sp>
      <p:sp>
        <p:nvSpPr>
          <p:cNvPr id="233484" name="Rectangle 12"/>
          <p:cNvSpPr>
            <a:spLocks noChangeArrowheads="1"/>
          </p:cNvSpPr>
          <p:nvPr/>
        </p:nvSpPr>
        <p:spPr bwMode="auto">
          <a:xfrm>
            <a:off x="2843213" y="2060575"/>
            <a:ext cx="5832475" cy="584775"/>
          </a:xfrm>
          <a:prstGeom prst="rect">
            <a:avLst/>
          </a:prstGeom>
          <a:noFill/>
          <a:ln w="9525" algn="ctr">
            <a:noFill/>
            <a:miter lim="800000"/>
            <a:headEnd/>
            <a:tailEnd/>
          </a:ln>
          <a:effectLst/>
        </p:spPr>
        <p:txBody>
          <a:bodyPr>
            <a:spAutoFit/>
          </a:bodyPr>
          <a:lstStyle/>
          <a:p>
            <a:r>
              <a:rPr lang="en-AU" smtClean="0">
                <a:solidFill>
                  <a:srgbClr val="0066FF"/>
                </a:solidFill>
                <a:latin typeface="Arial" charset="0"/>
              </a:rPr>
              <a:t>Thread-Level </a:t>
            </a:r>
            <a:r>
              <a:rPr lang="en-AU" dirty="0" smtClean="0">
                <a:solidFill>
                  <a:srgbClr val="0066FF"/>
                </a:solidFill>
                <a:latin typeface="Arial" charset="0"/>
              </a:rPr>
              <a:t>Parallelism</a:t>
            </a:r>
            <a:endParaRPr lang="en-GB" dirty="0">
              <a:solidFill>
                <a:srgbClr val="0066FF"/>
              </a:solidFill>
              <a:latin typeface="Arial" charset="0"/>
            </a:endParaRPr>
          </a:p>
        </p:txBody>
      </p:sp>
      <p:sp>
        <p:nvSpPr>
          <p:cNvPr id="233485" name="Text Box 13"/>
          <p:cNvSpPr txBox="1">
            <a:spLocks noChangeArrowheads="1"/>
          </p:cNvSpPr>
          <p:nvPr/>
        </p:nvSpPr>
        <p:spPr bwMode="auto">
          <a:xfrm>
            <a:off x="2789285" y="-100013"/>
            <a:ext cx="4502066" cy="892552"/>
          </a:xfrm>
          <a:prstGeom prst="rect">
            <a:avLst/>
          </a:prstGeom>
          <a:noFill/>
          <a:ln w="9525" algn="ctr">
            <a:noFill/>
            <a:miter lim="800000"/>
            <a:headEnd/>
            <a:tailEnd/>
          </a:ln>
          <a:effectLst/>
        </p:spPr>
        <p:txBody>
          <a:bodyPr wrap="none">
            <a:spAutoFit/>
          </a:bodyPr>
          <a:lstStyle/>
          <a:p>
            <a:pPr algn="ctr"/>
            <a:r>
              <a:rPr lang="en-US" sz="2800" dirty="0" smtClean="0">
                <a:solidFill>
                  <a:schemeClr val="bg1"/>
                </a:solidFill>
                <a:latin typeface="Times New Roman" pitchFamily="18" charset="0"/>
              </a:rPr>
              <a:t>Computer Architecture</a:t>
            </a:r>
            <a:endParaRPr lang="en-US" sz="2800" dirty="0">
              <a:solidFill>
                <a:schemeClr val="bg1"/>
              </a:solidFill>
              <a:latin typeface="Times New Roman" pitchFamily="18" charset="0"/>
            </a:endParaRPr>
          </a:p>
          <a:p>
            <a:pPr algn="ctr"/>
            <a:r>
              <a:rPr lang="en-US" sz="2000" dirty="0" smtClean="0">
                <a:solidFill>
                  <a:schemeClr val="bg1"/>
                </a:solidFill>
                <a:latin typeface="Arial" charset="0"/>
              </a:rPr>
              <a:t>A Quantitative Approach</a:t>
            </a:r>
            <a:r>
              <a:rPr lang="en-US" sz="2000" smtClean="0">
                <a:solidFill>
                  <a:schemeClr val="bg1"/>
                </a:solidFill>
                <a:latin typeface="Arial" charset="0"/>
              </a:rPr>
              <a:t>, Sixth Edition</a:t>
            </a:r>
            <a:endParaRPr lang="en-GB" sz="2000" dirty="0">
              <a:solidFill>
                <a:schemeClr val="bg1"/>
              </a:solidFill>
              <a:latin typeface="Arial" charset="0"/>
            </a:endParaRPr>
          </a:p>
        </p:txBody>
      </p:sp>
      <p:sp>
        <p:nvSpPr>
          <p:cNvPr id="2" name="TextBox 1"/>
          <p:cNvSpPr txBox="1"/>
          <p:nvPr/>
        </p:nvSpPr>
        <p:spPr>
          <a:xfrm>
            <a:off x="2555776" y="4077072"/>
            <a:ext cx="6588225" cy="1015663"/>
          </a:xfrm>
          <a:prstGeom prst="rect">
            <a:avLst/>
          </a:prstGeom>
          <a:noFill/>
        </p:spPr>
        <p:txBody>
          <a:bodyPr wrap="square" rtlCol="0">
            <a:spAutoFit/>
          </a:bodyPr>
          <a:lstStyle/>
          <a:p>
            <a:r>
              <a:rPr lang="en-US" sz="2000" i="1" dirty="0" smtClean="0">
                <a:latin typeface="+mn-lt"/>
              </a:rPr>
              <a:t>We are dedicating all of our future product development to multicore designs. We believe this is a key inflection point for the industry-</a:t>
            </a:r>
            <a:r>
              <a:rPr lang="en-US" sz="2000" dirty="0" smtClean="0">
                <a:latin typeface="+mn-lt"/>
              </a:rPr>
              <a:t>-Paul </a:t>
            </a:r>
            <a:r>
              <a:rPr lang="en-US" sz="2000" dirty="0" err="1" smtClean="0">
                <a:latin typeface="+mn-lt"/>
              </a:rPr>
              <a:t>Otellini</a:t>
            </a:r>
            <a:r>
              <a:rPr lang="en-US" sz="2000" dirty="0" smtClean="0">
                <a:latin typeface="+mn-lt"/>
              </a:rPr>
              <a:t>, President, Intel, 2005</a:t>
            </a:r>
            <a:endParaRPr lang="en-US" sz="2000"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reeform 2"/>
          <p:cNvSpPr>
            <a:spLocks noChangeArrowheads="1"/>
          </p:cNvSpPr>
          <p:nvPr/>
        </p:nvSpPr>
        <p:spPr bwMode="auto">
          <a:xfrm>
            <a:off x="406400" y="365125"/>
            <a:ext cx="36513" cy="36513"/>
          </a:xfrm>
          <a:custGeom>
            <a:avLst/>
            <a:gdLst>
              <a:gd name="T0" fmla="*/ 0 w 102"/>
              <a:gd name="T1" fmla="*/ 0 h 102"/>
              <a:gd name="T2" fmla="*/ 2147483646 w 102"/>
              <a:gd name="T3" fmla="*/ 0 h 102"/>
              <a:gd name="T4" fmla="*/ 2147483646 w 102"/>
              <a:gd name="T5" fmla="*/ 2147483646 h 102"/>
              <a:gd name="T6" fmla="*/ 0 w 102"/>
              <a:gd name="T7" fmla="*/ 2147483646 h 102"/>
              <a:gd name="T8" fmla="*/ 0 w 102"/>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02">
                <a:moveTo>
                  <a:pt x="0" y="0"/>
                </a:moveTo>
                <a:lnTo>
                  <a:pt x="101" y="0"/>
                </a:lnTo>
                <a:lnTo>
                  <a:pt x="101" y="101"/>
                </a:lnTo>
                <a:lnTo>
                  <a:pt x="0" y="101"/>
                </a:lnTo>
                <a:lnTo>
                  <a:pt x="0" y="0"/>
                </a:lnTo>
              </a:path>
            </a:pathLst>
          </a:custGeom>
          <a:solidFill>
            <a:srgbClr val="FFFFFF"/>
          </a:solid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291" name="Rectangle 1"/>
          <p:cNvSpPr>
            <a:spLocks noChangeArrowheads="1"/>
          </p:cNvSpPr>
          <p:nvPr/>
        </p:nvSpPr>
        <p:spPr bwMode="auto">
          <a:xfrm>
            <a:off x="442913" y="3505200"/>
            <a:ext cx="8167687" cy="26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1200" b="1"/>
              <a:t>Figure 5.4 An example of an invalidation protocol working on a snooping bus for a single cache block (X) with write-back caches</a:t>
            </a:r>
            <a:r>
              <a:rPr lang="en-US" altLang="en-US" sz="1200"/>
              <a:t>. We assume that neither cache initially holds X and that the value of X in memory is 0. The processor and memory contents show the value after the processor and bus activity have both completed. A blank indicates no activity or no copy cached. When the second miss by B occurs, processor A responds with the value canceling the response from memory. In addition, both the contents of B's cache and the memory contents of X are updated. This update of memory, which occurs when a block becomes shared, simplifies the protocol, but it is possible to track the ownership and force the write-back only if the block is replaced. This requires the introduction of an additional status bit indicating ownership of a block. The ownership bit indicates that a block may be shared for reads, but only the owning processor can write the block, and that processor is responsible for updating any other processors and memory when it changes the block or replaces it. If a multicore uses a shared cache (e.g., L3), then all memory is seen through the shared cache; L3 acts like the memory in this example, and coherency must be handled for the private L1 and L2 caches for each core. It is this observation that led some designers to opt for a directory protocol within the multicore. To make this work, the L3 cache must be inclusive; recall from Chapter 2, that a cache is inclusive if any location in a higher level cache (L1 and L2 in this case) is also in L3. We return to the topic of inclusion on page 423.</a:t>
            </a:r>
            <a:endParaRPr lang="en-US" altLang="en-US" sz="1200" b="1"/>
          </a:p>
        </p:txBody>
      </p:sp>
      <p:pic>
        <p:nvPicPr>
          <p:cNvPr id="12292" name="Picture 2" descr="X:\02_GRAPHICS\BOOKS\02_PPTs\MKCAD(Hennessy)\PPT\Ch05\f05-04-9780128119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25" y="914400"/>
            <a:ext cx="6551613"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58688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p:txBody>
          <a:bodyPr/>
          <a:lstStyle/>
          <a:p>
            <a:r>
              <a:rPr lang="en-US" dirty="0" smtClean="0"/>
              <a:t>Snoopy Coherence Protocols</a:t>
            </a:r>
            <a:endParaRPr lang="en-AU" dirty="0"/>
          </a:p>
        </p:txBody>
      </p:sp>
      <p:sp>
        <p:nvSpPr>
          <p:cNvPr id="242691" name="Rectangle 3"/>
          <p:cNvSpPr>
            <a:spLocks noGrp="1" noChangeArrowheads="1"/>
          </p:cNvSpPr>
          <p:nvPr>
            <p:ph type="body" idx="1"/>
          </p:nvPr>
        </p:nvSpPr>
        <p:spPr/>
        <p:txBody>
          <a:bodyPr/>
          <a:lstStyle/>
          <a:p>
            <a:pPr>
              <a:lnSpc>
                <a:spcPct val="90000"/>
              </a:lnSpc>
            </a:pPr>
            <a:r>
              <a:rPr lang="en-US" dirty="0" smtClean="0"/>
              <a:t>Locating an item when a read miss occurs</a:t>
            </a:r>
          </a:p>
          <a:p>
            <a:pPr lvl="1">
              <a:lnSpc>
                <a:spcPct val="90000"/>
              </a:lnSpc>
            </a:pPr>
            <a:r>
              <a:rPr lang="en-US" dirty="0" smtClean="0"/>
              <a:t>In write-back cache, the updated value must be sent to the requesting processor</a:t>
            </a:r>
          </a:p>
          <a:p>
            <a:pPr>
              <a:lnSpc>
                <a:spcPct val="90000"/>
              </a:lnSpc>
            </a:pPr>
            <a:endParaRPr lang="en-US" dirty="0" smtClean="0"/>
          </a:p>
          <a:p>
            <a:pPr>
              <a:lnSpc>
                <a:spcPct val="90000"/>
              </a:lnSpc>
            </a:pPr>
            <a:r>
              <a:rPr lang="en-US" dirty="0" smtClean="0"/>
              <a:t>Cache lines marked as shared or exclusive/modified</a:t>
            </a:r>
          </a:p>
          <a:p>
            <a:pPr lvl="1">
              <a:lnSpc>
                <a:spcPct val="90000"/>
              </a:lnSpc>
            </a:pPr>
            <a:r>
              <a:rPr lang="en-US" dirty="0" smtClean="0"/>
              <a:t>Only writes to shared lines need an invalidate broadcast</a:t>
            </a:r>
          </a:p>
          <a:p>
            <a:pPr lvl="2">
              <a:lnSpc>
                <a:spcPct val="90000"/>
              </a:lnSpc>
            </a:pPr>
            <a:r>
              <a:rPr lang="en-US" dirty="0" smtClean="0"/>
              <a:t>After this, the line is marked as exclusive</a:t>
            </a:r>
          </a:p>
          <a:p>
            <a:pPr lvl="2">
              <a:lnSpc>
                <a:spcPct val="90000"/>
              </a:lnSpc>
            </a:pPr>
            <a:endParaRPr lang="en-US" dirty="0" smtClean="0"/>
          </a:p>
        </p:txBody>
      </p:sp>
      <p:sp>
        <p:nvSpPr>
          <p:cNvPr id="8" name="Text Box 5"/>
          <p:cNvSpPr txBox="1">
            <a:spLocks noChangeArrowheads="1"/>
          </p:cNvSpPr>
          <p:nvPr/>
        </p:nvSpPr>
        <p:spPr bwMode="auto">
          <a:xfrm rot="5400000">
            <a:off x="6725358" y="2050502"/>
            <a:ext cx="446795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Centralized Shared-Memory Architectures</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p:txBody>
          <a:bodyPr/>
          <a:lstStyle/>
          <a:p>
            <a:r>
              <a:rPr lang="en-US" dirty="0" smtClean="0"/>
              <a:t>Snoopy Coherence Protocols</a:t>
            </a:r>
            <a:endParaRPr lang="en-AU" dirty="0"/>
          </a:p>
        </p:txBody>
      </p:sp>
      <p:sp>
        <p:nvSpPr>
          <p:cNvPr id="8" name="Text Box 5"/>
          <p:cNvSpPr txBox="1">
            <a:spLocks noChangeArrowheads="1"/>
          </p:cNvSpPr>
          <p:nvPr/>
        </p:nvSpPr>
        <p:spPr bwMode="auto">
          <a:xfrm rot="5400000">
            <a:off x="6725358" y="2050502"/>
            <a:ext cx="446795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Centralized Shared-Memory Architectures</a:t>
            </a:r>
            <a:endParaRPr lang="en-US" sz="1800" dirty="0">
              <a:solidFill>
                <a:srgbClr val="0066FF"/>
              </a:solidFill>
              <a:latin typeface="Arial" charset="0"/>
            </a:endParaRPr>
          </a:p>
        </p:txBody>
      </p:sp>
      <p:pic>
        <p:nvPicPr>
          <p:cNvPr id="2" name="Picture 1"/>
          <p:cNvPicPr>
            <a:picLocks noChangeAspect="1"/>
          </p:cNvPicPr>
          <p:nvPr/>
        </p:nvPicPr>
        <p:blipFill>
          <a:blip r:embed="rId3"/>
          <a:stretch>
            <a:fillRect/>
          </a:stretch>
        </p:blipFill>
        <p:spPr>
          <a:xfrm>
            <a:off x="1259632" y="817563"/>
            <a:ext cx="6408712" cy="540799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reeform 2"/>
          <p:cNvSpPr>
            <a:spLocks noChangeArrowheads="1"/>
          </p:cNvSpPr>
          <p:nvPr/>
        </p:nvSpPr>
        <p:spPr bwMode="auto">
          <a:xfrm>
            <a:off x="406400" y="365125"/>
            <a:ext cx="36513" cy="36513"/>
          </a:xfrm>
          <a:custGeom>
            <a:avLst/>
            <a:gdLst>
              <a:gd name="T0" fmla="*/ 0 w 102"/>
              <a:gd name="T1" fmla="*/ 0 h 102"/>
              <a:gd name="T2" fmla="*/ 2147483646 w 102"/>
              <a:gd name="T3" fmla="*/ 0 h 102"/>
              <a:gd name="T4" fmla="*/ 2147483646 w 102"/>
              <a:gd name="T5" fmla="*/ 2147483646 h 102"/>
              <a:gd name="T6" fmla="*/ 0 w 102"/>
              <a:gd name="T7" fmla="*/ 2147483646 h 102"/>
              <a:gd name="T8" fmla="*/ 0 w 102"/>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02">
                <a:moveTo>
                  <a:pt x="0" y="0"/>
                </a:moveTo>
                <a:lnTo>
                  <a:pt x="101" y="0"/>
                </a:lnTo>
                <a:lnTo>
                  <a:pt x="101" y="101"/>
                </a:lnTo>
                <a:lnTo>
                  <a:pt x="0" y="101"/>
                </a:lnTo>
                <a:lnTo>
                  <a:pt x="0" y="0"/>
                </a:lnTo>
              </a:path>
            </a:pathLst>
          </a:custGeom>
          <a:solidFill>
            <a:srgbClr val="FFFFFF"/>
          </a:solid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39" name="Rectangle 1"/>
          <p:cNvSpPr>
            <a:spLocks noChangeArrowheads="1"/>
          </p:cNvSpPr>
          <p:nvPr/>
        </p:nvSpPr>
        <p:spPr bwMode="auto">
          <a:xfrm>
            <a:off x="442913" y="4946650"/>
            <a:ext cx="8167687"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1200" b="1"/>
              <a:t>Figure 5.5 The cache coherence mechanism receives requests from both the core's processor and the shared bus and responds to these based on the type of request, whether it hits or misses in the local cache, and the state of the local cache block specified in the request</a:t>
            </a:r>
            <a:r>
              <a:rPr lang="en-US" altLang="en-US" sz="1200"/>
              <a:t>. The fourth column describes the type of cache action as normal hit or miss (the same as a uniprocessor cache would see), replacement (a uniprocessor cache replacement miss), or coherence (required to maintain cache coherence); a normal or replacement action may cause a coherence action depending on the state of the block in other caches. For read, misses, write misses, or invalidates snooped from the bus, an action is required </a:t>
            </a:r>
            <a:r>
              <a:rPr lang="en-US" altLang="en-US" sz="1200" i="1"/>
              <a:t>only</a:t>
            </a:r>
            <a:r>
              <a:rPr lang="en-US" altLang="en-US" sz="1200"/>
              <a:t> if the read or write addresses match a block in the local cache and the block is valid.</a:t>
            </a:r>
            <a:endParaRPr lang="en-US" altLang="en-US" sz="1200" b="1"/>
          </a:p>
        </p:txBody>
      </p:sp>
      <p:pic>
        <p:nvPicPr>
          <p:cNvPr id="14340" name="Picture 2" descr="X:\02_GRAPHICS\BOOKS\02_PPTs\MKCAD(Hennessy)\PPT\Ch05\f05-05-9780128119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7025" y="152400"/>
            <a:ext cx="5473700"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64918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p:txBody>
          <a:bodyPr/>
          <a:lstStyle/>
          <a:p>
            <a:r>
              <a:rPr lang="en-US" dirty="0" smtClean="0"/>
              <a:t>Snoopy Coherence Protocols</a:t>
            </a:r>
            <a:endParaRPr lang="en-AU" dirty="0"/>
          </a:p>
        </p:txBody>
      </p:sp>
      <p:sp>
        <p:nvSpPr>
          <p:cNvPr id="8" name="Text Box 5"/>
          <p:cNvSpPr txBox="1">
            <a:spLocks noChangeArrowheads="1"/>
          </p:cNvSpPr>
          <p:nvPr/>
        </p:nvSpPr>
        <p:spPr bwMode="auto">
          <a:xfrm rot="5400000">
            <a:off x="6725358" y="2050502"/>
            <a:ext cx="446795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Centralized Shared-Memory Architectures</a:t>
            </a:r>
            <a:endParaRPr lang="en-US" sz="1800" dirty="0">
              <a:solidFill>
                <a:srgbClr val="0066FF"/>
              </a:solidFill>
              <a:latin typeface="Arial" charset="0"/>
            </a:endParaRPr>
          </a:p>
        </p:txBody>
      </p:sp>
      <p:pic>
        <p:nvPicPr>
          <p:cNvPr id="2" name="Picture 1"/>
          <p:cNvPicPr>
            <a:picLocks noChangeAspect="1"/>
          </p:cNvPicPr>
          <p:nvPr/>
        </p:nvPicPr>
        <p:blipFill>
          <a:blip r:embed="rId3"/>
          <a:stretch>
            <a:fillRect/>
          </a:stretch>
        </p:blipFill>
        <p:spPr>
          <a:xfrm>
            <a:off x="323528" y="1340768"/>
            <a:ext cx="8280920" cy="434351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reeform 2"/>
          <p:cNvSpPr>
            <a:spLocks noChangeArrowheads="1"/>
          </p:cNvSpPr>
          <p:nvPr/>
        </p:nvSpPr>
        <p:spPr bwMode="auto">
          <a:xfrm>
            <a:off x="406400" y="365125"/>
            <a:ext cx="36513" cy="36513"/>
          </a:xfrm>
          <a:custGeom>
            <a:avLst/>
            <a:gdLst>
              <a:gd name="T0" fmla="*/ 0 w 102"/>
              <a:gd name="T1" fmla="*/ 0 h 102"/>
              <a:gd name="T2" fmla="*/ 2147483646 w 102"/>
              <a:gd name="T3" fmla="*/ 0 h 102"/>
              <a:gd name="T4" fmla="*/ 2147483646 w 102"/>
              <a:gd name="T5" fmla="*/ 2147483646 h 102"/>
              <a:gd name="T6" fmla="*/ 0 w 102"/>
              <a:gd name="T7" fmla="*/ 2147483646 h 102"/>
              <a:gd name="T8" fmla="*/ 0 w 102"/>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02">
                <a:moveTo>
                  <a:pt x="0" y="0"/>
                </a:moveTo>
                <a:lnTo>
                  <a:pt x="101" y="0"/>
                </a:lnTo>
                <a:lnTo>
                  <a:pt x="101" y="101"/>
                </a:lnTo>
                <a:lnTo>
                  <a:pt x="0" y="101"/>
                </a:lnTo>
                <a:lnTo>
                  <a:pt x="0" y="0"/>
                </a:lnTo>
              </a:path>
            </a:pathLst>
          </a:custGeom>
          <a:solidFill>
            <a:srgbClr val="FFFFFF"/>
          </a:solid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387" name="Rectangle 1"/>
          <p:cNvSpPr>
            <a:spLocks noChangeArrowheads="1"/>
          </p:cNvSpPr>
          <p:nvPr/>
        </p:nvSpPr>
        <p:spPr bwMode="auto">
          <a:xfrm>
            <a:off x="0" y="2996952"/>
            <a:ext cx="9144000" cy="3526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a:lnSpc>
                <a:spcPct val="93000"/>
              </a:lnSpc>
              <a:buClr>
                <a:srgbClr val="000000"/>
              </a:buClr>
              <a:buSzPct val="100000"/>
              <a:buFont typeface="Times New Roman" panose="02020603050405020304" pitchFamily="18" charset="0"/>
              <a:buNone/>
            </a:pPr>
            <a:r>
              <a:rPr lang="en-US" altLang="en-US" sz="1200" b="1" dirty="0"/>
              <a:t>Figure 5.6 A write invalidate, cache coherence protocol for a private write-back cache showing the states and state transitions for each block in the cache</a:t>
            </a:r>
            <a:r>
              <a:rPr lang="en-US" altLang="en-US" sz="1200" dirty="0"/>
              <a:t>. The cache states are shown in circles, with any access permitted by the local processor without a state transition shown in parentheses under the name of the state. The stimulus causing a state change is shown on the transition arcs in regular type, and any bus actions generated as part of the state transition are shown on the transition arc in </a:t>
            </a:r>
            <a:r>
              <a:rPr lang="en-US" altLang="en-US" sz="1200" i="1" dirty="0"/>
              <a:t>bold</a:t>
            </a:r>
            <a:r>
              <a:rPr lang="en-US" altLang="en-US" sz="1200" dirty="0"/>
              <a:t>. The stimulus actions apply to a block in the private cache, not to a specific address in the cache. Thus a read miss to a block in the shared state is a miss for that cache block but for a different address. The left side of the diagram shows state transitions based on actions of the processor associated with this cache; the right side shows transitions based on operations on the bus. A read miss in the exclusive or shared state and a write miss in the exclusive state occur when the address requested by the processor does not match the address in the local cache block. Such a miss is a standard cache replacement miss. An attempt to write a block in the shared state generates an invalidate. Whenever a bus transaction occurs, all private caches that contain the cache block specified in the bus transaction take the action dictated by the right half of the diagram. The protocol assumes that memory (or a shared cache) provides data on a read miss for a block that is clean in all local caches. In actual implementations, these two sets of state diagrams are combined. In practice, there are many subtle variations on invalidate protocols, including the introduction of the exclusive unmodified state, as to whether a processor or memory provides data on a miss. In a multicore chip, the shared cache (usually L3, but sometimes L2) acts as the equivalent of memory, and the bus is the bus between the private caches of each core and the shared cache, which in turn interfaces to the memory. </a:t>
            </a:r>
            <a:endParaRPr lang="en-US" altLang="en-US" sz="1200" b="1" dirty="0"/>
          </a:p>
        </p:txBody>
      </p:sp>
      <p:pic>
        <p:nvPicPr>
          <p:cNvPr id="16388" name="Picture 2" descr="X:\02_GRAPHICS\BOOKS\02_PPTs\MKCAD(Hennessy)\PPT\Ch05\f05-06-97801281190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3075" y="44625"/>
            <a:ext cx="5657850" cy="288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83332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reeform 2"/>
          <p:cNvSpPr>
            <a:spLocks noChangeArrowheads="1"/>
          </p:cNvSpPr>
          <p:nvPr/>
        </p:nvSpPr>
        <p:spPr bwMode="auto">
          <a:xfrm>
            <a:off x="406400" y="365125"/>
            <a:ext cx="36513" cy="36513"/>
          </a:xfrm>
          <a:custGeom>
            <a:avLst/>
            <a:gdLst>
              <a:gd name="T0" fmla="*/ 0 w 102"/>
              <a:gd name="T1" fmla="*/ 0 h 102"/>
              <a:gd name="T2" fmla="*/ 2147483646 w 102"/>
              <a:gd name="T3" fmla="*/ 0 h 102"/>
              <a:gd name="T4" fmla="*/ 2147483646 w 102"/>
              <a:gd name="T5" fmla="*/ 2147483646 h 102"/>
              <a:gd name="T6" fmla="*/ 0 w 102"/>
              <a:gd name="T7" fmla="*/ 2147483646 h 102"/>
              <a:gd name="T8" fmla="*/ 0 w 102"/>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02">
                <a:moveTo>
                  <a:pt x="0" y="0"/>
                </a:moveTo>
                <a:lnTo>
                  <a:pt x="101" y="0"/>
                </a:lnTo>
                <a:lnTo>
                  <a:pt x="101" y="101"/>
                </a:lnTo>
                <a:lnTo>
                  <a:pt x="0" y="101"/>
                </a:lnTo>
                <a:lnTo>
                  <a:pt x="0" y="0"/>
                </a:lnTo>
              </a:path>
            </a:pathLst>
          </a:custGeom>
          <a:solidFill>
            <a:srgbClr val="FFFFFF"/>
          </a:solid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8435" name="Rectangle 1"/>
          <p:cNvSpPr>
            <a:spLocks noChangeArrowheads="1"/>
          </p:cNvSpPr>
          <p:nvPr/>
        </p:nvSpPr>
        <p:spPr bwMode="auto">
          <a:xfrm>
            <a:off x="442913" y="5334000"/>
            <a:ext cx="816768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1200" b="1"/>
              <a:t>Figure 5.7 Cache coherence state diagram with the state transitions induced by the local processor shown in </a:t>
            </a:r>
            <a:r>
              <a:rPr lang="en-US" altLang="en-US" sz="1200" b="1" i="1"/>
              <a:t>black</a:t>
            </a:r>
            <a:r>
              <a:rPr lang="en-US" altLang="en-US" sz="1200" b="1"/>
              <a:t> and by the bus activities shown in </a:t>
            </a:r>
            <a:r>
              <a:rPr lang="en-US" altLang="en-US" sz="1200" b="1" i="1"/>
              <a:t>gray</a:t>
            </a:r>
            <a:r>
              <a:rPr lang="en-US" altLang="en-US" sz="1200"/>
              <a:t>. As in Figure 5.6, the activities on a transition are shown in </a:t>
            </a:r>
            <a:r>
              <a:rPr lang="en-US" altLang="en-US" sz="1200" i="1"/>
              <a:t>bold</a:t>
            </a:r>
            <a:r>
              <a:rPr lang="en-US" altLang="en-US" sz="1200"/>
              <a:t>.</a:t>
            </a:r>
            <a:endParaRPr lang="en-US" altLang="en-US" sz="1200" b="1"/>
          </a:p>
        </p:txBody>
      </p:sp>
      <p:pic>
        <p:nvPicPr>
          <p:cNvPr id="18436" name="Picture 2" descr="X:\02_GRAPHICS\BOOKS\02_PPTs\MKCAD(Hennessy)\PPT\Ch05\f05-07-9780128119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533400"/>
            <a:ext cx="4465638"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25162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p:txBody>
          <a:bodyPr/>
          <a:lstStyle/>
          <a:p>
            <a:r>
              <a:rPr lang="en-US" dirty="0" smtClean="0"/>
              <a:t>Snoopy Coherence Protocols</a:t>
            </a:r>
            <a:endParaRPr lang="en-AU" dirty="0"/>
          </a:p>
        </p:txBody>
      </p:sp>
      <p:sp>
        <p:nvSpPr>
          <p:cNvPr id="242691" name="Rectangle 3"/>
          <p:cNvSpPr>
            <a:spLocks noGrp="1" noChangeArrowheads="1"/>
          </p:cNvSpPr>
          <p:nvPr>
            <p:ph type="body" idx="1"/>
          </p:nvPr>
        </p:nvSpPr>
        <p:spPr>
          <a:xfrm>
            <a:off x="323529" y="1125538"/>
            <a:ext cx="8631560" cy="5111750"/>
          </a:xfrm>
        </p:spPr>
        <p:txBody>
          <a:bodyPr/>
          <a:lstStyle/>
          <a:p>
            <a:pPr>
              <a:lnSpc>
                <a:spcPct val="90000"/>
              </a:lnSpc>
            </a:pPr>
            <a:r>
              <a:rPr lang="en-US" dirty="0" smtClean="0"/>
              <a:t>Complications for the basic MSI </a:t>
            </a:r>
            <a:r>
              <a:rPr lang="en-US" dirty="0" err="1" smtClean="0">
                <a:solidFill>
                  <a:srgbClr val="FF0000"/>
                </a:solidFill>
              </a:rPr>
              <a:t>ModifiedSharedInvalid</a:t>
            </a:r>
            <a:r>
              <a:rPr lang="en-US" dirty="0" smtClean="0">
                <a:solidFill>
                  <a:srgbClr val="FF0000"/>
                </a:solidFill>
              </a:rPr>
              <a:t> </a:t>
            </a:r>
            <a:r>
              <a:rPr lang="en-US" dirty="0" smtClean="0"/>
              <a:t>protocol:</a:t>
            </a:r>
          </a:p>
          <a:p>
            <a:pPr lvl="1">
              <a:lnSpc>
                <a:spcPct val="90000"/>
              </a:lnSpc>
            </a:pPr>
            <a:r>
              <a:rPr lang="en-US" dirty="0" smtClean="0"/>
              <a:t>Operations are not atomic</a:t>
            </a:r>
          </a:p>
          <a:p>
            <a:pPr lvl="2">
              <a:lnSpc>
                <a:spcPct val="90000"/>
              </a:lnSpc>
            </a:pPr>
            <a:r>
              <a:rPr lang="en-US" dirty="0" smtClean="0"/>
              <a:t>E.g. detect miss, acquire bus, receive a response</a:t>
            </a:r>
          </a:p>
          <a:p>
            <a:pPr lvl="2">
              <a:lnSpc>
                <a:spcPct val="90000"/>
              </a:lnSpc>
            </a:pPr>
            <a:r>
              <a:rPr lang="en-US" dirty="0" smtClean="0"/>
              <a:t>Creates possibility of deadlock and races</a:t>
            </a:r>
          </a:p>
          <a:p>
            <a:pPr lvl="2">
              <a:lnSpc>
                <a:spcPct val="90000"/>
              </a:lnSpc>
            </a:pPr>
            <a:r>
              <a:rPr lang="en-US" dirty="0" smtClean="0"/>
              <a:t>One solution:  processor that sends invalidate can hold bus until other processors receive the invalidate</a:t>
            </a:r>
          </a:p>
          <a:p>
            <a:pPr lvl="2">
              <a:lnSpc>
                <a:spcPct val="90000"/>
              </a:lnSpc>
            </a:pPr>
            <a:endParaRPr lang="en-US" dirty="0" smtClean="0"/>
          </a:p>
          <a:p>
            <a:pPr>
              <a:lnSpc>
                <a:spcPct val="90000"/>
              </a:lnSpc>
            </a:pPr>
            <a:r>
              <a:rPr lang="en-US" dirty="0" smtClean="0"/>
              <a:t>Extensions:</a:t>
            </a:r>
          </a:p>
          <a:p>
            <a:pPr lvl="1">
              <a:lnSpc>
                <a:spcPct val="90000"/>
              </a:lnSpc>
            </a:pPr>
            <a:r>
              <a:rPr lang="en-US" dirty="0" smtClean="0"/>
              <a:t>Add exclusive state to indicate clean block in only one cache (MESI protocol) </a:t>
            </a:r>
            <a:r>
              <a:rPr lang="en-US" dirty="0" smtClean="0">
                <a:solidFill>
                  <a:srgbClr val="FF0000"/>
                </a:solidFill>
              </a:rPr>
              <a:t>Adds Exclusive state </a:t>
            </a:r>
            <a:r>
              <a:rPr lang="en-US" sz="1800" dirty="0" smtClean="0">
                <a:solidFill>
                  <a:srgbClr val="FF0000"/>
                </a:solidFill>
              </a:rPr>
              <a:t>(reduce traffic if block is needed by only one cache)</a:t>
            </a:r>
            <a:r>
              <a:rPr lang="en-US" dirty="0" smtClean="0">
                <a:solidFill>
                  <a:srgbClr val="FF0000"/>
                </a:solidFill>
              </a:rPr>
              <a:t> – One of several refinements.</a:t>
            </a:r>
            <a:endParaRPr lang="en-US" dirty="0" smtClean="0"/>
          </a:p>
          <a:p>
            <a:pPr lvl="2">
              <a:lnSpc>
                <a:spcPct val="90000"/>
              </a:lnSpc>
            </a:pPr>
            <a:r>
              <a:rPr lang="en-US" dirty="0" smtClean="0"/>
              <a:t>Prevents needing to write invalidate on a write</a:t>
            </a:r>
          </a:p>
          <a:p>
            <a:pPr lvl="1">
              <a:lnSpc>
                <a:spcPct val="90000"/>
              </a:lnSpc>
            </a:pPr>
            <a:r>
              <a:rPr lang="en-US" dirty="0" smtClean="0"/>
              <a:t>Owned state</a:t>
            </a:r>
          </a:p>
        </p:txBody>
      </p:sp>
      <p:sp>
        <p:nvSpPr>
          <p:cNvPr id="8" name="Text Box 5"/>
          <p:cNvSpPr txBox="1">
            <a:spLocks noChangeArrowheads="1"/>
          </p:cNvSpPr>
          <p:nvPr/>
        </p:nvSpPr>
        <p:spPr bwMode="auto">
          <a:xfrm rot="5400000">
            <a:off x="6725358" y="2050502"/>
            <a:ext cx="446795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Centralized Shared-Memory Architectures</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a:xfrm>
            <a:off x="611188" y="171232"/>
            <a:ext cx="8281987" cy="646331"/>
          </a:xfrm>
        </p:spPr>
        <p:txBody>
          <a:bodyPr/>
          <a:lstStyle/>
          <a:p>
            <a:r>
              <a:rPr lang="en-US" sz="3600" dirty="0" smtClean="0"/>
              <a:t>Coherence Protocols:  Extensions</a:t>
            </a:r>
            <a:endParaRPr lang="en-AU" sz="3600" dirty="0"/>
          </a:p>
        </p:txBody>
      </p:sp>
      <p:sp>
        <p:nvSpPr>
          <p:cNvPr id="242691" name="Rectangle 3"/>
          <p:cNvSpPr>
            <a:spLocks noGrp="1" noChangeArrowheads="1"/>
          </p:cNvSpPr>
          <p:nvPr>
            <p:ph type="body" idx="1"/>
          </p:nvPr>
        </p:nvSpPr>
        <p:spPr>
          <a:xfrm>
            <a:off x="684213" y="1125538"/>
            <a:ext cx="4103811" cy="5111750"/>
          </a:xfrm>
        </p:spPr>
        <p:txBody>
          <a:bodyPr/>
          <a:lstStyle/>
          <a:p>
            <a:pPr>
              <a:lnSpc>
                <a:spcPct val="90000"/>
              </a:lnSpc>
            </a:pPr>
            <a:r>
              <a:rPr lang="en-US" dirty="0" smtClean="0"/>
              <a:t>Shared memory bus and snooping bandwidth is bottleneck for scaling symmetric multiprocessors</a:t>
            </a:r>
          </a:p>
          <a:p>
            <a:pPr lvl="1">
              <a:lnSpc>
                <a:spcPct val="90000"/>
              </a:lnSpc>
            </a:pPr>
            <a:r>
              <a:rPr lang="en-US" dirty="0" smtClean="0"/>
              <a:t>Duplicating tags</a:t>
            </a:r>
          </a:p>
          <a:p>
            <a:pPr lvl="1">
              <a:lnSpc>
                <a:spcPct val="90000"/>
              </a:lnSpc>
            </a:pPr>
            <a:r>
              <a:rPr lang="en-US" dirty="0" smtClean="0"/>
              <a:t>Place directory in outermost cache</a:t>
            </a:r>
          </a:p>
          <a:p>
            <a:pPr lvl="1">
              <a:lnSpc>
                <a:spcPct val="90000"/>
              </a:lnSpc>
            </a:pPr>
            <a:r>
              <a:rPr lang="en-US" dirty="0" smtClean="0"/>
              <a:t>Use crossbars or point-to-point networks with banked memory</a:t>
            </a:r>
          </a:p>
          <a:p>
            <a:pPr lvl="2">
              <a:lnSpc>
                <a:spcPct val="90000"/>
              </a:lnSpc>
            </a:pPr>
            <a:endParaRPr lang="en-US" dirty="0" smtClean="0"/>
          </a:p>
        </p:txBody>
      </p:sp>
      <p:sp>
        <p:nvSpPr>
          <p:cNvPr id="8" name="Text Box 5"/>
          <p:cNvSpPr txBox="1">
            <a:spLocks noChangeArrowheads="1"/>
          </p:cNvSpPr>
          <p:nvPr/>
        </p:nvSpPr>
        <p:spPr bwMode="auto">
          <a:xfrm rot="5400000">
            <a:off x="6725358" y="2050502"/>
            <a:ext cx="446795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Centralized Shared-Memory Architectures</a:t>
            </a:r>
            <a:endParaRPr lang="en-US" sz="1800" dirty="0">
              <a:solidFill>
                <a:srgbClr val="0066FF"/>
              </a:solidFill>
              <a:latin typeface="Arial" charset="0"/>
            </a:endParaRPr>
          </a:p>
        </p:txBody>
      </p:sp>
      <p:pic>
        <p:nvPicPr>
          <p:cNvPr id="2" name="Picture 1"/>
          <p:cNvPicPr>
            <a:picLocks noChangeAspect="1"/>
          </p:cNvPicPr>
          <p:nvPr/>
        </p:nvPicPr>
        <p:blipFill>
          <a:blip r:embed="rId3"/>
          <a:stretch>
            <a:fillRect/>
          </a:stretch>
        </p:blipFill>
        <p:spPr>
          <a:xfrm>
            <a:off x="4711277" y="1268761"/>
            <a:ext cx="4038380" cy="3816423"/>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reeform 2"/>
          <p:cNvSpPr>
            <a:spLocks noChangeArrowheads="1"/>
          </p:cNvSpPr>
          <p:nvPr/>
        </p:nvSpPr>
        <p:spPr bwMode="auto">
          <a:xfrm>
            <a:off x="406400" y="365125"/>
            <a:ext cx="36513" cy="36513"/>
          </a:xfrm>
          <a:custGeom>
            <a:avLst/>
            <a:gdLst>
              <a:gd name="T0" fmla="*/ 0 w 102"/>
              <a:gd name="T1" fmla="*/ 0 h 102"/>
              <a:gd name="T2" fmla="*/ 2147483646 w 102"/>
              <a:gd name="T3" fmla="*/ 0 h 102"/>
              <a:gd name="T4" fmla="*/ 2147483646 w 102"/>
              <a:gd name="T5" fmla="*/ 2147483646 h 102"/>
              <a:gd name="T6" fmla="*/ 0 w 102"/>
              <a:gd name="T7" fmla="*/ 2147483646 h 102"/>
              <a:gd name="T8" fmla="*/ 0 w 102"/>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02">
                <a:moveTo>
                  <a:pt x="0" y="0"/>
                </a:moveTo>
                <a:lnTo>
                  <a:pt x="101" y="0"/>
                </a:lnTo>
                <a:lnTo>
                  <a:pt x="101" y="101"/>
                </a:lnTo>
                <a:lnTo>
                  <a:pt x="0" y="101"/>
                </a:lnTo>
                <a:lnTo>
                  <a:pt x="0" y="0"/>
                </a:lnTo>
              </a:path>
            </a:pathLst>
          </a:custGeom>
          <a:solidFill>
            <a:srgbClr val="FFFFFF"/>
          </a:solid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483" name="Rectangle 1"/>
          <p:cNvSpPr>
            <a:spLocks noChangeArrowheads="1"/>
          </p:cNvSpPr>
          <p:nvPr/>
        </p:nvSpPr>
        <p:spPr bwMode="auto">
          <a:xfrm>
            <a:off x="442913" y="5029200"/>
            <a:ext cx="8243887" cy="95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1200" b="1" dirty="0"/>
              <a:t>Figure 5.8 A single-chip multicore with a distributed cache</a:t>
            </a:r>
            <a:r>
              <a:rPr lang="en-US" altLang="en-US" sz="1200" dirty="0"/>
              <a:t>. In current designs, the distributed shared cache is usually L3, and levels L1 and L2 are private. There are typically multiple memory channels (2–8 in today's designs). This design is </a:t>
            </a:r>
            <a:r>
              <a:rPr lang="en-US" altLang="en-US" sz="1200" dirty="0" err="1" smtClean="0"/>
              <a:t>NUC</a:t>
            </a:r>
            <a:r>
              <a:rPr lang="en-US" altLang="en-US" sz="1000" dirty="0" err="1" smtClean="0">
                <a:solidFill>
                  <a:srgbClr val="FF0000"/>
                </a:solidFill>
              </a:rPr>
              <a:t>ache</a:t>
            </a:r>
            <a:r>
              <a:rPr lang="en-US" altLang="en-US" sz="1200" dirty="0" err="1" smtClean="0"/>
              <a:t>A</a:t>
            </a:r>
            <a:r>
              <a:rPr lang="en-US" altLang="en-US" sz="1200" dirty="0"/>
              <a:t>, since the access time to L3 portions varies with faster access time for the directly attached core. Because it is NUCA, it is also NUMA</a:t>
            </a:r>
            <a:r>
              <a:rPr lang="en-US" altLang="en-US" sz="1200" dirty="0" smtClean="0"/>
              <a:t>.</a:t>
            </a:r>
          </a:p>
        </p:txBody>
      </p:sp>
      <p:pic>
        <p:nvPicPr>
          <p:cNvPr id="20484" name="Picture 2" descr="X:\02_GRAPHICS\BOOKS\02_PPTs\MKCAD(Hennessy)\PPT\Ch05\f05-08-9780128119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613" y="609600"/>
            <a:ext cx="4211637"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19115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p:txBody>
          <a:bodyPr/>
          <a:lstStyle/>
          <a:p>
            <a:r>
              <a:rPr lang="en-US" dirty="0" smtClean="0"/>
              <a:t>Introduction</a:t>
            </a:r>
            <a:endParaRPr lang="en-AU" dirty="0"/>
          </a:p>
        </p:txBody>
      </p:sp>
      <p:sp>
        <p:nvSpPr>
          <p:cNvPr id="242691" name="Rectangle 3"/>
          <p:cNvSpPr>
            <a:spLocks noGrp="1" noChangeArrowheads="1"/>
          </p:cNvSpPr>
          <p:nvPr>
            <p:ph type="body" idx="1"/>
          </p:nvPr>
        </p:nvSpPr>
        <p:spPr/>
        <p:txBody>
          <a:bodyPr/>
          <a:lstStyle/>
          <a:p>
            <a:pPr>
              <a:lnSpc>
                <a:spcPct val="90000"/>
              </a:lnSpc>
            </a:pPr>
            <a:r>
              <a:rPr lang="en-US" dirty="0" smtClean="0"/>
              <a:t>Thread-Level parallelism</a:t>
            </a:r>
          </a:p>
          <a:p>
            <a:pPr lvl="1">
              <a:lnSpc>
                <a:spcPct val="90000"/>
              </a:lnSpc>
            </a:pPr>
            <a:r>
              <a:rPr lang="en-US" dirty="0" smtClean="0"/>
              <a:t>Have multiple program counters</a:t>
            </a:r>
          </a:p>
          <a:p>
            <a:pPr lvl="1">
              <a:lnSpc>
                <a:spcPct val="90000"/>
              </a:lnSpc>
            </a:pPr>
            <a:r>
              <a:rPr lang="en-US" dirty="0" smtClean="0"/>
              <a:t>Uses MIMD model</a:t>
            </a:r>
          </a:p>
          <a:p>
            <a:pPr lvl="1">
              <a:lnSpc>
                <a:spcPct val="90000"/>
              </a:lnSpc>
            </a:pPr>
            <a:r>
              <a:rPr lang="en-US" dirty="0" smtClean="0"/>
              <a:t>Targeted for tightly-coupled shared-memory multiprocessors</a:t>
            </a:r>
          </a:p>
          <a:p>
            <a:pPr lvl="1">
              <a:lnSpc>
                <a:spcPct val="90000"/>
              </a:lnSpc>
            </a:pPr>
            <a:endParaRPr lang="en-US" dirty="0" smtClean="0"/>
          </a:p>
          <a:p>
            <a:pPr>
              <a:lnSpc>
                <a:spcPct val="90000"/>
              </a:lnSpc>
            </a:pPr>
            <a:r>
              <a:rPr lang="en-US" dirty="0" smtClean="0"/>
              <a:t>For </a:t>
            </a:r>
            <a:r>
              <a:rPr lang="en-US" i="1" dirty="0" smtClean="0"/>
              <a:t>n</a:t>
            </a:r>
            <a:r>
              <a:rPr lang="en-US" dirty="0" smtClean="0"/>
              <a:t> processors, need </a:t>
            </a:r>
            <a:r>
              <a:rPr lang="en-US" i="1" dirty="0" smtClean="0"/>
              <a:t>n</a:t>
            </a:r>
            <a:r>
              <a:rPr lang="en-US" dirty="0" smtClean="0"/>
              <a:t> threads</a:t>
            </a:r>
          </a:p>
          <a:p>
            <a:pPr>
              <a:lnSpc>
                <a:spcPct val="90000"/>
              </a:lnSpc>
            </a:pPr>
            <a:endParaRPr lang="en-US" dirty="0" smtClean="0"/>
          </a:p>
          <a:p>
            <a:pPr>
              <a:lnSpc>
                <a:spcPct val="90000"/>
              </a:lnSpc>
            </a:pPr>
            <a:r>
              <a:rPr lang="en-US" dirty="0" smtClean="0"/>
              <a:t>Amount of computation assigned to each thread = grain size</a:t>
            </a:r>
          </a:p>
          <a:p>
            <a:pPr lvl="1">
              <a:lnSpc>
                <a:spcPct val="90000"/>
              </a:lnSpc>
            </a:pPr>
            <a:r>
              <a:rPr lang="en-US" dirty="0" smtClean="0"/>
              <a:t>Threads can be used for data-level parallelism, but the overheads may outweigh the benefit</a:t>
            </a:r>
          </a:p>
        </p:txBody>
      </p:sp>
      <p:sp>
        <p:nvSpPr>
          <p:cNvPr id="242693" name="Text Box 5"/>
          <p:cNvSpPr txBox="1">
            <a:spLocks noChangeArrowheads="1"/>
          </p:cNvSpPr>
          <p:nvPr/>
        </p:nvSpPr>
        <p:spPr bwMode="auto">
          <a:xfrm rot="5400000">
            <a:off x="8265582" y="507395"/>
            <a:ext cx="139012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Introduction</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p:txBody>
          <a:bodyPr/>
          <a:lstStyle/>
          <a:p>
            <a:r>
              <a:rPr lang="en-US" dirty="0" smtClean="0"/>
              <a:t>Coherence Protocols</a:t>
            </a:r>
            <a:endParaRPr lang="en-AU" dirty="0"/>
          </a:p>
        </p:txBody>
      </p:sp>
      <p:sp>
        <p:nvSpPr>
          <p:cNvPr id="242691" name="Rectangle 3"/>
          <p:cNvSpPr>
            <a:spLocks noGrp="1" noChangeArrowheads="1"/>
          </p:cNvSpPr>
          <p:nvPr>
            <p:ph type="body" idx="1"/>
          </p:nvPr>
        </p:nvSpPr>
        <p:spPr/>
        <p:txBody>
          <a:bodyPr/>
          <a:lstStyle/>
          <a:p>
            <a:pPr>
              <a:lnSpc>
                <a:spcPct val="90000"/>
              </a:lnSpc>
            </a:pPr>
            <a:r>
              <a:rPr lang="en-US" dirty="0" smtClean="0"/>
              <a:t>Every multicore with &gt;8 processors uses an interconnect other than bus</a:t>
            </a:r>
          </a:p>
          <a:p>
            <a:pPr lvl="1">
              <a:lnSpc>
                <a:spcPct val="90000"/>
              </a:lnSpc>
            </a:pPr>
            <a:r>
              <a:rPr lang="en-US" dirty="0" smtClean="0"/>
              <a:t>Makes it difficult to serialize events</a:t>
            </a:r>
          </a:p>
          <a:p>
            <a:pPr lvl="1">
              <a:lnSpc>
                <a:spcPct val="90000"/>
              </a:lnSpc>
            </a:pPr>
            <a:r>
              <a:rPr lang="en-US" dirty="0" smtClean="0"/>
              <a:t>Write and upgrade misses are not atomic</a:t>
            </a:r>
          </a:p>
          <a:p>
            <a:pPr lvl="1">
              <a:lnSpc>
                <a:spcPct val="90000"/>
              </a:lnSpc>
            </a:pPr>
            <a:r>
              <a:rPr lang="en-US" dirty="0" smtClean="0"/>
              <a:t>How can the processor know when all invalidates are complete?</a:t>
            </a:r>
          </a:p>
          <a:p>
            <a:pPr lvl="1">
              <a:lnSpc>
                <a:spcPct val="90000"/>
              </a:lnSpc>
            </a:pPr>
            <a:r>
              <a:rPr lang="en-US" dirty="0" smtClean="0"/>
              <a:t>How can we resolve races when two processors write at the same time?</a:t>
            </a:r>
          </a:p>
          <a:p>
            <a:pPr lvl="1">
              <a:lnSpc>
                <a:spcPct val="90000"/>
              </a:lnSpc>
            </a:pPr>
            <a:r>
              <a:rPr lang="en-US" dirty="0" smtClean="0"/>
              <a:t>Solution:  associate each block with a single bus</a:t>
            </a:r>
          </a:p>
        </p:txBody>
      </p:sp>
      <p:sp>
        <p:nvSpPr>
          <p:cNvPr id="8" name="Text Box 5"/>
          <p:cNvSpPr txBox="1">
            <a:spLocks noChangeArrowheads="1"/>
          </p:cNvSpPr>
          <p:nvPr/>
        </p:nvSpPr>
        <p:spPr bwMode="auto">
          <a:xfrm rot="5400000">
            <a:off x="6725358" y="2050502"/>
            <a:ext cx="446795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Centralized Shared-Memory Architectures</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p:txBody>
          <a:bodyPr/>
          <a:lstStyle/>
          <a:p>
            <a:r>
              <a:rPr lang="en-US" dirty="0" smtClean="0"/>
              <a:t>Performance</a:t>
            </a:r>
            <a:endParaRPr lang="en-AU" dirty="0"/>
          </a:p>
        </p:txBody>
      </p:sp>
      <p:sp>
        <p:nvSpPr>
          <p:cNvPr id="242691" name="Rectangle 3"/>
          <p:cNvSpPr>
            <a:spLocks noGrp="1" noChangeArrowheads="1"/>
          </p:cNvSpPr>
          <p:nvPr>
            <p:ph type="body" idx="1"/>
          </p:nvPr>
        </p:nvSpPr>
        <p:spPr/>
        <p:txBody>
          <a:bodyPr/>
          <a:lstStyle/>
          <a:p>
            <a:pPr>
              <a:lnSpc>
                <a:spcPct val="90000"/>
              </a:lnSpc>
            </a:pPr>
            <a:r>
              <a:rPr lang="en-US" sz="3200" dirty="0" smtClean="0"/>
              <a:t>Coherence influences cache miss rate</a:t>
            </a:r>
          </a:p>
          <a:p>
            <a:pPr lvl="1">
              <a:lnSpc>
                <a:spcPct val="90000"/>
              </a:lnSpc>
            </a:pPr>
            <a:r>
              <a:rPr lang="en-US" sz="2800" dirty="0" smtClean="0"/>
              <a:t>Coherence misses</a:t>
            </a:r>
          </a:p>
          <a:p>
            <a:pPr lvl="2">
              <a:lnSpc>
                <a:spcPct val="90000"/>
              </a:lnSpc>
            </a:pPr>
            <a:r>
              <a:rPr lang="en-US" sz="2400" dirty="0" smtClean="0"/>
              <a:t>True sharing misses</a:t>
            </a:r>
          </a:p>
          <a:p>
            <a:pPr lvl="3">
              <a:lnSpc>
                <a:spcPct val="90000"/>
              </a:lnSpc>
            </a:pPr>
            <a:r>
              <a:rPr lang="en-US" sz="2000" dirty="0" smtClean="0"/>
              <a:t>Write to shared block (transmission of invalidation)</a:t>
            </a:r>
          </a:p>
          <a:p>
            <a:pPr lvl="3">
              <a:lnSpc>
                <a:spcPct val="90000"/>
              </a:lnSpc>
            </a:pPr>
            <a:r>
              <a:rPr lang="en-US" sz="2000" dirty="0" smtClean="0"/>
              <a:t>Read an invalidated block</a:t>
            </a:r>
          </a:p>
          <a:p>
            <a:pPr lvl="2">
              <a:lnSpc>
                <a:spcPct val="90000"/>
              </a:lnSpc>
            </a:pPr>
            <a:r>
              <a:rPr lang="en-US" sz="2400" dirty="0" smtClean="0"/>
              <a:t>False sharing misses</a:t>
            </a:r>
          </a:p>
          <a:p>
            <a:pPr lvl="3">
              <a:lnSpc>
                <a:spcPct val="90000"/>
              </a:lnSpc>
            </a:pPr>
            <a:r>
              <a:rPr lang="en-US" sz="2000" dirty="0" smtClean="0"/>
              <a:t>Read an unmodified word in an invalidated block</a:t>
            </a:r>
          </a:p>
        </p:txBody>
      </p:sp>
      <p:sp>
        <p:nvSpPr>
          <p:cNvPr id="8" name="Text Box 5"/>
          <p:cNvSpPr txBox="1">
            <a:spLocks noChangeArrowheads="1"/>
          </p:cNvSpPr>
          <p:nvPr/>
        </p:nvSpPr>
        <p:spPr bwMode="auto">
          <a:xfrm rot="5400000">
            <a:off x="5802059" y="2972610"/>
            <a:ext cx="6314549"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Performance of Symmetric Shared-Memory Multiprocessors</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a:xfrm>
            <a:off x="611188" y="294343"/>
            <a:ext cx="8281987" cy="523220"/>
          </a:xfrm>
        </p:spPr>
        <p:txBody>
          <a:bodyPr/>
          <a:lstStyle/>
          <a:p>
            <a:r>
              <a:rPr lang="en-US" sz="2800" dirty="0" smtClean="0"/>
              <a:t>Performance Study:  Commercial Workload</a:t>
            </a:r>
            <a:endParaRPr lang="en-AU" sz="2800" dirty="0"/>
          </a:p>
        </p:txBody>
      </p:sp>
      <p:sp>
        <p:nvSpPr>
          <p:cNvPr id="8" name="Text Box 5"/>
          <p:cNvSpPr txBox="1">
            <a:spLocks noChangeArrowheads="1"/>
          </p:cNvSpPr>
          <p:nvPr/>
        </p:nvSpPr>
        <p:spPr bwMode="auto">
          <a:xfrm rot="5400000">
            <a:off x="5802059" y="2972610"/>
            <a:ext cx="6314549"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Performance of Symmetric Shared-Memory Multiprocessors</a:t>
            </a:r>
            <a:endParaRPr lang="en-US" sz="1800" dirty="0">
              <a:solidFill>
                <a:srgbClr val="0066FF"/>
              </a:solidFill>
              <a:latin typeface="Arial" charset="0"/>
            </a:endParaRPr>
          </a:p>
        </p:txBody>
      </p:sp>
      <p:pic>
        <p:nvPicPr>
          <p:cNvPr id="2" name="Picture 1"/>
          <p:cNvPicPr>
            <a:picLocks noChangeAspect="1"/>
          </p:cNvPicPr>
          <p:nvPr/>
        </p:nvPicPr>
        <p:blipFill>
          <a:blip r:embed="rId3"/>
          <a:stretch>
            <a:fillRect/>
          </a:stretch>
        </p:blipFill>
        <p:spPr>
          <a:xfrm>
            <a:off x="1115616" y="833866"/>
            <a:ext cx="6623864" cy="5312609"/>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a:xfrm>
            <a:off x="611188" y="294343"/>
            <a:ext cx="8281987" cy="523220"/>
          </a:xfrm>
        </p:spPr>
        <p:txBody>
          <a:bodyPr/>
          <a:lstStyle/>
          <a:p>
            <a:r>
              <a:rPr lang="en-US" sz="2800" dirty="0" smtClean="0"/>
              <a:t>Performance Study:  Commercial Workload</a:t>
            </a:r>
            <a:endParaRPr lang="en-AU" sz="2800" dirty="0"/>
          </a:p>
        </p:txBody>
      </p:sp>
      <p:sp>
        <p:nvSpPr>
          <p:cNvPr id="8" name="Text Box 5"/>
          <p:cNvSpPr txBox="1">
            <a:spLocks noChangeArrowheads="1"/>
          </p:cNvSpPr>
          <p:nvPr/>
        </p:nvSpPr>
        <p:spPr bwMode="auto">
          <a:xfrm rot="5400000">
            <a:off x="5802059" y="2972610"/>
            <a:ext cx="6314549"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Performance of Symmetric Shared-Memory Multiprocessors</a:t>
            </a:r>
            <a:endParaRPr lang="en-US" sz="1800" dirty="0">
              <a:solidFill>
                <a:srgbClr val="0066FF"/>
              </a:solidFill>
              <a:latin typeface="Arial" charset="0"/>
            </a:endParaRPr>
          </a:p>
        </p:txBody>
      </p:sp>
      <p:pic>
        <p:nvPicPr>
          <p:cNvPr id="2" name="Picture 1"/>
          <p:cNvPicPr>
            <a:picLocks noChangeAspect="1"/>
          </p:cNvPicPr>
          <p:nvPr/>
        </p:nvPicPr>
        <p:blipFill>
          <a:blip r:embed="rId3"/>
          <a:stretch>
            <a:fillRect/>
          </a:stretch>
        </p:blipFill>
        <p:spPr>
          <a:xfrm>
            <a:off x="1907704" y="817563"/>
            <a:ext cx="4752528" cy="5376163"/>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a:xfrm>
            <a:off x="611188" y="294343"/>
            <a:ext cx="8281987" cy="523220"/>
          </a:xfrm>
        </p:spPr>
        <p:txBody>
          <a:bodyPr/>
          <a:lstStyle/>
          <a:p>
            <a:r>
              <a:rPr lang="en-US" sz="2800" dirty="0" smtClean="0"/>
              <a:t>Performance Study:  Commercial Workload</a:t>
            </a:r>
            <a:endParaRPr lang="en-AU" sz="2800" dirty="0"/>
          </a:p>
        </p:txBody>
      </p:sp>
      <p:sp>
        <p:nvSpPr>
          <p:cNvPr id="8" name="Text Box 5"/>
          <p:cNvSpPr txBox="1">
            <a:spLocks noChangeArrowheads="1"/>
          </p:cNvSpPr>
          <p:nvPr/>
        </p:nvSpPr>
        <p:spPr bwMode="auto">
          <a:xfrm rot="5400000">
            <a:off x="5802059" y="2972610"/>
            <a:ext cx="6314549"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Performance of Symmetric Shared-Memory Multiprocessors</a:t>
            </a:r>
            <a:endParaRPr lang="en-US" sz="1800" dirty="0">
              <a:solidFill>
                <a:srgbClr val="0066FF"/>
              </a:solidFill>
              <a:latin typeface="Arial" charset="0"/>
            </a:endParaRPr>
          </a:p>
        </p:txBody>
      </p:sp>
      <p:pic>
        <p:nvPicPr>
          <p:cNvPr id="3" name="Picture 2"/>
          <p:cNvPicPr>
            <a:picLocks noChangeAspect="1"/>
          </p:cNvPicPr>
          <p:nvPr/>
        </p:nvPicPr>
        <p:blipFill>
          <a:blip r:embed="rId3"/>
          <a:stretch>
            <a:fillRect/>
          </a:stretch>
        </p:blipFill>
        <p:spPr>
          <a:xfrm>
            <a:off x="1979712" y="878938"/>
            <a:ext cx="4896544" cy="5435613"/>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a:xfrm>
            <a:off x="611188" y="294343"/>
            <a:ext cx="8281987" cy="523220"/>
          </a:xfrm>
        </p:spPr>
        <p:txBody>
          <a:bodyPr/>
          <a:lstStyle/>
          <a:p>
            <a:r>
              <a:rPr lang="en-US" sz="2800" dirty="0" smtClean="0"/>
              <a:t>Performance Study:  Commercial Workload</a:t>
            </a:r>
            <a:endParaRPr lang="en-AU" sz="2800" dirty="0"/>
          </a:p>
        </p:txBody>
      </p:sp>
      <p:sp>
        <p:nvSpPr>
          <p:cNvPr id="8" name="Text Box 5"/>
          <p:cNvSpPr txBox="1">
            <a:spLocks noChangeArrowheads="1"/>
          </p:cNvSpPr>
          <p:nvPr/>
        </p:nvSpPr>
        <p:spPr bwMode="auto">
          <a:xfrm rot="5400000">
            <a:off x="5802059" y="2972610"/>
            <a:ext cx="6314549"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Performance of Symmetric Shared-Memory Multiprocessors</a:t>
            </a:r>
            <a:endParaRPr lang="en-US" sz="1800" dirty="0">
              <a:solidFill>
                <a:srgbClr val="0066FF"/>
              </a:solidFill>
              <a:latin typeface="Arial" charset="0"/>
            </a:endParaRPr>
          </a:p>
        </p:txBody>
      </p:sp>
      <p:pic>
        <p:nvPicPr>
          <p:cNvPr id="2" name="Picture 1"/>
          <p:cNvPicPr>
            <a:picLocks noChangeAspect="1"/>
          </p:cNvPicPr>
          <p:nvPr/>
        </p:nvPicPr>
        <p:blipFill>
          <a:blip r:embed="rId3"/>
          <a:stretch>
            <a:fillRect/>
          </a:stretch>
        </p:blipFill>
        <p:spPr>
          <a:xfrm>
            <a:off x="1763688" y="980728"/>
            <a:ext cx="5491158" cy="5256584"/>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AU" dirty="0" smtClean="0"/>
              <a:t>Directory Protocols</a:t>
            </a:r>
            <a:endParaRPr lang="en-AU" dirty="0"/>
          </a:p>
        </p:txBody>
      </p:sp>
      <p:sp>
        <p:nvSpPr>
          <p:cNvPr id="242691" name="Rectangle 3"/>
          <p:cNvSpPr>
            <a:spLocks noGrp="1" noChangeArrowheads="1"/>
          </p:cNvSpPr>
          <p:nvPr>
            <p:ph type="body" idx="1"/>
          </p:nvPr>
        </p:nvSpPr>
        <p:spPr/>
        <p:txBody>
          <a:bodyPr/>
          <a:lstStyle/>
          <a:p>
            <a:pPr>
              <a:lnSpc>
                <a:spcPct val="90000"/>
              </a:lnSpc>
            </a:pPr>
            <a:r>
              <a:rPr lang="en-US" smtClean="0"/>
              <a:t>Snooping schemes require communication among all caches on every cache miss</a:t>
            </a:r>
          </a:p>
          <a:p>
            <a:pPr lvl="1">
              <a:lnSpc>
                <a:spcPct val="90000"/>
              </a:lnSpc>
            </a:pPr>
            <a:r>
              <a:rPr lang="en-US" smtClean="0"/>
              <a:t>Limits scalability</a:t>
            </a:r>
          </a:p>
          <a:p>
            <a:pPr lvl="1">
              <a:lnSpc>
                <a:spcPct val="90000"/>
              </a:lnSpc>
            </a:pPr>
            <a:r>
              <a:rPr lang="en-US" smtClean="0"/>
              <a:t>Another approach:  Use centralized directory to keep </a:t>
            </a:r>
            <a:r>
              <a:rPr lang="en-US" dirty="0" smtClean="0"/>
              <a:t>track of every block</a:t>
            </a:r>
          </a:p>
          <a:p>
            <a:pPr lvl="2">
              <a:lnSpc>
                <a:spcPct val="90000"/>
              </a:lnSpc>
            </a:pPr>
            <a:r>
              <a:rPr lang="en-US" sz="1800" dirty="0" smtClean="0"/>
              <a:t>Which caches have each block</a:t>
            </a:r>
          </a:p>
          <a:p>
            <a:pPr lvl="2">
              <a:lnSpc>
                <a:spcPct val="90000"/>
              </a:lnSpc>
            </a:pPr>
            <a:r>
              <a:rPr lang="en-US" sz="1800" dirty="0" smtClean="0"/>
              <a:t>Dirty status of each block</a:t>
            </a:r>
          </a:p>
          <a:p>
            <a:pPr>
              <a:lnSpc>
                <a:spcPct val="90000"/>
              </a:lnSpc>
            </a:pPr>
            <a:r>
              <a:rPr lang="en-US" dirty="0" smtClean="0"/>
              <a:t>Implement in shared L3 cache</a:t>
            </a:r>
          </a:p>
          <a:p>
            <a:pPr lvl="1">
              <a:lnSpc>
                <a:spcPct val="90000"/>
              </a:lnSpc>
            </a:pPr>
            <a:r>
              <a:rPr lang="en-US" dirty="0" smtClean="0"/>
              <a:t>Keep bit vector of size = # cores for each block in L3</a:t>
            </a:r>
          </a:p>
          <a:p>
            <a:pPr lvl="1">
              <a:lnSpc>
                <a:spcPct val="90000"/>
              </a:lnSpc>
            </a:pPr>
            <a:r>
              <a:rPr lang="en-US" dirty="0" smtClean="0"/>
              <a:t>Not scalable beyond </a:t>
            </a:r>
            <a:r>
              <a:rPr lang="en-US" smtClean="0"/>
              <a:t>shared L3</a:t>
            </a:r>
            <a:endParaRPr lang="en-US" sz="2800" dirty="0" smtClean="0"/>
          </a:p>
        </p:txBody>
      </p:sp>
      <p:sp>
        <p:nvSpPr>
          <p:cNvPr id="8" name="Text Box 5"/>
          <p:cNvSpPr txBox="1">
            <a:spLocks noChangeArrowheads="1"/>
          </p:cNvSpPr>
          <p:nvPr/>
        </p:nvSpPr>
        <p:spPr bwMode="auto">
          <a:xfrm rot="5400000">
            <a:off x="5782829" y="2993036"/>
            <a:ext cx="6353021"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Distributed Shared Memory and Directory-Based Coherence</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AU" dirty="0" smtClean="0"/>
              <a:t>Directory Protocols</a:t>
            </a:r>
            <a:endParaRPr lang="en-AU" dirty="0"/>
          </a:p>
        </p:txBody>
      </p:sp>
      <p:sp>
        <p:nvSpPr>
          <p:cNvPr id="242691" name="Rectangle 3"/>
          <p:cNvSpPr>
            <a:spLocks noGrp="1" noChangeArrowheads="1"/>
          </p:cNvSpPr>
          <p:nvPr>
            <p:ph type="body" idx="1"/>
          </p:nvPr>
        </p:nvSpPr>
        <p:spPr/>
        <p:txBody>
          <a:bodyPr/>
          <a:lstStyle/>
          <a:p>
            <a:pPr>
              <a:lnSpc>
                <a:spcPct val="90000"/>
              </a:lnSpc>
            </a:pPr>
            <a:r>
              <a:rPr lang="en-US" sz="2800" smtClean="0"/>
              <a:t>Alternative approach:</a:t>
            </a:r>
          </a:p>
          <a:p>
            <a:pPr lvl="1">
              <a:lnSpc>
                <a:spcPct val="90000"/>
              </a:lnSpc>
            </a:pPr>
            <a:r>
              <a:rPr lang="en-US" sz="2400" smtClean="0"/>
              <a:t>Distribute memory</a:t>
            </a:r>
            <a:endParaRPr lang="en-US" sz="2400" dirty="0" smtClean="0"/>
          </a:p>
        </p:txBody>
      </p:sp>
      <p:sp>
        <p:nvSpPr>
          <p:cNvPr id="8" name="Text Box 5"/>
          <p:cNvSpPr txBox="1">
            <a:spLocks noChangeArrowheads="1"/>
          </p:cNvSpPr>
          <p:nvPr/>
        </p:nvSpPr>
        <p:spPr bwMode="auto">
          <a:xfrm rot="5400000">
            <a:off x="5782829" y="2993036"/>
            <a:ext cx="6353021"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Distributed Shared Memory and Directory-Based Coherence</a:t>
            </a:r>
            <a:endParaRPr lang="en-US" sz="1800" dirty="0">
              <a:solidFill>
                <a:srgbClr val="0066FF"/>
              </a:solidFill>
              <a:latin typeface="Arial" charset="0"/>
            </a:endParaRPr>
          </a:p>
        </p:txBody>
      </p:sp>
      <p:pic>
        <p:nvPicPr>
          <p:cNvPr id="2" name="Picture 1"/>
          <p:cNvPicPr>
            <a:picLocks noChangeAspect="1"/>
          </p:cNvPicPr>
          <p:nvPr/>
        </p:nvPicPr>
        <p:blipFill>
          <a:blip r:embed="rId3"/>
          <a:stretch>
            <a:fillRect/>
          </a:stretch>
        </p:blipFill>
        <p:spPr>
          <a:xfrm>
            <a:off x="899592" y="2097150"/>
            <a:ext cx="7020272" cy="4112239"/>
          </a:xfrm>
          <a:prstGeom prst="rect">
            <a:avLst/>
          </a:prstGeom>
        </p:spPr>
      </p:pic>
    </p:spTree>
    <p:extLst>
      <p:ext uri="{BB962C8B-B14F-4D97-AF65-F5344CB8AC3E}">
        <p14:creationId xmlns:p14="http://schemas.microsoft.com/office/powerpoint/2010/main" val="5341335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442913" y="5029200"/>
            <a:ext cx="8167687"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1200" b="1"/>
              <a:t>Figure 5.18 A directory is added to each node to implement cache coherence in a distributed-memory multiprocessor</a:t>
            </a:r>
            <a:r>
              <a:rPr lang="en-US" altLang="en-US" sz="1200"/>
              <a:t>. In this case, a node is shown as a single multicore chip, and the directory information for the associated memory may reside either on or off the multicore. Each directory is responsible for tracking the caches that share the memory addresses of the portion of memory in the node. The coherence mechanism will handle both the maintenance of the directory information and any coherence actions needed within the multicore node.</a:t>
            </a:r>
            <a:endParaRPr lang="en-US" altLang="en-US" sz="1200" b="1"/>
          </a:p>
        </p:txBody>
      </p:sp>
      <p:pic>
        <p:nvPicPr>
          <p:cNvPr id="33795" name="Picture 2" descr="X:\02_GRAPHICS\BOOKS\02_PPTs\MKCAD(Hennessy)\PPT\Ch05\f05-18-9780128119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638" y="990600"/>
            <a:ext cx="6097587"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21890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AU" dirty="0" smtClean="0"/>
              <a:t>Directory Protocols</a:t>
            </a:r>
            <a:endParaRPr lang="en-AU" dirty="0"/>
          </a:p>
        </p:txBody>
      </p:sp>
      <p:sp>
        <p:nvSpPr>
          <p:cNvPr id="242691" name="Rectangle 3"/>
          <p:cNvSpPr>
            <a:spLocks noGrp="1" noChangeArrowheads="1"/>
          </p:cNvSpPr>
          <p:nvPr>
            <p:ph type="body" idx="1"/>
          </p:nvPr>
        </p:nvSpPr>
        <p:spPr/>
        <p:txBody>
          <a:bodyPr/>
          <a:lstStyle/>
          <a:p>
            <a:pPr>
              <a:lnSpc>
                <a:spcPct val="90000"/>
              </a:lnSpc>
            </a:pPr>
            <a:r>
              <a:rPr lang="en-US" dirty="0" smtClean="0"/>
              <a:t>For each block, maintain state:</a:t>
            </a:r>
          </a:p>
          <a:p>
            <a:pPr lvl="1">
              <a:lnSpc>
                <a:spcPct val="90000"/>
              </a:lnSpc>
            </a:pPr>
            <a:r>
              <a:rPr lang="en-US" dirty="0" smtClean="0"/>
              <a:t>Shared</a:t>
            </a:r>
          </a:p>
          <a:p>
            <a:pPr lvl="2">
              <a:lnSpc>
                <a:spcPct val="90000"/>
              </a:lnSpc>
            </a:pPr>
            <a:r>
              <a:rPr lang="en-US" dirty="0" smtClean="0"/>
              <a:t>One or more nodes have the block cached, value in memory is up-to-date</a:t>
            </a:r>
          </a:p>
          <a:p>
            <a:pPr lvl="2">
              <a:lnSpc>
                <a:spcPct val="90000"/>
              </a:lnSpc>
            </a:pPr>
            <a:r>
              <a:rPr lang="en-US" dirty="0" smtClean="0"/>
              <a:t>Set of node IDs</a:t>
            </a:r>
          </a:p>
          <a:p>
            <a:pPr lvl="1">
              <a:lnSpc>
                <a:spcPct val="90000"/>
              </a:lnSpc>
            </a:pPr>
            <a:r>
              <a:rPr lang="en-US" dirty="0" err="1" smtClean="0"/>
              <a:t>Uncached</a:t>
            </a:r>
            <a:endParaRPr lang="en-US" dirty="0" smtClean="0"/>
          </a:p>
          <a:p>
            <a:pPr lvl="1">
              <a:lnSpc>
                <a:spcPct val="90000"/>
              </a:lnSpc>
            </a:pPr>
            <a:r>
              <a:rPr lang="en-US" dirty="0" smtClean="0"/>
              <a:t>Modified</a:t>
            </a:r>
          </a:p>
          <a:p>
            <a:pPr lvl="2">
              <a:lnSpc>
                <a:spcPct val="90000"/>
              </a:lnSpc>
            </a:pPr>
            <a:r>
              <a:rPr lang="en-US" dirty="0" smtClean="0"/>
              <a:t>Exactly one node has a copy of the cache block, value in memory is out-of-date</a:t>
            </a:r>
          </a:p>
          <a:p>
            <a:pPr lvl="2">
              <a:lnSpc>
                <a:spcPct val="90000"/>
              </a:lnSpc>
            </a:pPr>
            <a:r>
              <a:rPr lang="en-US" dirty="0" smtClean="0"/>
              <a:t>Owner node ID</a:t>
            </a:r>
          </a:p>
          <a:p>
            <a:pPr>
              <a:lnSpc>
                <a:spcPct val="90000"/>
              </a:lnSpc>
            </a:pPr>
            <a:r>
              <a:rPr lang="en-US" dirty="0" smtClean="0"/>
              <a:t>Directory maintains block states and sends invalidation messages</a:t>
            </a:r>
          </a:p>
          <a:p>
            <a:pPr>
              <a:lnSpc>
                <a:spcPct val="90000"/>
              </a:lnSpc>
            </a:pPr>
            <a:r>
              <a:rPr lang="en-US" dirty="0" smtClean="0">
                <a:solidFill>
                  <a:srgbClr val="FF0000"/>
                </a:solidFill>
              </a:rPr>
              <a:t>Go to text slides following Fig. 5.21</a:t>
            </a:r>
          </a:p>
        </p:txBody>
      </p:sp>
      <p:sp>
        <p:nvSpPr>
          <p:cNvPr id="8" name="Text Box 5"/>
          <p:cNvSpPr txBox="1">
            <a:spLocks noChangeArrowheads="1"/>
          </p:cNvSpPr>
          <p:nvPr/>
        </p:nvSpPr>
        <p:spPr bwMode="auto">
          <a:xfrm rot="5400000">
            <a:off x="5782829" y="2993036"/>
            <a:ext cx="6353021"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Distributed Shared Memory and Directory-Based Coherence</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p:txBody>
          <a:bodyPr/>
          <a:lstStyle/>
          <a:p>
            <a:r>
              <a:rPr lang="en-US" dirty="0" smtClean="0"/>
              <a:t>Types</a:t>
            </a:r>
            <a:endParaRPr lang="en-AU" dirty="0"/>
          </a:p>
        </p:txBody>
      </p:sp>
      <p:sp>
        <p:nvSpPr>
          <p:cNvPr id="242691" name="Rectangle 3"/>
          <p:cNvSpPr>
            <a:spLocks noGrp="1" noChangeArrowheads="1"/>
          </p:cNvSpPr>
          <p:nvPr>
            <p:ph type="body" idx="1"/>
          </p:nvPr>
        </p:nvSpPr>
        <p:spPr>
          <a:xfrm>
            <a:off x="684213" y="1125538"/>
            <a:ext cx="4391843" cy="5111750"/>
          </a:xfrm>
        </p:spPr>
        <p:txBody>
          <a:bodyPr/>
          <a:lstStyle/>
          <a:p>
            <a:pPr>
              <a:lnSpc>
                <a:spcPct val="90000"/>
              </a:lnSpc>
            </a:pPr>
            <a:r>
              <a:rPr lang="en-US" sz="2400" dirty="0" smtClean="0"/>
              <a:t>Symmetric multiprocessors (SMP)</a:t>
            </a:r>
          </a:p>
          <a:p>
            <a:pPr lvl="1">
              <a:lnSpc>
                <a:spcPct val="90000"/>
              </a:lnSpc>
            </a:pPr>
            <a:r>
              <a:rPr lang="en-US" sz="2000" dirty="0" smtClean="0"/>
              <a:t>Small number of cores</a:t>
            </a:r>
          </a:p>
          <a:p>
            <a:pPr lvl="1">
              <a:lnSpc>
                <a:spcPct val="90000"/>
              </a:lnSpc>
            </a:pPr>
            <a:r>
              <a:rPr lang="en-US" sz="2000" dirty="0" smtClean="0"/>
              <a:t>Share single memory with uniform memory latency</a:t>
            </a:r>
          </a:p>
          <a:p>
            <a:pPr>
              <a:lnSpc>
                <a:spcPct val="90000"/>
              </a:lnSpc>
            </a:pPr>
            <a:r>
              <a:rPr lang="en-US" sz="2400" dirty="0" smtClean="0"/>
              <a:t>Distributed shared memory (DSM)</a:t>
            </a:r>
          </a:p>
          <a:p>
            <a:pPr lvl="1">
              <a:lnSpc>
                <a:spcPct val="90000"/>
              </a:lnSpc>
            </a:pPr>
            <a:r>
              <a:rPr lang="en-US" sz="2000" dirty="0" smtClean="0"/>
              <a:t>Memory distributed among processors</a:t>
            </a:r>
          </a:p>
          <a:p>
            <a:pPr lvl="1">
              <a:lnSpc>
                <a:spcPct val="90000"/>
              </a:lnSpc>
            </a:pPr>
            <a:r>
              <a:rPr lang="en-US" sz="2000" dirty="0" smtClean="0"/>
              <a:t>Non-uniform memory access/latency (NUMA)</a:t>
            </a:r>
          </a:p>
          <a:p>
            <a:pPr lvl="1">
              <a:lnSpc>
                <a:spcPct val="90000"/>
              </a:lnSpc>
            </a:pPr>
            <a:r>
              <a:rPr lang="en-US" sz="2000" dirty="0" smtClean="0"/>
              <a:t>Processors connected via direct (switched) and non-direct (multi-hop) interconnection networks</a:t>
            </a:r>
          </a:p>
        </p:txBody>
      </p:sp>
      <p:sp>
        <p:nvSpPr>
          <p:cNvPr id="242693" name="Text Box 5"/>
          <p:cNvSpPr txBox="1">
            <a:spLocks noChangeArrowheads="1"/>
          </p:cNvSpPr>
          <p:nvPr/>
        </p:nvSpPr>
        <p:spPr bwMode="auto">
          <a:xfrm rot="5400000">
            <a:off x="8265582" y="507395"/>
            <a:ext cx="139012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Introduction</a:t>
            </a:r>
            <a:endParaRPr lang="en-US" sz="1800" dirty="0">
              <a:solidFill>
                <a:srgbClr val="0066FF"/>
              </a:solidFill>
              <a:latin typeface="Arial" charset="0"/>
            </a:endParaRPr>
          </a:p>
        </p:txBody>
      </p:sp>
      <p:pic>
        <p:nvPicPr>
          <p:cNvPr id="2" name="Picture 1"/>
          <p:cNvPicPr>
            <a:picLocks noChangeAspect="1"/>
          </p:cNvPicPr>
          <p:nvPr/>
        </p:nvPicPr>
        <p:blipFill>
          <a:blip r:embed="rId3"/>
          <a:stretch>
            <a:fillRect/>
          </a:stretch>
        </p:blipFill>
        <p:spPr>
          <a:xfrm>
            <a:off x="5218980" y="833052"/>
            <a:ext cx="3371853" cy="3027996"/>
          </a:xfrm>
          <a:prstGeom prst="rect">
            <a:avLst/>
          </a:prstGeom>
        </p:spPr>
      </p:pic>
      <p:pic>
        <p:nvPicPr>
          <p:cNvPr id="3" name="Picture 2"/>
          <p:cNvPicPr>
            <a:picLocks noChangeAspect="1"/>
          </p:cNvPicPr>
          <p:nvPr/>
        </p:nvPicPr>
        <p:blipFill>
          <a:blip r:embed="rId4"/>
          <a:stretch>
            <a:fillRect/>
          </a:stretch>
        </p:blipFill>
        <p:spPr>
          <a:xfrm>
            <a:off x="4793106" y="3907825"/>
            <a:ext cx="4223599" cy="222241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AU" dirty="0" smtClean="0"/>
              <a:t>Messages</a:t>
            </a:r>
            <a:endParaRPr lang="en-AU" dirty="0"/>
          </a:p>
        </p:txBody>
      </p:sp>
      <p:sp>
        <p:nvSpPr>
          <p:cNvPr id="8" name="Text Box 5"/>
          <p:cNvSpPr txBox="1">
            <a:spLocks noChangeArrowheads="1"/>
          </p:cNvSpPr>
          <p:nvPr/>
        </p:nvSpPr>
        <p:spPr bwMode="auto">
          <a:xfrm rot="5400000">
            <a:off x="5782829" y="2993036"/>
            <a:ext cx="6353021"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Distributed Shared Memory and Directory-Based Coherence</a:t>
            </a:r>
            <a:endParaRPr lang="en-US" sz="1800" dirty="0">
              <a:solidFill>
                <a:srgbClr val="0066FF"/>
              </a:solidFill>
              <a:latin typeface="Arial" charset="0"/>
            </a:endParaRPr>
          </a:p>
        </p:txBody>
      </p:sp>
      <p:pic>
        <p:nvPicPr>
          <p:cNvPr id="2" name="Picture 1"/>
          <p:cNvPicPr>
            <a:picLocks noChangeAspect="1"/>
          </p:cNvPicPr>
          <p:nvPr/>
        </p:nvPicPr>
        <p:blipFill>
          <a:blip r:embed="rId3"/>
          <a:stretch>
            <a:fillRect/>
          </a:stretch>
        </p:blipFill>
        <p:spPr>
          <a:xfrm>
            <a:off x="323528" y="1196752"/>
            <a:ext cx="8388424" cy="4500696"/>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442913" y="4419600"/>
            <a:ext cx="8243887"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1200" b="1"/>
              <a:t>Figure 5.19 The possible messages sent among nodes to maintain coherence, along with the source and destination node, the contents (where P = requesting node number, A = requested address, and D = data contents), and the function of the message</a:t>
            </a:r>
            <a:r>
              <a:rPr lang="en-US" altLang="en-US" sz="1200"/>
              <a:t>. The first three messages are requests sent by the local node to the home. The fourth through sixth messages are messages sent to a remote node by the home when the home needs the data to satisfy a read or write miss request. Data value replies are used to send a value from the home node back to the requesting node. Data value write-backs occur for two reasons: when a block is replaced in a cache and must be written back to its home memory, and also in reply to fetch or fetch/invalidate messages from the home. Writing back the data value whenever the block becomes shared simplifies the number of states in the protocol because any dirty block must be exclusive and any shared block is always available in the home memory.</a:t>
            </a:r>
            <a:endParaRPr lang="en-US" altLang="en-US" sz="1200" b="1"/>
          </a:p>
        </p:txBody>
      </p:sp>
      <p:pic>
        <p:nvPicPr>
          <p:cNvPr id="34819" name="Picture 2" descr="X:\02_GRAPHICS\BOOKS\02_PPTs\MKCAD(Hennessy)\PPT\Ch05\f05-19-9780128119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533400"/>
            <a:ext cx="6418263" cy="360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33526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AU" dirty="0" smtClean="0"/>
              <a:t>Directory Protocols</a:t>
            </a:r>
            <a:endParaRPr lang="en-AU" dirty="0"/>
          </a:p>
        </p:txBody>
      </p:sp>
      <p:sp>
        <p:nvSpPr>
          <p:cNvPr id="8" name="Text Box 5"/>
          <p:cNvSpPr txBox="1">
            <a:spLocks noChangeArrowheads="1"/>
          </p:cNvSpPr>
          <p:nvPr/>
        </p:nvSpPr>
        <p:spPr bwMode="auto">
          <a:xfrm rot="5400000">
            <a:off x="5782829" y="2993036"/>
            <a:ext cx="6353021"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Distributed Shared Memory and Directory-Based Coherence</a:t>
            </a:r>
            <a:endParaRPr lang="en-US" sz="1800" dirty="0">
              <a:solidFill>
                <a:srgbClr val="0066FF"/>
              </a:solidFill>
              <a:latin typeface="Arial" charset="0"/>
            </a:endParaRPr>
          </a:p>
        </p:txBody>
      </p:sp>
      <p:pic>
        <p:nvPicPr>
          <p:cNvPr id="2" name="Picture 1"/>
          <p:cNvPicPr>
            <a:picLocks noChangeAspect="1"/>
          </p:cNvPicPr>
          <p:nvPr/>
        </p:nvPicPr>
        <p:blipFill>
          <a:blip r:embed="rId3">
            <a:clrChange>
              <a:clrFrom>
                <a:srgbClr val="FFFFFF"/>
              </a:clrFrom>
              <a:clrTo>
                <a:srgbClr val="FFFFFF">
                  <a:alpha val="0"/>
                </a:srgbClr>
              </a:clrTo>
            </a:clrChange>
          </a:blip>
          <a:stretch>
            <a:fillRect/>
          </a:stretch>
        </p:blipFill>
        <p:spPr>
          <a:xfrm>
            <a:off x="323528" y="954604"/>
            <a:ext cx="4400795" cy="4418612"/>
          </a:xfrm>
          <a:prstGeom prst="rect">
            <a:avLst/>
          </a:prstGeom>
        </p:spPr>
      </p:pic>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a:off x="4572000" y="1422649"/>
            <a:ext cx="4077281" cy="3924383"/>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0" y="4797152"/>
            <a:ext cx="9143999" cy="1466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a:lnSpc>
                <a:spcPct val="93000"/>
              </a:lnSpc>
              <a:buClr>
                <a:srgbClr val="000000"/>
              </a:buClr>
              <a:buSzPct val="100000"/>
              <a:buFont typeface="Times New Roman" panose="02020603050405020304" pitchFamily="18" charset="0"/>
              <a:buNone/>
            </a:pPr>
            <a:r>
              <a:rPr lang="en-US" altLang="en-US" sz="1200" b="1" dirty="0"/>
              <a:t>Figure 5.20 State transition diagram for an individual cache block in a directory-based system. Requests by the local processor are shown in </a:t>
            </a:r>
            <a:r>
              <a:rPr lang="en-US" altLang="en-US" sz="1200" b="1" i="1" dirty="0"/>
              <a:t>black</a:t>
            </a:r>
            <a:r>
              <a:rPr lang="en-US" altLang="en-US" sz="1200" b="1" dirty="0"/>
              <a:t>, and those from the home directory are shown in </a:t>
            </a:r>
            <a:r>
              <a:rPr lang="en-US" altLang="en-US" sz="1200" b="1" i="1" dirty="0"/>
              <a:t>gray</a:t>
            </a:r>
            <a:r>
              <a:rPr lang="en-US" altLang="en-US" sz="1200" dirty="0"/>
              <a:t>. </a:t>
            </a:r>
            <a:r>
              <a:rPr lang="en-US" altLang="en-US" sz="1200" dirty="0" smtClean="0"/>
              <a:t> </a:t>
            </a:r>
            <a:r>
              <a:rPr lang="en-US" altLang="en-US" sz="1200" dirty="0" smtClean="0">
                <a:solidFill>
                  <a:srgbClr val="FF0000"/>
                </a:solidFill>
              </a:rPr>
              <a:t>Only in the reference to Figure 5.20 in the text: [Requests coming from outside the node in gray] and actions in black.</a:t>
            </a:r>
            <a:r>
              <a:rPr lang="en-US" altLang="en-US" sz="1200" dirty="0"/>
              <a:t> </a:t>
            </a:r>
            <a:r>
              <a:rPr lang="en-US" altLang="en-US" sz="1200" dirty="0" smtClean="0"/>
              <a:t>The </a:t>
            </a:r>
            <a:r>
              <a:rPr lang="en-US" altLang="en-US" sz="1200" dirty="0"/>
              <a:t>states are identical to those in the snooping case, and the transactions are very similar, with explicit invalidate and write-back requests replacing the write misses that were formerly broadcast on the bus. As we did for the snooping controller, we assume that an attempt to write a shared cache block is treated as a miss; in practice, such a transaction can be treated as an ownership request or upgrade request and can deliver ownership without requiring that the cache block be fetched.</a:t>
            </a:r>
            <a:endParaRPr lang="en-US" altLang="en-US" sz="1200" b="1" dirty="0"/>
          </a:p>
        </p:txBody>
      </p:sp>
      <p:pic>
        <p:nvPicPr>
          <p:cNvPr id="35843" name="Picture 2" descr="X:\02_GRAPHICS\BOOKS\02_PPTs\MKCAD(Hennessy)\PPT\Ch05\f05-20-9780128119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3475" y="533400"/>
            <a:ext cx="4143375" cy="423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92094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442913" y="5029200"/>
            <a:ext cx="8243887" cy="77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1200" b="1" dirty="0"/>
              <a:t>Figure 5.21 The state transition diagram for the directory has the same states and structure as the transition diagram for an individual cache</a:t>
            </a:r>
            <a:r>
              <a:rPr lang="en-US" altLang="en-US" sz="1200" dirty="0"/>
              <a:t>. All actions are in gray because they are all externally caused. </a:t>
            </a:r>
            <a:r>
              <a:rPr lang="en-US" altLang="en-US" sz="1200" i="1" dirty="0"/>
              <a:t>Bold</a:t>
            </a:r>
            <a:r>
              <a:rPr lang="en-US" altLang="en-US" sz="1200" dirty="0"/>
              <a:t> indicates the action taken by the directory in response to the request</a:t>
            </a:r>
            <a:r>
              <a:rPr lang="en-US" altLang="en-US" sz="1200" dirty="0" smtClean="0"/>
              <a:t>. </a:t>
            </a:r>
            <a:r>
              <a:rPr lang="en-US" altLang="en-US" sz="1200" dirty="0" smtClean="0">
                <a:solidFill>
                  <a:srgbClr val="FF0000"/>
                </a:solidFill>
              </a:rPr>
              <a:t>If there is anything in bold it is not as distinguishable as in Fig 5.20</a:t>
            </a:r>
            <a:endParaRPr lang="en-US" altLang="en-US" sz="1200" b="1" dirty="0"/>
          </a:p>
        </p:txBody>
      </p:sp>
      <p:pic>
        <p:nvPicPr>
          <p:cNvPr id="36867" name="Picture 2" descr="X:\02_GRAPHICS\BOOKS\02_PPTs\MKCAD(Hennessy)\PPT\Ch05\f05-21-9780128119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762000"/>
            <a:ext cx="4248150"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21509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AU" dirty="0" smtClean="0"/>
              <a:t>Directory Protocols</a:t>
            </a:r>
            <a:endParaRPr lang="en-AU" dirty="0"/>
          </a:p>
        </p:txBody>
      </p:sp>
      <p:sp>
        <p:nvSpPr>
          <p:cNvPr id="242691" name="Rectangle 3"/>
          <p:cNvSpPr>
            <a:spLocks noGrp="1" noChangeArrowheads="1"/>
          </p:cNvSpPr>
          <p:nvPr>
            <p:ph type="body" idx="1"/>
          </p:nvPr>
        </p:nvSpPr>
        <p:spPr>
          <a:xfrm>
            <a:off x="684213" y="1125538"/>
            <a:ext cx="7992243" cy="5111750"/>
          </a:xfrm>
        </p:spPr>
        <p:txBody>
          <a:bodyPr/>
          <a:lstStyle/>
          <a:p>
            <a:pPr>
              <a:lnSpc>
                <a:spcPct val="90000"/>
              </a:lnSpc>
            </a:pPr>
            <a:r>
              <a:rPr lang="en-US" dirty="0" smtClean="0"/>
              <a:t>For </a:t>
            </a:r>
            <a:r>
              <a:rPr lang="en-US" dirty="0" err="1" smtClean="0"/>
              <a:t>uncached</a:t>
            </a:r>
            <a:r>
              <a:rPr lang="en-US" dirty="0" smtClean="0"/>
              <a:t> block:</a:t>
            </a:r>
          </a:p>
          <a:p>
            <a:pPr lvl="1">
              <a:lnSpc>
                <a:spcPct val="90000"/>
              </a:lnSpc>
            </a:pPr>
            <a:r>
              <a:rPr lang="en-US" dirty="0" smtClean="0"/>
              <a:t>Read miss</a:t>
            </a:r>
          </a:p>
          <a:p>
            <a:pPr lvl="2">
              <a:lnSpc>
                <a:spcPct val="90000"/>
              </a:lnSpc>
            </a:pPr>
            <a:r>
              <a:rPr lang="en-US" dirty="0" smtClean="0"/>
              <a:t>Requesting node is sent the requested data and is made the only sharing node, block is now shared</a:t>
            </a:r>
          </a:p>
          <a:p>
            <a:pPr lvl="1">
              <a:lnSpc>
                <a:spcPct val="90000"/>
              </a:lnSpc>
            </a:pPr>
            <a:r>
              <a:rPr lang="en-US" dirty="0" smtClean="0"/>
              <a:t>Write miss</a:t>
            </a:r>
          </a:p>
          <a:p>
            <a:pPr lvl="2">
              <a:lnSpc>
                <a:spcPct val="90000"/>
              </a:lnSpc>
            </a:pPr>
            <a:r>
              <a:rPr lang="en-US" dirty="0" smtClean="0"/>
              <a:t>The requesting node is sent the requested data and becomes the sharing node, block is now exclusive</a:t>
            </a:r>
          </a:p>
          <a:p>
            <a:pPr>
              <a:lnSpc>
                <a:spcPct val="90000"/>
              </a:lnSpc>
            </a:pPr>
            <a:r>
              <a:rPr lang="en-US" dirty="0" smtClean="0"/>
              <a:t>For shared block:</a:t>
            </a:r>
          </a:p>
          <a:p>
            <a:pPr lvl="1">
              <a:lnSpc>
                <a:spcPct val="90000"/>
              </a:lnSpc>
            </a:pPr>
            <a:r>
              <a:rPr lang="en-US" dirty="0" smtClean="0"/>
              <a:t>Read miss</a:t>
            </a:r>
          </a:p>
          <a:p>
            <a:pPr lvl="2">
              <a:lnSpc>
                <a:spcPct val="90000"/>
              </a:lnSpc>
            </a:pPr>
            <a:r>
              <a:rPr lang="en-US" dirty="0" smtClean="0"/>
              <a:t>The requesting node is sent the requested data from memory, node is added to sharing set</a:t>
            </a:r>
          </a:p>
          <a:p>
            <a:pPr lvl="1">
              <a:lnSpc>
                <a:spcPct val="90000"/>
              </a:lnSpc>
            </a:pPr>
            <a:r>
              <a:rPr lang="en-US" dirty="0" smtClean="0"/>
              <a:t>Write miss</a:t>
            </a:r>
          </a:p>
          <a:p>
            <a:pPr lvl="2">
              <a:lnSpc>
                <a:spcPct val="90000"/>
              </a:lnSpc>
            </a:pPr>
            <a:r>
              <a:rPr lang="en-US" dirty="0" smtClean="0"/>
              <a:t>The requesting node is sent the value, all nodes in the sharing set are sent invalidate messages, sharing set only contains requesting node, block is now exclusive</a:t>
            </a:r>
          </a:p>
        </p:txBody>
      </p:sp>
      <p:sp>
        <p:nvSpPr>
          <p:cNvPr id="8" name="Text Box 5"/>
          <p:cNvSpPr txBox="1">
            <a:spLocks noChangeArrowheads="1"/>
          </p:cNvSpPr>
          <p:nvPr/>
        </p:nvSpPr>
        <p:spPr bwMode="auto">
          <a:xfrm rot="5400000">
            <a:off x="5782829" y="2993036"/>
            <a:ext cx="6353021"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Distributed Shared Memory and Directory-Based Coherence</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AU" dirty="0" smtClean="0"/>
              <a:t>Directory Protocols</a:t>
            </a:r>
            <a:endParaRPr lang="en-AU" dirty="0"/>
          </a:p>
        </p:txBody>
      </p:sp>
      <p:sp>
        <p:nvSpPr>
          <p:cNvPr id="242691" name="Rectangle 3"/>
          <p:cNvSpPr>
            <a:spLocks noGrp="1" noChangeArrowheads="1"/>
          </p:cNvSpPr>
          <p:nvPr>
            <p:ph type="body" idx="1"/>
          </p:nvPr>
        </p:nvSpPr>
        <p:spPr>
          <a:xfrm>
            <a:off x="684213" y="1125538"/>
            <a:ext cx="7992243" cy="5111750"/>
          </a:xfrm>
        </p:spPr>
        <p:txBody>
          <a:bodyPr/>
          <a:lstStyle/>
          <a:p>
            <a:pPr>
              <a:lnSpc>
                <a:spcPct val="90000"/>
              </a:lnSpc>
            </a:pPr>
            <a:r>
              <a:rPr lang="en-US" dirty="0" smtClean="0"/>
              <a:t>For exclusive block:</a:t>
            </a:r>
          </a:p>
          <a:p>
            <a:pPr lvl="1">
              <a:lnSpc>
                <a:spcPct val="90000"/>
              </a:lnSpc>
            </a:pPr>
            <a:r>
              <a:rPr lang="en-US" dirty="0" smtClean="0"/>
              <a:t>Read miss</a:t>
            </a:r>
          </a:p>
          <a:p>
            <a:pPr lvl="2">
              <a:lnSpc>
                <a:spcPct val="90000"/>
              </a:lnSpc>
            </a:pPr>
            <a:r>
              <a:rPr lang="en-US" dirty="0" smtClean="0"/>
              <a:t>The owner is sent a data fetch message, block becomes shared, owner sends data to the directory, data written back to memory, sharers set contains old owner and requestor</a:t>
            </a:r>
          </a:p>
          <a:p>
            <a:pPr lvl="1">
              <a:lnSpc>
                <a:spcPct val="90000"/>
              </a:lnSpc>
            </a:pPr>
            <a:r>
              <a:rPr lang="en-US" dirty="0" smtClean="0"/>
              <a:t>Data write back</a:t>
            </a:r>
          </a:p>
          <a:p>
            <a:pPr lvl="2">
              <a:lnSpc>
                <a:spcPct val="90000"/>
              </a:lnSpc>
            </a:pPr>
            <a:r>
              <a:rPr lang="en-US" dirty="0" smtClean="0"/>
              <a:t>Block becomes </a:t>
            </a:r>
            <a:r>
              <a:rPr lang="en-US" dirty="0" err="1" smtClean="0"/>
              <a:t>uncached</a:t>
            </a:r>
            <a:r>
              <a:rPr lang="en-US" dirty="0" smtClean="0"/>
              <a:t>, sharer set is empty</a:t>
            </a:r>
          </a:p>
          <a:p>
            <a:pPr lvl="1">
              <a:lnSpc>
                <a:spcPct val="90000"/>
              </a:lnSpc>
            </a:pPr>
            <a:r>
              <a:rPr lang="en-US" dirty="0" smtClean="0"/>
              <a:t>Write miss</a:t>
            </a:r>
          </a:p>
          <a:p>
            <a:pPr lvl="2">
              <a:lnSpc>
                <a:spcPct val="90000"/>
              </a:lnSpc>
            </a:pPr>
            <a:r>
              <a:rPr lang="en-US" dirty="0" smtClean="0"/>
              <a:t>Message is sent to old owner to invalidate and send the value to the directory, requestor becomes new owner, block remains exclusive</a:t>
            </a:r>
          </a:p>
        </p:txBody>
      </p:sp>
      <p:sp>
        <p:nvSpPr>
          <p:cNvPr id="8" name="Text Box 5"/>
          <p:cNvSpPr txBox="1">
            <a:spLocks noChangeArrowheads="1"/>
          </p:cNvSpPr>
          <p:nvPr/>
        </p:nvSpPr>
        <p:spPr bwMode="auto">
          <a:xfrm rot="5400000">
            <a:off x="5782829" y="2993036"/>
            <a:ext cx="6353021"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Distributed Shared Memory and Directory-Based Coherence</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AU" dirty="0" smtClean="0"/>
              <a:t>Synchronization</a:t>
            </a:r>
            <a:endParaRPr lang="en-AU" dirty="0"/>
          </a:p>
        </p:txBody>
      </p:sp>
      <p:sp>
        <p:nvSpPr>
          <p:cNvPr id="242691" name="Rectangle 3"/>
          <p:cNvSpPr>
            <a:spLocks noGrp="1" noChangeArrowheads="1"/>
          </p:cNvSpPr>
          <p:nvPr>
            <p:ph type="body" idx="1"/>
          </p:nvPr>
        </p:nvSpPr>
        <p:spPr>
          <a:xfrm>
            <a:off x="395537" y="817563"/>
            <a:ext cx="8559552" cy="5419725"/>
          </a:xfrm>
        </p:spPr>
        <p:txBody>
          <a:bodyPr/>
          <a:lstStyle/>
          <a:p>
            <a:pPr>
              <a:lnSpc>
                <a:spcPct val="90000"/>
              </a:lnSpc>
            </a:pPr>
            <a:r>
              <a:rPr lang="en-US" sz="2400" dirty="0" smtClean="0"/>
              <a:t>Basic building blocks:</a:t>
            </a:r>
          </a:p>
          <a:p>
            <a:pPr lvl="1">
              <a:lnSpc>
                <a:spcPct val="90000"/>
              </a:lnSpc>
            </a:pPr>
            <a:r>
              <a:rPr lang="en-US" sz="2000" dirty="0" smtClean="0"/>
              <a:t>Atomic exchange</a:t>
            </a:r>
          </a:p>
          <a:p>
            <a:pPr lvl="2">
              <a:lnSpc>
                <a:spcPct val="90000"/>
              </a:lnSpc>
            </a:pPr>
            <a:r>
              <a:rPr lang="en-US" sz="1800" dirty="0" smtClean="0"/>
              <a:t>Swaps register with memory location</a:t>
            </a:r>
          </a:p>
          <a:p>
            <a:pPr lvl="1">
              <a:lnSpc>
                <a:spcPct val="90000"/>
              </a:lnSpc>
            </a:pPr>
            <a:r>
              <a:rPr lang="en-US" sz="2000" dirty="0" smtClean="0"/>
              <a:t>Test-and-set</a:t>
            </a:r>
          </a:p>
          <a:p>
            <a:pPr lvl="2">
              <a:lnSpc>
                <a:spcPct val="90000"/>
              </a:lnSpc>
            </a:pPr>
            <a:r>
              <a:rPr lang="en-US" sz="1800" dirty="0" smtClean="0"/>
              <a:t>Sets under condition</a:t>
            </a:r>
          </a:p>
          <a:p>
            <a:pPr lvl="1">
              <a:lnSpc>
                <a:spcPct val="90000"/>
              </a:lnSpc>
            </a:pPr>
            <a:r>
              <a:rPr lang="en-US" sz="2000" dirty="0" smtClean="0"/>
              <a:t>Fetch-and-increment</a:t>
            </a:r>
          </a:p>
          <a:p>
            <a:pPr lvl="2">
              <a:lnSpc>
                <a:spcPct val="90000"/>
              </a:lnSpc>
            </a:pPr>
            <a:r>
              <a:rPr lang="en-US" sz="1800" dirty="0" smtClean="0"/>
              <a:t>Reads original value from memory and increments it in memory</a:t>
            </a:r>
          </a:p>
          <a:p>
            <a:pPr lvl="1">
              <a:lnSpc>
                <a:spcPct val="90000"/>
              </a:lnSpc>
            </a:pPr>
            <a:r>
              <a:rPr lang="en-US" sz="2000" dirty="0" smtClean="0"/>
              <a:t>Requires memory read and write in uninterruptable </a:t>
            </a:r>
            <a:r>
              <a:rPr lang="en-US" sz="2000" dirty="0" smtClean="0">
                <a:solidFill>
                  <a:srgbClr val="FF0000"/>
                </a:solidFill>
              </a:rPr>
              <a:t>“atomic”</a:t>
            </a:r>
            <a:r>
              <a:rPr lang="en-US" sz="2000" dirty="0" smtClean="0"/>
              <a:t> instruction</a:t>
            </a:r>
          </a:p>
          <a:p>
            <a:pPr lvl="1">
              <a:lnSpc>
                <a:spcPct val="90000"/>
              </a:lnSpc>
            </a:pPr>
            <a:endParaRPr lang="en-US" sz="2000" dirty="0" smtClean="0"/>
          </a:p>
          <a:p>
            <a:pPr lvl="1">
              <a:lnSpc>
                <a:spcPct val="90000"/>
              </a:lnSpc>
            </a:pPr>
            <a:r>
              <a:rPr lang="en-US" sz="2000" dirty="0" smtClean="0"/>
              <a:t>RISC-V:  load reserved/store conditional</a:t>
            </a:r>
          </a:p>
          <a:p>
            <a:pPr lvl="2">
              <a:lnSpc>
                <a:spcPct val="90000"/>
              </a:lnSpc>
            </a:pPr>
            <a:r>
              <a:rPr lang="en-US" sz="1800" dirty="0" smtClean="0"/>
              <a:t>If the contents of the memory location specified by the load linked are changed before the store conditional to the same address, the store conditional fails</a:t>
            </a:r>
          </a:p>
          <a:p>
            <a:pPr marL="114300" indent="0">
              <a:lnSpc>
                <a:spcPct val="90000"/>
              </a:lnSpc>
              <a:buNone/>
            </a:pPr>
            <a:r>
              <a:rPr lang="en-US" sz="2000" dirty="0" smtClean="0">
                <a:solidFill>
                  <a:srgbClr val="FF0000"/>
                </a:solidFill>
              </a:rPr>
              <a:t>My understanding: RISC-V replaces a simple failure of acquiring a lock by one of two possible failures (top of p. 417 in textbook) for minimizing bus traffic. </a:t>
            </a:r>
          </a:p>
        </p:txBody>
      </p:sp>
      <p:sp>
        <p:nvSpPr>
          <p:cNvPr id="8" name="Text Box 5"/>
          <p:cNvSpPr txBox="1">
            <a:spLocks noChangeArrowheads="1"/>
          </p:cNvSpPr>
          <p:nvPr/>
        </p:nvSpPr>
        <p:spPr bwMode="auto">
          <a:xfrm rot="5400000">
            <a:off x="8046263" y="728404"/>
            <a:ext cx="1826141"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Synchronization</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88179"/>
            <a:ext cx="8281987" cy="701675"/>
          </a:xfrm>
        </p:spPr>
        <p:txBody>
          <a:bodyPr/>
          <a:lstStyle/>
          <a:p>
            <a:r>
              <a:rPr lang="en-US" dirty="0" err="1" smtClean="0">
                <a:solidFill>
                  <a:srgbClr val="FF0000"/>
                </a:solidFill>
              </a:rPr>
              <a:t>Fetch&amp;Increment</a:t>
            </a:r>
            <a:r>
              <a:rPr lang="en-US" dirty="0" smtClean="0">
                <a:solidFill>
                  <a:srgbClr val="FF0000"/>
                </a:solidFill>
              </a:rPr>
              <a:t> example</a:t>
            </a:r>
            <a:endParaRPr lang="en-US" dirty="0">
              <a:solidFill>
                <a:srgbClr val="FF0000"/>
              </a:solidFill>
            </a:endParaRPr>
          </a:p>
        </p:txBody>
      </p:sp>
      <p:sp>
        <p:nvSpPr>
          <p:cNvPr id="3" name="Content Placeholder 2"/>
          <p:cNvSpPr>
            <a:spLocks noGrp="1"/>
          </p:cNvSpPr>
          <p:nvPr>
            <p:ph idx="1"/>
          </p:nvPr>
        </p:nvSpPr>
        <p:spPr>
          <a:xfrm>
            <a:off x="251520" y="789854"/>
            <a:ext cx="8892479" cy="5447434"/>
          </a:xfrm>
        </p:spPr>
        <p:txBody>
          <a:bodyPr/>
          <a:lstStyle/>
          <a:p>
            <a:pPr marL="0" indent="0">
              <a:buNone/>
            </a:pPr>
            <a:r>
              <a:rPr lang="en-US" sz="2000" dirty="0" smtClean="0"/>
              <a:t>F&amp;I (x1,x2):</a:t>
            </a:r>
          </a:p>
          <a:p>
            <a:pPr marL="0" indent="0">
              <a:buNone/>
            </a:pPr>
            <a:r>
              <a:rPr lang="en-US" sz="2000" dirty="0" smtClean="0"/>
              <a:t>Atomically: x1</a:t>
            </a:r>
            <a:r>
              <a:rPr lang="en-US" sz="2000" dirty="0" smtClean="0">
                <a:sym typeface="Wingdings" panose="05000000000000000000" pitchFamily="2" charset="2"/>
              </a:rPr>
              <a:t>:=x1+x2; x2:=x1 [right side: old values]</a:t>
            </a:r>
            <a:endParaRPr lang="en-US" sz="2000" dirty="0" smtClean="0"/>
          </a:p>
          <a:p>
            <a:pPr marL="0" indent="0">
              <a:buNone/>
            </a:pPr>
            <a:r>
              <a:rPr lang="en-US" sz="2000" dirty="0" smtClean="0"/>
              <a:t>Suppose: threads executing concurrently comprise the following commands</a:t>
            </a:r>
          </a:p>
          <a:p>
            <a:pPr marL="400050" lvl="1" indent="0">
              <a:buNone/>
            </a:pPr>
            <a:r>
              <a:rPr lang="en-US" sz="1600" dirty="0" smtClean="0"/>
              <a:t>- Thread(/Processor) 1: F&amp;I(x1,x2</a:t>
            </a:r>
          </a:p>
          <a:p>
            <a:pPr marL="400050" lvl="1" indent="0">
              <a:buNone/>
            </a:pPr>
            <a:r>
              <a:rPr lang="en-US" sz="1600" dirty="0" smtClean="0"/>
              <a:t>- Thread(/Processor) 2: F&amp;I(x1,x3)</a:t>
            </a:r>
          </a:p>
          <a:p>
            <a:pPr marL="400050" lvl="1" indent="0">
              <a:buNone/>
            </a:pPr>
            <a:r>
              <a:rPr lang="en-US" sz="1600" dirty="0"/>
              <a:t>-</a:t>
            </a:r>
            <a:r>
              <a:rPr lang="en-US" sz="1600" dirty="0" smtClean="0"/>
              <a:t> there are no other write commands into x1,x2,x3</a:t>
            </a:r>
          </a:p>
          <a:p>
            <a:pPr marL="0" indent="0">
              <a:buNone/>
            </a:pPr>
            <a:r>
              <a:rPr lang="en-US" sz="2000" dirty="0" smtClean="0"/>
              <a:t>What are the their possible value when done?</a:t>
            </a:r>
          </a:p>
          <a:p>
            <a:pPr marL="0" indent="0">
              <a:buNone/>
            </a:pPr>
            <a:r>
              <a:rPr lang="en-US" sz="2000" dirty="0" smtClean="0"/>
              <a:t>Assuming associativity of “increment”: x1=x1+x2+x3</a:t>
            </a:r>
          </a:p>
          <a:p>
            <a:pPr marL="0" indent="0">
              <a:buNone/>
            </a:pPr>
            <a:r>
              <a:rPr lang="en-US" sz="2000" dirty="0"/>
              <a:t>T</a:t>
            </a:r>
            <a:r>
              <a:rPr lang="en-US" sz="2000" dirty="0" smtClean="0"/>
              <a:t>wo possibilities: (</a:t>
            </a:r>
            <a:r>
              <a:rPr lang="en-US" sz="2000" dirty="0" err="1" smtClean="0"/>
              <a:t>i</a:t>
            </a:r>
            <a:r>
              <a:rPr lang="en-US" sz="2000" dirty="0" smtClean="0"/>
              <a:t>) x2=x1 and x3=x1+x2, or (ii) x3=x1 and x2=x1+x3</a:t>
            </a:r>
          </a:p>
          <a:p>
            <a:pPr marL="0" indent="0">
              <a:buNone/>
            </a:pPr>
            <a:endParaRPr lang="en-US" sz="2000" dirty="0" smtClean="0"/>
          </a:p>
          <a:p>
            <a:pPr marL="0" indent="0">
              <a:buNone/>
            </a:pPr>
            <a:r>
              <a:rPr lang="en-US" sz="2000" dirty="0" smtClean="0"/>
              <a:t>Now, if x1=0 and x2=x3=1, then exactly one of x2,x3 will be 1 and exactly one will be 2.</a:t>
            </a:r>
          </a:p>
          <a:p>
            <a:pPr marL="0" indent="0">
              <a:buNone/>
            </a:pPr>
            <a:r>
              <a:rPr lang="en-US" sz="2000" dirty="0" smtClean="0"/>
              <a:t>Can be used for: (</a:t>
            </a:r>
            <a:r>
              <a:rPr lang="en-US" sz="2000" dirty="0" err="1" smtClean="0"/>
              <a:t>i</a:t>
            </a:r>
            <a:r>
              <a:rPr lang="en-US" sz="2000" dirty="0" smtClean="0"/>
              <a:t>) “mutual exclusion”: </a:t>
            </a:r>
            <a:r>
              <a:rPr lang="en-US" sz="2000" dirty="0"/>
              <a:t>one thread of execution never enters its critical section at the same time that another concurrent thread of execution enters its own critical </a:t>
            </a:r>
            <a:r>
              <a:rPr lang="en-US" sz="2000" dirty="0" smtClean="0"/>
              <a:t>section; (ii) locks.</a:t>
            </a:r>
            <a:endParaRPr lang="en-US" sz="2000" dirty="0"/>
          </a:p>
        </p:txBody>
      </p:sp>
      <p:sp>
        <p:nvSpPr>
          <p:cNvPr id="4" name="Footer Placeholder 3"/>
          <p:cNvSpPr>
            <a:spLocks noGrp="1"/>
          </p:cNvSpPr>
          <p:nvPr>
            <p:ph type="ftr" sz="quarter" idx="10"/>
          </p:nvPr>
        </p:nvSpPr>
        <p:spPr/>
        <p:txBody>
          <a:bodyPr/>
          <a:lstStyle/>
          <a:p>
            <a:r>
              <a:rPr lang="en-US" smtClean="0"/>
              <a:t>Copyright © 2019, Elsevier Inc. All rights Reserved</a:t>
            </a:r>
            <a:endParaRPr lang="en-AU" dirty="0"/>
          </a:p>
        </p:txBody>
      </p:sp>
    </p:spTree>
    <p:extLst>
      <p:ext uri="{BB962C8B-B14F-4D97-AF65-F5344CB8AC3E}">
        <p14:creationId xmlns:p14="http://schemas.microsoft.com/office/powerpoint/2010/main" val="28302584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AU" dirty="0" smtClean="0"/>
              <a:t>Implementing Locks</a:t>
            </a:r>
            <a:endParaRPr lang="en-AU" dirty="0"/>
          </a:p>
        </p:txBody>
      </p:sp>
      <p:sp>
        <p:nvSpPr>
          <p:cNvPr id="242691" name="Rectangle 3"/>
          <p:cNvSpPr>
            <a:spLocks noGrp="1" noChangeArrowheads="1"/>
          </p:cNvSpPr>
          <p:nvPr>
            <p:ph type="body" idx="1"/>
          </p:nvPr>
        </p:nvSpPr>
        <p:spPr/>
        <p:txBody>
          <a:bodyPr/>
          <a:lstStyle/>
          <a:p>
            <a:pPr>
              <a:lnSpc>
                <a:spcPct val="90000"/>
              </a:lnSpc>
            </a:pPr>
            <a:r>
              <a:rPr lang="en-US" dirty="0" smtClean="0"/>
              <a:t>Atomic exchange (EXCH):</a:t>
            </a:r>
          </a:p>
          <a:p>
            <a:pPr>
              <a:buNone/>
            </a:pPr>
            <a:r>
              <a:rPr lang="en-US" sz="2000" dirty="0" smtClean="0"/>
              <a:t>try:	</a:t>
            </a:r>
            <a:r>
              <a:rPr lang="en-US" sz="2000" dirty="0" err="1" smtClean="0"/>
              <a:t>mov</a:t>
            </a:r>
            <a:r>
              <a:rPr lang="en-US" sz="2000" dirty="0" smtClean="0"/>
              <a:t> x3,x4	;</a:t>
            </a:r>
            <a:r>
              <a:rPr lang="en-US" sz="2000" dirty="0" err="1" smtClean="0"/>
              <a:t>mov</a:t>
            </a:r>
            <a:r>
              <a:rPr lang="en-US" sz="2000" dirty="0" smtClean="0"/>
              <a:t> </a:t>
            </a:r>
            <a:r>
              <a:rPr lang="en-US" sz="2000" dirty="0"/>
              <a:t>exchange value</a:t>
            </a:r>
          </a:p>
          <a:p>
            <a:pPr>
              <a:buNone/>
            </a:pPr>
            <a:r>
              <a:rPr lang="en-US" sz="2000" dirty="0" smtClean="0"/>
              <a:t>		</a:t>
            </a:r>
            <a:r>
              <a:rPr lang="en-US" sz="2000" dirty="0" err="1" smtClean="0"/>
              <a:t>lr</a:t>
            </a:r>
            <a:r>
              <a:rPr lang="en-US" sz="2000" dirty="0" smtClean="0"/>
              <a:t> x2,x1		;load </a:t>
            </a:r>
            <a:r>
              <a:rPr lang="en-US" sz="2000" dirty="0"/>
              <a:t>reserved from</a:t>
            </a:r>
          </a:p>
          <a:p>
            <a:pPr>
              <a:buNone/>
            </a:pPr>
            <a:r>
              <a:rPr lang="en-US" sz="2000" dirty="0" smtClean="0"/>
              <a:t>		</a:t>
            </a:r>
            <a:r>
              <a:rPr lang="en-US" sz="2000" dirty="0" err="1" smtClean="0"/>
              <a:t>sc</a:t>
            </a:r>
            <a:r>
              <a:rPr lang="en-US" sz="2000" dirty="0" smtClean="0"/>
              <a:t> </a:t>
            </a:r>
            <a:r>
              <a:rPr lang="en-US" sz="2000" dirty="0"/>
              <a:t>x3,0(x1</a:t>
            </a:r>
            <a:r>
              <a:rPr lang="en-US" sz="2000" dirty="0" smtClean="0"/>
              <a:t>)	;</a:t>
            </a:r>
            <a:r>
              <a:rPr lang="en-US" sz="2000" dirty="0"/>
              <a:t>store conditional</a:t>
            </a:r>
          </a:p>
          <a:p>
            <a:pPr>
              <a:buNone/>
            </a:pPr>
            <a:r>
              <a:rPr lang="en-US" sz="2000" dirty="0" smtClean="0"/>
              <a:t>		</a:t>
            </a:r>
            <a:r>
              <a:rPr lang="en-US" sz="2000" dirty="0" err="1" smtClean="0"/>
              <a:t>bnez</a:t>
            </a:r>
            <a:r>
              <a:rPr lang="en-US" sz="2000" dirty="0" smtClean="0"/>
              <a:t> x3,try	;branch </a:t>
            </a:r>
            <a:r>
              <a:rPr lang="en-US" sz="2000" dirty="0"/>
              <a:t>store fails</a:t>
            </a:r>
          </a:p>
          <a:p>
            <a:pPr>
              <a:buNone/>
            </a:pPr>
            <a:r>
              <a:rPr lang="en-US" sz="2000" dirty="0" smtClean="0"/>
              <a:t>		</a:t>
            </a:r>
            <a:r>
              <a:rPr lang="en-US" sz="2000" dirty="0" err="1" smtClean="0"/>
              <a:t>mov</a:t>
            </a:r>
            <a:r>
              <a:rPr lang="en-US" sz="2000" dirty="0" smtClean="0"/>
              <a:t> x4,x2	;put </a:t>
            </a:r>
            <a:r>
              <a:rPr lang="en-US" sz="2000" dirty="0"/>
              <a:t>load value in x4?</a:t>
            </a:r>
            <a:endParaRPr lang="en-US" sz="2000" dirty="0" smtClean="0"/>
          </a:p>
          <a:p>
            <a:endParaRPr lang="en-US" sz="2000" dirty="0" smtClean="0"/>
          </a:p>
          <a:p>
            <a:r>
              <a:rPr lang="en-US" dirty="0" smtClean="0"/>
              <a:t>Atomic increment:</a:t>
            </a:r>
          </a:p>
          <a:p>
            <a:pPr>
              <a:buNone/>
            </a:pPr>
            <a:r>
              <a:rPr lang="en-US" sz="2000" dirty="0" smtClean="0"/>
              <a:t>try:	</a:t>
            </a:r>
            <a:r>
              <a:rPr lang="en-US" sz="2000" dirty="0" err="1" smtClean="0"/>
              <a:t>lr</a:t>
            </a:r>
            <a:r>
              <a:rPr lang="en-US" sz="2000" dirty="0" smtClean="0"/>
              <a:t> x2,x1		;load </a:t>
            </a:r>
            <a:r>
              <a:rPr lang="en-US" sz="2000" dirty="0"/>
              <a:t>reserved 0(x1)</a:t>
            </a:r>
          </a:p>
          <a:p>
            <a:pPr>
              <a:buNone/>
            </a:pPr>
            <a:r>
              <a:rPr lang="en-US" sz="2000" dirty="0" smtClean="0"/>
              <a:t>		</a:t>
            </a:r>
            <a:r>
              <a:rPr lang="en-US" sz="2000" dirty="0" err="1" smtClean="0"/>
              <a:t>addi</a:t>
            </a:r>
            <a:r>
              <a:rPr lang="en-US" sz="2000" dirty="0" smtClean="0"/>
              <a:t> x3,x2,1	;increment</a:t>
            </a:r>
            <a:endParaRPr lang="en-US" sz="2000" dirty="0"/>
          </a:p>
          <a:p>
            <a:pPr>
              <a:buNone/>
            </a:pPr>
            <a:r>
              <a:rPr lang="en-US" sz="2000" dirty="0" smtClean="0"/>
              <a:t>		</a:t>
            </a:r>
            <a:r>
              <a:rPr lang="en-US" sz="2000" dirty="0" err="1" smtClean="0"/>
              <a:t>sc</a:t>
            </a:r>
            <a:r>
              <a:rPr lang="en-US" sz="2000" dirty="0" smtClean="0"/>
              <a:t> </a:t>
            </a:r>
            <a:r>
              <a:rPr lang="en-US" sz="2000" dirty="0"/>
              <a:t>x3,0(x1</a:t>
            </a:r>
            <a:r>
              <a:rPr lang="en-US" sz="2000" dirty="0" smtClean="0"/>
              <a:t>)	;</a:t>
            </a:r>
            <a:r>
              <a:rPr lang="en-US" sz="2000" dirty="0"/>
              <a:t>store conditional</a:t>
            </a:r>
          </a:p>
          <a:p>
            <a:pPr>
              <a:buNone/>
            </a:pPr>
            <a:r>
              <a:rPr lang="en-US" sz="2000" dirty="0" smtClean="0"/>
              <a:t>		</a:t>
            </a:r>
            <a:r>
              <a:rPr lang="en-US" sz="2000" dirty="0" err="1" smtClean="0"/>
              <a:t>bnez</a:t>
            </a:r>
            <a:r>
              <a:rPr lang="en-US" sz="2000" dirty="0" smtClean="0"/>
              <a:t> x3,try	;branch </a:t>
            </a:r>
            <a:r>
              <a:rPr lang="en-US" sz="2000" dirty="0"/>
              <a:t>store fails</a:t>
            </a:r>
            <a:endParaRPr lang="en-US" sz="2000" dirty="0" smtClean="0"/>
          </a:p>
        </p:txBody>
      </p:sp>
      <p:sp>
        <p:nvSpPr>
          <p:cNvPr id="8" name="Text Box 5"/>
          <p:cNvSpPr txBox="1">
            <a:spLocks noChangeArrowheads="1"/>
          </p:cNvSpPr>
          <p:nvPr/>
        </p:nvSpPr>
        <p:spPr bwMode="auto">
          <a:xfrm rot="5400000">
            <a:off x="8046263" y="728404"/>
            <a:ext cx="1826141"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Synchronization</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reeform 2"/>
          <p:cNvSpPr>
            <a:spLocks noChangeArrowheads="1"/>
          </p:cNvSpPr>
          <p:nvPr/>
        </p:nvSpPr>
        <p:spPr bwMode="auto">
          <a:xfrm>
            <a:off x="406400" y="365125"/>
            <a:ext cx="36513" cy="36513"/>
          </a:xfrm>
          <a:custGeom>
            <a:avLst/>
            <a:gdLst>
              <a:gd name="T0" fmla="*/ 0 w 102"/>
              <a:gd name="T1" fmla="*/ 0 h 102"/>
              <a:gd name="T2" fmla="*/ 2147483646 w 102"/>
              <a:gd name="T3" fmla="*/ 0 h 102"/>
              <a:gd name="T4" fmla="*/ 2147483646 w 102"/>
              <a:gd name="T5" fmla="*/ 2147483646 h 102"/>
              <a:gd name="T6" fmla="*/ 0 w 102"/>
              <a:gd name="T7" fmla="*/ 2147483646 h 102"/>
              <a:gd name="T8" fmla="*/ 0 w 102"/>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02">
                <a:moveTo>
                  <a:pt x="0" y="0"/>
                </a:moveTo>
                <a:lnTo>
                  <a:pt x="101" y="0"/>
                </a:lnTo>
                <a:lnTo>
                  <a:pt x="101" y="101"/>
                </a:lnTo>
                <a:lnTo>
                  <a:pt x="0" y="101"/>
                </a:lnTo>
                <a:lnTo>
                  <a:pt x="0" y="0"/>
                </a:lnTo>
              </a:path>
            </a:pathLst>
          </a:custGeom>
          <a:solidFill>
            <a:srgbClr val="FFFFFF"/>
          </a:solid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6147" name="Picture 5" descr="X:\02_GRAPHICS\BOOKS\02_PPTs\MKCAD(Hennessy)\PPT\Ch05\f05-01-9780128119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762000"/>
            <a:ext cx="4191000"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1"/>
          <p:cNvSpPr>
            <a:spLocks noChangeArrowheads="1"/>
          </p:cNvSpPr>
          <p:nvPr/>
        </p:nvSpPr>
        <p:spPr bwMode="auto">
          <a:xfrm>
            <a:off x="107504" y="4725144"/>
            <a:ext cx="8579297" cy="150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a:lnSpc>
                <a:spcPct val="93000"/>
              </a:lnSpc>
              <a:buClr>
                <a:srgbClr val="000000"/>
              </a:buClr>
              <a:buSzPct val="100000"/>
              <a:buFont typeface="Times New Roman" panose="02020603050405020304" pitchFamily="18" charset="0"/>
              <a:buNone/>
            </a:pPr>
            <a:r>
              <a:rPr lang="en-US" altLang="en-US" sz="1200" b="1" dirty="0"/>
              <a:t>Figure 5.1 Basic structure of a centralized shared-memory multiprocessor based on a multicore chip</a:t>
            </a:r>
            <a:r>
              <a:rPr lang="en-US" altLang="en-US" sz="1200" dirty="0"/>
              <a:t>.</a:t>
            </a:r>
          </a:p>
          <a:p>
            <a:pPr eaLnBrk="1">
              <a:lnSpc>
                <a:spcPct val="93000"/>
              </a:lnSpc>
              <a:buClr>
                <a:srgbClr val="000000"/>
              </a:buClr>
              <a:buSzPct val="100000"/>
              <a:buFont typeface="Times New Roman" panose="02020603050405020304" pitchFamily="18" charset="0"/>
              <a:buNone/>
            </a:pPr>
            <a:r>
              <a:rPr lang="en-US" altLang="en-US" sz="1200" dirty="0"/>
              <a:t>Multiple processor-cache subsystems share the same physical memory, typically with one level of shared cache on the multicore, and one or more levels of private per-core cache. The key architectural property is the uniform access time to all of the memory from all of the processors. In a multichip design, an interconnection network links the processors and the memory, which may be one or more banks. In a single-chip multicore, the interconnection network is simply the memory bus.</a:t>
            </a:r>
            <a:endParaRPr lang="en-US" altLang="en-US" sz="1200" b="1" dirty="0"/>
          </a:p>
        </p:txBody>
      </p:sp>
    </p:spTree>
    <p:extLst>
      <p:ext uri="{BB962C8B-B14F-4D97-AF65-F5344CB8AC3E}">
        <p14:creationId xmlns:p14="http://schemas.microsoft.com/office/powerpoint/2010/main" val="7714926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AU" dirty="0" smtClean="0"/>
              <a:t>Implementing Locks</a:t>
            </a:r>
            <a:endParaRPr lang="en-AU" dirty="0"/>
          </a:p>
        </p:txBody>
      </p:sp>
      <p:sp>
        <p:nvSpPr>
          <p:cNvPr id="242691" name="Rectangle 3"/>
          <p:cNvSpPr>
            <a:spLocks noGrp="1" noChangeArrowheads="1"/>
          </p:cNvSpPr>
          <p:nvPr>
            <p:ph type="body" idx="1"/>
          </p:nvPr>
        </p:nvSpPr>
        <p:spPr/>
        <p:txBody>
          <a:bodyPr/>
          <a:lstStyle/>
          <a:p>
            <a:pPr>
              <a:lnSpc>
                <a:spcPct val="90000"/>
              </a:lnSpc>
            </a:pPr>
            <a:r>
              <a:rPr lang="en-US" dirty="0" smtClean="0"/>
              <a:t>Lock (</a:t>
            </a:r>
            <a:r>
              <a:rPr lang="en-US" dirty="0" smtClean="0">
                <a:solidFill>
                  <a:srgbClr val="FF0000"/>
                </a:solidFill>
              </a:rPr>
              <a:t>no cache coherence</a:t>
            </a:r>
            <a:r>
              <a:rPr lang="en-US" dirty="0" smtClean="0"/>
              <a:t>)</a:t>
            </a:r>
          </a:p>
          <a:p>
            <a:pPr marL="0" indent="0">
              <a:buNone/>
            </a:pPr>
            <a:r>
              <a:rPr lang="en-US" sz="2000" dirty="0" smtClean="0"/>
              <a:t>	</a:t>
            </a:r>
            <a:r>
              <a:rPr lang="en-US" sz="2000" dirty="0" err="1" smtClean="0"/>
              <a:t>addi</a:t>
            </a:r>
            <a:r>
              <a:rPr lang="en-US" sz="2000" dirty="0" smtClean="0"/>
              <a:t> </a:t>
            </a:r>
            <a:r>
              <a:rPr lang="en-US" sz="2000" dirty="0"/>
              <a:t>x2,R0,#1</a:t>
            </a:r>
          </a:p>
          <a:p>
            <a:pPr marL="0" indent="0">
              <a:buNone/>
            </a:pPr>
            <a:r>
              <a:rPr lang="en-US" sz="2000" dirty="0" err="1" smtClean="0"/>
              <a:t>lockit</a:t>
            </a:r>
            <a:r>
              <a:rPr lang="en-US" sz="2000" dirty="0" smtClean="0"/>
              <a:t>:	EXCH </a:t>
            </a:r>
            <a:r>
              <a:rPr lang="en-US" sz="2000" dirty="0"/>
              <a:t>x2,0(x1</a:t>
            </a:r>
            <a:r>
              <a:rPr lang="en-US" sz="2000" dirty="0" smtClean="0"/>
              <a:t>)		;</a:t>
            </a:r>
            <a:r>
              <a:rPr lang="en-US" sz="2000" dirty="0"/>
              <a:t>atomic exchange</a:t>
            </a:r>
          </a:p>
          <a:p>
            <a:pPr marL="0" indent="0">
              <a:buNone/>
            </a:pPr>
            <a:r>
              <a:rPr lang="en-US" sz="2000" dirty="0" smtClean="0"/>
              <a:t>	</a:t>
            </a:r>
            <a:r>
              <a:rPr lang="en-US" sz="2000" dirty="0" err="1" smtClean="0"/>
              <a:t>bnez</a:t>
            </a:r>
            <a:r>
              <a:rPr lang="en-US" sz="2000" dirty="0" smtClean="0"/>
              <a:t> x2</a:t>
            </a:r>
            <a:r>
              <a:rPr lang="en-US" sz="2000" dirty="0"/>
              <a:t>, </a:t>
            </a:r>
            <a:r>
              <a:rPr lang="en-US" sz="2000" dirty="0" err="1"/>
              <a:t>lock</a:t>
            </a:r>
            <a:r>
              <a:rPr lang="en-US" sz="2000" strike="sngStrike" dirty="0" err="1"/>
              <a:t>e</a:t>
            </a:r>
            <a:r>
              <a:rPr lang="en-US" sz="2000" dirty="0" err="1">
                <a:solidFill>
                  <a:srgbClr val="FF0000"/>
                </a:solidFill>
              </a:rPr>
              <a:t>i</a:t>
            </a:r>
            <a:r>
              <a:rPr lang="en-US" sz="2000" dirty="0" err="1"/>
              <a:t>t</a:t>
            </a:r>
            <a:r>
              <a:rPr lang="en-US" sz="2000" dirty="0"/>
              <a:t> </a:t>
            </a:r>
            <a:r>
              <a:rPr lang="en-US" sz="2000" dirty="0" smtClean="0"/>
              <a:t>		;already </a:t>
            </a:r>
            <a:r>
              <a:rPr lang="en-US" sz="2000" dirty="0"/>
              <a:t>locked?</a:t>
            </a:r>
            <a:endParaRPr lang="en-US" sz="2000" dirty="0" smtClean="0"/>
          </a:p>
          <a:p>
            <a:endParaRPr lang="en-US" sz="2000" dirty="0" smtClean="0"/>
          </a:p>
          <a:p>
            <a:r>
              <a:rPr lang="en-US" dirty="0" smtClean="0"/>
              <a:t>Lock (</a:t>
            </a:r>
            <a:r>
              <a:rPr lang="en-US" dirty="0" smtClean="0">
                <a:solidFill>
                  <a:srgbClr val="FF0000"/>
                </a:solidFill>
              </a:rPr>
              <a:t>cache coherence</a:t>
            </a:r>
            <a:r>
              <a:rPr lang="en-US" dirty="0" smtClean="0"/>
              <a:t>):</a:t>
            </a:r>
          </a:p>
          <a:p>
            <a:pPr marL="0" indent="0">
              <a:buNone/>
            </a:pPr>
            <a:r>
              <a:rPr lang="en-US" sz="2000" dirty="0" err="1" smtClean="0"/>
              <a:t>lockit</a:t>
            </a:r>
            <a:r>
              <a:rPr lang="en-US" sz="2000" dirty="0" smtClean="0"/>
              <a:t>:	</a:t>
            </a:r>
            <a:r>
              <a:rPr lang="en-US" sz="2000" dirty="0" err="1" smtClean="0"/>
              <a:t>ld</a:t>
            </a:r>
            <a:r>
              <a:rPr lang="en-US" sz="2000" dirty="0" smtClean="0"/>
              <a:t> </a:t>
            </a:r>
            <a:r>
              <a:rPr lang="en-US" sz="2000" dirty="0"/>
              <a:t>x2,0(x1</a:t>
            </a:r>
            <a:r>
              <a:rPr lang="en-US" sz="2000" dirty="0" smtClean="0"/>
              <a:t>)		;</a:t>
            </a:r>
            <a:r>
              <a:rPr lang="en-US" sz="2000" dirty="0"/>
              <a:t>load of lock</a:t>
            </a:r>
          </a:p>
          <a:p>
            <a:pPr marL="0" indent="0">
              <a:buNone/>
            </a:pPr>
            <a:r>
              <a:rPr lang="en-US" sz="2000" dirty="0" smtClean="0"/>
              <a:t>	</a:t>
            </a:r>
            <a:r>
              <a:rPr lang="en-US" sz="2000" dirty="0" err="1" smtClean="0"/>
              <a:t>bnez</a:t>
            </a:r>
            <a:r>
              <a:rPr lang="en-US" sz="2000" dirty="0" smtClean="0"/>
              <a:t> x2</a:t>
            </a:r>
            <a:r>
              <a:rPr lang="en-US" sz="2000" dirty="0"/>
              <a:t>, </a:t>
            </a:r>
            <a:r>
              <a:rPr lang="en-US" sz="2000" dirty="0" err="1"/>
              <a:t>lock</a:t>
            </a:r>
            <a:r>
              <a:rPr lang="en-US" sz="2000" strike="sngStrike" dirty="0" err="1"/>
              <a:t>e</a:t>
            </a:r>
            <a:r>
              <a:rPr lang="en-US" sz="2000" dirty="0" err="1">
                <a:solidFill>
                  <a:srgbClr val="FF0000"/>
                </a:solidFill>
              </a:rPr>
              <a:t>i</a:t>
            </a:r>
            <a:r>
              <a:rPr lang="en-US" sz="2000" dirty="0" err="1"/>
              <a:t>t</a:t>
            </a:r>
            <a:r>
              <a:rPr lang="en-US" sz="2000" dirty="0" smtClean="0"/>
              <a:t>		;not </a:t>
            </a:r>
            <a:r>
              <a:rPr lang="en-US" sz="2000" dirty="0"/>
              <a:t>available-spin</a:t>
            </a:r>
          </a:p>
          <a:p>
            <a:pPr marL="0" indent="0">
              <a:buNone/>
            </a:pPr>
            <a:r>
              <a:rPr lang="en-US" sz="2000" dirty="0" smtClean="0"/>
              <a:t>	</a:t>
            </a:r>
            <a:r>
              <a:rPr lang="en-US" sz="2000" dirty="0" err="1" smtClean="0"/>
              <a:t>addi</a:t>
            </a:r>
            <a:r>
              <a:rPr lang="en-US" sz="2000" dirty="0" smtClean="0"/>
              <a:t> </a:t>
            </a:r>
            <a:r>
              <a:rPr lang="en-US" sz="2000" dirty="0"/>
              <a:t>x2,R0,#</a:t>
            </a:r>
            <a:r>
              <a:rPr lang="en-US" sz="2000" dirty="0" smtClean="0"/>
              <a:t>1		;load </a:t>
            </a:r>
            <a:r>
              <a:rPr lang="en-US" sz="2000" dirty="0"/>
              <a:t>locked value</a:t>
            </a:r>
          </a:p>
          <a:p>
            <a:pPr marL="0" indent="0">
              <a:buNone/>
            </a:pPr>
            <a:r>
              <a:rPr lang="en-US" sz="2000" dirty="0" smtClean="0"/>
              <a:t>	EXCH </a:t>
            </a:r>
            <a:r>
              <a:rPr lang="en-US" sz="2000" dirty="0"/>
              <a:t>x2,0(x1</a:t>
            </a:r>
            <a:r>
              <a:rPr lang="en-US" sz="2000" dirty="0" smtClean="0"/>
              <a:t>)		;</a:t>
            </a:r>
            <a:r>
              <a:rPr lang="en-US" sz="2000" dirty="0"/>
              <a:t>swap</a:t>
            </a:r>
          </a:p>
          <a:p>
            <a:pPr marL="0" indent="0">
              <a:buNone/>
            </a:pPr>
            <a:r>
              <a:rPr lang="en-US" sz="2000" dirty="0" smtClean="0"/>
              <a:t>	</a:t>
            </a:r>
            <a:r>
              <a:rPr lang="en-US" sz="2000" dirty="0" err="1" smtClean="0"/>
              <a:t>bnez</a:t>
            </a:r>
            <a:r>
              <a:rPr lang="en-US" sz="2000" dirty="0" smtClean="0"/>
              <a:t> x2,lock</a:t>
            </a:r>
            <a:r>
              <a:rPr lang="en-US" sz="2000" strike="sngStrike" dirty="0" smtClean="0"/>
              <a:t>e</a:t>
            </a:r>
            <a:r>
              <a:rPr lang="en-US" sz="2000" dirty="0" smtClean="0">
                <a:solidFill>
                  <a:srgbClr val="FF0000"/>
                </a:solidFill>
              </a:rPr>
              <a:t>i</a:t>
            </a:r>
            <a:r>
              <a:rPr lang="en-US" sz="2000" dirty="0" smtClean="0"/>
              <a:t>t		;branch </a:t>
            </a:r>
            <a:r>
              <a:rPr lang="en-US" sz="2000" dirty="0"/>
              <a:t>if lock wasn’t 0</a:t>
            </a:r>
            <a:endParaRPr lang="en-US" sz="2000" dirty="0" smtClean="0"/>
          </a:p>
        </p:txBody>
      </p:sp>
      <p:sp>
        <p:nvSpPr>
          <p:cNvPr id="8" name="Text Box 5"/>
          <p:cNvSpPr txBox="1">
            <a:spLocks noChangeArrowheads="1"/>
          </p:cNvSpPr>
          <p:nvPr/>
        </p:nvSpPr>
        <p:spPr bwMode="auto">
          <a:xfrm rot="5400000">
            <a:off x="8046263" y="728404"/>
            <a:ext cx="1826141"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Synchronization</a:t>
            </a:r>
            <a:endParaRPr lang="en-US" sz="1800" dirty="0">
              <a:solidFill>
                <a:srgbClr val="0066FF"/>
              </a:solidFill>
              <a:latin typeface="Arial" charset="0"/>
            </a:endParaRPr>
          </a:p>
        </p:txBody>
      </p:sp>
    </p:spTree>
    <p:extLst>
      <p:ext uri="{BB962C8B-B14F-4D97-AF65-F5344CB8AC3E}">
        <p14:creationId xmlns:p14="http://schemas.microsoft.com/office/powerpoint/2010/main" val="40294904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AU" dirty="0" smtClean="0"/>
              <a:t>Implementing Locks</a:t>
            </a:r>
            <a:endParaRPr lang="en-AU" dirty="0"/>
          </a:p>
        </p:txBody>
      </p:sp>
      <p:sp>
        <p:nvSpPr>
          <p:cNvPr id="242691" name="Rectangle 3"/>
          <p:cNvSpPr>
            <a:spLocks noGrp="1" noChangeArrowheads="1"/>
          </p:cNvSpPr>
          <p:nvPr>
            <p:ph type="body" idx="1"/>
          </p:nvPr>
        </p:nvSpPr>
        <p:spPr/>
        <p:txBody>
          <a:bodyPr/>
          <a:lstStyle/>
          <a:p>
            <a:pPr>
              <a:lnSpc>
                <a:spcPct val="90000"/>
              </a:lnSpc>
            </a:pPr>
            <a:r>
              <a:rPr lang="en-US" dirty="0" smtClean="0"/>
              <a:t>Advantage of this scheme:  reduces memory traffic</a:t>
            </a:r>
            <a:endParaRPr lang="en-US" sz="2000" dirty="0" smtClean="0"/>
          </a:p>
        </p:txBody>
      </p:sp>
      <p:sp>
        <p:nvSpPr>
          <p:cNvPr id="8" name="Text Box 5"/>
          <p:cNvSpPr txBox="1">
            <a:spLocks noChangeArrowheads="1"/>
          </p:cNvSpPr>
          <p:nvPr/>
        </p:nvSpPr>
        <p:spPr bwMode="auto">
          <a:xfrm rot="5400000">
            <a:off x="8046263" y="728404"/>
            <a:ext cx="1826141"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Synchronization</a:t>
            </a:r>
            <a:endParaRPr lang="en-US" sz="1800" dirty="0">
              <a:solidFill>
                <a:srgbClr val="0066FF"/>
              </a:solidFill>
              <a:latin typeface="Arial" charset="0"/>
            </a:endParaRPr>
          </a:p>
        </p:txBody>
      </p:sp>
      <p:pic>
        <p:nvPicPr>
          <p:cNvPr id="3" name="Picture 2"/>
          <p:cNvPicPr>
            <a:picLocks noChangeAspect="1"/>
          </p:cNvPicPr>
          <p:nvPr/>
        </p:nvPicPr>
        <p:blipFill>
          <a:blip r:embed="rId3"/>
          <a:stretch>
            <a:fillRect/>
          </a:stretch>
        </p:blipFill>
        <p:spPr>
          <a:xfrm>
            <a:off x="899592" y="1889526"/>
            <a:ext cx="7308304" cy="4419993"/>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AU" dirty="0" smtClean="0"/>
              <a:t>Models of Memory Consistency</a:t>
            </a:r>
            <a:endParaRPr lang="en-AU" dirty="0"/>
          </a:p>
        </p:txBody>
      </p:sp>
      <p:sp>
        <p:nvSpPr>
          <p:cNvPr id="8" name="Text Box 5"/>
          <p:cNvSpPr txBox="1">
            <a:spLocks noChangeArrowheads="1"/>
          </p:cNvSpPr>
          <p:nvPr/>
        </p:nvSpPr>
        <p:spPr bwMode="auto">
          <a:xfrm rot="5400000">
            <a:off x="6391936" y="2386074"/>
            <a:ext cx="513480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Models of Memory Consistency:  An Introduction</a:t>
            </a:r>
            <a:endParaRPr lang="en-US" sz="1800" dirty="0">
              <a:solidFill>
                <a:srgbClr val="0066FF"/>
              </a:solidFill>
              <a:latin typeface="Arial" charset="0"/>
            </a:endParaRPr>
          </a:p>
        </p:txBody>
      </p:sp>
      <p:sp>
        <p:nvSpPr>
          <p:cNvPr id="7" name="TextBox 6"/>
          <p:cNvSpPr txBox="1"/>
          <p:nvPr/>
        </p:nvSpPr>
        <p:spPr>
          <a:xfrm>
            <a:off x="2555776" y="1052736"/>
            <a:ext cx="1872208" cy="1698927"/>
          </a:xfrm>
          <a:prstGeom prst="rect">
            <a:avLst/>
          </a:prstGeom>
          <a:noFill/>
        </p:spPr>
        <p:txBody>
          <a:bodyPr wrap="square" rtlCol="0">
            <a:spAutoFit/>
          </a:bodyPr>
          <a:lstStyle/>
          <a:p>
            <a:r>
              <a:rPr lang="en-US" sz="1800" u="sng" dirty="0" smtClean="0">
                <a:solidFill>
                  <a:srgbClr val="0033CC"/>
                </a:solidFill>
                <a:latin typeface="+mn-lt"/>
              </a:rPr>
              <a:t>Processor 1:</a:t>
            </a:r>
          </a:p>
          <a:p>
            <a:r>
              <a:rPr lang="en-US" sz="1800" dirty="0" smtClean="0">
                <a:solidFill>
                  <a:srgbClr val="0033CC"/>
                </a:solidFill>
                <a:latin typeface="+mn-lt"/>
              </a:rPr>
              <a:t>A=0</a:t>
            </a:r>
          </a:p>
          <a:p>
            <a:r>
              <a:rPr lang="en-US" sz="1800" dirty="0" smtClean="0">
                <a:solidFill>
                  <a:srgbClr val="0033CC"/>
                </a:solidFill>
                <a:latin typeface="+mn-lt"/>
              </a:rPr>
              <a:t>…</a:t>
            </a:r>
          </a:p>
          <a:p>
            <a:r>
              <a:rPr lang="en-US" sz="1800" dirty="0" smtClean="0">
                <a:solidFill>
                  <a:srgbClr val="0033CC"/>
                </a:solidFill>
                <a:latin typeface="+mn-lt"/>
              </a:rPr>
              <a:t>A=1</a:t>
            </a:r>
          </a:p>
          <a:p>
            <a:r>
              <a:rPr lang="en-US" sz="1800" dirty="0" smtClean="0">
                <a:solidFill>
                  <a:srgbClr val="0033CC"/>
                </a:solidFill>
                <a:latin typeface="+mn-lt"/>
              </a:rPr>
              <a:t>if (B==0) …</a:t>
            </a:r>
            <a:endParaRPr lang="en-US" sz="1800" dirty="0">
              <a:solidFill>
                <a:srgbClr val="0033CC"/>
              </a:solidFill>
              <a:latin typeface="+mn-lt"/>
            </a:endParaRPr>
          </a:p>
        </p:txBody>
      </p:sp>
      <p:sp>
        <p:nvSpPr>
          <p:cNvPr id="9" name="TextBox 8"/>
          <p:cNvSpPr txBox="1"/>
          <p:nvPr/>
        </p:nvSpPr>
        <p:spPr>
          <a:xfrm>
            <a:off x="4572000" y="1052736"/>
            <a:ext cx="1872208" cy="1698927"/>
          </a:xfrm>
          <a:prstGeom prst="rect">
            <a:avLst/>
          </a:prstGeom>
          <a:noFill/>
        </p:spPr>
        <p:txBody>
          <a:bodyPr wrap="square" rtlCol="0">
            <a:spAutoFit/>
          </a:bodyPr>
          <a:lstStyle/>
          <a:p>
            <a:r>
              <a:rPr lang="en-US" sz="1800" u="sng" dirty="0" smtClean="0">
                <a:solidFill>
                  <a:srgbClr val="0033CC"/>
                </a:solidFill>
                <a:latin typeface="+mn-lt"/>
              </a:rPr>
              <a:t>Processor 2:</a:t>
            </a:r>
          </a:p>
          <a:p>
            <a:r>
              <a:rPr lang="en-US" sz="1800" dirty="0" smtClean="0">
                <a:solidFill>
                  <a:srgbClr val="0033CC"/>
                </a:solidFill>
                <a:latin typeface="+mn-lt"/>
              </a:rPr>
              <a:t>B=0</a:t>
            </a:r>
          </a:p>
          <a:p>
            <a:r>
              <a:rPr lang="en-US" sz="1800" dirty="0" smtClean="0">
                <a:solidFill>
                  <a:srgbClr val="0033CC"/>
                </a:solidFill>
                <a:latin typeface="+mn-lt"/>
              </a:rPr>
              <a:t>…</a:t>
            </a:r>
          </a:p>
          <a:p>
            <a:r>
              <a:rPr lang="en-US" sz="1800" dirty="0" smtClean="0">
                <a:solidFill>
                  <a:srgbClr val="0033CC"/>
                </a:solidFill>
                <a:latin typeface="+mn-lt"/>
              </a:rPr>
              <a:t>B=1</a:t>
            </a:r>
          </a:p>
          <a:p>
            <a:r>
              <a:rPr lang="en-US" sz="1800" dirty="0" smtClean="0">
                <a:solidFill>
                  <a:srgbClr val="0033CC"/>
                </a:solidFill>
                <a:latin typeface="+mn-lt"/>
              </a:rPr>
              <a:t>if (A==0) …</a:t>
            </a:r>
            <a:endParaRPr lang="en-US" sz="1800" dirty="0">
              <a:solidFill>
                <a:srgbClr val="0033CC"/>
              </a:solidFill>
              <a:latin typeface="+mn-lt"/>
            </a:endParaRPr>
          </a:p>
        </p:txBody>
      </p:sp>
      <p:sp>
        <p:nvSpPr>
          <p:cNvPr id="10" name="Rectangle 3"/>
          <p:cNvSpPr txBox="1">
            <a:spLocks noChangeArrowheads="1"/>
          </p:cNvSpPr>
          <p:nvPr/>
        </p:nvSpPr>
        <p:spPr bwMode="auto">
          <a:xfrm>
            <a:off x="684213" y="1125538"/>
            <a:ext cx="8270875" cy="5111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
                <a:srgbClr val="0033CC"/>
              </a:buClr>
              <a:buSzPct val="60000"/>
              <a:buFont typeface="Wingdings" pitchFamily="2" charset="2"/>
              <a:buChar char="n"/>
              <a:tabLst/>
              <a:defRPr/>
            </a:pPr>
            <a:endParaRPr kumimoji="0" lang="en-US" sz="2800" b="0" i="0" u="none" strike="noStrike" kern="0" cap="none" spc="0" normalizeH="0" baseline="0" noProof="0" dirty="0" smtClean="0">
              <a:ln>
                <a:noFill/>
              </a:ln>
              <a:solidFill>
                <a:srgbClr val="003399"/>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rgbClr val="0033CC"/>
              </a:buClr>
              <a:buSzPct val="60000"/>
              <a:buFont typeface="Wingdings" pitchFamily="2" charset="2"/>
              <a:buChar char="n"/>
              <a:tabLst/>
              <a:defRPr/>
            </a:pPr>
            <a:endParaRPr lang="en-US" sz="2800" kern="0" dirty="0" smtClean="0">
              <a:solidFill>
                <a:srgbClr val="003399"/>
              </a:solidFill>
              <a:latin typeface="+mn-lt"/>
            </a:endParaRPr>
          </a:p>
          <a:p>
            <a:pPr marL="342900" marR="0" lvl="0" indent="-342900" algn="l" defTabSz="914400" rtl="0" eaLnBrk="1" fontAlgn="base" latinLnBrk="0" hangingPunct="1">
              <a:lnSpc>
                <a:spcPct val="90000"/>
              </a:lnSpc>
              <a:spcBef>
                <a:spcPct val="20000"/>
              </a:spcBef>
              <a:spcAft>
                <a:spcPct val="0"/>
              </a:spcAft>
              <a:buClr>
                <a:srgbClr val="0033CC"/>
              </a:buClr>
              <a:buSzPct val="60000"/>
              <a:buFont typeface="Wingdings" pitchFamily="2" charset="2"/>
              <a:buChar char="n"/>
              <a:tabLst/>
              <a:defRPr/>
            </a:pPr>
            <a:endParaRPr kumimoji="0" lang="en-US" sz="2800" b="0" i="0" u="none" strike="noStrike" kern="0" cap="none" spc="0" normalizeH="0" baseline="0" noProof="0" dirty="0" smtClean="0">
              <a:ln>
                <a:noFill/>
              </a:ln>
              <a:solidFill>
                <a:srgbClr val="003399"/>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rgbClr val="0033CC"/>
              </a:buClr>
              <a:buSzPct val="60000"/>
              <a:buFont typeface="Wingdings" pitchFamily="2" charset="2"/>
              <a:buChar char="n"/>
              <a:tabLst/>
              <a:defRPr/>
            </a:pPr>
            <a:endParaRPr lang="en-US" sz="2800" kern="0" dirty="0" smtClean="0">
              <a:solidFill>
                <a:srgbClr val="003399"/>
              </a:solidFill>
              <a:latin typeface="+mn-lt"/>
            </a:endParaRPr>
          </a:p>
          <a:p>
            <a:pPr marL="342900" marR="0" lvl="0" indent="-342900" algn="l" defTabSz="914400" rtl="0" eaLnBrk="1" fontAlgn="base" latinLnBrk="0" hangingPunct="1">
              <a:lnSpc>
                <a:spcPct val="90000"/>
              </a:lnSpc>
              <a:spcBef>
                <a:spcPct val="20000"/>
              </a:spcBef>
              <a:spcAft>
                <a:spcPct val="0"/>
              </a:spcAft>
              <a:buClr>
                <a:srgbClr val="0033CC"/>
              </a:buClr>
              <a:buSzPct val="60000"/>
              <a:buFont typeface="Wingdings" pitchFamily="2" charset="2"/>
              <a:buChar char="n"/>
              <a:tabLst/>
              <a:defRPr/>
            </a:pPr>
            <a:r>
              <a:rPr kumimoji="0" lang="en-US" sz="2400" b="0" i="0" u="none" strike="noStrike" kern="0" cap="none" spc="0" normalizeH="0" baseline="0" noProof="0" dirty="0" smtClean="0">
                <a:ln>
                  <a:noFill/>
                </a:ln>
                <a:solidFill>
                  <a:srgbClr val="003399"/>
                </a:solidFill>
                <a:effectLst/>
                <a:uLnTx/>
                <a:uFillTx/>
                <a:latin typeface="+mn-lt"/>
                <a:ea typeface="+mn-ea"/>
                <a:cs typeface="+mn-cs"/>
              </a:rPr>
              <a:t>Should be impossible for</a:t>
            </a:r>
            <a:r>
              <a:rPr kumimoji="0" lang="en-US" sz="2400" b="0" i="0" u="none" strike="noStrike" kern="0" cap="none" spc="0" normalizeH="0" noProof="0" dirty="0" smtClean="0">
                <a:ln>
                  <a:noFill/>
                </a:ln>
                <a:solidFill>
                  <a:srgbClr val="003399"/>
                </a:solidFill>
                <a:effectLst/>
                <a:uLnTx/>
                <a:uFillTx/>
                <a:latin typeface="+mn-lt"/>
                <a:ea typeface="+mn-ea"/>
                <a:cs typeface="+mn-cs"/>
              </a:rPr>
              <a:t> both if-statements to be evaluated as true</a:t>
            </a:r>
          </a:p>
          <a:p>
            <a:pPr marL="800100" lvl="1" indent="-342900">
              <a:lnSpc>
                <a:spcPct val="90000"/>
              </a:lnSpc>
              <a:buClr>
                <a:srgbClr val="0033CC"/>
              </a:buClr>
              <a:buFont typeface="Wingdings" pitchFamily="2" charset="2"/>
              <a:buChar char="n"/>
            </a:pPr>
            <a:r>
              <a:rPr kumimoji="0" lang="en-US" sz="2000" b="0" i="0" u="none" strike="noStrike" kern="0" cap="none" spc="0" normalizeH="0" baseline="0" noProof="0" dirty="0" smtClean="0">
                <a:ln>
                  <a:noFill/>
                </a:ln>
                <a:solidFill>
                  <a:srgbClr val="003399"/>
                </a:solidFill>
                <a:effectLst/>
                <a:uLnTx/>
                <a:uFillTx/>
                <a:latin typeface="+mn-lt"/>
                <a:ea typeface="+mn-ea"/>
                <a:cs typeface="+mn-cs"/>
              </a:rPr>
              <a:t>Delayed</a:t>
            </a:r>
            <a:r>
              <a:rPr kumimoji="0" lang="en-US" sz="2000" b="0" i="0" u="none" strike="noStrike" kern="0" cap="none" spc="0" normalizeH="0" noProof="0" dirty="0" smtClean="0">
                <a:ln>
                  <a:noFill/>
                </a:ln>
                <a:solidFill>
                  <a:srgbClr val="003399"/>
                </a:solidFill>
                <a:effectLst/>
                <a:uLnTx/>
                <a:uFillTx/>
                <a:latin typeface="+mn-lt"/>
                <a:ea typeface="+mn-ea"/>
                <a:cs typeface="+mn-cs"/>
              </a:rPr>
              <a:t> write invalidate?</a:t>
            </a:r>
          </a:p>
          <a:p>
            <a:pPr marL="800100" lvl="1" indent="-342900">
              <a:lnSpc>
                <a:spcPct val="90000"/>
              </a:lnSpc>
              <a:buClr>
                <a:srgbClr val="0033CC"/>
              </a:buClr>
              <a:buFont typeface="Wingdings" pitchFamily="2" charset="2"/>
              <a:buChar char="n"/>
            </a:pPr>
            <a:endParaRPr kumimoji="0" lang="en-US" sz="2000" b="0" i="0" u="none" strike="noStrike" kern="0" cap="none" spc="0" normalizeH="0" noProof="0" dirty="0" smtClean="0">
              <a:ln>
                <a:noFill/>
              </a:ln>
              <a:solidFill>
                <a:srgbClr val="003399"/>
              </a:solidFill>
              <a:effectLst/>
              <a:uLnTx/>
              <a:uFillTx/>
              <a:latin typeface="+mn-lt"/>
              <a:ea typeface="+mn-ea"/>
              <a:cs typeface="+mn-cs"/>
            </a:endParaRPr>
          </a:p>
          <a:p>
            <a:pPr marL="342900" indent="-342900">
              <a:lnSpc>
                <a:spcPct val="90000"/>
              </a:lnSpc>
              <a:buClr>
                <a:srgbClr val="0033CC"/>
              </a:buClr>
              <a:buFont typeface="Wingdings" pitchFamily="2" charset="2"/>
              <a:buChar char="n"/>
            </a:pPr>
            <a:r>
              <a:rPr kumimoji="0" lang="en-US" sz="2400" b="0" i="0" u="none" strike="noStrike" kern="0" cap="none" spc="0" normalizeH="0" noProof="0" dirty="0" smtClean="0">
                <a:ln>
                  <a:noFill/>
                </a:ln>
                <a:solidFill>
                  <a:srgbClr val="003399"/>
                </a:solidFill>
                <a:effectLst/>
                <a:uLnTx/>
                <a:uFillTx/>
                <a:latin typeface="+mn-lt"/>
                <a:ea typeface="+mn-ea"/>
                <a:cs typeface="+mn-cs"/>
              </a:rPr>
              <a:t>Sequential consistency:</a:t>
            </a:r>
          </a:p>
          <a:p>
            <a:pPr marL="800100" lvl="1" indent="-342900">
              <a:lnSpc>
                <a:spcPct val="90000"/>
              </a:lnSpc>
              <a:buClr>
                <a:srgbClr val="0033CC"/>
              </a:buClr>
              <a:buFont typeface="Wingdings" pitchFamily="2" charset="2"/>
              <a:buChar char="n"/>
            </a:pPr>
            <a:r>
              <a:rPr lang="en-US" sz="2000" kern="0" baseline="0" dirty="0" smtClean="0">
                <a:solidFill>
                  <a:srgbClr val="003399"/>
                </a:solidFill>
                <a:latin typeface="+mn-lt"/>
              </a:rPr>
              <a:t>Result</a:t>
            </a:r>
            <a:r>
              <a:rPr lang="en-US" sz="2000" kern="0" dirty="0" smtClean="0">
                <a:solidFill>
                  <a:srgbClr val="003399"/>
                </a:solidFill>
                <a:latin typeface="+mn-lt"/>
              </a:rPr>
              <a:t> of execution should be the same as long as:</a:t>
            </a:r>
          </a:p>
          <a:p>
            <a:pPr marL="1257300" lvl="2" indent="-342900">
              <a:lnSpc>
                <a:spcPct val="90000"/>
              </a:lnSpc>
              <a:buClr>
                <a:srgbClr val="0033CC"/>
              </a:buClr>
              <a:buFont typeface="Wingdings" pitchFamily="2" charset="2"/>
              <a:buChar char="n"/>
            </a:pPr>
            <a:r>
              <a:rPr lang="en-US" sz="1800" kern="0" dirty="0" smtClean="0">
                <a:solidFill>
                  <a:srgbClr val="003399"/>
                </a:solidFill>
                <a:latin typeface="+mn-lt"/>
              </a:rPr>
              <a:t>Accesses on each processor were kept in order</a:t>
            </a:r>
          </a:p>
          <a:p>
            <a:pPr marL="1257300" lvl="2" indent="-342900">
              <a:lnSpc>
                <a:spcPct val="90000"/>
              </a:lnSpc>
              <a:buClr>
                <a:srgbClr val="0033CC"/>
              </a:buClr>
              <a:buFont typeface="Wingdings" pitchFamily="2" charset="2"/>
              <a:buChar char="n"/>
            </a:pPr>
            <a:r>
              <a:rPr lang="en-US" sz="1800" kern="0" dirty="0" smtClean="0">
                <a:solidFill>
                  <a:srgbClr val="003399"/>
                </a:solidFill>
                <a:latin typeface="+mn-lt"/>
              </a:rPr>
              <a:t>Accesses on different processors were arbitrarily interleaved</a:t>
            </a:r>
            <a:endParaRPr lang="en-US" sz="1600" kern="0" dirty="0" smtClean="0">
              <a:solidFill>
                <a:srgbClr val="003399"/>
              </a:solidFill>
              <a:latin typeface="+mn-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AU" dirty="0" smtClean="0"/>
              <a:t>Implementing Locks</a:t>
            </a:r>
            <a:endParaRPr lang="en-AU" dirty="0"/>
          </a:p>
        </p:txBody>
      </p:sp>
      <p:sp>
        <p:nvSpPr>
          <p:cNvPr id="242691" name="Rectangle 3"/>
          <p:cNvSpPr>
            <a:spLocks noGrp="1" noChangeArrowheads="1"/>
          </p:cNvSpPr>
          <p:nvPr>
            <p:ph type="body" idx="1"/>
          </p:nvPr>
        </p:nvSpPr>
        <p:spPr>
          <a:xfrm>
            <a:off x="684213" y="1125538"/>
            <a:ext cx="7992243" cy="5111750"/>
          </a:xfrm>
        </p:spPr>
        <p:txBody>
          <a:bodyPr/>
          <a:lstStyle/>
          <a:p>
            <a:pPr>
              <a:lnSpc>
                <a:spcPct val="90000"/>
              </a:lnSpc>
            </a:pPr>
            <a:r>
              <a:rPr lang="en-US" dirty="0" smtClean="0"/>
              <a:t>To implement, delay completion of all memory accesses until all invalidations caused by the access are completed</a:t>
            </a:r>
          </a:p>
          <a:p>
            <a:pPr lvl="1">
              <a:lnSpc>
                <a:spcPct val="90000"/>
              </a:lnSpc>
            </a:pPr>
            <a:r>
              <a:rPr lang="en-US" dirty="0" smtClean="0"/>
              <a:t>Reduces performance!</a:t>
            </a:r>
          </a:p>
          <a:p>
            <a:pPr lvl="1">
              <a:lnSpc>
                <a:spcPct val="90000"/>
              </a:lnSpc>
            </a:pPr>
            <a:endParaRPr lang="en-US" dirty="0" smtClean="0"/>
          </a:p>
          <a:p>
            <a:pPr>
              <a:lnSpc>
                <a:spcPct val="90000"/>
              </a:lnSpc>
            </a:pPr>
            <a:r>
              <a:rPr lang="en-US" dirty="0" smtClean="0"/>
              <a:t>Alternatives:</a:t>
            </a:r>
          </a:p>
          <a:p>
            <a:pPr lvl="1">
              <a:lnSpc>
                <a:spcPct val="90000"/>
              </a:lnSpc>
            </a:pPr>
            <a:r>
              <a:rPr lang="en-US" dirty="0" smtClean="0"/>
              <a:t>Program-enforced synchronization to force write on processor to occur before read on the other processor</a:t>
            </a:r>
          </a:p>
          <a:p>
            <a:pPr lvl="2">
              <a:lnSpc>
                <a:spcPct val="90000"/>
              </a:lnSpc>
            </a:pPr>
            <a:r>
              <a:rPr lang="en-US" dirty="0" smtClean="0"/>
              <a:t>Requires synchronization object for A and another for B</a:t>
            </a:r>
          </a:p>
          <a:p>
            <a:pPr lvl="3">
              <a:lnSpc>
                <a:spcPct val="90000"/>
              </a:lnSpc>
            </a:pPr>
            <a:r>
              <a:rPr lang="en-US" dirty="0" smtClean="0"/>
              <a:t>“Unlock” after write</a:t>
            </a:r>
          </a:p>
          <a:p>
            <a:pPr lvl="3">
              <a:lnSpc>
                <a:spcPct val="90000"/>
              </a:lnSpc>
            </a:pPr>
            <a:r>
              <a:rPr lang="en-US" dirty="0" smtClean="0"/>
              <a:t>“Lock” after read</a:t>
            </a:r>
          </a:p>
        </p:txBody>
      </p:sp>
      <p:sp>
        <p:nvSpPr>
          <p:cNvPr id="6" name="Text Box 5"/>
          <p:cNvSpPr txBox="1">
            <a:spLocks noChangeArrowheads="1"/>
          </p:cNvSpPr>
          <p:nvPr/>
        </p:nvSpPr>
        <p:spPr bwMode="auto">
          <a:xfrm rot="5400000">
            <a:off x="6391936" y="2386074"/>
            <a:ext cx="513480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Models of Memory Consistency:  An Introduction</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323529" y="4437113"/>
            <a:ext cx="8363272" cy="162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a:lnSpc>
                <a:spcPct val="93000"/>
              </a:lnSpc>
              <a:buClr>
                <a:srgbClr val="000000"/>
              </a:buClr>
              <a:buSzPct val="100000"/>
              <a:buFont typeface="Times New Roman" panose="02020603050405020304" pitchFamily="18" charset="0"/>
              <a:buNone/>
            </a:pPr>
            <a:r>
              <a:rPr lang="en-US" altLang="en-US" sz="1200" b="1" dirty="0"/>
              <a:t>Figure 5.23 The orderings imposed by various consistency models are shown for both ordinary accesses and synchronization accesses</a:t>
            </a:r>
            <a:r>
              <a:rPr lang="en-US" altLang="en-US" sz="1200" dirty="0"/>
              <a:t>. The models grow from most restrictive (sequential consistency) to least restrictive (release consistency), allowing increased flexibility in the implementation. </a:t>
            </a:r>
            <a:r>
              <a:rPr lang="en-US" altLang="en-US" sz="1200" dirty="0">
                <a:solidFill>
                  <a:srgbClr val="FF0000"/>
                </a:solidFill>
              </a:rPr>
              <a:t>The weaker models rely on fences created by synchronization operations, as opposed to an implicit fence at every memory operation</a:t>
            </a:r>
            <a:r>
              <a:rPr lang="en-US" altLang="en-US" sz="1200" dirty="0"/>
              <a:t>. S</a:t>
            </a:r>
            <a:r>
              <a:rPr lang="en-US" altLang="en-US" sz="1200" baseline="-25000" dirty="0"/>
              <a:t>A</a:t>
            </a:r>
            <a:r>
              <a:rPr lang="en-US" altLang="en-US" sz="1200" dirty="0"/>
              <a:t> and S</a:t>
            </a:r>
            <a:r>
              <a:rPr lang="en-US" altLang="en-US" sz="1200" baseline="-25000" dirty="0"/>
              <a:t>R</a:t>
            </a:r>
            <a:r>
              <a:rPr lang="en-US" altLang="en-US" sz="1200" dirty="0"/>
              <a:t> stand for acquire and release operations, respectively, and are needed to define release consistency. If we were to use the notation S</a:t>
            </a:r>
            <a:r>
              <a:rPr lang="en-US" altLang="en-US" sz="1200" baseline="-25000" dirty="0"/>
              <a:t>A</a:t>
            </a:r>
            <a:r>
              <a:rPr lang="en-US" altLang="en-US" sz="1200" dirty="0"/>
              <a:t> and S</a:t>
            </a:r>
            <a:r>
              <a:rPr lang="en-US" altLang="en-US" sz="1200" baseline="-25000" dirty="0"/>
              <a:t>R</a:t>
            </a:r>
            <a:r>
              <a:rPr lang="en-US" altLang="en-US" sz="1200" dirty="0"/>
              <a:t> for each S consistently, each ordering with one S would become two orderings (e.g., S → W becomes S</a:t>
            </a:r>
            <a:r>
              <a:rPr lang="en-US" altLang="en-US" sz="1200" baseline="-25000" dirty="0"/>
              <a:t>A</a:t>
            </a:r>
            <a:r>
              <a:rPr lang="en-US" altLang="en-US" sz="1200" dirty="0"/>
              <a:t> → W, S</a:t>
            </a:r>
            <a:r>
              <a:rPr lang="en-US" altLang="en-US" sz="1200" baseline="-25000" dirty="0"/>
              <a:t>R</a:t>
            </a:r>
            <a:r>
              <a:rPr lang="en-US" altLang="en-US" sz="1200" dirty="0"/>
              <a:t> → W), and each S → S would become the four orderings shown in the last line of the bottom-right table entry.</a:t>
            </a:r>
            <a:endParaRPr lang="en-US" altLang="en-US" sz="1200" b="1" dirty="0"/>
          </a:p>
        </p:txBody>
      </p:sp>
      <p:pic>
        <p:nvPicPr>
          <p:cNvPr id="38915" name="Picture 2" descr="X:\02_GRAPHICS\BOOKS\02_PPTs\MKCAD(Hennessy)\PPT\Ch05\f05-23-9780128119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92275"/>
            <a:ext cx="6780213"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58685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AU" dirty="0" smtClean="0"/>
              <a:t>Relaxed Consistency Models</a:t>
            </a:r>
            <a:endParaRPr lang="en-AU" dirty="0"/>
          </a:p>
        </p:txBody>
      </p:sp>
      <p:sp>
        <p:nvSpPr>
          <p:cNvPr id="242691" name="Rectangle 3"/>
          <p:cNvSpPr>
            <a:spLocks noGrp="1" noChangeArrowheads="1"/>
          </p:cNvSpPr>
          <p:nvPr>
            <p:ph type="body" idx="1"/>
          </p:nvPr>
        </p:nvSpPr>
        <p:spPr/>
        <p:txBody>
          <a:bodyPr/>
          <a:lstStyle/>
          <a:p>
            <a:pPr>
              <a:lnSpc>
                <a:spcPct val="90000"/>
              </a:lnSpc>
            </a:pPr>
            <a:r>
              <a:rPr lang="en-US" dirty="0" smtClean="0"/>
              <a:t>Rules:</a:t>
            </a:r>
          </a:p>
          <a:p>
            <a:pPr lvl="1">
              <a:lnSpc>
                <a:spcPct val="90000"/>
              </a:lnSpc>
            </a:pPr>
            <a:r>
              <a:rPr lang="en-US" dirty="0" smtClean="0"/>
              <a:t>X → Y</a:t>
            </a:r>
          </a:p>
          <a:p>
            <a:pPr lvl="2">
              <a:lnSpc>
                <a:spcPct val="90000"/>
              </a:lnSpc>
            </a:pPr>
            <a:r>
              <a:rPr lang="en-US" dirty="0" smtClean="0"/>
              <a:t>Operation X must complete before operation Y is done</a:t>
            </a:r>
          </a:p>
          <a:p>
            <a:pPr lvl="2">
              <a:lnSpc>
                <a:spcPct val="90000"/>
              </a:lnSpc>
            </a:pPr>
            <a:r>
              <a:rPr lang="en-US" dirty="0" smtClean="0"/>
              <a:t>Sequential consistency requires:</a:t>
            </a:r>
          </a:p>
          <a:p>
            <a:pPr lvl="3">
              <a:lnSpc>
                <a:spcPct val="90000"/>
              </a:lnSpc>
            </a:pPr>
            <a:r>
              <a:rPr lang="en-US" dirty="0" smtClean="0"/>
              <a:t>R → W, R → R, W → R, W → W</a:t>
            </a:r>
          </a:p>
          <a:p>
            <a:pPr lvl="3">
              <a:lnSpc>
                <a:spcPct val="90000"/>
              </a:lnSpc>
            </a:pPr>
            <a:endParaRPr lang="en-US" dirty="0" smtClean="0"/>
          </a:p>
          <a:p>
            <a:pPr lvl="1">
              <a:lnSpc>
                <a:spcPct val="90000"/>
              </a:lnSpc>
            </a:pPr>
            <a:r>
              <a:rPr lang="en-US" dirty="0" smtClean="0"/>
              <a:t>Relax W → R</a:t>
            </a:r>
          </a:p>
          <a:p>
            <a:pPr lvl="2">
              <a:lnSpc>
                <a:spcPct val="90000"/>
              </a:lnSpc>
            </a:pPr>
            <a:r>
              <a:rPr lang="en-US" dirty="0" smtClean="0"/>
              <a:t>“Total store ordering”</a:t>
            </a:r>
          </a:p>
          <a:p>
            <a:pPr lvl="2">
              <a:lnSpc>
                <a:spcPct val="90000"/>
              </a:lnSpc>
            </a:pPr>
            <a:endParaRPr lang="en-US" dirty="0" smtClean="0"/>
          </a:p>
          <a:p>
            <a:pPr lvl="1">
              <a:lnSpc>
                <a:spcPct val="90000"/>
              </a:lnSpc>
            </a:pPr>
            <a:r>
              <a:rPr lang="en-US" dirty="0" smtClean="0"/>
              <a:t>Relax W → W</a:t>
            </a:r>
          </a:p>
          <a:p>
            <a:pPr lvl="2">
              <a:lnSpc>
                <a:spcPct val="90000"/>
              </a:lnSpc>
            </a:pPr>
            <a:r>
              <a:rPr lang="en-US" dirty="0" smtClean="0"/>
              <a:t>“Partial store order”</a:t>
            </a:r>
          </a:p>
          <a:p>
            <a:pPr lvl="1">
              <a:lnSpc>
                <a:spcPct val="90000"/>
              </a:lnSpc>
            </a:pPr>
            <a:endParaRPr lang="en-US" dirty="0" smtClean="0"/>
          </a:p>
          <a:p>
            <a:pPr lvl="1">
              <a:lnSpc>
                <a:spcPct val="90000"/>
              </a:lnSpc>
            </a:pPr>
            <a:r>
              <a:rPr lang="en-US" dirty="0" smtClean="0"/>
              <a:t>Relax R → W and R → R</a:t>
            </a:r>
          </a:p>
          <a:p>
            <a:pPr lvl="2">
              <a:lnSpc>
                <a:spcPct val="90000"/>
              </a:lnSpc>
            </a:pPr>
            <a:r>
              <a:rPr lang="en-US" dirty="0" smtClean="0"/>
              <a:t>“Weak ordering” and “release consistency”</a:t>
            </a:r>
          </a:p>
        </p:txBody>
      </p:sp>
      <p:sp>
        <p:nvSpPr>
          <p:cNvPr id="6" name="Text Box 5"/>
          <p:cNvSpPr txBox="1">
            <a:spLocks noChangeArrowheads="1"/>
          </p:cNvSpPr>
          <p:nvPr/>
        </p:nvSpPr>
        <p:spPr bwMode="auto">
          <a:xfrm rot="5400000">
            <a:off x="6391936" y="2386074"/>
            <a:ext cx="513480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Models of Memory Consistency:  An Introduction</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AU" dirty="0" smtClean="0"/>
              <a:t>Relaxed Consistency Models</a:t>
            </a:r>
            <a:endParaRPr lang="en-AU" dirty="0"/>
          </a:p>
        </p:txBody>
      </p:sp>
      <p:sp>
        <p:nvSpPr>
          <p:cNvPr id="6" name="Text Box 5"/>
          <p:cNvSpPr txBox="1">
            <a:spLocks noChangeArrowheads="1"/>
          </p:cNvSpPr>
          <p:nvPr/>
        </p:nvSpPr>
        <p:spPr bwMode="auto">
          <a:xfrm rot="5400000">
            <a:off x="6391936" y="2386074"/>
            <a:ext cx="513480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Models of Memory Consistency:  An Introduction</a:t>
            </a:r>
            <a:endParaRPr lang="en-US" sz="1800" dirty="0">
              <a:solidFill>
                <a:srgbClr val="0066FF"/>
              </a:solidFill>
              <a:latin typeface="Arial" charset="0"/>
            </a:endParaRPr>
          </a:p>
        </p:txBody>
      </p:sp>
      <p:pic>
        <p:nvPicPr>
          <p:cNvPr id="4" name="Picture 3"/>
          <p:cNvPicPr>
            <a:picLocks noChangeAspect="1"/>
          </p:cNvPicPr>
          <p:nvPr/>
        </p:nvPicPr>
        <p:blipFill>
          <a:blip r:embed="rId3"/>
          <a:stretch>
            <a:fillRect/>
          </a:stretch>
        </p:blipFill>
        <p:spPr>
          <a:xfrm>
            <a:off x="423450" y="814590"/>
            <a:ext cx="8290815" cy="2326378"/>
          </a:xfrm>
          <a:prstGeom prst="rect">
            <a:avLst/>
          </a:prstGeom>
        </p:spPr>
      </p:pic>
      <p:pic>
        <p:nvPicPr>
          <p:cNvPr id="7" name="Picture 6"/>
          <p:cNvPicPr>
            <a:picLocks noChangeAspect="1"/>
          </p:cNvPicPr>
          <p:nvPr/>
        </p:nvPicPr>
        <p:blipFill>
          <a:blip r:embed="rId4"/>
          <a:stretch>
            <a:fillRect/>
          </a:stretch>
        </p:blipFill>
        <p:spPr>
          <a:xfrm>
            <a:off x="1547664" y="3278259"/>
            <a:ext cx="5859728" cy="2966199"/>
          </a:xfrm>
          <a:prstGeom prst="rect">
            <a:avLst/>
          </a:prstGeom>
        </p:spPr>
      </p:pic>
    </p:spTree>
    <p:extLst>
      <p:ext uri="{BB962C8B-B14F-4D97-AF65-F5344CB8AC3E}">
        <p14:creationId xmlns:p14="http://schemas.microsoft.com/office/powerpoint/2010/main" val="24686587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AU" dirty="0" smtClean="0"/>
              <a:t>Relaxed Consistency Models</a:t>
            </a:r>
            <a:endParaRPr lang="en-AU" dirty="0"/>
          </a:p>
        </p:txBody>
      </p:sp>
      <p:sp>
        <p:nvSpPr>
          <p:cNvPr id="242691" name="Rectangle 3"/>
          <p:cNvSpPr>
            <a:spLocks noGrp="1" noChangeArrowheads="1"/>
          </p:cNvSpPr>
          <p:nvPr>
            <p:ph type="body" idx="1"/>
          </p:nvPr>
        </p:nvSpPr>
        <p:spPr/>
        <p:txBody>
          <a:bodyPr/>
          <a:lstStyle/>
          <a:p>
            <a:pPr>
              <a:lnSpc>
                <a:spcPct val="90000"/>
              </a:lnSpc>
            </a:pPr>
            <a:r>
              <a:rPr lang="en-US" dirty="0" smtClean="0"/>
              <a:t>Consistency model is multiprocessor specific</a:t>
            </a:r>
          </a:p>
          <a:p>
            <a:pPr>
              <a:lnSpc>
                <a:spcPct val="90000"/>
              </a:lnSpc>
            </a:pPr>
            <a:endParaRPr lang="en-US" dirty="0" smtClean="0"/>
          </a:p>
          <a:p>
            <a:pPr>
              <a:lnSpc>
                <a:spcPct val="90000"/>
              </a:lnSpc>
            </a:pPr>
            <a:r>
              <a:rPr lang="en-US" dirty="0" smtClean="0"/>
              <a:t>Programmers will often implement explicit synchronization</a:t>
            </a:r>
          </a:p>
          <a:p>
            <a:pPr>
              <a:lnSpc>
                <a:spcPct val="90000"/>
              </a:lnSpc>
            </a:pPr>
            <a:endParaRPr lang="en-US" dirty="0" smtClean="0"/>
          </a:p>
          <a:p>
            <a:pPr>
              <a:lnSpc>
                <a:spcPct val="90000"/>
              </a:lnSpc>
            </a:pPr>
            <a:r>
              <a:rPr lang="en-US" dirty="0" smtClean="0"/>
              <a:t>Speculation gives much of the performance advantage of relaxed models with sequential consistency</a:t>
            </a:r>
          </a:p>
          <a:p>
            <a:pPr lvl="1">
              <a:lnSpc>
                <a:spcPct val="90000"/>
              </a:lnSpc>
            </a:pPr>
            <a:r>
              <a:rPr lang="en-US" dirty="0" smtClean="0"/>
              <a:t>Basic idea:  if an invalidation arrives for a result that has not been committed, use speculation recovery</a:t>
            </a:r>
          </a:p>
        </p:txBody>
      </p:sp>
      <p:sp>
        <p:nvSpPr>
          <p:cNvPr id="6" name="Text Box 5"/>
          <p:cNvSpPr txBox="1">
            <a:spLocks noChangeArrowheads="1"/>
          </p:cNvSpPr>
          <p:nvPr/>
        </p:nvSpPr>
        <p:spPr bwMode="auto">
          <a:xfrm rot="5400000">
            <a:off x="6391936" y="2386074"/>
            <a:ext cx="513480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Models of Memory Consistency:  An Introduction</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ChangeArrowheads="1"/>
          </p:cNvSpPr>
          <p:nvPr/>
        </p:nvSpPr>
        <p:spPr bwMode="auto">
          <a:xfrm>
            <a:off x="0" y="4171950"/>
            <a:ext cx="9036495" cy="2324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a:lnSpc>
                <a:spcPct val="93000"/>
              </a:lnSpc>
              <a:buClr>
                <a:srgbClr val="000000"/>
              </a:buClr>
              <a:buSzPct val="100000"/>
              <a:buFont typeface="Times New Roman" panose="02020603050405020304" pitchFamily="18" charset="0"/>
              <a:buNone/>
            </a:pPr>
            <a:r>
              <a:rPr lang="en-US" altLang="en-US" sz="1200" b="1" dirty="0"/>
              <a:t>Figure 5.26 Summary of the characteristics of three recent high-end multicore processors (2015–2017 releases) designed for servers</a:t>
            </a:r>
            <a:r>
              <a:rPr lang="en-US" altLang="en-US" sz="1200" dirty="0"/>
              <a:t>. The table shows the range of processor counts, clock rates, and cache sizes within each processor family. The Power8 L3 is a NUCA (</a:t>
            </a:r>
            <a:r>
              <a:rPr lang="en-US" altLang="en-US" sz="1200" dirty="0" err="1"/>
              <a:t>Nonuniform</a:t>
            </a:r>
            <a:r>
              <a:rPr lang="en-US" altLang="en-US" sz="1200" dirty="0"/>
              <a:t> Cache Access) design, and it also supports off-chip L4 of up to 128 </a:t>
            </a:r>
            <a:r>
              <a:rPr lang="en-US" altLang="en-US" sz="1200" dirty="0" err="1"/>
              <a:t>MiB</a:t>
            </a:r>
            <a:r>
              <a:rPr lang="en-US" altLang="en-US" sz="1200" dirty="0"/>
              <a:t> using EDRAM. A 32-core Xeon has recently been announced, but no system shipments have occurred. The Fujitsu SPARC64 is also available as an 8-core design, which is normally configured as a single processor system. The last row shows the range of configured systems with published performance data (such as </a:t>
            </a:r>
            <a:r>
              <a:rPr lang="en-US" altLang="en-US" sz="1200" dirty="0" err="1"/>
              <a:t>SPECintRate</a:t>
            </a:r>
            <a:r>
              <a:rPr lang="en-US" altLang="en-US" sz="1200" dirty="0"/>
              <a:t>) with both processor chip counts and total core counts. The Xeon systems include multiprocessors that extend the basic interconnect with additional logic; for example, using the standard </a:t>
            </a:r>
            <a:r>
              <a:rPr lang="en-US" altLang="en-US" sz="1200" dirty="0" err="1"/>
              <a:t>Quickpath</a:t>
            </a:r>
            <a:r>
              <a:rPr lang="en-US" altLang="en-US" sz="1200" dirty="0"/>
              <a:t> interconnect limits the processor count to 8 and the largest system to 8 × 24 = 192 cores, but SGI extends the interconnect (and coherence mechanisms) with extra logic to offer a 32 processor system using 18-core processor chips for a total size of 576 cores. Newer releases of these processors increased clock rates (significantly in the Power8 case, less so in others) and core counts (significantly in the case of Xeon).</a:t>
            </a:r>
            <a:endParaRPr lang="en-US" altLang="en-US" sz="1200" b="1" dirty="0"/>
          </a:p>
        </p:txBody>
      </p:sp>
      <p:pic>
        <p:nvPicPr>
          <p:cNvPr id="41987" name="Picture 2" descr="X:\02_GRAPHICS\BOOKS\02_PPTs\MKCAD(Hennessy)\PPT\Ch05\f05-26-9780128119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66675"/>
            <a:ext cx="525145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3258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dirty="0"/>
          </a:p>
        </p:txBody>
      </p:sp>
      <p:sp>
        <p:nvSpPr>
          <p:cNvPr id="242690" name="Rectangle 2"/>
          <p:cNvSpPr>
            <a:spLocks noGrp="1" noChangeArrowheads="1"/>
          </p:cNvSpPr>
          <p:nvPr>
            <p:ph type="title"/>
          </p:nvPr>
        </p:nvSpPr>
        <p:spPr/>
        <p:txBody>
          <a:bodyPr/>
          <a:lstStyle/>
          <a:p>
            <a:r>
              <a:rPr lang="en-AU" smtClean="0"/>
              <a:t>Fallacies and Pitfalls</a:t>
            </a:r>
            <a:endParaRPr lang="en-AU" dirty="0"/>
          </a:p>
        </p:txBody>
      </p:sp>
      <p:sp>
        <p:nvSpPr>
          <p:cNvPr id="242691" name="Rectangle 3"/>
          <p:cNvSpPr>
            <a:spLocks noGrp="1" noChangeArrowheads="1"/>
          </p:cNvSpPr>
          <p:nvPr>
            <p:ph type="body" idx="1"/>
          </p:nvPr>
        </p:nvSpPr>
        <p:spPr/>
        <p:txBody>
          <a:bodyPr/>
          <a:lstStyle/>
          <a:p>
            <a:pPr>
              <a:lnSpc>
                <a:spcPct val="90000"/>
              </a:lnSpc>
            </a:pPr>
            <a:r>
              <a:rPr lang="en-US" smtClean="0"/>
              <a:t>Measuring performance of multiprocessors by linear speedup versus execution time</a:t>
            </a:r>
          </a:p>
          <a:p>
            <a:pPr>
              <a:lnSpc>
                <a:spcPct val="90000"/>
              </a:lnSpc>
            </a:pPr>
            <a:r>
              <a:rPr lang="en-US" smtClean="0"/>
              <a:t>Amdahl’s Law doesn’t apply to parallel computers</a:t>
            </a:r>
          </a:p>
          <a:p>
            <a:pPr>
              <a:lnSpc>
                <a:spcPct val="90000"/>
              </a:lnSpc>
            </a:pPr>
            <a:r>
              <a:rPr lang="en-US" smtClean="0"/>
              <a:t>Linear speedups are needed to make multiprocessors cost-effective</a:t>
            </a:r>
          </a:p>
          <a:p>
            <a:pPr lvl="1">
              <a:lnSpc>
                <a:spcPct val="90000"/>
              </a:lnSpc>
            </a:pPr>
            <a:r>
              <a:rPr lang="en-US" smtClean="0"/>
              <a:t>Doesn’t consider cost of other system components</a:t>
            </a:r>
          </a:p>
          <a:p>
            <a:pPr>
              <a:lnSpc>
                <a:spcPct val="90000"/>
              </a:lnSpc>
            </a:pPr>
            <a:r>
              <a:rPr lang="en-US" smtClean="0"/>
              <a:t>Not developing the software to take advantage of, or optimize for, a multiprocessor architecture</a:t>
            </a:r>
          </a:p>
        </p:txBody>
      </p:sp>
      <p:sp>
        <p:nvSpPr>
          <p:cNvPr id="6" name="Text Box 5"/>
          <p:cNvSpPr txBox="1">
            <a:spLocks noChangeArrowheads="1"/>
          </p:cNvSpPr>
          <p:nvPr/>
        </p:nvSpPr>
        <p:spPr bwMode="auto">
          <a:xfrm rot="5400000">
            <a:off x="7815437" y="940872"/>
            <a:ext cx="2287806"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smtClean="0">
                <a:solidFill>
                  <a:srgbClr val="0066FF"/>
                </a:solidFill>
                <a:latin typeface="Arial" charset="0"/>
              </a:rPr>
              <a:t>Fallacies and Pitfalls</a:t>
            </a:r>
            <a:endParaRPr lang="en-US" sz="1800" dirty="0">
              <a:solidFill>
                <a:srgbClr val="0066FF"/>
              </a:solidFill>
              <a:latin typeface="Arial" charset="0"/>
            </a:endParaRPr>
          </a:p>
        </p:txBody>
      </p:sp>
    </p:spTree>
    <p:extLst>
      <p:ext uri="{BB962C8B-B14F-4D97-AF65-F5344CB8AC3E}">
        <p14:creationId xmlns:p14="http://schemas.microsoft.com/office/powerpoint/2010/main" val="3203203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reeform 2"/>
          <p:cNvSpPr>
            <a:spLocks noChangeArrowheads="1"/>
          </p:cNvSpPr>
          <p:nvPr/>
        </p:nvSpPr>
        <p:spPr bwMode="auto">
          <a:xfrm>
            <a:off x="406400" y="365125"/>
            <a:ext cx="36513" cy="36513"/>
          </a:xfrm>
          <a:custGeom>
            <a:avLst/>
            <a:gdLst>
              <a:gd name="T0" fmla="*/ 0 w 102"/>
              <a:gd name="T1" fmla="*/ 0 h 102"/>
              <a:gd name="T2" fmla="*/ 2147483646 w 102"/>
              <a:gd name="T3" fmla="*/ 0 h 102"/>
              <a:gd name="T4" fmla="*/ 2147483646 w 102"/>
              <a:gd name="T5" fmla="*/ 2147483646 h 102"/>
              <a:gd name="T6" fmla="*/ 0 w 102"/>
              <a:gd name="T7" fmla="*/ 2147483646 h 102"/>
              <a:gd name="T8" fmla="*/ 0 w 102"/>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02">
                <a:moveTo>
                  <a:pt x="0" y="0"/>
                </a:moveTo>
                <a:lnTo>
                  <a:pt x="101" y="0"/>
                </a:lnTo>
                <a:lnTo>
                  <a:pt x="101" y="101"/>
                </a:lnTo>
                <a:lnTo>
                  <a:pt x="0" y="101"/>
                </a:lnTo>
                <a:lnTo>
                  <a:pt x="0" y="0"/>
                </a:lnTo>
              </a:path>
            </a:pathLst>
          </a:custGeom>
          <a:solidFill>
            <a:srgbClr val="FFFFFF"/>
          </a:solid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195" name="Rectangle 1"/>
          <p:cNvSpPr>
            <a:spLocks noChangeArrowheads="1"/>
          </p:cNvSpPr>
          <p:nvPr/>
        </p:nvSpPr>
        <p:spPr bwMode="auto">
          <a:xfrm>
            <a:off x="442913" y="5029200"/>
            <a:ext cx="8167687"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1200" b="1"/>
              <a:t>Figure 5.2 The basic architecture of a distributed-memory multiprocessor in 2017 typically consists of a multicore multiprocessor chip with memory and possibly I/O attached and an interface to an interconnection network that connects all the nodes</a:t>
            </a:r>
            <a:r>
              <a:rPr lang="en-US" altLang="en-US" sz="1200"/>
              <a:t>. Each processor core shares the entire memory, although the access time to the local memory attached to the core's chip will be much faster than the access time to remote memories.</a:t>
            </a:r>
            <a:endParaRPr lang="en-US" altLang="en-US" sz="1200" b="1"/>
          </a:p>
        </p:txBody>
      </p:sp>
      <p:pic>
        <p:nvPicPr>
          <p:cNvPr id="8196" name="Picture 2" descr="X:\02_GRAPHICS\BOOKS\02_PPTs\MKCAD(Hennessy)\PPT\Ch05\f05-02-9780128119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8738" y="990600"/>
            <a:ext cx="6275387"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7793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p:txBody>
          <a:bodyPr/>
          <a:lstStyle/>
          <a:p>
            <a:r>
              <a:rPr lang="en-US" dirty="0" smtClean="0"/>
              <a:t>Cache Coherence</a:t>
            </a:r>
            <a:endParaRPr lang="en-AU" dirty="0"/>
          </a:p>
        </p:txBody>
      </p:sp>
      <p:sp>
        <p:nvSpPr>
          <p:cNvPr id="242691" name="Rectangle 3"/>
          <p:cNvSpPr>
            <a:spLocks noGrp="1" noChangeArrowheads="1"/>
          </p:cNvSpPr>
          <p:nvPr>
            <p:ph type="body" idx="1"/>
          </p:nvPr>
        </p:nvSpPr>
        <p:spPr/>
        <p:txBody>
          <a:bodyPr/>
          <a:lstStyle/>
          <a:p>
            <a:pPr>
              <a:lnSpc>
                <a:spcPct val="90000"/>
              </a:lnSpc>
            </a:pPr>
            <a:r>
              <a:rPr lang="en-US" dirty="0" smtClean="0"/>
              <a:t>Processors may see different values through their caches:</a:t>
            </a:r>
          </a:p>
        </p:txBody>
      </p:sp>
      <p:sp>
        <p:nvSpPr>
          <p:cNvPr id="7" name="Text Box 5"/>
          <p:cNvSpPr txBox="1">
            <a:spLocks noChangeArrowheads="1"/>
          </p:cNvSpPr>
          <p:nvPr/>
        </p:nvSpPr>
        <p:spPr bwMode="auto">
          <a:xfrm rot="5400000">
            <a:off x="6725358" y="2050502"/>
            <a:ext cx="446795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Centralized Shared-Memory Architectures</a:t>
            </a:r>
            <a:endParaRPr lang="en-US" sz="1800" dirty="0">
              <a:solidFill>
                <a:srgbClr val="0066FF"/>
              </a:solidFill>
              <a:latin typeface="Arial" charset="0"/>
            </a:endParaRPr>
          </a:p>
        </p:txBody>
      </p:sp>
      <p:pic>
        <p:nvPicPr>
          <p:cNvPr id="2" name="Picture 1"/>
          <p:cNvPicPr>
            <a:picLocks noChangeAspect="1"/>
          </p:cNvPicPr>
          <p:nvPr/>
        </p:nvPicPr>
        <p:blipFill>
          <a:blip r:embed="rId3"/>
          <a:stretch>
            <a:fillRect/>
          </a:stretch>
        </p:blipFill>
        <p:spPr>
          <a:xfrm>
            <a:off x="395536" y="2564904"/>
            <a:ext cx="8301353" cy="170648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p:txBody>
          <a:bodyPr/>
          <a:lstStyle/>
          <a:p>
            <a:r>
              <a:rPr lang="en-US" dirty="0" smtClean="0"/>
              <a:t>Cache Coherence</a:t>
            </a:r>
            <a:endParaRPr lang="en-AU" dirty="0"/>
          </a:p>
        </p:txBody>
      </p:sp>
      <p:sp>
        <p:nvSpPr>
          <p:cNvPr id="242691" name="Rectangle 3"/>
          <p:cNvSpPr>
            <a:spLocks noGrp="1" noChangeArrowheads="1"/>
          </p:cNvSpPr>
          <p:nvPr>
            <p:ph type="body" idx="1"/>
          </p:nvPr>
        </p:nvSpPr>
        <p:spPr/>
        <p:txBody>
          <a:bodyPr/>
          <a:lstStyle/>
          <a:p>
            <a:pPr>
              <a:lnSpc>
                <a:spcPct val="90000"/>
              </a:lnSpc>
            </a:pPr>
            <a:r>
              <a:rPr lang="en-US" dirty="0" smtClean="0"/>
              <a:t>Coherence</a:t>
            </a:r>
          </a:p>
          <a:p>
            <a:pPr lvl="1">
              <a:lnSpc>
                <a:spcPct val="90000"/>
              </a:lnSpc>
            </a:pPr>
            <a:r>
              <a:rPr lang="en-US" dirty="0" smtClean="0"/>
              <a:t>All reads by any processor must return the most recently written value</a:t>
            </a:r>
          </a:p>
          <a:p>
            <a:pPr lvl="1">
              <a:lnSpc>
                <a:spcPct val="90000"/>
              </a:lnSpc>
            </a:pPr>
            <a:r>
              <a:rPr lang="en-US" dirty="0" smtClean="0"/>
              <a:t>Writes to the same location by any two processors are seen in the same order by all processors</a:t>
            </a:r>
          </a:p>
          <a:p>
            <a:pPr lvl="1">
              <a:lnSpc>
                <a:spcPct val="90000"/>
              </a:lnSpc>
            </a:pPr>
            <a:endParaRPr lang="en-US" dirty="0" smtClean="0"/>
          </a:p>
          <a:p>
            <a:pPr>
              <a:lnSpc>
                <a:spcPct val="90000"/>
              </a:lnSpc>
            </a:pPr>
            <a:r>
              <a:rPr lang="en-US" dirty="0" smtClean="0"/>
              <a:t>Consistency</a:t>
            </a:r>
          </a:p>
          <a:p>
            <a:pPr lvl="1">
              <a:lnSpc>
                <a:spcPct val="90000"/>
              </a:lnSpc>
            </a:pPr>
            <a:r>
              <a:rPr lang="en-US" dirty="0" smtClean="0"/>
              <a:t>When a written value will be returned by a read</a:t>
            </a:r>
          </a:p>
          <a:p>
            <a:pPr lvl="1">
              <a:lnSpc>
                <a:spcPct val="90000"/>
              </a:lnSpc>
            </a:pPr>
            <a:r>
              <a:rPr lang="en-US" dirty="0" smtClean="0"/>
              <a:t>If a processor writes location A followed by location B, any processor that sees the new value of B must also see the new value of A</a:t>
            </a:r>
          </a:p>
        </p:txBody>
      </p:sp>
      <p:sp>
        <p:nvSpPr>
          <p:cNvPr id="8" name="Text Box 5"/>
          <p:cNvSpPr txBox="1">
            <a:spLocks noChangeArrowheads="1"/>
          </p:cNvSpPr>
          <p:nvPr/>
        </p:nvSpPr>
        <p:spPr bwMode="auto">
          <a:xfrm rot="5400000">
            <a:off x="6725358" y="2050502"/>
            <a:ext cx="446795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Centralized Shared-Memory Architectures</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p:txBody>
          <a:bodyPr/>
          <a:lstStyle/>
          <a:p>
            <a:r>
              <a:rPr lang="en-US" dirty="0" smtClean="0"/>
              <a:t>Enforcing Coherence</a:t>
            </a:r>
            <a:endParaRPr lang="en-AU" dirty="0"/>
          </a:p>
        </p:txBody>
      </p:sp>
      <p:sp>
        <p:nvSpPr>
          <p:cNvPr id="242691" name="Rectangle 3"/>
          <p:cNvSpPr>
            <a:spLocks noGrp="1" noChangeArrowheads="1"/>
          </p:cNvSpPr>
          <p:nvPr>
            <p:ph type="body" idx="1"/>
          </p:nvPr>
        </p:nvSpPr>
        <p:spPr/>
        <p:txBody>
          <a:bodyPr/>
          <a:lstStyle/>
          <a:p>
            <a:pPr>
              <a:lnSpc>
                <a:spcPct val="90000"/>
              </a:lnSpc>
            </a:pPr>
            <a:r>
              <a:rPr lang="en-US" dirty="0" smtClean="0"/>
              <a:t>Coherent caches provide:</a:t>
            </a:r>
          </a:p>
          <a:p>
            <a:pPr lvl="1">
              <a:lnSpc>
                <a:spcPct val="90000"/>
              </a:lnSpc>
            </a:pPr>
            <a:r>
              <a:rPr lang="en-US" i="1" dirty="0" smtClean="0"/>
              <a:t>Migration</a:t>
            </a:r>
            <a:r>
              <a:rPr lang="en-US" dirty="0" smtClean="0"/>
              <a:t>:  movement of data</a:t>
            </a:r>
          </a:p>
          <a:p>
            <a:pPr lvl="1">
              <a:lnSpc>
                <a:spcPct val="90000"/>
              </a:lnSpc>
            </a:pPr>
            <a:r>
              <a:rPr lang="en-US" i="1" dirty="0" smtClean="0"/>
              <a:t>Replication</a:t>
            </a:r>
            <a:r>
              <a:rPr lang="en-US" dirty="0" smtClean="0"/>
              <a:t>:  multiple copies of data</a:t>
            </a:r>
          </a:p>
          <a:p>
            <a:pPr lvl="1">
              <a:lnSpc>
                <a:spcPct val="90000"/>
              </a:lnSpc>
            </a:pPr>
            <a:endParaRPr lang="en-US" dirty="0" smtClean="0"/>
          </a:p>
          <a:p>
            <a:pPr>
              <a:lnSpc>
                <a:spcPct val="90000"/>
              </a:lnSpc>
            </a:pPr>
            <a:r>
              <a:rPr lang="en-US" dirty="0" smtClean="0"/>
              <a:t>Cache coherence protocols</a:t>
            </a:r>
          </a:p>
          <a:p>
            <a:pPr lvl="1">
              <a:lnSpc>
                <a:spcPct val="90000"/>
              </a:lnSpc>
            </a:pPr>
            <a:r>
              <a:rPr lang="en-US" dirty="0" smtClean="0"/>
              <a:t>Directory based</a:t>
            </a:r>
          </a:p>
          <a:p>
            <a:pPr lvl="2">
              <a:lnSpc>
                <a:spcPct val="90000"/>
              </a:lnSpc>
            </a:pPr>
            <a:r>
              <a:rPr lang="en-US" dirty="0" smtClean="0"/>
              <a:t>Sharing status of each block kept in one location</a:t>
            </a:r>
          </a:p>
          <a:p>
            <a:pPr lvl="1">
              <a:lnSpc>
                <a:spcPct val="90000"/>
              </a:lnSpc>
            </a:pPr>
            <a:r>
              <a:rPr lang="en-US" dirty="0" smtClean="0"/>
              <a:t>Snooping</a:t>
            </a:r>
          </a:p>
          <a:p>
            <a:pPr lvl="2">
              <a:lnSpc>
                <a:spcPct val="90000"/>
              </a:lnSpc>
            </a:pPr>
            <a:r>
              <a:rPr lang="en-US" dirty="0" smtClean="0"/>
              <a:t>Each core tracks sharing status of each block</a:t>
            </a:r>
          </a:p>
          <a:p>
            <a:pPr lvl="2">
              <a:lnSpc>
                <a:spcPct val="90000"/>
              </a:lnSpc>
            </a:pPr>
            <a:endParaRPr lang="en-US" dirty="0" smtClean="0"/>
          </a:p>
        </p:txBody>
      </p:sp>
      <p:sp>
        <p:nvSpPr>
          <p:cNvPr id="8" name="Text Box 5"/>
          <p:cNvSpPr txBox="1">
            <a:spLocks noChangeArrowheads="1"/>
          </p:cNvSpPr>
          <p:nvPr/>
        </p:nvSpPr>
        <p:spPr bwMode="auto">
          <a:xfrm rot="5400000">
            <a:off x="6725358" y="2050502"/>
            <a:ext cx="446795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Centralized Shared-Memory Architectures</a:t>
            </a:r>
            <a:endParaRPr lang="en-US" sz="1800" dirty="0">
              <a:solidFill>
                <a:srgbClr val="0066FF"/>
              </a:solidFill>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Copyright © 2019, Elsevier Inc. All rights Reserved</a:t>
            </a:r>
            <a:endParaRPr lang="en-AU"/>
          </a:p>
        </p:txBody>
      </p:sp>
      <p:sp>
        <p:nvSpPr>
          <p:cNvPr id="242690" name="Rectangle 2"/>
          <p:cNvSpPr>
            <a:spLocks noGrp="1" noChangeArrowheads="1"/>
          </p:cNvSpPr>
          <p:nvPr>
            <p:ph type="title"/>
          </p:nvPr>
        </p:nvSpPr>
        <p:spPr/>
        <p:txBody>
          <a:bodyPr/>
          <a:lstStyle/>
          <a:p>
            <a:r>
              <a:rPr lang="en-US" dirty="0" smtClean="0"/>
              <a:t>Snoopy Coherence Protocols</a:t>
            </a:r>
            <a:endParaRPr lang="en-AU" dirty="0"/>
          </a:p>
        </p:txBody>
      </p:sp>
      <p:sp>
        <p:nvSpPr>
          <p:cNvPr id="242691" name="Rectangle 3"/>
          <p:cNvSpPr>
            <a:spLocks noGrp="1" noChangeArrowheads="1"/>
          </p:cNvSpPr>
          <p:nvPr>
            <p:ph type="body" idx="1"/>
          </p:nvPr>
        </p:nvSpPr>
        <p:spPr/>
        <p:txBody>
          <a:bodyPr/>
          <a:lstStyle/>
          <a:p>
            <a:pPr>
              <a:lnSpc>
                <a:spcPct val="90000"/>
              </a:lnSpc>
            </a:pPr>
            <a:r>
              <a:rPr lang="en-US" dirty="0" smtClean="0"/>
              <a:t>Write invalidate</a:t>
            </a:r>
          </a:p>
          <a:p>
            <a:pPr lvl="1">
              <a:lnSpc>
                <a:spcPct val="90000"/>
              </a:lnSpc>
            </a:pPr>
            <a:r>
              <a:rPr lang="en-US" dirty="0" smtClean="0"/>
              <a:t>On write, invalidate all other copies</a:t>
            </a:r>
          </a:p>
          <a:p>
            <a:pPr lvl="1">
              <a:lnSpc>
                <a:spcPct val="90000"/>
              </a:lnSpc>
            </a:pPr>
            <a:r>
              <a:rPr lang="en-US" dirty="0" smtClean="0"/>
              <a:t>Use bus itself to serialize</a:t>
            </a:r>
          </a:p>
          <a:p>
            <a:pPr lvl="2">
              <a:lnSpc>
                <a:spcPct val="90000"/>
              </a:lnSpc>
            </a:pPr>
            <a:r>
              <a:rPr lang="en-US" dirty="0" smtClean="0"/>
              <a:t>Write cannot complete until bus access is obtained</a:t>
            </a:r>
          </a:p>
          <a:p>
            <a:pPr lvl="1">
              <a:lnSpc>
                <a:spcPct val="90000"/>
              </a:lnSpc>
            </a:pPr>
            <a:endParaRPr lang="en-US" dirty="0" smtClean="0"/>
          </a:p>
          <a:p>
            <a:pPr lvl="1">
              <a:lnSpc>
                <a:spcPct val="90000"/>
              </a:lnSpc>
            </a:pPr>
            <a:endParaRPr lang="en-US" dirty="0" smtClean="0"/>
          </a:p>
          <a:p>
            <a:pPr lvl="1">
              <a:lnSpc>
                <a:spcPct val="90000"/>
              </a:lnSpc>
            </a:pPr>
            <a:endParaRPr lang="en-US" dirty="0" smtClean="0"/>
          </a:p>
          <a:p>
            <a:pPr lvl="1">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r>
              <a:rPr lang="en-US" dirty="0" smtClean="0"/>
              <a:t>Write update</a:t>
            </a:r>
          </a:p>
          <a:p>
            <a:pPr lvl="1">
              <a:lnSpc>
                <a:spcPct val="90000"/>
              </a:lnSpc>
            </a:pPr>
            <a:r>
              <a:rPr lang="en-US" dirty="0" smtClean="0"/>
              <a:t>On write, update all copies</a:t>
            </a:r>
          </a:p>
        </p:txBody>
      </p:sp>
      <p:sp>
        <p:nvSpPr>
          <p:cNvPr id="8" name="Text Box 5"/>
          <p:cNvSpPr txBox="1">
            <a:spLocks noChangeArrowheads="1"/>
          </p:cNvSpPr>
          <p:nvPr/>
        </p:nvSpPr>
        <p:spPr bwMode="auto">
          <a:xfrm rot="5400000">
            <a:off x="6725358" y="2050502"/>
            <a:ext cx="4467954" cy="369332"/>
          </a:xfrm>
          <a:prstGeom prst="rect">
            <a:avLst/>
          </a:prstGeom>
          <a:solidFill>
            <a:srgbClr val="C0C0C0"/>
          </a:solidFill>
          <a:ln w="9525">
            <a:noFill/>
            <a:miter lim="800000"/>
            <a:headEnd/>
            <a:tailEnd/>
          </a:ln>
          <a:effectLst/>
        </p:spPr>
        <p:txBody>
          <a:bodyPr wrap="none">
            <a:spAutoFit/>
          </a:bodyPr>
          <a:lstStyle/>
          <a:p>
            <a:pPr eaLnBrk="0" hangingPunct="0">
              <a:spcBef>
                <a:spcPct val="0"/>
              </a:spcBef>
              <a:buClrTx/>
              <a:buSzTx/>
              <a:buFontTx/>
              <a:buNone/>
            </a:pPr>
            <a:r>
              <a:rPr lang="en-US" sz="1800" dirty="0" smtClean="0">
                <a:solidFill>
                  <a:srgbClr val="0066FF"/>
                </a:solidFill>
                <a:latin typeface="Arial" charset="0"/>
              </a:rPr>
              <a:t>Centralized Shared-Memory Architectures</a:t>
            </a:r>
            <a:endParaRPr lang="en-US" sz="1800" dirty="0">
              <a:solidFill>
                <a:srgbClr val="0066FF"/>
              </a:solidFill>
              <a:latin typeface="Arial" charset="0"/>
            </a:endParaRPr>
          </a:p>
        </p:txBody>
      </p:sp>
      <p:pic>
        <p:nvPicPr>
          <p:cNvPr id="2" name="Picture 1"/>
          <p:cNvPicPr>
            <a:picLocks noChangeAspect="1"/>
          </p:cNvPicPr>
          <p:nvPr/>
        </p:nvPicPr>
        <p:blipFill>
          <a:blip r:embed="rId3"/>
          <a:stretch>
            <a:fillRect/>
          </a:stretch>
        </p:blipFill>
        <p:spPr>
          <a:xfrm>
            <a:off x="323528" y="2780928"/>
            <a:ext cx="8262228" cy="247689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cod4e">
  <a:themeElements>
    <a:clrScheme name="1_cod4e 7">
      <a:dk1>
        <a:srgbClr val="000000"/>
      </a:dk1>
      <a:lt1>
        <a:srgbClr val="FFFFFF"/>
      </a:lt1>
      <a:dk2>
        <a:srgbClr val="0039A6"/>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fontScheme name="1_cod4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
            <a:schemeClr val="tx1"/>
          </a:buClr>
          <a:buSzPct val="60000"/>
          <a:buFont typeface="Wingdings" pitchFamily="2" charset="2"/>
          <a:buNone/>
          <a:tabLst/>
          <a:defRPr kumimoji="0" lang="en-US" sz="32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
            <a:schemeClr val="tx1"/>
          </a:buClr>
          <a:buSzPct val="60000"/>
          <a:buFont typeface="Wingdings" pitchFamily="2" charset="2"/>
          <a:buNone/>
          <a:tabLst/>
          <a:defRPr kumimoji="0" lang="en-US" sz="32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1_cod4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cod4e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cod4e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cod4e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1_cod4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cod4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cod4e 7">
        <a:dk1>
          <a:srgbClr val="000000"/>
        </a:dk1>
        <a:lt1>
          <a:srgbClr val="FFFFFF"/>
        </a:lt1>
        <a:dk2>
          <a:srgbClr val="0039A6"/>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cod4e</Template>
  <TotalTime>26815</TotalTime>
  <Words>4730</Words>
  <Application>Microsoft Office PowerPoint</Application>
  <PresentationFormat>On-screen Show (4:3)</PresentationFormat>
  <Paragraphs>488</Paragraphs>
  <Slides>49</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Microsoft YaHei</vt:lpstr>
      <vt:lpstr>Arial</vt:lpstr>
      <vt:lpstr>Arial Black</vt:lpstr>
      <vt:lpstr>Times New Roman</vt:lpstr>
      <vt:lpstr>Wingdings</vt:lpstr>
      <vt:lpstr>1_cod4e</vt:lpstr>
      <vt:lpstr>PowerPoint Presentation</vt:lpstr>
      <vt:lpstr>Introduction</vt:lpstr>
      <vt:lpstr>Types</vt:lpstr>
      <vt:lpstr>PowerPoint Presentation</vt:lpstr>
      <vt:lpstr>PowerPoint Presentation</vt:lpstr>
      <vt:lpstr>Cache Coherence</vt:lpstr>
      <vt:lpstr>Cache Coherence</vt:lpstr>
      <vt:lpstr>Enforcing Coherence</vt:lpstr>
      <vt:lpstr>Snoopy Coherence Protocols</vt:lpstr>
      <vt:lpstr>PowerPoint Presentation</vt:lpstr>
      <vt:lpstr>Snoopy Coherence Protocols</vt:lpstr>
      <vt:lpstr>Snoopy Coherence Protocols</vt:lpstr>
      <vt:lpstr>PowerPoint Presentation</vt:lpstr>
      <vt:lpstr>Snoopy Coherence Protocols</vt:lpstr>
      <vt:lpstr>PowerPoint Presentation</vt:lpstr>
      <vt:lpstr>PowerPoint Presentation</vt:lpstr>
      <vt:lpstr>Snoopy Coherence Protocols</vt:lpstr>
      <vt:lpstr>Coherence Protocols:  Extensions</vt:lpstr>
      <vt:lpstr>PowerPoint Presentation</vt:lpstr>
      <vt:lpstr>Coherence Protocols</vt:lpstr>
      <vt:lpstr>Performance</vt:lpstr>
      <vt:lpstr>Performance Study:  Commercial Workload</vt:lpstr>
      <vt:lpstr>Performance Study:  Commercial Workload</vt:lpstr>
      <vt:lpstr>Performance Study:  Commercial Workload</vt:lpstr>
      <vt:lpstr>Performance Study:  Commercial Workload</vt:lpstr>
      <vt:lpstr>Directory Protocols</vt:lpstr>
      <vt:lpstr>Directory Protocols</vt:lpstr>
      <vt:lpstr>PowerPoint Presentation</vt:lpstr>
      <vt:lpstr>Directory Protocols</vt:lpstr>
      <vt:lpstr>Messages</vt:lpstr>
      <vt:lpstr>PowerPoint Presentation</vt:lpstr>
      <vt:lpstr>Directory Protocols</vt:lpstr>
      <vt:lpstr>PowerPoint Presentation</vt:lpstr>
      <vt:lpstr>PowerPoint Presentation</vt:lpstr>
      <vt:lpstr>Directory Protocols</vt:lpstr>
      <vt:lpstr>Directory Protocols</vt:lpstr>
      <vt:lpstr>Synchronization</vt:lpstr>
      <vt:lpstr>Fetch&amp;Increment example</vt:lpstr>
      <vt:lpstr>Implementing Locks</vt:lpstr>
      <vt:lpstr>Implementing Locks</vt:lpstr>
      <vt:lpstr>Implementing Locks</vt:lpstr>
      <vt:lpstr>Models of Memory Consistency</vt:lpstr>
      <vt:lpstr>Implementing Locks</vt:lpstr>
      <vt:lpstr>PowerPoint Presentation</vt:lpstr>
      <vt:lpstr>Relaxed Consistency Models</vt:lpstr>
      <vt:lpstr>Relaxed Consistency Models</vt:lpstr>
      <vt:lpstr>Relaxed Consistency Models</vt:lpstr>
      <vt:lpstr>PowerPoint Presentation</vt:lpstr>
      <vt:lpstr>Fallacies and Pitfalls</vt:lpstr>
    </vt:vector>
  </TitlesOfParts>
  <Company>Ashenden Designs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 Ashenden</dc:creator>
  <cp:lastModifiedBy>Uzi Vishkin</cp:lastModifiedBy>
  <cp:revision>768</cp:revision>
  <dcterms:created xsi:type="dcterms:W3CDTF">2008-07-27T22:34:41Z</dcterms:created>
  <dcterms:modified xsi:type="dcterms:W3CDTF">2019-04-08T02:29:11Z</dcterms:modified>
</cp:coreProperties>
</file>