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60"/>
  </p:notesMasterIdLst>
  <p:handoutMasterIdLst>
    <p:handoutMasterId r:id="rId61"/>
  </p:handoutMasterIdLst>
  <p:sldIdLst>
    <p:sldId id="270" r:id="rId2"/>
    <p:sldId id="271" r:id="rId3"/>
    <p:sldId id="272" r:id="rId4"/>
    <p:sldId id="273" r:id="rId5"/>
    <p:sldId id="274" r:id="rId6"/>
    <p:sldId id="275" r:id="rId7"/>
    <p:sldId id="276" r:id="rId8"/>
    <p:sldId id="277" r:id="rId9"/>
    <p:sldId id="278" r:id="rId10"/>
    <p:sldId id="279" r:id="rId11"/>
    <p:sldId id="280" r:id="rId12"/>
    <p:sldId id="320" r:id="rId13"/>
    <p:sldId id="281" r:id="rId14"/>
    <p:sldId id="282" r:id="rId15"/>
    <p:sldId id="283" r:id="rId16"/>
    <p:sldId id="284" r:id="rId17"/>
    <p:sldId id="285" r:id="rId18"/>
    <p:sldId id="286" r:id="rId19"/>
    <p:sldId id="287" r:id="rId20"/>
    <p:sldId id="288" r:id="rId21"/>
    <p:sldId id="289" r:id="rId22"/>
    <p:sldId id="290" r:id="rId23"/>
    <p:sldId id="318" r:id="rId24"/>
    <p:sldId id="291" r:id="rId25"/>
    <p:sldId id="319" r:id="rId26"/>
    <p:sldId id="292" r:id="rId27"/>
    <p:sldId id="293" r:id="rId28"/>
    <p:sldId id="325" r:id="rId29"/>
    <p:sldId id="294" r:id="rId30"/>
    <p:sldId id="296" r:id="rId31"/>
    <p:sldId id="297" r:id="rId32"/>
    <p:sldId id="321" r:id="rId33"/>
    <p:sldId id="298" r:id="rId34"/>
    <p:sldId id="322" r:id="rId35"/>
    <p:sldId id="314" r:id="rId36"/>
    <p:sldId id="323" r:id="rId37"/>
    <p:sldId id="326" r:id="rId38"/>
    <p:sldId id="328" r:id="rId39"/>
    <p:sldId id="327" r:id="rId40"/>
    <p:sldId id="299" r:id="rId41"/>
    <p:sldId id="300" r:id="rId42"/>
    <p:sldId id="301" r:id="rId43"/>
    <p:sldId id="302" r:id="rId44"/>
    <p:sldId id="303" r:id="rId45"/>
    <p:sldId id="304" r:id="rId46"/>
    <p:sldId id="324" r:id="rId47"/>
    <p:sldId id="315" r:id="rId48"/>
    <p:sldId id="316" r:id="rId49"/>
    <p:sldId id="305" r:id="rId50"/>
    <p:sldId id="306" r:id="rId51"/>
    <p:sldId id="307" r:id="rId52"/>
    <p:sldId id="308" r:id="rId53"/>
    <p:sldId id="309" r:id="rId54"/>
    <p:sldId id="310" r:id="rId55"/>
    <p:sldId id="311" r:id="rId56"/>
    <p:sldId id="312" r:id="rId57"/>
    <p:sldId id="313" r:id="rId58"/>
    <p:sldId id="317" r:id="rId59"/>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808080"/>
    <a:srgbClr val="5F5F5F"/>
    <a:srgbClr val="3399FF"/>
    <a:srgbClr val="000066"/>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86" autoAdjust="0"/>
  </p:normalViewPr>
  <p:slideViewPr>
    <p:cSldViewPr>
      <p:cViewPr varScale="1">
        <p:scale>
          <a:sx n="83" d="100"/>
          <a:sy n="83" d="100"/>
        </p:scale>
        <p:origin x="102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4348D271-38A6-4D7A-975F-011E3EA00824}" type="datetime3">
              <a:rPr lang="en-US" smtClean="0"/>
              <a:t>25 March 2019</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1139693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46693AC5-E629-4F75-81C4-E80305774BA0}" type="datetime3">
              <a:rPr lang="en-US" smtClean="0"/>
              <a:t>25 March 2019</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2813722801"/>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3450FB8-A4D7-48B2-9CB3-5521EE1AECBC}"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4104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56873E2-E758-47A5-BD1D-F57A3EF213F3}"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7948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85F89E0-5641-4EBF-AE5D-3D7EFC77CCFD}"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12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07489E55-20AD-41E7-8B27-A0D28D3FEBA8}" type="slidenum">
              <a:rPr lang="en-US" altLang="en-US">
                <a:solidFill>
                  <a:srgbClr val="000000"/>
                </a:solidFill>
                <a:latin typeface="Times New Roman" panose="02020603050405020304" pitchFamily="18" charset="0"/>
              </a:rPr>
              <a:pPr eaLnBrk="1"/>
              <a:t>12</a:t>
            </a:fld>
            <a:endParaRPr lang="en-US" altLang="en-US">
              <a:solidFill>
                <a:srgbClr val="000000"/>
              </a:solidFill>
              <a:latin typeface="Times New Roman" panose="02020603050405020304" pitchFamily="18" charset="0"/>
            </a:endParaRPr>
          </a:p>
        </p:txBody>
      </p:sp>
      <p:sp>
        <p:nvSpPr>
          <p:cNvPr id="450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8325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59CE9D8-6107-45DA-9845-9B79CDBA5753}"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7820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A463ECD-0836-4E0C-A283-51953A865579}"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6424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82D34EA-112E-4426-8654-71DD86CF6B4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2248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78DC073-189C-49AA-8BDC-77EE2612192D}"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9379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6ADE8A2-33C2-4F7C-B4E7-5615C21E92EB}"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8874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0F39B76-4B13-40D6-A84E-5D4FC0E400B3}"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6222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3079564-71B7-4D75-8E4A-FC64CAEC311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6520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F4836F-E334-4991-B3B9-BEC9C9173C9E}"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67806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5E0C5B4-F19E-4C1A-BCFD-C8409342096D}"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91513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81F7A81-0406-4C7C-AE0C-38F89B7C021B}"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60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87CCC3A-ADD5-45AA-A381-9C871AF203A7}"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08239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03C5C428-89DF-46ED-81A2-F26242EFB68C}" type="slidenum">
              <a:rPr lang="en-US" altLang="en-US">
                <a:solidFill>
                  <a:srgbClr val="000000"/>
                </a:solidFill>
                <a:latin typeface="Times New Roman" panose="02020603050405020304" pitchFamily="18" charset="0"/>
              </a:rPr>
              <a:pPr eaLnBrk="1"/>
              <a:t>23</a:t>
            </a:fld>
            <a:endParaRPr lang="en-US" altLang="en-US">
              <a:solidFill>
                <a:srgbClr val="000000"/>
              </a:solidFill>
              <a:latin typeface="Times New Roman" panose="02020603050405020304" pitchFamily="18" charset="0"/>
            </a:endParaRPr>
          </a:p>
        </p:txBody>
      </p:sp>
      <p:sp>
        <p:nvSpPr>
          <p:cNvPr id="512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6124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DA8492D-561F-42FE-96E6-8CAD5075DD62}"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87543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8980E40E-02BE-4FF2-85BB-40506C2A539F}" type="slidenum">
              <a:rPr lang="en-US" altLang="en-US">
                <a:solidFill>
                  <a:srgbClr val="000000"/>
                </a:solidFill>
                <a:latin typeface="Times New Roman" panose="02020603050405020304" pitchFamily="18" charset="0"/>
              </a:rPr>
              <a:pPr eaLnBrk="1"/>
              <a:t>25</a:t>
            </a:fld>
            <a:endParaRPr lang="en-US" altLang="en-US">
              <a:solidFill>
                <a:srgbClr val="000000"/>
              </a:solidFill>
              <a:latin typeface="Times New Roman" panose="02020603050405020304" pitchFamily="18" charset="0"/>
            </a:endParaRPr>
          </a:p>
        </p:txBody>
      </p:sp>
      <p:sp>
        <p:nvSpPr>
          <p:cNvPr id="522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30568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DFF8AC8-435A-4077-9E22-9AB1FC9AE6AE}"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48358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D297CC4-ACC3-4E46-AE29-30B72920501D}"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46245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1A5F03A-DCFD-4046-9389-1D5DBD4B74A9}"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66112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8EB7188-B27A-4E4D-999D-182358EF1AD9}"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0258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53930F0-D434-4C2E-9088-C01E50F84299}"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11632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FA46471-3114-4E0B-A895-482E518FD99B}"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22516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40D6ED9E-E176-4F5E-BA94-3E25AB7E2922}" type="slidenum">
              <a:rPr lang="en-US" altLang="en-US">
                <a:solidFill>
                  <a:srgbClr val="000000"/>
                </a:solidFill>
                <a:latin typeface="Times New Roman" panose="02020603050405020304" pitchFamily="18" charset="0"/>
              </a:rPr>
              <a:pPr eaLnBrk="1"/>
              <a:t>32</a:t>
            </a:fld>
            <a:endParaRPr lang="en-US" altLang="en-US">
              <a:solidFill>
                <a:srgbClr val="000000"/>
              </a:solidFill>
              <a:latin typeface="Times New Roman" panose="02020603050405020304" pitchFamily="18" charset="0"/>
            </a:endParaRPr>
          </a:p>
        </p:txBody>
      </p:sp>
      <p:sp>
        <p:nvSpPr>
          <p:cNvPr id="5325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0557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6D25AAB-4024-4185-92F0-B0979A7AFBF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1998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194212D9-F06C-4687-80EB-4D57498DAC60}" type="slidenum">
              <a:rPr lang="en-US" altLang="en-US">
                <a:solidFill>
                  <a:srgbClr val="000000"/>
                </a:solidFill>
                <a:latin typeface="Times New Roman" panose="02020603050405020304" pitchFamily="18" charset="0"/>
              </a:rPr>
              <a:pPr eaLnBrk="1"/>
              <a:t>34</a:t>
            </a:fld>
            <a:endParaRPr lang="en-US" altLang="en-US">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09798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6D25AAB-4024-4185-92F0-B0979A7AFBF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59350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B45258D1-5BD8-47FE-85D9-BB588EC35DBC}" type="slidenum">
              <a:rPr lang="en-US" altLang="en-US">
                <a:solidFill>
                  <a:srgbClr val="000000"/>
                </a:solidFill>
                <a:latin typeface="Times New Roman" panose="02020603050405020304" pitchFamily="18" charset="0"/>
              </a:rPr>
              <a:pPr eaLnBrk="1"/>
              <a:t>36</a:t>
            </a:fld>
            <a:endParaRPr lang="en-US" altLang="en-US">
              <a:solidFill>
                <a:srgbClr val="000000"/>
              </a:solidFill>
              <a:latin typeface="Times New Roman" panose="02020603050405020304" pitchFamily="18" charset="0"/>
            </a:endParaRPr>
          </a:p>
        </p:txBody>
      </p:sp>
      <p:sp>
        <p:nvSpPr>
          <p:cNvPr id="5529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45584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B2AA5349-488E-4B69-9F21-373D227503A2}" type="slidenum">
              <a:rPr lang="en-US" altLang="en-US">
                <a:solidFill>
                  <a:srgbClr val="000000"/>
                </a:solidFill>
                <a:latin typeface="Times New Roman" panose="02020603050405020304" pitchFamily="18" charset="0"/>
              </a:rPr>
              <a:pPr eaLnBrk="1"/>
              <a:t>37</a:t>
            </a:fld>
            <a:endParaRPr lang="en-US" altLang="en-US">
              <a:solidFill>
                <a:srgbClr val="000000"/>
              </a:solidFill>
              <a:latin typeface="Times New Roman" panose="02020603050405020304" pitchFamily="18" charset="0"/>
            </a:endParaRPr>
          </a:p>
        </p:txBody>
      </p:sp>
      <p:sp>
        <p:nvSpPr>
          <p:cNvPr id="5734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4344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5B32DD6-DB4D-4C6F-A19E-AE8A9CB269F4}" type="slidenum">
              <a:rPr lang="en-US" altLang="en-US">
                <a:solidFill>
                  <a:srgbClr val="000000"/>
                </a:solidFill>
                <a:latin typeface="Times New Roman" panose="02020603050405020304" pitchFamily="18" charset="0"/>
              </a:rPr>
              <a:pPr eaLnBrk="1"/>
              <a:t>39</a:t>
            </a:fld>
            <a:endParaRPr lang="en-US" altLang="en-US">
              <a:solidFill>
                <a:srgbClr val="000000"/>
              </a:solidFill>
              <a:latin typeface="Times New Roman" panose="02020603050405020304" pitchFamily="18" charset="0"/>
            </a:endParaRPr>
          </a:p>
        </p:txBody>
      </p:sp>
      <p:sp>
        <p:nvSpPr>
          <p:cNvPr id="593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03647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DEFD281-E0A6-4F8A-97D3-E281FD9FFE7C}"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79998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04E1AA4-5F9B-45BF-AEF2-984289476092}"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9067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DE5D3C9-D828-4155-85A6-C412E4E31ADE}"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39372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0DE305C-46C2-43D2-A304-E04B3E8E75A4}"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9364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C999DE0-B237-4D7F-A34D-F1AE01D48DA2}"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70986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4A862B7-7110-42E9-B601-86FB8974746A}"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631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97A36BF-B5A1-45AA-9284-C6E45B51EB0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4080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20F6E541-D73D-4F83-85CD-5A01E51B1DBE}" type="slidenum">
              <a:rPr lang="en-US" altLang="en-US">
                <a:solidFill>
                  <a:srgbClr val="000000"/>
                </a:solidFill>
                <a:latin typeface="Times New Roman" panose="02020603050405020304" pitchFamily="18" charset="0"/>
              </a:rPr>
              <a:pPr eaLnBrk="1"/>
              <a:t>46</a:t>
            </a:fld>
            <a:endParaRPr lang="en-US" altLang="en-US">
              <a:solidFill>
                <a:srgbClr val="000000"/>
              </a:solidFill>
              <a:latin typeface="Times New Roman" panose="02020603050405020304" pitchFamily="18" charset="0"/>
            </a:endParaRPr>
          </a:p>
        </p:txBody>
      </p:sp>
      <p:sp>
        <p:nvSpPr>
          <p:cNvPr id="614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6144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23092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4A862B7-7110-42E9-B601-86FB8974746A}"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95566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4A862B7-7110-42E9-B601-86FB8974746A}"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82730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94EF222-DDC4-4B4E-B052-006607246041}"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33169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4F3C8C8-192C-415E-A17A-27234808909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45521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66FE83A-E041-4C32-8791-EAB2D10A51EE}"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3552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968EF3D-2D61-4DBE-8B46-02F4EBE0A942}"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30738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C2C7202-1BEA-46B7-AA99-D9D8E44EB597}"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71980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77A658F-25FF-4AFB-AF60-04454F2C3370}"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89897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7D776B9-53A3-4595-A8CC-9140EA90FAD4}"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13487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55014C0-73DB-4C73-94A2-45856EFE90F5}"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88594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55A3463-1EC7-4066-8B6B-6C0D7030F7B6}"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826975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1A5B9AD-0EE0-4FEF-B113-EE3A9631A42A}" type="datetime3">
              <a:rPr lang="en-US" smtClean="0"/>
              <a:t>26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7408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7D5D882-0267-43B1-8854-491873F8D89E}"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5993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BB47E5D-6EDF-4387-8E31-2214EEB67808}"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0861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FDF3E34-C03C-4081-96ED-F171E736DDEB}"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3321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CDE714A-A9B0-4F7F-BA2F-168B22DAA24A}" type="datetime3">
              <a:rPr lang="en-US" smtClean="0"/>
              <a:t>25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07343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p:txBody>
          <a:bodyPr/>
          <a:lstStyle>
            <a:lvl1pPr>
              <a:defRPr/>
            </a:lvl1pPr>
          </a:lstStyle>
          <a:p>
            <a:r>
              <a:rPr lang="en-US" smtClean="0"/>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US" smtClean="0"/>
              <a:t>Copyright © 2019,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images.nvidia.com/content/volta-architecture/pdf/volta-architecture-whitepape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smtClean="0"/>
              <a:t>Copyright © 2019, Elsevier Inc. All rights Reserved</a:t>
            </a:r>
            <a:endParaRPr lang="en-AU"/>
          </a:p>
        </p:txBody>
      </p:sp>
      <p:sp>
        <p:nvSpPr>
          <p:cNvPr id="233483" name="Rectangle 11"/>
          <p:cNvSpPr>
            <a:spLocks noChangeArrowheads="1"/>
          </p:cNvSpPr>
          <p:nvPr/>
        </p:nvSpPr>
        <p:spPr bwMode="auto">
          <a:xfrm>
            <a:off x="2843213" y="1254125"/>
            <a:ext cx="1983235" cy="584775"/>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4</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1569660"/>
          </a:xfrm>
          <a:prstGeom prst="rect">
            <a:avLst/>
          </a:prstGeom>
          <a:noFill/>
          <a:ln w="9525" algn="ctr">
            <a:noFill/>
            <a:miter lim="800000"/>
            <a:headEnd/>
            <a:tailEnd/>
          </a:ln>
          <a:effectLst/>
        </p:spPr>
        <p:txBody>
          <a:bodyPr>
            <a:spAutoFit/>
          </a:bodyPr>
          <a:lstStyle/>
          <a:p>
            <a:r>
              <a:rPr lang="en-AU" dirty="0" smtClean="0">
                <a:solidFill>
                  <a:srgbClr val="0066FF"/>
                </a:solidFill>
                <a:latin typeface="Arial" charset="0"/>
              </a:rPr>
              <a:t>Data-Level Parallelism in Vector, SIMD, and GPU Architectures</a:t>
            </a:r>
            <a:endParaRPr lang="en-GB" dirty="0">
              <a:solidFill>
                <a:srgbClr val="0066FF"/>
              </a:solidFill>
              <a:latin typeface="Arial" charset="0"/>
            </a:endParaRPr>
          </a:p>
        </p:txBody>
      </p:sp>
      <p:sp>
        <p:nvSpPr>
          <p:cNvPr id="233485" name="Text Box 13"/>
          <p:cNvSpPr txBox="1">
            <a:spLocks noChangeArrowheads="1"/>
          </p:cNvSpPr>
          <p:nvPr/>
        </p:nvSpPr>
        <p:spPr bwMode="auto">
          <a:xfrm>
            <a:off x="2789285" y="-100013"/>
            <a:ext cx="4502066"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a:t>
            </a:r>
            <a:r>
              <a:rPr lang="en-US" sz="2000" smtClean="0">
                <a:solidFill>
                  <a:schemeClr val="bg1"/>
                </a:solidFill>
                <a:latin typeface="Arial" charset="0"/>
              </a:rPr>
              <a:t>, Sixth Edition</a:t>
            </a:r>
            <a:endParaRPr lang="en-GB" sz="20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Challenges</a:t>
            </a:r>
            <a:endParaRPr lang="en-AU" dirty="0"/>
          </a:p>
        </p:txBody>
      </p:sp>
      <p:sp>
        <p:nvSpPr>
          <p:cNvPr id="242691" name="Rectangle 3"/>
          <p:cNvSpPr>
            <a:spLocks noGrp="1" noChangeArrowheads="1"/>
          </p:cNvSpPr>
          <p:nvPr>
            <p:ph type="body" idx="1"/>
          </p:nvPr>
        </p:nvSpPr>
        <p:spPr/>
        <p:txBody>
          <a:bodyPr/>
          <a:lstStyle/>
          <a:p>
            <a:r>
              <a:rPr lang="en-US" sz="2000" dirty="0" smtClean="0"/>
              <a:t>Start up time</a:t>
            </a:r>
          </a:p>
          <a:p>
            <a:pPr lvl="1"/>
            <a:r>
              <a:rPr lang="en-US" sz="1800" dirty="0" smtClean="0"/>
              <a:t>Latency of vector functional unit</a:t>
            </a:r>
          </a:p>
          <a:p>
            <a:pPr lvl="1"/>
            <a:r>
              <a:rPr lang="en-US" sz="1800" dirty="0" smtClean="0"/>
              <a:t>Assume the same as Cray-1</a:t>
            </a:r>
          </a:p>
          <a:p>
            <a:pPr lvl="2"/>
            <a:r>
              <a:rPr lang="en-US" sz="1400" dirty="0" smtClean="0"/>
              <a:t>Floating-point add =&gt; 6 clock cycles</a:t>
            </a:r>
          </a:p>
          <a:p>
            <a:pPr lvl="2"/>
            <a:r>
              <a:rPr lang="en-US" sz="1400" dirty="0" smtClean="0"/>
              <a:t>Floating-point multiply =&gt; 7 clock cycles</a:t>
            </a:r>
          </a:p>
          <a:p>
            <a:pPr lvl="2"/>
            <a:r>
              <a:rPr lang="en-US" sz="1400" dirty="0" smtClean="0"/>
              <a:t>Floating-point divide =&gt; 20 clock cycles</a:t>
            </a:r>
          </a:p>
          <a:p>
            <a:pPr lvl="2"/>
            <a:r>
              <a:rPr lang="en-US" sz="1400" dirty="0" smtClean="0"/>
              <a:t>Vector load =&gt; 12 clock cycles</a:t>
            </a:r>
          </a:p>
          <a:p>
            <a:r>
              <a:rPr lang="en-US" sz="2000" dirty="0" smtClean="0"/>
              <a:t>Improvements</a:t>
            </a:r>
            <a:r>
              <a:rPr lang="en-US" sz="2400" dirty="0" smtClean="0"/>
              <a:t>:</a:t>
            </a:r>
          </a:p>
          <a:p>
            <a:pPr lvl="1"/>
            <a:r>
              <a:rPr lang="en-US" sz="1800" dirty="0" smtClean="0"/>
              <a:t>&gt; 1 element per clock cycle</a:t>
            </a:r>
          </a:p>
          <a:p>
            <a:pPr lvl="1"/>
            <a:r>
              <a:rPr lang="en-US" sz="1800" dirty="0" smtClean="0"/>
              <a:t>Non-64 wide vectors</a:t>
            </a:r>
          </a:p>
          <a:p>
            <a:pPr lvl="1"/>
            <a:r>
              <a:rPr lang="en-US" sz="1800" dirty="0" smtClean="0"/>
              <a:t>IF statements in vector code</a:t>
            </a:r>
          </a:p>
          <a:p>
            <a:pPr lvl="1"/>
            <a:r>
              <a:rPr lang="en-US" sz="1800" dirty="0" smtClean="0"/>
              <a:t>Memory system optimizations to support vector processors</a:t>
            </a:r>
          </a:p>
          <a:p>
            <a:pPr lvl="1"/>
            <a:r>
              <a:rPr lang="en-US" sz="1800" dirty="0" smtClean="0"/>
              <a:t>Multiple dimensional matrices</a:t>
            </a:r>
          </a:p>
          <a:p>
            <a:pPr lvl="1"/>
            <a:r>
              <a:rPr lang="en-US" sz="1800" dirty="0" smtClean="0"/>
              <a:t>Sparse matrices</a:t>
            </a:r>
          </a:p>
          <a:p>
            <a:pPr lvl="1"/>
            <a:r>
              <a:rPr lang="en-US" sz="1800" dirty="0" smtClean="0"/>
              <a:t>Programming a vector computer</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Multiple Lanes</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r>
              <a:rPr lang="en-US" sz="2400" dirty="0" smtClean="0"/>
              <a:t>Element </a:t>
            </a:r>
            <a:r>
              <a:rPr lang="en-US" sz="2400" i="1" dirty="0" smtClean="0"/>
              <a:t>n </a:t>
            </a:r>
            <a:r>
              <a:rPr lang="en-US" sz="2400" dirty="0" smtClean="0"/>
              <a:t>of vector register </a:t>
            </a:r>
            <a:r>
              <a:rPr lang="en-US" sz="2400" i="1" dirty="0" smtClean="0"/>
              <a:t>A </a:t>
            </a:r>
            <a:r>
              <a:rPr lang="en-US" sz="2400" dirty="0" smtClean="0"/>
              <a:t>is “hardwired” to element </a:t>
            </a:r>
            <a:r>
              <a:rPr lang="en-US" sz="2400" i="1" dirty="0" smtClean="0"/>
              <a:t>n</a:t>
            </a:r>
            <a:r>
              <a:rPr lang="en-US" sz="2400" dirty="0" smtClean="0"/>
              <a:t> of vector register </a:t>
            </a:r>
            <a:r>
              <a:rPr lang="en-US" sz="2400" i="1" dirty="0" smtClean="0"/>
              <a:t>B</a:t>
            </a:r>
          </a:p>
          <a:p>
            <a:pPr lvl="1"/>
            <a:r>
              <a:rPr lang="en-US" sz="2000" dirty="0" smtClean="0"/>
              <a:t>Allows for multiple hardware lanes</a:t>
            </a:r>
            <a:endParaRPr lang="en-US"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3850" y="2315815"/>
            <a:ext cx="4392488" cy="3921473"/>
          </a:xfrm>
          <a:prstGeom prst="rect">
            <a:avLst/>
          </a:prstGeom>
        </p:spPr>
      </p:pic>
      <p:pic>
        <p:nvPicPr>
          <p:cNvPr id="3" name="Picture 2"/>
          <p:cNvPicPr>
            <a:picLocks noChangeAspect="1"/>
          </p:cNvPicPr>
          <p:nvPr/>
        </p:nvPicPr>
        <p:blipFill>
          <a:blip r:embed="rId4"/>
          <a:stretch>
            <a:fillRect/>
          </a:stretch>
        </p:blipFill>
        <p:spPr>
          <a:xfrm>
            <a:off x="4759052" y="2526585"/>
            <a:ext cx="4221202" cy="34999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7171" name="Rectangle 1"/>
          <p:cNvSpPr>
            <a:spLocks noChangeArrowheads="1"/>
          </p:cNvSpPr>
          <p:nvPr/>
        </p:nvSpPr>
        <p:spPr bwMode="auto">
          <a:xfrm>
            <a:off x="381000" y="4911725"/>
            <a:ext cx="8305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4.4 Using multiple functional units to improve the performance of a single vector add instruction, C = A + B. </a:t>
            </a:r>
            <a:r>
              <a:rPr lang="en-US" altLang="en-US" sz="1100"/>
              <a:t>The vector processor (A) on the left has a single add pipeline and can complete one addition per clock cycle. The vector processor (B) on the right has four add pipelines and can complete four additions per clock cycle. The elements within a single vector add instruction are interleaved across the four pipelines. The set of elements that move through the pipelines together is termed an </a:t>
            </a:r>
            <a:r>
              <a:rPr lang="en-US" altLang="en-US" sz="1100" i="1"/>
              <a:t>element group</a:t>
            </a:r>
            <a:r>
              <a:rPr lang="en-US" altLang="en-US" sz="1100"/>
              <a:t>. Reproduced with permission from Asanovic, K., 1998. Vector Microprocessors (Ph.D. thesis). Computer Science Division, University of California, Berkeley.</a:t>
            </a:r>
          </a:p>
        </p:txBody>
      </p:sp>
      <p:pic>
        <p:nvPicPr>
          <p:cNvPr id="7172" name="Picture 2" descr="Y:\02_GRAPHICS\BOOKS\02_PPTs\MKCAD(Hennessy)\PPT\Ch04\f04-04-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675" y="457200"/>
            <a:ext cx="4438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00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Vector Length Register</a:t>
            </a:r>
            <a:endParaRPr lang="en-AU" dirty="0"/>
          </a:p>
        </p:txBody>
      </p:sp>
      <p:sp>
        <p:nvSpPr>
          <p:cNvPr id="242691" name="Rectangle 3"/>
          <p:cNvSpPr>
            <a:spLocks noGrp="1" noChangeArrowheads="1"/>
          </p:cNvSpPr>
          <p:nvPr>
            <p:ph type="body" idx="1"/>
          </p:nvPr>
        </p:nvSpPr>
        <p:spPr/>
        <p:txBody>
          <a:bodyPr/>
          <a:lstStyle/>
          <a:p>
            <a:pPr marL="0" indent="0">
              <a:buNone/>
            </a:pPr>
            <a:r>
              <a:rPr lang="nn-NO" sz="2400" dirty="0"/>
              <a:t>for (i=0; i &lt;n; </a:t>
            </a:r>
            <a:r>
              <a:rPr lang="nn-NO" sz="2400" dirty="0" smtClean="0"/>
              <a:t>i=i+1) Y[i</a:t>
            </a:r>
            <a:r>
              <a:rPr lang="nn-NO" sz="2400" dirty="0"/>
              <a:t>] = a * X[i] + Y[i</a:t>
            </a:r>
            <a:r>
              <a:rPr lang="nn-NO" sz="2400" dirty="0" smtClean="0"/>
              <a:t>];</a:t>
            </a:r>
            <a:endParaRPr lang="en-US" sz="2400" dirty="0" smtClean="0"/>
          </a:p>
          <a:p>
            <a:pPr marL="400050" lvl="1" indent="0">
              <a:buNone/>
            </a:pPr>
            <a:r>
              <a:rPr lang="en-US" sz="1800" dirty="0"/>
              <a:t>	</a:t>
            </a:r>
            <a:r>
              <a:rPr lang="en-US" sz="1800" dirty="0" err="1"/>
              <a:t>vsetdcfg</a:t>
            </a:r>
            <a:r>
              <a:rPr lang="en-US" sz="1800" dirty="0"/>
              <a:t> 2 DP FP	# Enable 2 64b </a:t>
            </a:r>
            <a:r>
              <a:rPr lang="en-US" sz="1800" dirty="0" err="1"/>
              <a:t>Fl.Pt</a:t>
            </a:r>
            <a:r>
              <a:rPr lang="en-US" sz="1800" dirty="0"/>
              <a:t>. registers</a:t>
            </a:r>
          </a:p>
          <a:p>
            <a:pPr marL="400050" lvl="1" indent="0">
              <a:buNone/>
            </a:pPr>
            <a:r>
              <a:rPr lang="en-US" sz="1800" dirty="0"/>
              <a:t>	</a:t>
            </a:r>
            <a:r>
              <a:rPr lang="en-US" sz="1800" dirty="0" err="1"/>
              <a:t>fld</a:t>
            </a:r>
            <a:r>
              <a:rPr lang="en-US" sz="1800" dirty="0"/>
              <a:t> f0,a		# Load scalar a</a:t>
            </a:r>
          </a:p>
          <a:p>
            <a:pPr marL="400050" lvl="1" indent="0">
              <a:buNone/>
            </a:pPr>
            <a:r>
              <a:rPr lang="en-US" sz="1800" dirty="0"/>
              <a:t>loop:	</a:t>
            </a:r>
            <a:r>
              <a:rPr lang="en-US" sz="1800" dirty="0" err="1"/>
              <a:t>setvl</a:t>
            </a:r>
            <a:r>
              <a:rPr lang="en-US" sz="1800" dirty="0"/>
              <a:t> t0,a0	</a:t>
            </a:r>
            <a:r>
              <a:rPr lang="en-US" sz="1800" dirty="0" smtClean="0"/>
              <a:t># </a:t>
            </a:r>
            <a:r>
              <a:rPr lang="en-US" sz="1800" dirty="0" err="1"/>
              <a:t>vl</a:t>
            </a:r>
            <a:r>
              <a:rPr lang="en-US" sz="1800" dirty="0"/>
              <a:t> = t0 = min(</a:t>
            </a:r>
            <a:r>
              <a:rPr lang="en-US" sz="1800" dirty="0" err="1"/>
              <a:t>mvl,n</a:t>
            </a:r>
            <a:r>
              <a:rPr lang="en-US" sz="1800" dirty="0"/>
              <a:t>)</a:t>
            </a:r>
          </a:p>
          <a:p>
            <a:pPr marL="400050" lvl="1" indent="0">
              <a:buNone/>
            </a:pPr>
            <a:r>
              <a:rPr lang="en-US" sz="1800" dirty="0"/>
              <a:t>	</a:t>
            </a:r>
            <a:r>
              <a:rPr lang="en-US" sz="1800" dirty="0" err="1"/>
              <a:t>vld</a:t>
            </a:r>
            <a:r>
              <a:rPr lang="en-US" sz="1800" dirty="0"/>
              <a:t> v0,x5		# Load vector X</a:t>
            </a:r>
          </a:p>
          <a:p>
            <a:pPr marL="400050" lvl="1" indent="0">
              <a:buNone/>
            </a:pPr>
            <a:r>
              <a:rPr lang="en-US" sz="1800" dirty="0"/>
              <a:t>	</a:t>
            </a:r>
            <a:r>
              <a:rPr lang="en-US" sz="1800" dirty="0" err="1"/>
              <a:t>slli</a:t>
            </a:r>
            <a:r>
              <a:rPr lang="en-US" sz="1800" dirty="0"/>
              <a:t> t1,t0,3	</a:t>
            </a:r>
            <a:r>
              <a:rPr lang="en-US" sz="1800" dirty="0" smtClean="0"/>
              <a:t># </a:t>
            </a:r>
            <a:r>
              <a:rPr lang="en-US" sz="1800" dirty="0"/>
              <a:t>t1 = </a:t>
            </a:r>
            <a:r>
              <a:rPr lang="en-US" sz="1800" dirty="0" err="1"/>
              <a:t>vl</a:t>
            </a:r>
            <a:r>
              <a:rPr lang="en-US" sz="1800" dirty="0"/>
              <a:t> * 8 (in bytes)</a:t>
            </a:r>
          </a:p>
          <a:p>
            <a:pPr marL="400050" lvl="1" indent="0">
              <a:buNone/>
            </a:pPr>
            <a:r>
              <a:rPr lang="en-US" sz="1800" dirty="0"/>
              <a:t>	add x5,x5,t1	</a:t>
            </a:r>
            <a:r>
              <a:rPr lang="en-US" sz="1800" dirty="0" smtClean="0"/>
              <a:t># </a:t>
            </a:r>
            <a:r>
              <a:rPr lang="en-US" sz="1800" dirty="0"/>
              <a:t>Increment pointer to X by </a:t>
            </a:r>
            <a:r>
              <a:rPr lang="en-US" sz="1800" dirty="0" err="1"/>
              <a:t>vl</a:t>
            </a:r>
            <a:r>
              <a:rPr lang="en-US" sz="1800" dirty="0"/>
              <a:t>*8</a:t>
            </a:r>
          </a:p>
          <a:p>
            <a:pPr marL="400050" lvl="1" indent="0">
              <a:buNone/>
            </a:pPr>
            <a:r>
              <a:rPr lang="en-US" sz="1800" dirty="0"/>
              <a:t>	</a:t>
            </a:r>
            <a:r>
              <a:rPr lang="en-US" sz="1800" dirty="0" err="1"/>
              <a:t>vmul</a:t>
            </a:r>
            <a:r>
              <a:rPr lang="en-US" sz="1800" dirty="0"/>
              <a:t> v0,v0,f0	</a:t>
            </a:r>
            <a:r>
              <a:rPr lang="en-US" sz="1800" dirty="0" smtClean="0"/>
              <a:t># </a:t>
            </a:r>
            <a:r>
              <a:rPr lang="en-US" sz="1800" dirty="0"/>
              <a:t>Vector-scalar </a:t>
            </a:r>
            <a:r>
              <a:rPr lang="en-US" sz="1800" dirty="0" err="1"/>
              <a:t>mult</a:t>
            </a:r>
            <a:endParaRPr lang="en-US" sz="1800" dirty="0"/>
          </a:p>
          <a:p>
            <a:pPr marL="400050" lvl="1" indent="0">
              <a:buNone/>
            </a:pPr>
            <a:r>
              <a:rPr lang="en-US" sz="1800" dirty="0"/>
              <a:t>	</a:t>
            </a:r>
            <a:r>
              <a:rPr lang="en-US" sz="1800" dirty="0" err="1"/>
              <a:t>vld</a:t>
            </a:r>
            <a:r>
              <a:rPr lang="en-US" sz="1800" dirty="0"/>
              <a:t> v1,x6		# Load vector Y</a:t>
            </a:r>
          </a:p>
          <a:p>
            <a:pPr marL="400050" lvl="1" indent="0">
              <a:buNone/>
            </a:pPr>
            <a:r>
              <a:rPr lang="en-US" sz="1800" dirty="0"/>
              <a:t>	</a:t>
            </a:r>
            <a:r>
              <a:rPr lang="en-US" sz="1800" dirty="0" err="1"/>
              <a:t>vadd</a:t>
            </a:r>
            <a:r>
              <a:rPr lang="en-US" sz="1800" dirty="0"/>
              <a:t> v1,v0,v1	</a:t>
            </a:r>
            <a:r>
              <a:rPr lang="en-US" sz="1800" dirty="0" smtClean="0"/>
              <a:t># </a:t>
            </a:r>
            <a:r>
              <a:rPr lang="en-US" sz="1800" dirty="0"/>
              <a:t>Vector-vector add</a:t>
            </a:r>
          </a:p>
          <a:p>
            <a:pPr marL="400050" lvl="1" indent="0">
              <a:buNone/>
            </a:pPr>
            <a:r>
              <a:rPr lang="en-US" sz="1800" dirty="0"/>
              <a:t>	sub a0,a0,t0	</a:t>
            </a:r>
            <a:r>
              <a:rPr lang="en-US" sz="1800" dirty="0" smtClean="0"/>
              <a:t># </a:t>
            </a:r>
            <a:r>
              <a:rPr lang="en-US" sz="1800" dirty="0"/>
              <a:t>n </a:t>
            </a:r>
            <a:r>
              <a:rPr lang="en-US" sz="1800" dirty="0" smtClean="0"/>
              <a:t>-= </a:t>
            </a:r>
            <a:r>
              <a:rPr lang="en-US" sz="1800" dirty="0" err="1"/>
              <a:t>vl</a:t>
            </a:r>
            <a:r>
              <a:rPr lang="en-US" sz="1800" dirty="0"/>
              <a:t> (t0)</a:t>
            </a:r>
          </a:p>
          <a:p>
            <a:pPr marL="400050" lvl="1" indent="0">
              <a:buNone/>
            </a:pPr>
            <a:r>
              <a:rPr lang="en-US" sz="1800" dirty="0"/>
              <a:t>	</a:t>
            </a:r>
            <a:r>
              <a:rPr lang="en-US" sz="1800" dirty="0" err="1"/>
              <a:t>vst</a:t>
            </a:r>
            <a:r>
              <a:rPr lang="en-US" sz="1800" dirty="0"/>
              <a:t> v1,x6		# Store the sum into Y</a:t>
            </a:r>
          </a:p>
          <a:p>
            <a:pPr marL="400050" lvl="1" indent="0">
              <a:buNone/>
            </a:pPr>
            <a:r>
              <a:rPr lang="en-US" sz="1800" dirty="0"/>
              <a:t>	add x6,x6,t1	</a:t>
            </a:r>
            <a:r>
              <a:rPr lang="en-US" sz="1800" dirty="0" smtClean="0"/>
              <a:t># </a:t>
            </a:r>
            <a:r>
              <a:rPr lang="en-US" sz="1800" dirty="0"/>
              <a:t>Increment pointer to Y by </a:t>
            </a:r>
            <a:r>
              <a:rPr lang="en-US" sz="1800" dirty="0" err="1"/>
              <a:t>vl</a:t>
            </a:r>
            <a:r>
              <a:rPr lang="en-US" sz="1800" dirty="0"/>
              <a:t>*8</a:t>
            </a:r>
          </a:p>
          <a:p>
            <a:pPr marL="400050" lvl="1" indent="0">
              <a:buNone/>
            </a:pPr>
            <a:r>
              <a:rPr lang="en-US" sz="1800" dirty="0"/>
              <a:t>	</a:t>
            </a:r>
            <a:r>
              <a:rPr lang="en-US" sz="1800" dirty="0" err="1"/>
              <a:t>bnez</a:t>
            </a:r>
            <a:r>
              <a:rPr lang="en-US" sz="1800" dirty="0"/>
              <a:t> a0,loop	</a:t>
            </a:r>
            <a:r>
              <a:rPr lang="en-US" sz="1800" dirty="0" smtClean="0"/>
              <a:t># </a:t>
            </a:r>
            <a:r>
              <a:rPr lang="en-US" sz="1800" dirty="0"/>
              <a:t>Repeat if n != 0</a:t>
            </a:r>
          </a:p>
          <a:p>
            <a:pPr marL="400050" lvl="1" indent="0">
              <a:buNone/>
            </a:pPr>
            <a:r>
              <a:rPr lang="en-US" sz="1800" dirty="0"/>
              <a:t>	</a:t>
            </a:r>
            <a:r>
              <a:rPr lang="en-US" sz="1800" dirty="0" err="1"/>
              <a:t>vdisable</a:t>
            </a:r>
            <a:r>
              <a:rPr lang="en-US" sz="1800" dirty="0"/>
              <a:t>		# Disable vector </a:t>
            </a:r>
            <a:r>
              <a:rPr lang="en-US" sz="1800" dirty="0" err="1"/>
              <a:t>regs</a:t>
            </a:r>
            <a:r>
              <a:rPr lang="en-US" sz="1400" b="1" dirty="0" smtClean="0"/>
              <a:t>}</a:t>
            </a:r>
            <a:endParaRPr lang="en-US" sz="2000"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Vector Mask Registers</a:t>
            </a:r>
            <a:endParaRPr lang="en-AU" dirty="0"/>
          </a:p>
        </p:txBody>
      </p:sp>
      <p:sp>
        <p:nvSpPr>
          <p:cNvPr id="242691" name="Rectangle 3"/>
          <p:cNvSpPr>
            <a:spLocks noGrp="1" noChangeArrowheads="1"/>
          </p:cNvSpPr>
          <p:nvPr>
            <p:ph type="body" idx="1"/>
          </p:nvPr>
        </p:nvSpPr>
        <p:spPr>
          <a:xfrm>
            <a:off x="251520" y="817563"/>
            <a:ext cx="8892480" cy="5419725"/>
          </a:xfrm>
        </p:spPr>
        <p:txBody>
          <a:bodyPr/>
          <a:lstStyle/>
          <a:p>
            <a:r>
              <a:rPr lang="en-US" sz="2400" dirty="0" smtClean="0"/>
              <a:t>Consider:</a:t>
            </a:r>
          </a:p>
          <a:p>
            <a:pPr>
              <a:buNone/>
            </a:pPr>
            <a:r>
              <a:rPr lang="nn-NO" sz="2400" dirty="0" smtClean="0"/>
              <a:t>	for (i = 0; i &lt; 64; i=i+1)</a:t>
            </a:r>
          </a:p>
          <a:p>
            <a:pPr>
              <a:buNone/>
            </a:pPr>
            <a:r>
              <a:rPr lang="en-US" sz="2400" dirty="0" smtClean="0"/>
              <a:t>		if (X[</a:t>
            </a:r>
            <a:r>
              <a:rPr lang="en-US" sz="2400" dirty="0" err="1" smtClean="0"/>
              <a:t>i</a:t>
            </a:r>
            <a:r>
              <a:rPr lang="en-US" sz="2400" dirty="0" smtClean="0"/>
              <a:t>] != 0)</a:t>
            </a:r>
          </a:p>
          <a:p>
            <a:pPr>
              <a:buNone/>
            </a:pPr>
            <a:r>
              <a:rPr lang="en-US" sz="2400" dirty="0" smtClean="0"/>
              <a:t>			X[</a:t>
            </a:r>
            <a:r>
              <a:rPr lang="en-US" sz="2400" dirty="0" err="1" smtClean="0"/>
              <a:t>i</a:t>
            </a:r>
            <a:r>
              <a:rPr lang="en-US" sz="2400" dirty="0" smtClean="0"/>
              <a:t>] = X[</a:t>
            </a:r>
            <a:r>
              <a:rPr lang="en-US" sz="2400" dirty="0" err="1" smtClean="0"/>
              <a:t>i</a:t>
            </a:r>
            <a:r>
              <a:rPr lang="en-US" sz="2400" dirty="0" smtClean="0"/>
              <a:t>] – Y[</a:t>
            </a:r>
            <a:r>
              <a:rPr lang="en-US" sz="2400" dirty="0" err="1" smtClean="0"/>
              <a:t>i</a:t>
            </a:r>
            <a:r>
              <a:rPr lang="en-US" sz="2400" dirty="0" smtClean="0"/>
              <a:t>];</a:t>
            </a:r>
          </a:p>
          <a:p>
            <a:pPr>
              <a:buNone/>
            </a:pPr>
            <a:r>
              <a:rPr lang="en-US" sz="1600" dirty="0" smtClean="0">
                <a:solidFill>
                  <a:srgbClr val="FF0000"/>
                </a:solidFill>
              </a:rPr>
              <a:t>If inner loop could be run for iterations where X[</a:t>
            </a:r>
            <a:r>
              <a:rPr lang="en-US" sz="1600" dirty="0" err="1" smtClean="0">
                <a:solidFill>
                  <a:srgbClr val="FF0000"/>
                </a:solidFill>
              </a:rPr>
              <a:t>i</a:t>
            </a:r>
            <a:r>
              <a:rPr lang="en-US" sz="1600" dirty="0" smtClean="0">
                <a:solidFill>
                  <a:srgbClr val="FF0000"/>
                </a:solidFill>
              </a:rPr>
              <a:t>]!=0, this subtraction could be </a:t>
            </a:r>
            <a:r>
              <a:rPr lang="en-US" sz="1600" dirty="0" err="1" smtClean="0">
                <a:solidFill>
                  <a:srgbClr val="FF0000"/>
                </a:solidFill>
              </a:rPr>
              <a:t>vectorized</a:t>
            </a:r>
            <a:endParaRPr lang="en-US" sz="1600" dirty="0" smtClean="0">
              <a:solidFill>
                <a:srgbClr val="FF0000"/>
              </a:solidFill>
            </a:endParaRPr>
          </a:p>
          <a:p>
            <a:r>
              <a:rPr lang="en-US" sz="2400" dirty="0" smtClean="0"/>
              <a:t>Use predicate register to “disable” elements:</a:t>
            </a:r>
          </a:p>
          <a:p>
            <a:pPr lvl="1">
              <a:buNone/>
            </a:pPr>
            <a:r>
              <a:rPr lang="en-US" sz="1400" dirty="0" err="1" smtClean="0"/>
              <a:t>vsetdcfg</a:t>
            </a:r>
            <a:r>
              <a:rPr lang="en-US" sz="1400" dirty="0" smtClean="0"/>
              <a:t>	2*FP64	# </a:t>
            </a:r>
            <a:r>
              <a:rPr lang="en-US" sz="1400" dirty="0"/>
              <a:t>Enable 2 64b FP vector </a:t>
            </a:r>
            <a:r>
              <a:rPr lang="en-US" sz="1400" dirty="0" err="1"/>
              <a:t>regs</a:t>
            </a:r>
            <a:endParaRPr lang="en-US" sz="1400" dirty="0"/>
          </a:p>
          <a:p>
            <a:pPr lvl="1">
              <a:buNone/>
            </a:pPr>
            <a:r>
              <a:rPr lang="en-US" sz="1400" dirty="0" err="1" smtClean="0"/>
              <a:t>vsetpcfgi</a:t>
            </a:r>
            <a:r>
              <a:rPr lang="en-US" sz="1400" dirty="0" smtClean="0"/>
              <a:t>	1	# </a:t>
            </a:r>
            <a:r>
              <a:rPr lang="en-US" sz="1400" dirty="0"/>
              <a:t>Enable 1 predicate register</a:t>
            </a:r>
          </a:p>
          <a:p>
            <a:pPr lvl="1">
              <a:buNone/>
            </a:pPr>
            <a:r>
              <a:rPr lang="en-US" sz="1400" dirty="0" err="1" smtClean="0"/>
              <a:t>vld</a:t>
            </a:r>
            <a:r>
              <a:rPr lang="en-US" sz="1400" dirty="0" smtClean="0"/>
              <a:t>			v0,x5	# </a:t>
            </a:r>
            <a:r>
              <a:rPr lang="en-US" sz="1400" dirty="0"/>
              <a:t>Load vector X into v0</a:t>
            </a:r>
          </a:p>
          <a:p>
            <a:pPr lvl="1">
              <a:buNone/>
            </a:pPr>
            <a:r>
              <a:rPr lang="en-US" sz="1400" dirty="0" err="1" smtClean="0"/>
              <a:t>vld</a:t>
            </a:r>
            <a:r>
              <a:rPr lang="en-US" sz="1400" dirty="0" smtClean="0"/>
              <a:t>			v1,x6	# </a:t>
            </a:r>
            <a:r>
              <a:rPr lang="en-US" sz="1400" dirty="0"/>
              <a:t>Load vector Y into v1</a:t>
            </a:r>
          </a:p>
          <a:p>
            <a:pPr lvl="1">
              <a:buNone/>
            </a:pPr>
            <a:r>
              <a:rPr lang="en-US" sz="1400" dirty="0" err="1" smtClean="0"/>
              <a:t>fmv.d.x</a:t>
            </a:r>
            <a:r>
              <a:rPr lang="en-US" sz="1400" dirty="0" smtClean="0"/>
              <a:t>	f0,x0	# </a:t>
            </a:r>
            <a:r>
              <a:rPr lang="en-US" sz="1400" dirty="0"/>
              <a:t>Put (FP) zero into f0</a:t>
            </a:r>
          </a:p>
          <a:p>
            <a:pPr lvl="1">
              <a:buNone/>
            </a:pPr>
            <a:r>
              <a:rPr lang="en-US" sz="1400" dirty="0" err="1" smtClean="0"/>
              <a:t>vpne</a:t>
            </a:r>
            <a:r>
              <a:rPr lang="en-US" sz="1400" dirty="0" smtClean="0"/>
              <a:t>		p0,v0,f0	# </a:t>
            </a:r>
            <a:r>
              <a:rPr lang="en-US" sz="1400" dirty="0"/>
              <a:t>Set p0(</a:t>
            </a:r>
            <a:r>
              <a:rPr lang="en-US" sz="1400" dirty="0" err="1"/>
              <a:t>i</a:t>
            </a:r>
            <a:r>
              <a:rPr lang="en-US" sz="1400" dirty="0"/>
              <a:t>) to 1 if v0(</a:t>
            </a:r>
            <a:r>
              <a:rPr lang="en-US" sz="1400" dirty="0" err="1"/>
              <a:t>i</a:t>
            </a:r>
            <a:r>
              <a:rPr lang="en-US" sz="1400" dirty="0"/>
              <a:t>)!=f0</a:t>
            </a:r>
          </a:p>
          <a:p>
            <a:pPr lvl="1">
              <a:buNone/>
            </a:pPr>
            <a:r>
              <a:rPr lang="en-US" sz="1400" dirty="0" err="1" smtClean="0"/>
              <a:t>vsub</a:t>
            </a:r>
            <a:r>
              <a:rPr lang="en-US" sz="1400" dirty="0" smtClean="0"/>
              <a:t>		v0,v0,v1	# </a:t>
            </a:r>
            <a:r>
              <a:rPr lang="en-US" sz="1400" dirty="0"/>
              <a:t>Subtract under vector mask</a:t>
            </a:r>
          </a:p>
          <a:p>
            <a:pPr lvl="1">
              <a:buNone/>
            </a:pPr>
            <a:r>
              <a:rPr lang="en-US" sz="1400" dirty="0" err="1" smtClean="0"/>
              <a:t>vst</a:t>
            </a:r>
            <a:r>
              <a:rPr lang="en-US" sz="1400" dirty="0" smtClean="0"/>
              <a:t>			v0,x5	# </a:t>
            </a:r>
            <a:r>
              <a:rPr lang="en-US" sz="1400" dirty="0"/>
              <a:t>Store the result in X</a:t>
            </a:r>
          </a:p>
          <a:p>
            <a:pPr lvl="1">
              <a:buNone/>
            </a:pPr>
            <a:r>
              <a:rPr lang="en-US" sz="1400" dirty="0" err="1" smtClean="0"/>
              <a:t>vdisable</a:t>
            </a:r>
            <a:r>
              <a:rPr lang="en-US" sz="1400" dirty="0" smtClean="0"/>
              <a:t>		# </a:t>
            </a:r>
            <a:r>
              <a:rPr lang="en-US" sz="1400" dirty="0"/>
              <a:t>Disable vector registers</a:t>
            </a:r>
          </a:p>
          <a:p>
            <a:pPr lvl="1">
              <a:buNone/>
            </a:pPr>
            <a:r>
              <a:rPr lang="en-US" sz="1400" dirty="0" err="1" smtClean="0"/>
              <a:t>vpdisable</a:t>
            </a:r>
            <a:r>
              <a:rPr lang="en-US" sz="1400" dirty="0" smtClean="0"/>
              <a:t>		# </a:t>
            </a:r>
            <a:r>
              <a:rPr lang="en-US" sz="1400" dirty="0"/>
              <a:t>Disable predicate </a:t>
            </a:r>
            <a:r>
              <a:rPr lang="en-US" sz="1400" dirty="0" smtClean="0"/>
              <a:t>registers</a:t>
            </a:r>
            <a:endParaRPr lang="en-US" sz="2400"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Memory Banks</a:t>
            </a:r>
            <a:endParaRPr lang="en-AU" dirty="0"/>
          </a:p>
        </p:txBody>
      </p:sp>
      <p:sp>
        <p:nvSpPr>
          <p:cNvPr id="242691" name="Rectangle 3"/>
          <p:cNvSpPr>
            <a:spLocks noGrp="1" noChangeArrowheads="1"/>
          </p:cNvSpPr>
          <p:nvPr>
            <p:ph type="body" idx="1"/>
          </p:nvPr>
        </p:nvSpPr>
        <p:spPr/>
        <p:txBody>
          <a:bodyPr/>
          <a:lstStyle/>
          <a:p>
            <a:r>
              <a:rPr lang="en-US" sz="2400" dirty="0" smtClean="0"/>
              <a:t>Memory system must be designed to support high bandwidth for vector loads </a:t>
            </a:r>
            <a:r>
              <a:rPr lang="en-US" sz="2400" smtClean="0"/>
              <a:t>and stores</a:t>
            </a:r>
          </a:p>
          <a:p>
            <a:r>
              <a:rPr lang="en-US" sz="2400" smtClean="0"/>
              <a:t>Spread </a:t>
            </a:r>
            <a:r>
              <a:rPr lang="en-US" sz="2400" dirty="0" smtClean="0"/>
              <a:t>accesses across multiple banks</a:t>
            </a:r>
          </a:p>
          <a:p>
            <a:pPr lvl="1"/>
            <a:r>
              <a:rPr lang="en-US" sz="2000" dirty="0" smtClean="0"/>
              <a:t>Control bank addresses independently</a:t>
            </a:r>
          </a:p>
          <a:p>
            <a:pPr lvl="1"/>
            <a:r>
              <a:rPr lang="en-US" sz="2000" dirty="0" smtClean="0"/>
              <a:t>Load or store non </a:t>
            </a:r>
            <a:r>
              <a:rPr lang="en-US" sz="2000" smtClean="0"/>
              <a:t>sequential words (need independent bank addressing)</a:t>
            </a:r>
          </a:p>
          <a:p>
            <a:pPr lvl="1"/>
            <a:r>
              <a:rPr lang="en-US" sz="2000" smtClean="0"/>
              <a:t>Support </a:t>
            </a:r>
            <a:r>
              <a:rPr lang="en-US" sz="2000" dirty="0" smtClean="0"/>
              <a:t>multiple vector processors sharing the same memory</a:t>
            </a:r>
          </a:p>
          <a:p>
            <a:pPr lvl="1"/>
            <a:endParaRPr lang="en-US" sz="2000" dirty="0" smtClean="0"/>
          </a:p>
          <a:p>
            <a:r>
              <a:rPr lang="en-US" sz="2400" dirty="0" smtClean="0"/>
              <a:t>Example:</a:t>
            </a:r>
          </a:p>
          <a:p>
            <a:pPr lvl="1"/>
            <a:r>
              <a:rPr lang="en-US" sz="2000" dirty="0" smtClean="0"/>
              <a:t>32 processors, each generating 4 loads and 2 stores/cycle</a:t>
            </a:r>
          </a:p>
          <a:p>
            <a:pPr lvl="1"/>
            <a:r>
              <a:rPr lang="en-US" sz="2000" dirty="0" smtClean="0"/>
              <a:t>Processor cycle time is 2.167 ns, SRAM cycle time is 15 ns</a:t>
            </a:r>
          </a:p>
          <a:p>
            <a:pPr lvl="1"/>
            <a:r>
              <a:rPr lang="en-US" sz="2000" dirty="0" smtClean="0"/>
              <a:t>How many memory banks </a:t>
            </a:r>
            <a:r>
              <a:rPr lang="en-US" sz="2000" smtClean="0"/>
              <a:t>needed?</a:t>
            </a:r>
          </a:p>
          <a:p>
            <a:pPr lvl="2"/>
            <a:r>
              <a:rPr lang="en-US" sz="1600" smtClean="0"/>
              <a:t>32x(4+2)x15/2.167 = ~1330 banks</a:t>
            </a:r>
            <a:endParaRPr lang="en-US" sz="1600"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Stride</a:t>
            </a:r>
            <a:endParaRPr lang="en-AU" dirty="0"/>
          </a:p>
        </p:txBody>
      </p:sp>
      <p:sp>
        <p:nvSpPr>
          <p:cNvPr id="242691" name="Rectangle 3"/>
          <p:cNvSpPr>
            <a:spLocks noGrp="1" noChangeArrowheads="1"/>
          </p:cNvSpPr>
          <p:nvPr>
            <p:ph type="body" idx="1"/>
          </p:nvPr>
        </p:nvSpPr>
        <p:spPr/>
        <p:txBody>
          <a:bodyPr/>
          <a:lstStyle/>
          <a:p>
            <a:r>
              <a:rPr lang="en-US" sz="2000" dirty="0" smtClean="0"/>
              <a:t>Consider:</a:t>
            </a:r>
          </a:p>
          <a:p>
            <a:pPr>
              <a:buNone/>
            </a:pPr>
            <a:r>
              <a:rPr lang="nn-NO" sz="2000" dirty="0" smtClean="0"/>
              <a:t>	for (i = 0; i &lt; 100; i=i+1)</a:t>
            </a:r>
          </a:p>
          <a:p>
            <a:pPr>
              <a:buNone/>
            </a:pPr>
            <a:r>
              <a:rPr lang="en-US" sz="2000" dirty="0" smtClean="0"/>
              <a:t>		for (j = 0; j &lt; 100; j=j+1) {</a:t>
            </a:r>
          </a:p>
          <a:p>
            <a:pPr>
              <a:buNone/>
            </a:pPr>
            <a:r>
              <a:rPr lang="en-US" sz="2000" dirty="0" smtClean="0"/>
              <a:t>			A[</a:t>
            </a:r>
            <a:r>
              <a:rPr lang="en-US" sz="2000" dirty="0" err="1" smtClean="0"/>
              <a:t>i</a:t>
            </a:r>
            <a:r>
              <a:rPr lang="en-US" sz="2000" dirty="0" smtClean="0"/>
              <a:t>][j] = 0.0;</a:t>
            </a:r>
          </a:p>
          <a:p>
            <a:pPr>
              <a:buNone/>
            </a:pPr>
            <a:r>
              <a:rPr lang="nn-NO" sz="2000" dirty="0" smtClean="0"/>
              <a:t>			for (k = 0; k &lt; 100; k=k+1)</a:t>
            </a:r>
          </a:p>
          <a:p>
            <a:pPr>
              <a:buNone/>
            </a:pPr>
            <a:r>
              <a:rPr lang="en-US" sz="2000" dirty="0" smtClean="0"/>
              <a:t>			</a:t>
            </a:r>
            <a:r>
              <a:rPr lang="pl-PL" sz="2000" dirty="0" smtClean="0"/>
              <a:t>A[i][j] = A[i][j] + B[i][k] * D[k][j];</a:t>
            </a:r>
          </a:p>
          <a:p>
            <a:pPr>
              <a:buNone/>
            </a:pPr>
            <a:r>
              <a:rPr lang="en-US" sz="2000" b="1" dirty="0" smtClean="0"/>
              <a:t>		}</a:t>
            </a:r>
          </a:p>
          <a:p>
            <a:endParaRPr lang="en-US" sz="2000" b="1" dirty="0" smtClean="0"/>
          </a:p>
          <a:p>
            <a:r>
              <a:rPr lang="en-US" sz="2000" dirty="0" smtClean="0"/>
              <a:t>Must vectorize multiplication of rows of B with columns of D</a:t>
            </a:r>
          </a:p>
          <a:p>
            <a:r>
              <a:rPr lang="en-US" sz="2000" dirty="0" smtClean="0"/>
              <a:t>Use </a:t>
            </a:r>
            <a:r>
              <a:rPr lang="en-US" sz="2000" i="1" dirty="0" smtClean="0"/>
              <a:t>non-unit stride</a:t>
            </a:r>
          </a:p>
          <a:p>
            <a:r>
              <a:rPr lang="en-US" sz="2000" dirty="0" smtClean="0"/>
              <a:t>Bank conflict (stall) occurs when the same bank is hit faster than bank busy time:</a:t>
            </a:r>
          </a:p>
          <a:p>
            <a:pPr lvl="1"/>
            <a:r>
              <a:rPr lang="en-US" sz="1800" dirty="0" smtClean="0"/>
              <a:t>#banks / LCM(</a:t>
            </a:r>
            <a:r>
              <a:rPr lang="en-US" sz="1800" dirty="0" err="1" smtClean="0"/>
              <a:t>stride,#banks</a:t>
            </a:r>
            <a:r>
              <a:rPr lang="en-US" sz="1800" dirty="0" smtClean="0"/>
              <a:t>) &lt; bank busy time</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Scatter-Gather</a:t>
            </a:r>
            <a:endParaRPr lang="en-AU" dirty="0"/>
          </a:p>
        </p:txBody>
      </p:sp>
      <p:sp>
        <p:nvSpPr>
          <p:cNvPr id="242691" name="Rectangle 3"/>
          <p:cNvSpPr>
            <a:spLocks noGrp="1" noChangeArrowheads="1"/>
          </p:cNvSpPr>
          <p:nvPr>
            <p:ph type="body" idx="1"/>
          </p:nvPr>
        </p:nvSpPr>
        <p:spPr/>
        <p:txBody>
          <a:bodyPr/>
          <a:lstStyle/>
          <a:p>
            <a:r>
              <a:rPr lang="en-US" sz="2400" dirty="0" smtClean="0"/>
              <a:t>Consider:</a:t>
            </a:r>
          </a:p>
          <a:p>
            <a:pPr>
              <a:buNone/>
            </a:pPr>
            <a:r>
              <a:rPr lang="nn-NO" sz="2400" dirty="0" smtClean="0"/>
              <a:t>	for (i = 0; i &lt; n; i=i+1)</a:t>
            </a:r>
          </a:p>
          <a:p>
            <a:pPr>
              <a:buNone/>
            </a:pPr>
            <a:r>
              <a:rPr lang="en-US" sz="2400" dirty="0" smtClean="0"/>
              <a:t>		A[K[</a:t>
            </a:r>
            <a:r>
              <a:rPr lang="en-US" sz="2400" dirty="0" err="1" smtClean="0"/>
              <a:t>i</a:t>
            </a:r>
            <a:r>
              <a:rPr lang="en-US" sz="2400" dirty="0" smtClean="0"/>
              <a:t>]] = A[K[</a:t>
            </a:r>
            <a:r>
              <a:rPr lang="en-US" sz="2400" dirty="0" err="1" smtClean="0"/>
              <a:t>i</a:t>
            </a:r>
            <a:r>
              <a:rPr lang="en-US" sz="2400" dirty="0" smtClean="0"/>
              <a:t>]] + C[M[</a:t>
            </a:r>
            <a:r>
              <a:rPr lang="en-US" sz="2400" dirty="0" err="1" smtClean="0"/>
              <a:t>i</a:t>
            </a:r>
            <a:r>
              <a:rPr lang="en-US" sz="2400" dirty="0" smtClean="0"/>
              <a:t>]];</a:t>
            </a:r>
          </a:p>
          <a:p>
            <a:r>
              <a:rPr lang="en-US" sz="2400" dirty="0" smtClean="0"/>
              <a:t>Use index vector:</a:t>
            </a:r>
          </a:p>
          <a:p>
            <a:pPr>
              <a:buNone/>
            </a:pPr>
            <a:r>
              <a:rPr lang="en-US" sz="2400" dirty="0" err="1"/>
              <a:t>vsetdcfg</a:t>
            </a:r>
            <a:r>
              <a:rPr lang="en-US" sz="2400" dirty="0"/>
              <a:t>	</a:t>
            </a:r>
            <a:r>
              <a:rPr lang="en-US" sz="2400" dirty="0" smtClean="0"/>
              <a:t>4*FP64	# </a:t>
            </a:r>
            <a:r>
              <a:rPr lang="en-US" sz="2400" dirty="0"/>
              <a:t>4 64b FP vector registers</a:t>
            </a:r>
          </a:p>
          <a:p>
            <a:pPr>
              <a:buNone/>
            </a:pPr>
            <a:r>
              <a:rPr lang="en-US" sz="2400" dirty="0" err="1"/>
              <a:t>vld</a:t>
            </a:r>
            <a:r>
              <a:rPr lang="en-US" sz="2400" dirty="0"/>
              <a:t>		v0, </a:t>
            </a:r>
            <a:r>
              <a:rPr lang="en-US" sz="2400" dirty="0" smtClean="0"/>
              <a:t>x7		# </a:t>
            </a:r>
            <a:r>
              <a:rPr lang="en-US" sz="2400" dirty="0"/>
              <a:t>Load K[]</a:t>
            </a:r>
          </a:p>
          <a:p>
            <a:pPr>
              <a:buNone/>
            </a:pPr>
            <a:r>
              <a:rPr lang="en-US" sz="2400" dirty="0" err="1"/>
              <a:t>vldx</a:t>
            </a:r>
            <a:r>
              <a:rPr lang="en-US" sz="2400" dirty="0"/>
              <a:t>		v1, x5, </a:t>
            </a:r>
            <a:r>
              <a:rPr lang="en-US" sz="2400" dirty="0" smtClean="0"/>
              <a:t>v0	# </a:t>
            </a:r>
            <a:r>
              <a:rPr lang="en-US" sz="2400" dirty="0"/>
              <a:t>Load A[K[]]</a:t>
            </a:r>
          </a:p>
          <a:p>
            <a:pPr>
              <a:buNone/>
            </a:pPr>
            <a:r>
              <a:rPr lang="en-US" sz="2400" dirty="0" err="1"/>
              <a:t>vld</a:t>
            </a:r>
            <a:r>
              <a:rPr lang="en-US" sz="2400" dirty="0"/>
              <a:t>		v2, </a:t>
            </a:r>
            <a:r>
              <a:rPr lang="en-US" sz="2400" dirty="0" smtClean="0"/>
              <a:t>x28	# </a:t>
            </a:r>
            <a:r>
              <a:rPr lang="en-US" sz="2400" dirty="0"/>
              <a:t>Load M[]</a:t>
            </a:r>
          </a:p>
          <a:p>
            <a:pPr>
              <a:buNone/>
            </a:pPr>
            <a:r>
              <a:rPr lang="en-US" sz="2400" dirty="0" err="1" smtClean="0"/>
              <a:t>vldi</a:t>
            </a:r>
            <a:r>
              <a:rPr lang="en-US" sz="2400" dirty="0" smtClean="0"/>
              <a:t>		v3</a:t>
            </a:r>
            <a:r>
              <a:rPr lang="en-US" sz="2400" dirty="0"/>
              <a:t>, x6, </a:t>
            </a:r>
            <a:r>
              <a:rPr lang="en-US" sz="2400" dirty="0" smtClean="0"/>
              <a:t>v2</a:t>
            </a:r>
            <a:r>
              <a:rPr lang="en-US" sz="2400" dirty="0"/>
              <a:t>	</a:t>
            </a:r>
            <a:r>
              <a:rPr lang="en-US" sz="2400" dirty="0" smtClean="0"/>
              <a:t># </a:t>
            </a:r>
            <a:r>
              <a:rPr lang="en-US" sz="2400" dirty="0"/>
              <a:t>Load C[M[]]</a:t>
            </a:r>
          </a:p>
          <a:p>
            <a:pPr>
              <a:buNone/>
            </a:pPr>
            <a:r>
              <a:rPr lang="en-US" sz="2400" dirty="0" err="1" smtClean="0"/>
              <a:t>vadd</a:t>
            </a:r>
            <a:r>
              <a:rPr lang="en-US" sz="2400" dirty="0" smtClean="0"/>
              <a:t>		v1</a:t>
            </a:r>
            <a:r>
              <a:rPr lang="en-US" sz="2400" dirty="0"/>
              <a:t>, v1, v3	# Add them</a:t>
            </a:r>
          </a:p>
          <a:p>
            <a:pPr>
              <a:buNone/>
            </a:pPr>
            <a:r>
              <a:rPr lang="en-US" sz="2400" dirty="0" err="1" smtClean="0"/>
              <a:t>vstx</a:t>
            </a:r>
            <a:r>
              <a:rPr lang="en-US" sz="2400" dirty="0" smtClean="0"/>
              <a:t>		v1</a:t>
            </a:r>
            <a:r>
              <a:rPr lang="en-US" sz="2400" dirty="0"/>
              <a:t>, x5, </a:t>
            </a:r>
            <a:r>
              <a:rPr lang="en-US" sz="2400" dirty="0" smtClean="0"/>
              <a:t>v0</a:t>
            </a:r>
            <a:r>
              <a:rPr lang="en-US" sz="2400" dirty="0"/>
              <a:t>	# Store A[K[]]</a:t>
            </a:r>
          </a:p>
          <a:p>
            <a:pPr>
              <a:buNone/>
            </a:pPr>
            <a:r>
              <a:rPr lang="en-US" sz="2400" dirty="0" err="1"/>
              <a:t>vdisable</a:t>
            </a:r>
            <a:r>
              <a:rPr lang="en-US" sz="2400" dirty="0"/>
              <a:t>	</a:t>
            </a:r>
            <a:r>
              <a:rPr lang="en-US" sz="2400" dirty="0" smtClean="0"/>
              <a:t>		# </a:t>
            </a:r>
            <a:r>
              <a:rPr lang="en-US" sz="2400" dirty="0"/>
              <a:t>Disable vector registers</a:t>
            </a:r>
            <a:endParaRPr lang="en-US" sz="2400"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Programming </a:t>
            </a:r>
            <a:r>
              <a:rPr lang="en-US" dirty="0" err="1" smtClean="0"/>
              <a:t>Vec</a:t>
            </a:r>
            <a:r>
              <a:rPr lang="en-US" dirty="0" smtClean="0"/>
              <a:t>. Architectures</a:t>
            </a:r>
            <a:endParaRPr lang="en-AU" dirty="0"/>
          </a:p>
        </p:txBody>
      </p:sp>
      <p:sp>
        <p:nvSpPr>
          <p:cNvPr id="242691" name="Rectangle 3"/>
          <p:cNvSpPr>
            <a:spLocks noGrp="1" noChangeArrowheads="1"/>
          </p:cNvSpPr>
          <p:nvPr>
            <p:ph type="body" idx="1"/>
          </p:nvPr>
        </p:nvSpPr>
        <p:spPr/>
        <p:txBody>
          <a:bodyPr/>
          <a:lstStyle/>
          <a:p>
            <a:r>
              <a:rPr lang="en-US" sz="2400" dirty="0" smtClean="0"/>
              <a:t>Compilers can provide feedback to programmers</a:t>
            </a:r>
          </a:p>
          <a:p>
            <a:r>
              <a:rPr lang="en-US" sz="2400" dirty="0" smtClean="0"/>
              <a:t>Programmers can provide hints to compiler</a:t>
            </a:r>
          </a:p>
          <a:p>
            <a:endParaRPr lang="en-US" sz="2400" dirty="0" smtClean="0"/>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475656" y="2060848"/>
            <a:ext cx="6192688" cy="40725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SIMD Extensions</a:t>
            </a:r>
            <a:endParaRPr lang="en-AU" dirty="0"/>
          </a:p>
        </p:txBody>
      </p:sp>
      <p:sp>
        <p:nvSpPr>
          <p:cNvPr id="242691" name="Rectangle 3"/>
          <p:cNvSpPr>
            <a:spLocks noGrp="1" noChangeArrowheads="1"/>
          </p:cNvSpPr>
          <p:nvPr>
            <p:ph type="body" idx="1"/>
          </p:nvPr>
        </p:nvSpPr>
        <p:spPr/>
        <p:txBody>
          <a:bodyPr/>
          <a:lstStyle/>
          <a:p>
            <a:r>
              <a:rPr lang="en-US" sz="2400" dirty="0" smtClean="0"/>
              <a:t>Media applications operate on data types narrower than the native word size</a:t>
            </a:r>
          </a:p>
          <a:p>
            <a:pPr lvl="1"/>
            <a:r>
              <a:rPr lang="en-US" dirty="0" smtClean="0"/>
              <a:t>Example:  disconnect carry chains to “partition” adder</a:t>
            </a:r>
          </a:p>
          <a:p>
            <a:pPr lvl="1"/>
            <a:endParaRPr lang="en-US" sz="2000" dirty="0" smtClean="0"/>
          </a:p>
          <a:p>
            <a:r>
              <a:rPr lang="en-US" sz="2400" dirty="0" smtClean="0"/>
              <a:t>Limitations, compared to vector instructions:</a:t>
            </a:r>
          </a:p>
          <a:p>
            <a:pPr lvl="1"/>
            <a:r>
              <a:rPr lang="en-US" dirty="0" smtClean="0"/>
              <a:t>Number of data operands encoded into op code</a:t>
            </a:r>
          </a:p>
          <a:p>
            <a:pPr lvl="1"/>
            <a:r>
              <a:rPr lang="en-US" dirty="0" smtClean="0"/>
              <a:t>No sophisticated addressing modes (</a:t>
            </a:r>
            <a:r>
              <a:rPr lang="en-US" dirty="0" err="1" smtClean="0"/>
              <a:t>strided</a:t>
            </a:r>
            <a:r>
              <a:rPr lang="en-US" dirty="0" smtClean="0"/>
              <a:t>, scatter-gather)</a:t>
            </a:r>
          </a:p>
          <a:p>
            <a:pPr lvl="1"/>
            <a:r>
              <a:rPr lang="en-US" dirty="0" smtClean="0"/>
              <a:t>No mask registers</a:t>
            </a:r>
          </a:p>
        </p:txBody>
      </p:sp>
      <p:sp>
        <p:nvSpPr>
          <p:cNvPr id="242693" name="Text Box 5"/>
          <p:cNvSpPr txBox="1">
            <a:spLocks noChangeArrowheads="1"/>
          </p:cNvSpPr>
          <p:nvPr/>
        </p:nvSpPr>
        <p:spPr bwMode="auto">
          <a:xfrm rot="5400000">
            <a:off x="6456084" y="2315735"/>
            <a:ext cx="500649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SIMD Instruction Set Extensions for Multimedia</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Introduction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SIMD architectures can exploit significant data-level parallelism for:</a:t>
            </a:r>
          </a:p>
          <a:p>
            <a:pPr lvl="1">
              <a:lnSpc>
                <a:spcPct val="90000"/>
              </a:lnSpc>
            </a:pPr>
            <a:r>
              <a:rPr lang="en-US" smtClean="0"/>
              <a:t>Matrix-oriented </a:t>
            </a:r>
            <a:r>
              <a:rPr lang="en-US" dirty="0" smtClean="0"/>
              <a:t>scientific computing</a:t>
            </a:r>
          </a:p>
          <a:p>
            <a:pPr lvl="1">
              <a:lnSpc>
                <a:spcPct val="90000"/>
              </a:lnSpc>
            </a:pPr>
            <a:r>
              <a:rPr lang="en-US" dirty="0"/>
              <a:t>M</a:t>
            </a:r>
            <a:r>
              <a:rPr lang="en-US" smtClean="0"/>
              <a:t>edia-oriented </a:t>
            </a:r>
            <a:r>
              <a:rPr lang="en-US" dirty="0" smtClean="0"/>
              <a:t>image and sound processors</a:t>
            </a:r>
          </a:p>
          <a:p>
            <a:pPr>
              <a:lnSpc>
                <a:spcPct val="90000"/>
              </a:lnSpc>
            </a:pPr>
            <a:endParaRPr lang="en-US" dirty="0" smtClean="0"/>
          </a:p>
          <a:p>
            <a:pPr>
              <a:lnSpc>
                <a:spcPct val="90000"/>
              </a:lnSpc>
            </a:pPr>
            <a:r>
              <a:rPr lang="en-US" dirty="0" smtClean="0"/>
              <a:t>SIMD is more energy efficient than MIMD</a:t>
            </a:r>
          </a:p>
          <a:p>
            <a:pPr lvl="1">
              <a:lnSpc>
                <a:spcPct val="90000"/>
              </a:lnSpc>
            </a:pPr>
            <a:r>
              <a:rPr lang="en-US" dirty="0" smtClean="0"/>
              <a:t>Only needs to fetch one instruction per data operation</a:t>
            </a:r>
          </a:p>
          <a:p>
            <a:pPr lvl="1">
              <a:lnSpc>
                <a:spcPct val="90000"/>
              </a:lnSpc>
            </a:pPr>
            <a:r>
              <a:rPr lang="en-US" dirty="0" smtClean="0"/>
              <a:t>Makes SIMD attractive for personal mobile devices</a:t>
            </a:r>
          </a:p>
          <a:p>
            <a:pPr lvl="1">
              <a:lnSpc>
                <a:spcPct val="90000"/>
              </a:lnSpc>
            </a:pPr>
            <a:endParaRPr lang="en-US" dirty="0" smtClean="0"/>
          </a:p>
          <a:p>
            <a:pPr>
              <a:lnSpc>
                <a:spcPct val="90000"/>
              </a:lnSpc>
            </a:pPr>
            <a:r>
              <a:rPr lang="en-US" dirty="0" smtClean="0"/>
              <a:t>SIMD allows programmer to continue to think sequentially</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SIMD Implementations</a:t>
            </a:r>
            <a:endParaRPr lang="en-AU" dirty="0"/>
          </a:p>
        </p:txBody>
      </p:sp>
      <p:sp>
        <p:nvSpPr>
          <p:cNvPr id="242691" name="Rectangle 3"/>
          <p:cNvSpPr>
            <a:spLocks noGrp="1" noChangeArrowheads="1"/>
          </p:cNvSpPr>
          <p:nvPr>
            <p:ph type="body" idx="1"/>
          </p:nvPr>
        </p:nvSpPr>
        <p:spPr/>
        <p:txBody>
          <a:bodyPr/>
          <a:lstStyle/>
          <a:p>
            <a:r>
              <a:rPr lang="en-US" dirty="0" smtClean="0"/>
              <a:t>Implementations:</a:t>
            </a:r>
          </a:p>
          <a:p>
            <a:pPr lvl="1"/>
            <a:r>
              <a:rPr lang="en-US" dirty="0" smtClean="0"/>
              <a:t>Intel MMX (1996)</a:t>
            </a:r>
          </a:p>
          <a:p>
            <a:pPr lvl="2"/>
            <a:r>
              <a:rPr lang="en-US" dirty="0" smtClean="0"/>
              <a:t>Eight 8-bit integer ops or four 16-bit integer ops</a:t>
            </a:r>
          </a:p>
          <a:p>
            <a:pPr lvl="1"/>
            <a:r>
              <a:rPr lang="en-US" dirty="0" smtClean="0"/>
              <a:t>Streaming SIMD Extensions (SSE) (1999)</a:t>
            </a:r>
          </a:p>
          <a:p>
            <a:pPr lvl="2"/>
            <a:r>
              <a:rPr lang="en-US" dirty="0" smtClean="0"/>
              <a:t>Eight 16-bit integer ops</a:t>
            </a:r>
          </a:p>
          <a:p>
            <a:pPr lvl="2"/>
            <a:r>
              <a:rPr lang="en-US" dirty="0" smtClean="0"/>
              <a:t>Four 32-bit integer/</a:t>
            </a:r>
            <a:r>
              <a:rPr lang="en-US" dirty="0" err="1" smtClean="0"/>
              <a:t>fp</a:t>
            </a:r>
            <a:r>
              <a:rPr lang="en-US" dirty="0" smtClean="0"/>
              <a:t> ops or two 64-bit integer/</a:t>
            </a:r>
            <a:r>
              <a:rPr lang="en-US" dirty="0" err="1" smtClean="0"/>
              <a:t>fp</a:t>
            </a:r>
            <a:r>
              <a:rPr lang="en-US" dirty="0" smtClean="0"/>
              <a:t> ops</a:t>
            </a:r>
          </a:p>
          <a:p>
            <a:pPr lvl="1"/>
            <a:r>
              <a:rPr lang="en-US" dirty="0" smtClean="0"/>
              <a:t>Advanced Vector Extensions (2010)</a:t>
            </a:r>
          </a:p>
          <a:p>
            <a:pPr lvl="2"/>
            <a:r>
              <a:rPr lang="en-US" dirty="0" smtClean="0"/>
              <a:t>Four 64-bit integer/</a:t>
            </a:r>
            <a:r>
              <a:rPr lang="en-US" dirty="0" err="1" smtClean="0"/>
              <a:t>fp</a:t>
            </a:r>
            <a:r>
              <a:rPr lang="en-US" dirty="0" smtClean="0"/>
              <a:t> ops</a:t>
            </a:r>
          </a:p>
          <a:p>
            <a:pPr lvl="1"/>
            <a:r>
              <a:rPr lang="en-US" dirty="0" smtClean="0"/>
              <a:t>AVX-512 (2017)</a:t>
            </a:r>
          </a:p>
          <a:p>
            <a:pPr lvl="2"/>
            <a:r>
              <a:rPr lang="en-US" dirty="0" smtClean="0"/>
              <a:t>Eight 64-bit integer/</a:t>
            </a:r>
            <a:r>
              <a:rPr lang="en-US" dirty="0" err="1" smtClean="0"/>
              <a:t>fp</a:t>
            </a:r>
            <a:r>
              <a:rPr lang="en-US" dirty="0" smtClean="0"/>
              <a:t> ops</a:t>
            </a:r>
          </a:p>
          <a:p>
            <a:pPr lvl="1"/>
            <a:r>
              <a:rPr lang="en-US" dirty="0" smtClean="0"/>
              <a:t>Operands must be consecutive and aligned memory locations</a:t>
            </a:r>
          </a:p>
          <a:p>
            <a:pPr lvl="1"/>
            <a:endParaRPr lang="en-US" dirty="0" smtClean="0"/>
          </a:p>
        </p:txBody>
      </p:sp>
      <p:sp>
        <p:nvSpPr>
          <p:cNvPr id="242693" name="Text Box 5"/>
          <p:cNvSpPr txBox="1">
            <a:spLocks noChangeArrowheads="1"/>
          </p:cNvSpPr>
          <p:nvPr/>
        </p:nvSpPr>
        <p:spPr bwMode="auto">
          <a:xfrm rot="5400000">
            <a:off x="6456084" y="2315735"/>
            <a:ext cx="500649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SIMD Instruction Set Extensions for Multimedia</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Example SIMD Code</a:t>
            </a:r>
            <a:endParaRPr lang="en-AU" dirty="0"/>
          </a:p>
        </p:txBody>
      </p:sp>
      <p:sp>
        <p:nvSpPr>
          <p:cNvPr id="242691" name="Rectangle 3"/>
          <p:cNvSpPr>
            <a:spLocks noGrp="1" noChangeArrowheads="1"/>
          </p:cNvSpPr>
          <p:nvPr>
            <p:ph type="body" idx="1"/>
          </p:nvPr>
        </p:nvSpPr>
        <p:spPr/>
        <p:txBody>
          <a:bodyPr/>
          <a:lstStyle/>
          <a:p>
            <a:r>
              <a:rPr lang="en-US" sz="2400" dirty="0" smtClean="0"/>
              <a:t>Example D</a:t>
            </a:r>
            <a:r>
              <a:rPr lang="en-US" sz="2400" dirty="0" smtClean="0">
                <a:solidFill>
                  <a:srgbClr val="FF0000"/>
                </a:solidFill>
              </a:rPr>
              <a:t>A</a:t>
            </a:r>
            <a:r>
              <a:rPr lang="en-US" sz="2400" dirty="0" smtClean="0"/>
              <a:t>XPY:</a:t>
            </a:r>
          </a:p>
          <a:p>
            <a:pPr lvl="1">
              <a:buNone/>
            </a:pPr>
            <a:r>
              <a:rPr lang="en-US" sz="2000" dirty="0" err="1" smtClean="0"/>
              <a:t>fld</a:t>
            </a:r>
            <a:r>
              <a:rPr lang="en-US" sz="2000" dirty="0" smtClean="0"/>
              <a:t>			f0,a		# Load </a:t>
            </a:r>
            <a:r>
              <a:rPr lang="en-US" sz="2000" dirty="0"/>
              <a:t>scalar a</a:t>
            </a:r>
          </a:p>
          <a:p>
            <a:pPr lvl="1">
              <a:buNone/>
            </a:pPr>
            <a:r>
              <a:rPr lang="en-US" sz="2000" dirty="0" smtClean="0"/>
              <a:t>splat.4D	f0,f0		# Make </a:t>
            </a:r>
            <a:r>
              <a:rPr lang="en-US" sz="2000" dirty="0"/>
              <a:t>4 copies of a</a:t>
            </a:r>
          </a:p>
          <a:p>
            <a:pPr lvl="1">
              <a:buNone/>
            </a:pPr>
            <a:r>
              <a:rPr lang="en-US" sz="2000" dirty="0" err="1" smtClean="0"/>
              <a:t>addi</a:t>
            </a:r>
            <a:r>
              <a:rPr lang="en-US" sz="2000" dirty="0" smtClean="0"/>
              <a:t>	x28,x5</a:t>
            </a:r>
            <a:r>
              <a:rPr lang="en-US" sz="2000" dirty="0"/>
              <a:t>,#</a:t>
            </a:r>
            <a:r>
              <a:rPr lang="en-US" sz="2000" dirty="0" smtClean="0"/>
              <a:t>256	# Last </a:t>
            </a:r>
            <a:r>
              <a:rPr lang="en-US" sz="2000" dirty="0"/>
              <a:t>address to </a:t>
            </a:r>
            <a:r>
              <a:rPr lang="en-US" sz="2000" dirty="0" smtClean="0"/>
              <a:t>load</a:t>
            </a:r>
          </a:p>
          <a:p>
            <a:pPr lvl="1" indent="-742950">
              <a:buNone/>
            </a:pPr>
            <a:r>
              <a:rPr lang="en-US" sz="2000" dirty="0" smtClean="0"/>
              <a:t>Loop</a:t>
            </a:r>
            <a:r>
              <a:rPr lang="en-US" sz="2000" dirty="0"/>
              <a:t>: </a:t>
            </a:r>
            <a:r>
              <a:rPr lang="en-US" sz="2000" dirty="0" smtClean="0"/>
              <a:t>fld.4D	f1,0(x5)		# Load </a:t>
            </a:r>
            <a:r>
              <a:rPr lang="en-US" sz="2000" dirty="0"/>
              <a:t>X[</a:t>
            </a:r>
            <a:r>
              <a:rPr lang="en-US" sz="2000" dirty="0" err="1"/>
              <a:t>i</a:t>
            </a:r>
            <a:r>
              <a:rPr lang="en-US" sz="2000" dirty="0"/>
              <a:t>] ... X[i+3]</a:t>
            </a:r>
          </a:p>
          <a:p>
            <a:pPr lvl="1">
              <a:buNone/>
            </a:pPr>
            <a:r>
              <a:rPr lang="en-US" sz="2000" dirty="0" smtClean="0"/>
              <a:t>fmul.4D	f1,f1,f0		# a x X[</a:t>
            </a:r>
            <a:r>
              <a:rPr lang="en-US" sz="2000" dirty="0" err="1" smtClean="0"/>
              <a:t>i</a:t>
            </a:r>
            <a:r>
              <a:rPr lang="en-US" sz="2000" dirty="0"/>
              <a:t>] ... </a:t>
            </a:r>
            <a:r>
              <a:rPr lang="en-US" sz="2000" dirty="0" smtClean="0"/>
              <a:t>a x X[i+3</a:t>
            </a:r>
            <a:r>
              <a:rPr lang="en-US" sz="2000" dirty="0"/>
              <a:t>]</a:t>
            </a:r>
          </a:p>
          <a:p>
            <a:pPr lvl="1">
              <a:buNone/>
            </a:pPr>
            <a:r>
              <a:rPr lang="en-US" sz="2000" dirty="0" smtClean="0"/>
              <a:t>fld.4D	f2,0(x6)		# Load </a:t>
            </a:r>
            <a:r>
              <a:rPr lang="en-US" sz="2000" dirty="0"/>
              <a:t>Y[</a:t>
            </a:r>
            <a:r>
              <a:rPr lang="en-US" sz="2000" dirty="0" err="1"/>
              <a:t>i</a:t>
            </a:r>
            <a:r>
              <a:rPr lang="en-US" sz="2000" dirty="0"/>
              <a:t>] ... Y[i+3]</a:t>
            </a:r>
          </a:p>
          <a:p>
            <a:pPr lvl="1">
              <a:buNone/>
            </a:pPr>
            <a:r>
              <a:rPr lang="en-US" sz="2000" dirty="0" smtClean="0"/>
              <a:t>fadd.4D	f2,f2,f1		# a x X[</a:t>
            </a:r>
            <a:r>
              <a:rPr lang="en-US" sz="2000" dirty="0" err="1" smtClean="0"/>
              <a:t>i</a:t>
            </a:r>
            <a:r>
              <a:rPr lang="en-US" sz="2000" dirty="0"/>
              <a:t>]+Y[</a:t>
            </a:r>
            <a:r>
              <a:rPr lang="en-US" sz="2000" dirty="0" err="1"/>
              <a:t>i</a:t>
            </a:r>
            <a:r>
              <a:rPr lang="en-US" sz="2000" dirty="0"/>
              <a:t>]...</a:t>
            </a:r>
          </a:p>
          <a:p>
            <a:pPr lvl="1">
              <a:buNone/>
            </a:pPr>
            <a:r>
              <a:rPr lang="en-US" sz="2000" dirty="0" smtClean="0"/>
              <a:t>					# a x X[i+3</a:t>
            </a:r>
            <a:r>
              <a:rPr lang="en-US" sz="2000" dirty="0"/>
              <a:t>]+Y[i+3]</a:t>
            </a:r>
          </a:p>
          <a:p>
            <a:pPr lvl="1">
              <a:buNone/>
            </a:pPr>
            <a:r>
              <a:rPr lang="en-US" sz="2000" dirty="0" smtClean="0"/>
              <a:t>fsd.4D	f2,0(x6)		# Store </a:t>
            </a:r>
            <a:r>
              <a:rPr lang="en-US" sz="2000" dirty="0"/>
              <a:t>Y[</a:t>
            </a:r>
            <a:r>
              <a:rPr lang="en-US" sz="2000" dirty="0" err="1"/>
              <a:t>i</a:t>
            </a:r>
            <a:r>
              <a:rPr lang="en-US" sz="2000" dirty="0"/>
              <a:t>]... Y[i+3]</a:t>
            </a:r>
          </a:p>
          <a:p>
            <a:pPr lvl="1">
              <a:buNone/>
            </a:pPr>
            <a:r>
              <a:rPr lang="en-US" sz="2000" dirty="0" err="1" smtClean="0"/>
              <a:t>addi</a:t>
            </a:r>
            <a:r>
              <a:rPr lang="en-US" sz="2000" dirty="0" smtClean="0"/>
              <a:t>	x5,x5</a:t>
            </a:r>
            <a:r>
              <a:rPr lang="en-US" sz="2000" dirty="0"/>
              <a:t>,#</a:t>
            </a:r>
            <a:r>
              <a:rPr lang="en-US" sz="2000" dirty="0" smtClean="0"/>
              <a:t>32	# Increment </a:t>
            </a:r>
            <a:r>
              <a:rPr lang="en-US" sz="2000" dirty="0"/>
              <a:t>index to X</a:t>
            </a:r>
          </a:p>
          <a:p>
            <a:pPr lvl="1">
              <a:buNone/>
            </a:pPr>
            <a:r>
              <a:rPr lang="en-US" sz="2000" dirty="0" err="1" smtClean="0"/>
              <a:t>addi</a:t>
            </a:r>
            <a:r>
              <a:rPr lang="en-US" sz="2000" dirty="0" smtClean="0"/>
              <a:t>	x6,x6</a:t>
            </a:r>
            <a:r>
              <a:rPr lang="en-US" sz="2000" dirty="0"/>
              <a:t>,#</a:t>
            </a:r>
            <a:r>
              <a:rPr lang="en-US" sz="2000" dirty="0" smtClean="0"/>
              <a:t>32	# Increment </a:t>
            </a:r>
            <a:r>
              <a:rPr lang="en-US" sz="2000" dirty="0"/>
              <a:t>index to Y</a:t>
            </a:r>
          </a:p>
          <a:p>
            <a:pPr lvl="1">
              <a:buNone/>
            </a:pPr>
            <a:r>
              <a:rPr lang="en-US" sz="2000" dirty="0" err="1" smtClean="0"/>
              <a:t>bne</a:t>
            </a:r>
            <a:r>
              <a:rPr lang="en-US" sz="2000" dirty="0" smtClean="0"/>
              <a:t>		x28,x5,Loop	# Check </a:t>
            </a:r>
            <a:r>
              <a:rPr lang="en-US" sz="2000" dirty="0"/>
              <a:t>if </a:t>
            </a:r>
            <a:r>
              <a:rPr lang="en-US" sz="2000" dirty="0" smtClean="0"/>
              <a:t>done</a:t>
            </a:r>
            <a:endParaRPr lang="en-US" dirty="0" smtClean="0"/>
          </a:p>
        </p:txBody>
      </p:sp>
      <p:sp>
        <p:nvSpPr>
          <p:cNvPr id="242693" name="Text Box 5"/>
          <p:cNvSpPr txBox="1">
            <a:spLocks noChangeArrowheads="1"/>
          </p:cNvSpPr>
          <p:nvPr/>
        </p:nvSpPr>
        <p:spPr bwMode="auto">
          <a:xfrm rot="5400000">
            <a:off x="6456084" y="2315735"/>
            <a:ext cx="500649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SIMD Instruction Set Extensions for Multimedia</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Roofline Performance Model</a:t>
            </a:r>
            <a:endParaRPr lang="en-AU" dirty="0"/>
          </a:p>
        </p:txBody>
      </p:sp>
      <p:sp>
        <p:nvSpPr>
          <p:cNvPr id="242691" name="Rectangle 3"/>
          <p:cNvSpPr>
            <a:spLocks noGrp="1" noChangeArrowheads="1"/>
          </p:cNvSpPr>
          <p:nvPr>
            <p:ph type="body" idx="1"/>
          </p:nvPr>
        </p:nvSpPr>
        <p:spPr/>
        <p:txBody>
          <a:bodyPr/>
          <a:lstStyle/>
          <a:p>
            <a:r>
              <a:rPr lang="en-US" sz="2400" dirty="0" smtClean="0"/>
              <a:t>Basic idea:</a:t>
            </a:r>
          </a:p>
          <a:p>
            <a:pPr lvl="1"/>
            <a:r>
              <a:rPr lang="en-US" dirty="0" smtClean="0"/>
              <a:t>Plot peak floating-point throughput as a function of arithmetic intensity</a:t>
            </a:r>
          </a:p>
          <a:p>
            <a:pPr lvl="1"/>
            <a:r>
              <a:rPr lang="en-US" dirty="0" smtClean="0"/>
              <a:t>Ties together floating-point performance and memory performance for a target machine</a:t>
            </a:r>
          </a:p>
          <a:p>
            <a:r>
              <a:rPr lang="en-US" sz="2400" dirty="0" smtClean="0"/>
              <a:t>Arithmetic intensity</a:t>
            </a:r>
          </a:p>
          <a:p>
            <a:pPr lvl="1"/>
            <a:r>
              <a:rPr lang="en-US" dirty="0" smtClean="0"/>
              <a:t>Floating-point operations per byte read</a:t>
            </a:r>
          </a:p>
        </p:txBody>
      </p:sp>
      <p:sp>
        <p:nvSpPr>
          <p:cNvPr id="242693" name="Text Box 5"/>
          <p:cNvSpPr txBox="1">
            <a:spLocks noChangeArrowheads="1"/>
          </p:cNvSpPr>
          <p:nvPr/>
        </p:nvSpPr>
        <p:spPr bwMode="auto">
          <a:xfrm rot="5400000">
            <a:off x="6456084" y="2315735"/>
            <a:ext cx="500649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SIMD Instruction Set Extensions for Multimedia</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979712" y="4005064"/>
            <a:ext cx="5112568" cy="21189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3315" name="Rectangle 1"/>
          <p:cNvSpPr>
            <a:spLocks noChangeArrowheads="1"/>
          </p:cNvSpPr>
          <p:nvPr/>
        </p:nvSpPr>
        <p:spPr bwMode="auto">
          <a:xfrm>
            <a:off x="381000" y="4921250"/>
            <a:ext cx="830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4.10 Arithmetic intensity, </a:t>
            </a:r>
            <a:r>
              <a:rPr lang="en-US" altLang="en-US" sz="1100" b="1" dirty="0">
                <a:solidFill>
                  <a:srgbClr val="FF0000"/>
                </a:solidFill>
              </a:rPr>
              <a:t>specified as the number of floating-point operations to run the program divided by the number of bytes accessed in main memory </a:t>
            </a:r>
            <a:r>
              <a:rPr lang="en-US" altLang="en-US" sz="1100" b="1" dirty="0"/>
              <a:t>(Williams et al., 2009). </a:t>
            </a:r>
            <a:r>
              <a:rPr lang="en-US" altLang="en-US" sz="1100" dirty="0"/>
              <a:t>Some kernels have an </a:t>
            </a:r>
            <a:r>
              <a:rPr lang="en-US" altLang="en-US" sz="1100" dirty="0">
                <a:solidFill>
                  <a:srgbClr val="FF0000"/>
                </a:solidFill>
              </a:rPr>
              <a:t>arithmetic intensity that scales with problem size, such as a dense matrix</a:t>
            </a:r>
            <a:r>
              <a:rPr lang="en-US" altLang="en-US" sz="1100" dirty="0"/>
              <a:t>, but there are many kernels with arithmetic intensities independent of problem size.</a:t>
            </a:r>
          </a:p>
        </p:txBody>
      </p:sp>
      <p:pic>
        <p:nvPicPr>
          <p:cNvPr id="13316" name="Picture 2" descr="Y:\02_GRAPHICS\BOOKS\02_PPTs\MKCAD(Hennessy)\PPT\Ch04\f04-10-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950" y="2266950"/>
            <a:ext cx="4864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213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Examples</a:t>
            </a:r>
            <a:endParaRPr lang="en-AU" dirty="0"/>
          </a:p>
        </p:txBody>
      </p:sp>
      <p:sp>
        <p:nvSpPr>
          <p:cNvPr id="242691" name="Rectangle 3"/>
          <p:cNvSpPr>
            <a:spLocks noGrp="1" noChangeArrowheads="1"/>
          </p:cNvSpPr>
          <p:nvPr>
            <p:ph type="body" idx="1"/>
          </p:nvPr>
        </p:nvSpPr>
        <p:spPr/>
        <p:txBody>
          <a:bodyPr/>
          <a:lstStyle/>
          <a:p>
            <a:r>
              <a:rPr lang="en-US" sz="2400" dirty="0" smtClean="0"/>
              <a:t>Attainable </a:t>
            </a:r>
            <a:r>
              <a:rPr lang="en-US" sz="2400" smtClean="0"/>
              <a:t>GFLOPs/sec = </a:t>
            </a:r>
            <a:r>
              <a:rPr lang="en-US" sz="2400" dirty="0" smtClean="0"/>
              <a:t>(Peak Memory BW × Arithmetic Intensity, Peak Floating Point </a:t>
            </a:r>
            <a:r>
              <a:rPr lang="en-US" sz="2400" dirty="0" err="1" smtClean="0"/>
              <a:t>Perf</a:t>
            </a:r>
            <a:r>
              <a:rPr lang="en-US" sz="2400" dirty="0" smtClean="0"/>
              <a:t>.)</a:t>
            </a:r>
          </a:p>
        </p:txBody>
      </p:sp>
      <p:sp>
        <p:nvSpPr>
          <p:cNvPr id="242693" name="Text Box 5"/>
          <p:cNvSpPr txBox="1">
            <a:spLocks noChangeArrowheads="1"/>
          </p:cNvSpPr>
          <p:nvPr/>
        </p:nvSpPr>
        <p:spPr bwMode="auto">
          <a:xfrm rot="5400000">
            <a:off x="6456084" y="2315735"/>
            <a:ext cx="500649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SIMD Instruction Set Extensions for Multimedia</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684213" y="2132856"/>
            <a:ext cx="7443787" cy="386583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4339" name="Rectangle 1"/>
          <p:cNvSpPr>
            <a:spLocks noChangeArrowheads="1"/>
          </p:cNvSpPr>
          <p:nvPr/>
        </p:nvSpPr>
        <p:spPr bwMode="auto">
          <a:xfrm>
            <a:off x="323528" y="4581128"/>
            <a:ext cx="8439472" cy="167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dirty="0"/>
              <a:t>Figure 4.11 Roofline model for one NEC SX-9 vector processor on the left and the Intel Core i7 920 multicore computer with SIMD extensions on the right (Williams et al., 2009).</a:t>
            </a:r>
            <a:r>
              <a:rPr lang="en-US" altLang="en-US" sz="1100" dirty="0"/>
              <a:t> This Roofline is for unit-stride memory accesses and double-precision floating-point performance. NEC SX-9 is a vector supercomputer announced in 2008 that cost millions of dollars. It has a peak DP FP performance of 102.4 GFLOP/s and a peak memory bandwidth of 162 GB/s from the Stream benchmark. The Core i7 920 has a peak DP FP performance of 42.66 GFLOP/s and a peak memory bandwidth of 16.4 GB/s. The dashed vertical lines at an arithmetic intensity of 4 FLOP/byte show that both processors operate at peak performance. In this case, the SX-9 at 102.4 FLOP/s is 2.4 × faster than the Core i7 at 42.66 GFLOP/s. At an arithmetic intensity of 0.25 FLOP/byte, the SX-9 is 10 × faster at 40.5 GFLOP/s versus 4.1 GFLOP/s for the Core i7.</a:t>
            </a:r>
          </a:p>
        </p:txBody>
      </p:sp>
      <p:pic>
        <p:nvPicPr>
          <p:cNvPr id="14340" name="Picture 2" descr="Y:\02_GRAPHICS\BOOKS\02_PPTs\MKCAD(Hennessy)\PPT\Ch04\f04-1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688" y="1447800"/>
            <a:ext cx="52546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869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Graphical Processing Units</a:t>
            </a:r>
            <a:endParaRPr lang="en-AU" dirty="0"/>
          </a:p>
        </p:txBody>
      </p:sp>
      <p:sp>
        <p:nvSpPr>
          <p:cNvPr id="242691" name="Rectangle 3"/>
          <p:cNvSpPr>
            <a:spLocks noGrp="1" noChangeArrowheads="1"/>
          </p:cNvSpPr>
          <p:nvPr>
            <p:ph type="body" idx="1"/>
          </p:nvPr>
        </p:nvSpPr>
        <p:spPr/>
        <p:txBody>
          <a:bodyPr/>
          <a:lstStyle/>
          <a:p>
            <a:r>
              <a:rPr lang="en-US" dirty="0" smtClean="0"/>
              <a:t>Basic idea:</a:t>
            </a:r>
          </a:p>
          <a:p>
            <a:pPr lvl="1"/>
            <a:r>
              <a:rPr lang="en-US" dirty="0" smtClean="0"/>
              <a:t>Heterogeneous execution model</a:t>
            </a:r>
          </a:p>
          <a:p>
            <a:pPr lvl="2"/>
            <a:r>
              <a:rPr lang="en-US" dirty="0" smtClean="0"/>
              <a:t>CPU is the </a:t>
            </a:r>
            <a:r>
              <a:rPr lang="en-US" i="1" dirty="0" smtClean="0"/>
              <a:t>host</a:t>
            </a:r>
            <a:r>
              <a:rPr lang="en-US" dirty="0" smtClean="0"/>
              <a:t>, GPU is the </a:t>
            </a:r>
            <a:r>
              <a:rPr lang="en-US" i="1" dirty="0" smtClean="0"/>
              <a:t>device</a:t>
            </a:r>
          </a:p>
          <a:p>
            <a:pPr lvl="1"/>
            <a:r>
              <a:rPr lang="en-US" dirty="0" smtClean="0"/>
              <a:t>Develop a C-like programming language for GPU</a:t>
            </a:r>
          </a:p>
          <a:p>
            <a:pPr lvl="1"/>
            <a:r>
              <a:rPr lang="en-US" dirty="0" smtClean="0"/>
              <a:t>Unify all forms of GPU parallelism as </a:t>
            </a:r>
            <a:r>
              <a:rPr lang="en-US" i="1" dirty="0" smtClean="0"/>
              <a:t>CUDA thread</a:t>
            </a:r>
          </a:p>
          <a:p>
            <a:pPr lvl="1"/>
            <a:r>
              <a:rPr lang="en-US" dirty="0" smtClean="0"/>
              <a:t>Programming model is “Single Instruction Multiple Thread” </a:t>
            </a:r>
            <a:r>
              <a:rPr lang="en-US" dirty="0" smtClean="0">
                <a:solidFill>
                  <a:srgbClr val="FF0000"/>
                </a:solidFill>
              </a:rPr>
              <a:t>SIMT</a:t>
            </a:r>
            <a:endParaRPr lang="en-US" dirty="0" smtClean="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Threads and Blocks</a:t>
            </a:r>
            <a:endParaRPr lang="en-AU" dirty="0"/>
          </a:p>
        </p:txBody>
      </p:sp>
      <p:sp>
        <p:nvSpPr>
          <p:cNvPr id="242691" name="Rectangle 3"/>
          <p:cNvSpPr>
            <a:spLocks noGrp="1" noChangeArrowheads="1"/>
          </p:cNvSpPr>
          <p:nvPr>
            <p:ph type="body" idx="1"/>
          </p:nvPr>
        </p:nvSpPr>
        <p:spPr/>
        <p:txBody>
          <a:bodyPr/>
          <a:lstStyle/>
          <a:p>
            <a:r>
              <a:rPr lang="en-US" dirty="0" smtClean="0"/>
              <a:t>A thread is associated with each data element</a:t>
            </a:r>
          </a:p>
          <a:p>
            <a:r>
              <a:rPr lang="en-US" dirty="0" smtClean="0"/>
              <a:t>Threads are organized into blocks</a:t>
            </a:r>
          </a:p>
          <a:p>
            <a:r>
              <a:rPr lang="en-US" dirty="0" smtClean="0"/>
              <a:t>Blocks are organized into a grid</a:t>
            </a:r>
          </a:p>
          <a:p>
            <a:endParaRPr lang="en-US" dirty="0" smtClean="0"/>
          </a:p>
          <a:p>
            <a:r>
              <a:rPr lang="en-US" dirty="0" smtClean="0"/>
              <a:t>GPU hardware handles thread management, not applications or OS</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Programming</a:t>
            </a:r>
            <a:endParaRPr lang="en-US" dirty="0"/>
          </a:p>
        </p:txBody>
      </p:sp>
      <p:sp>
        <p:nvSpPr>
          <p:cNvPr id="3" name="Content Placeholder 2"/>
          <p:cNvSpPr>
            <a:spLocks noGrp="1"/>
          </p:cNvSpPr>
          <p:nvPr>
            <p:ph idx="1"/>
          </p:nvPr>
        </p:nvSpPr>
        <p:spPr/>
        <p:txBody>
          <a:bodyPr/>
          <a:lstStyle/>
          <a:p>
            <a:r>
              <a:rPr lang="en-US" sz="2400" dirty="0" smtClean="0"/>
              <a:t>Performance programmers should keep the GPU hardware in mind when writing in CUDA. Means write in MIMD, but …think SIMD. </a:t>
            </a:r>
            <a:r>
              <a:rPr lang="en-US" sz="2400" b="1" dirty="0" smtClean="0"/>
              <a:t>Somewhat exceeds scope for this class</a:t>
            </a:r>
          </a:p>
          <a:p>
            <a:r>
              <a:rPr lang="en-US" sz="2400" dirty="0" smtClean="0"/>
              <a:t>Hurts programmer productivity, but unavoidable since most programmers use GPUs instead of CPUs for performance</a:t>
            </a:r>
          </a:p>
          <a:p>
            <a:r>
              <a:rPr lang="en-US" sz="2400" dirty="0" smtClean="0"/>
              <a:t>Need to:</a:t>
            </a:r>
          </a:p>
          <a:p>
            <a:pPr lvl="1"/>
            <a:r>
              <a:rPr lang="en-US" sz="2000" dirty="0"/>
              <a:t>K</a:t>
            </a:r>
            <a:r>
              <a:rPr lang="en-US" sz="2000" dirty="0" smtClean="0"/>
              <a:t>eep groups of 32 threads together in control flow for best performance from multithreaded SIMD processors, and </a:t>
            </a:r>
          </a:p>
          <a:p>
            <a:pPr lvl="1"/>
            <a:r>
              <a:rPr lang="en-US" sz="2000" dirty="0" smtClean="0"/>
              <a:t>Create many more thread per multithreaded SIMD performance to hide latency to DRAM</a:t>
            </a:r>
          </a:p>
          <a:p>
            <a:pPr lvl="1"/>
            <a:r>
              <a:rPr lang="en-US" sz="2000" dirty="0" smtClean="0"/>
              <a:t>Also need to keep data addresses localized (one or few memory blocks) to get the expected memory performance</a:t>
            </a:r>
            <a:endParaRPr lang="en-US" sz="2000"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spTree>
    <p:extLst>
      <p:ext uri="{BB962C8B-B14F-4D97-AF65-F5344CB8AC3E}">
        <p14:creationId xmlns:p14="http://schemas.microsoft.com/office/powerpoint/2010/main" val="1991739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NVIDIA GPU Architecture</a:t>
            </a:r>
            <a:endParaRPr lang="en-AU" dirty="0"/>
          </a:p>
        </p:txBody>
      </p:sp>
      <p:sp>
        <p:nvSpPr>
          <p:cNvPr id="242691" name="Rectangle 3"/>
          <p:cNvSpPr>
            <a:spLocks noGrp="1" noChangeArrowheads="1"/>
          </p:cNvSpPr>
          <p:nvPr>
            <p:ph type="body" idx="1"/>
          </p:nvPr>
        </p:nvSpPr>
        <p:spPr/>
        <p:txBody>
          <a:bodyPr/>
          <a:lstStyle/>
          <a:p>
            <a:r>
              <a:rPr lang="en-US" dirty="0" smtClean="0"/>
              <a:t>Similarities to vector machines:</a:t>
            </a:r>
          </a:p>
          <a:p>
            <a:pPr lvl="1"/>
            <a:r>
              <a:rPr lang="en-US" dirty="0" smtClean="0"/>
              <a:t>Works well with data-level parallel problems</a:t>
            </a:r>
          </a:p>
          <a:p>
            <a:pPr lvl="1"/>
            <a:r>
              <a:rPr lang="en-US" dirty="0" smtClean="0"/>
              <a:t>Scatter-gather transfers</a:t>
            </a:r>
          </a:p>
          <a:p>
            <a:pPr lvl="1"/>
            <a:r>
              <a:rPr lang="en-US" dirty="0" smtClean="0"/>
              <a:t>Mask registers</a:t>
            </a:r>
          </a:p>
          <a:p>
            <a:pPr lvl="1"/>
            <a:r>
              <a:rPr lang="en-US" dirty="0" smtClean="0"/>
              <a:t>Large register files </a:t>
            </a:r>
            <a:r>
              <a:rPr lang="en-US" dirty="0" smtClean="0">
                <a:solidFill>
                  <a:srgbClr val="FF0000"/>
                </a:solidFill>
              </a:rPr>
              <a:t>(…shared starting the 2010s)</a:t>
            </a:r>
            <a:endParaRPr lang="en-US" dirty="0" smtClean="0"/>
          </a:p>
          <a:p>
            <a:pPr lvl="1"/>
            <a:endParaRPr lang="en-US" dirty="0" smtClean="0"/>
          </a:p>
          <a:p>
            <a:r>
              <a:rPr lang="en-US" dirty="0" smtClean="0"/>
              <a:t>Differences:</a:t>
            </a:r>
          </a:p>
          <a:p>
            <a:pPr lvl="1"/>
            <a:r>
              <a:rPr lang="en-US" dirty="0" smtClean="0"/>
              <a:t>No scalar processor</a:t>
            </a:r>
          </a:p>
          <a:p>
            <a:pPr lvl="1"/>
            <a:r>
              <a:rPr lang="en-US" dirty="0" smtClean="0"/>
              <a:t>Uses multithreading to hide memory latency</a:t>
            </a:r>
          </a:p>
          <a:p>
            <a:pPr lvl="1"/>
            <a:r>
              <a:rPr lang="en-US" dirty="0" smtClean="0"/>
              <a:t>Has many functional units, as opposed to a few deeply pipelined units like a vector processor</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SIMD Parallelism</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Vector architectures</a:t>
            </a:r>
          </a:p>
          <a:p>
            <a:pPr>
              <a:lnSpc>
                <a:spcPct val="90000"/>
              </a:lnSpc>
            </a:pPr>
            <a:r>
              <a:rPr lang="en-US" dirty="0" smtClean="0"/>
              <a:t>SIMD extensions</a:t>
            </a:r>
          </a:p>
          <a:p>
            <a:pPr>
              <a:lnSpc>
                <a:spcPct val="90000"/>
              </a:lnSpc>
            </a:pPr>
            <a:r>
              <a:rPr lang="en-US" dirty="0" smtClean="0"/>
              <a:t>Graphics Processor Units (GPUs)</a:t>
            </a:r>
          </a:p>
          <a:p>
            <a:pPr>
              <a:lnSpc>
                <a:spcPct val="90000"/>
              </a:lnSpc>
            </a:pPr>
            <a:endParaRPr lang="en-US" dirty="0" smtClean="0"/>
          </a:p>
          <a:p>
            <a:pPr>
              <a:lnSpc>
                <a:spcPct val="90000"/>
              </a:lnSpc>
            </a:pPr>
            <a:r>
              <a:rPr lang="en-US" dirty="0" smtClean="0"/>
              <a:t>For x86 processors:</a:t>
            </a:r>
          </a:p>
          <a:p>
            <a:pPr lvl="1">
              <a:lnSpc>
                <a:spcPct val="90000"/>
              </a:lnSpc>
            </a:pPr>
            <a:r>
              <a:rPr lang="en-US" dirty="0" smtClean="0"/>
              <a:t>Expect two additional cores per chip per year</a:t>
            </a:r>
          </a:p>
          <a:p>
            <a:pPr marL="457200" lvl="1" indent="0">
              <a:lnSpc>
                <a:spcPct val="90000"/>
              </a:lnSpc>
              <a:buNone/>
            </a:pPr>
            <a:r>
              <a:rPr lang="en-US" dirty="0"/>
              <a:t> </a:t>
            </a:r>
            <a:r>
              <a:rPr lang="en-US" dirty="0" smtClean="0"/>
              <a:t>   </a:t>
            </a:r>
            <a:r>
              <a:rPr lang="en-US" dirty="0" smtClean="0">
                <a:solidFill>
                  <a:srgbClr val="FF0000"/>
                </a:solidFill>
              </a:rPr>
              <a:t>Intel &amp; AMD seem to follow different paths on this</a:t>
            </a:r>
            <a:endParaRPr lang="en-US" dirty="0" smtClean="0"/>
          </a:p>
          <a:p>
            <a:pPr lvl="1">
              <a:lnSpc>
                <a:spcPct val="90000"/>
              </a:lnSpc>
            </a:pPr>
            <a:r>
              <a:rPr lang="en-US" dirty="0" smtClean="0"/>
              <a:t>SIMD width to double every four years</a:t>
            </a:r>
          </a:p>
          <a:p>
            <a:pPr lvl="1">
              <a:lnSpc>
                <a:spcPct val="90000"/>
              </a:lnSpc>
            </a:pPr>
            <a:r>
              <a:rPr lang="en-US" dirty="0" smtClean="0"/>
              <a:t>Potential speedup from SIMD to be twice that from MIMD!</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Example</a:t>
            </a:r>
            <a:endParaRPr lang="en-AU" dirty="0"/>
          </a:p>
        </p:txBody>
      </p:sp>
      <p:sp>
        <p:nvSpPr>
          <p:cNvPr id="242691" name="Rectangle 3"/>
          <p:cNvSpPr>
            <a:spLocks noGrp="1" noChangeArrowheads="1"/>
          </p:cNvSpPr>
          <p:nvPr>
            <p:ph type="body" idx="1"/>
          </p:nvPr>
        </p:nvSpPr>
        <p:spPr/>
        <p:txBody>
          <a:bodyPr/>
          <a:lstStyle/>
          <a:p>
            <a:r>
              <a:rPr lang="en-US" sz="2400" smtClean="0"/>
              <a:t>Code </a:t>
            </a:r>
            <a:r>
              <a:rPr lang="en-US" sz="2400" dirty="0" smtClean="0"/>
              <a:t>that works over all elements is the grid</a:t>
            </a:r>
          </a:p>
          <a:p>
            <a:r>
              <a:rPr lang="en-US" sz="2400" dirty="0" smtClean="0"/>
              <a:t>Thread blocks break this down into manageable sizes</a:t>
            </a:r>
          </a:p>
          <a:p>
            <a:pPr lvl="1"/>
            <a:r>
              <a:rPr lang="en-US" sz="2000" dirty="0" smtClean="0"/>
              <a:t>512 threads per block</a:t>
            </a:r>
          </a:p>
          <a:p>
            <a:r>
              <a:rPr lang="en-US" sz="2400" dirty="0" smtClean="0"/>
              <a:t>SIMD instruction executes 32 elements at a time</a:t>
            </a:r>
          </a:p>
          <a:p>
            <a:r>
              <a:rPr lang="en-US" sz="2400" dirty="0" smtClean="0"/>
              <a:t>Thus grid size = 16 blocks</a:t>
            </a:r>
          </a:p>
          <a:p>
            <a:r>
              <a:rPr lang="en-US" sz="2400" dirty="0" smtClean="0"/>
              <a:t>Block is analogous to a strip-mined vector loop with vector length of 32</a:t>
            </a:r>
          </a:p>
          <a:p>
            <a:r>
              <a:rPr lang="en-US" sz="2400" dirty="0" smtClean="0"/>
              <a:t>Block is assigned to a multithreaded SIMD processor by the thread block scheduler</a:t>
            </a:r>
          </a:p>
          <a:p>
            <a:r>
              <a:rPr lang="en-US" sz="2400" dirty="0" smtClean="0"/>
              <a:t>Current-generation </a:t>
            </a:r>
            <a:r>
              <a:rPr lang="en-US" sz="2400" smtClean="0"/>
              <a:t>GPUs have </a:t>
            </a:r>
            <a:r>
              <a:rPr lang="en-US" sz="2400" dirty="0" smtClean="0"/>
              <a:t>7-15 multithreaded SIMD processors</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Terminology</a:t>
            </a:r>
            <a:endParaRPr lang="en-AU" dirty="0"/>
          </a:p>
        </p:txBody>
      </p:sp>
      <p:sp>
        <p:nvSpPr>
          <p:cNvPr id="242691" name="Rectangle 3"/>
          <p:cNvSpPr>
            <a:spLocks noGrp="1" noChangeArrowheads="1"/>
          </p:cNvSpPr>
          <p:nvPr>
            <p:ph type="body" idx="1"/>
          </p:nvPr>
        </p:nvSpPr>
        <p:spPr/>
        <p:txBody>
          <a:bodyPr/>
          <a:lstStyle/>
          <a:p>
            <a:r>
              <a:rPr lang="en-US" sz="2000" dirty="0"/>
              <a:t>Each </a:t>
            </a:r>
            <a:r>
              <a:rPr lang="en-US" sz="2000" dirty="0" smtClean="0"/>
              <a:t>thread </a:t>
            </a:r>
            <a:r>
              <a:rPr lang="en-US" sz="2000" dirty="0"/>
              <a:t>is limited to 64 registers</a:t>
            </a:r>
          </a:p>
          <a:p>
            <a:r>
              <a:rPr lang="en-US" sz="2000" dirty="0" smtClean="0"/>
              <a:t>Groups of 32 threads combined into a SIMD thread or “warp”</a:t>
            </a:r>
          </a:p>
          <a:p>
            <a:pPr lvl="1"/>
            <a:r>
              <a:rPr lang="en-US" sz="1800" dirty="0" smtClean="0"/>
              <a:t>Mapped to 16 physical lanes</a:t>
            </a:r>
          </a:p>
          <a:p>
            <a:r>
              <a:rPr lang="en-US" sz="2000" dirty="0"/>
              <a:t>Up to 32 warps are scheduled on a single SIMD </a:t>
            </a:r>
            <a:r>
              <a:rPr lang="en-US" sz="2000" dirty="0" smtClean="0"/>
              <a:t>processor</a:t>
            </a:r>
          </a:p>
          <a:p>
            <a:pPr lvl="1"/>
            <a:r>
              <a:rPr lang="en-US" sz="1800" dirty="0" smtClean="0"/>
              <a:t>Each warp has its own PC</a:t>
            </a:r>
          </a:p>
          <a:p>
            <a:pPr lvl="1"/>
            <a:r>
              <a:rPr lang="en-US" sz="1800" dirty="0"/>
              <a:t>Thread scheduler uses scoreboard </a:t>
            </a:r>
            <a:r>
              <a:rPr lang="en-US" sz="1800" dirty="0" smtClean="0">
                <a:solidFill>
                  <a:srgbClr val="FF0000"/>
                </a:solidFill>
              </a:rPr>
              <a:t>(see App. C) </a:t>
            </a:r>
            <a:r>
              <a:rPr lang="en-US" sz="1800" dirty="0" smtClean="0"/>
              <a:t>to dispatch warps</a:t>
            </a:r>
          </a:p>
          <a:p>
            <a:pPr lvl="1"/>
            <a:r>
              <a:rPr lang="en-US" sz="1800" dirty="0" smtClean="0"/>
              <a:t>By definition, no data dependencies between warps</a:t>
            </a:r>
          </a:p>
          <a:p>
            <a:pPr lvl="1"/>
            <a:r>
              <a:rPr lang="en-US" sz="1800" dirty="0" smtClean="0"/>
              <a:t>Dispatch warps into pipeline, hide </a:t>
            </a:r>
            <a:r>
              <a:rPr lang="en-US" sz="1800" dirty="0"/>
              <a:t>memory </a:t>
            </a:r>
            <a:r>
              <a:rPr lang="en-US" sz="1800" dirty="0" smtClean="0"/>
              <a:t>latency</a:t>
            </a:r>
          </a:p>
          <a:p>
            <a:r>
              <a:rPr lang="en-US" sz="2000" dirty="0" smtClean="0"/>
              <a:t>Thread block scheduler schedules blocks to SIMD processors</a:t>
            </a:r>
          </a:p>
          <a:p>
            <a:r>
              <a:rPr lang="en-US" sz="2000" dirty="0" smtClean="0"/>
              <a:t>Within each SIMD processor:</a:t>
            </a:r>
          </a:p>
          <a:p>
            <a:pPr lvl="1"/>
            <a:r>
              <a:rPr lang="en-US" sz="1800" dirty="0" smtClean="0"/>
              <a:t>32 SIMD lanes</a:t>
            </a:r>
          </a:p>
          <a:p>
            <a:pPr lvl="1"/>
            <a:r>
              <a:rPr lang="en-US" sz="1800" dirty="0" smtClean="0"/>
              <a:t>Wide and shallow compared to vector processors</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5363" name="Rectangle 1"/>
          <p:cNvSpPr>
            <a:spLocks noChangeArrowheads="1"/>
          </p:cNvSpPr>
          <p:nvPr/>
        </p:nvSpPr>
        <p:spPr bwMode="auto">
          <a:xfrm>
            <a:off x="381000" y="4916488"/>
            <a:ext cx="8382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4.12 Quick guide to GPU terms used in this chapter. </a:t>
            </a:r>
            <a:r>
              <a:rPr lang="en-US" altLang="en-US" sz="1100"/>
              <a:t>We use the first column for hardware terms. Four groups cluster these 11 terms. From top to bottom: program abstractions, machine objects, processing hardware, and memory hardware. Figure 4.21 on page 312 associates vector terms with the closest terms here, and Figure 4.24 on page 317 and Figure 4.25 on page 318 reveal the official CUDA/NVIDIA and AMD terms and definitions along with the terms used by OpenCL.</a:t>
            </a:r>
          </a:p>
        </p:txBody>
      </p:sp>
      <p:pic>
        <p:nvPicPr>
          <p:cNvPr id="15364" name="Picture 2" descr="Y:\02_GRAPHICS\BOOKS\02_PPTs\MKCAD(Hennessy)\PPT\Ch04\f04-12-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7475" y="374650"/>
            <a:ext cx="38290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88224" y="2348880"/>
            <a:ext cx="2174776"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Work horse</a:t>
            </a:r>
            <a:endParaRPr lang="en-US" sz="2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flipH="1">
            <a:off x="6300192" y="4005064"/>
            <a:ext cx="2843808" cy="307777"/>
          </a:xfrm>
          <a:prstGeom prst="rect">
            <a:avLst/>
          </a:prstGeom>
          <a:noFill/>
        </p:spPr>
        <p:txBody>
          <a:bodyPr wrap="square" rtlCol="0">
            <a:spAutoFit/>
          </a:bodyPr>
          <a:lstStyle/>
          <a:p>
            <a:r>
              <a:rPr lang="en-US" sz="1200" dirty="0" smtClean="0">
                <a:solidFill>
                  <a:srgbClr val="FF0000"/>
                </a:solidFill>
                <a:latin typeface="+mn-lt"/>
              </a:rPr>
              <a:t>CUDA: </a:t>
            </a:r>
            <a:r>
              <a:rPr lang="en-US" sz="1400" dirty="0" smtClean="0">
                <a:solidFill>
                  <a:srgbClr val="FF0000"/>
                </a:solidFill>
                <a:latin typeface="+mn-lt"/>
              </a:rPr>
              <a:t>“shared memory” is local…</a:t>
            </a:r>
            <a:endParaRPr lang="en-US" sz="1400" dirty="0">
              <a:solidFill>
                <a:srgbClr val="FF0000"/>
              </a:solidFill>
              <a:latin typeface="+mn-lt"/>
            </a:endParaRPr>
          </a:p>
        </p:txBody>
      </p:sp>
    </p:spTree>
    <p:extLst>
      <p:ext uri="{BB962C8B-B14F-4D97-AF65-F5344CB8AC3E}">
        <p14:creationId xmlns:p14="http://schemas.microsoft.com/office/powerpoint/2010/main" val="8395523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Example</a:t>
            </a:r>
            <a:endParaRPr lang="en-AU" dirty="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2879973" y="819338"/>
            <a:ext cx="3744416" cy="538086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6387" name="Rectangle 1"/>
          <p:cNvSpPr>
            <a:spLocks noChangeArrowheads="1"/>
          </p:cNvSpPr>
          <p:nvPr/>
        </p:nvSpPr>
        <p:spPr bwMode="auto">
          <a:xfrm>
            <a:off x="381000" y="4906963"/>
            <a:ext cx="8382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4.13 The mapping of a Grid (</a:t>
            </a:r>
            <a:r>
              <a:rPr lang="en-US" altLang="en-US" sz="1100" b="1" dirty="0" err="1"/>
              <a:t>vectorizable</a:t>
            </a:r>
            <a:r>
              <a:rPr lang="en-US" altLang="en-US" sz="1100" b="1" dirty="0"/>
              <a:t> loop), Thread Blocks (SIMD basic blocks), and threads of SIMD instructions to a vector-vector multiply, with each vector being 8192 elements long. </a:t>
            </a:r>
            <a:r>
              <a:rPr lang="en-US" altLang="en-US" sz="1100" dirty="0"/>
              <a:t>Each thread of SIMD instructions calculates 32 elements per instruction, and in this example, each Thread Block contains 16 threads of SIMD instructions and the Grid contains 16 Thread Blocks. The hardware Thread Block Scheduler assigns Thread Blocks to multithreaded SIMD Processors, and the hardware Thread Scheduler picks which thread of SIMD instructions to run each clock cycle within a SIMD Processor. Only SIMD Threads in the same Thread Block can communicate via local memory. (The maximum number of SIMD Threads that can execute simultaneously per Thread Block is 32 for Pascal GPUs.)</a:t>
            </a:r>
          </a:p>
        </p:txBody>
      </p:sp>
      <p:pic>
        <p:nvPicPr>
          <p:cNvPr id="16388" name="Picture 2" descr="Y:\02_GRAPHICS\BOOKS\02_PPTs\MKCAD(Hennessy)\PPT\Ch04\f04-13-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8975" y="533400"/>
            <a:ext cx="268605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0999" y="882650"/>
            <a:ext cx="2847975" cy="1077218"/>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Quite hierarchical</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868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smtClean="0"/>
              <a:t>GPU Organization</a:t>
            </a:r>
            <a:endParaRPr lang="en-AU" dirty="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899592" y="817563"/>
            <a:ext cx="7319541" cy="5435777"/>
          </a:xfrm>
          <a:prstGeom prst="rect">
            <a:avLst/>
          </a:prstGeom>
        </p:spPr>
      </p:pic>
    </p:spTree>
    <p:extLst>
      <p:ext uri="{BB962C8B-B14F-4D97-AF65-F5344CB8AC3E}">
        <p14:creationId xmlns:p14="http://schemas.microsoft.com/office/powerpoint/2010/main" val="289973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7411" name="Rectangle 1"/>
          <p:cNvSpPr>
            <a:spLocks noChangeArrowheads="1"/>
          </p:cNvSpPr>
          <p:nvPr/>
        </p:nvSpPr>
        <p:spPr bwMode="auto">
          <a:xfrm>
            <a:off x="381000" y="4921250"/>
            <a:ext cx="8382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4.14 Simplified block diagram of a multithreaded SIMD Processor. </a:t>
            </a:r>
            <a:r>
              <a:rPr lang="en-US" altLang="en-US" sz="1100" dirty="0"/>
              <a:t>It has 16 SIMD Lanes. The SIMD Thread Scheduler has, say, 64 independent threads of SIMD instructions that it schedules with a table of 64 program counters (PCs). Note that each lane has 1024 32-bit registers.</a:t>
            </a:r>
          </a:p>
        </p:txBody>
      </p:sp>
      <p:pic>
        <p:nvPicPr>
          <p:cNvPr id="17412" name="Picture 2" descr="Y:\02_GRAPHICS\BOOKS\02_PPTs\MKCAD(Hennessy)\PPT\Ch04\f04-14-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50" y="609600"/>
            <a:ext cx="53213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983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9459" name="Rectangle 1"/>
          <p:cNvSpPr>
            <a:spLocks noChangeArrowheads="1"/>
          </p:cNvSpPr>
          <p:nvPr/>
        </p:nvSpPr>
        <p:spPr bwMode="auto">
          <a:xfrm>
            <a:off x="179512" y="4437112"/>
            <a:ext cx="8583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dirty="0"/>
              <a:t>Figure 4.16 Scheduling of threads of SIMD instructions. </a:t>
            </a:r>
            <a:r>
              <a:rPr lang="en-US" altLang="en-US" sz="1100" dirty="0">
                <a:solidFill>
                  <a:srgbClr val="FF0000"/>
                </a:solidFill>
              </a:rPr>
              <a:t>The scheduler selects a </a:t>
            </a:r>
            <a:r>
              <a:rPr lang="en-US" altLang="en-US" sz="1100" b="1" u="sng" dirty="0">
                <a:solidFill>
                  <a:srgbClr val="FF0000"/>
                </a:solidFill>
              </a:rPr>
              <a:t>ready thread </a:t>
            </a:r>
            <a:r>
              <a:rPr lang="en-US" altLang="en-US" sz="1100" dirty="0">
                <a:solidFill>
                  <a:srgbClr val="FF0000"/>
                </a:solidFill>
              </a:rPr>
              <a:t>of SIMD instructions</a:t>
            </a:r>
            <a:r>
              <a:rPr lang="en-US" altLang="en-US" sz="1100" dirty="0"/>
              <a:t> and issues an instruction synchronously to all the SIMD Lanes executing the SIMD Thread. Because threads of SIMD instructions are </a:t>
            </a:r>
            <a:r>
              <a:rPr lang="en-US" altLang="en-US" sz="1100" dirty="0">
                <a:solidFill>
                  <a:srgbClr val="FF0000"/>
                </a:solidFill>
              </a:rPr>
              <a:t>independent</a:t>
            </a:r>
            <a:r>
              <a:rPr lang="en-US" altLang="en-US" sz="1100" dirty="0"/>
              <a:t>, the scheduler may select a different SIMD Thread each time.</a:t>
            </a:r>
          </a:p>
        </p:txBody>
      </p:sp>
      <p:pic>
        <p:nvPicPr>
          <p:cNvPr id="19460" name="Picture 2" descr="Y:\WOMAT\Production\Artfinal\0000000038\MKCAD\978-0-12-811905-1\0003165543\XMLLowres\f04-16-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000" y="914400"/>
            <a:ext cx="177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206553"/>
            <a:ext cx="9036496" cy="1138773"/>
          </a:xfrm>
          <a:prstGeom prst="rect">
            <a:avLst/>
          </a:prstGeom>
          <a:noFill/>
        </p:spPr>
        <p:txBody>
          <a:bodyPr wrap="square" rtlCol="0">
            <a:spAutoFit/>
          </a:bodyPr>
          <a:lstStyle/>
          <a:p>
            <a:r>
              <a:rPr lang="en-US" sz="2000" dirty="0" smtClean="0">
                <a:solidFill>
                  <a:srgbClr val="FF0000"/>
                </a:solidFill>
                <a:latin typeface="+mn-lt"/>
              </a:rPr>
              <a:t>Why GPUs need: 1. an enormous number of registers, and 2. share them.</a:t>
            </a:r>
          </a:p>
          <a:p>
            <a:r>
              <a:rPr lang="en-US" sz="2000" b="1" u="sng" dirty="0" smtClean="0">
                <a:solidFill>
                  <a:srgbClr val="FF0000"/>
                </a:solidFill>
                <a:latin typeface="+mn-lt"/>
              </a:rPr>
              <a:t>Big assumption</a:t>
            </a:r>
            <a:r>
              <a:rPr lang="en-US" sz="2000" dirty="0" smtClean="0">
                <a:solidFill>
                  <a:srgbClr val="FF0000"/>
                </a:solidFill>
                <a:latin typeface="+mn-lt"/>
              </a:rPr>
              <a:t>: much/enough parallelism from app! </a:t>
            </a:r>
          </a:p>
          <a:p>
            <a:r>
              <a:rPr lang="en-US" sz="2000" dirty="0" smtClean="0">
                <a:solidFill>
                  <a:srgbClr val="FF0000"/>
                </a:solidFill>
                <a:latin typeface="+mn-lt"/>
              </a:rPr>
              <a:t>Big issue: Weak vs strong scaling.</a:t>
            </a:r>
            <a:endParaRPr lang="en-US" sz="2000" dirty="0">
              <a:solidFill>
                <a:srgbClr val="FF0000"/>
              </a:solidFill>
              <a:latin typeface="+mn-lt"/>
            </a:endParaRPr>
          </a:p>
        </p:txBody>
      </p:sp>
    </p:spTree>
    <p:extLst>
      <p:ext uri="{BB962C8B-B14F-4D97-AF65-F5344CB8AC3E}">
        <p14:creationId xmlns:p14="http://schemas.microsoft.com/office/powerpoint/2010/main" val="1529904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54679"/>
            <a:ext cx="8281987" cy="1323439"/>
          </a:xfrm>
        </p:spPr>
        <p:txBody>
          <a:bodyPr/>
          <a:lstStyle/>
          <a:p>
            <a:r>
              <a:rPr lang="en-US" dirty="0"/>
              <a:t>From </a:t>
            </a:r>
            <a:r>
              <a:rPr lang="en-US" dirty="0">
                <a:hlinkClick r:id="rId2"/>
              </a:rPr>
              <a:t>NVIDIA TESLA V100 GPU</a:t>
            </a:r>
            <a:br>
              <a:rPr lang="en-US" dirty="0">
                <a:hlinkClick r:id="rId2"/>
              </a:rPr>
            </a:br>
            <a:r>
              <a:rPr lang="en-US" dirty="0" smtClean="0">
                <a:hlinkClick r:id="rId2"/>
              </a:rPr>
              <a:t>ARCHITECTURE</a:t>
            </a:r>
            <a:r>
              <a:rPr lang="en-US" dirty="0" smtClean="0"/>
              <a:t>*</a:t>
            </a:r>
            <a:endParaRPr lang="en-US" dirty="0"/>
          </a:p>
        </p:txBody>
      </p:sp>
      <p:sp>
        <p:nvSpPr>
          <p:cNvPr id="3" name="Content Placeholder 2"/>
          <p:cNvSpPr>
            <a:spLocks noGrp="1"/>
          </p:cNvSpPr>
          <p:nvPr>
            <p:ph idx="1"/>
          </p:nvPr>
        </p:nvSpPr>
        <p:spPr/>
        <p:txBody>
          <a:bodyPr/>
          <a:lstStyle/>
          <a:p>
            <a:r>
              <a:rPr lang="en-US" sz="2000" dirty="0"/>
              <a:t>Similar to Pascal GP100, the GV100 </a:t>
            </a:r>
            <a:r>
              <a:rPr lang="en-US" sz="2000" dirty="0">
                <a:solidFill>
                  <a:srgbClr val="FF0000"/>
                </a:solidFill>
              </a:rPr>
              <a:t>SM</a:t>
            </a:r>
            <a:r>
              <a:rPr lang="en-US" sz="2000" dirty="0"/>
              <a:t> incorporates 64 FP32 cores and 32 FP64 cores per SM. However, the GV100 SM uses a new partitioning method to improve SM utilization and overall performance. Note that the GP100 SM is partitioned into two processing blocks, each with 32 FP32 Cores, 16 FP64 Cores, an instruction buffer, one warp scheduler, two dispatch units, and a </a:t>
            </a:r>
            <a:r>
              <a:rPr lang="en-US" sz="2000" dirty="0">
                <a:solidFill>
                  <a:srgbClr val="FF0000"/>
                </a:solidFill>
              </a:rPr>
              <a:t>128 KB Register File</a:t>
            </a:r>
            <a:r>
              <a:rPr lang="en-US" sz="2000" dirty="0"/>
              <a:t>. </a:t>
            </a:r>
            <a:endParaRPr lang="en-US" sz="2000" dirty="0" smtClean="0"/>
          </a:p>
          <a:p>
            <a:r>
              <a:rPr lang="en-US" sz="1800" dirty="0" smtClean="0"/>
              <a:t>The </a:t>
            </a:r>
            <a:r>
              <a:rPr lang="en-US" sz="1800" dirty="0"/>
              <a:t>GV100 SM is partitioned into four processing blocks, each with 16 FP32 Cores, 8 FP64 Cores, 16 INT32 Cores, two of the new mixed-precision Tensor Cores for deep learning matrix arithmetic, a new L0 instruction cache, one warp scheduler, one dispatch unit, and a 64 KB Register File. Note that the new L0 instruction cache is now used in each partition to provide higher efficiency than the instruction buffers used in prior NVIDIA GPUs. (See the Volta SM in Figure 5</a:t>
            </a:r>
            <a:r>
              <a:rPr lang="en-US" sz="1800" dirty="0" smtClean="0"/>
              <a:t>).</a:t>
            </a:r>
          </a:p>
          <a:p>
            <a:pPr marL="0" indent="0">
              <a:buNone/>
            </a:pPr>
            <a:r>
              <a:rPr lang="en-US" sz="2000" dirty="0" smtClean="0"/>
              <a:t>* https</a:t>
            </a:r>
            <a:r>
              <a:rPr lang="en-US" sz="2000" dirty="0"/>
              <a:t>://images.nvidia.com/content/volta-architecture/pdf/volta-architecture-whitepaper.pdf</a:t>
            </a:r>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Tree>
    <p:extLst>
      <p:ext uri="{BB962C8B-B14F-4D97-AF65-F5344CB8AC3E}">
        <p14:creationId xmlns:p14="http://schemas.microsoft.com/office/powerpoint/2010/main" val="2672920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21507" name="Rectangle 1"/>
          <p:cNvSpPr>
            <a:spLocks noChangeArrowheads="1"/>
          </p:cNvSpPr>
          <p:nvPr/>
        </p:nvSpPr>
        <p:spPr bwMode="auto">
          <a:xfrm>
            <a:off x="381000" y="4911725"/>
            <a:ext cx="8382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4.18 GPU memory structures. </a:t>
            </a:r>
            <a:r>
              <a:rPr lang="en-US" altLang="en-US" sz="1100" dirty="0"/>
              <a:t>GPU memory is shared by all Grids (</a:t>
            </a:r>
            <a:r>
              <a:rPr lang="en-US" altLang="en-US" sz="1100" dirty="0" err="1"/>
              <a:t>vectorized</a:t>
            </a:r>
            <a:r>
              <a:rPr lang="en-US" altLang="en-US" sz="1100" dirty="0"/>
              <a:t> loops), local memory is shared by all threads of SIMD instructions within a Thread Block (body of a </a:t>
            </a:r>
            <a:r>
              <a:rPr lang="en-US" altLang="en-US" sz="1100" dirty="0" err="1"/>
              <a:t>vectorized</a:t>
            </a:r>
            <a:r>
              <a:rPr lang="en-US" altLang="en-US" sz="1100" dirty="0"/>
              <a:t> loop), and private memory is private to a single CUDA Thread. Pascal allows preemption of a Grid, which requires that all local and private memory be able to be saved in and restored from global memory. For completeness sake, the GPU can also access CPU memory via the </a:t>
            </a:r>
            <a:r>
              <a:rPr lang="en-US" altLang="en-US" sz="1100" dirty="0" err="1"/>
              <a:t>PCIe</a:t>
            </a:r>
            <a:r>
              <a:rPr lang="en-US" altLang="en-US" sz="1100" dirty="0"/>
              <a:t> bus. This path is commonly used for a final result when its address is in host memory. This option eliminates a final copy from the GPU memory to the host memory.</a:t>
            </a:r>
          </a:p>
        </p:txBody>
      </p:sp>
      <p:pic>
        <p:nvPicPr>
          <p:cNvPr id="21508" name="Picture 2" descr="Y:\WOMAT\Production\Artfinal\0000000038\MKCAD\978-0-12-811905-1\0003165543\XMLLowres\f04-18-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762000"/>
            <a:ext cx="38862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48064" y="762000"/>
            <a:ext cx="3816424" cy="1323439"/>
          </a:xfrm>
          <a:prstGeom prst="rect">
            <a:avLst/>
          </a:prstGeom>
          <a:noFill/>
        </p:spPr>
        <p:txBody>
          <a:bodyPr wrap="square" rtlCol="0">
            <a:spAutoFit/>
          </a:bodyPr>
          <a:lstStyle/>
          <a:p>
            <a:r>
              <a:rPr lang="en-US" sz="2000" dirty="0" smtClean="0">
                <a:solidFill>
                  <a:srgbClr val="FF0000"/>
                </a:solidFill>
                <a:latin typeface="+mn-lt"/>
              </a:rPr>
              <a:t>My understanding is that during the 2010s the role of private memory decreased and local memory increased</a:t>
            </a:r>
            <a:endParaRPr lang="en-US" sz="2000" dirty="0">
              <a:solidFill>
                <a:srgbClr val="FF0000"/>
              </a:solidFill>
              <a:latin typeface="+mn-lt"/>
            </a:endParaRPr>
          </a:p>
        </p:txBody>
      </p:sp>
    </p:spTree>
    <p:extLst>
      <p:ext uri="{BB962C8B-B14F-4D97-AF65-F5344CB8AC3E}">
        <p14:creationId xmlns:p14="http://schemas.microsoft.com/office/powerpoint/2010/main" val="4191701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Vector Architectures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Basic idea:</a:t>
            </a:r>
          </a:p>
          <a:p>
            <a:pPr lvl="1">
              <a:lnSpc>
                <a:spcPct val="90000"/>
              </a:lnSpc>
            </a:pPr>
            <a:r>
              <a:rPr lang="en-US" dirty="0" smtClean="0"/>
              <a:t>Read sets of data elements into “vector registers”</a:t>
            </a:r>
          </a:p>
          <a:p>
            <a:pPr lvl="1">
              <a:lnSpc>
                <a:spcPct val="90000"/>
              </a:lnSpc>
            </a:pPr>
            <a:r>
              <a:rPr lang="en-US" dirty="0" smtClean="0"/>
              <a:t>Operate on those registers</a:t>
            </a:r>
          </a:p>
          <a:p>
            <a:pPr lvl="1">
              <a:lnSpc>
                <a:spcPct val="90000"/>
              </a:lnSpc>
            </a:pPr>
            <a:r>
              <a:rPr lang="en-US" dirty="0" smtClean="0"/>
              <a:t>Disperse the results back into memory</a:t>
            </a:r>
          </a:p>
          <a:p>
            <a:pPr lvl="1">
              <a:lnSpc>
                <a:spcPct val="90000"/>
              </a:lnSpc>
            </a:pPr>
            <a:endParaRPr lang="en-US" dirty="0" smtClean="0"/>
          </a:p>
          <a:p>
            <a:pPr>
              <a:lnSpc>
                <a:spcPct val="90000"/>
              </a:lnSpc>
            </a:pPr>
            <a:r>
              <a:rPr lang="en-US" dirty="0" smtClean="0"/>
              <a:t>Registers are controlled by compiler</a:t>
            </a:r>
          </a:p>
          <a:p>
            <a:pPr lvl="1">
              <a:lnSpc>
                <a:spcPct val="90000"/>
              </a:lnSpc>
            </a:pPr>
            <a:r>
              <a:rPr lang="en-US" dirty="0" smtClean="0"/>
              <a:t>Used to hide memory latency</a:t>
            </a:r>
          </a:p>
          <a:p>
            <a:pPr lvl="1">
              <a:lnSpc>
                <a:spcPct val="90000"/>
              </a:lnSpc>
            </a:pPr>
            <a:r>
              <a:rPr lang="en-US" dirty="0" smtClean="0"/>
              <a:t>Leverage memory bandwidth</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NVIDIA Instruction Set Arch.</a:t>
            </a:r>
            <a:endParaRPr lang="en-AU" dirty="0"/>
          </a:p>
        </p:txBody>
      </p:sp>
      <p:sp>
        <p:nvSpPr>
          <p:cNvPr id="242691" name="Rectangle 3"/>
          <p:cNvSpPr>
            <a:spLocks noGrp="1" noChangeArrowheads="1"/>
          </p:cNvSpPr>
          <p:nvPr>
            <p:ph type="body" idx="1"/>
          </p:nvPr>
        </p:nvSpPr>
        <p:spPr/>
        <p:txBody>
          <a:bodyPr/>
          <a:lstStyle/>
          <a:p>
            <a:r>
              <a:rPr lang="en-US" sz="2400" dirty="0" smtClean="0"/>
              <a:t>ISA is an abstraction of the hardware instruction set</a:t>
            </a:r>
          </a:p>
          <a:p>
            <a:pPr lvl="1"/>
            <a:r>
              <a:rPr lang="en-US" sz="2000" dirty="0" smtClean="0"/>
              <a:t>“Parallel Thread Execution (PTX)”</a:t>
            </a:r>
          </a:p>
          <a:p>
            <a:pPr lvl="2"/>
            <a:r>
              <a:rPr lang="en-US" sz="1800" dirty="0" err="1" smtClean="0"/>
              <a:t>opcode.type</a:t>
            </a:r>
            <a:r>
              <a:rPr lang="en-US" sz="1800" dirty="0" smtClean="0"/>
              <a:t> </a:t>
            </a:r>
            <a:r>
              <a:rPr lang="en-US" sz="1800" dirty="0" err="1" smtClean="0"/>
              <a:t>d,a,b,c</a:t>
            </a:r>
            <a:r>
              <a:rPr lang="en-US" sz="1800" dirty="0" smtClean="0"/>
              <a:t>;</a:t>
            </a:r>
          </a:p>
          <a:p>
            <a:pPr lvl="1"/>
            <a:r>
              <a:rPr lang="en-US" sz="2000" dirty="0" smtClean="0"/>
              <a:t>Uses virtual registers </a:t>
            </a:r>
            <a:r>
              <a:rPr lang="en-US" sz="2000" dirty="0" smtClean="0">
                <a:solidFill>
                  <a:srgbClr val="FF0000"/>
                </a:solidFill>
              </a:rPr>
              <a:t>(since shared)</a:t>
            </a:r>
            <a:endParaRPr lang="en-US" sz="2000" dirty="0" smtClean="0"/>
          </a:p>
          <a:p>
            <a:pPr lvl="1"/>
            <a:r>
              <a:rPr lang="en-US" sz="2000" dirty="0" smtClean="0"/>
              <a:t>Translation to machine code is performed in software</a:t>
            </a:r>
          </a:p>
          <a:p>
            <a:pPr lvl="1"/>
            <a:r>
              <a:rPr lang="en-US" sz="2000" dirty="0" smtClean="0"/>
              <a:t>Example:</a:t>
            </a:r>
          </a:p>
          <a:p>
            <a:pPr lvl="1">
              <a:buNone/>
            </a:pPr>
            <a:r>
              <a:rPr lang="en-US" sz="1600" dirty="0" smtClean="0"/>
              <a:t>shl.s32	R8, </a:t>
            </a:r>
            <a:r>
              <a:rPr lang="en-US" sz="1600" dirty="0" err="1" smtClean="0"/>
              <a:t>blockIdx</a:t>
            </a:r>
            <a:r>
              <a:rPr lang="en-US" sz="1600" dirty="0" smtClean="0"/>
              <a:t>, 9	; Thread Block ID * Block size (512 or 29)</a:t>
            </a:r>
          </a:p>
          <a:p>
            <a:pPr lvl="1">
              <a:buNone/>
            </a:pPr>
            <a:r>
              <a:rPr lang="en-US" sz="1600" dirty="0" smtClean="0"/>
              <a:t>add.s32	R8, R8, </a:t>
            </a:r>
            <a:r>
              <a:rPr lang="en-US" sz="1600" dirty="0" err="1" smtClean="0"/>
              <a:t>threadIdx</a:t>
            </a:r>
            <a:r>
              <a:rPr lang="en-US" sz="1600" dirty="0" smtClean="0"/>
              <a:t>	; R8 = </a:t>
            </a:r>
            <a:r>
              <a:rPr lang="en-US" sz="1600" dirty="0" err="1" smtClean="0"/>
              <a:t>i</a:t>
            </a:r>
            <a:r>
              <a:rPr lang="en-US" sz="1600" dirty="0" smtClean="0"/>
              <a:t> = my CUDA thread ID</a:t>
            </a:r>
          </a:p>
          <a:p>
            <a:pPr lvl="1">
              <a:buNone/>
            </a:pPr>
            <a:r>
              <a:rPr lang="en-US" sz="1600" dirty="0" smtClean="0"/>
              <a:t>ld.global.f64	RD0, [X+R8]	; RD0 = X[</a:t>
            </a:r>
            <a:r>
              <a:rPr lang="en-US" sz="1600" dirty="0" err="1" smtClean="0"/>
              <a:t>i</a:t>
            </a:r>
            <a:r>
              <a:rPr lang="en-US" sz="1600" dirty="0" smtClean="0"/>
              <a:t>]</a:t>
            </a:r>
          </a:p>
          <a:p>
            <a:pPr lvl="1">
              <a:buNone/>
            </a:pPr>
            <a:r>
              <a:rPr lang="es-ES" sz="1600" dirty="0" smtClean="0"/>
              <a:t>ld.global.f64	RD2, [Y+R8]	; RD2 = Y[i]</a:t>
            </a:r>
          </a:p>
          <a:p>
            <a:pPr lvl="1">
              <a:buNone/>
            </a:pPr>
            <a:r>
              <a:rPr lang="en-US" sz="1600" dirty="0" smtClean="0"/>
              <a:t>mul.f64 R0D, RD0, RD4	; Product in RD0 = RD0 * RD4 (scalar a)</a:t>
            </a:r>
          </a:p>
          <a:p>
            <a:pPr lvl="1">
              <a:buNone/>
            </a:pPr>
            <a:r>
              <a:rPr lang="en-US" sz="1600" dirty="0" smtClean="0"/>
              <a:t>add.f64 R0D, RD0, RD2	; Sum in RD0 = RD0 + RD2 (Y[</a:t>
            </a:r>
            <a:r>
              <a:rPr lang="en-US" sz="1600" dirty="0" err="1" smtClean="0"/>
              <a:t>i</a:t>
            </a:r>
            <a:r>
              <a:rPr lang="en-US" sz="1600" dirty="0" smtClean="0"/>
              <a:t>])</a:t>
            </a:r>
          </a:p>
          <a:p>
            <a:pPr lvl="1">
              <a:buNone/>
            </a:pPr>
            <a:r>
              <a:rPr lang="es-ES" sz="1600" dirty="0" smtClean="0"/>
              <a:t>st.global.f64 [Y+R8], RD0	; Y[i] = </a:t>
            </a:r>
            <a:r>
              <a:rPr lang="es-ES" sz="1600" dirty="0" err="1" smtClean="0"/>
              <a:t>sum</a:t>
            </a:r>
            <a:r>
              <a:rPr lang="es-ES" sz="1600" dirty="0" smtClean="0"/>
              <a:t> (X[i]*a + Y[i])</a:t>
            </a:r>
            <a:endParaRPr lang="en-US" sz="1600" dirty="0" smtClean="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Conditional Branching</a:t>
            </a:r>
            <a:endParaRPr lang="en-AU" dirty="0"/>
          </a:p>
        </p:txBody>
      </p:sp>
      <p:sp>
        <p:nvSpPr>
          <p:cNvPr id="242691" name="Rectangle 3"/>
          <p:cNvSpPr>
            <a:spLocks noGrp="1" noChangeArrowheads="1"/>
          </p:cNvSpPr>
          <p:nvPr>
            <p:ph type="body" idx="1"/>
          </p:nvPr>
        </p:nvSpPr>
        <p:spPr/>
        <p:txBody>
          <a:bodyPr/>
          <a:lstStyle/>
          <a:p>
            <a:r>
              <a:rPr lang="en-US" sz="2400" dirty="0" smtClean="0"/>
              <a:t>Like vector architectures, GPU branch hardware uses internal masks</a:t>
            </a:r>
          </a:p>
          <a:p>
            <a:r>
              <a:rPr lang="en-US" sz="2400" dirty="0" smtClean="0"/>
              <a:t>Also uses</a:t>
            </a:r>
          </a:p>
          <a:p>
            <a:pPr lvl="1"/>
            <a:r>
              <a:rPr lang="en-US" sz="2000" dirty="0" smtClean="0"/>
              <a:t>Branch synchronization stack</a:t>
            </a:r>
          </a:p>
          <a:p>
            <a:pPr lvl="2"/>
            <a:r>
              <a:rPr lang="en-US" sz="1800" dirty="0" smtClean="0"/>
              <a:t>Entries consist of masks for each SIMD lane</a:t>
            </a:r>
          </a:p>
          <a:p>
            <a:pPr lvl="2"/>
            <a:r>
              <a:rPr lang="en-US" sz="1800" dirty="0" smtClean="0"/>
              <a:t>I.e. which threads commit their results (all threads execute)</a:t>
            </a:r>
          </a:p>
          <a:p>
            <a:pPr lvl="1"/>
            <a:r>
              <a:rPr lang="en-US" sz="2000" dirty="0" smtClean="0"/>
              <a:t>Instruction markers to manage when a branch diverges into multiple execution paths</a:t>
            </a:r>
          </a:p>
          <a:p>
            <a:pPr lvl="2"/>
            <a:r>
              <a:rPr lang="en-US" sz="1800" dirty="0" smtClean="0"/>
              <a:t>Push on divergent branch</a:t>
            </a:r>
          </a:p>
          <a:p>
            <a:pPr lvl="1"/>
            <a:r>
              <a:rPr lang="en-US" sz="2000" dirty="0" smtClean="0"/>
              <a:t>…and when paths converge</a:t>
            </a:r>
          </a:p>
          <a:p>
            <a:pPr lvl="2"/>
            <a:r>
              <a:rPr lang="en-US" sz="1800" dirty="0" smtClean="0"/>
              <a:t>Act as barriers</a:t>
            </a:r>
          </a:p>
          <a:p>
            <a:pPr lvl="2"/>
            <a:r>
              <a:rPr lang="en-US" sz="1800" dirty="0" smtClean="0"/>
              <a:t>Pops stack</a:t>
            </a:r>
          </a:p>
          <a:p>
            <a:r>
              <a:rPr lang="en-US" sz="2400" dirty="0" smtClean="0"/>
              <a:t>Per-thread-lane 1-bit predicate register, specified by programmer</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Example</a:t>
            </a:r>
            <a:endParaRPr lang="en-AU" dirty="0"/>
          </a:p>
        </p:txBody>
      </p:sp>
      <p:sp>
        <p:nvSpPr>
          <p:cNvPr id="242691" name="Rectangle 3"/>
          <p:cNvSpPr>
            <a:spLocks noGrp="1" noChangeArrowheads="1"/>
          </p:cNvSpPr>
          <p:nvPr>
            <p:ph type="body" idx="1"/>
          </p:nvPr>
        </p:nvSpPr>
        <p:spPr/>
        <p:txBody>
          <a:bodyPr/>
          <a:lstStyle/>
          <a:p>
            <a:pPr>
              <a:buNone/>
            </a:pPr>
            <a:r>
              <a:rPr lang="en-US" sz="1600" dirty="0" smtClean="0"/>
              <a:t>	if (X[</a:t>
            </a:r>
            <a:r>
              <a:rPr lang="en-US" sz="1600" dirty="0" err="1" smtClean="0"/>
              <a:t>i</a:t>
            </a:r>
            <a:r>
              <a:rPr lang="en-US" sz="1600" dirty="0" smtClean="0"/>
              <a:t>] != 0)	</a:t>
            </a:r>
          </a:p>
          <a:p>
            <a:pPr>
              <a:buNone/>
            </a:pPr>
            <a:r>
              <a:rPr lang="en-US" sz="1600" dirty="0" smtClean="0"/>
              <a:t>		X[</a:t>
            </a:r>
            <a:r>
              <a:rPr lang="en-US" sz="1600" dirty="0" err="1" smtClean="0"/>
              <a:t>i</a:t>
            </a:r>
            <a:r>
              <a:rPr lang="en-US" sz="1600" dirty="0" smtClean="0"/>
              <a:t>] = X[</a:t>
            </a:r>
            <a:r>
              <a:rPr lang="en-US" sz="1600" dirty="0" err="1" smtClean="0"/>
              <a:t>i</a:t>
            </a:r>
            <a:r>
              <a:rPr lang="en-US" sz="1600" dirty="0" smtClean="0"/>
              <a:t>] – Y[</a:t>
            </a:r>
            <a:r>
              <a:rPr lang="en-US" sz="1600" dirty="0" err="1" smtClean="0"/>
              <a:t>i</a:t>
            </a:r>
            <a:r>
              <a:rPr lang="en-US" sz="1600" dirty="0" smtClean="0"/>
              <a:t>];</a:t>
            </a:r>
          </a:p>
          <a:p>
            <a:pPr>
              <a:buNone/>
            </a:pPr>
            <a:r>
              <a:rPr lang="en-US" sz="1600" dirty="0" smtClean="0"/>
              <a:t>	else X[</a:t>
            </a:r>
            <a:r>
              <a:rPr lang="en-US" sz="1600" dirty="0" err="1" smtClean="0"/>
              <a:t>i</a:t>
            </a:r>
            <a:r>
              <a:rPr lang="en-US" sz="1600" dirty="0" smtClean="0"/>
              <a:t>] = Z[</a:t>
            </a:r>
            <a:r>
              <a:rPr lang="en-US" sz="1600" dirty="0" err="1" smtClean="0"/>
              <a:t>i</a:t>
            </a:r>
            <a:r>
              <a:rPr lang="en-US" sz="1600" dirty="0" smtClean="0"/>
              <a:t>];</a:t>
            </a:r>
          </a:p>
          <a:p>
            <a:pPr>
              <a:buNone/>
            </a:pPr>
            <a:endParaRPr lang="en-US" sz="1600" dirty="0" smtClean="0"/>
          </a:p>
          <a:p>
            <a:pPr>
              <a:buNone/>
            </a:pPr>
            <a:r>
              <a:rPr lang="en-US" sz="1600" dirty="0" smtClean="0"/>
              <a:t>	ld.global.f64	RD0, [X+R8]		; RD0 = X[</a:t>
            </a:r>
            <a:r>
              <a:rPr lang="en-US" sz="1600" dirty="0" err="1" smtClean="0"/>
              <a:t>i</a:t>
            </a:r>
            <a:r>
              <a:rPr lang="en-US" sz="1600" dirty="0" smtClean="0"/>
              <a:t>]</a:t>
            </a:r>
          </a:p>
          <a:p>
            <a:pPr>
              <a:buNone/>
            </a:pPr>
            <a:r>
              <a:rPr lang="en-US" sz="1600" dirty="0" smtClean="0"/>
              <a:t>	setp.neq.s32	P1, RD0, #0		; P1 is predicate register 1</a:t>
            </a:r>
          </a:p>
          <a:p>
            <a:pPr>
              <a:buNone/>
            </a:pPr>
            <a:r>
              <a:rPr lang="en-US" sz="1600" dirty="0" smtClean="0"/>
              <a:t>	@!P1, bra	ELSE1, </a:t>
            </a:r>
            <a:r>
              <a:rPr lang="en-US" sz="1600" i="1" dirty="0" smtClean="0"/>
              <a:t>*Push		; Push old mask, set new mask bits</a:t>
            </a:r>
          </a:p>
          <a:p>
            <a:pPr>
              <a:buNone/>
            </a:pPr>
            <a:r>
              <a:rPr lang="en-US" sz="1600" dirty="0" smtClean="0"/>
              <a:t>						; if P1 false, go to ELSE1</a:t>
            </a:r>
          </a:p>
          <a:p>
            <a:pPr>
              <a:buNone/>
            </a:pPr>
            <a:r>
              <a:rPr lang="es-ES" sz="1600" dirty="0" smtClean="0"/>
              <a:t>	ld.global.f64	RD2, [Y+R8]		; RD2 = Y[i]</a:t>
            </a:r>
          </a:p>
          <a:p>
            <a:pPr>
              <a:buNone/>
            </a:pPr>
            <a:r>
              <a:rPr lang="en-US" sz="1600" dirty="0" smtClean="0"/>
              <a:t>	sub.f64	RD0, RD0, RD2		; Difference in RD0</a:t>
            </a:r>
          </a:p>
          <a:p>
            <a:pPr>
              <a:buNone/>
            </a:pPr>
            <a:r>
              <a:rPr lang="nn-NO" sz="1600" dirty="0" smtClean="0"/>
              <a:t>	st.global.f64	[X+R8], RD0		; X[i] = RD0</a:t>
            </a:r>
          </a:p>
          <a:p>
            <a:pPr>
              <a:buNone/>
            </a:pPr>
            <a:r>
              <a:rPr lang="en-US" sz="1600" dirty="0" smtClean="0"/>
              <a:t>	@P1, bra	ENDIF1, </a:t>
            </a:r>
            <a:r>
              <a:rPr lang="en-US" sz="1600" i="1" dirty="0" smtClean="0"/>
              <a:t>*Comp		; complement mask bits</a:t>
            </a:r>
          </a:p>
          <a:p>
            <a:pPr>
              <a:buNone/>
            </a:pPr>
            <a:r>
              <a:rPr lang="en-US" sz="1600" dirty="0" smtClean="0"/>
              <a:t>						; if P1 true, go to ENDIF1</a:t>
            </a:r>
          </a:p>
          <a:p>
            <a:pPr>
              <a:buNone/>
            </a:pPr>
            <a:r>
              <a:rPr lang="pl-PL" sz="1600" dirty="0" smtClean="0"/>
              <a:t>ELSE1:</a:t>
            </a:r>
            <a:r>
              <a:rPr lang="en-US" sz="1600" dirty="0" smtClean="0"/>
              <a:t>		</a:t>
            </a:r>
            <a:r>
              <a:rPr lang="pl-PL" sz="1600" dirty="0" smtClean="0"/>
              <a:t>ld.global.f64 RD0, [Z+R8]</a:t>
            </a:r>
            <a:r>
              <a:rPr lang="en-US" sz="1600" dirty="0" smtClean="0"/>
              <a:t>	</a:t>
            </a:r>
            <a:r>
              <a:rPr lang="pl-PL" sz="1600" dirty="0" smtClean="0"/>
              <a:t>; RD0 = Z[i]</a:t>
            </a:r>
          </a:p>
          <a:p>
            <a:pPr>
              <a:buNone/>
            </a:pPr>
            <a:r>
              <a:rPr lang="nn-NO" sz="1600" dirty="0" smtClean="0"/>
              <a:t>			st.global.f64 [X+R8], RD0	; X[i] = RD0</a:t>
            </a:r>
          </a:p>
          <a:p>
            <a:pPr>
              <a:buNone/>
            </a:pPr>
            <a:r>
              <a:rPr lang="en-US" sz="1600" dirty="0" smtClean="0"/>
              <a:t>ENDIF1: 	</a:t>
            </a:r>
            <a:r>
              <a:rPr lang="en-US" sz="1600" i="1" dirty="0" smtClean="0"/>
              <a:t>&lt;next instruction&gt;, *Pop	; pop to restore old mask</a:t>
            </a:r>
            <a:endParaRPr lang="en-US" sz="1600" dirty="0" smtClean="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NVIDIA GPU Memory Structures</a:t>
            </a:r>
            <a:endParaRPr lang="en-AU" dirty="0"/>
          </a:p>
        </p:txBody>
      </p:sp>
      <p:sp>
        <p:nvSpPr>
          <p:cNvPr id="242691" name="Rectangle 3"/>
          <p:cNvSpPr>
            <a:spLocks noGrp="1" noChangeArrowheads="1"/>
          </p:cNvSpPr>
          <p:nvPr>
            <p:ph type="body" idx="1"/>
          </p:nvPr>
        </p:nvSpPr>
        <p:spPr/>
        <p:txBody>
          <a:bodyPr/>
          <a:lstStyle/>
          <a:p>
            <a:r>
              <a:rPr lang="en-US" sz="2400" dirty="0" smtClean="0"/>
              <a:t>Each SIMD Lane has private section of off-chip DRAM</a:t>
            </a:r>
          </a:p>
          <a:p>
            <a:pPr lvl="1"/>
            <a:r>
              <a:rPr lang="en-US" dirty="0" smtClean="0"/>
              <a:t>“Private memory”</a:t>
            </a:r>
          </a:p>
          <a:p>
            <a:pPr lvl="1"/>
            <a:r>
              <a:rPr lang="en-US" dirty="0" smtClean="0"/>
              <a:t>Contains stack frame, spilling registers, and private variables</a:t>
            </a:r>
          </a:p>
          <a:p>
            <a:r>
              <a:rPr lang="en-US" dirty="0" smtClean="0"/>
              <a:t>Each multithreaded SIMD processor also has local memory</a:t>
            </a:r>
          </a:p>
          <a:p>
            <a:pPr lvl="1"/>
            <a:r>
              <a:rPr lang="en-US" dirty="0" smtClean="0"/>
              <a:t>Shared by SIMD lanes / threads within a block</a:t>
            </a:r>
          </a:p>
          <a:p>
            <a:pPr lvl="1"/>
            <a:r>
              <a:rPr lang="en-US" dirty="0" smtClean="0">
                <a:solidFill>
                  <a:srgbClr val="FF0000"/>
                </a:solidFill>
              </a:rPr>
              <a:t>My understanding is that registered are shared across each multithreaded SIMD processor</a:t>
            </a:r>
          </a:p>
          <a:p>
            <a:r>
              <a:rPr lang="en-US" dirty="0" smtClean="0"/>
              <a:t>Memory shared by SIMD processors is GPU Memory</a:t>
            </a:r>
          </a:p>
          <a:p>
            <a:pPr lvl="1"/>
            <a:r>
              <a:rPr lang="en-US" dirty="0" smtClean="0"/>
              <a:t>Host can read and write GPU memory</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smtClean="0"/>
              <a:t>Pascal Architecture </a:t>
            </a:r>
            <a:r>
              <a:rPr lang="en-US" dirty="0" smtClean="0"/>
              <a:t>Innovations</a:t>
            </a:r>
            <a:endParaRPr lang="en-AU" dirty="0"/>
          </a:p>
        </p:txBody>
      </p:sp>
      <p:sp>
        <p:nvSpPr>
          <p:cNvPr id="242691" name="Rectangle 3"/>
          <p:cNvSpPr>
            <a:spLocks noGrp="1" noChangeArrowheads="1"/>
          </p:cNvSpPr>
          <p:nvPr>
            <p:ph type="body" idx="1"/>
          </p:nvPr>
        </p:nvSpPr>
        <p:spPr>
          <a:xfrm>
            <a:off x="467545" y="926049"/>
            <a:ext cx="8487544" cy="5311239"/>
          </a:xfrm>
        </p:spPr>
        <p:txBody>
          <a:bodyPr/>
          <a:lstStyle/>
          <a:p>
            <a:r>
              <a:rPr lang="en-US" sz="2400" dirty="0" smtClean="0"/>
              <a:t>Each SIMD processor has</a:t>
            </a:r>
          </a:p>
          <a:p>
            <a:pPr lvl="1"/>
            <a:r>
              <a:rPr lang="en-US" sz="2000" dirty="0" smtClean="0"/>
              <a:t>Two or four SIMD thread schedulers, two instruction dispatch units</a:t>
            </a:r>
          </a:p>
          <a:p>
            <a:pPr lvl="1"/>
            <a:r>
              <a:rPr lang="en-US" sz="2000" dirty="0" smtClean="0"/>
              <a:t>16 SIMD lanes (SIMD width=32, chime=2 cycles), 16 load-store units, 4 special function units</a:t>
            </a:r>
          </a:p>
          <a:p>
            <a:pPr lvl="1"/>
            <a:r>
              <a:rPr lang="en-US" sz="2000" dirty="0" smtClean="0"/>
              <a:t>Two threads of SIMD instructions are scheduled every two clock cycles</a:t>
            </a:r>
          </a:p>
          <a:p>
            <a:r>
              <a:rPr lang="en-US" sz="2400" dirty="0" smtClean="0"/>
              <a:t>Fast single-, double-, and half-precision</a:t>
            </a:r>
          </a:p>
          <a:p>
            <a:r>
              <a:rPr lang="en-US" sz="2400" dirty="0" smtClean="0"/>
              <a:t>High </a:t>
            </a:r>
            <a:r>
              <a:rPr lang="en-US" sz="2400" dirty="0" err="1" smtClean="0"/>
              <a:t>Bandwith</a:t>
            </a:r>
            <a:r>
              <a:rPr lang="en-US" sz="2400" dirty="0" smtClean="0"/>
              <a:t> Memory 2 (HBM2) at 732 GB/s</a:t>
            </a:r>
          </a:p>
          <a:p>
            <a:r>
              <a:rPr lang="en-US" sz="2400" dirty="0" err="1" smtClean="0"/>
              <a:t>NVLink</a:t>
            </a:r>
            <a:r>
              <a:rPr lang="en-US" sz="2400" dirty="0" smtClean="0"/>
              <a:t> between multiple GPUs (20 GB/s in each direction)</a:t>
            </a:r>
          </a:p>
          <a:p>
            <a:r>
              <a:rPr lang="en-US" sz="2400" dirty="0" smtClean="0">
                <a:solidFill>
                  <a:srgbClr val="FF0000"/>
                </a:solidFill>
              </a:rPr>
              <a:t>On March 12, 2019 NVIDIA acquired </a:t>
            </a:r>
            <a:r>
              <a:rPr lang="en-US" sz="2400" dirty="0" err="1" smtClean="0">
                <a:solidFill>
                  <a:srgbClr val="FF0000"/>
                </a:solidFill>
              </a:rPr>
              <a:t>Mellanox</a:t>
            </a:r>
            <a:r>
              <a:rPr lang="en-US" sz="2400" dirty="0" smtClean="0">
                <a:solidFill>
                  <a:srgbClr val="FF0000"/>
                </a:solidFill>
              </a:rPr>
              <a:t> (</a:t>
            </a:r>
            <a:r>
              <a:rPr lang="en-US" sz="2400" dirty="0" err="1" smtClean="0">
                <a:solidFill>
                  <a:srgbClr val="FF0000"/>
                </a:solidFill>
              </a:rPr>
              <a:t>Infiniband</a:t>
            </a:r>
            <a:r>
              <a:rPr lang="en-US" sz="2400" dirty="0" smtClean="0">
                <a:solidFill>
                  <a:srgbClr val="FF0000"/>
                </a:solidFill>
              </a:rPr>
              <a:t> computer network switching technology) for 6.9B USD. Interest in data centers?</a:t>
            </a:r>
          </a:p>
          <a:p>
            <a:r>
              <a:rPr lang="en-US" sz="2400" dirty="0" smtClean="0"/>
              <a:t>Unified virtual memory and paging support</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smtClean="0"/>
              <a:t>Pascal Multithreaded </a:t>
            </a:r>
            <a:r>
              <a:rPr lang="en-US" dirty="0" smtClean="0"/>
              <a:t>SIMD Proc.</a:t>
            </a:r>
            <a:endParaRPr lang="en-AU" dirty="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187624" y="791450"/>
            <a:ext cx="6676537" cy="551410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23555" name="Rectangle 1"/>
          <p:cNvSpPr>
            <a:spLocks noChangeArrowheads="1"/>
          </p:cNvSpPr>
          <p:nvPr/>
        </p:nvSpPr>
        <p:spPr bwMode="auto">
          <a:xfrm>
            <a:off x="381000" y="4916488"/>
            <a:ext cx="8382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4.20 Block diagram of the multithreaded SIMD Processor of a Pascal GPU. </a:t>
            </a:r>
            <a:r>
              <a:rPr lang="en-US" altLang="en-US" sz="1100" dirty="0"/>
              <a:t>Each of the 64 SIMD Lanes (cores) has a pipelined floating-point unit, a pipelined integer unit, some logic for dispatching instructions and operands to these units, and a queue for holding results. The 64 SIMD Lanes interact with 32 double-precision ALUs (DP units) that perform 64-bit floating-point arithmetic, 16 load-store units (LD/STs), and 16 special function units (SFUs) that calculate functions such as square roots, reciprocals, sines, and cosines.</a:t>
            </a:r>
          </a:p>
        </p:txBody>
      </p:sp>
      <p:pic>
        <p:nvPicPr>
          <p:cNvPr id="23556" name="Picture 3" descr="Y:\WOMAT\Production\Artfinal\0000000038\MKCAD\978-0-12-811905-1\0003165543\XMLLowres\f04-20-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533400"/>
            <a:ext cx="4870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211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smtClean="0"/>
              <a:t>Vector Architectures vs GPUs</a:t>
            </a:r>
            <a:endParaRPr lang="en-AU" dirty="0"/>
          </a:p>
        </p:txBody>
      </p:sp>
      <p:sp>
        <p:nvSpPr>
          <p:cNvPr id="242691" name="Rectangle 3"/>
          <p:cNvSpPr>
            <a:spLocks noGrp="1" noChangeArrowheads="1"/>
          </p:cNvSpPr>
          <p:nvPr>
            <p:ph type="body" idx="1"/>
          </p:nvPr>
        </p:nvSpPr>
        <p:spPr/>
        <p:txBody>
          <a:bodyPr/>
          <a:lstStyle/>
          <a:p>
            <a:r>
              <a:rPr lang="en-US" sz="2400" dirty="0" smtClean="0"/>
              <a:t>SIMD processor analogous to vector processor, both have MIMD</a:t>
            </a:r>
          </a:p>
          <a:p>
            <a:r>
              <a:rPr lang="en-US" sz="2400" dirty="0" smtClean="0"/>
              <a:t>Registers</a:t>
            </a:r>
          </a:p>
          <a:p>
            <a:pPr lvl="1"/>
            <a:r>
              <a:rPr lang="en-US" sz="2000" dirty="0" smtClean="0"/>
              <a:t>RV64V register file holds entire vectors</a:t>
            </a:r>
          </a:p>
          <a:p>
            <a:pPr lvl="1"/>
            <a:r>
              <a:rPr lang="en-US" sz="2000" dirty="0" smtClean="0"/>
              <a:t>GPU distributes vectors across the registers of SIMD lanes</a:t>
            </a:r>
          </a:p>
          <a:p>
            <a:pPr lvl="1"/>
            <a:r>
              <a:rPr lang="en-US" sz="2000" dirty="0" smtClean="0"/>
              <a:t>RV64 has </a:t>
            </a:r>
            <a:r>
              <a:rPr lang="en-US" sz="2000" dirty="0" smtClean="0">
                <a:solidFill>
                  <a:srgbClr val="C00000"/>
                </a:solidFill>
              </a:rPr>
              <a:t>32</a:t>
            </a:r>
            <a:r>
              <a:rPr lang="en-US" sz="2000" dirty="0" smtClean="0"/>
              <a:t> vector registers of 32 elements (1024)</a:t>
            </a:r>
          </a:p>
          <a:p>
            <a:pPr lvl="1"/>
            <a:r>
              <a:rPr lang="en-US" sz="2000" dirty="0" smtClean="0"/>
              <a:t>GPU has </a:t>
            </a:r>
            <a:r>
              <a:rPr lang="en-US" sz="2000" dirty="0" smtClean="0">
                <a:solidFill>
                  <a:srgbClr val="C00000"/>
                </a:solidFill>
              </a:rPr>
              <a:t>256</a:t>
            </a:r>
            <a:r>
              <a:rPr lang="en-US" sz="2000" dirty="0" smtClean="0"/>
              <a:t> registers with 32 elements each (8K)</a:t>
            </a:r>
          </a:p>
          <a:p>
            <a:pPr lvl="1"/>
            <a:r>
              <a:rPr lang="en-US" sz="2000" dirty="0" smtClean="0"/>
              <a:t>RV64 has 2 to 8 lanes with vector length of 32, chime is 4 to 16 cycles</a:t>
            </a:r>
          </a:p>
          <a:p>
            <a:pPr lvl="1"/>
            <a:r>
              <a:rPr lang="en-US" sz="2000" dirty="0" smtClean="0"/>
              <a:t>SIMD processor chime is 2 to 4 cycles</a:t>
            </a:r>
          </a:p>
          <a:p>
            <a:pPr lvl="1"/>
            <a:r>
              <a:rPr lang="en-US" sz="2000" dirty="0" smtClean="0"/>
              <a:t>GPU </a:t>
            </a:r>
            <a:r>
              <a:rPr lang="en-US" sz="2000" dirty="0" err="1" smtClean="0"/>
              <a:t>vectorized</a:t>
            </a:r>
            <a:r>
              <a:rPr lang="en-US" sz="2000" dirty="0" smtClean="0"/>
              <a:t> loop is grid</a:t>
            </a:r>
          </a:p>
          <a:p>
            <a:pPr lvl="1"/>
            <a:r>
              <a:rPr lang="en-US" sz="2000" dirty="0" smtClean="0">
                <a:solidFill>
                  <a:srgbClr val="FF0000"/>
                </a:solidFill>
              </a:rPr>
              <a:t>All GPU loads </a:t>
            </a:r>
            <a:r>
              <a:rPr lang="en-US" sz="2000" dirty="0" smtClean="0"/>
              <a:t>are </a:t>
            </a:r>
            <a:r>
              <a:rPr lang="en-US" sz="2000" dirty="0" smtClean="0">
                <a:solidFill>
                  <a:srgbClr val="FF0000"/>
                </a:solidFill>
              </a:rPr>
              <a:t>gather</a:t>
            </a:r>
            <a:r>
              <a:rPr lang="en-US" sz="2000" dirty="0" smtClean="0"/>
              <a:t> instructions and </a:t>
            </a:r>
            <a:r>
              <a:rPr lang="en-US" sz="2000" dirty="0" smtClean="0">
                <a:solidFill>
                  <a:srgbClr val="FF0000"/>
                </a:solidFill>
              </a:rPr>
              <a:t>all GPU stores </a:t>
            </a:r>
            <a:r>
              <a:rPr lang="en-US" sz="2000" dirty="0" smtClean="0"/>
              <a:t>are </a:t>
            </a:r>
            <a:r>
              <a:rPr lang="en-US" sz="2000" dirty="0" smtClean="0">
                <a:solidFill>
                  <a:srgbClr val="FF0000"/>
                </a:solidFill>
              </a:rPr>
              <a:t>scatter</a:t>
            </a:r>
            <a:r>
              <a:rPr lang="en-US" sz="2000" dirty="0" smtClean="0"/>
              <a:t> instructions</a:t>
            </a:r>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extLst>
      <p:ext uri="{BB962C8B-B14F-4D97-AF65-F5344CB8AC3E}">
        <p14:creationId xmlns:p14="http://schemas.microsoft.com/office/powerpoint/2010/main" val="2900765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smtClean="0"/>
              <a:t>SIMD Architectures vs GPUs</a:t>
            </a:r>
            <a:endParaRPr lang="en-AU" dirty="0"/>
          </a:p>
        </p:txBody>
      </p:sp>
      <p:sp>
        <p:nvSpPr>
          <p:cNvPr id="242691" name="Rectangle 3"/>
          <p:cNvSpPr>
            <a:spLocks noGrp="1" noChangeArrowheads="1"/>
          </p:cNvSpPr>
          <p:nvPr>
            <p:ph type="body" idx="1"/>
          </p:nvPr>
        </p:nvSpPr>
        <p:spPr/>
        <p:txBody>
          <a:bodyPr/>
          <a:lstStyle/>
          <a:p>
            <a:r>
              <a:rPr lang="en-US" sz="2400" smtClean="0"/>
              <a:t>GPUs have more  SIMD lanes</a:t>
            </a:r>
          </a:p>
          <a:p>
            <a:r>
              <a:rPr lang="en-US" sz="2400" smtClean="0"/>
              <a:t>GPUs have hardware support for more threads</a:t>
            </a:r>
          </a:p>
          <a:p>
            <a:r>
              <a:rPr lang="en-US" sz="2400" smtClean="0"/>
              <a:t>Both have 2:1 ratio between double- and single-precision performance</a:t>
            </a:r>
          </a:p>
          <a:p>
            <a:r>
              <a:rPr lang="en-US" sz="2400" smtClean="0"/>
              <a:t>Both have 64-bit addresses, but GPUs have smaller memory</a:t>
            </a:r>
          </a:p>
          <a:p>
            <a:r>
              <a:rPr lang="en-US" sz="2400" smtClean="0"/>
              <a:t>SIMD architectures have no scatter-gather support</a:t>
            </a:r>
            <a:endParaRPr lang="en-US" sz="2000" smtClean="0"/>
          </a:p>
        </p:txBody>
      </p:sp>
      <p:sp>
        <p:nvSpPr>
          <p:cNvPr id="242693" name="Text Box 5"/>
          <p:cNvSpPr txBox="1">
            <a:spLocks noChangeArrowheads="1"/>
          </p:cNvSpPr>
          <p:nvPr/>
        </p:nvSpPr>
        <p:spPr bwMode="auto">
          <a:xfrm rot="5400000">
            <a:off x="7475598" y="1300265"/>
            <a:ext cx="296747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Graphical Processing Units</a:t>
            </a:r>
            <a:endParaRPr lang="en-US" sz="1800" dirty="0">
              <a:solidFill>
                <a:srgbClr val="0066FF"/>
              </a:solidFill>
              <a:latin typeface="Arial" charset="0"/>
            </a:endParaRPr>
          </a:p>
        </p:txBody>
      </p:sp>
    </p:spTree>
    <p:extLst>
      <p:ext uri="{BB962C8B-B14F-4D97-AF65-F5344CB8AC3E}">
        <p14:creationId xmlns:p14="http://schemas.microsoft.com/office/powerpoint/2010/main" val="3834813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p:txBody>
          <a:bodyPr/>
          <a:lstStyle/>
          <a:p>
            <a:r>
              <a:rPr lang="en-US" sz="2400" dirty="0" smtClean="0"/>
              <a:t>Focuses on determining whether data accesses in later iterations are dependent on data values produced in earlier iterations</a:t>
            </a:r>
          </a:p>
          <a:p>
            <a:pPr lvl="1"/>
            <a:r>
              <a:rPr lang="en-US" sz="2000" dirty="0" smtClean="0"/>
              <a:t>Loop-carried dependence</a:t>
            </a:r>
          </a:p>
          <a:p>
            <a:endParaRPr lang="nn-NO" dirty="0" smtClean="0"/>
          </a:p>
          <a:p>
            <a:r>
              <a:rPr lang="nn-NO" dirty="0" smtClean="0"/>
              <a:t>Example 1:</a:t>
            </a:r>
          </a:p>
          <a:p>
            <a:pPr>
              <a:buNone/>
            </a:pPr>
            <a:r>
              <a:rPr lang="nn-NO" dirty="0" smtClean="0"/>
              <a:t>	</a:t>
            </a:r>
            <a:r>
              <a:rPr lang="nn-NO" sz="2000" dirty="0" smtClean="0"/>
              <a:t>for (i=999; i&gt;=0; i=i-1)</a:t>
            </a:r>
          </a:p>
          <a:p>
            <a:pPr>
              <a:buNone/>
            </a:pPr>
            <a:r>
              <a:rPr lang="en-US" sz="2000" dirty="0" smtClean="0"/>
              <a:t>		x[</a:t>
            </a:r>
            <a:r>
              <a:rPr lang="en-US" sz="2000" dirty="0" err="1" smtClean="0"/>
              <a:t>i</a:t>
            </a:r>
            <a:r>
              <a:rPr lang="en-US" sz="2000" dirty="0" smtClean="0"/>
              <a:t>] = x[</a:t>
            </a:r>
            <a:r>
              <a:rPr lang="en-US" sz="2000" dirty="0" err="1" smtClean="0"/>
              <a:t>i</a:t>
            </a:r>
            <a:r>
              <a:rPr lang="en-US" sz="2000" dirty="0" smtClean="0"/>
              <a:t>] + s;</a:t>
            </a:r>
          </a:p>
          <a:p>
            <a:endParaRPr lang="en-US" dirty="0" smtClean="0"/>
          </a:p>
          <a:p>
            <a:r>
              <a:rPr lang="en-US" dirty="0" smtClean="0"/>
              <a:t>No loop-carried dependence</a:t>
            </a:r>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VMIPS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Example architecture:  RV64V </a:t>
            </a:r>
            <a:r>
              <a:rPr lang="en-US" sz="2000" dirty="0" smtClean="0">
                <a:solidFill>
                  <a:srgbClr val="FF0000"/>
                </a:solidFill>
              </a:rPr>
              <a:t>RISC-V 64-bit Vector</a:t>
            </a:r>
          </a:p>
          <a:p>
            <a:pPr lvl="1">
              <a:lnSpc>
                <a:spcPct val="90000"/>
              </a:lnSpc>
            </a:pPr>
            <a:r>
              <a:rPr lang="en-US" dirty="0" smtClean="0"/>
              <a:t>Loosely based on Cray-1</a:t>
            </a:r>
          </a:p>
          <a:p>
            <a:pPr lvl="1">
              <a:lnSpc>
                <a:spcPct val="90000"/>
              </a:lnSpc>
            </a:pPr>
            <a:r>
              <a:rPr lang="en-US" dirty="0" smtClean="0"/>
              <a:t>32 62-bit vector registers</a:t>
            </a:r>
          </a:p>
          <a:p>
            <a:pPr lvl="2">
              <a:lnSpc>
                <a:spcPct val="90000"/>
              </a:lnSpc>
            </a:pPr>
            <a:r>
              <a:rPr lang="en-US" dirty="0" smtClean="0"/>
              <a:t>Register file has 16 read ports and 8 write ports</a:t>
            </a:r>
          </a:p>
          <a:p>
            <a:pPr lvl="1">
              <a:lnSpc>
                <a:spcPct val="90000"/>
              </a:lnSpc>
            </a:pPr>
            <a:r>
              <a:rPr lang="en-US" dirty="0" smtClean="0"/>
              <a:t>Vector functional units</a:t>
            </a:r>
          </a:p>
          <a:p>
            <a:pPr lvl="2">
              <a:lnSpc>
                <a:spcPct val="90000"/>
              </a:lnSpc>
            </a:pPr>
            <a:r>
              <a:rPr lang="en-US" dirty="0" smtClean="0"/>
              <a:t>Fully pipelined</a:t>
            </a:r>
          </a:p>
          <a:p>
            <a:pPr lvl="2">
              <a:lnSpc>
                <a:spcPct val="90000"/>
              </a:lnSpc>
            </a:pPr>
            <a:r>
              <a:rPr lang="en-US" dirty="0" smtClean="0"/>
              <a:t>Data and control hazards are detected</a:t>
            </a:r>
          </a:p>
          <a:p>
            <a:pPr lvl="1">
              <a:lnSpc>
                <a:spcPct val="90000"/>
              </a:lnSpc>
            </a:pPr>
            <a:r>
              <a:rPr lang="en-US" dirty="0" smtClean="0"/>
              <a:t>Vector load-store unit</a:t>
            </a:r>
          </a:p>
          <a:p>
            <a:pPr lvl="2">
              <a:lnSpc>
                <a:spcPct val="90000"/>
              </a:lnSpc>
            </a:pPr>
            <a:r>
              <a:rPr lang="en-US" dirty="0" smtClean="0"/>
              <a:t>Fully pipelined</a:t>
            </a:r>
          </a:p>
          <a:p>
            <a:pPr lvl="2">
              <a:lnSpc>
                <a:spcPct val="90000"/>
              </a:lnSpc>
            </a:pPr>
            <a:r>
              <a:rPr lang="en-US" dirty="0" smtClean="0"/>
              <a:t>One word per clock cycle after initial latency</a:t>
            </a:r>
          </a:p>
          <a:p>
            <a:pPr lvl="1">
              <a:lnSpc>
                <a:spcPct val="90000"/>
              </a:lnSpc>
            </a:pPr>
            <a:r>
              <a:rPr lang="en-US" dirty="0" smtClean="0"/>
              <a:t>Scalar registers</a:t>
            </a:r>
          </a:p>
          <a:p>
            <a:pPr lvl="2">
              <a:lnSpc>
                <a:spcPct val="90000"/>
              </a:lnSpc>
            </a:pPr>
            <a:r>
              <a:rPr lang="en-US" dirty="0" smtClean="0"/>
              <a:t>31 general-purpose registers</a:t>
            </a:r>
          </a:p>
          <a:p>
            <a:pPr lvl="2">
              <a:lnSpc>
                <a:spcPct val="90000"/>
              </a:lnSpc>
            </a:pPr>
            <a:r>
              <a:rPr lang="en-US" dirty="0" smtClean="0"/>
              <a:t>32 floating-point registers</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p:txBody>
          <a:bodyPr/>
          <a:lstStyle/>
          <a:p>
            <a:r>
              <a:rPr lang="nn-NO" dirty="0" smtClean="0"/>
              <a:t>Example 2:</a:t>
            </a:r>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&lt;100; </a:t>
            </a:r>
            <a:r>
              <a:rPr lang="en-US" sz="2000" dirty="0" err="1" smtClean="0"/>
              <a:t>i</a:t>
            </a:r>
            <a:r>
              <a:rPr lang="en-US" sz="2000" dirty="0" smtClean="0"/>
              <a:t>=i+1) {</a:t>
            </a:r>
          </a:p>
          <a:p>
            <a:pPr>
              <a:buNone/>
            </a:pPr>
            <a:r>
              <a:rPr lang="en-US" sz="2000" dirty="0" smtClean="0"/>
              <a:t>		A[i+1] = A[</a:t>
            </a:r>
            <a:r>
              <a:rPr lang="en-US" sz="2000" dirty="0" err="1" smtClean="0"/>
              <a:t>i</a:t>
            </a:r>
            <a:r>
              <a:rPr lang="en-US" sz="2000" dirty="0" smtClean="0"/>
              <a:t>] + C[</a:t>
            </a:r>
            <a:r>
              <a:rPr lang="en-US" sz="2000" dirty="0" err="1" smtClean="0"/>
              <a:t>i</a:t>
            </a:r>
            <a:r>
              <a:rPr lang="en-US" sz="2000" dirty="0" smtClean="0"/>
              <a:t>]; /* S1 */</a:t>
            </a:r>
          </a:p>
          <a:p>
            <a:pPr>
              <a:buNone/>
            </a:pPr>
            <a:r>
              <a:rPr lang="en-US" sz="2000" dirty="0" smtClean="0"/>
              <a:t>		B[i+1] = B[</a:t>
            </a:r>
            <a:r>
              <a:rPr lang="en-US" sz="2000" dirty="0" err="1" smtClean="0"/>
              <a:t>i</a:t>
            </a:r>
            <a:r>
              <a:rPr lang="en-US" sz="2000" dirty="0" smtClean="0"/>
              <a:t>] + A[i+1]; /* S2 */</a:t>
            </a:r>
          </a:p>
          <a:p>
            <a:pPr>
              <a:buNone/>
            </a:pPr>
            <a:r>
              <a:rPr lang="en-US" sz="2000" dirty="0" smtClean="0"/>
              <a:t>	}</a:t>
            </a:r>
            <a:endParaRPr lang="nn-NO" sz="2000" dirty="0" smtClean="0"/>
          </a:p>
          <a:p>
            <a:pPr>
              <a:buNone/>
            </a:pPr>
            <a:r>
              <a:rPr lang="nn-NO" dirty="0" smtClean="0"/>
              <a:t>	</a:t>
            </a:r>
          </a:p>
          <a:p>
            <a:r>
              <a:rPr lang="nn-NO" dirty="0" smtClean="0"/>
              <a:t>S1 and S2 use values computed by S1 in previous iteration</a:t>
            </a:r>
          </a:p>
          <a:p>
            <a:r>
              <a:rPr lang="nn-NO" dirty="0" smtClean="0"/>
              <a:t>S2 uses value computed by S1 in same iteration</a:t>
            </a:r>
          </a:p>
          <a:p>
            <a:endParaRPr lang="en-US" dirty="0" smtClean="0"/>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a:xfrm>
            <a:off x="251521" y="1125538"/>
            <a:ext cx="8703568" cy="5111750"/>
          </a:xfrm>
        </p:spPr>
        <p:txBody>
          <a:bodyPr/>
          <a:lstStyle/>
          <a:p>
            <a:r>
              <a:rPr lang="en-US" dirty="0" smtClean="0"/>
              <a:t>Example 3: </a:t>
            </a:r>
            <a:r>
              <a:rPr lang="en-US" sz="1800" dirty="0" smtClean="0">
                <a:solidFill>
                  <a:srgbClr val="FF0000"/>
                </a:solidFill>
              </a:rPr>
              <a:t>loop carried dependence that does not  prevent parallelism</a:t>
            </a:r>
            <a:endParaRPr lang="en-US" sz="1800" dirty="0" smtClean="0"/>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&lt;100; </a:t>
            </a:r>
            <a:r>
              <a:rPr lang="en-US" sz="2000" dirty="0" err="1" smtClean="0"/>
              <a:t>i</a:t>
            </a:r>
            <a:r>
              <a:rPr lang="en-US" sz="2000" dirty="0" smtClean="0"/>
              <a:t>=i+1) {</a:t>
            </a:r>
          </a:p>
          <a:p>
            <a:pPr>
              <a:buNone/>
            </a:pPr>
            <a:r>
              <a:rPr lang="en-US" sz="2000" dirty="0" smtClean="0"/>
              <a:t>		A[</a:t>
            </a:r>
            <a:r>
              <a:rPr lang="en-US" sz="2000" dirty="0" err="1" smtClean="0"/>
              <a:t>i</a:t>
            </a:r>
            <a:r>
              <a:rPr lang="en-US" sz="2000" dirty="0" smtClean="0"/>
              <a:t>] = A[</a:t>
            </a:r>
            <a:r>
              <a:rPr lang="en-US" sz="2000" dirty="0" err="1" smtClean="0"/>
              <a:t>i</a:t>
            </a:r>
            <a:r>
              <a:rPr lang="en-US" sz="2000" dirty="0" smtClean="0"/>
              <a:t>] + B[</a:t>
            </a:r>
            <a:r>
              <a:rPr lang="en-US" sz="2000" dirty="0" err="1" smtClean="0"/>
              <a:t>i</a:t>
            </a:r>
            <a:r>
              <a:rPr lang="en-US" sz="2000" dirty="0" smtClean="0"/>
              <a:t>]; /* S1 */</a:t>
            </a:r>
          </a:p>
          <a:p>
            <a:pPr>
              <a:buNone/>
            </a:pPr>
            <a:r>
              <a:rPr lang="en-US" sz="2000" dirty="0" smtClean="0"/>
              <a:t>		B[i+1] = C[</a:t>
            </a:r>
            <a:r>
              <a:rPr lang="en-US" sz="2000" dirty="0" err="1" smtClean="0"/>
              <a:t>i</a:t>
            </a:r>
            <a:r>
              <a:rPr lang="en-US" sz="2000" dirty="0" smtClean="0"/>
              <a:t>] + D[</a:t>
            </a:r>
            <a:r>
              <a:rPr lang="en-US" sz="2000" dirty="0" err="1" smtClean="0"/>
              <a:t>i</a:t>
            </a:r>
            <a:r>
              <a:rPr lang="en-US" sz="2000" dirty="0" smtClean="0"/>
              <a:t>]; /* S2 */</a:t>
            </a:r>
          </a:p>
          <a:p>
            <a:pPr>
              <a:buNone/>
            </a:pPr>
            <a:r>
              <a:rPr lang="en-US" sz="2000" dirty="0" smtClean="0"/>
              <a:t>	}</a:t>
            </a:r>
          </a:p>
          <a:p>
            <a:r>
              <a:rPr lang="en-US" sz="2000" dirty="0" smtClean="0"/>
              <a:t>S1 uses value computed by S2 in previous iteration but dependence is not circular so loop is parallel</a:t>
            </a:r>
          </a:p>
          <a:p>
            <a:r>
              <a:rPr lang="en-US" sz="2000" dirty="0" smtClean="0"/>
              <a:t>Transform to:</a:t>
            </a:r>
          </a:p>
          <a:p>
            <a:pPr>
              <a:buNone/>
            </a:pPr>
            <a:r>
              <a:rPr lang="en-US" sz="2000" dirty="0" smtClean="0"/>
              <a:t>	A[0] = A[0] + B[0];</a:t>
            </a:r>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&lt;99; </a:t>
            </a:r>
            <a:r>
              <a:rPr lang="en-US" sz="2000" dirty="0" err="1" smtClean="0"/>
              <a:t>i</a:t>
            </a:r>
            <a:r>
              <a:rPr lang="en-US" sz="2000" dirty="0" smtClean="0"/>
              <a:t>=i+1) {</a:t>
            </a:r>
          </a:p>
          <a:p>
            <a:pPr>
              <a:buNone/>
            </a:pPr>
            <a:r>
              <a:rPr lang="en-US" sz="2000" dirty="0" smtClean="0"/>
              <a:t>		B[i+1] = C[</a:t>
            </a:r>
            <a:r>
              <a:rPr lang="en-US" sz="2000" dirty="0" err="1" smtClean="0"/>
              <a:t>i</a:t>
            </a:r>
            <a:r>
              <a:rPr lang="en-US" sz="2000" dirty="0" smtClean="0"/>
              <a:t>] + D[</a:t>
            </a:r>
            <a:r>
              <a:rPr lang="en-US" sz="2000" dirty="0" err="1" smtClean="0"/>
              <a:t>i</a:t>
            </a:r>
            <a:r>
              <a:rPr lang="en-US" sz="2000" dirty="0" smtClean="0"/>
              <a:t>];</a:t>
            </a:r>
          </a:p>
          <a:p>
            <a:pPr>
              <a:buNone/>
            </a:pPr>
            <a:r>
              <a:rPr lang="en-US" sz="2000" dirty="0" smtClean="0"/>
              <a:t>		A[i+1] = A[i+1] + B[i+1];</a:t>
            </a:r>
          </a:p>
          <a:p>
            <a:pPr>
              <a:buNone/>
            </a:pPr>
            <a:r>
              <a:rPr lang="en-US" sz="2000" dirty="0" smtClean="0"/>
              <a:t>	}</a:t>
            </a:r>
          </a:p>
          <a:p>
            <a:pPr>
              <a:buNone/>
            </a:pPr>
            <a:r>
              <a:rPr lang="en-US" sz="2000" dirty="0" smtClean="0"/>
              <a:t>	B[100] = C[99] + D[99];</a:t>
            </a:r>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p:txBody>
          <a:bodyPr/>
          <a:lstStyle/>
          <a:p>
            <a:r>
              <a:rPr lang="en-US" sz="2400" dirty="0" smtClean="0"/>
              <a:t>Example 4:</a:t>
            </a:r>
          </a:p>
          <a:p>
            <a:pPr>
              <a:buNone/>
            </a:pPr>
            <a:r>
              <a:rPr lang="en-US" sz="2400" dirty="0" smtClean="0"/>
              <a:t>	for (</a:t>
            </a:r>
            <a:r>
              <a:rPr lang="en-US" sz="2400" dirty="0" err="1" smtClean="0"/>
              <a:t>i</a:t>
            </a:r>
            <a:r>
              <a:rPr lang="en-US" sz="2400" dirty="0" smtClean="0"/>
              <a:t>=0;i&lt;100;i=i+1)  {</a:t>
            </a:r>
          </a:p>
          <a:p>
            <a:pPr>
              <a:buNone/>
            </a:pPr>
            <a:r>
              <a:rPr lang="en-US" sz="2400" dirty="0" smtClean="0"/>
              <a:t>		A[</a:t>
            </a:r>
            <a:r>
              <a:rPr lang="en-US" sz="2400" dirty="0" err="1" smtClean="0"/>
              <a:t>i</a:t>
            </a:r>
            <a:r>
              <a:rPr lang="en-US" sz="2400" dirty="0" smtClean="0"/>
              <a:t>] = B[</a:t>
            </a:r>
            <a:r>
              <a:rPr lang="en-US" sz="2400" dirty="0" err="1" smtClean="0"/>
              <a:t>i</a:t>
            </a:r>
            <a:r>
              <a:rPr lang="en-US" sz="2400" dirty="0" smtClean="0"/>
              <a:t>] + C[</a:t>
            </a:r>
            <a:r>
              <a:rPr lang="en-US" sz="2400" dirty="0" err="1" smtClean="0"/>
              <a:t>i</a:t>
            </a:r>
            <a:r>
              <a:rPr lang="en-US" sz="2400" dirty="0" smtClean="0"/>
              <a:t>];</a:t>
            </a:r>
          </a:p>
          <a:p>
            <a:pPr>
              <a:buNone/>
            </a:pPr>
            <a:r>
              <a:rPr lang="en-US" sz="2400" dirty="0" smtClean="0"/>
              <a:t>		D[</a:t>
            </a:r>
            <a:r>
              <a:rPr lang="en-US" sz="2400" dirty="0" err="1" smtClean="0"/>
              <a:t>i</a:t>
            </a:r>
            <a:r>
              <a:rPr lang="en-US" sz="2400" dirty="0" smtClean="0"/>
              <a:t>] = A[</a:t>
            </a:r>
            <a:r>
              <a:rPr lang="en-US" sz="2400" dirty="0" err="1" smtClean="0"/>
              <a:t>i</a:t>
            </a:r>
            <a:r>
              <a:rPr lang="en-US" sz="2400" dirty="0" smtClean="0"/>
              <a:t>] * E[</a:t>
            </a:r>
            <a:r>
              <a:rPr lang="en-US" sz="2400" dirty="0" err="1" smtClean="0"/>
              <a:t>i</a:t>
            </a:r>
            <a:r>
              <a:rPr lang="en-US" sz="2400" dirty="0" smtClean="0"/>
              <a:t>];</a:t>
            </a:r>
          </a:p>
          <a:p>
            <a:pPr>
              <a:buNone/>
            </a:pPr>
            <a:r>
              <a:rPr lang="en-US" sz="2400" dirty="0" smtClean="0"/>
              <a:t>	}</a:t>
            </a:r>
          </a:p>
          <a:p>
            <a:r>
              <a:rPr lang="en-US" sz="2400" dirty="0" smtClean="0"/>
              <a:t>Example 5: </a:t>
            </a:r>
            <a:r>
              <a:rPr lang="en-US" sz="1800" dirty="0" smtClean="0">
                <a:solidFill>
                  <a:srgbClr val="FF0000"/>
                </a:solidFill>
              </a:rPr>
              <a:t>Not noted in textbook here, but see “reductions” later: this is a prefix-sum recursion. Assume Y[0]=0, Y[</a:t>
            </a:r>
            <a:r>
              <a:rPr lang="en-US" sz="1800" dirty="0" err="1" smtClean="0">
                <a:solidFill>
                  <a:srgbClr val="FF0000"/>
                </a:solidFill>
              </a:rPr>
              <a:t>i</a:t>
            </a:r>
            <a:r>
              <a:rPr lang="en-US" sz="1800" dirty="0" smtClean="0">
                <a:solidFill>
                  <a:srgbClr val="FF0000"/>
                </a:solidFill>
              </a:rPr>
              <a:t>] will include original Y[1] + … Y[</a:t>
            </a:r>
            <a:r>
              <a:rPr lang="en-US" sz="1800" dirty="0" err="1" smtClean="0">
                <a:solidFill>
                  <a:srgbClr val="FF0000"/>
                </a:solidFill>
              </a:rPr>
              <a:t>i</a:t>
            </a:r>
            <a:r>
              <a:rPr lang="en-US" sz="1800" dirty="0" smtClean="0">
                <a:solidFill>
                  <a:srgbClr val="FF0000"/>
                </a:solidFill>
              </a:rPr>
              <a:t>]. Assuming associativity, it can be transformed to balanced binary tree, or other reduction structures.</a:t>
            </a:r>
            <a:endParaRPr lang="en-US" sz="1800" dirty="0" smtClean="0"/>
          </a:p>
          <a:p>
            <a:pPr>
              <a:buNone/>
            </a:pPr>
            <a:r>
              <a:rPr lang="en-US" sz="2400" dirty="0" smtClean="0"/>
              <a:t>	for (</a:t>
            </a:r>
            <a:r>
              <a:rPr lang="en-US" sz="2400" dirty="0" err="1" smtClean="0"/>
              <a:t>i</a:t>
            </a:r>
            <a:r>
              <a:rPr lang="en-US" sz="2400" dirty="0" smtClean="0"/>
              <a:t>=1;i&lt;100;i=i+1)  {</a:t>
            </a:r>
          </a:p>
          <a:p>
            <a:pPr>
              <a:buNone/>
            </a:pPr>
            <a:r>
              <a:rPr lang="en-US" sz="2400" dirty="0" smtClean="0"/>
              <a:t>		Y[</a:t>
            </a:r>
            <a:r>
              <a:rPr lang="en-US" sz="2400" dirty="0" err="1" smtClean="0"/>
              <a:t>i</a:t>
            </a:r>
            <a:r>
              <a:rPr lang="en-US" sz="2400" dirty="0" smtClean="0"/>
              <a:t>] = Y[i-1] + Y[</a:t>
            </a:r>
            <a:r>
              <a:rPr lang="en-US" sz="2400" dirty="0" err="1" smtClean="0"/>
              <a:t>i</a:t>
            </a:r>
            <a:r>
              <a:rPr lang="en-US" sz="2400" dirty="0" smtClean="0"/>
              <a:t>];</a:t>
            </a:r>
          </a:p>
          <a:p>
            <a:pPr>
              <a:buNone/>
            </a:pPr>
            <a:r>
              <a:rPr lang="en-US" sz="2400" dirty="0" smtClean="0"/>
              <a:t>	}</a:t>
            </a:r>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p:txBody>
          <a:bodyPr/>
          <a:lstStyle/>
          <a:p>
            <a:r>
              <a:rPr lang="en-US" dirty="0" smtClean="0"/>
              <a:t>Assume indices are affine:</a:t>
            </a:r>
          </a:p>
          <a:p>
            <a:pPr lvl="1"/>
            <a:r>
              <a:rPr lang="en-US" i="1" dirty="0" smtClean="0"/>
              <a:t>a</a:t>
            </a:r>
            <a:r>
              <a:rPr lang="en-US" dirty="0" smtClean="0"/>
              <a:t> x </a:t>
            </a:r>
            <a:r>
              <a:rPr lang="en-US" i="1" dirty="0" err="1" smtClean="0"/>
              <a:t>i</a:t>
            </a:r>
            <a:r>
              <a:rPr lang="en-US" dirty="0" smtClean="0"/>
              <a:t> + </a:t>
            </a:r>
            <a:r>
              <a:rPr lang="en-US" i="1" dirty="0" smtClean="0"/>
              <a:t>b </a:t>
            </a:r>
            <a:r>
              <a:rPr lang="en-US" dirty="0" smtClean="0"/>
              <a:t>(</a:t>
            </a:r>
            <a:r>
              <a:rPr lang="en-US" dirty="0" err="1" smtClean="0"/>
              <a:t>i</a:t>
            </a:r>
            <a:r>
              <a:rPr lang="en-US" dirty="0" smtClean="0"/>
              <a:t> is loop index)</a:t>
            </a:r>
          </a:p>
          <a:p>
            <a:endParaRPr lang="en-US" dirty="0" smtClean="0"/>
          </a:p>
          <a:p>
            <a:r>
              <a:rPr lang="en-US" dirty="0" smtClean="0"/>
              <a:t>Assume:</a:t>
            </a:r>
          </a:p>
          <a:p>
            <a:pPr lvl="1"/>
            <a:r>
              <a:rPr lang="en-US" dirty="0" smtClean="0"/>
              <a:t>Store to </a:t>
            </a:r>
            <a:r>
              <a:rPr lang="en-US" i="1" dirty="0" smtClean="0"/>
              <a:t>a</a:t>
            </a:r>
            <a:r>
              <a:rPr lang="en-US" dirty="0" smtClean="0"/>
              <a:t> x </a:t>
            </a:r>
            <a:r>
              <a:rPr lang="en-US" i="1" dirty="0" err="1" smtClean="0"/>
              <a:t>i</a:t>
            </a:r>
            <a:r>
              <a:rPr lang="en-US" dirty="0" smtClean="0"/>
              <a:t> + </a:t>
            </a:r>
            <a:r>
              <a:rPr lang="en-US" i="1" dirty="0" smtClean="0"/>
              <a:t>b</a:t>
            </a:r>
            <a:r>
              <a:rPr lang="en-US" dirty="0" smtClean="0"/>
              <a:t>, then</a:t>
            </a:r>
          </a:p>
          <a:p>
            <a:pPr lvl="1"/>
            <a:r>
              <a:rPr lang="en-US" dirty="0" smtClean="0"/>
              <a:t>Load from </a:t>
            </a:r>
            <a:r>
              <a:rPr lang="en-US" i="1" dirty="0" smtClean="0"/>
              <a:t>c</a:t>
            </a:r>
            <a:r>
              <a:rPr lang="en-US" dirty="0" smtClean="0"/>
              <a:t> x </a:t>
            </a:r>
            <a:r>
              <a:rPr lang="en-US" i="1" dirty="0" err="1" smtClean="0"/>
              <a:t>i</a:t>
            </a:r>
            <a:r>
              <a:rPr lang="en-US" dirty="0" smtClean="0"/>
              <a:t> + </a:t>
            </a:r>
            <a:r>
              <a:rPr lang="en-US" i="1" dirty="0" smtClean="0"/>
              <a:t>d</a:t>
            </a:r>
          </a:p>
          <a:p>
            <a:pPr lvl="1"/>
            <a:r>
              <a:rPr lang="en-US" i="1" dirty="0" err="1" smtClean="0"/>
              <a:t>i</a:t>
            </a:r>
            <a:r>
              <a:rPr lang="en-US" dirty="0" smtClean="0"/>
              <a:t> runs from </a:t>
            </a:r>
            <a:r>
              <a:rPr lang="en-US" i="1" dirty="0" smtClean="0"/>
              <a:t>m</a:t>
            </a:r>
            <a:r>
              <a:rPr lang="en-US" dirty="0" smtClean="0"/>
              <a:t> to </a:t>
            </a:r>
            <a:r>
              <a:rPr lang="en-US" i="1" dirty="0" smtClean="0"/>
              <a:t>n</a:t>
            </a:r>
          </a:p>
          <a:p>
            <a:pPr lvl="1"/>
            <a:r>
              <a:rPr lang="en-US" dirty="0" smtClean="0"/>
              <a:t>Dependence exists if:</a:t>
            </a:r>
          </a:p>
          <a:p>
            <a:pPr lvl="2"/>
            <a:r>
              <a:rPr lang="en-US" dirty="0" smtClean="0"/>
              <a:t>Given </a:t>
            </a:r>
            <a:r>
              <a:rPr lang="en-US" i="1" dirty="0" smtClean="0"/>
              <a:t>j</a:t>
            </a:r>
            <a:r>
              <a:rPr lang="en-US" dirty="0" smtClean="0"/>
              <a:t>, </a:t>
            </a:r>
            <a:r>
              <a:rPr lang="en-US" i="1" dirty="0" smtClean="0"/>
              <a:t>k</a:t>
            </a:r>
            <a:r>
              <a:rPr lang="en-US" dirty="0" smtClean="0"/>
              <a:t> such that </a:t>
            </a:r>
            <a:r>
              <a:rPr lang="en-US" i="1" dirty="0" smtClean="0"/>
              <a:t>m</a:t>
            </a:r>
            <a:r>
              <a:rPr lang="en-US" dirty="0" smtClean="0"/>
              <a:t> ≤ </a:t>
            </a:r>
            <a:r>
              <a:rPr lang="en-US" i="1" dirty="0" smtClean="0"/>
              <a:t>j</a:t>
            </a:r>
            <a:r>
              <a:rPr lang="en-US" dirty="0" smtClean="0"/>
              <a:t> ≤ </a:t>
            </a:r>
            <a:r>
              <a:rPr lang="en-US" i="1" dirty="0" smtClean="0"/>
              <a:t>n</a:t>
            </a:r>
            <a:r>
              <a:rPr lang="en-US" dirty="0" smtClean="0"/>
              <a:t>, </a:t>
            </a:r>
            <a:r>
              <a:rPr lang="en-US" i="1" dirty="0" smtClean="0"/>
              <a:t>m</a:t>
            </a:r>
            <a:r>
              <a:rPr lang="en-US" dirty="0" smtClean="0"/>
              <a:t> ≤ </a:t>
            </a:r>
            <a:r>
              <a:rPr lang="en-US" i="1" dirty="0" smtClean="0"/>
              <a:t>k</a:t>
            </a:r>
            <a:r>
              <a:rPr lang="en-US" dirty="0" smtClean="0"/>
              <a:t> ≤ </a:t>
            </a:r>
            <a:r>
              <a:rPr lang="en-US" i="1" dirty="0" smtClean="0"/>
              <a:t>n</a:t>
            </a:r>
          </a:p>
          <a:p>
            <a:pPr lvl="2"/>
            <a:r>
              <a:rPr lang="en-US" dirty="0" smtClean="0"/>
              <a:t>Store to </a:t>
            </a:r>
            <a:r>
              <a:rPr lang="en-US" i="1" dirty="0" smtClean="0"/>
              <a:t>a</a:t>
            </a:r>
            <a:r>
              <a:rPr lang="en-US" dirty="0" smtClean="0"/>
              <a:t> x </a:t>
            </a:r>
            <a:r>
              <a:rPr lang="en-US" i="1" dirty="0" smtClean="0"/>
              <a:t>j</a:t>
            </a:r>
            <a:r>
              <a:rPr lang="en-US" dirty="0" smtClean="0"/>
              <a:t> + </a:t>
            </a:r>
            <a:r>
              <a:rPr lang="en-US" i="1" dirty="0" smtClean="0"/>
              <a:t>b</a:t>
            </a:r>
            <a:r>
              <a:rPr lang="en-US" dirty="0" smtClean="0"/>
              <a:t>, load from </a:t>
            </a:r>
            <a:r>
              <a:rPr lang="en-US" i="1" dirty="0" smtClean="0"/>
              <a:t>a</a:t>
            </a:r>
            <a:r>
              <a:rPr lang="en-US" dirty="0" smtClean="0"/>
              <a:t> x </a:t>
            </a:r>
            <a:r>
              <a:rPr lang="en-US" i="1" dirty="0" smtClean="0"/>
              <a:t>k</a:t>
            </a:r>
            <a:r>
              <a:rPr lang="en-US" dirty="0" smtClean="0"/>
              <a:t> + </a:t>
            </a:r>
            <a:r>
              <a:rPr lang="en-US" i="1" dirty="0" smtClean="0"/>
              <a:t>d</a:t>
            </a:r>
            <a:r>
              <a:rPr lang="en-US" dirty="0" smtClean="0"/>
              <a:t>, and </a:t>
            </a:r>
            <a:r>
              <a:rPr lang="en-US" i="1" dirty="0" smtClean="0">
                <a:solidFill>
                  <a:srgbClr val="FF0000"/>
                </a:solidFill>
              </a:rPr>
              <a:t>a</a:t>
            </a:r>
            <a:r>
              <a:rPr lang="en-US" dirty="0" smtClean="0">
                <a:solidFill>
                  <a:srgbClr val="FF0000"/>
                </a:solidFill>
              </a:rPr>
              <a:t> x </a:t>
            </a:r>
            <a:r>
              <a:rPr lang="en-US" i="1" dirty="0" smtClean="0">
                <a:solidFill>
                  <a:srgbClr val="FF0000"/>
                </a:solidFill>
              </a:rPr>
              <a:t>j</a:t>
            </a:r>
            <a:r>
              <a:rPr lang="en-US" dirty="0" smtClean="0">
                <a:solidFill>
                  <a:srgbClr val="FF0000"/>
                </a:solidFill>
              </a:rPr>
              <a:t> + </a:t>
            </a:r>
            <a:r>
              <a:rPr lang="en-US" i="1" dirty="0" smtClean="0">
                <a:solidFill>
                  <a:srgbClr val="FF0000"/>
                </a:solidFill>
              </a:rPr>
              <a:t>b</a:t>
            </a:r>
            <a:r>
              <a:rPr lang="en-US" dirty="0" smtClean="0">
                <a:solidFill>
                  <a:srgbClr val="FF0000"/>
                </a:solidFill>
              </a:rPr>
              <a:t> = </a:t>
            </a:r>
            <a:r>
              <a:rPr lang="en-US" i="1" dirty="0" smtClean="0">
                <a:solidFill>
                  <a:srgbClr val="FF0000"/>
                </a:solidFill>
              </a:rPr>
              <a:t>c</a:t>
            </a:r>
            <a:r>
              <a:rPr lang="en-US" dirty="0" smtClean="0">
                <a:solidFill>
                  <a:srgbClr val="FF0000"/>
                </a:solidFill>
              </a:rPr>
              <a:t> x </a:t>
            </a:r>
            <a:r>
              <a:rPr lang="en-US" i="1" dirty="0" smtClean="0">
                <a:solidFill>
                  <a:srgbClr val="FF0000"/>
                </a:solidFill>
              </a:rPr>
              <a:t>k</a:t>
            </a:r>
            <a:r>
              <a:rPr lang="en-US" dirty="0" smtClean="0">
                <a:solidFill>
                  <a:srgbClr val="FF0000"/>
                </a:solidFill>
              </a:rPr>
              <a:t> + </a:t>
            </a:r>
            <a:r>
              <a:rPr lang="en-US" i="1" dirty="0" smtClean="0">
                <a:solidFill>
                  <a:srgbClr val="FF0000"/>
                </a:solidFill>
              </a:rPr>
              <a:t>d</a:t>
            </a:r>
          </a:p>
          <a:p>
            <a:pPr lvl="2"/>
            <a:endParaRPr lang="en-US" i="1" dirty="0" smtClean="0"/>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p:txBody>
          <a:bodyPr/>
          <a:lstStyle/>
          <a:p>
            <a:r>
              <a:rPr lang="en-US" dirty="0" smtClean="0"/>
              <a:t>Generally cannot determine at compile time</a:t>
            </a:r>
          </a:p>
          <a:p>
            <a:r>
              <a:rPr lang="en-US" dirty="0" smtClean="0"/>
              <a:t>Test for absence of a dependence:</a:t>
            </a:r>
          </a:p>
          <a:p>
            <a:pPr lvl="1"/>
            <a:r>
              <a:rPr lang="en-US" dirty="0" smtClean="0"/>
              <a:t>GCD test:</a:t>
            </a:r>
          </a:p>
          <a:p>
            <a:pPr lvl="2"/>
            <a:r>
              <a:rPr lang="en-US" dirty="0" smtClean="0"/>
              <a:t>If a dependency exists, GCD(</a:t>
            </a:r>
            <a:r>
              <a:rPr lang="en-US" i="1" dirty="0" err="1" smtClean="0"/>
              <a:t>c</a:t>
            </a:r>
            <a:r>
              <a:rPr lang="en-US" dirty="0" err="1" smtClean="0"/>
              <a:t>,</a:t>
            </a:r>
            <a:r>
              <a:rPr lang="en-US" i="1" dirty="0" err="1" smtClean="0"/>
              <a:t>a</a:t>
            </a:r>
            <a:r>
              <a:rPr lang="en-US" dirty="0" smtClean="0"/>
              <a:t>) must evenly divide (</a:t>
            </a:r>
            <a:r>
              <a:rPr lang="en-US" i="1" dirty="0" smtClean="0"/>
              <a:t>d</a:t>
            </a:r>
            <a:r>
              <a:rPr lang="en-US" dirty="0" smtClean="0"/>
              <a:t>-</a:t>
            </a:r>
            <a:r>
              <a:rPr lang="en-US" i="1" dirty="0" smtClean="0"/>
              <a:t>b</a:t>
            </a:r>
            <a:r>
              <a:rPr lang="en-US" dirty="0" smtClean="0"/>
              <a:t>)</a:t>
            </a:r>
          </a:p>
          <a:p>
            <a:pPr lvl="2"/>
            <a:endParaRPr lang="en-US" dirty="0" smtClean="0"/>
          </a:p>
          <a:p>
            <a:r>
              <a:rPr lang="en-US" dirty="0" smtClean="0"/>
              <a:t>Example:</a:t>
            </a:r>
          </a:p>
          <a:p>
            <a:pPr lvl="1">
              <a:buNone/>
            </a:pPr>
            <a:r>
              <a:rPr lang="nn-NO" dirty="0" smtClean="0"/>
              <a:t>for (i=0; i&lt;100; i=i+1) {</a:t>
            </a:r>
          </a:p>
          <a:p>
            <a:pPr lvl="1">
              <a:buNone/>
            </a:pPr>
            <a:r>
              <a:rPr lang="nn-NO" dirty="0" smtClean="0"/>
              <a:t>	X[2*i+3] = X[2*i] * 5.0;</a:t>
            </a:r>
          </a:p>
          <a:p>
            <a:pPr lvl="1">
              <a:buNone/>
            </a:pPr>
            <a:r>
              <a:rPr lang="nn-NO" dirty="0" smtClean="0"/>
              <a:t>}</a:t>
            </a:r>
          </a:p>
          <a:p>
            <a:pPr lvl="1">
              <a:buNone/>
            </a:pPr>
            <a:endParaRPr lang="en-US" dirty="0" smtClean="0"/>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p:txBody>
          <a:bodyPr/>
          <a:lstStyle/>
          <a:p>
            <a:r>
              <a:rPr lang="en-US" dirty="0" smtClean="0"/>
              <a:t>Example 2:</a:t>
            </a:r>
          </a:p>
          <a:p>
            <a:pPr lvl="1">
              <a:buNone/>
            </a:pPr>
            <a:r>
              <a:rPr lang="en-US" dirty="0" smtClean="0"/>
              <a:t>for (</a:t>
            </a:r>
            <a:r>
              <a:rPr lang="en-US" dirty="0" err="1" smtClean="0"/>
              <a:t>i</a:t>
            </a:r>
            <a:r>
              <a:rPr lang="en-US" dirty="0" smtClean="0"/>
              <a:t>=0; </a:t>
            </a:r>
            <a:r>
              <a:rPr lang="en-US" dirty="0" err="1" smtClean="0"/>
              <a:t>i</a:t>
            </a:r>
            <a:r>
              <a:rPr lang="en-US" dirty="0" smtClean="0"/>
              <a:t>&lt;100; </a:t>
            </a:r>
            <a:r>
              <a:rPr lang="en-US" dirty="0" err="1" smtClean="0"/>
              <a:t>i</a:t>
            </a:r>
            <a:r>
              <a:rPr lang="en-US" dirty="0" smtClean="0"/>
              <a:t>=i+1) {</a:t>
            </a:r>
          </a:p>
          <a:p>
            <a:pPr lvl="1">
              <a:buNone/>
            </a:pPr>
            <a:r>
              <a:rPr lang="en-US" dirty="0" smtClean="0"/>
              <a:t>	Y[</a:t>
            </a:r>
            <a:r>
              <a:rPr lang="en-US" dirty="0" err="1" smtClean="0"/>
              <a:t>i</a:t>
            </a:r>
            <a:r>
              <a:rPr lang="en-US" dirty="0" smtClean="0"/>
              <a:t>] = X[</a:t>
            </a:r>
            <a:r>
              <a:rPr lang="en-US" dirty="0" err="1" smtClean="0"/>
              <a:t>i</a:t>
            </a:r>
            <a:r>
              <a:rPr lang="en-US" dirty="0" smtClean="0"/>
              <a:t>] / c; /* S1 */</a:t>
            </a:r>
          </a:p>
          <a:p>
            <a:pPr lvl="1">
              <a:buNone/>
            </a:pPr>
            <a:r>
              <a:rPr lang="en-US" dirty="0" smtClean="0"/>
              <a:t>	X[</a:t>
            </a:r>
            <a:r>
              <a:rPr lang="en-US" dirty="0" err="1" smtClean="0"/>
              <a:t>i</a:t>
            </a:r>
            <a:r>
              <a:rPr lang="en-US" dirty="0" smtClean="0"/>
              <a:t>] = X[</a:t>
            </a:r>
            <a:r>
              <a:rPr lang="en-US" dirty="0" err="1" smtClean="0"/>
              <a:t>i</a:t>
            </a:r>
            <a:r>
              <a:rPr lang="en-US" dirty="0" smtClean="0"/>
              <a:t>] + c; /* S2 */</a:t>
            </a:r>
          </a:p>
          <a:p>
            <a:pPr lvl="1">
              <a:buNone/>
            </a:pPr>
            <a:r>
              <a:rPr lang="en-US" dirty="0" smtClean="0"/>
              <a:t>	Z[</a:t>
            </a:r>
            <a:r>
              <a:rPr lang="en-US" dirty="0" err="1" smtClean="0"/>
              <a:t>i</a:t>
            </a:r>
            <a:r>
              <a:rPr lang="en-US" dirty="0" smtClean="0"/>
              <a:t>] = Y[</a:t>
            </a:r>
            <a:r>
              <a:rPr lang="en-US" dirty="0" err="1" smtClean="0"/>
              <a:t>i</a:t>
            </a:r>
            <a:r>
              <a:rPr lang="en-US" dirty="0" smtClean="0"/>
              <a:t>] + c; /* S3 */</a:t>
            </a:r>
          </a:p>
          <a:p>
            <a:pPr lvl="1">
              <a:buNone/>
            </a:pPr>
            <a:r>
              <a:rPr lang="en-US" dirty="0" smtClean="0"/>
              <a:t>	Y[</a:t>
            </a:r>
            <a:r>
              <a:rPr lang="en-US" dirty="0" err="1" smtClean="0"/>
              <a:t>i</a:t>
            </a:r>
            <a:r>
              <a:rPr lang="en-US" dirty="0" smtClean="0"/>
              <a:t>] = c - Y[</a:t>
            </a:r>
            <a:r>
              <a:rPr lang="en-US" dirty="0" err="1" smtClean="0"/>
              <a:t>i</a:t>
            </a:r>
            <a:r>
              <a:rPr lang="en-US" dirty="0" smtClean="0"/>
              <a:t>]; /* S4 */</a:t>
            </a:r>
          </a:p>
          <a:p>
            <a:pPr lvl="1">
              <a:buNone/>
            </a:pPr>
            <a:r>
              <a:rPr lang="en-US" dirty="0" smtClean="0"/>
              <a:t>}</a:t>
            </a:r>
          </a:p>
          <a:p>
            <a:pPr lvl="1">
              <a:buNone/>
            </a:pPr>
            <a:endParaRPr lang="en-US" dirty="0" smtClean="0"/>
          </a:p>
          <a:p>
            <a:r>
              <a:rPr lang="en-US" dirty="0" smtClean="0"/>
              <a:t>Watch for </a:t>
            </a:r>
            <a:r>
              <a:rPr lang="en-US" dirty="0" err="1" smtClean="0"/>
              <a:t>antidependencies</a:t>
            </a:r>
            <a:r>
              <a:rPr lang="en-US" dirty="0" smtClean="0"/>
              <a:t> and output dependencies</a:t>
            </a:r>
          </a:p>
          <a:p>
            <a:endParaRPr lang="en-US" dirty="0" smtClean="0"/>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p:txBody>
          <a:bodyPr/>
          <a:lstStyle/>
          <a:p>
            <a:r>
              <a:rPr lang="en-US" dirty="0" smtClean="0"/>
              <a:t>Example 2:</a:t>
            </a:r>
          </a:p>
          <a:p>
            <a:pPr lvl="1">
              <a:buNone/>
            </a:pPr>
            <a:r>
              <a:rPr lang="en-US" dirty="0" smtClean="0"/>
              <a:t>for (</a:t>
            </a:r>
            <a:r>
              <a:rPr lang="en-US" dirty="0" err="1" smtClean="0"/>
              <a:t>i</a:t>
            </a:r>
            <a:r>
              <a:rPr lang="en-US" dirty="0" smtClean="0"/>
              <a:t>=0; </a:t>
            </a:r>
            <a:r>
              <a:rPr lang="en-US" dirty="0" err="1" smtClean="0"/>
              <a:t>i</a:t>
            </a:r>
            <a:r>
              <a:rPr lang="en-US" dirty="0" smtClean="0"/>
              <a:t>&lt;100; </a:t>
            </a:r>
            <a:r>
              <a:rPr lang="en-US" dirty="0" err="1" smtClean="0"/>
              <a:t>i</a:t>
            </a:r>
            <a:r>
              <a:rPr lang="en-US" dirty="0" smtClean="0"/>
              <a:t>=i+1) {</a:t>
            </a:r>
          </a:p>
          <a:p>
            <a:pPr lvl="1">
              <a:buNone/>
            </a:pPr>
            <a:r>
              <a:rPr lang="en-US" dirty="0" smtClean="0"/>
              <a:t>	Y[</a:t>
            </a:r>
            <a:r>
              <a:rPr lang="en-US" dirty="0" err="1" smtClean="0"/>
              <a:t>i</a:t>
            </a:r>
            <a:r>
              <a:rPr lang="en-US" dirty="0" smtClean="0"/>
              <a:t>] = X[</a:t>
            </a:r>
            <a:r>
              <a:rPr lang="en-US" dirty="0" err="1" smtClean="0"/>
              <a:t>i</a:t>
            </a:r>
            <a:r>
              <a:rPr lang="en-US" dirty="0" smtClean="0"/>
              <a:t>] / c; /* S1 */</a:t>
            </a:r>
          </a:p>
          <a:p>
            <a:pPr lvl="1">
              <a:buNone/>
            </a:pPr>
            <a:r>
              <a:rPr lang="en-US" dirty="0" smtClean="0"/>
              <a:t>	X[</a:t>
            </a:r>
            <a:r>
              <a:rPr lang="en-US" dirty="0" err="1" smtClean="0"/>
              <a:t>i</a:t>
            </a:r>
            <a:r>
              <a:rPr lang="en-US" dirty="0" smtClean="0"/>
              <a:t>] = X[</a:t>
            </a:r>
            <a:r>
              <a:rPr lang="en-US" dirty="0" err="1" smtClean="0"/>
              <a:t>i</a:t>
            </a:r>
            <a:r>
              <a:rPr lang="en-US" dirty="0" smtClean="0"/>
              <a:t>] + c; /* S2 */</a:t>
            </a:r>
          </a:p>
          <a:p>
            <a:pPr lvl="1">
              <a:buNone/>
            </a:pPr>
            <a:r>
              <a:rPr lang="en-US" dirty="0" smtClean="0"/>
              <a:t>	Z[</a:t>
            </a:r>
            <a:r>
              <a:rPr lang="en-US" dirty="0" err="1" smtClean="0"/>
              <a:t>i</a:t>
            </a:r>
            <a:r>
              <a:rPr lang="en-US" dirty="0" smtClean="0"/>
              <a:t>] = Y[</a:t>
            </a:r>
            <a:r>
              <a:rPr lang="en-US" dirty="0" err="1" smtClean="0"/>
              <a:t>i</a:t>
            </a:r>
            <a:r>
              <a:rPr lang="en-US" dirty="0" smtClean="0"/>
              <a:t>] + c; /* S3 */</a:t>
            </a:r>
          </a:p>
          <a:p>
            <a:pPr lvl="1">
              <a:buNone/>
            </a:pPr>
            <a:r>
              <a:rPr lang="en-US" dirty="0" smtClean="0"/>
              <a:t>	Y[</a:t>
            </a:r>
            <a:r>
              <a:rPr lang="en-US" dirty="0" err="1" smtClean="0"/>
              <a:t>i</a:t>
            </a:r>
            <a:r>
              <a:rPr lang="en-US" dirty="0" smtClean="0"/>
              <a:t>] = c - Y[</a:t>
            </a:r>
            <a:r>
              <a:rPr lang="en-US" dirty="0" err="1" smtClean="0"/>
              <a:t>i</a:t>
            </a:r>
            <a:r>
              <a:rPr lang="en-US" dirty="0" smtClean="0"/>
              <a:t>]; /* S4 */</a:t>
            </a:r>
          </a:p>
          <a:p>
            <a:pPr lvl="1">
              <a:buNone/>
            </a:pPr>
            <a:r>
              <a:rPr lang="en-US" dirty="0" smtClean="0"/>
              <a:t>}</a:t>
            </a:r>
          </a:p>
          <a:p>
            <a:pPr lvl="1">
              <a:buNone/>
            </a:pPr>
            <a:endParaRPr lang="en-US" dirty="0" smtClean="0"/>
          </a:p>
          <a:p>
            <a:r>
              <a:rPr lang="en-US" dirty="0" smtClean="0"/>
              <a:t>Watch for </a:t>
            </a:r>
            <a:r>
              <a:rPr lang="en-US" dirty="0" err="1" smtClean="0"/>
              <a:t>antidependencies</a:t>
            </a:r>
            <a:r>
              <a:rPr lang="en-US" dirty="0" smtClean="0"/>
              <a:t> and output dependencies</a:t>
            </a:r>
          </a:p>
          <a:p>
            <a:endParaRPr lang="en-US" dirty="0" smtClean="0"/>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Reductions</a:t>
            </a:r>
            <a:endParaRPr lang="en-AU" dirty="0"/>
          </a:p>
        </p:txBody>
      </p:sp>
      <p:sp>
        <p:nvSpPr>
          <p:cNvPr id="242691" name="Rectangle 3"/>
          <p:cNvSpPr>
            <a:spLocks noGrp="1" noChangeArrowheads="1"/>
          </p:cNvSpPr>
          <p:nvPr>
            <p:ph type="body" idx="1"/>
          </p:nvPr>
        </p:nvSpPr>
        <p:spPr/>
        <p:txBody>
          <a:bodyPr/>
          <a:lstStyle/>
          <a:p>
            <a:r>
              <a:rPr lang="nn-NO" sz="2000" dirty="0" smtClean="0"/>
              <a:t>Reduction Operation:</a:t>
            </a:r>
          </a:p>
          <a:p>
            <a:pPr>
              <a:buNone/>
            </a:pPr>
            <a:r>
              <a:rPr lang="nn-NO" sz="2000" dirty="0" smtClean="0"/>
              <a:t>	for (i=9999; i&gt;=0; i=i-1)</a:t>
            </a:r>
          </a:p>
          <a:p>
            <a:pPr>
              <a:buNone/>
            </a:pPr>
            <a:r>
              <a:rPr lang="en-US" sz="2000" dirty="0" smtClean="0"/>
              <a:t>		sum = sum + x[</a:t>
            </a:r>
            <a:r>
              <a:rPr lang="en-US" sz="2000" dirty="0" err="1" smtClean="0"/>
              <a:t>i</a:t>
            </a:r>
            <a:r>
              <a:rPr lang="en-US" sz="2000" dirty="0" smtClean="0"/>
              <a:t>] * y[</a:t>
            </a:r>
            <a:r>
              <a:rPr lang="en-US" sz="2000" dirty="0" err="1" smtClean="0"/>
              <a:t>i</a:t>
            </a:r>
            <a:r>
              <a:rPr lang="en-US" sz="2000" dirty="0" smtClean="0"/>
              <a:t>];</a:t>
            </a:r>
            <a:endParaRPr lang="en-US" sz="2000" dirty="0" smtClean="0"/>
          </a:p>
          <a:p>
            <a:r>
              <a:rPr lang="en-US" sz="2000" dirty="0" smtClean="0"/>
              <a:t>Transform to…</a:t>
            </a:r>
          </a:p>
          <a:p>
            <a:pPr>
              <a:buNone/>
            </a:pPr>
            <a:r>
              <a:rPr lang="nn-NO" sz="2000" dirty="0" smtClean="0"/>
              <a:t>	for (i=9999; i&gt;=0; i=i-1)</a:t>
            </a:r>
          </a:p>
          <a:p>
            <a:pPr>
              <a:buNone/>
            </a:pPr>
            <a:r>
              <a:rPr lang="en-US" sz="2000" dirty="0" smtClean="0"/>
              <a:t>		sum [</a:t>
            </a:r>
            <a:r>
              <a:rPr lang="en-US" sz="2000" dirty="0" err="1" smtClean="0"/>
              <a:t>i</a:t>
            </a:r>
            <a:r>
              <a:rPr lang="en-US" sz="2000" dirty="0" smtClean="0"/>
              <a:t>] = x[</a:t>
            </a:r>
            <a:r>
              <a:rPr lang="en-US" sz="2000" dirty="0" err="1" smtClean="0"/>
              <a:t>i</a:t>
            </a:r>
            <a:r>
              <a:rPr lang="en-US" sz="2000" dirty="0" smtClean="0"/>
              <a:t>] * y[</a:t>
            </a:r>
            <a:r>
              <a:rPr lang="en-US" sz="2000" dirty="0" err="1" smtClean="0"/>
              <a:t>i</a:t>
            </a:r>
            <a:r>
              <a:rPr lang="en-US" sz="2000" dirty="0" smtClean="0"/>
              <a:t>];</a:t>
            </a:r>
          </a:p>
          <a:p>
            <a:pPr>
              <a:buNone/>
            </a:pPr>
            <a:r>
              <a:rPr lang="nn-NO" sz="2000" dirty="0" smtClean="0"/>
              <a:t>	for (i=9999; i&gt;=0; i=i-1)</a:t>
            </a:r>
          </a:p>
          <a:p>
            <a:pPr>
              <a:buNone/>
            </a:pPr>
            <a:r>
              <a:rPr lang="en-US" sz="2000" dirty="0" smtClean="0"/>
              <a:t>		</a:t>
            </a:r>
            <a:r>
              <a:rPr lang="en-US" sz="2000" dirty="0" err="1" smtClean="0"/>
              <a:t>finalsum</a:t>
            </a:r>
            <a:r>
              <a:rPr lang="en-US" sz="2000" dirty="0" smtClean="0"/>
              <a:t> = </a:t>
            </a:r>
            <a:r>
              <a:rPr lang="en-US" sz="2000" dirty="0" err="1" smtClean="0"/>
              <a:t>finalsum</a:t>
            </a:r>
            <a:r>
              <a:rPr lang="en-US" sz="2000" dirty="0" smtClean="0"/>
              <a:t> + sum[</a:t>
            </a:r>
            <a:r>
              <a:rPr lang="en-US" sz="2000" dirty="0" err="1" smtClean="0"/>
              <a:t>i</a:t>
            </a:r>
            <a:r>
              <a:rPr lang="en-US" sz="2000" dirty="0" smtClean="0"/>
              <a:t>];</a:t>
            </a:r>
            <a:endParaRPr lang="en-US" sz="2000" dirty="0" smtClean="0"/>
          </a:p>
          <a:p>
            <a:r>
              <a:rPr lang="en-US" sz="2000" dirty="0" smtClean="0">
                <a:solidFill>
                  <a:srgbClr val="FF0000"/>
                </a:solidFill>
              </a:rPr>
              <a:t>Do </a:t>
            </a:r>
            <a:r>
              <a:rPr lang="en-US" sz="2000" dirty="0" smtClean="0">
                <a:solidFill>
                  <a:srgbClr val="FF0000"/>
                </a:solidFill>
              </a:rPr>
              <a:t>in parallel on </a:t>
            </a:r>
            <a:r>
              <a:rPr lang="en-US" sz="2000" dirty="0" smtClean="0">
                <a:solidFill>
                  <a:srgbClr val="FF0000"/>
                </a:solidFill>
              </a:rPr>
              <a:t>p </a:t>
            </a:r>
            <a:r>
              <a:rPr lang="en-US" sz="2000" dirty="0" smtClean="0">
                <a:solidFill>
                  <a:srgbClr val="FF0000"/>
                </a:solidFill>
              </a:rPr>
              <a:t>processors, where p below ranges over 0,1…9</a:t>
            </a:r>
            <a:endParaRPr lang="en-US" sz="2000" dirty="0" smtClean="0">
              <a:solidFill>
                <a:srgbClr val="FF0000"/>
              </a:solidFill>
            </a:endParaRPr>
          </a:p>
          <a:p>
            <a:pPr>
              <a:buNone/>
            </a:pPr>
            <a:r>
              <a:rPr lang="nn-NO" sz="2000" dirty="0" smtClean="0"/>
              <a:t>	for (i=999; i&gt;=0; i=i-1)</a:t>
            </a:r>
          </a:p>
          <a:p>
            <a:pPr>
              <a:buNone/>
            </a:pPr>
            <a:r>
              <a:rPr lang="en-US" sz="2000" dirty="0" smtClean="0"/>
              <a:t>		</a:t>
            </a:r>
            <a:r>
              <a:rPr lang="en-US" sz="2000" dirty="0" err="1" smtClean="0"/>
              <a:t>finalsum</a:t>
            </a:r>
            <a:r>
              <a:rPr lang="en-US" sz="2000" dirty="0" smtClean="0"/>
              <a:t>[p] = </a:t>
            </a:r>
            <a:r>
              <a:rPr lang="en-US" sz="2000" dirty="0" err="1" smtClean="0"/>
              <a:t>finalsum</a:t>
            </a:r>
            <a:r>
              <a:rPr lang="en-US" sz="2000" dirty="0" smtClean="0"/>
              <a:t>[p] + sum[i+1000*p</a:t>
            </a:r>
            <a:r>
              <a:rPr lang="en-US" sz="2000" dirty="0" smtClean="0"/>
              <a:t>];</a:t>
            </a:r>
          </a:p>
          <a:p>
            <a:pPr>
              <a:buNone/>
            </a:pPr>
            <a:r>
              <a:rPr lang="en-US" sz="2000" dirty="0"/>
              <a:t>	</a:t>
            </a:r>
            <a:r>
              <a:rPr lang="en-US" sz="2000" dirty="0" smtClean="0">
                <a:solidFill>
                  <a:srgbClr val="FF0000"/>
                </a:solidFill>
              </a:rPr>
              <a:t>Then add </a:t>
            </a:r>
            <a:r>
              <a:rPr lang="en-US" sz="2000" dirty="0" err="1" smtClean="0">
                <a:solidFill>
                  <a:srgbClr val="FF0000"/>
                </a:solidFill>
              </a:rPr>
              <a:t>finalsum</a:t>
            </a:r>
            <a:r>
              <a:rPr lang="en-US" sz="2000" dirty="0" smtClean="0">
                <a:solidFill>
                  <a:srgbClr val="FF0000"/>
                </a:solidFill>
              </a:rPr>
              <a:t>[0</a:t>
            </a:r>
            <a:r>
              <a:rPr lang="en-US" sz="2000" dirty="0">
                <a:solidFill>
                  <a:srgbClr val="FF0000"/>
                </a:solidFill>
              </a:rPr>
              <a:t>], </a:t>
            </a:r>
            <a:r>
              <a:rPr lang="en-US" sz="2000" dirty="0" err="1" smtClean="0">
                <a:solidFill>
                  <a:srgbClr val="FF0000"/>
                </a:solidFill>
              </a:rPr>
              <a:t>finalsum</a:t>
            </a:r>
            <a:r>
              <a:rPr lang="en-US" sz="2000" dirty="0" smtClean="0">
                <a:solidFill>
                  <a:srgbClr val="FF0000"/>
                </a:solidFill>
              </a:rPr>
              <a:t>[1] … </a:t>
            </a:r>
            <a:r>
              <a:rPr lang="en-US" sz="2000" dirty="0" err="1" smtClean="0">
                <a:solidFill>
                  <a:srgbClr val="FF0000"/>
                </a:solidFill>
              </a:rPr>
              <a:t>finalsum</a:t>
            </a:r>
            <a:r>
              <a:rPr lang="en-US" sz="2000" dirty="0" smtClean="0">
                <a:solidFill>
                  <a:srgbClr val="FF0000"/>
                </a:solidFill>
              </a:rPr>
              <a:t>[9]</a:t>
            </a:r>
            <a:endParaRPr lang="en-US" sz="2000" dirty="0" smtClean="0">
              <a:solidFill>
                <a:srgbClr val="FF0000"/>
              </a:solidFill>
            </a:endParaRPr>
          </a:p>
          <a:p>
            <a:pPr lvl="1"/>
            <a:r>
              <a:rPr lang="en-US" sz="1600" dirty="0" smtClean="0"/>
              <a:t>Note:  assumes associativity!</a:t>
            </a:r>
          </a:p>
        </p:txBody>
      </p:sp>
      <p:sp>
        <p:nvSpPr>
          <p:cNvPr id="242693" name="Text Box 5"/>
          <p:cNvSpPr txBox="1">
            <a:spLocks noChangeArrowheads="1"/>
          </p:cNvSpPr>
          <p:nvPr/>
        </p:nvSpPr>
        <p:spPr bwMode="auto">
          <a:xfrm rot="5400000">
            <a:off x="6379140" y="2395529"/>
            <a:ext cx="51603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Detecting and Enhancing Loop-Level Parallelism</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sz="2400" dirty="0" smtClean="0"/>
              <a:t>GPUs suffer from being </a:t>
            </a:r>
            <a:r>
              <a:rPr lang="en-US" sz="2400" dirty="0" smtClean="0"/>
              <a:t>coprocessors </a:t>
            </a:r>
            <a:r>
              <a:rPr lang="en-US" sz="2000" dirty="0" smtClean="0">
                <a:solidFill>
                  <a:srgbClr val="FF0000"/>
                </a:solidFill>
              </a:rPr>
              <a:t>(HP19 agrees that being a coprocessor has disadvantages but regards this a fallacy)</a:t>
            </a:r>
            <a:endParaRPr lang="en-US" sz="2000" dirty="0" smtClean="0"/>
          </a:p>
          <a:p>
            <a:pPr lvl="1"/>
            <a:r>
              <a:rPr lang="en-US" sz="2000" dirty="0" smtClean="0"/>
              <a:t>GPUs have flexibility to change ISA</a:t>
            </a:r>
          </a:p>
          <a:p>
            <a:r>
              <a:rPr lang="en-US" sz="2400" dirty="0" smtClean="0">
                <a:solidFill>
                  <a:srgbClr val="FF0000"/>
                </a:solidFill>
              </a:rPr>
              <a:t>Pitfall </a:t>
            </a:r>
            <a:r>
              <a:rPr lang="en-US" sz="2400" dirty="0" smtClean="0"/>
              <a:t>Concentrating </a:t>
            </a:r>
            <a:r>
              <a:rPr lang="en-US" sz="2400" dirty="0" smtClean="0"/>
              <a:t>on peak performance in vector architectures and ignoring start-up overhead</a:t>
            </a:r>
          </a:p>
          <a:p>
            <a:pPr lvl="1"/>
            <a:r>
              <a:rPr lang="en-US" sz="2000" dirty="0" smtClean="0"/>
              <a:t>Overheads require long vector lengths to achieve speedup</a:t>
            </a:r>
          </a:p>
          <a:p>
            <a:r>
              <a:rPr lang="en-US" sz="2400" dirty="0" smtClean="0">
                <a:solidFill>
                  <a:srgbClr val="FF0000"/>
                </a:solidFill>
              </a:rPr>
              <a:t>Pitfall </a:t>
            </a:r>
            <a:r>
              <a:rPr lang="en-US" sz="2400" dirty="0" smtClean="0"/>
              <a:t>Increasing </a:t>
            </a:r>
            <a:r>
              <a:rPr lang="en-US" sz="2400" dirty="0" smtClean="0"/>
              <a:t>vector performance without comparable increases in scalar performance</a:t>
            </a:r>
          </a:p>
          <a:p>
            <a:r>
              <a:rPr lang="en-US" sz="2400" dirty="0" smtClean="0">
                <a:solidFill>
                  <a:srgbClr val="FF0000"/>
                </a:solidFill>
              </a:rPr>
              <a:t>Fallacy </a:t>
            </a:r>
            <a:r>
              <a:rPr lang="en-US" sz="2400" dirty="0" smtClean="0"/>
              <a:t>You </a:t>
            </a:r>
            <a:r>
              <a:rPr lang="en-US" sz="2400" dirty="0" smtClean="0"/>
              <a:t>can get good vector performance without providing memory bandwidth</a:t>
            </a:r>
          </a:p>
          <a:p>
            <a:r>
              <a:rPr lang="en-US" sz="2400" dirty="0" smtClean="0">
                <a:solidFill>
                  <a:srgbClr val="FF0000"/>
                </a:solidFill>
              </a:rPr>
              <a:t>Fallacy </a:t>
            </a:r>
            <a:r>
              <a:rPr lang="en-US" sz="2400" dirty="0" smtClean="0"/>
              <a:t>On </a:t>
            </a:r>
            <a:r>
              <a:rPr lang="en-US" sz="2400" dirty="0" smtClean="0"/>
              <a:t>GPUs, just add more threads if you don’t have enough memory performance</a:t>
            </a:r>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5" name="Text Box 5"/>
          <p:cNvSpPr txBox="1">
            <a:spLocks noChangeArrowheads="1"/>
          </p:cNvSpPr>
          <p:nvPr/>
        </p:nvSpPr>
        <p:spPr bwMode="auto">
          <a:xfrm rot="5400000">
            <a:off x="7789350" y="967195"/>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spTree>
    <p:extLst>
      <p:ext uri="{BB962C8B-B14F-4D97-AF65-F5344CB8AC3E}">
        <p14:creationId xmlns:p14="http://schemas.microsoft.com/office/powerpoint/2010/main" val="333124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VMIPS Instructions</a:t>
            </a:r>
            <a:endParaRPr lang="en-AU" dirty="0"/>
          </a:p>
        </p:txBody>
      </p:sp>
      <p:sp>
        <p:nvSpPr>
          <p:cNvPr id="242691" name="Rectangle 3"/>
          <p:cNvSpPr>
            <a:spLocks noGrp="1" noChangeArrowheads="1"/>
          </p:cNvSpPr>
          <p:nvPr>
            <p:ph type="body" idx="1"/>
          </p:nvPr>
        </p:nvSpPr>
        <p:spPr>
          <a:xfrm>
            <a:off x="179513" y="817563"/>
            <a:ext cx="8775576" cy="5564187"/>
          </a:xfrm>
        </p:spPr>
        <p:txBody>
          <a:bodyPr/>
          <a:lstStyle/>
          <a:p>
            <a:pPr>
              <a:lnSpc>
                <a:spcPct val="90000"/>
              </a:lnSpc>
            </a:pPr>
            <a:r>
              <a:rPr lang="en-US" sz="2400" dirty="0" smtClean="0"/>
              <a:t>.</a:t>
            </a:r>
            <a:r>
              <a:rPr lang="en-US" sz="2400" dirty="0" err="1" smtClean="0"/>
              <a:t>vv</a:t>
            </a:r>
            <a:r>
              <a:rPr lang="en-US" sz="2400" dirty="0" smtClean="0"/>
              <a:t>:  two vector operands</a:t>
            </a:r>
          </a:p>
          <a:p>
            <a:pPr>
              <a:lnSpc>
                <a:spcPct val="90000"/>
              </a:lnSpc>
            </a:pPr>
            <a:r>
              <a:rPr lang="en-US" sz="2400" dirty="0" smtClean="0"/>
              <a:t>.vs and .</a:t>
            </a:r>
            <a:r>
              <a:rPr lang="en-US" sz="2400" dirty="0" err="1" smtClean="0"/>
              <a:t>sv</a:t>
            </a:r>
            <a:r>
              <a:rPr lang="en-US" sz="2400" dirty="0" smtClean="0"/>
              <a:t>:  vector and scalar operands</a:t>
            </a:r>
          </a:p>
          <a:p>
            <a:pPr>
              <a:lnSpc>
                <a:spcPct val="90000"/>
              </a:lnSpc>
            </a:pPr>
            <a:r>
              <a:rPr lang="en-US" sz="2400" dirty="0" smtClean="0"/>
              <a:t>LV/SV:  vector load and vector store from address</a:t>
            </a:r>
          </a:p>
          <a:p>
            <a:pPr>
              <a:lnSpc>
                <a:spcPct val="90000"/>
              </a:lnSpc>
            </a:pPr>
            <a:r>
              <a:rPr lang="en-US" sz="2400" dirty="0" smtClean="0"/>
              <a:t>Example:  DAXPY</a:t>
            </a:r>
            <a:r>
              <a:rPr lang="en-US" sz="1600" dirty="0" smtClean="0">
                <a:solidFill>
                  <a:srgbClr val="FF0000"/>
                </a:solidFill>
              </a:rPr>
              <a:t>: Y </a:t>
            </a:r>
            <a:r>
              <a:rPr lang="en-US" sz="1600" dirty="0">
                <a:solidFill>
                  <a:srgbClr val="FF0000"/>
                </a:solidFill>
              </a:rPr>
              <a:t>= </a:t>
            </a:r>
            <a:r>
              <a:rPr lang="en-US" sz="1600" dirty="0" smtClean="0">
                <a:solidFill>
                  <a:srgbClr val="FF0000"/>
                </a:solidFill>
              </a:rPr>
              <a:t>a*X </a:t>
            </a:r>
            <a:r>
              <a:rPr lang="en-US" sz="1600" dirty="0">
                <a:solidFill>
                  <a:srgbClr val="FF0000"/>
                </a:solidFill>
              </a:rPr>
              <a:t>+ Y</a:t>
            </a:r>
            <a:r>
              <a:rPr lang="en-US" sz="1600" dirty="0" smtClean="0">
                <a:solidFill>
                  <a:srgbClr val="FF0000"/>
                </a:solidFill>
              </a:rPr>
              <a:t>. From BLAS </a:t>
            </a:r>
            <a:r>
              <a:rPr lang="en-US" sz="1600" dirty="0">
                <a:solidFill>
                  <a:srgbClr val="FF0000"/>
                </a:solidFill>
              </a:rPr>
              <a:t>(Basic Linear Algebra Subprograms)</a:t>
            </a:r>
            <a:endParaRPr lang="en-US" sz="1600" dirty="0" smtClean="0">
              <a:solidFill>
                <a:srgbClr val="FF0000"/>
              </a:solidFill>
            </a:endParaRPr>
          </a:p>
          <a:p>
            <a:pPr lvl="1">
              <a:lnSpc>
                <a:spcPct val="90000"/>
              </a:lnSpc>
              <a:buNone/>
            </a:pPr>
            <a:r>
              <a:rPr lang="en-US" dirty="0" err="1" smtClean="0"/>
              <a:t>vsetdcfg</a:t>
            </a:r>
            <a:r>
              <a:rPr lang="en-US" dirty="0" smtClean="0"/>
              <a:t>	4*FP64	# </a:t>
            </a:r>
            <a:r>
              <a:rPr lang="en-US" dirty="0"/>
              <a:t>Enable 4 DP FP </a:t>
            </a:r>
            <a:r>
              <a:rPr lang="en-US" dirty="0" err="1"/>
              <a:t>vregs</a:t>
            </a:r>
            <a:endParaRPr lang="en-US" dirty="0"/>
          </a:p>
          <a:p>
            <a:pPr lvl="1">
              <a:lnSpc>
                <a:spcPct val="90000"/>
              </a:lnSpc>
              <a:buNone/>
            </a:pPr>
            <a:r>
              <a:rPr lang="en-US" dirty="0" err="1" smtClean="0"/>
              <a:t>fld</a:t>
            </a:r>
            <a:r>
              <a:rPr lang="en-US" dirty="0" smtClean="0"/>
              <a:t>		f0,a		# </a:t>
            </a:r>
            <a:r>
              <a:rPr lang="en-US" dirty="0"/>
              <a:t>Load scalar a</a:t>
            </a:r>
          </a:p>
          <a:p>
            <a:pPr lvl="1">
              <a:lnSpc>
                <a:spcPct val="90000"/>
              </a:lnSpc>
              <a:buNone/>
            </a:pPr>
            <a:r>
              <a:rPr lang="en-US" dirty="0" err="1" smtClean="0"/>
              <a:t>vld</a:t>
            </a:r>
            <a:r>
              <a:rPr lang="en-US" dirty="0" smtClean="0"/>
              <a:t>		v0,x5		# </a:t>
            </a:r>
            <a:r>
              <a:rPr lang="en-US" dirty="0"/>
              <a:t>Load vector X</a:t>
            </a:r>
          </a:p>
          <a:p>
            <a:pPr lvl="1">
              <a:lnSpc>
                <a:spcPct val="90000"/>
              </a:lnSpc>
              <a:buNone/>
            </a:pPr>
            <a:r>
              <a:rPr lang="en-US" dirty="0" err="1" smtClean="0"/>
              <a:t>vmul</a:t>
            </a:r>
            <a:r>
              <a:rPr lang="en-US" dirty="0" smtClean="0"/>
              <a:t>	v1,v0,f0	# </a:t>
            </a:r>
            <a:r>
              <a:rPr lang="en-US" dirty="0"/>
              <a:t>Vector-scalar </a:t>
            </a:r>
            <a:r>
              <a:rPr lang="en-US" dirty="0" err="1"/>
              <a:t>mult</a:t>
            </a:r>
            <a:endParaRPr lang="en-US" dirty="0"/>
          </a:p>
          <a:p>
            <a:pPr lvl="1">
              <a:lnSpc>
                <a:spcPct val="90000"/>
              </a:lnSpc>
              <a:buNone/>
            </a:pPr>
            <a:r>
              <a:rPr lang="en-US" dirty="0" err="1" smtClean="0"/>
              <a:t>vld</a:t>
            </a:r>
            <a:r>
              <a:rPr lang="en-US" dirty="0" smtClean="0"/>
              <a:t>		v2,x6		# </a:t>
            </a:r>
            <a:r>
              <a:rPr lang="en-US" dirty="0"/>
              <a:t>Load vector Y</a:t>
            </a:r>
          </a:p>
          <a:p>
            <a:pPr lvl="1">
              <a:lnSpc>
                <a:spcPct val="90000"/>
              </a:lnSpc>
              <a:buNone/>
            </a:pPr>
            <a:r>
              <a:rPr lang="en-US" dirty="0" err="1" smtClean="0"/>
              <a:t>vadd</a:t>
            </a:r>
            <a:r>
              <a:rPr lang="en-US" dirty="0" smtClean="0"/>
              <a:t>	v3,v1,v2	# </a:t>
            </a:r>
            <a:r>
              <a:rPr lang="en-US" dirty="0"/>
              <a:t>Vector-vector add</a:t>
            </a:r>
          </a:p>
          <a:p>
            <a:pPr lvl="1">
              <a:lnSpc>
                <a:spcPct val="90000"/>
              </a:lnSpc>
              <a:buNone/>
            </a:pPr>
            <a:r>
              <a:rPr lang="en-US" dirty="0" err="1" smtClean="0"/>
              <a:t>vst</a:t>
            </a:r>
            <a:r>
              <a:rPr lang="en-US" dirty="0" smtClean="0"/>
              <a:t>		v3,x6		# </a:t>
            </a:r>
            <a:r>
              <a:rPr lang="en-US" dirty="0"/>
              <a:t>Store the sum</a:t>
            </a:r>
          </a:p>
          <a:p>
            <a:pPr lvl="1">
              <a:lnSpc>
                <a:spcPct val="90000"/>
              </a:lnSpc>
              <a:buNone/>
            </a:pPr>
            <a:r>
              <a:rPr lang="en-US" dirty="0" err="1" smtClean="0"/>
              <a:t>vdisable</a:t>
            </a:r>
            <a:r>
              <a:rPr lang="en-US" dirty="0" smtClean="0"/>
              <a:t>			# </a:t>
            </a:r>
            <a:r>
              <a:rPr lang="en-US" dirty="0"/>
              <a:t>Disable vector </a:t>
            </a:r>
            <a:r>
              <a:rPr lang="en-US" dirty="0" err="1" smtClean="0"/>
              <a:t>regs</a:t>
            </a:r>
            <a:endParaRPr lang="en-US" dirty="0" smtClean="0"/>
          </a:p>
          <a:p>
            <a:pPr>
              <a:lnSpc>
                <a:spcPct val="90000"/>
              </a:lnSpc>
            </a:pPr>
            <a:r>
              <a:rPr lang="en-US" sz="2000" dirty="0" smtClean="0">
                <a:solidFill>
                  <a:srgbClr val="FF0000"/>
                </a:solidFill>
              </a:rPr>
              <a:t>8 instructions for RV64V vs 258 instructions for RV64G (scalar code)</a:t>
            </a:r>
          </a:p>
          <a:p>
            <a:pPr marL="0" indent="0">
              <a:lnSpc>
                <a:spcPct val="90000"/>
              </a:lnSpc>
              <a:buNone/>
            </a:pPr>
            <a:r>
              <a:rPr lang="en-US" sz="2000" dirty="0" smtClean="0">
                <a:solidFill>
                  <a:srgbClr val="FF0000"/>
                </a:solidFill>
              </a:rPr>
              <a:t>Reason: vector operations work on 32 elements. See HP19. </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Vector Execution Time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Execution time depends on three factors:</a:t>
            </a:r>
          </a:p>
          <a:p>
            <a:pPr lvl="1">
              <a:lnSpc>
                <a:spcPct val="90000"/>
              </a:lnSpc>
            </a:pPr>
            <a:r>
              <a:rPr lang="en-US" dirty="0" smtClean="0"/>
              <a:t>Length of operand vectors</a:t>
            </a:r>
          </a:p>
          <a:p>
            <a:pPr lvl="1">
              <a:lnSpc>
                <a:spcPct val="90000"/>
              </a:lnSpc>
            </a:pPr>
            <a:r>
              <a:rPr lang="en-US" dirty="0" smtClean="0"/>
              <a:t>Structural hazards</a:t>
            </a:r>
          </a:p>
          <a:p>
            <a:pPr lvl="1">
              <a:lnSpc>
                <a:spcPct val="90000"/>
              </a:lnSpc>
            </a:pPr>
            <a:r>
              <a:rPr lang="en-US" dirty="0" smtClean="0"/>
              <a:t>Data dependencies</a:t>
            </a:r>
          </a:p>
          <a:p>
            <a:pPr lvl="1">
              <a:lnSpc>
                <a:spcPct val="90000"/>
              </a:lnSpc>
            </a:pPr>
            <a:endParaRPr lang="en-US" dirty="0" smtClean="0"/>
          </a:p>
          <a:p>
            <a:pPr>
              <a:lnSpc>
                <a:spcPct val="90000"/>
              </a:lnSpc>
            </a:pPr>
            <a:r>
              <a:rPr lang="en-US" dirty="0" smtClean="0"/>
              <a:t>RV64V functional units consume one element per clock cycle</a:t>
            </a:r>
          </a:p>
          <a:p>
            <a:pPr lvl="1">
              <a:lnSpc>
                <a:spcPct val="90000"/>
              </a:lnSpc>
            </a:pPr>
            <a:r>
              <a:rPr lang="en-US" dirty="0" smtClean="0"/>
              <a:t>Execution time is approximately the vector length</a:t>
            </a:r>
          </a:p>
          <a:p>
            <a:pPr lvl="1">
              <a:lnSpc>
                <a:spcPct val="90000"/>
              </a:lnSpc>
            </a:pPr>
            <a:endParaRPr lang="en-US" dirty="0" smtClean="0"/>
          </a:p>
          <a:p>
            <a:pPr>
              <a:lnSpc>
                <a:spcPct val="90000"/>
              </a:lnSpc>
            </a:pPr>
            <a:r>
              <a:rPr lang="en-US" i="1" dirty="0" err="1" smtClean="0"/>
              <a:t>Conv</a:t>
            </a:r>
            <a:r>
              <a:rPr lang="en-US" i="1" strike="sngStrike" dirty="0" err="1" smtClean="0"/>
              <a:t>e</a:t>
            </a:r>
            <a:r>
              <a:rPr lang="en-US" i="1" dirty="0" err="1" smtClean="0">
                <a:solidFill>
                  <a:srgbClr val="FF0000"/>
                </a:solidFill>
              </a:rPr>
              <a:t>o</a:t>
            </a:r>
            <a:r>
              <a:rPr lang="en-US" i="1" dirty="0" err="1" smtClean="0"/>
              <a:t>y</a:t>
            </a:r>
            <a:endParaRPr lang="en-US" i="1" dirty="0" smtClean="0"/>
          </a:p>
          <a:p>
            <a:pPr lvl="1">
              <a:lnSpc>
                <a:spcPct val="90000"/>
              </a:lnSpc>
            </a:pPr>
            <a:r>
              <a:rPr lang="en-US" dirty="0" smtClean="0"/>
              <a:t>Set of vector instructions that could potentially execute together</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Chimes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Sequences with read-after-write dependency hazards placed in same </a:t>
            </a:r>
            <a:r>
              <a:rPr lang="en-US" dirty="0" err="1" smtClean="0"/>
              <a:t>conv</a:t>
            </a:r>
            <a:r>
              <a:rPr lang="en-US" strike="sngStrike" dirty="0" err="1" smtClean="0"/>
              <a:t>e</a:t>
            </a:r>
            <a:r>
              <a:rPr lang="en-US" dirty="0" err="1" smtClean="0">
                <a:solidFill>
                  <a:srgbClr val="FF0000"/>
                </a:solidFill>
              </a:rPr>
              <a:t>o</a:t>
            </a:r>
            <a:r>
              <a:rPr lang="en-US" dirty="0" err="1" smtClean="0"/>
              <a:t>y</a:t>
            </a:r>
            <a:r>
              <a:rPr lang="en-US" dirty="0" smtClean="0"/>
              <a:t> via </a:t>
            </a:r>
            <a:r>
              <a:rPr lang="en-US" i="1" dirty="0" smtClean="0"/>
              <a:t>chaining </a:t>
            </a:r>
          </a:p>
          <a:p>
            <a:pPr>
              <a:lnSpc>
                <a:spcPct val="90000"/>
              </a:lnSpc>
            </a:pPr>
            <a:endParaRPr lang="en-US" i="1" dirty="0" smtClean="0"/>
          </a:p>
          <a:p>
            <a:pPr>
              <a:lnSpc>
                <a:spcPct val="90000"/>
              </a:lnSpc>
            </a:pPr>
            <a:r>
              <a:rPr lang="en-US" i="1" dirty="0" smtClean="0"/>
              <a:t>Chaining</a:t>
            </a:r>
          </a:p>
          <a:p>
            <a:pPr lvl="1">
              <a:lnSpc>
                <a:spcPct val="90000"/>
              </a:lnSpc>
            </a:pPr>
            <a:r>
              <a:rPr lang="en-US" dirty="0" smtClean="0"/>
              <a:t>Allows a vector operation to start as soon as the individual elements of its vector source operand become available</a:t>
            </a:r>
          </a:p>
          <a:p>
            <a:pPr lvl="1">
              <a:lnSpc>
                <a:spcPct val="90000"/>
              </a:lnSpc>
            </a:pPr>
            <a:endParaRPr lang="en-US" dirty="0" smtClean="0"/>
          </a:p>
          <a:p>
            <a:pPr>
              <a:lnSpc>
                <a:spcPct val="90000"/>
              </a:lnSpc>
            </a:pPr>
            <a:r>
              <a:rPr lang="en-US" i="1" dirty="0" smtClean="0"/>
              <a:t>Chime</a:t>
            </a:r>
          </a:p>
          <a:p>
            <a:pPr lvl="1">
              <a:lnSpc>
                <a:spcPct val="90000"/>
              </a:lnSpc>
            </a:pPr>
            <a:r>
              <a:rPr lang="en-US" dirty="0" smtClean="0"/>
              <a:t>Unit of time to execute one </a:t>
            </a:r>
            <a:r>
              <a:rPr lang="en-US" dirty="0" err="1" smtClean="0"/>
              <a:t>conv</a:t>
            </a:r>
            <a:r>
              <a:rPr lang="en-US" strike="sngStrike" dirty="0" err="1" smtClean="0"/>
              <a:t>e</a:t>
            </a:r>
            <a:r>
              <a:rPr lang="en-US" dirty="0" err="1" smtClean="0">
                <a:solidFill>
                  <a:srgbClr val="FF0000"/>
                </a:solidFill>
              </a:rPr>
              <a:t>o</a:t>
            </a:r>
            <a:r>
              <a:rPr lang="en-US" dirty="0" err="1" smtClean="0"/>
              <a:t>y</a:t>
            </a:r>
            <a:endParaRPr lang="en-US" dirty="0" smtClean="0"/>
          </a:p>
          <a:p>
            <a:pPr lvl="1">
              <a:lnSpc>
                <a:spcPct val="90000"/>
              </a:lnSpc>
            </a:pPr>
            <a:r>
              <a:rPr lang="en-US" i="1" dirty="0" smtClean="0"/>
              <a:t>m</a:t>
            </a:r>
            <a:r>
              <a:rPr lang="en-US" dirty="0" smtClean="0"/>
              <a:t> </a:t>
            </a:r>
            <a:r>
              <a:rPr lang="en-US" dirty="0" err="1" smtClean="0"/>
              <a:t>conv</a:t>
            </a:r>
            <a:r>
              <a:rPr lang="en-US" strike="sngStrike" dirty="0" err="1" smtClean="0"/>
              <a:t>e</a:t>
            </a:r>
            <a:r>
              <a:rPr lang="en-US" dirty="0" err="1" smtClean="0">
                <a:solidFill>
                  <a:srgbClr val="FF0000"/>
                </a:solidFill>
              </a:rPr>
              <a:t>o</a:t>
            </a:r>
            <a:r>
              <a:rPr lang="en-US" dirty="0" err="1" smtClean="0"/>
              <a:t>ys</a:t>
            </a:r>
            <a:r>
              <a:rPr lang="en-US" dirty="0" smtClean="0"/>
              <a:t> executes in </a:t>
            </a:r>
            <a:r>
              <a:rPr lang="en-US" i="1" dirty="0" smtClean="0"/>
              <a:t>m</a:t>
            </a:r>
            <a:r>
              <a:rPr lang="en-US" dirty="0" smtClean="0"/>
              <a:t> chimes for vector length </a:t>
            </a:r>
            <a:r>
              <a:rPr lang="en-US" i="1" dirty="0" smtClean="0"/>
              <a:t>n</a:t>
            </a:r>
          </a:p>
          <a:p>
            <a:pPr lvl="1">
              <a:lnSpc>
                <a:spcPct val="90000"/>
              </a:lnSpc>
            </a:pPr>
            <a:r>
              <a:rPr lang="en-US" dirty="0" smtClean="0"/>
              <a:t>For vector length of </a:t>
            </a:r>
            <a:r>
              <a:rPr lang="en-US" i="1" dirty="0" smtClean="0"/>
              <a:t>n</a:t>
            </a:r>
            <a:r>
              <a:rPr lang="en-US" dirty="0" smtClean="0"/>
              <a:t>, requires </a:t>
            </a:r>
            <a:r>
              <a:rPr lang="en-US" i="1" dirty="0" smtClean="0"/>
              <a:t>m</a:t>
            </a:r>
            <a:r>
              <a:rPr lang="en-US" dirty="0" smtClean="0"/>
              <a:t> x </a:t>
            </a:r>
            <a:r>
              <a:rPr lang="en-US" i="1" dirty="0" smtClean="0"/>
              <a:t>n</a:t>
            </a:r>
            <a:r>
              <a:rPr lang="en-US" dirty="0" smtClean="0"/>
              <a:t> clock cycles</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Example</a:t>
            </a:r>
            <a:endParaRPr lang="en-AU" dirty="0"/>
          </a:p>
        </p:txBody>
      </p:sp>
      <p:sp>
        <p:nvSpPr>
          <p:cNvPr id="242691" name="Rectangle 3"/>
          <p:cNvSpPr>
            <a:spLocks noGrp="1" noChangeArrowheads="1"/>
          </p:cNvSpPr>
          <p:nvPr>
            <p:ph type="body" idx="1"/>
          </p:nvPr>
        </p:nvSpPr>
        <p:spPr/>
        <p:txBody>
          <a:bodyPr/>
          <a:lstStyle/>
          <a:p>
            <a:pPr>
              <a:buNone/>
            </a:pPr>
            <a:r>
              <a:rPr lang="en-US" sz="2000" dirty="0" err="1" smtClean="0"/>
              <a:t>vld</a:t>
            </a:r>
            <a:r>
              <a:rPr lang="en-US" sz="2000" dirty="0" smtClean="0"/>
              <a:t>		v0,x5</a:t>
            </a:r>
            <a:r>
              <a:rPr lang="en-US" sz="2000" dirty="0"/>
              <a:t>		# Load vector X</a:t>
            </a:r>
          </a:p>
          <a:p>
            <a:pPr>
              <a:buNone/>
            </a:pPr>
            <a:r>
              <a:rPr lang="en-US" sz="2000" dirty="0" err="1"/>
              <a:t>vmul</a:t>
            </a:r>
            <a:r>
              <a:rPr lang="en-US" sz="2000" dirty="0"/>
              <a:t>	</a:t>
            </a:r>
            <a:r>
              <a:rPr lang="en-US" sz="2000" dirty="0" smtClean="0"/>
              <a:t>v1,v0,f0	</a:t>
            </a:r>
            <a:r>
              <a:rPr lang="en-US" sz="2000" dirty="0"/>
              <a:t>	# Vector-scalar multiply</a:t>
            </a:r>
          </a:p>
          <a:p>
            <a:pPr>
              <a:buNone/>
            </a:pPr>
            <a:r>
              <a:rPr lang="en-US" sz="2000" dirty="0" err="1" smtClean="0"/>
              <a:t>vld</a:t>
            </a:r>
            <a:r>
              <a:rPr lang="en-US" sz="2000" dirty="0" smtClean="0"/>
              <a:t>		v2,x6</a:t>
            </a:r>
            <a:r>
              <a:rPr lang="en-US" sz="2000" dirty="0"/>
              <a:t>		# Load vector Y</a:t>
            </a:r>
          </a:p>
          <a:p>
            <a:pPr>
              <a:buNone/>
            </a:pPr>
            <a:r>
              <a:rPr lang="en-US" sz="2000" dirty="0" err="1"/>
              <a:t>vadd</a:t>
            </a:r>
            <a:r>
              <a:rPr lang="en-US" sz="2000" dirty="0"/>
              <a:t>	v3,v1,v2	# Vector-vector add</a:t>
            </a:r>
          </a:p>
          <a:p>
            <a:pPr>
              <a:buNone/>
            </a:pPr>
            <a:r>
              <a:rPr lang="en-US" sz="2000" dirty="0" err="1" smtClean="0"/>
              <a:t>vst</a:t>
            </a:r>
            <a:r>
              <a:rPr lang="en-US" sz="2000" dirty="0" smtClean="0"/>
              <a:t>		v3,x6</a:t>
            </a:r>
            <a:r>
              <a:rPr lang="en-US" sz="2000" dirty="0"/>
              <a:t>		# Store the </a:t>
            </a:r>
            <a:r>
              <a:rPr lang="en-US" sz="2000" dirty="0" smtClean="0"/>
              <a:t>sum</a:t>
            </a:r>
          </a:p>
          <a:p>
            <a:pPr>
              <a:buNone/>
            </a:pPr>
            <a:endParaRPr lang="en-US" sz="2000" dirty="0" smtClean="0"/>
          </a:p>
          <a:p>
            <a:pPr>
              <a:buNone/>
            </a:pPr>
            <a:r>
              <a:rPr lang="en-US" sz="2000" dirty="0" smtClean="0"/>
              <a:t>Convoys:</a:t>
            </a:r>
          </a:p>
          <a:p>
            <a:pPr marL="457200" indent="-457200">
              <a:buNone/>
            </a:pPr>
            <a:r>
              <a:rPr lang="en-US" sz="2000" dirty="0" smtClean="0"/>
              <a:t>1		</a:t>
            </a:r>
            <a:r>
              <a:rPr lang="en-US" sz="2000" dirty="0" err="1" smtClean="0"/>
              <a:t>vld</a:t>
            </a:r>
            <a:r>
              <a:rPr lang="en-US" sz="2000" dirty="0" smtClean="0"/>
              <a:t>		</a:t>
            </a:r>
            <a:r>
              <a:rPr lang="en-US" sz="2000" dirty="0" err="1" smtClean="0"/>
              <a:t>vmul</a:t>
            </a:r>
            <a:endParaRPr lang="en-US" sz="2000" dirty="0" smtClean="0"/>
          </a:p>
          <a:p>
            <a:pPr marL="457200" indent="-457200">
              <a:buNone/>
            </a:pPr>
            <a:r>
              <a:rPr lang="en-US" sz="2000" dirty="0" smtClean="0"/>
              <a:t>2		</a:t>
            </a:r>
            <a:r>
              <a:rPr lang="en-US" sz="2000" dirty="0" err="1" smtClean="0"/>
              <a:t>vld</a:t>
            </a:r>
            <a:r>
              <a:rPr lang="en-US" sz="2000" dirty="0" smtClean="0"/>
              <a:t>		</a:t>
            </a:r>
            <a:r>
              <a:rPr lang="en-US" sz="2000" dirty="0" err="1" smtClean="0"/>
              <a:t>vadd</a:t>
            </a:r>
            <a:endParaRPr lang="en-US" sz="2000" dirty="0" smtClean="0"/>
          </a:p>
          <a:p>
            <a:pPr marL="457200" indent="-457200">
              <a:buNone/>
            </a:pPr>
            <a:r>
              <a:rPr lang="en-US" sz="2000" dirty="0" smtClean="0"/>
              <a:t>3		</a:t>
            </a:r>
            <a:r>
              <a:rPr lang="en-US" sz="2000" dirty="0" err="1" smtClean="0"/>
              <a:t>vst</a:t>
            </a:r>
            <a:endParaRPr lang="en-US" sz="2000" dirty="0" smtClean="0"/>
          </a:p>
          <a:p>
            <a:pPr marL="457200" indent="-457200">
              <a:buNone/>
            </a:pPr>
            <a:endParaRPr lang="en-US" sz="2000" dirty="0" smtClean="0"/>
          </a:p>
          <a:p>
            <a:pPr marL="457200" indent="-457200">
              <a:buNone/>
            </a:pPr>
            <a:r>
              <a:rPr lang="en-US" sz="2000" dirty="0" smtClean="0"/>
              <a:t>3 chimes, 2 FP ops per result, cycles per FLOP = 1.5</a:t>
            </a:r>
          </a:p>
          <a:p>
            <a:pPr marL="457200" indent="-457200">
              <a:buNone/>
            </a:pPr>
            <a:r>
              <a:rPr lang="en-US" sz="2000" dirty="0" smtClean="0"/>
              <a:t>For 64 element vectors, requires 32 x 3 = 96 clock cycles</a:t>
            </a:r>
          </a:p>
        </p:txBody>
      </p:sp>
      <p:sp>
        <p:nvSpPr>
          <p:cNvPr id="242693" name="Text Box 5"/>
          <p:cNvSpPr txBox="1">
            <a:spLocks noChangeArrowheads="1"/>
          </p:cNvSpPr>
          <p:nvPr/>
        </p:nvSpPr>
        <p:spPr bwMode="auto">
          <a:xfrm rot="5400000">
            <a:off x="7842326" y="934844"/>
            <a:ext cx="223663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Vector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35804</TotalTime>
  <Words>4636</Words>
  <Application>Microsoft Office PowerPoint</Application>
  <PresentationFormat>On-screen Show (4:3)</PresentationFormat>
  <Paragraphs>780</Paragraphs>
  <Slides>58</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Microsoft YaHei</vt:lpstr>
      <vt:lpstr>Arial</vt:lpstr>
      <vt:lpstr>Arial Black</vt:lpstr>
      <vt:lpstr>Times New Roman</vt:lpstr>
      <vt:lpstr>Wingdings</vt:lpstr>
      <vt:lpstr>1_cod4e</vt:lpstr>
      <vt:lpstr>PowerPoint Presentation</vt:lpstr>
      <vt:lpstr>Introduction</vt:lpstr>
      <vt:lpstr>SIMD Parallelism</vt:lpstr>
      <vt:lpstr>Vector Architectures</vt:lpstr>
      <vt:lpstr>VMIPS</vt:lpstr>
      <vt:lpstr>VMIPS Instructions</vt:lpstr>
      <vt:lpstr>Vector Execution Time</vt:lpstr>
      <vt:lpstr>Chimes</vt:lpstr>
      <vt:lpstr>Example</vt:lpstr>
      <vt:lpstr>Challenges</vt:lpstr>
      <vt:lpstr>Multiple Lanes</vt:lpstr>
      <vt:lpstr>PowerPoint Presentation</vt:lpstr>
      <vt:lpstr>Vector Length Register</vt:lpstr>
      <vt:lpstr>Vector Mask Registers</vt:lpstr>
      <vt:lpstr>Memory Banks</vt:lpstr>
      <vt:lpstr>Stride</vt:lpstr>
      <vt:lpstr>Scatter-Gather</vt:lpstr>
      <vt:lpstr>Programming Vec. Architectures</vt:lpstr>
      <vt:lpstr>SIMD Extensions</vt:lpstr>
      <vt:lpstr>SIMD Implementations</vt:lpstr>
      <vt:lpstr>Example SIMD Code</vt:lpstr>
      <vt:lpstr>Roofline Performance Model</vt:lpstr>
      <vt:lpstr>PowerPoint Presentation</vt:lpstr>
      <vt:lpstr>Examples</vt:lpstr>
      <vt:lpstr>PowerPoint Presentation</vt:lpstr>
      <vt:lpstr>Graphical Processing Units</vt:lpstr>
      <vt:lpstr>Threads and Blocks</vt:lpstr>
      <vt:lpstr>GPU Programming</vt:lpstr>
      <vt:lpstr>NVIDIA GPU Architecture</vt:lpstr>
      <vt:lpstr>Example</vt:lpstr>
      <vt:lpstr>Terminology</vt:lpstr>
      <vt:lpstr>PowerPoint Presentation</vt:lpstr>
      <vt:lpstr>Example</vt:lpstr>
      <vt:lpstr>PowerPoint Presentation</vt:lpstr>
      <vt:lpstr>GPU Organization</vt:lpstr>
      <vt:lpstr>PowerPoint Presentation</vt:lpstr>
      <vt:lpstr>PowerPoint Presentation</vt:lpstr>
      <vt:lpstr>From NVIDIA TESLA V100 GPU ARCHITECTURE*</vt:lpstr>
      <vt:lpstr>PowerPoint Presentation</vt:lpstr>
      <vt:lpstr>NVIDIA Instruction Set Arch.</vt:lpstr>
      <vt:lpstr>Conditional Branching</vt:lpstr>
      <vt:lpstr>Example</vt:lpstr>
      <vt:lpstr>NVIDIA GPU Memory Structures</vt:lpstr>
      <vt:lpstr>Pascal Architecture Innovations</vt:lpstr>
      <vt:lpstr>Pascal Multithreaded SIMD Proc.</vt:lpstr>
      <vt:lpstr>PowerPoint Presentation</vt:lpstr>
      <vt:lpstr>Vector Architectures vs GPUs</vt:lpstr>
      <vt:lpstr>SIMD Architectures vs GPUs</vt:lpstr>
      <vt:lpstr>Loop-Level Parallelism</vt:lpstr>
      <vt:lpstr>Loop-Level Parallelism</vt:lpstr>
      <vt:lpstr>Loop-Level Parallelism</vt:lpstr>
      <vt:lpstr>Loop-Level Parallelism</vt:lpstr>
      <vt:lpstr>Finding dependencies</vt:lpstr>
      <vt:lpstr>Finding dependencies</vt:lpstr>
      <vt:lpstr>Finding dependencies</vt:lpstr>
      <vt:lpstr>Finding dependencies</vt:lpstr>
      <vt:lpstr>Reductions</vt:lpstr>
      <vt:lpstr>Fallacies and Pitfalls</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616</cp:revision>
  <dcterms:created xsi:type="dcterms:W3CDTF">2008-07-27T22:34:41Z</dcterms:created>
  <dcterms:modified xsi:type="dcterms:W3CDTF">2019-03-28T14:30:19Z</dcterms:modified>
</cp:coreProperties>
</file>