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28"/>
  </p:notesMasterIdLst>
  <p:handoutMasterIdLst>
    <p:handoutMasterId r:id="rId129"/>
  </p:handoutMasterIdLst>
  <p:sldIdLst>
    <p:sldId id="270" r:id="rId2"/>
    <p:sldId id="272"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273" r:id="rId24"/>
    <p:sldId id="274" r:id="rId25"/>
    <p:sldId id="275" r:id="rId26"/>
    <p:sldId id="276" r:id="rId27"/>
    <p:sldId id="277" r:id="rId28"/>
    <p:sldId id="278" r:id="rId29"/>
    <p:sldId id="279" r:id="rId30"/>
    <p:sldId id="280" r:id="rId31"/>
    <p:sldId id="283" r:id="rId32"/>
    <p:sldId id="285" r:id="rId33"/>
    <p:sldId id="358" r:id="rId34"/>
    <p:sldId id="398" r:id="rId35"/>
    <p:sldId id="359" r:id="rId36"/>
    <p:sldId id="284" r:id="rId37"/>
    <p:sldId id="320" r:id="rId38"/>
    <p:sldId id="360" r:id="rId39"/>
    <p:sldId id="286" r:id="rId40"/>
    <p:sldId id="287" r:id="rId41"/>
    <p:sldId id="319" r:id="rId42"/>
    <p:sldId id="321" r:id="rId43"/>
    <p:sldId id="322" r:id="rId44"/>
    <p:sldId id="323" r:id="rId45"/>
    <p:sldId id="288" r:id="rId46"/>
    <p:sldId id="289" r:id="rId47"/>
    <p:sldId id="324" r:id="rId48"/>
    <p:sldId id="290" r:id="rId49"/>
    <p:sldId id="291" r:id="rId50"/>
    <p:sldId id="325" r:id="rId51"/>
    <p:sldId id="292" r:id="rId52"/>
    <p:sldId id="361" r:id="rId53"/>
    <p:sldId id="362" r:id="rId54"/>
    <p:sldId id="293" r:id="rId55"/>
    <p:sldId id="294" r:id="rId56"/>
    <p:sldId id="363" r:id="rId57"/>
    <p:sldId id="364" r:id="rId58"/>
    <p:sldId id="365" r:id="rId59"/>
    <p:sldId id="366" r:id="rId60"/>
    <p:sldId id="367" r:id="rId61"/>
    <p:sldId id="368" r:id="rId62"/>
    <p:sldId id="369" r:id="rId63"/>
    <p:sldId id="370" r:id="rId64"/>
    <p:sldId id="371" r:id="rId65"/>
    <p:sldId id="372" r:id="rId66"/>
    <p:sldId id="373" r:id="rId67"/>
    <p:sldId id="374" r:id="rId68"/>
    <p:sldId id="375" r:id="rId69"/>
    <p:sldId id="376" r:id="rId70"/>
    <p:sldId id="377" r:id="rId71"/>
    <p:sldId id="378" r:id="rId72"/>
    <p:sldId id="379" r:id="rId73"/>
    <p:sldId id="380" r:id="rId74"/>
    <p:sldId id="381" r:id="rId75"/>
    <p:sldId id="382" r:id="rId76"/>
    <p:sldId id="383" r:id="rId77"/>
    <p:sldId id="384" r:id="rId78"/>
    <p:sldId id="385" r:id="rId79"/>
    <p:sldId id="386" r:id="rId80"/>
    <p:sldId id="387" r:id="rId81"/>
    <p:sldId id="388" r:id="rId82"/>
    <p:sldId id="389" r:id="rId83"/>
    <p:sldId id="390" r:id="rId84"/>
    <p:sldId id="391" r:id="rId85"/>
    <p:sldId id="392" r:id="rId86"/>
    <p:sldId id="295" r:id="rId87"/>
    <p:sldId id="326" r:id="rId88"/>
    <p:sldId id="327" r:id="rId89"/>
    <p:sldId id="296" r:id="rId90"/>
    <p:sldId id="297" r:id="rId91"/>
    <p:sldId id="329" r:id="rId92"/>
    <p:sldId id="298" r:id="rId93"/>
    <p:sldId id="328" r:id="rId94"/>
    <p:sldId id="331" r:id="rId95"/>
    <p:sldId id="299" r:id="rId96"/>
    <p:sldId id="330" r:id="rId97"/>
    <p:sldId id="302" r:id="rId98"/>
    <p:sldId id="393" r:id="rId99"/>
    <p:sldId id="394" r:id="rId100"/>
    <p:sldId id="303" r:id="rId101"/>
    <p:sldId id="395" r:id="rId102"/>
    <p:sldId id="397" r:id="rId103"/>
    <p:sldId id="304" r:id="rId104"/>
    <p:sldId id="305" r:id="rId105"/>
    <p:sldId id="399" r:id="rId106"/>
    <p:sldId id="306" r:id="rId107"/>
    <p:sldId id="401" r:id="rId108"/>
    <p:sldId id="400" r:id="rId109"/>
    <p:sldId id="307" r:id="rId110"/>
    <p:sldId id="308" r:id="rId111"/>
    <p:sldId id="309" r:id="rId112"/>
    <p:sldId id="310" r:id="rId113"/>
    <p:sldId id="402" r:id="rId114"/>
    <p:sldId id="311" r:id="rId115"/>
    <p:sldId id="312" r:id="rId116"/>
    <p:sldId id="332" r:id="rId117"/>
    <p:sldId id="313" r:id="rId118"/>
    <p:sldId id="314" r:id="rId119"/>
    <p:sldId id="315" r:id="rId120"/>
    <p:sldId id="316" r:id="rId121"/>
    <p:sldId id="333" r:id="rId122"/>
    <p:sldId id="317" r:id="rId123"/>
    <p:sldId id="334" r:id="rId124"/>
    <p:sldId id="335" r:id="rId125"/>
    <p:sldId id="336" r:id="rId126"/>
    <p:sldId id="337" r:id="rId127"/>
  </p:sldIdLst>
  <p:sldSz cx="9144000" cy="6858000" type="screen4x3"/>
  <p:notesSz cx="7099300" cy="10234613"/>
  <p:defaultTextStyle>
    <a:defPPr>
      <a:defRPr lang="en-US"/>
    </a:defPPr>
    <a:lvl1pPr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1pPr>
    <a:lvl2pPr marL="4572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2pPr>
    <a:lvl3pPr marL="9144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3pPr>
    <a:lvl4pPr marL="13716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4pPr>
    <a:lvl5pPr marL="18288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5pPr>
    <a:lvl6pPr marL="2286000" algn="l" defTabSz="914400" rtl="0" eaLnBrk="1" latinLnBrk="0" hangingPunct="1">
      <a:defRPr sz="3200" kern="1200">
        <a:solidFill>
          <a:schemeClr val="tx1"/>
        </a:solidFill>
        <a:latin typeface="Arial Black" pitchFamily="34" charset="0"/>
        <a:ea typeface="+mn-ea"/>
        <a:cs typeface="+mn-cs"/>
      </a:defRPr>
    </a:lvl6pPr>
    <a:lvl7pPr marL="2743200" algn="l" defTabSz="914400" rtl="0" eaLnBrk="1" latinLnBrk="0" hangingPunct="1">
      <a:defRPr sz="3200" kern="1200">
        <a:solidFill>
          <a:schemeClr val="tx1"/>
        </a:solidFill>
        <a:latin typeface="Arial Black" pitchFamily="34" charset="0"/>
        <a:ea typeface="+mn-ea"/>
        <a:cs typeface="+mn-cs"/>
      </a:defRPr>
    </a:lvl7pPr>
    <a:lvl8pPr marL="3200400" algn="l" defTabSz="914400" rtl="0" eaLnBrk="1" latinLnBrk="0" hangingPunct="1">
      <a:defRPr sz="3200" kern="1200">
        <a:solidFill>
          <a:schemeClr val="tx1"/>
        </a:solidFill>
        <a:latin typeface="Arial Black" pitchFamily="34" charset="0"/>
        <a:ea typeface="+mn-ea"/>
        <a:cs typeface="+mn-cs"/>
      </a:defRPr>
    </a:lvl8pPr>
    <a:lvl9pPr marL="3657600" algn="l" defTabSz="914400" rtl="0" eaLnBrk="1" latinLnBrk="0" hangingPunct="1">
      <a:defRPr sz="32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99FF"/>
    <a:srgbClr val="000099"/>
    <a:srgbClr val="003399"/>
    <a:srgbClr val="808080"/>
    <a:srgbClr val="5F5F5F"/>
    <a:srgbClr val="00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0" autoAdjust="0"/>
    <p:restoredTop sz="94686" autoAdjust="0"/>
  </p:normalViewPr>
  <p:slideViewPr>
    <p:cSldViewPr>
      <p:cViewPr varScale="1">
        <p:scale>
          <a:sx n="83" d="100"/>
          <a:sy n="83" d="100"/>
        </p:scale>
        <p:origin x="10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277"/>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5437188"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6147" name="Rectangle 3"/>
          <p:cNvSpPr>
            <a:spLocks noGrp="1" noChangeArrowheads="1"/>
          </p:cNvSpPr>
          <p:nvPr>
            <p:ph type="dt" sz="quarter" idx="1"/>
          </p:nvPr>
        </p:nvSpPr>
        <p:spPr bwMode="auto">
          <a:xfrm>
            <a:off x="5575300" y="0"/>
            <a:ext cx="1524000"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9F784EF9-0DDC-47C1-8CB2-1DAAFD2BBE78}" type="datetime3">
              <a:rPr lang="en-US" smtClean="0"/>
              <a:t>5 March 2019</a:t>
            </a:fld>
            <a:endParaRPr lang="en-US"/>
          </a:p>
        </p:txBody>
      </p:sp>
      <p:sp>
        <p:nvSpPr>
          <p:cNvPr id="6148" name="Rectangle 4"/>
          <p:cNvSpPr>
            <a:spLocks noGrp="1" noChangeArrowheads="1"/>
          </p:cNvSpPr>
          <p:nvPr>
            <p:ph type="ftr" sz="quarter" idx="2"/>
          </p:nvPr>
        </p:nvSpPr>
        <p:spPr bwMode="auto">
          <a:xfrm>
            <a:off x="0" y="9723438"/>
            <a:ext cx="5437188"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6149" name="Rectangle 5"/>
          <p:cNvSpPr>
            <a:spLocks noGrp="1" noChangeArrowheads="1"/>
          </p:cNvSpPr>
          <p:nvPr>
            <p:ph type="sldNum" sz="quarter" idx="3"/>
          </p:nvPr>
        </p:nvSpPr>
        <p:spPr bwMode="auto">
          <a:xfrm>
            <a:off x="5575300" y="9723438"/>
            <a:ext cx="1524000"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57C84157-CAC9-4329-91AD-EB3C6746FA38}" type="slidenum">
              <a:rPr lang="en-US"/>
              <a:pPr/>
              <a:t>‹#›</a:t>
            </a:fld>
            <a:endParaRPr lang="en-US"/>
          </a:p>
        </p:txBody>
      </p:sp>
    </p:spTree>
    <p:extLst>
      <p:ext uri="{BB962C8B-B14F-4D97-AF65-F5344CB8AC3E}">
        <p14:creationId xmlns:p14="http://schemas.microsoft.com/office/powerpoint/2010/main" val="2463359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81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0C04FE3B-6E47-4D95-BA30-343991A6AED4}" type="datetime3">
              <a:rPr lang="en-US" smtClean="0"/>
              <a:t>5 March 2019</a:t>
            </a:fld>
            <a:endParaRPr lang="en-US"/>
          </a:p>
        </p:txBody>
      </p:sp>
      <p:sp>
        <p:nvSpPr>
          <p:cNvPr id="819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81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EE145C4F-ECA4-4DD7-819E-C9FECED27844}" type="slidenum">
              <a:rPr lang="en-US"/>
              <a:pPr/>
              <a:t>‹#›</a:t>
            </a:fld>
            <a:endParaRPr lang="en-US"/>
          </a:p>
        </p:txBody>
      </p:sp>
    </p:spTree>
    <p:extLst>
      <p:ext uri="{BB962C8B-B14F-4D97-AF65-F5344CB8AC3E}">
        <p14:creationId xmlns:p14="http://schemas.microsoft.com/office/powerpoint/2010/main" val="298145316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24649E3B-C63B-416C-BD1D-DA0A9A95009E}"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77CEACC0-B677-4A29-B1E6-BCE98563D55B}" type="slidenum">
              <a:rPr lang="en-US"/>
              <a:pPr/>
              <a:t>1</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1433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1790146-0518-498E-9E88-1E33553776C9}"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5931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B6A5C8B-AA58-41E6-9C80-9509AA60798D}"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0924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63AA60B-A147-4482-AEAE-C4F280C1D90A}"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7297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CEBD037-75C1-407B-8C8F-1DDBBFA1CC58}"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109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2109B51F-B236-401E-BC32-EFEAFE5B0F5D}"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93818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B260192D-6A98-41C2-A34C-E6CE21766BF2}"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3295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C96632F-5D81-4279-A8D6-AB5E5BFAEC73}"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407138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B219F57E-8D42-485C-BA9B-9DFC4F2C4365}"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89876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C83B98C-DF13-4679-ADE9-4065BF23A09C}"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21457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4348FEB-A0F8-46E3-95D7-A30EBA3D9C0A}"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5068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3213B81-FDE3-466B-8CFD-4F9A0BF15F0B}"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143640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4348FEB-A0F8-46E3-95D7-A30EBA3D9C0A}"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0509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CABDCE9-1D3A-4440-B8AC-DEC001D08C90}"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6138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CABDCE9-1D3A-4440-B8AC-DEC001D08C90}"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256396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349ECF5-07B8-4A3D-969A-7FABAA85A45F}"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74708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349ECF5-07B8-4A3D-969A-7FABAA85A45F}"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186972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349ECF5-07B8-4A3D-969A-7FABAA85A45F}"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54946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349ECF5-07B8-4A3D-969A-7FABAA85A45F}"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31989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F080339-B94E-4908-A7BF-A6F2439F25EC}"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04007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349ECF5-07B8-4A3D-969A-7FABAA85A45F}"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47056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21811CB-EE89-4410-B482-75858CEE31A6}"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69473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5 March 2019</a:t>
            </a:fld>
            <a:endParaRPr lang="en-US"/>
          </a:p>
        </p:txBody>
      </p:sp>
      <p:sp>
        <p:nvSpPr>
          <p:cNvPr id="6" name="Rectangle 6"/>
          <p:cNvSpPr>
            <a:spLocks noGrp="1" noChangeArrowheads="1"/>
          </p:cNvSpPr>
          <p:nvPr>
            <p:ph type="ftr" sz="quarter" idx="4"/>
          </p:nvPr>
        </p:nvSpPr>
        <p:spPr>
          <a:ln/>
        </p:spPr>
        <p:txBody>
          <a:bodyPr/>
          <a:lstStyle/>
          <a:p>
            <a:r>
              <a:rPr lang="en-US" dirty="0"/>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18994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9C79AD7-6BD1-45DB-9E73-3638A5A551C9}"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898322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9C79AD7-6BD1-45DB-9E73-3638A5A551C9}"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18788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ED9DC33-961F-4B53-A3F0-611FCC198062}"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963324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B87418DF-C6C3-4747-8891-2D4C86D37A62}"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946568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516E19D-3332-496A-B7A9-FB0534A603C1}"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929088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a:defRPr sz="1600" b="1">
                <a:solidFill>
                  <a:schemeClr val="hlink"/>
                </a:solidFill>
                <a:latin typeface="Arial" charset="0"/>
                <a:ea typeface="ＭＳ Ｐゴシック" charset="0"/>
                <a:cs typeface="ＭＳ Ｐゴシック" charset="0"/>
              </a:defRPr>
            </a:lvl1pPr>
            <a:lvl2pPr marL="742950" indent="-285750" defTabSz="863600">
              <a:defRPr sz="1600" b="1">
                <a:solidFill>
                  <a:schemeClr val="hlink"/>
                </a:solidFill>
                <a:latin typeface="Arial" charset="0"/>
                <a:ea typeface="ＭＳ Ｐゴシック" charset="0"/>
              </a:defRPr>
            </a:lvl2pPr>
            <a:lvl3pPr marL="1143000" indent="-228600" defTabSz="863600">
              <a:defRPr sz="1600" b="1">
                <a:solidFill>
                  <a:schemeClr val="hlink"/>
                </a:solidFill>
                <a:latin typeface="Arial" charset="0"/>
                <a:ea typeface="ＭＳ Ｐゴシック" charset="0"/>
              </a:defRPr>
            </a:lvl3pPr>
            <a:lvl4pPr marL="1600200" indent="-228600" defTabSz="863600">
              <a:defRPr sz="1600" b="1">
                <a:solidFill>
                  <a:schemeClr val="hlink"/>
                </a:solidFill>
                <a:latin typeface="Arial" charset="0"/>
                <a:ea typeface="ＭＳ Ｐゴシック" charset="0"/>
              </a:defRPr>
            </a:lvl4pPr>
            <a:lvl5pPr marL="2057400" indent="-228600" defTabSz="863600">
              <a:defRPr sz="1600" b="1">
                <a:solidFill>
                  <a:schemeClr val="hlink"/>
                </a:solidFill>
                <a:latin typeface="Arial" charset="0"/>
                <a:ea typeface="ＭＳ Ｐゴシック" charset="0"/>
              </a:defRPr>
            </a:lvl5pPr>
            <a:lvl6pPr marL="2514600" indent="-228600" defTabSz="863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defTabSz="863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defTabSz="863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defTabSz="863600" eaLnBrk="0" fontAlgn="base" hangingPunct="0">
              <a:spcBef>
                <a:spcPct val="50000"/>
              </a:spcBef>
              <a:spcAft>
                <a:spcPct val="0"/>
              </a:spcAft>
              <a:defRPr sz="1600" b="1">
                <a:solidFill>
                  <a:schemeClr val="hlink"/>
                </a:solidFill>
                <a:latin typeface="Arial" charset="0"/>
                <a:ea typeface="ＭＳ Ｐゴシック" charset="0"/>
              </a:defRPr>
            </a:lvl9pPr>
          </a:lstStyle>
          <a:p>
            <a:fld id="{69C589AB-E717-5041-BDF7-DC8B340B888C}" type="slidenum">
              <a:rPr lang="en-US" sz="1000" b="0">
                <a:solidFill>
                  <a:schemeClr val="tx1"/>
                </a:solidFill>
                <a:latin typeface="Times New Roman" charset="0"/>
              </a:rPr>
              <a:pPr/>
              <a:t>56</a:t>
            </a:fld>
            <a:endParaRPr lang="en-US" sz="1000" b="0">
              <a:solidFill>
                <a:schemeClr val="tx1"/>
              </a:solidFill>
              <a:latin typeface="Times New Roman" charset="0"/>
            </a:endParaRPr>
          </a:p>
        </p:txBody>
      </p:sp>
      <p:sp>
        <p:nvSpPr>
          <p:cNvPr id="7475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39" tIns="46981" rIns="95639" bIns="46981"/>
          <a:lstStyle/>
          <a:p>
            <a:r>
              <a:rPr lang="en-US" dirty="0"/>
              <a:t>What you might have thought</a:t>
            </a:r>
          </a:p>
          <a:p>
            <a:r>
              <a:rPr lang="en-US" dirty="0"/>
              <a:t>1. 4 stages of instruction </a:t>
            </a:r>
            <a:r>
              <a:rPr lang="en-US" dirty="0" err="1"/>
              <a:t>executino</a:t>
            </a:r>
            <a:endParaRPr lang="en-US" dirty="0"/>
          </a:p>
          <a:p>
            <a:r>
              <a:rPr lang="en-US" dirty="0"/>
              <a:t>2.Status of FU:  Normal things to keep track of (RAW &amp; </a:t>
            </a:r>
            <a:r>
              <a:rPr lang="en-US" dirty="0" err="1"/>
              <a:t>structura</a:t>
            </a:r>
            <a:r>
              <a:rPr lang="en-US" dirty="0"/>
              <a:t> for </a:t>
            </a:r>
            <a:r>
              <a:rPr lang="en-US" dirty="0" err="1"/>
              <a:t>busyl</a:t>
            </a:r>
            <a:r>
              <a:rPr lang="en-US" dirty="0"/>
              <a:t>):</a:t>
            </a:r>
          </a:p>
          <a:p>
            <a:r>
              <a:rPr lang="en-US" dirty="0"/>
              <a:t>Fi from instruction format of the </a:t>
            </a:r>
            <a:r>
              <a:rPr lang="en-US" dirty="0" err="1"/>
              <a:t>mahine</a:t>
            </a:r>
            <a:r>
              <a:rPr lang="en-US" dirty="0"/>
              <a:t> (Fi is </a:t>
            </a:r>
            <a:r>
              <a:rPr lang="en-US" dirty="0" err="1"/>
              <a:t>dest</a:t>
            </a:r>
            <a:r>
              <a:rPr lang="en-US" dirty="0"/>
              <a:t>)</a:t>
            </a:r>
          </a:p>
          <a:p>
            <a:r>
              <a:rPr lang="en-US" dirty="0"/>
              <a:t>Add unit can Add or Sub</a:t>
            </a:r>
          </a:p>
          <a:p>
            <a:r>
              <a:rPr lang="en-US" dirty="0" err="1"/>
              <a:t>Rj</a:t>
            </a:r>
            <a:r>
              <a:rPr lang="en-US" dirty="0"/>
              <a:t>, </a:t>
            </a:r>
            <a:r>
              <a:rPr lang="en-US" dirty="0" err="1"/>
              <a:t>Rk</a:t>
            </a:r>
            <a:r>
              <a:rPr lang="en-US" dirty="0"/>
              <a:t> - status of registers (Yes means ready)</a:t>
            </a:r>
          </a:p>
          <a:p>
            <a:r>
              <a:rPr lang="en-US" dirty="0" err="1"/>
              <a:t>Qj,Qk</a:t>
            </a:r>
            <a:r>
              <a:rPr lang="en-US" dirty="0"/>
              <a:t> - If a no in </a:t>
            </a:r>
            <a:r>
              <a:rPr lang="en-US" dirty="0" err="1"/>
              <a:t>Rj</a:t>
            </a:r>
            <a:r>
              <a:rPr lang="en-US" dirty="0"/>
              <a:t>, </a:t>
            </a:r>
            <a:r>
              <a:rPr lang="en-US" dirty="0" err="1"/>
              <a:t>Rk</a:t>
            </a:r>
            <a:r>
              <a:rPr lang="en-US" dirty="0"/>
              <a:t>, means waiting for a FU to write result; </a:t>
            </a:r>
            <a:r>
              <a:rPr lang="en-US" dirty="0" err="1"/>
              <a:t>Qj</a:t>
            </a:r>
            <a:r>
              <a:rPr lang="en-US" dirty="0"/>
              <a:t>, </a:t>
            </a:r>
            <a:r>
              <a:rPr lang="en-US" dirty="0" err="1"/>
              <a:t>Qk</a:t>
            </a:r>
            <a:r>
              <a:rPr lang="en-US" dirty="0"/>
              <a:t> means </a:t>
            </a:r>
            <a:r>
              <a:rPr lang="en-US" dirty="0" err="1"/>
              <a:t>wihch</a:t>
            </a:r>
            <a:r>
              <a:rPr lang="en-US" dirty="0"/>
              <a:t> FU waiting for it</a:t>
            </a:r>
          </a:p>
          <a:p>
            <a:r>
              <a:rPr lang="en-US" dirty="0"/>
              <a:t>3.Status of register result (WAW &amp;WAR)s:</a:t>
            </a:r>
          </a:p>
          <a:p>
            <a:r>
              <a:rPr lang="en-US" dirty="0"/>
              <a:t>which FU is going to write into registers</a:t>
            </a:r>
          </a:p>
          <a:p>
            <a:r>
              <a:rPr lang="en-US" dirty="0"/>
              <a:t>Scoreboard on 6600 = size of FU</a:t>
            </a:r>
          </a:p>
          <a:p>
            <a:r>
              <a:rPr lang="en-US" dirty="0"/>
              <a:t>6.7, 6.8, 6.9, 6.12, 6.13, 6.16, 6.17</a:t>
            </a:r>
          </a:p>
          <a:p>
            <a:r>
              <a:rPr lang="en-US" dirty="0"/>
              <a:t>FU latencies: Add 2, </a:t>
            </a:r>
            <a:r>
              <a:rPr lang="en-US" dirty="0" err="1"/>
              <a:t>Mult</a:t>
            </a:r>
            <a:r>
              <a:rPr lang="en-US" dirty="0"/>
              <a:t> 10, </a:t>
            </a:r>
            <a:r>
              <a:rPr lang="en-US" dirty="0" err="1"/>
              <a:t>Div</a:t>
            </a:r>
            <a:r>
              <a:rPr lang="en-US" dirty="0"/>
              <a:t> 40 clocks</a:t>
            </a:r>
          </a:p>
        </p:txBody>
      </p:sp>
      <p:sp>
        <p:nvSpPr>
          <p:cNvPr id="74755" name="Rectangle 3"/>
          <p:cNvSpPr>
            <a:spLocks noGrp="1" noRot="1" noChangeAspect="1" noChangeArrowheads="1" noTextEdit="1"/>
          </p:cNvSpPr>
          <p:nvPr>
            <p:ph type="sldImg"/>
          </p:nvPr>
        </p:nvSpPr>
        <p:spPr>
          <a:xfrm>
            <a:off x="1001713" y="774700"/>
            <a:ext cx="5095875" cy="3822700"/>
          </a:xfrm>
          <a:ln cap="flat"/>
        </p:spPr>
      </p:sp>
    </p:spTree>
    <p:extLst>
      <p:ext uri="{BB962C8B-B14F-4D97-AF65-F5344CB8AC3E}">
        <p14:creationId xmlns:p14="http://schemas.microsoft.com/office/powerpoint/2010/main" val="4161349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1F3F8C4-5CCA-4E3C-91BE-75E41BB717AB}"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27621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516E19D-3332-496A-B7A9-FB0534A603C1}"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637301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516E19D-3332-496A-B7A9-FB0534A603C1}"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64021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BAF4B8AA-21AF-4E23-8BBE-756D97D61A58}"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14537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4986F365-F02C-45BD-B592-55B020F102A2}" type="slidenum">
              <a:rPr lang="en-US"/>
              <a:pPr/>
              <a:t>4</a:t>
            </a:fld>
            <a:endParaRPr lang="en-US"/>
          </a:p>
        </p:txBody>
      </p:sp>
      <p:sp>
        <p:nvSpPr>
          <p:cNvPr id="956418" name="Rectangle 2"/>
          <p:cNvSpPr>
            <a:spLocks noGrp="1" noChangeArrowheads="1"/>
          </p:cNvSpPr>
          <p:nvPr>
            <p:ph type="body" idx="1"/>
          </p:nvPr>
        </p:nvSpPr>
        <p:spPr>
          <a:xfrm>
            <a:off x="947499" y="4861781"/>
            <a:ext cx="5204304" cy="4606253"/>
          </a:xfrm>
          <a:ln/>
        </p:spPr>
        <p:txBody>
          <a:bodyPr lIns="97998" tIns="48138" rIns="97998" bIns="48138"/>
          <a:lstStyle/>
          <a:p>
            <a:endParaRPr lang="en-US"/>
          </a:p>
        </p:txBody>
      </p:sp>
      <p:sp>
        <p:nvSpPr>
          <p:cNvPr id="956419" name="Rectangle 3"/>
          <p:cNvSpPr>
            <a:spLocks noGrp="1" noRot="1" noChangeAspect="1" noChangeArrowheads="1" noTextEdit="1"/>
          </p:cNvSpPr>
          <p:nvPr>
            <p:ph type="sldImg"/>
          </p:nvPr>
        </p:nvSpPr>
        <p:spPr>
          <a:xfrm>
            <a:off x="990600" y="765175"/>
            <a:ext cx="5119688" cy="3840163"/>
          </a:xfrm>
          <a:ln cap="flat"/>
        </p:spPr>
      </p:sp>
    </p:spTree>
    <p:extLst>
      <p:ext uri="{BB962C8B-B14F-4D97-AF65-F5344CB8AC3E}">
        <p14:creationId xmlns:p14="http://schemas.microsoft.com/office/powerpoint/2010/main" val="3949687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94A9F17-7B95-4DC2-96AA-942459FA025A}"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732909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94A9F17-7B95-4DC2-96AA-942459FA025A}"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737116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41222EC-D04D-45B0-90AE-077ABBF20285}"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21551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41222EC-D04D-45B0-90AE-077ABBF20285}"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0569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41222EC-D04D-45B0-90AE-077ABBF20285}"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42325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20A64B26-B8D1-4E5F-A1D8-E03DA17A54F7}"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410937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EAA1182-798B-410C-AEDC-C6EC2DF91447}"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95992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D84A38A-67C0-4D61-9502-E7C5DD04F87A}"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788644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B219F57E-8D42-485C-BA9B-9DFC4F2C4365}"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2703186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B219F57E-8D42-485C-BA9B-9DFC4F2C4365}"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98995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33F3E684-35A3-4B23-A0EB-3166A5512996}" type="slidenum">
              <a:rPr lang="en-US"/>
              <a:pPr/>
              <a:t>9</a:t>
            </a:fld>
            <a:endParaRPr lang="en-US"/>
          </a:p>
        </p:txBody>
      </p:sp>
      <p:sp>
        <p:nvSpPr>
          <p:cNvPr id="964610" name="Rectangle 2"/>
          <p:cNvSpPr>
            <a:spLocks noGrp="1" noChangeArrowheads="1"/>
          </p:cNvSpPr>
          <p:nvPr>
            <p:ph type="body" idx="1"/>
          </p:nvPr>
        </p:nvSpPr>
        <p:spPr>
          <a:xfrm>
            <a:off x="947499" y="4861781"/>
            <a:ext cx="5204304" cy="4606253"/>
          </a:xfrm>
          <a:ln/>
        </p:spPr>
        <p:txBody>
          <a:bodyPr lIns="97998" tIns="48138" rIns="97998" bIns="48138"/>
          <a:lstStyle/>
          <a:p>
            <a:endParaRPr lang="en-US" dirty="0"/>
          </a:p>
        </p:txBody>
      </p:sp>
      <p:sp>
        <p:nvSpPr>
          <p:cNvPr id="964611" name="Rectangle 3"/>
          <p:cNvSpPr>
            <a:spLocks noGrp="1" noRot="1" noChangeAspect="1" noChangeArrowheads="1" noTextEdit="1"/>
          </p:cNvSpPr>
          <p:nvPr>
            <p:ph type="sldImg"/>
          </p:nvPr>
        </p:nvSpPr>
        <p:spPr>
          <a:xfrm>
            <a:off x="990600" y="765175"/>
            <a:ext cx="5119688" cy="3840163"/>
          </a:xfrm>
          <a:ln cap="flat"/>
        </p:spPr>
      </p:sp>
    </p:spTree>
    <p:extLst>
      <p:ext uri="{BB962C8B-B14F-4D97-AF65-F5344CB8AC3E}">
        <p14:creationId xmlns:p14="http://schemas.microsoft.com/office/powerpoint/2010/main" val="26918334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7EEC86A-B30D-4C54-8F3A-6B347A00030B}"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870430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05E2311-EAE5-4274-AA26-8D394C3DD8B7}"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70239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132F88F4-075D-4979-9FFE-E0BEBA3BC2CA}"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7135867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ADA6DFFF-408E-46EA-92FD-308055092C75}" type="slidenum">
              <a:rPr lang="en-US" altLang="en-US">
                <a:solidFill>
                  <a:srgbClr val="000000"/>
                </a:solidFill>
                <a:latin typeface="Times New Roman" panose="02020603050405020304" pitchFamily="18" charset="0"/>
              </a:rPr>
              <a:pPr eaLnBrk="1"/>
              <a:t>105</a:t>
            </a:fld>
            <a:endParaRPr lang="en-US" altLang="en-US">
              <a:solidFill>
                <a:srgbClr val="000000"/>
              </a:solidFill>
              <a:latin typeface="Times New Roman" panose="02020603050405020304" pitchFamily="18" charset="0"/>
            </a:endParaRPr>
          </a:p>
        </p:txBody>
      </p:sp>
      <p:sp>
        <p:nvSpPr>
          <p:cNvPr id="8192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713469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BF0210D8-CC19-4376-8350-8DF8135EB1F6}"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830012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6327B4A4-879E-4E7B-9530-C1EA1ADD412E}" type="slidenum">
              <a:rPr lang="en-US" altLang="en-US">
                <a:solidFill>
                  <a:srgbClr val="000000"/>
                </a:solidFill>
                <a:latin typeface="Times New Roman" panose="02020603050405020304" pitchFamily="18" charset="0"/>
              </a:rPr>
              <a:pPr eaLnBrk="1"/>
              <a:t>108</a:t>
            </a:fld>
            <a:endParaRPr lang="en-US" altLang="en-US">
              <a:solidFill>
                <a:srgbClr val="000000"/>
              </a:solidFill>
              <a:latin typeface="Times New Roman" panose="02020603050405020304" pitchFamily="18" charset="0"/>
            </a:endParaRPr>
          </a:p>
        </p:txBody>
      </p:sp>
      <p:sp>
        <p:nvSpPr>
          <p:cNvPr id="9216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686395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E2A8E56-9873-42FC-97BC-31760A1B6717}"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22329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BE5ABD1-5B24-41FC-A57C-7B7954FD5C18}"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1485498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C16DF8C-B1C1-4D7D-ACF0-2659F0DF3EC5}"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408660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13D905A-55A1-48FC-A10B-0C787BEB8BCB}"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89585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A9645B0D-139B-4F5F-923C-550DF37C14FF}" type="slidenum">
              <a:rPr lang="en-US"/>
              <a:pPr/>
              <a:t>16</a:t>
            </a:fld>
            <a:endParaRPr lang="en-US"/>
          </a:p>
        </p:txBody>
      </p:sp>
      <p:sp>
        <p:nvSpPr>
          <p:cNvPr id="973826" name="Rectangle 2"/>
          <p:cNvSpPr>
            <a:spLocks noGrp="1" noChangeArrowheads="1"/>
          </p:cNvSpPr>
          <p:nvPr>
            <p:ph type="body" idx="1"/>
          </p:nvPr>
        </p:nvSpPr>
        <p:spPr>
          <a:xfrm>
            <a:off x="947499" y="4861781"/>
            <a:ext cx="5204304" cy="4606253"/>
          </a:xfrm>
          <a:noFill/>
          <a:ln/>
        </p:spPr>
        <p:txBody>
          <a:bodyPr lIns="97998" tIns="48138" rIns="97998" bIns="48138"/>
          <a:lstStyle/>
          <a:p>
            <a:r>
              <a:rPr lang="en-US"/>
              <a:t>MIPS actutally didn’t interlecok: MPU without Interlocked Pipelined Stages</a:t>
            </a:r>
          </a:p>
        </p:txBody>
      </p:sp>
      <p:sp>
        <p:nvSpPr>
          <p:cNvPr id="973827" name="Rectangle 3"/>
          <p:cNvSpPr>
            <a:spLocks noGrp="1" noRot="1" noChangeAspect="1" noChangeArrowheads="1" noTextEdit="1"/>
          </p:cNvSpPr>
          <p:nvPr>
            <p:ph type="sldImg"/>
          </p:nvPr>
        </p:nvSpPr>
        <p:spPr>
          <a:xfrm>
            <a:off x="990600" y="765175"/>
            <a:ext cx="5119688" cy="3840163"/>
          </a:xfrm>
          <a:ln cap="flat"/>
        </p:spPr>
      </p:sp>
    </p:spTree>
    <p:extLst>
      <p:ext uri="{BB962C8B-B14F-4D97-AF65-F5344CB8AC3E}">
        <p14:creationId xmlns:p14="http://schemas.microsoft.com/office/powerpoint/2010/main" val="2436112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eaLnBrk="1"/>
            <a:fld id="{8B31CEF2-2AD9-4ABF-8F60-9FBB281E6D54}" type="slidenum">
              <a:rPr lang="en-US" altLang="en-US">
                <a:solidFill>
                  <a:srgbClr val="000000"/>
                </a:solidFill>
                <a:latin typeface="Times New Roman" panose="02020603050405020304" pitchFamily="18" charset="0"/>
              </a:rPr>
              <a:pPr eaLnBrk="1"/>
              <a:t>113</a:t>
            </a:fld>
            <a:endParaRPr lang="en-US" altLang="en-US">
              <a:solidFill>
                <a:srgbClr val="000000"/>
              </a:solidFill>
              <a:latin typeface="Times New Roman" panose="02020603050405020304" pitchFamily="18" charset="0"/>
            </a:endParaRPr>
          </a:p>
        </p:txBody>
      </p:sp>
      <p:sp>
        <p:nvSpPr>
          <p:cNvPr id="860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124657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7A22EC65-3A8F-4A9A-A4DD-64C35A96C9CD}"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76641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251F4F7-99E1-4E0B-843C-A80A14E45EAF}"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0814165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251F4F7-99E1-4E0B-843C-A80A14E45EAF}"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2693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84C7007-8C09-4A02-82D4-7F6614FE9AB1}"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595905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E6548E9-553F-42A0-AA4A-BF365151ECA0}"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924668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C7E9D6C-8643-4F86-A675-420552D3BE06}"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648290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42872E2-2CD9-42C6-9435-35130CB45F74}"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120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742329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42872E2-2CD9-42C6-9435-35130CB45F74}"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121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08748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173D075B-375E-4038-BA5C-07444771D0D0}"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122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99858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BFBD63E8-C9E0-4C73-B35D-6DFF02838009}" type="slidenum">
              <a:rPr lang="en-US"/>
              <a:pPr/>
              <a:t>22</a:t>
            </a:fld>
            <a:endParaRPr lang="en-US"/>
          </a:p>
        </p:txBody>
      </p:sp>
      <p:sp>
        <p:nvSpPr>
          <p:cNvPr id="1039362" name="Rectangle 2"/>
          <p:cNvSpPr>
            <a:spLocks noGrp="1" noRot="1" noChangeAspect="1" noChangeArrowheads="1" noTextEdit="1"/>
          </p:cNvSpPr>
          <p:nvPr>
            <p:ph type="sldImg"/>
          </p:nvPr>
        </p:nvSpPr>
        <p:spPr>
          <a:xfrm>
            <a:off x="1008063" y="658813"/>
            <a:ext cx="5097462" cy="3824287"/>
          </a:xfrm>
          <a:ln/>
        </p:spPr>
      </p:sp>
      <p:sp>
        <p:nvSpPr>
          <p:cNvPr id="1039363" name="Rectangle 3"/>
          <p:cNvSpPr>
            <a:spLocks noGrp="1" noChangeArrowheads="1"/>
          </p:cNvSpPr>
          <p:nvPr>
            <p:ph type="body" idx="1"/>
          </p:nvPr>
        </p:nvSpPr>
        <p:spPr>
          <a:xfrm>
            <a:off x="534605" y="4860088"/>
            <a:ext cx="6116368" cy="4604561"/>
          </a:xfrm>
        </p:spPr>
        <p:txBody>
          <a:bodyPr/>
          <a:lstStyle/>
          <a:p>
            <a:r>
              <a:rPr lang="en-US" dirty="0"/>
              <a:t>Limitations on delayed-branch scheduling come from 1) restrictions on the instructions that can be moved/copied into the delay slot and 2) limited ability to predict at compile time whether a branch is likely to be taken or not.</a:t>
            </a:r>
          </a:p>
          <a:p>
            <a:r>
              <a:rPr lang="en-US" dirty="0"/>
              <a:t>In B and C, the use of $1 prevents the add instruction from being moved to the delay slot</a:t>
            </a:r>
          </a:p>
          <a:p>
            <a:r>
              <a:rPr lang="en-US" dirty="0"/>
              <a:t>In B the sub may need to be copied because it could be reached by another path.  B is preferred when the branch is taken with high probability (such as loop branches</a:t>
            </a:r>
          </a:p>
          <a:p>
            <a:endParaRPr lang="en-US" dirty="0"/>
          </a:p>
        </p:txBody>
      </p:sp>
    </p:spTree>
    <p:extLst>
      <p:ext uri="{BB962C8B-B14F-4D97-AF65-F5344CB8AC3E}">
        <p14:creationId xmlns:p14="http://schemas.microsoft.com/office/powerpoint/2010/main" val="377138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33D5F87F-E772-4DCA-8F4E-A138676BC122}"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9222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BFCA99F-F66B-4F65-80DB-DF0CEF221D47}" type="datetime3">
              <a:rPr lang="en-US" smtClean="0"/>
              <a:t>5 March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65772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eaLnBrk="0" hangingPunct="0">
              <a:spcBef>
                <a:spcPct val="0"/>
              </a:spcBef>
              <a:buClrTx/>
              <a:buSzTx/>
              <a:buFontTx/>
              <a:buNone/>
            </a:pPr>
            <a:endParaRPr lang="en-GB" sz="2400">
              <a:solidFill>
                <a:schemeClr val="bg1"/>
              </a:solidFill>
              <a:latin typeface="Arial" charset="0"/>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endParaRPr lang="en-US"/>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endParaRPr lang="en-US"/>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endParaRPr lang="en-US"/>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40680" name="Rectangle 40"/>
          <p:cNvSpPr>
            <a:spLocks noGrp="1" noChangeArrowheads="1"/>
          </p:cNvSpPr>
          <p:nvPr>
            <p:ph type="ftr" sz="quarter" idx="3"/>
          </p:nvPr>
        </p:nvSpPr>
        <p:spPr/>
        <p:txBody>
          <a:bodyPr/>
          <a:lstStyle>
            <a:lvl1pPr>
              <a:defRPr/>
            </a:lvl1pPr>
          </a:lstStyle>
          <a:p>
            <a:r>
              <a:rPr lang="en-US" smtClean="0"/>
              <a:t>Copyright © 2019, Elsevier Inc. All rights Reserved</a:t>
            </a:r>
            <a:endParaRPr lang="en-AU" dirty="0"/>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63BBFCE6-A6C8-4251-973B-1D0917AA6A4E}" type="slidenum">
              <a:rPr lang="en-AU" sz="1200" b="1">
                <a:latin typeface="Arial" charset="0"/>
              </a:rPr>
              <a:pPr algn="r">
                <a:spcBef>
                  <a:spcPct val="0"/>
                </a:spcBef>
                <a:buClrTx/>
                <a:buSzTx/>
                <a:buFontTx/>
                <a:buNone/>
              </a:pPr>
              <a:t>‹#›</a:t>
            </a:fld>
            <a:endParaRPr lang="en-GB" sz="1200">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r>
              <a:rPr lang="en-US" smtClean="0"/>
              <a:t>Copyright © 2019, Elsevier Inc. All rights Reserved</a:t>
            </a:r>
            <a:endParaRPr lang="en-AU" dirty="0"/>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smtClean="0"/>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28EC741E-FC11-4977-9AC4-393A11CE0A97}" type="slidenum">
              <a:rPr lang="en-AU" sz="1200" b="1">
                <a:latin typeface="Arial" charset="0"/>
              </a:rPr>
              <a:pPr algn="r">
                <a:spcBef>
                  <a:spcPct val="0"/>
                </a:spcBef>
                <a:buClrTx/>
                <a:buSzTx/>
                <a:buFontTx/>
                <a:buNone/>
              </a:pPr>
              <a:t>‹#›</a:t>
            </a:fld>
            <a:endParaRPr lang="en-GB" sz="1200">
              <a:latin typeface="Arial" charset="0"/>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32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8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4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20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rm.com/products/processors/cortex-a/cortex-a15.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arm.com/products/processors/technologies/neon.php" TargetMode="External"/><Relationship Id="rId4" Type="http://schemas.openxmlformats.org/officeDocument/2006/relationships/hyperlink" Target="http://www.arm.com/products/processors/technologies/vector-floating-point.ph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5.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6.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7.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8.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9.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0.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1.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2.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4.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0"/>
          <p:cNvSpPr>
            <a:spLocks noGrp="1" noChangeArrowheads="1"/>
          </p:cNvSpPr>
          <p:nvPr>
            <p:ph type="ftr" sz="quarter" idx="3"/>
          </p:nvPr>
        </p:nvSpPr>
        <p:spPr/>
        <p:txBody>
          <a:bodyPr/>
          <a:lstStyle/>
          <a:p>
            <a:r>
              <a:rPr lang="en-US" smtClean="0"/>
              <a:t>Copyright © 2019, Elsevier Inc. All rights Reserved</a:t>
            </a:r>
            <a:endParaRPr lang="en-AU"/>
          </a:p>
        </p:txBody>
      </p:sp>
      <p:sp>
        <p:nvSpPr>
          <p:cNvPr id="233483" name="Rectangle 11"/>
          <p:cNvSpPr>
            <a:spLocks noChangeArrowheads="1"/>
          </p:cNvSpPr>
          <p:nvPr/>
        </p:nvSpPr>
        <p:spPr bwMode="auto">
          <a:xfrm>
            <a:off x="2843213" y="1254125"/>
            <a:ext cx="1983235" cy="584775"/>
          </a:xfrm>
          <a:prstGeom prst="rect">
            <a:avLst/>
          </a:prstGeom>
          <a:noFill/>
          <a:ln w="9525" algn="ctr">
            <a:noFill/>
            <a:miter lim="800000"/>
            <a:headEnd/>
            <a:tailEnd/>
          </a:ln>
          <a:effectLst/>
        </p:spPr>
        <p:txBody>
          <a:bodyPr wrap="none">
            <a:spAutoFit/>
          </a:bodyPr>
          <a:lstStyle/>
          <a:p>
            <a:r>
              <a:rPr lang="en-AU" dirty="0">
                <a:solidFill>
                  <a:srgbClr val="000099"/>
                </a:solidFill>
                <a:latin typeface="Arial" charset="0"/>
              </a:rPr>
              <a:t>Chapter </a:t>
            </a:r>
            <a:r>
              <a:rPr lang="en-AU" dirty="0" smtClean="0">
                <a:solidFill>
                  <a:srgbClr val="000099"/>
                </a:solidFill>
                <a:latin typeface="Arial" charset="0"/>
              </a:rPr>
              <a:t>3</a:t>
            </a:r>
            <a:endParaRPr lang="en-GB" dirty="0">
              <a:solidFill>
                <a:srgbClr val="000099"/>
              </a:solidFill>
              <a:latin typeface="Arial" charset="0"/>
            </a:endParaRPr>
          </a:p>
        </p:txBody>
      </p:sp>
      <p:sp>
        <p:nvSpPr>
          <p:cNvPr id="233484" name="Rectangle 12"/>
          <p:cNvSpPr>
            <a:spLocks noChangeArrowheads="1"/>
          </p:cNvSpPr>
          <p:nvPr/>
        </p:nvSpPr>
        <p:spPr bwMode="auto">
          <a:xfrm>
            <a:off x="2843213" y="2060575"/>
            <a:ext cx="5832475" cy="1077218"/>
          </a:xfrm>
          <a:prstGeom prst="rect">
            <a:avLst/>
          </a:prstGeom>
          <a:noFill/>
          <a:ln w="9525" algn="ctr">
            <a:noFill/>
            <a:miter lim="800000"/>
            <a:headEnd/>
            <a:tailEnd/>
          </a:ln>
          <a:effectLst/>
        </p:spPr>
        <p:txBody>
          <a:bodyPr>
            <a:spAutoFit/>
          </a:bodyPr>
          <a:lstStyle/>
          <a:p>
            <a:r>
              <a:rPr lang="en-GB" dirty="0" smtClean="0">
                <a:solidFill>
                  <a:srgbClr val="0066FF"/>
                </a:solidFill>
                <a:latin typeface="Arial" charset="0"/>
              </a:rPr>
              <a:t>Instruction-Level Parallelism and Its Exploitation</a:t>
            </a:r>
            <a:endParaRPr lang="en-GB" dirty="0">
              <a:solidFill>
                <a:srgbClr val="0066FF"/>
              </a:solidFill>
              <a:latin typeface="Arial" charset="0"/>
            </a:endParaRPr>
          </a:p>
        </p:txBody>
      </p:sp>
      <p:sp>
        <p:nvSpPr>
          <p:cNvPr id="233485" name="Text Box 13"/>
          <p:cNvSpPr txBox="1">
            <a:spLocks noChangeArrowheads="1"/>
          </p:cNvSpPr>
          <p:nvPr/>
        </p:nvSpPr>
        <p:spPr bwMode="auto">
          <a:xfrm>
            <a:off x="2789285" y="-100013"/>
            <a:ext cx="4502066" cy="892552"/>
          </a:xfrm>
          <a:prstGeom prst="rect">
            <a:avLst/>
          </a:prstGeom>
          <a:noFill/>
          <a:ln w="9525" algn="ctr">
            <a:noFill/>
            <a:miter lim="800000"/>
            <a:headEnd/>
            <a:tailEnd/>
          </a:ln>
          <a:effectLst/>
        </p:spPr>
        <p:txBody>
          <a:bodyPr wrap="none">
            <a:spAutoFit/>
          </a:bodyPr>
          <a:lstStyle/>
          <a:p>
            <a:pPr algn="ctr"/>
            <a:r>
              <a:rPr lang="en-US" sz="2800" dirty="0" smtClean="0">
                <a:solidFill>
                  <a:schemeClr val="bg1"/>
                </a:solidFill>
                <a:latin typeface="Times New Roman" pitchFamily="18" charset="0"/>
              </a:rPr>
              <a:t>Computer Architecture</a:t>
            </a:r>
            <a:endParaRPr lang="en-US" sz="2800" dirty="0">
              <a:solidFill>
                <a:schemeClr val="bg1"/>
              </a:solidFill>
              <a:latin typeface="Times New Roman" pitchFamily="18" charset="0"/>
            </a:endParaRPr>
          </a:p>
          <a:p>
            <a:pPr algn="ctr"/>
            <a:r>
              <a:rPr lang="en-US" sz="2000" dirty="0" smtClean="0">
                <a:solidFill>
                  <a:schemeClr val="bg1"/>
                </a:solidFill>
                <a:latin typeface="Arial" charset="0"/>
              </a:rPr>
              <a:t>A Quantitative Approach</a:t>
            </a:r>
            <a:r>
              <a:rPr lang="en-US" sz="2000" smtClean="0">
                <a:solidFill>
                  <a:schemeClr val="bg1"/>
                </a:solidFill>
                <a:latin typeface="Arial" charset="0"/>
              </a:rPr>
              <a:t>, Sixth Edition</a:t>
            </a:r>
            <a:endParaRPr lang="en-GB" sz="20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Date Placeholder 3"/>
          <p:cNvSpPr>
            <a:spLocks noGrp="1"/>
          </p:cNvSpPr>
          <p:nvPr>
            <p:ph type="dt" sz="half" idx="10"/>
          </p:nvPr>
        </p:nvSpPr>
        <p:spPr/>
        <p:txBody>
          <a:bodyPr/>
          <a:lstStyle/>
          <a:p>
            <a:fld id="{EDEBCF25-439E-4DF2-8E75-8BAE95401C80}" type="datetime1">
              <a:rPr lang="en-US"/>
              <a:pPr/>
              <a:t>3/5/2019</a:t>
            </a:fld>
            <a:endParaRPr lang="en-US"/>
          </a:p>
        </p:txBody>
      </p:sp>
      <p:sp>
        <p:nvSpPr>
          <p:cNvPr id="197"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98" name="Slide Number Placeholder 5"/>
          <p:cNvSpPr>
            <a:spLocks noGrp="1"/>
          </p:cNvSpPr>
          <p:nvPr>
            <p:ph type="sldNum" sz="quarter" idx="4294967295"/>
          </p:nvPr>
        </p:nvSpPr>
        <p:spPr>
          <a:xfrm>
            <a:off x="6553200" y="6356350"/>
            <a:ext cx="2133600" cy="365125"/>
          </a:xfrm>
          <a:prstGeom prst="rect">
            <a:avLst/>
          </a:prstGeom>
        </p:spPr>
        <p:txBody>
          <a:bodyPr/>
          <a:lstStyle/>
          <a:p>
            <a:fld id="{53901F7D-57EB-48B1-AEE9-47C856897755}" type="slidenum">
              <a:rPr lang="en-US"/>
              <a:pPr/>
              <a:t>10</a:t>
            </a:fld>
            <a:endParaRPr lang="en-US" b="0">
              <a:solidFill>
                <a:srgbClr val="FBBA03"/>
              </a:solidFill>
            </a:endParaRPr>
          </a:p>
        </p:txBody>
      </p:sp>
      <p:grpSp>
        <p:nvGrpSpPr>
          <p:cNvPr id="2" name="Group 2"/>
          <p:cNvGrpSpPr>
            <a:grpSpLocks/>
          </p:cNvGrpSpPr>
          <p:nvPr/>
        </p:nvGrpSpPr>
        <p:grpSpPr bwMode="auto">
          <a:xfrm>
            <a:off x="80963" y="2143125"/>
            <a:ext cx="9039225" cy="4048125"/>
            <a:chOff x="51" y="1350"/>
            <a:chExt cx="5694" cy="2550"/>
          </a:xfrm>
        </p:grpSpPr>
        <p:grpSp>
          <p:nvGrpSpPr>
            <p:cNvPr id="3" name="Group 3"/>
            <p:cNvGrpSpPr>
              <a:grpSpLocks/>
            </p:cNvGrpSpPr>
            <p:nvPr/>
          </p:nvGrpSpPr>
          <p:grpSpPr bwMode="auto">
            <a:xfrm>
              <a:off x="51" y="1350"/>
              <a:ext cx="2150" cy="2496"/>
              <a:chOff x="102" y="1350"/>
              <a:chExt cx="2150" cy="2496"/>
            </a:xfrm>
          </p:grpSpPr>
          <p:sp>
            <p:nvSpPr>
              <p:cNvPr id="966660" name="Rectangle 4"/>
              <p:cNvSpPr>
                <a:spLocks noChangeArrowheads="1"/>
              </p:cNvSpPr>
              <p:nvPr/>
            </p:nvSpPr>
            <p:spPr bwMode="auto">
              <a:xfrm>
                <a:off x="1340" y="1350"/>
                <a:ext cx="720" cy="2496"/>
              </a:xfrm>
              <a:prstGeom prst="rect">
                <a:avLst/>
              </a:prstGeom>
              <a:solidFill>
                <a:schemeClr val="bg1"/>
              </a:solidFill>
              <a:ln w="12700">
                <a:noFill/>
                <a:miter lim="800000"/>
                <a:headEnd/>
                <a:tailEnd/>
              </a:ln>
              <a:effectLst/>
            </p:spPr>
            <p:txBody>
              <a:bodyPr wrap="none" anchor="ctr"/>
              <a:lstStyle/>
              <a:p>
                <a:endParaRPr lang="en-US"/>
              </a:p>
            </p:txBody>
          </p:sp>
          <p:sp>
            <p:nvSpPr>
              <p:cNvPr id="966661" name="Rectangle 5"/>
              <p:cNvSpPr>
                <a:spLocks noChangeArrowheads="1"/>
              </p:cNvSpPr>
              <p:nvPr/>
            </p:nvSpPr>
            <p:spPr bwMode="auto">
              <a:xfrm>
                <a:off x="102" y="1398"/>
                <a:ext cx="260" cy="2168"/>
              </a:xfrm>
              <a:prstGeom prst="rect">
                <a:avLst/>
              </a:prstGeom>
              <a:noFill/>
              <a:ln w="12700">
                <a:noFill/>
                <a:miter lim="800000"/>
                <a:headEnd/>
                <a:tailEnd/>
              </a:ln>
              <a:effectLst/>
            </p:spPr>
            <p:txBody>
              <a:bodyPr wrap="none" lIns="90488" tIns="44450" rIns="90488" bIns="44450">
                <a:spAutoFit/>
              </a:bodyPr>
              <a:lstStyle/>
              <a:p>
                <a:pPr algn="ctr">
                  <a:spcBef>
                    <a:spcPct val="0"/>
                  </a:spcBef>
                </a:pPr>
                <a:r>
                  <a:rPr lang="en-US" sz="2000" i="1">
                    <a:solidFill>
                      <a:schemeClr val="tx1"/>
                    </a:solidFill>
                    <a:latin typeface="Comic Sans MS" pitchFamily="66" charset="0"/>
                  </a:rPr>
                  <a:t>I</a:t>
                </a:r>
              </a:p>
              <a:p>
                <a:pPr algn="ctr">
                  <a:spcBef>
                    <a:spcPct val="0"/>
                  </a:spcBef>
                </a:pPr>
                <a:r>
                  <a:rPr lang="en-US" sz="2000" i="1">
                    <a:solidFill>
                      <a:schemeClr val="tx1"/>
                    </a:solidFill>
                    <a:latin typeface="Comic Sans MS" pitchFamily="66" charset="0"/>
                  </a:rPr>
                  <a:t>n</a:t>
                </a:r>
              </a:p>
              <a:p>
                <a:pPr algn="ctr">
                  <a:spcBef>
                    <a:spcPct val="0"/>
                  </a:spcBef>
                </a:pPr>
                <a:r>
                  <a:rPr lang="en-US" sz="2000" i="1">
                    <a:solidFill>
                      <a:schemeClr val="tx1"/>
                    </a:solidFill>
                    <a:latin typeface="Comic Sans MS" pitchFamily="66" charset="0"/>
                  </a:rPr>
                  <a:t>s</a:t>
                </a:r>
              </a:p>
              <a:p>
                <a:pPr algn="ctr">
                  <a:spcBef>
                    <a:spcPct val="0"/>
                  </a:spcBef>
                </a:pPr>
                <a:r>
                  <a:rPr lang="en-US" sz="2000" i="1">
                    <a:solidFill>
                      <a:schemeClr val="tx1"/>
                    </a:solidFill>
                    <a:latin typeface="Comic Sans MS" pitchFamily="66" charset="0"/>
                  </a:rPr>
                  <a:t>t</a:t>
                </a:r>
              </a:p>
              <a:p>
                <a:pPr algn="ctr">
                  <a:spcBef>
                    <a:spcPct val="0"/>
                  </a:spcBef>
                </a:pPr>
                <a:r>
                  <a:rPr lang="en-US" sz="2000" i="1">
                    <a:solidFill>
                      <a:schemeClr val="tx1"/>
                    </a:solidFill>
                    <a:latin typeface="Comic Sans MS" pitchFamily="66" charset="0"/>
                  </a:rPr>
                  <a:t>r.</a:t>
                </a:r>
              </a:p>
              <a:p>
                <a:pPr algn="ctr">
                  <a:spcBef>
                    <a:spcPct val="0"/>
                  </a:spcBef>
                </a:pPr>
                <a:endParaRPr lang="en-US" sz="2000" i="1">
                  <a:solidFill>
                    <a:schemeClr val="tx1"/>
                  </a:solidFill>
                  <a:latin typeface="Comic Sans MS" pitchFamily="66" charset="0"/>
                </a:endParaRPr>
              </a:p>
              <a:p>
                <a:pPr algn="ctr">
                  <a:spcBef>
                    <a:spcPct val="0"/>
                  </a:spcBef>
                </a:pPr>
                <a:r>
                  <a:rPr lang="en-US" sz="2000" i="1">
                    <a:solidFill>
                      <a:schemeClr val="tx1"/>
                    </a:solidFill>
                    <a:latin typeface="Comic Sans MS" pitchFamily="66" charset="0"/>
                  </a:rPr>
                  <a:t>O</a:t>
                </a:r>
              </a:p>
              <a:p>
                <a:pPr algn="ctr">
                  <a:spcBef>
                    <a:spcPct val="0"/>
                  </a:spcBef>
                </a:pPr>
                <a:r>
                  <a:rPr lang="en-US" sz="2000" i="1">
                    <a:solidFill>
                      <a:schemeClr val="tx1"/>
                    </a:solidFill>
                    <a:latin typeface="Comic Sans MS" pitchFamily="66" charset="0"/>
                  </a:rPr>
                  <a:t>r</a:t>
                </a:r>
              </a:p>
              <a:p>
                <a:pPr algn="ctr">
                  <a:spcBef>
                    <a:spcPct val="0"/>
                  </a:spcBef>
                </a:pPr>
                <a:r>
                  <a:rPr lang="en-US" sz="2000" i="1">
                    <a:solidFill>
                      <a:schemeClr val="tx1"/>
                    </a:solidFill>
                    <a:latin typeface="Comic Sans MS" pitchFamily="66" charset="0"/>
                  </a:rPr>
                  <a:t>d</a:t>
                </a:r>
              </a:p>
              <a:p>
                <a:pPr algn="ctr">
                  <a:spcBef>
                    <a:spcPct val="0"/>
                  </a:spcBef>
                </a:pPr>
                <a:r>
                  <a:rPr lang="en-US" sz="2000" i="1">
                    <a:solidFill>
                      <a:schemeClr val="tx1"/>
                    </a:solidFill>
                    <a:latin typeface="Comic Sans MS" pitchFamily="66" charset="0"/>
                  </a:rPr>
                  <a:t>e</a:t>
                </a:r>
              </a:p>
              <a:p>
                <a:pPr algn="ctr">
                  <a:spcBef>
                    <a:spcPct val="0"/>
                  </a:spcBef>
                </a:pPr>
                <a:r>
                  <a:rPr lang="en-US" sz="2000" i="1">
                    <a:solidFill>
                      <a:schemeClr val="tx1"/>
                    </a:solidFill>
                    <a:latin typeface="Comic Sans MS" pitchFamily="66" charset="0"/>
                  </a:rPr>
                  <a:t>r</a:t>
                </a:r>
              </a:p>
            </p:txBody>
          </p:sp>
          <p:sp>
            <p:nvSpPr>
              <p:cNvPr id="966662" name="Line 6"/>
              <p:cNvSpPr>
                <a:spLocks noChangeShapeType="1"/>
              </p:cNvSpPr>
              <p:nvPr/>
            </p:nvSpPr>
            <p:spPr bwMode="auto">
              <a:xfrm>
                <a:off x="424" y="1410"/>
                <a:ext cx="0" cy="2392"/>
              </a:xfrm>
              <a:prstGeom prst="line">
                <a:avLst/>
              </a:prstGeom>
              <a:noFill/>
              <a:ln w="25400">
                <a:solidFill>
                  <a:schemeClr val="tx1"/>
                </a:solidFill>
                <a:round/>
                <a:headEnd/>
                <a:tailEnd type="triangle" w="med" len="med"/>
              </a:ln>
              <a:effectLst/>
            </p:spPr>
            <p:txBody>
              <a:bodyPr wrap="none" anchor="ctr"/>
              <a:lstStyle/>
              <a:p>
                <a:endParaRPr lang="en-US"/>
              </a:p>
            </p:txBody>
          </p:sp>
          <p:sp>
            <p:nvSpPr>
              <p:cNvPr id="966663" name="Rectangle 7"/>
              <p:cNvSpPr>
                <a:spLocks noChangeArrowheads="1"/>
              </p:cNvSpPr>
              <p:nvPr/>
            </p:nvSpPr>
            <p:spPr bwMode="auto">
              <a:xfrm>
                <a:off x="524" y="1446"/>
                <a:ext cx="1494" cy="516"/>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add </a:t>
                </a:r>
                <a:r>
                  <a:rPr lang="en-US" sz="2400">
                    <a:latin typeface="Courier New" pitchFamily="49" charset="0"/>
                  </a:rPr>
                  <a:t>r1</a:t>
                </a:r>
                <a:r>
                  <a:rPr lang="en-US" sz="2400">
                    <a:solidFill>
                      <a:schemeClr val="tx1"/>
                    </a:solidFill>
                    <a:latin typeface="Courier New" pitchFamily="49" charset="0"/>
                  </a:rPr>
                  <a:t>,r2,r3</a:t>
                </a:r>
              </a:p>
              <a:p>
                <a:pPr latinLnBrk="1">
                  <a:spcBef>
                    <a:spcPct val="0"/>
                  </a:spcBef>
                </a:pPr>
                <a:endParaRPr lang="en-US" sz="2400">
                  <a:solidFill>
                    <a:schemeClr val="tx1"/>
                  </a:solidFill>
                  <a:latin typeface="Courier New" pitchFamily="49" charset="0"/>
                </a:endParaRPr>
              </a:p>
            </p:txBody>
          </p:sp>
          <p:sp>
            <p:nvSpPr>
              <p:cNvPr id="966664" name="Rectangle 8"/>
              <p:cNvSpPr>
                <a:spLocks noChangeArrowheads="1"/>
              </p:cNvSpPr>
              <p:nvPr/>
            </p:nvSpPr>
            <p:spPr bwMode="auto">
              <a:xfrm>
                <a:off x="524" y="1998"/>
                <a:ext cx="1494"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sub r4,</a:t>
                </a:r>
                <a:r>
                  <a:rPr lang="en-US" sz="2400">
                    <a:latin typeface="Courier New" pitchFamily="49" charset="0"/>
                  </a:rPr>
                  <a:t>r1</a:t>
                </a:r>
                <a:r>
                  <a:rPr lang="en-US" sz="2400">
                    <a:solidFill>
                      <a:schemeClr val="tx1"/>
                    </a:solidFill>
                    <a:latin typeface="Courier New" pitchFamily="49" charset="0"/>
                  </a:rPr>
                  <a:t>,r3</a:t>
                </a:r>
              </a:p>
              <a:p>
                <a:pPr latinLnBrk="1">
                  <a:spcBef>
                    <a:spcPct val="0"/>
                  </a:spcBef>
                </a:pPr>
                <a:endParaRPr lang="en-US" sz="2400">
                  <a:solidFill>
                    <a:schemeClr val="tx1"/>
                  </a:solidFill>
                  <a:latin typeface="Courier New" pitchFamily="49" charset="0"/>
                </a:endParaRPr>
              </a:p>
            </p:txBody>
          </p:sp>
          <p:sp>
            <p:nvSpPr>
              <p:cNvPr id="966665" name="Rectangle 9"/>
              <p:cNvSpPr>
                <a:spLocks noChangeArrowheads="1"/>
              </p:cNvSpPr>
              <p:nvPr/>
            </p:nvSpPr>
            <p:spPr bwMode="auto">
              <a:xfrm>
                <a:off x="524" y="2526"/>
                <a:ext cx="1494"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and r6,</a:t>
                </a:r>
                <a:r>
                  <a:rPr lang="en-US" sz="2400">
                    <a:latin typeface="Courier New" pitchFamily="49" charset="0"/>
                  </a:rPr>
                  <a:t>r1</a:t>
                </a:r>
                <a:r>
                  <a:rPr lang="en-US" sz="2400">
                    <a:solidFill>
                      <a:schemeClr val="tx1"/>
                    </a:solidFill>
                    <a:latin typeface="Courier New" pitchFamily="49" charset="0"/>
                  </a:rPr>
                  <a:t>,r7</a:t>
                </a:r>
              </a:p>
              <a:p>
                <a:pPr latinLnBrk="1">
                  <a:spcBef>
                    <a:spcPct val="0"/>
                  </a:spcBef>
                </a:pPr>
                <a:endParaRPr lang="en-US" sz="2400">
                  <a:solidFill>
                    <a:schemeClr val="tx1"/>
                  </a:solidFill>
                  <a:latin typeface="Courier New" pitchFamily="49" charset="0"/>
                </a:endParaRPr>
              </a:p>
            </p:txBody>
          </p:sp>
          <p:sp>
            <p:nvSpPr>
              <p:cNvPr id="966666" name="Rectangle 10"/>
              <p:cNvSpPr>
                <a:spLocks noChangeArrowheads="1"/>
              </p:cNvSpPr>
              <p:nvPr/>
            </p:nvSpPr>
            <p:spPr bwMode="auto">
              <a:xfrm>
                <a:off x="524" y="3066"/>
                <a:ext cx="1609"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or   r8,</a:t>
                </a:r>
                <a:r>
                  <a:rPr lang="en-US" sz="2400">
                    <a:latin typeface="Courier New" pitchFamily="49" charset="0"/>
                  </a:rPr>
                  <a:t>r1</a:t>
                </a:r>
                <a:r>
                  <a:rPr lang="en-US" sz="2400">
                    <a:solidFill>
                      <a:schemeClr val="tx1"/>
                    </a:solidFill>
                    <a:latin typeface="Courier New" pitchFamily="49" charset="0"/>
                  </a:rPr>
                  <a:t>,r9</a:t>
                </a:r>
              </a:p>
              <a:p>
                <a:pPr latinLnBrk="1">
                  <a:spcBef>
                    <a:spcPct val="0"/>
                  </a:spcBef>
                </a:pPr>
                <a:endParaRPr lang="en-US" sz="2400">
                  <a:solidFill>
                    <a:schemeClr val="tx1"/>
                  </a:solidFill>
                  <a:latin typeface="Courier New" pitchFamily="49" charset="0"/>
                </a:endParaRPr>
              </a:p>
            </p:txBody>
          </p:sp>
          <p:sp>
            <p:nvSpPr>
              <p:cNvPr id="966667" name="Rectangle 11"/>
              <p:cNvSpPr>
                <a:spLocks noChangeArrowheads="1"/>
              </p:cNvSpPr>
              <p:nvPr/>
            </p:nvSpPr>
            <p:spPr bwMode="auto">
              <a:xfrm>
                <a:off x="528" y="3552"/>
                <a:ext cx="1724" cy="28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xor r10,</a:t>
                </a:r>
                <a:r>
                  <a:rPr lang="en-US" sz="2400">
                    <a:solidFill>
                      <a:schemeClr val="accent2"/>
                    </a:solidFill>
                    <a:latin typeface="Courier New" pitchFamily="49" charset="0"/>
                  </a:rPr>
                  <a:t>r1</a:t>
                </a:r>
                <a:r>
                  <a:rPr lang="en-US" sz="2400">
                    <a:solidFill>
                      <a:schemeClr val="tx1"/>
                    </a:solidFill>
                    <a:latin typeface="Courier New" pitchFamily="49" charset="0"/>
                  </a:rPr>
                  <a:t>,r11</a:t>
                </a:r>
              </a:p>
            </p:txBody>
          </p:sp>
        </p:grpSp>
        <p:grpSp>
          <p:nvGrpSpPr>
            <p:cNvPr id="4" name="Group 12"/>
            <p:cNvGrpSpPr>
              <a:grpSpLocks/>
            </p:cNvGrpSpPr>
            <p:nvPr/>
          </p:nvGrpSpPr>
          <p:grpSpPr bwMode="auto">
            <a:xfrm>
              <a:off x="1924" y="1363"/>
              <a:ext cx="3821" cy="2537"/>
              <a:chOff x="1932" y="1200"/>
              <a:chExt cx="3624" cy="2537"/>
            </a:xfrm>
          </p:grpSpPr>
          <p:grpSp>
            <p:nvGrpSpPr>
              <p:cNvPr id="5" name="Group 13"/>
              <p:cNvGrpSpPr>
                <a:grpSpLocks/>
              </p:cNvGrpSpPr>
              <p:nvPr/>
            </p:nvGrpSpPr>
            <p:grpSpPr bwMode="auto">
              <a:xfrm>
                <a:off x="2766" y="2256"/>
                <a:ext cx="1951" cy="441"/>
                <a:chOff x="1933" y="1200"/>
                <a:chExt cx="1951" cy="441"/>
              </a:xfrm>
            </p:grpSpPr>
            <p:grpSp>
              <p:nvGrpSpPr>
                <p:cNvPr id="6" name="Group 14"/>
                <p:cNvGrpSpPr>
                  <a:grpSpLocks noChangeAspect="1"/>
                </p:cNvGrpSpPr>
                <p:nvPr/>
              </p:nvGrpSpPr>
              <p:grpSpPr bwMode="auto">
                <a:xfrm>
                  <a:off x="2421" y="1304"/>
                  <a:ext cx="241" cy="233"/>
                  <a:chOff x="1357" y="528"/>
                  <a:chExt cx="522" cy="432"/>
                </a:xfrm>
              </p:grpSpPr>
              <p:grpSp>
                <p:nvGrpSpPr>
                  <p:cNvPr id="7" name="Group 15"/>
                  <p:cNvGrpSpPr>
                    <a:grpSpLocks noChangeAspect="1"/>
                  </p:cNvGrpSpPr>
                  <p:nvPr/>
                </p:nvGrpSpPr>
                <p:grpSpPr bwMode="auto">
                  <a:xfrm>
                    <a:off x="1374" y="528"/>
                    <a:ext cx="480" cy="432"/>
                    <a:chOff x="1392" y="528"/>
                    <a:chExt cx="480" cy="432"/>
                  </a:xfrm>
                </p:grpSpPr>
                <p:sp>
                  <p:nvSpPr>
                    <p:cNvPr id="966672" name="Rectangle 16"/>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673" name="Rectangle 17"/>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674" name="Text Box 18"/>
                  <p:cNvSpPr txBox="1">
                    <a:spLocks noChangeAspect="1" noChangeArrowheads="1"/>
                  </p:cNvSpPr>
                  <p:nvPr/>
                </p:nvSpPr>
                <p:spPr bwMode="auto">
                  <a:xfrm>
                    <a:off x="1357"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6675" name="Line 19"/>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6676" name="Line 20"/>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8" name="Group 21"/>
                <p:cNvGrpSpPr>
                  <a:grpSpLocks noChangeAspect="1"/>
                </p:cNvGrpSpPr>
                <p:nvPr/>
              </p:nvGrpSpPr>
              <p:grpSpPr bwMode="auto">
                <a:xfrm>
                  <a:off x="2851" y="1235"/>
                  <a:ext cx="206" cy="371"/>
                  <a:chOff x="2991" y="411"/>
                  <a:chExt cx="371" cy="768"/>
                </a:xfrm>
              </p:grpSpPr>
              <p:sp>
                <p:nvSpPr>
                  <p:cNvPr id="966678" name="AutoShape 22"/>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6679" name="AutoShape 2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6680" name="Freeform 24"/>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681" name="Text Box 25"/>
                  <p:cNvSpPr txBox="1">
                    <a:spLocks noChangeAspect="1" noChangeArrowheads="1"/>
                  </p:cNvSpPr>
                  <p:nvPr/>
                </p:nvSpPr>
                <p:spPr bwMode="auto">
                  <a:xfrm rot="-5400000">
                    <a:off x="2943" y="619"/>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6682" name="Line 26"/>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6683" name="Line 27"/>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 name="Group 28"/>
                <p:cNvGrpSpPr>
                  <a:grpSpLocks noChangeAspect="1"/>
                </p:cNvGrpSpPr>
                <p:nvPr/>
              </p:nvGrpSpPr>
              <p:grpSpPr bwMode="auto">
                <a:xfrm>
                  <a:off x="3181" y="1305"/>
                  <a:ext cx="334" cy="232"/>
                  <a:chOff x="3792" y="576"/>
                  <a:chExt cx="723" cy="480"/>
                </a:xfrm>
              </p:grpSpPr>
              <p:sp>
                <p:nvSpPr>
                  <p:cNvPr id="966685" name="Rectangle 2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686" name="Text Box 30"/>
                  <p:cNvSpPr txBox="1">
                    <a:spLocks noChangeAspect="1" noChangeArrowheads="1"/>
                  </p:cNvSpPr>
                  <p:nvPr/>
                </p:nvSpPr>
                <p:spPr bwMode="auto">
                  <a:xfrm>
                    <a:off x="3792" y="628"/>
                    <a:ext cx="72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6687" name="Freeform 31"/>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688" name="Line 32"/>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6689" name="Line 33"/>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0" name="Group 34"/>
                <p:cNvGrpSpPr>
                  <a:grpSpLocks noChangeAspect="1"/>
                </p:cNvGrpSpPr>
                <p:nvPr/>
              </p:nvGrpSpPr>
              <p:grpSpPr bwMode="auto">
                <a:xfrm>
                  <a:off x="1933" y="1305"/>
                  <a:ext cx="352" cy="232"/>
                  <a:chOff x="1061" y="576"/>
                  <a:chExt cx="760" cy="480"/>
                </a:xfrm>
              </p:grpSpPr>
              <p:sp>
                <p:nvSpPr>
                  <p:cNvPr id="966691" name="Rectangle 3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692" name="Text Box 36"/>
                  <p:cNvSpPr txBox="1">
                    <a:spLocks noChangeAspect="1" noChangeArrowheads="1"/>
                  </p:cNvSpPr>
                  <p:nvPr/>
                </p:nvSpPr>
                <p:spPr bwMode="auto">
                  <a:xfrm>
                    <a:off x="1061" y="628"/>
                    <a:ext cx="76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1" name="Group 37"/>
                <p:cNvGrpSpPr>
                  <a:grpSpLocks/>
                </p:cNvGrpSpPr>
                <p:nvPr/>
              </p:nvGrpSpPr>
              <p:grpSpPr bwMode="auto">
                <a:xfrm>
                  <a:off x="2288" y="1200"/>
                  <a:ext cx="1297" cy="441"/>
                  <a:chOff x="2112" y="528"/>
                  <a:chExt cx="2088" cy="681"/>
                </a:xfrm>
              </p:grpSpPr>
              <p:sp>
                <p:nvSpPr>
                  <p:cNvPr id="966694" name="Rectangle 3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695" name="Rectangle 3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696" name="Rectangle 4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697" name="Rectangle 4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2" name="Group 42"/>
                <p:cNvGrpSpPr>
                  <a:grpSpLocks noChangeAspect="1"/>
                </p:cNvGrpSpPr>
                <p:nvPr/>
              </p:nvGrpSpPr>
              <p:grpSpPr bwMode="auto">
                <a:xfrm flipH="1">
                  <a:off x="3643" y="1296"/>
                  <a:ext cx="241" cy="233"/>
                  <a:chOff x="1362" y="528"/>
                  <a:chExt cx="518" cy="432"/>
                </a:xfrm>
              </p:grpSpPr>
              <p:grpSp>
                <p:nvGrpSpPr>
                  <p:cNvPr id="13" name="Group 43"/>
                  <p:cNvGrpSpPr>
                    <a:grpSpLocks noChangeAspect="1"/>
                  </p:cNvGrpSpPr>
                  <p:nvPr/>
                </p:nvGrpSpPr>
                <p:grpSpPr bwMode="auto">
                  <a:xfrm>
                    <a:off x="1374" y="528"/>
                    <a:ext cx="480" cy="432"/>
                    <a:chOff x="1392" y="528"/>
                    <a:chExt cx="480" cy="432"/>
                  </a:xfrm>
                </p:grpSpPr>
                <p:sp>
                  <p:nvSpPr>
                    <p:cNvPr id="966700" name="Rectangle 44"/>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701" name="Rectangle 45"/>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702" name="Text Box 46"/>
                  <p:cNvSpPr txBox="1">
                    <a:spLocks noChangeAspect="1" noChangeArrowheads="1"/>
                  </p:cNvSpPr>
                  <p:nvPr/>
                </p:nvSpPr>
                <p:spPr bwMode="auto">
                  <a:xfrm>
                    <a:off x="1362"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4" name="Group 47"/>
              <p:cNvGrpSpPr>
                <a:grpSpLocks/>
              </p:cNvGrpSpPr>
              <p:nvPr/>
            </p:nvGrpSpPr>
            <p:grpSpPr bwMode="auto">
              <a:xfrm>
                <a:off x="2346" y="1720"/>
                <a:ext cx="1952" cy="441"/>
                <a:chOff x="1933" y="1200"/>
                <a:chExt cx="1952" cy="441"/>
              </a:xfrm>
            </p:grpSpPr>
            <p:grpSp>
              <p:nvGrpSpPr>
                <p:cNvPr id="15" name="Group 48"/>
                <p:cNvGrpSpPr>
                  <a:grpSpLocks noChangeAspect="1"/>
                </p:cNvGrpSpPr>
                <p:nvPr/>
              </p:nvGrpSpPr>
              <p:grpSpPr bwMode="auto">
                <a:xfrm>
                  <a:off x="2421" y="1304"/>
                  <a:ext cx="241" cy="233"/>
                  <a:chOff x="1357" y="528"/>
                  <a:chExt cx="522" cy="432"/>
                </a:xfrm>
              </p:grpSpPr>
              <p:grpSp>
                <p:nvGrpSpPr>
                  <p:cNvPr id="16" name="Group 49"/>
                  <p:cNvGrpSpPr>
                    <a:grpSpLocks noChangeAspect="1"/>
                  </p:cNvGrpSpPr>
                  <p:nvPr/>
                </p:nvGrpSpPr>
                <p:grpSpPr bwMode="auto">
                  <a:xfrm>
                    <a:off x="1374" y="528"/>
                    <a:ext cx="480" cy="432"/>
                    <a:chOff x="1392" y="528"/>
                    <a:chExt cx="480" cy="432"/>
                  </a:xfrm>
                </p:grpSpPr>
                <p:sp>
                  <p:nvSpPr>
                    <p:cNvPr id="966706" name="Rectangle 50"/>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707" name="Rectangle 51"/>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708" name="Text Box 52"/>
                  <p:cNvSpPr txBox="1">
                    <a:spLocks noChangeAspect="1" noChangeArrowheads="1"/>
                  </p:cNvSpPr>
                  <p:nvPr/>
                </p:nvSpPr>
                <p:spPr bwMode="auto">
                  <a:xfrm>
                    <a:off x="1357"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6709" name="Line 53"/>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6710" name="Line 54"/>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7" name="Group 55"/>
                <p:cNvGrpSpPr>
                  <a:grpSpLocks noChangeAspect="1"/>
                </p:cNvGrpSpPr>
                <p:nvPr/>
              </p:nvGrpSpPr>
              <p:grpSpPr bwMode="auto">
                <a:xfrm>
                  <a:off x="2851" y="1235"/>
                  <a:ext cx="206" cy="371"/>
                  <a:chOff x="2991" y="411"/>
                  <a:chExt cx="371" cy="768"/>
                </a:xfrm>
              </p:grpSpPr>
              <p:sp>
                <p:nvSpPr>
                  <p:cNvPr id="966712" name="AutoShape 56"/>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6713" name="AutoShape 5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6714" name="Freeform 58"/>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715" name="Text Box 59"/>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6716" name="Line 60"/>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6717" name="Line 61"/>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8" name="Group 62"/>
                <p:cNvGrpSpPr>
                  <a:grpSpLocks noChangeAspect="1"/>
                </p:cNvGrpSpPr>
                <p:nvPr/>
              </p:nvGrpSpPr>
              <p:grpSpPr bwMode="auto">
                <a:xfrm>
                  <a:off x="3181" y="1305"/>
                  <a:ext cx="334" cy="232"/>
                  <a:chOff x="3792" y="576"/>
                  <a:chExt cx="723" cy="480"/>
                </a:xfrm>
              </p:grpSpPr>
              <p:sp>
                <p:nvSpPr>
                  <p:cNvPr id="966719" name="Rectangle 6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720" name="Text Box 64"/>
                  <p:cNvSpPr txBox="1">
                    <a:spLocks noChangeAspect="1" noChangeArrowheads="1"/>
                  </p:cNvSpPr>
                  <p:nvPr/>
                </p:nvSpPr>
                <p:spPr bwMode="auto">
                  <a:xfrm>
                    <a:off x="3792" y="628"/>
                    <a:ext cx="72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6721" name="Freeform 65"/>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722" name="Line 66"/>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6723" name="Line 67"/>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9" name="Group 68"/>
                <p:cNvGrpSpPr>
                  <a:grpSpLocks noChangeAspect="1"/>
                </p:cNvGrpSpPr>
                <p:nvPr/>
              </p:nvGrpSpPr>
              <p:grpSpPr bwMode="auto">
                <a:xfrm>
                  <a:off x="1933" y="1305"/>
                  <a:ext cx="352" cy="232"/>
                  <a:chOff x="1061" y="576"/>
                  <a:chExt cx="759" cy="480"/>
                </a:xfrm>
              </p:grpSpPr>
              <p:sp>
                <p:nvSpPr>
                  <p:cNvPr id="966725" name="Rectangle 6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726" name="Text Box 70"/>
                  <p:cNvSpPr txBox="1">
                    <a:spLocks noChangeAspect="1" noChangeArrowheads="1"/>
                  </p:cNvSpPr>
                  <p:nvPr/>
                </p:nvSpPr>
                <p:spPr bwMode="auto">
                  <a:xfrm>
                    <a:off x="1061" y="628"/>
                    <a:ext cx="759"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0" name="Group 71"/>
                <p:cNvGrpSpPr>
                  <a:grpSpLocks/>
                </p:cNvGrpSpPr>
                <p:nvPr/>
              </p:nvGrpSpPr>
              <p:grpSpPr bwMode="auto">
                <a:xfrm>
                  <a:off x="2288" y="1200"/>
                  <a:ext cx="1297" cy="441"/>
                  <a:chOff x="2112" y="528"/>
                  <a:chExt cx="2088" cy="681"/>
                </a:xfrm>
              </p:grpSpPr>
              <p:sp>
                <p:nvSpPr>
                  <p:cNvPr id="966728" name="Rectangle 7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729" name="Rectangle 7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730" name="Rectangle 7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731" name="Rectangle 7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1" name="Group 76"/>
                <p:cNvGrpSpPr>
                  <a:grpSpLocks noChangeAspect="1"/>
                </p:cNvGrpSpPr>
                <p:nvPr/>
              </p:nvGrpSpPr>
              <p:grpSpPr bwMode="auto">
                <a:xfrm flipH="1">
                  <a:off x="3644" y="1296"/>
                  <a:ext cx="241" cy="233"/>
                  <a:chOff x="1364" y="528"/>
                  <a:chExt cx="518" cy="432"/>
                </a:xfrm>
              </p:grpSpPr>
              <p:grpSp>
                <p:nvGrpSpPr>
                  <p:cNvPr id="22" name="Group 77"/>
                  <p:cNvGrpSpPr>
                    <a:grpSpLocks noChangeAspect="1"/>
                  </p:cNvGrpSpPr>
                  <p:nvPr/>
                </p:nvGrpSpPr>
                <p:grpSpPr bwMode="auto">
                  <a:xfrm>
                    <a:off x="1374" y="528"/>
                    <a:ext cx="480" cy="432"/>
                    <a:chOff x="1392" y="528"/>
                    <a:chExt cx="480" cy="432"/>
                  </a:xfrm>
                </p:grpSpPr>
                <p:sp>
                  <p:nvSpPr>
                    <p:cNvPr id="966734" name="Rectangle 78"/>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735" name="Rectangle 79"/>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736" name="Text Box 80"/>
                  <p:cNvSpPr txBox="1">
                    <a:spLocks noChangeAspect="1" noChangeArrowheads="1"/>
                  </p:cNvSpPr>
                  <p:nvPr/>
                </p:nvSpPr>
                <p:spPr bwMode="auto">
                  <a:xfrm>
                    <a:off x="1364"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23" name="Group 81"/>
              <p:cNvGrpSpPr>
                <a:grpSpLocks/>
              </p:cNvGrpSpPr>
              <p:nvPr/>
            </p:nvGrpSpPr>
            <p:grpSpPr bwMode="auto">
              <a:xfrm>
                <a:off x="1932" y="1200"/>
                <a:ext cx="1951" cy="441"/>
                <a:chOff x="1932" y="1200"/>
                <a:chExt cx="1951" cy="441"/>
              </a:xfrm>
            </p:grpSpPr>
            <p:grpSp>
              <p:nvGrpSpPr>
                <p:cNvPr id="24" name="Group 82"/>
                <p:cNvGrpSpPr>
                  <a:grpSpLocks noChangeAspect="1"/>
                </p:cNvGrpSpPr>
                <p:nvPr/>
              </p:nvGrpSpPr>
              <p:grpSpPr bwMode="auto">
                <a:xfrm>
                  <a:off x="2420" y="1304"/>
                  <a:ext cx="241" cy="233"/>
                  <a:chOff x="1355" y="528"/>
                  <a:chExt cx="522" cy="432"/>
                </a:xfrm>
              </p:grpSpPr>
              <p:grpSp>
                <p:nvGrpSpPr>
                  <p:cNvPr id="25" name="Group 83"/>
                  <p:cNvGrpSpPr>
                    <a:grpSpLocks noChangeAspect="1"/>
                  </p:cNvGrpSpPr>
                  <p:nvPr/>
                </p:nvGrpSpPr>
                <p:grpSpPr bwMode="auto">
                  <a:xfrm>
                    <a:off x="1374" y="528"/>
                    <a:ext cx="480" cy="432"/>
                    <a:chOff x="1392" y="528"/>
                    <a:chExt cx="480" cy="432"/>
                  </a:xfrm>
                </p:grpSpPr>
                <p:sp>
                  <p:nvSpPr>
                    <p:cNvPr id="966740" name="Rectangle 84"/>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741" name="Rectangle 85"/>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742" name="Text Box 86"/>
                  <p:cNvSpPr txBox="1">
                    <a:spLocks noChangeAspect="1" noChangeArrowheads="1"/>
                  </p:cNvSpPr>
                  <p:nvPr/>
                </p:nvSpPr>
                <p:spPr bwMode="auto">
                  <a:xfrm>
                    <a:off x="1355"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6743" name="Line 87"/>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6744" name="Line 88"/>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26" name="Group 89"/>
                <p:cNvGrpSpPr>
                  <a:grpSpLocks noChangeAspect="1"/>
                </p:cNvGrpSpPr>
                <p:nvPr/>
              </p:nvGrpSpPr>
              <p:grpSpPr bwMode="auto">
                <a:xfrm>
                  <a:off x="2851" y="1235"/>
                  <a:ext cx="206" cy="371"/>
                  <a:chOff x="2991" y="411"/>
                  <a:chExt cx="371" cy="768"/>
                </a:xfrm>
              </p:grpSpPr>
              <p:sp>
                <p:nvSpPr>
                  <p:cNvPr id="966746" name="AutoShape 90"/>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6747" name="AutoShape 9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6748" name="Freeform 92"/>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749" name="Text Box 93"/>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6750" name="Line 94"/>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6751" name="Line 95"/>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27" name="Group 96"/>
                <p:cNvGrpSpPr>
                  <a:grpSpLocks noChangeAspect="1"/>
                </p:cNvGrpSpPr>
                <p:nvPr/>
              </p:nvGrpSpPr>
              <p:grpSpPr bwMode="auto">
                <a:xfrm>
                  <a:off x="3180" y="1305"/>
                  <a:ext cx="334" cy="232"/>
                  <a:chOff x="3790" y="576"/>
                  <a:chExt cx="722" cy="480"/>
                </a:xfrm>
              </p:grpSpPr>
              <p:sp>
                <p:nvSpPr>
                  <p:cNvPr id="966753" name="Rectangle 9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754" name="Text Box 98"/>
                  <p:cNvSpPr txBox="1">
                    <a:spLocks noChangeAspect="1" noChangeArrowheads="1"/>
                  </p:cNvSpPr>
                  <p:nvPr/>
                </p:nvSpPr>
                <p:spPr bwMode="auto">
                  <a:xfrm>
                    <a:off x="3790" y="628"/>
                    <a:ext cx="72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6755" name="Freeform 99"/>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756" name="Line 100"/>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6757" name="Line 101"/>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28" name="Group 102"/>
                <p:cNvGrpSpPr>
                  <a:grpSpLocks noChangeAspect="1"/>
                </p:cNvGrpSpPr>
                <p:nvPr/>
              </p:nvGrpSpPr>
              <p:grpSpPr bwMode="auto">
                <a:xfrm>
                  <a:off x="1932" y="1305"/>
                  <a:ext cx="352" cy="232"/>
                  <a:chOff x="1058" y="576"/>
                  <a:chExt cx="760" cy="480"/>
                </a:xfrm>
              </p:grpSpPr>
              <p:sp>
                <p:nvSpPr>
                  <p:cNvPr id="966759" name="Rectangle 10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760" name="Text Box 104"/>
                  <p:cNvSpPr txBox="1">
                    <a:spLocks noChangeAspect="1" noChangeArrowheads="1"/>
                  </p:cNvSpPr>
                  <p:nvPr/>
                </p:nvSpPr>
                <p:spPr bwMode="auto">
                  <a:xfrm>
                    <a:off x="1058" y="628"/>
                    <a:ext cx="76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9" name="Group 105"/>
                <p:cNvGrpSpPr>
                  <a:grpSpLocks/>
                </p:cNvGrpSpPr>
                <p:nvPr/>
              </p:nvGrpSpPr>
              <p:grpSpPr bwMode="auto">
                <a:xfrm>
                  <a:off x="2288" y="1200"/>
                  <a:ext cx="1297" cy="441"/>
                  <a:chOff x="2112" y="528"/>
                  <a:chExt cx="2088" cy="681"/>
                </a:xfrm>
              </p:grpSpPr>
              <p:sp>
                <p:nvSpPr>
                  <p:cNvPr id="966762" name="Rectangle 10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763" name="Rectangle 10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764" name="Rectangle 10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765" name="Rectangle 10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30" name="Group 110"/>
                <p:cNvGrpSpPr>
                  <a:grpSpLocks noChangeAspect="1"/>
                </p:cNvGrpSpPr>
                <p:nvPr/>
              </p:nvGrpSpPr>
              <p:grpSpPr bwMode="auto">
                <a:xfrm flipH="1">
                  <a:off x="3642" y="1296"/>
                  <a:ext cx="241" cy="233"/>
                  <a:chOff x="1360" y="528"/>
                  <a:chExt cx="518" cy="432"/>
                </a:xfrm>
              </p:grpSpPr>
              <p:grpSp>
                <p:nvGrpSpPr>
                  <p:cNvPr id="31" name="Group 111"/>
                  <p:cNvGrpSpPr>
                    <a:grpSpLocks noChangeAspect="1"/>
                  </p:cNvGrpSpPr>
                  <p:nvPr/>
                </p:nvGrpSpPr>
                <p:grpSpPr bwMode="auto">
                  <a:xfrm>
                    <a:off x="1374" y="528"/>
                    <a:ext cx="480" cy="432"/>
                    <a:chOff x="1392" y="528"/>
                    <a:chExt cx="480" cy="432"/>
                  </a:xfrm>
                </p:grpSpPr>
                <p:sp>
                  <p:nvSpPr>
                    <p:cNvPr id="966768" name="Rectangle 112"/>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769" name="Rectangle 113"/>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770" name="Text Box 114"/>
                  <p:cNvSpPr txBox="1">
                    <a:spLocks noChangeAspect="1" noChangeArrowheads="1"/>
                  </p:cNvSpPr>
                  <p:nvPr/>
                </p:nvSpPr>
                <p:spPr bwMode="auto">
                  <a:xfrm>
                    <a:off x="1360"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966786" name="Group 115"/>
              <p:cNvGrpSpPr>
                <a:grpSpLocks/>
              </p:cNvGrpSpPr>
              <p:nvPr/>
            </p:nvGrpSpPr>
            <p:grpSpPr bwMode="auto">
              <a:xfrm>
                <a:off x="3186" y="2784"/>
                <a:ext cx="1950" cy="441"/>
                <a:chOff x="1933" y="1200"/>
                <a:chExt cx="1950" cy="441"/>
              </a:xfrm>
            </p:grpSpPr>
            <p:grpSp>
              <p:nvGrpSpPr>
                <p:cNvPr id="966792" name="Group 116"/>
                <p:cNvGrpSpPr>
                  <a:grpSpLocks noChangeAspect="1"/>
                </p:cNvGrpSpPr>
                <p:nvPr/>
              </p:nvGrpSpPr>
              <p:grpSpPr bwMode="auto">
                <a:xfrm>
                  <a:off x="2418" y="1304"/>
                  <a:ext cx="241" cy="233"/>
                  <a:chOff x="1351" y="528"/>
                  <a:chExt cx="522" cy="432"/>
                </a:xfrm>
              </p:grpSpPr>
              <p:grpSp>
                <p:nvGrpSpPr>
                  <p:cNvPr id="966795" name="Group 117"/>
                  <p:cNvGrpSpPr>
                    <a:grpSpLocks noChangeAspect="1"/>
                  </p:cNvGrpSpPr>
                  <p:nvPr/>
                </p:nvGrpSpPr>
                <p:grpSpPr bwMode="auto">
                  <a:xfrm>
                    <a:off x="1374" y="528"/>
                    <a:ext cx="480" cy="432"/>
                    <a:chOff x="1392" y="528"/>
                    <a:chExt cx="480" cy="432"/>
                  </a:xfrm>
                </p:grpSpPr>
                <p:sp>
                  <p:nvSpPr>
                    <p:cNvPr id="966774" name="Rectangle 118"/>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775" name="Rectangle 119"/>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776" name="Text Box 120"/>
                  <p:cNvSpPr txBox="1">
                    <a:spLocks noChangeAspect="1" noChangeArrowheads="1"/>
                  </p:cNvSpPr>
                  <p:nvPr/>
                </p:nvSpPr>
                <p:spPr bwMode="auto">
                  <a:xfrm>
                    <a:off x="1351"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6777" name="Line 121"/>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6778" name="Line 122"/>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966800" name="Group 123"/>
                <p:cNvGrpSpPr>
                  <a:grpSpLocks noChangeAspect="1"/>
                </p:cNvGrpSpPr>
                <p:nvPr/>
              </p:nvGrpSpPr>
              <p:grpSpPr bwMode="auto">
                <a:xfrm>
                  <a:off x="2851" y="1235"/>
                  <a:ext cx="206" cy="371"/>
                  <a:chOff x="2991" y="411"/>
                  <a:chExt cx="371" cy="768"/>
                </a:xfrm>
              </p:grpSpPr>
              <p:sp>
                <p:nvSpPr>
                  <p:cNvPr id="966780" name="AutoShape 124"/>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6781" name="AutoShape 125"/>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6782" name="Freeform 126"/>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783" name="Text Box 127"/>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6784" name="Line 128"/>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6785" name="Line 129"/>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66801" name="Group 130"/>
                <p:cNvGrpSpPr>
                  <a:grpSpLocks noChangeAspect="1"/>
                </p:cNvGrpSpPr>
                <p:nvPr/>
              </p:nvGrpSpPr>
              <p:grpSpPr bwMode="auto">
                <a:xfrm>
                  <a:off x="3180" y="1305"/>
                  <a:ext cx="334" cy="232"/>
                  <a:chOff x="3790" y="576"/>
                  <a:chExt cx="722" cy="480"/>
                </a:xfrm>
              </p:grpSpPr>
              <p:sp>
                <p:nvSpPr>
                  <p:cNvPr id="966787" name="Rectangle 131"/>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788" name="Text Box 132"/>
                  <p:cNvSpPr txBox="1">
                    <a:spLocks noChangeAspect="1" noChangeArrowheads="1"/>
                  </p:cNvSpPr>
                  <p:nvPr/>
                </p:nvSpPr>
                <p:spPr bwMode="auto">
                  <a:xfrm>
                    <a:off x="3790" y="628"/>
                    <a:ext cx="72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6789" name="Freeform 133"/>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790" name="Line 134"/>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6791" name="Line 135"/>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66805" name="Group 136"/>
                <p:cNvGrpSpPr>
                  <a:grpSpLocks noChangeAspect="1"/>
                </p:cNvGrpSpPr>
                <p:nvPr/>
              </p:nvGrpSpPr>
              <p:grpSpPr bwMode="auto">
                <a:xfrm>
                  <a:off x="1933" y="1305"/>
                  <a:ext cx="352" cy="232"/>
                  <a:chOff x="1061" y="576"/>
                  <a:chExt cx="759" cy="480"/>
                </a:xfrm>
              </p:grpSpPr>
              <p:sp>
                <p:nvSpPr>
                  <p:cNvPr id="966793" name="Rectangle 137"/>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794" name="Text Box 138"/>
                  <p:cNvSpPr txBox="1">
                    <a:spLocks noChangeAspect="1" noChangeArrowheads="1"/>
                  </p:cNvSpPr>
                  <p:nvPr/>
                </p:nvSpPr>
                <p:spPr bwMode="auto">
                  <a:xfrm>
                    <a:off x="1061" y="628"/>
                    <a:ext cx="759"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66806" name="Group 139"/>
                <p:cNvGrpSpPr>
                  <a:grpSpLocks/>
                </p:cNvGrpSpPr>
                <p:nvPr/>
              </p:nvGrpSpPr>
              <p:grpSpPr bwMode="auto">
                <a:xfrm>
                  <a:off x="2288" y="1200"/>
                  <a:ext cx="1297" cy="441"/>
                  <a:chOff x="2112" y="528"/>
                  <a:chExt cx="2088" cy="681"/>
                </a:xfrm>
              </p:grpSpPr>
              <p:sp>
                <p:nvSpPr>
                  <p:cNvPr id="966796" name="Rectangle 140"/>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797" name="Rectangle 141"/>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798" name="Rectangle 142"/>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799" name="Rectangle 143"/>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66807" name="Group 144"/>
                <p:cNvGrpSpPr>
                  <a:grpSpLocks noChangeAspect="1"/>
                </p:cNvGrpSpPr>
                <p:nvPr/>
              </p:nvGrpSpPr>
              <p:grpSpPr bwMode="auto">
                <a:xfrm flipH="1">
                  <a:off x="3642" y="1296"/>
                  <a:ext cx="241" cy="233"/>
                  <a:chOff x="1360" y="528"/>
                  <a:chExt cx="518" cy="432"/>
                </a:xfrm>
              </p:grpSpPr>
              <p:grpSp>
                <p:nvGrpSpPr>
                  <p:cNvPr id="966813" name="Group 145"/>
                  <p:cNvGrpSpPr>
                    <a:grpSpLocks noChangeAspect="1"/>
                  </p:cNvGrpSpPr>
                  <p:nvPr/>
                </p:nvGrpSpPr>
                <p:grpSpPr bwMode="auto">
                  <a:xfrm>
                    <a:off x="1374" y="528"/>
                    <a:ext cx="480" cy="432"/>
                    <a:chOff x="1392" y="528"/>
                    <a:chExt cx="480" cy="432"/>
                  </a:xfrm>
                </p:grpSpPr>
                <p:sp>
                  <p:nvSpPr>
                    <p:cNvPr id="966802" name="Rectangle 146"/>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803" name="Rectangle 147"/>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804" name="Text Box 148"/>
                  <p:cNvSpPr txBox="1">
                    <a:spLocks noChangeAspect="1" noChangeArrowheads="1"/>
                  </p:cNvSpPr>
                  <p:nvPr/>
                </p:nvSpPr>
                <p:spPr bwMode="auto">
                  <a:xfrm>
                    <a:off x="1360"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966820" name="Group 149"/>
              <p:cNvGrpSpPr>
                <a:grpSpLocks/>
              </p:cNvGrpSpPr>
              <p:nvPr/>
            </p:nvGrpSpPr>
            <p:grpSpPr bwMode="auto">
              <a:xfrm>
                <a:off x="3606" y="3296"/>
                <a:ext cx="1950" cy="441"/>
                <a:chOff x="1933" y="1200"/>
                <a:chExt cx="1950" cy="441"/>
              </a:xfrm>
            </p:grpSpPr>
            <p:grpSp>
              <p:nvGrpSpPr>
                <p:cNvPr id="966826" name="Group 150"/>
                <p:cNvGrpSpPr>
                  <a:grpSpLocks noChangeAspect="1"/>
                </p:cNvGrpSpPr>
                <p:nvPr/>
              </p:nvGrpSpPr>
              <p:grpSpPr bwMode="auto">
                <a:xfrm>
                  <a:off x="2420" y="1304"/>
                  <a:ext cx="240" cy="233"/>
                  <a:chOff x="1355" y="528"/>
                  <a:chExt cx="520" cy="432"/>
                </a:xfrm>
              </p:grpSpPr>
              <p:grpSp>
                <p:nvGrpSpPr>
                  <p:cNvPr id="966829" name="Group 151"/>
                  <p:cNvGrpSpPr>
                    <a:grpSpLocks noChangeAspect="1"/>
                  </p:cNvGrpSpPr>
                  <p:nvPr/>
                </p:nvGrpSpPr>
                <p:grpSpPr bwMode="auto">
                  <a:xfrm>
                    <a:off x="1374" y="528"/>
                    <a:ext cx="480" cy="432"/>
                    <a:chOff x="1392" y="528"/>
                    <a:chExt cx="480" cy="432"/>
                  </a:xfrm>
                </p:grpSpPr>
                <p:sp>
                  <p:nvSpPr>
                    <p:cNvPr id="966808" name="Rectangle 152"/>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809" name="Rectangle 153"/>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810" name="Text Box 154"/>
                  <p:cNvSpPr txBox="1">
                    <a:spLocks noChangeAspect="1" noChangeArrowheads="1"/>
                  </p:cNvSpPr>
                  <p:nvPr/>
                </p:nvSpPr>
                <p:spPr bwMode="auto">
                  <a:xfrm>
                    <a:off x="1355" y="574"/>
                    <a:ext cx="520"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6811" name="Line 155"/>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6812" name="Line 156"/>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966834" name="Group 157"/>
                <p:cNvGrpSpPr>
                  <a:grpSpLocks noChangeAspect="1"/>
                </p:cNvGrpSpPr>
                <p:nvPr/>
              </p:nvGrpSpPr>
              <p:grpSpPr bwMode="auto">
                <a:xfrm>
                  <a:off x="2851" y="1235"/>
                  <a:ext cx="206" cy="371"/>
                  <a:chOff x="2991" y="411"/>
                  <a:chExt cx="371" cy="768"/>
                </a:xfrm>
              </p:grpSpPr>
              <p:sp>
                <p:nvSpPr>
                  <p:cNvPr id="966814" name="AutoShape 158"/>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6815" name="AutoShape 159"/>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6816" name="Freeform 160"/>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817" name="Text Box 161"/>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6818" name="Line 162"/>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6819" name="Line 163"/>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66835" name="Group 164"/>
                <p:cNvGrpSpPr>
                  <a:grpSpLocks noChangeAspect="1"/>
                </p:cNvGrpSpPr>
                <p:nvPr/>
              </p:nvGrpSpPr>
              <p:grpSpPr bwMode="auto">
                <a:xfrm>
                  <a:off x="3180" y="1305"/>
                  <a:ext cx="334" cy="232"/>
                  <a:chOff x="3790" y="576"/>
                  <a:chExt cx="722" cy="480"/>
                </a:xfrm>
              </p:grpSpPr>
              <p:sp>
                <p:nvSpPr>
                  <p:cNvPr id="966821" name="Rectangle 165"/>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822" name="Text Box 166"/>
                  <p:cNvSpPr txBox="1">
                    <a:spLocks noChangeAspect="1" noChangeArrowheads="1"/>
                  </p:cNvSpPr>
                  <p:nvPr/>
                </p:nvSpPr>
                <p:spPr bwMode="auto">
                  <a:xfrm>
                    <a:off x="3790" y="628"/>
                    <a:ext cx="72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6823" name="Freeform 167"/>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6824" name="Line 168"/>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6825" name="Line 169"/>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66842" name="Group 170"/>
                <p:cNvGrpSpPr>
                  <a:grpSpLocks noChangeAspect="1"/>
                </p:cNvGrpSpPr>
                <p:nvPr/>
              </p:nvGrpSpPr>
              <p:grpSpPr bwMode="auto">
                <a:xfrm>
                  <a:off x="1933" y="1305"/>
                  <a:ext cx="352" cy="232"/>
                  <a:chOff x="1061" y="576"/>
                  <a:chExt cx="760" cy="480"/>
                </a:xfrm>
              </p:grpSpPr>
              <p:sp>
                <p:nvSpPr>
                  <p:cNvPr id="966827" name="Rectangle 171"/>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6828" name="Text Box 172"/>
                  <p:cNvSpPr txBox="1">
                    <a:spLocks noChangeAspect="1" noChangeArrowheads="1"/>
                  </p:cNvSpPr>
                  <p:nvPr/>
                </p:nvSpPr>
                <p:spPr bwMode="auto">
                  <a:xfrm>
                    <a:off x="1061" y="628"/>
                    <a:ext cx="76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66852" name="Group 173"/>
                <p:cNvGrpSpPr>
                  <a:grpSpLocks/>
                </p:cNvGrpSpPr>
                <p:nvPr/>
              </p:nvGrpSpPr>
              <p:grpSpPr bwMode="auto">
                <a:xfrm>
                  <a:off x="2288" y="1200"/>
                  <a:ext cx="1297" cy="441"/>
                  <a:chOff x="2112" y="528"/>
                  <a:chExt cx="2088" cy="681"/>
                </a:xfrm>
              </p:grpSpPr>
              <p:sp>
                <p:nvSpPr>
                  <p:cNvPr id="966830" name="Rectangle 174"/>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831" name="Rectangle 175"/>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832" name="Rectangle 176"/>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6833" name="Rectangle 177"/>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66853" name="Group 178"/>
                <p:cNvGrpSpPr>
                  <a:grpSpLocks noChangeAspect="1"/>
                </p:cNvGrpSpPr>
                <p:nvPr/>
              </p:nvGrpSpPr>
              <p:grpSpPr bwMode="auto">
                <a:xfrm flipH="1">
                  <a:off x="3642" y="1296"/>
                  <a:ext cx="241" cy="233"/>
                  <a:chOff x="1360" y="528"/>
                  <a:chExt cx="518" cy="432"/>
                </a:xfrm>
              </p:grpSpPr>
              <p:grpSp>
                <p:nvGrpSpPr>
                  <p:cNvPr id="966854" name="Group 179"/>
                  <p:cNvGrpSpPr>
                    <a:grpSpLocks noChangeAspect="1"/>
                  </p:cNvGrpSpPr>
                  <p:nvPr/>
                </p:nvGrpSpPr>
                <p:grpSpPr bwMode="auto">
                  <a:xfrm>
                    <a:off x="1374" y="528"/>
                    <a:ext cx="480" cy="432"/>
                    <a:chOff x="1392" y="528"/>
                    <a:chExt cx="480" cy="432"/>
                  </a:xfrm>
                </p:grpSpPr>
                <p:sp>
                  <p:nvSpPr>
                    <p:cNvPr id="966836" name="Rectangle 180"/>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6837" name="Rectangle 181"/>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6838" name="Text Box 182"/>
                  <p:cNvSpPr txBox="1">
                    <a:spLocks noChangeAspect="1" noChangeArrowheads="1"/>
                  </p:cNvSpPr>
                  <p:nvPr/>
                </p:nvSpPr>
                <p:spPr bwMode="auto">
                  <a:xfrm>
                    <a:off x="1360"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grpSp>
      <p:sp>
        <p:nvSpPr>
          <p:cNvPr id="966839" name="Rectangle 183"/>
          <p:cNvSpPr>
            <a:spLocks noGrp="1" noChangeArrowheads="1"/>
          </p:cNvSpPr>
          <p:nvPr>
            <p:ph type="title"/>
          </p:nvPr>
        </p:nvSpPr>
        <p:spPr>
          <a:xfrm>
            <a:off x="1066800" y="73025"/>
            <a:ext cx="7162800" cy="882650"/>
          </a:xfrm>
          <a:solidFill>
            <a:schemeClr val="bg1"/>
          </a:solidFill>
          <a:ln/>
        </p:spPr>
        <p:txBody>
          <a:bodyPr lIns="90488" tIns="44450" rIns="90488" bIns="44450">
            <a:normAutofit fontScale="90000"/>
          </a:bodyPr>
          <a:lstStyle/>
          <a:p>
            <a:r>
              <a:rPr lang="en-US" dirty="0">
                <a:solidFill>
                  <a:srgbClr val="FF0000"/>
                </a:solidFill>
              </a:rPr>
              <a:t>Data Hazard</a:t>
            </a:r>
            <a:r>
              <a:rPr lang="en-US" dirty="0"/>
              <a:t> on R1</a:t>
            </a:r>
            <a:br>
              <a:rPr lang="en-US" dirty="0"/>
            </a:br>
            <a:endParaRPr lang="en-US" sz="1600" dirty="0">
              <a:solidFill>
                <a:schemeClr val="tx1"/>
              </a:solidFill>
            </a:endParaRPr>
          </a:p>
        </p:txBody>
      </p:sp>
      <p:sp>
        <p:nvSpPr>
          <p:cNvPr id="966840" name="Line 184"/>
          <p:cNvSpPr>
            <a:spLocks noChangeShapeType="1"/>
          </p:cNvSpPr>
          <p:nvPr/>
        </p:nvSpPr>
        <p:spPr bwMode="auto">
          <a:xfrm>
            <a:off x="1066800" y="1600200"/>
            <a:ext cx="7594600" cy="6350"/>
          </a:xfrm>
          <a:prstGeom prst="line">
            <a:avLst/>
          </a:prstGeom>
          <a:noFill/>
          <a:ln w="25400">
            <a:solidFill>
              <a:schemeClr val="tx1"/>
            </a:solidFill>
            <a:round/>
            <a:headEnd/>
            <a:tailEnd type="triangle" w="med" len="med"/>
          </a:ln>
          <a:effectLst/>
        </p:spPr>
        <p:txBody>
          <a:bodyPr wrap="none" anchor="ctr"/>
          <a:lstStyle/>
          <a:p>
            <a:endParaRPr lang="en-US"/>
          </a:p>
        </p:txBody>
      </p:sp>
      <p:sp>
        <p:nvSpPr>
          <p:cNvPr id="966841" name="Rectangle 185"/>
          <p:cNvSpPr>
            <a:spLocks noChangeArrowheads="1"/>
          </p:cNvSpPr>
          <p:nvPr/>
        </p:nvSpPr>
        <p:spPr bwMode="auto">
          <a:xfrm>
            <a:off x="990600" y="1143000"/>
            <a:ext cx="2508250" cy="393700"/>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2000" i="1">
                <a:solidFill>
                  <a:schemeClr val="tx1"/>
                </a:solidFill>
                <a:latin typeface="Comic Sans MS" pitchFamily="66" charset="0"/>
              </a:rPr>
              <a:t>Time (clock cycles)</a:t>
            </a:r>
          </a:p>
        </p:txBody>
      </p:sp>
      <p:grpSp>
        <p:nvGrpSpPr>
          <p:cNvPr id="966855" name="Group 186"/>
          <p:cNvGrpSpPr>
            <a:grpSpLocks/>
          </p:cNvGrpSpPr>
          <p:nvPr/>
        </p:nvGrpSpPr>
        <p:grpSpPr bwMode="auto">
          <a:xfrm>
            <a:off x="3124200" y="1752600"/>
            <a:ext cx="3233738" cy="369888"/>
            <a:chOff x="2016" y="1148"/>
            <a:chExt cx="2037" cy="233"/>
          </a:xfrm>
        </p:grpSpPr>
        <p:sp>
          <p:nvSpPr>
            <p:cNvPr id="966843" name="Rectangle 187"/>
            <p:cNvSpPr>
              <a:spLocks noChangeArrowheads="1"/>
            </p:cNvSpPr>
            <p:nvPr/>
          </p:nvSpPr>
          <p:spPr bwMode="auto">
            <a:xfrm>
              <a:off x="2016" y="1152"/>
              <a:ext cx="280" cy="229"/>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1800">
                  <a:solidFill>
                    <a:schemeClr val="tx1"/>
                  </a:solidFill>
                  <a:latin typeface="Comic Sans MS" pitchFamily="66" charset="0"/>
                </a:rPr>
                <a:t>IF</a:t>
              </a:r>
            </a:p>
          </p:txBody>
        </p:sp>
        <p:sp>
          <p:nvSpPr>
            <p:cNvPr id="966844" name="Rectangle 188"/>
            <p:cNvSpPr>
              <a:spLocks noChangeArrowheads="1"/>
            </p:cNvSpPr>
            <p:nvPr/>
          </p:nvSpPr>
          <p:spPr bwMode="auto">
            <a:xfrm>
              <a:off x="2304" y="1152"/>
              <a:ext cx="550" cy="229"/>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1800">
                  <a:solidFill>
                    <a:schemeClr val="tx1"/>
                  </a:solidFill>
                  <a:latin typeface="Comic Sans MS" pitchFamily="66" charset="0"/>
                </a:rPr>
                <a:t>ID/RF</a:t>
              </a:r>
            </a:p>
          </p:txBody>
        </p:sp>
        <p:sp>
          <p:nvSpPr>
            <p:cNvPr id="966845" name="Rectangle 189"/>
            <p:cNvSpPr>
              <a:spLocks noChangeArrowheads="1"/>
            </p:cNvSpPr>
            <p:nvPr/>
          </p:nvSpPr>
          <p:spPr bwMode="auto">
            <a:xfrm>
              <a:off x="2805" y="1148"/>
              <a:ext cx="308" cy="229"/>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1800">
                  <a:solidFill>
                    <a:schemeClr val="tx1"/>
                  </a:solidFill>
                  <a:latin typeface="Comic Sans MS" pitchFamily="66" charset="0"/>
                </a:rPr>
                <a:t>EX</a:t>
              </a:r>
            </a:p>
          </p:txBody>
        </p:sp>
        <p:sp>
          <p:nvSpPr>
            <p:cNvPr id="966846" name="Rectangle 190"/>
            <p:cNvSpPr>
              <a:spLocks noChangeArrowheads="1"/>
            </p:cNvSpPr>
            <p:nvPr/>
          </p:nvSpPr>
          <p:spPr bwMode="auto">
            <a:xfrm>
              <a:off x="3200" y="1150"/>
              <a:ext cx="458" cy="229"/>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1800">
                  <a:solidFill>
                    <a:schemeClr val="tx1"/>
                  </a:solidFill>
                  <a:latin typeface="Comic Sans MS" pitchFamily="66" charset="0"/>
                </a:rPr>
                <a:t>MEM</a:t>
              </a:r>
            </a:p>
          </p:txBody>
        </p:sp>
        <p:sp>
          <p:nvSpPr>
            <p:cNvPr id="966847" name="Rectangle 191"/>
            <p:cNvSpPr>
              <a:spLocks noChangeArrowheads="1"/>
            </p:cNvSpPr>
            <p:nvPr/>
          </p:nvSpPr>
          <p:spPr bwMode="auto">
            <a:xfrm>
              <a:off x="3698" y="1149"/>
              <a:ext cx="355" cy="229"/>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1800">
                  <a:solidFill>
                    <a:schemeClr val="tx1"/>
                  </a:solidFill>
                  <a:latin typeface="Comic Sans MS" pitchFamily="66" charset="0"/>
                </a:rPr>
                <a:t>WB</a:t>
              </a:r>
            </a:p>
          </p:txBody>
        </p:sp>
      </p:grpSp>
      <p:sp>
        <p:nvSpPr>
          <p:cNvPr id="966848" name="Line 192"/>
          <p:cNvSpPr>
            <a:spLocks noChangeShapeType="1"/>
          </p:cNvSpPr>
          <p:nvPr/>
        </p:nvSpPr>
        <p:spPr bwMode="auto">
          <a:xfrm flipH="1">
            <a:off x="4800600" y="2514600"/>
            <a:ext cx="1371600" cy="609600"/>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966849" name="Line 193"/>
          <p:cNvSpPr>
            <a:spLocks noChangeShapeType="1"/>
          </p:cNvSpPr>
          <p:nvPr/>
        </p:nvSpPr>
        <p:spPr bwMode="auto">
          <a:xfrm flipH="1">
            <a:off x="5486400" y="2514600"/>
            <a:ext cx="685800" cy="1524000"/>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966850" name="Line 194"/>
          <p:cNvSpPr>
            <a:spLocks noChangeShapeType="1"/>
          </p:cNvSpPr>
          <p:nvPr/>
        </p:nvSpPr>
        <p:spPr bwMode="auto">
          <a:xfrm>
            <a:off x="6248400" y="2514600"/>
            <a:ext cx="609600" cy="3124200"/>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966851" name="Line 195"/>
          <p:cNvSpPr>
            <a:spLocks noChangeShapeType="1"/>
          </p:cNvSpPr>
          <p:nvPr/>
        </p:nvSpPr>
        <p:spPr bwMode="auto">
          <a:xfrm flipH="1">
            <a:off x="6172200" y="2495550"/>
            <a:ext cx="23813" cy="2381250"/>
          </a:xfrm>
          <a:prstGeom prst="line">
            <a:avLst/>
          </a:prstGeom>
          <a:noFill/>
          <a:ln w="76200">
            <a:solidFill>
              <a:schemeClr val="hlink"/>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232396333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71232"/>
            <a:ext cx="8281987" cy="646331"/>
          </a:xfrm>
        </p:spPr>
        <p:txBody>
          <a:bodyPr/>
          <a:lstStyle/>
          <a:p>
            <a:r>
              <a:rPr lang="en-AU" sz="3600" dirty="0" smtClean="0"/>
              <a:t>VLIW Processors</a:t>
            </a:r>
            <a:endParaRPr lang="en-AU" sz="3600" dirty="0"/>
          </a:p>
        </p:txBody>
      </p:sp>
      <p:sp>
        <p:nvSpPr>
          <p:cNvPr id="242691" name="Rectangle 3"/>
          <p:cNvSpPr>
            <a:spLocks noGrp="1" noChangeArrowheads="1"/>
          </p:cNvSpPr>
          <p:nvPr>
            <p:ph type="body" idx="1"/>
          </p:nvPr>
        </p:nvSpPr>
        <p:spPr>
          <a:xfrm>
            <a:off x="107505" y="3892001"/>
            <a:ext cx="8847584" cy="2345287"/>
          </a:xfrm>
        </p:spPr>
        <p:txBody>
          <a:bodyPr/>
          <a:lstStyle/>
          <a:p>
            <a:pPr>
              <a:lnSpc>
                <a:spcPct val="90000"/>
              </a:lnSpc>
            </a:pPr>
            <a:r>
              <a:rPr lang="en-US" sz="1800" dirty="0" smtClean="0"/>
              <a:t>Disadvantages:</a:t>
            </a:r>
          </a:p>
          <a:p>
            <a:pPr lvl="1">
              <a:lnSpc>
                <a:spcPct val="90000"/>
              </a:lnSpc>
            </a:pPr>
            <a:r>
              <a:rPr lang="en-US" sz="1800" dirty="0" smtClean="0"/>
              <a:t>Statically finding parallelism</a:t>
            </a:r>
          </a:p>
          <a:p>
            <a:pPr lvl="1">
              <a:lnSpc>
                <a:spcPct val="90000"/>
              </a:lnSpc>
            </a:pPr>
            <a:r>
              <a:rPr lang="en-US" sz="1800" dirty="0" smtClean="0"/>
              <a:t>Code size</a:t>
            </a:r>
          </a:p>
          <a:p>
            <a:pPr lvl="1">
              <a:lnSpc>
                <a:spcPct val="90000"/>
              </a:lnSpc>
            </a:pPr>
            <a:r>
              <a:rPr lang="en-US" sz="1800" dirty="0" smtClean="0"/>
              <a:t>No hazard detection hardware</a:t>
            </a:r>
          </a:p>
          <a:p>
            <a:pPr lvl="1">
              <a:lnSpc>
                <a:spcPct val="90000"/>
              </a:lnSpc>
            </a:pPr>
            <a:r>
              <a:rPr lang="en-US" sz="1800" dirty="0" smtClean="0"/>
              <a:t>Binary code compatibility</a:t>
            </a:r>
          </a:p>
          <a:p>
            <a:pPr marL="0" indent="0">
              <a:buFontTx/>
              <a:buNone/>
              <a:tabLst>
                <a:tab pos="1663700" algn="l"/>
                <a:tab pos="3263900" algn="l"/>
                <a:tab pos="5207000" algn="l"/>
                <a:tab pos="6172200" algn="l"/>
                <a:tab pos="8293100" algn="r"/>
              </a:tabLst>
            </a:pPr>
            <a:r>
              <a:rPr lang="en-US" sz="1800" dirty="0">
                <a:solidFill>
                  <a:srgbClr val="FF0000"/>
                </a:solidFill>
              </a:rPr>
              <a:t>Unrolled 7 times to avoid delays. 7 results in 9 clocks, or 1.3 clocks per iteration (</a:t>
            </a:r>
            <a:r>
              <a:rPr lang="en-US" sz="1800" dirty="0" smtClean="0">
                <a:solidFill>
                  <a:srgbClr val="FF0000"/>
                </a:solidFill>
              </a:rPr>
              <a:t>1.8X). Average</a:t>
            </a:r>
            <a:r>
              <a:rPr lang="en-US" sz="1800" dirty="0">
                <a:solidFill>
                  <a:srgbClr val="FF0000"/>
                </a:solidFill>
              </a:rPr>
              <a:t>: 2.5 ops per clock, 50% efficiency. Note: Need more registers in VLIW (15 vs. 6 in SS)</a:t>
            </a:r>
          </a:p>
          <a:p>
            <a:pPr>
              <a:lnSpc>
                <a:spcPct val="90000"/>
              </a:lnSpc>
            </a:pPr>
            <a:endParaRPr lang="en-US" sz="1800" dirty="0" smtClean="0"/>
          </a:p>
        </p:txBody>
      </p:sp>
      <p:sp>
        <p:nvSpPr>
          <p:cNvPr id="242693" name="Text Box 5"/>
          <p:cNvSpPr txBox="1">
            <a:spLocks noChangeArrowheads="1"/>
          </p:cNvSpPr>
          <p:nvPr/>
        </p:nvSpPr>
        <p:spPr bwMode="auto">
          <a:xfrm rot="5400000">
            <a:off x="7015247" y="1761930"/>
            <a:ext cx="389080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Multiple Issue and Static Scheduling</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23527" y="962025"/>
            <a:ext cx="8416251" cy="2929976"/>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pitchFamily="34" charset="0"/>
              </a:defRPr>
            </a:lvl1pPr>
            <a:lvl2pPr marL="742950" indent="-285750">
              <a:defRPr sz="1600" b="1">
                <a:solidFill>
                  <a:schemeClr val="hlink"/>
                </a:solidFill>
                <a:latin typeface="Arial" pitchFamily="34" charset="0"/>
              </a:defRPr>
            </a:lvl2pPr>
            <a:lvl3pPr marL="1143000" indent="-228600">
              <a:defRPr sz="1600" b="1">
                <a:solidFill>
                  <a:schemeClr val="hlink"/>
                </a:solidFill>
                <a:latin typeface="Arial" pitchFamily="34" charset="0"/>
              </a:defRPr>
            </a:lvl3pPr>
            <a:lvl4pPr marL="1600200" indent="-228600">
              <a:defRPr sz="1600" b="1">
                <a:solidFill>
                  <a:schemeClr val="hlink"/>
                </a:solidFill>
                <a:latin typeface="Arial" pitchFamily="34" charset="0"/>
              </a:defRPr>
            </a:lvl4pPr>
            <a:lvl5pPr marL="2057400" indent="-228600">
              <a:defRPr sz="1600" b="1">
                <a:solidFill>
                  <a:schemeClr val="hlink"/>
                </a:solidFill>
                <a:latin typeface="Arial" pitchFamily="34" charset="0"/>
              </a:defRPr>
            </a:lvl5pPr>
            <a:lvl6pPr marL="2514600" indent="-228600" eaLnBrk="0" fontAlgn="base" hangingPunct="0">
              <a:spcBef>
                <a:spcPct val="50000"/>
              </a:spcBef>
              <a:spcAft>
                <a:spcPct val="0"/>
              </a:spcAft>
              <a:defRPr sz="1600" b="1">
                <a:solidFill>
                  <a:schemeClr val="hlink"/>
                </a:solidFill>
                <a:latin typeface="Arial" pitchFamily="34" charset="0"/>
              </a:defRPr>
            </a:lvl6pPr>
            <a:lvl7pPr marL="2971800" indent="-228600" eaLnBrk="0" fontAlgn="base" hangingPunct="0">
              <a:spcBef>
                <a:spcPct val="50000"/>
              </a:spcBef>
              <a:spcAft>
                <a:spcPct val="0"/>
              </a:spcAft>
              <a:defRPr sz="1600" b="1">
                <a:solidFill>
                  <a:schemeClr val="hlink"/>
                </a:solidFill>
                <a:latin typeface="Arial" pitchFamily="34" charset="0"/>
              </a:defRPr>
            </a:lvl7pPr>
            <a:lvl8pPr marL="3429000" indent="-228600" eaLnBrk="0" fontAlgn="base" hangingPunct="0">
              <a:spcBef>
                <a:spcPct val="50000"/>
              </a:spcBef>
              <a:spcAft>
                <a:spcPct val="0"/>
              </a:spcAft>
              <a:defRPr sz="1600" b="1">
                <a:solidFill>
                  <a:schemeClr val="hlink"/>
                </a:solidFill>
                <a:latin typeface="Arial" pitchFamily="34" charset="0"/>
              </a:defRPr>
            </a:lvl8pPr>
            <a:lvl9pPr marL="3886200" indent="-228600" eaLnBrk="0" fontAlgn="base" hangingPunct="0">
              <a:spcBef>
                <a:spcPct val="50000"/>
              </a:spcBef>
              <a:spcAft>
                <a:spcPct val="0"/>
              </a:spcAft>
              <a:defRPr sz="1600" b="1">
                <a:solidFill>
                  <a:schemeClr val="hlink"/>
                </a:solidFill>
                <a:latin typeface="Arial" pitchFamily="34" charset="0"/>
              </a:defRPr>
            </a:lvl9pPr>
          </a:lstStyle>
          <a:p>
            <a:fld id="{5FA18EDB-58C7-4EC8-AE54-1D639B881012}" type="datetime1">
              <a:rPr lang="en-US" sz="1400">
                <a:solidFill>
                  <a:schemeClr val="accent2"/>
                </a:solidFill>
                <a:latin typeface="Times New Roman" pitchFamily="18" charset="0"/>
              </a:rPr>
              <a:pPr/>
              <a:t>3/5/2019</a:t>
            </a:fld>
            <a:endParaRPr lang="en-US" sz="1400">
              <a:solidFill>
                <a:schemeClr val="accent2"/>
              </a:solidFill>
              <a:latin typeface="Times New Roman" pitchFamily="18" charset="0"/>
            </a:endParaRPr>
          </a:p>
        </p:txBody>
      </p:sp>
      <p:sp>
        <p:nvSpPr>
          <p:cNvPr id="30723"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pitchFamily="34" charset="0"/>
              </a:defRPr>
            </a:lvl1pPr>
            <a:lvl2pPr marL="742950" indent="-285750">
              <a:defRPr sz="1600" b="1">
                <a:solidFill>
                  <a:schemeClr val="hlink"/>
                </a:solidFill>
                <a:latin typeface="Arial" pitchFamily="34" charset="0"/>
              </a:defRPr>
            </a:lvl2pPr>
            <a:lvl3pPr marL="1143000" indent="-228600">
              <a:defRPr sz="1600" b="1">
                <a:solidFill>
                  <a:schemeClr val="hlink"/>
                </a:solidFill>
                <a:latin typeface="Arial" pitchFamily="34" charset="0"/>
              </a:defRPr>
            </a:lvl3pPr>
            <a:lvl4pPr marL="1600200" indent="-228600">
              <a:defRPr sz="1600" b="1">
                <a:solidFill>
                  <a:schemeClr val="hlink"/>
                </a:solidFill>
                <a:latin typeface="Arial" pitchFamily="34" charset="0"/>
              </a:defRPr>
            </a:lvl4pPr>
            <a:lvl5pPr marL="2057400" indent="-228600">
              <a:defRPr sz="1600" b="1">
                <a:solidFill>
                  <a:schemeClr val="hlink"/>
                </a:solidFill>
                <a:latin typeface="Arial" pitchFamily="34" charset="0"/>
              </a:defRPr>
            </a:lvl5pPr>
            <a:lvl6pPr marL="2514600" indent="-228600" eaLnBrk="0" fontAlgn="base" hangingPunct="0">
              <a:spcBef>
                <a:spcPct val="50000"/>
              </a:spcBef>
              <a:spcAft>
                <a:spcPct val="0"/>
              </a:spcAft>
              <a:defRPr sz="1600" b="1">
                <a:solidFill>
                  <a:schemeClr val="hlink"/>
                </a:solidFill>
                <a:latin typeface="Arial" pitchFamily="34" charset="0"/>
              </a:defRPr>
            </a:lvl6pPr>
            <a:lvl7pPr marL="2971800" indent="-228600" eaLnBrk="0" fontAlgn="base" hangingPunct="0">
              <a:spcBef>
                <a:spcPct val="50000"/>
              </a:spcBef>
              <a:spcAft>
                <a:spcPct val="0"/>
              </a:spcAft>
              <a:defRPr sz="1600" b="1">
                <a:solidFill>
                  <a:schemeClr val="hlink"/>
                </a:solidFill>
                <a:latin typeface="Arial" pitchFamily="34" charset="0"/>
              </a:defRPr>
            </a:lvl7pPr>
            <a:lvl8pPr marL="3429000" indent="-228600" eaLnBrk="0" fontAlgn="base" hangingPunct="0">
              <a:spcBef>
                <a:spcPct val="50000"/>
              </a:spcBef>
              <a:spcAft>
                <a:spcPct val="0"/>
              </a:spcAft>
              <a:defRPr sz="1600" b="1">
                <a:solidFill>
                  <a:schemeClr val="hlink"/>
                </a:solidFill>
                <a:latin typeface="Arial" pitchFamily="34" charset="0"/>
              </a:defRPr>
            </a:lvl8pPr>
            <a:lvl9pPr marL="3886200" indent="-228600" eaLnBrk="0" fontAlgn="base" hangingPunct="0">
              <a:spcBef>
                <a:spcPct val="50000"/>
              </a:spcBef>
              <a:spcAft>
                <a:spcPct val="0"/>
              </a:spcAft>
              <a:defRPr sz="1600" b="1">
                <a:solidFill>
                  <a:schemeClr val="hlink"/>
                </a:solidFill>
                <a:latin typeface="Arial" pitchFamily="34" charset="0"/>
              </a:defRPr>
            </a:lvl9pPr>
          </a:lstStyle>
          <a:p>
            <a:r>
              <a:rPr lang="en-US" sz="1400">
                <a:solidFill>
                  <a:srgbClr val="114FFB"/>
                </a:solidFill>
                <a:latin typeface="Helvetica" charset="0"/>
              </a:rPr>
              <a:t>CS252 S06 Lec8 ILPB</a:t>
            </a:r>
          </a:p>
        </p:txBody>
      </p:sp>
      <p:sp>
        <p:nvSpPr>
          <p:cNvPr id="30724"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pitchFamily="34" charset="0"/>
              </a:defRPr>
            </a:lvl1pPr>
            <a:lvl2pPr marL="742950" indent="-285750">
              <a:defRPr sz="1600" b="1">
                <a:solidFill>
                  <a:schemeClr val="hlink"/>
                </a:solidFill>
                <a:latin typeface="Arial" pitchFamily="34" charset="0"/>
              </a:defRPr>
            </a:lvl2pPr>
            <a:lvl3pPr marL="1143000" indent="-228600">
              <a:defRPr sz="1600" b="1">
                <a:solidFill>
                  <a:schemeClr val="hlink"/>
                </a:solidFill>
                <a:latin typeface="Arial" pitchFamily="34" charset="0"/>
              </a:defRPr>
            </a:lvl3pPr>
            <a:lvl4pPr marL="1600200" indent="-228600">
              <a:defRPr sz="1600" b="1">
                <a:solidFill>
                  <a:schemeClr val="hlink"/>
                </a:solidFill>
                <a:latin typeface="Arial" pitchFamily="34" charset="0"/>
              </a:defRPr>
            </a:lvl4pPr>
            <a:lvl5pPr marL="2057400" indent="-228600">
              <a:defRPr sz="1600" b="1">
                <a:solidFill>
                  <a:schemeClr val="hlink"/>
                </a:solidFill>
                <a:latin typeface="Arial" pitchFamily="34" charset="0"/>
              </a:defRPr>
            </a:lvl5pPr>
            <a:lvl6pPr marL="2514600" indent="-228600" eaLnBrk="0" fontAlgn="base" hangingPunct="0">
              <a:spcBef>
                <a:spcPct val="50000"/>
              </a:spcBef>
              <a:spcAft>
                <a:spcPct val="0"/>
              </a:spcAft>
              <a:defRPr sz="1600" b="1">
                <a:solidFill>
                  <a:schemeClr val="hlink"/>
                </a:solidFill>
                <a:latin typeface="Arial" pitchFamily="34" charset="0"/>
              </a:defRPr>
            </a:lvl6pPr>
            <a:lvl7pPr marL="2971800" indent="-228600" eaLnBrk="0" fontAlgn="base" hangingPunct="0">
              <a:spcBef>
                <a:spcPct val="50000"/>
              </a:spcBef>
              <a:spcAft>
                <a:spcPct val="0"/>
              </a:spcAft>
              <a:defRPr sz="1600" b="1">
                <a:solidFill>
                  <a:schemeClr val="hlink"/>
                </a:solidFill>
                <a:latin typeface="Arial" pitchFamily="34" charset="0"/>
              </a:defRPr>
            </a:lvl7pPr>
            <a:lvl8pPr marL="3429000" indent="-228600" eaLnBrk="0" fontAlgn="base" hangingPunct="0">
              <a:spcBef>
                <a:spcPct val="50000"/>
              </a:spcBef>
              <a:spcAft>
                <a:spcPct val="0"/>
              </a:spcAft>
              <a:defRPr sz="1600" b="1">
                <a:solidFill>
                  <a:schemeClr val="hlink"/>
                </a:solidFill>
                <a:latin typeface="Arial" pitchFamily="34" charset="0"/>
              </a:defRPr>
            </a:lvl8pPr>
            <a:lvl9pPr marL="3886200" indent="-228600" eaLnBrk="0" fontAlgn="base" hangingPunct="0">
              <a:spcBef>
                <a:spcPct val="50000"/>
              </a:spcBef>
              <a:spcAft>
                <a:spcPct val="0"/>
              </a:spcAft>
              <a:defRPr sz="1600" b="1">
                <a:solidFill>
                  <a:schemeClr val="hlink"/>
                </a:solidFill>
                <a:latin typeface="Arial" pitchFamily="34" charset="0"/>
              </a:defRPr>
            </a:lvl9pPr>
          </a:lstStyle>
          <a:p>
            <a:fld id="{43CDD755-A477-4AC3-8669-DE3C04AB4FFC}" type="slidenum">
              <a:rPr lang="en-US" sz="1400">
                <a:solidFill>
                  <a:schemeClr val="accent2"/>
                </a:solidFill>
                <a:latin typeface="Times New Roman" pitchFamily="18" charset="0"/>
              </a:rPr>
              <a:pPr/>
              <a:t>101</a:t>
            </a:fld>
            <a:endParaRPr lang="en-US" sz="1400" b="0">
              <a:solidFill>
                <a:srgbClr val="FBBA03"/>
              </a:solidFill>
              <a:latin typeface="Times New Roman" pitchFamily="18" charset="0"/>
            </a:endParaRPr>
          </a:p>
        </p:txBody>
      </p:sp>
      <p:sp>
        <p:nvSpPr>
          <p:cNvPr id="30725" name="Rectangle 2"/>
          <p:cNvSpPr>
            <a:spLocks noGrp="1" noChangeArrowheads="1"/>
          </p:cNvSpPr>
          <p:nvPr>
            <p:ph type="title"/>
          </p:nvPr>
        </p:nvSpPr>
        <p:spPr>
          <a:xfrm>
            <a:off x="0" y="115888"/>
            <a:ext cx="9036496" cy="701675"/>
          </a:xfrm>
        </p:spPr>
        <p:txBody>
          <a:bodyPr/>
          <a:lstStyle/>
          <a:p>
            <a:r>
              <a:rPr lang="en-US" altLang="en-US" dirty="0" smtClean="0"/>
              <a:t>Problems with 1st Generation VLIW</a:t>
            </a:r>
          </a:p>
        </p:txBody>
      </p:sp>
      <p:sp>
        <p:nvSpPr>
          <p:cNvPr id="30726" name="Rectangle 3"/>
          <p:cNvSpPr>
            <a:spLocks noGrp="1" noChangeArrowheads="1"/>
          </p:cNvSpPr>
          <p:nvPr>
            <p:ph type="body" idx="1"/>
          </p:nvPr>
        </p:nvSpPr>
        <p:spPr>
          <a:xfrm>
            <a:off x="457200" y="1295400"/>
            <a:ext cx="8458200" cy="4114800"/>
          </a:xfrm>
        </p:spPr>
        <p:txBody>
          <a:bodyPr/>
          <a:lstStyle/>
          <a:p>
            <a:r>
              <a:rPr lang="en-US" altLang="en-US" sz="2800" dirty="0" smtClean="0"/>
              <a:t>Increase in code size</a:t>
            </a:r>
          </a:p>
          <a:p>
            <a:pPr lvl="1"/>
            <a:r>
              <a:rPr lang="en-US" altLang="en-US" sz="2000" dirty="0" smtClean="0"/>
              <a:t>generating enough operations in a straight-line code fragment requires ambitiously unrolling loops</a:t>
            </a:r>
          </a:p>
          <a:p>
            <a:pPr lvl="1"/>
            <a:r>
              <a:rPr lang="en-US" altLang="en-US" sz="2000" dirty="0" smtClean="0"/>
              <a:t>whenever VLIW instructions are not full, unused functional units translate to wasted bits in instruction encoding</a:t>
            </a:r>
          </a:p>
          <a:p>
            <a:r>
              <a:rPr lang="en-US" altLang="en-US" sz="2800" dirty="0" smtClean="0"/>
              <a:t>Operated in lock-step; no hazard detection HW</a:t>
            </a:r>
          </a:p>
          <a:p>
            <a:pPr lvl="1"/>
            <a:r>
              <a:rPr lang="en-US" altLang="en-US" sz="2000" dirty="0" smtClean="0"/>
              <a:t>a stall in any functional unit pipeline caused entire processor to stall, since all functional units must be kept synchronized</a:t>
            </a:r>
          </a:p>
          <a:p>
            <a:pPr lvl="1"/>
            <a:r>
              <a:rPr lang="en-US" altLang="en-US" sz="2000" dirty="0" smtClean="0"/>
              <a:t>Compiler might predict function units, but caches hard to predict</a:t>
            </a:r>
          </a:p>
          <a:p>
            <a:r>
              <a:rPr lang="en-US" altLang="en-US" sz="2800" dirty="0" smtClean="0"/>
              <a:t>Binary code compatibility</a:t>
            </a:r>
          </a:p>
          <a:p>
            <a:pPr lvl="1"/>
            <a:r>
              <a:rPr lang="en-US" altLang="en-US" sz="2000" dirty="0" smtClean="0"/>
              <a:t>Pure VLIW =&gt; different numbers of functional units and unit latencies require different versions of the code</a:t>
            </a:r>
          </a:p>
        </p:txBody>
      </p:sp>
    </p:spTree>
    <p:extLst>
      <p:ext uri="{BB962C8B-B14F-4D97-AF65-F5344CB8AC3E}">
        <p14:creationId xmlns:p14="http://schemas.microsoft.com/office/powerpoint/2010/main" val="1163351520"/>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pitchFamily="34" charset="0"/>
              </a:defRPr>
            </a:lvl1pPr>
            <a:lvl2pPr marL="742950" indent="-285750">
              <a:defRPr sz="1600" b="1">
                <a:solidFill>
                  <a:schemeClr val="hlink"/>
                </a:solidFill>
                <a:latin typeface="Arial" pitchFamily="34" charset="0"/>
              </a:defRPr>
            </a:lvl2pPr>
            <a:lvl3pPr marL="1143000" indent="-228600">
              <a:defRPr sz="1600" b="1">
                <a:solidFill>
                  <a:schemeClr val="hlink"/>
                </a:solidFill>
                <a:latin typeface="Arial" pitchFamily="34" charset="0"/>
              </a:defRPr>
            </a:lvl3pPr>
            <a:lvl4pPr marL="1600200" indent="-228600">
              <a:defRPr sz="1600" b="1">
                <a:solidFill>
                  <a:schemeClr val="hlink"/>
                </a:solidFill>
                <a:latin typeface="Arial" pitchFamily="34" charset="0"/>
              </a:defRPr>
            </a:lvl4pPr>
            <a:lvl5pPr marL="2057400" indent="-228600">
              <a:defRPr sz="1600" b="1">
                <a:solidFill>
                  <a:schemeClr val="hlink"/>
                </a:solidFill>
                <a:latin typeface="Arial" pitchFamily="34" charset="0"/>
              </a:defRPr>
            </a:lvl5pPr>
            <a:lvl6pPr marL="2514600" indent="-228600" eaLnBrk="0" fontAlgn="base" hangingPunct="0">
              <a:spcBef>
                <a:spcPct val="50000"/>
              </a:spcBef>
              <a:spcAft>
                <a:spcPct val="0"/>
              </a:spcAft>
              <a:defRPr sz="1600" b="1">
                <a:solidFill>
                  <a:schemeClr val="hlink"/>
                </a:solidFill>
                <a:latin typeface="Arial" pitchFamily="34" charset="0"/>
              </a:defRPr>
            </a:lvl6pPr>
            <a:lvl7pPr marL="2971800" indent="-228600" eaLnBrk="0" fontAlgn="base" hangingPunct="0">
              <a:spcBef>
                <a:spcPct val="50000"/>
              </a:spcBef>
              <a:spcAft>
                <a:spcPct val="0"/>
              </a:spcAft>
              <a:defRPr sz="1600" b="1">
                <a:solidFill>
                  <a:schemeClr val="hlink"/>
                </a:solidFill>
                <a:latin typeface="Arial" pitchFamily="34" charset="0"/>
              </a:defRPr>
            </a:lvl7pPr>
            <a:lvl8pPr marL="3429000" indent="-228600" eaLnBrk="0" fontAlgn="base" hangingPunct="0">
              <a:spcBef>
                <a:spcPct val="50000"/>
              </a:spcBef>
              <a:spcAft>
                <a:spcPct val="0"/>
              </a:spcAft>
              <a:defRPr sz="1600" b="1">
                <a:solidFill>
                  <a:schemeClr val="hlink"/>
                </a:solidFill>
                <a:latin typeface="Arial" pitchFamily="34" charset="0"/>
              </a:defRPr>
            </a:lvl8pPr>
            <a:lvl9pPr marL="3886200" indent="-228600" eaLnBrk="0" fontAlgn="base" hangingPunct="0">
              <a:spcBef>
                <a:spcPct val="50000"/>
              </a:spcBef>
              <a:spcAft>
                <a:spcPct val="0"/>
              </a:spcAft>
              <a:defRPr sz="1600" b="1">
                <a:solidFill>
                  <a:schemeClr val="hlink"/>
                </a:solidFill>
                <a:latin typeface="Arial" pitchFamily="34" charset="0"/>
              </a:defRPr>
            </a:lvl9pPr>
          </a:lstStyle>
          <a:p>
            <a:fld id="{04BBD992-A26D-442A-8134-0E7279C715BA}" type="datetime1">
              <a:rPr lang="en-US" sz="1400">
                <a:solidFill>
                  <a:schemeClr val="accent2"/>
                </a:solidFill>
                <a:latin typeface="Times New Roman" pitchFamily="18" charset="0"/>
              </a:rPr>
              <a:pPr/>
              <a:t>3/5/2019</a:t>
            </a:fld>
            <a:endParaRPr lang="en-US" sz="1400">
              <a:solidFill>
                <a:schemeClr val="accent2"/>
              </a:solidFill>
              <a:latin typeface="Times New Roman" pitchFamily="18" charset="0"/>
            </a:endParaRPr>
          </a:p>
        </p:txBody>
      </p:sp>
      <p:sp>
        <p:nvSpPr>
          <p:cNvPr id="31747"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pitchFamily="34" charset="0"/>
              </a:defRPr>
            </a:lvl1pPr>
            <a:lvl2pPr marL="742950" indent="-285750">
              <a:defRPr sz="1600" b="1">
                <a:solidFill>
                  <a:schemeClr val="hlink"/>
                </a:solidFill>
                <a:latin typeface="Arial" pitchFamily="34" charset="0"/>
              </a:defRPr>
            </a:lvl2pPr>
            <a:lvl3pPr marL="1143000" indent="-228600">
              <a:defRPr sz="1600" b="1">
                <a:solidFill>
                  <a:schemeClr val="hlink"/>
                </a:solidFill>
                <a:latin typeface="Arial" pitchFamily="34" charset="0"/>
              </a:defRPr>
            </a:lvl3pPr>
            <a:lvl4pPr marL="1600200" indent="-228600">
              <a:defRPr sz="1600" b="1">
                <a:solidFill>
                  <a:schemeClr val="hlink"/>
                </a:solidFill>
                <a:latin typeface="Arial" pitchFamily="34" charset="0"/>
              </a:defRPr>
            </a:lvl4pPr>
            <a:lvl5pPr marL="2057400" indent="-228600">
              <a:defRPr sz="1600" b="1">
                <a:solidFill>
                  <a:schemeClr val="hlink"/>
                </a:solidFill>
                <a:latin typeface="Arial" pitchFamily="34" charset="0"/>
              </a:defRPr>
            </a:lvl5pPr>
            <a:lvl6pPr marL="2514600" indent="-228600" eaLnBrk="0" fontAlgn="base" hangingPunct="0">
              <a:spcBef>
                <a:spcPct val="50000"/>
              </a:spcBef>
              <a:spcAft>
                <a:spcPct val="0"/>
              </a:spcAft>
              <a:defRPr sz="1600" b="1">
                <a:solidFill>
                  <a:schemeClr val="hlink"/>
                </a:solidFill>
                <a:latin typeface="Arial" pitchFamily="34" charset="0"/>
              </a:defRPr>
            </a:lvl6pPr>
            <a:lvl7pPr marL="2971800" indent="-228600" eaLnBrk="0" fontAlgn="base" hangingPunct="0">
              <a:spcBef>
                <a:spcPct val="50000"/>
              </a:spcBef>
              <a:spcAft>
                <a:spcPct val="0"/>
              </a:spcAft>
              <a:defRPr sz="1600" b="1">
                <a:solidFill>
                  <a:schemeClr val="hlink"/>
                </a:solidFill>
                <a:latin typeface="Arial" pitchFamily="34" charset="0"/>
              </a:defRPr>
            </a:lvl7pPr>
            <a:lvl8pPr marL="3429000" indent="-228600" eaLnBrk="0" fontAlgn="base" hangingPunct="0">
              <a:spcBef>
                <a:spcPct val="50000"/>
              </a:spcBef>
              <a:spcAft>
                <a:spcPct val="0"/>
              </a:spcAft>
              <a:defRPr sz="1600" b="1">
                <a:solidFill>
                  <a:schemeClr val="hlink"/>
                </a:solidFill>
                <a:latin typeface="Arial" pitchFamily="34" charset="0"/>
              </a:defRPr>
            </a:lvl8pPr>
            <a:lvl9pPr marL="3886200" indent="-228600" eaLnBrk="0" fontAlgn="base" hangingPunct="0">
              <a:spcBef>
                <a:spcPct val="50000"/>
              </a:spcBef>
              <a:spcAft>
                <a:spcPct val="0"/>
              </a:spcAft>
              <a:defRPr sz="1600" b="1">
                <a:solidFill>
                  <a:schemeClr val="hlink"/>
                </a:solidFill>
                <a:latin typeface="Arial" pitchFamily="34" charset="0"/>
              </a:defRPr>
            </a:lvl9pPr>
          </a:lstStyle>
          <a:p>
            <a:r>
              <a:rPr lang="en-US" sz="1400">
                <a:solidFill>
                  <a:srgbClr val="114FFB"/>
                </a:solidFill>
                <a:latin typeface="Helvetica" charset="0"/>
              </a:rPr>
              <a:t>CS252 S06 Lec8 ILPB</a:t>
            </a:r>
          </a:p>
        </p:txBody>
      </p:sp>
      <p:sp>
        <p:nvSpPr>
          <p:cNvPr id="31748"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pitchFamily="34" charset="0"/>
              </a:defRPr>
            </a:lvl1pPr>
            <a:lvl2pPr marL="742950" indent="-285750">
              <a:defRPr sz="1600" b="1">
                <a:solidFill>
                  <a:schemeClr val="hlink"/>
                </a:solidFill>
                <a:latin typeface="Arial" pitchFamily="34" charset="0"/>
              </a:defRPr>
            </a:lvl2pPr>
            <a:lvl3pPr marL="1143000" indent="-228600">
              <a:defRPr sz="1600" b="1">
                <a:solidFill>
                  <a:schemeClr val="hlink"/>
                </a:solidFill>
                <a:latin typeface="Arial" pitchFamily="34" charset="0"/>
              </a:defRPr>
            </a:lvl3pPr>
            <a:lvl4pPr marL="1600200" indent="-228600">
              <a:defRPr sz="1600" b="1">
                <a:solidFill>
                  <a:schemeClr val="hlink"/>
                </a:solidFill>
                <a:latin typeface="Arial" pitchFamily="34" charset="0"/>
              </a:defRPr>
            </a:lvl4pPr>
            <a:lvl5pPr marL="2057400" indent="-228600">
              <a:defRPr sz="1600" b="1">
                <a:solidFill>
                  <a:schemeClr val="hlink"/>
                </a:solidFill>
                <a:latin typeface="Arial" pitchFamily="34" charset="0"/>
              </a:defRPr>
            </a:lvl5pPr>
            <a:lvl6pPr marL="2514600" indent="-228600" eaLnBrk="0" fontAlgn="base" hangingPunct="0">
              <a:spcBef>
                <a:spcPct val="50000"/>
              </a:spcBef>
              <a:spcAft>
                <a:spcPct val="0"/>
              </a:spcAft>
              <a:defRPr sz="1600" b="1">
                <a:solidFill>
                  <a:schemeClr val="hlink"/>
                </a:solidFill>
                <a:latin typeface="Arial" pitchFamily="34" charset="0"/>
              </a:defRPr>
            </a:lvl6pPr>
            <a:lvl7pPr marL="2971800" indent="-228600" eaLnBrk="0" fontAlgn="base" hangingPunct="0">
              <a:spcBef>
                <a:spcPct val="50000"/>
              </a:spcBef>
              <a:spcAft>
                <a:spcPct val="0"/>
              </a:spcAft>
              <a:defRPr sz="1600" b="1">
                <a:solidFill>
                  <a:schemeClr val="hlink"/>
                </a:solidFill>
                <a:latin typeface="Arial" pitchFamily="34" charset="0"/>
              </a:defRPr>
            </a:lvl7pPr>
            <a:lvl8pPr marL="3429000" indent="-228600" eaLnBrk="0" fontAlgn="base" hangingPunct="0">
              <a:spcBef>
                <a:spcPct val="50000"/>
              </a:spcBef>
              <a:spcAft>
                <a:spcPct val="0"/>
              </a:spcAft>
              <a:defRPr sz="1600" b="1">
                <a:solidFill>
                  <a:schemeClr val="hlink"/>
                </a:solidFill>
                <a:latin typeface="Arial" pitchFamily="34" charset="0"/>
              </a:defRPr>
            </a:lvl8pPr>
            <a:lvl9pPr marL="3886200" indent="-228600" eaLnBrk="0" fontAlgn="base" hangingPunct="0">
              <a:spcBef>
                <a:spcPct val="50000"/>
              </a:spcBef>
              <a:spcAft>
                <a:spcPct val="0"/>
              </a:spcAft>
              <a:defRPr sz="1600" b="1">
                <a:solidFill>
                  <a:schemeClr val="hlink"/>
                </a:solidFill>
                <a:latin typeface="Arial" pitchFamily="34" charset="0"/>
              </a:defRPr>
            </a:lvl9pPr>
          </a:lstStyle>
          <a:p>
            <a:fld id="{6D86D70C-0DB9-4DF2-8A39-BC92FBE8CE34}" type="slidenum">
              <a:rPr lang="en-US" sz="1400">
                <a:solidFill>
                  <a:schemeClr val="accent2"/>
                </a:solidFill>
                <a:latin typeface="Times New Roman" pitchFamily="18" charset="0"/>
              </a:rPr>
              <a:pPr/>
              <a:t>102</a:t>
            </a:fld>
            <a:endParaRPr lang="en-US" sz="1400" b="0">
              <a:solidFill>
                <a:srgbClr val="FBBA03"/>
              </a:solidFill>
              <a:latin typeface="Times New Roman" pitchFamily="18" charset="0"/>
            </a:endParaRPr>
          </a:p>
        </p:txBody>
      </p:sp>
      <p:sp>
        <p:nvSpPr>
          <p:cNvPr id="31749" name="Rectangle 2"/>
          <p:cNvSpPr>
            <a:spLocks noGrp="1" noChangeArrowheads="1"/>
          </p:cNvSpPr>
          <p:nvPr>
            <p:ph type="title"/>
          </p:nvPr>
        </p:nvSpPr>
        <p:spPr>
          <a:xfrm>
            <a:off x="323528" y="68347"/>
            <a:ext cx="8820472" cy="1074653"/>
          </a:xfrm>
          <a:noFill/>
        </p:spPr>
        <p:txBody>
          <a:bodyPr lIns="90488" tIns="44450" rIns="90488" bIns="44450"/>
          <a:lstStyle/>
          <a:p>
            <a:r>
              <a:rPr lang="en-US" sz="3200" dirty="0" smtClean="0"/>
              <a:t>Intel/HP IA-64 “Explicitly Parallel Instruction Computer (EPIC)”</a:t>
            </a:r>
          </a:p>
        </p:txBody>
      </p:sp>
      <p:sp>
        <p:nvSpPr>
          <p:cNvPr id="31750" name="Rectangle 3"/>
          <p:cNvSpPr>
            <a:spLocks noGrp="1" noChangeArrowheads="1"/>
          </p:cNvSpPr>
          <p:nvPr>
            <p:ph type="body" idx="1"/>
          </p:nvPr>
        </p:nvSpPr>
        <p:spPr>
          <a:xfrm>
            <a:off x="251520" y="1143000"/>
            <a:ext cx="9044880" cy="5410200"/>
          </a:xfrm>
          <a:noFill/>
        </p:spPr>
        <p:txBody>
          <a:bodyPr lIns="90488" tIns="44450" rIns="90488" bIns="44450"/>
          <a:lstStyle/>
          <a:p>
            <a:r>
              <a:rPr lang="en-US" sz="2000" u="sng" dirty="0" smtClean="0">
                <a:solidFill>
                  <a:schemeClr val="hlink"/>
                </a:solidFill>
              </a:rPr>
              <a:t>IA-64</a:t>
            </a:r>
            <a:r>
              <a:rPr lang="en-US" sz="2000" dirty="0" smtClean="0"/>
              <a:t>: instruction set architecture</a:t>
            </a:r>
          </a:p>
          <a:p>
            <a:r>
              <a:rPr lang="en-US" sz="2000" dirty="0" smtClean="0"/>
              <a:t>128 64-bit integer </a:t>
            </a:r>
            <a:r>
              <a:rPr lang="en-US" sz="2000" dirty="0" err="1" smtClean="0"/>
              <a:t>regs</a:t>
            </a:r>
            <a:r>
              <a:rPr lang="en-US" sz="2000" dirty="0" smtClean="0"/>
              <a:t> + 128 82-bit floating point </a:t>
            </a:r>
            <a:r>
              <a:rPr lang="en-US" sz="2000" dirty="0" err="1" smtClean="0"/>
              <a:t>regs</a:t>
            </a:r>
            <a:endParaRPr lang="en-US" sz="2000" dirty="0" smtClean="0"/>
          </a:p>
          <a:p>
            <a:pPr lvl="1"/>
            <a:r>
              <a:rPr lang="en-US" sz="2000" dirty="0" smtClean="0"/>
              <a:t>Not separate register files per functional unit as in old VLIW</a:t>
            </a:r>
          </a:p>
          <a:p>
            <a:r>
              <a:rPr lang="en-US" sz="2000" dirty="0" smtClean="0"/>
              <a:t>Hardware checks dependencies </a:t>
            </a:r>
            <a:br>
              <a:rPr lang="en-US" sz="2000" dirty="0" smtClean="0"/>
            </a:br>
            <a:r>
              <a:rPr lang="en-US" sz="2000" dirty="0" smtClean="0"/>
              <a:t>(interlocks =&gt; binary compatibility over time)</a:t>
            </a:r>
          </a:p>
          <a:p>
            <a:r>
              <a:rPr lang="en-US" sz="2000" dirty="0" smtClean="0"/>
              <a:t>Predicated execution (select 1 out of 64 1-bit flags) </a:t>
            </a:r>
            <a:br>
              <a:rPr lang="en-US" sz="2000" dirty="0" smtClean="0"/>
            </a:br>
            <a:r>
              <a:rPr lang="en-US" sz="2000" dirty="0" smtClean="0"/>
              <a:t>=&gt; 40% fewer </a:t>
            </a:r>
            <a:r>
              <a:rPr lang="en-US" sz="2000" dirty="0" err="1" smtClean="0"/>
              <a:t>mispredictions</a:t>
            </a:r>
            <a:r>
              <a:rPr lang="en-US" sz="2000" dirty="0" smtClean="0"/>
              <a:t>?</a:t>
            </a:r>
          </a:p>
          <a:p>
            <a:r>
              <a:rPr lang="en-US" sz="2000" u="sng" dirty="0" smtClean="0">
                <a:solidFill>
                  <a:schemeClr val="hlink"/>
                </a:solidFill>
              </a:rPr>
              <a:t>Itanium</a:t>
            </a:r>
            <a:r>
              <a:rPr lang="en-US" sz="2000" b="0" dirty="0" smtClean="0">
                <a:solidFill>
                  <a:schemeClr val="hlink"/>
                </a:solidFill>
              </a:rPr>
              <a:t>™</a:t>
            </a:r>
            <a:r>
              <a:rPr lang="en-US" sz="2000" dirty="0" smtClean="0"/>
              <a:t> was first implementation (2001)</a:t>
            </a:r>
          </a:p>
          <a:p>
            <a:pPr lvl="1"/>
            <a:r>
              <a:rPr lang="en-US" sz="2000" dirty="0" smtClean="0"/>
              <a:t>Highly parallel and deeply pipelined hardware at 800Mhz</a:t>
            </a:r>
          </a:p>
          <a:p>
            <a:pPr lvl="1">
              <a:lnSpc>
                <a:spcPct val="103000"/>
              </a:lnSpc>
              <a:buSzTx/>
            </a:pPr>
            <a:r>
              <a:rPr lang="en-US" sz="2000" dirty="0" smtClean="0"/>
              <a:t>6-wide, 10-stage pipeline at 800Mhz on 0.18 µ process</a:t>
            </a:r>
          </a:p>
          <a:p>
            <a:r>
              <a:rPr lang="en-US" sz="2000" u="sng" dirty="0" smtClean="0">
                <a:solidFill>
                  <a:schemeClr val="hlink"/>
                </a:solidFill>
              </a:rPr>
              <a:t>Itanium 2</a:t>
            </a:r>
            <a:r>
              <a:rPr lang="en-US" sz="2000" b="0" dirty="0" smtClean="0">
                <a:solidFill>
                  <a:schemeClr val="hlink"/>
                </a:solidFill>
              </a:rPr>
              <a:t>™</a:t>
            </a:r>
            <a:r>
              <a:rPr lang="en-US" sz="2000" dirty="0" smtClean="0"/>
              <a:t> is name of 2nd implementation (2005)</a:t>
            </a:r>
          </a:p>
          <a:p>
            <a:pPr lvl="1">
              <a:lnSpc>
                <a:spcPct val="103000"/>
              </a:lnSpc>
              <a:buSzTx/>
            </a:pPr>
            <a:r>
              <a:rPr lang="en-US" sz="2000" dirty="0" smtClean="0"/>
              <a:t>6-wide, </a:t>
            </a:r>
            <a:r>
              <a:rPr lang="en-US" sz="2000" dirty="0" smtClean="0">
                <a:solidFill>
                  <a:schemeClr val="hlink"/>
                </a:solidFill>
              </a:rPr>
              <a:t>8</a:t>
            </a:r>
            <a:r>
              <a:rPr lang="en-US" sz="2000" dirty="0" smtClean="0"/>
              <a:t>-stage pipeline at 1666Mhz on 0.13 µ process</a:t>
            </a:r>
          </a:p>
          <a:p>
            <a:pPr lvl="1">
              <a:lnSpc>
                <a:spcPct val="103000"/>
              </a:lnSpc>
              <a:buSzTx/>
            </a:pPr>
            <a:r>
              <a:rPr lang="en-US" sz="2000" dirty="0" smtClean="0"/>
              <a:t>Caches: 32 KB I, 32 KB D, 128 KB L2I, 128 KB L2D, 9216 KB L3</a:t>
            </a:r>
          </a:p>
          <a:p>
            <a:endParaRPr lang="en-US" sz="2000" dirty="0" smtClean="0"/>
          </a:p>
        </p:txBody>
      </p:sp>
    </p:spTree>
    <p:extLst>
      <p:ext uri="{BB962C8B-B14F-4D97-AF65-F5344CB8AC3E}">
        <p14:creationId xmlns:p14="http://schemas.microsoft.com/office/powerpoint/2010/main" val="765592633"/>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88640"/>
            <a:ext cx="8281987" cy="461665"/>
          </a:xfrm>
        </p:spPr>
        <p:txBody>
          <a:bodyPr/>
          <a:lstStyle/>
          <a:p>
            <a:r>
              <a:rPr lang="en-AU" sz="2400" dirty="0" smtClean="0"/>
              <a:t>Dynamic Scheduling, Multiple Issue, and Speculation</a:t>
            </a:r>
            <a:endParaRPr lang="en-AU" sz="2400" dirty="0"/>
          </a:p>
        </p:txBody>
      </p:sp>
      <p:sp>
        <p:nvSpPr>
          <p:cNvPr id="242691" name="Rectangle 3"/>
          <p:cNvSpPr>
            <a:spLocks noGrp="1" noChangeArrowheads="1"/>
          </p:cNvSpPr>
          <p:nvPr>
            <p:ph type="body" idx="1"/>
          </p:nvPr>
        </p:nvSpPr>
        <p:spPr/>
        <p:txBody>
          <a:bodyPr/>
          <a:lstStyle/>
          <a:p>
            <a:pPr>
              <a:lnSpc>
                <a:spcPct val="90000"/>
              </a:lnSpc>
            </a:pPr>
            <a:r>
              <a:rPr lang="en-US" dirty="0" smtClean="0"/>
              <a:t>Modern microarchitectures:</a:t>
            </a:r>
          </a:p>
          <a:p>
            <a:pPr lvl="1">
              <a:lnSpc>
                <a:spcPct val="90000"/>
              </a:lnSpc>
            </a:pPr>
            <a:r>
              <a:rPr lang="en-US" dirty="0" smtClean="0"/>
              <a:t>Dynamic scheduling + multiple issue + speculation</a:t>
            </a:r>
          </a:p>
          <a:p>
            <a:pPr>
              <a:lnSpc>
                <a:spcPct val="90000"/>
              </a:lnSpc>
            </a:pPr>
            <a:endParaRPr lang="en-US" dirty="0" smtClean="0"/>
          </a:p>
          <a:p>
            <a:pPr>
              <a:lnSpc>
                <a:spcPct val="90000"/>
              </a:lnSpc>
            </a:pPr>
            <a:r>
              <a:rPr lang="en-US" dirty="0" smtClean="0"/>
              <a:t>Two approaches:</a:t>
            </a:r>
          </a:p>
          <a:p>
            <a:pPr lvl="1">
              <a:lnSpc>
                <a:spcPct val="90000"/>
              </a:lnSpc>
            </a:pPr>
            <a:r>
              <a:rPr lang="en-US" dirty="0" smtClean="0"/>
              <a:t>Assign reservation stations and update pipeline control table in half clock cycles</a:t>
            </a:r>
          </a:p>
          <a:p>
            <a:pPr lvl="2">
              <a:lnSpc>
                <a:spcPct val="90000"/>
              </a:lnSpc>
            </a:pPr>
            <a:r>
              <a:rPr lang="en-US" dirty="0" smtClean="0"/>
              <a:t>Only supports 2 instructions/clock</a:t>
            </a:r>
          </a:p>
          <a:p>
            <a:pPr lvl="1">
              <a:lnSpc>
                <a:spcPct val="90000"/>
              </a:lnSpc>
            </a:pPr>
            <a:r>
              <a:rPr lang="en-US" dirty="0" smtClean="0"/>
              <a:t>Design logic to handle any possible dependencies between </a:t>
            </a:r>
            <a:r>
              <a:rPr lang="en-US" smtClean="0"/>
              <a:t>the instructions</a:t>
            </a:r>
          </a:p>
          <a:p>
            <a:pPr lvl="1">
              <a:lnSpc>
                <a:spcPct val="90000"/>
              </a:lnSpc>
            </a:pPr>
            <a:endParaRPr lang="en-US" dirty="0" smtClean="0"/>
          </a:p>
          <a:p>
            <a:pPr>
              <a:lnSpc>
                <a:spcPct val="90000"/>
              </a:lnSpc>
            </a:pPr>
            <a:r>
              <a:rPr lang="en-US" dirty="0" smtClean="0"/>
              <a:t>Issue </a:t>
            </a:r>
            <a:r>
              <a:rPr lang="en-US" smtClean="0"/>
              <a:t>logic is the bottleneck in dynamically scheduled superscalars</a:t>
            </a:r>
            <a:endParaRPr lang="en-US" dirty="0" smtClean="0"/>
          </a:p>
        </p:txBody>
      </p:sp>
      <p:sp>
        <p:nvSpPr>
          <p:cNvPr id="242693" name="Text Box 5"/>
          <p:cNvSpPr txBox="1">
            <a:spLocks noChangeArrowheads="1"/>
          </p:cNvSpPr>
          <p:nvPr/>
        </p:nvSpPr>
        <p:spPr bwMode="auto">
          <a:xfrm rot="5400000">
            <a:off x="6156047" y="2621139"/>
            <a:ext cx="560922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Dynamic Scheduling, Multiple Issue, and Speculation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3" name="Text Box 5"/>
          <p:cNvSpPr txBox="1">
            <a:spLocks noChangeArrowheads="1"/>
          </p:cNvSpPr>
          <p:nvPr/>
        </p:nvSpPr>
        <p:spPr bwMode="auto">
          <a:xfrm rot="5400000">
            <a:off x="6156047" y="2621139"/>
            <a:ext cx="560922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Dynamic Scheduling, Multiple Issue, and Speculation</a:t>
            </a:r>
            <a:endParaRPr lang="en-US" sz="1800" dirty="0">
              <a:solidFill>
                <a:srgbClr val="0066FF"/>
              </a:solidFill>
              <a:latin typeface="Arial" charset="0"/>
            </a:endParaRPr>
          </a:p>
        </p:txBody>
      </p:sp>
      <p:sp>
        <p:nvSpPr>
          <p:cNvPr id="7" name="Title 6"/>
          <p:cNvSpPr>
            <a:spLocks noGrp="1"/>
          </p:cNvSpPr>
          <p:nvPr>
            <p:ph type="title"/>
          </p:nvPr>
        </p:nvSpPr>
        <p:spPr>
          <a:xfrm>
            <a:off x="611188" y="-136544"/>
            <a:ext cx="8281987" cy="954107"/>
          </a:xfrm>
        </p:spPr>
        <p:txBody>
          <a:bodyPr/>
          <a:lstStyle/>
          <a:p>
            <a:r>
              <a:rPr lang="en-US" dirty="0" smtClean="0"/>
              <a:t>Overview of Design. </a:t>
            </a:r>
            <a:r>
              <a:rPr lang="en-US" sz="1600" dirty="0" smtClean="0">
                <a:solidFill>
                  <a:srgbClr val="FF0000"/>
                </a:solidFill>
              </a:rPr>
              <a:t>Problem with figure: the main info is … in the caption. See next slide</a:t>
            </a:r>
            <a:endParaRPr lang="en-US" dirty="0"/>
          </a:p>
        </p:txBody>
      </p:sp>
      <p:pic>
        <p:nvPicPr>
          <p:cNvPr id="2" name="Picture 1"/>
          <p:cNvPicPr>
            <a:picLocks noChangeAspect="1"/>
          </p:cNvPicPr>
          <p:nvPr/>
        </p:nvPicPr>
        <p:blipFill>
          <a:blip r:embed="rId3"/>
          <a:stretch>
            <a:fillRect/>
          </a:stretch>
        </p:blipFill>
        <p:spPr>
          <a:xfrm>
            <a:off x="1187624" y="829870"/>
            <a:ext cx="6475707" cy="5379818"/>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9" name="Rectangle 1"/>
          <p:cNvSpPr>
            <a:spLocks noChangeArrowheads="1"/>
          </p:cNvSpPr>
          <p:nvPr/>
        </p:nvSpPr>
        <p:spPr bwMode="auto">
          <a:xfrm>
            <a:off x="304800" y="4916488"/>
            <a:ext cx="83820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3.21 The basic organization of a multiple issue processor with speculation</a:t>
            </a:r>
            <a:r>
              <a:rPr lang="en-US" altLang="en-US" sz="1100" b="1" dirty="0">
                <a:solidFill>
                  <a:srgbClr val="FF0000"/>
                </a:solidFill>
              </a:rPr>
              <a:t>.</a:t>
            </a:r>
            <a:r>
              <a:rPr lang="en-US" altLang="en-US" sz="1100" dirty="0">
                <a:solidFill>
                  <a:srgbClr val="FF0000"/>
                </a:solidFill>
              </a:rPr>
              <a:t> In this case, the organization could allow a FP multiply, FP add, integer, and load/store to all issues simultaneously (assuming one issue per clock per functional unit). Note that several </a:t>
            </a:r>
            <a:r>
              <a:rPr lang="en-US" altLang="en-US" sz="1100" dirty="0" err="1">
                <a:solidFill>
                  <a:srgbClr val="FF0000"/>
                </a:solidFill>
              </a:rPr>
              <a:t>datapaths</a:t>
            </a:r>
            <a:r>
              <a:rPr lang="en-US" altLang="en-US" sz="1100" dirty="0">
                <a:solidFill>
                  <a:srgbClr val="FF0000"/>
                </a:solidFill>
              </a:rPr>
              <a:t> must be widened to support multiple issues: the CDB, the operand buses, and, critically, the instruction issue logic, which is not shown in this figure. The last is a difficult problem, as we discuss in the text.</a:t>
            </a:r>
          </a:p>
        </p:txBody>
      </p:sp>
      <p:pic>
        <p:nvPicPr>
          <p:cNvPr id="24580" name="Picture 2" descr="Y:\WOMAT\Production\Artfinal\0000000038\MKCAD\978-0-12-811905-1\0003165542\XMLLowres\f03-21-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450" y="571500"/>
            <a:ext cx="49911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571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Examine all the </a:t>
            </a:r>
            <a:r>
              <a:rPr lang="en-US" smtClean="0"/>
              <a:t>dependencies among </a:t>
            </a:r>
            <a:r>
              <a:rPr lang="en-US" dirty="0" smtClean="0"/>
              <a:t>the instructions in the bundle</a:t>
            </a:r>
          </a:p>
          <a:p>
            <a:pPr>
              <a:lnSpc>
                <a:spcPct val="90000"/>
              </a:lnSpc>
            </a:pPr>
            <a:endParaRPr lang="en-US" dirty="0" smtClean="0"/>
          </a:p>
          <a:p>
            <a:pPr>
              <a:lnSpc>
                <a:spcPct val="90000"/>
              </a:lnSpc>
            </a:pPr>
            <a:r>
              <a:rPr lang="en-US" dirty="0" smtClean="0"/>
              <a:t>If dependencies exist in bundle, encode them in reservation stations</a:t>
            </a:r>
          </a:p>
          <a:p>
            <a:pPr>
              <a:lnSpc>
                <a:spcPct val="90000"/>
              </a:lnSpc>
            </a:pPr>
            <a:endParaRPr lang="en-US" dirty="0" smtClean="0"/>
          </a:p>
          <a:p>
            <a:pPr>
              <a:lnSpc>
                <a:spcPct val="90000"/>
              </a:lnSpc>
            </a:pPr>
            <a:r>
              <a:rPr lang="en-US" dirty="0" smtClean="0"/>
              <a:t>Also need multiple completion/commit</a:t>
            </a:r>
          </a:p>
          <a:p>
            <a:pPr>
              <a:lnSpc>
                <a:spcPct val="90000"/>
              </a:lnSpc>
            </a:pPr>
            <a:endParaRPr lang="en-US" dirty="0"/>
          </a:p>
          <a:p>
            <a:pPr>
              <a:lnSpc>
                <a:spcPct val="90000"/>
              </a:lnSpc>
            </a:pPr>
            <a:r>
              <a:rPr lang="en-US" dirty="0" smtClean="0"/>
              <a:t>To simplify RS allocation:</a:t>
            </a:r>
          </a:p>
          <a:p>
            <a:pPr lvl="1">
              <a:lnSpc>
                <a:spcPct val="90000"/>
              </a:lnSpc>
            </a:pPr>
            <a:r>
              <a:rPr lang="en-US" dirty="0" smtClean="0"/>
              <a:t>Limit </a:t>
            </a:r>
            <a:r>
              <a:rPr lang="en-US" dirty="0"/>
              <a:t>the number of instructions of a given class that can be issued in a “bundle</a:t>
            </a:r>
            <a:r>
              <a:rPr lang="en-US" dirty="0" smtClean="0"/>
              <a:t>”, i.e</a:t>
            </a:r>
            <a:r>
              <a:rPr lang="en-US" dirty="0"/>
              <a:t>. on FP, one integer, one load, one store</a:t>
            </a:r>
          </a:p>
          <a:p>
            <a:pPr>
              <a:lnSpc>
                <a:spcPct val="90000"/>
              </a:lnSpc>
            </a:pPr>
            <a:endParaRPr lang="en-US" dirty="0" smtClean="0"/>
          </a:p>
        </p:txBody>
      </p:sp>
      <p:sp>
        <p:nvSpPr>
          <p:cNvPr id="242693" name="Text Box 5"/>
          <p:cNvSpPr txBox="1">
            <a:spLocks noChangeArrowheads="1"/>
          </p:cNvSpPr>
          <p:nvPr/>
        </p:nvSpPr>
        <p:spPr bwMode="auto">
          <a:xfrm rot="5400000">
            <a:off x="6156047" y="2621139"/>
            <a:ext cx="560922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Dynamic Scheduling, Multiple Issue,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Multiple Issue</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Multithreading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Crosscutting topic relevant to pipelining &amp; superscalar (Ch. 3), GPUs (Ch. 4) and </a:t>
            </a:r>
            <a:r>
              <a:rPr lang="en-US" dirty="0" err="1" smtClean="0"/>
              <a:t>multiporcessors</a:t>
            </a:r>
            <a:r>
              <a:rPr lang="en-US" dirty="0" smtClean="0"/>
              <a:t> (Ch. 5)</a:t>
            </a:r>
          </a:p>
          <a:p>
            <a:r>
              <a:rPr lang="en-US" dirty="0" smtClean="0"/>
              <a:t>Thread: like a </a:t>
            </a:r>
            <a:r>
              <a:rPr lang="en-US" u="sng" dirty="0" smtClean="0"/>
              <a:t>process</a:t>
            </a:r>
            <a:r>
              <a:rPr lang="en-US" dirty="0" smtClean="0"/>
              <a:t> that has state and program counter</a:t>
            </a:r>
          </a:p>
          <a:p>
            <a:r>
              <a:rPr lang="en-US" dirty="0" smtClean="0"/>
              <a:t>But, threads typically share the address space of other threads, with easy access to their data within the same </a:t>
            </a:r>
            <a:r>
              <a:rPr lang="en-US" u="sng" dirty="0" smtClean="0"/>
              <a:t>process</a:t>
            </a:r>
            <a:r>
              <a:rPr lang="en-US" dirty="0" smtClean="0"/>
              <a:t>. </a:t>
            </a:r>
          </a:p>
          <a:p>
            <a:pPr marL="0" indent="0">
              <a:buNone/>
            </a:pPr>
            <a:r>
              <a:rPr lang="en-US" dirty="0" smtClean="0"/>
              <a:t>(Underlined two non-identical use of the word “process”.)</a:t>
            </a:r>
          </a:p>
          <a:p>
            <a:endParaRPr lang="en-US" dirty="0"/>
          </a:p>
        </p:txBody>
      </p:sp>
      <p:sp>
        <p:nvSpPr>
          <p:cNvPr id="4" name="Footer Placeholder 3"/>
          <p:cNvSpPr>
            <a:spLocks noGrp="1"/>
          </p:cNvSpPr>
          <p:nvPr>
            <p:ph type="ftr" sz="quarter" idx="10"/>
          </p:nvPr>
        </p:nvSpPr>
        <p:spPr/>
        <p:txBody>
          <a:bodyPr/>
          <a:lstStyle/>
          <a:p>
            <a:r>
              <a:rPr lang="en-US" smtClean="0"/>
              <a:t>Copyright © 2019, Elsevier Inc. All rights Reserved</a:t>
            </a:r>
            <a:endParaRPr lang="en-AU" dirty="0"/>
          </a:p>
        </p:txBody>
      </p:sp>
    </p:spTree>
    <p:extLst>
      <p:ext uri="{BB962C8B-B14F-4D97-AF65-F5344CB8AC3E}">
        <p14:creationId xmlns:p14="http://schemas.microsoft.com/office/powerpoint/2010/main" val="3925272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 name="Rectangle 1"/>
          <p:cNvSpPr>
            <a:spLocks noChangeArrowheads="1"/>
          </p:cNvSpPr>
          <p:nvPr/>
        </p:nvSpPr>
        <p:spPr bwMode="auto">
          <a:xfrm>
            <a:off x="251520" y="4362450"/>
            <a:ext cx="851148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b="1" dirty="0"/>
              <a:t>Figure 3.31 How four different approaches use the functional unit execution slots of a superscalar processor. </a:t>
            </a:r>
            <a:r>
              <a:rPr lang="en-US" altLang="en-US" sz="1100" dirty="0"/>
              <a:t>The horizontal dimension represents the instruction execution capability in each clock cycle. The vertical dimension represents a sequence of clock cycles. An empty (white) box indicates that the corresponding execution slot is unused in that clock cycle. The shades of gray and black correspond to four different threads in the multithreading processors. Black is also used to indicate the occupied issue slots in the case of the superscalar without multithreading support. The Sun T1 and T2 (aka Niagara) processors are fine-grained, multithreaded processors, while the Intel Core i7 and IBM Power7 processors use SMT. The T2 has 8 threads, the Power7 has 4, and the Intel i7 has 2. </a:t>
            </a:r>
            <a:r>
              <a:rPr lang="en-US" altLang="en-US" sz="1100" dirty="0">
                <a:solidFill>
                  <a:srgbClr val="0033CC"/>
                </a:solidFill>
              </a:rPr>
              <a:t>In all existing SMTs, instructions issue from only one thread at a time</a:t>
            </a:r>
            <a:r>
              <a:rPr lang="en-US" altLang="en-US" sz="1100" dirty="0"/>
              <a:t>. </a:t>
            </a:r>
            <a:r>
              <a:rPr lang="en-US" altLang="en-US" sz="1100" dirty="0">
                <a:solidFill>
                  <a:srgbClr val="FF0000"/>
                </a:solidFill>
              </a:rPr>
              <a:t>The difference in SMT is that the subsequent decision to execute an instruction is decoupled and could execute the operations coming from several different instructions in the same clock cycle.</a:t>
            </a:r>
          </a:p>
        </p:txBody>
      </p:sp>
      <p:pic>
        <p:nvPicPr>
          <p:cNvPr id="34820" name="Picture 2" descr="Y:\WOMAT\Production\Artfinal\0000000038\MKCAD\978-0-12-811905-1\0003165542\XMLLowres\f03-31-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052736"/>
            <a:ext cx="571500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6400" y="188641"/>
            <a:ext cx="8270056" cy="584775"/>
          </a:xfrm>
          <a:prstGeom prst="rect">
            <a:avLst/>
          </a:prstGeom>
          <a:noFill/>
        </p:spPr>
        <p:txBody>
          <a:bodyPr wrap="square" rtlCol="0">
            <a:spAutoFit/>
          </a:bodyPr>
          <a:lstStyle/>
          <a:p>
            <a:r>
              <a:rPr lang="en-US" dirty="0" smtClean="0">
                <a:solidFill>
                  <a:srgbClr val="FF0000"/>
                </a:solidFill>
              </a:rPr>
              <a:t>Simultaneous </a:t>
            </a:r>
            <a:r>
              <a:rPr lang="en-US" dirty="0" err="1" smtClean="0">
                <a:solidFill>
                  <a:srgbClr val="FF0000"/>
                </a:solidFill>
              </a:rPr>
              <a:t>MultiThreading</a:t>
            </a:r>
            <a:r>
              <a:rPr lang="en-US" dirty="0" smtClean="0">
                <a:solidFill>
                  <a:srgbClr val="FF0000"/>
                </a:solidFill>
              </a:rPr>
              <a:t> (SMT) </a:t>
            </a:r>
            <a:endParaRPr lang="en-US" dirty="0">
              <a:solidFill>
                <a:srgbClr val="FF0000"/>
              </a:solidFill>
            </a:endParaRPr>
          </a:p>
        </p:txBody>
      </p:sp>
    </p:spTree>
    <p:extLst>
      <p:ext uri="{BB962C8B-B14F-4D97-AF65-F5344CB8AC3E}">
        <p14:creationId xmlns:p14="http://schemas.microsoft.com/office/powerpoint/2010/main" val="3842133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p:txBody>
          <a:bodyPr/>
          <a:lstStyle/>
          <a:p>
            <a:pPr marL="0" indent="0">
              <a:buNone/>
            </a:pPr>
            <a:r>
              <a:rPr lang="en-US" sz="2400" dirty="0" smtClean="0"/>
              <a:t>Loop:	</a:t>
            </a:r>
            <a:r>
              <a:rPr lang="en-US" sz="2400" dirty="0" err="1" smtClean="0"/>
              <a:t>ld</a:t>
            </a:r>
            <a:r>
              <a:rPr lang="en-US" sz="2400" dirty="0" smtClean="0"/>
              <a:t> </a:t>
            </a:r>
            <a:r>
              <a:rPr lang="en-US" sz="2400" dirty="0"/>
              <a:t>x2,0(x1</a:t>
            </a:r>
            <a:r>
              <a:rPr lang="en-US" sz="2400" dirty="0" smtClean="0"/>
              <a:t>)		//</a:t>
            </a:r>
            <a:r>
              <a:rPr lang="en-US" sz="2400" dirty="0"/>
              <a:t>x2=array element</a:t>
            </a:r>
          </a:p>
          <a:p>
            <a:pPr marL="0" indent="0">
              <a:buNone/>
            </a:pPr>
            <a:r>
              <a:rPr lang="en-US" sz="2400" dirty="0" smtClean="0"/>
              <a:t>	</a:t>
            </a:r>
            <a:r>
              <a:rPr lang="en-US" sz="2400" dirty="0" err="1" smtClean="0"/>
              <a:t>addi</a:t>
            </a:r>
            <a:r>
              <a:rPr lang="en-US" sz="2400" dirty="0" smtClean="0"/>
              <a:t> x2,x2,1		//</a:t>
            </a:r>
            <a:r>
              <a:rPr lang="en-US" sz="2400" dirty="0"/>
              <a:t>increment x2</a:t>
            </a:r>
          </a:p>
          <a:p>
            <a:pPr marL="0" indent="0">
              <a:buNone/>
            </a:pPr>
            <a:r>
              <a:rPr lang="en-US" sz="2400" dirty="0" smtClean="0"/>
              <a:t>	</a:t>
            </a:r>
            <a:r>
              <a:rPr lang="en-US" sz="2400" dirty="0" err="1" smtClean="0"/>
              <a:t>sd</a:t>
            </a:r>
            <a:r>
              <a:rPr lang="en-US" sz="2400" dirty="0" smtClean="0"/>
              <a:t> </a:t>
            </a:r>
            <a:r>
              <a:rPr lang="en-US" sz="2400" dirty="0"/>
              <a:t>x2,0(x1</a:t>
            </a:r>
            <a:r>
              <a:rPr lang="en-US" sz="2400" dirty="0" smtClean="0"/>
              <a:t>)		//</a:t>
            </a:r>
            <a:r>
              <a:rPr lang="en-US" sz="2400" dirty="0"/>
              <a:t>store result</a:t>
            </a:r>
          </a:p>
          <a:p>
            <a:pPr marL="0" indent="0">
              <a:buNone/>
            </a:pPr>
            <a:r>
              <a:rPr lang="en-US" sz="2400" dirty="0" smtClean="0"/>
              <a:t>	</a:t>
            </a:r>
            <a:r>
              <a:rPr lang="en-US" sz="2400" dirty="0" err="1" smtClean="0"/>
              <a:t>addi</a:t>
            </a:r>
            <a:r>
              <a:rPr lang="en-US" sz="2400" dirty="0" smtClean="0"/>
              <a:t> x1,x1,8		//</a:t>
            </a:r>
            <a:r>
              <a:rPr lang="en-US" sz="2400" dirty="0"/>
              <a:t>increment pointer</a:t>
            </a:r>
          </a:p>
          <a:p>
            <a:pPr marL="0" indent="0">
              <a:buNone/>
            </a:pPr>
            <a:r>
              <a:rPr lang="en-US" sz="2400" dirty="0" smtClean="0"/>
              <a:t>	</a:t>
            </a:r>
            <a:r>
              <a:rPr lang="en-US" sz="2400" dirty="0" err="1" smtClean="0"/>
              <a:t>bne</a:t>
            </a:r>
            <a:r>
              <a:rPr lang="en-US" sz="2400" dirty="0" smtClean="0"/>
              <a:t> x2,x3,Loop	//</a:t>
            </a:r>
            <a:r>
              <a:rPr lang="en-US" sz="2400" dirty="0"/>
              <a:t>branch if not last</a:t>
            </a:r>
            <a:endParaRPr lang="en-US" sz="2400" dirty="0" smtClean="0"/>
          </a:p>
        </p:txBody>
      </p:sp>
      <p:sp>
        <p:nvSpPr>
          <p:cNvPr id="242693" name="Text Box 5"/>
          <p:cNvSpPr txBox="1">
            <a:spLocks noChangeArrowheads="1"/>
          </p:cNvSpPr>
          <p:nvPr/>
        </p:nvSpPr>
        <p:spPr bwMode="auto">
          <a:xfrm rot="5400000">
            <a:off x="6156047" y="2621139"/>
            <a:ext cx="560922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Dynamic Scheduling, Multiple Issue,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Example</a:t>
            </a:r>
            <a:endParaRPr lang="en-US" dirty="0"/>
          </a:p>
        </p:txBody>
      </p:sp>
      <p:sp>
        <p:nvSpPr>
          <p:cNvPr id="2" name="TextBox 1"/>
          <p:cNvSpPr txBox="1"/>
          <p:nvPr/>
        </p:nvSpPr>
        <p:spPr>
          <a:xfrm>
            <a:off x="323528" y="3933056"/>
            <a:ext cx="8987855" cy="1348061"/>
          </a:xfrm>
          <a:prstGeom prst="rect">
            <a:avLst/>
          </a:prstGeom>
          <a:noFill/>
        </p:spPr>
        <p:txBody>
          <a:bodyPr wrap="square" rtlCol="0">
            <a:spAutoFit/>
          </a:bodyPr>
          <a:lstStyle/>
          <a:p>
            <a:r>
              <a:rPr lang="en-US" sz="2400" dirty="0" smtClean="0">
                <a:latin typeface="+mn-lt"/>
              </a:rPr>
              <a:t>Consider the execution of this loop, on a two-issue processor.</a:t>
            </a:r>
          </a:p>
          <a:p>
            <a:r>
              <a:rPr lang="en-US" sz="2400" dirty="0" smtClean="0">
                <a:latin typeface="+mn-lt"/>
              </a:rPr>
              <a:t>Once without speculation.</a:t>
            </a:r>
          </a:p>
          <a:p>
            <a:r>
              <a:rPr lang="en-US" sz="2400" dirty="0" smtClean="0">
                <a:latin typeface="+mn-lt"/>
              </a:rPr>
              <a:t>Once with speculation</a:t>
            </a:r>
            <a:endParaRPr lang="en-US" sz="24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9C65F145-8728-44E0-9F6B-CFCD8E2F349B}" type="datetime1">
              <a:rPr lang="en-US"/>
              <a:pPr/>
              <a:t>3/5/2019</a:t>
            </a:fld>
            <a:endParaRPr lang="en-US"/>
          </a:p>
        </p:txBody>
      </p:sp>
      <p:sp>
        <p:nvSpPr>
          <p:cNvPr id="7"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8" name="Slide Number Placeholder 5"/>
          <p:cNvSpPr>
            <a:spLocks noGrp="1"/>
          </p:cNvSpPr>
          <p:nvPr>
            <p:ph type="sldNum" sz="quarter" idx="4294967295"/>
          </p:nvPr>
        </p:nvSpPr>
        <p:spPr>
          <a:xfrm>
            <a:off x="6553200" y="6356350"/>
            <a:ext cx="2133600" cy="365125"/>
          </a:xfrm>
          <a:prstGeom prst="rect">
            <a:avLst/>
          </a:prstGeom>
        </p:spPr>
        <p:txBody>
          <a:bodyPr/>
          <a:lstStyle/>
          <a:p>
            <a:fld id="{F8F68A31-F40C-4363-BA5A-3619D06D584C}" type="slidenum">
              <a:rPr lang="en-US"/>
              <a:pPr/>
              <a:t>11</a:t>
            </a:fld>
            <a:endParaRPr lang="en-US" b="0">
              <a:solidFill>
                <a:srgbClr val="FBBA03"/>
              </a:solidFill>
            </a:endParaRPr>
          </a:p>
        </p:txBody>
      </p:sp>
      <p:sp>
        <p:nvSpPr>
          <p:cNvPr id="967682" name="Rectangle 2"/>
          <p:cNvSpPr>
            <a:spLocks noGrp="1" noChangeArrowheads="1"/>
          </p:cNvSpPr>
          <p:nvPr>
            <p:ph type="body" idx="1"/>
          </p:nvPr>
        </p:nvSpPr>
        <p:spPr>
          <a:xfrm>
            <a:off x="609600" y="1295400"/>
            <a:ext cx="8534400" cy="4114800"/>
          </a:xfrm>
          <a:noFill/>
          <a:ln/>
        </p:spPr>
        <p:txBody>
          <a:bodyPr lIns="90488" tIns="44450" rIns="90488" bIns="44450">
            <a:normAutofit fontScale="92500" lnSpcReduction="10000"/>
          </a:bodyPr>
          <a:lstStyle/>
          <a:p>
            <a:pPr>
              <a:buFontTx/>
              <a:buNone/>
            </a:pPr>
            <a:endParaRPr lang="en-US" sz="1800"/>
          </a:p>
          <a:p>
            <a:r>
              <a:rPr lang="en-US">
                <a:solidFill>
                  <a:schemeClr val="hlink"/>
                </a:solidFill>
              </a:rPr>
              <a:t>Read After Write (RAW)</a:t>
            </a:r>
            <a:r>
              <a:rPr lang="en-US"/>
              <a:t> </a:t>
            </a:r>
            <a:br>
              <a:rPr lang="en-US"/>
            </a:br>
            <a:r>
              <a:rPr lang="en-US"/>
              <a:t>Instr</a:t>
            </a:r>
            <a:r>
              <a:rPr lang="en-US" baseline="-25000"/>
              <a:t>J</a:t>
            </a:r>
            <a:r>
              <a:rPr lang="en-US"/>
              <a:t> tries to read operand before Instr</a:t>
            </a:r>
            <a:r>
              <a:rPr lang="en-US" baseline="-25000"/>
              <a:t>I </a:t>
            </a:r>
            <a:r>
              <a:rPr lang="en-US"/>
              <a:t>writes it</a:t>
            </a:r>
            <a:br>
              <a:rPr lang="en-US"/>
            </a:br>
            <a:r>
              <a:rPr lang="en-US"/>
              <a:t/>
            </a:r>
            <a:br>
              <a:rPr lang="en-US"/>
            </a:br>
            <a:r>
              <a:rPr lang="en-US"/>
              <a:t>		</a:t>
            </a:r>
            <a:br>
              <a:rPr lang="en-US"/>
            </a:br>
            <a:r>
              <a:rPr lang="en-US"/>
              <a:t/>
            </a:r>
            <a:br>
              <a:rPr lang="en-US"/>
            </a:br>
            <a:r>
              <a:rPr lang="en-US"/>
              <a:t/>
            </a:r>
            <a:br>
              <a:rPr lang="en-US"/>
            </a:br>
            <a:endParaRPr lang="en-US"/>
          </a:p>
          <a:p>
            <a:r>
              <a:rPr lang="en-US"/>
              <a:t>Caused by a “</a:t>
            </a:r>
            <a:r>
              <a:rPr lang="en-US">
                <a:solidFill>
                  <a:schemeClr val="hlink"/>
                </a:solidFill>
              </a:rPr>
              <a:t>Dependence</a:t>
            </a:r>
            <a:r>
              <a:rPr lang="en-US"/>
              <a:t>” (in compiler nomenclature).  This hazard results from an actual need for communication.</a:t>
            </a:r>
          </a:p>
        </p:txBody>
      </p:sp>
      <p:sp>
        <p:nvSpPr>
          <p:cNvPr id="967683" name="Rectangle 3"/>
          <p:cNvSpPr>
            <a:spLocks noGrp="1" noChangeArrowheads="1"/>
          </p:cNvSpPr>
          <p:nvPr>
            <p:ph type="title"/>
          </p:nvPr>
        </p:nvSpPr>
        <p:spPr>
          <a:xfrm>
            <a:off x="1066800" y="304800"/>
            <a:ext cx="7162800" cy="990600"/>
          </a:xfrm>
          <a:noFill/>
          <a:ln/>
        </p:spPr>
        <p:txBody>
          <a:bodyPr lIns="90488" tIns="44450" rIns="90488" bIns="44450"/>
          <a:lstStyle/>
          <a:p>
            <a:r>
              <a:rPr lang="en-US"/>
              <a:t>Three Generic Data Hazards</a:t>
            </a:r>
          </a:p>
        </p:txBody>
      </p:sp>
      <p:sp>
        <p:nvSpPr>
          <p:cNvPr id="967684" name="Rectangle 4"/>
          <p:cNvSpPr>
            <a:spLocks noChangeArrowheads="1"/>
          </p:cNvSpPr>
          <p:nvPr/>
        </p:nvSpPr>
        <p:spPr bwMode="auto">
          <a:xfrm>
            <a:off x="2286000" y="2895600"/>
            <a:ext cx="3352800" cy="819150"/>
          </a:xfrm>
          <a:prstGeom prst="rect">
            <a:avLst/>
          </a:prstGeom>
          <a:solidFill>
            <a:schemeClr val="bg1"/>
          </a:solidFill>
          <a:ln w="12700">
            <a:noFill/>
            <a:miter lim="800000"/>
            <a:headEnd/>
            <a:tailEnd/>
          </a:ln>
          <a:effectLst/>
        </p:spPr>
        <p:txBody>
          <a:bodyPr lIns="90488" tIns="44450" rIns="90488" bIns="44450">
            <a:spAutoFit/>
          </a:bodyPr>
          <a:lstStyle/>
          <a:p>
            <a:pPr>
              <a:spcBef>
                <a:spcPct val="0"/>
              </a:spcBef>
            </a:pPr>
            <a:r>
              <a:rPr lang="en-US" sz="2400">
                <a:solidFill>
                  <a:schemeClr val="tx1"/>
                </a:solidFill>
                <a:latin typeface="Courier New" pitchFamily="49" charset="0"/>
              </a:rPr>
              <a:t>I: add </a:t>
            </a:r>
            <a:r>
              <a:rPr lang="en-US" sz="2400">
                <a:latin typeface="Courier New" pitchFamily="49" charset="0"/>
              </a:rPr>
              <a:t>r1</a:t>
            </a:r>
            <a:r>
              <a:rPr lang="en-US" sz="2400">
                <a:solidFill>
                  <a:schemeClr val="tx1"/>
                </a:solidFill>
                <a:latin typeface="Courier New" pitchFamily="49" charset="0"/>
              </a:rPr>
              <a:t>,r2,r3</a:t>
            </a:r>
          </a:p>
          <a:p>
            <a:pPr>
              <a:spcBef>
                <a:spcPct val="0"/>
              </a:spcBef>
            </a:pPr>
            <a:r>
              <a:rPr lang="en-US" sz="2400">
                <a:solidFill>
                  <a:schemeClr val="tx1"/>
                </a:solidFill>
                <a:latin typeface="Courier New" pitchFamily="49" charset="0"/>
              </a:rPr>
              <a:t>J: sub r4,</a:t>
            </a:r>
            <a:r>
              <a:rPr lang="en-US" sz="2400">
                <a:latin typeface="Courier New" pitchFamily="49" charset="0"/>
              </a:rPr>
              <a:t>r1</a:t>
            </a:r>
            <a:r>
              <a:rPr lang="en-US" sz="2400">
                <a:solidFill>
                  <a:schemeClr val="tx1"/>
                </a:solidFill>
                <a:latin typeface="Courier New" pitchFamily="49" charset="0"/>
              </a:rPr>
              <a:t>,r3</a:t>
            </a:r>
          </a:p>
        </p:txBody>
      </p:sp>
      <p:sp>
        <p:nvSpPr>
          <p:cNvPr id="967685" name="Arc 5"/>
          <p:cNvSpPr>
            <a:spLocks/>
          </p:cNvSpPr>
          <p:nvPr/>
        </p:nvSpPr>
        <p:spPr bwMode="auto">
          <a:xfrm flipH="1" flipV="1">
            <a:off x="1828800" y="3048000"/>
            <a:ext cx="468313" cy="457200"/>
          </a:xfrm>
          <a:custGeom>
            <a:avLst/>
            <a:gdLst>
              <a:gd name="G0" fmla="+- 2932 0 0"/>
              <a:gd name="G1" fmla="+- 21600 0 0"/>
              <a:gd name="G2" fmla="+- 21600 0 0"/>
              <a:gd name="T0" fmla="*/ 0 w 24532"/>
              <a:gd name="T1" fmla="*/ 200 h 43200"/>
              <a:gd name="T2" fmla="*/ 870 w 24532"/>
              <a:gd name="T3" fmla="*/ 43101 h 43200"/>
              <a:gd name="T4" fmla="*/ 2932 w 24532"/>
              <a:gd name="T5" fmla="*/ 21600 h 43200"/>
            </a:gdLst>
            <a:ahLst/>
            <a:cxnLst>
              <a:cxn ang="0">
                <a:pos x="T0" y="T1"/>
              </a:cxn>
              <a:cxn ang="0">
                <a:pos x="T2" y="T3"/>
              </a:cxn>
              <a:cxn ang="0">
                <a:pos x="T4" y="T5"/>
              </a:cxn>
            </a:cxnLst>
            <a:rect l="0" t="0" r="r" b="b"/>
            <a:pathLst>
              <a:path w="24532" h="43200" fill="none"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path>
              <a:path w="24532" h="43200" stroke="0"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lnTo>
                  <a:pt x="2932" y="21600"/>
                </a:lnTo>
                <a:close/>
              </a:path>
            </a:pathLst>
          </a:custGeom>
          <a:noFill/>
          <a:ln w="28575">
            <a:solidFill>
              <a:schemeClr val="tx1"/>
            </a:solidFill>
            <a:round/>
            <a:headEnd type="triangle" w="med" len="med"/>
            <a:tailEnd/>
          </a:ln>
          <a:effectLst/>
        </p:spPr>
        <p:txBody>
          <a:bodyPr wrap="none" anchor="ctr"/>
          <a:lstStyle/>
          <a:p>
            <a:endParaRPr lang="en-US"/>
          </a:p>
        </p:txBody>
      </p:sp>
    </p:spTree>
    <p:extLst>
      <p:ext uri="{BB962C8B-B14F-4D97-AF65-F5344CB8AC3E}">
        <p14:creationId xmlns:p14="http://schemas.microsoft.com/office/powerpoint/2010/main" val="3850867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67682">
                                            <p:txEl>
                                              <p:pRg st="1" end="1"/>
                                            </p:txEl>
                                          </p:spTgt>
                                        </p:tgtEl>
                                        <p:attrNameLst>
                                          <p:attrName>style.visibility</p:attrName>
                                        </p:attrNameLst>
                                      </p:cBhvr>
                                      <p:to>
                                        <p:strVal val="visible"/>
                                      </p:to>
                                    </p:set>
                                    <p:anim calcmode="lin" valueType="num">
                                      <p:cBhvr additive="base">
                                        <p:cTn id="7" dur="500" fill="hold"/>
                                        <p:tgtEl>
                                          <p:spTgt spid="96768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76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67682">
                                            <p:txEl>
                                              <p:pRg st="2" end="2"/>
                                            </p:txEl>
                                          </p:spTgt>
                                        </p:tgtEl>
                                        <p:attrNameLst>
                                          <p:attrName>style.visibility</p:attrName>
                                        </p:attrNameLst>
                                      </p:cBhvr>
                                      <p:to>
                                        <p:strVal val="visible"/>
                                      </p:to>
                                    </p:set>
                                    <p:anim calcmode="lin" valueType="num">
                                      <p:cBhvr additive="base">
                                        <p:cTn id="13" dur="500" fill="hold"/>
                                        <p:tgtEl>
                                          <p:spTgt spid="96768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676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2"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3" name="Text Box 5"/>
          <p:cNvSpPr txBox="1">
            <a:spLocks noChangeArrowheads="1"/>
          </p:cNvSpPr>
          <p:nvPr/>
        </p:nvSpPr>
        <p:spPr bwMode="auto">
          <a:xfrm rot="5400000">
            <a:off x="6156047" y="2621139"/>
            <a:ext cx="560922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Dynamic Scheduling, Multiple Issue,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Example (No Speculation)</a:t>
            </a:r>
            <a:endParaRPr lang="en-US" dirty="0"/>
          </a:p>
        </p:txBody>
      </p:sp>
      <p:pic>
        <p:nvPicPr>
          <p:cNvPr id="2" name="Picture 1"/>
          <p:cNvPicPr>
            <a:picLocks noChangeAspect="1"/>
          </p:cNvPicPr>
          <p:nvPr/>
        </p:nvPicPr>
        <p:blipFill>
          <a:blip r:embed="rId3"/>
          <a:stretch>
            <a:fillRect/>
          </a:stretch>
        </p:blipFill>
        <p:spPr>
          <a:xfrm>
            <a:off x="395536" y="1124744"/>
            <a:ext cx="8280920" cy="4612472"/>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3" name="Text Box 5"/>
          <p:cNvSpPr txBox="1">
            <a:spLocks noChangeArrowheads="1"/>
          </p:cNvSpPr>
          <p:nvPr/>
        </p:nvSpPr>
        <p:spPr bwMode="auto">
          <a:xfrm rot="5400000">
            <a:off x="6156047" y="2621139"/>
            <a:ext cx="560922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Dynamic Scheduling, Multiple Issue, and Speculation</a:t>
            </a:r>
            <a:endParaRPr lang="en-US" sz="1800" dirty="0">
              <a:solidFill>
                <a:srgbClr val="0066FF"/>
              </a:solidFill>
              <a:latin typeface="Arial" charset="0"/>
            </a:endParaRPr>
          </a:p>
        </p:txBody>
      </p:sp>
      <p:sp>
        <p:nvSpPr>
          <p:cNvPr id="6" name="Title 5"/>
          <p:cNvSpPr>
            <a:spLocks noGrp="1"/>
          </p:cNvSpPr>
          <p:nvPr>
            <p:ph type="title"/>
          </p:nvPr>
        </p:nvSpPr>
        <p:spPr>
          <a:xfrm>
            <a:off x="611188" y="232788"/>
            <a:ext cx="8281987" cy="584775"/>
          </a:xfrm>
        </p:spPr>
        <p:txBody>
          <a:bodyPr/>
          <a:lstStyle/>
          <a:p>
            <a:r>
              <a:rPr lang="en-US" sz="3200" smtClean="0"/>
              <a:t>Example (Mutiple Issue with Speculation)</a:t>
            </a:r>
            <a:endParaRPr lang="en-US" sz="3200" dirty="0"/>
          </a:p>
        </p:txBody>
      </p:sp>
      <p:pic>
        <p:nvPicPr>
          <p:cNvPr id="2" name="Picture 1"/>
          <p:cNvPicPr>
            <a:picLocks noChangeAspect="1"/>
          </p:cNvPicPr>
          <p:nvPr/>
        </p:nvPicPr>
        <p:blipFill>
          <a:blip r:embed="rId3"/>
          <a:stretch>
            <a:fillRect/>
          </a:stretch>
        </p:blipFill>
        <p:spPr>
          <a:xfrm>
            <a:off x="467544" y="1052736"/>
            <a:ext cx="8077560" cy="4645811"/>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p:txBody>
          <a:bodyPr/>
          <a:lstStyle/>
          <a:p>
            <a:r>
              <a:rPr lang="en-US" dirty="0" smtClean="0"/>
              <a:t>Need high instruction bandwidth</a:t>
            </a:r>
          </a:p>
          <a:p>
            <a:pPr lvl="1"/>
            <a:r>
              <a:rPr lang="en-US" sz="2000" dirty="0" smtClean="0"/>
              <a:t>Branch-Target buffers</a:t>
            </a:r>
          </a:p>
          <a:p>
            <a:pPr lvl="2"/>
            <a:r>
              <a:rPr lang="en-US" sz="1600" dirty="0" smtClean="0"/>
              <a:t>Next PC prediction buffer, indexed by current PC</a:t>
            </a:r>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Branch-Target Buffer</a:t>
            </a:r>
            <a:endParaRPr lang="en-US" dirty="0"/>
          </a:p>
        </p:txBody>
      </p:sp>
      <p:pic>
        <p:nvPicPr>
          <p:cNvPr id="2" name="Picture 1"/>
          <p:cNvPicPr>
            <a:picLocks noChangeAspect="1"/>
          </p:cNvPicPr>
          <p:nvPr/>
        </p:nvPicPr>
        <p:blipFill>
          <a:blip r:embed="rId3"/>
          <a:stretch>
            <a:fillRect/>
          </a:stretch>
        </p:blipFill>
        <p:spPr>
          <a:xfrm>
            <a:off x="358321" y="2564904"/>
            <a:ext cx="4327939" cy="3184203"/>
          </a:xfrm>
          <a:prstGeom prst="rect">
            <a:avLst/>
          </a:prstGeom>
        </p:spPr>
      </p:pic>
      <p:pic>
        <p:nvPicPr>
          <p:cNvPr id="3" name="Picture 2"/>
          <p:cNvPicPr>
            <a:picLocks noChangeAspect="1"/>
          </p:cNvPicPr>
          <p:nvPr/>
        </p:nvPicPr>
        <p:blipFill>
          <a:blip r:embed="rId4"/>
          <a:stretch>
            <a:fillRect/>
          </a:stretch>
        </p:blipFill>
        <p:spPr>
          <a:xfrm>
            <a:off x="4880740" y="2301442"/>
            <a:ext cx="3732314" cy="4008077"/>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675" name="Rectangle 1"/>
          <p:cNvSpPr>
            <a:spLocks noChangeArrowheads="1"/>
          </p:cNvSpPr>
          <p:nvPr/>
        </p:nvSpPr>
        <p:spPr bwMode="auto">
          <a:xfrm>
            <a:off x="304800" y="4916488"/>
            <a:ext cx="8458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b="1" dirty="0"/>
              <a:t>Figure 3.25 A branch-target buffer. </a:t>
            </a:r>
            <a:r>
              <a:rPr lang="en-US" altLang="en-US" sz="1100" b="1" dirty="0">
                <a:solidFill>
                  <a:srgbClr val="FF0000"/>
                </a:solidFill>
              </a:rPr>
              <a:t>The PC of the instruction being fetched is matched against a set of instruction addresses stored in the first column; these represent the addresses of known branches. </a:t>
            </a:r>
            <a:r>
              <a:rPr lang="en-US" altLang="en-US" sz="1100" dirty="0">
                <a:solidFill>
                  <a:srgbClr val="FF0000"/>
                </a:solidFill>
              </a:rPr>
              <a:t>If the PC matches one of these entries, then the instruction being fetched is a taken branch, and the second field, predicted PC, contains the prediction for the next PC after the branch</a:t>
            </a:r>
            <a:r>
              <a:rPr lang="en-US" altLang="en-US" sz="1100" dirty="0"/>
              <a:t>. Fetching begins immediately at that address. The third field, which is optional, may be used for extra prediction state bits.</a:t>
            </a:r>
          </a:p>
        </p:txBody>
      </p:sp>
      <p:pic>
        <p:nvPicPr>
          <p:cNvPr id="28676" name="Picture 2" descr="Y:\WOMAT\Production\Artfinal\0000000038\MKCAD\978-0-12-811905-1\0003165542\XMLLowres\f03-25-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0" y="1143000"/>
            <a:ext cx="47498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116633"/>
            <a:ext cx="5190913" cy="584775"/>
          </a:xfrm>
          <a:prstGeom prst="rect">
            <a:avLst/>
          </a:prstGeom>
          <a:noFill/>
        </p:spPr>
        <p:txBody>
          <a:bodyPr wrap="square" rtlCol="0">
            <a:spAutoFit/>
          </a:bodyPr>
          <a:lstStyle/>
          <a:p>
            <a:r>
              <a:rPr lang="en-US" dirty="0">
                <a:solidFill>
                  <a:srgbClr val="FF0000"/>
                </a:solidFill>
              </a:rPr>
              <a:t>Branch-Target Buffer</a:t>
            </a:r>
          </a:p>
        </p:txBody>
      </p:sp>
    </p:spTree>
    <p:extLst>
      <p:ext uri="{BB962C8B-B14F-4D97-AF65-F5344CB8AC3E}">
        <p14:creationId xmlns:p14="http://schemas.microsoft.com/office/powerpoint/2010/main" val="3947996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p:txBody>
          <a:bodyPr/>
          <a:lstStyle/>
          <a:p>
            <a:r>
              <a:rPr lang="en-US" dirty="0" smtClean="0"/>
              <a:t>Optimization:</a:t>
            </a:r>
          </a:p>
          <a:p>
            <a:pPr lvl="1"/>
            <a:r>
              <a:rPr lang="en-US" dirty="0" smtClean="0"/>
              <a:t>Larger branch-target buffer</a:t>
            </a:r>
          </a:p>
          <a:p>
            <a:pPr lvl="1"/>
            <a:r>
              <a:rPr lang="en-US" dirty="0" smtClean="0"/>
              <a:t>Add target instruction into buffer to deal with longer decoding time required by larger buffer</a:t>
            </a:r>
          </a:p>
          <a:p>
            <a:pPr lvl="1"/>
            <a:r>
              <a:rPr lang="en-US" dirty="0" smtClean="0"/>
              <a:t>“Branch folding”</a:t>
            </a:r>
          </a:p>
          <a:p>
            <a:pPr lvl="1"/>
            <a:endParaRPr lang="en-US" dirty="0" smtClean="0"/>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Branch Folding</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r>
              <a:rPr lang="en-US" dirty="0" smtClean="0"/>
              <a:t>Most unconditional branches come from function returns</a:t>
            </a:r>
          </a:p>
          <a:p>
            <a:r>
              <a:rPr lang="en-US" dirty="0" smtClean="0"/>
              <a:t>The same procedure can be called from multiple sites</a:t>
            </a:r>
          </a:p>
          <a:p>
            <a:pPr lvl="1"/>
            <a:r>
              <a:rPr lang="en-US" dirty="0" smtClean="0"/>
              <a:t>Causes the buffer to potentially forget about the return address from previous calls</a:t>
            </a:r>
          </a:p>
          <a:p>
            <a:r>
              <a:rPr lang="en-US" dirty="0" smtClean="0"/>
              <a:t>Create return address buffer organized as a stack</a:t>
            </a:r>
          </a:p>
          <a:p>
            <a:pPr lvl="1"/>
            <a:endParaRPr lang="en-US" dirty="0" smtClean="0"/>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Return Address Predictor</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Return Address Predictor</a:t>
            </a:r>
            <a:endParaRPr lang="en-US" dirty="0"/>
          </a:p>
        </p:txBody>
      </p:sp>
      <p:pic>
        <p:nvPicPr>
          <p:cNvPr id="3" name="Picture 2"/>
          <p:cNvPicPr>
            <a:picLocks noChangeAspect="1"/>
          </p:cNvPicPr>
          <p:nvPr/>
        </p:nvPicPr>
        <p:blipFill>
          <a:blip r:embed="rId3"/>
          <a:stretch>
            <a:fillRect/>
          </a:stretch>
        </p:blipFill>
        <p:spPr>
          <a:xfrm>
            <a:off x="1331640" y="847078"/>
            <a:ext cx="6120680" cy="5405608"/>
          </a:xfrm>
          <a:prstGeom prst="rect">
            <a:avLst/>
          </a:prstGeom>
        </p:spPr>
      </p:pic>
    </p:spTree>
    <p:extLst>
      <p:ext uri="{BB962C8B-B14F-4D97-AF65-F5344CB8AC3E}">
        <p14:creationId xmlns:p14="http://schemas.microsoft.com/office/powerpoint/2010/main" val="24966926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r>
              <a:rPr lang="en-US" dirty="0" smtClean="0"/>
              <a:t>Design monolithic unit that performs:</a:t>
            </a:r>
          </a:p>
          <a:p>
            <a:pPr lvl="1"/>
            <a:r>
              <a:rPr lang="en-US" dirty="0" smtClean="0"/>
              <a:t>Branch prediction</a:t>
            </a:r>
          </a:p>
          <a:p>
            <a:pPr lvl="1"/>
            <a:r>
              <a:rPr lang="en-US" dirty="0" smtClean="0"/>
              <a:t>Instruction </a:t>
            </a:r>
            <a:r>
              <a:rPr lang="en-US" dirty="0" err="1" smtClean="0"/>
              <a:t>prefetch</a:t>
            </a:r>
            <a:endParaRPr lang="en-US" dirty="0" smtClean="0"/>
          </a:p>
          <a:p>
            <a:pPr lvl="2"/>
            <a:r>
              <a:rPr lang="en-US" dirty="0" smtClean="0"/>
              <a:t>Fetch ahead</a:t>
            </a:r>
          </a:p>
          <a:p>
            <a:pPr lvl="1"/>
            <a:r>
              <a:rPr lang="en-US" dirty="0" smtClean="0"/>
              <a:t>Instruction memory access and buffering</a:t>
            </a:r>
          </a:p>
          <a:p>
            <a:pPr lvl="2"/>
            <a:r>
              <a:rPr lang="en-US" dirty="0" smtClean="0"/>
              <a:t>Deal with crossing cache lines</a:t>
            </a:r>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Integrated Instruction Fetch Unit</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r>
              <a:rPr lang="en-US" sz="2000" dirty="0" smtClean="0"/>
              <a:t>Register renaming vs. reorder buffers</a:t>
            </a:r>
          </a:p>
          <a:p>
            <a:pPr lvl="1"/>
            <a:r>
              <a:rPr lang="en-US" sz="1800" dirty="0" smtClean="0"/>
              <a:t>Instead of virtual registers from reservation stations and reorder buffer, create a single register pool</a:t>
            </a:r>
          </a:p>
          <a:p>
            <a:pPr lvl="2"/>
            <a:r>
              <a:rPr lang="en-US" sz="1600" dirty="0" smtClean="0"/>
              <a:t>Contains visible registers and virtual registers </a:t>
            </a:r>
          </a:p>
          <a:p>
            <a:pPr lvl="2"/>
            <a:r>
              <a:rPr lang="en-US" sz="1600" dirty="0" smtClean="0">
                <a:solidFill>
                  <a:srgbClr val="FF0000"/>
                </a:solidFill>
              </a:rPr>
              <a:t>Conceptually </a:t>
            </a:r>
            <a:r>
              <a:rPr lang="en-US" sz="1600" dirty="0">
                <a:solidFill>
                  <a:srgbClr val="FF0000"/>
                </a:solidFill>
              </a:rPr>
              <a:t>e</a:t>
            </a:r>
            <a:r>
              <a:rPr lang="en-US" sz="1600" dirty="0" smtClean="0">
                <a:solidFill>
                  <a:srgbClr val="FF0000"/>
                </a:solidFill>
              </a:rPr>
              <a:t>xtends </a:t>
            </a:r>
            <a:r>
              <a:rPr lang="en-US" sz="1600" dirty="0" err="1" smtClean="0">
                <a:solidFill>
                  <a:srgbClr val="FF0000"/>
                </a:solidFill>
              </a:rPr>
              <a:t>Tomasulo’s</a:t>
            </a:r>
            <a:r>
              <a:rPr lang="en-US" sz="1600" dirty="0" smtClean="0">
                <a:solidFill>
                  <a:srgbClr val="FF0000"/>
                </a:solidFill>
              </a:rPr>
              <a:t> register renaming to…registers</a:t>
            </a:r>
            <a:endParaRPr lang="en-US" sz="1600" dirty="0" smtClean="0"/>
          </a:p>
          <a:p>
            <a:pPr lvl="1"/>
            <a:r>
              <a:rPr lang="en-US" sz="1800" dirty="0" smtClean="0"/>
              <a:t>Use hardware-based map to rename registers during issue</a:t>
            </a:r>
          </a:p>
          <a:p>
            <a:pPr lvl="1"/>
            <a:r>
              <a:rPr lang="en-US" sz="1800" dirty="0" smtClean="0"/>
              <a:t>WAW and WAR hazards are avoided</a:t>
            </a:r>
          </a:p>
          <a:p>
            <a:pPr lvl="1"/>
            <a:r>
              <a:rPr lang="en-US" sz="1800" dirty="0" smtClean="0"/>
              <a:t>Speculation recovery occurs by copying during commit</a:t>
            </a:r>
          </a:p>
          <a:p>
            <a:pPr lvl="1"/>
            <a:r>
              <a:rPr lang="en-US" sz="1800" dirty="0" smtClean="0"/>
              <a:t>Still need a ROB-like queue to update table in order</a:t>
            </a:r>
          </a:p>
          <a:p>
            <a:pPr lvl="1"/>
            <a:r>
              <a:rPr lang="en-US" sz="1800" dirty="0" smtClean="0"/>
              <a:t>Simplifies commit:</a:t>
            </a:r>
          </a:p>
          <a:p>
            <a:pPr lvl="2"/>
            <a:r>
              <a:rPr lang="en-US" sz="1400" dirty="0" smtClean="0"/>
              <a:t>Record that mapping between architectural register and physical register is no longer speculative</a:t>
            </a:r>
          </a:p>
          <a:p>
            <a:pPr lvl="2"/>
            <a:r>
              <a:rPr lang="en-US" sz="1400" dirty="0" smtClean="0"/>
              <a:t>Free up physical register used to hold older value</a:t>
            </a:r>
          </a:p>
          <a:p>
            <a:pPr lvl="2"/>
            <a:r>
              <a:rPr lang="en-US" sz="1400" dirty="0" smtClean="0"/>
              <a:t>In other words:  SWAP physical registers on commit</a:t>
            </a:r>
          </a:p>
          <a:p>
            <a:pPr lvl="1"/>
            <a:r>
              <a:rPr lang="en-US" sz="1800" dirty="0" smtClean="0"/>
              <a:t>Physical register de-allocation is more difficult</a:t>
            </a:r>
          </a:p>
          <a:p>
            <a:pPr lvl="2"/>
            <a:r>
              <a:rPr lang="en-US" sz="1400" dirty="0" smtClean="0"/>
              <a:t>Simple approach:  deallocate virtual register when next instruction writes to its mapped architecturally-visibly register</a:t>
            </a:r>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Register Renaming</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r>
              <a:rPr lang="en-US" sz="2400" dirty="0" smtClean="0"/>
              <a:t>Combining instruction issue with register renaming:</a:t>
            </a:r>
          </a:p>
          <a:p>
            <a:pPr lvl="1"/>
            <a:r>
              <a:rPr lang="en-US" sz="2000" dirty="0" smtClean="0"/>
              <a:t>Issue logic pre-reserves enough physical registers for </a:t>
            </a:r>
            <a:r>
              <a:rPr lang="en-US" sz="2000" smtClean="0"/>
              <a:t>the bundle</a:t>
            </a:r>
            <a:endParaRPr lang="en-US" sz="2000" dirty="0" smtClean="0"/>
          </a:p>
          <a:p>
            <a:pPr lvl="1"/>
            <a:r>
              <a:rPr lang="en-US" sz="2000" dirty="0" smtClean="0"/>
              <a:t>Issue logic finds dependencies within bundle, maps registers as necessary</a:t>
            </a:r>
          </a:p>
          <a:p>
            <a:pPr lvl="1"/>
            <a:r>
              <a:rPr lang="en-US" sz="2000" dirty="0" smtClean="0"/>
              <a:t>Issue logic finds dependencies between current bundle and already in-flight bundles, maps registers as necessary</a:t>
            </a:r>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Integrated Issue and Renaming</a:t>
            </a:r>
            <a:endParaRPr lang="en-US" dirty="0"/>
          </a:p>
        </p:txBody>
      </p:sp>
      <p:pic>
        <p:nvPicPr>
          <p:cNvPr id="2" name="Picture 1"/>
          <p:cNvPicPr>
            <a:picLocks noChangeAspect="1"/>
          </p:cNvPicPr>
          <p:nvPr/>
        </p:nvPicPr>
        <p:blipFill>
          <a:blip r:embed="rId3"/>
          <a:stretch>
            <a:fillRect/>
          </a:stretch>
        </p:blipFill>
        <p:spPr>
          <a:xfrm>
            <a:off x="174125" y="4005064"/>
            <a:ext cx="8479449" cy="206463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E0E71BFE-ACBD-42ED-801E-A614821CF8F8}" type="datetime1">
              <a:rPr lang="en-US"/>
              <a:pPr/>
              <a:t>3/5/2019</a:t>
            </a:fld>
            <a:endParaRPr lang="en-US"/>
          </a:p>
        </p:txBody>
      </p:sp>
      <p:sp>
        <p:nvSpPr>
          <p:cNvPr id="8"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a:lstStyle/>
          <a:p>
            <a:fld id="{CD18C464-109D-494E-96F8-8E544FF91DC3}" type="slidenum">
              <a:rPr lang="en-US"/>
              <a:pPr/>
              <a:t>12</a:t>
            </a:fld>
            <a:endParaRPr lang="en-US" b="0">
              <a:solidFill>
                <a:srgbClr val="FBBA03"/>
              </a:solidFill>
            </a:endParaRPr>
          </a:p>
        </p:txBody>
      </p:sp>
      <p:sp>
        <p:nvSpPr>
          <p:cNvPr id="968706" name="Rectangle 2"/>
          <p:cNvSpPr>
            <a:spLocks noGrp="1" noChangeArrowheads="1"/>
          </p:cNvSpPr>
          <p:nvPr>
            <p:ph type="body" idx="1"/>
          </p:nvPr>
        </p:nvSpPr>
        <p:spPr>
          <a:xfrm>
            <a:off x="685800" y="1524000"/>
            <a:ext cx="8077200" cy="4876800"/>
          </a:xfrm>
          <a:noFill/>
          <a:ln/>
        </p:spPr>
        <p:txBody>
          <a:bodyPr lIns="90488" tIns="44450" rIns="90488" bIns="44450">
            <a:normAutofit fontScale="92500" lnSpcReduction="20000"/>
          </a:bodyPr>
          <a:lstStyle/>
          <a:p>
            <a:r>
              <a:rPr lang="en-US" dirty="0">
                <a:solidFill>
                  <a:schemeClr val="hlink"/>
                </a:solidFill>
              </a:rPr>
              <a:t>Write After Read (WAR)</a:t>
            </a:r>
            <a:r>
              <a:rPr lang="en-US" dirty="0"/>
              <a:t> </a:t>
            </a:r>
            <a:br>
              <a:rPr lang="en-US" dirty="0"/>
            </a:br>
            <a:r>
              <a:rPr lang="en-US" dirty="0" err="1"/>
              <a:t>Instr</a:t>
            </a:r>
            <a:r>
              <a:rPr lang="en-US" baseline="-25000" dirty="0" err="1"/>
              <a:t>J</a:t>
            </a:r>
            <a:r>
              <a:rPr lang="en-US" dirty="0"/>
              <a:t> writes operand </a:t>
            </a:r>
            <a:r>
              <a:rPr lang="en-US" i="1" u="sng" dirty="0">
                <a:solidFill>
                  <a:schemeClr val="hlink"/>
                </a:solidFill>
              </a:rPr>
              <a:t>before</a:t>
            </a:r>
            <a:r>
              <a:rPr lang="en-US" dirty="0"/>
              <a:t> </a:t>
            </a:r>
            <a:r>
              <a:rPr lang="en-US" dirty="0" err="1"/>
              <a:t>Instr</a:t>
            </a:r>
            <a:r>
              <a:rPr lang="en-US" baseline="-25000" dirty="0" err="1"/>
              <a:t>I</a:t>
            </a:r>
            <a:r>
              <a:rPr lang="en-US" baseline="-25000" dirty="0"/>
              <a:t> </a:t>
            </a:r>
            <a:r>
              <a:rPr lang="en-US" dirty="0"/>
              <a:t>reads it</a:t>
            </a:r>
            <a:br>
              <a:rPr lang="en-US" dirty="0"/>
            </a:br>
            <a:r>
              <a:rPr lang="en-US" dirty="0"/>
              <a:t/>
            </a:r>
            <a:br>
              <a:rPr lang="en-US" dirty="0"/>
            </a:br>
            <a:r>
              <a:rPr lang="en-US" dirty="0"/>
              <a:t/>
            </a:r>
            <a:br>
              <a:rPr lang="en-US" dirty="0"/>
            </a:br>
            <a:r>
              <a:rPr lang="en-US" dirty="0"/>
              <a:t/>
            </a:r>
            <a:br>
              <a:rPr lang="en-US" dirty="0"/>
            </a:br>
            <a:endParaRPr lang="en-US" dirty="0"/>
          </a:p>
          <a:p>
            <a:r>
              <a:rPr lang="en-US" dirty="0"/>
              <a:t>Called an “</a:t>
            </a:r>
            <a:r>
              <a:rPr lang="en-US" dirty="0">
                <a:solidFill>
                  <a:schemeClr val="hlink"/>
                </a:solidFill>
              </a:rPr>
              <a:t>anti-dependence</a:t>
            </a:r>
            <a:r>
              <a:rPr lang="en-US" dirty="0"/>
              <a:t>” by compiler writers.</a:t>
            </a:r>
            <a:br>
              <a:rPr lang="en-US" dirty="0"/>
            </a:br>
            <a:r>
              <a:rPr lang="en-US" dirty="0"/>
              <a:t>This results from reuse of the name “</a:t>
            </a:r>
            <a:r>
              <a:rPr lang="en-US" dirty="0">
                <a:solidFill>
                  <a:schemeClr val="hlink"/>
                </a:solidFill>
              </a:rPr>
              <a:t>r1</a:t>
            </a:r>
            <a:r>
              <a:rPr lang="en-US" dirty="0"/>
              <a:t>”.</a:t>
            </a:r>
            <a:br>
              <a:rPr lang="en-US" dirty="0"/>
            </a:br>
            <a:endParaRPr lang="en-US" dirty="0"/>
          </a:p>
          <a:p>
            <a:r>
              <a:rPr lang="en-US" dirty="0"/>
              <a:t>Can’t happen in MIPS 5 stage pipeline because:</a:t>
            </a:r>
          </a:p>
          <a:p>
            <a:pPr lvl="1"/>
            <a:r>
              <a:rPr lang="en-US" sz="2400" dirty="0"/>
              <a:t> All instructions take 5 stages, and</a:t>
            </a:r>
          </a:p>
          <a:p>
            <a:pPr lvl="1"/>
            <a:r>
              <a:rPr lang="en-US" sz="2400" dirty="0"/>
              <a:t> Reads are always in stage 2, and </a:t>
            </a:r>
          </a:p>
          <a:p>
            <a:pPr lvl="1"/>
            <a:r>
              <a:rPr lang="en-US" sz="2400" dirty="0"/>
              <a:t> Writes are always in stage 5</a:t>
            </a:r>
          </a:p>
        </p:txBody>
      </p:sp>
      <p:grpSp>
        <p:nvGrpSpPr>
          <p:cNvPr id="2" name="Group 3"/>
          <p:cNvGrpSpPr>
            <a:grpSpLocks/>
          </p:cNvGrpSpPr>
          <p:nvPr/>
        </p:nvGrpSpPr>
        <p:grpSpPr bwMode="auto">
          <a:xfrm>
            <a:off x="2133600" y="2362200"/>
            <a:ext cx="3810000" cy="1184275"/>
            <a:chOff x="1344" y="1488"/>
            <a:chExt cx="2400" cy="746"/>
          </a:xfrm>
        </p:grpSpPr>
        <p:sp>
          <p:nvSpPr>
            <p:cNvPr id="968708" name="Rectangle 4"/>
            <p:cNvSpPr>
              <a:spLocks noChangeArrowheads="1"/>
            </p:cNvSpPr>
            <p:nvPr/>
          </p:nvSpPr>
          <p:spPr bwMode="auto">
            <a:xfrm>
              <a:off x="1632" y="1488"/>
              <a:ext cx="2112" cy="746"/>
            </a:xfrm>
            <a:prstGeom prst="rect">
              <a:avLst/>
            </a:prstGeom>
            <a:solidFill>
              <a:schemeClr val="bg1"/>
            </a:solidFill>
            <a:ln w="12700">
              <a:noFill/>
              <a:miter lim="800000"/>
              <a:headEnd/>
              <a:tailEnd/>
            </a:ln>
            <a:effectLst/>
          </p:spPr>
          <p:txBody>
            <a:bodyPr lIns="90488" tIns="44450" rIns="90488" bIns="44450">
              <a:spAutoFit/>
            </a:bodyPr>
            <a:lstStyle/>
            <a:p>
              <a:pPr>
                <a:spcBef>
                  <a:spcPct val="0"/>
                </a:spcBef>
              </a:pPr>
              <a:r>
                <a:rPr lang="en-US" sz="2400">
                  <a:solidFill>
                    <a:schemeClr val="tx1"/>
                  </a:solidFill>
                  <a:latin typeface="Courier New" pitchFamily="49" charset="0"/>
                </a:rPr>
                <a:t>I: sub r4,</a:t>
              </a:r>
              <a:r>
                <a:rPr lang="en-US" sz="2400">
                  <a:latin typeface="Courier New" pitchFamily="49" charset="0"/>
                </a:rPr>
                <a:t>r1</a:t>
              </a:r>
              <a:r>
                <a:rPr lang="en-US" sz="2400">
                  <a:solidFill>
                    <a:schemeClr val="tx1"/>
                  </a:solidFill>
                  <a:latin typeface="Courier New" pitchFamily="49" charset="0"/>
                </a:rPr>
                <a:t>,r3 </a:t>
              </a:r>
            </a:p>
            <a:p>
              <a:pPr>
                <a:spcBef>
                  <a:spcPct val="0"/>
                </a:spcBef>
              </a:pPr>
              <a:r>
                <a:rPr lang="en-US" sz="2400">
                  <a:solidFill>
                    <a:schemeClr val="tx1"/>
                  </a:solidFill>
                  <a:latin typeface="Courier New" pitchFamily="49" charset="0"/>
                </a:rPr>
                <a:t>J: add </a:t>
              </a:r>
              <a:r>
                <a:rPr lang="en-US" sz="2400">
                  <a:latin typeface="Courier New" pitchFamily="49" charset="0"/>
                </a:rPr>
                <a:t>r1</a:t>
              </a:r>
              <a:r>
                <a:rPr lang="en-US" sz="2400">
                  <a:solidFill>
                    <a:schemeClr val="tx1"/>
                  </a:solidFill>
                  <a:latin typeface="Courier New" pitchFamily="49" charset="0"/>
                </a:rPr>
                <a:t>,r2,r3</a:t>
              </a:r>
            </a:p>
            <a:p>
              <a:pPr>
                <a:spcBef>
                  <a:spcPct val="0"/>
                </a:spcBef>
              </a:pPr>
              <a:r>
                <a:rPr lang="en-US" sz="2400">
                  <a:solidFill>
                    <a:schemeClr val="tx1"/>
                  </a:solidFill>
                  <a:latin typeface="Courier New" pitchFamily="49" charset="0"/>
                </a:rPr>
                <a:t>K: mul r6,r1,r7</a:t>
              </a:r>
            </a:p>
          </p:txBody>
        </p:sp>
        <p:sp>
          <p:nvSpPr>
            <p:cNvPr id="968709" name="Arc 5"/>
            <p:cNvSpPr>
              <a:spLocks/>
            </p:cNvSpPr>
            <p:nvPr/>
          </p:nvSpPr>
          <p:spPr bwMode="auto">
            <a:xfrm flipH="1" flipV="1">
              <a:off x="1344" y="1584"/>
              <a:ext cx="295" cy="288"/>
            </a:xfrm>
            <a:custGeom>
              <a:avLst/>
              <a:gdLst>
                <a:gd name="G0" fmla="+- 2932 0 0"/>
                <a:gd name="G1" fmla="+- 21600 0 0"/>
                <a:gd name="G2" fmla="+- 21600 0 0"/>
                <a:gd name="T0" fmla="*/ 0 w 24532"/>
                <a:gd name="T1" fmla="*/ 200 h 43200"/>
                <a:gd name="T2" fmla="*/ 870 w 24532"/>
                <a:gd name="T3" fmla="*/ 43101 h 43200"/>
                <a:gd name="T4" fmla="*/ 2932 w 24532"/>
                <a:gd name="T5" fmla="*/ 21600 h 43200"/>
              </a:gdLst>
              <a:ahLst/>
              <a:cxnLst>
                <a:cxn ang="0">
                  <a:pos x="T0" y="T1"/>
                </a:cxn>
                <a:cxn ang="0">
                  <a:pos x="T2" y="T3"/>
                </a:cxn>
                <a:cxn ang="0">
                  <a:pos x="T4" y="T5"/>
                </a:cxn>
              </a:cxnLst>
              <a:rect l="0" t="0" r="r" b="b"/>
              <a:pathLst>
                <a:path w="24532" h="43200" fill="none"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path>
                <a:path w="24532" h="43200" stroke="0"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lnTo>
                    <a:pt x="2932" y="21600"/>
                  </a:lnTo>
                  <a:close/>
                </a:path>
              </a:pathLst>
            </a:custGeom>
            <a:noFill/>
            <a:ln w="28575">
              <a:solidFill>
                <a:schemeClr val="tx1"/>
              </a:solidFill>
              <a:round/>
              <a:headEnd/>
              <a:tailEnd type="triangle" w="med" len="med"/>
            </a:ln>
            <a:effectLst/>
          </p:spPr>
          <p:txBody>
            <a:bodyPr wrap="none" anchor="ctr"/>
            <a:lstStyle/>
            <a:p>
              <a:endParaRPr lang="en-US"/>
            </a:p>
          </p:txBody>
        </p:sp>
      </p:grpSp>
      <p:sp>
        <p:nvSpPr>
          <p:cNvPr id="968710" name="Rectangle 6"/>
          <p:cNvSpPr>
            <a:spLocks noGrp="1" noChangeArrowheads="1"/>
          </p:cNvSpPr>
          <p:nvPr>
            <p:ph type="title"/>
          </p:nvPr>
        </p:nvSpPr>
        <p:spPr>
          <a:xfrm>
            <a:off x="990600" y="228600"/>
            <a:ext cx="7162800" cy="914400"/>
          </a:xfrm>
          <a:noFill/>
          <a:ln/>
        </p:spPr>
        <p:txBody>
          <a:bodyPr lIns="90488" tIns="44450" rIns="90488" bIns="44450"/>
          <a:lstStyle/>
          <a:p>
            <a:r>
              <a:rPr lang="en-US"/>
              <a:t>Three Generic Data Hazards</a:t>
            </a:r>
          </a:p>
        </p:txBody>
      </p:sp>
    </p:spTree>
    <p:extLst>
      <p:ext uri="{BB962C8B-B14F-4D97-AF65-F5344CB8AC3E}">
        <p14:creationId xmlns:p14="http://schemas.microsoft.com/office/powerpoint/2010/main" val="953824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68706">
                                            <p:txEl>
                                              <p:pRg st="0" end="0"/>
                                            </p:txEl>
                                          </p:spTgt>
                                        </p:tgtEl>
                                        <p:attrNameLst>
                                          <p:attrName>style.visibility</p:attrName>
                                        </p:attrNameLst>
                                      </p:cBhvr>
                                      <p:to>
                                        <p:strVal val="visible"/>
                                      </p:to>
                                    </p:set>
                                    <p:anim calcmode="lin" valueType="num">
                                      <p:cBhvr additive="base">
                                        <p:cTn id="7" dur="500" fill="hold"/>
                                        <p:tgtEl>
                                          <p:spTgt spid="9687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87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68706">
                                            <p:txEl>
                                              <p:pRg st="1" end="1"/>
                                            </p:txEl>
                                          </p:spTgt>
                                        </p:tgtEl>
                                        <p:attrNameLst>
                                          <p:attrName>style.visibility</p:attrName>
                                        </p:attrNameLst>
                                      </p:cBhvr>
                                      <p:to>
                                        <p:strVal val="visible"/>
                                      </p:to>
                                    </p:set>
                                    <p:anim calcmode="lin" valueType="num">
                                      <p:cBhvr additive="base">
                                        <p:cTn id="13" dur="500" fill="hold"/>
                                        <p:tgtEl>
                                          <p:spTgt spid="9687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687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68706">
                                            <p:txEl>
                                              <p:pRg st="2" end="2"/>
                                            </p:txEl>
                                          </p:spTgt>
                                        </p:tgtEl>
                                        <p:attrNameLst>
                                          <p:attrName>style.visibility</p:attrName>
                                        </p:attrNameLst>
                                      </p:cBhvr>
                                      <p:to>
                                        <p:strVal val="visible"/>
                                      </p:to>
                                    </p:set>
                                    <p:anim calcmode="lin" valueType="num">
                                      <p:cBhvr additive="base">
                                        <p:cTn id="19" dur="500" fill="hold"/>
                                        <p:tgtEl>
                                          <p:spTgt spid="96870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6870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68706">
                                            <p:txEl>
                                              <p:pRg st="3" end="3"/>
                                            </p:txEl>
                                          </p:spTgt>
                                        </p:tgtEl>
                                        <p:attrNameLst>
                                          <p:attrName>style.visibility</p:attrName>
                                        </p:attrNameLst>
                                      </p:cBhvr>
                                      <p:to>
                                        <p:strVal val="visible"/>
                                      </p:to>
                                    </p:set>
                                    <p:anim calcmode="lin" valueType="num">
                                      <p:cBhvr additive="base">
                                        <p:cTn id="23" dur="500" fill="hold"/>
                                        <p:tgtEl>
                                          <p:spTgt spid="96870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6870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68706">
                                            <p:txEl>
                                              <p:pRg st="4" end="4"/>
                                            </p:txEl>
                                          </p:spTgt>
                                        </p:tgtEl>
                                        <p:attrNameLst>
                                          <p:attrName>style.visibility</p:attrName>
                                        </p:attrNameLst>
                                      </p:cBhvr>
                                      <p:to>
                                        <p:strVal val="visible"/>
                                      </p:to>
                                    </p:set>
                                    <p:anim calcmode="lin" valueType="num">
                                      <p:cBhvr additive="base">
                                        <p:cTn id="27" dur="500" fill="hold"/>
                                        <p:tgtEl>
                                          <p:spTgt spid="96870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6870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68706">
                                            <p:txEl>
                                              <p:pRg st="5" end="5"/>
                                            </p:txEl>
                                          </p:spTgt>
                                        </p:tgtEl>
                                        <p:attrNameLst>
                                          <p:attrName>style.visibility</p:attrName>
                                        </p:attrNameLst>
                                      </p:cBhvr>
                                      <p:to>
                                        <p:strVal val="visible"/>
                                      </p:to>
                                    </p:set>
                                    <p:anim calcmode="lin" valueType="num">
                                      <p:cBhvr additive="base">
                                        <p:cTn id="31" dur="500" fill="hold"/>
                                        <p:tgtEl>
                                          <p:spTgt spid="96870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6870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06"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r>
              <a:rPr lang="en-US" dirty="0" smtClean="0"/>
              <a:t>How much to speculate</a:t>
            </a:r>
          </a:p>
          <a:p>
            <a:pPr lvl="1"/>
            <a:r>
              <a:rPr lang="en-US" dirty="0" err="1" smtClean="0"/>
              <a:t>Mis</a:t>
            </a:r>
            <a:r>
              <a:rPr lang="en-US" dirty="0" smtClean="0"/>
              <a:t>-speculation degrades performance and power relative to no speculation</a:t>
            </a:r>
          </a:p>
          <a:p>
            <a:pPr lvl="2"/>
            <a:r>
              <a:rPr lang="en-US" dirty="0" smtClean="0"/>
              <a:t>May cause additional misses (cache, TLB)</a:t>
            </a:r>
          </a:p>
          <a:p>
            <a:pPr lvl="1"/>
            <a:r>
              <a:rPr lang="en-US" dirty="0" smtClean="0"/>
              <a:t>Prevent speculative code from causing higher costing misses (e.g. L2)</a:t>
            </a:r>
          </a:p>
          <a:p>
            <a:r>
              <a:rPr lang="en-US" smtClean="0"/>
              <a:t>Speculating </a:t>
            </a:r>
            <a:r>
              <a:rPr lang="en-US" dirty="0" smtClean="0"/>
              <a:t>through multiple branches</a:t>
            </a:r>
          </a:p>
          <a:p>
            <a:pPr lvl="1"/>
            <a:r>
              <a:rPr lang="en-US" dirty="0" smtClean="0"/>
              <a:t>Complicates </a:t>
            </a:r>
            <a:r>
              <a:rPr lang="en-US" smtClean="0"/>
              <a:t>speculation recovery</a:t>
            </a:r>
          </a:p>
          <a:p>
            <a:r>
              <a:rPr lang="en-US"/>
              <a:t>Speculation and energy efficiency</a:t>
            </a:r>
          </a:p>
          <a:p>
            <a:pPr lvl="1"/>
            <a:r>
              <a:rPr lang="en-US"/>
              <a:t>Note:  speculation is only energy efficient when it significantly improves performance</a:t>
            </a:r>
          </a:p>
          <a:p>
            <a:pPr lvl="1"/>
            <a:endParaRPr lang="en-US" dirty="0" smtClean="0"/>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How Much?</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1188" y="1124744"/>
            <a:ext cx="7779734" cy="4891941"/>
          </a:xfrm>
          <a:prstGeom prst="rect">
            <a:avLst/>
          </a:prstGeom>
        </p:spPr>
      </p:pic>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How Much?</a:t>
            </a:r>
            <a:endParaRPr lang="en-US" dirty="0"/>
          </a:p>
        </p:txBody>
      </p:sp>
      <p:sp>
        <p:nvSpPr>
          <p:cNvPr id="4" name="TextBox 3"/>
          <p:cNvSpPr txBox="1"/>
          <p:nvPr/>
        </p:nvSpPr>
        <p:spPr>
          <a:xfrm>
            <a:off x="4427984" y="759679"/>
            <a:ext cx="2160240" cy="584775"/>
          </a:xfrm>
          <a:prstGeom prst="rect">
            <a:avLst/>
          </a:prstGeom>
          <a:noFill/>
        </p:spPr>
        <p:txBody>
          <a:bodyPr wrap="square" rtlCol="0">
            <a:spAutoFit/>
          </a:bodyPr>
          <a:lstStyle/>
          <a:p>
            <a:pPr algn="ctr"/>
            <a:r>
              <a:rPr lang="en-US" smtClean="0">
                <a:solidFill>
                  <a:srgbClr val="3399FF"/>
                </a:solidFill>
                <a:latin typeface="+mj-lt"/>
              </a:rPr>
              <a:t>integer</a:t>
            </a:r>
            <a:endParaRPr lang="en-US">
              <a:solidFill>
                <a:srgbClr val="3399FF"/>
              </a:solidFill>
              <a:latin typeface="+mj-lt"/>
            </a:endParaRPr>
          </a:p>
        </p:txBody>
      </p:sp>
      <p:sp>
        <p:nvSpPr>
          <p:cNvPr id="8" name="Rectangle 7"/>
          <p:cNvSpPr/>
          <p:nvPr/>
        </p:nvSpPr>
        <p:spPr bwMode="auto">
          <a:xfrm>
            <a:off x="1475656" y="932260"/>
            <a:ext cx="3312368" cy="4368948"/>
          </a:xfrm>
          <a:prstGeom prst="rect">
            <a:avLst/>
          </a:prstGeom>
          <a:noFill/>
          <a:ln w="349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pPr>
            <a:endParaRPr kumimoji="0" lang="en-US" sz="3200" b="0" i="0" u="none" strike="noStrike" cap="none" normalizeH="0" baseline="0" smtClean="0">
              <a:ln>
                <a:noFill/>
              </a:ln>
              <a:solidFill>
                <a:schemeClr val="tx1"/>
              </a:solidFill>
              <a:effectLst/>
              <a:latin typeface="Arial Black" pitchFamily="34" charset="0"/>
            </a:endParaRPr>
          </a:p>
        </p:txBody>
      </p:sp>
    </p:spTree>
    <p:extLst>
      <p:ext uri="{BB962C8B-B14F-4D97-AF65-F5344CB8AC3E}">
        <p14:creationId xmlns:p14="http://schemas.microsoft.com/office/powerpoint/2010/main" val="8606965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r>
              <a:rPr lang="en-US" dirty="0" smtClean="0"/>
              <a:t>Value prediction</a:t>
            </a:r>
          </a:p>
          <a:p>
            <a:pPr lvl="1"/>
            <a:r>
              <a:rPr lang="en-US" dirty="0" smtClean="0"/>
              <a:t>Uses:</a:t>
            </a:r>
          </a:p>
          <a:p>
            <a:pPr lvl="2"/>
            <a:r>
              <a:rPr lang="en-US" dirty="0" smtClean="0"/>
              <a:t>Loads that load from a constant pool</a:t>
            </a:r>
          </a:p>
          <a:p>
            <a:pPr lvl="2"/>
            <a:r>
              <a:rPr lang="en-US" dirty="0" smtClean="0"/>
              <a:t>Instruction that produces a value from a small set of values</a:t>
            </a:r>
          </a:p>
          <a:p>
            <a:pPr lvl="1"/>
            <a:r>
              <a:rPr lang="en-US" dirty="0" smtClean="0"/>
              <a:t>Not incorporated into modern processors</a:t>
            </a:r>
          </a:p>
          <a:p>
            <a:pPr lvl="1"/>
            <a:r>
              <a:rPr lang="en-US" dirty="0" smtClean="0"/>
              <a:t>Similar idea--</a:t>
            </a:r>
            <a:r>
              <a:rPr lang="en-US" i="1" dirty="0" smtClean="0"/>
              <a:t>address aliasing prediction</a:t>
            </a:r>
            <a:r>
              <a:rPr lang="en-US" dirty="0" smtClean="0"/>
              <a:t>--is used on some processors to determine if two stores or a load and a store reference the same address to allow for reordering</a:t>
            </a:r>
          </a:p>
        </p:txBody>
      </p:sp>
      <p:sp>
        <p:nvSpPr>
          <p:cNvPr id="242693" name="Text Box 5"/>
          <p:cNvSpPr txBox="1">
            <a:spLocks noChangeArrowheads="1"/>
          </p:cNvSpPr>
          <p:nvPr/>
        </p:nvSpPr>
        <p:spPr bwMode="auto">
          <a:xfrm rot="5400000">
            <a:off x="5952920" y="2824272"/>
            <a:ext cx="6015493"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Adv. Techniques for Instruction Delivery and Speculation</a:t>
            </a:r>
            <a:endParaRPr lang="en-US" sz="1800" dirty="0">
              <a:solidFill>
                <a:srgbClr val="0066FF"/>
              </a:solidFill>
              <a:latin typeface="Arial" charset="0"/>
            </a:endParaRPr>
          </a:p>
        </p:txBody>
      </p:sp>
      <p:sp>
        <p:nvSpPr>
          <p:cNvPr id="6" name="Title 5"/>
          <p:cNvSpPr>
            <a:spLocks noGrp="1"/>
          </p:cNvSpPr>
          <p:nvPr>
            <p:ph type="title"/>
          </p:nvPr>
        </p:nvSpPr>
        <p:spPr/>
        <p:txBody>
          <a:bodyPr/>
          <a:lstStyle/>
          <a:p>
            <a:r>
              <a:rPr lang="en-US" dirty="0" smtClean="0"/>
              <a:t>Energy Efficiency</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a:xfrm>
            <a:off x="684213" y="1125538"/>
            <a:ext cx="8270875" cy="1439366"/>
          </a:xfrm>
        </p:spPr>
        <p:txBody>
          <a:bodyPr/>
          <a:lstStyle/>
          <a:p>
            <a:r>
              <a:rPr lang="en-US" smtClean="0"/>
              <a:t>It is easy to predict the performance/energy efficiency of two different versions of the same ISA if we hold the technology constant</a:t>
            </a:r>
          </a:p>
          <a:p>
            <a:pPr marL="0" indent="0">
              <a:buNone/>
            </a:pPr>
            <a:endParaRPr lang="en-US"/>
          </a:p>
        </p:txBody>
      </p:sp>
      <p:sp>
        <p:nvSpPr>
          <p:cNvPr id="4" name="Footer Placeholder 3"/>
          <p:cNvSpPr>
            <a:spLocks noGrp="1"/>
          </p:cNvSpPr>
          <p:nvPr>
            <p:ph type="ftr" sz="quarter" idx="10"/>
          </p:nvPr>
        </p:nvSpPr>
        <p:spPr/>
        <p:txBody>
          <a:bodyPr/>
          <a:lstStyle/>
          <a:p>
            <a:r>
              <a:rPr lang="en-US" smtClean="0"/>
              <a:t>Copyright © 2019, Elsevier Inc. All rights Reserved</a:t>
            </a:r>
            <a:endParaRPr lang="en-AU" dirty="0"/>
          </a:p>
        </p:txBody>
      </p:sp>
      <p:pic>
        <p:nvPicPr>
          <p:cNvPr id="5" name="Picture 4"/>
          <p:cNvPicPr>
            <a:picLocks noChangeAspect="1"/>
          </p:cNvPicPr>
          <p:nvPr/>
        </p:nvPicPr>
        <p:blipFill>
          <a:blip r:embed="rId2"/>
          <a:stretch>
            <a:fillRect/>
          </a:stretch>
        </p:blipFill>
        <p:spPr>
          <a:xfrm>
            <a:off x="1547664" y="2420888"/>
            <a:ext cx="5868144" cy="3780778"/>
          </a:xfrm>
          <a:prstGeom prst="rect">
            <a:avLst/>
          </a:prstGeom>
        </p:spPr>
      </p:pic>
      <p:sp>
        <p:nvSpPr>
          <p:cNvPr id="6" name="Text Box 5"/>
          <p:cNvSpPr txBox="1">
            <a:spLocks noChangeArrowheads="1"/>
          </p:cNvSpPr>
          <p:nvPr/>
        </p:nvSpPr>
        <p:spPr bwMode="auto">
          <a:xfrm rot="5400000">
            <a:off x="7811185" y="959237"/>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Fallacies and Pitfalls</a:t>
            </a:r>
            <a:endParaRPr lang="en-US" sz="1800" dirty="0">
              <a:solidFill>
                <a:srgbClr val="0066FF"/>
              </a:solidFill>
              <a:latin typeface="Arial" charset="0"/>
            </a:endParaRPr>
          </a:p>
        </p:txBody>
      </p:sp>
    </p:spTree>
    <p:extLst>
      <p:ext uri="{BB962C8B-B14F-4D97-AF65-F5344CB8AC3E}">
        <p14:creationId xmlns:p14="http://schemas.microsoft.com/office/powerpoint/2010/main" val="9785413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p:txBody>
          <a:bodyPr/>
          <a:lstStyle/>
          <a:p>
            <a:r>
              <a:rPr lang="en-US" smtClean="0"/>
              <a:t>Processors with lower CPIs / faster clock rates will also be faster</a:t>
            </a:r>
          </a:p>
          <a:p>
            <a:endParaRPr lang="en-US"/>
          </a:p>
          <a:p>
            <a:endParaRPr lang="en-US" smtClean="0"/>
          </a:p>
          <a:p>
            <a:endParaRPr lang="en-US"/>
          </a:p>
          <a:p>
            <a:endParaRPr lang="en-US" smtClean="0"/>
          </a:p>
          <a:p>
            <a:endParaRPr lang="en-US"/>
          </a:p>
          <a:p>
            <a:pPr lvl="1"/>
            <a:r>
              <a:rPr lang="en-US" smtClean="0"/>
              <a:t>Pentium 4 had higher clock, lower CPI</a:t>
            </a:r>
          </a:p>
          <a:p>
            <a:pPr lvl="1"/>
            <a:r>
              <a:rPr lang="en-US" smtClean="0"/>
              <a:t>Itanium had same CPI, lower clock</a:t>
            </a:r>
          </a:p>
          <a:p>
            <a:endParaRPr lang="en-US"/>
          </a:p>
        </p:txBody>
      </p:sp>
      <p:sp>
        <p:nvSpPr>
          <p:cNvPr id="4"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5" name="Text Box 5"/>
          <p:cNvSpPr txBox="1">
            <a:spLocks noChangeArrowheads="1"/>
          </p:cNvSpPr>
          <p:nvPr/>
        </p:nvSpPr>
        <p:spPr bwMode="auto">
          <a:xfrm rot="5400000">
            <a:off x="7811185" y="959237"/>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Fallacies and Pitfalls</a:t>
            </a:r>
            <a:endParaRPr lang="en-US" sz="1800" dirty="0">
              <a:solidFill>
                <a:srgbClr val="0066FF"/>
              </a:solidFill>
              <a:latin typeface="Arial" charset="0"/>
            </a:endParaRPr>
          </a:p>
        </p:txBody>
      </p:sp>
      <p:pic>
        <p:nvPicPr>
          <p:cNvPr id="6" name="Picture 5"/>
          <p:cNvPicPr>
            <a:picLocks noChangeAspect="1"/>
          </p:cNvPicPr>
          <p:nvPr/>
        </p:nvPicPr>
        <p:blipFill>
          <a:blip r:embed="rId2"/>
          <a:stretch>
            <a:fillRect/>
          </a:stretch>
        </p:blipFill>
        <p:spPr>
          <a:xfrm>
            <a:off x="597436" y="2420888"/>
            <a:ext cx="7800912" cy="1938312"/>
          </a:xfrm>
          <a:prstGeom prst="rect">
            <a:avLst/>
          </a:prstGeom>
        </p:spPr>
      </p:pic>
    </p:spTree>
    <p:extLst>
      <p:ext uri="{BB962C8B-B14F-4D97-AF65-F5344CB8AC3E}">
        <p14:creationId xmlns:p14="http://schemas.microsoft.com/office/powerpoint/2010/main" val="78660776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p:txBody>
          <a:bodyPr/>
          <a:lstStyle/>
          <a:p>
            <a:r>
              <a:rPr lang="en-US" smtClean="0"/>
              <a:t>Sometimes bigger and dumber is better</a:t>
            </a:r>
          </a:p>
          <a:p>
            <a:pPr lvl="1"/>
            <a:r>
              <a:rPr lang="en-US" smtClean="0"/>
              <a:t>Pentium 4 and Itanium were advanced designs, but could not achieve their peak instruction throughput because of relatively small caches as compared to i7</a:t>
            </a:r>
          </a:p>
          <a:p>
            <a:pPr lvl="1"/>
            <a:endParaRPr lang="en-US" smtClean="0"/>
          </a:p>
          <a:p>
            <a:r>
              <a:rPr lang="en-US" smtClean="0"/>
              <a:t>And sometimes smarter is better than bigger and dumber</a:t>
            </a:r>
          </a:p>
          <a:p>
            <a:pPr lvl="1"/>
            <a:r>
              <a:rPr lang="en-US" smtClean="0"/>
              <a:t>TAGE branch predictor outperforms gshare with less stored predictions</a:t>
            </a:r>
          </a:p>
        </p:txBody>
      </p:sp>
      <p:sp>
        <p:nvSpPr>
          <p:cNvPr id="4"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5" name="Text Box 5"/>
          <p:cNvSpPr txBox="1">
            <a:spLocks noChangeArrowheads="1"/>
          </p:cNvSpPr>
          <p:nvPr/>
        </p:nvSpPr>
        <p:spPr bwMode="auto">
          <a:xfrm rot="5400000">
            <a:off x="7811185" y="959237"/>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Fallacies and Pitfalls</a:t>
            </a:r>
            <a:endParaRPr lang="en-US" sz="1800" dirty="0">
              <a:solidFill>
                <a:srgbClr val="0066FF"/>
              </a:solidFill>
              <a:latin typeface="Arial" charset="0"/>
            </a:endParaRPr>
          </a:p>
        </p:txBody>
      </p:sp>
    </p:spTree>
    <p:extLst>
      <p:ext uri="{BB962C8B-B14F-4D97-AF65-F5344CB8AC3E}">
        <p14:creationId xmlns:p14="http://schemas.microsoft.com/office/powerpoint/2010/main" val="173358370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Fallacies and Pitfalls</a:t>
            </a:r>
            <a:endParaRPr lang="en-US"/>
          </a:p>
        </p:txBody>
      </p:sp>
      <p:sp>
        <p:nvSpPr>
          <p:cNvPr id="3" name="Content Placeholder 2"/>
          <p:cNvSpPr>
            <a:spLocks noGrp="1"/>
          </p:cNvSpPr>
          <p:nvPr>
            <p:ph idx="1"/>
          </p:nvPr>
        </p:nvSpPr>
        <p:spPr>
          <a:xfrm>
            <a:off x="684213" y="1125538"/>
            <a:ext cx="3599755" cy="5111750"/>
          </a:xfrm>
        </p:spPr>
        <p:txBody>
          <a:bodyPr/>
          <a:lstStyle/>
          <a:p>
            <a:r>
              <a:rPr lang="en-US" smtClean="0"/>
              <a:t>Believing that there are large amounts of ILP available, if only we had the right techniques</a:t>
            </a:r>
          </a:p>
          <a:p>
            <a:pPr lvl="1"/>
            <a:endParaRPr lang="en-US"/>
          </a:p>
        </p:txBody>
      </p:sp>
      <p:sp>
        <p:nvSpPr>
          <p:cNvPr id="4"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5" name="Text Box 5"/>
          <p:cNvSpPr txBox="1">
            <a:spLocks noChangeArrowheads="1"/>
          </p:cNvSpPr>
          <p:nvPr/>
        </p:nvSpPr>
        <p:spPr bwMode="auto">
          <a:xfrm rot="5400000">
            <a:off x="7811185" y="959237"/>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Fallacies and Pitfalls</a:t>
            </a:r>
            <a:endParaRPr lang="en-US" sz="1800" dirty="0">
              <a:solidFill>
                <a:srgbClr val="0066FF"/>
              </a:solidFill>
              <a:latin typeface="Arial" charset="0"/>
            </a:endParaRPr>
          </a:p>
        </p:txBody>
      </p:sp>
      <p:pic>
        <p:nvPicPr>
          <p:cNvPr id="6" name="Picture 5"/>
          <p:cNvPicPr>
            <a:picLocks noChangeAspect="1"/>
          </p:cNvPicPr>
          <p:nvPr/>
        </p:nvPicPr>
        <p:blipFill>
          <a:blip r:embed="rId2"/>
          <a:stretch>
            <a:fillRect/>
          </a:stretch>
        </p:blipFill>
        <p:spPr>
          <a:xfrm>
            <a:off x="4427984" y="799266"/>
            <a:ext cx="4115432" cy="5294029"/>
          </a:xfrm>
          <a:prstGeom prst="rect">
            <a:avLst/>
          </a:prstGeom>
        </p:spPr>
      </p:pic>
    </p:spTree>
    <p:extLst>
      <p:ext uri="{BB962C8B-B14F-4D97-AF65-F5344CB8AC3E}">
        <p14:creationId xmlns:p14="http://schemas.microsoft.com/office/powerpoint/2010/main" val="1994727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DC7D474A-CCB4-4C5A-9898-2577972E442C}" type="datetime1">
              <a:rPr lang="en-US"/>
              <a:pPr/>
              <a:t>3/5/2019</a:t>
            </a:fld>
            <a:endParaRPr lang="en-US"/>
          </a:p>
        </p:txBody>
      </p:sp>
      <p:sp>
        <p:nvSpPr>
          <p:cNvPr id="8"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a:lstStyle/>
          <a:p>
            <a:fld id="{CEFB5F21-817A-4D94-AFED-CA288376C19E}" type="slidenum">
              <a:rPr lang="en-US"/>
              <a:pPr/>
              <a:t>13</a:t>
            </a:fld>
            <a:endParaRPr lang="en-US" b="0">
              <a:solidFill>
                <a:srgbClr val="FBBA03"/>
              </a:solidFill>
            </a:endParaRPr>
          </a:p>
        </p:txBody>
      </p:sp>
      <p:sp>
        <p:nvSpPr>
          <p:cNvPr id="969730" name="Rectangle 2"/>
          <p:cNvSpPr>
            <a:spLocks noGrp="1" noChangeArrowheads="1"/>
          </p:cNvSpPr>
          <p:nvPr>
            <p:ph type="title"/>
          </p:nvPr>
        </p:nvSpPr>
        <p:spPr>
          <a:xfrm>
            <a:off x="990600" y="44624"/>
            <a:ext cx="7162800" cy="720080"/>
          </a:xfrm>
          <a:noFill/>
          <a:ln/>
        </p:spPr>
        <p:txBody>
          <a:bodyPr lIns="90488" tIns="44450" rIns="90488" bIns="44450"/>
          <a:lstStyle/>
          <a:p>
            <a:r>
              <a:rPr lang="en-US" dirty="0"/>
              <a:t>Three Generic Data Hazards</a:t>
            </a:r>
          </a:p>
        </p:txBody>
      </p:sp>
      <p:sp>
        <p:nvSpPr>
          <p:cNvPr id="969731" name="Rectangle 3"/>
          <p:cNvSpPr>
            <a:spLocks noGrp="1" noChangeArrowheads="1"/>
          </p:cNvSpPr>
          <p:nvPr>
            <p:ph type="body" idx="1"/>
          </p:nvPr>
        </p:nvSpPr>
        <p:spPr>
          <a:xfrm>
            <a:off x="304800" y="990600"/>
            <a:ext cx="8248650" cy="5181600"/>
          </a:xfrm>
          <a:noFill/>
          <a:ln/>
        </p:spPr>
        <p:txBody>
          <a:bodyPr lIns="90488" tIns="44450" rIns="90488" bIns="44450">
            <a:normAutofit fontScale="92500" lnSpcReduction="10000"/>
          </a:bodyPr>
          <a:lstStyle/>
          <a:p>
            <a:pPr>
              <a:buFontTx/>
              <a:buNone/>
            </a:pPr>
            <a:endParaRPr lang="en-US" sz="1800" dirty="0"/>
          </a:p>
          <a:p>
            <a:r>
              <a:rPr lang="en-US" dirty="0">
                <a:solidFill>
                  <a:schemeClr val="hlink"/>
                </a:solidFill>
              </a:rPr>
              <a:t>Write After Write (WAW)</a:t>
            </a:r>
            <a:r>
              <a:rPr lang="en-US" dirty="0"/>
              <a:t> </a:t>
            </a:r>
            <a:br>
              <a:rPr lang="en-US" dirty="0"/>
            </a:br>
            <a:r>
              <a:rPr lang="en-US" dirty="0" err="1"/>
              <a:t>Instr</a:t>
            </a:r>
            <a:r>
              <a:rPr lang="en-US" baseline="-25000" dirty="0" err="1"/>
              <a:t>J</a:t>
            </a:r>
            <a:r>
              <a:rPr lang="en-US" dirty="0"/>
              <a:t> writes operand </a:t>
            </a:r>
            <a:r>
              <a:rPr lang="en-US" i="1" u="sng" dirty="0">
                <a:solidFill>
                  <a:schemeClr val="hlink"/>
                </a:solidFill>
              </a:rPr>
              <a:t>before</a:t>
            </a:r>
            <a:r>
              <a:rPr lang="en-US" dirty="0"/>
              <a:t> </a:t>
            </a:r>
            <a:r>
              <a:rPr lang="en-US" dirty="0" err="1"/>
              <a:t>Instr</a:t>
            </a:r>
            <a:r>
              <a:rPr lang="en-US" baseline="-25000" dirty="0" err="1"/>
              <a:t>I</a:t>
            </a:r>
            <a:r>
              <a:rPr lang="en-US" baseline="-25000" dirty="0"/>
              <a:t> </a:t>
            </a:r>
            <a:r>
              <a:rPr lang="en-US" dirty="0"/>
              <a:t>writes it.</a:t>
            </a:r>
            <a:br>
              <a:rPr lang="en-US" dirty="0"/>
            </a:br>
            <a:r>
              <a:rPr lang="en-US" dirty="0"/>
              <a:t/>
            </a:r>
            <a:br>
              <a:rPr lang="en-US" dirty="0"/>
            </a:br>
            <a:r>
              <a:rPr lang="en-US" dirty="0"/>
              <a:t/>
            </a:r>
            <a:br>
              <a:rPr lang="en-US" dirty="0"/>
            </a:br>
            <a:r>
              <a:rPr lang="en-US" dirty="0"/>
              <a:t/>
            </a:r>
            <a:br>
              <a:rPr lang="en-US" dirty="0"/>
            </a:br>
            <a:endParaRPr lang="en-US" sz="3200" dirty="0"/>
          </a:p>
          <a:p>
            <a:r>
              <a:rPr lang="en-US" dirty="0"/>
              <a:t>Called an “</a:t>
            </a:r>
            <a:r>
              <a:rPr lang="en-US" dirty="0">
                <a:solidFill>
                  <a:schemeClr val="hlink"/>
                </a:solidFill>
              </a:rPr>
              <a:t>output dependence</a:t>
            </a:r>
            <a:r>
              <a:rPr lang="en-US" dirty="0"/>
              <a:t>” by compiler writers</a:t>
            </a:r>
            <a:br>
              <a:rPr lang="en-US" dirty="0"/>
            </a:br>
            <a:r>
              <a:rPr lang="en-US" dirty="0"/>
              <a:t>This also results from the reuse of name “</a:t>
            </a:r>
            <a:r>
              <a:rPr lang="en-US" dirty="0">
                <a:solidFill>
                  <a:schemeClr val="hlink"/>
                </a:solidFill>
              </a:rPr>
              <a:t>r1</a:t>
            </a:r>
            <a:r>
              <a:rPr lang="en-US" dirty="0"/>
              <a:t>”.</a:t>
            </a:r>
          </a:p>
          <a:p>
            <a:r>
              <a:rPr lang="en-US" dirty="0"/>
              <a:t>Can’t happen in MIPS 5 stage pipeline because: </a:t>
            </a:r>
          </a:p>
          <a:p>
            <a:pPr lvl="1"/>
            <a:r>
              <a:rPr lang="en-US" sz="2400" dirty="0"/>
              <a:t> All instructions take 5 stages, and </a:t>
            </a:r>
          </a:p>
          <a:p>
            <a:pPr lvl="1"/>
            <a:r>
              <a:rPr lang="en-US" sz="2400" dirty="0"/>
              <a:t> Writes are always in stage 5</a:t>
            </a:r>
          </a:p>
          <a:p>
            <a:r>
              <a:rPr lang="en-US" dirty="0"/>
              <a:t>Will see WAR and WAW in more complicated pipes</a:t>
            </a:r>
          </a:p>
        </p:txBody>
      </p:sp>
      <p:grpSp>
        <p:nvGrpSpPr>
          <p:cNvPr id="2" name="Group 4"/>
          <p:cNvGrpSpPr>
            <a:grpSpLocks/>
          </p:cNvGrpSpPr>
          <p:nvPr/>
        </p:nvGrpSpPr>
        <p:grpSpPr bwMode="auto">
          <a:xfrm>
            <a:off x="2133600" y="2286000"/>
            <a:ext cx="3810000" cy="1184275"/>
            <a:chOff x="1296" y="1680"/>
            <a:chExt cx="2400" cy="746"/>
          </a:xfrm>
        </p:grpSpPr>
        <p:sp>
          <p:nvSpPr>
            <p:cNvPr id="969733" name="Rectangle 5"/>
            <p:cNvSpPr>
              <a:spLocks noChangeArrowheads="1"/>
            </p:cNvSpPr>
            <p:nvPr/>
          </p:nvSpPr>
          <p:spPr bwMode="auto">
            <a:xfrm>
              <a:off x="1584" y="1680"/>
              <a:ext cx="2112" cy="746"/>
            </a:xfrm>
            <a:prstGeom prst="rect">
              <a:avLst/>
            </a:prstGeom>
            <a:solidFill>
              <a:schemeClr val="bg1"/>
            </a:solidFill>
            <a:ln w="12700">
              <a:noFill/>
              <a:miter lim="800000"/>
              <a:headEnd/>
              <a:tailEnd/>
            </a:ln>
            <a:effectLst/>
          </p:spPr>
          <p:txBody>
            <a:bodyPr lIns="90488" tIns="44450" rIns="90488" bIns="44450">
              <a:spAutoFit/>
            </a:bodyPr>
            <a:lstStyle/>
            <a:p>
              <a:pPr>
                <a:spcBef>
                  <a:spcPct val="0"/>
                </a:spcBef>
              </a:pPr>
              <a:r>
                <a:rPr lang="en-US" sz="2400">
                  <a:solidFill>
                    <a:schemeClr val="tx1"/>
                  </a:solidFill>
                  <a:latin typeface="Courier New" pitchFamily="49" charset="0"/>
                </a:rPr>
                <a:t>I: sub </a:t>
              </a:r>
              <a:r>
                <a:rPr lang="en-US" sz="2400">
                  <a:latin typeface="Courier New" pitchFamily="49" charset="0"/>
                </a:rPr>
                <a:t>r1</a:t>
              </a:r>
              <a:r>
                <a:rPr lang="en-US" sz="2400">
                  <a:solidFill>
                    <a:schemeClr val="tx1"/>
                  </a:solidFill>
                  <a:latin typeface="Courier New" pitchFamily="49" charset="0"/>
                </a:rPr>
                <a:t>,r4,r3 </a:t>
              </a:r>
            </a:p>
            <a:p>
              <a:pPr>
                <a:spcBef>
                  <a:spcPct val="0"/>
                </a:spcBef>
              </a:pPr>
              <a:r>
                <a:rPr lang="en-US" sz="2400">
                  <a:solidFill>
                    <a:schemeClr val="tx1"/>
                  </a:solidFill>
                  <a:latin typeface="Courier New" pitchFamily="49" charset="0"/>
                </a:rPr>
                <a:t>J: add </a:t>
              </a:r>
              <a:r>
                <a:rPr lang="en-US" sz="2400">
                  <a:latin typeface="Courier New" pitchFamily="49" charset="0"/>
                </a:rPr>
                <a:t>r1</a:t>
              </a:r>
              <a:r>
                <a:rPr lang="en-US" sz="2400">
                  <a:solidFill>
                    <a:schemeClr val="tx1"/>
                  </a:solidFill>
                  <a:latin typeface="Courier New" pitchFamily="49" charset="0"/>
                </a:rPr>
                <a:t>,r2,r3</a:t>
              </a:r>
            </a:p>
            <a:p>
              <a:pPr>
                <a:spcBef>
                  <a:spcPct val="0"/>
                </a:spcBef>
              </a:pPr>
              <a:r>
                <a:rPr lang="en-US" sz="2400">
                  <a:solidFill>
                    <a:schemeClr val="tx1"/>
                  </a:solidFill>
                  <a:latin typeface="Courier New" pitchFamily="49" charset="0"/>
                </a:rPr>
                <a:t>K: mul r6,r1,r7</a:t>
              </a:r>
            </a:p>
          </p:txBody>
        </p:sp>
        <p:sp>
          <p:nvSpPr>
            <p:cNvPr id="969734" name="Arc 6"/>
            <p:cNvSpPr>
              <a:spLocks/>
            </p:cNvSpPr>
            <p:nvPr/>
          </p:nvSpPr>
          <p:spPr bwMode="auto">
            <a:xfrm flipH="1" flipV="1">
              <a:off x="1296" y="1776"/>
              <a:ext cx="295" cy="288"/>
            </a:xfrm>
            <a:custGeom>
              <a:avLst/>
              <a:gdLst>
                <a:gd name="G0" fmla="+- 2932 0 0"/>
                <a:gd name="G1" fmla="+- 21600 0 0"/>
                <a:gd name="G2" fmla="+- 21600 0 0"/>
                <a:gd name="T0" fmla="*/ 0 w 24532"/>
                <a:gd name="T1" fmla="*/ 200 h 43200"/>
                <a:gd name="T2" fmla="*/ 870 w 24532"/>
                <a:gd name="T3" fmla="*/ 43101 h 43200"/>
                <a:gd name="T4" fmla="*/ 2932 w 24532"/>
                <a:gd name="T5" fmla="*/ 21600 h 43200"/>
              </a:gdLst>
              <a:ahLst/>
              <a:cxnLst>
                <a:cxn ang="0">
                  <a:pos x="T0" y="T1"/>
                </a:cxn>
                <a:cxn ang="0">
                  <a:pos x="T2" y="T3"/>
                </a:cxn>
                <a:cxn ang="0">
                  <a:pos x="T4" y="T5"/>
                </a:cxn>
              </a:cxnLst>
              <a:rect l="0" t="0" r="r" b="b"/>
              <a:pathLst>
                <a:path w="24532" h="43200" fill="none"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path>
                <a:path w="24532" h="43200" stroke="0" extrusionOk="0">
                  <a:moveTo>
                    <a:pt x="-1" y="199"/>
                  </a:moveTo>
                  <a:cubicBezTo>
                    <a:pt x="971" y="66"/>
                    <a:pt x="1951" y="-1"/>
                    <a:pt x="2932" y="0"/>
                  </a:cubicBezTo>
                  <a:cubicBezTo>
                    <a:pt x="14861" y="0"/>
                    <a:pt x="24532" y="9670"/>
                    <a:pt x="24532" y="21600"/>
                  </a:cubicBezTo>
                  <a:cubicBezTo>
                    <a:pt x="24532" y="33529"/>
                    <a:pt x="14861" y="43200"/>
                    <a:pt x="2932" y="43200"/>
                  </a:cubicBezTo>
                  <a:cubicBezTo>
                    <a:pt x="2243" y="43200"/>
                    <a:pt x="1555" y="43167"/>
                    <a:pt x="869" y="43101"/>
                  </a:cubicBezTo>
                  <a:lnTo>
                    <a:pt x="2932" y="21600"/>
                  </a:lnTo>
                  <a:close/>
                </a:path>
              </a:pathLst>
            </a:custGeom>
            <a:noFill/>
            <a:ln w="28575">
              <a:solidFill>
                <a:schemeClr val="tx1"/>
              </a:solidFill>
              <a:round/>
              <a:headEnd type="triangle" w="med" len="med"/>
              <a:tailEnd type="triangle" w="med" len="med"/>
            </a:ln>
            <a:effectLst/>
          </p:spPr>
          <p:txBody>
            <a:bodyPr wrap="none" anchor="ctr"/>
            <a:lstStyle/>
            <a:p>
              <a:endParaRPr lang="en-US"/>
            </a:p>
          </p:txBody>
        </p:sp>
      </p:grpSp>
    </p:spTree>
    <p:extLst>
      <p:ext uri="{BB962C8B-B14F-4D97-AF65-F5344CB8AC3E}">
        <p14:creationId xmlns:p14="http://schemas.microsoft.com/office/powerpoint/2010/main" val="566655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69731">
                                            <p:txEl>
                                              <p:pRg st="1" end="1"/>
                                            </p:txEl>
                                          </p:spTgt>
                                        </p:tgtEl>
                                        <p:attrNameLst>
                                          <p:attrName>style.visibility</p:attrName>
                                        </p:attrNameLst>
                                      </p:cBhvr>
                                      <p:to>
                                        <p:strVal val="visible"/>
                                      </p:to>
                                    </p:set>
                                    <p:anim calcmode="lin" valueType="num">
                                      <p:cBhvr additive="base">
                                        <p:cTn id="7" dur="500" fill="hold"/>
                                        <p:tgtEl>
                                          <p:spTgt spid="96973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9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69731">
                                            <p:txEl>
                                              <p:pRg st="2" end="2"/>
                                            </p:txEl>
                                          </p:spTgt>
                                        </p:tgtEl>
                                        <p:attrNameLst>
                                          <p:attrName>style.visibility</p:attrName>
                                        </p:attrNameLst>
                                      </p:cBhvr>
                                      <p:to>
                                        <p:strVal val="visible"/>
                                      </p:to>
                                    </p:set>
                                    <p:anim calcmode="lin" valueType="num">
                                      <p:cBhvr additive="base">
                                        <p:cTn id="13" dur="500" fill="hold"/>
                                        <p:tgtEl>
                                          <p:spTgt spid="96973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69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69731">
                                            <p:txEl>
                                              <p:pRg st="3" end="3"/>
                                            </p:txEl>
                                          </p:spTgt>
                                        </p:tgtEl>
                                        <p:attrNameLst>
                                          <p:attrName>style.visibility</p:attrName>
                                        </p:attrNameLst>
                                      </p:cBhvr>
                                      <p:to>
                                        <p:strVal val="visible"/>
                                      </p:to>
                                    </p:set>
                                    <p:anim calcmode="lin" valueType="num">
                                      <p:cBhvr additive="base">
                                        <p:cTn id="19" dur="500" fill="hold"/>
                                        <p:tgtEl>
                                          <p:spTgt spid="96973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6973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69731">
                                            <p:txEl>
                                              <p:pRg st="4" end="4"/>
                                            </p:txEl>
                                          </p:spTgt>
                                        </p:tgtEl>
                                        <p:attrNameLst>
                                          <p:attrName>style.visibility</p:attrName>
                                        </p:attrNameLst>
                                      </p:cBhvr>
                                      <p:to>
                                        <p:strVal val="visible"/>
                                      </p:to>
                                    </p:set>
                                    <p:anim calcmode="lin" valueType="num">
                                      <p:cBhvr additive="base">
                                        <p:cTn id="23" dur="500" fill="hold"/>
                                        <p:tgtEl>
                                          <p:spTgt spid="96973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6973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69731">
                                            <p:txEl>
                                              <p:pRg st="5" end="5"/>
                                            </p:txEl>
                                          </p:spTgt>
                                        </p:tgtEl>
                                        <p:attrNameLst>
                                          <p:attrName>style.visibility</p:attrName>
                                        </p:attrNameLst>
                                      </p:cBhvr>
                                      <p:to>
                                        <p:strVal val="visible"/>
                                      </p:to>
                                    </p:set>
                                    <p:anim calcmode="lin" valueType="num">
                                      <p:cBhvr additive="base">
                                        <p:cTn id="27" dur="500" fill="hold"/>
                                        <p:tgtEl>
                                          <p:spTgt spid="969731">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69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69731">
                                            <p:txEl>
                                              <p:pRg st="6" end="6"/>
                                            </p:txEl>
                                          </p:spTgt>
                                        </p:tgtEl>
                                        <p:attrNameLst>
                                          <p:attrName>style.visibility</p:attrName>
                                        </p:attrNameLst>
                                      </p:cBhvr>
                                      <p:to>
                                        <p:strVal val="visible"/>
                                      </p:to>
                                    </p:set>
                                    <p:anim calcmode="lin" valueType="num">
                                      <p:cBhvr additive="base">
                                        <p:cTn id="33" dur="500" fill="hold"/>
                                        <p:tgtEl>
                                          <p:spTgt spid="96973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697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Date Placeholder 3"/>
          <p:cNvSpPr>
            <a:spLocks noGrp="1"/>
          </p:cNvSpPr>
          <p:nvPr>
            <p:ph type="dt" sz="half" idx="10"/>
          </p:nvPr>
        </p:nvSpPr>
        <p:spPr/>
        <p:txBody>
          <a:bodyPr/>
          <a:lstStyle/>
          <a:p>
            <a:fld id="{0DBD95DF-81B3-40D4-8753-AF97A953580C}" type="datetime1">
              <a:rPr lang="en-US"/>
              <a:pPr/>
              <a:t>3/5/2019</a:t>
            </a:fld>
            <a:endParaRPr lang="en-US"/>
          </a:p>
        </p:txBody>
      </p:sp>
      <p:sp>
        <p:nvSpPr>
          <p:cNvPr id="190"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91" name="Slide Number Placeholder 5"/>
          <p:cNvSpPr>
            <a:spLocks noGrp="1"/>
          </p:cNvSpPr>
          <p:nvPr>
            <p:ph type="sldNum" sz="quarter" idx="4294967295"/>
          </p:nvPr>
        </p:nvSpPr>
        <p:spPr>
          <a:xfrm>
            <a:off x="6553200" y="6356350"/>
            <a:ext cx="2133600" cy="365125"/>
          </a:xfrm>
          <a:prstGeom prst="rect">
            <a:avLst/>
          </a:prstGeom>
        </p:spPr>
        <p:txBody>
          <a:bodyPr/>
          <a:lstStyle/>
          <a:p>
            <a:fld id="{ADCF336F-12B6-4A5B-AC6E-43FEDCB33D65}" type="slidenum">
              <a:rPr lang="en-US"/>
              <a:pPr/>
              <a:t>14</a:t>
            </a:fld>
            <a:endParaRPr lang="en-US" b="0">
              <a:solidFill>
                <a:srgbClr val="FBBA03"/>
              </a:solidFill>
            </a:endParaRPr>
          </a:p>
        </p:txBody>
      </p:sp>
      <p:sp>
        <p:nvSpPr>
          <p:cNvPr id="970754" name="Line 2"/>
          <p:cNvSpPr>
            <a:spLocks noChangeShapeType="1"/>
          </p:cNvSpPr>
          <p:nvPr/>
        </p:nvSpPr>
        <p:spPr bwMode="auto">
          <a:xfrm>
            <a:off x="2590800" y="1676400"/>
            <a:ext cx="6311900"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970755" name="Rectangle 3"/>
          <p:cNvSpPr>
            <a:spLocks noChangeArrowheads="1"/>
          </p:cNvSpPr>
          <p:nvPr/>
        </p:nvSpPr>
        <p:spPr bwMode="auto">
          <a:xfrm>
            <a:off x="2667000" y="1295400"/>
            <a:ext cx="2279650" cy="363538"/>
          </a:xfrm>
          <a:prstGeom prst="rect">
            <a:avLst/>
          </a:prstGeom>
          <a:noFill/>
          <a:ln w="12700">
            <a:noFill/>
            <a:miter lim="800000"/>
            <a:headEnd/>
            <a:tailEnd/>
          </a:ln>
          <a:effectLst/>
        </p:spPr>
        <p:txBody>
          <a:bodyPr wrap="none" lIns="90488" tIns="44450" rIns="90488" bIns="44450">
            <a:spAutoFit/>
          </a:bodyPr>
          <a:lstStyle/>
          <a:p>
            <a:pPr algn="r">
              <a:spcBef>
                <a:spcPct val="0"/>
              </a:spcBef>
            </a:pPr>
            <a:r>
              <a:rPr lang="en-US" sz="1800" i="1">
                <a:solidFill>
                  <a:schemeClr val="tx1"/>
                </a:solidFill>
                <a:latin typeface="Comic Sans MS" pitchFamily="66" charset="0"/>
              </a:rPr>
              <a:t>Time (clock cycles)</a:t>
            </a:r>
          </a:p>
        </p:txBody>
      </p:sp>
      <p:sp>
        <p:nvSpPr>
          <p:cNvPr id="970756" name="Rectangle 4"/>
          <p:cNvSpPr>
            <a:spLocks noGrp="1" noChangeArrowheads="1"/>
          </p:cNvSpPr>
          <p:nvPr>
            <p:ph type="title"/>
          </p:nvPr>
        </p:nvSpPr>
        <p:spPr>
          <a:xfrm>
            <a:off x="727075" y="139700"/>
            <a:ext cx="7810500" cy="993775"/>
          </a:xfrm>
          <a:noFill/>
          <a:ln/>
        </p:spPr>
        <p:txBody>
          <a:bodyPr lIns="90488" tIns="44450" rIns="90488" bIns="44450">
            <a:normAutofit fontScale="90000"/>
          </a:bodyPr>
          <a:lstStyle/>
          <a:p>
            <a:r>
              <a:rPr lang="en-US" dirty="0"/>
              <a:t>Forwarding to Avoid Data Hazard</a:t>
            </a:r>
            <a:br>
              <a:rPr lang="en-US" dirty="0"/>
            </a:br>
            <a:endParaRPr lang="en-US" sz="1800" dirty="0">
              <a:solidFill>
                <a:schemeClr val="tx1"/>
              </a:solidFill>
            </a:endParaRPr>
          </a:p>
        </p:txBody>
      </p:sp>
      <p:grpSp>
        <p:nvGrpSpPr>
          <p:cNvPr id="2" name="Group 5"/>
          <p:cNvGrpSpPr>
            <a:grpSpLocks/>
          </p:cNvGrpSpPr>
          <p:nvPr/>
        </p:nvGrpSpPr>
        <p:grpSpPr bwMode="auto">
          <a:xfrm>
            <a:off x="96838" y="1736725"/>
            <a:ext cx="3316287" cy="4197350"/>
            <a:chOff x="61" y="1094"/>
            <a:chExt cx="2089" cy="2644"/>
          </a:xfrm>
        </p:grpSpPr>
        <p:sp>
          <p:nvSpPr>
            <p:cNvPr id="970758" name="Rectangle 6"/>
            <p:cNvSpPr>
              <a:spLocks noChangeArrowheads="1"/>
            </p:cNvSpPr>
            <p:nvPr/>
          </p:nvSpPr>
          <p:spPr bwMode="auto">
            <a:xfrm>
              <a:off x="61" y="1096"/>
              <a:ext cx="245" cy="1959"/>
            </a:xfrm>
            <a:prstGeom prst="rect">
              <a:avLst/>
            </a:prstGeom>
            <a:noFill/>
            <a:ln w="12700">
              <a:noFill/>
              <a:miter lim="800000"/>
              <a:headEnd/>
              <a:tailEnd/>
            </a:ln>
            <a:effectLst/>
          </p:spPr>
          <p:txBody>
            <a:bodyPr wrap="none" lIns="90488" tIns="44450" rIns="90488" bIns="44450">
              <a:spAutoFit/>
            </a:bodyPr>
            <a:lstStyle/>
            <a:p>
              <a:pPr algn="r">
                <a:spcBef>
                  <a:spcPct val="0"/>
                </a:spcBef>
              </a:pPr>
              <a:r>
                <a:rPr lang="en-US" sz="1800" i="1">
                  <a:solidFill>
                    <a:schemeClr val="tx1"/>
                  </a:solidFill>
                  <a:latin typeface="Comic Sans MS" pitchFamily="66" charset="0"/>
                </a:rPr>
                <a:t>I</a:t>
              </a:r>
            </a:p>
            <a:p>
              <a:pPr algn="r">
                <a:spcBef>
                  <a:spcPct val="0"/>
                </a:spcBef>
              </a:pPr>
              <a:r>
                <a:rPr lang="en-US" sz="1800" i="1">
                  <a:solidFill>
                    <a:schemeClr val="tx1"/>
                  </a:solidFill>
                  <a:latin typeface="Comic Sans MS" pitchFamily="66" charset="0"/>
                </a:rPr>
                <a:t>n</a:t>
              </a:r>
            </a:p>
            <a:p>
              <a:pPr algn="r">
                <a:spcBef>
                  <a:spcPct val="0"/>
                </a:spcBef>
              </a:pPr>
              <a:r>
                <a:rPr lang="en-US" sz="1800" i="1">
                  <a:solidFill>
                    <a:schemeClr val="tx1"/>
                  </a:solidFill>
                  <a:latin typeface="Comic Sans MS" pitchFamily="66" charset="0"/>
                </a:rPr>
                <a:t>s</a:t>
              </a:r>
            </a:p>
            <a:p>
              <a:pPr algn="r">
                <a:spcBef>
                  <a:spcPct val="0"/>
                </a:spcBef>
              </a:pPr>
              <a:r>
                <a:rPr lang="en-US" sz="1800" i="1">
                  <a:solidFill>
                    <a:schemeClr val="tx1"/>
                  </a:solidFill>
                  <a:latin typeface="Comic Sans MS" pitchFamily="66" charset="0"/>
                </a:rPr>
                <a:t>t</a:t>
              </a:r>
            </a:p>
            <a:p>
              <a:pPr algn="r">
                <a:spcBef>
                  <a:spcPct val="0"/>
                </a:spcBef>
              </a:pPr>
              <a:r>
                <a:rPr lang="en-US" sz="1800" i="1">
                  <a:solidFill>
                    <a:schemeClr val="tx1"/>
                  </a:solidFill>
                  <a:latin typeface="Comic Sans MS" pitchFamily="66" charset="0"/>
                </a:rPr>
                <a:t>r.</a:t>
              </a:r>
            </a:p>
            <a:p>
              <a:pPr algn="r">
                <a:spcBef>
                  <a:spcPct val="0"/>
                </a:spcBef>
              </a:pPr>
              <a:endParaRPr lang="en-US" sz="1800" i="1">
                <a:solidFill>
                  <a:schemeClr val="tx1"/>
                </a:solidFill>
                <a:latin typeface="Comic Sans MS" pitchFamily="66" charset="0"/>
              </a:endParaRPr>
            </a:p>
            <a:p>
              <a:pPr algn="r">
                <a:spcBef>
                  <a:spcPct val="0"/>
                </a:spcBef>
              </a:pPr>
              <a:r>
                <a:rPr lang="en-US" sz="1800" i="1">
                  <a:solidFill>
                    <a:schemeClr val="tx1"/>
                  </a:solidFill>
                  <a:latin typeface="Comic Sans MS" pitchFamily="66" charset="0"/>
                </a:rPr>
                <a:t>O</a:t>
              </a:r>
            </a:p>
            <a:p>
              <a:pPr algn="r">
                <a:spcBef>
                  <a:spcPct val="0"/>
                </a:spcBef>
              </a:pPr>
              <a:r>
                <a:rPr lang="en-US" sz="1800" i="1">
                  <a:solidFill>
                    <a:schemeClr val="tx1"/>
                  </a:solidFill>
                  <a:latin typeface="Comic Sans MS" pitchFamily="66" charset="0"/>
                </a:rPr>
                <a:t>r</a:t>
              </a:r>
            </a:p>
            <a:p>
              <a:pPr algn="r">
                <a:spcBef>
                  <a:spcPct val="0"/>
                </a:spcBef>
              </a:pPr>
              <a:r>
                <a:rPr lang="en-US" sz="1800" i="1">
                  <a:solidFill>
                    <a:schemeClr val="tx1"/>
                  </a:solidFill>
                  <a:latin typeface="Comic Sans MS" pitchFamily="66" charset="0"/>
                </a:rPr>
                <a:t>d</a:t>
              </a:r>
            </a:p>
            <a:p>
              <a:pPr algn="r">
                <a:spcBef>
                  <a:spcPct val="0"/>
                </a:spcBef>
              </a:pPr>
              <a:r>
                <a:rPr lang="en-US" sz="1800" i="1">
                  <a:solidFill>
                    <a:schemeClr val="tx1"/>
                  </a:solidFill>
                  <a:latin typeface="Comic Sans MS" pitchFamily="66" charset="0"/>
                </a:rPr>
                <a:t>e</a:t>
              </a:r>
            </a:p>
            <a:p>
              <a:pPr algn="r">
                <a:spcBef>
                  <a:spcPct val="0"/>
                </a:spcBef>
              </a:pPr>
              <a:r>
                <a:rPr lang="en-US" sz="1800" i="1">
                  <a:solidFill>
                    <a:schemeClr val="tx1"/>
                  </a:solidFill>
                  <a:latin typeface="Comic Sans MS" pitchFamily="66" charset="0"/>
                </a:rPr>
                <a:t>r</a:t>
              </a:r>
            </a:p>
          </p:txBody>
        </p:sp>
        <p:sp>
          <p:nvSpPr>
            <p:cNvPr id="970759" name="Line 7"/>
            <p:cNvSpPr>
              <a:spLocks noChangeShapeType="1"/>
            </p:cNvSpPr>
            <p:nvPr/>
          </p:nvSpPr>
          <p:spPr bwMode="auto">
            <a:xfrm>
              <a:off x="375" y="1094"/>
              <a:ext cx="0" cy="2644"/>
            </a:xfrm>
            <a:prstGeom prst="line">
              <a:avLst/>
            </a:prstGeom>
            <a:noFill/>
            <a:ln w="25400">
              <a:solidFill>
                <a:schemeClr val="tx1"/>
              </a:solidFill>
              <a:round/>
              <a:headEnd/>
              <a:tailEnd type="triangle" w="med" len="med"/>
            </a:ln>
            <a:effectLst/>
          </p:spPr>
          <p:txBody>
            <a:bodyPr wrap="none" anchor="ctr"/>
            <a:lstStyle/>
            <a:p>
              <a:endParaRPr lang="en-US"/>
            </a:p>
          </p:txBody>
        </p:sp>
        <p:sp>
          <p:nvSpPr>
            <p:cNvPr id="970760" name="Rectangle 8"/>
            <p:cNvSpPr>
              <a:spLocks noChangeArrowheads="1"/>
            </p:cNvSpPr>
            <p:nvPr/>
          </p:nvSpPr>
          <p:spPr bwMode="auto">
            <a:xfrm>
              <a:off x="1163" y="1143"/>
              <a:ext cx="766" cy="2472"/>
            </a:xfrm>
            <a:prstGeom prst="rect">
              <a:avLst/>
            </a:prstGeom>
            <a:solidFill>
              <a:schemeClr val="bg1"/>
            </a:solidFill>
            <a:ln w="28575">
              <a:solidFill>
                <a:schemeClr val="bg1"/>
              </a:solidFill>
              <a:miter lim="800000"/>
              <a:headEnd/>
              <a:tailEnd/>
            </a:ln>
            <a:effectLst/>
          </p:spPr>
          <p:txBody>
            <a:bodyPr wrap="none" anchor="ctr"/>
            <a:lstStyle/>
            <a:p>
              <a:endParaRPr lang="en-US"/>
            </a:p>
          </p:txBody>
        </p:sp>
        <p:sp>
          <p:nvSpPr>
            <p:cNvPr id="970761" name="Rectangle 9"/>
            <p:cNvSpPr>
              <a:spLocks noChangeArrowheads="1"/>
            </p:cNvSpPr>
            <p:nvPr/>
          </p:nvSpPr>
          <p:spPr bwMode="auto">
            <a:xfrm>
              <a:off x="426" y="1277"/>
              <a:ext cx="1494" cy="51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add </a:t>
              </a:r>
              <a:r>
                <a:rPr lang="en-US" sz="2400">
                  <a:latin typeface="Courier New" pitchFamily="49" charset="0"/>
                </a:rPr>
                <a:t>r1</a:t>
              </a:r>
              <a:r>
                <a:rPr lang="en-US" sz="2400">
                  <a:solidFill>
                    <a:schemeClr val="tx1"/>
                  </a:solidFill>
                  <a:latin typeface="Courier New" pitchFamily="49" charset="0"/>
                </a:rPr>
                <a:t>,r2,r3</a:t>
              </a:r>
            </a:p>
            <a:p>
              <a:pPr algn="r" latinLnBrk="1">
                <a:spcBef>
                  <a:spcPct val="0"/>
                </a:spcBef>
              </a:pPr>
              <a:endParaRPr lang="en-US" sz="2400">
                <a:solidFill>
                  <a:schemeClr val="tx1"/>
                </a:solidFill>
                <a:latin typeface="Courier New" pitchFamily="49" charset="0"/>
              </a:endParaRPr>
            </a:p>
          </p:txBody>
        </p:sp>
        <p:sp>
          <p:nvSpPr>
            <p:cNvPr id="970762" name="Rectangle 10"/>
            <p:cNvSpPr>
              <a:spLocks noChangeArrowheads="1"/>
            </p:cNvSpPr>
            <p:nvPr/>
          </p:nvSpPr>
          <p:spPr bwMode="auto">
            <a:xfrm>
              <a:off x="426" y="1805"/>
              <a:ext cx="1494" cy="51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sub r4,</a:t>
              </a:r>
              <a:r>
                <a:rPr lang="en-US" sz="2400">
                  <a:latin typeface="Courier New" pitchFamily="49" charset="0"/>
                </a:rPr>
                <a:t>r1</a:t>
              </a:r>
              <a:r>
                <a:rPr lang="en-US" sz="2400">
                  <a:solidFill>
                    <a:schemeClr val="tx1"/>
                  </a:solidFill>
                  <a:latin typeface="Courier New" pitchFamily="49" charset="0"/>
                </a:rPr>
                <a:t>,r3</a:t>
              </a:r>
            </a:p>
            <a:p>
              <a:pPr algn="r" latinLnBrk="1">
                <a:spcBef>
                  <a:spcPct val="0"/>
                </a:spcBef>
              </a:pPr>
              <a:endParaRPr lang="en-US" sz="2400">
                <a:solidFill>
                  <a:schemeClr val="tx1"/>
                </a:solidFill>
                <a:latin typeface="Courier New" pitchFamily="49" charset="0"/>
              </a:endParaRPr>
            </a:p>
          </p:txBody>
        </p:sp>
        <p:sp>
          <p:nvSpPr>
            <p:cNvPr id="970763" name="Rectangle 11"/>
            <p:cNvSpPr>
              <a:spLocks noChangeArrowheads="1"/>
            </p:cNvSpPr>
            <p:nvPr/>
          </p:nvSpPr>
          <p:spPr bwMode="auto">
            <a:xfrm>
              <a:off x="426" y="2393"/>
              <a:ext cx="1494" cy="51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and r6,</a:t>
              </a:r>
              <a:r>
                <a:rPr lang="en-US" sz="2400">
                  <a:latin typeface="Courier New" pitchFamily="49" charset="0"/>
                </a:rPr>
                <a:t>r1</a:t>
              </a:r>
              <a:r>
                <a:rPr lang="en-US" sz="2400">
                  <a:solidFill>
                    <a:schemeClr val="tx1"/>
                  </a:solidFill>
                  <a:latin typeface="Courier New" pitchFamily="49" charset="0"/>
                </a:rPr>
                <a:t>,r7</a:t>
              </a:r>
            </a:p>
            <a:p>
              <a:pPr algn="r" latinLnBrk="1">
                <a:spcBef>
                  <a:spcPct val="0"/>
                </a:spcBef>
              </a:pPr>
              <a:endParaRPr lang="en-US" sz="2400">
                <a:solidFill>
                  <a:schemeClr val="tx1"/>
                </a:solidFill>
                <a:latin typeface="Courier New" pitchFamily="49" charset="0"/>
              </a:endParaRPr>
            </a:p>
          </p:txBody>
        </p:sp>
        <p:sp>
          <p:nvSpPr>
            <p:cNvPr id="970764" name="Rectangle 12"/>
            <p:cNvSpPr>
              <a:spLocks noChangeArrowheads="1"/>
            </p:cNvSpPr>
            <p:nvPr/>
          </p:nvSpPr>
          <p:spPr bwMode="auto">
            <a:xfrm>
              <a:off x="432" y="2922"/>
              <a:ext cx="1609" cy="51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or   r8,</a:t>
              </a:r>
              <a:r>
                <a:rPr lang="en-US" sz="2400">
                  <a:latin typeface="Courier New" pitchFamily="49" charset="0"/>
                </a:rPr>
                <a:t>r1</a:t>
              </a:r>
              <a:r>
                <a:rPr lang="en-US" sz="2400">
                  <a:solidFill>
                    <a:schemeClr val="tx1"/>
                  </a:solidFill>
                  <a:latin typeface="Courier New" pitchFamily="49" charset="0"/>
                </a:rPr>
                <a:t>,r9</a:t>
              </a:r>
            </a:p>
            <a:p>
              <a:pPr algn="r" latinLnBrk="1">
                <a:spcBef>
                  <a:spcPct val="0"/>
                </a:spcBef>
              </a:pPr>
              <a:endParaRPr lang="en-US" sz="2400">
                <a:solidFill>
                  <a:schemeClr val="tx1"/>
                </a:solidFill>
                <a:latin typeface="Courier New" pitchFamily="49" charset="0"/>
              </a:endParaRPr>
            </a:p>
          </p:txBody>
        </p:sp>
        <p:sp>
          <p:nvSpPr>
            <p:cNvPr id="970765" name="Rectangle 13"/>
            <p:cNvSpPr>
              <a:spLocks noChangeArrowheads="1"/>
            </p:cNvSpPr>
            <p:nvPr/>
          </p:nvSpPr>
          <p:spPr bwMode="auto">
            <a:xfrm>
              <a:off x="426" y="3437"/>
              <a:ext cx="1724" cy="28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xor r10,</a:t>
              </a:r>
              <a:r>
                <a:rPr lang="en-US" sz="2400">
                  <a:solidFill>
                    <a:schemeClr val="accent2"/>
                  </a:solidFill>
                  <a:latin typeface="Courier New" pitchFamily="49" charset="0"/>
                </a:rPr>
                <a:t>r1</a:t>
              </a:r>
              <a:r>
                <a:rPr lang="en-US" sz="2400">
                  <a:solidFill>
                    <a:schemeClr val="tx1"/>
                  </a:solidFill>
                  <a:latin typeface="Courier New" pitchFamily="49" charset="0"/>
                </a:rPr>
                <a:t>,r11</a:t>
              </a:r>
            </a:p>
          </p:txBody>
        </p:sp>
      </p:grpSp>
      <p:grpSp>
        <p:nvGrpSpPr>
          <p:cNvPr id="3" name="Group 14"/>
          <p:cNvGrpSpPr>
            <a:grpSpLocks/>
          </p:cNvGrpSpPr>
          <p:nvPr/>
        </p:nvGrpSpPr>
        <p:grpSpPr bwMode="auto">
          <a:xfrm>
            <a:off x="2903538" y="1922463"/>
            <a:ext cx="6065837" cy="4027487"/>
            <a:chOff x="1932" y="1200"/>
            <a:chExt cx="3624" cy="2537"/>
          </a:xfrm>
        </p:grpSpPr>
        <p:grpSp>
          <p:nvGrpSpPr>
            <p:cNvPr id="4" name="Group 15"/>
            <p:cNvGrpSpPr>
              <a:grpSpLocks/>
            </p:cNvGrpSpPr>
            <p:nvPr/>
          </p:nvGrpSpPr>
          <p:grpSpPr bwMode="auto">
            <a:xfrm>
              <a:off x="1932" y="1200"/>
              <a:ext cx="3624" cy="2537"/>
              <a:chOff x="1932" y="1200"/>
              <a:chExt cx="3624" cy="2537"/>
            </a:xfrm>
          </p:grpSpPr>
          <p:grpSp>
            <p:nvGrpSpPr>
              <p:cNvPr id="5" name="Group 16"/>
              <p:cNvGrpSpPr>
                <a:grpSpLocks/>
              </p:cNvGrpSpPr>
              <p:nvPr/>
            </p:nvGrpSpPr>
            <p:grpSpPr bwMode="auto">
              <a:xfrm>
                <a:off x="2766" y="2256"/>
                <a:ext cx="1951" cy="441"/>
                <a:chOff x="1933" y="1200"/>
                <a:chExt cx="1951" cy="441"/>
              </a:xfrm>
            </p:grpSpPr>
            <p:grpSp>
              <p:nvGrpSpPr>
                <p:cNvPr id="6" name="Group 17"/>
                <p:cNvGrpSpPr>
                  <a:grpSpLocks noChangeAspect="1"/>
                </p:cNvGrpSpPr>
                <p:nvPr/>
              </p:nvGrpSpPr>
              <p:grpSpPr bwMode="auto">
                <a:xfrm>
                  <a:off x="2421" y="1304"/>
                  <a:ext cx="241" cy="233"/>
                  <a:chOff x="1357" y="528"/>
                  <a:chExt cx="522" cy="432"/>
                </a:xfrm>
              </p:grpSpPr>
              <p:grpSp>
                <p:nvGrpSpPr>
                  <p:cNvPr id="7" name="Group 18"/>
                  <p:cNvGrpSpPr>
                    <a:grpSpLocks noChangeAspect="1"/>
                  </p:cNvGrpSpPr>
                  <p:nvPr/>
                </p:nvGrpSpPr>
                <p:grpSpPr bwMode="auto">
                  <a:xfrm>
                    <a:off x="1374" y="528"/>
                    <a:ext cx="480" cy="432"/>
                    <a:chOff x="1392" y="528"/>
                    <a:chExt cx="480" cy="432"/>
                  </a:xfrm>
                </p:grpSpPr>
                <p:sp>
                  <p:nvSpPr>
                    <p:cNvPr id="970771" name="Rectangle 1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772" name="Rectangle 2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773" name="Text Box 21"/>
                  <p:cNvSpPr txBox="1">
                    <a:spLocks noChangeAspect="1" noChangeArrowheads="1"/>
                  </p:cNvSpPr>
                  <p:nvPr/>
                </p:nvSpPr>
                <p:spPr bwMode="auto">
                  <a:xfrm>
                    <a:off x="1357"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0774" name="Line 22"/>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0775" name="Line 23"/>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8" name="Group 24"/>
                <p:cNvGrpSpPr>
                  <a:grpSpLocks noChangeAspect="1"/>
                </p:cNvGrpSpPr>
                <p:nvPr/>
              </p:nvGrpSpPr>
              <p:grpSpPr bwMode="auto">
                <a:xfrm>
                  <a:off x="2851" y="1235"/>
                  <a:ext cx="206" cy="371"/>
                  <a:chOff x="2991" y="411"/>
                  <a:chExt cx="371" cy="768"/>
                </a:xfrm>
              </p:grpSpPr>
              <p:sp>
                <p:nvSpPr>
                  <p:cNvPr id="970777" name="AutoShape 25"/>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0778" name="AutoShape 26"/>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0779" name="Freeform 27"/>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780" name="Text Box 28"/>
                  <p:cNvSpPr txBox="1">
                    <a:spLocks noChangeAspect="1" noChangeArrowheads="1"/>
                  </p:cNvSpPr>
                  <p:nvPr/>
                </p:nvSpPr>
                <p:spPr bwMode="auto">
                  <a:xfrm rot="-5400000">
                    <a:off x="2943" y="619"/>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0781" name="Line 29"/>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0782" name="Line 30"/>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 name="Group 31"/>
                <p:cNvGrpSpPr>
                  <a:grpSpLocks noChangeAspect="1"/>
                </p:cNvGrpSpPr>
                <p:nvPr/>
              </p:nvGrpSpPr>
              <p:grpSpPr bwMode="auto">
                <a:xfrm>
                  <a:off x="3181" y="1305"/>
                  <a:ext cx="334" cy="232"/>
                  <a:chOff x="3792" y="576"/>
                  <a:chExt cx="723" cy="480"/>
                </a:xfrm>
              </p:grpSpPr>
              <p:sp>
                <p:nvSpPr>
                  <p:cNvPr id="970784" name="Rectangle 32"/>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785" name="Text Box 33"/>
                  <p:cNvSpPr txBox="1">
                    <a:spLocks noChangeAspect="1" noChangeArrowheads="1"/>
                  </p:cNvSpPr>
                  <p:nvPr/>
                </p:nvSpPr>
                <p:spPr bwMode="auto">
                  <a:xfrm>
                    <a:off x="3792" y="628"/>
                    <a:ext cx="72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0786" name="Freeform 34"/>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787" name="Line 35"/>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0788" name="Line 36"/>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0" name="Group 37"/>
                <p:cNvGrpSpPr>
                  <a:grpSpLocks noChangeAspect="1"/>
                </p:cNvGrpSpPr>
                <p:nvPr/>
              </p:nvGrpSpPr>
              <p:grpSpPr bwMode="auto">
                <a:xfrm>
                  <a:off x="1933" y="1305"/>
                  <a:ext cx="352" cy="232"/>
                  <a:chOff x="1061" y="576"/>
                  <a:chExt cx="760" cy="480"/>
                </a:xfrm>
              </p:grpSpPr>
              <p:sp>
                <p:nvSpPr>
                  <p:cNvPr id="970790" name="Rectangle 38"/>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791" name="Text Box 39"/>
                  <p:cNvSpPr txBox="1">
                    <a:spLocks noChangeAspect="1" noChangeArrowheads="1"/>
                  </p:cNvSpPr>
                  <p:nvPr/>
                </p:nvSpPr>
                <p:spPr bwMode="auto">
                  <a:xfrm>
                    <a:off x="1061" y="628"/>
                    <a:ext cx="76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1" name="Group 40"/>
                <p:cNvGrpSpPr>
                  <a:grpSpLocks/>
                </p:cNvGrpSpPr>
                <p:nvPr/>
              </p:nvGrpSpPr>
              <p:grpSpPr bwMode="auto">
                <a:xfrm>
                  <a:off x="2288" y="1200"/>
                  <a:ext cx="1297" cy="441"/>
                  <a:chOff x="2112" y="528"/>
                  <a:chExt cx="2088" cy="681"/>
                </a:xfrm>
              </p:grpSpPr>
              <p:sp>
                <p:nvSpPr>
                  <p:cNvPr id="970793" name="Rectangle 41"/>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794" name="Rectangle 42"/>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795" name="Rectangle 43"/>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796" name="Rectangle 44"/>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2" name="Group 45"/>
                <p:cNvGrpSpPr>
                  <a:grpSpLocks noChangeAspect="1"/>
                </p:cNvGrpSpPr>
                <p:nvPr/>
              </p:nvGrpSpPr>
              <p:grpSpPr bwMode="auto">
                <a:xfrm flipH="1">
                  <a:off x="3643" y="1296"/>
                  <a:ext cx="241" cy="233"/>
                  <a:chOff x="1362" y="528"/>
                  <a:chExt cx="518" cy="432"/>
                </a:xfrm>
              </p:grpSpPr>
              <p:grpSp>
                <p:nvGrpSpPr>
                  <p:cNvPr id="13" name="Group 46"/>
                  <p:cNvGrpSpPr>
                    <a:grpSpLocks noChangeAspect="1"/>
                  </p:cNvGrpSpPr>
                  <p:nvPr/>
                </p:nvGrpSpPr>
                <p:grpSpPr bwMode="auto">
                  <a:xfrm>
                    <a:off x="1374" y="528"/>
                    <a:ext cx="480" cy="432"/>
                    <a:chOff x="1392" y="528"/>
                    <a:chExt cx="480" cy="432"/>
                  </a:xfrm>
                </p:grpSpPr>
                <p:sp>
                  <p:nvSpPr>
                    <p:cNvPr id="970799" name="Rectangle 4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800" name="Rectangle 4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801" name="Text Box 49"/>
                  <p:cNvSpPr txBox="1">
                    <a:spLocks noChangeAspect="1" noChangeArrowheads="1"/>
                  </p:cNvSpPr>
                  <p:nvPr/>
                </p:nvSpPr>
                <p:spPr bwMode="auto">
                  <a:xfrm>
                    <a:off x="1362"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4" name="Group 50"/>
              <p:cNvGrpSpPr>
                <a:grpSpLocks/>
              </p:cNvGrpSpPr>
              <p:nvPr/>
            </p:nvGrpSpPr>
            <p:grpSpPr bwMode="auto">
              <a:xfrm>
                <a:off x="2346" y="1720"/>
                <a:ext cx="1952" cy="441"/>
                <a:chOff x="1933" y="1200"/>
                <a:chExt cx="1952" cy="441"/>
              </a:xfrm>
            </p:grpSpPr>
            <p:grpSp>
              <p:nvGrpSpPr>
                <p:cNvPr id="15" name="Group 51"/>
                <p:cNvGrpSpPr>
                  <a:grpSpLocks noChangeAspect="1"/>
                </p:cNvGrpSpPr>
                <p:nvPr/>
              </p:nvGrpSpPr>
              <p:grpSpPr bwMode="auto">
                <a:xfrm>
                  <a:off x="2421" y="1304"/>
                  <a:ext cx="241" cy="233"/>
                  <a:chOff x="1357" y="528"/>
                  <a:chExt cx="522" cy="432"/>
                </a:xfrm>
              </p:grpSpPr>
              <p:grpSp>
                <p:nvGrpSpPr>
                  <p:cNvPr id="16" name="Group 52"/>
                  <p:cNvGrpSpPr>
                    <a:grpSpLocks noChangeAspect="1"/>
                  </p:cNvGrpSpPr>
                  <p:nvPr/>
                </p:nvGrpSpPr>
                <p:grpSpPr bwMode="auto">
                  <a:xfrm>
                    <a:off x="1374" y="528"/>
                    <a:ext cx="480" cy="432"/>
                    <a:chOff x="1392" y="528"/>
                    <a:chExt cx="480" cy="432"/>
                  </a:xfrm>
                </p:grpSpPr>
                <p:sp>
                  <p:nvSpPr>
                    <p:cNvPr id="970805" name="Rectangle 53"/>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806" name="Rectangle 54"/>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807" name="Text Box 55"/>
                  <p:cNvSpPr txBox="1">
                    <a:spLocks noChangeAspect="1" noChangeArrowheads="1"/>
                  </p:cNvSpPr>
                  <p:nvPr/>
                </p:nvSpPr>
                <p:spPr bwMode="auto">
                  <a:xfrm>
                    <a:off x="1357"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0808" name="Line 56"/>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0809" name="Line 57"/>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7" name="Group 58"/>
                <p:cNvGrpSpPr>
                  <a:grpSpLocks noChangeAspect="1"/>
                </p:cNvGrpSpPr>
                <p:nvPr/>
              </p:nvGrpSpPr>
              <p:grpSpPr bwMode="auto">
                <a:xfrm>
                  <a:off x="2851" y="1235"/>
                  <a:ext cx="206" cy="371"/>
                  <a:chOff x="2991" y="411"/>
                  <a:chExt cx="371" cy="768"/>
                </a:xfrm>
              </p:grpSpPr>
              <p:sp>
                <p:nvSpPr>
                  <p:cNvPr id="970811" name="AutoShape 59"/>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0812" name="AutoShape 60"/>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0813" name="Freeform 61"/>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814" name="Text Box 62"/>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0815" name="Line 63"/>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0816" name="Line 64"/>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8" name="Group 65"/>
                <p:cNvGrpSpPr>
                  <a:grpSpLocks noChangeAspect="1"/>
                </p:cNvGrpSpPr>
                <p:nvPr/>
              </p:nvGrpSpPr>
              <p:grpSpPr bwMode="auto">
                <a:xfrm>
                  <a:off x="3181" y="1305"/>
                  <a:ext cx="334" cy="232"/>
                  <a:chOff x="3792" y="576"/>
                  <a:chExt cx="723" cy="480"/>
                </a:xfrm>
              </p:grpSpPr>
              <p:sp>
                <p:nvSpPr>
                  <p:cNvPr id="970818" name="Rectangle 66"/>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819" name="Text Box 67"/>
                  <p:cNvSpPr txBox="1">
                    <a:spLocks noChangeAspect="1" noChangeArrowheads="1"/>
                  </p:cNvSpPr>
                  <p:nvPr/>
                </p:nvSpPr>
                <p:spPr bwMode="auto">
                  <a:xfrm>
                    <a:off x="3792" y="628"/>
                    <a:ext cx="72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0820" name="Freeform 68"/>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821" name="Line 69"/>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0822" name="Line 70"/>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9" name="Group 71"/>
                <p:cNvGrpSpPr>
                  <a:grpSpLocks noChangeAspect="1"/>
                </p:cNvGrpSpPr>
                <p:nvPr/>
              </p:nvGrpSpPr>
              <p:grpSpPr bwMode="auto">
                <a:xfrm>
                  <a:off x="1933" y="1305"/>
                  <a:ext cx="352" cy="232"/>
                  <a:chOff x="1061" y="576"/>
                  <a:chExt cx="759" cy="480"/>
                </a:xfrm>
              </p:grpSpPr>
              <p:sp>
                <p:nvSpPr>
                  <p:cNvPr id="970824" name="Rectangle 7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825" name="Text Box 73"/>
                  <p:cNvSpPr txBox="1">
                    <a:spLocks noChangeAspect="1" noChangeArrowheads="1"/>
                  </p:cNvSpPr>
                  <p:nvPr/>
                </p:nvSpPr>
                <p:spPr bwMode="auto">
                  <a:xfrm>
                    <a:off x="1061" y="628"/>
                    <a:ext cx="759"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0" name="Group 74"/>
                <p:cNvGrpSpPr>
                  <a:grpSpLocks/>
                </p:cNvGrpSpPr>
                <p:nvPr/>
              </p:nvGrpSpPr>
              <p:grpSpPr bwMode="auto">
                <a:xfrm>
                  <a:off x="2288" y="1200"/>
                  <a:ext cx="1297" cy="441"/>
                  <a:chOff x="2112" y="528"/>
                  <a:chExt cx="2088" cy="681"/>
                </a:xfrm>
              </p:grpSpPr>
              <p:sp>
                <p:nvSpPr>
                  <p:cNvPr id="970827" name="Rectangle 7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828" name="Rectangle 7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829" name="Rectangle 7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830" name="Rectangle 7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1" name="Group 79"/>
                <p:cNvGrpSpPr>
                  <a:grpSpLocks noChangeAspect="1"/>
                </p:cNvGrpSpPr>
                <p:nvPr/>
              </p:nvGrpSpPr>
              <p:grpSpPr bwMode="auto">
                <a:xfrm flipH="1">
                  <a:off x="3644" y="1296"/>
                  <a:ext cx="241" cy="233"/>
                  <a:chOff x="1364" y="528"/>
                  <a:chExt cx="518" cy="432"/>
                </a:xfrm>
              </p:grpSpPr>
              <p:grpSp>
                <p:nvGrpSpPr>
                  <p:cNvPr id="22" name="Group 80"/>
                  <p:cNvGrpSpPr>
                    <a:grpSpLocks noChangeAspect="1"/>
                  </p:cNvGrpSpPr>
                  <p:nvPr/>
                </p:nvGrpSpPr>
                <p:grpSpPr bwMode="auto">
                  <a:xfrm>
                    <a:off x="1374" y="528"/>
                    <a:ext cx="480" cy="432"/>
                    <a:chOff x="1392" y="528"/>
                    <a:chExt cx="480" cy="432"/>
                  </a:xfrm>
                </p:grpSpPr>
                <p:sp>
                  <p:nvSpPr>
                    <p:cNvPr id="970833" name="Rectangle 8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834" name="Rectangle 8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835" name="Text Box 83"/>
                  <p:cNvSpPr txBox="1">
                    <a:spLocks noChangeAspect="1" noChangeArrowheads="1"/>
                  </p:cNvSpPr>
                  <p:nvPr/>
                </p:nvSpPr>
                <p:spPr bwMode="auto">
                  <a:xfrm>
                    <a:off x="1364"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23" name="Group 84"/>
              <p:cNvGrpSpPr>
                <a:grpSpLocks/>
              </p:cNvGrpSpPr>
              <p:nvPr/>
            </p:nvGrpSpPr>
            <p:grpSpPr bwMode="auto">
              <a:xfrm>
                <a:off x="1932" y="1200"/>
                <a:ext cx="1951" cy="441"/>
                <a:chOff x="1932" y="1200"/>
                <a:chExt cx="1951" cy="441"/>
              </a:xfrm>
            </p:grpSpPr>
            <p:grpSp>
              <p:nvGrpSpPr>
                <p:cNvPr id="24" name="Group 85"/>
                <p:cNvGrpSpPr>
                  <a:grpSpLocks noChangeAspect="1"/>
                </p:cNvGrpSpPr>
                <p:nvPr/>
              </p:nvGrpSpPr>
              <p:grpSpPr bwMode="auto">
                <a:xfrm>
                  <a:off x="2420" y="1304"/>
                  <a:ext cx="241" cy="233"/>
                  <a:chOff x="1355" y="528"/>
                  <a:chExt cx="522" cy="432"/>
                </a:xfrm>
              </p:grpSpPr>
              <p:grpSp>
                <p:nvGrpSpPr>
                  <p:cNvPr id="25" name="Group 86"/>
                  <p:cNvGrpSpPr>
                    <a:grpSpLocks noChangeAspect="1"/>
                  </p:cNvGrpSpPr>
                  <p:nvPr/>
                </p:nvGrpSpPr>
                <p:grpSpPr bwMode="auto">
                  <a:xfrm>
                    <a:off x="1374" y="528"/>
                    <a:ext cx="480" cy="432"/>
                    <a:chOff x="1392" y="528"/>
                    <a:chExt cx="480" cy="432"/>
                  </a:xfrm>
                </p:grpSpPr>
                <p:sp>
                  <p:nvSpPr>
                    <p:cNvPr id="970839" name="Rectangle 8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840" name="Rectangle 8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841" name="Text Box 89"/>
                  <p:cNvSpPr txBox="1">
                    <a:spLocks noChangeAspect="1" noChangeArrowheads="1"/>
                  </p:cNvSpPr>
                  <p:nvPr/>
                </p:nvSpPr>
                <p:spPr bwMode="auto">
                  <a:xfrm>
                    <a:off x="1355"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0842" name="Line 90"/>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0843" name="Line 91"/>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26" name="Group 92"/>
                <p:cNvGrpSpPr>
                  <a:grpSpLocks noChangeAspect="1"/>
                </p:cNvGrpSpPr>
                <p:nvPr/>
              </p:nvGrpSpPr>
              <p:grpSpPr bwMode="auto">
                <a:xfrm>
                  <a:off x="2851" y="1235"/>
                  <a:ext cx="206" cy="371"/>
                  <a:chOff x="2991" y="411"/>
                  <a:chExt cx="371" cy="768"/>
                </a:xfrm>
              </p:grpSpPr>
              <p:sp>
                <p:nvSpPr>
                  <p:cNvPr id="970845" name="AutoShape 93"/>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0846" name="AutoShape 9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0847" name="Freeform 95"/>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848" name="Text Box 96"/>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0849" name="Line 97"/>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0850" name="Line 98"/>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27" name="Group 99"/>
                <p:cNvGrpSpPr>
                  <a:grpSpLocks noChangeAspect="1"/>
                </p:cNvGrpSpPr>
                <p:nvPr/>
              </p:nvGrpSpPr>
              <p:grpSpPr bwMode="auto">
                <a:xfrm>
                  <a:off x="3180" y="1305"/>
                  <a:ext cx="334" cy="232"/>
                  <a:chOff x="3790" y="576"/>
                  <a:chExt cx="722" cy="480"/>
                </a:xfrm>
              </p:grpSpPr>
              <p:sp>
                <p:nvSpPr>
                  <p:cNvPr id="970852" name="Rectangle 10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853" name="Text Box 101"/>
                  <p:cNvSpPr txBox="1">
                    <a:spLocks noChangeAspect="1" noChangeArrowheads="1"/>
                  </p:cNvSpPr>
                  <p:nvPr/>
                </p:nvSpPr>
                <p:spPr bwMode="auto">
                  <a:xfrm>
                    <a:off x="3790" y="628"/>
                    <a:ext cx="72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0854" name="Freeform 102"/>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855" name="Line 103"/>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0856" name="Line 104"/>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28" name="Group 105"/>
                <p:cNvGrpSpPr>
                  <a:grpSpLocks noChangeAspect="1"/>
                </p:cNvGrpSpPr>
                <p:nvPr/>
              </p:nvGrpSpPr>
              <p:grpSpPr bwMode="auto">
                <a:xfrm>
                  <a:off x="1932" y="1305"/>
                  <a:ext cx="352" cy="232"/>
                  <a:chOff x="1058" y="576"/>
                  <a:chExt cx="760" cy="480"/>
                </a:xfrm>
              </p:grpSpPr>
              <p:sp>
                <p:nvSpPr>
                  <p:cNvPr id="970858" name="Rectangle 10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859" name="Text Box 107"/>
                  <p:cNvSpPr txBox="1">
                    <a:spLocks noChangeAspect="1" noChangeArrowheads="1"/>
                  </p:cNvSpPr>
                  <p:nvPr/>
                </p:nvSpPr>
                <p:spPr bwMode="auto">
                  <a:xfrm>
                    <a:off x="1058" y="628"/>
                    <a:ext cx="76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9" name="Group 108"/>
                <p:cNvGrpSpPr>
                  <a:grpSpLocks/>
                </p:cNvGrpSpPr>
                <p:nvPr/>
              </p:nvGrpSpPr>
              <p:grpSpPr bwMode="auto">
                <a:xfrm>
                  <a:off x="2288" y="1200"/>
                  <a:ext cx="1297" cy="441"/>
                  <a:chOff x="2112" y="528"/>
                  <a:chExt cx="2088" cy="681"/>
                </a:xfrm>
              </p:grpSpPr>
              <p:sp>
                <p:nvSpPr>
                  <p:cNvPr id="970861" name="Rectangle 10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862" name="Rectangle 11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863" name="Rectangle 11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864" name="Rectangle 11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30" name="Group 113"/>
                <p:cNvGrpSpPr>
                  <a:grpSpLocks noChangeAspect="1"/>
                </p:cNvGrpSpPr>
                <p:nvPr/>
              </p:nvGrpSpPr>
              <p:grpSpPr bwMode="auto">
                <a:xfrm flipH="1">
                  <a:off x="3642" y="1296"/>
                  <a:ext cx="241" cy="233"/>
                  <a:chOff x="1360" y="528"/>
                  <a:chExt cx="518" cy="432"/>
                </a:xfrm>
              </p:grpSpPr>
              <p:grpSp>
                <p:nvGrpSpPr>
                  <p:cNvPr id="31" name="Group 114"/>
                  <p:cNvGrpSpPr>
                    <a:grpSpLocks noChangeAspect="1"/>
                  </p:cNvGrpSpPr>
                  <p:nvPr/>
                </p:nvGrpSpPr>
                <p:grpSpPr bwMode="auto">
                  <a:xfrm>
                    <a:off x="1374" y="528"/>
                    <a:ext cx="480" cy="432"/>
                    <a:chOff x="1392" y="528"/>
                    <a:chExt cx="480" cy="432"/>
                  </a:xfrm>
                </p:grpSpPr>
                <p:sp>
                  <p:nvSpPr>
                    <p:cNvPr id="970867" name="Rectangle 115"/>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868" name="Rectangle 116"/>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869" name="Text Box 117"/>
                  <p:cNvSpPr txBox="1">
                    <a:spLocks noChangeAspect="1" noChangeArrowheads="1"/>
                  </p:cNvSpPr>
                  <p:nvPr/>
                </p:nvSpPr>
                <p:spPr bwMode="auto">
                  <a:xfrm>
                    <a:off x="1360"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970817" name="Group 118"/>
              <p:cNvGrpSpPr>
                <a:grpSpLocks/>
              </p:cNvGrpSpPr>
              <p:nvPr/>
            </p:nvGrpSpPr>
            <p:grpSpPr bwMode="auto">
              <a:xfrm>
                <a:off x="3186" y="2784"/>
                <a:ext cx="1950" cy="441"/>
                <a:chOff x="1933" y="1200"/>
                <a:chExt cx="1950" cy="441"/>
              </a:xfrm>
            </p:grpSpPr>
            <p:grpSp>
              <p:nvGrpSpPr>
                <p:cNvPr id="970823" name="Group 119"/>
                <p:cNvGrpSpPr>
                  <a:grpSpLocks noChangeAspect="1"/>
                </p:cNvGrpSpPr>
                <p:nvPr/>
              </p:nvGrpSpPr>
              <p:grpSpPr bwMode="auto">
                <a:xfrm>
                  <a:off x="2419" y="1304"/>
                  <a:ext cx="241" cy="233"/>
                  <a:chOff x="1353" y="528"/>
                  <a:chExt cx="522" cy="432"/>
                </a:xfrm>
              </p:grpSpPr>
              <p:grpSp>
                <p:nvGrpSpPr>
                  <p:cNvPr id="970826" name="Group 120"/>
                  <p:cNvGrpSpPr>
                    <a:grpSpLocks noChangeAspect="1"/>
                  </p:cNvGrpSpPr>
                  <p:nvPr/>
                </p:nvGrpSpPr>
                <p:grpSpPr bwMode="auto">
                  <a:xfrm>
                    <a:off x="1374" y="528"/>
                    <a:ext cx="480" cy="432"/>
                    <a:chOff x="1392" y="528"/>
                    <a:chExt cx="480" cy="432"/>
                  </a:xfrm>
                </p:grpSpPr>
                <p:sp>
                  <p:nvSpPr>
                    <p:cNvPr id="970873" name="Rectangle 12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874" name="Rectangle 12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875" name="Text Box 123"/>
                  <p:cNvSpPr txBox="1">
                    <a:spLocks noChangeAspect="1" noChangeArrowheads="1"/>
                  </p:cNvSpPr>
                  <p:nvPr/>
                </p:nvSpPr>
                <p:spPr bwMode="auto">
                  <a:xfrm>
                    <a:off x="1353"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0876" name="Line 124"/>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0877" name="Line 125"/>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970831" name="Group 126"/>
                <p:cNvGrpSpPr>
                  <a:grpSpLocks noChangeAspect="1"/>
                </p:cNvGrpSpPr>
                <p:nvPr/>
              </p:nvGrpSpPr>
              <p:grpSpPr bwMode="auto">
                <a:xfrm>
                  <a:off x="2851" y="1235"/>
                  <a:ext cx="206" cy="371"/>
                  <a:chOff x="2991" y="411"/>
                  <a:chExt cx="371" cy="768"/>
                </a:xfrm>
              </p:grpSpPr>
              <p:sp>
                <p:nvSpPr>
                  <p:cNvPr id="970879" name="AutoShape 127"/>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0880" name="AutoShape 12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0881" name="Freeform 129"/>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882" name="Text Box 130"/>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0883" name="Line 131"/>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0884" name="Line 132"/>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70832" name="Group 133"/>
                <p:cNvGrpSpPr>
                  <a:grpSpLocks noChangeAspect="1"/>
                </p:cNvGrpSpPr>
                <p:nvPr/>
              </p:nvGrpSpPr>
              <p:grpSpPr bwMode="auto">
                <a:xfrm>
                  <a:off x="3180" y="1305"/>
                  <a:ext cx="334" cy="232"/>
                  <a:chOff x="3790" y="576"/>
                  <a:chExt cx="722" cy="480"/>
                </a:xfrm>
              </p:grpSpPr>
              <p:sp>
                <p:nvSpPr>
                  <p:cNvPr id="970886" name="Rectangle 13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887" name="Text Box 135"/>
                  <p:cNvSpPr txBox="1">
                    <a:spLocks noChangeAspect="1" noChangeArrowheads="1"/>
                  </p:cNvSpPr>
                  <p:nvPr/>
                </p:nvSpPr>
                <p:spPr bwMode="auto">
                  <a:xfrm>
                    <a:off x="3790" y="628"/>
                    <a:ext cx="72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0888" name="Freeform 136"/>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889" name="Line 137"/>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0890" name="Line 138"/>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70836" name="Group 139"/>
                <p:cNvGrpSpPr>
                  <a:grpSpLocks noChangeAspect="1"/>
                </p:cNvGrpSpPr>
                <p:nvPr/>
              </p:nvGrpSpPr>
              <p:grpSpPr bwMode="auto">
                <a:xfrm>
                  <a:off x="1933" y="1305"/>
                  <a:ext cx="352" cy="232"/>
                  <a:chOff x="1061" y="576"/>
                  <a:chExt cx="759" cy="480"/>
                </a:xfrm>
              </p:grpSpPr>
              <p:sp>
                <p:nvSpPr>
                  <p:cNvPr id="970892" name="Rectangle 14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893" name="Text Box 141"/>
                  <p:cNvSpPr txBox="1">
                    <a:spLocks noChangeAspect="1" noChangeArrowheads="1"/>
                  </p:cNvSpPr>
                  <p:nvPr/>
                </p:nvSpPr>
                <p:spPr bwMode="auto">
                  <a:xfrm>
                    <a:off x="1061" y="628"/>
                    <a:ext cx="759"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70837" name="Group 142"/>
                <p:cNvGrpSpPr>
                  <a:grpSpLocks/>
                </p:cNvGrpSpPr>
                <p:nvPr/>
              </p:nvGrpSpPr>
              <p:grpSpPr bwMode="auto">
                <a:xfrm>
                  <a:off x="2288" y="1200"/>
                  <a:ext cx="1297" cy="441"/>
                  <a:chOff x="2112" y="528"/>
                  <a:chExt cx="2088" cy="681"/>
                </a:xfrm>
              </p:grpSpPr>
              <p:sp>
                <p:nvSpPr>
                  <p:cNvPr id="970895" name="Rectangle 14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896" name="Rectangle 14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897" name="Rectangle 14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898" name="Rectangle 14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70838" name="Group 147"/>
                <p:cNvGrpSpPr>
                  <a:grpSpLocks noChangeAspect="1"/>
                </p:cNvGrpSpPr>
                <p:nvPr/>
              </p:nvGrpSpPr>
              <p:grpSpPr bwMode="auto">
                <a:xfrm flipH="1">
                  <a:off x="3642" y="1296"/>
                  <a:ext cx="241" cy="233"/>
                  <a:chOff x="1360" y="528"/>
                  <a:chExt cx="518" cy="432"/>
                </a:xfrm>
              </p:grpSpPr>
              <p:grpSp>
                <p:nvGrpSpPr>
                  <p:cNvPr id="970844" name="Group 148"/>
                  <p:cNvGrpSpPr>
                    <a:grpSpLocks noChangeAspect="1"/>
                  </p:cNvGrpSpPr>
                  <p:nvPr/>
                </p:nvGrpSpPr>
                <p:grpSpPr bwMode="auto">
                  <a:xfrm>
                    <a:off x="1374" y="528"/>
                    <a:ext cx="480" cy="432"/>
                    <a:chOff x="1392" y="528"/>
                    <a:chExt cx="480" cy="432"/>
                  </a:xfrm>
                </p:grpSpPr>
                <p:sp>
                  <p:nvSpPr>
                    <p:cNvPr id="970901" name="Rectangle 1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902" name="Rectangle 15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903" name="Text Box 151"/>
                  <p:cNvSpPr txBox="1">
                    <a:spLocks noChangeAspect="1" noChangeArrowheads="1"/>
                  </p:cNvSpPr>
                  <p:nvPr/>
                </p:nvSpPr>
                <p:spPr bwMode="auto">
                  <a:xfrm>
                    <a:off x="1360"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970851" name="Group 152"/>
              <p:cNvGrpSpPr>
                <a:grpSpLocks/>
              </p:cNvGrpSpPr>
              <p:nvPr/>
            </p:nvGrpSpPr>
            <p:grpSpPr bwMode="auto">
              <a:xfrm>
                <a:off x="3606" y="3296"/>
                <a:ext cx="1950" cy="441"/>
                <a:chOff x="1933" y="1200"/>
                <a:chExt cx="1950" cy="441"/>
              </a:xfrm>
            </p:grpSpPr>
            <p:grpSp>
              <p:nvGrpSpPr>
                <p:cNvPr id="970857" name="Group 153"/>
                <p:cNvGrpSpPr>
                  <a:grpSpLocks noChangeAspect="1"/>
                </p:cNvGrpSpPr>
                <p:nvPr/>
              </p:nvGrpSpPr>
              <p:grpSpPr bwMode="auto">
                <a:xfrm>
                  <a:off x="2420" y="1304"/>
                  <a:ext cx="240" cy="233"/>
                  <a:chOff x="1355" y="528"/>
                  <a:chExt cx="520" cy="432"/>
                </a:xfrm>
              </p:grpSpPr>
              <p:grpSp>
                <p:nvGrpSpPr>
                  <p:cNvPr id="970860" name="Group 154"/>
                  <p:cNvGrpSpPr>
                    <a:grpSpLocks noChangeAspect="1"/>
                  </p:cNvGrpSpPr>
                  <p:nvPr/>
                </p:nvGrpSpPr>
                <p:grpSpPr bwMode="auto">
                  <a:xfrm>
                    <a:off x="1374" y="528"/>
                    <a:ext cx="480" cy="432"/>
                    <a:chOff x="1392" y="528"/>
                    <a:chExt cx="480" cy="432"/>
                  </a:xfrm>
                </p:grpSpPr>
                <p:sp>
                  <p:nvSpPr>
                    <p:cNvPr id="970907" name="Rectangle 155"/>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908" name="Rectangle 156"/>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909" name="Text Box 157"/>
                  <p:cNvSpPr txBox="1">
                    <a:spLocks noChangeAspect="1" noChangeArrowheads="1"/>
                  </p:cNvSpPr>
                  <p:nvPr/>
                </p:nvSpPr>
                <p:spPr bwMode="auto">
                  <a:xfrm>
                    <a:off x="1355" y="574"/>
                    <a:ext cx="520"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0910" name="Line 158"/>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0911" name="Line 159"/>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970865" name="Group 160"/>
                <p:cNvGrpSpPr>
                  <a:grpSpLocks noChangeAspect="1"/>
                </p:cNvGrpSpPr>
                <p:nvPr/>
              </p:nvGrpSpPr>
              <p:grpSpPr bwMode="auto">
                <a:xfrm>
                  <a:off x="2851" y="1235"/>
                  <a:ext cx="206" cy="371"/>
                  <a:chOff x="2991" y="411"/>
                  <a:chExt cx="371" cy="768"/>
                </a:xfrm>
              </p:grpSpPr>
              <p:sp>
                <p:nvSpPr>
                  <p:cNvPr id="970913" name="AutoShape 161"/>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0914" name="AutoShape 16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0915" name="Freeform 163"/>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916" name="Text Box 164"/>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0917" name="Line 165"/>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0918" name="Line 166"/>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70866" name="Group 167"/>
                <p:cNvGrpSpPr>
                  <a:grpSpLocks noChangeAspect="1"/>
                </p:cNvGrpSpPr>
                <p:nvPr/>
              </p:nvGrpSpPr>
              <p:grpSpPr bwMode="auto">
                <a:xfrm>
                  <a:off x="3180" y="1305"/>
                  <a:ext cx="334" cy="232"/>
                  <a:chOff x="3790" y="576"/>
                  <a:chExt cx="722" cy="480"/>
                </a:xfrm>
              </p:grpSpPr>
              <p:sp>
                <p:nvSpPr>
                  <p:cNvPr id="970920" name="Rectangle 16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921" name="Text Box 169"/>
                  <p:cNvSpPr txBox="1">
                    <a:spLocks noChangeAspect="1" noChangeArrowheads="1"/>
                  </p:cNvSpPr>
                  <p:nvPr/>
                </p:nvSpPr>
                <p:spPr bwMode="auto">
                  <a:xfrm>
                    <a:off x="3790" y="628"/>
                    <a:ext cx="72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0922" name="Freeform 170"/>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0923" name="Line 171"/>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0924" name="Line 172"/>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70870" name="Group 173"/>
                <p:cNvGrpSpPr>
                  <a:grpSpLocks noChangeAspect="1"/>
                </p:cNvGrpSpPr>
                <p:nvPr/>
              </p:nvGrpSpPr>
              <p:grpSpPr bwMode="auto">
                <a:xfrm>
                  <a:off x="1933" y="1305"/>
                  <a:ext cx="352" cy="232"/>
                  <a:chOff x="1061" y="576"/>
                  <a:chExt cx="760" cy="480"/>
                </a:xfrm>
              </p:grpSpPr>
              <p:sp>
                <p:nvSpPr>
                  <p:cNvPr id="970926" name="Rectangle 174"/>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0927" name="Text Box 175"/>
                  <p:cNvSpPr txBox="1">
                    <a:spLocks noChangeAspect="1" noChangeArrowheads="1"/>
                  </p:cNvSpPr>
                  <p:nvPr/>
                </p:nvSpPr>
                <p:spPr bwMode="auto">
                  <a:xfrm>
                    <a:off x="1061" y="628"/>
                    <a:ext cx="76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70871" name="Group 176"/>
                <p:cNvGrpSpPr>
                  <a:grpSpLocks/>
                </p:cNvGrpSpPr>
                <p:nvPr/>
              </p:nvGrpSpPr>
              <p:grpSpPr bwMode="auto">
                <a:xfrm>
                  <a:off x="2288" y="1200"/>
                  <a:ext cx="1297" cy="441"/>
                  <a:chOff x="2112" y="528"/>
                  <a:chExt cx="2088" cy="681"/>
                </a:xfrm>
              </p:grpSpPr>
              <p:sp>
                <p:nvSpPr>
                  <p:cNvPr id="970929" name="Rectangle 177"/>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930" name="Rectangle 178"/>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931" name="Rectangle 179"/>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0932" name="Rectangle 180"/>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70872" name="Group 181"/>
                <p:cNvGrpSpPr>
                  <a:grpSpLocks noChangeAspect="1"/>
                </p:cNvGrpSpPr>
                <p:nvPr/>
              </p:nvGrpSpPr>
              <p:grpSpPr bwMode="auto">
                <a:xfrm flipH="1">
                  <a:off x="3642" y="1296"/>
                  <a:ext cx="241" cy="233"/>
                  <a:chOff x="1360" y="528"/>
                  <a:chExt cx="518" cy="432"/>
                </a:xfrm>
              </p:grpSpPr>
              <p:grpSp>
                <p:nvGrpSpPr>
                  <p:cNvPr id="970878" name="Group 182"/>
                  <p:cNvGrpSpPr>
                    <a:grpSpLocks noChangeAspect="1"/>
                  </p:cNvGrpSpPr>
                  <p:nvPr/>
                </p:nvGrpSpPr>
                <p:grpSpPr bwMode="auto">
                  <a:xfrm>
                    <a:off x="1374" y="528"/>
                    <a:ext cx="480" cy="432"/>
                    <a:chOff x="1392" y="528"/>
                    <a:chExt cx="480" cy="432"/>
                  </a:xfrm>
                </p:grpSpPr>
                <p:sp>
                  <p:nvSpPr>
                    <p:cNvPr id="970935" name="Rectangle 183"/>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0936" name="Rectangle 184"/>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0937" name="Text Box 185"/>
                  <p:cNvSpPr txBox="1">
                    <a:spLocks noChangeAspect="1" noChangeArrowheads="1"/>
                  </p:cNvSpPr>
                  <p:nvPr/>
                </p:nvSpPr>
                <p:spPr bwMode="auto">
                  <a:xfrm>
                    <a:off x="1360"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sp>
          <p:nvSpPr>
            <p:cNvPr id="970938" name="Line 186"/>
            <p:cNvSpPr>
              <a:spLocks noChangeShapeType="1"/>
            </p:cNvSpPr>
            <p:nvPr/>
          </p:nvSpPr>
          <p:spPr bwMode="auto">
            <a:xfrm>
              <a:off x="3152" y="1420"/>
              <a:ext cx="112" cy="452"/>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970939" name="Line 187"/>
            <p:cNvSpPr>
              <a:spLocks noChangeShapeType="1"/>
            </p:cNvSpPr>
            <p:nvPr/>
          </p:nvSpPr>
          <p:spPr bwMode="auto">
            <a:xfrm>
              <a:off x="3568" y="1408"/>
              <a:ext cx="144" cy="960"/>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970940" name="Line 188"/>
            <p:cNvSpPr>
              <a:spLocks noChangeShapeType="1"/>
            </p:cNvSpPr>
            <p:nvPr/>
          </p:nvSpPr>
          <p:spPr bwMode="auto">
            <a:xfrm>
              <a:off x="3744" y="1392"/>
              <a:ext cx="48" cy="1536"/>
            </a:xfrm>
            <a:prstGeom prst="line">
              <a:avLst/>
            </a:prstGeom>
            <a:noFill/>
            <a:ln w="76200">
              <a:solidFill>
                <a:schemeClr val="hlink"/>
              </a:solidFill>
              <a:round/>
              <a:headEnd/>
              <a:tailEnd type="triangle" w="med" len="med"/>
            </a:ln>
            <a:effectLst/>
          </p:spPr>
          <p:txBody>
            <a:bodyPr wrap="none" anchor="ctr"/>
            <a:lstStyle/>
            <a:p>
              <a:endParaRPr lang="en-US"/>
            </a:p>
          </p:txBody>
        </p:sp>
      </p:grpSp>
    </p:spTree>
    <p:extLst>
      <p:ext uri="{BB962C8B-B14F-4D97-AF65-F5344CB8AC3E}">
        <p14:creationId xmlns:p14="http://schemas.microsoft.com/office/powerpoint/2010/main" val="24073666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Date Placeholder 3"/>
          <p:cNvSpPr>
            <a:spLocks noGrp="1"/>
          </p:cNvSpPr>
          <p:nvPr>
            <p:ph type="dt" sz="half" idx="10"/>
          </p:nvPr>
        </p:nvSpPr>
        <p:spPr/>
        <p:txBody>
          <a:bodyPr/>
          <a:lstStyle/>
          <a:p>
            <a:fld id="{5D77D2DE-9261-4DDC-9386-DD8080FF7F7E}" type="datetime1">
              <a:rPr lang="en-US"/>
              <a:pPr/>
              <a:t>3/5/2019</a:t>
            </a:fld>
            <a:endParaRPr lang="en-US"/>
          </a:p>
        </p:txBody>
      </p:sp>
      <p:sp>
        <p:nvSpPr>
          <p:cNvPr id="190"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91" name="Slide Number Placeholder 5"/>
          <p:cNvSpPr>
            <a:spLocks noGrp="1"/>
          </p:cNvSpPr>
          <p:nvPr>
            <p:ph type="sldNum" sz="quarter" idx="4294967295"/>
          </p:nvPr>
        </p:nvSpPr>
        <p:spPr>
          <a:xfrm>
            <a:off x="6553200" y="6356350"/>
            <a:ext cx="2133600" cy="365125"/>
          </a:xfrm>
          <a:prstGeom prst="rect">
            <a:avLst/>
          </a:prstGeom>
        </p:spPr>
        <p:txBody>
          <a:bodyPr/>
          <a:lstStyle/>
          <a:p>
            <a:fld id="{C889B470-0470-4C66-A82A-42574BCF41AF}" type="slidenum">
              <a:rPr lang="en-US"/>
              <a:pPr/>
              <a:t>15</a:t>
            </a:fld>
            <a:endParaRPr lang="en-US" b="0">
              <a:solidFill>
                <a:srgbClr val="FBBA03"/>
              </a:solidFill>
            </a:endParaRPr>
          </a:p>
        </p:txBody>
      </p:sp>
      <p:sp>
        <p:nvSpPr>
          <p:cNvPr id="1035266" name="Line 2"/>
          <p:cNvSpPr>
            <a:spLocks noChangeShapeType="1"/>
          </p:cNvSpPr>
          <p:nvPr/>
        </p:nvSpPr>
        <p:spPr bwMode="auto">
          <a:xfrm>
            <a:off x="2590800" y="1676400"/>
            <a:ext cx="6311900"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1035267" name="Rectangle 3"/>
          <p:cNvSpPr>
            <a:spLocks noChangeArrowheads="1"/>
          </p:cNvSpPr>
          <p:nvPr/>
        </p:nvSpPr>
        <p:spPr bwMode="auto">
          <a:xfrm>
            <a:off x="2667000" y="1295400"/>
            <a:ext cx="2279650" cy="363538"/>
          </a:xfrm>
          <a:prstGeom prst="rect">
            <a:avLst/>
          </a:prstGeom>
          <a:noFill/>
          <a:ln w="12700">
            <a:noFill/>
            <a:miter lim="800000"/>
            <a:headEnd/>
            <a:tailEnd/>
          </a:ln>
          <a:effectLst/>
        </p:spPr>
        <p:txBody>
          <a:bodyPr wrap="none" lIns="90488" tIns="44450" rIns="90488" bIns="44450">
            <a:spAutoFit/>
          </a:bodyPr>
          <a:lstStyle/>
          <a:p>
            <a:pPr algn="r">
              <a:spcBef>
                <a:spcPct val="0"/>
              </a:spcBef>
            </a:pPr>
            <a:r>
              <a:rPr lang="en-US" sz="1800" i="1">
                <a:solidFill>
                  <a:schemeClr val="tx1"/>
                </a:solidFill>
                <a:latin typeface="Comic Sans MS" pitchFamily="66" charset="0"/>
              </a:rPr>
              <a:t>Time (clock cycles)</a:t>
            </a:r>
          </a:p>
        </p:txBody>
      </p:sp>
      <p:sp>
        <p:nvSpPr>
          <p:cNvPr id="1035268" name="Rectangle 4"/>
          <p:cNvSpPr>
            <a:spLocks noGrp="1" noChangeArrowheads="1"/>
          </p:cNvSpPr>
          <p:nvPr>
            <p:ph type="title"/>
          </p:nvPr>
        </p:nvSpPr>
        <p:spPr>
          <a:xfrm>
            <a:off x="727075" y="188641"/>
            <a:ext cx="7805365" cy="648072"/>
          </a:xfrm>
          <a:noFill/>
          <a:ln/>
        </p:spPr>
        <p:txBody>
          <a:bodyPr lIns="90488" tIns="44450" rIns="90488" bIns="44450"/>
          <a:lstStyle/>
          <a:p>
            <a:r>
              <a:rPr lang="en-US" sz="2800" dirty="0"/>
              <a:t>Forwarding to Avoid LW-SW Data </a:t>
            </a:r>
            <a:r>
              <a:rPr lang="en-US" sz="2800" dirty="0" smtClean="0"/>
              <a:t>Hazard</a:t>
            </a:r>
            <a:endParaRPr lang="en-US" sz="1600" dirty="0">
              <a:solidFill>
                <a:schemeClr val="tx1"/>
              </a:solidFill>
            </a:endParaRPr>
          </a:p>
        </p:txBody>
      </p:sp>
      <p:grpSp>
        <p:nvGrpSpPr>
          <p:cNvPr id="2" name="Group 5"/>
          <p:cNvGrpSpPr>
            <a:grpSpLocks/>
          </p:cNvGrpSpPr>
          <p:nvPr/>
        </p:nvGrpSpPr>
        <p:grpSpPr bwMode="auto">
          <a:xfrm>
            <a:off x="96838" y="1736725"/>
            <a:ext cx="3316287" cy="4197350"/>
            <a:chOff x="61" y="1094"/>
            <a:chExt cx="2089" cy="2644"/>
          </a:xfrm>
        </p:grpSpPr>
        <p:sp>
          <p:nvSpPr>
            <p:cNvPr id="1035270" name="Rectangle 6"/>
            <p:cNvSpPr>
              <a:spLocks noChangeArrowheads="1"/>
            </p:cNvSpPr>
            <p:nvPr/>
          </p:nvSpPr>
          <p:spPr bwMode="auto">
            <a:xfrm>
              <a:off x="61" y="1096"/>
              <a:ext cx="245" cy="1959"/>
            </a:xfrm>
            <a:prstGeom prst="rect">
              <a:avLst/>
            </a:prstGeom>
            <a:noFill/>
            <a:ln w="12700">
              <a:noFill/>
              <a:miter lim="800000"/>
              <a:headEnd/>
              <a:tailEnd/>
            </a:ln>
            <a:effectLst/>
          </p:spPr>
          <p:txBody>
            <a:bodyPr wrap="none" lIns="90488" tIns="44450" rIns="90488" bIns="44450">
              <a:spAutoFit/>
            </a:bodyPr>
            <a:lstStyle/>
            <a:p>
              <a:pPr algn="r">
                <a:spcBef>
                  <a:spcPct val="0"/>
                </a:spcBef>
              </a:pPr>
              <a:r>
                <a:rPr lang="en-US" sz="1800" i="1">
                  <a:solidFill>
                    <a:schemeClr val="tx1"/>
                  </a:solidFill>
                  <a:latin typeface="Comic Sans MS" pitchFamily="66" charset="0"/>
                </a:rPr>
                <a:t>I</a:t>
              </a:r>
            </a:p>
            <a:p>
              <a:pPr algn="r">
                <a:spcBef>
                  <a:spcPct val="0"/>
                </a:spcBef>
              </a:pPr>
              <a:r>
                <a:rPr lang="en-US" sz="1800" i="1">
                  <a:solidFill>
                    <a:schemeClr val="tx1"/>
                  </a:solidFill>
                  <a:latin typeface="Comic Sans MS" pitchFamily="66" charset="0"/>
                </a:rPr>
                <a:t>n</a:t>
              </a:r>
            </a:p>
            <a:p>
              <a:pPr algn="r">
                <a:spcBef>
                  <a:spcPct val="0"/>
                </a:spcBef>
              </a:pPr>
              <a:r>
                <a:rPr lang="en-US" sz="1800" i="1">
                  <a:solidFill>
                    <a:schemeClr val="tx1"/>
                  </a:solidFill>
                  <a:latin typeface="Comic Sans MS" pitchFamily="66" charset="0"/>
                </a:rPr>
                <a:t>s</a:t>
              </a:r>
            </a:p>
            <a:p>
              <a:pPr algn="r">
                <a:spcBef>
                  <a:spcPct val="0"/>
                </a:spcBef>
              </a:pPr>
              <a:r>
                <a:rPr lang="en-US" sz="1800" i="1">
                  <a:solidFill>
                    <a:schemeClr val="tx1"/>
                  </a:solidFill>
                  <a:latin typeface="Comic Sans MS" pitchFamily="66" charset="0"/>
                </a:rPr>
                <a:t>t</a:t>
              </a:r>
            </a:p>
            <a:p>
              <a:pPr algn="r">
                <a:spcBef>
                  <a:spcPct val="0"/>
                </a:spcBef>
              </a:pPr>
              <a:r>
                <a:rPr lang="en-US" sz="1800" i="1">
                  <a:solidFill>
                    <a:schemeClr val="tx1"/>
                  </a:solidFill>
                  <a:latin typeface="Comic Sans MS" pitchFamily="66" charset="0"/>
                </a:rPr>
                <a:t>r.</a:t>
              </a:r>
            </a:p>
            <a:p>
              <a:pPr algn="r">
                <a:spcBef>
                  <a:spcPct val="0"/>
                </a:spcBef>
              </a:pPr>
              <a:endParaRPr lang="en-US" sz="1800" i="1">
                <a:solidFill>
                  <a:schemeClr val="tx1"/>
                </a:solidFill>
                <a:latin typeface="Comic Sans MS" pitchFamily="66" charset="0"/>
              </a:endParaRPr>
            </a:p>
            <a:p>
              <a:pPr algn="r">
                <a:spcBef>
                  <a:spcPct val="0"/>
                </a:spcBef>
              </a:pPr>
              <a:r>
                <a:rPr lang="en-US" sz="1800" i="1">
                  <a:solidFill>
                    <a:schemeClr val="tx1"/>
                  </a:solidFill>
                  <a:latin typeface="Comic Sans MS" pitchFamily="66" charset="0"/>
                </a:rPr>
                <a:t>O</a:t>
              </a:r>
            </a:p>
            <a:p>
              <a:pPr algn="r">
                <a:spcBef>
                  <a:spcPct val="0"/>
                </a:spcBef>
              </a:pPr>
              <a:r>
                <a:rPr lang="en-US" sz="1800" i="1">
                  <a:solidFill>
                    <a:schemeClr val="tx1"/>
                  </a:solidFill>
                  <a:latin typeface="Comic Sans MS" pitchFamily="66" charset="0"/>
                </a:rPr>
                <a:t>r</a:t>
              </a:r>
            </a:p>
            <a:p>
              <a:pPr algn="r">
                <a:spcBef>
                  <a:spcPct val="0"/>
                </a:spcBef>
              </a:pPr>
              <a:r>
                <a:rPr lang="en-US" sz="1800" i="1">
                  <a:solidFill>
                    <a:schemeClr val="tx1"/>
                  </a:solidFill>
                  <a:latin typeface="Comic Sans MS" pitchFamily="66" charset="0"/>
                </a:rPr>
                <a:t>d</a:t>
              </a:r>
            </a:p>
            <a:p>
              <a:pPr algn="r">
                <a:spcBef>
                  <a:spcPct val="0"/>
                </a:spcBef>
              </a:pPr>
              <a:r>
                <a:rPr lang="en-US" sz="1800" i="1">
                  <a:solidFill>
                    <a:schemeClr val="tx1"/>
                  </a:solidFill>
                  <a:latin typeface="Comic Sans MS" pitchFamily="66" charset="0"/>
                </a:rPr>
                <a:t>e</a:t>
              </a:r>
            </a:p>
            <a:p>
              <a:pPr algn="r">
                <a:spcBef>
                  <a:spcPct val="0"/>
                </a:spcBef>
              </a:pPr>
              <a:r>
                <a:rPr lang="en-US" sz="1800" i="1">
                  <a:solidFill>
                    <a:schemeClr val="tx1"/>
                  </a:solidFill>
                  <a:latin typeface="Comic Sans MS" pitchFamily="66" charset="0"/>
                </a:rPr>
                <a:t>r</a:t>
              </a:r>
            </a:p>
          </p:txBody>
        </p:sp>
        <p:sp>
          <p:nvSpPr>
            <p:cNvPr id="1035271" name="Line 7"/>
            <p:cNvSpPr>
              <a:spLocks noChangeShapeType="1"/>
            </p:cNvSpPr>
            <p:nvPr/>
          </p:nvSpPr>
          <p:spPr bwMode="auto">
            <a:xfrm>
              <a:off x="375" y="1094"/>
              <a:ext cx="0" cy="2644"/>
            </a:xfrm>
            <a:prstGeom prst="line">
              <a:avLst/>
            </a:prstGeom>
            <a:noFill/>
            <a:ln w="25400">
              <a:solidFill>
                <a:schemeClr val="tx1"/>
              </a:solidFill>
              <a:round/>
              <a:headEnd/>
              <a:tailEnd type="triangle" w="med" len="med"/>
            </a:ln>
            <a:effectLst/>
          </p:spPr>
          <p:txBody>
            <a:bodyPr wrap="none" anchor="ctr"/>
            <a:lstStyle/>
            <a:p>
              <a:endParaRPr lang="en-US"/>
            </a:p>
          </p:txBody>
        </p:sp>
        <p:sp>
          <p:nvSpPr>
            <p:cNvPr id="1035272" name="Rectangle 8"/>
            <p:cNvSpPr>
              <a:spLocks noChangeArrowheads="1"/>
            </p:cNvSpPr>
            <p:nvPr/>
          </p:nvSpPr>
          <p:spPr bwMode="auto">
            <a:xfrm>
              <a:off x="1163" y="1143"/>
              <a:ext cx="766" cy="2472"/>
            </a:xfrm>
            <a:prstGeom prst="rect">
              <a:avLst/>
            </a:prstGeom>
            <a:solidFill>
              <a:schemeClr val="bg1"/>
            </a:solidFill>
            <a:ln w="28575">
              <a:solidFill>
                <a:schemeClr val="bg1"/>
              </a:solidFill>
              <a:miter lim="800000"/>
              <a:headEnd/>
              <a:tailEnd/>
            </a:ln>
            <a:effectLst/>
          </p:spPr>
          <p:txBody>
            <a:bodyPr wrap="none" anchor="ctr"/>
            <a:lstStyle/>
            <a:p>
              <a:endParaRPr lang="en-US"/>
            </a:p>
          </p:txBody>
        </p:sp>
        <p:sp>
          <p:nvSpPr>
            <p:cNvPr id="1035273" name="Rectangle 9"/>
            <p:cNvSpPr>
              <a:spLocks noChangeArrowheads="1"/>
            </p:cNvSpPr>
            <p:nvPr/>
          </p:nvSpPr>
          <p:spPr bwMode="auto">
            <a:xfrm>
              <a:off x="426" y="1277"/>
              <a:ext cx="1494" cy="51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add </a:t>
              </a:r>
              <a:r>
                <a:rPr lang="en-US" sz="2400">
                  <a:latin typeface="Courier New" pitchFamily="49" charset="0"/>
                </a:rPr>
                <a:t>r1</a:t>
              </a:r>
              <a:r>
                <a:rPr lang="en-US" sz="2400">
                  <a:solidFill>
                    <a:schemeClr val="tx1"/>
                  </a:solidFill>
                  <a:latin typeface="Courier New" pitchFamily="49" charset="0"/>
                </a:rPr>
                <a:t>,r2,r3</a:t>
              </a:r>
            </a:p>
            <a:p>
              <a:pPr algn="r" latinLnBrk="1">
                <a:spcBef>
                  <a:spcPct val="0"/>
                </a:spcBef>
              </a:pPr>
              <a:endParaRPr lang="en-US" sz="2400">
                <a:solidFill>
                  <a:schemeClr val="tx1"/>
                </a:solidFill>
                <a:latin typeface="Courier New" pitchFamily="49" charset="0"/>
              </a:endParaRPr>
            </a:p>
          </p:txBody>
        </p:sp>
        <p:sp>
          <p:nvSpPr>
            <p:cNvPr id="1035274" name="Rectangle 10"/>
            <p:cNvSpPr>
              <a:spLocks noChangeArrowheads="1"/>
            </p:cNvSpPr>
            <p:nvPr/>
          </p:nvSpPr>
          <p:spPr bwMode="auto">
            <a:xfrm>
              <a:off x="426" y="1805"/>
              <a:ext cx="1494" cy="51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lw </a:t>
              </a:r>
              <a:r>
                <a:rPr lang="en-US" sz="2400">
                  <a:latin typeface="Courier New" pitchFamily="49" charset="0"/>
                </a:rPr>
                <a:t>r4</a:t>
              </a:r>
              <a:r>
                <a:rPr lang="en-US" sz="2400">
                  <a:solidFill>
                    <a:schemeClr val="tx1"/>
                  </a:solidFill>
                  <a:latin typeface="Courier New" pitchFamily="49" charset="0"/>
                </a:rPr>
                <a:t>, 0(</a:t>
              </a:r>
              <a:r>
                <a:rPr lang="en-US" sz="2400">
                  <a:latin typeface="Courier New" pitchFamily="49" charset="0"/>
                </a:rPr>
                <a:t>r1</a:t>
              </a:r>
              <a:r>
                <a:rPr lang="en-US" sz="2400">
                  <a:solidFill>
                    <a:schemeClr val="tx1"/>
                  </a:solidFill>
                  <a:latin typeface="Courier New" pitchFamily="49" charset="0"/>
                </a:rPr>
                <a:t>)</a:t>
              </a:r>
            </a:p>
            <a:p>
              <a:pPr algn="r" latinLnBrk="1">
                <a:spcBef>
                  <a:spcPct val="0"/>
                </a:spcBef>
              </a:pPr>
              <a:endParaRPr lang="en-US" sz="2400">
                <a:solidFill>
                  <a:schemeClr val="tx1"/>
                </a:solidFill>
                <a:latin typeface="Courier New" pitchFamily="49" charset="0"/>
              </a:endParaRPr>
            </a:p>
          </p:txBody>
        </p:sp>
        <p:sp>
          <p:nvSpPr>
            <p:cNvPr id="1035275" name="Rectangle 11"/>
            <p:cNvSpPr>
              <a:spLocks noChangeArrowheads="1"/>
            </p:cNvSpPr>
            <p:nvPr/>
          </p:nvSpPr>
          <p:spPr bwMode="auto">
            <a:xfrm>
              <a:off x="426" y="2393"/>
              <a:ext cx="1494" cy="51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sw </a:t>
              </a:r>
              <a:r>
                <a:rPr lang="en-US" sz="2400">
                  <a:latin typeface="Courier New" pitchFamily="49" charset="0"/>
                </a:rPr>
                <a:t>r4</a:t>
              </a:r>
              <a:r>
                <a:rPr lang="en-US" sz="2400">
                  <a:solidFill>
                    <a:schemeClr val="tx1"/>
                  </a:solidFill>
                  <a:latin typeface="Courier New" pitchFamily="49" charset="0"/>
                </a:rPr>
                <a:t>,12(</a:t>
              </a:r>
              <a:r>
                <a:rPr lang="en-US" sz="2400">
                  <a:latin typeface="Courier New" pitchFamily="49" charset="0"/>
                </a:rPr>
                <a:t>r1</a:t>
              </a:r>
              <a:r>
                <a:rPr lang="en-US" sz="2400">
                  <a:solidFill>
                    <a:schemeClr val="tx1"/>
                  </a:solidFill>
                  <a:latin typeface="Courier New" pitchFamily="49" charset="0"/>
                </a:rPr>
                <a:t>)</a:t>
              </a:r>
            </a:p>
            <a:p>
              <a:pPr algn="r" latinLnBrk="1">
                <a:spcBef>
                  <a:spcPct val="0"/>
                </a:spcBef>
              </a:pPr>
              <a:endParaRPr lang="en-US" sz="2400">
                <a:solidFill>
                  <a:schemeClr val="tx1"/>
                </a:solidFill>
                <a:latin typeface="Courier New" pitchFamily="49" charset="0"/>
              </a:endParaRPr>
            </a:p>
          </p:txBody>
        </p:sp>
        <p:sp>
          <p:nvSpPr>
            <p:cNvPr id="1035276" name="Rectangle 12"/>
            <p:cNvSpPr>
              <a:spLocks noChangeArrowheads="1"/>
            </p:cNvSpPr>
            <p:nvPr/>
          </p:nvSpPr>
          <p:spPr bwMode="auto">
            <a:xfrm>
              <a:off x="432" y="2922"/>
              <a:ext cx="1609" cy="51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or   r8,</a:t>
              </a:r>
              <a:r>
                <a:rPr lang="en-US" sz="2400">
                  <a:solidFill>
                    <a:schemeClr val="tx2"/>
                  </a:solidFill>
                  <a:latin typeface="Courier New" pitchFamily="49" charset="0"/>
                </a:rPr>
                <a:t>r6</a:t>
              </a:r>
              <a:r>
                <a:rPr lang="en-US" sz="2400">
                  <a:solidFill>
                    <a:schemeClr val="tx1"/>
                  </a:solidFill>
                  <a:latin typeface="Courier New" pitchFamily="49" charset="0"/>
                </a:rPr>
                <a:t>,r9</a:t>
              </a:r>
            </a:p>
            <a:p>
              <a:pPr algn="r" latinLnBrk="1">
                <a:spcBef>
                  <a:spcPct val="0"/>
                </a:spcBef>
              </a:pPr>
              <a:endParaRPr lang="en-US" sz="2400">
                <a:solidFill>
                  <a:schemeClr val="tx1"/>
                </a:solidFill>
                <a:latin typeface="Courier New" pitchFamily="49" charset="0"/>
              </a:endParaRPr>
            </a:p>
          </p:txBody>
        </p:sp>
        <p:sp>
          <p:nvSpPr>
            <p:cNvPr id="1035277" name="Rectangle 13"/>
            <p:cNvSpPr>
              <a:spLocks noChangeArrowheads="1"/>
            </p:cNvSpPr>
            <p:nvPr/>
          </p:nvSpPr>
          <p:spPr bwMode="auto">
            <a:xfrm>
              <a:off x="426" y="3437"/>
              <a:ext cx="1724" cy="286"/>
            </a:xfrm>
            <a:prstGeom prst="rect">
              <a:avLst/>
            </a:prstGeom>
            <a:solidFill>
              <a:schemeClr val="bg1"/>
            </a:solidFill>
            <a:ln w="12700">
              <a:noFill/>
              <a:miter lim="800000"/>
              <a:headEnd/>
              <a:tailEnd/>
            </a:ln>
            <a:effectLst/>
          </p:spPr>
          <p:txBody>
            <a:bodyPr wrap="none" lIns="90488" tIns="44450" rIns="90488" bIns="44450">
              <a:spAutoFit/>
            </a:bodyPr>
            <a:lstStyle/>
            <a:p>
              <a:pPr algn="r">
                <a:spcBef>
                  <a:spcPct val="0"/>
                </a:spcBef>
              </a:pPr>
              <a:r>
                <a:rPr lang="en-US" sz="2400">
                  <a:solidFill>
                    <a:schemeClr val="tx1"/>
                  </a:solidFill>
                  <a:latin typeface="Courier New" pitchFamily="49" charset="0"/>
                </a:rPr>
                <a:t>xor r10,</a:t>
              </a:r>
              <a:r>
                <a:rPr lang="en-US" sz="2400">
                  <a:solidFill>
                    <a:schemeClr val="tx2"/>
                  </a:solidFill>
                  <a:latin typeface="Courier New" pitchFamily="49" charset="0"/>
                </a:rPr>
                <a:t>r9</a:t>
              </a:r>
              <a:r>
                <a:rPr lang="en-US" sz="2400">
                  <a:solidFill>
                    <a:schemeClr val="tx1"/>
                  </a:solidFill>
                  <a:latin typeface="Courier New" pitchFamily="49" charset="0"/>
                </a:rPr>
                <a:t>,r11</a:t>
              </a:r>
            </a:p>
          </p:txBody>
        </p:sp>
      </p:grpSp>
      <p:grpSp>
        <p:nvGrpSpPr>
          <p:cNvPr id="3" name="Group 15"/>
          <p:cNvGrpSpPr>
            <a:grpSpLocks/>
          </p:cNvGrpSpPr>
          <p:nvPr/>
        </p:nvGrpSpPr>
        <p:grpSpPr bwMode="auto">
          <a:xfrm>
            <a:off x="2903538" y="1922463"/>
            <a:ext cx="6065837" cy="4027487"/>
            <a:chOff x="1932" y="1200"/>
            <a:chExt cx="3624" cy="2537"/>
          </a:xfrm>
        </p:grpSpPr>
        <p:grpSp>
          <p:nvGrpSpPr>
            <p:cNvPr id="4" name="Group 16"/>
            <p:cNvGrpSpPr>
              <a:grpSpLocks/>
            </p:cNvGrpSpPr>
            <p:nvPr/>
          </p:nvGrpSpPr>
          <p:grpSpPr bwMode="auto">
            <a:xfrm>
              <a:off x="2766" y="2256"/>
              <a:ext cx="1951" cy="441"/>
              <a:chOff x="1933" y="1200"/>
              <a:chExt cx="1951" cy="441"/>
            </a:xfrm>
          </p:grpSpPr>
          <p:grpSp>
            <p:nvGrpSpPr>
              <p:cNvPr id="5" name="Group 17"/>
              <p:cNvGrpSpPr>
                <a:grpSpLocks noChangeAspect="1"/>
              </p:cNvGrpSpPr>
              <p:nvPr/>
            </p:nvGrpSpPr>
            <p:grpSpPr bwMode="auto">
              <a:xfrm>
                <a:off x="2421" y="1304"/>
                <a:ext cx="241" cy="233"/>
                <a:chOff x="1357" y="528"/>
                <a:chExt cx="522" cy="432"/>
              </a:xfrm>
            </p:grpSpPr>
            <p:grpSp>
              <p:nvGrpSpPr>
                <p:cNvPr id="6" name="Group 18"/>
                <p:cNvGrpSpPr>
                  <a:grpSpLocks noChangeAspect="1"/>
                </p:cNvGrpSpPr>
                <p:nvPr/>
              </p:nvGrpSpPr>
              <p:grpSpPr bwMode="auto">
                <a:xfrm>
                  <a:off x="1374" y="528"/>
                  <a:ext cx="480" cy="432"/>
                  <a:chOff x="1392" y="528"/>
                  <a:chExt cx="480" cy="432"/>
                </a:xfrm>
              </p:grpSpPr>
              <p:sp>
                <p:nvSpPr>
                  <p:cNvPr id="1035283" name="Rectangle 1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284" name="Rectangle 2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285" name="Text Box 21"/>
                <p:cNvSpPr txBox="1">
                  <a:spLocks noChangeAspect="1" noChangeArrowheads="1"/>
                </p:cNvSpPr>
                <p:nvPr/>
              </p:nvSpPr>
              <p:spPr bwMode="auto">
                <a:xfrm>
                  <a:off x="1357"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1035286" name="Line 22"/>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1035287" name="Line 23"/>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7" name="Group 24"/>
              <p:cNvGrpSpPr>
                <a:grpSpLocks noChangeAspect="1"/>
              </p:cNvGrpSpPr>
              <p:nvPr/>
            </p:nvGrpSpPr>
            <p:grpSpPr bwMode="auto">
              <a:xfrm>
                <a:off x="2851" y="1235"/>
                <a:ext cx="206" cy="371"/>
                <a:chOff x="2991" y="411"/>
                <a:chExt cx="371" cy="768"/>
              </a:xfrm>
            </p:grpSpPr>
            <p:sp>
              <p:nvSpPr>
                <p:cNvPr id="1035289" name="AutoShape 25"/>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1035290" name="AutoShape 26"/>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1035291" name="Freeform 27"/>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292" name="Text Box 28"/>
                <p:cNvSpPr txBox="1">
                  <a:spLocks noChangeAspect="1" noChangeArrowheads="1"/>
                </p:cNvSpPr>
                <p:nvPr/>
              </p:nvSpPr>
              <p:spPr bwMode="auto">
                <a:xfrm rot="-5400000">
                  <a:off x="2943" y="619"/>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1035293" name="Line 29"/>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1035294" name="Line 30"/>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8" name="Group 31"/>
              <p:cNvGrpSpPr>
                <a:grpSpLocks noChangeAspect="1"/>
              </p:cNvGrpSpPr>
              <p:nvPr/>
            </p:nvGrpSpPr>
            <p:grpSpPr bwMode="auto">
              <a:xfrm>
                <a:off x="3181" y="1305"/>
                <a:ext cx="334" cy="232"/>
                <a:chOff x="3792" y="576"/>
                <a:chExt cx="723" cy="480"/>
              </a:xfrm>
            </p:grpSpPr>
            <p:sp>
              <p:nvSpPr>
                <p:cNvPr id="1035296" name="Rectangle 32"/>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297" name="Text Box 33"/>
                <p:cNvSpPr txBox="1">
                  <a:spLocks noChangeAspect="1" noChangeArrowheads="1"/>
                </p:cNvSpPr>
                <p:nvPr/>
              </p:nvSpPr>
              <p:spPr bwMode="auto">
                <a:xfrm>
                  <a:off x="3792" y="628"/>
                  <a:ext cx="72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1035298" name="Freeform 34"/>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299" name="Line 35"/>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1035300" name="Line 36"/>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 name="Group 37"/>
              <p:cNvGrpSpPr>
                <a:grpSpLocks noChangeAspect="1"/>
              </p:cNvGrpSpPr>
              <p:nvPr/>
            </p:nvGrpSpPr>
            <p:grpSpPr bwMode="auto">
              <a:xfrm>
                <a:off x="1933" y="1305"/>
                <a:ext cx="352" cy="232"/>
                <a:chOff x="1061" y="576"/>
                <a:chExt cx="760" cy="480"/>
              </a:xfrm>
            </p:grpSpPr>
            <p:sp>
              <p:nvSpPr>
                <p:cNvPr id="1035302" name="Rectangle 38"/>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303" name="Text Box 39"/>
                <p:cNvSpPr txBox="1">
                  <a:spLocks noChangeAspect="1" noChangeArrowheads="1"/>
                </p:cNvSpPr>
                <p:nvPr/>
              </p:nvSpPr>
              <p:spPr bwMode="auto">
                <a:xfrm>
                  <a:off x="1061" y="628"/>
                  <a:ext cx="76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0" name="Group 40"/>
              <p:cNvGrpSpPr>
                <a:grpSpLocks/>
              </p:cNvGrpSpPr>
              <p:nvPr/>
            </p:nvGrpSpPr>
            <p:grpSpPr bwMode="auto">
              <a:xfrm>
                <a:off x="2288" y="1200"/>
                <a:ext cx="1297" cy="441"/>
                <a:chOff x="2112" y="528"/>
                <a:chExt cx="2088" cy="681"/>
              </a:xfrm>
            </p:grpSpPr>
            <p:sp>
              <p:nvSpPr>
                <p:cNvPr id="1035305" name="Rectangle 41"/>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306" name="Rectangle 42"/>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307" name="Rectangle 43"/>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308" name="Rectangle 44"/>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1" name="Group 45"/>
              <p:cNvGrpSpPr>
                <a:grpSpLocks noChangeAspect="1"/>
              </p:cNvGrpSpPr>
              <p:nvPr/>
            </p:nvGrpSpPr>
            <p:grpSpPr bwMode="auto">
              <a:xfrm flipH="1">
                <a:off x="3643" y="1296"/>
                <a:ext cx="241" cy="233"/>
                <a:chOff x="1362" y="528"/>
                <a:chExt cx="518" cy="432"/>
              </a:xfrm>
            </p:grpSpPr>
            <p:grpSp>
              <p:nvGrpSpPr>
                <p:cNvPr id="12" name="Group 46"/>
                <p:cNvGrpSpPr>
                  <a:grpSpLocks noChangeAspect="1"/>
                </p:cNvGrpSpPr>
                <p:nvPr/>
              </p:nvGrpSpPr>
              <p:grpSpPr bwMode="auto">
                <a:xfrm>
                  <a:off x="1374" y="528"/>
                  <a:ext cx="480" cy="432"/>
                  <a:chOff x="1392" y="528"/>
                  <a:chExt cx="480" cy="432"/>
                </a:xfrm>
              </p:grpSpPr>
              <p:sp>
                <p:nvSpPr>
                  <p:cNvPr id="1035311" name="Rectangle 4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312" name="Rectangle 4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313" name="Text Box 49"/>
                <p:cNvSpPr txBox="1">
                  <a:spLocks noChangeAspect="1" noChangeArrowheads="1"/>
                </p:cNvSpPr>
                <p:nvPr/>
              </p:nvSpPr>
              <p:spPr bwMode="auto">
                <a:xfrm>
                  <a:off x="1362"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3" name="Group 50"/>
            <p:cNvGrpSpPr>
              <a:grpSpLocks/>
            </p:cNvGrpSpPr>
            <p:nvPr/>
          </p:nvGrpSpPr>
          <p:grpSpPr bwMode="auto">
            <a:xfrm>
              <a:off x="2346" y="1720"/>
              <a:ext cx="1952" cy="441"/>
              <a:chOff x="1933" y="1200"/>
              <a:chExt cx="1952" cy="441"/>
            </a:xfrm>
          </p:grpSpPr>
          <p:grpSp>
            <p:nvGrpSpPr>
              <p:cNvPr id="14" name="Group 51"/>
              <p:cNvGrpSpPr>
                <a:grpSpLocks noChangeAspect="1"/>
              </p:cNvGrpSpPr>
              <p:nvPr/>
            </p:nvGrpSpPr>
            <p:grpSpPr bwMode="auto">
              <a:xfrm>
                <a:off x="2421" y="1304"/>
                <a:ext cx="241" cy="233"/>
                <a:chOff x="1357" y="528"/>
                <a:chExt cx="522" cy="432"/>
              </a:xfrm>
            </p:grpSpPr>
            <p:grpSp>
              <p:nvGrpSpPr>
                <p:cNvPr id="15" name="Group 52"/>
                <p:cNvGrpSpPr>
                  <a:grpSpLocks noChangeAspect="1"/>
                </p:cNvGrpSpPr>
                <p:nvPr/>
              </p:nvGrpSpPr>
              <p:grpSpPr bwMode="auto">
                <a:xfrm>
                  <a:off x="1374" y="528"/>
                  <a:ext cx="480" cy="432"/>
                  <a:chOff x="1392" y="528"/>
                  <a:chExt cx="480" cy="432"/>
                </a:xfrm>
              </p:grpSpPr>
              <p:sp>
                <p:nvSpPr>
                  <p:cNvPr id="1035317" name="Rectangle 53"/>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318" name="Rectangle 54"/>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319" name="Text Box 55"/>
                <p:cNvSpPr txBox="1">
                  <a:spLocks noChangeAspect="1" noChangeArrowheads="1"/>
                </p:cNvSpPr>
                <p:nvPr/>
              </p:nvSpPr>
              <p:spPr bwMode="auto">
                <a:xfrm>
                  <a:off x="1357"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1035320" name="Line 56"/>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1035321" name="Line 57"/>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6" name="Group 58"/>
              <p:cNvGrpSpPr>
                <a:grpSpLocks noChangeAspect="1"/>
              </p:cNvGrpSpPr>
              <p:nvPr/>
            </p:nvGrpSpPr>
            <p:grpSpPr bwMode="auto">
              <a:xfrm>
                <a:off x="2851" y="1235"/>
                <a:ext cx="206" cy="371"/>
                <a:chOff x="2991" y="411"/>
                <a:chExt cx="371" cy="768"/>
              </a:xfrm>
            </p:grpSpPr>
            <p:sp>
              <p:nvSpPr>
                <p:cNvPr id="1035323" name="AutoShape 59"/>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1035324" name="AutoShape 60"/>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1035325" name="Freeform 61"/>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326" name="Text Box 62"/>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1035327" name="Line 63"/>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1035328" name="Line 64"/>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7" name="Group 65"/>
              <p:cNvGrpSpPr>
                <a:grpSpLocks noChangeAspect="1"/>
              </p:cNvGrpSpPr>
              <p:nvPr/>
            </p:nvGrpSpPr>
            <p:grpSpPr bwMode="auto">
              <a:xfrm>
                <a:off x="3181" y="1305"/>
                <a:ext cx="334" cy="232"/>
                <a:chOff x="3792" y="576"/>
                <a:chExt cx="723" cy="480"/>
              </a:xfrm>
            </p:grpSpPr>
            <p:sp>
              <p:nvSpPr>
                <p:cNvPr id="1035330" name="Rectangle 66"/>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331" name="Text Box 67"/>
                <p:cNvSpPr txBox="1">
                  <a:spLocks noChangeAspect="1" noChangeArrowheads="1"/>
                </p:cNvSpPr>
                <p:nvPr/>
              </p:nvSpPr>
              <p:spPr bwMode="auto">
                <a:xfrm>
                  <a:off x="3792" y="628"/>
                  <a:ext cx="72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1035332" name="Freeform 68"/>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333" name="Line 69"/>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1035334" name="Line 70"/>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8" name="Group 71"/>
              <p:cNvGrpSpPr>
                <a:grpSpLocks noChangeAspect="1"/>
              </p:cNvGrpSpPr>
              <p:nvPr/>
            </p:nvGrpSpPr>
            <p:grpSpPr bwMode="auto">
              <a:xfrm>
                <a:off x="1933" y="1305"/>
                <a:ext cx="352" cy="232"/>
                <a:chOff x="1061" y="576"/>
                <a:chExt cx="759" cy="480"/>
              </a:xfrm>
            </p:grpSpPr>
            <p:sp>
              <p:nvSpPr>
                <p:cNvPr id="1035336" name="Rectangle 7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337" name="Text Box 73"/>
                <p:cNvSpPr txBox="1">
                  <a:spLocks noChangeAspect="1" noChangeArrowheads="1"/>
                </p:cNvSpPr>
                <p:nvPr/>
              </p:nvSpPr>
              <p:spPr bwMode="auto">
                <a:xfrm>
                  <a:off x="1061" y="628"/>
                  <a:ext cx="759"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9" name="Group 74"/>
              <p:cNvGrpSpPr>
                <a:grpSpLocks/>
              </p:cNvGrpSpPr>
              <p:nvPr/>
            </p:nvGrpSpPr>
            <p:grpSpPr bwMode="auto">
              <a:xfrm>
                <a:off x="2288" y="1200"/>
                <a:ext cx="1297" cy="441"/>
                <a:chOff x="2112" y="528"/>
                <a:chExt cx="2088" cy="681"/>
              </a:xfrm>
            </p:grpSpPr>
            <p:sp>
              <p:nvSpPr>
                <p:cNvPr id="1035339" name="Rectangle 7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340" name="Rectangle 7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341" name="Rectangle 7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342" name="Rectangle 7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0" name="Group 79"/>
              <p:cNvGrpSpPr>
                <a:grpSpLocks noChangeAspect="1"/>
              </p:cNvGrpSpPr>
              <p:nvPr/>
            </p:nvGrpSpPr>
            <p:grpSpPr bwMode="auto">
              <a:xfrm flipH="1">
                <a:off x="3644" y="1296"/>
                <a:ext cx="241" cy="233"/>
                <a:chOff x="1364" y="528"/>
                <a:chExt cx="518" cy="432"/>
              </a:xfrm>
            </p:grpSpPr>
            <p:grpSp>
              <p:nvGrpSpPr>
                <p:cNvPr id="21" name="Group 80"/>
                <p:cNvGrpSpPr>
                  <a:grpSpLocks noChangeAspect="1"/>
                </p:cNvGrpSpPr>
                <p:nvPr/>
              </p:nvGrpSpPr>
              <p:grpSpPr bwMode="auto">
                <a:xfrm>
                  <a:off x="1374" y="528"/>
                  <a:ext cx="480" cy="432"/>
                  <a:chOff x="1392" y="528"/>
                  <a:chExt cx="480" cy="432"/>
                </a:xfrm>
              </p:grpSpPr>
              <p:sp>
                <p:nvSpPr>
                  <p:cNvPr id="1035345" name="Rectangle 8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346" name="Rectangle 8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347" name="Text Box 83"/>
                <p:cNvSpPr txBox="1">
                  <a:spLocks noChangeAspect="1" noChangeArrowheads="1"/>
                </p:cNvSpPr>
                <p:nvPr/>
              </p:nvSpPr>
              <p:spPr bwMode="auto">
                <a:xfrm>
                  <a:off x="1364"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22" name="Group 84"/>
            <p:cNvGrpSpPr>
              <a:grpSpLocks/>
            </p:cNvGrpSpPr>
            <p:nvPr/>
          </p:nvGrpSpPr>
          <p:grpSpPr bwMode="auto">
            <a:xfrm>
              <a:off x="1932" y="1200"/>
              <a:ext cx="1951" cy="441"/>
              <a:chOff x="1932" y="1200"/>
              <a:chExt cx="1951" cy="441"/>
            </a:xfrm>
          </p:grpSpPr>
          <p:grpSp>
            <p:nvGrpSpPr>
              <p:cNvPr id="23" name="Group 85"/>
              <p:cNvGrpSpPr>
                <a:grpSpLocks noChangeAspect="1"/>
              </p:cNvGrpSpPr>
              <p:nvPr/>
            </p:nvGrpSpPr>
            <p:grpSpPr bwMode="auto">
              <a:xfrm>
                <a:off x="2420" y="1304"/>
                <a:ext cx="241" cy="233"/>
                <a:chOff x="1355" y="528"/>
                <a:chExt cx="522" cy="432"/>
              </a:xfrm>
            </p:grpSpPr>
            <p:grpSp>
              <p:nvGrpSpPr>
                <p:cNvPr id="24" name="Group 86"/>
                <p:cNvGrpSpPr>
                  <a:grpSpLocks noChangeAspect="1"/>
                </p:cNvGrpSpPr>
                <p:nvPr/>
              </p:nvGrpSpPr>
              <p:grpSpPr bwMode="auto">
                <a:xfrm>
                  <a:off x="1374" y="528"/>
                  <a:ext cx="480" cy="432"/>
                  <a:chOff x="1392" y="528"/>
                  <a:chExt cx="480" cy="432"/>
                </a:xfrm>
              </p:grpSpPr>
              <p:sp>
                <p:nvSpPr>
                  <p:cNvPr id="1035351" name="Rectangle 8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352" name="Rectangle 8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353" name="Text Box 89"/>
                <p:cNvSpPr txBox="1">
                  <a:spLocks noChangeAspect="1" noChangeArrowheads="1"/>
                </p:cNvSpPr>
                <p:nvPr/>
              </p:nvSpPr>
              <p:spPr bwMode="auto">
                <a:xfrm>
                  <a:off x="1355"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1035354" name="Line 90"/>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1035355" name="Line 91"/>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25" name="Group 92"/>
              <p:cNvGrpSpPr>
                <a:grpSpLocks noChangeAspect="1"/>
              </p:cNvGrpSpPr>
              <p:nvPr/>
            </p:nvGrpSpPr>
            <p:grpSpPr bwMode="auto">
              <a:xfrm>
                <a:off x="2851" y="1235"/>
                <a:ext cx="206" cy="371"/>
                <a:chOff x="2991" y="411"/>
                <a:chExt cx="371" cy="768"/>
              </a:xfrm>
            </p:grpSpPr>
            <p:sp>
              <p:nvSpPr>
                <p:cNvPr id="1035357" name="AutoShape 93"/>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1035358" name="AutoShape 9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1035359" name="Freeform 95"/>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360" name="Text Box 96"/>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1035361" name="Line 97"/>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1035362" name="Line 98"/>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26" name="Group 99"/>
              <p:cNvGrpSpPr>
                <a:grpSpLocks noChangeAspect="1"/>
              </p:cNvGrpSpPr>
              <p:nvPr/>
            </p:nvGrpSpPr>
            <p:grpSpPr bwMode="auto">
              <a:xfrm>
                <a:off x="3180" y="1305"/>
                <a:ext cx="334" cy="232"/>
                <a:chOff x="3790" y="576"/>
                <a:chExt cx="722" cy="480"/>
              </a:xfrm>
            </p:grpSpPr>
            <p:sp>
              <p:nvSpPr>
                <p:cNvPr id="1035364" name="Rectangle 10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365" name="Text Box 101"/>
                <p:cNvSpPr txBox="1">
                  <a:spLocks noChangeAspect="1" noChangeArrowheads="1"/>
                </p:cNvSpPr>
                <p:nvPr/>
              </p:nvSpPr>
              <p:spPr bwMode="auto">
                <a:xfrm>
                  <a:off x="3790" y="628"/>
                  <a:ext cx="72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1035366" name="Freeform 102"/>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367" name="Line 103"/>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1035368" name="Line 104"/>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27" name="Group 105"/>
              <p:cNvGrpSpPr>
                <a:grpSpLocks noChangeAspect="1"/>
              </p:cNvGrpSpPr>
              <p:nvPr/>
            </p:nvGrpSpPr>
            <p:grpSpPr bwMode="auto">
              <a:xfrm>
                <a:off x="1932" y="1305"/>
                <a:ext cx="352" cy="232"/>
                <a:chOff x="1058" y="576"/>
                <a:chExt cx="760" cy="480"/>
              </a:xfrm>
            </p:grpSpPr>
            <p:sp>
              <p:nvSpPr>
                <p:cNvPr id="1035370" name="Rectangle 10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371" name="Text Box 107"/>
                <p:cNvSpPr txBox="1">
                  <a:spLocks noChangeAspect="1" noChangeArrowheads="1"/>
                </p:cNvSpPr>
                <p:nvPr/>
              </p:nvSpPr>
              <p:spPr bwMode="auto">
                <a:xfrm>
                  <a:off x="1058" y="628"/>
                  <a:ext cx="76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8" name="Group 108"/>
              <p:cNvGrpSpPr>
                <a:grpSpLocks/>
              </p:cNvGrpSpPr>
              <p:nvPr/>
            </p:nvGrpSpPr>
            <p:grpSpPr bwMode="auto">
              <a:xfrm>
                <a:off x="2288" y="1200"/>
                <a:ext cx="1297" cy="441"/>
                <a:chOff x="2112" y="528"/>
                <a:chExt cx="2088" cy="681"/>
              </a:xfrm>
            </p:grpSpPr>
            <p:sp>
              <p:nvSpPr>
                <p:cNvPr id="1035373" name="Rectangle 10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374" name="Rectangle 11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375" name="Rectangle 11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376" name="Rectangle 11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9" name="Group 113"/>
              <p:cNvGrpSpPr>
                <a:grpSpLocks noChangeAspect="1"/>
              </p:cNvGrpSpPr>
              <p:nvPr/>
            </p:nvGrpSpPr>
            <p:grpSpPr bwMode="auto">
              <a:xfrm flipH="1">
                <a:off x="3642" y="1296"/>
                <a:ext cx="241" cy="233"/>
                <a:chOff x="1360" y="528"/>
                <a:chExt cx="518" cy="432"/>
              </a:xfrm>
            </p:grpSpPr>
            <p:grpSp>
              <p:nvGrpSpPr>
                <p:cNvPr id="30" name="Group 114"/>
                <p:cNvGrpSpPr>
                  <a:grpSpLocks noChangeAspect="1"/>
                </p:cNvGrpSpPr>
                <p:nvPr/>
              </p:nvGrpSpPr>
              <p:grpSpPr bwMode="auto">
                <a:xfrm>
                  <a:off x="1374" y="528"/>
                  <a:ext cx="480" cy="432"/>
                  <a:chOff x="1392" y="528"/>
                  <a:chExt cx="480" cy="432"/>
                </a:xfrm>
              </p:grpSpPr>
              <p:sp>
                <p:nvSpPr>
                  <p:cNvPr id="1035379" name="Rectangle 115"/>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380" name="Rectangle 116"/>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381" name="Text Box 117"/>
                <p:cNvSpPr txBox="1">
                  <a:spLocks noChangeAspect="1" noChangeArrowheads="1"/>
                </p:cNvSpPr>
                <p:nvPr/>
              </p:nvSpPr>
              <p:spPr bwMode="auto">
                <a:xfrm>
                  <a:off x="1360"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31" name="Group 118"/>
            <p:cNvGrpSpPr>
              <a:grpSpLocks/>
            </p:cNvGrpSpPr>
            <p:nvPr/>
          </p:nvGrpSpPr>
          <p:grpSpPr bwMode="auto">
            <a:xfrm>
              <a:off x="3186" y="2784"/>
              <a:ext cx="1950" cy="441"/>
              <a:chOff x="1933" y="1200"/>
              <a:chExt cx="1950" cy="441"/>
            </a:xfrm>
          </p:grpSpPr>
          <p:grpSp>
            <p:nvGrpSpPr>
              <p:cNvPr id="1035329" name="Group 119"/>
              <p:cNvGrpSpPr>
                <a:grpSpLocks noChangeAspect="1"/>
              </p:cNvGrpSpPr>
              <p:nvPr/>
            </p:nvGrpSpPr>
            <p:grpSpPr bwMode="auto">
              <a:xfrm>
                <a:off x="2419" y="1304"/>
                <a:ext cx="241" cy="233"/>
                <a:chOff x="1353" y="528"/>
                <a:chExt cx="522" cy="432"/>
              </a:xfrm>
            </p:grpSpPr>
            <p:grpSp>
              <p:nvGrpSpPr>
                <p:cNvPr id="1035335" name="Group 120"/>
                <p:cNvGrpSpPr>
                  <a:grpSpLocks noChangeAspect="1"/>
                </p:cNvGrpSpPr>
                <p:nvPr/>
              </p:nvGrpSpPr>
              <p:grpSpPr bwMode="auto">
                <a:xfrm>
                  <a:off x="1374" y="528"/>
                  <a:ext cx="480" cy="432"/>
                  <a:chOff x="1392" y="528"/>
                  <a:chExt cx="480" cy="432"/>
                </a:xfrm>
              </p:grpSpPr>
              <p:sp>
                <p:nvSpPr>
                  <p:cNvPr id="1035385" name="Rectangle 12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386" name="Rectangle 12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387" name="Text Box 123"/>
                <p:cNvSpPr txBox="1">
                  <a:spLocks noChangeAspect="1" noChangeArrowheads="1"/>
                </p:cNvSpPr>
                <p:nvPr/>
              </p:nvSpPr>
              <p:spPr bwMode="auto">
                <a:xfrm>
                  <a:off x="1353" y="574"/>
                  <a:ext cx="52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1035388" name="Line 124"/>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1035389" name="Line 125"/>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035338" name="Group 126"/>
              <p:cNvGrpSpPr>
                <a:grpSpLocks noChangeAspect="1"/>
              </p:cNvGrpSpPr>
              <p:nvPr/>
            </p:nvGrpSpPr>
            <p:grpSpPr bwMode="auto">
              <a:xfrm>
                <a:off x="2851" y="1235"/>
                <a:ext cx="206" cy="371"/>
                <a:chOff x="2991" y="411"/>
                <a:chExt cx="371" cy="768"/>
              </a:xfrm>
            </p:grpSpPr>
            <p:sp>
              <p:nvSpPr>
                <p:cNvPr id="1035391" name="AutoShape 127"/>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1035392" name="AutoShape 12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1035393" name="Freeform 129"/>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394" name="Text Box 130"/>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1035395" name="Line 131"/>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1035396" name="Line 132"/>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035343" name="Group 133"/>
              <p:cNvGrpSpPr>
                <a:grpSpLocks noChangeAspect="1"/>
              </p:cNvGrpSpPr>
              <p:nvPr/>
            </p:nvGrpSpPr>
            <p:grpSpPr bwMode="auto">
              <a:xfrm>
                <a:off x="3180" y="1305"/>
                <a:ext cx="334" cy="232"/>
                <a:chOff x="3790" y="576"/>
                <a:chExt cx="722" cy="480"/>
              </a:xfrm>
            </p:grpSpPr>
            <p:sp>
              <p:nvSpPr>
                <p:cNvPr id="1035398" name="Rectangle 13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399" name="Text Box 135"/>
                <p:cNvSpPr txBox="1">
                  <a:spLocks noChangeAspect="1" noChangeArrowheads="1"/>
                </p:cNvSpPr>
                <p:nvPr/>
              </p:nvSpPr>
              <p:spPr bwMode="auto">
                <a:xfrm>
                  <a:off x="3790" y="628"/>
                  <a:ext cx="72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1035400" name="Freeform 136"/>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401" name="Line 137"/>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1035402" name="Line 138"/>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035344" name="Group 139"/>
              <p:cNvGrpSpPr>
                <a:grpSpLocks noChangeAspect="1"/>
              </p:cNvGrpSpPr>
              <p:nvPr/>
            </p:nvGrpSpPr>
            <p:grpSpPr bwMode="auto">
              <a:xfrm>
                <a:off x="1933" y="1305"/>
                <a:ext cx="352" cy="232"/>
                <a:chOff x="1061" y="576"/>
                <a:chExt cx="759" cy="480"/>
              </a:xfrm>
            </p:grpSpPr>
            <p:sp>
              <p:nvSpPr>
                <p:cNvPr id="1035404" name="Rectangle 14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405" name="Text Box 141"/>
                <p:cNvSpPr txBox="1">
                  <a:spLocks noChangeAspect="1" noChangeArrowheads="1"/>
                </p:cNvSpPr>
                <p:nvPr/>
              </p:nvSpPr>
              <p:spPr bwMode="auto">
                <a:xfrm>
                  <a:off x="1061" y="628"/>
                  <a:ext cx="759"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035348" name="Group 142"/>
              <p:cNvGrpSpPr>
                <a:grpSpLocks/>
              </p:cNvGrpSpPr>
              <p:nvPr/>
            </p:nvGrpSpPr>
            <p:grpSpPr bwMode="auto">
              <a:xfrm>
                <a:off x="2288" y="1200"/>
                <a:ext cx="1297" cy="441"/>
                <a:chOff x="2112" y="528"/>
                <a:chExt cx="2088" cy="681"/>
              </a:xfrm>
            </p:grpSpPr>
            <p:sp>
              <p:nvSpPr>
                <p:cNvPr id="1035407" name="Rectangle 14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408" name="Rectangle 14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409" name="Rectangle 14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410" name="Rectangle 14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035349" name="Group 147"/>
              <p:cNvGrpSpPr>
                <a:grpSpLocks noChangeAspect="1"/>
              </p:cNvGrpSpPr>
              <p:nvPr/>
            </p:nvGrpSpPr>
            <p:grpSpPr bwMode="auto">
              <a:xfrm flipH="1">
                <a:off x="3642" y="1296"/>
                <a:ext cx="241" cy="233"/>
                <a:chOff x="1360" y="528"/>
                <a:chExt cx="518" cy="432"/>
              </a:xfrm>
            </p:grpSpPr>
            <p:grpSp>
              <p:nvGrpSpPr>
                <p:cNvPr id="1035350" name="Group 148"/>
                <p:cNvGrpSpPr>
                  <a:grpSpLocks noChangeAspect="1"/>
                </p:cNvGrpSpPr>
                <p:nvPr/>
              </p:nvGrpSpPr>
              <p:grpSpPr bwMode="auto">
                <a:xfrm>
                  <a:off x="1374" y="528"/>
                  <a:ext cx="480" cy="432"/>
                  <a:chOff x="1392" y="528"/>
                  <a:chExt cx="480" cy="432"/>
                </a:xfrm>
              </p:grpSpPr>
              <p:sp>
                <p:nvSpPr>
                  <p:cNvPr id="1035413" name="Rectangle 1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414" name="Rectangle 15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415" name="Text Box 151"/>
                <p:cNvSpPr txBox="1">
                  <a:spLocks noChangeAspect="1" noChangeArrowheads="1"/>
                </p:cNvSpPr>
                <p:nvPr/>
              </p:nvSpPr>
              <p:spPr bwMode="auto">
                <a:xfrm>
                  <a:off x="1360"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035356" name="Group 152"/>
            <p:cNvGrpSpPr>
              <a:grpSpLocks/>
            </p:cNvGrpSpPr>
            <p:nvPr/>
          </p:nvGrpSpPr>
          <p:grpSpPr bwMode="auto">
            <a:xfrm>
              <a:off x="3606" y="3296"/>
              <a:ext cx="1950" cy="441"/>
              <a:chOff x="1933" y="1200"/>
              <a:chExt cx="1950" cy="441"/>
            </a:xfrm>
          </p:grpSpPr>
          <p:grpSp>
            <p:nvGrpSpPr>
              <p:cNvPr id="1035363" name="Group 153"/>
              <p:cNvGrpSpPr>
                <a:grpSpLocks noChangeAspect="1"/>
              </p:cNvGrpSpPr>
              <p:nvPr/>
            </p:nvGrpSpPr>
            <p:grpSpPr bwMode="auto">
              <a:xfrm>
                <a:off x="2420" y="1304"/>
                <a:ext cx="240" cy="233"/>
                <a:chOff x="1355" y="528"/>
                <a:chExt cx="520" cy="432"/>
              </a:xfrm>
            </p:grpSpPr>
            <p:grpSp>
              <p:nvGrpSpPr>
                <p:cNvPr id="1035369" name="Group 154"/>
                <p:cNvGrpSpPr>
                  <a:grpSpLocks noChangeAspect="1"/>
                </p:cNvGrpSpPr>
                <p:nvPr/>
              </p:nvGrpSpPr>
              <p:grpSpPr bwMode="auto">
                <a:xfrm>
                  <a:off x="1374" y="528"/>
                  <a:ext cx="480" cy="432"/>
                  <a:chOff x="1392" y="528"/>
                  <a:chExt cx="480" cy="432"/>
                </a:xfrm>
              </p:grpSpPr>
              <p:sp>
                <p:nvSpPr>
                  <p:cNvPr id="1035419" name="Rectangle 155"/>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420" name="Rectangle 156"/>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421" name="Text Box 157"/>
                <p:cNvSpPr txBox="1">
                  <a:spLocks noChangeAspect="1" noChangeArrowheads="1"/>
                </p:cNvSpPr>
                <p:nvPr/>
              </p:nvSpPr>
              <p:spPr bwMode="auto">
                <a:xfrm>
                  <a:off x="1355" y="574"/>
                  <a:ext cx="520"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1035422" name="Line 158"/>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1035423" name="Line 159"/>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035372" name="Group 160"/>
              <p:cNvGrpSpPr>
                <a:grpSpLocks noChangeAspect="1"/>
              </p:cNvGrpSpPr>
              <p:nvPr/>
            </p:nvGrpSpPr>
            <p:grpSpPr bwMode="auto">
              <a:xfrm>
                <a:off x="2851" y="1235"/>
                <a:ext cx="206" cy="371"/>
                <a:chOff x="2991" y="411"/>
                <a:chExt cx="371" cy="768"/>
              </a:xfrm>
            </p:grpSpPr>
            <p:sp>
              <p:nvSpPr>
                <p:cNvPr id="1035425" name="AutoShape 161"/>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1035426" name="AutoShape 16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1035427" name="Freeform 163"/>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428" name="Text Box 164"/>
                <p:cNvSpPr txBox="1">
                  <a:spLocks noChangeAspect="1" noChangeArrowheads="1"/>
                </p:cNvSpPr>
                <p:nvPr/>
              </p:nvSpPr>
              <p:spPr bwMode="auto">
                <a:xfrm rot="-5400000">
                  <a:off x="2943" y="621"/>
                  <a:ext cx="575" cy="263"/>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1035429" name="Line 165"/>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1035430" name="Line 166"/>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035377" name="Group 167"/>
              <p:cNvGrpSpPr>
                <a:grpSpLocks noChangeAspect="1"/>
              </p:cNvGrpSpPr>
              <p:nvPr/>
            </p:nvGrpSpPr>
            <p:grpSpPr bwMode="auto">
              <a:xfrm>
                <a:off x="3180" y="1305"/>
                <a:ext cx="334" cy="232"/>
                <a:chOff x="3790" y="576"/>
                <a:chExt cx="722" cy="480"/>
              </a:xfrm>
            </p:grpSpPr>
            <p:sp>
              <p:nvSpPr>
                <p:cNvPr id="1035432" name="Rectangle 16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433" name="Text Box 169"/>
                <p:cNvSpPr txBox="1">
                  <a:spLocks noChangeAspect="1" noChangeArrowheads="1"/>
                </p:cNvSpPr>
                <p:nvPr/>
              </p:nvSpPr>
              <p:spPr bwMode="auto">
                <a:xfrm>
                  <a:off x="3790" y="628"/>
                  <a:ext cx="72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1035434" name="Freeform 170"/>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1035435" name="Line 171"/>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1035436" name="Line 172"/>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035378" name="Group 173"/>
              <p:cNvGrpSpPr>
                <a:grpSpLocks noChangeAspect="1"/>
              </p:cNvGrpSpPr>
              <p:nvPr/>
            </p:nvGrpSpPr>
            <p:grpSpPr bwMode="auto">
              <a:xfrm>
                <a:off x="1933" y="1305"/>
                <a:ext cx="352" cy="232"/>
                <a:chOff x="1061" y="576"/>
                <a:chExt cx="760" cy="480"/>
              </a:xfrm>
            </p:grpSpPr>
            <p:sp>
              <p:nvSpPr>
                <p:cNvPr id="1035438" name="Rectangle 174"/>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1035439" name="Text Box 175"/>
                <p:cNvSpPr txBox="1">
                  <a:spLocks noChangeAspect="1" noChangeArrowheads="1"/>
                </p:cNvSpPr>
                <p:nvPr/>
              </p:nvSpPr>
              <p:spPr bwMode="auto">
                <a:xfrm>
                  <a:off x="1061" y="628"/>
                  <a:ext cx="76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035382" name="Group 176"/>
              <p:cNvGrpSpPr>
                <a:grpSpLocks/>
              </p:cNvGrpSpPr>
              <p:nvPr/>
            </p:nvGrpSpPr>
            <p:grpSpPr bwMode="auto">
              <a:xfrm>
                <a:off x="2288" y="1200"/>
                <a:ext cx="1297" cy="441"/>
                <a:chOff x="2112" y="528"/>
                <a:chExt cx="2088" cy="681"/>
              </a:xfrm>
            </p:grpSpPr>
            <p:sp>
              <p:nvSpPr>
                <p:cNvPr id="1035441" name="Rectangle 177"/>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442" name="Rectangle 178"/>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443" name="Rectangle 179"/>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1035444" name="Rectangle 180"/>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035383" name="Group 181"/>
              <p:cNvGrpSpPr>
                <a:grpSpLocks noChangeAspect="1"/>
              </p:cNvGrpSpPr>
              <p:nvPr/>
            </p:nvGrpSpPr>
            <p:grpSpPr bwMode="auto">
              <a:xfrm flipH="1">
                <a:off x="3642" y="1296"/>
                <a:ext cx="241" cy="233"/>
                <a:chOff x="1360" y="528"/>
                <a:chExt cx="518" cy="432"/>
              </a:xfrm>
            </p:grpSpPr>
            <p:grpSp>
              <p:nvGrpSpPr>
                <p:cNvPr id="1035384" name="Group 182"/>
                <p:cNvGrpSpPr>
                  <a:grpSpLocks noChangeAspect="1"/>
                </p:cNvGrpSpPr>
                <p:nvPr/>
              </p:nvGrpSpPr>
              <p:grpSpPr bwMode="auto">
                <a:xfrm>
                  <a:off x="1374" y="528"/>
                  <a:ext cx="480" cy="432"/>
                  <a:chOff x="1392" y="528"/>
                  <a:chExt cx="480" cy="432"/>
                </a:xfrm>
              </p:grpSpPr>
              <p:sp>
                <p:nvSpPr>
                  <p:cNvPr id="1035447" name="Rectangle 183"/>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1035448" name="Rectangle 184"/>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1035449" name="Text Box 185"/>
                <p:cNvSpPr txBox="1">
                  <a:spLocks noChangeAspect="1" noChangeArrowheads="1"/>
                </p:cNvSpPr>
                <p:nvPr/>
              </p:nvSpPr>
              <p:spPr bwMode="auto">
                <a:xfrm>
                  <a:off x="1360" y="574"/>
                  <a:ext cx="51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sp>
        <p:nvSpPr>
          <p:cNvPr id="1035450" name="Line 186"/>
          <p:cNvSpPr>
            <a:spLocks noChangeShapeType="1"/>
          </p:cNvSpPr>
          <p:nvPr/>
        </p:nvSpPr>
        <p:spPr bwMode="auto">
          <a:xfrm>
            <a:off x="4945063" y="2271713"/>
            <a:ext cx="187325" cy="717550"/>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1035451" name="Line 187"/>
          <p:cNvSpPr>
            <a:spLocks noChangeShapeType="1"/>
          </p:cNvSpPr>
          <p:nvPr/>
        </p:nvSpPr>
        <p:spPr bwMode="auto">
          <a:xfrm>
            <a:off x="6338888" y="3095625"/>
            <a:ext cx="106362" cy="828675"/>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1035453" name="Line 189"/>
          <p:cNvSpPr>
            <a:spLocks noChangeShapeType="1"/>
          </p:cNvSpPr>
          <p:nvPr/>
        </p:nvSpPr>
        <p:spPr bwMode="auto">
          <a:xfrm>
            <a:off x="5638800" y="2257425"/>
            <a:ext cx="166688" cy="1570038"/>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1035454" name="Oval 190"/>
          <p:cNvSpPr>
            <a:spLocks noChangeArrowheads="1"/>
          </p:cNvSpPr>
          <p:nvPr/>
        </p:nvSpPr>
        <p:spPr bwMode="auto">
          <a:xfrm>
            <a:off x="6037263" y="2576513"/>
            <a:ext cx="768350" cy="1549400"/>
          </a:xfrm>
          <a:prstGeom prst="ellipse">
            <a:avLst/>
          </a:prstGeom>
          <a:noFill/>
          <a:ln w="28575">
            <a:solidFill>
              <a:schemeClr val="hlink"/>
            </a:solidFill>
            <a:round/>
            <a:headEnd/>
            <a:tailEnd/>
          </a:ln>
          <a:effectLst/>
        </p:spPr>
        <p:txBody>
          <a:bodyPr wrap="none" anchor="ctr">
            <a:spAutoFit/>
          </a:bodyPr>
          <a:lstStyle/>
          <a:p>
            <a:endParaRPr lang="en-US"/>
          </a:p>
        </p:txBody>
      </p:sp>
    </p:spTree>
    <p:extLst>
      <p:ext uri="{BB962C8B-B14F-4D97-AF65-F5344CB8AC3E}">
        <p14:creationId xmlns:p14="http://schemas.microsoft.com/office/powerpoint/2010/main" val="6847421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Date Placeholder 3"/>
          <p:cNvSpPr>
            <a:spLocks noGrp="1"/>
          </p:cNvSpPr>
          <p:nvPr>
            <p:ph type="dt" sz="half" idx="10"/>
          </p:nvPr>
        </p:nvSpPr>
        <p:spPr/>
        <p:txBody>
          <a:bodyPr/>
          <a:lstStyle/>
          <a:p>
            <a:fld id="{3FBD4BE6-C5AD-42B4-AB76-D3A2D09CC6FF}" type="datetime1">
              <a:rPr lang="en-US"/>
              <a:pPr/>
              <a:t>3/5/2019</a:t>
            </a:fld>
            <a:endParaRPr lang="en-US"/>
          </a:p>
        </p:txBody>
      </p:sp>
      <p:sp>
        <p:nvSpPr>
          <p:cNvPr id="154"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55" name="Slide Number Placeholder 5"/>
          <p:cNvSpPr>
            <a:spLocks noGrp="1"/>
          </p:cNvSpPr>
          <p:nvPr>
            <p:ph type="sldNum" sz="quarter" idx="4294967295"/>
          </p:nvPr>
        </p:nvSpPr>
        <p:spPr>
          <a:xfrm>
            <a:off x="6553200" y="6356350"/>
            <a:ext cx="2133600" cy="365125"/>
          </a:xfrm>
          <a:prstGeom prst="rect">
            <a:avLst/>
          </a:prstGeom>
        </p:spPr>
        <p:txBody>
          <a:bodyPr/>
          <a:lstStyle/>
          <a:p>
            <a:fld id="{71788597-176C-4633-9EA3-F03B95407FD4}" type="slidenum">
              <a:rPr lang="en-US"/>
              <a:pPr/>
              <a:t>16</a:t>
            </a:fld>
            <a:endParaRPr lang="en-US" b="0">
              <a:solidFill>
                <a:srgbClr val="FBBA03"/>
              </a:solidFill>
            </a:endParaRPr>
          </a:p>
        </p:txBody>
      </p:sp>
      <p:sp>
        <p:nvSpPr>
          <p:cNvPr id="972802" name="Line 2"/>
          <p:cNvSpPr>
            <a:spLocks noChangeShapeType="1"/>
          </p:cNvSpPr>
          <p:nvPr/>
        </p:nvSpPr>
        <p:spPr bwMode="auto">
          <a:xfrm>
            <a:off x="1054100" y="2349500"/>
            <a:ext cx="7486650" cy="0"/>
          </a:xfrm>
          <a:prstGeom prst="line">
            <a:avLst/>
          </a:prstGeom>
          <a:noFill/>
          <a:ln w="25400">
            <a:solidFill>
              <a:schemeClr val="tx1"/>
            </a:solidFill>
            <a:round/>
            <a:headEnd/>
            <a:tailEnd type="triangle" w="med" len="med"/>
          </a:ln>
          <a:effectLst/>
        </p:spPr>
        <p:txBody>
          <a:bodyPr wrap="none" anchor="ctr"/>
          <a:lstStyle/>
          <a:p>
            <a:endParaRPr lang="en-US"/>
          </a:p>
        </p:txBody>
      </p:sp>
      <p:sp>
        <p:nvSpPr>
          <p:cNvPr id="972803" name="Rectangle 3"/>
          <p:cNvSpPr>
            <a:spLocks noChangeArrowheads="1"/>
          </p:cNvSpPr>
          <p:nvPr/>
        </p:nvSpPr>
        <p:spPr bwMode="auto">
          <a:xfrm>
            <a:off x="811213" y="1936750"/>
            <a:ext cx="2506662" cy="393700"/>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2000" i="1">
                <a:solidFill>
                  <a:schemeClr val="tx1"/>
                </a:solidFill>
                <a:latin typeface="Comic Sans MS" pitchFamily="66" charset="0"/>
              </a:rPr>
              <a:t>Time (clock cycles)</a:t>
            </a:r>
          </a:p>
        </p:txBody>
      </p:sp>
      <p:grpSp>
        <p:nvGrpSpPr>
          <p:cNvPr id="2" name="Group 4"/>
          <p:cNvGrpSpPr>
            <a:grpSpLocks/>
          </p:cNvGrpSpPr>
          <p:nvPr/>
        </p:nvGrpSpPr>
        <p:grpSpPr bwMode="auto">
          <a:xfrm>
            <a:off x="80963" y="2760663"/>
            <a:ext cx="3186112" cy="3733800"/>
            <a:chOff x="178" y="1728"/>
            <a:chExt cx="2007" cy="2352"/>
          </a:xfrm>
        </p:grpSpPr>
        <p:sp>
          <p:nvSpPr>
            <p:cNvPr id="972805" name="Rectangle 5"/>
            <p:cNvSpPr>
              <a:spLocks noChangeArrowheads="1"/>
            </p:cNvSpPr>
            <p:nvPr/>
          </p:nvSpPr>
          <p:spPr bwMode="auto">
            <a:xfrm>
              <a:off x="178" y="1752"/>
              <a:ext cx="260" cy="2168"/>
            </a:xfrm>
            <a:prstGeom prst="rect">
              <a:avLst/>
            </a:prstGeom>
            <a:noFill/>
            <a:ln w="12700">
              <a:noFill/>
              <a:miter lim="800000"/>
              <a:headEnd/>
              <a:tailEnd/>
            </a:ln>
            <a:effectLst/>
          </p:spPr>
          <p:txBody>
            <a:bodyPr wrap="none" lIns="90488" tIns="44450" rIns="90488" bIns="44450">
              <a:spAutoFit/>
            </a:bodyPr>
            <a:lstStyle/>
            <a:p>
              <a:pPr algn="ctr">
                <a:spcBef>
                  <a:spcPct val="0"/>
                </a:spcBef>
              </a:pPr>
              <a:r>
                <a:rPr lang="en-US" sz="2000" i="1">
                  <a:solidFill>
                    <a:schemeClr val="tx1"/>
                  </a:solidFill>
                  <a:latin typeface="Comic Sans MS" pitchFamily="66" charset="0"/>
                </a:rPr>
                <a:t>I</a:t>
              </a:r>
            </a:p>
            <a:p>
              <a:pPr algn="ctr">
                <a:spcBef>
                  <a:spcPct val="0"/>
                </a:spcBef>
              </a:pPr>
              <a:r>
                <a:rPr lang="en-US" sz="2000" i="1">
                  <a:solidFill>
                    <a:schemeClr val="tx1"/>
                  </a:solidFill>
                  <a:latin typeface="Comic Sans MS" pitchFamily="66" charset="0"/>
                </a:rPr>
                <a:t>n</a:t>
              </a:r>
            </a:p>
            <a:p>
              <a:pPr algn="ctr">
                <a:spcBef>
                  <a:spcPct val="0"/>
                </a:spcBef>
              </a:pPr>
              <a:r>
                <a:rPr lang="en-US" sz="2000" i="1">
                  <a:solidFill>
                    <a:schemeClr val="tx1"/>
                  </a:solidFill>
                  <a:latin typeface="Comic Sans MS" pitchFamily="66" charset="0"/>
                </a:rPr>
                <a:t>s</a:t>
              </a:r>
            </a:p>
            <a:p>
              <a:pPr algn="ctr">
                <a:spcBef>
                  <a:spcPct val="0"/>
                </a:spcBef>
              </a:pPr>
              <a:r>
                <a:rPr lang="en-US" sz="2000" i="1">
                  <a:solidFill>
                    <a:schemeClr val="tx1"/>
                  </a:solidFill>
                  <a:latin typeface="Comic Sans MS" pitchFamily="66" charset="0"/>
                </a:rPr>
                <a:t>t</a:t>
              </a:r>
            </a:p>
            <a:p>
              <a:pPr algn="ctr">
                <a:spcBef>
                  <a:spcPct val="0"/>
                </a:spcBef>
              </a:pPr>
              <a:r>
                <a:rPr lang="en-US" sz="2000" i="1">
                  <a:solidFill>
                    <a:schemeClr val="tx1"/>
                  </a:solidFill>
                  <a:latin typeface="Comic Sans MS" pitchFamily="66" charset="0"/>
                </a:rPr>
                <a:t>r.</a:t>
              </a:r>
            </a:p>
            <a:p>
              <a:pPr algn="ctr">
                <a:spcBef>
                  <a:spcPct val="0"/>
                </a:spcBef>
              </a:pPr>
              <a:endParaRPr lang="en-US" sz="2000" i="1">
                <a:solidFill>
                  <a:schemeClr val="tx1"/>
                </a:solidFill>
                <a:latin typeface="Comic Sans MS" pitchFamily="66" charset="0"/>
              </a:endParaRPr>
            </a:p>
            <a:p>
              <a:pPr algn="ctr">
                <a:spcBef>
                  <a:spcPct val="0"/>
                </a:spcBef>
              </a:pPr>
              <a:r>
                <a:rPr lang="en-US" sz="2000" i="1">
                  <a:solidFill>
                    <a:schemeClr val="tx1"/>
                  </a:solidFill>
                  <a:latin typeface="Comic Sans MS" pitchFamily="66" charset="0"/>
                </a:rPr>
                <a:t>O</a:t>
              </a:r>
            </a:p>
            <a:p>
              <a:pPr algn="ctr">
                <a:spcBef>
                  <a:spcPct val="0"/>
                </a:spcBef>
              </a:pPr>
              <a:r>
                <a:rPr lang="en-US" sz="2000" i="1">
                  <a:solidFill>
                    <a:schemeClr val="tx1"/>
                  </a:solidFill>
                  <a:latin typeface="Comic Sans MS" pitchFamily="66" charset="0"/>
                </a:rPr>
                <a:t>r</a:t>
              </a:r>
            </a:p>
            <a:p>
              <a:pPr algn="ctr">
                <a:spcBef>
                  <a:spcPct val="0"/>
                </a:spcBef>
              </a:pPr>
              <a:r>
                <a:rPr lang="en-US" sz="2000" i="1">
                  <a:solidFill>
                    <a:schemeClr val="tx1"/>
                  </a:solidFill>
                  <a:latin typeface="Comic Sans MS" pitchFamily="66" charset="0"/>
                </a:rPr>
                <a:t>d</a:t>
              </a:r>
            </a:p>
            <a:p>
              <a:pPr algn="ctr">
                <a:spcBef>
                  <a:spcPct val="0"/>
                </a:spcBef>
              </a:pPr>
              <a:r>
                <a:rPr lang="en-US" sz="2000" i="1">
                  <a:solidFill>
                    <a:schemeClr val="tx1"/>
                  </a:solidFill>
                  <a:latin typeface="Comic Sans MS" pitchFamily="66" charset="0"/>
                </a:rPr>
                <a:t>e</a:t>
              </a:r>
            </a:p>
            <a:p>
              <a:pPr algn="ctr">
                <a:spcBef>
                  <a:spcPct val="0"/>
                </a:spcBef>
              </a:pPr>
              <a:r>
                <a:rPr lang="en-US" sz="2000" i="1">
                  <a:solidFill>
                    <a:schemeClr val="tx1"/>
                  </a:solidFill>
                  <a:latin typeface="Comic Sans MS" pitchFamily="66" charset="0"/>
                </a:rPr>
                <a:t>r</a:t>
              </a:r>
            </a:p>
          </p:txBody>
        </p:sp>
        <p:sp>
          <p:nvSpPr>
            <p:cNvPr id="972806" name="Line 6"/>
            <p:cNvSpPr>
              <a:spLocks noChangeShapeType="1"/>
            </p:cNvSpPr>
            <p:nvPr/>
          </p:nvSpPr>
          <p:spPr bwMode="auto">
            <a:xfrm>
              <a:off x="500" y="1764"/>
              <a:ext cx="0" cy="2308"/>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3" name="Group 7"/>
            <p:cNvGrpSpPr>
              <a:grpSpLocks/>
            </p:cNvGrpSpPr>
            <p:nvPr/>
          </p:nvGrpSpPr>
          <p:grpSpPr bwMode="auto">
            <a:xfrm>
              <a:off x="576" y="1728"/>
              <a:ext cx="1609" cy="2352"/>
              <a:chOff x="835" y="1730"/>
              <a:chExt cx="1609" cy="2352"/>
            </a:xfrm>
          </p:grpSpPr>
          <p:sp>
            <p:nvSpPr>
              <p:cNvPr id="972808" name="Rectangle 8"/>
              <p:cNvSpPr>
                <a:spLocks noChangeArrowheads="1"/>
              </p:cNvSpPr>
              <p:nvPr/>
            </p:nvSpPr>
            <p:spPr bwMode="auto">
              <a:xfrm>
                <a:off x="835" y="1730"/>
                <a:ext cx="1494"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latin typeface="Courier New" pitchFamily="49" charset="0"/>
                  </a:rPr>
                  <a:t>lw</a:t>
                </a:r>
                <a:r>
                  <a:rPr lang="en-US" sz="2400">
                    <a:solidFill>
                      <a:schemeClr val="tx1"/>
                    </a:solidFill>
                    <a:latin typeface="Courier New" pitchFamily="49" charset="0"/>
                  </a:rPr>
                  <a:t> </a:t>
                </a:r>
                <a:r>
                  <a:rPr lang="en-US" sz="2400">
                    <a:latin typeface="Courier New" pitchFamily="49" charset="0"/>
                  </a:rPr>
                  <a:t>r1, 0</a:t>
                </a:r>
                <a:r>
                  <a:rPr lang="en-US" sz="2400">
                    <a:solidFill>
                      <a:schemeClr val="tx1"/>
                    </a:solidFill>
                    <a:latin typeface="Courier New" pitchFamily="49" charset="0"/>
                  </a:rPr>
                  <a:t>(r2)</a:t>
                </a:r>
              </a:p>
              <a:p>
                <a:pPr eaLnBrk="1" hangingPunct="1">
                  <a:spcBef>
                    <a:spcPct val="0"/>
                  </a:spcBef>
                </a:pPr>
                <a:endParaRPr lang="en-US" sz="2400">
                  <a:solidFill>
                    <a:schemeClr val="tx1"/>
                  </a:solidFill>
                  <a:latin typeface="Courier New" pitchFamily="49" charset="0"/>
                </a:endParaRPr>
              </a:p>
            </p:txBody>
          </p:sp>
          <p:sp>
            <p:nvSpPr>
              <p:cNvPr id="972809" name="Rectangle 9"/>
              <p:cNvSpPr>
                <a:spLocks noChangeArrowheads="1"/>
              </p:cNvSpPr>
              <p:nvPr/>
            </p:nvSpPr>
            <p:spPr bwMode="auto">
              <a:xfrm>
                <a:off x="835" y="2342"/>
                <a:ext cx="1494"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sub r4,</a:t>
                </a:r>
                <a:r>
                  <a:rPr lang="en-US" sz="2400">
                    <a:latin typeface="Courier New" pitchFamily="49" charset="0"/>
                  </a:rPr>
                  <a:t>r1</a:t>
                </a:r>
                <a:r>
                  <a:rPr lang="en-US" sz="2400">
                    <a:solidFill>
                      <a:schemeClr val="tx1"/>
                    </a:solidFill>
                    <a:latin typeface="Courier New" pitchFamily="49" charset="0"/>
                  </a:rPr>
                  <a:t>,r6</a:t>
                </a:r>
              </a:p>
              <a:p>
                <a:pPr eaLnBrk="1" hangingPunct="1">
                  <a:spcBef>
                    <a:spcPct val="0"/>
                  </a:spcBef>
                </a:pPr>
                <a:endParaRPr lang="en-US" sz="2400">
                  <a:solidFill>
                    <a:schemeClr val="tx1"/>
                  </a:solidFill>
                  <a:latin typeface="Courier New" pitchFamily="49" charset="0"/>
                </a:endParaRPr>
              </a:p>
            </p:txBody>
          </p:sp>
          <p:sp>
            <p:nvSpPr>
              <p:cNvPr id="972810" name="Rectangle 10"/>
              <p:cNvSpPr>
                <a:spLocks noChangeArrowheads="1"/>
              </p:cNvSpPr>
              <p:nvPr/>
            </p:nvSpPr>
            <p:spPr bwMode="auto">
              <a:xfrm>
                <a:off x="835" y="2942"/>
                <a:ext cx="1494"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and r6,</a:t>
                </a:r>
                <a:r>
                  <a:rPr lang="en-US" sz="2400">
                    <a:solidFill>
                      <a:schemeClr val="accent2"/>
                    </a:solidFill>
                    <a:latin typeface="Courier New" pitchFamily="49" charset="0"/>
                  </a:rPr>
                  <a:t>r1</a:t>
                </a:r>
                <a:r>
                  <a:rPr lang="en-US" sz="2400">
                    <a:solidFill>
                      <a:schemeClr val="tx1"/>
                    </a:solidFill>
                    <a:latin typeface="Courier New" pitchFamily="49" charset="0"/>
                  </a:rPr>
                  <a:t>,r7</a:t>
                </a:r>
              </a:p>
              <a:p>
                <a:pPr eaLnBrk="1" hangingPunct="1">
                  <a:spcBef>
                    <a:spcPct val="0"/>
                  </a:spcBef>
                </a:pPr>
                <a:endParaRPr lang="en-US" sz="2400">
                  <a:solidFill>
                    <a:schemeClr val="tx1"/>
                  </a:solidFill>
                  <a:latin typeface="Courier New" pitchFamily="49" charset="0"/>
                </a:endParaRPr>
              </a:p>
            </p:txBody>
          </p:sp>
          <p:sp>
            <p:nvSpPr>
              <p:cNvPr id="972811" name="Rectangle 11"/>
              <p:cNvSpPr>
                <a:spLocks noChangeArrowheads="1"/>
              </p:cNvSpPr>
              <p:nvPr/>
            </p:nvSpPr>
            <p:spPr bwMode="auto">
              <a:xfrm>
                <a:off x="835" y="3566"/>
                <a:ext cx="1609"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or   r8,</a:t>
                </a:r>
                <a:r>
                  <a:rPr lang="en-US" sz="2400">
                    <a:solidFill>
                      <a:schemeClr val="accent2"/>
                    </a:solidFill>
                    <a:latin typeface="Courier New" pitchFamily="49" charset="0"/>
                  </a:rPr>
                  <a:t>r1</a:t>
                </a:r>
                <a:r>
                  <a:rPr lang="en-US" sz="2400">
                    <a:solidFill>
                      <a:schemeClr val="tx1"/>
                    </a:solidFill>
                    <a:latin typeface="Courier New" pitchFamily="49" charset="0"/>
                  </a:rPr>
                  <a:t>,r9</a:t>
                </a:r>
              </a:p>
              <a:p>
                <a:pPr eaLnBrk="1" hangingPunct="1">
                  <a:spcBef>
                    <a:spcPct val="0"/>
                  </a:spcBef>
                </a:pPr>
                <a:endParaRPr lang="en-US" sz="2400">
                  <a:solidFill>
                    <a:schemeClr val="tx1"/>
                  </a:solidFill>
                  <a:latin typeface="Courier New" pitchFamily="49" charset="0"/>
                </a:endParaRPr>
              </a:p>
            </p:txBody>
          </p:sp>
        </p:grpSp>
      </p:grpSp>
      <p:sp>
        <p:nvSpPr>
          <p:cNvPr id="972812" name="Rectangle 12"/>
          <p:cNvSpPr>
            <a:spLocks noGrp="1" noChangeArrowheads="1"/>
          </p:cNvSpPr>
          <p:nvPr>
            <p:ph type="title"/>
          </p:nvPr>
        </p:nvSpPr>
        <p:spPr>
          <a:xfrm>
            <a:off x="811213" y="1"/>
            <a:ext cx="8332787" cy="620688"/>
          </a:xfrm>
          <a:solidFill>
            <a:schemeClr val="bg1"/>
          </a:solidFill>
          <a:ln/>
        </p:spPr>
        <p:txBody>
          <a:bodyPr lIns="90488" tIns="44450" rIns="90488" bIns="44450">
            <a:normAutofit fontScale="90000"/>
          </a:bodyPr>
          <a:lstStyle/>
          <a:p>
            <a:r>
              <a:rPr lang="en-US" dirty="0"/>
              <a:t>Data Hazard Even with </a:t>
            </a:r>
            <a:r>
              <a:rPr lang="en-US" dirty="0" smtClean="0"/>
              <a:t>Forwarding</a:t>
            </a:r>
            <a:endParaRPr lang="en-US" sz="1800" dirty="0">
              <a:solidFill>
                <a:schemeClr val="tx1"/>
              </a:solidFill>
            </a:endParaRPr>
          </a:p>
        </p:txBody>
      </p:sp>
      <p:grpSp>
        <p:nvGrpSpPr>
          <p:cNvPr id="4" name="Group 13"/>
          <p:cNvGrpSpPr>
            <a:grpSpLocks/>
          </p:cNvGrpSpPr>
          <p:nvPr/>
        </p:nvGrpSpPr>
        <p:grpSpPr bwMode="auto">
          <a:xfrm>
            <a:off x="2967038" y="2651125"/>
            <a:ext cx="6046787" cy="3519488"/>
            <a:chOff x="1951" y="1680"/>
            <a:chExt cx="3809" cy="2217"/>
          </a:xfrm>
        </p:grpSpPr>
        <p:grpSp>
          <p:nvGrpSpPr>
            <p:cNvPr id="5" name="Group 14"/>
            <p:cNvGrpSpPr>
              <a:grpSpLocks/>
            </p:cNvGrpSpPr>
            <p:nvPr/>
          </p:nvGrpSpPr>
          <p:grpSpPr bwMode="auto">
            <a:xfrm>
              <a:off x="1951" y="1680"/>
              <a:ext cx="2310" cy="441"/>
              <a:chOff x="1953" y="1200"/>
              <a:chExt cx="1919" cy="441"/>
            </a:xfrm>
          </p:grpSpPr>
          <p:grpSp>
            <p:nvGrpSpPr>
              <p:cNvPr id="6" name="Group 15"/>
              <p:cNvGrpSpPr>
                <a:grpSpLocks noChangeAspect="1"/>
              </p:cNvGrpSpPr>
              <p:nvPr/>
            </p:nvGrpSpPr>
            <p:grpSpPr bwMode="auto">
              <a:xfrm>
                <a:off x="2429" y="1304"/>
                <a:ext cx="221" cy="233"/>
                <a:chOff x="1374" y="528"/>
                <a:chExt cx="480" cy="432"/>
              </a:xfrm>
            </p:grpSpPr>
            <p:grpSp>
              <p:nvGrpSpPr>
                <p:cNvPr id="7" name="Group 16"/>
                <p:cNvGrpSpPr>
                  <a:grpSpLocks noChangeAspect="1"/>
                </p:cNvGrpSpPr>
                <p:nvPr/>
              </p:nvGrpSpPr>
              <p:grpSpPr bwMode="auto">
                <a:xfrm>
                  <a:off x="1374" y="528"/>
                  <a:ext cx="480" cy="432"/>
                  <a:chOff x="1392" y="528"/>
                  <a:chExt cx="480" cy="432"/>
                </a:xfrm>
              </p:grpSpPr>
              <p:sp>
                <p:nvSpPr>
                  <p:cNvPr id="972817" name="Rectangle 1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2818" name="Rectangle 1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2819" name="Text Box 19"/>
                <p:cNvSpPr txBox="1">
                  <a:spLocks noChangeAspect="1" noChangeArrowheads="1"/>
                </p:cNvSpPr>
                <p:nvPr/>
              </p:nvSpPr>
              <p:spPr bwMode="auto">
                <a:xfrm>
                  <a:off x="1387" y="574"/>
                  <a:ext cx="45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2820" name="Line 20"/>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2821" name="Line 21"/>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8" name="Group 22"/>
              <p:cNvGrpSpPr>
                <a:grpSpLocks noChangeAspect="1"/>
              </p:cNvGrpSpPr>
              <p:nvPr/>
            </p:nvGrpSpPr>
            <p:grpSpPr bwMode="auto">
              <a:xfrm>
                <a:off x="2851" y="1235"/>
                <a:ext cx="199" cy="371"/>
                <a:chOff x="2991" y="411"/>
                <a:chExt cx="359" cy="768"/>
              </a:xfrm>
            </p:grpSpPr>
            <p:sp>
              <p:nvSpPr>
                <p:cNvPr id="972823" name="AutoShape 23"/>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2824" name="AutoShape 2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2825" name="Freeform 25"/>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2826" name="Text Box 26"/>
                <p:cNvSpPr txBox="1">
                  <a:spLocks noChangeAspect="1" noChangeArrowheads="1"/>
                </p:cNvSpPr>
                <p:nvPr/>
              </p:nvSpPr>
              <p:spPr bwMode="auto">
                <a:xfrm rot="-5400000">
                  <a:off x="2942" y="634"/>
                  <a:ext cx="575" cy="230"/>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2827" name="Line 27"/>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2828" name="Line 28"/>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 name="Group 29"/>
              <p:cNvGrpSpPr>
                <a:grpSpLocks noChangeAspect="1"/>
              </p:cNvGrpSpPr>
              <p:nvPr/>
            </p:nvGrpSpPr>
            <p:grpSpPr bwMode="auto">
              <a:xfrm>
                <a:off x="3201" y="1305"/>
                <a:ext cx="292" cy="232"/>
                <a:chOff x="3836" y="576"/>
                <a:chExt cx="630" cy="480"/>
              </a:xfrm>
            </p:grpSpPr>
            <p:sp>
              <p:nvSpPr>
                <p:cNvPr id="972830" name="Rectangle 3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2831" name="Text Box 31"/>
                <p:cNvSpPr txBox="1">
                  <a:spLocks noChangeAspect="1" noChangeArrowheads="1"/>
                </p:cNvSpPr>
                <p:nvPr/>
              </p:nvSpPr>
              <p:spPr bwMode="auto">
                <a:xfrm>
                  <a:off x="3836" y="628"/>
                  <a:ext cx="63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2832" name="Freeform 32"/>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2833" name="Line 33"/>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2834" name="Line 34"/>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0" name="Group 35"/>
              <p:cNvGrpSpPr>
                <a:grpSpLocks noChangeAspect="1"/>
              </p:cNvGrpSpPr>
              <p:nvPr/>
            </p:nvGrpSpPr>
            <p:grpSpPr bwMode="auto">
              <a:xfrm>
                <a:off x="1953" y="1305"/>
                <a:ext cx="308" cy="232"/>
                <a:chOff x="1104" y="576"/>
                <a:chExt cx="664" cy="480"/>
              </a:xfrm>
            </p:grpSpPr>
            <p:sp>
              <p:nvSpPr>
                <p:cNvPr id="972836" name="Rectangle 3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2837" name="Text Box 37"/>
                <p:cNvSpPr txBox="1">
                  <a:spLocks noChangeAspect="1" noChangeArrowheads="1"/>
                </p:cNvSpPr>
                <p:nvPr/>
              </p:nvSpPr>
              <p:spPr bwMode="auto">
                <a:xfrm>
                  <a:off x="1104" y="628"/>
                  <a:ext cx="66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1" name="Group 38"/>
              <p:cNvGrpSpPr>
                <a:grpSpLocks/>
              </p:cNvGrpSpPr>
              <p:nvPr/>
            </p:nvGrpSpPr>
            <p:grpSpPr bwMode="auto">
              <a:xfrm>
                <a:off x="2288" y="1200"/>
                <a:ext cx="1297" cy="441"/>
                <a:chOff x="2112" y="528"/>
                <a:chExt cx="2088" cy="681"/>
              </a:xfrm>
            </p:grpSpPr>
            <p:sp>
              <p:nvSpPr>
                <p:cNvPr id="972839" name="Rectangle 3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840" name="Rectangle 4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841" name="Rectangle 4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842" name="Rectangle 4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2" name="Group 43"/>
              <p:cNvGrpSpPr>
                <a:grpSpLocks noChangeAspect="1"/>
              </p:cNvGrpSpPr>
              <p:nvPr/>
            </p:nvGrpSpPr>
            <p:grpSpPr bwMode="auto">
              <a:xfrm flipH="1">
                <a:off x="3649" y="1296"/>
                <a:ext cx="223" cy="233"/>
                <a:chOff x="1374" y="528"/>
                <a:chExt cx="480" cy="432"/>
              </a:xfrm>
            </p:grpSpPr>
            <p:grpSp>
              <p:nvGrpSpPr>
                <p:cNvPr id="13" name="Group 44"/>
                <p:cNvGrpSpPr>
                  <a:grpSpLocks noChangeAspect="1"/>
                </p:cNvGrpSpPr>
                <p:nvPr/>
              </p:nvGrpSpPr>
              <p:grpSpPr bwMode="auto">
                <a:xfrm>
                  <a:off x="1374" y="528"/>
                  <a:ext cx="480" cy="432"/>
                  <a:chOff x="1392" y="528"/>
                  <a:chExt cx="480" cy="432"/>
                </a:xfrm>
              </p:grpSpPr>
              <p:sp>
                <p:nvSpPr>
                  <p:cNvPr id="972845" name="Rectangle 45"/>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2846" name="Rectangle 46"/>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2847" name="Text Box 47"/>
                <p:cNvSpPr txBox="1">
                  <a:spLocks noChangeAspect="1" noChangeArrowheads="1"/>
                </p:cNvSpPr>
                <p:nvPr/>
              </p:nvSpPr>
              <p:spPr bwMode="auto">
                <a:xfrm>
                  <a:off x="1396" y="574"/>
                  <a:ext cx="454"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4" name="Group 48"/>
            <p:cNvGrpSpPr>
              <a:grpSpLocks/>
            </p:cNvGrpSpPr>
            <p:nvPr/>
          </p:nvGrpSpPr>
          <p:grpSpPr bwMode="auto">
            <a:xfrm>
              <a:off x="2467" y="2266"/>
              <a:ext cx="2310" cy="441"/>
              <a:chOff x="1953" y="1200"/>
              <a:chExt cx="1919" cy="441"/>
            </a:xfrm>
          </p:grpSpPr>
          <p:grpSp>
            <p:nvGrpSpPr>
              <p:cNvPr id="15" name="Group 49"/>
              <p:cNvGrpSpPr>
                <a:grpSpLocks noChangeAspect="1"/>
              </p:cNvGrpSpPr>
              <p:nvPr/>
            </p:nvGrpSpPr>
            <p:grpSpPr bwMode="auto">
              <a:xfrm>
                <a:off x="2429" y="1304"/>
                <a:ext cx="221" cy="233"/>
                <a:chOff x="1374" y="528"/>
                <a:chExt cx="480" cy="432"/>
              </a:xfrm>
            </p:grpSpPr>
            <p:grpSp>
              <p:nvGrpSpPr>
                <p:cNvPr id="16" name="Group 50"/>
                <p:cNvGrpSpPr>
                  <a:grpSpLocks noChangeAspect="1"/>
                </p:cNvGrpSpPr>
                <p:nvPr/>
              </p:nvGrpSpPr>
              <p:grpSpPr bwMode="auto">
                <a:xfrm>
                  <a:off x="1374" y="528"/>
                  <a:ext cx="480" cy="432"/>
                  <a:chOff x="1392" y="528"/>
                  <a:chExt cx="480" cy="432"/>
                </a:xfrm>
              </p:grpSpPr>
              <p:sp>
                <p:nvSpPr>
                  <p:cNvPr id="972851" name="Rectangle 5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2852" name="Rectangle 5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2853" name="Text Box 53"/>
                <p:cNvSpPr txBox="1">
                  <a:spLocks noChangeAspect="1" noChangeArrowheads="1"/>
                </p:cNvSpPr>
                <p:nvPr/>
              </p:nvSpPr>
              <p:spPr bwMode="auto">
                <a:xfrm>
                  <a:off x="1387" y="574"/>
                  <a:ext cx="45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2854" name="Line 54"/>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2855" name="Line 55"/>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7" name="Group 56"/>
              <p:cNvGrpSpPr>
                <a:grpSpLocks noChangeAspect="1"/>
              </p:cNvGrpSpPr>
              <p:nvPr/>
            </p:nvGrpSpPr>
            <p:grpSpPr bwMode="auto">
              <a:xfrm>
                <a:off x="2851" y="1235"/>
                <a:ext cx="199" cy="371"/>
                <a:chOff x="2991" y="411"/>
                <a:chExt cx="359" cy="768"/>
              </a:xfrm>
            </p:grpSpPr>
            <p:sp>
              <p:nvSpPr>
                <p:cNvPr id="972857" name="AutoShape 57"/>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2858" name="AutoShape 5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2859" name="Freeform 59"/>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2860" name="Text Box 60"/>
                <p:cNvSpPr txBox="1">
                  <a:spLocks noChangeAspect="1" noChangeArrowheads="1"/>
                </p:cNvSpPr>
                <p:nvPr/>
              </p:nvSpPr>
              <p:spPr bwMode="auto">
                <a:xfrm rot="-5400000">
                  <a:off x="2943" y="633"/>
                  <a:ext cx="575" cy="231"/>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2861" name="Line 61"/>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2862" name="Line 62"/>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8" name="Group 63"/>
              <p:cNvGrpSpPr>
                <a:grpSpLocks noChangeAspect="1"/>
              </p:cNvGrpSpPr>
              <p:nvPr/>
            </p:nvGrpSpPr>
            <p:grpSpPr bwMode="auto">
              <a:xfrm>
                <a:off x="3201" y="1305"/>
                <a:ext cx="292" cy="232"/>
                <a:chOff x="3836" y="576"/>
                <a:chExt cx="630" cy="480"/>
              </a:xfrm>
            </p:grpSpPr>
            <p:sp>
              <p:nvSpPr>
                <p:cNvPr id="972864" name="Rectangle 6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2865" name="Text Box 65"/>
                <p:cNvSpPr txBox="1">
                  <a:spLocks noChangeAspect="1" noChangeArrowheads="1"/>
                </p:cNvSpPr>
                <p:nvPr/>
              </p:nvSpPr>
              <p:spPr bwMode="auto">
                <a:xfrm>
                  <a:off x="3836" y="628"/>
                  <a:ext cx="63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2866" name="Freeform 66"/>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2867" name="Line 67"/>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2868" name="Line 68"/>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9" name="Group 69"/>
              <p:cNvGrpSpPr>
                <a:grpSpLocks noChangeAspect="1"/>
              </p:cNvGrpSpPr>
              <p:nvPr/>
            </p:nvGrpSpPr>
            <p:grpSpPr bwMode="auto">
              <a:xfrm>
                <a:off x="1953" y="1305"/>
                <a:ext cx="308" cy="232"/>
                <a:chOff x="1104" y="576"/>
                <a:chExt cx="664" cy="480"/>
              </a:xfrm>
            </p:grpSpPr>
            <p:sp>
              <p:nvSpPr>
                <p:cNvPr id="972870" name="Rectangle 7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2871" name="Text Box 71"/>
                <p:cNvSpPr txBox="1">
                  <a:spLocks noChangeAspect="1" noChangeArrowheads="1"/>
                </p:cNvSpPr>
                <p:nvPr/>
              </p:nvSpPr>
              <p:spPr bwMode="auto">
                <a:xfrm>
                  <a:off x="1104" y="628"/>
                  <a:ext cx="66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0" name="Group 72"/>
              <p:cNvGrpSpPr>
                <a:grpSpLocks/>
              </p:cNvGrpSpPr>
              <p:nvPr/>
            </p:nvGrpSpPr>
            <p:grpSpPr bwMode="auto">
              <a:xfrm>
                <a:off x="2288" y="1200"/>
                <a:ext cx="1297" cy="441"/>
                <a:chOff x="2112" y="528"/>
                <a:chExt cx="2088" cy="681"/>
              </a:xfrm>
            </p:grpSpPr>
            <p:sp>
              <p:nvSpPr>
                <p:cNvPr id="972873" name="Rectangle 7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874" name="Rectangle 7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875" name="Rectangle 7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876" name="Rectangle 7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1" name="Group 77"/>
              <p:cNvGrpSpPr>
                <a:grpSpLocks noChangeAspect="1"/>
              </p:cNvGrpSpPr>
              <p:nvPr/>
            </p:nvGrpSpPr>
            <p:grpSpPr bwMode="auto">
              <a:xfrm flipH="1">
                <a:off x="3649" y="1296"/>
                <a:ext cx="223" cy="233"/>
                <a:chOff x="1374" y="528"/>
                <a:chExt cx="480" cy="432"/>
              </a:xfrm>
            </p:grpSpPr>
            <p:grpSp>
              <p:nvGrpSpPr>
                <p:cNvPr id="22" name="Group 78"/>
                <p:cNvGrpSpPr>
                  <a:grpSpLocks noChangeAspect="1"/>
                </p:cNvGrpSpPr>
                <p:nvPr/>
              </p:nvGrpSpPr>
              <p:grpSpPr bwMode="auto">
                <a:xfrm>
                  <a:off x="1374" y="528"/>
                  <a:ext cx="480" cy="432"/>
                  <a:chOff x="1392" y="528"/>
                  <a:chExt cx="480" cy="432"/>
                </a:xfrm>
              </p:grpSpPr>
              <p:sp>
                <p:nvSpPr>
                  <p:cNvPr id="972879" name="Rectangle 7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2880" name="Rectangle 8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2881" name="Text Box 81"/>
                <p:cNvSpPr txBox="1">
                  <a:spLocks noChangeAspect="1" noChangeArrowheads="1"/>
                </p:cNvSpPr>
                <p:nvPr/>
              </p:nvSpPr>
              <p:spPr bwMode="auto">
                <a:xfrm>
                  <a:off x="1396" y="574"/>
                  <a:ext cx="454"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23" name="Group 82"/>
            <p:cNvGrpSpPr>
              <a:grpSpLocks/>
            </p:cNvGrpSpPr>
            <p:nvPr/>
          </p:nvGrpSpPr>
          <p:grpSpPr bwMode="auto">
            <a:xfrm>
              <a:off x="2966" y="2843"/>
              <a:ext cx="2309" cy="441"/>
              <a:chOff x="1953" y="1200"/>
              <a:chExt cx="1919" cy="441"/>
            </a:xfrm>
          </p:grpSpPr>
          <p:grpSp>
            <p:nvGrpSpPr>
              <p:cNvPr id="24" name="Group 83"/>
              <p:cNvGrpSpPr>
                <a:grpSpLocks noChangeAspect="1"/>
              </p:cNvGrpSpPr>
              <p:nvPr/>
            </p:nvGrpSpPr>
            <p:grpSpPr bwMode="auto">
              <a:xfrm>
                <a:off x="2429" y="1304"/>
                <a:ext cx="221" cy="233"/>
                <a:chOff x="1374" y="528"/>
                <a:chExt cx="480" cy="432"/>
              </a:xfrm>
            </p:grpSpPr>
            <p:grpSp>
              <p:nvGrpSpPr>
                <p:cNvPr id="25" name="Group 84"/>
                <p:cNvGrpSpPr>
                  <a:grpSpLocks noChangeAspect="1"/>
                </p:cNvGrpSpPr>
                <p:nvPr/>
              </p:nvGrpSpPr>
              <p:grpSpPr bwMode="auto">
                <a:xfrm>
                  <a:off x="1374" y="528"/>
                  <a:ext cx="480" cy="432"/>
                  <a:chOff x="1392" y="528"/>
                  <a:chExt cx="480" cy="432"/>
                </a:xfrm>
              </p:grpSpPr>
              <p:sp>
                <p:nvSpPr>
                  <p:cNvPr id="972885" name="Rectangle 85"/>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2886" name="Rectangle 86"/>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2887" name="Text Box 87"/>
                <p:cNvSpPr txBox="1">
                  <a:spLocks noChangeAspect="1" noChangeArrowheads="1"/>
                </p:cNvSpPr>
                <p:nvPr/>
              </p:nvSpPr>
              <p:spPr bwMode="auto">
                <a:xfrm>
                  <a:off x="1387" y="574"/>
                  <a:ext cx="45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2888" name="Line 88"/>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2889" name="Line 89"/>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26" name="Group 90"/>
              <p:cNvGrpSpPr>
                <a:grpSpLocks noChangeAspect="1"/>
              </p:cNvGrpSpPr>
              <p:nvPr/>
            </p:nvGrpSpPr>
            <p:grpSpPr bwMode="auto">
              <a:xfrm>
                <a:off x="2851" y="1235"/>
                <a:ext cx="199" cy="371"/>
                <a:chOff x="2991" y="411"/>
                <a:chExt cx="359" cy="768"/>
              </a:xfrm>
            </p:grpSpPr>
            <p:sp>
              <p:nvSpPr>
                <p:cNvPr id="972891" name="AutoShape 91"/>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2892" name="AutoShape 9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2893" name="Freeform 93"/>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2894" name="Text Box 94"/>
                <p:cNvSpPr txBox="1">
                  <a:spLocks noChangeAspect="1" noChangeArrowheads="1"/>
                </p:cNvSpPr>
                <p:nvPr/>
              </p:nvSpPr>
              <p:spPr bwMode="auto">
                <a:xfrm rot="-5400000">
                  <a:off x="2943" y="612"/>
                  <a:ext cx="575" cy="231"/>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2895" name="Line 95"/>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2896" name="Line 96"/>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27" name="Group 97"/>
              <p:cNvGrpSpPr>
                <a:grpSpLocks noChangeAspect="1"/>
              </p:cNvGrpSpPr>
              <p:nvPr/>
            </p:nvGrpSpPr>
            <p:grpSpPr bwMode="auto">
              <a:xfrm>
                <a:off x="3201" y="1305"/>
                <a:ext cx="293" cy="232"/>
                <a:chOff x="3836" y="576"/>
                <a:chExt cx="632" cy="480"/>
              </a:xfrm>
            </p:grpSpPr>
            <p:sp>
              <p:nvSpPr>
                <p:cNvPr id="972898" name="Rectangle 9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2899" name="Text Box 99"/>
                <p:cNvSpPr txBox="1">
                  <a:spLocks noChangeAspect="1" noChangeArrowheads="1"/>
                </p:cNvSpPr>
                <p:nvPr/>
              </p:nvSpPr>
              <p:spPr bwMode="auto">
                <a:xfrm>
                  <a:off x="3836" y="628"/>
                  <a:ext cx="63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2900" name="Freeform 100"/>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2901" name="Line 101"/>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2902" name="Line 102"/>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28" name="Group 103"/>
              <p:cNvGrpSpPr>
                <a:grpSpLocks noChangeAspect="1"/>
              </p:cNvGrpSpPr>
              <p:nvPr/>
            </p:nvGrpSpPr>
            <p:grpSpPr bwMode="auto">
              <a:xfrm>
                <a:off x="1953" y="1305"/>
                <a:ext cx="308" cy="232"/>
                <a:chOff x="1104" y="576"/>
                <a:chExt cx="664" cy="480"/>
              </a:xfrm>
            </p:grpSpPr>
            <p:sp>
              <p:nvSpPr>
                <p:cNvPr id="972904" name="Rectangle 104"/>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2905" name="Text Box 105"/>
                <p:cNvSpPr txBox="1">
                  <a:spLocks noChangeAspect="1" noChangeArrowheads="1"/>
                </p:cNvSpPr>
                <p:nvPr/>
              </p:nvSpPr>
              <p:spPr bwMode="auto">
                <a:xfrm>
                  <a:off x="1104" y="628"/>
                  <a:ext cx="66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9" name="Group 106"/>
              <p:cNvGrpSpPr>
                <a:grpSpLocks/>
              </p:cNvGrpSpPr>
              <p:nvPr/>
            </p:nvGrpSpPr>
            <p:grpSpPr bwMode="auto">
              <a:xfrm>
                <a:off x="2288" y="1200"/>
                <a:ext cx="1297" cy="441"/>
                <a:chOff x="2112" y="528"/>
                <a:chExt cx="2088" cy="681"/>
              </a:xfrm>
            </p:grpSpPr>
            <p:sp>
              <p:nvSpPr>
                <p:cNvPr id="972907" name="Rectangle 107"/>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908" name="Rectangle 108"/>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909" name="Rectangle 109"/>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910" name="Rectangle 110"/>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30" name="Group 111"/>
              <p:cNvGrpSpPr>
                <a:grpSpLocks noChangeAspect="1"/>
              </p:cNvGrpSpPr>
              <p:nvPr/>
            </p:nvGrpSpPr>
            <p:grpSpPr bwMode="auto">
              <a:xfrm flipH="1">
                <a:off x="3649" y="1296"/>
                <a:ext cx="223" cy="233"/>
                <a:chOff x="1374" y="528"/>
                <a:chExt cx="480" cy="432"/>
              </a:xfrm>
            </p:grpSpPr>
            <p:grpSp>
              <p:nvGrpSpPr>
                <p:cNvPr id="31" name="Group 112"/>
                <p:cNvGrpSpPr>
                  <a:grpSpLocks noChangeAspect="1"/>
                </p:cNvGrpSpPr>
                <p:nvPr/>
              </p:nvGrpSpPr>
              <p:grpSpPr bwMode="auto">
                <a:xfrm>
                  <a:off x="1374" y="528"/>
                  <a:ext cx="480" cy="432"/>
                  <a:chOff x="1392" y="528"/>
                  <a:chExt cx="480" cy="432"/>
                </a:xfrm>
              </p:grpSpPr>
              <p:sp>
                <p:nvSpPr>
                  <p:cNvPr id="972913" name="Rectangle 113"/>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2914" name="Rectangle 114"/>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2915" name="Text Box 115"/>
                <p:cNvSpPr txBox="1">
                  <a:spLocks noChangeAspect="1" noChangeArrowheads="1"/>
                </p:cNvSpPr>
                <p:nvPr/>
              </p:nvSpPr>
              <p:spPr bwMode="auto">
                <a:xfrm>
                  <a:off x="1393" y="574"/>
                  <a:ext cx="455"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972835" name="Group 116"/>
            <p:cNvGrpSpPr>
              <a:grpSpLocks/>
            </p:cNvGrpSpPr>
            <p:nvPr/>
          </p:nvGrpSpPr>
          <p:grpSpPr bwMode="auto">
            <a:xfrm>
              <a:off x="3450" y="3456"/>
              <a:ext cx="2310" cy="441"/>
              <a:chOff x="1953" y="1200"/>
              <a:chExt cx="1919" cy="441"/>
            </a:xfrm>
          </p:grpSpPr>
          <p:grpSp>
            <p:nvGrpSpPr>
              <p:cNvPr id="972838" name="Group 117"/>
              <p:cNvGrpSpPr>
                <a:grpSpLocks noChangeAspect="1"/>
              </p:cNvGrpSpPr>
              <p:nvPr/>
            </p:nvGrpSpPr>
            <p:grpSpPr bwMode="auto">
              <a:xfrm>
                <a:off x="2429" y="1304"/>
                <a:ext cx="221" cy="233"/>
                <a:chOff x="1374" y="528"/>
                <a:chExt cx="480" cy="432"/>
              </a:xfrm>
            </p:grpSpPr>
            <p:grpSp>
              <p:nvGrpSpPr>
                <p:cNvPr id="972843" name="Group 118"/>
                <p:cNvGrpSpPr>
                  <a:grpSpLocks noChangeAspect="1"/>
                </p:cNvGrpSpPr>
                <p:nvPr/>
              </p:nvGrpSpPr>
              <p:grpSpPr bwMode="auto">
                <a:xfrm>
                  <a:off x="1374" y="528"/>
                  <a:ext cx="480" cy="432"/>
                  <a:chOff x="1392" y="528"/>
                  <a:chExt cx="480" cy="432"/>
                </a:xfrm>
              </p:grpSpPr>
              <p:sp>
                <p:nvSpPr>
                  <p:cNvPr id="972919" name="Rectangle 11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2920" name="Rectangle 12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2921" name="Text Box 121"/>
                <p:cNvSpPr txBox="1">
                  <a:spLocks noChangeAspect="1" noChangeArrowheads="1"/>
                </p:cNvSpPr>
                <p:nvPr/>
              </p:nvSpPr>
              <p:spPr bwMode="auto">
                <a:xfrm>
                  <a:off x="1387" y="574"/>
                  <a:ext cx="45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2922" name="Line 122"/>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2923" name="Line 123"/>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972844" name="Group 124"/>
              <p:cNvGrpSpPr>
                <a:grpSpLocks noChangeAspect="1"/>
              </p:cNvGrpSpPr>
              <p:nvPr/>
            </p:nvGrpSpPr>
            <p:grpSpPr bwMode="auto">
              <a:xfrm>
                <a:off x="2851" y="1235"/>
                <a:ext cx="199" cy="371"/>
                <a:chOff x="2991" y="411"/>
                <a:chExt cx="359" cy="768"/>
              </a:xfrm>
            </p:grpSpPr>
            <p:sp>
              <p:nvSpPr>
                <p:cNvPr id="972925" name="AutoShape 125"/>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2926" name="AutoShape 126"/>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2927" name="Freeform 127"/>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2928" name="Text Box 128"/>
                <p:cNvSpPr txBox="1">
                  <a:spLocks noChangeAspect="1" noChangeArrowheads="1"/>
                </p:cNvSpPr>
                <p:nvPr/>
              </p:nvSpPr>
              <p:spPr bwMode="auto">
                <a:xfrm rot="-5400000">
                  <a:off x="2942" y="634"/>
                  <a:ext cx="575" cy="230"/>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2929" name="Line 129"/>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2930" name="Line 130"/>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72848" name="Group 131"/>
              <p:cNvGrpSpPr>
                <a:grpSpLocks noChangeAspect="1"/>
              </p:cNvGrpSpPr>
              <p:nvPr/>
            </p:nvGrpSpPr>
            <p:grpSpPr bwMode="auto">
              <a:xfrm>
                <a:off x="3201" y="1305"/>
                <a:ext cx="292" cy="232"/>
                <a:chOff x="3836" y="576"/>
                <a:chExt cx="630" cy="480"/>
              </a:xfrm>
            </p:grpSpPr>
            <p:sp>
              <p:nvSpPr>
                <p:cNvPr id="972932" name="Rectangle 132"/>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2933" name="Text Box 133"/>
                <p:cNvSpPr txBox="1">
                  <a:spLocks noChangeAspect="1" noChangeArrowheads="1"/>
                </p:cNvSpPr>
                <p:nvPr/>
              </p:nvSpPr>
              <p:spPr bwMode="auto">
                <a:xfrm>
                  <a:off x="3836" y="628"/>
                  <a:ext cx="63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2934" name="Freeform 134"/>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2935" name="Line 135"/>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2936" name="Line 136"/>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72849" name="Group 137"/>
              <p:cNvGrpSpPr>
                <a:grpSpLocks noChangeAspect="1"/>
              </p:cNvGrpSpPr>
              <p:nvPr/>
            </p:nvGrpSpPr>
            <p:grpSpPr bwMode="auto">
              <a:xfrm>
                <a:off x="1953" y="1305"/>
                <a:ext cx="308" cy="232"/>
                <a:chOff x="1104" y="576"/>
                <a:chExt cx="664" cy="480"/>
              </a:xfrm>
            </p:grpSpPr>
            <p:sp>
              <p:nvSpPr>
                <p:cNvPr id="972938" name="Rectangle 138"/>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2939" name="Text Box 139"/>
                <p:cNvSpPr txBox="1">
                  <a:spLocks noChangeAspect="1" noChangeArrowheads="1"/>
                </p:cNvSpPr>
                <p:nvPr/>
              </p:nvSpPr>
              <p:spPr bwMode="auto">
                <a:xfrm>
                  <a:off x="1104" y="628"/>
                  <a:ext cx="66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72850" name="Group 140"/>
              <p:cNvGrpSpPr>
                <a:grpSpLocks/>
              </p:cNvGrpSpPr>
              <p:nvPr/>
            </p:nvGrpSpPr>
            <p:grpSpPr bwMode="auto">
              <a:xfrm>
                <a:off x="2288" y="1200"/>
                <a:ext cx="1297" cy="441"/>
                <a:chOff x="2112" y="528"/>
                <a:chExt cx="2088" cy="681"/>
              </a:xfrm>
            </p:grpSpPr>
            <p:sp>
              <p:nvSpPr>
                <p:cNvPr id="972941" name="Rectangle 141"/>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942" name="Rectangle 142"/>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943" name="Rectangle 143"/>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2944" name="Rectangle 144"/>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72856" name="Group 145"/>
              <p:cNvGrpSpPr>
                <a:grpSpLocks noChangeAspect="1"/>
              </p:cNvGrpSpPr>
              <p:nvPr/>
            </p:nvGrpSpPr>
            <p:grpSpPr bwMode="auto">
              <a:xfrm flipH="1">
                <a:off x="3649" y="1296"/>
                <a:ext cx="223" cy="233"/>
                <a:chOff x="1374" y="528"/>
                <a:chExt cx="480" cy="432"/>
              </a:xfrm>
            </p:grpSpPr>
            <p:grpSp>
              <p:nvGrpSpPr>
                <p:cNvPr id="972863" name="Group 146"/>
                <p:cNvGrpSpPr>
                  <a:grpSpLocks noChangeAspect="1"/>
                </p:cNvGrpSpPr>
                <p:nvPr/>
              </p:nvGrpSpPr>
              <p:grpSpPr bwMode="auto">
                <a:xfrm>
                  <a:off x="1374" y="528"/>
                  <a:ext cx="480" cy="432"/>
                  <a:chOff x="1392" y="528"/>
                  <a:chExt cx="480" cy="432"/>
                </a:xfrm>
              </p:grpSpPr>
              <p:sp>
                <p:nvSpPr>
                  <p:cNvPr id="972947" name="Rectangle 14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2948" name="Rectangle 14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2949" name="Text Box 149"/>
                <p:cNvSpPr txBox="1">
                  <a:spLocks noChangeAspect="1" noChangeArrowheads="1"/>
                </p:cNvSpPr>
                <p:nvPr/>
              </p:nvSpPr>
              <p:spPr bwMode="auto">
                <a:xfrm>
                  <a:off x="1396" y="574"/>
                  <a:ext cx="454"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sp>
        <p:nvSpPr>
          <p:cNvPr id="972950" name="Line 150"/>
          <p:cNvSpPr>
            <a:spLocks noChangeShapeType="1"/>
          </p:cNvSpPr>
          <p:nvPr/>
        </p:nvSpPr>
        <p:spPr bwMode="auto">
          <a:xfrm flipH="1">
            <a:off x="5486400" y="2971800"/>
            <a:ext cx="533400" cy="838200"/>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972951" name="Line 151"/>
          <p:cNvSpPr>
            <a:spLocks noChangeShapeType="1"/>
          </p:cNvSpPr>
          <p:nvPr/>
        </p:nvSpPr>
        <p:spPr bwMode="auto">
          <a:xfrm>
            <a:off x="6019800" y="2971800"/>
            <a:ext cx="304800" cy="1752600"/>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972952" name="Line 152"/>
          <p:cNvSpPr>
            <a:spLocks noChangeShapeType="1"/>
          </p:cNvSpPr>
          <p:nvPr/>
        </p:nvSpPr>
        <p:spPr bwMode="auto">
          <a:xfrm>
            <a:off x="6400800" y="2971800"/>
            <a:ext cx="76200" cy="2743200"/>
          </a:xfrm>
          <a:prstGeom prst="line">
            <a:avLst/>
          </a:prstGeom>
          <a:noFill/>
          <a:ln w="76200">
            <a:solidFill>
              <a:schemeClr val="hlink"/>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14463715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Date Placeholder 3"/>
          <p:cNvSpPr>
            <a:spLocks noGrp="1"/>
          </p:cNvSpPr>
          <p:nvPr>
            <p:ph type="dt" sz="half" idx="10"/>
          </p:nvPr>
        </p:nvSpPr>
        <p:spPr/>
        <p:txBody>
          <a:bodyPr/>
          <a:lstStyle/>
          <a:p>
            <a:fld id="{9B284E69-4314-4651-9C8B-2E78FE330343}" type="datetime1">
              <a:rPr lang="en-US"/>
              <a:pPr/>
              <a:t>3/5/2019</a:t>
            </a:fld>
            <a:endParaRPr lang="en-US"/>
          </a:p>
        </p:txBody>
      </p:sp>
      <p:sp>
        <p:nvSpPr>
          <p:cNvPr id="140"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41" name="Slide Number Placeholder 5"/>
          <p:cNvSpPr>
            <a:spLocks noGrp="1"/>
          </p:cNvSpPr>
          <p:nvPr>
            <p:ph type="sldNum" sz="quarter" idx="4294967295"/>
          </p:nvPr>
        </p:nvSpPr>
        <p:spPr>
          <a:xfrm>
            <a:off x="6553200" y="6356350"/>
            <a:ext cx="2133600" cy="365125"/>
          </a:xfrm>
          <a:prstGeom prst="rect">
            <a:avLst/>
          </a:prstGeom>
        </p:spPr>
        <p:txBody>
          <a:bodyPr/>
          <a:lstStyle/>
          <a:p>
            <a:fld id="{2D0D2C33-7CA7-4DE9-8336-A2585A93BB0B}" type="slidenum">
              <a:rPr lang="en-US"/>
              <a:pPr/>
              <a:t>17</a:t>
            </a:fld>
            <a:endParaRPr lang="en-US" b="0">
              <a:solidFill>
                <a:srgbClr val="FBBA03"/>
              </a:solidFill>
            </a:endParaRPr>
          </a:p>
        </p:txBody>
      </p:sp>
      <p:sp>
        <p:nvSpPr>
          <p:cNvPr id="974850" name="Rectangle 2"/>
          <p:cNvSpPr>
            <a:spLocks noGrp="1" noChangeArrowheads="1"/>
          </p:cNvSpPr>
          <p:nvPr>
            <p:ph type="title"/>
          </p:nvPr>
        </p:nvSpPr>
        <p:spPr>
          <a:xfrm>
            <a:off x="762000" y="234950"/>
            <a:ext cx="7772400" cy="728663"/>
          </a:xfrm>
          <a:solidFill>
            <a:schemeClr val="bg1"/>
          </a:solidFill>
          <a:ln/>
        </p:spPr>
        <p:txBody>
          <a:bodyPr lIns="90488" tIns="44450" rIns="90488" bIns="44450">
            <a:normAutofit fontScale="90000"/>
          </a:bodyPr>
          <a:lstStyle/>
          <a:p>
            <a:r>
              <a:rPr lang="en-US" sz="2800" dirty="0"/>
              <a:t>Data Hazard Even with Forwarding</a:t>
            </a:r>
            <a:br>
              <a:rPr lang="en-US" sz="2800" dirty="0"/>
            </a:br>
            <a:endParaRPr lang="en-US" sz="1600" dirty="0">
              <a:solidFill>
                <a:schemeClr val="tx1"/>
              </a:solidFill>
            </a:endParaRPr>
          </a:p>
        </p:txBody>
      </p:sp>
      <p:sp>
        <p:nvSpPr>
          <p:cNvPr id="974851" name="Rectangle 3"/>
          <p:cNvSpPr>
            <a:spLocks noChangeArrowheads="1"/>
          </p:cNvSpPr>
          <p:nvPr/>
        </p:nvSpPr>
        <p:spPr bwMode="auto">
          <a:xfrm>
            <a:off x="1363663" y="1749425"/>
            <a:ext cx="2201862" cy="363538"/>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1800" b="0" i="1">
                <a:solidFill>
                  <a:schemeClr val="tx1"/>
                </a:solidFill>
                <a:latin typeface="Comic Sans MS" pitchFamily="66" charset="0"/>
              </a:rPr>
              <a:t>Time (clock cycles)</a:t>
            </a:r>
          </a:p>
        </p:txBody>
      </p:sp>
      <p:sp>
        <p:nvSpPr>
          <p:cNvPr id="974852" name="Rectangle 4"/>
          <p:cNvSpPr>
            <a:spLocks noChangeArrowheads="1"/>
          </p:cNvSpPr>
          <p:nvPr/>
        </p:nvSpPr>
        <p:spPr bwMode="auto">
          <a:xfrm>
            <a:off x="808038" y="5432425"/>
            <a:ext cx="1773237" cy="118427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rPr>
              <a:t>or   r8,</a:t>
            </a:r>
            <a:r>
              <a:rPr lang="en-US" sz="2400">
                <a:solidFill>
                  <a:schemeClr val="accent2"/>
                </a:solidFill>
              </a:rPr>
              <a:t>r1</a:t>
            </a:r>
            <a:r>
              <a:rPr lang="en-US" sz="2400">
                <a:solidFill>
                  <a:schemeClr val="tx1"/>
                </a:solidFill>
              </a:rPr>
              <a:t>,r9</a:t>
            </a:r>
          </a:p>
          <a:p>
            <a:pPr>
              <a:spcBef>
                <a:spcPct val="0"/>
              </a:spcBef>
            </a:pPr>
            <a:endParaRPr lang="en-US" sz="2400">
              <a:solidFill>
                <a:schemeClr val="tx1"/>
              </a:solidFill>
            </a:endParaRPr>
          </a:p>
          <a:p>
            <a:pPr latinLnBrk="1">
              <a:spcBef>
                <a:spcPct val="0"/>
              </a:spcBef>
            </a:pPr>
            <a:endParaRPr lang="en-US" sz="2400">
              <a:solidFill>
                <a:schemeClr val="tx1"/>
              </a:solidFill>
            </a:endParaRPr>
          </a:p>
        </p:txBody>
      </p:sp>
      <p:sp>
        <p:nvSpPr>
          <p:cNvPr id="974853" name="Rectangle 5"/>
          <p:cNvSpPr>
            <a:spLocks noChangeArrowheads="1"/>
          </p:cNvSpPr>
          <p:nvPr/>
        </p:nvSpPr>
        <p:spPr bwMode="auto">
          <a:xfrm>
            <a:off x="273050" y="2178050"/>
            <a:ext cx="363538" cy="3109913"/>
          </a:xfrm>
          <a:prstGeom prst="rect">
            <a:avLst/>
          </a:prstGeom>
          <a:noFill/>
          <a:ln w="12700">
            <a:noFill/>
            <a:miter lim="800000"/>
            <a:headEnd/>
            <a:tailEnd/>
          </a:ln>
          <a:effectLst/>
        </p:spPr>
        <p:txBody>
          <a:bodyPr wrap="none" lIns="90488" tIns="44450" rIns="90488" bIns="44450">
            <a:spAutoFit/>
          </a:bodyPr>
          <a:lstStyle/>
          <a:p>
            <a:pPr algn="ctr">
              <a:spcBef>
                <a:spcPct val="0"/>
              </a:spcBef>
            </a:pPr>
            <a:r>
              <a:rPr lang="en-US" sz="1800" b="0" i="1">
                <a:solidFill>
                  <a:schemeClr val="tx1"/>
                </a:solidFill>
                <a:latin typeface="Comic Sans MS" pitchFamily="66" charset="0"/>
              </a:rPr>
              <a:t>I</a:t>
            </a:r>
          </a:p>
          <a:p>
            <a:pPr algn="ctr">
              <a:spcBef>
                <a:spcPct val="0"/>
              </a:spcBef>
            </a:pPr>
            <a:r>
              <a:rPr lang="en-US" sz="1800" b="0" i="1">
                <a:solidFill>
                  <a:schemeClr val="tx1"/>
                </a:solidFill>
                <a:latin typeface="Comic Sans MS" pitchFamily="66" charset="0"/>
              </a:rPr>
              <a:t>n</a:t>
            </a:r>
          </a:p>
          <a:p>
            <a:pPr algn="ctr">
              <a:spcBef>
                <a:spcPct val="0"/>
              </a:spcBef>
            </a:pPr>
            <a:r>
              <a:rPr lang="en-US" sz="1800" b="0" i="1">
                <a:solidFill>
                  <a:schemeClr val="tx1"/>
                </a:solidFill>
                <a:latin typeface="Comic Sans MS" pitchFamily="66" charset="0"/>
              </a:rPr>
              <a:t>s</a:t>
            </a:r>
          </a:p>
          <a:p>
            <a:pPr algn="ctr">
              <a:spcBef>
                <a:spcPct val="0"/>
              </a:spcBef>
            </a:pPr>
            <a:r>
              <a:rPr lang="en-US" sz="1800" b="0" i="1">
                <a:solidFill>
                  <a:schemeClr val="tx1"/>
                </a:solidFill>
                <a:latin typeface="Comic Sans MS" pitchFamily="66" charset="0"/>
              </a:rPr>
              <a:t>t</a:t>
            </a:r>
          </a:p>
          <a:p>
            <a:pPr algn="ctr">
              <a:spcBef>
                <a:spcPct val="0"/>
              </a:spcBef>
            </a:pPr>
            <a:r>
              <a:rPr lang="en-US" sz="1800" b="0" i="1">
                <a:solidFill>
                  <a:schemeClr val="tx1"/>
                </a:solidFill>
                <a:latin typeface="Comic Sans MS" pitchFamily="66" charset="0"/>
              </a:rPr>
              <a:t>r.</a:t>
            </a:r>
          </a:p>
          <a:p>
            <a:pPr algn="ctr">
              <a:spcBef>
                <a:spcPct val="0"/>
              </a:spcBef>
            </a:pPr>
            <a:endParaRPr lang="en-US" sz="1800" b="0" i="1">
              <a:solidFill>
                <a:schemeClr val="tx1"/>
              </a:solidFill>
              <a:latin typeface="Comic Sans MS" pitchFamily="66" charset="0"/>
            </a:endParaRPr>
          </a:p>
          <a:p>
            <a:pPr algn="ctr">
              <a:spcBef>
                <a:spcPct val="0"/>
              </a:spcBef>
            </a:pPr>
            <a:r>
              <a:rPr lang="en-US" sz="1800" b="0" i="1">
                <a:solidFill>
                  <a:schemeClr val="tx1"/>
                </a:solidFill>
                <a:latin typeface="Comic Sans MS" pitchFamily="66" charset="0"/>
              </a:rPr>
              <a:t>O</a:t>
            </a:r>
          </a:p>
          <a:p>
            <a:pPr algn="ctr">
              <a:spcBef>
                <a:spcPct val="0"/>
              </a:spcBef>
            </a:pPr>
            <a:r>
              <a:rPr lang="en-US" sz="1800" b="0" i="1">
                <a:solidFill>
                  <a:schemeClr val="tx1"/>
                </a:solidFill>
                <a:latin typeface="Comic Sans MS" pitchFamily="66" charset="0"/>
              </a:rPr>
              <a:t>r</a:t>
            </a:r>
          </a:p>
          <a:p>
            <a:pPr algn="ctr">
              <a:spcBef>
                <a:spcPct val="0"/>
              </a:spcBef>
            </a:pPr>
            <a:r>
              <a:rPr lang="en-US" sz="1800" b="0" i="1">
                <a:solidFill>
                  <a:schemeClr val="tx1"/>
                </a:solidFill>
                <a:latin typeface="Comic Sans MS" pitchFamily="66" charset="0"/>
              </a:rPr>
              <a:t>d</a:t>
            </a:r>
          </a:p>
          <a:p>
            <a:pPr algn="ctr">
              <a:spcBef>
                <a:spcPct val="0"/>
              </a:spcBef>
            </a:pPr>
            <a:r>
              <a:rPr lang="en-US" sz="1800" b="0" i="1">
                <a:solidFill>
                  <a:schemeClr val="tx1"/>
                </a:solidFill>
                <a:latin typeface="Comic Sans MS" pitchFamily="66" charset="0"/>
              </a:rPr>
              <a:t>e</a:t>
            </a:r>
          </a:p>
          <a:p>
            <a:pPr algn="ctr">
              <a:spcBef>
                <a:spcPct val="0"/>
              </a:spcBef>
            </a:pPr>
            <a:r>
              <a:rPr lang="en-US" sz="1800" b="0" i="1">
                <a:solidFill>
                  <a:schemeClr val="tx1"/>
                </a:solidFill>
                <a:latin typeface="Comic Sans MS" pitchFamily="66" charset="0"/>
              </a:rPr>
              <a:t>r</a:t>
            </a:r>
          </a:p>
        </p:txBody>
      </p:sp>
      <p:sp>
        <p:nvSpPr>
          <p:cNvPr id="974854" name="Line 6"/>
          <p:cNvSpPr>
            <a:spLocks noChangeShapeType="1"/>
          </p:cNvSpPr>
          <p:nvPr/>
        </p:nvSpPr>
        <p:spPr bwMode="auto">
          <a:xfrm>
            <a:off x="758825" y="2168525"/>
            <a:ext cx="0" cy="4362450"/>
          </a:xfrm>
          <a:prstGeom prst="line">
            <a:avLst/>
          </a:prstGeom>
          <a:noFill/>
          <a:ln w="12700">
            <a:solidFill>
              <a:schemeClr val="tx1"/>
            </a:solidFill>
            <a:round/>
            <a:headEnd/>
            <a:tailEnd type="triangle" w="med" len="med"/>
          </a:ln>
          <a:effectLst/>
        </p:spPr>
        <p:txBody>
          <a:bodyPr wrap="none" anchor="ctr"/>
          <a:lstStyle/>
          <a:p>
            <a:endParaRPr lang="en-US"/>
          </a:p>
        </p:txBody>
      </p:sp>
      <p:sp>
        <p:nvSpPr>
          <p:cNvPr id="974855" name="Line 7"/>
          <p:cNvSpPr>
            <a:spLocks noChangeShapeType="1"/>
          </p:cNvSpPr>
          <p:nvPr/>
        </p:nvSpPr>
        <p:spPr bwMode="auto">
          <a:xfrm>
            <a:off x="1336675" y="2124075"/>
            <a:ext cx="70612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974856" name="Rectangle 8"/>
          <p:cNvSpPr>
            <a:spLocks noChangeArrowheads="1"/>
          </p:cNvSpPr>
          <p:nvPr/>
        </p:nvSpPr>
        <p:spPr bwMode="auto">
          <a:xfrm>
            <a:off x="808038" y="2578100"/>
            <a:ext cx="1704975" cy="819150"/>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t>lw</a:t>
            </a:r>
            <a:r>
              <a:rPr lang="en-US" sz="2400">
                <a:solidFill>
                  <a:schemeClr val="tx1"/>
                </a:solidFill>
              </a:rPr>
              <a:t> </a:t>
            </a:r>
            <a:r>
              <a:rPr lang="en-US" sz="2400"/>
              <a:t>r1, 0</a:t>
            </a:r>
            <a:r>
              <a:rPr lang="en-US" sz="2400">
                <a:solidFill>
                  <a:schemeClr val="tx1"/>
                </a:solidFill>
              </a:rPr>
              <a:t>(r2)</a:t>
            </a:r>
          </a:p>
          <a:p>
            <a:pPr latinLnBrk="1">
              <a:spcBef>
                <a:spcPct val="0"/>
              </a:spcBef>
            </a:pPr>
            <a:endParaRPr lang="en-US" sz="2400">
              <a:solidFill>
                <a:schemeClr val="tx1"/>
              </a:solidFill>
            </a:endParaRPr>
          </a:p>
        </p:txBody>
      </p:sp>
      <p:sp>
        <p:nvSpPr>
          <p:cNvPr id="974857" name="Rectangle 9"/>
          <p:cNvSpPr>
            <a:spLocks noChangeArrowheads="1"/>
          </p:cNvSpPr>
          <p:nvPr/>
        </p:nvSpPr>
        <p:spPr bwMode="auto">
          <a:xfrm>
            <a:off x="808038" y="3568700"/>
            <a:ext cx="1841500" cy="819150"/>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rPr>
              <a:t>sub r4,</a:t>
            </a:r>
            <a:r>
              <a:rPr lang="en-US" sz="2400"/>
              <a:t>r1</a:t>
            </a:r>
            <a:r>
              <a:rPr lang="en-US" sz="2400">
                <a:solidFill>
                  <a:schemeClr val="tx1"/>
                </a:solidFill>
              </a:rPr>
              <a:t>,r6</a:t>
            </a:r>
          </a:p>
          <a:p>
            <a:pPr latinLnBrk="1">
              <a:spcBef>
                <a:spcPct val="0"/>
              </a:spcBef>
            </a:pPr>
            <a:endParaRPr lang="en-US" sz="2400">
              <a:solidFill>
                <a:schemeClr val="tx1"/>
              </a:solidFill>
            </a:endParaRPr>
          </a:p>
        </p:txBody>
      </p:sp>
      <p:sp>
        <p:nvSpPr>
          <p:cNvPr id="974858" name="Rectangle 10"/>
          <p:cNvSpPr>
            <a:spLocks noChangeArrowheads="1"/>
          </p:cNvSpPr>
          <p:nvPr/>
        </p:nvSpPr>
        <p:spPr bwMode="auto">
          <a:xfrm>
            <a:off x="808038" y="4502150"/>
            <a:ext cx="1841500" cy="819150"/>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rPr>
              <a:t>and r6,</a:t>
            </a:r>
            <a:r>
              <a:rPr lang="en-US" sz="2400">
                <a:solidFill>
                  <a:schemeClr val="accent2"/>
                </a:solidFill>
              </a:rPr>
              <a:t>r1</a:t>
            </a:r>
            <a:r>
              <a:rPr lang="en-US" sz="2400">
                <a:solidFill>
                  <a:schemeClr val="tx1"/>
                </a:solidFill>
              </a:rPr>
              <a:t>,r7</a:t>
            </a:r>
          </a:p>
          <a:p>
            <a:pPr latinLnBrk="1">
              <a:spcBef>
                <a:spcPct val="0"/>
              </a:spcBef>
            </a:pPr>
            <a:endParaRPr lang="en-US" sz="2400">
              <a:solidFill>
                <a:schemeClr val="tx1"/>
              </a:solidFill>
            </a:endParaRPr>
          </a:p>
        </p:txBody>
      </p:sp>
      <p:grpSp>
        <p:nvGrpSpPr>
          <p:cNvPr id="2" name="Group 11"/>
          <p:cNvGrpSpPr>
            <a:grpSpLocks/>
          </p:cNvGrpSpPr>
          <p:nvPr/>
        </p:nvGrpSpPr>
        <p:grpSpPr bwMode="auto">
          <a:xfrm>
            <a:off x="2717800" y="2474913"/>
            <a:ext cx="3667125" cy="700087"/>
            <a:chOff x="1953" y="1200"/>
            <a:chExt cx="1919" cy="441"/>
          </a:xfrm>
        </p:grpSpPr>
        <p:grpSp>
          <p:nvGrpSpPr>
            <p:cNvPr id="3" name="Group 12"/>
            <p:cNvGrpSpPr>
              <a:grpSpLocks noChangeAspect="1"/>
            </p:cNvGrpSpPr>
            <p:nvPr/>
          </p:nvGrpSpPr>
          <p:grpSpPr bwMode="auto">
            <a:xfrm>
              <a:off x="2429" y="1304"/>
              <a:ext cx="221" cy="233"/>
              <a:chOff x="1374" y="528"/>
              <a:chExt cx="480" cy="432"/>
            </a:xfrm>
          </p:grpSpPr>
          <p:grpSp>
            <p:nvGrpSpPr>
              <p:cNvPr id="4" name="Group 13"/>
              <p:cNvGrpSpPr>
                <a:grpSpLocks noChangeAspect="1"/>
              </p:cNvGrpSpPr>
              <p:nvPr/>
            </p:nvGrpSpPr>
            <p:grpSpPr bwMode="auto">
              <a:xfrm>
                <a:off x="1374" y="528"/>
                <a:ext cx="480" cy="432"/>
                <a:chOff x="1392" y="528"/>
                <a:chExt cx="480" cy="432"/>
              </a:xfrm>
            </p:grpSpPr>
            <p:sp>
              <p:nvSpPr>
                <p:cNvPr id="974862"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4863"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4864" name="Text Box 16"/>
              <p:cNvSpPr txBox="1">
                <a:spLocks noChangeAspect="1" noChangeArrowheads="1"/>
              </p:cNvSpPr>
              <p:nvPr/>
            </p:nvSpPr>
            <p:spPr bwMode="auto">
              <a:xfrm>
                <a:off x="1387" y="574"/>
                <a:ext cx="45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4865" name="Line 17"/>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4866" name="Line 18"/>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5" name="Group 19"/>
            <p:cNvGrpSpPr>
              <a:grpSpLocks noChangeAspect="1"/>
            </p:cNvGrpSpPr>
            <p:nvPr/>
          </p:nvGrpSpPr>
          <p:grpSpPr bwMode="auto">
            <a:xfrm>
              <a:off x="2851" y="1235"/>
              <a:ext cx="199" cy="371"/>
              <a:chOff x="2991" y="411"/>
              <a:chExt cx="359" cy="768"/>
            </a:xfrm>
          </p:grpSpPr>
          <p:sp>
            <p:nvSpPr>
              <p:cNvPr id="974868" name="AutoShape 20"/>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4869"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4870" name="Freeform 22"/>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4871" name="Text Box 23"/>
              <p:cNvSpPr txBox="1">
                <a:spLocks noChangeAspect="1" noChangeArrowheads="1"/>
              </p:cNvSpPr>
              <p:nvPr/>
            </p:nvSpPr>
            <p:spPr bwMode="auto">
              <a:xfrm rot="-5400000">
                <a:off x="2942" y="634"/>
                <a:ext cx="575" cy="230"/>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4872" name="Line 24"/>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4873" name="Line 25"/>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6" name="Group 26"/>
            <p:cNvGrpSpPr>
              <a:grpSpLocks noChangeAspect="1"/>
            </p:cNvGrpSpPr>
            <p:nvPr/>
          </p:nvGrpSpPr>
          <p:grpSpPr bwMode="auto">
            <a:xfrm>
              <a:off x="3201" y="1305"/>
              <a:ext cx="292" cy="232"/>
              <a:chOff x="3836" y="576"/>
              <a:chExt cx="630" cy="480"/>
            </a:xfrm>
          </p:grpSpPr>
          <p:sp>
            <p:nvSpPr>
              <p:cNvPr id="974875" name="Rectangle 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4876" name="Text Box 28"/>
              <p:cNvSpPr txBox="1">
                <a:spLocks noChangeAspect="1" noChangeArrowheads="1"/>
              </p:cNvSpPr>
              <p:nvPr/>
            </p:nvSpPr>
            <p:spPr bwMode="auto">
              <a:xfrm>
                <a:off x="3836" y="628"/>
                <a:ext cx="630"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4877" name="Freeform 29"/>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4878" name="Line 30"/>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4879" name="Line 31"/>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7" name="Group 32"/>
            <p:cNvGrpSpPr>
              <a:grpSpLocks noChangeAspect="1"/>
            </p:cNvGrpSpPr>
            <p:nvPr/>
          </p:nvGrpSpPr>
          <p:grpSpPr bwMode="auto">
            <a:xfrm>
              <a:off x="1953" y="1305"/>
              <a:ext cx="308" cy="232"/>
              <a:chOff x="1104" y="576"/>
              <a:chExt cx="664" cy="480"/>
            </a:xfrm>
          </p:grpSpPr>
          <p:sp>
            <p:nvSpPr>
              <p:cNvPr id="974881" name="Rectangle 3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4882" name="Text Box 34"/>
              <p:cNvSpPr txBox="1">
                <a:spLocks noChangeAspect="1" noChangeArrowheads="1"/>
              </p:cNvSpPr>
              <p:nvPr/>
            </p:nvSpPr>
            <p:spPr bwMode="auto">
              <a:xfrm>
                <a:off x="1104" y="628"/>
                <a:ext cx="66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8" name="Group 35"/>
            <p:cNvGrpSpPr>
              <a:grpSpLocks/>
            </p:cNvGrpSpPr>
            <p:nvPr/>
          </p:nvGrpSpPr>
          <p:grpSpPr bwMode="auto">
            <a:xfrm>
              <a:off x="2288" y="1200"/>
              <a:ext cx="1297" cy="441"/>
              <a:chOff x="2112" y="528"/>
              <a:chExt cx="2088" cy="681"/>
            </a:xfrm>
          </p:grpSpPr>
          <p:sp>
            <p:nvSpPr>
              <p:cNvPr id="974884" name="Rectangle 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885" name="Rectangle 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886" name="Rectangle 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887" name="Rectangle 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 name="Group 40"/>
            <p:cNvGrpSpPr>
              <a:grpSpLocks noChangeAspect="1"/>
            </p:cNvGrpSpPr>
            <p:nvPr/>
          </p:nvGrpSpPr>
          <p:grpSpPr bwMode="auto">
            <a:xfrm flipH="1">
              <a:off x="3649" y="1296"/>
              <a:ext cx="223" cy="233"/>
              <a:chOff x="1374" y="528"/>
              <a:chExt cx="480" cy="432"/>
            </a:xfrm>
          </p:grpSpPr>
          <p:grpSp>
            <p:nvGrpSpPr>
              <p:cNvPr id="10" name="Group 41"/>
              <p:cNvGrpSpPr>
                <a:grpSpLocks noChangeAspect="1"/>
              </p:cNvGrpSpPr>
              <p:nvPr/>
            </p:nvGrpSpPr>
            <p:grpSpPr bwMode="auto">
              <a:xfrm>
                <a:off x="1374" y="528"/>
                <a:ext cx="480" cy="432"/>
                <a:chOff x="1392" y="528"/>
                <a:chExt cx="480" cy="432"/>
              </a:xfrm>
            </p:grpSpPr>
            <p:sp>
              <p:nvSpPr>
                <p:cNvPr id="974890" name="Rectangle 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4891" name="Rectangle 43"/>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4892" name="Text Box 44"/>
              <p:cNvSpPr txBox="1">
                <a:spLocks noChangeAspect="1" noChangeArrowheads="1"/>
              </p:cNvSpPr>
              <p:nvPr/>
            </p:nvSpPr>
            <p:spPr bwMode="auto">
              <a:xfrm>
                <a:off x="1396" y="574"/>
                <a:ext cx="454"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1" name="Group 45"/>
          <p:cNvGrpSpPr>
            <a:grpSpLocks/>
          </p:cNvGrpSpPr>
          <p:nvPr/>
        </p:nvGrpSpPr>
        <p:grpSpPr bwMode="auto">
          <a:xfrm>
            <a:off x="3536950" y="3408363"/>
            <a:ext cx="4456113" cy="701675"/>
            <a:chOff x="2394" y="2157"/>
            <a:chExt cx="2807" cy="442"/>
          </a:xfrm>
        </p:grpSpPr>
        <p:grpSp>
          <p:nvGrpSpPr>
            <p:cNvPr id="12" name="Group 46"/>
            <p:cNvGrpSpPr>
              <a:grpSpLocks noChangeAspect="1"/>
            </p:cNvGrpSpPr>
            <p:nvPr/>
          </p:nvGrpSpPr>
          <p:grpSpPr bwMode="auto">
            <a:xfrm>
              <a:off x="2967" y="2259"/>
              <a:ext cx="266" cy="233"/>
              <a:chOff x="1374" y="528"/>
              <a:chExt cx="480" cy="432"/>
            </a:xfrm>
          </p:grpSpPr>
          <p:grpSp>
            <p:nvGrpSpPr>
              <p:cNvPr id="13" name="Group 47"/>
              <p:cNvGrpSpPr>
                <a:grpSpLocks noChangeAspect="1"/>
              </p:cNvGrpSpPr>
              <p:nvPr/>
            </p:nvGrpSpPr>
            <p:grpSpPr bwMode="auto">
              <a:xfrm>
                <a:off x="1374" y="528"/>
                <a:ext cx="480" cy="432"/>
                <a:chOff x="1392" y="528"/>
                <a:chExt cx="480" cy="432"/>
              </a:xfrm>
            </p:grpSpPr>
            <p:sp>
              <p:nvSpPr>
                <p:cNvPr id="974896" name="Rectangle 48"/>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4897" name="Rectangle 49"/>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4898" name="Text Box 50"/>
              <p:cNvSpPr txBox="1">
                <a:spLocks noChangeAspect="1" noChangeArrowheads="1"/>
              </p:cNvSpPr>
              <p:nvPr/>
            </p:nvSpPr>
            <p:spPr bwMode="auto">
              <a:xfrm>
                <a:off x="1387" y="574"/>
                <a:ext cx="45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4899" name="Line 51"/>
            <p:cNvSpPr>
              <a:spLocks noChangeAspect="1" noChangeShapeType="1"/>
            </p:cNvSpPr>
            <p:nvPr/>
          </p:nvSpPr>
          <p:spPr bwMode="auto">
            <a:xfrm>
              <a:off x="3234" y="2306"/>
              <a:ext cx="798" cy="0"/>
            </a:xfrm>
            <a:prstGeom prst="line">
              <a:avLst/>
            </a:prstGeom>
            <a:noFill/>
            <a:ln w="28575">
              <a:solidFill>
                <a:schemeClr val="tx1"/>
              </a:solidFill>
              <a:round/>
              <a:headEnd/>
              <a:tailEnd/>
            </a:ln>
            <a:effectLst/>
          </p:spPr>
          <p:txBody>
            <a:bodyPr wrap="none" anchor="ctr"/>
            <a:lstStyle/>
            <a:p>
              <a:endParaRPr lang="en-US"/>
            </a:p>
          </p:txBody>
        </p:sp>
        <p:sp>
          <p:nvSpPr>
            <p:cNvPr id="974900" name="Line 52"/>
            <p:cNvSpPr>
              <a:spLocks noChangeAspect="1" noChangeShapeType="1"/>
            </p:cNvSpPr>
            <p:nvPr/>
          </p:nvSpPr>
          <p:spPr bwMode="auto">
            <a:xfrm>
              <a:off x="3216" y="2448"/>
              <a:ext cx="768" cy="0"/>
            </a:xfrm>
            <a:prstGeom prst="line">
              <a:avLst/>
            </a:prstGeom>
            <a:noFill/>
            <a:ln w="28575">
              <a:solidFill>
                <a:schemeClr val="tx1"/>
              </a:solidFill>
              <a:round/>
              <a:headEnd/>
              <a:tailEnd/>
            </a:ln>
            <a:effectLst/>
          </p:spPr>
          <p:txBody>
            <a:bodyPr wrap="none" anchor="ctr"/>
            <a:lstStyle/>
            <a:p>
              <a:endParaRPr lang="en-US"/>
            </a:p>
          </p:txBody>
        </p:sp>
        <p:sp>
          <p:nvSpPr>
            <p:cNvPr id="974901" name="Line 53"/>
            <p:cNvSpPr>
              <a:spLocks noChangeAspect="1" noChangeShapeType="1"/>
            </p:cNvSpPr>
            <p:nvPr/>
          </p:nvSpPr>
          <p:spPr bwMode="auto">
            <a:xfrm>
              <a:off x="2690" y="2446"/>
              <a:ext cx="277" cy="0"/>
            </a:xfrm>
            <a:prstGeom prst="line">
              <a:avLst/>
            </a:prstGeom>
            <a:noFill/>
            <a:ln w="28575">
              <a:solidFill>
                <a:schemeClr val="tx1"/>
              </a:solidFill>
              <a:round/>
              <a:headEnd/>
              <a:tailEnd/>
            </a:ln>
            <a:effectLst/>
          </p:spPr>
          <p:txBody>
            <a:bodyPr wrap="none" anchor="ctr"/>
            <a:lstStyle/>
            <a:p>
              <a:endParaRPr lang="en-US"/>
            </a:p>
          </p:txBody>
        </p:sp>
        <p:sp>
          <p:nvSpPr>
            <p:cNvPr id="974902" name="Line 54"/>
            <p:cNvSpPr>
              <a:spLocks noChangeAspect="1" noChangeShapeType="1"/>
            </p:cNvSpPr>
            <p:nvPr/>
          </p:nvSpPr>
          <p:spPr bwMode="auto">
            <a:xfrm>
              <a:off x="2654" y="2306"/>
              <a:ext cx="312" cy="0"/>
            </a:xfrm>
            <a:prstGeom prst="line">
              <a:avLst/>
            </a:prstGeom>
            <a:noFill/>
            <a:ln w="28575">
              <a:solidFill>
                <a:schemeClr val="tx1"/>
              </a:solidFill>
              <a:round/>
              <a:headEnd/>
              <a:tailEnd/>
            </a:ln>
            <a:effectLst/>
          </p:spPr>
          <p:txBody>
            <a:bodyPr wrap="none" anchor="ctr"/>
            <a:lstStyle/>
            <a:p>
              <a:endParaRPr lang="en-US"/>
            </a:p>
          </p:txBody>
        </p:sp>
        <p:grpSp>
          <p:nvGrpSpPr>
            <p:cNvPr id="14" name="Group 55"/>
            <p:cNvGrpSpPr>
              <a:grpSpLocks noChangeAspect="1"/>
            </p:cNvGrpSpPr>
            <p:nvPr/>
          </p:nvGrpSpPr>
          <p:grpSpPr bwMode="auto">
            <a:xfrm>
              <a:off x="2394" y="2260"/>
              <a:ext cx="371" cy="232"/>
              <a:chOff x="1104" y="576"/>
              <a:chExt cx="664" cy="480"/>
            </a:xfrm>
          </p:grpSpPr>
          <p:sp>
            <p:nvSpPr>
              <p:cNvPr id="974904" name="Rectangle 5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4905" name="Text Box 57"/>
              <p:cNvSpPr txBox="1">
                <a:spLocks noChangeAspect="1" noChangeArrowheads="1"/>
              </p:cNvSpPr>
              <p:nvPr/>
            </p:nvSpPr>
            <p:spPr bwMode="auto">
              <a:xfrm>
                <a:off x="1104" y="628"/>
                <a:ext cx="66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sp>
          <p:nvSpPr>
            <p:cNvPr id="974906" name="Rectangle 58"/>
            <p:cNvSpPr>
              <a:spLocks noChangeAspect="1" noChangeArrowheads="1"/>
            </p:cNvSpPr>
            <p:nvPr/>
          </p:nvSpPr>
          <p:spPr bwMode="auto">
            <a:xfrm>
              <a:off x="3300" y="2157"/>
              <a:ext cx="54"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07" name="Rectangle 59"/>
            <p:cNvSpPr>
              <a:spLocks noChangeAspect="1" noChangeArrowheads="1"/>
            </p:cNvSpPr>
            <p:nvPr/>
          </p:nvSpPr>
          <p:spPr bwMode="auto">
            <a:xfrm>
              <a:off x="2797" y="2157"/>
              <a:ext cx="54"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nvGrpSpPr>
            <p:cNvPr id="15" name="Group 60"/>
            <p:cNvGrpSpPr>
              <a:grpSpLocks/>
            </p:cNvGrpSpPr>
            <p:nvPr/>
          </p:nvGrpSpPr>
          <p:grpSpPr bwMode="auto">
            <a:xfrm>
              <a:off x="3972" y="2157"/>
              <a:ext cx="1229" cy="441"/>
              <a:chOff x="3475" y="2155"/>
              <a:chExt cx="1229" cy="441"/>
            </a:xfrm>
          </p:grpSpPr>
          <p:sp>
            <p:nvSpPr>
              <p:cNvPr id="974909" name="AutoShape 61"/>
              <p:cNvSpPr>
                <a:spLocks noChangeAspect="1" noChangeArrowheads="1"/>
              </p:cNvSpPr>
              <p:nvPr/>
            </p:nvSpPr>
            <p:spPr bwMode="auto">
              <a:xfrm rot="-5400000">
                <a:off x="3417" y="2263"/>
                <a:ext cx="371" cy="2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4910" name="AutoShape 62"/>
              <p:cNvSpPr>
                <a:spLocks noChangeAspect="1" noChangeArrowheads="1"/>
              </p:cNvSpPr>
              <p:nvPr/>
            </p:nvSpPr>
            <p:spPr bwMode="auto">
              <a:xfrm rot="5400000">
                <a:off x="3475" y="2316"/>
                <a:ext cx="119" cy="12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4911" name="Freeform 63"/>
              <p:cNvSpPr>
                <a:spLocks noChangeAspect="1"/>
              </p:cNvSpPr>
              <p:nvPr/>
            </p:nvSpPr>
            <p:spPr bwMode="auto">
              <a:xfrm rot="5400000">
                <a:off x="3484" y="2329"/>
                <a:ext cx="105" cy="93"/>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4912" name="Text Box 64"/>
              <p:cNvSpPr txBox="1">
                <a:spLocks noChangeAspect="1" noChangeArrowheads="1"/>
              </p:cNvSpPr>
              <p:nvPr/>
            </p:nvSpPr>
            <p:spPr bwMode="auto">
              <a:xfrm rot="-5400000">
                <a:off x="3496" y="2276"/>
                <a:ext cx="278" cy="154"/>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sp>
            <p:nvSpPr>
              <p:cNvPr id="974913" name="Line 65"/>
              <p:cNvSpPr>
                <a:spLocks noChangeAspect="1" noChangeShapeType="1"/>
              </p:cNvSpPr>
              <p:nvPr/>
            </p:nvSpPr>
            <p:spPr bwMode="auto">
              <a:xfrm>
                <a:off x="3717" y="2376"/>
                <a:ext cx="295" cy="0"/>
              </a:xfrm>
              <a:prstGeom prst="line">
                <a:avLst/>
              </a:prstGeom>
              <a:noFill/>
              <a:ln w="28575">
                <a:solidFill>
                  <a:schemeClr val="tx1"/>
                </a:solidFill>
                <a:round/>
                <a:headEnd/>
                <a:tailEnd/>
              </a:ln>
              <a:effectLst/>
            </p:spPr>
            <p:txBody>
              <a:bodyPr wrap="none" anchor="ctr"/>
              <a:lstStyle/>
              <a:p>
                <a:endParaRPr lang="en-US"/>
              </a:p>
            </p:txBody>
          </p:sp>
          <p:sp>
            <p:nvSpPr>
              <p:cNvPr id="974914" name="Line 66"/>
              <p:cNvSpPr>
                <a:spLocks noChangeAspect="1" noChangeShapeType="1"/>
              </p:cNvSpPr>
              <p:nvPr/>
            </p:nvSpPr>
            <p:spPr bwMode="auto">
              <a:xfrm>
                <a:off x="4226" y="2376"/>
                <a:ext cx="295" cy="0"/>
              </a:xfrm>
              <a:prstGeom prst="line">
                <a:avLst/>
              </a:prstGeom>
              <a:noFill/>
              <a:ln w="28575">
                <a:solidFill>
                  <a:schemeClr val="tx1"/>
                </a:solidFill>
                <a:round/>
                <a:headEnd/>
                <a:tailEnd/>
              </a:ln>
              <a:effectLst/>
            </p:spPr>
            <p:txBody>
              <a:bodyPr wrap="none" anchor="ctr"/>
              <a:lstStyle/>
              <a:p>
                <a:endParaRPr lang="en-US"/>
              </a:p>
            </p:txBody>
          </p:sp>
          <p:sp>
            <p:nvSpPr>
              <p:cNvPr id="974915" name="Rectangle 67"/>
              <p:cNvSpPr>
                <a:spLocks noChangeAspect="1" noChangeArrowheads="1"/>
              </p:cNvSpPr>
              <p:nvPr/>
            </p:nvSpPr>
            <p:spPr bwMode="auto">
              <a:xfrm>
                <a:off x="3940" y="2260"/>
                <a:ext cx="268" cy="232"/>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4916" name="Text Box 68"/>
              <p:cNvSpPr txBox="1">
                <a:spLocks noChangeAspect="1" noChangeArrowheads="1"/>
              </p:cNvSpPr>
              <p:nvPr/>
            </p:nvSpPr>
            <p:spPr bwMode="auto">
              <a:xfrm>
                <a:off x="3896" y="2285"/>
                <a:ext cx="352" cy="154"/>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sp>
            <p:nvSpPr>
              <p:cNvPr id="974917" name="Freeform 69"/>
              <p:cNvSpPr>
                <a:spLocks noChangeAspect="1"/>
              </p:cNvSpPr>
              <p:nvPr/>
            </p:nvSpPr>
            <p:spPr bwMode="auto">
              <a:xfrm>
                <a:off x="3905" y="2376"/>
                <a:ext cx="399"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4918" name="Rectangle 70"/>
              <p:cNvSpPr>
                <a:spLocks noChangeAspect="1" noChangeArrowheads="1"/>
              </p:cNvSpPr>
              <p:nvPr/>
            </p:nvSpPr>
            <p:spPr bwMode="auto">
              <a:xfrm>
                <a:off x="4305" y="2155"/>
                <a:ext cx="54"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19" name="Rectangle 71"/>
              <p:cNvSpPr>
                <a:spLocks noChangeAspect="1" noChangeArrowheads="1"/>
              </p:cNvSpPr>
              <p:nvPr/>
            </p:nvSpPr>
            <p:spPr bwMode="auto">
              <a:xfrm>
                <a:off x="3802" y="2158"/>
                <a:ext cx="54" cy="435"/>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nvGrpSpPr>
              <p:cNvPr id="16" name="Group 72"/>
              <p:cNvGrpSpPr>
                <a:grpSpLocks noChangeAspect="1"/>
              </p:cNvGrpSpPr>
              <p:nvPr/>
            </p:nvGrpSpPr>
            <p:grpSpPr bwMode="auto">
              <a:xfrm flipH="1">
                <a:off x="4436" y="2251"/>
                <a:ext cx="268" cy="233"/>
                <a:chOff x="1392" y="528"/>
                <a:chExt cx="480" cy="432"/>
              </a:xfrm>
            </p:grpSpPr>
            <p:sp>
              <p:nvSpPr>
                <p:cNvPr id="974921" name="Rectangle 73"/>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4922" name="Rectangle 74"/>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4923" name="Text Box 75"/>
              <p:cNvSpPr txBox="1">
                <a:spLocks noChangeAspect="1" noChangeArrowheads="1"/>
              </p:cNvSpPr>
              <p:nvPr/>
            </p:nvSpPr>
            <p:spPr bwMode="auto">
              <a:xfrm flipH="1">
                <a:off x="4438" y="2276"/>
                <a:ext cx="254" cy="154"/>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4924" name="Rectangle 76"/>
            <p:cNvSpPr>
              <a:spLocks noChangeAspect="1" noChangeArrowheads="1"/>
            </p:cNvSpPr>
            <p:nvPr/>
          </p:nvSpPr>
          <p:spPr bwMode="auto">
            <a:xfrm>
              <a:off x="3792" y="2158"/>
              <a:ext cx="54"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25" name="AutoShape 77"/>
            <p:cNvSpPr>
              <a:spLocks noChangeArrowheads="1"/>
            </p:cNvSpPr>
            <p:nvPr/>
          </p:nvSpPr>
          <p:spPr bwMode="auto">
            <a:xfrm>
              <a:off x="3380" y="2171"/>
              <a:ext cx="364" cy="422"/>
            </a:xfrm>
            <a:prstGeom prst="cloudCallout">
              <a:avLst>
                <a:gd name="adj1" fmla="val 39287"/>
                <a:gd name="adj2" fmla="val 38153"/>
              </a:avLst>
            </a:prstGeom>
            <a:solidFill>
              <a:srgbClr val="0FEFEA"/>
            </a:solidFill>
            <a:ln w="28575">
              <a:solidFill>
                <a:schemeClr val="tx1"/>
              </a:solidFill>
              <a:round/>
              <a:headEnd/>
              <a:tailEnd/>
            </a:ln>
            <a:effectLst/>
          </p:spPr>
          <p:txBody>
            <a:bodyPr wrap="none" anchor="ctr"/>
            <a:lstStyle/>
            <a:p>
              <a:pPr algn="ctr">
                <a:spcBef>
                  <a:spcPct val="0"/>
                </a:spcBef>
              </a:pPr>
              <a:r>
                <a:rPr lang="en-US" sz="1500">
                  <a:solidFill>
                    <a:schemeClr val="tx1"/>
                  </a:solidFill>
                  <a:latin typeface="Comic Sans MS" pitchFamily="66" charset="0"/>
                </a:rPr>
                <a:t>Bubble</a:t>
              </a:r>
              <a:endParaRPr lang="en-US">
                <a:solidFill>
                  <a:schemeClr val="tx1"/>
                </a:solidFill>
                <a:latin typeface="Comic Sans MS" pitchFamily="66" charset="0"/>
              </a:endParaRPr>
            </a:p>
          </p:txBody>
        </p:sp>
      </p:grpSp>
      <p:grpSp>
        <p:nvGrpSpPr>
          <p:cNvPr id="17" name="Group 78"/>
          <p:cNvGrpSpPr>
            <a:grpSpLocks/>
          </p:cNvGrpSpPr>
          <p:nvPr/>
        </p:nvGrpSpPr>
        <p:grpSpPr bwMode="auto">
          <a:xfrm>
            <a:off x="4330700" y="4300538"/>
            <a:ext cx="4456113" cy="712787"/>
            <a:chOff x="2894" y="2719"/>
            <a:chExt cx="2807" cy="449"/>
          </a:xfrm>
        </p:grpSpPr>
        <p:sp>
          <p:nvSpPr>
            <p:cNvPr id="974927" name="Line 79"/>
            <p:cNvSpPr>
              <a:spLocks noChangeAspect="1" noChangeShapeType="1"/>
            </p:cNvSpPr>
            <p:nvPr/>
          </p:nvSpPr>
          <p:spPr bwMode="auto">
            <a:xfrm>
              <a:off x="3734" y="2875"/>
              <a:ext cx="798" cy="0"/>
            </a:xfrm>
            <a:prstGeom prst="line">
              <a:avLst/>
            </a:prstGeom>
            <a:noFill/>
            <a:ln w="28575">
              <a:solidFill>
                <a:schemeClr val="tx1"/>
              </a:solidFill>
              <a:round/>
              <a:headEnd/>
              <a:tailEnd/>
            </a:ln>
            <a:effectLst/>
          </p:spPr>
          <p:txBody>
            <a:bodyPr wrap="none" anchor="ctr"/>
            <a:lstStyle/>
            <a:p>
              <a:endParaRPr lang="en-US"/>
            </a:p>
          </p:txBody>
        </p:sp>
        <p:sp>
          <p:nvSpPr>
            <p:cNvPr id="974928" name="Line 80"/>
            <p:cNvSpPr>
              <a:spLocks noChangeAspect="1" noChangeShapeType="1"/>
            </p:cNvSpPr>
            <p:nvPr/>
          </p:nvSpPr>
          <p:spPr bwMode="auto">
            <a:xfrm>
              <a:off x="3716" y="3017"/>
              <a:ext cx="768" cy="0"/>
            </a:xfrm>
            <a:prstGeom prst="line">
              <a:avLst/>
            </a:prstGeom>
            <a:noFill/>
            <a:ln w="28575">
              <a:solidFill>
                <a:schemeClr val="tx1"/>
              </a:solidFill>
              <a:round/>
              <a:headEnd/>
              <a:tailEnd/>
            </a:ln>
            <a:effectLst/>
          </p:spPr>
          <p:txBody>
            <a:bodyPr wrap="none" anchor="ctr"/>
            <a:lstStyle/>
            <a:p>
              <a:endParaRPr lang="en-US"/>
            </a:p>
          </p:txBody>
        </p:sp>
        <p:sp>
          <p:nvSpPr>
            <p:cNvPr id="974929" name="Line 81"/>
            <p:cNvSpPr>
              <a:spLocks noChangeAspect="1" noChangeShapeType="1"/>
            </p:cNvSpPr>
            <p:nvPr/>
          </p:nvSpPr>
          <p:spPr bwMode="auto">
            <a:xfrm>
              <a:off x="3190" y="3015"/>
              <a:ext cx="277" cy="0"/>
            </a:xfrm>
            <a:prstGeom prst="line">
              <a:avLst/>
            </a:prstGeom>
            <a:noFill/>
            <a:ln w="28575">
              <a:solidFill>
                <a:schemeClr val="tx1"/>
              </a:solidFill>
              <a:round/>
              <a:headEnd/>
              <a:tailEnd/>
            </a:ln>
            <a:effectLst/>
          </p:spPr>
          <p:txBody>
            <a:bodyPr wrap="none" anchor="ctr"/>
            <a:lstStyle/>
            <a:p>
              <a:endParaRPr lang="en-US"/>
            </a:p>
          </p:txBody>
        </p:sp>
        <p:sp>
          <p:nvSpPr>
            <p:cNvPr id="974930" name="Line 82"/>
            <p:cNvSpPr>
              <a:spLocks noChangeAspect="1" noChangeShapeType="1"/>
            </p:cNvSpPr>
            <p:nvPr/>
          </p:nvSpPr>
          <p:spPr bwMode="auto">
            <a:xfrm>
              <a:off x="3154" y="2875"/>
              <a:ext cx="312" cy="0"/>
            </a:xfrm>
            <a:prstGeom prst="line">
              <a:avLst/>
            </a:prstGeom>
            <a:noFill/>
            <a:ln w="28575">
              <a:solidFill>
                <a:schemeClr val="tx1"/>
              </a:solidFill>
              <a:round/>
              <a:headEnd/>
              <a:tailEnd/>
            </a:ln>
            <a:effectLst/>
          </p:spPr>
          <p:txBody>
            <a:bodyPr wrap="none" anchor="ctr"/>
            <a:lstStyle/>
            <a:p>
              <a:endParaRPr lang="en-US"/>
            </a:p>
          </p:txBody>
        </p:sp>
        <p:grpSp>
          <p:nvGrpSpPr>
            <p:cNvPr id="18" name="Group 83"/>
            <p:cNvGrpSpPr>
              <a:grpSpLocks noChangeAspect="1"/>
            </p:cNvGrpSpPr>
            <p:nvPr/>
          </p:nvGrpSpPr>
          <p:grpSpPr bwMode="auto">
            <a:xfrm>
              <a:off x="2894" y="2829"/>
              <a:ext cx="371" cy="232"/>
              <a:chOff x="1104" y="576"/>
              <a:chExt cx="664" cy="480"/>
            </a:xfrm>
          </p:grpSpPr>
          <p:sp>
            <p:nvSpPr>
              <p:cNvPr id="974932" name="Rectangle 84"/>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4933" name="Text Box 85"/>
              <p:cNvSpPr txBox="1">
                <a:spLocks noChangeAspect="1" noChangeArrowheads="1"/>
              </p:cNvSpPr>
              <p:nvPr/>
            </p:nvSpPr>
            <p:spPr bwMode="auto">
              <a:xfrm>
                <a:off x="1104" y="628"/>
                <a:ext cx="66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sp>
          <p:nvSpPr>
            <p:cNvPr id="974934" name="Rectangle 86"/>
            <p:cNvSpPr>
              <a:spLocks noChangeAspect="1" noChangeArrowheads="1"/>
            </p:cNvSpPr>
            <p:nvPr/>
          </p:nvSpPr>
          <p:spPr bwMode="auto">
            <a:xfrm>
              <a:off x="3800" y="2726"/>
              <a:ext cx="54"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35" name="Rectangle 87"/>
            <p:cNvSpPr>
              <a:spLocks noChangeAspect="1" noChangeArrowheads="1"/>
            </p:cNvSpPr>
            <p:nvPr/>
          </p:nvSpPr>
          <p:spPr bwMode="auto">
            <a:xfrm>
              <a:off x="3297" y="2726"/>
              <a:ext cx="54"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nvGrpSpPr>
            <p:cNvPr id="19" name="Group 88"/>
            <p:cNvGrpSpPr>
              <a:grpSpLocks/>
            </p:cNvGrpSpPr>
            <p:nvPr/>
          </p:nvGrpSpPr>
          <p:grpSpPr bwMode="auto">
            <a:xfrm>
              <a:off x="4472" y="2726"/>
              <a:ext cx="1229" cy="441"/>
              <a:chOff x="3475" y="2155"/>
              <a:chExt cx="1229" cy="441"/>
            </a:xfrm>
          </p:grpSpPr>
          <p:sp>
            <p:nvSpPr>
              <p:cNvPr id="974937" name="AutoShape 89"/>
              <p:cNvSpPr>
                <a:spLocks noChangeAspect="1" noChangeArrowheads="1"/>
              </p:cNvSpPr>
              <p:nvPr/>
            </p:nvSpPr>
            <p:spPr bwMode="auto">
              <a:xfrm rot="-5400000">
                <a:off x="3417" y="2263"/>
                <a:ext cx="371" cy="2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4938" name="AutoShape 90"/>
              <p:cNvSpPr>
                <a:spLocks noChangeAspect="1" noChangeArrowheads="1"/>
              </p:cNvSpPr>
              <p:nvPr/>
            </p:nvSpPr>
            <p:spPr bwMode="auto">
              <a:xfrm rot="5400000">
                <a:off x="3475" y="2316"/>
                <a:ext cx="119" cy="12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4939" name="Freeform 91"/>
              <p:cNvSpPr>
                <a:spLocks noChangeAspect="1"/>
              </p:cNvSpPr>
              <p:nvPr/>
            </p:nvSpPr>
            <p:spPr bwMode="auto">
              <a:xfrm rot="5400000">
                <a:off x="3484" y="2329"/>
                <a:ext cx="105" cy="93"/>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4940" name="Text Box 92"/>
              <p:cNvSpPr txBox="1">
                <a:spLocks noChangeAspect="1" noChangeArrowheads="1"/>
              </p:cNvSpPr>
              <p:nvPr/>
            </p:nvSpPr>
            <p:spPr bwMode="auto">
              <a:xfrm rot="-5400000">
                <a:off x="3496" y="2276"/>
                <a:ext cx="278" cy="154"/>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sp>
            <p:nvSpPr>
              <p:cNvPr id="974941" name="Line 93"/>
              <p:cNvSpPr>
                <a:spLocks noChangeAspect="1" noChangeShapeType="1"/>
              </p:cNvSpPr>
              <p:nvPr/>
            </p:nvSpPr>
            <p:spPr bwMode="auto">
              <a:xfrm>
                <a:off x="3717" y="2376"/>
                <a:ext cx="295" cy="0"/>
              </a:xfrm>
              <a:prstGeom prst="line">
                <a:avLst/>
              </a:prstGeom>
              <a:noFill/>
              <a:ln w="28575">
                <a:solidFill>
                  <a:schemeClr val="tx1"/>
                </a:solidFill>
                <a:round/>
                <a:headEnd/>
                <a:tailEnd/>
              </a:ln>
              <a:effectLst/>
            </p:spPr>
            <p:txBody>
              <a:bodyPr wrap="none" anchor="ctr"/>
              <a:lstStyle/>
              <a:p>
                <a:endParaRPr lang="en-US"/>
              </a:p>
            </p:txBody>
          </p:sp>
          <p:sp>
            <p:nvSpPr>
              <p:cNvPr id="974942" name="Line 94"/>
              <p:cNvSpPr>
                <a:spLocks noChangeAspect="1" noChangeShapeType="1"/>
              </p:cNvSpPr>
              <p:nvPr/>
            </p:nvSpPr>
            <p:spPr bwMode="auto">
              <a:xfrm>
                <a:off x="4226" y="2376"/>
                <a:ext cx="295" cy="0"/>
              </a:xfrm>
              <a:prstGeom prst="line">
                <a:avLst/>
              </a:prstGeom>
              <a:noFill/>
              <a:ln w="28575">
                <a:solidFill>
                  <a:schemeClr val="tx1"/>
                </a:solidFill>
                <a:round/>
                <a:headEnd/>
                <a:tailEnd/>
              </a:ln>
              <a:effectLst/>
            </p:spPr>
            <p:txBody>
              <a:bodyPr wrap="none" anchor="ctr"/>
              <a:lstStyle/>
              <a:p>
                <a:endParaRPr lang="en-US"/>
              </a:p>
            </p:txBody>
          </p:sp>
          <p:sp>
            <p:nvSpPr>
              <p:cNvPr id="974943" name="Rectangle 95"/>
              <p:cNvSpPr>
                <a:spLocks noChangeAspect="1" noChangeArrowheads="1"/>
              </p:cNvSpPr>
              <p:nvPr/>
            </p:nvSpPr>
            <p:spPr bwMode="auto">
              <a:xfrm>
                <a:off x="3940" y="2260"/>
                <a:ext cx="268" cy="232"/>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4944" name="Text Box 96"/>
              <p:cNvSpPr txBox="1">
                <a:spLocks noChangeAspect="1" noChangeArrowheads="1"/>
              </p:cNvSpPr>
              <p:nvPr/>
            </p:nvSpPr>
            <p:spPr bwMode="auto">
              <a:xfrm>
                <a:off x="3896" y="2285"/>
                <a:ext cx="352" cy="154"/>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sp>
            <p:nvSpPr>
              <p:cNvPr id="974945" name="Freeform 97"/>
              <p:cNvSpPr>
                <a:spLocks noChangeAspect="1"/>
              </p:cNvSpPr>
              <p:nvPr/>
            </p:nvSpPr>
            <p:spPr bwMode="auto">
              <a:xfrm>
                <a:off x="3905" y="2376"/>
                <a:ext cx="399"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4946" name="Rectangle 98"/>
              <p:cNvSpPr>
                <a:spLocks noChangeAspect="1" noChangeArrowheads="1"/>
              </p:cNvSpPr>
              <p:nvPr/>
            </p:nvSpPr>
            <p:spPr bwMode="auto">
              <a:xfrm>
                <a:off x="4305" y="2155"/>
                <a:ext cx="54"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47" name="Rectangle 99"/>
              <p:cNvSpPr>
                <a:spLocks noChangeAspect="1" noChangeArrowheads="1"/>
              </p:cNvSpPr>
              <p:nvPr/>
            </p:nvSpPr>
            <p:spPr bwMode="auto">
              <a:xfrm>
                <a:off x="3802" y="2158"/>
                <a:ext cx="54" cy="435"/>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nvGrpSpPr>
              <p:cNvPr id="20" name="Group 100"/>
              <p:cNvGrpSpPr>
                <a:grpSpLocks noChangeAspect="1"/>
              </p:cNvGrpSpPr>
              <p:nvPr/>
            </p:nvGrpSpPr>
            <p:grpSpPr bwMode="auto">
              <a:xfrm flipH="1">
                <a:off x="4436" y="2251"/>
                <a:ext cx="268" cy="233"/>
                <a:chOff x="1392" y="528"/>
                <a:chExt cx="480" cy="432"/>
              </a:xfrm>
            </p:grpSpPr>
            <p:sp>
              <p:nvSpPr>
                <p:cNvPr id="974949" name="Rectangle 10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4950" name="Rectangle 10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4951" name="Text Box 103"/>
              <p:cNvSpPr txBox="1">
                <a:spLocks noChangeAspect="1" noChangeArrowheads="1"/>
              </p:cNvSpPr>
              <p:nvPr/>
            </p:nvSpPr>
            <p:spPr bwMode="auto">
              <a:xfrm flipH="1">
                <a:off x="4438" y="2276"/>
                <a:ext cx="254" cy="154"/>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4952" name="Rectangle 104"/>
            <p:cNvSpPr>
              <a:spLocks noChangeAspect="1" noChangeArrowheads="1"/>
            </p:cNvSpPr>
            <p:nvPr/>
          </p:nvSpPr>
          <p:spPr bwMode="auto">
            <a:xfrm>
              <a:off x="4292" y="2727"/>
              <a:ext cx="54"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53" name="AutoShape 105"/>
            <p:cNvSpPr>
              <a:spLocks noChangeArrowheads="1"/>
            </p:cNvSpPr>
            <p:nvPr/>
          </p:nvSpPr>
          <p:spPr bwMode="auto">
            <a:xfrm>
              <a:off x="3393" y="2719"/>
              <a:ext cx="364" cy="422"/>
            </a:xfrm>
            <a:prstGeom prst="cloudCallout">
              <a:avLst>
                <a:gd name="adj1" fmla="val 39287"/>
                <a:gd name="adj2" fmla="val 38153"/>
              </a:avLst>
            </a:prstGeom>
            <a:solidFill>
              <a:srgbClr val="0FEFEA"/>
            </a:solidFill>
            <a:ln w="28575">
              <a:solidFill>
                <a:schemeClr val="tx1"/>
              </a:solidFill>
              <a:round/>
              <a:headEnd/>
              <a:tailEnd/>
            </a:ln>
            <a:effectLst/>
          </p:spPr>
          <p:txBody>
            <a:bodyPr wrap="none" anchor="ctr"/>
            <a:lstStyle/>
            <a:p>
              <a:pPr algn="ctr">
                <a:spcBef>
                  <a:spcPct val="0"/>
                </a:spcBef>
              </a:pPr>
              <a:r>
                <a:rPr lang="en-US" sz="1500">
                  <a:solidFill>
                    <a:schemeClr val="tx1"/>
                  </a:solidFill>
                  <a:latin typeface="Comic Sans MS" pitchFamily="66" charset="0"/>
                </a:rPr>
                <a:t>Bubble</a:t>
              </a:r>
              <a:endParaRPr lang="en-US">
                <a:solidFill>
                  <a:schemeClr val="tx1"/>
                </a:solidFill>
                <a:latin typeface="Comic Sans MS" pitchFamily="66" charset="0"/>
              </a:endParaRPr>
            </a:p>
          </p:txBody>
        </p:sp>
        <p:grpSp>
          <p:nvGrpSpPr>
            <p:cNvPr id="21" name="Group 106"/>
            <p:cNvGrpSpPr>
              <a:grpSpLocks/>
            </p:cNvGrpSpPr>
            <p:nvPr/>
          </p:nvGrpSpPr>
          <p:grpSpPr bwMode="auto">
            <a:xfrm>
              <a:off x="3945" y="2826"/>
              <a:ext cx="270" cy="233"/>
              <a:chOff x="3936" y="3120"/>
              <a:chExt cx="270" cy="233"/>
            </a:xfrm>
          </p:grpSpPr>
          <p:sp>
            <p:nvSpPr>
              <p:cNvPr id="974955" name="Rectangle 107"/>
              <p:cNvSpPr>
                <a:spLocks noChangeArrowheads="1"/>
              </p:cNvSpPr>
              <p:nvPr/>
            </p:nvSpPr>
            <p:spPr bwMode="auto">
              <a:xfrm>
                <a:off x="3936" y="3120"/>
                <a:ext cx="270" cy="228"/>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974956" name="Rectangle 108"/>
              <p:cNvSpPr>
                <a:spLocks noChangeAspect="1" noChangeArrowheads="1"/>
              </p:cNvSpPr>
              <p:nvPr/>
            </p:nvSpPr>
            <p:spPr bwMode="auto">
              <a:xfrm>
                <a:off x="4069" y="3120"/>
                <a:ext cx="133" cy="230"/>
              </a:xfrm>
              <a:prstGeom prst="rect">
                <a:avLst/>
              </a:prstGeom>
              <a:solidFill>
                <a:schemeClr val="accent1"/>
              </a:solidFill>
              <a:ln w="28575">
                <a:noFill/>
                <a:miter lim="800000"/>
                <a:headEnd/>
                <a:tailEnd/>
              </a:ln>
              <a:effectLst/>
            </p:spPr>
            <p:txBody>
              <a:bodyPr wrap="none" anchor="ctr"/>
              <a:lstStyle/>
              <a:p>
                <a:endParaRPr lang="en-US"/>
              </a:p>
            </p:txBody>
          </p:sp>
          <p:sp>
            <p:nvSpPr>
              <p:cNvPr id="974957" name="Rectangle 109"/>
              <p:cNvSpPr>
                <a:spLocks noChangeAspect="1" noChangeArrowheads="1"/>
              </p:cNvSpPr>
              <p:nvPr/>
            </p:nvSpPr>
            <p:spPr bwMode="auto">
              <a:xfrm>
                <a:off x="3936" y="3120"/>
                <a:ext cx="266" cy="233"/>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sp>
            <p:nvSpPr>
              <p:cNvPr id="974958" name="Text Box 110"/>
              <p:cNvSpPr txBox="1">
                <a:spLocks noChangeAspect="1" noChangeArrowheads="1"/>
              </p:cNvSpPr>
              <p:nvPr/>
            </p:nvSpPr>
            <p:spPr bwMode="auto">
              <a:xfrm>
                <a:off x="3943" y="3145"/>
                <a:ext cx="254" cy="154"/>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sp>
        <p:nvSpPr>
          <p:cNvPr id="974959" name="Line 111"/>
          <p:cNvSpPr>
            <a:spLocks noChangeAspect="1" noChangeShapeType="1"/>
          </p:cNvSpPr>
          <p:nvPr/>
        </p:nvSpPr>
        <p:spPr bwMode="auto">
          <a:xfrm>
            <a:off x="6450013" y="5402263"/>
            <a:ext cx="1266825" cy="0"/>
          </a:xfrm>
          <a:prstGeom prst="line">
            <a:avLst/>
          </a:prstGeom>
          <a:noFill/>
          <a:ln w="28575">
            <a:solidFill>
              <a:schemeClr val="tx1"/>
            </a:solidFill>
            <a:round/>
            <a:headEnd/>
            <a:tailEnd/>
          </a:ln>
          <a:effectLst/>
        </p:spPr>
        <p:txBody>
          <a:bodyPr wrap="none" anchor="ctr"/>
          <a:lstStyle/>
          <a:p>
            <a:endParaRPr lang="en-US"/>
          </a:p>
        </p:txBody>
      </p:sp>
      <p:sp>
        <p:nvSpPr>
          <p:cNvPr id="974960" name="Line 112"/>
          <p:cNvSpPr>
            <a:spLocks noChangeAspect="1" noChangeShapeType="1"/>
          </p:cNvSpPr>
          <p:nvPr/>
        </p:nvSpPr>
        <p:spPr bwMode="auto">
          <a:xfrm>
            <a:off x="6421438" y="5627688"/>
            <a:ext cx="1219200" cy="0"/>
          </a:xfrm>
          <a:prstGeom prst="line">
            <a:avLst/>
          </a:prstGeom>
          <a:noFill/>
          <a:ln w="28575">
            <a:solidFill>
              <a:schemeClr val="tx1"/>
            </a:solidFill>
            <a:round/>
            <a:headEnd/>
            <a:tailEnd/>
          </a:ln>
          <a:effectLst/>
        </p:spPr>
        <p:txBody>
          <a:bodyPr wrap="none" anchor="ctr"/>
          <a:lstStyle/>
          <a:p>
            <a:endParaRPr lang="en-US"/>
          </a:p>
        </p:txBody>
      </p:sp>
      <p:sp>
        <p:nvSpPr>
          <p:cNvPr id="974961" name="Line 113"/>
          <p:cNvSpPr>
            <a:spLocks noChangeAspect="1" noChangeShapeType="1"/>
          </p:cNvSpPr>
          <p:nvPr/>
        </p:nvSpPr>
        <p:spPr bwMode="auto">
          <a:xfrm>
            <a:off x="5586413" y="5624513"/>
            <a:ext cx="439737" cy="0"/>
          </a:xfrm>
          <a:prstGeom prst="line">
            <a:avLst/>
          </a:prstGeom>
          <a:noFill/>
          <a:ln w="28575">
            <a:solidFill>
              <a:schemeClr val="tx1"/>
            </a:solidFill>
            <a:round/>
            <a:headEnd/>
            <a:tailEnd/>
          </a:ln>
          <a:effectLst/>
        </p:spPr>
        <p:txBody>
          <a:bodyPr wrap="none" anchor="ctr"/>
          <a:lstStyle/>
          <a:p>
            <a:endParaRPr lang="en-US"/>
          </a:p>
        </p:txBody>
      </p:sp>
      <p:sp>
        <p:nvSpPr>
          <p:cNvPr id="974962" name="Line 114"/>
          <p:cNvSpPr>
            <a:spLocks noChangeAspect="1" noChangeShapeType="1"/>
          </p:cNvSpPr>
          <p:nvPr/>
        </p:nvSpPr>
        <p:spPr bwMode="auto">
          <a:xfrm>
            <a:off x="5529263" y="5402263"/>
            <a:ext cx="495300" cy="0"/>
          </a:xfrm>
          <a:prstGeom prst="line">
            <a:avLst/>
          </a:prstGeom>
          <a:noFill/>
          <a:ln w="28575">
            <a:solidFill>
              <a:schemeClr val="tx1"/>
            </a:solidFill>
            <a:round/>
            <a:headEnd/>
            <a:tailEnd/>
          </a:ln>
          <a:effectLst/>
        </p:spPr>
        <p:txBody>
          <a:bodyPr wrap="none" anchor="ctr"/>
          <a:lstStyle/>
          <a:p>
            <a:endParaRPr lang="en-US"/>
          </a:p>
        </p:txBody>
      </p:sp>
      <p:grpSp>
        <p:nvGrpSpPr>
          <p:cNvPr id="22" name="Group 115"/>
          <p:cNvGrpSpPr>
            <a:grpSpLocks noChangeAspect="1"/>
          </p:cNvGrpSpPr>
          <p:nvPr/>
        </p:nvGrpSpPr>
        <p:grpSpPr bwMode="auto">
          <a:xfrm>
            <a:off x="5921375" y="5313363"/>
            <a:ext cx="588963" cy="368300"/>
            <a:chOff x="1104" y="576"/>
            <a:chExt cx="664" cy="480"/>
          </a:xfrm>
        </p:grpSpPr>
        <p:sp>
          <p:nvSpPr>
            <p:cNvPr id="974964" name="Rectangle 11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4965" name="Text Box 117"/>
            <p:cNvSpPr txBox="1">
              <a:spLocks noChangeAspect="1" noChangeArrowheads="1"/>
            </p:cNvSpPr>
            <p:nvPr/>
          </p:nvSpPr>
          <p:spPr bwMode="auto">
            <a:xfrm>
              <a:off x="1104" y="628"/>
              <a:ext cx="66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sp>
        <p:nvSpPr>
          <p:cNvPr id="974966" name="Rectangle 118"/>
          <p:cNvSpPr>
            <a:spLocks noChangeAspect="1" noChangeArrowheads="1"/>
          </p:cNvSpPr>
          <p:nvPr/>
        </p:nvSpPr>
        <p:spPr bwMode="auto">
          <a:xfrm>
            <a:off x="6554788" y="5165725"/>
            <a:ext cx="85725" cy="700088"/>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67" name="Rectangle 119"/>
          <p:cNvSpPr>
            <a:spLocks noChangeAspect="1" noChangeArrowheads="1"/>
          </p:cNvSpPr>
          <p:nvPr/>
        </p:nvSpPr>
        <p:spPr bwMode="auto">
          <a:xfrm>
            <a:off x="5756275" y="5165725"/>
            <a:ext cx="85725" cy="700088"/>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68" name="AutoShape 120"/>
          <p:cNvSpPr>
            <a:spLocks noChangeAspect="1" noChangeArrowheads="1"/>
          </p:cNvSpPr>
          <p:nvPr/>
        </p:nvSpPr>
        <p:spPr bwMode="auto">
          <a:xfrm rot="-5400000">
            <a:off x="7529513" y="5337175"/>
            <a:ext cx="588962" cy="3571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4969" name="AutoShape 121"/>
          <p:cNvSpPr>
            <a:spLocks noChangeAspect="1" noChangeArrowheads="1"/>
          </p:cNvSpPr>
          <p:nvPr/>
        </p:nvSpPr>
        <p:spPr bwMode="auto">
          <a:xfrm rot="5400000">
            <a:off x="7622382" y="5420519"/>
            <a:ext cx="188912" cy="19050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4970" name="Freeform 122"/>
          <p:cNvSpPr>
            <a:spLocks noChangeAspect="1"/>
          </p:cNvSpPr>
          <p:nvPr/>
        </p:nvSpPr>
        <p:spPr bwMode="auto">
          <a:xfrm rot="5400000">
            <a:off x="7635875" y="5441950"/>
            <a:ext cx="166688" cy="147638"/>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4971" name="Text Box 123"/>
          <p:cNvSpPr txBox="1">
            <a:spLocks noChangeAspect="1" noChangeArrowheads="1"/>
          </p:cNvSpPr>
          <p:nvPr/>
        </p:nvSpPr>
        <p:spPr bwMode="auto">
          <a:xfrm rot="-5400000">
            <a:off x="7654925" y="5357813"/>
            <a:ext cx="441325" cy="244475"/>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sp>
        <p:nvSpPr>
          <p:cNvPr id="974972" name="Line 124"/>
          <p:cNvSpPr>
            <a:spLocks noChangeAspect="1" noChangeShapeType="1"/>
          </p:cNvSpPr>
          <p:nvPr/>
        </p:nvSpPr>
        <p:spPr bwMode="auto">
          <a:xfrm>
            <a:off x="8005763" y="5516563"/>
            <a:ext cx="468312" cy="0"/>
          </a:xfrm>
          <a:prstGeom prst="line">
            <a:avLst/>
          </a:prstGeom>
          <a:noFill/>
          <a:ln w="28575">
            <a:solidFill>
              <a:schemeClr val="tx1"/>
            </a:solidFill>
            <a:round/>
            <a:headEnd/>
            <a:tailEnd/>
          </a:ln>
          <a:effectLst/>
        </p:spPr>
        <p:txBody>
          <a:bodyPr wrap="none" anchor="ctr"/>
          <a:lstStyle/>
          <a:p>
            <a:endParaRPr lang="en-US"/>
          </a:p>
        </p:txBody>
      </p:sp>
      <p:sp>
        <p:nvSpPr>
          <p:cNvPr id="974973" name="Line 125"/>
          <p:cNvSpPr>
            <a:spLocks noChangeAspect="1" noChangeShapeType="1"/>
          </p:cNvSpPr>
          <p:nvPr/>
        </p:nvSpPr>
        <p:spPr bwMode="auto">
          <a:xfrm>
            <a:off x="8469313" y="5535613"/>
            <a:ext cx="334962" cy="0"/>
          </a:xfrm>
          <a:prstGeom prst="line">
            <a:avLst/>
          </a:prstGeom>
          <a:noFill/>
          <a:ln w="28575">
            <a:solidFill>
              <a:schemeClr val="tx1"/>
            </a:solidFill>
            <a:round/>
            <a:headEnd/>
            <a:tailEnd/>
          </a:ln>
          <a:effectLst/>
        </p:spPr>
        <p:txBody>
          <a:bodyPr wrap="none" anchor="ctr"/>
          <a:lstStyle/>
          <a:p>
            <a:endParaRPr lang="en-US"/>
          </a:p>
        </p:txBody>
      </p:sp>
      <p:sp>
        <p:nvSpPr>
          <p:cNvPr id="974974" name="Rectangle 126"/>
          <p:cNvSpPr>
            <a:spLocks noChangeAspect="1" noChangeArrowheads="1"/>
          </p:cNvSpPr>
          <p:nvPr/>
        </p:nvSpPr>
        <p:spPr bwMode="auto">
          <a:xfrm>
            <a:off x="8359775" y="5332413"/>
            <a:ext cx="425450" cy="36830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4975" name="Text Box 127"/>
          <p:cNvSpPr txBox="1">
            <a:spLocks noChangeAspect="1" noChangeArrowheads="1"/>
          </p:cNvSpPr>
          <p:nvPr/>
        </p:nvSpPr>
        <p:spPr bwMode="auto">
          <a:xfrm>
            <a:off x="8289925" y="5372100"/>
            <a:ext cx="558800" cy="244475"/>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sp>
        <p:nvSpPr>
          <p:cNvPr id="974976" name="Rectangle 128"/>
          <p:cNvSpPr>
            <a:spLocks noChangeAspect="1" noChangeArrowheads="1"/>
          </p:cNvSpPr>
          <p:nvPr/>
        </p:nvSpPr>
        <p:spPr bwMode="auto">
          <a:xfrm>
            <a:off x="8140700" y="5170488"/>
            <a:ext cx="85725" cy="69056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77" name="Rectangle 129"/>
          <p:cNvSpPr>
            <a:spLocks noChangeAspect="1" noChangeArrowheads="1"/>
          </p:cNvSpPr>
          <p:nvPr/>
        </p:nvSpPr>
        <p:spPr bwMode="auto">
          <a:xfrm>
            <a:off x="7335838" y="5167313"/>
            <a:ext cx="85725" cy="700087"/>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4978" name="AutoShape 130"/>
          <p:cNvSpPr>
            <a:spLocks noChangeArrowheads="1"/>
          </p:cNvSpPr>
          <p:nvPr/>
        </p:nvSpPr>
        <p:spPr bwMode="auto">
          <a:xfrm>
            <a:off x="5113338" y="5165725"/>
            <a:ext cx="577850" cy="669925"/>
          </a:xfrm>
          <a:prstGeom prst="cloudCallout">
            <a:avLst>
              <a:gd name="adj1" fmla="val 39287"/>
              <a:gd name="adj2" fmla="val 38153"/>
            </a:avLst>
          </a:prstGeom>
          <a:solidFill>
            <a:srgbClr val="0FEFEA"/>
          </a:solidFill>
          <a:ln w="28575">
            <a:solidFill>
              <a:schemeClr val="tx1"/>
            </a:solidFill>
            <a:round/>
            <a:headEnd/>
            <a:tailEnd/>
          </a:ln>
          <a:effectLst/>
        </p:spPr>
        <p:txBody>
          <a:bodyPr wrap="none" anchor="ctr"/>
          <a:lstStyle/>
          <a:p>
            <a:pPr algn="ctr">
              <a:spcBef>
                <a:spcPct val="0"/>
              </a:spcBef>
            </a:pPr>
            <a:r>
              <a:rPr lang="en-US" sz="1500">
                <a:solidFill>
                  <a:schemeClr val="tx1"/>
                </a:solidFill>
                <a:latin typeface="Comic Sans MS" pitchFamily="66" charset="0"/>
              </a:rPr>
              <a:t>Bubble</a:t>
            </a:r>
            <a:endParaRPr lang="en-US">
              <a:solidFill>
                <a:schemeClr val="tx1"/>
              </a:solidFill>
              <a:latin typeface="Comic Sans MS" pitchFamily="66" charset="0"/>
            </a:endParaRPr>
          </a:p>
        </p:txBody>
      </p:sp>
      <p:grpSp>
        <p:nvGrpSpPr>
          <p:cNvPr id="23" name="Group 131"/>
          <p:cNvGrpSpPr>
            <a:grpSpLocks/>
          </p:cNvGrpSpPr>
          <p:nvPr/>
        </p:nvGrpSpPr>
        <p:grpSpPr bwMode="auto">
          <a:xfrm>
            <a:off x="6784975" y="5324475"/>
            <a:ext cx="428625" cy="369888"/>
            <a:chOff x="3936" y="3120"/>
            <a:chExt cx="270" cy="233"/>
          </a:xfrm>
        </p:grpSpPr>
        <p:sp>
          <p:nvSpPr>
            <p:cNvPr id="974980" name="Rectangle 132"/>
            <p:cNvSpPr>
              <a:spLocks noChangeArrowheads="1"/>
            </p:cNvSpPr>
            <p:nvPr/>
          </p:nvSpPr>
          <p:spPr bwMode="auto">
            <a:xfrm>
              <a:off x="3936" y="3120"/>
              <a:ext cx="270" cy="228"/>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974981" name="Rectangle 133"/>
            <p:cNvSpPr>
              <a:spLocks noChangeAspect="1" noChangeArrowheads="1"/>
            </p:cNvSpPr>
            <p:nvPr/>
          </p:nvSpPr>
          <p:spPr bwMode="auto">
            <a:xfrm>
              <a:off x="4069" y="3120"/>
              <a:ext cx="133" cy="230"/>
            </a:xfrm>
            <a:prstGeom prst="rect">
              <a:avLst/>
            </a:prstGeom>
            <a:solidFill>
              <a:schemeClr val="accent1"/>
            </a:solidFill>
            <a:ln w="28575">
              <a:noFill/>
              <a:miter lim="800000"/>
              <a:headEnd/>
              <a:tailEnd/>
            </a:ln>
            <a:effectLst/>
          </p:spPr>
          <p:txBody>
            <a:bodyPr wrap="none" anchor="ctr"/>
            <a:lstStyle/>
            <a:p>
              <a:endParaRPr lang="en-US"/>
            </a:p>
          </p:txBody>
        </p:sp>
        <p:sp>
          <p:nvSpPr>
            <p:cNvPr id="974982" name="Rectangle 134"/>
            <p:cNvSpPr>
              <a:spLocks noChangeAspect="1" noChangeArrowheads="1"/>
            </p:cNvSpPr>
            <p:nvPr/>
          </p:nvSpPr>
          <p:spPr bwMode="auto">
            <a:xfrm>
              <a:off x="3936" y="3120"/>
              <a:ext cx="266" cy="233"/>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sp>
          <p:nvSpPr>
            <p:cNvPr id="974983" name="Text Box 135"/>
            <p:cNvSpPr txBox="1">
              <a:spLocks noChangeAspect="1" noChangeArrowheads="1"/>
            </p:cNvSpPr>
            <p:nvPr/>
          </p:nvSpPr>
          <p:spPr bwMode="auto">
            <a:xfrm>
              <a:off x="3943" y="3145"/>
              <a:ext cx="254" cy="154"/>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4984" name="Line 136"/>
          <p:cNvSpPr>
            <a:spLocks noChangeShapeType="1"/>
          </p:cNvSpPr>
          <p:nvPr/>
        </p:nvSpPr>
        <p:spPr bwMode="auto">
          <a:xfrm>
            <a:off x="5832475" y="2803525"/>
            <a:ext cx="228600" cy="838200"/>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974985" name="Line 137"/>
          <p:cNvSpPr>
            <a:spLocks noChangeShapeType="1"/>
          </p:cNvSpPr>
          <p:nvPr/>
        </p:nvSpPr>
        <p:spPr bwMode="auto">
          <a:xfrm>
            <a:off x="6137275" y="2803525"/>
            <a:ext cx="76200" cy="1828800"/>
          </a:xfrm>
          <a:prstGeom prst="line">
            <a:avLst/>
          </a:prstGeom>
          <a:noFill/>
          <a:ln w="76200">
            <a:solidFill>
              <a:schemeClr val="hlink"/>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13249173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Date Placeholder 3"/>
          <p:cNvSpPr>
            <a:spLocks noGrp="1"/>
          </p:cNvSpPr>
          <p:nvPr>
            <p:ph type="dt" sz="half" idx="10"/>
          </p:nvPr>
        </p:nvSpPr>
        <p:spPr/>
        <p:txBody>
          <a:bodyPr/>
          <a:lstStyle/>
          <a:p>
            <a:fld id="{228D3CAF-2C7B-4AE9-89A5-644233EBC808}" type="datetime1">
              <a:rPr lang="en-US"/>
              <a:pPr/>
              <a:t>3/5/2019</a:t>
            </a:fld>
            <a:endParaRPr lang="en-US"/>
          </a:p>
        </p:txBody>
      </p:sp>
      <p:sp>
        <p:nvSpPr>
          <p:cNvPr id="189"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90" name="Slide Number Placeholder 5"/>
          <p:cNvSpPr>
            <a:spLocks noGrp="1"/>
          </p:cNvSpPr>
          <p:nvPr>
            <p:ph type="sldNum" sz="quarter" idx="4294967295"/>
          </p:nvPr>
        </p:nvSpPr>
        <p:spPr>
          <a:xfrm>
            <a:off x="6553200" y="6356350"/>
            <a:ext cx="2133600" cy="365125"/>
          </a:xfrm>
          <a:prstGeom prst="rect">
            <a:avLst/>
          </a:prstGeom>
        </p:spPr>
        <p:txBody>
          <a:bodyPr/>
          <a:lstStyle/>
          <a:p>
            <a:fld id="{0B98A293-0343-4242-AAE7-F914C0314C18}" type="slidenum">
              <a:rPr lang="en-US"/>
              <a:pPr/>
              <a:t>18</a:t>
            </a:fld>
            <a:endParaRPr lang="en-US" b="0">
              <a:solidFill>
                <a:srgbClr val="FBBA03"/>
              </a:solidFill>
            </a:endParaRPr>
          </a:p>
        </p:txBody>
      </p:sp>
      <p:sp>
        <p:nvSpPr>
          <p:cNvPr id="976898" name="Rectangle 2"/>
          <p:cNvSpPr>
            <a:spLocks noGrp="1" noChangeArrowheads="1"/>
          </p:cNvSpPr>
          <p:nvPr>
            <p:ph type="title"/>
          </p:nvPr>
        </p:nvSpPr>
        <p:spPr>
          <a:xfrm>
            <a:off x="685800" y="330200"/>
            <a:ext cx="7772400" cy="736600"/>
          </a:xfrm>
          <a:noFill/>
          <a:ln/>
        </p:spPr>
        <p:txBody>
          <a:bodyPr lIns="90488" tIns="44450" rIns="90488" bIns="44450">
            <a:normAutofit fontScale="90000"/>
          </a:bodyPr>
          <a:lstStyle/>
          <a:p>
            <a:r>
              <a:rPr lang="en-US" dirty="0">
                <a:solidFill>
                  <a:srgbClr val="FF0000"/>
                </a:solidFill>
              </a:rPr>
              <a:t>Control Hazard on Branches</a:t>
            </a:r>
            <a:r>
              <a:rPr lang="en-US" dirty="0"/>
              <a:t/>
            </a:r>
            <a:br>
              <a:rPr lang="en-US" dirty="0"/>
            </a:br>
            <a:r>
              <a:rPr lang="en-US" dirty="0"/>
              <a:t>Three Stage Stall</a:t>
            </a:r>
          </a:p>
        </p:txBody>
      </p:sp>
      <p:sp>
        <p:nvSpPr>
          <p:cNvPr id="976899" name="Rectangle 3"/>
          <p:cNvSpPr>
            <a:spLocks noChangeArrowheads="1"/>
          </p:cNvSpPr>
          <p:nvPr/>
        </p:nvSpPr>
        <p:spPr bwMode="auto">
          <a:xfrm>
            <a:off x="2427288" y="1295400"/>
            <a:ext cx="1143000" cy="3962400"/>
          </a:xfrm>
          <a:prstGeom prst="rect">
            <a:avLst/>
          </a:prstGeom>
          <a:solidFill>
            <a:schemeClr val="bg1"/>
          </a:solidFill>
          <a:ln w="12700">
            <a:noFill/>
            <a:miter lim="800000"/>
            <a:headEnd/>
            <a:tailEnd/>
          </a:ln>
          <a:effectLst/>
        </p:spPr>
        <p:txBody>
          <a:bodyPr wrap="none" anchor="ctr"/>
          <a:lstStyle/>
          <a:p>
            <a:endParaRPr lang="en-US"/>
          </a:p>
        </p:txBody>
      </p:sp>
      <p:grpSp>
        <p:nvGrpSpPr>
          <p:cNvPr id="2" name="Group 4"/>
          <p:cNvGrpSpPr>
            <a:grpSpLocks/>
          </p:cNvGrpSpPr>
          <p:nvPr/>
        </p:nvGrpSpPr>
        <p:grpSpPr bwMode="auto">
          <a:xfrm>
            <a:off x="457200" y="1447800"/>
            <a:ext cx="3475038" cy="3797300"/>
            <a:chOff x="473" y="1446"/>
            <a:chExt cx="1827" cy="2392"/>
          </a:xfrm>
        </p:grpSpPr>
        <p:sp>
          <p:nvSpPr>
            <p:cNvPr id="976901" name="Rectangle 5"/>
            <p:cNvSpPr>
              <a:spLocks noChangeArrowheads="1"/>
            </p:cNvSpPr>
            <p:nvPr/>
          </p:nvSpPr>
          <p:spPr bwMode="auto">
            <a:xfrm>
              <a:off x="473" y="1446"/>
              <a:ext cx="1631" cy="516"/>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10: beq r1,r3,36</a:t>
              </a:r>
            </a:p>
            <a:p>
              <a:pPr latinLnBrk="1">
                <a:spcBef>
                  <a:spcPct val="0"/>
                </a:spcBef>
              </a:pPr>
              <a:endParaRPr lang="en-US" sz="2400">
                <a:solidFill>
                  <a:schemeClr val="tx1"/>
                </a:solidFill>
                <a:latin typeface="Courier New" pitchFamily="49" charset="0"/>
              </a:endParaRPr>
            </a:p>
          </p:txBody>
        </p:sp>
        <p:sp>
          <p:nvSpPr>
            <p:cNvPr id="976902" name="Rectangle 6"/>
            <p:cNvSpPr>
              <a:spLocks noChangeArrowheads="1"/>
            </p:cNvSpPr>
            <p:nvPr/>
          </p:nvSpPr>
          <p:spPr bwMode="auto">
            <a:xfrm>
              <a:off x="473" y="1998"/>
              <a:ext cx="1727"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14: and r2,r3,r5 </a:t>
              </a:r>
            </a:p>
            <a:p>
              <a:pPr latinLnBrk="1">
                <a:spcBef>
                  <a:spcPct val="0"/>
                </a:spcBef>
              </a:pPr>
              <a:endParaRPr lang="en-US" sz="2400">
                <a:solidFill>
                  <a:schemeClr val="tx1"/>
                </a:solidFill>
                <a:latin typeface="Courier New" pitchFamily="49" charset="0"/>
              </a:endParaRPr>
            </a:p>
          </p:txBody>
        </p:sp>
        <p:sp>
          <p:nvSpPr>
            <p:cNvPr id="976903" name="Rectangle 7"/>
            <p:cNvSpPr>
              <a:spLocks noChangeArrowheads="1"/>
            </p:cNvSpPr>
            <p:nvPr/>
          </p:nvSpPr>
          <p:spPr bwMode="auto">
            <a:xfrm>
              <a:off x="473" y="2526"/>
              <a:ext cx="1631"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18: or  r6,r1,r7</a:t>
              </a:r>
            </a:p>
            <a:p>
              <a:pPr latinLnBrk="1">
                <a:spcBef>
                  <a:spcPct val="0"/>
                </a:spcBef>
              </a:pPr>
              <a:endParaRPr lang="en-US" sz="2400">
                <a:solidFill>
                  <a:schemeClr val="tx1"/>
                </a:solidFill>
                <a:latin typeface="Courier New" pitchFamily="49" charset="0"/>
              </a:endParaRPr>
            </a:p>
          </p:txBody>
        </p:sp>
        <p:sp>
          <p:nvSpPr>
            <p:cNvPr id="976904" name="Rectangle 8"/>
            <p:cNvSpPr>
              <a:spLocks noChangeArrowheads="1"/>
            </p:cNvSpPr>
            <p:nvPr/>
          </p:nvSpPr>
          <p:spPr bwMode="auto">
            <a:xfrm>
              <a:off x="473" y="3066"/>
              <a:ext cx="1631" cy="51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22: add r8,r1,r9</a:t>
              </a:r>
            </a:p>
            <a:p>
              <a:pPr latinLnBrk="1">
                <a:spcBef>
                  <a:spcPct val="0"/>
                </a:spcBef>
              </a:pPr>
              <a:endParaRPr lang="en-US" sz="2400">
                <a:solidFill>
                  <a:schemeClr val="tx1"/>
                </a:solidFill>
                <a:latin typeface="Courier New" pitchFamily="49" charset="0"/>
              </a:endParaRPr>
            </a:p>
          </p:txBody>
        </p:sp>
        <p:sp>
          <p:nvSpPr>
            <p:cNvPr id="976905" name="Rectangle 9"/>
            <p:cNvSpPr>
              <a:spLocks noChangeArrowheads="1"/>
            </p:cNvSpPr>
            <p:nvPr/>
          </p:nvSpPr>
          <p:spPr bwMode="auto">
            <a:xfrm>
              <a:off x="477" y="3552"/>
              <a:ext cx="1823" cy="286"/>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36: xor r10,r1,r11</a:t>
              </a:r>
            </a:p>
          </p:txBody>
        </p:sp>
      </p:grpSp>
      <p:sp>
        <p:nvSpPr>
          <p:cNvPr id="976906" name="Freeform 10"/>
          <p:cNvSpPr>
            <a:spLocks/>
          </p:cNvSpPr>
          <p:nvPr/>
        </p:nvSpPr>
        <p:spPr bwMode="auto">
          <a:xfrm>
            <a:off x="2286000" y="1819275"/>
            <a:ext cx="1447800" cy="3057525"/>
          </a:xfrm>
          <a:custGeom>
            <a:avLst/>
            <a:gdLst/>
            <a:ahLst/>
            <a:cxnLst>
              <a:cxn ang="0">
                <a:pos x="0" y="0"/>
              </a:cxn>
              <a:cxn ang="0">
                <a:pos x="0" y="192"/>
              </a:cxn>
              <a:cxn ang="0">
                <a:pos x="960" y="192"/>
              </a:cxn>
              <a:cxn ang="0">
                <a:pos x="960" y="1728"/>
              </a:cxn>
              <a:cxn ang="0">
                <a:pos x="48" y="1728"/>
              </a:cxn>
              <a:cxn ang="0">
                <a:pos x="48" y="1920"/>
              </a:cxn>
            </a:cxnLst>
            <a:rect l="0" t="0" r="r" b="b"/>
            <a:pathLst>
              <a:path w="960" h="1920">
                <a:moveTo>
                  <a:pt x="0" y="0"/>
                </a:moveTo>
                <a:lnTo>
                  <a:pt x="0" y="192"/>
                </a:lnTo>
                <a:lnTo>
                  <a:pt x="960" y="192"/>
                </a:lnTo>
                <a:lnTo>
                  <a:pt x="960" y="1728"/>
                </a:lnTo>
                <a:lnTo>
                  <a:pt x="48" y="1728"/>
                </a:lnTo>
                <a:lnTo>
                  <a:pt x="48" y="192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grpSp>
        <p:nvGrpSpPr>
          <p:cNvPr id="3" name="Group 11"/>
          <p:cNvGrpSpPr>
            <a:grpSpLocks/>
          </p:cNvGrpSpPr>
          <p:nvPr/>
        </p:nvGrpSpPr>
        <p:grpSpPr bwMode="auto">
          <a:xfrm>
            <a:off x="3810000" y="1295400"/>
            <a:ext cx="5783263" cy="4057650"/>
            <a:chOff x="2047" y="1344"/>
            <a:chExt cx="3708" cy="2556"/>
          </a:xfrm>
        </p:grpSpPr>
        <p:grpSp>
          <p:nvGrpSpPr>
            <p:cNvPr id="4" name="Group 12"/>
            <p:cNvGrpSpPr>
              <a:grpSpLocks/>
            </p:cNvGrpSpPr>
            <p:nvPr/>
          </p:nvGrpSpPr>
          <p:grpSpPr bwMode="auto">
            <a:xfrm>
              <a:off x="2902" y="2419"/>
              <a:ext cx="2001" cy="441"/>
              <a:chOff x="1924" y="1200"/>
              <a:chExt cx="1970" cy="441"/>
            </a:xfrm>
          </p:grpSpPr>
          <p:grpSp>
            <p:nvGrpSpPr>
              <p:cNvPr id="5" name="Group 13"/>
              <p:cNvGrpSpPr>
                <a:grpSpLocks noChangeAspect="1"/>
              </p:cNvGrpSpPr>
              <p:nvPr/>
            </p:nvGrpSpPr>
            <p:grpSpPr bwMode="auto">
              <a:xfrm>
                <a:off x="2415" y="1304"/>
                <a:ext cx="254" cy="233"/>
                <a:chOff x="1344" y="528"/>
                <a:chExt cx="550" cy="432"/>
              </a:xfrm>
            </p:grpSpPr>
            <p:grpSp>
              <p:nvGrpSpPr>
                <p:cNvPr id="6" name="Group 14"/>
                <p:cNvGrpSpPr>
                  <a:grpSpLocks noChangeAspect="1"/>
                </p:cNvGrpSpPr>
                <p:nvPr/>
              </p:nvGrpSpPr>
              <p:grpSpPr bwMode="auto">
                <a:xfrm>
                  <a:off x="1374" y="528"/>
                  <a:ext cx="480" cy="432"/>
                  <a:chOff x="1392" y="528"/>
                  <a:chExt cx="480" cy="432"/>
                </a:xfrm>
              </p:grpSpPr>
              <p:sp>
                <p:nvSpPr>
                  <p:cNvPr id="976911" name="Rectangle 15"/>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6912" name="Rectangle 16"/>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6913" name="Text Box 17"/>
                <p:cNvSpPr txBox="1">
                  <a:spLocks noChangeAspect="1" noChangeArrowheads="1"/>
                </p:cNvSpPr>
                <p:nvPr/>
              </p:nvSpPr>
              <p:spPr bwMode="auto">
                <a:xfrm>
                  <a:off x="1344" y="574"/>
                  <a:ext cx="550"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6914" name="Line 18"/>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6915" name="Line 19"/>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7" name="Group 20"/>
              <p:cNvGrpSpPr>
                <a:grpSpLocks noChangeAspect="1"/>
              </p:cNvGrpSpPr>
              <p:nvPr/>
            </p:nvGrpSpPr>
            <p:grpSpPr bwMode="auto">
              <a:xfrm>
                <a:off x="2851" y="1235"/>
                <a:ext cx="211" cy="371"/>
                <a:chOff x="2991" y="411"/>
                <a:chExt cx="381" cy="768"/>
              </a:xfrm>
            </p:grpSpPr>
            <p:sp>
              <p:nvSpPr>
                <p:cNvPr id="976917" name="AutoShape 21"/>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6918" name="AutoShape 2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6919" name="Freeform 23"/>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6920" name="Text Box 24"/>
                <p:cNvSpPr txBox="1">
                  <a:spLocks noChangeAspect="1" noChangeArrowheads="1"/>
                </p:cNvSpPr>
                <p:nvPr/>
              </p:nvSpPr>
              <p:spPr bwMode="auto">
                <a:xfrm rot="-5400000">
                  <a:off x="2946" y="607"/>
                  <a:ext cx="575" cy="27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6921" name="Line 25"/>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6922" name="Line 26"/>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8" name="Group 27"/>
              <p:cNvGrpSpPr>
                <a:grpSpLocks noChangeAspect="1"/>
              </p:cNvGrpSpPr>
              <p:nvPr/>
            </p:nvGrpSpPr>
            <p:grpSpPr bwMode="auto">
              <a:xfrm>
                <a:off x="3172" y="1305"/>
                <a:ext cx="353" cy="232"/>
                <a:chOff x="3773" y="576"/>
                <a:chExt cx="763" cy="480"/>
              </a:xfrm>
            </p:grpSpPr>
            <p:sp>
              <p:nvSpPr>
                <p:cNvPr id="976924" name="Rectangle 2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6925" name="Text Box 29"/>
                <p:cNvSpPr txBox="1">
                  <a:spLocks noChangeAspect="1" noChangeArrowheads="1"/>
                </p:cNvSpPr>
                <p:nvPr/>
              </p:nvSpPr>
              <p:spPr bwMode="auto">
                <a:xfrm>
                  <a:off x="3773" y="628"/>
                  <a:ext cx="76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6926" name="Freeform 30"/>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6927" name="Line 31"/>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6928" name="Line 32"/>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 name="Group 33"/>
              <p:cNvGrpSpPr>
                <a:grpSpLocks noChangeAspect="1"/>
              </p:cNvGrpSpPr>
              <p:nvPr/>
            </p:nvGrpSpPr>
            <p:grpSpPr bwMode="auto">
              <a:xfrm>
                <a:off x="1924" y="1305"/>
                <a:ext cx="372" cy="232"/>
                <a:chOff x="1042" y="576"/>
                <a:chExt cx="803" cy="480"/>
              </a:xfrm>
            </p:grpSpPr>
            <p:sp>
              <p:nvSpPr>
                <p:cNvPr id="976930" name="Rectangle 34"/>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6931" name="Text Box 35"/>
                <p:cNvSpPr txBox="1">
                  <a:spLocks noChangeAspect="1" noChangeArrowheads="1"/>
                </p:cNvSpPr>
                <p:nvPr/>
              </p:nvSpPr>
              <p:spPr bwMode="auto">
                <a:xfrm>
                  <a:off x="1042" y="628"/>
                  <a:ext cx="80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0" name="Group 36"/>
              <p:cNvGrpSpPr>
                <a:grpSpLocks/>
              </p:cNvGrpSpPr>
              <p:nvPr/>
            </p:nvGrpSpPr>
            <p:grpSpPr bwMode="auto">
              <a:xfrm>
                <a:off x="2288" y="1200"/>
                <a:ext cx="1297" cy="441"/>
                <a:chOff x="2112" y="528"/>
                <a:chExt cx="2088" cy="681"/>
              </a:xfrm>
            </p:grpSpPr>
            <p:sp>
              <p:nvSpPr>
                <p:cNvPr id="976933" name="Rectangle 37"/>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6934" name="Rectangle 38"/>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6935" name="Rectangle 39"/>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6936" name="Rectangle 40"/>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1" name="Group 41"/>
              <p:cNvGrpSpPr>
                <a:grpSpLocks noChangeAspect="1"/>
              </p:cNvGrpSpPr>
              <p:nvPr/>
            </p:nvGrpSpPr>
            <p:grpSpPr bwMode="auto">
              <a:xfrm flipH="1">
                <a:off x="3640" y="1296"/>
                <a:ext cx="254" cy="233"/>
                <a:chOff x="1356" y="528"/>
                <a:chExt cx="546" cy="432"/>
              </a:xfrm>
            </p:grpSpPr>
            <p:grpSp>
              <p:nvGrpSpPr>
                <p:cNvPr id="12" name="Group 42"/>
                <p:cNvGrpSpPr>
                  <a:grpSpLocks noChangeAspect="1"/>
                </p:cNvGrpSpPr>
                <p:nvPr/>
              </p:nvGrpSpPr>
              <p:grpSpPr bwMode="auto">
                <a:xfrm>
                  <a:off x="1374" y="528"/>
                  <a:ext cx="480" cy="432"/>
                  <a:chOff x="1392" y="528"/>
                  <a:chExt cx="480" cy="432"/>
                </a:xfrm>
              </p:grpSpPr>
              <p:sp>
                <p:nvSpPr>
                  <p:cNvPr id="976939" name="Rectangle 43"/>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6940" name="Rectangle 44"/>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6941" name="Text Box 45"/>
                <p:cNvSpPr txBox="1">
                  <a:spLocks noChangeAspect="1" noChangeArrowheads="1"/>
                </p:cNvSpPr>
                <p:nvPr/>
              </p:nvSpPr>
              <p:spPr bwMode="auto">
                <a:xfrm>
                  <a:off x="1356" y="574"/>
                  <a:ext cx="546"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3" name="Group 46"/>
            <p:cNvGrpSpPr>
              <a:grpSpLocks/>
            </p:cNvGrpSpPr>
            <p:nvPr/>
          </p:nvGrpSpPr>
          <p:grpSpPr bwMode="auto">
            <a:xfrm>
              <a:off x="2474" y="1883"/>
              <a:ext cx="2003" cy="441"/>
              <a:chOff x="1923" y="1200"/>
              <a:chExt cx="1972" cy="441"/>
            </a:xfrm>
          </p:grpSpPr>
          <p:grpSp>
            <p:nvGrpSpPr>
              <p:cNvPr id="14" name="Group 47"/>
              <p:cNvGrpSpPr>
                <a:grpSpLocks noChangeAspect="1"/>
              </p:cNvGrpSpPr>
              <p:nvPr/>
            </p:nvGrpSpPr>
            <p:grpSpPr bwMode="auto">
              <a:xfrm>
                <a:off x="2414" y="1304"/>
                <a:ext cx="255" cy="233"/>
                <a:chOff x="1341" y="528"/>
                <a:chExt cx="553" cy="432"/>
              </a:xfrm>
            </p:grpSpPr>
            <p:grpSp>
              <p:nvGrpSpPr>
                <p:cNvPr id="15" name="Group 48"/>
                <p:cNvGrpSpPr>
                  <a:grpSpLocks noChangeAspect="1"/>
                </p:cNvGrpSpPr>
                <p:nvPr/>
              </p:nvGrpSpPr>
              <p:grpSpPr bwMode="auto">
                <a:xfrm>
                  <a:off x="1374" y="528"/>
                  <a:ext cx="480" cy="432"/>
                  <a:chOff x="1392" y="528"/>
                  <a:chExt cx="480" cy="432"/>
                </a:xfrm>
              </p:grpSpPr>
              <p:sp>
                <p:nvSpPr>
                  <p:cNvPr id="976945" name="Rectangle 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6946" name="Rectangle 5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6947" name="Text Box 51"/>
                <p:cNvSpPr txBox="1">
                  <a:spLocks noChangeAspect="1" noChangeArrowheads="1"/>
                </p:cNvSpPr>
                <p:nvPr/>
              </p:nvSpPr>
              <p:spPr bwMode="auto">
                <a:xfrm>
                  <a:off x="1341" y="574"/>
                  <a:ext cx="553"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6948" name="Line 52"/>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6949" name="Line 53"/>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6" name="Group 54"/>
              <p:cNvGrpSpPr>
                <a:grpSpLocks noChangeAspect="1"/>
              </p:cNvGrpSpPr>
              <p:nvPr/>
            </p:nvGrpSpPr>
            <p:grpSpPr bwMode="auto">
              <a:xfrm>
                <a:off x="2851" y="1235"/>
                <a:ext cx="208" cy="371"/>
                <a:chOff x="2991" y="411"/>
                <a:chExt cx="375" cy="768"/>
              </a:xfrm>
            </p:grpSpPr>
            <p:sp>
              <p:nvSpPr>
                <p:cNvPr id="976951" name="AutoShape 55"/>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6952" name="AutoShape 56"/>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6953" name="Freeform 57"/>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6954" name="Text Box 58"/>
                <p:cNvSpPr txBox="1">
                  <a:spLocks noChangeAspect="1" noChangeArrowheads="1"/>
                </p:cNvSpPr>
                <p:nvPr/>
              </p:nvSpPr>
              <p:spPr bwMode="auto">
                <a:xfrm rot="-5400000">
                  <a:off x="2939" y="610"/>
                  <a:ext cx="575" cy="27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6955" name="Line 59"/>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6956" name="Line 60"/>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7" name="Group 61"/>
              <p:cNvGrpSpPr>
                <a:grpSpLocks noChangeAspect="1"/>
              </p:cNvGrpSpPr>
              <p:nvPr/>
            </p:nvGrpSpPr>
            <p:grpSpPr bwMode="auto">
              <a:xfrm>
                <a:off x="3172" y="1305"/>
                <a:ext cx="353" cy="232"/>
                <a:chOff x="3773" y="576"/>
                <a:chExt cx="763" cy="480"/>
              </a:xfrm>
            </p:grpSpPr>
            <p:sp>
              <p:nvSpPr>
                <p:cNvPr id="976958" name="Rectangle 62"/>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6959" name="Text Box 63"/>
                <p:cNvSpPr txBox="1">
                  <a:spLocks noChangeAspect="1" noChangeArrowheads="1"/>
                </p:cNvSpPr>
                <p:nvPr/>
              </p:nvSpPr>
              <p:spPr bwMode="auto">
                <a:xfrm>
                  <a:off x="3773" y="628"/>
                  <a:ext cx="76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6960" name="Freeform 64"/>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6961" name="Line 65"/>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6962" name="Line 66"/>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8" name="Group 67"/>
              <p:cNvGrpSpPr>
                <a:grpSpLocks noChangeAspect="1"/>
              </p:cNvGrpSpPr>
              <p:nvPr/>
            </p:nvGrpSpPr>
            <p:grpSpPr bwMode="auto">
              <a:xfrm>
                <a:off x="1923" y="1305"/>
                <a:ext cx="372" cy="232"/>
                <a:chOff x="1039" y="576"/>
                <a:chExt cx="802" cy="480"/>
              </a:xfrm>
            </p:grpSpPr>
            <p:sp>
              <p:nvSpPr>
                <p:cNvPr id="976964" name="Rectangle 68"/>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6965" name="Text Box 69"/>
                <p:cNvSpPr txBox="1">
                  <a:spLocks noChangeAspect="1" noChangeArrowheads="1"/>
                </p:cNvSpPr>
                <p:nvPr/>
              </p:nvSpPr>
              <p:spPr bwMode="auto">
                <a:xfrm>
                  <a:off x="1039" y="628"/>
                  <a:ext cx="80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9" name="Group 70"/>
              <p:cNvGrpSpPr>
                <a:grpSpLocks/>
              </p:cNvGrpSpPr>
              <p:nvPr/>
            </p:nvGrpSpPr>
            <p:grpSpPr bwMode="auto">
              <a:xfrm>
                <a:off x="2288" y="1200"/>
                <a:ext cx="1297" cy="441"/>
                <a:chOff x="2112" y="528"/>
                <a:chExt cx="2088" cy="681"/>
              </a:xfrm>
            </p:grpSpPr>
            <p:sp>
              <p:nvSpPr>
                <p:cNvPr id="976967" name="Rectangle 71"/>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6968" name="Rectangle 72"/>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6969" name="Rectangle 73"/>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6970" name="Rectangle 74"/>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0" name="Group 75"/>
              <p:cNvGrpSpPr>
                <a:grpSpLocks noChangeAspect="1"/>
              </p:cNvGrpSpPr>
              <p:nvPr/>
            </p:nvGrpSpPr>
            <p:grpSpPr bwMode="auto">
              <a:xfrm flipH="1">
                <a:off x="3640" y="1296"/>
                <a:ext cx="255" cy="233"/>
                <a:chOff x="1356" y="528"/>
                <a:chExt cx="548" cy="432"/>
              </a:xfrm>
            </p:grpSpPr>
            <p:grpSp>
              <p:nvGrpSpPr>
                <p:cNvPr id="21" name="Group 76"/>
                <p:cNvGrpSpPr>
                  <a:grpSpLocks noChangeAspect="1"/>
                </p:cNvGrpSpPr>
                <p:nvPr/>
              </p:nvGrpSpPr>
              <p:grpSpPr bwMode="auto">
                <a:xfrm>
                  <a:off x="1374" y="528"/>
                  <a:ext cx="480" cy="432"/>
                  <a:chOff x="1392" y="528"/>
                  <a:chExt cx="480" cy="432"/>
                </a:xfrm>
              </p:grpSpPr>
              <p:sp>
                <p:nvSpPr>
                  <p:cNvPr id="976973" name="Rectangle 7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6974" name="Rectangle 7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6975" name="Text Box 79"/>
                <p:cNvSpPr txBox="1">
                  <a:spLocks noChangeAspect="1" noChangeArrowheads="1"/>
                </p:cNvSpPr>
                <p:nvPr/>
              </p:nvSpPr>
              <p:spPr bwMode="auto">
                <a:xfrm>
                  <a:off x="1356" y="574"/>
                  <a:ext cx="54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22" name="Group 80"/>
            <p:cNvGrpSpPr>
              <a:grpSpLocks/>
            </p:cNvGrpSpPr>
            <p:nvPr/>
          </p:nvGrpSpPr>
          <p:grpSpPr bwMode="auto">
            <a:xfrm>
              <a:off x="2055" y="1363"/>
              <a:ext cx="2001" cy="441"/>
              <a:chOff x="1923" y="1200"/>
              <a:chExt cx="1970" cy="441"/>
            </a:xfrm>
          </p:grpSpPr>
          <p:grpSp>
            <p:nvGrpSpPr>
              <p:cNvPr id="23" name="Group 81"/>
              <p:cNvGrpSpPr>
                <a:grpSpLocks noChangeAspect="1"/>
              </p:cNvGrpSpPr>
              <p:nvPr/>
            </p:nvGrpSpPr>
            <p:grpSpPr bwMode="auto">
              <a:xfrm>
                <a:off x="2414" y="1304"/>
                <a:ext cx="254" cy="233"/>
                <a:chOff x="1342" y="528"/>
                <a:chExt cx="550" cy="432"/>
              </a:xfrm>
            </p:grpSpPr>
            <p:grpSp>
              <p:nvGrpSpPr>
                <p:cNvPr id="24" name="Group 82"/>
                <p:cNvGrpSpPr>
                  <a:grpSpLocks noChangeAspect="1"/>
                </p:cNvGrpSpPr>
                <p:nvPr/>
              </p:nvGrpSpPr>
              <p:grpSpPr bwMode="auto">
                <a:xfrm>
                  <a:off x="1374" y="528"/>
                  <a:ext cx="480" cy="432"/>
                  <a:chOff x="1392" y="528"/>
                  <a:chExt cx="480" cy="432"/>
                </a:xfrm>
              </p:grpSpPr>
              <p:sp>
                <p:nvSpPr>
                  <p:cNvPr id="976979" name="Rectangle 83"/>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6980" name="Rectangle 84"/>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6981" name="Text Box 85"/>
                <p:cNvSpPr txBox="1">
                  <a:spLocks noChangeAspect="1" noChangeArrowheads="1"/>
                </p:cNvSpPr>
                <p:nvPr/>
              </p:nvSpPr>
              <p:spPr bwMode="auto">
                <a:xfrm>
                  <a:off x="1342" y="574"/>
                  <a:ext cx="550"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6982" name="Line 86"/>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6983" name="Line 87"/>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25" name="Group 88"/>
              <p:cNvGrpSpPr>
                <a:grpSpLocks noChangeAspect="1"/>
              </p:cNvGrpSpPr>
              <p:nvPr/>
            </p:nvGrpSpPr>
            <p:grpSpPr bwMode="auto">
              <a:xfrm>
                <a:off x="2851" y="1235"/>
                <a:ext cx="209" cy="371"/>
                <a:chOff x="2991" y="411"/>
                <a:chExt cx="377" cy="768"/>
              </a:xfrm>
            </p:grpSpPr>
            <p:sp>
              <p:nvSpPr>
                <p:cNvPr id="976985" name="AutoShape 89"/>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6986" name="AutoShape 90"/>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6987" name="Freeform 91"/>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6988" name="Text Box 92"/>
                <p:cNvSpPr txBox="1">
                  <a:spLocks noChangeAspect="1" noChangeArrowheads="1"/>
                </p:cNvSpPr>
                <p:nvPr/>
              </p:nvSpPr>
              <p:spPr bwMode="auto">
                <a:xfrm rot="-5400000">
                  <a:off x="2942" y="609"/>
                  <a:ext cx="575" cy="27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6989" name="Line 93"/>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6990" name="Line 94"/>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26" name="Group 95"/>
              <p:cNvGrpSpPr>
                <a:grpSpLocks noChangeAspect="1"/>
              </p:cNvGrpSpPr>
              <p:nvPr/>
            </p:nvGrpSpPr>
            <p:grpSpPr bwMode="auto">
              <a:xfrm>
                <a:off x="3171" y="1305"/>
                <a:ext cx="354" cy="232"/>
                <a:chOff x="3771" y="576"/>
                <a:chExt cx="765" cy="480"/>
              </a:xfrm>
            </p:grpSpPr>
            <p:sp>
              <p:nvSpPr>
                <p:cNvPr id="976992" name="Rectangle 96"/>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6993" name="Text Box 97"/>
                <p:cNvSpPr txBox="1">
                  <a:spLocks noChangeAspect="1" noChangeArrowheads="1"/>
                </p:cNvSpPr>
                <p:nvPr/>
              </p:nvSpPr>
              <p:spPr bwMode="auto">
                <a:xfrm>
                  <a:off x="3771" y="628"/>
                  <a:ext cx="765"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6994" name="Freeform 98"/>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6995" name="Line 99"/>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6996" name="Line 100"/>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27" name="Group 101"/>
              <p:cNvGrpSpPr>
                <a:grpSpLocks noChangeAspect="1"/>
              </p:cNvGrpSpPr>
              <p:nvPr/>
            </p:nvGrpSpPr>
            <p:grpSpPr bwMode="auto">
              <a:xfrm>
                <a:off x="1923" y="1305"/>
                <a:ext cx="372" cy="232"/>
                <a:chOff x="1039" y="576"/>
                <a:chExt cx="803" cy="480"/>
              </a:xfrm>
            </p:grpSpPr>
            <p:sp>
              <p:nvSpPr>
                <p:cNvPr id="976998" name="Rectangle 10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6999" name="Text Box 103"/>
                <p:cNvSpPr txBox="1">
                  <a:spLocks noChangeAspect="1" noChangeArrowheads="1"/>
                </p:cNvSpPr>
                <p:nvPr/>
              </p:nvSpPr>
              <p:spPr bwMode="auto">
                <a:xfrm>
                  <a:off x="1039" y="628"/>
                  <a:ext cx="80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8" name="Group 104"/>
              <p:cNvGrpSpPr>
                <a:grpSpLocks/>
              </p:cNvGrpSpPr>
              <p:nvPr/>
            </p:nvGrpSpPr>
            <p:grpSpPr bwMode="auto">
              <a:xfrm>
                <a:off x="2288" y="1200"/>
                <a:ext cx="1297" cy="441"/>
                <a:chOff x="2112" y="528"/>
                <a:chExt cx="2088" cy="681"/>
              </a:xfrm>
            </p:grpSpPr>
            <p:sp>
              <p:nvSpPr>
                <p:cNvPr id="977001" name="Rectangle 10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02" name="Rectangle 10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03" name="Rectangle 10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04" name="Rectangle 10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9" name="Group 109"/>
              <p:cNvGrpSpPr>
                <a:grpSpLocks noChangeAspect="1"/>
              </p:cNvGrpSpPr>
              <p:nvPr/>
            </p:nvGrpSpPr>
            <p:grpSpPr bwMode="auto">
              <a:xfrm flipH="1">
                <a:off x="3639" y="1296"/>
                <a:ext cx="254" cy="233"/>
                <a:chOff x="1354" y="528"/>
                <a:chExt cx="546" cy="432"/>
              </a:xfrm>
            </p:grpSpPr>
            <p:grpSp>
              <p:nvGrpSpPr>
                <p:cNvPr id="30" name="Group 110"/>
                <p:cNvGrpSpPr>
                  <a:grpSpLocks noChangeAspect="1"/>
                </p:cNvGrpSpPr>
                <p:nvPr/>
              </p:nvGrpSpPr>
              <p:grpSpPr bwMode="auto">
                <a:xfrm>
                  <a:off x="1374" y="528"/>
                  <a:ext cx="480" cy="432"/>
                  <a:chOff x="1392" y="528"/>
                  <a:chExt cx="480" cy="432"/>
                </a:xfrm>
              </p:grpSpPr>
              <p:sp>
                <p:nvSpPr>
                  <p:cNvPr id="977007" name="Rectangle 11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7008" name="Rectangle 11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7009" name="Text Box 113"/>
                <p:cNvSpPr txBox="1">
                  <a:spLocks noChangeAspect="1" noChangeArrowheads="1"/>
                </p:cNvSpPr>
                <p:nvPr/>
              </p:nvSpPr>
              <p:spPr bwMode="auto">
                <a:xfrm>
                  <a:off x="1354" y="574"/>
                  <a:ext cx="546"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31" name="Group 114"/>
            <p:cNvGrpSpPr>
              <a:grpSpLocks noChangeAspect="1"/>
            </p:cNvGrpSpPr>
            <p:nvPr/>
          </p:nvGrpSpPr>
          <p:grpSpPr bwMode="auto">
            <a:xfrm>
              <a:off x="3824" y="3051"/>
              <a:ext cx="259" cy="233"/>
              <a:chOff x="1338" y="528"/>
              <a:chExt cx="552" cy="432"/>
            </a:xfrm>
          </p:grpSpPr>
          <p:grpSp>
            <p:nvGrpSpPr>
              <p:cNvPr id="976896" name="Group 115"/>
              <p:cNvGrpSpPr>
                <a:grpSpLocks noChangeAspect="1"/>
              </p:cNvGrpSpPr>
              <p:nvPr/>
            </p:nvGrpSpPr>
            <p:grpSpPr bwMode="auto">
              <a:xfrm>
                <a:off x="1374" y="528"/>
                <a:ext cx="480" cy="432"/>
                <a:chOff x="1392" y="528"/>
                <a:chExt cx="480" cy="432"/>
              </a:xfrm>
            </p:grpSpPr>
            <p:sp>
              <p:nvSpPr>
                <p:cNvPr id="977012" name="Rectangle 116"/>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7013" name="Rectangle 117"/>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7014" name="Text Box 118"/>
              <p:cNvSpPr txBox="1">
                <a:spLocks noChangeAspect="1" noChangeArrowheads="1"/>
              </p:cNvSpPr>
              <p:nvPr/>
            </p:nvSpPr>
            <p:spPr bwMode="auto">
              <a:xfrm>
                <a:off x="1338" y="574"/>
                <a:ext cx="55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7015" name="Line 119"/>
            <p:cNvSpPr>
              <a:spLocks noChangeAspect="1" noChangeShapeType="1"/>
            </p:cNvSpPr>
            <p:nvPr/>
          </p:nvSpPr>
          <p:spPr bwMode="auto">
            <a:xfrm>
              <a:off x="4067" y="3098"/>
              <a:ext cx="248" cy="0"/>
            </a:xfrm>
            <a:prstGeom prst="line">
              <a:avLst/>
            </a:prstGeom>
            <a:noFill/>
            <a:ln w="28575">
              <a:solidFill>
                <a:schemeClr val="tx1"/>
              </a:solidFill>
              <a:round/>
              <a:headEnd/>
              <a:tailEnd/>
            </a:ln>
            <a:effectLst/>
          </p:spPr>
          <p:txBody>
            <a:bodyPr wrap="none" anchor="ctr"/>
            <a:lstStyle/>
            <a:p>
              <a:endParaRPr lang="en-US"/>
            </a:p>
          </p:txBody>
        </p:sp>
        <p:sp>
          <p:nvSpPr>
            <p:cNvPr id="977016" name="Line 120"/>
            <p:cNvSpPr>
              <a:spLocks noChangeAspect="1" noChangeShapeType="1"/>
            </p:cNvSpPr>
            <p:nvPr/>
          </p:nvSpPr>
          <p:spPr bwMode="auto">
            <a:xfrm>
              <a:off x="4067" y="3237"/>
              <a:ext cx="248" cy="0"/>
            </a:xfrm>
            <a:prstGeom prst="line">
              <a:avLst/>
            </a:prstGeom>
            <a:noFill/>
            <a:ln w="28575">
              <a:solidFill>
                <a:schemeClr val="tx1"/>
              </a:solidFill>
              <a:round/>
              <a:headEnd/>
              <a:tailEnd/>
            </a:ln>
            <a:effectLst/>
          </p:spPr>
          <p:txBody>
            <a:bodyPr wrap="none" anchor="ctr"/>
            <a:lstStyle/>
            <a:p>
              <a:endParaRPr lang="en-US"/>
            </a:p>
          </p:txBody>
        </p:sp>
        <p:grpSp>
          <p:nvGrpSpPr>
            <p:cNvPr id="976897" name="Group 121"/>
            <p:cNvGrpSpPr>
              <a:grpSpLocks noChangeAspect="1"/>
            </p:cNvGrpSpPr>
            <p:nvPr/>
          </p:nvGrpSpPr>
          <p:grpSpPr bwMode="auto">
            <a:xfrm>
              <a:off x="4270" y="2982"/>
              <a:ext cx="213" cy="371"/>
              <a:chOff x="2991" y="411"/>
              <a:chExt cx="379" cy="768"/>
            </a:xfrm>
          </p:grpSpPr>
          <p:sp>
            <p:nvSpPr>
              <p:cNvPr id="977018" name="AutoShape 122"/>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7019" name="AutoShape 12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7020" name="Freeform 124"/>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7021" name="Text Box 125"/>
              <p:cNvSpPr txBox="1">
                <a:spLocks noChangeAspect="1" noChangeArrowheads="1"/>
              </p:cNvSpPr>
              <p:nvPr/>
            </p:nvSpPr>
            <p:spPr bwMode="auto">
              <a:xfrm rot="-5400000">
                <a:off x="2943" y="609"/>
                <a:ext cx="575" cy="279"/>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7022" name="Line 126"/>
            <p:cNvSpPr>
              <a:spLocks noChangeAspect="1" noChangeShapeType="1"/>
            </p:cNvSpPr>
            <p:nvPr/>
          </p:nvSpPr>
          <p:spPr bwMode="auto">
            <a:xfrm>
              <a:off x="4474" y="3168"/>
              <a:ext cx="249" cy="0"/>
            </a:xfrm>
            <a:prstGeom prst="line">
              <a:avLst/>
            </a:prstGeom>
            <a:noFill/>
            <a:ln w="28575">
              <a:solidFill>
                <a:schemeClr val="tx1"/>
              </a:solidFill>
              <a:round/>
              <a:headEnd/>
              <a:tailEnd/>
            </a:ln>
            <a:effectLst/>
          </p:spPr>
          <p:txBody>
            <a:bodyPr wrap="none" anchor="ctr"/>
            <a:lstStyle/>
            <a:p>
              <a:endParaRPr lang="en-US"/>
            </a:p>
          </p:txBody>
        </p:sp>
        <p:sp>
          <p:nvSpPr>
            <p:cNvPr id="977023" name="Line 127"/>
            <p:cNvSpPr>
              <a:spLocks noChangeAspect="1" noChangeShapeType="1"/>
            </p:cNvSpPr>
            <p:nvPr/>
          </p:nvSpPr>
          <p:spPr bwMode="auto">
            <a:xfrm>
              <a:off x="4904" y="3168"/>
              <a:ext cx="248" cy="0"/>
            </a:xfrm>
            <a:prstGeom prst="line">
              <a:avLst/>
            </a:prstGeom>
            <a:noFill/>
            <a:ln w="28575">
              <a:solidFill>
                <a:schemeClr val="tx1"/>
              </a:solidFill>
              <a:round/>
              <a:headEnd/>
              <a:tailEnd/>
            </a:ln>
            <a:effectLst/>
          </p:spPr>
          <p:txBody>
            <a:bodyPr wrap="none" anchor="ctr"/>
            <a:lstStyle/>
            <a:p>
              <a:endParaRPr lang="en-US"/>
            </a:p>
          </p:txBody>
        </p:sp>
        <p:grpSp>
          <p:nvGrpSpPr>
            <p:cNvPr id="976900" name="Group 128"/>
            <p:cNvGrpSpPr>
              <a:grpSpLocks noChangeAspect="1"/>
            </p:cNvGrpSpPr>
            <p:nvPr/>
          </p:nvGrpSpPr>
          <p:grpSpPr bwMode="auto">
            <a:xfrm>
              <a:off x="4595" y="3052"/>
              <a:ext cx="358" cy="232"/>
              <a:chOff x="3771" y="576"/>
              <a:chExt cx="762" cy="480"/>
            </a:xfrm>
          </p:grpSpPr>
          <p:sp>
            <p:nvSpPr>
              <p:cNvPr id="977025" name="Rectangle 12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7026" name="Text Box 130"/>
              <p:cNvSpPr txBox="1">
                <a:spLocks noChangeAspect="1" noChangeArrowheads="1"/>
              </p:cNvSpPr>
              <p:nvPr/>
            </p:nvSpPr>
            <p:spPr bwMode="auto">
              <a:xfrm>
                <a:off x="3771" y="628"/>
                <a:ext cx="76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7027" name="Freeform 131"/>
            <p:cNvSpPr>
              <a:spLocks noChangeAspect="1"/>
            </p:cNvSpPr>
            <p:nvPr/>
          </p:nvSpPr>
          <p:spPr bwMode="auto">
            <a:xfrm>
              <a:off x="4633" y="3168"/>
              <a:ext cx="337"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7028" name="Line 132"/>
            <p:cNvSpPr>
              <a:spLocks noChangeAspect="1" noChangeShapeType="1"/>
            </p:cNvSpPr>
            <p:nvPr/>
          </p:nvSpPr>
          <p:spPr bwMode="auto">
            <a:xfrm>
              <a:off x="3608" y="3238"/>
              <a:ext cx="234" cy="0"/>
            </a:xfrm>
            <a:prstGeom prst="line">
              <a:avLst/>
            </a:prstGeom>
            <a:noFill/>
            <a:ln w="28575">
              <a:solidFill>
                <a:schemeClr val="tx1"/>
              </a:solidFill>
              <a:round/>
              <a:headEnd/>
              <a:tailEnd/>
            </a:ln>
            <a:effectLst/>
          </p:spPr>
          <p:txBody>
            <a:bodyPr wrap="none" anchor="ctr"/>
            <a:lstStyle/>
            <a:p>
              <a:endParaRPr lang="en-US"/>
            </a:p>
          </p:txBody>
        </p:sp>
        <p:sp>
          <p:nvSpPr>
            <p:cNvPr id="977029" name="Line 133"/>
            <p:cNvSpPr>
              <a:spLocks noChangeAspect="1" noChangeShapeType="1"/>
            </p:cNvSpPr>
            <p:nvPr/>
          </p:nvSpPr>
          <p:spPr bwMode="auto">
            <a:xfrm>
              <a:off x="3578" y="3098"/>
              <a:ext cx="263" cy="0"/>
            </a:xfrm>
            <a:prstGeom prst="line">
              <a:avLst/>
            </a:prstGeom>
            <a:noFill/>
            <a:ln w="28575">
              <a:solidFill>
                <a:schemeClr val="tx1"/>
              </a:solidFill>
              <a:round/>
              <a:headEnd/>
              <a:tailEnd/>
            </a:ln>
            <a:effectLst/>
          </p:spPr>
          <p:txBody>
            <a:bodyPr wrap="none" anchor="ctr"/>
            <a:lstStyle/>
            <a:p>
              <a:endParaRPr lang="en-US"/>
            </a:p>
          </p:txBody>
        </p:sp>
        <p:grpSp>
          <p:nvGrpSpPr>
            <p:cNvPr id="976907" name="Group 134"/>
            <p:cNvGrpSpPr>
              <a:grpSpLocks noChangeAspect="1"/>
            </p:cNvGrpSpPr>
            <p:nvPr/>
          </p:nvGrpSpPr>
          <p:grpSpPr bwMode="auto">
            <a:xfrm>
              <a:off x="3327" y="3052"/>
              <a:ext cx="378" cy="232"/>
              <a:chOff x="1038" y="576"/>
              <a:chExt cx="801" cy="480"/>
            </a:xfrm>
          </p:grpSpPr>
          <p:sp>
            <p:nvSpPr>
              <p:cNvPr id="977031" name="Rectangle 13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7032" name="Text Box 136"/>
              <p:cNvSpPr txBox="1">
                <a:spLocks noChangeAspect="1" noChangeArrowheads="1"/>
              </p:cNvSpPr>
              <p:nvPr/>
            </p:nvSpPr>
            <p:spPr bwMode="auto">
              <a:xfrm>
                <a:off x="1038" y="628"/>
                <a:ext cx="801"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sp>
          <p:nvSpPr>
            <p:cNvPr id="977033" name="Rectangle 137"/>
            <p:cNvSpPr>
              <a:spLocks noChangeAspect="1" noChangeArrowheads="1"/>
            </p:cNvSpPr>
            <p:nvPr/>
          </p:nvSpPr>
          <p:spPr bwMode="auto">
            <a:xfrm>
              <a:off x="4123" y="2947"/>
              <a:ext cx="45"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34" name="Rectangle 138"/>
            <p:cNvSpPr>
              <a:spLocks noChangeAspect="1" noChangeArrowheads="1"/>
            </p:cNvSpPr>
            <p:nvPr/>
          </p:nvSpPr>
          <p:spPr bwMode="auto">
            <a:xfrm>
              <a:off x="4970" y="2947"/>
              <a:ext cx="45"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35" name="Rectangle 139"/>
            <p:cNvSpPr>
              <a:spLocks noChangeAspect="1" noChangeArrowheads="1"/>
            </p:cNvSpPr>
            <p:nvPr/>
          </p:nvSpPr>
          <p:spPr bwMode="auto">
            <a:xfrm>
              <a:off x="3699" y="2947"/>
              <a:ext cx="45"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36" name="Rectangle 140"/>
            <p:cNvSpPr>
              <a:spLocks noChangeAspect="1" noChangeArrowheads="1"/>
            </p:cNvSpPr>
            <p:nvPr/>
          </p:nvSpPr>
          <p:spPr bwMode="auto">
            <a:xfrm>
              <a:off x="4546" y="2950"/>
              <a:ext cx="45" cy="435"/>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nvGrpSpPr>
            <p:cNvPr id="976908" name="Group 141"/>
            <p:cNvGrpSpPr>
              <a:grpSpLocks noChangeAspect="1"/>
            </p:cNvGrpSpPr>
            <p:nvPr/>
          </p:nvGrpSpPr>
          <p:grpSpPr bwMode="auto">
            <a:xfrm flipH="1">
              <a:off x="5069" y="3043"/>
              <a:ext cx="259" cy="233"/>
              <a:chOff x="1352" y="528"/>
              <a:chExt cx="547" cy="432"/>
            </a:xfrm>
          </p:grpSpPr>
          <p:grpSp>
            <p:nvGrpSpPr>
              <p:cNvPr id="976909" name="Group 142"/>
              <p:cNvGrpSpPr>
                <a:grpSpLocks noChangeAspect="1"/>
              </p:cNvGrpSpPr>
              <p:nvPr/>
            </p:nvGrpSpPr>
            <p:grpSpPr bwMode="auto">
              <a:xfrm>
                <a:off x="1374" y="528"/>
                <a:ext cx="480" cy="432"/>
                <a:chOff x="1392" y="528"/>
                <a:chExt cx="480" cy="432"/>
              </a:xfrm>
            </p:grpSpPr>
            <p:sp>
              <p:nvSpPr>
                <p:cNvPr id="977039" name="Rectangle 143"/>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7040" name="Rectangle 144"/>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7041" name="Text Box 145"/>
              <p:cNvSpPr txBox="1">
                <a:spLocks noChangeAspect="1" noChangeArrowheads="1"/>
              </p:cNvSpPr>
              <p:nvPr/>
            </p:nvSpPr>
            <p:spPr bwMode="auto">
              <a:xfrm>
                <a:off x="1352" y="574"/>
                <a:ext cx="547"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nvGrpSpPr>
            <p:cNvPr id="976910" name="Group 146"/>
            <p:cNvGrpSpPr>
              <a:grpSpLocks/>
            </p:cNvGrpSpPr>
            <p:nvPr/>
          </p:nvGrpSpPr>
          <p:grpSpPr bwMode="auto">
            <a:xfrm>
              <a:off x="3755" y="3459"/>
              <a:ext cx="2000" cy="441"/>
              <a:chOff x="1924" y="1200"/>
              <a:chExt cx="1969" cy="441"/>
            </a:xfrm>
          </p:grpSpPr>
          <p:grpSp>
            <p:nvGrpSpPr>
              <p:cNvPr id="976916" name="Group 147"/>
              <p:cNvGrpSpPr>
                <a:grpSpLocks noChangeAspect="1"/>
              </p:cNvGrpSpPr>
              <p:nvPr/>
            </p:nvGrpSpPr>
            <p:grpSpPr bwMode="auto">
              <a:xfrm>
                <a:off x="2413" y="1304"/>
                <a:ext cx="254" cy="233"/>
                <a:chOff x="1340" y="528"/>
                <a:chExt cx="550" cy="432"/>
              </a:xfrm>
            </p:grpSpPr>
            <p:grpSp>
              <p:nvGrpSpPr>
                <p:cNvPr id="976923" name="Group 148"/>
                <p:cNvGrpSpPr>
                  <a:grpSpLocks noChangeAspect="1"/>
                </p:cNvGrpSpPr>
                <p:nvPr/>
              </p:nvGrpSpPr>
              <p:grpSpPr bwMode="auto">
                <a:xfrm>
                  <a:off x="1374" y="528"/>
                  <a:ext cx="480" cy="432"/>
                  <a:chOff x="1392" y="528"/>
                  <a:chExt cx="480" cy="432"/>
                </a:xfrm>
              </p:grpSpPr>
              <p:sp>
                <p:nvSpPr>
                  <p:cNvPr id="977045" name="Rectangle 1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7046" name="Rectangle 15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7047" name="Text Box 151"/>
                <p:cNvSpPr txBox="1">
                  <a:spLocks noChangeAspect="1" noChangeArrowheads="1"/>
                </p:cNvSpPr>
                <p:nvPr/>
              </p:nvSpPr>
              <p:spPr bwMode="auto">
                <a:xfrm>
                  <a:off x="1340" y="574"/>
                  <a:ext cx="550"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77048" name="Line 152"/>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77049" name="Line 153"/>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976929" name="Group 154"/>
              <p:cNvGrpSpPr>
                <a:grpSpLocks noChangeAspect="1"/>
              </p:cNvGrpSpPr>
              <p:nvPr/>
            </p:nvGrpSpPr>
            <p:grpSpPr bwMode="auto">
              <a:xfrm>
                <a:off x="2851" y="1235"/>
                <a:ext cx="208" cy="371"/>
                <a:chOff x="2991" y="411"/>
                <a:chExt cx="375" cy="768"/>
              </a:xfrm>
            </p:grpSpPr>
            <p:sp>
              <p:nvSpPr>
                <p:cNvPr id="977051" name="AutoShape 155"/>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77052" name="AutoShape 156"/>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77053" name="Freeform 157"/>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7054" name="Text Box 158"/>
                <p:cNvSpPr txBox="1">
                  <a:spLocks noChangeAspect="1" noChangeArrowheads="1"/>
                </p:cNvSpPr>
                <p:nvPr/>
              </p:nvSpPr>
              <p:spPr bwMode="auto">
                <a:xfrm rot="-5400000">
                  <a:off x="2939" y="610"/>
                  <a:ext cx="575" cy="27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77055" name="Line 159"/>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77056" name="Line 160"/>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76932" name="Group 161"/>
              <p:cNvGrpSpPr>
                <a:grpSpLocks noChangeAspect="1"/>
              </p:cNvGrpSpPr>
              <p:nvPr/>
            </p:nvGrpSpPr>
            <p:grpSpPr bwMode="auto">
              <a:xfrm>
                <a:off x="3171" y="1305"/>
                <a:ext cx="353" cy="232"/>
                <a:chOff x="3771" y="576"/>
                <a:chExt cx="762" cy="480"/>
              </a:xfrm>
            </p:grpSpPr>
            <p:sp>
              <p:nvSpPr>
                <p:cNvPr id="977058" name="Rectangle 162"/>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7059" name="Text Box 163"/>
                <p:cNvSpPr txBox="1">
                  <a:spLocks noChangeAspect="1" noChangeArrowheads="1"/>
                </p:cNvSpPr>
                <p:nvPr/>
              </p:nvSpPr>
              <p:spPr bwMode="auto">
                <a:xfrm>
                  <a:off x="3771" y="628"/>
                  <a:ext cx="762"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77060" name="Freeform 164"/>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77061" name="Line 165"/>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77062" name="Line 166"/>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76937" name="Group 167"/>
              <p:cNvGrpSpPr>
                <a:grpSpLocks noChangeAspect="1"/>
              </p:cNvGrpSpPr>
              <p:nvPr/>
            </p:nvGrpSpPr>
            <p:grpSpPr bwMode="auto">
              <a:xfrm>
                <a:off x="1924" y="1305"/>
                <a:ext cx="372" cy="232"/>
                <a:chOff x="1042" y="576"/>
                <a:chExt cx="803" cy="480"/>
              </a:xfrm>
            </p:grpSpPr>
            <p:sp>
              <p:nvSpPr>
                <p:cNvPr id="977064" name="Rectangle 168"/>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77065" name="Text Box 169"/>
                <p:cNvSpPr txBox="1">
                  <a:spLocks noChangeAspect="1" noChangeArrowheads="1"/>
                </p:cNvSpPr>
                <p:nvPr/>
              </p:nvSpPr>
              <p:spPr bwMode="auto">
                <a:xfrm>
                  <a:off x="1042" y="628"/>
                  <a:ext cx="803"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76938" name="Group 170"/>
              <p:cNvGrpSpPr>
                <a:grpSpLocks/>
              </p:cNvGrpSpPr>
              <p:nvPr/>
            </p:nvGrpSpPr>
            <p:grpSpPr bwMode="auto">
              <a:xfrm>
                <a:off x="2288" y="1200"/>
                <a:ext cx="1297" cy="441"/>
                <a:chOff x="2112" y="528"/>
                <a:chExt cx="2088" cy="681"/>
              </a:xfrm>
            </p:grpSpPr>
            <p:sp>
              <p:nvSpPr>
                <p:cNvPr id="977067" name="Rectangle 171"/>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68" name="Rectangle 172"/>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69" name="Rectangle 173"/>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70" name="Rectangle 174"/>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76942" name="Group 175"/>
              <p:cNvGrpSpPr>
                <a:grpSpLocks noChangeAspect="1"/>
              </p:cNvGrpSpPr>
              <p:nvPr/>
            </p:nvGrpSpPr>
            <p:grpSpPr bwMode="auto">
              <a:xfrm flipH="1">
                <a:off x="3639" y="1296"/>
                <a:ext cx="254" cy="233"/>
                <a:chOff x="1354" y="528"/>
                <a:chExt cx="546" cy="432"/>
              </a:xfrm>
            </p:grpSpPr>
            <p:grpSp>
              <p:nvGrpSpPr>
                <p:cNvPr id="976943" name="Group 176"/>
                <p:cNvGrpSpPr>
                  <a:grpSpLocks noChangeAspect="1"/>
                </p:cNvGrpSpPr>
                <p:nvPr/>
              </p:nvGrpSpPr>
              <p:grpSpPr bwMode="auto">
                <a:xfrm>
                  <a:off x="1374" y="528"/>
                  <a:ext cx="480" cy="432"/>
                  <a:chOff x="1392" y="528"/>
                  <a:chExt cx="480" cy="432"/>
                </a:xfrm>
              </p:grpSpPr>
              <p:sp>
                <p:nvSpPr>
                  <p:cNvPr id="977073" name="Rectangle 17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77074" name="Rectangle 17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77075" name="Text Box 179"/>
                <p:cNvSpPr txBox="1">
                  <a:spLocks noChangeAspect="1" noChangeArrowheads="1"/>
                </p:cNvSpPr>
                <p:nvPr/>
              </p:nvSpPr>
              <p:spPr bwMode="auto">
                <a:xfrm>
                  <a:off x="1354" y="574"/>
                  <a:ext cx="546"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sp>
          <p:nvSpPr>
            <p:cNvPr id="977076" name="Rectangle 180"/>
            <p:cNvSpPr>
              <a:spLocks noChangeAspect="1" noChangeArrowheads="1"/>
            </p:cNvSpPr>
            <p:nvPr/>
          </p:nvSpPr>
          <p:spPr bwMode="auto">
            <a:xfrm>
              <a:off x="3716" y="3450"/>
              <a:ext cx="45"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77" name="Line 181"/>
            <p:cNvSpPr>
              <a:spLocks noChangeShapeType="1"/>
            </p:cNvSpPr>
            <p:nvPr/>
          </p:nvSpPr>
          <p:spPr bwMode="auto">
            <a:xfrm>
              <a:off x="3312" y="1584"/>
              <a:ext cx="384" cy="2064"/>
            </a:xfrm>
            <a:prstGeom prst="line">
              <a:avLst/>
            </a:prstGeom>
            <a:noFill/>
            <a:ln w="76200">
              <a:solidFill>
                <a:schemeClr val="hlink"/>
              </a:solidFill>
              <a:round/>
              <a:headEnd/>
              <a:tailEnd type="triangle" w="med" len="med"/>
            </a:ln>
            <a:effectLst/>
          </p:spPr>
          <p:txBody>
            <a:bodyPr wrap="none" anchor="ctr"/>
            <a:lstStyle/>
            <a:p>
              <a:endParaRPr lang="en-US"/>
            </a:p>
          </p:txBody>
        </p:sp>
        <p:sp>
          <p:nvSpPr>
            <p:cNvPr id="977078" name="Rectangle 182"/>
            <p:cNvSpPr>
              <a:spLocks noChangeAspect="1" noChangeArrowheads="1"/>
            </p:cNvSpPr>
            <p:nvPr/>
          </p:nvSpPr>
          <p:spPr bwMode="auto">
            <a:xfrm>
              <a:off x="3264" y="2928"/>
              <a:ext cx="45"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79" name="Rectangle 183"/>
            <p:cNvSpPr>
              <a:spLocks noChangeAspect="1" noChangeArrowheads="1"/>
            </p:cNvSpPr>
            <p:nvPr/>
          </p:nvSpPr>
          <p:spPr bwMode="auto">
            <a:xfrm>
              <a:off x="3264" y="2928"/>
              <a:ext cx="45"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80" name="Rectangle 184"/>
            <p:cNvSpPr>
              <a:spLocks noChangeAspect="1" noChangeArrowheads="1"/>
            </p:cNvSpPr>
            <p:nvPr/>
          </p:nvSpPr>
          <p:spPr bwMode="auto">
            <a:xfrm>
              <a:off x="2832" y="2400"/>
              <a:ext cx="45"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81" name="Rectangle 185"/>
            <p:cNvSpPr>
              <a:spLocks noChangeAspect="1" noChangeArrowheads="1"/>
            </p:cNvSpPr>
            <p:nvPr/>
          </p:nvSpPr>
          <p:spPr bwMode="auto">
            <a:xfrm>
              <a:off x="2417" y="1862"/>
              <a:ext cx="45"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77082" name="Rectangle 186"/>
            <p:cNvSpPr>
              <a:spLocks noChangeAspect="1" noChangeArrowheads="1"/>
            </p:cNvSpPr>
            <p:nvPr/>
          </p:nvSpPr>
          <p:spPr bwMode="auto">
            <a:xfrm>
              <a:off x="2047" y="1344"/>
              <a:ext cx="45" cy="44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sp>
        <p:nvSpPr>
          <p:cNvPr id="977083" name="Text Box 187"/>
          <p:cNvSpPr txBox="1">
            <a:spLocks noChangeArrowheads="1"/>
          </p:cNvSpPr>
          <p:nvPr/>
        </p:nvSpPr>
        <p:spPr bwMode="auto">
          <a:xfrm>
            <a:off x="107504" y="5229200"/>
            <a:ext cx="7826204" cy="1138773"/>
          </a:xfrm>
          <a:prstGeom prst="rect">
            <a:avLst/>
          </a:prstGeom>
          <a:noFill/>
          <a:ln w="12700">
            <a:noFill/>
            <a:miter lim="800000"/>
            <a:headEnd/>
            <a:tailEnd/>
          </a:ln>
          <a:effectLst/>
        </p:spPr>
        <p:txBody>
          <a:bodyPr wrap="square">
            <a:spAutoFit/>
          </a:bodyPr>
          <a:lstStyle/>
          <a:p>
            <a:r>
              <a:rPr lang="en-US" sz="2000" dirty="0"/>
              <a:t>What do you do with the 3 instructions in between?</a:t>
            </a:r>
          </a:p>
          <a:p>
            <a:r>
              <a:rPr lang="en-US" sz="2000" dirty="0"/>
              <a:t>How do you do it?</a:t>
            </a:r>
          </a:p>
          <a:p>
            <a:r>
              <a:rPr lang="en-US" sz="2000" dirty="0"/>
              <a:t>Where is the “commit”?</a:t>
            </a:r>
          </a:p>
        </p:txBody>
      </p:sp>
    </p:spTree>
    <p:extLst>
      <p:ext uri="{BB962C8B-B14F-4D97-AF65-F5344CB8AC3E}">
        <p14:creationId xmlns:p14="http://schemas.microsoft.com/office/powerpoint/2010/main" val="2085066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08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5CF8C4-B22B-456C-8D79-8741DC946FC5}" type="datetime1">
              <a:rPr lang="en-US"/>
              <a:pPr/>
              <a:t>3/5/2019</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D1A0C07B-D251-489D-BE2E-19A60B5FBD43}" type="slidenum">
              <a:rPr lang="en-US"/>
              <a:pPr/>
              <a:t>19</a:t>
            </a:fld>
            <a:endParaRPr lang="en-US" b="0">
              <a:solidFill>
                <a:srgbClr val="FBBA03"/>
              </a:solidFill>
            </a:endParaRPr>
          </a:p>
        </p:txBody>
      </p:sp>
      <p:sp>
        <p:nvSpPr>
          <p:cNvPr id="977922" name="Rectangle 2"/>
          <p:cNvSpPr>
            <a:spLocks noGrp="1" noChangeArrowheads="1"/>
          </p:cNvSpPr>
          <p:nvPr>
            <p:ph type="title"/>
          </p:nvPr>
        </p:nvSpPr>
        <p:spPr>
          <a:noFill/>
          <a:ln/>
        </p:spPr>
        <p:txBody>
          <a:bodyPr lIns="90488" tIns="44450" rIns="90488" bIns="44450"/>
          <a:lstStyle/>
          <a:p>
            <a:r>
              <a:rPr lang="en-US" dirty="0">
                <a:solidFill>
                  <a:srgbClr val="FF0000"/>
                </a:solidFill>
              </a:rPr>
              <a:t>Branch Stall Impact</a:t>
            </a:r>
          </a:p>
        </p:txBody>
      </p:sp>
      <p:sp>
        <p:nvSpPr>
          <p:cNvPr id="977923" name="Rectangle 3"/>
          <p:cNvSpPr>
            <a:spLocks noGrp="1" noChangeArrowheads="1"/>
          </p:cNvSpPr>
          <p:nvPr>
            <p:ph type="body" idx="1"/>
          </p:nvPr>
        </p:nvSpPr>
        <p:spPr>
          <a:xfrm>
            <a:off x="304800" y="1524000"/>
            <a:ext cx="8572500" cy="4114800"/>
          </a:xfrm>
          <a:noFill/>
          <a:ln/>
        </p:spPr>
        <p:txBody>
          <a:bodyPr lIns="90488" tIns="44450" rIns="90488" bIns="44450">
            <a:normAutofit/>
          </a:bodyPr>
          <a:lstStyle/>
          <a:p>
            <a:r>
              <a:rPr lang="en-US" dirty="0"/>
              <a:t>If CPI = 1, 30% branch, </a:t>
            </a:r>
            <a:br>
              <a:rPr lang="en-US" dirty="0"/>
            </a:br>
            <a:r>
              <a:rPr lang="en-US" dirty="0"/>
              <a:t>	Stall 3 cycles =&gt; new CPI = 1.9!</a:t>
            </a:r>
          </a:p>
          <a:p>
            <a:r>
              <a:rPr lang="en-US" dirty="0"/>
              <a:t>Two part solution:</a:t>
            </a:r>
          </a:p>
          <a:p>
            <a:pPr marL="628650" lvl="1"/>
            <a:r>
              <a:rPr lang="en-US" dirty="0"/>
              <a:t>Determine branch taken or not sooner, AND</a:t>
            </a:r>
          </a:p>
          <a:p>
            <a:pPr marL="628650" lvl="1"/>
            <a:r>
              <a:rPr lang="en-US" dirty="0"/>
              <a:t>Compute taken branch address </a:t>
            </a:r>
            <a:r>
              <a:rPr lang="en-US" dirty="0" smtClean="0"/>
              <a:t>earlier</a:t>
            </a:r>
            <a:endParaRPr lang="en-US" dirty="0"/>
          </a:p>
        </p:txBody>
      </p:sp>
    </p:spTree>
    <p:extLst>
      <p:ext uri="{BB962C8B-B14F-4D97-AF65-F5344CB8AC3E}">
        <p14:creationId xmlns:p14="http://schemas.microsoft.com/office/powerpoint/2010/main" val="2294700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anim calcmode="lin" valueType="num">
                                      <p:cBhvr additive="base">
                                        <p:cTn id="7" dur="500" fill="hold"/>
                                        <p:tgtEl>
                                          <p:spTgt spid="977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7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77923">
                                            <p:txEl>
                                              <p:pRg st="1" end="1"/>
                                            </p:txEl>
                                          </p:spTgt>
                                        </p:tgtEl>
                                        <p:attrNameLst>
                                          <p:attrName>style.visibility</p:attrName>
                                        </p:attrNameLst>
                                      </p:cBhvr>
                                      <p:to>
                                        <p:strVal val="visible"/>
                                      </p:to>
                                    </p:set>
                                    <p:anim calcmode="lin" valueType="num">
                                      <p:cBhvr additive="base">
                                        <p:cTn id="13" dur="500" fill="hold"/>
                                        <p:tgtEl>
                                          <p:spTgt spid="9779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779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77923">
                                            <p:txEl>
                                              <p:pRg st="2" end="2"/>
                                            </p:txEl>
                                          </p:spTgt>
                                        </p:tgtEl>
                                        <p:attrNameLst>
                                          <p:attrName>style.visibility</p:attrName>
                                        </p:attrNameLst>
                                      </p:cBhvr>
                                      <p:to>
                                        <p:strVal val="visible"/>
                                      </p:to>
                                    </p:set>
                                    <p:anim calcmode="lin" valueType="num">
                                      <p:cBhvr additive="base">
                                        <p:cTn id="17" dur="500" fill="hold"/>
                                        <p:tgtEl>
                                          <p:spTgt spid="97792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779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77923">
                                            <p:txEl>
                                              <p:pRg st="3" end="3"/>
                                            </p:txEl>
                                          </p:spTgt>
                                        </p:tgtEl>
                                        <p:attrNameLst>
                                          <p:attrName>style.visibility</p:attrName>
                                        </p:attrNameLst>
                                      </p:cBhvr>
                                      <p:to>
                                        <p:strVal val="visible"/>
                                      </p:to>
                                    </p:set>
                                    <p:anim calcmode="lin" valueType="num">
                                      <p:cBhvr additive="base">
                                        <p:cTn id="21" dur="500" fill="hold"/>
                                        <p:tgtEl>
                                          <p:spTgt spid="97792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779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Introduction</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Pipelining become universal technique in 1985</a:t>
            </a:r>
          </a:p>
          <a:p>
            <a:pPr lvl="1">
              <a:lnSpc>
                <a:spcPct val="90000"/>
              </a:lnSpc>
            </a:pPr>
            <a:r>
              <a:rPr lang="en-US" sz="2400" dirty="0" smtClean="0"/>
              <a:t>Overlaps execution of instructions</a:t>
            </a:r>
          </a:p>
          <a:p>
            <a:pPr lvl="1">
              <a:lnSpc>
                <a:spcPct val="90000"/>
              </a:lnSpc>
            </a:pPr>
            <a:r>
              <a:rPr lang="en-US" sz="2400" dirty="0" smtClean="0"/>
              <a:t>Exploits “Instruction Level Parallelism”</a:t>
            </a:r>
          </a:p>
          <a:p>
            <a:pPr lvl="1">
              <a:lnSpc>
                <a:spcPct val="90000"/>
              </a:lnSpc>
            </a:pPr>
            <a:endParaRPr lang="en-US" sz="2000" dirty="0" smtClean="0"/>
          </a:p>
          <a:p>
            <a:pPr>
              <a:lnSpc>
                <a:spcPct val="90000"/>
              </a:lnSpc>
            </a:pPr>
            <a:r>
              <a:rPr lang="en-US" sz="2800" dirty="0" smtClean="0"/>
              <a:t>Beyond this, there are two main approaches:</a:t>
            </a:r>
          </a:p>
          <a:p>
            <a:pPr lvl="1">
              <a:lnSpc>
                <a:spcPct val="90000"/>
              </a:lnSpc>
            </a:pPr>
            <a:r>
              <a:rPr lang="en-US" sz="2400" dirty="0" smtClean="0"/>
              <a:t>Hardware-based dynamic approaches</a:t>
            </a:r>
          </a:p>
          <a:p>
            <a:pPr lvl="2">
              <a:lnSpc>
                <a:spcPct val="90000"/>
              </a:lnSpc>
            </a:pPr>
            <a:r>
              <a:rPr lang="en-US" sz="2000" dirty="0" smtClean="0"/>
              <a:t>Used in server and desktop processors</a:t>
            </a:r>
          </a:p>
          <a:p>
            <a:pPr lvl="2">
              <a:lnSpc>
                <a:spcPct val="90000"/>
              </a:lnSpc>
            </a:pPr>
            <a:r>
              <a:rPr lang="en-US" sz="2000" dirty="0" smtClean="0"/>
              <a:t>Not used as extensively in PMP processors</a:t>
            </a:r>
          </a:p>
          <a:p>
            <a:pPr lvl="1">
              <a:lnSpc>
                <a:spcPct val="90000"/>
              </a:lnSpc>
            </a:pPr>
            <a:r>
              <a:rPr lang="en-US" sz="2400" dirty="0" smtClean="0"/>
              <a:t>Compiler-based static approaches</a:t>
            </a:r>
          </a:p>
          <a:p>
            <a:pPr lvl="2">
              <a:lnSpc>
                <a:spcPct val="90000"/>
              </a:lnSpc>
            </a:pPr>
            <a:r>
              <a:rPr lang="en-US" sz="2000" dirty="0" smtClean="0"/>
              <a:t>Not as successful outside of scientific applications</a:t>
            </a:r>
          </a:p>
          <a:p>
            <a:pPr lvl="2">
              <a:lnSpc>
                <a:spcPct val="90000"/>
              </a:lnSpc>
            </a:pPr>
            <a:endParaRPr lang="en-US" dirty="0" smtClean="0"/>
          </a:p>
        </p:txBody>
      </p:sp>
      <p:sp>
        <p:nvSpPr>
          <p:cNvPr id="242693"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738500-C4E8-422E-842E-1B89BBE6BBAF}" type="datetime1">
              <a:rPr lang="en-US"/>
              <a:pPr/>
              <a:t>3/5/2019</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CE71F72-D60D-4C74-AD81-2C89D6476D8D}" type="slidenum">
              <a:rPr lang="en-US"/>
              <a:pPr/>
              <a:t>20</a:t>
            </a:fld>
            <a:endParaRPr lang="en-US" b="0">
              <a:solidFill>
                <a:srgbClr val="FBBA03"/>
              </a:solidFill>
            </a:endParaRPr>
          </a:p>
        </p:txBody>
      </p:sp>
      <p:sp>
        <p:nvSpPr>
          <p:cNvPr id="980994" name="Rectangle 2"/>
          <p:cNvSpPr>
            <a:spLocks noGrp="1" noChangeArrowheads="1"/>
          </p:cNvSpPr>
          <p:nvPr>
            <p:ph type="title"/>
          </p:nvPr>
        </p:nvSpPr>
        <p:spPr>
          <a:xfrm>
            <a:off x="762000" y="228600"/>
            <a:ext cx="7677150" cy="1143000"/>
          </a:xfrm>
          <a:noFill/>
          <a:ln/>
        </p:spPr>
        <p:txBody>
          <a:bodyPr lIns="90488" tIns="44450" rIns="90488" bIns="44450"/>
          <a:lstStyle/>
          <a:p>
            <a:r>
              <a:rPr lang="en-US" dirty="0">
                <a:solidFill>
                  <a:srgbClr val="FF0000"/>
                </a:solidFill>
              </a:rPr>
              <a:t>Four Branch Hazard Alternatives</a:t>
            </a:r>
          </a:p>
        </p:txBody>
      </p:sp>
      <p:sp>
        <p:nvSpPr>
          <p:cNvPr id="980995" name="Rectangle 3"/>
          <p:cNvSpPr>
            <a:spLocks noGrp="1" noChangeArrowheads="1"/>
          </p:cNvSpPr>
          <p:nvPr>
            <p:ph type="body" idx="1"/>
          </p:nvPr>
        </p:nvSpPr>
        <p:spPr>
          <a:xfrm>
            <a:off x="0" y="1447800"/>
            <a:ext cx="9144000" cy="4343400"/>
          </a:xfrm>
          <a:noFill/>
          <a:ln/>
        </p:spPr>
        <p:txBody>
          <a:bodyPr lIns="90488" tIns="44450" rIns="90488" bIns="44450">
            <a:normAutofit fontScale="92500" lnSpcReduction="20000"/>
          </a:bodyPr>
          <a:lstStyle/>
          <a:p>
            <a:pPr>
              <a:buFontTx/>
              <a:buNone/>
            </a:pPr>
            <a:r>
              <a:rPr lang="en-US" dirty="0"/>
              <a:t>#1: Stall until branch direction is clear</a:t>
            </a:r>
            <a:endParaRPr lang="en-US" sz="2000" dirty="0"/>
          </a:p>
          <a:p>
            <a:pPr>
              <a:buFontTx/>
              <a:buNone/>
            </a:pPr>
            <a:r>
              <a:rPr lang="en-US" dirty="0"/>
              <a:t>#2: Predict Branch Not Taken</a:t>
            </a:r>
          </a:p>
          <a:p>
            <a:pPr lvl="1"/>
            <a:r>
              <a:rPr lang="en-US" dirty="0"/>
              <a:t>Execute successor instructions in sequence</a:t>
            </a:r>
          </a:p>
          <a:p>
            <a:pPr lvl="1"/>
            <a:r>
              <a:rPr lang="en-US" dirty="0"/>
              <a:t>“Squash” instructions in pipeline if branch actually taken</a:t>
            </a:r>
          </a:p>
          <a:p>
            <a:pPr lvl="1"/>
            <a:r>
              <a:rPr lang="en-US" dirty="0"/>
              <a:t>Advantage of late pipeline state update</a:t>
            </a:r>
          </a:p>
          <a:p>
            <a:pPr lvl="1"/>
            <a:r>
              <a:rPr lang="en-US" dirty="0"/>
              <a:t>47% MIPS branches not taken on average</a:t>
            </a:r>
          </a:p>
          <a:p>
            <a:pPr lvl="1"/>
            <a:r>
              <a:rPr lang="en-US" dirty="0"/>
              <a:t>PC+4 already calculated, so use it to get next instruction</a:t>
            </a:r>
          </a:p>
          <a:p>
            <a:pPr>
              <a:buFontTx/>
              <a:buNone/>
            </a:pPr>
            <a:r>
              <a:rPr lang="en-US" dirty="0"/>
              <a:t>#3: Predict Branch Taken</a:t>
            </a:r>
            <a:endParaRPr lang="en-US" sz="2000" dirty="0"/>
          </a:p>
          <a:p>
            <a:pPr lvl="1"/>
            <a:r>
              <a:rPr lang="en-US" dirty="0"/>
              <a:t>53% MIPS branches taken on average</a:t>
            </a:r>
          </a:p>
          <a:p>
            <a:pPr lvl="1"/>
            <a:r>
              <a:rPr lang="en-US" u="sng" dirty="0">
                <a:solidFill>
                  <a:schemeClr val="hlink"/>
                </a:solidFill>
              </a:rPr>
              <a:t>But haven’t calculated branch target address in MIPS</a:t>
            </a:r>
            <a:endParaRPr lang="en-US" dirty="0">
              <a:solidFill>
                <a:schemeClr val="hlink"/>
              </a:solidFill>
            </a:endParaRPr>
          </a:p>
          <a:p>
            <a:pPr lvl="2"/>
            <a:r>
              <a:rPr lang="en-US" dirty="0"/>
              <a:t>MIPS still incurs 1 cycle branch penalty</a:t>
            </a:r>
          </a:p>
          <a:p>
            <a:pPr lvl="2"/>
            <a:r>
              <a:rPr lang="en-US" dirty="0"/>
              <a:t>Other machines: branch target known before outcome</a:t>
            </a:r>
          </a:p>
        </p:txBody>
      </p:sp>
    </p:spTree>
    <p:extLst>
      <p:ext uri="{BB962C8B-B14F-4D97-AF65-F5344CB8AC3E}">
        <p14:creationId xmlns:p14="http://schemas.microsoft.com/office/powerpoint/2010/main" val="1830778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0995">
                                            <p:txEl>
                                              <p:pRg st="0" end="0"/>
                                            </p:txEl>
                                          </p:spTgt>
                                        </p:tgtEl>
                                        <p:attrNameLst>
                                          <p:attrName>style.visibility</p:attrName>
                                        </p:attrNameLst>
                                      </p:cBhvr>
                                      <p:to>
                                        <p:strVal val="visible"/>
                                      </p:to>
                                    </p:set>
                                    <p:anim calcmode="lin" valueType="num">
                                      <p:cBhvr additive="base">
                                        <p:cTn id="7" dur="500" fill="hold"/>
                                        <p:tgtEl>
                                          <p:spTgt spid="980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0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80995">
                                            <p:txEl>
                                              <p:pRg st="1" end="1"/>
                                            </p:txEl>
                                          </p:spTgt>
                                        </p:tgtEl>
                                        <p:attrNameLst>
                                          <p:attrName>style.visibility</p:attrName>
                                        </p:attrNameLst>
                                      </p:cBhvr>
                                      <p:to>
                                        <p:strVal val="visible"/>
                                      </p:to>
                                    </p:set>
                                    <p:anim calcmode="lin" valueType="num">
                                      <p:cBhvr additive="base">
                                        <p:cTn id="13" dur="500" fill="hold"/>
                                        <p:tgtEl>
                                          <p:spTgt spid="9809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8099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80995">
                                            <p:txEl>
                                              <p:pRg st="2" end="2"/>
                                            </p:txEl>
                                          </p:spTgt>
                                        </p:tgtEl>
                                        <p:attrNameLst>
                                          <p:attrName>style.visibility</p:attrName>
                                        </p:attrNameLst>
                                      </p:cBhvr>
                                      <p:to>
                                        <p:strVal val="visible"/>
                                      </p:to>
                                    </p:set>
                                    <p:anim calcmode="lin" valueType="num">
                                      <p:cBhvr additive="base">
                                        <p:cTn id="17" dur="500" fill="hold"/>
                                        <p:tgtEl>
                                          <p:spTgt spid="9809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8099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80995">
                                            <p:txEl>
                                              <p:pRg st="3" end="3"/>
                                            </p:txEl>
                                          </p:spTgt>
                                        </p:tgtEl>
                                        <p:attrNameLst>
                                          <p:attrName>style.visibility</p:attrName>
                                        </p:attrNameLst>
                                      </p:cBhvr>
                                      <p:to>
                                        <p:strVal val="visible"/>
                                      </p:to>
                                    </p:set>
                                    <p:anim calcmode="lin" valueType="num">
                                      <p:cBhvr additive="base">
                                        <p:cTn id="21" dur="500" fill="hold"/>
                                        <p:tgtEl>
                                          <p:spTgt spid="98099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8099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980995">
                                            <p:txEl>
                                              <p:pRg st="4" end="4"/>
                                            </p:txEl>
                                          </p:spTgt>
                                        </p:tgtEl>
                                        <p:attrNameLst>
                                          <p:attrName>style.visibility</p:attrName>
                                        </p:attrNameLst>
                                      </p:cBhvr>
                                      <p:to>
                                        <p:strVal val="visible"/>
                                      </p:to>
                                    </p:set>
                                    <p:anim calcmode="lin" valueType="num">
                                      <p:cBhvr additive="base">
                                        <p:cTn id="25" dur="500" fill="hold"/>
                                        <p:tgtEl>
                                          <p:spTgt spid="98099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8099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80995">
                                            <p:txEl>
                                              <p:pRg st="5" end="5"/>
                                            </p:txEl>
                                          </p:spTgt>
                                        </p:tgtEl>
                                        <p:attrNameLst>
                                          <p:attrName>style.visibility</p:attrName>
                                        </p:attrNameLst>
                                      </p:cBhvr>
                                      <p:to>
                                        <p:strVal val="visible"/>
                                      </p:to>
                                    </p:set>
                                    <p:anim calcmode="lin" valueType="num">
                                      <p:cBhvr additive="base">
                                        <p:cTn id="29" dur="500" fill="hold"/>
                                        <p:tgtEl>
                                          <p:spTgt spid="98099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8099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80995">
                                            <p:txEl>
                                              <p:pRg st="6" end="6"/>
                                            </p:txEl>
                                          </p:spTgt>
                                        </p:tgtEl>
                                        <p:attrNameLst>
                                          <p:attrName>style.visibility</p:attrName>
                                        </p:attrNameLst>
                                      </p:cBhvr>
                                      <p:to>
                                        <p:strVal val="visible"/>
                                      </p:to>
                                    </p:set>
                                    <p:anim calcmode="lin" valueType="num">
                                      <p:cBhvr additive="base">
                                        <p:cTn id="33" dur="500" fill="hold"/>
                                        <p:tgtEl>
                                          <p:spTgt spid="98099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809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80995">
                                            <p:txEl>
                                              <p:pRg st="7" end="7"/>
                                            </p:txEl>
                                          </p:spTgt>
                                        </p:tgtEl>
                                        <p:attrNameLst>
                                          <p:attrName>style.visibility</p:attrName>
                                        </p:attrNameLst>
                                      </p:cBhvr>
                                      <p:to>
                                        <p:strVal val="visible"/>
                                      </p:to>
                                    </p:set>
                                    <p:anim calcmode="lin" valueType="num">
                                      <p:cBhvr additive="base">
                                        <p:cTn id="39" dur="500" fill="hold"/>
                                        <p:tgtEl>
                                          <p:spTgt spid="980995">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980995">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980995">
                                            <p:txEl>
                                              <p:pRg st="8" end="8"/>
                                            </p:txEl>
                                          </p:spTgt>
                                        </p:tgtEl>
                                        <p:attrNameLst>
                                          <p:attrName>style.visibility</p:attrName>
                                        </p:attrNameLst>
                                      </p:cBhvr>
                                      <p:to>
                                        <p:strVal val="visible"/>
                                      </p:to>
                                    </p:set>
                                    <p:anim calcmode="lin" valueType="num">
                                      <p:cBhvr additive="base">
                                        <p:cTn id="43" dur="500" fill="hold"/>
                                        <p:tgtEl>
                                          <p:spTgt spid="980995">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80995">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80995">
                                            <p:txEl>
                                              <p:pRg st="9" end="9"/>
                                            </p:txEl>
                                          </p:spTgt>
                                        </p:tgtEl>
                                        <p:attrNameLst>
                                          <p:attrName>style.visibility</p:attrName>
                                        </p:attrNameLst>
                                      </p:cBhvr>
                                      <p:to>
                                        <p:strVal val="visible"/>
                                      </p:to>
                                    </p:set>
                                    <p:anim calcmode="lin" valueType="num">
                                      <p:cBhvr additive="base">
                                        <p:cTn id="47" dur="500" fill="hold"/>
                                        <p:tgtEl>
                                          <p:spTgt spid="980995">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80995">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80995">
                                            <p:txEl>
                                              <p:pRg st="10" end="10"/>
                                            </p:txEl>
                                          </p:spTgt>
                                        </p:tgtEl>
                                        <p:attrNameLst>
                                          <p:attrName>style.visibility</p:attrName>
                                        </p:attrNameLst>
                                      </p:cBhvr>
                                      <p:to>
                                        <p:strVal val="visible"/>
                                      </p:to>
                                    </p:set>
                                    <p:anim calcmode="lin" valueType="num">
                                      <p:cBhvr additive="base">
                                        <p:cTn id="51" dur="500" fill="hold"/>
                                        <p:tgtEl>
                                          <p:spTgt spid="980995">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980995">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80995">
                                            <p:txEl>
                                              <p:pRg st="11" end="11"/>
                                            </p:txEl>
                                          </p:spTgt>
                                        </p:tgtEl>
                                        <p:attrNameLst>
                                          <p:attrName>style.visibility</p:attrName>
                                        </p:attrNameLst>
                                      </p:cBhvr>
                                      <p:to>
                                        <p:strVal val="visible"/>
                                      </p:to>
                                    </p:set>
                                    <p:anim calcmode="lin" valueType="num">
                                      <p:cBhvr additive="base">
                                        <p:cTn id="55" dur="500" fill="hold"/>
                                        <p:tgtEl>
                                          <p:spTgt spid="980995">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8099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1C7D0EB0-7810-48F0-B0F8-DBE8FEC307F3}" type="datetime1">
              <a:rPr lang="en-US"/>
              <a:pPr/>
              <a:t>3/5/2019</a:t>
            </a:fld>
            <a:endParaRPr lang="en-US"/>
          </a:p>
        </p:txBody>
      </p:sp>
      <p:sp>
        <p:nvSpPr>
          <p:cNvPr id="8"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a:lstStyle/>
          <a:p>
            <a:fld id="{6720CCF8-BC18-41D9-AE04-E72783557548}" type="slidenum">
              <a:rPr lang="en-US"/>
              <a:pPr/>
              <a:t>21</a:t>
            </a:fld>
            <a:endParaRPr lang="en-US" b="0">
              <a:solidFill>
                <a:srgbClr val="FBBA03"/>
              </a:solidFill>
            </a:endParaRPr>
          </a:p>
        </p:txBody>
      </p:sp>
      <p:sp>
        <p:nvSpPr>
          <p:cNvPr id="982018" name="Rectangle 2"/>
          <p:cNvSpPr>
            <a:spLocks noGrp="1" noChangeArrowheads="1"/>
          </p:cNvSpPr>
          <p:nvPr>
            <p:ph type="title"/>
          </p:nvPr>
        </p:nvSpPr>
        <p:spPr>
          <a:xfrm>
            <a:off x="841375" y="193675"/>
            <a:ext cx="7600950" cy="1143000"/>
          </a:xfrm>
          <a:noFill/>
          <a:ln/>
        </p:spPr>
        <p:txBody>
          <a:bodyPr lIns="90488" tIns="44450" rIns="90488" bIns="44450"/>
          <a:lstStyle/>
          <a:p>
            <a:r>
              <a:rPr lang="en-US"/>
              <a:t>Four Branch Hazard Alternatives</a:t>
            </a:r>
          </a:p>
        </p:txBody>
      </p:sp>
      <p:sp>
        <p:nvSpPr>
          <p:cNvPr id="982019" name="Rectangle 3"/>
          <p:cNvSpPr>
            <a:spLocks noGrp="1" noChangeArrowheads="1"/>
          </p:cNvSpPr>
          <p:nvPr>
            <p:ph type="body" idx="1"/>
          </p:nvPr>
        </p:nvSpPr>
        <p:spPr>
          <a:xfrm>
            <a:off x="323528" y="1556792"/>
            <a:ext cx="8820472" cy="3758158"/>
          </a:xfrm>
          <a:noFill/>
          <a:ln/>
        </p:spPr>
        <p:txBody>
          <a:bodyPr lIns="90488" tIns="44450" rIns="90488" bIns="44450">
            <a:normAutofit fontScale="92500" lnSpcReduction="20000"/>
          </a:bodyPr>
          <a:lstStyle/>
          <a:p>
            <a:pPr>
              <a:buFontTx/>
              <a:buNone/>
            </a:pPr>
            <a:r>
              <a:rPr lang="en-US" dirty="0"/>
              <a:t>#4: Delayed </a:t>
            </a:r>
            <a:r>
              <a:rPr lang="en-US" dirty="0" smtClean="0"/>
              <a:t>Branch </a:t>
            </a:r>
            <a:r>
              <a:rPr lang="en-US" b="1" dirty="0" smtClean="0">
                <a:solidFill>
                  <a:srgbClr val="FF0000"/>
                </a:solidFill>
              </a:rPr>
              <a:t>Example in next slide</a:t>
            </a:r>
            <a:endParaRPr lang="en-US" b="1" dirty="0"/>
          </a:p>
          <a:p>
            <a:pPr lvl="1"/>
            <a:r>
              <a:rPr lang="en-US" dirty="0"/>
              <a:t>Define branch to take place </a:t>
            </a:r>
            <a:r>
              <a:rPr lang="en-US" dirty="0">
                <a:solidFill>
                  <a:schemeClr val="hlink"/>
                </a:solidFill>
              </a:rPr>
              <a:t>AFTER</a:t>
            </a:r>
            <a:r>
              <a:rPr lang="en-US" dirty="0"/>
              <a:t> a following instruction</a:t>
            </a:r>
            <a:br>
              <a:rPr lang="en-US" dirty="0"/>
            </a:br>
            <a:endParaRPr lang="en-US" dirty="0"/>
          </a:p>
          <a:p>
            <a:pPr lvl="1">
              <a:buFontTx/>
              <a:buNone/>
            </a:pPr>
            <a:r>
              <a:rPr lang="en-US" dirty="0">
                <a:latin typeface="Courier New" pitchFamily="49" charset="0"/>
              </a:rPr>
              <a:t>	branch instruction</a:t>
            </a:r>
            <a:br>
              <a:rPr lang="en-US" dirty="0">
                <a:latin typeface="Courier New" pitchFamily="49" charset="0"/>
              </a:rPr>
            </a:br>
            <a:r>
              <a:rPr lang="en-US" dirty="0">
                <a:latin typeface="Courier New" pitchFamily="49" charset="0"/>
              </a:rPr>
              <a:t>	sequential successor</a:t>
            </a:r>
            <a:r>
              <a:rPr lang="en-US" baseline="-25000" dirty="0">
                <a:latin typeface="Courier New" pitchFamily="49" charset="0"/>
              </a:rPr>
              <a:t>1</a:t>
            </a:r>
            <a:r>
              <a:rPr lang="en-US" dirty="0">
                <a:latin typeface="Courier New" pitchFamily="49" charset="0"/>
              </a:rPr>
              <a:t/>
            </a:r>
            <a:br>
              <a:rPr lang="en-US" dirty="0">
                <a:latin typeface="Courier New" pitchFamily="49" charset="0"/>
              </a:rPr>
            </a:br>
            <a:r>
              <a:rPr lang="en-US" dirty="0">
                <a:latin typeface="Courier New" pitchFamily="49" charset="0"/>
              </a:rPr>
              <a:t>	sequential successor</a:t>
            </a:r>
            <a:r>
              <a:rPr lang="en-US" baseline="-25000" dirty="0">
                <a:latin typeface="Courier New" pitchFamily="49" charset="0"/>
              </a:rPr>
              <a:t>2</a:t>
            </a:r>
            <a:r>
              <a:rPr lang="en-US" dirty="0">
                <a:latin typeface="Courier New" pitchFamily="49" charset="0"/>
              </a:rPr>
              <a:t/>
            </a:r>
            <a:br>
              <a:rPr lang="en-US" dirty="0">
                <a:latin typeface="Courier New" pitchFamily="49" charset="0"/>
              </a:rPr>
            </a:br>
            <a:r>
              <a:rPr lang="en-US" dirty="0">
                <a:latin typeface="Courier New" pitchFamily="49" charset="0"/>
              </a:rPr>
              <a:t>	........</a:t>
            </a:r>
            <a:br>
              <a:rPr lang="en-US" dirty="0">
                <a:latin typeface="Courier New" pitchFamily="49" charset="0"/>
              </a:rPr>
            </a:br>
            <a:r>
              <a:rPr lang="en-US" dirty="0">
                <a:latin typeface="Courier New" pitchFamily="49" charset="0"/>
              </a:rPr>
              <a:t>	sequential </a:t>
            </a:r>
            <a:r>
              <a:rPr lang="en-US" dirty="0" err="1">
                <a:latin typeface="Courier New" pitchFamily="49" charset="0"/>
              </a:rPr>
              <a:t>successor</a:t>
            </a:r>
            <a:r>
              <a:rPr lang="en-US" baseline="-25000" dirty="0" err="1">
                <a:latin typeface="Courier New" pitchFamily="49" charset="0"/>
              </a:rPr>
              <a:t>n</a:t>
            </a:r>
            <a:endParaRPr lang="en-US" dirty="0">
              <a:latin typeface="Courier New" pitchFamily="49" charset="0"/>
            </a:endParaRPr>
          </a:p>
          <a:p>
            <a:pPr lvl="1">
              <a:buFontTx/>
              <a:buNone/>
            </a:pPr>
            <a:r>
              <a:rPr lang="en-US" dirty="0">
                <a:latin typeface="Courier New" pitchFamily="49" charset="0"/>
              </a:rPr>
              <a:t>	branch target if taken</a:t>
            </a:r>
            <a:br>
              <a:rPr lang="en-US" dirty="0">
                <a:latin typeface="Courier New" pitchFamily="49" charset="0"/>
              </a:rPr>
            </a:br>
            <a:endParaRPr lang="en-US" dirty="0"/>
          </a:p>
          <a:p>
            <a:pPr lvl="1"/>
            <a:r>
              <a:rPr lang="en-US" dirty="0"/>
              <a:t>1 slot delay allows proper decision and branch target address in 5 stage pipeline</a:t>
            </a:r>
          </a:p>
          <a:p>
            <a:pPr lvl="1"/>
            <a:endParaRPr lang="en-US" dirty="0"/>
          </a:p>
        </p:txBody>
      </p:sp>
      <p:sp>
        <p:nvSpPr>
          <p:cNvPr id="982020" name="Rectangle 4"/>
          <p:cNvSpPr>
            <a:spLocks noChangeArrowheads="1"/>
          </p:cNvSpPr>
          <p:nvPr/>
        </p:nvSpPr>
        <p:spPr bwMode="auto">
          <a:xfrm>
            <a:off x="5548313" y="3616325"/>
            <a:ext cx="2928937" cy="363538"/>
          </a:xfrm>
          <a:prstGeom prst="rect">
            <a:avLst/>
          </a:prstGeom>
          <a:noFill/>
          <a:ln w="12700">
            <a:noFill/>
            <a:miter lim="800000"/>
            <a:headEnd/>
            <a:tailEnd/>
          </a:ln>
          <a:effectLst/>
        </p:spPr>
        <p:txBody>
          <a:bodyPr wrap="none" lIns="90488" tIns="44450" rIns="90488" bIns="44450">
            <a:spAutoFit/>
          </a:bodyPr>
          <a:lstStyle/>
          <a:p>
            <a:pPr>
              <a:spcBef>
                <a:spcPct val="0"/>
              </a:spcBef>
            </a:pPr>
            <a:r>
              <a:rPr lang="en-US" sz="1800">
                <a:solidFill>
                  <a:schemeClr val="tx1"/>
                </a:solidFill>
                <a:latin typeface="Comic Sans MS" pitchFamily="66" charset="0"/>
              </a:rPr>
              <a:t>Branch delay of length </a:t>
            </a:r>
            <a:r>
              <a:rPr lang="en-US" sz="1800" i="1">
                <a:solidFill>
                  <a:schemeClr val="tx1"/>
                </a:solidFill>
                <a:latin typeface="Comic Sans MS" pitchFamily="66" charset="0"/>
              </a:rPr>
              <a:t>n</a:t>
            </a:r>
          </a:p>
        </p:txBody>
      </p:sp>
      <p:sp>
        <p:nvSpPr>
          <p:cNvPr id="982021" name="Line 5"/>
          <p:cNvSpPr>
            <a:spLocks noChangeShapeType="1"/>
          </p:cNvSpPr>
          <p:nvPr/>
        </p:nvSpPr>
        <p:spPr bwMode="auto">
          <a:xfrm>
            <a:off x="4635500" y="3321050"/>
            <a:ext cx="920750" cy="425450"/>
          </a:xfrm>
          <a:prstGeom prst="line">
            <a:avLst/>
          </a:prstGeom>
          <a:noFill/>
          <a:ln w="12700">
            <a:solidFill>
              <a:schemeClr val="tx1"/>
            </a:solidFill>
            <a:round/>
            <a:headEnd/>
            <a:tailEnd/>
          </a:ln>
          <a:effectLst/>
        </p:spPr>
        <p:txBody>
          <a:bodyPr wrap="none" anchor="ctr"/>
          <a:lstStyle/>
          <a:p>
            <a:endParaRPr lang="en-US"/>
          </a:p>
        </p:txBody>
      </p:sp>
      <p:sp>
        <p:nvSpPr>
          <p:cNvPr id="982022" name="Line 6"/>
          <p:cNvSpPr>
            <a:spLocks noChangeShapeType="1"/>
          </p:cNvSpPr>
          <p:nvPr/>
        </p:nvSpPr>
        <p:spPr bwMode="auto">
          <a:xfrm flipH="1">
            <a:off x="4622800" y="3778250"/>
            <a:ext cx="908050" cy="330200"/>
          </a:xfrm>
          <a:prstGeom prst="line">
            <a:avLst/>
          </a:prstGeom>
          <a:noFill/>
          <a:ln w="127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364785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anim calcmode="lin" valueType="num">
                                      <p:cBhvr additive="base">
                                        <p:cTn id="7" dur="500" fill="hold"/>
                                        <p:tgtEl>
                                          <p:spTgt spid="982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20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2019">
                                            <p:txEl>
                                              <p:pRg st="1" end="1"/>
                                            </p:txEl>
                                          </p:spTgt>
                                        </p:tgtEl>
                                        <p:attrNameLst>
                                          <p:attrName>style.visibility</p:attrName>
                                        </p:attrNameLst>
                                      </p:cBhvr>
                                      <p:to>
                                        <p:strVal val="visible"/>
                                      </p:to>
                                    </p:set>
                                    <p:anim calcmode="lin" valueType="num">
                                      <p:cBhvr additive="base">
                                        <p:cTn id="11" dur="500" fill="hold"/>
                                        <p:tgtEl>
                                          <p:spTgt spid="98201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820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82019">
                                            <p:txEl>
                                              <p:pRg st="2" end="2"/>
                                            </p:txEl>
                                          </p:spTgt>
                                        </p:tgtEl>
                                        <p:attrNameLst>
                                          <p:attrName>style.visibility</p:attrName>
                                        </p:attrNameLst>
                                      </p:cBhvr>
                                      <p:to>
                                        <p:strVal val="visible"/>
                                      </p:to>
                                    </p:set>
                                    <p:anim calcmode="lin" valueType="num">
                                      <p:cBhvr additive="base">
                                        <p:cTn id="15" dur="500" fill="hold"/>
                                        <p:tgtEl>
                                          <p:spTgt spid="98201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8201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82019">
                                            <p:txEl>
                                              <p:pRg st="3" end="3"/>
                                            </p:txEl>
                                          </p:spTgt>
                                        </p:tgtEl>
                                        <p:attrNameLst>
                                          <p:attrName>style.visibility</p:attrName>
                                        </p:attrNameLst>
                                      </p:cBhvr>
                                      <p:to>
                                        <p:strVal val="visible"/>
                                      </p:to>
                                    </p:set>
                                    <p:anim calcmode="lin" valueType="num">
                                      <p:cBhvr additive="base">
                                        <p:cTn id="19" dur="500" fill="hold"/>
                                        <p:tgtEl>
                                          <p:spTgt spid="98201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8201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82019">
                                            <p:txEl>
                                              <p:pRg st="4" end="4"/>
                                            </p:txEl>
                                          </p:spTgt>
                                        </p:tgtEl>
                                        <p:attrNameLst>
                                          <p:attrName>style.visibility</p:attrName>
                                        </p:attrNameLst>
                                      </p:cBhvr>
                                      <p:to>
                                        <p:strVal val="visible"/>
                                      </p:to>
                                    </p:set>
                                    <p:anim calcmode="lin" valueType="num">
                                      <p:cBhvr additive="base">
                                        <p:cTn id="23" dur="500" fill="hold"/>
                                        <p:tgtEl>
                                          <p:spTgt spid="98201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820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ate Placeholder 3"/>
          <p:cNvSpPr>
            <a:spLocks noGrp="1"/>
          </p:cNvSpPr>
          <p:nvPr>
            <p:ph type="dt" sz="half" idx="10"/>
          </p:nvPr>
        </p:nvSpPr>
        <p:spPr/>
        <p:txBody>
          <a:bodyPr/>
          <a:lstStyle/>
          <a:p>
            <a:fld id="{01906A56-D355-47F1-844C-915E218D145D}" type="datetime1">
              <a:rPr lang="en-US"/>
              <a:pPr/>
              <a:t>3/5/2019</a:t>
            </a:fld>
            <a:endParaRPr lang="en-US"/>
          </a:p>
        </p:txBody>
      </p:sp>
      <p:sp>
        <p:nvSpPr>
          <p:cNvPr id="58"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59" name="Slide Number Placeholder 5"/>
          <p:cNvSpPr>
            <a:spLocks noGrp="1"/>
          </p:cNvSpPr>
          <p:nvPr>
            <p:ph type="sldNum" sz="quarter" idx="4294967295"/>
          </p:nvPr>
        </p:nvSpPr>
        <p:spPr>
          <a:xfrm>
            <a:off x="6553200" y="6356350"/>
            <a:ext cx="2133600" cy="365125"/>
          </a:xfrm>
          <a:prstGeom prst="rect">
            <a:avLst/>
          </a:prstGeom>
        </p:spPr>
        <p:txBody>
          <a:bodyPr/>
          <a:lstStyle/>
          <a:p>
            <a:fld id="{03F43CD7-93EA-4D75-9924-1D422C6B256E}" type="slidenum">
              <a:rPr lang="en-US"/>
              <a:pPr/>
              <a:t>22</a:t>
            </a:fld>
            <a:endParaRPr lang="en-US" b="0">
              <a:solidFill>
                <a:srgbClr val="FBBA03"/>
              </a:solidFill>
            </a:endParaRPr>
          </a:p>
        </p:txBody>
      </p:sp>
      <p:sp>
        <p:nvSpPr>
          <p:cNvPr id="1038338" name="Rectangle 2"/>
          <p:cNvSpPr>
            <a:spLocks noGrp="1" noChangeArrowheads="1"/>
          </p:cNvSpPr>
          <p:nvPr>
            <p:ph type="title"/>
          </p:nvPr>
        </p:nvSpPr>
        <p:spPr>
          <a:xfrm>
            <a:off x="323528" y="185738"/>
            <a:ext cx="8820472" cy="578966"/>
          </a:xfrm>
        </p:spPr>
        <p:txBody>
          <a:bodyPr>
            <a:normAutofit/>
          </a:bodyPr>
          <a:lstStyle/>
          <a:p>
            <a:r>
              <a:rPr lang="en-US" sz="2800" dirty="0"/>
              <a:t>Scheduling Branch Delay Slots </a:t>
            </a:r>
          </a:p>
        </p:txBody>
      </p:sp>
      <p:sp>
        <p:nvSpPr>
          <p:cNvPr id="1038339" name="Rectangle 3"/>
          <p:cNvSpPr>
            <a:spLocks noGrp="1" noChangeArrowheads="1"/>
          </p:cNvSpPr>
          <p:nvPr>
            <p:ph type="body" idx="1"/>
          </p:nvPr>
        </p:nvSpPr>
        <p:spPr>
          <a:xfrm>
            <a:off x="214313" y="5334000"/>
            <a:ext cx="8788400" cy="1271588"/>
          </a:xfrm>
        </p:spPr>
        <p:txBody>
          <a:bodyPr>
            <a:normAutofit fontScale="92500" lnSpcReduction="10000"/>
          </a:bodyPr>
          <a:lstStyle/>
          <a:p>
            <a:r>
              <a:rPr lang="en-US" sz="2000" dirty="0"/>
              <a:t>A is the best choice, fills delay slot &amp; reduces instruction count (IC)</a:t>
            </a:r>
          </a:p>
          <a:p>
            <a:r>
              <a:rPr lang="en-US" sz="2000" dirty="0"/>
              <a:t>In B, the </a:t>
            </a:r>
            <a:r>
              <a:rPr lang="en-US" sz="2000" dirty="0">
                <a:latin typeface="Courier New" pitchFamily="49" charset="0"/>
              </a:rPr>
              <a:t>sub</a:t>
            </a:r>
            <a:r>
              <a:rPr lang="en-US" sz="2000" dirty="0"/>
              <a:t> instruction may need to be copied, increasing IC</a:t>
            </a:r>
          </a:p>
          <a:p>
            <a:r>
              <a:rPr lang="en-US" sz="2000" dirty="0"/>
              <a:t>In B and C, must be okay to execute </a:t>
            </a:r>
            <a:r>
              <a:rPr lang="en-US" sz="2000" dirty="0">
                <a:latin typeface="Courier New" pitchFamily="49" charset="0"/>
              </a:rPr>
              <a:t>sub</a:t>
            </a:r>
            <a:r>
              <a:rPr lang="en-US" sz="2000" dirty="0"/>
              <a:t> when branch </a:t>
            </a:r>
            <a:r>
              <a:rPr lang="en-US" sz="2000" dirty="0" smtClean="0"/>
              <a:t>fails </a:t>
            </a:r>
            <a:r>
              <a:rPr lang="en-US" sz="2000" dirty="0" smtClean="0">
                <a:solidFill>
                  <a:srgbClr val="FF0000"/>
                </a:solidFill>
              </a:rPr>
              <a:t>‘must be okay’ means that the work is wasted, but the program will still execute correctly</a:t>
            </a:r>
            <a:endParaRPr lang="en-US" sz="2000" dirty="0"/>
          </a:p>
        </p:txBody>
      </p:sp>
      <p:sp>
        <p:nvSpPr>
          <p:cNvPr id="1038340" name="Rectangle 4"/>
          <p:cNvSpPr>
            <a:spLocks noChangeArrowheads="1"/>
          </p:cNvSpPr>
          <p:nvPr/>
        </p:nvSpPr>
        <p:spPr bwMode="auto">
          <a:xfrm>
            <a:off x="762000" y="1171575"/>
            <a:ext cx="2286000" cy="1828800"/>
          </a:xfrm>
          <a:prstGeom prst="rect">
            <a:avLst/>
          </a:prstGeom>
          <a:noFill/>
          <a:ln w="12700">
            <a:solidFill>
              <a:schemeClr val="tx1"/>
            </a:solidFill>
            <a:miter lim="800000"/>
            <a:headEnd/>
            <a:tailEnd/>
          </a:ln>
          <a:effectLst/>
        </p:spPr>
        <p:txBody>
          <a:bodyPr wrap="none" anchor="ctr"/>
          <a:lstStyle/>
          <a:p>
            <a:endParaRPr lang="en-US"/>
          </a:p>
        </p:txBody>
      </p:sp>
      <p:sp>
        <p:nvSpPr>
          <p:cNvPr id="1038341" name="Rectangle 5"/>
          <p:cNvSpPr>
            <a:spLocks noChangeArrowheads="1"/>
          </p:cNvSpPr>
          <p:nvPr/>
        </p:nvSpPr>
        <p:spPr bwMode="auto">
          <a:xfrm>
            <a:off x="838200" y="1157288"/>
            <a:ext cx="2057400" cy="638175"/>
          </a:xfrm>
          <a:prstGeom prst="rect">
            <a:avLst/>
          </a:prstGeom>
          <a:noFill/>
          <a:ln w="12700">
            <a:noFill/>
            <a:miter lim="800000"/>
            <a:headEnd/>
            <a:tailEnd/>
          </a:ln>
          <a:effectLst/>
        </p:spPr>
        <p:txBody>
          <a:bodyPr lIns="90488" tIns="44450" rIns="90488" bIns="44450">
            <a:spAutoFit/>
          </a:bodyPr>
          <a:lstStyle/>
          <a:p>
            <a:pPr>
              <a:spcBef>
                <a:spcPct val="0"/>
              </a:spcBef>
            </a:pPr>
            <a:r>
              <a:rPr lang="en-US" sz="1800" b="0">
                <a:solidFill>
                  <a:schemeClr val="tx1"/>
                </a:solidFill>
                <a:latin typeface="Courier New" pitchFamily="49" charset="0"/>
              </a:rPr>
              <a:t>add  $1,$2,$3</a:t>
            </a:r>
          </a:p>
          <a:p>
            <a:pPr>
              <a:spcBef>
                <a:spcPct val="0"/>
              </a:spcBef>
            </a:pPr>
            <a:r>
              <a:rPr lang="en-US" sz="1800" b="0">
                <a:solidFill>
                  <a:schemeClr val="tx1"/>
                </a:solidFill>
                <a:latin typeface="Courier New" pitchFamily="49" charset="0"/>
              </a:rPr>
              <a:t>if $2=0 then</a:t>
            </a:r>
          </a:p>
        </p:txBody>
      </p:sp>
      <p:sp>
        <p:nvSpPr>
          <p:cNvPr id="1038342" name="Text Box 6"/>
          <p:cNvSpPr txBox="1">
            <a:spLocks noChangeArrowheads="1"/>
          </p:cNvSpPr>
          <p:nvPr/>
        </p:nvSpPr>
        <p:spPr bwMode="auto">
          <a:xfrm>
            <a:off x="914400" y="1781175"/>
            <a:ext cx="1600200" cy="366713"/>
          </a:xfrm>
          <a:prstGeom prst="rect">
            <a:avLst/>
          </a:prstGeom>
          <a:solidFill>
            <a:srgbClr val="BEBEBE"/>
          </a:solidFill>
          <a:ln w="12700">
            <a:noFill/>
            <a:miter lim="800000"/>
            <a:headEnd/>
            <a:tailEnd/>
          </a:ln>
          <a:effectLst/>
        </p:spPr>
        <p:txBody>
          <a:bodyPr>
            <a:spAutoFit/>
          </a:bodyPr>
          <a:lstStyle/>
          <a:p>
            <a:pPr>
              <a:spcBef>
                <a:spcPct val="0"/>
              </a:spcBef>
            </a:pPr>
            <a:r>
              <a:rPr lang="en-US" sz="1800" b="0">
                <a:solidFill>
                  <a:schemeClr val="accent1"/>
                </a:solidFill>
              </a:rPr>
              <a:t>delay slot</a:t>
            </a:r>
          </a:p>
        </p:txBody>
      </p:sp>
      <p:sp>
        <p:nvSpPr>
          <p:cNvPr id="1038343" name="Rectangle 7"/>
          <p:cNvSpPr>
            <a:spLocks noChangeArrowheads="1"/>
          </p:cNvSpPr>
          <p:nvPr/>
        </p:nvSpPr>
        <p:spPr bwMode="auto">
          <a:xfrm>
            <a:off x="251520" y="779463"/>
            <a:ext cx="3024336" cy="366767"/>
          </a:xfrm>
          <a:prstGeom prst="rect">
            <a:avLst/>
          </a:prstGeom>
          <a:noFill/>
          <a:ln w="12700">
            <a:noFill/>
            <a:miter lim="800000"/>
            <a:headEnd/>
            <a:tailEnd/>
          </a:ln>
          <a:effectLst/>
        </p:spPr>
        <p:txBody>
          <a:bodyPr wrap="square" lIns="90488" tIns="44450" rIns="90488" bIns="44450">
            <a:spAutoFit/>
          </a:bodyPr>
          <a:lstStyle/>
          <a:p>
            <a:pPr>
              <a:spcBef>
                <a:spcPct val="0"/>
              </a:spcBef>
            </a:pPr>
            <a:r>
              <a:rPr lang="en-US" sz="1800" b="0" dirty="0">
                <a:solidFill>
                  <a:srgbClr val="FF0000"/>
                </a:solidFill>
              </a:rPr>
              <a:t>A. From before branch</a:t>
            </a:r>
          </a:p>
        </p:txBody>
      </p:sp>
      <p:sp>
        <p:nvSpPr>
          <p:cNvPr id="1038344" name="Rectangle 8"/>
          <p:cNvSpPr>
            <a:spLocks noChangeArrowheads="1"/>
          </p:cNvSpPr>
          <p:nvPr/>
        </p:nvSpPr>
        <p:spPr bwMode="auto">
          <a:xfrm>
            <a:off x="3275856" y="692696"/>
            <a:ext cx="3168352" cy="366767"/>
          </a:xfrm>
          <a:prstGeom prst="rect">
            <a:avLst/>
          </a:prstGeom>
          <a:noFill/>
          <a:ln w="12700">
            <a:noFill/>
            <a:miter lim="800000"/>
            <a:headEnd/>
            <a:tailEnd/>
          </a:ln>
          <a:effectLst/>
        </p:spPr>
        <p:txBody>
          <a:bodyPr wrap="square" lIns="90488" tIns="44450" rIns="90488" bIns="44450">
            <a:spAutoFit/>
          </a:bodyPr>
          <a:lstStyle/>
          <a:p>
            <a:pPr>
              <a:spcBef>
                <a:spcPct val="0"/>
              </a:spcBef>
            </a:pPr>
            <a:r>
              <a:rPr lang="en-US" sz="1800" b="0" dirty="0">
                <a:solidFill>
                  <a:schemeClr val="tx1"/>
                </a:solidFill>
              </a:rPr>
              <a:t>B. From branch target</a:t>
            </a:r>
          </a:p>
        </p:txBody>
      </p:sp>
      <p:sp>
        <p:nvSpPr>
          <p:cNvPr id="1038345" name="Rectangle 9"/>
          <p:cNvSpPr>
            <a:spLocks noChangeArrowheads="1"/>
          </p:cNvSpPr>
          <p:nvPr/>
        </p:nvSpPr>
        <p:spPr bwMode="auto">
          <a:xfrm>
            <a:off x="6324600" y="779463"/>
            <a:ext cx="2819400" cy="363537"/>
          </a:xfrm>
          <a:prstGeom prst="rect">
            <a:avLst/>
          </a:prstGeom>
          <a:noFill/>
          <a:ln w="12700">
            <a:noFill/>
            <a:miter lim="800000"/>
            <a:headEnd/>
            <a:tailEnd/>
          </a:ln>
          <a:effectLst/>
        </p:spPr>
        <p:txBody>
          <a:bodyPr wrap="square" lIns="90488" tIns="44450" rIns="90488" bIns="44450">
            <a:spAutoFit/>
          </a:bodyPr>
          <a:lstStyle/>
          <a:p>
            <a:pPr>
              <a:spcBef>
                <a:spcPct val="0"/>
              </a:spcBef>
            </a:pPr>
            <a:r>
              <a:rPr lang="en-US" sz="1800" b="0" dirty="0">
                <a:solidFill>
                  <a:schemeClr val="tx1"/>
                </a:solidFill>
              </a:rPr>
              <a:t>C. From fall through</a:t>
            </a:r>
          </a:p>
        </p:txBody>
      </p:sp>
      <p:sp>
        <p:nvSpPr>
          <p:cNvPr id="1038346" name="Line 10"/>
          <p:cNvSpPr>
            <a:spLocks noChangeShapeType="1"/>
          </p:cNvSpPr>
          <p:nvPr/>
        </p:nvSpPr>
        <p:spPr bwMode="auto">
          <a:xfrm>
            <a:off x="2667000" y="1628775"/>
            <a:ext cx="228600" cy="0"/>
          </a:xfrm>
          <a:prstGeom prst="line">
            <a:avLst/>
          </a:prstGeom>
          <a:noFill/>
          <a:ln w="12700">
            <a:solidFill>
              <a:schemeClr val="tx1"/>
            </a:solidFill>
            <a:round/>
            <a:headEnd/>
            <a:tailEnd/>
          </a:ln>
          <a:effectLst/>
        </p:spPr>
        <p:txBody>
          <a:bodyPr/>
          <a:lstStyle/>
          <a:p>
            <a:endParaRPr lang="en-US"/>
          </a:p>
        </p:txBody>
      </p:sp>
      <p:sp>
        <p:nvSpPr>
          <p:cNvPr id="1038347" name="Line 11"/>
          <p:cNvSpPr>
            <a:spLocks noChangeShapeType="1"/>
          </p:cNvSpPr>
          <p:nvPr/>
        </p:nvSpPr>
        <p:spPr bwMode="auto">
          <a:xfrm>
            <a:off x="2895600" y="1628775"/>
            <a:ext cx="0" cy="1066800"/>
          </a:xfrm>
          <a:prstGeom prst="line">
            <a:avLst/>
          </a:prstGeom>
          <a:noFill/>
          <a:ln w="12700">
            <a:solidFill>
              <a:schemeClr val="tx1"/>
            </a:solidFill>
            <a:round/>
            <a:headEnd/>
            <a:tailEnd/>
          </a:ln>
          <a:effectLst/>
        </p:spPr>
        <p:txBody>
          <a:bodyPr/>
          <a:lstStyle/>
          <a:p>
            <a:endParaRPr lang="en-US"/>
          </a:p>
        </p:txBody>
      </p:sp>
      <p:sp>
        <p:nvSpPr>
          <p:cNvPr id="1038348" name="Line 12"/>
          <p:cNvSpPr>
            <a:spLocks noChangeShapeType="1"/>
          </p:cNvSpPr>
          <p:nvPr/>
        </p:nvSpPr>
        <p:spPr bwMode="auto">
          <a:xfrm flipH="1">
            <a:off x="2438400" y="2695575"/>
            <a:ext cx="457200" cy="0"/>
          </a:xfrm>
          <a:prstGeom prst="line">
            <a:avLst/>
          </a:prstGeom>
          <a:noFill/>
          <a:ln w="12700">
            <a:solidFill>
              <a:schemeClr val="tx1"/>
            </a:solidFill>
            <a:round/>
            <a:headEnd/>
            <a:tailEnd type="triangle" w="med" len="med"/>
          </a:ln>
          <a:effectLst/>
        </p:spPr>
        <p:txBody>
          <a:bodyPr/>
          <a:lstStyle/>
          <a:p>
            <a:endParaRPr lang="en-US"/>
          </a:p>
        </p:txBody>
      </p:sp>
      <p:sp>
        <p:nvSpPr>
          <p:cNvPr id="1038349" name="Rectangle 13"/>
          <p:cNvSpPr>
            <a:spLocks noChangeArrowheads="1"/>
          </p:cNvSpPr>
          <p:nvPr/>
        </p:nvSpPr>
        <p:spPr bwMode="auto">
          <a:xfrm>
            <a:off x="3505200" y="1157288"/>
            <a:ext cx="2286000" cy="1828800"/>
          </a:xfrm>
          <a:prstGeom prst="rect">
            <a:avLst/>
          </a:prstGeom>
          <a:noFill/>
          <a:ln w="12700">
            <a:solidFill>
              <a:schemeClr val="tx1"/>
            </a:solidFill>
            <a:miter lim="800000"/>
            <a:headEnd/>
            <a:tailEnd/>
          </a:ln>
          <a:effectLst/>
        </p:spPr>
        <p:txBody>
          <a:bodyPr wrap="none" anchor="ctr"/>
          <a:lstStyle/>
          <a:p>
            <a:endParaRPr lang="en-US"/>
          </a:p>
        </p:txBody>
      </p:sp>
      <p:sp>
        <p:nvSpPr>
          <p:cNvPr id="1038350" name="Rectangle 14"/>
          <p:cNvSpPr>
            <a:spLocks noChangeArrowheads="1"/>
          </p:cNvSpPr>
          <p:nvPr/>
        </p:nvSpPr>
        <p:spPr bwMode="auto">
          <a:xfrm>
            <a:off x="3581400" y="1966913"/>
            <a:ext cx="2057400" cy="638175"/>
          </a:xfrm>
          <a:prstGeom prst="rect">
            <a:avLst/>
          </a:prstGeom>
          <a:noFill/>
          <a:ln w="12700">
            <a:noFill/>
            <a:miter lim="800000"/>
            <a:headEnd/>
            <a:tailEnd/>
          </a:ln>
          <a:effectLst/>
        </p:spPr>
        <p:txBody>
          <a:bodyPr lIns="90488" tIns="44450" rIns="90488" bIns="44450">
            <a:spAutoFit/>
          </a:bodyPr>
          <a:lstStyle/>
          <a:p>
            <a:pPr>
              <a:spcBef>
                <a:spcPct val="0"/>
              </a:spcBef>
            </a:pPr>
            <a:r>
              <a:rPr lang="en-US" sz="1800" b="0">
                <a:solidFill>
                  <a:schemeClr val="tx1"/>
                </a:solidFill>
                <a:latin typeface="Courier New" pitchFamily="49" charset="0"/>
              </a:rPr>
              <a:t>add  $1,$2,$3</a:t>
            </a:r>
          </a:p>
          <a:p>
            <a:pPr>
              <a:spcBef>
                <a:spcPct val="0"/>
              </a:spcBef>
            </a:pPr>
            <a:r>
              <a:rPr lang="en-US" sz="1800" b="0">
                <a:solidFill>
                  <a:schemeClr val="tx1"/>
                </a:solidFill>
                <a:latin typeface="Courier New" pitchFamily="49" charset="0"/>
              </a:rPr>
              <a:t>if $1=0 then</a:t>
            </a:r>
          </a:p>
        </p:txBody>
      </p:sp>
      <p:sp>
        <p:nvSpPr>
          <p:cNvPr id="1038351" name="Text Box 15"/>
          <p:cNvSpPr txBox="1">
            <a:spLocks noChangeArrowheads="1"/>
          </p:cNvSpPr>
          <p:nvPr/>
        </p:nvSpPr>
        <p:spPr bwMode="auto">
          <a:xfrm>
            <a:off x="3657600" y="2543175"/>
            <a:ext cx="1600200" cy="366713"/>
          </a:xfrm>
          <a:prstGeom prst="rect">
            <a:avLst/>
          </a:prstGeom>
          <a:solidFill>
            <a:srgbClr val="BEBEBE"/>
          </a:solidFill>
          <a:ln w="12700">
            <a:noFill/>
            <a:miter lim="800000"/>
            <a:headEnd/>
            <a:tailEnd/>
          </a:ln>
          <a:effectLst/>
        </p:spPr>
        <p:txBody>
          <a:bodyPr>
            <a:spAutoFit/>
          </a:bodyPr>
          <a:lstStyle/>
          <a:p>
            <a:pPr>
              <a:spcBef>
                <a:spcPct val="0"/>
              </a:spcBef>
            </a:pPr>
            <a:r>
              <a:rPr lang="en-US" sz="1800" b="0">
                <a:solidFill>
                  <a:schemeClr val="accent1"/>
                </a:solidFill>
              </a:rPr>
              <a:t>delay slot</a:t>
            </a:r>
          </a:p>
        </p:txBody>
      </p:sp>
      <p:sp>
        <p:nvSpPr>
          <p:cNvPr id="1038352" name="Line 16"/>
          <p:cNvSpPr>
            <a:spLocks noChangeShapeType="1"/>
          </p:cNvSpPr>
          <p:nvPr/>
        </p:nvSpPr>
        <p:spPr bwMode="auto">
          <a:xfrm>
            <a:off x="5410200" y="2452688"/>
            <a:ext cx="228600" cy="0"/>
          </a:xfrm>
          <a:prstGeom prst="line">
            <a:avLst/>
          </a:prstGeom>
          <a:noFill/>
          <a:ln w="12700">
            <a:solidFill>
              <a:schemeClr val="tx1"/>
            </a:solidFill>
            <a:round/>
            <a:headEnd/>
            <a:tailEnd/>
          </a:ln>
          <a:effectLst/>
        </p:spPr>
        <p:txBody>
          <a:bodyPr/>
          <a:lstStyle/>
          <a:p>
            <a:endParaRPr lang="en-US"/>
          </a:p>
        </p:txBody>
      </p:sp>
      <p:sp>
        <p:nvSpPr>
          <p:cNvPr id="1038353" name="Line 17"/>
          <p:cNvSpPr>
            <a:spLocks noChangeShapeType="1"/>
          </p:cNvSpPr>
          <p:nvPr/>
        </p:nvSpPr>
        <p:spPr bwMode="auto">
          <a:xfrm>
            <a:off x="5638800" y="1385888"/>
            <a:ext cx="0" cy="1066800"/>
          </a:xfrm>
          <a:prstGeom prst="line">
            <a:avLst/>
          </a:prstGeom>
          <a:noFill/>
          <a:ln w="12700">
            <a:solidFill>
              <a:schemeClr val="tx1"/>
            </a:solidFill>
            <a:round/>
            <a:headEnd/>
            <a:tailEnd/>
          </a:ln>
          <a:effectLst/>
        </p:spPr>
        <p:txBody>
          <a:bodyPr/>
          <a:lstStyle/>
          <a:p>
            <a:endParaRPr lang="en-US"/>
          </a:p>
        </p:txBody>
      </p:sp>
      <p:sp>
        <p:nvSpPr>
          <p:cNvPr id="1038354" name="Line 18"/>
          <p:cNvSpPr>
            <a:spLocks noChangeShapeType="1"/>
          </p:cNvSpPr>
          <p:nvPr/>
        </p:nvSpPr>
        <p:spPr bwMode="auto">
          <a:xfrm flipH="1">
            <a:off x="5410200" y="1385888"/>
            <a:ext cx="228600" cy="0"/>
          </a:xfrm>
          <a:prstGeom prst="line">
            <a:avLst/>
          </a:prstGeom>
          <a:noFill/>
          <a:ln w="12700">
            <a:solidFill>
              <a:schemeClr val="tx1"/>
            </a:solidFill>
            <a:round/>
            <a:headEnd/>
            <a:tailEnd type="triangle" w="med" len="med"/>
          </a:ln>
          <a:effectLst/>
        </p:spPr>
        <p:txBody>
          <a:bodyPr/>
          <a:lstStyle/>
          <a:p>
            <a:endParaRPr lang="en-US"/>
          </a:p>
        </p:txBody>
      </p:sp>
      <p:sp>
        <p:nvSpPr>
          <p:cNvPr id="1038355" name="Rectangle 19"/>
          <p:cNvSpPr>
            <a:spLocks noChangeArrowheads="1"/>
          </p:cNvSpPr>
          <p:nvPr/>
        </p:nvSpPr>
        <p:spPr bwMode="auto">
          <a:xfrm>
            <a:off x="6248400" y="1157288"/>
            <a:ext cx="2286000" cy="1828800"/>
          </a:xfrm>
          <a:prstGeom prst="rect">
            <a:avLst/>
          </a:prstGeom>
          <a:noFill/>
          <a:ln w="12700">
            <a:solidFill>
              <a:schemeClr val="tx1"/>
            </a:solidFill>
            <a:miter lim="800000"/>
            <a:headEnd/>
            <a:tailEnd/>
          </a:ln>
          <a:effectLst/>
        </p:spPr>
        <p:txBody>
          <a:bodyPr wrap="none" anchor="ctr"/>
          <a:lstStyle/>
          <a:p>
            <a:endParaRPr lang="en-US"/>
          </a:p>
        </p:txBody>
      </p:sp>
      <p:sp>
        <p:nvSpPr>
          <p:cNvPr id="1038356" name="Rectangle 20"/>
          <p:cNvSpPr>
            <a:spLocks noChangeArrowheads="1"/>
          </p:cNvSpPr>
          <p:nvPr/>
        </p:nvSpPr>
        <p:spPr bwMode="auto">
          <a:xfrm>
            <a:off x="6324600" y="1143000"/>
            <a:ext cx="2057400" cy="638175"/>
          </a:xfrm>
          <a:prstGeom prst="rect">
            <a:avLst/>
          </a:prstGeom>
          <a:noFill/>
          <a:ln w="12700">
            <a:noFill/>
            <a:miter lim="800000"/>
            <a:headEnd/>
            <a:tailEnd/>
          </a:ln>
          <a:effectLst/>
        </p:spPr>
        <p:txBody>
          <a:bodyPr lIns="90488" tIns="44450" rIns="90488" bIns="44450">
            <a:spAutoFit/>
          </a:bodyPr>
          <a:lstStyle/>
          <a:p>
            <a:pPr>
              <a:spcBef>
                <a:spcPct val="0"/>
              </a:spcBef>
            </a:pPr>
            <a:r>
              <a:rPr lang="en-US" sz="1800" b="0">
                <a:solidFill>
                  <a:schemeClr val="tx1"/>
                </a:solidFill>
                <a:latin typeface="Courier New" pitchFamily="49" charset="0"/>
              </a:rPr>
              <a:t>add  $1,$2,$3</a:t>
            </a:r>
          </a:p>
          <a:p>
            <a:pPr>
              <a:spcBef>
                <a:spcPct val="0"/>
              </a:spcBef>
            </a:pPr>
            <a:r>
              <a:rPr lang="en-US" sz="1800" b="0">
                <a:solidFill>
                  <a:schemeClr val="tx1"/>
                </a:solidFill>
                <a:latin typeface="Courier New" pitchFamily="49" charset="0"/>
              </a:rPr>
              <a:t>if $1=0 then</a:t>
            </a:r>
          </a:p>
        </p:txBody>
      </p:sp>
      <p:sp>
        <p:nvSpPr>
          <p:cNvPr id="1038357" name="Text Box 21"/>
          <p:cNvSpPr txBox="1">
            <a:spLocks noChangeArrowheads="1"/>
          </p:cNvSpPr>
          <p:nvPr/>
        </p:nvSpPr>
        <p:spPr bwMode="auto">
          <a:xfrm>
            <a:off x="6400800" y="1766888"/>
            <a:ext cx="1600200" cy="366712"/>
          </a:xfrm>
          <a:prstGeom prst="rect">
            <a:avLst/>
          </a:prstGeom>
          <a:solidFill>
            <a:srgbClr val="BEBEBE"/>
          </a:solidFill>
          <a:ln w="12700">
            <a:noFill/>
            <a:miter lim="800000"/>
            <a:headEnd/>
            <a:tailEnd/>
          </a:ln>
          <a:effectLst/>
        </p:spPr>
        <p:txBody>
          <a:bodyPr>
            <a:spAutoFit/>
          </a:bodyPr>
          <a:lstStyle/>
          <a:p>
            <a:pPr>
              <a:spcBef>
                <a:spcPct val="0"/>
              </a:spcBef>
            </a:pPr>
            <a:r>
              <a:rPr lang="en-US" sz="1800" b="0">
                <a:solidFill>
                  <a:schemeClr val="accent1"/>
                </a:solidFill>
              </a:rPr>
              <a:t>delay slot</a:t>
            </a:r>
          </a:p>
        </p:txBody>
      </p:sp>
      <p:sp>
        <p:nvSpPr>
          <p:cNvPr id="1038358" name="Line 22"/>
          <p:cNvSpPr>
            <a:spLocks noChangeShapeType="1"/>
          </p:cNvSpPr>
          <p:nvPr/>
        </p:nvSpPr>
        <p:spPr bwMode="auto">
          <a:xfrm>
            <a:off x="8153400" y="1614488"/>
            <a:ext cx="228600" cy="0"/>
          </a:xfrm>
          <a:prstGeom prst="line">
            <a:avLst/>
          </a:prstGeom>
          <a:noFill/>
          <a:ln w="12700">
            <a:solidFill>
              <a:schemeClr val="tx1"/>
            </a:solidFill>
            <a:round/>
            <a:headEnd/>
            <a:tailEnd/>
          </a:ln>
          <a:effectLst/>
        </p:spPr>
        <p:txBody>
          <a:bodyPr/>
          <a:lstStyle/>
          <a:p>
            <a:endParaRPr lang="en-US"/>
          </a:p>
        </p:txBody>
      </p:sp>
      <p:sp>
        <p:nvSpPr>
          <p:cNvPr id="1038359" name="Line 23"/>
          <p:cNvSpPr>
            <a:spLocks noChangeShapeType="1"/>
          </p:cNvSpPr>
          <p:nvPr/>
        </p:nvSpPr>
        <p:spPr bwMode="auto">
          <a:xfrm>
            <a:off x="8382000" y="1614488"/>
            <a:ext cx="0" cy="1066800"/>
          </a:xfrm>
          <a:prstGeom prst="line">
            <a:avLst/>
          </a:prstGeom>
          <a:noFill/>
          <a:ln w="12700">
            <a:solidFill>
              <a:schemeClr val="tx1"/>
            </a:solidFill>
            <a:round/>
            <a:headEnd/>
            <a:tailEnd/>
          </a:ln>
          <a:effectLst/>
        </p:spPr>
        <p:txBody>
          <a:bodyPr/>
          <a:lstStyle/>
          <a:p>
            <a:endParaRPr lang="en-US"/>
          </a:p>
        </p:txBody>
      </p:sp>
      <p:sp>
        <p:nvSpPr>
          <p:cNvPr id="1038360" name="Line 24"/>
          <p:cNvSpPr>
            <a:spLocks noChangeShapeType="1"/>
          </p:cNvSpPr>
          <p:nvPr/>
        </p:nvSpPr>
        <p:spPr bwMode="auto">
          <a:xfrm flipH="1">
            <a:off x="8077200" y="2681288"/>
            <a:ext cx="304800" cy="0"/>
          </a:xfrm>
          <a:prstGeom prst="line">
            <a:avLst/>
          </a:prstGeom>
          <a:noFill/>
          <a:ln w="12700">
            <a:solidFill>
              <a:schemeClr val="tx1"/>
            </a:solidFill>
            <a:round/>
            <a:headEnd/>
            <a:tailEnd type="triangle" w="med" len="med"/>
          </a:ln>
          <a:effectLst/>
        </p:spPr>
        <p:txBody>
          <a:bodyPr/>
          <a:lstStyle/>
          <a:p>
            <a:endParaRPr lang="en-US"/>
          </a:p>
        </p:txBody>
      </p:sp>
      <p:sp>
        <p:nvSpPr>
          <p:cNvPr id="1038361" name="Rectangle 25"/>
          <p:cNvSpPr>
            <a:spLocks noChangeArrowheads="1"/>
          </p:cNvSpPr>
          <p:nvPr/>
        </p:nvSpPr>
        <p:spPr bwMode="auto">
          <a:xfrm>
            <a:off x="3581400" y="1233488"/>
            <a:ext cx="2057400" cy="363537"/>
          </a:xfrm>
          <a:prstGeom prst="rect">
            <a:avLst/>
          </a:prstGeom>
          <a:noFill/>
          <a:ln w="12700">
            <a:noFill/>
            <a:miter lim="800000"/>
            <a:headEnd/>
            <a:tailEnd/>
          </a:ln>
          <a:effectLst/>
        </p:spPr>
        <p:txBody>
          <a:bodyPr lIns="90488" tIns="44450" rIns="90488" bIns="44450">
            <a:spAutoFit/>
          </a:bodyPr>
          <a:lstStyle/>
          <a:p>
            <a:pPr>
              <a:spcBef>
                <a:spcPct val="0"/>
              </a:spcBef>
            </a:pPr>
            <a:r>
              <a:rPr lang="en-US" sz="1800" b="0" dirty="0">
                <a:solidFill>
                  <a:schemeClr val="tx1"/>
                </a:solidFill>
                <a:latin typeface="Courier New" pitchFamily="49" charset="0"/>
              </a:rPr>
              <a:t>sub $4,$5,$6</a:t>
            </a:r>
          </a:p>
        </p:txBody>
      </p:sp>
      <p:sp>
        <p:nvSpPr>
          <p:cNvPr id="1038362" name="Rectangle 26"/>
          <p:cNvSpPr>
            <a:spLocks noChangeArrowheads="1"/>
          </p:cNvSpPr>
          <p:nvPr/>
        </p:nvSpPr>
        <p:spPr bwMode="auto">
          <a:xfrm>
            <a:off x="6324600" y="2528888"/>
            <a:ext cx="2057400" cy="363537"/>
          </a:xfrm>
          <a:prstGeom prst="rect">
            <a:avLst/>
          </a:prstGeom>
          <a:noFill/>
          <a:ln w="12700">
            <a:noFill/>
            <a:miter lim="800000"/>
            <a:headEnd/>
            <a:tailEnd/>
          </a:ln>
          <a:effectLst/>
        </p:spPr>
        <p:txBody>
          <a:bodyPr lIns="90488" tIns="44450" rIns="90488" bIns="44450">
            <a:spAutoFit/>
          </a:bodyPr>
          <a:lstStyle/>
          <a:p>
            <a:pPr>
              <a:spcBef>
                <a:spcPct val="0"/>
              </a:spcBef>
            </a:pPr>
            <a:r>
              <a:rPr lang="en-US" sz="1800" b="0">
                <a:solidFill>
                  <a:schemeClr val="tx1"/>
                </a:solidFill>
                <a:latin typeface="Courier New" pitchFamily="49" charset="0"/>
              </a:rPr>
              <a:t>sub $4,$5,$6</a:t>
            </a:r>
          </a:p>
        </p:txBody>
      </p:sp>
      <p:grpSp>
        <p:nvGrpSpPr>
          <p:cNvPr id="2" name="Group 27"/>
          <p:cNvGrpSpPr>
            <a:grpSpLocks/>
          </p:cNvGrpSpPr>
          <p:nvPr/>
        </p:nvGrpSpPr>
        <p:grpSpPr bwMode="auto">
          <a:xfrm>
            <a:off x="323850" y="2971800"/>
            <a:ext cx="1504950" cy="439738"/>
            <a:chOff x="204" y="1920"/>
            <a:chExt cx="948" cy="277"/>
          </a:xfrm>
        </p:grpSpPr>
        <p:sp>
          <p:nvSpPr>
            <p:cNvPr id="1038364" name="Line 28"/>
            <p:cNvSpPr>
              <a:spLocks noChangeShapeType="1"/>
            </p:cNvSpPr>
            <p:nvPr/>
          </p:nvSpPr>
          <p:spPr bwMode="auto">
            <a:xfrm>
              <a:off x="1152" y="1920"/>
              <a:ext cx="0" cy="240"/>
            </a:xfrm>
            <a:prstGeom prst="line">
              <a:avLst/>
            </a:prstGeom>
            <a:noFill/>
            <a:ln w="28575">
              <a:solidFill>
                <a:schemeClr val="tx1"/>
              </a:solidFill>
              <a:round/>
              <a:headEnd/>
              <a:tailEnd type="triangle" w="med" len="med"/>
            </a:ln>
            <a:effectLst/>
          </p:spPr>
          <p:txBody>
            <a:bodyPr/>
            <a:lstStyle/>
            <a:p>
              <a:endParaRPr lang="en-US"/>
            </a:p>
          </p:txBody>
        </p:sp>
        <p:sp>
          <p:nvSpPr>
            <p:cNvPr id="1038365" name="Rectangle 29"/>
            <p:cNvSpPr>
              <a:spLocks noChangeArrowheads="1"/>
            </p:cNvSpPr>
            <p:nvPr/>
          </p:nvSpPr>
          <p:spPr bwMode="auto">
            <a:xfrm>
              <a:off x="204" y="1968"/>
              <a:ext cx="948" cy="229"/>
            </a:xfrm>
            <a:prstGeom prst="rect">
              <a:avLst/>
            </a:prstGeom>
            <a:noFill/>
            <a:ln w="12700">
              <a:noFill/>
              <a:miter lim="800000"/>
              <a:headEnd/>
              <a:tailEnd/>
            </a:ln>
            <a:effectLst/>
          </p:spPr>
          <p:txBody>
            <a:bodyPr wrap="square" lIns="90488" tIns="44450" rIns="90488" bIns="44450">
              <a:spAutoFit/>
            </a:bodyPr>
            <a:lstStyle/>
            <a:p>
              <a:pPr>
                <a:spcBef>
                  <a:spcPct val="0"/>
                </a:spcBef>
              </a:pPr>
              <a:r>
                <a:rPr lang="en-US" sz="1800" b="0" dirty="0">
                  <a:solidFill>
                    <a:srgbClr val="FF0000"/>
                  </a:solidFill>
                </a:rPr>
                <a:t>becomes</a:t>
              </a:r>
            </a:p>
          </p:txBody>
        </p:sp>
      </p:grpSp>
      <p:grpSp>
        <p:nvGrpSpPr>
          <p:cNvPr id="3" name="Group 30"/>
          <p:cNvGrpSpPr>
            <a:grpSpLocks/>
          </p:cNvGrpSpPr>
          <p:nvPr/>
        </p:nvGrpSpPr>
        <p:grpSpPr bwMode="auto">
          <a:xfrm>
            <a:off x="3348038" y="2971800"/>
            <a:ext cx="1376363" cy="439738"/>
            <a:chOff x="285" y="1920"/>
            <a:chExt cx="867" cy="277"/>
          </a:xfrm>
        </p:grpSpPr>
        <p:sp>
          <p:nvSpPr>
            <p:cNvPr id="1038367" name="Line 31"/>
            <p:cNvSpPr>
              <a:spLocks noChangeShapeType="1"/>
            </p:cNvSpPr>
            <p:nvPr/>
          </p:nvSpPr>
          <p:spPr bwMode="auto">
            <a:xfrm>
              <a:off x="1152" y="1920"/>
              <a:ext cx="0" cy="240"/>
            </a:xfrm>
            <a:prstGeom prst="line">
              <a:avLst/>
            </a:prstGeom>
            <a:noFill/>
            <a:ln w="28575">
              <a:solidFill>
                <a:schemeClr val="tx1"/>
              </a:solidFill>
              <a:round/>
              <a:headEnd/>
              <a:tailEnd type="triangle" w="med" len="med"/>
            </a:ln>
            <a:effectLst/>
          </p:spPr>
          <p:txBody>
            <a:bodyPr/>
            <a:lstStyle/>
            <a:p>
              <a:endParaRPr lang="en-US"/>
            </a:p>
          </p:txBody>
        </p:sp>
        <p:sp>
          <p:nvSpPr>
            <p:cNvPr id="1038368" name="Rectangle 32"/>
            <p:cNvSpPr>
              <a:spLocks noChangeArrowheads="1"/>
            </p:cNvSpPr>
            <p:nvPr/>
          </p:nvSpPr>
          <p:spPr bwMode="auto">
            <a:xfrm>
              <a:off x="285" y="1968"/>
              <a:ext cx="867" cy="229"/>
            </a:xfrm>
            <a:prstGeom prst="rect">
              <a:avLst/>
            </a:prstGeom>
            <a:noFill/>
            <a:ln w="12700">
              <a:noFill/>
              <a:miter lim="800000"/>
              <a:headEnd/>
              <a:tailEnd/>
            </a:ln>
            <a:effectLst/>
          </p:spPr>
          <p:txBody>
            <a:bodyPr wrap="square" lIns="90488" tIns="44450" rIns="90488" bIns="44450">
              <a:spAutoFit/>
            </a:bodyPr>
            <a:lstStyle/>
            <a:p>
              <a:pPr>
                <a:spcBef>
                  <a:spcPct val="0"/>
                </a:spcBef>
              </a:pPr>
              <a:r>
                <a:rPr lang="en-US" sz="1800" b="0" dirty="0">
                  <a:solidFill>
                    <a:schemeClr val="tx1"/>
                  </a:solidFill>
                </a:rPr>
                <a:t>becomes</a:t>
              </a:r>
            </a:p>
          </p:txBody>
        </p:sp>
      </p:grpSp>
      <p:grpSp>
        <p:nvGrpSpPr>
          <p:cNvPr id="4" name="Group 33"/>
          <p:cNvGrpSpPr>
            <a:grpSpLocks/>
          </p:cNvGrpSpPr>
          <p:nvPr/>
        </p:nvGrpSpPr>
        <p:grpSpPr bwMode="auto">
          <a:xfrm>
            <a:off x="6084888" y="2971800"/>
            <a:ext cx="1382713" cy="439738"/>
            <a:chOff x="281" y="1920"/>
            <a:chExt cx="871" cy="277"/>
          </a:xfrm>
        </p:grpSpPr>
        <p:sp>
          <p:nvSpPr>
            <p:cNvPr id="1038370" name="Line 34"/>
            <p:cNvSpPr>
              <a:spLocks noChangeShapeType="1"/>
            </p:cNvSpPr>
            <p:nvPr/>
          </p:nvSpPr>
          <p:spPr bwMode="auto">
            <a:xfrm>
              <a:off x="1152" y="1920"/>
              <a:ext cx="0" cy="240"/>
            </a:xfrm>
            <a:prstGeom prst="line">
              <a:avLst/>
            </a:prstGeom>
            <a:noFill/>
            <a:ln w="28575">
              <a:solidFill>
                <a:schemeClr val="tx1"/>
              </a:solidFill>
              <a:round/>
              <a:headEnd/>
              <a:tailEnd type="triangle" w="med" len="med"/>
            </a:ln>
            <a:effectLst/>
          </p:spPr>
          <p:txBody>
            <a:bodyPr/>
            <a:lstStyle/>
            <a:p>
              <a:endParaRPr lang="en-US"/>
            </a:p>
          </p:txBody>
        </p:sp>
        <p:sp>
          <p:nvSpPr>
            <p:cNvPr id="1038371" name="Rectangle 35"/>
            <p:cNvSpPr>
              <a:spLocks noChangeArrowheads="1"/>
            </p:cNvSpPr>
            <p:nvPr/>
          </p:nvSpPr>
          <p:spPr bwMode="auto">
            <a:xfrm>
              <a:off x="281" y="1968"/>
              <a:ext cx="871" cy="229"/>
            </a:xfrm>
            <a:prstGeom prst="rect">
              <a:avLst/>
            </a:prstGeom>
            <a:noFill/>
            <a:ln w="12700">
              <a:noFill/>
              <a:miter lim="800000"/>
              <a:headEnd/>
              <a:tailEnd/>
            </a:ln>
            <a:effectLst/>
          </p:spPr>
          <p:txBody>
            <a:bodyPr wrap="square" lIns="90488" tIns="44450" rIns="90488" bIns="44450">
              <a:spAutoFit/>
            </a:bodyPr>
            <a:lstStyle/>
            <a:p>
              <a:pPr>
                <a:spcBef>
                  <a:spcPct val="0"/>
                </a:spcBef>
              </a:pPr>
              <a:r>
                <a:rPr lang="en-US" sz="1800" b="0" dirty="0">
                  <a:solidFill>
                    <a:schemeClr val="tx1"/>
                  </a:solidFill>
                </a:rPr>
                <a:t>becomes</a:t>
              </a:r>
            </a:p>
          </p:txBody>
        </p:sp>
      </p:grpSp>
      <p:grpSp>
        <p:nvGrpSpPr>
          <p:cNvPr id="5" name="Group 36"/>
          <p:cNvGrpSpPr>
            <a:grpSpLocks/>
          </p:cNvGrpSpPr>
          <p:nvPr/>
        </p:nvGrpSpPr>
        <p:grpSpPr bwMode="auto">
          <a:xfrm>
            <a:off x="762000" y="3338513"/>
            <a:ext cx="2286000" cy="1843087"/>
            <a:chOff x="480" y="2151"/>
            <a:chExt cx="1440" cy="1161"/>
          </a:xfrm>
        </p:grpSpPr>
        <p:sp>
          <p:nvSpPr>
            <p:cNvPr id="1038373" name="Rectangle 37"/>
            <p:cNvSpPr>
              <a:spLocks noChangeArrowheads="1"/>
            </p:cNvSpPr>
            <p:nvPr/>
          </p:nvSpPr>
          <p:spPr bwMode="auto">
            <a:xfrm>
              <a:off x="480" y="2160"/>
              <a:ext cx="1440" cy="1152"/>
            </a:xfrm>
            <a:prstGeom prst="rect">
              <a:avLst/>
            </a:prstGeom>
            <a:noFill/>
            <a:ln w="12700">
              <a:solidFill>
                <a:schemeClr val="tx1"/>
              </a:solidFill>
              <a:miter lim="800000"/>
              <a:headEnd/>
              <a:tailEnd/>
            </a:ln>
            <a:effectLst/>
          </p:spPr>
          <p:txBody>
            <a:bodyPr wrap="none" anchor="ctr"/>
            <a:lstStyle/>
            <a:p>
              <a:endParaRPr lang="en-US"/>
            </a:p>
          </p:txBody>
        </p:sp>
        <p:sp>
          <p:nvSpPr>
            <p:cNvPr id="1038374" name="Rectangle 38"/>
            <p:cNvSpPr>
              <a:spLocks noChangeArrowheads="1"/>
            </p:cNvSpPr>
            <p:nvPr/>
          </p:nvSpPr>
          <p:spPr bwMode="auto">
            <a:xfrm>
              <a:off x="528" y="2151"/>
              <a:ext cx="1296" cy="402"/>
            </a:xfrm>
            <a:prstGeom prst="rect">
              <a:avLst/>
            </a:prstGeom>
            <a:noFill/>
            <a:ln w="12700">
              <a:noFill/>
              <a:miter lim="800000"/>
              <a:headEnd/>
              <a:tailEnd/>
            </a:ln>
            <a:effectLst/>
          </p:spPr>
          <p:txBody>
            <a:bodyPr lIns="90488" tIns="44450" rIns="90488" bIns="44450">
              <a:spAutoFit/>
            </a:bodyPr>
            <a:lstStyle/>
            <a:p>
              <a:pPr>
                <a:spcBef>
                  <a:spcPct val="0"/>
                </a:spcBef>
              </a:pPr>
              <a:r>
                <a:rPr lang="en-US" sz="1800" b="0">
                  <a:solidFill>
                    <a:schemeClr val="tx1"/>
                  </a:solidFill>
                  <a:latin typeface="Courier New" pitchFamily="49" charset="0"/>
                </a:rPr>
                <a:t> </a:t>
              </a:r>
            </a:p>
            <a:p>
              <a:pPr>
                <a:spcBef>
                  <a:spcPct val="0"/>
                </a:spcBef>
              </a:pPr>
              <a:r>
                <a:rPr lang="en-US" sz="1800" b="0">
                  <a:solidFill>
                    <a:schemeClr val="tx1"/>
                  </a:solidFill>
                  <a:latin typeface="Courier New" pitchFamily="49" charset="0"/>
                </a:rPr>
                <a:t>if $2=0 then</a:t>
              </a:r>
            </a:p>
          </p:txBody>
        </p:sp>
        <p:sp>
          <p:nvSpPr>
            <p:cNvPr id="1038375" name="Text Box 39"/>
            <p:cNvSpPr txBox="1">
              <a:spLocks noChangeArrowheads="1"/>
            </p:cNvSpPr>
            <p:nvPr/>
          </p:nvSpPr>
          <p:spPr bwMode="auto">
            <a:xfrm>
              <a:off x="576" y="2544"/>
              <a:ext cx="1008" cy="231"/>
            </a:xfrm>
            <a:prstGeom prst="rect">
              <a:avLst/>
            </a:prstGeom>
            <a:solidFill>
              <a:srgbClr val="BEBEBE"/>
            </a:solidFill>
            <a:ln w="12700">
              <a:noFill/>
              <a:miter lim="800000"/>
              <a:headEnd/>
              <a:tailEnd/>
            </a:ln>
            <a:effectLst/>
          </p:spPr>
          <p:txBody>
            <a:bodyPr>
              <a:spAutoFit/>
            </a:bodyPr>
            <a:lstStyle/>
            <a:p>
              <a:pPr>
                <a:spcBef>
                  <a:spcPct val="0"/>
                </a:spcBef>
              </a:pPr>
              <a:r>
                <a:rPr lang="en-US" sz="1800" b="0">
                  <a:solidFill>
                    <a:schemeClr val="tx1"/>
                  </a:solidFill>
                </a:rPr>
                <a:t>add  $1,$2,$3</a:t>
              </a:r>
            </a:p>
          </p:txBody>
        </p:sp>
        <p:sp>
          <p:nvSpPr>
            <p:cNvPr id="1038376" name="Line 40"/>
            <p:cNvSpPr>
              <a:spLocks noChangeShapeType="1"/>
            </p:cNvSpPr>
            <p:nvPr/>
          </p:nvSpPr>
          <p:spPr bwMode="auto">
            <a:xfrm>
              <a:off x="1680" y="2448"/>
              <a:ext cx="144" cy="0"/>
            </a:xfrm>
            <a:prstGeom prst="line">
              <a:avLst/>
            </a:prstGeom>
            <a:noFill/>
            <a:ln w="12700">
              <a:solidFill>
                <a:schemeClr val="tx1"/>
              </a:solidFill>
              <a:round/>
              <a:headEnd/>
              <a:tailEnd/>
            </a:ln>
            <a:effectLst/>
          </p:spPr>
          <p:txBody>
            <a:bodyPr/>
            <a:lstStyle/>
            <a:p>
              <a:endParaRPr lang="en-US"/>
            </a:p>
          </p:txBody>
        </p:sp>
        <p:sp>
          <p:nvSpPr>
            <p:cNvPr id="1038377" name="Line 41"/>
            <p:cNvSpPr>
              <a:spLocks noChangeShapeType="1"/>
            </p:cNvSpPr>
            <p:nvPr/>
          </p:nvSpPr>
          <p:spPr bwMode="auto">
            <a:xfrm>
              <a:off x="1824" y="2448"/>
              <a:ext cx="0" cy="672"/>
            </a:xfrm>
            <a:prstGeom prst="line">
              <a:avLst/>
            </a:prstGeom>
            <a:noFill/>
            <a:ln w="12700">
              <a:solidFill>
                <a:schemeClr val="tx1"/>
              </a:solidFill>
              <a:round/>
              <a:headEnd/>
              <a:tailEnd/>
            </a:ln>
            <a:effectLst/>
          </p:spPr>
          <p:txBody>
            <a:bodyPr/>
            <a:lstStyle/>
            <a:p>
              <a:endParaRPr lang="en-US"/>
            </a:p>
          </p:txBody>
        </p:sp>
        <p:sp>
          <p:nvSpPr>
            <p:cNvPr id="1038378" name="Line 42"/>
            <p:cNvSpPr>
              <a:spLocks noChangeShapeType="1"/>
            </p:cNvSpPr>
            <p:nvPr/>
          </p:nvSpPr>
          <p:spPr bwMode="auto">
            <a:xfrm flipH="1">
              <a:off x="1536" y="3120"/>
              <a:ext cx="288" cy="0"/>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3505200" y="3338513"/>
            <a:ext cx="2286000" cy="1828800"/>
            <a:chOff x="2208" y="2151"/>
            <a:chExt cx="1440" cy="1152"/>
          </a:xfrm>
        </p:grpSpPr>
        <p:sp>
          <p:nvSpPr>
            <p:cNvPr id="1038380" name="Rectangle 44"/>
            <p:cNvSpPr>
              <a:spLocks noChangeArrowheads="1"/>
            </p:cNvSpPr>
            <p:nvPr/>
          </p:nvSpPr>
          <p:spPr bwMode="auto">
            <a:xfrm>
              <a:off x="2208" y="2151"/>
              <a:ext cx="1440" cy="1152"/>
            </a:xfrm>
            <a:prstGeom prst="rect">
              <a:avLst/>
            </a:prstGeom>
            <a:noFill/>
            <a:ln w="12700">
              <a:solidFill>
                <a:schemeClr val="tx1"/>
              </a:solidFill>
              <a:miter lim="800000"/>
              <a:headEnd/>
              <a:tailEnd/>
            </a:ln>
            <a:effectLst/>
          </p:spPr>
          <p:txBody>
            <a:bodyPr wrap="none" anchor="ctr"/>
            <a:lstStyle/>
            <a:p>
              <a:endParaRPr lang="en-US"/>
            </a:p>
          </p:txBody>
        </p:sp>
        <p:sp>
          <p:nvSpPr>
            <p:cNvPr id="1038381" name="Rectangle 45"/>
            <p:cNvSpPr>
              <a:spLocks noChangeArrowheads="1"/>
            </p:cNvSpPr>
            <p:nvPr/>
          </p:nvSpPr>
          <p:spPr bwMode="auto">
            <a:xfrm>
              <a:off x="2256" y="2661"/>
              <a:ext cx="1296" cy="402"/>
            </a:xfrm>
            <a:prstGeom prst="rect">
              <a:avLst/>
            </a:prstGeom>
            <a:noFill/>
            <a:ln w="12700">
              <a:noFill/>
              <a:miter lim="800000"/>
              <a:headEnd/>
              <a:tailEnd/>
            </a:ln>
            <a:effectLst/>
          </p:spPr>
          <p:txBody>
            <a:bodyPr lIns="90488" tIns="44450" rIns="90488" bIns="44450">
              <a:spAutoFit/>
            </a:bodyPr>
            <a:lstStyle/>
            <a:p>
              <a:pPr>
                <a:spcBef>
                  <a:spcPct val="0"/>
                </a:spcBef>
              </a:pPr>
              <a:r>
                <a:rPr lang="en-US" sz="1800" b="0">
                  <a:solidFill>
                    <a:schemeClr val="tx1"/>
                  </a:solidFill>
                  <a:latin typeface="Courier New" pitchFamily="49" charset="0"/>
                </a:rPr>
                <a:t>add  $1,$2,$3</a:t>
              </a:r>
            </a:p>
            <a:p>
              <a:pPr>
                <a:spcBef>
                  <a:spcPct val="0"/>
                </a:spcBef>
              </a:pPr>
              <a:r>
                <a:rPr lang="en-US" sz="1800" b="0">
                  <a:solidFill>
                    <a:schemeClr val="tx1"/>
                  </a:solidFill>
                  <a:latin typeface="Courier New" pitchFamily="49" charset="0"/>
                </a:rPr>
                <a:t>if $1=0 then</a:t>
              </a:r>
            </a:p>
          </p:txBody>
        </p:sp>
        <p:sp>
          <p:nvSpPr>
            <p:cNvPr id="1038382" name="Text Box 46"/>
            <p:cNvSpPr txBox="1">
              <a:spLocks noChangeArrowheads="1"/>
            </p:cNvSpPr>
            <p:nvPr/>
          </p:nvSpPr>
          <p:spPr bwMode="auto">
            <a:xfrm>
              <a:off x="2304" y="3024"/>
              <a:ext cx="1008" cy="231"/>
            </a:xfrm>
            <a:prstGeom prst="rect">
              <a:avLst/>
            </a:prstGeom>
            <a:solidFill>
              <a:srgbClr val="BEBEBE"/>
            </a:solidFill>
            <a:ln w="12700">
              <a:noFill/>
              <a:miter lim="800000"/>
              <a:headEnd/>
              <a:tailEnd/>
            </a:ln>
            <a:effectLst/>
          </p:spPr>
          <p:txBody>
            <a:bodyPr>
              <a:spAutoFit/>
            </a:bodyPr>
            <a:lstStyle/>
            <a:p>
              <a:pPr>
                <a:spcBef>
                  <a:spcPct val="0"/>
                </a:spcBef>
              </a:pPr>
              <a:r>
                <a:rPr lang="en-US" sz="1800" b="0">
                  <a:solidFill>
                    <a:schemeClr val="tx1"/>
                  </a:solidFill>
                </a:rPr>
                <a:t>sub $4,$5,$6</a:t>
              </a:r>
            </a:p>
          </p:txBody>
        </p:sp>
        <p:sp>
          <p:nvSpPr>
            <p:cNvPr id="1038383" name="Line 47"/>
            <p:cNvSpPr>
              <a:spLocks noChangeShapeType="1"/>
            </p:cNvSpPr>
            <p:nvPr/>
          </p:nvSpPr>
          <p:spPr bwMode="auto">
            <a:xfrm>
              <a:off x="3408" y="2967"/>
              <a:ext cx="144" cy="0"/>
            </a:xfrm>
            <a:prstGeom prst="line">
              <a:avLst/>
            </a:prstGeom>
            <a:noFill/>
            <a:ln w="12700">
              <a:solidFill>
                <a:schemeClr val="tx1"/>
              </a:solidFill>
              <a:round/>
              <a:headEnd/>
              <a:tailEnd/>
            </a:ln>
            <a:effectLst/>
          </p:spPr>
          <p:txBody>
            <a:bodyPr/>
            <a:lstStyle/>
            <a:p>
              <a:endParaRPr lang="en-US"/>
            </a:p>
          </p:txBody>
        </p:sp>
        <p:sp>
          <p:nvSpPr>
            <p:cNvPr id="1038384" name="Line 48"/>
            <p:cNvSpPr>
              <a:spLocks noChangeShapeType="1"/>
            </p:cNvSpPr>
            <p:nvPr/>
          </p:nvSpPr>
          <p:spPr bwMode="auto">
            <a:xfrm>
              <a:off x="3552" y="2448"/>
              <a:ext cx="0" cy="519"/>
            </a:xfrm>
            <a:prstGeom prst="line">
              <a:avLst/>
            </a:prstGeom>
            <a:noFill/>
            <a:ln w="12700">
              <a:solidFill>
                <a:schemeClr val="tx1"/>
              </a:solidFill>
              <a:round/>
              <a:headEnd/>
              <a:tailEnd/>
            </a:ln>
            <a:effectLst/>
          </p:spPr>
          <p:txBody>
            <a:bodyPr/>
            <a:lstStyle/>
            <a:p>
              <a:endParaRPr lang="en-US"/>
            </a:p>
          </p:txBody>
        </p:sp>
        <p:sp>
          <p:nvSpPr>
            <p:cNvPr id="1038385" name="Line 49"/>
            <p:cNvSpPr>
              <a:spLocks noChangeShapeType="1"/>
            </p:cNvSpPr>
            <p:nvPr/>
          </p:nvSpPr>
          <p:spPr bwMode="auto">
            <a:xfrm flipH="1">
              <a:off x="3024" y="2448"/>
              <a:ext cx="528" cy="0"/>
            </a:xfrm>
            <a:prstGeom prst="line">
              <a:avLst/>
            </a:prstGeom>
            <a:noFill/>
            <a:ln w="12700">
              <a:solidFill>
                <a:schemeClr val="tx1"/>
              </a:solidFill>
              <a:round/>
              <a:headEnd/>
              <a:tailEnd type="triangle" w="med" len="med"/>
            </a:ln>
            <a:effectLst/>
          </p:spPr>
          <p:txBody>
            <a:bodyPr/>
            <a:lstStyle/>
            <a:p>
              <a:endParaRPr lang="en-US"/>
            </a:p>
          </p:txBody>
        </p:sp>
      </p:grpSp>
      <p:grpSp>
        <p:nvGrpSpPr>
          <p:cNvPr id="7" name="Group 50"/>
          <p:cNvGrpSpPr>
            <a:grpSpLocks/>
          </p:cNvGrpSpPr>
          <p:nvPr/>
        </p:nvGrpSpPr>
        <p:grpSpPr bwMode="auto">
          <a:xfrm>
            <a:off x="6248400" y="3338513"/>
            <a:ext cx="2286000" cy="1843087"/>
            <a:chOff x="3936" y="2151"/>
            <a:chExt cx="1440" cy="1161"/>
          </a:xfrm>
        </p:grpSpPr>
        <p:sp>
          <p:nvSpPr>
            <p:cNvPr id="1038387" name="Rectangle 51"/>
            <p:cNvSpPr>
              <a:spLocks noChangeArrowheads="1"/>
            </p:cNvSpPr>
            <p:nvPr/>
          </p:nvSpPr>
          <p:spPr bwMode="auto">
            <a:xfrm>
              <a:off x="3936" y="2160"/>
              <a:ext cx="1440" cy="1152"/>
            </a:xfrm>
            <a:prstGeom prst="rect">
              <a:avLst/>
            </a:prstGeom>
            <a:noFill/>
            <a:ln w="12700">
              <a:solidFill>
                <a:schemeClr val="tx1"/>
              </a:solidFill>
              <a:miter lim="800000"/>
              <a:headEnd/>
              <a:tailEnd/>
            </a:ln>
            <a:effectLst/>
          </p:spPr>
          <p:txBody>
            <a:bodyPr wrap="none" anchor="ctr"/>
            <a:lstStyle/>
            <a:p>
              <a:endParaRPr lang="en-US"/>
            </a:p>
          </p:txBody>
        </p:sp>
        <p:sp>
          <p:nvSpPr>
            <p:cNvPr id="1038388" name="Rectangle 52"/>
            <p:cNvSpPr>
              <a:spLocks noChangeArrowheads="1"/>
            </p:cNvSpPr>
            <p:nvPr/>
          </p:nvSpPr>
          <p:spPr bwMode="auto">
            <a:xfrm>
              <a:off x="3984" y="2151"/>
              <a:ext cx="1296" cy="402"/>
            </a:xfrm>
            <a:prstGeom prst="rect">
              <a:avLst/>
            </a:prstGeom>
            <a:noFill/>
            <a:ln w="12700">
              <a:noFill/>
              <a:miter lim="800000"/>
              <a:headEnd/>
              <a:tailEnd/>
            </a:ln>
            <a:effectLst/>
          </p:spPr>
          <p:txBody>
            <a:bodyPr lIns="90488" tIns="44450" rIns="90488" bIns="44450">
              <a:spAutoFit/>
            </a:bodyPr>
            <a:lstStyle/>
            <a:p>
              <a:pPr>
                <a:spcBef>
                  <a:spcPct val="0"/>
                </a:spcBef>
              </a:pPr>
              <a:r>
                <a:rPr lang="en-US" sz="1800" b="0">
                  <a:solidFill>
                    <a:schemeClr val="tx1"/>
                  </a:solidFill>
                  <a:latin typeface="Courier New" pitchFamily="49" charset="0"/>
                </a:rPr>
                <a:t>add  $1,$2,$3</a:t>
              </a:r>
            </a:p>
            <a:p>
              <a:pPr>
                <a:spcBef>
                  <a:spcPct val="0"/>
                </a:spcBef>
              </a:pPr>
              <a:r>
                <a:rPr lang="en-US" sz="1800" b="0">
                  <a:solidFill>
                    <a:schemeClr val="tx1"/>
                  </a:solidFill>
                  <a:latin typeface="Courier New" pitchFamily="49" charset="0"/>
                </a:rPr>
                <a:t>if $1=0 then</a:t>
              </a:r>
            </a:p>
          </p:txBody>
        </p:sp>
        <p:sp>
          <p:nvSpPr>
            <p:cNvPr id="1038389" name="Text Box 53"/>
            <p:cNvSpPr txBox="1">
              <a:spLocks noChangeArrowheads="1"/>
            </p:cNvSpPr>
            <p:nvPr/>
          </p:nvSpPr>
          <p:spPr bwMode="auto">
            <a:xfrm>
              <a:off x="4032" y="2544"/>
              <a:ext cx="1008" cy="231"/>
            </a:xfrm>
            <a:prstGeom prst="rect">
              <a:avLst/>
            </a:prstGeom>
            <a:solidFill>
              <a:srgbClr val="BEBEBE"/>
            </a:solidFill>
            <a:ln w="12700">
              <a:noFill/>
              <a:miter lim="800000"/>
              <a:headEnd/>
              <a:tailEnd/>
            </a:ln>
            <a:effectLst/>
          </p:spPr>
          <p:txBody>
            <a:bodyPr>
              <a:spAutoFit/>
            </a:bodyPr>
            <a:lstStyle/>
            <a:p>
              <a:pPr>
                <a:spcBef>
                  <a:spcPct val="0"/>
                </a:spcBef>
              </a:pPr>
              <a:r>
                <a:rPr lang="en-US" sz="1800" b="0">
                  <a:solidFill>
                    <a:schemeClr val="tx1"/>
                  </a:solidFill>
                </a:rPr>
                <a:t>sub $4,$5,$6</a:t>
              </a:r>
            </a:p>
          </p:txBody>
        </p:sp>
        <p:sp>
          <p:nvSpPr>
            <p:cNvPr id="1038390" name="Line 54"/>
            <p:cNvSpPr>
              <a:spLocks noChangeShapeType="1"/>
            </p:cNvSpPr>
            <p:nvPr/>
          </p:nvSpPr>
          <p:spPr bwMode="auto">
            <a:xfrm>
              <a:off x="5136" y="2448"/>
              <a:ext cx="144" cy="0"/>
            </a:xfrm>
            <a:prstGeom prst="line">
              <a:avLst/>
            </a:prstGeom>
            <a:noFill/>
            <a:ln w="12700">
              <a:solidFill>
                <a:schemeClr val="tx1"/>
              </a:solidFill>
              <a:round/>
              <a:headEnd/>
              <a:tailEnd/>
            </a:ln>
            <a:effectLst/>
          </p:spPr>
          <p:txBody>
            <a:bodyPr/>
            <a:lstStyle/>
            <a:p>
              <a:endParaRPr lang="en-US"/>
            </a:p>
          </p:txBody>
        </p:sp>
        <p:sp>
          <p:nvSpPr>
            <p:cNvPr id="1038391" name="Line 55"/>
            <p:cNvSpPr>
              <a:spLocks noChangeShapeType="1"/>
            </p:cNvSpPr>
            <p:nvPr/>
          </p:nvSpPr>
          <p:spPr bwMode="auto">
            <a:xfrm>
              <a:off x="5280" y="2448"/>
              <a:ext cx="0" cy="672"/>
            </a:xfrm>
            <a:prstGeom prst="line">
              <a:avLst/>
            </a:prstGeom>
            <a:noFill/>
            <a:ln w="12700">
              <a:solidFill>
                <a:schemeClr val="tx1"/>
              </a:solidFill>
              <a:round/>
              <a:headEnd/>
              <a:tailEnd/>
            </a:ln>
            <a:effectLst/>
          </p:spPr>
          <p:txBody>
            <a:bodyPr/>
            <a:lstStyle/>
            <a:p>
              <a:endParaRPr lang="en-US"/>
            </a:p>
          </p:txBody>
        </p:sp>
        <p:sp>
          <p:nvSpPr>
            <p:cNvPr id="1038392" name="Line 56"/>
            <p:cNvSpPr>
              <a:spLocks noChangeShapeType="1"/>
            </p:cNvSpPr>
            <p:nvPr/>
          </p:nvSpPr>
          <p:spPr bwMode="auto">
            <a:xfrm flipH="1" flipV="1">
              <a:off x="4560" y="3120"/>
              <a:ext cx="720" cy="0"/>
            </a:xfrm>
            <a:prstGeom prst="line">
              <a:avLst/>
            </a:prstGeom>
            <a:noFill/>
            <a:ln w="12700">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293315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833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833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8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Instruction-Level Parallelism</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When exploiting instruction-level parallelism, goal is to minimize CPI</a:t>
            </a:r>
          </a:p>
          <a:p>
            <a:pPr lvl="1">
              <a:lnSpc>
                <a:spcPct val="90000"/>
              </a:lnSpc>
            </a:pPr>
            <a:r>
              <a:rPr lang="en-US" dirty="0" smtClean="0"/>
              <a:t>Pipeline CPI =</a:t>
            </a:r>
          </a:p>
          <a:p>
            <a:pPr lvl="2">
              <a:lnSpc>
                <a:spcPct val="90000"/>
              </a:lnSpc>
            </a:pPr>
            <a:r>
              <a:rPr lang="en-US" sz="2000" dirty="0" smtClean="0"/>
              <a:t>Ideal pipeline CPI +</a:t>
            </a:r>
          </a:p>
          <a:p>
            <a:pPr lvl="2">
              <a:lnSpc>
                <a:spcPct val="90000"/>
              </a:lnSpc>
            </a:pPr>
            <a:r>
              <a:rPr lang="en-US" sz="2000" dirty="0" smtClean="0"/>
              <a:t>Structural stalls +</a:t>
            </a:r>
          </a:p>
          <a:p>
            <a:pPr lvl="2">
              <a:lnSpc>
                <a:spcPct val="90000"/>
              </a:lnSpc>
            </a:pPr>
            <a:r>
              <a:rPr lang="en-US" sz="2000" dirty="0" smtClean="0"/>
              <a:t>Data hazard stalls +</a:t>
            </a:r>
          </a:p>
          <a:p>
            <a:pPr lvl="2">
              <a:lnSpc>
                <a:spcPct val="90000"/>
              </a:lnSpc>
            </a:pPr>
            <a:r>
              <a:rPr lang="en-US" sz="2000" dirty="0" smtClean="0"/>
              <a:t>Control stalls</a:t>
            </a:r>
          </a:p>
          <a:p>
            <a:pPr>
              <a:lnSpc>
                <a:spcPct val="90000"/>
              </a:lnSpc>
            </a:pPr>
            <a:endParaRPr lang="en-US" sz="2000" dirty="0" smtClean="0"/>
          </a:p>
          <a:p>
            <a:pPr>
              <a:lnSpc>
                <a:spcPct val="90000"/>
              </a:lnSpc>
            </a:pPr>
            <a:r>
              <a:rPr lang="en-US" sz="2800" dirty="0" smtClean="0"/>
              <a:t>Parallelism within basic block is limited</a:t>
            </a:r>
          </a:p>
          <a:p>
            <a:pPr lvl="1">
              <a:lnSpc>
                <a:spcPct val="90000"/>
              </a:lnSpc>
            </a:pPr>
            <a:r>
              <a:rPr lang="en-US" sz="2400" dirty="0" smtClean="0"/>
              <a:t>Typical size of basic block = 3-6 instructions</a:t>
            </a:r>
          </a:p>
          <a:p>
            <a:pPr lvl="1">
              <a:lnSpc>
                <a:spcPct val="90000"/>
              </a:lnSpc>
            </a:pPr>
            <a:r>
              <a:rPr lang="en-US" sz="2400" dirty="0" smtClean="0"/>
              <a:t>Must optimize across branches</a:t>
            </a:r>
          </a:p>
        </p:txBody>
      </p:sp>
      <p:sp>
        <p:nvSpPr>
          <p:cNvPr id="242693"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Data Dependence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Loop-Level Parallelism</a:t>
            </a:r>
          </a:p>
          <a:p>
            <a:pPr lvl="1">
              <a:lnSpc>
                <a:spcPct val="90000"/>
              </a:lnSpc>
            </a:pPr>
            <a:r>
              <a:rPr lang="en-US" sz="2400" dirty="0" smtClean="0"/>
              <a:t>Unroll loop statically or dynamically</a:t>
            </a:r>
          </a:p>
          <a:p>
            <a:pPr lvl="1">
              <a:lnSpc>
                <a:spcPct val="90000"/>
              </a:lnSpc>
            </a:pPr>
            <a:r>
              <a:rPr lang="en-US" sz="2400" dirty="0" smtClean="0"/>
              <a:t>Use SIMD (vector processors and GPUs)</a:t>
            </a:r>
          </a:p>
          <a:p>
            <a:pPr lvl="1">
              <a:lnSpc>
                <a:spcPct val="90000"/>
              </a:lnSpc>
            </a:pPr>
            <a:endParaRPr lang="en-US" sz="2400" dirty="0" smtClean="0"/>
          </a:p>
          <a:p>
            <a:pPr>
              <a:lnSpc>
                <a:spcPct val="90000"/>
              </a:lnSpc>
            </a:pPr>
            <a:r>
              <a:rPr lang="en-US" sz="2800" dirty="0" smtClean="0"/>
              <a:t>Challenges:</a:t>
            </a:r>
          </a:p>
          <a:p>
            <a:pPr lvl="1">
              <a:lnSpc>
                <a:spcPct val="90000"/>
              </a:lnSpc>
            </a:pPr>
            <a:r>
              <a:rPr lang="en-US" sz="2400" dirty="0" smtClean="0"/>
              <a:t>Data dependency</a:t>
            </a:r>
          </a:p>
          <a:p>
            <a:pPr lvl="2">
              <a:lnSpc>
                <a:spcPct val="90000"/>
              </a:lnSpc>
            </a:pPr>
            <a:r>
              <a:rPr lang="en-US" sz="2000" dirty="0" smtClean="0"/>
              <a:t>Instruction </a:t>
            </a:r>
            <a:r>
              <a:rPr lang="en-US" sz="2000" i="1" dirty="0" smtClean="0"/>
              <a:t>j</a:t>
            </a:r>
            <a:r>
              <a:rPr lang="en-US" sz="2000" dirty="0" smtClean="0"/>
              <a:t> is data dependent on instruction </a:t>
            </a:r>
            <a:r>
              <a:rPr lang="en-US" sz="2000" i="1" dirty="0" err="1" smtClean="0"/>
              <a:t>i</a:t>
            </a:r>
            <a:r>
              <a:rPr lang="en-US" sz="2000" dirty="0" smtClean="0"/>
              <a:t> if</a:t>
            </a:r>
          </a:p>
          <a:p>
            <a:pPr lvl="3">
              <a:lnSpc>
                <a:spcPct val="90000"/>
              </a:lnSpc>
            </a:pPr>
            <a:r>
              <a:rPr lang="en-US" sz="1800" dirty="0" smtClean="0"/>
              <a:t>Instruction </a:t>
            </a:r>
            <a:r>
              <a:rPr lang="en-US" sz="1800" i="1" dirty="0" err="1" smtClean="0"/>
              <a:t>i</a:t>
            </a:r>
            <a:r>
              <a:rPr lang="en-US" sz="1800" dirty="0" smtClean="0"/>
              <a:t> produces a result that may be used by instruction </a:t>
            </a:r>
            <a:r>
              <a:rPr lang="en-US" sz="1800" i="1" dirty="0" smtClean="0"/>
              <a:t>j</a:t>
            </a:r>
          </a:p>
          <a:p>
            <a:pPr lvl="3">
              <a:lnSpc>
                <a:spcPct val="90000"/>
              </a:lnSpc>
            </a:pPr>
            <a:r>
              <a:rPr lang="en-US" sz="1800" dirty="0" smtClean="0"/>
              <a:t>Instruction </a:t>
            </a:r>
            <a:r>
              <a:rPr lang="en-US" sz="1800" i="1" dirty="0" smtClean="0"/>
              <a:t>j</a:t>
            </a:r>
            <a:r>
              <a:rPr lang="en-US" sz="1800" dirty="0" smtClean="0"/>
              <a:t> is data dependent on instruction </a:t>
            </a:r>
            <a:r>
              <a:rPr lang="en-US" sz="1800" i="1" dirty="0" smtClean="0"/>
              <a:t>k</a:t>
            </a:r>
            <a:r>
              <a:rPr lang="en-US" sz="1800" dirty="0" smtClean="0"/>
              <a:t> and instruction </a:t>
            </a:r>
            <a:r>
              <a:rPr lang="en-US" sz="1800" i="1" dirty="0" smtClean="0"/>
              <a:t>k</a:t>
            </a:r>
            <a:r>
              <a:rPr lang="en-US" sz="1800" dirty="0" smtClean="0"/>
              <a:t> is data dependent on instruction </a:t>
            </a:r>
            <a:r>
              <a:rPr lang="en-US" sz="1800" i="1" dirty="0" err="1" smtClean="0"/>
              <a:t>i</a:t>
            </a:r>
            <a:endParaRPr lang="en-US" sz="1800" i="1" dirty="0" smtClean="0"/>
          </a:p>
          <a:p>
            <a:pPr lvl="3">
              <a:lnSpc>
                <a:spcPct val="90000"/>
              </a:lnSpc>
            </a:pPr>
            <a:endParaRPr lang="en-US" sz="1800" i="1" dirty="0" smtClean="0"/>
          </a:p>
          <a:p>
            <a:pPr>
              <a:lnSpc>
                <a:spcPct val="90000"/>
              </a:lnSpc>
            </a:pPr>
            <a:r>
              <a:rPr lang="en-US" sz="2800" dirty="0" smtClean="0"/>
              <a:t>Dependent instructions cannot be executed simultaneously</a:t>
            </a:r>
          </a:p>
        </p:txBody>
      </p:sp>
      <p:sp>
        <p:nvSpPr>
          <p:cNvPr id="242693"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Data Dependence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Dependencies are a property of programs</a:t>
            </a:r>
          </a:p>
          <a:p>
            <a:pPr>
              <a:lnSpc>
                <a:spcPct val="90000"/>
              </a:lnSpc>
            </a:pPr>
            <a:r>
              <a:rPr lang="en-US" sz="2800" dirty="0" smtClean="0"/>
              <a:t>Pipeline organization determines </a:t>
            </a:r>
            <a:r>
              <a:rPr lang="en-US" sz="2800" strike="sngStrike" dirty="0" smtClean="0"/>
              <a:t>if</a:t>
            </a:r>
            <a:r>
              <a:rPr lang="en-US" sz="2800" dirty="0" smtClean="0"/>
              <a:t> </a:t>
            </a:r>
            <a:r>
              <a:rPr lang="en-US" sz="2800" dirty="0" smtClean="0">
                <a:solidFill>
                  <a:srgbClr val="FF0000"/>
                </a:solidFill>
              </a:rPr>
              <a:t>how</a:t>
            </a:r>
            <a:r>
              <a:rPr lang="en-US" sz="2800" dirty="0" smtClean="0"/>
              <a:t> dependence is detected and if it causes a stall</a:t>
            </a:r>
          </a:p>
          <a:p>
            <a:pPr>
              <a:lnSpc>
                <a:spcPct val="90000"/>
              </a:lnSpc>
            </a:pPr>
            <a:endParaRPr lang="en-US" sz="2800" dirty="0" smtClean="0"/>
          </a:p>
          <a:p>
            <a:pPr>
              <a:lnSpc>
                <a:spcPct val="90000"/>
              </a:lnSpc>
            </a:pPr>
            <a:r>
              <a:rPr lang="en-US" sz="2800" dirty="0" smtClean="0"/>
              <a:t>Data dependence conveys:</a:t>
            </a:r>
          </a:p>
          <a:p>
            <a:pPr lvl="1">
              <a:lnSpc>
                <a:spcPct val="90000"/>
              </a:lnSpc>
            </a:pPr>
            <a:r>
              <a:rPr lang="en-US" sz="2400" dirty="0" smtClean="0"/>
              <a:t>Possibility of a hazard</a:t>
            </a:r>
          </a:p>
          <a:p>
            <a:pPr lvl="1">
              <a:lnSpc>
                <a:spcPct val="90000"/>
              </a:lnSpc>
            </a:pPr>
            <a:r>
              <a:rPr lang="en-US" sz="2400" dirty="0" smtClean="0"/>
              <a:t>Order in which results must be calculated</a:t>
            </a:r>
          </a:p>
          <a:p>
            <a:pPr lvl="1">
              <a:lnSpc>
                <a:spcPct val="90000"/>
              </a:lnSpc>
            </a:pPr>
            <a:r>
              <a:rPr lang="en-US" sz="2400" dirty="0" smtClean="0"/>
              <a:t>Upper bound on exploitable instruction level parallelism</a:t>
            </a:r>
          </a:p>
          <a:p>
            <a:pPr lvl="1">
              <a:lnSpc>
                <a:spcPct val="90000"/>
              </a:lnSpc>
            </a:pPr>
            <a:endParaRPr lang="en-US" sz="2400" dirty="0" smtClean="0"/>
          </a:p>
          <a:p>
            <a:pPr>
              <a:lnSpc>
                <a:spcPct val="90000"/>
              </a:lnSpc>
            </a:pPr>
            <a:r>
              <a:rPr lang="en-US" sz="2800" dirty="0" smtClean="0"/>
              <a:t>Dependencies that flow through memory locations are difficult to detect</a:t>
            </a:r>
            <a:endParaRPr lang="en-US" dirty="0" smtClean="0"/>
          </a:p>
        </p:txBody>
      </p:sp>
      <p:sp>
        <p:nvSpPr>
          <p:cNvPr id="242693"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Name Dependence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Two instructions use the same name but no flow of information</a:t>
            </a:r>
          </a:p>
          <a:p>
            <a:pPr lvl="1">
              <a:lnSpc>
                <a:spcPct val="90000"/>
              </a:lnSpc>
            </a:pPr>
            <a:r>
              <a:rPr lang="en-US" sz="2400" dirty="0" smtClean="0"/>
              <a:t>Not a true data dependence, but is a problem when reordering instructions</a:t>
            </a:r>
          </a:p>
          <a:p>
            <a:pPr lvl="1">
              <a:lnSpc>
                <a:spcPct val="90000"/>
              </a:lnSpc>
            </a:pPr>
            <a:r>
              <a:rPr lang="en-US" sz="2400" dirty="0" err="1" smtClean="0"/>
              <a:t>Antidependence</a:t>
            </a:r>
            <a:r>
              <a:rPr lang="en-US" sz="2400" dirty="0" smtClean="0"/>
              <a:t>:  instruction j writes a register or memory location that instruction </a:t>
            </a:r>
            <a:r>
              <a:rPr lang="en-US" sz="2400" dirty="0" err="1" smtClean="0"/>
              <a:t>i</a:t>
            </a:r>
            <a:r>
              <a:rPr lang="en-US" sz="2400" dirty="0" smtClean="0"/>
              <a:t> reads</a:t>
            </a:r>
          </a:p>
          <a:p>
            <a:pPr lvl="2">
              <a:lnSpc>
                <a:spcPct val="90000"/>
              </a:lnSpc>
            </a:pPr>
            <a:r>
              <a:rPr lang="en-US" sz="2000" dirty="0" smtClean="0"/>
              <a:t>Initial ordering (</a:t>
            </a:r>
            <a:r>
              <a:rPr lang="en-US" sz="2000" dirty="0" err="1" smtClean="0"/>
              <a:t>i</a:t>
            </a:r>
            <a:r>
              <a:rPr lang="en-US" sz="2000" dirty="0" smtClean="0"/>
              <a:t> before j) must be preserved</a:t>
            </a:r>
          </a:p>
          <a:p>
            <a:pPr lvl="1">
              <a:lnSpc>
                <a:spcPct val="90000"/>
              </a:lnSpc>
            </a:pPr>
            <a:r>
              <a:rPr lang="en-US" sz="2400" dirty="0" smtClean="0"/>
              <a:t>Output dependence:  instruction </a:t>
            </a:r>
            <a:r>
              <a:rPr lang="en-US" sz="2400" dirty="0" err="1" smtClean="0"/>
              <a:t>i</a:t>
            </a:r>
            <a:r>
              <a:rPr lang="en-US" sz="2400" dirty="0" smtClean="0"/>
              <a:t> and instruction j write the same register or memory location</a:t>
            </a:r>
          </a:p>
          <a:p>
            <a:pPr lvl="2">
              <a:lnSpc>
                <a:spcPct val="90000"/>
              </a:lnSpc>
            </a:pPr>
            <a:r>
              <a:rPr lang="en-US" sz="2000" dirty="0" smtClean="0"/>
              <a:t>Ordering must be preserved</a:t>
            </a:r>
          </a:p>
          <a:p>
            <a:pPr lvl="2">
              <a:lnSpc>
                <a:spcPct val="90000"/>
              </a:lnSpc>
            </a:pPr>
            <a:endParaRPr lang="en-US" sz="2000" dirty="0" smtClean="0"/>
          </a:p>
          <a:p>
            <a:pPr>
              <a:lnSpc>
                <a:spcPct val="90000"/>
              </a:lnSpc>
            </a:pPr>
            <a:r>
              <a:rPr lang="en-US" sz="2800" dirty="0" smtClean="0"/>
              <a:t>To resolve, use register renaming techniques</a:t>
            </a:r>
          </a:p>
        </p:txBody>
      </p:sp>
      <p:sp>
        <p:nvSpPr>
          <p:cNvPr id="242693"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AU" dirty="0" smtClean="0"/>
              <a:t>Other Factors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dirty="0" smtClean="0"/>
              <a:t>Data Hazards</a:t>
            </a:r>
          </a:p>
          <a:p>
            <a:pPr lvl="1">
              <a:lnSpc>
                <a:spcPct val="90000"/>
              </a:lnSpc>
            </a:pPr>
            <a:r>
              <a:rPr lang="en-US" sz="2400" dirty="0" smtClean="0"/>
              <a:t>Read after write (RAW)</a:t>
            </a:r>
          </a:p>
          <a:p>
            <a:pPr lvl="1">
              <a:lnSpc>
                <a:spcPct val="90000"/>
              </a:lnSpc>
            </a:pPr>
            <a:r>
              <a:rPr lang="en-US" sz="2400" dirty="0" smtClean="0"/>
              <a:t>Write after write (WAW)</a:t>
            </a:r>
          </a:p>
          <a:p>
            <a:pPr lvl="1">
              <a:lnSpc>
                <a:spcPct val="90000"/>
              </a:lnSpc>
            </a:pPr>
            <a:r>
              <a:rPr lang="en-US" sz="2400" dirty="0" smtClean="0"/>
              <a:t>Write after read (WAR)</a:t>
            </a:r>
          </a:p>
          <a:p>
            <a:pPr lvl="1">
              <a:lnSpc>
                <a:spcPct val="90000"/>
              </a:lnSpc>
            </a:pPr>
            <a:endParaRPr lang="en-US" sz="2400" dirty="0" smtClean="0"/>
          </a:p>
          <a:p>
            <a:pPr>
              <a:lnSpc>
                <a:spcPct val="90000"/>
              </a:lnSpc>
            </a:pPr>
            <a:r>
              <a:rPr lang="en-US" sz="2800" dirty="0" smtClean="0"/>
              <a:t>Control Dependence</a:t>
            </a:r>
          </a:p>
          <a:p>
            <a:pPr lvl="1">
              <a:lnSpc>
                <a:spcPct val="90000"/>
              </a:lnSpc>
            </a:pPr>
            <a:r>
              <a:rPr lang="en-US" sz="2400" dirty="0" smtClean="0"/>
              <a:t>Ordering of instruction </a:t>
            </a:r>
            <a:r>
              <a:rPr lang="en-US" sz="2400" dirty="0" err="1" smtClean="0"/>
              <a:t>i</a:t>
            </a:r>
            <a:r>
              <a:rPr lang="en-US" sz="2400" dirty="0" smtClean="0"/>
              <a:t> with respect to a branch instruction</a:t>
            </a:r>
          </a:p>
          <a:p>
            <a:pPr lvl="2">
              <a:lnSpc>
                <a:spcPct val="90000"/>
              </a:lnSpc>
            </a:pPr>
            <a:r>
              <a:rPr lang="en-US" sz="2000" dirty="0" smtClean="0"/>
              <a:t>Instruction control dependent on a branch cannot be moved before the branch so that its execution is no </a:t>
            </a:r>
            <a:r>
              <a:rPr lang="en-US" sz="2000" smtClean="0"/>
              <a:t>longer controlled </a:t>
            </a:r>
            <a:r>
              <a:rPr lang="en-US" sz="2000" dirty="0" smtClean="0"/>
              <a:t>by the branch</a:t>
            </a:r>
          </a:p>
          <a:p>
            <a:pPr lvl="2">
              <a:lnSpc>
                <a:spcPct val="90000"/>
              </a:lnSpc>
            </a:pPr>
            <a:r>
              <a:rPr lang="en-US" sz="2000" dirty="0" smtClean="0"/>
              <a:t>An instruction not control dependent on a branch cannot be moved after the branch so that its execution is controlled by the branch</a:t>
            </a:r>
            <a:endParaRPr lang="en-US" dirty="0" smtClean="0"/>
          </a:p>
        </p:txBody>
      </p:sp>
      <p:sp>
        <p:nvSpPr>
          <p:cNvPr id="242693"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Examples [</a:t>
            </a:r>
            <a:r>
              <a:rPr lang="en-AU" sz="1800" b="0" dirty="0" smtClean="0">
                <a:solidFill>
                  <a:srgbClr val="FF0000"/>
                </a:solidFill>
              </a:rPr>
              <a:t>RISC-V commands: R1</a:t>
            </a:r>
            <a:r>
              <a:rPr lang="en-AU" sz="1800" b="0" dirty="0" smtClean="0">
                <a:solidFill>
                  <a:srgbClr val="FF0000"/>
                </a:solidFill>
                <a:sym typeface="Wingdings" panose="05000000000000000000" pitchFamily="2" charset="2"/>
              </a:rPr>
              <a:t>x1, </a:t>
            </a:r>
            <a:r>
              <a:rPr lang="en-AU" sz="1800" b="0" dirty="0" err="1" smtClean="0">
                <a:solidFill>
                  <a:srgbClr val="FF0000"/>
                </a:solidFill>
                <a:sym typeface="Wingdings" panose="05000000000000000000" pitchFamily="2" charset="2"/>
              </a:rPr>
              <a:t>etc</a:t>
            </a:r>
            <a:r>
              <a:rPr lang="en-AU" sz="1800" b="0" dirty="0" smtClean="0">
                <a:solidFill>
                  <a:srgbClr val="FF0000"/>
                </a:solidFill>
                <a:sym typeface="Wingdings" panose="05000000000000000000" pitchFamily="2" charset="2"/>
              </a:rPr>
              <a:t>]</a:t>
            </a:r>
            <a:endParaRPr lang="en-AU" sz="1800" b="0" dirty="0"/>
          </a:p>
        </p:txBody>
      </p:sp>
      <p:sp>
        <p:nvSpPr>
          <p:cNvPr id="242691" name="Rectangle 3"/>
          <p:cNvSpPr>
            <a:spLocks noGrp="1" noChangeArrowheads="1"/>
          </p:cNvSpPr>
          <p:nvPr>
            <p:ph type="body" idx="1"/>
          </p:nvPr>
        </p:nvSpPr>
        <p:spPr>
          <a:xfrm>
            <a:off x="3708549" y="1125538"/>
            <a:ext cx="4967907" cy="5111750"/>
          </a:xfrm>
        </p:spPr>
        <p:txBody>
          <a:bodyPr/>
          <a:lstStyle/>
          <a:p>
            <a:pPr>
              <a:lnSpc>
                <a:spcPct val="90000"/>
              </a:lnSpc>
            </a:pPr>
            <a:r>
              <a:rPr lang="en-US" sz="2800" smtClean="0"/>
              <a:t>or instruction </a:t>
            </a:r>
            <a:r>
              <a:rPr lang="en-US" sz="2800" dirty="0" smtClean="0"/>
              <a:t>dependent </a:t>
            </a:r>
            <a:r>
              <a:rPr lang="en-US" sz="2800" smtClean="0"/>
              <a:t>on add and sub</a:t>
            </a:r>
            <a:endParaRPr lang="en-US" sz="2800" dirty="0" smtClean="0"/>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r>
              <a:rPr lang="en-US" sz="2800" smtClean="0"/>
              <a:t>Assume x4 </a:t>
            </a:r>
            <a:r>
              <a:rPr lang="en-US" sz="2800" dirty="0" smtClean="0"/>
              <a:t>isn’t used after skip</a:t>
            </a:r>
          </a:p>
          <a:p>
            <a:pPr lvl="1">
              <a:lnSpc>
                <a:spcPct val="90000"/>
              </a:lnSpc>
            </a:pPr>
            <a:r>
              <a:rPr lang="en-US" sz="2400" dirty="0" smtClean="0"/>
              <a:t>Possible to </a:t>
            </a:r>
            <a:r>
              <a:rPr lang="en-US" sz="2400" smtClean="0"/>
              <a:t>move sub before </a:t>
            </a:r>
            <a:r>
              <a:rPr lang="en-US" sz="2400" dirty="0" smtClean="0"/>
              <a:t>the branch</a:t>
            </a:r>
          </a:p>
        </p:txBody>
      </p:sp>
      <p:sp>
        <p:nvSpPr>
          <p:cNvPr id="242693"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
        <p:nvSpPr>
          <p:cNvPr id="6" name="Rectangle 3"/>
          <p:cNvSpPr txBox="1">
            <a:spLocks noChangeArrowheads="1"/>
          </p:cNvSpPr>
          <p:nvPr/>
        </p:nvSpPr>
        <p:spPr bwMode="auto">
          <a:xfrm>
            <a:off x="395536" y="1124744"/>
            <a:ext cx="3096344"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033CC"/>
              </a:buClr>
              <a:buSzPct val="60000"/>
              <a:buFont typeface="Arial" pitchFamily="34" charset="0"/>
              <a:buChar char="•"/>
              <a:tabLst/>
              <a:defRPr/>
            </a:pPr>
            <a:r>
              <a:rPr kumimoji="0" lang="en-US" sz="2400" b="0" i="0" u="sng" strike="noStrike" kern="0" cap="none" spc="0" normalizeH="0" baseline="0" noProof="0" dirty="0" smtClean="0">
                <a:ln>
                  <a:noFill/>
                </a:ln>
                <a:solidFill>
                  <a:srgbClr val="003399"/>
                </a:solidFill>
                <a:effectLst/>
                <a:uLnTx/>
                <a:uFillTx/>
                <a:latin typeface="+mn-lt"/>
                <a:ea typeface="+mn-ea"/>
                <a:cs typeface="+mn-cs"/>
              </a:rPr>
              <a:t>Example</a:t>
            </a:r>
            <a:r>
              <a:rPr kumimoji="0" lang="en-US" sz="2400" b="0" i="0" u="sng" strike="noStrike" kern="0" cap="none" spc="0" normalizeH="0" noProof="0" dirty="0" smtClean="0">
                <a:ln>
                  <a:noFill/>
                </a:ln>
                <a:solidFill>
                  <a:srgbClr val="003399"/>
                </a:solidFill>
                <a:effectLst/>
                <a:uLnTx/>
                <a:uFillTx/>
                <a:latin typeface="+mn-lt"/>
                <a:ea typeface="+mn-ea"/>
                <a:cs typeface="+mn-cs"/>
              </a:rPr>
              <a:t> 1:</a:t>
            </a:r>
            <a:endParaRPr kumimoji="0" lang="en-US" sz="2400" b="0" i="0" u="sng" strike="noStrike" kern="0" cap="none" spc="0" normalizeH="0" baseline="0" noProof="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kumimoji="0" lang="en-US" sz="2000" b="0" i="0" u="none" strike="noStrike" kern="0" cap="none" spc="0" normalizeH="0" baseline="0" noProof="0" smtClean="0">
                <a:ln>
                  <a:noFill/>
                </a:ln>
                <a:solidFill>
                  <a:srgbClr val="003399"/>
                </a:solidFill>
                <a:effectLst/>
                <a:uLnTx/>
                <a:uFillTx/>
                <a:latin typeface="+mn-lt"/>
                <a:ea typeface="+mn-ea"/>
                <a:cs typeface="+mn-cs"/>
              </a:rPr>
              <a:t>	add x1,x2,x3</a:t>
            </a:r>
            <a:endParaRPr kumimoji="0" lang="en-US" sz="2000" b="0" i="0" u="none" strike="noStrike" kern="0" cap="none" spc="0" normalizeH="0" baseline="0" noProof="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lang="en-US" sz="2000" kern="0" smtClean="0">
                <a:solidFill>
                  <a:srgbClr val="003399"/>
                </a:solidFill>
                <a:latin typeface="+mn-lt"/>
              </a:rPr>
              <a:t>	beq x4,x0,L</a:t>
            </a:r>
            <a:endParaRPr lang="en-US" sz="2000" kern="0" dirty="0" smtClean="0">
              <a:solidFill>
                <a:srgbClr val="003399"/>
              </a:solidFill>
              <a:latin typeface="+mn-lt"/>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kumimoji="0" lang="en-US" sz="2000" b="0" i="0" u="none" strike="noStrike" kern="0" cap="none" spc="0" normalizeH="0" baseline="0" noProof="0" smtClean="0">
                <a:ln>
                  <a:noFill/>
                </a:ln>
                <a:solidFill>
                  <a:srgbClr val="003399"/>
                </a:solidFill>
                <a:effectLst/>
                <a:uLnTx/>
                <a:uFillTx/>
                <a:latin typeface="+mn-lt"/>
                <a:ea typeface="+mn-ea"/>
                <a:cs typeface="+mn-cs"/>
              </a:rPr>
              <a:t>	sub x1,x1,x6</a:t>
            </a:r>
            <a:endParaRPr kumimoji="0" lang="en-US" sz="2000" b="0" i="0" u="none" strike="noStrike" kern="0" cap="none" spc="0" normalizeH="0" baseline="0" noProof="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lang="en-US" sz="2000" kern="0" dirty="0" smtClean="0">
                <a:solidFill>
                  <a:srgbClr val="003399"/>
                </a:solidFill>
                <a:latin typeface="+mn-lt"/>
              </a:rPr>
              <a:t>L:	…</a:t>
            </a: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kumimoji="0" lang="en-US" sz="2000" b="0" i="0" u="none" strike="noStrike" kern="0" cap="none" spc="0" normalizeH="0" baseline="0" noProof="0" smtClean="0">
                <a:ln>
                  <a:noFill/>
                </a:ln>
                <a:solidFill>
                  <a:srgbClr val="003399"/>
                </a:solidFill>
                <a:effectLst/>
                <a:uLnTx/>
                <a:uFillTx/>
                <a:latin typeface="+mn-lt"/>
                <a:ea typeface="+mn-ea"/>
                <a:cs typeface="+mn-cs"/>
              </a:rPr>
              <a:t>	or x7,x1,x8</a:t>
            </a:r>
            <a:endParaRPr kumimoji="0" lang="en-US" sz="2000" b="0" i="0" u="none" strike="noStrike" kern="0" cap="none" spc="0" normalizeH="0" baseline="0" noProof="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endParaRPr lang="en-US" sz="2000" kern="0" dirty="0" smtClean="0">
              <a:solidFill>
                <a:srgbClr val="003399"/>
              </a:solidFill>
              <a:latin typeface="+mn-lt"/>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endParaRPr kumimoji="0" lang="en-US" sz="2000" b="0" i="0" u="none" strike="noStrike" kern="0" cap="none" spc="0" normalizeH="0" baseline="0" noProof="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buFont typeface="Arial" pitchFamily="34" charset="0"/>
              <a:buChar char="•"/>
              <a:tabLst/>
              <a:defRPr/>
            </a:pPr>
            <a:r>
              <a:rPr lang="en-US" sz="2400" u="sng" kern="0" dirty="0" smtClean="0">
                <a:solidFill>
                  <a:srgbClr val="003399"/>
                </a:solidFill>
                <a:latin typeface="+mn-lt"/>
              </a:rPr>
              <a:t>Example 2:</a:t>
            </a: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lang="en-US" sz="2000" kern="0" noProof="0" smtClean="0">
                <a:solidFill>
                  <a:srgbClr val="003399"/>
                </a:solidFill>
                <a:latin typeface="+mn-lt"/>
              </a:rPr>
              <a:t>	add x1,x2,x3</a:t>
            </a:r>
            <a:endParaRPr lang="en-US" sz="2000" kern="0" noProof="0" dirty="0" smtClean="0">
              <a:solidFill>
                <a:srgbClr val="003399"/>
              </a:solidFill>
              <a:latin typeface="+mn-lt"/>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kumimoji="0" lang="en-US" sz="2000" b="0" i="0" u="none" strike="noStrike" kern="0" cap="none" spc="0" normalizeH="0" baseline="0" smtClean="0">
                <a:ln>
                  <a:noFill/>
                </a:ln>
                <a:solidFill>
                  <a:srgbClr val="003399"/>
                </a:solidFill>
                <a:effectLst/>
                <a:uLnTx/>
                <a:uFillTx/>
                <a:latin typeface="+mn-lt"/>
                <a:ea typeface="+mn-ea"/>
                <a:cs typeface="+mn-cs"/>
              </a:rPr>
              <a:t>	beq x12,x0,skip</a:t>
            </a:r>
            <a:endParaRPr kumimoji="0" lang="en-US" sz="2000" b="0" i="0" u="none" strike="noStrike" kern="0" cap="none" spc="0" normalizeH="0" baseline="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lang="en-US" sz="2000" kern="0" noProof="0" smtClean="0">
                <a:solidFill>
                  <a:srgbClr val="003399"/>
                </a:solidFill>
                <a:latin typeface="+mn-lt"/>
              </a:rPr>
              <a:t>	sub x4,x5,x6</a:t>
            </a:r>
            <a:endParaRPr lang="en-US" sz="2000" kern="0" noProof="0" dirty="0" smtClean="0">
              <a:solidFill>
                <a:srgbClr val="003399"/>
              </a:solidFill>
              <a:latin typeface="+mn-lt"/>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kumimoji="0" lang="en-US" sz="2000" b="0" i="0" u="none" strike="noStrike" kern="0" cap="none" spc="0" normalizeH="0" baseline="0" smtClean="0">
                <a:ln>
                  <a:noFill/>
                </a:ln>
                <a:solidFill>
                  <a:srgbClr val="003399"/>
                </a:solidFill>
                <a:effectLst/>
                <a:uLnTx/>
                <a:uFillTx/>
                <a:latin typeface="+mn-lt"/>
                <a:ea typeface="+mn-ea"/>
                <a:cs typeface="+mn-cs"/>
              </a:rPr>
              <a:t>	add x5,x4,x9</a:t>
            </a:r>
            <a:endParaRPr kumimoji="0" lang="en-US" sz="2000" b="0" i="0" u="none" strike="noStrike" kern="0" cap="none" spc="0" normalizeH="0" baseline="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lang="en-US" sz="2000" kern="0" noProof="0" dirty="0" smtClean="0">
                <a:solidFill>
                  <a:srgbClr val="003399"/>
                </a:solidFill>
                <a:latin typeface="+mn-lt"/>
              </a:rPr>
              <a:t>skip:</a:t>
            </a: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kumimoji="0" lang="en-US" sz="2000" b="0" i="0" u="none" strike="noStrike" kern="0" cap="none" spc="0" normalizeH="0" baseline="0" smtClean="0">
                <a:ln>
                  <a:noFill/>
                </a:ln>
                <a:solidFill>
                  <a:srgbClr val="003399"/>
                </a:solidFill>
                <a:effectLst/>
                <a:uLnTx/>
                <a:uFillTx/>
                <a:latin typeface="+mn-lt"/>
                <a:ea typeface="+mn-ea"/>
                <a:cs typeface="+mn-cs"/>
              </a:rPr>
              <a:t>	</a:t>
            </a:r>
            <a:r>
              <a:rPr lang="en-US" sz="2000" kern="0" smtClean="0">
                <a:solidFill>
                  <a:srgbClr val="003399"/>
                </a:solidFill>
                <a:latin typeface="+mn-lt"/>
              </a:rPr>
              <a:t>or</a:t>
            </a:r>
            <a:r>
              <a:rPr kumimoji="0" lang="en-US" sz="2000" b="0" i="0" u="none" strike="noStrike" kern="0" cap="none" spc="0" normalizeH="0" smtClean="0">
                <a:ln>
                  <a:noFill/>
                </a:ln>
                <a:solidFill>
                  <a:srgbClr val="003399"/>
                </a:solidFill>
                <a:effectLst/>
                <a:uLnTx/>
                <a:uFillTx/>
                <a:latin typeface="+mn-lt"/>
                <a:ea typeface="+mn-ea"/>
                <a:cs typeface="+mn-cs"/>
              </a:rPr>
              <a:t> x7,x8,x9</a:t>
            </a:r>
            <a:endParaRPr kumimoji="0" lang="en-US" sz="2000" b="0" i="0" u="none" strike="noStrike" kern="0" cap="none" spc="0" normalizeH="0" baseline="0" noProof="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tabLst/>
              <a:defRPr/>
            </a:pPr>
            <a:r>
              <a:rPr kumimoji="0" lang="en-US" sz="2800" b="0" i="0" u="none" strike="noStrike" kern="0" cap="none" spc="0" normalizeH="0" baseline="0" noProof="0" dirty="0" smtClean="0">
                <a:ln>
                  <a:noFill/>
                </a:ln>
                <a:solidFill>
                  <a:srgbClr val="003399"/>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232788"/>
            <a:ext cx="8281987" cy="584775"/>
          </a:xfrm>
        </p:spPr>
        <p:txBody>
          <a:bodyPr/>
          <a:lstStyle/>
          <a:p>
            <a:r>
              <a:rPr lang="en-AU" sz="3200" dirty="0" smtClean="0"/>
              <a:t>Compiler Techniques for Exposing ILP</a:t>
            </a:r>
            <a:endParaRPr lang="en-AU" sz="3200" dirty="0"/>
          </a:p>
        </p:txBody>
      </p:sp>
      <p:sp>
        <p:nvSpPr>
          <p:cNvPr id="242691" name="Rectangle 3"/>
          <p:cNvSpPr>
            <a:spLocks noGrp="1" noChangeArrowheads="1"/>
          </p:cNvSpPr>
          <p:nvPr>
            <p:ph type="body" idx="1"/>
          </p:nvPr>
        </p:nvSpPr>
        <p:spPr/>
        <p:txBody>
          <a:bodyPr/>
          <a:lstStyle/>
          <a:p>
            <a:pPr>
              <a:lnSpc>
                <a:spcPct val="90000"/>
              </a:lnSpc>
            </a:pPr>
            <a:r>
              <a:rPr lang="en-US" dirty="0" smtClean="0"/>
              <a:t>Pipeline scheduling</a:t>
            </a:r>
          </a:p>
          <a:p>
            <a:pPr lvl="1">
              <a:lnSpc>
                <a:spcPct val="90000"/>
              </a:lnSpc>
            </a:pPr>
            <a:r>
              <a:rPr lang="en-US" dirty="0" smtClean="0"/>
              <a:t>Separate dependent instruction from the source instruction by the pipeline latency of the source instruction</a:t>
            </a:r>
          </a:p>
          <a:p>
            <a:pPr>
              <a:lnSpc>
                <a:spcPct val="90000"/>
              </a:lnSpc>
            </a:pPr>
            <a:r>
              <a:rPr lang="en-US" dirty="0" smtClean="0"/>
              <a:t>Example:</a:t>
            </a:r>
          </a:p>
          <a:p>
            <a:pPr lvl="1">
              <a:lnSpc>
                <a:spcPct val="90000"/>
              </a:lnSpc>
              <a:buNone/>
            </a:pPr>
            <a:r>
              <a:rPr lang="en-US" dirty="0" smtClean="0"/>
              <a:t>for (</a:t>
            </a:r>
            <a:r>
              <a:rPr lang="en-US" dirty="0" err="1" smtClean="0"/>
              <a:t>i</a:t>
            </a:r>
            <a:r>
              <a:rPr lang="en-US" dirty="0" smtClean="0"/>
              <a:t>=999; </a:t>
            </a:r>
            <a:r>
              <a:rPr lang="en-US" dirty="0" err="1" smtClean="0"/>
              <a:t>i</a:t>
            </a:r>
            <a:r>
              <a:rPr lang="en-US" dirty="0" smtClean="0"/>
              <a:t>&gt;=0; </a:t>
            </a:r>
            <a:r>
              <a:rPr lang="en-US" dirty="0" err="1" smtClean="0"/>
              <a:t>i</a:t>
            </a:r>
            <a:r>
              <a:rPr lang="en-US" dirty="0" smtClean="0"/>
              <a:t>=i-1)</a:t>
            </a:r>
          </a:p>
          <a:p>
            <a:pPr lvl="1">
              <a:lnSpc>
                <a:spcPct val="90000"/>
              </a:lnSpc>
              <a:buNone/>
            </a:pPr>
            <a:r>
              <a:rPr lang="en-US" dirty="0" smtClean="0"/>
              <a:t>  x[</a:t>
            </a:r>
            <a:r>
              <a:rPr lang="en-US" dirty="0" err="1" smtClean="0"/>
              <a:t>i</a:t>
            </a:r>
            <a:r>
              <a:rPr lang="en-US" dirty="0" smtClean="0"/>
              <a:t>] = x[</a:t>
            </a:r>
            <a:r>
              <a:rPr lang="en-US" dirty="0" err="1" smtClean="0"/>
              <a:t>i</a:t>
            </a:r>
            <a:r>
              <a:rPr lang="en-US" dirty="0" smtClean="0"/>
              <a:t>] + s;</a:t>
            </a:r>
          </a:p>
          <a:p>
            <a:pPr lvl="1">
              <a:lnSpc>
                <a:spcPct val="90000"/>
              </a:lnSpc>
              <a:buNone/>
            </a:pPr>
            <a:endParaRPr lang="en-US" dirty="0" smtClean="0"/>
          </a:p>
        </p:txBody>
      </p:sp>
      <p:sp>
        <p:nvSpPr>
          <p:cNvPr id="242693" name="Text Box 5"/>
          <p:cNvSpPr txBox="1">
            <a:spLocks noChangeArrowheads="1"/>
          </p:cNvSpPr>
          <p:nvPr/>
        </p:nvSpPr>
        <p:spPr bwMode="auto">
          <a:xfrm rot="5400000">
            <a:off x="7793148" y="984024"/>
            <a:ext cx="233499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Compiler Techniques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60020" y="4005064"/>
            <a:ext cx="8397262" cy="20882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115889"/>
            <a:ext cx="8281987" cy="648816"/>
          </a:xfrm>
        </p:spPr>
        <p:txBody>
          <a:bodyPr/>
          <a:lstStyle/>
          <a:p>
            <a:r>
              <a:rPr lang="en-US" dirty="0" smtClean="0"/>
              <a:t>Introduction</a:t>
            </a:r>
            <a:endParaRPr lang="en-AU" dirty="0"/>
          </a:p>
        </p:txBody>
      </p:sp>
      <p:sp>
        <p:nvSpPr>
          <p:cNvPr id="242691" name="Rectangle 3"/>
          <p:cNvSpPr>
            <a:spLocks noGrp="1" noChangeArrowheads="1"/>
          </p:cNvSpPr>
          <p:nvPr>
            <p:ph type="body" idx="1"/>
          </p:nvPr>
        </p:nvSpPr>
        <p:spPr>
          <a:xfrm>
            <a:off x="107504" y="764704"/>
            <a:ext cx="9000999" cy="5472584"/>
          </a:xfrm>
        </p:spPr>
        <p:txBody>
          <a:bodyPr/>
          <a:lstStyle/>
          <a:p>
            <a:pPr>
              <a:lnSpc>
                <a:spcPct val="90000"/>
              </a:lnSpc>
            </a:pPr>
            <a:r>
              <a:rPr lang="en-US" sz="2000" b="1" i="1" u="sng" dirty="0" smtClean="0"/>
              <a:t>Pipelining</a:t>
            </a:r>
            <a:r>
              <a:rPr lang="en-US" sz="2000" dirty="0" smtClean="0"/>
              <a:t> become universal technique in 1985</a:t>
            </a:r>
          </a:p>
          <a:p>
            <a:pPr lvl="1">
              <a:lnSpc>
                <a:spcPct val="90000"/>
              </a:lnSpc>
            </a:pPr>
            <a:r>
              <a:rPr lang="en-US" sz="2000" dirty="0" smtClean="0"/>
              <a:t>Overlaps execution of instructions</a:t>
            </a:r>
          </a:p>
          <a:p>
            <a:pPr lvl="1">
              <a:lnSpc>
                <a:spcPct val="90000"/>
              </a:lnSpc>
            </a:pPr>
            <a:r>
              <a:rPr lang="en-US" sz="2000" dirty="0" smtClean="0"/>
              <a:t>Exploits “Instruction Level Parallelism”</a:t>
            </a:r>
          </a:p>
          <a:p>
            <a:pPr>
              <a:lnSpc>
                <a:spcPct val="90000"/>
              </a:lnSpc>
            </a:pPr>
            <a:r>
              <a:rPr lang="en-US" sz="2000" dirty="0" smtClean="0"/>
              <a:t>Beyond this, there are two main approaches:</a:t>
            </a:r>
          </a:p>
          <a:p>
            <a:pPr lvl="1">
              <a:lnSpc>
                <a:spcPct val="90000"/>
              </a:lnSpc>
            </a:pPr>
            <a:r>
              <a:rPr lang="en-US" sz="2000" b="1" i="1" u="sng" dirty="0" smtClean="0"/>
              <a:t>Hardware-based dynamic approaches</a:t>
            </a:r>
          </a:p>
          <a:p>
            <a:pPr lvl="2">
              <a:lnSpc>
                <a:spcPct val="90000"/>
              </a:lnSpc>
            </a:pPr>
            <a:r>
              <a:rPr lang="en-US" dirty="0" smtClean="0"/>
              <a:t>Used in server and desktop processors</a:t>
            </a:r>
          </a:p>
          <a:p>
            <a:pPr lvl="2">
              <a:lnSpc>
                <a:spcPct val="90000"/>
              </a:lnSpc>
            </a:pPr>
            <a:r>
              <a:rPr lang="en-US" dirty="0" smtClean="0"/>
              <a:t>Not used as extensively in PMP processors</a:t>
            </a:r>
          </a:p>
          <a:p>
            <a:pPr marL="400050" lvl="1" indent="0">
              <a:buNone/>
            </a:pPr>
            <a:r>
              <a:rPr lang="en-US" sz="1600" dirty="0" smtClean="0">
                <a:solidFill>
                  <a:srgbClr val="FF0000"/>
                </a:solidFill>
              </a:rPr>
              <a:t>However, per </a:t>
            </a:r>
            <a:r>
              <a:rPr lang="en-US" sz="1600" dirty="0" smtClean="0">
                <a:solidFill>
                  <a:srgbClr val="FF0000"/>
                </a:solidFill>
                <a:hlinkClick r:id="rId3"/>
              </a:rPr>
              <a:t>http</a:t>
            </a:r>
            <a:r>
              <a:rPr lang="en-US" sz="1600" dirty="0">
                <a:solidFill>
                  <a:srgbClr val="FF0000"/>
                </a:solidFill>
                <a:hlinkClick r:id="rId3"/>
              </a:rPr>
              <a:t>://</a:t>
            </a:r>
            <a:r>
              <a:rPr lang="en-US" sz="1600" dirty="0" smtClean="0">
                <a:solidFill>
                  <a:srgbClr val="FF0000"/>
                </a:solidFill>
                <a:hlinkClick r:id="rId3"/>
              </a:rPr>
              <a:t>www.arm.com/products/processors/cortex-a/cortex-a15.php</a:t>
            </a:r>
            <a:r>
              <a:rPr lang="en-US" sz="1600" dirty="0">
                <a:solidFill>
                  <a:srgbClr val="FF0000"/>
                </a:solidFill>
              </a:rPr>
              <a:t>, The Cortex-A15 processor has an out-of-order superscalar pipeline with a tightly-coupled low-latency level-2 cache which can be up to 4MB in size. Additional improvements in </a:t>
            </a:r>
            <a:r>
              <a:rPr lang="en-US" sz="1600" dirty="0">
                <a:solidFill>
                  <a:srgbClr val="FF0000"/>
                </a:solidFill>
                <a:hlinkClick r:id="rId4"/>
              </a:rPr>
              <a:t>floating point </a:t>
            </a:r>
            <a:r>
              <a:rPr lang="en-US" sz="1600" dirty="0">
                <a:solidFill>
                  <a:srgbClr val="FF0000"/>
                </a:solidFill>
              </a:rPr>
              <a:t>and </a:t>
            </a:r>
            <a:r>
              <a:rPr lang="en-US" sz="1600" dirty="0">
                <a:solidFill>
                  <a:srgbClr val="FF0000"/>
                </a:solidFill>
                <a:hlinkClick r:id="rId5"/>
              </a:rPr>
              <a:t>NEON</a:t>
            </a:r>
            <a:r>
              <a:rPr lang="en-US" sz="1600" dirty="0">
                <a:solidFill>
                  <a:srgbClr val="FF0000"/>
                </a:solidFill>
              </a:rPr>
              <a:t>™ media performance result in devices that deliver the next-generation user experience for consumers as well as high-performance computation for web infrastructure applications.</a:t>
            </a:r>
            <a:r>
              <a:rPr lang="en-US" sz="1200" dirty="0">
                <a:solidFill>
                  <a:srgbClr val="FF0000"/>
                </a:solidFill>
              </a:rPr>
              <a:t> </a:t>
            </a:r>
          </a:p>
          <a:p>
            <a:pPr marL="400050" lvl="1" indent="0">
              <a:buNone/>
            </a:pPr>
            <a:r>
              <a:rPr lang="en-US" sz="1600" dirty="0">
                <a:solidFill>
                  <a:srgbClr val="FF0000"/>
                </a:solidFill>
              </a:rPr>
              <a:t>It is expected that mobile configurations of the Cortex-A15 </a:t>
            </a:r>
            <a:r>
              <a:rPr lang="en-US" sz="1600" dirty="0" err="1">
                <a:solidFill>
                  <a:srgbClr val="FF0000"/>
                </a:solidFill>
              </a:rPr>
              <a:t>MPCore</a:t>
            </a:r>
            <a:r>
              <a:rPr lang="en-US" sz="1600" dirty="0">
                <a:solidFill>
                  <a:srgbClr val="FF0000"/>
                </a:solidFill>
              </a:rPr>
              <a:t> processor will deliver over five times the performance of today’s advanced smartphones. In advanced infrastructure applications, the Cortex-A15 running at up to 2.5GHz will enable highly scalable solutions within constantly shrinking energy, thermal and cost budgets</a:t>
            </a:r>
            <a:r>
              <a:rPr lang="en-US" sz="1600" dirty="0" smtClean="0">
                <a:solidFill>
                  <a:srgbClr val="FF0000"/>
                </a:solidFill>
              </a:rPr>
              <a:t>.</a:t>
            </a:r>
          </a:p>
          <a:p>
            <a:pPr lvl="1">
              <a:lnSpc>
                <a:spcPct val="90000"/>
              </a:lnSpc>
            </a:pPr>
            <a:r>
              <a:rPr lang="en-US" sz="2000" b="1" i="1" u="sng" dirty="0" smtClean="0"/>
              <a:t>Compiler-based static approaches</a:t>
            </a:r>
          </a:p>
          <a:p>
            <a:pPr lvl="2">
              <a:lnSpc>
                <a:spcPct val="90000"/>
              </a:lnSpc>
            </a:pPr>
            <a:r>
              <a:rPr lang="en-US" dirty="0" smtClean="0"/>
              <a:t>Not as successful outside of scientific applications</a:t>
            </a:r>
          </a:p>
          <a:p>
            <a:pPr lvl="2">
              <a:lnSpc>
                <a:spcPct val="90000"/>
              </a:lnSpc>
            </a:pPr>
            <a:endParaRPr lang="en-US" dirty="0" smtClean="0"/>
          </a:p>
        </p:txBody>
      </p:sp>
      <p:sp>
        <p:nvSpPr>
          <p:cNvPr id="242693" name="Text Box 5"/>
          <p:cNvSpPr txBox="1">
            <a:spLocks noChangeArrowheads="1"/>
          </p:cNvSpPr>
          <p:nvPr/>
        </p:nvSpPr>
        <p:spPr bwMode="auto">
          <a:xfrm rot="5400000">
            <a:off x="8265583" y="511587"/>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extLst>
      <p:ext uri="{BB962C8B-B14F-4D97-AF65-F5344CB8AC3E}">
        <p14:creationId xmlns:p14="http://schemas.microsoft.com/office/powerpoint/2010/main" val="429148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Pipeline Stalls</a:t>
            </a:r>
            <a:endParaRPr lang="en-AU" sz="3200" dirty="0"/>
          </a:p>
        </p:txBody>
      </p:sp>
      <p:sp>
        <p:nvSpPr>
          <p:cNvPr id="242691" name="Rectangle 3"/>
          <p:cNvSpPr>
            <a:spLocks noGrp="1" noChangeArrowheads="1"/>
          </p:cNvSpPr>
          <p:nvPr>
            <p:ph type="body" idx="1"/>
          </p:nvPr>
        </p:nvSpPr>
        <p:spPr>
          <a:xfrm>
            <a:off x="684213" y="1125538"/>
            <a:ext cx="3095699" cy="5111750"/>
          </a:xfrm>
        </p:spPr>
        <p:txBody>
          <a:bodyPr/>
          <a:lstStyle/>
          <a:p>
            <a:pPr>
              <a:lnSpc>
                <a:spcPct val="90000"/>
              </a:lnSpc>
              <a:buNone/>
            </a:pPr>
            <a:r>
              <a:rPr lang="en-US" sz="1800" dirty="0" smtClean="0"/>
              <a:t>Loop:</a:t>
            </a:r>
            <a:r>
              <a:rPr lang="en-US" sz="1800" smtClean="0"/>
              <a:t>	fld	f0,0(x1</a:t>
            </a:r>
            <a:r>
              <a:rPr lang="en-US" sz="1800" dirty="0" smtClean="0"/>
              <a:t>)</a:t>
            </a:r>
          </a:p>
          <a:p>
            <a:pPr>
              <a:lnSpc>
                <a:spcPct val="90000"/>
              </a:lnSpc>
              <a:buNone/>
            </a:pPr>
            <a:r>
              <a:rPr lang="en-US" sz="1800" dirty="0" smtClean="0"/>
              <a:t>		</a:t>
            </a:r>
            <a:r>
              <a:rPr lang="en-US" sz="1800" dirty="0" smtClean="0">
                <a:solidFill>
                  <a:srgbClr val="FF0000"/>
                </a:solidFill>
              </a:rPr>
              <a:t>stall</a:t>
            </a:r>
          </a:p>
          <a:p>
            <a:pPr>
              <a:lnSpc>
                <a:spcPct val="90000"/>
              </a:lnSpc>
              <a:buNone/>
            </a:pPr>
            <a:r>
              <a:rPr lang="en-US" sz="1800" dirty="0" smtClean="0"/>
              <a:t>	</a:t>
            </a:r>
            <a:r>
              <a:rPr lang="en-US" sz="1800" smtClean="0"/>
              <a:t>	fadd.d f4,f0,f2</a:t>
            </a:r>
            <a:endParaRPr lang="en-US" dirty="0" smtClean="0"/>
          </a:p>
          <a:p>
            <a:pPr>
              <a:lnSpc>
                <a:spcPct val="90000"/>
              </a:lnSpc>
              <a:buNone/>
            </a:pPr>
            <a:r>
              <a:rPr lang="en-US" sz="1800" dirty="0" smtClean="0"/>
              <a:t>		</a:t>
            </a:r>
            <a:r>
              <a:rPr lang="en-US" sz="1800" dirty="0" smtClean="0">
                <a:solidFill>
                  <a:srgbClr val="FF0000"/>
                </a:solidFill>
              </a:rPr>
              <a:t>stall</a:t>
            </a:r>
          </a:p>
          <a:p>
            <a:pPr>
              <a:lnSpc>
                <a:spcPct val="90000"/>
              </a:lnSpc>
              <a:buNone/>
            </a:pPr>
            <a:r>
              <a:rPr lang="en-US" sz="1800" dirty="0" smtClean="0"/>
              <a:t>		</a:t>
            </a:r>
            <a:r>
              <a:rPr lang="en-US" sz="1800" dirty="0" smtClean="0">
                <a:solidFill>
                  <a:srgbClr val="FF0000"/>
                </a:solidFill>
              </a:rPr>
              <a:t>stall</a:t>
            </a:r>
          </a:p>
          <a:p>
            <a:pPr>
              <a:lnSpc>
                <a:spcPct val="90000"/>
              </a:lnSpc>
              <a:buNone/>
            </a:pPr>
            <a:r>
              <a:rPr lang="en-US" sz="1800" dirty="0" smtClean="0"/>
              <a:t>	</a:t>
            </a:r>
            <a:r>
              <a:rPr lang="en-US" sz="1800" smtClean="0"/>
              <a:t>	fsd f4,0(x1</a:t>
            </a:r>
            <a:r>
              <a:rPr lang="en-US" sz="1800" dirty="0" smtClean="0"/>
              <a:t>)</a:t>
            </a:r>
          </a:p>
          <a:p>
            <a:pPr>
              <a:lnSpc>
                <a:spcPct val="90000"/>
              </a:lnSpc>
              <a:buNone/>
            </a:pPr>
            <a:r>
              <a:rPr lang="en-US" sz="1800" dirty="0" smtClean="0"/>
              <a:t>	</a:t>
            </a:r>
            <a:r>
              <a:rPr lang="en-US" sz="1800" smtClean="0"/>
              <a:t>	addi x1,x1,-</a:t>
            </a:r>
            <a:r>
              <a:rPr lang="en-US" sz="1800" dirty="0" smtClean="0"/>
              <a:t>8</a:t>
            </a:r>
          </a:p>
          <a:p>
            <a:pPr>
              <a:lnSpc>
                <a:spcPct val="90000"/>
              </a:lnSpc>
              <a:buNone/>
            </a:pPr>
            <a:r>
              <a:rPr lang="en-US" sz="1800" dirty="0" smtClean="0"/>
              <a:t>	</a:t>
            </a:r>
            <a:r>
              <a:rPr lang="en-US" sz="1800" smtClean="0"/>
              <a:t>	bne x1,x2,Loop</a:t>
            </a:r>
            <a:endParaRPr lang="en-US" sz="1800" dirty="0" smtClean="0"/>
          </a:p>
        </p:txBody>
      </p:sp>
      <p:sp>
        <p:nvSpPr>
          <p:cNvPr id="242693" name="Text Box 5"/>
          <p:cNvSpPr txBox="1">
            <a:spLocks noChangeArrowheads="1"/>
          </p:cNvSpPr>
          <p:nvPr/>
        </p:nvSpPr>
        <p:spPr bwMode="auto">
          <a:xfrm rot="5400000">
            <a:off x="7793148" y="984024"/>
            <a:ext cx="233499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Compiler Techniques</a:t>
            </a:r>
            <a:endParaRPr lang="en-US" sz="1800" dirty="0">
              <a:solidFill>
                <a:srgbClr val="0066FF"/>
              </a:solidFill>
              <a:latin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899592" y="4221088"/>
            <a:ext cx="7488832" cy="1902308"/>
          </a:xfrm>
          <a:prstGeom prst="rect">
            <a:avLst/>
          </a:prstGeom>
          <a:noFill/>
          <a:ln w="9525">
            <a:noFill/>
            <a:miter lim="800000"/>
            <a:headEnd/>
            <a:tailEnd/>
          </a:ln>
        </p:spPr>
      </p:pic>
      <p:sp>
        <p:nvSpPr>
          <p:cNvPr id="7" name="Rectangle 3"/>
          <p:cNvSpPr txBox="1">
            <a:spLocks noChangeArrowheads="1"/>
          </p:cNvSpPr>
          <p:nvPr/>
        </p:nvSpPr>
        <p:spPr bwMode="auto">
          <a:xfrm>
            <a:off x="5076056" y="1125538"/>
            <a:ext cx="3095699"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a:lstStyle>
          <a:p>
            <a:pPr>
              <a:lnSpc>
                <a:spcPct val="90000"/>
              </a:lnSpc>
              <a:buNone/>
            </a:pPr>
            <a:r>
              <a:rPr lang="en-US" sz="1800" kern="0" dirty="0" smtClean="0"/>
              <a:t>Loop:	</a:t>
            </a:r>
            <a:r>
              <a:rPr lang="en-US" sz="1800" kern="0" dirty="0" err="1" smtClean="0"/>
              <a:t>fld</a:t>
            </a:r>
            <a:r>
              <a:rPr lang="en-US" sz="1800" kern="0" dirty="0" smtClean="0"/>
              <a:t>	f0,0(x1)</a:t>
            </a:r>
            <a:endParaRPr lang="en-US" sz="1800" kern="0" dirty="0"/>
          </a:p>
          <a:p>
            <a:pPr>
              <a:lnSpc>
                <a:spcPct val="90000"/>
              </a:lnSpc>
              <a:buNone/>
            </a:pPr>
            <a:r>
              <a:rPr lang="en-US" sz="1800" kern="0" dirty="0"/>
              <a:t>		</a:t>
            </a:r>
            <a:r>
              <a:rPr lang="en-US" sz="1800" kern="0" dirty="0" err="1"/>
              <a:t>addi</a:t>
            </a:r>
            <a:r>
              <a:rPr lang="en-US" sz="1800" kern="0" dirty="0"/>
              <a:t> x1,x1,-8</a:t>
            </a:r>
          </a:p>
          <a:p>
            <a:pPr>
              <a:lnSpc>
                <a:spcPct val="90000"/>
              </a:lnSpc>
              <a:buFont typeface="Wingdings" pitchFamily="2" charset="2"/>
              <a:buNone/>
            </a:pPr>
            <a:r>
              <a:rPr lang="en-US" sz="1800" kern="0" dirty="0" smtClean="0"/>
              <a:t>		</a:t>
            </a:r>
            <a:r>
              <a:rPr lang="en-US" sz="1800" kern="0" dirty="0" err="1" smtClean="0"/>
              <a:t>fadd.d</a:t>
            </a:r>
            <a:r>
              <a:rPr lang="en-US" sz="1800" kern="0" dirty="0" smtClean="0"/>
              <a:t> f4,f0,f2</a:t>
            </a:r>
            <a:endParaRPr lang="en-US" kern="0" dirty="0" smtClean="0"/>
          </a:p>
          <a:p>
            <a:pPr>
              <a:lnSpc>
                <a:spcPct val="90000"/>
              </a:lnSpc>
              <a:buFont typeface="Wingdings" pitchFamily="2" charset="2"/>
              <a:buNone/>
            </a:pPr>
            <a:r>
              <a:rPr lang="en-US" sz="1800" kern="0" dirty="0" smtClean="0"/>
              <a:t>		</a:t>
            </a:r>
            <a:r>
              <a:rPr lang="en-US" sz="1800" kern="0" dirty="0" smtClean="0">
                <a:solidFill>
                  <a:srgbClr val="FF0000"/>
                </a:solidFill>
              </a:rPr>
              <a:t>stall</a:t>
            </a:r>
          </a:p>
          <a:p>
            <a:pPr>
              <a:lnSpc>
                <a:spcPct val="90000"/>
              </a:lnSpc>
              <a:buFont typeface="Wingdings" pitchFamily="2" charset="2"/>
              <a:buNone/>
            </a:pPr>
            <a:r>
              <a:rPr lang="en-US" sz="1800" kern="0" dirty="0" smtClean="0"/>
              <a:t>		</a:t>
            </a:r>
            <a:r>
              <a:rPr lang="en-US" sz="1800" kern="0" dirty="0" smtClean="0">
                <a:solidFill>
                  <a:srgbClr val="FF0000"/>
                </a:solidFill>
              </a:rPr>
              <a:t>stall</a:t>
            </a:r>
          </a:p>
          <a:p>
            <a:pPr>
              <a:lnSpc>
                <a:spcPct val="90000"/>
              </a:lnSpc>
              <a:buFont typeface="Wingdings" pitchFamily="2" charset="2"/>
              <a:buNone/>
            </a:pPr>
            <a:r>
              <a:rPr lang="en-US" sz="1800" kern="0" dirty="0" smtClean="0"/>
              <a:t>		</a:t>
            </a:r>
            <a:r>
              <a:rPr lang="en-US" sz="1800" kern="0" dirty="0" err="1" smtClean="0"/>
              <a:t>fsd</a:t>
            </a:r>
            <a:r>
              <a:rPr lang="en-US" sz="1800" kern="0" smtClean="0"/>
              <a:t> f4,</a:t>
            </a:r>
            <a:r>
              <a:rPr lang="en-US" sz="1800" strike="sngStrike" kern="0" smtClean="0"/>
              <a:t>0</a:t>
            </a:r>
            <a:r>
              <a:rPr lang="en-US" sz="1800" kern="0" smtClean="0">
                <a:solidFill>
                  <a:srgbClr val="FF0000"/>
                </a:solidFill>
              </a:rPr>
              <a:t>8</a:t>
            </a:r>
            <a:r>
              <a:rPr lang="en-US" sz="1800" kern="0" smtClean="0"/>
              <a:t>(x1</a:t>
            </a:r>
            <a:r>
              <a:rPr lang="en-US" sz="1800" kern="0" dirty="0" smtClean="0"/>
              <a:t>) 		</a:t>
            </a:r>
            <a:r>
              <a:rPr lang="en-US" sz="1800" kern="0" dirty="0" err="1" smtClean="0"/>
              <a:t>bne</a:t>
            </a:r>
            <a:r>
              <a:rPr lang="en-US" sz="1800" kern="0" dirty="0" smtClean="0"/>
              <a:t> x1,x2,Loop</a:t>
            </a:r>
          </a:p>
        </p:txBody>
      </p:sp>
      <p:cxnSp>
        <p:nvCxnSpPr>
          <p:cNvPr id="3" name="Straight Arrow Connector 2"/>
          <p:cNvCxnSpPr/>
          <p:nvPr/>
        </p:nvCxnSpPr>
        <p:spPr bwMode="auto">
          <a:xfrm flipV="1">
            <a:off x="3131840" y="1628800"/>
            <a:ext cx="2664296" cy="1440160"/>
          </a:xfrm>
          <a:prstGeom prst="straightConnector1">
            <a:avLst/>
          </a:prstGeom>
          <a:noFill/>
          <a:ln w="38100" cap="flat" cmpd="sng" algn="ctr">
            <a:solidFill>
              <a:schemeClr val="tx1"/>
            </a:solidFill>
            <a:prstDash val="solid"/>
            <a:round/>
            <a:headEnd type="none" w="med" len="med"/>
            <a:tailEnd type="triangle" w="lg" len="lg"/>
          </a:ln>
          <a:effectLst/>
        </p:spPr>
      </p:cxnSp>
      <p:sp>
        <p:nvSpPr>
          <p:cNvPr id="2" name="TextBox 1"/>
          <p:cNvSpPr txBox="1"/>
          <p:nvPr/>
        </p:nvSpPr>
        <p:spPr>
          <a:xfrm>
            <a:off x="1042987" y="3880196"/>
            <a:ext cx="7345437" cy="400110"/>
          </a:xfrm>
          <a:prstGeom prst="rect">
            <a:avLst/>
          </a:prstGeom>
          <a:noFill/>
        </p:spPr>
        <p:txBody>
          <a:bodyPr wrap="square" rtlCol="0">
            <a:spAutoFit/>
          </a:bodyPr>
          <a:lstStyle/>
          <a:p>
            <a:r>
              <a:rPr lang="en-US" sz="2000" dirty="0">
                <a:solidFill>
                  <a:srgbClr val="FF0000"/>
                </a:solidFill>
              </a:rPr>
              <a:t>8</a:t>
            </a:r>
            <a:r>
              <a:rPr lang="en-US" sz="2000" dirty="0" smtClean="0">
                <a:solidFill>
                  <a:srgbClr val="FF0000"/>
                </a:solidFill>
              </a:rPr>
              <a:t> clock cycles                              7 clock cycles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Loop Unrolling</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400" dirty="0" smtClean="0"/>
              <a:t>Loop unrolling</a:t>
            </a:r>
          </a:p>
          <a:p>
            <a:pPr lvl="1">
              <a:lnSpc>
                <a:spcPct val="90000"/>
              </a:lnSpc>
            </a:pPr>
            <a:r>
              <a:rPr lang="en-US" sz="2000" dirty="0" smtClean="0"/>
              <a:t>Unroll by a factor of 4 (assume # elements is divisible by 4)</a:t>
            </a:r>
          </a:p>
          <a:p>
            <a:pPr lvl="1">
              <a:lnSpc>
                <a:spcPct val="90000"/>
              </a:lnSpc>
            </a:pPr>
            <a:r>
              <a:rPr lang="en-US" sz="2000" dirty="0" smtClean="0"/>
              <a:t>Eliminate unnecessary instructions</a:t>
            </a:r>
          </a:p>
          <a:p>
            <a:pPr marL="741363" indent="3175">
              <a:buNone/>
            </a:pPr>
            <a:r>
              <a:rPr lang="en-US" sz="1600" dirty="0" smtClean="0"/>
              <a:t>Loop:	</a:t>
            </a:r>
            <a:r>
              <a:rPr lang="en-US" sz="1600" dirty="0" err="1" smtClean="0"/>
              <a:t>fld</a:t>
            </a:r>
            <a:r>
              <a:rPr lang="en-US" sz="1600" dirty="0" smtClean="0"/>
              <a:t> </a:t>
            </a:r>
            <a:r>
              <a:rPr lang="en-US" sz="1600" dirty="0"/>
              <a:t>f0,0(x1)</a:t>
            </a:r>
          </a:p>
          <a:p>
            <a:pPr marL="741363" indent="3175">
              <a:buNone/>
            </a:pPr>
            <a:r>
              <a:rPr lang="en-US" sz="1600" dirty="0" smtClean="0"/>
              <a:t>		</a:t>
            </a:r>
            <a:r>
              <a:rPr lang="en-US" sz="1600" dirty="0" err="1" smtClean="0"/>
              <a:t>fadd.d</a:t>
            </a:r>
            <a:r>
              <a:rPr lang="en-US" sz="1600" dirty="0" smtClean="0"/>
              <a:t> </a:t>
            </a:r>
            <a:r>
              <a:rPr lang="en-US" sz="1600" dirty="0"/>
              <a:t>f4,f0,f2</a:t>
            </a:r>
          </a:p>
          <a:p>
            <a:pPr marL="741363" indent="3175">
              <a:buNone/>
            </a:pPr>
            <a:r>
              <a:rPr lang="en-US" sz="1600" dirty="0" smtClean="0"/>
              <a:t>		</a:t>
            </a:r>
            <a:r>
              <a:rPr lang="en-US" sz="1600" dirty="0" err="1" smtClean="0"/>
              <a:t>fsd</a:t>
            </a:r>
            <a:r>
              <a:rPr lang="en-US" sz="1600" dirty="0" smtClean="0"/>
              <a:t> </a:t>
            </a:r>
            <a:r>
              <a:rPr lang="en-US" sz="1600" dirty="0"/>
              <a:t>f4,0(x1) //drop </a:t>
            </a:r>
            <a:r>
              <a:rPr lang="en-US" sz="1600" dirty="0" err="1"/>
              <a:t>addi</a:t>
            </a:r>
            <a:r>
              <a:rPr lang="en-US" sz="1600" dirty="0"/>
              <a:t> &amp; </a:t>
            </a:r>
            <a:r>
              <a:rPr lang="en-US" sz="1600" dirty="0" err="1"/>
              <a:t>bne</a:t>
            </a:r>
            <a:endParaRPr lang="en-US" sz="1600" dirty="0"/>
          </a:p>
          <a:p>
            <a:pPr marL="741363" indent="3175">
              <a:buNone/>
            </a:pPr>
            <a:r>
              <a:rPr lang="en-US" sz="1600" dirty="0" smtClean="0"/>
              <a:t>		</a:t>
            </a:r>
            <a:r>
              <a:rPr lang="en-US" sz="1600" dirty="0" err="1" smtClean="0"/>
              <a:t>fld</a:t>
            </a:r>
            <a:r>
              <a:rPr lang="en-US" sz="1600" dirty="0" smtClean="0"/>
              <a:t> f6,-8(x1</a:t>
            </a:r>
            <a:r>
              <a:rPr lang="en-US" sz="1600" dirty="0"/>
              <a:t>)</a:t>
            </a:r>
          </a:p>
          <a:p>
            <a:pPr marL="741363" indent="3175">
              <a:buNone/>
            </a:pPr>
            <a:r>
              <a:rPr lang="en-US" sz="1600" dirty="0" smtClean="0"/>
              <a:t>		</a:t>
            </a:r>
            <a:r>
              <a:rPr lang="en-US" sz="1600" dirty="0" err="1" smtClean="0"/>
              <a:t>fadd.d</a:t>
            </a:r>
            <a:r>
              <a:rPr lang="en-US" sz="1600" dirty="0" smtClean="0"/>
              <a:t> f8,f6,f2		</a:t>
            </a:r>
          </a:p>
          <a:p>
            <a:pPr marL="741363" indent="3175">
              <a:buNone/>
            </a:pPr>
            <a:r>
              <a:rPr lang="en-US" sz="1600" dirty="0"/>
              <a:t> </a:t>
            </a:r>
            <a:r>
              <a:rPr lang="en-US" sz="1600" dirty="0" smtClean="0"/>
              <a:t>                  </a:t>
            </a:r>
            <a:r>
              <a:rPr lang="en-US" sz="1600" dirty="0" err="1" smtClean="0"/>
              <a:t>fsd</a:t>
            </a:r>
            <a:r>
              <a:rPr lang="en-US" sz="1600" dirty="0" smtClean="0"/>
              <a:t> f8,-8(x1</a:t>
            </a:r>
            <a:r>
              <a:rPr lang="en-US" sz="1600" dirty="0"/>
              <a:t>) //drop </a:t>
            </a:r>
            <a:r>
              <a:rPr lang="en-US" sz="1600" dirty="0" err="1"/>
              <a:t>addi</a:t>
            </a:r>
            <a:r>
              <a:rPr lang="en-US" sz="1600" dirty="0"/>
              <a:t> &amp; </a:t>
            </a:r>
            <a:r>
              <a:rPr lang="en-US" sz="1600" dirty="0" err="1"/>
              <a:t>bne</a:t>
            </a:r>
            <a:endParaRPr lang="en-US" sz="1600" dirty="0"/>
          </a:p>
          <a:p>
            <a:pPr marL="741363" indent="3175">
              <a:buNone/>
            </a:pPr>
            <a:r>
              <a:rPr lang="en-US" sz="1600" dirty="0" smtClean="0"/>
              <a:t>		</a:t>
            </a:r>
            <a:r>
              <a:rPr lang="en-US" sz="1600" dirty="0" err="1" smtClean="0"/>
              <a:t>fld</a:t>
            </a:r>
            <a:r>
              <a:rPr lang="en-US" sz="1600" dirty="0" smtClean="0"/>
              <a:t> f</a:t>
            </a:r>
            <a:r>
              <a:rPr lang="en-US" sz="1600" dirty="0" smtClean="0">
                <a:solidFill>
                  <a:srgbClr val="FF0000"/>
                </a:solidFill>
              </a:rPr>
              <a:t>1</a:t>
            </a:r>
            <a:r>
              <a:rPr lang="en-US" sz="1600" dirty="0" smtClean="0"/>
              <a:t>0,-16(x1</a:t>
            </a:r>
            <a:r>
              <a:rPr lang="en-US" sz="1600" dirty="0"/>
              <a:t>)</a:t>
            </a:r>
          </a:p>
          <a:p>
            <a:pPr marL="741363" indent="3175">
              <a:buNone/>
            </a:pPr>
            <a:r>
              <a:rPr lang="en-US" sz="1600" dirty="0" smtClean="0"/>
              <a:t>		</a:t>
            </a:r>
            <a:r>
              <a:rPr lang="en-US" sz="1600" dirty="0" err="1" smtClean="0"/>
              <a:t>fadd.d</a:t>
            </a:r>
            <a:r>
              <a:rPr lang="en-US" sz="1600" dirty="0" smtClean="0"/>
              <a:t> f12,f</a:t>
            </a:r>
            <a:r>
              <a:rPr lang="en-US" sz="1600" dirty="0" smtClean="0">
                <a:solidFill>
                  <a:srgbClr val="FF0000"/>
                </a:solidFill>
              </a:rPr>
              <a:t>1</a:t>
            </a:r>
            <a:r>
              <a:rPr lang="en-US" sz="1600" dirty="0" smtClean="0"/>
              <a:t>0,f2</a:t>
            </a:r>
            <a:endParaRPr lang="en-US" sz="1600" dirty="0"/>
          </a:p>
          <a:p>
            <a:pPr marL="741363" indent="3175">
              <a:buNone/>
            </a:pPr>
            <a:r>
              <a:rPr lang="en-US" sz="1600" dirty="0" smtClean="0"/>
              <a:t>		</a:t>
            </a:r>
            <a:r>
              <a:rPr lang="en-US" sz="1600" dirty="0" err="1" smtClean="0"/>
              <a:t>fsd</a:t>
            </a:r>
            <a:r>
              <a:rPr lang="en-US" sz="1600" dirty="0" smtClean="0"/>
              <a:t> f12,-16(x1</a:t>
            </a:r>
            <a:r>
              <a:rPr lang="en-US" sz="1600" dirty="0"/>
              <a:t>) //drop </a:t>
            </a:r>
            <a:r>
              <a:rPr lang="en-US" sz="1600" dirty="0" err="1"/>
              <a:t>addi</a:t>
            </a:r>
            <a:r>
              <a:rPr lang="en-US" sz="1600" dirty="0"/>
              <a:t> &amp; </a:t>
            </a:r>
            <a:r>
              <a:rPr lang="en-US" sz="1600" dirty="0" err="1"/>
              <a:t>bne</a:t>
            </a:r>
            <a:endParaRPr lang="en-US" sz="1600" dirty="0"/>
          </a:p>
          <a:p>
            <a:pPr marL="741363" indent="3175">
              <a:buNone/>
            </a:pPr>
            <a:r>
              <a:rPr lang="en-US" sz="1600" dirty="0" smtClean="0"/>
              <a:t>		</a:t>
            </a:r>
            <a:r>
              <a:rPr lang="en-US" sz="1600" dirty="0" err="1" smtClean="0"/>
              <a:t>fld</a:t>
            </a:r>
            <a:r>
              <a:rPr lang="en-US" sz="1600" dirty="0" smtClean="0"/>
              <a:t> f14,-24(x1</a:t>
            </a:r>
            <a:r>
              <a:rPr lang="en-US" sz="1600" dirty="0"/>
              <a:t>)</a:t>
            </a:r>
          </a:p>
          <a:p>
            <a:pPr marL="741363" indent="3175">
              <a:buNone/>
            </a:pPr>
            <a:r>
              <a:rPr lang="en-US" sz="1600" dirty="0" smtClean="0"/>
              <a:t>		</a:t>
            </a:r>
            <a:r>
              <a:rPr lang="en-US" sz="1600" dirty="0" err="1" smtClean="0"/>
              <a:t>fadd.d</a:t>
            </a:r>
            <a:r>
              <a:rPr lang="en-US" sz="1600" dirty="0" smtClean="0"/>
              <a:t> </a:t>
            </a:r>
            <a:r>
              <a:rPr lang="en-US" sz="1600" dirty="0"/>
              <a:t>f16,f14,f2</a:t>
            </a:r>
          </a:p>
          <a:p>
            <a:pPr marL="741363" indent="3175">
              <a:buNone/>
            </a:pPr>
            <a:r>
              <a:rPr lang="en-US" sz="1600" dirty="0" smtClean="0"/>
              <a:t>		</a:t>
            </a:r>
            <a:r>
              <a:rPr lang="en-US" sz="1600" dirty="0" err="1" smtClean="0"/>
              <a:t>fsd</a:t>
            </a:r>
            <a:r>
              <a:rPr lang="en-US" sz="1600" dirty="0" smtClean="0"/>
              <a:t> f16,-24(x1</a:t>
            </a:r>
            <a:r>
              <a:rPr lang="en-US" sz="1600" dirty="0"/>
              <a:t>)</a:t>
            </a:r>
          </a:p>
          <a:p>
            <a:pPr marL="741363" indent="3175">
              <a:buNone/>
            </a:pPr>
            <a:r>
              <a:rPr lang="en-US" sz="1600" dirty="0" smtClean="0"/>
              <a:t>		</a:t>
            </a:r>
            <a:r>
              <a:rPr lang="en-US" sz="1600" dirty="0" err="1" smtClean="0"/>
              <a:t>addi</a:t>
            </a:r>
            <a:r>
              <a:rPr lang="en-US" sz="1600" dirty="0" smtClean="0"/>
              <a:t> x1,x1,-32</a:t>
            </a:r>
            <a:endParaRPr lang="en-US" sz="1600" dirty="0"/>
          </a:p>
          <a:p>
            <a:pPr marL="741363" indent="3175">
              <a:buNone/>
            </a:pPr>
            <a:r>
              <a:rPr lang="en-US" sz="1600" dirty="0" smtClean="0"/>
              <a:t>		</a:t>
            </a:r>
            <a:r>
              <a:rPr lang="en-US" sz="1600" dirty="0" err="1" smtClean="0"/>
              <a:t>bne</a:t>
            </a:r>
            <a:r>
              <a:rPr lang="en-US" sz="1600" dirty="0" smtClean="0"/>
              <a:t> </a:t>
            </a:r>
            <a:r>
              <a:rPr lang="en-US" sz="1600" dirty="0"/>
              <a:t>x1,x2,Loop</a:t>
            </a:r>
            <a:endParaRPr lang="en-US" dirty="0" smtClean="0"/>
          </a:p>
        </p:txBody>
      </p:sp>
      <p:sp>
        <p:nvSpPr>
          <p:cNvPr id="242693" name="Text Box 5"/>
          <p:cNvSpPr txBox="1">
            <a:spLocks noChangeArrowheads="1"/>
          </p:cNvSpPr>
          <p:nvPr/>
        </p:nvSpPr>
        <p:spPr bwMode="auto">
          <a:xfrm rot="5400000">
            <a:off x="7793148" y="984024"/>
            <a:ext cx="233499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Compiler Techniques</a:t>
            </a:r>
            <a:endParaRPr lang="en-US" sz="1800" dirty="0">
              <a:solidFill>
                <a:srgbClr val="0066FF"/>
              </a:solidFill>
              <a:latin typeface="Arial" charset="0"/>
            </a:endParaRPr>
          </a:p>
        </p:txBody>
      </p:sp>
      <p:sp>
        <p:nvSpPr>
          <p:cNvPr id="7" name="TextBox 6"/>
          <p:cNvSpPr txBox="1"/>
          <p:nvPr/>
        </p:nvSpPr>
        <p:spPr>
          <a:xfrm>
            <a:off x="6300192" y="5157192"/>
            <a:ext cx="2664296" cy="1089529"/>
          </a:xfrm>
          <a:prstGeom prst="rect">
            <a:avLst/>
          </a:prstGeom>
          <a:noFill/>
        </p:spPr>
        <p:txBody>
          <a:bodyPr wrap="square" rtlCol="0">
            <a:spAutoFit/>
          </a:bodyPr>
          <a:lstStyle/>
          <a:p>
            <a:pPr marL="342900" indent="-342900">
              <a:lnSpc>
                <a:spcPct val="90000"/>
              </a:lnSpc>
              <a:buClr>
                <a:srgbClr val="0033CC"/>
              </a:buClr>
              <a:buFont typeface="Wingdings" pitchFamily="2" charset="2"/>
              <a:buChar char="n"/>
            </a:pPr>
            <a:r>
              <a:rPr lang="en-US" sz="2400" dirty="0" smtClean="0">
                <a:solidFill>
                  <a:srgbClr val="003399"/>
                </a:solidFill>
                <a:latin typeface="+mn-lt"/>
              </a:rPr>
              <a:t>note:  number of live registers vs. original loop</a:t>
            </a:r>
          </a:p>
        </p:txBody>
      </p:sp>
      <p:sp>
        <p:nvSpPr>
          <p:cNvPr id="2" name="TextBox 1"/>
          <p:cNvSpPr txBox="1"/>
          <p:nvPr/>
        </p:nvSpPr>
        <p:spPr>
          <a:xfrm>
            <a:off x="179512" y="4653136"/>
            <a:ext cx="2376264" cy="1292662"/>
          </a:xfrm>
          <a:prstGeom prst="rect">
            <a:avLst/>
          </a:prstGeom>
          <a:noFill/>
        </p:spPr>
        <p:txBody>
          <a:bodyPr wrap="square" rtlCol="0">
            <a:spAutoFit/>
          </a:bodyPr>
          <a:lstStyle/>
          <a:p>
            <a:r>
              <a:rPr lang="en-US" sz="1800" dirty="0">
                <a:solidFill>
                  <a:srgbClr val="FF0000"/>
                </a:solidFill>
              </a:rPr>
              <a:t>6X4 + </a:t>
            </a:r>
            <a:r>
              <a:rPr lang="en-US" sz="1800" dirty="0" smtClean="0">
                <a:solidFill>
                  <a:srgbClr val="FF0000"/>
                </a:solidFill>
              </a:rPr>
              <a:t>2 </a:t>
            </a:r>
            <a:r>
              <a:rPr lang="en-US" sz="1800" dirty="0">
                <a:solidFill>
                  <a:srgbClr val="FF0000"/>
                </a:solidFill>
                <a:sym typeface="Wingdings"/>
              </a:rPr>
              <a:t></a:t>
            </a:r>
            <a:r>
              <a:rPr lang="en-US" sz="1800" dirty="0">
                <a:solidFill>
                  <a:srgbClr val="FF0000"/>
                </a:solidFill>
              </a:rPr>
              <a:t> </a:t>
            </a:r>
            <a:r>
              <a:rPr lang="en-US" sz="1800" dirty="0" smtClean="0">
                <a:solidFill>
                  <a:srgbClr val="FF0000"/>
                </a:solidFill>
              </a:rPr>
              <a:t>26/4 </a:t>
            </a:r>
          </a:p>
          <a:p>
            <a:r>
              <a:rPr lang="en-US" sz="1800" dirty="0" smtClean="0">
                <a:solidFill>
                  <a:srgbClr val="FF0000"/>
                </a:solidFill>
              </a:rPr>
              <a:t>clock </a:t>
            </a:r>
            <a:r>
              <a:rPr lang="en-US" sz="1800" dirty="0">
                <a:solidFill>
                  <a:srgbClr val="FF0000"/>
                </a:solidFill>
              </a:rPr>
              <a:t>cycles/loop</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232788"/>
            <a:ext cx="8281987" cy="584775"/>
          </a:xfrm>
        </p:spPr>
        <p:txBody>
          <a:bodyPr/>
          <a:lstStyle/>
          <a:p>
            <a:r>
              <a:rPr lang="en-AU" sz="3200" dirty="0" smtClean="0"/>
              <a:t>Loop Unrolling/Pipeline Scheduling</a:t>
            </a:r>
            <a:endParaRPr lang="en-AU" sz="3200" dirty="0"/>
          </a:p>
        </p:txBody>
      </p:sp>
      <p:sp>
        <p:nvSpPr>
          <p:cNvPr id="242691" name="Rectangle 3"/>
          <p:cNvSpPr>
            <a:spLocks noGrp="1" noChangeArrowheads="1"/>
          </p:cNvSpPr>
          <p:nvPr>
            <p:ph type="body" idx="1"/>
          </p:nvPr>
        </p:nvSpPr>
        <p:spPr/>
        <p:txBody>
          <a:bodyPr/>
          <a:lstStyle/>
          <a:p>
            <a:pPr>
              <a:lnSpc>
                <a:spcPct val="90000"/>
              </a:lnSpc>
            </a:pPr>
            <a:r>
              <a:rPr lang="en-US" sz="2400" dirty="0" smtClean="0"/>
              <a:t>Pipeline schedule the unrolled loop:</a:t>
            </a:r>
          </a:p>
          <a:p>
            <a:pPr>
              <a:lnSpc>
                <a:spcPct val="90000"/>
              </a:lnSpc>
            </a:pPr>
            <a:endParaRPr lang="en-US" sz="2000" dirty="0" smtClean="0"/>
          </a:p>
          <a:p>
            <a:pPr>
              <a:buNone/>
            </a:pPr>
            <a:r>
              <a:rPr lang="en-US" sz="1600" dirty="0" smtClean="0"/>
              <a:t>Loop:	</a:t>
            </a:r>
            <a:r>
              <a:rPr lang="en-US" sz="1600" dirty="0" err="1" smtClean="0"/>
              <a:t>fld</a:t>
            </a:r>
            <a:r>
              <a:rPr lang="en-US" sz="1600" dirty="0" smtClean="0"/>
              <a:t> </a:t>
            </a:r>
            <a:r>
              <a:rPr lang="en-US" sz="1600" dirty="0"/>
              <a:t>f0,0(x1)</a:t>
            </a:r>
          </a:p>
          <a:p>
            <a:pPr>
              <a:buNone/>
            </a:pPr>
            <a:r>
              <a:rPr lang="en-US" sz="1600" dirty="0" smtClean="0"/>
              <a:t>		</a:t>
            </a:r>
            <a:r>
              <a:rPr lang="en-US" sz="1600" dirty="0" err="1" smtClean="0"/>
              <a:t>fld</a:t>
            </a:r>
            <a:r>
              <a:rPr lang="en-US" sz="1600" dirty="0" smtClean="0"/>
              <a:t> </a:t>
            </a:r>
            <a:r>
              <a:rPr lang="en-US" sz="1600" dirty="0"/>
              <a:t>f6,-8(x1)</a:t>
            </a:r>
          </a:p>
          <a:p>
            <a:pPr>
              <a:buNone/>
            </a:pPr>
            <a:r>
              <a:rPr lang="en-US" sz="1600" dirty="0" smtClean="0"/>
              <a:t>		</a:t>
            </a:r>
            <a:r>
              <a:rPr lang="en-US" sz="1600" dirty="0" err="1" smtClean="0"/>
              <a:t>fld</a:t>
            </a:r>
            <a:r>
              <a:rPr lang="en-US" sz="1600" dirty="0" smtClean="0"/>
              <a:t> f</a:t>
            </a:r>
            <a:r>
              <a:rPr lang="en-US" sz="1600" dirty="0" smtClean="0">
                <a:solidFill>
                  <a:srgbClr val="FF0000"/>
                </a:solidFill>
              </a:rPr>
              <a:t>10</a:t>
            </a:r>
            <a:r>
              <a:rPr lang="en-US" sz="1600" strike="sngStrike" dirty="0" smtClean="0"/>
              <a:t>8</a:t>
            </a:r>
            <a:r>
              <a:rPr lang="en-US" sz="1600" dirty="0" smtClean="0"/>
              <a:t>,-</a:t>
            </a:r>
            <a:r>
              <a:rPr lang="en-US" sz="1600" dirty="0"/>
              <a:t>16(x1)</a:t>
            </a:r>
          </a:p>
          <a:p>
            <a:pPr>
              <a:buNone/>
            </a:pPr>
            <a:r>
              <a:rPr lang="en-US" sz="1600" dirty="0" smtClean="0"/>
              <a:t>		</a:t>
            </a:r>
            <a:r>
              <a:rPr lang="en-US" sz="1600" dirty="0" err="1" smtClean="0"/>
              <a:t>fld</a:t>
            </a:r>
            <a:r>
              <a:rPr lang="en-US" sz="1600" dirty="0" smtClean="0"/>
              <a:t> </a:t>
            </a:r>
            <a:r>
              <a:rPr lang="en-US" sz="1600" dirty="0"/>
              <a:t>f14,-24(x1)</a:t>
            </a:r>
          </a:p>
          <a:p>
            <a:pPr>
              <a:buNone/>
            </a:pPr>
            <a:r>
              <a:rPr lang="en-US" sz="1600" dirty="0" smtClean="0"/>
              <a:t>		</a:t>
            </a:r>
            <a:r>
              <a:rPr lang="en-US" sz="1600" dirty="0" err="1" smtClean="0"/>
              <a:t>fadd.d</a:t>
            </a:r>
            <a:r>
              <a:rPr lang="en-US" sz="1600" dirty="0" smtClean="0"/>
              <a:t> </a:t>
            </a:r>
            <a:r>
              <a:rPr lang="en-US" sz="1600" dirty="0"/>
              <a:t>f4,f0,f2</a:t>
            </a:r>
          </a:p>
          <a:p>
            <a:pPr>
              <a:buNone/>
            </a:pPr>
            <a:r>
              <a:rPr lang="en-US" sz="1600" dirty="0" smtClean="0"/>
              <a:t>		</a:t>
            </a:r>
            <a:r>
              <a:rPr lang="en-US" sz="1600" dirty="0" err="1" smtClean="0"/>
              <a:t>fadd.d</a:t>
            </a:r>
            <a:r>
              <a:rPr lang="en-US" sz="1600" dirty="0" smtClean="0"/>
              <a:t> </a:t>
            </a:r>
            <a:r>
              <a:rPr lang="en-US" sz="1600" dirty="0"/>
              <a:t>f8,f6,f2</a:t>
            </a:r>
          </a:p>
          <a:p>
            <a:pPr>
              <a:buNone/>
            </a:pPr>
            <a:r>
              <a:rPr lang="en-US" sz="1600" dirty="0" smtClean="0"/>
              <a:t>		</a:t>
            </a:r>
            <a:r>
              <a:rPr lang="en-US" sz="1600" dirty="0" err="1" smtClean="0"/>
              <a:t>fadd.d</a:t>
            </a:r>
            <a:r>
              <a:rPr lang="en-US" sz="1600" dirty="0" smtClean="0"/>
              <a:t> f12,f</a:t>
            </a:r>
            <a:r>
              <a:rPr lang="en-US" sz="1600" dirty="0" smtClean="0">
                <a:solidFill>
                  <a:srgbClr val="FF0000"/>
                </a:solidFill>
              </a:rPr>
              <a:t>1</a:t>
            </a:r>
            <a:r>
              <a:rPr lang="en-US" sz="1600" dirty="0" smtClean="0"/>
              <a:t>0,f2</a:t>
            </a:r>
            <a:endParaRPr lang="en-US" sz="1600" dirty="0"/>
          </a:p>
          <a:p>
            <a:pPr>
              <a:buNone/>
            </a:pPr>
            <a:r>
              <a:rPr lang="en-US" sz="1600" dirty="0" smtClean="0"/>
              <a:t>		</a:t>
            </a:r>
            <a:r>
              <a:rPr lang="en-US" sz="1600" dirty="0" err="1" smtClean="0"/>
              <a:t>fadd.d</a:t>
            </a:r>
            <a:r>
              <a:rPr lang="en-US" sz="1600" dirty="0" smtClean="0"/>
              <a:t> </a:t>
            </a:r>
            <a:r>
              <a:rPr lang="en-US" sz="1600" dirty="0"/>
              <a:t>f16,f14,f2</a:t>
            </a:r>
          </a:p>
          <a:p>
            <a:pPr>
              <a:buNone/>
            </a:pPr>
            <a:r>
              <a:rPr lang="en-US" sz="1600" dirty="0" smtClean="0"/>
              <a:t>		</a:t>
            </a:r>
            <a:r>
              <a:rPr lang="en-US" sz="1600" dirty="0" err="1" smtClean="0"/>
              <a:t>fsd</a:t>
            </a:r>
            <a:r>
              <a:rPr lang="en-US" sz="1600" dirty="0" smtClean="0"/>
              <a:t> </a:t>
            </a:r>
            <a:r>
              <a:rPr lang="en-US" sz="1600" dirty="0"/>
              <a:t>f4,0(x1)</a:t>
            </a:r>
          </a:p>
          <a:p>
            <a:pPr>
              <a:buNone/>
            </a:pPr>
            <a:r>
              <a:rPr lang="en-US" sz="1600" dirty="0" smtClean="0"/>
              <a:t>		</a:t>
            </a:r>
            <a:r>
              <a:rPr lang="en-US" sz="1600" dirty="0" err="1" smtClean="0"/>
              <a:t>fsd</a:t>
            </a:r>
            <a:r>
              <a:rPr lang="en-US" sz="1600" dirty="0" smtClean="0"/>
              <a:t> </a:t>
            </a:r>
            <a:r>
              <a:rPr lang="en-US" sz="1600" dirty="0"/>
              <a:t>f8,-8(x1)</a:t>
            </a:r>
          </a:p>
          <a:p>
            <a:pPr>
              <a:buNone/>
            </a:pPr>
            <a:r>
              <a:rPr lang="en-US" sz="1600" dirty="0" smtClean="0"/>
              <a:t>		</a:t>
            </a:r>
            <a:r>
              <a:rPr lang="en-US" sz="1600" dirty="0" err="1" smtClean="0"/>
              <a:t>fsd</a:t>
            </a:r>
            <a:r>
              <a:rPr lang="en-US" sz="1600" dirty="0" smtClean="0"/>
              <a:t> </a:t>
            </a:r>
            <a:r>
              <a:rPr lang="en-US" sz="1600" dirty="0"/>
              <a:t>f12</a:t>
            </a:r>
            <a:r>
              <a:rPr lang="en-US" sz="1600" dirty="0" smtClean="0"/>
              <a:t>,-16(x1</a:t>
            </a:r>
            <a:r>
              <a:rPr lang="en-US" sz="1600" dirty="0"/>
              <a:t>)</a:t>
            </a:r>
          </a:p>
          <a:p>
            <a:pPr>
              <a:buNone/>
            </a:pPr>
            <a:r>
              <a:rPr lang="en-US" sz="1600" dirty="0" smtClean="0"/>
              <a:t>		</a:t>
            </a:r>
            <a:r>
              <a:rPr lang="en-US" sz="1600" dirty="0" err="1" smtClean="0"/>
              <a:t>fsd</a:t>
            </a:r>
            <a:r>
              <a:rPr lang="en-US" sz="1600" dirty="0" smtClean="0"/>
              <a:t> </a:t>
            </a:r>
            <a:r>
              <a:rPr lang="en-US" sz="1600" dirty="0"/>
              <a:t>f16</a:t>
            </a:r>
            <a:r>
              <a:rPr lang="en-US" sz="1600" dirty="0" smtClean="0"/>
              <a:t>,-24(x1</a:t>
            </a:r>
            <a:r>
              <a:rPr lang="en-US" sz="1600" dirty="0"/>
              <a:t>)</a:t>
            </a:r>
          </a:p>
          <a:p>
            <a:pPr>
              <a:buNone/>
            </a:pPr>
            <a:r>
              <a:rPr lang="en-US" sz="1600" dirty="0" smtClean="0"/>
              <a:t>		</a:t>
            </a:r>
            <a:r>
              <a:rPr lang="en-US" sz="1600" dirty="0" err="1" smtClean="0"/>
              <a:t>addi</a:t>
            </a:r>
            <a:r>
              <a:rPr lang="en-US" sz="1600" dirty="0" smtClean="0"/>
              <a:t> </a:t>
            </a:r>
            <a:r>
              <a:rPr lang="en-US" sz="1600" dirty="0"/>
              <a:t>x1,x1,-32</a:t>
            </a:r>
          </a:p>
          <a:p>
            <a:pPr>
              <a:buNone/>
            </a:pPr>
            <a:r>
              <a:rPr lang="en-US" sz="1600" dirty="0" smtClean="0"/>
              <a:t>		</a:t>
            </a:r>
            <a:r>
              <a:rPr lang="en-US" sz="1600" dirty="0" err="1" smtClean="0"/>
              <a:t>bne</a:t>
            </a:r>
            <a:r>
              <a:rPr lang="en-US" sz="1600" dirty="0" smtClean="0"/>
              <a:t> </a:t>
            </a:r>
            <a:r>
              <a:rPr lang="en-US" sz="1600" dirty="0"/>
              <a:t>x1,x2,Loop</a:t>
            </a:r>
            <a:endParaRPr lang="en-US" dirty="0" smtClean="0"/>
          </a:p>
        </p:txBody>
      </p:sp>
      <p:sp>
        <p:nvSpPr>
          <p:cNvPr id="242693" name="Text Box 5"/>
          <p:cNvSpPr txBox="1">
            <a:spLocks noChangeArrowheads="1"/>
          </p:cNvSpPr>
          <p:nvPr/>
        </p:nvSpPr>
        <p:spPr bwMode="auto">
          <a:xfrm rot="5400000">
            <a:off x="7793148" y="984024"/>
            <a:ext cx="233499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Compiler Techniques</a:t>
            </a:r>
            <a:endParaRPr lang="en-US" sz="1800" dirty="0">
              <a:solidFill>
                <a:srgbClr val="0066FF"/>
              </a:solidFill>
              <a:latin typeface="Arial" charset="0"/>
            </a:endParaRPr>
          </a:p>
        </p:txBody>
      </p:sp>
      <p:sp>
        <p:nvSpPr>
          <p:cNvPr id="6" name="TextBox 5"/>
          <p:cNvSpPr txBox="1"/>
          <p:nvPr/>
        </p:nvSpPr>
        <p:spPr>
          <a:xfrm>
            <a:off x="4067944" y="5157192"/>
            <a:ext cx="4896544" cy="830997"/>
          </a:xfrm>
          <a:prstGeom prst="rect">
            <a:avLst/>
          </a:prstGeom>
          <a:noFill/>
        </p:spPr>
        <p:txBody>
          <a:bodyPr wrap="square" rtlCol="0">
            <a:spAutoFit/>
          </a:bodyPr>
          <a:lstStyle/>
          <a:p>
            <a:pPr marL="342900" indent="-342900">
              <a:lnSpc>
                <a:spcPct val="90000"/>
              </a:lnSpc>
              <a:buClr>
                <a:srgbClr val="0033CC"/>
              </a:buClr>
              <a:buFont typeface="Wingdings" pitchFamily="2" charset="2"/>
              <a:buChar char="n"/>
            </a:pPr>
            <a:r>
              <a:rPr lang="en-US" sz="2400" dirty="0" smtClean="0">
                <a:solidFill>
                  <a:srgbClr val="FF0000"/>
                </a:solidFill>
                <a:latin typeface="+mn-lt"/>
              </a:rPr>
              <a:t>3X4 + 2 = </a:t>
            </a:r>
            <a:r>
              <a:rPr lang="en-US" sz="2400" dirty="0" smtClean="0">
                <a:solidFill>
                  <a:srgbClr val="003399"/>
                </a:solidFill>
                <a:latin typeface="+mn-lt"/>
              </a:rPr>
              <a:t>14 cycles</a:t>
            </a:r>
          </a:p>
          <a:p>
            <a:pPr marL="342900" indent="-342900">
              <a:lnSpc>
                <a:spcPct val="90000"/>
              </a:lnSpc>
              <a:buClr>
                <a:srgbClr val="0033CC"/>
              </a:buClr>
              <a:buFont typeface="Wingdings" pitchFamily="2" charset="2"/>
              <a:buChar char="n"/>
            </a:pPr>
            <a:r>
              <a:rPr lang="en-US" sz="2400" dirty="0" smtClean="0">
                <a:solidFill>
                  <a:srgbClr val="FF0000"/>
                </a:solidFill>
                <a:latin typeface="+mn-lt"/>
              </a:rPr>
              <a:t>14/4 = </a:t>
            </a:r>
            <a:r>
              <a:rPr lang="en-US" sz="2400" dirty="0" smtClean="0">
                <a:solidFill>
                  <a:srgbClr val="003399"/>
                </a:solidFill>
                <a:latin typeface="+mn-lt"/>
              </a:rPr>
              <a:t>3.5 cycles per element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D7AE7DF5-C5F5-4444-AD38-3D76C42D418C}"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47106"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47107"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1EF740FF-64C9-9B40-9ED5-520C27A1E39E}" type="slidenum">
              <a:rPr lang="en-US" sz="1400">
                <a:solidFill>
                  <a:schemeClr val="accent2"/>
                </a:solidFill>
                <a:latin typeface="Times New Roman" charset="0"/>
              </a:rPr>
              <a:pPr/>
              <a:t>33</a:t>
            </a:fld>
            <a:endParaRPr lang="en-US" sz="1400" b="0">
              <a:solidFill>
                <a:srgbClr val="FBBA03"/>
              </a:solidFill>
              <a:latin typeface="Times New Roman" charset="0"/>
            </a:endParaRPr>
          </a:p>
        </p:txBody>
      </p:sp>
      <p:sp>
        <p:nvSpPr>
          <p:cNvPr id="47108" name="Rectangle 2"/>
          <p:cNvSpPr>
            <a:spLocks noGrp="1" noChangeArrowheads="1"/>
          </p:cNvSpPr>
          <p:nvPr>
            <p:ph type="title"/>
          </p:nvPr>
        </p:nvSpPr>
        <p:spPr/>
        <p:txBody>
          <a:bodyPr/>
          <a:lstStyle/>
          <a:p>
            <a:r>
              <a:rPr lang="en-US">
                <a:latin typeface="Arial" charset="0"/>
              </a:rPr>
              <a:t>5 Loop Unrolling Decisions</a:t>
            </a:r>
          </a:p>
        </p:txBody>
      </p:sp>
      <p:sp>
        <p:nvSpPr>
          <p:cNvPr id="47109" name="Rectangle 3"/>
          <p:cNvSpPr>
            <a:spLocks noGrp="1" noChangeArrowheads="1"/>
          </p:cNvSpPr>
          <p:nvPr>
            <p:ph type="body" idx="1"/>
          </p:nvPr>
        </p:nvSpPr>
        <p:spPr>
          <a:xfrm>
            <a:off x="1" y="980728"/>
            <a:ext cx="8955088" cy="5256560"/>
          </a:xfrm>
        </p:spPr>
        <p:txBody>
          <a:bodyPr/>
          <a:lstStyle/>
          <a:p>
            <a:pPr marL="381000" indent="-381000"/>
            <a:r>
              <a:rPr lang="en-US" sz="2000" dirty="0">
                <a:latin typeface="Arial" charset="0"/>
              </a:rPr>
              <a:t>Requires understanding how one instruction depends on another and how the instructions can be changed or reordered given the dependences:</a:t>
            </a:r>
          </a:p>
          <a:p>
            <a:pPr marL="381000" indent="-381000">
              <a:buFontTx/>
              <a:buAutoNum type="arabicPeriod"/>
            </a:pPr>
            <a:r>
              <a:rPr lang="en-US" sz="2000" dirty="0">
                <a:latin typeface="Arial" charset="0"/>
              </a:rPr>
              <a:t>Determine loop unrolling useful by finding that loop iterations were independent (except for maintenance code) </a:t>
            </a:r>
          </a:p>
          <a:p>
            <a:pPr marL="381000" indent="-381000">
              <a:buFontTx/>
              <a:buAutoNum type="arabicPeriod"/>
            </a:pPr>
            <a:r>
              <a:rPr lang="en-US" sz="2000" dirty="0">
                <a:latin typeface="Arial" charset="0"/>
              </a:rPr>
              <a:t>Use different registers to avoid unnecessary constraints forced by using same registers for different computations </a:t>
            </a:r>
          </a:p>
          <a:p>
            <a:pPr marL="381000" indent="-381000">
              <a:buFontTx/>
              <a:buAutoNum type="arabicPeriod"/>
            </a:pPr>
            <a:r>
              <a:rPr lang="en-US" sz="2000" dirty="0">
                <a:latin typeface="Arial" charset="0"/>
              </a:rPr>
              <a:t>Eliminate the extra test and branch instructions and adjust the loop termination and iteration code</a:t>
            </a:r>
          </a:p>
          <a:p>
            <a:pPr marL="381000" indent="-381000">
              <a:buFontTx/>
              <a:buAutoNum type="arabicPeriod"/>
            </a:pPr>
            <a:r>
              <a:rPr lang="en-US" sz="2000" dirty="0">
                <a:latin typeface="Arial" charset="0"/>
              </a:rPr>
              <a:t>Determine that loads and stores in unrolled loop can be interchanged by observing that loads and stores from different iterations are independent </a:t>
            </a:r>
          </a:p>
          <a:p>
            <a:pPr marL="762000" lvl="1" indent="-304800">
              <a:buFontTx/>
              <a:buChar char="•"/>
            </a:pPr>
            <a:r>
              <a:rPr lang="en-US" sz="1600" dirty="0">
                <a:latin typeface="Arial" charset="0"/>
              </a:rPr>
              <a:t>Transformation requires analyzing memory addresses and finding that they do not refer to the same address</a:t>
            </a:r>
          </a:p>
          <a:p>
            <a:pPr marL="381000" indent="-381000">
              <a:buFontTx/>
              <a:buAutoNum type="arabicPeriod"/>
            </a:pPr>
            <a:r>
              <a:rPr lang="en-US" sz="2000" dirty="0">
                <a:latin typeface="Arial" charset="0"/>
              </a:rPr>
              <a:t>Schedule the code, preserving any dependences needed to yield the same result as the original code</a:t>
            </a:r>
          </a:p>
        </p:txBody>
      </p:sp>
    </p:spTree>
    <p:extLst>
      <p:ext uri="{BB962C8B-B14F-4D97-AF65-F5344CB8AC3E}">
        <p14:creationId xmlns:p14="http://schemas.microsoft.com/office/powerpoint/2010/main" val="1542957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Dependence graph reasoning</a:t>
            </a:r>
            <a:endParaRPr lang="en-US" dirty="0">
              <a:solidFill>
                <a:srgbClr val="FF0000"/>
              </a:solidFill>
            </a:endParaRPr>
          </a:p>
        </p:txBody>
      </p:sp>
      <p:sp>
        <p:nvSpPr>
          <p:cNvPr id="3" name="Content Placeholder 2"/>
          <p:cNvSpPr>
            <a:spLocks noGrp="1"/>
          </p:cNvSpPr>
          <p:nvPr>
            <p:ph idx="1"/>
          </p:nvPr>
        </p:nvSpPr>
        <p:spPr>
          <a:xfrm>
            <a:off x="251520" y="1125538"/>
            <a:ext cx="8892479" cy="5111750"/>
          </a:xfrm>
        </p:spPr>
        <p:txBody>
          <a:bodyPr/>
          <a:lstStyle/>
          <a:p>
            <a:r>
              <a:rPr lang="en-US" dirty="0" smtClean="0">
                <a:solidFill>
                  <a:srgbClr val="FF0000"/>
                </a:solidFill>
              </a:rPr>
              <a:t>In the above example, each iteration had 3 “core instructions” A, B and C</a:t>
            </a:r>
          </a:p>
          <a:p>
            <a:r>
              <a:rPr lang="en-US" dirty="0" smtClean="0">
                <a:solidFill>
                  <a:srgbClr val="FF0000"/>
                </a:solidFill>
              </a:rPr>
              <a:t>Denote the instructions of iteration i: </a:t>
            </a:r>
            <a:r>
              <a:rPr lang="en-US" dirty="0" err="1" smtClean="0">
                <a:solidFill>
                  <a:srgbClr val="FF0000"/>
                </a:solidFill>
              </a:rPr>
              <a:t>iA</a:t>
            </a:r>
            <a:r>
              <a:rPr lang="en-US" dirty="0" smtClean="0">
                <a:solidFill>
                  <a:srgbClr val="FF0000"/>
                </a:solidFill>
              </a:rPr>
              <a:t>, </a:t>
            </a:r>
            <a:r>
              <a:rPr lang="en-US" dirty="0" err="1" smtClean="0">
                <a:solidFill>
                  <a:srgbClr val="FF0000"/>
                </a:solidFill>
              </a:rPr>
              <a:t>iB</a:t>
            </a:r>
            <a:r>
              <a:rPr lang="en-US" dirty="0" smtClean="0">
                <a:solidFill>
                  <a:srgbClr val="FF0000"/>
                </a:solidFill>
              </a:rPr>
              <a:t> and </a:t>
            </a:r>
            <a:r>
              <a:rPr lang="en-US" dirty="0" err="1" smtClean="0">
                <a:solidFill>
                  <a:srgbClr val="FF0000"/>
                </a:solidFill>
              </a:rPr>
              <a:t>iC</a:t>
            </a:r>
            <a:r>
              <a:rPr lang="en-US" dirty="0" smtClean="0">
                <a:solidFill>
                  <a:srgbClr val="FF0000"/>
                </a:solidFill>
              </a:rPr>
              <a:t>. </a:t>
            </a:r>
            <a:r>
              <a:rPr lang="en-US" dirty="0">
                <a:solidFill>
                  <a:srgbClr val="FF0000"/>
                </a:solidFill>
              </a:rPr>
              <a:t>Let us suppress for now control instructions</a:t>
            </a:r>
            <a:r>
              <a:rPr lang="en-US" dirty="0" smtClean="0">
                <a:solidFill>
                  <a:srgbClr val="FF0000"/>
                </a:solidFill>
              </a:rPr>
              <a:t>.</a:t>
            </a:r>
          </a:p>
          <a:p>
            <a:r>
              <a:rPr lang="en-US" dirty="0" smtClean="0">
                <a:solidFill>
                  <a:srgbClr val="FF0000"/>
                </a:solidFill>
              </a:rPr>
              <a:t>Each instruction is a node in the dependence graph. </a:t>
            </a:r>
          </a:p>
          <a:p>
            <a:r>
              <a:rPr lang="en-US" dirty="0" smtClean="0">
                <a:solidFill>
                  <a:srgbClr val="FF0000"/>
                </a:solidFill>
              </a:rPr>
              <a:t>Each dependence is a directed edge</a:t>
            </a:r>
          </a:p>
          <a:p>
            <a:r>
              <a:rPr lang="en-US" dirty="0" smtClean="0">
                <a:solidFill>
                  <a:srgbClr val="FF0000"/>
                </a:solidFill>
              </a:rPr>
              <a:t>A common theme in the current chapter is seeking (towards execution) serial numbering of the instructions that obeys the directed edges</a:t>
            </a:r>
          </a:p>
          <a:p>
            <a:r>
              <a:rPr lang="en-US" dirty="0" smtClean="0">
                <a:solidFill>
                  <a:srgbClr val="FF0000"/>
                </a:solidFill>
              </a:rPr>
              <a:t>Such numbering is know as topological sort</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US" smtClean="0"/>
              <a:t>Copyright © 2019, Elsevier Inc. All rights Reserved</a:t>
            </a:r>
            <a:endParaRPr lang="en-AU" dirty="0"/>
          </a:p>
        </p:txBody>
      </p:sp>
    </p:spTree>
    <p:extLst>
      <p:ext uri="{BB962C8B-B14F-4D97-AF65-F5344CB8AC3E}">
        <p14:creationId xmlns:p14="http://schemas.microsoft.com/office/powerpoint/2010/main" val="1370024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E59CFA2E-ED63-C845-99B0-44663BEA68AA}"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48130"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48131"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29711997-9D70-0448-8BEA-B625B313E039}" type="slidenum">
              <a:rPr lang="en-US" sz="1400">
                <a:solidFill>
                  <a:schemeClr val="accent2"/>
                </a:solidFill>
                <a:latin typeface="Times New Roman" charset="0"/>
              </a:rPr>
              <a:pPr/>
              <a:t>35</a:t>
            </a:fld>
            <a:endParaRPr lang="en-US" sz="1400" b="0">
              <a:solidFill>
                <a:srgbClr val="FBBA03"/>
              </a:solidFill>
              <a:latin typeface="Times New Roman" charset="0"/>
            </a:endParaRPr>
          </a:p>
        </p:txBody>
      </p:sp>
      <p:sp>
        <p:nvSpPr>
          <p:cNvPr id="48132" name="Rectangle 2"/>
          <p:cNvSpPr>
            <a:spLocks noGrp="1" noChangeArrowheads="1"/>
          </p:cNvSpPr>
          <p:nvPr>
            <p:ph type="title"/>
          </p:nvPr>
        </p:nvSpPr>
        <p:spPr/>
        <p:txBody>
          <a:bodyPr/>
          <a:lstStyle/>
          <a:p>
            <a:r>
              <a:rPr lang="en-US">
                <a:latin typeface="Arial" charset="0"/>
              </a:rPr>
              <a:t>3 Limits to Loop Unrolling</a:t>
            </a:r>
          </a:p>
        </p:txBody>
      </p:sp>
      <p:sp>
        <p:nvSpPr>
          <p:cNvPr id="48133" name="Rectangle 3"/>
          <p:cNvSpPr>
            <a:spLocks noGrp="1" noChangeArrowheads="1"/>
          </p:cNvSpPr>
          <p:nvPr>
            <p:ph type="body" idx="1"/>
          </p:nvPr>
        </p:nvSpPr>
        <p:spPr>
          <a:xfrm>
            <a:off x="107505" y="836712"/>
            <a:ext cx="8847584" cy="5400576"/>
          </a:xfrm>
        </p:spPr>
        <p:txBody>
          <a:bodyPr/>
          <a:lstStyle/>
          <a:p>
            <a:pPr marL="457200" indent="-457200">
              <a:buFontTx/>
              <a:buAutoNum type="arabicPeriod"/>
            </a:pPr>
            <a:r>
              <a:rPr lang="en-US" dirty="0">
                <a:latin typeface="Arial" charset="0"/>
              </a:rPr>
              <a:t>Decrease in amount of overhead amortized with each extra unrolling</a:t>
            </a:r>
          </a:p>
          <a:p>
            <a:pPr marL="800100" lvl="1" indent="-342900">
              <a:buFontTx/>
              <a:buChar char="•"/>
            </a:pPr>
            <a:r>
              <a:rPr lang="en-US" dirty="0">
                <a:latin typeface="Arial" charset="0"/>
              </a:rPr>
              <a:t>Amdahl</a:t>
            </a:r>
            <a:r>
              <a:rPr lang="ja-JP" altLang="en-US" dirty="0">
                <a:latin typeface="Arial" charset="0"/>
              </a:rPr>
              <a:t>’</a:t>
            </a:r>
            <a:r>
              <a:rPr lang="en-US" altLang="ja-JP" dirty="0">
                <a:latin typeface="Arial" charset="0"/>
              </a:rPr>
              <a:t>s Law</a:t>
            </a:r>
          </a:p>
          <a:p>
            <a:pPr marL="457200" indent="-457200">
              <a:buFontTx/>
              <a:buAutoNum type="arabicPeriod"/>
            </a:pPr>
            <a:r>
              <a:rPr lang="en-US" dirty="0">
                <a:latin typeface="Arial" charset="0"/>
              </a:rPr>
              <a:t>Growth in code size </a:t>
            </a:r>
          </a:p>
          <a:p>
            <a:pPr marL="800100" lvl="1" indent="-342900">
              <a:buFontTx/>
              <a:buChar char="•"/>
            </a:pPr>
            <a:r>
              <a:rPr lang="en-US" dirty="0">
                <a:latin typeface="Arial" charset="0"/>
              </a:rPr>
              <a:t>For larger loops, concern it increases the instruction cache miss rate</a:t>
            </a:r>
          </a:p>
          <a:p>
            <a:pPr marL="457200" indent="-457200">
              <a:buFontTx/>
              <a:buAutoNum type="arabicPeriod"/>
            </a:pPr>
            <a:r>
              <a:rPr lang="en-US" u="sng" dirty="0">
                <a:solidFill>
                  <a:srgbClr val="0332B7"/>
                </a:solidFill>
                <a:latin typeface="Arial" charset="0"/>
              </a:rPr>
              <a:t>Register pressure</a:t>
            </a:r>
            <a:r>
              <a:rPr lang="en-US" dirty="0">
                <a:latin typeface="Arial" charset="0"/>
              </a:rPr>
              <a:t>: potential shortfall in registers created by aggressive unrolling and scheduling</a:t>
            </a:r>
          </a:p>
          <a:p>
            <a:pPr marL="800100" lvl="1" indent="-342900">
              <a:buFontTx/>
              <a:buChar char="•"/>
            </a:pPr>
            <a:r>
              <a:rPr lang="en-US" dirty="0">
                <a:latin typeface="Arial" charset="0"/>
              </a:rPr>
              <a:t>If not possible to allocate all live values to registers, may lose some or all of its advantage</a:t>
            </a:r>
          </a:p>
          <a:p>
            <a:pPr marL="457200" indent="-457200"/>
            <a:r>
              <a:rPr lang="en-US" dirty="0">
                <a:latin typeface="Arial" charset="0"/>
              </a:rPr>
              <a:t>Loop unrolling reduces impact of branches on pipeline; another way is </a:t>
            </a:r>
            <a:r>
              <a:rPr lang="en-US" b="1" dirty="0">
                <a:solidFill>
                  <a:srgbClr val="0332B7"/>
                </a:solidFill>
                <a:latin typeface="Arial" charset="0"/>
              </a:rPr>
              <a:t>branch prediction</a:t>
            </a:r>
          </a:p>
        </p:txBody>
      </p:sp>
    </p:spTree>
    <p:extLst>
      <p:ext uri="{BB962C8B-B14F-4D97-AF65-F5344CB8AC3E}">
        <p14:creationId xmlns:p14="http://schemas.microsoft.com/office/powerpoint/2010/main" val="489188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Strip Mining</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Unknown </a:t>
            </a:r>
            <a:r>
              <a:rPr lang="en-US" dirty="0" smtClean="0">
                <a:solidFill>
                  <a:srgbClr val="FF0000"/>
                </a:solidFill>
              </a:rPr>
              <a:t>(at compile time) </a:t>
            </a:r>
            <a:r>
              <a:rPr lang="en-US" dirty="0" smtClean="0"/>
              <a:t>number of loop iterations?</a:t>
            </a:r>
          </a:p>
          <a:p>
            <a:pPr lvl="1">
              <a:lnSpc>
                <a:spcPct val="90000"/>
              </a:lnSpc>
            </a:pPr>
            <a:r>
              <a:rPr lang="en-US" dirty="0" smtClean="0"/>
              <a:t>Number of iterations = </a:t>
            </a:r>
            <a:r>
              <a:rPr lang="en-US" i="1" dirty="0" smtClean="0"/>
              <a:t>n</a:t>
            </a:r>
          </a:p>
          <a:p>
            <a:pPr lvl="1">
              <a:lnSpc>
                <a:spcPct val="90000"/>
              </a:lnSpc>
            </a:pPr>
            <a:r>
              <a:rPr lang="en-US" dirty="0" smtClean="0"/>
              <a:t>Goal:  make </a:t>
            </a:r>
            <a:r>
              <a:rPr lang="en-US" i="1" dirty="0" smtClean="0"/>
              <a:t>k</a:t>
            </a:r>
            <a:r>
              <a:rPr lang="en-US" dirty="0" smtClean="0"/>
              <a:t> copies of the loop body</a:t>
            </a:r>
          </a:p>
          <a:p>
            <a:pPr lvl="1">
              <a:lnSpc>
                <a:spcPct val="90000"/>
              </a:lnSpc>
            </a:pPr>
            <a:r>
              <a:rPr lang="en-US" dirty="0" smtClean="0"/>
              <a:t>Generate pair of loops:</a:t>
            </a:r>
          </a:p>
          <a:p>
            <a:pPr lvl="2">
              <a:lnSpc>
                <a:spcPct val="90000"/>
              </a:lnSpc>
            </a:pPr>
            <a:r>
              <a:rPr lang="en-US" dirty="0" smtClean="0"/>
              <a:t>First executes </a:t>
            </a:r>
            <a:r>
              <a:rPr lang="en-US" i="1" dirty="0" smtClean="0"/>
              <a:t>n</a:t>
            </a:r>
            <a:r>
              <a:rPr lang="en-US" dirty="0" smtClean="0"/>
              <a:t> mod </a:t>
            </a:r>
            <a:r>
              <a:rPr lang="en-US" i="1" dirty="0" smtClean="0"/>
              <a:t>k</a:t>
            </a:r>
            <a:r>
              <a:rPr lang="en-US" dirty="0" smtClean="0"/>
              <a:t> times</a:t>
            </a:r>
          </a:p>
          <a:p>
            <a:pPr lvl="2">
              <a:lnSpc>
                <a:spcPct val="90000"/>
              </a:lnSpc>
            </a:pPr>
            <a:r>
              <a:rPr lang="en-US" dirty="0" smtClean="0"/>
              <a:t>Second executes </a:t>
            </a:r>
            <a:r>
              <a:rPr lang="en-US" i="1" dirty="0" smtClean="0"/>
              <a:t>n</a:t>
            </a:r>
            <a:r>
              <a:rPr lang="en-US" dirty="0" smtClean="0"/>
              <a:t> / </a:t>
            </a:r>
            <a:r>
              <a:rPr lang="en-US" i="1" dirty="0" smtClean="0"/>
              <a:t>k</a:t>
            </a:r>
            <a:r>
              <a:rPr lang="en-US" dirty="0" smtClean="0"/>
              <a:t> times</a:t>
            </a:r>
          </a:p>
          <a:p>
            <a:pPr lvl="2">
              <a:lnSpc>
                <a:spcPct val="90000"/>
              </a:lnSpc>
            </a:pPr>
            <a:r>
              <a:rPr lang="en-US" dirty="0" smtClean="0"/>
              <a:t>“Strip mining”</a:t>
            </a:r>
          </a:p>
          <a:p>
            <a:pPr lvl="2">
              <a:lnSpc>
                <a:spcPct val="90000"/>
              </a:lnSpc>
            </a:pPr>
            <a:endParaRPr lang="en-US" dirty="0" smtClean="0"/>
          </a:p>
        </p:txBody>
      </p:sp>
      <p:sp>
        <p:nvSpPr>
          <p:cNvPr id="242693" name="Text Box 5"/>
          <p:cNvSpPr txBox="1">
            <a:spLocks noChangeArrowheads="1"/>
          </p:cNvSpPr>
          <p:nvPr/>
        </p:nvSpPr>
        <p:spPr bwMode="auto">
          <a:xfrm rot="5400000">
            <a:off x="7793148" y="984024"/>
            <a:ext cx="233499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Compiler Techniques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Branch Prediction</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400" dirty="0" smtClean="0"/>
              <a:t>Basic 2-bit predictor:</a:t>
            </a:r>
          </a:p>
          <a:p>
            <a:pPr lvl="1">
              <a:lnSpc>
                <a:spcPct val="90000"/>
              </a:lnSpc>
            </a:pPr>
            <a:r>
              <a:rPr lang="en-US" sz="2000" dirty="0" smtClean="0"/>
              <a:t>For each branch:</a:t>
            </a:r>
          </a:p>
          <a:p>
            <a:pPr lvl="2">
              <a:lnSpc>
                <a:spcPct val="90000"/>
              </a:lnSpc>
            </a:pPr>
            <a:r>
              <a:rPr lang="en-US" sz="1800" dirty="0" smtClean="0"/>
              <a:t>Predict taken or not taken</a:t>
            </a:r>
          </a:p>
          <a:p>
            <a:pPr lvl="2">
              <a:lnSpc>
                <a:spcPct val="90000"/>
              </a:lnSpc>
            </a:pPr>
            <a:r>
              <a:rPr lang="en-US" sz="1800" dirty="0" smtClean="0"/>
              <a:t>If the prediction is wrong two consecutive times, </a:t>
            </a:r>
            <a:r>
              <a:rPr lang="en-US" sz="1800" smtClean="0"/>
              <a:t>change prediction</a:t>
            </a:r>
            <a:endParaRPr lang="en-US" sz="1800" dirty="0" smtClean="0"/>
          </a:p>
          <a:p>
            <a:pPr>
              <a:lnSpc>
                <a:spcPct val="90000"/>
              </a:lnSpc>
            </a:pPr>
            <a:r>
              <a:rPr lang="en-US" sz="2400" dirty="0" smtClean="0"/>
              <a:t>Correlating predictor:</a:t>
            </a:r>
          </a:p>
          <a:p>
            <a:pPr lvl="1">
              <a:lnSpc>
                <a:spcPct val="90000"/>
              </a:lnSpc>
            </a:pPr>
            <a:r>
              <a:rPr lang="en-US" sz="2000" dirty="0" smtClean="0"/>
              <a:t>Multiple 2-bit predictors for each branch</a:t>
            </a:r>
          </a:p>
          <a:p>
            <a:pPr lvl="1">
              <a:lnSpc>
                <a:spcPct val="90000"/>
              </a:lnSpc>
            </a:pPr>
            <a:r>
              <a:rPr lang="en-US" sz="2000" dirty="0" smtClean="0"/>
              <a:t>One for each possible combination of outcomes of preceding </a:t>
            </a:r>
            <a:r>
              <a:rPr lang="en-US" sz="2000" i="1" smtClean="0"/>
              <a:t>n</a:t>
            </a:r>
            <a:r>
              <a:rPr lang="en-US" sz="2000" smtClean="0"/>
              <a:t> branches</a:t>
            </a:r>
          </a:p>
          <a:p>
            <a:pPr lvl="2">
              <a:lnSpc>
                <a:spcPct val="90000"/>
              </a:lnSpc>
            </a:pPr>
            <a:r>
              <a:rPr lang="en-US" sz="1600" smtClean="0"/>
              <a:t>(</a:t>
            </a:r>
            <a:r>
              <a:rPr lang="en-US" sz="1600" i="1" smtClean="0"/>
              <a:t>m</a:t>
            </a:r>
            <a:r>
              <a:rPr lang="en-US" sz="1600" smtClean="0"/>
              <a:t>,</a:t>
            </a:r>
            <a:r>
              <a:rPr lang="en-US" sz="1600" i="1" smtClean="0"/>
              <a:t>n</a:t>
            </a:r>
            <a:r>
              <a:rPr lang="en-US" sz="1600" smtClean="0"/>
              <a:t>) predictor:  behavior from last </a:t>
            </a:r>
            <a:r>
              <a:rPr lang="en-US" sz="1600" i="1" smtClean="0"/>
              <a:t>m</a:t>
            </a:r>
            <a:r>
              <a:rPr lang="en-US" sz="1600" smtClean="0"/>
              <a:t> branches to choose from 2</a:t>
            </a:r>
            <a:r>
              <a:rPr lang="en-US" sz="1600" i="1" baseline="30000" smtClean="0"/>
              <a:t>m</a:t>
            </a:r>
            <a:r>
              <a:rPr lang="en-US" sz="1600" smtClean="0"/>
              <a:t> </a:t>
            </a:r>
            <a:r>
              <a:rPr lang="en-US" sz="1600" i="1" smtClean="0"/>
              <a:t>n</a:t>
            </a:r>
            <a:r>
              <a:rPr lang="en-US" sz="1600" smtClean="0"/>
              <a:t>-bit predictors</a:t>
            </a:r>
            <a:endParaRPr lang="en-US" sz="1600" dirty="0" smtClean="0"/>
          </a:p>
          <a:p>
            <a:pPr>
              <a:lnSpc>
                <a:spcPct val="90000"/>
              </a:lnSpc>
            </a:pPr>
            <a:r>
              <a:rPr lang="en-US" sz="2400" smtClean="0"/>
              <a:t>Tournament </a:t>
            </a:r>
            <a:r>
              <a:rPr lang="en-US" sz="2400" dirty="0" smtClean="0"/>
              <a:t>predictor:</a:t>
            </a:r>
          </a:p>
          <a:p>
            <a:pPr lvl="1">
              <a:lnSpc>
                <a:spcPct val="90000"/>
              </a:lnSpc>
            </a:pPr>
            <a:r>
              <a:rPr lang="en-US" sz="2000" dirty="0" smtClean="0"/>
              <a:t>Combine correlating predictor with local predictor</a:t>
            </a:r>
          </a:p>
        </p:txBody>
      </p:sp>
      <p:sp>
        <p:nvSpPr>
          <p:cNvPr id="242693" name="Text Box 5"/>
          <p:cNvSpPr txBox="1">
            <a:spLocks noChangeArrowheads="1"/>
          </p:cNvSpPr>
          <p:nvPr/>
        </p:nvSpPr>
        <p:spPr bwMode="auto">
          <a:xfrm rot="5400000">
            <a:off x="7957810" y="819364"/>
            <a:ext cx="200567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Branch Prediction</a:t>
            </a:r>
            <a:endParaRPr lang="en-US" sz="1800" dirty="0">
              <a:solidFill>
                <a:srgbClr val="0066FF"/>
              </a:solidFill>
              <a:latin typeface="Arial" charset="0"/>
            </a:endParaRPr>
          </a:p>
        </p:txBody>
      </p:sp>
    </p:spTree>
    <p:extLst>
      <p:ext uri="{BB962C8B-B14F-4D97-AF65-F5344CB8AC3E}">
        <p14:creationId xmlns:p14="http://schemas.microsoft.com/office/powerpoint/2010/main" val="1193695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38A4FD2C-DC1C-724B-9079-0C795739264B}"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53250"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53251"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70389A71-5946-B34B-9769-ABA5827EBC2C}" type="slidenum">
              <a:rPr lang="en-US" sz="1400">
                <a:solidFill>
                  <a:schemeClr val="accent2"/>
                </a:solidFill>
                <a:latin typeface="Times New Roman" charset="0"/>
              </a:rPr>
              <a:pPr/>
              <a:t>38</a:t>
            </a:fld>
            <a:endParaRPr lang="en-US" sz="1400" b="0">
              <a:solidFill>
                <a:srgbClr val="FBBA03"/>
              </a:solidFill>
              <a:latin typeface="Times New Roman" charset="0"/>
            </a:endParaRPr>
          </a:p>
        </p:txBody>
      </p:sp>
      <p:sp>
        <p:nvSpPr>
          <p:cNvPr id="53252" name="Rectangle 2"/>
          <p:cNvSpPr>
            <a:spLocks noGrp="1" noChangeArrowheads="1"/>
          </p:cNvSpPr>
          <p:nvPr>
            <p:ph type="body" idx="1"/>
          </p:nvPr>
        </p:nvSpPr>
        <p:spPr>
          <a:xfrm>
            <a:off x="558800" y="908720"/>
            <a:ext cx="7918450" cy="4063330"/>
          </a:xfrm>
          <a:noFill/>
        </p:spPr>
        <p:txBody>
          <a:bodyPr lIns="90488" tIns="44450" rIns="90488" bIns="44450"/>
          <a:lstStyle/>
          <a:p>
            <a:r>
              <a:rPr lang="en-US" dirty="0">
                <a:latin typeface="Arial" charset="0"/>
              </a:rPr>
              <a:t>Solution: 2-bit scheme where change prediction only if get </a:t>
            </a:r>
            <a:r>
              <a:rPr lang="en-US" dirty="0" err="1">
                <a:latin typeface="Arial" charset="0"/>
              </a:rPr>
              <a:t>misprediction</a:t>
            </a:r>
            <a:r>
              <a:rPr lang="en-US" dirty="0">
                <a:latin typeface="Arial" charset="0"/>
              </a:rPr>
              <a:t> </a:t>
            </a:r>
            <a:r>
              <a:rPr lang="en-US" i="1" dirty="0" smtClean="0">
                <a:latin typeface="Arial" charset="0"/>
              </a:rPr>
              <a:t>twice</a:t>
            </a:r>
          </a:p>
          <a:p>
            <a:r>
              <a:rPr lang="en-US" dirty="0" smtClean="0">
                <a:latin typeface="Arial" charset="0"/>
              </a:rPr>
              <a:t>Blue: </a:t>
            </a:r>
            <a:r>
              <a:rPr lang="en-US" dirty="0">
                <a:latin typeface="Arial" charset="0"/>
              </a:rPr>
              <a:t>stop, not taken</a:t>
            </a:r>
          </a:p>
          <a:p>
            <a:r>
              <a:rPr lang="en-US" dirty="0" smtClean="0">
                <a:latin typeface="Arial" charset="0"/>
              </a:rPr>
              <a:t>Grey: </a:t>
            </a:r>
            <a:r>
              <a:rPr lang="en-US" dirty="0">
                <a:latin typeface="Arial" charset="0"/>
              </a:rPr>
              <a:t>go, </a:t>
            </a:r>
            <a:r>
              <a:rPr lang="en-US" dirty="0" smtClean="0">
                <a:latin typeface="Arial" charset="0"/>
              </a:rPr>
              <a:t>taken</a:t>
            </a: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r>
              <a:rPr lang="en-US" dirty="0" smtClean="0">
                <a:latin typeface="Arial" charset="0"/>
              </a:rPr>
              <a:t>Adds </a:t>
            </a:r>
            <a:r>
              <a:rPr lang="en-US" i="1" dirty="0">
                <a:solidFill>
                  <a:srgbClr val="0332B7"/>
                </a:solidFill>
                <a:latin typeface="Arial" charset="0"/>
              </a:rPr>
              <a:t>hysteresis</a:t>
            </a:r>
            <a:r>
              <a:rPr lang="en-US" dirty="0">
                <a:latin typeface="Arial" charset="0"/>
              </a:rPr>
              <a:t> </a:t>
            </a:r>
            <a:r>
              <a:rPr lang="en-US" dirty="0" smtClean="0">
                <a:solidFill>
                  <a:srgbClr val="FF0000"/>
                </a:solidFill>
                <a:latin typeface="Arial" charset="0"/>
              </a:rPr>
              <a:t>(slowing effect) </a:t>
            </a:r>
            <a:r>
              <a:rPr lang="en-US" dirty="0" smtClean="0">
                <a:latin typeface="Arial" charset="0"/>
              </a:rPr>
              <a:t>to </a:t>
            </a:r>
            <a:r>
              <a:rPr lang="en-US" dirty="0">
                <a:latin typeface="Arial" charset="0"/>
              </a:rPr>
              <a:t>decision making process</a:t>
            </a:r>
          </a:p>
        </p:txBody>
      </p:sp>
      <p:sp>
        <p:nvSpPr>
          <p:cNvPr id="53253" name="Rectangle 3"/>
          <p:cNvSpPr>
            <a:spLocks noGrp="1" noChangeArrowheads="1"/>
          </p:cNvSpPr>
          <p:nvPr>
            <p:ph type="title"/>
          </p:nvPr>
        </p:nvSpPr>
        <p:spPr>
          <a:xfrm>
            <a:off x="914400" y="0"/>
            <a:ext cx="7162800" cy="764704"/>
          </a:xfrm>
          <a:noFill/>
        </p:spPr>
        <p:txBody>
          <a:bodyPr lIns="90488" tIns="44450" rIns="90488" bIns="44450"/>
          <a:lstStyle/>
          <a:p>
            <a:r>
              <a:rPr lang="en-US" dirty="0">
                <a:latin typeface="Arial" charset="0"/>
              </a:rPr>
              <a:t>Dynamic Branch Prediction</a:t>
            </a:r>
          </a:p>
        </p:txBody>
      </p:sp>
      <p:sp>
        <p:nvSpPr>
          <p:cNvPr id="53254" name="Rectangle 4"/>
          <p:cNvSpPr>
            <a:spLocks noChangeArrowheads="1"/>
          </p:cNvSpPr>
          <p:nvPr/>
        </p:nvSpPr>
        <p:spPr bwMode="auto">
          <a:xfrm>
            <a:off x="2520950" y="2952750"/>
            <a:ext cx="1588" cy="15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5" name="Rectangle 5"/>
          <p:cNvSpPr>
            <a:spLocks noChangeArrowheads="1"/>
          </p:cNvSpPr>
          <p:nvPr/>
        </p:nvSpPr>
        <p:spPr bwMode="auto">
          <a:xfrm>
            <a:off x="2520950" y="2952750"/>
            <a:ext cx="1588" cy="15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6" name="Rectangle 6"/>
          <p:cNvSpPr>
            <a:spLocks noChangeArrowheads="1"/>
          </p:cNvSpPr>
          <p:nvPr/>
        </p:nvSpPr>
        <p:spPr bwMode="auto">
          <a:xfrm>
            <a:off x="2520950" y="2952750"/>
            <a:ext cx="1588" cy="15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7" name="Rectangle 7"/>
          <p:cNvSpPr>
            <a:spLocks noChangeArrowheads="1"/>
          </p:cNvSpPr>
          <p:nvPr/>
        </p:nvSpPr>
        <p:spPr bwMode="auto">
          <a:xfrm>
            <a:off x="2520950" y="2952750"/>
            <a:ext cx="1588" cy="15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53258" name="Group 8"/>
          <p:cNvGrpSpPr>
            <a:grpSpLocks/>
          </p:cNvGrpSpPr>
          <p:nvPr/>
        </p:nvGrpSpPr>
        <p:grpSpPr bwMode="auto">
          <a:xfrm>
            <a:off x="1122363" y="2590800"/>
            <a:ext cx="6938962" cy="3060700"/>
            <a:chOff x="707" y="1632"/>
            <a:chExt cx="4371" cy="1928"/>
          </a:xfrm>
        </p:grpSpPr>
        <p:sp>
          <p:nvSpPr>
            <p:cNvPr id="53259" name="Rectangle 9"/>
            <p:cNvSpPr>
              <a:spLocks noChangeArrowheads="1"/>
            </p:cNvSpPr>
            <p:nvPr/>
          </p:nvSpPr>
          <p:spPr bwMode="auto">
            <a:xfrm>
              <a:off x="2352" y="1632"/>
              <a:ext cx="21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a:solidFill>
                    <a:schemeClr val="accent2"/>
                  </a:solidFill>
                </a:rPr>
                <a:t>T</a:t>
              </a:r>
            </a:p>
          </p:txBody>
        </p:sp>
        <p:sp>
          <p:nvSpPr>
            <p:cNvPr id="53260" name="Rectangle 10"/>
            <p:cNvSpPr>
              <a:spLocks noChangeArrowheads="1"/>
            </p:cNvSpPr>
            <p:nvPr/>
          </p:nvSpPr>
          <p:spPr bwMode="auto">
            <a:xfrm>
              <a:off x="1819" y="2488"/>
              <a:ext cx="21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a:solidFill>
                    <a:schemeClr val="accent2"/>
                  </a:solidFill>
                </a:rPr>
                <a:t>T</a:t>
              </a:r>
            </a:p>
          </p:txBody>
        </p:sp>
        <p:sp>
          <p:nvSpPr>
            <p:cNvPr id="53261" name="Rectangle 11"/>
            <p:cNvSpPr>
              <a:spLocks noChangeArrowheads="1"/>
            </p:cNvSpPr>
            <p:nvPr/>
          </p:nvSpPr>
          <p:spPr bwMode="auto">
            <a:xfrm>
              <a:off x="3731" y="2504"/>
              <a:ext cx="32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a:t>NT</a:t>
              </a:r>
            </a:p>
          </p:txBody>
        </p:sp>
        <p:sp>
          <p:nvSpPr>
            <p:cNvPr id="53262" name="Rectangle 12"/>
            <p:cNvSpPr>
              <a:spLocks noChangeArrowheads="1"/>
            </p:cNvSpPr>
            <p:nvPr/>
          </p:nvSpPr>
          <p:spPr bwMode="auto">
            <a:xfrm>
              <a:off x="3552" y="3312"/>
              <a:ext cx="32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a:t>NT</a:t>
              </a:r>
            </a:p>
          </p:txBody>
        </p:sp>
        <p:sp>
          <p:nvSpPr>
            <p:cNvPr id="53263" name="Rectangle 13"/>
            <p:cNvSpPr>
              <a:spLocks noChangeArrowheads="1"/>
            </p:cNvSpPr>
            <p:nvPr/>
          </p:nvSpPr>
          <p:spPr bwMode="auto">
            <a:xfrm>
              <a:off x="707" y="2256"/>
              <a:ext cx="116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a:solidFill>
                    <a:schemeClr val="accent2"/>
                  </a:solidFill>
                </a:rPr>
                <a:t>Predict Taken</a:t>
              </a:r>
            </a:p>
          </p:txBody>
        </p:sp>
        <p:sp>
          <p:nvSpPr>
            <p:cNvPr id="53264" name="Rectangle 14"/>
            <p:cNvSpPr>
              <a:spLocks noChangeArrowheads="1"/>
            </p:cNvSpPr>
            <p:nvPr/>
          </p:nvSpPr>
          <p:spPr bwMode="auto">
            <a:xfrm>
              <a:off x="874" y="2752"/>
              <a:ext cx="1011"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spcBef>
                  <a:spcPct val="0"/>
                </a:spcBef>
              </a:pPr>
              <a:r>
                <a:rPr lang="en-US" sz="2000"/>
                <a:t>Predict Not </a:t>
              </a:r>
            </a:p>
            <a:p>
              <a:pPr algn="ctr">
                <a:spcBef>
                  <a:spcPct val="0"/>
                </a:spcBef>
              </a:pPr>
              <a:r>
                <a:rPr lang="en-US" sz="2000"/>
                <a:t>Taken</a:t>
              </a:r>
            </a:p>
          </p:txBody>
        </p:sp>
        <p:sp>
          <p:nvSpPr>
            <p:cNvPr id="53265" name="Rectangle 15"/>
            <p:cNvSpPr>
              <a:spLocks noChangeArrowheads="1"/>
            </p:cNvSpPr>
            <p:nvPr/>
          </p:nvSpPr>
          <p:spPr bwMode="auto">
            <a:xfrm>
              <a:off x="3915" y="2256"/>
              <a:ext cx="116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a:solidFill>
                    <a:schemeClr val="accent2"/>
                  </a:solidFill>
                </a:rPr>
                <a:t>Predict Taken</a:t>
              </a:r>
            </a:p>
          </p:txBody>
        </p:sp>
        <p:sp>
          <p:nvSpPr>
            <p:cNvPr id="53266" name="Rectangle 16"/>
            <p:cNvSpPr>
              <a:spLocks noChangeArrowheads="1"/>
            </p:cNvSpPr>
            <p:nvPr/>
          </p:nvSpPr>
          <p:spPr bwMode="auto">
            <a:xfrm>
              <a:off x="3890" y="2728"/>
              <a:ext cx="1011"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spcBef>
                  <a:spcPct val="0"/>
                </a:spcBef>
              </a:pPr>
              <a:r>
                <a:rPr lang="en-US" sz="2000"/>
                <a:t>Predict Not </a:t>
              </a:r>
            </a:p>
            <a:p>
              <a:pPr algn="ctr">
                <a:spcBef>
                  <a:spcPct val="0"/>
                </a:spcBef>
              </a:pPr>
              <a:r>
                <a:rPr lang="en-US" sz="2000"/>
                <a:t>Taken</a:t>
              </a:r>
            </a:p>
          </p:txBody>
        </p:sp>
        <p:sp>
          <p:nvSpPr>
            <p:cNvPr id="53267" name="Oval 17"/>
            <p:cNvSpPr>
              <a:spLocks noChangeArrowheads="1"/>
            </p:cNvSpPr>
            <p:nvPr/>
          </p:nvSpPr>
          <p:spPr bwMode="auto">
            <a:xfrm>
              <a:off x="1864" y="2208"/>
              <a:ext cx="800" cy="32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3268" name="Oval 18"/>
            <p:cNvSpPr>
              <a:spLocks noChangeArrowheads="1"/>
            </p:cNvSpPr>
            <p:nvPr/>
          </p:nvSpPr>
          <p:spPr bwMode="auto">
            <a:xfrm>
              <a:off x="3136" y="2216"/>
              <a:ext cx="800" cy="32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3269" name="Oval 19"/>
            <p:cNvSpPr>
              <a:spLocks noChangeArrowheads="1"/>
            </p:cNvSpPr>
            <p:nvPr/>
          </p:nvSpPr>
          <p:spPr bwMode="auto">
            <a:xfrm>
              <a:off x="1880" y="2680"/>
              <a:ext cx="800" cy="32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3270" name="Oval 20"/>
            <p:cNvSpPr>
              <a:spLocks noChangeArrowheads="1"/>
            </p:cNvSpPr>
            <p:nvPr/>
          </p:nvSpPr>
          <p:spPr bwMode="auto">
            <a:xfrm>
              <a:off x="3144" y="2680"/>
              <a:ext cx="800" cy="32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3271" name="Arc 21"/>
            <p:cNvSpPr>
              <a:spLocks/>
            </p:cNvSpPr>
            <p:nvPr/>
          </p:nvSpPr>
          <p:spPr bwMode="auto">
            <a:xfrm>
              <a:off x="2083" y="1882"/>
              <a:ext cx="480" cy="349"/>
            </a:xfrm>
            <a:custGeom>
              <a:avLst/>
              <a:gdLst>
                <a:gd name="T0" fmla="*/ 0 w 43200"/>
                <a:gd name="T1" fmla="*/ 0 h 31458"/>
                <a:gd name="T2" fmla="*/ 0 w 43200"/>
                <a:gd name="T3" fmla="*/ 0 h 31458"/>
                <a:gd name="T4" fmla="*/ 0 w 43200"/>
                <a:gd name="T5" fmla="*/ 0 h 31458"/>
                <a:gd name="T6" fmla="*/ 0 60000 65536"/>
                <a:gd name="T7" fmla="*/ 0 60000 65536"/>
                <a:gd name="T8" fmla="*/ 0 60000 65536"/>
                <a:gd name="T9" fmla="*/ 0 w 43200"/>
                <a:gd name="T10" fmla="*/ 0 h 31458"/>
                <a:gd name="T11" fmla="*/ 43200 w 43200"/>
                <a:gd name="T12" fmla="*/ 31458 h 31458"/>
              </a:gdLst>
              <a:ahLst/>
              <a:cxnLst>
                <a:cxn ang="T6">
                  <a:pos x="T0" y="T1"/>
                </a:cxn>
                <a:cxn ang="T7">
                  <a:pos x="T2" y="T3"/>
                </a:cxn>
                <a:cxn ang="T8">
                  <a:pos x="T4" y="T5"/>
                </a:cxn>
              </a:cxnLst>
              <a:rect l="T9" t="T10" r="T11" b="T12"/>
              <a:pathLst>
                <a:path w="43200" h="31458" fill="none" extrusionOk="0">
                  <a:moveTo>
                    <a:pt x="2061" y="30809"/>
                  </a:moveTo>
                  <a:cubicBezTo>
                    <a:pt x="703" y="27928"/>
                    <a:pt x="0" y="24784"/>
                    <a:pt x="0" y="21600"/>
                  </a:cubicBezTo>
                  <a:cubicBezTo>
                    <a:pt x="0" y="9670"/>
                    <a:pt x="9670" y="0"/>
                    <a:pt x="21600" y="0"/>
                  </a:cubicBezTo>
                  <a:cubicBezTo>
                    <a:pt x="33529" y="0"/>
                    <a:pt x="43200" y="9670"/>
                    <a:pt x="43200" y="21600"/>
                  </a:cubicBezTo>
                  <a:cubicBezTo>
                    <a:pt x="43200" y="25028"/>
                    <a:pt x="42383" y="28407"/>
                    <a:pt x="40819" y="31458"/>
                  </a:cubicBezTo>
                </a:path>
                <a:path w="43200" h="31458" stroke="0" extrusionOk="0">
                  <a:moveTo>
                    <a:pt x="2061" y="30809"/>
                  </a:moveTo>
                  <a:cubicBezTo>
                    <a:pt x="703" y="27928"/>
                    <a:pt x="0" y="24784"/>
                    <a:pt x="0" y="21600"/>
                  </a:cubicBezTo>
                  <a:cubicBezTo>
                    <a:pt x="0" y="9670"/>
                    <a:pt x="9670" y="0"/>
                    <a:pt x="21600" y="0"/>
                  </a:cubicBezTo>
                  <a:cubicBezTo>
                    <a:pt x="33529" y="0"/>
                    <a:pt x="43200" y="9670"/>
                    <a:pt x="43200" y="21600"/>
                  </a:cubicBezTo>
                  <a:cubicBezTo>
                    <a:pt x="43200" y="25028"/>
                    <a:pt x="42383" y="28407"/>
                    <a:pt x="40819" y="31458"/>
                  </a:cubicBezTo>
                  <a:lnTo>
                    <a:pt x="21600" y="21600"/>
                  </a:lnTo>
                  <a:lnTo>
                    <a:pt x="2061" y="30809"/>
                  </a:lnTo>
                  <a:close/>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72" name="Arc 22"/>
            <p:cNvSpPr>
              <a:spLocks/>
            </p:cNvSpPr>
            <p:nvPr/>
          </p:nvSpPr>
          <p:spPr bwMode="auto">
            <a:xfrm flipH="1" flipV="1">
              <a:off x="3360" y="2976"/>
              <a:ext cx="480" cy="349"/>
            </a:xfrm>
            <a:custGeom>
              <a:avLst/>
              <a:gdLst>
                <a:gd name="T0" fmla="*/ 0 w 43200"/>
                <a:gd name="T1" fmla="*/ 0 h 31458"/>
                <a:gd name="T2" fmla="*/ 0 w 43200"/>
                <a:gd name="T3" fmla="*/ 0 h 31458"/>
                <a:gd name="T4" fmla="*/ 0 w 43200"/>
                <a:gd name="T5" fmla="*/ 0 h 31458"/>
                <a:gd name="T6" fmla="*/ 0 60000 65536"/>
                <a:gd name="T7" fmla="*/ 0 60000 65536"/>
                <a:gd name="T8" fmla="*/ 0 60000 65536"/>
                <a:gd name="T9" fmla="*/ 0 w 43200"/>
                <a:gd name="T10" fmla="*/ 0 h 31458"/>
                <a:gd name="T11" fmla="*/ 43200 w 43200"/>
                <a:gd name="T12" fmla="*/ 31458 h 31458"/>
              </a:gdLst>
              <a:ahLst/>
              <a:cxnLst>
                <a:cxn ang="T6">
                  <a:pos x="T0" y="T1"/>
                </a:cxn>
                <a:cxn ang="T7">
                  <a:pos x="T2" y="T3"/>
                </a:cxn>
                <a:cxn ang="T8">
                  <a:pos x="T4" y="T5"/>
                </a:cxn>
              </a:cxnLst>
              <a:rect l="T9" t="T10" r="T11" b="T12"/>
              <a:pathLst>
                <a:path w="43200" h="31458" fill="none" extrusionOk="0">
                  <a:moveTo>
                    <a:pt x="2061" y="30809"/>
                  </a:moveTo>
                  <a:cubicBezTo>
                    <a:pt x="703" y="27928"/>
                    <a:pt x="0" y="24784"/>
                    <a:pt x="0" y="21600"/>
                  </a:cubicBezTo>
                  <a:cubicBezTo>
                    <a:pt x="0" y="9670"/>
                    <a:pt x="9670" y="0"/>
                    <a:pt x="21600" y="0"/>
                  </a:cubicBezTo>
                  <a:cubicBezTo>
                    <a:pt x="33529" y="0"/>
                    <a:pt x="43200" y="9670"/>
                    <a:pt x="43200" y="21600"/>
                  </a:cubicBezTo>
                  <a:cubicBezTo>
                    <a:pt x="43200" y="25028"/>
                    <a:pt x="42383" y="28407"/>
                    <a:pt x="40819" y="31458"/>
                  </a:cubicBezTo>
                </a:path>
                <a:path w="43200" h="31458" stroke="0" extrusionOk="0">
                  <a:moveTo>
                    <a:pt x="2061" y="30809"/>
                  </a:moveTo>
                  <a:cubicBezTo>
                    <a:pt x="703" y="27928"/>
                    <a:pt x="0" y="24784"/>
                    <a:pt x="0" y="21600"/>
                  </a:cubicBezTo>
                  <a:cubicBezTo>
                    <a:pt x="0" y="9670"/>
                    <a:pt x="9670" y="0"/>
                    <a:pt x="21600" y="0"/>
                  </a:cubicBezTo>
                  <a:cubicBezTo>
                    <a:pt x="33529" y="0"/>
                    <a:pt x="43200" y="9670"/>
                    <a:pt x="43200" y="21600"/>
                  </a:cubicBezTo>
                  <a:cubicBezTo>
                    <a:pt x="43200" y="25028"/>
                    <a:pt x="42383" y="28407"/>
                    <a:pt x="40819" y="31458"/>
                  </a:cubicBezTo>
                  <a:lnTo>
                    <a:pt x="21600" y="21600"/>
                  </a:lnTo>
                  <a:lnTo>
                    <a:pt x="2061" y="30809"/>
                  </a:lnTo>
                  <a:close/>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3273" name="Group 23"/>
            <p:cNvGrpSpPr>
              <a:grpSpLocks/>
            </p:cNvGrpSpPr>
            <p:nvPr/>
          </p:nvGrpSpPr>
          <p:grpSpPr bwMode="auto">
            <a:xfrm>
              <a:off x="2688" y="2560"/>
              <a:ext cx="480" cy="545"/>
              <a:chOff x="2688" y="2560"/>
              <a:chExt cx="480" cy="545"/>
            </a:xfrm>
          </p:grpSpPr>
          <p:sp>
            <p:nvSpPr>
              <p:cNvPr id="53281" name="Line 24"/>
              <p:cNvSpPr>
                <a:spLocks noChangeShapeType="1"/>
              </p:cNvSpPr>
              <p:nvPr/>
            </p:nvSpPr>
            <p:spPr bwMode="auto">
              <a:xfrm flipH="1">
                <a:off x="2688" y="2880"/>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82" name="Rectangle 25"/>
              <p:cNvSpPr>
                <a:spLocks noChangeArrowheads="1"/>
              </p:cNvSpPr>
              <p:nvPr/>
            </p:nvSpPr>
            <p:spPr bwMode="auto">
              <a:xfrm>
                <a:off x="2810" y="2857"/>
                <a:ext cx="21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a:solidFill>
                      <a:schemeClr val="accent2"/>
                    </a:solidFill>
                  </a:rPr>
                  <a:t>T</a:t>
                </a:r>
              </a:p>
            </p:txBody>
          </p:sp>
          <p:sp>
            <p:nvSpPr>
              <p:cNvPr id="53283" name="Rectangle 26"/>
              <p:cNvSpPr>
                <a:spLocks noChangeArrowheads="1"/>
              </p:cNvSpPr>
              <p:nvPr/>
            </p:nvSpPr>
            <p:spPr bwMode="auto">
              <a:xfrm>
                <a:off x="2752" y="2560"/>
                <a:ext cx="32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a:t>NT</a:t>
                </a:r>
              </a:p>
            </p:txBody>
          </p:sp>
          <p:sp>
            <p:nvSpPr>
              <p:cNvPr id="53284" name="Line 27"/>
              <p:cNvSpPr>
                <a:spLocks noChangeShapeType="1"/>
              </p:cNvSpPr>
              <p:nvPr/>
            </p:nvSpPr>
            <p:spPr bwMode="auto">
              <a:xfrm>
                <a:off x="2688" y="2784"/>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74" name="Group 28"/>
            <p:cNvGrpSpPr>
              <a:grpSpLocks/>
            </p:cNvGrpSpPr>
            <p:nvPr/>
          </p:nvGrpSpPr>
          <p:grpSpPr bwMode="auto">
            <a:xfrm>
              <a:off x="2680" y="2091"/>
              <a:ext cx="480" cy="545"/>
              <a:chOff x="2688" y="2560"/>
              <a:chExt cx="480" cy="545"/>
            </a:xfrm>
          </p:grpSpPr>
          <p:sp>
            <p:nvSpPr>
              <p:cNvPr id="53277" name="Line 29"/>
              <p:cNvSpPr>
                <a:spLocks noChangeShapeType="1"/>
              </p:cNvSpPr>
              <p:nvPr/>
            </p:nvSpPr>
            <p:spPr bwMode="auto">
              <a:xfrm flipH="1">
                <a:off x="2688" y="2880"/>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78" name="Rectangle 30"/>
              <p:cNvSpPr>
                <a:spLocks noChangeArrowheads="1"/>
              </p:cNvSpPr>
              <p:nvPr/>
            </p:nvSpPr>
            <p:spPr bwMode="auto">
              <a:xfrm>
                <a:off x="2810" y="2857"/>
                <a:ext cx="21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a:solidFill>
                      <a:schemeClr val="accent2"/>
                    </a:solidFill>
                  </a:rPr>
                  <a:t>T</a:t>
                </a:r>
              </a:p>
            </p:txBody>
          </p:sp>
          <p:sp>
            <p:nvSpPr>
              <p:cNvPr id="53279" name="Rectangle 31"/>
              <p:cNvSpPr>
                <a:spLocks noChangeArrowheads="1"/>
              </p:cNvSpPr>
              <p:nvPr/>
            </p:nvSpPr>
            <p:spPr bwMode="auto">
              <a:xfrm>
                <a:off x="2752" y="2560"/>
                <a:ext cx="32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spcBef>
                    <a:spcPct val="0"/>
                  </a:spcBef>
                </a:pPr>
                <a:r>
                  <a:rPr lang="en-US" sz="2000" dirty="0"/>
                  <a:t>NT</a:t>
                </a:r>
              </a:p>
            </p:txBody>
          </p:sp>
          <p:sp>
            <p:nvSpPr>
              <p:cNvPr id="53280" name="Line 32"/>
              <p:cNvSpPr>
                <a:spLocks noChangeShapeType="1"/>
              </p:cNvSpPr>
              <p:nvPr/>
            </p:nvSpPr>
            <p:spPr bwMode="auto">
              <a:xfrm>
                <a:off x="2688" y="2784"/>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3275" name="Line 33"/>
            <p:cNvSpPr>
              <a:spLocks noChangeShapeType="1"/>
            </p:cNvSpPr>
            <p:nvPr/>
          </p:nvSpPr>
          <p:spPr bwMode="auto">
            <a:xfrm flipV="1">
              <a:off x="2256" y="2544"/>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76" name="Line 34"/>
            <p:cNvSpPr>
              <a:spLocks noChangeShapeType="1"/>
            </p:cNvSpPr>
            <p:nvPr/>
          </p:nvSpPr>
          <p:spPr bwMode="auto">
            <a:xfrm>
              <a:off x="3552" y="2544"/>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785989585"/>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Branch Prediction</a:t>
            </a:r>
            <a:endParaRPr lang="en-AU" dirty="0"/>
          </a:p>
        </p:txBody>
      </p:sp>
      <p:sp>
        <p:nvSpPr>
          <p:cNvPr id="242693" name="Text Box 5"/>
          <p:cNvSpPr txBox="1">
            <a:spLocks noChangeArrowheads="1"/>
          </p:cNvSpPr>
          <p:nvPr/>
        </p:nvSpPr>
        <p:spPr bwMode="auto">
          <a:xfrm rot="5400000">
            <a:off x="7957810" y="819364"/>
            <a:ext cx="200567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Branch Prediction</a:t>
            </a:r>
            <a:endParaRPr lang="en-US" sz="1800" dirty="0">
              <a:solidFill>
                <a:srgbClr val="0066FF"/>
              </a:solidFill>
              <a:latin typeface="Arial" charset="0"/>
            </a:endParaRPr>
          </a:p>
        </p:txBody>
      </p:sp>
      <p:pic>
        <p:nvPicPr>
          <p:cNvPr id="3" name="Picture 2"/>
          <p:cNvPicPr>
            <a:picLocks noChangeAspect="1"/>
          </p:cNvPicPr>
          <p:nvPr/>
        </p:nvPicPr>
        <p:blipFill>
          <a:blip r:embed="rId3"/>
          <a:stretch>
            <a:fillRect/>
          </a:stretch>
        </p:blipFill>
        <p:spPr>
          <a:xfrm>
            <a:off x="330068" y="1132628"/>
            <a:ext cx="3804614" cy="3289066"/>
          </a:xfrm>
          <a:prstGeom prst="rect">
            <a:avLst/>
          </a:prstGeom>
        </p:spPr>
      </p:pic>
      <p:pic>
        <p:nvPicPr>
          <p:cNvPr id="4" name="Picture 3"/>
          <p:cNvPicPr>
            <a:picLocks noChangeAspect="1"/>
          </p:cNvPicPr>
          <p:nvPr/>
        </p:nvPicPr>
        <p:blipFill>
          <a:blip r:embed="rId4"/>
          <a:stretch>
            <a:fillRect/>
          </a:stretch>
        </p:blipFill>
        <p:spPr>
          <a:xfrm>
            <a:off x="4499992" y="1290330"/>
            <a:ext cx="4175152" cy="3131364"/>
          </a:xfrm>
          <a:prstGeom prst="rect">
            <a:avLst/>
          </a:prstGeom>
        </p:spPr>
      </p:pic>
      <p:sp>
        <p:nvSpPr>
          <p:cNvPr id="6" name="TextBox 5"/>
          <p:cNvSpPr txBox="1"/>
          <p:nvPr/>
        </p:nvSpPr>
        <p:spPr>
          <a:xfrm>
            <a:off x="827584" y="4730905"/>
            <a:ext cx="2376264" cy="584775"/>
          </a:xfrm>
          <a:prstGeom prst="rect">
            <a:avLst/>
          </a:prstGeom>
          <a:noFill/>
        </p:spPr>
        <p:txBody>
          <a:bodyPr wrap="square" rtlCol="0">
            <a:spAutoFit/>
          </a:bodyPr>
          <a:lstStyle/>
          <a:p>
            <a:pPr algn="ctr"/>
            <a:r>
              <a:rPr lang="en-US" smtClean="0">
                <a:solidFill>
                  <a:schemeClr val="tx2">
                    <a:lumMod val="60000"/>
                    <a:lumOff val="40000"/>
                  </a:schemeClr>
                </a:solidFill>
                <a:latin typeface="+mn-lt"/>
              </a:rPr>
              <a:t>gshare</a:t>
            </a:r>
            <a:endParaRPr lang="en-US">
              <a:solidFill>
                <a:schemeClr val="tx2">
                  <a:lumMod val="60000"/>
                  <a:lumOff val="40000"/>
                </a:schemeClr>
              </a:solidFill>
              <a:latin typeface="+mn-lt"/>
            </a:endParaRPr>
          </a:p>
        </p:txBody>
      </p:sp>
      <p:sp>
        <p:nvSpPr>
          <p:cNvPr id="10" name="TextBox 9"/>
          <p:cNvSpPr txBox="1"/>
          <p:nvPr/>
        </p:nvSpPr>
        <p:spPr>
          <a:xfrm>
            <a:off x="5436096" y="4730905"/>
            <a:ext cx="2376264" cy="584775"/>
          </a:xfrm>
          <a:prstGeom prst="rect">
            <a:avLst/>
          </a:prstGeom>
          <a:noFill/>
        </p:spPr>
        <p:txBody>
          <a:bodyPr wrap="square" rtlCol="0">
            <a:spAutoFit/>
          </a:bodyPr>
          <a:lstStyle/>
          <a:p>
            <a:pPr algn="ctr"/>
            <a:r>
              <a:rPr lang="en-US">
                <a:solidFill>
                  <a:schemeClr val="tx2">
                    <a:lumMod val="60000"/>
                    <a:lumOff val="40000"/>
                  </a:schemeClr>
                </a:solidFill>
                <a:latin typeface="+mn-lt"/>
              </a:rPr>
              <a:t>t</a:t>
            </a:r>
            <a:r>
              <a:rPr lang="en-US" smtClean="0">
                <a:solidFill>
                  <a:schemeClr val="tx2">
                    <a:lumMod val="60000"/>
                    <a:lumOff val="40000"/>
                  </a:schemeClr>
                </a:solidFill>
                <a:latin typeface="+mn-lt"/>
              </a:rPr>
              <a:t>ournament</a:t>
            </a:r>
            <a:endParaRPr lang="en-US">
              <a:solidFill>
                <a:schemeClr val="tx2">
                  <a:lumMod val="60000"/>
                  <a:lumOff val="40000"/>
                </a:schemeClr>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Date Placeholder 3"/>
          <p:cNvSpPr>
            <a:spLocks noGrp="1"/>
          </p:cNvSpPr>
          <p:nvPr>
            <p:ph type="dt" sz="half" idx="10"/>
          </p:nvPr>
        </p:nvSpPr>
        <p:spPr/>
        <p:txBody>
          <a:bodyPr/>
          <a:lstStyle/>
          <a:p>
            <a:fld id="{5F1F6F42-09C7-45CC-8430-705CF2ACF1EF}" type="datetime1">
              <a:rPr lang="en-US"/>
              <a:pPr/>
              <a:t>3/5/2019</a:t>
            </a:fld>
            <a:endParaRPr lang="en-US"/>
          </a:p>
        </p:txBody>
      </p:sp>
      <p:sp>
        <p:nvSpPr>
          <p:cNvPr id="103"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04" name="Slide Number Placeholder 5"/>
          <p:cNvSpPr>
            <a:spLocks noGrp="1"/>
          </p:cNvSpPr>
          <p:nvPr>
            <p:ph type="sldNum" sz="quarter" idx="4294967295"/>
          </p:nvPr>
        </p:nvSpPr>
        <p:spPr>
          <a:xfrm>
            <a:off x="6553200" y="6356350"/>
            <a:ext cx="2133600" cy="365125"/>
          </a:xfrm>
          <a:prstGeom prst="rect">
            <a:avLst/>
          </a:prstGeom>
        </p:spPr>
        <p:txBody>
          <a:bodyPr/>
          <a:lstStyle/>
          <a:p>
            <a:fld id="{F9E9020D-F7E9-42BB-9EAE-9F3A1379E44B}" type="slidenum">
              <a:rPr lang="en-US"/>
              <a:pPr/>
              <a:t>4</a:t>
            </a:fld>
            <a:endParaRPr lang="en-US" b="0">
              <a:solidFill>
                <a:srgbClr val="FBBA03"/>
              </a:solidFill>
            </a:endParaRPr>
          </a:p>
        </p:txBody>
      </p:sp>
      <p:sp>
        <p:nvSpPr>
          <p:cNvPr id="955394" name="Rectangle 2"/>
          <p:cNvSpPr>
            <a:spLocks noGrp="1" noChangeArrowheads="1"/>
          </p:cNvSpPr>
          <p:nvPr>
            <p:ph type="title"/>
          </p:nvPr>
        </p:nvSpPr>
        <p:spPr>
          <a:xfrm>
            <a:off x="304800" y="0"/>
            <a:ext cx="8683625" cy="1185863"/>
          </a:xfrm>
          <a:noFill/>
          <a:ln/>
        </p:spPr>
        <p:txBody>
          <a:bodyPr lIns="91440" tIns="45720" rIns="91440" bIns="45720">
            <a:normAutofit/>
          </a:bodyPr>
          <a:lstStyle/>
          <a:p>
            <a:r>
              <a:rPr lang="en-US" dirty="0"/>
              <a:t>5 Steps of MIPS </a:t>
            </a:r>
            <a:r>
              <a:rPr lang="en-US" dirty="0" err="1"/>
              <a:t>Datapath</a:t>
            </a:r>
            <a:r>
              <a:rPr lang="en-US" dirty="0"/>
              <a:t/>
            </a:r>
            <a:br>
              <a:rPr lang="en-US" dirty="0"/>
            </a:br>
            <a:r>
              <a:rPr lang="en-US" sz="3100" dirty="0" smtClean="0">
                <a:solidFill>
                  <a:srgbClr val="FF0000"/>
                </a:solidFill>
              </a:rPr>
              <a:t>Read Appendix C!!!</a:t>
            </a:r>
            <a:endParaRPr lang="en-US" sz="3100" dirty="0">
              <a:solidFill>
                <a:srgbClr val="FF0000"/>
              </a:solidFill>
            </a:endParaRPr>
          </a:p>
        </p:txBody>
      </p:sp>
      <p:sp>
        <p:nvSpPr>
          <p:cNvPr id="955395" name="Line 3"/>
          <p:cNvSpPr>
            <a:spLocks noChangeShapeType="1"/>
          </p:cNvSpPr>
          <p:nvPr/>
        </p:nvSpPr>
        <p:spPr bwMode="auto">
          <a:xfrm>
            <a:off x="7645400" y="4105275"/>
            <a:ext cx="6858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396" name="Rectangle 4"/>
          <p:cNvSpPr>
            <a:spLocks noChangeArrowheads="1"/>
          </p:cNvSpPr>
          <p:nvPr/>
        </p:nvSpPr>
        <p:spPr bwMode="auto">
          <a:xfrm>
            <a:off x="631825" y="974725"/>
            <a:ext cx="20638" cy="20638"/>
          </a:xfrm>
          <a:prstGeom prst="rect">
            <a:avLst/>
          </a:prstGeom>
          <a:solidFill>
            <a:srgbClr val="FFFFFF"/>
          </a:solidFill>
          <a:ln w="9525">
            <a:noFill/>
            <a:miter lim="800000"/>
            <a:headEnd/>
            <a:tailEnd/>
          </a:ln>
        </p:spPr>
        <p:txBody>
          <a:bodyPr/>
          <a:lstStyle/>
          <a:p>
            <a:endParaRPr lang="en-US"/>
          </a:p>
        </p:txBody>
      </p:sp>
      <p:sp>
        <p:nvSpPr>
          <p:cNvPr id="955397" name="Rectangle 5"/>
          <p:cNvSpPr>
            <a:spLocks noChangeArrowheads="1"/>
          </p:cNvSpPr>
          <p:nvPr/>
        </p:nvSpPr>
        <p:spPr bwMode="auto">
          <a:xfrm>
            <a:off x="863600" y="1133475"/>
            <a:ext cx="7858125" cy="763588"/>
          </a:xfrm>
          <a:prstGeom prst="rect">
            <a:avLst/>
          </a:prstGeom>
          <a:solidFill>
            <a:schemeClr val="bg1"/>
          </a:solidFill>
          <a:ln w="28575">
            <a:noFill/>
            <a:miter lim="800000"/>
            <a:headEnd/>
            <a:tailEnd/>
          </a:ln>
          <a:effectLst/>
        </p:spPr>
        <p:txBody>
          <a:bodyPr wrap="none" anchor="ctr"/>
          <a:lstStyle/>
          <a:p>
            <a:endParaRPr lang="en-US"/>
          </a:p>
        </p:txBody>
      </p:sp>
      <p:sp>
        <p:nvSpPr>
          <p:cNvPr id="955398" name="Rectangle 6"/>
          <p:cNvSpPr>
            <a:spLocks noChangeArrowheads="1"/>
          </p:cNvSpPr>
          <p:nvPr/>
        </p:nvSpPr>
        <p:spPr bwMode="auto">
          <a:xfrm>
            <a:off x="6775450" y="1128713"/>
            <a:ext cx="1046163" cy="638175"/>
          </a:xfrm>
          <a:prstGeom prst="rect">
            <a:avLst/>
          </a:prstGeom>
          <a:solidFill>
            <a:schemeClr val="bg1"/>
          </a:solidFill>
          <a:ln w="12700">
            <a:noFill/>
            <a:miter lim="800000"/>
            <a:headEnd/>
            <a:tailEnd/>
          </a:ln>
          <a:effectLst/>
        </p:spPr>
        <p:txBody>
          <a:bodyPr wrap="none" lIns="90488" tIns="44450" rIns="90488" bIns="44450">
            <a:spAutoFit/>
          </a:bodyPr>
          <a:lstStyle/>
          <a:p>
            <a:pPr algn="ctr">
              <a:spcBef>
                <a:spcPct val="0"/>
              </a:spcBef>
            </a:pPr>
            <a:r>
              <a:rPr lang="en-US" sz="1800">
                <a:solidFill>
                  <a:schemeClr val="tx1"/>
                </a:solidFill>
                <a:latin typeface="Comic Sans MS" pitchFamily="66" charset="0"/>
              </a:rPr>
              <a:t>Memory</a:t>
            </a:r>
          </a:p>
          <a:p>
            <a:pPr algn="ctr">
              <a:spcBef>
                <a:spcPct val="0"/>
              </a:spcBef>
            </a:pPr>
            <a:r>
              <a:rPr lang="en-US" sz="1800">
                <a:solidFill>
                  <a:schemeClr val="tx1"/>
                </a:solidFill>
                <a:latin typeface="Comic Sans MS" pitchFamily="66" charset="0"/>
              </a:rPr>
              <a:t>Access</a:t>
            </a:r>
          </a:p>
        </p:txBody>
      </p:sp>
      <p:sp>
        <p:nvSpPr>
          <p:cNvPr id="955399" name="Rectangle 7"/>
          <p:cNvSpPr>
            <a:spLocks noChangeArrowheads="1"/>
          </p:cNvSpPr>
          <p:nvPr/>
        </p:nvSpPr>
        <p:spPr bwMode="auto">
          <a:xfrm>
            <a:off x="8026400" y="1133475"/>
            <a:ext cx="838200" cy="638175"/>
          </a:xfrm>
          <a:prstGeom prst="rect">
            <a:avLst/>
          </a:prstGeom>
          <a:noFill/>
          <a:ln w="12700">
            <a:noFill/>
            <a:miter lim="800000"/>
            <a:headEnd/>
            <a:tailEnd/>
          </a:ln>
          <a:effectLst/>
        </p:spPr>
        <p:txBody>
          <a:bodyPr lIns="90488" tIns="44450" rIns="90488" bIns="44450">
            <a:spAutoFit/>
          </a:bodyPr>
          <a:lstStyle/>
          <a:p>
            <a:pPr algn="ctr">
              <a:spcBef>
                <a:spcPct val="0"/>
              </a:spcBef>
            </a:pPr>
            <a:r>
              <a:rPr lang="en-US" sz="1800">
                <a:solidFill>
                  <a:schemeClr val="tx1"/>
                </a:solidFill>
                <a:latin typeface="Comic Sans MS" pitchFamily="66" charset="0"/>
              </a:rPr>
              <a:t>Write</a:t>
            </a:r>
          </a:p>
          <a:p>
            <a:pPr algn="ctr">
              <a:spcBef>
                <a:spcPct val="0"/>
              </a:spcBef>
            </a:pPr>
            <a:r>
              <a:rPr lang="en-US" sz="1800">
                <a:solidFill>
                  <a:schemeClr val="tx1"/>
                </a:solidFill>
                <a:latin typeface="Comic Sans MS" pitchFamily="66" charset="0"/>
              </a:rPr>
              <a:t>Back</a:t>
            </a:r>
          </a:p>
        </p:txBody>
      </p:sp>
      <p:sp>
        <p:nvSpPr>
          <p:cNvPr id="955400" name="Rectangle 8"/>
          <p:cNvSpPr>
            <a:spLocks noChangeArrowheads="1"/>
          </p:cNvSpPr>
          <p:nvPr/>
        </p:nvSpPr>
        <p:spPr bwMode="auto">
          <a:xfrm>
            <a:off x="1150938" y="1128713"/>
            <a:ext cx="1401762" cy="638175"/>
          </a:xfrm>
          <a:prstGeom prst="rect">
            <a:avLst/>
          </a:prstGeom>
          <a:solidFill>
            <a:schemeClr val="bg1"/>
          </a:solidFill>
          <a:ln w="12700">
            <a:noFill/>
            <a:miter lim="800000"/>
            <a:headEnd/>
            <a:tailEnd/>
          </a:ln>
          <a:effectLst/>
        </p:spPr>
        <p:txBody>
          <a:bodyPr wrap="none" lIns="90488" tIns="44450" rIns="90488" bIns="44450">
            <a:spAutoFit/>
          </a:bodyPr>
          <a:lstStyle/>
          <a:p>
            <a:pPr algn="ctr">
              <a:spcBef>
                <a:spcPct val="0"/>
              </a:spcBef>
            </a:pPr>
            <a:r>
              <a:rPr lang="en-US" sz="1800" dirty="0">
                <a:solidFill>
                  <a:schemeClr val="tx1"/>
                </a:solidFill>
                <a:latin typeface="Comic Sans MS" pitchFamily="66" charset="0"/>
              </a:rPr>
              <a:t>Instruction</a:t>
            </a:r>
          </a:p>
          <a:p>
            <a:pPr algn="ctr">
              <a:spcBef>
                <a:spcPct val="0"/>
              </a:spcBef>
            </a:pPr>
            <a:r>
              <a:rPr lang="en-US" sz="1800" dirty="0">
                <a:solidFill>
                  <a:schemeClr val="tx1"/>
                </a:solidFill>
                <a:latin typeface="Comic Sans MS" pitchFamily="66" charset="0"/>
              </a:rPr>
              <a:t>Fetch</a:t>
            </a:r>
          </a:p>
        </p:txBody>
      </p:sp>
      <p:sp>
        <p:nvSpPr>
          <p:cNvPr id="955401" name="Rectangle 9"/>
          <p:cNvSpPr>
            <a:spLocks noChangeArrowheads="1"/>
          </p:cNvSpPr>
          <p:nvPr/>
        </p:nvSpPr>
        <p:spPr bwMode="auto">
          <a:xfrm>
            <a:off x="2844800" y="1133475"/>
            <a:ext cx="1746250" cy="638175"/>
          </a:xfrm>
          <a:prstGeom prst="rect">
            <a:avLst/>
          </a:prstGeom>
          <a:solidFill>
            <a:schemeClr val="bg1"/>
          </a:solidFill>
          <a:ln w="12700">
            <a:noFill/>
            <a:miter lim="800000"/>
            <a:headEnd/>
            <a:tailEnd/>
          </a:ln>
          <a:effectLst/>
        </p:spPr>
        <p:txBody>
          <a:bodyPr wrap="none" lIns="90488" tIns="44450" rIns="90488" bIns="44450">
            <a:spAutoFit/>
          </a:bodyPr>
          <a:lstStyle/>
          <a:p>
            <a:pPr algn="ctr">
              <a:spcBef>
                <a:spcPct val="0"/>
              </a:spcBef>
            </a:pPr>
            <a:r>
              <a:rPr lang="en-US" sz="1800">
                <a:solidFill>
                  <a:schemeClr val="tx1"/>
                </a:solidFill>
                <a:latin typeface="Comic Sans MS" pitchFamily="66" charset="0"/>
              </a:rPr>
              <a:t>Instr. Decode</a:t>
            </a:r>
          </a:p>
          <a:p>
            <a:pPr algn="ctr">
              <a:spcBef>
                <a:spcPct val="0"/>
              </a:spcBef>
            </a:pPr>
            <a:r>
              <a:rPr lang="en-US" sz="1800">
                <a:solidFill>
                  <a:schemeClr val="tx1"/>
                </a:solidFill>
                <a:latin typeface="Comic Sans MS" pitchFamily="66" charset="0"/>
              </a:rPr>
              <a:t>Reg. Fetch</a:t>
            </a:r>
          </a:p>
        </p:txBody>
      </p:sp>
      <p:sp>
        <p:nvSpPr>
          <p:cNvPr id="955402" name="Rectangle 10"/>
          <p:cNvSpPr>
            <a:spLocks noChangeArrowheads="1"/>
          </p:cNvSpPr>
          <p:nvPr/>
        </p:nvSpPr>
        <p:spPr bwMode="auto">
          <a:xfrm>
            <a:off x="4995863" y="1128713"/>
            <a:ext cx="1427162" cy="638175"/>
          </a:xfrm>
          <a:prstGeom prst="rect">
            <a:avLst/>
          </a:prstGeom>
          <a:solidFill>
            <a:schemeClr val="bg1"/>
          </a:solidFill>
          <a:ln w="12700">
            <a:noFill/>
            <a:miter lim="800000"/>
            <a:headEnd/>
            <a:tailEnd/>
          </a:ln>
          <a:effectLst/>
        </p:spPr>
        <p:txBody>
          <a:bodyPr lIns="90488" tIns="44450" rIns="90488" bIns="44450">
            <a:spAutoFit/>
          </a:bodyPr>
          <a:lstStyle/>
          <a:p>
            <a:pPr algn="ctr">
              <a:spcBef>
                <a:spcPct val="0"/>
              </a:spcBef>
            </a:pPr>
            <a:r>
              <a:rPr lang="en-US" sz="1800">
                <a:solidFill>
                  <a:schemeClr val="tx1"/>
                </a:solidFill>
                <a:latin typeface="Comic Sans MS" pitchFamily="66" charset="0"/>
              </a:rPr>
              <a:t>Execute</a:t>
            </a:r>
          </a:p>
          <a:p>
            <a:pPr algn="ctr">
              <a:spcBef>
                <a:spcPct val="0"/>
              </a:spcBef>
            </a:pPr>
            <a:r>
              <a:rPr lang="en-US" sz="1800">
                <a:solidFill>
                  <a:schemeClr val="tx1"/>
                </a:solidFill>
                <a:latin typeface="Comic Sans MS" pitchFamily="66" charset="0"/>
              </a:rPr>
              <a:t>Addr. Calc</a:t>
            </a:r>
          </a:p>
        </p:txBody>
      </p:sp>
      <p:grpSp>
        <p:nvGrpSpPr>
          <p:cNvPr id="2" name="Group 11"/>
          <p:cNvGrpSpPr>
            <a:grpSpLocks/>
          </p:cNvGrpSpPr>
          <p:nvPr/>
        </p:nvGrpSpPr>
        <p:grpSpPr bwMode="auto">
          <a:xfrm>
            <a:off x="5740400" y="3190875"/>
            <a:ext cx="449263" cy="1095375"/>
            <a:chOff x="3360" y="2112"/>
            <a:chExt cx="283" cy="816"/>
          </a:xfrm>
        </p:grpSpPr>
        <p:grpSp>
          <p:nvGrpSpPr>
            <p:cNvPr id="3" name="Group 12"/>
            <p:cNvGrpSpPr>
              <a:grpSpLocks/>
            </p:cNvGrpSpPr>
            <p:nvPr/>
          </p:nvGrpSpPr>
          <p:grpSpPr bwMode="auto">
            <a:xfrm>
              <a:off x="3360" y="2112"/>
              <a:ext cx="283" cy="816"/>
              <a:chOff x="3360" y="2112"/>
              <a:chExt cx="283" cy="816"/>
            </a:xfrm>
          </p:grpSpPr>
          <p:sp>
            <p:nvSpPr>
              <p:cNvPr id="955405" name="AutoShape 13"/>
              <p:cNvSpPr>
                <a:spLocks noChangeAspect="1" noChangeArrowheads="1"/>
              </p:cNvSpPr>
              <p:nvPr/>
            </p:nvSpPr>
            <p:spPr bwMode="auto">
              <a:xfrm rot="-5400000">
                <a:off x="3101" y="2386"/>
                <a:ext cx="816" cy="26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55406" name="AutoShape 14"/>
              <p:cNvSpPr>
                <a:spLocks noChangeAspect="1" noChangeArrowheads="1"/>
              </p:cNvSpPr>
              <p:nvPr/>
            </p:nvSpPr>
            <p:spPr bwMode="auto">
              <a:xfrm rot="5400000">
                <a:off x="3301" y="2419"/>
                <a:ext cx="247" cy="129"/>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55407" name="Text Box 15"/>
              <p:cNvSpPr txBox="1">
                <a:spLocks noChangeAspect="1" noChangeArrowheads="1"/>
              </p:cNvSpPr>
              <p:nvPr/>
            </p:nvSpPr>
            <p:spPr bwMode="auto">
              <a:xfrm rot="-16200000">
                <a:off x="3280" y="2416"/>
                <a:ext cx="480" cy="231"/>
              </a:xfrm>
              <a:prstGeom prst="rect">
                <a:avLst/>
              </a:prstGeom>
              <a:noFill/>
              <a:ln w="28575">
                <a:noFill/>
                <a:miter lim="800000"/>
                <a:headEnd/>
                <a:tailEnd/>
              </a:ln>
              <a:effectLst/>
            </p:spPr>
            <p:txBody>
              <a:bodyPr wrap="none" anchor="ctr">
                <a:spAutoFit/>
              </a:bodyPr>
              <a:lstStyle/>
              <a:p>
                <a:pPr algn="ctr">
                  <a:spcBef>
                    <a:spcPct val="0"/>
                  </a:spcBef>
                </a:pPr>
                <a:r>
                  <a:rPr lang="en-US" sz="1800">
                    <a:solidFill>
                      <a:schemeClr val="tx1"/>
                    </a:solidFill>
                    <a:latin typeface="Comic Sans MS" pitchFamily="66" charset="0"/>
                  </a:rPr>
                  <a:t>ALU</a:t>
                </a:r>
                <a:endParaRPr lang="en-US" sz="1000">
                  <a:solidFill>
                    <a:schemeClr val="tx1"/>
                  </a:solidFill>
                  <a:latin typeface="Comic Sans MS" pitchFamily="66" charset="0"/>
                </a:endParaRPr>
              </a:p>
            </p:txBody>
          </p:sp>
        </p:grpSp>
        <p:sp>
          <p:nvSpPr>
            <p:cNvPr id="955408" name="Freeform 16"/>
            <p:cNvSpPr>
              <a:spLocks noChangeAspect="1"/>
            </p:cNvSpPr>
            <p:nvPr/>
          </p:nvSpPr>
          <p:spPr bwMode="auto">
            <a:xfrm rot="5400000">
              <a:off x="3307" y="2425"/>
              <a:ext cx="245" cy="115"/>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solidFill>
              <a:schemeClr val="bg1"/>
            </a:solidFill>
            <a:ln w="28575" cap="flat" cmpd="sng">
              <a:solidFill>
                <a:schemeClr val="tx1"/>
              </a:solidFill>
              <a:prstDash val="solid"/>
              <a:round/>
              <a:headEnd type="none" w="med" len="med"/>
              <a:tailEnd type="none" w="med" len="med"/>
            </a:ln>
            <a:effectLst/>
          </p:spPr>
          <p:txBody>
            <a:bodyPr wrap="none" anchor="ctr"/>
            <a:lstStyle/>
            <a:p>
              <a:endParaRPr lang="en-US"/>
            </a:p>
          </p:txBody>
        </p:sp>
      </p:grpSp>
      <p:sp>
        <p:nvSpPr>
          <p:cNvPr id="955409" name="Rectangle 17"/>
          <p:cNvSpPr>
            <a:spLocks noChangeArrowheads="1"/>
          </p:cNvSpPr>
          <p:nvPr/>
        </p:nvSpPr>
        <p:spPr bwMode="auto">
          <a:xfrm>
            <a:off x="1549400" y="3190875"/>
            <a:ext cx="762000" cy="914400"/>
          </a:xfrm>
          <a:prstGeom prst="rect">
            <a:avLst/>
          </a:prstGeom>
          <a:solidFill>
            <a:schemeClr val="accent1"/>
          </a:solidFill>
          <a:ln w="28575">
            <a:solidFill>
              <a:schemeClr val="tx1"/>
            </a:solidFill>
            <a:miter lim="800000"/>
            <a:headEnd/>
            <a:tailEnd/>
          </a:ln>
          <a:effectLst/>
        </p:spPr>
        <p:txBody>
          <a:bodyPr vert="eaVert" wrap="none" anchor="ctr"/>
          <a:lstStyle/>
          <a:p>
            <a:pPr algn="ctr">
              <a:spcBef>
                <a:spcPct val="0"/>
              </a:spcBef>
            </a:pPr>
            <a:r>
              <a:rPr lang="en-US" sz="1800" b="0">
                <a:solidFill>
                  <a:schemeClr val="tx1"/>
                </a:solidFill>
                <a:latin typeface="Comic Sans MS" pitchFamily="66" charset="0"/>
              </a:rPr>
              <a:t>Memory</a:t>
            </a:r>
          </a:p>
        </p:txBody>
      </p:sp>
      <p:sp>
        <p:nvSpPr>
          <p:cNvPr id="955410" name="Freeform 18"/>
          <p:cNvSpPr>
            <a:spLocks/>
          </p:cNvSpPr>
          <p:nvPr/>
        </p:nvSpPr>
        <p:spPr bwMode="auto">
          <a:xfrm>
            <a:off x="6215063" y="2468563"/>
            <a:ext cx="922337" cy="365125"/>
          </a:xfrm>
          <a:custGeom>
            <a:avLst/>
            <a:gdLst/>
            <a:ahLst/>
            <a:cxnLst>
              <a:cxn ang="0">
                <a:pos x="0" y="240"/>
              </a:cxn>
              <a:cxn ang="0">
                <a:pos x="576" y="240"/>
              </a:cxn>
              <a:cxn ang="0">
                <a:pos x="576" y="0"/>
              </a:cxn>
            </a:cxnLst>
            <a:rect l="0" t="0" r="r" b="b"/>
            <a:pathLst>
              <a:path w="576" h="240">
                <a:moveTo>
                  <a:pt x="0" y="240"/>
                </a:moveTo>
                <a:lnTo>
                  <a:pt x="576" y="240"/>
                </a:lnTo>
                <a:lnTo>
                  <a:pt x="576" y="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11" name="Rectangle 19"/>
          <p:cNvSpPr>
            <a:spLocks noChangeArrowheads="1"/>
          </p:cNvSpPr>
          <p:nvPr/>
        </p:nvSpPr>
        <p:spPr bwMode="auto">
          <a:xfrm>
            <a:off x="3835400" y="2938463"/>
            <a:ext cx="590550" cy="1476375"/>
          </a:xfrm>
          <a:prstGeom prst="rect">
            <a:avLst/>
          </a:prstGeom>
          <a:solidFill>
            <a:schemeClr val="accent1"/>
          </a:solidFill>
          <a:ln w="28575">
            <a:solidFill>
              <a:schemeClr val="tx1"/>
            </a:solidFill>
            <a:miter lim="800000"/>
            <a:headEnd/>
            <a:tailEnd/>
          </a:ln>
          <a:effectLst/>
        </p:spPr>
        <p:txBody>
          <a:bodyPr vert="eaVert" wrap="none" anchor="ctr"/>
          <a:lstStyle/>
          <a:p>
            <a:pPr algn="ctr">
              <a:spcBef>
                <a:spcPct val="0"/>
              </a:spcBef>
            </a:pPr>
            <a:r>
              <a:rPr lang="en-US" sz="1800" b="0">
                <a:solidFill>
                  <a:schemeClr val="tx1"/>
                </a:solidFill>
                <a:latin typeface="Comic Sans MS" pitchFamily="66" charset="0"/>
              </a:rPr>
              <a:t>Reg File</a:t>
            </a:r>
          </a:p>
        </p:txBody>
      </p:sp>
      <p:sp>
        <p:nvSpPr>
          <p:cNvPr id="955412" name="Oval 20"/>
          <p:cNvSpPr>
            <a:spLocks noChangeArrowheads="1"/>
          </p:cNvSpPr>
          <p:nvPr/>
        </p:nvSpPr>
        <p:spPr bwMode="auto">
          <a:xfrm>
            <a:off x="5300663" y="3138488"/>
            <a:ext cx="209550" cy="552450"/>
          </a:xfrm>
          <a:prstGeom prst="ellipse">
            <a:avLst/>
          </a:prstGeom>
          <a:solidFill>
            <a:schemeClr val="accent1"/>
          </a:solidFill>
          <a:ln w="28575">
            <a:solidFill>
              <a:schemeClr val="tx1"/>
            </a:solidFill>
            <a:round/>
            <a:headEnd/>
            <a:tailEnd/>
          </a:ln>
          <a:effectLst/>
        </p:spPr>
        <p:txBody>
          <a:bodyPr vert="eaVert" wrap="none" anchor="ctr"/>
          <a:lstStyle/>
          <a:p>
            <a:pPr algn="ctr">
              <a:spcBef>
                <a:spcPct val="0"/>
              </a:spcBef>
            </a:pPr>
            <a:r>
              <a:rPr lang="en-US" sz="1600" b="0" dirty="0">
                <a:solidFill>
                  <a:schemeClr val="tx1"/>
                </a:solidFill>
                <a:latin typeface="Comic Sans MS" pitchFamily="66" charset="0"/>
              </a:rPr>
              <a:t>MUX</a:t>
            </a:r>
          </a:p>
        </p:txBody>
      </p:sp>
      <p:sp>
        <p:nvSpPr>
          <p:cNvPr id="955413" name="Oval 21"/>
          <p:cNvSpPr>
            <a:spLocks noChangeArrowheads="1"/>
          </p:cNvSpPr>
          <p:nvPr/>
        </p:nvSpPr>
        <p:spPr bwMode="auto">
          <a:xfrm>
            <a:off x="5300663" y="3748088"/>
            <a:ext cx="209550" cy="552450"/>
          </a:xfrm>
          <a:prstGeom prst="ellipse">
            <a:avLst/>
          </a:prstGeom>
          <a:solidFill>
            <a:schemeClr val="accent1"/>
          </a:solidFill>
          <a:ln w="28575">
            <a:solidFill>
              <a:schemeClr val="tx1"/>
            </a:solidFill>
            <a:round/>
            <a:headEnd/>
            <a:tailEnd/>
          </a:ln>
          <a:effectLst/>
        </p:spPr>
        <p:txBody>
          <a:bodyPr vert="eaVert" wrap="none" anchor="ctr"/>
          <a:lstStyle/>
          <a:p>
            <a:pPr algn="ctr">
              <a:spcBef>
                <a:spcPct val="0"/>
              </a:spcBef>
            </a:pPr>
            <a:r>
              <a:rPr lang="en-US" sz="1600" b="0" dirty="0">
                <a:solidFill>
                  <a:schemeClr val="tx1"/>
                </a:solidFill>
                <a:latin typeface="Comic Sans MS" pitchFamily="66" charset="0"/>
              </a:rPr>
              <a:t>MUX</a:t>
            </a:r>
          </a:p>
        </p:txBody>
      </p:sp>
      <p:sp>
        <p:nvSpPr>
          <p:cNvPr id="955414" name="Freeform 22"/>
          <p:cNvSpPr>
            <a:spLocks/>
          </p:cNvSpPr>
          <p:nvPr/>
        </p:nvSpPr>
        <p:spPr bwMode="auto">
          <a:xfrm>
            <a:off x="4978400" y="2833688"/>
            <a:ext cx="750888" cy="661987"/>
          </a:xfrm>
          <a:custGeom>
            <a:avLst/>
            <a:gdLst/>
            <a:ahLst/>
            <a:cxnLst>
              <a:cxn ang="0">
                <a:pos x="0" y="480"/>
              </a:cxn>
              <a:cxn ang="0">
                <a:pos x="0" y="0"/>
              </a:cxn>
              <a:cxn ang="0">
                <a:pos x="336" y="0"/>
              </a:cxn>
            </a:cxnLst>
            <a:rect l="0" t="0" r="r" b="b"/>
            <a:pathLst>
              <a:path w="336" h="480">
                <a:moveTo>
                  <a:pt x="0" y="480"/>
                </a:moveTo>
                <a:lnTo>
                  <a:pt x="0" y="0"/>
                </a:lnTo>
                <a:lnTo>
                  <a:pt x="336" y="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15" name="Rectangle 23"/>
          <p:cNvSpPr>
            <a:spLocks noChangeArrowheads="1"/>
          </p:cNvSpPr>
          <p:nvPr/>
        </p:nvSpPr>
        <p:spPr bwMode="auto">
          <a:xfrm rot="-21600000">
            <a:off x="7129463" y="3519488"/>
            <a:ext cx="533400" cy="1143000"/>
          </a:xfrm>
          <a:prstGeom prst="rect">
            <a:avLst/>
          </a:prstGeom>
          <a:solidFill>
            <a:schemeClr val="accent1"/>
          </a:solidFill>
          <a:ln w="28575">
            <a:solidFill>
              <a:schemeClr val="tx1"/>
            </a:solidFill>
            <a:miter lim="800000"/>
            <a:headEnd/>
            <a:tailEnd/>
          </a:ln>
          <a:effectLst/>
        </p:spPr>
        <p:txBody>
          <a:bodyPr vert="eaVert" wrap="none" anchor="ctr"/>
          <a:lstStyle/>
          <a:p>
            <a:pPr algn="ctr">
              <a:spcBef>
                <a:spcPct val="0"/>
              </a:spcBef>
            </a:pPr>
            <a:r>
              <a:rPr lang="en-US" sz="1800" b="0">
                <a:solidFill>
                  <a:schemeClr val="tx1"/>
                </a:solidFill>
                <a:latin typeface="Comic Sans MS" pitchFamily="66" charset="0"/>
              </a:rPr>
              <a:t>Data</a:t>
            </a:r>
          </a:p>
          <a:p>
            <a:pPr algn="ctr">
              <a:lnSpc>
                <a:spcPct val="80000"/>
              </a:lnSpc>
              <a:spcBef>
                <a:spcPct val="0"/>
              </a:spcBef>
            </a:pPr>
            <a:r>
              <a:rPr lang="en-US" sz="1800" b="0">
                <a:solidFill>
                  <a:schemeClr val="tx1"/>
                </a:solidFill>
                <a:latin typeface="Comic Sans MS" pitchFamily="66" charset="0"/>
              </a:rPr>
              <a:t>Memory</a:t>
            </a:r>
          </a:p>
        </p:txBody>
      </p:sp>
      <p:sp>
        <p:nvSpPr>
          <p:cNvPr id="955416" name="Oval 24"/>
          <p:cNvSpPr>
            <a:spLocks noChangeArrowheads="1"/>
          </p:cNvSpPr>
          <p:nvPr/>
        </p:nvSpPr>
        <p:spPr bwMode="auto">
          <a:xfrm>
            <a:off x="8331200" y="4029075"/>
            <a:ext cx="209550" cy="552450"/>
          </a:xfrm>
          <a:prstGeom prst="ellipse">
            <a:avLst/>
          </a:prstGeom>
          <a:solidFill>
            <a:schemeClr val="accent1"/>
          </a:solidFill>
          <a:ln w="28575">
            <a:solidFill>
              <a:schemeClr val="tx1"/>
            </a:solidFill>
            <a:round/>
            <a:headEnd/>
            <a:tailEnd/>
          </a:ln>
          <a:effectLst/>
        </p:spPr>
        <p:txBody>
          <a:bodyPr vert="eaVert" wrap="none" anchor="ctr"/>
          <a:lstStyle/>
          <a:p>
            <a:pPr algn="ctr">
              <a:spcBef>
                <a:spcPct val="0"/>
              </a:spcBef>
            </a:pPr>
            <a:r>
              <a:rPr lang="en-US" sz="1800" b="0" dirty="0">
                <a:solidFill>
                  <a:schemeClr val="tx1"/>
                </a:solidFill>
                <a:latin typeface="Comic Sans MS" pitchFamily="66" charset="0"/>
              </a:rPr>
              <a:t>MUX</a:t>
            </a:r>
          </a:p>
        </p:txBody>
      </p:sp>
      <p:sp>
        <p:nvSpPr>
          <p:cNvPr id="955417" name="Oval 25"/>
          <p:cNvSpPr>
            <a:spLocks noChangeArrowheads="1"/>
          </p:cNvSpPr>
          <p:nvPr/>
        </p:nvSpPr>
        <p:spPr bwMode="auto">
          <a:xfrm>
            <a:off x="3835400" y="4498975"/>
            <a:ext cx="447675" cy="676275"/>
          </a:xfrm>
          <a:prstGeom prst="ellipse">
            <a:avLst/>
          </a:prstGeom>
          <a:solidFill>
            <a:schemeClr val="accent1"/>
          </a:solidFill>
          <a:ln w="28575">
            <a:solidFill>
              <a:schemeClr val="tx1"/>
            </a:solidFill>
            <a:round/>
            <a:headEnd/>
            <a:tailEnd/>
          </a:ln>
          <a:effectLst/>
        </p:spPr>
        <p:txBody>
          <a:bodyPr wrap="none" anchor="ctr"/>
          <a:lstStyle/>
          <a:p>
            <a:pPr algn="ctr">
              <a:spcBef>
                <a:spcPct val="0"/>
              </a:spcBef>
            </a:pPr>
            <a:r>
              <a:rPr lang="en-US" sz="1000">
                <a:solidFill>
                  <a:schemeClr val="tx1"/>
                </a:solidFill>
                <a:latin typeface="Comic Sans MS" pitchFamily="66" charset="0"/>
              </a:rPr>
              <a:t>Sign</a:t>
            </a:r>
          </a:p>
          <a:p>
            <a:pPr algn="ctr">
              <a:spcBef>
                <a:spcPct val="0"/>
              </a:spcBef>
            </a:pPr>
            <a:r>
              <a:rPr lang="en-US" sz="1000">
                <a:solidFill>
                  <a:schemeClr val="tx1"/>
                </a:solidFill>
                <a:latin typeface="Comic Sans MS" pitchFamily="66" charset="0"/>
              </a:rPr>
              <a:t>Extend</a:t>
            </a:r>
            <a:endParaRPr lang="en-US" sz="1200" b="0">
              <a:solidFill>
                <a:schemeClr val="tx1"/>
              </a:solidFill>
              <a:latin typeface="Comic Sans MS" pitchFamily="66" charset="0"/>
            </a:endParaRPr>
          </a:p>
        </p:txBody>
      </p:sp>
      <p:sp>
        <p:nvSpPr>
          <p:cNvPr id="955418" name="Line 26"/>
          <p:cNvSpPr>
            <a:spLocks noChangeShapeType="1"/>
          </p:cNvSpPr>
          <p:nvPr/>
        </p:nvSpPr>
        <p:spPr bwMode="auto">
          <a:xfrm>
            <a:off x="2798763" y="1066800"/>
            <a:ext cx="0" cy="5334000"/>
          </a:xfrm>
          <a:prstGeom prst="line">
            <a:avLst/>
          </a:prstGeom>
          <a:noFill/>
          <a:ln w="28575">
            <a:solidFill>
              <a:schemeClr val="tx1"/>
            </a:solidFill>
            <a:prstDash val="sysDot"/>
            <a:round/>
            <a:headEnd/>
            <a:tailEnd/>
          </a:ln>
          <a:effectLst/>
        </p:spPr>
        <p:txBody>
          <a:bodyPr wrap="none" anchor="ctr"/>
          <a:lstStyle/>
          <a:p>
            <a:endParaRPr lang="en-US"/>
          </a:p>
        </p:txBody>
      </p:sp>
      <p:sp>
        <p:nvSpPr>
          <p:cNvPr id="955419" name="Line 27"/>
          <p:cNvSpPr>
            <a:spLocks noChangeShapeType="1"/>
          </p:cNvSpPr>
          <p:nvPr/>
        </p:nvSpPr>
        <p:spPr bwMode="auto">
          <a:xfrm>
            <a:off x="4673600" y="1057275"/>
            <a:ext cx="0" cy="5334000"/>
          </a:xfrm>
          <a:prstGeom prst="line">
            <a:avLst/>
          </a:prstGeom>
          <a:noFill/>
          <a:ln w="28575">
            <a:solidFill>
              <a:schemeClr val="tx1"/>
            </a:solidFill>
            <a:prstDash val="sysDot"/>
            <a:round/>
            <a:headEnd/>
            <a:tailEnd/>
          </a:ln>
          <a:effectLst/>
        </p:spPr>
        <p:txBody>
          <a:bodyPr wrap="none" anchor="ctr"/>
          <a:lstStyle/>
          <a:p>
            <a:endParaRPr lang="en-US"/>
          </a:p>
        </p:txBody>
      </p:sp>
      <p:sp>
        <p:nvSpPr>
          <p:cNvPr id="955420" name="Line 28"/>
          <p:cNvSpPr>
            <a:spLocks noChangeShapeType="1"/>
          </p:cNvSpPr>
          <p:nvPr/>
        </p:nvSpPr>
        <p:spPr bwMode="auto">
          <a:xfrm>
            <a:off x="6457950" y="1074738"/>
            <a:ext cx="0" cy="5334000"/>
          </a:xfrm>
          <a:prstGeom prst="line">
            <a:avLst/>
          </a:prstGeom>
          <a:noFill/>
          <a:ln w="28575">
            <a:solidFill>
              <a:schemeClr val="tx1"/>
            </a:solidFill>
            <a:prstDash val="sysDot"/>
            <a:round/>
            <a:headEnd/>
            <a:tailEnd/>
          </a:ln>
          <a:effectLst/>
        </p:spPr>
        <p:txBody>
          <a:bodyPr wrap="none" anchor="ctr"/>
          <a:lstStyle/>
          <a:p>
            <a:endParaRPr lang="en-US"/>
          </a:p>
        </p:txBody>
      </p:sp>
      <p:sp>
        <p:nvSpPr>
          <p:cNvPr id="955421" name="Line 29"/>
          <p:cNvSpPr>
            <a:spLocks noChangeShapeType="1"/>
          </p:cNvSpPr>
          <p:nvPr/>
        </p:nvSpPr>
        <p:spPr bwMode="auto">
          <a:xfrm>
            <a:off x="7950200" y="1057275"/>
            <a:ext cx="0" cy="5334000"/>
          </a:xfrm>
          <a:prstGeom prst="line">
            <a:avLst/>
          </a:prstGeom>
          <a:noFill/>
          <a:ln w="28575">
            <a:solidFill>
              <a:schemeClr val="tx1"/>
            </a:solidFill>
            <a:prstDash val="sysDot"/>
            <a:round/>
            <a:headEnd/>
            <a:tailEnd/>
          </a:ln>
          <a:effectLst/>
        </p:spPr>
        <p:txBody>
          <a:bodyPr wrap="none" anchor="ctr"/>
          <a:lstStyle/>
          <a:p>
            <a:endParaRPr lang="en-US"/>
          </a:p>
        </p:txBody>
      </p:sp>
      <p:sp>
        <p:nvSpPr>
          <p:cNvPr id="955422" name="Line 30"/>
          <p:cNvSpPr>
            <a:spLocks noChangeShapeType="1"/>
          </p:cNvSpPr>
          <p:nvPr/>
        </p:nvSpPr>
        <p:spPr bwMode="auto">
          <a:xfrm>
            <a:off x="2311400" y="3648075"/>
            <a:ext cx="3048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23" name="Line 31"/>
          <p:cNvSpPr>
            <a:spLocks noChangeShapeType="1"/>
          </p:cNvSpPr>
          <p:nvPr/>
        </p:nvSpPr>
        <p:spPr bwMode="auto">
          <a:xfrm>
            <a:off x="2921000" y="3648075"/>
            <a:ext cx="2286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24" name="Freeform 32"/>
          <p:cNvSpPr>
            <a:spLocks/>
          </p:cNvSpPr>
          <p:nvPr/>
        </p:nvSpPr>
        <p:spPr bwMode="auto">
          <a:xfrm>
            <a:off x="3149600" y="3109913"/>
            <a:ext cx="685800" cy="1757362"/>
          </a:xfrm>
          <a:custGeom>
            <a:avLst/>
            <a:gdLst/>
            <a:ahLst/>
            <a:cxnLst>
              <a:cxn ang="0">
                <a:pos x="0" y="0"/>
              </a:cxn>
              <a:cxn ang="0">
                <a:pos x="0" y="1056"/>
              </a:cxn>
              <a:cxn ang="0">
                <a:pos x="480" y="1056"/>
              </a:cxn>
            </a:cxnLst>
            <a:rect l="0" t="0" r="r" b="b"/>
            <a:pathLst>
              <a:path w="480" h="1056">
                <a:moveTo>
                  <a:pt x="0" y="0"/>
                </a:moveTo>
                <a:lnTo>
                  <a:pt x="0" y="1056"/>
                </a:lnTo>
                <a:lnTo>
                  <a:pt x="480" y="1056"/>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25" name="Line 33"/>
          <p:cNvSpPr>
            <a:spLocks noChangeShapeType="1"/>
          </p:cNvSpPr>
          <p:nvPr/>
        </p:nvSpPr>
        <p:spPr bwMode="auto">
          <a:xfrm>
            <a:off x="3149600" y="3114675"/>
            <a:ext cx="6858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26" name="Line 34"/>
          <p:cNvSpPr>
            <a:spLocks noChangeShapeType="1"/>
          </p:cNvSpPr>
          <p:nvPr/>
        </p:nvSpPr>
        <p:spPr bwMode="auto">
          <a:xfrm>
            <a:off x="3149600" y="3419475"/>
            <a:ext cx="6858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27" name="Line 35"/>
          <p:cNvSpPr>
            <a:spLocks noChangeShapeType="1"/>
          </p:cNvSpPr>
          <p:nvPr/>
        </p:nvSpPr>
        <p:spPr bwMode="auto">
          <a:xfrm>
            <a:off x="4445000" y="3495675"/>
            <a:ext cx="8382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28" name="Rectangle 36"/>
          <p:cNvSpPr>
            <a:spLocks noChangeArrowheads="1"/>
          </p:cNvSpPr>
          <p:nvPr/>
        </p:nvSpPr>
        <p:spPr bwMode="auto">
          <a:xfrm>
            <a:off x="5740400" y="2657475"/>
            <a:ext cx="457200" cy="381000"/>
          </a:xfrm>
          <a:prstGeom prst="rect">
            <a:avLst/>
          </a:prstGeom>
          <a:noFill/>
          <a:ln w="28575">
            <a:solidFill>
              <a:schemeClr val="tx1"/>
            </a:solidFill>
            <a:miter lim="800000"/>
            <a:headEnd/>
            <a:tailEnd/>
          </a:ln>
          <a:effectLst/>
        </p:spPr>
        <p:txBody>
          <a:bodyPr wrap="none" anchor="ctr"/>
          <a:lstStyle/>
          <a:p>
            <a:pPr algn="ctr">
              <a:spcBef>
                <a:spcPct val="0"/>
              </a:spcBef>
            </a:pPr>
            <a:r>
              <a:rPr lang="en-US" sz="1200" b="0">
                <a:solidFill>
                  <a:schemeClr val="tx1"/>
                </a:solidFill>
                <a:latin typeface="Comic Sans MS" pitchFamily="66" charset="0"/>
              </a:rPr>
              <a:t>Zero?</a:t>
            </a:r>
            <a:endParaRPr lang="en-US" sz="1800" b="0">
              <a:solidFill>
                <a:schemeClr val="tx1"/>
              </a:solidFill>
              <a:latin typeface="Comic Sans MS" pitchFamily="66" charset="0"/>
            </a:endParaRPr>
          </a:p>
        </p:txBody>
      </p:sp>
      <p:sp>
        <p:nvSpPr>
          <p:cNvPr id="955429" name="Line 37"/>
          <p:cNvSpPr>
            <a:spLocks noChangeShapeType="1"/>
          </p:cNvSpPr>
          <p:nvPr/>
        </p:nvSpPr>
        <p:spPr bwMode="auto">
          <a:xfrm>
            <a:off x="5511800" y="3419475"/>
            <a:ext cx="2286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30" name="Line 38"/>
          <p:cNvSpPr>
            <a:spLocks noChangeShapeType="1"/>
          </p:cNvSpPr>
          <p:nvPr/>
        </p:nvSpPr>
        <p:spPr bwMode="auto">
          <a:xfrm>
            <a:off x="5511800" y="4029075"/>
            <a:ext cx="2286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31" name="Freeform 39"/>
          <p:cNvSpPr>
            <a:spLocks/>
          </p:cNvSpPr>
          <p:nvPr/>
        </p:nvSpPr>
        <p:spPr bwMode="auto">
          <a:xfrm>
            <a:off x="482600" y="1819275"/>
            <a:ext cx="7086600" cy="1812925"/>
          </a:xfrm>
          <a:custGeom>
            <a:avLst/>
            <a:gdLst/>
            <a:ahLst/>
            <a:cxnLst>
              <a:cxn ang="0">
                <a:pos x="4224" y="253"/>
              </a:cxn>
              <a:cxn ang="0">
                <a:pos x="4464" y="253"/>
              </a:cxn>
              <a:cxn ang="0">
                <a:pos x="4464" y="0"/>
              </a:cxn>
              <a:cxn ang="0">
                <a:pos x="0" y="0"/>
              </a:cxn>
              <a:cxn ang="0">
                <a:pos x="2" y="1142"/>
              </a:cxn>
              <a:cxn ang="0">
                <a:pos x="172" y="1142"/>
              </a:cxn>
            </a:cxnLst>
            <a:rect l="0" t="0" r="r" b="b"/>
            <a:pathLst>
              <a:path w="4464" h="1142">
                <a:moveTo>
                  <a:pt x="4224" y="253"/>
                </a:moveTo>
                <a:lnTo>
                  <a:pt x="4464" y="253"/>
                </a:lnTo>
                <a:lnTo>
                  <a:pt x="4464" y="0"/>
                </a:lnTo>
                <a:lnTo>
                  <a:pt x="0" y="0"/>
                </a:lnTo>
                <a:lnTo>
                  <a:pt x="2" y="1142"/>
                </a:lnTo>
                <a:lnTo>
                  <a:pt x="172" y="1142"/>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32" name="Line 40"/>
          <p:cNvSpPr>
            <a:spLocks noChangeShapeType="1"/>
          </p:cNvSpPr>
          <p:nvPr/>
        </p:nvSpPr>
        <p:spPr bwMode="auto">
          <a:xfrm>
            <a:off x="6197600" y="3724275"/>
            <a:ext cx="9144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33" name="Freeform 41"/>
          <p:cNvSpPr>
            <a:spLocks/>
          </p:cNvSpPr>
          <p:nvPr/>
        </p:nvSpPr>
        <p:spPr bwMode="auto">
          <a:xfrm>
            <a:off x="6723063" y="2336800"/>
            <a:ext cx="304800" cy="1371600"/>
          </a:xfrm>
          <a:custGeom>
            <a:avLst/>
            <a:gdLst/>
            <a:ahLst/>
            <a:cxnLst>
              <a:cxn ang="0">
                <a:pos x="0" y="960"/>
              </a:cxn>
              <a:cxn ang="0">
                <a:pos x="0" y="0"/>
              </a:cxn>
              <a:cxn ang="0">
                <a:pos x="192" y="0"/>
              </a:cxn>
            </a:cxnLst>
            <a:rect l="0" t="0" r="r" b="b"/>
            <a:pathLst>
              <a:path w="192" h="960">
                <a:moveTo>
                  <a:pt x="0" y="960"/>
                </a:moveTo>
                <a:lnTo>
                  <a:pt x="0" y="0"/>
                </a:lnTo>
                <a:lnTo>
                  <a:pt x="192" y="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34" name="Line 42"/>
          <p:cNvSpPr>
            <a:spLocks noChangeShapeType="1"/>
          </p:cNvSpPr>
          <p:nvPr/>
        </p:nvSpPr>
        <p:spPr bwMode="auto">
          <a:xfrm>
            <a:off x="4445000" y="3952875"/>
            <a:ext cx="8382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35" name="Line 43"/>
          <p:cNvSpPr>
            <a:spLocks noChangeShapeType="1"/>
          </p:cNvSpPr>
          <p:nvPr/>
        </p:nvSpPr>
        <p:spPr bwMode="auto">
          <a:xfrm>
            <a:off x="1092200" y="3648075"/>
            <a:ext cx="4572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36" name="Line 44"/>
          <p:cNvSpPr>
            <a:spLocks noChangeShapeType="1"/>
          </p:cNvSpPr>
          <p:nvPr/>
        </p:nvSpPr>
        <p:spPr bwMode="auto">
          <a:xfrm>
            <a:off x="1549400" y="2886075"/>
            <a:ext cx="2286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37" name="Freeform 45"/>
          <p:cNvSpPr>
            <a:spLocks/>
          </p:cNvSpPr>
          <p:nvPr/>
        </p:nvSpPr>
        <p:spPr bwMode="auto">
          <a:xfrm>
            <a:off x="1244600" y="2276475"/>
            <a:ext cx="533400" cy="1371600"/>
          </a:xfrm>
          <a:custGeom>
            <a:avLst/>
            <a:gdLst/>
            <a:ahLst/>
            <a:cxnLst>
              <a:cxn ang="0">
                <a:pos x="0" y="864"/>
              </a:cxn>
              <a:cxn ang="0">
                <a:pos x="0" y="0"/>
              </a:cxn>
              <a:cxn ang="0">
                <a:pos x="336" y="0"/>
              </a:cxn>
            </a:cxnLst>
            <a:rect l="0" t="0" r="r" b="b"/>
            <a:pathLst>
              <a:path w="336" h="864">
                <a:moveTo>
                  <a:pt x="0" y="864"/>
                </a:moveTo>
                <a:lnTo>
                  <a:pt x="0" y="0"/>
                </a:lnTo>
                <a:lnTo>
                  <a:pt x="336" y="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38" name="Freeform 46"/>
          <p:cNvSpPr>
            <a:spLocks/>
          </p:cNvSpPr>
          <p:nvPr/>
        </p:nvSpPr>
        <p:spPr bwMode="auto">
          <a:xfrm>
            <a:off x="6716713" y="3724275"/>
            <a:ext cx="1614487" cy="1143000"/>
          </a:xfrm>
          <a:custGeom>
            <a:avLst/>
            <a:gdLst/>
            <a:ahLst/>
            <a:cxnLst>
              <a:cxn ang="0">
                <a:pos x="0" y="0"/>
              </a:cxn>
              <a:cxn ang="0">
                <a:pos x="0" y="720"/>
              </a:cxn>
              <a:cxn ang="0">
                <a:pos x="864" y="720"/>
              </a:cxn>
              <a:cxn ang="0">
                <a:pos x="864" y="480"/>
              </a:cxn>
              <a:cxn ang="0">
                <a:pos x="1008" y="480"/>
              </a:cxn>
            </a:cxnLst>
            <a:rect l="0" t="0" r="r" b="b"/>
            <a:pathLst>
              <a:path w="1008" h="720">
                <a:moveTo>
                  <a:pt x="0" y="0"/>
                </a:moveTo>
                <a:lnTo>
                  <a:pt x="0" y="720"/>
                </a:lnTo>
                <a:lnTo>
                  <a:pt x="864" y="720"/>
                </a:lnTo>
                <a:lnTo>
                  <a:pt x="864" y="480"/>
                </a:lnTo>
                <a:lnTo>
                  <a:pt x="1008" y="48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39" name="Freeform 47"/>
          <p:cNvSpPr>
            <a:spLocks/>
          </p:cNvSpPr>
          <p:nvPr/>
        </p:nvSpPr>
        <p:spPr bwMode="auto">
          <a:xfrm>
            <a:off x="3454400" y="4029075"/>
            <a:ext cx="5334000" cy="1828800"/>
          </a:xfrm>
          <a:custGeom>
            <a:avLst/>
            <a:gdLst/>
            <a:ahLst/>
            <a:cxnLst>
              <a:cxn ang="0">
                <a:pos x="3168" y="96"/>
              </a:cxn>
              <a:cxn ang="0">
                <a:pos x="3312" y="96"/>
              </a:cxn>
              <a:cxn ang="0">
                <a:pos x="3312" y="768"/>
              </a:cxn>
              <a:cxn ang="0">
                <a:pos x="0" y="768"/>
              </a:cxn>
              <a:cxn ang="0">
                <a:pos x="0" y="0"/>
              </a:cxn>
              <a:cxn ang="0">
                <a:pos x="240" y="0"/>
              </a:cxn>
            </a:cxnLst>
            <a:rect l="0" t="0" r="r" b="b"/>
            <a:pathLst>
              <a:path w="3312" h="768">
                <a:moveTo>
                  <a:pt x="3168" y="96"/>
                </a:moveTo>
                <a:lnTo>
                  <a:pt x="3312" y="96"/>
                </a:lnTo>
                <a:lnTo>
                  <a:pt x="3312" y="768"/>
                </a:lnTo>
                <a:lnTo>
                  <a:pt x="0" y="768"/>
                </a:lnTo>
                <a:lnTo>
                  <a:pt x="0" y="0"/>
                </a:lnTo>
                <a:lnTo>
                  <a:pt x="240" y="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40" name="Freeform 48"/>
          <p:cNvSpPr>
            <a:spLocks/>
          </p:cNvSpPr>
          <p:nvPr/>
        </p:nvSpPr>
        <p:spPr bwMode="auto">
          <a:xfrm>
            <a:off x="4978400" y="3952875"/>
            <a:ext cx="2133600" cy="533400"/>
          </a:xfrm>
          <a:custGeom>
            <a:avLst/>
            <a:gdLst/>
            <a:ahLst/>
            <a:cxnLst>
              <a:cxn ang="0">
                <a:pos x="0" y="0"/>
              </a:cxn>
              <a:cxn ang="0">
                <a:pos x="0" y="336"/>
              </a:cxn>
              <a:cxn ang="0">
                <a:pos x="1344" y="336"/>
              </a:cxn>
            </a:cxnLst>
            <a:rect l="0" t="0" r="r" b="b"/>
            <a:pathLst>
              <a:path w="1344" h="336">
                <a:moveTo>
                  <a:pt x="0" y="0"/>
                </a:moveTo>
                <a:lnTo>
                  <a:pt x="0" y="336"/>
                </a:lnTo>
                <a:lnTo>
                  <a:pt x="1344" y="336"/>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41" name="Freeform 49"/>
          <p:cNvSpPr>
            <a:spLocks/>
          </p:cNvSpPr>
          <p:nvPr/>
        </p:nvSpPr>
        <p:spPr bwMode="auto">
          <a:xfrm>
            <a:off x="3302000" y="3800475"/>
            <a:ext cx="5257800" cy="1828800"/>
          </a:xfrm>
          <a:custGeom>
            <a:avLst/>
            <a:gdLst/>
            <a:ahLst/>
            <a:cxnLst>
              <a:cxn ang="0">
                <a:pos x="3024" y="960"/>
              </a:cxn>
              <a:cxn ang="0">
                <a:pos x="3312" y="960"/>
              </a:cxn>
              <a:cxn ang="0">
                <a:pos x="3312" y="1200"/>
              </a:cxn>
              <a:cxn ang="0">
                <a:pos x="0" y="1200"/>
              </a:cxn>
              <a:cxn ang="0">
                <a:pos x="0" y="0"/>
              </a:cxn>
              <a:cxn ang="0">
                <a:pos x="336" y="0"/>
              </a:cxn>
            </a:cxnLst>
            <a:rect l="0" t="0" r="r" b="b"/>
            <a:pathLst>
              <a:path w="3312" h="1200">
                <a:moveTo>
                  <a:pt x="3024" y="960"/>
                </a:moveTo>
                <a:lnTo>
                  <a:pt x="3312" y="960"/>
                </a:lnTo>
                <a:lnTo>
                  <a:pt x="3312" y="1200"/>
                </a:lnTo>
                <a:lnTo>
                  <a:pt x="0" y="1200"/>
                </a:lnTo>
                <a:lnTo>
                  <a:pt x="0" y="0"/>
                </a:lnTo>
                <a:lnTo>
                  <a:pt x="336" y="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grpSp>
        <p:nvGrpSpPr>
          <p:cNvPr id="4" name="Group 50"/>
          <p:cNvGrpSpPr>
            <a:grpSpLocks/>
          </p:cNvGrpSpPr>
          <p:nvPr/>
        </p:nvGrpSpPr>
        <p:grpSpPr bwMode="auto">
          <a:xfrm>
            <a:off x="2616200" y="1895475"/>
            <a:ext cx="5487988" cy="3643313"/>
            <a:chOff x="1631" y="1405"/>
            <a:chExt cx="3457" cy="2295"/>
          </a:xfrm>
        </p:grpSpPr>
        <p:grpSp>
          <p:nvGrpSpPr>
            <p:cNvPr id="5" name="Group 51"/>
            <p:cNvGrpSpPr>
              <a:grpSpLocks/>
            </p:cNvGrpSpPr>
            <p:nvPr/>
          </p:nvGrpSpPr>
          <p:grpSpPr bwMode="auto">
            <a:xfrm>
              <a:off x="1631" y="1405"/>
              <a:ext cx="192" cy="2295"/>
              <a:chOff x="1486" y="1488"/>
              <a:chExt cx="192" cy="2295"/>
            </a:xfrm>
          </p:grpSpPr>
          <p:sp>
            <p:nvSpPr>
              <p:cNvPr id="955444" name="Rectangle 52"/>
              <p:cNvSpPr>
                <a:spLocks noChangeArrowheads="1"/>
              </p:cNvSpPr>
              <p:nvPr/>
            </p:nvSpPr>
            <p:spPr bwMode="auto">
              <a:xfrm>
                <a:off x="1486" y="1488"/>
                <a:ext cx="192" cy="2295"/>
              </a:xfrm>
              <a:prstGeom prst="rect">
                <a:avLst/>
              </a:prstGeom>
              <a:solidFill>
                <a:srgbClr val="07F707"/>
              </a:solidFill>
              <a:ln w="28575">
                <a:solidFill>
                  <a:schemeClr val="tx1"/>
                </a:solidFill>
                <a:miter lim="800000"/>
                <a:headEnd/>
                <a:tailEnd/>
              </a:ln>
              <a:effectLst/>
            </p:spPr>
            <p:txBody>
              <a:bodyPr vert="eaVert" wrap="none" anchor="ctr"/>
              <a:lstStyle/>
              <a:p>
                <a:pPr algn="ctr">
                  <a:spcBef>
                    <a:spcPct val="0"/>
                  </a:spcBef>
                </a:pPr>
                <a:r>
                  <a:rPr lang="en-US" sz="1800">
                    <a:solidFill>
                      <a:schemeClr val="tx1"/>
                    </a:solidFill>
                    <a:latin typeface="Comic Sans MS" pitchFamily="66" charset="0"/>
                  </a:rPr>
                  <a:t>IF/ID</a:t>
                </a:r>
              </a:p>
            </p:txBody>
          </p:sp>
          <p:sp>
            <p:nvSpPr>
              <p:cNvPr id="955445" name="AutoShape 53"/>
              <p:cNvSpPr>
                <a:spLocks noChangeArrowheads="1"/>
              </p:cNvSpPr>
              <p:nvPr/>
            </p:nvSpPr>
            <p:spPr bwMode="auto">
              <a:xfrm>
                <a:off x="1486" y="3591"/>
                <a:ext cx="192" cy="192"/>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grpSp>
        <p:grpSp>
          <p:nvGrpSpPr>
            <p:cNvPr id="6" name="Group 54"/>
            <p:cNvGrpSpPr>
              <a:grpSpLocks/>
            </p:cNvGrpSpPr>
            <p:nvPr/>
          </p:nvGrpSpPr>
          <p:grpSpPr bwMode="auto">
            <a:xfrm>
              <a:off x="2832" y="1405"/>
              <a:ext cx="193" cy="2295"/>
              <a:chOff x="2740" y="1436"/>
              <a:chExt cx="193" cy="2295"/>
            </a:xfrm>
          </p:grpSpPr>
          <p:sp>
            <p:nvSpPr>
              <p:cNvPr id="955447" name="Rectangle 55"/>
              <p:cNvSpPr>
                <a:spLocks noChangeArrowheads="1"/>
              </p:cNvSpPr>
              <p:nvPr/>
            </p:nvSpPr>
            <p:spPr bwMode="auto">
              <a:xfrm rot="-21600000">
                <a:off x="2741" y="1436"/>
                <a:ext cx="192" cy="2295"/>
              </a:xfrm>
              <a:prstGeom prst="rect">
                <a:avLst/>
              </a:prstGeom>
              <a:solidFill>
                <a:srgbClr val="07F707"/>
              </a:solidFill>
              <a:ln w="28575">
                <a:solidFill>
                  <a:schemeClr val="tx1"/>
                </a:solidFill>
                <a:miter lim="800000"/>
                <a:headEnd/>
                <a:tailEnd/>
              </a:ln>
              <a:effectLst/>
            </p:spPr>
            <p:txBody>
              <a:bodyPr vert="eaVert" wrap="none" anchor="ctr"/>
              <a:lstStyle/>
              <a:p>
                <a:pPr algn="ctr">
                  <a:spcBef>
                    <a:spcPct val="0"/>
                  </a:spcBef>
                </a:pPr>
                <a:r>
                  <a:rPr lang="en-US" sz="1800">
                    <a:solidFill>
                      <a:schemeClr val="tx1"/>
                    </a:solidFill>
                    <a:latin typeface="Comic Sans MS" pitchFamily="66" charset="0"/>
                  </a:rPr>
                  <a:t>ID/EX</a:t>
                </a:r>
              </a:p>
            </p:txBody>
          </p:sp>
          <p:sp>
            <p:nvSpPr>
              <p:cNvPr id="955448" name="AutoShape 56"/>
              <p:cNvSpPr>
                <a:spLocks noChangeArrowheads="1"/>
              </p:cNvSpPr>
              <p:nvPr/>
            </p:nvSpPr>
            <p:spPr bwMode="auto">
              <a:xfrm rot="-21600000">
                <a:off x="2740" y="3533"/>
                <a:ext cx="192" cy="192"/>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grpSp>
        <p:grpSp>
          <p:nvGrpSpPr>
            <p:cNvPr id="7" name="Group 57"/>
            <p:cNvGrpSpPr>
              <a:grpSpLocks/>
            </p:cNvGrpSpPr>
            <p:nvPr/>
          </p:nvGrpSpPr>
          <p:grpSpPr bwMode="auto">
            <a:xfrm>
              <a:off x="4896" y="1405"/>
              <a:ext cx="192" cy="2295"/>
              <a:chOff x="4972" y="1431"/>
              <a:chExt cx="192" cy="2295"/>
            </a:xfrm>
          </p:grpSpPr>
          <p:sp>
            <p:nvSpPr>
              <p:cNvPr id="955450" name="Rectangle 58"/>
              <p:cNvSpPr>
                <a:spLocks noChangeArrowheads="1"/>
              </p:cNvSpPr>
              <p:nvPr/>
            </p:nvSpPr>
            <p:spPr bwMode="auto">
              <a:xfrm>
                <a:off x="4972" y="1431"/>
                <a:ext cx="192" cy="2295"/>
              </a:xfrm>
              <a:prstGeom prst="rect">
                <a:avLst/>
              </a:prstGeom>
              <a:solidFill>
                <a:srgbClr val="07F707"/>
              </a:solidFill>
              <a:ln w="28575">
                <a:solidFill>
                  <a:schemeClr val="tx1"/>
                </a:solidFill>
                <a:miter lim="800000"/>
                <a:headEnd/>
                <a:tailEnd/>
              </a:ln>
              <a:effectLst/>
            </p:spPr>
            <p:txBody>
              <a:bodyPr vert="eaVert" wrap="none" anchor="ctr"/>
              <a:lstStyle/>
              <a:p>
                <a:pPr algn="ctr">
                  <a:spcBef>
                    <a:spcPct val="0"/>
                  </a:spcBef>
                </a:pPr>
                <a:r>
                  <a:rPr lang="en-US" sz="1800">
                    <a:solidFill>
                      <a:schemeClr val="tx1"/>
                    </a:solidFill>
                    <a:latin typeface="Comic Sans MS" pitchFamily="66" charset="0"/>
                  </a:rPr>
                  <a:t>MEM/WB</a:t>
                </a:r>
              </a:p>
            </p:txBody>
          </p:sp>
          <p:sp>
            <p:nvSpPr>
              <p:cNvPr id="955451" name="AutoShape 59"/>
              <p:cNvSpPr>
                <a:spLocks noChangeArrowheads="1"/>
              </p:cNvSpPr>
              <p:nvPr/>
            </p:nvSpPr>
            <p:spPr bwMode="auto">
              <a:xfrm>
                <a:off x="4972" y="3534"/>
                <a:ext cx="192" cy="192"/>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grpSp>
        <p:grpSp>
          <p:nvGrpSpPr>
            <p:cNvPr id="8" name="Group 60"/>
            <p:cNvGrpSpPr>
              <a:grpSpLocks/>
            </p:cNvGrpSpPr>
            <p:nvPr/>
          </p:nvGrpSpPr>
          <p:grpSpPr bwMode="auto">
            <a:xfrm>
              <a:off x="3966" y="1405"/>
              <a:ext cx="192" cy="2295"/>
              <a:chOff x="3920" y="1447"/>
              <a:chExt cx="192" cy="2295"/>
            </a:xfrm>
          </p:grpSpPr>
          <p:sp>
            <p:nvSpPr>
              <p:cNvPr id="955453" name="Rectangle 61"/>
              <p:cNvSpPr>
                <a:spLocks noChangeArrowheads="1"/>
              </p:cNvSpPr>
              <p:nvPr/>
            </p:nvSpPr>
            <p:spPr bwMode="auto">
              <a:xfrm rot="-21600000">
                <a:off x="3920" y="1447"/>
                <a:ext cx="192" cy="2295"/>
              </a:xfrm>
              <a:prstGeom prst="rect">
                <a:avLst/>
              </a:prstGeom>
              <a:solidFill>
                <a:srgbClr val="07F707"/>
              </a:solidFill>
              <a:ln w="28575">
                <a:solidFill>
                  <a:schemeClr val="tx1"/>
                </a:solidFill>
                <a:miter lim="800000"/>
                <a:headEnd/>
                <a:tailEnd/>
              </a:ln>
              <a:effectLst/>
            </p:spPr>
            <p:txBody>
              <a:bodyPr vert="eaVert" wrap="none" anchor="ctr"/>
              <a:lstStyle/>
              <a:p>
                <a:pPr algn="ctr">
                  <a:spcBef>
                    <a:spcPct val="0"/>
                  </a:spcBef>
                </a:pPr>
                <a:r>
                  <a:rPr lang="en-US" sz="1800">
                    <a:solidFill>
                      <a:schemeClr val="tx1"/>
                    </a:solidFill>
                    <a:latin typeface="Comic Sans MS" pitchFamily="66" charset="0"/>
                  </a:rPr>
                  <a:t>EX/MEM</a:t>
                </a:r>
              </a:p>
            </p:txBody>
          </p:sp>
          <p:sp>
            <p:nvSpPr>
              <p:cNvPr id="955454" name="AutoShape 62"/>
              <p:cNvSpPr>
                <a:spLocks noChangeArrowheads="1"/>
              </p:cNvSpPr>
              <p:nvPr/>
            </p:nvSpPr>
            <p:spPr bwMode="auto">
              <a:xfrm rot="-21600000">
                <a:off x="3920" y="3544"/>
                <a:ext cx="192" cy="192"/>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grpSp>
      </p:grpSp>
      <p:sp>
        <p:nvSpPr>
          <p:cNvPr id="955455" name="Line 63"/>
          <p:cNvSpPr>
            <a:spLocks noChangeShapeType="1"/>
          </p:cNvSpPr>
          <p:nvPr/>
        </p:nvSpPr>
        <p:spPr bwMode="auto">
          <a:xfrm>
            <a:off x="4292600" y="4867275"/>
            <a:ext cx="228600" cy="1588"/>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56" name="Freeform 64"/>
          <p:cNvSpPr>
            <a:spLocks/>
          </p:cNvSpPr>
          <p:nvPr/>
        </p:nvSpPr>
        <p:spPr bwMode="auto">
          <a:xfrm>
            <a:off x="4826000" y="4181475"/>
            <a:ext cx="457200" cy="685800"/>
          </a:xfrm>
          <a:custGeom>
            <a:avLst/>
            <a:gdLst/>
            <a:ahLst/>
            <a:cxnLst>
              <a:cxn ang="0">
                <a:pos x="0" y="432"/>
              </a:cxn>
              <a:cxn ang="0">
                <a:pos x="192" y="432"/>
              </a:cxn>
              <a:cxn ang="0">
                <a:pos x="192" y="0"/>
              </a:cxn>
              <a:cxn ang="0">
                <a:pos x="336" y="0"/>
              </a:cxn>
            </a:cxnLst>
            <a:rect l="0" t="0" r="r" b="b"/>
            <a:pathLst>
              <a:path w="336" h="432">
                <a:moveTo>
                  <a:pt x="0" y="432"/>
                </a:moveTo>
                <a:lnTo>
                  <a:pt x="192" y="432"/>
                </a:lnTo>
                <a:lnTo>
                  <a:pt x="192" y="0"/>
                </a:lnTo>
                <a:lnTo>
                  <a:pt x="336" y="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57" name="Line 65"/>
          <p:cNvSpPr>
            <a:spLocks noChangeShapeType="1"/>
          </p:cNvSpPr>
          <p:nvPr/>
        </p:nvSpPr>
        <p:spPr bwMode="auto">
          <a:xfrm>
            <a:off x="2921000" y="2047875"/>
            <a:ext cx="16002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58" name="Freeform 66"/>
          <p:cNvSpPr>
            <a:spLocks/>
          </p:cNvSpPr>
          <p:nvPr/>
        </p:nvSpPr>
        <p:spPr bwMode="auto">
          <a:xfrm>
            <a:off x="3149600" y="4867275"/>
            <a:ext cx="1371600" cy="381000"/>
          </a:xfrm>
          <a:custGeom>
            <a:avLst/>
            <a:gdLst/>
            <a:ahLst/>
            <a:cxnLst>
              <a:cxn ang="0">
                <a:pos x="0" y="0"/>
              </a:cxn>
              <a:cxn ang="0">
                <a:pos x="0" y="288"/>
              </a:cxn>
              <a:cxn ang="0">
                <a:pos x="864" y="288"/>
              </a:cxn>
            </a:cxnLst>
            <a:rect l="0" t="0" r="r" b="b"/>
            <a:pathLst>
              <a:path w="864" h="288">
                <a:moveTo>
                  <a:pt x="0" y="0"/>
                </a:moveTo>
                <a:lnTo>
                  <a:pt x="0" y="288"/>
                </a:lnTo>
                <a:lnTo>
                  <a:pt x="864" y="288"/>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59" name="Line 67"/>
          <p:cNvSpPr>
            <a:spLocks noChangeShapeType="1"/>
          </p:cNvSpPr>
          <p:nvPr/>
        </p:nvSpPr>
        <p:spPr bwMode="auto">
          <a:xfrm>
            <a:off x="4826000" y="5248275"/>
            <a:ext cx="14478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60" name="Line 68"/>
          <p:cNvSpPr>
            <a:spLocks noChangeShapeType="1"/>
          </p:cNvSpPr>
          <p:nvPr/>
        </p:nvSpPr>
        <p:spPr bwMode="auto">
          <a:xfrm>
            <a:off x="6654800" y="5248275"/>
            <a:ext cx="11430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61" name="Freeform 69"/>
          <p:cNvSpPr>
            <a:spLocks/>
          </p:cNvSpPr>
          <p:nvPr/>
        </p:nvSpPr>
        <p:spPr bwMode="auto">
          <a:xfrm>
            <a:off x="2159000" y="2047875"/>
            <a:ext cx="457200" cy="533400"/>
          </a:xfrm>
          <a:custGeom>
            <a:avLst/>
            <a:gdLst/>
            <a:ahLst/>
            <a:cxnLst>
              <a:cxn ang="0">
                <a:pos x="0" y="336"/>
              </a:cxn>
              <a:cxn ang="0">
                <a:pos x="144" y="336"/>
              </a:cxn>
              <a:cxn ang="0">
                <a:pos x="144" y="0"/>
              </a:cxn>
              <a:cxn ang="0">
                <a:pos x="240" y="0"/>
              </a:cxn>
            </a:cxnLst>
            <a:rect l="0" t="0" r="r" b="b"/>
            <a:pathLst>
              <a:path w="240" h="336">
                <a:moveTo>
                  <a:pt x="0" y="336"/>
                </a:moveTo>
                <a:lnTo>
                  <a:pt x="144" y="336"/>
                </a:lnTo>
                <a:lnTo>
                  <a:pt x="144" y="0"/>
                </a:lnTo>
                <a:lnTo>
                  <a:pt x="240" y="0"/>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grpSp>
        <p:nvGrpSpPr>
          <p:cNvPr id="9" name="Group 70"/>
          <p:cNvGrpSpPr>
            <a:grpSpLocks/>
          </p:cNvGrpSpPr>
          <p:nvPr/>
        </p:nvGrpSpPr>
        <p:grpSpPr bwMode="auto">
          <a:xfrm>
            <a:off x="1338263" y="2147888"/>
            <a:ext cx="914400" cy="990600"/>
            <a:chOff x="827" y="1455"/>
            <a:chExt cx="576" cy="624"/>
          </a:xfrm>
        </p:grpSpPr>
        <p:sp>
          <p:nvSpPr>
            <p:cNvPr id="955463" name="Text Box 71"/>
            <p:cNvSpPr txBox="1">
              <a:spLocks noChangeArrowheads="1"/>
            </p:cNvSpPr>
            <p:nvPr/>
          </p:nvSpPr>
          <p:spPr bwMode="auto">
            <a:xfrm>
              <a:off x="827" y="1791"/>
              <a:ext cx="192" cy="288"/>
            </a:xfrm>
            <a:prstGeom prst="rect">
              <a:avLst/>
            </a:prstGeom>
            <a:solidFill>
              <a:schemeClr val="bg1"/>
            </a:solidFill>
            <a:ln w="28575">
              <a:noFill/>
              <a:miter lim="800000"/>
              <a:headEnd/>
              <a:tailEnd/>
            </a:ln>
            <a:effectLst/>
          </p:spPr>
          <p:txBody>
            <a:bodyPr anchor="ctr">
              <a:spAutoFit/>
            </a:bodyPr>
            <a:lstStyle/>
            <a:p>
              <a:pPr algn="ctr">
                <a:spcBef>
                  <a:spcPct val="0"/>
                </a:spcBef>
              </a:pPr>
              <a:r>
                <a:rPr lang="en-US" sz="2400">
                  <a:solidFill>
                    <a:schemeClr val="tx1"/>
                  </a:solidFill>
                  <a:latin typeface="Comic Sans MS" pitchFamily="66" charset="0"/>
                </a:rPr>
                <a:t>4</a:t>
              </a:r>
            </a:p>
          </p:txBody>
        </p:sp>
        <p:sp>
          <p:nvSpPr>
            <p:cNvPr id="955464" name="AutoShape 72"/>
            <p:cNvSpPr>
              <a:spLocks noChangeAspect="1" noChangeArrowheads="1"/>
            </p:cNvSpPr>
            <p:nvPr/>
          </p:nvSpPr>
          <p:spPr bwMode="auto">
            <a:xfrm rot="-5400000">
              <a:off x="965" y="1592"/>
              <a:ext cx="576" cy="3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7F707"/>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55465" name="AutoShape 73"/>
            <p:cNvSpPr>
              <a:spLocks noChangeAspect="1" noChangeArrowheads="1"/>
            </p:cNvSpPr>
            <p:nvPr/>
          </p:nvSpPr>
          <p:spPr bwMode="auto">
            <a:xfrm rot="5400000">
              <a:off x="1071" y="1644"/>
              <a:ext cx="174" cy="145"/>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55466" name="Text Box 74"/>
            <p:cNvSpPr txBox="1">
              <a:spLocks noChangeAspect="1" noChangeArrowheads="1"/>
            </p:cNvSpPr>
            <p:nvPr/>
          </p:nvSpPr>
          <p:spPr bwMode="auto">
            <a:xfrm rot="-16200000">
              <a:off x="1015" y="1643"/>
              <a:ext cx="494" cy="212"/>
            </a:xfrm>
            <a:prstGeom prst="rect">
              <a:avLst/>
            </a:prstGeom>
            <a:noFill/>
            <a:ln w="28575">
              <a:noFill/>
              <a:miter lim="800000"/>
              <a:headEnd/>
              <a:tailEnd/>
            </a:ln>
            <a:effectLst/>
          </p:spPr>
          <p:txBody>
            <a:bodyPr wrap="none" anchor="ctr">
              <a:spAutoFit/>
            </a:bodyPr>
            <a:lstStyle/>
            <a:p>
              <a:pPr algn="ctr">
                <a:spcBef>
                  <a:spcPct val="0"/>
                </a:spcBef>
              </a:pPr>
              <a:r>
                <a:rPr lang="en-US" sz="1600" dirty="0">
                  <a:solidFill>
                    <a:schemeClr val="tx1"/>
                  </a:solidFill>
                  <a:latin typeface="Comic Sans MS" pitchFamily="66" charset="0"/>
                </a:rPr>
                <a:t>Adder</a:t>
              </a:r>
            </a:p>
          </p:txBody>
        </p:sp>
        <p:sp>
          <p:nvSpPr>
            <p:cNvPr id="955467" name="Freeform 75"/>
            <p:cNvSpPr>
              <a:spLocks noChangeAspect="1"/>
            </p:cNvSpPr>
            <p:nvPr/>
          </p:nvSpPr>
          <p:spPr bwMode="auto">
            <a:xfrm rot="5400000">
              <a:off x="1076" y="1652"/>
              <a:ext cx="173" cy="130"/>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solidFill>
              <a:schemeClr val="bg1"/>
            </a:solidFill>
            <a:ln w="28575" cap="flat" cmpd="sng">
              <a:solidFill>
                <a:schemeClr val="tx1"/>
              </a:solidFill>
              <a:prstDash val="solid"/>
              <a:round/>
              <a:headEnd type="none" w="med" len="med"/>
              <a:tailEnd type="none" w="med" len="med"/>
            </a:ln>
            <a:effectLst/>
          </p:spPr>
          <p:txBody>
            <a:bodyPr wrap="none" anchor="ctr"/>
            <a:lstStyle/>
            <a:p>
              <a:endParaRPr lang="en-US"/>
            </a:p>
          </p:txBody>
        </p:sp>
      </p:grpSp>
      <p:sp>
        <p:nvSpPr>
          <p:cNvPr id="955468" name="Line 76"/>
          <p:cNvSpPr>
            <a:spLocks noChangeShapeType="1"/>
          </p:cNvSpPr>
          <p:nvPr/>
        </p:nvSpPr>
        <p:spPr bwMode="auto">
          <a:xfrm>
            <a:off x="4826000" y="2047875"/>
            <a:ext cx="14478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69" name="Line 77"/>
          <p:cNvSpPr>
            <a:spLocks noChangeShapeType="1"/>
          </p:cNvSpPr>
          <p:nvPr/>
        </p:nvSpPr>
        <p:spPr bwMode="auto">
          <a:xfrm>
            <a:off x="6654800" y="2047875"/>
            <a:ext cx="3810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955470" name="Freeform 78"/>
          <p:cNvSpPr>
            <a:spLocks/>
          </p:cNvSpPr>
          <p:nvPr/>
        </p:nvSpPr>
        <p:spPr bwMode="auto">
          <a:xfrm>
            <a:off x="5054600" y="2047875"/>
            <a:ext cx="228600" cy="1219200"/>
          </a:xfrm>
          <a:custGeom>
            <a:avLst/>
            <a:gdLst/>
            <a:ahLst/>
            <a:cxnLst>
              <a:cxn ang="0">
                <a:pos x="0" y="0"/>
              </a:cxn>
              <a:cxn ang="0">
                <a:pos x="0" y="768"/>
              </a:cxn>
              <a:cxn ang="0">
                <a:pos x="96" y="768"/>
              </a:cxn>
            </a:cxnLst>
            <a:rect l="0" t="0" r="r" b="b"/>
            <a:pathLst>
              <a:path w="96" h="768">
                <a:moveTo>
                  <a:pt x="0" y="0"/>
                </a:moveTo>
                <a:lnTo>
                  <a:pt x="0" y="768"/>
                </a:lnTo>
                <a:lnTo>
                  <a:pt x="96" y="768"/>
                </a:lnTo>
              </a:path>
            </a:pathLst>
          </a:custGeom>
          <a:noFill/>
          <a:ln w="28575" cap="flat" cmpd="sng">
            <a:solidFill>
              <a:schemeClr val="tx1"/>
            </a:solidFill>
            <a:prstDash val="solid"/>
            <a:round/>
            <a:headEnd type="none" w="med" len="med"/>
            <a:tailEnd type="triangle" w="med" len="med"/>
          </a:ln>
          <a:effectLst/>
        </p:spPr>
        <p:txBody>
          <a:bodyPr wrap="none" anchor="ctr"/>
          <a:lstStyle/>
          <a:p>
            <a:endParaRPr lang="en-US"/>
          </a:p>
        </p:txBody>
      </p:sp>
      <p:sp>
        <p:nvSpPr>
          <p:cNvPr id="955471" name="Text Box 79"/>
          <p:cNvSpPr txBox="1">
            <a:spLocks noChangeArrowheads="1"/>
          </p:cNvSpPr>
          <p:nvPr/>
        </p:nvSpPr>
        <p:spPr bwMode="auto">
          <a:xfrm>
            <a:off x="2951163" y="2001838"/>
            <a:ext cx="1304925" cy="304800"/>
          </a:xfrm>
          <a:prstGeom prst="rect">
            <a:avLst/>
          </a:prstGeom>
          <a:noFill/>
          <a:ln w="28575">
            <a:noFill/>
            <a:miter lim="800000"/>
            <a:headEnd/>
            <a:tailEnd/>
          </a:ln>
          <a:effectLst/>
        </p:spPr>
        <p:txBody>
          <a:bodyPr wrap="none" anchor="ctr">
            <a:spAutoFit/>
          </a:bodyPr>
          <a:lstStyle/>
          <a:p>
            <a:pPr algn="ctr">
              <a:spcBef>
                <a:spcPct val="0"/>
              </a:spcBef>
            </a:pPr>
            <a:r>
              <a:rPr lang="en-US" sz="1400" b="0">
                <a:solidFill>
                  <a:schemeClr val="tx1"/>
                </a:solidFill>
                <a:latin typeface="Comic Sans MS" pitchFamily="66" charset="0"/>
              </a:rPr>
              <a:t>Next SEQ PC</a:t>
            </a:r>
          </a:p>
        </p:txBody>
      </p:sp>
      <p:sp>
        <p:nvSpPr>
          <p:cNvPr id="955472" name="Oval 80"/>
          <p:cNvSpPr>
            <a:spLocks noChangeArrowheads="1"/>
          </p:cNvSpPr>
          <p:nvPr/>
        </p:nvSpPr>
        <p:spPr bwMode="auto">
          <a:xfrm>
            <a:off x="6678613" y="3686175"/>
            <a:ext cx="74612" cy="74613"/>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955473" name="Oval 81"/>
          <p:cNvSpPr>
            <a:spLocks noChangeArrowheads="1"/>
          </p:cNvSpPr>
          <p:nvPr/>
        </p:nvSpPr>
        <p:spPr bwMode="auto">
          <a:xfrm>
            <a:off x="4940300" y="3919538"/>
            <a:ext cx="74613" cy="74612"/>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955474" name="Oval 82"/>
          <p:cNvSpPr>
            <a:spLocks noChangeArrowheads="1"/>
          </p:cNvSpPr>
          <p:nvPr/>
        </p:nvSpPr>
        <p:spPr bwMode="auto">
          <a:xfrm>
            <a:off x="4935538" y="3452813"/>
            <a:ext cx="74612" cy="74612"/>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955475" name="Oval 83"/>
          <p:cNvSpPr>
            <a:spLocks noChangeArrowheads="1"/>
          </p:cNvSpPr>
          <p:nvPr/>
        </p:nvSpPr>
        <p:spPr bwMode="auto">
          <a:xfrm>
            <a:off x="3106738" y="3376613"/>
            <a:ext cx="74612" cy="74612"/>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955476" name="Oval 84"/>
          <p:cNvSpPr>
            <a:spLocks noChangeArrowheads="1"/>
          </p:cNvSpPr>
          <p:nvPr/>
        </p:nvSpPr>
        <p:spPr bwMode="auto">
          <a:xfrm>
            <a:off x="3125788" y="4810125"/>
            <a:ext cx="74612" cy="74613"/>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955477" name="Oval 85"/>
          <p:cNvSpPr>
            <a:spLocks noChangeArrowheads="1"/>
          </p:cNvSpPr>
          <p:nvPr/>
        </p:nvSpPr>
        <p:spPr bwMode="auto">
          <a:xfrm>
            <a:off x="1196975" y="3605213"/>
            <a:ext cx="74613" cy="74612"/>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955478" name="Oval 86"/>
          <p:cNvSpPr>
            <a:spLocks noChangeArrowheads="1"/>
          </p:cNvSpPr>
          <p:nvPr/>
        </p:nvSpPr>
        <p:spPr bwMode="auto">
          <a:xfrm>
            <a:off x="3106738" y="4829175"/>
            <a:ext cx="74612" cy="74613"/>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955479" name="Oval 87"/>
          <p:cNvSpPr>
            <a:spLocks noChangeArrowheads="1"/>
          </p:cNvSpPr>
          <p:nvPr/>
        </p:nvSpPr>
        <p:spPr bwMode="auto">
          <a:xfrm>
            <a:off x="5018088" y="2011363"/>
            <a:ext cx="74612" cy="74612"/>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955480" name="Text Box 88"/>
          <p:cNvSpPr txBox="1">
            <a:spLocks noChangeArrowheads="1"/>
          </p:cNvSpPr>
          <p:nvPr/>
        </p:nvSpPr>
        <p:spPr bwMode="auto">
          <a:xfrm>
            <a:off x="4986338" y="2008188"/>
            <a:ext cx="1304925" cy="304800"/>
          </a:xfrm>
          <a:prstGeom prst="rect">
            <a:avLst/>
          </a:prstGeom>
          <a:noFill/>
          <a:ln w="28575">
            <a:noFill/>
            <a:miter lim="800000"/>
            <a:headEnd/>
            <a:tailEnd/>
          </a:ln>
          <a:effectLst/>
        </p:spPr>
        <p:txBody>
          <a:bodyPr wrap="none" anchor="ctr">
            <a:spAutoFit/>
          </a:bodyPr>
          <a:lstStyle/>
          <a:p>
            <a:pPr algn="ctr">
              <a:spcBef>
                <a:spcPct val="0"/>
              </a:spcBef>
            </a:pPr>
            <a:r>
              <a:rPr lang="en-US" sz="1400" b="0">
                <a:solidFill>
                  <a:schemeClr val="tx1"/>
                </a:solidFill>
                <a:latin typeface="Comic Sans MS" pitchFamily="66" charset="0"/>
              </a:rPr>
              <a:t>Next SEQ PC</a:t>
            </a:r>
          </a:p>
        </p:txBody>
      </p:sp>
      <p:sp>
        <p:nvSpPr>
          <p:cNvPr id="955481" name="Text Box 89"/>
          <p:cNvSpPr txBox="1">
            <a:spLocks noChangeArrowheads="1"/>
          </p:cNvSpPr>
          <p:nvPr/>
        </p:nvSpPr>
        <p:spPr bwMode="auto">
          <a:xfrm>
            <a:off x="3844925" y="5262563"/>
            <a:ext cx="388938" cy="274637"/>
          </a:xfrm>
          <a:prstGeom prst="rect">
            <a:avLst/>
          </a:prstGeom>
          <a:noFill/>
          <a:ln w="28575">
            <a:noFill/>
            <a:miter lim="800000"/>
            <a:headEnd/>
            <a:tailEnd/>
          </a:ln>
          <a:effectLst/>
        </p:spPr>
        <p:txBody>
          <a:bodyPr wrap="none" anchor="ctr">
            <a:spAutoFit/>
          </a:bodyPr>
          <a:lstStyle/>
          <a:p>
            <a:pPr algn="ctr">
              <a:spcBef>
                <a:spcPct val="0"/>
              </a:spcBef>
            </a:pPr>
            <a:r>
              <a:rPr lang="en-US" sz="1200" b="0">
                <a:solidFill>
                  <a:schemeClr val="tx1"/>
                </a:solidFill>
                <a:latin typeface="Comic Sans MS" pitchFamily="66" charset="0"/>
              </a:rPr>
              <a:t>RD</a:t>
            </a:r>
            <a:endParaRPr lang="en-US" sz="1400" b="0">
              <a:solidFill>
                <a:schemeClr val="tx1"/>
              </a:solidFill>
              <a:latin typeface="Comic Sans MS" pitchFamily="66" charset="0"/>
            </a:endParaRPr>
          </a:p>
        </p:txBody>
      </p:sp>
      <p:sp>
        <p:nvSpPr>
          <p:cNvPr id="955482" name="Text Box 90"/>
          <p:cNvSpPr txBox="1">
            <a:spLocks noChangeArrowheads="1"/>
          </p:cNvSpPr>
          <p:nvPr/>
        </p:nvSpPr>
        <p:spPr bwMode="auto">
          <a:xfrm>
            <a:off x="5264150" y="5262563"/>
            <a:ext cx="388938" cy="274637"/>
          </a:xfrm>
          <a:prstGeom prst="rect">
            <a:avLst/>
          </a:prstGeom>
          <a:noFill/>
          <a:ln w="28575">
            <a:noFill/>
            <a:miter lim="800000"/>
            <a:headEnd/>
            <a:tailEnd/>
          </a:ln>
          <a:effectLst/>
        </p:spPr>
        <p:txBody>
          <a:bodyPr wrap="none" anchor="ctr">
            <a:spAutoFit/>
          </a:bodyPr>
          <a:lstStyle/>
          <a:p>
            <a:pPr algn="ctr">
              <a:spcBef>
                <a:spcPct val="0"/>
              </a:spcBef>
            </a:pPr>
            <a:r>
              <a:rPr lang="en-US" sz="1200" b="0">
                <a:solidFill>
                  <a:schemeClr val="tx1"/>
                </a:solidFill>
                <a:latin typeface="Comic Sans MS" pitchFamily="66" charset="0"/>
              </a:rPr>
              <a:t>RD</a:t>
            </a:r>
            <a:endParaRPr lang="en-US" sz="1400" b="0">
              <a:solidFill>
                <a:schemeClr val="tx1"/>
              </a:solidFill>
              <a:latin typeface="Comic Sans MS" pitchFamily="66" charset="0"/>
            </a:endParaRPr>
          </a:p>
        </p:txBody>
      </p:sp>
      <p:sp>
        <p:nvSpPr>
          <p:cNvPr id="955483" name="Text Box 91"/>
          <p:cNvSpPr txBox="1">
            <a:spLocks noChangeArrowheads="1"/>
          </p:cNvSpPr>
          <p:nvPr/>
        </p:nvSpPr>
        <p:spPr bwMode="auto">
          <a:xfrm>
            <a:off x="6940550" y="5262563"/>
            <a:ext cx="388938" cy="274637"/>
          </a:xfrm>
          <a:prstGeom prst="rect">
            <a:avLst/>
          </a:prstGeom>
          <a:noFill/>
          <a:ln w="28575">
            <a:noFill/>
            <a:miter lim="800000"/>
            <a:headEnd/>
            <a:tailEnd/>
          </a:ln>
          <a:effectLst/>
        </p:spPr>
        <p:txBody>
          <a:bodyPr wrap="none" anchor="ctr">
            <a:spAutoFit/>
          </a:bodyPr>
          <a:lstStyle/>
          <a:p>
            <a:pPr algn="ctr">
              <a:spcBef>
                <a:spcPct val="0"/>
              </a:spcBef>
            </a:pPr>
            <a:r>
              <a:rPr lang="en-US" sz="1200" b="0">
                <a:solidFill>
                  <a:schemeClr val="tx1"/>
                </a:solidFill>
                <a:latin typeface="Comic Sans MS" pitchFamily="66" charset="0"/>
              </a:rPr>
              <a:t>RD</a:t>
            </a:r>
            <a:endParaRPr lang="en-US" sz="1400" b="0">
              <a:solidFill>
                <a:schemeClr val="tx1"/>
              </a:solidFill>
              <a:latin typeface="Comic Sans MS" pitchFamily="66" charset="0"/>
            </a:endParaRPr>
          </a:p>
        </p:txBody>
      </p:sp>
      <p:sp>
        <p:nvSpPr>
          <p:cNvPr id="955484" name="Text Box 92"/>
          <p:cNvSpPr txBox="1">
            <a:spLocks noChangeArrowheads="1"/>
          </p:cNvSpPr>
          <p:nvPr/>
        </p:nvSpPr>
        <p:spPr bwMode="auto">
          <a:xfrm rot="-5400000">
            <a:off x="8456613" y="4846638"/>
            <a:ext cx="927100" cy="304800"/>
          </a:xfrm>
          <a:prstGeom prst="rect">
            <a:avLst/>
          </a:prstGeom>
          <a:noFill/>
          <a:ln w="28575">
            <a:noFill/>
            <a:miter lim="800000"/>
            <a:headEnd/>
            <a:tailEnd/>
          </a:ln>
          <a:effectLst/>
        </p:spPr>
        <p:txBody>
          <a:bodyPr wrap="none" anchor="ctr">
            <a:spAutoFit/>
          </a:bodyPr>
          <a:lstStyle/>
          <a:p>
            <a:pPr algn="ctr">
              <a:spcBef>
                <a:spcPct val="0"/>
              </a:spcBef>
            </a:pPr>
            <a:r>
              <a:rPr lang="en-US" sz="1400" b="0">
                <a:solidFill>
                  <a:schemeClr val="tx1"/>
                </a:solidFill>
                <a:latin typeface="Comic Sans MS" pitchFamily="66" charset="0"/>
              </a:rPr>
              <a:t>WB Data</a:t>
            </a:r>
          </a:p>
        </p:txBody>
      </p:sp>
      <p:sp>
        <p:nvSpPr>
          <p:cNvPr id="955485" name="Rectangle 93"/>
          <p:cNvSpPr>
            <a:spLocks noChangeArrowheads="1"/>
          </p:cNvSpPr>
          <p:nvPr/>
        </p:nvSpPr>
        <p:spPr bwMode="auto">
          <a:xfrm>
            <a:off x="398463" y="5921375"/>
            <a:ext cx="7486650" cy="428322"/>
          </a:xfrm>
          <a:prstGeom prst="rect">
            <a:avLst/>
          </a:prstGeom>
          <a:solidFill>
            <a:schemeClr val="bg1"/>
          </a:solidFill>
          <a:ln w="12700">
            <a:noFill/>
            <a:miter lim="800000"/>
            <a:headEnd/>
            <a:tailEnd/>
          </a:ln>
          <a:effectLst/>
        </p:spPr>
        <p:txBody>
          <a:bodyPr lIns="90488" tIns="44450" rIns="90488" bIns="44450">
            <a:spAutoFit/>
          </a:bodyPr>
          <a:lstStyle/>
          <a:p>
            <a:pPr>
              <a:lnSpc>
                <a:spcPct val="90000"/>
              </a:lnSpc>
              <a:spcBef>
                <a:spcPct val="30000"/>
              </a:spcBef>
              <a:buFontTx/>
              <a:buChar char="•"/>
            </a:pPr>
            <a:r>
              <a:rPr lang="en-US" sz="2400" dirty="0">
                <a:solidFill>
                  <a:schemeClr val="tx1"/>
                </a:solidFill>
                <a:latin typeface="Comic Sans MS" pitchFamily="66" charset="0"/>
              </a:rPr>
              <a:t>  </a:t>
            </a:r>
            <a:endParaRPr lang="en-US" sz="1800" dirty="0">
              <a:solidFill>
                <a:schemeClr val="tx1"/>
              </a:solidFill>
              <a:latin typeface="Comic Sans MS" pitchFamily="66" charset="0"/>
            </a:endParaRPr>
          </a:p>
        </p:txBody>
      </p:sp>
      <p:sp>
        <p:nvSpPr>
          <p:cNvPr id="955486" name="Text Box 94"/>
          <p:cNvSpPr txBox="1">
            <a:spLocks noChangeArrowheads="1"/>
          </p:cNvSpPr>
          <p:nvPr/>
        </p:nvSpPr>
        <p:spPr bwMode="auto">
          <a:xfrm>
            <a:off x="609600" y="1828800"/>
            <a:ext cx="862013" cy="304800"/>
          </a:xfrm>
          <a:prstGeom prst="rect">
            <a:avLst/>
          </a:prstGeom>
          <a:noFill/>
          <a:ln w="28575">
            <a:noFill/>
            <a:miter lim="800000"/>
            <a:headEnd/>
            <a:tailEnd/>
          </a:ln>
          <a:effectLst/>
        </p:spPr>
        <p:txBody>
          <a:bodyPr wrap="none" anchor="ctr">
            <a:spAutoFit/>
          </a:bodyPr>
          <a:lstStyle/>
          <a:p>
            <a:pPr algn="ctr">
              <a:spcBef>
                <a:spcPct val="0"/>
              </a:spcBef>
            </a:pPr>
            <a:r>
              <a:rPr lang="en-US" sz="1400" b="0">
                <a:solidFill>
                  <a:schemeClr val="tx1"/>
                </a:solidFill>
                <a:latin typeface="Comic Sans MS" pitchFamily="66" charset="0"/>
              </a:rPr>
              <a:t>Next PC</a:t>
            </a:r>
          </a:p>
        </p:txBody>
      </p:sp>
      <p:grpSp>
        <p:nvGrpSpPr>
          <p:cNvPr id="10" name="Group 95"/>
          <p:cNvGrpSpPr>
            <a:grpSpLocks/>
          </p:cNvGrpSpPr>
          <p:nvPr/>
        </p:nvGrpSpPr>
        <p:grpSpPr bwMode="auto">
          <a:xfrm>
            <a:off x="774700" y="3038475"/>
            <a:ext cx="304800" cy="1228725"/>
            <a:chOff x="488" y="1914"/>
            <a:chExt cx="192" cy="774"/>
          </a:xfrm>
        </p:grpSpPr>
        <p:sp>
          <p:nvSpPr>
            <p:cNvPr id="955488" name="Rectangle 96"/>
            <p:cNvSpPr>
              <a:spLocks noChangeArrowheads="1"/>
            </p:cNvSpPr>
            <p:nvPr/>
          </p:nvSpPr>
          <p:spPr bwMode="auto">
            <a:xfrm>
              <a:off x="488" y="1914"/>
              <a:ext cx="192" cy="768"/>
            </a:xfrm>
            <a:prstGeom prst="rect">
              <a:avLst/>
            </a:prstGeom>
            <a:solidFill>
              <a:srgbClr val="07F707"/>
            </a:solidFill>
            <a:ln w="28575">
              <a:solidFill>
                <a:schemeClr val="tx1"/>
              </a:solidFill>
              <a:miter lim="800000"/>
              <a:headEnd/>
              <a:tailEnd/>
            </a:ln>
            <a:effectLst/>
          </p:spPr>
          <p:txBody>
            <a:bodyPr vert="eaVert" wrap="none" anchor="ctr"/>
            <a:lstStyle/>
            <a:p>
              <a:pPr algn="ctr">
                <a:spcBef>
                  <a:spcPct val="0"/>
                </a:spcBef>
              </a:pPr>
              <a:r>
                <a:rPr lang="en-US" sz="1800" b="0">
                  <a:solidFill>
                    <a:schemeClr val="tx1"/>
                  </a:solidFill>
                  <a:latin typeface="Comic Sans MS" pitchFamily="66" charset="0"/>
                </a:rPr>
                <a:t>Address</a:t>
              </a:r>
            </a:p>
          </p:txBody>
        </p:sp>
        <p:sp>
          <p:nvSpPr>
            <p:cNvPr id="955489" name="AutoShape 97"/>
            <p:cNvSpPr>
              <a:spLocks noChangeArrowheads="1"/>
            </p:cNvSpPr>
            <p:nvPr/>
          </p:nvSpPr>
          <p:spPr bwMode="auto">
            <a:xfrm>
              <a:off x="496" y="2544"/>
              <a:ext cx="175" cy="144"/>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grpSp>
      <p:sp>
        <p:nvSpPr>
          <p:cNvPr id="955490" name="Text Box 98"/>
          <p:cNvSpPr txBox="1">
            <a:spLocks noChangeArrowheads="1"/>
          </p:cNvSpPr>
          <p:nvPr/>
        </p:nvSpPr>
        <p:spPr bwMode="auto">
          <a:xfrm>
            <a:off x="3276600" y="2895600"/>
            <a:ext cx="407988" cy="244475"/>
          </a:xfrm>
          <a:prstGeom prst="rect">
            <a:avLst/>
          </a:prstGeom>
          <a:noFill/>
          <a:ln w="28575">
            <a:noFill/>
            <a:miter lim="800000"/>
            <a:headEnd/>
            <a:tailEnd/>
          </a:ln>
          <a:effectLst/>
        </p:spPr>
        <p:txBody>
          <a:bodyPr wrap="none" anchor="ctr">
            <a:spAutoFit/>
          </a:bodyPr>
          <a:lstStyle/>
          <a:p>
            <a:pPr algn="ctr">
              <a:spcBef>
                <a:spcPct val="0"/>
              </a:spcBef>
            </a:pPr>
            <a:r>
              <a:rPr lang="en-US" sz="1000" b="0">
                <a:solidFill>
                  <a:schemeClr val="tx1"/>
                </a:solidFill>
                <a:latin typeface="Comic Sans MS" pitchFamily="66" charset="0"/>
              </a:rPr>
              <a:t>RS1</a:t>
            </a:r>
            <a:endParaRPr lang="en-US" sz="1400" b="0">
              <a:solidFill>
                <a:schemeClr val="tx1"/>
              </a:solidFill>
              <a:latin typeface="Comic Sans MS" pitchFamily="66" charset="0"/>
            </a:endParaRPr>
          </a:p>
        </p:txBody>
      </p:sp>
      <p:sp>
        <p:nvSpPr>
          <p:cNvPr id="955491" name="Text Box 99"/>
          <p:cNvSpPr txBox="1">
            <a:spLocks noChangeArrowheads="1"/>
          </p:cNvSpPr>
          <p:nvPr/>
        </p:nvSpPr>
        <p:spPr bwMode="auto">
          <a:xfrm>
            <a:off x="3276600" y="3200400"/>
            <a:ext cx="428625" cy="244475"/>
          </a:xfrm>
          <a:prstGeom prst="rect">
            <a:avLst/>
          </a:prstGeom>
          <a:noFill/>
          <a:ln w="28575">
            <a:noFill/>
            <a:miter lim="800000"/>
            <a:headEnd/>
            <a:tailEnd/>
          </a:ln>
          <a:effectLst/>
        </p:spPr>
        <p:txBody>
          <a:bodyPr wrap="none" anchor="ctr">
            <a:spAutoFit/>
          </a:bodyPr>
          <a:lstStyle/>
          <a:p>
            <a:pPr algn="ctr">
              <a:spcBef>
                <a:spcPct val="0"/>
              </a:spcBef>
            </a:pPr>
            <a:r>
              <a:rPr lang="en-US" sz="1000" b="0">
                <a:solidFill>
                  <a:schemeClr val="tx1"/>
                </a:solidFill>
                <a:latin typeface="Comic Sans MS" pitchFamily="66" charset="0"/>
              </a:rPr>
              <a:t>RS2</a:t>
            </a:r>
            <a:endParaRPr lang="en-US" sz="1400" b="0">
              <a:solidFill>
                <a:schemeClr val="tx1"/>
              </a:solidFill>
              <a:latin typeface="Comic Sans MS" pitchFamily="66" charset="0"/>
            </a:endParaRPr>
          </a:p>
        </p:txBody>
      </p:sp>
      <p:sp>
        <p:nvSpPr>
          <p:cNvPr id="955492" name="Text Box 100"/>
          <p:cNvSpPr txBox="1">
            <a:spLocks noChangeArrowheads="1"/>
          </p:cNvSpPr>
          <p:nvPr/>
        </p:nvSpPr>
        <p:spPr bwMode="auto">
          <a:xfrm>
            <a:off x="3416300" y="4860925"/>
            <a:ext cx="450850" cy="244475"/>
          </a:xfrm>
          <a:prstGeom prst="rect">
            <a:avLst/>
          </a:prstGeom>
          <a:noFill/>
          <a:ln w="28575">
            <a:noFill/>
            <a:miter lim="800000"/>
            <a:headEnd/>
            <a:tailEnd/>
          </a:ln>
          <a:effectLst/>
        </p:spPr>
        <p:txBody>
          <a:bodyPr wrap="none" anchor="ctr">
            <a:spAutoFit/>
          </a:bodyPr>
          <a:lstStyle/>
          <a:p>
            <a:pPr algn="ctr">
              <a:spcBef>
                <a:spcPct val="0"/>
              </a:spcBef>
            </a:pPr>
            <a:r>
              <a:rPr lang="en-US" sz="1000" b="0">
                <a:solidFill>
                  <a:schemeClr val="tx1"/>
                </a:solidFill>
                <a:latin typeface="Comic Sans MS" pitchFamily="66" charset="0"/>
              </a:rPr>
              <a:t>Imm</a:t>
            </a:r>
            <a:endParaRPr lang="en-US" sz="1400" b="0">
              <a:solidFill>
                <a:schemeClr val="tx1"/>
              </a:solidFill>
              <a:latin typeface="Comic Sans MS" pitchFamily="66" charset="0"/>
            </a:endParaRPr>
          </a:p>
        </p:txBody>
      </p:sp>
      <p:sp>
        <p:nvSpPr>
          <p:cNvPr id="955493" name="Oval 101"/>
          <p:cNvSpPr>
            <a:spLocks noChangeArrowheads="1"/>
          </p:cNvSpPr>
          <p:nvPr/>
        </p:nvSpPr>
        <p:spPr bwMode="auto">
          <a:xfrm>
            <a:off x="7035800" y="1919288"/>
            <a:ext cx="209550" cy="552450"/>
          </a:xfrm>
          <a:prstGeom prst="ellipse">
            <a:avLst/>
          </a:prstGeom>
          <a:solidFill>
            <a:srgbClr val="07F707"/>
          </a:solidFill>
          <a:ln w="28575">
            <a:solidFill>
              <a:schemeClr val="tx1"/>
            </a:solidFill>
            <a:round/>
            <a:headEnd/>
            <a:tailEnd/>
          </a:ln>
          <a:effectLst/>
        </p:spPr>
        <p:txBody>
          <a:bodyPr vert="eaVert" wrap="none" anchor="ctr"/>
          <a:lstStyle/>
          <a:p>
            <a:pPr algn="ctr">
              <a:spcBef>
                <a:spcPct val="0"/>
              </a:spcBef>
            </a:pPr>
            <a:r>
              <a:rPr lang="en-US" sz="1600" b="0" dirty="0">
                <a:solidFill>
                  <a:schemeClr val="tx1"/>
                </a:solidFill>
                <a:latin typeface="Comic Sans MS" pitchFamily="66" charset="0"/>
              </a:rPr>
              <a:t>MUX</a:t>
            </a:r>
          </a:p>
        </p:txBody>
      </p:sp>
    </p:spTree>
    <p:extLst>
      <p:ext uri="{BB962C8B-B14F-4D97-AF65-F5344CB8AC3E}">
        <p14:creationId xmlns:p14="http://schemas.microsoft.com/office/powerpoint/2010/main" val="3151488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55485"/>
                                        </p:tgtEl>
                                        <p:attrNameLst>
                                          <p:attrName>style.visibility</p:attrName>
                                        </p:attrNameLst>
                                      </p:cBhvr>
                                      <p:to>
                                        <p:strVal val="visible"/>
                                      </p:to>
                                    </p:set>
                                    <p:anim calcmode="lin" valueType="num">
                                      <p:cBhvr additive="base">
                                        <p:cTn id="7" dur="500" fill="hold"/>
                                        <p:tgtEl>
                                          <p:spTgt spid="955485"/>
                                        </p:tgtEl>
                                        <p:attrNameLst>
                                          <p:attrName>ppt_x</p:attrName>
                                        </p:attrNameLst>
                                      </p:cBhvr>
                                      <p:tavLst>
                                        <p:tav tm="0">
                                          <p:val>
                                            <p:strVal val="1+#ppt_w/2"/>
                                          </p:val>
                                        </p:tav>
                                        <p:tav tm="100000">
                                          <p:val>
                                            <p:strVal val="#ppt_x"/>
                                          </p:val>
                                        </p:tav>
                                      </p:tavLst>
                                    </p:anim>
                                    <p:anim calcmode="lin" valueType="num">
                                      <p:cBhvr additive="base">
                                        <p:cTn id="8" dur="500" fill="hold"/>
                                        <p:tgtEl>
                                          <p:spTgt spid="955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8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Branch Prediction Performance</a:t>
            </a:r>
            <a:endParaRPr lang="en-AU" dirty="0"/>
          </a:p>
        </p:txBody>
      </p:sp>
      <p:sp>
        <p:nvSpPr>
          <p:cNvPr id="242693" name="Text Box 5"/>
          <p:cNvSpPr txBox="1">
            <a:spLocks noChangeArrowheads="1"/>
          </p:cNvSpPr>
          <p:nvPr/>
        </p:nvSpPr>
        <p:spPr bwMode="auto">
          <a:xfrm rot="5400000">
            <a:off x="7957810" y="819364"/>
            <a:ext cx="200567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Branch Prediction</a:t>
            </a:r>
            <a:endParaRPr lang="en-US" sz="1800" dirty="0">
              <a:solidFill>
                <a:srgbClr val="0066FF"/>
              </a:solidFill>
              <a:latin typeface="Arial" charset="0"/>
            </a:endParaRPr>
          </a:p>
        </p:txBody>
      </p:sp>
      <p:pic>
        <p:nvPicPr>
          <p:cNvPr id="6" name="Picture 5"/>
          <p:cNvPicPr>
            <a:picLocks noChangeAspect="1"/>
          </p:cNvPicPr>
          <p:nvPr/>
        </p:nvPicPr>
        <p:blipFill>
          <a:blip r:embed="rId3"/>
          <a:stretch>
            <a:fillRect/>
          </a:stretch>
        </p:blipFill>
        <p:spPr>
          <a:xfrm>
            <a:off x="2123728" y="801082"/>
            <a:ext cx="4397411" cy="536453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Branch Prediction Performance</a:t>
            </a:r>
            <a:endParaRPr lang="en-AU" dirty="0"/>
          </a:p>
        </p:txBody>
      </p:sp>
      <p:sp>
        <p:nvSpPr>
          <p:cNvPr id="242693" name="Text Box 5"/>
          <p:cNvSpPr txBox="1">
            <a:spLocks noChangeArrowheads="1"/>
          </p:cNvSpPr>
          <p:nvPr/>
        </p:nvSpPr>
        <p:spPr bwMode="auto">
          <a:xfrm rot="5400000">
            <a:off x="7957810" y="819364"/>
            <a:ext cx="200567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Branch Prediction</a:t>
            </a:r>
            <a:endParaRPr lang="en-US" sz="1800" dirty="0">
              <a:solidFill>
                <a:srgbClr val="0066FF"/>
              </a:solidFill>
              <a:latin typeface="Arial" charset="0"/>
            </a:endParaRPr>
          </a:p>
        </p:txBody>
      </p:sp>
      <p:pic>
        <p:nvPicPr>
          <p:cNvPr id="7" name="Picture 6"/>
          <p:cNvPicPr>
            <a:picLocks noChangeAspect="1"/>
          </p:cNvPicPr>
          <p:nvPr/>
        </p:nvPicPr>
        <p:blipFill>
          <a:blip r:embed="rId3"/>
          <a:stretch>
            <a:fillRect/>
          </a:stretch>
        </p:blipFill>
        <p:spPr>
          <a:xfrm>
            <a:off x="395536" y="1234774"/>
            <a:ext cx="7973892" cy="4669740"/>
          </a:xfrm>
          <a:prstGeom prst="rect">
            <a:avLst/>
          </a:prstGeom>
        </p:spPr>
      </p:pic>
    </p:spTree>
    <p:extLst>
      <p:ext uri="{BB962C8B-B14F-4D97-AF65-F5344CB8AC3E}">
        <p14:creationId xmlns:p14="http://schemas.microsoft.com/office/powerpoint/2010/main" val="3377467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smtClean="0"/>
              <a:t>Tagged Hybrid Predictors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3200" smtClean="0"/>
              <a:t>Need to have predictor for each branch and history</a:t>
            </a:r>
          </a:p>
          <a:p>
            <a:pPr lvl="1">
              <a:lnSpc>
                <a:spcPct val="90000"/>
              </a:lnSpc>
            </a:pPr>
            <a:r>
              <a:rPr lang="en-US" sz="2800" smtClean="0"/>
              <a:t>Problem:  this implies huge tables</a:t>
            </a:r>
          </a:p>
          <a:p>
            <a:pPr lvl="1">
              <a:lnSpc>
                <a:spcPct val="90000"/>
              </a:lnSpc>
            </a:pPr>
            <a:r>
              <a:rPr lang="en-US" sz="2800" smtClean="0"/>
              <a:t>Solution:</a:t>
            </a:r>
          </a:p>
          <a:p>
            <a:pPr lvl="2">
              <a:lnSpc>
                <a:spcPct val="90000"/>
              </a:lnSpc>
            </a:pPr>
            <a:r>
              <a:rPr lang="en-US" sz="2400" smtClean="0"/>
              <a:t>Use hash tables, whose hash value is based on branch address and branch history</a:t>
            </a:r>
            <a:endParaRPr lang="en-US" sz="2400" dirty="0"/>
          </a:p>
          <a:p>
            <a:pPr lvl="2">
              <a:lnSpc>
                <a:spcPct val="90000"/>
              </a:lnSpc>
            </a:pPr>
            <a:r>
              <a:rPr lang="en-US" sz="2400" smtClean="0"/>
              <a:t>Longer histories may lead to increased chance of hash collision, so use multiple tables with increasingly shorter histories</a:t>
            </a:r>
          </a:p>
        </p:txBody>
      </p:sp>
      <p:sp>
        <p:nvSpPr>
          <p:cNvPr id="242693" name="Text Box 5"/>
          <p:cNvSpPr txBox="1">
            <a:spLocks noChangeArrowheads="1"/>
          </p:cNvSpPr>
          <p:nvPr/>
        </p:nvSpPr>
        <p:spPr bwMode="auto">
          <a:xfrm rot="5400000">
            <a:off x="7957810" y="819364"/>
            <a:ext cx="200567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Branch Prediction</a:t>
            </a:r>
            <a:endParaRPr lang="en-US" sz="1800" dirty="0">
              <a:solidFill>
                <a:srgbClr val="0066FF"/>
              </a:solidFill>
              <a:latin typeface="Arial" charset="0"/>
            </a:endParaRPr>
          </a:p>
        </p:txBody>
      </p:sp>
    </p:spTree>
    <p:extLst>
      <p:ext uri="{BB962C8B-B14F-4D97-AF65-F5344CB8AC3E}">
        <p14:creationId xmlns:p14="http://schemas.microsoft.com/office/powerpoint/2010/main" val="19181485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smtClean="0"/>
              <a:t>Tagged Hybrid Predictors</a:t>
            </a:r>
            <a:endParaRPr lang="en-AU" dirty="0"/>
          </a:p>
        </p:txBody>
      </p:sp>
      <p:sp>
        <p:nvSpPr>
          <p:cNvPr id="242693" name="Text Box 5"/>
          <p:cNvSpPr txBox="1">
            <a:spLocks noChangeArrowheads="1"/>
          </p:cNvSpPr>
          <p:nvPr/>
        </p:nvSpPr>
        <p:spPr bwMode="auto">
          <a:xfrm rot="5400000">
            <a:off x="7957810" y="819364"/>
            <a:ext cx="200567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Branch Prediction</a:t>
            </a:r>
            <a:endParaRPr lang="en-US" sz="1800" dirty="0">
              <a:solidFill>
                <a:srgbClr val="0066FF"/>
              </a:solidFill>
              <a:latin typeface="Arial" charset="0"/>
            </a:endParaRPr>
          </a:p>
        </p:txBody>
      </p:sp>
      <p:pic>
        <p:nvPicPr>
          <p:cNvPr id="4" name="Picture 3"/>
          <p:cNvPicPr>
            <a:picLocks noChangeAspect="1"/>
          </p:cNvPicPr>
          <p:nvPr/>
        </p:nvPicPr>
        <p:blipFill>
          <a:blip r:embed="rId3"/>
          <a:stretch>
            <a:fillRect/>
          </a:stretch>
        </p:blipFill>
        <p:spPr>
          <a:xfrm>
            <a:off x="624631" y="786738"/>
            <a:ext cx="7899211" cy="5496243"/>
          </a:xfrm>
          <a:prstGeom prst="rect">
            <a:avLst/>
          </a:prstGeom>
        </p:spPr>
      </p:pic>
    </p:spTree>
    <p:extLst>
      <p:ext uri="{BB962C8B-B14F-4D97-AF65-F5344CB8AC3E}">
        <p14:creationId xmlns:p14="http://schemas.microsoft.com/office/powerpoint/2010/main" val="3745558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smtClean="0"/>
              <a:t>Tagged Hybrid Predictors</a:t>
            </a:r>
            <a:endParaRPr lang="en-AU" dirty="0"/>
          </a:p>
        </p:txBody>
      </p:sp>
      <p:sp>
        <p:nvSpPr>
          <p:cNvPr id="242693" name="Text Box 5"/>
          <p:cNvSpPr txBox="1">
            <a:spLocks noChangeArrowheads="1"/>
          </p:cNvSpPr>
          <p:nvPr/>
        </p:nvSpPr>
        <p:spPr bwMode="auto">
          <a:xfrm rot="5400000">
            <a:off x="7957810" y="819364"/>
            <a:ext cx="200567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Branch Prediction</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538350" y="817563"/>
            <a:ext cx="7981950" cy="5353050"/>
          </a:xfrm>
          <a:prstGeom prst="rect">
            <a:avLst/>
          </a:prstGeom>
        </p:spPr>
      </p:pic>
    </p:spTree>
    <p:extLst>
      <p:ext uri="{BB962C8B-B14F-4D97-AF65-F5344CB8AC3E}">
        <p14:creationId xmlns:p14="http://schemas.microsoft.com/office/powerpoint/2010/main" val="3205186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Dynamic Scheduling</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Rearrange order of instructions to reduce stalls while maintaining data flow</a:t>
            </a:r>
          </a:p>
          <a:p>
            <a:pPr>
              <a:lnSpc>
                <a:spcPct val="90000"/>
              </a:lnSpc>
            </a:pPr>
            <a:endParaRPr lang="en-US" dirty="0" smtClean="0"/>
          </a:p>
          <a:p>
            <a:pPr>
              <a:lnSpc>
                <a:spcPct val="90000"/>
              </a:lnSpc>
            </a:pPr>
            <a:r>
              <a:rPr lang="en-US" dirty="0" smtClean="0"/>
              <a:t>Advantages:</a:t>
            </a:r>
          </a:p>
          <a:p>
            <a:pPr lvl="1">
              <a:lnSpc>
                <a:spcPct val="90000"/>
              </a:lnSpc>
            </a:pPr>
            <a:r>
              <a:rPr lang="en-US" dirty="0" smtClean="0"/>
              <a:t>Compiler doesn’t need to have knowledge of microarchitecture</a:t>
            </a:r>
          </a:p>
          <a:p>
            <a:pPr lvl="1">
              <a:lnSpc>
                <a:spcPct val="90000"/>
              </a:lnSpc>
            </a:pPr>
            <a:r>
              <a:rPr lang="en-US" dirty="0" smtClean="0"/>
              <a:t>Handles cases where dependencies are unknown at compile time</a:t>
            </a:r>
          </a:p>
          <a:p>
            <a:pPr lvl="1">
              <a:lnSpc>
                <a:spcPct val="90000"/>
              </a:lnSpc>
            </a:pPr>
            <a:endParaRPr lang="en-US" dirty="0" smtClean="0"/>
          </a:p>
          <a:p>
            <a:pPr>
              <a:lnSpc>
                <a:spcPct val="90000"/>
              </a:lnSpc>
            </a:pPr>
            <a:r>
              <a:rPr lang="en-US" dirty="0" smtClean="0"/>
              <a:t>Disadvantage:</a:t>
            </a:r>
          </a:p>
          <a:p>
            <a:pPr lvl="1">
              <a:lnSpc>
                <a:spcPct val="90000"/>
              </a:lnSpc>
            </a:pPr>
            <a:r>
              <a:rPr lang="en-US" dirty="0" smtClean="0"/>
              <a:t>Substantial increase in hardware complexity</a:t>
            </a:r>
          </a:p>
          <a:p>
            <a:pPr lvl="1">
              <a:lnSpc>
                <a:spcPct val="90000"/>
              </a:lnSpc>
            </a:pPr>
            <a:r>
              <a:rPr lang="en-US" dirty="0" smtClean="0"/>
              <a:t>Complicates exceptions</a:t>
            </a:r>
          </a:p>
        </p:txBody>
      </p:sp>
      <p:sp>
        <p:nvSpPr>
          <p:cNvPr id="6"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Dynamic Scheduling</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Dynamic scheduling implies:</a:t>
            </a:r>
          </a:p>
          <a:p>
            <a:pPr lvl="1">
              <a:lnSpc>
                <a:spcPct val="90000"/>
              </a:lnSpc>
            </a:pPr>
            <a:r>
              <a:rPr lang="en-US" dirty="0" smtClean="0"/>
              <a:t>Out-of-order execution</a:t>
            </a:r>
          </a:p>
          <a:p>
            <a:pPr lvl="1">
              <a:lnSpc>
                <a:spcPct val="90000"/>
              </a:lnSpc>
            </a:pPr>
            <a:r>
              <a:rPr lang="en-US" dirty="0" smtClean="0"/>
              <a:t>Out-of-order completion</a:t>
            </a:r>
          </a:p>
          <a:p>
            <a:pPr lvl="1">
              <a:lnSpc>
                <a:spcPct val="90000"/>
              </a:lnSpc>
            </a:pPr>
            <a:endParaRPr lang="en-US" dirty="0"/>
          </a:p>
          <a:p>
            <a:pPr>
              <a:lnSpc>
                <a:spcPct val="90000"/>
              </a:lnSpc>
            </a:pPr>
            <a:r>
              <a:rPr lang="en-US" dirty="0" smtClean="0"/>
              <a:t>Example 1:</a:t>
            </a:r>
            <a:endParaRPr lang="en-US" dirty="0"/>
          </a:p>
          <a:p>
            <a:pPr marL="400050" lvl="1" indent="0">
              <a:buNone/>
            </a:pPr>
            <a:r>
              <a:rPr lang="en-US" dirty="0" err="1"/>
              <a:t>fdiv.d</a:t>
            </a:r>
            <a:r>
              <a:rPr lang="en-US" dirty="0"/>
              <a:t> f0,f2,f4</a:t>
            </a:r>
          </a:p>
          <a:p>
            <a:pPr marL="400050" lvl="1" indent="0">
              <a:buNone/>
            </a:pPr>
            <a:r>
              <a:rPr lang="en-US" dirty="0" err="1"/>
              <a:t>fadd.d</a:t>
            </a:r>
            <a:r>
              <a:rPr lang="en-US" dirty="0"/>
              <a:t> f10,f0,f8</a:t>
            </a:r>
          </a:p>
          <a:p>
            <a:pPr marL="400050" lvl="1" indent="0">
              <a:buNone/>
            </a:pPr>
            <a:r>
              <a:rPr lang="en-US" dirty="0" err="1"/>
              <a:t>fsub.d</a:t>
            </a:r>
            <a:r>
              <a:rPr lang="en-US" dirty="0"/>
              <a:t> </a:t>
            </a:r>
            <a:r>
              <a:rPr lang="en-US" dirty="0" smtClean="0"/>
              <a:t>f12,f8,f14</a:t>
            </a:r>
          </a:p>
          <a:p>
            <a:pPr marL="400050" lvl="1" indent="0">
              <a:buNone/>
            </a:pPr>
            <a:endParaRPr lang="en-US" dirty="0"/>
          </a:p>
          <a:p>
            <a:pPr lvl="1"/>
            <a:r>
              <a:rPr lang="en-US" dirty="0" err="1"/>
              <a:t>fsub.d</a:t>
            </a:r>
            <a:r>
              <a:rPr lang="en-US" dirty="0"/>
              <a:t> is not dependent, issue before </a:t>
            </a:r>
            <a:r>
              <a:rPr lang="en-US" dirty="0" err="1" smtClean="0"/>
              <a:t>fadd.d</a:t>
            </a:r>
            <a:endParaRPr lang="en-US" dirty="0"/>
          </a:p>
        </p:txBody>
      </p:sp>
      <p:sp>
        <p:nvSpPr>
          <p:cNvPr id="242693"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Dynamic Scheduling</a:t>
            </a:r>
            <a:endParaRPr lang="en-AU" dirty="0"/>
          </a:p>
        </p:txBody>
      </p:sp>
      <p:sp>
        <p:nvSpPr>
          <p:cNvPr id="242691" name="Rectangle 3"/>
          <p:cNvSpPr>
            <a:spLocks noGrp="1" noChangeArrowheads="1"/>
          </p:cNvSpPr>
          <p:nvPr>
            <p:ph type="body" idx="1"/>
          </p:nvPr>
        </p:nvSpPr>
        <p:spPr/>
        <p:txBody>
          <a:bodyPr/>
          <a:lstStyle/>
          <a:p>
            <a:r>
              <a:rPr lang="en-US" dirty="0" smtClean="0"/>
              <a:t>Example 2:</a:t>
            </a:r>
          </a:p>
          <a:p>
            <a:pPr marL="457200" lvl="1" indent="0">
              <a:buNone/>
            </a:pPr>
            <a:r>
              <a:rPr lang="en-US" dirty="0" err="1"/>
              <a:t>fdiv.d</a:t>
            </a:r>
            <a:r>
              <a:rPr lang="en-US" dirty="0"/>
              <a:t> f0,f2,f4</a:t>
            </a:r>
          </a:p>
          <a:p>
            <a:pPr marL="457200" lvl="1" indent="0">
              <a:buNone/>
            </a:pPr>
            <a:r>
              <a:rPr lang="en-US" dirty="0" err="1"/>
              <a:t>fmul.d</a:t>
            </a:r>
            <a:r>
              <a:rPr lang="en-US" dirty="0"/>
              <a:t> f6,f0,f8</a:t>
            </a:r>
          </a:p>
          <a:p>
            <a:pPr marL="457200" lvl="1" indent="0">
              <a:buNone/>
            </a:pPr>
            <a:r>
              <a:rPr lang="en-US" dirty="0" err="1"/>
              <a:t>fadd.d</a:t>
            </a:r>
            <a:r>
              <a:rPr lang="en-US" dirty="0"/>
              <a:t> </a:t>
            </a:r>
            <a:r>
              <a:rPr lang="en-US" dirty="0" smtClean="0"/>
              <a:t>f0,f10,f14</a:t>
            </a:r>
          </a:p>
          <a:p>
            <a:pPr marL="457200" lvl="1" indent="0">
              <a:buNone/>
            </a:pPr>
            <a:endParaRPr lang="en-US" dirty="0" smtClean="0"/>
          </a:p>
          <a:p>
            <a:pPr marL="741363" lvl="1" indent="-284163"/>
            <a:r>
              <a:rPr lang="en-US" dirty="0" err="1"/>
              <a:t>fadd.d</a:t>
            </a:r>
            <a:r>
              <a:rPr lang="en-US" dirty="0" smtClean="0"/>
              <a:t> is not dependent, but the </a:t>
            </a:r>
            <a:r>
              <a:rPr lang="en-US" dirty="0" err="1" smtClean="0"/>
              <a:t>antidependence</a:t>
            </a:r>
            <a:r>
              <a:rPr lang="en-US" dirty="0" smtClean="0"/>
              <a:t> makes it impossible to issue earlier without register renaming</a:t>
            </a:r>
          </a:p>
        </p:txBody>
      </p:sp>
      <p:sp>
        <p:nvSpPr>
          <p:cNvPr id="6"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extLst>
      <p:ext uri="{BB962C8B-B14F-4D97-AF65-F5344CB8AC3E}">
        <p14:creationId xmlns:p14="http://schemas.microsoft.com/office/powerpoint/2010/main" val="1448490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Register Renaming</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Example 3:</a:t>
            </a:r>
          </a:p>
          <a:p>
            <a:pPr>
              <a:lnSpc>
                <a:spcPct val="90000"/>
              </a:lnSpc>
            </a:pPr>
            <a:endParaRPr lang="en-US" dirty="0" smtClean="0"/>
          </a:p>
          <a:p>
            <a:pPr>
              <a:buNone/>
            </a:pPr>
            <a:r>
              <a:rPr lang="en-US" sz="2400" dirty="0" smtClean="0"/>
              <a:t>	</a:t>
            </a:r>
            <a:r>
              <a:rPr lang="en-US" sz="2400" dirty="0" err="1" smtClean="0"/>
              <a:t>fdiv.d</a:t>
            </a:r>
            <a:r>
              <a:rPr lang="en-US" sz="2400" dirty="0" smtClean="0"/>
              <a:t> f0,f2,f4</a:t>
            </a:r>
          </a:p>
          <a:p>
            <a:pPr>
              <a:buNone/>
            </a:pPr>
            <a:r>
              <a:rPr lang="en-US" sz="2400" dirty="0" smtClean="0"/>
              <a:t>	</a:t>
            </a:r>
            <a:r>
              <a:rPr lang="en-US" sz="2400" dirty="0" err="1" smtClean="0"/>
              <a:t>fadd.d</a:t>
            </a:r>
            <a:r>
              <a:rPr lang="en-US" sz="2400" dirty="0" smtClean="0"/>
              <a:t> </a:t>
            </a:r>
            <a:r>
              <a:rPr lang="en-US" sz="2400" dirty="0" smtClean="0">
                <a:solidFill>
                  <a:srgbClr val="FF0000"/>
                </a:solidFill>
              </a:rPr>
              <a:t>f6</a:t>
            </a:r>
            <a:r>
              <a:rPr lang="en-US" sz="2400" dirty="0" smtClean="0"/>
              <a:t>,f0,f8</a:t>
            </a:r>
          </a:p>
          <a:p>
            <a:pPr>
              <a:buNone/>
            </a:pPr>
            <a:r>
              <a:rPr lang="en-US" sz="2400" dirty="0" smtClean="0"/>
              <a:t>	</a:t>
            </a:r>
            <a:r>
              <a:rPr lang="en-US" sz="2400" dirty="0" err="1" smtClean="0"/>
              <a:t>fsd</a:t>
            </a:r>
            <a:r>
              <a:rPr lang="en-US" sz="2400" dirty="0" smtClean="0"/>
              <a:t> f6,0(x1)</a:t>
            </a:r>
          </a:p>
          <a:p>
            <a:pPr>
              <a:buNone/>
            </a:pPr>
            <a:r>
              <a:rPr lang="en-US" sz="2400" dirty="0" smtClean="0"/>
              <a:t>	</a:t>
            </a:r>
            <a:r>
              <a:rPr lang="en-US" sz="2400" dirty="0" err="1" smtClean="0"/>
              <a:t>fsub.d</a:t>
            </a:r>
            <a:r>
              <a:rPr lang="en-US" sz="2400" dirty="0" smtClean="0"/>
              <a:t> f8,f10,f14</a:t>
            </a:r>
          </a:p>
          <a:p>
            <a:pPr>
              <a:buNone/>
            </a:pPr>
            <a:r>
              <a:rPr lang="en-US" sz="2400" dirty="0" smtClean="0"/>
              <a:t>	</a:t>
            </a:r>
            <a:r>
              <a:rPr lang="en-US" sz="2400" dirty="0" err="1" smtClean="0"/>
              <a:t>fmul.d</a:t>
            </a:r>
            <a:r>
              <a:rPr lang="en-US" sz="2400" dirty="0" smtClean="0"/>
              <a:t> </a:t>
            </a:r>
            <a:r>
              <a:rPr lang="en-US" sz="2400" dirty="0" smtClean="0">
                <a:solidFill>
                  <a:srgbClr val="FF0000"/>
                </a:solidFill>
              </a:rPr>
              <a:t>f6</a:t>
            </a:r>
            <a:r>
              <a:rPr lang="en-US" sz="2400" dirty="0" smtClean="0"/>
              <a:t>,f10,f8</a:t>
            </a:r>
          </a:p>
          <a:p>
            <a:pPr>
              <a:buNone/>
            </a:pPr>
            <a:endParaRPr lang="en-US" sz="2400" dirty="0" smtClean="0"/>
          </a:p>
          <a:p>
            <a:pPr lvl="1"/>
            <a:r>
              <a:rPr lang="en-US" sz="2000" dirty="0" smtClean="0"/>
              <a:t>name dependence with f6</a:t>
            </a:r>
          </a:p>
        </p:txBody>
      </p:sp>
      <p:sp>
        <p:nvSpPr>
          <p:cNvPr id="6" name="Freeform 5"/>
          <p:cNvSpPr/>
          <p:nvPr/>
        </p:nvSpPr>
        <p:spPr bwMode="auto">
          <a:xfrm>
            <a:off x="3445024" y="2667000"/>
            <a:ext cx="890588" cy="857250"/>
          </a:xfrm>
          <a:custGeom>
            <a:avLst/>
            <a:gdLst>
              <a:gd name="connsiteX0" fmla="*/ 0 w 890588"/>
              <a:gd name="connsiteY0" fmla="*/ 0 h 857250"/>
              <a:gd name="connsiteX1" fmla="*/ 828675 w 890588"/>
              <a:gd name="connsiteY1" fmla="*/ 333375 h 857250"/>
              <a:gd name="connsiteX2" fmla="*/ 371475 w 890588"/>
              <a:gd name="connsiteY2" fmla="*/ 857250 h 857250"/>
            </a:gdLst>
            <a:ahLst/>
            <a:cxnLst>
              <a:cxn ang="0">
                <a:pos x="connsiteX0" y="connsiteY0"/>
              </a:cxn>
              <a:cxn ang="0">
                <a:pos x="connsiteX1" y="connsiteY1"/>
              </a:cxn>
              <a:cxn ang="0">
                <a:pos x="connsiteX2" y="connsiteY2"/>
              </a:cxn>
            </a:cxnLst>
            <a:rect l="l" t="t" r="r" b="b"/>
            <a:pathLst>
              <a:path w="890588" h="857250">
                <a:moveTo>
                  <a:pt x="0" y="0"/>
                </a:moveTo>
                <a:cubicBezTo>
                  <a:pt x="383381" y="95250"/>
                  <a:pt x="766763" y="190500"/>
                  <a:pt x="828675" y="333375"/>
                </a:cubicBezTo>
                <a:cubicBezTo>
                  <a:pt x="890588" y="476250"/>
                  <a:pt x="631031" y="666750"/>
                  <a:pt x="371475" y="857250"/>
                </a:cubicBez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pPr>
            <a:endParaRPr kumimoji="0" lang="en-US" sz="3200" b="0" i="0" u="none" strike="noStrike" cap="none" normalizeH="0" baseline="0" smtClean="0">
              <a:ln>
                <a:noFill/>
              </a:ln>
              <a:solidFill>
                <a:schemeClr val="tx1"/>
              </a:solidFill>
              <a:effectLst/>
              <a:latin typeface="Arial Black" pitchFamily="34" charset="0"/>
            </a:endParaRPr>
          </a:p>
        </p:txBody>
      </p:sp>
      <p:sp>
        <p:nvSpPr>
          <p:cNvPr id="7" name="TextBox 6"/>
          <p:cNvSpPr txBox="1"/>
          <p:nvPr/>
        </p:nvSpPr>
        <p:spPr>
          <a:xfrm>
            <a:off x="4218459" y="2780928"/>
            <a:ext cx="2088232" cy="400110"/>
          </a:xfrm>
          <a:prstGeom prst="rect">
            <a:avLst/>
          </a:prstGeom>
          <a:noFill/>
        </p:spPr>
        <p:txBody>
          <a:bodyPr wrap="square" rtlCol="0">
            <a:spAutoFit/>
          </a:bodyPr>
          <a:lstStyle/>
          <a:p>
            <a:pPr algn="ctr"/>
            <a:r>
              <a:rPr lang="en-US" sz="2000" dirty="0" err="1" smtClean="0">
                <a:solidFill>
                  <a:srgbClr val="003399"/>
                </a:solidFill>
                <a:latin typeface="+mn-lt"/>
              </a:rPr>
              <a:t>antidependence</a:t>
            </a:r>
            <a:endParaRPr lang="en-US" sz="2000" dirty="0" smtClean="0">
              <a:solidFill>
                <a:srgbClr val="003399"/>
              </a:solidFill>
              <a:latin typeface="+mn-lt"/>
            </a:endParaRPr>
          </a:p>
        </p:txBody>
      </p:sp>
      <p:sp>
        <p:nvSpPr>
          <p:cNvPr id="8" name="Freeform 7"/>
          <p:cNvSpPr/>
          <p:nvPr/>
        </p:nvSpPr>
        <p:spPr bwMode="auto">
          <a:xfrm>
            <a:off x="2987824" y="3162300"/>
            <a:ext cx="1965325" cy="847725"/>
          </a:xfrm>
          <a:custGeom>
            <a:avLst/>
            <a:gdLst>
              <a:gd name="connsiteX0" fmla="*/ 0 w 1965325"/>
              <a:gd name="connsiteY0" fmla="*/ 0 h 847725"/>
              <a:gd name="connsiteX1" fmla="*/ 1847850 w 1965325"/>
              <a:gd name="connsiteY1" fmla="*/ 342900 h 847725"/>
              <a:gd name="connsiteX2" fmla="*/ 704850 w 1965325"/>
              <a:gd name="connsiteY2" fmla="*/ 847725 h 847725"/>
            </a:gdLst>
            <a:ahLst/>
            <a:cxnLst>
              <a:cxn ang="0">
                <a:pos x="connsiteX0" y="connsiteY0"/>
              </a:cxn>
              <a:cxn ang="0">
                <a:pos x="connsiteX1" y="connsiteY1"/>
              </a:cxn>
              <a:cxn ang="0">
                <a:pos x="connsiteX2" y="connsiteY2"/>
              </a:cxn>
            </a:cxnLst>
            <a:rect l="l" t="t" r="r" b="b"/>
            <a:pathLst>
              <a:path w="1965325" h="847725">
                <a:moveTo>
                  <a:pt x="0" y="0"/>
                </a:moveTo>
                <a:cubicBezTo>
                  <a:pt x="865187" y="100806"/>
                  <a:pt x="1730375" y="201613"/>
                  <a:pt x="1847850" y="342900"/>
                </a:cubicBezTo>
                <a:cubicBezTo>
                  <a:pt x="1965325" y="484187"/>
                  <a:pt x="1335087" y="665956"/>
                  <a:pt x="704850" y="847725"/>
                </a:cubicBez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pPr>
            <a:endParaRPr kumimoji="0" lang="en-US" sz="3200" b="0" i="0" u="none" strike="noStrike" cap="none" normalizeH="0" baseline="0" smtClean="0">
              <a:ln>
                <a:noFill/>
              </a:ln>
              <a:solidFill>
                <a:schemeClr val="tx1"/>
              </a:solidFill>
              <a:effectLst/>
              <a:latin typeface="Arial Black" pitchFamily="34" charset="0"/>
            </a:endParaRPr>
          </a:p>
        </p:txBody>
      </p:sp>
      <p:sp>
        <p:nvSpPr>
          <p:cNvPr id="9" name="TextBox 8"/>
          <p:cNvSpPr txBox="1"/>
          <p:nvPr/>
        </p:nvSpPr>
        <p:spPr>
          <a:xfrm>
            <a:off x="4794523" y="3356992"/>
            <a:ext cx="2088232" cy="400110"/>
          </a:xfrm>
          <a:prstGeom prst="rect">
            <a:avLst/>
          </a:prstGeom>
          <a:noFill/>
        </p:spPr>
        <p:txBody>
          <a:bodyPr wrap="square" rtlCol="0">
            <a:spAutoFit/>
          </a:bodyPr>
          <a:lstStyle/>
          <a:p>
            <a:pPr algn="ctr"/>
            <a:r>
              <a:rPr lang="en-US" sz="2000" dirty="0" err="1" smtClean="0">
                <a:solidFill>
                  <a:srgbClr val="003399"/>
                </a:solidFill>
                <a:latin typeface="+mn-lt"/>
              </a:rPr>
              <a:t>antidependence</a:t>
            </a:r>
            <a:endParaRPr lang="en-US" sz="2000" dirty="0" smtClean="0">
              <a:solidFill>
                <a:srgbClr val="003399"/>
              </a:solidFill>
              <a:latin typeface="+mn-lt"/>
            </a:endParaRPr>
          </a:p>
        </p:txBody>
      </p:sp>
      <p:sp>
        <p:nvSpPr>
          <p:cNvPr id="10"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Register Renaming</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Example 3:</a:t>
            </a:r>
          </a:p>
          <a:p>
            <a:pPr>
              <a:lnSpc>
                <a:spcPct val="90000"/>
              </a:lnSpc>
            </a:pPr>
            <a:endParaRPr lang="en-US" dirty="0" smtClean="0"/>
          </a:p>
          <a:p>
            <a:pPr>
              <a:buNone/>
            </a:pPr>
            <a:r>
              <a:rPr lang="en-US" sz="2400" dirty="0"/>
              <a:t>	</a:t>
            </a:r>
            <a:r>
              <a:rPr lang="en-US" sz="2400" dirty="0" err="1"/>
              <a:t>fdiv.d</a:t>
            </a:r>
            <a:r>
              <a:rPr lang="en-US" sz="2400" dirty="0"/>
              <a:t> f0,f2,f4</a:t>
            </a:r>
          </a:p>
          <a:p>
            <a:pPr>
              <a:buNone/>
            </a:pPr>
            <a:r>
              <a:rPr lang="en-US" sz="2400" dirty="0"/>
              <a:t>	</a:t>
            </a:r>
            <a:r>
              <a:rPr lang="en-US" sz="2400" dirty="0" err="1"/>
              <a:t>fadd.d</a:t>
            </a:r>
            <a:r>
              <a:rPr lang="en-US" sz="2400" dirty="0"/>
              <a:t> </a:t>
            </a:r>
            <a:r>
              <a:rPr lang="en-US" sz="2400" dirty="0" smtClean="0">
                <a:solidFill>
                  <a:srgbClr val="FF0000"/>
                </a:solidFill>
              </a:rPr>
              <a:t>S</a:t>
            </a:r>
            <a:r>
              <a:rPr lang="en-US" sz="2400" dirty="0" smtClean="0"/>
              <a:t>,f0,f8</a:t>
            </a:r>
            <a:endParaRPr lang="en-US" sz="2400" dirty="0"/>
          </a:p>
          <a:p>
            <a:pPr>
              <a:buNone/>
            </a:pPr>
            <a:r>
              <a:rPr lang="en-US" sz="2400" dirty="0"/>
              <a:t>	</a:t>
            </a:r>
            <a:r>
              <a:rPr lang="en-US" sz="2400" dirty="0" err="1"/>
              <a:t>fsd</a:t>
            </a:r>
            <a:r>
              <a:rPr lang="en-US" sz="2400" dirty="0"/>
              <a:t> </a:t>
            </a:r>
            <a:r>
              <a:rPr lang="en-US" sz="2400" dirty="0" smtClean="0">
                <a:solidFill>
                  <a:srgbClr val="FF0000"/>
                </a:solidFill>
              </a:rPr>
              <a:t>S</a:t>
            </a:r>
            <a:r>
              <a:rPr lang="en-US" sz="2400" dirty="0" smtClean="0"/>
              <a:t>,0(x1</a:t>
            </a:r>
            <a:r>
              <a:rPr lang="en-US" sz="2400" dirty="0"/>
              <a:t>)</a:t>
            </a:r>
          </a:p>
          <a:p>
            <a:pPr>
              <a:buNone/>
            </a:pPr>
            <a:r>
              <a:rPr lang="en-US" sz="2400" dirty="0"/>
              <a:t>	</a:t>
            </a:r>
            <a:r>
              <a:rPr lang="en-US" sz="2400" dirty="0" err="1"/>
              <a:t>fsub.d</a:t>
            </a:r>
            <a:r>
              <a:rPr lang="en-US" sz="2400" dirty="0"/>
              <a:t> </a:t>
            </a:r>
            <a:r>
              <a:rPr lang="en-US" sz="2400" dirty="0" smtClean="0">
                <a:solidFill>
                  <a:srgbClr val="00B050"/>
                </a:solidFill>
              </a:rPr>
              <a:t>T</a:t>
            </a:r>
            <a:r>
              <a:rPr lang="en-US" sz="2400" dirty="0" smtClean="0"/>
              <a:t>,f10,f14</a:t>
            </a:r>
            <a:endParaRPr lang="en-US" sz="2400" dirty="0"/>
          </a:p>
          <a:p>
            <a:pPr>
              <a:buNone/>
            </a:pPr>
            <a:r>
              <a:rPr lang="en-US" sz="2400" dirty="0"/>
              <a:t>	</a:t>
            </a:r>
            <a:r>
              <a:rPr lang="en-US" sz="2400" dirty="0" err="1"/>
              <a:t>fmul.d</a:t>
            </a:r>
            <a:r>
              <a:rPr lang="en-US" sz="2400" dirty="0"/>
              <a:t> f6,</a:t>
            </a:r>
            <a:r>
              <a:rPr lang="en-US" sz="2400" dirty="0" smtClean="0"/>
              <a:t>f10,</a:t>
            </a:r>
            <a:r>
              <a:rPr lang="en-US" sz="2400" dirty="0" smtClean="0">
                <a:solidFill>
                  <a:srgbClr val="00B050"/>
                </a:solidFill>
              </a:rPr>
              <a:t>T</a:t>
            </a:r>
            <a:endParaRPr lang="en-US" sz="2400" dirty="0">
              <a:solidFill>
                <a:srgbClr val="00B050"/>
              </a:solidFill>
            </a:endParaRPr>
          </a:p>
          <a:p>
            <a:pPr>
              <a:buNone/>
            </a:pPr>
            <a:endParaRPr lang="en-US" sz="2400" dirty="0" smtClean="0">
              <a:solidFill>
                <a:srgbClr val="00B050"/>
              </a:solidFill>
            </a:endParaRPr>
          </a:p>
          <a:p>
            <a:r>
              <a:rPr lang="en-US" sz="2400" dirty="0" smtClean="0"/>
              <a:t>Now only RAW hazards remain, which can be strictly ordered</a:t>
            </a:r>
          </a:p>
        </p:txBody>
      </p:sp>
      <p:sp>
        <p:nvSpPr>
          <p:cNvPr id="6"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Date Placeholder 3"/>
          <p:cNvSpPr>
            <a:spLocks noGrp="1"/>
          </p:cNvSpPr>
          <p:nvPr>
            <p:ph type="dt" sz="half" idx="10"/>
          </p:nvPr>
        </p:nvSpPr>
        <p:spPr/>
        <p:txBody>
          <a:bodyPr/>
          <a:lstStyle/>
          <a:p>
            <a:fld id="{CA436B18-3697-4AA1-8D07-9AF31B697AFD}" type="datetime1">
              <a:rPr lang="en-US"/>
              <a:pPr/>
              <a:t>3/5/2019</a:t>
            </a:fld>
            <a:endParaRPr lang="en-US"/>
          </a:p>
        </p:txBody>
      </p:sp>
      <p:sp>
        <p:nvSpPr>
          <p:cNvPr id="161"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62" name="Slide Number Placeholder 5"/>
          <p:cNvSpPr>
            <a:spLocks noGrp="1"/>
          </p:cNvSpPr>
          <p:nvPr>
            <p:ph type="sldNum" sz="quarter" idx="4294967295"/>
          </p:nvPr>
        </p:nvSpPr>
        <p:spPr>
          <a:xfrm>
            <a:off x="6553200" y="6356350"/>
            <a:ext cx="2133600" cy="365125"/>
          </a:xfrm>
          <a:prstGeom prst="rect">
            <a:avLst/>
          </a:prstGeom>
        </p:spPr>
        <p:txBody>
          <a:bodyPr/>
          <a:lstStyle/>
          <a:p>
            <a:fld id="{40821E1D-7A55-4C5B-984A-363C9412343B}" type="slidenum">
              <a:rPr lang="en-US"/>
              <a:pPr/>
              <a:t>5</a:t>
            </a:fld>
            <a:endParaRPr lang="en-US" b="0">
              <a:solidFill>
                <a:srgbClr val="FBBA03"/>
              </a:solidFill>
            </a:endParaRPr>
          </a:p>
        </p:txBody>
      </p:sp>
      <p:sp>
        <p:nvSpPr>
          <p:cNvPr id="957442" name="Rectangle 2"/>
          <p:cNvSpPr>
            <a:spLocks noGrp="1" noChangeArrowheads="1"/>
          </p:cNvSpPr>
          <p:nvPr>
            <p:ph type="title"/>
          </p:nvPr>
        </p:nvSpPr>
        <p:spPr>
          <a:xfrm>
            <a:off x="990600" y="128588"/>
            <a:ext cx="7162800" cy="1143000"/>
          </a:xfrm>
          <a:noFill/>
          <a:ln/>
        </p:spPr>
        <p:txBody>
          <a:bodyPr lIns="90488" tIns="44450" rIns="90488" bIns="44450">
            <a:normAutofit fontScale="90000"/>
          </a:bodyPr>
          <a:lstStyle/>
          <a:p>
            <a:r>
              <a:rPr lang="en-US" dirty="0" smtClean="0"/>
              <a:t>Backup slide:   Visualizing </a:t>
            </a:r>
            <a:r>
              <a:rPr lang="en-US" dirty="0"/>
              <a:t>Pipelining</a:t>
            </a:r>
            <a:br>
              <a:rPr lang="en-US" dirty="0"/>
            </a:br>
            <a:endParaRPr lang="en-US" sz="1800" dirty="0">
              <a:solidFill>
                <a:schemeClr val="tx1"/>
              </a:solidFill>
            </a:endParaRPr>
          </a:p>
        </p:txBody>
      </p:sp>
      <p:sp>
        <p:nvSpPr>
          <p:cNvPr id="957443" name="Rectangle 3"/>
          <p:cNvSpPr>
            <a:spLocks noChangeArrowheads="1"/>
          </p:cNvSpPr>
          <p:nvPr/>
        </p:nvSpPr>
        <p:spPr bwMode="auto">
          <a:xfrm>
            <a:off x="519113" y="2209800"/>
            <a:ext cx="388937" cy="3109913"/>
          </a:xfrm>
          <a:prstGeom prst="rect">
            <a:avLst/>
          </a:prstGeom>
          <a:noFill/>
          <a:ln w="12700">
            <a:noFill/>
            <a:miter lim="800000"/>
            <a:headEnd/>
            <a:tailEnd/>
          </a:ln>
          <a:effectLst/>
        </p:spPr>
        <p:txBody>
          <a:bodyPr wrap="none" lIns="90488" tIns="44450" rIns="90488" bIns="44450">
            <a:spAutoFit/>
          </a:bodyPr>
          <a:lstStyle/>
          <a:p>
            <a:pPr algn="ctr">
              <a:spcBef>
                <a:spcPct val="0"/>
              </a:spcBef>
            </a:pPr>
            <a:r>
              <a:rPr lang="en-US" sz="1800" i="1">
                <a:solidFill>
                  <a:schemeClr val="tx1"/>
                </a:solidFill>
                <a:latin typeface="Comic Sans MS" pitchFamily="66" charset="0"/>
              </a:rPr>
              <a:t>I</a:t>
            </a:r>
          </a:p>
          <a:p>
            <a:pPr algn="ctr">
              <a:spcBef>
                <a:spcPct val="0"/>
              </a:spcBef>
            </a:pPr>
            <a:r>
              <a:rPr lang="en-US" sz="1800" i="1">
                <a:solidFill>
                  <a:schemeClr val="tx1"/>
                </a:solidFill>
                <a:latin typeface="Comic Sans MS" pitchFamily="66" charset="0"/>
              </a:rPr>
              <a:t>n</a:t>
            </a:r>
          </a:p>
          <a:p>
            <a:pPr algn="ctr">
              <a:spcBef>
                <a:spcPct val="0"/>
              </a:spcBef>
            </a:pPr>
            <a:r>
              <a:rPr lang="en-US" sz="1800" i="1">
                <a:solidFill>
                  <a:schemeClr val="tx1"/>
                </a:solidFill>
                <a:latin typeface="Comic Sans MS" pitchFamily="66" charset="0"/>
              </a:rPr>
              <a:t>s</a:t>
            </a:r>
          </a:p>
          <a:p>
            <a:pPr algn="ctr">
              <a:spcBef>
                <a:spcPct val="0"/>
              </a:spcBef>
            </a:pPr>
            <a:r>
              <a:rPr lang="en-US" sz="1800" i="1">
                <a:solidFill>
                  <a:schemeClr val="tx1"/>
                </a:solidFill>
                <a:latin typeface="Comic Sans MS" pitchFamily="66" charset="0"/>
              </a:rPr>
              <a:t>t</a:t>
            </a:r>
          </a:p>
          <a:p>
            <a:pPr algn="ctr">
              <a:spcBef>
                <a:spcPct val="0"/>
              </a:spcBef>
            </a:pPr>
            <a:r>
              <a:rPr lang="en-US" sz="1800" i="1">
                <a:solidFill>
                  <a:schemeClr val="tx1"/>
                </a:solidFill>
                <a:latin typeface="Comic Sans MS" pitchFamily="66" charset="0"/>
              </a:rPr>
              <a:t>r.</a:t>
            </a:r>
          </a:p>
          <a:p>
            <a:pPr algn="ctr">
              <a:spcBef>
                <a:spcPct val="0"/>
              </a:spcBef>
            </a:pPr>
            <a:endParaRPr lang="en-US" sz="1800" i="1">
              <a:solidFill>
                <a:schemeClr val="tx1"/>
              </a:solidFill>
              <a:latin typeface="Comic Sans MS" pitchFamily="66" charset="0"/>
            </a:endParaRPr>
          </a:p>
          <a:p>
            <a:pPr algn="ctr">
              <a:spcBef>
                <a:spcPct val="0"/>
              </a:spcBef>
            </a:pPr>
            <a:r>
              <a:rPr lang="en-US" sz="1800" i="1">
                <a:solidFill>
                  <a:schemeClr val="tx1"/>
                </a:solidFill>
                <a:latin typeface="Comic Sans MS" pitchFamily="66" charset="0"/>
              </a:rPr>
              <a:t>O</a:t>
            </a:r>
          </a:p>
          <a:p>
            <a:pPr algn="ctr">
              <a:spcBef>
                <a:spcPct val="0"/>
              </a:spcBef>
            </a:pPr>
            <a:r>
              <a:rPr lang="en-US" sz="1800" i="1">
                <a:solidFill>
                  <a:schemeClr val="tx1"/>
                </a:solidFill>
                <a:latin typeface="Comic Sans MS" pitchFamily="66" charset="0"/>
              </a:rPr>
              <a:t>r</a:t>
            </a:r>
          </a:p>
          <a:p>
            <a:pPr algn="ctr">
              <a:spcBef>
                <a:spcPct val="0"/>
              </a:spcBef>
            </a:pPr>
            <a:r>
              <a:rPr lang="en-US" sz="1800" i="1">
                <a:solidFill>
                  <a:schemeClr val="tx1"/>
                </a:solidFill>
                <a:latin typeface="Comic Sans MS" pitchFamily="66" charset="0"/>
              </a:rPr>
              <a:t>d</a:t>
            </a:r>
          </a:p>
          <a:p>
            <a:pPr algn="ctr">
              <a:spcBef>
                <a:spcPct val="0"/>
              </a:spcBef>
            </a:pPr>
            <a:r>
              <a:rPr lang="en-US" sz="1800" i="1">
                <a:solidFill>
                  <a:schemeClr val="tx1"/>
                </a:solidFill>
                <a:latin typeface="Comic Sans MS" pitchFamily="66" charset="0"/>
              </a:rPr>
              <a:t>e</a:t>
            </a:r>
          </a:p>
          <a:p>
            <a:pPr algn="ctr">
              <a:spcBef>
                <a:spcPct val="0"/>
              </a:spcBef>
            </a:pPr>
            <a:r>
              <a:rPr lang="en-US" sz="1800" i="1">
                <a:solidFill>
                  <a:schemeClr val="tx1"/>
                </a:solidFill>
                <a:latin typeface="Comic Sans MS" pitchFamily="66" charset="0"/>
              </a:rPr>
              <a:t>r</a:t>
            </a:r>
          </a:p>
        </p:txBody>
      </p:sp>
      <p:sp>
        <p:nvSpPr>
          <p:cNvPr id="957444" name="Line 4"/>
          <p:cNvSpPr>
            <a:spLocks noChangeShapeType="1"/>
          </p:cNvSpPr>
          <p:nvPr/>
        </p:nvSpPr>
        <p:spPr bwMode="auto">
          <a:xfrm>
            <a:off x="1066800" y="2286000"/>
            <a:ext cx="0" cy="30226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957445" name="Rectangle 5"/>
          <p:cNvSpPr>
            <a:spLocks noChangeArrowheads="1"/>
          </p:cNvSpPr>
          <p:nvPr/>
        </p:nvSpPr>
        <p:spPr bwMode="auto">
          <a:xfrm>
            <a:off x="3414713" y="1279525"/>
            <a:ext cx="2374900" cy="363538"/>
          </a:xfrm>
          <a:prstGeom prst="rect">
            <a:avLst/>
          </a:prstGeom>
          <a:solidFill>
            <a:schemeClr val="bg1"/>
          </a:solidFill>
          <a:ln w="12700">
            <a:noFill/>
            <a:miter lim="800000"/>
            <a:headEnd/>
            <a:tailEnd/>
          </a:ln>
          <a:effectLst/>
        </p:spPr>
        <p:txBody>
          <a:bodyPr lIns="90488" tIns="44450" rIns="90488" bIns="44450">
            <a:spAutoFit/>
          </a:bodyPr>
          <a:lstStyle/>
          <a:p>
            <a:pPr>
              <a:spcBef>
                <a:spcPct val="0"/>
              </a:spcBef>
            </a:pPr>
            <a:r>
              <a:rPr lang="en-US" sz="1800" b="0" i="1">
                <a:solidFill>
                  <a:schemeClr val="tx1"/>
                </a:solidFill>
                <a:latin typeface="Comic Sans MS" pitchFamily="66" charset="0"/>
              </a:rPr>
              <a:t>Time (clock cycles)</a:t>
            </a:r>
          </a:p>
        </p:txBody>
      </p:sp>
      <p:sp>
        <p:nvSpPr>
          <p:cNvPr id="957446" name="Rectangle 6"/>
          <p:cNvSpPr>
            <a:spLocks noChangeArrowheads="1"/>
          </p:cNvSpPr>
          <p:nvPr/>
        </p:nvSpPr>
        <p:spPr bwMode="auto">
          <a:xfrm>
            <a:off x="1257300" y="1314450"/>
            <a:ext cx="1447800" cy="285750"/>
          </a:xfrm>
          <a:prstGeom prst="rect">
            <a:avLst/>
          </a:prstGeom>
          <a:solidFill>
            <a:schemeClr val="bg1"/>
          </a:solidFill>
          <a:ln w="12700">
            <a:noFill/>
            <a:miter lim="800000"/>
            <a:headEnd/>
            <a:tailEnd/>
          </a:ln>
          <a:effectLst/>
        </p:spPr>
        <p:txBody>
          <a:bodyPr wrap="none" anchor="ctr"/>
          <a:lstStyle/>
          <a:p>
            <a:endParaRPr lang="en-US"/>
          </a:p>
        </p:txBody>
      </p:sp>
      <p:grpSp>
        <p:nvGrpSpPr>
          <p:cNvPr id="2" name="Group 7"/>
          <p:cNvGrpSpPr>
            <a:grpSpLocks/>
          </p:cNvGrpSpPr>
          <p:nvPr/>
        </p:nvGrpSpPr>
        <p:grpSpPr bwMode="auto">
          <a:xfrm>
            <a:off x="1295400" y="1676400"/>
            <a:ext cx="6851650" cy="4572000"/>
            <a:chOff x="816" y="1056"/>
            <a:chExt cx="4316" cy="2880"/>
          </a:xfrm>
        </p:grpSpPr>
        <p:sp>
          <p:nvSpPr>
            <p:cNvPr id="957448" name="Line 8"/>
            <p:cNvSpPr>
              <a:spLocks noChangeShapeType="1"/>
            </p:cNvSpPr>
            <p:nvPr/>
          </p:nvSpPr>
          <p:spPr bwMode="auto">
            <a:xfrm>
              <a:off x="816" y="1056"/>
              <a:ext cx="4144" cy="12"/>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3" name="Group 9"/>
            <p:cNvGrpSpPr>
              <a:grpSpLocks/>
            </p:cNvGrpSpPr>
            <p:nvPr/>
          </p:nvGrpSpPr>
          <p:grpSpPr bwMode="auto">
            <a:xfrm>
              <a:off x="1094" y="1440"/>
              <a:ext cx="2444" cy="441"/>
              <a:chOff x="1962" y="1200"/>
              <a:chExt cx="1910" cy="441"/>
            </a:xfrm>
          </p:grpSpPr>
          <p:grpSp>
            <p:nvGrpSpPr>
              <p:cNvPr id="4" name="Group 10"/>
              <p:cNvGrpSpPr>
                <a:grpSpLocks noChangeAspect="1"/>
              </p:cNvGrpSpPr>
              <p:nvPr/>
            </p:nvGrpSpPr>
            <p:grpSpPr bwMode="auto">
              <a:xfrm>
                <a:off x="2429" y="1304"/>
                <a:ext cx="221" cy="233"/>
                <a:chOff x="1374" y="528"/>
                <a:chExt cx="480" cy="432"/>
              </a:xfrm>
            </p:grpSpPr>
            <p:grpSp>
              <p:nvGrpSpPr>
                <p:cNvPr id="5" name="Group 11"/>
                <p:cNvGrpSpPr>
                  <a:grpSpLocks noChangeAspect="1"/>
                </p:cNvGrpSpPr>
                <p:nvPr/>
              </p:nvGrpSpPr>
              <p:grpSpPr bwMode="auto">
                <a:xfrm>
                  <a:off x="1374" y="528"/>
                  <a:ext cx="480" cy="432"/>
                  <a:chOff x="1392" y="528"/>
                  <a:chExt cx="480" cy="432"/>
                </a:xfrm>
              </p:grpSpPr>
              <p:sp>
                <p:nvSpPr>
                  <p:cNvPr id="957452" name="Rectangle 12"/>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57453" name="Rectangle 13"/>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57454" name="Text Box 14"/>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57455" name="Line 15"/>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57456" name="Line 16"/>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6" name="Group 17"/>
              <p:cNvGrpSpPr>
                <a:grpSpLocks noChangeAspect="1"/>
              </p:cNvGrpSpPr>
              <p:nvPr/>
            </p:nvGrpSpPr>
            <p:grpSpPr bwMode="auto">
              <a:xfrm>
                <a:off x="2851" y="1235"/>
                <a:ext cx="199" cy="371"/>
                <a:chOff x="2991" y="411"/>
                <a:chExt cx="359" cy="768"/>
              </a:xfrm>
            </p:grpSpPr>
            <p:sp>
              <p:nvSpPr>
                <p:cNvPr id="957458" name="AutoShape 18"/>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57459" name="AutoShape 19"/>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57460" name="Freeform 20"/>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57461" name="Text Box 21"/>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57462" name="Line 22"/>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57463" name="Line 23"/>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7" name="Group 24"/>
              <p:cNvGrpSpPr>
                <a:grpSpLocks noChangeAspect="1"/>
              </p:cNvGrpSpPr>
              <p:nvPr/>
            </p:nvGrpSpPr>
            <p:grpSpPr bwMode="auto">
              <a:xfrm>
                <a:off x="3209" y="1305"/>
                <a:ext cx="275" cy="232"/>
                <a:chOff x="3853" y="576"/>
                <a:chExt cx="594" cy="480"/>
              </a:xfrm>
            </p:grpSpPr>
            <p:sp>
              <p:nvSpPr>
                <p:cNvPr id="957465" name="Rectangle 25"/>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57466" name="Text Box 26"/>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57467" name="Freeform 27"/>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57468" name="Line 28"/>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57469" name="Line 29"/>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8" name="Group 30"/>
              <p:cNvGrpSpPr>
                <a:grpSpLocks noChangeAspect="1"/>
              </p:cNvGrpSpPr>
              <p:nvPr/>
            </p:nvGrpSpPr>
            <p:grpSpPr bwMode="auto">
              <a:xfrm>
                <a:off x="1962" y="1305"/>
                <a:ext cx="290" cy="232"/>
                <a:chOff x="1123" y="576"/>
                <a:chExt cx="626" cy="480"/>
              </a:xfrm>
            </p:grpSpPr>
            <p:sp>
              <p:nvSpPr>
                <p:cNvPr id="957471" name="Rectangle 31"/>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57472" name="Text Box 32"/>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 name="Group 33"/>
              <p:cNvGrpSpPr>
                <a:grpSpLocks/>
              </p:cNvGrpSpPr>
              <p:nvPr/>
            </p:nvGrpSpPr>
            <p:grpSpPr bwMode="auto">
              <a:xfrm>
                <a:off x="2288" y="1200"/>
                <a:ext cx="1297" cy="441"/>
                <a:chOff x="2112" y="528"/>
                <a:chExt cx="2088" cy="681"/>
              </a:xfrm>
            </p:grpSpPr>
            <p:sp>
              <p:nvSpPr>
                <p:cNvPr id="957474" name="Rectangle 34"/>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475" name="Rectangle 35"/>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476" name="Rectangle 36"/>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477" name="Rectangle 37"/>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0" name="Group 38"/>
              <p:cNvGrpSpPr>
                <a:grpSpLocks noChangeAspect="1"/>
              </p:cNvGrpSpPr>
              <p:nvPr/>
            </p:nvGrpSpPr>
            <p:grpSpPr bwMode="auto">
              <a:xfrm flipH="1">
                <a:off x="3649" y="1296"/>
                <a:ext cx="223" cy="233"/>
                <a:chOff x="1374" y="528"/>
                <a:chExt cx="480" cy="432"/>
              </a:xfrm>
            </p:grpSpPr>
            <p:grpSp>
              <p:nvGrpSpPr>
                <p:cNvPr id="11" name="Group 39"/>
                <p:cNvGrpSpPr>
                  <a:grpSpLocks noChangeAspect="1"/>
                </p:cNvGrpSpPr>
                <p:nvPr/>
              </p:nvGrpSpPr>
              <p:grpSpPr bwMode="auto">
                <a:xfrm>
                  <a:off x="1374" y="528"/>
                  <a:ext cx="480" cy="432"/>
                  <a:chOff x="1392" y="528"/>
                  <a:chExt cx="480" cy="432"/>
                </a:xfrm>
              </p:grpSpPr>
              <p:sp>
                <p:nvSpPr>
                  <p:cNvPr id="957480" name="Rectangle 40"/>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57481" name="Rectangle 41"/>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57482" name="Text Box 42"/>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2" name="Group 43"/>
            <p:cNvGrpSpPr>
              <a:grpSpLocks/>
            </p:cNvGrpSpPr>
            <p:nvPr/>
          </p:nvGrpSpPr>
          <p:grpSpPr bwMode="auto">
            <a:xfrm>
              <a:off x="1632" y="2016"/>
              <a:ext cx="2444" cy="441"/>
              <a:chOff x="1962" y="1200"/>
              <a:chExt cx="1910" cy="441"/>
            </a:xfrm>
          </p:grpSpPr>
          <p:grpSp>
            <p:nvGrpSpPr>
              <p:cNvPr id="13" name="Group 44"/>
              <p:cNvGrpSpPr>
                <a:grpSpLocks noChangeAspect="1"/>
              </p:cNvGrpSpPr>
              <p:nvPr/>
            </p:nvGrpSpPr>
            <p:grpSpPr bwMode="auto">
              <a:xfrm>
                <a:off x="2429" y="1304"/>
                <a:ext cx="221" cy="233"/>
                <a:chOff x="1374" y="528"/>
                <a:chExt cx="480" cy="432"/>
              </a:xfrm>
            </p:grpSpPr>
            <p:grpSp>
              <p:nvGrpSpPr>
                <p:cNvPr id="14" name="Group 45"/>
                <p:cNvGrpSpPr>
                  <a:grpSpLocks noChangeAspect="1"/>
                </p:cNvGrpSpPr>
                <p:nvPr/>
              </p:nvGrpSpPr>
              <p:grpSpPr bwMode="auto">
                <a:xfrm>
                  <a:off x="1374" y="528"/>
                  <a:ext cx="480" cy="432"/>
                  <a:chOff x="1392" y="528"/>
                  <a:chExt cx="480" cy="432"/>
                </a:xfrm>
              </p:grpSpPr>
              <p:sp>
                <p:nvSpPr>
                  <p:cNvPr id="957486" name="Rectangle 46"/>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57487" name="Rectangle 47"/>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57488" name="Text Box 48"/>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57489" name="Line 49"/>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57490" name="Line 50"/>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5" name="Group 51"/>
              <p:cNvGrpSpPr>
                <a:grpSpLocks noChangeAspect="1"/>
              </p:cNvGrpSpPr>
              <p:nvPr/>
            </p:nvGrpSpPr>
            <p:grpSpPr bwMode="auto">
              <a:xfrm>
                <a:off x="2851" y="1235"/>
                <a:ext cx="199" cy="371"/>
                <a:chOff x="2991" y="411"/>
                <a:chExt cx="359" cy="768"/>
              </a:xfrm>
            </p:grpSpPr>
            <p:sp>
              <p:nvSpPr>
                <p:cNvPr id="957492" name="AutoShape 52"/>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57493" name="AutoShape 5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57494" name="Freeform 54"/>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57495" name="Text Box 55"/>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57496" name="Line 56"/>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57497" name="Line 57"/>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6" name="Group 58"/>
              <p:cNvGrpSpPr>
                <a:grpSpLocks noChangeAspect="1"/>
              </p:cNvGrpSpPr>
              <p:nvPr/>
            </p:nvGrpSpPr>
            <p:grpSpPr bwMode="auto">
              <a:xfrm>
                <a:off x="3209" y="1305"/>
                <a:ext cx="275" cy="232"/>
                <a:chOff x="3853" y="576"/>
                <a:chExt cx="594" cy="480"/>
              </a:xfrm>
            </p:grpSpPr>
            <p:sp>
              <p:nvSpPr>
                <p:cNvPr id="957499" name="Rectangle 5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57500" name="Text Box 60"/>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57501" name="Freeform 61"/>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57502" name="Line 62"/>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57503" name="Line 63"/>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7" name="Group 64"/>
              <p:cNvGrpSpPr>
                <a:grpSpLocks noChangeAspect="1"/>
              </p:cNvGrpSpPr>
              <p:nvPr/>
            </p:nvGrpSpPr>
            <p:grpSpPr bwMode="auto">
              <a:xfrm>
                <a:off x="1962" y="1305"/>
                <a:ext cx="290" cy="232"/>
                <a:chOff x="1123" y="576"/>
                <a:chExt cx="626" cy="480"/>
              </a:xfrm>
            </p:grpSpPr>
            <p:sp>
              <p:nvSpPr>
                <p:cNvPr id="957505" name="Rectangle 6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57506" name="Text Box 66"/>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8" name="Group 67"/>
              <p:cNvGrpSpPr>
                <a:grpSpLocks/>
              </p:cNvGrpSpPr>
              <p:nvPr/>
            </p:nvGrpSpPr>
            <p:grpSpPr bwMode="auto">
              <a:xfrm>
                <a:off x="2288" y="1200"/>
                <a:ext cx="1297" cy="441"/>
                <a:chOff x="2112" y="528"/>
                <a:chExt cx="2088" cy="681"/>
              </a:xfrm>
            </p:grpSpPr>
            <p:sp>
              <p:nvSpPr>
                <p:cNvPr id="957508" name="Rectangle 6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509" name="Rectangle 6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510" name="Rectangle 7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511" name="Rectangle 7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9" name="Group 72"/>
              <p:cNvGrpSpPr>
                <a:grpSpLocks noChangeAspect="1"/>
              </p:cNvGrpSpPr>
              <p:nvPr/>
            </p:nvGrpSpPr>
            <p:grpSpPr bwMode="auto">
              <a:xfrm flipH="1">
                <a:off x="3649" y="1296"/>
                <a:ext cx="223" cy="233"/>
                <a:chOff x="1374" y="528"/>
                <a:chExt cx="480" cy="432"/>
              </a:xfrm>
            </p:grpSpPr>
            <p:grpSp>
              <p:nvGrpSpPr>
                <p:cNvPr id="20" name="Group 73"/>
                <p:cNvGrpSpPr>
                  <a:grpSpLocks noChangeAspect="1"/>
                </p:cNvGrpSpPr>
                <p:nvPr/>
              </p:nvGrpSpPr>
              <p:grpSpPr bwMode="auto">
                <a:xfrm>
                  <a:off x="1374" y="528"/>
                  <a:ext cx="480" cy="432"/>
                  <a:chOff x="1392" y="528"/>
                  <a:chExt cx="480" cy="432"/>
                </a:xfrm>
              </p:grpSpPr>
              <p:sp>
                <p:nvSpPr>
                  <p:cNvPr id="957514" name="Rectangle 74"/>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57515" name="Rectangle 75"/>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57516" name="Text Box 76"/>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21" name="Group 77"/>
            <p:cNvGrpSpPr>
              <a:grpSpLocks/>
            </p:cNvGrpSpPr>
            <p:nvPr/>
          </p:nvGrpSpPr>
          <p:grpSpPr bwMode="auto">
            <a:xfrm>
              <a:off x="2160" y="2544"/>
              <a:ext cx="2444" cy="441"/>
              <a:chOff x="1962" y="1200"/>
              <a:chExt cx="1910" cy="441"/>
            </a:xfrm>
          </p:grpSpPr>
          <p:grpSp>
            <p:nvGrpSpPr>
              <p:cNvPr id="22" name="Group 78"/>
              <p:cNvGrpSpPr>
                <a:grpSpLocks noChangeAspect="1"/>
              </p:cNvGrpSpPr>
              <p:nvPr/>
            </p:nvGrpSpPr>
            <p:grpSpPr bwMode="auto">
              <a:xfrm>
                <a:off x="2429" y="1304"/>
                <a:ext cx="221" cy="233"/>
                <a:chOff x="1374" y="528"/>
                <a:chExt cx="480" cy="432"/>
              </a:xfrm>
            </p:grpSpPr>
            <p:grpSp>
              <p:nvGrpSpPr>
                <p:cNvPr id="23" name="Group 79"/>
                <p:cNvGrpSpPr>
                  <a:grpSpLocks noChangeAspect="1"/>
                </p:cNvGrpSpPr>
                <p:nvPr/>
              </p:nvGrpSpPr>
              <p:grpSpPr bwMode="auto">
                <a:xfrm>
                  <a:off x="1374" y="528"/>
                  <a:ext cx="480" cy="432"/>
                  <a:chOff x="1392" y="528"/>
                  <a:chExt cx="480" cy="432"/>
                </a:xfrm>
              </p:grpSpPr>
              <p:sp>
                <p:nvSpPr>
                  <p:cNvPr id="957520" name="Rectangle 80"/>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57521" name="Rectangle 81"/>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57522" name="Text Box 82"/>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57523" name="Line 83"/>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57524" name="Line 84"/>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24" name="Group 85"/>
              <p:cNvGrpSpPr>
                <a:grpSpLocks noChangeAspect="1"/>
              </p:cNvGrpSpPr>
              <p:nvPr/>
            </p:nvGrpSpPr>
            <p:grpSpPr bwMode="auto">
              <a:xfrm>
                <a:off x="2851" y="1235"/>
                <a:ext cx="199" cy="371"/>
                <a:chOff x="2991" y="411"/>
                <a:chExt cx="359" cy="768"/>
              </a:xfrm>
            </p:grpSpPr>
            <p:sp>
              <p:nvSpPr>
                <p:cNvPr id="957526" name="AutoShape 86"/>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57527" name="AutoShape 8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57528" name="Freeform 88"/>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57529" name="Text Box 89"/>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57530" name="Line 90"/>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57531" name="Line 91"/>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25" name="Group 92"/>
              <p:cNvGrpSpPr>
                <a:grpSpLocks noChangeAspect="1"/>
              </p:cNvGrpSpPr>
              <p:nvPr/>
            </p:nvGrpSpPr>
            <p:grpSpPr bwMode="auto">
              <a:xfrm>
                <a:off x="3209" y="1305"/>
                <a:ext cx="275" cy="232"/>
                <a:chOff x="3853" y="576"/>
                <a:chExt cx="594" cy="480"/>
              </a:xfrm>
            </p:grpSpPr>
            <p:sp>
              <p:nvSpPr>
                <p:cNvPr id="957533" name="Rectangle 9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57534" name="Text Box 94"/>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57535" name="Freeform 95"/>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57536" name="Line 96"/>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57537" name="Line 97"/>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26" name="Group 98"/>
              <p:cNvGrpSpPr>
                <a:grpSpLocks noChangeAspect="1"/>
              </p:cNvGrpSpPr>
              <p:nvPr/>
            </p:nvGrpSpPr>
            <p:grpSpPr bwMode="auto">
              <a:xfrm>
                <a:off x="1962" y="1305"/>
                <a:ext cx="290" cy="232"/>
                <a:chOff x="1123" y="576"/>
                <a:chExt cx="626" cy="480"/>
              </a:xfrm>
            </p:grpSpPr>
            <p:sp>
              <p:nvSpPr>
                <p:cNvPr id="957539" name="Rectangle 9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57540" name="Text Box 100"/>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7" name="Group 101"/>
              <p:cNvGrpSpPr>
                <a:grpSpLocks/>
              </p:cNvGrpSpPr>
              <p:nvPr/>
            </p:nvGrpSpPr>
            <p:grpSpPr bwMode="auto">
              <a:xfrm>
                <a:off x="2288" y="1200"/>
                <a:ext cx="1297" cy="441"/>
                <a:chOff x="2112" y="528"/>
                <a:chExt cx="2088" cy="681"/>
              </a:xfrm>
            </p:grpSpPr>
            <p:sp>
              <p:nvSpPr>
                <p:cNvPr id="957542" name="Rectangle 10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543" name="Rectangle 10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544" name="Rectangle 10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545" name="Rectangle 10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8" name="Group 106"/>
              <p:cNvGrpSpPr>
                <a:grpSpLocks noChangeAspect="1"/>
              </p:cNvGrpSpPr>
              <p:nvPr/>
            </p:nvGrpSpPr>
            <p:grpSpPr bwMode="auto">
              <a:xfrm flipH="1">
                <a:off x="3649" y="1296"/>
                <a:ext cx="223" cy="233"/>
                <a:chOff x="1374" y="528"/>
                <a:chExt cx="480" cy="432"/>
              </a:xfrm>
            </p:grpSpPr>
            <p:grpSp>
              <p:nvGrpSpPr>
                <p:cNvPr id="29" name="Group 107"/>
                <p:cNvGrpSpPr>
                  <a:grpSpLocks noChangeAspect="1"/>
                </p:cNvGrpSpPr>
                <p:nvPr/>
              </p:nvGrpSpPr>
              <p:grpSpPr bwMode="auto">
                <a:xfrm>
                  <a:off x="1374" y="528"/>
                  <a:ext cx="480" cy="432"/>
                  <a:chOff x="1392" y="528"/>
                  <a:chExt cx="480" cy="432"/>
                </a:xfrm>
              </p:grpSpPr>
              <p:sp>
                <p:nvSpPr>
                  <p:cNvPr id="957548" name="Rectangle 108"/>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57549" name="Rectangle 109"/>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57550" name="Text Box 110"/>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30" name="Group 111"/>
            <p:cNvGrpSpPr>
              <a:grpSpLocks/>
            </p:cNvGrpSpPr>
            <p:nvPr/>
          </p:nvGrpSpPr>
          <p:grpSpPr bwMode="auto">
            <a:xfrm>
              <a:off x="2688" y="3072"/>
              <a:ext cx="2444" cy="441"/>
              <a:chOff x="1962" y="1200"/>
              <a:chExt cx="1910" cy="441"/>
            </a:xfrm>
          </p:grpSpPr>
          <p:grpSp>
            <p:nvGrpSpPr>
              <p:cNvPr id="31" name="Group 112"/>
              <p:cNvGrpSpPr>
                <a:grpSpLocks noChangeAspect="1"/>
              </p:cNvGrpSpPr>
              <p:nvPr/>
            </p:nvGrpSpPr>
            <p:grpSpPr bwMode="auto">
              <a:xfrm>
                <a:off x="2429" y="1304"/>
                <a:ext cx="221" cy="233"/>
                <a:chOff x="1374" y="528"/>
                <a:chExt cx="480" cy="432"/>
              </a:xfrm>
            </p:grpSpPr>
            <p:grpSp>
              <p:nvGrpSpPr>
                <p:cNvPr id="957440" name="Group 113"/>
                <p:cNvGrpSpPr>
                  <a:grpSpLocks noChangeAspect="1"/>
                </p:cNvGrpSpPr>
                <p:nvPr/>
              </p:nvGrpSpPr>
              <p:grpSpPr bwMode="auto">
                <a:xfrm>
                  <a:off x="1374" y="528"/>
                  <a:ext cx="480" cy="432"/>
                  <a:chOff x="1392" y="528"/>
                  <a:chExt cx="480" cy="432"/>
                </a:xfrm>
              </p:grpSpPr>
              <p:sp>
                <p:nvSpPr>
                  <p:cNvPr id="957554" name="Rectangle 1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57555" name="Rectangle 115"/>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57556" name="Text Box 116"/>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57557" name="Line 117"/>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57558" name="Line 118"/>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957441" name="Group 119"/>
              <p:cNvGrpSpPr>
                <a:grpSpLocks noChangeAspect="1"/>
              </p:cNvGrpSpPr>
              <p:nvPr/>
            </p:nvGrpSpPr>
            <p:grpSpPr bwMode="auto">
              <a:xfrm>
                <a:off x="2851" y="1235"/>
                <a:ext cx="199" cy="371"/>
                <a:chOff x="2991" y="411"/>
                <a:chExt cx="359" cy="768"/>
              </a:xfrm>
            </p:grpSpPr>
            <p:sp>
              <p:nvSpPr>
                <p:cNvPr id="957560" name="AutoShape 120"/>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57561" name="AutoShape 1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57562" name="Freeform 122"/>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57563" name="Text Box 123"/>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57564" name="Line 124"/>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57565" name="Line 125"/>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57447" name="Group 126"/>
              <p:cNvGrpSpPr>
                <a:grpSpLocks noChangeAspect="1"/>
              </p:cNvGrpSpPr>
              <p:nvPr/>
            </p:nvGrpSpPr>
            <p:grpSpPr bwMode="auto">
              <a:xfrm>
                <a:off x="3209" y="1305"/>
                <a:ext cx="275" cy="232"/>
                <a:chOff x="3853" y="576"/>
                <a:chExt cx="594" cy="480"/>
              </a:xfrm>
            </p:grpSpPr>
            <p:sp>
              <p:nvSpPr>
                <p:cNvPr id="957567" name="Rectangle 1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57568" name="Text Box 128"/>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57569" name="Freeform 129"/>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57570" name="Line 130"/>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57571" name="Line 131"/>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57449" name="Group 132"/>
              <p:cNvGrpSpPr>
                <a:grpSpLocks noChangeAspect="1"/>
              </p:cNvGrpSpPr>
              <p:nvPr/>
            </p:nvGrpSpPr>
            <p:grpSpPr bwMode="auto">
              <a:xfrm>
                <a:off x="1962" y="1305"/>
                <a:ext cx="290" cy="232"/>
                <a:chOff x="1123" y="576"/>
                <a:chExt cx="626" cy="480"/>
              </a:xfrm>
            </p:grpSpPr>
            <p:sp>
              <p:nvSpPr>
                <p:cNvPr id="957573" name="Rectangle 13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57574" name="Text Box 134"/>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57450" name="Group 135"/>
              <p:cNvGrpSpPr>
                <a:grpSpLocks/>
              </p:cNvGrpSpPr>
              <p:nvPr/>
            </p:nvGrpSpPr>
            <p:grpSpPr bwMode="auto">
              <a:xfrm>
                <a:off x="2288" y="1200"/>
                <a:ext cx="1297" cy="441"/>
                <a:chOff x="2112" y="528"/>
                <a:chExt cx="2088" cy="681"/>
              </a:xfrm>
            </p:grpSpPr>
            <p:sp>
              <p:nvSpPr>
                <p:cNvPr id="957576" name="Rectangle 1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577" name="Rectangle 1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578" name="Rectangle 1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57579" name="Rectangle 1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57451" name="Group 140"/>
              <p:cNvGrpSpPr>
                <a:grpSpLocks noChangeAspect="1"/>
              </p:cNvGrpSpPr>
              <p:nvPr/>
            </p:nvGrpSpPr>
            <p:grpSpPr bwMode="auto">
              <a:xfrm flipH="1">
                <a:off x="3649" y="1296"/>
                <a:ext cx="223" cy="233"/>
                <a:chOff x="1374" y="528"/>
                <a:chExt cx="480" cy="432"/>
              </a:xfrm>
            </p:grpSpPr>
            <p:grpSp>
              <p:nvGrpSpPr>
                <p:cNvPr id="957457" name="Group 141"/>
                <p:cNvGrpSpPr>
                  <a:grpSpLocks noChangeAspect="1"/>
                </p:cNvGrpSpPr>
                <p:nvPr/>
              </p:nvGrpSpPr>
              <p:grpSpPr bwMode="auto">
                <a:xfrm>
                  <a:off x="1374" y="528"/>
                  <a:ext cx="480" cy="432"/>
                  <a:chOff x="1392" y="528"/>
                  <a:chExt cx="480" cy="432"/>
                </a:xfrm>
              </p:grpSpPr>
              <p:sp>
                <p:nvSpPr>
                  <p:cNvPr id="957582" name="Rectangle 1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57583" name="Rectangle 143"/>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57584" name="Text Box 144"/>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sp>
          <p:nvSpPr>
            <p:cNvPr id="957585" name="Line 145"/>
            <p:cNvSpPr>
              <a:spLocks noChangeShapeType="1"/>
            </p:cNvSpPr>
            <p:nvPr/>
          </p:nvSpPr>
          <p:spPr bwMode="auto">
            <a:xfrm>
              <a:off x="1536" y="1056"/>
              <a:ext cx="0" cy="2880"/>
            </a:xfrm>
            <a:prstGeom prst="line">
              <a:avLst/>
            </a:prstGeom>
            <a:noFill/>
            <a:ln w="28575">
              <a:solidFill>
                <a:schemeClr val="tx1"/>
              </a:solidFill>
              <a:prstDash val="sysDot"/>
              <a:round/>
              <a:headEnd/>
              <a:tailEnd/>
            </a:ln>
            <a:effectLst/>
          </p:spPr>
          <p:txBody>
            <a:bodyPr wrap="none" anchor="ctr"/>
            <a:lstStyle/>
            <a:p>
              <a:endParaRPr lang="en-US"/>
            </a:p>
          </p:txBody>
        </p:sp>
        <p:sp>
          <p:nvSpPr>
            <p:cNvPr id="957586" name="Line 146"/>
            <p:cNvSpPr>
              <a:spLocks noChangeShapeType="1"/>
            </p:cNvSpPr>
            <p:nvPr/>
          </p:nvSpPr>
          <p:spPr bwMode="auto">
            <a:xfrm>
              <a:off x="2064" y="1056"/>
              <a:ext cx="0" cy="2880"/>
            </a:xfrm>
            <a:prstGeom prst="line">
              <a:avLst/>
            </a:prstGeom>
            <a:noFill/>
            <a:ln w="28575">
              <a:solidFill>
                <a:schemeClr val="tx1"/>
              </a:solidFill>
              <a:prstDash val="sysDot"/>
              <a:round/>
              <a:headEnd/>
              <a:tailEnd/>
            </a:ln>
            <a:effectLst/>
          </p:spPr>
          <p:txBody>
            <a:bodyPr wrap="none" anchor="ctr"/>
            <a:lstStyle/>
            <a:p>
              <a:endParaRPr lang="en-US"/>
            </a:p>
          </p:txBody>
        </p:sp>
        <p:sp>
          <p:nvSpPr>
            <p:cNvPr id="957587" name="Line 147"/>
            <p:cNvSpPr>
              <a:spLocks noChangeShapeType="1"/>
            </p:cNvSpPr>
            <p:nvPr/>
          </p:nvSpPr>
          <p:spPr bwMode="auto">
            <a:xfrm>
              <a:off x="2592" y="1056"/>
              <a:ext cx="0" cy="2880"/>
            </a:xfrm>
            <a:prstGeom prst="line">
              <a:avLst/>
            </a:prstGeom>
            <a:noFill/>
            <a:ln w="28575">
              <a:solidFill>
                <a:schemeClr val="tx1"/>
              </a:solidFill>
              <a:prstDash val="sysDot"/>
              <a:round/>
              <a:headEnd/>
              <a:tailEnd/>
            </a:ln>
            <a:effectLst/>
          </p:spPr>
          <p:txBody>
            <a:bodyPr wrap="none" anchor="ctr"/>
            <a:lstStyle/>
            <a:p>
              <a:endParaRPr lang="en-US"/>
            </a:p>
          </p:txBody>
        </p:sp>
        <p:sp>
          <p:nvSpPr>
            <p:cNvPr id="957588" name="Line 148"/>
            <p:cNvSpPr>
              <a:spLocks noChangeShapeType="1"/>
            </p:cNvSpPr>
            <p:nvPr/>
          </p:nvSpPr>
          <p:spPr bwMode="auto">
            <a:xfrm>
              <a:off x="3696" y="1056"/>
              <a:ext cx="0" cy="2880"/>
            </a:xfrm>
            <a:prstGeom prst="line">
              <a:avLst/>
            </a:prstGeom>
            <a:noFill/>
            <a:ln w="28575">
              <a:solidFill>
                <a:schemeClr val="tx1"/>
              </a:solidFill>
              <a:prstDash val="sysDot"/>
              <a:round/>
              <a:headEnd/>
              <a:tailEnd/>
            </a:ln>
            <a:effectLst/>
          </p:spPr>
          <p:txBody>
            <a:bodyPr wrap="none" anchor="ctr"/>
            <a:lstStyle/>
            <a:p>
              <a:endParaRPr lang="en-US"/>
            </a:p>
          </p:txBody>
        </p:sp>
        <p:sp>
          <p:nvSpPr>
            <p:cNvPr id="957589" name="Line 149"/>
            <p:cNvSpPr>
              <a:spLocks noChangeShapeType="1"/>
            </p:cNvSpPr>
            <p:nvPr/>
          </p:nvSpPr>
          <p:spPr bwMode="auto">
            <a:xfrm>
              <a:off x="3120" y="1056"/>
              <a:ext cx="0" cy="2880"/>
            </a:xfrm>
            <a:prstGeom prst="line">
              <a:avLst/>
            </a:prstGeom>
            <a:noFill/>
            <a:ln w="28575">
              <a:solidFill>
                <a:schemeClr val="tx1"/>
              </a:solidFill>
              <a:prstDash val="sysDot"/>
              <a:round/>
              <a:headEnd/>
              <a:tailEnd/>
            </a:ln>
            <a:effectLst/>
          </p:spPr>
          <p:txBody>
            <a:bodyPr wrap="none" anchor="ctr"/>
            <a:lstStyle/>
            <a:p>
              <a:endParaRPr lang="en-US"/>
            </a:p>
          </p:txBody>
        </p:sp>
        <p:sp>
          <p:nvSpPr>
            <p:cNvPr id="957590" name="Line 150"/>
            <p:cNvSpPr>
              <a:spLocks noChangeShapeType="1"/>
            </p:cNvSpPr>
            <p:nvPr/>
          </p:nvSpPr>
          <p:spPr bwMode="auto">
            <a:xfrm>
              <a:off x="4224" y="1056"/>
              <a:ext cx="0" cy="2880"/>
            </a:xfrm>
            <a:prstGeom prst="line">
              <a:avLst/>
            </a:prstGeom>
            <a:noFill/>
            <a:ln w="28575">
              <a:solidFill>
                <a:schemeClr val="tx1"/>
              </a:solidFill>
              <a:prstDash val="sysDot"/>
              <a:round/>
              <a:headEnd/>
              <a:tailEnd/>
            </a:ln>
            <a:effectLst/>
          </p:spPr>
          <p:txBody>
            <a:bodyPr wrap="none" anchor="ctr"/>
            <a:lstStyle/>
            <a:p>
              <a:endParaRPr lang="en-US"/>
            </a:p>
          </p:txBody>
        </p:sp>
        <p:sp>
          <p:nvSpPr>
            <p:cNvPr id="957591" name="Line 151"/>
            <p:cNvSpPr>
              <a:spLocks noChangeShapeType="1"/>
            </p:cNvSpPr>
            <p:nvPr/>
          </p:nvSpPr>
          <p:spPr bwMode="auto">
            <a:xfrm>
              <a:off x="4752" y="1056"/>
              <a:ext cx="0" cy="2880"/>
            </a:xfrm>
            <a:prstGeom prst="line">
              <a:avLst/>
            </a:prstGeom>
            <a:noFill/>
            <a:ln w="28575">
              <a:solidFill>
                <a:schemeClr val="tx1"/>
              </a:solidFill>
              <a:prstDash val="sysDot"/>
              <a:round/>
              <a:headEnd/>
              <a:tailEnd/>
            </a:ln>
            <a:effectLst/>
          </p:spPr>
          <p:txBody>
            <a:bodyPr wrap="none" anchor="ctr"/>
            <a:lstStyle/>
            <a:p>
              <a:endParaRPr lang="en-US"/>
            </a:p>
          </p:txBody>
        </p:sp>
        <p:sp>
          <p:nvSpPr>
            <p:cNvPr id="957592" name="Line 152"/>
            <p:cNvSpPr>
              <a:spLocks noChangeShapeType="1"/>
            </p:cNvSpPr>
            <p:nvPr/>
          </p:nvSpPr>
          <p:spPr bwMode="auto">
            <a:xfrm>
              <a:off x="1008" y="1056"/>
              <a:ext cx="0" cy="2880"/>
            </a:xfrm>
            <a:prstGeom prst="line">
              <a:avLst/>
            </a:prstGeom>
            <a:noFill/>
            <a:ln w="28575">
              <a:solidFill>
                <a:schemeClr val="tx1"/>
              </a:solidFill>
              <a:prstDash val="sysDot"/>
              <a:round/>
              <a:headEnd/>
              <a:tailEnd/>
            </a:ln>
            <a:effectLst/>
          </p:spPr>
          <p:txBody>
            <a:bodyPr wrap="none" anchor="ctr"/>
            <a:lstStyle/>
            <a:p>
              <a:endParaRPr lang="en-US"/>
            </a:p>
          </p:txBody>
        </p:sp>
        <p:sp>
          <p:nvSpPr>
            <p:cNvPr id="957593" name="Text Box 153"/>
            <p:cNvSpPr txBox="1">
              <a:spLocks noChangeArrowheads="1"/>
            </p:cNvSpPr>
            <p:nvPr/>
          </p:nvSpPr>
          <p:spPr bwMode="auto">
            <a:xfrm>
              <a:off x="982" y="1158"/>
              <a:ext cx="583" cy="233"/>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1</a:t>
              </a:r>
              <a:endParaRPr lang="en-US" sz="1800" b="0" dirty="0">
                <a:solidFill>
                  <a:schemeClr val="tx1"/>
                </a:solidFill>
                <a:latin typeface="Comic Sans MS" pitchFamily="66" charset="0"/>
              </a:endParaRPr>
            </a:p>
          </p:txBody>
        </p:sp>
        <p:sp>
          <p:nvSpPr>
            <p:cNvPr id="957594" name="Text Box 154"/>
            <p:cNvSpPr txBox="1">
              <a:spLocks noChangeArrowheads="1"/>
            </p:cNvSpPr>
            <p:nvPr/>
          </p:nvSpPr>
          <p:spPr bwMode="auto">
            <a:xfrm>
              <a:off x="1485" y="1158"/>
              <a:ext cx="606" cy="233"/>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2</a:t>
              </a:r>
              <a:endParaRPr lang="en-US" sz="1800" b="0" dirty="0">
                <a:solidFill>
                  <a:schemeClr val="tx1"/>
                </a:solidFill>
                <a:latin typeface="Comic Sans MS" pitchFamily="66" charset="0"/>
              </a:endParaRPr>
            </a:p>
          </p:txBody>
        </p:sp>
        <p:sp>
          <p:nvSpPr>
            <p:cNvPr id="957595" name="Text Box 155"/>
            <p:cNvSpPr txBox="1">
              <a:spLocks noChangeArrowheads="1"/>
            </p:cNvSpPr>
            <p:nvPr/>
          </p:nvSpPr>
          <p:spPr bwMode="auto">
            <a:xfrm>
              <a:off x="2029" y="1158"/>
              <a:ext cx="606" cy="233"/>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3</a:t>
              </a:r>
              <a:endParaRPr lang="en-US" sz="1800" b="0" dirty="0">
                <a:solidFill>
                  <a:schemeClr val="tx1"/>
                </a:solidFill>
                <a:latin typeface="Comic Sans MS" pitchFamily="66" charset="0"/>
              </a:endParaRPr>
            </a:p>
          </p:txBody>
        </p:sp>
        <p:sp>
          <p:nvSpPr>
            <p:cNvPr id="957596" name="Text Box 156"/>
            <p:cNvSpPr txBox="1">
              <a:spLocks noChangeArrowheads="1"/>
            </p:cNvSpPr>
            <p:nvPr/>
          </p:nvSpPr>
          <p:spPr bwMode="auto">
            <a:xfrm>
              <a:off x="2564" y="1158"/>
              <a:ext cx="606" cy="233"/>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4</a:t>
              </a:r>
              <a:endParaRPr lang="en-US" sz="1800" b="0" dirty="0">
                <a:solidFill>
                  <a:schemeClr val="tx1"/>
                </a:solidFill>
                <a:latin typeface="Comic Sans MS" pitchFamily="66" charset="0"/>
              </a:endParaRPr>
            </a:p>
          </p:txBody>
        </p:sp>
        <p:sp>
          <p:nvSpPr>
            <p:cNvPr id="957597" name="Text Box 157"/>
            <p:cNvSpPr txBox="1">
              <a:spLocks noChangeArrowheads="1"/>
            </p:cNvSpPr>
            <p:nvPr/>
          </p:nvSpPr>
          <p:spPr bwMode="auto">
            <a:xfrm>
              <a:off x="3657" y="1158"/>
              <a:ext cx="606" cy="233"/>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6</a:t>
              </a:r>
              <a:endParaRPr lang="en-US" sz="1800" b="0" dirty="0">
                <a:solidFill>
                  <a:schemeClr val="tx1"/>
                </a:solidFill>
                <a:latin typeface="Comic Sans MS" pitchFamily="66" charset="0"/>
              </a:endParaRPr>
            </a:p>
          </p:txBody>
        </p:sp>
        <p:sp>
          <p:nvSpPr>
            <p:cNvPr id="957598" name="Text Box 158"/>
            <p:cNvSpPr txBox="1">
              <a:spLocks noChangeArrowheads="1"/>
            </p:cNvSpPr>
            <p:nvPr/>
          </p:nvSpPr>
          <p:spPr bwMode="auto">
            <a:xfrm>
              <a:off x="4183" y="1158"/>
              <a:ext cx="609" cy="233"/>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7</a:t>
              </a:r>
              <a:endParaRPr lang="en-US" sz="1800" b="0" dirty="0">
                <a:solidFill>
                  <a:schemeClr val="tx1"/>
                </a:solidFill>
                <a:latin typeface="Comic Sans MS" pitchFamily="66" charset="0"/>
              </a:endParaRPr>
            </a:p>
          </p:txBody>
        </p:sp>
        <p:sp>
          <p:nvSpPr>
            <p:cNvPr id="957599" name="Text Box 159"/>
            <p:cNvSpPr txBox="1">
              <a:spLocks noChangeArrowheads="1"/>
            </p:cNvSpPr>
            <p:nvPr/>
          </p:nvSpPr>
          <p:spPr bwMode="auto">
            <a:xfrm>
              <a:off x="3081" y="1158"/>
              <a:ext cx="606" cy="233"/>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5</a:t>
              </a:r>
              <a:endParaRPr lang="en-US" sz="1800" b="0" dirty="0">
                <a:solidFill>
                  <a:schemeClr val="tx1"/>
                </a:solidFill>
                <a:latin typeface="Comic Sans MS" pitchFamily="66" charset="0"/>
              </a:endParaRPr>
            </a:p>
          </p:txBody>
        </p:sp>
      </p:grpSp>
    </p:spTree>
    <p:extLst>
      <p:ext uri="{BB962C8B-B14F-4D97-AF65-F5344CB8AC3E}">
        <p14:creationId xmlns:p14="http://schemas.microsoft.com/office/powerpoint/2010/main" val="398652862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Register Renaming</a:t>
            </a:r>
            <a:endParaRPr lang="en-AU" dirty="0"/>
          </a:p>
        </p:txBody>
      </p:sp>
      <p:sp>
        <p:nvSpPr>
          <p:cNvPr id="242691" name="Rectangle 3"/>
          <p:cNvSpPr>
            <a:spLocks noGrp="1" noChangeArrowheads="1"/>
          </p:cNvSpPr>
          <p:nvPr>
            <p:ph type="body" idx="1"/>
          </p:nvPr>
        </p:nvSpPr>
        <p:spPr/>
        <p:txBody>
          <a:bodyPr/>
          <a:lstStyle/>
          <a:p>
            <a:pPr>
              <a:lnSpc>
                <a:spcPct val="90000"/>
              </a:lnSpc>
            </a:pPr>
            <a:r>
              <a:rPr lang="en-US"/>
              <a:t>Tomasulo’s Approach</a:t>
            </a:r>
          </a:p>
          <a:p>
            <a:pPr lvl="1">
              <a:lnSpc>
                <a:spcPct val="90000"/>
              </a:lnSpc>
            </a:pPr>
            <a:r>
              <a:rPr lang="en-US"/>
              <a:t>Tracks when operands are available</a:t>
            </a:r>
          </a:p>
          <a:p>
            <a:pPr lvl="1">
              <a:lnSpc>
                <a:spcPct val="90000"/>
              </a:lnSpc>
            </a:pPr>
            <a:r>
              <a:rPr lang="en-US"/>
              <a:t>Introduces register renaming in hardware</a:t>
            </a:r>
          </a:p>
          <a:p>
            <a:pPr lvl="2">
              <a:lnSpc>
                <a:spcPct val="90000"/>
              </a:lnSpc>
            </a:pPr>
            <a:r>
              <a:rPr lang="en-US"/>
              <a:t>Minimizes WAW and WAR </a:t>
            </a:r>
            <a:r>
              <a:rPr lang="en-US" smtClean="0"/>
              <a:t>hazards</a:t>
            </a:r>
          </a:p>
          <a:p>
            <a:pPr lvl="2">
              <a:lnSpc>
                <a:spcPct val="90000"/>
              </a:lnSpc>
            </a:pPr>
            <a:endParaRPr lang="en-US"/>
          </a:p>
          <a:p>
            <a:pPr>
              <a:lnSpc>
                <a:spcPct val="90000"/>
              </a:lnSpc>
            </a:pPr>
            <a:r>
              <a:rPr lang="en-US"/>
              <a:t>Register renaming is provided by reservation stations (RS)</a:t>
            </a:r>
          </a:p>
          <a:p>
            <a:pPr lvl="1">
              <a:lnSpc>
                <a:spcPct val="90000"/>
              </a:lnSpc>
            </a:pPr>
            <a:r>
              <a:rPr lang="en-US"/>
              <a:t>Contains:</a:t>
            </a:r>
          </a:p>
          <a:p>
            <a:pPr lvl="2">
              <a:lnSpc>
                <a:spcPct val="90000"/>
              </a:lnSpc>
            </a:pPr>
            <a:r>
              <a:rPr lang="en-US"/>
              <a:t>The instruction</a:t>
            </a:r>
          </a:p>
          <a:p>
            <a:pPr lvl="2">
              <a:lnSpc>
                <a:spcPct val="90000"/>
              </a:lnSpc>
            </a:pPr>
            <a:r>
              <a:rPr lang="en-US"/>
              <a:t>Buffered operand values (when available)</a:t>
            </a:r>
          </a:p>
          <a:p>
            <a:pPr lvl="2">
              <a:lnSpc>
                <a:spcPct val="90000"/>
              </a:lnSpc>
            </a:pPr>
            <a:r>
              <a:rPr lang="en-US"/>
              <a:t>Reservation station number of instruction providing the operand </a:t>
            </a:r>
            <a:r>
              <a:rPr lang="en-US" smtClean="0"/>
              <a:t>values</a:t>
            </a:r>
            <a:endParaRPr lang="en-US"/>
          </a:p>
        </p:txBody>
      </p:sp>
      <p:sp>
        <p:nvSpPr>
          <p:cNvPr id="6"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extLst>
      <p:ext uri="{BB962C8B-B14F-4D97-AF65-F5344CB8AC3E}">
        <p14:creationId xmlns:p14="http://schemas.microsoft.com/office/powerpoint/2010/main" val="1450845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Register Renaming</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400" smtClean="0"/>
              <a:t>RS </a:t>
            </a:r>
            <a:r>
              <a:rPr lang="en-US" sz="2400" dirty="0" smtClean="0"/>
              <a:t>fetches and buffers an operand as soon as it becomes available (not necessarily involving register file)</a:t>
            </a:r>
          </a:p>
          <a:p>
            <a:pPr>
              <a:lnSpc>
                <a:spcPct val="90000"/>
              </a:lnSpc>
            </a:pPr>
            <a:r>
              <a:rPr lang="en-US" sz="2400" dirty="0" smtClean="0"/>
              <a:t>Pending instructions designate the RS to which they will send their output</a:t>
            </a:r>
          </a:p>
          <a:p>
            <a:pPr lvl="1">
              <a:lnSpc>
                <a:spcPct val="90000"/>
              </a:lnSpc>
            </a:pPr>
            <a:r>
              <a:rPr lang="en-US" sz="2000" dirty="0" smtClean="0"/>
              <a:t>Result values broadcast on a result bus, called the common data bus (CDB)</a:t>
            </a:r>
          </a:p>
          <a:p>
            <a:pPr>
              <a:lnSpc>
                <a:spcPct val="90000"/>
              </a:lnSpc>
            </a:pPr>
            <a:r>
              <a:rPr lang="en-US" sz="2400" dirty="0" smtClean="0"/>
              <a:t>Only the last output updates the register file</a:t>
            </a:r>
          </a:p>
          <a:p>
            <a:pPr>
              <a:lnSpc>
                <a:spcPct val="90000"/>
              </a:lnSpc>
            </a:pPr>
            <a:r>
              <a:rPr lang="en-US" sz="2400" dirty="0" smtClean="0"/>
              <a:t>As instructions are issued, the register </a:t>
            </a:r>
            <a:r>
              <a:rPr lang="en-US" sz="2400" dirty="0" err="1" smtClean="0"/>
              <a:t>specifiers</a:t>
            </a:r>
            <a:r>
              <a:rPr lang="en-US" sz="2400" dirty="0" smtClean="0"/>
              <a:t> are renamed with the reservation station</a:t>
            </a:r>
          </a:p>
          <a:p>
            <a:pPr>
              <a:lnSpc>
                <a:spcPct val="90000"/>
              </a:lnSpc>
            </a:pPr>
            <a:r>
              <a:rPr lang="en-US" sz="2400" dirty="0" smtClean="0"/>
              <a:t>May be more reservation stations </a:t>
            </a:r>
            <a:r>
              <a:rPr lang="en-US" sz="2400" smtClean="0"/>
              <a:t>than registers</a:t>
            </a:r>
          </a:p>
          <a:p>
            <a:pPr>
              <a:lnSpc>
                <a:spcPct val="90000"/>
              </a:lnSpc>
            </a:pPr>
            <a:r>
              <a:rPr lang="en-US" sz="2400"/>
              <a:t>Load and store buffers</a:t>
            </a:r>
          </a:p>
          <a:p>
            <a:pPr lvl="1">
              <a:lnSpc>
                <a:spcPct val="90000"/>
              </a:lnSpc>
            </a:pPr>
            <a:r>
              <a:rPr lang="en-US" sz="2000"/>
              <a:t>Contain data and addresses, act like reservation stations</a:t>
            </a:r>
            <a:endParaRPr lang="en-US" sz="2000" dirty="0" smtClean="0"/>
          </a:p>
          <a:p>
            <a:pPr lvl="1">
              <a:lnSpc>
                <a:spcPct val="90000"/>
              </a:lnSpc>
            </a:pPr>
            <a:endParaRPr lang="en-US" sz="1800" dirty="0" smtClean="0"/>
          </a:p>
        </p:txBody>
      </p:sp>
      <p:sp>
        <p:nvSpPr>
          <p:cNvPr id="6"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4B34A41A-9052-A740-B707-6A3F12379F59}"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69634"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69635"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C552E770-EAD2-8D46-80DE-C7F62555FAF6}" type="slidenum">
              <a:rPr lang="en-US" sz="1400">
                <a:solidFill>
                  <a:schemeClr val="accent2"/>
                </a:solidFill>
                <a:latin typeface="Times New Roman" charset="0"/>
              </a:rPr>
              <a:pPr/>
              <a:t>52</a:t>
            </a:fld>
            <a:endParaRPr lang="en-US" sz="1400" b="0">
              <a:solidFill>
                <a:srgbClr val="FBBA03"/>
              </a:solidFill>
              <a:latin typeface="Times New Roman" charset="0"/>
            </a:endParaRPr>
          </a:p>
        </p:txBody>
      </p:sp>
      <p:sp>
        <p:nvSpPr>
          <p:cNvPr id="69636" name="Rectangle 2"/>
          <p:cNvSpPr>
            <a:spLocks noGrp="1" noChangeArrowheads="1"/>
          </p:cNvSpPr>
          <p:nvPr>
            <p:ph type="title"/>
          </p:nvPr>
        </p:nvSpPr>
        <p:spPr>
          <a:xfrm>
            <a:off x="533400" y="116632"/>
            <a:ext cx="8153400" cy="576064"/>
          </a:xfrm>
          <a:noFill/>
        </p:spPr>
        <p:txBody>
          <a:bodyPr lIns="90487" tIns="44450" rIns="90487" bIns="44450"/>
          <a:lstStyle/>
          <a:p>
            <a:r>
              <a:rPr lang="en-US" sz="3600" dirty="0">
                <a:latin typeface="Arial" charset="0"/>
              </a:rPr>
              <a:t>A Dynamic Algorithm: </a:t>
            </a:r>
            <a:r>
              <a:rPr lang="en-US" sz="3600" dirty="0" err="1">
                <a:latin typeface="Arial" charset="0"/>
              </a:rPr>
              <a:t>Tomasulo</a:t>
            </a:r>
            <a:r>
              <a:rPr lang="ja-JP" altLang="en-US" sz="3600" dirty="0">
                <a:latin typeface="Arial" charset="0"/>
              </a:rPr>
              <a:t>’</a:t>
            </a:r>
            <a:r>
              <a:rPr lang="en-US" altLang="ja-JP" sz="3600" dirty="0">
                <a:latin typeface="Arial" charset="0"/>
              </a:rPr>
              <a:t>s</a:t>
            </a:r>
            <a:endParaRPr lang="en-US" sz="3600" dirty="0">
              <a:latin typeface="Arial" charset="0"/>
            </a:endParaRPr>
          </a:p>
        </p:txBody>
      </p:sp>
      <p:sp>
        <p:nvSpPr>
          <p:cNvPr id="789507" name="Rectangle 3"/>
          <p:cNvSpPr>
            <a:spLocks noGrp="1" noChangeArrowheads="1"/>
          </p:cNvSpPr>
          <p:nvPr>
            <p:ph type="body" idx="1"/>
          </p:nvPr>
        </p:nvSpPr>
        <p:spPr>
          <a:xfrm>
            <a:off x="0" y="836712"/>
            <a:ext cx="8997950" cy="5030688"/>
          </a:xfrm>
          <a:noFill/>
        </p:spPr>
        <p:txBody>
          <a:bodyPr lIns="90487" tIns="44450" rIns="90487" bIns="44450"/>
          <a:lstStyle/>
          <a:p>
            <a:r>
              <a:rPr lang="en-US" dirty="0">
                <a:latin typeface="Arial" charset="0"/>
              </a:rPr>
              <a:t>For IBM 360/91 (before caches!)</a:t>
            </a:r>
          </a:p>
          <a:p>
            <a:pPr lvl="1"/>
            <a:r>
              <a:rPr lang="en-US" dirty="0">
                <a:latin typeface="Arial" charset="0"/>
                <a:sym typeface="Symbol" charset="0"/>
              </a:rPr>
              <a:t> </a:t>
            </a:r>
            <a:r>
              <a:rPr lang="en-US" dirty="0">
                <a:latin typeface="Arial" charset="0"/>
              </a:rPr>
              <a:t>Long memory latency</a:t>
            </a:r>
          </a:p>
          <a:p>
            <a:r>
              <a:rPr lang="en-US" dirty="0">
                <a:latin typeface="Arial" charset="0"/>
              </a:rPr>
              <a:t>Goal: High Performance without special compilers</a:t>
            </a:r>
            <a:endParaRPr lang="en-US" sz="2800" dirty="0">
              <a:latin typeface="Arial" charset="0"/>
            </a:endParaRPr>
          </a:p>
          <a:p>
            <a:r>
              <a:rPr lang="en-US" dirty="0">
                <a:latin typeface="Arial" charset="0"/>
              </a:rPr>
              <a:t>Small number of floating point registers (4 in 360) prevented interesting compiler scheduling of operations</a:t>
            </a:r>
          </a:p>
          <a:p>
            <a:pPr lvl="1"/>
            <a:r>
              <a:rPr lang="en-US" dirty="0">
                <a:latin typeface="Arial" charset="0"/>
              </a:rPr>
              <a:t>This led </a:t>
            </a:r>
            <a:r>
              <a:rPr lang="en-US" dirty="0" err="1">
                <a:latin typeface="Arial" charset="0"/>
              </a:rPr>
              <a:t>Tomasulo</a:t>
            </a:r>
            <a:r>
              <a:rPr lang="en-US" dirty="0">
                <a:latin typeface="Arial" charset="0"/>
              </a:rPr>
              <a:t> to try to figure out how to get more effective registers — </a:t>
            </a:r>
            <a:r>
              <a:rPr lang="en-US" dirty="0">
                <a:solidFill>
                  <a:srgbClr val="0332B7"/>
                </a:solidFill>
                <a:latin typeface="Arial" charset="0"/>
              </a:rPr>
              <a:t>renaming in hardware!</a:t>
            </a:r>
            <a:r>
              <a:rPr lang="en-US" dirty="0">
                <a:solidFill>
                  <a:schemeClr val="hlink"/>
                </a:solidFill>
                <a:latin typeface="Arial" charset="0"/>
              </a:rPr>
              <a:t> </a:t>
            </a:r>
            <a:endParaRPr lang="en-US" dirty="0">
              <a:latin typeface="Arial" charset="0"/>
            </a:endParaRPr>
          </a:p>
          <a:p>
            <a:r>
              <a:rPr lang="en-US" dirty="0">
                <a:latin typeface="Arial" charset="0"/>
              </a:rPr>
              <a:t>Why Study 1966 Computer? </a:t>
            </a:r>
          </a:p>
          <a:p>
            <a:r>
              <a:rPr lang="en-US" dirty="0">
                <a:latin typeface="Arial" charset="0"/>
              </a:rPr>
              <a:t>The descendants of this have flourished!</a:t>
            </a:r>
          </a:p>
          <a:p>
            <a:pPr lvl="1"/>
            <a:r>
              <a:rPr lang="en-US" dirty="0">
                <a:latin typeface="Arial" charset="0"/>
              </a:rPr>
              <a:t>Alpha 21264, Pentium 4, AMD Opteron, Power 5, …</a:t>
            </a:r>
          </a:p>
        </p:txBody>
      </p:sp>
    </p:spTree>
    <p:extLst>
      <p:ext uri="{BB962C8B-B14F-4D97-AF65-F5344CB8AC3E}">
        <p14:creationId xmlns:p14="http://schemas.microsoft.com/office/powerpoint/2010/main" val="1596205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895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895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895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89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9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8950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89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C875A242-D7B1-144F-98A0-08CEEFC82FA9}"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70658"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70659"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BDB3517E-5531-9B4C-AE13-AF7291C68F2E}" type="slidenum">
              <a:rPr lang="en-US" sz="1400">
                <a:solidFill>
                  <a:schemeClr val="accent2"/>
                </a:solidFill>
                <a:latin typeface="Times New Roman" charset="0"/>
              </a:rPr>
              <a:pPr/>
              <a:t>53</a:t>
            </a:fld>
            <a:endParaRPr lang="en-US" sz="1400" b="0">
              <a:solidFill>
                <a:srgbClr val="FBBA03"/>
              </a:solidFill>
              <a:latin typeface="Times New Roman" charset="0"/>
            </a:endParaRPr>
          </a:p>
        </p:txBody>
      </p:sp>
      <p:sp>
        <p:nvSpPr>
          <p:cNvPr id="70660" name="Rectangle 2"/>
          <p:cNvSpPr>
            <a:spLocks noGrp="1" noChangeArrowheads="1"/>
          </p:cNvSpPr>
          <p:nvPr>
            <p:ph type="title"/>
          </p:nvPr>
        </p:nvSpPr>
        <p:spPr>
          <a:xfrm>
            <a:off x="533400" y="152400"/>
            <a:ext cx="7753350" cy="612304"/>
          </a:xfrm>
          <a:noFill/>
        </p:spPr>
        <p:txBody>
          <a:bodyPr lIns="90487" tIns="44450" rIns="90487" bIns="44450"/>
          <a:lstStyle/>
          <a:p>
            <a:r>
              <a:rPr lang="en-US" dirty="0" err="1">
                <a:latin typeface="Arial" charset="0"/>
              </a:rPr>
              <a:t>Tomasulo</a:t>
            </a:r>
            <a:r>
              <a:rPr lang="en-US" dirty="0">
                <a:latin typeface="Arial" charset="0"/>
              </a:rPr>
              <a:t> Algorithm</a:t>
            </a:r>
          </a:p>
        </p:txBody>
      </p:sp>
      <p:sp>
        <p:nvSpPr>
          <p:cNvPr id="790531" name="Rectangle 3"/>
          <p:cNvSpPr>
            <a:spLocks noGrp="1" noChangeArrowheads="1"/>
          </p:cNvSpPr>
          <p:nvPr>
            <p:ph type="body" idx="1"/>
          </p:nvPr>
        </p:nvSpPr>
        <p:spPr>
          <a:xfrm>
            <a:off x="0" y="692696"/>
            <a:ext cx="9144000" cy="5487888"/>
          </a:xfrm>
          <a:noFill/>
        </p:spPr>
        <p:txBody>
          <a:bodyPr lIns="90487" tIns="44450" rIns="90487" bIns="44450"/>
          <a:lstStyle/>
          <a:p>
            <a:pPr>
              <a:lnSpc>
                <a:spcPct val="80000"/>
              </a:lnSpc>
            </a:pPr>
            <a:r>
              <a:rPr lang="en-US" dirty="0">
                <a:latin typeface="Arial" charset="0"/>
              </a:rPr>
              <a:t>Control &amp; buffers </a:t>
            </a:r>
            <a:r>
              <a:rPr lang="en-US" u="sng" dirty="0">
                <a:solidFill>
                  <a:srgbClr val="0332B7"/>
                </a:solidFill>
                <a:latin typeface="Arial" charset="0"/>
              </a:rPr>
              <a:t>distributed</a:t>
            </a:r>
            <a:r>
              <a:rPr lang="en-US" dirty="0">
                <a:latin typeface="Arial" charset="0"/>
              </a:rPr>
              <a:t> with Function Units (FU)</a:t>
            </a:r>
          </a:p>
          <a:p>
            <a:pPr lvl="1">
              <a:lnSpc>
                <a:spcPct val="80000"/>
              </a:lnSpc>
            </a:pPr>
            <a:r>
              <a:rPr lang="en-US" sz="2000" dirty="0">
                <a:latin typeface="Arial" charset="0"/>
              </a:rPr>
              <a:t>FU buffers called </a:t>
            </a:r>
            <a:r>
              <a:rPr lang="ja-JP" altLang="en-US" sz="2000" dirty="0">
                <a:latin typeface="Arial" charset="0"/>
              </a:rPr>
              <a:t>“</a:t>
            </a:r>
            <a:r>
              <a:rPr lang="en-US" altLang="ja-JP" sz="2000" u="sng" dirty="0">
                <a:solidFill>
                  <a:srgbClr val="0332B7"/>
                </a:solidFill>
                <a:latin typeface="Arial" charset="0"/>
              </a:rPr>
              <a:t>reservation stations</a:t>
            </a:r>
            <a:r>
              <a:rPr lang="ja-JP" altLang="en-US" sz="2000" dirty="0">
                <a:latin typeface="Arial" charset="0"/>
              </a:rPr>
              <a:t>”</a:t>
            </a:r>
            <a:r>
              <a:rPr lang="en-US" altLang="ja-JP" sz="2000" dirty="0">
                <a:latin typeface="Arial" charset="0"/>
              </a:rPr>
              <a:t>; have pending operands</a:t>
            </a:r>
            <a:endParaRPr lang="en-US" altLang="ja-JP" dirty="0">
              <a:latin typeface="Arial" charset="0"/>
            </a:endParaRPr>
          </a:p>
          <a:p>
            <a:pPr>
              <a:lnSpc>
                <a:spcPct val="80000"/>
              </a:lnSpc>
            </a:pPr>
            <a:r>
              <a:rPr lang="en-US" dirty="0">
                <a:latin typeface="Arial" charset="0"/>
              </a:rPr>
              <a:t>Registers in instructions replaced by values or pointers to reservation stations(RS); called  </a:t>
            </a:r>
            <a:r>
              <a:rPr lang="en-US" u="sng" dirty="0">
                <a:solidFill>
                  <a:srgbClr val="0332B7"/>
                </a:solidFill>
                <a:latin typeface="Arial" charset="0"/>
              </a:rPr>
              <a:t>register</a:t>
            </a:r>
            <a:r>
              <a:rPr lang="en-US" dirty="0">
                <a:solidFill>
                  <a:srgbClr val="0332B7"/>
                </a:solidFill>
                <a:latin typeface="Arial" charset="0"/>
              </a:rPr>
              <a:t> </a:t>
            </a:r>
            <a:r>
              <a:rPr lang="en-US" u="sng" dirty="0">
                <a:solidFill>
                  <a:srgbClr val="0332B7"/>
                </a:solidFill>
                <a:latin typeface="Arial" charset="0"/>
              </a:rPr>
              <a:t>renaming</a:t>
            </a:r>
            <a:r>
              <a:rPr lang="en-US" dirty="0">
                <a:solidFill>
                  <a:schemeClr val="hlink"/>
                </a:solidFill>
                <a:latin typeface="Arial" charset="0"/>
              </a:rPr>
              <a:t> </a:t>
            </a:r>
            <a:r>
              <a:rPr lang="en-US" dirty="0">
                <a:latin typeface="Arial" charset="0"/>
              </a:rPr>
              <a:t>; </a:t>
            </a:r>
          </a:p>
          <a:p>
            <a:pPr lvl="1">
              <a:lnSpc>
                <a:spcPct val="80000"/>
              </a:lnSpc>
            </a:pPr>
            <a:r>
              <a:rPr lang="en-US" sz="2000" dirty="0">
                <a:latin typeface="Arial" charset="0"/>
              </a:rPr>
              <a:t>Renaming avoids WAR, WAW hazards</a:t>
            </a:r>
          </a:p>
          <a:p>
            <a:pPr lvl="1">
              <a:lnSpc>
                <a:spcPct val="80000"/>
              </a:lnSpc>
            </a:pPr>
            <a:r>
              <a:rPr lang="en-US" sz="2000" dirty="0">
                <a:latin typeface="Arial" charset="0"/>
              </a:rPr>
              <a:t>More reservation stations than registers, so can do optimizations compilers can</a:t>
            </a:r>
            <a:r>
              <a:rPr lang="ja-JP" altLang="en-US" sz="2000" dirty="0">
                <a:latin typeface="Arial" charset="0"/>
              </a:rPr>
              <a:t>’</a:t>
            </a:r>
            <a:r>
              <a:rPr lang="en-US" altLang="ja-JP" sz="2000" dirty="0">
                <a:latin typeface="Arial" charset="0"/>
              </a:rPr>
              <a:t>t</a:t>
            </a:r>
            <a:endParaRPr lang="en-US" altLang="ja-JP" dirty="0">
              <a:latin typeface="Arial" charset="0"/>
            </a:endParaRPr>
          </a:p>
          <a:p>
            <a:pPr>
              <a:lnSpc>
                <a:spcPct val="80000"/>
              </a:lnSpc>
            </a:pPr>
            <a:r>
              <a:rPr lang="en-US" dirty="0">
                <a:latin typeface="Arial" charset="0"/>
              </a:rPr>
              <a:t>Results to FU from RS, </a:t>
            </a:r>
            <a:r>
              <a:rPr lang="en-US" u="sng" dirty="0">
                <a:solidFill>
                  <a:srgbClr val="0332B7"/>
                </a:solidFill>
                <a:latin typeface="Arial" charset="0"/>
              </a:rPr>
              <a:t>not through registers</a:t>
            </a:r>
            <a:r>
              <a:rPr lang="en-US" dirty="0">
                <a:latin typeface="Arial" charset="0"/>
              </a:rPr>
              <a:t>, over </a:t>
            </a:r>
            <a:r>
              <a:rPr lang="en-US" u="sng" dirty="0">
                <a:solidFill>
                  <a:srgbClr val="0332B7"/>
                </a:solidFill>
                <a:latin typeface="Arial" charset="0"/>
              </a:rPr>
              <a:t>Common Data Bus</a:t>
            </a:r>
            <a:r>
              <a:rPr lang="en-US" u="sng" dirty="0">
                <a:solidFill>
                  <a:schemeClr val="hlink"/>
                </a:solidFill>
                <a:latin typeface="Arial" charset="0"/>
              </a:rPr>
              <a:t> </a:t>
            </a:r>
            <a:r>
              <a:rPr lang="en-US" dirty="0">
                <a:latin typeface="Arial" charset="0"/>
              </a:rPr>
              <a:t>that broadcasts results to all FUs</a:t>
            </a:r>
          </a:p>
          <a:p>
            <a:pPr lvl="1">
              <a:lnSpc>
                <a:spcPct val="80000"/>
              </a:lnSpc>
            </a:pPr>
            <a:r>
              <a:rPr lang="en-US" dirty="0">
                <a:latin typeface="Arial" charset="0"/>
              </a:rPr>
              <a:t>Avoids RAW hazards by executing an instruction only when its operands are available</a:t>
            </a:r>
          </a:p>
          <a:p>
            <a:pPr>
              <a:lnSpc>
                <a:spcPct val="80000"/>
              </a:lnSpc>
            </a:pPr>
            <a:r>
              <a:rPr lang="en-US" dirty="0">
                <a:latin typeface="Arial" charset="0"/>
              </a:rPr>
              <a:t>Load and Stores treated as FUs with RSs as well</a:t>
            </a:r>
          </a:p>
          <a:p>
            <a:pPr>
              <a:lnSpc>
                <a:spcPct val="80000"/>
              </a:lnSpc>
            </a:pPr>
            <a:r>
              <a:rPr lang="en-US" dirty="0">
                <a:latin typeface="Arial" charset="0"/>
              </a:rPr>
              <a:t>Integer instructions can go past branches (predict taken), allowing FP ops beyond basic block in FP queue</a:t>
            </a:r>
          </a:p>
        </p:txBody>
      </p:sp>
    </p:spTree>
    <p:extLst>
      <p:ext uri="{BB962C8B-B14F-4D97-AF65-F5344CB8AC3E}">
        <p14:creationId xmlns:p14="http://schemas.microsoft.com/office/powerpoint/2010/main" val="2101967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0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905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90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905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9053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905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9053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9053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90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err="1" smtClean="0"/>
              <a:t>Tomasulo’s</a:t>
            </a:r>
            <a:r>
              <a:rPr lang="en-AU" dirty="0" smtClean="0"/>
              <a:t> Algorithm</a:t>
            </a:r>
            <a:endParaRPr lang="en-AU" dirty="0"/>
          </a:p>
        </p:txBody>
      </p:sp>
      <p:pic>
        <p:nvPicPr>
          <p:cNvPr id="2" name="Picture 1"/>
          <p:cNvPicPr>
            <a:picLocks noChangeAspect="1"/>
          </p:cNvPicPr>
          <p:nvPr/>
        </p:nvPicPr>
        <p:blipFill>
          <a:blip r:embed="rId3"/>
          <a:stretch>
            <a:fillRect/>
          </a:stretch>
        </p:blipFill>
        <p:spPr>
          <a:xfrm>
            <a:off x="1187624" y="800809"/>
            <a:ext cx="6552728" cy="5406000"/>
          </a:xfrm>
          <a:prstGeom prst="rect">
            <a:avLst/>
          </a:prstGeom>
        </p:spPr>
      </p:pic>
      <p:sp>
        <p:nvSpPr>
          <p:cNvPr id="8"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err="1" smtClean="0"/>
              <a:t>Tomasulo’s</a:t>
            </a:r>
            <a:r>
              <a:rPr lang="en-AU" dirty="0" smtClean="0"/>
              <a:t> Algorithm</a:t>
            </a:r>
            <a:endParaRPr lang="en-AU" dirty="0"/>
          </a:p>
        </p:txBody>
      </p:sp>
      <p:sp>
        <p:nvSpPr>
          <p:cNvPr id="242691" name="Rectangle 3"/>
          <p:cNvSpPr>
            <a:spLocks noGrp="1" noChangeArrowheads="1"/>
          </p:cNvSpPr>
          <p:nvPr>
            <p:ph type="body" idx="1"/>
          </p:nvPr>
        </p:nvSpPr>
        <p:spPr>
          <a:xfrm>
            <a:off x="684213" y="1197570"/>
            <a:ext cx="8270875" cy="5111750"/>
          </a:xfrm>
        </p:spPr>
        <p:txBody>
          <a:bodyPr/>
          <a:lstStyle/>
          <a:p>
            <a:pPr>
              <a:lnSpc>
                <a:spcPct val="90000"/>
              </a:lnSpc>
            </a:pPr>
            <a:r>
              <a:rPr lang="en-US" sz="2400" dirty="0" smtClean="0"/>
              <a:t>Three Steps:</a:t>
            </a:r>
          </a:p>
          <a:p>
            <a:pPr lvl="1">
              <a:lnSpc>
                <a:spcPct val="90000"/>
              </a:lnSpc>
            </a:pPr>
            <a:r>
              <a:rPr lang="en-US" sz="2000" dirty="0" smtClean="0"/>
              <a:t>Issue</a:t>
            </a:r>
          </a:p>
          <a:p>
            <a:pPr lvl="2">
              <a:lnSpc>
                <a:spcPct val="90000"/>
              </a:lnSpc>
            </a:pPr>
            <a:r>
              <a:rPr lang="en-US" sz="1800" dirty="0" smtClean="0"/>
              <a:t>Get next instruction from FIFO queue</a:t>
            </a:r>
          </a:p>
          <a:p>
            <a:pPr lvl="2">
              <a:lnSpc>
                <a:spcPct val="90000"/>
              </a:lnSpc>
            </a:pPr>
            <a:r>
              <a:rPr lang="en-US" sz="1800" dirty="0" smtClean="0"/>
              <a:t>If available RS, issue the instruction to the RS with operand values if available</a:t>
            </a:r>
          </a:p>
          <a:p>
            <a:pPr lvl="2">
              <a:lnSpc>
                <a:spcPct val="90000"/>
              </a:lnSpc>
            </a:pPr>
            <a:r>
              <a:rPr lang="en-US" sz="1800" dirty="0" smtClean="0"/>
              <a:t>If operand values not available, stall the instruction</a:t>
            </a:r>
          </a:p>
          <a:p>
            <a:pPr lvl="1">
              <a:lnSpc>
                <a:spcPct val="90000"/>
              </a:lnSpc>
            </a:pPr>
            <a:r>
              <a:rPr lang="en-US" sz="2000" dirty="0" smtClean="0"/>
              <a:t>Execute</a:t>
            </a:r>
          </a:p>
          <a:p>
            <a:pPr lvl="2">
              <a:lnSpc>
                <a:spcPct val="90000"/>
              </a:lnSpc>
            </a:pPr>
            <a:r>
              <a:rPr lang="en-US" sz="1800" dirty="0" smtClean="0"/>
              <a:t>When operand becomes available, store it in any reservation stations waiting for it</a:t>
            </a:r>
          </a:p>
          <a:p>
            <a:pPr lvl="2">
              <a:lnSpc>
                <a:spcPct val="90000"/>
              </a:lnSpc>
            </a:pPr>
            <a:r>
              <a:rPr lang="en-US" sz="1800" dirty="0" smtClean="0"/>
              <a:t>When all operands are ready, issue the instruction</a:t>
            </a:r>
          </a:p>
          <a:p>
            <a:pPr lvl="2">
              <a:lnSpc>
                <a:spcPct val="90000"/>
              </a:lnSpc>
            </a:pPr>
            <a:r>
              <a:rPr lang="en-US" sz="1800" dirty="0" smtClean="0"/>
              <a:t>Loads and store maintained in program order through effective address</a:t>
            </a:r>
          </a:p>
          <a:p>
            <a:pPr lvl="2">
              <a:lnSpc>
                <a:spcPct val="90000"/>
              </a:lnSpc>
            </a:pPr>
            <a:r>
              <a:rPr lang="en-US" sz="1800" dirty="0" smtClean="0"/>
              <a:t>No instruction allowed to initiate execution until all branches that </a:t>
            </a:r>
            <a:r>
              <a:rPr lang="en-US" sz="1800" dirty="0" err="1" smtClean="0"/>
              <a:t>pr</a:t>
            </a:r>
            <a:r>
              <a:rPr lang="en-US" sz="1800" strike="sngStrike" dirty="0" err="1" smtClean="0"/>
              <a:t>o</a:t>
            </a:r>
            <a:r>
              <a:rPr lang="en-US" sz="1800" dirty="0" err="1" smtClean="0">
                <a:solidFill>
                  <a:srgbClr val="FF0000"/>
                </a:solidFill>
              </a:rPr>
              <a:t>e</a:t>
            </a:r>
            <a:r>
              <a:rPr lang="en-US" sz="1800" dirty="0" err="1" smtClean="0"/>
              <a:t>c</a:t>
            </a:r>
            <a:r>
              <a:rPr lang="en-US" sz="1800" strike="sngStrike" dirty="0" err="1" smtClean="0"/>
              <a:t>e</a:t>
            </a:r>
            <a:r>
              <a:rPr lang="en-US" sz="1800" dirty="0" err="1" smtClean="0"/>
              <a:t>ed</a:t>
            </a:r>
            <a:r>
              <a:rPr lang="en-US" sz="1800" dirty="0" err="1" smtClean="0">
                <a:solidFill>
                  <a:srgbClr val="FF0000"/>
                </a:solidFill>
              </a:rPr>
              <a:t>e</a:t>
            </a:r>
            <a:r>
              <a:rPr lang="en-US" sz="1800" dirty="0" smtClean="0"/>
              <a:t> it in program order have completed</a:t>
            </a:r>
          </a:p>
          <a:p>
            <a:pPr lvl="1">
              <a:lnSpc>
                <a:spcPct val="90000"/>
              </a:lnSpc>
            </a:pPr>
            <a:r>
              <a:rPr lang="en-US" sz="2000" dirty="0" smtClean="0"/>
              <a:t>Write result</a:t>
            </a:r>
          </a:p>
          <a:p>
            <a:pPr lvl="2">
              <a:lnSpc>
                <a:spcPct val="90000"/>
              </a:lnSpc>
            </a:pPr>
            <a:r>
              <a:rPr lang="en-US" sz="1800" dirty="0" smtClean="0"/>
              <a:t>Write result on CDB into reservation stations and store buffers</a:t>
            </a:r>
          </a:p>
          <a:p>
            <a:pPr lvl="3">
              <a:lnSpc>
                <a:spcPct val="90000"/>
              </a:lnSpc>
            </a:pPr>
            <a:r>
              <a:rPr lang="en-US" sz="1600" dirty="0" smtClean="0"/>
              <a:t>(Stores must wait until address and value are received)</a:t>
            </a:r>
          </a:p>
        </p:txBody>
      </p:sp>
      <p:sp>
        <p:nvSpPr>
          <p:cNvPr id="6"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7D775B80-5D61-CD41-86B4-61F5903D5DB4}"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73730"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73731"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313A5A7D-4ECB-704D-A4B5-8FFF6C8B8C46}" type="slidenum">
              <a:rPr lang="en-US" sz="1400">
                <a:solidFill>
                  <a:schemeClr val="accent2"/>
                </a:solidFill>
                <a:latin typeface="Times New Roman" charset="0"/>
              </a:rPr>
              <a:pPr/>
              <a:t>56</a:t>
            </a:fld>
            <a:endParaRPr lang="en-US" sz="1400" b="0">
              <a:solidFill>
                <a:srgbClr val="FBBA03"/>
              </a:solidFill>
              <a:latin typeface="Times New Roman" charset="0"/>
            </a:endParaRPr>
          </a:p>
        </p:txBody>
      </p:sp>
      <p:sp>
        <p:nvSpPr>
          <p:cNvPr id="73732" name="Rectangle 2"/>
          <p:cNvSpPr>
            <a:spLocks noGrp="1" noChangeArrowheads="1"/>
          </p:cNvSpPr>
          <p:nvPr>
            <p:ph type="title"/>
          </p:nvPr>
        </p:nvSpPr>
        <p:spPr>
          <a:xfrm>
            <a:off x="457200" y="0"/>
            <a:ext cx="8305800" cy="620688"/>
          </a:xfrm>
          <a:noFill/>
        </p:spPr>
        <p:txBody>
          <a:bodyPr lIns="90487" tIns="44450" rIns="90487" bIns="44450"/>
          <a:lstStyle/>
          <a:p>
            <a:r>
              <a:rPr lang="en-US" dirty="0">
                <a:latin typeface="Arial" charset="0"/>
              </a:rPr>
              <a:t>Reservation Station Components</a:t>
            </a:r>
          </a:p>
        </p:txBody>
      </p:sp>
      <p:sp>
        <p:nvSpPr>
          <p:cNvPr id="793603" name="Rectangle 3"/>
          <p:cNvSpPr>
            <a:spLocks noGrp="1" noChangeArrowheads="1"/>
          </p:cNvSpPr>
          <p:nvPr>
            <p:ph type="body" idx="1"/>
          </p:nvPr>
        </p:nvSpPr>
        <p:spPr>
          <a:xfrm>
            <a:off x="0" y="692696"/>
            <a:ext cx="9144000" cy="5784304"/>
          </a:xfrm>
          <a:noFill/>
        </p:spPr>
        <p:txBody>
          <a:bodyPr lIns="90487" tIns="44450" rIns="90487" bIns="44450"/>
          <a:lstStyle/>
          <a:p>
            <a:pPr>
              <a:buFontTx/>
              <a:buNone/>
            </a:pPr>
            <a:r>
              <a:rPr lang="en-US" dirty="0">
                <a:latin typeface="Arial" charset="0"/>
              </a:rPr>
              <a:t>	</a:t>
            </a:r>
            <a:r>
              <a:rPr lang="en-US" dirty="0">
                <a:solidFill>
                  <a:schemeClr val="accent1"/>
                </a:solidFill>
                <a:latin typeface="Arial" charset="0"/>
              </a:rPr>
              <a:t>Op:	</a:t>
            </a:r>
            <a:r>
              <a:rPr lang="en-US" dirty="0">
                <a:latin typeface="Arial" charset="0"/>
              </a:rPr>
              <a:t>Operation to perform in the unit (e.g., + or –)</a:t>
            </a:r>
          </a:p>
          <a:p>
            <a:pPr>
              <a:buFontTx/>
              <a:buNone/>
            </a:pPr>
            <a:r>
              <a:rPr lang="en-US" dirty="0">
                <a:latin typeface="Arial" charset="0"/>
              </a:rPr>
              <a:t>	</a:t>
            </a:r>
            <a:r>
              <a:rPr lang="en-US" dirty="0" err="1">
                <a:solidFill>
                  <a:schemeClr val="accent1"/>
                </a:solidFill>
                <a:latin typeface="Arial" charset="0"/>
              </a:rPr>
              <a:t>Vj</a:t>
            </a:r>
            <a:r>
              <a:rPr lang="en-US" dirty="0">
                <a:solidFill>
                  <a:schemeClr val="accent1"/>
                </a:solidFill>
                <a:latin typeface="Arial" charset="0"/>
              </a:rPr>
              <a:t>, </a:t>
            </a:r>
            <a:r>
              <a:rPr lang="en-US" dirty="0" err="1">
                <a:solidFill>
                  <a:schemeClr val="accent1"/>
                </a:solidFill>
                <a:latin typeface="Arial" charset="0"/>
              </a:rPr>
              <a:t>Vk</a:t>
            </a:r>
            <a:r>
              <a:rPr lang="en-US" dirty="0">
                <a:solidFill>
                  <a:schemeClr val="accent1"/>
                </a:solidFill>
                <a:latin typeface="Arial" charset="0"/>
              </a:rPr>
              <a:t>: </a:t>
            </a:r>
            <a:r>
              <a:rPr lang="en-US" dirty="0">
                <a:solidFill>
                  <a:srgbClr val="0332B7"/>
                </a:solidFill>
                <a:latin typeface="Arial" charset="0"/>
              </a:rPr>
              <a:t>Value</a:t>
            </a:r>
            <a:r>
              <a:rPr lang="en-US" dirty="0">
                <a:latin typeface="Arial" charset="0"/>
              </a:rPr>
              <a:t> of Source operands</a:t>
            </a:r>
          </a:p>
          <a:p>
            <a:pPr lvl="1"/>
            <a:r>
              <a:rPr lang="en-US" dirty="0">
                <a:latin typeface="Arial" charset="0"/>
              </a:rPr>
              <a:t>Store buffers has V field, result to be stored</a:t>
            </a:r>
          </a:p>
          <a:p>
            <a:pPr>
              <a:buFontTx/>
              <a:buNone/>
            </a:pPr>
            <a:r>
              <a:rPr lang="en-US" dirty="0">
                <a:solidFill>
                  <a:schemeClr val="accent1"/>
                </a:solidFill>
                <a:latin typeface="Arial" charset="0"/>
              </a:rPr>
              <a:t>	</a:t>
            </a:r>
            <a:r>
              <a:rPr lang="en-US" dirty="0" err="1">
                <a:solidFill>
                  <a:schemeClr val="accent1"/>
                </a:solidFill>
                <a:latin typeface="Arial" charset="0"/>
              </a:rPr>
              <a:t>Qj</a:t>
            </a:r>
            <a:r>
              <a:rPr lang="en-US" dirty="0">
                <a:solidFill>
                  <a:schemeClr val="accent1"/>
                </a:solidFill>
                <a:latin typeface="Arial" charset="0"/>
              </a:rPr>
              <a:t>, </a:t>
            </a:r>
            <a:r>
              <a:rPr lang="en-US" dirty="0" err="1">
                <a:solidFill>
                  <a:schemeClr val="accent1"/>
                </a:solidFill>
                <a:latin typeface="Arial" charset="0"/>
              </a:rPr>
              <a:t>Qk</a:t>
            </a:r>
            <a:r>
              <a:rPr lang="en-US" dirty="0">
                <a:solidFill>
                  <a:schemeClr val="accent1"/>
                </a:solidFill>
                <a:latin typeface="Arial" charset="0"/>
              </a:rPr>
              <a:t>: </a:t>
            </a:r>
            <a:r>
              <a:rPr lang="en-US" dirty="0">
                <a:latin typeface="Arial" charset="0"/>
              </a:rPr>
              <a:t>Reservation stations producing source registers (value to be written)</a:t>
            </a:r>
          </a:p>
          <a:p>
            <a:pPr lvl="1"/>
            <a:r>
              <a:rPr lang="en-US" sz="2000" dirty="0">
                <a:latin typeface="Arial" charset="0"/>
              </a:rPr>
              <a:t>Note: </a:t>
            </a:r>
            <a:r>
              <a:rPr lang="en-US" sz="2000" dirty="0" err="1">
                <a:latin typeface="Arial" charset="0"/>
              </a:rPr>
              <a:t>Qj,Qk</a:t>
            </a:r>
            <a:r>
              <a:rPr lang="en-US" sz="2000" dirty="0">
                <a:latin typeface="Arial" charset="0"/>
              </a:rPr>
              <a:t>=0 =&gt; ready</a:t>
            </a:r>
            <a:endParaRPr lang="en-US" dirty="0">
              <a:latin typeface="Arial" charset="0"/>
            </a:endParaRPr>
          </a:p>
          <a:p>
            <a:pPr lvl="1"/>
            <a:r>
              <a:rPr lang="en-US" dirty="0">
                <a:latin typeface="Arial" charset="0"/>
              </a:rPr>
              <a:t>Store buffers only have Qi for RS producing result</a:t>
            </a:r>
          </a:p>
          <a:p>
            <a:pPr>
              <a:buFontTx/>
              <a:buNone/>
            </a:pPr>
            <a:r>
              <a:rPr lang="en-US" dirty="0">
                <a:solidFill>
                  <a:schemeClr val="accent1"/>
                </a:solidFill>
                <a:latin typeface="Arial" charset="0"/>
              </a:rPr>
              <a:t> 	Busy: </a:t>
            </a:r>
            <a:r>
              <a:rPr lang="en-US" dirty="0">
                <a:latin typeface="Arial" charset="0"/>
              </a:rPr>
              <a:t>Indicates reservation station or FU is </a:t>
            </a:r>
            <a:r>
              <a:rPr lang="en-US" dirty="0" smtClean="0">
                <a:latin typeface="Arial" charset="0"/>
              </a:rPr>
              <a:t>busy</a:t>
            </a:r>
          </a:p>
          <a:p>
            <a:pPr>
              <a:buFontTx/>
              <a:buNone/>
            </a:pPr>
            <a:r>
              <a:rPr lang="en-US" dirty="0" smtClean="0">
                <a:latin typeface="Arial" charset="0"/>
              </a:rPr>
              <a:t>		</a:t>
            </a:r>
          </a:p>
          <a:p>
            <a:pPr>
              <a:buFontTx/>
              <a:buNone/>
            </a:pPr>
            <a:r>
              <a:rPr lang="en-US" dirty="0">
                <a:solidFill>
                  <a:schemeClr val="hlink"/>
                </a:solidFill>
                <a:latin typeface="Arial" charset="0"/>
              </a:rPr>
              <a:t>	</a:t>
            </a:r>
            <a:r>
              <a:rPr lang="en-US" dirty="0">
                <a:solidFill>
                  <a:srgbClr val="0332B7"/>
                </a:solidFill>
                <a:latin typeface="Arial" charset="0"/>
              </a:rPr>
              <a:t>Register result</a:t>
            </a:r>
            <a:r>
              <a:rPr lang="en-US" dirty="0">
                <a:solidFill>
                  <a:schemeClr val="hlink"/>
                </a:solidFill>
                <a:latin typeface="Arial" charset="0"/>
              </a:rPr>
              <a:t> </a:t>
            </a:r>
            <a:r>
              <a:rPr lang="en-US" dirty="0">
                <a:solidFill>
                  <a:srgbClr val="0332B7"/>
                </a:solidFill>
                <a:latin typeface="Arial" charset="0"/>
              </a:rPr>
              <a:t>status</a:t>
            </a:r>
            <a:r>
              <a:rPr lang="en-US" dirty="0">
                <a:latin typeface="Arial" charset="0"/>
              </a:rPr>
              <a:t>—Indicates which functional unit will write each register, if one exists. Blank when no pending instructions that will write that register. </a:t>
            </a:r>
          </a:p>
        </p:txBody>
      </p:sp>
    </p:spTree>
    <p:extLst>
      <p:ext uri="{BB962C8B-B14F-4D97-AF65-F5344CB8AC3E}">
        <p14:creationId xmlns:p14="http://schemas.microsoft.com/office/powerpoint/2010/main" val="2611788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3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36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936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93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936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9360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9360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9360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793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B48D917A-F220-7548-ADD5-A65AD5C9A474}"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75778"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75779"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0E735AB8-B274-5349-AB8D-CB68FAB28214}" type="slidenum">
              <a:rPr lang="en-US" sz="1400">
                <a:solidFill>
                  <a:schemeClr val="accent2"/>
                </a:solidFill>
                <a:latin typeface="Times New Roman" charset="0"/>
              </a:rPr>
              <a:pPr/>
              <a:t>57</a:t>
            </a:fld>
            <a:endParaRPr lang="en-US" sz="1400" b="0">
              <a:solidFill>
                <a:srgbClr val="FBBA03"/>
              </a:solidFill>
              <a:latin typeface="Times New Roman" charset="0"/>
            </a:endParaRPr>
          </a:p>
        </p:txBody>
      </p:sp>
      <p:sp>
        <p:nvSpPr>
          <p:cNvPr id="75780" name="Rectangle 2"/>
          <p:cNvSpPr>
            <a:spLocks noGrp="1" noChangeArrowheads="1"/>
          </p:cNvSpPr>
          <p:nvPr>
            <p:ph type="title"/>
          </p:nvPr>
        </p:nvSpPr>
        <p:spPr>
          <a:xfrm>
            <a:off x="457200" y="-25474"/>
            <a:ext cx="8191500" cy="1320874"/>
          </a:xfrm>
          <a:noFill/>
        </p:spPr>
        <p:txBody>
          <a:bodyPr lIns="90487" tIns="44450" rIns="90487" bIns="44450"/>
          <a:lstStyle/>
          <a:p>
            <a:r>
              <a:rPr lang="en-US" dirty="0">
                <a:solidFill>
                  <a:srgbClr val="FF0000"/>
                </a:solidFill>
                <a:latin typeface="Arial" charset="0"/>
              </a:rPr>
              <a:t>Three Stages of </a:t>
            </a:r>
            <a:r>
              <a:rPr lang="en-US" dirty="0" err="1">
                <a:solidFill>
                  <a:srgbClr val="FF0000"/>
                </a:solidFill>
                <a:latin typeface="Arial" charset="0"/>
              </a:rPr>
              <a:t>Tomasulo</a:t>
            </a:r>
            <a:r>
              <a:rPr lang="en-US" dirty="0">
                <a:solidFill>
                  <a:srgbClr val="FF0000"/>
                </a:solidFill>
                <a:latin typeface="Arial" charset="0"/>
              </a:rPr>
              <a:t> </a:t>
            </a:r>
            <a:r>
              <a:rPr lang="en-US" dirty="0" smtClean="0">
                <a:solidFill>
                  <a:srgbClr val="FF0000"/>
                </a:solidFill>
                <a:latin typeface="Arial" charset="0"/>
              </a:rPr>
              <a:t>Algorithm &amp; Example </a:t>
            </a:r>
            <a:endParaRPr lang="en-US" dirty="0">
              <a:solidFill>
                <a:srgbClr val="FF0000"/>
              </a:solidFill>
              <a:latin typeface="Arial" charset="0"/>
            </a:endParaRPr>
          </a:p>
        </p:txBody>
      </p:sp>
      <p:sp>
        <p:nvSpPr>
          <p:cNvPr id="795651" name="Rectangle 3"/>
          <p:cNvSpPr>
            <a:spLocks noGrp="1" noChangeArrowheads="1"/>
          </p:cNvSpPr>
          <p:nvPr>
            <p:ph type="body" idx="1"/>
          </p:nvPr>
        </p:nvSpPr>
        <p:spPr>
          <a:xfrm>
            <a:off x="654050" y="1612900"/>
            <a:ext cx="8261350" cy="4787900"/>
          </a:xfrm>
          <a:noFill/>
        </p:spPr>
        <p:txBody>
          <a:bodyPr lIns="90487" tIns="44450" rIns="90487" bIns="44450"/>
          <a:lstStyle/>
          <a:p>
            <a:pPr>
              <a:lnSpc>
                <a:spcPct val="80000"/>
              </a:lnSpc>
              <a:buFontTx/>
              <a:buNone/>
            </a:pPr>
            <a:r>
              <a:rPr lang="en-US" sz="2000" dirty="0">
                <a:solidFill>
                  <a:srgbClr val="0332B7"/>
                </a:solidFill>
                <a:latin typeface="Helvetica" charset="0"/>
              </a:rPr>
              <a:t>1.</a:t>
            </a:r>
            <a:r>
              <a:rPr lang="en-US" sz="2000" dirty="0">
                <a:solidFill>
                  <a:schemeClr val="hlink"/>
                </a:solidFill>
                <a:latin typeface="Helvetica" charset="0"/>
              </a:rPr>
              <a:t>	</a:t>
            </a:r>
            <a:r>
              <a:rPr lang="en-US" sz="2000" dirty="0">
                <a:solidFill>
                  <a:srgbClr val="0332B7"/>
                </a:solidFill>
                <a:latin typeface="Helvetica" charset="0"/>
              </a:rPr>
              <a:t>Issue</a:t>
            </a:r>
            <a:r>
              <a:rPr lang="en-US" sz="2000" dirty="0">
                <a:latin typeface="Arial" charset="0"/>
              </a:rPr>
              <a:t>—get instruction from FP Op Queue</a:t>
            </a:r>
          </a:p>
          <a:p>
            <a:pPr lvl="1">
              <a:lnSpc>
                <a:spcPct val="80000"/>
              </a:lnSpc>
              <a:buFontTx/>
              <a:buNone/>
            </a:pPr>
            <a:r>
              <a:rPr lang="en-US" sz="1600" dirty="0">
                <a:latin typeface="Arial" charset="0"/>
              </a:rPr>
              <a:t> 	If reservation station free (no structural hazard), </a:t>
            </a:r>
            <a:br>
              <a:rPr lang="en-US" sz="1600" dirty="0">
                <a:latin typeface="Arial" charset="0"/>
              </a:rPr>
            </a:br>
            <a:r>
              <a:rPr lang="en-US" sz="1600" dirty="0">
                <a:latin typeface="Arial" charset="0"/>
              </a:rPr>
              <a:t>control issues </a:t>
            </a:r>
            <a:r>
              <a:rPr lang="en-US" sz="1600" dirty="0" err="1">
                <a:latin typeface="Arial" charset="0"/>
              </a:rPr>
              <a:t>instr</a:t>
            </a:r>
            <a:r>
              <a:rPr lang="en-US" sz="1600" dirty="0">
                <a:latin typeface="Arial" charset="0"/>
              </a:rPr>
              <a:t> &amp; sends operands (renames registers).</a:t>
            </a:r>
          </a:p>
          <a:p>
            <a:pPr>
              <a:lnSpc>
                <a:spcPct val="80000"/>
              </a:lnSpc>
              <a:buFontTx/>
              <a:buNone/>
            </a:pPr>
            <a:r>
              <a:rPr lang="en-US" sz="2000" dirty="0">
                <a:solidFill>
                  <a:srgbClr val="0332B7"/>
                </a:solidFill>
                <a:latin typeface="Helvetica" charset="0"/>
              </a:rPr>
              <a:t>2.</a:t>
            </a:r>
            <a:r>
              <a:rPr lang="en-US" sz="2000" dirty="0">
                <a:solidFill>
                  <a:schemeClr val="hlink"/>
                </a:solidFill>
                <a:latin typeface="Helvetica" charset="0"/>
              </a:rPr>
              <a:t>	</a:t>
            </a:r>
            <a:r>
              <a:rPr lang="en-US" sz="2000" dirty="0">
                <a:solidFill>
                  <a:srgbClr val="0332B7"/>
                </a:solidFill>
                <a:latin typeface="Helvetica" charset="0"/>
              </a:rPr>
              <a:t>Execute</a:t>
            </a:r>
            <a:r>
              <a:rPr lang="en-US" sz="2000" dirty="0">
                <a:latin typeface="Arial" charset="0"/>
              </a:rPr>
              <a:t>—operate on operands (EX)</a:t>
            </a:r>
          </a:p>
          <a:p>
            <a:pPr lvl="1">
              <a:lnSpc>
                <a:spcPct val="80000"/>
              </a:lnSpc>
              <a:buFontTx/>
              <a:buNone/>
            </a:pPr>
            <a:r>
              <a:rPr lang="en-US" sz="1600" dirty="0">
                <a:latin typeface="Arial" charset="0"/>
              </a:rPr>
              <a:t> 	When both operands ready then execute;</a:t>
            </a:r>
            <a:br>
              <a:rPr lang="en-US" sz="1600" dirty="0">
                <a:latin typeface="Arial" charset="0"/>
              </a:rPr>
            </a:br>
            <a:r>
              <a:rPr lang="en-US" sz="1600" dirty="0">
                <a:latin typeface="Arial" charset="0"/>
              </a:rPr>
              <a:t> if not ready, watch Common Data Bus for result</a:t>
            </a:r>
          </a:p>
          <a:p>
            <a:pPr>
              <a:lnSpc>
                <a:spcPct val="80000"/>
              </a:lnSpc>
              <a:buFontTx/>
              <a:buNone/>
            </a:pPr>
            <a:r>
              <a:rPr lang="en-US" sz="2000" dirty="0">
                <a:solidFill>
                  <a:srgbClr val="0332B7"/>
                </a:solidFill>
                <a:latin typeface="Helvetica" charset="0"/>
              </a:rPr>
              <a:t>3.</a:t>
            </a:r>
            <a:r>
              <a:rPr lang="en-US" sz="2000" dirty="0">
                <a:solidFill>
                  <a:schemeClr val="hlink"/>
                </a:solidFill>
                <a:latin typeface="Helvetica" charset="0"/>
              </a:rPr>
              <a:t>	</a:t>
            </a:r>
            <a:r>
              <a:rPr lang="en-US" sz="2000" dirty="0">
                <a:solidFill>
                  <a:srgbClr val="0332B7"/>
                </a:solidFill>
                <a:latin typeface="Helvetica" charset="0"/>
              </a:rPr>
              <a:t>Write</a:t>
            </a:r>
            <a:r>
              <a:rPr lang="en-US" sz="2000" dirty="0">
                <a:solidFill>
                  <a:schemeClr val="hlink"/>
                </a:solidFill>
                <a:latin typeface="Helvetica" charset="0"/>
              </a:rPr>
              <a:t> </a:t>
            </a:r>
            <a:r>
              <a:rPr lang="en-US" sz="2000" dirty="0">
                <a:solidFill>
                  <a:srgbClr val="0332B7"/>
                </a:solidFill>
                <a:latin typeface="Helvetica" charset="0"/>
              </a:rPr>
              <a:t>result</a:t>
            </a:r>
            <a:r>
              <a:rPr lang="en-US" sz="2000" dirty="0">
                <a:latin typeface="Arial" charset="0"/>
              </a:rPr>
              <a:t>—finish execution (WB)</a:t>
            </a:r>
          </a:p>
          <a:p>
            <a:pPr lvl="1">
              <a:lnSpc>
                <a:spcPct val="80000"/>
              </a:lnSpc>
              <a:buFontTx/>
              <a:buNone/>
            </a:pPr>
            <a:r>
              <a:rPr lang="en-US" sz="1600" dirty="0">
                <a:latin typeface="Arial" charset="0"/>
              </a:rPr>
              <a:t> 	Write on Common Data Bus to all awaiting units; </a:t>
            </a:r>
            <a:br>
              <a:rPr lang="en-US" sz="1600" dirty="0">
                <a:latin typeface="Arial" charset="0"/>
              </a:rPr>
            </a:br>
            <a:r>
              <a:rPr lang="en-US" sz="1600" dirty="0">
                <a:latin typeface="Arial" charset="0"/>
              </a:rPr>
              <a:t>mark reservation station available</a:t>
            </a:r>
          </a:p>
          <a:p>
            <a:pPr>
              <a:lnSpc>
                <a:spcPct val="80000"/>
              </a:lnSpc>
            </a:pPr>
            <a:r>
              <a:rPr lang="en-US" sz="2000" dirty="0">
                <a:latin typeface="Arial" charset="0"/>
              </a:rPr>
              <a:t>Normal data bus: data + destination (</a:t>
            </a:r>
            <a:r>
              <a:rPr lang="ja-JP" altLang="en-US" sz="2000" dirty="0">
                <a:latin typeface="Arial" charset="0"/>
              </a:rPr>
              <a:t>“</a:t>
            </a:r>
            <a:r>
              <a:rPr lang="en-US" altLang="ja-JP" sz="2000" dirty="0">
                <a:latin typeface="Arial" charset="0"/>
              </a:rPr>
              <a:t>go to</a:t>
            </a:r>
            <a:r>
              <a:rPr lang="ja-JP" altLang="en-US" sz="2000" dirty="0">
                <a:latin typeface="Arial" charset="0"/>
              </a:rPr>
              <a:t>”</a:t>
            </a:r>
            <a:r>
              <a:rPr lang="en-US" altLang="ja-JP" sz="2000" dirty="0">
                <a:latin typeface="Arial" charset="0"/>
              </a:rPr>
              <a:t> bus)</a:t>
            </a:r>
          </a:p>
          <a:p>
            <a:pPr>
              <a:lnSpc>
                <a:spcPct val="80000"/>
              </a:lnSpc>
            </a:pPr>
            <a:r>
              <a:rPr lang="en-US" sz="2000" u="sng" dirty="0">
                <a:solidFill>
                  <a:srgbClr val="0332B7"/>
                </a:solidFill>
                <a:latin typeface="Arial" charset="0"/>
              </a:rPr>
              <a:t>Common data bus</a:t>
            </a:r>
            <a:r>
              <a:rPr lang="en-US" sz="2000" dirty="0">
                <a:latin typeface="Arial" charset="0"/>
              </a:rPr>
              <a:t>: data + </a:t>
            </a:r>
            <a:r>
              <a:rPr lang="en-US" sz="2000" u="sng" dirty="0">
                <a:solidFill>
                  <a:srgbClr val="0332B7"/>
                </a:solidFill>
                <a:latin typeface="Arial" charset="0"/>
              </a:rPr>
              <a:t>source</a:t>
            </a:r>
            <a:r>
              <a:rPr lang="en-US" sz="2000" dirty="0">
                <a:latin typeface="Arial" charset="0"/>
              </a:rPr>
              <a:t>  (</a:t>
            </a:r>
            <a:r>
              <a:rPr lang="ja-JP" altLang="en-US" sz="2000" dirty="0">
                <a:latin typeface="Arial" charset="0"/>
              </a:rPr>
              <a:t>“</a:t>
            </a:r>
            <a:r>
              <a:rPr lang="en-US" altLang="ja-JP" sz="2000" u="sng" dirty="0">
                <a:solidFill>
                  <a:srgbClr val="0332B7"/>
                </a:solidFill>
                <a:latin typeface="Arial" charset="0"/>
              </a:rPr>
              <a:t>come from</a:t>
            </a:r>
            <a:r>
              <a:rPr lang="ja-JP" altLang="en-US" sz="2000" dirty="0">
                <a:latin typeface="Arial" charset="0"/>
              </a:rPr>
              <a:t>”</a:t>
            </a:r>
            <a:r>
              <a:rPr lang="en-US" altLang="ja-JP" sz="2000" dirty="0">
                <a:latin typeface="Arial" charset="0"/>
              </a:rPr>
              <a:t> bus)</a:t>
            </a:r>
          </a:p>
          <a:p>
            <a:pPr lvl="1">
              <a:lnSpc>
                <a:spcPct val="80000"/>
              </a:lnSpc>
            </a:pPr>
            <a:r>
              <a:rPr lang="en-US" sz="1600" dirty="0">
                <a:latin typeface="Arial" charset="0"/>
              </a:rPr>
              <a:t>64 bits of data + 4 bits of Functional Unit  </a:t>
            </a:r>
            <a:r>
              <a:rPr lang="en-US" sz="1600" u="sng" dirty="0">
                <a:solidFill>
                  <a:srgbClr val="0332B7"/>
                </a:solidFill>
                <a:latin typeface="Arial" charset="0"/>
              </a:rPr>
              <a:t>source</a:t>
            </a:r>
            <a:r>
              <a:rPr lang="en-US" sz="1600" dirty="0">
                <a:latin typeface="Arial" charset="0"/>
              </a:rPr>
              <a:t> address</a:t>
            </a:r>
          </a:p>
          <a:p>
            <a:pPr lvl="1">
              <a:lnSpc>
                <a:spcPct val="80000"/>
              </a:lnSpc>
            </a:pPr>
            <a:r>
              <a:rPr lang="en-US" sz="1600" dirty="0">
                <a:latin typeface="Arial" charset="0"/>
              </a:rPr>
              <a:t>Write if matches expected Functional Unit (produces result)</a:t>
            </a:r>
          </a:p>
          <a:p>
            <a:pPr lvl="1">
              <a:lnSpc>
                <a:spcPct val="80000"/>
              </a:lnSpc>
            </a:pPr>
            <a:r>
              <a:rPr lang="en-US" sz="1600" dirty="0">
                <a:latin typeface="Arial" charset="0"/>
              </a:rPr>
              <a:t>Does the broadcast</a:t>
            </a:r>
          </a:p>
          <a:p>
            <a:pPr>
              <a:lnSpc>
                <a:spcPct val="80000"/>
              </a:lnSpc>
            </a:pPr>
            <a:r>
              <a:rPr lang="en-US" sz="2000" dirty="0">
                <a:latin typeface="Arial" charset="0"/>
              </a:rPr>
              <a:t>Example speed: </a:t>
            </a:r>
            <a:br>
              <a:rPr lang="en-US" sz="2000" dirty="0">
                <a:latin typeface="Arial" charset="0"/>
              </a:rPr>
            </a:br>
            <a:r>
              <a:rPr lang="en-US" sz="2000" dirty="0">
                <a:latin typeface="Arial" charset="0"/>
              </a:rPr>
              <a:t>3 clocks for </a:t>
            </a:r>
            <a:r>
              <a:rPr lang="en-US" sz="2000" dirty="0" err="1">
                <a:latin typeface="Arial" charset="0"/>
              </a:rPr>
              <a:t>Fl</a:t>
            </a:r>
            <a:r>
              <a:rPr lang="en-US" sz="2000" dirty="0">
                <a:latin typeface="Arial" charset="0"/>
              </a:rPr>
              <a:t> .pt. +,-; 10 for * ; 40 </a:t>
            </a:r>
            <a:r>
              <a:rPr lang="en-US" sz="2000" dirty="0" err="1">
                <a:latin typeface="Arial" charset="0"/>
              </a:rPr>
              <a:t>clks</a:t>
            </a:r>
            <a:r>
              <a:rPr lang="en-US" sz="2000" dirty="0">
                <a:latin typeface="Arial" charset="0"/>
              </a:rPr>
              <a:t> for /</a:t>
            </a:r>
          </a:p>
        </p:txBody>
      </p:sp>
    </p:spTree>
    <p:extLst>
      <p:ext uri="{BB962C8B-B14F-4D97-AF65-F5344CB8AC3E}">
        <p14:creationId xmlns:p14="http://schemas.microsoft.com/office/powerpoint/2010/main" val="6770189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5651">
                                            <p:txEl>
                                              <p:pRg st="0" end="0"/>
                                            </p:txEl>
                                          </p:spTgt>
                                        </p:tgtEl>
                                        <p:attrNameLst>
                                          <p:attrName>style.visibility</p:attrName>
                                        </p:attrNameLst>
                                      </p:cBhvr>
                                      <p:to>
                                        <p:strVal val="visible"/>
                                      </p:to>
                                    </p:set>
                                    <p:anim calcmode="lin" valueType="num">
                                      <p:cBhvr additive="base">
                                        <p:cTn id="7" dur="500" fill="hold"/>
                                        <p:tgtEl>
                                          <p:spTgt spid="795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5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95651">
                                            <p:txEl>
                                              <p:pRg st="1" end="1"/>
                                            </p:txEl>
                                          </p:spTgt>
                                        </p:tgtEl>
                                        <p:attrNameLst>
                                          <p:attrName>style.visibility</p:attrName>
                                        </p:attrNameLst>
                                      </p:cBhvr>
                                      <p:to>
                                        <p:strVal val="visible"/>
                                      </p:to>
                                    </p:set>
                                    <p:anim calcmode="lin" valueType="num">
                                      <p:cBhvr additive="base">
                                        <p:cTn id="11" dur="500" fill="hold"/>
                                        <p:tgtEl>
                                          <p:spTgt spid="79565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5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95651">
                                            <p:txEl>
                                              <p:pRg st="2" end="2"/>
                                            </p:txEl>
                                          </p:spTgt>
                                        </p:tgtEl>
                                        <p:attrNameLst>
                                          <p:attrName>style.visibility</p:attrName>
                                        </p:attrNameLst>
                                      </p:cBhvr>
                                      <p:to>
                                        <p:strVal val="visible"/>
                                      </p:to>
                                    </p:set>
                                    <p:anim calcmode="lin" valueType="num">
                                      <p:cBhvr additive="base">
                                        <p:cTn id="17" dur="500" fill="hold"/>
                                        <p:tgtEl>
                                          <p:spTgt spid="79565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9565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95651">
                                            <p:txEl>
                                              <p:pRg st="3" end="3"/>
                                            </p:txEl>
                                          </p:spTgt>
                                        </p:tgtEl>
                                        <p:attrNameLst>
                                          <p:attrName>style.visibility</p:attrName>
                                        </p:attrNameLst>
                                      </p:cBhvr>
                                      <p:to>
                                        <p:strVal val="visible"/>
                                      </p:to>
                                    </p:set>
                                    <p:anim calcmode="lin" valueType="num">
                                      <p:cBhvr additive="base">
                                        <p:cTn id="21" dur="500" fill="hold"/>
                                        <p:tgtEl>
                                          <p:spTgt spid="79565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5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95651">
                                            <p:txEl>
                                              <p:pRg st="4" end="4"/>
                                            </p:txEl>
                                          </p:spTgt>
                                        </p:tgtEl>
                                        <p:attrNameLst>
                                          <p:attrName>style.visibility</p:attrName>
                                        </p:attrNameLst>
                                      </p:cBhvr>
                                      <p:to>
                                        <p:strVal val="visible"/>
                                      </p:to>
                                    </p:set>
                                    <p:anim calcmode="lin" valueType="num">
                                      <p:cBhvr additive="base">
                                        <p:cTn id="27" dur="500" fill="hold"/>
                                        <p:tgtEl>
                                          <p:spTgt spid="79565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9565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95651">
                                            <p:txEl>
                                              <p:pRg st="5" end="5"/>
                                            </p:txEl>
                                          </p:spTgt>
                                        </p:tgtEl>
                                        <p:attrNameLst>
                                          <p:attrName>style.visibility</p:attrName>
                                        </p:attrNameLst>
                                      </p:cBhvr>
                                      <p:to>
                                        <p:strVal val="visible"/>
                                      </p:to>
                                    </p:set>
                                    <p:anim calcmode="lin" valueType="num">
                                      <p:cBhvr additive="base">
                                        <p:cTn id="31" dur="500" fill="hold"/>
                                        <p:tgtEl>
                                          <p:spTgt spid="79565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95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95651">
                                            <p:txEl>
                                              <p:pRg st="6" end="6"/>
                                            </p:txEl>
                                          </p:spTgt>
                                        </p:tgtEl>
                                        <p:attrNameLst>
                                          <p:attrName>style.visibility</p:attrName>
                                        </p:attrNameLst>
                                      </p:cBhvr>
                                      <p:to>
                                        <p:strVal val="visible"/>
                                      </p:to>
                                    </p:set>
                                    <p:anim calcmode="lin" valueType="num">
                                      <p:cBhvr additive="base">
                                        <p:cTn id="37" dur="500" fill="hold"/>
                                        <p:tgtEl>
                                          <p:spTgt spid="79565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95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95651">
                                            <p:txEl>
                                              <p:pRg st="7" end="7"/>
                                            </p:txEl>
                                          </p:spTgt>
                                        </p:tgtEl>
                                        <p:attrNameLst>
                                          <p:attrName>style.visibility</p:attrName>
                                        </p:attrNameLst>
                                      </p:cBhvr>
                                      <p:to>
                                        <p:strVal val="visible"/>
                                      </p:to>
                                    </p:set>
                                    <p:anim calcmode="lin" valueType="num">
                                      <p:cBhvr additive="base">
                                        <p:cTn id="43" dur="500" fill="hold"/>
                                        <p:tgtEl>
                                          <p:spTgt spid="79565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95651">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95651">
                                            <p:txEl>
                                              <p:pRg st="8" end="8"/>
                                            </p:txEl>
                                          </p:spTgt>
                                        </p:tgtEl>
                                        <p:attrNameLst>
                                          <p:attrName>style.visibility</p:attrName>
                                        </p:attrNameLst>
                                      </p:cBhvr>
                                      <p:to>
                                        <p:strVal val="visible"/>
                                      </p:to>
                                    </p:set>
                                    <p:anim calcmode="lin" valueType="num">
                                      <p:cBhvr additive="base">
                                        <p:cTn id="47" dur="500" fill="hold"/>
                                        <p:tgtEl>
                                          <p:spTgt spid="795651">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95651">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95651">
                                            <p:txEl>
                                              <p:pRg st="9" end="9"/>
                                            </p:txEl>
                                          </p:spTgt>
                                        </p:tgtEl>
                                        <p:attrNameLst>
                                          <p:attrName>style.visibility</p:attrName>
                                        </p:attrNameLst>
                                      </p:cBhvr>
                                      <p:to>
                                        <p:strVal val="visible"/>
                                      </p:to>
                                    </p:set>
                                    <p:anim calcmode="lin" valueType="num">
                                      <p:cBhvr additive="base">
                                        <p:cTn id="51" dur="500" fill="hold"/>
                                        <p:tgtEl>
                                          <p:spTgt spid="795651">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95651">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95651">
                                            <p:txEl>
                                              <p:pRg st="10" end="10"/>
                                            </p:txEl>
                                          </p:spTgt>
                                        </p:tgtEl>
                                        <p:attrNameLst>
                                          <p:attrName>style.visibility</p:attrName>
                                        </p:attrNameLst>
                                      </p:cBhvr>
                                      <p:to>
                                        <p:strVal val="visible"/>
                                      </p:to>
                                    </p:set>
                                    <p:anim calcmode="lin" valueType="num">
                                      <p:cBhvr additive="base">
                                        <p:cTn id="55" dur="500" fill="hold"/>
                                        <p:tgtEl>
                                          <p:spTgt spid="795651">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9565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95651">
                                            <p:txEl>
                                              <p:pRg st="11" end="11"/>
                                            </p:txEl>
                                          </p:spTgt>
                                        </p:tgtEl>
                                        <p:attrNameLst>
                                          <p:attrName>style.visibility</p:attrName>
                                        </p:attrNameLst>
                                      </p:cBhvr>
                                      <p:to>
                                        <p:strVal val="visible"/>
                                      </p:to>
                                    </p:set>
                                    <p:anim calcmode="lin" valueType="num">
                                      <p:cBhvr additive="base">
                                        <p:cTn id="61" dur="500" fill="hold"/>
                                        <p:tgtEl>
                                          <p:spTgt spid="795651">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9565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918697F7-EE41-B348-82DC-3B7A88A5F6C4}"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76802"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76803"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C45D54DB-EC3B-554E-A621-E5EE3256D239}" type="slidenum">
              <a:rPr lang="en-US" sz="1400">
                <a:solidFill>
                  <a:schemeClr val="accent2"/>
                </a:solidFill>
                <a:latin typeface="Times New Roman" charset="0"/>
              </a:rPr>
              <a:pPr/>
              <a:t>58</a:t>
            </a:fld>
            <a:endParaRPr lang="en-US" sz="1400" b="0">
              <a:solidFill>
                <a:srgbClr val="FBBA03"/>
              </a:solidFill>
              <a:latin typeface="Times New Roman" charset="0"/>
            </a:endParaRPr>
          </a:p>
        </p:txBody>
      </p:sp>
      <p:sp>
        <p:nvSpPr>
          <p:cNvPr id="76804" name="Rectangle 2"/>
          <p:cNvSpPr>
            <a:spLocks noGrp="1" noChangeArrowheads="1"/>
          </p:cNvSpPr>
          <p:nvPr>
            <p:ph type="title"/>
          </p:nvPr>
        </p:nvSpPr>
        <p:spPr>
          <a:xfrm>
            <a:off x="1066800" y="76200"/>
            <a:ext cx="7162800" cy="688504"/>
          </a:xfrm>
          <a:noFill/>
        </p:spPr>
        <p:txBody>
          <a:bodyPr lIns="90487" tIns="44450" rIns="90487" bIns="44450"/>
          <a:lstStyle/>
          <a:p>
            <a:r>
              <a:rPr lang="en-US" dirty="0" err="1">
                <a:latin typeface="Arial" charset="0"/>
              </a:rPr>
              <a:t>Tomasulo</a:t>
            </a:r>
            <a:r>
              <a:rPr lang="en-US" dirty="0">
                <a:latin typeface="Arial" charset="0"/>
              </a:rPr>
              <a:t> Example</a:t>
            </a:r>
          </a:p>
        </p:txBody>
      </p:sp>
      <p:graphicFrame>
        <p:nvGraphicFramePr>
          <p:cNvPr id="76805"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2100" name="Worksheet" r:id="rId3" imgW="9677400" imgH="6616700" progId="Excel.Sheet.8">
                  <p:embed/>
                </p:oleObj>
              </mc:Choice>
              <mc:Fallback>
                <p:oleObj name="Worksheet" r:id="rId3" imgW="9677400" imgH="6616700" progId="Excel.Sheet.8">
                  <p:embed/>
                  <p:pic>
                    <p:nvPicPr>
                      <p:cNvPr id="76805"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4"/>
          <p:cNvGrpSpPr>
            <a:grpSpLocks/>
          </p:cNvGrpSpPr>
          <p:nvPr/>
        </p:nvGrpSpPr>
        <p:grpSpPr bwMode="auto">
          <a:xfrm>
            <a:off x="373063" y="5410200"/>
            <a:ext cx="1498600" cy="946150"/>
            <a:chOff x="235" y="3408"/>
            <a:chExt cx="944" cy="596"/>
          </a:xfrm>
        </p:grpSpPr>
        <p:sp>
          <p:nvSpPr>
            <p:cNvPr id="76819" name="Text Box 5"/>
            <p:cNvSpPr txBox="1">
              <a:spLocks noChangeArrowheads="1"/>
            </p:cNvSpPr>
            <p:nvPr/>
          </p:nvSpPr>
          <p:spPr bwMode="auto">
            <a:xfrm>
              <a:off x="235" y="3600"/>
              <a:ext cx="9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pPr algn="ctr">
                <a:spcBef>
                  <a:spcPct val="0"/>
                </a:spcBef>
              </a:pPr>
              <a:r>
                <a:rPr lang="en-US" sz="1800">
                  <a:solidFill>
                    <a:srgbClr val="0FEFEA"/>
                  </a:solidFill>
                  <a:latin typeface="Comic Sans MS" charset="0"/>
                </a:rPr>
                <a:t>Clock cycle </a:t>
              </a:r>
              <a:br>
                <a:rPr lang="en-US" sz="1800">
                  <a:solidFill>
                    <a:srgbClr val="0FEFEA"/>
                  </a:solidFill>
                  <a:latin typeface="Comic Sans MS" charset="0"/>
                </a:rPr>
              </a:br>
              <a:r>
                <a:rPr lang="en-US" sz="1800">
                  <a:solidFill>
                    <a:srgbClr val="0FEFEA"/>
                  </a:solidFill>
                  <a:latin typeface="Comic Sans MS" charset="0"/>
                </a:rPr>
                <a:t>counter</a:t>
              </a:r>
            </a:p>
          </p:txBody>
        </p:sp>
        <p:sp>
          <p:nvSpPr>
            <p:cNvPr id="76820" name="Line 6"/>
            <p:cNvSpPr>
              <a:spLocks noChangeShapeType="1"/>
            </p:cNvSpPr>
            <p:nvPr/>
          </p:nvSpPr>
          <p:spPr bwMode="auto">
            <a:xfrm flipV="1">
              <a:off x="432" y="3408"/>
              <a:ext cx="144" cy="192"/>
            </a:xfrm>
            <a:prstGeom prst="line">
              <a:avLst/>
            </a:prstGeom>
            <a:noFill/>
            <a:ln w="38100">
              <a:solidFill>
                <a:srgbClr val="0FEFEA"/>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3" name="Group 7"/>
          <p:cNvGrpSpPr>
            <a:grpSpLocks/>
          </p:cNvGrpSpPr>
          <p:nvPr/>
        </p:nvGrpSpPr>
        <p:grpSpPr bwMode="auto">
          <a:xfrm>
            <a:off x="304800" y="3429000"/>
            <a:ext cx="1219200" cy="869950"/>
            <a:chOff x="192" y="2160"/>
            <a:chExt cx="768" cy="548"/>
          </a:xfrm>
        </p:grpSpPr>
        <p:sp>
          <p:nvSpPr>
            <p:cNvPr id="76817" name="Text Box 8"/>
            <p:cNvSpPr txBox="1">
              <a:spLocks noChangeArrowheads="1"/>
            </p:cNvSpPr>
            <p:nvPr/>
          </p:nvSpPr>
          <p:spPr bwMode="auto">
            <a:xfrm>
              <a:off x="192" y="2304"/>
              <a:ext cx="73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pPr algn="ctr">
                <a:spcBef>
                  <a:spcPct val="0"/>
                </a:spcBef>
              </a:pPr>
              <a:r>
                <a:rPr lang="en-US" sz="1800">
                  <a:solidFill>
                    <a:srgbClr val="0FEFEA"/>
                  </a:solidFill>
                  <a:latin typeface="Comic Sans MS" charset="0"/>
                </a:rPr>
                <a:t>FU count</a:t>
              </a:r>
            </a:p>
            <a:p>
              <a:pPr algn="ctr">
                <a:spcBef>
                  <a:spcPct val="0"/>
                </a:spcBef>
              </a:pPr>
              <a:r>
                <a:rPr lang="en-US" sz="1800">
                  <a:solidFill>
                    <a:srgbClr val="0FEFEA"/>
                  </a:solidFill>
                  <a:latin typeface="Comic Sans MS" charset="0"/>
                </a:rPr>
                <a:t>down</a:t>
              </a:r>
            </a:p>
          </p:txBody>
        </p:sp>
        <p:sp>
          <p:nvSpPr>
            <p:cNvPr id="76818" name="Line 9"/>
            <p:cNvSpPr>
              <a:spLocks noChangeShapeType="1"/>
            </p:cNvSpPr>
            <p:nvPr/>
          </p:nvSpPr>
          <p:spPr bwMode="auto">
            <a:xfrm flipV="1">
              <a:off x="816" y="2160"/>
              <a:ext cx="144" cy="192"/>
            </a:xfrm>
            <a:prstGeom prst="line">
              <a:avLst/>
            </a:prstGeom>
            <a:noFill/>
            <a:ln w="38100">
              <a:solidFill>
                <a:srgbClr val="0FEFEA"/>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4" name="Group 10"/>
          <p:cNvGrpSpPr>
            <a:grpSpLocks/>
          </p:cNvGrpSpPr>
          <p:nvPr/>
        </p:nvGrpSpPr>
        <p:grpSpPr bwMode="auto">
          <a:xfrm>
            <a:off x="0" y="533400"/>
            <a:ext cx="2265363" cy="1066800"/>
            <a:chOff x="0" y="336"/>
            <a:chExt cx="1427" cy="672"/>
          </a:xfrm>
        </p:grpSpPr>
        <p:sp>
          <p:nvSpPr>
            <p:cNvPr id="76815" name="Text Box 11"/>
            <p:cNvSpPr txBox="1">
              <a:spLocks noChangeArrowheads="1"/>
            </p:cNvSpPr>
            <p:nvPr/>
          </p:nvSpPr>
          <p:spPr bwMode="auto">
            <a:xfrm>
              <a:off x="0" y="336"/>
              <a:ext cx="14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pPr algn="ctr">
                <a:spcBef>
                  <a:spcPct val="0"/>
                </a:spcBef>
              </a:pPr>
              <a:r>
                <a:rPr lang="en-US" sz="1800">
                  <a:solidFill>
                    <a:srgbClr val="0FEFEA"/>
                  </a:solidFill>
                  <a:latin typeface="Comic Sans MS" charset="0"/>
                </a:rPr>
                <a:t>Instruction stream</a:t>
              </a:r>
            </a:p>
          </p:txBody>
        </p:sp>
        <p:sp>
          <p:nvSpPr>
            <p:cNvPr id="76816" name="Line 12"/>
            <p:cNvSpPr>
              <a:spLocks noChangeShapeType="1"/>
            </p:cNvSpPr>
            <p:nvPr/>
          </p:nvSpPr>
          <p:spPr bwMode="auto">
            <a:xfrm>
              <a:off x="96" y="576"/>
              <a:ext cx="240" cy="432"/>
            </a:xfrm>
            <a:prstGeom prst="line">
              <a:avLst/>
            </a:prstGeom>
            <a:noFill/>
            <a:ln w="38100">
              <a:solidFill>
                <a:srgbClr val="0FEFEA"/>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5" name="Group 13"/>
          <p:cNvGrpSpPr>
            <a:grpSpLocks/>
          </p:cNvGrpSpPr>
          <p:nvPr/>
        </p:nvGrpSpPr>
        <p:grpSpPr bwMode="auto">
          <a:xfrm>
            <a:off x="6477000" y="2133600"/>
            <a:ext cx="1892300" cy="671513"/>
            <a:chOff x="4080" y="1344"/>
            <a:chExt cx="1192" cy="423"/>
          </a:xfrm>
        </p:grpSpPr>
        <p:sp>
          <p:nvSpPr>
            <p:cNvPr id="76813" name="Line 14"/>
            <p:cNvSpPr>
              <a:spLocks noChangeShapeType="1"/>
            </p:cNvSpPr>
            <p:nvPr/>
          </p:nvSpPr>
          <p:spPr bwMode="auto">
            <a:xfrm flipH="1" flipV="1">
              <a:off x="4416" y="1344"/>
              <a:ext cx="192" cy="192"/>
            </a:xfrm>
            <a:prstGeom prst="line">
              <a:avLst/>
            </a:prstGeom>
            <a:noFill/>
            <a:ln w="38100">
              <a:solidFill>
                <a:srgbClr val="0FEFEA"/>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76814" name="Text Box 15"/>
            <p:cNvSpPr txBox="1">
              <a:spLocks noChangeArrowheads="1"/>
            </p:cNvSpPr>
            <p:nvPr/>
          </p:nvSpPr>
          <p:spPr bwMode="auto">
            <a:xfrm>
              <a:off x="4080" y="1536"/>
              <a:ext cx="1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pPr algn="ctr">
                <a:spcBef>
                  <a:spcPct val="0"/>
                </a:spcBef>
              </a:pPr>
              <a:r>
                <a:rPr lang="en-US" sz="1800">
                  <a:solidFill>
                    <a:srgbClr val="0FEFEA"/>
                  </a:solidFill>
                  <a:latin typeface="Comic Sans MS" charset="0"/>
                </a:rPr>
                <a:t>3 Load/Buffers</a:t>
              </a:r>
            </a:p>
          </p:txBody>
        </p:sp>
      </p:grpSp>
      <p:grpSp>
        <p:nvGrpSpPr>
          <p:cNvPr id="6" name="Group 16"/>
          <p:cNvGrpSpPr>
            <a:grpSpLocks/>
          </p:cNvGrpSpPr>
          <p:nvPr/>
        </p:nvGrpSpPr>
        <p:grpSpPr bwMode="auto">
          <a:xfrm>
            <a:off x="6324600" y="3733800"/>
            <a:ext cx="2436813" cy="641350"/>
            <a:chOff x="3984" y="2352"/>
            <a:chExt cx="1535" cy="404"/>
          </a:xfrm>
        </p:grpSpPr>
        <p:sp>
          <p:nvSpPr>
            <p:cNvPr id="76811" name="Text Box 17"/>
            <p:cNvSpPr txBox="1">
              <a:spLocks noChangeArrowheads="1"/>
            </p:cNvSpPr>
            <p:nvPr/>
          </p:nvSpPr>
          <p:spPr bwMode="auto">
            <a:xfrm>
              <a:off x="4224" y="2352"/>
              <a:ext cx="129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pPr algn="ctr">
                <a:spcBef>
                  <a:spcPct val="0"/>
                </a:spcBef>
              </a:pPr>
              <a:r>
                <a:rPr lang="en-US" sz="1800">
                  <a:solidFill>
                    <a:srgbClr val="0FEFEA"/>
                  </a:solidFill>
                  <a:latin typeface="Comic Sans MS" charset="0"/>
                </a:rPr>
                <a:t>3 FP Adder R.S.</a:t>
              </a:r>
            </a:p>
            <a:p>
              <a:pPr algn="ctr">
                <a:spcBef>
                  <a:spcPct val="0"/>
                </a:spcBef>
              </a:pPr>
              <a:r>
                <a:rPr lang="en-US" sz="1800">
                  <a:solidFill>
                    <a:srgbClr val="0FEFEA"/>
                  </a:solidFill>
                  <a:latin typeface="Comic Sans MS" charset="0"/>
                </a:rPr>
                <a:t>2 FP Mult R.S.</a:t>
              </a:r>
            </a:p>
          </p:txBody>
        </p:sp>
        <p:sp>
          <p:nvSpPr>
            <p:cNvPr id="76812" name="Line 18"/>
            <p:cNvSpPr>
              <a:spLocks noChangeShapeType="1"/>
            </p:cNvSpPr>
            <p:nvPr/>
          </p:nvSpPr>
          <p:spPr bwMode="auto">
            <a:xfrm flipH="1">
              <a:off x="3984" y="2544"/>
              <a:ext cx="240" cy="0"/>
            </a:xfrm>
            <a:prstGeom prst="line">
              <a:avLst/>
            </a:prstGeom>
            <a:noFill/>
            <a:ln w="28575">
              <a:solidFill>
                <a:srgbClr val="0FEFEA"/>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19562083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Arial" charset="0"/>
              </a:rPr>
              <a:t>Dependence Graph</a:t>
            </a:r>
          </a:p>
        </p:txBody>
      </p:sp>
      <p:sp>
        <p:nvSpPr>
          <p:cNvPr id="103426" name="Content Placeholder 2"/>
          <p:cNvSpPr>
            <a:spLocks noGrp="1"/>
          </p:cNvSpPr>
          <p:nvPr>
            <p:ph idx="1"/>
          </p:nvPr>
        </p:nvSpPr>
        <p:spPr/>
        <p:txBody>
          <a:bodyPr/>
          <a:lstStyle/>
          <a:p>
            <a:r>
              <a:rPr lang="en-US">
                <a:latin typeface="Arial" charset="0"/>
              </a:rPr>
              <a:t>‘Data Flow’ Perspective</a:t>
            </a:r>
          </a:p>
          <a:p>
            <a:r>
              <a:rPr lang="en-US">
                <a:latin typeface="Arial" charset="0"/>
              </a:rPr>
              <a:t>Draw a node for each instruction</a:t>
            </a:r>
          </a:p>
          <a:p>
            <a:r>
              <a:rPr lang="en-US">
                <a:latin typeface="Arial" charset="0"/>
              </a:rPr>
              <a:t>Draw and incoming edge for each data-dependence (including anti dependence)</a:t>
            </a:r>
          </a:p>
        </p:txBody>
      </p:sp>
      <p:sp>
        <p:nvSpPr>
          <p:cNvPr id="4" name="Date Placeholder 3"/>
          <p:cNvSpPr>
            <a:spLocks noGrp="1"/>
          </p:cNvSpPr>
          <p:nvPr>
            <p:ph type="dt" sz="quarter" idx="10"/>
          </p:nvPr>
        </p:nvSpPr>
        <p:spPr/>
        <p:txBody>
          <a:bodyPr/>
          <a:lstStyle/>
          <a:p>
            <a:pPr>
              <a:defRPr/>
            </a:pPr>
            <a:fld id="{2F35F773-7FF0-CC4F-8BE5-5C8F2A7BFD7B}" type="datetime1">
              <a:rPr lang="en-US" smtClean="0"/>
              <a:pPr>
                <a:defRPr/>
              </a:pPr>
              <a:t>3/5/2019</a:t>
            </a:fld>
            <a:endParaRPr lang="en-US"/>
          </a:p>
        </p:txBody>
      </p:sp>
      <p:sp>
        <p:nvSpPr>
          <p:cNvPr id="5" name="Footer Placeholder 4"/>
          <p:cNvSpPr>
            <a:spLocks noGrp="1"/>
          </p:cNvSpPr>
          <p:nvPr>
            <p:ph type="ftr" sz="quarter" idx="4294967295"/>
          </p:nvPr>
        </p:nvSpPr>
        <p:spPr>
          <a:xfrm>
            <a:off x="3124200" y="6426200"/>
            <a:ext cx="2895600" cy="279400"/>
          </a:xfrm>
          <a:prstGeom prst="rect">
            <a:avLst/>
          </a:prstGeom>
        </p:spPr>
        <p:txBody>
          <a:bodyPr/>
          <a:lstStyle/>
          <a:p>
            <a:pPr>
              <a:defRPr/>
            </a:pPr>
            <a:r>
              <a:rPr lang="en-US" smtClean="0"/>
              <a:t>CS252 S06 Lec7 ILP</a:t>
            </a:r>
            <a:endParaRPr lang="en-US"/>
          </a:p>
        </p:txBody>
      </p:sp>
      <p:sp>
        <p:nvSpPr>
          <p:cNvPr id="6" name="Slide Number Placeholder 5"/>
          <p:cNvSpPr>
            <a:spLocks noGrp="1"/>
          </p:cNvSpPr>
          <p:nvPr>
            <p:ph type="sldNum" sz="quarter" idx="4294967295"/>
          </p:nvPr>
        </p:nvSpPr>
        <p:spPr>
          <a:xfrm>
            <a:off x="6553200" y="6413500"/>
            <a:ext cx="1905000" cy="292100"/>
          </a:xfrm>
          <a:prstGeom prst="rect">
            <a:avLst/>
          </a:prstGeom>
        </p:spPr>
        <p:txBody>
          <a:bodyPr/>
          <a:lstStyle/>
          <a:p>
            <a:pPr>
              <a:defRPr/>
            </a:pPr>
            <a:fld id="{11EE1824-E8ED-2241-B856-63171F1C0CB2}" type="slidenum">
              <a:rPr lang="en-US" smtClean="0"/>
              <a:pPr>
                <a:defRPr/>
              </a:pPr>
              <a:t>59</a:t>
            </a:fld>
            <a:endParaRPr lang="en-US" b="0">
              <a:solidFill>
                <a:srgbClr val="FBBA03"/>
              </a:solidFill>
            </a:endParaRPr>
          </a:p>
        </p:txBody>
      </p:sp>
    </p:spTree>
    <p:extLst>
      <p:ext uri="{BB962C8B-B14F-4D97-AF65-F5344CB8AC3E}">
        <p14:creationId xmlns:p14="http://schemas.microsoft.com/office/powerpoint/2010/main" val="4187955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9FBE73-354A-4489-AC06-27166A1200CA}" type="datetime1">
              <a:rPr lang="en-US"/>
              <a:pPr/>
              <a:t>3/5/2019</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F3745F1F-0F25-4E49-8332-21CF86DB8D15}" type="slidenum">
              <a:rPr lang="en-US"/>
              <a:pPr/>
              <a:t>6</a:t>
            </a:fld>
            <a:endParaRPr lang="en-US" b="0">
              <a:solidFill>
                <a:srgbClr val="FBBA03"/>
              </a:solidFill>
            </a:endParaRPr>
          </a:p>
        </p:txBody>
      </p:sp>
      <p:sp>
        <p:nvSpPr>
          <p:cNvPr id="960514" name="Rectangle 2"/>
          <p:cNvSpPr>
            <a:spLocks noGrp="1" noChangeArrowheads="1"/>
          </p:cNvSpPr>
          <p:nvPr>
            <p:ph type="title"/>
          </p:nvPr>
        </p:nvSpPr>
        <p:spPr>
          <a:xfrm>
            <a:off x="0" y="0"/>
            <a:ext cx="9144000" cy="1417638"/>
          </a:xfrm>
          <a:noFill/>
          <a:ln/>
        </p:spPr>
        <p:txBody>
          <a:bodyPr lIns="90488" tIns="44450" rIns="90488" bIns="44450">
            <a:normAutofit/>
          </a:bodyPr>
          <a:lstStyle/>
          <a:p>
            <a:r>
              <a:rPr lang="en-US" dirty="0" smtClean="0">
                <a:solidFill>
                  <a:srgbClr val="FF0000"/>
                </a:solidFill>
              </a:rPr>
              <a:t>Most important: </a:t>
            </a:r>
            <a:r>
              <a:rPr lang="en-US" dirty="0" smtClean="0"/>
              <a:t/>
            </a:r>
            <a:br>
              <a:rPr lang="en-US" dirty="0" smtClean="0"/>
            </a:br>
            <a:r>
              <a:rPr lang="en-US" dirty="0" smtClean="0"/>
              <a:t>Pipelining </a:t>
            </a:r>
            <a:r>
              <a:rPr lang="en-US" dirty="0"/>
              <a:t>is not quite that easy!</a:t>
            </a:r>
          </a:p>
        </p:txBody>
      </p:sp>
      <p:sp>
        <p:nvSpPr>
          <p:cNvPr id="960515" name="Rectangle 3"/>
          <p:cNvSpPr>
            <a:spLocks noGrp="1" noChangeArrowheads="1"/>
          </p:cNvSpPr>
          <p:nvPr>
            <p:ph type="body" idx="1"/>
          </p:nvPr>
        </p:nvSpPr>
        <p:spPr>
          <a:xfrm>
            <a:off x="381000" y="1556792"/>
            <a:ext cx="8763000" cy="4539208"/>
          </a:xfrm>
          <a:noFill/>
          <a:ln/>
        </p:spPr>
        <p:txBody>
          <a:bodyPr lIns="90488" tIns="44450" rIns="90488" bIns="44450">
            <a:normAutofit/>
          </a:bodyPr>
          <a:lstStyle/>
          <a:p>
            <a:r>
              <a:rPr lang="en-US" dirty="0"/>
              <a:t>Limits to pipelining:</a:t>
            </a:r>
            <a:r>
              <a:rPr lang="en-US" dirty="0">
                <a:solidFill>
                  <a:schemeClr val="hlink"/>
                </a:solidFill>
              </a:rPr>
              <a:t> Hazards</a:t>
            </a:r>
            <a:r>
              <a:rPr lang="en-US" dirty="0"/>
              <a:t> prevent next instruction from executing during its designated clock cycle</a:t>
            </a:r>
          </a:p>
          <a:p>
            <a:pPr lvl="1"/>
            <a:r>
              <a:rPr lang="en-US" u="sng" dirty="0">
                <a:solidFill>
                  <a:schemeClr val="hlink"/>
                </a:solidFill>
              </a:rPr>
              <a:t>Structural hazards</a:t>
            </a:r>
            <a:r>
              <a:rPr lang="en-US" dirty="0"/>
              <a:t>: HW cannot support this combination of instructions (single person to fold and put clothes away)</a:t>
            </a:r>
          </a:p>
          <a:p>
            <a:pPr lvl="1"/>
            <a:r>
              <a:rPr lang="en-US" u="sng" dirty="0">
                <a:solidFill>
                  <a:schemeClr val="hlink"/>
                </a:solidFill>
              </a:rPr>
              <a:t>Data hazards</a:t>
            </a:r>
            <a:r>
              <a:rPr lang="en-US" dirty="0"/>
              <a:t>: Instruction depends on result of prior instruction still in the pipeline (missing sock)</a:t>
            </a:r>
          </a:p>
          <a:p>
            <a:pPr lvl="1"/>
            <a:r>
              <a:rPr lang="en-US" u="sng" dirty="0">
                <a:solidFill>
                  <a:schemeClr val="hlink"/>
                </a:solidFill>
              </a:rPr>
              <a:t>Control hazards</a:t>
            </a:r>
            <a:r>
              <a:rPr lang="en-US" dirty="0"/>
              <a:t>: Caused by delay between the fetching of instructions and decisions about changes in control flow (branches and </a:t>
            </a:r>
            <a:r>
              <a:rPr lang="en-US" dirty="0" smtClean="0"/>
              <a:t>jumps </a:t>
            </a:r>
            <a:r>
              <a:rPr lang="en-US" dirty="0" smtClean="0">
                <a:solidFill>
                  <a:srgbClr val="FF0000"/>
                </a:solidFill>
              </a:rPr>
              <a:t>or decide what to wear before knowing whether you go to the office or the beach</a:t>
            </a:r>
            <a:r>
              <a:rPr lang="en-US" dirty="0" smtClean="0"/>
              <a:t>)</a:t>
            </a:r>
            <a:r>
              <a:rPr lang="en-US" dirty="0"/>
              <a:t>.</a:t>
            </a:r>
          </a:p>
        </p:txBody>
      </p:sp>
    </p:spTree>
    <p:extLst>
      <p:ext uri="{BB962C8B-B14F-4D97-AF65-F5344CB8AC3E}">
        <p14:creationId xmlns:p14="http://schemas.microsoft.com/office/powerpoint/2010/main" val="1114826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60515">
                                            <p:txEl>
                                              <p:pRg st="0" end="0"/>
                                            </p:txEl>
                                          </p:spTgt>
                                        </p:tgtEl>
                                        <p:attrNameLst>
                                          <p:attrName>style.visibility</p:attrName>
                                        </p:attrNameLst>
                                      </p:cBhvr>
                                      <p:to>
                                        <p:strVal val="visible"/>
                                      </p:to>
                                    </p:set>
                                    <p:anim calcmode="lin" valueType="num">
                                      <p:cBhvr additive="base">
                                        <p:cTn id="7" dur="500" fill="hold"/>
                                        <p:tgtEl>
                                          <p:spTgt spid="960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0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60515">
                                            <p:txEl>
                                              <p:pRg st="1" end="1"/>
                                            </p:txEl>
                                          </p:spTgt>
                                        </p:tgtEl>
                                        <p:attrNameLst>
                                          <p:attrName>style.visibility</p:attrName>
                                        </p:attrNameLst>
                                      </p:cBhvr>
                                      <p:to>
                                        <p:strVal val="visible"/>
                                      </p:to>
                                    </p:set>
                                    <p:anim calcmode="lin" valueType="num">
                                      <p:cBhvr additive="base">
                                        <p:cTn id="11" dur="500" fill="hold"/>
                                        <p:tgtEl>
                                          <p:spTgt spid="9605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605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60515">
                                            <p:txEl>
                                              <p:pRg st="2" end="2"/>
                                            </p:txEl>
                                          </p:spTgt>
                                        </p:tgtEl>
                                        <p:attrNameLst>
                                          <p:attrName>style.visibility</p:attrName>
                                        </p:attrNameLst>
                                      </p:cBhvr>
                                      <p:to>
                                        <p:strVal val="visible"/>
                                      </p:to>
                                    </p:set>
                                    <p:anim calcmode="lin" valueType="num">
                                      <p:cBhvr additive="base">
                                        <p:cTn id="15" dur="500" fill="hold"/>
                                        <p:tgtEl>
                                          <p:spTgt spid="9605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605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60515">
                                            <p:txEl>
                                              <p:pRg st="3" end="3"/>
                                            </p:txEl>
                                          </p:spTgt>
                                        </p:tgtEl>
                                        <p:attrNameLst>
                                          <p:attrName>style.visibility</p:attrName>
                                        </p:attrNameLst>
                                      </p:cBhvr>
                                      <p:to>
                                        <p:strVal val="visible"/>
                                      </p:to>
                                    </p:set>
                                    <p:anim calcmode="lin" valueType="num">
                                      <p:cBhvr additive="base">
                                        <p:cTn id="19" dur="500" fill="hold"/>
                                        <p:tgtEl>
                                          <p:spTgt spid="96051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605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5"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9213"/>
            <a:ext cx="8785671" cy="1692771"/>
          </a:xfrm>
        </p:spPr>
        <p:txBody>
          <a:bodyPr/>
          <a:lstStyle/>
          <a:p>
            <a:r>
              <a:rPr lang="en-US" sz="3200" dirty="0" smtClean="0">
                <a:solidFill>
                  <a:schemeClr val="tx2">
                    <a:lumMod val="60000"/>
                    <a:lumOff val="40000"/>
                  </a:schemeClr>
                </a:solidFill>
              </a:rPr>
              <a:t>The dependence graph. </a:t>
            </a:r>
            <a:br>
              <a:rPr lang="en-US" sz="3200" dirty="0" smtClean="0">
                <a:solidFill>
                  <a:schemeClr val="tx2">
                    <a:lumMod val="60000"/>
                    <a:lumOff val="40000"/>
                  </a:schemeClr>
                </a:solidFill>
              </a:rPr>
            </a:br>
            <a:r>
              <a:rPr lang="en-US" sz="2400" dirty="0" smtClean="0">
                <a:solidFill>
                  <a:schemeClr val="tx2">
                    <a:lumMod val="60000"/>
                    <a:lumOff val="40000"/>
                  </a:schemeClr>
                </a:solidFill>
              </a:rPr>
              <a:t>6 nodes shown. </a:t>
            </a:r>
            <a:br>
              <a:rPr lang="en-US" sz="2400" dirty="0" smtClean="0">
                <a:solidFill>
                  <a:schemeClr val="tx2">
                    <a:lumMod val="60000"/>
                    <a:lumOff val="40000"/>
                  </a:schemeClr>
                </a:solidFill>
              </a:rPr>
            </a:br>
            <a:r>
              <a:rPr lang="en-US" sz="2400" dirty="0" smtClean="0">
                <a:solidFill>
                  <a:schemeClr val="tx2">
                    <a:lumMod val="60000"/>
                    <a:lumOff val="40000"/>
                  </a:schemeClr>
                </a:solidFill>
              </a:rPr>
              <a:t>Add directed edge for RAW:</a:t>
            </a:r>
            <a:r>
              <a:rPr lang="en-US" sz="2400" dirty="0">
                <a:solidFill>
                  <a:schemeClr val="tx2">
                    <a:lumMod val="60000"/>
                    <a:lumOff val="40000"/>
                  </a:schemeClr>
                </a:solidFill>
              </a:rPr>
              <a:t> </a:t>
            </a:r>
            <a:r>
              <a:rPr lang="en-US" sz="2400" dirty="0" smtClean="0">
                <a:solidFill>
                  <a:schemeClr val="tx2">
                    <a:lumMod val="60000"/>
                    <a:lumOff val="40000"/>
                  </a:schemeClr>
                </a:solidFill>
              </a:rPr>
              <a:t>result register = operand </a:t>
            </a:r>
            <a:br>
              <a:rPr lang="en-US" sz="2400" dirty="0" smtClean="0">
                <a:solidFill>
                  <a:schemeClr val="tx2">
                    <a:lumMod val="60000"/>
                    <a:lumOff val="40000"/>
                  </a:schemeClr>
                </a:solidFill>
              </a:rPr>
            </a:br>
            <a:r>
              <a:rPr lang="en-US" sz="2400" dirty="0" smtClean="0">
                <a:solidFill>
                  <a:schemeClr val="tx2">
                    <a:lumMod val="60000"/>
                    <a:lumOff val="40000"/>
                  </a:schemeClr>
                </a:solidFill>
              </a:rPr>
              <a:t>Note: </a:t>
            </a:r>
            <a:r>
              <a:rPr lang="en-US" sz="2400" i="1" u="sng" dirty="0">
                <a:solidFill>
                  <a:srgbClr val="C00000"/>
                </a:solidFill>
              </a:rPr>
              <a:t>F6</a:t>
            </a:r>
            <a:r>
              <a:rPr lang="en-US" sz="2400" dirty="0" smtClean="0">
                <a:solidFill>
                  <a:schemeClr val="tx2">
                    <a:lumMod val="60000"/>
                    <a:lumOff val="40000"/>
                  </a:schemeClr>
                </a:solidFill>
              </a:rPr>
              <a:t> is WAR (or WAW)</a:t>
            </a:r>
            <a:endParaRPr lang="en-US" sz="2400" dirty="0">
              <a:solidFill>
                <a:schemeClr val="tx2">
                  <a:lumMod val="60000"/>
                  <a:lumOff val="40000"/>
                </a:schemeClr>
              </a:solidFill>
            </a:endParaRPr>
          </a:p>
        </p:txBody>
      </p:sp>
      <p:sp>
        <p:nvSpPr>
          <p:cNvPr id="3" name="Content Placeholder 2"/>
          <p:cNvSpPr>
            <a:spLocks noGrp="1"/>
          </p:cNvSpPr>
          <p:nvPr>
            <p:ph idx="1"/>
          </p:nvPr>
        </p:nvSpPr>
        <p:spPr>
          <a:xfrm>
            <a:off x="179512" y="2525269"/>
            <a:ext cx="8775576" cy="4295304"/>
          </a:xfrm>
        </p:spPr>
        <p:txBody>
          <a:bodyPr/>
          <a:lstStyle/>
          <a:p>
            <a:pPr marL="0" indent="0">
              <a:buNone/>
            </a:pPr>
            <a:r>
              <a:rPr lang="en-US" dirty="0" smtClean="0"/>
              <a:t>LD </a:t>
            </a:r>
            <a:r>
              <a:rPr lang="en-US" dirty="0" smtClean="0">
                <a:solidFill>
                  <a:srgbClr val="C00000"/>
                </a:solidFill>
              </a:rPr>
              <a:t>F6</a:t>
            </a:r>
            <a:r>
              <a:rPr lang="en-US" dirty="0" smtClean="0"/>
              <a:t>      MULTD </a:t>
            </a:r>
            <a:r>
              <a:rPr lang="en-US" dirty="0" smtClean="0">
                <a:solidFill>
                  <a:schemeClr val="tx1"/>
                </a:solidFill>
              </a:rPr>
              <a:t>F0</a:t>
            </a:r>
            <a:r>
              <a:rPr lang="en-US" dirty="0" smtClean="0"/>
              <a:t> </a:t>
            </a:r>
            <a:r>
              <a:rPr lang="en-US" dirty="0" smtClean="0">
                <a:solidFill>
                  <a:srgbClr val="00B050"/>
                </a:solidFill>
              </a:rPr>
              <a:t>F2</a:t>
            </a:r>
            <a:r>
              <a:rPr lang="en-US" dirty="0" smtClean="0"/>
              <a:t> F4        </a:t>
            </a:r>
          </a:p>
          <a:p>
            <a:pPr marL="0" indent="0">
              <a:buNone/>
            </a:pPr>
            <a:r>
              <a:rPr lang="en-US" dirty="0"/>
              <a:t> </a:t>
            </a:r>
            <a:r>
              <a:rPr lang="en-US" dirty="0" smtClean="0"/>
              <a:t>                                                 DIVD F10  </a:t>
            </a:r>
            <a:r>
              <a:rPr lang="en-US" dirty="0" smtClean="0">
                <a:solidFill>
                  <a:schemeClr val="tx1"/>
                </a:solidFill>
              </a:rPr>
              <a:t>F0</a:t>
            </a:r>
            <a:r>
              <a:rPr lang="en-US" dirty="0" smtClean="0"/>
              <a:t> </a:t>
            </a:r>
            <a:r>
              <a:rPr lang="en-US" dirty="0" smtClean="0">
                <a:solidFill>
                  <a:srgbClr val="C00000"/>
                </a:solidFill>
              </a:rPr>
              <a:t>F6</a:t>
            </a:r>
            <a:endParaRPr lang="en-US" dirty="0" smtClean="0"/>
          </a:p>
          <a:p>
            <a:pPr marL="0" indent="0">
              <a:buNone/>
            </a:pPr>
            <a:r>
              <a:rPr lang="en-US" dirty="0" smtClean="0"/>
              <a:t>LD </a:t>
            </a:r>
            <a:r>
              <a:rPr lang="en-US" dirty="0" smtClean="0">
                <a:solidFill>
                  <a:srgbClr val="00B050"/>
                </a:solidFill>
              </a:rPr>
              <a:t>F2</a:t>
            </a:r>
            <a:r>
              <a:rPr lang="en-US" dirty="0" smtClean="0"/>
              <a:t>      SUBD </a:t>
            </a:r>
            <a:r>
              <a:rPr lang="en-US" dirty="0" smtClean="0">
                <a:solidFill>
                  <a:schemeClr val="tx2">
                    <a:lumMod val="60000"/>
                    <a:lumOff val="40000"/>
                  </a:schemeClr>
                </a:solidFill>
              </a:rPr>
              <a:t>F8</a:t>
            </a:r>
            <a:r>
              <a:rPr lang="en-US" dirty="0" smtClean="0"/>
              <a:t> </a:t>
            </a:r>
            <a:r>
              <a:rPr lang="en-US" dirty="0" smtClean="0">
                <a:solidFill>
                  <a:srgbClr val="C00000"/>
                </a:solidFill>
              </a:rPr>
              <a:t>F6</a:t>
            </a:r>
            <a:r>
              <a:rPr lang="en-US" dirty="0" smtClean="0"/>
              <a:t> </a:t>
            </a:r>
            <a:r>
              <a:rPr lang="en-US" dirty="0" smtClean="0">
                <a:solidFill>
                  <a:srgbClr val="00B050"/>
                </a:solidFill>
              </a:rPr>
              <a:t>F2</a:t>
            </a:r>
            <a:r>
              <a:rPr lang="en-US" dirty="0" smtClean="0"/>
              <a:t>          </a:t>
            </a:r>
          </a:p>
          <a:p>
            <a:pPr marL="0" indent="0">
              <a:buNone/>
            </a:pPr>
            <a:r>
              <a:rPr lang="en-US" dirty="0" smtClean="0"/>
              <a:t>                                                  ADDD </a:t>
            </a:r>
            <a:r>
              <a:rPr lang="en-US" b="1" i="1" u="sng" dirty="0" smtClean="0">
                <a:solidFill>
                  <a:srgbClr val="C00000"/>
                </a:solidFill>
              </a:rPr>
              <a:t>F6</a:t>
            </a:r>
            <a:r>
              <a:rPr lang="en-US" dirty="0" smtClean="0"/>
              <a:t> </a:t>
            </a:r>
            <a:r>
              <a:rPr lang="en-US" dirty="0" smtClean="0">
                <a:solidFill>
                  <a:schemeClr val="tx2">
                    <a:lumMod val="60000"/>
                    <a:lumOff val="40000"/>
                  </a:schemeClr>
                </a:solidFill>
              </a:rPr>
              <a:t>F8</a:t>
            </a:r>
            <a:r>
              <a:rPr lang="en-US" dirty="0" smtClean="0"/>
              <a:t> </a:t>
            </a:r>
            <a:r>
              <a:rPr lang="en-US" dirty="0" smtClean="0">
                <a:solidFill>
                  <a:srgbClr val="00B050"/>
                </a:solidFill>
              </a:rPr>
              <a:t>F2</a:t>
            </a:r>
          </a:p>
          <a:p>
            <a:pPr marL="0" indent="0">
              <a:buNone/>
            </a:pP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0"/>
          </p:nvPr>
        </p:nvSpPr>
        <p:spPr/>
        <p:txBody>
          <a:bodyPr/>
          <a:lstStyle/>
          <a:p>
            <a:r>
              <a:rPr lang="en-AU" smtClean="0"/>
              <a:t>Copyright © 2012, Elsevier Inc. All rights reserved.</a:t>
            </a:r>
            <a:endParaRPr lang="en-AU" dirty="0"/>
          </a:p>
        </p:txBody>
      </p:sp>
      <p:sp>
        <p:nvSpPr>
          <p:cNvPr id="5" name="Oval 4"/>
          <p:cNvSpPr/>
          <p:nvPr/>
        </p:nvSpPr>
        <p:spPr bwMode="auto">
          <a:xfrm>
            <a:off x="1619672" y="1772816"/>
            <a:ext cx="1130424"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pPr>
            <a:endParaRPr kumimoji="0" lang="en-US" sz="3200" b="0" i="0" u="none" strike="noStrike" cap="none" normalizeH="0" baseline="0" smtClean="0">
              <a:ln>
                <a:noFill/>
              </a:ln>
              <a:solidFill>
                <a:schemeClr val="tx1"/>
              </a:solidFill>
              <a:effectLst/>
              <a:latin typeface="Arial Black" pitchFamily="34" charset="0"/>
            </a:endParaRPr>
          </a:p>
        </p:txBody>
      </p:sp>
      <p:sp>
        <p:nvSpPr>
          <p:cNvPr id="6" name="Oval 5"/>
          <p:cNvSpPr/>
          <p:nvPr/>
        </p:nvSpPr>
        <p:spPr bwMode="auto">
          <a:xfrm>
            <a:off x="1259632" y="148478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pPr>
            <a:endParaRPr kumimoji="0" lang="en-US" sz="3200" b="0" i="0" u="none" strike="noStrike" cap="none" normalizeH="0" baseline="0" smtClean="0">
              <a:ln>
                <a:noFill/>
              </a:ln>
              <a:solidFill>
                <a:schemeClr val="tx1"/>
              </a:solidFill>
              <a:effectLst/>
              <a:latin typeface="Arial Black" pitchFamily="34" charset="0"/>
            </a:endParaRPr>
          </a:p>
        </p:txBody>
      </p:sp>
      <p:sp>
        <p:nvSpPr>
          <p:cNvPr id="7" name="Oval 6"/>
          <p:cNvSpPr/>
          <p:nvPr/>
        </p:nvSpPr>
        <p:spPr bwMode="auto">
          <a:xfrm>
            <a:off x="1115616" y="1484784"/>
            <a:ext cx="1296144"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pPr>
            <a:endParaRPr kumimoji="0" lang="en-US" sz="3200" b="0" i="0" u="none" strike="noStrike" cap="none" normalizeH="0" baseline="0" smtClean="0">
              <a:ln>
                <a:noFill/>
              </a:ln>
              <a:solidFill>
                <a:schemeClr val="tx1"/>
              </a:solidFill>
              <a:effectLst/>
              <a:latin typeface="Arial Black" pitchFamily="34" charset="0"/>
            </a:endParaRPr>
          </a:p>
        </p:txBody>
      </p:sp>
      <p:sp>
        <p:nvSpPr>
          <p:cNvPr id="10" name="Rounded Rectangle 9"/>
          <p:cNvSpPr/>
          <p:nvPr/>
        </p:nvSpPr>
        <p:spPr bwMode="auto">
          <a:xfrm>
            <a:off x="755576" y="1484784"/>
            <a:ext cx="1152128" cy="64807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pPr>
            <a:endParaRPr kumimoji="0" lang="en-US" sz="3200" b="0" i="0" u="none" strike="noStrike" cap="none" normalizeH="0" baseline="0" smtClean="0">
              <a:ln>
                <a:noFill/>
              </a:ln>
              <a:solidFill>
                <a:schemeClr val="tx1"/>
              </a:solidFill>
              <a:effectLst/>
              <a:latin typeface="Arial Black" pitchFamily="34" charset="0"/>
            </a:endParaRPr>
          </a:p>
        </p:txBody>
      </p:sp>
      <p:sp>
        <p:nvSpPr>
          <p:cNvPr id="11" name="Oval 10"/>
          <p:cNvSpPr/>
          <p:nvPr/>
        </p:nvSpPr>
        <p:spPr bwMode="auto">
          <a:xfrm>
            <a:off x="1331640" y="1628800"/>
            <a:ext cx="1584176" cy="136815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pPr>
            <a:endParaRPr kumimoji="0" lang="en-US" sz="3200" b="0" i="0" u="none" strike="noStrike" cap="none" normalizeH="0" baseline="0" smtClean="0">
              <a:ln>
                <a:noFill/>
              </a:ln>
              <a:solidFill>
                <a:schemeClr val="tx1"/>
              </a:solidFill>
              <a:effectLst/>
              <a:latin typeface="Arial Black" pitchFamily="34" charset="0"/>
            </a:endParaRPr>
          </a:p>
        </p:txBody>
      </p:sp>
      <p:cxnSp>
        <p:nvCxnSpPr>
          <p:cNvPr id="13" name="Straight Connector 12"/>
          <p:cNvCxnSpPr/>
          <p:nvPr/>
        </p:nvCxnSpPr>
        <p:spPr bwMode="auto">
          <a:xfrm>
            <a:off x="827584" y="1484784"/>
            <a:ext cx="1296144" cy="0"/>
          </a:xfrm>
          <a:prstGeom prst="line">
            <a:avLst/>
          </a:prstGeom>
          <a:noFill/>
          <a:ln w="9525" cap="flat" cmpd="sng" algn="ctr">
            <a:noFill/>
            <a:prstDash val="solid"/>
            <a:round/>
            <a:headEnd type="none" w="med" len="med"/>
            <a:tailEnd type="none" w="med" len="med"/>
          </a:ln>
          <a:effectLst/>
        </p:spPr>
      </p:cxnSp>
      <p:cxnSp>
        <p:nvCxnSpPr>
          <p:cNvPr id="15" name="Straight Arrow Connector 14"/>
          <p:cNvCxnSpPr/>
          <p:nvPr/>
        </p:nvCxnSpPr>
        <p:spPr bwMode="auto">
          <a:xfrm>
            <a:off x="827584" y="2399184"/>
            <a:ext cx="5544616" cy="93712"/>
          </a:xfrm>
          <a:prstGeom prst="straightConnector1">
            <a:avLst/>
          </a:prstGeom>
          <a:noFill/>
          <a:ln w="9525" cap="flat" cmpd="sng" algn="ctr">
            <a:noFill/>
            <a:prstDash val="solid"/>
            <a:round/>
            <a:headEnd type="none" w="med" len="med"/>
            <a:tailEnd type="arrow"/>
          </a:ln>
          <a:effectLst/>
        </p:spPr>
      </p:cxnSp>
      <p:sp>
        <p:nvSpPr>
          <p:cNvPr id="20" name="Oval 19"/>
          <p:cNvSpPr/>
          <p:nvPr/>
        </p:nvSpPr>
        <p:spPr bwMode="auto">
          <a:xfrm>
            <a:off x="467544" y="2492896"/>
            <a:ext cx="1249288" cy="64807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pPr>
            <a:endParaRPr kumimoji="0" lang="en-US" sz="3200" b="0" i="0" u="none" strike="noStrike" cap="none" normalizeH="0" baseline="0" smtClean="0">
              <a:ln>
                <a:noFill/>
              </a:ln>
              <a:solidFill>
                <a:schemeClr val="tx1"/>
              </a:solidFill>
              <a:effectLst/>
              <a:latin typeface="Arial Black" pitchFamily="34" charset="0"/>
            </a:endParaRPr>
          </a:p>
        </p:txBody>
      </p:sp>
    </p:spTree>
    <p:extLst>
      <p:ext uri="{BB962C8B-B14F-4D97-AF65-F5344CB8AC3E}">
        <p14:creationId xmlns:p14="http://schemas.microsoft.com/office/powerpoint/2010/main" val="1906832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BA3031FB-8A56-8949-9611-080FE32F45E9}"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77826"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77827"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C51E7DD5-C3ED-9A47-AD28-D246A06F83DB}" type="slidenum">
              <a:rPr lang="en-US" sz="1400">
                <a:solidFill>
                  <a:schemeClr val="accent2"/>
                </a:solidFill>
                <a:latin typeface="Times New Roman" charset="0"/>
              </a:rPr>
              <a:pPr/>
              <a:t>61</a:t>
            </a:fld>
            <a:endParaRPr lang="en-US" sz="1400" b="0">
              <a:solidFill>
                <a:srgbClr val="FBBA03"/>
              </a:solidFill>
              <a:latin typeface="Times New Roman" charset="0"/>
            </a:endParaRPr>
          </a:p>
        </p:txBody>
      </p:sp>
      <p:sp>
        <p:nvSpPr>
          <p:cNvPr id="77828" name="Rectangle 2"/>
          <p:cNvSpPr>
            <a:spLocks noGrp="1" noChangeArrowheads="1"/>
          </p:cNvSpPr>
          <p:nvPr>
            <p:ph type="title"/>
          </p:nvPr>
        </p:nvSpPr>
        <p:spPr>
          <a:xfrm>
            <a:off x="1066800" y="76200"/>
            <a:ext cx="7162800" cy="616496"/>
          </a:xfrm>
          <a:noFill/>
        </p:spPr>
        <p:txBody>
          <a:bodyPr lIns="90487" tIns="44450" rIns="90487" bIns="44450"/>
          <a:lstStyle/>
          <a:p>
            <a:r>
              <a:rPr lang="en-US" dirty="0" err="1">
                <a:latin typeface="Arial" charset="0"/>
              </a:rPr>
              <a:t>Tomasulo</a:t>
            </a:r>
            <a:r>
              <a:rPr lang="en-US" dirty="0">
                <a:latin typeface="Arial" charset="0"/>
              </a:rPr>
              <a:t> Example Cycle 1</a:t>
            </a:r>
          </a:p>
        </p:txBody>
      </p:sp>
      <p:graphicFrame>
        <p:nvGraphicFramePr>
          <p:cNvPr id="77829"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3124" name="Worksheet" r:id="rId3" imgW="9677400" imgH="6616700" progId="Excel.Sheet.8">
                  <p:embed/>
                </p:oleObj>
              </mc:Choice>
              <mc:Fallback>
                <p:oleObj name="Worksheet" r:id="rId3" imgW="9677400" imgH="6616700" progId="Excel.Sheet.8">
                  <p:embed/>
                  <p:pic>
                    <p:nvPicPr>
                      <p:cNvPr id="77829"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7830" name="AutoShape 4"/>
          <p:cNvSpPr>
            <a:spLocks noChangeArrowheads="1"/>
          </p:cNvSpPr>
          <p:nvPr/>
        </p:nvSpPr>
        <p:spPr bwMode="auto">
          <a:xfrm>
            <a:off x="3124200" y="1371600"/>
            <a:ext cx="533400" cy="4572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831" name="AutoShape 5"/>
          <p:cNvSpPr>
            <a:spLocks noChangeArrowheads="1"/>
          </p:cNvSpPr>
          <p:nvPr/>
        </p:nvSpPr>
        <p:spPr bwMode="auto">
          <a:xfrm>
            <a:off x="6248400" y="1371600"/>
            <a:ext cx="1676400" cy="4572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832" name="AutoShape 6"/>
          <p:cNvSpPr>
            <a:spLocks noChangeArrowheads="1"/>
          </p:cNvSpPr>
          <p:nvPr/>
        </p:nvSpPr>
        <p:spPr bwMode="auto">
          <a:xfrm>
            <a:off x="4876800" y="5181600"/>
            <a:ext cx="762000" cy="4572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44971541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83E5F157-3F00-A647-9C0C-AE19C174CF1D}"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78850"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78851"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B5CDC432-376E-754A-AF1A-2188361C935F}" type="slidenum">
              <a:rPr lang="en-US" sz="1400">
                <a:solidFill>
                  <a:schemeClr val="accent2"/>
                </a:solidFill>
                <a:latin typeface="Times New Roman" charset="0"/>
              </a:rPr>
              <a:pPr/>
              <a:t>62</a:t>
            </a:fld>
            <a:endParaRPr lang="en-US" sz="1400" b="0">
              <a:solidFill>
                <a:srgbClr val="FBBA03"/>
              </a:solidFill>
              <a:latin typeface="Times New Roman" charset="0"/>
            </a:endParaRPr>
          </a:p>
        </p:txBody>
      </p:sp>
      <p:sp>
        <p:nvSpPr>
          <p:cNvPr id="78852" name="Rectangle 2"/>
          <p:cNvSpPr>
            <a:spLocks noGrp="1" noChangeArrowheads="1"/>
          </p:cNvSpPr>
          <p:nvPr>
            <p:ph type="title"/>
          </p:nvPr>
        </p:nvSpPr>
        <p:spPr>
          <a:xfrm>
            <a:off x="1066800" y="76200"/>
            <a:ext cx="7162800" cy="688504"/>
          </a:xfrm>
          <a:noFill/>
        </p:spPr>
        <p:txBody>
          <a:bodyPr lIns="90487" tIns="44450" rIns="90487" bIns="44450"/>
          <a:lstStyle/>
          <a:p>
            <a:r>
              <a:rPr lang="en-US" dirty="0" err="1">
                <a:latin typeface="Arial" charset="0"/>
              </a:rPr>
              <a:t>Tomasulo</a:t>
            </a:r>
            <a:r>
              <a:rPr lang="en-US" dirty="0">
                <a:latin typeface="Arial" charset="0"/>
              </a:rPr>
              <a:t> Example Cycle 2</a:t>
            </a:r>
          </a:p>
        </p:txBody>
      </p:sp>
      <p:graphicFrame>
        <p:nvGraphicFramePr>
          <p:cNvPr id="78853"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4149" name="Worksheet" r:id="rId3" imgW="9677400" imgH="6616700" progId="Excel.Sheet.8">
                  <p:embed/>
                </p:oleObj>
              </mc:Choice>
              <mc:Fallback>
                <p:oleObj name="Worksheet" r:id="rId3" imgW="9677400" imgH="6616700" progId="Excel.Sheet.8">
                  <p:embed/>
                  <p:pic>
                    <p:nvPicPr>
                      <p:cNvPr id="78853"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8854" name="AutoShape 4"/>
          <p:cNvSpPr>
            <a:spLocks noChangeArrowheads="1"/>
          </p:cNvSpPr>
          <p:nvPr/>
        </p:nvSpPr>
        <p:spPr bwMode="auto">
          <a:xfrm>
            <a:off x="3124200" y="1676400"/>
            <a:ext cx="533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55" name="AutoShape 5"/>
          <p:cNvSpPr>
            <a:spLocks noChangeArrowheads="1"/>
          </p:cNvSpPr>
          <p:nvPr/>
        </p:nvSpPr>
        <p:spPr bwMode="auto">
          <a:xfrm>
            <a:off x="6248400" y="1752600"/>
            <a:ext cx="1676400" cy="2286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56" name="AutoShape 6"/>
          <p:cNvSpPr>
            <a:spLocks noChangeArrowheads="1"/>
          </p:cNvSpPr>
          <p:nvPr/>
        </p:nvSpPr>
        <p:spPr bwMode="auto">
          <a:xfrm>
            <a:off x="3633788" y="5132388"/>
            <a:ext cx="762000" cy="4572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727" name="Rectangle 7"/>
          <p:cNvSpPr>
            <a:spLocks noChangeArrowheads="1"/>
          </p:cNvSpPr>
          <p:nvPr/>
        </p:nvSpPr>
        <p:spPr bwMode="auto">
          <a:xfrm>
            <a:off x="360363" y="5865813"/>
            <a:ext cx="6356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u="sng">
                <a:solidFill>
                  <a:srgbClr val="0332B7"/>
                </a:solidFill>
              </a:rPr>
              <a:t>Note: Can have multiple loads outstanding</a:t>
            </a:r>
            <a:endParaRPr lang="en-US" sz="2400" b="0">
              <a:solidFill>
                <a:srgbClr val="0332B7"/>
              </a:solidFill>
            </a:endParaRPr>
          </a:p>
          <a:p>
            <a:pPr>
              <a:spcBef>
                <a:spcPct val="0"/>
              </a:spcBef>
            </a:pPr>
            <a:endParaRPr lang="en-US" sz="2400" b="0">
              <a:solidFill>
                <a:srgbClr val="0332B7"/>
              </a:solidFill>
            </a:endParaRPr>
          </a:p>
        </p:txBody>
      </p:sp>
    </p:spTree>
    <p:extLst>
      <p:ext uri="{BB962C8B-B14F-4D97-AF65-F5344CB8AC3E}">
        <p14:creationId xmlns:p14="http://schemas.microsoft.com/office/powerpoint/2010/main" val="2790880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8727"/>
                                        </p:tgtEl>
                                        <p:attrNameLst>
                                          <p:attrName>style.visibility</p:attrName>
                                        </p:attrNameLst>
                                      </p:cBhvr>
                                      <p:to>
                                        <p:strVal val="visible"/>
                                      </p:to>
                                    </p:set>
                                    <p:anim calcmode="lin" valueType="num">
                                      <p:cBhvr additive="base">
                                        <p:cTn id="7" dur="500" fill="hold"/>
                                        <p:tgtEl>
                                          <p:spTgt spid="798727"/>
                                        </p:tgtEl>
                                        <p:attrNameLst>
                                          <p:attrName>ppt_x</p:attrName>
                                        </p:attrNameLst>
                                      </p:cBhvr>
                                      <p:tavLst>
                                        <p:tav tm="0">
                                          <p:val>
                                            <p:strVal val="1+#ppt_w/2"/>
                                          </p:val>
                                        </p:tav>
                                        <p:tav tm="100000">
                                          <p:val>
                                            <p:strVal val="#ppt_x"/>
                                          </p:val>
                                        </p:tav>
                                      </p:tavLst>
                                    </p:anim>
                                    <p:anim calcmode="lin" valueType="num">
                                      <p:cBhvr additive="base">
                                        <p:cTn id="8" dur="500" fill="hold"/>
                                        <p:tgtEl>
                                          <p:spTgt spid="798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88F4C288-B9A1-FC4A-8C4E-DAE82AEB0A2B}"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79874"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79875"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ADF4B696-2B64-EE48-B3D6-C9995ABB42F2}" type="slidenum">
              <a:rPr lang="en-US" sz="1400">
                <a:solidFill>
                  <a:schemeClr val="accent2"/>
                </a:solidFill>
                <a:latin typeface="Times New Roman" charset="0"/>
              </a:rPr>
              <a:pPr/>
              <a:t>63</a:t>
            </a:fld>
            <a:endParaRPr lang="en-US" sz="1400" b="0">
              <a:solidFill>
                <a:srgbClr val="FBBA03"/>
              </a:solidFill>
              <a:latin typeface="Times New Roman" charset="0"/>
            </a:endParaRPr>
          </a:p>
        </p:txBody>
      </p:sp>
      <p:sp>
        <p:nvSpPr>
          <p:cNvPr id="79876" name="Rectangle 2"/>
          <p:cNvSpPr>
            <a:spLocks noGrp="1" noChangeArrowheads="1"/>
          </p:cNvSpPr>
          <p:nvPr>
            <p:ph type="title"/>
          </p:nvPr>
        </p:nvSpPr>
        <p:spPr>
          <a:xfrm>
            <a:off x="1066800" y="76200"/>
            <a:ext cx="7162800" cy="688504"/>
          </a:xfrm>
          <a:noFill/>
        </p:spPr>
        <p:txBody>
          <a:bodyPr lIns="90487" tIns="44450" rIns="90487" bIns="44450"/>
          <a:lstStyle/>
          <a:p>
            <a:r>
              <a:rPr lang="en-US" dirty="0" err="1">
                <a:latin typeface="Arial" charset="0"/>
              </a:rPr>
              <a:t>Tomasulo</a:t>
            </a:r>
            <a:r>
              <a:rPr lang="en-US" dirty="0">
                <a:latin typeface="Arial" charset="0"/>
              </a:rPr>
              <a:t> Example Cycle 3</a:t>
            </a:r>
          </a:p>
        </p:txBody>
      </p:sp>
      <p:graphicFrame>
        <p:nvGraphicFramePr>
          <p:cNvPr id="79877"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5172" name="Worksheet" r:id="rId3" imgW="9677400" imgH="6616700" progId="Excel.Sheet.8">
                  <p:embed/>
                </p:oleObj>
              </mc:Choice>
              <mc:Fallback>
                <p:oleObj name="Worksheet" r:id="rId3" imgW="9677400" imgH="6616700" progId="Excel.Sheet.8">
                  <p:embed/>
                  <p:pic>
                    <p:nvPicPr>
                      <p:cNvPr id="79877"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9878" name="AutoShape 4"/>
          <p:cNvSpPr>
            <a:spLocks noChangeArrowheads="1"/>
          </p:cNvSpPr>
          <p:nvPr/>
        </p:nvSpPr>
        <p:spPr bwMode="auto">
          <a:xfrm>
            <a:off x="2438400" y="4038600"/>
            <a:ext cx="3962400" cy="4572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79" name="AutoShape 5"/>
          <p:cNvSpPr>
            <a:spLocks noChangeArrowheads="1"/>
          </p:cNvSpPr>
          <p:nvPr/>
        </p:nvSpPr>
        <p:spPr bwMode="auto">
          <a:xfrm>
            <a:off x="2965450" y="5132388"/>
            <a:ext cx="762000" cy="4572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9750" name="Rectangle 6"/>
          <p:cNvSpPr>
            <a:spLocks noChangeArrowheads="1"/>
          </p:cNvSpPr>
          <p:nvPr/>
        </p:nvSpPr>
        <p:spPr bwMode="auto">
          <a:xfrm>
            <a:off x="0" y="5562600"/>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1600" dirty="0">
                <a:solidFill>
                  <a:srgbClr val="0332B7"/>
                </a:solidFill>
              </a:rPr>
              <a:t>Note: registers names are removed (</a:t>
            </a:r>
            <a:r>
              <a:rPr lang="ja-JP" altLang="en-US" sz="1600" dirty="0">
                <a:solidFill>
                  <a:srgbClr val="0332B7"/>
                </a:solidFill>
              </a:rPr>
              <a:t>“</a:t>
            </a:r>
            <a:r>
              <a:rPr lang="en-US" altLang="ja-JP" sz="1600" dirty="0">
                <a:solidFill>
                  <a:srgbClr val="0332B7"/>
                </a:solidFill>
              </a:rPr>
              <a:t>renamed</a:t>
            </a:r>
            <a:r>
              <a:rPr lang="ja-JP" altLang="en-US" sz="1600" dirty="0">
                <a:solidFill>
                  <a:srgbClr val="0332B7"/>
                </a:solidFill>
              </a:rPr>
              <a:t>”</a:t>
            </a:r>
            <a:r>
              <a:rPr lang="en-US" altLang="ja-JP" sz="1600" dirty="0">
                <a:solidFill>
                  <a:srgbClr val="0332B7"/>
                </a:solidFill>
              </a:rPr>
              <a:t>) </a:t>
            </a:r>
            <a:r>
              <a:rPr lang="en-US" altLang="ja-JP" sz="1600" dirty="0" smtClean="0">
                <a:solidFill>
                  <a:srgbClr val="0332B7"/>
                </a:solidFill>
              </a:rPr>
              <a:t>in Reservation </a:t>
            </a:r>
            <a:r>
              <a:rPr lang="en-US" altLang="ja-JP" sz="1600" dirty="0">
                <a:solidFill>
                  <a:srgbClr val="0332B7"/>
                </a:solidFill>
              </a:rPr>
              <a:t>Stations; MULT issued</a:t>
            </a:r>
          </a:p>
          <a:p>
            <a:pPr marL="285750" indent="-285750">
              <a:lnSpc>
                <a:spcPct val="90000"/>
              </a:lnSpc>
              <a:spcBef>
                <a:spcPct val="30000"/>
              </a:spcBef>
              <a:buFontTx/>
              <a:buChar char="•"/>
              <a:tabLst>
                <a:tab pos="914400" algn="l"/>
                <a:tab pos="1657350" algn="l"/>
                <a:tab pos="3028950" algn="l"/>
              </a:tabLst>
            </a:pPr>
            <a:r>
              <a:rPr lang="en-US" sz="1600" dirty="0">
                <a:solidFill>
                  <a:srgbClr val="0332B7"/>
                </a:solidFill>
              </a:rPr>
              <a:t>Load1 completing; what is waiting for Load1? </a:t>
            </a:r>
          </a:p>
        </p:txBody>
      </p:sp>
      <p:sp>
        <p:nvSpPr>
          <p:cNvPr id="79881" name="AutoShape 7"/>
          <p:cNvSpPr>
            <a:spLocks noChangeArrowheads="1"/>
          </p:cNvSpPr>
          <p:nvPr/>
        </p:nvSpPr>
        <p:spPr bwMode="auto">
          <a:xfrm>
            <a:off x="3810000" y="1447800"/>
            <a:ext cx="533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42316768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9750"/>
                                        </p:tgtEl>
                                        <p:attrNameLst>
                                          <p:attrName>style.visibility</p:attrName>
                                        </p:attrNameLst>
                                      </p:cBhvr>
                                      <p:to>
                                        <p:strVal val="visible"/>
                                      </p:to>
                                    </p:set>
                                    <p:anim calcmode="lin" valueType="num">
                                      <p:cBhvr additive="base">
                                        <p:cTn id="7" dur="500" fill="hold"/>
                                        <p:tgtEl>
                                          <p:spTgt spid="799750"/>
                                        </p:tgtEl>
                                        <p:attrNameLst>
                                          <p:attrName>ppt_x</p:attrName>
                                        </p:attrNameLst>
                                      </p:cBhvr>
                                      <p:tavLst>
                                        <p:tav tm="0">
                                          <p:val>
                                            <p:strVal val="1+#ppt_w/2"/>
                                          </p:val>
                                        </p:tav>
                                        <p:tav tm="100000">
                                          <p:val>
                                            <p:strVal val="#ppt_x"/>
                                          </p:val>
                                        </p:tav>
                                      </p:tavLst>
                                    </p:anim>
                                    <p:anim calcmode="lin" valueType="num">
                                      <p:cBhvr additive="base">
                                        <p:cTn id="8" dur="500" fill="hold"/>
                                        <p:tgtEl>
                                          <p:spTgt spid="7997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5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BFEBAD2D-2312-F847-8720-A0932369208F}"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80898"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80899"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E64E99D3-559B-EC45-8133-B9D4DA00ADFF}" type="slidenum">
              <a:rPr lang="en-US" sz="1400">
                <a:solidFill>
                  <a:schemeClr val="accent2"/>
                </a:solidFill>
                <a:latin typeface="Times New Roman" charset="0"/>
              </a:rPr>
              <a:pPr/>
              <a:t>64</a:t>
            </a:fld>
            <a:endParaRPr lang="en-US" sz="1400" b="0">
              <a:solidFill>
                <a:srgbClr val="FBBA03"/>
              </a:solidFill>
              <a:latin typeface="Times New Roman" charset="0"/>
            </a:endParaRPr>
          </a:p>
        </p:txBody>
      </p:sp>
      <p:sp>
        <p:nvSpPr>
          <p:cNvPr id="80900" name="Rectangle 2"/>
          <p:cNvSpPr>
            <a:spLocks noGrp="1" noChangeArrowheads="1"/>
          </p:cNvSpPr>
          <p:nvPr>
            <p:ph type="title"/>
          </p:nvPr>
        </p:nvSpPr>
        <p:spPr>
          <a:xfrm>
            <a:off x="1066800" y="76200"/>
            <a:ext cx="7162800" cy="688504"/>
          </a:xfrm>
          <a:noFill/>
        </p:spPr>
        <p:txBody>
          <a:bodyPr lIns="90487" tIns="44450" rIns="90487" bIns="44450"/>
          <a:lstStyle/>
          <a:p>
            <a:r>
              <a:rPr lang="en-US" dirty="0" err="1">
                <a:latin typeface="Arial" charset="0"/>
              </a:rPr>
              <a:t>Tomasulo</a:t>
            </a:r>
            <a:r>
              <a:rPr lang="en-US" dirty="0">
                <a:latin typeface="Arial" charset="0"/>
              </a:rPr>
              <a:t> Example Cycle 4</a:t>
            </a:r>
          </a:p>
        </p:txBody>
      </p:sp>
      <p:graphicFrame>
        <p:nvGraphicFramePr>
          <p:cNvPr id="80901"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6196" name="Worksheet" r:id="rId3" imgW="9677400" imgH="6616700" progId="Excel.Sheet.8">
                  <p:embed/>
                </p:oleObj>
              </mc:Choice>
              <mc:Fallback>
                <p:oleObj name="Worksheet" r:id="rId3" imgW="9677400" imgH="6616700" progId="Excel.Sheet.8">
                  <p:embed/>
                  <p:pic>
                    <p:nvPicPr>
                      <p:cNvPr id="80901"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00772" name="Rectangle 4"/>
          <p:cNvSpPr>
            <a:spLocks noChangeArrowheads="1"/>
          </p:cNvSpPr>
          <p:nvPr/>
        </p:nvSpPr>
        <p:spPr bwMode="auto">
          <a:xfrm>
            <a:off x="304800" y="57150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400">
                <a:solidFill>
                  <a:srgbClr val="0332B7"/>
                </a:solidFill>
              </a:rPr>
              <a:t>Load2 completing; what is waiting for Load2? </a:t>
            </a:r>
          </a:p>
        </p:txBody>
      </p:sp>
      <p:sp>
        <p:nvSpPr>
          <p:cNvPr id="80903" name="AutoShape 5"/>
          <p:cNvSpPr>
            <a:spLocks noChangeArrowheads="1"/>
          </p:cNvSpPr>
          <p:nvPr/>
        </p:nvSpPr>
        <p:spPr bwMode="auto">
          <a:xfrm>
            <a:off x="3810000" y="1676400"/>
            <a:ext cx="533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04" name="AutoShape 6"/>
          <p:cNvSpPr>
            <a:spLocks noChangeArrowheads="1"/>
          </p:cNvSpPr>
          <p:nvPr/>
        </p:nvSpPr>
        <p:spPr bwMode="auto">
          <a:xfrm>
            <a:off x="4419600" y="1447800"/>
            <a:ext cx="533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05" name="AutoShape 7"/>
          <p:cNvSpPr>
            <a:spLocks noChangeArrowheads="1"/>
          </p:cNvSpPr>
          <p:nvPr/>
        </p:nvSpPr>
        <p:spPr bwMode="auto">
          <a:xfrm>
            <a:off x="3124200" y="2133600"/>
            <a:ext cx="533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06" name="AutoShape 8"/>
          <p:cNvSpPr>
            <a:spLocks noChangeArrowheads="1"/>
          </p:cNvSpPr>
          <p:nvPr/>
        </p:nvSpPr>
        <p:spPr bwMode="auto">
          <a:xfrm>
            <a:off x="2438400" y="3429000"/>
            <a:ext cx="3962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45967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0772"/>
                                        </p:tgtEl>
                                        <p:attrNameLst>
                                          <p:attrName>style.visibility</p:attrName>
                                        </p:attrNameLst>
                                      </p:cBhvr>
                                      <p:to>
                                        <p:strVal val="visible"/>
                                      </p:to>
                                    </p:set>
                                    <p:anim calcmode="lin" valueType="num">
                                      <p:cBhvr additive="base">
                                        <p:cTn id="7" dur="500" fill="hold"/>
                                        <p:tgtEl>
                                          <p:spTgt spid="800772"/>
                                        </p:tgtEl>
                                        <p:attrNameLst>
                                          <p:attrName>ppt_x</p:attrName>
                                        </p:attrNameLst>
                                      </p:cBhvr>
                                      <p:tavLst>
                                        <p:tav tm="0">
                                          <p:val>
                                            <p:strVal val="1+#ppt_w/2"/>
                                          </p:val>
                                        </p:tav>
                                        <p:tav tm="100000">
                                          <p:val>
                                            <p:strVal val="#ppt_x"/>
                                          </p:val>
                                        </p:tav>
                                      </p:tavLst>
                                    </p:anim>
                                    <p:anim calcmode="lin" valueType="num">
                                      <p:cBhvr additive="base">
                                        <p:cTn id="8" dur="500" fill="hold"/>
                                        <p:tgtEl>
                                          <p:spTgt spid="800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2"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742932DB-776F-724C-8DD9-C2713B134C3F}"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81922"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81923"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04135066-D1D3-B24B-9BEE-CA140BB1353E}" type="slidenum">
              <a:rPr lang="en-US" sz="1400">
                <a:solidFill>
                  <a:schemeClr val="accent2"/>
                </a:solidFill>
                <a:latin typeface="Times New Roman" charset="0"/>
              </a:rPr>
              <a:pPr/>
              <a:t>65</a:t>
            </a:fld>
            <a:endParaRPr lang="en-US" sz="1400" b="0">
              <a:solidFill>
                <a:srgbClr val="FBBA03"/>
              </a:solidFill>
              <a:latin typeface="Times New Roman" charset="0"/>
            </a:endParaRPr>
          </a:p>
        </p:txBody>
      </p:sp>
      <p:sp>
        <p:nvSpPr>
          <p:cNvPr id="81924" name="Rectangle 2"/>
          <p:cNvSpPr>
            <a:spLocks noGrp="1" noChangeArrowheads="1"/>
          </p:cNvSpPr>
          <p:nvPr>
            <p:ph type="title"/>
          </p:nvPr>
        </p:nvSpPr>
        <p:spPr>
          <a:xfrm>
            <a:off x="1066800" y="76200"/>
            <a:ext cx="7162800" cy="688504"/>
          </a:xfrm>
          <a:noFill/>
        </p:spPr>
        <p:txBody>
          <a:bodyPr lIns="90487" tIns="44450" rIns="90487" bIns="44450"/>
          <a:lstStyle/>
          <a:p>
            <a:r>
              <a:rPr lang="en-US" dirty="0" err="1">
                <a:latin typeface="Arial" charset="0"/>
              </a:rPr>
              <a:t>Tomasulo</a:t>
            </a:r>
            <a:r>
              <a:rPr lang="en-US" dirty="0">
                <a:latin typeface="Arial" charset="0"/>
              </a:rPr>
              <a:t> Example Cycle 5</a:t>
            </a:r>
          </a:p>
        </p:txBody>
      </p:sp>
      <p:graphicFrame>
        <p:nvGraphicFramePr>
          <p:cNvPr id="81925" name="Object 3"/>
          <p:cNvGraphicFramePr>
            <a:graphicFrameLocks/>
          </p:cNvGraphicFramePr>
          <p:nvPr>
            <p:extLst/>
          </p:nvPr>
        </p:nvGraphicFramePr>
        <p:xfrm>
          <a:off x="165893" y="1010630"/>
          <a:ext cx="8774113" cy="4995863"/>
        </p:xfrm>
        <a:graphic>
          <a:graphicData uri="http://schemas.openxmlformats.org/presentationml/2006/ole">
            <mc:AlternateContent xmlns:mc="http://schemas.openxmlformats.org/markup-compatibility/2006">
              <mc:Choice xmlns:v="urn:schemas-microsoft-com:vml" Requires="v">
                <p:oleObj spid="_x0000_s7220" name="Worksheet" r:id="rId3" imgW="9677400" imgH="6616700" progId="Excel.Sheet.8">
                  <p:embed/>
                </p:oleObj>
              </mc:Choice>
              <mc:Fallback>
                <p:oleObj name="Worksheet" r:id="rId3" imgW="9677400" imgH="6616700" progId="Excel.Sheet.8">
                  <p:embed/>
                  <p:pic>
                    <p:nvPicPr>
                      <p:cNvPr id="81925"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93" y="101063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01796" name="Rectangle 4"/>
          <p:cNvSpPr>
            <a:spLocks noChangeArrowheads="1"/>
          </p:cNvSpPr>
          <p:nvPr/>
        </p:nvSpPr>
        <p:spPr bwMode="auto">
          <a:xfrm>
            <a:off x="0" y="5661248"/>
            <a:ext cx="9144000" cy="65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000" u="sng" dirty="0">
                <a:solidFill>
                  <a:srgbClr val="0332B7"/>
                </a:solidFill>
              </a:rPr>
              <a:t>Timer</a:t>
            </a:r>
            <a:r>
              <a:rPr lang="en-US" sz="2000" dirty="0">
                <a:solidFill>
                  <a:srgbClr val="0332B7"/>
                </a:solidFill>
              </a:rPr>
              <a:t> starts down for Add1, </a:t>
            </a:r>
            <a:r>
              <a:rPr lang="en-US" sz="2000" dirty="0" smtClean="0">
                <a:solidFill>
                  <a:srgbClr val="0332B7"/>
                </a:solidFill>
              </a:rPr>
              <a:t>Mult1. </a:t>
            </a:r>
            <a:r>
              <a:rPr lang="en-US" sz="1600" dirty="0" smtClean="0">
                <a:solidFill>
                  <a:srgbClr val="FF0000"/>
                </a:solidFill>
              </a:rPr>
              <a:t>Unclear: Add starts at 2. Not 3.</a:t>
            </a:r>
          </a:p>
          <a:p>
            <a:pPr marL="285750" indent="-285750">
              <a:lnSpc>
                <a:spcPct val="90000"/>
              </a:lnSpc>
              <a:spcBef>
                <a:spcPct val="30000"/>
              </a:spcBef>
              <a:buFontTx/>
              <a:buChar char="•"/>
              <a:tabLst>
                <a:tab pos="914400" algn="l"/>
                <a:tab pos="1657350" algn="l"/>
                <a:tab pos="3028950" algn="l"/>
              </a:tabLst>
            </a:pPr>
            <a:r>
              <a:rPr lang="en-US" sz="1600" dirty="0" smtClean="0">
                <a:solidFill>
                  <a:srgbClr val="FF0000"/>
                </a:solidFill>
              </a:rPr>
              <a:t>Note: DIVD already has the value of F6 </a:t>
            </a:r>
            <a:r>
              <a:rPr lang="en-US" sz="1600" dirty="0" smtClean="0">
                <a:solidFill>
                  <a:srgbClr val="FF0000"/>
                </a:solidFill>
                <a:sym typeface="Wingdings" pitchFamily="2" charset="2"/>
              </a:rPr>
              <a:t> No </a:t>
            </a:r>
            <a:r>
              <a:rPr lang="en-US" sz="1600" dirty="0" smtClean="0">
                <a:solidFill>
                  <a:srgbClr val="FF0000"/>
                </a:solidFill>
              </a:rPr>
              <a:t>WAR hazard for ADDD</a:t>
            </a:r>
            <a:endParaRPr lang="en-US" sz="1600" dirty="0">
              <a:solidFill>
                <a:srgbClr val="0332B7"/>
              </a:solidFill>
            </a:endParaRPr>
          </a:p>
        </p:txBody>
      </p:sp>
      <p:sp>
        <p:nvSpPr>
          <p:cNvPr id="81927" name="AutoShape 5"/>
          <p:cNvSpPr>
            <a:spLocks noChangeArrowheads="1"/>
          </p:cNvSpPr>
          <p:nvPr/>
        </p:nvSpPr>
        <p:spPr bwMode="auto">
          <a:xfrm>
            <a:off x="1371600" y="3200400"/>
            <a:ext cx="533400" cy="12192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28" name="AutoShape 6"/>
          <p:cNvSpPr>
            <a:spLocks noChangeArrowheads="1"/>
          </p:cNvSpPr>
          <p:nvPr/>
        </p:nvSpPr>
        <p:spPr bwMode="auto">
          <a:xfrm>
            <a:off x="4343400" y="3429000"/>
            <a:ext cx="6858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29" name="AutoShape 7"/>
          <p:cNvSpPr>
            <a:spLocks noChangeArrowheads="1"/>
          </p:cNvSpPr>
          <p:nvPr/>
        </p:nvSpPr>
        <p:spPr bwMode="auto">
          <a:xfrm>
            <a:off x="3733800" y="4114800"/>
            <a:ext cx="6858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708274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1796"/>
                                        </p:tgtEl>
                                        <p:attrNameLst>
                                          <p:attrName>style.visibility</p:attrName>
                                        </p:attrNameLst>
                                      </p:cBhvr>
                                      <p:to>
                                        <p:strVal val="visible"/>
                                      </p:to>
                                    </p:set>
                                    <p:anim calcmode="lin" valueType="num">
                                      <p:cBhvr additive="base">
                                        <p:cTn id="7" dur="500" fill="hold"/>
                                        <p:tgtEl>
                                          <p:spTgt spid="801796"/>
                                        </p:tgtEl>
                                        <p:attrNameLst>
                                          <p:attrName>ppt_x</p:attrName>
                                        </p:attrNameLst>
                                      </p:cBhvr>
                                      <p:tavLst>
                                        <p:tav tm="0">
                                          <p:val>
                                            <p:strVal val="1+#ppt_w/2"/>
                                          </p:val>
                                        </p:tav>
                                        <p:tav tm="100000">
                                          <p:val>
                                            <p:strVal val="#ppt_x"/>
                                          </p:val>
                                        </p:tav>
                                      </p:tavLst>
                                    </p:anim>
                                    <p:anim calcmode="lin" valueType="num">
                                      <p:cBhvr additive="base">
                                        <p:cTn id="8" dur="500" fill="hold"/>
                                        <p:tgtEl>
                                          <p:spTgt spid="801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D4FD7326-6C26-8D47-9B03-FEF719C7F082}"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82946"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82947"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F5F3EBBC-0374-6A4D-867C-BC9696200697}" type="slidenum">
              <a:rPr lang="en-US" sz="1400">
                <a:solidFill>
                  <a:schemeClr val="accent2"/>
                </a:solidFill>
                <a:latin typeface="Times New Roman" charset="0"/>
              </a:rPr>
              <a:pPr/>
              <a:t>66</a:t>
            </a:fld>
            <a:endParaRPr lang="en-US" sz="1400" b="0">
              <a:solidFill>
                <a:srgbClr val="FBBA03"/>
              </a:solidFill>
              <a:latin typeface="Times New Roman" charset="0"/>
            </a:endParaRPr>
          </a:p>
        </p:txBody>
      </p:sp>
      <p:sp>
        <p:nvSpPr>
          <p:cNvPr id="82948" name="Rectangle 2"/>
          <p:cNvSpPr>
            <a:spLocks noGrp="1" noChangeArrowheads="1"/>
          </p:cNvSpPr>
          <p:nvPr>
            <p:ph type="title"/>
          </p:nvPr>
        </p:nvSpPr>
        <p:spPr>
          <a:xfrm>
            <a:off x="1066800" y="76200"/>
            <a:ext cx="7162800" cy="688504"/>
          </a:xfrm>
          <a:noFill/>
        </p:spPr>
        <p:txBody>
          <a:bodyPr lIns="90487" tIns="44450" rIns="90487" bIns="44450"/>
          <a:lstStyle/>
          <a:p>
            <a:r>
              <a:rPr lang="en-US" dirty="0" err="1">
                <a:latin typeface="Arial" charset="0"/>
              </a:rPr>
              <a:t>Tomasulo</a:t>
            </a:r>
            <a:r>
              <a:rPr lang="en-US" dirty="0">
                <a:latin typeface="Arial" charset="0"/>
              </a:rPr>
              <a:t> Example Cycle 6</a:t>
            </a:r>
          </a:p>
        </p:txBody>
      </p:sp>
      <p:graphicFrame>
        <p:nvGraphicFramePr>
          <p:cNvPr id="82949"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8244" name="Worksheet" r:id="rId3" imgW="9677400" imgH="6616700" progId="Excel.Sheet.8">
                  <p:embed/>
                </p:oleObj>
              </mc:Choice>
              <mc:Fallback>
                <p:oleObj name="Worksheet" r:id="rId3" imgW="9677400" imgH="6616700" progId="Excel.Sheet.8">
                  <p:embed/>
                  <p:pic>
                    <p:nvPicPr>
                      <p:cNvPr id="82949"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02820" name="Rectangle 4"/>
          <p:cNvSpPr>
            <a:spLocks noChangeArrowheads="1"/>
          </p:cNvSpPr>
          <p:nvPr/>
        </p:nvSpPr>
        <p:spPr bwMode="auto">
          <a:xfrm>
            <a:off x="0" y="5943600"/>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000" dirty="0" smtClean="0">
                <a:solidFill>
                  <a:srgbClr val="FF0000"/>
                </a:solidFill>
              </a:rPr>
              <a:t>Repeating: </a:t>
            </a:r>
            <a:r>
              <a:rPr lang="en-US" sz="2000" dirty="0" smtClean="0">
                <a:solidFill>
                  <a:srgbClr val="0332B7"/>
                </a:solidFill>
              </a:rPr>
              <a:t>Issue </a:t>
            </a:r>
            <a:r>
              <a:rPr lang="en-US" sz="2000" dirty="0">
                <a:solidFill>
                  <a:srgbClr val="0332B7"/>
                </a:solidFill>
              </a:rPr>
              <a:t>ADDD here despite name dependency on F6? </a:t>
            </a:r>
          </a:p>
        </p:txBody>
      </p:sp>
      <p:sp>
        <p:nvSpPr>
          <p:cNvPr id="82951" name="AutoShape 5"/>
          <p:cNvSpPr>
            <a:spLocks noChangeArrowheads="1"/>
          </p:cNvSpPr>
          <p:nvPr/>
        </p:nvSpPr>
        <p:spPr bwMode="auto">
          <a:xfrm>
            <a:off x="2971800" y="2590800"/>
            <a:ext cx="533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52" name="AutoShape 6"/>
          <p:cNvSpPr>
            <a:spLocks noChangeArrowheads="1"/>
          </p:cNvSpPr>
          <p:nvPr/>
        </p:nvSpPr>
        <p:spPr bwMode="auto">
          <a:xfrm>
            <a:off x="2438400" y="3657600"/>
            <a:ext cx="3962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5899696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2820"/>
                                        </p:tgtEl>
                                        <p:attrNameLst>
                                          <p:attrName>style.visibility</p:attrName>
                                        </p:attrNameLst>
                                      </p:cBhvr>
                                      <p:to>
                                        <p:strVal val="visible"/>
                                      </p:to>
                                    </p:set>
                                    <p:anim calcmode="lin" valueType="num">
                                      <p:cBhvr additive="base">
                                        <p:cTn id="7" dur="500" fill="hold"/>
                                        <p:tgtEl>
                                          <p:spTgt spid="802820"/>
                                        </p:tgtEl>
                                        <p:attrNameLst>
                                          <p:attrName>ppt_x</p:attrName>
                                        </p:attrNameLst>
                                      </p:cBhvr>
                                      <p:tavLst>
                                        <p:tav tm="0">
                                          <p:val>
                                            <p:strVal val="1+#ppt_w/2"/>
                                          </p:val>
                                        </p:tav>
                                        <p:tav tm="100000">
                                          <p:val>
                                            <p:strVal val="#ppt_x"/>
                                          </p:val>
                                        </p:tav>
                                      </p:tavLst>
                                    </p:anim>
                                    <p:anim calcmode="lin" valueType="num">
                                      <p:cBhvr additive="base">
                                        <p:cTn id="8" dur="500" fill="hold"/>
                                        <p:tgtEl>
                                          <p:spTgt spid="8028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2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AD14C05C-A844-F947-BD37-EFE04B753560}"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83970"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83971"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FAE66534-3224-1446-9572-083048610C0B}" type="slidenum">
              <a:rPr lang="en-US" sz="1400">
                <a:solidFill>
                  <a:schemeClr val="accent2"/>
                </a:solidFill>
                <a:latin typeface="Times New Roman" charset="0"/>
              </a:rPr>
              <a:pPr/>
              <a:t>67</a:t>
            </a:fld>
            <a:endParaRPr lang="en-US" sz="1400" b="0">
              <a:solidFill>
                <a:srgbClr val="FBBA03"/>
              </a:solidFill>
              <a:latin typeface="Times New Roman" charset="0"/>
            </a:endParaRPr>
          </a:p>
        </p:txBody>
      </p:sp>
      <p:sp>
        <p:nvSpPr>
          <p:cNvPr id="83972" name="Rectangle 2"/>
          <p:cNvSpPr>
            <a:spLocks noGrp="1" noChangeArrowheads="1"/>
          </p:cNvSpPr>
          <p:nvPr>
            <p:ph type="title"/>
          </p:nvPr>
        </p:nvSpPr>
        <p:spPr>
          <a:xfrm>
            <a:off x="1066800" y="76200"/>
            <a:ext cx="7162800" cy="616496"/>
          </a:xfrm>
          <a:noFill/>
        </p:spPr>
        <p:txBody>
          <a:bodyPr lIns="90487" tIns="44450" rIns="90487" bIns="44450"/>
          <a:lstStyle/>
          <a:p>
            <a:r>
              <a:rPr lang="en-US" dirty="0" err="1">
                <a:latin typeface="Arial" charset="0"/>
              </a:rPr>
              <a:t>Tomasulo</a:t>
            </a:r>
            <a:r>
              <a:rPr lang="en-US" dirty="0">
                <a:latin typeface="Arial" charset="0"/>
              </a:rPr>
              <a:t> Example Cycle 7</a:t>
            </a:r>
          </a:p>
        </p:txBody>
      </p:sp>
      <p:graphicFrame>
        <p:nvGraphicFramePr>
          <p:cNvPr id="83973"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9268" name="Worksheet" r:id="rId3" imgW="9677400" imgH="6616700" progId="Excel.Sheet.8">
                  <p:embed/>
                </p:oleObj>
              </mc:Choice>
              <mc:Fallback>
                <p:oleObj name="Worksheet" r:id="rId3" imgW="9677400" imgH="6616700" progId="Excel.Sheet.8">
                  <p:embed/>
                  <p:pic>
                    <p:nvPicPr>
                      <p:cNvPr id="83973"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03844" name="Rectangle 4"/>
          <p:cNvSpPr>
            <a:spLocks noChangeArrowheads="1"/>
          </p:cNvSpPr>
          <p:nvPr/>
        </p:nvSpPr>
        <p:spPr bwMode="auto">
          <a:xfrm>
            <a:off x="304800" y="59436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400">
                <a:solidFill>
                  <a:srgbClr val="0332B7"/>
                </a:solidFill>
              </a:rPr>
              <a:t>Add1 (SUBD) completing; what is waiting for it? </a:t>
            </a:r>
          </a:p>
        </p:txBody>
      </p:sp>
      <p:sp>
        <p:nvSpPr>
          <p:cNvPr id="83975" name="AutoShape 5"/>
          <p:cNvSpPr>
            <a:spLocks noChangeArrowheads="1"/>
          </p:cNvSpPr>
          <p:nvPr/>
        </p:nvSpPr>
        <p:spPr bwMode="auto">
          <a:xfrm>
            <a:off x="3810000" y="2133600"/>
            <a:ext cx="533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18593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3844"/>
                                        </p:tgtEl>
                                        <p:attrNameLst>
                                          <p:attrName>style.visibility</p:attrName>
                                        </p:attrNameLst>
                                      </p:cBhvr>
                                      <p:to>
                                        <p:strVal val="visible"/>
                                      </p:to>
                                    </p:set>
                                    <p:anim calcmode="lin" valueType="num">
                                      <p:cBhvr additive="base">
                                        <p:cTn id="7" dur="500" fill="hold"/>
                                        <p:tgtEl>
                                          <p:spTgt spid="803844"/>
                                        </p:tgtEl>
                                        <p:attrNameLst>
                                          <p:attrName>ppt_x</p:attrName>
                                        </p:attrNameLst>
                                      </p:cBhvr>
                                      <p:tavLst>
                                        <p:tav tm="0">
                                          <p:val>
                                            <p:strVal val="1+#ppt_w/2"/>
                                          </p:val>
                                        </p:tav>
                                        <p:tav tm="100000">
                                          <p:val>
                                            <p:strVal val="#ppt_x"/>
                                          </p:val>
                                        </p:tav>
                                      </p:tavLst>
                                    </p:anim>
                                    <p:anim calcmode="lin" valueType="num">
                                      <p:cBhvr additive="base">
                                        <p:cTn id="8" dur="500" fill="hold"/>
                                        <p:tgtEl>
                                          <p:spTgt spid="8038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A8FD5640-D40A-AF40-BB14-4CCD7471714B}"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84994"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84995"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8D7D7A5F-9CA5-9743-B2DF-D45B8357E55D}" type="slidenum">
              <a:rPr lang="en-US" sz="1400">
                <a:solidFill>
                  <a:schemeClr val="accent2"/>
                </a:solidFill>
                <a:latin typeface="Times New Roman" charset="0"/>
              </a:rPr>
              <a:pPr/>
              <a:t>68</a:t>
            </a:fld>
            <a:endParaRPr lang="en-US" sz="1400" b="0">
              <a:solidFill>
                <a:srgbClr val="FBBA03"/>
              </a:solidFill>
              <a:latin typeface="Times New Roman" charset="0"/>
            </a:endParaRPr>
          </a:p>
        </p:txBody>
      </p:sp>
      <p:sp>
        <p:nvSpPr>
          <p:cNvPr id="84996" name="Rectangle 2"/>
          <p:cNvSpPr>
            <a:spLocks noGrp="1" noChangeArrowheads="1"/>
          </p:cNvSpPr>
          <p:nvPr>
            <p:ph type="title"/>
          </p:nvPr>
        </p:nvSpPr>
        <p:spPr>
          <a:xfrm>
            <a:off x="1066800" y="76200"/>
            <a:ext cx="7162800" cy="472480"/>
          </a:xfrm>
          <a:noFill/>
        </p:spPr>
        <p:txBody>
          <a:bodyPr lIns="90487" tIns="44450" rIns="90487" bIns="44450"/>
          <a:lstStyle/>
          <a:p>
            <a:r>
              <a:rPr lang="en-US" dirty="0" err="1">
                <a:latin typeface="Arial" charset="0"/>
              </a:rPr>
              <a:t>Tomasulo</a:t>
            </a:r>
            <a:r>
              <a:rPr lang="en-US" dirty="0">
                <a:latin typeface="Arial" charset="0"/>
              </a:rPr>
              <a:t> Example Cycle 8</a:t>
            </a:r>
          </a:p>
        </p:txBody>
      </p:sp>
      <p:graphicFrame>
        <p:nvGraphicFramePr>
          <p:cNvPr id="84997"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0292" name="Worksheet" r:id="rId3" imgW="9677400" imgH="6616700" progId="Excel.Sheet.8">
                  <p:embed/>
                </p:oleObj>
              </mc:Choice>
              <mc:Fallback>
                <p:oleObj name="Worksheet" r:id="rId3" imgW="9677400" imgH="6616700" progId="Excel.Sheet.8">
                  <p:embed/>
                  <p:pic>
                    <p:nvPicPr>
                      <p:cNvPr id="84997"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4998" name="AutoShape 4"/>
          <p:cNvSpPr>
            <a:spLocks noChangeArrowheads="1"/>
          </p:cNvSpPr>
          <p:nvPr/>
        </p:nvSpPr>
        <p:spPr bwMode="auto">
          <a:xfrm>
            <a:off x="3733800" y="3657600"/>
            <a:ext cx="6858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999" name="AutoShape 5"/>
          <p:cNvSpPr>
            <a:spLocks noChangeArrowheads="1"/>
          </p:cNvSpPr>
          <p:nvPr/>
        </p:nvSpPr>
        <p:spPr bwMode="auto">
          <a:xfrm>
            <a:off x="5638800" y="5257800"/>
            <a:ext cx="6858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7842673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26E73075-0BD8-F042-9EBA-591177AD5BDF}"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86018"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86019"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1DCDC9E7-E8DB-7A4D-87AE-00D8AE3A1942}" type="slidenum">
              <a:rPr lang="en-US" sz="1400">
                <a:solidFill>
                  <a:schemeClr val="accent2"/>
                </a:solidFill>
                <a:latin typeface="Times New Roman" charset="0"/>
              </a:rPr>
              <a:pPr/>
              <a:t>69</a:t>
            </a:fld>
            <a:endParaRPr lang="en-US" sz="1400" b="0">
              <a:solidFill>
                <a:srgbClr val="FBBA03"/>
              </a:solidFill>
              <a:latin typeface="Times New Roman" charset="0"/>
            </a:endParaRPr>
          </a:p>
        </p:txBody>
      </p:sp>
      <p:sp>
        <p:nvSpPr>
          <p:cNvPr id="86020" name="Rectangle 2"/>
          <p:cNvSpPr>
            <a:spLocks noGrp="1" noChangeArrowheads="1"/>
          </p:cNvSpPr>
          <p:nvPr>
            <p:ph type="title"/>
          </p:nvPr>
        </p:nvSpPr>
        <p:spPr>
          <a:xfrm>
            <a:off x="1066800" y="76200"/>
            <a:ext cx="7162800" cy="688504"/>
          </a:xfrm>
          <a:noFill/>
        </p:spPr>
        <p:txBody>
          <a:bodyPr lIns="90487" tIns="44450" rIns="90487" bIns="44450"/>
          <a:lstStyle/>
          <a:p>
            <a:r>
              <a:rPr lang="en-US" dirty="0" err="1">
                <a:latin typeface="Arial" charset="0"/>
              </a:rPr>
              <a:t>Tomasulo</a:t>
            </a:r>
            <a:r>
              <a:rPr lang="en-US" dirty="0">
                <a:latin typeface="Arial" charset="0"/>
              </a:rPr>
              <a:t> Example Cycle 9</a:t>
            </a:r>
          </a:p>
        </p:txBody>
      </p:sp>
      <p:graphicFrame>
        <p:nvGraphicFramePr>
          <p:cNvPr id="86021"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1316" name="Worksheet" r:id="rId3" imgW="9677400" imgH="6616700" progId="Excel.Sheet.8">
                  <p:embed/>
                </p:oleObj>
              </mc:Choice>
              <mc:Fallback>
                <p:oleObj name="Worksheet" r:id="rId3" imgW="9677400" imgH="6616700" progId="Excel.Sheet.8">
                  <p:embed/>
                  <p:pic>
                    <p:nvPicPr>
                      <p:cNvPr id="86021"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57404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Date Placeholder 3"/>
          <p:cNvSpPr>
            <a:spLocks noGrp="1"/>
          </p:cNvSpPr>
          <p:nvPr>
            <p:ph type="dt" sz="half" idx="10"/>
          </p:nvPr>
        </p:nvSpPr>
        <p:spPr/>
        <p:txBody>
          <a:bodyPr/>
          <a:lstStyle/>
          <a:p>
            <a:fld id="{9C08215A-2AAC-4576-AACA-6773D6DFCF8E}" type="datetime1">
              <a:rPr lang="en-US"/>
              <a:pPr/>
              <a:t>3/5/2019</a:t>
            </a:fld>
            <a:endParaRPr lang="en-US"/>
          </a:p>
        </p:txBody>
      </p:sp>
      <p:sp>
        <p:nvSpPr>
          <p:cNvPr id="193"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94" name="Slide Number Placeholder 5"/>
          <p:cNvSpPr>
            <a:spLocks noGrp="1"/>
          </p:cNvSpPr>
          <p:nvPr>
            <p:ph type="sldNum" sz="quarter" idx="4294967295"/>
          </p:nvPr>
        </p:nvSpPr>
        <p:spPr>
          <a:xfrm>
            <a:off x="6553200" y="6356350"/>
            <a:ext cx="2133600" cy="365125"/>
          </a:xfrm>
          <a:prstGeom prst="rect">
            <a:avLst/>
          </a:prstGeom>
        </p:spPr>
        <p:txBody>
          <a:bodyPr/>
          <a:lstStyle/>
          <a:p>
            <a:fld id="{D5EFCEE8-4926-4CF6-8A12-346714D2490D}" type="slidenum">
              <a:rPr lang="en-US"/>
              <a:pPr/>
              <a:t>7</a:t>
            </a:fld>
            <a:endParaRPr lang="en-US" b="0">
              <a:solidFill>
                <a:srgbClr val="FBBA03"/>
              </a:solidFill>
            </a:endParaRPr>
          </a:p>
        </p:txBody>
      </p:sp>
      <p:sp>
        <p:nvSpPr>
          <p:cNvPr id="961538" name="Rectangle 2"/>
          <p:cNvSpPr>
            <a:spLocks noGrp="1" noChangeArrowheads="1"/>
          </p:cNvSpPr>
          <p:nvPr>
            <p:ph type="title"/>
          </p:nvPr>
        </p:nvSpPr>
        <p:spPr>
          <a:xfrm>
            <a:off x="457200" y="139700"/>
            <a:ext cx="8229600" cy="1143000"/>
          </a:xfrm>
          <a:noFill/>
          <a:ln/>
        </p:spPr>
        <p:txBody>
          <a:bodyPr lIns="90488" tIns="44450" rIns="90488" bIns="44450">
            <a:normAutofit fontScale="90000"/>
          </a:bodyPr>
          <a:lstStyle/>
          <a:p>
            <a:r>
              <a:rPr lang="en-US" dirty="0"/>
              <a:t>One Memory Port/Structural Hazards</a:t>
            </a:r>
            <a:br>
              <a:rPr lang="en-US" dirty="0"/>
            </a:br>
            <a:endParaRPr lang="en-US" sz="3100" dirty="0">
              <a:solidFill>
                <a:srgbClr val="FF0000"/>
              </a:solidFill>
            </a:endParaRPr>
          </a:p>
        </p:txBody>
      </p:sp>
      <p:sp>
        <p:nvSpPr>
          <p:cNvPr id="961539" name="Rectangle 3"/>
          <p:cNvSpPr>
            <a:spLocks noChangeArrowheads="1"/>
          </p:cNvSpPr>
          <p:nvPr/>
        </p:nvSpPr>
        <p:spPr bwMode="auto">
          <a:xfrm>
            <a:off x="228600" y="2590800"/>
            <a:ext cx="412750" cy="3441700"/>
          </a:xfrm>
          <a:prstGeom prst="rect">
            <a:avLst/>
          </a:prstGeom>
          <a:noFill/>
          <a:ln w="12700">
            <a:noFill/>
            <a:miter lim="800000"/>
            <a:headEnd/>
            <a:tailEnd/>
          </a:ln>
          <a:effectLst/>
        </p:spPr>
        <p:txBody>
          <a:bodyPr wrap="none" lIns="90488" tIns="44450" rIns="90488" bIns="44450">
            <a:spAutoFit/>
          </a:bodyPr>
          <a:lstStyle/>
          <a:p>
            <a:pPr algn="ctr">
              <a:spcBef>
                <a:spcPct val="0"/>
              </a:spcBef>
            </a:pPr>
            <a:r>
              <a:rPr lang="en-US" sz="2000" i="1" dirty="0">
                <a:solidFill>
                  <a:schemeClr val="tx1"/>
                </a:solidFill>
                <a:latin typeface="Comic Sans MS" pitchFamily="66" charset="0"/>
              </a:rPr>
              <a:t>I</a:t>
            </a:r>
          </a:p>
          <a:p>
            <a:pPr algn="ctr">
              <a:spcBef>
                <a:spcPct val="0"/>
              </a:spcBef>
            </a:pPr>
            <a:r>
              <a:rPr lang="en-US" sz="2000" i="1" dirty="0">
                <a:solidFill>
                  <a:schemeClr val="tx1"/>
                </a:solidFill>
                <a:latin typeface="Comic Sans MS" pitchFamily="66" charset="0"/>
              </a:rPr>
              <a:t>n</a:t>
            </a:r>
          </a:p>
          <a:p>
            <a:pPr algn="ctr">
              <a:spcBef>
                <a:spcPct val="0"/>
              </a:spcBef>
            </a:pPr>
            <a:r>
              <a:rPr lang="en-US" sz="2000" i="1" dirty="0">
                <a:solidFill>
                  <a:schemeClr val="tx1"/>
                </a:solidFill>
                <a:latin typeface="Comic Sans MS" pitchFamily="66" charset="0"/>
              </a:rPr>
              <a:t>s</a:t>
            </a:r>
          </a:p>
          <a:p>
            <a:pPr algn="ctr">
              <a:spcBef>
                <a:spcPct val="0"/>
              </a:spcBef>
            </a:pPr>
            <a:r>
              <a:rPr lang="en-US" sz="2000" i="1" dirty="0">
                <a:solidFill>
                  <a:schemeClr val="tx1"/>
                </a:solidFill>
                <a:latin typeface="Comic Sans MS" pitchFamily="66" charset="0"/>
              </a:rPr>
              <a:t>t</a:t>
            </a:r>
          </a:p>
          <a:p>
            <a:pPr algn="ctr">
              <a:spcBef>
                <a:spcPct val="0"/>
              </a:spcBef>
            </a:pPr>
            <a:r>
              <a:rPr lang="en-US" sz="2000" i="1" dirty="0">
                <a:solidFill>
                  <a:schemeClr val="tx1"/>
                </a:solidFill>
                <a:latin typeface="Comic Sans MS" pitchFamily="66" charset="0"/>
              </a:rPr>
              <a:t>r.</a:t>
            </a:r>
          </a:p>
          <a:p>
            <a:pPr algn="ctr">
              <a:spcBef>
                <a:spcPct val="0"/>
              </a:spcBef>
            </a:pPr>
            <a:endParaRPr lang="en-US" sz="2000" i="1" dirty="0">
              <a:solidFill>
                <a:schemeClr val="tx1"/>
              </a:solidFill>
              <a:latin typeface="Comic Sans MS" pitchFamily="66" charset="0"/>
            </a:endParaRPr>
          </a:p>
          <a:p>
            <a:pPr algn="ctr">
              <a:spcBef>
                <a:spcPct val="0"/>
              </a:spcBef>
            </a:pPr>
            <a:r>
              <a:rPr lang="en-US" sz="2000" i="1" dirty="0">
                <a:solidFill>
                  <a:schemeClr val="tx1"/>
                </a:solidFill>
                <a:latin typeface="Comic Sans MS" pitchFamily="66" charset="0"/>
              </a:rPr>
              <a:t>O</a:t>
            </a:r>
          </a:p>
          <a:p>
            <a:pPr algn="ctr">
              <a:spcBef>
                <a:spcPct val="0"/>
              </a:spcBef>
            </a:pPr>
            <a:r>
              <a:rPr lang="en-US" sz="2000" i="1" dirty="0">
                <a:solidFill>
                  <a:schemeClr val="tx1"/>
                </a:solidFill>
                <a:latin typeface="Comic Sans MS" pitchFamily="66" charset="0"/>
              </a:rPr>
              <a:t>r</a:t>
            </a:r>
          </a:p>
          <a:p>
            <a:pPr algn="ctr">
              <a:spcBef>
                <a:spcPct val="0"/>
              </a:spcBef>
            </a:pPr>
            <a:r>
              <a:rPr lang="en-US" sz="2000" i="1" dirty="0">
                <a:solidFill>
                  <a:schemeClr val="tx1"/>
                </a:solidFill>
                <a:latin typeface="Comic Sans MS" pitchFamily="66" charset="0"/>
              </a:rPr>
              <a:t>d</a:t>
            </a:r>
          </a:p>
          <a:p>
            <a:pPr algn="ctr">
              <a:spcBef>
                <a:spcPct val="0"/>
              </a:spcBef>
            </a:pPr>
            <a:r>
              <a:rPr lang="en-US" sz="2000" i="1" dirty="0">
                <a:solidFill>
                  <a:schemeClr val="tx1"/>
                </a:solidFill>
                <a:latin typeface="Comic Sans MS" pitchFamily="66" charset="0"/>
              </a:rPr>
              <a:t>e</a:t>
            </a:r>
          </a:p>
          <a:p>
            <a:pPr algn="ctr">
              <a:spcBef>
                <a:spcPct val="0"/>
              </a:spcBef>
            </a:pPr>
            <a:r>
              <a:rPr lang="en-US" sz="2000" i="1" dirty="0">
                <a:solidFill>
                  <a:schemeClr val="tx1"/>
                </a:solidFill>
                <a:latin typeface="Comic Sans MS" pitchFamily="66" charset="0"/>
              </a:rPr>
              <a:t>r</a:t>
            </a:r>
          </a:p>
        </p:txBody>
      </p:sp>
      <p:sp>
        <p:nvSpPr>
          <p:cNvPr id="961540" name="Line 4"/>
          <p:cNvSpPr>
            <a:spLocks noChangeShapeType="1"/>
          </p:cNvSpPr>
          <p:nvPr/>
        </p:nvSpPr>
        <p:spPr bwMode="auto">
          <a:xfrm flipH="1">
            <a:off x="685800" y="2209800"/>
            <a:ext cx="0" cy="39624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961541" name="Rectangle 5"/>
          <p:cNvSpPr>
            <a:spLocks noChangeArrowheads="1"/>
          </p:cNvSpPr>
          <p:nvPr/>
        </p:nvSpPr>
        <p:spPr bwMode="auto">
          <a:xfrm>
            <a:off x="1066800" y="1524000"/>
            <a:ext cx="2508250" cy="393700"/>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000" i="1">
                <a:solidFill>
                  <a:schemeClr val="tx1"/>
                </a:solidFill>
                <a:latin typeface="Comic Sans MS" pitchFamily="66" charset="0"/>
              </a:rPr>
              <a:t>Time (clock cycles)</a:t>
            </a:r>
          </a:p>
        </p:txBody>
      </p:sp>
      <p:sp>
        <p:nvSpPr>
          <p:cNvPr id="961542" name="Rectangle 6"/>
          <p:cNvSpPr>
            <a:spLocks noChangeArrowheads="1"/>
          </p:cNvSpPr>
          <p:nvPr/>
        </p:nvSpPr>
        <p:spPr bwMode="auto">
          <a:xfrm>
            <a:off x="685800" y="2590800"/>
            <a:ext cx="911225"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Load</a:t>
            </a:r>
          </a:p>
        </p:txBody>
      </p:sp>
      <p:sp>
        <p:nvSpPr>
          <p:cNvPr id="961543" name="Rectangle 7"/>
          <p:cNvSpPr>
            <a:spLocks noChangeArrowheads="1"/>
          </p:cNvSpPr>
          <p:nvPr/>
        </p:nvSpPr>
        <p:spPr bwMode="auto">
          <a:xfrm>
            <a:off x="685800" y="3336925"/>
            <a:ext cx="1458913"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Instr 1</a:t>
            </a:r>
          </a:p>
        </p:txBody>
      </p:sp>
      <p:sp>
        <p:nvSpPr>
          <p:cNvPr id="961544" name="Rectangle 8"/>
          <p:cNvSpPr>
            <a:spLocks noChangeArrowheads="1"/>
          </p:cNvSpPr>
          <p:nvPr/>
        </p:nvSpPr>
        <p:spPr bwMode="auto">
          <a:xfrm>
            <a:off x="736600" y="4130675"/>
            <a:ext cx="1458913"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Instr 2</a:t>
            </a:r>
          </a:p>
        </p:txBody>
      </p:sp>
      <p:sp>
        <p:nvSpPr>
          <p:cNvPr id="961545" name="Rectangle 9"/>
          <p:cNvSpPr>
            <a:spLocks noChangeArrowheads="1"/>
          </p:cNvSpPr>
          <p:nvPr/>
        </p:nvSpPr>
        <p:spPr bwMode="auto">
          <a:xfrm>
            <a:off x="746125" y="4881563"/>
            <a:ext cx="1458913"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Instr 3</a:t>
            </a:r>
          </a:p>
        </p:txBody>
      </p:sp>
      <p:sp>
        <p:nvSpPr>
          <p:cNvPr id="961546" name="Rectangle 10"/>
          <p:cNvSpPr>
            <a:spLocks noChangeArrowheads="1"/>
          </p:cNvSpPr>
          <p:nvPr/>
        </p:nvSpPr>
        <p:spPr bwMode="auto">
          <a:xfrm>
            <a:off x="784225" y="5662613"/>
            <a:ext cx="1458913"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Instr 4</a:t>
            </a:r>
          </a:p>
        </p:txBody>
      </p:sp>
      <p:sp>
        <p:nvSpPr>
          <p:cNvPr id="961547" name="Line 11"/>
          <p:cNvSpPr>
            <a:spLocks noChangeShapeType="1"/>
          </p:cNvSpPr>
          <p:nvPr/>
        </p:nvSpPr>
        <p:spPr bwMode="auto">
          <a:xfrm>
            <a:off x="1219200" y="1981200"/>
            <a:ext cx="6553200" cy="0"/>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2" name="Group 12"/>
          <p:cNvGrpSpPr>
            <a:grpSpLocks noChangeAspect="1"/>
          </p:cNvGrpSpPr>
          <p:nvPr/>
        </p:nvGrpSpPr>
        <p:grpSpPr bwMode="auto">
          <a:xfrm>
            <a:off x="2609850" y="2603500"/>
            <a:ext cx="447675" cy="369888"/>
            <a:chOff x="1374" y="528"/>
            <a:chExt cx="480" cy="432"/>
          </a:xfrm>
        </p:grpSpPr>
        <p:grpSp>
          <p:nvGrpSpPr>
            <p:cNvPr id="3" name="Group 13"/>
            <p:cNvGrpSpPr>
              <a:grpSpLocks noChangeAspect="1"/>
            </p:cNvGrpSpPr>
            <p:nvPr/>
          </p:nvGrpSpPr>
          <p:grpSpPr bwMode="auto">
            <a:xfrm>
              <a:off x="1374" y="528"/>
              <a:ext cx="480" cy="432"/>
              <a:chOff x="1392" y="528"/>
              <a:chExt cx="480" cy="432"/>
            </a:xfrm>
          </p:grpSpPr>
          <p:sp>
            <p:nvSpPr>
              <p:cNvPr id="961550"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551"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552" name="Text Box 16"/>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1553" name="Line 17"/>
          <p:cNvSpPr>
            <a:spLocks noChangeAspect="1" noChangeShapeType="1"/>
          </p:cNvSpPr>
          <p:nvPr/>
        </p:nvSpPr>
        <p:spPr bwMode="auto">
          <a:xfrm>
            <a:off x="3060700" y="2678113"/>
            <a:ext cx="495300" cy="0"/>
          </a:xfrm>
          <a:prstGeom prst="line">
            <a:avLst/>
          </a:prstGeom>
          <a:noFill/>
          <a:ln w="28575">
            <a:solidFill>
              <a:schemeClr val="tx1"/>
            </a:solidFill>
            <a:round/>
            <a:headEnd/>
            <a:tailEnd/>
          </a:ln>
          <a:effectLst/>
        </p:spPr>
        <p:txBody>
          <a:bodyPr wrap="none" anchor="ctr"/>
          <a:lstStyle/>
          <a:p>
            <a:endParaRPr lang="en-US"/>
          </a:p>
        </p:txBody>
      </p:sp>
      <p:sp>
        <p:nvSpPr>
          <p:cNvPr id="961554" name="Line 18"/>
          <p:cNvSpPr>
            <a:spLocks noChangeAspect="1" noChangeShapeType="1"/>
          </p:cNvSpPr>
          <p:nvPr/>
        </p:nvSpPr>
        <p:spPr bwMode="auto">
          <a:xfrm>
            <a:off x="3060700" y="2898775"/>
            <a:ext cx="495300" cy="0"/>
          </a:xfrm>
          <a:prstGeom prst="line">
            <a:avLst/>
          </a:prstGeom>
          <a:noFill/>
          <a:ln w="28575">
            <a:solidFill>
              <a:schemeClr val="tx1"/>
            </a:solidFill>
            <a:round/>
            <a:headEnd/>
            <a:tailEnd/>
          </a:ln>
          <a:effectLst/>
        </p:spPr>
        <p:txBody>
          <a:bodyPr wrap="none" anchor="ctr"/>
          <a:lstStyle/>
          <a:p>
            <a:endParaRPr lang="en-US"/>
          </a:p>
        </p:txBody>
      </p:sp>
      <p:grpSp>
        <p:nvGrpSpPr>
          <p:cNvPr id="4" name="Group 19"/>
          <p:cNvGrpSpPr>
            <a:grpSpLocks noChangeAspect="1"/>
          </p:cNvGrpSpPr>
          <p:nvPr/>
        </p:nvGrpSpPr>
        <p:grpSpPr bwMode="auto">
          <a:xfrm>
            <a:off x="3467100" y="2493963"/>
            <a:ext cx="403225" cy="588962"/>
            <a:chOff x="2991" y="411"/>
            <a:chExt cx="359" cy="768"/>
          </a:xfrm>
        </p:grpSpPr>
        <p:sp>
          <p:nvSpPr>
            <p:cNvPr id="961556" name="AutoShape 20"/>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1557"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1558" name="Freeform 22"/>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559" name="Text Box 23"/>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1560" name="Line 24"/>
          <p:cNvSpPr>
            <a:spLocks noChangeAspect="1" noChangeShapeType="1"/>
          </p:cNvSpPr>
          <p:nvPr/>
        </p:nvSpPr>
        <p:spPr bwMode="auto">
          <a:xfrm>
            <a:off x="3875088" y="2789238"/>
            <a:ext cx="496887" cy="0"/>
          </a:xfrm>
          <a:prstGeom prst="line">
            <a:avLst/>
          </a:prstGeom>
          <a:noFill/>
          <a:ln w="28575">
            <a:solidFill>
              <a:schemeClr val="tx1"/>
            </a:solidFill>
            <a:round/>
            <a:headEnd/>
            <a:tailEnd/>
          </a:ln>
          <a:effectLst/>
        </p:spPr>
        <p:txBody>
          <a:bodyPr wrap="none" anchor="ctr"/>
          <a:lstStyle/>
          <a:p>
            <a:endParaRPr lang="en-US"/>
          </a:p>
        </p:txBody>
      </p:sp>
      <p:sp>
        <p:nvSpPr>
          <p:cNvPr id="961561" name="Line 25"/>
          <p:cNvSpPr>
            <a:spLocks noChangeAspect="1" noChangeShapeType="1"/>
          </p:cNvSpPr>
          <p:nvPr/>
        </p:nvSpPr>
        <p:spPr bwMode="auto">
          <a:xfrm>
            <a:off x="4733925" y="2789238"/>
            <a:ext cx="498475" cy="0"/>
          </a:xfrm>
          <a:prstGeom prst="line">
            <a:avLst/>
          </a:prstGeom>
          <a:noFill/>
          <a:ln w="28575">
            <a:solidFill>
              <a:schemeClr val="tx1"/>
            </a:solidFill>
            <a:round/>
            <a:headEnd/>
            <a:tailEnd/>
          </a:ln>
          <a:effectLst/>
        </p:spPr>
        <p:txBody>
          <a:bodyPr wrap="none" anchor="ctr"/>
          <a:lstStyle/>
          <a:p>
            <a:endParaRPr lang="en-US"/>
          </a:p>
        </p:txBody>
      </p:sp>
      <p:sp>
        <p:nvSpPr>
          <p:cNvPr id="961562" name="Rectangle 26"/>
          <p:cNvSpPr>
            <a:spLocks noChangeAspect="1" noChangeArrowheads="1"/>
          </p:cNvSpPr>
          <p:nvPr/>
        </p:nvSpPr>
        <p:spPr bwMode="auto">
          <a:xfrm>
            <a:off x="4252913" y="2605088"/>
            <a:ext cx="450850" cy="368300"/>
          </a:xfrm>
          <a:prstGeom prst="rect">
            <a:avLst/>
          </a:prstGeom>
          <a:solidFill>
            <a:schemeClr val="hlink"/>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563" name="Text Box 27"/>
          <p:cNvSpPr txBox="1">
            <a:spLocks noChangeAspect="1" noChangeArrowheads="1"/>
          </p:cNvSpPr>
          <p:nvPr/>
        </p:nvSpPr>
        <p:spPr bwMode="auto">
          <a:xfrm>
            <a:off x="4194175" y="2644775"/>
            <a:ext cx="558800" cy="244475"/>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sp>
        <p:nvSpPr>
          <p:cNvPr id="961564" name="Freeform 28"/>
          <p:cNvSpPr>
            <a:spLocks noChangeAspect="1"/>
          </p:cNvSpPr>
          <p:nvPr/>
        </p:nvSpPr>
        <p:spPr bwMode="auto">
          <a:xfrm>
            <a:off x="4191000" y="2789238"/>
            <a:ext cx="674688" cy="293687"/>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565" name="Line 29"/>
          <p:cNvSpPr>
            <a:spLocks noChangeAspect="1" noChangeShapeType="1"/>
          </p:cNvSpPr>
          <p:nvPr/>
        </p:nvSpPr>
        <p:spPr bwMode="auto">
          <a:xfrm>
            <a:off x="2141538" y="2900363"/>
            <a:ext cx="468312" cy="0"/>
          </a:xfrm>
          <a:prstGeom prst="line">
            <a:avLst/>
          </a:prstGeom>
          <a:noFill/>
          <a:ln w="28575">
            <a:solidFill>
              <a:schemeClr val="tx1"/>
            </a:solidFill>
            <a:round/>
            <a:headEnd/>
            <a:tailEnd/>
          </a:ln>
          <a:effectLst/>
        </p:spPr>
        <p:txBody>
          <a:bodyPr wrap="none" anchor="ctr"/>
          <a:lstStyle/>
          <a:p>
            <a:endParaRPr lang="en-US"/>
          </a:p>
        </p:txBody>
      </p:sp>
      <p:sp>
        <p:nvSpPr>
          <p:cNvPr id="961566" name="Line 30"/>
          <p:cNvSpPr>
            <a:spLocks noChangeAspect="1" noChangeShapeType="1"/>
          </p:cNvSpPr>
          <p:nvPr/>
        </p:nvSpPr>
        <p:spPr bwMode="auto">
          <a:xfrm>
            <a:off x="2081213" y="2678113"/>
            <a:ext cx="525462" cy="0"/>
          </a:xfrm>
          <a:prstGeom prst="line">
            <a:avLst/>
          </a:prstGeom>
          <a:noFill/>
          <a:ln w="28575">
            <a:solidFill>
              <a:schemeClr val="tx1"/>
            </a:solidFill>
            <a:round/>
            <a:headEnd/>
            <a:tailEnd/>
          </a:ln>
          <a:effectLst/>
        </p:spPr>
        <p:txBody>
          <a:bodyPr wrap="none" anchor="ctr"/>
          <a:lstStyle/>
          <a:p>
            <a:endParaRPr lang="en-US"/>
          </a:p>
        </p:txBody>
      </p:sp>
      <p:grpSp>
        <p:nvGrpSpPr>
          <p:cNvPr id="5" name="Group 31"/>
          <p:cNvGrpSpPr>
            <a:grpSpLocks noChangeAspect="1"/>
          </p:cNvGrpSpPr>
          <p:nvPr/>
        </p:nvGrpSpPr>
        <p:grpSpPr bwMode="auto">
          <a:xfrm>
            <a:off x="1660525" y="2605088"/>
            <a:ext cx="588963" cy="368300"/>
            <a:chOff x="1123" y="576"/>
            <a:chExt cx="626" cy="480"/>
          </a:xfrm>
        </p:grpSpPr>
        <p:sp>
          <p:nvSpPr>
            <p:cNvPr id="961568" name="Rectangle 3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569" name="Text Box 33"/>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6" name="Group 34"/>
          <p:cNvGrpSpPr>
            <a:grpSpLocks/>
          </p:cNvGrpSpPr>
          <p:nvPr/>
        </p:nvGrpSpPr>
        <p:grpSpPr bwMode="auto">
          <a:xfrm>
            <a:off x="2322513" y="2438400"/>
            <a:ext cx="2635250" cy="700088"/>
            <a:chOff x="2112" y="528"/>
            <a:chExt cx="2088" cy="681"/>
          </a:xfrm>
        </p:grpSpPr>
        <p:sp>
          <p:nvSpPr>
            <p:cNvPr id="961571" name="Rectangle 3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572" name="Rectangle 3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573" name="Rectangle 3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574" name="Rectangle 3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7" name="Group 39"/>
          <p:cNvGrpSpPr>
            <a:grpSpLocks noChangeAspect="1"/>
          </p:cNvGrpSpPr>
          <p:nvPr/>
        </p:nvGrpSpPr>
        <p:grpSpPr bwMode="auto">
          <a:xfrm flipH="1">
            <a:off x="5087938" y="2590800"/>
            <a:ext cx="452437" cy="369888"/>
            <a:chOff x="1374" y="528"/>
            <a:chExt cx="480" cy="432"/>
          </a:xfrm>
        </p:grpSpPr>
        <p:grpSp>
          <p:nvGrpSpPr>
            <p:cNvPr id="8" name="Group 40"/>
            <p:cNvGrpSpPr>
              <a:grpSpLocks noChangeAspect="1"/>
            </p:cNvGrpSpPr>
            <p:nvPr/>
          </p:nvGrpSpPr>
          <p:grpSpPr bwMode="auto">
            <a:xfrm>
              <a:off x="1374" y="528"/>
              <a:ext cx="480" cy="432"/>
              <a:chOff x="1392" y="528"/>
              <a:chExt cx="480" cy="432"/>
            </a:xfrm>
          </p:grpSpPr>
          <p:sp>
            <p:nvSpPr>
              <p:cNvPr id="961577" name="Rectangle 4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578" name="Rectangle 4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579" name="Text Box 43"/>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nvGrpSpPr>
          <p:cNvPr id="9" name="Group 44"/>
          <p:cNvGrpSpPr>
            <a:grpSpLocks/>
          </p:cNvGrpSpPr>
          <p:nvPr/>
        </p:nvGrpSpPr>
        <p:grpSpPr bwMode="auto">
          <a:xfrm>
            <a:off x="2514600" y="3200400"/>
            <a:ext cx="3879850" cy="700088"/>
            <a:chOff x="1962" y="1200"/>
            <a:chExt cx="1910" cy="441"/>
          </a:xfrm>
        </p:grpSpPr>
        <p:grpSp>
          <p:nvGrpSpPr>
            <p:cNvPr id="10" name="Group 45"/>
            <p:cNvGrpSpPr>
              <a:grpSpLocks noChangeAspect="1"/>
            </p:cNvGrpSpPr>
            <p:nvPr/>
          </p:nvGrpSpPr>
          <p:grpSpPr bwMode="auto">
            <a:xfrm>
              <a:off x="2429" y="1304"/>
              <a:ext cx="221" cy="233"/>
              <a:chOff x="1374" y="528"/>
              <a:chExt cx="480" cy="432"/>
            </a:xfrm>
          </p:grpSpPr>
          <p:grpSp>
            <p:nvGrpSpPr>
              <p:cNvPr id="11" name="Group 46"/>
              <p:cNvGrpSpPr>
                <a:grpSpLocks noChangeAspect="1"/>
              </p:cNvGrpSpPr>
              <p:nvPr/>
            </p:nvGrpSpPr>
            <p:grpSpPr bwMode="auto">
              <a:xfrm>
                <a:off x="1374" y="528"/>
                <a:ext cx="480" cy="432"/>
                <a:chOff x="1392" y="528"/>
                <a:chExt cx="480" cy="432"/>
              </a:xfrm>
            </p:grpSpPr>
            <p:sp>
              <p:nvSpPr>
                <p:cNvPr id="961583" name="Rectangle 4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584" name="Rectangle 4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585" name="Text Box 49"/>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1586" name="Line 50"/>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1587" name="Line 51"/>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2" name="Group 52"/>
            <p:cNvGrpSpPr>
              <a:grpSpLocks noChangeAspect="1"/>
            </p:cNvGrpSpPr>
            <p:nvPr/>
          </p:nvGrpSpPr>
          <p:grpSpPr bwMode="auto">
            <a:xfrm>
              <a:off x="2851" y="1235"/>
              <a:ext cx="199" cy="371"/>
              <a:chOff x="2991" y="411"/>
              <a:chExt cx="359" cy="768"/>
            </a:xfrm>
          </p:grpSpPr>
          <p:sp>
            <p:nvSpPr>
              <p:cNvPr id="961589" name="AutoShape 53"/>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1590" name="AutoShape 5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1591" name="Freeform 55"/>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592" name="Text Box 56"/>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1593" name="Line 57"/>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1594" name="Line 58"/>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3" name="Group 59"/>
            <p:cNvGrpSpPr>
              <a:grpSpLocks noChangeAspect="1"/>
            </p:cNvGrpSpPr>
            <p:nvPr/>
          </p:nvGrpSpPr>
          <p:grpSpPr bwMode="auto">
            <a:xfrm>
              <a:off x="3209" y="1305"/>
              <a:ext cx="275" cy="232"/>
              <a:chOff x="3853" y="576"/>
              <a:chExt cx="594" cy="480"/>
            </a:xfrm>
          </p:grpSpPr>
          <p:sp>
            <p:nvSpPr>
              <p:cNvPr id="961596" name="Rectangle 6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597" name="Text Box 61"/>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1598" name="Freeform 62"/>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599" name="Line 63"/>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1600" name="Line 64"/>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4" name="Group 65"/>
            <p:cNvGrpSpPr>
              <a:grpSpLocks noChangeAspect="1"/>
            </p:cNvGrpSpPr>
            <p:nvPr/>
          </p:nvGrpSpPr>
          <p:grpSpPr bwMode="auto">
            <a:xfrm>
              <a:off x="1962" y="1305"/>
              <a:ext cx="290" cy="232"/>
              <a:chOff x="1123" y="576"/>
              <a:chExt cx="626" cy="480"/>
            </a:xfrm>
          </p:grpSpPr>
          <p:sp>
            <p:nvSpPr>
              <p:cNvPr id="961602" name="Rectangle 6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603" name="Text Box 67"/>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5" name="Group 68"/>
            <p:cNvGrpSpPr>
              <a:grpSpLocks/>
            </p:cNvGrpSpPr>
            <p:nvPr/>
          </p:nvGrpSpPr>
          <p:grpSpPr bwMode="auto">
            <a:xfrm>
              <a:off x="2288" y="1200"/>
              <a:ext cx="1297" cy="441"/>
              <a:chOff x="2112" y="528"/>
              <a:chExt cx="2088" cy="681"/>
            </a:xfrm>
          </p:grpSpPr>
          <p:sp>
            <p:nvSpPr>
              <p:cNvPr id="961605" name="Rectangle 6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606" name="Rectangle 7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607" name="Rectangle 7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608" name="Rectangle 7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6" name="Group 73"/>
            <p:cNvGrpSpPr>
              <a:grpSpLocks noChangeAspect="1"/>
            </p:cNvGrpSpPr>
            <p:nvPr/>
          </p:nvGrpSpPr>
          <p:grpSpPr bwMode="auto">
            <a:xfrm flipH="1">
              <a:off x="3649" y="1296"/>
              <a:ext cx="223" cy="233"/>
              <a:chOff x="1374" y="528"/>
              <a:chExt cx="480" cy="432"/>
            </a:xfrm>
          </p:grpSpPr>
          <p:grpSp>
            <p:nvGrpSpPr>
              <p:cNvPr id="17" name="Group 74"/>
              <p:cNvGrpSpPr>
                <a:grpSpLocks noChangeAspect="1"/>
              </p:cNvGrpSpPr>
              <p:nvPr/>
            </p:nvGrpSpPr>
            <p:grpSpPr bwMode="auto">
              <a:xfrm>
                <a:off x="1374" y="528"/>
                <a:ext cx="480" cy="432"/>
                <a:chOff x="1392" y="528"/>
                <a:chExt cx="480" cy="432"/>
              </a:xfrm>
            </p:grpSpPr>
            <p:sp>
              <p:nvSpPr>
                <p:cNvPr id="961611" name="Rectangle 75"/>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612" name="Rectangle 76"/>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613" name="Text Box 77"/>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8" name="Group 78"/>
          <p:cNvGrpSpPr>
            <a:grpSpLocks/>
          </p:cNvGrpSpPr>
          <p:nvPr/>
        </p:nvGrpSpPr>
        <p:grpSpPr bwMode="auto">
          <a:xfrm>
            <a:off x="3352800" y="3962400"/>
            <a:ext cx="3879850" cy="700088"/>
            <a:chOff x="1962" y="1200"/>
            <a:chExt cx="1910" cy="441"/>
          </a:xfrm>
        </p:grpSpPr>
        <p:grpSp>
          <p:nvGrpSpPr>
            <p:cNvPr id="19" name="Group 79"/>
            <p:cNvGrpSpPr>
              <a:grpSpLocks noChangeAspect="1"/>
            </p:cNvGrpSpPr>
            <p:nvPr/>
          </p:nvGrpSpPr>
          <p:grpSpPr bwMode="auto">
            <a:xfrm>
              <a:off x="2429" y="1304"/>
              <a:ext cx="221" cy="233"/>
              <a:chOff x="1374" y="528"/>
              <a:chExt cx="480" cy="432"/>
            </a:xfrm>
          </p:grpSpPr>
          <p:grpSp>
            <p:nvGrpSpPr>
              <p:cNvPr id="20" name="Group 80"/>
              <p:cNvGrpSpPr>
                <a:grpSpLocks noChangeAspect="1"/>
              </p:cNvGrpSpPr>
              <p:nvPr/>
            </p:nvGrpSpPr>
            <p:grpSpPr bwMode="auto">
              <a:xfrm>
                <a:off x="1374" y="528"/>
                <a:ext cx="480" cy="432"/>
                <a:chOff x="1392" y="528"/>
                <a:chExt cx="480" cy="432"/>
              </a:xfrm>
            </p:grpSpPr>
            <p:sp>
              <p:nvSpPr>
                <p:cNvPr id="961617" name="Rectangle 8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618" name="Rectangle 8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619" name="Text Box 83"/>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1620" name="Line 84"/>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1621" name="Line 85"/>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21" name="Group 86"/>
            <p:cNvGrpSpPr>
              <a:grpSpLocks noChangeAspect="1"/>
            </p:cNvGrpSpPr>
            <p:nvPr/>
          </p:nvGrpSpPr>
          <p:grpSpPr bwMode="auto">
            <a:xfrm>
              <a:off x="2851" y="1235"/>
              <a:ext cx="199" cy="371"/>
              <a:chOff x="2991" y="411"/>
              <a:chExt cx="359" cy="768"/>
            </a:xfrm>
          </p:grpSpPr>
          <p:sp>
            <p:nvSpPr>
              <p:cNvPr id="961623" name="AutoShape 87"/>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1624" name="AutoShape 8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1625" name="Freeform 89"/>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626" name="Text Box 90"/>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1627" name="Line 91"/>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1628" name="Line 92"/>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22" name="Group 93"/>
            <p:cNvGrpSpPr>
              <a:grpSpLocks noChangeAspect="1"/>
            </p:cNvGrpSpPr>
            <p:nvPr/>
          </p:nvGrpSpPr>
          <p:grpSpPr bwMode="auto">
            <a:xfrm>
              <a:off x="3209" y="1305"/>
              <a:ext cx="275" cy="232"/>
              <a:chOff x="3853" y="576"/>
              <a:chExt cx="594" cy="480"/>
            </a:xfrm>
          </p:grpSpPr>
          <p:sp>
            <p:nvSpPr>
              <p:cNvPr id="961630" name="Rectangle 9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631" name="Text Box 95"/>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1632" name="Freeform 96"/>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633" name="Line 97"/>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1634" name="Line 98"/>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23" name="Group 99"/>
            <p:cNvGrpSpPr>
              <a:grpSpLocks noChangeAspect="1"/>
            </p:cNvGrpSpPr>
            <p:nvPr/>
          </p:nvGrpSpPr>
          <p:grpSpPr bwMode="auto">
            <a:xfrm>
              <a:off x="1962" y="1305"/>
              <a:ext cx="290" cy="232"/>
              <a:chOff x="1123" y="576"/>
              <a:chExt cx="626" cy="480"/>
            </a:xfrm>
          </p:grpSpPr>
          <p:sp>
            <p:nvSpPr>
              <p:cNvPr id="961636" name="Rectangle 10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637" name="Text Box 101"/>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4" name="Group 102"/>
            <p:cNvGrpSpPr>
              <a:grpSpLocks/>
            </p:cNvGrpSpPr>
            <p:nvPr/>
          </p:nvGrpSpPr>
          <p:grpSpPr bwMode="auto">
            <a:xfrm>
              <a:off x="2288" y="1200"/>
              <a:ext cx="1297" cy="441"/>
              <a:chOff x="2112" y="528"/>
              <a:chExt cx="2088" cy="681"/>
            </a:xfrm>
          </p:grpSpPr>
          <p:sp>
            <p:nvSpPr>
              <p:cNvPr id="961639" name="Rectangle 10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640" name="Rectangle 10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641" name="Rectangle 10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642" name="Rectangle 10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5" name="Group 107"/>
            <p:cNvGrpSpPr>
              <a:grpSpLocks noChangeAspect="1"/>
            </p:cNvGrpSpPr>
            <p:nvPr/>
          </p:nvGrpSpPr>
          <p:grpSpPr bwMode="auto">
            <a:xfrm flipH="1">
              <a:off x="3649" y="1296"/>
              <a:ext cx="223" cy="233"/>
              <a:chOff x="1374" y="528"/>
              <a:chExt cx="480" cy="432"/>
            </a:xfrm>
          </p:grpSpPr>
          <p:grpSp>
            <p:nvGrpSpPr>
              <p:cNvPr id="26" name="Group 108"/>
              <p:cNvGrpSpPr>
                <a:grpSpLocks noChangeAspect="1"/>
              </p:cNvGrpSpPr>
              <p:nvPr/>
            </p:nvGrpSpPr>
            <p:grpSpPr bwMode="auto">
              <a:xfrm>
                <a:off x="1374" y="528"/>
                <a:ext cx="480" cy="432"/>
                <a:chOff x="1392" y="528"/>
                <a:chExt cx="480" cy="432"/>
              </a:xfrm>
            </p:grpSpPr>
            <p:sp>
              <p:nvSpPr>
                <p:cNvPr id="961645" name="Rectangle 10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646" name="Rectangle 11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647" name="Text Box 111"/>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27" name="Group 112"/>
          <p:cNvGrpSpPr>
            <a:grpSpLocks noChangeAspect="1"/>
          </p:cNvGrpSpPr>
          <p:nvPr/>
        </p:nvGrpSpPr>
        <p:grpSpPr bwMode="auto">
          <a:xfrm>
            <a:off x="5140325" y="4889500"/>
            <a:ext cx="447675" cy="369888"/>
            <a:chOff x="1374" y="528"/>
            <a:chExt cx="480" cy="432"/>
          </a:xfrm>
        </p:grpSpPr>
        <p:grpSp>
          <p:nvGrpSpPr>
            <p:cNvPr id="28" name="Group 113"/>
            <p:cNvGrpSpPr>
              <a:grpSpLocks noChangeAspect="1"/>
            </p:cNvGrpSpPr>
            <p:nvPr/>
          </p:nvGrpSpPr>
          <p:grpSpPr bwMode="auto">
            <a:xfrm>
              <a:off x="1374" y="528"/>
              <a:ext cx="480" cy="432"/>
              <a:chOff x="1392" y="528"/>
              <a:chExt cx="480" cy="432"/>
            </a:xfrm>
          </p:grpSpPr>
          <p:sp>
            <p:nvSpPr>
              <p:cNvPr id="961650" name="Rectangle 1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651" name="Rectangle 115"/>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652" name="Text Box 116"/>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1653" name="Line 117"/>
          <p:cNvSpPr>
            <a:spLocks noChangeAspect="1" noChangeShapeType="1"/>
          </p:cNvSpPr>
          <p:nvPr/>
        </p:nvSpPr>
        <p:spPr bwMode="auto">
          <a:xfrm>
            <a:off x="5591175" y="4964113"/>
            <a:ext cx="495300" cy="0"/>
          </a:xfrm>
          <a:prstGeom prst="line">
            <a:avLst/>
          </a:prstGeom>
          <a:noFill/>
          <a:ln w="28575">
            <a:solidFill>
              <a:schemeClr val="tx1"/>
            </a:solidFill>
            <a:round/>
            <a:headEnd/>
            <a:tailEnd/>
          </a:ln>
          <a:effectLst/>
        </p:spPr>
        <p:txBody>
          <a:bodyPr wrap="none" anchor="ctr"/>
          <a:lstStyle/>
          <a:p>
            <a:endParaRPr lang="en-US"/>
          </a:p>
        </p:txBody>
      </p:sp>
      <p:sp>
        <p:nvSpPr>
          <p:cNvPr id="961654" name="Line 118"/>
          <p:cNvSpPr>
            <a:spLocks noChangeAspect="1" noChangeShapeType="1"/>
          </p:cNvSpPr>
          <p:nvPr/>
        </p:nvSpPr>
        <p:spPr bwMode="auto">
          <a:xfrm>
            <a:off x="5591175" y="5184775"/>
            <a:ext cx="495300" cy="0"/>
          </a:xfrm>
          <a:prstGeom prst="line">
            <a:avLst/>
          </a:prstGeom>
          <a:noFill/>
          <a:ln w="28575">
            <a:solidFill>
              <a:schemeClr val="tx1"/>
            </a:solidFill>
            <a:round/>
            <a:headEnd/>
            <a:tailEnd/>
          </a:ln>
          <a:effectLst/>
        </p:spPr>
        <p:txBody>
          <a:bodyPr wrap="none" anchor="ctr"/>
          <a:lstStyle/>
          <a:p>
            <a:endParaRPr lang="en-US"/>
          </a:p>
        </p:txBody>
      </p:sp>
      <p:grpSp>
        <p:nvGrpSpPr>
          <p:cNvPr id="29" name="Group 119"/>
          <p:cNvGrpSpPr>
            <a:grpSpLocks noChangeAspect="1"/>
          </p:cNvGrpSpPr>
          <p:nvPr/>
        </p:nvGrpSpPr>
        <p:grpSpPr bwMode="auto">
          <a:xfrm>
            <a:off x="5997575" y="4779963"/>
            <a:ext cx="403225" cy="588962"/>
            <a:chOff x="2991" y="411"/>
            <a:chExt cx="359" cy="768"/>
          </a:xfrm>
        </p:grpSpPr>
        <p:sp>
          <p:nvSpPr>
            <p:cNvPr id="961656" name="AutoShape 120"/>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1657" name="AutoShape 1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1658" name="Freeform 122"/>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659" name="Text Box 123"/>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1660" name="Line 124"/>
          <p:cNvSpPr>
            <a:spLocks noChangeAspect="1" noChangeShapeType="1"/>
          </p:cNvSpPr>
          <p:nvPr/>
        </p:nvSpPr>
        <p:spPr bwMode="auto">
          <a:xfrm>
            <a:off x="6405563" y="5075238"/>
            <a:ext cx="496887" cy="0"/>
          </a:xfrm>
          <a:prstGeom prst="line">
            <a:avLst/>
          </a:prstGeom>
          <a:noFill/>
          <a:ln w="28575">
            <a:solidFill>
              <a:schemeClr val="tx1"/>
            </a:solidFill>
            <a:round/>
            <a:headEnd/>
            <a:tailEnd/>
          </a:ln>
          <a:effectLst/>
        </p:spPr>
        <p:txBody>
          <a:bodyPr wrap="none" anchor="ctr"/>
          <a:lstStyle/>
          <a:p>
            <a:endParaRPr lang="en-US"/>
          </a:p>
        </p:txBody>
      </p:sp>
      <p:sp>
        <p:nvSpPr>
          <p:cNvPr id="961661" name="Line 125"/>
          <p:cNvSpPr>
            <a:spLocks noChangeAspect="1" noChangeShapeType="1"/>
          </p:cNvSpPr>
          <p:nvPr/>
        </p:nvSpPr>
        <p:spPr bwMode="auto">
          <a:xfrm>
            <a:off x="7264400" y="5075238"/>
            <a:ext cx="498475" cy="0"/>
          </a:xfrm>
          <a:prstGeom prst="line">
            <a:avLst/>
          </a:prstGeom>
          <a:noFill/>
          <a:ln w="28575">
            <a:solidFill>
              <a:schemeClr val="tx1"/>
            </a:solidFill>
            <a:round/>
            <a:headEnd/>
            <a:tailEnd/>
          </a:ln>
          <a:effectLst/>
        </p:spPr>
        <p:txBody>
          <a:bodyPr wrap="none" anchor="ctr"/>
          <a:lstStyle/>
          <a:p>
            <a:endParaRPr lang="en-US"/>
          </a:p>
        </p:txBody>
      </p:sp>
      <p:grpSp>
        <p:nvGrpSpPr>
          <p:cNvPr id="30" name="Group 126"/>
          <p:cNvGrpSpPr>
            <a:grpSpLocks noChangeAspect="1"/>
          </p:cNvGrpSpPr>
          <p:nvPr/>
        </p:nvGrpSpPr>
        <p:grpSpPr bwMode="auto">
          <a:xfrm>
            <a:off x="6724650" y="4891088"/>
            <a:ext cx="558800" cy="368300"/>
            <a:chOff x="3853" y="576"/>
            <a:chExt cx="594" cy="480"/>
          </a:xfrm>
        </p:grpSpPr>
        <p:sp>
          <p:nvSpPr>
            <p:cNvPr id="961663" name="Rectangle 1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664" name="Text Box 128"/>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1665" name="Freeform 129"/>
          <p:cNvSpPr>
            <a:spLocks noChangeAspect="1"/>
          </p:cNvSpPr>
          <p:nvPr/>
        </p:nvSpPr>
        <p:spPr bwMode="auto">
          <a:xfrm>
            <a:off x="6721475" y="5075238"/>
            <a:ext cx="674688" cy="293687"/>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666" name="Line 130"/>
          <p:cNvSpPr>
            <a:spLocks noChangeAspect="1" noChangeShapeType="1"/>
          </p:cNvSpPr>
          <p:nvPr/>
        </p:nvSpPr>
        <p:spPr bwMode="auto">
          <a:xfrm>
            <a:off x="4672013" y="5186363"/>
            <a:ext cx="468312" cy="0"/>
          </a:xfrm>
          <a:prstGeom prst="line">
            <a:avLst/>
          </a:prstGeom>
          <a:noFill/>
          <a:ln w="28575">
            <a:solidFill>
              <a:schemeClr val="tx1"/>
            </a:solidFill>
            <a:round/>
            <a:headEnd/>
            <a:tailEnd/>
          </a:ln>
          <a:effectLst/>
        </p:spPr>
        <p:txBody>
          <a:bodyPr wrap="none" anchor="ctr"/>
          <a:lstStyle/>
          <a:p>
            <a:endParaRPr lang="en-US"/>
          </a:p>
        </p:txBody>
      </p:sp>
      <p:sp>
        <p:nvSpPr>
          <p:cNvPr id="961667" name="Line 131"/>
          <p:cNvSpPr>
            <a:spLocks noChangeAspect="1" noChangeShapeType="1"/>
          </p:cNvSpPr>
          <p:nvPr/>
        </p:nvSpPr>
        <p:spPr bwMode="auto">
          <a:xfrm>
            <a:off x="4611688" y="4964113"/>
            <a:ext cx="525462" cy="0"/>
          </a:xfrm>
          <a:prstGeom prst="line">
            <a:avLst/>
          </a:prstGeom>
          <a:noFill/>
          <a:ln w="28575">
            <a:solidFill>
              <a:schemeClr val="tx1"/>
            </a:solidFill>
            <a:round/>
            <a:headEnd/>
            <a:tailEnd/>
          </a:ln>
          <a:effectLst/>
        </p:spPr>
        <p:txBody>
          <a:bodyPr wrap="none" anchor="ctr"/>
          <a:lstStyle/>
          <a:p>
            <a:endParaRPr lang="en-US"/>
          </a:p>
        </p:txBody>
      </p:sp>
      <p:sp>
        <p:nvSpPr>
          <p:cNvPr id="961668" name="Rectangle 132"/>
          <p:cNvSpPr>
            <a:spLocks noChangeAspect="1" noChangeArrowheads="1"/>
          </p:cNvSpPr>
          <p:nvPr/>
        </p:nvSpPr>
        <p:spPr bwMode="auto">
          <a:xfrm>
            <a:off x="4260850" y="4891088"/>
            <a:ext cx="450850" cy="368300"/>
          </a:xfrm>
          <a:prstGeom prst="rect">
            <a:avLst/>
          </a:prstGeom>
          <a:solidFill>
            <a:schemeClr val="hlink"/>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669" name="Text Box 133"/>
          <p:cNvSpPr txBox="1">
            <a:spLocks noChangeAspect="1" noChangeArrowheads="1"/>
          </p:cNvSpPr>
          <p:nvPr/>
        </p:nvSpPr>
        <p:spPr bwMode="auto">
          <a:xfrm>
            <a:off x="4191000" y="4930775"/>
            <a:ext cx="588963" cy="244475"/>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nvGrpSpPr>
          <p:cNvPr id="31" name="Group 134"/>
          <p:cNvGrpSpPr>
            <a:grpSpLocks/>
          </p:cNvGrpSpPr>
          <p:nvPr/>
        </p:nvGrpSpPr>
        <p:grpSpPr bwMode="auto">
          <a:xfrm>
            <a:off x="4852988" y="4724400"/>
            <a:ext cx="2635250" cy="700088"/>
            <a:chOff x="2112" y="528"/>
            <a:chExt cx="2088" cy="681"/>
          </a:xfrm>
        </p:grpSpPr>
        <p:sp>
          <p:nvSpPr>
            <p:cNvPr id="961671" name="Rectangle 13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672" name="Rectangle 13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673" name="Rectangle 13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674" name="Rectangle 13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61635" name="Group 139"/>
          <p:cNvGrpSpPr>
            <a:grpSpLocks noChangeAspect="1"/>
          </p:cNvGrpSpPr>
          <p:nvPr/>
        </p:nvGrpSpPr>
        <p:grpSpPr bwMode="auto">
          <a:xfrm flipH="1">
            <a:off x="7618413" y="4876800"/>
            <a:ext cx="452437" cy="369888"/>
            <a:chOff x="1374" y="528"/>
            <a:chExt cx="480" cy="432"/>
          </a:xfrm>
        </p:grpSpPr>
        <p:grpSp>
          <p:nvGrpSpPr>
            <p:cNvPr id="961638" name="Group 140"/>
            <p:cNvGrpSpPr>
              <a:grpSpLocks noChangeAspect="1"/>
            </p:cNvGrpSpPr>
            <p:nvPr/>
          </p:nvGrpSpPr>
          <p:grpSpPr bwMode="auto">
            <a:xfrm>
              <a:off x="1374" y="528"/>
              <a:ext cx="480" cy="432"/>
              <a:chOff x="1392" y="528"/>
              <a:chExt cx="480" cy="432"/>
            </a:xfrm>
          </p:grpSpPr>
          <p:sp>
            <p:nvSpPr>
              <p:cNvPr id="961677" name="Rectangle 14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678" name="Rectangle 14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679" name="Text Box 143"/>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1680" name="Text Box 144"/>
          <p:cNvSpPr txBox="1">
            <a:spLocks noChangeArrowheads="1"/>
          </p:cNvSpPr>
          <p:nvPr/>
        </p:nvSpPr>
        <p:spPr bwMode="auto">
          <a:xfrm>
            <a:off x="1482949" y="1990209"/>
            <a:ext cx="925065" cy="369332"/>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1</a:t>
            </a:r>
            <a:endParaRPr lang="en-US" sz="1800" b="0" dirty="0">
              <a:solidFill>
                <a:schemeClr val="tx1"/>
              </a:solidFill>
              <a:latin typeface="Comic Sans MS" pitchFamily="66" charset="0"/>
            </a:endParaRPr>
          </a:p>
        </p:txBody>
      </p:sp>
      <p:sp>
        <p:nvSpPr>
          <p:cNvPr id="961681" name="Text Box 145"/>
          <p:cNvSpPr txBox="1">
            <a:spLocks noChangeArrowheads="1"/>
          </p:cNvSpPr>
          <p:nvPr/>
        </p:nvSpPr>
        <p:spPr bwMode="auto">
          <a:xfrm>
            <a:off x="2280439" y="1990209"/>
            <a:ext cx="962035" cy="369332"/>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2</a:t>
            </a:r>
            <a:endParaRPr lang="en-US" sz="1800" b="0" dirty="0">
              <a:solidFill>
                <a:schemeClr val="tx1"/>
              </a:solidFill>
              <a:latin typeface="Comic Sans MS" pitchFamily="66" charset="0"/>
            </a:endParaRPr>
          </a:p>
        </p:txBody>
      </p:sp>
      <p:sp>
        <p:nvSpPr>
          <p:cNvPr id="961682" name="Text Box 146"/>
          <p:cNvSpPr txBox="1">
            <a:spLocks noChangeArrowheads="1"/>
          </p:cNvSpPr>
          <p:nvPr/>
        </p:nvSpPr>
        <p:spPr bwMode="auto">
          <a:xfrm>
            <a:off x="3145627" y="1990209"/>
            <a:ext cx="962035" cy="369332"/>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3</a:t>
            </a:r>
            <a:endParaRPr lang="en-US" sz="1800" b="0" dirty="0">
              <a:solidFill>
                <a:schemeClr val="tx1"/>
              </a:solidFill>
              <a:latin typeface="Comic Sans MS" pitchFamily="66" charset="0"/>
            </a:endParaRPr>
          </a:p>
        </p:txBody>
      </p:sp>
      <p:sp>
        <p:nvSpPr>
          <p:cNvPr id="961683" name="Text Box 147"/>
          <p:cNvSpPr txBox="1">
            <a:spLocks noChangeArrowheads="1"/>
          </p:cNvSpPr>
          <p:nvPr/>
        </p:nvSpPr>
        <p:spPr bwMode="auto">
          <a:xfrm>
            <a:off x="3994939" y="1990209"/>
            <a:ext cx="962035" cy="369332"/>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4</a:t>
            </a:r>
            <a:endParaRPr lang="en-US" sz="1800" b="0" dirty="0">
              <a:solidFill>
                <a:schemeClr val="tx1"/>
              </a:solidFill>
              <a:latin typeface="Comic Sans MS" pitchFamily="66" charset="0"/>
            </a:endParaRPr>
          </a:p>
        </p:txBody>
      </p:sp>
      <p:sp>
        <p:nvSpPr>
          <p:cNvPr id="961684" name="Text Box 148"/>
          <p:cNvSpPr txBox="1">
            <a:spLocks noChangeArrowheads="1"/>
          </p:cNvSpPr>
          <p:nvPr/>
        </p:nvSpPr>
        <p:spPr bwMode="auto">
          <a:xfrm>
            <a:off x="5728489" y="1990209"/>
            <a:ext cx="962035" cy="369332"/>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6</a:t>
            </a:r>
            <a:endParaRPr lang="en-US" sz="1800" b="0" dirty="0">
              <a:solidFill>
                <a:schemeClr val="tx1"/>
              </a:solidFill>
              <a:latin typeface="Comic Sans MS" pitchFamily="66" charset="0"/>
            </a:endParaRPr>
          </a:p>
        </p:txBody>
      </p:sp>
      <p:sp>
        <p:nvSpPr>
          <p:cNvPr id="961685" name="Text Box 149"/>
          <p:cNvSpPr txBox="1">
            <a:spLocks noChangeArrowheads="1"/>
          </p:cNvSpPr>
          <p:nvPr/>
        </p:nvSpPr>
        <p:spPr bwMode="auto">
          <a:xfrm>
            <a:off x="6564241" y="1990209"/>
            <a:ext cx="966931" cy="369332"/>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7</a:t>
            </a:r>
            <a:endParaRPr lang="en-US" sz="1800" b="0" dirty="0">
              <a:solidFill>
                <a:schemeClr val="tx1"/>
              </a:solidFill>
              <a:latin typeface="Comic Sans MS" pitchFamily="66" charset="0"/>
            </a:endParaRPr>
          </a:p>
        </p:txBody>
      </p:sp>
      <p:sp>
        <p:nvSpPr>
          <p:cNvPr id="961686" name="Text Box 150"/>
          <p:cNvSpPr txBox="1">
            <a:spLocks noChangeArrowheads="1"/>
          </p:cNvSpPr>
          <p:nvPr/>
        </p:nvSpPr>
        <p:spPr bwMode="auto">
          <a:xfrm>
            <a:off x="4814089" y="1990209"/>
            <a:ext cx="962035" cy="369332"/>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5</a:t>
            </a:r>
            <a:endParaRPr lang="en-US" sz="1800" b="0" dirty="0">
              <a:solidFill>
                <a:schemeClr val="tx1"/>
              </a:solidFill>
              <a:latin typeface="Comic Sans MS" pitchFamily="66" charset="0"/>
            </a:endParaRPr>
          </a:p>
        </p:txBody>
      </p:sp>
      <p:grpSp>
        <p:nvGrpSpPr>
          <p:cNvPr id="961643" name="Group 151"/>
          <p:cNvGrpSpPr>
            <a:grpSpLocks/>
          </p:cNvGrpSpPr>
          <p:nvPr/>
        </p:nvGrpSpPr>
        <p:grpSpPr bwMode="auto">
          <a:xfrm>
            <a:off x="5040313" y="5503863"/>
            <a:ext cx="3879850" cy="700087"/>
            <a:chOff x="1962" y="1200"/>
            <a:chExt cx="1910" cy="441"/>
          </a:xfrm>
        </p:grpSpPr>
        <p:grpSp>
          <p:nvGrpSpPr>
            <p:cNvPr id="961644" name="Group 152"/>
            <p:cNvGrpSpPr>
              <a:grpSpLocks noChangeAspect="1"/>
            </p:cNvGrpSpPr>
            <p:nvPr/>
          </p:nvGrpSpPr>
          <p:grpSpPr bwMode="auto">
            <a:xfrm>
              <a:off x="2429" y="1304"/>
              <a:ext cx="221" cy="233"/>
              <a:chOff x="1374" y="528"/>
              <a:chExt cx="480" cy="432"/>
            </a:xfrm>
          </p:grpSpPr>
          <p:grpSp>
            <p:nvGrpSpPr>
              <p:cNvPr id="961648" name="Group 153"/>
              <p:cNvGrpSpPr>
                <a:grpSpLocks noChangeAspect="1"/>
              </p:cNvGrpSpPr>
              <p:nvPr/>
            </p:nvGrpSpPr>
            <p:grpSpPr bwMode="auto">
              <a:xfrm>
                <a:off x="1374" y="528"/>
                <a:ext cx="480" cy="432"/>
                <a:chOff x="1392" y="528"/>
                <a:chExt cx="480" cy="432"/>
              </a:xfrm>
            </p:grpSpPr>
            <p:sp>
              <p:nvSpPr>
                <p:cNvPr id="961690" name="Rectangle 154"/>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691" name="Rectangle 155"/>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692" name="Text Box 156"/>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1693" name="Line 157"/>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1694" name="Line 158"/>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961649" name="Group 159"/>
            <p:cNvGrpSpPr>
              <a:grpSpLocks noChangeAspect="1"/>
            </p:cNvGrpSpPr>
            <p:nvPr/>
          </p:nvGrpSpPr>
          <p:grpSpPr bwMode="auto">
            <a:xfrm>
              <a:off x="2851" y="1235"/>
              <a:ext cx="199" cy="371"/>
              <a:chOff x="2991" y="411"/>
              <a:chExt cx="359" cy="768"/>
            </a:xfrm>
          </p:grpSpPr>
          <p:sp>
            <p:nvSpPr>
              <p:cNvPr id="961696" name="AutoShape 160"/>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1697" name="AutoShape 16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1698" name="Freeform 162"/>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699" name="Text Box 163"/>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1700" name="Line 164"/>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1701" name="Line 165"/>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961655" name="Group 166"/>
            <p:cNvGrpSpPr>
              <a:grpSpLocks noChangeAspect="1"/>
            </p:cNvGrpSpPr>
            <p:nvPr/>
          </p:nvGrpSpPr>
          <p:grpSpPr bwMode="auto">
            <a:xfrm>
              <a:off x="3209" y="1305"/>
              <a:ext cx="275" cy="232"/>
              <a:chOff x="3853" y="576"/>
              <a:chExt cx="594" cy="480"/>
            </a:xfrm>
          </p:grpSpPr>
          <p:sp>
            <p:nvSpPr>
              <p:cNvPr id="961703" name="Rectangle 16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704" name="Text Box 168"/>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1705" name="Freeform 169"/>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1706" name="Line 170"/>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1707" name="Line 171"/>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61662" name="Group 172"/>
            <p:cNvGrpSpPr>
              <a:grpSpLocks noChangeAspect="1"/>
            </p:cNvGrpSpPr>
            <p:nvPr/>
          </p:nvGrpSpPr>
          <p:grpSpPr bwMode="auto">
            <a:xfrm>
              <a:off x="1962" y="1305"/>
              <a:ext cx="290" cy="232"/>
              <a:chOff x="1123" y="576"/>
              <a:chExt cx="626" cy="480"/>
            </a:xfrm>
          </p:grpSpPr>
          <p:sp>
            <p:nvSpPr>
              <p:cNvPr id="961709" name="Rectangle 17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1710" name="Text Box 174"/>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61670" name="Group 175"/>
            <p:cNvGrpSpPr>
              <a:grpSpLocks/>
            </p:cNvGrpSpPr>
            <p:nvPr/>
          </p:nvGrpSpPr>
          <p:grpSpPr bwMode="auto">
            <a:xfrm>
              <a:off x="2288" y="1200"/>
              <a:ext cx="1297" cy="441"/>
              <a:chOff x="2112" y="528"/>
              <a:chExt cx="2088" cy="681"/>
            </a:xfrm>
          </p:grpSpPr>
          <p:sp>
            <p:nvSpPr>
              <p:cNvPr id="961712" name="Rectangle 17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713" name="Rectangle 17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714" name="Rectangle 17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1715" name="Rectangle 17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61675" name="Group 180"/>
            <p:cNvGrpSpPr>
              <a:grpSpLocks noChangeAspect="1"/>
            </p:cNvGrpSpPr>
            <p:nvPr/>
          </p:nvGrpSpPr>
          <p:grpSpPr bwMode="auto">
            <a:xfrm flipH="1">
              <a:off x="3649" y="1296"/>
              <a:ext cx="223" cy="233"/>
              <a:chOff x="1374" y="528"/>
              <a:chExt cx="480" cy="432"/>
            </a:xfrm>
          </p:grpSpPr>
          <p:grpSp>
            <p:nvGrpSpPr>
              <p:cNvPr id="961676" name="Group 181"/>
              <p:cNvGrpSpPr>
                <a:grpSpLocks noChangeAspect="1"/>
              </p:cNvGrpSpPr>
              <p:nvPr/>
            </p:nvGrpSpPr>
            <p:grpSpPr bwMode="auto">
              <a:xfrm>
                <a:off x="1374" y="528"/>
                <a:ext cx="480" cy="432"/>
                <a:chOff x="1392" y="528"/>
                <a:chExt cx="480" cy="432"/>
              </a:xfrm>
            </p:grpSpPr>
            <p:sp>
              <p:nvSpPr>
                <p:cNvPr id="961718" name="Rectangle 182"/>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1719" name="Rectangle 183"/>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1720" name="Text Box 184"/>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sp>
        <p:nvSpPr>
          <p:cNvPr id="961721" name="Line 185"/>
          <p:cNvSpPr>
            <a:spLocks noChangeShapeType="1"/>
          </p:cNvSpPr>
          <p:nvPr/>
        </p:nvSpPr>
        <p:spPr bwMode="auto">
          <a:xfrm>
            <a:off x="2362200" y="1981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1722" name="Line 186"/>
          <p:cNvSpPr>
            <a:spLocks noChangeShapeType="1"/>
          </p:cNvSpPr>
          <p:nvPr/>
        </p:nvSpPr>
        <p:spPr bwMode="auto">
          <a:xfrm>
            <a:off x="4876800" y="1981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1723" name="Line 187"/>
          <p:cNvSpPr>
            <a:spLocks noChangeShapeType="1"/>
          </p:cNvSpPr>
          <p:nvPr/>
        </p:nvSpPr>
        <p:spPr bwMode="auto">
          <a:xfrm>
            <a:off x="4038600" y="1981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1724" name="Line 188"/>
          <p:cNvSpPr>
            <a:spLocks noChangeShapeType="1"/>
          </p:cNvSpPr>
          <p:nvPr/>
        </p:nvSpPr>
        <p:spPr bwMode="auto">
          <a:xfrm>
            <a:off x="3275856" y="198884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1725" name="Line 189"/>
          <p:cNvSpPr>
            <a:spLocks noChangeShapeType="1"/>
          </p:cNvSpPr>
          <p:nvPr/>
        </p:nvSpPr>
        <p:spPr bwMode="auto">
          <a:xfrm>
            <a:off x="6629400" y="1981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1726" name="Line 190"/>
          <p:cNvSpPr>
            <a:spLocks noChangeShapeType="1"/>
          </p:cNvSpPr>
          <p:nvPr/>
        </p:nvSpPr>
        <p:spPr bwMode="auto">
          <a:xfrm>
            <a:off x="5730875" y="1981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1727" name="Line 191"/>
          <p:cNvSpPr>
            <a:spLocks noChangeShapeType="1"/>
          </p:cNvSpPr>
          <p:nvPr/>
        </p:nvSpPr>
        <p:spPr bwMode="auto">
          <a:xfrm>
            <a:off x="7467600" y="1981200"/>
            <a:ext cx="0" cy="4648200"/>
          </a:xfrm>
          <a:prstGeom prst="line">
            <a:avLst/>
          </a:prstGeom>
          <a:noFill/>
          <a:ln w="28575">
            <a:solidFill>
              <a:schemeClr val="tx1"/>
            </a:solidFill>
            <a:prstDash val="sysDot"/>
            <a:round/>
            <a:headEnd/>
            <a:tailEnd/>
          </a:ln>
          <a:effectLst/>
        </p:spPr>
        <p:txBody>
          <a:bodyPr wrap="none" anchor="ctr"/>
          <a:lstStyle/>
          <a:p>
            <a:endParaRPr lang="en-US"/>
          </a:p>
        </p:txBody>
      </p:sp>
    </p:spTree>
    <p:extLst>
      <p:ext uri="{BB962C8B-B14F-4D97-AF65-F5344CB8AC3E}">
        <p14:creationId xmlns:p14="http://schemas.microsoft.com/office/powerpoint/2010/main" val="170196715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001D3520-8AE6-194A-A69A-3CC1CD84BE7E}"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87042"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87043"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BFB824B5-6F8F-834F-89EB-0D499C0FA0D5}" type="slidenum">
              <a:rPr lang="en-US" sz="1400">
                <a:solidFill>
                  <a:schemeClr val="accent2"/>
                </a:solidFill>
                <a:latin typeface="Times New Roman" charset="0"/>
              </a:rPr>
              <a:pPr/>
              <a:t>70</a:t>
            </a:fld>
            <a:endParaRPr lang="en-US" sz="1400" b="0">
              <a:solidFill>
                <a:srgbClr val="FBBA03"/>
              </a:solidFill>
              <a:latin typeface="Times New Roman" charset="0"/>
            </a:endParaRPr>
          </a:p>
        </p:txBody>
      </p:sp>
      <p:sp>
        <p:nvSpPr>
          <p:cNvPr id="87044" name="Rectangle 2"/>
          <p:cNvSpPr>
            <a:spLocks noGrp="1" noChangeArrowheads="1"/>
          </p:cNvSpPr>
          <p:nvPr>
            <p:ph type="title"/>
          </p:nvPr>
        </p:nvSpPr>
        <p:spPr>
          <a:xfrm>
            <a:off x="1066800" y="76200"/>
            <a:ext cx="7162800" cy="472480"/>
          </a:xfrm>
          <a:noFill/>
        </p:spPr>
        <p:txBody>
          <a:bodyPr lIns="90487" tIns="44450" rIns="90487" bIns="44450"/>
          <a:lstStyle/>
          <a:p>
            <a:r>
              <a:rPr lang="en-US" dirty="0" err="1">
                <a:latin typeface="Arial" charset="0"/>
              </a:rPr>
              <a:t>Tomasulo</a:t>
            </a:r>
            <a:r>
              <a:rPr lang="en-US" dirty="0">
                <a:latin typeface="Arial" charset="0"/>
              </a:rPr>
              <a:t> Example Cycle 10</a:t>
            </a:r>
          </a:p>
        </p:txBody>
      </p:sp>
      <p:graphicFrame>
        <p:nvGraphicFramePr>
          <p:cNvPr id="87045"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2340" name="Worksheet" r:id="rId3" imgW="9677400" imgH="6616700" progId="Excel.Sheet.8">
                  <p:embed/>
                </p:oleObj>
              </mc:Choice>
              <mc:Fallback>
                <p:oleObj name="Worksheet" r:id="rId3" imgW="9677400" imgH="6616700" progId="Excel.Sheet.8">
                  <p:embed/>
                  <p:pic>
                    <p:nvPicPr>
                      <p:cNvPr id="87045"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06916" name="Rectangle 4"/>
          <p:cNvSpPr>
            <a:spLocks noChangeArrowheads="1"/>
          </p:cNvSpPr>
          <p:nvPr/>
        </p:nvSpPr>
        <p:spPr bwMode="auto">
          <a:xfrm>
            <a:off x="304800" y="59436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400">
                <a:solidFill>
                  <a:srgbClr val="0332B7"/>
                </a:solidFill>
              </a:rPr>
              <a:t>Add2 (ADDD) completing; what is waiting for it? </a:t>
            </a:r>
          </a:p>
        </p:txBody>
      </p:sp>
    </p:spTree>
    <p:extLst>
      <p:ext uri="{BB962C8B-B14F-4D97-AF65-F5344CB8AC3E}">
        <p14:creationId xmlns:p14="http://schemas.microsoft.com/office/powerpoint/2010/main" val="263284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6916"/>
                                        </p:tgtEl>
                                        <p:attrNameLst>
                                          <p:attrName>style.visibility</p:attrName>
                                        </p:attrNameLst>
                                      </p:cBhvr>
                                      <p:to>
                                        <p:strVal val="visible"/>
                                      </p:to>
                                    </p:set>
                                    <p:anim calcmode="lin" valueType="num">
                                      <p:cBhvr additive="base">
                                        <p:cTn id="7" dur="500" fill="hold"/>
                                        <p:tgtEl>
                                          <p:spTgt spid="806916"/>
                                        </p:tgtEl>
                                        <p:attrNameLst>
                                          <p:attrName>ppt_x</p:attrName>
                                        </p:attrNameLst>
                                      </p:cBhvr>
                                      <p:tavLst>
                                        <p:tav tm="0">
                                          <p:val>
                                            <p:strVal val="1+#ppt_w/2"/>
                                          </p:val>
                                        </p:tav>
                                        <p:tav tm="100000">
                                          <p:val>
                                            <p:strVal val="#ppt_x"/>
                                          </p:val>
                                        </p:tav>
                                      </p:tavLst>
                                    </p:anim>
                                    <p:anim calcmode="lin" valueType="num">
                                      <p:cBhvr additive="base">
                                        <p:cTn id="8" dur="500" fill="hold"/>
                                        <p:tgtEl>
                                          <p:spTgt spid="806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63F22D5F-D197-E048-A888-26577640711F}"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88066"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88067"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535DAD13-CE2A-CD4B-8FF2-DBDFA1CF2B83}" type="slidenum">
              <a:rPr lang="en-US" sz="1400">
                <a:solidFill>
                  <a:schemeClr val="accent2"/>
                </a:solidFill>
                <a:latin typeface="Times New Roman" charset="0"/>
              </a:rPr>
              <a:pPr/>
              <a:t>71</a:t>
            </a:fld>
            <a:endParaRPr lang="en-US" sz="1400" b="0">
              <a:solidFill>
                <a:srgbClr val="FBBA03"/>
              </a:solidFill>
              <a:latin typeface="Times New Roman" charset="0"/>
            </a:endParaRPr>
          </a:p>
        </p:txBody>
      </p:sp>
      <p:sp>
        <p:nvSpPr>
          <p:cNvPr id="88068" name="Rectangle 2"/>
          <p:cNvSpPr>
            <a:spLocks noGrp="1" noChangeArrowheads="1"/>
          </p:cNvSpPr>
          <p:nvPr>
            <p:ph type="title"/>
          </p:nvPr>
        </p:nvSpPr>
        <p:spPr>
          <a:xfrm>
            <a:off x="1066800" y="76200"/>
            <a:ext cx="7162800" cy="616496"/>
          </a:xfrm>
          <a:noFill/>
        </p:spPr>
        <p:txBody>
          <a:bodyPr lIns="90487" tIns="44450" rIns="90487" bIns="44450"/>
          <a:lstStyle/>
          <a:p>
            <a:r>
              <a:rPr lang="en-US" dirty="0" err="1">
                <a:latin typeface="Arial" charset="0"/>
              </a:rPr>
              <a:t>Tomasulo</a:t>
            </a:r>
            <a:r>
              <a:rPr lang="en-US" dirty="0">
                <a:latin typeface="Arial" charset="0"/>
              </a:rPr>
              <a:t> Example Cycle 11</a:t>
            </a:r>
          </a:p>
        </p:txBody>
      </p:sp>
      <p:graphicFrame>
        <p:nvGraphicFramePr>
          <p:cNvPr id="88069"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3364" name="Worksheet" r:id="rId3" imgW="9677400" imgH="6616700" progId="Excel.Sheet.8">
                  <p:embed/>
                </p:oleObj>
              </mc:Choice>
              <mc:Fallback>
                <p:oleObj name="Worksheet" r:id="rId3" imgW="9677400" imgH="6616700" progId="Excel.Sheet.8">
                  <p:embed/>
                  <p:pic>
                    <p:nvPicPr>
                      <p:cNvPr id="88069"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07940" name="Rectangle 4"/>
          <p:cNvSpPr>
            <a:spLocks noChangeArrowheads="1"/>
          </p:cNvSpPr>
          <p:nvPr/>
        </p:nvSpPr>
        <p:spPr bwMode="auto">
          <a:xfrm>
            <a:off x="212725" y="5589240"/>
            <a:ext cx="8496300" cy="71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000" dirty="0">
                <a:solidFill>
                  <a:srgbClr val="0332B7"/>
                </a:solidFill>
              </a:rPr>
              <a:t>Write result of ADDD here?</a:t>
            </a:r>
          </a:p>
          <a:p>
            <a:pPr marL="285750" indent="-285750">
              <a:lnSpc>
                <a:spcPct val="90000"/>
              </a:lnSpc>
              <a:spcBef>
                <a:spcPct val="30000"/>
              </a:spcBef>
              <a:buFontTx/>
              <a:buChar char="•"/>
              <a:tabLst>
                <a:tab pos="914400" algn="l"/>
                <a:tab pos="1657350" algn="l"/>
                <a:tab pos="3028950" algn="l"/>
              </a:tabLst>
            </a:pPr>
            <a:r>
              <a:rPr lang="en-US" sz="2000" dirty="0">
                <a:solidFill>
                  <a:srgbClr val="0332B7"/>
                </a:solidFill>
              </a:rPr>
              <a:t>All quick instructions complete in this cycle!</a:t>
            </a:r>
          </a:p>
        </p:txBody>
      </p:sp>
      <p:sp>
        <p:nvSpPr>
          <p:cNvPr id="88071" name="AutoShape 5"/>
          <p:cNvSpPr>
            <a:spLocks noChangeArrowheads="1"/>
          </p:cNvSpPr>
          <p:nvPr/>
        </p:nvSpPr>
        <p:spPr bwMode="auto">
          <a:xfrm>
            <a:off x="4800600" y="5257800"/>
            <a:ext cx="9144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6796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7940"/>
                                        </p:tgtEl>
                                        <p:attrNameLst>
                                          <p:attrName>style.visibility</p:attrName>
                                        </p:attrNameLst>
                                      </p:cBhvr>
                                      <p:to>
                                        <p:strVal val="visible"/>
                                      </p:to>
                                    </p:set>
                                    <p:anim calcmode="lin" valueType="num">
                                      <p:cBhvr additive="base">
                                        <p:cTn id="7" dur="500" fill="hold"/>
                                        <p:tgtEl>
                                          <p:spTgt spid="807940"/>
                                        </p:tgtEl>
                                        <p:attrNameLst>
                                          <p:attrName>ppt_x</p:attrName>
                                        </p:attrNameLst>
                                      </p:cBhvr>
                                      <p:tavLst>
                                        <p:tav tm="0">
                                          <p:val>
                                            <p:strVal val="1+#ppt_w/2"/>
                                          </p:val>
                                        </p:tav>
                                        <p:tav tm="100000">
                                          <p:val>
                                            <p:strVal val="#ppt_x"/>
                                          </p:val>
                                        </p:tav>
                                      </p:tavLst>
                                    </p:anim>
                                    <p:anim calcmode="lin" valueType="num">
                                      <p:cBhvr additive="base">
                                        <p:cTn id="8" dur="500" fill="hold"/>
                                        <p:tgtEl>
                                          <p:spTgt spid="807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0"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26265F5E-0BA2-F84A-B898-397E87751D8E}"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89090"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89091"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2804EAE5-2BE6-1342-8EC3-A280CE8FAD1A}" type="slidenum">
              <a:rPr lang="en-US" sz="1400">
                <a:solidFill>
                  <a:schemeClr val="accent2"/>
                </a:solidFill>
                <a:latin typeface="Times New Roman" charset="0"/>
              </a:rPr>
              <a:pPr/>
              <a:t>72</a:t>
            </a:fld>
            <a:endParaRPr lang="en-US" sz="1400" b="0">
              <a:solidFill>
                <a:srgbClr val="FBBA03"/>
              </a:solidFill>
              <a:latin typeface="Times New Roman" charset="0"/>
            </a:endParaRPr>
          </a:p>
        </p:txBody>
      </p:sp>
      <p:sp>
        <p:nvSpPr>
          <p:cNvPr id="89092" name="Rectangle 2"/>
          <p:cNvSpPr>
            <a:spLocks noGrp="1" noChangeArrowheads="1"/>
          </p:cNvSpPr>
          <p:nvPr>
            <p:ph type="title"/>
          </p:nvPr>
        </p:nvSpPr>
        <p:spPr>
          <a:xfrm>
            <a:off x="1066800" y="76200"/>
            <a:ext cx="7162800" cy="616496"/>
          </a:xfrm>
          <a:noFill/>
        </p:spPr>
        <p:txBody>
          <a:bodyPr lIns="90487" tIns="44450" rIns="90487" bIns="44450"/>
          <a:lstStyle/>
          <a:p>
            <a:r>
              <a:rPr lang="en-US" dirty="0" err="1">
                <a:latin typeface="Arial" charset="0"/>
              </a:rPr>
              <a:t>Tomasulo</a:t>
            </a:r>
            <a:r>
              <a:rPr lang="en-US" dirty="0">
                <a:latin typeface="Arial" charset="0"/>
              </a:rPr>
              <a:t> Example Cycle 12</a:t>
            </a:r>
          </a:p>
        </p:txBody>
      </p:sp>
      <p:graphicFrame>
        <p:nvGraphicFramePr>
          <p:cNvPr id="89093"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4388" name="Worksheet" r:id="rId3" imgW="9677400" imgH="6616700" progId="Excel.Sheet.8">
                  <p:embed/>
                </p:oleObj>
              </mc:Choice>
              <mc:Fallback>
                <p:oleObj name="Worksheet" r:id="rId3" imgW="9677400" imgH="6616700" progId="Excel.Sheet.8">
                  <p:embed/>
                  <p:pic>
                    <p:nvPicPr>
                      <p:cNvPr id="89093"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6457146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9BAFB4D1-D4A4-9044-A949-FF9481F9E940}"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0114"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0115"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EE7B4B6B-EE85-BA4F-8ABB-9AEEBA55258A}" type="slidenum">
              <a:rPr lang="en-US" sz="1400">
                <a:solidFill>
                  <a:schemeClr val="accent2"/>
                </a:solidFill>
                <a:latin typeface="Times New Roman" charset="0"/>
              </a:rPr>
              <a:pPr/>
              <a:t>73</a:t>
            </a:fld>
            <a:endParaRPr lang="en-US" sz="1400" b="0">
              <a:solidFill>
                <a:srgbClr val="FBBA03"/>
              </a:solidFill>
              <a:latin typeface="Times New Roman" charset="0"/>
            </a:endParaRPr>
          </a:p>
        </p:txBody>
      </p:sp>
      <p:sp>
        <p:nvSpPr>
          <p:cNvPr id="90116" name="Rectangle 2"/>
          <p:cNvSpPr>
            <a:spLocks noGrp="1" noChangeArrowheads="1"/>
          </p:cNvSpPr>
          <p:nvPr>
            <p:ph type="title"/>
          </p:nvPr>
        </p:nvSpPr>
        <p:spPr>
          <a:xfrm>
            <a:off x="1066800" y="76200"/>
            <a:ext cx="7162800" cy="616496"/>
          </a:xfrm>
          <a:noFill/>
        </p:spPr>
        <p:txBody>
          <a:bodyPr lIns="90487" tIns="44450" rIns="90487" bIns="44450"/>
          <a:lstStyle/>
          <a:p>
            <a:r>
              <a:rPr lang="en-US" dirty="0" err="1">
                <a:latin typeface="Arial" charset="0"/>
              </a:rPr>
              <a:t>Tomasulo</a:t>
            </a:r>
            <a:r>
              <a:rPr lang="en-US" dirty="0">
                <a:latin typeface="Arial" charset="0"/>
              </a:rPr>
              <a:t> Example Cycle 13</a:t>
            </a:r>
          </a:p>
        </p:txBody>
      </p:sp>
      <p:graphicFrame>
        <p:nvGraphicFramePr>
          <p:cNvPr id="90117"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5412" name="Worksheet" r:id="rId3" imgW="9677400" imgH="6616700" progId="Excel.Sheet.8">
                  <p:embed/>
                </p:oleObj>
              </mc:Choice>
              <mc:Fallback>
                <p:oleObj name="Worksheet" r:id="rId3" imgW="9677400" imgH="6616700" progId="Excel.Sheet.8">
                  <p:embed/>
                  <p:pic>
                    <p:nvPicPr>
                      <p:cNvPr id="90117"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618220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8FCDFE0D-5A68-4C4C-8D8A-44779978277E}"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1138"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1139"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8AEC0678-B7D1-A24D-9C10-3C3A5AB984C8}" type="slidenum">
              <a:rPr lang="en-US" sz="1400">
                <a:solidFill>
                  <a:schemeClr val="accent2"/>
                </a:solidFill>
                <a:latin typeface="Times New Roman" charset="0"/>
              </a:rPr>
              <a:pPr/>
              <a:t>74</a:t>
            </a:fld>
            <a:endParaRPr lang="en-US" sz="1400" b="0">
              <a:solidFill>
                <a:srgbClr val="FBBA03"/>
              </a:solidFill>
              <a:latin typeface="Times New Roman" charset="0"/>
            </a:endParaRPr>
          </a:p>
        </p:txBody>
      </p:sp>
      <p:sp>
        <p:nvSpPr>
          <p:cNvPr id="91140" name="Rectangle 2"/>
          <p:cNvSpPr>
            <a:spLocks noGrp="1" noChangeArrowheads="1"/>
          </p:cNvSpPr>
          <p:nvPr>
            <p:ph type="title"/>
          </p:nvPr>
        </p:nvSpPr>
        <p:spPr>
          <a:xfrm>
            <a:off x="1066800" y="76200"/>
            <a:ext cx="7162800" cy="544488"/>
          </a:xfrm>
          <a:noFill/>
        </p:spPr>
        <p:txBody>
          <a:bodyPr lIns="90487" tIns="44450" rIns="90487" bIns="44450"/>
          <a:lstStyle/>
          <a:p>
            <a:r>
              <a:rPr lang="en-US" dirty="0" err="1">
                <a:latin typeface="Arial" charset="0"/>
              </a:rPr>
              <a:t>Tomasulo</a:t>
            </a:r>
            <a:r>
              <a:rPr lang="en-US" dirty="0">
                <a:latin typeface="Arial" charset="0"/>
              </a:rPr>
              <a:t> Example Cycle 14</a:t>
            </a:r>
          </a:p>
        </p:txBody>
      </p:sp>
      <p:graphicFrame>
        <p:nvGraphicFramePr>
          <p:cNvPr id="91141"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6436" name="Worksheet" r:id="rId3" imgW="9677400" imgH="6616700" progId="Excel.Sheet.8">
                  <p:embed/>
                </p:oleObj>
              </mc:Choice>
              <mc:Fallback>
                <p:oleObj name="Worksheet" r:id="rId3" imgW="9677400" imgH="6616700" progId="Excel.Sheet.8">
                  <p:embed/>
                  <p:pic>
                    <p:nvPicPr>
                      <p:cNvPr id="91141"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28819207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AABE135A-5D12-5148-ACEB-BB4729CED4B0}"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2162"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2163"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336D2DCC-F236-9B4F-89F6-E644D332F3D4}" type="slidenum">
              <a:rPr lang="en-US" sz="1400">
                <a:solidFill>
                  <a:schemeClr val="accent2"/>
                </a:solidFill>
                <a:latin typeface="Times New Roman" charset="0"/>
              </a:rPr>
              <a:pPr/>
              <a:t>75</a:t>
            </a:fld>
            <a:endParaRPr lang="en-US" sz="1400" b="0">
              <a:solidFill>
                <a:srgbClr val="FBBA03"/>
              </a:solidFill>
              <a:latin typeface="Times New Roman" charset="0"/>
            </a:endParaRPr>
          </a:p>
        </p:txBody>
      </p:sp>
      <p:sp>
        <p:nvSpPr>
          <p:cNvPr id="92164" name="Rectangle 2"/>
          <p:cNvSpPr>
            <a:spLocks noGrp="1" noChangeArrowheads="1"/>
          </p:cNvSpPr>
          <p:nvPr>
            <p:ph type="title"/>
          </p:nvPr>
        </p:nvSpPr>
        <p:spPr>
          <a:xfrm>
            <a:off x="1066800" y="76200"/>
            <a:ext cx="7162800" cy="472480"/>
          </a:xfrm>
          <a:noFill/>
        </p:spPr>
        <p:txBody>
          <a:bodyPr lIns="90487" tIns="44450" rIns="90487" bIns="44450"/>
          <a:lstStyle/>
          <a:p>
            <a:r>
              <a:rPr lang="en-US" dirty="0" err="1">
                <a:latin typeface="Arial" charset="0"/>
              </a:rPr>
              <a:t>Tomasulo</a:t>
            </a:r>
            <a:r>
              <a:rPr lang="en-US" dirty="0">
                <a:latin typeface="Arial" charset="0"/>
              </a:rPr>
              <a:t> Example Cycle 15</a:t>
            </a:r>
          </a:p>
        </p:txBody>
      </p:sp>
      <p:graphicFrame>
        <p:nvGraphicFramePr>
          <p:cNvPr id="92165"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7460" name="Worksheet" r:id="rId3" imgW="9677400" imgH="6616700" progId="Excel.Sheet.8">
                  <p:embed/>
                </p:oleObj>
              </mc:Choice>
              <mc:Fallback>
                <p:oleObj name="Worksheet" r:id="rId3" imgW="9677400" imgH="6616700" progId="Excel.Sheet.8">
                  <p:embed/>
                  <p:pic>
                    <p:nvPicPr>
                      <p:cNvPr id="92165"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12036" name="Rectangle 4"/>
          <p:cNvSpPr>
            <a:spLocks noChangeArrowheads="1"/>
          </p:cNvSpPr>
          <p:nvPr/>
        </p:nvSpPr>
        <p:spPr bwMode="auto">
          <a:xfrm>
            <a:off x="0" y="5943600"/>
            <a:ext cx="8801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400" dirty="0">
                <a:solidFill>
                  <a:srgbClr val="0332B7"/>
                </a:solidFill>
              </a:rPr>
              <a:t>Mult1 (MULTD) completing; what is waiting for it? </a:t>
            </a:r>
          </a:p>
        </p:txBody>
      </p:sp>
    </p:spTree>
    <p:extLst>
      <p:ext uri="{BB962C8B-B14F-4D97-AF65-F5344CB8AC3E}">
        <p14:creationId xmlns:p14="http://schemas.microsoft.com/office/powerpoint/2010/main" val="1128259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2036"/>
                                        </p:tgtEl>
                                        <p:attrNameLst>
                                          <p:attrName>style.visibility</p:attrName>
                                        </p:attrNameLst>
                                      </p:cBhvr>
                                      <p:to>
                                        <p:strVal val="visible"/>
                                      </p:to>
                                    </p:set>
                                    <p:anim calcmode="lin" valueType="num">
                                      <p:cBhvr additive="base">
                                        <p:cTn id="7" dur="500" fill="hold"/>
                                        <p:tgtEl>
                                          <p:spTgt spid="812036"/>
                                        </p:tgtEl>
                                        <p:attrNameLst>
                                          <p:attrName>ppt_x</p:attrName>
                                        </p:attrNameLst>
                                      </p:cBhvr>
                                      <p:tavLst>
                                        <p:tav tm="0">
                                          <p:val>
                                            <p:strVal val="1+#ppt_w/2"/>
                                          </p:val>
                                        </p:tav>
                                        <p:tav tm="100000">
                                          <p:val>
                                            <p:strVal val="#ppt_x"/>
                                          </p:val>
                                        </p:tav>
                                      </p:tavLst>
                                    </p:anim>
                                    <p:anim calcmode="lin" valueType="num">
                                      <p:cBhvr additive="base">
                                        <p:cTn id="8" dur="500" fill="hold"/>
                                        <p:tgtEl>
                                          <p:spTgt spid="812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6"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A886D719-3098-9648-BF6C-D8BBC59EFDCC}"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3186"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3187"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509BC22E-CA45-884B-A0BB-477966F02C14}" type="slidenum">
              <a:rPr lang="en-US" sz="1400">
                <a:solidFill>
                  <a:schemeClr val="accent2"/>
                </a:solidFill>
                <a:latin typeface="Times New Roman" charset="0"/>
              </a:rPr>
              <a:pPr/>
              <a:t>76</a:t>
            </a:fld>
            <a:endParaRPr lang="en-US" sz="1400" b="0">
              <a:solidFill>
                <a:srgbClr val="FBBA03"/>
              </a:solidFill>
              <a:latin typeface="Times New Roman" charset="0"/>
            </a:endParaRPr>
          </a:p>
        </p:txBody>
      </p:sp>
      <p:sp>
        <p:nvSpPr>
          <p:cNvPr id="93188" name="Rectangle 2"/>
          <p:cNvSpPr>
            <a:spLocks noGrp="1" noChangeArrowheads="1"/>
          </p:cNvSpPr>
          <p:nvPr>
            <p:ph type="title"/>
          </p:nvPr>
        </p:nvSpPr>
        <p:spPr>
          <a:xfrm>
            <a:off x="1066800" y="76200"/>
            <a:ext cx="7162800" cy="616496"/>
          </a:xfrm>
          <a:noFill/>
        </p:spPr>
        <p:txBody>
          <a:bodyPr lIns="90487" tIns="44450" rIns="90487" bIns="44450"/>
          <a:lstStyle/>
          <a:p>
            <a:r>
              <a:rPr lang="en-US" dirty="0" err="1">
                <a:latin typeface="Arial" charset="0"/>
              </a:rPr>
              <a:t>Tomasulo</a:t>
            </a:r>
            <a:r>
              <a:rPr lang="en-US" dirty="0">
                <a:latin typeface="Arial" charset="0"/>
              </a:rPr>
              <a:t> Example Cycle 16</a:t>
            </a:r>
          </a:p>
        </p:txBody>
      </p:sp>
      <p:graphicFrame>
        <p:nvGraphicFramePr>
          <p:cNvPr id="93189"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8484" name="Worksheet" r:id="rId3" imgW="9677400" imgH="6616700" progId="Excel.Sheet.8">
                  <p:embed/>
                </p:oleObj>
              </mc:Choice>
              <mc:Fallback>
                <p:oleObj name="Worksheet" r:id="rId3" imgW="9677400" imgH="6616700" progId="Excel.Sheet.8">
                  <p:embed/>
                  <p:pic>
                    <p:nvPicPr>
                      <p:cNvPr id="93189"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3190" name="AutoShape 4"/>
          <p:cNvSpPr>
            <a:spLocks noChangeArrowheads="1"/>
          </p:cNvSpPr>
          <p:nvPr/>
        </p:nvSpPr>
        <p:spPr bwMode="auto">
          <a:xfrm>
            <a:off x="3048000" y="5257800"/>
            <a:ext cx="6858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91" name="AutoShape 5"/>
          <p:cNvSpPr>
            <a:spLocks noChangeArrowheads="1"/>
          </p:cNvSpPr>
          <p:nvPr/>
        </p:nvSpPr>
        <p:spPr bwMode="auto">
          <a:xfrm>
            <a:off x="3733800" y="4343400"/>
            <a:ext cx="685800" cy="304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3062" name="Rectangle 6"/>
          <p:cNvSpPr>
            <a:spLocks noChangeArrowheads="1"/>
          </p:cNvSpPr>
          <p:nvPr/>
        </p:nvSpPr>
        <p:spPr bwMode="auto">
          <a:xfrm>
            <a:off x="304800" y="5943600"/>
            <a:ext cx="849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400">
                <a:solidFill>
                  <a:srgbClr val="0332B7"/>
                </a:solidFill>
              </a:rPr>
              <a:t>Just waiting for Mult2 (DIVD) to complete</a:t>
            </a:r>
          </a:p>
        </p:txBody>
      </p:sp>
    </p:spTree>
    <p:extLst>
      <p:ext uri="{BB962C8B-B14F-4D97-AF65-F5344CB8AC3E}">
        <p14:creationId xmlns:p14="http://schemas.microsoft.com/office/powerpoint/2010/main" val="301212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3062"/>
                                        </p:tgtEl>
                                        <p:attrNameLst>
                                          <p:attrName>style.visibility</p:attrName>
                                        </p:attrNameLst>
                                      </p:cBhvr>
                                      <p:to>
                                        <p:strVal val="visible"/>
                                      </p:to>
                                    </p:set>
                                    <p:anim calcmode="lin" valueType="num">
                                      <p:cBhvr additive="base">
                                        <p:cTn id="7" dur="500" fill="hold"/>
                                        <p:tgtEl>
                                          <p:spTgt spid="813062"/>
                                        </p:tgtEl>
                                        <p:attrNameLst>
                                          <p:attrName>ppt_x</p:attrName>
                                        </p:attrNameLst>
                                      </p:cBhvr>
                                      <p:tavLst>
                                        <p:tav tm="0">
                                          <p:val>
                                            <p:strVal val="1+#ppt_w/2"/>
                                          </p:val>
                                        </p:tav>
                                        <p:tav tm="100000">
                                          <p:val>
                                            <p:strVal val="#ppt_x"/>
                                          </p:val>
                                        </p:tav>
                                      </p:tavLst>
                                    </p:anim>
                                    <p:anim calcmode="lin" valueType="num">
                                      <p:cBhvr additive="base">
                                        <p:cTn id="8" dur="500" fill="hold"/>
                                        <p:tgtEl>
                                          <p:spTgt spid="8130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2"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41454D8B-9ED6-4249-B38A-35794E59C9AB}"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4210" name="Footer Placeholder 3"/>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4211" name="Slide Number Placeholder 4"/>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FF17AA4C-8C3F-6F48-888C-71D0CFE2B84B}" type="slidenum">
              <a:rPr lang="en-US" sz="1400">
                <a:solidFill>
                  <a:schemeClr val="accent2"/>
                </a:solidFill>
                <a:latin typeface="Times New Roman" charset="0"/>
              </a:rPr>
              <a:pPr/>
              <a:t>77</a:t>
            </a:fld>
            <a:endParaRPr lang="en-US" sz="1400" b="0">
              <a:solidFill>
                <a:srgbClr val="FBBA03"/>
              </a:solidFill>
              <a:latin typeface="Times New Roman" charset="0"/>
            </a:endParaRPr>
          </a:p>
        </p:txBody>
      </p:sp>
      <p:sp>
        <p:nvSpPr>
          <p:cNvPr id="94212" name="Rectangle 2"/>
          <p:cNvSpPr>
            <a:spLocks noGrp="1" noChangeArrowheads="1"/>
          </p:cNvSpPr>
          <p:nvPr>
            <p:ph type="title"/>
          </p:nvPr>
        </p:nvSpPr>
        <p:spPr>
          <a:xfrm>
            <a:off x="838200" y="1981200"/>
            <a:ext cx="7162800" cy="1143000"/>
          </a:xfrm>
        </p:spPr>
        <p:txBody>
          <a:bodyPr/>
          <a:lstStyle/>
          <a:p>
            <a:r>
              <a:rPr lang="en-US">
                <a:latin typeface="Arial" charset="0"/>
              </a:rPr>
              <a:t>Faster than light computation</a:t>
            </a:r>
            <a:br>
              <a:rPr lang="en-US">
                <a:latin typeface="Arial" charset="0"/>
              </a:rPr>
            </a:br>
            <a:r>
              <a:rPr lang="en-US">
                <a:latin typeface="Arial" charset="0"/>
              </a:rPr>
              <a:t>(skip a couple of cycles)</a:t>
            </a:r>
          </a:p>
        </p:txBody>
      </p:sp>
    </p:spTree>
    <p:extLst>
      <p:ext uri="{BB962C8B-B14F-4D97-AF65-F5344CB8AC3E}">
        <p14:creationId xmlns:p14="http://schemas.microsoft.com/office/powerpoint/2010/main" val="7431732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DF3EAC13-EB7F-5E43-8F52-3DDA28C95443}"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5234"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5235"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00084B94-E870-E64D-8315-C5CD19526A12}" type="slidenum">
              <a:rPr lang="en-US" sz="1400">
                <a:solidFill>
                  <a:schemeClr val="accent2"/>
                </a:solidFill>
                <a:latin typeface="Times New Roman" charset="0"/>
              </a:rPr>
              <a:pPr/>
              <a:t>78</a:t>
            </a:fld>
            <a:endParaRPr lang="en-US" sz="1400" b="0">
              <a:solidFill>
                <a:srgbClr val="FBBA03"/>
              </a:solidFill>
              <a:latin typeface="Times New Roman" charset="0"/>
            </a:endParaRPr>
          </a:p>
        </p:txBody>
      </p:sp>
      <p:sp>
        <p:nvSpPr>
          <p:cNvPr id="95236" name="Rectangle 2"/>
          <p:cNvSpPr>
            <a:spLocks noGrp="1" noChangeArrowheads="1"/>
          </p:cNvSpPr>
          <p:nvPr>
            <p:ph type="title"/>
          </p:nvPr>
        </p:nvSpPr>
        <p:spPr>
          <a:xfrm>
            <a:off x="1066800" y="76200"/>
            <a:ext cx="7162800" cy="616496"/>
          </a:xfrm>
          <a:noFill/>
        </p:spPr>
        <p:txBody>
          <a:bodyPr lIns="90487" tIns="44450" rIns="90487" bIns="44450"/>
          <a:lstStyle/>
          <a:p>
            <a:r>
              <a:rPr lang="en-US" dirty="0" err="1">
                <a:latin typeface="Arial" charset="0"/>
              </a:rPr>
              <a:t>Tomasulo</a:t>
            </a:r>
            <a:r>
              <a:rPr lang="en-US" dirty="0">
                <a:latin typeface="Arial" charset="0"/>
              </a:rPr>
              <a:t> Example Cycle 55</a:t>
            </a:r>
          </a:p>
        </p:txBody>
      </p:sp>
      <p:graphicFrame>
        <p:nvGraphicFramePr>
          <p:cNvPr id="95237"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19508" name="Worksheet" r:id="rId3" imgW="9677400" imgH="6616700" progId="Excel.Sheet.8">
                  <p:embed/>
                </p:oleObj>
              </mc:Choice>
              <mc:Fallback>
                <p:oleObj name="Worksheet" r:id="rId3" imgW="9677400" imgH="6616700" progId="Excel.Sheet.8">
                  <p:embed/>
                  <p:pic>
                    <p:nvPicPr>
                      <p:cNvPr id="95237"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70503781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2DE3D7BC-D007-1C45-BBF8-1AA6B341806C}"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6258"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6259"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9AA648BD-86D3-F745-8F7F-011154E165B0}" type="slidenum">
              <a:rPr lang="en-US" sz="1400">
                <a:solidFill>
                  <a:schemeClr val="accent2"/>
                </a:solidFill>
                <a:latin typeface="Times New Roman" charset="0"/>
              </a:rPr>
              <a:pPr/>
              <a:t>79</a:t>
            </a:fld>
            <a:endParaRPr lang="en-US" sz="1400" b="0">
              <a:solidFill>
                <a:srgbClr val="FBBA03"/>
              </a:solidFill>
              <a:latin typeface="Times New Roman" charset="0"/>
            </a:endParaRPr>
          </a:p>
        </p:txBody>
      </p:sp>
      <p:sp>
        <p:nvSpPr>
          <p:cNvPr id="96260" name="Rectangle 2"/>
          <p:cNvSpPr>
            <a:spLocks noGrp="1" noChangeArrowheads="1"/>
          </p:cNvSpPr>
          <p:nvPr>
            <p:ph type="title"/>
          </p:nvPr>
        </p:nvSpPr>
        <p:spPr>
          <a:xfrm>
            <a:off x="1066800" y="76200"/>
            <a:ext cx="7162800" cy="544488"/>
          </a:xfrm>
          <a:noFill/>
        </p:spPr>
        <p:txBody>
          <a:bodyPr lIns="90487" tIns="44450" rIns="90487" bIns="44450"/>
          <a:lstStyle/>
          <a:p>
            <a:r>
              <a:rPr lang="en-US" dirty="0" err="1">
                <a:latin typeface="Arial" charset="0"/>
              </a:rPr>
              <a:t>Tomasulo</a:t>
            </a:r>
            <a:r>
              <a:rPr lang="en-US" dirty="0">
                <a:latin typeface="Arial" charset="0"/>
              </a:rPr>
              <a:t> Example Cycle 56</a:t>
            </a:r>
          </a:p>
        </p:txBody>
      </p:sp>
      <p:graphicFrame>
        <p:nvGraphicFramePr>
          <p:cNvPr id="96261"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20532" name="Worksheet" r:id="rId3" imgW="9677400" imgH="6616700" progId="Excel.Sheet.8">
                  <p:embed/>
                </p:oleObj>
              </mc:Choice>
              <mc:Fallback>
                <p:oleObj name="Worksheet" r:id="rId3" imgW="9677400" imgH="6616700" progId="Excel.Sheet.8">
                  <p:embed/>
                  <p:pic>
                    <p:nvPicPr>
                      <p:cNvPr id="96261"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16132" name="Rectangle 4"/>
          <p:cNvSpPr>
            <a:spLocks noChangeArrowheads="1"/>
          </p:cNvSpPr>
          <p:nvPr/>
        </p:nvSpPr>
        <p:spPr bwMode="auto">
          <a:xfrm>
            <a:off x="0" y="5943600"/>
            <a:ext cx="8801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400" dirty="0">
                <a:solidFill>
                  <a:srgbClr val="0332B7"/>
                </a:solidFill>
              </a:rPr>
              <a:t>Mult2 (DIVD) is completing; what is waiting for it? </a:t>
            </a:r>
          </a:p>
        </p:txBody>
      </p:sp>
    </p:spTree>
    <p:extLst>
      <p:ext uri="{BB962C8B-B14F-4D97-AF65-F5344CB8AC3E}">
        <p14:creationId xmlns:p14="http://schemas.microsoft.com/office/powerpoint/2010/main" val="3779245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6132"/>
                                        </p:tgtEl>
                                        <p:attrNameLst>
                                          <p:attrName>style.visibility</p:attrName>
                                        </p:attrNameLst>
                                      </p:cBhvr>
                                      <p:to>
                                        <p:strVal val="visible"/>
                                      </p:to>
                                    </p:set>
                                    <p:anim calcmode="lin" valueType="num">
                                      <p:cBhvr additive="base">
                                        <p:cTn id="7" dur="500" fill="hold"/>
                                        <p:tgtEl>
                                          <p:spTgt spid="816132"/>
                                        </p:tgtEl>
                                        <p:attrNameLst>
                                          <p:attrName>ppt_x</p:attrName>
                                        </p:attrNameLst>
                                      </p:cBhvr>
                                      <p:tavLst>
                                        <p:tav tm="0">
                                          <p:val>
                                            <p:strVal val="1+#ppt_w/2"/>
                                          </p:val>
                                        </p:tav>
                                        <p:tav tm="100000">
                                          <p:val>
                                            <p:strVal val="#ppt_x"/>
                                          </p:val>
                                        </p:tav>
                                      </p:tavLst>
                                    </p:anim>
                                    <p:anim calcmode="lin" valueType="num">
                                      <p:cBhvr additive="base">
                                        <p:cTn id="8" dur="500" fill="hold"/>
                                        <p:tgtEl>
                                          <p:spTgt spid="816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Date Placeholder 3"/>
          <p:cNvSpPr>
            <a:spLocks noGrp="1"/>
          </p:cNvSpPr>
          <p:nvPr>
            <p:ph type="dt" sz="half" idx="10"/>
          </p:nvPr>
        </p:nvSpPr>
        <p:spPr/>
        <p:txBody>
          <a:bodyPr/>
          <a:lstStyle/>
          <a:p>
            <a:fld id="{6118D0F1-B87F-4627-A7A4-608961CA2251}" type="datetime1">
              <a:rPr lang="en-US"/>
              <a:pPr/>
              <a:t>3/5/2019</a:t>
            </a:fld>
            <a:endParaRPr lang="en-US"/>
          </a:p>
        </p:txBody>
      </p:sp>
      <p:sp>
        <p:nvSpPr>
          <p:cNvPr id="173"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174" name="Slide Number Placeholder 5"/>
          <p:cNvSpPr>
            <a:spLocks noGrp="1"/>
          </p:cNvSpPr>
          <p:nvPr>
            <p:ph type="sldNum" sz="quarter" idx="4294967295"/>
          </p:nvPr>
        </p:nvSpPr>
        <p:spPr>
          <a:xfrm>
            <a:off x="6553200" y="6356350"/>
            <a:ext cx="2133600" cy="365125"/>
          </a:xfrm>
          <a:prstGeom prst="rect">
            <a:avLst/>
          </a:prstGeom>
        </p:spPr>
        <p:txBody>
          <a:bodyPr/>
          <a:lstStyle/>
          <a:p>
            <a:fld id="{39A4A3F5-D68F-4E9C-8BBD-0EF20AB539CC}" type="slidenum">
              <a:rPr lang="en-US"/>
              <a:pPr/>
              <a:t>8</a:t>
            </a:fld>
            <a:endParaRPr lang="en-US" b="0">
              <a:solidFill>
                <a:srgbClr val="FBBA03"/>
              </a:solidFill>
            </a:endParaRPr>
          </a:p>
        </p:txBody>
      </p:sp>
      <p:sp>
        <p:nvSpPr>
          <p:cNvPr id="962562" name="Rectangle 2"/>
          <p:cNvSpPr>
            <a:spLocks noGrp="1" noChangeArrowheads="1"/>
          </p:cNvSpPr>
          <p:nvPr>
            <p:ph type="title"/>
          </p:nvPr>
        </p:nvSpPr>
        <p:spPr>
          <a:xfrm>
            <a:off x="457200" y="0"/>
            <a:ext cx="8229600" cy="764704"/>
          </a:xfrm>
          <a:noFill/>
          <a:ln/>
        </p:spPr>
        <p:txBody>
          <a:bodyPr lIns="90488" tIns="44450" rIns="90488" bIns="44450">
            <a:normAutofit fontScale="90000"/>
          </a:bodyPr>
          <a:lstStyle/>
          <a:p>
            <a:r>
              <a:rPr lang="en-US" dirty="0"/>
              <a:t>One Memory </a:t>
            </a:r>
            <a:r>
              <a:rPr lang="en-US" dirty="0" smtClean="0"/>
              <a:t>Port/</a:t>
            </a:r>
            <a:r>
              <a:rPr lang="en-US" dirty="0" smtClean="0">
                <a:solidFill>
                  <a:srgbClr val="FF0000"/>
                </a:solidFill>
              </a:rPr>
              <a:t>Structural </a:t>
            </a:r>
            <a:r>
              <a:rPr lang="en-US" dirty="0">
                <a:solidFill>
                  <a:srgbClr val="FF0000"/>
                </a:solidFill>
              </a:rPr>
              <a:t>Hazards</a:t>
            </a:r>
            <a:r>
              <a:rPr lang="en-US" dirty="0"/>
              <a:t/>
            </a:r>
            <a:br>
              <a:rPr lang="en-US" dirty="0"/>
            </a:br>
            <a:endParaRPr lang="en-US" sz="1800" dirty="0">
              <a:solidFill>
                <a:schemeClr val="tx1"/>
              </a:solidFill>
            </a:endParaRPr>
          </a:p>
        </p:txBody>
      </p:sp>
      <p:sp>
        <p:nvSpPr>
          <p:cNvPr id="962563" name="Rectangle 3"/>
          <p:cNvSpPr>
            <a:spLocks noChangeArrowheads="1"/>
          </p:cNvSpPr>
          <p:nvPr/>
        </p:nvSpPr>
        <p:spPr bwMode="auto">
          <a:xfrm>
            <a:off x="228600" y="2209800"/>
            <a:ext cx="412750" cy="3441700"/>
          </a:xfrm>
          <a:prstGeom prst="rect">
            <a:avLst/>
          </a:prstGeom>
          <a:noFill/>
          <a:ln w="12700">
            <a:noFill/>
            <a:miter lim="800000"/>
            <a:headEnd/>
            <a:tailEnd/>
          </a:ln>
          <a:effectLst/>
        </p:spPr>
        <p:txBody>
          <a:bodyPr wrap="none" lIns="90488" tIns="44450" rIns="90488" bIns="44450">
            <a:spAutoFit/>
          </a:bodyPr>
          <a:lstStyle/>
          <a:p>
            <a:pPr algn="ctr">
              <a:spcBef>
                <a:spcPct val="0"/>
              </a:spcBef>
            </a:pPr>
            <a:r>
              <a:rPr lang="en-US" sz="2000" i="1">
                <a:solidFill>
                  <a:schemeClr val="tx1"/>
                </a:solidFill>
                <a:latin typeface="Comic Sans MS" pitchFamily="66" charset="0"/>
              </a:rPr>
              <a:t>I</a:t>
            </a:r>
          </a:p>
          <a:p>
            <a:pPr algn="ctr">
              <a:spcBef>
                <a:spcPct val="0"/>
              </a:spcBef>
            </a:pPr>
            <a:r>
              <a:rPr lang="en-US" sz="2000" i="1">
                <a:solidFill>
                  <a:schemeClr val="tx1"/>
                </a:solidFill>
                <a:latin typeface="Comic Sans MS" pitchFamily="66" charset="0"/>
              </a:rPr>
              <a:t>n</a:t>
            </a:r>
          </a:p>
          <a:p>
            <a:pPr algn="ctr">
              <a:spcBef>
                <a:spcPct val="0"/>
              </a:spcBef>
            </a:pPr>
            <a:r>
              <a:rPr lang="en-US" sz="2000" i="1">
                <a:solidFill>
                  <a:schemeClr val="tx1"/>
                </a:solidFill>
                <a:latin typeface="Comic Sans MS" pitchFamily="66" charset="0"/>
              </a:rPr>
              <a:t>s</a:t>
            </a:r>
          </a:p>
          <a:p>
            <a:pPr algn="ctr">
              <a:spcBef>
                <a:spcPct val="0"/>
              </a:spcBef>
            </a:pPr>
            <a:r>
              <a:rPr lang="en-US" sz="2000" i="1">
                <a:solidFill>
                  <a:schemeClr val="tx1"/>
                </a:solidFill>
                <a:latin typeface="Comic Sans MS" pitchFamily="66" charset="0"/>
              </a:rPr>
              <a:t>t</a:t>
            </a:r>
          </a:p>
          <a:p>
            <a:pPr algn="ctr">
              <a:spcBef>
                <a:spcPct val="0"/>
              </a:spcBef>
            </a:pPr>
            <a:r>
              <a:rPr lang="en-US" sz="2000" i="1">
                <a:solidFill>
                  <a:schemeClr val="tx1"/>
                </a:solidFill>
                <a:latin typeface="Comic Sans MS" pitchFamily="66" charset="0"/>
              </a:rPr>
              <a:t>r.</a:t>
            </a:r>
          </a:p>
          <a:p>
            <a:pPr algn="ctr">
              <a:spcBef>
                <a:spcPct val="0"/>
              </a:spcBef>
            </a:pPr>
            <a:endParaRPr lang="en-US" sz="2000" i="1">
              <a:solidFill>
                <a:schemeClr val="tx1"/>
              </a:solidFill>
              <a:latin typeface="Comic Sans MS" pitchFamily="66" charset="0"/>
            </a:endParaRPr>
          </a:p>
          <a:p>
            <a:pPr algn="ctr">
              <a:spcBef>
                <a:spcPct val="0"/>
              </a:spcBef>
            </a:pPr>
            <a:r>
              <a:rPr lang="en-US" sz="2000" i="1">
                <a:solidFill>
                  <a:schemeClr val="tx1"/>
                </a:solidFill>
                <a:latin typeface="Comic Sans MS" pitchFamily="66" charset="0"/>
              </a:rPr>
              <a:t>O</a:t>
            </a:r>
          </a:p>
          <a:p>
            <a:pPr algn="ctr">
              <a:spcBef>
                <a:spcPct val="0"/>
              </a:spcBef>
            </a:pPr>
            <a:r>
              <a:rPr lang="en-US" sz="2000" i="1">
                <a:solidFill>
                  <a:schemeClr val="tx1"/>
                </a:solidFill>
                <a:latin typeface="Comic Sans MS" pitchFamily="66" charset="0"/>
              </a:rPr>
              <a:t>r</a:t>
            </a:r>
          </a:p>
          <a:p>
            <a:pPr algn="ctr">
              <a:spcBef>
                <a:spcPct val="0"/>
              </a:spcBef>
            </a:pPr>
            <a:r>
              <a:rPr lang="en-US" sz="2000" i="1">
                <a:solidFill>
                  <a:schemeClr val="tx1"/>
                </a:solidFill>
                <a:latin typeface="Comic Sans MS" pitchFamily="66" charset="0"/>
              </a:rPr>
              <a:t>d</a:t>
            </a:r>
          </a:p>
          <a:p>
            <a:pPr algn="ctr">
              <a:spcBef>
                <a:spcPct val="0"/>
              </a:spcBef>
            </a:pPr>
            <a:r>
              <a:rPr lang="en-US" sz="2000" i="1">
                <a:solidFill>
                  <a:schemeClr val="tx1"/>
                </a:solidFill>
                <a:latin typeface="Comic Sans MS" pitchFamily="66" charset="0"/>
              </a:rPr>
              <a:t>e</a:t>
            </a:r>
          </a:p>
          <a:p>
            <a:pPr algn="ctr">
              <a:spcBef>
                <a:spcPct val="0"/>
              </a:spcBef>
            </a:pPr>
            <a:r>
              <a:rPr lang="en-US" sz="2000" i="1">
                <a:solidFill>
                  <a:schemeClr val="tx1"/>
                </a:solidFill>
                <a:latin typeface="Comic Sans MS" pitchFamily="66" charset="0"/>
              </a:rPr>
              <a:t>r</a:t>
            </a:r>
          </a:p>
        </p:txBody>
      </p:sp>
      <p:sp>
        <p:nvSpPr>
          <p:cNvPr id="962564" name="Line 4"/>
          <p:cNvSpPr>
            <a:spLocks noChangeShapeType="1"/>
          </p:cNvSpPr>
          <p:nvPr/>
        </p:nvSpPr>
        <p:spPr bwMode="auto">
          <a:xfrm flipH="1">
            <a:off x="685800" y="1828800"/>
            <a:ext cx="0" cy="39624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962565" name="Rectangle 5"/>
          <p:cNvSpPr>
            <a:spLocks noChangeArrowheads="1"/>
          </p:cNvSpPr>
          <p:nvPr/>
        </p:nvSpPr>
        <p:spPr bwMode="auto">
          <a:xfrm>
            <a:off x="1066800" y="1143000"/>
            <a:ext cx="2508250" cy="393700"/>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000" i="1">
                <a:solidFill>
                  <a:schemeClr val="tx1"/>
                </a:solidFill>
                <a:latin typeface="Comic Sans MS" pitchFamily="66" charset="0"/>
              </a:rPr>
              <a:t>Time (clock cycles)</a:t>
            </a:r>
          </a:p>
        </p:txBody>
      </p:sp>
      <p:sp>
        <p:nvSpPr>
          <p:cNvPr id="962566" name="Rectangle 6"/>
          <p:cNvSpPr>
            <a:spLocks noChangeArrowheads="1"/>
          </p:cNvSpPr>
          <p:nvPr/>
        </p:nvSpPr>
        <p:spPr bwMode="auto">
          <a:xfrm>
            <a:off x="685800" y="2209800"/>
            <a:ext cx="911225"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Load</a:t>
            </a:r>
          </a:p>
        </p:txBody>
      </p:sp>
      <p:sp>
        <p:nvSpPr>
          <p:cNvPr id="962567" name="Rectangle 7"/>
          <p:cNvSpPr>
            <a:spLocks noChangeArrowheads="1"/>
          </p:cNvSpPr>
          <p:nvPr/>
        </p:nvSpPr>
        <p:spPr bwMode="auto">
          <a:xfrm>
            <a:off x="685800" y="2955925"/>
            <a:ext cx="1458913"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Instr 1</a:t>
            </a:r>
          </a:p>
        </p:txBody>
      </p:sp>
      <p:sp>
        <p:nvSpPr>
          <p:cNvPr id="962568" name="Rectangle 8"/>
          <p:cNvSpPr>
            <a:spLocks noChangeArrowheads="1"/>
          </p:cNvSpPr>
          <p:nvPr/>
        </p:nvSpPr>
        <p:spPr bwMode="auto">
          <a:xfrm>
            <a:off x="736600" y="3749675"/>
            <a:ext cx="1458913"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Instr 2</a:t>
            </a:r>
          </a:p>
        </p:txBody>
      </p:sp>
      <p:sp>
        <p:nvSpPr>
          <p:cNvPr id="962569" name="Rectangle 9"/>
          <p:cNvSpPr>
            <a:spLocks noChangeArrowheads="1"/>
          </p:cNvSpPr>
          <p:nvPr/>
        </p:nvSpPr>
        <p:spPr bwMode="auto">
          <a:xfrm>
            <a:off x="746125" y="4500563"/>
            <a:ext cx="1093788"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Stall</a:t>
            </a:r>
          </a:p>
        </p:txBody>
      </p:sp>
      <p:sp>
        <p:nvSpPr>
          <p:cNvPr id="962570" name="Rectangle 10"/>
          <p:cNvSpPr>
            <a:spLocks noChangeArrowheads="1"/>
          </p:cNvSpPr>
          <p:nvPr/>
        </p:nvSpPr>
        <p:spPr bwMode="auto">
          <a:xfrm>
            <a:off x="784225" y="5281613"/>
            <a:ext cx="1458913" cy="454025"/>
          </a:xfrm>
          <a:prstGeom prst="rect">
            <a:avLst/>
          </a:prstGeom>
          <a:solidFill>
            <a:schemeClr val="bg1"/>
          </a:solidFill>
          <a:ln w="12700">
            <a:noFill/>
            <a:miter lim="800000"/>
            <a:headEnd/>
            <a:tailEnd/>
          </a:ln>
          <a:effectLst/>
        </p:spPr>
        <p:txBody>
          <a:bodyPr wrap="none" lIns="90488" tIns="44450" rIns="90488" bIns="44450">
            <a:spAutoFit/>
          </a:bodyPr>
          <a:lstStyle/>
          <a:p>
            <a:pPr>
              <a:spcBef>
                <a:spcPct val="0"/>
              </a:spcBef>
            </a:pPr>
            <a:r>
              <a:rPr lang="en-US" sz="2400">
                <a:solidFill>
                  <a:schemeClr val="tx1"/>
                </a:solidFill>
                <a:latin typeface="Courier New" pitchFamily="49" charset="0"/>
              </a:rPr>
              <a:t>Instr 3</a:t>
            </a:r>
          </a:p>
        </p:txBody>
      </p:sp>
      <p:sp>
        <p:nvSpPr>
          <p:cNvPr id="962571" name="Line 11"/>
          <p:cNvSpPr>
            <a:spLocks noChangeShapeType="1"/>
          </p:cNvSpPr>
          <p:nvPr/>
        </p:nvSpPr>
        <p:spPr bwMode="auto">
          <a:xfrm>
            <a:off x="1219200" y="1600200"/>
            <a:ext cx="6553200" cy="0"/>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2" name="Group 12"/>
          <p:cNvGrpSpPr>
            <a:grpSpLocks noChangeAspect="1"/>
          </p:cNvGrpSpPr>
          <p:nvPr/>
        </p:nvGrpSpPr>
        <p:grpSpPr bwMode="auto">
          <a:xfrm>
            <a:off x="2609850" y="2222500"/>
            <a:ext cx="447675" cy="369888"/>
            <a:chOff x="1374" y="528"/>
            <a:chExt cx="480" cy="432"/>
          </a:xfrm>
        </p:grpSpPr>
        <p:grpSp>
          <p:nvGrpSpPr>
            <p:cNvPr id="3" name="Group 13"/>
            <p:cNvGrpSpPr>
              <a:grpSpLocks noChangeAspect="1"/>
            </p:cNvGrpSpPr>
            <p:nvPr/>
          </p:nvGrpSpPr>
          <p:grpSpPr bwMode="auto">
            <a:xfrm>
              <a:off x="1374" y="528"/>
              <a:ext cx="480" cy="432"/>
              <a:chOff x="1392" y="528"/>
              <a:chExt cx="480" cy="432"/>
            </a:xfrm>
          </p:grpSpPr>
          <p:sp>
            <p:nvSpPr>
              <p:cNvPr id="962574"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2575"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2576" name="Text Box 16"/>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2577" name="Line 17"/>
          <p:cNvSpPr>
            <a:spLocks noChangeAspect="1" noChangeShapeType="1"/>
          </p:cNvSpPr>
          <p:nvPr/>
        </p:nvSpPr>
        <p:spPr bwMode="auto">
          <a:xfrm>
            <a:off x="3060700" y="2297113"/>
            <a:ext cx="495300" cy="0"/>
          </a:xfrm>
          <a:prstGeom prst="line">
            <a:avLst/>
          </a:prstGeom>
          <a:noFill/>
          <a:ln w="28575">
            <a:solidFill>
              <a:schemeClr val="tx1"/>
            </a:solidFill>
            <a:round/>
            <a:headEnd/>
            <a:tailEnd/>
          </a:ln>
          <a:effectLst/>
        </p:spPr>
        <p:txBody>
          <a:bodyPr wrap="none" anchor="ctr"/>
          <a:lstStyle/>
          <a:p>
            <a:endParaRPr lang="en-US"/>
          </a:p>
        </p:txBody>
      </p:sp>
      <p:sp>
        <p:nvSpPr>
          <p:cNvPr id="962578" name="Line 18"/>
          <p:cNvSpPr>
            <a:spLocks noChangeAspect="1" noChangeShapeType="1"/>
          </p:cNvSpPr>
          <p:nvPr/>
        </p:nvSpPr>
        <p:spPr bwMode="auto">
          <a:xfrm>
            <a:off x="3060700" y="2517775"/>
            <a:ext cx="495300" cy="0"/>
          </a:xfrm>
          <a:prstGeom prst="line">
            <a:avLst/>
          </a:prstGeom>
          <a:noFill/>
          <a:ln w="28575">
            <a:solidFill>
              <a:schemeClr val="tx1"/>
            </a:solidFill>
            <a:round/>
            <a:headEnd/>
            <a:tailEnd/>
          </a:ln>
          <a:effectLst/>
        </p:spPr>
        <p:txBody>
          <a:bodyPr wrap="none" anchor="ctr"/>
          <a:lstStyle/>
          <a:p>
            <a:endParaRPr lang="en-US"/>
          </a:p>
        </p:txBody>
      </p:sp>
      <p:grpSp>
        <p:nvGrpSpPr>
          <p:cNvPr id="4" name="Group 19"/>
          <p:cNvGrpSpPr>
            <a:grpSpLocks noChangeAspect="1"/>
          </p:cNvGrpSpPr>
          <p:nvPr/>
        </p:nvGrpSpPr>
        <p:grpSpPr bwMode="auto">
          <a:xfrm>
            <a:off x="3467100" y="2112963"/>
            <a:ext cx="403225" cy="588962"/>
            <a:chOff x="2991" y="411"/>
            <a:chExt cx="359" cy="768"/>
          </a:xfrm>
        </p:grpSpPr>
        <p:sp>
          <p:nvSpPr>
            <p:cNvPr id="962580" name="AutoShape 20"/>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2581"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2582" name="Freeform 22"/>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2583" name="Text Box 23"/>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2584" name="Line 24"/>
          <p:cNvSpPr>
            <a:spLocks noChangeAspect="1" noChangeShapeType="1"/>
          </p:cNvSpPr>
          <p:nvPr/>
        </p:nvSpPr>
        <p:spPr bwMode="auto">
          <a:xfrm>
            <a:off x="3875088" y="2408238"/>
            <a:ext cx="496887" cy="0"/>
          </a:xfrm>
          <a:prstGeom prst="line">
            <a:avLst/>
          </a:prstGeom>
          <a:noFill/>
          <a:ln w="28575">
            <a:solidFill>
              <a:schemeClr val="tx1"/>
            </a:solidFill>
            <a:round/>
            <a:headEnd/>
            <a:tailEnd/>
          </a:ln>
          <a:effectLst/>
        </p:spPr>
        <p:txBody>
          <a:bodyPr wrap="none" anchor="ctr"/>
          <a:lstStyle/>
          <a:p>
            <a:endParaRPr lang="en-US"/>
          </a:p>
        </p:txBody>
      </p:sp>
      <p:sp>
        <p:nvSpPr>
          <p:cNvPr id="962585" name="Line 25"/>
          <p:cNvSpPr>
            <a:spLocks noChangeAspect="1" noChangeShapeType="1"/>
          </p:cNvSpPr>
          <p:nvPr/>
        </p:nvSpPr>
        <p:spPr bwMode="auto">
          <a:xfrm>
            <a:off x="4733925" y="2408238"/>
            <a:ext cx="498475" cy="0"/>
          </a:xfrm>
          <a:prstGeom prst="line">
            <a:avLst/>
          </a:prstGeom>
          <a:noFill/>
          <a:ln w="28575">
            <a:solidFill>
              <a:schemeClr val="tx1"/>
            </a:solidFill>
            <a:round/>
            <a:headEnd/>
            <a:tailEnd/>
          </a:ln>
          <a:effectLst/>
        </p:spPr>
        <p:txBody>
          <a:bodyPr wrap="none" anchor="ctr"/>
          <a:lstStyle/>
          <a:p>
            <a:endParaRPr lang="en-US"/>
          </a:p>
        </p:txBody>
      </p:sp>
      <p:sp>
        <p:nvSpPr>
          <p:cNvPr id="962586" name="Rectangle 26"/>
          <p:cNvSpPr>
            <a:spLocks noChangeAspect="1" noChangeArrowheads="1"/>
          </p:cNvSpPr>
          <p:nvPr/>
        </p:nvSpPr>
        <p:spPr bwMode="auto">
          <a:xfrm>
            <a:off x="4252913" y="2224088"/>
            <a:ext cx="450850" cy="368300"/>
          </a:xfrm>
          <a:prstGeom prst="rect">
            <a:avLst/>
          </a:prstGeom>
          <a:no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2587" name="Text Box 27"/>
          <p:cNvSpPr txBox="1">
            <a:spLocks noChangeAspect="1" noChangeArrowheads="1"/>
          </p:cNvSpPr>
          <p:nvPr/>
        </p:nvSpPr>
        <p:spPr bwMode="auto">
          <a:xfrm>
            <a:off x="4194175" y="2263775"/>
            <a:ext cx="558800" cy="244475"/>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sp>
        <p:nvSpPr>
          <p:cNvPr id="962588" name="Freeform 28"/>
          <p:cNvSpPr>
            <a:spLocks noChangeAspect="1"/>
          </p:cNvSpPr>
          <p:nvPr/>
        </p:nvSpPr>
        <p:spPr bwMode="auto">
          <a:xfrm>
            <a:off x="4191000" y="2408238"/>
            <a:ext cx="674688" cy="293687"/>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2589" name="Line 29"/>
          <p:cNvSpPr>
            <a:spLocks noChangeAspect="1" noChangeShapeType="1"/>
          </p:cNvSpPr>
          <p:nvPr/>
        </p:nvSpPr>
        <p:spPr bwMode="auto">
          <a:xfrm>
            <a:off x="2141538" y="2519363"/>
            <a:ext cx="468312" cy="0"/>
          </a:xfrm>
          <a:prstGeom prst="line">
            <a:avLst/>
          </a:prstGeom>
          <a:noFill/>
          <a:ln w="28575">
            <a:solidFill>
              <a:schemeClr val="tx1"/>
            </a:solidFill>
            <a:round/>
            <a:headEnd/>
            <a:tailEnd/>
          </a:ln>
          <a:effectLst/>
        </p:spPr>
        <p:txBody>
          <a:bodyPr wrap="none" anchor="ctr"/>
          <a:lstStyle/>
          <a:p>
            <a:endParaRPr lang="en-US"/>
          </a:p>
        </p:txBody>
      </p:sp>
      <p:sp>
        <p:nvSpPr>
          <p:cNvPr id="962590" name="Line 30"/>
          <p:cNvSpPr>
            <a:spLocks noChangeAspect="1" noChangeShapeType="1"/>
          </p:cNvSpPr>
          <p:nvPr/>
        </p:nvSpPr>
        <p:spPr bwMode="auto">
          <a:xfrm>
            <a:off x="2081213" y="2297113"/>
            <a:ext cx="525462" cy="0"/>
          </a:xfrm>
          <a:prstGeom prst="line">
            <a:avLst/>
          </a:prstGeom>
          <a:noFill/>
          <a:ln w="28575">
            <a:solidFill>
              <a:schemeClr val="tx1"/>
            </a:solidFill>
            <a:round/>
            <a:headEnd/>
            <a:tailEnd/>
          </a:ln>
          <a:effectLst/>
        </p:spPr>
        <p:txBody>
          <a:bodyPr wrap="none" anchor="ctr"/>
          <a:lstStyle/>
          <a:p>
            <a:endParaRPr lang="en-US"/>
          </a:p>
        </p:txBody>
      </p:sp>
      <p:grpSp>
        <p:nvGrpSpPr>
          <p:cNvPr id="5" name="Group 31"/>
          <p:cNvGrpSpPr>
            <a:grpSpLocks noChangeAspect="1"/>
          </p:cNvGrpSpPr>
          <p:nvPr/>
        </p:nvGrpSpPr>
        <p:grpSpPr bwMode="auto">
          <a:xfrm>
            <a:off x="1660525" y="2224088"/>
            <a:ext cx="588963" cy="368300"/>
            <a:chOff x="1123" y="576"/>
            <a:chExt cx="626" cy="480"/>
          </a:xfrm>
        </p:grpSpPr>
        <p:sp>
          <p:nvSpPr>
            <p:cNvPr id="962592" name="Rectangle 3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2593" name="Text Box 33"/>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6" name="Group 34"/>
          <p:cNvGrpSpPr>
            <a:grpSpLocks/>
          </p:cNvGrpSpPr>
          <p:nvPr/>
        </p:nvGrpSpPr>
        <p:grpSpPr bwMode="auto">
          <a:xfrm>
            <a:off x="2322513" y="2057400"/>
            <a:ext cx="2635250" cy="700088"/>
            <a:chOff x="2112" y="528"/>
            <a:chExt cx="2088" cy="681"/>
          </a:xfrm>
        </p:grpSpPr>
        <p:sp>
          <p:nvSpPr>
            <p:cNvPr id="962595" name="Rectangle 3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596" name="Rectangle 3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597" name="Rectangle 3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598" name="Rectangle 3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7" name="Group 39"/>
          <p:cNvGrpSpPr>
            <a:grpSpLocks noChangeAspect="1"/>
          </p:cNvGrpSpPr>
          <p:nvPr/>
        </p:nvGrpSpPr>
        <p:grpSpPr bwMode="auto">
          <a:xfrm flipH="1">
            <a:off x="5087938" y="2209800"/>
            <a:ext cx="452437" cy="369888"/>
            <a:chOff x="1374" y="528"/>
            <a:chExt cx="480" cy="432"/>
          </a:xfrm>
        </p:grpSpPr>
        <p:grpSp>
          <p:nvGrpSpPr>
            <p:cNvPr id="8" name="Group 40"/>
            <p:cNvGrpSpPr>
              <a:grpSpLocks noChangeAspect="1"/>
            </p:cNvGrpSpPr>
            <p:nvPr/>
          </p:nvGrpSpPr>
          <p:grpSpPr bwMode="auto">
            <a:xfrm>
              <a:off x="1374" y="528"/>
              <a:ext cx="480" cy="432"/>
              <a:chOff x="1392" y="528"/>
              <a:chExt cx="480" cy="432"/>
            </a:xfrm>
          </p:grpSpPr>
          <p:sp>
            <p:nvSpPr>
              <p:cNvPr id="962601" name="Rectangle 4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2602" name="Rectangle 4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2603" name="Text Box 43"/>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nvGrpSpPr>
          <p:cNvPr id="9" name="Group 44"/>
          <p:cNvGrpSpPr>
            <a:grpSpLocks/>
          </p:cNvGrpSpPr>
          <p:nvPr/>
        </p:nvGrpSpPr>
        <p:grpSpPr bwMode="auto">
          <a:xfrm>
            <a:off x="2514600" y="2819400"/>
            <a:ext cx="3879850" cy="700088"/>
            <a:chOff x="1962" y="1200"/>
            <a:chExt cx="1910" cy="441"/>
          </a:xfrm>
        </p:grpSpPr>
        <p:grpSp>
          <p:nvGrpSpPr>
            <p:cNvPr id="10" name="Group 45"/>
            <p:cNvGrpSpPr>
              <a:grpSpLocks noChangeAspect="1"/>
            </p:cNvGrpSpPr>
            <p:nvPr/>
          </p:nvGrpSpPr>
          <p:grpSpPr bwMode="auto">
            <a:xfrm>
              <a:off x="2429" y="1304"/>
              <a:ext cx="221" cy="233"/>
              <a:chOff x="1374" y="528"/>
              <a:chExt cx="480" cy="432"/>
            </a:xfrm>
          </p:grpSpPr>
          <p:grpSp>
            <p:nvGrpSpPr>
              <p:cNvPr id="11" name="Group 46"/>
              <p:cNvGrpSpPr>
                <a:grpSpLocks noChangeAspect="1"/>
              </p:cNvGrpSpPr>
              <p:nvPr/>
            </p:nvGrpSpPr>
            <p:grpSpPr bwMode="auto">
              <a:xfrm>
                <a:off x="1374" y="528"/>
                <a:ext cx="480" cy="432"/>
                <a:chOff x="1392" y="528"/>
                <a:chExt cx="480" cy="432"/>
              </a:xfrm>
            </p:grpSpPr>
            <p:sp>
              <p:nvSpPr>
                <p:cNvPr id="962607" name="Rectangle 47"/>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2608" name="Rectangle 48"/>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2609" name="Text Box 49"/>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2610" name="Line 50"/>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2611" name="Line 51"/>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12" name="Group 52"/>
            <p:cNvGrpSpPr>
              <a:grpSpLocks noChangeAspect="1"/>
            </p:cNvGrpSpPr>
            <p:nvPr/>
          </p:nvGrpSpPr>
          <p:grpSpPr bwMode="auto">
            <a:xfrm>
              <a:off x="2851" y="1235"/>
              <a:ext cx="199" cy="371"/>
              <a:chOff x="2991" y="411"/>
              <a:chExt cx="359" cy="768"/>
            </a:xfrm>
          </p:grpSpPr>
          <p:sp>
            <p:nvSpPr>
              <p:cNvPr id="962613" name="AutoShape 53"/>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2614" name="AutoShape 5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2615" name="Freeform 55"/>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2616" name="Text Box 56"/>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2617" name="Line 57"/>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2618" name="Line 58"/>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13" name="Group 59"/>
            <p:cNvGrpSpPr>
              <a:grpSpLocks noChangeAspect="1"/>
            </p:cNvGrpSpPr>
            <p:nvPr/>
          </p:nvGrpSpPr>
          <p:grpSpPr bwMode="auto">
            <a:xfrm>
              <a:off x="3209" y="1305"/>
              <a:ext cx="275" cy="232"/>
              <a:chOff x="3853" y="576"/>
              <a:chExt cx="594" cy="480"/>
            </a:xfrm>
          </p:grpSpPr>
          <p:sp>
            <p:nvSpPr>
              <p:cNvPr id="962620" name="Rectangle 6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2621" name="Text Box 61"/>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2622" name="Freeform 62"/>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2623" name="Line 63"/>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2624" name="Line 64"/>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14" name="Group 65"/>
            <p:cNvGrpSpPr>
              <a:grpSpLocks noChangeAspect="1"/>
            </p:cNvGrpSpPr>
            <p:nvPr/>
          </p:nvGrpSpPr>
          <p:grpSpPr bwMode="auto">
            <a:xfrm>
              <a:off x="1962" y="1305"/>
              <a:ext cx="290" cy="232"/>
              <a:chOff x="1123" y="576"/>
              <a:chExt cx="626" cy="480"/>
            </a:xfrm>
          </p:grpSpPr>
          <p:sp>
            <p:nvSpPr>
              <p:cNvPr id="962626" name="Rectangle 6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2627" name="Text Box 67"/>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15" name="Group 68"/>
            <p:cNvGrpSpPr>
              <a:grpSpLocks/>
            </p:cNvGrpSpPr>
            <p:nvPr/>
          </p:nvGrpSpPr>
          <p:grpSpPr bwMode="auto">
            <a:xfrm>
              <a:off x="2288" y="1200"/>
              <a:ext cx="1297" cy="441"/>
              <a:chOff x="2112" y="528"/>
              <a:chExt cx="2088" cy="681"/>
            </a:xfrm>
          </p:grpSpPr>
          <p:sp>
            <p:nvSpPr>
              <p:cNvPr id="962629" name="Rectangle 6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630" name="Rectangle 7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631" name="Rectangle 7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632" name="Rectangle 7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16" name="Group 73"/>
            <p:cNvGrpSpPr>
              <a:grpSpLocks noChangeAspect="1"/>
            </p:cNvGrpSpPr>
            <p:nvPr/>
          </p:nvGrpSpPr>
          <p:grpSpPr bwMode="auto">
            <a:xfrm flipH="1">
              <a:off x="3649" y="1296"/>
              <a:ext cx="223" cy="233"/>
              <a:chOff x="1374" y="528"/>
              <a:chExt cx="480" cy="432"/>
            </a:xfrm>
          </p:grpSpPr>
          <p:grpSp>
            <p:nvGrpSpPr>
              <p:cNvPr id="17" name="Group 74"/>
              <p:cNvGrpSpPr>
                <a:grpSpLocks noChangeAspect="1"/>
              </p:cNvGrpSpPr>
              <p:nvPr/>
            </p:nvGrpSpPr>
            <p:grpSpPr bwMode="auto">
              <a:xfrm>
                <a:off x="1374" y="528"/>
                <a:ext cx="480" cy="432"/>
                <a:chOff x="1392" y="528"/>
                <a:chExt cx="480" cy="432"/>
              </a:xfrm>
            </p:grpSpPr>
            <p:sp>
              <p:nvSpPr>
                <p:cNvPr id="962635" name="Rectangle 75"/>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2636" name="Rectangle 76"/>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2637" name="Text Box 77"/>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grpSp>
        <p:nvGrpSpPr>
          <p:cNvPr id="18" name="Group 78"/>
          <p:cNvGrpSpPr>
            <a:grpSpLocks/>
          </p:cNvGrpSpPr>
          <p:nvPr/>
        </p:nvGrpSpPr>
        <p:grpSpPr bwMode="auto">
          <a:xfrm>
            <a:off x="3352800" y="3581400"/>
            <a:ext cx="3879850" cy="700088"/>
            <a:chOff x="2112" y="2496"/>
            <a:chExt cx="2444" cy="441"/>
          </a:xfrm>
        </p:grpSpPr>
        <p:grpSp>
          <p:nvGrpSpPr>
            <p:cNvPr id="19" name="Group 79"/>
            <p:cNvGrpSpPr>
              <a:grpSpLocks noChangeAspect="1"/>
            </p:cNvGrpSpPr>
            <p:nvPr/>
          </p:nvGrpSpPr>
          <p:grpSpPr bwMode="auto">
            <a:xfrm>
              <a:off x="2710" y="2600"/>
              <a:ext cx="282" cy="233"/>
              <a:chOff x="1374" y="528"/>
              <a:chExt cx="480" cy="432"/>
            </a:xfrm>
          </p:grpSpPr>
          <p:grpSp>
            <p:nvGrpSpPr>
              <p:cNvPr id="20" name="Group 80"/>
              <p:cNvGrpSpPr>
                <a:grpSpLocks noChangeAspect="1"/>
              </p:cNvGrpSpPr>
              <p:nvPr/>
            </p:nvGrpSpPr>
            <p:grpSpPr bwMode="auto">
              <a:xfrm>
                <a:off x="1374" y="528"/>
                <a:ext cx="480" cy="432"/>
                <a:chOff x="1392" y="528"/>
                <a:chExt cx="480" cy="432"/>
              </a:xfrm>
            </p:grpSpPr>
            <p:sp>
              <p:nvSpPr>
                <p:cNvPr id="962641" name="Rectangle 81"/>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2642" name="Rectangle 82"/>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2643" name="Text Box 83"/>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2644" name="Line 84"/>
            <p:cNvSpPr>
              <a:spLocks noChangeAspect="1" noChangeShapeType="1"/>
            </p:cNvSpPr>
            <p:nvPr/>
          </p:nvSpPr>
          <p:spPr bwMode="auto">
            <a:xfrm>
              <a:off x="2994" y="2647"/>
              <a:ext cx="312" cy="0"/>
            </a:xfrm>
            <a:prstGeom prst="line">
              <a:avLst/>
            </a:prstGeom>
            <a:noFill/>
            <a:ln w="28575">
              <a:solidFill>
                <a:schemeClr val="tx1"/>
              </a:solidFill>
              <a:round/>
              <a:headEnd/>
              <a:tailEnd/>
            </a:ln>
            <a:effectLst/>
          </p:spPr>
          <p:txBody>
            <a:bodyPr wrap="none" anchor="ctr"/>
            <a:lstStyle/>
            <a:p>
              <a:endParaRPr lang="en-US"/>
            </a:p>
          </p:txBody>
        </p:sp>
        <p:sp>
          <p:nvSpPr>
            <p:cNvPr id="962645" name="Line 85"/>
            <p:cNvSpPr>
              <a:spLocks noChangeAspect="1" noChangeShapeType="1"/>
            </p:cNvSpPr>
            <p:nvPr/>
          </p:nvSpPr>
          <p:spPr bwMode="auto">
            <a:xfrm>
              <a:off x="2994" y="2786"/>
              <a:ext cx="312" cy="0"/>
            </a:xfrm>
            <a:prstGeom prst="line">
              <a:avLst/>
            </a:prstGeom>
            <a:noFill/>
            <a:ln w="28575">
              <a:solidFill>
                <a:schemeClr val="tx1"/>
              </a:solidFill>
              <a:round/>
              <a:headEnd/>
              <a:tailEnd/>
            </a:ln>
            <a:effectLst/>
          </p:spPr>
          <p:txBody>
            <a:bodyPr wrap="none" anchor="ctr"/>
            <a:lstStyle/>
            <a:p>
              <a:endParaRPr lang="en-US"/>
            </a:p>
          </p:txBody>
        </p:sp>
        <p:grpSp>
          <p:nvGrpSpPr>
            <p:cNvPr id="21" name="Group 86"/>
            <p:cNvGrpSpPr>
              <a:grpSpLocks noChangeAspect="1"/>
            </p:cNvGrpSpPr>
            <p:nvPr/>
          </p:nvGrpSpPr>
          <p:grpSpPr bwMode="auto">
            <a:xfrm>
              <a:off x="3250" y="2531"/>
              <a:ext cx="254" cy="371"/>
              <a:chOff x="2991" y="411"/>
              <a:chExt cx="359" cy="768"/>
            </a:xfrm>
          </p:grpSpPr>
          <p:sp>
            <p:nvSpPr>
              <p:cNvPr id="962647" name="AutoShape 87"/>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2648" name="AutoShape 8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2649" name="Freeform 89"/>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2650" name="Text Box 90"/>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2651" name="Line 91"/>
            <p:cNvSpPr>
              <a:spLocks noChangeAspect="1" noChangeShapeType="1"/>
            </p:cNvSpPr>
            <p:nvPr/>
          </p:nvSpPr>
          <p:spPr bwMode="auto">
            <a:xfrm>
              <a:off x="3507" y="2717"/>
              <a:ext cx="313" cy="0"/>
            </a:xfrm>
            <a:prstGeom prst="line">
              <a:avLst/>
            </a:prstGeom>
            <a:noFill/>
            <a:ln w="28575">
              <a:solidFill>
                <a:schemeClr val="tx1"/>
              </a:solidFill>
              <a:round/>
              <a:headEnd/>
              <a:tailEnd/>
            </a:ln>
            <a:effectLst/>
          </p:spPr>
          <p:txBody>
            <a:bodyPr wrap="none" anchor="ctr"/>
            <a:lstStyle/>
            <a:p>
              <a:endParaRPr lang="en-US"/>
            </a:p>
          </p:txBody>
        </p:sp>
        <p:sp>
          <p:nvSpPr>
            <p:cNvPr id="962652" name="Line 92"/>
            <p:cNvSpPr>
              <a:spLocks noChangeAspect="1" noChangeShapeType="1"/>
            </p:cNvSpPr>
            <p:nvPr/>
          </p:nvSpPr>
          <p:spPr bwMode="auto">
            <a:xfrm>
              <a:off x="4048" y="2717"/>
              <a:ext cx="314" cy="0"/>
            </a:xfrm>
            <a:prstGeom prst="line">
              <a:avLst/>
            </a:prstGeom>
            <a:noFill/>
            <a:ln w="28575">
              <a:solidFill>
                <a:schemeClr val="tx1"/>
              </a:solidFill>
              <a:round/>
              <a:headEnd/>
              <a:tailEnd/>
            </a:ln>
            <a:effectLst/>
          </p:spPr>
          <p:txBody>
            <a:bodyPr wrap="none" anchor="ctr"/>
            <a:lstStyle/>
            <a:p>
              <a:endParaRPr lang="en-US"/>
            </a:p>
          </p:txBody>
        </p:sp>
        <p:grpSp>
          <p:nvGrpSpPr>
            <p:cNvPr id="22" name="Group 93"/>
            <p:cNvGrpSpPr>
              <a:grpSpLocks noChangeAspect="1"/>
            </p:cNvGrpSpPr>
            <p:nvPr/>
          </p:nvGrpSpPr>
          <p:grpSpPr bwMode="auto">
            <a:xfrm>
              <a:off x="3708" y="2601"/>
              <a:ext cx="352" cy="232"/>
              <a:chOff x="3853" y="576"/>
              <a:chExt cx="594" cy="480"/>
            </a:xfrm>
          </p:grpSpPr>
          <p:sp>
            <p:nvSpPr>
              <p:cNvPr id="962654" name="Rectangle 9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2655" name="Text Box 95"/>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2656" name="Freeform 96"/>
            <p:cNvSpPr>
              <a:spLocks noChangeAspect="1"/>
            </p:cNvSpPr>
            <p:nvPr/>
          </p:nvSpPr>
          <p:spPr bwMode="auto">
            <a:xfrm>
              <a:off x="3706" y="2717"/>
              <a:ext cx="425"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2657" name="Line 97"/>
            <p:cNvSpPr>
              <a:spLocks noChangeAspect="1" noChangeShapeType="1"/>
            </p:cNvSpPr>
            <p:nvPr/>
          </p:nvSpPr>
          <p:spPr bwMode="auto">
            <a:xfrm>
              <a:off x="2415" y="2787"/>
              <a:ext cx="295" cy="0"/>
            </a:xfrm>
            <a:prstGeom prst="line">
              <a:avLst/>
            </a:prstGeom>
            <a:noFill/>
            <a:ln w="28575">
              <a:solidFill>
                <a:schemeClr val="tx1"/>
              </a:solidFill>
              <a:round/>
              <a:headEnd/>
              <a:tailEnd/>
            </a:ln>
            <a:effectLst/>
          </p:spPr>
          <p:txBody>
            <a:bodyPr wrap="none" anchor="ctr"/>
            <a:lstStyle/>
            <a:p>
              <a:endParaRPr lang="en-US"/>
            </a:p>
          </p:txBody>
        </p:sp>
        <p:sp>
          <p:nvSpPr>
            <p:cNvPr id="962658" name="Line 98"/>
            <p:cNvSpPr>
              <a:spLocks noChangeAspect="1" noChangeShapeType="1"/>
            </p:cNvSpPr>
            <p:nvPr/>
          </p:nvSpPr>
          <p:spPr bwMode="auto">
            <a:xfrm>
              <a:off x="2377" y="2647"/>
              <a:ext cx="331" cy="0"/>
            </a:xfrm>
            <a:prstGeom prst="line">
              <a:avLst/>
            </a:prstGeom>
            <a:noFill/>
            <a:ln w="28575">
              <a:solidFill>
                <a:schemeClr val="tx1"/>
              </a:solidFill>
              <a:round/>
              <a:headEnd/>
              <a:tailEnd/>
            </a:ln>
            <a:effectLst/>
          </p:spPr>
          <p:txBody>
            <a:bodyPr wrap="none" anchor="ctr"/>
            <a:lstStyle/>
            <a:p>
              <a:endParaRPr lang="en-US"/>
            </a:p>
          </p:txBody>
        </p:sp>
        <p:grpSp>
          <p:nvGrpSpPr>
            <p:cNvPr id="23" name="Group 99"/>
            <p:cNvGrpSpPr>
              <a:grpSpLocks noChangeAspect="1"/>
            </p:cNvGrpSpPr>
            <p:nvPr/>
          </p:nvGrpSpPr>
          <p:grpSpPr bwMode="auto">
            <a:xfrm>
              <a:off x="2112" y="2601"/>
              <a:ext cx="371" cy="232"/>
              <a:chOff x="1123" y="576"/>
              <a:chExt cx="626" cy="480"/>
            </a:xfrm>
          </p:grpSpPr>
          <p:sp>
            <p:nvSpPr>
              <p:cNvPr id="962660" name="Rectangle 10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2661" name="Text Box 101"/>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24" name="Group 102"/>
            <p:cNvGrpSpPr>
              <a:grpSpLocks/>
            </p:cNvGrpSpPr>
            <p:nvPr/>
          </p:nvGrpSpPr>
          <p:grpSpPr bwMode="auto">
            <a:xfrm>
              <a:off x="2529" y="2496"/>
              <a:ext cx="1660" cy="441"/>
              <a:chOff x="2112" y="528"/>
              <a:chExt cx="2088" cy="681"/>
            </a:xfrm>
          </p:grpSpPr>
          <p:sp>
            <p:nvSpPr>
              <p:cNvPr id="962663" name="Rectangle 10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664" name="Rectangle 10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665" name="Rectangle 10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666" name="Rectangle 10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25" name="Group 107"/>
            <p:cNvGrpSpPr>
              <a:grpSpLocks noChangeAspect="1"/>
            </p:cNvGrpSpPr>
            <p:nvPr/>
          </p:nvGrpSpPr>
          <p:grpSpPr bwMode="auto">
            <a:xfrm flipH="1">
              <a:off x="4271" y="2592"/>
              <a:ext cx="285" cy="233"/>
              <a:chOff x="1374" y="528"/>
              <a:chExt cx="480" cy="432"/>
            </a:xfrm>
          </p:grpSpPr>
          <p:grpSp>
            <p:nvGrpSpPr>
              <p:cNvPr id="26" name="Group 108"/>
              <p:cNvGrpSpPr>
                <a:grpSpLocks noChangeAspect="1"/>
              </p:cNvGrpSpPr>
              <p:nvPr/>
            </p:nvGrpSpPr>
            <p:grpSpPr bwMode="auto">
              <a:xfrm>
                <a:off x="1374" y="528"/>
                <a:ext cx="480" cy="432"/>
                <a:chOff x="1392" y="528"/>
                <a:chExt cx="480" cy="432"/>
              </a:xfrm>
            </p:grpSpPr>
            <p:sp>
              <p:nvSpPr>
                <p:cNvPr id="962669" name="Rectangle 109"/>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2670" name="Rectangle 110"/>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2671" name="Text Box 111"/>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sp>
        <p:nvSpPr>
          <p:cNvPr id="962672" name="Text Box 112"/>
          <p:cNvSpPr txBox="1">
            <a:spLocks noChangeArrowheads="1"/>
          </p:cNvSpPr>
          <p:nvPr/>
        </p:nvSpPr>
        <p:spPr bwMode="auto">
          <a:xfrm>
            <a:off x="1415711" y="1501487"/>
            <a:ext cx="1059542" cy="584776"/>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a:t>
            </a:r>
            <a:r>
              <a:rPr lang="en-US" dirty="0">
                <a:solidFill>
                  <a:schemeClr val="tx1"/>
                </a:solidFill>
                <a:latin typeface="Comic Sans MS" pitchFamily="66" charset="0"/>
              </a:rPr>
              <a:t> 1</a:t>
            </a:r>
            <a:endParaRPr lang="en-US" b="0" dirty="0">
              <a:solidFill>
                <a:schemeClr val="tx1"/>
              </a:solidFill>
              <a:latin typeface="Comic Sans MS" pitchFamily="66" charset="0"/>
            </a:endParaRPr>
          </a:p>
        </p:txBody>
      </p:sp>
      <p:sp>
        <p:nvSpPr>
          <p:cNvPr id="962673" name="Text Box 113"/>
          <p:cNvSpPr txBox="1">
            <a:spLocks noChangeArrowheads="1"/>
          </p:cNvSpPr>
          <p:nvPr/>
        </p:nvSpPr>
        <p:spPr bwMode="auto">
          <a:xfrm>
            <a:off x="2198824" y="1501487"/>
            <a:ext cx="1125265" cy="584776"/>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a:t>
            </a:r>
            <a:r>
              <a:rPr lang="en-US" dirty="0">
                <a:solidFill>
                  <a:schemeClr val="tx1"/>
                </a:solidFill>
                <a:latin typeface="Comic Sans MS" pitchFamily="66" charset="0"/>
              </a:rPr>
              <a:t> 2</a:t>
            </a:r>
            <a:endParaRPr lang="en-US" b="0" dirty="0">
              <a:solidFill>
                <a:schemeClr val="tx1"/>
              </a:solidFill>
              <a:latin typeface="Comic Sans MS" pitchFamily="66" charset="0"/>
            </a:endParaRPr>
          </a:p>
        </p:txBody>
      </p:sp>
      <p:sp>
        <p:nvSpPr>
          <p:cNvPr id="962674" name="Text Box 114"/>
          <p:cNvSpPr txBox="1">
            <a:spLocks noChangeArrowheads="1"/>
          </p:cNvSpPr>
          <p:nvPr/>
        </p:nvSpPr>
        <p:spPr bwMode="auto">
          <a:xfrm>
            <a:off x="3064012" y="1501487"/>
            <a:ext cx="1125265" cy="584776"/>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a:t>
            </a:r>
            <a:r>
              <a:rPr lang="en-US" dirty="0">
                <a:solidFill>
                  <a:schemeClr val="tx1"/>
                </a:solidFill>
                <a:latin typeface="Comic Sans MS" pitchFamily="66" charset="0"/>
              </a:rPr>
              <a:t> 3</a:t>
            </a:r>
            <a:endParaRPr lang="en-US" b="0" dirty="0">
              <a:solidFill>
                <a:schemeClr val="tx1"/>
              </a:solidFill>
              <a:latin typeface="Comic Sans MS" pitchFamily="66" charset="0"/>
            </a:endParaRPr>
          </a:p>
        </p:txBody>
      </p:sp>
      <p:sp>
        <p:nvSpPr>
          <p:cNvPr id="962675" name="Text Box 115"/>
          <p:cNvSpPr txBox="1">
            <a:spLocks noChangeArrowheads="1"/>
          </p:cNvSpPr>
          <p:nvPr/>
        </p:nvSpPr>
        <p:spPr bwMode="auto">
          <a:xfrm>
            <a:off x="3909135" y="1501487"/>
            <a:ext cx="1133644" cy="584776"/>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a:t>
            </a:r>
            <a:r>
              <a:rPr lang="en-US" dirty="0">
                <a:solidFill>
                  <a:schemeClr val="tx1"/>
                </a:solidFill>
                <a:latin typeface="Comic Sans MS" pitchFamily="66" charset="0"/>
              </a:rPr>
              <a:t> 4</a:t>
            </a:r>
            <a:endParaRPr lang="en-US" b="0" dirty="0">
              <a:solidFill>
                <a:schemeClr val="tx1"/>
              </a:solidFill>
              <a:latin typeface="Comic Sans MS" pitchFamily="66" charset="0"/>
            </a:endParaRPr>
          </a:p>
        </p:txBody>
      </p:sp>
      <p:sp>
        <p:nvSpPr>
          <p:cNvPr id="962676" name="Text Box 116"/>
          <p:cNvSpPr txBox="1">
            <a:spLocks noChangeArrowheads="1"/>
          </p:cNvSpPr>
          <p:nvPr/>
        </p:nvSpPr>
        <p:spPr bwMode="auto">
          <a:xfrm>
            <a:off x="5646874" y="1501487"/>
            <a:ext cx="1125265" cy="584776"/>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a:t>
            </a:r>
            <a:r>
              <a:rPr lang="en-US" dirty="0">
                <a:solidFill>
                  <a:schemeClr val="tx1"/>
                </a:solidFill>
                <a:latin typeface="Comic Sans MS" pitchFamily="66" charset="0"/>
              </a:rPr>
              <a:t> 6</a:t>
            </a:r>
            <a:endParaRPr lang="en-US" b="0" dirty="0">
              <a:solidFill>
                <a:schemeClr val="tx1"/>
              </a:solidFill>
              <a:latin typeface="Comic Sans MS" pitchFamily="66" charset="0"/>
            </a:endParaRPr>
          </a:p>
        </p:txBody>
      </p:sp>
      <p:sp>
        <p:nvSpPr>
          <p:cNvPr id="962677" name="Text Box 117"/>
          <p:cNvSpPr txBox="1">
            <a:spLocks noChangeArrowheads="1"/>
          </p:cNvSpPr>
          <p:nvPr/>
        </p:nvSpPr>
        <p:spPr bwMode="auto">
          <a:xfrm>
            <a:off x="6485074" y="1501487"/>
            <a:ext cx="1125265" cy="584776"/>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a:t>
            </a:r>
            <a:r>
              <a:rPr lang="en-US" dirty="0">
                <a:solidFill>
                  <a:schemeClr val="tx1"/>
                </a:solidFill>
                <a:latin typeface="Comic Sans MS" pitchFamily="66" charset="0"/>
              </a:rPr>
              <a:t> 7</a:t>
            </a:r>
            <a:endParaRPr lang="en-US" b="0" dirty="0">
              <a:solidFill>
                <a:schemeClr val="tx1"/>
              </a:solidFill>
              <a:latin typeface="Comic Sans MS" pitchFamily="66" charset="0"/>
            </a:endParaRPr>
          </a:p>
        </p:txBody>
      </p:sp>
      <p:sp>
        <p:nvSpPr>
          <p:cNvPr id="962678" name="Text Box 118"/>
          <p:cNvSpPr txBox="1">
            <a:spLocks noChangeArrowheads="1"/>
          </p:cNvSpPr>
          <p:nvPr/>
        </p:nvSpPr>
        <p:spPr bwMode="auto">
          <a:xfrm>
            <a:off x="4814089" y="1609209"/>
            <a:ext cx="962035" cy="369332"/>
          </a:xfrm>
          <a:prstGeom prst="rect">
            <a:avLst/>
          </a:prstGeom>
          <a:noFill/>
          <a:ln w="28575">
            <a:noFill/>
            <a:miter lim="800000"/>
            <a:headEnd/>
            <a:tailEnd/>
          </a:ln>
          <a:effectLst/>
        </p:spPr>
        <p:txBody>
          <a:bodyPr wrap="none" anchor="ctr">
            <a:spAutoFit/>
          </a:bodyPr>
          <a:lstStyle/>
          <a:p>
            <a:pPr algn="ctr">
              <a:spcBef>
                <a:spcPct val="0"/>
              </a:spcBef>
            </a:pPr>
            <a:r>
              <a:rPr lang="en-US" sz="1800" dirty="0">
                <a:solidFill>
                  <a:schemeClr val="tx1"/>
                </a:solidFill>
                <a:latin typeface="Comic Sans MS" pitchFamily="66" charset="0"/>
              </a:rPr>
              <a:t>Cycle 5</a:t>
            </a:r>
            <a:endParaRPr lang="en-US" sz="1800" b="0" dirty="0">
              <a:solidFill>
                <a:schemeClr val="tx1"/>
              </a:solidFill>
              <a:latin typeface="Comic Sans MS" pitchFamily="66" charset="0"/>
            </a:endParaRPr>
          </a:p>
        </p:txBody>
      </p:sp>
      <p:grpSp>
        <p:nvGrpSpPr>
          <p:cNvPr id="27" name="Group 119"/>
          <p:cNvGrpSpPr>
            <a:grpSpLocks/>
          </p:cNvGrpSpPr>
          <p:nvPr/>
        </p:nvGrpSpPr>
        <p:grpSpPr bwMode="auto">
          <a:xfrm>
            <a:off x="5040313" y="5122863"/>
            <a:ext cx="3879850" cy="700087"/>
            <a:chOff x="1962" y="1200"/>
            <a:chExt cx="1910" cy="441"/>
          </a:xfrm>
        </p:grpSpPr>
        <p:grpSp>
          <p:nvGrpSpPr>
            <p:cNvPr id="28" name="Group 120"/>
            <p:cNvGrpSpPr>
              <a:grpSpLocks noChangeAspect="1"/>
            </p:cNvGrpSpPr>
            <p:nvPr/>
          </p:nvGrpSpPr>
          <p:grpSpPr bwMode="auto">
            <a:xfrm>
              <a:off x="2429" y="1304"/>
              <a:ext cx="221" cy="233"/>
              <a:chOff x="1374" y="528"/>
              <a:chExt cx="480" cy="432"/>
            </a:xfrm>
          </p:grpSpPr>
          <p:grpSp>
            <p:nvGrpSpPr>
              <p:cNvPr id="29" name="Group 121"/>
              <p:cNvGrpSpPr>
                <a:grpSpLocks noChangeAspect="1"/>
              </p:cNvGrpSpPr>
              <p:nvPr/>
            </p:nvGrpSpPr>
            <p:grpSpPr bwMode="auto">
              <a:xfrm>
                <a:off x="1374" y="528"/>
                <a:ext cx="480" cy="432"/>
                <a:chOff x="1392" y="528"/>
                <a:chExt cx="480" cy="432"/>
              </a:xfrm>
            </p:grpSpPr>
            <p:sp>
              <p:nvSpPr>
                <p:cNvPr id="962682" name="Rectangle 122"/>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2683" name="Rectangle 123"/>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2684" name="Text Box 124"/>
              <p:cNvSpPr txBox="1">
                <a:spLocks noChangeAspect="1" noChangeArrowheads="1"/>
              </p:cNvSpPr>
              <p:nvPr/>
            </p:nvSpPr>
            <p:spPr bwMode="auto">
              <a:xfrm>
                <a:off x="1400" y="574"/>
                <a:ext cx="432"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sp>
          <p:nvSpPr>
            <p:cNvPr id="962685" name="Line 125"/>
            <p:cNvSpPr>
              <a:spLocks noChangeAspect="1" noChangeShapeType="1"/>
            </p:cNvSpPr>
            <p:nvPr/>
          </p:nvSpPr>
          <p:spPr bwMode="auto">
            <a:xfrm>
              <a:off x="2651" y="1351"/>
              <a:ext cx="244" cy="0"/>
            </a:xfrm>
            <a:prstGeom prst="line">
              <a:avLst/>
            </a:prstGeom>
            <a:noFill/>
            <a:ln w="28575">
              <a:solidFill>
                <a:schemeClr val="tx1"/>
              </a:solidFill>
              <a:round/>
              <a:headEnd/>
              <a:tailEnd/>
            </a:ln>
            <a:effectLst/>
          </p:spPr>
          <p:txBody>
            <a:bodyPr wrap="none" anchor="ctr"/>
            <a:lstStyle/>
            <a:p>
              <a:endParaRPr lang="en-US"/>
            </a:p>
          </p:txBody>
        </p:sp>
        <p:sp>
          <p:nvSpPr>
            <p:cNvPr id="962686" name="Line 126"/>
            <p:cNvSpPr>
              <a:spLocks noChangeAspect="1" noChangeShapeType="1"/>
            </p:cNvSpPr>
            <p:nvPr/>
          </p:nvSpPr>
          <p:spPr bwMode="auto">
            <a:xfrm>
              <a:off x="2651" y="1490"/>
              <a:ext cx="244" cy="0"/>
            </a:xfrm>
            <a:prstGeom prst="line">
              <a:avLst/>
            </a:prstGeom>
            <a:noFill/>
            <a:ln w="28575">
              <a:solidFill>
                <a:schemeClr val="tx1"/>
              </a:solidFill>
              <a:round/>
              <a:headEnd/>
              <a:tailEnd/>
            </a:ln>
            <a:effectLst/>
          </p:spPr>
          <p:txBody>
            <a:bodyPr wrap="none" anchor="ctr"/>
            <a:lstStyle/>
            <a:p>
              <a:endParaRPr lang="en-US"/>
            </a:p>
          </p:txBody>
        </p:sp>
        <p:grpSp>
          <p:nvGrpSpPr>
            <p:cNvPr id="30" name="Group 127"/>
            <p:cNvGrpSpPr>
              <a:grpSpLocks noChangeAspect="1"/>
            </p:cNvGrpSpPr>
            <p:nvPr/>
          </p:nvGrpSpPr>
          <p:grpSpPr bwMode="auto">
            <a:xfrm>
              <a:off x="2851" y="1235"/>
              <a:ext cx="199" cy="371"/>
              <a:chOff x="2991" y="411"/>
              <a:chExt cx="359" cy="768"/>
            </a:xfrm>
          </p:grpSpPr>
          <p:sp>
            <p:nvSpPr>
              <p:cNvPr id="962688" name="AutoShape 128"/>
              <p:cNvSpPr>
                <a:spLocks noChangeAspect="1" noChangeArrowheads="1"/>
              </p:cNvSpPr>
              <p:nvPr/>
            </p:nvSpPr>
            <p:spPr bwMode="auto">
              <a:xfrm rot="-5400000">
                <a:off x="2798" y="626"/>
                <a:ext cx="768" cy="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a:effectLst/>
            </p:spPr>
            <p:txBody>
              <a:bodyPr vert="eaVert" wrap="none" anchor="ctr"/>
              <a:lstStyle/>
              <a:p>
                <a:pPr algn="ctr">
                  <a:spcBef>
                    <a:spcPct val="0"/>
                  </a:spcBef>
                </a:pPr>
                <a:endParaRPr lang="en-US" sz="1000">
                  <a:solidFill>
                    <a:schemeClr val="tx1"/>
                  </a:solidFill>
                  <a:latin typeface="Comic Sans MS" pitchFamily="66" charset="0"/>
                </a:endParaRPr>
              </a:p>
            </p:txBody>
          </p:sp>
          <p:sp>
            <p:nvSpPr>
              <p:cNvPr id="962689" name="AutoShape 129"/>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a:effectLst/>
            </p:spPr>
            <p:txBody>
              <a:bodyPr wrap="none" anchor="ctr"/>
              <a:lstStyle/>
              <a:p>
                <a:endParaRPr lang="en-US"/>
              </a:p>
            </p:txBody>
          </p:sp>
          <p:sp>
            <p:nvSpPr>
              <p:cNvPr id="962690" name="Freeform 130"/>
              <p:cNvSpPr>
                <a:spLocks noChangeAspect="1"/>
              </p:cNvSpPr>
              <p:nvPr/>
            </p:nvSpPr>
            <p:spPr bwMode="auto">
              <a:xfrm rot="5400000">
                <a:off x="2974" y="725"/>
                <a:ext cx="218" cy="139"/>
              </a:xfrm>
              <a:custGeom>
                <a:avLst/>
                <a:gdLst/>
                <a:ahLst/>
                <a:cxnLst>
                  <a:cxn ang="0">
                    <a:pos x="0" y="288"/>
                  </a:cxn>
                  <a:cxn ang="0">
                    <a:pos x="192" y="0"/>
                  </a:cxn>
                  <a:cxn ang="0">
                    <a:pos x="384" y="288"/>
                  </a:cxn>
                </a:cxnLst>
                <a:rect l="0" t="0" r="r" b="b"/>
                <a:pathLst>
                  <a:path w="384" h="288">
                    <a:moveTo>
                      <a:pt x="0" y="288"/>
                    </a:moveTo>
                    <a:lnTo>
                      <a:pt x="192" y="0"/>
                    </a:lnTo>
                    <a:lnTo>
                      <a:pt x="384" y="28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2691" name="Text Box 131"/>
              <p:cNvSpPr txBox="1">
                <a:spLocks noChangeAspect="1" noChangeArrowheads="1"/>
              </p:cNvSpPr>
              <p:nvPr/>
            </p:nvSpPr>
            <p:spPr bwMode="auto">
              <a:xfrm rot="-5400000">
                <a:off x="2942" y="642"/>
                <a:ext cx="575" cy="2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ALU</a:t>
                </a:r>
              </a:p>
            </p:txBody>
          </p:sp>
        </p:grpSp>
        <p:sp>
          <p:nvSpPr>
            <p:cNvPr id="962692" name="Line 132"/>
            <p:cNvSpPr>
              <a:spLocks noChangeAspect="1" noChangeShapeType="1"/>
            </p:cNvSpPr>
            <p:nvPr/>
          </p:nvSpPr>
          <p:spPr bwMode="auto">
            <a:xfrm>
              <a:off x="3052" y="1421"/>
              <a:ext cx="245" cy="0"/>
            </a:xfrm>
            <a:prstGeom prst="line">
              <a:avLst/>
            </a:prstGeom>
            <a:noFill/>
            <a:ln w="28575">
              <a:solidFill>
                <a:schemeClr val="tx1"/>
              </a:solidFill>
              <a:round/>
              <a:headEnd/>
              <a:tailEnd/>
            </a:ln>
            <a:effectLst/>
          </p:spPr>
          <p:txBody>
            <a:bodyPr wrap="none" anchor="ctr"/>
            <a:lstStyle/>
            <a:p>
              <a:endParaRPr lang="en-US"/>
            </a:p>
          </p:txBody>
        </p:sp>
        <p:sp>
          <p:nvSpPr>
            <p:cNvPr id="962693" name="Line 133"/>
            <p:cNvSpPr>
              <a:spLocks noChangeAspect="1" noChangeShapeType="1"/>
            </p:cNvSpPr>
            <p:nvPr/>
          </p:nvSpPr>
          <p:spPr bwMode="auto">
            <a:xfrm>
              <a:off x="3475" y="1421"/>
              <a:ext cx="245" cy="0"/>
            </a:xfrm>
            <a:prstGeom prst="line">
              <a:avLst/>
            </a:prstGeom>
            <a:noFill/>
            <a:ln w="28575">
              <a:solidFill>
                <a:schemeClr val="tx1"/>
              </a:solidFill>
              <a:round/>
              <a:headEnd/>
              <a:tailEnd/>
            </a:ln>
            <a:effectLst/>
          </p:spPr>
          <p:txBody>
            <a:bodyPr wrap="none" anchor="ctr"/>
            <a:lstStyle/>
            <a:p>
              <a:endParaRPr lang="en-US"/>
            </a:p>
          </p:txBody>
        </p:sp>
        <p:grpSp>
          <p:nvGrpSpPr>
            <p:cNvPr id="31" name="Group 134"/>
            <p:cNvGrpSpPr>
              <a:grpSpLocks noChangeAspect="1"/>
            </p:cNvGrpSpPr>
            <p:nvPr/>
          </p:nvGrpSpPr>
          <p:grpSpPr bwMode="auto">
            <a:xfrm>
              <a:off x="3209" y="1305"/>
              <a:ext cx="275" cy="232"/>
              <a:chOff x="3853" y="576"/>
              <a:chExt cx="594" cy="480"/>
            </a:xfrm>
          </p:grpSpPr>
          <p:sp>
            <p:nvSpPr>
              <p:cNvPr id="962695" name="Rectangle 135"/>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2696" name="Text Box 136"/>
              <p:cNvSpPr txBox="1">
                <a:spLocks noChangeAspect="1" noChangeArrowheads="1"/>
              </p:cNvSpPr>
              <p:nvPr/>
            </p:nvSpPr>
            <p:spPr bwMode="auto">
              <a:xfrm>
                <a:off x="3853" y="628"/>
                <a:ext cx="594"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DMem</a:t>
                </a:r>
              </a:p>
            </p:txBody>
          </p:sp>
        </p:grpSp>
        <p:sp>
          <p:nvSpPr>
            <p:cNvPr id="962697" name="Freeform 137"/>
            <p:cNvSpPr>
              <a:spLocks noChangeAspect="1"/>
            </p:cNvSpPr>
            <p:nvPr/>
          </p:nvSpPr>
          <p:spPr bwMode="auto">
            <a:xfrm>
              <a:off x="3208" y="1421"/>
              <a:ext cx="332" cy="185"/>
            </a:xfrm>
            <a:custGeom>
              <a:avLst/>
              <a:gdLst/>
              <a:ahLst/>
              <a:cxnLst>
                <a:cxn ang="0">
                  <a:pos x="0" y="0"/>
                </a:cxn>
                <a:cxn ang="0">
                  <a:pos x="0" y="384"/>
                </a:cxn>
                <a:cxn ang="0">
                  <a:pos x="720" y="384"/>
                </a:cxn>
                <a:cxn ang="0">
                  <a:pos x="720" y="144"/>
                </a:cxn>
                <a:cxn ang="0">
                  <a:pos x="816" y="144"/>
                </a:cxn>
              </a:cxnLst>
              <a:rect l="0" t="0" r="r" b="b"/>
              <a:pathLst>
                <a:path w="816" h="384">
                  <a:moveTo>
                    <a:pt x="0" y="0"/>
                  </a:moveTo>
                  <a:lnTo>
                    <a:pt x="0" y="384"/>
                  </a:lnTo>
                  <a:lnTo>
                    <a:pt x="720" y="384"/>
                  </a:lnTo>
                  <a:lnTo>
                    <a:pt x="720" y="144"/>
                  </a:lnTo>
                  <a:lnTo>
                    <a:pt x="816" y="144"/>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962698" name="Line 138"/>
            <p:cNvSpPr>
              <a:spLocks noChangeAspect="1" noChangeShapeType="1"/>
            </p:cNvSpPr>
            <p:nvPr/>
          </p:nvSpPr>
          <p:spPr bwMode="auto">
            <a:xfrm>
              <a:off x="2199" y="1491"/>
              <a:ext cx="230" cy="0"/>
            </a:xfrm>
            <a:prstGeom prst="line">
              <a:avLst/>
            </a:prstGeom>
            <a:noFill/>
            <a:ln w="28575">
              <a:solidFill>
                <a:schemeClr val="tx1"/>
              </a:solidFill>
              <a:round/>
              <a:headEnd/>
              <a:tailEnd/>
            </a:ln>
            <a:effectLst/>
          </p:spPr>
          <p:txBody>
            <a:bodyPr wrap="none" anchor="ctr"/>
            <a:lstStyle/>
            <a:p>
              <a:endParaRPr lang="en-US"/>
            </a:p>
          </p:txBody>
        </p:sp>
        <p:sp>
          <p:nvSpPr>
            <p:cNvPr id="962699" name="Line 139"/>
            <p:cNvSpPr>
              <a:spLocks noChangeAspect="1" noChangeShapeType="1"/>
            </p:cNvSpPr>
            <p:nvPr/>
          </p:nvSpPr>
          <p:spPr bwMode="auto">
            <a:xfrm>
              <a:off x="2169" y="1351"/>
              <a:ext cx="259" cy="0"/>
            </a:xfrm>
            <a:prstGeom prst="line">
              <a:avLst/>
            </a:prstGeom>
            <a:noFill/>
            <a:ln w="28575">
              <a:solidFill>
                <a:schemeClr val="tx1"/>
              </a:solidFill>
              <a:round/>
              <a:headEnd/>
              <a:tailEnd/>
            </a:ln>
            <a:effectLst/>
          </p:spPr>
          <p:txBody>
            <a:bodyPr wrap="none" anchor="ctr"/>
            <a:lstStyle/>
            <a:p>
              <a:endParaRPr lang="en-US"/>
            </a:p>
          </p:txBody>
        </p:sp>
        <p:grpSp>
          <p:nvGrpSpPr>
            <p:cNvPr id="962560" name="Group 140"/>
            <p:cNvGrpSpPr>
              <a:grpSpLocks noChangeAspect="1"/>
            </p:cNvGrpSpPr>
            <p:nvPr/>
          </p:nvGrpSpPr>
          <p:grpSpPr bwMode="auto">
            <a:xfrm>
              <a:off x="1962" y="1305"/>
              <a:ext cx="290" cy="232"/>
              <a:chOff x="1123" y="576"/>
              <a:chExt cx="626" cy="480"/>
            </a:xfrm>
          </p:grpSpPr>
          <p:sp>
            <p:nvSpPr>
              <p:cNvPr id="962701" name="Rectangle 141"/>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a:effectLst/>
            </p:spPr>
            <p:txBody>
              <a:bodyPr wrap="none" anchor="ctr"/>
              <a:lstStyle/>
              <a:p>
                <a:pPr algn="r">
                  <a:spcBef>
                    <a:spcPct val="0"/>
                  </a:spcBef>
                </a:pPr>
                <a:endParaRPr lang="en-US" sz="1000">
                  <a:solidFill>
                    <a:schemeClr val="tx1"/>
                  </a:solidFill>
                  <a:latin typeface="Comic Sans MS" pitchFamily="66" charset="0"/>
                </a:endParaRPr>
              </a:p>
            </p:txBody>
          </p:sp>
          <p:sp>
            <p:nvSpPr>
              <p:cNvPr id="962702" name="Text Box 142"/>
              <p:cNvSpPr txBox="1">
                <a:spLocks noChangeAspect="1" noChangeArrowheads="1"/>
              </p:cNvSpPr>
              <p:nvPr/>
            </p:nvSpPr>
            <p:spPr bwMode="auto">
              <a:xfrm>
                <a:off x="1123" y="628"/>
                <a:ext cx="626" cy="318"/>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Ifetch</a:t>
                </a:r>
              </a:p>
            </p:txBody>
          </p:sp>
        </p:grpSp>
        <p:grpSp>
          <p:nvGrpSpPr>
            <p:cNvPr id="962561" name="Group 143"/>
            <p:cNvGrpSpPr>
              <a:grpSpLocks/>
            </p:cNvGrpSpPr>
            <p:nvPr/>
          </p:nvGrpSpPr>
          <p:grpSpPr bwMode="auto">
            <a:xfrm>
              <a:off x="2288" y="1200"/>
              <a:ext cx="1297" cy="441"/>
              <a:chOff x="2112" y="528"/>
              <a:chExt cx="2088" cy="681"/>
            </a:xfrm>
          </p:grpSpPr>
          <p:sp>
            <p:nvSpPr>
              <p:cNvPr id="962704" name="Rectangle 144"/>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705" name="Rectangle 145"/>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706" name="Rectangle 146"/>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707" name="Rectangle 147"/>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nvGrpSpPr>
            <p:cNvPr id="962572" name="Group 148"/>
            <p:cNvGrpSpPr>
              <a:grpSpLocks noChangeAspect="1"/>
            </p:cNvGrpSpPr>
            <p:nvPr/>
          </p:nvGrpSpPr>
          <p:grpSpPr bwMode="auto">
            <a:xfrm flipH="1">
              <a:off x="3649" y="1296"/>
              <a:ext cx="223" cy="233"/>
              <a:chOff x="1374" y="528"/>
              <a:chExt cx="480" cy="432"/>
            </a:xfrm>
          </p:grpSpPr>
          <p:grpSp>
            <p:nvGrpSpPr>
              <p:cNvPr id="962573" name="Group 149"/>
              <p:cNvGrpSpPr>
                <a:grpSpLocks noChangeAspect="1"/>
              </p:cNvGrpSpPr>
              <p:nvPr/>
            </p:nvGrpSpPr>
            <p:grpSpPr bwMode="auto">
              <a:xfrm>
                <a:off x="1374" y="528"/>
                <a:ext cx="480" cy="432"/>
                <a:chOff x="1392" y="528"/>
                <a:chExt cx="480" cy="432"/>
              </a:xfrm>
            </p:grpSpPr>
            <p:sp>
              <p:nvSpPr>
                <p:cNvPr id="962710" name="Rectangle 150"/>
                <p:cNvSpPr>
                  <a:spLocks noChangeAspect="1" noChangeArrowheads="1"/>
                </p:cNvSpPr>
                <p:nvPr/>
              </p:nvSpPr>
              <p:spPr bwMode="auto">
                <a:xfrm>
                  <a:off x="1632" y="528"/>
                  <a:ext cx="240" cy="427"/>
                </a:xfrm>
                <a:prstGeom prst="rect">
                  <a:avLst/>
                </a:prstGeom>
                <a:solidFill>
                  <a:schemeClr val="accent1"/>
                </a:solidFill>
                <a:ln w="28575">
                  <a:noFill/>
                  <a:miter lim="800000"/>
                  <a:headEnd/>
                  <a:tailEnd/>
                </a:ln>
                <a:effectLst/>
              </p:spPr>
              <p:txBody>
                <a:bodyPr wrap="none" anchor="ctr"/>
                <a:lstStyle/>
                <a:p>
                  <a:endParaRPr lang="en-US"/>
                </a:p>
              </p:txBody>
            </p:sp>
            <p:sp>
              <p:nvSpPr>
                <p:cNvPr id="962711" name="Rectangle 151"/>
                <p:cNvSpPr>
                  <a:spLocks noChangeAspect="1" noChangeArrowheads="1"/>
                </p:cNvSpPr>
                <p:nvPr/>
              </p:nvSpPr>
              <p:spPr bwMode="auto">
                <a:xfrm>
                  <a:off x="1392" y="528"/>
                  <a:ext cx="480" cy="432"/>
                </a:xfrm>
                <a:prstGeom prst="rect">
                  <a:avLst/>
                </a:prstGeom>
                <a:noFill/>
                <a:ln w="28575">
                  <a:solidFill>
                    <a:schemeClr val="tx1"/>
                  </a:solidFill>
                  <a:miter lim="800000"/>
                  <a:headEnd/>
                  <a:tailEnd/>
                </a:ln>
                <a:effectLst/>
              </p:spPr>
              <p:txBody>
                <a:bodyPr wrap="none" anchor="ctr"/>
                <a:lstStyle/>
                <a:p>
                  <a:pPr algn="ctr">
                    <a:spcBef>
                      <a:spcPct val="0"/>
                    </a:spcBef>
                  </a:pPr>
                  <a:endParaRPr lang="en-US" sz="1000">
                    <a:solidFill>
                      <a:schemeClr val="tx1"/>
                    </a:solidFill>
                    <a:latin typeface="Comic Sans MS" pitchFamily="66" charset="0"/>
                  </a:endParaRPr>
                </a:p>
              </p:txBody>
            </p:sp>
          </p:grpSp>
          <p:sp>
            <p:nvSpPr>
              <p:cNvPr id="962712" name="Text Box 152"/>
              <p:cNvSpPr txBox="1">
                <a:spLocks noChangeAspect="1" noChangeArrowheads="1"/>
              </p:cNvSpPr>
              <p:nvPr/>
            </p:nvSpPr>
            <p:spPr bwMode="auto">
              <a:xfrm>
                <a:off x="1396" y="574"/>
                <a:ext cx="428" cy="286"/>
              </a:xfrm>
              <a:prstGeom prst="rect">
                <a:avLst/>
              </a:prstGeom>
              <a:noFill/>
              <a:ln w="28575">
                <a:noFill/>
                <a:miter lim="800000"/>
                <a:headEnd/>
                <a:tailEnd/>
              </a:ln>
              <a:effectLst/>
            </p:spPr>
            <p:txBody>
              <a:bodyPr wrap="none" anchor="ctr">
                <a:spAutoFit/>
              </a:bodyPr>
              <a:lstStyle/>
              <a:p>
                <a:pPr algn="ctr">
                  <a:spcBef>
                    <a:spcPct val="0"/>
                  </a:spcBef>
                </a:pPr>
                <a:r>
                  <a:rPr lang="en-US" sz="1000">
                    <a:solidFill>
                      <a:schemeClr val="tx1"/>
                    </a:solidFill>
                    <a:latin typeface="Comic Sans MS" pitchFamily="66" charset="0"/>
                  </a:rPr>
                  <a:t>Reg</a:t>
                </a:r>
              </a:p>
            </p:txBody>
          </p:sp>
        </p:grpSp>
      </p:grpSp>
      <p:sp>
        <p:nvSpPr>
          <p:cNvPr id="962713" name="Line 153"/>
          <p:cNvSpPr>
            <a:spLocks noChangeShapeType="1"/>
          </p:cNvSpPr>
          <p:nvPr/>
        </p:nvSpPr>
        <p:spPr bwMode="auto">
          <a:xfrm>
            <a:off x="2362200" y="1600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2714" name="Line 154"/>
          <p:cNvSpPr>
            <a:spLocks noChangeShapeType="1"/>
          </p:cNvSpPr>
          <p:nvPr/>
        </p:nvSpPr>
        <p:spPr bwMode="auto">
          <a:xfrm>
            <a:off x="4876800" y="1600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2715" name="Line 155"/>
          <p:cNvSpPr>
            <a:spLocks noChangeShapeType="1"/>
          </p:cNvSpPr>
          <p:nvPr/>
        </p:nvSpPr>
        <p:spPr bwMode="auto">
          <a:xfrm>
            <a:off x="4038600" y="1600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2716" name="Line 156"/>
          <p:cNvSpPr>
            <a:spLocks noChangeShapeType="1"/>
          </p:cNvSpPr>
          <p:nvPr/>
        </p:nvSpPr>
        <p:spPr bwMode="auto">
          <a:xfrm>
            <a:off x="3200400" y="1600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2717" name="Line 157"/>
          <p:cNvSpPr>
            <a:spLocks noChangeShapeType="1"/>
          </p:cNvSpPr>
          <p:nvPr/>
        </p:nvSpPr>
        <p:spPr bwMode="auto">
          <a:xfrm>
            <a:off x="6629400" y="1600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2718" name="Line 158"/>
          <p:cNvSpPr>
            <a:spLocks noChangeShapeType="1"/>
          </p:cNvSpPr>
          <p:nvPr/>
        </p:nvSpPr>
        <p:spPr bwMode="auto">
          <a:xfrm>
            <a:off x="5730875" y="1600200"/>
            <a:ext cx="0" cy="4648200"/>
          </a:xfrm>
          <a:prstGeom prst="line">
            <a:avLst/>
          </a:prstGeom>
          <a:noFill/>
          <a:ln w="28575">
            <a:solidFill>
              <a:schemeClr val="tx1"/>
            </a:solidFill>
            <a:prstDash val="sysDot"/>
            <a:round/>
            <a:headEnd/>
            <a:tailEnd/>
          </a:ln>
          <a:effectLst/>
        </p:spPr>
        <p:txBody>
          <a:bodyPr wrap="none" anchor="ctr"/>
          <a:lstStyle/>
          <a:p>
            <a:endParaRPr lang="en-US"/>
          </a:p>
        </p:txBody>
      </p:sp>
      <p:sp>
        <p:nvSpPr>
          <p:cNvPr id="962719" name="Line 159"/>
          <p:cNvSpPr>
            <a:spLocks noChangeShapeType="1"/>
          </p:cNvSpPr>
          <p:nvPr/>
        </p:nvSpPr>
        <p:spPr bwMode="auto">
          <a:xfrm>
            <a:off x="7467600" y="1600200"/>
            <a:ext cx="0" cy="4648200"/>
          </a:xfrm>
          <a:prstGeom prst="line">
            <a:avLst/>
          </a:prstGeom>
          <a:noFill/>
          <a:ln w="28575">
            <a:solidFill>
              <a:schemeClr val="tx1"/>
            </a:solidFill>
            <a:prstDash val="sysDot"/>
            <a:round/>
            <a:headEnd/>
            <a:tailEnd/>
          </a:ln>
          <a:effectLst/>
        </p:spPr>
        <p:txBody>
          <a:bodyPr wrap="none" anchor="ctr"/>
          <a:lstStyle/>
          <a:p>
            <a:endParaRPr lang="en-US"/>
          </a:p>
        </p:txBody>
      </p:sp>
      <p:grpSp>
        <p:nvGrpSpPr>
          <p:cNvPr id="962579" name="Group 160"/>
          <p:cNvGrpSpPr>
            <a:grpSpLocks/>
          </p:cNvGrpSpPr>
          <p:nvPr/>
        </p:nvGrpSpPr>
        <p:grpSpPr bwMode="auto">
          <a:xfrm>
            <a:off x="4038600" y="4343400"/>
            <a:ext cx="4343400" cy="700088"/>
            <a:chOff x="2544" y="2976"/>
            <a:chExt cx="2736" cy="441"/>
          </a:xfrm>
        </p:grpSpPr>
        <p:sp>
          <p:nvSpPr>
            <p:cNvPr id="962721" name="AutoShape 161"/>
            <p:cNvSpPr>
              <a:spLocks noChangeArrowheads="1"/>
            </p:cNvSpPr>
            <p:nvPr/>
          </p:nvSpPr>
          <p:spPr bwMode="auto">
            <a:xfrm>
              <a:off x="2544" y="3024"/>
              <a:ext cx="480" cy="384"/>
            </a:xfrm>
            <a:prstGeom prst="cloudCallout">
              <a:avLst>
                <a:gd name="adj1" fmla="val 21875"/>
                <a:gd name="adj2" fmla="val 36981"/>
              </a:avLst>
            </a:prstGeom>
            <a:solidFill>
              <a:srgbClr val="0FEFEA"/>
            </a:solidFill>
            <a:ln w="28575">
              <a:solidFill>
                <a:schemeClr val="tx1"/>
              </a:solidFill>
              <a:round/>
              <a:headEnd/>
              <a:tailEnd/>
            </a:ln>
            <a:effectLst/>
          </p:spPr>
          <p:txBody>
            <a:bodyPr wrap="none" anchor="ctr"/>
            <a:lstStyle/>
            <a:p>
              <a:pPr algn="ctr">
                <a:spcBef>
                  <a:spcPct val="0"/>
                </a:spcBef>
              </a:pPr>
              <a:r>
                <a:rPr lang="en-US" sz="1600" dirty="0">
                  <a:solidFill>
                    <a:schemeClr val="tx1"/>
                  </a:solidFill>
                  <a:latin typeface="Comic Sans MS" pitchFamily="66" charset="0"/>
                </a:rPr>
                <a:t>Bubble</a:t>
              </a:r>
            </a:p>
          </p:txBody>
        </p:sp>
        <p:sp>
          <p:nvSpPr>
            <p:cNvPr id="962722" name="AutoShape 162"/>
            <p:cNvSpPr>
              <a:spLocks noChangeArrowheads="1"/>
            </p:cNvSpPr>
            <p:nvPr/>
          </p:nvSpPr>
          <p:spPr bwMode="auto">
            <a:xfrm>
              <a:off x="3600" y="3024"/>
              <a:ext cx="528" cy="384"/>
            </a:xfrm>
            <a:prstGeom prst="cloudCallout">
              <a:avLst>
                <a:gd name="adj1" fmla="val 15343"/>
                <a:gd name="adj2" fmla="val 36981"/>
              </a:avLst>
            </a:prstGeom>
            <a:solidFill>
              <a:srgbClr val="0FEFEA"/>
            </a:solidFill>
            <a:ln w="28575">
              <a:solidFill>
                <a:schemeClr val="tx1"/>
              </a:solidFill>
              <a:round/>
              <a:headEnd/>
              <a:tailEnd/>
            </a:ln>
            <a:effectLst/>
          </p:spPr>
          <p:txBody>
            <a:bodyPr wrap="none" anchor="ctr"/>
            <a:lstStyle/>
            <a:p>
              <a:pPr algn="ctr">
                <a:spcBef>
                  <a:spcPct val="0"/>
                </a:spcBef>
              </a:pPr>
              <a:r>
                <a:rPr lang="en-US" sz="1600" dirty="0">
                  <a:solidFill>
                    <a:schemeClr val="tx1"/>
                  </a:solidFill>
                  <a:latin typeface="Comic Sans MS" pitchFamily="66" charset="0"/>
                </a:rPr>
                <a:t>Bubble</a:t>
              </a:r>
            </a:p>
          </p:txBody>
        </p:sp>
        <p:sp>
          <p:nvSpPr>
            <p:cNvPr id="962723" name="AutoShape 163"/>
            <p:cNvSpPr>
              <a:spLocks noChangeArrowheads="1"/>
            </p:cNvSpPr>
            <p:nvPr/>
          </p:nvSpPr>
          <p:spPr bwMode="auto">
            <a:xfrm>
              <a:off x="4176" y="3024"/>
              <a:ext cx="528" cy="384"/>
            </a:xfrm>
            <a:prstGeom prst="cloudCallout">
              <a:avLst>
                <a:gd name="adj1" fmla="val 15343"/>
                <a:gd name="adj2" fmla="val 36981"/>
              </a:avLst>
            </a:prstGeom>
            <a:solidFill>
              <a:srgbClr val="0FEFEA"/>
            </a:solidFill>
            <a:ln w="28575">
              <a:solidFill>
                <a:schemeClr val="tx1"/>
              </a:solidFill>
              <a:round/>
              <a:headEnd/>
              <a:tailEnd/>
            </a:ln>
            <a:effectLst/>
          </p:spPr>
          <p:txBody>
            <a:bodyPr wrap="none" anchor="ctr"/>
            <a:lstStyle/>
            <a:p>
              <a:pPr algn="ctr">
                <a:spcBef>
                  <a:spcPct val="0"/>
                </a:spcBef>
              </a:pPr>
              <a:r>
                <a:rPr lang="en-US" sz="1600" dirty="0">
                  <a:solidFill>
                    <a:schemeClr val="tx1"/>
                  </a:solidFill>
                  <a:latin typeface="Comic Sans MS" pitchFamily="66" charset="0"/>
                </a:rPr>
                <a:t>Bubble</a:t>
              </a:r>
            </a:p>
          </p:txBody>
        </p:sp>
        <p:sp>
          <p:nvSpPr>
            <p:cNvPr id="962724" name="AutoShape 164"/>
            <p:cNvSpPr>
              <a:spLocks noChangeArrowheads="1"/>
            </p:cNvSpPr>
            <p:nvPr/>
          </p:nvSpPr>
          <p:spPr bwMode="auto">
            <a:xfrm>
              <a:off x="4752" y="3024"/>
              <a:ext cx="528" cy="384"/>
            </a:xfrm>
            <a:prstGeom prst="cloudCallout">
              <a:avLst>
                <a:gd name="adj1" fmla="val 15343"/>
                <a:gd name="adj2" fmla="val 36981"/>
              </a:avLst>
            </a:prstGeom>
            <a:solidFill>
              <a:srgbClr val="0FEFEA"/>
            </a:solidFill>
            <a:ln w="28575">
              <a:solidFill>
                <a:schemeClr val="tx1"/>
              </a:solidFill>
              <a:round/>
              <a:headEnd/>
              <a:tailEnd/>
            </a:ln>
            <a:effectLst/>
          </p:spPr>
          <p:txBody>
            <a:bodyPr wrap="none" anchor="ctr"/>
            <a:lstStyle/>
            <a:p>
              <a:pPr algn="ctr">
                <a:spcBef>
                  <a:spcPct val="0"/>
                </a:spcBef>
              </a:pPr>
              <a:r>
                <a:rPr lang="en-US" sz="1600" dirty="0">
                  <a:solidFill>
                    <a:schemeClr val="tx1"/>
                  </a:solidFill>
                  <a:latin typeface="Comic Sans MS" pitchFamily="66" charset="0"/>
                </a:rPr>
                <a:t>Bubble</a:t>
              </a:r>
            </a:p>
          </p:txBody>
        </p:sp>
        <p:sp>
          <p:nvSpPr>
            <p:cNvPr id="962725" name="AutoShape 165"/>
            <p:cNvSpPr>
              <a:spLocks noChangeArrowheads="1"/>
            </p:cNvSpPr>
            <p:nvPr/>
          </p:nvSpPr>
          <p:spPr bwMode="auto">
            <a:xfrm>
              <a:off x="3072" y="3024"/>
              <a:ext cx="528" cy="384"/>
            </a:xfrm>
            <a:prstGeom prst="cloudCallout">
              <a:avLst>
                <a:gd name="adj1" fmla="val 15343"/>
                <a:gd name="adj2" fmla="val 36981"/>
              </a:avLst>
            </a:prstGeom>
            <a:solidFill>
              <a:srgbClr val="0FEFEA"/>
            </a:solidFill>
            <a:ln w="28575">
              <a:solidFill>
                <a:schemeClr val="tx1"/>
              </a:solidFill>
              <a:round/>
              <a:headEnd/>
              <a:tailEnd/>
            </a:ln>
            <a:effectLst/>
          </p:spPr>
          <p:txBody>
            <a:bodyPr wrap="none" anchor="ctr"/>
            <a:lstStyle/>
            <a:p>
              <a:pPr algn="ctr">
                <a:spcBef>
                  <a:spcPct val="0"/>
                </a:spcBef>
              </a:pPr>
              <a:r>
                <a:rPr lang="en-US" sz="1600" dirty="0">
                  <a:solidFill>
                    <a:schemeClr val="tx1"/>
                  </a:solidFill>
                  <a:latin typeface="Comic Sans MS" pitchFamily="66" charset="0"/>
                </a:rPr>
                <a:t>Bubble</a:t>
              </a:r>
            </a:p>
          </p:txBody>
        </p:sp>
        <p:grpSp>
          <p:nvGrpSpPr>
            <p:cNvPr id="962591" name="Group 166"/>
            <p:cNvGrpSpPr>
              <a:grpSpLocks/>
            </p:cNvGrpSpPr>
            <p:nvPr/>
          </p:nvGrpSpPr>
          <p:grpSpPr bwMode="auto">
            <a:xfrm>
              <a:off x="3051" y="2976"/>
              <a:ext cx="1660" cy="441"/>
              <a:chOff x="2112" y="528"/>
              <a:chExt cx="2088" cy="681"/>
            </a:xfrm>
          </p:grpSpPr>
          <p:sp>
            <p:nvSpPr>
              <p:cNvPr id="962727" name="Rectangle 167"/>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728" name="Rectangle 168"/>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729" name="Rectangle 169"/>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a:effectLst/>
            </p:spPr>
            <p:txBody>
              <a:bodyPr wrap="none" anchor="ctr"/>
              <a:lstStyle/>
              <a:p>
                <a:endParaRPr lang="en-US"/>
              </a:p>
            </p:txBody>
          </p:sp>
          <p:sp>
            <p:nvSpPr>
              <p:cNvPr id="962730" name="Rectangle 170"/>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a:effectLst/>
            </p:spPr>
            <p:txBody>
              <a:bodyPr wrap="none" anchor="ctr"/>
              <a:lstStyle/>
              <a:p>
                <a:endParaRPr lang="en-US"/>
              </a:p>
            </p:txBody>
          </p:sp>
        </p:grpSp>
      </p:grpSp>
      <p:sp>
        <p:nvSpPr>
          <p:cNvPr id="962731" name="Text Box 171"/>
          <p:cNvSpPr txBox="1">
            <a:spLocks noChangeArrowheads="1"/>
          </p:cNvSpPr>
          <p:nvPr/>
        </p:nvSpPr>
        <p:spPr bwMode="auto">
          <a:xfrm>
            <a:off x="683568" y="5949281"/>
            <a:ext cx="5184575" cy="400110"/>
          </a:xfrm>
          <a:prstGeom prst="rect">
            <a:avLst/>
          </a:prstGeom>
          <a:noFill/>
          <a:ln w="12700">
            <a:noFill/>
            <a:miter lim="800000"/>
            <a:headEnd/>
            <a:tailEnd/>
          </a:ln>
          <a:effectLst/>
        </p:spPr>
        <p:txBody>
          <a:bodyPr wrap="square">
            <a:spAutoFit/>
          </a:bodyPr>
          <a:lstStyle/>
          <a:p>
            <a:r>
              <a:rPr lang="en-US" sz="2000"/>
              <a:t>How do you “bubble” the pipe?</a:t>
            </a:r>
          </a:p>
        </p:txBody>
      </p:sp>
    </p:spTree>
    <p:extLst>
      <p:ext uri="{BB962C8B-B14F-4D97-AF65-F5344CB8AC3E}">
        <p14:creationId xmlns:p14="http://schemas.microsoft.com/office/powerpoint/2010/main" val="3618552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B58A732E-CB61-9B4D-90FA-A1F7D4DDFFC5}"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7282"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7283"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63FB1403-9085-D540-B2E9-1C711D03A384}" type="slidenum">
              <a:rPr lang="en-US" sz="1400">
                <a:solidFill>
                  <a:schemeClr val="accent2"/>
                </a:solidFill>
                <a:latin typeface="Times New Roman" charset="0"/>
              </a:rPr>
              <a:pPr/>
              <a:t>80</a:t>
            </a:fld>
            <a:endParaRPr lang="en-US" sz="1400" b="0">
              <a:solidFill>
                <a:srgbClr val="FBBA03"/>
              </a:solidFill>
              <a:latin typeface="Times New Roman" charset="0"/>
            </a:endParaRPr>
          </a:p>
        </p:txBody>
      </p:sp>
      <p:sp>
        <p:nvSpPr>
          <p:cNvPr id="97284" name="Rectangle 2"/>
          <p:cNvSpPr>
            <a:spLocks noGrp="1" noChangeArrowheads="1"/>
          </p:cNvSpPr>
          <p:nvPr>
            <p:ph type="title"/>
          </p:nvPr>
        </p:nvSpPr>
        <p:spPr>
          <a:xfrm>
            <a:off x="1066800" y="76200"/>
            <a:ext cx="7162800" cy="544488"/>
          </a:xfrm>
          <a:noFill/>
        </p:spPr>
        <p:txBody>
          <a:bodyPr lIns="90487" tIns="44450" rIns="90487" bIns="44450"/>
          <a:lstStyle/>
          <a:p>
            <a:r>
              <a:rPr lang="en-US" dirty="0" err="1">
                <a:latin typeface="Arial" charset="0"/>
              </a:rPr>
              <a:t>Tomasulo</a:t>
            </a:r>
            <a:r>
              <a:rPr lang="en-US" dirty="0">
                <a:latin typeface="Arial" charset="0"/>
              </a:rPr>
              <a:t> Example Cycle 57</a:t>
            </a:r>
          </a:p>
        </p:txBody>
      </p:sp>
      <p:graphicFrame>
        <p:nvGraphicFramePr>
          <p:cNvPr id="97285" name="Object 3"/>
          <p:cNvGraphicFramePr>
            <a:graphicFrameLocks/>
          </p:cNvGraphicFramePr>
          <p:nvPr/>
        </p:nvGraphicFramePr>
        <p:xfrm>
          <a:off x="212725" y="952500"/>
          <a:ext cx="8774113" cy="4995863"/>
        </p:xfrm>
        <a:graphic>
          <a:graphicData uri="http://schemas.openxmlformats.org/presentationml/2006/ole">
            <mc:AlternateContent xmlns:mc="http://schemas.openxmlformats.org/markup-compatibility/2006">
              <mc:Choice xmlns:v="urn:schemas-microsoft-com:vml" Requires="v">
                <p:oleObj spid="_x0000_s21556" name="Worksheet" r:id="rId3" imgW="9677400" imgH="6616700" progId="Excel.Sheet.8">
                  <p:embed/>
                </p:oleObj>
              </mc:Choice>
              <mc:Fallback>
                <p:oleObj name="Worksheet" r:id="rId3" imgW="9677400" imgH="6616700" progId="Excel.Sheet.8">
                  <p:embed/>
                  <p:pic>
                    <p:nvPicPr>
                      <p:cNvPr id="97285"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952500"/>
                        <a:ext cx="8774113" cy="4995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17156" name="Rectangle 4"/>
          <p:cNvSpPr>
            <a:spLocks noChangeArrowheads="1"/>
          </p:cNvSpPr>
          <p:nvPr/>
        </p:nvSpPr>
        <p:spPr bwMode="auto">
          <a:xfrm>
            <a:off x="304800" y="5589240"/>
            <a:ext cx="8443664"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5750" indent="-285750">
              <a:lnSpc>
                <a:spcPct val="90000"/>
              </a:lnSpc>
              <a:spcBef>
                <a:spcPct val="30000"/>
              </a:spcBef>
              <a:buFontTx/>
              <a:buChar char="•"/>
              <a:tabLst>
                <a:tab pos="914400" algn="l"/>
                <a:tab pos="1657350" algn="l"/>
                <a:tab pos="3028950" algn="l"/>
              </a:tabLst>
            </a:pPr>
            <a:r>
              <a:rPr lang="en-US" sz="2400" dirty="0">
                <a:solidFill>
                  <a:srgbClr val="0332B7"/>
                </a:solidFill>
              </a:rPr>
              <a:t>Once again: In-order issue, out-of-order execution and out-of-order completion.</a:t>
            </a:r>
          </a:p>
        </p:txBody>
      </p:sp>
      <p:sp>
        <p:nvSpPr>
          <p:cNvPr id="97287" name="AutoShape 5"/>
          <p:cNvSpPr>
            <a:spLocks noChangeArrowheads="1"/>
          </p:cNvSpPr>
          <p:nvPr/>
        </p:nvSpPr>
        <p:spPr bwMode="auto">
          <a:xfrm>
            <a:off x="3124200" y="1295400"/>
            <a:ext cx="457200" cy="16764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8" name="AutoShape 6"/>
          <p:cNvSpPr>
            <a:spLocks noChangeArrowheads="1"/>
          </p:cNvSpPr>
          <p:nvPr/>
        </p:nvSpPr>
        <p:spPr bwMode="auto">
          <a:xfrm>
            <a:off x="3124200" y="1295400"/>
            <a:ext cx="457200" cy="16764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9" name="AutoShape 7"/>
          <p:cNvSpPr>
            <a:spLocks noChangeArrowheads="1"/>
          </p:cNvSpPr>
          <p:nvPr/>
        </p:nvSpPr>
        <p:spPr bwMode="auto">
          <a:xfrm>
            <a:off x="3810000" y="1905000"/>
            <a:ext cx="457200" cy="10668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90" name="AutoShape 8"/>
          <p:cNvSpPr>
            <a:spLocks noChangeArrowheads="1"/>
          </p:cNvSpPr>
          <p:nvPr/>
        </p:nvSpPr>
        <p:spPr bwMode="auto">
          <a:xfrm>
            <a:off x="4419600" y="1295400"/>
            <a:ext cx="457200" cy="1676400"/>
          </a:xfrm>
          <a:prstGeom prst="roundRect">
            <a:avLst>
              <a:gd name="adj" fmla="val 16667"/>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748468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7156"/>
                                        </p:tgtEl>
                                        <p:attrNameLst>
                                          <p:attrName>style.visibility</p:attrName>
                                        </p:attrNameLst>
                                      </p:cBhvr>
                                      <p:to>
                                        <p:strVal val="visible"/>
                                      </p:to>
                                    </p:set>
                                    <p:anim calcmode="lin" valueType="num">
                                      <p:cBhvr additive="base">
                                        <p:cTn id="7" dur="500" fill="hold"/>
                                        <p:tgtEl>
                                          <p:spTgt spid="817156"/>
                                        </p:tgtEl>
                                        <p:attrNameLst>
                                          <p:attrName>ppt_x</p:attrName>
                                        </p:attrNameLst>
                                      </p:cBhvr>
                                      <p:tavLst>
                                        <p:tav tm="0">
                                          <p:val>
                                            <p:strVal val="1+#ppt_w/2"/>
                                          </p:val>
                                        </p:tav>
                                        <p:tav tm="100000">
                                          <p:val>
                                            <p:strVal val="#ppt_x"/>
                                          </p:val>
                                        </p:tav>
                                      </p:tavLst>
                                    </p:anim>
                                    <p:anim calcmode="lin" valueType="num">
                                      <p:cBhvr additive="base">
                                        <p:cTn id="8" dur="500" fill="hold"/>
                                        <p:tgtEl>
                                          <p:spTgt spid="817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6"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36764F87-547F-ED40-BEA5-83BF74696AEB}"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8306"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8307"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655DE9DB-749D-B44A-97D9-912799D60549}" type="slidenum">
              <a:rPr lang="en-US" sz="1400">
                <a:solidFill>
                  <a:schemeClr val="accent2"/>
                </a:solidFill>
                <a:latin typeface="Times New Roman" charset="0"/>
              </a:rPr>
              <a:pPr/>
              <a:t>81</a:t>
            </a:fld>
            <a:endParaRPr lang="en-US" sz="1400" b="0">
              <a:solidFill>
                <a:srgbClr val="FBBA03"/>
              </a:solidFill>
              <a:latin typeface="Times New Roman" charset="0"/>
            </a:endParaRPr>
          </a:p>
        </p:txBody>
      </p:sp>
      <p:sp>
        <p:nvSpPr>
          <p:cNvPr id="98308" name="Rectangle 2"/>
          <p:cNvSpPr>
            <a:spLocks noGrp="1" noChangeArrowheads="1"/>
          </p:cNvSpPr>
          <p:nvPr>
            <p:ph type="title"/>
          </p:nvPr>
        </p:nvSpPr>
        <p:spPr>
          <a:xfrm>
            <a:off x="-108520" y="-259656"/>
            <a:ext cx="9433048" cy="1096367"/>
          </a:xfrm>
        </p:spPr>
        <p:txBody>
          <a:bodyPr/>
          <a:lstStyle/>
          <a:p>
            <a:r>
              <a:rPr lang="en-US" sz="3200" dirty="0">
                <a:latin typeface="Arial" charset="0"/>
              </a:rPr>
              <a:t>Why can </a:t>
            </a:r>
            <a:r>
              <a:rPr lang="en-US" sz="3200" dirty="0" err="1">
                <a:latin typeface="Arial" charset="0"/>
              </a:rPr>
              <a:t>Tomasulo</a:t>
            </a:r>
            <a:r>
              <a:rPr lang="en-US" sz="3200" dirty="0">
                <a:latin typeface="Arial" charset="0"/>
              </a:rPr>
              <a:t> overlap iterations of loops?</a:t>
            </a:r>
          </a:p>
        </p:txBody>
      </p:sp>
      <p:sp>
        <p:nvSpPr>
          <p:cNvPr id="98309" name="Rectangle 3"/>
          <p:cNvSpPr>
            <a:spLocks noGrp="1" noChangeArrowheads="1"/>
          </p:cNvSpPr>
          <p:nvPr>
            <p:ph type="body" idx="1"/>
          </p:nvPr>
        </p:nvSpPr>
        <p:spPr>
          <a:xfrm>
            <a:off x="457200" y="1524000"/>
            <a:ext cx="8229600" cy="3657600"/>
          </a:xfrm>
        </p:spPr>
        <p:txBody>
          <a:bodyPr/>
          <a:lstStyle/>
          <a:p>
            <a:pPr>
              <a:lnSpc>
                <a:spcPct val="80000"/>
              </a:lnSpc>
            </a:pPr>
            <a:r>
              <a:rPr lang="en-US" sz="2800">
                <a:latin typeface="Arial" charset="0"/>
              </a:rPr>
              <a:t>Register renaming</a:t>
            </a:r>
          </a:p>
          <a:p>
            <a:pPr lvl="1">
              <a:lnSpc>
                <a:spcPct val="80000"/>
              </a:lnSpc>
            </a:pPr>
            <a:r>
              <a:rPr lang="en-US" sz="2000">
                <a:latin typeface="Arial" charset="0"/>
              </a:rPr>
              <a:t>Multiple iterations use different physical destinations for registers (dynamic loop unrolling).</a:t>
            </a:r>
          </a:p>
          <a:p>
            <a:pPr>
              <a:lnSpc>
                <a:spcPct val="80000"/>
              </a:lnSpc>
            </a:pPr>
            <a:r>
              <a:rPr lang="en-US" sz="2800">
                <a:latin typeface="Arial" charset="0"/>
              </a:rPr>
              <a:t>Reservation stations </a:t>
            </a:r>
          </a:p>
          <a:p>
            <a:pPr lvl="1">
              <a:lnSpc>
                <a:spcPct val="80000"/>
              </a:lnSpc>
            </a:pPr>
            <a:r>
              <a:rPr lang="en-US" sz="2000">
                <a:latin typeface="Arial" charset="0"/>
              </a:rPr>
              <a:t>Permit instruction issue to advance past integer control flow operations</a:t>
            </a:r>
          </a:p>
          <a:p>
            <a:pPr lvl="1">
              <a:lnSpc>
                <a:spcPct val="80000"/>
              </a:lnSpc>
            </a:pPr>
            <a:r>
              <a:rPr lang="en-US" sz="2000">
                <a:latin typeface="Arial" charset="0"/>
              </a:rPr>
              <a:t>Also buffer old values of registers - totally avoiding the WAR stall </a:t>
            </a:r>
          </a:p>
          <a:p>
            <a:pPr>
              <a:lnSpc>
                <a:spcPct val="80000"/>
              </a:lnSpc>
            </a:pPr>
            <a:r>
              <a:rPr lang="en-US" sz="2800">
                <a:latin typeface="Arial" charset="0"/>
              </a:rPr>
              <a:t>Other perspective: Tomasulo building data flow dependency graph on the fly</a:t>
            </a:r>
          </a:p>
          <a:p>
            <a:pPr>
              <a:lnSpc>
                <a:spcPct val="80000"/>
              </a:lnSpc>
            </a:pPr>
            <a:endParaRPr lang="en-US" sz="2800">
              <a:latin typeface="Arial" charset="0"/>
            </a:endParaRPr>
          </a:p>
        </p:txBody>
      </p:sp>
    </p:spTree>
    <p:extLst>
      <p:ext uri="{BB962C8B-B14F-4D97-AF65-F5344CB8AC3E}">
        <p14:creationId xmlns:p14="http://schemas.microsoft.com/office/powerpoint/2010/main" val="26299263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F56C4EA2-FFDB-F544-A6DD-F5B90317C94D}"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99330"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99331"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22446476-0559-9248-8426-0476F1DC101F}" type="slidenum">
              <a:rPr lang="en-US" sz="1400">
                <a:solidFill>
                  <a:schemeClr val="accent2"/>
                </a:solidFill>
                <a:latin typeface="Times New Roman" charset="0"/>
              </a:rPr>
              <a:pPr/>
              <a:t>82</a:t>
            </a:fld>
            <a:endParaRPr lang="en-US" sz="1400" b="0">
              <a:solidFill>
                <a:srgbClr val="FBBA03"/>
              </a:solidFill>
              <a:latin typeface="Times New Roman" charset="0"/>
            </a:endParaRPr>
          </a:p>
        </p:txBody>
      </p:sp>
      <p:sp>
        <p:nvSpPr>
          <p:cNvPr id="99332" name="Rectangle 2"/>
          <p:cNvSpPr>
            <a:spLocks noGrp="1" noChangeArrowheads="1"/>
          </p:cNvSpPr>
          <p:nvPr>
            <p:ph type="title"/>
          </p:nvPr>
        </p:nvSpPr>
        <p:spPr>
          <a:xfrm>
            <a:off x="-180528" y="-387424"/>
            <a:ext cx="9649072" cy="1077218"/>
          </a:xfrm>
        </p:spPr>
        <p:txBody>
          <a:bodyPr/>
          <a:lstStyle/>
          <a:p>
            <a:r>
              <a:rPr lang="en-US" sz="3200" dirty="0" err="1">
                <a:latin typeface="Arial" charset="0"/>
              </a:rPr>
              <a:t>Tomasulo</a:t>
            </a:r>
            <a:r>
              <a:rPr lang="ja-JP" altLang="en-US" sz="3200" dirty="0">
                <a:latin typeface="Arial" charset="0"/>
              </a:rPr>
              <a:t>’</a:t>
            </a:r>
            <a:r>
              <a:rPr lang="en-US" altLang="ja-JP" sz="3200" dirty="0">
                <a:latin typeface="Arial" charset="0"/>
              </a:rPr>
              <a:t>s scheme offers 2 major advantages</a:t>
            </a:r>
            <a:endParaRPr lang="en-US" sz="3200" dirty="0">
              <a:latin typeface="Arial" charset="0"/>
            </a:endParaRPr>
          </a:p>
        </p:txBody>
      </p:sp>
      <p:sp>
        <p:nvSpPr>
          <p:cNvPr id="99333" name="Rectangle 3"/>
          <p:cNvSpPr>
            <a:spLocks noGrp="1" noChangeArrowheads="1"/>
          </p:cNvSpPr>
          <p:nvPr>
            <p:ph type="body" idx="1"/>
          </p:nvPr>
        </p:nvSpPr>
        <p:spPr/>
        <p:txBody>
          <a:bodyPr/>
          <a:lstStyle/>
          <a:p>
            <a:pPr marL="457200" indent="-457200" algn="just">
              <a:buFontTx/>
              <a:buAutoNum type="arabicPeriod"/>
            </a:pPr>
            <a:r>
              <a:rPr lang="en-US" sz="2800" b="0" dirty="0">
                <a:latin typeface="Arial" charset="0"/>
              </a:rPr>
              <a:t>Distribution of the hazard detection logic</a:t>
            </a:r>
          </a:p>
          <a:p>
            <a:pPr marL="800100" lvl="1" indent="-342900" algn="just"/>
            <a:r>
              <a:rPr lang="en-US" sz="2000" dirty="0">
                <a:latin typeface="Arial" charset="0"/>
              </a:rPr>
              <a:t>distributed reservation stations and the CDB</a:t>
            </a:r>
          </a:p>
          <a:p>
            <a:pPr marL="800100" lvl="1" indent="-342900"/>
            <a:r>
              <a:rPr lang="en-US" sz="2000" dirty="0">
                <a:latin typeface="Arial" charset="0"/>
              </a:rPr>
              <a:t>If multiple instructions waiting on single result, &amp; each instruction has other operand, then instructions can be released simultaneously by broadcast on CDB </a:t>
            </a:r>
          </a:p>
          <a:p>
            <a:pPr marL="800100" lvl="1" indent="-342900" algn="just"/>
            <a:r>
              <a:rPr lang="en-US" sz="2000" dirty="0">
                <a:latin typeface="Arial" charset="0"/>
              </a:rPr>
              <a:t>If a centralized register file were used, the units would have to read their results from the registers when register buses are available</a:t>
            </a:r>
          </a:p>
          <a:p>
            <a:pPr marL="457200" indent="-457200" algn="just">
              <a:buFontTx/>
              <a:buAutoNum type="arabicPeriod"/>
            </a:pPr>
            <a:r>
              <a:rPr lang="en-US" sz="2800" b="0" dirty="0">
                <a:latin typeface="Arial" charset="0"/>
              </a:rPr>
              <a:t>Elimination of stalls for WAW and WAR hazards</a:t>
            </a:r>
          </a:p>
          <a:p>
            <a:pPr marL="457200" indent="-457200" algn="just">
              <a:buFontTx/>
              <a:buNone/>
            </a:pPr>
            <a:endParaRPr lang="en-US" sz="2800" b="0" dirty="0">
              <a:latin typeface="Arial" charset="0"/>
            </a:endParaRPr>
          </a:p>
          <a:p>
            <a:pPr marL="457200" indent="-457200"/>
            <a:endParaRPr lang="en-US" sz="2800" dirty="0">
              <a:latin typeface="Arial" charset="0"/>
            </a:endParaRPr>
          </a:p>
        </p:txBody>
      </p:sp>
    </p:spTree>
    <p:extLst>
      <p:ext uri="{BB962C8B-B14F-4D97-AF65-F5344CB8AC3E}">
        <p14:creationId xmlns:p14="http://schemas.microsoft.com/office/powerpoint/2010/main" val="312861168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EC1E4446-E10A-CF43-84D8-41FF3F843C0F}"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100354"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100355"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2A8CD946-4291-9A4E-A557-1B260CAF40E3}" type="slidenum">
              <a:rPr lang="en-US" sz="1400">
                <a:solidFill>
                  <a:schemeClr val="accent2"/>
                </a:solidFill>
                <a:latin typeface="Times New Roman" charset="0"/>
              </a:rPr>
              <a:pPr/>
              <a:t>83</a:t>
            </a:fld>
            <a:endParaRPr lang="en-US" sz="1400" b="0">
              <a:solidFill>
                <a:srgbClr val="FBBA03"/>
              </a:solidFill>
              <a:latin typeface="Times New Roman" charset="0"/>
            </a:endParaRPr>
          </a:p>
        </p:txBody>
      </p:sp>
      <p:sp>
        <p:nvSpPr>
          <p:cNvPr id="100356" name="Rectangle 2"/>
          <p:cNvSpPr>
            <a:spLocks noGrp="1" noChangeArrowheads="1"/>
          </p:cNvSpPr>
          <p:nvPr>
            <p:ph type="title"/>
          </p:nvPr>
        </p:nvSpPr>
        <p:spPr>
          <a:noFill/>
        </p:spPr>
        <p:txBody>
          <a:bodyPr lIns="90487" tIns="44450" rIns="90487" bIns="44450"/>
          <a:lstStyle/>
          <a:p>
            <a:r>
              <a:rPr lang="en-US">
                <a:latin typeface="Arial" charset="0"/>
              </a:rPr>
              <a:t>Tomasulo Drawbacks</a:t>
            </a:r>
          </a:p>
        </p:txBody>
      </p:sp>
      <p:sp>
        <p:nvSpPr>
          <p:cNvPr id="818179" name="Rectangle 3"/>
          <p:cNvSpPr>
            <a:spLocks noGrp="1" noChangeArrowheads="1"/>
          </p:cNvSpPr>
          <p:nvPr>
            <p:ph type="body" idx="1"/>
          </p:nvPr>
        </p:nvSpPr>
        <p:spPr>
          <a:xfrm>
            <a:off x="609600" y="1447800"/>
            <a:ext cx="8305800" cy="4114800"/>
          </a:xfrm>
          <a:noFill/>
        </p:spPr>
        <p:txBody>
          <a:bodyPr lIns="90487" tIns="44450" rIns="90487" bIns="44450"/>
          <a:lstStyle/>
          <a:p>
            <a:pPr>
              <a:lnSpc>
                <a:spcPct val="80000"/>
              </a:lnSpc>
            </a:pPr>
            <a:r>
              <a:rPr lang="en-US" sz="2800">
                <a:latin typeface="Arial" charset="0"/>
              </a:rPr>
              <a:t>Complexity</a:t>
            </a:r>
          </a:p>
          <a:p>
            <a:pPr lvl="1">
              <a:lnSpc>
                <a:spcPct val="80000"/>
              </a:lnSpc>
            </a:pPr>
            <a:r>
              <a:rPr lang="en-US" sz="2000">
                <a:latin typeface="Arial" charset="0"/>
              </a:rPr>
              <a:t>delays of 360/91, MIPS 10000, Alpha 21264, </a:t>
            </a:r>
            <a:br>
              <a:rPr lang="en-US" sz="2000">
                <a:latin typeface="Arial" charset="0"/>
              </a:rPr>
            </a:br>
            <a:r>
              <a:rPr lang="en-US" sz="2000">
                <a:latin typeface="Arial" charset="0"/>
              </a:rPr>
              <a:t>IBM PPC 620 in CA:AQA 2/e, but not in silicon!</a:t>
            </a:r>
          </a:p>
          <a:p>
            <a:pPr>
              <a:lnSpc>
                <a:spcPct val="80000"/>
              </a:lnSpc>
            </a:pPr>
            <a:r>
              <a:rPr lang="en-US" sz="2800">
                <a:latin typeface="Arial" charset="0"/>
              </a:rPr>
              <a:t>Many associative stores (CDB) at high speed</a:t>
            </a:r>
          </a:p>
          <a:p>
            <a:pPr>
              <a:lnSpc>
                <a:spcPct val="80000"/>
              </a:lnSpc>
            </a:pPr>
            <a:r>
              <a:rPr lang="en-US" sz="2800">
                <a:latin typeface="Arial" charset="0"/>
              </a:rPr>
              <a:t>Performance limited by Common Data Bus</a:t>
            </a:r>
          </a:p>
          <a:p>
            <a:pPr lvl="1">
              <a:lnSpc>
                <a:spcPct val="80000"/>
              </a:lnSpc>
            </a:pPr>
            <a:r>
              <a:rPr lang="en-US" sz="2000">
                <a:latin typeface="Arial" charset="0"/>
              </a:rPr>
              <a:t>Each CDB must go to multiple functional units </a:t>
            </a:r>
            <a:br>
              <a:rPr lang="en-US" sz="2000">
                <a:latin typeface="Arial" charset="0"/>
              </a:rPr>
            </a:br>
            <a:r>
              <a:rPr lang="en-US" sz="2000">
                <a:latin typeface="Arial" charset="0"/>
                <a:sym typeface="Symbol" charset="0"/>
              </a:rPr>
              <a:t>high capacitance, high wiring density</a:t>
            </a:r>
          </a:p>
          <a:p>
            <a:pPr lvl="1">
              <a:lnSpc>
                <a:spcPct val="80000"/>
              </a:lnSpc>
            </a:pPr>
            <a:r>
              <a:rPr lang="en-US" sz="2000">
                <a:latin typeface="Arial" charset="0"/>
                <a:sym typeface="Symbol" charset="0"/>
              </a:rPr>
              <a:t>Number of functional units that can complete per cycle limited to one!</a:t>
            </a:r>
          </a:p>
          <a:p>
            <a:pPr lvl="2">
              <a:lnSpc>
                <a:spcPct val="80000"/>
              </a:lnSpc>
            </a:pPr>
            <a:r>
              <a:rPr lang="en-US" sz="2000">
                <a:latin typeface="Arial" charset="0"/>
              </a:rPr>
              <a:t>Multiple CDBs </a:t>
            </a:r>
            <a:r>
              <a:rPr lang="en-US" sz="2000">
                <a:latin typeface="Arial" charset="0"/>
                <a:sym typeface="Symbol" charset="0"/>
              </a:rPr>
              <a:t></a:t>
            </a:r>
            <a:r>
              <a:rPr lang="en-US" sz="2000">
                <a:latin typeface="Arial" charset="0"/>
              </a:rPr>
              <a:t> more FU logic for parallel assoc stores</a:t>
            </a:r>
          </a:p>
          <a:p>
            <a:pPr>
              <a:lnSpc>
                <a:spcPct val="80000"/>
              </a:lnSpc>
            </a:pPr>
            <a:r>
              <a:rPr lang="en-US" sz="2800">
                <a:latin typeface="Arial" charset="0"/>
              </a:rPr>
              <a:t>Non-precise interrupts!</a:t>
            </a:r>
          </a:p>
          <a:p>
            <a:pPr lvl="1">
              <a:lnSpc>
                <a:spcPct val="80000"/>
              </a:lnSpc>
            </a:pPr>
            <a:r>
              <a:rPr lang="en-US" sz="2000">
                <a:latin typeface="Arial" charset="0"/>
              </a:rPr>
              <a:t>We will address this later</a:t>
            </a:r>
          </a:p>
          <a:p>
            <a:pPr lvl="1">
              <a:lnSpc>
                <a:spcPct val="80000"/>
              </a:lnSpc>
            </a:pPr>
            <a:endParaRPr lang="en-US" sz="2000">
              <a:latin typeface="Arial" charset="0"/>
              <a:sym typeface="Symbol" charset="0"/>
            </a:endParaRPr>
          </a:p>
        </p:txBody>
      </p:sp>
    </p:spTree>
    <p:extLst>
      <p:ext uri="{BB962C8B-B14F-4D97-AF65-F5344CB8AC3E}">
        <p14:creationId xmlns:p14="http://schemas.microsoft.com/office/powerpoint/2010/main" val="3357958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anim calcmode="lin" valueType="num">
                                      <p:cBhvr additive="base">
                                        <p:cTn id="7" dur="500" fill="hold"/>
                                        <p:tgtEl>
                                          <p:spTgt spid="818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81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18179">
                                            <p:txEl>
                                              <p:pRg st="1" end="1"/>
                                            </p:txEl>
                                          </p:spTgt>
                                        </p:tgtEl>
                                        <p:attrNameLst>
                                          <p:attrName>style.visibility</p:attrName>
                                        </p:attrNameLst>
                                      </p:cBhvr>
                                      <p:to>
                                        <p:strVal val="visible"/>
                                      </p:to>
                                    </p:set>
                                    <p:anim calcmode="lin" valueType="num">
                                      <p:cBhvr additive="base">
                                        <p:cTn id="11" dur="500" fill="hold"/>
                                        <p:tgtEl>
                                          <p:spTgt spid="8181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1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18179">
                                            <p:txEl>
                                              <p:pRg st="2" end="2"/>
                                            </p:txEl>
                                          </p:spTgt>
                                        </p:tgtEl>
                                        <p:attrNameLst>
                                          <p:attrName>style.visibility</p:attrName>
                                        </p:attrNameLst>
                                      </p:cBhvr>
                                      <p:to>
                                        <p:strVal val="visible"/>
                                      </p:to>
                                    </p:set>
                                    <p:anim calcmode="lin" valueType="num">
                                      <p:cBhvr additive="base">
                                        <p:cTn id="17" dur="500" fill="hold"/>
                                        <p:tgtEl>
                                          <p:spTgt spid="81817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8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18179">
                                            <p:txEl>
                                              <p:pRg st="3" end="3"/>
                                            </p:txEl>
                                          </p:spTgt>
                                        </p:tgtEl>
                                        <p:attrNameLst>
                                          <p:attrName>style.visibility</p:attrName>
                                        </p:attrNameLst>
                                      </p:cBhvr>
                                      <p:to>
                                        <p:strVal val="visible"/>
                                      </p:to>
                                    </p:set>
                                    <p:anim calcmode="lin" valueType="num">
                                      <p:cBhvr additive="base">
                                        <p:cTn id="23" dur="500" fill="hold"/>
                                        <p:tgtEl>
                                          <p:spTgt spid="81817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1817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18179">
                                            <p:txEl>
                                              <p:pRg st="4" end="4"/>
                                            </p:txEl>
                                          </p:spTgt>
                                        </p:tgtEl>
                                        <p:attrNameLst>
                                          <p:attrName>style.visibility</p:attrName>
                                        </p:attrNameLst>
                                      </p:cBhvr>
                                      <p:to>
                                        <p:strVal val="visible"/>
                                      </p:to>
                                    </p:set>
                                    <p:anim calcmode="lin" valueType="num">
                                      <p:cBhvr additive="base">
                                        <p:cTn id="27" dur="500" fill="hold"/>
                                        <p:tgtEl>
                                          <p:spTgt spid="81817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1817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18179">
                                            <p:txEl>
                                              <p:pRg st="5" end="5"/>
                                            </p:txEl>
                                          </p:spTgt>
                                        </p:tgtEl>
                                        <p:attrNameLst>
                                          <p:attrName>style.visibility</p:attrName>
                                        </p:attrNameLst>
                                      </p:cBhvr>
                                      <p:to>
                                        <p:strVal val="visible"/>
                                      </p:to>
                                    </p:set>
                                    <p:anim calcmode="lin" valueType="num">
                                      <p:cBhvr additive="base">
                                        <p:cTn id="31" dur="500" fill="hold"/>
                                        <p:tgtEl>
                                          <p:spTgt spid="81817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817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18179">
                                            <p:txEl>
                                              <p:pRg st="6" end="6"/>
                                            </p:txEl>
                                          </p:spTgt>
                                        </p:tgtEl>
                                        <p:attrNameLst>
                                          <p:attrName>style.visibility</p:attrName>
                                        </p:attrNameLst>
                                      </p:cBhvr>
                                      <p:to>
                                        <p:strVal val="visible"/>
                                      </p:to>
                                    </p:set>
                                    <p:anim calcmode="lin" valueType="num">
                                      <p:cBhvr additive="base">
                                        <p:cTn id="35" dur="500" fill="hold"/>
                                        <p:tgtEl>
                                          <p:spTgt spid="818179">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181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18179">
                                            <p:txEl>
                                              <p:pRg st="7" end="7"/>
                                            </p:txEl>
                                          </p:spTgt>
                                        </p:tgtEl>
                                        <p:attrNameLst>
                                          <p:attrName>style.visibility</p:attrName>
                                        </p:attrNameLst>
                                      </p:cBhvr>
                                      <p:to>
                                        <p:strVal val="visible"/>
                                      </p:to>
                                    </p:set>
                                    <p:anim calcmode="lin" valueType="num">
                                      <p:cBhvr additive="base">
                                        <p:cTn id="41" dur="500" fill="hold"/>
                                        <p:tgtEl>
                                          <p:spTgt spid="81817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18179">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18179">
                                            <p:txEl>
                                              <p:pRg st="8" end="8"/>
                                            </p:txEl>
                                          </p:spTgt>
                                        </p:tgtEl>
                                        <p:attrNameLst>
                                          <p:attrName>style.visibility</p:attrName>
                                        </p:attrNameLst>
                                      </p:cBhvr>
                                      <p:to>
                                        <p:strVal val="visible"/>
                                      </p:to>
                                    </p:set>
                                    <p:anim calcmode="lin" valueType="num">
                                      <p:cBhvr additive="base">
                                        <p:cTn id="45" dur="500" fill="hold"/>
                                        <p:tgtEl>
                                          <p:spTgt spid="818179">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181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C34803DB-CDAC-1C49-AB8B-8A88A352043D}"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101378"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101379"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D04905BF-4EDB-AB4F-84D3-86245C2C7E1B}" type="slidenum">
              <a:rPr lang="en-US" sz="1400">
                <a:solidFill>
                  <a:schemeClr val="accent2"/>
                </a:solidFill>
                <a:latin typeface="Times New Roman" charset="0"/>
              </a:rPr>
              <a:pPr/>
              <a:t>84</a:t>
            </a:fld>
            <a:endParaRPr lang="en-US" sz="1400" b="0">
              <a:solidFill>
                <a:srgbClr val="FBBA03"/>
              </a:solidFill>
              <a:latin typeface="Times New Roman" charset="0"/>
            </a:endParaRPr>
          </a:p>
        </p:txBody>
      </p:sp>
      <p:sp>
        <p:nvSpPr>
          <p:cNvPr id="101380" name="Rectangle 2"/>
          <p:cNvSpPr>
            <a:spLocks noGrp="1" noChangeArrowheads="1"/>
          </p:cNvSpPr>
          <p:nvPr>
            <p:ph type="title"/>
          </p:nvPr>
        </p:nvSpPr>
        <p:spPr>
          <a:xfrm>
            <a:off x="914400" y="152400"/>
            <a:ext cx="7162800" cy="612304"/>
          </a:xfrm>
          <a:noFill/>
        </p:spPr>
        <p:txBody>
          <a:bodyPr lIns="90487" tIns="44450" rIns="90487" bIns="44450"/>
          <a:lstStyle/>
          <a:p>
            <a:r>
              <a:rPr lang="en-US" dirty="0">
                <a:latin typeface="Arial" charset="0"/>
              </a:rPr>
              <a:t>And In Conclusion … #1</a:t>
            </a:r>
          </a:p>
        </p:txBody>
      </p:sp>
      <p:sp>
        <p:nvSpPr>
          <p:cNvPr id="704515" name="Rectangle 3"/>
          <p:cNvSpPr>
            <a:spLocks noGrp="1" noChangeArrowheads="1"/>
          </p:cNvSpPr>
          <p:nvPr>
            <p:ph type="body" idx="1"/>
          </p:nvPr>
        </p:nvSpPr>
        <p:spPr>
          <a:xfrm>
            <a:off x="533400" y="1066800"/>
            <a:ext cx="8001000" cy="4114800"/>
          </a:xfrm>
          <a:noFill/>
        </p:spPr>
        <p:txBody>
          <a:bodyPr lIns="90487" tIns="44450" rIns="90487" bIns="44450"/>
          <a:lstStyle/>
          <a:p>
            <a:r>
              <a:rPr lang="en-US">
                <a:latin typeface="Arial" charset="0"/>
              </a:rPr>
              <a:t>Leverage Implicit Parallelism for Performance: Instruction Level Parallelism</a:t>
            </a:r>
          </a:p>
          <a:p>
            <a:r>
              <a:rPr lang="en-US">
                <a:latin typeface="Arial" charset="0"/>
              </a:rPr>
              <a:t>Loop unrolling by compiler to increase ILP</a:t>
            </a:r>
          </a:p>
          <a:p>
            <a:r>
              <a:rPr lang="en-US">
                <a:latin typeface="Arial" charset="0"/>
              </a:rPr>
              <a:t>Branch prediction to increase ILP</a:t>
            </a:r>
          </a:p>
          <a:p>
            <a:r>
              <a:rPr lang="en-US">
                <a:latin typeface="Arial" charset="0"/>
              </a:rPr>
              <a:t>Dynamic HW exploiting ILP</a:t>
            </a:r>
          </a:p>
          <a:p>
            <a:pPr lvl="1"/>
            <a:r>
              <a:rPr lang="en-US">
                <a:latin typeface="Arial" charset="0"/>
              </a:rPr>
              <a:t>Works when can</a:t>
            </a:r>
            <a:r>
              <a:rPr lang="ja-JP" altLang="en-US">
                <a:latin typeface="Arial" charset="0"/>
              </a:rPr>
              <a:t>’</a:t>
            </a:r>
            <a:r>
              <a:rPr lang="en-US" altLang="ja-JP">
                <a:latin typeface="Arial" charset="0"/>
              </a:rPr>
              <a:t>t know dependence at compile time</a:t>
            </a:r>
          </a:p>
          <a:p>
            <a:pPr lvl="1"/>
            <a:r>
              <a:rPr lang="en-US">
                <a:latin typeface="Arial" charset="0"/>
              </a:rPr>
              <a:t>Can hide L1 cache misses</a:t>
            </a:r>
          </a:p>
          <a:p>
            <a:pPr lvl="1"/>
            <a:r>
              <a:rPr lang="en-US">
                <a:latin typeface="Arial" charset="0"/>
              </a:rPr>
              <a:t>Code for one machine runs well on another</a:t>
            </a:r>
            <a:br>
              <a:rPr lang="en-US">
                <a:latin typeface="Arial" charset="0"/>
              </a:rPr>
            </a:br>
            <a:endParaRPr lang="en-US">
              <a:latin typeface="Arial" charset="0"/>
            </a:endParaRPr>
          </a:p>
        </p:txBody>
      </p:sp>
    </p:spTree>
    <p:extLst>
      <p:ext uri="{BB962C8B-B14F-4D97-AF65-F5344CB8AC3E}">
        <p14:creationId xmlns:p14="http://schemas.microsoft.com/office/powerpoint/2010/main" val="42448477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4515">
                                            <p:txEl>
                                              <p:pRg st="0" end="0"/>
                                            </p:txEl>
                                          </p:spTgt>
                                        </p:tgtEl>
                                        <p:attrNameLst>
                                          <p:attrName>style.visibility</p:attrName>
                                        </p:attrNameLst>
                                      </p:cBhvr>
                                      <p:to>
                                        <p:strVal val="visible"/>
                                      </p:to>
                                    </p:set>
                                    <p:anim calcmode="lin" valueType="num">
                                      <p:cBhvr additive="base">
                                        <p:cTn id="7" dur="500" fill="hold"/>
                                        <p:tgtEl>
                                          <p:spTgt spid="704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4515">
                                            <p:txEl>
                                              <p:pRg st="1" end="1"/>
                                            </p:txEl>
                                          </p:spTgt>
                                        </p:tgtEl>
                                        <p:attrNameLst>
                                          <p:attrName>style.visibility</p:attrName>
                                        </p:attrNameLst>
                                      </p:cBhvr>
                                      <p:to>
                                        <p:strVal val="visible"/>
                                      </p:to>
                                    </p:set>
                                    <p:anim calcmode="lin" valueType="num">
                                      <p:cBhvr additive="base">
                                        <p:cTn id="13" dur="500" fill="hold"/>
                                        <p:tgtEl>
                                          <p:spTgt spid="7045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0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04515">
                                            <p:txEl>
                                              <p:pRg st="2" end="2"/>
                                            </p:txEl>
                                          </p:spTgt>
                                        </p:tgtEl>
                                        <p:attrNameLst>
                                          <p:attrName>style.visibility</p:attrName>
                                        </p:attrNameLst>
                                      </p:cBhvr>
                                      <p:to>
                                        <p:strVal val="visible"/>
                                      </p:to>
                                    </p:set>
                                    <p:anim calcmode="lin" valueType="num">
                                      <p:cBhvr additive="base">
                                        <p:cTn id="19" dur="500" fill="hold"/>
                                        <p:tgtEl>
                                          <p:spTgt spid="7045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0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04515">
                                            <p:txEl>
                                              <p:pRg st="3" end="3"/>
                                            </p:txEl>
                                          </p:spTgt>
                                        </p:tgtEl>
                                        <p:attrNameLst>
                                          <p:attrName>style.visibility</p:attrName>
                                        </p:attrNameLst>
                                      </p:cBhvr>
                                      <p:to>
                                        <p:strVal val="visible"/>
                                      </p:to>
                                    </p:set>
                                    <p:anim calcmode="lin" valueType="num">
                                      <p:cBhvr additive="base">
                                        <p:cTn id="25" dur="500" fill="hold"/>
                                        <p:tgtEl>
                                          <p:spTgt spid="7045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04515">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04515">
                                            <p:txEl>
                                              <p:pRg st="4" end="4"/>
                                            </p:txEl>
                                          </p:spTgt>
                                        </p:tgtEl>
                                        <p:attrNameLst>
                                          <p:attrName>style.visibility</p:attrName>
                                        </p:attrNameLst>
                                      </p:cBhvr>
                                      <p:to>
                                        <p:strVal val="visible"/>
                                      </p:to>
                                    </p:set>
                                    <p:anim calcmode="lin" valueType="num">
                                      <p:cBhvr additive="base">
                                        <p:cTn id="29" dur="500" fill="hold"/>
                                        <p:tgtEl>
                                          <p:spTgt spid="70451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0451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04515">
                                            <p:txEl>
                                              <p:pRg st="5" end="5"/>
                                            </p:txEl>
                                          </p:spTgt>
                                        </p:tgtEl>
                                        <p:attrNameLst>
                                          <p:attrName>style.visibility</p:attrName>
                                        </p:attrNameLst>
                                      </p:cBhvr>
                                      <p:to>
                                        <p:strVal val="visible"/>
                                      </p:to>
                                    </p:set>
                                    <p:anim calcmode="lin" valueType="num">
                                      <p:cBhvr additive="base">
                                        <p:cTn id="33" dur="500" fill="hold"/>
                                        <p:tgtEl>
                                          <p:spTgt spid="704515">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0451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04515">
                                            <p:txEl>
                                              <p:pRg st="6" end="6"/>
                                            </p:txEl>
                                          </p:spTgt>
                                        </p:tgtEl>
                                        <p:attrNameLst>
                                          <p:attrName>style.visibility</p:attrName>
                                        </p:attrNameLst>
                                      </p:cBhvr>
                                      <p:to>
                                        <p:strVal val="visible"/>
                                      </p:to>
                                    </p:set>
                                    <p:anim calcmode="lin" valueType="num">
                                      <p:cBhvr additive="base">
                                        <p:cTn id="37" dur="500" fill="hold"/>
                                        <p:tgtEl>
                                          <p:spTgt spid="70451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045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5"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99243356-D34A-6340-825D-3AA35D362DBB}" type="datetime1">
              <a:rPr lang="en-US" sz="1400">
                <a:solidFill>
                  <a:schemeClr val="accent2"/>
                </a:solidFill>
                <a:latin typeface="Times New Roman" charset="0"/>
              </a:rPr>
              <a:pPr/>
              <a:t>3/5/2019</a:t>
            </a:fld>
            <a:endParaRPr lang="en-US" sz="1400">
              <a:solidFill>
                <a:schemeClr val="accent2"/>
              </a:solidFill>
              <a:latin typeface="Times New Roman" charset="0"/>
            </a:endParaRPr>
          </a:p>
        </p:txBody>
      </p:sp>
      <p:sp>
        <p:nvSpPr>
          <p:cNvPr id="102402" name="Footer Placeholder 4"/>
          <p:cNvSpPr>
            <a:spLocks noGrp="1"/>
          </p:cNvSpPr>
          <p:nvPr>
            <p:ph type="ftr" sz="quarter" idx="4294967295"/>
          </p:nvPr>
        </p:nvSpPr>
        <p:spPr>
          <a:xfrm>
            <a:off x="3124200" y="6426200"/>
            <a:ext cx="289560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r>
              <a:rPr lang="en-US" sz="1400">
                <a:solidFill>
                  <a:srgbClr val="114FFB"/>
                </a:solidFill>
                <a:latin typeface="Helvetica" charset="0"/>
              </a:rPr>
              <a:t>CS252 S06 Lec7 ILP</a:t>
            </a:r>
          </a:p>
        </p:txBody>
      </p:sp>
      <p:sp>
        <p:nvSpPr>
          <p:cNvPr id="102403" name="Slide Number Placeholder 5"/>
          <p:cNvSpPr>
            <a:spLocks noGrp="1"/>
          </p:cNvSpPr>
          <p:nvPr>
            <p:ph type="sldNum" sz="quarter" idx="4294967295"/>
          </p:nvPr>
        </p:nvSpPr>
        <p:spPr>
          <a:xfrm>
            <a:off x="6553200" y="6413500"/>
            <a:ext cx="19050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hlink"/>
                </a:solidFill>
                <a:latin typeface="Arial" charset="0"/>
                <a:ea typeface="ＭＳ Ｐゴシック" charset="0"/>
                <a:cs typeface="ＭＳ Ｐゴシック" charset="0"/>
              </a:defRPr>
            </a:lvl1pPr>
            <a:lvl2pPr marL="742950" indent="-285750">
              <a:defRPr sz="1600" b="1">
                <a:solidFill>
                  <a:schemeClr val="hlink"/>
                </a:solidFill>
                <a:latin typeface="Arial" charset="0"/>
                <a:ea typeface="ＭＳ Ｐゴシック" charset="0"/>
              </a:defRPr>
            </a:lvl2pPr>
            <a:lvl3pPr marL="1143000" indent="-228600">
              <a:defRPr sz="1600" b="1">
                <a:solidFill>
                  <a:schemeClr val="hlink"/>
                </a:solidFill>
                <a:latin typeface="Arial" charset="0"/>
                <a:ea typeface="ＭＳ Ｐゴシック" charset="0"/>
              </a:defRPr>
            </a:lvl3pPr>
            <a:lvl4pPr marL="1600200" indent="-228600">
              <a:defRPr sz="1600" b="1">
                <a:solidFill>
                  <a:schemeClr val="hlink"/>
                </a:solidFill>
                <a:latin typeface="Arial" charset="0"/>
                <a:ea typeface="ＭＳ Ｐゴシック" charset="0"/>
              </a:defRPr>
            </a:lvl4pPr>
            <a:lvl5pPr marL="2057400" indent="-228600">
              <a:defRPr sz="1600" b="1">
                <a:solidFill>
                  <a:schemeClr val="hlink"/>
                </a:solidFill>
                <a:latin typeface="Arial" charset="0"/>
                <a:ea typeface="ＭＳ Ｐゴシック" charset="0"/>
              </a:defRPr>
            </a:lvl5pPr>
            <a:lvl6pPr marL="2514600" indent="-228600" eaLnBrk="0" fontAlgn="base" hangingPunct="0">
              <a:spcBef>
                <a:spcPct val="50000"/>
              </a:spcBef>
              <a:spcAft>
                <a:spcPct val="0"/>
              </a:spcAft>
              <a:defRPr sz="1600" b="1">
                <a:solidFill>
                  <a:schemeClr val="hlink"/>
                </a:solidFill>
                <a:latin typeface="Arial" charset="0"/>
                <a:ea typeface="ＭＳ Ｐゴシック" charset="0"/>
              </a:defRPr>
            </a:lvl6pPr>
            <a:lvl7pPr marL="2971800" indent="-228600" eaLnBrk="0" fontAlgn="base" hangingPunct="0">
              <a:spcBef>
                <a:spcPct val="50000"/>
              </a:spcBef>
              <a:spcAft>
                <a:spcPct val="0"/>
              </a:spcAft>
              <a:defRPr sz="1600" b="1">
                <a:solidFill>
                  <a:schemeClr val="hlink"/>
                </a:solidFill>
                <a:latin typeface="Arial" charset="0"/>
                <a:ea typeface="ＭＳ Ｐゴシック" charset="0"/>
              </a:defRPr>
            </a:lvl7pPr>
            <a:lvl8pPr marL="3429000" indent="-228600" eaLnBrk="0" fontAlgn="base" hangingPunct="0">
              <a:spcBef>
                <a:spcPct val="50000"/>
              </a:spcBef>
              <a:spcAft>
                <a:spcPct val="0"/>
              </a:spcAft>
              <a:defRPr sz="1600" b="1">
                <a:solidFill>
                  <a:schemeClr val="hlink"/>
                </a:solidFill>
                <a:latin typeface="Arial" charset="0"/>
                <a:ea typeface="ＭＳ Ｐゴシック" charset="0"/>
              </a:defRPr>
            </a:lvl8pPr>
            <a:lvl9pPr marL="3886200" indent="-228600" eaLnBrk="0" fontAlgn="base" hangingPunct="0">
              <a:spcBef>
                <a:spcPct val="50000"/>
              </a:spcBef>
              <a:spcAft>
                <a:spcPct val="0"/>
              </a:spcAft>
              <a:defRPr sz="1600" b="1">
                <a:solidFill>
                  <a:schemeClr val="hlink"/>
                </a:solidFill>
                <a:latin typeface="Arial" charset="0"/>
                <a:ea typeface="ＭＳ Ｐゴシック" charset="0"/>
              </a:defRPr>
            </a:lvl9pPr>
          </a:lstStyle>
          <a:p>
            <a:fld id="{9CD15E2D-A53D-FE4D-9982-6B42611AD7F8}" type="slidenum">
              <a:rPr lang="en-US" sz="1400">
                <a:solidFill>
                  <a:schemeClr val="accent2"/>
                </a:solidFill>
                <a:latin typeface="Times New Roman" charset="0"/>
              </a:rPr>
              <a:pPr/>
              <a:t>85</a:t>
            </a:fld>
            <a:endParaRPr lang="en-US" sz="1400" b="0">
              <a:solidFill>
                <a:srgbClr val="FBBA03"/>
              </a:solidFill>
              <a:latin typeface="Times New Roman" charset="0"/>
            </a:endParaRPr>
          </a:p>
        </p:txBody>
      </p:sp>
      <p:sp>
        <p:nvSpPr>
          <p:cNvPr id="102404" name="Rectangle 2"/>
          <p:cNvSpPr>
            <a:spLocks noGrp="1" noChangeArrowheads="1"/>
          </p:cNvSpPr>
          <p:nvPr>
            <p:ph type="title"/>
          </p:nvPr>
        </p:nvSpPr>
        <p:spPr>
          <a:xfrm>
            <a:off x="914400" y="152400"/>
            <a:ext cx="7162800" cy="540296"/>
          </a:xfrm>
          <a:noFill/>
        </p:spPr>
        <p:txBody>
          <a:bodyPr lIns="90487" tIns="44450" rIns="90487" bIns="44450"/>
          <a:lstStyle/>
          <a:p>
            <a:r>
              <a:rPr lang="en-US" dirty="0">
                <a:latin typeface="Arial" charset="0"/>
              </a:rPr>
              <a:t>And In Conclusion … #2</a:t>
            </a:r>
          </a:p>
        </p:txBody>
      </p:sp>
      <p:sp>
        <p:nvSpPr>
          <p:cNvPr id="705539" name="Rectangle 3"/>
          <p:cNvSpPr>
            <a:spLocks noGrp="1" noChangeArrowheads="1"/>
          </p:cNvSpPr>
          <p:nvPr>
            <p:ph type="body" idx="1"/>
          </p:nvPr>
        </p:nvSpPr>
        <p:spPr>
          <a:xfrm>
            <a:off x="0" y="836712"/>
            <a:ext cx="8839200" cy="4344888"/>
          </a:xfrm>
          <a:noFill/>
        </p:spPr>
        <p:txBody>
          <a:bodyPr lIns="90487" tIns="44450" rIns="90487" bIns="44450"/>
          <a:lstStyle/>
          <a:p>
            <a:r>
              <a:rPr lang="en-US" sz="2000" dirty="0">
                <a:latin typeface="Arial" charset="0"/>
              </a:rPr>
              <a:t>Reservations stations: </a:t>
            </a:r>
            <a:r>
              <a:rPr lang="en-US" sz="2000" i="1" dirty="0">
                <a:latin typeface="Arial" charset="0"/>
              </a:rPr>
              <a:t>renaming</a:t>
            </a:r>
            <a:r>
              <a:rPr lang="en-US" sz="2000" dirty="0">
                <a:latin typeface="Arial" charset="0"/>
              </a:rPr>
              <a:t> to larger set of registers + buffering source operands</a:t>
            </a:r>
          </a:p>
          <a:p>
            <a:pPr lvl="1"/>
            <a:r>
              <a:rPr lang="en-US" sz="2000" dirty="0">
                <a:latin typeface="Arial" charset="0"/>
              </a:rPr>
              <a:t>Prevents registers as bottleneck</a:t>
            </a:r>
          </a:p>
          <a:p>
            <a:pPr lvl="1"/>
            <a:r>
              <a:rPr lang="en-US" sz="2000" dirty="0">
                <a:latin typeface="Arial" charset="0"/>
              </a:rPr>
              <a:t>Avoids WAR, WAW hazards</a:t>
            </a:r>
          </a:p>
          <a:p>
            <a:pPr lvl="1"/>
            <a:r>
              <a:rPr lang="en-US" sz="2000" dirty="0">
                <a:latin typeface="Arial" charset="0"/>
              </a:rPr>
              <a:t>Allows loop unrolling in HW</a:t>
            </a:r>
          </a:p>
          <a:p>
            <a:r>
              <a:rPr lang="en-US" sz="2000" dirty="0">
                <a:latin typeface="Arial" charset="0"/>
              </a:rPr>
              <a:t>Not limited to basic blocks </a:t>
            </a:r>
            <a:br>
              <a:rPr lang="en-US" sz="2000" dirty="0">
                <a:latin typeface="Arial" charset="0"/>
              </a:rPr>
            </a:br>
            <a:r>
              <a:rPr lang="en-US" sz="2000" dirty="0">
                <a:latin typeface="Arial" charset="0"/>
              </a:rPr>
              <a:t>(integer units gets ahead, beyond branches</a:t>
            </a:r>
            <a:r>
              <a:rPr lang="en-US" sz="2000" dirty="0" smtClean="0">
                <a:latin typeface="Arial" charset="0"/>
              </a:rPr>
              <a:t>) </a:t>
            </a:r>
            <a:r>
              <a:rPr lang="en-US" sz="2000" dirty="0" smtClean="0">
                <a:solidFill>
                  <a:srgbClr val="FF0000"/>
                </a:solidFill>
                <a:latin typeface="Arial" charset="0"/>
              </a:rPr>
              <a:t>with speculation</a:t>
            </a:r>
            <a:endParaRPr lang="en-US" sz="2000" dirty="0">
              <a:latin typeface="Arial" charset="0"/>
            </a:endParaRPr>
          </a:p>
          <a:p>
            <a:r>
              <a:rPr lang="en-US" sz="2000" dirty="0">
                <a:latin typeface="Arial" charset="0"/>
              </a:rPr>
              <a:t>Helps cache misses as well</a:t>
            </a:r>
          </a:p>
          <a:p>
            <a:r>
              <a:rPr lang="en-US" sz="2000" dirty="0">
                <a:latin typeface="Arial" charset="0"/>
              </a:rPr>
              <a:t>Lasting Contributions</a:t>
            </a:r>
          </a:p>
          <a:p>
            <a:pPr lvl="1"/>
            <a:r>
              <a:rPr lang="en-US" sz="2000" dirty="0">
                <a:latin typeface="Arial" charset="0"/>
              </a:rPr>
              <a:t>Dynamic scheduling</a:t>
            </a:r>
          </a:p>
          <a:p>
            <a:pPr lvl="1"/>
            <a:r>
              <a:rPr lang="en-US" sz="2000" dirty="0">
                <a:latin typeface="Arial" charset="0"/>
              </a:rPr>
              <a:t>Register renaming</a:t>
            </a:r>
          </a:p>
          <a:p>
            <a:pPr lvl="1"/>
            <a:r>
              <a:rPr lang="en-US" sz="2000" dirty="0">
                <a:latin typeface="Arial" charset="0"/>
              </a:rPr>
              <a:t>Load/store disambiguation</a:t>
            </a:r>
          </a:p>
          <a:p>
            <a:r>
              <a:rPr lang="en-US" sz="2000" dirty="0">
                <a:latin typeface="Arial" charset="0"/>
              </a:rPr>
              <a:t>360/91 descendants are Intel Pentium 4, IBM Power 5, AMD Athlon/Opteron, … </a:t>
            </a:r>
          </a:p>
        </p:txBody>
      </p:sp>
    </p:spTree>
    <p:extLst>
      <p:ext uri="{BB962C8B-B14F-4D97-AF65-F5344CB8AC3E}">
        <p14:creationId xmlns:p14="http://schemas.microsoft.com/office/powerpoint/2010/main" val="652499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5539">
                                            <p:txEl>
                                              <p:pRg st="0" end="0"/>
                                            </p:txEl>
                                          </p:spTgt>
                                        </p:tgtEl>
                                        <p:attrNameLst>
                                          <p:attrName>style.visibility</p:attrName>
                                        </p:attrNameLst>
                                      </p:cBhvr>
                                      <p:to>
                                        <p:strVal val="visible"/>
                                      </p:to>
                                    </p:set>
                                    <p:anim calcmode="lin" valueType="num">
                                      <p:cBhvr additive="base">
                                        <p:cTn id="7" dur="500" fill="hold"/>
                                        <p:tgtEl>
                                          <p:spTgt spid="705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55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05539">
                                            <p:txEl>
                                              <p:pRg st="1" end="1"/>
                                            </p:txEl>
                                          </p:spTgt>
                                        </p:tgtEl>
                                        <p:attrNameLst>
                                          <p:attrName>style.visibility</p:attrName>
                                        </p:attrNameLst>
                                      </p:cBhvr>
                                      <p:to>
                                        <p:strVal val="visible"/>
                                      </p:to>
                                    </p:set>
                                    <p:anim calcmode="lin" valueType="num">
                                      <p:cBhvr additive="base">
                                        <p:cTn id="11" dur="500" fill="hold"/>
                                        <p:tgtEl>
                                          <p:spTgt spid="70553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055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05539">
                                            <p:txEl>
                                              <p:pRg st="2" end="2"/>
                                            </p:txEl>
                                          </p:spTgt>
                                        </p:tgtEl>
                                        <p:attrNameLst>
                                          <p:attrName>style.visibility</p:attrName>
                                        </p:attrNameLst>
                                      </p:cBhvr>
                                      <p:to>
                                        <p:strVal val="visible"/>
                                      </p:to>
                                    </p:set>
                                    <p:anim calcmode="lin" valueType="num">
                                      <p:cBhvr additive="base">
                                        <p:cTn id="15" dur="500" fill="hold"/>
                                        <p:tgtEl>
                                          <p:spTgt spid="70553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055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05539">
                                            <p:txEl>
                                              <p:pRg st="3" end="3"/>
                                            </p:txEl>
                                          </p:spTgt>
                                        </p:tgtEl>
                                        <p:attrNameLst>
                                          <p:attrName>style.visibility</p:attrName>
                                        </p:attrNameLst>
                                      </p:cBhvr>
                                      <p:to>
                                        <p:strVal val="visible"/>
                                      </p:to>
                                    </p:set>
                                    <p:anim calcmode="lin" valueType="num">
                                      <p:cBhvr additive="base">
                                        <p:cTn id="19" dur="500" fill="hold"/>
                                        <p:tgtEl>
                                          <p:spTgt spid="70553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0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05539">
                                            <p:txEl>
                                              <p:pRg st="4" end="4"/>
                                            </p:txEl>
                                          </p:spTgt>
                                        </p:tgtEl>
                                        <p:attrNameLst>
                                          <p:attrName>style.visibility</p:attrName>
                                        </p:attrNameLst>
                                      </p:cBhvr>
                                      <p:to>
                                        <p:strVal val="visible"/>
                                      </p:to>
                                    </p:set>
                                    <p:anim calcmode="lin" valueType="num">
                                      <p:cBhvr additive="base">
                                        <p:cTn id="25" dur="500" fill="hold"/>
                                        <p:tgtEl>
                                          <p:spTgt spid="70553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055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05539">
                                            <p:txEl>
                                              <p:pRg st="5" end="5"/>
                                            </p:txEl>
                                          </p:spTgt>
                                        </p:tgtEl>
                                        <p:attrNameLst>
                                          <p:attrName>style.visibility</p:attrName>
                                        </p:attrNameLst>
                                      </p:cBhvr>
                                      <p:to>
                                        <p:strVal val="visible"/>
                                      </p:to>
                                    </p:set>
                                    <p:anim calcmode="lin" valueType="num">
                                      <p:cBhvr additive="base">
                                        <p:cTn id="31" dur="500" fill="hold"/>
                                        <p:tgtEl>
                                          <p:spTgt spid="70553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055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05539">
                                            <p:txEl>
                                              <p:pRg st="6" end="6"/>
                                            </p:txEl>
                                          </p:spTgt>
                                        </p:tgtEl>
                                        <p:attrNameLst>
                                          <p:attrName>style.visibility</p:attrName>
                                        </p:attrNameLst>
                                      </p:cBhvr>
                                      <p:to>
                                        <p:strVal val="visible"/>
                                      </p:to>
                                    </p:set>
                                    <p:anim calcmode="lin" valueType="num">
                                      <p:cBhvr additive="base">
                                        <p:cTn id="37" dur="500" fill="hold"/>
                                        <p:tgtEl>
                                          <p:spTgt spid="70553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05539">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05539">
                                            <p:txEl>
                                              <p:pRg st="7" end="7"/>
                                            </p:txEl>
                                          </p:spTgt>
                                        </p:tgtEl>
                                        <p:attrNameLst>
                                          <p:attrName>style.visibility</p:attrName>
                                        </p:attrNameLst>
                                      </p:cBhvr>
                                      <p:to>
                                        <p:strVal val="visible"/>
                                      </p:to>
                                    </p:set>
                                    <p:anim calcmode="lin" valueType="num">
                                      <p:cBhvr additive="base">
                                        <p:cTn id="41" dur="500" fill="hold"/>
                                        <p:tgtEl>
                                          <p:spTgt spid="70553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05539">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05539">
                                            <p:txEl>
                                              <p:pRg st="8" end="8"/>
                                            </p:txEl>
                                          </p:spTgt>
                                        </p:tgtEl>
                                        <p:attrNameLst>
                                          <p:attrName>style.visibility</p:attrName>
                                        </p:attrNameLst>
                                      </p:cBhvr>
                                      <p:to>
                                        <p:strVal val="visible"/>
                                      </p:to>
                                    </p:set>
                                    <p:anim calcmode="lin" valueType="num">
                                      <p:cBhvr additive="base">
                                        <p:cTn id="45" dur="500" fill="hold"/>
                                        <p:tgtEl>
                                          <p:spTgt spid="705539">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05539">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05539">
                                            <p:txEl>
                                              <p:pRg st="9" end="9"/>
                                            </p:txEl>
                                          </p:spTgt>
                                        </p:tgtEl>
                                        <p:attrNameLst>
                                          <p:attrName>style.visibility</p:attrName>
                                        </p:attrNameLst>
                                      </p:cBhvr>
                                      <p:to>
                                        <p:strVal val="visible"/>
                                      </p:to>
                                    </p:set>
                                    <p:anim calcmode="lin" valueType="num">
                                      <p:cBhvr additive="base">
                                        <p:cTn id="49" dur="500" fill="hold"/>
                                        <p:tgtEl>
                                          <p:spTgt spid="705539">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0553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05539">
                                            <p:txEl>
                                              <p:pRg st="10" end="10"/>
                                            </p:txEl>
                                          </p:spTgt>
                                        </p:tgtEl>
                                        <p:attrNameLst>
                                          <p:attrName>style.visibility</p:attrName>
                                        </p:attrNameLst>
                                      </p:cBhvr>
                                      <p:to>
                                        <p:strVal val="visible"/>
                                      </p:to>
                                    </p:set>
                                    <p:anim calcmode="lin" valueType="num">
                                      <p:cBhvr additive="base">
                                        <p:cTn id="55" dur="500" fill="hold"/>
                                        <p:tgtEl>
                                          <p:spTgt spid="705539">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0553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39"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Example</a:t>
            </a:r>
            <a:endParaRPr lang="en-AU" dirty="0"/>
          </a:p>
        </p:txBody>
      </p:sp>
      <p:sp>
        <p:nvSpPr>
          <p:cNvPr id="7"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pic>
        <p:nvPicPr>
          <p:cNvPr id="3" name="Picture 2"/>
          <p:cNvPicPr>
            <a:picLocks noChangeAspect="1"/>
          </p:cNvPicPr>
          <p:nvPr/>
        </p:nvPicPr>
        <p:blipFill>
          <a:blip r:embed="rId3"/>
          <a:stretch>
            <a:fillRect/>
          </a:stretch>
        </p:blipFill>
        <p:spPr>
          <a:xfrm>
            <a:off x="1042988" y="817563"/>
            <a:ext cx="7012954" cy="5362847"/>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err="1" smtClean="0"/>
              <a:t>Tomasulo’s</a:t>
            </a:r>
            <a:r>
              <a:rPr lang="en-AU" dirty="0" smtClean="0"/>
              <a:t> Algorithm</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r>
              <a:rPr lang="en-US" smtClean="0"/>
              <a:t>Example loop:</a:t>
            </a:r>
            <a:endParaRPr lang="en-US" sz="1600" smtClean="0"/>
          </a:p>
          <a:p>
            <a:pPr marL="0" indent="0">
              <a:buNone/>
            </a:pPr>
            <a:endParaRPr lang="en-US" sz="1600"/>
          </a:p>
          <a:p>
            <a:pPr marL="0" indent="0">
              <a:buNone/>
            </a:pPr>
            <a:r>
              <a:rPr lang="en-US" sz="2000" smtClean="0"/>
              <a:t>Loop:	fld </a:t>
            </a:r>
            <a:r>
              <a:rPr lang="en-US" sz="2000"/>
              <a:t>f0,0(x1)</a:t>
            </a:r>
          </a:p>
          <a:p>
            <a:pPr marL="0" indent="0">
              <a:buNone/>
            </a:pPr>
            <a:r>
              <a:rPr lang="en-US" sz="2000" smtClean="0"/>
              <a:t>	fmul.d </a:t>
            </a:r>
            <a:r>
              <a:rPr lang="en-US" sz="2000"/>
              <a:t>f4,f0,f2</a:t>
            </a:r>
          </a:p>
          <a:p>
            <a:pPr marL="0" indent="0">
              <a:buNone/>
            </a:pPr>
            <a:r>
              <a:rPr lang="en-US" sz="2000" smtClean="0"/>
              <a:t>	fsd </a:t>
            </a:r>
            <a:r>
              <a:rPr lang="en-US" sz="2000"/>
              <a:t>f4,0(x1)</a:t>
            </a:r>
          </a:p>
          <a:p>
            <a:pPr marL="0" indent="0">
              <a:buNone/>
            </a:pPr>
            <a:r>
              <a:rPr lang="en-US" sz="2000" smtClean="0"/>
              <a:t>	addi </a:t>
            </a:r>
            <a:r>
              <a:rPr lang="en-US" sz="2000"/>
              <a:t>x1,x1,8</a:t>
            </a:r>
          </a:p>
          <a:p>
            <a:pPr marL="0" indent="0">
              <a:buNone/>
            </a:pPr>
            <a:r>
              <a:rPr lang="en-US" sz="2000" smtClean="0"/>
              <a:t>	bne x1,x2,Loop </a:t>
            </a:r>
            <a:r>
              <a:rPr lang="en-US" sz="2000"/>
              <a:t>// branches if </a:t>
            </a:r>
            <a:r>
              <a:rPr lang="en-US" sz="2000" smtClean="0"/>
              <a:t>x16 != x2</a:t>
            </a:r>
            <a:endParaRPr lang="en-US" sz="2000" dirty="0" smtClean="0"/>
          </a:p>
        </p:txBody>
      </p:sp>
      <p:sp>
        <p:nvSpPr>
          <p:cNvPr id="6"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spTree>
    <p:extLst>
      <p:ext uri="{BB962C8B-B14F-4D97-AF65-F5344CB8AC3E}">
        <p14:creationId xmlns:p14="http://schemas.microsoft.com/office/powerpoint/2010/main" val="41244106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err="1" smtClean="0"/>
              <a:t>Tomasulo’s</a:t>
            </a:r>
            <a:r>
              <a:rPr lang="en-AU" dirty="0" smtClean="0"/>
              <a:t> Algorithm</a:t>
            </a:r>
            <a:endParaRPr lang="en-AU" dirty="0"/>
          </a:p>
        </p:txBody>
      </p:sp>
      <p:sp>
        <p:nvSpPr>
          <p:cNvPr id="6" name="Text Box 5"/>
          <p:cNvSpPr txBox="1">
            <a:spLocks noChangeArrowheads="1"/>
          </p:cNvSpPr>
          <p:nvPr/>
        </p:nvSpPr>
        <p:spPr bwMode="auto">
          <a:xfrm rot="5400000">
            <a:off x="7884124" y="944493"/>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Dynamic Scheduling</a:t>
            </a:r>
            <a:endParaRPr lang="en-US" sz="1800" dirty="0">
              <a:solidFill>
                <a:srgbClr val="0066FF"/>
              </a:solidFill>
              <a:latin typeface="Arial" charset="0"/>
            </a:endParaRPr>
          </a:p>
        </p:txBody>
      </p:sp>
      <p:pic>
        <p:nvPicPr>
          <p:cNvPr id="3" name="Picture 2"/>
          <p:cNvPicPr>
            <a:picLocks noChangeAspect="1"/>
          </p:cNvPicPr>
          <p:nvPr/>
        </p:nvPicPr>
        <p:blipFill>
          <a:blip r:embed="rId3"/>
          <a:stretch>
            <a:fillRect/>
          </a:stretch>
        </p:blipFill>
        <p:spPr>
          <a:xfrm>
            <a:off x="1187624" y="817563"/>
            <a:ext cx="6581185" cy="5460286"/>
          </a:xfrm>
          <a:prstGeom prst="rect">
            <a:avLst/>
          </a:prstGeom>
        </p:spPr>
      </p:pic>
    </p:spTree>
    <p:extLst>
      <p:ext uri="{BB962C8B-B14F-4D97-AF65-F5344CB8AC3E}">
        <p14:creationId xmlns:p14="http://schemas.microsoft.com/office/powerpoint/2010/main" val="16254574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Hardware-Based Speculation</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Execute instructions along predicted execution paths but only commit the results if prediction was correct</a:t>
            </a:r>
          </a:p>
          <a:p>
            <a:pPr>
              <a:lnSpc>
                <a:spcPct val="90000"/>
              </a:lnSpc>
            </a:pPr>
            <a:r>
              <a:rPr lang="en-US" dirty="0" smtClean="0"/>
              <a:t>Instruction commit:  allowing an instruction to update the register file when instruction is no longer speculative</a:t>
            </a:r>
          </a:p>
          <a:p>
            <a:pPr>
              <a:lnSpc>
                <a:spcPct val="90000"/>
              </a:lnSpc>
            </a:pPr>
            <a:r>
              <a:rPr lang="en-US" dirty="0" smtClean="0"/>
              <a:t>Need an additional piece of hardware to prevent any irrevocable action until an instruction commits</a:t>
            </a:r>
          </a:p>
          <a:p>
            <a:pPr lvl="1">
              <a:lnSpc>
                <a:spcPct val="90000"/>
              </a:lnSpc>
            </a:pPr>
            <a:r>
              <a:rPr lang="en-US" dirty="0" smtClean="0"/>
              <a:t>I.e. updating state or taking an execution</a:t>
            </a:r>
          </a:p>
        </p:txBody>
      </p:sp>
      <p:sp>
        <p:nvSpPr>
          <p:cNvPr id="6" name="Text Box 5"/>
          <p:cNvSpPr txBox="1">
            <a:spLocks noChangeArrowheads="1"/>
          </p:cNvSpPr>
          <p:nvPr/>
        </p:nvSpPr>
        <p:spPr bwMode="auto">
          <a:xfrm rot="5400000">
            <a:off x="7366590" y="1408079"/>
            <a:ext cx="31854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Hardware-Based Speculation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1DB76068-9FD1-4610-9488-D0643B5BBD38}" type="datetime1">
              <a:rPr lang="en-US"/>
              <a:pPr/>
              <a:t>3/5/2019</a:t>
            </a:fld>
            <a:endParaRPr lang="en-US"/>
          </a:p>
        </p:txBody>
      </p:sp>
      <p:sp>
        <p:nvSpPr>
          <p:cNvPr id="8" name="Footer Placeholder 4"/>
          <p:cNvSpPr>
            <a:spLocks noGrp="1"/>
          </p:cNvSpPr>
          <p:nvPr>
            <p:ph type="ftr" sz="quarter" idx="4294967295"/>
          </p:nvPr>
        </p:nvSpPr>
        <p:spPr>
          <a:xfrm>
            <a:off x="3124200" y="6356350"/>
            <a:ext cx="2895600" cy="365125"/>
          </a:xfrm>
          <a:prstGeom prst="rect">
            <a:avLst/>
          </a:prstGeom>
        </p:spPr>
        <p:txBody>
          <a:bodyPr/>
          <a:lstStyle/>
          <a:p>
            <a:r>
              <a:rPr lang="en-US"/>
              <a:t>CS252-s06, Lec 02-intro</a:t>
            </a: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a:lstStyle/>
          <a:p>
            <a:fld id="{D9200945-D973-49FF-A5FF-290D6C3BA1C2}" type="slidenum">
              <a:rPr lang="en-US"/>
              <a:pPr/>
              <a:t>9</a:t>
            </a:fld>
            <a:endParaRPr lang="en-US" b="0">
              <a:solidFill>
                <a:srgbClr val="FBBA03"/>
              </a:solidFill>
            </a:endParaRPr>
          </a:p>
        </p:txBody>
      </p:sp>
      <p:sp>
        <p:nvSpPr>
          <p:cNvPr id="963586" name="Rectangle 2"/>
          <p:cNvSpPr>
            <a:spLocks noGrp="1" noChangeArrowheads="1"/>
          </p:cNvSpPr>
          <p:nvPr>
            <p:ph type="title"/>
          </p:nvPr>
        </p:nvSpPr>
        <p:spPr>
          <a:xfrm>
            <a:off x="457200" y="0"/>
            <a:ext cx="8229600" cy="685800"/>
          </a:xfrm>
          <a:noFill/>
          <a:ln/>
        </p:spPr>
        <p:txBody>
          <a:bodyPr lIns="90488" tIns="44450" rIns="90488" bIns="44450">
            <a:normAutofit/>
          </a:bodyPr>
          <a:lstStyle/>
          <a:p>
            <a:r>
              <a:rPr lang="en-US" sz="3600" u="sng" dirty="0" smtClean="0"/>
              <a:t>Speed </a:t>
            </a:r>
            <a:r>
              <a:rPr lang="en-US" sz="3600" u="sng" dirty="0"/>
              <a:t>Up </a:t>
            </a:r>
            <a:r>
              <a:rPr lang="en-US" sz="3600" u="sng" dirty="0" smtClean="0"/>
              <a:t>Equations </a:t>
            </a:r>
            <a:r>
              <a:rPr lang="en-US" sz="3600" u="sng" dirty="0"/>
              <a:t>for Pipelining</a:t>
            </a:r>
          </a:p>
        </p:txBody>
      </p:sp>
      <p:graphicFrame>
        <p:nvGraphicFramePr>
          <p:cNvPr id="963587" name="Object 3"/>
          <p:cNvGraphicFramePr>
            <a:graphicFrameLocks noChangeAspect="1"/>
          </p:cNvGraphicFramePr>
          <p:nvPr/>
        </p:nvGraphicFramePr>
        <p:xfrm>
          <a:off x="533400" y="3048000"/>
          <a:ext cx="8269288" cy="838200"/>
        </p:xfrm>
        <a:graphic>
          <a:graphicData uri="http://schemas.openxmlformats.org/presentationml/2006/ole">
            <mc:AlternateContent xmlns:mc="http://schemas.openxmlformats.org/markup-compatibility/2006">
              <mc:Choice xmlns:v="urn:schemas-microsoft-com:vml" Requires="v">
                <p:oleObj spid="_x0000_s1200" name="Equation" r:id="rId4" imgW="8267400" imgH="838080" progId="Equation.3">
                  <p:embed/>
                </p:oleObj>
              </mc:Choice>
              <mc:Fallback>
                <p:oleObj name="Equation" r:id="rId4" imgW="8267400" imgH="838080" progId="Equation.3">
                  <p:embed/>
                  <p:pic>
                    <p:nvPicPr>
                      <p:cNvPr id="96358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0"/>
                        <a:ext cx="82692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3588" name="Object 4"/>
          <p:cNvGraphicFramePr>
            <a:graphicFrameLocks noChangeAspect="1"/>
          </p:cNvGraphicFramePr>
          <p:nvPr/>
        </p:nvGraphicFramePr>
        <p:xfrm>
          <a:off x="609600" y="5105400"/>
          <a:ext cx="7100888" cy="838200"/>
        </p:xfrm>
        <a:graphic>
          <a:graphicData uri="http://schemas.openxmlformats.org/presentationml/2006/ole">
            <mc:AlternateContent xmlns:mc="http://schemas.openxmlformats.org/markup-compatibility/2006">
              <mc:Choice xmlns:v="urn:schemas-microsoft-com:vml" Requires="v">
                <p:oleObj spid="_x0000_s1201" name="Equation" r:id="rId6" imgW="7099200" imgH="838080" progId="Equation.3">
                  <p:embed/>
                </p:oleObj>
              </mc:Choice>
              <mc:Fallback>
                <p:oleObj name="Equation" r:id="rId6" imgW="7099200" imgH="838080" progId="Equation.3">
                  <p:embed/>
                  <p:pic>
                    <p:nvPicPr>
                      <p:cNvPr id="96358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105400"/>
                        <a:ext cx="71008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3589" name="Object 5"/>
          <p:cNvGraphicFramePr>
            <a:graphicFrameLocks noChangeAspect="1"/>
          </p:cNvGraphicFramePr>
          <p:nvPr/>
        </p:nvGraphicFramePr>
        <p:xfrm>
          <a:off x="685800" y="2209800"/>
          <a:ext cx="7291388" cy="404813"/>
        </p:xfrm>
        <a:graphic>
          <a:graphicData uri="http://schemas.openxmlformats.org/presentationml/2006/ole">
            <mc:AlternateContent xmlns:mc="http://schemas.openxmlformats.org/markup-compatibility/2006">
              <mc:Choice xmlns:v="urn:schemas-microsoft-com:vml" Requires="v">
                <p:oleObj spid="_x0000_s1202" name="Equation" r:id="rId8" imgW="7289640" imgH="406080" progId="Equation.3">
                  <p:embed/>
                </p:oleObj>
              </mc:Choice>
              <mc:Fallback>
                <p:oleObj name="Equation" r:id="rId8" imgW="7289640" imgH="406080" progId="Equation.3">
                  <p:embed/>
                  <p:pic>
                    <p:nvPicPr>
                      <p:cNvPr id="96358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209800"/>
                        <a:ext cx="7291388"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3590" name="Text Box 6"/>
          <p:cNvSpPr txBox="1">
            <a:spLocks noChangeArrowheads="1"/>
          </p:cNvSpPr>
          <p:nvPr/>
        </p:nvSpPr>
        <p:spPr bwMode="auto">
          <a:xfrm>
            <a:off x="152732" y="4264968"/>
            <a:ext cx="5808001" cy="461665"/>
          </a:xfrm>
          <a:prstGeom prst="rect">
            <a:avLst/>
          </a:prstGeom>
          <a:noFill/>
          <a:ln w="28575">
            <a:noFill/>
            <a:miter lim="800000"/>
            <a:headEnd/>
            <a:tailEnd/>
          </a:ln>
          <a:effectLst/>
        </p:spPr>
        <p:txBody>
          <a:bodyPr wrap="none" anchor="ctr">
            <a:spAutoFit/>
          </a:bodyPr>
          <a:lstStyle/>
          <a:p>
            <a:pPr algn="ctr">
              <a:spcBef>
                <a:spcPct val="0"/>
              </a:spcBef>
            </a:pPr>
            <a:r>
              <a:rPr lang="en-US" sz="2400" dirty="0">
                <a:latin typeface="Comic Sans MS" pitchFamily="66" charset="0"/>
              </a:rPr>
              <a:t>For simple RISC pipeline, </a:t>
            </a:r>
            <a:r>
              <a:rPr lang="en-US" sz="2400" dirty="0" smtClean="0">
                <a:latin typeface="Comic Sans MS" pitchFamily="66" charset="0"/>
              </a:rPr>
              <a:t>Ideal CPI </a:t>
            </a:r>
            <a:r>
              <a:rPr lang="en-US" sz="2400" dirty="0">
                <a:latin typeface="Comic Sans MS" pitchFamily="66" charset="0"/>
              </a:rPr>
              <a:t>= 1:</a:t>
            </a:r>
          </a:p>
        </p:txBody>
      </p:sp>
      <p:sp>
        <p:nvSpPr>
          <p:cNvPr id="10" name="TextBox 9"/>
          <p:cNvSpPr txBox="1"/>
          <p:nvPr/>
        </p:nvSpPr>
        <p:spPr>
          <a:xfrm>
            <a:off x="0" y="685800"/>
            <a:ext cx="9144000" cy="707886"/>
          </a:xfrm>
          <a:prstGeom prst="rect">
            <a:avLst/>
          </a:prstGeom>
          <a:noFill/>
        </p:spPr>
        <p:txBody>
          <a:bodyPr wrap="square" rtlCol="0">
            <a:spAutoFit/>
          </a:bodyPr>
          <a:lstStyle/>
          <a:p>
            <a:r>
              <a:rPr lang="en-US" sz="2000" dirty="0" smtClean="0"/>
              <a:t>Speedup from pipelining  =  (average instruction time pipelined) /(average instruction time </a:t>
            </a:r>
            <a:r>
              <a:rPr lang="en-US" sz="2000" dirty="0" err="1" smtClean="0"/>
              <a:t>unpipelined</a:t>
            </a:r>
            <a:r>
              <a:rPr lang="en-US" sz="2000" dirty="0" smtClean="0"/>
              <a:t>)</a:t>
            </a:r>
            <a:endParaRPr lang="en-US" sz="2000" dirty="0"/>
          </a:p>
        </p:txBody>
      </p:sp>
      <p:sp>
        <p:nvSpPr>
          <p:cNvPr id="11" name="TextBox 10"/>
          <p:cNvSpPr txBox="1"/>
          <p:nvPr/>
        </p:nvSpPr>
        <p:spPr>
          <a:xfrm>
            <a:off x="2514600" y="1371600"/>
            <a:ext cx="6233864" cy="646331"/>
          </a:xfrm>
          <a:prstGeom prst="rect">
            <a:avLst/>
          </a:prstGeom>
          <a:noFill/>
        </p:spPr>
        <p:txBody>
          <a:bodyPr wrap="square" rtlCol="0">
            <a:spAutoFit/>
          </a:bodyPr>
          <a:lstStyle/>
          <a:p>
            <a:r>
              <a:rPr lang="en-US" sz="3600" u="sng" dirty="0" smtClean="0"/>
              <a:t>Pipelining with stalls</a:t>
            </a:r>
            <a:endParaRPr lang="en-US" sz="3600" dirty="0"/>
          </a:p>
        </p:txBody>
      </p:sp>
      <p:sp>
        <p:nvSpPr>
          <p:cNvPr id="2" name="TextBox 1"/>
          <p:cNvSpPr txBox="1"/>
          <p:nvPr/>
        </p:nvSpPr>
        <p:spPr>
          <a:xfrm>
            <a:off x="395536" y="2636912"/>
            <a:ext cx="6480720" cy="461665"/>
          </a:xfrm>
          <a:prstGeom prst="rect">
            <a:avLst/>
          </a:prstGeom>
          <a:noFill/>
        </p:spPr>
        <p:txBody>
          <a:bodyPr wrap="square" rtlCol="0">
            <a:spAutoFit/>
          </a:bodyPr>
          <a:lstStyle/>
          <a:p>
            <a:r>
              <a:rPr lang="en-US" sz="2400" dirty="0" smtClean="0">
                <a:solidFill>
                  <a:srgbClr val="FF0000"/>
                </a:solidFill>
              </a:rPr>
              <a:t>Only above formula for ENEE446</a:t>
            </a:r>
            <a:endParaRPr lang="en-US" sz="2400" dirty="0">
              <a:solidFill>
                <a:srgbClr val="FF0000"/>
              </a:solidFill>
            </a:endParaRPr>
          </a:p>
        </p:txBody>
      </p:sp>
    </p:spTree>
    <p:extLst>
      <p:ext uri="{BB962C8B-B14F-4D97-AF65-F5344CB8AC3E}">
        <p14:creationId xmlns:p14="http://schemas.microsoft.com/office/powerpoint/2010/main" val="3273292275"/>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Reorder Buffer</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Reorder buffer – holds the result of instruction</a:t>
            </a:r>
            <a:r>
              <a:rPr lang="en-US" dirty="0" smtClean="0">
                <a:solidFill>
                  <a:srgbClr val="FF0000"/>
                </a:solidFill>
              </a:rPr>
              <a:t>s</a:t>
            </a:r>
            <a:r>
              <a:rPr lang="en-US" dirty="0" smtClean="0"/>
              <a:t> between completion and commit</a:t>
            </a:r>
          </a:p>
          <a:p>
            <a:pPr>
              <a:lnSpc>
                <a:spcPct val="90000"/>
              </a:lnSpc>
            </a:pPr>
            <a:endParaRPr lang="en-US" dirty="0" smtClean="0"/>
          </a:p>
          <a:p>
            <a:pPr>
              <a:lnSpc>
                <a:spcPct val="90000"/>
              </a:lnSpc>
            </a:pPr>
            <a:r>
              <a:rPr lang="en-US" dirty="0" smtClean="0"/>
              <a:t>Four fields:</a:t>
            </a:r>
          </a:p>
          <a:p>
            <a:pPr lvl="1">
              <a:lnSpc>
                <a:spcPct val="90000"/>
              </a:lnSpc>
            </a:pPr>
            <a:r>
              <a:rPr lang="en-US" dirty="0" smtClean="0"/>
              <a:t>Instruction type:  branch/store/register</a:t>
            </a:r>
          </a:p>
          <a:p>
            <a:pPr lvl="1">
              <a:lnSpc>
                <a:spcPct val="90000"/>
              </a:lnSpc>
            </a:pPr>
            <a:r>
              <a:rPr lang="en-US" dirty="0" smtClean="0"/>
              <a:t>Destination field:  register number</a:t>
            </a:r>
          </a:p>
          <a:p>
            <a:pPr lvl="1">
              <a:lnSpc>
                <a:spcPct val="90000"/>
              </a:lnSpc>
            </a:pPr>
            <a:r>
              <a:rPr lang="en-US" dirty="0" smtClean="0"/>
              <a:t>Value field:  output value</a:t>
            </a:r>
          </a:p>
          <a:p>
            <a:pPr lvl="1">
              <a:lnSpc>
                <a:spcPct val="90000"/>
              </a:lnSpc>
            </a:pPr>
            <a:r>
              <a:rPr lang="en-US" dirty="0" smtClean="0"/>
              <a:t>Ready field:  completed execution?</a:t>
            </a:r>
          </a:p>
          <a:p>
            <a:pPr>
              <a:lnSpc>
                <a:spcPct val="90000"/>
              </a:lnSpc>
            </a:pPr>
            <a:endParaRPr lang="en-US" dirty="0" smtClean="0"/>
          </a:p>
          <a:p>
            <a:pPr>
              <a:lnSpc>
                <a:spcPct val="90000"/>
              </a:lnSpc>
            </a:pPr>
            <a:r>
              <a:rPr lang="en-US" dirty="0" smtClean="0"/>
              <a:t>Modify reservation stations:</a:t>
            </a:r>
          </a:p>
          <a:p>
            <a:pPr lvl="1">
              <a:lnSpc>
                <a:spcPct val="90000"/>
              </a:lnSpc>
            </a:pPr>
            <a:r>
              <a:rPr lang="en-US" dirty="0" smtClean="0"/>
              <a:t>Operand source is now reorder buffer instead of functional unit</a:t>
            </a:r>
          </a:p>
        </p:txBody>
      </p:sp>
      <p:sp>
        <p:nvSpPr>
          <p:cNvPr id="7" name="Text Box 5"/>
          <p:cNvSpPr txBox="1">
            <a:spLocks noChangeArrowheads="1"/>
          </p:cNvSpPr>
          <p:nvPr/>
        </p:nvSpPr>
        <p:spPr bwMode="auto">
          <a:xfrm rot="5400000">
            <a:off x="7366590" y="1408079"/>
            <a:ext cx="31854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Hardware-Based Speculation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Reorder Buffer</a:t>
            </a:r>
            <a:endParaRPr lang="en-AU" dirty="0"/>
          </a:p>
        </p:txBody>
      </p:sp>
      <p:sp>
        <p:nvSpPr>
          <p:cNvPr id="242691" name="Rectangle 3"/>
          <p:cNvSpPr>
            <a:spLocks noGrp="1" noChangeArrowheads="1"/>
          </p:cNvSpPr>
          <p:nvPr>
            <p:ph type="body" idx="1"/>
          </p:nvPr>
        </p:nvSpPr>
        <p:spPr/>
        <p:txBody>
          <a:bodyPr/>
          <a:lstStyle/>
          <a:p>
            <a:pPr>
              <a:lnSpc>
                <a:spcPct val="90000"/>
              </a:lnSpc>
            </a:pPr>
            <a:r>
              <a:rPr lang="en-US" smtClean="0"/>
              <a:t>Issue:</a:t>
            </a:r>
          </a:p>
          <a:p>
            <a:pPr lvl="1">
              <a:lnSpc>
                <a:spcPct val="90000"/>
              </a:lnSpc>
            </a:pPr>
            <a:r>
              <a:rPr lang="en-US" smtClean="0"/>
              <a:t>Allocate RS and ROB, read available operands</a:t>
            </a:r>
          </a:p>
          <a:p>
            <a:pPr>
              <a:lnSpc>
                <a:spcPct val="90000"/>
              </a:lnSpc>
            </a:pPr>
            <a:r>
              <a:rPr lang="en-US" smtClean="0"/>
              <a:t>Execute:</a:t>
            </a:r>
          </a:p>
          <a:p>
            <a:pPr lvl="1">
              <a:lnSpc>
                <a:spcPct val="90000"/>
              </a:lnSpc>
            </a:pPr>
            <a:r>
              <a:rPr lang="en-US" smtClean="0"/>
              <a:t>Begin execution when operand values are available</a:t>
            </a:r>
          </a:p>
          <a:p>
            <a:pPr>
              <a:lnSpc>
                <a:spcPct val="90000"/>
              </a:lnSpc>
            </a:pPr>
            <a:r>
              <a:rPr lang="en-US" smtClean="0"/>
              <a:t>Write result:</a:t>
            </a:r>
          </a:p>
          <a:p>
            <a:pPr lvl="1">
              <a:lnSpc>
                <a:spcPct val="90000"/>
              </a:lnSpc>
            </a:pPr>
            <a:r>
              <a:rPr lang="en-US" smtClean="0"/>
              <a:t>Write result and </a:t>
            </a:r>
            <a:r>
              <a:rPr lang="en-US"/>
              <a:t>ROB </a:t>
            </a:r>
            <a:r>
              <a:rPr lang="en-US" smtClean="0"/>
              <a:t>tag on CDB</a:t>
            </a:r>
          </a:p>
          <a:p>
            <a:pPr>
              <a:lnSpc>
                <a:spcPct val="90000"/>
              </a:lnSpc>
            </a:pPr>
            <a:r>
              <a:rPr lang="en-US" smtClean="0"/>
              <a:t>Commit:</a:t>
            </a:r>
          </a:p>
          <a:p>
            <a:pPr lvl="1">
              <a:lnSpc>
                <a:spcPct val="90000"/>
              </a:lnSpc>
            </a:pPr>
            <a:r>
              <a:rPr lang="en-US" smtClean="0"/>
              <a:t>When ROB reaches head of ROB, update register</a:t>
            </a:r>
          </a:p>
          <a:p>
            <a:pPr lvl="1">
              <a:lnSpc>
                <a:spcPct val="90000"/>
              </a:lnSpc>
            </a:pPr>
            <a:r>
              <a:rPr lang="en-US" smtClean="0"/>
              <a:t>When a mispredicted branch reaches head of ROB, discard all entries</a:t>
            </a:r>
          </a:p>
        </p:txBody>
      </p:sp>
      <p:sp>
        <p:nvSpPr>
          <p:cNvPr id="7" name="Text Box 5"/>
          <p:cNvSpPr txBox="1">
            <a:spLocks noChangeArrowheads="1"/>
          </p:cNvSpPr>
          <p:nvPr/>
        </p:nvSpPr>
        <p:spPr bwMode="auto">
          <a:xfrm rot="5400000">
            <a:off x="7366590" y="1408079"/>
            <a:ext cx="31854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Hardware-Based Speculation</a:t>
            </a:r>
            <a:endParaRPr lang="en-US" sz="1800" dirty="0">
              <a:solidFill>
                <a:srgbClr val="0066FF"/>
              </a:solidFill>
              <a:latin typeface="Arial" charset="0"/>
            </a:endParaRPr>
          </a:p>
        </p:txBody>
      </p:sp>
    </p:spTree>
    <p:extLst>
      <p:ext uri="{BB962C8B-B14F-4D97-AF65-F5344CB8AC3E}">
        <p14:creationId xmlns:p14="http://schemas.microsoft.com/office/powerpoint/2010/main" val="28672985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Reorder Buffer</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Register values and memory values are not written until an </a:t>
            </a:r>
            <a:r>
              <a:rPr lang="en-US" smtClean="0"/>
              <a:t>instruction commits</a:t>
            </a:r>
          </a:p>
          <a:p>
            <a:pPr>
              <a:lnSpc>
                <a:spcPct val="90000"/>
              </a:lnSpc>
            </a:pPr>
            <a:endParaRPr lang="en-US" dirty="0" smtClean="0"/>
          </a:p>
          <a:p>
            <a:pPr>
              <a:lnSpc>
                <a:spcPct val="90000"/>
              </a:lnSpc>
            </a:pPr>
            <a:r>
              <a:rPr lang="en-US" dirty="0" smtClean="0"/>
              <a:t>On </a:t>
            </a:r>
            <a:r>
              <a:rPr lang="en-US" dirty="0" err="1" smtClean="0"/>
              <a:t>misprediction</a:t>
            </a:r>
            <a:r>
              <a:rPr lang="en-US" dirty="0" smtClean="0"/>
              <a:t>:</a:t>
            </a:r>
          </a:p>
          <a:p>
            <a:pPr lvl="1">
              <a:lnSpc>
                <a:spcPct val="90000"/>
              </a:lnSpc>
            </a:pPr>
            <a:r>
              <a:rPr lang="en-US" dirty="0" smtClean="0"/>
              <a:t>Speculated entries in ROB are cleared</a:t>
            </a:r>
          </a:p>
          <a:p>
            <a:pPr>
              <a:lnSpc>
                <a:spcPct val="90000"/>
              </a:lnSpc>
            </a:pPr>
            <a:endParaRPr lang="en-US" dirty="0" smtClean="0"/>
          </a:p>
          <a:p>
            <a:pPr>
              <a:lnSpc>
                <a:spcPct val="90000"/>
              </a:lnSpc>
            </a:pPr>
            <a:r>
              <a:rPr lang="en-US" dirty="0" smtClean="0"/>
              <a:t>Exceptions:</a:t>
            </a:r>
          </a:p>
          <a:p>
            <a:pPr lvl="1">
              <a:lnSpc>
                <a:spcPct val="90000"/>
              </a:lnSpc>
            </a:pPr>
            <a:r>
              <a:rPr lang="en-US" dirty="0" smtClean="0"/>
              <a:t>Not recognized until it is ready to commit</a:t>
            </a:r>
          </a:p>
          <a:p>
            <a:pPr lvl="1">
              <a:lnSpc>
                <a:spcPct val="90000"/>
              </a:lnSpc>
              <a:buNone/>
            </a:pPr>
            <a:endParaRPr lang="en-US" dirty="0" smtClean="0"/>
          </a:p>
        </p:txBody>
      </p:sp>
      <p:sp>
        <p:nvSpPr>
          <p:cNvPr id="8" name="Text Box 5"/>
          <p:cNvSpPr txBox="1">
            <a:spLocks noChangeArrowheads="1"/>
          </p:cNvSpPr>
          <p:nvPr/>
        </p:nvSpPr>
        <p:spPr bwMode="auto">
          <a:xfrm rot="5400000">
            <a:off x="7366590" y="1408079"/>
            <a:ext cx="31854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Hardware-Based Speculation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Reorder Buffer</a:t>
            </a:r>
            <a:endParaRPr lang="en-AU" dirty="0"/>
          </a:p>
        </p:txBody>
      </p:sp>
      <p:pic>
        <p:nvPicPr>
          <p:cNvPr id="3" name="Picture 2"/>
          <p:cNvPicPr>
            <a:picLocks noChangeAspect="1"/>
          </p:cNvPicPr>
          <p:nvPr/>
        </p:nvPicPr>
        <p:blipFill>
          <a:blip r:embed="rId3"/>
          <a:stretch>
            <a:fillRect/>
          </a:stretch>
        </p:blipFill>
        <p:spPr>
          <a:xfrm>
            <a:off x="1763688" y="764704"/>
            <a:ext cx="5184576" cy="5381959"/>
          </a:xfrm>
          <a:prstGeom prst="rect">
            <a:avLst/>
          </a:prstGeom>
        </p:spPr>
      </p:pic>
      <p:sp>
        <p:nvSpPr>
          <p:cNvPr id="9" name="Text Box 5"/>
          <p:cNvSpPr txBox="1">
            <a:spLocks noChangeArrowheads="1"/>
          </p:cNvSpPr>
          <p:nvPr/>
        </p:nvSpPr>
        <p:spPr bwMode="auto">
          <a:xfrm rot="5400000">
            <a:off x="7366590" y="1408079"/>
            <a:ext cx="31854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Hardware-Based Speculation</a:t>
            </a:r>
            <a:endParaRPr lang="en-US" sz="1800" dirty="0">
              <a:solidFill>
                <a:srgbClr val="0066FF"/>
              </a:solidFill>
              <a:latin typeface="Arial" charset="0"/>
            </a:endParaRPr>
          </a:p>
        </p:txBody>
      </p:sp>
    </p:spTree>
    <p:extLst>
      <p:ext uri="{BB962C8B-B14F-4D97-AF65-F5344CB8AC3E}">
        <p14:creationId xmlns:p14="http://schemas.microsoft.com/office/powerpoint/2010/main" val="11856647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AU" dirty="0" smtClean="0"/>
              <a:t>Reorder Buffer</a:t>
            </a:r>
            <a:endParaRPr lang="en-AU" dirty="0"/>
          </a:p>
        </p:txBody>
      </p:sp>
      <p:pic>
        <p:nvPicPr>
          <p:cNvPr id="2" name="Picture 1"/>
          <p:cNvPicPr>
            <a:picLocks noChangeAspect="1"/>
          </p:cNvPicPr>
          <p:nvPr/>
        </p:nvPicPr>
        <p:blipFill>
          <a:blip r:embed="rId3"/>
          <a:stretch>
            <a:fillRect/>
          </a:stretch>
        </p:blipFill>
        <p:spPr>
          <a:xfrm>
            <a:off x="1242030" y="763084"/>
            <a:ext cx="6786354" cy="5434517"/>
          </a:xfrm>
          <a:prstGeom prst="rect">
            <a:avLst/>
          </a:prstGeom>
        </p:spPr>
      </p:pic>
      <p:sp>
        <p:nvSpPr>
          <p:cNvPr id="8" name="Text Box 5"/>
          <p:cNvSpPr txBox="1">
            <a:spLocks noChangeArrowheads="1"/>
          </p:cNvSpPr>
          <p:nvPr/>
        </p:nvSpPr>
        <p:spPr bwMode="auto">
          <a:xfrm rot="5400000">
            <a:off x="7366590" y="1408079"/>
            <a:ext cx="3185487"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Hardware-Based Speculation</a:t>
            </a:r>
            <a:endParaRPr lang="en-US" sz="1800" dirty="0">
              <a:solidFill>
                <a:srgbClr val="0066FF"/>
              </a:solidFill>
              <a:latin typeface="Arial" charset="0"/>
            </a:endParaRPr>
          </a:p>
        </p:txBody>
      </p:sp>
    </p:spTree>
    <p:extLst>
      <p:ext uri="{BB962C8B-B14F-4D97-AF65-F5344CB8AC3E}">
        <p14:creationId xmlns:p14="http://schemas.microsoft.com/office/powerpoint/2010/main" val="22764491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71232"/>
            <a:ext cx="8281987" cy="646331"/>
          </a:xfrm>
        </p:spPr>
        <p:txBody>
          <a:bodyPr/>
          <a:lstStyle/>
          <a:p>
            <a:r>
              <a:rPr lang="en-AU" sz="3600" dirty="0" smtClean="0"/>
              <a:t>Multiple Issue and Static Scheduling</a:t>
            </a:r>
            <a:endParaRPr lang="en-AU" sz="3600" dirty="0"/>
          </a:p>
        </p:txBody>
      </p:sp>
      <p:sp>
        <p:nvSpPr>
          <p:cNvPr id="242691" name="Rectangle 3"/>
          <p:cNvSpPr>
            <a:spLocks noGrp="1" noChangeArrowheads="1"/>
          </p:cNvSpPr>
          <p:nvPr>
            <p:ph type="body" idx="1"/>
          </p:nvPr>
        </p:nvSpPr>
        <p:spPr/>
        <p:txBody>
          <a:bodyPr/>
          <a:lstStyle/>
          <a:p>
            <a:pPr>
              <a:lnSpc>
                <a:spcPct val="90000"/>
              </a:lnSpc>
            </a:pPr>
            <a:r>
              <a:rPr lang="en-US" dirty="0" smtClean="0"/>
              <a:t>To achieve CPI &lt; 1, need to complete multiple instructions per clock</a:t>
            </a:r>
          </a:p>
          <a:p>
            <a:pPr>
              <a:lnSpc>
                <a:spcPct val="90000"/>
              </a:lnSpc>
            </a:pPr>
            <a:endParaRPr lang="en-US" dirty="0" smtClean="0"/>
          </a:p>
          <a:p>
            <a:pPr>
              <a:lnSpc>
                <a:spcPct val="90000"/>
              </a:lnSpc>
            </a:pPr>
            <a:r>
              <a:rPr lang="en-US" dirty="0" smtClean="0"/>
              <a:t>Solutions:</a:t>
            </a:r>
          </a:p>
          <a:p>
            <a:pPr lvl="1">
              <a:lnSpc>
                <a:spcPct val="90000"/>
              </a:lnSpc>
            </a:pPr>
            <a:r>
              <a:rPr lang="en-US" dirty="0" smtClean="0"/>
              <a:t>Statically scheduled superscalar processors</a:t>
            </a:r>
          </a:p>
          <a:p>
            <a:pPr lvl="1">
              <a:lnSpc>
                <a:spcPct val="90000"/>
              </a:lnSpc>
            </a:pPr>
            <a:r>
              <a:rPr lang="en-US" dirty="0" smtClean="0"/>
              <a:t>VLIW (very long instruction word) processors</a:t>
            </a:r>
          </a:p>
          <a:p>
            <a:pPr lvl="1">
              <a:lnSpc>
                <a:spcPct val="90000"/>
              </a:lnSpc>
            </a:pPr>
            <a:r>
              <a:rPr lang="en-US" dirty="0" smtClean="0"/>
              <a:t>Dynamically scheduled superscalar processors</a:t>
            </a:r>
          </a:p>
        </p:txBody>
      </p:sp>
      <p:sp>
        <p:nvSpPr>
          <p:cNvPr id="242693" name="Text Box 5"/>
          <p:cNvSpPr txBox="1">
            <a:spLocks noChangeArrowheads="1"/>
          </p:cNvSpPr>
          <p:nvPr/>
        </p:nvSpPr>
        <p:spPr bwMode="auto">
          <a:xfrm rot="5400000">
            <a:off x="7015247" y="1761930"/>
            <a:ext cx="389080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Multiple Issue and Static Scheduling</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71232"/>
            <a:ext cx="8281987" cy="646331"/>
          </a:xfrm>
        </p:spPr>
        <p:txBody>
          <a:bodyPr/>
          <a:lstStyle/>
          <a:p>
            <a:r>
              <a:rPr lang="en-AU" sz="3600" dirty="0" smtClean="0"/>
              <a:t>Multiple Issue</a:t>
            </a:r>
            <a:endParaRPr lang="en-AU" sz="3600" dirty="0"/>
          </a:p>
        </p:txBody>
      </p:sp>
      <p:sp>
        <p:nvSpPr>
          <p:cNvPr id="242693" name="Text Box 5"/>
          <p:cNvSpPr txBox="1">
            <a:spLocks noChangeArrowheads="1"/>
          </p:cNvSpPr>
          <p:nvPr/>
        </p:nvSpPr>
        <p:spPr bwMode="auto">
          <a:xfrm rot="5400000">
            <a:off x="7015247" y="1761930"/>
            <a:ext cx="389080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Multiple Issue and Static Scheduling</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15553" y="1628800"/>
            <a:ext cx="8460432" cy="3537226"/>
          </a:xfrm>
          <a:prstGeom prst="rect">
            <a:avLst/>
          </a:prstGeom>
        </p:spPr>
      </p:pic>
    </p:spTree>
    <p:extLst>
      <p:ext uri="{BB962C8B-B14F-4D97-AF65-F5344CB8AC3E}">
        <p14:creationId xmlns:p14="http://schemas.microsoft.com/office/powerpoint/2010/main" val="26471466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171232"/>
            <a:ext cx="8281987" cy="646331"/>
          </a:xfrm>
        </p:spPr>
        <p:txBody>
          <a:bodyPr/>
          <a:lstStyle/>
          <a:p>
            <a:r>
              <a:rPr lang="en-AU" sz="3600" dirty="0" smtClean="0"/>
              <a:t>VLIW Processors</a:t>
            </a:r>
            <a:endParaRPr lang="en-AU" sz="3600" dirty="0"/>
          </a:p>
        </p:txBody>
      </p:sp>
      <p:sp>
        <p:nvSpPr>
          <p:cNvPr id="242691" name="Rectangle 3"/>
          <p:cNvSpPr>
            <a:spLocks noGrp="1" noChangeArrowheads="1"/>
          </p:cNvSpPr>
          <p:nvPr>
            <p:ph type="body" idx="1"/>
          </p:nvPr>
        </p:nvSpPr>
        <p:spPr/>
        <p:txBody>
          <a:bodyPr/>
          <a:lstStyle/>
          <a:p>
            <a:pPr>
              <a:lnSpc>
                <a:spcPct val="90000"/>
              </a:lnSpc>
            </a:pPr>
            <a:r>
              <a:rPr lang="en-US" dirty="0" smtClean="0"/>
              <a:t>Package multiple operations into one instruction</a:t>
            </a:r>
          </a:p>
          <a:p>
            <a:pPr>
              <a:lnSpc>
                <a:spcPct val="90000"/>
              </a:lnSpc>
            </a:pPr>
            <a:endParaRPr lang="en-US" dirty="0" smtClean="0"/>
          </a:p>
          <a:p>
            <a:pPr>
              <a:lnSpc>
                <a:spcPct val="90000"/>
              </a:lnSpc>
            </a:pPr>
            <a:r>
              <a:rPr lang="en-US" dirty="0" smtClean="0"/>
              <a:t>Example VLIW processor:</a:t>
            </a:r>
          </a:p>
          <a:p>
            <a:pPr lvl="1">
              <a:lnSpc>
                <a:spcPct val="90000"/>
              </a:lnSpc>
            </a:pPr>
            <a:r>
              <a:rPr lang="en-US" dirty="0" smtClean="0"/>
              <a:t>One integer instruction (or branch)</a:t>
            </a:r>
          </a:p>
          <a:p>
            <a:pPr lvl="1">
              <a:lnSpc>
                <a:spcPct val="90000"/>
              </a:lnSpc>
            </a:pPr>
            <a:r>
              <a:rPr lang="en-US" dirty="0" smtClean="0"/>
              <a:t>Two independent floating-point operations</a:t>
            </a:r>
          </a:p>
          <a:p>
            <a:pPr lvl="1">
              <a:lnSpc>
                <a:spcPct val="90000"/>
              </a:lnSpc>
            </a:pPr>
            <a:r>
              <a:rPr lang="en-US" dirty="0" smtClean="0"/>
              <a:t>Two independent memory references</a:t>
            </a:r>
          </a:p>
          <a:p>
            <a:pPr>
              <a:lnSpc>
                <a:spcPct val="90000"/>
              </a:lnSpc>
            </a:pPr>
            <a:endParaRPr lang="en-US" dirty="0" smtClean="0"/>
          </a:p>
          <a:p>
            <a:pPr>
              <a:lnSpc>
                <a:spcPct val="90000"/>
              </a:lnSpc>
            </a:pPr>
            <a:r>
              <a:rPr lang="en-US" dirty="0" smtClean="0"/>
              <a:t>Must be enough parallelism in code to fill the available slots</a:t>
            </a:r>
          </a:p>
          <a:p>
            <a:pPr>
              <a:lnSpc>
                <a:spcPct val="90000"/>
              </a:lnSpc>
            </a:pPr>
            <a:endParaRPr lang="en-US" dirty="0" smtClean="0"/>
          </a:p>
        </p:txBody>
      </p:sp>
      <p:sp>
        <p:nvSpPr>
          <p:cNvPr id="242693" name="Text Box 5"/>
          <p:cNvSpPr txBox="1">
            <a:spLocks noChangeArrowheads="1"/>
          </p:cNvSpPr>
          <p:nvPr/>
        </p:nvSpPr>
        <p:spPr bwMode="auto">
          <a:xfrm rot="5400000">
            <a:off x="7015247" y="1761930"/>
            <a:ext cx="389080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Multiple Issue and Static Scheduling</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611188" y="232788"/>
            <a:ext cx="8281987" cy="584775"/>
          </a:xfrm>
        </p:spPr>
        <p:txBody>
          <a:bodyPr/>
          <a:lstStyle/>
          <a:p>
            <a:r>
              <a:rPr lang="en-AU" sz="3200" dirty="0" smtClean="0"/>
              <a:t>Loop Unrolling/Pipeline Scheduling</a:t>
            </a:r>
            <a:endParaRPr lang="en-AU" sz="3200" dirty="0"/>
          </a:p>
        </p:txBody>
      </p:sp>
      <p:sp>
        <p:nvSpPr>
          <p:cNvPr id="242691" name="Rectangle 3"/>
          <p:cNvSpPr>
            <a:spLocks noGrp="1" noChangeArrowheads="1"/>
          </p:cNvSpPr>
          <p:nvPr>
            <p:ph type="body" idx="1"/>
          </p:nvPr>
        </p:nvSpPr>
        <p:spPr/>
        <p:txBody>
          <a:bodyPr/>
          <a:lstStyle/>
          <a:p>
            <a:pPr>
              <a:lnSpc>
                <a:spcPct val="90000"/>
              </a:lnSpc>
            </a:pPr>
            <a:r>
              <a:rPr lang="en-US" sz="2400" dirty="0" smtClean="0"/>
              <a:t>Pipeline schedule the unrolled loop:</a:t>
            </a:r>
          </a:p>
          <a:p>
            <a:pPr>
              <a:lnSpc>
                <a:spcPct val="90000"/>
              </a:lnSpc>
            </a:pPr>
            <a:endParaRPr lang="en-US" sz="2000" dirty="0" smtClean="0"/>
          </a:p>
          <a:p>
            <a:pPr>
              <a:buNone/>
            </a:pPr>
            <a:r>
              <a:rPr lang="en-US" sz="1600" dirty="0" smtClean="0"/>
              <a:t>Loop:	</a:t>
            </a:r>
            <a:r>
              <a:rPr lang="en-US" sz="1600" dirty="0" err="1" smtClean="0"/>
              <a:t>fld</a:t>
            </a:r>
            <a:r>
              <a:rPr lang="en-US" sz="1600" dirty="0" smtClean="0"/>
              <a:t> </a:t>
            </a:r>
            <a:r>
              <a:rPr lang="en-US" sz="1600" dirty="0"/>
              <a:t>f0,0(x1)</a:t>
            </a:r>
          </a:p>
          <a:p>
            <a:pPr>
              <a:buNone/>
            </a:pPr>
            <a:r>
              <a:rPr lang="en-US" sz="1600" dirty="0" smtClean="0"/>
              <a:t>		</a:t>
            </a:r>
            <a:r>
              <a:rPr lang="en-US" sz="1600" dirty="0" err="1" smtClean="0"/>
              <a:t>fld</a:t>
            </a:r>
            <a:r>
              <a:rPr lang="en-US" sz="1600" dirty="0" smtClean="0"/>
              <a:t> </a:t>
            </a:r>
            <a:r>
              <a:rPr lang="en-US" sz="1600" dirty="0"/>
              <a:t>f6,-8(x1)</a:t>
            </a:r>
          </a:p>
          <a:p>
            <a:pPr>
              <a:buNone/>
            </a:pPr>
            <a:r>
              <a:rPr lang="en-US" sz="1600" dirty="0" smtClean="0"/>
              <a:t>		</a:t>
            </a:r>
            <a:r>
              <a:rPr lang="en-US" sz="1600" dirty="0" err="1" smtClean="0"/>
              <a:t>fld</a:t>
            </a:r>
            <a:r>
              <a:rPr lang="en-US" sz="1600" dirty="0" smtClean="0"/>
              <a:t> f8,-</a:t>
            </a:r>
            <a:r>
              <a:rPr lang="en-US" sz="1600" dirty="0"/>
              <a:t>16(x1)</a:t>
            </a:r>
          </a:p>
          <a:p>
            <a:pPr>
              <a:buNone/>
            </a:pPr>
            <a:r>
              <a:rPr lang="en-US" sz="1600" dirty="0" smtClean="0"/>
              <a:t>		</a:t>
            </a:r>
            <a:r>
              <a:rPr lang="en-US" sz="1600" dirty="0" err="1" smtClean="0"/>
              <a:t>fld</a:t>
            </a:r>
            <a:r>
              <a:rPr lang="en-US" sz="1600" dirty="0" smtClean="0"/>
              <a:t> </a:t>
            </a:r>
            <a:r>
              <a:rPr lang="en-US" sz="1600" dirty="0"/>
              <a:t>f14,-24(x1)</a:t>
            </a:r>
          </a:p>
          <a:p>
            <a:pPr>
              <a:buNone/>
            </a:pPr>
            <a:r>
              <a:rPr lang="en-US" sz="1600" dirty="0" smtClean="0"/>
              <a:t>		</a:t>
            </a:r>
            <a:r>
              <a:rPr lang="en-US" sz="1600" dirty="0" err="1" smtClean="0"/>
              <a:t>fadd.d</a:t>
            </a:r>
            <a:r>
              <a:rPr lang="en-US" sz="1600" dirty="0" smtClean="0"/>
              <a:t> </a:t>
            </a:r>
            <a:r>
              <a:rPr lang="en-US" sz="1600" dirty="0"/>
              <a:t>f4,f0,f2</a:t>
            </a:r>
          </a:p>
          <a:p>
            <a:pPr>
              <a:buNone/>
            </a:pPr>
            <a:r>
              <a:rPr lang="en-US" sz="1600" dirty="0" smtClean="0"/>
              <a:t>		</a:t>
            </a:r>
            <a:r>
              <a:rPr lang="en-US" sz="1600" dirty="0" err="1" smtClean="0"/>
              <a:t>fadd.d</a:t>
            </a:r>
            <a:r>
              <a:rPr lang="en-US" sz="1600" dirty="0" smtClean="0"/>
              <a:t> </a:t>
            </a:r>
            <a:r>
              <a:rPr lang="en-US" sz="1600" dirty="0"/>
              <a:t>f8,f6,f2</a:t>
            </a:r>
          </a:p>
          <a:p>
            <a:pPr>
              <a:buNone/>
            </a:pPr>
            <a:r>
              <a:rPr lang="en-US" sz="1600" dirty="0" smtClean="0"/>
              <a:t>		</a:t>
            </a:r>
            <a:r>
              <a:rPr lang="en-US" sz="1600" dirty="0" err="1" smtClean="0"/>
              <a:t>fadd.d</a:t>
            </a:r>
            <a:r>
              <a:rPr lang="en-US" sz="1600" dirty="0" smtClean="0"/>
              <a:t> </a:t>
            </a:r>
            <a:r>
              <a:rPr lang="en-US" sz="1600" dirty="0"/>
              <a:t>f12,f0,f2</a:t>
            </a:r>
          </a:p>
          <a:p>
            <a:pPr>
              <a:buNone/>
            </a:pPr>
            <a:r>
              <a:rPr lang="en-US" sz="1600" dirty="0" smtClean="0"/>
              <a:t>		</a:t>
            </a:r>
            <a:r>
              <a:rPr lang="en-US" sz="1600" dirty="0" err="1" smtClean="0"/>
              <a:t>fadd.d</a:t>
            </a:r>
            <a:r>
              <a:rPr lang="en-US" sz="1600" dirty="0" smtClean="0"/>
              <a:t> </a:t>
            </a:r>
            <a:r>
              <a:rPr lang="en-US" sz="1600" dirty="0"/>
              <a:t>f16,f14,f2</a:t>
            </a:r>
          </a:p>
          <a:p>
            <a:pPr>
              <a:buNone/>
            </a:pPr>
            <a:r>
              <a:rPr lang="en-US" sz="1600" dirty="0" smtClean="0"/>
              <a:t>		</a:t>
            </a:r>
            <a:r>
              <a:rPr lang="en-US" sz="1600" dirty="0" err="1" smtClean="0"/>
              <a:t>fsd</a:t>
            </a:r>
            <a:r>
              <a:rPr lang="en-US" sz="1600" dirty="0" smtClean="0"/>
              <a:t> </a:t>
            </a:r>
            <a:r>
              <a:rPr lang="en-US" sz="1600" dirty="0"/>
              <a:t>f4,0(x1)</a:t>
            </a:r>
          </a:p>
          <a:p>
            <a:pPr>
              <a:buNone/>
            </a:pPr>
            <a:r>
              <a:rPr lang="en-US" sz="1600" dirty="0" smtClean="0"/>
              <a:t>		</a:t>
            </a:r>
            <a:r>
              <a:rPr lang="en-US" sz="1600" dirty="0" err="1" smtClean="0"/>
              <a:t>fsd</a:t>
            </a:r>
            <a:r>
              <a:rPr lang="en-US" sz="1600" dirty="0" smtClean="0"/>
              <a:t> </a:t>
            </a:r>
            <a:r>
              <a:rPr lang="en-US" sz="1600" dirty="0"/>
              <a:t>f8,-8(x1)</a:t>
            </a:r>
          </a:p>
          <a:p>
            <a:pPr>
              <a:buNone/>
            </a:pPr>
            <a:r>
              <a:rPr lang="en-US" sz="1600" dirty="0" smtClean="0"/>
              <a:t>		</a:t>
            </a:r>
            <a:r>
              <a:rPr lang="en-US" sz="1600" dirty="0" err="1" smtClean="0"/>
              <a:t>fsd</a:t>
            </a:r>
            <a:r>
              <a:rPr lang="en-US" sz="1600" dirty="0" smtClean="0"/>
              <a:t> </a:t>
            </a:r>
            <a:r>
              <a:rPr lang="en-US" sz="1600" dirty="0"/>
              <a:t>f12</a:t>
            </a:r>
            <a:r>
              <a:rPr lang="en-US" sz="1600" dirty="0" smtClean="0"/>
              <a:t>,-16(x1</a:t>
            </a:r>
            <a:r>
              <a:rPr lang="en-US" sz="1600" dirty="0"/>
              <a:t>)</a:t>
            </a:r>
          </a:p>
          <a:p>
            <a:pPr>
              <a:buNone/>
            </a:pPr>
            <a:r>
              <a:rPr lang="en-US" sz="1600" dirty="0" smtClean="0"/>
              <a:t>		</a:t>
            </a:r>
            <a:r>
              <a:rPr lang="en-US" sz="1600" dirty="0" err="1" smtClean="0"/>
              <a:t>fsd</a:t>
            </a:r>
            <a:r>
              <a:rPr lang="en-US" sz="1600" dirty="0" smtClean="0"/>
              <a:t> </a:t>
            </a:r>
            <a:r>
              <a:rPr lang="en-US" sz="1600" dirty="0"/>
              <a:t>f16</a:t>
            </a:r>
            <a:r>
              <a:rPr lang="en-US" sz="1600" dirty="0" smtClean="0"/>
              <a:t>,-24(x1</a:t>
            </a:r>
            <a:r>
              <a:rPr lang="en-US" sz="1600" dirty="0"/>
              <a:t>)</a:t>
            </a:r>
          </a:p>
          <a:p>
            <a:pPr>
              <a:buNone/>
            </a:pPr>
            <a:r>
              <a:rPr lang="en-US" sz="1600" dirty="0" smtClean="0"/>
              <a:t>		</a:t>
            </a:r>
            <a:r>
              <a:rPr lang="en-US" sz="1600" dirty="0" err="1" smtClean="0"/>
              <a:t>addi</a:t>
            </a:r>
            <a:r>
              <a:rPr lang="en-US" sz="1600" dirty="0" smtClean="0"/>
              <a:t> </a:t>
            </a:r>
            <a:r>
              <a:rPr lang="en-US" sz="1600" dirty="0"/>
              <a:t>x1,x1,-32</a:t>
            </a:r>
          </a:p>
          <a:p>
            <a:pPr>
              <a:buNone/>
            </a:pPr>
            <a:r>
              <a:rPr lang="en-US" sz="1600" dirty="0" smtClean="0"/>
              <a:t>		</a:t>
            </a:r>
            <a:r>
              <a:rPr lang="en-US" sz="1600" dirty="0" err="1" smtClean="0"/>
              <a:t>bne</a:t>
            </a:r>
            <a:r>
              <a:rPr lang="en-US" sz="1600" dirty="0" smtClean="0"/>
              <a:t> </a:t>
            </a:r>
            <a:r>
              <a:rPr lang="en-US" sz="1600" dirty="0"/>
              <a:t>x1,x2,Loop</a:t>
            </a:r>
            <a:endParaRPr lang="en-US" dirty="0" smtClean="0"/>
          </a:p>
        </p:txBody>
      </p:sp>
      <p:sp>
        <p:nvSpPr>
          <p:cNvPr id="242693" name="Text Box 5"/>
          <p:cNvSpPr txBox="1">
            <a:spLocks noChangeArrowheads="1"/>
          </p:cNvSpPr>
          <p:nvPr/>
        </p:nvSpPr>
        <p:spPr bwMode="auto">
          <a:xfrm rot="5400000">
            <a:off x="7793148" y="984024"/>
            <a:ext cx="233499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Compiler Techniques</a:t>
            </a:r>
            <a:endParaRPr lang="en-US" sz="1800" dirty="0">
              <a:solidFill>
                <a:srgbClr val="0066FF"/>
              </a:solidFill>
              <a:latin typeface="Arial" charset="0"/>
            </a:endParaRPr>
          </a:p>
        </p:txBody>
      </p:sp>
      <p:sp>
        <p:nvSpPr>
          <p:cNvPr id="6" name="TextBox 5"/>
          <p:cNvSpPr txBox="1"/>
          <p:nvPr/>
        </p:nvSpPr>
        <p:spPr>
          <a:xfrm>
            <a:off x="4067944" y="5157192"/>
            <a:ext cx="4896544" cy="830997"/>
          </a:xfrm>
          <a:prstGeom prst="rect">
            <a:avLst/>
          </a:prstGeom>
          <a:noFill/>
        </p:spPr>
        <p:txBody>
          <a:bodyPr wrap="square" rtlCol="0">
            <a:spAutoFit/>
          </a:bodyPr>
          <a:lstStyle/>
          <a:p>
            <a:pPr marL="342900" indent="-342900">
              <a:lnSpc>
                <a:spcPct val="90000"/>
              </a:lnSpc>
              <a:buClr>
                <a:srgbClr val="0033CC"/>
              </a:buClr>
              <a:buFont typeface="Wingdings" pitchFamily="2" charset="2"/>
              <a:buChar char="n"/>
            </a:pPr>
            <a:r>
              <a:rPr lang="en-US" sz="2400" dirty="0" smtClean="0">
                <a:solidFill>
                  <a:srgbClr val="FF0000"/>
                </a:solidFill>
                <a:latin typeface="+mn-lt"/>
              </a:rPr>
              <a:t>3X4 + 2 = </a:t>
            </a:r>
            <a:r>
              <a:rPr lang="en-US" sz="2400" dirty="0" smtClean="0">
                <a:solidFill>
                  <a:srgbClr val="003399"/>
                </a:solidFill>
                <a:latin typeface="+mn-lt"/>
              </a:rPr>
              <a:t>14 cycles</a:t>
            </a:r>
          </a:p>
          <a:p>
            <a:pPr marL="342900" indent="-342900">
              <a:lnSpc>
                <a:spcPct val="90000"/>
              </a:lnSpc>
              <a:buClr>
                <a:srgbClr val="0033CC"/>
              </a:buClr>
              <a:buFont typeface="Wingdings" pitchFamily="2" charset="2"/>
              <a:buChar char="n"/>
            </a:pPr>
            <a:r>
              <a:rPr lang="en-US" sz="2400" dirty="0" smtClean="0">
                <a:solidFill>
                  <a:srgbClr val="FF0000"/>
                </a:solidFill>
                <a:latin typeface="+mn-lt"/>
              </a:rPr>
              <a:t>14/4 = </a:t>
            </a:r>
            <a:r>
              <a:rPr lang="en-US" sz="2400" dirty="0" smtClean="0">
                <a:solidFill>
                  <a:srgbClr val="003399"/>
                </a:solidFill>
                <a:latin typeface="+mn-lt"/>
              </a:rPr>
              <a:t>3.5 cycles per element</a:t>
            </a:r>
          </a:p>
        </p:txBody>
      </p:sp>
    </p:spTree>
    <p:extLst>
      <p:ext uri="{BB962C8B-B14F-4D97-AF65-F5344CB8AC3E}">
        <p14:creationId xmlns:p14="http://schemas.microsoft.com/office/powerpoint/2010/main" val="27467444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a:xfrm>
            <a:off x="179512" y="232788"/>
            <a:ext cx="8713663" cy="584775"/>
          </a:xfrm>
        </p:spPr>
        <p:txBody>
          <a:bodyPr/>
          <a:lstStyle/>
          <a:p>
            <a:r>
              <a:rPr lang="en-AU" sz="3200" dirty="0" smtClean="0">
                <a:solidFill>
                  <a:srgbClr val="FF0000"/>
                </a:solidFill>
              </a:rPr>
              <a:t>Recall</a:t>
            </a:r>
            <a:r>
              <a:rPr lang="en-AU" sz="3200" dirty="0" smtClean="0"/>
              <a:t> Loop Unrolling/Pipeline Scheduling</a:t>
            </a:r>
            <a:endParaRPr lang="en-AU" sz="3200" dirty="0"/>
          </a:p>
        </p:txBody>
      </p:sp>
      <p:sp>
        <p:nvSpPr>
          <p:cNvPr id="242691" name="Rectangle 3"/>
          <p:cNvSpPr>
            <a:spLocks noGrp="1" noChangeArrowheads="1"/>
          </p:cNvSpPr>
          <p:nvPr>
            <p:ph type="body" idx="1"/>
          </p:nvPr>
        </p:nvSpPr>
        <p:spPr/>
        <p:txBody>
          <a:bodyPr/>
          <a:lstStyle/>
          <a:p>
            <a:pPr>
              <a:lnSpc>
                <a:spcPct val="90000"/>
              </a:lnSpc>
            </a:pPr>
            <a:r>
              <a:rPr lang="en-US" sz="2400" dirty="0" smtClean="0"/>
              <a:t>Pipeline schedule the unrolled loop:</a:t>
            </a:r>
          </a:p>
          <a:p>
            <a:pPr>
              <a:lnSpc>
                <a:spcPct val="90000"/>
              </a:lnSpc>
            </a:pPr>
            <a:endParaRPr lang="en-US" sz="2000" dirty="0" smtClean="0"/>
          </a:p>
          <a:p>
            <a:pPr>
              <a:buNone/>
            </a:pPr>
            <a:r>
              <a:rPr lang="en-US" sz="1600" dirty="0" smtClean="0"/>
              <a:t>Loop:	</a:t>
            </a:r>
            <a:r>
              <a:rPr lang="en-US" sz="1600" dirty="0" err="1" smtClean="0"/>
              <a:t>fld</a:t>
            </a:r>
            <a:r>
              <a:rPr lang="en-US" sz="1600" dirty="0" smtClean="0"/>
              <a:t> </a:t>
            </a:r>
            <a:r>
              <a:rPr lang="en-US" sz="1600" dirty="0"/>
              <a:t>f0,0(x1)</a:t>
            </a:r>
          </a:p>
          <a:p>
            <a:pPr>
              <a:buNone/>
            </a:pPr>
            <a:r>
              <a:rPr lang="en-US" sz="1600" dirty="0" smtClean="0"/>
              <a:t>		</a:t>
            </a:r>
            <a:r>
              <a:rPr lang="en-US" sz="1600" dirty="0" err="1" smtClean="0"/>
              <a:t>fld</a:t>
            </a:r>
            <a:r>
              <a:rPr lang="en-US" sz="1600" dirty="0" smtClean="0"/>
              <a:t> </a:t>
            </a:r>
            <a:r>
              <a:rPr lang="en-US" sz="1600" dirty="0"/>
              <a:t>f6,-8(x1)</a:t>
            </a:r>
          </a:p>
          <a:p>
            <a:pPr>
              <a:buNone/>
            </a:pPr>
            <a:r>
              <a:rPr lang="en-US" sz="1600" dirty="0" smtClean="0"/>
              <a:t>		</a:t>
            </a:r>
            <a:r>
              <a:rPr lang="en-US" sz="1600" dirty="0" err="1" smtClean="0"/>
              <a:t>fld</a:t>
            </a:r>
            <a:r>
              <a:rPr lang="en-US" sz="1600" dirty="0" smtClean="0"/>
              <a:t> f8,-</a:t>
            </a:r>
            <a:r>
              <a:rPr lang="en-US" sz="1600" dirty="0"/>
              <a:t>16(x1)</a:t>
            </a:r>
          </a:p>
          <a:p>
            <a:pPr>
              <a:buNone/>
            </a:pPr>
            <a:r>
              <a:rPr lang="en-US" sz="1600" dirty="0" smtClean="0"/>
              <a:t>		</a:t>
            </a:r>
            <a:r>
              <a:rPr lang="en-US" sz="1600" dirty="0" err="1" smtClean="0"/>
              <a:t>fld</a:t>
            </a:r>
            <a:r>
              <a:rPr lang="en-US" sz="1600" dirty="0" smtClean="0"/>
              <a:t> </a:t>
            </a:r>
            <a:r>
              <a:rPr lang="en-US" sz="1600" dirty="0"/>
              <a:t>f14,-24(x1)</a:t>
            </a:r>
          </a:p>
          <a:p>
            <a:pPr>
              <a:buNone/>
            </a:pPr>
            <a:r>
              <a:rPr lang="en-US" sz="1600" dirty="0" smtClean="0"/>
              <a:t>		</a:t>
            </a:r>
            <a:r>
              <a:rPr lang="en-US" sz="1600" dirty="0" err="1" smtClean="0"/>
              <a:t>fadd.d</a:t>
            </a:r>
            <a:r>
              <a:rPr lang="en-US" sz="1600" dirty="0" smtClean="0"/>
              <a:t> </a:t>
            </a:r>
            <a:r>
              <a:rPr lang="en-US" sz="1600" dirty="0"/>
              <a:t>f4,f0,f2</a:t>
            </a:r>
          </a:p>
          <a:p>
            <a:pPr>
              <a:buNone/>
            </a:pPr>
            <a:r>
              <a:rPr lang="en-US" sz="1600" dirty="0" smtClean="0"/>
              <a:t>		</a:t>
            </a:r>
            <a:r>
              <a:rPr lang="en-US" sz="1600" dirty="0" err="1" smtClean="0"/>
              <a:t>fadd.d</a:t>
            </a:r>
            <a:r>
              <a:rPr lang="en-US" sz="1600" dirty="0" smtClean="0"/>
              <a:t> </a:t>
            </a:r>
            <a:r>
              <a:rPr lang="en-US" sz="1600" dirty="0"/>
              <a:t>f8,f6,f2</a:t>
            </a:r>
          </a:p>
          <a:p>
            <a:pPr>
              <a:buNone/>
            </a:pPr>
            <a:r>
              <a:rPr lang="en-US" sz="1600" dirty="0" smtClean="0"/>
              <a:t>		</a:t>
            </a:r>
            <a:r>
              <a:rPr lang="en-US" sz="1600" dirty="0" err="1" smtClean="0"/>
              <a:t>fadd.d</a:t>
            </a:r>
            <a:r>
              <a:rPr lang="en-US" sz="1600" dirty="0" smtClean="0"/>
              <a:t> </a:t>
            </a:r>
            <a:r>
              <a:rPr lang="en-US" sz="1600" dirty="0"/>
              <a:t>f12,f0,f2</a:t>
            </a:r>
          </a:p>
          <a:p>
            <a:pPr>
              <a:buNone/>
            </a:pPr>
            <a:r>
              <a:rPr lang="en-US" sz="1600" dirty="0" smtClean="0"/>
              <a:t>		</a:t>
            </a:r>
            <a:r>
              <a:rPr lang="en-US" sz="1600" dirty="0" err="1" smtClean="0"/>
              <a:t>fadd.d</a:t>
            </a:r>
            <a:r>
              <a:rPr lang="en-US" sz="1600" dirty="0" smtClean="0"/>
              <a:t> </a:t>
            </a:r>
            <a:r>
              <a:rPr lang="en-US" sz="1600" dirty="0"/>
              <a:t>f16,f14,f2</a:t>
            </a:r>
          </a:p>
          <a:p>
            <a:pPr>
              <a:buNone/>
            </a:pPr>
            <a:r>
              <a:rPr lang="en-US" sz="1600" dirty="0" smtClean="0"/>
              <a:t>		</a:t>
            </a:r>
            <a:r>
              <a:rPr lang="en-US" sz="1600" dirty="0" err="1" smtClean="0"/>
              <a:t>fsd</a:t>
            </a:r>
            <a:r>
              <a:rPr lang="en-US" sz="1600" dirty="0" smtClean="0"/>
              <a:t> </a:t>
            </a:r>
            <a:r>
              <a:rPr lang="en-US" sz="1600" dirty="0"/>
              <a:t>f4,0(x1)</a:t>
            </a:r>
          </a:p>
          <a:p>
            <a:pPr>
              <a:buNone/>
            </a:pPr>
            <a:r>
              <a:rPr lang="en-US" sz="1600" dirty="0" smtClean="0"/>
              <a:t>		</a:t>
            </a:r>
            <a:r>
              <a:rPr lang="en-US" sz="1600" dirty="0" err="1" smtClean="0"/>
              <a:t>fsd</a:t>
            </a:r>
            <a:r>
              <a:rPr lang="en-US" sz="1600" dirty="0" smtClean="0"/>
              <a:t> </a:t>
            </a:r>
            <a:r>
              <a:rPr lang="en-US" sz="1600" dirty="0"/>
              <a:t>f8,-8(x1)</a:t>
            </a:r>
          </a:p>
          <a:p>
            <a:pPr>
              <a:buNone/>
            </a:pPr>
            <a:r>
              <a:rPr lang="en-US" sz="1600" dirty="0" smtClean="0"/>
              <a:t>		</a:t>
            </a:r>
            <a:r>
              <a:rPr lang="en-US" sz="1600" dirty="0" err="1" smtClean="0"/>
              <a:t>fsd</a:t>
            </a:r>
            <a:r>
              <a:rPr lang="en-US" sz="1600" dirty="0" smtClean="0"/>
              <a:t> </a:t>
            </a:r>
            <a:r>
              <a:rPr lang="en-US" sz="1600" dirty="0"/>
              <a:t>f12</a:t>
            </a:r>
            <a:r>
              <a:rPr lang="en-US" sz="1600" dirty="0" smtClean="0"/>
              <a:t>,-16(x1</a:t>
            </a:r>
            <a:r>
              <a:rPr lang="en-US" sz="1600" dirty="0"/>
              <a:t>)</a:t>
            </a:r>
          </a:p>
          <a:p>
            <a:pPr>
              <a:buNone/>
            </a:pPr>
            <a:r>
              <a:rPr lang="en-US" sz="1600" dirty="0" smtClean="0"/>
              <a:t>		</a:t>
            </a:r>
            <a:r>
              <a:rPr lang="en-US" sz="1600" dirty="0" err="1" smtClean="0"/>
              <a:t>fsd</a:t>
            </a:r>
            <a:r>
              <a:rPr lang="en-US" sz="1600" dirty="0" smtClean="0"/>
              <a:t> </a:t>
            </a:r>
            <a:r>
              <a:rPr lang="en-US" sz="1600" dirty="0"/>
              <a:t>f16</a:t>
            </a:r>
            <a:r>
              <a:rPr lang="en-US" sz="1600" dirty="0" smtClean="0"/>
              <a:t>,-24(x1</a:t>
            </a:r>
            <a:r>
              <a:rPr lang="en-US" sz="1600" dirty="0"/>
              <a:t>)</a:t>
            </a:r>
          </a:p>
          <a:p>
            <a:pPr>
              <a:buNone/>
            </a:pPr>
            <a:r>
              <a:rPr lang="en-US" sz="1600" dirty="0" smtClean="0"/>
              <a:t>		</a:t>
            </a:r>
            <a:r>
              <a:rPr lang="en-US" sz="1600" dirty="0" err="1" smtClean="0"/>
              <a:t>addi</a:t>
            </a:r>
            <a:r>
              <a:rPr lang="en-US" sz="1600" dirty="0" smtClean="0"/>
              <a:t> </a:t>
            </a:r>
            <a:r>
              <a:rPr lang="en-US" sz="1600" dirty="0"/>
              <a:t>x1,x1,-32</a:t>
            </a:r>
          </a:p>
          <a:p>
            <a:pPr>
              <a:buNone/>
            </a:pPr>
            <a:r>
              <a:rPr lang="en-US" sz="1600" dirty="0" smtClean="0"/>
              <a:t>		</a:t>
            </a:r>
            <a:r>
              <a:rPr lang="en-US" sz="1600" dirty="0" err="1" smtClean="0"/>
              <a:t>bne</a:t>
            </a:r>
            <a:r>
              <a:rPr lang="en-US" sz="1600" dirty="0" smtClean="0"/>
              <a:t> </a:t>
            </a:r>
            <a:r>
              <a:rPr lang="en-US" sz="1600" dirty="0"/>
              <a:t>x1,x2,Loop</a:t>
            </a:r>
            <a:endParaRPr lang="en-US" dirty="0" smtClean="0"/>
          </a:p>
        </p:txBody>
      </p:sp>
      <p:sp>
        <p:nvSpPr>
          <p:cNvPr id="242693" name="Text Box 5"/>
          <p:cNvSpPr txBox="1">
            <a:spLocks noChangeArrowheads="1"/>
          </p:cNvSpPr>
          <p:nvPr/>
        </p:nvSpPr>
        <p:spPr bwMode="auto">
          <a:xfrm rot="5400000">
            <a:off x="7793148" y="984024"/>
            <a:ext cx="233499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Compiler Techniques</a:t>
            </a:r>
            <a:endParaRPr lang="en-US" sz="1800" dirty="0">
              <a:solidFill>
                <a:srgbClr val="0066FF"/>
              </a:solidFill>
              <a:latin typeface="Arial" charset="0"/>
            </a:endParaRPr>
          </a:p>
        </p:txBody>
      </p:sp>
      <p:sp>
        <p:nvSpPr>
          <p:cNvPr id="6" name="TextBox 5"/>
          <p:cNvSpPr txBox="1"/>
          <p:nvPr/>
        </p:nvSpPr>
        <p:spPr>
          <a:xfrm>
            <a:off x="4067944" y="5157192"/>
            <a:ext cx="4896544" cy="830997"/>
          </a:xfrm>
          <a:prstGeom prst="rect">
            <a:avLst/>
          </a:prstGeom>
          <a:noFill/>
        </p:spPr>
        <p:txBody>
          <a:bodyPr wrap="square" rtlCol="0">
            <a:spAutoFit/>
          </a:bodyPr>
          <a:lstStyle/>
          <a:p>
            <a:pPr marL="342900" indent="-342900">
              <a:lnSpc>
                <a:spcPct val="90000"/>
              </a:lnSpc>
              <a:buClr>
                <a:srgbClr val="0033CC"/>
              </a:buClr>
              <a:buFont typeface="Wingdings" pitchFamily="2" charset="2"/>
              <a:buChar char="n"/>
            </a:pPr>
            <a:r>
              <a:rPr lang="en-US" sz="2400" dirty="0" smtClean="0">
                <a:solidFill>
                  <a:srgbClr val="FF0000"/>
                </a:solidFill>
                <a:latin typeface="+mn-lt"/>
              </a:rPr>
              <a:t>3X4 + 2 = </a:t>
            </a:r>
            <a:r>
              <a:rPr lang="en-US" sz="2400" dirty="0" smtClean="0">
                <a:solidFill>
                  <a:srgbClr val="003399"/>
                </a:solidFill>
                <a:latin typeface="+mn-lt"/>
              </a:rPr>
              <a:t>14 cycles</a:t>
            </a:r>
          </a:p>
          <a:p>
            <a:pPr marL="342900" indent="-342900">
              <a:lnSpc>
                <a:spcPct val="90000"/>
              </a:lnSpc>
              <a:buClr>
                <a:srgbClr val="0033CC"/>
              </a:buClr>
              <a:buFont typeface="Wingdings" pitchFamily="2" charset="2"/>
              <a:buChar char="n"/>
            </a:pPr>
            <a:r>
              <a:rPr lang="en-US" sz="2400" dirty="0" smtClean="0">
                <a:solidFill>
                  <a:srgbClr val="FF0000"/>
                </a:solidFill>
                <a:latin typeface="+mn-lt"/>
              </a:rPr>
              <a:t>14/4 = </a:t>
            </a:r>
            <a:r>
              <a:rPr lang="en-US" sz="2400" dirty="0" smtClean="0">
                <a:solidFill>
                  <a:srgbClr val="003399"/>
                </a:solidFill>
                <a:latin typeface="+mn-lt"/>
              </a:rPr>
              <a:t>3.5 cycles per element</a:t>
            </a:r>
          </a:p>
        </p:txBody>
      </p:sp>
    </p:spTree>
    <p:extLst>
      <p:ext uri="{BB962C8B-B14F-4D97-AF65-F5344CB8AC3E}">
        <p14:creationId xmlns:p14="http://schemas.microsoft.com/office/powerpoint/2010/main" val="1094155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cod4e</Template>
  <TotalTime>40657</TotalTime>
  <Words>7869</Words>
  <Application>Microsoft Office PowerPoint</Application>
  <PresentationFormat>On-screen Show (4:3)</PresentationFormat>
  <Paragraphs>1803</Paragraphs>
  <Slides>126</Slides>
  <Notes>69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126</vt:i4>
      </vt:variant>
    </vt:vector>
  </HeadingPairs>
  <TitlesOfParts>
    <vt:vector size="139" baseType="lpstr">
      <vt:lpstr>Microsoft YaHei</vt:lpstr>
      <vt:lpstr>ＭＳ Ｐゴシック</vt:lpstr>
      <vt:lpstr>Arial</vt:lpstr>
      <vt:lpstr>Arial Black</vt:lpstr>
      <vt:lpstr>Comic Sans MS</vt:lpstr>
      <vt:lpstr>Courier New</vt:lpstr>
      <vt:lpstr>Helvetica</vt:lpstr>
      <vt:lpstr>Symbol</vt:lpstr>
      <vt:lpstr>Times New Roman</vt:lpstr>
      <vt:lpstr>Wingdings</vt:lpstr>
      <vt:lpstr>1_cod4e</vt:lpstr>
      <vt:lpstr>Equation</vt:lpstr>
      <vt:lpstr>Worksheet</vt:lpstr>
      <vt:lpstr>PowerPoint Presentation</vt:lpstr>
      <vt:lpstr>Introduction</vt:lpstr>
      <vt:lpstr>Introduction</vt:lpstr>
      <vt:lpstr>5 Steps of MIPS Datapath Read Appendix C!!!</vt:lpstr>
      <vt:lpstr>Backup slide:   Visualizing Pipelining </vt:lpstr>
      <vt:lpstr>Most important:  Pipelining is not quite that easy!</vt:lpstr>
      <vt:lpstr>One Memory Port/Structural Hazards </vt:lpstr>
      <vt:lpstr>One Memory Port/Structural Hazards </vt:lpstr>
      <vt:lpstr>Speed Up Equations for Pipelining</vt:lpstr>
      <vt:lpstr>Data Hazard on R1 </vt:lpstr>
      <vt:lpstr>Three Generic Data Hazards</vt:lpstr>
      <vt:lpstr>Three Generic Data Hazards</vt:lpstr>
      <vt:lpstr>Three Generic Data Hazards</vt:lpstr>
      <vt:lpstr>Forwarding to Avoid Data Hazard </vt:lpstr>
      <vt:lpstr>Forwarding to Avoid LW-SW Data Hazard</vt:lpstr>
      <vt:lpstr>Data Hazard Even with Forwarding</vt:lpstr>
      <vt:lpstr>Data Hazard Even with Forwarding </vt:lpstr>
      <vt:lpstr>Control Hazard on Branches Three Stage Stall</vt:lpstr>
      <vt:lpstr>Branch Stall Impact</vt:lpstr>
      <vt:lpstr>Four Branch Hazard Alternatives</vt:lpstr>
      <vt:lpstr>Four Branch Hazard Alternatives</vt:lpstr>
      <vt:lpstr>Scheduling Branch Delay Slots </vt:lpstr>
      <vt:lpstr>Instruction-Level Parallelism</vt:lpstr>
      <vt:lpstr>Data Dependence</vt:lpstr>
      <vt:lpstr>Data Dependence</vt:lpstr>
      <vt:lpstr>Name Dependence</vt:lpstr>
      <vt:lpstr>Other Factors</vt:lpstr>
      <vt:lpstr>Examples [RISC-V commands: R1x1, etc]</vt:lpstr>
      <vt:lpstr>Compiler Techniques for Exposing ILP</vt:lpstr>
      <vt:lpstr>Pipeline Stalls</vt:lpstr>
      <vt:lpstr>Loop Unrolling</vt:lpstr>
      <vt:lpstr>Loop Unrolling/Pipeline Scheduling</vt:lpstr>
      <vt:lpstr>5 Loop Unrolling Decisions</vt:lpstr>
      <vt:lpstr>Dependence graph reasoning</vt:lpstr>
      <vt:lpstr>3 Limits to Loop Unrolling</vt:lpstr>
      <vt:lpstr>Strip Mining</vt:lpstr>
      <vt:lpstr>Branch Prediction</vt:lpstr>
      <vt:lpstr>Dynamic Branch Prediction</vt:lpstr>
      <vt:lpstr>Branch Prediction</vt:lpstr>
      <vt:lpstr>Branch Prediction Performance</vt:lpstr>
      <vt:lpstr>Branch Prediction Performance</vt:lpstr>
      <vt:lpstr>Tagged Hybrid Predictors</vt:lpstr>
      <vt:lpstr>Tagged Hybrid Predictors</vt:lpstr>
      <vt:lpstr>Tagged Hybrid Predictors</vt:lpstr>
      <vt:lpstr>Dynamic Scheduling</vt:lpstr>
      <vt:lpstr>Dynamic Scheduling</vt:lpstr>
      <vt:lpstr>Dynamic Scheduling</vt:lpstr>
      <vt:lpstr>Register Renaming</vt:lpstr>
      <vt:lpstr>Register Renaming</vt:lpstr>
      <vt:lpstr>Register Renaming</vt:lpstr>
      <vt:lpstr>Register Renaming</vt:lpstr>
      <vt:lpstr>A Dynamic Algorithm: Tomasulo’s</vt:lpstr>
      <vt:lpstr>Tomasulo Algorithm</vt:lpstr>
      <vt:lpstr>Tomasulo’s Algorithm</vt:lpstr>
      <vt:lpstr>Tomasulo’s Algorithm</vt:lpstr>
      <vt:lpstr>Reservation Station Components</vt:lpstr>
      <vt:lpstr>Three Stages of Tomasulo Algorithm &amp; Example </vt:lpstr>
      <vt:lpstr>Tomasulo Example</vt:lpstr>
      <vt:lpstr>Dependence Graph</vt:lpstr>
      <vt:lpstr>The dependence graph.  6 nodes shown.  Add directed edge for RAW: result register = operand  Note: F6 is WAR (or WAW)</vt:lpstr>
      <vt:lpstr>Tomasulo Example Cycle 1</vt:lpstr>
      <vt:lpstr>Tomasulo Example Cycle 2</vt:lpstr>
      <vt:lpstr>Tomasulo Example Cycle 3</vt:lpstr>
      <vt:lpstr>Tomasulo Example Cycle 4</vt:lpstr>
      <vt:lpstr>Tomasulo Example Cycle 5</vt:lpstr>
      <vt:lpstr>Tomasulo Example Cycle 6</vt:lpstr>
      <vt:lpstr>Tomasulo Example Cycle 7</vt:lpstr>
      <vt:lpstr>Tomasulo Example Cycle 8</vt:lpstr>
      <vt:lpstr>Tomasulo Example Cycle 9</vt:lpstr>
      <vt:lpstr>Tomasulo Example Cycle 10</vt:lpstr>
      <vt:lpstr>Tomasulo Example Cycle 11</vt:lpstr>
      <vt:lpstr>Tomasulo Example Cycle 12</vt:lpstr>
      <vt:lpstr>Tomasulo Example Cycle 13</vt:lpstr>
      <vt:lpstr>Tomasulo Example Cycle 14</vt:lpstr>
      <vt:lpstr>Tomasulo Example Cycle 15</vt:lpstr>
      <vt:lpstr>Tomasulo Example Cycle 16</vt:lpstr>
      <vt:lpstr>Faster than light computation (skip a couple of cycles)</vt:lpstr>
      <vt:lpstr>Tomasulo Example Cycle 55</vt:lpstr>
      <vt:lpstr>Tomasulo Example Cycle 56</vt:lpstr>
      <vt:lpstr>Tomasulo Example Cycle 57</vt:lpstr>
      <vt:lpstr>Why can Tomasulo overlap iterations of loops?</vt:lpstr>
      <vt:lpstr>Tomasulo’s scheme offers 2 major advantages</vt:lpstr>
      <vt:lpstr>Tomasulo Drawbacks</vt:lpstr>
      <vt:lpstr>And In Conclusion … #1</vt:lpstr>
      <vt:lpstr>And In Conclusion … #2</vt:lpstr>
      <vt:lpstr>Example</vt:lpstr>
      <vt:lpstr>Tomasulo’s Algorithm</vt:lpstr>
      <vt:lpstr>Tomasulo’s Algorithm</vt:lpstr>
      <vt:lpstr>Hardware-Based Speculation</vt:lpstr>
      <vt:lpstr>Reorder Buffer</vt:lpstr>
      <vt:lpstr>Reorder Buffer</vt:lpstr>
      <vt:lpstr>Reorder Buffer</vt:lpstr>
      <vt:lpstr>Reorder Buffer</vt:lpstr>
      <vt:lpstr>Reorder Buffer</vt:lpstr>
      <vt:lpstr>Multiple Issue and Static Scheduling</vt:lpstr>
      <vt:lpstr>Multiple Issue</vt:lpstr>
      <vt:lpstr>VLIW Processors</vt:lpstr>
      <vt:lpstr>Loop Unrolling/Pipeline Scheduling</vt:lpstr>
      <vt:lpstr>Recall Loop Unrolling/Pipeline Scheduling</vt:lpstr>
      <vt:lpstr>VLIW Processors</vt:lpstr>
      <vt:lpstr>Problems with 1st Generation VLIW</vt:lpstr>
      <vt:lpstr>Intel/HP IA-64 “Explicitly Parallel Instruction Computer (EPIC)”</vt:lpstr>
      <vt:lpstr>Dynamic Scheduling, Multiple Issue, and Speculation</vt:lpstr>
      <vt:lpstr>Overview of Design. Problem with figure: the main info is … in the caption. See next slide</vt:lpstr>
      <vt:lpstr>PowerPoint Presentation</vt:lpstr>
      <vt:lpstr>Multiple Issue</vt:lpstr>
      <vt:lpstr>Multithreading</vt:lpstr>
      <vt:lpstr>PowerPoint Presentation</vt:lpstr>
      <vt:lpstr>Example</vt:lpstr>
      <vt:lpstr>Example (No Speculation)</vt:lpstr>
      <vt:lpstr>Example (Mutiple Issue with Speculation)</vt:lpstr>
      <vt:lpstr>Branch-Target Buffer</vt:lpstr>
      <vt:lpstr>PowerPoint Presentation</vt:lpstr>
      <vt:lpstr>Branch Folding</vt:lpstr>
      <vt:lpstr>Return Address Predictor</vt:lpstr>
      <vt:lpstr>Return Address Predictor</vt:lpstr>
      <vt:lpstr>Integrated Instruction Fetch Unit</vt:lpstr>
      <vt:lpstr>Register Renaming</vt:lpstr>
      <vt:lpstr>Integrated Issue and Renaming</vt:lpstr>
      <vt:lpstr>How Much?</vt:lpstr>
      <vt:lpstr>How Much?</vt:lpstr>
      <vt:lpstr>Energy Efficiency</vt:lpstr>
      <vt:lpstr>Fallacies and Pitfalls</vt:lpstr>
      <vt:lpstr>Fallacies and Pitfalls</vt:lpstr>
      <vt:lpstr>Fallacies and Pitfalls</vt:lpstr>
      <vt:lpstr>Fallacies and Pitfalls</vt:lpstr>
    </vt:vector>
  </TitlesOfParts>
  <Company>Ashenden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Ashenden</dc:creator>
  <cp:lastModifiedBy>Uzi  Vishkin</cp:lastModifiedBy>
  <cp:revision>366</cp:revision>
  <dcterms:created xsi:type="dcterms:W3CDTF">2008-07-27T22:34:41Z</dcterms:created>
  <dcterms:modified xsi:type="dcterms:W3CDTF">2019-03-05T21:51:35Z</dcterms:modified>
</cp:coreProperties>
</file>