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77"/>
  </p:notesMasterIdLst>
  <p:handoutMasterIdLst>
    <p:handoutMasterId r:id="rId78"/>
  </p:handoutMasterIdLst>
  <p:sldIdLst>
    <p:sldId id="270" r:id="rId2"/>
    <p:sldId id="271" r:id="rId3"/>
    <p:sldId id="275" r:id="rId4"/>
    <p:sldId id="336" r:id="rId5"/>
    <p:sldId id="278" r:id="rId6"/>
    <p:sldId id="337" r:id="rId7"/>
    <p:sldId id="276" r:id="rId8"/>
    <p:sldId id="277" r:id="rId9"/>
    <p:sldId id="279" r:id="rId10"/>
    <p:sldId id="338" r:id="rId11"/>
    <p:sldId id="280" r:id="rId12"/>
    <p:sldId id="281" r:id="rId13"/>
    <p:sldId id="282" r:id="rId14"/>
    <p:sldId id="283" r:id="rId15"/>
    <p:sldId id="313" r:id="rId16"/>
    <p:sldId id="314" r:id="rId17"/>
    <p:sldId id="323" r:id="rId18"/>
    <p:sldId id="315" r:id="rId19"/>
    <p:sldId id="316" r:id="rId20"/>
    <p:sldId id="317" r:id="rId21"/>
    <p:sldId id="318" r:id="rId22"/>
    <p:sldId id="319" r:id="rId23"/>
    <p:sldId id="320" r:id="rId24"/>
    <p:sldId id="324" r:id="rId25"/>
    <p:sldId id="321" r:id="rId26"/>
    <p:sldId id="325" r:id="rId27"/>
    <p:sldId id="322" r:id="rId28"/>
    <p:sldId id="326" r:id="rId29"/>
    <p:sldId id="287" r:id="rId30"/>
    <p:sldId id="289" r:id="rId31"/>
    <p:sldId id="285" r:id="rId32"/>
    <p:sldId id="290" r:id="rId33"/>
    <p:sldId id="292" r:id="rId34"/>
    <p:sldId id="291" r:id="rId35"/>
    <p:sldId id="339" r:id="rId36"/>
    <p:sldId id="293" r:id="rId37"/>
    <p:sldId id="294" r:id="rId38"/>
    <p:sldId id="340" r:id="rId39"/>
    <p:sldId id="296" r:id="rId40"/>
    <p:sldId id="327" r:id="rId41"/>
    <p:sldId id="341" r:id="rId42"/>
    <p:sldId id="328" r:id="rId43"/>
    <p:sldId id="342" r:id="rId44"/>
    <p:sldId id="295" r:id="rId45"/>
    <p:sldId id="329" r:id="rId46"/>
    <p:sldId id="297" r:id="rId47"/>
    <p:sldId id="331" r:id="rId48"/>
    <p:sldId id="330" r:id="rId49"/>
    <p:sldId id="298" r:id="rId50"/>
    <p:sldId id="343" r:id="rId51"/>
    <p:sldId id="344" r:id="rId52"/>
    <p:sldId id="345" r:id="rId53"/>
    <p:sldId id="346" r:id="rId54"/>
    <p:sldId id="347" r:id="rId55"/>
    <p:sldId id="348" r:id="rId56"/>
    <p:sldId id="352" r:id="rId57"/>
    <p:sldId id="353"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32" r:id="rId71"/>
    <p:sldId id="311" r:id="rId72"/>
    <p:sldId id="333" r:id="rId73"/>
    <p:sldId id="312" r:id="rId74"/>
    <p:sldId id="334" r:id="rId75"/>
    <p:sldId id="335" r:id="rId76"/>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i  Vishkin" initials="UV" lastIdx="1" clrIdx="0">
    <p:extLst>
      <p:ext uri="{19B8F6BF-5375-455C-9EA6-DF929625EA0E}">
        <p15:presenceInfo xmlns:p15="http://schemas.microsoft.com/office/powerpoint/2012/main" userId="Uzi  Vish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0099"/>
    <a:srgbClr val="5F5F5F"/>
    <a:srgbClr val="3399FF"/>
    <a:srgbClr val="000066"/>
    <a:srgbClr val="0033CC"/>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37" autoAdjust="0"/>
    <p:restoredTop sz="94686" autoAdjust="0"/>
  </p:normalViewPr>
  <p:slideViewPr>
    <p:cSldViewPr>
      <p:cViewPr varScale="1">
        <p:scale>
          <a:sx n="113" d="100"/>
          <a:sy n="113" d="100"/>
        </p:scale>
        <p:origin x="173" y="115"/>
      </p:cViewPr>
      <p:guideLst>
        <p:guide orient="horz" pos="2160"/>
        <p:guide pos="2880"/>
      </p:guideLst>
    </p:cSldViewPr>
  </p:slideViewPr>
  <p:notesTextViewPr>
    <p:cViewPr>
      <p:scale>
        <a:sx n="100" d="100"/>
        <a:sy n="100" d="100"/>
      </p:scale>
      <p:origin x="0" y="-48"/>
    </p:cViewPr>
  </p:notesTextViewPr>
  <p:sorterViewPr>
    <p:cViewPr>
      <p:scale>
        <a:sx n="66" d="100"/>
        <a:sy n="66" d="100"/>
      </p:scale>
      <p:origin x="0" y="711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dirty="0"/>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AFA0A673-DFB7-431D-AAB3-40F6E4283697}" type="datetime3">
              <a:rPr lang="en-US" smtClean="0"/>
              <a:t>4 February 2019</a:t>
            </a:fld>
            <a:endParaRPr lang="en-US" dirty="0"/>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dirty="0"/>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dirty="0"/>
          </a:p>
        </p:txBody>
      </p:sp>
    </p:spTree>
    <p:extLst>
      <p:ext uri="{BB962C8B-B14F-4D97-AF65-F5344CB8AC3E}">
        <p14:creationId xmlns:p14="http://schemas.microsoft.com/office/powerpoint/2010/main" val="2153432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dirty="0"/>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DB8244DE-24FA-410F-9EE8-6A8A6BDF62FE}" type="datetime3">
              <a:rPr lang="en-US" smtClean="0"/>
              <a:t>4 February 2019</a:t>
            </a:fld>
            <a:endParaRPr lang="en-US" dirty="0"/>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dirty="0"/>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dirty="0"/>
          </a:p>
        </p:txBody>
      </p:sp>
    </p:spTree>
    <p:extLst>
      <p:ext uri="{BB962C8B-B14F-4D97-AF65-F5344CB8AC3E}">
        <p14:creationId xmlns:p14="http://schemas.microsoft.com/office/powerpoint/2010/main" val="2062387440"/>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9D43477-CA19-498B-9134-7AEC053E278A}"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50798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75F1DAB1-D189-4FBC-BF39-393EED778CFB}" type="slidenum">
              <a:rPr lang="en-US" altLang="en-US">
                <a:solidFill>
                  <a:srgbClr val="000000"/>
                </a:solidFill>
                <a:latin typeface="Times New Roman" panose="02020603050405020304" pitchFamily="18" charset="0"/>
              </a:rPr>
              <a:pPr eaLnBrk="1"/>
              <a:t>10</a:t>
            </a:fld>
            <a:endParaRPr lang="en-US" altLang="en-US" dirty="0">
              <a:solidFill>
                <a:srgbClr val="000000"/>
              </a:solidFill>
              <a:latin typeface="Times New Roman" panose="02020603050405020304" pitchFamily="18" charset="0"/>
            </a:endParaRPr>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4301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96445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E76C3A1A-9B71-4D8B-85A6-15B62B0CD537}"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46449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154407BC-1BF5-4F9D-96D9-43E22F086ABC}"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Capacity—misses even</a:t>
            </a:r>
            <a:r>
              <a:rPr lang="en-AU" baseline="0" dirty="0" smtClean="0"/>
              <a:t> for fully associative cache</a:t>
            </a:r>
          </a:p>
          <a:p>
            <a:r>
              <a:rPr lang="en-AU" baseline="0" dirty="0" smtClean="0"/>
              <a:t>Conflict—misses for set associative (or direct mapped) cache that could have been avoided for fully associative cache</a:t>
            </a:r>
            <a:endParaRPr lang="en-AU" dirty="0"/>
          </a:p>
        </p:txBody>
      </p:sp>
    </p:spTree>
    <p:extLst>
      <p:ext uri="{BB962C8B-B14F-4D97-AF65-F5344CB8AC3E}">
        <p14:creationId xmlns:p14="http://schemas.microsoft.com/office/powerpoint/2010/main" val="362551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7400FB8D-9831-47D8-8569-8435F9CA9F92}"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04590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C388C28-8DF4-4E56-B535-CBCE9C66FD46}"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7381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7242B7D5-5508-4309-8DA0-A063CC04726D}"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45066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23A4930D-B15F-4BEB-9319-4946B80ED7AD}"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26863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B9589F08-0363-4088-8210-EF791861DF51}"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18</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53541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C4270C9D-B501-4679-8C5F-CA47EAFAC225}"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03919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B80D0A4F-BDE4-4DF1-B3A1-5933C85DB83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5804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81A72EC6-03E2-4D61-A0EB-E6D7003922C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19488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4803176D-6F42-4A01-B291-BCCE1F21A6A9}" type="datetime3">
              <a:rPr lang="en-US" smtClean="0"/>
              <a:t>5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851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174A3812-CFA5-49D8-BE6D-C02B383E75DF}"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74748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4928D714-5924-44A4-97DB-57B359F900ED}"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62800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62FFB6FC-4CE7-47CB-B806-B20872655C18}" type="datetime3">
              <a:rPr lang="en-US" smtClean="0"/>
              <a:t>5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59170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62FFB6FC-4CE7-47CB-B806-B20872655C18}"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10499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EEE342EB-44C8-4DA2-B03B-9BF0AB3C2F63}" type="datetime3">
              <a:rPr lang="en-US" smtClean="0"/>
              <a:t>7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11233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5DB30A88-6164-4802-9D83-A75DFB83B012}"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26889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8941795F-4311-492E-839E-ED8E52AE8AFE}"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205989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04A17DF9-94FA-4B52-AF7B-0882844E5767}"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84475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43392849-FB21-4505-8961-47A20793CC7E}" type="datetime3">
              <a:rPr lang="en-US" smtClean="0"/>
              <a:t>7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3719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77091473-3083-42AB-83E0-13783FACE139}"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409422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82A41E7A-92F9-4800-A13C-F76FA207A723}"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864658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759BB51C-A1FD-43DE-AEAF-AD2B58AA388F}"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69688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A218C96C-A268-4A7F-875E-F29323DFF3B8}"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34</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596393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C0BFF6D4-D73D-4D78-AE0A-1E89B6A05A4D}" type="slidenum">
              <a:rPr lang="en-US" altLang="en-US">
                <a:solidFill>
                  <a:srgbClr val="000000"/>
                </a:solidFill>
                <a:latin typeface="Times New Roman" panose="02020603050405020304" pitchFamily="18" charset="0"/>
              </a:rPr>
              <a:pPr eaLnBrk="1"/>
              <a:t>35</a:t>
            </a:fld>
            <a:endParaRPr lang="en-US" altLang="en-US" dirty="0">
              <a:solidFill>
                <a:srgbClr val="000000"/>
              </a:solidFill>
              <a:latin typeface="Times New Roman" panose="02020603050405020304" pitchFamily="18" charset="0"/>
            </a:endParaRPr>
          </a:p>
        </p:txBody>
      </p:sp>
      <p:sp>
        <p:nvSpPr>
          <p:cNvPr id="5325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75216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3034CB46-245E-4F76-BBB0-6B4B2CF01D9B}"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056038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7C490BBB-9878-466C-85DE-C93A07BC8DE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37</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766703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95ABF5F5-F8CF-44F7-9E1B-C7F5895902BB}" type="slidenum">
              <a:rPr lang="en-US" altLang="en-US">
                <a:solidFill>
                  <a:srgbClr val="000000"/>
                </a:solidFill>
                <a:latin typeface="Times New Roman" panose="02020603050405020304" pitchFamily="18" charset="0"/>
              </a:rPr>
              <a:pPr eaLnBrk="1"/>
              <a:t>38</a:t>
            </a:fld>
            <a:endParaRPr lang="en-US" altLang="en-US" dirty="0">
              <a:solidFill>
                <a:srgbClr val="000000"/>
              </a:solidFill>
              <a:latin typeface="Times New Roman" panose="02020603050405020304" pitchFamily="18" charset="0"/>
            </a:endParaRPr>
          </a:p>
        </p:txBody>
      </p:sp>
      <p:sp>
        <p:nvSpPr>
          <p:cNvPr id="5427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45213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2655E37D-A24F-49AD-9E27-5E7A23DB8426}"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39</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801321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8668651-5649-4D62-A72F-00D96386DBB4}" type="slidenum">
              <a:rPr lang="en-US" altLang="en-US">
                <a:solidFill>
                  <a:srgbClr val="000000"/>
                </a:solidFill>
                <a:latin typeface="Times New Roman" panose="02020603050405020304" pitchFamily="18" charset="0"/>
              </a:rPr>
              <a:pPr eaLnBrk="1"/>
              <a:t>41</a:t>
            </a:fld>
            <a:endParaRPr lang="en-US" altLang="en-US" dirty="0">
              <a:solidFill>
                <a:srgbClr val="000000"/>
              </a:solidFill>
              <a:latin typeface="Times New Roman" panose="02020603050405020304" pitchFamily="18" charset="0"/>
            </a:endParaRPr>
          </a:p>
        </p:txBody>
      </p:sp>
      <p:sp>
        <p:nvSpPr>
          <p:cNvPr id="5529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739467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9DEDC25C-DB16-4179-AF83-8A719EBDE03F}" type="slidenum">
              <a:rPr lang="en-US" altLang="en-US">
                <a:solidFill>
                  <a:srgbClr val="000000"/>
                </a:solidFill>
                <a:latin typeface="Times New Roman" panose="02020603050405020304" pitchFamily="18" charset="0"/>
              </a:rPr>
              <a:pPr eaLnBrk="1"/>
              <a:t>43</a:t>
            </a:fld>
            <a:endParaRPr lang="en-US" altLang="en-US" dirty="0">
              <a:solidFill>
                <a:srgbClr val="000000"/>
              </a:solidFill>
              <a:latin typeface="Times New Roman" panose="02020603050405020304" pitchFamily="18" charset="0"/>
            </a:endParaRPr>
          </a:p>
        </p:txBody>
      </p:sp>
      <p:sp>
        <p:nvSpPr>
          <p:cNvPr id="5632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36326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B01E138C-5387-4D78-BD41-4F45F49DEE57}" type="slidenum">
              <a:rPr lang="en-US" altLang="en-US">
                <a:solidFill>
                  <a:srgbClr val="000000"/>
                </a:solidFill>
                <a:latin typeface="Times New Roman" panose="02020603050405020304" pitchFamily="18" charset="0"/>
              </a:rPr>
              <a:pPr eaLnBrk="1"/>
              <a:t>4</a:t>
            </a:fld>
            <a:endParaRPr lang="en-US" altLang="en-US" dirty="0">
              <a:solidFill>
                <a:srgbClr val="000000"/>
              </a:solidFill>
              <a:latin typeface="Times New Roman" panose="02020603050405020304" pitchFamily="18" charset="0"/>
            </a:endParaRPr>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867082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A2533EC-9608-4E95-B2D3-90C34D35FA2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44</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250938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8A3F281-E933-4E6C-A3D1-39F4647C70C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45</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528171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8A3F281-E933-4E6C-A3D1-39F4647C70C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46</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1625469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8A3F281-E933-4E6C-A3D1-39F4647C70C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47</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649787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98A3F281-E933-4E6C-A3D1-39F4647C70C0}"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48</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651975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4127F39E-B6E1-44D2-B88F-A1CFB74F583A}"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49</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878093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AA8E1BD9-80CF-4F6B-B9C4-9F65782F2D57}" type="slidenum">
              <a:rPr lang="en-US" altLang="en-US">
                <a:solidFill>
                  <a:srgbClr val="000000"/>
                </a:solidFill>
                <a:latin typeface="Times New Roman" panose="02020603050405020304" pitchFamily="18" charset="0"/>
              </a:rPr>
              <a:pPr eaLnBrk="1"/>
              <a:t>50</a:t>
            </a:fld>
            <a:endParaRPr lang="en-US" altLang="en-US" dirty="0">
              <a:solidFill>
                <a:srgbClr val="000000"/>
              </a:solidFill>
              <a:latin typeface="Times New Roman" panose="02020603050405020304" pitchFamily="18" charset="0"/>
            </a:endParaRPr>
          </a:p>
        </p:txBody>
      </p:sp>
      <p:sp>
        <p:nvSpPr>
          <p:cNvPr id="6041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60420" name="Rectangle 2"/>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06754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sz="1600" b="1">
                <a:solidFill>
                  <a:schemeClr val="hlink"/>
                </a:solidFill>
                <a:latin typeface="Arial" charset="0"/>
                <a:ea typeface="ＭＳ Ｐゴシック" charset="0"/>
                <a:cs typeface="ＭＳ Ｐゴシック" charset="0"/>
              </a:defRPr>
            </a:lvl1pPr>
            <a:lvl2pPr marL="742950" indent="-285750" defTabSz="863600">
              <a:defRPr sz="1600" b="1">
                <a:solidFill>
                  <a:schemeClr val="hlink"/>
                </a:solidFill>
                <a:latin typeface="Arial" charset="0"/>
                <a:ea typeface="ＭＳ Ｐゴシック" charset="0"/>
              </a:defRPr>
            </a:lvl2pPr>
            <a:lvl3pPr marL="1143000" indent="-228600" defTabSz="863600">
              <a:defRPr sz="1600" b="1">
                <a:solidFill>
                  <a:schemeClr val="hlink"/>
                </a:solidFill>
                <a:latin typeface="Arial" charset="0"/>
                <a:ea typeface="ＭＳ Ｐゴシック" charset="0"/>
              </a:defRPr>
            </a:lvl3pPr>
            <a:lvl4pPr marL="1600200" indent="-228600" defTabSz="863600">
              <a:defRPr sz="1600" b="1">
                <a:solidFill>
                  <a:schemeClr val="hlink"/>
                </a:solidFill>
                <a:latin typeface="Arial" charset="0"/>
                <a:ea typeface="ＭＳ Ｐゴシック" charset="0"/>
              </a:defRPr>
            </a:lvl4pPr>
            <a:lvl5pPr marL="2057400" indent="-228600" defTabSz="863600">
              <a:defRPr sz="1600" b="1">
                <a:solidFill>
                  <a:schemeClr val="hlink"/>
                </a:solidFill>
                <a:latin typeface="Arial" charset="0"/>
                <a:ea typeface="ＭＳ Ｐゴシック" charset="0"/>
              </a:defRPr>
            </a:lvl5pPr>
            <a:lvl6pPr marL="2514600" indent="-228600" defTabSz="863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defTabSz="863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defTabSz="863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defTabSz="863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000" b="0" dirty="0">
                <a:solidFill>
                  <a:schemeClr val="tx1"/>
                </a:solidFill>
                <a:latin typeface="Times New Roman" charset="0"/>
              </a:rPr>
              <a:t>CS252 S05</a:t>
            </a:r>
          </a:p>
        </p:txBody>
      </p:sp>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sz="1600" b="1">
                <a:solidFill>
                  <a:schemeClr val="hlink"/>
                </a:solidFill>
                <a:latin typeface="Arial" charset="0"/>
                <a:ea typeface="ＭＳ Ｐゴシック" charset="0"/>
                <a:cs typeface="ＭＳ Ｐゴシック" charset="0"/>
              </a:defRPr>
            </a:lvl1pPr>
            <a:lvl2pPr marL="742950" indent="-285750" defTabSz="863600">
              <a:defRPr sz="1600" b="1">
                <a:solidFill>
                  <a:schemeClr val="hlink"/>
                </a:solidFill>
                <a:latin typeface="Arial" charset="0"/>
                <a:ea typeface="ＭＳ Ｐゴシック" charset="0"/>
              </a:defRPr>
            </a:lvl2pPr>
            <a:lvl3pPr marL="1143000" indent="-228600" defTabSz="863600">
              <a:defRPr sz="1600" b="1">
                <a:solidFill>
                  <a:schemeClr val="hlink"/>
                </a:solidFill>
                <a:latin typeface="Arial" charset="0"/>
                <a:ea typeface="ＭＳ Ｐゴシック" charset="0"/>
              </a:defRPr>
            </a:lvl3pPr>
            <a:lvl4pPr marL="1600200" indent="-228600" defTabSz="863600">
              <a:defRPr sz="1600" b="1">
                <a:solidFill>
                  <a:schemeClr val="hlink"/>
                </a:solidFill>
                <a:latin typeface="Arial" charset="0"/>
                <a:ea typeface="ＭＳ Ｐゴシック" charset="0"/>
              </a:defRPr>
            </a:lvl4pPr>
            <a:lvl5pPr marL="2057400" indent="-228600" defTabSz="863600">
              <a:defRPr sz="1600" b="1">
                <a:solidFill>
                  <a:schemeClr val="hlink"/>
                </a:solidFill>
                <a:latin typeface="Arial" charset="0"/>
                <a:ea typeface="ＭＳ Ｐゴシック" charset="0"/>
              </a:defRPr>
            </a:lvl5pPr>
            <a:lvl6pPr marL="2514600" indent="-228600" defTabSz="863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defTabSz="863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defTabSz="863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defTabSz="863600" eaLnBrk="0" fontAlgn="base" hangingPunct="0">
              <a:spcBef>
                <a:spcPct val="50000"/>
              </a:spcBef>
              <a:spcAft>
                <a:spcPct val="0"/>
              </a:spcAft>
              <a:defRPr sz="1600" b="1">
                <a:solidFill>
                  <a:schemeClr val="hlink"/>
                </a:solidFill>
                <a:latin typeface="Arial" charset="0"/>
                <a:ea typeface="ＭＳ Ｐゴシック" charset="0"/>
              </a:defRPr>
            </a:lvl9pPr>
          </a:lstStyle>
          <a:p>
            <a:fld id="{9D1155AC-2552-9D4B-B17D-08745D2CABE6}" type="slidenum">
              <a:rPr lang="en-US" sz="1000" b="0">
                <a:solidFill>
                  <a:schemeClr val="tx1"/>
                </a:solidFill>
                <a:latin typeface="Times New Roman" charset="0"/>
              </a:rPr>
              <a:pPr/>
              <a:t>58</a:t>
            </a:fld>
            <a:endParaRPr lang="en-US" sz="1000" b="0" dirty="0">
              <a:solidFill>
                <a:schemeClr val="tx1"/>
              </a:solidFill>
              <a:latin typeface="Times New Roman" charset="0"/>
            </a:endParaRPr>
          </a:p>
        </p:txBody>
      </p:sp>
      <p:sp>
        <p:nvSpPr>
          <p:cNvPr id="67587" name="Rectangle 2"/>
          <p:cNvSpPr>
            <a:spLocks noGrp="1" noChangeArrowheads="1"/>
          </p:cNvSpPr>
          <p:nvPr>
            <p:ph type="body" idx="1"/>
          </p:nvPr>
        </p:nvSpPr>
        <p:spPr>
          <a:xfrm>
            <a:off x="1298766" y="4861781"/>
            <a:ext cx="4427819" cy="46062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dirty="0"/>
              <a:t>Let</a:t>
            </a:r>
            <a:r>
              <a:rPr lang="ja-JP" altLang="en-US" dirty="0"/>
              <a:t>’</a:t>
            </a:r>
            <a:r>
              <a:rPr lang="en-US" altLang="ja-JP" dirty="0"/>
              <a:t>s do a short review of what you learned last time.</a:t>
            </a:r>
          </a:p>
          <a:p>
            <a:r>
              <a:rPr lang="en-US" dirty="0"/>
              <a:t>Virtual memory was originally invented as another level of memory hierarchy such that </a:t>
            </a:r>
            <a:r>
              <a:rPr lang="en-US" dirty="0" smtClean="0"/>
              <a:t>programmers, </a:t>
            </a:r>
            <a:r>
              <a:rPr lang="en-US" dirty="0"/>
              <a:t>faced with main memory much smaller than their programs, do not have to manage the loading and unloading portions of their program in and out of memory.</a:t>
            </a:r>
          </a:p>
          <a:p>
            <a:r>
              <a:rPr lang="en-US" dirty="0"/>
              <a:t>It was a controversial proposal at that time because very few </a:t>
            </a:r>
            <a:r>
              <a:rPr lang="en-US" dirty="0" smtClean="0"/>
              <a:t>programmers </a:t>
            </a:r>
            <a:r>
              <a:rPr lang="en-US" dirty="0"/>
              <a:t>believed software can manage the limited amount of memory resource as well as human.</a:t>
            </a:r>
          </a:p>
          <a:p>
            <a:r>
              <a:rPr lang="en-US" dirty="0"/>
              <a:t>This all changed as DRAM size grows exponentially in the last few decades.</a:t>
            </a:r>
          </a:p>
          <a:p>
            <a:r>
              <a:rPr lang="en-US" dirty="0"/>
              <a:t>Nowadays, the main function of virtual memory is to allow multiple processes to share the same main memory so we don</a:t>
            </a:r>
            <a:r>
              <a:rPr lang="ja-JP" altLang="en-US" dirty="0"/>
              <a:t>’</a:t>
            </a:r>
            <a:r>
              <a:rPr lang="en-US" altLang="ja-JP" dirty="0"/>
              <a:t>t have to swap all the non-active processes to disk.</a:t>
            </a:r>
          </a:p>
          <a:p>
            <a:r>
              <a:rPr lang="en-US" dirty="0"/>
              <a:t>Consequently, the most important function of virtual memory these days is to provide memory protection.</a:t>
            </a:r>
          </a:p>
          <a:p>
            <a:r>
              <a:rPr lang="en-US" dirty="0"/>
              <a:t>The most common technique, but we like to emphasis not the only technique, to translate virtual memory address to physical memory address is to use a page table.</a:t>
            </a:r>
          </a:p>
          <a:p>
            <a:r>
              <a:rPr lang="en-US" dirty="0"/>
              <a:t>TLB, or translation lookaside buffer, is one of the most popular hardware techniques to reduce address translation time.</a:t>
            </a:r>
          </a:p>
          <a:p>
            <a:r>
              <a:rPr lang="en-US" dirty="0"/>
              <a:t>Since TLB is so effective in reducing the address translation time, what this means is that TLB misses will have a significant negative impact on processor performance.</a:t>
            </a:r>
          </a:p>
          <a:p>
            <a:endParaRPr lang="en-US" dirty="0"/>
          </a:p>
          <a:p>
            <a:r>
              <a:rPr lang="en-US" dirty="0"/>
              <a:t>+3 = 3 min. (X:43)</a:t>
            </a:r>
          </a:p>
        </p:txBody>
      </p:sp>
      <p:sp>
        <p:nvSpPr>
          <p:cNvPr id="67588" name="Rectangle 3"/>
          <p:cNvSpPr>
            <a:spLocks noGrp="1" noRot="1" noChangeAspect="1" noChangeArrowheads="1" noTextEdit="1"/>
          </p:cNvSpPr>
          <p:nvPr>
            <p:ph type="sldImg"/>
          </p:nvPr>
        </p:nvSpPr>
        <p:spPr>
          <a:xfrm>
            <a:off x="990600" y="766763"/>
            <a:ext cx="5119688" cy="3840162"/>
          </a:xfrm>
          <a:ln cap="flat"/>
        </p:spPr>
      </p:sp>
    </p:spTree>
    <p:extLst>
      <p:ext uri="{BB962C8B-B14F-4D97-AF65-F5344CB8AC3E}">
        <p14:creationId xmlns:p14="http://schemas.microsoft.com/office/powerpoint/2010/main" val="3613194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B1F725DD-F17F-4C43-B603-4E937A707A9D}"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70</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643798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1EB92312-E28C-4C21-A238-5638A6F4ECF6}"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92840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8228F26-2137-4CF1-8AE9-CC04065D9468}"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4276318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1EB92312-E28C-4C21-A238-5638A6F4ECF6}"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72</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465188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B68DE6A2-63C4-4EE4-968D-7CF2C4E39502}"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73</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862634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B68DE6A2-63C4-4EE4-968D-7CF2C4E39502}"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74</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3861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F564C84F-A5F0-4688-AB1D-E1997A1B3EC4}" type="slidenum">
              <a:rPr lang="en-US" altLang="en-US">
                <a:solidFill>
                  <a:srgbClr val="000000"/>
                </a:solidFill>
                <a:latin typeface="Times New Roman" panose="02020603050405020304" pitchFamily="18" charset="0"/>
              </a:rPr>
              <a:pPr eaLnBrk="1"/>
              <a:t>6</a:t>
            </a:fld>
            <a:endParaRPr lang="en-US" altLang="en-US" dirty="0">
              <a:solidFill>
                <a:srgbClr val="000000"/>
              </a:solidFill>
              <a:latin typeface="Times New Roman" panose="02020603050405020304" pitchFamily="18" charset="0"/>
            </a:endParaRPr>
          </a:p>
        </p:txBody>
      </p:sp>
      <p:sp>
        <p:nvSpPr>
          <p:cNvPr id="440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6250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4339531D-FA34-4A31-AD47-EFE34C577A6E}"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59605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DA9064D-1DF6-4F3A-AC75-E89D790105F9}"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00706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F7B8D5D3-8360-4705-BC19-D13483BB291A}" type="datetime3">
              <a:rPr lang="en-US" smtClean="0"/>
              <a:t>4 February 2019</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649629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dirty="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dirty="0"/>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dirty="0"/>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dirty="0"/>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dirty="0"/>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dirty="0"/>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dirty="0"/>
          </a:p>
        </p:txBody>
      </p:sp>
      <p:sp>
        <p:nvSpPr>
          <p:cNvPr id="240680" name="Rectangle 40"/>
          <p:cNvSpPr>
            <a:spLocks noGrp="1" noChangeArrowheads="1"/>
          </p:cNvSpPr>
          <p:nvPr>
            <p:ph type="ftr" sz="quarter" idx="3"/>
          </p:nvPr>
        </p:nvSpPr>
        <p:spPr/>
        <p:txBody>
          <a:bodyPr/>
          <a:lstStyle>
            <a:lvl1pPr>
              <a:defRPr/>
            </a:lvl1pPr>
          </a:lstStyle>
          <a:p>
            <a:r>
              <a:rPr lang="en-US" dirty="0" smtClean="0"/>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dirty="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dirty="0"/>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dirty="0"/>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dirty="0"/>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US" dirty="0" smtClean="0"/>
              <a:t>Copyright © 2019,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dirty="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dirty="0"/>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32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8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4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20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dirty="0" smtClean="0"/>
              <a:t>Copyright © 2019, Elsevier Inc. All rights Reserved</a:t>
            </a:r>
            <a:endParaRPr lang="en-AU" dirty="0"/>
          </a:p>
        </p:txBody>
      </p:sp>
      <p:sp>
        <p:nvSpPr>
          <p:cNvPr id="233483" name="Rectangle 11"/>
          <p:cNvSpPr>
            <a:spLocks noChangeArrowheads="1"/>
          </p:cNvSpPr>
          <p:nvPr/>
        </p:nvSpPr>
        <p:spPr bwMode="auto">
          <a:xfrm>
            <a:off x="2843213" y="1254125"/>
            <a:ext cx="1983235" cy="584775"/>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2</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579438"/>
          </a:xfrm>
          <a:prstGeom prst="rect">
            <a:avLst/>
          </a:prstGeom>
          <a:noFill/>
          <a:ln w="9525" algn="ctr">
            <a:noFill/>
            <a:miter lim="800000"/>
            <a:headEnd/>
            <a:tailEnd/>
          </a:ln>
          <a:effectLst/>
        </p:spPr>
        <p:txBody>
          <a:bodyPr>
            <a:spAutoFit/>
          </a:bodyPr>
          <a:lstStyle/>
          <a:p>
            <a:r>
              <a:rPr lang="en-AU" dirty="0" smtClean="0">
                <a:solidFill>
                  <a:srgbClr val="0066FF"/>
                </a:solidFill>
                <a:latin typeface="Arial" charset="0"/>
              </a:rPr>
              <a:t>Memory Hierarchy Design</a:t>
            </a:r>
            <a:endParaRPr lang="en-GB" dirty="0">
              <a:solidFill>
                <a:srgbClr val="0066FF"/>
              </a:solidFill>
              <a:latin typeface="Arial" charset="0"/>
            </a:endParaRPr>
          </a:p>
        </p:txBody>
      </p:sp>
      <p:sp>
        <p:nvSpPr>
          <p:cNvPr id="233485" name="Text Box 13"/>
          <p:cNvSpPr txBox="1">
            <a:spLocks noChangeArrowheads="1"/>
          </p:cNvSpPr>
          <p:nvPr/>
        </p:nvSpPr>
        <p:spPr bwMode="auto">
          <a:xfrm>
            <a:off x="2789285" y="-100013"/>
            <a:ext cx="4502066"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 Sixth Edition</a:t>
            </a:r>
            <a:endParaRPr lang="en-GB" sz="20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dirty="0"/>
          </a:p>
        </p:txBody>
      </p:sp>
      <p:sp>
        <p:nvSpPr>
          <p:cNvPr id="5123" name="Rectangle 1"/>
          <p:cNvSpPr>
            <a:spLocks noChangeArrowheads="1"/>
          </p:cNvSpPr>
          <p:nvPr/>
        </p:nvSpPr>
        <p:spPr bwMode="auto">
          <a:xfrm>
            <a:off x="471488" y="4221088"/>
            <a:ext cx="8420992" cy="18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b="1" dirty="0"/>
              <a:t>Figure B.2 This example cache has eight block frames and memory has 32 blocks. </a:t>
            </a:r>
            <a:r>
              <a:rPr lang="en-US" altLang="en-US" sz="1200" dirty="0"/>
              <a:t>The three options for caches are shown left to right. In fully associative, block 12 from the lower level can go into any of the eight block frames of the cache. With direct mapped, block 12 can only be placed into block frame 4 (12 modulo 8). Set associative, which has some of both features, allows the block to be placed anywhere in set 0 (12 modulo 4). With two blocks per set, this means block 12 can be placed either in block 0 or in block 1 of the cache. Real caches contain thousands of block frames, and real memories contain millions of blocks. The set associative organization has four sets with two blocks per set, called </a:t>
            </a:r>
            <a:r>
              <a:rPr lang="en-US" altLang="en-US" sz="1200" i="1" dirty="0"/>
              <a:t>two-way set associative</a:t>
            </a:r>
            <a:r>
              <a:rPr lang="en-US" altLang="en-US" sz="1200" dirty="0"/>
              <a:t>. Assume that there is nothing in the cache and that the block address in question identifies lower-level block 12.</a:t>
            </a:r>
          </a:p>
        </p:txBody>
      </p:sp>
      <p:pic>
        <p:nvPicPr>
          <p:cNvPr id="5124" name="Picture 2" descr="Y:\WOMAT\Production\Artfinal\0000000038\MKCAD\978-0-12-811905-1\0003170710\XMLLowres\bm02-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 y="838200"/>
            <a:ext cx="41021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032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Basics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i="1" dirty="0" smtClean="0"/>
              <a:t>n</a:t>
            </a:r>
            <a:r>
              <a:rPr lang="en-US" sz="2800" dirty="0" smtClean="0"/>
              <a:t> sets =&gt; </a:t>
            </a:r>
            <a:r>
              <a:rPr lang="en-US" sz="2800" i="1" dirty="0" smtClean="0"/>
              <a:t>n-way set </a:t>
            </a:r>
            <a:r>
              <a:rPr lang="en-US" sz="2800" i="1" dirty="0" smtClean="0"/>
              <a:t>associative </a:t>
            </a:r>
            <a:r>
              <a:rPr lang="en-US" sz="1400" dirty="0" smtClean="0">
                <a:solidFill>
                  <a:srgbClr val="FF0000"/>
                </a:solidFill>
              </a:rPr>
              <a:t>[unclear what this line means]</a:t>
            </a:r>
            <a:endParaRPr lang="en-US" sz="1400" i="1" dirty="0" smtClean="0"/>
          </a:p>
          <a:p>
            <a:pPr lvl="1">
              <a:lnSpc>
                <a:spcPct val="90000"/>
              </a:lnSpc>
            </a:pPr>
            <a:r>
              <a:rPr lang="en-US" sz="2400" i="1" dirty="0" smtClean="0"/>
              <a:t>Direct-mapped cache =&gt; </a:t>
            </a:r>
            <a:r>
              <a:rPr lang="en-US" sz="2400" dirty="0" smtClean="0"/>
              <a:t>one block per set</a:t>
            </a:r>
            <a:endParaRPr lang="en-US" sz="2400" i="1" dirty="0" smtClean="0"/>
          </a:p>
          <a:p>
            <a:pPr lvl="1">
              <a:lnSpc>
                <a:spcPct val="90000"/>
              </a:lnSpc>
            </a:pPr>
            <a:r>
              <a:rPr lang="en-US" sz="2400" i="1" dirty="0" smtClean="0"/>
              <a:t>Fully associative </a:t>
            </a:r>
            <a:r>
              <a:rPr lang="en-US" sz="2400" dirty="0" smtClean="0"/>
              <a:t>=&gt; one set</a:t>
            </a:r>
          </a:p>
          <a:p>
            <a:pPr>
              <a:lnSpc>
                <a:spcPct val="90000"/>
              </a:lnSpc>
            </a:pPr>
            <a:endParaRPr lang="en-US" sz="2800" dirty="0" smtClean="0"/>
          </a:p>
          <a:p>
            <a:pPr>
              <a:lnSpc>
                <a:spcPct val="90000"/>
              </a:lnSpc>
            </a:pPr>
            <a:r>
              <a:rPr lang="en-US" sz="2800" dirty="0" smtClean="0"/>
              <a:t>Writing to cache:  two strategies</a:t>
            </a:r>
          </a:p>
          <a:p>
            <a:pPr lvl="1">
              <a:lnSpc>
                <a:spcPct val="90000"/>
              </a:lnSpc>
            </a:pPr>
            <a:r>
              <a:rPr lang="en-US" sz="2400" i="1" dirty="0" smtClean="0"/>
              <a:t>Write-through</a:t>
            </a:r>
          </a:p>
          <a:p>
            <a:pPr lvl="2">
              <a:lnSpc>
                <a:spcPct val="90000"/>
              </a:lnSpc>
            </a:pPr>
            <a:r>
              <a:rPr lang="en-US" sz="2000" dirty="0" smtClean="0"/>
              <a:t>Immediately update lower levels of hierarchy</a:t>
            </a:r>
          </a:p>
          <a:p>
            <a:pPr lvl="1">
              <a:lnSpc>
                <a:spcPct val="90000"/>
              </a:lnSpc>
            </a:pPr>
            <a:r>
              <a:rPr lang="en-US" sz="2400" i="1" dirty="0" smtClean="0"/>
              <a:t>Write-back</a:t>
            </a:r>
          </a:p>
          <a:p>
            <a:pPr lvl="2">
              <a:lnSpc>
                <a:spcPct val="90000"/>
              </a:lnSpc>
            </a:pPr>
            <a:r>
              <a:rPr lang="en-US" sz="2000" dirty="0" smtClean="0"/>
              <a:t>Only update lower levels of hierarchy when an updated block is replaced</a:t>
            </a:r>
          </a:p>
          <a:p>
            <a:pPr lvl="1">
              <a:lnSpc>
                <a:spcPct val="90000"/>
              </a:lnSpc>
            </a:pPr>
            <a:r>
              <a:rPr lang="en-US" sz="2400" dirty="0" smtClean="0"/>
              <a:t>Both strategies use </a:t>
            </a:r>
            <a:r>
              <a:rPr lang="en-US" sz="2400" i="1" dirty="0" smtClean="0"/>
              <a:t>write buffer </a:t>
            </a:r>
            <a:r>
              <a:rPr lang="en-US" sz="2400" dirty="0" smtClean="0"/>
              <a:t>to make writes asynchronous</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Basics</a:t>
            </a:r>
            <a:endParaRPr lang="en-AU" dirty="0"/>
          </a:p>
        </p:txBody>
      </p:sp>
      <p:sp>
        <p:nvSpPr>
          <p:cNvPr id="242691" name="Rectangle 3"/>
          <p:cNvSpPr>
            <a:spLocks noGrp="1" noChangeArrowheads="1"/>
          </p:cNvSpPr>
          <p:nvPr>
            <p:ph type="body" idx="1"/>
          </p:nvPr>
        </p:nvSpPr>
        <p:spPr>
          <a:xfrm>
            <a:off x="395537" y="932260"/>
            <a:ext cx="8559552" cy="5305028"/>
          </a:xfrm>
        </p:spPr>
        <p:txBody>
          <a:bodyPr/>
          <a:lstStyle/>
          <a:p>
            <a:pPr>
              <a:lnSpc>
                <a:spcPct val="90000"/>
              </a:lnSpc>
            </a:pPr>
            <a:r>
              <a:rPr lang="en-US" sz="2800" dirty="0" smtClean="0"/>
              <a:t>Miss rate</a:t>
            </a:r>
          </a:p>
          <a:p>
            <a:pPr lvl="1">
              <a:lnSpc>
                <a:spcPct val="90000"/>
              </a:lnSpc>
            </a:pPr>
            <a:r>
              <a:rPr lang="en-US" sz="2400" dirty="0" smtClean="0"/>
              <a:t>Fraction of cache access that result in a </a:t>
            </a:r>
            <a:r>
              <a:rPr lang="en-US" sz="2400" dirty="0" smtClean="0"/>
              <a:t>miss</a:t>
            </a:r>
            <a:endParaRPr lang="en-US" sz="2400" dirty="0" smtClean="0"/>
          </a:p>
          <a:p>
            <a:pPr>
              <a:lnSpc>
                <a:spcPct val="90000"/>
              </a:lnSpc>
            </a:pPr>
            <a:r>
              <a:rPr lang="en-US" sz="2800" dirty="0" smtClean="0"/>
              <a:t>Causes of misses</a:t>
            </a:r>
          </a:p>
          <a:p>
            <a:pPr lvl="1">
              <a:lnSpc>
                <a:spcPct val="90000"/>
              </a:lnSpc>
            </a:pPr>
            <a:r>
              <a:rPr lang="en-US" sz="2400" dirty="0" smtClean="0"/>
              <a:t>Compulsory</a:t>
            </a:r>
          </a:p>
          <a:p>
            <a:pPr lvl="2">
              <a:lnSpc>
                <a:spcPct val="90000"/>
              </a:lnSpc>
            </a:pPr>
            <a:r>
              <a:rPr lang="en-US" sz="2000" dirty="0" smtClean="0"/>
              <a:t>First reference to a block</a:t>
            </a:r>
          </a:p>
          <a:p>
            <a:pPr lvl="1">
              <a:lnSpc>
                <a:spcPct val="90000"/>
              </a:lnSpc>
            </a:pPr>
            <a:r>
              <a:rPr lang="en-US" sz="2400" dirty="0" smtClean="0"/>
              <a:t>Capacity</a:t>
            </a:r>
          </a:p>
          <a:p>
            <a:pPr lvl="2">
              <a:lnSpc>
                <a:spcPct val="90000"/>
              </a:lnSpc>
            </a:pPr>
            <a:r>
              <a:rPr lang="en-US" sz="2000" dirty="0" smtClean="0"/>
              <a:t>Blocks discarded and later </a:t>
            </a:r>
            <a:r>
              <a:rPr lang="en-US" sz="2000" dirty="0" smtClean="0"/>
              <a:t>retrieved. </a:t>
            </a:r>
            <a:r>
              <a:rPr lang="en-US" sz="1600" dirty="0" smtClean="0">
                <a:solidFill>
                  <a:srgbClr val="FF0000"/>
                </a:solidFill>
              </a:rPr>
              <a:t>Do they mean</a:t>
            </a:r>
            <a:r>
              <a:rPr lang="en-US" sz="1600" dirty="0" smtClean="0">
                <a:solidFill>
                  <a:srgbClr val="FF0000"/>
                </a:solidFill>
              </a:rPr>
              <a:t> misses that even a fully associative cache could not avoid? If so, how to determine for individual reference?</a:t>
            </a:r>
            <a:endParaRPr lang="en-US" sz="1600" dirty="0" smtClean="0"/>
          </a:p>
          <a:p>
            <a:pPr lvl="1">
              <a:lnSpc>
                <a:spcPct val="90000"/>
              </a:lnSpc>
            </a:pPr>
            <a:r>
              <a:rPr lang="en-US" sz="2400" dirty="0" smtClean="0"/>
              <a:t>Conflict</a:t>
            </a:r>
          </a:p>
          <a:p>
            <a:pPr lvl="2">
              <a:lnSpc>
                <a:spcPct val="90000"/>
              </a:lnSpc>
            </a:pPr>
            <a:r>
              <a:rPr lang="en-US" sz="2000" dirty="0" smtClean="0"/>
              <a:t>Program makes repeated references to multiple addresses from different blocks that map to the same location in the cache</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
        <p:nvSpPr>
          <p:cNvPr id="2" name="TextBox 1"/>
          <p:cNvSpPr txBox="1"/>
          <p:nvPr/>
        </p:nvSpPr>
        <p:spPr>
          <a:xfrm>
            <a:off x="493990" y="5301208"/>
            <a:ext cx="8182466" cy="646331"/>
          </a:xfrm>
          <a:prstGeom prst="rect">
            <a:avLst/>
          </a:prstGeom>
          <a:noFill/>
        </p:spPr>
        <p:txBody>
          <a:bodyPr wrap="square" rtlCol="0">
            <a:spAutoFit/>
          </a:bodyPr>
          <a:lstStyle/>
          <a:p>
            <a:r>
              <a:rPr lang="en-US" sz="1800" dirty="0" smtClean="0">
                <a:solidFill>
                  <a:srgbClr val="FF0000"/>
                </a:solidFill>
                <a:latin typeface="+mn-lt"/>
              </a:rPr>
              <a:t>“The 3C’s model is conceptual; although its insights usually hold, it is not a definitive model for explaining cache behavior of individual references” p.82. </a:t>
            </a:r>
            <a:endParaRPr lang="en-US" sz="1800" dirty="0">
              <a:solidFill>
                <a:srgbClr val="FF000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Basics</a:t>
            </a:r>
            <a:endParaRPr lang="en-AU" dirty="0"/>
          </a:p>
        </p:txBody>
      </p:sp>
      <p:sp>
        <p:nvSpPr>
          <p:cNvPr id="242691" name="Rectangle 3"/>
          <p:cNvSpPr>
            <a:spLocks noGrp="1" noChangeArrowheads="1"/>
          </p:cNvSpPr>
          <p:nvPr>
            <p:ph type="body" idx="1"/>
          </p:nvPr>
        </p:nvSpPr>
        <p:spPr/>
        <p:txBody>
          <a:bodyPr/>
          <a:lstStyle/>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800" dirty="0" smtClean="0"/>
          </a:p>
          <a:p>
            <a:pPr>
              <a:lnSpc>
                <a:spcPct val="90000"/>
              </a:lnSpc>
            </a:pPr>
            <a:r>
              <a:rPr lang="en-US" sz="2800" dirty="0"/>
              <a:t>S</a:t>
            </a:r>
            <a:r>
              <a:rPr lang="en-US" sz="2800" dirty="0" smtClean="0"/>
              <a:t>peculative and multithreaded processors may execute other instructions during a miss</a:t>
            </a:r>
            <a:endParaRPr lang="en-US" sz="2400" dirty="0" smtClean="0"/>
          </a:p>
          <a:p>
            <a:pPr lvl="1">
              <a:lnSpc>
                <a:spcPct val="90000"/>
              </a:lnSpc>
            </a:pPr>
            <a:r>
              <a:rPr lang="en-US" sz="2400" dirty="0" smtClean="0"/>
              <a:t>Reduces performance impact of misses</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
        <p:nvSpPr>
          <p:cNvPr id="510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109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700808"/>
            <a:ext cx="7056784" cy="504056"/>
          </a:xfrm>
          <a:prstGeom prst="rect">
            <a:avLst/>
          </a:prstGeom>
          <a:noFill/>
        </p:spPr>
      </p:pic>
      <p:sp>
        <p:nvSpPr>
          <p:cNvPr id="510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109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2564904"/>
            <a:ext cx="7543336" cy="3345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Basics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Six basic cache optimizations:</a:t>
            </a:r>
          </a:p>
          <a:p>
            <a:pPr lvl="1">
              <a:lnSpc>
                <a:spcPct val="90000"/>
              </a:lnSpc>
            </a:pPr>
            <a:r>
              <a:rPr lang="en-US" sz="2000" dirty="0" smtClean="0"/>
              <a:t>Larger block size</a:t>
            </a:r>
          </a:p>
          <a:p>
            <a:pPr lvl="2">
              <a:lnSpc>
                <a:spcPct val="90000"/>
              </a:lnSpc>
            </a:pPr>
            <a:r>
              <a:rPr lang="en-US" sz="1600" dirty="0" smtClean="0"/>
              <a:t>Reduces compulsory misses</a:t>
            </a:r>
          </a:p>
          <a:p>
            <a:pPr lvl="2">
              <a:lnSpc>
                <a:spcPct val="90000"/>
              </a:lnSpc>
            </a:pPr>
            <a:r>
              <a:rPr lang="en-US" sz="1600" dirty="0" smtClean="0"/>
              <a:t>Increases capacity and conflict misses, increases miss penalty</a:t>
            </a:r>
          </a:p>
          <a:p>
            <a:pPr lvl="1">
              <a:lnSpc>
                <a:spcPct val="90000"/>
              </a:lnSpc>
            </a:pPr>
            <a:r>
              <a:rPr lang="en-US" sz="2000" dirty="0" smtClean="0"/>
              <a:t>Larger total cache capacity to reduce miss rate</a:t>
            </a:r>
          </a:p>
          <a:p>
            <a:pPr lvl="2">
              <a:lnSpc>
                <a:spcPct val="90000"/>
              </a:lnSpc>
            </a:pPr>
            <a:r>
              <a:rPr lang="en-US" sz="1600" dirty="0" smtClean="0"/>
              <a:t>Increases hit time, increases power consumption</a:t>
            </a:r>
          </a:p>
          <a:p>
            <a:pPr lvl="1">
              <a:lnSpc>
                <a:spcPct val="90000"/>
              </a:lnSpc>
            </a:pPr>
            <a:r>
              <a:rPr lang="en-US" sz="2000" dirty="0" smtClean="0"/>
              <a:t>Higher associativity</a:t>
            </a:r>
          </a:p>
          <a:p>
            <a:pPr lvl="2">
              <a:lnSpc>
                <a:spcPct val="90000"/>
              </a:lnSpc>
            </a:pPr>
            <a:r>
              <a:rPr lang="en-US" sz="1600" dirty="0" smtClean="0"/>
              <a:t>Reduces conflict misses</a:t>
            </a:r>
          </a:p>
          <a:p>
            <a:pPr lvl="2">
              <a:lnSpc>
                <a:spcPct val="90000"/>
              </a:lnSpc>
            </a:pPr>
            <a:r>
              <a:rPr lang="en-US" sz="1600" dirty="0" smtClean="0"/>
              <a:t>Increases hit time, increases power consumption</a:t>
            </a:r>
          </a:p>
          <a:p>
            <a:pPr lvl="1">
              <a:lnSpc>
                <a:spcPct val="90000"/>
              </a:lnSpc>
            </a:pPr>
            <a:r>
              <a:rPr lang="en-US" sz="2000" dirty="0" smtClean="0"/>
              <a:t>Higher number of cache levels</a:t>
            </a:r>
          </a:p>
          <a:p>
            <a:pPr lvl="2">
              <a:lnSpc>
                <a:spcPct val="90000"/>
              </a:lnSpc>
            </a:pPr>
            <a:r>
              <a:rPr lang="en-US" sz="1600" dirty="0" smtClean="0"/>
              <a:t>Reduces overall memory access time</a:t>
            </a:r>
          </a:p>
          <a:p>
            <a:pPr lvl="1">
              <a:lnSpc>
                <a:spcPct val="90000"/>
              </a:lnSpc>
            </a:pPr>
            <a:r>
              <a:rPr lang="en-US" sz="2000" dirty="0" smtClean="0"/>
              <a:t>Giving priority to read misses over writes</a:t>
            </a:r>
          </a:p>
          <a:p>
            <a:pPr lvl="2">
              <a:lnSpc>
                <a:spcPct val="90000"/>
              </a:lnSpc>
            </a:pPr>
            <a:r>
              <a:rPr lang="en-US" sz="1600" dirty="0" smtClean="0"/>
              <a:t>Reduces miss penalty</a:t>
            </a:r>
          </a:p>
          <a:p>
            <a:pPr lvl="1">
              <a:lnSpc>
                <a:spcPct val="90000"/>
              </a:lnSpc>
            </a:pPr>
            <a:r>
              <a:rPr lang="en-US" sz="2000" dirty="0" smtClean="0"/>
              <a:t>Avoiding address translation in cache indexing</a:t>
            </a:r>
          </a:p>
          <a:p>
            <a:pPr lvl="2">
              <a:lnSpc>
                <a:spcPct val="90000"/>
              </a:lnSpc>
            </a:pPr>
            <a:r>
              <a:rPr lang="en-US" sz="1600" dirty="0" smtClean="0"/>
              <a:t>Reduces hit time</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232788"/>
            <a:ext cx="8281987" cy="584775"/>
          </a:xfrm>
        </p:spPr>
        <p:txBody>
          <a:bodyPr/>
          <a:lstStyle/>
          <a:p>
            <a:r>
              <a:rPr lang="en-US" sz="3200" dirty="0" smtClean="0"/>
              <a:t>Memory Technology and Optimizations</a:t>
            </a:r>
            <a:endParaRPr lang="en-AU" sz="3200"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Performance metrics</a:t>
            </a:r>
          </a:p>
          <a:p>
            <a:pPr lvl="1">
              <a:lnSpc>
                <a:spcPct val="90000"/>
              </a:lnSpc>
            </a:pPr>
            <a:r>
              <a:rPr lang="en-US" sz="2400" dirty="0" smtClean="0"/>
              <a:t>Latency is concern of cache</a:t>
            </a:r>
          </a:p>
          <a:p>
            <a:pPr lvl="1">
              <a:lnSpc>
                <a:spcPct val="90000"/>
              </a:lnSpc>
            </a:pPr>
            <a:r>
              <a:rPr lang="en-US" sz="2400" dirty="0" smtClean="0"/>
              <a:t>Bandwidth is concern of multiprocessors and I/O</a:t>
            </a:r>
          </a:p>
          <a:p>
            <a:pPr lvl="1">
              <a:lnSpc>
                <a:spcPct val="90000"/>
              </a:lnSpc>
            </a:pPr>
            <a:r>
              <a:rPr lang="en-US" sz="2400" dirty="0" smtClean="0"/>
              <a:t>Access time</a:t>
            </a:r>
          </a:p>
          <a:p>
            <a:pPr lvl="2">
              <a:lnSpc>
                <a:spcPct val="90000"/>
              </a:lnSpc>
            </a:pPr>
            <a:r>
              <a:rPr lang="en-US" sz="2000" dirty="0" smtClean="0"/>
              <a:t>Time between read request and when desired word arrives</a:t>
            </a:r>
          </a:p>
          <a:p>
            <a:pPr lvl="1">
              <a:lnSpc>
                <a:spcPct val="90000"/>
              </a:lnSpc>
            </a:pPr>
            <a:r>
              <a:rPr lang="en-US" sz="2400" dirty="0" smtClean="0"/>
              <a:t>Cycle time</a:t>
            </a:r>
          </a:p>
          <a:p>
            <a:pPr lvl="2">
              <a:lnSpc>
                <a:spcPct val="90000"/>
              </a:lnSpc>
            </a:pPr>
            <a:r>
              <a:rPr lang="en-US" sz="2000" dirty="0" smtClean="0"/>
              <a:t>Minimum time between unrelated requests to memory</a:t>
            </a:r>
          </a:p>
          <a:p>
            <a:pPr lvl="2">
              <a:lnSpc>
                <a:spcPct val="90000"/>
              </a:lnSpc>
            </a:pPr>
            <a:endParaRPr lang="en-US" sz="2000" dirty="0" smtClean="0"/>
          </a:p>
          <a:p>
            <a:pPr>
              <a:lnSpc>
                <a:spcPct val="90000"/>
              </a:lnSpc>
            </a:pPr>
            <a:r>
              <a:rPr lang="en-US" sz="2800" dirty="0"/>
              <a:t>SRAM memory has low latency, use for </a:t>
            </a:r>
            <a:r>
              <a:rPr lang="en-US" sz="2800" dirty="0" smtClean="0"/>
              <a:t>cache</a:t>
            </a:r>
            <a:endParaRPr lang="en-US" sz="2800" dirty="0"/>
          </a:p>
          <a:p>
            <a:pPr>
              <a:lnSpc>
                <a:spcPct val="90000"/>
              </a:lnSpc>
            </a:pPr>
            <a:r>
              <a:rPr lang="en-US" sz="2800" dirty="0" smtClean="0"/>
              <a:t>Organize </a:t>
            </a:r>
            <a:r>
              <a:rPr lang="en-US" sz="2800" dirty="0"/>
              <a:t>DRAM chips into many banks for high bandwidth, use for main memory</a:t>
            </a:r>
          </a:p>
        </p:txBody>
      </p:sp>
      <p:sp>
        <p:nvSpPr>
          <p:cNvPr id="7"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196097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Technology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SRAM</a:t>
            </a:r>
          </a:p>
          <a:p>
            <a:pPr lvl="1">
              <a:lnSpc>
                <a:spcPct val="90000"/>
              </a:lnSpc>
            </a:pPr>
            <a:r>
              <a:rPr lang="en-US" sz="2400" dirty="0" smtClean="0"/>
              <a:t>Requires low power to retain bit</a:t>
            </a:r>
          </a:p>
          <a:p>
            <a:pPr lvl="1">
              <a:lnSpc>
                <a:spcPct val="90000"/>
              </a:lnSpc>
            </a:pPr>
            <a:r>
              <a:rPr lang="en-US" sz="2400" dirty="0" smtClean="0"/>
              <a:t>Requires 6 transistors/bit</a:t>
            </a:r>
          </a:p>
          <a:p>
            <a:pPr lvl="1">
              <a:lnSpc>
                <a:spcPct val="90000"/>
              </a:lnSpc>
            </a:pPr>
            <a:endParaRPr lang="en-US" sz="2400" dirty="0" smtClean="0"/>
          </a:p>
          <a:p>
            <a:pPr>
              <a:lnSpc>
                <a:spcPct val="90000"/>
              </a:lnSpc>
            </a:pPr>
            <a:r>
              <a:rPr lang="en-US" sz="2800" dirty="0" smtClean="0"/>
              <a:t>DRAM</a:t>
            </a:r>
          </a:p>
          <a:p>
            <a:pPr lvl="1">
              <a:lnSpc>
                <a:spcPct val="90000"/>
              </a:lnSpc>
            </a:pPr>
            <a:r>
              <a:rPr lang="en-US" sz="2400" dirty="0" smtClean="0"/>
              <a:t>Must be re-written after being read</a:t>
            </a:r>
          </a:p>
          <a:p>
            <a:pPr lvl="1">
              <a:lnSpc>
                <a:spcPct val="90000"/>
              </a:lnSpc>
            </a:pPr>
            <a:r>
              <a:rPr lang="en-US" sz="2400" dirty="0" smtClean="0"/>
              <a:t>Must also be periodically </a:t>
            </a:r>
            <a:r>
              <a:rPr lang="en-US" sz="2400" dirty="0" smtClean="0"/>
              <a:t>refreshed</a:t>
            </a:r>
            <a:endParaRPr lang="en-US" sz="2400" dirty="0" smtClean="0"/>
          </a:p>
          <a:p>
            <a:pPr lvl="2">
              <a:lnSpc>
                <a:spcPct val="90000"/>
              </a:lnSpc>
            </a:pPr>
            <a:r>
              <a:rPr lang="en-US" sz="2000" dirty="0" smtClean="0"/>
              <a:t>Every ~ 8 ms (roughly 5% of time)</a:t>
            </a:r>
          </a:p>
          <a:p>
            <a:pPr lvl="2">
              <a:lnSpc>
                <a:spcPct val="90000"/>
              </a:lnSpc>
            </a:pPr>
            <a:r>
              <a:rPr lang="en-US" sz="2000" dirty="0" smtClean="0"/>
              <a:t>Each row can be refreshed simultaneously</a:t>
            </a:r>
          </a:p>
          <a:p>
            <a:pPr lvl="1">
              <a:lnSpc>
                <a:spcPct val="90000"/>
              </a:lnSpc>
            </a:pPr>
            <a:r>
              <a:rPr lang="en-US" sz="2400" dirty="0" smtClean="0"/>
              <a:t>One transistor/bit</a:t>
            </a:r>
          </a:p>
          <a:p>
            <a:pPr lvl="1">
              <a:lnSpc>
                <a:spcPct val="90000"/>
              </a:lnSpc>
            </a:pPr>
            <a:r>
              <a:rPr lang="en-US" sz="2400" dirty="0" smtClean="0"/>
              <a:t>Address lines are multiplexed:</a:t>
            </a:r>
          </a:p>
          <a:p>
            <a:pPr lvl="2">
              <a:lnSpc>
                <a:spcPct val="90000"/>
              </a:lnSpc>
            </a:pPr>
            <a:r>
              <a:rPr lang="en-US" sz="2000" dirty="0" smtClean="0"/>
              <a:t>Upper half of address:  row access strobe (RAS)</a:t>
            </a:r>
          </a:p>
          <a:p>
            <a:pPr lvl="2">
              <a:lnSpc>
                <a:spcPct val="90000"/>
              </a:lnSpc>
            </a:pPr>
            <a:r>
              <a:rPr lang="en-US" sz="2000" dirty="0" smtClean="0"/>
              <a:t>Lower half of address:  column access strobe (CAS)</a:t>
            </a:r>
          </a:p>
          <a:p>
            <a:pPr lvl="2">
              <a:lnSpc>
                <a:spcPct val="90000"/>
              </a:lnSpc>
            </a:pPr>
            <a:endParaRPr lang="en-US" sz="2000" dirty="0" smtClean="0"/>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189773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Organization of DRAM</a:t>
            </a:r>
            <a:endParaRPr lang="en-US"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pic>
        <p:nvPicPr>
          <p:cNvPr id="5" name="Picture 4"/>
          <p:cNvPicPr>
            <a:picLocks noChangeAspect="1"/>
          </p:cNvPicPr>
          <p:nvPr/>
        </p:nvPicPr>
        <p:blipFill>
          <a:blip r:embed="rId2"/>
          <a:stretch>
            <a:fillRect/>
          </a:stretch>
        </p:blipFill>
        <p:spPr>
          <a:xfrm>
            <a:off x="323528" y="1628800"/>
            <a:ext cx="8460235" cy="3158653"/>
          </a:xfrm>
          <a:prstGeom prst="rect">
            <a:avLst/>
          </a:prstGeom>
        </p:spPr>
      </p:pic>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602033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Technology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400" dirty="0" smtClean="0"/>
              <a:t>Amdahl:</a:t>
            </a:r>
          </a:p>
          <a:p>
            <a:pPr lvl="1">
              <a:lnSpc>
                <a:spcPct val="90000"/>
              </a:lnSpc>
            </a:pPr>
            <a:r>
              <a:rPr lang="en-US" sz="2000" dirty="0" smtClean="0"/>
              <a:t>Memory capacity should grow linearly with processor speed</a:t>
            </a:r>
          </a:p>
          <a:p>
            <a:pPr lvl="1">
              <a:lnSpc>
                <a:spcPct val="90000"/>
              </a:lnSpc>
            </a:pPr>
            <a:r>
              <a:rPr lang="en-US" sz="2000" dirty="0" smtClean="0"/>
              <a:t>Unfortunately, memory capacity and speed has not kept pace with processors</a:t>
            </a:r>
          </a:p>
          <a:p>
            <a:pPr lvl="1">
              <a:lnSpc>
                <a:spcPct val="90000"/>
              </a:lnSpc>
            </a:pPr>
            <a:endParaRPr lang="en-US" sz="2000" dirty="0" smtClean="0"/>
          </a:p>
          <a:p>
            <a:pPr>
              <a:lnSpc>
                <a:spcPct val="90000"/>
              </a:lnSpc>
            </a:pPr>
            <a:r>
              <a:rPr lang="en-US" sz="2400" dirty="0" smtClean="0"/>
              <a:t>Some optimizations:</a:t>
            </a:r>
          </a:p>
          <a:p>
            <a:pPr lvl="1">
              <a:lnSpc>
                <a:spcPct val="90000"/>
              </a:lnSpc>
            </a:pPr>
            <a:r>
              <a:rPr lang="en-US" sz="2000" dirty="0" smtClean="0"/>
              <a:t>Multiple accesses to same row</a:t>
            </a:r>
          </a:p>
          <a:p>
            <a:pPr lvl="1">
              <a:lnSpc>
                <a:spcPct val="90000"/>
              </a:lnSpc>
            </a:pPr>
            <a:r>
              <a:rPr lang="en-US" sz="2000" dirty="0" smtClean="0"/>
              <a:t>Synchronous DRAM</a:t>
            </a:r>
          </a:p>
          <a:p>
            <a:pPr lvl="2">
              <a:lnSpc>
                <a:spcPct val="90000"/>
              </a:lnSpc>
            </a:pPr>
            <a:r>
              <a:rPr lang="en-US" sz="1800" dirty="0" smtClean="0"/>
              <a:t>Added clock to DRAM interface</a:t>
            </a:r>
          </a:p>
          <a:p>
            <a:pPr lvl="2">
              <a:lnSpc>
                <a:spcPct val="90000"/>
              </a:lnSpc>
            </a:pPr>
            <a:r>
              <a:rPr lang="en-US" sz="1800" dirty="0" smtClean="0"/>
              <a:t>Burst mode with critical word first</a:t>
            </a:r>
          </a:p>
          <a:p>
            <a:pPr lvl="1">
              <a:lnSpc>
                <a:spcPct val="90000"/>
              </a:lnSpc>
            </a:pPr>
            <a:r>
              <a:rPr lang="en-US" sz="2000" dirty="0" smtClean="0"/>
              <a:t>Wider interfaces</a:t>
            </a:r>
            <a:endParaRPr lang="en-US" sz="2400" dirty="0" smtClean="0"/>
          </a:p>
          <a:p>
            <a:pPr lvl="1">
              <a:lnSpc>
                <a:spcPct val="90000"/>
              </a:lnSpc>
            </a:pPr>
            <a:r>
              <a:rPr lang="en-US" sz="2000" dirty="0" smtClean="0"/>
              <a:t>Double data rate (DDR)</a:t>
            </a:r>
          </a:p>
          <a:p>
            <a:pPr lvl="1">
              <a:lnSpc>
                <a:spcPct val="90000"/>
              </a:lnSpc>
            </a:pPr>
            <a:r>
              <a:rPr lang="en-US" sz="2000" dirty="0" smtClean="0"/>
              <a:t>Multiple banks on each DRAM device</a:t>
            </a:r>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4237744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Optimizations</a:t>
            </a:r>
            <a:endParaRPr lang="en-AU" dirty="0"/>
          </a:p>
        </p:txBody>
      </p:sp>
      <p:sp>
        <p:nvSpPr>
          <p:cNvPr id="8"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05747" y="2099276"/>
            <a:ext cx="8460432" cy="2497762"/>
          </a:xfrm>
          <a:prstGeom prst="rect">
            <a:avLst/>
          </a:prstGeom>
        </p:spPr>
      </p:pic>
    </p:spTree>
    <p:extLst>
      <p:ext uri="{BB962C8B-B14F-4D97-AF65-F5344CB8AC3E}">
        <p14:creationId xmlns:p14="http://schemas.microsoft.com/office/powerpoint/2010/main" val="29266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Introduction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dirty="0" smtClean="0"/>
              <a:t>Programmers want unlimited amounts of memory with low latency</a:t>
            </a:r>
          </a:p>
          <a:p>
            <a:pPr>
              <a:lnSpc>
                <a:spcPct val="90000"/>
              </a:lnSpc>
            </a:pPr>
            <a:r>
              <a:rPr lang="en-US" sz="2400" dirty="0" smtClean="0"/>
              <a:t>Fast memory technology is more expensive per bit than slower memory</a:t>
            </a:r>
          </a:p>
          <a:p>
            <a:pPr>
              <a:lnSpc>
                <a:spcPct val="90000"/>
              </a:lnSpc>
            </a:pPr>
            <a:r>
              <a:rPr lang="en-US" sz="2400" dirty="0" smtClean="0"/>
              <a:t>Solution:  organize memory system into a hierarchy</a:t>
            </a:r>
          </a:p>
          <a:p>
            <a:pPr lvl="1">
              <a:lnSpc>
                <a:spcPct val="90000"/>
              </a:lnSpc>
            </a:pPr>
            <a:r>
              <a:rPr lang="en-US" sz="2000" dirty="0" smtClean="0"/>
              <a:t>Entire addressable memory space available in largest, slowest memory</a:t>
            </a:r>
          </a:p>
          <a:p>
            <a:pPr lvl="1">
              <a:lnSpc>
                <a:spcPct val="90000"/>
              </a:lnSpc>
            </a:pPr>
            <a:r>
              <a:rPr lang="en-US" sz="2000" dirty="0" smtClean="0"/>
              <a:t>Incrementally smaller and faster memories, each containing a subset of the memory below it, proceed in steps up toward the processor</a:t>
            </a:r>
          </a:p>
          <a:p>
            <a:pPr>
              <a:lnSpc>
                <a:spcPct val="90000"/>
              </a:lnSpc>
            </a:pPr>
            <a:r>
              <a:rPr lang="en-US" sz="2400" dirty="0" smtClean="0"/>
              <a:t>Temporal and spatial locality insures that nearly all references can be found in smaller memories</a:t>
            </a:r>
          </a:p>
          <a:p>
            <a:pPr lvl="1">
              <a:lnSpc>
                <a:spcPct val="90000"/>
              </a:lnSpc>
            </a:pPr>
            <a:r>
              <a:rPr lang="en-US" sz="2000" dirty="0" smtClean="0"/>
              <a:t>Gives the allusion of a large, fast memory being presented to the processor</a:t>
            </a:r>
            <a:endParaRPr lang="en-US" sz="2400" dirty="0" smtClean="0"/>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Optimizations</a:t>
            </a:r>
            <a:endParaRPr lang="en-AU" dirty="0"/>
          </a:p>
        </p:txBody>
      </p:sp>
      <p:pic>
        <p:nvPicPr>
          <p:cNvPr id="3" name="Picture 2"/>
          <p:cNvPicPr>
            <a:picLocks noChangeAspect="1"/>
          </p:cNvPicPr>
          <p:nvPr/>
        </p:nvPicPr>
        <p:blipFill>
          <a:blip r:embed="rId3"/>
          <a:stretch>
            <a:fillRect/>
          </a:stretch>
        </p:blipFill>
        <p:spPr>
          <a:xfrm>
            <a:off x="323528" y="1772816"/>
            <a:ext cx="8361825" cy="3178668"/>
          </a:xfrm>
          <a:prstGeom prst="rect">
            <a:avLst/>
          </a:prstGeom>
        </p:spPr>
      </p:pic>
      <p:sp>
        <p:nvSpPr>
          <p:cNvPr id="8"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1529688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Optimizations</a:t>
            </a:r>
            <a:endParaRPr lang="en-AU" dirty="0"/>
          </a:p>
        </p:txBody>
      </p:sp>
      <p:sp>
        <p:nvSpPr>
          <p:cNvPr id="242691" name="Rectangle 3"/>
          <p:cNvSpPr>
            <a:spLocks noGrp="1" noChangeArrowheads="1"/>
          </p:cNvSpPr>
          <p:nvPr>
            <p:ph type="body" idx="1"/>
          </p:nvPr>
        </p:nvSpPr>
        <p:spPr>
          <a:xfrm>
            <a:off x="684213" y="1125538"/>
            <a:ext cx="8280275" cy="5111774"/>
          </a:xfrm>
        </p:spPr>
        <p:txBody>
          <a:bodyPr/>
          <a:lstStyle/>
          <a:p>
            <a:pPr>
              <a:lnSpc>
                <a:spcPct val="90000"/>
              </a:lnSpc>
            </a:pPr>
            <a:r>
              <a:rPr lang="en-US" sz="2800" dirty="0" smtClean="0"/>
              <a:t>DDR</a:t>
            </a:r>
            <a:r>
              <a:rPr lang="en-US" sz="2800" dirty="0"/>
              <a:t>:  </a:t>
            </a:r>
            <a:r>
              <a:rPr lang="en-US" sz="1600" dirty="0">
                <a:solidFill>
                  <a:srgbClr val="FF0000"/>
                </a:solidFill>
              </a:rPr>
              <a:t>[</a:t>
            </a:r>
            <a:r>
              <a:rPr lang="en-US" sz="1600" dirty="0" smtClean="0">
                <a:solidFill>
                  <a:srgbClr val="FF0000"/>
                </a:solidFill>
              </a:rPr>
              <a:t>transfers </a:t>
            </a:r>
            <a:r>
              <a:rPr lang="en-US" sz="1600" dirty="0">
                <a:solidFill>
                  <a:srgbClr val="FF0000"/>
                </a:solidFill>
              </a:rPr>
              <a:t>data on both the rising and falling edges of </a:t>
            </a:r>
            <a:r>
              <a:rPr lang="en-US" sz="1600" dirty="0" smtClean="0">
                <a:solidFill>
                  <a:srgbClr val="FF0000"/>
                </a:solidFill>
              </a:rPr>
              <a:t>the clock signal]</a:t>
            </a:r>
            <a:endParaRPr lang="en-US" sz="1600" dirty="0" smtClean="0">
              <a:solidFill>
                <a:srgbClr val="FF0000"/>
              </a:solidFill>
            </a:endParaRPr>
          </a:p>
          <a:p>
            <a:pPr lvl="1">
              <a:lnSpc>
                <a:spcPct val="90000"/>
              </a:lnSpc>
            </a:pPr>
            <a:r>
              <a:rPr lang="en-US" sz="2400" dirty="0" smtClean="0"/>
              <a:t>DDR2</a:t>
            </a:r>
          </a:p>
          <a:p>
            <a:pPr lvl="2">
              <a:lnSpc>
                <a:spcPct val="90000"/>
              </a:lnSpc>
            </a:pPr>
            <a:r>
              <a:rPr lang="en-US" sz="2000" dirty="0" smtClean="0"/>
              <a:t>Lower power (2.5 V -&gt; 1.8 V)</a:t>
            </a:r>
          </a:p>
          <a:p>
            <a:pPr lvl="2">
              <a:lnSpc>
                <a:spcPct val="90000"/>
              </a:lnSpc>
            </a:pPr>
            <a:r>
              <a:rPr lang="en-US" sz="2000" dirty="0" smtClean="0"/>
              <a:t>Higher clock rates (266 MHz, 333 MHz, 400 MHz)</a:t>
            </a:r>
          </a:p>
          <a:p>
            <a:pPr lvl="1">
              <a:lnSpc>
                <a:spcPct val="90000"/>
              </a:lnSpc>
            </a:pPr>
            <a:r>
              <a:rPr lang="en-US" sz="2400" dirty="0" smtClean="0"/>
              <a:t>DDR3</a:t>
            </a:r>
          </a:p>
          <a:p>
            <a:pPr lvl="2">
              <a:lnSpc>
                <a:spcPct val="90000"/>
              </a:lnSpc>
            </a:pPr>
            <a:r>
              <a:rPr lang="en-US" sz="2000" dirty="0" smtClean="0"/>
              <a:t>1.5 V</a:t>
            </a:r>
          </a:p>
          <a:p>
            <a:pPr lvl="2">
              <a:lnSpc>
                <a:spcPct val="90000"/>
              </a:lnSpc>
            </a:pPr>
            <a:r>
              <a:rPr lang="en-US" sz="2000" dirty="0" smtClean="0"/>
              <a:t>800 MHz</a:t>
            </a:r>
          </a:p>
          <a:p>
            <a:pPr lvl="1">
              <a:lnSpc>
                <a:spcPct val="90000"/>
              </a:lnSpc>
            </a:pPr>
            <a:r>
              <a:rPr lang="en-US" sz="2400" dirty="0" smtClean="0"/>
              <a:t>DDR4</a:t>
            </a:r>
          </a:p>
          <a:p>
            <a:pPr lvl="2">
              <a:lnSpc>
                <a:spcPct val="90000"/>
              </a:lnSpc>
            </a:pPr>
            <a:r>
              <a:rPr lang="en-US" sz="2000" dirty="0" smtClean="0"/>
              <a:t>1-1.2 V</a:t>
            </a:r>
          </a:p>
          <a:p>
            <a:pPr lvl="2">
              <a:lnSpc>
                <a:spcPct val="90000"/>
              </a:lnSpc>
            </a:pPr>
            <a:r>
              <a:rPr lang="en-US" sz="2000" dirty="0" smtClean="0"/>
              <a:t>1333 MHz</a:t>
            </a:r>
          </a:p>
          <a:p>
            <a:pPr lvl="2">
              <a:lnSpc>
                <a:spcPct val="90000"/>
              </a:lnSpc>
            </a:pPr>
            <a:endParaRPr lang="en-US" sz="2000" dirty="0" smtClean="0"/>
          </a:p>
          <a:p>
            <a:pPr>
              <a:lnSpc>
                <a:spcPct val="90000"/>
              </a:lnSpc>
            </a:pPr>
            <a:r>
              <a:rPr lang="en-US" sz="2800" dirty="0" smtClean="0"/>
              <a:t>GDDR5 is graphics memory based on DDR3</a:t>
            </a:r>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3698349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Optimizations</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a:t>Reducing power in SDRAMs:</a:t>
            </a:r>
          </a:p>
          <a:p>
            <a:pPr lvl="1">
              <a:lnSpc>
                <a:spcPct val="90000"/>
              </a:lnSpc>
            </a:pPr>
            <a:r>
              <a:rPr lang="en-US" sz="2400" dirty="0"/>
              <a:t>Lower voltage</a:t>
            </a:r>
          </a:p>
          <a:p>
            <a:pPr lvl="1">
              <a:lnSpc>
                <a:spcPct val="90000"/>
              </a:lnSpc>
            </a:pPr>
            <a:r>
              <a:rPr lang="en-US" sz="2400" dirty="0"/>
              <a:t>Low power mode (ignores clock, continues to refresh)</a:t>
            </a:r>
          </a:p>
          <a:p>
            <a:pPr>
              <a:lnSpc>
                <a:spcPct val="90000"/>
              </a:lnSpc>
            </a:pPr>
            <a:endParaRPr lang="en-US" sz="2800" dirty="0" smtClean="0"/>
          </a:p>
          <a:p>
            <a:pPr>
              <a:lnSpc>
                <a:spcPct val="90000"/>
              </a:lnSpc>
            </a:pPr>
            <a:r>
              <a:rPr lang="en-US" sz="2800" dirty="0" smtClean="0"/>
              <a:t>Graphics memory:</a:t>
            </a:r>
          </a:p>
          <a:p>
            <a:pPr lvl="1">
              <a:lnSpc>
                <a:spcPct val="90000"/>
              </a:lnSpc>
            </a:pPr>
            <a:r>
              <a:rPr lang="en-US" sz="2400" dirty="0" smtClean="0"/>
              <a:t>Achieve 2-5 X bandwidth per DRAM vs. DDR3</a:t>
            </a:r>
          </a:p>
          <a:p>
            <a:pPr lvl="2">
              <a:lnSpc>
                <a:spcPct val="90000"/>
              </a:lnSpc>
            </a:pPr>
            <a:r>
              <a:rPr lang="en-US" sz="2000" dirty="0" smtClean="0"/>
              <a:t>Wider interfaces (32 vs. 16 bit)</a:t>
            </a:r>
          </a:p>
          <a:p>
            <a:pPr lvl="2">
              <a:lnSpc>
                <a:spcPct val="90000"/>
              </a:lnSpc>
            </a:pPr>
            <a:r>
              <a:rPr lang="en-US" sz="2000" dirty="0" smtClean="0"/>
              <a:t>Higher clock rate</a:t>
            </a:r>
          </a:p>
          <a:p>
            <a:pPr lvl="3">
              <a:lnSpc>
                <a:spcPct val="90000"/>
              </a:lnSpc>
            </a:pPr>
            <a:r>
              <a:rPr lang="en-US" sz="1600" dirty="0" smtClean="0"/>
              <a:t>Possible because they are attached via soldering instead of </a:t>
            </a:r>
            <a:r>
              <a:rPr lang="en-US" sz="1600" dirty="0" smtClean="0"/>
              <a:t>socketed </a:t>
            </a:r>
            <a:r>
              <a:rPr lang="en-US" sz="1600" dirty="0" smtClean="0"/>
              <a:t>DIMM </a:t>
            </a:r>
            <a:r>
              <a:rPr lang="en-US" sz="1600" dirty="0" smtClean="0"/>
              <a:t>modules</a:t>
            </a:r>
          </a:p>
          <a:p>
            <a:pPr marL="1371600" lvl="3" indent="0">
              <a:lnSpc>
                <a:spcPct val="90000"/>
              </a:lnSpc>
              <a:buNone/>
            </a:pPr>
            <a:r>
              <a:rPr lang="en-US" sz="1600" dirty="0" smtClean="0">
                <a:solidFill>
                  <a:srgbClr val="FF0000"/>
                </a:solidFill>
              </a:rPr>
              <a:t>    … Soldering led to HBM (successor to GDDR5?)</a:t>
            </a:r>
            <a:endParaRPr lang="en-US" sz="1600" dirty="0" smtClean="0">
              <a:solidFill>
                <a:srgbClr val="FF0000"/>
              </a:solidFill>
            </a:endParaRPr>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331187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Power Consumption</a:t>
            </a:r>
            <a:endParaRPr lang="en-AU" dirty="0"/>
          </a:p>
        </p:txBody>
      </p:sp>
      <p:pic>
        <p:nvPicPr>
          <p:cNvPr id="2" name="Picture 1"/>
          <p:cNvPicPr>
            <a:picLocks noChangeAspect="1"/>
          </p:cNvPicPr>
          <p:nvPr/>
        </p:nvPicPr>
        <p:blipFill>
          <a:blip r:embed="rId3"/>
          <a:stretch>
            <a:fillRect/>
          </a:stretch>
        </p:blipFill>
        <p:spPr>
          <a:xfrm>
            <a:off x="756758" y="1412776"/>
            <a:ext cx="7838772" cy="4103518"/>
          </a:xfrm>
          <a:prstGeom prst="rect">
            <a:avLst/>
          </a:prstGeom>
        </p:spPr>
      </p:pic>
      <p:sp>
        <p:nvSpPr>
          <p:cNvPr id="8"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1188412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Stacked/Embedded DRAMs</a:t>
            </a:r>
            <a:endParaRPr lang="en-US" dirty="0"/>
          </a:p>
        </p:txBody>
      </p:sp>
      <p:sp>
        <p:nvSpPr>
          <p:cNvPr id="3" name="Content Placeholder 2"/>
          <p:cNvSpPr>
            <a:spLocks noGrp="1"/>
          </p:cNvSpPr>
          <p:nvPr>
            <p:ph idx="1"/>
          </p:nvPr>
        </p:nvSpPr>
        <p:spPr/>
        <p:txBody>
          <a:bodyPr/>
          <a:lstStyle/>
          <a:p>
            <a:r>
              <a:rPr lang="en-US" dirty="0" smtClean="0"/>
              <a:t>Stacked DRAMs in same package as </a:t>
            </a:r>
            <a:r>
              <a:rPr lang="en-US" dirty="0" smtClean="0"/>
              <a:t>processor </a:t>
            </a:r>
            <a:r>
              <a:rPr lang="en-US" sz="1600" dirty="0" smtClean="0">
                <a:solidFill>
                  <a:srgbClr val="FF0000"/>
                </a:solidFill>
              </a:rPr>
              <a:t>[shorter distance/latency, more connections/bandwidth]</a:t>
            </a:r>
            <a:endParaRPr lang="en-US" sz="1600" dirty="0" smtClean="0">
              <a:solidFill>
                <a:srgbClr val="FF0000"/>
              </a:solidFill>
            </a:endParaRPr>
          </a:p>
          <a:p>
            <a:pPr lvl="1"/>
            <a:r>
              <a:rPr lang="en-US" dirty="0" smtClean="0"/>
              <a:t>High Bandwidth Memory (HBM)</a:t>
            </a:r>
            <a:endParaRPr lang="en-US"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pic>
        <p:nvPicPr>
          <p:cNvPr id="5" name="Picture 4"/>
          <p:cNvPicPr>
            <a:picLocks noChangeAspect="1"/>
          </p:cNvPicPr>
          <p:nvPr/>
        </p:nvPicPr>
        <p:blipFill>
          <a:blip r:embed="rId2"/>
          <a:stretch>
            <a:fillRect/>
          </a:stretch>
        </p:blipFill>
        <p:spPr>
          <a:xfrm>
            <a:off x="1042988" y="3068960"/>
            <a:ext cx="7210425" cy="2705100"/>
          </a:xfrm>
          <a:prstGeom prst="rect">
            <a:avLst/>
          </a:prstGeom>
        </p:spPr>
      </p:pic>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925285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Flash Memory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Type of </a:t>
            </a:r>
            <a:r>
              <a:rPr lang="en-US" sz="2800" dirty="0"/>
              <a:t>EEPROM </a:t>
            </a:r>
            <a:r>
              <a:rPr lang="en-US" sz="1600" dirty="0" smtClean="0">
                <a:solidFill>
                  <a:srgbClr val="FF0000"/>
                </a:solidFill>
              </a:rPr>
              <a:t>[Electrically </a:t>
            </a:r>
            <a:r>
              <a:rPr lang="en-US" sz="1600" dirty="0">
                <a:solidFill>
                  <a:srgbClr val="FF0000"/>
                </a:solidFill>
              </a:rPr>
              <a:t>Erasable Programmable Read-Only Memory and is a type of non-volatile </a:t>
            </a:r>
            <a:r>
              <a:rPr lang="en-US" sz="1600" dirty="0" smtClean="0">
                <a:solidFill>
                  <a:srgbClr val="FF0000"/>
                </a:solidFill>
              </a:rPr>
              <a:t>memory]</a:t>
            </a:r>
            <a:endParaRPr lang="en-US" sz="1600" dirty="0" smtClean="0">
              <a:solidFill>
                <a:srgbClr val="FF0000"/>
              </a:solidFill>
            </a:endParaRPr>
          </a:p>
          <a:p>
            <a:pPr>
              <a:lnSpc>
                <a:spcPct val="90000"/>
              </a:lnSpc>
            </a:pPr>
            <a:r>
              <a:rPr lang="en-US" sz="2800" dirty="0" smtClean="0"/>
              <a:t>Types:  NAND (denser) and NOR (faster)</a:t>
            </a:r>
          </a:p>
          <a:p>
            <a:pPr>
              <a:lnSpc>
                <a:spcPct val="90000"/>
              </a:lnSpc>
            </a:pPr>
            <a:r>
              <a:rPr lang="en-US" sz="2800" dirty="0" smtClean="0"/>
              <a:t>NAND Flash:</a:t>
            </a:r>
          </a:p>
          <a:p>
            <a:pPr lvl="1">
              <a:lnSpc>
                <a:spcPct val="90000"/>
              </a:lnSpc>
            </a:pPr>
            <a:r>
              <a:rPr lang="en-US" sz="2400" dirty="0" smtClean="0"/>
              <a:t>Reads are sequential, reads entire page (.5 to 4 KiB)</a:t>
            </a:r>
          </a:p>
          <a:p>
            <a:pPr lvl="1">
              <a:lnSpc>
                <a:spcPct val="90000"/>
              </a:lnSpc>
            </a:pPr>
            <a:r>
              <a:rPr lang="en-US" sz="2400" dirty="0" smtClean="0"/>
              <a:t>25 us for first byte, 40 MiB/s for subsequent bytes</a:t>
            </a:r>
          </a:p>
          <a:p>
            <a:pPr lvl="1">
              <a:lnSpc>
                <a:spcPct val="90000"/>
              </a:lnSpc>
            </a:pPr>
            <a:r>
              <a:rPr lang="en-US" sz="2400" dirty="0" smtClean="0"/>
              <a:t>SDRAM:  40 ns for first byte, 4.8 GB/s for subsequent bytes</a:t>
            </a:r>
          </a:p>
          <a:p>
            <a:pPr lvl="1">
              <a:lnSpc>
                <a:spcPct val="90000"/>
              </a:lnSpc>
            </a:pPr>
            <a:r>
              <a:rPr lang="en-US" sz="2400" dirty="0" smtClean="0"/>
              <a:t>2 KiB transfer: 75 uS vs 500 ns for SDRAM, 150X slower</a:t>
            </a:r>
          </a:p>
          <a:p>
            <a:pPr lvl="1">
              <a:lnSpc>
                <a:spcPct val="90000"/>
              </a:lnSpc>
            </a:pPr>
            <a:r>
              <a:rPr lang="en-US" sz="2400" dirty="0" smtClean="0"/>
              <a:t>300 to 500X faster than magnetic disk</a:t>
            </a:r>
            <a:endParaRPr lang="en-US" sz="2000" dirty="0" smtClean="0"/>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188318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NAND Flash Memory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a:t>Must be erased (in blocks) before being overwritten</a:t>
            </a:r>
          </a:p>
          <a:p>
            <a:pPr>
              <a:lnSpc>
                <a:spcPct val="90000"/>
              </a:lnSpc>
            </a:pPr>
            <a:r>
              <a:rPr lang="en-US" sz="2800" dirty="0" smtClean="0"/>
              <a:t>Nonvolatile, can use as little as zero power</a:t>
            </a:r>
            <a:endParaRPr lang="en-US" sz="2800" dirty="0"/>
          </a:p>
          <a:p>
            <a:pPr>
              <a:lnSpc>
                <a:spcPct val="90000"/>
              </a:lnSpc>
            </a:pPr>
            <a:r>
              <a:rPr lang="en-US" sz="2800" dirty="0"/>
              <a:t>Limited number of write </a:t>
            </a:r>
            <a:r>
              <a:rPr lang="en-US" sz="2800" dirty="0" smtClean="0"/>
              <a:t>cycles (~100,000)</a:t>
            </a:r>
          </a:p>
          <a:p>
            <a:pPr>
              <a:lnSpc>
                <a:spcPct val="90000"/>
              </a:lnSpc>
            </a:pPr>
            <a:r>
              <a:rPr lang="en-US" sz="2800" dirty="0" smtClean="0"/>
              <a:t>$2/GiB, compared to $20-40/GiB for SDRAM and $0.09 GiB for magnetic </a:t>
            </a:r>
            <a:r>
              <a:rPr lang="en-US" sz="2800" dirty="0" smtClean="0"/>
              <a:t>disk</a:t>
            </a:r>
          </a:p>
          <a:p>
            <a:pPr marL="0" indent="0">
              <a:lnSpc>
                <a:spcPct val="90000"/>
              </a:lnSpc>
              <a:buNone/>
            </a:pPr>
            <a:r>
              <a:rPr lang="en-US" sz="2800" dirty="0"/>
              <a:t> </a:t>
            </a:r>
            <a:r>
              <a:rPr lang="en-US" sz="2800" dirty="0" smtClean="0"/>
              <a:t>   </a:t>
            </a:r>
            <a:r>
              <a:rPr lang="en-US" sz="2800" dirty="0" smtClean="0">
                <a:solidFill>
                  <a:srgbClr val="FF0000"/>
                </a:solidFill>
              </a:rPr>
              <a:t>[GiB=2</a:t>
            </a:r>
            <a:r>
              <a:rPr lang="en-US" sz="2800" baseline="30000" dirty="0" smtClean="0">
                <a:solidFill>
                  <a:srgbClr val="FF0000"/>
                </a:solidFill>
              </a:rPr>
              <a:t>32</a:t>
            </a:r>
            <a:r>
              <a:rPr lang="en-US" sz="2800" dirty="0" smtClean="0">
                <a:solidFill>
                  <a:srgbClr val="FF0000"/>
                </a:solidFill>
              </a:rPr>
              <a:t> Bytes. GB=10</a:t>
            </a:r>
            <a:r>
              <a:rPr lang="en-US" sz="2800" baseline="30000" dirty="0" smtClean="0">
                <a:solidFill>
                  <a:srgbClr val="FF0000"/>
                </a:solidFill>
              </a:rPr>
              <a:t>9</a:t>
            </a:r>
            <a:r>
              <a:rPr lang="en-US" sz="2800" dirty="0" smtClean="0">
                <a:solidFill>
                  <a:srgbClr val="FF0000"/>
                </a:solidFill>
              </a:rPr>
              <a:t> Bytes]</a:t>
            </a:r>
            <a:endParaRPr lang="en-US" sz="2800" dirty="0" smtClean="0"/>
          </a:p>
          <a:p>
            <a:pPr marL="0" indent="0">
              <a:lnSpc>
                <a:spcPct val="90000"/>
              </a:lnSpc>
              <a:buNone/>
            </a:pPr>
            <a:endParaRPr lang="en-US" sz="2800" dirty="0"/>
          </a:p>
          <a:p>
            <a:pPr>
              <a:lnSpc>
                <a:spcPct val="90000"/>
              </a:lnSpc>
            </a:pPr>
            <a:r>
              <a:rPr lang="en-US" sz="2800" dirty="0"/>
              <a:t>Phase-Change/Memrister </a:t>
            </a:r>
            <a:r>
              <a:rPr lang="en-US" sz="2800" dirty="0" smtClean="0"/>
              <a:t>Memory</a:t>
            </a:r>
          </a:p>
          <a:p>
            <a:pPr lvl="1">
              <a:lnSpc>
                <a:spcPct val="90000"/>
              </a:lnSpc>
            </a:pPr>
            <a:r>
              <a:rPr lang="en-US" sz="2400" dirty="0" smtClean="0"/>
              <a:t>Possibly 10X improvement in write performance and 2X improvement in read performance</a:t>
            </a:r>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4254240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Dependability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Memory is susceptible to cosmic rays</a:t>
            </a:r>
          </a:p>
          <a:p>
            <a:pPr>
              <a:lnSpc>
                <a:spcPct val="90000"/>
              </a:lnSpc>
            </a:pPr>
            <a:r>
              <a:rPr lang="en-US" sz="2800" i="1" dirty="0" smtClean="0"/>
              <a:t>Soft errors</a:t>
            </a:r>
            <a:r>
              <a:rPr lang="en-US" sz="2800" dirty="0" smtClean="0"/>
              <a:t>:  dynamic errors</a:t>
            </a:r>
          </a:p>
          <a:p>
            <a:pPr lvl="1">
              <a:lnSpc>
                <a:spcPct val="90000"/>
              </a:lnSpc>
            </a:pPr>
            <a:r>
              <a:rPr lang="en-US" sz="2400" dirty="0" smtClean="0"/>
              <a:t>Detected and fixed by error correcting codes (ECC)</a:t>
            </a:r>
          </a:p>
          <a:p>
            <a:pPr>
              <a:lnSpc>
                <a:spcPct val="90000"/>
              </a:lnSpc>
            </a:pPr>
            <a:r>
              <a:rPr lang="en-US" sz="2800" i="1" dirty="0" smtClean="0"/>
              <a:t>Hard errors</a:t>
            </a:r>
            <a:r>
              <a:rPr lang="en-US" sz="2800" dirty="0" smtClean="0"/>
              <a:t>:  permanent errors</a:t>
            </a:r>
          </a:p>
          <a:p>
            <a:pPr lvl="1">
              <a:lnSpc>
                <a:spcPct val="90000"/>
              </a:lnSpc>
            </a:pPr>
            <a:r>
              <a:rPr lang="en-US" sz="2400" dirty="0" smtClean="0"/>
              <a:t>Use spare rows to replace defective rows</a:t>
            </a:r>
          </a:p>
          <a:p>
            <a:pPr>
              <a:lnSpc>
                <a:spcPct val="90000"/>
              </a:lnSpc>
            </a:pPr>
            <a:endParaRPr lang="en-US" dirty="0" smtClean="0"/>
          </a:p>
          <a:p>
            <a:pPr>
              <a:lnSpc>
                <a:spcPct val="90000"/>
              </a:lnSpc>
            </a:pPr>
            <a:r>
              <a:rPr lang="en-US" sz="2800" dirty="0" smtClean="0"/>
              <a:t>Chipkill:  a RAID-like error recovery </a:t>
            </a:r>
            <a:r>
              <a:rPr lang="en-US" sz="2800" dirty="0" smtClean="0"/>
              <a:t>technique </a:t>
            </a:r>
          </a:p>
          <a:p>
            <a:pPr marL="0" indent="0">
              <a:lnSpc>
                <a:spcPct val="90000"/>
              </a:lnSpc>
              <a:buNone/>
            </a:pPr>
            <a:r>
              <a:rPr lang="en-US" sz="1800" dirty="0" smtClean="0">
                <a:solidFill>
                  <a:srgbClr val="FF0000"/>
                </a:solidFill>
              </a:rPr>
              <a:t>RAID- Redundant </a:t>
            </a:r>
            <a:r>
              <a:rPr lang="en-US" sz="1800" dirty="0">
                <a:solidFill>
                  <a:srgbClr val="FF0000"/>
                </a:solidFill>
              </a:rPr>
              <a:t>A</a:t>
            </a:r>
            <a:r>
              <a:rPr lang="en-US" sz="1800" dirty="0" smtClean="0">
                <a:solidFill>
                  <a:srgbClr val="FF0000"/>
                </a:solidFill>
              </a:rPr>
              <a:t>rray </a:t>
            </a:r>
            <a:r>
              <a:rPr lang="en-US" sz="1800" dirty="0">
                <a:solidFill>
                  <a:srgbClr val="FF0000"/>
                </a:solidFill>
              </a:rPr>
              <a:t>of </a:t>
            </a:r>
            <a:r>
              <a:rPr lang="en-US" sz="1800" dirty="0" smtClean="0">
                <a:solidFill>
                  <a:srgbClr val="FF0000"/>
                </a:solidFill>
              </a:rPr>
              <a:t>Independent </a:t>
            </a:r>
            <a:r>
              <a:rPr lang="en-US" sz="1800" dirty="0">
                <a:solidFill>
                  <a:srgbClr val="FF0000"/>
                </a:solidFill>
              </a:rPr>
              <a:t>D</a:t>
            </a:r>
            <a:r>
              <a:rPr lang="en-US" sz="1800" dirty="0" smtClean="0">
                <a:solidFill>
                  <a:srgbClr val="FF0000"/>
                </a:solidFill>
              </a:rPr>
              <a:t>isks</a:t>
            </a:r>
            <a:endParaRPr lang="en-US" sz="1800" dirty="0" smtClean="0">
              <a:solidFill>
                <a:srgbClr val="FF0000"/>
              </a:solidFill>
            </a:endParaRPr>
          </a:p>
        </p:txBody>
      </p:sp>
      <p:sp>
        <p:nvSpPr>
          <p:cNvPr id="6" name="Text Box 5"/>
          <p:cNvSpPr txBox="1">
            <a:spLocks noChangeArrowheads="1"/>
          </p:cNvSpPr>
          <p:nvPr/>
        </p:nvSpPr>
        <p:spPr bwMode="auto">
          <a:xfrm rot="5400000">
            <a:off x="6881329" y="1893339"/>
            <a:ext cx="415601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Memory Technology and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4214512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232788"/>
            <a:ext cx="8281987" cy="584775"/>
          </a:xfrm>
        </p:spPr>
        <p:txBody>
          <a:bodyPr/>
          <a:lstStyle/>
          <a:p>
            <a:r>
              <a:rPr lang="en-US" sz="3200" dirty="0" smtClean="0"/>
              <a:t>Advanced Optimizations</a:t>
            </a:r>
            <a:endParaRPr lang="en-AU" sz="3200" dirty="0"/>
          </a:p>
        </p:txBody>
      </p:sp>
      <p:sp>
        <p:nvSpPr>
          <p:cNvPr id="242691" name="Rectangle 3"/>
          <p:cNvSpPr>
            <a:spLocks noGrp="1" noChangeArrowheads="1"/>
          </p:cNvSpPr>
          <p:nvPr>
            <p:ph type="body" idx="1"/>
          </p:nvPr>
        </p:nvSpPr>
        <p:spPr/>
        <p:txBody>
          <a:bodyPr/>
          <a:lstStyle/>
          <a:p>
            <a:pPr>
              <a:lnSpc>
                <a:spcPct val="90000"/>
              </a:lnSpc>
            </a:pPr>
            <a:r>
              <a:rPr lang="en-US" sz="2400" dirty="0" smtClean="0"/>
              <a:t>Reduce hit time</a:t>
            </a:r>
          </a:p>
          <a:p>
            <a:pPr lvl="1">
              <a:lnSpc>
                <a:spcPct val="90000"/>
              </a:lnSpc>
            </a:pPr>
            <a:r>
              <a:rPr lang="en-US" sz="2000" dirty="0" smtClean="0"/>
              <a:t>Small and simple first-level caches</a:t>
            </a:r>
            <a:endParaRPr lang="en-US" sz="1800" dirty="0" smtClean="0"/>
          </a:p>
          <a:p>
            <a:pPr lvl="1">
              <a:lnSpc>
                <a:spcPct val="90000"/>
              </a:lnSpc>
            </a:pPr>
            <a:r>
              <a:rPr lang="en-US" sz="2000" dirty="0" smtClean="0"/>
              <a:t>Way prediction</a:t>
            </a:r>
          </a:p>
          <a:p>
            <a:pPr>
              <a:lnSpc>
                <a:spcPct val="90000"/>
              </a:lnSpc>
            </a:pPr>
            <a:r>
              <a:rPr lang="en-US" sz="2400" dirty="0" smtClean="0"/>
              <a:t>Increase bandwidth</a:t>
            </a:r>
          </a:p>
          <a:p>
            <a:pPr lvl="1">
              <a:lnSpc>
                <a:spcPct val="90000"/>
              </a:lnSpc>
            </a:pPr>
            <a:r>
              <a:rPr lang="en-US" sz="2000" dirty="0" smtClean="0"/>
              <a:t>Pipelined caches, multibanked caches, non-blocking caches</a:t>
            </a:r>
          </a:p>
          <a:p>
            <a:pPr>
              <a:lnSpc>
                <a:spcPct val="90000"/>
              </a:lnSpc>
            </a:pPr>
            <a:r>
              <a:rPr lang="en-US" sz="2400" dirty="0" smtClean="0"/>
              <a:t>Reduce miss penalty</a:t>
            </a:r>
          </a:p>
          <a:p>
            <a:pPr lvl="1">
              <a:lnSpc>
                <a:spcPct val="90000"/>
              </a:lnSpc>
            </a:pPr>
            <a:r>
              <a:rPr lang="en-US" sz="2000" dirty="0" smtClean="0"/>
              <a:t>Critical word first, merging write buffers</a:t>
            </a:r>
          </a:p>
          <a:p>
            <a:pPr>
              <a:lnSpc>
                <a:spcPct val="90000"/>
              </a:lnSpc>
            </a:pPr>
            <a:r>
              <a:rPr lang="en-US" sz="2400" dirty="0" smtClean="0"/>
              <a:t>Reduce miss rate</a:t>
            </a:r>
          </a:p>
          <a:p>
            <a:pPr lvl="1">
              <a:lnSpc>
                <a:spcPct val="90000"/>
              </a:lnSpc>
            </a:pPr>
            <a:r>
              <a:rPr lang="en-US" sz="2000" dirty="0" smtClean="0"/>
              <a:t>Compiler optimizations</a:t>
            </a:r>
          </a:p>
          <a:p>
            <a:pPr>
              <a:lnSpc>
                <a:spcPct val="90000"/>
              </a:lnSpc>
            </a:pPr>
            <a:r>
              <a:rPr lang="en-US" sz="2400" dirty="0" smtClean="0"/>
              <a:t>Reduce miss penalty or miss rate via parallelization</a:t>
            </a:r>
          </a:p>
          <a:p>
            <a:pPr lvl="1">
              <a:lnSpc>
                <a:spcPct val="90000"/>
              </a:lnSpc>
            </a:pPr>
            <a:r>
              <a:rPr lang="en-US" sz="2000" dirty="0" smtClean="0"/>
              <a:t>Hardware or compiler prefetching</a:t>
            </a:r>
          </a:p>
        </p:txBody>
      </p:sp>
      <p:sp>
        <p:nvSpPr>
          <p:cNvPr id="8"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729506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L1 Size and Associativity</a:t>
            </a:r>
            <a:endParaRPr lang="en-AU" dirty="0"/>
          </a:p>
        </p:txBody>
      </p:sp>
      <p:sp>
        <p:nvSpPr>
          <p:cNvPr id="7" name="Rectangle 3"/>
          <p:cNvSpPr txBox="1">
            <a:spLocks noChangeArrowheads="1"/>
          </p:cNvSpPr>
          <p:nvPr/>
        </p:nvSpPr>
        <p:spPr bwMode="auto">
          <a:xfrm>
            <a:off x="477589" y="5517232"/>
            <a:ext cx="8270875"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0033CC"/>
              </a:buClr>
              <a:buSzPct val="60000"/>
              <a:tabLst/>
              <a:defRPr/>
            </a:pPr>
            <a:r>
              <a:rPr kumimoji="0" lang="en-US" sz="2800" b="0" i="0" u="none" strike="noStrike" kern="0" cap="none" spc="0" normalizeH="0" baseline="0" noProof="0" dirty="0" smtClean="0">
                <a:ln>
                  <a:noFill/>
                </a:ln>
                <a:solidFill>
                  <a:srgbClr val="003399"/>
                </a:solidFill>
                <a:effectLst/>
                <a:uLnTx/>
                <a:uFillTx/>
                <a:latin typeface="+mn-lt"/>
                <a:ea typeface="+mn-ea"/>
                <a:cs typeface="+mn-cs"/>
              </a:rPr>
              <a:t>Access time vs. size and associativity</a:t>
            </a:r>
            <a:endParaRPr kumimoji="0" lang="en-US" sz="2400" b="0" i="0" u="none" strike="noStrike" kern="0" cap="none" spc="0" normalizeH="0" baseline="0" noProof="0" dirty="0" smtClean="0">
              <a:ln>
                <a:noFill/>
              </a:ln>
              <a:solidFill>
                <a:srgbClr val="0033CC"/>
              </a:solidFill>
              <a:effectLst/>
              <a:uLnTx/>
              <a:uFillTx/>
              <a:latin typeface="+mn-lt"/>
            </a:endParaRPr>
          </a:p>
        </p:txBody>
      </p:sp>
      <p:sp>
        <p:nvSpPr>
          <p:cNvPr id="8"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187624" y="879091"/>
            <a:ext cx="6650577" cy="46625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a:t>
            </a:r>
            <a:endParaRPr lang="en-AU" dirty="0"/>
          </a:p>
        </p:txBody>
      </p:sp>
      <p:sp>
        <p:nvSpPr>
          <p:cNvPr id="9"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2051720" y="848848"/>
            <a:ext cx="4968552" cy="538996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L1 Size and Associativity</a:t>
            </a:r>
            <a:endParaRPr lang="en-AU" dirty="0"/>
          </a:p>
        </p:txBody>
      </p:sp>
      <p:sp>
        <p:nvSpPr>
          <p:cNvPr id="7" name="Rectangle 3"/>
          <p:cNvSpPr txBox="1">
            <a:spLocks noChangeArrowheads="1"/>
          </p:cNvSpPr>
          <p:nvPr/>
        </p:nvSpPr>
        <p:spPr bwMode="auto">
          <a:xfrm>
            <a:off x="477589" y="5517232"/>
            <a:ext cx="8270875"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rgbClr val="0033CC"/>
              </a:buClr>
              <a:buSzPct val="60000"/>
              <a:tabLst/>
              <a:defRPr/>
            </a:pPr>
            <a:r>
              <a:rPr kumimoji="0" lang="en-US" sz="2800" b="0" i="0" u="none" strike="noStrike" kern="0" cap="none" spc="0" normalizeH="0" baseline="0" noProof="0" dirty="0" smtClean="0">
                <a:ln>
                  <a:noFill/>
                </a:ln>
                <a:solidFill>
                  <a:srgbClr val="003399"/>
                </a:solidFill>
                <a:effectLst/>
                <a:uLnTx/>
                <a:uFillTx/>
                <a:latin typeface="+mn-lt"/>
                <a:ea typeface="+mn-ea"/>
                <a:cs typeface="+mn-cs"/>
              </a:rPr>
              <a:t>Energy per read vs. size and associativity</a:t>
            </a:r>
            <a:endParaRPr kumimoji="0" lang="en-US" sz="2400" b="0" i="0" u="none" strike="noStrike" kern="0" cap="none" spc="0" normalizeH="0" baseline="0" noProof="0" dirty="0" smtClean="0">
              <a:ln>
                <a:noFill/>
              </a:ln>
              <a:solidFill>
                <a:srgbClr val="0033CC"/>
              </a:solidFill>
              <a:effectLst/>
              <a:uLnTx/>
              <a:uFillTx/>
              <a:latin typeface="+mn-lt"/>
            </a:endParaRPr>
          </a:p>
        </p:txBody>
      </p:sp>
      <p:sp>
        <p:nvSpPr>
          <p:cNvPr id="8"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331640" y="817563"/>
            <a:ext cx="6548148" cy="469966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Way Prediction</a:t>
            </a:r>
            <a:endParaRPr lang="en-AU" dirty="0"/>
          </a:p>
        </p:txBody>
      </p:sp>
      <p:sp>
        <p:nvSpPr>
          <p:cNvPr id="242691" name="Rectangle 3"/>
          <p:cNvSpPr>
            <a:spLocks noGrp="1" noChangeArrowheads="1"/>
          </p:cNvSpPr>
          <p:nvPr>
            <p:ph type="body" idx="1"/>
          </p:nvPr>
        </p:nvSpPr>
        <p:spPr>
          <a:xfrm>
            <a:off x="684213" y="933451"/>
            <a:ext cx="8270875" cy="5303837"/>
          </a:xfrm>
        </p:spPr>
        <p:txBody>
          <a:bodyPr/>
          <a:lstStyle/>
          <a:p>
            <a:pPr>
              <a:lnSpc>
                <a:spcPct val="90000"/>
              </a:lnSpc>
            </a:pPr>
            <a:r>
              <a:rPr lang="en-US" sz="2800" dirty="0" smtClean="0"/>
              <a:t>To improve hit time, predict the way to pre-set </a:t>
            </a:r>
            <a:r>
              <a:rPr lang="en-US" sz="2800" dirty="0" smtClean="0"/>
              <a:t>mux </a:t>
            </a:r>
            <a:r>
              <a:rPr lang="en-US" sz="2800" dirty="0" smtClean="0">
                <a:solidFill>
                  <a:srgbClr val="FF0000"/>
                </a:solidFill>
              </a:rPr>
              <a:t>(using extra bit(s) )</a:t>
            </a:r>
            <a:endParaRPr lang="en-US" sz="2800" dirty="0" smtClean="0">
              <a:solidFill>
                <a:srgbClr val="FF0000"/>
              </a:solidFill>
            </a:endParaRPr>
          </a:p>
          <a:p>
            <a:pPr lvl="1">
              <a:lnSpc>
                <a:spcPct val="90000"/>
              </a:lnSpc>
            </a:pPr>
            <a:r>
              <a:rPr lang="en-US" sz="2400" dirty="0" smtClean="0"/>
              <a:t>Mis-prediction gives longer hit time</a:t>
            </a:r>
          </a:p>
          <a:p>
            <a:pPr lvl="1">
              <a:lnSpc>
                <a:spcPct val="90000"/>
              </a:lnSpc>
            </a:pPr>
            <a:r>
              <a:rPr lang="en-US" sz="2400" dirty="0" smtClean="0"/>
              <a:t>Prediction accuracy</a:t>
            </a:r>
          </a:p>
          <a:p>
            <a:pPr lvl="2">
              <a:lnSpc>
                <a:spcPct val="90000"/>
              </a:lnSpc>
            </a:pPr>
            <a:r>
              <a:rPr lang="en-US" sz="2000" dirty="0" smtClean="0"/>
              <a:t>&gt; 90% for two-way</a:t>
            </a:r>
          </a:p>
          <a:p>
            <a:pPr lvl="2">
              <a:lnSpc>
                <a:spcPct val="90000"/>
              </a:lnSpc>
            </a:pPr>
            <a:r>
              <a:rPr lang="en-US" sz="2000" dirty="0" smtClean="0"/>
              <a:t>&gt; 80% for four-way</a:t>
            </a:r>
          </a:p>
          <a:p>
            <a:pPr lvl="2">
              <a:lnSpc>
                <a:spcPct val="90000"/>
              </a:lnSpc>
            </a:pPr>
            <a:r>
              <a:rPr lang="en-US" sz="2000" dirty="0" smtClean="0"/>
              <a:t>I-cache has better accuracy than D-cache</a:t>
            </a:r>
          </a:p>
          <a:p>
            <a:pPr lvl="1">
              <a:lnSpc>
                <a:spcPct val="90000"/>
              </a:lnSpc>
            </a:pPr>
            <a:r>
              <a:rPr lang="en-US" sz="2400" dirty="0" smtClean="0"/>
              <a:t>First used on MIPS R10000 in mid-90s</a:t>
            </a:r>
          </a:p>
          <a:p>
            <a:pPr lvl="1">
              <a:lnSpc>
                <a:spcPct val="90000"/>
              </a:lnSpc>
            </a:pPr>
            <a:r>
              <a:rPr lang="en-US" sz="2400" dirty="0" smtClean="0"/>
              <a:t>Used on ARM Cortex-A8</a:t>
            </a:r>
          </a:p>
          <a:p>
            <a:pPr>
              <a:lnSpc>
                <a:spcPct val="90000"/>
              </a:lnSpc>
            </a:pPr>
            <a:r>
              <a:rPr lang="en-US" sz="2800" dirty="0" smtClean="0"/>
              <a:t>Extend to predict block as </a:t>
            </a:r>
            <a:r>
              <a:rPr lang="en-US" sz="2800" dirty="0" smtClean="0"/>
              <a:t>well</a:t>
            </a:r>
            <a:endParaRPr lang="en-US" sz="2800" dirty="0" smtClean="0"/>
          </a:p>
          <a:p>
            <a:pPr lvl="1">
              <a:lnSpc>
                <a:spcPct val="90000"/>
              </a:lnSpc>
            </a:pPr>
            <a:r>
              <a:rPr lang="en-US" sz="2400" dirty="0" smtClean="0"/>
              <a:t>“Way selection”</a:t>
            </a:r>
          </a:p>
          <a:p>
            <a:pPr lvl="1">
              <a:lnSpc>
                <a:spcPct val="90000"/>
              </a:lnSpc>
            </a:pPr>
            <a:r>
              <a:rPr lang="en-US" sz="2400" dirty="0" smtClean="0"/>
              <a:t>Increases mis-prediction </a:t>
            </a:r>
            <a:r>
              <a:rPr lang="en-US" sz="2400" dirty="0" smtClean="0"/>
              <a:t>penalty</a:t>
            </a:r>
          </a:p>
          <a:p>
            <a:pPr marL="457200" lvl="1" indent="0">
              <a:lnSpc>
                <a:spcPct val="90000"/>
              </a:lnSpc>
              <a:buNone/>
            </a:pPr>
            <a:r>
              <a:rPr lang="en-US" sz="1800" dirty="0">
                <a:solidFill>
                  <a:srgbClr val="FF0000"/>
                </a:solidFill>
              </a:rPr>
              <a:t>Example: 4-way </a:t>
            </a:r>
            <a:r>
              <a:rPr lang="en-US" sz="1800" dirty="0" smtClean="0">
                <a:solidFill>
                  <a:srgbClr val="FF0000"/>
                </a:solidFill>
              </a:rPr>
              <a:t>set-associative. Predicts which of the 4 blocks in a set to read next</a:t>
            </a:r>
            <a:endParaRPr lang="en-US" sz="1800" dirty="0" smtClean="0"/>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Pipelined Caches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Pipeline cache access to improve bandwidth</a:t>
            </a:r>
          </a:p>
          <a:p>
            <a:pPr lvl="1">
              <a:lnSpc>
                <a:spcPct val="90000"/>
              </a:lnSpc>
            </a:pPr>
            <a:r>
              <a:rPr lang="en-US" sz="2400" dirty="0" smtClean="0"/>
              <a:t>Examples:</a:t>
            </a:r>
          </a:p>
          <a:p>
            <a:pPr lvl="2">
              <a:lnSpc>
                <a:spcPct val="90000"/>
              </a:lnSpc>
            </a:pPr>
            <a:r>
              <a:rPr lang="en-US" sz="2000" dirty="0" smtClean="0"/>
              <a:t>Pentium:  1 cycle</a:t>
            </a:r>
          </a:p>
          <a:p>
            <a:pPr lvl="2">
              <a:lnSpc>
                <a:spcPct val="90000"/>
              </a:lnSpc>
            </a:pPr>
            <a:r>
              <a:rPr lang="en-US" sz="2000" dirty="0" smtClean="0"/>
              <a:t>Pentium Pro – Pentium III:  2 cycles</a:t>
            </a:r>
          </a:p>
          <a:p>
            <a:pPr lvl="2">
              <a:lnSpc>
                <a:spcPct val="90000"/>
              </a:lnSpc>
            </a:pPr>
            <a:r>
              <a:rPr lang="en-US" sz="2000" dirty="0" smtClean="0"/>
              <a:t>Pentium 4 – Core i7:  4 cycles</a:t>
            </a:r>
          </a:p>
          <a:p>
            <a:pPr>
              <a:lnSpc>
                <a:spcPct val="90000"/>
              </a:lnSpc>
            </a:pPr>
            <a:r>
              <a:rPr lang="en-US" sz="2800" dirty="0" smtClean="0"/>
              <a:t>Increases branch mis-prediction penalty</a:t>
            </a:r>
          </a:p>
          <a:p>
            <a:pPr>
              <a:lnSpc>
                <a:spcPct val="90000"/>
              </a:lnSpc>
            </a:pPr>
            <a:r>
              <a:rPr lang="en-US" sz="2800" dirty="0" smtClean="0"/>
              <a:t>Makes it easier to increase associativity</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Multibanked Caches</a:t>
            </a:r>
            <a:endParaRPr lang="en-AU" dirty="0"/>
          </a:p>
        </p:txBody>
      </p:sp>
      <p:sp>
        <p:nvSpPr>
          <p:cNvPr id="242691" name="Rectangle 3"/>
          <p:cNvSpPr>
            <a:spLocks noGrp="1" noChangeArrowheads="1"/>
          </p:cNvSpPr>
          <p:nvPr>
            <p:ph type="body" idx="1"/>
          </p:nvPr>
        </p:nvSpPr>
        <p:spPr>
          <a:xfrm>
            <a:off x="684213" y="1125538"/>
            <a:ext cx="7776219" cy="5111750"/>
          </a:xfrm>
        </p:spPr>
        <p:txBody>
          <a:bodyPr/>
          <a:lstStyle/>
          <a:p>
            <a:pPr>
              <a:lnSpc>
                <a:spcPct val="90000"/>
              </a:lnSpc>
            </a:pPr>
            <a:r>
              <a:rPr lang="en-US" sz="2800" dirty="0" smtClean="0"/>
              <a:t>Organize cache as independent banks to support simultaneous access</a:t>
            </a:r>
          </a:p>
          <a:p>
            <a:pPr lvl="1">
              <a:lnSpc>
                <a:spcPct val="90000"/>
              </a:lnSpc>
            </a:pPr>
            <a:r>
              <a:rPr lang="en-US" sz="2400" dirty="0" smtClean="0"/>
              <a:t>ARM Cortex-A8 supports 1-4 banks for L2</a:t>
            </a:r>
          </a:p>
          <a:p>
            <a:pPr lvl="1">
              <a:lnSpc>
                <a:spcPct val="90000"/>
              </a:lnSpc>
            </a:pPr>
            <a:r>
              <a:rPr lang="en-US" sz="2400" dirty="0" smtClean="0"/>
              <a:t>Intel i7 supports 4 banks for L1 and 8 banks for L2</a:t>
            </a:r>
          </a:p>
          <a:p>
            <a:pPr>
              <a:lnSpc>
                <a:spcPct val="90000"/>
              </a:lnSpc>
            </a:pPr>
            <a:endParaRPr lang="en-US" dirty="0" smtClean="0"/>
          </a:p>
          <a:p>
            <a:pPr>
              <a:lnSpc>
                <a:spcPct val="90000"/>
              </a:lnSpc>
            </a:pPr>
            <a:r>
              <a:rPr lang="en-US" sz="2800" dirty="0" smtClean="0"/>
              <a:t>Interleave banks according to block address</a:t>
            </a:r>
          </a:p>
        </p:txBody>
      </p:sp>
      <p:sp>
        <p:nvSpPr>
          <p:cNvPr id="8"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7" name="Picture 6"/>
          <p:cNvPicPr>
            <a:picLocks noChangeAspect="1"/>
          </p:cNvPicPr>
          <p:nvPr/>
        </p:nvPicPr>
        <p:blipFill>
          <a:blip r:embed="rId3"/>
          <a:stretch>
            <a:fillRect/>
          </a:stretch>
        </p:blipFill>
        <p:spPr>
          <a:xfrm>
            <a:off x="251520" y="4077072"/>
            <a:ext cx="8371264" cy="15971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Nonblocking Caches</a:t>
            </a:r>
            <a:endParaRPr lang="en-AU" dirty="0"/>
          </a:p>
        </p:txBody>
      </p:sp>
      <p:sp>
        <p:nvSpPr>
          <p:cNvPr id="242691" name="Rectangle 3"/>
          <p:cNvSpPr>
            <a:spLocks noGrp="1" noChangeArrowheads="1"/>
          </p:cNvSpPr>
          <p:nvPr>
            <p:ph type="body" idx="1"/>
          </p:nvPr>
        </p:nvSpPr>
        <p:spPr>
          <a:xfrm>
            <a:off x="684213" y="1125538"/>
            <a:ext cx="7631112" cy="2231454"/>
          </a:xfrm>
        </p:spPr>
        <p:txBody>
          <a:bodyPr/>
          <a:lstStyle/>
          <a:p>
            <a:pPr>
              <a:lnSpc>
                <a:spcPct val="90000"/>
              </a:lnSpc>
            </a:pPr>
            <a:r>
              <a:rPr lang="en-US" sz="2400" dirty="0" smtClean="0"/>
              <a:t>Allow hits before previous misses complete</a:t>
            </a:r>
          </a:p>
          <a:p>
            <a:pPr lvl="1">
              <a:lnSpc>
                <a:spcPct val="90000"/>
              </a:lnSpc>
            </a:pPr>
            <a:r>
              <a:rPr lang="en-US" sz="2000" dirty="0" smtClean="0"/>
              <a:t>“Hit under miss”</a:t>
            </a:r>
          </a:p>
          <a:p>
            <a:pPr lvl="1">
              <a:lnSpc>
                <a:spcPct val="90000"/>
              </a:lnSpc>
            </a:pPr>
            <a:r>
              <a:rPr lang="en-US" sz="2000" dirty="0" smtClean="0"/>
              <a:t>“Hit under multiple miss”</a:t>
            </a:r>
          </a:p>
          <a:p>
            <a:pPr>
              <a:lnSpc>
                <a:spcPct val="90000"/>
              </a:lnSpc>
            </a:pPr>
            <a:r>
              <a:rPr lang="en-US" sz="2400" dirty="0" smtClean="0"/>
              <a:t>L2 must support this</a:t>
            </a:r>
          </a:p>
          <a:p>
            <a:pPr>
              <a:lnSpc>
                <a:spcPct val="90000"/>
              </a:lnSpc>
            </a:pPr>
            <a:r>
              <a:rPr lang="en-US" sz="2400" dirty="0" smtClean="0"/>
              <a:t>In general, processors can hide L1 miss penalty but not L2 miss penalty</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639084" y="3284984"/>
            <a:ext cx="5721369" cy="283366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39" name="Rectangle 1"/>
          <p:cNvSpPr>
            <a:spLocks noChangeArrowheads="1"/>
          </p:cNvSpPr>
          <p:nvPr/>
        </p:nvSpPr>
        <p:spPr bwMode="auto">
          <a:xfrm>
            <a:off x="304800" y="4592638"/>
            <a:ext cx="8534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2.11 The effectiveness of a nonblocking cache is evaluated by allowing 1, 2, or 64 hits under a cache miss with 9 SPECINT (on the left) and 9 SPECFP (on the right) benchmarks.</a:t>
            </a:r>
            <a:r>
              <a:rPr lang="en-US" altLang="en-US" sz="1100" dirty="0"/>
              <a:t> The data memory system modeled after the Intel i7 consists of a 32 KiB L1 cache with a four-cycle access latency. The L2 cache (shared with instructions) is 256 KiB with a 10-clock cycle access latency. The L3 is 2 MiB and a 36-cycle access latency. All the caches are eight-way set associative and have a 64-byte block size. Allowing one hit under miss reduces the miss penalty by 9% for the integer benchmarks and 12.5% for the floating point. Allowing a second hit improves these results to 10% and 16%, and allowing 64 results in little additional improvement.</a:t>
            </a:r>
          </a:p>
        </p:txBody>
      </p:sp>
      <p:pic>
        <p:nvPicPr>
          <p:cNvPr id="14340" name="Picture 2" descr="Z:\WOMAT\Production\Artfinal\0000000038\MKCAD\978-0-12-811905-1\0003165541\XMLLowres\f02-1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3650" y="2133600"/>
            <a:ext cx="4076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0083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Critical Word First, Early Restart</a:t>
            </a:r>
            <a:endParaRPr lang="en-AU" dirty="0"/>
          </a:p>
        </p:txBody>
      </p:sp>
      <p:sp>
        <p:nvSpPr>
          <p:cNvPr id="242691" name="Rectangle 3"/>
          <p:cNvSpPr>
            <a:spLocks noGrp="1" noChangeArrowheads="1"/>
          </p:cNvSpPr>
          <p:nvPr>
            <p:ph type="body" idx="1"/>
          </p:nvPr>
        </p:nvSpPr>
        <p:spPr>
          <a:xfrm>
            <a:off x="684213" y="1125538"/>
            <a:ext cx="7776219" cy="5111750"/>
          </a:xfrm>
        </p:spPr>
        <p:txBody>
          <a:bodyPr/>
          <a:lstStyle/>
          <a:p>
            <a:pPr>
              <a:lnSpc>
                <a:spcPct val="90000"/>
              </a:lnSpc>
            </a:pPr>
            <a:r>
              <a:rPr lang="en-US" sz="2800" dirty="0" smtClean="0"/>
              <a:t>Critical word first</a:t>
            </a:r>
          </a:p>
          <a:p>
            <a:pPr lvl="1">
              <a:lnSpc>
                <a:spcPct val="90000"/>
              </a:lnSpc>
            </a:pPr>
            <a:r>
              <a:rPr lang="en-US" sz="2400" dirty="0" smtClean="0"/>
              <a:t>Request missed word from memory first</a:t>
            </a:r>
          </a:p>
          <a:p>
            <a:pPr lvl="1">
              <a:lnSpc>
                <a:spcPct val="90000"/>
              </a:lnSpc>
            </a:pPr>
            <a:r>
              <a:rPr lang="en-US" sz="2400" dirty="0" smtClean="0"/>
              <a:t>Send it to the processor as soon as it arrives</a:t>
            </a:r>
          </a:p>
          <a:p>
            <a:pPr>
              <a:lnSpc>
                <a:spcPct val="90000"/>
              </a:lnSpc>
            </a:pPr>
            <a:r>
              <a:rPr lang="en-US" sz="2800" dirty="0" smtClean="0"/>
              <a:t>Early restart</a:t>
            </a:r>
          </a:p>
          <a:p>
            <a:pPr lvl="1">
              <a:lnSpc>
                <a:spcPct val="90000"/>
              </a:lnSpc>
            </a:pPr>
            <a:r>
              <a:rPr lang="en-US" sz="2400" dirty="0" smtClean="0"/>
              <a:t>Request words in normal order</a:t>
            </a:r>
          </a:p>
          <a:p>
            <a:pPr lvl="1">
              <a:lnSpc>
                <a:spcPct val="90000"/>
              </a:lnSpc>
            </a:pPr>
            <a:r>
              <a:rPr lang="en-US" sz="2400" dirty="0" smtClean="0"/>
              <a:t>Send missed work to the processor as soon as it arrives</a:t>
            </a:r>
          </a:p>
          <a:p>
            <a:pPr marL="0" indent="0">
              <a:lnSpc>
                <a:spcPct val="90000"/>
              </a:lnSpc>
              <a:buNone/>
            </a:pPr>
            <a:r>
              <a:rPr lang="en-US" sz="2800" dirty="0" smtClean="0"/>
              <a:t>	</a:t>
            </a:r>
            <a:r>
              <a:rPr lang="en-US" sz="1800" dirty="0" smtClean="0">
                <a:solidFill>
                  <a:srgbClr val="FF0000"/>
                </a:solidFill>
              </a:rPr>
              <a:t>Beneficial if block are large</a:t>
            </a:r>
            <a:endParaRPr lang="en-US" sz="1800" dirty="0" smtClean="0">
              <a:solidFill>
                <a:srgbClr val="FF0000"/>
              </a:solidFill>
            </a:endParaRPr>
          </a:p>
          <a:p>
            <a:pPr>
              <a:lnSpc>
                <a:spcPct val="90000"/>
              </a:lnSpc>
            </a:pPr>
            <a:r>
              <a:rPr lang="en-US" sz="2800" dirty="0" smtClean="0"/>
              <a:t>Effectiveness of these strategies depends on block size and likelihood of another access to the portion of the block that has not yet been fetched</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Merging Write Buffer</a:t>
            </a:r>
            <a:endParaRPr lang="en-AU" dirty="0"/>
          </a:p>
        </p:txBody>
      </p:sp>
      <p:sp>
        <p:nvSpPr>
          <p:cNvPr id="242691" name="Rectangle 3"/>
          <p:cNvSpPr>
            <a:spLocks noGrp="1" noChangeArrowheads="1"/>
          </p:cNvSpPr>
          <p:nvPr>
            <p:ph type="body" idx="1"/>
          </p:nvPr>
        </p:nvSpPr>
        <p:spPr>
          <a:xfrm>
            <a:off x="684213" y="1125538"/>
            <a:ext cx="7776219" cy="5111750"/>
          </a:xfrm>
        </p:spPr>
        <p:txBody>
          <a:bodyPr/>
          <a:lstStyle/>
          <a:p>
            <a:pPr>
              <a:lnSpc>
                <a:spcPct val="90000"/>
              </a:lnSpc>
            </a:pPr>
            <a:r>
              <a:rPr lang="en-US" sz="2400" dirty="0" smtClean="0"/>
              <a:t>When storing to a block that is already pending in the write buffer, update write buffer</a:t>
            </a:r>
          </a:p>
          <a:p>
            <a:pPr>
              <a:lnSpc>
                <a:spcPct val="90000"/>
              </a:lnSpc>
            </a:pPr>
            <a:r>
              <a:rPr lang="en-US" sz="2400" dirty="0" smtClean="0"/>
              <a:t>Reduces stalls due to full write buffer</a:t>
            </a:r>
          </a:p>
          <a:p>
            <a:pPr>
              <a:lnSpc>
                <a:spcPct val="90000"/>
              </a:lnSpc>
            </a:pPr>
            <a:r>
              <a:rPr lang="en-US" sz="2400" dirty="0" smtClean="0"/>
              <a:t>Do not apply to I/O addresses</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
        <p:nvSpPr>
          <p:cNvPr id="8" name="TextBox 7"/>
          <p:cNvSpPr txBox="1"/>
          <p:nvPr/>
        </p:nvSpPr>
        <p:spPr>
          <a:xfrm>
            <a:off x="5868144" y="3284984"/>
            <a:ext cx="2232248" cy="830997"/>
          </a:xfrm>
          <a:prstGeom prst="rect">
            <a:avLst/>
          </a:prstGeom>
          <a:noFill/>
        </p:spPr>
        <p:txBody>
          <a:bodyPr wrap="square" rtlCol="0">
            <a:spAutoFit/>
          </a:bodyPr>
          <a:lstStyle/>
          <a:p>
            <a:r>
              <a:rPr lang="en-US" sz="2400" dirty="0" smtClean="0">
                <a:solidFill>
                  <a:srgbClr val="003399"/>
                </a:solidFill>
                <a:latin typeface="+mn-lt"/>
              </a:rPr>
              <a:t>No write buffering</a:t>
            </a:r>
          </a:p>
        </p:txBody>
      </p:sp>
      <p:sp>
        <p:nvSpPr>
          <p:cNvPr id="9" name="TextBox 8"/>
          <p:cNvSpPr txBox="1"/>
          <p:nvPr/>
        </p:nvSpPr>
        <p:spPr>
          <a:xfrm>
            <a:off x="5868144" y="5055567"/>
            <a:ext cx="2232248" cy="461665"/>
          </a:xfrm>
          <a:prstGeom prst="rect">
            <a:avLst/>
          </a:prstGeom>
          <a:noFill/>
        </p:spPr>
        <p:txBody>
          <a:bodyPr wrap="square" rtlCol="0">
            <a:spAutoFit/>
          </a:bodyPr>
          <a:lstStyle/>
          <a:p>
            <a:r>
              <a:rPr lang="en-US" sz="2400" dirty="0" smtClean="0">
                <a:solidFill>
                  <a:srgbClr val="003399"/>
                </a:solidFill>
                <a:latin typeface="+mn-lt"/>
              </a:rPr>
              <a:t>Write buffering</a:t>
            </a:r>
          </a:p>
        </p:txBody>
      </p:sp>
      <p:pic>
        <p:nvPicPr>
          <p:cNvPr id="2" name="Picture 1"/>
          <p:cNvPicPr>
            <a:picLocks noChangeAspect="1"/>
          </p:cNvPicPr>
          <p:nvPr/>
        </p:nvPicPr>
        <p:blipFill>
          <a:blip r:embed="rId3"/>
          <a:stretch>
            <a:fillRect/>
          </a:stretch>
        </p:blipFill>
        <p:spPr>
          <a:xfrm>
            <a:off x="1171575" y="2780928"/>
            <a:ext cx="4268573" cy="318648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3" name="Rectangle 1"/>
          <p:cNvSpPr>
            <a:spLocks noChangeArrowheads="1"/>
          </p:cNvSpPr>
          <p:nvPr/>
        </p:nvSpPr>
        <p:spPr bwMode="auto">
          <a:xfrm>
            <a:off x="304800" y="4592638"/>
            <a:ext cx="8534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2.12 In this illustration of write merging, the write buffer on top does not use write merging while the write buffer on the bottom does. </a:t>
            </a:r>
            <a:r>
              <a:rPr lang="en-US" altLang="en-US" sz="1100" dirty="0"/>
              <a:t>The four writes are merged into a single buffer entry with write merging; without it, the buffer is full even though three-fourths of each entry is wasted. The buffer has four entries, and each entry holds four 64-bit words. The address for each entry is on the left, with a valid bit (V) indicating whether the next sequential 8 bytes in this entry are occupied. (Without write merging, the words to the right in the upper part of the figure would be used only for instructions that wrote multiple words at the same time.)</a:t>
            </a:r>
          </a:p>
        </p:txBody>
      </p:sp>
      <p:pic>
        <p:nvPicPr>
          <p:cNvPr id="15364" name="Picture 2" descr="Z:\WOMAT\Production\Artfinal\0000000038\MKCAD\978-0-12-811905-1\0003165541\XMLLowres\f02-12-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950" y="1371600"/>
            <a:ext cx="38481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32605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Compiler Optimizations</a:t>
            </a:r>
            <a:endParaRPr lang="en-AU" dirty="0"/>
          </a:p>
        </p:txBody>
      </p:sp>
      <p:sp>
        <p:nvSpPr>
          <p:cNvPr id="242691" name="Rectangle 3"/>
          <p:cNvSpPr>
            <a:spLocks noGrp="1" noChangeArrowheads="1"/>
          </p:cNvSpPr>
          <p:nvPr>
            <p:ph type="body" idx="1"/>
          </p:nvPr>
        </p:nvSpPr>
        <p:spPr>
          <a:xfrm>
            <a:off x="684213" y="1125538"/>
            <a:ext cx="7776219" cy="5111750"/>
          </a:xfrm>
        </p:spPr>
        <p:txBody>
          <a:bodyPr/>
          <a:lstStyle/>
          <a:p>
            <a:pPr>
              <a:lnSpc>
                <a:spcPct val="90000"/>
              </a:lnSpc>
            </a:pPr>
            <a:r>
              <a:rPr lang="en-US" sz="2800" dirty="0" smtClean="0"/>
              <a:t>Loop Interchange</a:t>
            </a:r>
          </a:p>
          <a:p>
            <a:pPr lvl="1">
              <a:lnSpc>
                <a:spcPct val="90000"/>
              </a:lnSpc>
            </a:pPr>
            <a:r>
              <a:rPr lang="en-US" sz="2400" dirty="0" smtClean="0"/>
              <a:t>Swap nested loops to access memory in sequential </a:t>
            </a:r>
            <a:r>
              <a:rPr lang="en-US" sz="2400" dirty="0" smtClean="0"/>
              <a:t>order </a:t>
            </a:r>
            <a:r>
              <a:rPr lang="en-US" sz="1800" dirty="0" smtClean="0">
                <a:solidFill>
                  <a:srgbClr val="FF0000"/>
                </a:solidFill>
              </a:rPr>
              <a:t>Example: if a matrix is stored in row order and loop accesses it in column order switch to row order</a:t>
            </a:r>
            <a:endParaRPr lang="en-US" sz="2400" dirty="0" smtClean="0"/>
          </a:p>
          <a:p>
            <a:pPr>
              <a:lnSpc>
                <a:spcPct val="90000"/>
              </a:lnSpc>
            </a:pPr>
            <a:r>
              <a:rPr lang="en-US" sz="2800" dirty="0" smtClean="0"/>
              <a:t>Blocking</a:t>
            </a:r>
          </a:p>
          <a:p>
            <a:pPr lvl="1">
              <a:lnSpc>
                <a:spcPct val="90000"/>
              </a:lnSpc>
            </a:pPr>
            <a:r>
              <a:rPr lang="en-US" sz="2400" dirty="0" smtClean="0"/>
              <a:t>Instead of accessing entire rows or columns, subdivide matrices into blocks</a:t>
            </a:r>
          </a:p>
          <a:p>
            <a:pPr lvl="1">
              <a:lnSpc>
                <a:spcPct val="90000"/>
              </a:lnSpc>
            </a:pPr>
            <a:r>
              <a:rPr lang="en-US" sz="2400" dirty="0" smtClean="0"/>
              <a:t>Requires more memory accesses but improves locality of </a:t>
            </a:r>
            <a:r>
              <a:rPr lang="en-US" sz="2400" dirty="0" smtClean="0"/>
              <a:t>accesses</a:t>
            </a:r>
          </a:p>
          <a:p>
            <a:pPr marL="457200" lvl="1" indent="0">
              <a:lnSpc>
                <a:spcPct val="90000"/>
              </a:lnSpc>
              <a:buNone/>
            </a:pPr>
            <a:r>
              <a:rPr lang="en-US" sz="1800" dirty="0" smtClean="0">
                <a:solidFill>
                  <a:srgbClr val="FF0000"/>
                </a:solidFill>
              </a:rPr>
              <a:t>If cache can store B</a:t>
            </a:r>
            <a:r>
              <a:rPr lang="en-US" sz="1800" baseline="30000" dirty="0" smtClean="0">
                <a:solidFill>
                  <a:srgbClr val="FF0000"/>
                </a:solidFill>
              </a:rPr>
              <a:t>2</a:t>
            </a:r>
            <a:r>
              <a:rPr lang="en-US" sz="1800" dirty="0" smtClean="0">
                <a:solidFill>
                  <a:srgbClr val="FF0000"/>
                </a:solidFill>
              </a:rPr>
              <a:t> memory words but not an entire matrix… </a:t>
            </a:r>
            <a:endParaRPr lang="en-US" sz="1800" dirty="0" smtClean="0">
              <a:solidFill>
                <a:srgbClr val="FF0000"/>
              </a:solidFill>
            </a:endParaRPr>
          </a:p>
          <a:p>
            <a:pPr lvl="1">
              <a:lnSpc>
                <a:spcPct val="90000"/>
              </a:lnSpc>
            </a:pPr>
            <a:endParaRPr lang="en-US" sz="2400" dirty="0" smtClean="0"/>
          </a:p>
          <a:p>
            <a:pPr lvl="1">
              <a:lnSpc>
                <a:spcPct val="90000"/>
              </a:lnSpc>
            </a:pPr>
            <a:endParaRPr lang="en-US" sz="2400" dirty="0" smtClean="0"/>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099" name="Rectangle 1"/>
          <p:cNvSpPr>
            <a:spLocks noChangeArrowheads="1"/>
          </p:cNvSpPr>
          <p:nvPr/>
        </p:nvSpPr>
        <p:spPr bwMode="auto">
          <a:xfrm>
            <a:off x="304800" y="4592638"/>
            <a:ext cx="83820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2.1 The levels in a typical memory hierarchy in a personal mobile device (PMD), such as a cell phone or tablet (A), in a laptop or desktop computer (B), and in a server (C). </a:t>
            </a:r>
            <a:r>
              <a:rPr lang="en-US" altLang="en-US" sz="1100" dirty="0"/>
              <a:t>As we move farther away from the processor, the memory in the level below becomes slower and larger. Note that the time units change by a factor of 10</a:t>
            </a:r>
            <a:r>
              <a:rPr lang="en-US" altLang="en-US" sz="1100" baseline="30000" dirty="0"/>
              <a:t>9</a:t>
            </a:r>
            <a:r>
              <a:rPr lang="en-US" altLang="en-US" sz="1100" dirty="0"/>
              <a:t> from picoseconds to milliseconds in the case of magnetic disks and that the size units change by a factor of 10</a:t>
            </a:r>
            <a:r>
              <a:rPr lang="en-US" altLang="en-US" sz="1100" baseline="30000" dirty="0"/>
              <a:t>10</a:t>
            </a:r>
            <a:r>
              <a:rPr lang="en-US" altLang="en-US" sz="1100" dirty="0"/>
              <a:t> from thousands of bytes to tens of terabytes. If we were to add warehouse-sized computers, as opposed to just servers, the capacity scale would increase by three to six orders of magnitude. Solid-state drives (SSDs) composed of Flash are used exclusively in PMDs, and heavily in both laptops and desktops. In many desktops, the primary storage system is SSD, and expansion disks are primarily hard disk drives (HDDs). Likewise, many servers mix SSDs and HDDs.</a:t>
            </a:r>
          </a:p>
        </p:txBody>
      </p:sp>
      <p:pic>
        <p:nvPicPr>
          <p:cNvPr id="4100" name="Picture 5" descr="Z:\WOMAT\Production\Artfinal\0000000038\MKCAD\978-0-12-811905-1\0003165541\XMLLowres\f02-0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00" y="481013"/>
            <a:ext cx="3530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25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5" name="TextBox 4"/>
          <p:cNvSpPr txBox="1"/>
          <p:nvPr/>
        </p:nvSpPr>
        <p:spPr>
          <a:xfrm>
            <a:off x="251520" y="903533"/>
            <a:ext cx="4320480" cy="2406813"/>
          </a:xfrm>
          <a:prstGeom prst="rect">
            <a:avLst/>
          </a:prstGeom>
          <a:noFill/>
        </p:spPr>
        <p:txBody>
          <a:bodyPr wrap="square" rtlCol="0">
            <a:spAutoFit/>
          </a:bodyPr>
          <a:lstStyle/>
          <a:p>
            <a:r>
              <a:rPr lang="en-US" sz="1600" b="1" dirty="0">
                <a:latin typeface="Courier New" panose="02070309020205020404" pitchFamily="49" charset="0"/>
                <a:cs typeface="Courier New" panose="02070309020205020404" pitchFamily="49" charset="0"/>
              </a:rPr>
              <a:t>for (i = 0; i &lt; N; i = i + 1)</a:t>
            </a:r>
          </a:p>
          <a:p>
            <a:r>
              <a:rPr lang="en-US" sz="1600" b="1" dirty="0">
                <a:latin typeface="Courier New" panose="02070309020205020404" pitchFamily="49" charset="0"/>
                <a:cs typeface="Courier New" panose="02070309020205020404" pitchFamily="49" charset="0"/>
              </a:rPr>
              <a:t>  for (j = 0; j &lt; N; j = j + 1)</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r = 0;</a:t>
            </a:r>
          </a:p>
          <a:p>
            <a:r>
              <a:rPr lang="en-US" sz="1600" b="1" dirty="0">
                <a:latin typeface="Courier New" panose="02070309020205020404" pitchFamily="49" charset="0"/>
                <a:cs typeface="Courier New" panose="02070309020205020404" pitchFamily="49" charset="0"/>
              </a:rPr>
              <a:t>    for (k = 0; k &lt; N; k = k + 1)</a:t>
            </a:r>
          </a:p>
          <a:p>
            <a:r>
              <a:rPr lang="en-US" sz="1600" b="1" dirty="0">
                <a:latin typeface="Courier New" panose="02070309020205020404" pitchFamily="49" charset="0"/>
                <a:cs typeface="Courier New" panose="02070309020205020404" pitchFamily="49" charset="0"/>
              </a:rPr>
              <a:t>      r = r + y[i][k]*z[k][j];</a:t>
            </a:r>
          </a:p>
          <a:p>
            <a:r>
              <a:rPr lang="en-US" sz="1600" b="1" dirty="0">
                <a:latin typeface="Courier New" panose="02070309020205020404" pitchFamily="49" charset="0"/>
                <a:cs typeface="Courier New" panose="02070309020205020404" pitchFamily="49" charset="0"/>
              </a:rPr>
              <a:t>    x[i][j] = r;</a:t>
            </a:r>
          </a:p>
          <a:p>
            <a:r>
              <a:rPr lang="en-US" sz="1600" b="1" dirty="0">
                <a:latin typeface="Courier New" panose="02070309020205020404" pitchFamily="49" charset="0"/>
                <a:cs typeface="Courier New" panose="02070309020205020404" pitchFamily="49" charset="0"/>
              </a:rPr>
              <a:t>};</a:t>
            </a:r>
          </a:p>
        </p:txBody>
      </p:sp>
      <p:pic>
        <p:nvPicPr>
          <p:cNvPr id="7" name="Picture 6"/>
          <p:cNvPicPr>
            <a:picLocks noChangeAspect="1"/>
          </p:cNvPicPr>
          <p:nvPr/>
        </p:nvPicPr>
        <p:blipFill>
          <a:blip r:embed="rId2"/>
          <a:stretch>
            <a:fillRect/>
          </a:stretch>
        </p:blipFill>
        <p:spPr>
          <a:xfrm>
            <a:off x="395536" y="3302880"/>
            <a:ext cx="8239125" cy="2752725"/>
          </a:xfrm>
          <a:prstGeom prst="rect">
            <a:avLst/>
          </a:prstGeom>
        </p:spPr>
      </p:pic>
    </p:spTree>
    <p:extLst>
      <p:ext uri="{BB962C8B-B14F-4D97-AF65-F5344CB8AC3E}">
        <p14:creationId xmlns:p14="http://schemas.microsoft.com/office/powerpoint/2010/main" val="1335278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6387" name="Rectangle 1"/>
          <p:cNvSpPr>
            <a:spLocks noChangeArrowheads="1"/>
          </p:cNvSpPr>
          <p:nvPr/>
        </p:nvSpPr>
        <p:spPr bwMode="auto">
          <a:xfrm>
            <a:off x="304800" y="4592638"/>
            <a:ext cx="8382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2.13 A snapshot of the three arrays x, y, and z when </a:t>
            </a:r>
            <a:r>
              <a:rPr lang="en-US" altLang="en-US" sz="1100" b="1" i="1" dirty="0"/>
              <a:t>N</a:t>
            </a:r>
            <a:r>
              <a:rPr lang="en-US" altLang="en-US" sz="1100" b="1" dirty="0"/>
              <a:t> = 6 and i = 1. </a:t>
            </a:r>
            <a:r>
              <a:rPr lang="en-US" altLang="en-US" sz="1100" dirty="0"/>
              <a:t>The age of accesses to the array elements is indicated by shade: white means not yet touched, light means older accesses, and dark means newer accesses. The elements of y and z are read repeatedly to calculate new elements of x. The variables i, j, and k are shown along the rows or columns used to access the arrays.</a:t>
            </a:r>
          </a:p>
        </p:txBody>
      </p:sp>
      <p:pic>
        <p:nvPicPr>
          <p:cNvPr id="16388" name="Picture 2" descr="Z:\WOMAT\Production\Artfinal\0000000038\MKCAD\978-0-12-811905-1\0003165541\XMLLowres\f02-13-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550" y="2667000"/>
            <a:ext cx="4660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75012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6" name="TextBox 5"/>
          <p:cNvSpPr txBox="1"/>
          <p:nvPr/>
        </p:nvSpPr>
        <p:spPr>
          <a:xfrm>
            <a:off x="467544" y="980728"/>
            <a:ext cx="6444133" cy="2997744"/>
          </a:xfrm>
          <a:prstGeom prst="rect">
            <a:avLst/>
          </a:prstGeom>
          <a:noFill/>
        </p:spPr>
        <p:txBody>
          <a:bodyPr wrap="square" rtlCol="0">
            <a:spAutoFit/>
          </a:bodyPr>
          <a:lstStyle/>
          <a:p>
            <a:r>
              <a:rPr lang="en-US" sz="1600" b="1" dirty="0">
                <a:latin typeface="Courier New" panose="02070309020205020404" pitchFamily="49" charset="0"/>
                <a:cs typeface="Courier New" panose="02070309020205020404" pitchFamily="49" charset="0"/>
              </a:rPr>
              <a:t>for (jj = 0; jj &lt; N; jj = jj + B)</a:t>
            </a:r>
          </a:p>
          <a:p>
            <a:r>
              <a:rPr lang="en-US" sz="1600" b="1" dirty="0">
                <a:latin typeface="Courier New" panose="02070309020205020404" pitchFamily="49" charset="0"/>
                <a:cs typeface="Courier New" panose="02070309020205020404" pitchFamily="49" charset="0"/>
              </a:rPr>
              <a:t>  for (kk = 0; kk &lt; N; kk = kk + B)</a:t>
            </a:r>
          </a:p>
          <a:p>
            <a:r>
              <a:rPr lang="en-US" sz="1600" b="1" dirty="0">
                <a:latin typeface="Courier New" panose="02070309020205020404" pitchFamily="49" charset="0"/>
                <a:cs typeface="Courier New" panose="02070309020205020404" pitchFamily="49" charset="0"/>
              </a:rPr>
              <a:t>    for (i = 0; i &lt; N; i = i + 1)</a:t>
            </a:r>
          </a:p>
          <a:p>
            <a:r>
              <a:rPr lang="en-US" sz="1600" b="1" dirty="0">
                <a:latin typeface="Courier New" panose="02070309020205020404" pitchFamily="49" charset="0"/>
                <a:cs typeface="Courier New" panose="02070309020205020404" pitchFamily="49" charset="0"/>
              </a:rPr>
              <a:t>      for (j = jj; j &lt; min(jj + B,N); j = j + 1)</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r = 0;</a:t>
            </a:r>
          </a:p>
          <a:p>
            <a:r>
              <a:rPr lang="en-US" sz="1600" b="1" dirty="0">
                <a:latin typeface="Courier New" panose="02070309020205020404" pitchFamily="49" charset="0"/>
                <a:cs typeface="Courier New" panose="02070309020205020404" pitchFamily="49" charset="0"/>
              </a:rPr>
              <a:t>        for (k = kk; k &lt; min(kk + B,N); k = k + 1)</a:t>
            </a:r>
          </a:p>
          <a:p>
            <a:r>
              <a:rPr lang="en-US" sz="1600" b="1" dirty="0">
                <a:latin typeface="Courier New" panose="02070309020205020404" pitchFamily="49" charset="0"/>
                <a:cs typeface="Courier New" panose="02070309020205020404" pitchFamily="49" charset="0"/>
              </a:rPr>
              <a:t>          r = r + y[i][k]*z[k][j];</a:t>
            </a:r>
          </a:p>
          <a:p>
            <a:r>
              <a:rPr lang="en-US" sz="1600" b="1" dirty="0">
                <a:latin typeface="Courier New" panose="02070309020205020404" pitchFamily="49" charset="0"/>
                <a:cs typeface="Courier New" panose="02070309020205020404" pitchFamily="49" charset="0"/>
              </a:rPr>
              <a:t>        x[i][j] = x[i][j] + r;</a:t>
            </a:r>
          </a:p>
          <a:p>
            <a:r>
              <a:rPr lang="en-US" sz="1600" b="1" dirty="0">
                <a:latin typeface="Courier New" panose="02070309020205020404" pitchFamily="49" charset="0"/>
                <a:cs typeface="Courier New" panose="02070309020205020404" pitchFamily="49" charset="0"/>
              </a:rPr>
              <a:t>};</a:t>
            </a:r>
          </a:p>
        </p:txBody>
      </p:sp>
      <p:pic>
        <p:nvPicPr>
          <p:cNvPr id="7" name="Picture 6"/>
          <p:cNvPicPr>
            <a:picLocks noChangeAspect="1"/>
          </p:cNvPicPr>
          <p:nvPr/>
        </p:nvPicPr>
        <p:blipFill>
          <a:blip r:embed="rId2"/>
          <a:stretch>
            <a:fillRect/>
          </a:stretch>
        </p:blipFill>
        <p:spPr>
          <a:xfrm>
            <a:off x="827584" y="3717032"/>
            <a:ext cx="7411070" cy="2476049"/>
          </a:xfrm>
          <a:prstGeom prst="rect">
            <a:avLst/>
          </a:prstGeom>
        </p:spPr>
      </p:pic>
      <p:sp>
        <p:nvSpPr>
          <p:cNvPr id="3" name="TextBox 2"/>
          <p:cNvSpPr txBox="1"/>
          <p:nvPr/>
        </p:nvSpPr>
        <p:spPr>
          <a:xfrm>
            <a:off x="5511890" y="2204864"/>
            <a:ext cx="3201517" cy="400110"/>
          </a:xfrm>
          <a:prstGeom prst="rect">
            <a:avLst/>
          </a:prstGeom>
          <a:noFill/>
        </p:spPr>
        <p:txBody>
          <a:bodyPr wrap="none" rtlCol="0">
            <a:spAutoFit/>
          </a:bodyPr>
          <a:lstStyle/>
          <a:p>
            <a:pPr algn="just"/>
            <a:r>
              <a:rPr lang="en-US" sz="2000" dirty="0" smtClean="0">
                <a:solidFill>
                  <a:srgbClr val="FF0000"/>
                </a:solidFill>
                <a:latin typeface="+mn-lt"/>
              </a:rPr>
              <a:t>The range of j  (and k) is B</a:t>
            </a:r>
            <a:endParaRPr lang="en-US" sz="2000" dirty="0">
              <a:solidFill>
                <a:srgbClr val="FF0000"/>
              </a:solidFill>
              <a:latin typeface="+mn-lt"/>
            </a:endParaRPr>
          </a:p>
        </p:txBody>
      </p:sp>
    </p:spTree>
    <p:extLst>
      <p:ext uri="{BB962C8B-B14F-4D97-AF65-F5344CB8AC3E}">
        <p14:creationId xmlns:p14="http://schemas.microsoft.com/office/powerpoint/2010/main" val="3683949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411" name="Rectangle 1"/>
          <p:cNvSpPr>
            <a:spLocks noChangeArrowheads="1"/>
          </p:cNvSpPr>
          <p:nvPr/>
        </p:nvSpPr>
        <p:spPr bwMode="auto">
          <a:xfrm>
            <a:off x="304800" y="4592638"/>
            <a:ext cx="8534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2.14 The age of accesses to the arrays x, y, and z when </a:t>
            </a:r>
            <a:r>
              <a:rPr lang="en-US" altLang="en-US" sz="1100" b="1" i="1" dirty="0"/>
              <a:t>B</a:t>
            </a:r>
            <a:r>
              <a:rPr lang="en-US" altLang="en-US" sz="1100" b="1" dirty="0"/>
              <a:t> = 3. </a:t>
            </a:r>
            <a:r>
              <a:rPr lang="en-US" altLang="en-US" sz="1100" dirty="0"/>
              <a:t>Note that, in contrast to Figure 2.13, a smaller number of elements is accessed.</a:t>
            </a:r>
          </a:p>
        </p:txBody>
      </p:sp>
      <p:pic>
        <p:nvPicPr>
          <p:cNvPr id="17412" name="Picture 2" descr="Z:\WOMAT\Production\Artfinal\0000000038\MKCAD\978-0-12-811905-1\0003165541\XMLLowres\f02-14-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550" y="2514600"/>
            <a:ext cx="4660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851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Hardware Prefetching</a:t>
            </a:r>
            <a:endParaRPr lang="en-AU" dirty="0"/>
          </a:p>
        </p:txBody>
      </p:sp>
      <p:sp>
        <p:nvSpPr>
          <p:cNvPr id="242691" name="Rectangle 3"/>
          <p:cNvSpPr>
            <a:spLocks noGrp="1" noChangeArrowheads="1"/>
          </p:cNvSpPr>
          <p:nvPr>
            <p:ph type="body" idx="1"/>
          </p:nvPr>
        </p:nvSpPr>
        <p:spPr>
          <a:xfrm>
            <a:off x="684213" y="1125538"/>
            <a:ext cx="7776219" cy="5111750"/>
          </a:xfrm>
        </p:spPr>
        <p:txBody>
          <a:bodyPr/>
          <a:lstStyle/>
          <a:p>
            <a:pPr>
              <a:lnSpc>
                <a:spcPct val="90000"/>
              </a:lnSpc>
            </a:pPr>
            <a:r>
              <a:rPr lang="en-US" sz="2800" dirty="0" smtClean="0"/>
              <a:t>Fetch two blocks on miss (include next sequential block)</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
        <p:nvSpPr>
          <p:cNvPr id="8" name="TextBox 7"/>
          <p:cNvSpPr txBox="1"/>
          <p:nvPr/>
        </p:nvSpPr>
        <p:spPr>
          <a:xfrm>
            <a:off x="683568" y="5661248"/>
            <a:ext cx="7920880" cy="461665"/>
          </a:xfrm>
          <a:prstGeom prst="rect">
            <a:avLst/>
          </a:prstGeom>
          <a:noFill/>
        </p:spPr>
        <p:txBody>
          <a:bodyPr wrap="square" rtlCol="0">
            <a:spAutoFit/>
          </a:bodyPr>
          <a:lstStyle/>
          <a:p>
            <a:pPr algn="ctr"/>
            <a:r>
              <a:rPr lang="en-US" sz="2400" dirty="0" smtClean="0">
                <a:solidFill>
                  <a:srgbClr val="003399"/>
                </a:solidFill>
                <a:latin typeface="+mn-lt"/>
              </a:rPr>
              <a:t>Pentium 4 Pre-fetching</a:t>
            </a:r>
          </a:p>
        </p:txBody>
      </p:sp>
      <p:pic>
        <p:nvPicPr>
          <p:cNvPr id="2" name="Picture 1"/>
          <p:cNvPicPr>
            <a:picLocks noChangeAspect="1"/>
          </p:cNvPicPr>
          <p:nvPr/>
        </p:nvPicPr>
        <p:blipFill>
          <a:blip r:embed="rId3"/>
          <a:stretch>
            <a:fillRect/>
          </a:stretch>
        </p:blipFill>
        <p:spPr>
          <a:xfrm>
            <a:off x="1309166" y="2019186"/>
            <a:ext cx="6526312" cy="356983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Compiler Prefetching</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Insert prefetch instructions before data is needed</a:t>
            </a:r>
          </a:p>
          <a:p>
            <a:pPr>
              <a:lnSpc>
                <a:spcPct val="90000"/>
              </a:lnSpc>
            </a:pPr>
            <a:r>
              <a:rPr lang="en-US" sz="2800" dirty="0" smtClean="0"/>
              <a:t>Non-faulting:  prefetch doesn’t cause </a:t>
            </a:r>
            <a:r>
              <a:rPr lang="en-US" sz="2800" dirty="0" smtClean="0"/>
              <a:t>exceptions </a:t>
            </a:r>
            <a:r>
              <a:rPr lang="en-US" sz="1800" dirty="0" smtClean="0">
                <a:solidFill>
                  <a:srgbClr val="FF0000"/>
                </a:solidFill>
              </a:rPr>
              <a:t>for virtual address faults and protection violations</a:t>
            </a:r>
            <a:endParaRPr lang="en-US" sz="1800" dirty="0" smtClean="0">
              <a:solidFill>
                <a:srgbClr val="FF0000"/>
              </a:solidFill>
            </a:endParaRPr>
          </a:p>
          <a:p>
            <a:pPr>
              <a:lnSpc>
                <a:spcPct val="90000"/>
              </a:lnSpc>
            </a:pPr>
            <a:endParaRPr lang="en-US" sz="2800" dirty="0" smtClean="0"/>
          </a:p>
          <a:p>
            <a:pPr>
              <a:lnSpc>
                <a:spcPct val="90000"/>
              </a:lnSpc>
            </a:pPr>
            <a:r>
              <a:rPr lang="en-US" sz="2800" dirty="0" smtClean="0"/>
              <a:t>Register prefetch</a:t>
            </a:r>
          </a:p>
          <a:p>
            <a:pPr lvl="1">
              <a:lnSpc>
                <a:spcPct val="90000"/>
              </a:lnSpc>
            </a:pPr>
            <a:r>
              <a:rPr lang="en-US" sz="2400" dirty="0" smtClean="0"/>
              <a:t>Loads data into register</a:t>
            </a:r>
          </a:p>
          <a:p>
            <a:pPr>
              <a:lnSpc>
                <a:spcPct val="90000"/>
              </a:lnSpc>
            </a:pPr>
            <a:r>
              <a:rPr lang="en-US" sz="2800" dirty="0" smtClean="0"/>
              <a:t>Cache prefetch</a:t>
            </a:r>
          </a:p>
          <a:p>
            <a:pPr lvl="1">
              <a:lnSpc>
                <a:spcPct val="90000"/>
              </a:lnSpc>
            </a:pPr>
            <a:r>
              <a:rPr lang="en-US" sz="2400" dirty="0" smtClean="0"/>
              <a:t>Loads data into cache</a:t>
            </a:r>
          </a:p>
          <a:p>
            <a:pPr>
              <a:lnSpc>
                <a:spcPct val="90000"/>
              </a:lnSpc>
            </a:pPr>
            <a:endParaRPr lang="en-US" sz="2800" dirty="0" smtClean="0"/>
          </a:p>
          <a:p>
            <a:pPr>
              <a:lnSpc>
                <a:spcPct val="90000"/>
              </a:lnSpc>
            </a:pPr>
            <a:r>
              <a:rPr lang="en-US" sz="2800" dirty="0" smtClean="0"/>
              <a:t>Combine with loop unrolling and software pipelining</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313461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Use HBM to Extend Hierarchy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128 MiB to 1 GiB</a:t>
            </a:r>
          </a:p>
          <a:p>
            <a:pPr>
              <a:lnSpc>
                <a:spcPct val="90000"/>
              </a:lnSpc>
            </a:pPr>
            <a:r>
              <a:rPr lang="en-US" sz="2800" dirty="0" smtClean="0"/>
              <a:t>Smaller blocks require substantial tag storage</a:t>
            </a:r>
          </a:p>
          <a:p>
            <a:pPr>
              <a:lnSpc>
                <a:spcPct val="90000"/>
              </a:lnSpc>
            </a:pPr>
            <a:r>
              <a:rPr lang="en-US" sz="2800" dirty="0" smtClean="0"/>
              <a:t>Larger blocks are potentially inefficient</a:t>
            </a:r>
          </a:p>
          <a:p>
            <a:pPr>
              <a:lnSpc>
                <a:spcPct val="90000"/>
              </a:lnSpc>
            </a:pPr>
            <a:endParaRPr lang="en-US" sz="2800" dirty="0" smtClean="0"/>
          </a:p>
          <a:p>
            <a:pPr>
              <a:lnSpc>
                <a:spcPct val="90000"/>
              </a:lnSpc>
            </a:pPr>
            <a:r>
              <a:rPr lang="en-US" sz="2800" dirty="0" smtClean="0">
                <a:solidFill>
                  <a:schemeClr val="bg1">
                    <a:lumMod val="85000"/>
                  </a:schemeClr>
                </a:solidFill>
              </a:rPr>
              <a:t>One approach (L-H):</a:t>
            </a:r>
          </a:p>
          <a:p>
            <a:pPr lvl="1">
              <a:lnSpc>
                <a:spcPct val="90000"/>
              </a:lnSpc>
            </a:pPr>
            <a:r>
              <a:rPr lang="en-US" sz="2400" dirty="0" smtClean="0">
                <a:solidFill>
                  <a:schemeClr val="bg1">
                    <a:lumMod val="85000"/>
                  </a:schemeClr>
                </a:solidFill>
              </a:rPr>
              <a:t>Each SDRAM row is a block index</a:t>
            </a:r>
          </a:p>
          <a:p>
            <a:pPr lvl="1">
              <a:lnSpc>
                <a:spcPct val="90000"/>
              </a:lnSpc>
            </a:pPr>
            <a:r>
              <a:rPr lang="en-US" sz="2400" dirty="0" smtClean="0">
                <a:solidFill>
                  <a:schemeClr val="bg1">
                    <a:lumMod val="85000"/>
                  </a:schemeClr>
                </a:solidFill>
              </a:rPr>
              <a:t>Each row contains set of tags and 29 data segments</a:t>
            </a:r>
          </a:p>
          <a:p>
            <a:pPr lvl="1">
              <a:lnSpc>
                <a:spcPct val="90000"/>
              </a:lnSpc>
            </a:pPr>
            <a:r>
              <a:rPr lang="en-US" sz="2400" dirty="0" smtClean="0">
                <a:solidFill>
                  <a:schemeClr val="bg1">
                    <a:lumMod val="85000"/>
                  </a:schemeClr>
                </a:solidFill>
              </a:rPr>
              <a:t>29-set associative</a:t>
            </a:r>
          </a:p>
          <a:p>
            <a:pPr lvl="1">
              <a:lnSpc>
                <a:spcPct val="90000"/>
              </a:lnSpc>
            </a:pPr>
            <a:r>
              <a:rPr lang="en-US" sz="2400" dirty="0" smtClean="0">
                <a:solidFill>
                  <a:schemeClr val="bg1">
                    <a:lumMod val="85000"/>
                  </a:schemeClr>
                </a:solidFill>
              </a:rPr>
              <a:t>Hit requires a CAS</a:t>
            </a:r>
          </a:p>
          <a:p>
            <a:pPr lvl="1">
              <a:lnSpc>
                <a:spcPct val="90000"/>
              </a:lnSpc>
            </a:pPr>
            <a:endParaRPr lang="en-US" sz="2400" dirty="0" smtClean="0"/>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Use HBM to Extend Hierarchy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Another approach (Alloy cache):</a:t>
            </a:r>
          </a:p>
          <a:p>
            <a:pPr lvl="1">
              <a:lnSpc>
                <a:spcPct val="90000"/>
              </a:lnSpc>
            </a:pPr>
            <a:r>
              <a:rPr lang="en-US" sz="2400" dirty="0" smtClean="0"/>
              <a:t>Mold tag and data together</a:t>
            </a:r>
          </a:p>
          <a:p>
            <a:pPr lvl="1">
              <a:lnSpc>
                <a:spcPct val="90000"/>
              </a:lnSpc>
            </a:pPr>
            <a:r>
              <a:rPr lang="en-US" sz="2400" dirty="0" smtClean="0"/>
              <a:t>Use direct mapped</a:t>
            </a:r>
          </a:p>
          <a:p>
            <a:pPr lvl="1">
              <a:lnSpc>
                <a:spcPct val="90000"/>
              </a:lnSpc>
            </a:pPr>
            <a:endParaRPr lang="en-US" sz="2400" dirty="0" smtClean="0"/>
          </a:p>
          <a:p>
            <a:pPr>
              <a:lnSpc>
                <a:spcPct val="90000"/>
              </a:lnSpc>
            </a:pPr>
            <a:r>
              <a:rPr lang="en-US" sz="2800" dirty="0" smtClean="0"/>
              <a:t>Both schemes require two DRAM accesses for misses</a:t>
            </a:r>
          </a:p>
          <a:p>
            <a:pPr lvl="1">
              <a:lnSpc>
                <a:spcPct val="90000"/>
              </a:lnSpc>
            </a:pPr>
            <a:r>
              <a:rPr lang="en-US" sz="2400" dirty="0" smtClean="0"/>
              <a:t>Two solutions:</a:t>
            </a:r>
          </a:p>
          <a:p>
            <a:pPr lvl="2">
              <a:lnSpc>
                <a:spcPct val="90000"/>
              </a:lnSpc>
            </a:pPr>
            <a:r>
              <a:rPr lang="en-US" sz="2000" dirty="0" smtClean="0"/>
              <a:t>Use map to keep track of blocks</a:t>
            </a:r>
          </a:p>
          <a:p>
            <a:pPr lvl="2">
              <a:lnSpc>
                <a:spcPct val="90000"/>
              </a:lnSpc>
            </a:pPr>
            <a:r>
              <a:rPr lang="en-US" sz="2000" dirty="0" smtClean="0"/>
              <a:t>Predict likely misses</a:t>
            </a:r>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spTree>
    <p:extLst>
      <p:ext uri="{BB962C8B-B14F-4D97-AF65-F5344CB8AC3E}">
        <p14:creationId xmlns:p14="http://schemas.microsoft.com/office/powerpoint/2010/main" val="2883136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Use HBM to Extend Hierarchy</a:t>
            </a:r>
            <a:endParaRPr lang="en-AU" dirty="0"/>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4" name="Picture 3"/>
          <p:cNvPicPr>
            <a:picLocks noChangeAspect="1"/>
          </p:cNvPicPr>
          <p:nvPr/>
        </p:nvPicPr>
        <p:blipFill>
          <a:blip r:embed="rId3"/>
          <a:stretch>
            <a:fillRect/>
          </a:stretch>
        </p:blipFill>
        <p:spPr>
          <a:xfrm>
            <a:off x="827584" y="927240"/>
            <a:ext cx="7326368" cy="5222229"/>
          </a:xfrm>
          <a:prstGeom prst="rect">
            <a:avLst/>
          </a:prstGeom>
        </p:spPr>
      </p:pic>
    </p:spTree>
    <p:extLst>
      <p:ext uri="{BB962C8B-B14F-4D97-AF65-F5344CB8AC3E}">
        <p14:creationId xmlns:p14="http://schemas.microsoft.com/office/powerpoint/2010/main" val="333908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Summary</a:t>
            </a:r>
            <a:endParaRPr lang="en-AU" dirty="0"/>
          </a:p>
        </p:txBody>
      </p:sp>
      <p:sp>
        <p:nvSpPr>
          <p:cNvPr id="7" name="Text Box 5"/>
          <p:cNvSpPr txBox="1">
            <a:spLocks noChangeArrowheads="1"/>
          </p:cNvSpPr>
          <p:nvPr/>
        </p:nvSpPr>
        <p:spPr bwMode="auto">
          <a:xfrm rot="5400000">
            <a:off x="7623071" y="1151597"/>
            <a:ext cx="267252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Advanced Optimizations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932113" y="817563"/>
            <a:ext cx="7383212" cy="54197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Performance Gap</a:t>
            </a:r>
            <a:endParaRPr lang="en-AU" dirty="0"/>
          </a:p>
        </p:txBody>
      </p:sp>
      <p:sp>
        <p:nvSpPr>
          <p:cNvPr id="9"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448814" y="1556792"/>
            <a:ext cx="8511831" cy="426504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dirty="0"/>
          </a:p>
        </p:txBody>
      </p:sp>
      <p:sp>
        <p:nvSpPr>
          <p:cNvPr id="22531" name="Rectangle 1"/>
          <p:cNvSpPr>
            <a:spLocks noChangeArrowheads="1"/>
          </p:cNvSpPr>
          <p:nvPr/>
        </p:nvSpPr>
        <p:spPr bwMode="auto">
          <a:xfrm>
            <a:off x="406400" y="4953000"/>
            <a:ext cx="828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t>Figure B.19 The logical program in its contiguous virtual address space is shown on the left. </a:t>
            </a:r>
            <a:r>
              <a:rPr lang="en-US" altLang="en-US" sz="1200" dirty="0"/>
              <a:t>It consists of four pages, A, B, C, and D. The actual location of three of the blocks is in physical main memory and the other is located on the disk.</a:t>
            </a:r>
          </a:p>
        </p:txBody>
      </p:sp>
      <p:pic>
        <p:nvPicPr>
          <p:cNvPr id="22532" name="Picture 2" descr="Z:\02_GRAPHICS\BOOKS\02_PPTs\MKCAD(Hennessy)\PPT\AppB\bm19-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30300"/>
            <a:ext cx="38703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44625"/>
            <a:ext cx="7560839" cy="584775"/>
          </a:xfrm>
          <a:prstGeom prst="rect">
            <a:avLst/>
          </a:prstGeom>
          <a:noFill/>
        </p:spPr>
        <p:txBody>
          <a:bodyPr wrap="square" rtlCol="0">
            <a:spAutoFit/>
          </a:bodyPr>
          <a:lstStyle/>
          <a:p>
            <a:r>
              <a:rPr lang="en-US" dirty="0" smtClean="0">
                <a:latin typeface="+mn-lt"/>
              </a:rPr>
              <a:t>Virtual memory, Section B4</a:t>
            </a:r>
            <a:endParaRPr lang="en-US" dirty="0">
              <a:latin typeface="+mn-lt"/>
            </a:endParaRPr>
          </a:p>
        </p:txBody>
      </p:sp>
      <p:sp>
        <p:nvSpPr>
          <p:cNvPr id="3" name="TextBox 2"/>
          <p:cNvSpPr txBox="1"/>
          <p:nvPr/>
        </p:nvSpPr>
        <p:spPr>
          <a:xfrm>
            <a:off x="323528" y="4221088"/>
            <a:ext cx="8926681" cy="701731"/>
          </a:xfrm>
          <a:prstGeom prst="rect">
            <a:avLst/>
          </a:prstGeom>
          <a:noFill/>
        </p:spPr>
        <p:txBody>
          <a:bodyPr wrap="square" rtlCol="0">
            <a:spAutoFit/>
          </a:bodyPr>
          <a:lstStyle/>
          <a:p>
            <a:r>
              <a:rPr lang="en-US" sz="1800" dirty="0" smtClean="0">
                <a:solidFill>
                  <a:srgbClr val="FF0000"/>
                </a:solidFill>
                <a:latin typeface="+mn-lt"/>
              </a:rPr>
              <a:t>Initially meant to remove the burden of the programmers from having to deal with </a:t>
            </a:r>
          </a:p>
          <a:p>
            <a:r>
              <a:rPr lang="en-US" sz="1800" dirty="0" smtClean="0">
                <a:solidFill>
                  <a:srgbClr val="FF0000"/>
                </a:solidFill>
                <a:latin typeface="+mn-lt"/>
              </a:rPr>
              <a:t>physical memory</a:t>
            </a:r>
            <a:endParaRPr lang="en-US" sz="1800" dirty="0">
              <a:solidFill>
                <a:srgbClr val="FF0000"/>
              </a:solidFill>
              <a:latin typeface="+mn-lt"/>
            </a:endParaRPr>
          </a:p>
        </p:txBody>
      </p:sp>
    </p:spTree>
    <p:extLst>
      <p:ext uri="{BB962C8B-B14F-4D97-AF65-F5344CB8AC3E}">
        <p14:creationId xmlns:p14="http://schemas.microsoft.com/office/powerpoint/2010/main" val="192469135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073"/>
            <a:ext cx="8820472" cy="1015663"/>
          </a:xfrm>
        </p:spPr>
        <p:txBody>
          <a:bodyPr/>
          <a:lstStyle/>
          <a:p>
            <a:r>
              <a:rPr lang="en-US" dirty="0" smtClean="0"/>
              <a:t>Protection </a:t>
            </a:r>
            <a:br>
              <a:rPr lang="en-US" dirty="0" smtClean="0"/>
            </a:br>
            <a:r>
              <a:rPr lang="en-US" sz="2000" dirty="0">
                <a:solidFill>
                  <a:srgbClr val="FF0000"/>
                </a:solidFill>
              </a:rPr>
              <a:t>S</a:t>
            </a:r>
            <a:r>
              <a:rPr lang="en-US" sz="2000" dirty="0" smtClean="0">
                <a:solidFill>
                  <a:srgbClr val="FF0000"/>
                </a:solidFill>
              </a:rPr>
              <a:t>egue: </a:t>
            </a:r>
            <a:r>
              <a:rPr lang="en-US" sz="2000" b="0" dirty="0" smtClean="0">
                <a:solidFill>
                  <a:srgbClr val="FF0000"/>
                </a:solidFill>
              </a:rPr>
              <a:t>HP-2012 slides for self-contained  presentation </a:t>
            </a:r>
            <a:endParaRPr lang="en-US" sz="2000" b="0" dirty="0">
              <a:solidFill>
                <a:srgbClr val="FF0000"/>
              </a:solidFill>
            </a:endParaRPr>
          </a:p>
        </p:txBody>
      </p:sp>
      <p:sp>
        <p:nvSpPr>
          <p:cNvPr id="3" name="Content Placeholder 2"/>
          <p:cNvSpPr>
            <a:spLocks noGrp="1"/>
          </p:cNvSpPr>
          <p:nvPr>
            <p:ph idx="1"/>
          </p:nvPr>
        </p:nvSpPr>
        <p:spPr/>
        <p:txBody>
          <a:bodyPr/>
          <a:lstStyle/>
          <a:p>
            <a:r>
              <a:rPr lang="en-US" dirty="0"/>
              <a:t>Virtual memory </a:t>
            </a:r>
          </a:p>
          <a:p>
            <a:r>
              <a:rPr lang="en-US" dirty="0" smtClean="0"/>
              <a:t>Virtual </a:t>
            </a:r>
            <a:r>
              <a:rPr lang="en-US" dirty="0"/>
              <a:t>machines</a:t>
            </a:r>
          </a:p>
        </p:txBody>
      </p:sp>
      <p:sp>
        <p:nvSpPr>
          <p:cNvPr id="4" name="Footer Placeholder 3"/>
          <p:cNvSpPr>
            <a:spLocks noGrp="1"/>
          </p:cNvSpPr>
          <p:nvPr>
            <p:ph type="ftr" sz="quarter" idx="10"/>
          </p:nvPr>
        </p:nvSpPr>
        <p:spPr/>
        <p:txBody>
          <a:bodyPr/>
          <a:lstStyle/>
          <a:p>
            <a:r>
              <a:rPr lang="en-AU" dirty="0" smtClean="0"/>
              <a:t>Copyright © 2012, Elsevier Inc. All rights reserved.</a:t>
            </a:r>
            <a:endParaRPr lang="en-AU" dirty="0"/>
          </a:p>
        </p:txBody>
      </p:sp>
    </p:spTree>
    <p:extLst>
      <p:ext uri="{BB962C8B-B14F-4D97-AF65-F5344CB8AC3E}">
        <p14:creationId xmlns:p14="http://schemas.microsoft.com/office/powerpoint/2010/main" val="26025180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20700" y="38100"/>
            <a:ext cx="8928100" cy="654596"/>
          </a:xfrm>
          <a:noFill/>
        </p:spPr>
        <p:txBody>
          <a:bodyPr/>
          <a:lstStyle/>
          <a:p>
            <a:pPr marL="25400">
              <a:tabLst>
                <a:tab pos="317500" algn="l"/>
                <a:tab pos="1231900" algn="l"/>
                <a:tab pos="2146300" algn="l"/>
                <a:tab pos="3060700" algn="l"/>
                <a:tab pos="3975100" algn="l"/>
                <a:tab pos="4889500" algn="l"/>
                <a:tab pos="5803900" algn="l"/>
              </a:tabLst>
            </a:pPr>
            <a:r>
              <a:rPr lang="en-US" dirty="0">
                <a:latin typeface="Arial" charset="0"/>
              </a:rPr>
              <a:t>The Limits of Physical Addressing</a:t>
            </a:r>
          </a:p>
        </p:txBody>
      </p:sp>
      <p:sp>
        <p:nvSpPr>
          <p:cNvPr id="48130" name="Freeform 3"/>
          <p:cNvSpPr>
            <a:spLocks/>
          </p:cNvSpPr>
          <p:nvPr/>
        </p:nvSpPr>
        <p:spPr bwMode="auto">
          <a:xfrm>
            <a:off x="439738" y="1714500"/>
            <a:ext cx="12700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8131" name="Freeform 4"/>
          <p:cNvSpPr>
            <a:spLocks/>
          </p:cNvSpPr>
          <p:nvPr/>
        </p:nvSpPr>
        <p:spPr bwMode="auto">
          <a:xfrm>
            <a:off x="6624638" y="1714500"/>
            <a:ext cx="20701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8132" name="Text Box 5"/>
          <p:cNvSpPr txBox="1">
            <a:spLocks noChangeArrowheads="1"/>
          </p:cNvSpPr>
          <p:nvPr/>
        </p:nvSpPr>
        <p:spPr bwMode="auto">
          <a:xfrm>
            <a:off x="700088" y="2171700"/>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700"/>
              </a:lnSpc>
              <a:spcBef>
                <a:spcPct val="0"/>
              </a:spcBef>
            </a:pPr>
            <a:r>
              <a:rPr lang="en-US" sz="2200" dirty="0">
                <a:solidFill>
                  <a:srgbClr val="053DE8"/>
                </a:solidFill>
                <a:latin typeface="Helvetica" charset="0"/>
              </a:rPr>
              <a:t>CPU</a:t>
            </a:r>
          </a:p>
        </p:txBody>
      </p:sp>
      <p:sp>
        <p:nvSpPr>
          <p:cNvPr id="48133" name="Text Box 6"/>
          <p:cNvSpPr txBox="1">
            <a:spLocks noChangeArrowheads="1"/>
          </p:cNvSpPr>
          <p:nvPr/>
        </p:nvSpPr>
        <p:spPr bwMode="auto">
          <a:xfrm>
            <a:off x="7075488" y="2171700"/>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900"/>
              </a:lnSpc>
              <a:spcBef>
                <a:spcPct val="0"/>
              </a:spcBef>
            </a:pPr>
            <a:r>
              <a:rPr lang="en-US" sz="2200" dirty="0">
                <a:solidFill>
                  <a:srgbClr val="053DE8"/>
                </a:solidFill>
                <a:latin typeface="Helvetica" charset="0"/>
              </a:rPr>
              <a:t>Memory</a:t>
            </a:r>
          </a:p>
        </p:txBody>
      </p:sp>
      <p:sp>
        <p:nvSpPr>
          <p:cNvPr id="48134" name="Line 7"/>
          <p:cNvSpPr>
            <a:spLocks noChangeShapeType="1"/>
          </p:cNvSpPr>
          <p:nvPr/>
        </p:nvSpPr>
        <p:spPr bwMode="auto">
          <a:xfrm>
            <a:off x="1069975" y="3403600"/>
            <a:ext cx="66214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35" name="Line 8"/>
          <p:cNvSpPr>
            <a:spLocks noChangeShapeType="1"/>
          </p:cNvSpPr>
          <p:nvPr/>
        </p:nvSpPr>
        <p:spPr bwMode="auto">
          <a:xfrm>
            <a:off x="7666038" y="2990850"/>
            <a:ext cx="3175" cy="4381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8136" name="Line 9"/>
          <p:cNvSpPr>
            <a:spLocks noChangeShapeType="1"/>
          </p:cNvSpPr>
          <p:nvPr/>
        </p:nvSpPr>
        <p:spPr bwMode="auto">
          <a:xfrm>
            <a:off x="1074738" y="2990850"/>
            <a:ext cx="0" cy="4127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8137" name="Line 10"/>
          <p:cNvSpPr>
            <a:spLocks noChangeShapeType="1"/>
          </p:cNvSpPr>
          <p:nvPr/>
        </p:nvSpPr>
        <p:spPr bwMode="auto">
          <a:xfrm flipH="1">
            <a:off x="1068388" y="1301750"/>
            <a:ext cx="6597650"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8138" name="Line 11"/>
          <p:cNvSpPr>
            <a:spLocks noChangeShapeType="1"/>
          </p:cNvSpPr>
          <p:nvPr/>
        </p:nvSpPr>
        <p:spPr bwMode="auto">
          <a:xfrm>
            <a:off x="7666038" y="1314450"/>
            <a:ext cx="0" cy="400050"/>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8139" name="Line 12"/>
          <p:cNvSpPr>
            <a:spLocks noChangeShapeType="1"/>
          </p:cNvSpPr>
          <p:nvPr/>
        </p:nvSpPr>
        <p:spPr bwMode="auto">
          <a:xfrm>
            <a:off x="1049338" y="1301750"/>
            <a:ext cx="0" cy="40005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48140" name="Text Box 13"/>
          <p:cNvSpPr txBox="1">
            <a:spLocks noChangeArrowheads="1"/>
          </p:cNvSpPr>
          <p:nvPr/>
        </p:nvSpPr>
        <p:spPr bwMode="auto">
          <a:xfrm>
            <a:off x="800100" y="1824038"/>
            <a:ext cx="5699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48141" name="Text Box 14"/>
          <p:cNvSpPr txBox="1">
            <a:spLocks noChangeArrowheads="1"/>
          </p:cNvSpPr>
          <p:nvPr/>
        </p:nvSpPr>
        <p:spPr bwMode="auto">
          <a:xfrm>
            <a:off x="7380288" y="1814513"/>
            <a:ext cx="569912"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48142" name="Text Box 15"/>
          <p:cNvSpPr txBox="1">
            <a:spLocks noChangeArrowheads="1"/>
          </p:cNvSpPr>
          <p:nvPr/>
        </p:nvSpPr>
        <p:spPr bwMode="auto">
          <a:xfrm>
            <a:off x="7381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sp>
        <p:nvSpPr>
          <p:cNvPr id="48143" name="Text Box 16"/>
          <p:cNvSpPr txBox="1">
            <a:spLocks noChangeArrowheads="1"/>
          </p:cNvSpPr>
          <p:nvPr/>
        </p:nvSpPr>
        <p:spPr bwMode="auto">
          <a:xfrm>
            <a:off x="73167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grpSp>
        <p:nvGrpSpPr>
          <p:cNvPr id="48144" name="Group 17"/>
          <p:cNvGrpSpPr>
            <a:grpSpLocks/>
          </p:cNvGrpSpPr>
          <p:nvPr/>
        </p:nvGrpSpPr>
        <p:grpSpPr bwMode="auto">
          <a:xfrm>
            <a:off x="1187624" y="908720"/>
            <a:ext cx="6794500" cy="3325812"/>
            <a:chOff x="665" y="503"/>
            <a:chExt cx="4280" cy="2095"/>
          </a:xfrm>
        </p:grpSpPr>
        <p:sp>
          <p:nvSpPr>
            <p:cNvPr id="48147" name="Text Box 18"/>
            <p:cNvSpPr txBox="1">
              <a:spLocks noChangeArrowheads="1"/>
            </p:cNvSpPr>
            <p:nvPr/>
          </p:nvSpPr>
          <p:spPr bwMode="auto">
            <a:xfrm>
              <a:off x="1075" y="503"/>
              <a:ext cx="33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ja-JP" altLang="en-US" sz="2000">
                  <a:solidFill>
                    <a:srgbClr val="053DE8"/>
                  </a:solidFill>
                  <a:latin typeface="Marker Felt" charset="0"/>
                </a:rPr>
                <a:t>“</a:t>
              </a:r>
              <a:r>
                <a:rPr lang="en-US" altLang="ja-JP" sz="2000" dirty="0">
                  <a:solidFill>
                    <a:srgbClr val="053DE8"/>
                  </a:solidFill>
                  <a:latin typeface="Marker Felt" charset="0"/>
                </a:rPr>
                <a:t>Physical addresses</a:t>
              </a:r>
              <a:r>
                <a:rPr lang="ja-JP" altLang="en-US" sz="2000">
                  <a:solidFill>
                    <a:srgbClr val="053DE8"/>
                  </a:solidFill>
                  <a:latin typeface="Marker Felt" charset="0"/>
                </a:rPr>
                <a:t>”</a:t>
              </a:r>
              <a:r>
                <a:rPr lang="en-US" altLang="ja-JP" sz="2000" dirty="0">
                  <a:solidFill>
                    <a:srgbClr val="053DE8"/>
                  </a:solidFill>
                  <a:latin typeface="Marker Felt" charset="0"/>
                </a:rPr>
                <a:t> of memory locations </a:t>
              </a:r>
              <a:endParaRPr lang="en-US" sz="2000" dirty="0">
                <a:solidFill>
                  <a:srgbClr val="053DE8"/>
                </a:solidFill>
                <a:latin typeface="Marker Felt" charset="0"/>
              </a:endParaRPr>
            </a:p>
          </p:txBody>
        </p:sp>
        <p:sp>
          <p:nvSpPr>
            <p:cNvPr id="48148" name="Text Box 19"/>
            <p:cNvSpPr txBox="1">
              <a:spLocks noChangeArrowheads="1"/>
            </p:cNvSpPr>
            <p:nvPr/>
          </p:nvSpPr>
          <p:spPr bwMode="auto">
            <a:xfrm>
              <a:off x="2507" y="1856"/>
              <a:ext cx="57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200" dirty="0">
                  <a:solidFill>
                    <a:srgbClr val="053DE8"/>
                  </a:solidFill>
                  <a:latin typeface="Marker Felt" charset="0"/>
                </a:rPr>
                <a:t>Data</a:t>
              </a:r>
            </a:p>
          </p:txBody>
        </p:sp>
        <p:sp>
          <p:nvSpPr>
            <p:cNvPr id="48149" name="Text Box 20"/>
            <p:cNvSpPr txBox="1">
              <a:spLocks noChangeArrowheads="1"/>
            </p:cNvSpPr>
            <p:nvPr/>
          </p:nvSpPr>
          <p:spPr bwMode="auto">
            <a:xfrm>
              <a:off x="665" y="2210"/>
              <a:ext cx="428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All programs share one address space: </a:t>
              </a:r>
            </a:p>
            <a:p>
              <a:pPr algn="ctr" eaLnBrk="1" hangingPunct="1">
                <a:spcBef>
                  <a:spcPct val="0"/>
                </a:spcBef>
              </a:pPr>
              <a:r>
                <a:rPr lang="en-US" sz="2000" dirty="0">
                  <a:solidFill>
                    <a:schemeClr val="tx1"/>
                  </a:solidFill>
                  <a:latin typeface="Helvetica" charset="0"/>
                </a:rPr>
                <a:t>The </a:t>
              </a:r>
              <a:r>
                <a:rPr lang="en-US" sz="2000" dirty="0">
                  <a:solidFill>
                    <a:srgbClr val="053DE8"/>
                  </a:solidFill>
                  <a:latin typeface="Helvetica" charset="0"/>
                </a:rPr>
                <a:t>physical</a:t>
              </a:r>
              <a:r>
                <a:rPr lang="en-US" sz="2000" dirty="0">
                  <a:solidFill>
                    <a:schemeClr val="tx1"/>
                  </a:solidFill>
                  <a:latin typeface="Helvetica" charset="0"/>
                </a:rPr>
                <a:t> address space</a:t>
              </a:r>
            </a:p>
          </p:txBody>
        </p:sp>
      </p:grpSp>
      <p:sp>
        <p:nvSpPr>
          <p:cNvPr id="48145" name="Text Box 21"/>
          <p:cNvSpPr txBox="1">
            <a:spLocks noChangeArrowheads="1"/>
          </p:cNvSpPr>
          <p:nvPr/>
        </p:nvSpPr>
        <p:spPr bwMode="auto">
          <a:xfrm>
            <a:off x="1259632" y="5229200"/>
            <a:ext cx="6722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No way to prevent a program from accessing </a:t>
            </a:r>
            <a:r>
              <a:rPr lang="en-US" sz="2000" dirty="0">
                <a:solidFill>
                  <a:srgbClr val="053DE8"/>
                </a:solidFill>
                <a:latin typeface="Helvetica" charset="0"/>
              </a:rPr>
              <a:t>any machine resource</a:t>
            </a:r>
          </a:p>
        </p:txBody>
      </p:sp>
      <p:sp>
        <p:nvSpPr>
          <p:cNvPr id="48146" name="Text Box 22"/>
          <p:cNvSpPr txBox="1">
            <a:spLocks noChangeArrowheads="1"/>
          </p:cNvSpPr>
          <p:nvPr/>
        </p:nvSpPr>
        <p:spPr bwMode="auto">
          <a:xfrm>
            <a:off x="1259632" y="4437112"/>
            <a:ext cx="67413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Machine language programs must be</a:t>
            </a:r>
          </a:p>
          <a:p>
            <a:pPr algn="ctr" eaLnBrk="1" hangingPunct="1">
              <a:spcBef>
                <a:spcPct val="0"/>
              </a:spcBef>
            </a:pPr>
            <a:r>
              <a:rPr lang="en-US" sz="2000" dirty="0">
                <a:solidFill>
                  <a:schemeClr val="tx1"/>
                </a:solidFill>
                <a:latin typeface="Helvetica" charset="0"/>
              </a:rPr>
              <a:t>aware of the machine organization </a:t>
            </a:r>
          </a:p>
        </p:txBody>
      </p:sp>
    </p:spTree>
    <p:extLst>
      <p:ext uri="{BB962C8B-B14F-4D97-AF65-F5344CB8AC3E}">
        <p14:creationId xmlns:p14="http://schemas.microsoft.com/office/powerpoint/2010/main" val="28567987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07504" y="-171399"/>
            <a:ext cx="9036496" cy="792088"/>
          </a:xfrm>
          <a:noFill/>
        </p:spPr>
        <p:txBody>
          <a:bodyPr/>
          <a:lstStyle/>
          <a:p>
            <a:pPr marL="25400">
              <a:tabLst>
                <a:tab pos="317500" algn="l"/>
                <a:tab pos="1231900" algn="l"/>
                <a:tab pos="2146300" algn="l"/>
                <a:tab pos="3060700" algn="l"/>
                <a:tab pos="3975100" algn="l"/>
                <a:tab pos="4889500" algn="l"/>
                <a:tab pos="5803900" algn="l"/>
              </a:tabLst>
            </a:pPr>
            <a:r>
              <a:rPr lang="en-US" dirty="0">
                <a:latin typeface="Arial" charset="0"/>
              </a:rPr>
              <a:t>Solution:  Add a Layer </a:t>
            </a:r>
            <a:r>
              <a:rPr lang="en-US" dirty="0" smtClean="0">
                <a:latin typeface="Arial" charset="0"/>
              </a:rPr>
              <a:t>of Indirection</a:t>
            </a:r>
            <a:endParaRPr lang="en-US" dirty="0">
              <a:latin typeface="Arial" charset="0"/>
            </a:endParaRPr>
          </a:p>
        </p:txBody>
      </p:sp>
      <p:sp>
        <p:nvSpPr>
          <p:cNvPr id="49154" name="Freeform 3"/>
          <p:cNvSpPr>
            <a:spLocks/>
          </p:cNvSpPr>
          <p:nvPr/>
        </p:nvSpPr>
        <p:spPr bwMode="auto">
          <a:xfrm>
            <a:off x="439738" y="1714500"/>
            <a:ext cx="12700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155" name="Freeform 4"/>
          <p:cNvSpPr>
            <a:spLocks/>
          </p:cNvSpPr>
          <p:nvPr/>
        </p:nvSpPr>
        <p:spPr bwMode="auto">
          <a:xfrm>
            <a:off x="6624638" y="1714500"/>
            <a:ext cx="20701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156" name="Text Box 5"/>
          <p:cNvSpPr txBox="1">
            <a:spLocks noChangeArrowheads="1"/>
          </p:cNvSpPr>
          <p:nvPr/>
        </p:nvSpPr>
        <p:spPr bwMode="auto">
          <a:xfrm>
            <a:off x="700088" y="2171700"/>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700"/>
              </a:lnSpc>
              <a:spcBef>
                <a:spcPct val="0"/>
              </a:spcBef>
            </a:pPr>
            <a:r>
              <a:rPr lang="en-US" sz="2200" dirty="0">
                <a:solidFill>
                  <a:srgbClr val="053DE8"/>
                </a:solidFill>
                <a:latin typeface="Helvetica" charset="0"/>
              </a:rPr>
              <a:t>CPU</a:t>
            </a:r>
          </a:p>
        </p:txBody>
      </p:sp>
      <p:sp>
        <p:nvSpPr>
          <p:cNvPr id="49157" name="Text Box 6"/>
          <p:cNvSpPr txBox="1">
            <a:spLocks noChangeArrowheads="1"/>
          </p:cNvSpPr>
          <p:nvPr/>
        </p:nvSpPr>
        <p:spPr bwMode="auto">
          <a:xfrm>
            <a:off x="7075488" y="2171700"/>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900"/>
              </a:lnSpc>
              <a:spcBef>
                <a:spcPct val="0"/>
              </a:spcBef>
            </a:pPr>
            <a:r>
              <a:rPr lang="en-US" sz="2200" dirty="0">
                <a:solidFill>
                  <a:srgbClr val="053DE8"/>
                </a:solidFill>
                <a:latin typeface="Helvetica" charset="0"/>
              </a:rPr>
              <a:t>Memory</a:t>
            </a:r>
          </a:p>
        </p:txBody>
      </p:sp>
      <p:sp>
        <p:nvSpPr>
          <p:cNvPr id="49158" name="Line 7"/>
          <p:cNvSpPr>
            <a:spLocks noChangeShapeType="1"/>
          </p:cNvSpPr>
          <p:nvPr/>
        </p:nvSpPr>
        <p:spPr bwMode="auto">
          <a:xfrm>
            <a:off x="1069975" y="3403600"/>
            <a:ext cx="66214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59" name="Line 8"/>
          <p:cNvSpPr>
            <a:spLocks noChangeShapeType="1"/>
          </p:cNvSpPr>
          <p:nvPr/>
        </p:nvSpPr>
        <p:spPr bwMode="auto">
          <a:xfrm>
            <a:off x="7666038" y="2990850"/>
            <a:ext cx="3175" cy="4381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9160" name="Line 9"/>
          <p:cNvSpPr>
            <a:spLocks noChangeShapeType="1"/>
          </p:cNvSpPr>
          <p:nvPr/>
        </p:nvSpPr>
        <p:spPr bwMode="auto">
          <a:xfrm>
            <a:off x="1074738" y="2990850"/>
            <a:ext cx="0" cy="4127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9161" name="Text Box 10"/>
          <p:cNvSpPr txBox="1">
            <a:spLocks noChangeArrowheads="1"/>
          </p:cNvSpPr>
          <p:nvPr/>
        </p:nvSpPr>
        <p:spPr bwMode="auto">
          <a:xfrm>
            <a:off x="725488" y="17272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49162" name="Text Box 11"/>
          <p:cNvSpPr txBox="1">
            <a:spLocks noChangeArrowheads="1"/>
          </p:cNvSpPr>
          <p:nvPr/>
        </p:nvSpPr>
        <p:spPr bwMode="auto">
          <a:xfrm>
            <a:off x="7316788" y="17272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49163" name="Text Box 12"/>
          <p:cNvSpPr txBox="1">
            <a:spLocks noChangeArrowheads="1"/>
          </p:cNvSpPr>
          <p:nvPr/>
        </p:nvSpPr>
        <p:spPr bwMode="auto">
          <a:xfrm>
            <a:off x="7381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sp>
        <p:nvSpPr>
          <p:cNvPr id="49164" name="Text Box 13"/>
          <p:cNvSpPr txBox="1">
            <a:spLocks noChangeArrowheads="1"/>
          </p:cNvSpPr>
          <p:nvPr/>
        </p:nvSpPr>
        <p:spPr bwMode="auto">
          <a:xfrm>
            <a:off x="73167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sp>
        <p:nvSpPr>
          <p:cNvPr id="49165" name="Text Box 14"/>
          <p:cNvSpPr txBox="1">
            <a:spLocks noChangeArrowheads="1"/>
          </p:cNvSpPr>
          <p:nvPr/>
        </p:nvSpPr>
        <p:spPr bwMode="auto">
          <a:xfrm>
            <a:off x="2035175" y="3044825"/>
            <a:ext cx="9191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200" dirty="0">
                <a:solidFill>
                  <a:srgbClr val="053DE8"/>
                </a:solidFill>
                <a:latin typeface="Marker Felt" charset="0"/>
              </a:rPr>
              <a:t>Data</a:t>
            </a:r>
          </a:p>
        </p:txBody>
      </p:sp>
      <p:sp>
        <p:nvSpPr>
          <p:cNvPr id="49166" name="Text Box 15"/>
          <p:cNvSpPr txBox="1">
            <a:spLocks noChangeArrowheads="1"/>
          </p:cNvSpPr>
          <p:nvPr/>
        </p:nvSpPr>
        <p:spPr bwMode="auto">
          <a:xfrm>
            <a:off x="1168400" y="3594100"/>
            <a:ext cx="67945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User programs run in an standardized</a:t>
            </a:r>
          </a:p>
          <a:p>
            <a:pPr algn="ctr" eaLnBrk="1" hangingPunct="1">
              <a:spcBef>
                <a:spcPct val="0"/>
              </a:spcBef>
            </a:pPr>
            <a:r>
              <a:rPr lang="en-US" sz="2000" dirty="0">
                <a:solidFill>
                  <a:srgbClr val="053DE8"/>
                </a:solidFill>
                <a:latin typeface="Helvetica" charset="0"/>
              </a:rPr>
              <a:t>virtual</a:t>
            </a:r>
            <a:r>
              <a:rPr lang="en-US" sz="2000" dirty="0">
                <a:solidFill>
                  <a:schemeClr val="tx1"/>
                </a:solidFill>
                <a:latin typeface="Helvetica" charset="0"/>
              </a:rPr>
              <a:t> address space</a:t>
            </a:r>
          </a:p>
        </p:txBody>
      </p:sp>
      <p:sp>
        <p:nvSpPr>
          <p:cNvPr id="49167" name="Text Box 16"/>
          <p:cNvSpPr txBox="1">
            <a:spLocks noChangeArrowheads="1"/>
          </p:cNvSpPr>
          <p:nvPr/>
        </p:nvSpPr>
        <p:spPr bwMode="auto">
          <a:xfrm>
            <a:off x="1187624" y="4293096"/>
            <a:ext cx="70927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rgbClr val="053DE8"/>
                </a:solidFill>
                <a:latin typeface="Helvetica" charset="0"/>
              </a:rPr>
              <a:t>Address Translation</a:t>
            </a:r>
            <a:r>
              <a:rPr lang="en-US" sz="2000" dirty="0">
                <a:solidFill>
                  <a:schemeClr val="tx1"/>
                </a:solidFill>
                <a:latin typeface="Helvetica" charset="0"/>
              </a:rPr>
              <a:t> hardware </a:t>
            </a:r>
          </a:p>
          <a:p>
            <a:pPr algn="ctr" eaLnBrk="1" hangingPunct="1">
              <a:spcBef>
                <a:spcPct val="0"/>
              </a:spcBef>
            </a:pPr>
            <a:r>
              <a:rPr lang="en-US" sz="2000" dirty="0">
                <a:solidFill>
                  <a:schemeClr val="tx1"/>
                </a:solidFill>
                <a:latin typeface="Helvetica" charset="0"/>
              </a:rPr>
              <a:t>managed by the operating system (OS)</a:t>
            </a:r>
          </a:p>
          <a:p>
            <a:pPr algn="ctr" eaLnBrk="1" hangingPunct="1">
              <a:spcBef>
                <a:spcPct val="0"/>
              </a:spcBef>
            </a:pPr>
            <a:r>
              <a:rPr lang="en-US" sz="2000" dirty="0">
                <a:solidFill>
                  <a:schemeClr val="tx1"/>
                </a:solidFill>
                <a:latin typeface="Helvetica" charset="0"/>
              </a:rPr>
              <a:t>maps virtual address to physical memory</a:t>
            </a:r>
          </a:p>
        </p:txBody>
      </p:sp>
      <p:grpSp>
        <p:nvGrpSpPr>
          <p:cNvPr id="49168" name="Group 17"/>
          <p:cNvGrpSpPr>
            <a:grpSpLocks/>
          </p:cNvGrpSpPr>
          <p:nvPr/>
        </p:nvGrpSpPr>
        <p:grpSpPr bwMode="auto">
          <a:xfrm>
            <a:off x="1068388" y="923925"/>
            <a:ext cx="6691312" cy="2060575"/>
            <a:chOff x="590" y="509"/>
            <a:chExt cx="4215" cy="1298"/>
          </a:xfrm>
        </p:grpSpPr>
        <p:sp>
          <p:nvSpPr>
            <p:cNvPr id="49170" name="Freeform 18"/>
            <p:cNvSpPr>
              <a:spLocks/>
            </p:cNvSpPr>
            <p:nvPr/>
          </p:nvSpPr>
          <p:spPr bwMode="auto">
            <a:xfrm>
              <a:off x="2138" y="1007"/>
              <a:ext cx="1304" cy="800"/>
            </a:xfrm>
            <a:custGeom>
              <a:avLst/>
              <a:gdLst>
                <a:gd name="T0" fmla="*/ 0 w 10000"/>
                <a:gd name="T1" fmla="*/ 0 h 10000"/>
                <a:gd name="T2" fmla="*/ 22 w 10000"/>
                <a:gd name="T3" fmla="*/ 0 h 10000"/>
                <a:gd name="T4" fmla="*/ 22 w 10000"/>
                <a:gd name="T5" fmla="*/ 5 h 10000"/>
                <a:gd name="T6" fmla="*/ 0 w 10000"/>
                <a:gd name="T7" fmla="*/ 5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171" name="Text Box 19"/>
            <p:cNvSpPr txBox="1">
              <a:spLocks noChangeArrowheads="1"/>
            </p:cNvSpPr>
            <p:nvPr/>
          </p:nvSpPr>
          <p:spPr bwMode="auto">
            <a:xfrm>
              <a:off x="3079" y="509"/>
              <a:ext cx="17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ja-JP" altLang="en-US" sz="2200">
                  <a:solidFill>
                    <a:srgbClr val="053DE8"/>
                  </a:solidFill>
                  <a:latin typeface="Marker Felt" charset="0"/>
                </a:rPr>
                <a:t>“</a:t>
              </a:r>
              <a:r>
                <a:rPr lang="en-US" altLang="ja-JP" sz="2200" dirty="0">
                  <a:solidFill>
                    <a:srgbClr val="053DE8"/>
                  </a:solidFill>
                  <a:latin typeface="Marker Felt" charset="0"/>
                </a:rPr>
                <a:t>Physical Addresses</a:t>
              </a:r>
              <a:r>
                <a:rPr lang="ja-JP" altLang="en-US" sz="2200">
                  <a:solidFill>
                    <a:srgbClr val="053DE8"/>
                  </a:solidFill>
                  <a:latin typeface="Marker Felt" charset="0"/>
                </a:rPr>
                <a:t>”</a:t>
              </a:r>
              <a:endParaRPr lang="en-US" sz="2200" dirty="0">
                <a:solidFill>
                  <a:srgbClr val="053DE8"/>
                </a:solidFill>
                <a:latin typeface="Marker Felt" charset="0"/>
              </a:endParaRPr>
            </a:p>
          </p:txBody>
        </p:sp>
        <p:sp>
          <p:nvSpPr>
            <p:cNvPr id="49172" name="Line 20"/>
            <p:cNvSpPr>
              <a:spLocks noChangeShapeType="1"/>
            </p:cNvSpPr>
            <p:nvPr/>
          </p:nvSpPr>
          <p:spPr bwMode="auto">
            <a:xfrm flipH="1">
              <a:off x="590" y="747"/>
              <a:ext cx="1815" cy="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73" name="Line 21"/>
            <p:cNvSpPr>
              <a:spLocks noChangeShapeType="1"/>
            </p:cNvSpPr>
            <p:nvPr/>
          </p:nvSpPr>
          <p:spPr bwMode="auto">
            <a:xfrm>
              <a:off x="4746" y="755"/>
              <a:ext cx="0" cy="252"/>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9174" name="Line 22"/>
            <p:cNvSpPr>
              <a:spLocks noChangeShapeType="1"/>
            </p:cNvSpPr>
            <p:nvPr/>
          </p:nvSpPr>
          <p:spPr bwMode="auto">
            <a:xfrm>
              <a:off x="578" y="747"/>
              <a:ext cx="0" cy="25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49175" name="Text Box 23"/>
            <p:cNvSpPr txBox="1">
              <a:spLocks noChangeArrowheads="1"/>
            </p:cNvSpPr>
            <p:nvPr/>
          </p:nvSpPr>
          <p:spPr bwMode="auto">
            <a:xfrm>
              <a:off x="2282" y="1215"/>
              <a:ext cx="102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2200"/>
                </a:lnSpc>
                <a:spcBef>
                  <a:spcPct val="0"/>
                </a:spcBef>
              </a:pPr>
              <a:r>
                <a:rPr lang="en-US" sz="2200" dirty="0">
                  <a:solidFill>
                    <a:srgbClr val="053DE8"/>
                  </a:solidFill>
                  <a:latin typeface="Helvetica" charset="0"/>
                </a:rPr>
                <a:t>Address</a:t>
              </a:r>
            </a:p>
            <a:p>
              <a:pPr algn="ctr" eaLnBrk="1" hangingPunct="1">
                <a:lnSpc>
                  <a:spcPts val="2200"/>
                </a:lnSpc>
                <a:spcBef>
                  <a:spcPct val="0"/>
                </a:spcBef>
              </a:pPr>
              <a:r>
                <a:rPr lang="en-US" sz="2200" dirty="0">
                  <a:solidFill>
                    <a:srgbClr val="053DE8"/>
                  </a:solidFill>
                  <a:latin typeface="Helvetica" charset="0"/>
                </a:rPr>
                <a:t>Translation</a:t>
              </a:r>
            </a:p>
          </p:txBody>
        </p:sp>
        <p:sp>
          <p:nvSpPr>
            <p:cNvPr id="49176" name="Line 24"/>
            <p:cNvSpPr>
              <a:spLocks noChangeShapeType="1"/>
            </p:cNvSpPr>
            <p:nvPr/>
          </p:nvSpPr>
          <p:spPr bwMode="auto">
            <a:xfrm>
              <a:off x="2394" y="755"/>
              <a:ext cx="0" cy="252"/>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9177" name="Text Box 25"/>
            <p:cNvSpPr txBox="1">
              <a:spLocks noChangeArrowheads="1"/>
            </p:cNvSpPr>
            <p:nvPr/>
          </p:nvSpPr>
          <p:spPr bwMode="auto">
            <a:xfrm>
              <a:off x="2190" y="1015"/>
              <a:ext cx="40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Virtual</a:t>
              </a:r>
            </a:p>
          </p:txBody>
        </p:sp>
        <p:sp>
          <p:nvSpPr>
            <p:cNvPr id="49178" name="Text Box 26"/>
            <p:cNvSpPr txBox="1">
              <a:spLocks noChangeArrowheads="1"/>
            </p:cNvSpPr>
            <p:nvPr/>
          </p:nvSpPr>
          <p:spPr bwMode="auto">
            <a:xfrm>
              <a:off x="2886" y="1015"/>
              <a:ext cx="50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Physical</a:t>
              </a:r>
            </a:p>
          </p:txBody>
        </p:sp>
        <p:sp>
          <p:nvSpPr>
            <p:cNvPr id="49179" name="Line 27"/>
            <p:cNvSpPr>
              <a:spLocks noChangeShapeType="1"/>
            </p:cNvSpPr>
            <p:nvPr/>
          </p:nvSpPr>
          <p:spPr bwMode="auto">
            <a:xfrm flipH="1">
              <a:off x="3142" y="751"/>
              <a:ext cx="1615" cy="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80" name="Line 28"/>
            <p:cNvSpPr>
              <a:spLocks noChangeShapeType="1"/>
            </p:cNvSpPr>
            <p:nvPr/>
          </p:nvSpPr>
          <p:spPr bwMode="auto">
            <a:xfrm>
              <a:off x="3138" y="747"/>
              <a:ext cx="0" cy="25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49181" name="Text Box 29"/>
            <p:cNvSpPr txBox="1">
              <a:spLocks noChangeArrowheads="1"/>
            </p:cNvSpPr>
            <p:nvPr/>
          </p:nvSpPr>
          <p:spPr bwMode="auto">
            <a:xfrm>
              <a:off x="623" y="517"/>
              <a:ext cx="17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ja-JP" altLang="en-US" sz="2200">
                  <a:solidFill>
                    <a:srgbClr val="053DE8"/>
                  </a:solidFill>
                  <a:latin typeface="Marker Felt" charset="0"/>
                </a:rPr>
                <a:t>“</a:t>
              </a:r>
              <a:r>
                <a:rPr lang="en-US" altLang="ja-JP" sz="2200" dirty="0">
                  <a:solidFill>
                    <a:srgbClr val="053DE8"/>
                  </a:solidFill>
                  <a:latin typeface="Marker Felt" charset="0"/>
                </a:rPr>
                <a:t>Virtual Addresses</a:t>
              </a:r>
              <a:r>
                <a:rPr lang="ja-JP" altLang="en-US" sz="2200">
                  <a:solidFill>
                    <a:srgbClr val="053DE8"/>
                  </a:solidFill>
                  <a:latin typeface="Marker Felt" charset="0"/>
                </a:rPr>
                <a:t>”</a:t>
              </a:r>
              <a:endParaRPr lang="en-US" sz="2200" dirty="0">
                <a:solidFill>
                  <a:srgbClr val="053DE8"/>
                </a:solidFill>
                <a:latin typeface="Marker Felt" charset="0"/>
              </a:endParaRPr>
            </a:p>
          </p:txBody>
        </p:sp>
      </p:grpSp>
      <p:sp>
        <p:nvSpPr>
          <p:cNvPr id="49169" name="Text Box 30"/>
          <p:cNvSpPr txBox="1">
            <a:spLocks noChangeArrowheads="1"/>
          </p:cNvSpPr>
          <p:nvPr/>
        </p:nvSpPr>
        <p:spPr bwMode="auto">
          <a:xfrm>
            <a:off x="755576" y="5445224"/>
            <a:ext cx="798202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Hardware supports </a:t>
            </a:r>
            <a:r>
              <a:rPr lang="ja-JP" altLang="en-US" sz="2000" dirty="0">
                <a:solidFill>
                  <a:schemeClr val="tx1"/>
                </a:solidFill>
                <a:latin typeface="Helvetica" charset="0"/>
              </a:rPr>
              <a:t>“</a:t>
            </a:r>
            <a:r>
              <a:rPr lang="en-US" altLang="ja-JP" sz="2000" dirty="0">
                <a:solidFill>
                  <a:schemeClr val="tx1"/>
                </a:solidFill>
                <a:latin typeface="Helvetica" charset="0"/>
              </a:rPr>
              <a:t>modern</a:t>
            </a:r>
            <a:r>
              <a:rPr lang="ja-JP" altLang="en-US" sz="2000" dirty="0">
                <a:solidFill>
                  <a:schemeClr val="tx1"/>
                </a:solidFill>
                <a:latin typeface="Helvetica" charset="0"/>
              </a:rPr>
              <a:t>”</a:t>
            </a:r>
            <a:r>
              <a:rPr lang="en-US" altLang="ja-JP" sz="2000" dirty="0">
                <a:solidFill>
                  <a:schemeClr val="tx1"/>
                </a:solidFill>
                <a:latin typeface="Helvetica" charset="0"/>
              </a:rPr>
              <a:t> OS features:</a:t>
            </a:r>
          </a:p>
          <a:p>
            <a:pPr algn="ctr" eaLnBrk="1" hangingPunct="1">
              <a:spcBef>
                <a:spcPct val="0"/>
              </a:spcBef>
            </a:pPr>
            <a:r>
              <a:rPr lang="en-US" sz="2000" dirty="0">
                <a:solidFill>
                  <a:srgbClr val="0000FF"/>
                </a:solidFill>
                <a:latin typeface="Helvetica" charset="0"/>
              </a:rPr>
              <a:t>Protection, Translation, Sharing</a:t>
            </a:r>
          </a:p>
        </p:txBody>
      </p:sp>
    </p:spTree>
    <p:extLst>
      <p:ext uri="{BB962C8B-B14F-4D97-AF65-F5344CB8AC3E}">
        <p14:creationId xmlns:p14="http://schemas.microsoft.com/office/powerpoint/2010/main" val="25647642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68AE37CA-1C76-FC40-AB57-CD3749C7E6C8}" type="datetime1">
              <a:rPr lang="en-US" sz="1400">
                <a:solidFill>
                  <a:schemeClr val="accent2"/>
                </a:solidFill>
                <a:latin typeface="Times New Roman" charset="0"/>
              </a:rPr>
              <a:pPr/>
              <a:t>2/7/2019</a:t>
            </a:fld>
            <a:endParaRPr lang="en-US" sz="1400" dirty="0">
              <a:solidFill>
                <a:schemeClr val="accent2"/>
              </a:solidFill>
              <a:latin typeface="Times New Roman" charset="0"/>
            </a:endParaRPr>
          </a:p>
        </p:txBody>
      </p:sp>
      <p:sp>
        <p:nvSpPr>
          <p:cNvPr id="5017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dirty="0">
                <a:solidFill>
                  <a:srgbClr val="114FFB"/>
                </a:solidFill>
                <a:latin typeface="Helvetica" charset="0"/>
              </a:rPr>
              <a:t>CS252-s06, Lec 04-cache review</a:t>
            </a:r>
          </a:p>
        </p:txBody>
      </p:sp>
      <p:sp>
        <p:nvSpPr>
          <p:cNvPr id="5017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0A39F55-3A51-C549-B62D-12A4996294F2}" type="slidenum">
              <a:rPr lang="en-US" sz="1400">
                <a:solidFill>
                  <a:schemeClr val="accent2"/>
                </a:solidFill>
                <a:latin typeface="Times New Roman" charset="0"/>
              </a:rPr>
              <a:pPr/>
              <a:t>54</a:t>
            </a:fld>
            <a:endParaRPr lang="en-US" sz="1400" b="0" dirty="0">
              <a:solidFill>
                <a:srgbClr val="FBBA03"/>
              </a:solidFill>
              <a:latin typeface="Times New Roman" charset="0"/>
            </a:endParaRPr>
          </a:p>
        </p:txBody>
      </p:sp>
      <p:sp>
        <p:nvSpPr>
          <p:cNvPr id="50180" name="Rectangle 2"/>
          <p:cNvSpPr>
            <a:spLocks noGrp="1" noChangeArrowheads="1"/>
          </p:cNvSpPr>
          <p:nvPr>
            <p:ph type="title"/>
          </p:nvPr>
        </p:nvSpPr>
        <p:spPr>
          <a:xfrm>
            <a:off x="0" y="-171400"/>
            <a:ext cx="9144000" cy="936104"/>
          </a:xfrm>
        </p:spPr>
        <p:txBody>
          <a:bodyPr/>
          <a:lstStyle/>
          <a:p>
            <a:r>
              <a:rPr lang="en-US" dirty="0">
                <a:latin typeface="Arial" charset="0"/>
              </a:rPr>
              <a:t>Three Advantages of </a:t>
            </a:r>
            <a:r>
              <a:rPr lang="en-US" dirty="0" smtClean="0">
                <a:latin typeface="Arial" charset="0"/>
              </a:rPr>
              <a:t>Virtual Memory</a:t>
            </a:r>
            <a:endParaRPr lang="en-US" dirty="0">
              <a:latin typeface="Arial" charset="0"/>
            </a:endParaRPr>
          </a:p>
        </p:txBody>
      </p:sp>
      <p:sp>
        <p:nvSpPr>
          <p:cNvPr id="50181" name="Rectangle 3"/>
          <p:cNvSpPr>
            <a:spLocks noGrp="1" noChangeArrowheads="1"/>
          </p:cNvSpPr>
          <p:nvPr>
            <p:ph type="body" idx="1"/>
          </p:nvPr>
        </p:nvSpPr>
        <p:spPr>
          <a:xfrm>
            <a:off x="0" y="764704"/>
            <a:ext cx="9144000" cy="6398097"/>
          </a:xfrm>
        </p:spPr>
        <p:txBody>
          <a:bodyPr/>
          <a:lstStyle/>
          <a:p>
            <a:pPr>
              <a:spcBef>
                <a:spcPct val="15000"/>
              </a:spcBef>
            </a:pPr>
            <a:r>
              <a:rPr lang="en-US" sz="2000" dirty="0">
                <a:solidFill>
                  <a:schemeClr val="accent1"/>
                </a:solidFill>
                <a:latin typeface="Arial" charset="0"/>
              </a:rPr>
              <a:t>Translation:</a:t>
            </a:r>
            <a:r>
              <a:rPr lang="en-US" sz="2000" dirty="0">
                <a:latin typeface="Arial" charset="0"/>
              </a:rPr>
              <a:t> </a:t>
            </a:r>
          </a:p>
          <a:p>
            <a:pPr lvl="1">
              <a:spcBef>
                <a:spcPct val="15000"/>
              </a:spcBef>
            </a:pPr>
            <a:r>
              <a:rPr lang="en-US" sz="2000" dirty="0">
                <a:latin typeface="Arial" charset="0"/>
              </a:rPr>
              <a:t>Program can be given consistent view of memory, even though physical memory is scrambled</a:t>
            </a:r>
          </a:p>
          <a:p>
            <a:pPr lvl="1">
              <a:spcBef>
                <a:spcPct val="15000"/>
              </a:spcBef>
            </a:pPr>
            <a:r>
              <a:rPr lang="en-US" sz="2000" dirty="0">
                <a:latin typeface="Arial" charset="0"/>
              </a:rPr>
              <a:t>Makes multithreading reasonable (now used a lot!)</a:t>
            </a:r>
          </a:p>
          <a:p>
            <a:pPr lvl="1">
              <a:spcBef>
                <a:spcPct val="15000"/>
              </a:spcBef>
            </a:pPr>
            <a:r>
              <a:rPr lang="en-US" sz="2000" dirty="0">
                <a:latin typeface="Arial" charset="0"/>
              </a:rPr>
              <a:t>Only the most important part of program (</a:t>
            </a:r>
            <a:r>
              <a:rPr lang="ja-JP" altLang="en-US" sz="2000" dirty="0">
                <a:latin typeface="Arial" charset="0"/>
              </a:rPr>
              <a:t>“</a:t>
            </a:r>
            <a:r>
              <a:rPr lang="en-US" altLang="ja-JP" sz="2000" dirty="0">
                <a:latin typeface="Arial" charset="0"/>
              </a:rPr>
              <a:t>Working Set</a:t>
            </a:r>
            <a:r>
              <a:rPr lang="ja-JP" altLang="en-US" sz="2000" dirty="0">
                <a:latin typeface="Arial" charset="0"/>
              </a:rPr>
              <a:t>”</a:t>
            </a:r>
            <a:r>
              <a:rPr lang="en-US" altLang="ja-JP" sz="2000" dirty="0">
                <a:latin typeface="Arial" charset="0"/>
              </a:rPr>
              <a:t>) must be in physical memory.</a:t>
            </a:r>
          </a:p>
          <a:p>
            <a:pPr lvl="1">
              <a:spcBef>
                <a:spcPct val="15000"/>
              </a:spcBef>
            </a:pPr>
            <a:r>
              <a:rPr lang="en-US" sz="2000" dirty="0">
                <a:latin typeface="Arial" charset="0"/>
              </a:rPr>
              <a:t>Contiguous structures (like stacks) use only as much physical memory as necessary yet still grow later.</a:t>
            </a:r>
          </a:p>
          <a:p>
            <a:pPr>
              <a:spcBef>
                <a:spcPct val="15000"/>
              </a:spcBef>
            </a:pPr>
            <a:r>
              <a:rPr lang="en-US" sz="2000" dirty="0">
                <a:solidFill>
                  <a:schemeClr val="accent1"/>
                </a:solidFill>
                <a:latin typeface="Arial" charset="0"/>
              </a:rPr>
              <a:t>Protection:</a:t>
            </a:r>
            <a:endParaRPr lang="en-US" sz="2000" dirty="0">
              <a:latin typeface="Arial" charset="0"/>
            </a:endParaRPr>
          </a:p>
          <a:p>
            <a:pPr lvl="1">
              <a:spcBef>
                <a:spcPct val="15000"/>
              </a:spcBef>
            </a:pPr>
            <a:r>
              <a:rPr lang="en-US" sz="2000" dirty="0">
                <a:latin typeface="Arial" charset="0"/>
              </a:rPr>
              <a:t>Different threads (or processes) protected from each other.</a:t>
            </a:r>
          </a:p>
          <a:p>
            <a:pPr lvl="1">
              <a:spcBef>
                <a:spcPct val="15000"/>
              </a:spcBef>
            </a:pPr>
            <a:r>
              <a:rPr lang="en-US" sz="2000" dirty="0">
                <a:latin typeface="Arial" charset="0"/>
              </a:rPr>
              <a:t>Different pages can be given special behavior</a:t>
            </a:r>
          </a:p>
          <a:p>
            <a:pPr lvl="2">
              <a:spcBef>
                <a:spcPct val="15000"/>
              </a:spcBef>
            </a:pPr>
            <a:r>
              <a:rPr lang="en-US" sz="2000" dirty="0">
                <a:latin typeface="Arial" charset="0"/>
              </a:rPr>
              <a:t> (Read Only, Invisible to user programs, etc).</a:t>
            </a:r>
          </a:p>
          <a:p>
            <a:pPr lvl="1">
              <a:spcBef>
                <a:spcPct val="15000"/>
              </a:spcBef>
            </a:pPr>
            <a:r>
              <a:rPr lang="en-US" sz="2000" dirty="0">
                <a:latin typeface="Arial" charset="0"/>
              </a:rPr>
              <a:t>Kernel data protected from User programs</a:t>
            </a:r>
          </a:p>
          <a:p>
            <a:pPr lvl="1">
              <a:spcBef>
                <a:spcPct val="15000"/>
              </a:spcBef>
            </a:pPr>
            <a:r>
              <a:rPr lang="en-US" sz="2000" dirty="0">
                <a:latin typeface="Arial" charset="0"/>
              </a:rPr>
              <a:t>Very important for protection from malicious programs</a:t>
            </a:r>
          </a:p>
          <a:p>
            <a:pPr>
              <a:spcBef>
                <a:spcPct val="15000"/>
              </a:spcBef>
            </a:pPr>
            <a:r>
              <a:rPr lang="en-US" sz="2000" dirty="0">
                <a:solidFill>
                  <a:schemeClr val="accent1"/>
                </a:solidFill>
                <a:latin typeface="Arial" charset="0"/>
              </a:rPr>
              <a:t>Sharing:</a:t>
            </a:r>
            <a:endParaRPr lang="en-US" sz="2000" dirty="0">
              <a:latin typeface="Arial" charset="0"/>
            </a:endParaRPr>
          </a:p>
          <a:p>
            <a:pPr lvl="1">
              <a:spcBef>
                <a:spcPct val="15000"/>
              </a:spcBef>
            </a:pPr>
            <a:r>
              <a:rPr lang="en-US" sz="2000" dirty="0">
                <a:latin typeface="Arial" charset="0"/>
              </a:rPr>
              <a:t>Can map same physical page to multiple </a:t>
            </a:r>
            <a:r>
              <a:rPr lang="en-US" sz="2000" dirty="0" smtClean="0">
                <a:latin typeface="Arial" charset="0"/>
              </a:rPr>
              <a:t>users (</a:t>
            </a:r>
            <a:r>
              <a:rPr lang="ja-JP" altLang="en-US" sz="2000" dirty="0">
                <a:latin typeface="Arial" charset="0"/>
              </a:rPr>
              <a:t>“</a:t>
            </a:r>
            <a:r>
              <a:rPr lang="en-US" altLang="ja-JP" sz="2000" dirty="0">
                <a:latin typeface="Arial" charset="0"/>
              </a:rPr>
              <a:t>Shared memory</a:t>
            </a:r>
            <a:r>
              <a:rPr lang="ja-JP" altLang="en-US" sz="2000" dirty="0">
                <a:latin typeface="Arial" charset="0"/>
              </a:rPr>
              <a:t>”</a:t>
            </a:r>
            <a:r>
              <a:rPr lang="en-US" altLang="ja-JP" sz="2000" dirty="0">
                <a:latin typeface="Arial" charset="0"/>
              </a:rPr>
              <a:t>)</a:t>
            </a:r>
            <a:endParaRPr lang="en-US" sz="2000" dirty="0">
              <a:latin typeface="Arial" charset="0"/>
            </a:endParaRPr>
          </a:p>
        </p:txBody>
      </p:sp>
    </p:spTree>
    <p:extLst>
      <p:ext uri="{BB962C8B-B14F-4D97-AF65-F5344CB8AC3E}">
        <p14:creationId xmlns:p14="http://schemas.microsoft.com/office/powerpoint/2010/main" val="23167743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68300" y="266124"/>
            <a:ext cx="8928100" cy="354564"/>
          </a:xfrm>
          <a:noFill/>
        </p:spPr>
        <p:txBody>
          <a:bodyPr/>
          <a:lstStyle/>
          <a:p>
            <a:pPr marL="25400">
              <a:tabLst>
                <a:tab pos="317500" algn="l"/>
                <a:tab pos="1231900" algn="l"/>
                <a:tab pos="2146300" algn="l"/>
                <a:tab pos="3060700" algn="l"/>
                <a:tab pos="3975100" algn="l"/>
                <a:tab pos="4889500" algn="l"/>
                <a:tab pos="5803900" algn="l"/>
              </a:tabLst>
            </a:pPr>
            <a:r>
              <a:rPr lang="en-US" sz="3200" dirty="0">
                <a:latin typeface="Arial" charset="0"/>
              </a:rPr>
              <a:t>Page tables encode virtual address spaces</a:t>
            </a:r>
          </a:p>
        </p:txBody>
      </p:sp>
      <p:grpSp>
        <p:nvGrpSpPr>
          <p:cNvPr id="2" name="Group 3"/>
          <p:cNvGrpSpPr>
            <a:grpSpLocks/>
          </p:cNvGrpSpPr>
          <p:nvPr/>
        </p:nvGrpSpPr>
        <p:grpSpPr bwMode="auto">
          <a:xfrm>
            <a:off x="4013200" y="2247900"/>
            <a:ext cx="4619625" cy="2832100"/>
            <a:chOff x="2212" y="1239"/>
            <a:chExt cx="2910" cy="1784"/>
          </a:xfrm>
        </p:grpSpPr>
        <p:sp>
          <p:nvSpPr>
            <p:cNvPr id="52266" name="Text Box 4"/>
            <p:cNvSpPr txBox="1">
              <a:spLocks noChangeArrowheads="1"/>
            </p:cNvSpPr>
            <p:nvPr/>
          </p:nvSpPr>
          <p:spPr bwMode="auto">
            <a:xfrm>
              <a:off x="2212" y="1399"/>
              <a:ext cx="1880"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r" eaLnBrk="1" hangingPunct="1">
                <a:spcBef>
                  <a:spcPct val="0"/>
                </a:spcBef>
              </a:pPr>
              <a:r>
                <a:rPr lang="en-US" sz="2700" dirty="0">
                  <a:solidFill>
                    <a:schemeClr val="tx1"/>
                  </a:solidFill>
                  <a:latin typeface="Helvetica" charset="0"/>
                </a:rPr>
                <a:t>A machine usually supports</a:t>
              </a:r>
            </a:p>
            <a:p>
              <a:pPr algn="r" eaLnBrk="1" hangingPunct="1">
                <a:spcBef>
                  <a:spcPct val="0"/>
                </a:spcBef>
              </a:pPr>
              <a:r>
                <a:rPr lang="en-US" sz="2700" dirty="0">
                  <a:solidFill>
                    <a:schemeClr val="tx1"/>
                  </a:solidFill>
                  <a:latin typeface="Helvetica" charset="0"/>
                </a:rPr>
                <a:t>pages of a few sizes</a:t>
              </a:r>
            </a:p>
            <a:p>
              <a:pPr algn="r" eaLnBrk="1" hangingPunct="1">
                <a:spcBef>
                  <a:spcPct val="0"/>
                </a:spcBef>
              </a:pPr>
              <a:r>
                <a:rPr lang="en-US" sz="2700" dirty="0">
                  <a:solidFill>
                    <a:schemeClr val="tx1"/>
                  </a:solidFill>
                  <a:latin typeface="Helvetica" charset="0"/>
                </a:rPr>
                <a:t>(MIPS R4000):</a:t>
              </a:r>
            </a:p>
          </p:txBody>
        </p:sp>
        <p:pic>
          <p:nvPicPr>
            <p:cNvPr id="52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 y="1239"/>
              <a:ext cx="791"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grpSp>
        <p:nvGrpSpPr>
          <p:cNvPr id="3" name="Group 6"/>
          <p:cNvGrpSpPr>
            <a:grpSpLocks/>
          </p:cNvGrpSpPr>
          <p:nvPr/>
        </p:nvGrpSpPr>
        <p:grpSpPr bwMode="auto">
          <a:xfrm>
            <a:off x="971550" y="1009650"/>
            <a:ext cx="7486650" cy="4979988"/>
            <a:chOff x="539" y="556"/>
            <a:chExt cx="4716" cy="3137"/>
          </a:xfrm>
        </p:grpSpPr>
        <p:grpSp>
          <p:nvGrpSpPr>
            <p:cNvPr id="52259" name="Group 7"/>
            <p:cNvGrpSpPr>
              <a:grpSpLocks/>
            </p:cNvGrpSpPr>
            <p:nvPr/>
          </p:nvGrpSpPr>
          <p:grpSpPr bwMode="auto">
            <a:xfrm>
              <a:off x="1410" y="556"/>
              <a:ext cx="872" cy="1164"/>
              <a:chOff x="1297" y="556"/>
              <a:chExt cx="872" cy="1164"/>
            </a:xfrm>
          </p:grpSpPr>
          <p:sp>
            <p:nvSpPr>
              <p:cNvPr id="52261" name="Text Box 8"/>
              <p:cNvSpPr txBox="1">
                <a:spLocks noChangeArrowheads="1"/>
              </p:cNvSpPr>
              <p:nvPr/>
            </p:nvSpPr>
            <p:spPr bwMode="auto">
              <a:xfrm>
                <a:off x="1297" y="556"/>
                <a:ext cx="8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0" algn="l"/>
                    <a:tab pos="914400" algn="l"/>
                  </a:tabLst>
                  <a:defRPr sz="1600" b="1">
                    <a:solidFill>
                      <a:schemeClr val="hlink"/>
                    </a:solidFill>
                    <a:latin typeface="Arial" charset="0"/>
                    <a:ea typeface="ＭＳ Ｐゴシック" charset="0"/>
                    <a:cs typeface="ＭＳ Ｐゴシック" charset="0"/>
                  </a:defRPr>
                </a:lvl1pPr>
                <a:lvl2pPr marL="742950" indent="-285750">
                  <a:tabLst>
                    <a:tab pos="0" algn="l"/>
                    <a:tab pos="914400" algn="l"/>
                  </a:tabLst>
                  <a:defRPr sz="1600" b="1">
                    <a:solidFill>
                      <a:schemeClr val="hlink"/>
                    </a:solidFill>
                    <a:latin typeface="Arial" charset="0"/>
                    <a:ea typeface="ＭＳ Ｐゴシック" charset="0"/>
                  </a:defRPr>
                </a:lvl2pPr>
                <a:lvl3pPr marL="1143000" indent="-228600">
                  <a:tabLst>
                    <a:tab pos="0" algn="l"/>
                    <a:tab pos="914400" algn="l"/>
                  </a:tabLst>
                  <a:defRPr sz="1600" b="1">
                    <a:solidFill>
                      <a:schemeClr val="hlink"/>
                    </a:solidFill>
                    <a:latin typeface="Arial" charset="0"/>
                    <a:ea typeface="ＭＳ Ｐゴシック" charset="0"/>
                  </a:defRPr>
                </a:lvl3pPr>
                <a:lvl4pPr marL="1600200" indent="-228600">
                  <a:tabLst>
                    <a:tab pos="0" algn="l"/>
                    <a:tab pos="914400" algn="l"/>
                  </a:tabLst>
                  <a:defRPr sz="1600" b="1">
                    <a:solidFill>
                      <a:schemeClr val="hlink"/>
                    </a:solidFill>
                    <a:latin typeface="Arial" charset="0"/>
                    <a:ea typeface="ＭＳ Ｐゴシック" charset="0"/>
                  </a:defRPr>
                </a:lvl4pPr>
                <a:lvl5pPr marL="2057400" indent="-228600">
                  <a:tabLst>
                    <a:tab pos="0" algn="l"/>
                    <a:tab pos="9144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9pPr>
              </a:lstStyle>
              <a:p>
                <a:pPr algn="ctr" eaLnBrk="1" hangingPunct="1">
                  <a:lnSpc>
                    <a:spcPts val="1700"/>
                  </a:lnSpc>
                  <a:spcBef>
                    <a:spcPct val="0"/>
                  </a:spcBef>
                </a:pPr>
                <a:r>
                  <a:rPr lang="en-US" sz="1400" dirty="0">
                    <a:solidFill>
                      <a:schemeClr val="tx1"/>
                    </a:solidFill>
                  </a:rPr>
                  <a:t>Physical</a:t>
                </a:r>
              </a:p>
              <a:p>
                <a:pPr algn="ctr" eaLnBrk="1" hangingPunct="1">
                  <a:lnSpc>
                    <a:spcPts val="1700"/>
                  </a:lnSpc>
                  <a:spcBef>
                    <a:spcPct val="0"/>
                  </a:spcBef>
                </a:pPr>
                <a:r>
                  <a:rPr lang="en-US" sz="1400" dirty="0">
                    <a:solidFill>
                      <a:schemeClr val="tx1"/>
                    </a:solidFill>
                  </a:rPr>
                  <a:t>Memory Space</a:t>
                </a:r>
              </a:p>
            </p:txBody>
          </p:sp>
          <p:sp>
            <p:nvSpPr>
              <p:cNvPr id="52262" name="Freeform 9"/>
              <p:cNvSpPr>
                <a:spLocks/>
              </p:cNvSpPr>
              <p:nvPr/>
            </p:nvSpPr>
            <p:spPr bwMode="auto">
              <a:xfrm>
                <a:off x="1478" y="960"/>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chemeClr val="tx1"/>
                </a:solidFill>
                <a:prstDash val="solid"/>
                <a:round/>
                <a:headEnd/>
                <a:tailEnd/>
              </a:ln>
            </p:spPr>
            <p:txBody>
              <a:bodyPr/>
              <a:lstStyle/>
              <a:p>
                <a:endParaRPr lang="en-US" dirty="0"/>
              </a:p>
            </p:txBody>
          </p:sp>
          <p:sp>
            <p:nvSpPr>
              <p:cNvPr id="52263" name="Freeform 10"/>
              <p:cNvSpPr>
                <a:spLocks/>
              </p:cNvSpPr>
              <p:nvPr/>
            </p:nvSpPr>
            <p:spPr bwMode="auto">
              <a:xfrm>
                <a:off x="1478" y="1152"/>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chemeClr val="tx1"/>
                </a:solidFill>
                <a:prstDash val="solid"/>
                <a:round/>
                <a:headEnd/>
                <a:tailEnd/>
              </a:ln>
            </p:spPr>
            <p:txBody>
              <a:bodyPr/>
              <a:lstStyle/>
              <a:p>
                <a:endParaRPr lang="en-US" dirty="0"/>
              </a:p>
            </p:txBody>
          </p:sp>
          <p:sp>
            <p:nvSpPr>
              <p:cNvPr id="52264" name="Freeform 11"/>
              <p:cNvSpPr>
                <a:spLocks/>
              </p:cNvSpPr>
              <p:nvPr/>
            </p:nvSpPr>
            <p:spPr bwMode="auto">
              <a:xfrm>
                <a:off x="1478" y="1344"/>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chemeClr val="tx1"/>
                </a:solidFill>
                <a:prstDash val="solid"/>
                <a:round/>
                <a:headEnd/>
                <a:tailEnd/>
              </a:ln>
            </p:spPr>
            <p:txBody>
              <a:bodyPr/>
              <a:lstStyle/>
              <a:p>
                <a:endParaRPr lang="en-US" dirty="0"/>
              </a:p>
            </p:txBody>
          </p:sp>
          <p:sp>
            <p:nvSpPr>
              <p:cNvPr id="52265" name="Freeform 12"/>
              <p:cNvSpPr>
                <a:spLocks/>
              </p:cNvSpPr>
              <p:nvPr/>
            </p:nvSpPr>
            <p:spPr bwMode="auto">
              <a:xfrm>
                <a:off x="1478" y="1536"/>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chemeClr val="tx1"/>
                </a:solidFill>
                <a:prstDash val="solid"/>
                <a:round/>
                <a:headEnd/>
                <a:tailEnd/>
              </a:ln>
            </p:spPr>
            <p:txBody>
              <a:bodyPr/>
              <a:lstStyle/>
              <a:p>
                <a:endParaRPr lang="en-US" dirty="0"/>
              </a:p>
            </p:txBody>
          </p:sp>
        </p:grpSp>
        <p:sp>
          <p:nvSpPr>
            <p:cNvPr id="52260" name="Text Box 13"/>
            <p:cNvSpPr txBox="1">
              <a:spLocks noChangeArrowheads="1"/>
            </p:cNvSpPr>
            <p:nvPr/>
          </p:nvSpPr>
          <p:spPr bwMode="auto">
            <a:xfrm>
              <a:off x="539" y="3305"/>
              <a:ext cx="47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A valid page table entry codes </a:t>
              </a:r>
              <a:r>
                <a:rPr lang="en-US" sz="2000" dirty="0">
                  <a:solidFill>
                    <a:srgbClr val="0000FF"/>
                  </a:solidFill>
                  <a:latin typeface="Helvetica" charset="0"/>
                </a:rPr>
                <a:t>physical memory </a:t>
              </a:r>
              <a:r>
                <a:rPr lang="ja-JP" altLang="en-US" sz="2000" dirty="0">
                  <a:solidFill>
                    <a:srgbClr val="0000FF"/>
                  </a:solidFill>
                  <a:latin typeface="Helvetica" charset="0"/>
                </a:rPr>
                <a:t>“</a:t>
              </a:r>
              <a:r>
                <a:rPr lang="en-US" altLang="ja-JP" sz="2000" dirty="0">
                  <a:solidFill>
                    <a:srgbClr val="0000FF"/>
                  </a:solidFill>
                  <a:latin typeface="Helvetica" charset="0"/>
                </a:rPr>
                <a:t>frame</a:t>
              </a:r>
              <a:r>
                <a:rPr lang="ja-JP" altLang="en-US" sz="2000" dirty="0">
                  <a:solidFill>
                    <a:srgbClr val="0000FF"/>
                  </a:solidFill>
                  <a:latin typeface="Helvetica" charset="0"/>
                </a:rPr>
                <a:t>”</a:t>
              </a:r>
              <a:r>
                <a:rPr lang="en-US" altLang="ja-JP" sz="2000" dirty="0">
                  <a:solidFill>
                    <a:schemeClr val="tx1"/>
                  </a:solidFill>
                  <a:latin typeface="Helvetica" charset="0"/>
                </a:rPr>
                <a:t> address for the page</a:t>
              </a:r>
              <a:endParaRPr lang="en-US" sz="2000" dirty="0">
                <a:solidFill>
                  <a:schemeClr val="tx1"/>
                </a:solidFill>
                <a:latin typeface="Helvetica" charset="0"/>
              </a:endParaRPr>
            </a:p>
          </p:txBody>
        </p:sp>
      </p:grpSp>
      <p:sp>
        <p:nvSpPr>
          <p:cNvPr id="52228" name="Text Box 14"/>
          <p:cNvSpPr txBox="1">
            <a:spLocks noChangeArrowheads="1"/>
          </p:cNvSpPr>
          <p:nvPr/>
        </p:nvSpPr>
        <p:spPr bwMode="auto">
          <a:xfrm>
            <a:off x="4013200" y="963613"/>
            <a:ext cx="50165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300" dirty="0">
                <a:solidFill>
                  <a:schemeClr val="tx1"/>
                </a:solidFill>
                <a:latin typeface="Helvetica" charset="0"/>
              </a:rPr>
              <a:t>A virtual address space</a:t>
            </a:r>
          </a:p>
          <a:p>
            <a:pPr algn="ctr" eaLnBrk="1" hangingPunct="1">
              <a:spcBef>
                <a:spcPct val="0"/>
              </a:spcBef>
            </a:pPr>
            <a:r>
              <a:rPr lang="en-US" sz="2300" dirty="0">
                <a:solidFill>
                  <a:schemeClr val="tx1"/>
                </a:solidFill>
                <a:latin typeface="Helvetica" charset="0"/>
              </a:rPr>
              <a:t>is divided into blocks</a:t>
            </a:r>
          </a:p>
          <a:p>
            <a:pPr algn="ctr" eaLnBrk="1" hangingPunct="1">
              <a:spcBef>
                <a:spcPct val="0"/>
              </a:spcBef>
            </a:pPr>
            <a:r>
              <a:rPr lang="en-US" sz="2300" dirty="0">
                <a:solidFill>
                  <a:schemeClr val="tx1"/>
                </a:solidFill>
                <a:latin typeface="Helvetica" charset="0"/>
              </a:rPr>
              <a:t>of memory called </a:t>
            </a:r>
            <a:r>
              <a:rPr lang="en-US" sz="2300" dirty="0">
                <a:solidFill>
                  <a:srgbClr val="0000FF"/>
                </a:solidFill>
                <a:latin typeface="Helvetica" charset="0"/>
              </a:rPr>
              <a:t>pages</a:t>
            </a:r>
          </a:p>
        </p:txBody>
      </p:sp>
      <p:grpSp>
        <p:nvGrpSpPr>
          <p:cNvPr id="5" name="Group 15"/>
          <p:cNvGrpSpPr>
            <a:grpSpLocks/>
          </p:cNvGrpSpPr>
          <p:nvPr/>
        </p:nvGrpSpPr>
        <p:grpSpPr bwMode="auto">
          <a:xfrm>
            <a:off x="1727200" y="1993900"/>
            <a:ext cx="1574800" cy="1943100"/>
            <a:chOff x="952" y="1099"/>
            <a:chExt cx="992" cy="1224"/>
          </a:xfrm>
        </p:grpSpPr>
        <p:sp>
          <p:nvSpPr>
            <p:cNvPr id="52257" name="Line 16"/>
            <p:cNvSpPr>
              <a:spLocks noChangeShapeType="1"/>
            </p:cNvSpPr>
            <p:nvPr/>
          </p:nvSpPr>
          <p:spPr bwMode="auto">
            <a:xfrm rot="10800000" flipH="1">
              <a:off x="952" y="1163"/>
              <a:ext cx="568" cy="1160"/>
            </a:xfrm>
            <a:prstGeom prst="line">
              <a:avLst/>
            </a:prstGeom>
            <a:noFill/>
            <a:ln w="38100">
              <a:solidFill>
                <a:srgbClr val="053DE8"/>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2258" name="Text Box 17"/>
            <p:cNvSpPr txBox="1">
              <a:spLocks noChangeArrowheads="1"/>
            </p:cNvSpPr>
            <p:nvPr/>
          </p:nvSpPr>
          <p:spPr bwMode="auto">
            <a:xfrm>
              <a:off x="1568" y="1099"/>
              <a:ext cx="3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sz="1300" dirty="0">
                  <a:solidFill>
                    <a:srgbClr val="0000FF"/>
                  </a:solidFill>
                  <a:latin typeface="Helvetica" charset="0"/>
                </a:rPr>
                <a:t>frame</a:t>
              </a:r>
            </a:p>
          </p:txBody>
        </p:sp>
      </p:grpSp>
      <p:grpSp>
        <p:nvGrpSpPr>
          <p:cNvPr id="6" name="Group 18"/>
          <p:cNvGrpSpPr>
            <a:grpSpLocks/>
          </p:cNvGrpSpPr>
          <p:nvPr/>
        </p:nvGrpSpPr>
        <p:grpSpPr bwMode="auto">
          <a:xfrm>
            <a:off x="1727200" y="2286000"/>
            <a:ext cx="1574800" cy="203200"/>
            <a:chOff x="952" y="1260"/>
            <a:chExt cx="992" cy="128"/>
          </a:xfrm>
        </p:grpSpPr>
        <p:sp>
          <p:nvSpPr>
            <p:cNvPr id="52255" name="Line 19"/>
            <p:cNvSpPr>
              <a:spLocks noChangeShapeType="1"/>
            </p:cNvSpPr>
            <p:nvPr/>
          </p:nvSpPr>
          <p:spPr bwMode="auto">
            <a:xfrm>
              <a:off x="952" y="1332"/>
              <a:ext cx="568" cy="8"/>
            </a:xfrm>
            <a:prstGeom prst="line">
              <a:avLst/>
            </a:prstGeom>
            <a:noFill/>
            <a:ln w="38100">
              <a:solidFill>
                <a:srgbClr val="053DE8"/>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2256" name="Text Box 20"/>
            <p:cNvSpPr txBox="1">
              <a:spLocks noChangeArrowheads="1"/>
            </p:cNvSpPr>
            <p:nvPr/>
          </p:nvSpPr>
          <p:spPr bwMode="auto">
            <a:xfrm>
              <a:off x="1568" y="1260"/>
              <a:ext cx="3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sz="1300" dirty="0">
                  <a:solidFill>
                    <a:srgbClr val="0000FF"/>
                  </a:solidFill>
                  <a:latin typeface="Helvetica" charset="0"/>
                </a:rPr>
                <a:t>frame</a:t>
              </a:r>
            </a:p>
          </p:txBody>
        </p:sp>
      </p:grpSp>
      <p:grpSp>
        <p:nvGrpSpPr>
          <p:cNvPr id="7" name="Group 21"/>
          <p:cNvGrpSpPr>
            <a:grpSpLocks/>
          </p:cNvGrpSpPr>
          <p:nvPr/>
        </p:nvGrpSpPr>
        <p:grpSpPr bwMode="auto">
          <a:xfrm>
            <a:off x="1727200" y="2603500"/>
            <a:ext cx="1574800" cy="1943100"/>
            <a:chOff x="952" y="1435"/>
            <a:chExt cx="992" cy="1224"/>
          </a:xfrm>
        </p:grpSpPr>
        <p:sp>
          <p:nvSpPr>
            <p:cNvPr id="52253" name="Line 22"/>
            <p:cNvSpPr>
              <a:spLocks noChangeShapeType="1"/>
            </p:cNvSpPr>
            <p:nvPr/>
          </p:nvSpPr>
          <p:spPr bwMode="auto">
            <a:xfrm rot="10800000" flipH="1">
              <a:off x="952" y="1499"/>
              <a:ext cx="568" cy="1160"/>
            </a:xfrm>
            <a:prstGeom prst="line">
              <a:avLst/>
            </a:prstGeom>
            <a:noFill/>
            <a:ln w="38100">
              <a:solidFill>
                <a:srgbClr val="053DE8"/>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2254" name="Text Box 23"/>
            <p:cNvSpPr txBox="1">
              <a:spLocks noChangeArrowheads="1"/>
            </p:cNvSpPr>
            <p:nvPr/>
          </p:nvSpPr>
          <p:spPr bwMode="auto">
            <a:xfrm>
              <a:off x="1568" y="1435"/>
              <a:ext cx="3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sz="1300" dirty="0">
                  <a:solidFill>
                    <a:srgbClr val="0000FF"/>
                  </a:solidFill>
                  <a:latin typeface="Helvetica" charset="0"/>
                </a:rPr>
                <a:t>frame</a:t>
              </a:r>
            </a:p>
          </p:txBody>
        </p:sp>
      </p:grpSp>
      <p:grpSp>
        <p:nvGrpSpPr>
          <p:cNvPr id="8" name="Group 24"/>
          <p:cNvGrpSpPr>
            <a:grpSpLocks/>
          </p:cNvGrpSpPr>
          <p:nvPr/>
        </p:nvGrpSpPr>
        <p:grpSpPr bwMode="auto">
          <a:xfrm>
            <a:off x="1727200" y="1689100"/>
            <a:ext cx="1574800" cy="1409700"/>
            <a:chOff x="952" y="931"/>
            <a:chExt cx="992" cy="888"/>
          </a:xfrm>
        </p:grpSpPr>
        <p:sp>
          <p:nvSpPr>
            <p:cNvPr id="52251" name="Line 25"/>
            <p:cNvSpPr>
              <a:spLocks noChangeShapeType="1"/>
            </p:cNvSpPr>
            <p:nvPr/>
          </p:nvSpPr>
          <p:spPr bwMode="auto">
            <a:xfrm rot="10800000" flipH="1">
              <a:off x="952" y="995"/>
              <a:ext cx="568" cy="824"/>
            </a:xfrm>
            <a:prstGeom prst="line">
              <a:avLst/>
            </a:prstGeom>
            <a:noFill/>
            <a:ln w="38100">
              <a:solidFill>
                <a:srgbClr val="053DE8"/>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2252" name="Text Box 26"/>
            <p:cNvSpPr txBox="1">
              <a:spLocks noChangeArrowheads="1"/>
            </p:cNvSpPr>
            <p:nvPr/>
          </p:nvSpPr>
          <p:spPr bwMode="auto">
            <a:xfrm>
              <a:off x="1568" y="931"/>
              <a:ext cx="3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sz="1300" dirty="0">
                  <a:solidFill>
                    <a:srgbClr val="0000FF"/>
                  </a:solidFill>
                  <a:latin typeface="Helvetica" charset="0"/>
                </a:rPr>
                <a:t>frame</a:t>
              </a:r>
            </a:p>
          </p:txBody>
        </p:sp>
      </p:grpSp>
      <p:grpSp>
        <p:nvGrpSpPr>
          <p:cNvPr id="9" name="Group 27"/>
          <p:cNvGrpSpPr>
            <a:grpSpLocks/>
          </p:cNvGrpSpPr>
          <p:nvPr/>
        </p:nvGrpSpPr>
        <p:grpSpPr bwMode="auto">
          <a:xfrm>
            <a:off x="114300" y="3644900"/>
            <a:ext cx="8026400" cy="1695450"/>
            <a:chOff x="63" y="2009"/>
            <a:chExt cx="5056" cy="1068"/>
          </a:xfrm>
        </p:grpSpPr>
        <p:sp>
          <p:nvSpPr>
            <p:cNvPr id="52248" name="Text Box 28"/>
            <p:cNvSpPr txBox="1">
              <a:spLocks noChangeArrowheads="1"/>
            </p:cNvSpPr>
            <p:nvPr/>
          </p:nvSpPr>
          <p:spPr bwMode="auto">
            <a:xfrm>
              <a:off x="558" y="2689"/>
              <a:ext cx="456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A page table is indexed by a </a:t>
              </a:r>
            </a:p>
            <a:p>
              <a:pPr algn="ctr" eaLnBrk="1" hangingPunct="1">
                <a:spcBef>
                  <a:spcPct val="0"/>
                </a:spcBef>
              </a:pPr>
              <a:r>
                <a:rPr lang="en-US" sz="2000" dirty="0">
                  <a:solidFill>
                    <a:srgbClr val="0000FF"/>
                  </a:solidFill>
                  <a:latin typeface="Helvetica" charset="0"/>
                </a:rPr>
                <a:t>virtual address</a:t>
              </a:r>
            </a:p>
          </p:txBody>
        </p:sp>
        <p:sp>
          <p:nvSpPr>
            <p:cNvPr id="52249" name="Line 29"/>
            <p:cNvSpPr>
              <a:spLocks noChangeShapeType="1"/>
            </p:cNvSpPr>
            <p:nvPr/>
          </p:nvSpPr>
          <p:spPr bwMode="auto">
            <a:xfrm>
              <a:off x="207" y="2009"/>
              <a:ext cx="39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2250" name="Text Box 30"/>
            <p:cNvSpPr txBox="1">
              <a:spLocks noChangeArrowheads="1"/>
            </p:cNvSpPr>
            <p:nvPr/>
          </p:nvSpPr>
          <p:spPr bwMode="auto">
            <a:xfrm>
              <a:off x="63" y="2033"/>
              <a:ext cx="5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r" eaLnBrk="1" hangingPunct="1">
                <a:spcBef>
                  <a:spcPct val="0"/>
                </a:spcBef>
              </a:pPr>
              <a:r>
                <a:rPr lang="en-US" sz="1300" dirty="0">
                  <a:solidFill>
                    <a:schemeClr val="tx1"/>
                  </a:solidFill>
                  <a:latin typeface="Helvetica" charset="0"/>
                </a:rPr>
                <a:t>virtual address</a:t>
              </a:r>
            </a:p>
          </p:txBody>
        </p:sp>
      </p:grpSp>
      <p:grpSp>
        <p:nvGrpSpPr>
          <p:cNvPr id="10" name="Group 31"/>
          <p:cNvGrpSpPr>
            <a:grpSpLocks/>
          </p:cNvGrpSpPr>
          <p:nvPr/>
        </p:nvGrpSpPr>
        <p:grpSpPr bwMode="auto">
          <a:xfrm>
            <a:off x="-7938" y="1073150"/>
            <a:ext cx="2141538" cy="4632325"/>
            <a:chOff x="-4" y="591"/>
            <a:chExt cx="1348" cy="2918"/>
          </a:xfrm>
        </p:grpSpPr>
        <p:sp>
          <p:nvSpPr>
            <p:cNvPr id="52235" name="Text Box 32"/>
            <p:cNvSpPr txBox="1">
              <a:spLocks noChangeArrowheads="1"/>
            </p:cNvSpPr>
            <p:nvPr/>
          </p:nvSpPr>
          <p:spPr bwMode="auto">
            <a:xfrm>
              <a:off x="540" y="591"/>
              <a:ext cx="69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0" algn="l"/>
                  <a:tab pos="914400" algn="l"/>
                </a:tabLst>
                <a:defRPr sz="1600" b="1">
                  <a:solidFill>
                    <a:schemeClr val="hlink"/>
                  </a:solidFill>
                  <a:latin typeface="Arial" charset="0"/>
                  <a:ea typeface="ＭＳ Ｐゴシック" charset="0"/>
                  <a:cs typeface="ＭＳ Ｐゴシック" charset="0"/>
                </a:defRPr>
              </a:lvl1pPr>
              <a:lvl2pPr marL="742950" indent="-285750">
                <a:tabLst>
                  <a:tab pos="0" algn="l"/>
                  <a:tab pos="914400" algn="l"/>
                </a:tabLst>
                <a:defRPr sz="1600" b="1">
                  <a:solidFill>
                    <a:schemeClr val="hlink"/>
                  </a:solidFill>
                  <a:latin typeface="Arial" charset="0"/>
                  <a:ea typeface="ＭＳ Ｐゴシック" charset="0"/>
                </a:defRPr>
              </a:lvl2pPr>
              <a:lvl3pPr marL="1143000" indent="-228600">
                <a:tabLst>
                  <a:tab pos="0" algn="l"/>
                  <a:tab pos="914400" algn="l"/>
                </a:tabLst>
                <a:defRPr sz="1600" b="1">
                  <a:solidFill>
                    <a:schemeClr val="hlink"/>
                  </a:solidFill>
                  <a:latin typeface="Arial" charset="0"/>
                  <a:ea typeface="ＭＳ Ｐゴシック" charset="0"/>
                </a:defRPr>
              </a:lvl3pPr>
              <a:lvl4pPr marL="1600200" indent="-228600">
                <a:tabLst>
                  <a:tab pos="0" algn="l"/>
                  <a:tab pos="914400" algn="l"/>
                </a:tabLst>
                <a:defRPr sz="1600" b="1">
                  <a:solidFill>
                    <a:schemeClr val="hlink"/>
                  </a:solidFill>
                  <a:latin typeface="Arial" charset="0"/>
                  <a:ea typeface="ＭＳ Ｐゴシック" charset="0"/>
                </a:defRPr>
              </a:lvl4pPr>
              <a:lvl5pPr marL="2057400" indent="-228600">
                <a:tabLst>
                  <a:tab pos="0" algn="l"/>
                  <a:tab pos="9144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0" algn="l"/>
                  <a:tab pos="914400" algn="l"/>
                </a:tabLst>
                <a:defRPr sz="1600" b="1">
                  <a:solidFill>
                    <a:schemeClr val="hlink"/>
                  </a:solidFill>
                  <a:latin typeface="Arial" charset="0"/>
                  <a:ea typeface="ＭＳ Ｐゴシック" charset="0"/>
                </a:defRPr>
              </a:lvl9pPr>
            </a:lstStyle>
            <a:p>
              <a:pPr algn="ctr" eaLnBrk="1" hangingPunct="1">
                <a:lnSpc>
                  <a:spcPts val="1700"/>
                </a:lnSpc>
                <a:spcBef>
                  <a:spcPct val="0"/>
                </a:spcBef>
              </a:pPr>
              <a:r>
                <a:rPr lang="en-US" sz="1400" dirty="0">
                  <a:solidFill>
                    <a:srgbClr val="053DE8"/>
                  </a:solidFill>
                </a:rPr>
                <a:t> Page Table</a:t>
              </a:r>
            </a:p>
          </p:txBody>
        </p:sp>
        <p:sp>
          <p:nvSpPr>
            <p:cNvPr id="52236" name="Freeform 33"/>
            <p:cNvSpPr>
              <a:spLocks/>
            </p:cNvSpPr>
            <p:nvPr/>
          </p:nvSpPr>
          <p:spPr bwMode="auto">
            <a:xfrm>
              <a:off x="656" y="955"/>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37" name="Freeform 34"/>
            <p:cNvSpPr>
              <a:spLocks/>
            </p:cNvSpPr>
            <p:nvPr/>
          </p:nvSpPr>
          <p:spPr bwMode="auto">
            <a:xfrm>
              <a:off x="656" y="1147"/>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38" name="Freeform 35"/>
            <p:cNvSpPr>
              <a:spLocks/>
            </p:cNvSpPr>
            <p:nvPr/>
          </p:nvSpPr>
          <p:spPr bwMode="auto">
            <a:xfrm>
              <a:off x="656" y="1339"/>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39" name="Freeform 36"/>
            <p:cNvSpPr>
              <a:spLocks/>
            </p:cNvSpPr>
            <p:nvPr/>
          </p:nvSpPr>
          <p:spPr bwMode="auto">
            <a:xfrm>
              <a:off x="656" y="1531"/>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0" name="Freeform 37"/>
            <p:cNvSpPr>
              <a:spLocks/>
            </p:cNvSpPr>
            <p:nvPr/>
          </p:nvSpPr>
          <p:spPr bwMode="auto">
            <a:xfrm>
              <a:off x="656" y="1723"/>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1" name="Freeform 38"/>
            <p:cNvSpPr>
              <a:spLocks/>
            </p:cNvSpPr>
            <p:nvPr/>
          </p:nvSpPr>
          <p:spPr bwMode="auto">
            <a:xfrm>
              <a:off x="656" y="1915"/>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2" name="Freeform 39"/>
            <p:cNvSpPr>
              <a:spLocks/>
            </p:cNvSpPr>
            <p:nvPr/>
          </p:nvSpPr>
          <p:spPr bwMode="auto">
            <a:xfrm>
              <a:off x="656" y="2107"/>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3" name="Freeform 40"/>
            <p:cNvSpPr>
              <a:spLocks/>
            </p:cNvSpPr>
            <p:nvPr/>
          </p:nvSpPr>
          <p:spPr bwMode="auto">
            <a:xfrm>
              <a:off x="656" y="2299"/>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4" name="Freeform 41"/>
            <p:cNvSpPr>
              <a:spLocks/>
            </p:cNvSpPr>
            <p:nvPr/>
          </p:nvSpPr>
          <p:spPr bwMode="auto">
            <a:xfrm>
              <a:off x="656" y="2491"/>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5" name="Freeform 42"/>
            <p:cNvSpPr>
              <a:spLocks/>
            </p:cNvSpPr>
            <p:nvPr/>
          </p:nvSpPr>
          <p:spPr bwMode="auto">
            <a:xfrm>
              <a:off x="656" y="2683"/>
              <a:ext cx="424" cy="184"/>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solidFill>
              <a:srgbClr val="FFFFFF"/>
            </a:solidFill>
            <a:ln w="38100">
              <a:solidFill>
                <a:srgbClr val="053DE8"/>
              </a:solidFill>
              <a:prstDash val="solid"/>
              <a:round/>
              <a:headEnd/>
              <a:tailEnd/>
            </a:ln>
          </p:spPr>
          <p:txBody>
            <a:bodyPr/>
            <a:lstStyle/>
            <a:p>
              <a:endParaRPr lang="en-US" dirty="0"/>
            </a:p>
          </p:txBody>
        </p:sp>
        <p:sp>
          <p:nvSpPr>
            <p:cNvPr id="52246" name="Text Box 43"/>
            <p:cNvSpPr txBox="1">
              <a:spLocks noChangeArrowheads="1"/>
            </p:cNvSpPr>
            <p:nvPr/>
          </p:nvSpPr>
          <p:spPr bwMode="auto">
            <a:xfrm>
              <a:off x="496" y="707"/>
              <a:ext cx="84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endParaRPr lang="en-US" sz="1300" dirty="0">
                <a:solidFill>
                  <a:srgbClr val="0000FF"/>
                </a:solidFill>
                <a:latin typeface="Helvetica" charset="0"/>
              </a:endParaRPr>
            </a:p>
          </p:txBody>
        </p:sp>
        <p:sp>
          <p:nvSpPr>
            <p:cNvPr id="52247" name="Text Box 44"/>
            <p:cNvSpPr txBox="1">
              <a:spLocks noChangeArrowheads="1"/>
            </p:cNvSpPr>
            <p:nvPr/>
          </p:nvSpPr>
          <p:spPr bwMode="auto">
            <a:xfrm>
              <a:off x="-4" y="2889"/>
              <a:ext cx="84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dirty="0">
                  <a:solidFill>
                    <a:srgbClr val="053DE8"/>
                  </a:solidFill>
                  <a:latin typeface="Marker Felt" charset="0"/>
                </a:rPr>
                <a:t>OS manages the page table for each </a:t>
              </a:r>
              <a:r>
                <a:rPr lang="en-US" dirty="0" smtClean="0">
                  <a:solidFill>
                    <a:srgbClr val="053DE8"/>
                  </a:solidFill>
                  <a:latin typeface="Marker Felt" charset="0"/>
                </a:rPr>
                <a:t>ASID (thread)</a:t>
              </a:r>
              <a:endParaRPr lang="en-US" dirty="0">
                <a:solidFill>
                  <a:srgbClr val="053DE8"/>
                </a:solidFill>
                <a:latin typeface="Marker Felt" charset="0"/>
              </a:endParaRPr>
            </a:p>
          </p:txBody>
        </p:sp>
      </p:grpSp>
    </p:spTree>
    <p:extLst>
      <p:ext uri="{BB962C8B-B14F-4D97-AF65-F5344CB8AC3E}">
        <p14:creationId xmlns:p14="http://schemas.microsoft.com/office/powerpoint/2010/main" val="1150131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Line 2"/>
          <p:cNvSpPr>
            <a:spLocks noChangeShapeType="1"/>
          </p:cNvSpPr>
          <p:nvPr/>
        </p:nvSpPr>
        <p:spPr bwMode="auto">
          <a:xfrm>
            <a:off x="563563" y="2792413"/>
            <a:ext cx="7915275" cy="14287"/>
          </a:xfrm>
          <a:prstGeom prst="line">
            <a:avLst/>
          </a:prstGeom>
          <a:noFill/>
          <a:ln w="114300">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22" name="Text Box 3"/>
          <p:cNvSpPr txBox="1">
            <a:spLocks noChangeArrowheads="1"/>
          </p:cNvSpPr>
          <p:nvPr/>
        </p:nvSpPr>
        <p:spPr bwMode="auto">
          <a:xfrm>
            <a:off x="1225550" y="1854200"/>
            <a:ext cx="66738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eaLnBrk="1" hangingPunct="1">
              <a:spcBef>
                <a:spcPct val="0"/>
              </a:spcBef>
            </a:pPr>
            <a:r>
              <a:rPr lang="en-US" sz="4800" dirty="0">
                <a:solidFill>
                  <a:srgbClr val="0000FF"/>
                </a:solidFill>
                <a:latin typeface="Helvetica" charset="0"/>
              </a:rPr>
              <a:t>TLB Design </a:t>
            </a:r>
            <a:r>
              <a:rPr lang="en-US" sz="4800" dirty="0" smtClean="0">
                <a:solidFill>
                  <a:srgbClr val="0000FF"/>
                </a:solidFill>
                <a:latin typeface="Helvetica" charset="0"/>
              </a:rPr>
              <a:t>Concepts</a:t>
            </a:r>
          </a:p>
          <a:p>
            <a:pPr eaLnBrk="1" hangingPunct="1">
              <a:spcBef>
                <a:spcPct val="0"/>
              </a:spcBef>
            </a:pPr>
            <a:endParaRPr lang="en-US" sz="2400" dirty="0" smtClean="0">
              <a:solidFill>
                <a:srgbClr val="0000FF"/>
              </a:solidFill>
              <a:latin typeface="Helvetica" charset="0"/>
            </a:endParaRPr>
          </a:p>
          <a:p>
            <a:pPr eaLnBrk="1" hangingPunct="1">
              <a:spcBef>
                <a:spcPct val="0"/>
              </a:spcBef>
            </a:pPr>
            <a:r>
              <a:rPr lang="en-US" sz="2400" dirty="0" smtClean="0">
                <a:solidFill>
                  <a:srgbClr val="0000FF"/>
                </a:solidFill>
                <a:latin typeface="Helvetica" charset="0"/>
              </a:rPr>
              <a:t>(Translation </a:t>
            </a:r>
            <a:r>
              <a:rPr lang="en-US" sz="2400" dirty="0">
                <a:solidFill>
                  <a:srgbClr val="0000FF"/>
                </a:solidFill>
                <a:latin typeface="Helvetica" charset="0"/>
              </a:rPr>
              <a:t>Look-Aside </a:t>
            </a:r>
            <a:r>
              <a:rPr lang="en-US" sz="2400" dirty="0" smtClean="0">
                <a:solidFill>
                  <a:srgbClr val="0000FF"/>
                </a:solidFill>
                <a:latin typeface="Helvetica" charset="0"/>
              </a:rPr>
              <a:t>Buffer) </a:t>
            </a:r>
            <a:endParaRPr lang="en-US" sz="2400" dirty="0">
              <a:solidFill>
                <a:srgbClr val="0000FF"/>
              </a:solidFill>
              <a:latin typeface="Helvetica" charset="0"/>
            </a:endParaRPr>
          </a:p>
        </p:txBody>
      </p:sp>
      <p:sp>
        <p:nvSpPr>
          <p:cNvPr id="2" name="TextBox 1"/>
          <p:cNvSpPr txBox="1"/>
          <p:nvPr/>
        </p:nvSpPr>
        <p:spPr>
          <a:xfrm>
            <a:off x="0" y="3861048"/>
            <a:ext cx="9144000" cy="1569660"/>
          </a:xfrm>
          <a:prstGeom prst="rect">
            <a:avLst/>
          </a:prstGeom>
          <a:noFill/>
        </p:spPr>
        <p:txBody>
          <a:bodyPr wrap="square" rtlCol="0">
            <a:spAutoFit/>
          </a:bodyPr>
          <a:lstStyle/>
          <a:p>
            <a:r>
              <a:rPr lang="en-US" u="sng" dirty="0" smtClean="0">
                <a:solidFill>
                  <a:srgbClr val="FF0000"/>
                </a:solidFill>
                <a:latin typeface="+mn-lt"/>
              </a:rPr>
              <a:t>Anecdote</a:t>
            </a:r>
            <a:r>
              <a:rPr lang="en-US" dirty="0" smtClean="0">
                <a:solidFill>
                  <a:srgbClr val="FF0000"/>
                </a:solidFill>
                <a:latin typeface="+mn-lt"/>
              </a:rPr>
              <a:t> TLB preceded caches, since address delays preceded data &amp; instruction delays. Still what is better known: TLBs or caches?</a:t>
            </a:r>
            <a:endParaRPr lang="en-US" dirty="0">
              <a:solidFill>
                <a:srgbClr val="FF0000"/>
              </a:solidFill>
              <a:latin typeface="+mn-lt"/>
            </a:endParaRPr>
          </a:p>
        </p:txBody>
      </p:sp>
    </p:spTree>
    <p:extLst>
      <p:ext uri="{BB962C8B-B14F-4D97-AF65-F5344CB8AC3E}">
        <p14:creationId xmlns:p14="http://schemas.microsoft.com/office/powerpoint/2010/main" val="25658238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8100" y="38100"/>
            <a:ext cx="9385300" cy="812800"/>
          </a:xfrm>
          <a:noFill/>
        </p:spPr>
        <p:txBody>
          <a:bodyPr/>
          <a:lstStyle/>
          <a:p>
            <a:pPr marL="25400">
              <a:tabLst>
                <a:tab pos="317500" algn="l"/>
                <a:tab pos="1231900" algn="l"/>
                <a:tab pos="2146300" algn="l"/>
                <a:tab pos="3060700" algn="l"/>
                <a:tab pos="3975100" algn="l"/>
                <a:tab pos="4889500" algn="l"/>
                <a:tab pos="5803900" algn="l"/>
              </a:tabLst>
            </a:pPr>
            <a:r>
              <a:rPr lang="en-US" sz="2800" dirty="0">
                <a:latin typeface="Arial" charset="0"/>
              </a:rPr>
              <a:t>MIPS Address Translation: How does it work?</a:t>
            </a:r>
          </a:p>
        </p:txBody>
      </p:sp>
      <p:sp>
        <p:nvSpPr>
          <p:cNvPr id="57346" name="Text Box 3"/>
          <p:cNvSpPr txBox="1">
            <a:spLocks noChangeArrowheads="1"/>
          </p:cNvSpPr>
          <p:nvPr/>
        </p:nvSpPr>
        <p:spPr bwMode="auto">
          <a:xfrm>
            <a:off x="5019675" y="923925"/>
            <a:ext cx="27400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ja-JP" altLang="en-US" sz="2200">
                <a:solidFill>
                  <a:srgbClr val="053DE8"/>
                </a:solidFill>
                <a:latin typeface="Marker Felt" charset="0"/>
              </a:rPr>
              <a:t>“</a:t>
            </a:r>
            <a:r>
              <a:rPr lang="en-US" altLang="ja-JP" sz="2200" dirty="0">
                <a:solidFill>
                  <a:srgbClr val="053DE8"/>
                </a:solidFill>
                <a:latin typeface="Marker Felt" charset="0"/>
              </a:rPr>
              <a:t>Physical Addresses</a:t>
            </a:r>
            <a:r>
              <a:rPr lang="ja-JP" altLang="en-US" sz="2200">
                <a:solidFill>
                  <a:srgbClr val="053DE8"/>
                </a:solidFill>
                <a:latin typeface="Marker Felt" charset="0"/>
              </a:rPr>
              <a:t>”</a:t>
            </a:r>
            <a:endParaRPr lang="en-US" sz="2200" dirty="0">
              <a:solidFill>
                <a:srgbClr val="053DE8"/>
              </a:solidFill>
              <a:latin typeface="Marker Felt" charset="0"/>
            </a:endParaRPr>
          </a:p>
        </p:txBody>
      </p:sp>
      <p:sp>
        <p:nvSpPr>
          <p:cNvPr id="57347" name="Freeform 4"/>
          <p:cNvSpPr>
            <a:spLocks/>
          </p:cNvSpPr>
          <p:nvPr/>
        </p:nvSpPr>
        <p:spPr bwMode="auto">
          <a:xfrm>
            <a:off x="439738" y="1714500"/>
            <a:ext cx="12700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48" name="Freeform 5"/>
          <p:cNvSpPr>
            <a:spLocks/>
          </p:cNvSpPr>
          <p:nvPr/>
        </p:nvSpPr>
        <p:spPr bwMode="auto">
          <a:xfrm>
            <a:off x="6624638" y="1714500"/>
            <a:ext cx="2070100" cy="12700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49" name="Text Box 6"/>
          <p:cNvSpPr txBox="1">
            <a:spLocks noChangeArrowheads="1"/>
          </p:cNvSpPr>
          <p:nvPr/>
        </p:nvSpPr>
        <p:spPr bwMode="auto">
          <a:xfrm>
            <a:off x="700088" y="2171700"/>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700"/>
              </a:lnSpc>
              <a:spcBef>
                <a:spcPct val="0"/>
              </a:spcBef>
            </a:pPr>
            <a:r>
              <a:rPr lang="en-US" sz="2200" dirty="0">
                <a:solidFill>
                  <a:srgbClr val="053DE8"/>
                </a:solidFill>
                <a:latin typeface="Helvetica" charset="0"/>
              </a:rPr>
              <a:t>CPU</a:t>
            </a:r>
          </a:p>
        </p:txBody>
      </p:sp>
      <p:sp>
        <p:nvSpPr>
          <p:cNvPr id="57350" name="Text Box 7"/>
          <p:cNvSpPr txBox="1">
            <a:spLocks noChangeArrowheads="1"/>
          </p:cNvSpPr>
          <p:nvPr/>
        </p:nvSpPr>
        <p:spPr bwMode="auto">
          <a:xfrm>
            <a:off x="7075488" y="2171700"/>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1900"/>
              </a:lnSpc>
              <a:spcBef>
                <a:spcPct val="0"/>
              </a:spcBef>
            </a:pPr>
            <a:r>
              <a:rPr lang="en-US" sz="2200" dirty="0">
                <a:solidFill>
                  <a:srgbClr val="053DE8"/>
                </a:solidFill>
                <a:latin typeface="Helvetica" charset="0"/>
              </a:rPr>
              <a:t>Memory</a:t>
            </a:r>
          </a:p>
        </p:txBody>
      </p:sp>
      <p:sp>
        <p:nvSpPr>
          <p:cNvPr id="57351" name="Line 8"/>
          <p:cNvSpPr>
            <a:spLocks noChangeShapeType="1"/>
          </p:cNvSpPr>
          <p:nvPr/>
        </p:nvSpPr>
        <p:spPr bwMode="auto">
          <a:xfrm>
            <a:off x="1069975" y="3403600"/>
            <a:ext cx="66214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52" name="Line 9"/>
          <p:cNvSpPr>
            <a:spLocks noChangeShapeType="1"/>
          </p:cNvSpPr>
          <p:nvPr/>
        </p:nvSpPr>
        <p:spPr bwMode="auto">
          <a:xfrm>
            <a:off x="7666038" y="2990850"/>
            <a:ext cx="3175" cy="4381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7353" name="Line 10"/>
          <p:cNvSpPr>
            <a:spLocks noChangeShapeType="1"/>
          </p:cNvSpPr>
          <p:nvPr/>
        </p:nvSpPr>
        <p:spPr bwMode="auto">
          <a:xfrm>
            <a:off x="1074738" y="2990850"/>
            <a:ext cx="0" cy="412750"/>
          </a:xfrm>
          <a:prstGeom prst="line">
            <a:avLst/>
          </a:prstGeom>
          <a:noFill/>
          <a:ln w="254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7354" name="Line 11"/>
          <p:cNvSpPr>
            <a:spLocks noChangeShapeType="1"/>
          </p:cNvSpPr>
          <p:nvPr/>
        </p:nvSpPr>
        <p:spPr bwMode="auto">
          <a:xfrm flipH="1">
            <a:off x="1068388" y="1301750"/>
            <a:ext cx="2881312"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55" name="Line 12"/>
          <p:cNvSpPr>
            <a:spLocks noChangeShapeType="1"/>
          </p:cNvSpPr>
          <p:nvPr/>
        </p:nvSpPr>
        <p:spPr bwMode="auto">
          <a:xfrm>
            <a:off x="7666038" y="1314450"/>
            <a:ext cx="0" cy="400050"/>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7356" name="Line 13"/>
          <p:cNvSpPr>
            <a:spLocks noChangeShapeType="1"/>
          </p:cNvSpPr>
          <p:nvPr/>
        </p:nvSpPr>
        <p:spPr bwMode="auto">
          <a:xfrm>
            <a:off x="1049338" y="1301750"/>
            <a:ext cx="0" cy="40005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57357" name="Text Box 14"/>
          <p:cNvSpPr txBox="1">
            <a:spLocks noChangeArrowheads="1"/>
          </p:cNvSpPr>
          <p:nvPr/>
        </p:nvSpPr>
        <p:spPr bwMode="auto">
          <a:xfrm>
            <a:off x="800100" y="1814513"/>
            <a:ext cx="5699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57358" name="Text Box 15"/>
          <p:cNvSpPr txBox="1">
            <a:spLocks noChangeArrowheads="1"/>
          </p:cNvSpPr>
          <p:nvPr/>
        </p:nvSpPr>
        <p:spPr bwMode="auto">
          <a:xfrm>
            <a:off x="7380288" y="1825625"/>
            <a:ext cx="569912"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A0-A31</a:t>
            </a:r>
          </a:p>
        </p:txBody>
      </p:sp>
      <p:sp>
        <p:nvSpPr>
          <p:cNvPr id="57359" name="Text Box 16"/>
          <p:cNvSpPr txBox="1">
            <a:spLocks noChangeArrowheads="1"/>
          </p:cNvSpPr>
          <p:nvPr/>
        </p:nvSpPr>
        <p:spPr bwMode="auto">
          <a:xfrm>
            <a:off x="7381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sp>
        <p:nvSpPr>
          <p:cNvPr id="57360" name="Text Box 17"/>
          <p:cNvSpPr txBox="1">
            <a:spLocks noChangeArrowheads="1"/>
          </p:cNvSpPr>
          <p:nvPr/>
        </p:nvSpPr>
        <p:spPr bwMode="auto">
          <a:xfrm>
            <a:off x="7316788" y="2768600"/>
            <a:ext cx="698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D0-D31</a:t>
            </a:r>
          </a:p>
        </p:txBody>
      </p:sp>
      <p:sp>
        <p:nvSpPr>
          <p:cNvPr id="57361" name="Text Box 18"/>
          <p:cNvSpPr txBox="1">
            <a:spLocks noChangeArrowheads="1"/>
          </p:cNvSpPr>
          <p:nvPr/>
        </p:nvSpPr>
        <p:spPr bwMode="auto">
          <a:xfrm>
            <a:off x="2035175" y="3044825"/>
            <a:ext cx="9191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200" dirty="0">
                <a:solidFill>
                  <a:srgbClr val="053DE8"/>
                </a:solidFill>
                <a:latin typeface="Marker Felt" charset="0"/>
              </a:rPr>
              <a:t>Data</a:t>
            </a:r>
          </a:p>
        </p:txBody>
      </p:sp>
      <p:sp>
        <p:nvSpPr>
          <p:cNvPr id="57362" name="Text Box 19"/>
          <p:cNvSpPr txBox="1">
            <a:spLocks noChangeArrowheads="1"/>
          </p:cNvSpPr>
          <p:nvPr/>
        </p:nvSpPr>
        <p:spPr bwMode="auto">
          <a:xfrm>
            <a:off x="1016000" y="4940300"/>
            <a:ext cx="7137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chemeClr val="tx1"/>
                </a:solidFill>
                <a:latin typeface="Helvetica" charset="0"/>
              </a:rPr>
              <a:t>TLB also contains</a:t>
            </a:r>
          </a:p>
          <a:p>
            <a:pPr algn="ctr" eaLnBrk="1" hangingPunct="1">
              <a:spcBef>
                <a:spcPct val="0"/>
              </a:spcBef>
            </a:pPr>
            <a:r>
              <a:rPr lang="en-US" sz="2000" dirty="0">
                <a:solidFill>
                  <a:schemeClr val="tx1"/>
                </a:solidFill>
                <a:latin typeface="Helvetica" charset="0"/>
              </a:rPr>
              <a:t>protection bits for virtual address</a:t>
            </a:r>
          </a:p>
        </p:txBody>
      </p:sp>
      <p:sp>
        <p:nvSpPr>
          <p:cNvPr id="57363" name="Freeform 20"/>
          <p:cNvSpPr>
            <a:spLocks/>
          </p:cNvSpPr>
          <p:nvPr/>
        </p:nvSpPr>
        <p:spPr bwMode="auto">
          <a:xfrm>
            <a:off x="3525838" y="1714500"/>
            <a:ext cx="2070100" cy="14859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64" name="Line 21"/>
          <p:cNvSpPr>
            <a:spLocks noChangeShapeType="1"/>
          </p:cNvSpPr>
          <p:nvPr/>
        </p:nvSpPr>
        <p:spPr bwMode="auto">
          <a:xfrm>
            <a:off x="3932238" y="1314450"/>
            <a:ext cx="0" cy="400050"/>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7365" name="Text Box 22"/>
          <p:cNvSpPr txBox="1">
            <a:spLocks noChangeArrowheads="1"/>
          </p:cNvSpPr>
          <p:nvPr/>
        </p:nvSpPr>
        <p:spPr bwMode="auto">
          <a:xfrm>
            <a:off x="3675063" y="1770063"/>
            <a:ext cx="5143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Virtual</a:t>
            </a:r>
          </a:p>
        </p:txBody>
      </p:sp>
      <p:sp>
        <p:nvSpPr>
          <p:cNvPr id="57366" name="Text Box 23"/>
          <p:cNvSpPr txBox="1">
            <a:spLocks noChangeArrowheads="1"/>
          </p:cNvSpPr>
          <p:nvPr/>
        </p:nvSpPr>
        <p:spPr bwMode="auto">
          <a:xfrm>
            <a:off x="4776788" y="1771650"/>
            <a:ext cx="671512"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700"/>
              </a:lnSpc>
              <a:spcBef>
                <a:spcPct val="0"/>
              </a:spcBef>
            </a:pPr>
            <a:r>
              <a:rPr lang="en-US" sz="1300" dirty="0">
                <a:solidFill>
                  <a:schemeClr val="tx1"/>
                </a:solidFill>
                <a:latin typeface="Helvetica" charset="0"/>
              </a:rPr>
              <a:t>Physical</a:t>
            </a:r>
          </a:p>
        </p:txBody>
      </p:sp>
      <p:sp>
        <p:nvSpPr>
          <p:cNvPr id="57367" name="Line 24"/>
          <p:cNvSpPr>
            <a:spLocks noChangeShapeType="1"/>
          </p:cNvSpPr>
          <p:nvPr/>
        </p:nvSpPr>
        <p:spPr bwMode="auto">
          <a:xfrm flipH="1">
            <a:off x="5119688" y="1308100"/>
            <a:ext cx="2563812" cy="19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68" name="Line 25"/>
          <p:cNvSpPr>
            <a:spLocks noChangeShapeType="1"/>
          </p:cNvSpPr>
          <p:nvPr/>
        </p:nvSpPr>
        <p:spPr bwMode="auto">
          <a:xfrm>
            <a:off x="5113338" y="1301750"/>
            <a:ext cx="0" cy="40005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57369" name="Text Box 26"/>
          <p:cNvSpPr txBox="1">
            <a:spLocks noChangeArrowheads="1"/>
          </p:cNvSpPr>
          <p:nvPr/>
        </p:nvSpPr>
        <p:spPr bwMode="auto">
          <a:xfrm>
            <a:off x="1120775" y="936625"/>
            <a:ext cx="27400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ja-JP" altLang="en-US" sz="2200">
                <a:solidFill>
                  <a:srgbClr val="053DE8"/>
                </a:solidFill>
                <a:latin typeface="Marker Felt" charset="0"/>
              </a:rPr>
              <a:t>“</a:t>
            </a:r>
            <a:r>
              <a:rPr lang="en-US" altLang="ja-JP" sz="2200" dirty="0">
                <a:solidFill>
                  <a:srgbClr val="053DE8"/>
                </a:solidFill>
                <a:latin typeface="Marker Felt" charset="0"/>
              </a:rPr>
              <a:t>Virtual Addresses</a:t>
            </a:r>
            <a:r>
              <a:rPr lang="ja-JP" altLang="en-US" sz="2200">
                <a:solidFill>
                  <a:srgbClr val="053DE8"/>
                </a:solidFill>
                <a:latin typeface="Marker Felt" charset="0"/>
              </a:rPr>
              <a:t>”</a:t>
            </a:r>
            <a:endParaRPr lang="en-US" sz="2200" dirty="0">
              <a:solidFill>
                <a:srgbClr val="053DE8"/>
              </a:solidFill>
              <a:latin typeface="Marker Felt" charset="0"/>
            </a:endParaRPr>
          </a:p>
        </p:txBody>
      </p:sp>
      <p:grpSp>
        <p:nvGrpSpPr>
          <p:cNvPr id="57370" name="Group 27"/>
          <p:cNvGrpSpPr>
            <a:grpSpLocks/>
          </p:cNvGrpSpPr>
          <p:nvPr/>
        </p:nvGrpSpPr>
        <p:grpSpPr bwMode="auto">
          <a:xfrm>
            <a:off x="520700" y="1968500"/>
            <a:ext cx="8039100" cy="2844800"/>
            <a:chOff x="287" y="1085"/>
            <a:chExt cx="5064" cy="1792"/>
          </a:xfrm>
        </p:grpSpPr>
        <p:sp>
          <p:nvSpPr>
            <p:cNvPr id="57376" name="Text Box 28"/>
            <p:cNvSpPr txBox="1">
              <a:spLocks noChangeArrowheads="1"/>
            </p:cNvSpPr>
            <p:nvPr/>
          </p:nvSpPr>
          <p:spPr bwMode="auto">
            <a:xfrm>
              <a:off x="2324" y="1085"/>
              <a:ext cx="104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cs typeface="ＭＳ Ｐゴシック" charset="0"/>
                </a:defRPr>
              </a:lvl1pPr>
              <a:lvl2pPr marL="742950" indent="-28575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2pPr>
              <a:lvl3pPr marL="11430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3pPr>
              <a:lvl4pPr marL="16002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4pPr>
              <a:lvl5pPr marL="2057400" indent="-228600">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596900" algn="l"/>
                  <a:tab pos="1511300" algn="l"/>
                  <a:tab pos="2425700" algn="l"/>
                  <a:tab pos="3340100" algn="l"/>
                  <a:tab pos="4254500" algn="l"/>
                  <a:tab pos="5168900" algn="l"/>
                  <a:tab pos="6083300" algn="l"/>
                  <a:tab pos="6997700" algn="l"/>
                </a:tabLst>
                <a:defRPr sz="1600" b="1">
                  <a:solidFill>
                    <a:schemeClr val="hlink"/>
                  </a:solidFill>
                  <a:latin typeface="Arial" charset="0"/>
                  <a:ea typeface="ＭＳ Ｐゴシック" charset="0"/>
                </a:defRPr>
              </a:lvl9pPr>
            </a:lstStyle>
            <a:p>
              <a:pPr algn="ctr" eaLnBrk="1" hangingPunct="1">
                <a:lnSpc>
                  <a:spcPts val="2200"/>
                </a:lnSpc>
                <a:spcBef>
                  <a:spcPct val="0"/>
                </a:spcBef>
              </a:pPr>
              <a:r>
                <a:rPr lang="en-US" sz="2200" dirty="0">
                  <a:solidFill>
                    <a:srgbClr val="053DE8"/>
                  </a:solidFill>
                  <a:latin typeface="Helvetica" charset="0"/>
                </a:rPr>
                <a:t>Translation</a:t>
              </a:r>
            </a:p>
            <a:p>
              <a:pPr algn="ctr" eaLnBrk="1" hangingPunct="1">
                <a:lnSpc>
                  <a:spcPts val="2200"/>
                </a:lnSpc>
                <a:spcBef>
                  <a:spcPct val="0"/>
                </a:spcBef>
              </a:pPr>
              <a:r>
                <a:rPr lang="en-US" sz="2200" dirty="0">
                  <a:solidFill>
                    <a:srgbClr val="053DE8"/>
                  </a:solidFill>
                  <a:latin typeface="Helvetica" charset="0"/>
                </a:rPr>
                <a:t>Look-Aside</a:t>
              </a:r>
            </a:p>
            <a:p>
              <a:pPr algn="ctr" eaLnBrk="1" hangingPunct="1">
                <a:lnSpc>
                  <a:spcPts val="2200"/>
                </a:lnSpc>
                <a:spcBef>
                  <a:spcPct val="0"/>
                </a:spcBef>
              </a:pPr>
              <a:r>
                <a:rPr lang="en-US" sz="2200" dirty="0">
                  <a:solidFill>
                    <a:srgbClr val="053DE8"/>
                  </a:solidFill>
                  <a:latin typeface="Helvetica" charset="0"/>
                </a:rPr>
                <a:t>Buffer</a:t>
              </a:r>
            </a:p>
            <a:p>
              <a:pPr algn="ctr" eaLnBrk="1" hangingPunct="1">
                <a:lnSpc>
                  <a:spcPts val="2200"/>
                </a:lnSpc>
                <a:spcBef>
                  <a:spcPct val="0"/>
                </a:spcBef>
              </a:pPr>
              <a:r>
                <a:rPr lang="en-US" sz="2200" dirty="0">
                  <a:solidFill>
                    <a:srgbClr val="053DE8"/>
                  </a:solidFill>
                  <a:latin typeface="Helvetica" charset="0"/>
                </a:rPr>
                <a:t>(TLB)</a:t>
              </a:r>
            </a:p>
          </p:txBody>
        </p:sp>
        <p:sp>
          <p:nvSpPr>
            <p:cNvPr id="57377" name="Text Box 29"/>
            <p:cNvSpPr txBox="1">
              <a:spLocks noChangeArrowheads="1"/>
            </p:cNvSpPr>
            <p:nvPr/>
          </p:nvSpPr>
          <p:spPr bwMode="auto">
            <a:xfrm>
              <a:off x="287" y="2109"/>
              <a:ext cx="50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700" dirty="0">
                  <a:solidFill>
                    <a:srgbClr val="0000FF"/>
                  </a:solidFill>
                  <a:latin typeface="Helvetica" charset="0"/>
                </a:rPr>
                <a:t>Translation Look-Aside Buffer (TLB)</a:t>
              </a:r>
              <a:endParaRPr lang="en-US" sz="2700" dirty="0">
                <a:solidFill>
                  <a:schemeClr val="tx1"/>
                </a:solidFill>
                <a:latin typeface="Helvetica" charset="0"/>
              </a:endParaRPr>
            </a:p>
            <a:p>
              <a:pPr algn="ctr" eaLnBrk="1" hangingPunct="1">
                <a:spcBef>
                  <a:spcPct val="0"/>
                </a:spcBef>
              </a:pPr>
              <a:r>
                <a:rPr lang="en-US" sz="2700" dirty="0">
                  <a:solidFill>
                    <a:schemeClr val="tx1"/>
                  </a:solidFill>
                  <a:latin typeface="Helvetica" charset="0"/>
                </a:rPr>
                <a:t>A small fully-associative cache of </a:t>
              </a:r>
            </a:p>
            <a:p>
              <a:pPr algn="ctr" eaLnBrk="1" hangingPunct="1">
                <a:spcBef>
                  <a:spcPct val="0"/>
                </a:spcBef>
              </a:pPr>
              <a:r>
                <a:rPr lang="en-US" sz="2700" dirty="0">
                  <a:solidFill>
                    <a:schemeClr val="tx1"/>
                  </a:solidFill>
                  <a:latin typeface="Helvetica" charset="0"/>
                </a:rPr>
                <a:t>mappings from virtual to physical addresses</a:t>
              </a:r>
            </a:p>
          </p:txBody>
        </p:sp>
      </p:grpSp>
      <p:sp>
        <p:nvSpPr>
          <p:cNvPr id="57371" name="Text Box 30"/>
          <p:cNvSpPr txBox="1">
            <a:spLocks noChangeArrowheads="1"/>
          </p:cNvSpPr>
          <p:nvPr/>
        </p:nvSpPr>
        <p:spPr bwMode="auto">
          <a:xfrm>
            <a:off x="539552" y="5517232"/>
            <a:ext cx="81472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ctr" eaLnBrk="1" hangingPunct="1">
              <a:spcBef>
                <a:spcPct val="0"/>
              </a:spcBef>
            </a:pPr>
            <a:r>
              <a:rPr lang="en-US" sz="2000" dirty="0">
                <a:solidFill>
                  <a:srgbClr val="053DE8"/>
                </a:solidFill>
                <a:latin typeface="Marker Felt" charset="0"/>
              </a:rPr>
              <a:t>Fast common case: Virtual address is in TLB, </a:t>
            </a:r>
          </a:p>
          <a:p>
            <a:pPr algn="ctr" eaLnBrk="1" hangingPunct="1">
              <a:spcBef>
                <a:spcPct val="0"/>
              </a:spcBef>
            </a:pPr>
            <a:r>
              <a:rPr lang="en-US" sz="2000" dirty="0">
                <a:solidFill>
                  <a:srgbClr val="053DE8"/>
                </a:solidFill>
                <a:latin typeface="Marker Felt" charset="0"/>
              </a:rPr>
              <a:t>process has permission to read/write it.  </a:t>
            </a:r>
          </a:p>
        </p:txBody>
      </p:sp>
      <p:grpSp>
        <p:nvGrpSpPr>
          <p:cNvPr id="57372" name="Group 31"/>
          <p:cNvGrpSpPr>
            <a:grpSpLocks/>
          </p:cNvGrpSpPr>
          <p:nvPr/>
        </p:nvGrpSpPr>
        <p:grpSpPr bwMode="auto">
          <a:xfrm>
            <a:off x="5803900" y="3233738"/>
            <a:ext cx="3365500" cy="1828800"/>
            <a:chOff x="3199" y="1784"/>
            <a:chExt cx="2120" cy="1152"/>
          </a:xfrm>
        </p:grpSpPr>
        <p:sp>
          <p:nvSpPr>
            <p:cNvPr id="1205280" name="Freeform 32"/>
            <p:cNvSpPr>
              <a:spLocks/>
            </p:cNvSpPr>
            <p:nvPr/>
          </p:nvSpPr>
          <p:spPr bwMode="auto">
            <a:xfrm>
              <a:off x="3199" y="2243"/>
              <a:ext cx="704" cy="344"/>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dist="63499" dir="2339991" algn="ctr" rotWithShape="0">
                <a:srgbClr val="0D0D0D">
                  <a:alpha val="50000"/>
                </a:srgbClr>
              </a:outerShdw>
            </a:effectLst>
          </p:spPr>
          <p:txBody>
            <a:bodyPr/>
            <a:lstStyle/>
            <a:p>
              <a:pPr>
                <a:defRPr/>
              </a:pPr>
              <a:endParaRPr lang="en-US" dirty="0">
                <a:ea typeface="+mn-ea"/>
                <a:cs typeface="+mn-cs"/>
              </a:endParaRPr>
            </a:p>
          </p:txBody>
        </p:sp>
        <p:sp>
          <p:nvSpPr>
            <p:cNvPr id="1205281" name="Line 33"/>
            <p:cNvSpPr>
              <a:spLocks noChangeShapeType="1"/>
            </p:cNvSpPr>
            <p:nvPr/>
          </p:nvSpPr>
          <p:spPr bwMode="auto">
            <a:xfrm flipH="1">
              <a:off x="3844" y="1883"/>
              <a:ext cx="731" cy="407"/>
            </a:xfrm>
            <a:prstGeom prst="line">
              <a:avLst/>
            </a:prstGeom>
            <a:noFill/>
            <a:ln w="25400">
              <a:solidFill>
                <a:srgbClr val="053DE8"/>
              </a:solidFill>
              <a:round/>
              <a:headEnd/>
              <a:tailEnd type="stealth" w="med" len="med"/>
            </a:ln>
            <a:effectLst>
              <a:outerShdw dist="76199" dir="3420002" algn="ctr" rotWithShape="0">
                <a:srgbClr val="053DE8">
                  <a:alpha val="25000"/>
                </a:srgbClr>
              </a:outerShdw>
            </a:effectLst>
          </p:spPr>
          <p:txBody>
            <a:bodyPr/>
            <a:lstStyle/>
            <a:p>
              <a:pPr>
                <a:defRPr/>
              </a:pPr>
              <a:endParaRPr lang="en-US" dirty="0">
                <a:ea typeface="+mn-ea"/>
                <a:cs typeface="+mn-cs"/>
              </a:endParaRPr>
            </a:p>
          </p:txBody>
        </p:sp>
        <p:sp>
          <p:nvSpPr>
            <p:cNvPr id="57375" name="Text Box 34"/>
            <p:cNvSpPr txBox="1">
              <a:spLocks noChangeArrowheads="1"/>
            </p:cNvSpPr>
            <p:nvPr/>
          </p:nvSpPr>
          <p:spPr bwMode="auto">
            <a:xfrm>
              <a:off x="4489" y="1784"/>
              <a:ext cx="83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cs typeface="ＭＳ Ｐゴシック"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chemeClr val="hlink"/>
                  </a:solidFill>
                  <a:latin typeface="Arial" charset="0"/>
                  <a:ea typeface="ＭＳ Ｐゴシック" charset="0"/>
                </a:defRPr>
              </a:lvl9pPr>
            </a:lstStyle>
            <a:p>
              <a:pPr algn="r" eaLnBrk="1" hangingPunct="1">
                <a:spcBef>
                  <a:spcPct val="0"/>
                </a:spcBef>
              </a:pPr>
              <a:r>
                <a:rPr lang="en-US" sz="2000" dirty="0">
                  <a:solidFill>
                    <a:srgbClr val="053DE8"/>
                  </a:solidFill>
                  <a:latin typeface="Marker Felt" charset="0"/>
                </a:rPr>
                <a:t>What is the table of</a:t>
              </a:r>
            </a:p>
            <a:p>
              <a:pPr algn="r" eaLnBrk="1" hangingPunct="1">
                <a:spcBef>
                  <a:spcPct val="0"/>
                </a:spcBef>
              </a:pPr>
              <a:r>
                <a:rPr lang="en-US" sz="2000" dirty="0">
                  <a:solidFill>
                    <a:srgbClr val="053DE8"/>
                  </a:solidFill>
                  <a:latin typeface="Marker Felt" charset="0"/>
                </a:rPr>
                <a:t>mappings that it caches?</a:t>
              </a:r>
            </a:p>
          </p:txBody>
        </p:sp>
      </p:grpSp>
    </p:spTree>
    <p:extLst>
      <p:ext uri="{BB962C8B-B14F-4D97-AF65-F5344CB8AC3E}">
        <p14:creationId xmlns:p14="http://schemas.microsoft.com/office/powerpoint/2010/main" val="143024330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7916250B-08FE-8E47-A1ED-A5CB0E8C3958}" type="datetime1">
              <a:rPr lang="en-US" sz="1400">
                <a:solidFill>
                  <a:schemeClr val="accent2"/>
                </a:solidFill>
                <a:latin typeface="Times New Roman" charset="0"/>
              </a:rPr>
              <a:pPr/>
              <a:t>2/7/2019</a:t>
            </a:fld>
            <a:endParaRPr lang="en-US" sz="1400" dirty="0">
              <a:solidFill>
                <a:schemeClr val="accent2"/>
              </a:solidFill>
              <a:latin typeface="Times New Roman" charset="0"/>
            </a:endParaRPr>
          </a:p>
        </p:txBody>
      </p:sp>
      <p:sp>
        <p:nvSpPr>
          <p:cNvPr id="6656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dirty="0">
                <a:solidFill>
                  <a:srgbClr val="114FFB"/>
                </a:solidFill>
                <a:latin typeface="Helvetica" charset="0"/>
              </a:rPr>
              <a:t>CS252-s06, Lec 04-cache review</a:t>
            </a:r>
          </a:p>
        </p:txBody>
      </p:sp>
      <p:sp>
        <p:nvSpPr>
          <p:cNvPr id="6656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D80B8C0-A015-5240-A1CE-4FC160EEB72E}" type="slidenum">
              <a:rPr lang="en-US" sz="1400">
                <a:solidFill>
                  <a:schemeClr val="accent2"/>
                </a:solidFill>
                <a:latin typeface="Times New Roman" charset="0"/>
              </a:rPr>
              <a:pPr/>
              <a:t>58</a:t>
            </a:fld>
            <a:endParaRPr lang="en-US" sz="1400" b="0" dirty="0">
              <a:solidFill>
                <a:srgbClr val="FBBA03"/>
              </a:solidFill>
              <a:latin typeface="Times New Roman" charset="0"/>
            </a:endParaRPr>
          </a:p>
        </p:txBody>
      </p:sp>
      <p:sp>
        <p:nvSpPr>
          <p:cNvPr id="66564" name="Rectangle 2"/>
          <p:cNvSpPr>
            <a:spLocks noGrp="1" noChangeArrowheads="1"/>
          </p:cNvSpPr>
          <p:nvPr>
            <p:ph type="title"/>
          </p:nvPr>
        </p:nvSpPr>
        <p:spPr>
          <a:xfrm>
            <a:off x="304800" y="237655"/>
            <a:ext cx="8667750" cy="455042"/>
          </a:xfrm>
          <a:noFill/>
        </p:spPr>
        <p:txBody>
          <a:bodyPr lIns="90488" tIns="44450" rIns="90488" bIns="44450"/>
          <a:lstStyle/>
          <a:p>
            <a:r>
              <a:rPr lang="en-US" dirty="0" smtClean="0">
                <a:latin typeface="Arial" charset="0"/>
              </a:rPr>
              <a:t>Summary: </a:t>
            </a:r>
            <a:r>
              <a:rPr lang="en-US" dirty="0">
                <a:latin typeface="Arial" charset="0"/>
              </a:rPr>
              <a:t>TLB, Virtual Memory</a:t>
            </a:r>
          </a:p>
        </p:txBody>
      </p:sp>
      <p:sp>
        <p:nvSpPr>
          <p:cNvPr id="66565" name="Rectangle 3"/>
          <p:cNvSpPr>
            <a:spLocks noGrp="1" noChangeArrowheads="1"/>
          </p:cNvSpPr>
          <p:nvPr>
            <p:ph type="body" idx="1"/>
          </p:nvPr>
        </p:nvSpPr>
        <p:spPr>
          <a:xfrm>
            <a:off x="179512" y="902394"/>
            <a:ext cx="8856983" cy="5406926"/>
          </a:xfrm>
          <a:noFill/>
        </p:spPr>
        <p:txBody>
          <a:bodyPr lIns="90488" tIns="44450" rIns="90488" bIns="44450"/>
          <a:lstStyle/>
          <a:p>
            <a:r>
              <a:rPr lang="en-US" sz="2000" dirty="0">
                <a:latin typeface="Arial" charset="0"/>
              </a:rPr>
              <a:t>Page tables map virtual address to physical address</a:t>
            </a:r>
          </a:p>
          <a:p>
            <a:r>
              <a:rPr lang="en-US" sz="2000" dirty="0">
                <a:latin typeface="Arial" charset="0"/>
              </a:rPr>
              <a:t>TLBs are important for fast translation</a:t>
            </a:r>
          </a:p>
          <a:p>
            <a:r>
              <a:rPr lang="en-US" sz="2000" dirty="0">
                <a:latin typeface="Arial" charset="0"/>
              </a:rPr>
              <a:t>TLB misses are significant in processor performance</a:t>
            </a:r>
          </a:p>
          <a:p>
            <a:pPr lvl="1"/>
            <a:r>
              <a:rPr lang="en-US" sz="1600" dirty="0">
                <a:latin typeface="Arial" charset="0"/>
              </a:rPr>
              <a:t>funny times, as most systems can</a:t>
            </a:r>
            <a:r>
              <a:rPr lang="ja-JP" altLang="en-US" sz="1600" dirty="0">
                <a:latin typeface="Arial" charset="0"/>
              </a:rPr>
              <a:t>’</a:t>
            </a:r>
            <a:r>
              <a:rPr lang="en-US" altLang="ja-JP" sz="1600" dirty="0">
                <a:latin typeface="Arial" charset="0"/>
              </a:rPr>
              <a:t>t access all of 2nd level cache without TLB misses!</a:t>
            </a:r>
          </a:p>
          <a:p>
            <a:r>
              <a:rPr lang="en-US" sz="2000" dirty="0">
                <a:latin typeface="Arial" charset="0"/>
              </a:rPr>
              <a:t>Caches, TLBs, Virtual Memory all understood by examining how they deal with 4 questions: </a:t>
            </a:r>
            <a:br>
              <a:rPr lang="en-US" sz="2000" dirty="0">
                <a:latin typeface="Arial" charset="0"/>
              </a:rPr>
            </a:br>
            <a:r>
              <a:rPr lang="en-US" sz="2000" dirty="0">
                <a:latin typeface="Arial" charset="0"/>
              </a:rPr>
              <a:t>1) Where can block be placed?</a:t>
            </a:r>
            <a:br>
              <a:rPr lang="en-US" sz="2000" dirty="0">
                <a:latin typeface="Arial" charset="0"/>
              </a:rPr>
            </a:br>
            <a:r>
              <a:rPr lang="en-US" sz="2000" dirty="0">
                <a:latin typeface="Arial" charset="0"/>
              </a:rPr>
              <a:t>2) How is block found? </a:t>
            </a:r>
            <a:br>
              <a:rPr lang="en-US" sz="2000" dirty="0">
                <a:latin typeface="Arial" charset="0"/>
              </a:rPr>
            </a:br>
            <a:r>
              <a:rPr lang="en-US" sz="2000" dirty="0">
                <a:latin typeface="Arial" charset="0"/>
              </a:rPr>
              <a:t>3) What block is replaced on miss? </a:t>
            </a:r>
            <a:br>
              <a:rPr lang="en-US" sz="2000" dirty="0">
                <a:latin typeface="Arial" charset="0"/>
              </a:rPr>
            </a:br>
            <a:r>
              <a:rPr lang="en-US" sz="2000" dirty="0">
                <a:latin typeface="Arial" charset="0"/>
              </a:rPr>
              <a:t>4) How are writes handled?</a:t>
            </a:r>
          </a:p>
          <a:p>
            <a:r>
              <a:rPr lang="en-US" sz="2000" dirty="0">
                <a:latin typeface="Arial" charset="0"/>
              </a:rPr>
              <a:t>Today VM allows many processes to share single memory without having to swap all processes to disk; </a:t>
            </a:r>
            <a:r>
              <a:rPr lang="en-US" sz="2000" u="sng" dirty="0">
                <a:solidFill>
                  <a:srgbClr val="0332B7"/>
                </a:solidFill>
                <a:latin typeface="Arial" charset="0"/>
              </a:rPr>
              <a:t>today VM protection is more important than memory hierarchy benefits, but computers insecure</a:t>
            </a:r>
          </a:p>
        </p:txBody>
      </p:sp>
    </p:spTree>
    <p:extLst>
      <p:ext uri="{BB962C8B-B14F-4D97-AF65-F5344CB8AC3E}">
        <p14:creationId xmlns:p14="http://schemas.microsoft.com/office/powerpoint/2010/main" val="38950097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DB70242B-5128-7543-9407-FE895023F985}" type="datetime1">
              <a:rPr lang="en-US">
                <a:solidFill>
                  <a:srgbClr val="FBBA03"/>
                </a:solidFill>
                <a:latin typeface="Times New Roman" charset="0"/>
              </a:rPr>
              <a:pPr/>
              <a:t>2/7/2019</a:t>
            </a:fld>
            <a:endParaRPr lang="en-US" dirty="0">
              <a:latin typeface="Times New Roman" charset="0"/>
            </a:endParaRPr>
          </a:p>
        </p:txBody>
      </p:sp>
      <p:sp>
        <p:nvSpPr>
          <p:cNvPr id="56323"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56324"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F0732190-A501-B849-BC14-E9A4BF06BD25}" type="slidenum">
              <a:rPr lang="en-US">
                <a:solidFill>
                  <a:srgbClr val="FBBA03"/>
                </a:solidFill>
                <a:latin typeface="Times New Roman" charset="0"/>
              </a:rPr>
              <a:pPr/>
              <a:t>59</a:t>
            </a:fld>
            <a:endParaRPr lang="en-US" b="0" dirty="0">
              <a:solidFill>
                <a:srgbClr val="FBBA03"/>
              </a:solidFill>
              <a:latin typeface="Times New Roman" charset="0"/>
            </a:endParaRPr>
          </a:p>
        </p:txBody>
      </p:sp>
      <p:sp>
        <p:nvSpPr>
          <p:cNvPr id="56325" name="Rectangle 2"/>
          <p:cNvSpPr>
            <a:spLocks noGrp="1" noChangeArrowheads="1"/>
          </p:cNvSpPr>
          <p:nvPr>
            <p:ph type="title"/>
          </p:nvPr>
        </p:nvSpPr>
        <p:spPr/>
        <p:txBody>
          <a:bodyPr/>
          <a:lstStyle/>
          <a:p>
            <a:r>
              <a:rPr lang="en-US" dirty="0">
                <a:latin typeface="Arial" charset="0"/>
              </a:rPr>
              <a:t>Introduction to Virtual Machines</a:t>
            </a:r>
          </a:p>
        </p:txBody>
      </p:sp>
      <p:sp>
        <p:nvSpPr>
          <p:cNvPr id="56326" name="Rectangle 3"/>
          <p:cNvSpPr>
            <a:spLocks noGrp="1" noChangeArrowheads="1"/>
          </p:cNvSpPr>
          <p:nvPr>
            <p:ph type="body" idx="1"/>
          </p:nvPr>
        </p:nvSpPr>
        <p:spPr>
          <a:xfrm>
            <a:off x="35496" y="836712"/>
            <a:ext cx="9073008" cy="5399782"/>
          </a:xfrm>
        </p:spPr>
        <p:txBody>
          <a:bodyPr/>
          <a:lstStyle/>
          <a:p>
            <a:r>
              <a:rPr lang="en-US" sz="2400" dirty="0">
                <a:latin typeface="Arial" charset="0"/>
              </a:rPr>
              <a:t>VMs developed in late 1960s</a:t>
            </a:r>
          </a:p>
          <a:p>
            <a:pPr lvl="1"/>
            <a:r>
              <a:rPr lang="en-US" sz="2400" dirty="0">
                <a:latin typeface="Arial" charset="0"/>
              </a:rPr>
              <a:t>Remained important in mainframe computing over the years</a:t>
            </a:r>
          </a:p>
          <a:p>
            <a:pPr lvl="1"/>
            <a:r>
              <a:rPr lang="en-US" sz="2400" dirty="0">
                <a:latin typeface="Arial" charset="0"/>
              </a:rPr>
              <a:t>Largely ignored in single user computers of 1980s and 1990s</a:t>
            </a:r>
          </a:p>
          <a:p>
            <a:r>
              <a:rPr lang="en-US" sz="2400" dirty="0">
                <a:latin typeface="Arial" charset="0"/>
              </a:rPr>
              <a:t>Recently regained popularity due to</a:t>
            </a:r>
          </a:p>
          <a:p>
            <a:pPr lvl="1"/>
            <a:r>
              <a:rPr lang="en-US" sz="2400" dirty="0">
                <a:latin typeface="Arial" charset="0"/>
              </a:rPr>
              <a:t>increasing importance of isolation and security in modern systems, </a:t>
            </a:r>
          </a:p>
          <a:p>
            <a:pPr lvl="1"/>
            <a:r>
              <a:rPr lang="en-US" sz="2400" dirty="0">
                <a:latin typeface="Arial" charset="0"/>
              </a:rPr>
              <a:t>failures in security and reliability of standard operating systems, </a:t>
            </a:r>
          </a:p>
          <a:p>
            <a:pPr lvl="1"/>
            <a:r>
              <a:rPr lang="en-US" sz="2400" dirty="0">
                <a:latin typeface="Arial" charset="0"/>
              </a:rPr>
              <a:t>sharing of a single computer among many unrelated users,</a:t>
            </a:r>
          </a:p>
          <a:p>
            <a:pPr lvl="1"/>
            <a:r>
              <a:rPr lang="en-US" sz="2400" dirty="0">
                <a:latin typeface="Arial" charset="0"/>
              </a:rPr>
              <a:t>and the dramatic increases in raw speed of processors, which makes the overhead of VMs more acceptable</a:t>
            </a:r>
          </a:p>
          <a:p>
            <a:endParaRPr lang="en-US" dirty="0">
              <a:latin typeface="Arial" charset="0"/>
            </a:endParaRPr>
          </a:p>
        </p:txBody>
      </p:sp>
    </p:spTree>
    <p:extLst>
      <p:ext uri="{BB962C8B-B14F-4D97-AF65-F5344CB8AC3E}">
        <p14:creationId xmlns:p14="http://schemas.microsoft.com/office/powerpoint/2010/main" val="317740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3" name="Rectangle 1"/>
          <p:cNvSpPr>
            <a:spLocks noChangeArrowheads="1"/>
          </p:cNvSpPr>
          <p:nvPr/>
        </p:nvSpPr>
        <p:spPr bwMode="auto">
          <a:xfrm>
            <a:off x="406400" y="4005065"/>
            <a:ext cx="83566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dirty="0"/>
              <a:t>Figure 2.2 Starting with 1980 performance as a baseline, the gap in performance, </a:t>
            </a:r>
            <a:r>
              <a:rPr lang="en-US" altLang="en-US" sz="1100" b="1" dirty="0">
                <a:solidFill>
                  <a:srgbClr val="FF0000"/>
                </a:solidFill>
              </a:rPr>
              <a:t>measured as the difference in the time between processor memory requests (for a single processor or core) and the latency of a DRAM access</a:t>
            </a:r>
            <a:r>
              <a:rPr lang="en-US" altLang="en-US" sz="1100" b="1" dirty="0"/>
              <a:t>, is plotted over time. In mid-2017, AMD, Intel and </a:t>
            </a:r>
            <a:r>
              <a:rPr lang="en-US" altLang="en-US" sz="1100" b="1" dirty="0"/>
              <a:t>Nvidia</a:t>
            </a:r>
            <a:r>
              <a:rPr lang="en-US" altLang="en-US" sz="1100" b="1" dirty="0"/>
              <a:t> all announced chip sets using versions of </a:t>
            </a:r>
            <a:r>
              <a:rPr lang="en-US" altLang="en-US" sz="1100" b="1" dirty="0">
                <a:solidFill>
                  <a:srgbClr val="FF0000"/>
                </a:solidFill>
              </a:rPr>
              <a:t>HBM</a:t>
            </a:r>
            <a:r>
              <a:rPr lang="en-US" altLang="en-US" sz="1100" b="1" dirty="0"/>
              <a:t> technology. </a:t>
            </a:r>
            <a:r>
              <a:rPr lang="en-US" altLang="en-US" sz="1100" dirty="0"/>
              <a:t>Note that the vertical axis must be on a logarithmic scale to record the size of the processor-DRAM performance gap. The memory baseline is 64 KiB DRAM in 1980, with a 1.07 per year performance improvement in latency (see Figure 2.4 on page 88). The processor line assumes a 1.25 improvement per year until 1986, a 1.52 improvement until 2000, a 1.20 improvement between 2000 and 2005, and only small improvements in processor performance (on a per-core basis) between 2005 and 2015. As you can see, until 2010 memory access times in DRAM improved slowly but consistently; since 2010 the improvement in access time has reduced, as compared with the earlier periods, although there have been continued improvements in bandwidth. See Figure 1.1 in Chapter 1 for more information.</a:t>
            </a:r>
          </a:p>
        </p:txBody>
      </p:sp>
      <p:pic>
        <p:nvPicPr>
          <p:cNvPr id="5124" name="Picture 2" descr="Z:\WOMAT\Production\Artfinal\0000000038\MKCAD\978-0-12-811905-1\0003165541\XMLLowres\f02-02-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100" y="836713"/>
            <a:ext cx="652780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9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368FD9BF-BBB4-F94A-B13F-222ACE638E06}" type="datetime1">
              <a:rPr lang="en-US">
                <a:solidFill>
                  <a:srgbClr val="FBBA03"/>
                </a:solidFill>
                <a:latin typeface="Times New Roman" charset="0"/>
              </a:rPr>
              <a:pPr/>
              <a:t>2/7/2019</a:t>
            </a:fld>
            <a:endParaRPr lang="en-US" dirty="0">
              <a:latin typeface="Times New Roman" charset="0"/>
            </a:endParaRPr>
          </a:p>
        </p:txBody>
      </p:sp>
      <p:sp>
        <p:nvSpPr>
          <p:cNvPr id="57347"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57348"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C0A69CE8-DD15-8E47-9161-32A5D9D2C2E7}" type="slidenum">
              <a:rPr lang="en-US">
                <a:solidFill>
                  <a:srgbClr val="FBBA03"/>
                </a:solidFill>
                <a:latin typeface="Times New Roman" charset="0"/>
              </a:rPr>
              <a:pPr/>
              <a:t>60</a:t>
            </a:fld>
            <a:endParaRPr lang="en-US" b="0" dirty="0">
              <a:solidFill>
                <a:srgbClr val="FBBA03"/>
              </a:solidFill>
              <a:latin typeface="Times New Roman" charset="0"/>
            </a:endParaRPr>
          </a:p>
        </p:txBody>
      </p:sp>
      <p:sp>
        <p:nvSpPr>
          <p:cNvPr id="57349" name="Rectangle 2"/>
          <p:cNvSpPr>
            <a:spLocks noGrp="1" noChangeArrowheads="1"/>
          </p:cNvSpPr>
          <p:nvPr>
            <p:ph type="title"/>
          </p:nvPr>
        </p:nvSpPr>
        <p:spPr/>
        <p:txBody>
          <a:bodyPr/>
          <a:lstStyle/>
          <a:p>
            <a:r>
              <a:rPr lang="en-US" dirty="0">
                <a:latin typeface="Arial" charset="0"/>
              </a:rPr>
              <a:t>What is a Virtual Machine (VM)?</a:t>
            </a:r>
          </a:p>
        </p:txBody>
      </p:sp>
      <p:sp>
        <p:nvSpPr>
          <p:cNvPr id="57350" name="Rectangle 3"/>
          <p:cNvSpPr>
            <a:spLocks noGrp="1" noChangeArrowheads="1"/>
          </p:cNvSpPr>
          <p:nvPr>
            <p:ph type="body" idx="1"/>
          </p:nvPr>
        </p:nvSpPr>
        <p:spPr>
          <a:xfrm>
            <a:off x="323528" y="980728"/>
            <a:ext cx="8820472" cy="5343872"/>
          </a:xfrm>
        </p:spPr>
        <p:txBody>
          <a:bodyPr/>
          <a:lstStyle/>
          <a:p>
            <a:pPr>
              <a:lnSpc>
                <a:spcPct val="80000"/>
              </a:lnSpc>
            </a:pPr>
            <a:r>
              <a:rPr lang="en-US" sz="2400" dirty="0">
                <a:latin typeface="Arial" charset="0"/>
              </a:rPr>
              <a:t>Broadest definition includes all emulation methods that provide a standard software interface, such as the Java VM</a:t>
            </a:r>
          </a:p>
          <a:p>
            <a:pPr>
              <a:lnSpc>
                <a:spcPct val="80000"/>
              </a:lnSpc>
            </a:pPr>
            <a:r>
              <a:rPr lang="ja-JP" altLang="en-US" sz="2400" dirty="0">
                <a:latin typeface="Arial" charset="0"/>
              </a:rPr>
              <a:t>“</a:t>
            </a:r>
            <a:r>
              <a:rPr lang="en-US" sz="2400" dirty="0">
                <a:latin typeface="Arial" charset="0"/>
              </a:rPr>
              <a:t>(Operating) </a:t>
            </a:r>
            <a:r>
              <a:rPr lang="en-US" sz="2400" dirty="0">
                <a:solidFill>
                  <a:schemeClr val="accent1"/>
                </a:solidFill>
                <a:latin typeface="Arial" charset="0"/>
              </a:rPr>
              <a:t>System Virtual Machines</a:t>
            </a:r>
            <a:r>
              <a:rPr lang="ja-JP" altLang="en-US" sz="2400" dirty="0">
                <a:latin typeface="Arial" charset="0"/>
              </a:rPr>
              <a:t>”</a:t>
            </a:r>
            <a:r>
              <a:rPr lang="en-US" sz="2400" dirty="0">
                <a:latin typeface="Arial" charset="0"/>
              </a:rPr>
              <a:t> provide a complete system level environment at binary ISA</a:t>
            </a:r>
          </a:p>
          <a:p>
            <a:pPr lvl="1">
              <a:lnSpc>
                <a:spcPct val="80000"/>
              </a:lnSpc>
            </a:pPr>
            <a:r>
              <a:rPr lang="en-US" sz="2400" dirty="0">
                <a:latin typeface="Arial" charset="0"/>
              </a:rPr>
              <a:t>Here assume ISAs always match the native hardware ISA</a:t>
            </a:r>
          </a:p>
          <a:p>
            <a:pPr lvl="1">
              <a:lnSpc>
                <a:spcPct val="80000"/>
              </a:lnSpc>
            </a:pPr>
            <a:r>
              <a:rPr lang="en-US" sz="2400" dirty="0">
                <a:latin typeface="Arial" charset="0"/>
              </a:rPr>
              <a:t>E.g., IBM VM/370, VMware ESX Server, and Xen</a:t>
            </a:r>
          </a:p>
          <a:p>
            <a:pPr>
              <a:lnSpc>
                <a:spcPct val="80000"/>
              </a:lnSpc>
            </a:pPr>
            <a:r>
              <a:rPr lang="en-US" sz="2400" dirty="0">
                <a:latin typeface="Arial" charset="0"/>
              </a:rPr>
              <a:t>Present illusion that VM users have entire computer to themselves, </a:t>
            </a:r>
            <a:r>
              <a:rPr lang="en-US" sz="2400" u="sng" dirty="0">
                <a:latin typeface="Arial" charset="0"/>
              </a:rPr>
              <a:t>including a copy of OS</a:t>
            </a:r>
          </a:p>
          <a:p>
            <a:pPr>
              <a:lnSpc>
                <a:spcPct val="80000"/>
              </a:lnSpc>
            </a:pPr>
            <a:r>
              <a:rPr lang="en-US" sz="2400" dirty="0">
                <a:latin typeface="Arial" charset="0"/>
              </a:rPr>
              <a:t>Single computer runs multiple VMs, and can support a multiple, different OSes </a:t>
            </a:r>
          </a:p>
          <a:p>
            <a:pPr lvl="1">
              <a:lnSpc>
                <a:spcPct val="80000"/>
              </a:lnSpc>
            </a:pPr>
            <a:r>
              <a:rPr lang="en-US" sz="2400" dirty="0">
                <a:latin typeface="Arial" charset="0"/>
              </a:rPr>
              <a:t>On conventional platform, single OS </a:t>
            </a:r>
            <a:r>
              <a:rPr lang="ja-JP" altLang="en-US" sz="2400" dirty="0">
                <a:latin typeface="Arial" charset="0"/>
              </a:rPr>
              <a:t>“</a:t>
            </a:r>
            <a:r>
              <a:rPr lang="en-US" sz="2400" dirty="0">
                <a:latin typeface="Arial" charset="0"/>
              </a:rPr>
              <a:t>owns</a:t>
            </a:r>
            <a:r>
              <a:rPr lang="ja-JP" altLang="en-US" sz="2400" dirty="0">
                <a:latin typeface="Arial" charset="0"/>
              </a:rPr>
              <a:t>”</a:t>
            </a:r>
            <a:r>
              <a:rPr lang="en-US" sz="2400" dirty="0">
                <a:latin typeface="Arial" charset="0"/>
              </a:rPr>
              <a:t> all HW resources </a:t>
            </a:r>
          </a:p>
          <a:p>
            <a:pPr lvl="1">
              <a:lnSpc>
                <a:spcPct val="80000"/>
              </a:lnSpc>
            </a:pPr>
            <a:r>
              <a:rPr lang="en-US" sz="2400" dirty="0">
                <a:latin typeface="Arial" charset="0"/>
              </a:rPr>
              <a:t>With a VM, multiple OSes all share HW resources</a:t>
            </a:r>
          </a:p>
          <a:p>
            <a:pPr>
              <a:lnSpc>
                <a:spcPct val="80000"/>
              </a:lnSpc>
            </a:pPr>
            <a:r>
              <a:rPr lang="en-US" sz="2400" dirty="0">
                <a:latin typeface="Arial" charset="0"/>
              </a:rPr>
              <a:t>Underlying HW platform is called the </a:t>
            </a:r>
            <a:r>
              <a:rPr lang="en-US" sz="2400" u="sng" dirty="0">
                <a:solidFill>
                  <a:srgbClr val="0332B7"/>
                </a:solidFill>
                <a:latin typeface="Arial" charset="0"/>
              </a:rPr>
              <a:t>host</a:t>
            </a:r>
            <a:r>
              <a:rPr lang="en-US" sz="2400" dirty="0">
                <a:latin typeface="Arial" charset="0"/>
              </a:rPr>
              <a:t>, and its resources are shared among the </a:t>
            </a:r>
            <a:r>
              <a:rPr lang="en-US" sz="2400" dirty="0">
                <a:solidFill>
                  <a:srgbClr val="0332B7"/>
                </a:solidFill>
                <a:latin typeface="Arial" charset="0"/>
              </a:rPr>
              <a:t>guest</a:t>
            </a:r>
            <a:r>
              <a:rPr lang="en-US" sz="2400" dirty="0">
                <a:latin typeface="Arial" charset="0"/>
              </a:rPr>
              <a:t> VMs</a:t>
            </a:r>
          </a:p>
        </p:txBody>
      </p:sp>
    </p:spTree>
    <p:extLst>
      <p:ext uri="{BB962C8B-B14F-4D97-AF65-F5344CB8AC3E}">
        <p14:creationId xmlns:p14="http://schemas.microsoft.com/office/powerpoint/2010/main" val="33425759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9E6966BD-533E-B24C-9CD5-3B10B9E6517D}" type="datetime1">
              <a:rPr lang="en-US">
                <a:solidFill>
                  <a:srgbClr val="FBBA03"/>
                </a:solidFill>
                <a:latin typeface="Times New Roman" charset="0"/>
              </a:rPr>
              <a:pPr/>
              <a:t>2/7/2019</a:t>
            </a:fld>
            <a:endParaRPr lang="en-US" dirty="0">
              <a:latin typeface="Times New Roman" charset="0"/>
            </a:endParaRPr>
          </a:p>
        </p:txBody>
      </p:sp>
      <p:sp>
        <p:nvSpPr>
          <p:cNvPr id="58371"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58372"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C266EB68-60F4-3A4B-B0DF-7610B0B59F96}" type="slidenum">
              <a:rPr lang="en-US">
                <a:solidFill>
                  <a:srgbClr val="FBBA03"/>
                </a:solidFill>
                <a:latin typeface="Times New Roman" charset="0"/>
              </a:rPr>
              <a:pPr/>
              <a:t>61</a:t>
            </a:fld>
            <a:endParaRPr lang="en-US" b="0" dirty="0">
              <a:solidFill>
                <a:srgbClr val="FBBA03"/>
              </a:solidFill>
              <a:latin typeface="Times New Roman" charset="0"/>
            </a:endParaRPr>
          </a:p>
        </p:txBody>
      </p:sp>
      <p:sp>
        <p:nvSpPr>
          <p:cNvPr id="58373" name="Rectangle 2"/>
          <p:cNvSpPr>
            <a:spLocks noGrp="1" noChangeArrowheads="1"/>
          </p:cNvSpPr>
          <p:nvPr>
            <p:ph type="title"/>
          </p:nvPr>
        </p:nvSpPr>
        <p:spPr/>
        <p:txBody>
          <a:bodyPr/>
          <a:lstStyle/>
          <a:p>
            <a:r>
              <a:rPr lang="en-US" dirty="0">
                <a:latin typeface="Arial" charset="0"/>
              </a:rPr>
              <a:t>Virtual Machine Monitors (VMMs)</a:t>
            </a:r>
          </a:p>
        </p:txBody>
      </p:sp>
      <p:sp>
        <p:nvSpPr>
          <p:cNvPr id="58374" name="Rectangle 3"/>
          <p:cNvSpPr>
            <a:spLocks noGrp="1" noChangeArrowheads="1"/>
          </p:cNvSpPr>
          <p:nvPr>
            <p:ph type="body" idx="1"/>
          </p:nvPr>
        </p:nvSpPr>
        <p:spPr>
          <a:xfrm>
            <a:off x="179513" y="908720"/>
            <a:ext cx="8775576" cy="5328568"/>
          </a:xfrm>
        </p:spPr>
        <p:txBody>
          <a:bodyPr/>
          <a:lstStyle/>
          <a:p>
            <a:r>
              <a:rPr lang="en-US" dirty="0">
                <a:solidFill>
                  <a:srgbClr val="0332B7"/>
                </a:solidFill>
                <a:latin typeface="Arial" charset="0"/>
              </a:rPr>
              <a:t>Virtual machine monitor</a:t>
            </a:r>
            <a:r>
              <a:rPr lang="en-US" dirty="0">
                <a:latin typeface="Arial" charset="0"/>
              </a:rPr>
              <a:t> (VMM) or </a:t>
            </a:r>
            <a:r>
              <a:rPr lang="en-US" u="sng" dirty="0">
                <a:solidFill>
                  <a:srgbClr val="0332B7"/>
                </a:solidFill>
                <a:latin typeface="Arial" charset="0"/>
              </a:rPr>
              <a:t>hypervisor</a:t>
            </a:r>
            <a:r>
              <a:rPr lang="en-US" dirty="0">
                <a:latin typeface="Arial" charset="0"/>
              </a:rPr>
              <a:t> is software that supports VMs</a:t>
            </a:r>
          </a:p>
          <a:p>
            <a:r>
              <a:rPr lang="en-US" dirty="0">
                <a:latin typeface="Arial" charset="0"/>
              </a:rPr>
              <a:t>VMM determines how to map virtual resources to physical resources</a:t>
            </a:r>
          </a:p>
          <a:p>
            <a:r>
              <a:rPr lang="en-US" dirty="0">
                <a:latin typeface="Arial" charset="0"/>
              </a:rPr>
              <a:t>Physical resource may be time-shared, partitioned, or emulated in software </a:t>
            </a:r>
          </a:p>
          <a:p>
            <a:r>
              <a:rPr lang="en-US" dirty="0">
                <a:latin typeface="Arial" charset="0"/>
              </a:rPr>
              <a:t>VMM is much smaller than a traditional OS; </a:t>
            </a:r>
          </a:p>
          <a:p>
            <a:pPr lvl="1"/>
            <a:r>
              <a:rPr lang="en-US" dirty="0">
                <a:latin typeface="Arial" charset="0"/>
              </a:rPr>
              <a:t>isolation portion of a VMM is </a:t>
            </a:r>
            <a:r>
              <a:rPr lang="en-US" dirty="0">
                <a:latin typeface="Arial" charset="0"/>
                <a:sym typeface="Symbol" charset="0"/>
              </a:rPr>
              <a:t></a:t>
            </a:r>
            <a:r>
              <a:rPr lang="en-US" dirty="0">
                <a:latin typeface="Arial" charset="0"/>
              </a:rPr>
              <a:t> 10,000 lines of code</a:t>
            </a:r>
          </a:p>
          <a:p>
            <a:pPr>
              <a:buFontTx/>
              <a:buNone/>
            </a:pP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3572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CC94FA96-8FAC-B340-AAB3-586553C93CFC}" type="datetime1">
              <a:rPr lang="en-US">
                <a:solidFill>
                  <a:srgbClr val="FBBA03"/>
                </a:solidFill>
                <a:latin typeface="Times New Roman" charset="0"/>
              </a:rPr>
              <a:pPr/>
              <a:t>2/7/2019</a:t>
            </a:fld>
            <a:endParaRPr lang="en-US" dirty="0">
              <a:latin typeface="Times New Roman" charset="0"/>
            </a:endParaRPr>
          </a:p>
        </p:txBody>
      </p:sp>
      <p:sp>
        <p:nvSpPr>
          <p:cNvPr id="59395"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59396"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D7B941B3-0CF4-C042-A7E3-F61B39EC6F15}" type="slidenum">
              <a:rPr lang="en-US">
                <a:solidFill>
                  <a:srgbClr val="FBBA03"/>
                </a:solidFill>
                <a:latin typeface="Times New Roman" charset="0"/>
              </a:rPr>
              <a:pPr/>
              <a:t>62</a:t>
            </a:fld>
            <a:endParaRPr lang="en-US" b="0" dirty="0">
              <a:solidFill>
                <a:srgbClr val="FBBA03"/>
              </a:solidFill>
              <a:latin typeface="Times New Roman" charset="0"/>
            </a:endParaRPr>
          </a:p>
        </p:txBody>
      </p:sp>
      <p:sp>
        <p:nvSpPr>
          <p:cNvPr id="59397" name="Rectangle 2"/>
          <p:cNvSpPr>
            <a:spLocks noGrp="1" noChangeArrowheads="1"/>
          </p:cNvSpPr>
          <p:nvPr>
            <p:ph type="title"/>
          </p:nvPr>
        </p:nvSpPr>
        <p:spPr/>
        <p:txBody>
          <a:bodyPr/>
          <a:lstStyle/>
          <a:p>
            <a:r>
              <a:rPr lang="en-US" dirty="0">
                <a:latin typeface="Arial" charset="0"/>
              </a:rPr>
              <a:t>VMM Overhead?</a:t>
            </a:r>
          </a:p>
        </p:txBody>
      </p:sp>
      <p:sp>
        <p:nvSpPr>
          <p:cNvPr id="59398" name="Rectangle 3"/>
          <p:cNvSpPr>
            <a:spLocks noGrp="1" noChangeArrowheads="1"/>
          </p:cNvSpPr>
          <p:nvPr>
            <p:ph type="body" idx="1"/>
          </p:nvPr>
        </p:nvSpPr>
        <p:spPr>
          <a:xfrm>
            <a:off x="107504" y="1052760"/>
            <a:ext cx="9036495" cy="5256560"/>
          </a:xfrm>
        </p:spPr>
        <p:txBody>
          <a:bodyPr/>
          <a:lstStyle/>
          <a:p>
            <a:pPr>
              <a:lnSpc>
                <a:spcPct val="80000"/>
              </a:lnSpc>
            </a:pPr>
            <a:r>
              <a:rPr lang="en-US" sz="2400" dirty="0">
                <a:latin typeface="Arial" charset="0"/>
              </a:rPr>
              <a:t>Depends on the workload</a:t>
            </a:r>
          </a:p>
          <a:p>
            <a:pPr>
              <a:lnSpc>
                <a:spcPct val="80000"/>
              </a:lnSpc>
            </a:pPr>
            <a:r>
              <a:rPr lang="en-US" sz="2400" dirty="0">
                <a:solidFill>
                  <a:srgbClr val="0332B7"/>
                </a:solidFill>
                <a:latin typeface="Arial" charset="0"/>
              </a:rPr>
              <a:t>User-level processor-bound</a:t>
            </a:r>
            <a:r>
              <a:rPr lang="en-US" sz="2400" dirty="0">
                <a:latin typeface="Arial" charset="0"/>
              </a:rPr>
              <a:t> programs (e.g., SPEC) have zero-virtualization overhead </a:t>
            </a:r>
          </a:p>
          <a:p>
            <a:pPr lvl="1">
              <a:lnSpc>
                <a:spcPct val="80000"/>
              </a:lnSpc>
            </a:pPr>
            <a:r>
              <a:rPr lang="en-US" sz="2400" dirty="0">
                <a:latin typeface="Arial" charset="0"/>
              </a:rPr>
              <a:t>Runs at native speeds </a:t>
            </a:r>
            <a:r>
              <a:rPr lang="en-US" sz="2400" u="sng" dirty="0">
                <a:latin typeface="Arial" charset="0"/>
              </a:rPr>
              <a:t>since OS rarely invoked</a:t>
            </a:r>
          </a:p>
          <a:p>
            <a:pPr>
              <a:lnSpc>
                <a:spcPct val="80000"/>
              </a:lnSpc>
            </a:pPr>
            <a:r>
              <a:rPr lang="en-US" sz="2400" dirty="0">
                <a:solidFill>
                  <a:srgbClr val="0332B7"/>
                </a:solidFill>
                <a:latin typeface="Arial" charset="0"/>
              </a:rPr>
              <a:t>I/O-intensive workloads</a:t>
            </a:r>
            <a:r>
              <a:rPr lang="en-US" sz="2400" dirty="0">
                <a:latin typeface="Arial" charset="0"/>
              </a:rPr>
              <a:t> </a:t>
            </a:r>
            <a:r>
              <a:rPr lang="en-US" sz="2400" dirty="0">
                <a:latin typeface="Arial" charset="0"/>
                <a:sym typeface="Symbol" charset="0"/>
              </a:rPr>
              <a:t></a:t>
            </a:r>
            <a:r>
              <a:rPr lang="en-US" sz="2400" dirty="0">
                <a:latin typeface="Arial" charset="0"/>
              </a:rPr>
              <a:t> OS-intensive </a:t>
            </a:r>
            <a:br>
              <a:rPr lang="en-US" sz="2400" dirty="0">
                <a:latin typeface="Arial" charset="0"/>
              </a:rPr>
            </a:br>
            <a:r>
              <a:rPr lang="en-US" sz="2400" dirty="0">
                <a:latin typeface="Arial" charset="0"/>
                <a:sym typeface="Symbol" charset="0"/>
              </a:rPr>
              <a:t></a:t>
            </a:r>
            <a:r>
              <a:rPr lang="en-US" sz="2400" dirty="0">
                <a:latin typeface="Arial" charset="0"/>
              </a:rPr>
              <a:t> execute many system calls and privileged instructions </a:t>
            </a:r>
            <a:br>
              <a:rPr lang="en-US" sz="2400" dirty="0">
                <a:latin typeface="Arial" charset="0"/>
              </a:rPr>
            </a:br>
            <a:r>
              <a:rPr lang="en-US" sz="2400" dirty="0">
                <a:latin typeface="Arial" charset="0"/>
                <a:sym typeface="Symbol" charset="0"/>
              </a:rPr>
              <a:t></a:t>
            </a:r>
            <a:r>
              <a:rPr lang="en-US" sz="2400" dirty="0">
                <a:latin typeface="Arial" charset="0"/>
              </a:rPr>
              <a:t> can result in high virtualization overhead </a:t>
            </a:r>
          </a:p>
          <a:p>
            <a:pPr lvl="1">
              <a:lnSpc>
                <a:spcPct val="80000"/>
              </a:lnSpc>
            </a:pPr>
            <a:r>
              <a:rPr lang="en-US" sz="2400" dirty="0">
                <a:latin typeface="Arial" charset="0"/>
              </a:rPr>
              <a:t>For System VMs, goal of architecture and VMM is to run almost all instructions directly on native hardware</a:t>
            </a:r>
          </a:p>
          <a:p>
            <a:pPr>
              <a:lnSpc>
                <a:spcPct val="80000"/>
              </a:lnSpc>
            </a:pPr>
            <a:r>
              <a:rPr lang="en-US" sz="2400" dirty="0">
                <a:latin typeface="Arial" charset="0"/>
              </a:rPr>
              <a:t>If I/O-intensive workload is also </a:t>
            </a:r>
            <a:r>
              <a:rPr lang="en-US" sz="2400" dirty="0">
                <a:solidFill>
                  <a:srgbClr val="0332B7"/>
                </a:solidFill>
                <a:latin typeface="Arial" charset="0"/>
              </a:rPr>
              <a:t>I/O-</a:t>
            </a:r>
            <a:r>
              <a:rPr lang="en-US" sz="2400" dirty="0" smtClean="0">
                <a:solidFill>
                  <a:srgbClr val="0332B7"/>
                </a:solidFill>
                <a:latin typeface="Arial" charset="0"/>
              </a:rPr>
              <a:t>bound </a:t>
            </a:r>
            <a:r>
              <a:rPr lang="en-US" sz="2000" dirty="0" smtClean="0">
                <a:solidFill>
                  <a:srgbClr val="FF0000"/>
                </a:solidFill>
                <a:latin typeface="Arial" charset="0"/>
              </a:rPr>
              <a:t>(I/O is the bottleneck?)</a:t>
            </a:r>
            <a:r>
              <a:rPr lang="en-US" sz="2000" dirty="0" smtClean="0">
                <a:latin typeface="Arial" charset="0"/>
              </a:rPr>
              <a:t> </a:t>
            </a:r>
            <a:r>
              <a:rPr lang="en-US" sz="2000" dirty="0">
                <a:latin typeface="Arial" charset="0"/>
              </a:rPr>
              <a:t/>
            </a:r>
            <a:br>
              <a:rPr lang="en-US" sz="2000" dirty="0">
                <a:latin typeface="Arial" charset="0"/>
              </a:rPr>
            </a:br>
            <a:r>
              <a:rPr lang="en-US" sz="2400" dirty="0">
                <a:latin typeface="Arial" charset="0"/>
                <a:sym typeface="Symbol" charset="0"/>
              </a:rPr>
              <a:t></a:t>
            </a:r>
            <a:r>
              <a:rPr lang="en-US" sz="2400" dirty="0">
                <a:latin typeface="Arial" charset="0"/>
              </a:rPr>
              <a:t> low processor utilization since waiting for I/O </a:t>
            </a:r>
            <a:br>
              <a:rPr lang="en-US" sz="2400" dirty="0">
                <a:latin typeface="Arial" charset="0"/>
              </a:rPr>
            </a:br>
            <a:r>
              <a:rPr lang="en-US" sz="2400" dirty="0">
                <a:latin typeface="Arial" charset="0"/>
                <a:sym typeface="Symbol" charset="0"/>
              </a:rPr>
              <a:t></a:t>
            </a:r>
            <a:r>
              <a:rPr lang="en-US" sz="2400" dirty="0">
                <a:latin typeface="Arial" charset="0"/>
              </a:rPr>
              <a:t> processor virtualization can be hidden </a:t>
            </a:r>
            <a:br>
              <a:rPr lang="en-US" sz="2400" dirty="0">
                <a:latin typeface="Arial" charset="0"/>
              </a:rPr>
            </a:br>
            <a:r>
              <a:rPr lang="en-US" sz="2400" dirty="0">
                <a:latin typeface="Arial" charset="0"/>
                <a:sym typeface="Symbol" charset="0"/>
              </a:rPr>
              <a:t></a:t>
            </a:r>
            <a:r>
              <a:rPr lang="en-US" sz="2400" dirty="0">
                <a:latin typeface="Arial" charset="0"/>
              </a:rPr>
              <a:t> low virtualization overhead</a:t>
            </a:r>
          </a:p>
        </p:txBody>
      </p:sp>
    </p:spTree>
    <p:extLst>
      <p:ext uri="{BB962C8B-B14F-4D97-AF65-F5344CB8AC3E}">
        <p14:creationId xmlns:p14="http://schemas.microsoft.com/office/powerpoint/2010/main" val="37998270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5CED8AFA-8618-0E48-9807-1121F784B95F}" type="datetime1">
              <a:rPr lang="en-US">
                <a:solidFill>
                  <a:srgbClr val="FBBA03"/>
                </a:solidFill>
                <a:latin typeface="Times New Roman" charset="0"/>
              </a:rPr>
              <a:pPr/>
              <a:t>2/7/2019</a:t>
            </a:fld>
            <a:endParaRPr lang="en-US" dirty="0">
              <a:latin typeface="Times New Roman" charset="0"/>
            </a:endParaRPr>
          </a:p>
        </p:txBody>
      </p:sp>
      <p:sp>
        <p:nvSpPr>
          <p:cNvPr id="60419"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0420"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F48FFB5E-60D3-2C42-9E3E-F6A23EF09D60}" type="slidenum">
              <a:rPr lang="en-US">
                <a:solidFill>
                  <a:srgbClr val="FBBA03"/>
                </a:solidFill>
                <a:latin typeface="Times New Roman" charset="0"/>
              </a:rPr>
              <a:pPr/>
              <a:t>63</a:t>
            </a:fld>
            <a:endParaRPr lang="en-US" b="0" dirty="0">
              <a:solidFill>
                <a:srgbClr val="FBBA03"/>
              </a:solidFill>
              <a:latin typeface="Times New Roman" charset="0"/>
            </a:endParaRPr>
          </a:p>
        </p:txBody>
      </p:sp>
      <p:sp>
        <p:nvSpPr>
          <p:cNvPr id="60421" name="Rectangle 2"/>
          <p:cNvSpPr>
            <a:spLocks noGrp="1" noChangeArrowheads="1"/>
          </p:cNvSpPr>
          <p:nvPr>
            <p:ph type="title"/>
          </p:nvPr>
        </p:nvSpPr>
        <p:spPr/>
        <p:txBody>
          <a:bodyPr/>
          <a:lstStyle/>
          <a:p>
            <a:r>
              <a:rPr lang="en-US" dirty="0">
                <a:latin typeface="Arial" charset="0"/>
              </a:rPr>
              <a:t>Other Uses of VMs</a:t>
            </a:r>
          </a:p>
        </p:txBody>
      </p:sp>
      <p:sp>
        <p:nvSpPr>
          <p:cNvPr id="60422" name="Rectangle 3"/>
          <p:cNvSpPr>
            <a:spLocks noGrp="1" noChangeArrowheads="1"/>
          </p:cNvSpPr>
          <p:nvPr>
            <p:ph type="body" idx="1"/>
          </p:nvPr>
        </p:nvSpPr>
        <p:spPr>
          <a:xfrm>
            <a:off x="0" y="836712"/>
            <a:ext cx="9036496" cy="5415880"/>
          </a:xfrm>
        </p:spPr>
        <p:txBody>
          <a:bodyPr/>
          <a:lstStyle/>
          <a:p>
            <a:pPr marL="457200" indent="-457200"/>
            <a:r>
              <a:rPr lang="en-US" sz="2000" dirty="0">
                <a:latin typeface="Arial" charset="0"/>
              </a:rPr>
              <a:t>Focus here on protection</a:t>
            </a:r>
          </a:p>
          <a:p>
            <a:pPr marL="457200" indent="-457200"/>
            <a:r>
              <a:rPr lang="en-US" sz="2000" dirty="0">
                <a:latin typeface="Arial" charset="0"/>
              </a:rPr>
              <a:t>2 Other commercially important uses of VMs</a:t>
            </a:r>
          </a:p>
          <a:p>
            <a:pPr marL="457200" indent="-457200">
              <a:buFontTx/>
              <a:buAutoNum type="arabicPeriod"/>
            </a:pPr>
            <a:r>
              <a:rPr lang="en-US" sz="2000" dirty="0">
                <a:latin typeface="Arial" charset="0"/>
              </a:rPr>
              <a:t>Managing Software</a:t>
            </a:r>
          </a:p>
          <a:p>
            <a:pPr marL="800100" lvl="1" indent="-342900"/>
            <a:r>
              <a:rPr lang="en-US" sz="2000" dirty="0">
                <a:latin typeface="Arial" charset="0"/>
              </a:rPr>
              <a:t>VMs provide an abstraction that can run the complete SW stack, even including old OSes like DOS</a:t>
            </a:r>
          </a:p>
          <a:p>
            <a:pPr marL="800100" lvl="1" indent="-342900"/>
            <a:r>
              <a:rPr lang="en-US" sz="2000" dirty="0">
                <a:latin typeface="Arial" charset="0"/>
              </a:rPr>
              <a:t>Typical deployment: some VMs running legacy OSes, many running current stable OS release, few testing next OS release</a:t>
            </a:r>
          </a:p>
          <a:p>
            <a:pPr marL="457200" indent="-457200">
              <a:buFontTx/>
              <a:buAutoNum type="arabicPeriod"/>
            </a:pPr>
            <a:r>
              <a:rPr lang="en-US" sz="2000" dirty="0">
                <a:latin typeface="Arial" charset="0"/>
              </a:rPr>
              <a:t>Managing Hardware</a:t>
            </a:r>
          </a:p>
          <a:p>
            <a:pPr marL="800100" lvl="1" indent="-342900"/>
            <a:r>
              <a:rPr lang="en-US" sz="2000" dirty="0">
                <a:latin typeface="Arial" charset="0"/>
              </a:rPr>
              <a:t>VMs allow separate SW stacks to run independently yet share HW, thereby consolidating number of servers</a:t>
            </a:r>
          </a:p>
          <a:p>
            <a:pPr marL="1257300" lvl="2" indent="-342900"/>
            <a:r>
              <a:rPr lang="en-US" sz="2000" dirty="0">
                <a:latin typeface="Arial" charset="0"/>
              </a:rPr>
              <a:t>Some run each application with compatible version of OS on separate computers, as separation helps dependability</a:t>
            </a:r>
          </a:p>
          <a:p>
            <a:pPr marL="800100" lvl="1" indent="-342900"/>
            <a:r>
              <a:rPr lang="en-US" sz="2000" dirty="0">
                <a:latin typeface="Arial" charset="0"/>
              </a:rPr>
              <a:t>Migrate running VM to a different computer </a:t>
            </a:r>
          </a:p>
          <a:p>
            <a:pPr marL="1257300" lvl="2" indent="-342900"/>
            <a:r>
              <a:rPr lang="en-US" sz="2000" dirty="0">
                <a:latin typeface="Arial" charset="0"/>
              </a:rPr>
              <a:t>Either to balance load or to evacuate from failing </a:t>
            </a:r>
            <a:r>
              <a:rPr lang="en-US" sz="2000" dirty="0" smtClean="0">
                <a:latin typeface="Arial" charset="0"/>
              </a:rPr>
              <a:t>HW</a:t>
            </a:r>
            <a:endParaRPr lang="en-US" sz="2000" dirty="0">
              <a:latin typeface="Arial" charset="0"/>
            </a:endParaRPr>
          </a:p>
          <a:p>
            <a:pPr marL="914400" lvl="2" indent="0">
              <a:buNone/>
            </a:pPr>
            <a:r>
              <a:rPr lang="en-US" sz="2000" u="sng" dirty="0" smtClean="0">
                <a:solidFill>
                  <a:srgbClr val="FF0000"/>
                </a:solidFill>
                <a:latin typeface="Arial" charset="0"/>
              </a:rPr>
              <a:t>Basic idea</a:t>
            </a:r>
            <a:r>
              <a:rPr lang="en-US" sz="2000" dirty="0" smtClean="0">
                <a:solidFill>
                  <a:srgbClr val="FF0000"/>
                </a:solidFill>
                <a:latin typeface="Arial" charset="0"/>
              </a:rPr>
              <a:t> Make </a:t>
            </a:r>
            <a:r>
              <a:rPr lang="en-US" sz="2000" b="1" dirty="0" smtClean="0">
                <a:solidFill>
                  <a:srgbClr val="FF0000"/>
                </a:solidFill>
                <a:latin typeface="Arial" charset="0"/>
              </a:rPr>
              <a:t>everything replaceable</a:t>
            </a:r>
            <a:r>
              <a:rPr lang="en-US" sz="2000" dirty="0" smtClean="0">
                <a:solidFill>
                  <a:srgbClr val="FF0000"/>
                </a:solidFill>
                <a:latin typeface="Arial" charset="0"/>
              </a:rPr>
              <a:t>: i.e., HW, OS</a:t>
            </a:r>
          </a:p>
        </p:txBody>
      </p:sp>
    </p:spTree>
    <p:extLst>
      <p:ext uri="{BB962C8B-B14F-4D97-AF65-F5344CB8AC3E}">
        <p14:creationId xmlns:p14="http://schemas.microsoft.com/office/powerpoint/2010/main" val="2975619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879671E5-38A9-E742-A94C-1BEBC6FAB64E}" type="datetime1">
              <a:rPr lang="en-US">
                <a:solidFill>
                  <a:srgbClr val="FBBA03"/>
                </a:solidFill>
                <a:latin typeface="Times New Roman" charset="0"/>
              </a:rPr>
              <a:pPr/>
              <a:t>2/7/2019</a:t>
            </a:fld>
            <a:endParaRPr lang="en-US" dirty="0">
              <a:latin typeface="Times New Roman" charset="0"/>
            </a:endParaRPr>
          </a:p>
        </p:txBody>
      </p:sp>
      <p:sp>
        <p:nvSpPr>
          <p:cNvPr id="61443"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1444"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A16D1C5F-6235-4E44-8F31-C2C1D6B39CFA}" type="slidenum">
              <a:rPr lang="en-US">
                <a:solidFill>
                  <a:srgbClr val="FBBA03"/>
                </a:solidFill>
                <a:latin typeface="Times New Roman" charset="0"/>
              </a:rPr>
              <a:pPr/>
              <a:t>64</a:t>
            </a:fld>
            <a:endParaRPr lang="en-US" b="0" dirty="0">
              <a:solidFill>
                <a:srgbClr val="FBBA03"/>
              </a:solidFill>
              <a:latin typeface="Times New Roman" charset="0"/>
            </a:endParaRPr>
          </a:p>
        </p:txBody>
      </p:sp>
      <p:sp>
        <p:nvSpPr>
          <p:cNvPr id="61445" name="Rectangle 2"/>
          <p:cNvSpPr>
            <a:spLocks noGrp="1" noChangeArrowheads="1"/>
          </p:cNvSpPr>
          <p:nvPr>
            <p:ph type="title"/>
          </p:nvPr>
        </p:nvSpPr>
        <p:spPr>
          <a:xfrm>
            <a:off x="611188" y="115889"/>
            <a:ext cx="8281987" cy="432792"/>
          </a:xfrm>
        </p:spPr>
        <p:txBody>
          <a:bodyPr/>
          <a:lstStyle/>
          <a:p>
            <a:r>
              <a:rPr lang="en-US" sz="2800" dirty="0">
                <a:latin typeface="Arial" charset="0"/>
              </a:rPr>
              <a:t>Requirements of a Virtual Machine Monitor</a:t>
            </a:r>
          </a:p>
        </p:txBody>
      </p:sp>
      <p:sp>
        <p:nvSpPr>
          <p:cNvPr id="61446" name="Rectangle 3"/>
          <p:cNvSpPr>
            <a:spLocks noGrp="1" noChangeArrowheads="1"/>
          </p:cNvSpPr>
          <p:nvPr>
            <p:ph type="body" idx="1"/>
          </p:nvPr>
        </p:nvSpPr>
        <p:spPr>
          <a:xfrm>
            <a:off x="0" y="893440"/>
            <a:ext cx="9144000" cy="5487888"/>
          </a:xfrm>
        </p:spPr>
        <p:txBody>
          <a:bodyPr/>
          <a:lstStyle/>
          <a:p>
            <a:pPr>
              <a:lnSpc>
                <a:spcPct val="80000"/>
              </a:lnSpc>
            </a:pPr>
            <a:r>
              <a:rPr lang="en-US" sz="2400" dirty="0">
                <a:latin typeface="Arial" charset="0"/>
              </a:rPr>
              <a:t>A VM Monitor </a:t>
            </a:r>
            <a:r>
              <a:rPr lang="en-US" sz="2400" dirty="0" smtClean="0">
                <a:latin typeface="Arial" charset="0"/>
              </a:rPr>
              <a:t>(or hypervisor)</a:t>
            </a:r>
            <a:endParaRPr lang="en-US" sz="2400" dirty="0">
              <a:latin typeface="Arial" charset="0"/>
            </a:endParaRPr>
          </a:p>
          <a:p>
            <a:pPr lvl="1">
              <a:lnSpc>
                <a:spcPct val="80000"/>
              </a:lnSpc>
            </a:pPr>
            <a:r>
              <a:rPr lang="en-US" sz="2400" dirty="0">
                <a:latin typeface="Arial" charset="0"/>
              </a:rPr>
              <a:t>Presents a SW interface to guest software, </a:t>
            </a:r>
          </a:p>
          <a:p>
            <a:pPr lvl="1">
              <a:lnSpc>
                <a:spcPct val="80000"/>
              </a:lnSpc>
            </a:pPr>
            <a:r>
              <a:rPr lang="en-US" sz="2400" dirty="0">
                <a:latin typeface="Arial" charset="0"/>
              </a:rPr>
              <a:t>Isolates state of guests from each other, and </a:t>
            </a:r>
          </a:p>
          <a:p>
            <a:pPr lvl="1">
              <a:lnSpc>
                <a:spcPct val="80000"/>
              </a:lnSpc>
            </a:pPr>
            <a:r>
              <a:rPr lang="en-US" sz="2400" dirty="0">
                <a:latin typeface="Arial" charset="0"/>
              </a:rPr>
              <a:t>Protects itself from guest software (including guest OSes)</a:t>
            </a:r>
          </a:p>
          <a:p>
            <a:pPr>
              <a:lnSpc>
                <a:spcPct val="80000"/>
              </a:lnSpc>
            </a:pPr>
            <a:r>
              <a:rPr lang="en-US" sz="2400" dirty="0">
                <a:latin typeface="Arial" charset="0"/>
              </a:rPr>
              <a:t>Guest software should behave on a VM exactly as if running on the native HW </a:t>
            </a:r>
          </a:p>
          <a:p>
            <a:pPr lvl="1">
              <a:lnSpc>
                <a:spcPct val="80000"/>
              </a:lnSpc>
            </a:pPr>
            <a:r>
              <a:rPr lang="en-US" sz="2400" dirty="0">
                <a:latin typeface="Arial" charset="0"/>
              </a:rPr>
              <a:t>Except for performance-related behavior or limitations of fixed resources shared by multiple VMs</a:t>
            </a:r>
          </a:p>
          <a:p>
            <a:pPr>
              <a:lnSpc>
                <a:spcPct val="80000"/>
              </a:lnSpc>
            </a:pPr>
            <a:r>
              <a:rPr lang="en-US" sz="2400" dirty="0">
                <a:latin typeface="Arial" charset="0"/>
              </a:rPr>
              <a:t>Guest software should not be able to change allocation of real system resources directly</a:t>
            </a:r>
          </a:p>
          <a:p>
            <a:pPr>
              <a:lnSpc>
                <a:spcPct val="80000"/>
              </a:lnSpc>
            </a:pPr>
            <a:r>
              <a:rPr lang="en-US" sz="2400" dirty="0">
                <a:latin typeface="Arial" charset="0"/>
              </a:rPr>
              <a:t>Hence, VMM must control </a:t>
            </a:r>
            <a:r>
              <a:rPr lang="en-US" sz="2400" dirty="0">
                <a:latin typeface="Arial" charset="0"/>
                <a:sym typeface="Symbol" charset="0"/>
              </a:rPr>
              <a:t></a:t>
            </a:r>
            <a:r>
              <a:rPr lang="en-US" sz="2400" dirty="0">
                <a:latin typeface="Arial" charset="0"/>
              </a:rPr>
              <a:t> everything even though guest VM and OS currently running is temporarily using them</a:t>
            </a:r>
          </a:p>
          <a:p>
            <a:pPr lvl="1">
              <a:lnSpc>
                <a:spcPct val="80000"/>
              </a:lnSpc>
            </a:pPr>
            <a:r>
              <a:rPr lang="en-US" sz="2400" dirty="0">
                <a:latin typeface="Arial" charset="0"/>
              </a:rPr>
              <a:t>Access to privileged state, Address translation, I/O, Exceptions and Interrupts, …</a:t>
            </a:r>
          </a:p>
        </p:txBody>
      </p:sp>
    </p:spTree>
    <p:extLst>
      <p:ext uri="{BB962C8B-B14F-4D97-AF65-F5344CB8AC3E}">
        <p14:creationId xmlns:p14="http://schemas.microsoft.com/office/powerpoint/2010/main" val="11081788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3F1E02B0-9E70-AC4C-8087-D1C21BCFD59E}" type="datetime1">
              <a:rPr lang="en-US">
                <a:solidFill>
                  <a:srgbClr val="FBBA03"/>
                </a:solidFill>
                <a:latin typeface="Times New Roman" charset="0"/>
              </a:rPr>
              <a:pPr/>
              <a:t>2/7/2019</a:t>
            </a:fld>
            <a:endParaRPr lang="en-US" dirty="0">
              <a:latin typeface="Times New Roman" charset="0"/>
            </a:endParaRPr>
          </a:p>
        </p:txBody>
      </p:sp>
      <p:sp>
        <p:nvSpPr>
          <p:cNvPr id="62467"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2468"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253A756B-4616-AD41-BEAF-CF0D1C0387ED}" type="slidenum">
              <a:rPr lang="en-US">
                <a:solidFill>
                  <a:srgbClr val="FBBA03"/>
                </a:solidFill>
                <a:latin typeface="Times New Roman" charset="0"/>
              </a:rPr>
              <a:pPr/>
              <a:t>65</a:t>
            </a:fld>
            <a:endParaRPr lang="en-US" b="0" dirty="0">
              <a:solidFill>
                <a:srgbClr val="FBBA03"/>
              </a:solidFill>
              <a:latin typeface="Times New Roman" charset="0"/>
            </a:endParaRPr>
          </a:p>
        </p:txBody>
      </p:sp>
      <p:sp>
        <p:nvSpPr>
          <p:cNvPr id="62469" name="Rectangle 2"/>
          <p:cNvSpPr>
            <a:spLocks noGrp="1" noChangeArrowheads="1"/>
          </p:cNvSpPr>
          <p:nvPr>
            <p:ph type="title"/>
          </p:nvPr>
        </p:nvSpPr>
        <p:spPr>
          <a:xfrm>
            <a:off x="611188" y="115889"/>
            <a:ext cx="8281987" cy="432792"/>
          </a:xfrm>
        </p:spPr>
        <p:txBody>
          <a:bodyPr/>
          <a:lstStyle/>
          <a:p>
            <a:r>
              <a:rPr lang="en-US" sz="2800" dirty="0">
                <a:latin typeface="Arial" charset="0"/>
              </a:rPr>
              <a:t>Requirements of a Virtual Machine Monitor</a:t>
            </a:r>
          </a:p>
        </p:txBody>
      </p:sp>
      <p:sp>
        <p:nvSpPr>
          <p:cNvPr id="62470" name="Rectangle 3"/>
          <p:cNvSpPr>
            <a:spLocks noGrp="1" noChangeArrowheads="1"/>
          </p:cNvSpPr>
          <p:nvPr>
            <p:ph type="body" idx="1"/>
          </p:nvPr>
        </p:nvSpPr>
        <p:spPr>
          <a:xfrm>
            <a:off x="0" y="908720"/>
            <a:ext cx="9144000" cy="5415880"/>
          </a:xfrm>
        </p:spPr>
        <p:txBody>
          <a:bodyPr/>
          <a:lstStyle/>
          <a:p>
            <a:pPr marL="457200" indent="-457200">
              <a:lnSpc>
                <a:spcPct val="80000"/>
              </a:lnSpc>
            </a:pPr>
            <a:r>
              <a:rPr lang="en-US" sz="2400" dirty="0">
                <a:latin typeface="Arial" charset="0"/>
              </a:rPr>
              <a:t>VMM must be at </a:t>
            </a:r>
            <a:r>
              <a:rPr lang="en-US" sz="2400" u="sng" dirty="0">
                <a:latin typeface="Arial" charset="0"/>
              </a:rPr>
              <a:t>higher privilege level </a:t>
            </a:r>
            <a:r>
              <a:rPr lang="en-US" sz="2400" dirty="0">
                <a:latin typeface="Arial" charset="0"/>
              </a:rPr>
              <a:t>than guest VM, which generally run in user mode </a:t>
            </a:r>
          </a:p>
          <a:p>
            <a:pPr marL="800100" lvl="1" indent="-342900">
              <a:lnSpc>
                <a:spcPct val="80000"/>
              </a:lnSpc>
              <a:buFont typeface="Symbol" charset="0"/>
              <a:buChar char="Þ"/>
            </a:pPr>
            <a:r>
              <a:rPr lang="en-US" sz="2400" dirty="0">
                <a:latin typeface="Arial" charset="0"/>
              </a:rPr>
              <a:t>Execution of privileged instructions handled by VMM</a:t>
            </a:r>
          </a:p>
          <a:p>
            <a:pPr marL="457200" indent="-457200">
              <a:lnSpc>
                <a:spcPct val="80000"/>
              </a:lnSpc>
            </a:pPr>
            <a:r>
              <a:rPr lang="en-US" sz="2400" dirty="0">
                <a:latin typeface="Arial" charset="0"/>
              </a:rPr>
              <a:t>E.g., Timer interrupt: VMM suspends currently running guest VM, saves its state, handles interrupt, determine which guest VM to run next, and then load its state </a:t>
            </a:r>
          </a:p>
          <a:p>
            <a:pPr marL="800100" lvl="1" indent="-342900">
              <a:lnSpc>
                <a:spcPct val="80000"/>
              </a:lnSpc>
            </a:pPr>
            <a:r>
              <a:rPr lang="en-US" sz="2400" dirty="0">
                <a:latin typeface="Arial" charset="0"/>
              </a:rPr>
              <a:t>Guest VMs that rely on timer interrupt provided with virtual timer and an emulated timer interrupt by VMM</a:t>
            </a:r>
          </a:p>
          <a:p>
            <a:pPr marL="457200" indent="-457200">
              <a:lnSpc>
                <a:spcPct val="80000"/>
              </a:lnSpc>
            </a:pPr>
            <a:r>
              <a:rPr lang="en-US" sz="2400" dirty="0">
                <a:latin typeface="Arial" charset="0"/>
              </a:rPr>
              <a:t>Requirements of system virtual machines are </a:t>
            </a:r>
            <a:br>
              <a:rPr lang="en-US" sz="2400" dirty="0">
                <a:latin typeface="Arial" charset="0"/>
              </a:rPr>
            </a:br>
            <a:r>
              <a:rPr lang="en-US" sz="2400" dirty="0">
                <a:latin typeface="Arial" charset="0"/>
                <a:sym typeface="Symbol" charset="0"/>
              </a:rPr>
              <a:t></a:t>
            </a:r>
            <a:r>
              <a:rPr lang="en-US" sz="2400" dirty="0">
                <a:latin typeface="Arial" charset="0"/>
              </a:rPr>
              <a:t> same as paged-virtual memory: </a:t>
            </a:r>
          </a:p>
          <a:p>
            <a:pPr marL="457200" indent="-457200">
              <a:lnSpc>
                <a:spcPct val="80000"/>
              </a:lnSpc>
              <a:buFontTx/>
              <a:buAutoNum type="arabicPeriod"/>
            </a:pPr>
            <a:r>
              <a:rPr lang="en-US" sz="2400" dirty="0">
                <a:latin typeface="Arial" charset="0"/>
              </a:rPr>
              <a:t>At least 2 processor modes, system and user</a:t>
            </a:r>
          </a:p>
          <a:p>
            <a:pPr marL="457200" indent="-457200">
              <a:lnSpc>
                <a:spcPct val="80000"/>
              </a:lnSpc>
              <a:buFontTx/>
              <a:buAutoNum type="arabicPeriod"/>
            </a:pPr>
            <a:r>
              <a:rPr lang="en-US" sz="2400" dirty="0">
                <a:latin typeface="Arial" charset="0"/>
              </a:rPr>
              <a:t>Privileged subset of instructions available only in system mode, </a:t>
            </a:r>
            <a:r>
              <a:rPr lang="en-US" sz="2400" u="sng" dirty="0">
                <a:latin typeface="Arial" charset="0"/>
              </a:rPr>
              <a:t>trap if executed in user mode</a:t>
            </a:r>
          </a:p>
          <a:p>
            <a:pPr marL="800100" lvl="1" indent="-342900">
              <a:lnSpc>
                <a:spcPct val="80000"/>
              </a:lnSpc>
            </a:pPr>
            <a:r>
              <a:rPr lang="en-US" sz="2400" u="sng" dirty="0">
                <a:latin typeface="Arial" charset="0"/>
              </a:rPr>
              <a:t>All</a:t>
            </a:r>
            <a:r>
              <a:rPr lang="en-US" sz="2400" dirty="0">
                <a:latin typeface="Arial" charset="0"/>
              </a:rPr>
              <a:t> system resources </a:t>
            </a:r>
            <a:r>
              <a:rPr lang="en-US" sz="2400" u="sng" dirty="0">
                <a:latin typeface="Arial" charset="0"/>
              </a:rPr>
              <a:t>controllable</a:t>
            </a:r>
            <a:r>
              <a:rPr lang="en-US" sz="2400" dirty="0">
                <a:latin typeface="Arial" charset="0"/>
              </a:rPr>
              <a:t> only via these instructions</a:t>
            </a:r>
          </a:p>
        </p:txBody>
      </p:sp>
    </p:spTree>
    <p:extLst>
      <p:ext uri="{BB962C8B-B14F-4D97-AF65-F5344CB8AC3E}">
        <p14:creationId xmlns:p14="http://schemas.microsoft.com/office/powerpoint/2010/main" val="11005890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EBDB767D-BA53-FB4A-8DEC-D5156D44A0CF}" type="datetime1">
              <a:rPr lang="en-US">
                <a:solidFill>
                  <a:srgbClr val="FBBA03"/>
                </a:solidFill>
                <a:latin typeface="Times New Roman" charset="0"/>
              </a:rPr>
              <a:pPr/>
              <a:t>2/7/2019</a:t>
            </a:fld>
            <a:endParaRPr lang="en-US" dirty="0">
              <a:latin typeface="Times New Roman" charset="0"/>
            </a:endParaRPr>
          </a:p>
        </p:txBody>
      </p:sp>
      <p:sp>
        <p:nvSpPr>
          <p:cNvPr id="63491"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3492"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67E2CD48-3E22-8C42-B203-5DE09B7882C4}" type="slidenum">
              <a:rPr lang="en-US">
                <a:solidFill>
                  <a:srgbClr val="FBBA03"/>
                </a:solidFill>
                <a:latin typeface="Times New Roman" charset="0"/>
              </a:rPr>
              <a:pPr/>
              <a:t>66</a:t>
            </a:fld>
            <a:endParaRPr lang="en-US" b="0" dirty="0">
              <a:solidFill>
                <a:srgbClr val="FBBA03"/>
              </a:solidFill>
              <a:latin typeface="Times New Roman" charset="0"/>
            </a:endParaRPr>
          </a:p>
        </p:txBody>
      </p:sp>
      <p:sp>
        <p:nvSpPr>
          <p:cNvPr id="63493" name="Rectangle 2"/>
          <p:cNvSpPr>
            <a:spLocks noGrp="1" noChangeArrowheads="1"/>
          </p:cNvSpPr>
          <p:nvPr>
            <p:ph type="title"/>
          </p:nvPr>
        </p:nvSpPr>
        <p:spPr>
          <a:xfrm>
            <a:off x="611188" y="260649"/>
            <a:ext cx="8281987" cy="432048"/>
          </a:xfrm>
        </p:spPr>
        <p:txBody>
          <a:bodyPr/>
          <a:lstStyle/>
          <a:p>
            <a:r>
              <a:rPr lang="en-US" dirty="0">
                <a:latin typeface="Arial" charset="0"/>
              </a:rPr>
              <a:t>ISA Support for Virtual Machines</a:t>
            </a:r>
          </a:p>
        </p:txBody>
      </p:sp>
      <p:sp>
        <p:nvSpPr>
          <p:cNvPr id="63494" name="Rectangle 3"/>
          <p:cNvSpPr>
            <a:spLocks noGrp="1" noChangeArrowheads="1"/>
          </p:cNvSpPr>
          <p:nvPr>
            <p:ph type="body" idx="1"/>
          </p:nvPr>
        </p:nvSpPr>
        <p:spPr>
          <a:xfrm>
            <a:off x="0" y="908720"/>
            <a:ext cx="9144000" cy="5111080"/>
          </a:xfrm>
        </p:spPr>
        <p:txBody>
          <a:bodyPr/>
          <a:lstStyle/>
          <a:p>
            <a:pPr>
              <a:lnSpc>
                <a:spcPct val="80000"/>
              </a:lnSpc>
            </a:pPr>
            <a:r>
              <a:rPr lang="en-US" sz="2400" dirty="0">
                <a:latin typeface="Arial" charset="0"/>
              </a:rPr>
              <a:t>If VMs are planned for during design of ISA, easy to reduce instructions that must be executed by a VMM and how long it takes to emulate them</a:t>
            </a:r>
          </a:p>
          <a:p>
            <a:pPr lvl="1">
              <a:lnSpc>
                <a:spcPct val="80000"/>
              </a:lnSpc>
            </a:pPr>
            <a:r>
              <a:rPr lang="en-US" sz="2400" dirty="0">
                <a:latin typeface="Arial" charset="0"/>
              </a:rPr>
              <a:t>Since VMs have been considered for desktop/PC server apps only recently, most ISAs were created without virtualization in mind, including 80x86 and most RISC architectures</a:t>
            </a:r>
          </a:p>
          <a:p>
            <a:pPr>
              <a:lnSpc>
                <a:spcPct val="80000"/>
              </a:lnSpc>
            </a:pPr>
            <a:r>
              <a:rPr lang="en-US" sz="2400" dirty="0">
                <a:latin typeface="Arial" charset="0"/>
              </a:rPr>
              <a:t>VMM must ensure that guest system only interacts with virtual resources </a:t>
            </a:r>
            <a:r>
              <a:rPr lang="en-US" sz="2400" dirty="0">
                <a:latin typeface="Arial" charset="0"/>
                <a:sym typeface="Symbol" charset="0"/>
              </a:rPr>
              <a:t></a:t>
            </a:r>
            <a:r>
              <a:rPr lang="en-US" sz="2400" dirty="0">
                <a:latin typeface="Arial" charset="0"/>
              </a:rPr>
              <a:t> conventional guest OS runs as user mode program on top of VMM</a:t>
            </a:r>
          </a:p>
          <a:p>
            <a:pPr lvl="1">
              <a:lnSpc>
                <a:spcPct val="80000"/>
              </a:lnSpc>
            </a:pPr>
            <a:r>
              <a:rPr lang="en-US" sz="2400" dirty="0">
                <a:latin typeface="Arial" charset="0"/>
              </a:rPr>
              <a:t>If guest OS attempts to access or modify information related to HW resources via a privileged instruction--for example, reading or writing the page table pointer--it will trap to the VMM</a:t>
            </a:r>
          </a:p>
          <a:p>
            <a:pPr>
              <a:lnSpc>
                <a:spcPct val="80000"/>
              </a:lnSpc>
            </a:pPr>
            <a:r>
              <a:rPr lang="en-US" sz="2400" dirty="0">
                <a:latin typeface="Arial" charset="0"/>
              </a:rPr>
              <a:t>If not, VMM must intercept instruction and support a virtual version of the sensitive information as the guest OS expects (examples soon)</a:t>
            </a:r>
          </a:p>
        </p:txBody>
      </p:sp>
    </p:spTree>
    <p:extLst>
      <p:ext uri="{BB962C8B-B14F-4D97-AF65-F5344CB8AC3E}">
        <p14:creationId xmlns:p14="http://schemas.microsoft.com/office/powerpoint/2010/main" val="1253699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959A78FE-1FEF-3449-B9C8-3A1532072093}" type="datetime1">
              <a:rPr lang="en-US">
                <a:solidFill>
                  <a:srgbClr val="FBBA03"/>
                </a:solidFill>
                <a:latin typeface="Times New Roman" charset="0"/>
              </a:rPr>
              <a:pPr/>
              <a:t>2/7/2019</a:t>
            </a:fld>
            <a:endParaRPr lang="en-US" dirty="0">
              <a:latin typeface="Times New Roman" charset="0"/>
            </a:endParaRPr>
          </a:p>
        </p:txBody>
      </p:sp>
      <p:sp>
        <p:nvSpPr>
          <p:cNvPr id="64515"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4516"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3535AB0A-1ABF-7E49-BD73-FBE993318559}" type="slidenum">
              <a:rPr lang="en-US">
                <a:solidFill>
                  <a:srgbClr val="FBBA03"/>
                </a:solidFill>
                <a:latin typeface="Times New Roman" charset="0"/>
              </a:rPr>
              <a:pPr/>
              <a:t>67</a:t>
            </a:fld>
            <a:endParaRPr lang="en-US" b="0" dirty="0">
              <a:solidFill>
                <a:srgbClr val="FBBA03"/>
              </a:solidFill>
              <a:latin typeface="Times New Roman" charset="0"/>
            </a:endParaRPr>
          </a:p>
        </p:txBody>
      </p:sp>
      <p:sp>
        <p:nvSpPr>
          <p:cNvPr id="64517" name="Rectangle 2"/>
          <p:cNvSpPr>
            <a:spLocks noGrp="1" noChangeArrowheads="1"/>
          </p:cNvSpPr>
          <p:nvPr>
            <p:ph type="title"/>
          </p:nvPr>
        </p:nvSpPr>
        <p:spPr>
          <a:xfrm>
            <a:off x="611188" y="115889"/>
            <a:ext cx="8281987" cy="432792"/>
          </a:xfrm>
        </p:spPr>
        <p:txBody>
          <a:bodyPr/>
          <a:lstStyle/>
          <a:p>
            <a:r>
              <a:rPr lang="en-US" dirty="0">
                <a:latin typeface="Arial" charset="0"/>
              </a:rPr>
              <a:t>Impact of VMs on Virtual Memory</a:t>
            </a:r>
          </a:p>
        </p:txBody>
      </p:sp>
      <p:sp>
        <p:nvSpPr>
          <p:cNvPr id="64518" name="Rectangle 3"/>
          <p:cNvSpPr>
            <a:spLocks noGrp="1" noChangeArrowheads="1"/>
          </p:cNvSpPr>
          <p:nvPr>
            <p:ph type="body" idx="1"/>
          </p:nvPr>
        </p:nvSpPr>
        <p:spPr>
          <a:xfrm>
            <a:off x="0" y="620688"/>
            <a:ext cx="9144000" cy="5780112"/>
          </a:xfrm>
        </p:spPr>
        <p:txBody>
          <a:bodyPr/>
          <a:lstStyle/>
          <a:p>
            <a:r>
              <a:rPr lang="en-US" sz="2000" dirty="0">
                <a:latin typeface="Arial" charset="0"/>
              </a:rPr>
              <a:t>Virtualization of virtual memory if each guest OS in every VM manages its own set of page tables?</a:t>
            </a:r>
          </a:p>
          <a:p>
            <a:r>
              <a:rPr lang="en-US" sz="2000" dirty="0">
                <a:latin typeface="Arial" charset="0"/>
              </a:rPr>
              <a:t>VMM separates </a:t>
            </a:r>
            <a:r>
              <a:rPr lang="en-US" sz="2000" dirty="0">
                <a:solidFill>
                  <a:srgbClr val="0332B7"/>
                </a:solidFill>
                <a:latin typeface="Arial" charset="0"/>
              </a:rPr>
              <a:t>real</a:t>
            </a:r>
            <a:r>
              <a:rPr lang="en-US" sz="2000" dirty="0">
                <a:latin typeface="Arial" charset="0"/>
              </a:rPr>
              <a:t> and </a:t>
            </a:r>
            <a:r>
              <a:rPr lang="en-US" sz="2000" dirty="0">
                <a:solidFill>
                  <a:srgbClr val="0332B7"/>
                </a:solidFill>
                <a:latin typeface="Arial" charset="0"/>
              </a:rPr>
              <a:t>physical memory</a:t>
            </a:r>
            <a:r>
              <a:rPr lang="en-US" sz="2000" dirty="0">
                <a:latin typeface="Arial" charset="0"/>
              </a:rPr>
              <a:t> </a:t>
            </a:r>
          </a:p>
          <a:p>
            <a:pPr lvl="1"/>
            <a:r>
              <a:rPr lang="en-US" sz="2000" dirty="0">
                <a:latin typeface="Arial" charset="0"/>
              </a:rPr>
              <a:t>Makes real memory a separate, intermediate level between virtual memory and physical memory</a:t>
            </a:r>
          </a:p>
          <a:p>
            <a:pPr lvl="1"/>
            <a:r>
              <a:rPr lang="en-US" sz="2000" dirty="0">
                <a:latin typeface="Arial" charset="0"/>
              </a:rPr>
              <a:t>Some use the terms </a:t>
            </a:r>
            <a:r>
              <a:rPr lang="en-US" sz="2000" dirty="0">
                <a:solidFill>
                  <a:srgbClr val="0332B7"/>
                </a:solidFill>
                <a:latin typeface="Arial" charset="0"/>
              </a:rPr>
              <a:t>virtual memory</a:t>
            </a:r>
            <a:r>
              <a:rPr lang="en-US" sz="2000" dirty="0">
                <a:latin typeface="Arial" charset="0"/>
              </a:rPr>
              <a:t>, </a:t>
            </a:r>
            <a:r>
              <a:rPr lang="en-US" sz="2000" dirty="0" smtClean="0">
                <a:solidFill>
                  <a:srgbClr val="0332B7"/>
                </a:solidFill>
                <a:latin typeface="Arial" charset="0"/>
              </a:rPr>
              <a:t>physical/”real” </a:t>
            </a:r>
            <a:r>
              <a:rPr lang="en-US" sz="2000" dirty="0">
                <a:solidFill>
                  <a:srgbClr val="0332B7"/>
                </a:solidFill>
                <a:latin typeface="Arial" charset="0"/>
              </a:rPr>
              <a:t>memory</a:t>
            </a:r>
            <a:r>
              <a:rPr lang="en-US" sz="2000" dirty="0">
                <a:latin typeface="Arial" charset="0"/>
              </a:rPr>
              <a:t>, and </a:t>
            </a:r>
            <a:r>
              <a:rPr lang="en-US" sz="2000" dirty="0">
                <a:solidFill>
                  <a:srgbClr val="0332B7"/>
                </a:solidFill>
                <a:latin typeface="Arial" charset="0"/>
              </a:rPr>
              <a:t>machine memory</a:t>
            </a:r>
            <a:r>
              <a:rPr lang="en-US" sz="2000" dirty="0">
                <a:latin typeface="Arial" charset="0"/>
              </a:rPr>
              <a:t> to name the 3 levels</a:t>
            </a:r>
          </a:p>
          <a:p>
            <a:pPr lvl="1"/>
            <a:r>
              <a:rPr lang="en-US" sz="2000" dirty="0">
                <a:latin typeface="Arial" charset="0"/>
              </a:rPr>
              <a:t>Guest OS maps virtual memory to real memory via its page tables, and VMM page tables map real memory to physical memory</a:t>
            </a:r>
          </a:p>
          <a:p>
            <a:r>
              <a:rPr lang="en-US" sz="2000" dirty="0">
                <a:latin typeface="Arial" charset="0"/>
              </a:rPr>
              <a:t>VMM maintains a </a:t>
            </a:r>
            <a:r>
              <a:rPr lang="en-US" sz="2000" u="sng" dirty="0">
                <a:solidFill>
                  <a:srgbClr val="0332B7"/>
                </a:solidFill>
                <a:latin typeface="Arial" charset="0"/>
              </a:rPr>
              <a:t>shadow</a:t>
            </a:r>
            <a:r>
              <a:rPr lang="en-US" sz="2000" dirty="0">
                <a:solidFill>
                  <a:srgbClr val="0332B7"/>
                </a:solidFill>
                <a:latin typeface="Arial" charset="0"/>
              </a:rPr>
              <a:t> page table</a:t>
            </a:r>
            <a:r>
              <a:rPr lang="en-US" sz="2000" dirty="0">
                <a:latin typeface="Arial" charset="0"/>
              </a:rPr>
              <a:t> that maps directly from the guest virtual address space to the physical address space of HW</a:t>
            </a:r>
          </a:p>
          <a:p>
            <a:pPr lvl="1"/>
            <a:r>
              <a:rPr lang="en-US" sz="2000" dirty="0">
                <a:latin typeface="Arial" charset="0"/>
              </a:rPr>
              <a:t>Rather than pay extra level of indirection on every memory access</a:t>
            </a:r>
          </a:p>
          <a:p>
            <a:pPr lvl="1"/>
            <a:r>
              <a:rPr lang="en-US" sz="2000" dirty="0">
                <a:latin typeface="Arial" charset="0"/>
              </a:rPr>
              <a:t>VMM must trap any attempt by guest OS to change its page table or to access the page table pointer</a:t>
            </a:r>
          </a:p>
        </p:txBody>
      </p:sp>
    </p:spTree>
    <p:extLst>
      <p:ext uri="{BB962C8B-B14F-4D97-AF65-F5344CB8AC3E}">
        <p14:creationId xmlns:p14="http://schemas.microsoft.com/office/powerpoint/2010/main" val="344738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FB86C681-A02F-3540-8147-3754522868A9}" type="datetime1">
              <a:rPr lang="en-US">
                <a:solidFill>
                  <a:srgbClr val="FBBA03"/>
                </a:solidFill>
                <a:latin typeface="Times New Roman" charset="0"/>
              </a:rPr>
              <a:pPr/>
              <a:t>2/7/2019</a:t>
            </a:fld>
            <a:endParaRPr lang="en-US" dirty="0">
              <a:latin typeface="Times New Roman" charset="0"/>
            </a:endParaRPr>
          </a:p>
        </p:txBody>
      </p:sp>
      <p:sp>
        <p:nvSpPr>
          <p:cNvPr id="65539"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5540"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289EAA0F-B72B-AC45-B740-E80960D84787}" type="slidenum">
              <a:rPr lang="en-US">
                <a:solidFill>
                  <a:srgbClr val="FBBA03"/>
                </a:solidFill>
                <a:latin typeface="Times New Roman" charset="0"/>
              </a:rPr>
              <a:pPr/>
              <a:t>68</a:t>
            </a:fld>
            <a:endParaRPr lang="en-US" b="0" dirty="0">
              <a:solidFill>
                <a:srgbClr val="FBBA03"/>
              </a:solidFill>
              <a:latin typeface="Times New Roman" charset="0"/>
            </a:endParaRPr>
          </a:p>
        </p:txBody>
      </p:sp>
      <p:sp>
        <p:nvSpPr>
          <p:cNvPr id="65541" name="Rectangle 2"/>
          <p:cNvSpPr>
            <a:spLocks noGrp="1" noChangeArrowheads="1"/>
          </p:cNvSpPr>
          <p:nvPr>
            <p:ph type="title"/>
          </p:nvPr>
        </p:nvSpPr>
        <p:spPr>
          <a:xfrm>
            <a:off x="179512" y="171233"/>
            <a:ext cx="8964488" cy="521464"/>
          </a:xfrm>
        </p:spPr>
        <p:txBody>
          <a:bodyPr/>
          <a:lstStyle/>
          <a:p>
            <a:r>
              <a:rPr lang="en-US" sz="3600" dirty="0">
                <a:latin typeface="Arial" charset="0"/>
              </a:rPr>
              <a:t>ISA Support for VMs &amp; Virtual Memory</a:t>
            </a:r>
          </a:p>
        </p:txBody>
      </p:sp>
      <p:sp>
        <p:nvSpPr>
          <p:cNvPr id="65542" name="Rectangle 3"/>
          <p:cNvSpPr>
            <a:spLocks noGrp="1" noChangeArrowheads="1"/>
          </p:cNvSpPr>
          <p:nvPr>
            <p:ph type="body" idx="1"/>
          </p:nvPr>
        </p:nvSpPr>
        <p:spPr>
          <a:xfrm>
            <a:off x="0" y="764704"/>
            <a:ext cx="9143999" cy="5472584"/>
          </a:xfrm>
        </p:spPr>
        <p:txBody>
          <a:bodyPr/>
          <a:lstStyle/>
          <a:p>
            <a:r>
              <a:rPr lang="en-US" dirty="0">
                <a:latin typeface="Arial" charset="0"/>
              </a:rPr>
              <a:t>IBM 370 architecture added additional level of indirection that is managed by the VMM </a:t>
            </a:r>
          </a:p>
          <a:p>
            <a:pPr lvl="1"/>
            <a:r>
              <a:rPr lang="en-US" dirty="0">
                <a:latin typeface="Arial" charset="0"/>
              </a:rPr>
              <a:t>Guest OS keeps its page tables as before, so the shadow pages are unnecessary</a:t>
            </a:r>
          </a:p>
          <a:p>
            <a:r>
              <a:rPr lang="en-US" dirty="0">
                <a:latin typeface="Arial" charset="0"/>
              </a:rPr>
              <a:t>To virtualize software TLB, VMM manages the real TLB and has a copy of the contents of the TLB of each guest VM</a:t>
            </a:r>
          </a:p>
          <a:p>
            <a:pPr lvl="1"/>
            <a:r>
              <a:rPr lang="en-US" dirty="0">
                <a:latin typeface="Arial" charset="0"/>
              </a:rPr>
              <a:t>Any instruction that accesses the TLB must trap</a:t>
            </a:r>
          </a:p>
          <a:p>
            <a:pPr lvl="1"/>
            <a:r>
              <a:rPr lang="en-US" dirty="0">
                <a:latin typeface="Arial" charset="0"/>
              </a:rPr>
              <a:t>TLBs with Process ID tags support a mix of entries from different VMs and the VMM, thereby avoiding flushing of the TLB on a VM switch</a:t>
            </a:r>
          </a:p>
        </p:txBody>
      </p:sp>
    </p:spTree>
    <p:extLst>
      <p:ext uri="{BB962C8B-B14F-4D97-AF65-F5344CB8AC3E}">
        <p14:creationId xmlns:p14="http://schemas.microsoft.com/office/powerpoint/2010/main" val="38173872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E9B7877D-FCB9-2941-B982-F8DB1DC28A3E}" type="datetime1">
              <a:rPr lang="en-US">
                <a:solidFill>
                  <a:srgbClr val="FBBA03"/>
                </a:solidFill>
                <a:latin typeface="Times New Roman" charset="0"/>
              </a:rPr>
              <a:pPr/>
              <a:t>2/7/2019</a:t>
            </a:fld>
            <a:endParaRPr lang="en-US" dirty="0">
              <a:latin typeface="Times New Roman" charset="0"/>
            </a:endParaRPr>
          </a:p>
        </p:txBody>
      </p:sp>
      <p:sp>
        <p:nvSpPr>
          <p:cNvPr id="66563" name="Footer Placeholder 4"/>
          <p:cNvSpPr>
            <a:spLocks noGrp="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dirty="0">
                <a:solidFill>
                  <a:srgbClr val="114FFB"/>
                </a:solidFill>
                <a:latin typeface="Helvetica" charset="0"/>
              </a:rPr>
              <a:t>CS252 s06 Adv. Memory </a:t>
            </a:r>
            <a:r>
              <a:rPr lang="en-US" dirty="0" smtClean="0">
                <a:solidFill>
                  <a:srgbClr val="114FFB"/>
                </a:solidFill>
                <a:latin typeface="Helvetica" charset="0"/>
              </a:rPr>
              <a:t>Hierarchy</a:t>
            </a:r>
            <a:endParaRPr lang="en-US" dirty="0">
              <a:solidFill>
                <a:srgbClr val="114FFB"/>
              </a:solidFill>
              <a:latin typeface="Helvetica" charset="0"/>
            </a:endParaRPr>
          </a:p>
        </p:txBody>
      </p:sp>
      <p:sp>
        <p:nvSpPr>
          <p:cNvPr id="66564" name="Slide Number Placeholder 5"/>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5B1D0212-2CA3-EE42-B686-9FB56731B787}" type="slidenum">
              <a:rPr lang="en-US">
                <a:solidFill>
                  <a:srgbClr val="FBBA03"/>
                </a:solidFill>
                <a:latin typeface="Times New Roman" charset="0"/>
              </a:rPr>
              <a:pPr/>
              <a:t>69</a:t>
            </a:fld>
            <a:endParaRPr lang="en-US" b="0" dirty="0">
              <a:solidFill>
                <a:srgbClr val="FBBA03"/>
              </a:solidFill>
              <a:latin typeface="Times New Roman" charset="0"/>
            </a:endParaRPr>
          </a:p>
        </p:txBody>
      </p:sp>
      <p:sp>
        <p:nvSpPr>
          <p:cNvPr id="66565" name="Rectangle 2"/>
          <p:cNvSpPr>
            <a:spLocks noGrp="1" noChangeArrowheads="1"/>
          </p:cNvSpPr>
          <p:nvPr>
            <p:ph type="title"/>
          </p:nvPr>
        </p:nvSpPr>
        <p:spPr>
          <a:xfrm>
            <a:off x="611188" y="115889"/>
            <a:ext cx="8281987" cy="576808"/>
          </a:xfrm>
        </p:spPr>
        <p:txBody>
          <a:bodyPr/>
          <a:lstStyle/>
          <a:p>
            <a:r>
              <a:rPr lang="en-US" dirty="0">
                <a:latin typeface="Arial" charset="0"/>
              </a:rPr>
              <a:t>Impact of I/O on Virtual Memory</a:t>
            </a:r>
          </a:p>
        </p:txBody>
      </p:sp>
      <p:sp>
        <p:nvSpPr>
          <p:cNvPr id="66566" name="Rectangle 3"/>
          <p:cNvSpPr>
            <a:spLocks noGrp="1" noChangeArrowheads="1"/>
          </p:cNvSpPr>
          <p:nvPr>
            <p:ph type="body" idx="1"/>
          </p:nvPr>
        </p:nvSpPr>
        <p:spPr>
          <a:xfrm>
            <a:off x="0" y="692696"/>
            <a:ext cx="9144000" cy="5555704"/>
          </a:xfrm>
        </p:spPr>
        <p:txBody>
          <a:bodyPr/>
          <a:lstStyle/>
          <a:p>
            <a:pPr marL="457200" indent="-457200">
              <a:lnSpc>
                <a:spcPct val="80000"/>
              </a:lnSpc>
            </a:pPr>
            <a:r>
              <a:rPr lang="en-US" sz="2400" dirty="0">
                <a:solidFill>
                  <a:srgbClr val="FF0000"/>
                </a:solidFill>
                <a:latin typeface="Arial" charset="0"/>
              </a:rPr>
              <a:t>Most difficult </a:t>
            </a:r>
            <a:r>
              <a:rPr lang="en-US" sz="2400" dirty="0">
                <a:latin typeface="Arial" charset="0"/>
              </a:rPr>
              <a:t>part of virtualization</a:t>
            </a:r>
          </a:p>
          <a:p>
            <a:pPr marL="800100" lvl="1" indent="-342900">
              <a:lnSpc>
                <a:spcPct val="80000"/>
              </a:lnSpc>
            </a:pPr>
            <a:r>
              <a:rPr lang="en-US" sz="2400" dirty="0">
                <a:latin typeface="Arial" charset="0"/>
              </a:rPr>
              <a:t>Increasing number of I/O devices attached to the computer </a:t>
            </a:r>
          </a:p>
          <a:p>
            <a:pPr marL="800100" lvl="1" indent="-342900">
              <a:lnSpc>
                <a:spcPct val="80000"/>
              </a:lnSpc>
            </a:pPr>
            <a:r>
              <a:rPr lang="en-US" sz="2400" dirty="0">
                <a:latin typeface="Arial" charset="0"/>
              </a:rPr>
              <a:t>Increasing diversity of I/O device types</a:t>
            </a:r>
          </a:p>
          <a:p>
            <a:pPr marL="800100" lvl="1" indent="-342900">
              <a:lnSpc>
                <a:spcPct val="80000"/>
              </a:lnSpc>
            </a:pPr>
            <a:r>
              <a:rPr lang="en-US" sz="2400" dirty="0">
                <a:latin typeface="Arial" charset="0"/>
              </a:rPr>
              <a:t>Sharing of a real device among multiple VMs,</a:t>
            </a:r>
          </a:p>
          <a:p>
            <a:pPr marL="800100" lvl="1" indent="-342900">
              <a:lnSpc>
                <a:spcPct val="80000"/>
              </a:lnSpc>
            </a:pPr>
            <a:r>
              <a:rPr lang="en-US" sz="2400" dirty="0">
                <a:latin typeface="Arial" charset="0"/>
              </a:rPr>
              <a:t>Supporting the myriad of device drivers that are required, especially if different guest OSes are supported on the same VM system</a:t>
            </a:r>
          </a:p>
          <a:p>
            <a:pPr marL="457200" indent="-457200">
              <a:lnSpc>
                <a:spcPct val="80000"/>
              </a:lnSpc>
            </a:pPr>
            <a:r>
              <a:rPr lang="en-US" sz="2400" dirty="0">
                <a:latin typeface="Arial" charset="0"/>
              </a:rPr>
              <a:t>Give each VM generic versions of each type of I/O device driver, and let VMM to handle real I/O</a:t>
            </a:r>
          </a:p>
          <a:p>
            <a:pPr marL="457200" indent="-457200">
              <a:lnSpc>
                <a:spcPct val="80000"/>
              </a:lnSpc>
            </a:pPr>
            <a:r>
              <a:rPr lang="en-US" sz="2400" dirty="0">
                <a:latin typeface="Arial" charset="0"/>
              </a:rPr>
              <a:t>Method for mapping virtual to physical I/O device depends on the type of device:</a:t>
            </a:r>
          </a:p>
          <a:p>
            <a:pPr marL="800100" lvl="1" indent="-342900">
              <a:lnSpc>
                <a:spcPct val="80000"/>
              </a:lnSpc>
            </a:pPr>
            <a:r>
              <a:rPr lang="en-US" sz="2400" dirty="0">
                <a:latin typeface="Arial" charset="0"/>
              </a:rPr>
              <a:t>Disks partitioned by VMM to create virtual disks for guest VMs</a:t>
            </a:r>
          </a:p>
          <a:p>
            <a:pPr marL="800100" lvl="1" indent="-342900">
              <a:lnSpc>
                <a:spcPct val="80000"/>
              </a:lnSpc>
            </a:pPr>
            <a:r>
              <a:rPr lang="en-US" sz="2400" dirty="0">
                <a:latin typeface="Arial" charset="0"/>
              </a:rPr>
              <a:t>Network interfaces shared between VMs in short time slices, and VMM tracks messages for virtual network addresses to ensure that guest VMs only receive their messages</a:t>
            </a:r>
          </a:p>
        </p:txBody>
      </p:sp>
    </p:spTree>
    <p:extLst>
      <p:ext uri="{BB962C8B-B14F-4D97-AF65-F5344CB8AC3E}">
        <p14:creationId xmlns:p14="http://schemas.microsoft.com/office/powerpoint/2010/main" val="4134345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Design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Memory hierarchy design becomes more crucial with recent multi-core processors:</a:t>
            </a:r>
          </a:p>
          <a:p>
            <a:pPr lvl="1">
              <a:lnSpc>
                <a:spcPct val="90000"/>
              </a:lnSpc>
            </a:pPr>
            <a:r>
              <a:rPr lang="en-US" sz="2400" dirty="0" smtClean="0"/>
              <a:t>Aggregate peak bandwidth grows with # cores:</a:t>
            </a:r>
          </a:p>
          <a:p>
            <a:pPr lvl="2">
              <a:lnSpc>
                <a:spcPct val="90000"/>
              </a:lnSpc>
            </a:pPr>
            <a:r>
              <a:rPr lang="en-US" sz="2000" dirty="0" smtClean="0"/>
              <a:t>Intel Core i7 can generate two references per core per clock</a:t>
            </a:r>
          </a:p>
          <a:p>
            <a:pPr lvl="2">
              <a:lnSpc>
                <a:spcPct val="90000"/>
              </a:lnSpc>
            </a:pPr>
            <a:r>
              <a:rPr lang="en-US" sz="2000" dirty="0" smtClean="0"/>
              <a:t>Four cores and 3.2 GHz clock</a:t>
            </a:r>
          </a:p>
          <a:p>
            <a:pPr lvl="3">
              <a:lnSpc>
                <a:spcPct val="90000"/>
              </a:lnSpc>
            </a:pPr>
            <a:r>
              <a:rPr lang="en-US" dirty="0" smtClean="0"/>
              <a:t>25.6 billion 64-bit data references/second +</a:t>
            </a:r>
          </a:p>
          <a:p>
            <a:pPr lvl="3">
              <a:lnSpc>
                <a:spcPct val="90000"/>
              </a:lnSpc>
            </a:pPr>
            <a:r>
              <a:rPr lang="en-US" dirty="0" smtClean="0"/>
              <a:t>12.8 billion 128-bit instruction references/second</a:t>
            </a:r>
          </a:p>
          <a:p>
            <a:pPr lvl="3">
              <a:lnSpc>
                <a:spcPct val="90000"/>
              </a:lnSpc>
            </a:pPr>
            <a:r>
              <a:rPr lang="en-US" dirty="0" smtClean="0"/>
              <a:t>= 409.6 GB/s!</a:t>
            </a:r>
          </a:p>
          <a:p>
            <a:pPr lvl="2">
              <a:lnSpc>
                <a:spcPct val="90000"/>
              </a:lnSpc>
            </a:pPr>
            <a:r>
              <a:rPr lang="en-US" dirty="0" smtClean="0"/>
              <a:t>DRAM bandwidth is only 8% of this (34.1 GB/s)</a:t>
            </a:r>
          </a:p>
          <a:p>
            <a:pPr lvl="2">
              <a:lnSpc>
                <a:spcPct val="90000"/>
              </a:lnSpc>
            </a:pPr>
            <a:r>
              <a:rPr lang="en-US" dirty="0" smtClean="0"/>
              <a:t>Requires:</a:t>
            </a:r>
          </a:p>
          <a:p>
            <a:pPr lvl="3">
              <a:lnSpc>
                <a:spcPct val="90000"/>
              </a:lnSpc>
            </a:pPr>
            <a:r>
              <a:rPr lang="en-US" dirty="0" smtClean="0"/>
              <a:t>Multi-port, pipelined caches</a:t>
            </a:r>
          </a:p>
          <a:p>
            <a:pPr lvl="3">
              <a:lnSpc>
                <a:spcPct val="90000"/>
              </a:lnSpc>
            </a:pPr>
            <a:r>
              <a:rPr lang="en-US" dirty="0" smtClean="0"/>
              <a:t>Two levels of cache per core</a:t>
            </a:r>
          </a:p>
          <a:p>
            <a:pPr lvl="3">
              <a:lnSpc>
                <a:spcPct val="90000"/>
              </a:lnSpc>
            </a:pPr>
            <a:r>
              <a:rPr lang="en-US" dirty="0" smtClean="0"/>
              <a:t>Shared third-level cache on chip</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19326"/>
            <a:ext cx="8281987" cy="861774"/>
          </a:xfrm>
        </p:spPr>
        <p:txBody>
          <a:bodyPr/>
          <a:lstStyle/>
          <a:p>
            <a:pPr algn="ctr"/>
            <a:r>
              <a:rPr lang="en-US" sz="1800" dirty="0" smtClean="0">
                <a:solidFill>
                  <a:srgbClr val="FF0000"/>
                </a:solidFill>
              </a:rPr>
              <a:t>Back to HP-2017</a:t>
            </a:r>
            <a:r>
              <a:rPr lang="en-US" sz="3200" dirty="0" smtClean="0"/>
              <a:t/>
            </a:r>
            <a:br>
              <a:rPr lang="en-US" sz="3200" dirty="0" smtClean="0"/>
            </a:br>
            <a:r>
              <a:rPr lang="en-US" sz="3200" dirty="0" smtClean="0"/>
              <a:t>Virtual </a:t>
            </a:r>
            <a:r>
              <a:rPr lang="en-US" sz="3200" dirty="0" smtClean="0"/>
              <a:t>Memory and Virtual Machines</a:t>
            </a:r>
            <a:endParaRPr lang="en-AU" sz="3200"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Protection via virtual memory</a:t>
            </a:r>
          </a:p>
          <a:p>
            <a:pPr lvl="1">
              <a:lnSpc>
                <a:spcPct val="90000"/>
              </a:lnSpc>
            </a:pPr>
            <a:r>
              <a:rPr lang="en-US" sz="2400" dirty="0" smtClean="0"/>
              <a:t>Keeps processes in their own memory space</a:t>
            </a:r>
          </a:p>
          <a:p>
            <a:pPr lvl="1">
              <a:lnSpc>
                <a:spcPct val="90000"/>
              </a:lnSpc>
            </a:pPr>
            <a:endParaRPr lang="en-US" sz="2400" dirty="0" smtClean="0"/>
          </a:p>
          <a:p>
            <a:pPr>
              <a:lnSpc>
                <a:spcPct val="90000"/>
              </a:lnSpc>
            </a:pPr>
            <a:r>
              <a:rPr lang="en-US" sz="2800" dirty="0" smtClean="0"/>
              <a:t>Role of architecture</a:t>
            </a:r>
          </a:p>
          <a:p>
            <a:pPr lvl="1">
              <a:lnSpc>
                <a:spcPct val="90000"/>
              </a:lnSpc>
            </a:pPr>
            <a:r>
              <a:rPr lang="en-US" sz="2400" dirty="0" smtClean="0"/>
              <a:t>Provide user mode and supervisor mode</a:t>
            </a:r>
          </a:p>
          <a:p>
            <a:pPr lvl="1">
              <a:lnSpc>
                <a:spcPct val="90000"/>
              </a:lnSpc>
            </a:pPr>
            <a:r>
              <a:rPr lang="en-US" sz="2400" dirty="0" smtClean="0"/>
              <a:t>Protect certain aspects of CPU state</a:t>
            </a:r>
          </a:p>
          <a:p>
            <a:pPr lvl="1">
              <a:lnSpc>
                <a:spcPct val="90000"/>
              </a:lnSpc>
            </a:pPr>
            <a:r>
              <a:rPr lang="en-US" sz="2400" dirty="0" smtClean="0"/>
              <a:t>Provide mechanisms for switching between user mode and supervisor mode</a:t>
            </a:r>
          </a:p>
          <a:p>
            <a:pPr lvl="1">
              <a:lnSpc>
                <a:spcPct val="90000"/>
              </a:lnSpc>
            </a:pPr>
            <a:r>
              <a:rPr lang="en-US" sz="2400" dirty="0" smtClean="0"/>
              <a:t>Provide mechanisms to limit memory accesses</a:t>
            </a:r>
          </a:p>
          <a:p>
            <a:pPr lvl="1">
              <a:lnSpc>
                <a:spcPct val="90000"/>
              </a:lnSpc>
            </a:pPr>
            <a:r>
              <a:rPr lang="en-US" sz="2400" dirty="0" smtClean="0"/>
              <a:t>Provide TLB to translate addresses</a:t>
            </a:r>
            <a:endParaRPr lang="en-US" dirty="0" smtClean="0"/>
          </a:p>
        </p:txBody>
      </p:sp>
      <p:sp>
        <p:nvSpPr>
          <p:cNvPr id="6" name="Text Box 5"/>
          <p:cNvSpPr txBox="1">
            <a:spLocks noChangeArrowheads="1"/>
          </p:cNvSpPr>
          <p:nvPr/>
        </p:nvSpPr>
        <p:spPr bwMode="auto">
          <a:xfrm rot="5400000">
            <a:off x="6986037" y="1788630"/>
            <a:ext cx="39465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Virtual Memory and Virtual Machines</a:t>
            </a:r>
            <a:endParaRPr lang="en-US" sz="1800" dirty="0">
              <a:solidFill>
                <a:srgbClr val="0066FF"/>
              </a:solidFill>
              <a:latin typeface="Arial" charset="0"/>
            </a:endParaRPr>
          </a:p>
        </p:txBody>
      </p:sp>
    </p:spTree>
    <p:extLst>
      <p:ext uri="{BB962C8B-B14F-4D97-AF65-F5344CB8AC3E}">
        <p14:creationId xmlns:p14="http://schemas.microsoft.com/office/powerpoint/2010/main" val="27407179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Virtual Machines</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400" dirty="0" smtClean="0"/>
              <a:t>Supports isolation and security</a:t>
            </a:r>
          </a:p>
          <a:p>
            <a:pPr>
              <a:lnSpc>
                <a:spcPct val="90000"/>
              </a:lnSpc>
            </a:pPr>
            <a:r>
              <a:rPr lang="en-US" sz="2400" dirty="0" smtClean="0"/>
              <a:t>Sharing a computer among many unrelated users</a:t>
            </a:r>
          </a:p>
          <a:p>
            <a:pPr>
              <a:lnSpc>
                <a:spcPct val="90000"/>
              </a:lnSpc>
            </a:pPr>
            <a:r>
              <a:rPr lang="en-US" sz="2400" dirty="0" smtClean="0"/>
              <a:t>Enabled by raw speed of processors, making the overhead more acceptable</a:t>
            </a:r>
          </a:p>
          <a:p>
            <a:pPr>
              <a:lnSpc>
                <a:spcPct val="90000"/>
              </a:lnSpc>
            </a:pPr>
            <a:endParaRPr lang="en-US" sz="2400" dirty="0" smtClean="0"/>
          </a:p>
          <a:p>
            <a:pPr>
              <a:lnSpc>
                <a:spcPct val="90000"/>
              </a:lnSpc>
            </a:pPr>
            <a:r>
              <a:rPr lang="en-US" sz="2400" dirty="0" smtClean="0"/>
              <a:t>Allows different ISAs and operating systems to be presented to user programs</a:t>
            </a:r>
            <a:endParaRPr lang="en-US" sz="2000" dirty="0" smtClean="0"/>
          </a:p>
          <a:p>
            <a:pPr lvl="1">
              <a:lnSpc>
                <a:spcPct val="90000"/>
              </a:lnSpc>
            </a:pPr>
            <a:r>
              <a:rPr lang="en-US" sz="2000" dirty="0" smtClean="0"/>
              <a:t>“System Virtual Machines”</a:t>
            </a:r>
          </a:p>
          <a:p>
            <a:pPr lvl="1">
              <a:lnSpc>
                <a:spcPct val="90000"/>
              </a:lnSpc>
            </a:pPr>
            <a:r>
              <a:rPr lang="en-US" sz="2000" dirty="0" smtClean="0"/>
              <a:t>SVM software is called “virtual machine monitor” or “hypervisor”</a:t>
            </a:r>
          </a:p>
          <a:p>
            <a:pPr lvl="1">
              <a:lnSpc>
                <a:spcPct val="90000"/>
              </a:lnSpc>
            </a:pPr>
            <a:r>
              <a:rPr lang="en-US" sz="2000" dirty="0" smtClean="0"/>
              <a:t>Individual virtual machines run under the monitor are called “guest VMs”</a:t>
            </a:r>
          </a:p>
        </p:txBody>
      </p:sp>
      <p:sp>
        <p:nvSpPr>
          <p:cNvPr id="7" name="Text Box 5"/>
          <p:cNvSpPr txBox="1">
            <a:spLocks noChangeArrowheads="1"/>
          </p:cNvSpPr>
          <p:nvPr/>
        </p:nvSpPr>
        <p:spPr bwMode="auto">
          <a:xfrm rot="5400000">
            <a:off x="6986037" y="1788630"/>
            <a:ext cx="39465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Virtual Memory and Virtual Machines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Requirements of VMM</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dirty="0" smtClean="0"/>
              <a:t>Guest software should:</a:t>
            </a:r>
          </a:p>
          <a:p>
            <a:pPr lvl="1">
              <a:lnSpc>
                <a:spcPct val="90000"/>
              </a:lnSpc>
            </a:pPr>
            <a:r>
              <a:rPr lang="en-US" sz="2400" dirty="0" smtClean="0"/>
              <a:t>Behave on as if running on native hardware</a:t>
            </a:r>
          </a:p>
          <a:p>
            <a:pPr lvl="1">
              <a:lnSpc>
                <a:spcPct val="90000"/>
              </a:lnSpc>
            </a:pPr>
            <a:r>
              <a:rPr lang="en-US" sz="2400" dirty="0" smtClean="0"/>
              <a:t>Not be able to change allocation of real system resources</a:t>
            </a:r>
          </a:p>
          <a:p>
            <a:pPr>
              <a:lnSpc>
                <a:spcPct val="90000"/>
              </a:lnSpc>
            </a:pPr>
            <a:r>
              <a:rPr lang="en-US" dirty="0" smtClean="0"/>
              <a:t>VMM should be able to “context switch” guests</a:t>
            </a:r>
          </a:p>
          <a:p>
            <a:pPr>
              <a:lnSpc>
                <a:spcPct val="90000"/>
              </a:lnSpc>
            </a:pPr>
            <a:r>
              <a:rPr lang="en-US" dirty="0" smtClean="0"/>
              <a:t>Hardware must allow:</a:t>
            </a:r>
          </a:p>
          <a:p>
            <a:pPr lvl="1">
              <a:lnSpc>
                <a:spcPct val="90000"/>
              </a:lnSpc>
            </a:pPr>
            <a:r>
              <a:rPr lang="en-US" sz="2400" dirty="0" smtClean="0"/>
              <a:t>System and use processor modes</a:t>
            </a:r>
          </a:p>
          <a:p>
            <a:pPr lvl="1">
              <a:lnSpc>
                <a:spcPct val="90000"/>
              </a:lnSpc>
            </a:pPr>
            <a:r>
              <a:rPr lang="en-US" sz="2400" dirty="0" smtClean="0"/>
              <a:t>Privileged subset of instructions for allocating system resources</a:t>
            </a:r>
          </a:p>
          <a:p>
            <a:pPr marL="457200" lvl="1" indent="0">
              <a:lnSpc>
                <a:spcPct val="90000"/>
              </a:lnSpc>
              <a:buNone/>
            </a:pPr>
            <a:endParaRPr lang="en-US" sz="1600" dirty="0" smtClean="0"/>
          </a:p>
        </p:txBody>
      </p:sp>
      <p:sp>
        <p:nvSpPr>
          <p:cNvPr id="7" name="Text Box 5"/>
          <p:cNvSpPr txBox="1">
            <a:spLocks noChangeArrowheads="1"/>
          </p:cNvSpPr>
          <p:nvPr/>
        </p:nvSpPr>
        <p:spPr bwMode="auto">
          <a:xfrm rot="5400000">
            <a:off x="6986037" y="1788630"/>
            <a:ext cx="39465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Virtual Memory and Virtual Machines</a:t>
            </a:r>
            <a:endParaRPr lang="en-US" sz="1800" dirty="0">
              <a:solidFill>
                <a:srgbClr val="0066FF"/>
              </a:solidFill>
              <a:latin typeface="Arial" charset="0"/>
            </a:endParaRPr>
          </a:p>
        </p:txBody>
      </p:sp>
    </p:spTree>
    <p:extLst>
      <p:ext uri="{BB962C8B-B14F-4D97-AF65-F5344CB8AC3E}">
        <p14:creationId xmlns:p14="http://schemas.microsoft.com/office/powerpoint/2010/main" val="23298837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Impact of VMs on Virtual Memory</a:t>
            </a:r>
            <a:endParaRPr lang="en-AU"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Each guest OS maintains its own set of page tables</a:t>
            </a:r>
          </a:p>
          <a:p>
            <a:pPr lvl="1">
              <a:lnSpc>
                <a:spcPct val="90000"/>
              </a:lnSpc>
            </a:pPr>
            <a:r>
              <a:rPr lang="en-US" sz="2400" dirty="0" smtClean="0"/>
              <a:t>VMM adds a level of memory between physical and virtual memory called “real memory”</a:t>
            </a:r>
          </a:p>
          <a:p>
            <a:pPr lvl="1">
              <a:lnSpc>
                <a:spcPct val="90000"/>
              </a:lnSpc>
            </a:pPr>
            <a:r>
              <a:rPr lang="en-US" sz="2400" dirty="0" smtClean="0"/>
              <a:t>VMM maintains shadow page table that maps guest virtual addresses to physical addresses</a:t>
            </a:r>
          </a:p>
          <a:p>
            <a:pPr lvl="2">
              <a:lnSpc>
                <a:spcPct val="90000"/>
              </a:lnSpc>
            </a:pPr>
            <a:r>
              <a:rPr lang="en-US" sz="2000" dirty="0" smtClean="0"/>
              <a:t>Requires VMM to detect guest’s changes to its own page table</a:t>
            </a:r>
          </a:p>
          <a:p>
            <a:pPr lvl="2">
              <a:lnSpc>
                <a:spcPct val="90000"/>
              </a:lnSpc>
            </a:pPr>
            <a:r>
              <a:rPr lang="en-US" sz="2000" dirty="0" smtClean="0"/>
              <a:t>Occurs naturally if accessing the page table pointer is a privileged operation</a:t>
            </a:r>
          </a:p>
          <a:p>
            <a:pPr>
              <a:lnSpc>
                <a:spcPct val="90000"/>
              </a:lnSpc>
            </a:pPr>
            <a:endParaRPr lang="en-US" sz="2800" dirty="0" smtClean="0"/>
          </a:p>
          <a:p>
            <a:pPr>
              <a:lnSpc>
                <a:spcPct val="90000"/>
              </a:lnSpc>
            </a:pPr>
            <a:endParaRPr lang="en-US" sz="2800" dirty="0" smtClean="0"/>
          </a:p>
        </p:txBody>
      </p:sp>
      <p:sp>
        <p:nvSpPr>
          <p:cNvPr id="7" name="Text Box 5"/>
          <p:cNvSpPr txBox="1">
            <a:spLocks noChangeArrowheads="1"/>
          </p:cNvSpPr>
          <p:nvPr/>
        </p:nvSpPr>
        <p:spPr bwMode="auto">
          <a:xfrm rot="5400000">
            <a:off x="6986037" y="1788630"/>
            <a:ext cx="39465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Virtual Memory and Virtual Machines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AU" sz="3600" dirty="0" smtClean="0"/>
              <a:t>Extending the ISA for Virtualization</a:t>
            </a:r>
            <a:endParaRPr lang="en-AU" sz="3600" dirty="0"/>
          </a:p>
        </p:txBody>
      </p:sp>
      <p:sp>
        <p:nvSpPr>
          <p:cNvPr id="242691" name="Rectangle 3"/>
          <p:cNvSpPr>
            <a:spLocks noGrp="1" noChangeArrowheads="1"/>
          </p:cNvSpPr>
          <p:nvPr>
            <p:ph type="body" idx="1"/>
          </p:nvPr>
        </p:nvSpPr>
        <p:spPr>
          <a:xfrm>
            <a:off x="684213" y="1125538"/>
            <a:ext cx="7776219" cy="5111774"/>
          </a:xfrm>
        </p:spPr>
        <p:txBody>
          <a:bodyPr/>
          <a:lstStyle/>
          <a:p>
            <a:pPr>
              <a:lnSpc>
                <a:spcPct val="90000"/>
              </a:lnSpc>
            </a:pPr>
            <a:r>
              <a:rPr lang="en-US" sz="2800" dirty="0" smtClean="0"/>
              <a:t>Objectives:</a:t>
            </a:r>
          </a:p>
          <a:p>
            <a:pPr lvl="1">
              <a:lnSpc>
                <a:spcPct val="90000"/>
              </a:lnSpc>
            </a:pPr>
            <a:r>
              <a:rPr lang="en-US" sz="2400" dirty="0" smtClean="0"/>
              <a:t>Avoid flushing TLB</a:t>
            </a:r>
          </a:p>
          <a:p>
            <a:pPr lvl="1">
              <a:lnSpc>
                <a:spcPct val="90000"/>
              </a:lnSpc>
            </a:pPr>
            <a:r>
              <a:rPr lang="en-US" sz="2400" dirty="0" smtClean="0"/>
              <a:t>Use nested page tables instead of shadow page tables</a:t>
            </a:r>
          </a:p>
          <a:p>
            <a:pPr lvl="1">
              <a:lnSpc>
                <a:spcPct val="90000"/>
              </a:lnSpc>
            </a:pPr>
            <a:r>
              <a:rPr lang="en-US" sz="2400" dirty="0" smtClean="0"/>
              <a:t>Allow devices to use DMA to move data</a:t>
            </a:r>
          </a:p>
          <a:p>
            <a:pPr lvl="1">
              <a:lnSpc>
                <a:spcPct val="90000"/>
              </a:lnSpc>
            </a:pPr>
            <a:r>
              <a:rPr lang="en-US" sz="2400" dirty="0" smtClean="0"/>
              <a:t>Allow guest OS’s to handle device interrupts</a:t>
            </a:r>
          </a:p>
          <a:p>
            <a:pPr lvl="1">
              <a:lnSpc>
                <a:spcPct val="90000"/>
              </a:lnSpc>
            </a:pPr>
            <a:r>
              <a:rPr lang="en-US" sz="2400" dirty="0" smtClean="0"/>
              <a:t>For security:  allow programs to manage encrypted portions of code and data</a:t>
            </a:r>
          </a:p>
        </p:txBody>
      </p:sp>
      <p:sp>
        <p:nvSpPr>
          <p:cNvPr id="7" name="Text Box 5"/>
          <p:cNvSpPr txBox="1">
            <a:spLocks noChangeArrowheads="1"/>
          </p:cNvSpPr>
          <p:nvPr/>
        </p:nvSpPr>
        <p:spPr bwMode="auto">
          <a:xfrm rot="5400000">
            <a:off x="6986037" y="1788630"/>
            <a:ext cx="39465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Virtual Memory and Virtual Machines</a:t>
            </a:r>
            <a:endParaRPr lang="en-US" sz="1800" dirty="0">
              <a:solidFill>
                <a:srgbClr val="0066FF"/>
              </a:solidFill>
              <a:latin typeface="Arial" charset="0"/>
            </a:endParaRPr>
          </a:p>
        </p:txBody>
      </p:sp>
    </p:spTree>
    <p:extLst>
      <p:ext uri="{BB962C8B-B14F-4D97-AF65-F5344CB8AC3E}">
        <p14:creationId xmlns:p14="http://schemas.microsoft.com/office/powerpoint/2010/main" val="3152526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Fallacies and Pitfalls</a:t>
            </a:r>
            <a:endParaRPr lang="en-US" dirty="0"/>
          </a:p>
        </p:txBody>
      </p:sp>
      <p:sp>
        <p:nvSpPr>
          <p:cNvPr id="3" name="Content Placeholder 2"/>
          <p:cNvSpPr>
            <a:spLocks noGrp="1"/>
          </p:cNvSpPr>
          <p:nvPr>
            <p:ph idx="1"/>
          </p:nvPr>
        </p:nvSpPr>
        <p:spPr/>
        <p:txBody>
          <a:bodyPr/>
          <a:lstStyle/>
          <a:p>
            <a:r>
              <a:rPr lang="en-US" sz="2400" dirty="0" smtClean="0"/>
              <a:t>Predicting cache performance of one program from another</a:t>
            </a:r>
          </a:p>
          <a:p>
            <a:r>
              <a:rPr lang="en-US" sz="2400" dirty="0" smtClean="0"/>
              <a:t>Simulating enough instructions to get accurate performance measures of the memory </a:t>
            </a:r>
            <a:r>
              <a:rPr lang="en-US" sz="2400" dirty="0" smtClean="0"/>
              <a:t>hierarchy. </a:t>
            </a:r>
            <a:r>
              <a:rPr lang="en-US" sz="2400" dirty="0" smtClean="0">
                <a:solidFill>
                  <a:srgbClr val="FF0000"/>
                </a:solidFill>
              </a:rPr>
              <a:t>Actually 3 pitfalls:</a:t>
            </a:r>
          </a:p>
          <a:p>
            <a:pPr lvl="1"/>
            <a:r>
              <a:rPr lang="en-US" sz="2400" dirty="0" smtClean="0">
                <a:solidFill>
                  <a:srgbClr val="FF0000"/>
                </a:solidFill>
              </a:rPr>
              <a:t>Seek to predict performance of a large cache using a small trace</a:t>
            </a:r>
          </a:p>
          <a:p>
            <a:pPr lvl="1"/>
            <a:r>
              <a:rPr lang="en-US" sz="2400" dirty="0" smtClean="0">
                <a:solidFill>
                  <a:srgbClr val="FF0000"/>
                </a:solidFill>
              </a:rPr>
              <a:t>Program’s locality behavior is not constant over an entire program</a:t>
            </a:r>
          </a:p>
          <a:p>
            <a:pPr lvl="1"/>
            <a:r>
              <a:rPr lang="en-US" sz="2400" dirty="0" smtClean="0">
                <a:solidFill>
                  <a:srgbClr val="FF0000"/>
                </a:solidFill>
              </a:rPr>
              <a:t>Program’s locality may vary depending on the input</a:t>
            </a:r>
            <a:endParaRPr lang="en-US" sz="2400" dirty="0" smtClean="0">
              <a:solidFill>
                <a:srgbClr val="FF0000"/>
              </a:solidFill>
            </a:endParaRPr>
          </a:p>
          <a:p>
            <a:r>
              <a:rPr lang="en-US" sz="2400" dirty="0" smtClean="0"/>
              <a:t>Not </a:t>
            </a:r>
            <a:r>
              <a:rPr lang="en-US" sz="2400" dirty="0" smtClean="0"/>
              <a:t>delivering </a:t>
            </a:r>
            <a:r>
              <a:rPr lang="en-US" sz="2400" dirty="0" smtClean="0"/>
              <a:t>high memory bandwidth in a cache-based system</a:t>
            </a:r>
            <a:endParaRPr lang="en-US" sz="2400" dirty="0"/>
          </a:p>
        </p:txBody>
      </p:sp>
      <p:sp>
        <p:nvSpPr>
          <p:cNvPr id="4" name="Footer Placeholder 3"/>
          <p:cNvSpPr>
            <a:spLocks noGrp="1"/>
          </p:cNvSpPr>
          <p:nvPr>
            <p:ph type="ftr" sz="quarter" idx="10"/>
          </p:nvPr>
        </p:nvSpPr>
        <p:spPr/>
        <p:txBody>
          <a:bodyPr/>
          <a:lstStyle/>
          <a:p>
            <a:r>
              <a:rPr lang="en-US" dirty="0" smtClean="0"/>
              <a:t>Copyright © 2019, Elsevier Inc. All rights Reserved</a:t>
            </a:r>
            <a:endParaRPr lang="en-AU" dirty="0"/>
          </a:p>
        </p:txBody>
      </p:sp>
    </p:spTree>
    <p:extLst>
      <p:ext uri="{BB962C8B-B14F-4D97-AF65-F5344CB8AC3E}">
        <p14:creationId xmlns:p14="http://schemas.microsoft.com/office/powerpoint/2010/main" val="167616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Performance and Power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High-end microprocessors have &gt;10 MB on-chip cache</a:t>
            </a:r>
          </a:p>
          <a:p>
            <a:pPr lvl="1">
              <a:lnSpc>
                <a:spcPct val="90000"/>
              </a:lnSpc>
            </a:pPr>
            <a:r>
              <a:rPr lang="en-US" sz="2400" dirty="0" smtClean="0"/>
              <a:t>Consumes large amount of area and power budget</a:t>
            </a:r>
          </a:p>
          <a:p>
            <a:pPr lvl="1">
              <a:lnSpc>
                <a:spcPct val="90000"/>
              </a:lnSpc>
            </a:pPr>
            <a:endParaRPr lang="en-US" sz="2400" dirty="0" smtClean="0"/>
          </a:p>
          <a:p>
            <a:pPr lvl="1">
              <a:lnSpc>
                <a:spcPct val="90000"/>
              </a:lnSpc>
            </a:pPr>
            <a:endParaRPr lang="en-US" sz="2400" dirty="0" smtClean="0"/>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Memory Hierarchy Basics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When a word is not found in the cache, a </a:t>
            </a:r>
            <a:r>
              <a:rPr lang="en-US" sz="2800" i="1" dirty="0" smtClean="0"/>
              <a:t>miss </a:t>
            </a:r>
            <a:r>
              <a:rPr lang="en-US" sz="2800" dirty="0" smtClean="0"/>
              <a:t>occurs:</a:t>
            </a:r>
          </a:p>
          <a:p>
            <a:pPr lvl="1">
              <a:lnSpc>
                <a:spcPct val="90000"/>
              </a:lnSpc>
            </a:pPr>
            <a:r>
              <a:rPr lang="en-US" sz="2400" dirty="0" smtClean="0"/>
              <a:t>Fetch word from lower level in hierarchy, requiring a higher latency reference</a:t>
            </a:r>
          </a:p>
          <a:p>
            <a:pPr lvl="1">
              <a:lnSpc>
                <a:spcPct val="90000"/>
              </a:lnSpc>
            </a:pPr>
            <a:r>
              <a:rPr lang="en-US" sz="2400" dirty="0" smtClean="0"/>
              <a:t>Lower level may be another cache or the main memory</a:t>
            </a:r>
          </a:p>
          <a:p>
            <a:pPr lvl="1">
              <a:lnSpc>
                <a:spcPct val="90000"/>
              </a:lnSpc>
            </a:pPr>
            <a:r>
              <a:rPr lang="en-US" sz="2400" dirty="0" smtClean="0"/>
              <a:t>Also fetch the other words contained within the </a:t>
            </a:r>
            <a:r>
              <a:rPr lang="en-US" sz="2400" i="1" dirty="0" smtClean="0"/>
              <a:t>block</a:t>
            </a:r>
          </a:p>
          <a:p>
            <a:pPr lvl="2">
              <a:lnSpc>
                <a:spcPct val="90000"/>
              </a:lnSpc>
            </a:pPr>
            <a:r>
              <a:rPr lang="en-US" sz="2000" dirty="0" smtClean="0"/>
              <a:t>Takes advantage of spatial locality</a:t>
            </a:r>
          </a:p>
          <a:p>
            <a:pPr lvl="1">
              <a:lnSpc>
                <a:spcPct val="90000"/>
              </a:lnSpc>
            </a:pPr>
            <a:r>
              <a:rPr lang="en-US" sz="2400" dirty="0" smtClean="0"/>
              <a:t>Place block into cache in any location within its </a:t>
            </a:r>
            <a:r>
              <a:rPr lang="en-US" sz="2400" i="1" dirty="0" smtClean="0"/>
              <a:t>set</a:t>
            </a:r>
            <a:r>
              <a:rPr lang="en-US" sz="2400" dirty="0" smtClean="0"/>
              <a:t>, determined by address</a:t>
            </a:r>
          </a:p>
          <a:p>
            <a:pPr lvl="2">
              <a:lnSpc>
                <a:spcPct val="90000"/>
              </a:lnSpc>
            </a:pPr>
            <a:r>
              <a:rPr lang="en-US" sz="2000" dirty="0" smtClean="0"/>
              <a:t>block address MOD number of sets in cache</a:t>
            </a:r>
          </a:p>
        </p:txBody>
      </p:sp>
      <p:sp>
        <p:nvSpPr>
          <p:cNvPr id="6"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28261</TotalTime>
  <Words>6789</Words>
  <Application>Microsoft Office PowerPoint</Application>
  <PresentationFormat>On-screen Show (4:3)</PresentationFormat>
  <Paragraphs>892</Paragraphs>
  <Slides>75</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Microsoft YaHei</vt:lpstr>
      <vt:lpstr>ＭＳ Ｐゴシック</vt:lpstr>
      <vt:lpstr>Arial</vt:lpstr>
      <vt:lpstr>Arial Black</vt:lpstr>
      <vt:lpstr>Courier New</vt:lpstr>
      <vt:lpstr>Helvetica</vt:lpstr>
      <vt:lpstr>Marker Felt</vt:lpstr>
      <vt:lpstr>Symbol</vt:lpstr>
      <vt:lpstr>Times New Roman</vt:lpstr>
      <vt:lpstr>Wingdings</vt:lpstr>
      <vt:lpstr>1_cod4e</vt:lpstr>
      <vt:lpstr>PowerPoint Presentation</vt:lpstr>
      <vt:lpstr>Introduction</vt:lpstr>
      <vt:lpstr>Memory Hierarchy</vt:lpstr>
      <vt:lpstr>PowerPoint Presentation</vt:lpstr>
      <vt:lpstr>Memory Performance Gap</vt:lpstr>
      <vt:lpstr>PowerPoint Presentation</vt:lpstr>
      <vt:lpstr>Memory Hierarchy Design</vt:lpstr>
      <vt:lpstr>Performance and Power</vt:lpstr>
      <vt:lpstr>Memory Hierarchy Basics</vt:lpstr>
      <vt:lpstr>PowerPoint Presentation</vt:lpstr>
      <vt:lpstr>Memory Hierarchy Basics</vt:lpstr>
      <vt:lpstr>Memory Hierarchy Basics</vt:lpstr>
      <vt:lpstr>Memory Hierarchy Basics</vt:lpstr>
      <vt:lpstr>Memory Hierarchy Basics</vt:lpstr>
      <vt:lpstr>Memory Technology and Optimizations</vt:lpstr>
      <vt:lpstr>Memory Technology</vt:lpstr>
      <vt:lpstr>Internal Organization of DRAM</vt:lpstr>
      <vt:lpstr>Memory Technology</vt:lpstr>
      <vt:lpstr>Memory Optimizations</vt:lpstr>
      <vt:lpstr>Memory Optimizations</vt:lpstr>
      <vt:lpstr>Memory Optimizations</vt:lpstr>
      <vt:lpstr>Memory Optimizations</vt:lpstr>
      <vt:lpstr>Memory Power Consumption</vt:lpstr>
      <vt:lpstr>Stacked/Embedded DRAMs</vt:lpstr>
      <vt:lpstr>Flash Memory</vt:lpstr>
      <vt:lpstr>NAND Flash Memory</vt:lpstr>
      <vt:lpstr>Memory Dependability</vt:lpstr>
      <vt:lpstr>Advanced Optimizations</vt:lpstr>
      <vt:lpstr>L1 Size and Associativity</vt:lpstr>
      <vt:lpstr>L1 Size and Associativity</vt:lpstr>
      <vt:lpstr>Way Prediction</vt:lpstr>
      <vt:lpstr>Pipelined Caches</vt:lpstr>
      <vt:lpstr>Multibanked Caches</vt:lpstr>
      <vt:lpstr>Nonblocking Caches</vt:lpstr>
      <vt:lpstr>PowerPoint Presentation</vt:lpstr>
      <vt:lpstr>Critical Word First, Early Restart</vt:lpstr>
      <vt:lpstr>Merging Write Buffer</vt:lpstr>
      <vt:lpstr>PowerPoint Presentation</vt:lpstr>
      <vt:lpstr>Compiler Optimizations</vt:lpstr>
      <vt:lpstr>Blocking</vt:lpstr>
      <vt:lpstr>PowerPoint Presentation</vt:lpstr>
      <vt:lpstr>Blocking</vt:lpstr>
      <vt:lpstr>PowerPoint Presentation</vt:lpstr>
      <vt:lpstr>Hardware Prefetching</vt:lpstr>
      <vt:lpstr>Compiler Prefetching</vt:lpstr>
      <vt:lpstr>Use HBM to Extend Hierarchy</vt:lpstr>
      <vt:lpstr>Use HBM to Extend Hierarchy</vt:lpstr>
      <vt:lpstr>Use HBM to Extend Hierarchy</vt:lpstr>
      <vt:lpstr>Summary</vt:lpstr>
      <vt:lpstr>PowerPoint Presentation</vt:lpstr>
      <vt:lpstr>Protection  Segue: HP-2012 slides for self-contained  presentation </vt:lpstr>
      <vt:lpstr>The Limits of Physical Addressing</vt:lpstr>
      <vt:lpstr>Solution:  Add a Layer of Indirection</vt:lpstr>
      <vt:lpstr>Three Advantages of Virtual Memory</vt:lpstr>
      <vt:lpstr>Page tables encode virtual address spaces</vt:lpstr>
      <vt:lpstr>PowerPoint Presentation</vt:lpstr>
      <vt:lpstr>MIPS Address Translation: How does it work?</vt:lpstr>
      <vt:lpstr>Summary: TLB, Virtual Memory</vt:lpstr>
      <vt:lpstr>Introduction to Virtual Machines</vt:lpstr>
      <vt:lpstr>What is a Virtual Machine (VM)?</vt:lpstr>
      <vt:lpstr>Virtual Machine Monitors (VMMs)</vt:lpstr>
      <vt:lpstr>VMM Overhead?</vt:lpstr>
      <vt:lpstr>Other Uses of VMs</vt:lpstr>
      <vt:lpstr>Requirements of a Virtual Machine Monitor</vt:lpstr>
      <vt:lpstr>Requirements of a Virtual Machine Monitor</vt:lpstr>
      <vt:lpstr>ISA Support for Virtual Machines</vt:lpstr>
      <vt:lpstr>Impact of VMs on Virtual Memory</vt:lpstr>
      <vt:lpstr>ISA Support for VMs &amp; Virtual Memory</vt:lpstr>
      <vt:lpstr>Impact of I/O on Virtual Memory</vt:lpstr>
      <vt:lpstr>Back to HP-2017 Virtual Memory and Virtual Machines</vt:lpstr>
      <vt:lpstr>Virtual Machines</vt:lpstr>
      <vt:lpstr>Requirements of VMM</vt:lpstr>
      <vt:lpstr>Impact of VMs on Virtual Memory</vt:lpstr>
      <vt:lpstr>Extending the ISA for Virtualization</vt:lpstr>
      <vt:lpstr>Fallacies and Pitfalls</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277</cp:revision>
  <dcterms:created xsi:type="dcterms:W3CDTF">2008-07-27T22:34:41Z</dcterms:created>
  <dcterms:modified xsi:type="dcterms:W3CDTF">2019-02-08T22:03:48Z</dcterms:modified>
</cp:coreProperties>
</file>