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46"/>
  </p:notesMasterIdLst>
  <p:handoutMasterIdLst>
    <p:handoutMasterId r:id="rId47"/>
  </p:handoutMasterIdLst>
  <p:sldIdLst>
    <p:sldId id="307" r:id="rId2"/>
    <p:sldId id="271" r:id="rId3"/>
    <p:sldId id="278" r:id="rId4"/>
    <p:sldId id="308" r:id="rId5"/>
    <p:sldId id="275" r:id="rId6"/>
    <p:sldId id="316" r:id="rId7"/>
    <p:sldId id="317" r:id="rId8"/>
    <p:sldId id="279" r:id="rId9"/>
    <p:sldId id="309" r:id="rId10"/>
    <p:sldId id="280" r:id="rId11"/>
    <p:sldId id="276" r:id="rId12"/>
    <p:sldId id="282" r:id="rId13"/>
    <p:sldId id="310" r:id="rId14"/>
    <p:sldId id="312" r:id="rId15"/>
    <p:sldId id="300" r:id="rId16"/>
    <p:sldId id="303" r:id="rId17"/>
    <p:sldId id="302" r:id="rId18"/>
    <p:sldId id="313" r:id="rId19"/>
    <p:sldId id="281"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4" r:id="rId37"/>
    <p:sldId id="311" r:id="rId38"/>
    <p:sldId id="305" r:id="rId39"/>
    <p:sldId id="314" r:id="rId40"/>
    <p:sldId id="318" r:id="rId41"/>
    <p:sldId id="319" r:id="rId42"/>
    <p:sldId id="306" r:id="rId43"/>
    <p:sldId id="320" r:id="rId44"/>
    <p:sldId id="315" r:id="rId45"/>
  </p:sldIdLst>
  <p:sldSz cx="9144000" cy="6858000" type="screen4x3"/>
  <p:notesSz cx="7099300" cy="10234613"/>
  <p:defaultTextStyle>
    <a:defPPr>
      <a:defRPr lang="en-US"/>
    </a:defPPr>
    <a:lvl1pPr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1pPr>
    <a:lvl2pPr marL="4572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2pPr>
    <a:lvl3pPr marL="9144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3pPr>
    <a:lvl4pPr marL="13716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4pPr>
    <a:lvl5pPr marL="18288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5pPr>
    <a:lvl6pPr marL="2286000" algn="l" defTabSz="914400" rtl="0" eaLnBrk="1" latinLnBrk="0" hangingPunct="1">
      <a:defRPr sz="3200" kern="1200">
        <a:solidFill>
          <a:schemeClr val="tx1"/>
        </a:solidFill>
        <a:latin typeface="Arial Black" pitchFamily="34" charset="0"/>
        <a:ea typeface="+mn-ea"/>
        <a:cs typeface="+mn-cs"/>
      </a:defRPr>
    </a:lvl6pPr>
    <a:lvl7pPr marL="2743200" algn="l" defTabSz="914400" rtl="0" eaLnBrk="1" latinLnBrk="0" hangingPunct="1">
      <a:defRPr sz="3200" kern="1200">
        <a:solidFill>
          <a:schemeClr val="tx1"/>
        </a:solidFill>
        <a:latin typeface="Arial Black" pitchFamily="34" charset="0"/>
        <a:ea typeface="+mn-ea"/>
        <a:cs typeface="+mn-cs"/>
      </a:defRPr>
    </a:lvl7pPr>
    <a:lvl8pPr marL="3200400" algn="l" defTabSz="914400" rtl="0" eaLnBrk="1" latinLnBrk="0" hangingPunct="1">
      <a:defRPr sz="3200" kern="1200">
        <a:solidFill>
          <a:schemeClr val="tx1"/>
        </a:solidFill>
        <a:latin typeface="Arial Black" pitchFamily="34" charset="0"/>
        <a:ea typeface="+mn-ea"/>
        <a:cs typeface="+mn-cs"/>
      </a:defRPr>
    </a:lvl8pPr>
    <a:lvl9pPr marL="3657600" algn="l" defTabSz="914400" rtl="0" eaLnBrk="1" latinLnBrk="0" hangingPunct="1">
      <a:defRPr sz="3200"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zi  Vishki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808080"/>
    <a:srgbClr val="5F5F5F"/>
    <a:srgbClr val="3399FF"/>
    <a:srgbClr val="000066"/>
    <a:srgbClr val="0033CC"/>
    <a:srgbClr val="0033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9" autoAdjust="0"/>
    <p:restoredTop sz="94704" autoAdjust="0"/>
  </p:normalViewPr>
  <p:slideViewPr>
    <p:cSldViewPr>
      <p:cViewPr varScale="1">
        <p:scale>
          <a:sx n="83" d="100"/>
          <a:sy n="83" d="100"/>
        </p:scale>
        <p:origin x="782"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16"/>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5437188"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The University of Adelaide, School of Computer Science</a:t>
            </a:r>
          </a:p>
        </p:txBody>
      </p:sp>
      <p:sp>
        <p:nvSpPr>
          <p:cNvPr id="6147" name="Rectangle 3"/>
          <p:cNvSpPr>
            <a:spLocks noGrp="1" noChangeArrowheads="1"/>
          </p:cNvSpPr>
          <p:nvPr>
            <p:ph type="dt" sz="quarter" idx="1"/>
          </p:nvPr>
        </p:nvSpPr>
        <p:spPr bwMode="auto">
          <a:xfrm>
            <a:off x="5575300" y="0"/>
            <a:ext cx="1524000"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AFA2C28F-83DF-4A94-BB46-10267AEE2F7E}" type="datetime3">
              <a:rPr lang="en-US" smtClean="0"/>
              <a:t>22 February 2019</a:t>
            </a:fld>
            <a:endParaRPr lang="en-US"/>
          </a:p>
        </p:txBody>
      </p:sp>
      <p:sp>
        <p:nvSpPr>
          <p:cNvPr id="6148" name="Rectangle 4"/>
          <p:cNvSpPr>
            <a:spLocks noGrp="1" noChangeArrowheads="1"/>
          </p:cNvSpPr>
          <p:nvPr>
            <p:ph type="ftr" sz="quarter" idx="2"/>
          </p:nvPr>
        </p:nvSpPr>
        <p:spPr bwMode="auto">
          <a:xfrm>
            <a:off x="0" y="9723438"/>
            <a:ext cx="5437188"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Chapter 2 — Instructions: Language of the Computer</a:t>
            </a:r>
          </a:p>
        </p:txBody>
      </p:sp>
      <p:sp>
        <p:nvSpPr>
          <p:cNvPr id="6149" name="Rectangle 5"/>
          <p:cNvSpPr>
            <a:spLocks noGrp="1" noChangeArrowheads="1"/>
          </p:cNvSpPr>
          <p:nvPr>
            <p:ph type="sldNum" sz="quarter" idx="3"/>
          </p:nvPr>
        </p:nvSpPr>
        <p:spPr bwMode="auto">
          <a:xfrm>
            <a:off x="5575300" y="9723438"/>
            <a:ext cx="1524000"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57C84157-CAC9-4329-91AD-EB3C6746FA38}" type="slidenum">
              <a:rPr lang="en-US"/>
              <a:pPr/>
              <a:t>‹#›</a:t>
            </a:fld>
            <a:endParaRPr lang="en-US"/>
          </a:p>
        </p:txBody>
      </p:sp>
    </p:spTree>
    <p:extLst>
      <p:ext uri="{BB962C8B-B14F-4D97-AF65-F5344CB8AC3E}">
        <p14:creationId xmlns:p14="http://schemas.microsoft.com/office/powerpoint/2010/main" val="329358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The University of Adelaide, School of Computer Science</a:t>
            </a:r>
          </a:p>
        </p:txBody>
      </p:sp>
      <p:sp>
        <p:nvSpPr>
          <p:cNvPr id="819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BF77CC44-A053-40D7-931F-166C5A61B4B5}" type="datetime3">
              <a:rPr lang="en-US" smtClean="0"/>
              <a:t>22 February 2019</a:t>
            </a:fld>
            <a:endParaRPr lang="en-US"/>
          </a:p>
        </p:txBody>
      </p:sp>
      <p:sp>
        <p:nvSpPr>
          <p:cNvPr id="8196"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Chapter 2 — Instructions: Language of the Computer</a:t>
            </a:r>
          </a:p>
        </p:txBody>
      </p:sp>
      <p:sp>
        <p:nvSpPr>
          <p:cNvPr id="819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EE145C4F-ECA4-4DD7-819E-C9FECED27844}" type="slidenum">
              <a:rPr lang="en-US"/>
              <a:pPr/>
              <a:t>‹#›</a:t>
            </a:fld>
            <a:endParaRPr lang="en-US"/>
          </a:p>
        </p:txBody>
      </p:sp>
    </p:spTree>
    <p:extLst>
      <p:ext uri="{BB962C8B-B14F-4D97-AF65-F5344CB8AC3E}">
        <p14:creationId xmlns:p14="http://schemas.microsoft.com/office/powerpoint/2010/main" val="2397164283"/>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80CBAE93-06AC-4832-A6F6-170F7BEDB2E9}"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77CEACC0-B677-4A29-B1E6-BCE98563D55B}" type="slidenum">
              <a:rPr lang="en-US"/>
              <a:pPr/>
              <a:t>1</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345022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D0B86F61-D989-4588-92FB-429A2DFDD78A}" type="slidenum">
              <a:rPr lang="en-US" altLang="en-US">
                <a:solidFill>
                  <a:srgbClr val="000000"/>
                </a:solidFill>
                <a:latin typeface="Times New Roman" panose="02020603050405020304" pitchFamily="18" charset="0"/>
              </a:rPr>
              <a:pPr/>
              <a:t>13</a:t>
            </a:fld>
            <a:endParaRPr lang="en-US" altLang="en-US">
              <a:solidFill>
                <a:srgbClr val="000000"/>
              </a:solidFill>
              <a:latin typeface="Times New Roman" panose="02020603050405020304" pitchFamily="18" charset="0"/>
            </a:endParaRPr>
          </a:p>
        </p:txBody>
      </p:sp>
      <p:sp>
        <p:nvSpPr>
          <p:cNvPr id="3993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39940"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279644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29162461-5AC2-4976-B1C4-DA8DFAA5D2C8}" type="slidenum">
              <a:rPr lang="en-US" altLang="en-US">
                <a:solidFill>
                  <a:srgbClr val="000000"/>
                </a:solidFill>
                <a:latin typeface="Times New Roman" panose="02020603050405020304" pitchFamily="18" charset="0"/>
              </a:rPr>
              <a:pPr eaLnBrk="1"/>
              <a:t>14</a:t>
            </a:fld>
            <a:endParaRPr lang="en-US" altLang="en-US">
              <a:solidFill>
                <a:srgbClr val="000000"/>
              </a:solidFill>
              <a:latin typeface="Times New Roman" panose="02020603050405020304" pitchFamily="18" charset="0"/>
            </a:endParaRPr>
          </a:p>
        </p:txBody>
      </p:sp>
      <p:sp>
        <p:nvSpPr>
          <p:cNvPr id="3891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20658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98C2482C-C897-4839-A381-77F3D50FFA33}" type="slidenum">
              <a:rPr lang="en-US" altLang="en-US">
                <a:solidFill>
                  <a:srgbClr val="000000"/>
                </a:solidFill>
                <a:latin typeface="Times New Roman" panose="02020603050405020304" pitchFamily="18" charset="0"/>
              </a:rPr>
              <a:pPr eaLnBrk="1"/>
              <a:t>18</a:t>
            </a:fld>
            <a:endParaRPr lang="en-US" altLang="en-US">
              <a:solidFill>
                <a:srgbClr val="000000"/>
              </a:solidFill>
              <a:latin typeface="Times New Roman" panose="02020603050405020304" pitchFamily="18" charset="0"/>
            </a:endParaRPr>
          </a:p>
        </p:txBody>
      </p:sp>
      <p:sp>
        <p:nvSpPr>
          <p:cNvPr id="4198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60196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1C354AD5-CB6C-491A-86DA-B01BB1DA6843}"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62534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405DBCDA-8486-4A61-AF34-B248D509BB23}"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310293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E1E381A1-3897-42F4-8CDB-DD9550178870}"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128528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C2054041-EEE1-4227-965F-DC2D19F0AD30}"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79962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747686A5-5EF2-46AB-9064-1FA9A34D0C66}"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599060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F8545A85-C36E-4A12-8CE8-BAC7F1B0BF8A}"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57482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DB11346-78A8-49A3-97AC-47C7F0A01256}"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01954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F0099BBB-8DDB-4FDC-B732-49E73D96D313}"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725368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842B9125-DC35-41DE-9172-1744FEF9173D}"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400245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911B9752-CC17-46F8-B60D-509F2267AB5C}"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635511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12A10AC-6982-4C46-8F14-976F043F4720}"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524287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7FF2F37B-66F7-445B-A1C2-B0313DA7F493}"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538891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9A3AABA4-3639-4697-ACC5-3220CCE21E9A}"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525228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A5A4FE0A-41B8-47C4-9B38-CA5370AB885F}"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126614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9C1AE55C-9EED-47B5-873E-8CC2F73085AF}"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912769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5D40523B-4C82-49F6-AECE-7BCDAFBE526A}"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52734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9393252-E7FF-44C0-BB08-C14DE7648F1E}"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827397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54B20FB3-1682-49E8-9073-38C43342B99F}" type="slidenum">
              <a:rPr lang="en-US" altLang="en-US">
                <a:solidFill>
                  <a:srgbClr val="000000"/>
                </a:solidFill>
                <a:latin typeface="Times New Roman" panose="02020603050405020304" pitchFamily="18" charset="0"/>
              </a:rPr>
              <a:pPr eaLnBrk="1"/>
              <a:t>37</a:t>
            </a:fld>
            <a:endParaRPr lang="en-US" altLang="en-US">
              <a:solidFill>
                <a:srgbClr val="000000"/>
              </a:solidFill>
              <a:latin typeface="Times New Roman" panose="02020603050405020304" pitchFamily="18" charset="0"/>
            </a:endParaRPr>
          </a:p>
        </p:txBody>
      </p:sp>
      <p:sp>
        <p:nvSpPr>
          <p:cNvPr id="5632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3235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8D992BCA-AA41-4575-96A7-773D70A33AFA}" type="slidenum">
              <a:rPr lang="en-US" altLang="en-US">
                <a:solidFill>
                  <a:srgbClr val="000000"/>
                </a:solidFill>
                <a:latin typeface="Times New Roman" panose="02020603050405020304" pitchFamily="18" charset="0"/>
              </a:rPr>
              <a:pPr eaLnBrk="1"/>
              <a:t>4</a:t>
            </a:fld>
            <a:endParaRPr lang="en-US" altLang="en-US">
              <a:solidFill>
                <a:srgbClr val="000000"/>
              </a:solidFill>
              <a:latin typeface="Times New Roman" panose="02020603050405020304" pitchFamily="18" charset="0"/>
            </a:endParaRPr>
          </a:p>
        </p:txBody>
      </p:sp>
      <p:sp>
        <p:nvSpPr>
          <p:cNvPr id="3481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141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29343334-634A-4B23-A4C7-17C69218EACE}" type="slidenum">
              <a:rPr lang="en-US" altLang="en-US">
                <a:solidFill>
                  <a:srgbClr val="000000"/>
                </a:solidFill>
                <a:latin typeface="Times New Roman" panose="02020603050405020304" pitchFamily="18" charset="0"/>
              </a:rPr>
              <a:pPr eaLnBrk="1"/>
              <a:t>39</a:t>
            </a:fld>
            <a:endParaRPr lang="en-US" altLang="en-US">
              <a:solidFill>
                <a:srgbClr val="000000"/>
              </a:solidFill>
              <a:latin typeface="Times New Roman" panose="02020603050405020304" pitchFamily="18" charset="0"/>
            </a:endParaRPr>
          </a:p>
        </p:txBody>
      </p:sp>
      <p:sp>
        <p:nvSpPr>
          <p:cNvPr id="5120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08924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14495" indent="-274806">
              <a:defRPr sz="2300">
                <a:solidFill>
                  <a:schemeClr val="tx1"/>
                </a:solidFill>
                <a:latin typeface="Arial" charset="0"/>
                <a:ea typeface="ＭＳ Ｐゴシック" charset="0"/>
              </a:defRPr>
            </a:lvl2pPr>
            <a:lvl3pPr marL="1099223" indent="-219845">
              <a:defRPr sz="2300">
                <a:solidFill>
                  <a:schemeClr val="tx1"/>
                </a:solidFill>
                <a:latin typeface="Arial" charset="0"/>
                <a:ea typeface="ＭＳ Ｐゴシック" charset="0"/>
              </a:defRPr>
            </a:lvl3pPr>
            <a:lvl4pPr marL="1538912" indent="-219845">
              <a:defRPr sz="2300">
                <a:solidFill>
                  <a:schemeClr val="tx1"/>
                </a:solidFill>
                <a:latin typeface="Arial" charset="0"/>
                <a:ea typeface="ＭＳ Ｐゴシック" charset="0"/>
              </a:defRPr>
            </a:lvl4pPr>
            <a:lvl5pPr marL="1978602" indent="-219845">
              <a:defRPr sz="2300">
                <a:solidFill>
                  <a:schemeClr val="tx1"/>
                </a:solidFill>
                <a:latin typeface="Arial" charset="0"/>
                <a:ea typeface="ＭＳ Ｐゴシック" charset="0"/>
              </a:defRPr>
            </a:lvl5pPr>
            <a:lvl6pPr marL="2418291" indent="-219845" eaLnBrk="0" fontAlgn="base" hangingPunct="0">
              <a:spcBef>
                <a:spcPct val="0"/>
              </a:spcBef>
              <a:spcAft>
                <a:spcPct val="0"/>
              </a:spcAft>
              <a:defRPr sz="2300">
                <a:solidFill>
                  <a:schemeClr val="tx1"/>
                </a:solidFill>
                <a:latin typeface="Arial" charset="0"/>
                <a:ea typeface="ＭＳ Ｐゴシック" charset="0"/>
              </a:defRPr>
            </a:lvl6pPr>
            <a:lvl7pPr marL="2857980" indent="-219845" eaLnBrk="0" fontAlgn="base" hangingPunct="0">
              <a:spcBef>
                <a:spcPct val="0"/>
              </a:spcBef>
              <a:spcAft>
                <a:spcPct val="0"/>
              </a:spcAft>
              <a:defRPr sz="2300">
                <a:solidFill>
                  <a:schemeClr val="tx1"/>
                </a:solidFill>
                <a:latin typeface="Arial" charset="0"/>
                <a:ea typeface="ＭＳ Ｐゴシック" charset="0"/>
              </a:defRPr>
            </a:lvl7pPr>
            <a:lvl8pPr marL="3297669" indent="-219845" eaLnBrk="0" fontAlgn="base" hangingPunct="0">
              <a:spcBef>
                <a:spcPct val="0"/>
              </a:spcBef>
              <a:spcAft>
                <a:spcPct val="0"/>
              </a:spcAft>
              <a:defRPr sz="2300">
                <a:solidFill>
                  <a:schemeClr val="tx1"/>
                </a:solidFill>
                <a:latin typeface="Arial" charset="0"/>
                <a:ea typeface="ＭＳ Ｐゴシック" charset="0"/>
              </a:defRPr>
            </a:lvl8pPr>
            <a:lvl9pPr marL="3737359" indent="-219845" eaLnBrk="0" fontAlgn="base" hangingPunct="0">
              <a:spcBef>
                <a:spcPct val="0"/>
              </a:spcBef>
              <a:spcAft>
                <a:spcPct val="0"/>
              </a:spcAft>
              <a:defRPr sz="2300">
                <a:solidFill>
                  <a:schemeClr val="tx1"/>
                </a:solidFill>
                <a:latin typeface="Arial" charset="0"/>
                <a:ea typeface="ＭＳ Ｐゴシック" charset="0"/>
              </a:defRPr>
            </a:lvl9pPr>
          </a:lstStyle>
          <a:p>
            <a:fld id="{2FD787DC-FBC6-7249-BB82-3F937E9C5A4E}" type="slidenum">
              <a:rPr lang="en-US" sz="1300"/>
              <a:pPr/>
              <a:t>40</a:t>
            </a:fld>
            <a:endParaRPr lang="en-US" sz="1300"/>
          </a:p>
        </p:txBody>
      </p:sp>
      <p:sp>
        <p:nvSpPr>
          <p:cNvPr id="21506" name="Rectangle 7"/>
          <p:cNvSpPr txBox="1">
            <a:spLocks noGrp="1" noChangeArrowheads="1"/>
          </p:cNvSpPr>
          <p:nvPr/>
        </p:nvSpPr>
        <p:spPr bwMode="auto">
          <a:xfrm>
            <a:off x="3956348" y="8818595"/>
            <a:ext cx="3027137" cy="46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0" tIns="46469" rIns="92940" bIns="46469" anchor="b"/>
          <a:lstStyle>
            <a:lvl1pPr defTabSz="963613">
              <a:defRPr sz="2400">
                <a:solidFill>
                  <a:schemeClr val="tx1"/>
                </a:solidFill>
                <a:latin typeface="Arial" charset="0"/>
                <a:ea typeface="ＭＳ Ｐゴシック" charset="0"/>
                <a:cs typeface="ＭＳ Ｐゴシック" charset="0"/>
              </a:defRPr>
            </a:lvl1pPr>
            <a:lvl2pPr marL="742950" indent="-285750" defTabSz="963613">
              <a:defRPr sz="2400">
                <a:solidFill>
                  <a:schemeClr val="tx1"/>
                </a:solidFill>
                <a:latin typeface="Arial" charset="0"/>
                <a:ea typeface="ＭＳ Ｐゴシック" charset="0"/>
              </a:defRPr>
            </a:lvl2pPr>
            <a:lvl3pPr marL="1143000" indent="-228600" defTabSz="963613">
              <a:defRPr sz="2400">
                <a:solidFill>
                  <a:schemeClr val="tx1"/>
                </a:solidFill>
                <a:latin typeface="Arial" charset="0"/>
                <a:ea typeface="ＭＳ Ｐゴシック" charset="0"/>
              </a:defRPr>
            </a:lvl3pPr>
            <a:lvl4pPr marL="1600200" indent="-228600" defTabSz="963613">
              <a:defRPr sz="2400">
                <a:solidFill>
                  <a:schemeClr val="tx1"/>
                </a:solidFill>
                <a:latin typeface="Arial" charset="0"/>
                <a:ea typeface="ＭＳ Ｐゴシック" charset="0"/>
              </a:defRPr>
            </a:lvl4pPr>
            <a:lvl5pPr marL="2057400" indent="-228600" defTabSz="963613">
              <a:defRPr sz="2400">
                <a:solidFill>
                  <a:schemeClr val="tx1"/>
                </a:solidFill>
                <a:latin typeface="Arial" charset="0"/>
                <a:ea typeface="ＭＳ Ｐゴシック" charset="0"/>
              </a:defRPr>
            </a:lvl5pPr>
            <a:lvl6pPr marL="2514600" indent="-228600" defTabSz="963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3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3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36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0EB4621-2ACD-6E46-A3B0-13497FCB5D91}" type="slidenum">
              <a:rPr lang="en-US" sz="1200"/>
              <a:pPr algn="r" eaLnBrk="1" hangingPunct="1"/>
              <a:t>40</a:t>
            </a:fld>
            <a:endParaRPr lang="en-US" sz="1200"/>
          </a:p>
        </p:txBody>
      </p:sp>
      <p:sp>
        <p:nvSpPr>
          <p:cNvPr id="21507" name="Rectangle 2"/>
          <p:cNvSpPr>
            <a:spLocks noGrp="1" noRot="1" noChangeAspect="1" noChangeArrowheads="1" noTextEdit="1"/>
          </p:cNvSpPr>
          <p:nvPr>
            <p:ph type="sldImg"/>
          </p:nvPr>
        </p:nvSpPr>
        <p:spPr>
          <a:xfrm>
            <a:off x="1173163" y="696913"/>
            <a:ext cx="4641850" cy="34813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0" tIns="46469" rIns="92940" bIns="46469"/>
          <a:lstStyle/>
          <a:p>
            <a:pPr eaLnBrk="1" hangingPunct="1"/>
            <a:r>
              <a:rPr lang="en-US" dirty="0"/>
              <a:t>Yet, </a:t>
            </a:r>
            <a:r>
              <a:rPr lang="en-US" dirty="0" smtClean="0"/>
              <a:t>today’s </a:t>
            </a:r>
            <a:r>
              <a:rPr lang="en-US" dirty="0"/>
              <a:t>hot research: Power is important; indeed! Conclusion: build slightly more power efficient machines that are even more difficult to program, and for this reason typical programs will end up being suboptimal possibly requiring more power. Also, few program will be developed, saving even more power..</a:t>
            </a:r>
          </a:p>
        </p:txBody>
      </p:sp>
    </p:spTree>
    <p:extLst>
      <p:ext uri="{BB962C8B-B14F-4D97-AF65-F5344CB8AC3E}">
        <p14:creationId xmlns:p14="http://schemas.microsoft.com/office/powerpoint/2010/main" val="3001999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5077A2D7-43F9-427A-93D7-3C2AD64B2C6D}" type="slidenum">
              <a:rPr lang="en-US" altLang="en-US">
                <a:solidFill>
                  <a:srgbClr val="000000"/>
                </a:solidFill>
                <a:latin typeface="Times New Roman" panose="02020603050405020304" pitchFamily="18" charset="0"/>
              </a:rPr>
              <a:pPr eaLnBrk="1"/>
              <a:t>44</a:t>
            </a:fld>
            <a:endParaRPr lang="en-US" altLang="en-US">
              <a:solidFill>
                <a:srgbClr val="000000"/>
              </a:solidFill>
              <a:latin typeface="Times New Roman" panose="02020603050405020304" pitchFamily="18" charset="0"/>
            </a:endParaRPr>
          </a:p>
        </p:txBody>
      </p:sp>
      <p:sp>
        <p:nvSpPr>
          <p:cNvPr id="5939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8217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420AA92A-7272-47A4-907F-7E106B0FC202}"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02943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AC01E9C4-4BE7-4D55-9A2A-A948AB7F9C7D}"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53533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2B625BAF-65E3-4374-A8BC-E030D16E870F}" type="slidenum">
              <a:rPr lang="en-US" altLang="en-US">
                <a:solidFill>
                  <a:srgbClr val="000000"/>
                </a:solidFill>
                <a:latin typeface="Times New Roman" panose="02020603050405020304" pitchFamily="18" charset="0"/>
              </a:rPr>
              <a:pPr eaLnBrk="1"/>
              <a:t>9</a:t>
            </a:fld>
            <a:endParaRPr lang="en-US" altLang="en-US">
              <a:solidFill>
                <a:srgbClr val="000000"/>
              </a:solidFill>
              <a:latin typeface="Times New Roman" panose="02020603050405020304" pitchFamily="18" charset="0"/>
            </a:endParaRPr>
          </a:p>
        </p:txBody>
      </p:sp>
      <p:sp>
        <p:nvSpPr>
          <p:cNvPr id="3584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1308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F1B23102-416C-476B-9BD9-F5CF6AF030F2}"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47604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65275DF2-BB82-40AC-92F1-ED5B41E556E4}"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10126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3AFFC68F-655D-47D6-A5E5-B73CCD22406A}" type="datetime3">
              <a:rPr lang="en-US" smtClean="0"/>
              <a:t>22 February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753907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Hennessy_cover-v2 (Final).png"/>
          <p:cNvPicPr>
            <a:picLocks noChangeAspect="1"/>
          </p:cNvPicPr>
          <p:nvPr userDrawn="1"/>
        </p:nvPicPr>
        <p:blipFill>
          <a:blip r:embed="rId2" cstate="print"/>
          <a:stretch>
            <a:fillRect/>
          </a:stretch>
        </p:blipFill>
        <p:spPr>
          <a:xfrm>
            <a:off x="179512" y="1412776"/>
            <a:ext cx="1872208" cy="2309056"/>
          </a:xfrm>
          <a:prstGeom prst="rect">
            <a:avLst/>
          </a:prstGeom>
          <a:ln>
            <a:noFill/>
          </a:ln>
          <a:effectLst>
            <a:outerShdw blurRad="292100" dist="139700" dir="2700000" algn="tl" rotWithShape="0">
              <a:srgbClr val="333333">
                <a:alpha val="65000"/>
              </a:srgbClr>
            </a:outerShdw>
          </a:effectLst>
        </p:spPr>
      </p:pic>
      <p:sp>
        <p:nvSpPr>
          <p:cNvPr id="240647" name="Rectangle 7"/>
          <p:cNvSpPr>
            <a:spLocks noChangeArrowheads="1"/>
          </p:cNvSpPr>
          <p:nvPr userDrawn="1"/>
        </p:nvSpPr>
        <p:spPr bwMode="auto">
          <a:xfrm>
            <a:off x="0" y="0"/>
            <a:ext cx="9144000" cy="765175"/>
          </a:xfrm>
          <a:prstGeom prst="rect">
            <a:avLst/>
          </a:prstGeom>
          <a:solidFill>
            <a:srgbClr val="767D79"/>
          </a:solidFill>
          <a:ln w="9525">
            <a:noFill/>
            <a:miter lim="800000"/>
            <a:headEnd/>
            <a:tailEnd/>
          </a:ln>
          <a:effectLst/>
        </p:spPr>
        <p:txBody>
          <a:bodyPr wrap="none" anchor="ctr"/>
          <a:lstStyle/>
          <a:p>
            <a:pPr algn="ctr" eaLnBrk="0" hangingPunct="0">
              <a:spcBef>
                <a:spcPct val="0"/>
              </a:spcBef>
              <a:buClrTx/>
              <a:buSzTx/>
              <a:buFontTx/>
              <a:buNone/>
            </a:pPr>
            <a:endParaRPr lang="en-GB" sz="2400">
              <a:solidFill>
                <a:schemeClr val="bg1"/>
              </a:solidFill>
              <a:latin typeface="Arial" charset="0"/>
            </a:endParaRPr>
          </a:p>
        </p:txBody>
      </p:sp>
      <p:sp>
        <p:nvSpPr>
          <p:cNvPr id="240649" name="Rectangle 9"/>
          <p:cNvSpPr>
            <a:spLocks noChangeArrowheads="1"/>
          </p:cNvSpPr>
          <p:nvPr userDrawn="1"/>
        </p:nvSpPr>
        <p:spPr bwMode="auto">
          <a:xfrm>
            <a:off x="0" y="765175"/>
            <a:ext cx="9144000" cy="17463"/>
          </a:xfrm>
          <a:prstGeom prst="rect">
            <a:avLst/>
          </a:prstGeom>
          <a:solidFill>
            <a:srgbClr val="000000"/>
          </a:solidFill>
          <a:ln w="9525">
            <a:noFill/>
            <a:miter lim="800000"/>
            <a:headEnd/>
            <a:tailEnd/>
          </a:ln>
          <a:effectLst/>
        </p:spPr>
        <p:txBody>
          <a:bodyPr wrap="none" anchor="ctr"/>
          <a:lstStyle/>
          <a:p>
            <a:endParaRPr lang="en-US"/>
          </a:p>
        </p:txBody>
      </p:sp>
      <p:pic>
        <p:nvPicPr>
          <p:cNvPr id="240657" name="Picture 17" descr="MK_logo2"/>
          <p:cNvPicPr>
            <a:picLocks noChangeAspect="1" noChangeArrowheads="1"/>
          </p:cNvPicPr>
          <p:nvPr userDrawn="1"/>
        </p:nvPicPr>
        <p:blipFill>
          <a:blip r:embed="rId3" cstate="print"/>
          <a:srcRect/>
          <a:stretch>
            <a:fillRect/>
          </a:stretch>
        </p:blipFill>
        <p:spPr bwMode="auto">
          <a:xfrm>
            <a:off x="107950" y="50800"/>
            <a:ext cx="1228725" cy="714375"/>
          </a:xfrm>
          <a:prstGeom prst="rect">
            <a:avLst/>
          </a:prstGeom>
          <a:noFill/>
        </p:spPr>
      </p:pic>
      <p:sp>
        <p:nvSpPr>
          <p:cNvPr id="240659" name="Rectangle 19"/>
          <p:cNvSpPr>
            <a:spLocks noChangeArrowheads="1"/>
          </p:cNvSpPr>
          <p:nvPr userDrawn="1"/>
        </p:nvSpPr>
        <p:spPr bwMode="auto">
          <a:xfrm>
            <a:off x="2197100" y="765175"/>
            <a:ext cx="46038" cy="5732463"/>
          </a:xfrm>
          <a:prstGeom prst="rect">
            <a:avLst/>
          </a:prstGeom>
          <a:gradFill rotWithShape="1">
            <a:gsLst>
              <a:gs pos="0">
                <a:srgbClr val="808080"/>
              </a:gs>
              <a:gs pos="100000">
                <a:srgbClr val="FFFFFF"/>
              </a:gs>
            </a:gsLst>
            <a:lin ang="5400000" scaled="1"/>
          </a:gradFill>
          <a:ln w="9525">
            <a:noFill/>
            <a:miter lim="800000"/>
            <a:headEnd/>
            <a:tailEnd/>
          </a:ln>
          <a:effectLst/>
        </p:spPr>
        <p:txBody>
          <a:bodyPr wrap="none" anchor="ctr"/>
          <a:lstStyle/>
          <a:p>
            <a:endParaRPr lang="en-US"/>
          </a:p>
        </p:txBody>
      </p:sp>
      <p:sp>
        <p:nvSpPr>
          <p:cNvPr id="240660" name="Rectangle 20"/>
          <p:cNvSpPr>
            <a:spLocks noChangeArrowheads="1"/>
          </p:cNvSpPr>
          <p:nvPr userDrawn="1"/>
        </p:nvSpPr>
        <p:spPr bwMode="auto">
          <a:xfrm>
            <a:off x="2559050" y="1195388"/>
            <a:ext cx="46038"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endParaRPr lang="en-US"/>
          </a:p>
        </p:txBody>
      </p:sp>
      <p:sp>
        <p:nvSpPr>
          <p:cNvPr id="240661" name="Rectangle 21"/>
          <p:cNvSpPr>
            <a:spLocks noChangeArrowheads="1"/>
          </p:cNvSpPr>
          <p:nvPr userDrawn="1"/>
        </p:nvSpPr>
        <p:spPr bwMode="auto">
          <a:xfrm>
            <a:off x="2341563" y="1916113"/>
            <a:ext cx="6623050" cy="46037"/>
          </a:xfrm>
          <a:prstGeom prst="rect">
            <a:avLst/>
          </a:prstGeom>
          <a:gradFill rotWithShape="1">
            <a:gsLst>
              <a:gs pos="0">
                <a:srgbClr val="5F5F5F"/>
              </a:gs>
              <a:gs pos="100000">
                <a:schemeClr val="bg1"/>
              </a:gs>
            </a:gsLst>
            <a:lin ang="0" scaled="1"/>
          </a:gradFill>
          <a:ln w="9525">
            <a:noFill/>
            <a:miter lim="800000"/>
            <a:headEnd/>
            <a:tailEnd/>
          </a:ln>
          <a:effectLst/>
        </p:spPr>
        <p:txBody>
          <a:bodyPr wrap="none" anchor="ctr"/>
          <a:lstStyle/>
          <a:p>
            <a:endParaRPr lang="en-US"/>
          </a:p>
        </p:txBody>
      </p:sp>
      <p:sp>
        <p:nvSpPr>
          <p:cNvPr id="240678" name="Rectangle 38"/>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endParaRPr lang="en-US"/>
          </a:p>
        </p:txBody>
      </p:sp>
      <p:sp>
        <p:nvSpPr>
          <p:cNvPr id="240679" name="Rectangle 39"/>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endParaRPr lang="en-US"/>
          </a:p>
        </p:txBody>
      </p:sp>
      <p:sp>
        <p:nvSpPr>
          <p:cNvPr id="240680" name="Rectangle 40"/>
          <p:cNvSpPr>
            <a:spLocks noGrp="1" noChangeArrowheads="1"/>
          </p:cNvSpPr>
          <p:nvPr>
            <p:ph type="ftr" sz="quarter" idx="3"/>
          </p:nvPr>
        </p:nvSpPr>
        <p:spPr/>
        <p:txBody>
          <a:bodyPr/>
          <a:lstStyle>
            <a:lvl1pPr>
              <a:defRPr/>
            </a:lvl1pPr>
          </a:lstStyle>
          <a:p>
            <a:r>
              <a:rPr lang="en-AU" smtClean="0"/>
              <a:t>Copyright © 2019, Elsevier Inc. All rights reserved.</a:t>
            </a:r>
            <a:endParaRPr lang="en-AU" dirty="0"/>
          </a:p>
        </p:txBody>
      </p:sp>
      <p:pic>
        <p:nvPicPr>
          <p:cNvPr id="240681" name="Picture 41" descr="MK_logo2"/>
          <p:cNvPicPr>
            <a:picLocks noChangeAspect="1" noChangeArrowheads="1"/>
          </p:cNvPicPr>
          <p:nvPr userDrawn="1"/>
        </p:nvPicPr>
        <p:blipFill>
          <a:blip r:embed="rId3" cstate="print"/>
          <a:srcRect/>
          <a:stretch>
            <a:fillRect/>
          </a:stretch>
        </p:blipFill>
        <p:spPr bwMode="auto">
          <a:xfrm>
            <a:off x="179388" y="6381750"/>
            <a:ext cx="792162" cy="460375"/>
          </a:xfrm>
          <a:prstGeom prst="rect">
            <a:avLst/>
          </a:prstGeom>
          <a:noFill/>
        </p:spPr>
      </p:pic>
      <p:sp>
        <p:nvSpPr>
          <p:cNvPr id="240682" name="Text Box 42"/>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a:spcBef>
                <a:spcPct val="0"/>
              </a:spcBef>
              <a:buClrTx/>
              <a:buSzTx/>
              <a:buFontTx/>
              <a:buNone/>
            </a:pPr>
            <a:fld id="{63BBFCE6-A6C8-4251-973B-1D0917AA6A4E}" type="slidenum">
              <a:rPr lang="en-AU" sz="1200" b="1">
                <a:latin typeface="Arial" charset="0"/>
              </a:rPr>
              <a:pPr algn="r">
                <a:spcBef>
                  <a:spcPct val="0"/>
                </a:spcBef>
                <a:buClrTx/>
                <a:buSzTx/>
                <a:buFontTx/>
                <a:buNone/>
              </a:pPr>
              <a:t>‹#›</a:t>
            </a:fld>
            <a:endParaRPr lang="en-GB" sz="1200">
              <a:latin typeface="Arial"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115888"/>
            <a:ext cx="2085975" cy="612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115888"/>
            <a:ext cx="6105525"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4213" y="1125538"/>
            <a:ext cx="8270875" cy="5111750"/>
          </a:xfrm>
        </p:spPr>
        <p:txBody>
          <a:bodyPr/>
          <a:lstStyle/>
          <a:p>
            <a:endParaRPr lang="en-US"/>
          </a:p>
        </p:txBody>
      </p:sp>
      <p:sp>
        <p:nvSpPr>
          <p:cNvPr id="4" name="Footer Placeholder 3"/>
          <p:cNvSpPr>
            <a:spLocks noGrp="1"/>
          </p:cNvSpPr>
          <p:nvPr>
            <p:ph type="ftr" sz="quarter" idx="10"/>
          </p:nvPr>
        </p:nvSpPr>
        <p:spPr>
          <a:xfrm>
            <a:off x="1042988" y="6381750"/>
            <a:ext cx="7272337" cy="358775"/>
          </a:xfrm>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125538"/>
            <a:ext cx="4059237"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042988" y="6381750"/>
            <a:ext cx="7272337" cy="358775"/>
          </a:xfrm>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smtClean="0"/>
              <a:t>Copyright © 2019, Elsevier Inc. All rights reserved.</a:t>
            </a:r>
            <a:endParaRPr lang="en-AU"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125538"/>
            <a:ext cx="405923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28" name="Rectangle 12"/>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endParaRPr lang="en-US"/>
          </a:p>
        </p:txBody>
      </p:sp>
      <p:sp>
        <p:nvSpPr>
          <p:cNvPr id="239629" name="Rectangle 13"/>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endParaRPr lang="en-US"/>
          </a:p>
        </p:txBody>
      </p:sp>
      <p:sp>
        <p:nvSpPr>
          <p:cNvPr id="239620" name="Rectangle 4"/>
          <p:cNvSpPr>
            <a:spLocks noGrp="1" noChangeArrowheads="1"/>
          </p:cNvSpPr>
          <p:nvPr>
            <p:ph type="body" idx="1"/>
          </p:nvPr>
        </p:nvSpPr>
        <p:spPr bwMode="auto">
          <a:xfrm>
            <a:off x="684213" y="1125538"/>
            <a:ext cx="8270875"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239621" name="Rectangle 5"/>
          <p:cNvSpPr>
            <a:spLocks noGrp="1" noChangeArrowheads="1"/>
          </p:cNvSpPr>
          <p:nvPr>
            <p:ph type="ftr" sz="quarter" idx="3"/>
          </p:nvPr>
        </p:nvSpPr>
        <p:spPr bwMode="auto">
          <a:xfrm>
            <a:off x="1042988" y="6381750"/>
            <a:ext cx="7272337" cy="358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b="1">
                <a:latin typeface="+mn-lt"/>
              </a:defRPr>
            </a:lvl1pPr>
          </a:lstStyle>
          <a:p>
            <a:r>
              <a:rPr lang="en-AU" smtClean="0"/>
              <a:t>Copyright © 2019, Elsevier Inc. All rights reserved.</a:t>
            </a:r>
            <a:endParaRPr lang="en-AU" dirty="0"/>
          </a:p>
        </p:txBody>
      </p:sp>
      <p:sp>
        <p:nvSpPr>
          <p:cNvPr id="239619" name="Rectangle 3"/>
          <p:cNvSpPr>
            <a:spLocks noGrp="1" noChangeArrowheads="1"/>
          </p:cNvSpPr>
          <p:nvPr>
            <p:ph type="title"/>
          </p:nvPr>
        </p:nvSpPr>
        <p:spPr bwMode="auto">
          <a:xfrm>
            <a:off x="611188" y="115888"/>
            <a:ext cx="8281987"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AU" smtClean="0"/>
              <a:t>Click to edit Master title style</a:t>
            </a:r>
          </a:p>
        </p:txBody>
      </p:sp>
      <p:pic>
        <p:nvPicPr>
          <p:cNvPr id="239627" name="Picture 11" descr="MK_logo2"/>
          <p:cNvPicPr>
            <a:picLocks noChangeAspect="1" noChangeArrowheads="1"/>
          </p:cNvPicPr>
          <p:nvPr userDrawn="1"/>
        </p:nvPicPr>
        <p:blipFill>
          <a:blip r:embed="rId15" cstate="print"/>
          <a:srcRect/>
          <a:stretch>
            <a:fillRect/>
          </a:stretch>
        </p:blipFill>
        <p:spPr bwMode="auto">
          <a:xfrm>
            <a:off x="179388" y="6381750"/>
            <a:ext cx="792162" cy="460375"/>
          </a:xfrm>
          <a:prstGeom prst="rect">
            <a:avLst/>
          </a:prstGeom>
          <a:noFill/>
        </p:spPr>
      </p:pic>
      <p:sp>
        <p:nvSpPr>
          <p:cNvPr id="239630" name="Text Box 14"/>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a:spcBef>
                <a:spcPct val="0"/>
              </a:spcBef>
              <a:buClrTx/>
              <a:buSzTx/>
              <a:buFontTx/>
              <a:buNone/>
            </a:pPr>
            <a:fld id="{28EC741E-FC11-4977-9AC4-393A11CE0A97}" type="slidenum">
              <a:rPr lang="en-AU" sz="1200" b="1">
                <a:latin typeface="Arial" charset="0"/>
              </a:rPr>
              <a:pPr algn="r">
                <a:spcBef>
                  <a:spcPct val="0"/>
                </a:spcBef>
                <a:buClrTx/>
                <a:buSzTx/>
                <a:buFontTx/>
                <a:buNone/>
              </a:pPr>
              <a:t>‹#›</a:t>
            </a:fld>
            <a:endParaRPr lang="en-GB" sz="1200">
              <a:latin typeface="Arial" charset="0"/>
            </a:endParaRPr>
          </a:p>
        </p:txBody>
      </p:sp>
      <p:sp>
        <p:nvSpPr>
          <p:cNvPr id="239631" name="Rectangle 15"/>
          <p:cNvSpPr>
            <a:spLocks noChangeArrowheads="1"/>
          </p:cNvSpPr>
          <p:nvPr userDrawn="1"/>
        </p:nvSpPr>
        <p:spPr bwMode="auto">
          <a:xfrm>
            <a:off x="252413" y="44450"/>
            <a:ext cx="36512"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endParaRPr lang="en-US"/>
          </a:p>
        </p:txBody>
      </p:sp>
      <p:sp>
        <p:nvSpPr>
          <p:cNvPr id="239632" name="Rectangle 16"/>
          <p:cNvSpPr>
            <a:spLocks noChangeArrowheads="1"/>
          </p:cNvSpPr>
          <p:nvPr userDrawn="1"/>
        </p:nvSpPr>
        <p:spPr bwMode="auto">
          <a:xfrm>
            <a:off x="34925" y="693738"/>
            <a:ext cx="8569325" cy="71437"/>
          </a:xfrm>
          <a:prstGeom prst="rect">
            <a:avLst/>
          </a:prstGeom>
          <a:gradFill rotWithShape="1">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2" name="Date Placeholder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10D9D-53A4-4446-BBCD-52678D38E161}" type="datetime1">
              <a:rPr lang="en-US" smtClean="0"/>
              <a:t>2/22/2019</a:t>
            </a:fld>
            <a:endParaRPr lang="en-US"/>
          </a:p>
        </p:txBody>
      </p:sp>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0B2D3-1D67-4CCB-835B-046955292A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iming>
    <p:tnLst>
      <p:par>
        <p:cTn id="1" dur="indefinite" restart="never" nodeType="tmRoot"/>
      </p:par>
    </p:tnLst>
  </p:timing>
  <p:hf sldNum="0" hdr="0" dt="0"/>
  <p:txStyles>
    <p:titleStyle>
      <a:lvl1pPr algn="l" rtl="0" fontAlgn="base">
        <a:spcBef>
          <a:spcPct val="0"/>
        </a:spcBef>
        <a:spcAft>
          <a:spcPct val="0"/>
        </a:spcAft>
        <a:defRPr sz="4000" b="1">
          <a:solidFill>
            <a:srgbClr val="0066FF"/>
          </a:solidFill>
          <a:latin typeface="+mj-lt"/>
          <a:ea typeface="+mj-ea"/>
          <a:cs typeface="+mj-cs"/>
        </a:defRPr>
      </a:lvl1pPr>
      <a:lvl2pPr algn="l" rtl="0" fontAlgn="base">
        <a:spcBef>
          <a:spcPct val="0"/>
        </a:spcBef>
        <a:spcAft>
          <a:spcPct val="0"/>
        </a:spcAft>
        <a:defRPr sz="4000" b="1">
          <a:solidFill>
            <a:srgbClr val="0066FF"/>
          </a:solidFill>
          <a:latin typeface="Arial" charset="0"/>
        </a:defRPr>
      </a:lvl2pPr>
      <a:lvl3pPr algn="l" rtl="0" fontAlgn="base">
        <a:spcBef>
          <a:spcPct val="0"/>
        </a:spcBef>
        <a:spcAft>
          <a:spcPct val="0"/>
        </a:spcAft>
        <a:defRPr sz="4000" b="1">
          <a:solidFill>
            <a:srgbClr val="0066FF"/>
          </a:solidFill>
          <a:latin typeface="Arial" charset="0"/>
        </a:defRPr>
      </a:lvl3pPr>
      <a:lvl4pPr algn="l" rtl="0" fontAlgn="base">
        <a:spcBef>
          <a:spcPct val="0"/>
        </a:spcBef>
        <a:spcAft>
          <a:spcPct val="0"/>
        </a:spcAft>
        <a:defRPr sz="4000" b="1">
          <a:solidFill>
            <a:srgbClr val="0066FF"/>
          </a:solidFill>
          <a:latin typeface="Arial" charset="0"/>
        </a:defRPr>
      </a:lvl4pPr>
      <a:lvl5pPr algn="l" rtl="0" fontAlgn="base">
        <a:spcBef>
          <a:spcPct val="0"/>
        </a:spcBef>
        <a:spcAft>
          <a:spcPct val="0"/>
        </a:spcAft>
        <a:defRPr sz="4000" b="1">
          <a:solidFill>
            <a:srgbClr val="0066FF"/>
          </a:solidFill>
          <a:latin typeface="Arial" charset="0"/>
        </a:defRPr>
      </a:lvl5pPr>
      <a:lvl6pPr marL="457200" algn="l" rtl="0" fontAlgn="base">
        <a:spcBef>
          <a:spcPct val="0"/>
        </a:spcBef>
        <a:spcAft>
          <a:spcPct val="0"/>
        </a:spcAft>
        <a:defRPr sz="4000" b="1">
          <a:solidFill>
            <a:srgbClr val="0066FF"/>
          </a:solidFill>
          <a:latin typeface="Arial" charset="0"/>
        </a:defRPr>
      </a:lvl6pPr>
      <a:lvl7pPr marL="914400" algn="l" rtl="0" fontAlgn="base">
        <a:spcBef>
          <a:spcPct val="0"/>
        </a:spcBef>
        <a:spcAft>
          <a:spcPct val="0"/>
        </a:spcAft>
        <a:defRPr sz="4000" b="1">
          <a:solidFill>
            <a:srgbClr val="0066FF"/>
          </a:solidFill>
          <a:latin typeface="Arial" charset="0"/>
        </a:defRPr>
      </a:lvl7pPr>
      <a:lvl8pPr marL="1371600" algn="l" rtl="0" fontAlgn="base">
        <a:spcBef>
          <a:spcPct val="0"/>
        </a:spcBef>
        <a:spcAft>
          <a:spcPct val="0"/>
        </a:spcAft>
        <a:defRPr sz="4000" b="1">
          <a:solidFill>
            <a:srgbClr val="0066FF"/>
          </a:solidFill>
          <a:latin typeface="Arial" charset="0"/>
        </a:defRPr>
      </a:lvl8pPr>
      <a:lvl9pPr marL="1828800" algn="l" rtl="0" fontAlgn="base">
        <a:spcBef>
          <a:spcPct val="0"/>
        </a:spcBef>
        <a:spcAft>
          <a:spcPct val="0"/>
        </a:spcAft>
        <a:defRPr sz="4000" b="1">
          <a:solidFill>
            <a:srgbClr val="0066FF"/>
          </a:solidFill>
          <a:latin typeface="Arial" charset="0"/>
        </a:defRPr>
      </a:lvl9pPr>
    </p:titleStyle>
    <p:bodyStyle>
      <a:lvl1pPr marL="342900" indent="-342900" algn="l" rtl="0" fontAlgn="base">
        <a:spcBef>
          <a:spcPct val="20000"/>
        </a:spcBef>
        <a:spcAft>
          <a:spcPct val="0"/>
        </a:spcAft>
        <a:buClr>
          <a:srgbClr val="0033CC"/>
        </a:buClr>
        <a:buSzPct val="60000"/>
        <a:buFont typeface="Wingdings" pitchFamily="2" charset="2"/>
        <a:buChar char="n"/>
        <a:defRPr sz="3200">
          <a:solidFill>
            <a:srgbClr val="003399"/>
          </a:solidFill>
          <a:latin typeface="+mn-lt"/>
          <a:ea typeface="+mn-ea"/>
          <a:cs typeface="+mn-cs"/>
        </a:defRPr>
      </a:lvl1pPr>
      <a:lvl2pPr marL="742950" indent="-285750" algn="l" rtl="0" fontAlgn="base">
        <a:spcBef>
          <a:spcPct val="20000"/>
        </a:spcBef>
        <a:spcAft>
          <a:spcPct val="0"/>
        </a:spcAft>
        <a:buClr>
          <a:srgbClr val="003399"/>
        </a:buClr>
        <a:buSzPct val="55000"/>
        <a:buFont typeface="Wingdings" pitchFamily="2" charset="2"/>
        <a:buChar char="n"/>
        <a:defRPr sz="2800">
          <a:solidFill>
            <a:srgbClr val="0033CC"/>
          </a:solidFill>
          <a:latin typeface="+mn-lt"/>
        </a:defRPr>
      </a:lvl2pPr>
      <a:lvl3pPr marL="1143000" indent="-228600" algn="l" rtl="0" fontAlgn="base">
        <a:spcBef>
          <a:spcPct val="20000"/>
        </a:spcBef>
        <a:spcAft>
          <a:spcPct val="0"/>
        </a:spcAft>
        <a:buClr>
          <a:srgbClr val="0033CC"/>
        </a:buClr>
        <a:buSzPct val="50000"/>
        <a:buFont typeface="Wingdings" pitchFamily="2" charset="2"/>
        <a:buChar char="n"/>
        <a:defRPr sz="2400">
          <a:solidFill>
            <a:srgbClr val="000066"/>
          </a:solidFill>
          <a:latin typeface="+mn-lt"/>
        </a:defRPr>
      </a:lvl3pPr>
      <a:lvl4pPr marL="1600200" indent="-228600" algn="l" rtl="0" fontAlgn="base">
        <a:spcBef>
          <a:spcPct val="20000"/>
        </a:spcBef>
        <a:spcAft>
          <a:spcPct val="0"/>
        </a:spcAft>
        <a:buClr>
          <a:srgbClr val="000066"/>
        </a:buClr>
        <a:buSzPct val="55000"/>
        <a:buFont typeface="Wingdings" pitchFamily="2" charset="2"/>
        <a:buChar char="n"/>
        <a:defRPr sz="2000">
          <a:solidFill>
            <a:srgbClr val="0066FF"/>
          </a:solidFill>
          <a:latin typeface="+mn-lt"/>
        </a:defRPr>
      </a:lvl4pPr>
      <a:lvl5pPr marL="20574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5pPr>
      <a:lvl6pPr marL="25146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6pPr>
      <a:lvl7pPr marL="29718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7pPr>
      <a:lvl8pPr marL="34290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8pPr>
      <a:lvl9pPr marL="38862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Xeon_Phi#cite_note-7" TargetMode="External"/><Relationship Id="rId2" Type="http://schemas.openxmlformats.org/officeDocument/2006/relationships/hyperlink" Target="https://en.wikipedia.org/wiki/Xeon_Phi#cite_note-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qdms.intel.com/dm/i.aspx/9C54A9A7-BF37-4496-B268-BD2746EA54D3/PCN116378-00.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0"/>
          <p:cNvSpPr>
            <a:spLocks noGrp="1" noChangeArrowheads="1"/>
          </p:cNvSpPr>
          <p:nvPr>
            <p:ph type="ftr" sz="quarter" idx="3"/>
          </p:nvPr>
        </p:nvSpPr>
        <p:spPr/>
        <p:txBody>
          <a:bodyPr/>
          <a:lstStyle/>
          <a:p>
            <a:r>
              <a:rPr lang="en-US" smtClean="0"/>
              <a:t>Copyright © 2019, Elsevier Inc. All rights reserved.</a:t>
            </a:r>
            <a:endParaRPr lang="en-AU"/>
          </a:p>
        </p:txBody>
      </p:sp>
      <p:sp>
        <p:nvSpPr>
          <p:cNvPr id="233483" name="Rectangle 11"/>
          <p:cNvSpPr>
            <a:spLocks noChangeArrowheads="1"/>
          </p:cNvSpPr>
          <p:nvPr/>
        </p:nvSpPr>
        <p:spPr bwMode="auto">
          <a:xfrm>
            <a:off x="2843213" y="1254125"/>
            <a:ext cx="1965325" cy="579438"/>
          </a:xfrm>
          <a:prstGeom prst="rect">
            <a:avLst/>
          </a:prstGeom>
          <a:noFill/>
          <a:ln w="9525" algn="ctr">
            <a:noFill/>
            <a:miter lim="800000"/>
            <a:headEnd/>
            <a:tailEnd/>
          </a:ln>
          <a:effectLst/>
        </p:spPr>
        <p:txBody>
          <a:bodyPr wrap="none">
            <a:spAutoFit/>
          </a:bodyPr>
          <a:lstStyle/>
          <a:p>
            <a:r>
              <a:rPr lang="en-AU" dirty="0">
                <a:solidFill>
                  <a:srgbClr val="000099"/>
                </a:solidFill>
                <a:latin typeface="Arial" charset="0"/>
              </a:rPr>
              <a:t>Chapter </a:t>
            </a:r>
            <a:r>
              <a:rPr lang="en-AU" dirty="0" smtClean="0">
                <a:solidFill>
                  <a:srgbClr val="000099"/>
                </a:solidFill>
                <a:latin typeface="Arial" charset="0"/>
              </a:rPr>
              <a:t>1</a:t>
            </a:r>
            <a:endParaRPr lang="en-GB" dirty="0">
              <a:solidFill>
                <a:srgbClr val="000099"/>
              </a:solidFill>
              <a:latin typeface="Arial" charset="0"/>
            </a:endParaRPr>
          </a:p>
        </p:txBody>
      </p:sp>
      <p:sp>
        <p:nvSpPr>
          <p:cNvPr id="233484" name="Rectangle 12"/>
          <p:cNvSpPr>
            <a:spLocks noChangeArrowheads="1"/>
          </p:cNvSpPr>
          <p:nvPr/>
        </p:nvSpPr>
        <p:spPr bwMode="auto">
          <a:xfrm>
            <a:off x="2843213" y="2060575"/>
            <a:ext cx="5832475" cy="1668149"/>
          </a:xfrm>
          <a:prstGeom prst="rect">
            <a:avLst/>
          </a:prstGeom>
          <a:noFill/>
          <a:ln w="9525" algn="ctr">
            <a:noFill/>
            <a:miter lim="800000"/>
            <a:headEnd/>
            <a:tailEnd/>
          </a:ln>
          <a:effectLst/>
        </p:spPr>
        <p:txBody>
          <a:bodyPr>
            <a:spAutoFit/>
          </a:bodyPr>
          <a:lstStyle/>
          <a:p>
            <a:r>
              <a:rPr lang="en-AU" dirty="0" smtClean="0">
                <a:solidFill>
                  <a:srgbClr val="0066FF"/>
                </a:solidFill>
                <a:latin typeface="Arial" charset="0"/>
              </a:rPr>
              <a:t>Fundamentals of Quantitative Design </a:t>
            </a:r>
            <a:r>
              <a:rPr lang="en-AU" smtClean="0">
                <a:solidFill>
                  <a:srgbClr val="0066FF"/>
                </a:solidFill>
                <a:latin typeface="Arial" charset="0"/>
              </a:rPr>
              <a:t>and </a:t>
            </a:r>
            <a:r>
              <a:rPr lang="en-AU" smtClean="0">
                <a:solidFill>
                  <a:srgbClr val="0066FF"/>
                </a:solidFill>
                <a:latin typeface="Arial" charset="0"/>
              </a:rPr>
              <a:t>Analysis</a:t>
            </a:r>
          </a:p>
          <a:p>
            <a:endParaRPr lang="en-GB" dirty="0">
              <a:solidFill>
                <a:srgbClr val="0066FF"/>
              </a:solidFill>
              <a:latin typeface="Arial" charset="0"/>
            </a:endParaRPr>
          </a:p>
        </p:txBody>
      </p:sp>
      <p:sp>
        <p:nvSpPr>
          <p:cNvPr id="233485" name="Text Box 13"/>
          <p:cNvSpPr txBox="1">
            <a:spLocks noChangeArrowheads="1"/>
          </p:cNvSpPr>
          <p:nvPr/>
        </p:nvSpPr>
        <p:spPr bwMode="auto">
          <a:xfrm>
            <a:off x="2789285" y="-100013"/>
            <a:ext cx="4502066" cy="892552"/>
          </a:xfrm>
          <a:prstGeom prst="rect">
            <a:avLst/>
          </a:prstGeom>
          <a:noFill/>
          <a:ln w="9525" algn="ctr">
            <a:noFill/>
            <a:miter lim="800000"/>
            <a:headEnd/>
            <a:tailEnd/>
          </a:ln>
          <a:effectLst/>
        </p:spPr>
        <p:txBody>
          <a:bodyPr wrap="none">
            <a:spAutoFit/>
          </a:bodyPr>
          <a:lstStyle/>
          <a:p>
            <a:pPr algn="ctr"/>
            <a:r>
              <a:rPr lang="en-US" sz="2800" dirty="0" smtClean="0">
                <a:solidFill>
                  <a:schemeClr val="bg1"/>
                </a:solidFill>
                <a:latin typeface="Times New Roman" pitchFamily="18" charset="0"/>
              </a:rPr>
              <a:t>Computer Architecture</a:t>
            </a:r>
            <a:endParaRPr lang="en-US" sz="2800" dirty="0">
              <a:solidFill>
                <a:schemeClr val="bg1"/>
              </a:solidFill>
              <a:latin typeface="Times New Roman" pitchFamily="18" charset="0"/>
            </a:endParaRPr>
          </a:p>
          <a:p>
            <a:pPr algn="ctr"/>
            <a:r>
              <a:rPr lang="en-US" sz="2000" dirty="0" smtClean="0">
                <a:solidFill>
                  <a:schemeClr val="bg1"/>
                </a:solidFill>
                <a:latin typeface="Arial" charset="0"/>
              </a:rPr>
              <a:t>A Quantitative Approach</a:t>
            </a:r>
            <a:r>
              <a:rPr lang="en-US" sz="2000" smtClean="0">
                <a:solidFill>
                  <a:schemeClr val="bg1"/>
                </a:solidFill>
                <a:latin typeface="Arial" charset="0"/>
              </a:rPr>
              <a:t>, Sixth Edition</a:t>
            </a:r>
            <a:endParaRPr lang="en-GB" sz="2000" dirty="0">
              <a:solidFill>
                <a:schemeClr val="bg1"/>
              </a:solidFill>
              <a:latin typeface="Arial" charset="0"/>
            </a:endParaRPr>
          </a:p>
        </p:txBody>
      </p:sp>
    </p:spTree>
    <p:extLst>
      <p:ext uri="{BB962C8B-B14F-4D97-AF65-F5344CB8AC3E}">
        <p14:creationId xmlns:p14="http://schemas.microsoft.com/office/powerpoint/2010/main" val="1668901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Parallelism</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Classes of parallelism in applications:</a:t>
            </a:r>
          </a:p>
          <a:p>
            <a:pPr lvl="1">
              <a:lnSpc>
                <a:spcPct val="90000"/>
              </a:lnSpc>
            </a:pPr>
            <a:r>
              <a:rPr lang="en-US" sz="2400" dirty="0" smtClean="0"/>
              <a:t>Data-Level Parallelism (DLP)</a:t>
            </a:r>
          </a:p>
          <a:p>
            <a:pPr lvl="1">
              <a:lnSpc>
                <a:spcPct val="90000"/>
              </a:lnSpc>
            </a:pPr>
            <a:r>
              <a:rPr lang="en-US" sz="2400" dirty="0" smtClean="0"/>
              <a:t>Task-Level Parallelism (TLP)</a:t>
            </a:r>
          </a:p>
          <a:p>
            <a:pPr lvl="1">
              <a:lnSpc>
                <a:spcPct val="90000"/>
              </a:lnSpc>
            </a:pPr>
            <a:endParaRPr lang="en-US" sz="2400" dirty="0" smtClean="0"/>
          </a:p>
          <a:p>
            <a:pPr>
              <a:lnSpc>
                <a:spcPct val="90000"/>
              </a:lnSpc>
            </a:pPr>
            <a:r>
              <a:rPr lang="en-US" sz="2800" dirty="0" smtClean="0"/>
              <a:t>Classes of architectural parallelism:</a:t>
            </a:r>
          </a:p>
          <a:p>
            <a:pPr lvl="1">
              <a:lnSpc>
                <a:spcPct val="90000"/>
              </a:lnSpc>
            </a:pPr>
            <a:r>
              <a:rPr lang="en-US" sz="2400" dirty="0" smtClean="0"/>
              <a:t>Instruction-Level Parallelism (ILP)</a:t>
            </a:r>
          </a:p>
          <a:p>
            <a:pPr lvl="1">
              <a:lnSpc>
                <a:spcPct val="90000"/>
              </a:lnSpc>
            </a:pPr>
            <a:r>
              <a:rPr lang="en-US" sz="2400" dirty="0" smtClean="0"/>
              <a:t>Vector architectures/Graphic Processor Units (GPUs)</a:t>
            </a:r>
          </a:p>
          <a:p>
            <a:pPr lvl="1">
              <a:lnSpc>
                <a:spcPct val="90000"/>
              </a:lnSpc>
            </a:pPr>
            <a:r>
              <a:rPr lang="en-US" sz="2400" dirty="0" smtClean="0"/>
              <a:t>Thread-Level Parallelism</a:t>
            </a:r>
          </a:p>
          <a:p>
            <a:pPr lvl="1">
              <a:lnSpc>
                <a:spcPct val="90000"/>
              </a:lnSpc>
            </a:pPr>
            <a:r>
              <a:rPr lang="en-US" sz="2400" dirty="0" smtClean="0"/>
              <a:t>Request-Level Parallelism</a:t>
            </a:r>
            <a:endParaRPr lang="en-US" sz="2400" dirty="0"/>
          </a:p>
        </p:txBody>
      </p:sp>
      <p:sp>
        <p:nvSpPr>
          <p:cNvPr id="242693" name="Text Box 5"/>
          <p:cNvSpPr txBox="1">
            <a:spLocks noChangeArrowheads="1"/>
          </p:cNvSpPr>
          <p:nvPr/>
        </p:nvSpPr>
        <p:spPr bwMode="auto">
          <a:xfrm rot="5400000">
            <a:off x="7733385" y="1043784"/>
            <a:ext cx="245451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pPr>
            <a:r>
              <a:rPr lang="en-US" sz="1800" dirty="0" smtClean="0">
                <a:solidFill>
                  <a:srgbClr val="0066FF"/>
                </a:solidFill>
                <a:latin typeface="Arial" charset="0"/>
              </a:rPr>
              <a:t>Classes of Computers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Flynn’s Taxonomy</a:t>
            </a:r>
            <a:endParaRPr lang="en-AU" dirty="0"/>
          </a:p>
        </p:txBody>
      </p:sp>
      <p:sp>
        <p:nvSpPr>
          <p:cNvPr id="242691" name="Rectangle 3"/>
          <p:cNvSpPr>
            <a:spLocks noGrp="1" noChangeArrowheads="1"/>
          </p:cNvSpPr>
          <p:nvPr>
            <p:ph type="body" idx="1"/>
          </p:nvPr>
        </p:nvSpPr>
        <p:spPr>
          <a:xfrm>
            <a:off x="684213" y="932260"/>
            <a:ext cx="8270875" cy="5305028"/>
          </a:xfrm>
        </p:spPr>
        <p:txBody>
          <a:bodyPr/>
          <a:lstStyle/>
          <a:p>
            <a:pPr>
              <a:lnSpc>
                <a:spcPct val="90000"/>
              </a:lnSpc>
            </a:pPr>
            <a:r>
              <a:rPr lang="en-US" sz="2400" dirty="0" smtClean="0"/>
              <a:t>Single instruction stream, single data stream (SISD)</a:t>
            </a:r>
          </a:p>
          <a:p>
            <a:pPr>
              <a:lnSpc>
                <a:spcPct val="90000"/>
              </a:lnSpc>
            </a:pPr>
            <a:endParaRPr lang="en-US" sz="2400" dirty="0" smtClean="0"/>
          </a:p>
          <a:p>
            <a:pPr>
              <a:lnSpc>
                <a:spcPct val="90000"/>
              </a:lnSpc>
            </a:pPr>
            <a:r>
              <a:rPr lang="en-US" sz="2400" dirty="0" smtClean="0"/>
              <a:t>Single instruction stream, multiple data streams (SIMD)</a:t>
            </a:r>
          </a:p>
          <a:p>
            <a:pPr lvl="1">
              <a:lnSpc>
                <a:spcPct val="90000"/>
              </a:lnSpc>
            </a:pPr>
            <a:r>
              <a:rPr lang="en-US" sz="2000" dirty="0" smtClean="0"/>
              <a:t>Vector architectures</a:t>
            </a:r>
          </a:p>
          <a:p>
            <a:pPr lvl="1">
              <a:lnSpc>
                <a:spcPct val="90000"/>
              </a:lnSpc>
            </a:pPr>
            <a:r>
              <a:rPr lang="en-US" sz="2000" dirty="0" smtClean="0"/>
              <a:t>Multimedia extensions</a:t>
            </a:r>
          </a:p>
          <a:p>
            <a:pPr lvl="1">
              <a:lnSpc>
                <a:spcPct val="90000"/>
              </a:lnSpc>
            </a:pPr>
            <a:r>
              <a:rPr lang="en-US" sz="2000" dirty="0" smtClean="0"/>
              <a:t>Graphics processor units </a:t>
            </a:r>
          </a:p>
          <a:p>
            <a:pPr marL="457200" lvl="1" indent="0">
              <a:lnSpc>
                <a:spcPct val="90000"/>
              </a:lnSpc>
              <a:buNone/>
            </a:pPr>
            <a:r>
              <a:rPr lang="en-US" sz="2000" dirty="0">
                <a:solidFill>
                  <a:srgbClr val="FF0000"/>
                </a:solidFill>
              </a:rPr>
              <a:t>	</a:t>
            </a:r>
            <a:r>
              <a:rPr lang="en-US" sz="2000" dirty="0" smtClean="0">
                <a:solidFill>
                  <a:srgbClr val="FF0000"/>
                </a:solidFill>
              </a:rPr>
              <a:t>NVIDIA-SIMT. MIMD/SIMD </a:t>
            </a:r>
            <a:r>
              <a:rPr lang="en-US" sz="2000" dirty="0">
                <a:solidFill>
                  <a:srgbClr val="FF0000"/>
                </a:solidFill>
              </a:rPr>
              <a:t>h</a:t>
            </a:r>
            <a:r>
              <a:rPr lang="en-US" sz="2000" dirty="0" smtClean="0">
                <a:solidFill>
                  <a:srgbClr val="FF0000"/>
                </a:solidFill>
              </a:rPr>
              <a:t>ybrid executed in thread blocks</a:t>
            </a:r>
            <a:endParaRPr lang="en-US" sz="2000" dirty="0" smtClean="0"/>
          </a:p>
          <a:p>
            <a:pPr lvl="1">
              <a:lnSpc>
                <a:spcPct val="90000"/>
              </a:lnSpc>
            </a:pPr>
            <a:endParaRPr lang="en-US" sz="2000" dirty="0" smtClean="0"/>
          </a:p>
          <a:p>
            <a:pPr>
              <a:lnSpc>
                <a:spcPct val="90000"/>
              </a:lnSpc>
            </a:pPr>
            <a:r>
              <a:rPr lang="en-US" sz="2400" dirty="0" smtClean="0"/>
              <a:t>Multiple instruction streams, single data stream (MISD)</a:t>
            </a:r>
          </a:p>
          <a:p>
            <a:pPr lvl="1">
              <a:lnSpc>
                <a:spcPct val="90000"/>
              </a:lnSpc>
            </a:pPr>
            <a:r>
              <a:rPr lang="en-US" sz="2000" dirty="0" smtClean="0"/>
              <a:t>No commercial implementation</a:t>
            </a:r>
          </a:p>
          <a:p>
            <a:pPr lvl="1">
              <a:lnSpc>
                <a:spcPct val="90000"/>
              </a:lnSpc>
            </a:pPr>
            <a:endParaRPr lang="en-US" sz="2000" dirty="0" smtClean="0"/>
          </a:p>
          <a:p>
            <a:pPr>
              <a:lnSpc>
                <a:spcPct val="90000"/>
              </a:lnSpc>
            </a:pPr>
            <a:r>
              <a:rPr lang="en-US" sz="2400" dirty="0" smtClean="0"/>
              <a:t>Multiple instruction streams, multiple data streams (MIMD)</a:t>
            </a:r>
          </a:p>
          <a:p>
            <a:pPr lvl="1">
              <a:lnSpc>
                <a:spcPct val="90000"/>
              </a:lnSpc>
            </a:pPr>
            <a:r>
              <a:rPr lang="en-US" sz="2000" dirty="0" smtClean="0"/>
              <a:t>Tightly-coupled MIMD</a:t>
            </a:r>
          </a:p>
          <a:p>
            <a:pPr lvl="1">
              <a:lnSpc>
                <a:spcPct val="90000"/>
              </a:lnSpc>
            </a:pPr>
            <a:r>
              <a:rPr lang="en-US" sz="2000" dirty="0" smtClean="0"/>
              <a:t>Loosely-coupled MIMD</a:t>
            </a:r>
          </a:p>
        </p:txBody>
      </p:sp>
      <p:sp>
        <p:nvSpPr>
          <p:cNvPr id="6" name="Text Box 5"/>
          <p:cNvSpPr txBox="1">
            <a:spLocks noChangeArrowheads="1"/>
          </p:cNvSpPr>
          <p:nvPr/>
        </p:nvSpPr>
        <p:spPr bwMode="auto">
          <a:xfrm rot="5400000">
            <a:off x="7733385" y="1043784"/>
            <a:ext cx="245451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pPr>
            <a:r>
              <a:rPr lang="en-US" sz="1800" dirty="0" smtClean="0">
                <a:solidFill>
                  <a:srgbClr val="0066FF"/>
                </a:solidFill>
                <a:latin typeface="Arial" charset="0"/>
              </a:rPr>
              <a:t>Classes of Computers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Defining Computer Architecture</a:t>
            </a:r>
            <a:endParaRPr lang="en-AU" dirty="0"/>
          </a:p>
        </p:txBody>
      </p:sp>
      <p:sp>
        <p:nvSpPr>
          <p:cNvPr id="242691" name="Rectangle 3"/>
          <p:cNvSpPr>
            <a:spLocks noGrp="1" noChangeArrowheads="1"/>
          </p:cNvSpPr>
          <p:nvPr>
            <p:ph type="body" idx="1"/>
          </p:nvPr>
        </p:nvSpPr>
        <p:spPr>
          <a:xfrm>
            <a:off x="684213" y="1125538"/>
            <a:ext cx="7992243" cy="5111750"/>
          </a:xfrm>
        </p:spPr>
        <p:txBody>
          <a:bodyPr/>
          <a:lstStyle/>
          <a:p>
            <a:pPr>
              <a:lnSpc>
                <a:spcPct val="90000"/>
              </a:lnSpc>
            </a:pPr>
            <a:r>
              <a:rPr lang="en-US" sz="2800" dirty="0" smtClean="0"/>
              <a:t>“Old” view of computer architecture:</a:t>
            </a:r>
          </a:p>
          <a:p>
            <a:pPr lvl="1">
              <a:lnSpc>
                <a:spcPct val="90000"/>
              </a:lnSpc>
            </a:pPr>
            <a:r>
              <a:rPr lang="en-US" sz="2400" dirty="0" smtClean="0"/>
              <a:t>Instruction Set Architecture (ISA) design</a:t>
            </a:r>
          </a:p>
          <a:p>
            <a:pPr lvl="1">
              <a:lnSpc>
                <a:spcPct val="90000"/>
              </a:lnSpc>
            </a:pPr>
            <a:r>
              <a:rPr lang="en-US" sz="2400" dirty="0" smtClean="0"/>
              <a:t>i.e. decisions regarding:</a:t>
            </a:r>
          </a:p>
          <a:p>
            <a:pPr lvl="2">
              <a:lnSpc>
                <a:spcPct val="90000"/>
              </a:lnSpc>
            </a:pPr>
            <a:r>
              <a:rPr lang="en-US" sz="2000" dirty="0" smtClean="0"/>
              <a:t>registers, memory addressing, addressing modes, instruction operands, available operations, control flow instructions, instruction encoding</a:t>
            </a:r>
          </a:p>
          <a:p>
            <a:pPr lvl="2">
              <a:lnSpc>
                <a:spcPct val="90000"/>
              </a:lnSpc>
            </a:pPr>
            <a:endParaRPr lang="en-US" sz="2000" dirty="0" smtClean="0"/>
          </a:p>
          <a:p>
            <a:pPr>
              <a:lnSpc>
                <a:spcPct val="90000"/>
              </a:lnSpc>
            </a:pPr>
            <a:r>
              <a:rPr lang="en-US" sz="2800" dirty="0" smtClean="0"/>
              <a:t>“Real” computer architecture:</a:t>
            </a:r>
          </a:p>
          <a:p>
            <a:pPr lvl="1">
              <a:lnSpc>
                <a:spcPct val="90000"/>
              </a:lnSpc>
            </a:pPr>
            <a:r>
              <a:rPr lang="en-US" sz="2400" dirty="0" smtClean="0"/>
              <a:t>Specific requirements of the target machine</a:t>
            </a:r>
          </a:p>
          <a:p>
            <a:pPr lvl="1">
              <a:lnSpc>
                <a:spcPct val="90000"/>
              </a:lnSpc>
            </a:pPr>
            <a:r>
              <a:rPr lang="en-US" sz="2400" dirty="0" smtClean="0"/>
              <a:t>Design to maximize performance within constraints: cost, power, and availability</a:t>
            </a:r>
          </a:p>
          <a:p>
            <a:pPr lvl="1">
              <a:lnSpc>
                <a:spcPct val="90000"/>
              </a:lnSpc>
            </a:pPr>
            <a:r>
              <a:rPr lang="en-US" sz="2400" dirty="0" smtClean="0"/>
              <a:t>Includes ISA, microarchitecture, hardware</a:t>
            </a:r>
          </a:p>
        </p:txBody>
      </p:sp>
      <p:sp>
        <p:nvSpPr>
          <p:cNvPr id="242693" name="Text Box 5"/>
          <p:cNvSpPr txBox="1">
            <a:spLocks noChangeArrowheads="1"/>
          </p:cNvSpPr>
          <p:nvPr/>
        </p:nvSpPr>
        <p:spPr bwMode="auto">
          <a:xfrm rot="5400000">
            <a:off x="7265279" y="1511893"/>
            <a:ext cx="339073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Defining Computer Architecture</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endParaRPr lang="en-US"/>
          </a:p>
        </p:txBody>
      </p:sp>
      <p:sp>
        <p:nvSpPr>
          <p:cNvPr id="6147" name="Rectangle 1"/>
          <p:cNvSpPr>
            <a:spLocks noChangeArrowheads="1"/>
          </p:cNvSpPr>
          <p:nvPr/>
        </p:nvSpPr>
        <p:spPr bwMode="auto">
          <a:xfrm>
            <a:off x="423863" y="4964113"/>
            <a:ext cx="85677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b="1"/>
              <a:t>Figure A.2 The code sequence for </a:t>
            </a:r>
            <a:r>
              <a:rPr lang="en-US" altLang="en-US" sz="1200" b="1">
                <a:latin typeface="Courier New" panose="02070309020205020404" pitchFamily="49" charset="0"/>
                <a:cs typeface="Courier New" panose="02070309020205020404" pitchFamily="49" charset="0"/>
              </a:rPr>
              <a:t>C = A + B </a:t>
            </a:r>
            <a:r>
              <a:rPr lang="en-US" altLang="en-US" sz="1200" b="1"/>
              <a:t>for four classes of instruction sets.</a:t>
            </a:r>
            <a:r>
              <a:rPr lang="en-US" altLang="en-US" sz="1200"/>
              <a:t> Note that the </a:t>
            </a:r>
            <a:r>
              <a:rPr lang="en-US" altLang="en-US" sz="1200" b="1">
                <a:latin typeface="Courier New" panose="02070309020205020404" pitchFamily="49" charset="0"/>
                <a:cs typeface="Courier New" panose="02070309020205020404" pitchFamily="49" charset="0"/>
              </a:rPr>
              <a:t>Add</a:t>
            </a:r>
            <a:r>
              <a:rPr lang="en-US" altLang="en-US" sz="1200"/>
              <a:t> instruction has implicit operands for stack and accumulator architectures and explicit operands for register architectures. It is assumed that A, B, and C all belong in memory and that the values of A and B cannot be destroyed. Figure A.1 shows the</a:t>
            </a:r>
            <a:r>
              <a:rPr lang="en-US" altLang="en-US" sz="1200" b="1">
                <a:latin typeface="Courier New" panose="02070309020205020404" pitchFamily="49" charset="0"/>
                <a:cs typeface="Courier New" panose="02070309020205020404" pitchFamily="49" charset="0"/>
              </a:rPr>
              <a:t> Add </a:t>
            </a:r>
            <a:r>
              <a:rPr lang="en-US" altLang="en-US" sz="1200"/>
              <a:t>operation for each class of architecture.</a:t>
            </a:r>
          </a:p>
        </p:txBody>
      </p:sp>
      <p:pic>
        <p:nvPicPr>
          <p:cNvPr id="6148" name="Picture 5" descr="Z:\Production\Prodenv\0000000038\0000155678\0000000029\XmlLowres\0003170709\bm02-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981200"/>
            <a:ext cx="580548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8704" y="109250"/>
            <a:ext cx="7920880" cy="584775"/>
          </a:xfrm>
          <a:prstGeom prst="rect">
            <a:avLst/>
          </a:prstGeom>
          <a:noFill/>
        </p:spPr>
        <p:txBody>
          <a:bodyPr wrap="square" rtlCol="0">
            <a:spAutoFit/>
          </a:bodyPr>
          <a:lstStyle/>
          <a:p>
            <a:r>
              <a:rPr lang="en-US" dirty="0" smtClean="0">
                <a:solidFill>
                  <a:srgbClr val="FF0000"/>
                </a:solidFill>
              </a:rPr>
              <a:t>From Appendix 1 </a:t>
            </a:r>
            <a:endParaRPr lang="en-US" dirty="0">
              <a:solidFill>
                <a:srgbClr val="FF0000"/>
              </a:solidFill>
            </a:endParaRPr>
          </a:p>
        </p:txBody>
      </p:sp>
      <p:sp>
        <p:nvSpPr>
          <p:cNvPr id="3" name="TextBox 2"/>
          <p:cNvSpPr txBox="1"/>
          <p:nvPr/>
        </p:nvSpPr>
        <p:spPr>
          <a:xfrm>
            <a:off x="442914" y="908720"/>
            <a:ext cx="7009406" cy="904863"/>
          </a:xfrm>
          <a:prstGeom prst="rect">
            <a:avLst/>
          </a:prstGeom>
          <a:noFill/>
        </p:spPr>
        <p:txBody>
          <a:bodyPr wrap="square" rtlCol="0">
            <a:spAutoFit/>
          </a:bodyPr>
          <a:lstStyle/>
          <a:p>
            <a:r>
              <a:rPr lang="en-US" sz="2400" dirty="0" smtClean="0">
                <a:solidFill>
                  <a:srgbClr val="FF0000"/>
                </a:solidFill>
              </a:rPr>
              <a:t>The main high-level distinction of RISC</a:t>
            </a:r>
          </a:p>
          <a:p>
            <a:r>
              <a:rPr lang="en-US" sz="2400" dirty="0" smtClean="0">
                <a:solidFill>
                  <a:srgbClr val="FF0000"/>
                </a:solidFill>
              </a:rPr>
              <a:t>The rest is (lots of) ENEE350-type detail</a:t>
            </a:r>
            <a:endParaRPr lang="en-US" sz="2400" dirty="0">
              <a:solidFill>
                <a:srgbClr val="FF0000"/>
              </a:solidFill>
            </a:endParaRPr>
          </a:p>
        </p:txBody>
      </p:sp>
    </p:spTree>
    <p:extLst>
      <p:ext uri="{BB962C8B-B14F-4D97-AF65-F5344CB8AC3E}">
        <p14:creationId xmlns:p14="http://schemas.microsoft.com/office/powerpoint/2010/main" val="28728049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5" name="Rectangle 1"/>
          <p:cNvSpPr>
            <a:spLocks noChangeArrowheads="1"/>
          </p:cNvSpPr>
          <p:nvPr/>
        </p:nvSpPr>
        <p:spPr bwMode="auto">
          <a:xfrm>
            <a:off x="423863" y="5454650"/>
            <a:ext cx="82629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a:t>Figure 1.5 Subset of the instructions in RISC-V.</a:t>
            </a:r>
            <a:r>
              <a:rPr lang="en-US" altLang="en-US" sz="1100"/>
              <a:t> RISC-V has a base set of instructions (R64I) and offers optional extensions: multiply-divide (RVM), single-precision floating point (RVF), double-precision floating point (RVD). This figure includes RVM and the next one shows RVF and RVD. Appendix A gives much more detail on RISC-V.</a:t>
            </a:r>
          </a:p>
        </p:txBody>
      </p:sp>
      <p:pic>
        <p:nvPicPr>
          <p:cNvPr id="8196" name="Picture 2" descr="Z:\WOMAT\Production\Artfinal\0000000038\MKCAD\978-0-12-811905-1\0003165540\XMLLowres\f01-05-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34975"/>
            <a:ext cx="38100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520" y="1196752"/>
            <a:ext cx="2304257" cy="707886"/>
          </a:xfrm>
          <a:prstGeom prst="rect">
            <a:avLst/>
          </a:prstGeom>
          <a:noFill/>
        </p:spPr>
        <p:txBody>
          <a:bodyPr wrap="square" rtlCol="0">
            <a:spAutoFit/>
          </a:bodyPr>
          <a:lstStyle/>
          <a:p>
            <a:r>
              <a:rPr lang="en-US" sz="2000" dirty="0" smtClean="0">
                <a:solidFill>
                  <a:srgbClr val="FF0000"/>
                </a:solidFill>
              </a:rPr>
              <a:t>One self study example</a:t>
            </a:r>
            <a:endParaRPr lang="en-US" sz="2000" dirty="0">
              <a:solidFill>
                <a:srgbClr val="FF0000"/>
              </a:solidFill>
            </a:endParaRPr>
          </a:p>
        </p:txBody>
      </p:sp>
    </p:spTree>
    <p:extLst>
      <p:ext uri="{BB962C8B-B14F-4D97-AF65-F5344CB8AC3E}">
        <p14:creationId xmlns:p14="http://schemas.microsoft.com/office/powerpoint/2010/main" val="3751250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Instruction Set Architecture</a:t>
            </a:r>
            <a:endParaRPr lang="en-US"/>
          </a:p>
        </p:txBody>
      </p:sp>
      <p:sp>
        <p:nvSpPr>
          <p:cNvPr id="3" name="Content Placeholder 2"/>
          <p:cNvSpPr>
            <a:spLocks noGrp="1"/>
          </p:cNvSpPr>
          <p:nvPr>
            <p:ph idx="1"/>
          </p:nvPr>
        </p:nvSpPr>
        <p:spPr/>
        <p:txBody>
          <a:bodyPr/>
          <a:lstStyle/>
          <a:p>
            <a:r>
              <a:rPr lang="en-US" sz="2400" smtClean="0"/>
              <a:t>Class of ISA</a:t>
            </a:r>
          </a:p>
          <a:p>
            <a:pPr lvl="1"/>
            <a:r>
              <a:rPr lang="en-US" sz="2000" smtClean="0"/>
              <a:t>General-purpose registers</a:t>
            </a:r>
          </a:p>
          <a:p>
            <a:pPr lvl="1"/>
            <a:r>
              <a:rPr lang="en-US" sz="2000" smtClean="0"/>
              <a:t>Register-memory vs load-store</a:t>
            </a:r>
          </a:p>
          <a:p>
            <a:r>
              <a:rPr lang="en-US" sz="2400" smtClean="0"/>
              <a:t>RISC-V registers</a:t>
            </a:r>
          </a:p>
          <a:p>
            <a:pPr lvl="1"/>
            <a:r>
              <a:rPr lang="en-US" sz="2000" smtClean="0"/>
              <a:t>32 g.p., 32 f.p.</a:t>
            </a:r>
          </a:p>
          <a:p>
            <a:pPr lvl="1"/>
            <a:endParaRPr lang="en-US" smtClean="0"/>
          </a:p>
        </p:txBody>
      </p:sp>
      <p:sp>
        <p:nvSpPr>
          <p:cNvPr id="4" name="Footer Placeholder 3"/>
          <p:cNvSpPr>
            <a:spLocks noGrp="1"/>
          </p:cNvSpPr>
          <p:nvPr>
            <p:ph type="ftr" sz="quarter" idx="10"/>
          </p:nvPr>
        </p:nvSpPr>
        <p:spPr/>
        <p:txBody>
          <a:bodyPr/>
          <a:lstStyle/>
          <a:p>
            <a:r>
              <a:rPr lang="en-AU" smtClean="0"/>
              <a:t>Copyright © 2019, Elsevier Inc. All rights reserved.</a:t>
            </a:r>
            <a:endParaRPr lang="en-AU" dirty="0"/>
          </a:p>
        </p:txBody>
      </p:sp>
      <p:sp>
        <p:nvSpPr>
          <p:cNvPr id="5" name="Text Box 5"/>
          <p:cNvSpPr txBox="1">
            <a:spLocks noChangeArrowheads="1"/>
          </p:cNvSpPr>
          <p:nvPr/>
        </p:nvSpPr>
        <p:spPr bwMode="auto">
          <a:xfrm rot="5400000">
            <a:off x="7265279" y="1511893"/>
            <a:ext cx="339073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Defining Computer Architecture</a:t>
            </a:r>
            <a:endParaRPr lang="en-US" sz="1800" dirty="0">
              <a:solidFill>
                <a:srgbClr val="0066FF"/>
              </a:solidFill>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26018602"/>
              </p:ext>
            </p:extLst>
          </p:nvPr>
        </p:nvGraphicFramePr>
        <p:xfrm>
          <a:off x="323528" y="3140968"/>
          <a:ext cx="3950970" cy="2926080"/>
        </p:xfrm>
        <a:graphic>
          <a:graphicData uri="http://schemas.openxmlformats.org/drawingml/2006/table">
            <a:tbl>
              <a:tblPr firstRow="1" bandRow="1">
                <a:tableStyleId>{3C2FFA5D-87B4-456A-9821-1D502468CF0F}</a:tableStyleId>
              </a:tblPr>
              <a:tblGrid>
                <a:gridCol w="105283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792480">
                  <a:extLst>
                    <a:ext uri="{9D8B030D-6E8A-4147-A177-3AD203B41FA5}">
                      <a16:colId xmlns:a16="http://schemas.microsoft.com/office/drawing/2014/main" val="20003"/>
                    </a:ext>
                  </a:extLst>
                </a:gridCol>
              </a:tblGrid>
              <a:tr h="150465">
                <a:tc>
                  <a:txBody>
                    <a:bodyPr/>
                    <a:lstStyle/>
                    <a:p>
                      <a:pPr algn="ctr"/>
                      <a:r>
                        <a:rPr lang="en-US" sz="1600" smtClean="0"/>
                        <a:t>Register</a:t>
                      </a:r>
                      <a:endParaRPr lang="en-US" sz="1600"/>
                    </a:p>
                  </a:txBody>
                  <a:tcPr/>
                </a:tc>
                <a:tc>
                  <a:txBody>
                    <a:bodyPr/>
                    <a:lstStyle/>
                    <a:p>
                      <a:pPr algn="ctr"/>
                      <a:r>
                        <a:rPr lang="en-US" sz="1600" smtClean="0"/>
                        <a:t>Name</a:t>
                      </a:r>
                      <a:endParaRPr lang="en-US" sz="1600"/>
                    </a:p>
                  </a:txBody>
                  <a:tcPr/>
                </a:tc>
                <a:tc>
                  <a:txBody>
                    <a:bodyPr/>
                    <a:lstStyle/>
                    <a:p>
                      <a:pPr algn="ctr"/>
                      <a:r>
                        <a:rPr lang="en-US" sz="1600" smtClean="0"/>
                        <a:t>Use</a:t>
                      </a:r>
                      <a:endParaRPr lang="en-US" sz="1600"/>
                    </a:p>
                  </a:txBody>
                  <a:tcPr/>
                </a:tc>
                <a:tc>
                  <a:txBody>
                    <a:bodyPr/>
                    <a:lstStyle/>
                    <a:p>
                      <a:pPr algn="ctr"/>
                      <a:r>
                        <a:rPr lang="en-US" sz="1600" smtClean="0"/>
                        <a:t>Saver</a:t>
                      </a:r>
                      <a:endParaRPr lang="en-US" sz="1600"/>
                    </a:p>
                  </a:txBody>
                  <a:tcPr/>
                </a:tc>
                <a:extLst>
                  <a:ext uri="{0D108BD9-81ED-4DB2-BD59-A6C34878D82A}">
                    <a16:rowId xmlns:a16="http://schemas.microsoft.com/office/drawing/2014/main" val="10000"/>
                  </a:ext>
                </a:extLst>
              </a:tr>
              <a:tr h="175225">
                <a:tc>
                  <a:txBody>
                    <a:bodyPr/>
                    <a:lstStyle/>
                    <a:p>
                      <a:pPr algn="ctr"/>
                      <a:r>
                        <a:rPr lang="en-US" sz="1600" smtClean="0"/>
                        <a:t>x0</a:t>
                      </a:r>
                      <a:endParaRPr lang="en-US" sz="1600"/>
                    </a:p>
                  </a:txBody>
                  <a:tcPr/>
                </a:tc>
                <a:tc>
                  <a:txBody>
                    <a:bodyPr/>
                    <a:lstStyle/>
                    <a:p>
                      <a:pPr algn="ctr"/>
                      <a:r>
                        <a:rPr lang="en-US" sz="1600" smtClean="0"/>
                        <a:t>zero</a:t>
                      </a:r>
                      <a:endParaRPr lang="en-US" sz="1600"/>
                    </a:p>
                  </a:txBody>
                  <a:tcPr/>
                </a:tc>
                <a:tc>
                  <a:txBody>
                    <a:bodyPr/>
                    <a:lstStyle/>
                    <a:p>
                      <a:pPr algn="ctr"/>
                      <a:r>
                        <a:rPr lang="en-US" sz="1600" smtClean="0"/>
                        <a:t>constant 0</a:t>
                      </a:r>
                      <a:endParaRPr lang="en-US" sz="1600"/>
                    </a:p>
                  </a:txBody>
                  <a:tcPr/>
                </a:tc>
                <a:tc>
                  <a:txBody>
                    <a:bodyPr/>
                    <a:lstStyle/>
                    <a:p>
                      <a:pPr algn="ctr"/>
                      <a:r>
                        <a:rPr lang="en-US" sz="1600" smtClean="0"/>
                        <a:t>n/a</a:t>
                      </a:r>
                      <a:endParaRPr lang="en-US" sz="1600"/>
                    </a:p>
                  </a:txBody>
                  <a:tcPr/>
                </a:tc>
                <a:extLst>
                  <a:ext uri="{0D108BD9-81ED-4DB2-BD59-A6C34878D82A}">
                    <a16:rowId xmlns:a16="http://schemas.microsoft.com/office/drawing/2014/main" val="10001"/>
                  </a:ext>
                </a:extLst>
              </a:tr>
              <a:tr h="127977">
                <a:tc>
                  <a:txBody>
                    <a:bodyPr/>
                    <a:lstStyle/>
                    <a:p>
                      <a:pPr algn="ctr"/>
                      <a:r>
                        <a:rPr lang="en-US" sz="1600" smtClean="0"/>
                        <a:t>x1</a:t>
                      </a:r>
                      <a:endParaRPr lang="en-US" sz="1600"/>
                    </a:p>
                  </a:txBody>
                  <a:tcPr/>
                </a:tc>
                <a:tc>
                  <a:txBody>
                    <a:bodyPr/>
                    <a:lstStyle/>
                    <a:p>
                      <a:pPr algn="ctr"/>
                      <a:r>
                        <a:rPr lang="en-US" sz="1600" smtClean="0"/>
                        <a:t>ra</a:t>
                      </a:r>
                      <a:endParaRPr lang="en-US" sz="1600"/>
                    </a:p>
                  </a:txBody>
                  <a:tcPr/>
                </a:tc>
                <a:tc>
                  <a:txBody>
                    <a:bodyPr/>
                    <a:lstStyle/>
                    <a:p>
                      <a:pPr algn="ctr"/>
                      <a:r>
                        <a:rPr lang="en-US" sz="1600" smtClean="0"/>
                        <a:t>return addr</a:t>
                      </a:r>
                      <a:endParaRPr lang="en-US" sz="1600"/>
                    </a:p>
                  </a:txBody>
                  <a:tcPr/>
                </a:tc>
                <a:tc>
                  <a:txBody>
                    <a:bodyPr/>
                    <a:lstStyle/>
                    <a:p>
                      <a:pPr algn="ctr"/>
                      <a:r>
                        <a:rPr lang="en-US" sz="1600" smtClean="0"/>
                        <a:t>caller</a:t>
                      </a:r>
                      <a:endParaRPr lang="en-US" sz="1600"/>
                    </a:p>
                  </a:txBody>
                  <a:tcPr/>
                </a:tc>
                <a:extLst>
                  <a:ext uri="{0D108BD9-81ED-4DB2-BD59-A6C34878D82A}">
                    <a16:rowId xmlns:a16="http://schemas.microsoft.com/office/drawing/2014/main" val="10002"/>
                  </a:ext>
                </a:extLst>
              </a:tr>
              <a:tr h="224745">
                <a:tc>
                  <a:txBody>
                    <a:bodyPr/>
                    <a:lstStyle/>
                    <a:p>
                      <a:pPr algn="ctr"/>
                      <a:r>
                        <a:rPr lang="en-US" sz="1600" smtClean="0"/>
                        <a:t>x2</a:t>
                      </a:r>
                      <a:endParaRPr lang="en-US" sz="1600"/>
                    </a:p>
                  </a:txBody>
                  <a:tcPr/>
                </a:tc>
                <a:tc>
                  <a:txBody>
                    <a:bodyPr/>
                    <a:lstStyle/>
                    <a:p>
                      <a:pPr algn="ctr"/>
                      <a:r>
                        <a:rPr lang="en-US" sz="1600" smtClean="0"/>
                        <a:t>sp</a:t>
                      </a:r>
                      <a:endParaRPr lang="en-US" sz="1600"/>
                    </a:p>
                  </a:txBody>
                  <a:tcPr/>
                </a:tc>
                <a:tc>
                  <a:txBody>
                    <a:bodyPr/>
                    <a:lstStyle/>
                    <a:p>
                      <a:pPr algn="ctr"/>
                      <a:r>
                        <a:rPr lang="en-US" sz="1600" smtClean="0"/>
                        <a:t>stack ptr</a:t>
                      </a:r>
                      <a:endParaRPr lang="en-US" sz="1600"/>
                    </a:p>
                  </a:txBody>
                  <a:tcPr/>
                </a:tc>
                <a:tc>
                  <a:txBody>
                    <a:bodyPr/>
                    <a:lstStyle/>
                    <a:p>
                      <a:pPr algn="ctr"/>
                      <a:r>
                        <a:rPr lang="en-US" sz="1600" smtClean="0"/>
                        <a:t>callee</a:t>
                      </a:r>
                      <a:endParaRPr lang="en-US" sz="1600"/>
                    </a:p>
                  </a:txBody>
                  <a:tcPr/>
                </a:tc>
                <a:extLst>
                  <a:ext uri="{0D108BD9-81ED-4DB2-BD59-A6C34878D82A}">
                    <a16:rowId xmlns:a16="http://schemas.microsoft.com/office/drawing/2014/main" val="10003"/>
                  </a:ext>
                </a:extLst>
              </a:tr>
              <a:tr h="249505">
                <a:tc>
                  <a:txBody>
                    <a:bodyPr/>
                    <a:lstStyle/>
                    <a:p>
                      <a:pPr algn="ctr"/>
                      <a:r>
                        <a:rPr lang="en-US" sz="1600" smtClean="0"/>
                        <a:t>x3</a:t>
                      </a:r>
                      <a:endParaRPr lang="en-US" sz="1600"/>
                    </a:p>
                  </a:txBody>
                  <a:tcPr/>
                </a:tc>
                <a:tc>
                  <a:txBody>
                    <a:bodyPr/>
                    <a:lstStyle/>
                    <a:p>
                      <a:pPr algn="ctr"/>
                      <a:r>
                        <a:rPr lang="en-US" sz="1600" smtClean="0"/>
                        <a:t>gp</a:t>
                      </a:r>
                      <a:endParaRPr lang="en-US" sz="1600"/>
                    </a:p>
                  </a:txBody>
                  <a:tcPr/>
                </a:tc>
                <a:tc>
                  <a:txBody>
                    <a:bodyPr/>
                    <a:lstStyle/>
                    <a:p>
                      <a:pPr algn="ctr"/>
                      <a:r>
                        <a:rPr lang="en-US" sz="1600" smtClean="0"/>
                        <a:t>gbl</a:t>
                      </a:r>
                      <a:r>
                        <a:rPr lang="en-US" sz="1600" baseline="0" smtClean="0"/>
                        <a:t> ptr</a:t>
                      </a:r>
                      <a:endParaRPr lang="en-US" sz="1600"/>
                    </a:p>
                  </a:txBody>
                  <a:tcPr/>
                </a:tc>
                <a:tc>
                  <a:txBody>
                    <a:bodyPr/>
                    <a:lstStyle/>
                    <a:p>
                      <a:pPr algn="ctr"/>
                      <a:endParaRPr lang="en-US" sz="1600"/>
                    </a:p>
                  </a:txBody>
                  <a:tcPr/>
                </a:tc>
                <a:extLst>
                  <a:ext uri="{0D108BD9-81ED-4DB2-BD59-A6C34878D82A}">
                    <a16:rowId xmlns:a16="http://schemas.microsoft.com/office/drawing/2014/main" val="10004"/>
                  </a:ext>
                </a:extLst>
              </a:tr>
              <a:tr h="274265">
                <a:tc>
                  <a:txBody>
                    <a:bodyPr/>
                    <a:lstStyle/>
                    <a:p>
                      <a:pPr algn="ctr"/>
                      <a:r>
                        <a:rPr lang="en-US" sz="1600" smtClean="0"/>
                        <a:t>x4</a:t>
                      </a:r>
                      <a:endParaRPr lang="en-US" sz="1600"/>
                    </a:p>
                  </a:txBody>
                  <a:tcPr/>
                </a:tc>
                <a:tc>
                  <a:txBody>
                    <a:bodyPr/>
                    <a:lstStyle/>
                    <a:p>
                      <a:pPr algn="ctr"/>
                      <a:r>
                        <a:rPr lang="en-US" sz="1600" smtClean="0"/>
                        <a:t>tp</a:t>
                      </a:r>
                      <a:endParaRPr lang="en-US" sz="1600"/>
                    </a:p>
                  </a:txBody>
                  <a:tcPr/>
                </a:tc>
                <a:tc>
                  <a:txBody>
                    <a:bodyPr/>
                    <a:lstStyle/>
                    <a:p>
                      <a:pPr algn="ctr"/>
                      <a:r>
                        <a:rPr lang="en-US" sz="1600" smtClean="0"/>
                        <a:t>thread</a:t>
                      </a:r>
                      <a:r>
                        <a:rPr lang="en-US" sz="1600" baseline="0" smtClean="0"/>
                        <a:t> ptr</a:t>
                      </a:r>
                      <a:endParaRPr lang="en-US" sz="1600"/>
                    </a:p>
                  </a:txBody>
                  <a:tcPr/>
                </a:tc>
                <a:tc>
                  <a:txBody>
                    <a:bodyPr/>
                    <a:lstStyle/>
                    <a:p>
                      <a:pPr algn="ctr"/>
                      <a:endParaRPr lang="en-US" sz="1600"/>
                    </a:p>
                  </a:txBody>
                  <a:tcPr/>
                </a:tc>
                <a:extLst>
                  <a:ext uri="{0D108BD9-81ED-4DB2-BD59-A6C34878D82A}">
                    <a16:rowId xmlns:a16="http://schemas.microsoft.com/office/drawing/2014/main" val="10005"/>
                  </a:ext>
                </a:extLst>
              </a:tr>
              <a:tr h="227017">
                <a:tc>
                  <a:txBody>
                    <a:bodyPr/>
                    <a:lstStyle/>
                    <a:p>
                      <a:pPr algn="ctr"/>
                      <a:r>
                        <a:rPr lang="en-US" sz="1600" smtClean="0"/>
                        <a:t>x5-x7</a:t>
                      </a:r>
                      <a:endParaRPr lang="en-US" sz="1600"/>
                    </a:p>
                  </a:txBody>
                  <a:tcPr/>
                </a:tc>
                <a:tc>
                  <a:txBody>
                    <a:bodyPr/>
                    <a:lstStyle/>
                    <a:p>
                      <a:pPr algn="ctr"/>
                      <a:r>
                        <a:rPr lang="en-US" sz="1600" smtClean="0"/>
                        <a:t>t0-t2</a:t>
                      </a:r>
                      <a:endParaRPr lang="en-US" sz="1600"/>
                    </a:p>
                  </a:txBody>
                  <a:tcPr/>
                </a:tc>
                <a:tc>
                  <a:txBody>
                    <a:bodyPr/>
                    <a:lstStyle/>
                    <a:p>
                      <a:pPr algn="ctr"/>
                      <a:r>
                        <a:rPr lang="en-US" sz="1600" smtClean="0"/>
                        <a:t>temporaries</a:t>
                      </a:r>
                      <a:endParaRPr lang="en-US" sz="1600"/>
                    </a:p>
                  </a:txBody>
                  <a:tcPr/>
                </a:tc>
                <a:tc>
                  <a:txBody>
                    <a:bodyPr/>
                    <a:lstStyle/>
                    <a:p>
                      <a:pPr algn="ctr"/>
                      <a:r>
                        <a:rPr lang="en-US" sz="1600" smtClean="0"/>
                        <a:t>caller</a:t>
                      </a:r>
                      <a:endParaRPr lang="en-US" sz="1600"/>
                    </a:p>
                  </a:txBody>
                  <a:tcPr/>
                </a:tc>
                <a:extLst>
                  <a:ext uri="{0D108BD9-81ED-4DB2-BD59-A6C34878D82A}">
                    <a16:rowId xmlns:a16="http://schemas.microsoft.com/office/drawing/2014/main" val="10006"/>
                  </a:ext>
                </a:extLst>
              </a:tr>
              <a:tr h="363096">
                <a:tc>
                  <a:txBody>
                    <a:bodyPr/>
                    <a:lstStyle/>
                    <a:p>
                      <a:pPr algn="ctr"/>
                      <a:r>
                        <a:rPr lang="en-US" sz="1600" smtClean="0"/>
                        <a:t>x8</a:t>
                      </a:r>
                      <a:endParaRPr lang="en-US" sz="1600"/>
                    </a:p>
                  </a:txBody>
                  <a:tcPr/>
                </a:tc>
                <a:tc>
                  <a:txBody>
                    <a:bodyPr/>
                    <a:lstStyle/>
                    <a:p>
                      <a:pPr algn="ctr"/>
                      <a:r>
                        <a:rPr lang="en-US" sz="1600" smtClean="0"/>
                        <a:t>s0/fp</a:t>
                      </a:r>
                      <a:endParaRPr lang="en-US" sz="1600"/>
                    </a:p>
                  </a:txBody>
                  <a:tcPr/>
                </a:tc>
                <a:tc>
                  <a:txBody>
                    <a:bodyPr/>
                    <a:lstStyle/>
                    <a:p>
                      <a:pPr algn="ctr"/>
                      <a:r>
                        <a:rPr lang="en-US" sz="1600" smtClean="0"/>
                        <a:t>saved/</a:t>
                      </a:r>
                    </a:p>
                    <a:p>
                      <a:pPr algn="ctr"/>
                      <a:r>
                        <a:rPr lang="en-US" sz="1600" smtClean="0"/>
                        <a:t>frame</a:t>
                      </a:r>
                      <a:r>
                        <a:rPr lang="en-US" sz="1600" baseline="0" smtClean="0"/>
                        <a:t> ptr</a:t>
                      </a:r>
                      <a:endParaRPr lang="en-US" sz="1600"/>
                    </a:p>
                  </a:txBody>
                  <a:tcPr/>
                </a:tc>
                <a:tc>
                  <a:txBody>
                    <a:bodyPr/>
                    <a:lstStyle/>
                    <a:p>
                      <a:pPr algn="ctr"/>
                      <a:r>
                        <a:rPr lang="en-US" sz="1600" smtClean="0"/>
                        <a:t>callee</a:t>
                      </a:r>
                      <a:endParaRPr lang="en-US" sz="1600"/>
                    </a:p>
                  </a:txBody>
                  <a:tcPr/>
                </a:tc>
                <a:extLst>
                  <a:ext uri="{0D108BD9-81ED-4DB2-BD59-A6C34878D82A}">
                    <a16:rowId xmlns:a16="http://schemas.microsoft.com/office/drawing/2014/main" val="100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8687695"/>
              </p:ext>
            </p:extLst>
          </p:nvPr>
        </p:nvGraphicFramePr>
        <p:xfrm>
          <a:off x="4302104" y="2470408"/>
          <a:ext cx="4446270" cy="3596640"/>
        </p:xfrm>
        <a:graphic>
          <a:graphicData uri="http://schemas.openxmlformats.org/drawingml/2006/table">
            <a:tbl>
              <a:tblPr firstRow="1" bandRow="1">
                <a:tableStyleId>{3C2FFA5D-87B4-456A-9821-1D502468CF0F}</a:tableStyleId>
              </a:tblPr>
              <a:tblGrid>
                <a:gridCol w="1160780">
                  <a:extLst>
                    <a:ext uri="{9D8B030D-6E8A-4147-A177-3AD203B41FA5}">
                      <a16:colId xmlns:a16="http://schemas.microsoft.com/office/drawing/2014/main" val="20000"/>
                    </a:ext>
                  </a:extLst>
                </a:gridCol>
                <a:gridCol w="963930">
                  <a:extLst>
                    <a:ext uri="{9D8B030D-6E8A-4147-A177-3AD203B41FA5}">
                      <a16:colId xmlns:a16="http://schemas.microsoft.com/office/drawing/2014/main" val="20001"/>
                    </a:ext>
                  </a:extLst>
                </a:gridCol>
                <a:gridCol w="1452880">
                  <a:extLst>
                    <a:ext uri="{9D8B030D-6E8A-4147-A177-3AD203B41FA5}">
                      <a16:colId xmlns:a16="http://schemas.microsoft.com/office/drawing/2014/main" val="20002"/>
                    </a:ext>
                  </a:extLst>
                </a:gridCol>
                <a:gridCol w="868680">
                  <a:extLst>
                    <a:ext uri="{9D8B030D-6E8A-4147-A177-3AD203B41FA5}">
                      <a16:colId xmlns:a16="http://schemas.microsoft.com/office/drawing/2014/main" val="20003"/>
                    </a:ext>
                  </a:extLst>
                </a:gridCol>
              </a:tblGrid>
              <a:tr h="319715">
                <a:tc>
                  <a:txBody>
                    <a:bodyPr/>
                    <a:lstStyle/>
                    <a:p>
                      <a:pPr algn="ctr"/>
                      <a:r>
                        <a:rPr lang="en-US" sz="1600" smtClean="0"/>
                        <a:t>Register</a:t>
                      </a:r>
                      <a:endParaRPr lang="en-US" sz="1600"/>
                    </a:p>
                  </a:txBody>
                  <a:tcPr/>
                </a:tc>
                <a:tc>
                  <a:txBody>
                    <a:bodyPr/>
                    <a:lstStyle/>
                    <a:p>
                      <a:pPr algn="ctr"/>
                      <a:r>
                        <a:rPr lang="en-US" sz="1600" smtClean="0"/>
                        <a:t>Name</a:t>
                      </a:r>
                      <a:endParaRPr lang="en-US" sz="1600"/>
                    </a:p>
                  </a:txBody>
                  <a:tcPr/>
                </a:tc>
                <a:tc>
                  <a:txBody>
                    <a:bodyPr/>
                    <a:lstStyle/>
                    <a:p>
                      <a:pPr algn="ctr"/>
                      <a:r>
                        <a:rPr lang="en-US" sz="1600" smtClean="0"/>
                        <a:t>Use</a:t>
                      </a:r>
                      <a:endParaRPr lang="en-US" sz="1600"/>
                    </a:p>
                  </a:txBody>
                  <a:tcPr/>
                </a:tc>
                <a:tc>
                  <a:txBody>
                    <a:bodyPr/>
                    <a:lstStyle/>
                    <a:p>
                      <a:pPr algn="ctr"/>
                      <a:r>
                        <a:rPr lang="en-US" sz="1600" smtClean="0"/>
                        <a:t>Saver</a:t>
                      </a:r>
                      <a:endParaRPr lang="en-US" sz="1600"/>
                    </a:p>
                  </a:txBody>
                  <a:tcPr/>
                </a:tc>
                <a:extLst>
                  <a:ext uri="{0D108BD9-81ED-4DB2-BD59-A6C34878D82A}">
                    <a16:rowId xmlns:a16="http://schemas.microsoft.com/office/drawing/2014/main" val="10000"/>
                  </a:ext>
                </a:extLst>
              </a:tr>
              <a:tr h="319715">
                <a:tc>
                  <a:txBody>
                    <a:bodyPr/>
                    <a:lstStyle/>
                    <a:p>
                      <a:pPr algn="ctr"/>
                      <a:r>
                        <a:rPr lang="en-US" sz="1600" smtClean="0"/>
                        <a:t>x9</a:t>
                      </a:r>
                      <a:endParaRPr lang="en-US" sz="1600"/>
                    </a:p>
                  </a:txBody>
                  <a:tcPr/>
                </a:tc>
                <a:tc>
                  <a:txBody>
                    <a:bodyPr/>
                    <a:lstStyle/>
                    <a:p>
                      <a:pPr algn="ctr"/>
                      <a:r>
                        <a:rPr lang="en-US" sz="1600" smtClean="0"/>
                        <a:t>s1</a:t>
                      </a:r>
                      <a:endParaRPr lang="en-US" sz="1600"/>
                    </a:p>
                  </a:txBody>
                  <a:tcPr/>
                </a:tc>
                <a:tc>
                  <a:txBody>
                    <a:bodyPr/>
                    <a:lstStyle/>
                    <a:p>
                      <a:pPr algn="ctr"/>
                      <a:r>
                        <a:rPr lang="en-US" sz="1600" smtClean="0"/>
                        <a:t>saved</a:t>
                      </a:r>
                      <a:endParaRPr lang="en-US" sz="1600"/>
                    </a:p>
                  </a:txBody>
                  <a:tcPr/>
                </a:tc>
                <a:tc>
                  <a:txBody>
                    <a:bodyPr/>
                    <a:lstStyle/>
                    <a:p>
                      <a:pPr algn="ctr"/>
                      <a:r>
                        <a:rPr lang="en-US" sz="1600" smtClean="0"/>
                        <a:t>callee</a:t>
                      </a:r>
                      <a:endParaRPr lang="en-US" sz="1600"/>
                    </a:p>
                  </a:txBody>
                  <a:tcPr/>
                </a:tc>
                <a:extLst>
                  <a:ext uri="{0D108BD9-81ED-4DB2-BD59-A6C34878D82A}">
                    <a16:rowId xmlns:a16="http://schemas.microsoft.com/office/drawing/2014/main" val="10001"/>
                  </a:ext>
                </a:extLst>
              </a:tr>
              <a:tr h="319715">
                <a:tc>
                  <a:txBody>
                    <a:bodyPr/>
                    <a:lstStyle/>
                    <a:p>
                      <a:pPr algn="ctr"/>
                      <a:r>
                        <a:rPr lang="en-US" sz="1600" smtClean="0"/>
                        <a:t>x10-x17</a:t>
                      </a:r>
                      <a:endParaRPr lang="en-US" sz="1600"/>
                    </a:p>
                  </a:txBody>
                  <a:tcPr/>
                </a:tc>
                <a:tc>
                  <a:txBody>
                    <a:bodyPr/>
                    <a:lstStyle/>
                    <a:p>
                      <a:pPr algn="ctr"/>
                      <a:r>
                        <a:rPr lang="en-US" sz="1600" smtClean="0"/>
                        <a:t>a0-a7</a:t>
                      </a:r>
                      <a:endParaRPr lang="en-US" sz="1600"/>
                    </a:p>
                  </a:txBody>
                  <a:tcPr/>
                </a:tc>
                <a:tc>
                  <a:txBody>
                    <a:bodyPr/>
                    <a:lstStyle/>
                    <a:p>
                      <a:pPr algn="ctr"/>
                      <a:r>
                        <a:rPr lang="en-US" sz="1600" smtClean="0"/>
                        <a:t>arguments</a:t>
                      </a:r>
                      <a:endParaRPr lang="en-US" sz="1600"/>
                    </a:p>
                  </a:txBody>
                  <a:tcPr/>
                </a:tc>
                <a:tc>
                  <a:txBody>
                    <a:bodyPr/>
                    <a:lstStyle/>
                    <a:p>
                      <a:pPr algn="ctr"/>
                      <a:r>
                        <a:rPr lang="en-US" sz="1600" smtClean="0"/>
                        <a:t>caller</a:t>
                      </a:r>
                      <a:endParaRPr lang="en-US" sz="1600"/>
                    </a:p>
                  </a:txBody>
                  <a:tcPr/>
                </a:tc>
                <a:extLst>
                  <a:ext uri="{0D108BD9-81ED-4DB2-BD59-A6C34878D82A}">
                    <a16:rowId xmlns:a16="http://schemas.microsoft.com/office/drawing/2014/main" val="10002"/>
                  </a:ext>
                </a:extLst>
              </a:tr>
              <a:tr h="319715">
                <a:tc>
                  <a:txBody>
                    <a:bodyPr/>
                    <a:lstStyle/>
                    <a:p>
                      <a:pPr algn="ctr"/>
                      <a:r>
                        <a:rPr lang="en-US" sz="1600" smtClean="0"/>
                        <a:t>x18-x27</a:t>
                      </a:r>
                      <a:endParaRPr lang="en-US" sz="1600"/>
                    </a:p>
                  </a:txBody>
                  <a:tcPr/>
                </a:tc>
                <a:tc>
                  <a:txBody>
                    <a:bodyPr/>
                    <a:lstStyle/>
                    <a:p>
                      <a:pPr algn="ctr"/>
                      <a:r>
                        <a:rPr lang="en-US" sz="1600" smtClean="0"/>
                        <a:t>s2-s11</a:t>
                      </a:r>
                      <a:endParaRPr lang="en-US" sz="1600"/>
                    </a:p>
                  </a:txBody>
                  <a:tcPr/>
                </a:tc>
                <a:tc>
                  <a:txBody>
                    <a:bodyPr/>
                    <a:lstStyle/>
                    <a:p>
                      <a:pPr algn="ctr"/>
                      <a:r>
                        <a:rPr lang="en-US" sz="1600" smtClean="0"/>
                        <a:t>saved</a:t>
                      </a:r>
                      <a:endParaRPr lang="en-US" sz="1600"/>
                    </a:p>
                  </a:txBody>
                  <a:tcPr/>
                </a:tc>
                <a:tc>
                  <a:txBody>
                    <a:bodyPr/>
                    <a:lstStyle/>
                    <a:p>
                      <a:pPr algn="ctr"/>
                      <a:r>
                        <a:rPr lang="en-US" sz="1600" smtClean="0"/>
                        <a:t>callee</a:t>
                      </a:r>
                      <a:endParaRPr lang="en-US" sz="1600"/>
                    </a:p>
                  </a:txBody>
                  <a:tcPr/>
                </a:tc>
                <a:extLst>
                  <a:ext uri="{0D108BD9-81ED-4DB2-BD59-A6C34878D82A}">
                    <a16:rowId xmlns:a16="http://schemas.microsoft.com/office/drawing/2014/main" val="10003"/>
                  </a:ext>
                </a:extLst>
              </a:tr>
              <a:tr h="319715">
                <a:tc>
                  <a:txBody>
                    <a:bodyPr/>
                    <a:lstStyle/>
                    <a:p>
                      <a:pPr algn="ctr"/>
                      <a:r>
                        <a:rPr lang="en-US" sz="1600" smtClean="0"/>
                        <a:t>x28-x31</a:t>
                      </a:r>
                      <a:endParaRPr lang="en-US" sz="1600"/>
                    </a:p>
                  </a:txBody>
                  <a:tcPr/>
                </a:tc>
                <a:tc>
                  <a:txBody>
                    <a:bodyPr/>
                    <a:lstStyle/>
                    <a:p>
                      <a:pPr algn="ctr"/>
                      <a:r>
                        <a:rPr lang="en-US" sz="1600" smtClean="0"/>
                        <a:t>t3-t6</a:t>
                      </a:r>
                      <a:endParaRPr lang="en-US" sz="1600"/>
                    </a:p>
                  </a:txBody>
                  <a:tcPr/>
                </a:tc>
                <a:tc>
                  <a:txBody>
                    <a:bodyPr/>
                    <a:lstStyle/>
                    <a:p>
                      <a:pPr algn="ctr"/>
                      <a:r>
                        <a:rPr lang="en-US" sz="1600" smtClean="0"/>
                        <a:t>temporaries</a:t>
                      </a:r>
                      <a:endParaRPr lang="en-US" sz="1600"/>
                    </a:p>
                  </a:txBody>
                  <a:tcPr/>
                </a:tc>
                <a:tc>
                  <a:txBody>
                    <a:bodyPr/>
                    <a:lstStyle/>
                    <a:p>
                      <a:pPr algn="ctr"/>
                      <a:r>
                        <a:rPr lang="en-US" sz="1600" smtClean="0"/>
                        <a:t>caller</a:t>
                      </a:r>
                      <a:endParaRPr lang="en-US" sz="1600"/>
                    </a:p>
                  </a:txBody>
                  <a:tcPr/>
                </a:tc>
                <a:extLst>
                  <a:ext uri="{0D108BD9-81ED-4DB2-BD59-A6C34878D82A}">
                    <a16:rowId xmlns:a16="http://schemas.microsoft.com/office/drawing/2014/main" val="10004"/>
                  </a:ext>
                </a:extLst>
              </a:tr>
              <a:tr h="319715">
                <a:tc>
                  <a:txBody>
                    <a:bodyPr/>
                    <a:lstStyle/>
                    <a:p>
                      <a:pPr algn="ctr"/>
                      <a:r>
                        <a:rPr lang="en-US" sz="1600" smtClean="0"/>
                        <a:t>f0-f7</a:t>
                      </a:r>
                      <a:endParaRPr lang="en-US" sz="1600"/>
                    </a:p>
                  </a:txBody>
                  <a:tcPr/>
                </a:tc>
                <a:tc>
                  <a:txBody>
                    <a:bodyPr/>
                    <a:lstStyle/>
                    <a:p>
                      <a:pPr algn="ctr"/>
                      <a:r>
                        <a:rPr lang="en-US" sz="1600" smtClean="0"/>
                        <a:t>ft0-ft7</a:t>
                      </a:r>
                      <a:endParaRPr lang="en-US" sz="1600"/>
                    </a:p>
                  </a:txBody>
                  <a:tcPr/>
                </a:tc>
                <a:tc>
                  <a:txBody>
                    <a:bodyPr/>
                    <a:lstStyle/>
                    <a:p>
                      <a:pPr algn="ctr"/>
                      <a:r>
                        <a:rPr lang="en-US" sz="1600" smtClean="0"/>
                        <a:t>FP temps</a:t>
                      </a:r>
                      <a:endParaRPr lang="en-US" sz="1600"/>
                    </a:p>
                  </a:txBody>
                  <a:tcPr/>
                </a:tc>
                <a:tc>
                  <a:txBody>
                    <a:bodyPr/>
                    <a:lstStyle/>
                    <a:p>
                      <a:pPr algn="ctr"/>
                      <a:r>
                        <a:rPr lang="en-US" sz="1600" smtClean="0"/>
                        <a:t>caller</a:t>
                      </a:r>
                      <a:endParaRPr lang="en-US" sz="1600"/>
                    </a:p>
                  </a:txBody>
                  <a:tcPr/>
                </a:tc>
                <a:extLst>
                  <a:ext uri="{0D108BD9-81ED-4DB2-BD59-A6C34878D82A}">
                    <a16:rowId xmlns:a16="http://schemas.microsoft.com/office/drawing/2014/main" val="10005"/>
                  </a:ext>
                </a:extLst>
              </a:tr>
              <a:tr h="319715">
                <a:tc>
                  <a:txBody>
                    <a:bodyPr/>
                    <a:lstStyle/>
                    <a:p>
                      <a:pPr algn="ctr"/>
                      <a:r>
                        <a:rPr lang="en-US" sz="1600" smtClean="0"/>
                        <a:t>f8-f9</a:t>
                      </a:r>
                      <a:endParaRPr lang="en-US" sz="1600"/>
                    </a:p>
                  </a:txBody>
                  <a:tcPr/>
                </a:tc>
                <a:tc>
                  <a:txBody>
                    <a:bodyPr/>
                    <a:lstStyle/>
                    <a:p>
                      <a:pPr algn="ctr"/>
                      <a:r>
                        <a:rPr lang="en-US" sz="1600" smtClean="0"/>
                        <a:t>fs0-fs1</a:t>
                      </a:r>
                      <a:endParaRPr lang="en-US" sz="1600"/>
                    </a:p>
                  </a:txBody>
                  <a:tcPr/>
                </a:tc>
                <a:tc>
                  <a:txBody>
                    <a:bodyPr/>
                    <a:lstStyle/>
                    <a:p>
                      <a:pPr algn="ctr"/>
                      <a:r>
                        <a:rPr lang="en-US" sz="1600" smtClean="0"/>
                        <a:t>FP saved</a:t>
                      </a:r>
                      <a:endParaRPr lang="en-US" sz="1600"/>
                    </a:p>
                  </a:txBody>
                  <a:tcPr/>
                </a:tc>
                <a:tc>
                  <a:txBody>
                    <a:bodyPr/>
                    <a:lstStyle/>
                    <a:p>
                      <a:pPr algn="ctr"/>
                      <a:r>
                        <a:rPr lang="en-US" sz="1600" smtClean="0"/>
                        <a:t>callee</a:t>
                      </a:r>
                      <a:endParaRPr lang="en-US" sz="1600"/>
                    </a:p>
                  </a:txBody>
                  <a:tcPr/>
                </a:tc>
                <a:extLst>
                  <a:ext uri="{0D108BD9-81ED-4DB2-BD59-A6C34878D82A}">
                    <a16:rowId xmlns:a16="http://schemas.microsoft.com/office/drawing/2014/main" val="10006"/>
                  </a:ext>
                </a:extLst>
              </a:tr>
              <a:tr h="552236">
                <a:tc>
                  <a:txBody>
                    <a:bodyPr/>
                    <a:lstStyle/>
                    <a:p>
                      <a:pPr algn="ctr"/>
                      <a:r>
                        <a:rPr lang="en-US" sz="1600" smtClean="0"/>
                        <a:t>f10-f17</a:t>
                      </a:r>
                      <a:endParaRPr lang="en-US" sz="1600"/>
                    </a:p>
                  </a:txBody>
                  <a:tcPr/>
                </a:tc>
                <a:tc>
                  <a:txBody>
                    <a:bodyPr/>
                    <a:lstStyle/>
                    <a:p>
                      <a:pPr algn="ctr"/>
                      <a:r>
                        <a:rPr lang="en-US" sz="1600" smtClean="0"/>
                        <a:t>fa0-fa7</a:t>
                      </a:r>
                      <a:endParaRPr lang="en-US" sz="1600"/>
                    </a:p>
                  </a:txBody>
                  <a:tcPr/>
                </a:tc>
                <a:tc>
                  <a:txBody>
                    <a:bodyPr/>
                    <a:lstStyle/>
                    <a:p>
                      <a:pPr algn="ctr"/>
                      <a:r>
                        <a:rPr lang="en-US" sz="1600" smtClean="0"/>
                        <a:t>FP arguments</a:t>
                      </a:r>
                      <a:endParaRPr lang="en-US" sz="1600"/>
                    </a:p>
                  </a:txBody>
                  <a:tcPr/>
                </a:tc>
                <a:tc>
                  <a:txBody>
                    <a:bodyPr/>
                    <a:lstStyle/>
                    <a:p>
                      <a:pPr algn="ctr"/>
                      <a:r>
                        <a:rPr lang="en-US" sz="1600" smtClean="0"/>
                        <a:t>callee</a:t>
                      </a:r>
                      <a:endParaRPr lang="en-US" sz="1600"/>
                    </a:p>
                  </a:txBody>
                  <a:tcPr/>
                </a:tc>
                <a:extLst>
                  <a:ext uri="{0D108BD9-81ED-4DB2-BD59-A6C34878D82A}">
                    <a16:rowId xmlns:a16="http://schemas.microsoft.com/office/drawing/2014/main" val="10007"/>
                  </a:ext>
                </a:extLst>
              </a:tr>
              <a:tr h="314280">
                <a:tc>
                  <a:txBody>
                    <a:bodyPr/>
                    <a:lstStyle/>
                    <a:p>
                      <a:pPr algn="ctr"/>
                      <a:r>
                        <a:rPr lang="en-US" sz="1600" smtClean="0"/>
                        <a:t>f18-f27</a:t>
                      </a:r>
                      <a:endParaRPr lang="en-US" sz="1600"/>
                    </a:p>
                  </a:txBody>
                  <a:tcPr/>
                </a:tc>
                <a:tc>
                  <a:txBody>
                    <a:bodyPr/>
                    <a:lstStyle/>
                    <a:p>
                      <a:pPr algn="ctr"/>
                      <a:r>
                        <a:rPr lang="en-US" sz="1600" smtClean="0"/>
                        <a:t>fs2-fs21</a:t>
                      </a:r>
                      <a:endParaRPr lang="en-US" sz="1600"/>
                    </a:p>
                  </a:txBody>
                  <a:tcPr/>
                </a:tc>
                <a:tc>
                  <a:txBody>
                    <a:bodyPr/>
                    <a:lstStyle/>
                    <a:p>
                      <a:pPr algn="ctr"/>
                      <a:r>
                        <a:rPr lang="en-US" sz="1600" smtClean="0"/>
                        <a:t>FP saved</a:t>
                      </a:r>
                      <a:endParaRPr lang="en-US" sz="1600"/>
                    </a:p>
                  </a:txBody>
                  <a:tcPr/>
                </a:tc>
                <a:tc>
                  <a:txBody>
                    <a:bodyPr/>
                    <a:lstStyle/>
                    <a:p>
                      <a:pPr algn="ctr"/>
                      <a:r>
                        <a:rPr lang="en-US" sz="1600" smtClean="0"/>
                        <a:t>callee</a:t>
                      </a:r>
                      <a:endParaRPr lang="en-US" sz="1600"/>
                    </a:p>
                  </a:txBody>
                  <a:tcPr/>
                </a:tc>
                <a:extLst>
                  <a:ext uri="{0D108BD9-81ED-4DB2-BD59-A6C34878D82A}">
                    <a16:rowId xmlns:a16="http://schemas.microsoft.com/office/drawing/2014/main" val="10008"/>
                  </a:ext>
                </a:extLst>
              </a:tr>
              <a:tr h="123016">
                <a:tc>
                  <a:txBody>
                    <a:bodyPr/>
                    <a:lstStyle/>
                    <a:p>
                      <a:pPr algn="ctr"/>
                      <a:r>
                        <a:rPr lang="en-US" sz="1600" smtClean="0"/>
                        <a:t>f28-f31</a:t>
                      </a:r>
                      <a:endParaRPr lang="en-US" sz="1600"/>
                    </a:p>
                  </a:txBody>
                  <a:tcPr/>
                </a:tc>
                <a:tc>
                  <a:txBody>
                    <a:bodyPr/>
                    <a:lstStyle/>
                    <a:p>
                      <a:pPr algn="ctr"/>
                      <a:r>
                        <a:rPr lang="en-US" sz="1600" smtClean="0"/>
                        <a:t>ft8-ft11</a:t>
                      </a:r>
                      <a:endParaRPr lang="en-US" sz="1600"/>
                    </a:p>
                  </a:txBody>
                  <a:tcPr/>
                </a:tc>
                <a:tc>
                  <a:txBody>
                    <a:bodyPr/>
                    <a:lstStyle/>
                    <a:p>
                      <a:pPr algn="ctr"/>
                      <a:r>
                        <a:rPr lang="en-US" sz="1600" smtClean="0"/>
                        <a:t>FP temps</a:t>
                      </a:r>
                      <a:endParaRPr lang="en-US" sz="1600"/>
                    </a:p>
                  </a:txBody>
                  <a:tcPr/>
                </a:tc>
                <a:tc>
                  <a:txBody>
                    <a:bodyPr/>
                    <a:lstStyle/>
                    <a:p>
                      <a:pPr algn="ctr"/>
                      <a:r>
                        <a:rPr lang="en-US" sz="1600" smtClean="0"/>
                        <a:t>caller</a:t>
                      </a:r>
                      <a:endParaRPr lang="en-US" sz="160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30350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Instruction Set Architecture</a:t>
            </a:r>
            <a:endParaRPr lang="en-US"/>
          </a:p>
        </p:txBody>
      </p:sp>
      <p:sp>
        <p:nvSpPr>
          <p:cNvPr id="3" name="Content Placeholder 2"/>
          <p:cNvSpPr>
            <a:spLocks noGrp="1"/>
          </p:cNvSpPr>
          <p:nvPr>
            <p:ph idx="1"/>
          </p:nvPr>
        </p:nvSpPr>
        <p:spPr/>
        <p:txBody>
          <a:bodyPr/>
          <a:lstStyle/>
          <a:p>
            <a:r>
              <a:rPr lang="en-US" sz="2800" smtClean="0"/>
              <a:t>Memory addressing</a:t>
            </a:r>
          </a:p>
          <a:p>
            <a:pPr lvl="1"/>
            <a:r>
              <a:rPr lang="en-US" sz="2400" smtClean="0"/>
              <a:t>RISC-V:  byte addressed, aligned accesses faster</a:t>
            </a:r>
          </a:p>
          <a:p>
            <a:r>
              <a:rPr lang="en-US" sz="2800" smtClean="0"/>
              <a:t>Addressing modes</a:t>
            </a:r>
          </a:p>
          <a:p>
            <a:pPr lvl="1"/>
            <a:r>
              <a:rPr lang="en-US" sz="2400" smtClean="0"/>
              <a:t>RISC-V:  Register, immediate, displacement (base+offset)</a:t>
            </a:r>
          </a:p>
          <a:p>
            <a:pPr lvl="1"/>
            <a:r>
              <a:rPr lang="en-US" sz="2400" smtClean="0"/>
              <a:t>Other examples:  autoincrement, indexed, PC-relative</a:t>
            </a:r>
          </a:p>
          <a:p>
            <a:r>
              <a:rPr lang="en-US" sz="2800"/>
              <a:t>Types and size of operands</a:t>
            </a:r>
          </a:p>
          <a:p>
            <a:pPr lvl="1"/>
            <a:r>
              <a:rPr lang="en-US" sz="2400" smtClean="0"/>
              <a:t>RISC-V:  8-bit</a:t>
            </a:r>
            <a:r>
              <a:rPr lang="en-US" sz="2400"/>
              <a:t>, 32-bit, 64-bit</a:t>
            </a:r>
          </a:p>
          <a:p>
            <a:pPr lvl="1"/>
            <a:endParaRPr lang="en-US" sz="2400" smtClean="0"/>
          </a:p>
        </p:txBody>
      </p:sp>
      <p:sp>
        <p:nvSpPr>
          <p:cNvPr id="4" name="Footer Placeholder 3"/>
          <p:cNvSpPr>
            <a:spLocks noGrp="1"/>
          </p:cNvSpPr>
          <p:nvPr>
            <p:ph type="ftr" sz="quarter" idx="10"/>
          </p:nvPr>
        </p:nvSpPr>
        <p:spPr/>
        <p:txBody>
          <a:bodyPr/>
          <a:lstStyle/>
          <a:p>
            <a:r>
              <a:rPr lang="en-AU" smtClean="0"/>
              <a:t>Copyright © 2019, Elsevier Inc. All rights reserved.</a:t>
            </a:r>
            <a:endParaRPr lang="en-AU" dirty="0"/>
          </a:p>
        </p:txBody>
      </p:sp>
      <p:sp>
        <p:nvSpPr>
          <p:cNvPr id="5" name="Text Box 5"/>
          <p:cNvSpPr txBox="1">
            <a:spLocks noChangeArrowheads="1"/>
          </p:cNvSpPr>
          <p:nvPr/>
        </p:nvSpPr>
        <p:spPr bwMode="auto">
          <a:xfrm rot="5400000">
            <a:off x="7265279" y="1511893"/>
            <a:ext cx="339073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Defining Computer Architecture</a:t>
            </a:r>
            <a:endParaRPr lang="en-US" sz="1800" dirty="0">
              <a:solidFill>
                <a:srgbClr val="0066FF"/>
              </a:solidFill>
              <a:latin typeface="Arial" charset="0"/>
            </a:endParaRPr>
          </a:p>
        </p:txBody>
      </p:sp>
    </p:spTree>
    <p:extLst>
      <p:ext uri="{BB962C8B-B14F-4D97-AF65-F5344CB8AC3E}">
        <p14:creationId xmlns:p14="http://schemas.microsoft.com/office/powerpoint/2010/main" val="4212925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Instruction Set Architecture</a:t>
            </a:r>
            <a:endParaRPr lang="en-US"/>
          </a:p>
        </p:txBody>
      </p:sp>
      <p:sp>
        <p:nvSpPr>
          <p:cNvPr id="3" name="Content Placeholder 2"/>
          <p:cNvSpPr>
            <a:spLocks noGrp="1"/>
          </p:cNvSpPr>
          <p:nvPr>
            <p:ph idx="1"/>
          </p:nvPr>
        </p:nvSpPr>
        <p:spPr/>
        <p:txBody>
          <a:bodyPr/>
          <a:lstStyle/>
          <a:p>
            <a:r>
              <a:rPr lang="en-US" sz="2800" smtClean="0"/>
              <a:t>Operations</a:t>
            </a:r>
          </a:p>
          <a:p>
            <a:pPr lvl="1"/>
            <a:r>
              <a:rPr lang="en-US" sz="2400" smtClean="0"/>
              <a:t>RISC-V:  data transfer, arithmetic, logical, control, floating point</a:t>
            </a:r>
          </a:p>
          <a:p>
            <a:pPr lvl="1"/>
            <a:r>
              <a:rPr lang="en-US" sz="2400" smtClean="0"/>
              <a:t>See Fig. 1.5 in text</a:t>
            </a:r>
          </a:p>
          <a:p>
            <a:r>
              <a:rPr lang="en-US" sz="2800" smtClean="0"/>
              <a:t>Control flow instructions</a:t>
            </a:r>
          </a:p>
          <a:p>
            <a:pPr lvl="1"/>
            <a:r>
              <a:rPr lang="en-US" sz="2400" smtClean="0"/>
              <a:t>Use content of registers (RISC-V) vs. status bits (x86, ARMv7, ARMv8)</a:t>
            </a:r>
          </a:p>
          <a:p>
            <a:pPr lvl="1"/>
            <a:r>
              <a:rPr lang="en-US" sz="2400" smtClean="0"/>
              <a:t>Return address in register (RISC-V, ARMv7, ARMv8) vs. on stack (x86)</a:t>
            </a:r>
          </a:p>
          <a:p>
            <a:r>
              <a:rPr lang="en-US" sz="2800" smtClean="0"/>
              <a:t>Encoding</a:t>
            </a:r>
          </a:p>
          <a:p>
            <a:pPr lvl="1"/>
            <a:r>
              <a:rPr lang="en-US" sz="2400" smtClean="0"/>
              <a:t>Fixed (RISC-V, ARMv7/v8 except compact instruction set) vs. variable length (x86)</a:t>
            </a:r>
          </a:p>
        </p:txBody>
      </p:sp>
      <p:sp>
        <p:nvSpPr>
          <p:cNvPr id="4" name="Footer Placeholder 3"/>
          <p:cNvSpPr>
            <a:spLocks noGrp="1"/>
          </p:cNvSpPr>
          <p:nvPr>
            <p:ph type="ftr" sz="quarter" idx="10"/>
          </p:nvPr>
        </p:nvSpPr>
        <p:spPr/>
        <p:txBody>
          <a:bodyPr/>
          <a:lstStyle/>
          <a:p>
            <a:r>
              <a:rPr lang="en-AU" smtClean="0"/>
              <a:t>Copyright © 2019, Elsevier Inc. All rights reserved.</a:t>
            </a:r>
            <a:endParaRPr lang="en-AU" dirty="0"/>
          </a:p>
        </p:txBody>
      </p:sp>
      <p:sp>
        <p:nvSpPr>
          <p:cNvPr id="5" name="Text Box 5"/>
          <p:cNvSpPr txBox="1">
            <a:spLocks noChangeArrowheads="1"/>
          </p:cNvSpPr>
          <p:nvPr/>
        </p:nvSpPr>
        <p:spPr bwMode="auto">
          <a:xfrm rot="5400000">
            <a:off x="7265279" y="1511893"/>
            <a:ext cx="339073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Defining Computer Architecture</a:t>
            </a:r>
            <a:endParaRPr lang="en-US" sz="1800" dirty="0">
              <a:solidFill>
                <a:srgbClr val="0066FF"/>
              </a:solidFill>
              <a:latin typeface="Arial" charset="0"/>
            </a:endParaRPr>
          </a:p>
        </p:txBody>
      </p:sp>
    </p:spTree>
    <p:extLst>
      <p:ext uri="{BB962C8B-B14F-4D97-AF65-F5344CB8AC3E}">
        <p14:creationId xmlns:p14="http://schemas.microsoft.com/office/powerpoint/2010/main" val="535005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7" name="Rectangle 1"/>
          <p:cNvSpPr>
            <a:spLocks noChangeArrowheads="1"/>
          </p:cNvSpPr>
          <p:nvPr/>
        </p:nvSpPr>
        <p:spPr bwMode="auto">
          <a:xfrm>
            <a:off x="381000" y="5302250"/>
            <a:ext cx="8382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a:t>Figure 1.8 Summary of some of the most important functional requirements an architect faces. </a:t>
            </a:r>
            <a:r>
              <a:rPr lang="en-US" altLang="en-US" sz="1100"/>
              <a:t>The left-hand column describes the class of requirement, while the right-hand column gives specific examples. The right-hand column also contains references to chapters and appendices that deal with the specific issues.</a:t>
            </a:r>
          </a:p>
        </p:txBody>
      </p:sp>
      <p:pic>
        <p:nvPicPr>
          <p:cNvPr id="11268" name="Picture 2" descr="Z:\WOMAT\Production\Artfinal\0000000038\MKCAD\978-0-12-811905-1\0003165540\XMLLowres\f01-08-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0347" y="533399"/>
            <a:ext cx="5615949" cy="47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38338" y="107950"/>
            <a:ext cx="5802014" cy="400110"/>
          </a:xfrm>
          <a:prstGeom prst="rect">
            <a:avLst/>
          </a:prstGeom>
          <a:noFill/>
        </p:spPr>
        <p:txBody>
          <a:bodyPr wrap="square" rtlCol="0">
            <a:spAutoFit/>
          </a:bodyPr>
          <a:lstStyle/>
          <a:p>
            <a:r>
              <a:rPr lang="en-US" sz="2000" dirty="0" smtClean="0">
                <a:solidFill>
                  <a:srgbClr val="FF0000"/>
                </a:solidFill>
              </a:rPr>
              <a:t>Some “real” computer architecture</a:t>
            </a:r>
            <a:endParaRPr lang="en-US" sz="2000" dirty="0">
              <a:solidFill>
                <a:srgbClr val="FF0000"/>
              </a:solidFill>
            </a:endParaRPr>
          </a:p>
        </p:txBody>
      </p:sp>
    </p:spTree>
    <p:extLst>
      <p:ext uri="{BB962C8B-B14F-4D97-AF65-F5344CB8AC3E}">
        <p14:creationId xmlns:p14="http://schemas.microsoft.com/office/powerpoint/2010/main" val="28051602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Trends in Technology</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000" dirty="0" smtClean="0"/>
              <a:t>Integrated </a:t>
            </a:r>
            <a:r>
              <a:rPr lang="en-US" sz="2000" smtClean="0"/>
              <a:t>circuit technology (Moore’s Law)</a:t>
            </a:r>
            <a:endParaRPr lang="en-US" sz="2000" dirty="0" smtClean="0"/>
          </a:p>
          <a:p>
            <a:pPr lvl="1">
              <a:lnSpc>
                <a:spcPct val="90000"/>
              </a:lnSpc>
            </a:pPr>
            <a:r>
              <a:rPr lang="en-US" sz="1800" dirty="0" smtClean="0"/>
              <a:t>Transistor density</a:t>
            </a:r>
            <a:r>
              <a:rPr lang="en-US" sz="1800" smtClean="0"/>
              <a:t>:  35%/year</a:t>
            </a:r>
            <a:endParaRPr lang="en-US" sz="1800" dirty="0" smtClean="0"/>
          </a:p>
          <a:p>
            <a:pPr lvl="1">
              <a:lnSpc>
                <a:spcPct val="90000"/>
              </a:lnSpc>
            </a:pPr>
            <a:r>
              <a:rPr lang="en-US" sz="1800" dirty="0" smtClean="0"/>
              <a:t>Die size:  10-20%/year</a:t>
            </a:r>
          </a:p>
          <a:p>
            <a:pPr lvl="1">
              <a:lnSpc>
                <a:spcPct val="90000"/>
              </a:lnSpc>
            </a:pPr>
            <a:r>
              <a:rPr lang="en-US" sz="1800" dirty="0" smtClean="0"/>
              <a:t>Integration overall:  40-55</a:t>
            </a:r>
            <a:r>
              <a:rPr lang="en-US" sz="1800" smtClean="0"/>
              <a:t>%/year</a:t>
            </a:r>
            <a:endParaRPr lang="en-US" sz="1800" dirty="0" smtClean="0"/>
          </a:p>
          <a:p>
            <a:pPr lvl="1">
              <a:lnSpc>
                <a:spcPct val="90000"/>
              </a:lnSpc>
            </a:pPr>
            <a:endParaRPr lang="en-US" sz="1800" dirty="0" smtClean="0"/>
          </a:p>
          <a:p>
            <a:pPr>
              <a:lnSpc>
                <a:spcPct val="90000"/>
              </a:lnSpc>
            </a:pPr>
            <a:r>
              <a:rPr lang="en-US" sz="2000" dirty="0" smtClean="0"/>
              <a:t>DRAM capacity:  25-40%/year (</a:t>
            </a:r>
            <a:r>
              <a:rPr lang="en-US" sz="2000" smtClean="0"/>
              <a:t>slowing)</a:t>
            </a:r>
          </a:p>
          <a:p>
            <a:pPr lvl="1">
              <a:lnSpc>
                <a:spcPct val="90000"/>
              </a:lnSpc>
            </a:pPr>
            <a:r>
              <a:rPr lang="en-US" sz="1800" smtClean="0"/>
              <a:t>8 Gb (2014), 16 Gb (2019), possibly no 32 Gb</a:t>
            </a:r>
            <a:endParaRPr lang="en-US" sz="1800" dirty="0" smtClean="0"/>
          </a:p>
          <a:p>
            <a:pPr>
              <a:lnSpc>
                <a:spcPct val="90000"/>
              </a:lnSpc>
            </a:pPr>
            <a:endParaRPr lang="en-US" sz="2000" dirty="0" smtClean="0"/>
          </a:p>
          <a:p>
            <a:pPr>
              <a:lnSpc>
                <a:spcPct val="90000"/>
              </a:lnSpc>
            </a:pPr>
            <a:r>
              <a:rPr lang="en-US" sz="2000" dirty="0" smtClean="0"/>
              <a:t>Flash capacity:  50-60%/year</a:t>
            </a:r>
          </a:p>
          <a:p>
            <a:pPr lvl="1">
              <a:lnSpc>
                <a:spcPct val="90000"/>
              </a:lnSpc>
            </a:pPr>
            <a:r>
              <a:rPr lang="en-US" sz="1800" smtClean="0"/>
              <a:t>8-10X </a:t>
            </a:r>
            <a:r>
              <a:rPr lang="en-US" sz="1800" dirty="0" smtClean="0"/>
              <a:t>cheaper/bit than DRAM</a:t>
            </a:r>
          </a:p>
          <a:p>
            <a:pPr>
              <a:lnSpc>
                <a:spcPct val="90000"/>
              </a:lnSpc>
            </a:pPr>
            <a:endParaRPr lang="en-US" sz="2000" dirty="0" smtClean="0"/>
          </a:p>
          <a:p>
            <a:pPr>
              <a:lnSpc>
                <a:spcPct val="90000"/>
              </a:lnSpc>
            </a:pPr>
            <a:r>
              <a:rPr lang="en-US" sz="2000" dirty="0" smtClean="0"/>
              <a:t>Magnetic </a:t>
            </a:r>
            <a:r>
              <a:rPr lang="en-US" sz="2000" smtClean="0"/>
              <a:t>disk capacity:  recently slowed to 5%/year</a:t>
            </a:r>
          </a:p>
          <a:p>
            <a:pPr lvl="1">
              <a:lnSpc>
                <a:spcPct val="90000"/>
              </a:lnSpc>
            </a:pPr>
            <a:r>
              <a:rPr lang="en-US" sz="1800" smtClean="0"/>
              <a:t>Density increases may no longer be possible, maybe increase from 7 to 9 platters</a:t>
            </a:r>
            <a:endParaRPr lang="en-US" sz="1800" dirty="0" smtClean="0"/>
          </a:p>
          <a:p>
            <a:pPr lvl="1">
              <a:lnSpc>
                <a:spcPct val="90000"/>
              </a:lnSpc>
            </a:pPr>
            <a:r>
              <a:rPr lang="en-US" sz="1800" smtClean="0"/>
              <a:t>8-10X </a:t>
            </a:r>
            <a:r>
              <a:rPr lang="en-US" sz="1800" dirty="0" smtClean="0"/>
              <a:t>cheaper/bit then Flash</a:t>
            </a:r>
          </a:p>
          <a:p>
            <a:pPr lvl="1">
              <a:lnSpc>
                <a:spcPct val="90000"/>
              </a:lnSpc>
            </a:pPr>
            <a:r>
              <a:rPr lang="en-US" sz="1800" smtClean="0"/>
              <a:t>200-300X </a:t>
            </a:r>
            <a:r>
              <a:rPr lang="en-US" sz="1800" dirty="0" smtClean="0"/>
              <a:t>cheaper/bit than DRAM</a:t>
            </a:r>
          </a:p>
        </p:txBody>
      </p:sp>
      <p:sp>
        <p:nvSpPr>
          <p:cNvPr id="242693" name="Text Box 5"/>
          <p:cNvSpPr txBox="1">
            <a:spLocks noChangeArrowheads="1"/>
          </p:cNvSpPr>
          <p:nvPr/>
        </p:nvSpPr>
        <p:spPr bwMode="auto">
          <a:xfrm rot="5400000">
            <a:off x="7776895" y="997773"/>
            <a:ext cx="236487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Trends in Technology</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Computer Technology</a:t>
            </a:r>
            <a:endParaRPr lang="en-AU" dirty="0"/>
          </a:p>
        </p:txBody>
      </p:sp>
      <p:sp>
        <p:nvSpPr>
          <p:cNvPr id="242691" name="Rectangle 3"/>
          <p:cNvSpPr>
            <a:spLocks noGrp="1" noChangeArrowheads="1"/>
          </p:cNvSpPr>
          <p:nvPr>
            <p:ph idx="1"/>
          </p:nvPr>
        </p:nvSpPr>
        <p:spPr/>
        <p:txBody>
          <a:bodyPr/>
          <a:lstStyle/>
          <a:p>
            <a:pPr>
              <a:lnSpc>
                <a:spcPct val="90000"/>
              </a:lnSpc>
            </a:pPr>
            <a:r>
              <a:rPr lang="en-US" dirty="0" smtClean="0"/>
              <a:t>Performance improvements:</a:t>
            </a:r>
          </a:p>
          <a:p>
            <a:pPr lvl="1">
              <a:lnSpc>
                <a:spcPct val="90000"/>
              </a:lnSpc>
            </a:pPr>
            <a:r>
              <a:rPr lang="en-US" dirty="0" smtClean="0"/>
              <a:t>Improvements in semiconductor technology</a:t>
            </a:r>
          </a:p>
          <a:p>
            <a:pPr lvl="2">
              <a:lnSpc>
                <a:spcPct val="90000"/>
              </a:lnSpc>
            </a:pPr>
            <a:r>
              <a:rPr lang="en-US" dirty="0" smtClean="0"/>
              <a:t>Feature size, clock speed</a:t>
            </a:r>
          </a:p>
          <a:p>
            <a:pPr lvl="1">
              <a:lnSpc>
                <a:spcPct val="90000"/>
              </a:lnSpc>
            </a:pPr>
            <a:r>
              <a:rPr lang="en-US" dirty="0" smtClean="0"/>
              <a:t>Improvements in computer architectures</a:t>
            </a:r>
          </a:p>
          <a:p>
            <a:pPr lvl="2">
              <a:lnSpc>
                <a:spcPct val="90000"/>
              </a:lnSpc>
            </a:pPr>
            <a:r>
              <a:rPr lang="en-US" dirty="0" smtClean="0"/>
              <a:t>Enabled by HLL compilers, UNIX</a:t>
            </a:r>
          </a:p>
          <a:p>
            <a:pPr lvl="2">
              <a:lnSpc>
                <a:spcPct val="90000"/>
              </a:lnSpc>
            </a:pPr>
            <a:r>
              <a:rPr lang="en-US" dirty="0" smtClean="0"/>
              <a:t>Lead to RISC architectures </a:t>
            </a:r>
            <a:r>
              <a:rPr lang="en-US" dirty="0" smtClean="0">
                <a:solidFill>
                  <a:srgbClr val="FF0000"/>
                </a:solidFill>
              </a:rPr>
              <a:t>but X86 is CISC</a:t>
            </a:r>
            <a:endParaRPr lang="en-US" dirty="0" smtClean="0"/>
          </a:p>
          <a:p>
            <a:pPr lvl="1">
              <a:lnSpc>
                <a:spcPct val="90000"/>
              </a:lnSpc>
            </a:pPr>
            <a:endParaRPr lang="en-US" dirty="0" smtClean="0"/>
          </a:p>
          <a:p>
            <a:pPr lvl="1">
              <a:lnSpc>
                <a:spcPct val="90000"/>
              </a:lnSpc>
            </a:pPr>
            <a:r>
              <a:rPr lang="en-US" dirty="0" smtClean="0"/>
              <a:t>Together have enabled:</a:t>
            </a:r>
          </a:p>
          <a:p>
            <a:pPr lvl="2">
              <a:lnSpc>
                <a:spcPct val="90000"/>
              </a:lnSpc>
            </a:pPr>
            <a:r>
              <a:rPr lang="en-US" dirty="0" smtClean="0"/>
              <a:t>Lightweight computers</a:t>
            </a:r>
          </a:p>
          <a:p>
            <a:pPr lvl="2">
              <a:lnSpc>
                <a:spcPct val="90000"/>
              </a:lnSpc>
            </a:pPr>
            <a:r>
              <a:rPr lang="en-US" dirty="0" smtClean="0"/>
              <a:t>Productivity-based managed/interpreted programming languages</a:t>
            </a:r>
          </a:p>
        </p:txBody>
      </p:sp>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3" name="Text Box 5"/>
          <p:cNvSpPr txBox="1">
            <a:spLocks noChangeArrowheads="1"/>
          </p:cNvSpPr>
          <p:nvPr/>
        </p:nvSpPr>
        <p:spPr bwMode="auto">
          <a:xfrm rot="5400000">
            <a:off x="8265582" y="507395"/>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Bandwidth and Latency</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Bandwidth or throughput</a:t>
            </a:r>
          </a:p>
          <a:p>
            <a:pPr lvl="1">
              <a:lnSpc>
                <a:spcPct val="90000"/>
              </a:lnSpc>
            </a:pPr>
            <a:r>
              <a:rPr lang="en-US" sz="2400" dirty="0" smtClean="0"/>
              <a:t>Total work done in a given time</a:t>
            </a:r>
          </a:p>
          <a:p>
            <a:pPr lvl="1">
              <a:lnSpc>
                <a:spcPct val="90000"/>
              </a:lnSpc>
            </a:pPr>
            <a:r>
              <a:rPr lang="en-US" sz="2400" dirty="0" smtClean="0"/>
              <a:t>32,000-40,000X improvement for processors</a:t>
            </a:r>
          </a:p>
          <a:p>
            <a:pPr lvl="1">
              <a:lnSpc>
                <a:spcPct val="90000"/>
              </a:lnSpc>
            </a:pPr>
            <a:r>
              <a:rPr lang="en-US" sz="2400" dirty="0" smtClean="0"/>
              <a:t>300-1200X improvement for memory and disks</a:t>
            </a:r>
          </a:p>
          <a:p>
            <a:pPr lvl="1">
              <a:lnSpc>
                <a:spcPct val="90000"/>
              </a:lnSpc>
            </a:pPr>
            <a:endParaRPr lang="en-US" sz="2400" dirty="0" smtClean="0"/>
          </a:p>
          <a:p>
            <a:pPr>
              <a:lnSpc>
                <a:spcPct val="90000"/>
              </a:lnSpc>
            </a:pPr>
            <a:r>
              <a:rPr lang="en-US" sz="2800" dirty="0" smtClean="0"/>
              <a:t>Latency or response time</a:t>
            </a:r>
          </a:p>
          <a:p>
            <a:pPr lvl="1">
              <a:lnSpc>
                <a:spcPct val="90000"/>
              </a:lnSpc>
            </a:pPr>
            <a:r>
              <a:rPr lang="en-US" sz="2400" dirty="0" smtClean="0"/>
              <a:t>Time between start and completion of an event</a:t>
            </a:r>
          </a:p>
          <a:p>
            <a:pPr lvl="1">
              <a:lnSpc>
                <a:spcPct val="90000"/>
              </a:lnSpc>
            </a:pPr>
            <a:r>
              <a:rPr lang="en-US" sz="2400" dirty="0" smtClean="0"/>
              <a:t>50-90X improvement for processors</a:t>
            </a:r>
          </a:p>
          <a:p>
            <a:pPr lvl="1">
              <a:lnSpc>
                <a:spcPct val="90000"/>
              </a:lnSpc>
            </a:pPr>
            <a:r>
              <a:rPr lang="en-US" sz="2400" dirty="0" smtClean="0"/>
              <a:t>6-8X improvement for memory and disks</a:t>
            </a:r>
            <a:endParaRPr lang="en-US" dirty="0" smtClean="0"/>
          </a:p>
        </p:txBody>
      </p:sp>
      <p:sp>
        <p:nvSpPr>
          <p:cNvPr id="242693" name="Text Box 5"/>
          <p:cNvSpPr txBox="1">
            <a:spLocks noChangeArrowheads="1"/>
          </p:cNvSpPr>
          <p:nvPr/>
        </p:nvSpPr>
        <p:spPr bwMode="auto">
          <a:xfrm rot="5400000">
            <a:off x="7776895" y="997773"/>
            <a:ext cx="236487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Trends in Technology</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483330" name="Rectangle 2"/>
          <p:cNvSpPr>
            <a:spLocks noGrp="1" noChangeArrowheads="1"/>
          </p:cNvSpPr>
          <p:nvPr>
            <p:ph type="title"/>
          </p:nvPr>
        </p:nvSpPr>
        <p:spPr/>
        <p:txBody>
          <a:bodyPr/>
          <a:lstStyle/>
          <a:p>
            <a:r>
              <a:rPr lang="en-US" dirty="0" smtClean="0"/>
              <a:t>Bandwidth and Latency</a:t>
            </a:r>
            <a:endParaRPr lang="en-GB" dirty="0"/>
          </a:p>
        </p:txBody>
      </p:sp>
      <p:sp>
        <p:nvSpPr>
          <p:cNvPr id="483336" name="Text Box 8"/>
          <p:cNvSpPr txBox="1">
            <a:spLocks noChangeArrowheads="1"/>
          </p:cNvSpPr>
          <p:nvPr/>
        </p:nvSpPr>
        <p:spPr bwMode="auto">
          <a:xfrm>
            <a:off x="1437914" y="5805264"/>
            <a:ext cx="5798382" cy="400110"/>
          </a:xfrm>
          <a:prstGeom prst="rect">
            <a:avLst/>
          </a:prstGeom>
          <a:noFill/>
          <a:ln w="9525" algn="ctr">
            <a:noFill/>
            <a:miter lim="800000"/>
            <a:headEnd/>
            <a:tailEnd/>
          </a:ln>
          <a:effectLst/>
        </p:spPr>
        <p:txBody>
          <a:bodyPr wrap="none">
            <a:spAutoFit/>
          </a:bodyPr>
          <a:lstStyle/>
          <a:p>
            <a:pPr algn="ctr"/>
            <a:r>
              <a:rPr lang="en-US" sz="2000" dirty="0" smtClean="0">
                <a:solidFill>
                  <a:srgbClr val="000066"/>
                </a:solidFill>
                <a:latin typeface="Arial" charset="0"/>
              </a:rPr>
              <a:t>Log-log plot of bandwidth and latency milestones</a:t>
            </a:r>
            <a:endParaRPr lang="en-GB" sz="2000" dirty="0">
              <a:solidFill>
                <a:srgbClr val="000066"/>
              </a:solidFill>
              <a:latin typeface="Arial" charset="0"/>
            </a:endParaRPr>
          </a:p>
        </p:txBody>
      </p:sp>
      <p:sp>
        <p:nvSpPr>
          <p:cNvPr id="9" name="Text Box 5"/>
          <p:cNvSpPr txBox="1">
            <a:spLocks noChangeArrowheads="1"/>
          </p:cNvSpPr>
          <p:nvPr/>
        </p:nvSpPr>
        <p:spPr bwMode="auto">
          <a:xfrm rot="5400000">
            <a:off x="7776895" y="997773"/>
            <a:ext cx="236487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Trends in Technology</a:t>
            </a:r>
            <a:endParaRPr lang="en-US" sz="1800" dirty="0">
              <a:solidFill>
                <a:srgbClr val="0066FF"/>
              </a:solidFill>
              <a:latin typeface="Arial" charset="0"/>
            </a:endParaRPr>
          </a:p>
        </p:txBody>
      </p:sp>
      <p:pic>
        <p:nvPicPr>
          <p:cNvPr id="3" name="Picture 2"/>
          <p:cNvPicPr>
            <a:picLocks noChangeAspect="1"/>
          </p:cNvPicPr>
          <p:nvPr/>
        </p:nvPicPr>
        <p:blipFill>
          <a:blip r:embed="rId2"/>
          <a:stretch>
            <a:fillRect/>
          </a:stretch>
        </p:blipFill>
        <p:spPr>
          <a:xfrm>
            <a:off x="1636805" y="969338"/>
            <a:ext cx="5400600" cy="4835926"/>
          </a:xfrm>
          <a:prstGeom prst="rect">
            <a:avLst/>
          </a:prstGeom>
        </p:spPr>
      </p:pic>
      <p:sp>
        <p:nvSpPr>
          <p:cNvPr id="2" name="TextBox 1"/>
          <p:cNvSpPr txBox="1"/>
          <p:nvPr/>
        </p:nvSpPr>
        <p:spPr>
          <a:xfrm>
            <a:off x="323528" y="4149080"/>
            <a:ext cx="1431546" cy="769441"/>
          </a:xfrm>
          <a:prstGeom prst="rect">
            <a:avLst/>
          </a:prstGeom>
          <a:noFill/>
        </p:spPr>
        <p:txBody>
          <a:bodyPr wrap="none" rtlCol="0">
            <a:spAutoFit/>
          </a:bodyPr>
          <a:lstStyle/>
          <a:p>
            <a:r>
              <a:rPr lang="en-US" sz="2000" dirty="0" smtClean="0">
                <a:solidFill>
                  <a:srgbClr val="FF0000"/>
                </a:solidFill>
              </a:rPr>
              <a:t>Over ~35</a:t>
            </a:r>
          </a:p>
          <a:p>
            <a:r>
              <a:rPr lang="en-US" sz="2000" dirty="0" smtClean="0">
                <a:solidFill>
                  <a:srgbClr val="FF0000"/>
                </a:solidFill>
              </a:rPr>
              <a:t>years</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Transistors and Wires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a:t>Feature size</a:t>
            </a:r>
          </a:p>
          <a:p>
            <a:pPr lvl="1">
              <a:lnSpc>
                <a:spcPct val="90000"/>
              </a:lnSpc>
            </a:pPr>
            <a:r>
              <a:rPr lang="en-US" dirty="0"/>
              <a:t>Minimum size of transistor or wire in x or y dimension</a:t>
            </a:r>
          </a:p>
          <a:p>
            <a:pPr lvl="1">
              <a:lnSpc>
                <a:spcPct val="90000"/>
              </a:lnSpc>
            </a:pPr>
            <a:r>
              <a:rPr lang="en-US" dirty="0"/>
              <a:t>10 microns in 1971 to </a:t>
            </a:r>
            <a:r>
              <a:rPr lang="en-US" dirty="0" smtClean="0"/>
              <a:t>.011 microns </a:t>
            </a:r>
            <a:r>
              <a:rPr lang="en-US" dirty="0"/>
              <a:t>in </a:t>
            </a:r>
            <a:r>
              <a:rPr lang="en-US" dirty="0" smtClean="0"/>
              <a:t>2017</a:t>
            </a:r>
            <a:endParaRPr lang="en-US" dirty="0"/>
          </a:p>
          <a:p>
            <a:pPr lvl="1">
              <a:lnSpc>
                <a:spcPct val="90000"/>
              </a:lnSpc>
            </a:pPr>
            <a:r>
              <a:rPr lang="en-US" dirty="0"/>
              <a:t>Transistor performance scales linearly</a:t>
            </a:r>
          </a:p>
          <a:p>
            <a:pPr lvl="2">
              <a:lnSpc>
                <a:spcPct val="90000"/>
              </a:lnSpc>
            </a:pPr>
            <a:r>
              <a:rPr lang="en-US" dirty="0"/>
              <a:t>Wire delay does not improve with feature size!</a:t>
            </a:r>
          </a:p>
          <a:p>
            <a:pPr lvl="1">
              <a:lnSpc>
                <a:spcPct val="90000"/>
              </a:lnSpc>
            </a:pPr>
            <a:r>
              <a:rPr lang="en-US" dirty="0"/>
              <a:t>Integration density scales </a:t>
            </a:r>
            <a:r>
              <a:rPr lang="en-US" dirty="0" err="1" smtClean="0"/>
              <a:t>quadratically</a:t>
            </a:r>
            <a:r>
              <a:rPr lang="en-US" dirty="0" smtClean="0"/>
              <a:t>. </a:t>
            </a:r>
            <a:r>
              <a:rPr lang="en-US" dirty="0" smtClean="0">
                <a:solidFill>
                  <a:srgbClr val="FF0000"/>
                </a:solidFill>
              </a:rPr>
              <a:t>Namely, 10nm will mean 1M larger density since 1971. Increase in chip size is extra….</a:t>
            </a:r>
            <a:endParaRPr lang="en-US" dirty="0"/>
          </a:p>
        </p:txBody>
      </p:sp>
      <p:sp>
        <p:nvSpPr>
          <p:cNvPr id="242693" name="Text Box 5"/>
          <p:cNvSpPr txBox="1">
            <a:spLocks noChangeArrowheads="1"/>
          </p:cNvSpPr>
          <p:nvPr/>
        </p:nvSpPr>
        <p:spPr bwMode="auto">
          <a:xfrm rot="5400000">
            <a:off x="7776895" y="997773"/>
            <a:ext cx="236487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Trends in Technology</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Power and Energy</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Problem:  Get power in, get power out</a:t>
            </a:r>
          </a:p>
          <a:p>
            <a:pPr>
              <a:lnSpc>
                <a:spcPct val="90000"/>
              </a:lnSpc>
            </a:pPr>
            <a:endParaRPr lang="en-US" sz="2800" dirty="0" smtClean="0"/>
          </a:p>
          <a:p>
            <a:pPr>
              <a:lnSpc>
                <a:spcPct val="90000"/>
              </a:lnSpc>
            </a:pPr>
            <a:r>
              <a:rPr lang="en-US" sz="2800" dirty="0" smtClean="0"/>
              <a:t>Thermal Design Power (TDP)</a:t>
            </a:r>
          </a:p>
          <a:p>
            <a:pPr lvl="1">
              <a:lnSpc>
                <a:spcPct val="90000"/>
              </a:lnSpc>
            </a:pPr>
            <a:r>
              <a:rPr lang="en-US" sz="2400" dirty="0" smtClean="0"/>
              <a:t>Characterizes sustained power consumption</a:t>
            </a:r>
          </a:p>
          <a:p>
            <a:pPr lvl="1">
              <a:lnSpc>
                <a:spcPct val="90000"/>
              </a:lnSpc>
            </a:pPr>
            <a:r>
              <a:rPr lang="en-US" sz="2400" dirty="0" smtClean="0"/>
              <a:t>Used as target for power supply and cooling system</a:t>
            </a:r>
          </a:p>
          <a:p>
            <a:pPr lvl="1">
              <a:lnSpc>
                <a:spcPct val="90000"/>
              </a:lnSpc>
            </a:pPr>
            <a:r>
              <a:rPr lang="en-US" sz="2400" dirty="0" smtClean="0"/>
              <a:t>Lower than </a:t>
            </a:r>
            <a:r>
              <a:rPr lang="en-US" sz="2400" smtClean="0"/>
              <a:t>peak power (1.5X higher), </a:t>
            </a:r>
            <a:r>
              <a:rPr lang="en-US" sz="2400" dirty="0" smtClean="0"/>
              <a:t>higher than average power consumption</a:t>
            </a:r>
          </a:p>
          <a:p>
            <a:pPr lvl="1">
              <a:lnSpc>
                <a:spcPct val="90000"/>
              </a:lnSpc>
            </a:pPr>
            <a:endParaRPr lang="en-US" sz="2400" dirty="0" smtClean="0"/>
          </a:p>
          <a:p>
            <a:pPr>
              <a:lnSpc>
                <a:spcPct val="90000"/>
              </a:lnSpc>
            </a:pPr>
            <a:r>
              <a:rPr lang="en-US" sz="2800" dirty="0" smtClean="0"/>
              <a:t>Clock rate can be reduced dynamically to limit power consumption</a:t>
            </a:r>
          </a:p>
          <a:p>
            <a:pPr>
              <a:lnSpc>
                <a:spcPct val="90000"/>
              </a:lnSpc>
            </a:pPr>
            <a:endParaRPr lang="en-US" sz="2800" dirty="0" smtClean="0"/>
          </a:p>
          <a:p>
            <a:pPr>
              <a:lnSpc>
                <a:spcPct val="90000"/>
              </a:lnSpc>
            </a:pPr>
            <a:r>
              <a:rPr lang="en-US" sz="2800" dirty="0" smtClean="0"/>
              <a:t>Energy per task is often a better measurement</a:t>
            </a:r>
          </a:p>
        </p:txBody>
      </p:sp>
      <p:sp>
        <p:nvSpPr>
          <p:cNvPr id="242693" name="Text Box 5"/>
          <p:cNvSpPr txBox="1">
            <a:spLocks noChangeArrowheads="1"/>
          </p:cNvSpPr>
          <p:nvPr/>
        </p:nvSpPr>
        <p:spPr bwMode="auto">
          <a:xfrm rot="5400000">
            <a:off x="7409358" y="1365311"/>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Trends in Power and Energy</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Dynamic Energy and Power</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Dynamic energy</a:t>
            </a:r>
          </a:p>
          <a:p>
            <a:pPr lvl="1">
              <a:lnSpc>
                <a:spcPct val="90000"/>
              </a:lnSpc>
            </a:pPr>
            <a:r>
              <a:rPr lang="en-US" sz="2400" dirty="0" smtClean="0"/>
              <a:t>Transistor switch from 0 -&gt; 1 or 1 -&gt; 0</a:t>
            </a:r>
          </a:p>
          <a:p>
            <a:pPr lvl="1">
              <a:lnSpc>
                <a:spcPct val="90000"/>
              </a:lnSpc>
            </a:pPr>
            <a:r>
              <a:rPr lang="en-US" sz="2400" dirty="0" smtClean="0"/>
              <a:t>½ x Capacitive load x Voltage</a:t>
            </a:r>
            <a:r>
              <a:rPr lang="en-US" sz="2400" baseline="30000" dirty="0" smtClean="0"/>
              <a:t>2</a:t>
            </a:r>
          </a:p>
          <a:p>
            <a:pPr>
              <a:lnSpc>
                <a:spcPct val="90000"/>
              </a:lnSpc>
            </a:pPr>
            <a:endParaRPr lang="en-US" dirty="0" smtClean="0"/>
          </a:p>
          <a:p>
            <a:pPr>
              <a:lnSpc>
                <a:spcPct val="90000"/>
              </a:lnSpc>
            </a:pPr>
            <a:r>
              <a:rPr lang="en-US" sz="2800" dirty="0" smtClean="0"/>
              <a:t>Dynamic power</a:t>
            </a:r>
          </a:p>
          <a:p>
            <a:pPr lvl="1">
              <a:lnSpc>
                <a:spcPct val="90000"/>
              </a:lnSpc>
            </a:pPr>
            <a:r>
              <a:rPr lang="en-US" sz="2400" dirty="0" smtClean="0"/>
              <a:t>½ x Capacitive load x Voltage</a:t>
            </a:r>
            <a:r>
              <a:rPr lang="en-US" sz="2400" baseline="30000" dirty="0" smtClean="0"/>
              <a:t>2</a:t>
            </a:r>
            <a:r>
              <a:rPr lang="en-US" sz="2400" dirty="0" smtClean="0"/>
              <a:t> x Frequency switched</a:t>
            </a:r>
          </a:p>
          <a:p>
            <a:pPr lvl="1">
              <a:lnSpc>
                <a:spcPct val="90000"/>
              </a:lnSpc>
            </a:pPr>
            <a:endParaRPr lang="en-US" sz="2400" dirty="0" smtClean="0"/>
          </a:p>
          <a:p>
            <a:pPr>
              <a:lnSpc>
                <a:spcPct val="90000"/>
              </a:lnSpc>
            </a:pPr>
            <a:r>
              <a:rPr lang="en-US" sz="2800" dirty="0" smtClean="0"/>
              <a:t>Reducing clock rate reduces power, not energy</a:t>
            </a:r>
            <a:endParaRPr lang="en-US" dirty="0" smtClean="0"/>
          </a:p>
        </p:txBody>
      </p:sp>
      <p:sp>
        <p:nvSpPr>
          <p:cNvPr id="242693" name="Text Box 5"/>
          <p:cNvSpPr txBox="1">
            <a:spLocks noChangeArrowheads="1"/>
          </p:cNvSpPr>
          <p:nvPr/>
        </p:nvSpPr>
        <p:spPr bwMode="auto">
          <a:xfrm rot="5400000">
            <a:off x="7409358" y="1365311"/>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Trends in Power and Energy</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Power</a:t>
            </a:r>
            <a:endParaRPr lang="en-AU" dirty="0"/>
          </a:p>
        </p:txBody>
      </p:sp>
      <p:sp>
        <p:nvSpPr>
          <p:cNvPr id="242691" name="Rectangle 3"/>
          <p:cNvSpPr>
            <a:spLocks noGrp="1" noChangeArrowheads="1"/>
          </p:cNvSpPr>
          <p:nvPr>
            <p:ph type="body" idx="1"/>
          </p:nvPr>
        </p:nvSpPr>
        <p:spPr>
          <a:xfrm>
            <a:off x="395536" y="1125538"/>
            <a:ext cx="3024335" cy="5111750"/>
          </a:xfrm>
        </p:spPr>
        <p:txBody>
          <a:bodyPr/>
          <a:lstStyle/>
          <a:p>
            <a:pPr>
              <a:lnSpc>
                <a:spcPct val="90000"/>
              </a:lnSpc>
            </a:pPr>
            <a:r>
              <a:rPr lang="en-US" sz="2400" dirty="0" smtClean="0"/>
              <a:t>Intel 80386 consumed ~ 2 W</a:t>
            </a:r>
          </a:p>
          <a:p>
            <a:pPr>
              <a:lnSpc>
                <a:spcPct val="90000"/>
              </a:lnSpc>
            </a:pPr>
            <a:r>
              <a:rPr lang="en-US" sz="2400" dirty="0" smtClean="0"/>
              <a:t>3.3 GHz Intel Core i7 consumes 130 W</a:t>
            </a:r>
          </a:p>
          <a:p>
            <a:pPr>
              <a:lnSpc>
                <a:spcPct val="90000"/>
              </a:lnSpc>
            </a:pPr>
            <a:r>
              <a:rPr lang="en-US" sz="2400" dirty="0" smtClean="0"/>
              <a:t>Heat must be dissipated from 1.5 x 1.5 cm chip</a:t>
            </a:r>
          </a:p>
          <a:p>
            <a:pPr>
              <a:lnSpc>
                <a:spcPct val="90000"/>
              </a:lnSpc>
            </a:pPr>
            <a:r>
              <a:rPr lang="en-US" sz="2400" dirty="0" smtClean="0"/>
              <a:t>This is the limit of what can be cooled by air</a:t>
            </a:r>
          </a:p>
        </p:txBody>
      </p:sp>
      <p:sp>
        <p:nvSpPr>
          <p:cNvPr id="242693" name="Text Box 5"/>
          <p:cNvSpPr txBox="1">
            <a:spLocks noChangeArrowheads="1"/>
          </p:cNvSpPr>
          <p:nvPr/>
        </p:nvSpPr>
        <p:spPr bwMode="auto">
          <a:xfrm rot="5400000">
            <a:off x="7409358" y="1365311"/>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Trends in Power and Energy</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3275856" y="1268760"/>
            <a:ext cx="5465938" cy="380642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Reducing Power</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Techniques for reducing power:</a:t>
            </a:r>
          </a:p>
          <a:p>
            <a:pPr lvl="1">
              <a:lnSpc>
                <a:spcPct val="90000"/>
              </a:lnSpc>
            </a:pPr>
            <a:r>
              <a:rPr lang="en-US" dirty="0" smtClean="0"/>
              <a:t>Do nothing well</a:t>
            </a:r>
          </a:p>
          <a:p>
            <a:pPr lvl="1">
              <a:lnSpc>
                <a:spcPct val="90000"/>
              </a:lnSpc>
            </a:pPr>
            <a:r>
              <a:rPr lang="en-US" dirty="0" smtClean="0"/>
              <a:t>Dynamic </a:t>
            </a:r>
            <a:r>
              <a:rPr lang="en-US" smtClean="0"/>
              <a:t>Voltage-Frequency Scaling</a:t>
            </a:r>
          </a:p>
          <a:p>
            <a:pPr lvl="1">
              <a:lnSpc>
                <a:spcPct val="90000"/>
              </a:lnSpc>
            </a:pPr>
            <a:endParaRPr lang="en-US" smtClean="0"/>
          </a:p>
          <a:p>
            <a:pPr lvl="1">
              <a:lnSpc>
                <a:spcPct val="90000"/>
              </a:lnSpc>
            </a:pPr>
            <a:endParaRPr lang="en-US"/>
          </a:p>
          <a:p>
            <a:pPr lvl="1">
              <a:lnSpc>
                <a:spcPct val="90000"/>
              </a:lnSpc>
            </a:pPr>
            <a:endParaRPr lang="en-US" smtClean="0"/>
          </a:p>
          <a:p>
            <a:pPr lvl="1">
              <a:lnSpc>
                <a:spcPct val="90000"/>
              </a:lnSpc>
            </a:pPr>
            <a:endParaRPr lang="en-US" smtClean="0"/>
          </a:p>
          <a:p>
            <a:pPr lvl="1">
              <a:lnSpc>
                <a:spcPct val="90000"/>
              </a:lnSpc>
            </a:pPr>
            <a:endParaRPr lang="en-US"/>
          </a:p>
          <a:p>
            <a:pPr lvl="1">
              <a:lnSpc>
                <a:spcPct val="90000"/>
              </a:lnSpc>
            </a:pPr>
            <a:endParaRPr lang="en-US" dirty="0" smtClean="0"/>
          </a:p>
          <a:p>
            <a:pPr lvl="1">
              <a:lnSpc>
                <a:spcPct val="90000"/>
              </a:lnSpc>
            </a:pPr>
            <a:r>
              <a:rPr lang="en-US" dirty="0" smtClean="0"/>
              <a:t>Low power state for DRAM, disks</a:t>
            </a:r>
          </a:p>
          <a:p>
            <a:pPr lvl="1">
              <a:lnSpc>
                <a:spcPct val="90000"/>
              </a:lnSpc>
            </a:pPr>
            <a:r>
              <a:rPr lang="en-US" smtClean="0"/>
              <a:t>Overclocking, </a:t>
            </a:r>
            <a:r>
              <a:rPr lang="en-US" dirty="0" smtClean="0"/>
              <a:t>turning off cores</a:t>
            </a:r>
          </a:p>
        </p:txBody>
      </p:sp>
      <p:sp>
        <p:nvSpPr>
          <p:cNvPr id="242693" name="Text Box 5"/>
          <p:cNvSpPr txBox="1">
            <a:spLocks noChangeArrowheads="1"/>
          </p:cNvSpPr>
          <p:nvPr/>
        </p:nvSpPr>
        <p:spPr bwMode="auto">
          <a:xfrm rot="5400000">
            <a:off x="7409358" y="1365311"/>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Trends in Power and Energy</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1547664" y="2564904"/>
            <a:ext cx="5940152" cy="279407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Static Power</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Static </a:t>
            </a:r>
            <a:r>
              <a:rPr lang="en-US" sz="2800" smtClean="0"/>
              <a:t>power consumption</a:t>
            </a:r>
          </a:p>
          <a:p>
            <a:pPr lvl="1">
              <a:lnSpc>
                <a:spcPct val="90000"/>
              </a:lnSpc>
            </a:pPr>
            <a:r>
              <a:rPr lang="en-US" sz="2400" smtClean="0"/>
              <a:t>25-50% of total power</a:t>
            </a:r>
            <a:endParaRPr lang="en-US" sz="2400" dirty="0" smtClean="0"/>
          </a:p>
          <a:p>
            <a:pPr lvl="1">
              <a:lnSpc>
                <a:spcPct val="90000"/>
              </a:lnSpc>
            </a:pPr>
            <a:r>
              <a:rPr lang="en-US" sz="2400" dirty="0" err="1" smtClean="0"/>
              <a:t>Current</a:t>
            </a:r>
            <a:r>
              <a:rPr lang="en-US" sz="2400" baseline="-25000" dirty="0" err="1" smtClean="0"/>
              <a:t>static</a:t>
            </a:r>
            <a:r>
              <a:rPr lang="en-US" sz="2400" dirty="0" smtClean="0"/>
              <a:t> x Voltage</a:t>
            </a:r>
          </a:p>
          <a:p>
            <a:pPr lvl="1">
              <a:lnSpc>
                <a:spcPct val="90000"/>
              </a:lnSpc>
            </a:pPr>
            <a:r>
              <a:rPr lang="en-US" sz="2400" dirty="0" smtClean="0"/>
              <a:t>Scales with number of transistors</a:t>
            </a:r>
          </a:p>
          <a:p>
            <a:pPr lvl="1">
              <a:lnSpc>
                <a:spcPct val="90000"/>
              </a:lnSpc>
            </a:pPr>
            <a:r>
              <a:rPr lang="en-US" sz="2400" dirty="0" smtClean="0"/>
              <a:t>To reduce:  power gating</a:t>
            </a:r>
          </a:p>
          <a:p>
            <a:pPr lvl="1">
              <a:lnSpc>
                <a:spcPct val="90000"/>
              </a:lnSpc>
            </a:pPr>
            <a:endParaRPr lang="en-US" dirty="0" smtClean="0"/>
          </a:p>
        </p:txBody>
      </p:sp>
      <p:sp>
        <p:nvSpPr>
          <p:cNvPr id="242693" name="Text Box 5"/>
          <p:cNvSpPr txBox="1">
            <a:spLocks noChangeArrowheads="1"/>
          </p:cNvSpPr>
          <p:nvPr/>
        </p:nvSpPr>
        <p:spPr bwMode="auto">
          <a:xfrm rot="5400000">
            <a:off x="7409358" y="1365311"/>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Trends in Power and Energy</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1115616" y="3212976"/>
            <a:ext cx="6738540" cy="291625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Trends in Cost</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Cost driven down by learning curve</a:t>
            </a:r>
          </a:p>
          <a:p>
            <a:pPr lvl="1">
              <a:lnSpc>
                <a:spcPct val="90000"/>
              </a:lnSpc>
            </a:pPr>
            <a:r>
              <a:rPr lang="en-US" dirty="0" smtClean="0"/>
              <a:t>Yield</a:t>
            </a:r>
          </a:p>
          <a:p>
            <a:pPr lvl="1">
              <a:lnSpc>
                <a:spcPct val="90000"/>
              </a:lnSpc>
            </a:pPr>
            <a:endParaRPr lang="en-US" dirty="0" smtClean="0"/>
          </a:p>
          <a:p>
            <a:pPr>
              <a:lnSpc>
                <a:spcPct val="90000"/>
              </a:lnSpc>
            </a:pPr>
            <a:r>
              <a:rPr lang="en-US" dirty="0" smtClean="0"/>
              <a:t>DRAM:  price closely tracks cost</a:t>
            </a:r>
          </a:p>
          <a:p>
            <a:pPr>
              <a:lnSpc>
                <a:spcPct val="90000"/>
              </a:lnSpc>
            </a:pPr>
            <a:endParaRPr lang="en-US" dirty="0" smtClean="0"/>
          </a:p>
          <a:p>
            <a:pPr>
              <a:lnSpc>
                <a:spcPct val="90000"/>
              </a:lnSpc>
            </a:pPr>
            <a:r>
              <a:rPr lang="en-US" dirty="0" smtClean="0"/>
              <a:t>Microprocessors:  price depends on volume</a:t>
            </a:r>
          </a:p>
          <a:p>
            <a:pPr lvl="1">
              <a:lnSpc>
                <a:spcPct val="90000"/>
              </a:lnSpc>
            </a:pPr>
            <a:r>
              <a:rPr lang="en-US" dirty="0" smtClean="0"/>
              <a:t>10% less for each doubling of volume</a:t>
            </a:r>
          </a:p>
        </p:txBody>
      </p:sp>
      <p:sp>
        <p:nvSpPr>
          <p:cNvPr id="242693" name="Text Box 5"/>
          <p:cNvSpPr txBox="1">
            <a:spLocks noChangeArrowheads="1"/>
          </p:cNvSpPr>
          <p:nvPr/>
        </p:nvSpPr>
        <p:spPr bwMode="auto">
          <a:xfrm rot="5400000">
            <a:off x="8121091" y="653576"/>
            <a:ext cx="1676485"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Trends in Cost</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Integrated Circuit Cost</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Integrated circuit</a:t>
            </a:r>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sz="2000" dirty="0" smtClean="0"/>
          </a:p>
          <a:p>
            <a:pPr>
              <a:lnSpc>
                <a:spcPct val="90000"/>
              </a:lnSpc>
            </a:pPr>
            <a:r>
              <a:rPr lang="en-US" sz="2000" dirty="0" smtClean="0"/>
              <a:t>Bose-Einstein formula:</a:t>
            </a:r>
          </a:p>
          <a:p>
            <a:pPr>
              <a:lnSpc>
                <a:spcPct val="90000"/>
              </a:lnSpc>
              <a:buNone/>
            </a:pPr>
            <a:endParaRPr lang="en-US" sz="2000" dirty="0" smtClean="0"/>
          </a:p>
          <a:p>
            <a:pPr>
              <a:lnSpc>
                <a:spcPct val="90000"/>
              </a:lnSpc>
            </a:pPr>
            <a:endParaRPr lang="en-US" sz="2000" dirty="0" smtClean="0"/>
          </a:p>
          <a:p>
            <a:pPr>
              <a:lnSpc>
                <a:spcPct val="90000"/>
              </a:lnSpc>
            </a:pPr>
            <a:r>
              <a:rPr lang="en-US" sz="2000" dirty="0" smtClean="0"/>
              <a:t>Defects per unit area = 0.016-0.057 defects per square cm (2010)</a:t>
            </a:r>
          </a:p>
          <a:p>
            <a:pPr>
              <a:lnSpc>
                <a:spcPct val="90000"/>
              </a:lnSpc>
            </a:pPr>
            <a:r>
              <a:rPr lang="en-US" sz="2000" dirty="0" smtClean="0"/>
              <a:t>N = process-complexity factor = 11.5-15.5 (40 nm, 2010)</a:t>
            </a:r>
          </a:p>
        </p:txBody>
      </p:sp>
      <p:sp>
        <p:nvSpPr>
          <p:cNvPr id="242693" name="Text Box 5"/>
          <p:cNvSpPr txBox="1">
            <a:spLocks noChangeArrowheads="1"/>
          </p:cNvSpPr>
          <p:nvPr/>
        </p:nvSpPr>
        <p:spPr bwMode="auto">
          <a:xfrm rot="5400000">
            <a:off x="8121091" y="653576"/>
            <a:ext cx="1676485"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Trends in Cost</a:t>
            </a:r>
            <a:endParaRPr lang="en-US" sz="1800" dirty="0">
              <a:solidFill>
                <a:srgbClr val="0066FF"/>
              </a:solidFill>
              <a:latin typeface="Arial" charset="0"/>
            </a:endParaRPr>
          </a:p>
        </p:txBody>
      </p:sp>
      <p:sp>
        <p:nvSpPr>
          <p:cNvPr id="5099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9" name="Rectangle 7"/>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5099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9960"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520" y="1544270"/>
            <a:ext cx="8496944" cy="510108"/>
          </a:xfrm>
          <a:prstGeom prst="rect">
            <a:avLst/>
          </a:prstGeom>
          <a:noFill/>
        </p:spPr>
      </p:pic>
      <p:sp>
        <p:nvSpPr>
          <p:cNvPr id="5099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9962"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1520" y="2624390"/>
            <a:ext cx="3388377" cy="504056"/>
          </a:xfrm>
          <a:prstGeom prst="rect">
            <a:avLst/>
          </a:prstGeom>
          <a:noFill/>
        </p:spPr>
      </p:pic>
      <p:sp>
        <p:nvSpPr>
          <p:cNvPr id="5099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9964"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3529" y="3704510"/>
            <a:ext cx="6160758" cy="568449"/>
          </a:xfrm>
          <a:prstGeom prst="rect">
            <a:avLst/>
          </a:prstGeom>
          <a:noFill/>
        </p:spPr>
      </p:pic>
      <p:sp>
        <p:nvSpPr>
          <p:cNvPr id="50996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9966"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43608" y="5013176"/>
            <a:ext cx="6768752" cy="29429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611188" y="115888"/>
            <a:ext cx="8281987" cy="701675"/>
          </a:xfrm>
        </p:spPr>
        <p:txBody>
          <a:bodyPr/>
          <a:lstStyle/>
          <a:p>
            <a:r>
              <a:rPr lang="en-US" smtClean="0"/>
              <a:t>Single Processor Performance</a:t>
            </a:r>
            <a:endParaRPr lang="en-GB" dirty="0"/>
          </a:p>
        </p:txBody>
      </p:sp>
      <p:sp>
        <p:nvSpPr>
          <p:cNvPr id="6"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483332" name="Text Box 4"/>
          <p:cNvSpPr txBox="1">
            <a:spLocks noChangeArrowheads="1"/>
          </p:cNvSpPr>
          <p:nvPr/>
        </p:nvSpPr>
        <p:spPr bwMode="auto">
          <a:xfrm rot="5400000">
            <a:off x="8265582" y="507395"/>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pic>
        <p:nvPicPr>
          <p:cNvPr id="13" name="Picture 1"/>
          <p:cNvPicPr>
            <a:picLocks noChangeAspect="1"/>
          </p:cNvPicPr>
          <p:nvPr/>
        </p:nvPicPr>
        <p:blipFill>
          <a:blip r:embed="rId2"/>
          <a:stretch>
            <a:fillRect/>
          </a:stretch>
        </p:blipFill>
        <p:spPr>
          <a:xfrm>
            <a:off x="1310" y="1384140"/>
            <a:ext cx="8774668" cy="4902127"/>
          </a:xfrm>
          <a:prstGeom prst="rect">
            <a:avLst/>
          </a:prstGeom>
        </p:spPr>
      </p:pic>
      <p:sp>
        <p:nvSpPr>
          <p:cNvPr id="2" name="TextBox 1"/>
          <p:cNvSpPr txBox="1"/>
          <p:nvPr/>
        </p:nvSpPr>
        <p:spPr>
          <a:xfrm>
            <a:off x="107504" y="817562"/>
            <a:ext cx="5400600" cy="707886"/>
          </a:xfrm>
          <a:prstGeom prst="rect">
            <a:avLst/>
          </a:prstGeom>
          <a:noFill/>
        </p:spPr>
        <p:txBody>
          <a:bodyPr wrap="square" rtlCol="0">
            <a:spAutoFit/>
          </a:bodyPr>
          <a:lstStyle/>
          <a:p>
            <a:r>
              <a:rPr lang="en-US" sz="2000" dirty="0" smtClean="0">
                <a:solidFill>
                  <a:srgbClr val="FF0000"/>
                </a:solidFill>
              </a:rPr>
              <a:t>Over Vax 11/780 using SPEC </a:t>
            </a:r>
            <a:r>
              <a:rPr lang="en-US" sz="2000" dirty="0" err="1" smtClean="0">
                <a:solidFill>
                  <a:srgbClr val="FF0000"/>
                </a:solidFill>
              </a:rPr>
              <a:t>Int</a:t>
            </a:r>
            <a:r>
              <a:rPr lang="en-US" sz="2000" dirty="0" smtClean="0">
                <a:solidFill>
                  <a:srgbClr val="FF0000"/>
                </a:solidFill>
              </a:rPr>
              <a:t> benchmark</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Dependability</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Module reliability</a:t>
            </a:r>
          </a:p>
          <a:p>
            <a:pPr lvl="1">
              <a:lnSpc>
                <a:spcPct val="90000"/>
              </a:lnSpc>
            </a:pPr>
            <a:r>
              <a:rPr lang="en-US" sz="2400" dirty="0" smtClean="0"/>
              <a:t>Mean time to failure (MTTF)</a:t>
            </a:r>
          </a:p>
          <a:p>
            <a:pPr lvl="1">
              <a:lnSpc>
                <a:spcPct val="90000"/>
              </a:lnSpc>
            </a:pPr>
            <a:r>
              <a:rPr lang="en-US" sz="2400" dirty="0" smtClean="0"/>
              <a:t>Mean time to repair (MTTR)</a:t>
            </a:r>
          </a:p>
          <a:p>
            <a:pPr lvl="1">
              <a:lnSpc>
                <a:spcPct val="90000"/>
              </a:lnSpc>
            </a:pPr>
            <a:r>
              <a:rPr lang="en-US" sz="2400" dirty="0" smtClean="0"/>
              <a:t>Mean time between failures (MTBF) = MTTF + MTTR</a:t>
            </a:r>
          </a:p>
          <a:p>
            <a:pPr lvl="1">
              <a:lnSpc>
                <a:spcPct val="90000"/>
              </a:lnSpc>
            </a:pPr>
            <a:r>
              <a:rPr lang="en-US" sz="2400" dirty="0" smtClean="0"/>
              <a:t>Availability = MTTF / MTBF</a:t>
            </a:r>
          </a:p>
        </p:txBody>
      </p:sp>
      <p:sp>
        <p:nvSpPr>
          <p:cNvPr id="242693" name="Text Box 5"/>
          <p:cNvSpPr txBox="1">
            <a:spLocks noChangeArrowheads="1"/>
          </p:cNvSpPr>
          <p:nvPr/>
        </p:nvSpPr>
        <p:spPr bwMode="auto">
          <a:xfrm rot="5400000">
            <a:off x="8168092" y="607767"/>
            <a:ext cx="158248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Dependability</a:t>
            </a:r>
            <a:endParaRPr lang="en-US" sz="1800" dirty="0">
              <a:solidFill>
                <a:srgbClr val="0066FF"/>
              </a:solidFill>
              <a:latin typeface="Arial" charset="0"/>
            </a:endParaRPr>
          </a:p>
        </p:txBody>
      </p:sp>
      <p:sp>
        <p:nvSpPr>
          <p:cNvPr id="5099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9" name="Rectangle 7"/>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5099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Measuring Performance</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000" dirty="0" smtClean="0"/>
              <a:t>Typical performance metrics:</a:t>
            </a:r>
          </a:p>
          <a:p>
            <a:pPr lvl="1">
              <a:lnSpc>
                <a:spcPct val="90000"/>
              </a:lnSpc>
            </a:pPr>
            <a:r>
              <a:rPr lang="en-US" sz="1800" dirty="0" smtClean="0"/>
              <a:t>Response time</a:t>
            </a:r>
          </a:p>
          <a:p>
            <a:pPr lvl="1">
              <a:lnSpc>
                <a:spcPct val="90000"/>
              </a:lnSpc>
            </a:pPr>
            <a:r>
              <a:rPr lang="en-US" sz="1800" dirty="0" smtClean="0"/>
              <a:t>Throughput</a:t>
            </a:r>
          </a:p>
          <a:p>
            <a:pPr>
              <a:lnSpc>
                <a:spcPct val="90000"/>
              </a:lnSpc>
            </a:pPr>
            <a:endParaRPr lang="en-US" sz="2000" dirty="0" smtClean="0"/>
          </a:p>
          <a:p>
            <a:pPr>
              <a:lnSpc>
                <a:spcPct val="90000"/>
              </a:lnSpc>
            </a:pPr>
            <a:r>
              <a:rPr lang="en-US" sz="2000" dirty="0" smtClean="0"/>
              <a:t>Speedup of X relative to Y</a:t>
            </a:r>
          </a:p>
          <a:p>
            <a:pPr lvl="1">
              <a:lnSpc>
                <a:spcPct val="90000"/>
              </a:lnSpc>
            </a:pPr>
            <a:r>
              <a:rPr lang="en-US" sz="1800" dirty="0" smtClean="0"/>
              <a:t>Execution </a:t>
            </a:r>
            <a:r>
              <a:rPr lang="en-US" sz="1800" dirty="0" err="1" smtClean="0"/>
              <a:t>time</a:t>
            </a:r>
            <a:r>
              <a:rPr lang="en-US" sz="1800" baseline="-25000" dirty="0" err="1" smtClean="0"/>
              <a:t>Y</a:t>
            </a:r>
            <a:r>
              <a:rPr lang="en-US" sz="1800" dirty="0" smtClean="0"/>
              <a:t> / Execution </a:t>
            </a:r>
            <a:r>
              <a:rPr lang="en-US" sz="1800" dirty="0" err="1" smtClean="0"/>
              <a:t>time</a:t>
            </a:r>
            <a:r>
              <a:rPr lang="en-US" sz="1800" baseline="-25000" dirty="0" err="1" smtClean="0"/>
              <a:t>X</a:t>
            </a:r>
            <a:endParaRPr lang="en-US" sz="1800" baseline="-25000" dirty="0" smtClean="0"/>
          </a:p>
          <a:p>
            <a:pPr lvl="1">
              <a:lnSpc>
                <a:spcPct val="90000"/>
              </a:lnSpc>
            </a:pPr>
            <a:endParaRPr lang="en-US" sz="1800" dirty="0" smtClean="0"/>
          </a:p>
          <a:p>
            <a:pPr>
              <a:lnSpc>
                <a:spcPct val="90000"/>
              </a:lnSpc>
            </a:pPr>
            <a:r>
              <a:rPr lang="en-US" sz="2000" dirty="0" smtClean="0"/>
              <a:t>Execution time</a:t>
            </a:r>
          </a:p>
          <a:p>
            <a:pPr lvl="1">
              <a:lnSpc>
                <a:spcPct val="90000"/>
              </a:lnSpc>
            </a:pPr>
            <a:r>
              <a:rPr lang="en-US" sz="1800" dirty="0" smtClean="0"/>
              <a:t>Wall clock time:  includes all system overheads</a:t>
            </a:r>
          </a:p>
          <a:p>
            <a:pPr lvl="1">
              <a:lnSpc>
                <a:spcPct val="90000"/>
              </a:lnSpc>
            </a:pPr>
            <a:r>
              <a:rPr lang="en-US" sz="1800" dirty="0" smtClean="0"/>
              <a:t>CPU time:  only computation time</a:t>
            </a:r>
          </a:p>
          <a:p>
            <a:pPr lvl="1">
              <a:lnSpc>
                <a:spcPct val="90000"/>
              </a:lnSpc>
            </a:pPr>
            <a:endParaRPr lang="en-US" sz="1800" dirty="0" smtClean="0"/>
          </a:p>
          <a:p>
            <a:pPr>
              <a:lnSpc>
                <a:spcPct val="90000"/>
              </a:lnSpc>
            </a:pPr>
            <a:r>
              <a:rPr lang="en-US" sz="2000" dirty="0" smtClean="0"/>
              <a:t>Benchmarks</a:t>
            </a:r>
          </a:p>
          <a:p>
            <a:pPr lvl="1">
              <a:lnSpc>
                <a:spcPct val="90000"/>
              </a:lnSpc>
            </a:pPr>
            <a:r>
              <a:rPr lang="en-US" sz="1800" dirty="0" smtClean="0"/>
              <a:t>Kernels (e.g. matrix multiply)</a:t>
            </a:r>
          </a:p>
          <a:p>
            <a:pPr lvl="1">
              <a:lnSpc>
                <a:spcPct val="90000"/>
              </a:lnSpc>
            </a:pPr>
            <a:r>
              <a:rPr lang="en-US" sz="1800" dirty="0" smtClean="0"/>
              <a:t>Toy programs (e.g. sorting)</a:t>
            </a:r>
          </a:p>
          <a:p>
            <a:pPr lvl="1">
              <a:lnSpc>
                <a:spcPct val="90000"/>
              </a:lnSpc>
            </a:pPr>
            <a:r>
              <a:rPr lang="en-US" sz="1800" dirty="0" smtClean="0"/>
              <a:t>Synthetic benchmarks (e.g. Dhrystone)</a:t>
            </a:r>
          </a:p>
          <a:p>
            <a:pPr lvl="1">
              <a:lnSpc>
                <a:spcPct val="90000"/>
              </a:lnSpc>
            </a:pPr>
            <a:r>
              <a:rPr lang="en-US" sz="1800" dirty="0" smtClean="0"/>
              <a:t>Benchmark suites (e.g. SPEC06fp, TPC-C)</a:t>
            </a:r>
          </a:p>
        </p:txBody>
      </p:sp>
      <p:sp>
        <p:nvSpPr>
          <p:cNvPr id="242693" name="Text Box 5"/>
          <p:cNvSpPr txBox="1">
            <a:spLocks noChangeArrowheads="1"/>
          </p:cNvSpPr>
          <p:nvPr/>
        </p:nvSpPr>
        <p:spPr bwMode="auto">
          <a:xfrm rot="5400000">
            <a:off x="7635895" y="1138773"/>
            <a:ext cx="264687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Measuring Performance</a:t>
            </a:r>
            <a:endParaRPr lang="en-US" sz="1800" dirty="0">
              <a:solidFill>
                <a:srgbClr val="0066FF"/>
              </a:solidFill>
              <a:latin typeface="Arial" charset="0"/>
            </a:endParaRPr>
          </a:p>
        </p:txBody>
      </p:sp>
      <p:sp>
        <p:nvSpPr>
          <p:cNvPr id="5099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9" name="Rectangle 7"/>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5099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Principles of Computer Design</a:t>
            </a:r>
            <a:endParaRPr lang="en-AU" dirty="0"/>
          </a:p>
        </p:txBody>
      </p:sp>
      <p:sp>
        <p:nvSpPr>
          <p:cNvPr id="242691" name="Rectangle 3"/>
          <p:cNvSpPr>
            <a:spLocks noGrp="1" noChangeArrowheads="1"/>
          </p:cNvSpPr>
          <p:nvPr>
            <p:ph type="body" idx="1"/>
          </p:nvPr>
        </p:nvSpPr>
        <p:spPr>
          <a:xfrm>
            <a:off x="107505" y="927239"/>
            <a:ext cx="8847584" cy="5310049"/>
          </a:xfrm>
        </p:spPr>
        <p:txBody>
          <a:bodyPr/>
          <a:lstStyle/>
          <a:p>
            <a:pPr>
              <a:lnSpc>
                <a:spcPct val="90000"/>
              </a:lnSpc>
            </a:pPr>
            <a:r>
              <a:rPr lang="en-US" sz="2800" dirty="0" smtClean="0"/>
              <a:t>Take Advantage of Parallelism</a:t>
            </a:r>
          </a:p>
          <a:p>
            <a:pPr lvl="1">
              <a:lnSpc>
                <a:spcPct val="90000"/>
              </a:lnSpc>
            </a:pPr>
            <a:r>
              <a:rPr lang="en-US" sz="2400" dirty="0" smtClean="0"/>
              <a:t>e.g. multiple processors, disks, memory banks, pipelining, multiple functional units</a:t>
            </a:r>
          </a:p>
          <a:p>
            <a:pPr>
              <a:lnSpc>
                <a:spcPct val="90000"/>
              </a:lnSpc>
            </a:pPr>
            <a:r>
              <a:rPr lang="en-US" sz="2800" dirty="0" smtClean="0"/>
              <a:t>Principle of Locality</a:t>
            </a:r>
          </a:p>
          <a:p>
            <a:pPr lvl="1">
              <a:lnSpc>
                <a:spcPct val="90000"/>
              </a:lnSpc>
            </a:pPr>
            <a:r>
              <a:rPr lang="en-US" sz="2400" dirty="0" smtClean="0"/>
              <a:t>Reuse of data and instructions</a:t>
            </a:r>
          </a:p>
          <a:p>
            <a:pPr lvl="1" fontAlgn="auto">
              <a:spcAft>
                <a:spcPts val="0"/>
              </a:spcAft>
              <a:buFont typeface="Arial" pitchFamily="34" charset="0"/>
              <a:buChar char="–"/>
              <a:defRPr/>
            </a:pPr>
            <a:r>
              <a:rPr lang="en-US" sz="1600" u="sng" dirty="0">
                <a:solidFill>
                  <a:schemeClr val="hlink"/>
                </a:solidFill>
              </a:rPr>
              <a:t>Temporal Locality </a:t>
            </a:r>
            <a:r>
              <a:rPr lang="en-US" sz="1600" dirty="0"/>
              <a:t>(Locality in Time): If an item is referenced, it will tend to be referenced again soon (e.g., loops, reuse)</a:t>
            </a:r>
          </a:p>
          <a:p>
            <a:pPr lvl="1" fontAlgn="auto">
              <a:spcAft>
                <a:spcPts val="0"/>
              </a:spcAft>
              <a:buFont typeface="Arial" pitchFamily="34" charset="0"/>
              <a:buChar char="–"/>
              <a:defRPr/>
            </a:pPr>
            <a:r>
              <a:rPr lang="en-US" sz="1600" u="sng" dirty="0">
                <a:solidFill>
                  <a:schemeClr val="hlink"/>
                </a:solidFill>
              </a:rPr>
              <a:t>Spatial Locality </a:t>
            </a:r>
            <a:r>
              <a:rPr lang="en-US" sz="1600" dirty="0"/>
              <a:t>(Locality in Space): If an item is referenced, items whose addresses are close by tend to be referenced soon (e.g., straight-line code, array access</a:t>
            </a:r>
            <a:r>
              <a:rPr lang="en-US" sz="1600" dirty="0" smtClean="0"/>
              <a:t>)</a:t>
            </a:r>
            <a:endParaRPr lang="en-US" sz="2400" dirty="0" smtClean="0"/>
          </a:p>
          <a:p>
            <a:pPr>
              <a:lnSpc>
                <a:spcPct val="90000"/>
              </a:lnSpc>
            </a:pPr>
            <a:r>
              <a:rPr lang="en-US" sz="2800" dirty="0" smtClean="0"/>
              <a:t>Focus on the Common Case</a:t>
            </a:r>
          </a:p>
          <a:p>
            <a:pPr lvl="1">
              <a:lnSpc>
                <a:spcPct val="90000"/>
              </a:lnSpc>
            </a:pPr>
            <a:r>
              <a:rPr lang="en-US" sz="2400" dirty="0" smtClean="0"/>
              <a:t>Amdahl’s Law</a:t>
            </a:r>
          </a:p>
        </p:txBody>
      </p:sp>
      <p:sp>
        <p:nvSpPr>
          <p:cNvPr id="242693" name="Text Box 5"/>
          <p:cNvSpPr txBox="1">
            <a:spLocks noChangeArrowheads="1"/>
          </p:cNvSpPr>
          <p:nvPr/>
        </p:nvSpPr>
        <p:spPr bwMode="auto">
          <a:xfrm rot="5400000">
            <a:off x="8366864" y="407804"/>
            <a:ext cx="118494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Principles</a:t>
            </a:r>
            <a:endParaRPr lang="en-US" sz="1800" dirty="0">
              <a:solidFill>
                <a:srgbClr val="0066FF"/>
              </a:solidFill>
              <a:latin typeface="Arial" charset="0"/>
            </a:endParaRPr>
          </a:p>
        </p:txBody>
      </p:sp>
      <p:sp>
        <p:nvSpPr>
          <p:cNvPr id="5099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9" name="Rectangle 7"/>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5099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7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784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63688" y="4869160"/>
            <a:ext cx="5692388" cy="491108"/>
          </a:xfrm>
          <a:prstGeom prst="rect">
            <a:avLst/>
          </a:prstGeom>
          <a:noFill/>
        </p:spPr>
      </p:pic>
      <p:sp>
        <p:nvSpPr>
          <p:cNvPr id="547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784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11761" y="5560645"/>
            <a:ext cx="4032447" cy="55780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Principles of Computer Design</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The Processor Performance Equation</a:t>
            </a:r>
          </a:p>
          <a:p>
            <a:pPr>
              <a:lnSpc>
                <a:spcPct val="90000"/>
              </a:lnSpc>
              <a:buNone/>
            </a:pPr>
            <a:endParaRPr lang="en-US" sz="2400" dirty="0" smtClean="0"/>
          </a:p>
        </p:txBody>
      </p:sp>
      <p:sp>
        <p:nvSpPr>
          <p:cNvPr id="242693" name="Text Box 5"/>
          <p:cNvSpPr txBox="1">
            <a:spLocks noChangeArrowheads="1"/>
          </p:cNvSpPr>
          <p:nvPr/>
        </p:nvSpPr>
        <p:spPr bwMode="auto">
          <a:xfrm rot="5400000">
            <a:off x="8366864" y="407804"/>
            <a:ext cx="118494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Principles</a:t>
            </a:r>
            <a:endParaRPr lang="en-US" sz="1800" dirty="0">
              <a:solidFill>
                <a:srgbClr val="0066FF"/>
              </a:solidFill>
              <a:latin typeface="Arial" charset="0"/>
            </a:endParaRPr>
          </a:p>
        </p:txBody>
      </p:sp>
      <p:sp>
        <p:nvSpPr>
          <p:cNvPr id="5099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9" name="Rectangle 7"/>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5099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7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7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193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576" y="1700808"/>
            <a:ext cx="7560840" cy="360040"/>
          </a:xfrm>
          <a:prstGeom prst="rect">
            <a:avLst/>
          </a:prstGeom>
          <a:noFill/>
        </p:spPr>
      </p:pic>
      <p:sp>
        <p:nvSpPr>
          <p:cNvPr id="551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193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03648" y="2420888"/>
            <a:ext cx="5415355" cy="674365"/>
          </a:xfrm>
          <a:prstGeom prst="rect">
            <a:avLst/>
          </a:prstGeom>
          <a:noFill/>
        </p:spPr>
      </p:pic>
      <p:sp>
        <p:nvSpPr>
          <p:cNvPr id="551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194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07704" y="3501008"/>
            <a:ext cx="4720555" cy="674365"/>
          </a:xfrm>
          <a:prstGeom prst="rect">
            <a:avLst/>
          </a:prstGeom>
          <a:noFill/>
        </p:spPr>
      </p:pic>
      <p:sp>
        <p:nvSpPr>
          <p:cNvPr id="5519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194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3568" y="4509120"/>
            <a:ext cx="7848872" cy="318197"/>
          </a:xfrm>
          <a:prstGeom prst="rect">
            <a:avLst/>
          </a:prstGeom>
          <a:noFill/>
        </p:spPr>
      </p:pic>
      <p:sp>
        <p:nvSpPr>
          <p:cNvPr id="5519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1945"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475656" y="5229200"/>
            <a:ext cx="6086061" cy="55892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Principles of Computer Design</a:t>
            </a:r>
            <a:endParaRPr lang="en-AU" dirty="0"/>
          </a:p>
        </p:txBody>
      </p:sp>
      <p:sp>
        <p:nvSpPr>
          <p:cNvPr id="242693" name="Text Box 5"/>
          <p:cNvSpPr txBox="1">
            <a:spLocks noChangeArrowheads="1"/>
          </p:cNvSpPr>
          <p:nvPr/>
        </p:nvSpPr>
        <p:spPr bwMode="auto">
          <a:xfrm rot="5400000">
            <a:off x="8366864" y="407804"/>
            <a:ext cx="118494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Principles</a:t>
            </a:r>
            <a:endParaRPr lang="en-US" sz="1800" dirty="0">
              <a:solidFill>
                <a:srgbClr val="0066FF"/>
              </a:solidFill>
              <a:latin typeface="Arial" charset="0"/>
            </a:endParaRPr>
          </a:p>
        </p:txBody>
      </p:sp>
      <p:sp>
        <p:nvSpPr>
          <p:cNvPr id="5099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9" name="Rectangle 7"/>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5099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7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7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3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39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71800" y="2708920"/>
            <a:ext cx="3669966" cy="870198"/>
          </a:xfrm>
          <a:prstGeom prst="rect">
            <a:avLst/>
          </a:prstGeom>
          <a:noFill/>
        </p:spPr>
      </p:pic>
      <p:sp>
        <p:nvSpPr>
          <p:cNvPr id="26" name="Content Placeholder 25"/>
          <p:cNvSpPr>
            <a:spLocks noGrp="1"/>
          </p:cNvSpPr>
          <p:nvPr>
            <p:ph idx="1"/>
          </p:nvPr>
        </p:nvSpPr>
        <p:spPr/>
        <p:txBody>
          <a:bodyPr/>
          <a:lstStyle/>
          <a:p>
            <a:r>
              <a:rPr lang="en-US" dirty="0" smtClean="0"/>
              <a:t>Different instruction types having different CPIs</a:t>
            </a:r>
            <a:endParaRPr lang="en-US" dirty="0"/>
          </a:p>
        </p:txBody>
      </p:sp>
      <p:sp>
        <p:nvSpPr>
          <p:cNvPr id="553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398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51720" y="4077072"/>
            <a:ext cx="5091475" cy="84581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Principles of Computer Design</a:t>
            </a:r>
            <a:endParaRPr lang="en-AU" dirty="0"/>
          </a:p>
        </p:txBody>
      </p:sp>
      <p:sp>
        <p:nvSpPr>
          <p:cNvPr id="242693" name="Text Box 5"/>
          <p:cNvSpPr txBox="1">
            <a:spLocks noChangeArrowheads="1"/>
          </p:cNvSpPr>
          <p:nvPr/>
        </p:nvSpPr>
        <p:spPr bwMode="auto">
          <a:xfrm rot="5400000">
            <a:off x="8366864" y="407804"/>
            <a:ext cx="118494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Principles</a:t>
            </a:r>
            <a:endParaRPr lang="en-US" sz="1800" dirty="0">
              <a:solidFill>
                <a:srgbClr val="0066FF"/>
              </a:solidFill>
              <a:latin typeface="Arial" charset="0"/>
            </a:endParaRPr>
          </a:p>
        </p:txBody>
      </p:sp>
      <p:sp>
        <p:nvSpPr>
          <p:cNvPr id="5099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59" name="Rectangle 7"/>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5099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99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7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7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19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3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39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27784" y="2708920"/>
            <a:ext cx="3669966" cy="870198"/>
          </a:xfrm>
          <a:prstGeom prst="rect">
            <a:avLst/>
          </a:prstGeom>
          <a:noFill/>
        </p:spPr>
      </p:pic>
      <p:sp>
        <p:nvSpPr>
          <p:cNvPr id="26" name="Content Placeholder 25"/>
          <p:cNvSpPr>
            <a:spLocks noGrp="1"/>
          </p:cNvSpPr>
          <p:nvPr>
            <p:ph idx="1"/>
          </p:nvPr>
        </p:nvSpPr>
        <p:spPr/>
        <p:txBody>
          <a:bodyPr/>
          <a:lstStyle/>
          <a:p>
            <a:r>
              <a:rPr lang="en-US" dirty="0" smtClean="0"/>
              <a:t>Different instruction types having different CPIs</a:t>
            </a:r>
            <a:endParaRPr lang="en-US" dirty="0"/>
          </a:p>
        </p:txBody>
      </p:sp>
      <p:sp>
        <p:nvSpPr>
          <p:cNvPr id="553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398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79712" y="4077072"/>
            <a:ext cx="5091475" cy="84581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Fallacies and Pitfalls</a:t>
            </a:r>
            <a:endParaRPr lang="en-US"/>
          </a:p>
        </p:txBody>
      </p:sp>
      <p:sp>
        <p:nvSpPr>
          <p:cNvPr id="3" name="Content Placeholder 2"/>
          <p:cNvSpPr>
            <a:spLocks noGrp="1"/>
          </p:cNvSpPr>
          <p:nvPr>
            <p:ph idx="1"/>
          </p:nvPr>
        </p:nvSpPr>
        <p:spPr/>
        <p:txBody>
          <a:bodyPr/>
          <a:lstStyle/>
          <a:p>
            <a:r>
              <a:rPr lang="en-US" dirty="0" smtClean="0"/>
              <a:t>All exponential laws must come to an end</a:t>
            </a:r>
          </a:p>
          <a:p>
            <a:pPr lvl="1"/>
            <a:r>
              <a:rPr lang="en-US" dirty="0" smtClean="0"/>
              <a:t>Dennard scaling (constant power density)</a:t>
            </a:r>
          </a:p>
          <a:p>
            <a:pPr lvl="2"/>
            <a:r>
              <a:rPr lang="en-US" dirty="0" smtClean="0"/>
              <a:t>Stopped by threshold voltage</a:t>
            </a:r>
          </a:p>
          <a:p>
            <a:pPr lvl="1"/>
            <a:r>
              <a:rPr lang="en-US" dirty="0" smtClean="0"/>
              <a:t>Disk capacity</a:t>
            </a:r>
          </a:p>
          <a:p>
            <a:pPr lvl="2"/>
            <a:r>
              <a:rPr lang="en-US" dirty="0" smtClean="0"/>
              <a:t>30-100% per year to 5% per year</a:t>
            </a:r>
          </a:p>
          <a:p>
            <a:pPr lvl="1"/>
            <a:r>
              <a:rPr lang="en-US" dirty="0" smtClean="0"/>
              <a:t>Moore’s Law</a:t>
            </a:r>
          </a:p>
          <a:p>
            <a:pPr lvl="2"/>
            <a:r>
              <a:rPr lang="en-US" dirty="0" smtClean="0"/>
              <a:t>Most visible with DRAM capacity</a:t>
            </a:r>
          </a:p>
          <a:p>
            <a:pPr lvl="2"/>
            <a:r>
              <a:rPr lang="en-US" dirty="0" smtClean="0"/>
              <a:t>ITRS disbanded </a:t>
            </a:r>
            <a:r>
              <a:rPr lang="en-US" dirty="0" smtClean="0">
                <a:solidFill>
                  <a:srgbClr val="FF0000"/>
                </a:solidFill>
              </a:rPr>
              <a:t>next slide</a:t>
            </a:r>
            <a:endParaRPr lang="en-US" dirty="0" smtClean="0"/>
          </a:p>
          <a:p>
            <a:pPr lvl="2"/>
            <a:r>
              <a:rPr lang="en-US" dirty="0" smtClean="0"/>
              <a:t>Only four foundries left producing state-of-the-art logic chips</a:t>
            </a:r>
          </a:p>
          <a:p>
            <a:pPr lvl="2"/>
            <a:r>
              <a:rPr lang="en-US" dirty="0" smtClean="0"/>
              <a:t>11 nm, 3 nm might be the limit</a:t>
            </a:r>
            <a:endParaRPr lang="en-US" dirty="0"/>
          </a:p>
        </p:txBody>
      </p:sp>
      <p:sp>
        <p:nvSpPr>
          <p:cNvPr id="4" name="Footer Placeholder 3"/>
          <p:cNvSpPr>
            <a:spLocks noGrp="1"/>
          </p:cNvSpPr>
          <p:nvPr>
            <p:ph type="ftr" sz="quarter" idx="10"/>
          </p:nvPr>
        </p:nvSpPr>
        <p:spPr/>
        <p:txBody>
          <a:bodyPr/>
          <a:lstStyle/>
          <a:p>
            <a:r>
              <a:rPr lang="en-AU" smtClean="0"/>
              <a:t>Copyright © 2019, Elsevier Inc. All rights reserved.</a:t>
            </a:r>
            <a:endParaRPr lang="en-AU" dirty="0"/>
          </a:p>
        </p:txBody>
      </p:sp>
    </p:spTree>
    <p:extLst>
      <p:ext uri="{BB962C8B-B14F-4D97-AF65-F5344CB8AC3E}">
        <p14:creationId xmlns:p14="http://schemas.microsoft.com/office/powerpoint/2010/main" val="13096247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3" name="Rectangle 1"/>
          <p:cNvSpPr>
            <a:spLocks noChangeArrowheads="1"/>
          </p:cNvSpPr>
          <p:nvPr/>
        </p:nvSpPr>
        <p:spPr bwMode="auto">
          <a:xfrm>
            <a:off x="406400" y="5072063"/>
            <a:ext cx="8432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dirty="0"/>
              <a:t>Figure 1.22 Predictions of logic transistor dimensions from two editions of the ITRS report. </a:t>
            </a:r>
            <a:r>
              <a:rPr lang="en-US" altLang="en-US" sz="1100" dirty="0"/>
              <a:t>These reports started in 2001, but 2015 will be the last edition, as the group has disbanded because of waning interest. The only companies that can produce state-of-the-art logic chips today are </a:t>
            </a:r>
            <a:r>
              <a:rPr lang="en-US" altLang="en-US" sz="1100" dirty="0" err="1">
                <a:solidFill>
                  <a:srgbClr val="FF0000"/>
                </a:solidFill>
              </a:rPr>
              <a:t>GlobalFoundaries</a:t>
            </a:r>
            <a:r>
              <a:rPr lang="en-US" altLang="en-US" sz="1100" dirty="0">
                <a:solidFill>
                  <a:srgbClr val="FF0000"/>
                </a:solidFill>
              </a:rPr>
              <a:t>, Intel, Samsung, and TSMC</a:t>
            </a:r>
            <a:r>
              <a:rPr lang="en-US" altLang="en-US" sz="1100" dirty="0"/>
              <a:t>, whereas there were 19 when the first ITRS report was released. With only four companies left, sharing of plans was too hard to sustain. From IEEE Spectrum, July 2016, “Transistors will stop shrinking in 2021, Moore’s Law Roadmap Predicts,” by Rachel Courtland.</a:t>
            </a:r>
          </a:p>
        </p:txBody>
      </p:sp>
      <p:pic>
        <p:nvPicPr>
          <p:cNvPr id="25604" name="Picture 2" descr="Z:\WOMAT\Production\Artfinal\0000000038\MKCAD\978-0-12-811905-1\0003165540\XMLLowres\f01-22-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50" y="1447800"/>
            <a:ext cx="44069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75656" y="260648"/>
            <a:ext cx="6552728" cy="830997"/>
          </a:xfrm>
          <a:prstGeom prst="rect">
            <a:avLst/>
          </a:prstGeom>
          <a:noFill/>
        </p:spPr>
        <p:txBody>
          <a:bodyPr wrap="square" rtlCol="0">
            <a:spAutoFit/>
          </a:bodyPr>
          <a:lstStyle/>
          <a:p>
            <a:r>
              <a:rPr lang="en-US" sz="2400" dirty="0"/>
              <a:t>International Technology Roadmap for </a:t>
            </a:r>
            <a:r>
              <a:rPr lang="en-US" sz="2400" dirty="0" smtClean="0"/>
              <a:t>Semiconductors (ITRS)</a:t>
            </a:r>
            <a:endParaRPr lang="en-US" sz="2400" dirty="0"/>
          </a:p>
        </p:txBody>
      </p:sp>
    </p:spTree>
    <p:extLst>
      <p:ext uri="{BB962C8B-B14F-4D97-AF65-F5344CB8AC3E}">
        <p14:creationId xmlns:p14="http://schemas.microsoft.com/office/powerpoint/2010/main" val="8226302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Fallacies and Pitfalls</a:t>
            </a:r>
            <a:endParaRPr lang="en-US"/>
          </a:p>
        </p:txBody>
      </p:sp>
      <p:sp>
        <p:nvSpPr>
          <p:cNvPr id="3" name="Content Placeholder 2"/>
          <p:cNvSpPr>
            <a:spLocks noGrp="1"/>
          </p:cNvSpPr>
          <p:nvPr>
            <p:ph idx="1"/>
          </p:nvPr>
        </p:nvSpPr>
        <p:spPr>
          <a:xfrm>
            <a:off x="251521" y="1125538"/>
            <a:ext cx="8703568" cy="5111750"/>
          </a:xfrm>
        </p:spPr>
        <p:txBody>
          <a:bodyPr/>
          <a:lstStyle/>
          <a:p>
            <a:r>
              <a:rPr lang="en-US" dirty="0" smtClean="0"/>
              <a:t>Microprocessors are a silver bullet</a:t>
            </a:r>
          </a:p>
          <a:p>
            <a:pPr lvl="1"/>
            <a:r>
              <a:rPr lang="en-US" sz="2000" dirty="0" smtClean="0">
                <a:solidFill>
                  <a:srgbClr val="FF0000"/>
                </a:solidFill>
              </a:rPr>
              <a:t>With multi-processors: </a:t>
            </a:r>
            <a:r>
              <a:rPr lang="en-US" sz="2000" dirty="0" smtClean="0"/>
              <a:t>Performance is now a programmer’s burden</a:t>
            </a:r>
          </a:p>
          <a:p>
            <a:r>
              <a:rPr lang="en-US" dirty="0" smtClean="0"/>
              <a:t>Falling prey to Amdahl’s Law</a:t>
            </a:r>
          </a:p>
          <a:p>
            <a:r>
              <a:rPr lang="en-US" dirty="0" smtClean="0"/>
              <a:t>A single point of failure </a:t>
            </a:r>
            <a:r>
              <a:rPr lang="en-US" sz="2000" dirty="0" smtClean="0">
                <a:solidFill>
                  <a:srgbClr val="FF0000"/>
                </a:solidFill>
              </a:rPr>
              <a:t>add redundancy: no single component can fail the whole system</a:t>
            </a:r>
            <a:endParaRPr lang="en-US" dirty="0" smtClean="0"/>
          </a:p>
          <a:p>
            <a:r>
              <a:rPr lang="en-US" dirty="0"/>
              <a:t>Hardware enhancements that increase performance also improve </a:t>
            </a:r>
            <a:r>
              <a:rPr lang="en-US" dirty="0" smtClean="0"/>
              <a:t>energy efficiency</a:t>
            </a:r>
            <a:r>
              <a:rPr lang="en-US" dirty="0"/>
              <a:t>, or are at worst energy </a:t>
            </a:r>
            <a:r>
              <a:rPr lang="en-US" dirty="0" smtClean="0"/>
              <a:t>neutral </a:t>
            </a:r>
            <a:r>
              <a:rPr lang="en-US" sz="2000" dirty="0" smtClean="0">
                <a:solidFill>
                  <a:srgbClr val="FF0000"/>
                </a:solidFill>
              </a:rPr>
              <a:t>often worsen energy</a:t>
            </a:r>
            <a:endParaRPr lang="en-US" sz="2000" dirty="0" smtClean="0"/>
          </a:p>
          <a:p>
            <a:r>
              <a:rPr lang="en-US" dirty="0"/>
              <a:t>Benchmarks remain valid </a:t>
            </a:r>
            <a:r>
              <a:rPr lang="en-US" dirty="0" smtClean="0"/>
              <a:t>indefinitely</a:t>
            </a:r>
          </a:p>
          <a:p>
            <a:pPr lvl="1"/>
            <a:r>
              <a:rPr lang="en-US" dirty="0" smtClean="0"/>
              <a:t>Compiler optimizations target benchmarks</a:t>
            </a:r>
          </a:p>
        </p:txBody>
      </p:sp>
      <p:sp>
        <p:nvSpPr>
          <p:cNvPr id="4" name="Footer Placeholder 3"/>
          <p:cNvSpPr>
            <a:spLocks noGrp="1"/>
          </p:cNvSpPr>
          <p:nvPr>
            <p:ph type="ftr" sz="quarter" idx="10"/>
          </p:nvPr>
        </p:nvSpPr>
        <p:spPr/>
        <p:txBody>
          <a:bodyPr/>
          <a:lstStyle/>
          <a:p>
            <a:r>
              <a:rPr lang="en-AU" smtClean="0"/>
              <a:t>Copyright © 2019, Elsevier Inc. All rights reserved.</a:t>
            </a:r>
            <a:endParaRPr lang="en-AU" dirty="0"/>
          </a:p>
        </p:txBody>
      </p:sp>
    </p:spTree>
    <p:extLst>
      <p:ext uri="{BB962C8B-B14F-4D97-AF65-F5344CB8AC3E}">
        <p14:creationId xmlns:p14="http://schemas.microsoft.com/office/powerpoint/2010/main" val="582105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483" name="Rectangle 1"/>
          <p:cNvSpPr>
            <a:spLocks noChangeArrowheads="1"/>
          </p:cNvSpPr>
          <p:nvPr/>
        </p:nvSpPr>
        <p:spPr bwMode="auto">
          <a:xfrm>
            <a:off x="533400" y="4365104"/>
            <a:ext cx="8359080"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100" b="1" dirty="0"/>
              <a:t>Figure 1.17 SPEC2017 programs and the evolution of the SPEC benchmarks over time, with integer programs above the line and floating-point programs below the line. </a:t>
            </a:r>
            <a:r>
              <a:rPr lang="en-US" altLang="en-US" sz="1100" dirty="0"/>
              <a:t>Of the 10 SPEC2017 integer programs, 5 are written in C, 4 in C++., and 1 in Fortran. For the floating-point programs, the split is 3 in Fortran, 2 in C++, 2 in C, and 6 in mixed C, C++, and Fortran. The figure shows all 82 of the programs in the 1989, 1992, 1995, 2000, 2006, and 2017 releases. </a:t>
            </a:r>
            <a:r>
              <a:rPr lang="en-US" altLang="en-US" sz="1100" dirty="0" err="1"/>
              <a:t>Gcc</a:t>
            </a:r>
            <a:r>
              <a:rPr lang="en-US" altLang="en-US" sz="1100" dirty="0"/>
              <a:t> is the senior citizen of the group. Only 3 integer programs and 3 floating-point programs survived three or more generations. Although a few are carried over from generation to generation, the version of the program changes and either the input or the size of the benchmark is often expanded to increase its running time and to avoid perturbation in measurement or domination of the execution time by some factor other than CPU time. The benchmark descriptions on the left are for SPEC2017 only and do not apply to earlier versions. Programs in the same row from different generations of SPEC are generally not related; for example, </a:t>
            </a:r>
            <a:r>
              <a:rPr lang="en-US" altLang="en-US" sz="1100" dirty="0" err="1"/>
              <a:t>fpppp</a:t>
            </a:r>
            <a:r>
              <a:rPr lang="en-US" altLang="en-US" sz="1100" dirty="0"/>
              <a:t> is not a CFD code like </a:t>
            </a:r>
            <a:r>
              <a:rPr lang="en-US" altLang="en-US" sz="1100" dirty="0" err="1"/>
              <a:t>bwaves</a:t>
            </a:r>
            <a:r>
              <a:rPr lang="en-US" altLang="en-US" sz="1100" dirty="0"/>
              <a:t>.</a:t>
            </a:r>
          </a:p>
        </p:txBody>
      </p:sp>
      <p:pic>
        <p:nvPicPr>
          <p:cNvPr id="20484" name="Picture 2" descr="Z:\WOMAT\Production\Artfinal\0000000038\MKCAD\978-0-12-811905-1\0003165540\XMLLowres\f01-17-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533400"/>
            <a:ext cx="547052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0418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9" name="Rectangle 1"/>
          <p:cNvSpPr>
            <a:spLocks noChangeArrowheads="1"/>
          </p:cNvSpPr>
          <p:nvPr/>
        </p:nvSpPr>
        <p:spPr bwMode="auto">
          <a:xfrm>
            <a:off x="406401" y="3573016"/>
            <a:ext cx="85090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1000" b="1" dirty="0"/>
              <a:t>Figure 1.1 Growth in processor performance over 40 years.</a:t>
            </a:r>
            <a:r>
              <a:rPr lang="en-US" altLang="en-US" sz="1000" dirty="0"/>
              <a:t> This chart plots program performance relative to the VAX 11/780 as measured by the SPEC integer benchmarks (see Section 1.8). Prior to the mid-1980s, growth in processor performance was largely technology-driven and averaged about 22% per year, or doubling performance every 3.5 years. The increase in growth to about 52% starting in 1986, or doubling every 2 years, is attributable to more advanced architectural and organizational ideas typified in RISC architectures. By 2003 this growth led to a difference in performance of an approximate factor of 25 versus the performance that would have occurred if it had continued at the 22% rate</a:t>
            </a:r>
            <a:r>
              <a:rPr lang="en-US" altLang="en-US" sz="1000" dirty="0">
                <a:solidFill>
                  <a:srgbClr val="FF0000"/>
                </a:solidFill>
              </a:rPr>
              <a:t>. In 2003 the limits of power due to the end of Dennard scaling and the available instruction-level parallelism </a:t>
            </a:r>
            <a:r>
              <a:rPr lang="en-US" altLang="en-US" sz="1000" dirty="0"/>
              <a:t>slowed uniprocessor performance to 23% per year until 2011, or doubling every 3.5 years. (</a:t>
            </a:r>
            <a:r>
              <a:rPr lang="en-US" altLang="en-US" sz="1000" dirty="0">
                <a:solidFill>
                  <a:srgbClr val="FF0000"/>
                </a:solidFill>
              </a:rPr>
              <a:t>The fastest </a:t>
            </a:r>
            <a:r>
              <a:rPr lang="en-US" altLang="en-US" sz="1000" dirty="0" err="1">
                <a:solidFill>
                  <a:srgbClr val="FF0000"/>
                </a:solidFill>
              </a:rPr>
              <a:t>SPECintbase</a:t>
            </a:r>
            <a:r>
              <a:rPr lang="en-US" altLang="en-US" sz="1000" dirty="0">
                <a:solidFill>
                  <a:srgbClr val="FF0000"/>
                </a:solidFill>
              </a:rPr>
              <a:t> performance since 2007 has had automatic parallelization turned on, </a:t>
            </a:r>
            <a:r>
              <a:rPr lang="en-US" altLang="en-US" sz="1000" u="sng" dirty="0">
                <a:solidFill>
                  <a:srgbClr val="FF0000"/>
                </a:solidFill>
              </a:rPr>
              <a:t>so uniprocessor speed is harder to gauge</a:t>
            </a:r>
            <a:r>
              <a:rPr lang="en-US" altLang="en-US" sz="1000" dirty="0"/>
              <a:t>. These results are limited to single-chip systems with usually four cores per chip.) From 2011 to 2015, the annual improvement was less than 12%, or doubling every 8 years in part due to the limits of parallelism of Amdahl’s Law. Since 2015, with the end of Moore’s Law, improvement has been just 3.5% per year, or doubling every 20 years! Performance for floating-point-oriented calculations follows the same trends, but typically has 1% to 2% higher annual growth in each shaded region. Figure 1.11 on page 27 shows the improvement in clock rates for these same eras. Because SPEC has changed over the years, performance of newer machines is estimated by a scaling factor that relates the performance for different versions of SPEC: SPEC89, SPEC92, SPEC95, SPEC2000, and SPEC2006. There are too few results for SPEC2017 to plot yet.</a:t>
            </a:r>
          </a:p>
        </p:txBody>
      </p:sp>
      <p:pic>
        <p:nvPicPr>
          <p:cNvPr id="4100" name="Picture 5" descr="Z:\WOMAT\Production\Artfinal\0000000038\MKCAD\978-0-12-811905-1\0003165540\XMLLowres\f01-01-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60648"/>
            <a:ext cx="5762625"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6217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179512" y="0"/>
            <a:ext cx="8964488" cy="533400"/>
          </a:xfrm>
        </p:spPr>
        <p:txBody>
          <a:bodyPr>
            <a:normAutofit fontScale="90000"/>
          </a:bodyPr>
          <a:lstStyle/>
          <a:p>
            <a:pPr eaLnBrk="1" hangingPunct="1"/>
            <a:r>
              <a:rPr lang="en-US" u="sng" dirty="0">
                <a:latin typeface="Arial" charset="0"/>
              </a:rPr>
              <a:t>Commodity computer </a:t>
            </a:r>
            <a:r>
              <a:rPr lang="en-US" u="sng" dirty="0" smtClean="0">
                <a:latin typeface="Arial" charset="0"/>
              </a:rPr>
              <a:t>systems</a:t>
            </a:r>
            <a:r>
              <a:rPr lang="en-US" b="0" dirty="0" smtClean="0">
                <a:latin typeface="Arial" charset="0"/>
              </a:rPr>
              <a:t> </a:t>
            </a:r>
            <a:r>
              <a:rPr lang="en-US" sz="2000" dirty="0" smtClean="0">
                <a:solidFill>
                  <a:srgbClr val="7030A0"/>
                </a:solidFill>
                <a:latin typeface="Arial" charset="0"/>
              </a:rPr>
              <a:t>from talks ~2015</a:t>
            </a:r>
            <a:endParaRPr lang="en-US" sz="2000" u="sng" dirty="0">
              <a:solidFill>
                <a:srgbClr val="7030A0"/>
              </a:solidFill>
              <a:latin typeface="Arial" charset="0"/>
            </a:endParaRPr>
          </a:p>
        </p:txBody>
      </p:sp>
      <p:sp>
        <p:nvSpPr>
          <p:cNvPr id="20482" name="Rectangle 3"/>
          <p:cNvSpPr>
            <a:spLocks noGrp="1" noChangeArrowheads="1"/>
          </p:cNvSpPr>
          <p:nvPr>
            <p:ph type="body" idx="4294967295"/>
          </p:nvPr>
        </p:nvSpPr>
        <p:spPr>
          <a:xfrm>
            <a:off x="0" y="764704"/>
            <a:ext cx="9144000" cy="6093296"/>
          </a:xfrm>
        </p:spPr>
        <p:txBody>
          <a:bodyPr>
            <a:normAutofit lnSpcReduction="10000"/>
          </a:bodyPr>
          <a:lstStyle/>
          <a:p>
            <a:pPr marL="660400" indent="-660400" eaLnBrk="1" hangingPunct="1">
              <a:lnSpc>
                <a:spcPct val="80000"/>
              </a:lnSpc>
              <a:buFontTx/>
              <a:buNone/>
            </a:pPr>
            <a:r>
              <a:rPr lang="en-US" sz="2400" u="sng" dirty="0">
                <a:solidFill>
                  <a:schemeClr val="accent2"/>
                </a:solidFill>
                <a:latin typeface="Arial" charset="0"/>
              </a:rPr>
              <a:t>Chapter 1 </a:t>
            </a:r>
            <a:r>
              <a:rPr lang="en-US" sz="2400" dirty="0">
                <a:solidFill>
                  <a:schemeClr val="accent2"/>
                </a:solidFill>
                <a:latin typeface="Arial" charset="0"/>
              </a:rPr>
              <a:t>1946</a:t>
            </a:r>
            <a:r>
              <a:rPr lang="en-US" sz="2400" dirty="0">
                <a:solidFill>
                  <a:schemeClr val="accent2"/>
                </a:solidFill>
                <a:latin typeface="Arial" charset="0"/>
                <a:sym typeface="Wingdings" charset="0"/>
              </a:rPr>
              <a:t></a:t>
            </a:r>
            <a:r>
              <a:rPr lang="en-US" sz="2400" dirty="0">
                <a:solidFill>
                  <a:schemeClr val="accent2"/>
                </a:solidFill>
                <a:latin typeface="Arial" charset="0"/>
              </a:rPr>
              <a:t>2003:</a:t>
            </a:r>
            <a:r>
              <a:rPr lang="en-US" sz="2400" dirty="0">
                <a:latin typeface="Arial" charset="0"/>
              </a:rPr>
              <a:t> </a:t>
            </a:r>
            <a:r>
              <a:rPr lang="en-US" sz="2400" dirty="0">
                <a:solidFill>
                  <a:srgbClr val="FF0000"/>
                </a:solidFill>
                <a:latin typeface="Arial" charset="0"/>
              </a:rPr>
              <a:t>Serial</a:t>
            </a:r>
            <a:r>
              <a:rPr lang="en-US" sz="2400" dirty="0">
                <a:latin typeface="Arial" charset="0"/>
              </a:rPr>
              <a:t>. </a:t>
            </a:r>
            <a:r>
              <a:rPr lang="en-US" sz="2000" dirty="0">
                <a:solidFill>
                  <a:schemeClr val="accent2"/>
                </a:solidFill>
                <a:latin typeface="Arial" charset="0"/>
              </a:rPr>
              <a:t>5KHz</a:t>
            </a:r>
            <a:r>
              <a:rPr lang="en-US" sz="2000" dirty="0">
                <a:solidFill>
                  <a:schemeClr val="accent2"/>
                </a:solidFill>
                <a:latin typeface="Arial" charset="0"/>
                <a:sym typeface="Wingdings" charset="0"/>
              </a:rPr>
              <a:t>4GHz. </a:t>
            </a:r>
            <a:endParaRPr lang="en-US" sz="2000" dirty="0">
              <a:solidFill>
                <a:schemeClr val="accent2"/>
              </a:solidFill>
              <a:latin typeface="Arial" charset="0"/>
            </a:endParaRPr>
          </a:p>
          <a:p>
            <a:pPr marL="660400" indent="-660400" eaLnBrk="1" hangingPunct="1">
              <a:lnSpc>
                <a:spcPct val="80000"/>
              </a:lnSpc>
              <a:buFontTx/>
              <a:buNone/>
            </a:pPr>
            <a:r>
              <a:rPr lang="en-US" sz="2400" u="sng" dirty="0">
                <a:solidFill>
                  <a:schemeClr val="accent2"/>
                </a:solidFill>
                <a:latin typeface="Arial" charset="0"/>
              </a:rPr>
              <a:t>Chapter 2 </a:t>
            </a:r>
            <a:r>
              <a:rPr lang="en-US" sz="2400" dirty="0">
                <a:solidFill>
                  <a:schemeClr val="accent2"/>
                </a:solidFill>
                <a:latin typeface="Arial" charset="0"/>
              </a:rPr>
              <a:t>2004--: </a:t>
            </a:r>
            <a:r>
              <a:rPr lang="en-US" sz="2400" dirty="0">
                <a:solidFill>
                  <a:srgbClr val="FF0000"/>
                </a:solidFill>
                <a:latin typeface="Arial" charset="0"/>
              </a:rPr>
              <a:t>Parallel</a:t>
            </a:r>
            <a:r>
              <a:rPr lang="en-US" sz="2400" dirty="0">
                <a:latin typeface="Arial" charset="0"/>
              </a:rPr>
              <a:t>. </a:t>
            </a:r>
          </a:p>
          <a:p>
            <a:pPr marL="660400" indent="-660400" eaLnBrk="1" hangingPunct="1">
              <a:lnSpc>
                <a:spcPct val="80000"/>
              </a:lnSpc>
              <a:buFontTx/>
              <a:buNone/>
            </a:pPr>
            <a:r>
              <a:rPr lang="en-US" sz="2400" dirty="0" smtClean="0">
                <a:solidFill>
                  <a:schemeClr val="accent2"/>
                </a:solidFill>
                <a:latin typeface="Arial" charset="0"/>
              </a:rPr>
              <a:t>Projection, Intel 2005: </a:t>
            </a:r>
          </a:p>
          <a:p>
            <a:pPr marL="660400" indent="-660400" eaLnBrk="1" hangingPunct="1">
              <a:lnSpc>
                <a:spcPct val="80000"/>
              </a:lnSpc>
              <a:buFontTx/>
              <a:buNone/>
            </a:pPr>
            <a:r>
              <a:rPr lang="en-US" sz="2400" dirty="0" smtClean="0">
                <a:solidFill>
                  <a:schemeClr val="accent2"/>
                </a:solidFill>
                <a:latin typeface="Arial" charset="0"/>
              </a:rPr>
              <a:t>#</a:t>
            </a:r>
            <a:r>
              <a:rPr lang="ja-JP" altLang="en-US" sz="2400" dirty="0">
                <a:solidFill>
                  <a:schemeClr val="accent2"/>
                </a:solidFill>
                <a:latin typeface="Arial" charset="0"/>
              </a:rPr>
              <a:t>”</a:t>
            </a:r>
            <a:r>
              <a:rPr lang="en-US" altLang="ja-JP" sz="2400" dirty="0">
                <a:solidFill>
                  <a:schemeClr val="accent2"/>
                </a:solidFill>
                <a:latin typeface="Arial" charset="0"/>
              </a:rPr>
              <a:t>cores</a:t>
            </a:r>
            <a:r>
              <a:rPr lang="ja-JP" altLang="en-US" sz="2400" dirty="0">
                <a:solidFill>
                  <a:schemeClr val="accent2"/>
                </a:solidFill>
                <a:latin typeface="Arial" charset="0"/>
              </a:rPr>
              <a:t>”</a:t>
            </a:r>
            <a:r>
              <a:rPr lang="en-US" altLang="ja-JP" sz="2400" dirty="0">
                <a:solidFill>
                  <a:schemeClr val="accent2"/>
                </a:solidFill>
                <a:latin typeface="Arial" charset="0"/>
              </a:rPr>
              <a:t>:</a:t>
            </a:r>
            <a:r>
              <a:rPr lang="en-US" altLang="ja-JP" sz="2400" dirty="0">
                <a:latin typeface="Arial" charset="0"/>
              </a:rPr>
              <a:t> </a:t>
            </a:r>
            <a:r>
              <a:rPr lang="en-US" altLang="ja-JP" sz="2800" dirty="0">
                <a:solidFill>
                  <a:schemeClr val="accent2"/>
                </a:solidFill>
                <a:latin typeface="Arial" charset="0"/>
              </a:rPr>
              <a:t>~d</a:t>
            </a:r>
            <a:r>
              <a:rPr lang="en-US" altLang="ja-JP" sz="2800" baseline="30000" dirty="0">
                <a:solidFill>
                  <a:srgbClr val="FF0000"/>
                </a:solidFill>
                <a:latin typeface="Arial" charset="0"/>
              </a:rPr>
              <a:t>y-</a:t>
            </a:r>
            <a:r>
              <a:rPr lang="en-US" altLang="ja-JP" sz="2800" baseline="30000" dirty="0" smtClean="0">
                <a:solidFill>
                  <a:srgbClr val="FF0000"/>
                </a:solidFill>
                <a:latin typeface="Arial" charset="0"/>
              </a:rPr>
              <a:t>2003</a:t>
            </a:r>
            <a:r>
              <a:rPr lang="en-US" sz="2400" u="sng" dirty="0" smtClean="0">
                <a:solidFill>
                  <a:schemeClr val="accent2"/>
                </a:solidFill>
                <a:latin typeface="Arial" charset="0"/>
              </a:rPr>
              <a:t>, d&gt;1</a:t>
            </a:r>
            <a:endParaRPr lang="en-US" sz="2400" u="sng" dirty="0">
              <a:solidFill>
                <a:schemeClr val="accent2"/>
              </a:solidFill>
              <a:latin typeface="Arial" charset="0"/>
            </a:endParaRPr>
          </a:p>
          <a:p>
            <a:pPr marL="660400" indent="-660400" eaLnBrk="1" hangingPunct="1">
              <a:lnSpc>
                <a:spcPct val="80000"/>
              </a:lnSpc>
              <a:buFontTx/>
              <a:buNone/>
            </a:pPr>
            <a:endParaRPr lang="en-US" sz="2400" u="sng" dirty="0">
              <a:solidFill>
                <a:schemeClr val="accent2"/>
              </a:solidFill>
              <a:latin typeface="Arial" charset="0"/>
            </a:endParaRPr>
          </a:p>
          <a:p>
            <a:pPr marL="660400" indent="-660400" eaLnBrk="1" hangingPunct="1">
              <a:lnSpc>
                <a:spcPct val="80000"/>
              </a:lnSpc>
              <a:buFontTx/>
              <a:buNone/>
            </a:pPr>
            <a:endParaRPr lang="en-US" sz="2400" u="sng" dirty="0" smtClean="0">
              <a:solidFill>
                <a:schemeClr val="accent2"/>
              </a:solidFill>
              <a:latin typeface="Arial" charset="0"/>
            </a:endParaRPr>
          </a:p>
          <a:p>
            <a:pPr marL="660400" indent="-660400" eaLnBrk="1" hangingPunct="1">
              <a:lnSpc>
                <a:spcPct val="80000"/>
              </a:lnSpc>
              <a:buFontTx/>
              <a:buNone/>
            </a:pPr>
            <a:endParaRPr lang="en-US" sz="2400" u="sng" dirty="0">
              <a:solidFill>
                <a:schemeClr val="accent2"/>
              </a:solidFill>
              <a:latin typeface="Arial" charset="0"/>
            </a:endParaRPr>
          </a:p>
          <a:p>
            <a:pPr marL="660400" indent="-660400" eaLnBrk="1" hangingPunct="1">
              <a:lnSpc>
                <a:spcPct val="80000"/>
              </a:lnSpc>
              <a:buFontTx/>
              <a:buNone/>
            </a:pPr>
            <a:r>
              <a:rPr lang="en-US" sz="2400" u="sng" dirty="0" smtClean="0">
                <a:solidFill>
                  <a:schemeClr val="accent2"/>
                </a:solidFill>
                <a:latin typeface="Arial" charset="0"/>
              </a:rPr>
              <a:t>Reality</a:t>
            </a:r>
            <a:endParaRPr lang="en-US" sz="2400" u="sng" dirty="0">
              <a:solidFill>
                <a:schemeClr val="accent2"/>
              </a:solidFill>
              <a:latin typeface="Arial" charset="0"/>
            </a:endParaRPr>
          </a:p>
          <a:p>
            <a:pPr marL="660400" indent="-660400" eaLnBrk="1" hangingPunct="1">
              <a:lnSpc>
                <a:spcPct val="80000"/>
              </a:lnSpc>
              <a:buFontTx/>
              <a:buNone/>
            </a:pPr>
            <a:r>
              <a:rPr lang="en-US" sz="2400" dirty="0" smtClean="0">
                <a:solidFill>
                  <a:srgbClr val="FF0000"/>
                </a:solidFill>
                <a:latin typeface="Arial" charset="0"/>
              </a:rPr>
              <a:t>Not really </a:t>
            </a:r>
            <a:r>
              <a:rPr lang="en-US" sz="2400" dirty="0" smtClean="0">
                <a:latin typeface="Arial" charset="0"/>
              </a:rPr>
              <a:t>a many-core “era”</a:t>
            </a:r>
            <a:endParaRPr lang="en-US" sz="2400" dirty="0" smtClean="0">
              <a:solidFill>
                <a:srgbClr val="000000"/>
              </a:solidFill>
              <a:latin typeface="Arial" charset="0"/>
            </a:endParaRPr>
          </a:p>
          <a:p>
            <a:pPr marL="660400" indent="-660400" eaLnBrk="1" hangingPunct="1">
              <a:lnSpc>
                <a:spcPct val="80000"/>
              </a:lnSpc>
              <a:buFontTx/>
              <a:buNone/>
            </a:pPr>
            <a:r>
              <a:rPr lang="en-US" sz="2400" dirty="0" smtClean="0">
                <a:solidFill>
                  <a:srgbClr val="000000"/>
                </a:solidFill>
                <a:latin typeface="Arial" charset="0"/>
              </a:rPr>
              <a:t>IMO: systems not good enough </a:t>
            </a:r>
            <a:r>
              <a:rPr lang="en-US" sz="2000" b="1" dirty="0" smtClean="0">
                <a:solidFill>
                  <a:srgbClr val="7030A0"/>
                </a:solidFill>
                <a:latin typeface="Arial" charset="0"/>
              </a:rPr>
              <a:t>2019: Still in the Multi-core phase</a:t>
            </a:r>
          </a:p>
          <a:p>
            <a:pPr marL="660400" indent="-660400" eaLnBrk="1" hangingPunct="1">
              <a:lnSpc>
                <a:spcPct val="80000"/>
              </a:lnSpc>
              <a:buFontTx/>
              <a:buNone/>
            </a:pPr>
            <a:r>
              <a:rPr lang="en-US" sz="2400" dirty="0" smtClean="0">
                <a:solidFill>
                  <a:srgbClr val="FF0000"/>
                </a:solidFill>
                <a:latin typeface="Arial" charset="0"/>
              </a:rPr>
              <a:t>Clock </a:t>
            </a:r>
            <a:r>
              <a:rPr lang="en-US" sz="2400" dirty="0">
                <a:solidFill>
                  <a:srgbClr val="FF0000"/>
                </a:solidFill>
                <a:latin typeface="Arial" charset="0"/>
              </a:rPr>
              <a:t>frequency growth: </a:t>
            </a:r>
            <a:r>
              <a:rPr lang="en-US" sz="2400" dirty="0" smtClean="0">
                <a:solidFill>
                  <a:srgbClr val="FF0000"/>
                </a:solidFill>
                <a:latin typeface="Arial" charset="0"/>
              </a:rPr>
              <a:t>~flat</a:t>
            </a:r>
            <a:r>
              <a:rPr lang="en-US" sz="2400" dirty="0" smtClean="0">
                <a:solidFill>
                  <a:srgbClr val="FF0000"/>
                </a:solidFill>
                <a:latin typeface="Arial" charset="0"/>
                <a:sym typeface="Wingdings" charset="0"/>
              </a:rPr>
              <a:t>   </a:t>
            </a:r>
            <a:r>
              <a:rPr lang="en-US" sz="2000" b="1" dirty="0" smtClean="0">
                <a:solidFill>
                  <a:srgbClr val="FF0000"/>
                </a:solidFill>
                <a:latin typeface="Arial" charset="0"/>
                <a:sym typeface="Wingdings" charset="0"/>
              </a:rPr>
              <a:t> </a:t>
            </a:r>
            <a:endParaRPr lang="en-US" sz="2000" b="1" dirty="0">
              <a:solidFill>
                <a:srgbClr val="FF0000"/>
              </a:solidFill>
              <a:latin typeface="Arial" charset="0"/>
              <a:sym typeface="Wingdings" charset="0"/>
            </a:endParaRPr>
          </a:p>
          <a:p>
            <a:pPr marL="660400" indent="-660400" eaLnBrk="1" hangingPunct="1">
              <a:lnSpc>
                <a:spcPct val="80000"/>
              </a:lnSpc>
              <a:buFontTx/>
              <a:buNone/>
            </a:pPr>
            <a:r>
              <a:rPr lang="en-US" sz="2400" dirty="0" smtClean="0">
                <a:latin typeface="Arial" charset="0"/>
              </a:rPr>
              <a:t>If </a:t>
            </a:r>
            <a:r>
              <a:rPr lang="en-US" sz="2400" dirty="0">
                <a:latin typeface="Arial" charset="0"/>
              </a:rPr>
              <a:t>you want your program to run significantly faster … you</a:t>
            </a:r>
            <a:r>
              <a:rPr lang="ja-JP" altLang="en-US" sz="2400" dirty="0">
                <a:latin typeface="Arial" charset="0"/>
              </a:rPr>
              <a:t>’</a:t>
            </a:r>
            <a:r>
              <a:rPr lang="en-US" altLang="ja-JP" sz="2400" dirty="0">
                <a:latin typeface="Arial" charset="0"/>
              </a:rPr>
              <a:t>re going to have to parallelize it </a:t>
            </a:r>
            <a:r>
              <a:rPr lang="en-US" altLang="ja-JP" sz="2400" dirty="0">
                <a:latin typeface="Arial" charset="0"/>
                <a:sym typeface="Wingdings" charset="0"/>
              </a:rPr>
              <a:t></a:t>
            </a:r>
            <a:r>
              <a:rPr lang="en-US" altLang="ja-JP" sz="2400" dirty="0">
                <a:latin typeface="Arial" charset="0"/>
              </a:rPr>
              <a:t> </a:t>
            </a:r>
            <a:r>
              <a:rPr lang="en-US" altLang="ja-JP" sz="2400" dirty="0">
                <a:solidFill>
                  <a:srgbClr val="FF0000"/>
                </a:solidFill>
                <a:latin typeface="Arial" charset="0"/>
                <a:sym typeface="Wingdings" charset="0"/>
              </a:rPr>
              <a:t>Parallelism: only game in town</a:t>
            </a:r>
            <a:endParaRPr lang="en-US" altLang="ja-JP" sz="2400" u="sng" dirty="0">
              <a:solidFill>
                <a:srgbClr val="FF0000"/>
              </a:solidFill>
              <a:latin typeface="Arial" charset="0"/>
            </a:endParaRPr>
          </a:p>
          <a:p>
            <a:pPr marL="660400" indent="-660400" eaLnBrk="1" hangingPunct="1">
              <a:lnSpc>
                <a:spcPct val="80000"/>
              </a:lnSpc>
              <a:buFontTx/>
              <a:buNone/>
            </a:pPr>
            <a:r>
              <a:rPr lang="en-US" sz="2400" dirty="0">
                <a:solidFill>
                  <a:schemeClr val="accent2"/>
                </a:solidFill>
                <a:latin typeface="Arial" charset="0"/>
              </a:rPr>
              <a:t>Since 1980: </a:t>
            </a:r>
          </a:p>
          <a:p>
            <a:pPr marL="660400" indent="-660400" eaLnBrk="1" hangingPunct="1">
              <a:lnSpc>
                <a:spcPct val="80000"/>
              </a:lnSpc>
              <a:buFontTx/>
              <a:buNone/>
            </a:pPr>
            <a:r>
              <a:rPr lang="en-US" sz="2400" dirty="0">
                <a:solidFill>
                  <a:schemeClr val="accent2"/>
                </a:solidFill>
                <a:latin typeface="Arial" charset="0"/>
              </a:rPr>
              <a:t>  </a:t>
            </a:r>
            <a:r>
              <a:rPr lang="en-US" sz="2400" u="sng" dirty="0">
                <a:solidFill>
                  <a:schemeClr val="accent2"/>
                </a:solidFill>
                <a:latin typeface="Arial" charset="0"/>
              </a:rPr>
              <a:t>#Transistors/chip</a:t>
            </a:r>
            <a:r>
              <a:rPr lang="en-US" sz="2400" dirty="0">
                <a:solidFill>
                  <a:schemeClr val="accent2"/>
                </a:solidFill>
                <a:latin typeface="Arial" charset="0"/>
              </a:rPr>
              <a:t> 29K</a:t>
            </a:r>
            <a:r>
              <a:rPr lang="en-US" sz="2400" dirty="0">
                <a:solidFill>
                  <a:schemeClr val="accent2"/>
                </a:solidFill>
                <a:latin typeface="Arial" charset="0"/>
                <a:sym typeface="Wingdings" charset="0"/>
              </a:rPr>
              <a:t>~10s</a:t>
            </a:r>
            <a:r>
              <a:rPr lang="en-US" sz="2400" dirty="0">
                <a:solidFill>
                  <a:schemeClr val="accent2"/>
                </a:solidFill>
                <a:latin typeface="Arial" charset="0"/>
              </a:rPr>
              <a:t>B!</a:t>
            </a:r>
          </a:p>
          <a:p>
            <a:pPr marL="660400" indent="-660400" eaLnBrk="1" hangingPunct="1">
              <a:lnSpc>
                <a:spcPct val="80000"/>
              </a:lnSpc>
              <a:buFontTx/>
              <a:buNone/>
            </a:pPr>
            <a:r>
              <a:rPr lang="en-US" sz="2400" dirty="0">
                <a:solidFill>
                  <a:schemeClr val="accent2"/>
                </a:solidFill>
                <a:latin typeface="Arial" charset="0"/>
              </a:rPr>
              <a:t>  </a:t>
            </a:r>
            <a:r>
              <a:rPr lang="en-US" sz="2400" u="sng" dirty="0">
                <a:solidFill>
                  <a:schemeClr val="accent2"/>
                </a:solidFill>
                <a:latin typeface="Arial" charset="0"/>
              </a:rPr>
              <a:t>Bandwidth/Latency</a:t>
            </a:r>
            <a:r>
              <a:rPr lang="en-US" sz="2400" dirty="0">
                <a:solidFill>
                  <a:schemeClr val="accent2"/>
                </a:solidFill>
                <a:latin typeface="Arial" charset="0"/>
              </a:rPr>
              <a:t> </a:t>
            </a:r>
            <a:r>
              <a:rPr lang="en-US" sz="2400" dirty="0" smtClean="0">
                <a:solidFill>
                  <a:schemeClr val="accent2"/>
                </a:solidFill>
                <a:latin typeface="Arial" charset="0"/>
              </a:rPr>
              <a:t>~400X </a:t>
            </a:r>
            <a:r>
              <a:rPr lang="en-US" sz="2400" dirty="0">
                <a:solidFill>
                  <a:schemeClr val="accent2"/>
                </a:solidFill>
                <a:latin typeface="Arial" charset="0"/>
              </a:rPr>
              <a:t>[</a:t>
            </a:r>
            <a:r>
              <a:rPr lang="en-US" sz="2400" dirty="0" smtClean="0">
                <a:solidFill>
                  <a:schemeClr val="accent2"/>
                </a:solidFill>
                <a:latin typeface="Arial" charset="0"/>
              </a:rPr>
              <a:t>HP17]</a:t>
            </a:r>
            <a:endParaRPr lang="en-US" sz="2400" u="sng" dirty="0">
              <a:solidFill>
                <a:schemeClr val="accent2"/>
              </a:solidFill>
              <a:latin typeface="Arial" charset="0"/>
            </a:endParaRPr>
          </a:p>
          <a:p>
            <a:pPr marL="660400" indent="-660400" eaLnBrk="1" hangingPunct="1">
              <a:lnSpc>
                <a:spcPct val="80000"/>
              </a:lnSpc>
              <a:buFontTx/>
              <a:buNone/>
            </a:pPr>
            <a:r>
              <a:rPr lang="en-US" sz="2400" u="sng" dirty="0">
                <a:solidFill>
                  <a:schemeClr val="accent2"/>
                </a:solidFill>
                <a:latin typeface="Arial" charset="0"/>
              </a:rPr>
              <a:t>Programmer</a:t>
            </a:r>
            <a:r>
              <a:rPr lang="ja-JP" altLang="en-US" sz="2400" u="sng" dirty="0">
                <a:solidFill>
                  <a:schemeClr val="accent2"/>
                </a:solidFill>
                <a:latin typeface="Arial" charset="0"/>
              </a:rPr>
              <a:t>’</a:t>
            </a:r>
            <a:r>
              <a:rPr lang="en-US" altLang="ja-JP" sz="2400" u="sng" dirty="0">
                <a:solidFill>
                  <a:schemeClr val="accent2"/>
                </a:solidFill>
                <a:latin typeface="Arial" charset="0"/>
              </a:rPr>
              <a:t>s IQ? </a:t>
            </a:r>
            <a:r>
              <a:rPr lang="en-US" altLang="ja-JP" sz="2400" dirty="0">
                <a:solidFill>
                  <a:schemeClr val="accent2"/>
                </a:solidFill>
                <a:latin typeface="Arial" charset="0"/>
              </a:rPr>
              <a:t>Flat.</a:t>
            </a:r>
            <a:r>
              <a:rPr lang="en-US" altLang="ja-JP" sz="2400" dirty="0" smtClean="0">
                <a:solidFill>
                  <a:schemeClr val="accent2"/>
                </a:solidFill>
                <a:latin typeface="Arial" charset="0"/>
              </a:rPr>
              <a:t>.</a:t>
            </a:r>
            <a:endParaRPr lang="en-US" altLang="ja-JP" sz="2400" dirty="0">
              <a:solidFill>
                <a:schemeClr val="accent2"/>
              </a:solidFill>
              <a:latin typeface="Arial" charset="0"/>
            </a:endParaRPr>
          </a:p>
        </p:txBody>
      </p:sp>
      <p:pic>
        <p:nvPicPr>
          <p:cNvPr id="20483" name="Picture 12"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693" y="5086734"/>
            <a:ext cx="2457094" cy="122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4" descr="j0195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5013176"/>
            <a:ext cx="2057400"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524000"/>
            <a:ext cx="4876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9"/>
          <p:cNvSpPr txBox="1">
            <a:spLocks noChangeArrowheads="1"/>
          </p:cNvSpPr>
          <p:nvPr/>
        </p:nvSpPr>
        <p:spPr bwMode="auto">
          <a:xfrm>
            <a:off x="4499992" y="1219200"/>
            <a:ext cx="464400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dirty="0">
                <a:solidFill>
                  <a:srgbClr val="7030A0"/>
                </a:solidFill>
              </a:rPr>
              <a:t>F</a:t>
            </a:r>
            <a:r>
              <a:rPr lang="en-US" sz="1800" b="1" dirty="0" smtClean="0">
                <a:solidFill>
                  <a:srgbClr val="7030A0"/>
                </a:solidFill>
              </a:rPr>
              <a:t>allacy:</a:t>
            </a:r>
            <a:r>
              <a:rPr lang="en-US" sz="1800" dirty="0" smtClean="0"/>
              <a:t> Intel </a:t>
            </a:r>
            <a:r>
              <a:rPr lang="en-US" sz="1800" dirty="0"/>
              <a:t>Platform 2015, March05</a:t>
            </a:r>
          </a:p>
        </p:txBody>
      </p:sp>
      <p:sp>
        <p:nvSpPr>
          <p:cNvPr id="2" name="Slide Number Placeholder 1"/>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35195770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 Power above all</a:t>
            </a:r>
            <a:endParaRPr lang="en-US" dirty="0"/>
          </a:p>
        </p:txBody>
      </p:sp>
      <p:sp>
        <p:nvSpPr>
          <p:cNvPr id="3" name="Content Placeholder 2"/>
          <p:cNvSpPr>
            <a:spLocks noGrp="1"/>
          </p:cNvSpPr>
          <p:nvPr>
            <p:ph idx="1"/>
          </p:nvPr>
        </p:nvSpPr>
        <p:spPr>
          <a:xfrm>
            <a:off x="395536" y="908720"/>
            <a:ext cx="8559553" cy="5328568"/>
          </a:xfrm>
        </p:spPr>
        <p:txBody>
          <a:bodyPr/>
          <a:lstStyle/>
          <a:p>
            <a:pPr marL="0" indent="0">
              <a:buNone/>
            </a:pPr>
            <a:r>
              <a:rPr lang="en-US" sz="2400" dirty="0"/>
              <a:t>T</a:t>
            </a:r>
            <a:r>
              <a:rPr lang="en-US" sz="2400" dirty="0" smtClean="0"/>
              <a:t>oday’s </a:t>
            </a:r>
            <a:r>
              <a:rPr lang="en-US" sz="2400" dirty="0"/>
              <a:t>hot </a:t>
            </a:r>
            <a:r>
              <a:rPr lang="en-US" sz="2400" dirty="0" smtClean="0"/>
              <a:t>research. I am not questioning that </a:t>
            </a:r>
            <a:r>
              <a:rPr lang="en-US" sz="2400" dirty="0"/>
              <a:t>p</a:t>
            </a:r>
            <a:r>
              <a:rPr lang="en-US" sz="2400" dirty="0" smtClean="0"/>
              <a:t>ower </a:t>
            </a:r>
            <a:r>
              <a:rPr lang="en-US" sz="2400" dirty="0"/>
              <a:t>is </a:t>
            </a:r>
            <a:r>
              <a:rPr lang="en-US" sz="2400" dirty="0" smtClean="0"/>
              <a:t>important. However, a pitfall since implies</a:t>
            </a:r>
          </a:p>
          <a:p>
            <a:pPr>
              <a:buFontTx/>
              <a:buChar char="-"/>
            </a:pPr>
            <a:r>
              <a:rPr lang="en-US" sz="2400" dirty="0" smtClean="0"/>
              <a:t>building </a:t>
            </a:r>
            <a:r>
              <a:rPr lang="en-US" sz="2400" dirty="0"/>
              <a:t>slightly more power efficient machines that are even more difficult to </a:t>
            </a:r>
            <a:r>
              <a:rPr lang="en-US" sz="2400" dirty="0" smtClean="0"/>
              <a:t>program; hence,</a:t>
            </a:r>
          </a:p>
          <a:p>
            <a:pPr>
              <a:buFontTx/>
              <a:buChar char="-"/>
            </a:pPr>
            <a:r>
              <a:rPr lang="en-US" sz="2400" dirty="0" smtClean="0"/>
              <a:t>typical </a:t>
            </a:r>
            <a:r>
              <a:rPr lang="en-US" sz="2400" dirty="0"/>
              <a:t>programs will end up being suboptimal possibly requiring more </a:t>
            </a:r>
            <a:r>
              <a:rPr lang="en-US" sz="2400" dirty="0" smtClean="0"/>
              <a:t>power, and </a:t>
            </a:r>
          </a:p>
          <a:p>
            <a:pPr>
              <a:buFontTx/>
              <a:buChar char="-"/>
            </a:pPr>
            <a:r>
              <a:rPr lang="en-US" sz="2400" dirty="0" smtClean="0"/>
              <a:t>fewer </a:t>
            </a:r>
            <a:r>
              <a:rPr lang="en-US" sz="2400" dirty="0"/>
              <a:t>program will be </a:t>
            </a:r>
            <a:r>
              <a:rPr lang="en-US" sz="2400" dirty="0" smtClean="0"/>
              <a:t>developed… </a:t>
            </a:r>
            <a:r>
              <a:rPr lang="en-US" sz="2400" dirty="0"/>
              <a:t>saving even more </a:t>
            </a:r>
            <a:r>
              <a:rPr lang="en-US" sz="2400" dirty="0" smtClean="0"/>
              <a:t>power…</a:t>
            </a:r>
            <a:r>
              <a:rPr lang="en-US" sz="2400" dirty="0"/>
              <a:t> </a:t>
            </a:r>
            <a:r>
              <a:rPr lang="en-US" sz="2400" dirty="0" smtClean="0"/>
              <a:t>and, disconnecting </a:t>
            </a:r>
            <a:r>
              <a:rPr lang="en-US" sz="2400" dirty="0"/>
              <a:t>computers from power would be </a:t>
            </a:r>
            <a:r>
              <a:rPr lang="en-US" sz="2400" dirty="0" smtClean="0"/>
              <a:t>optimal…just kidding.</a:t>
            </a:r>
          </a:p>
          <a:p>
            <a:pPr marL="0" indent="0">
              <a:buNone/>
            </a:pPr>
            <a:r>
              <a:rPr lang="en-US" sz="2400" dirty="0" smtClean="0"/>
              <a:t>The Industrial Revolution meant more electricity for better human productivity. Isn’t this about arguing the opposite?</a:t>
            </a:r>
          </a:p>
          <a:p>
            <a:pPr marL="0" indent="0">
              <a:buNone/>
            </a:pPr>
            <a:endParaRPr lang="en-US" sz="2400" dirty="0" smtClean="0"/>
          </a:p>
        </p:txBody>
      </p:sp>
      <p:sp>
        <p:nvSpPr>
          <p:cNvPr id="4" name="Footer Placeholder 3"/>
          <p:cNvSpPr>
            <a:spLocks noGrp="1"/>
          </p:cNvSpPr>
          <p:nvPr>
            <p:ph type="ftr" sz="quarter" idx="10"/>
          </p:nvPr>
        </p:nvSpPr>
        <p:spPr/>
        <p:txBody>
          <a:bodyPr/>
          <a:lstStyle/>
          <a:p>
            <a:r>
              <a:rPr lang="en-AU" smtClean="0"/>
              <a:t>Copyright © 2019, Elsevier Inc. All rights reserved.</a:t>
            </a:r>
            <a:endParaRPr lang="en-AU" dirty="0"/>
          </a:p>
        </p:txBody>
      </p:sp>
    </p:spTree>
    <p:extLst>
      <p:ext uri="{BB962C8B-B14F-4D97-AF65-F5344CB8AC3E}">
        <p14:creationId xmlns:p14="http://schemas.microsoft.com/office/powerpoint/2010/main" val="5274740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Fallacies and Pitfalls</a:t>
            </a:r>
            <a:endParaRPr lang="en-US"/>
          </a:p>
        </p:txBody>
      </p:sp>
      <p:sp>
        <p:nvSpPr>
          <p:cNvPr id="3" name="Content Placeholder 2"/>
          <p:cNvSpPr>
            <a:spLocks noGrp="1"/>
          </p:cNvSpPr>
          <p:nvPr>
            <p:ph idx="1"/>
          </p:nvPr>
        </p:nvSpPr>
        <p:spPr>
          <a:xfrm>
            <a:off x="395537" y="692696"/>
            <a:ext cx="8559552" cy="5544592"/>
          </a:xfrm>
        </p:spPr>
        <p:txBody>
          <a:bodyPr/>
          <a:lstStyle/>
          <a:p>
            <a:r>
              <a:rPr lang="en-US" sz="2800" dirty="0"/>
              <a:t>The </a:t>
            </a:r>
            <a:r>
              <a:rPr lang="en-US" sz="2800" dirty="0" smtClean="0">
                <a:solidFill>
                  <a:srgbClr val="FF0000"/>
                </a:solidFill>
              </a:rPr>
              <a:t>marketing</a:t>
            </a:r>
            <a:r>
              <a:rPr lang="en-US" sz="2800" dirty="0" smtClean="0"/>
              <a:t> rated </a:t>
            </a:r>
            <a:r>
              <a:rPr lang="en-US" sz="2800" dirty="0"/>
              <a:t>mean time to failure of disks is 1,200,000 hours or almost 140 </a:t>
            </a:r>
            <a:r>
              <a:rPr lang="en-US" sz="2800" dirty="0" smtClean="0"/>
              <a:t>years, so </a:t>
            </a:r>
            <a:r>
              <a:rPr lang="en-US" sz="2800" dirty="0"/>
              <a:t>disks practically never </a:t>
            </a:r>
            <a:r>
              <a:rPr lang="en-US" sz="2800" dirty="0" smtClean="0"/>
              <a:t>fail </a:t>
            </a:r>
          </a:p>
          <a:p>
            <a:pPr lvl="1"/>
            <a:r>
              <a:rPr lang="en-US" sz="2400" dirty="0" smtClean="0">
                <a:solidFill>
                  <a:srgbClr val="FF0000"/>
                </a:solidFill>
              </a:rPr>
              <a:t>Still: </a:t>
            </a:r>
            <a:r>
              <a:rPr lang="en-US" sz="2400" dirty="0" smtClean="0"/>
              <a:t>MTTF value from manufacturers assume regular replacement</a:t>
            </a:r>
          </a:p>
          <a:p>
            <a:r>
              <a:rPr lang="en-US" sz="2800" dirty="0" smtClean="0"/>
              <a:t>Peak performance tracks observed performance </a:t>
            </a:r>
            <a:r>
              <a:rPr lang="en-US" sz="2000" dirty="0" smtClean="0">
                <a:solidFill>
                  <a:srgbClr val="FF0000"/>
                </a:solidFill>
              </a:rPr>
              <a:t>Namely, 4x processors do not mean 4X speed. </a:t>
            </a:r>
          </a:p>
          <a:p>
            <a:pPr lvl="1"/>
            <a:r>
              <a:rPr lang="en-US" sz="2000" u="sng" dirty="0" smtClean="0">
                <a:solidFill>
                  <a:srgbClr val="FF0000"/>
                </a:solidFill>
              </a:rPr>
              <a:t>More significant</a:t>
            </a:r>
            <a:r>
              <a:rPr lang="en-US" sz="2000" dirty="0" smtClean="0">
                <a:solidFill>
                  <a:srgbClr val="FF0000"/>
                </a:solidFill>
              </a:rPr>
              <a:t>: “at present it seems unlikely that some form of simple multicore scaling will provide a cost-effective path to growing performance”, p. 445. </a:t>
            </a:r>
            <a:endParaRPr lang="en-US" sz="2000" dirty="0" smtClean="0"/>
          </a:p>
          <a:p>
            <a:r>
              <a:rPr lang="en-US" sz="2800" dirty="0" smtClean="0"/>
              <a:t>Fault detection can lower availability</a:t>
            </a:r>
          </a:p>
          <a:p>
            <a:pPr lvl="1"/>
            <a:r>
              <a:rPr lang="en-US" sz="2400" dirty="0" smtClean="0"/>
              <a:t>Not all operations are needed for correct execution</a:t>
            </a:r>
            <a:r>
              <a:rPr lang="en-US" sz="2400" dirty="0" smtClean="0">
                <a:solidFill>
                  <a:srgbClr val="FF0000"/>
                </a:solidFill>
              </a:rPr>
              <a:t> </a:t>
            </a:r>
            <a:r>
              <a:rPr lang="en-US" sz="2000" dirty="0" smtClean="0">
                <a:solidFill>
                  <a:srgbClr val="FF0000"/>
                </a:solidFill>
              </a:rPr>
              <a:t>ignore errors not critical for what you need</a:t>
            </a:r>
            <a:endParaRPr lang="en-US" dirty="0" smtClean="0"/>
          </a:p>
        </p:txBody>
      </p:sp>
      <p:sp>
        <p:nvSpPr>
          <p:cNvPr id="4" name="Footer Placeholder 3"/>
          <p:cNvSpPr>
            <a:spLocks noGrp="1"/>
          </p:cNvSpPr>
          <p:nvPr>
            <p:ph type="ftr" sz="quarter" idx="10"/>
          </p:nvPr>
        </p:nvSpPr>
        <p:spPr/>
        <p:txBody>
          <a:bodyPr/>
          <a:lstStyle/>
          <a:p>
            <a:r>
              <a:rPr lang="en-AU" smtClean="0"/>
              <a:t>Copyright © 2019, Elsevier Inc. All rights reserved.</a:t>
            </a:r>
            <a:endParaRPr lang="en-AU" dirty="0"/>
          </a:p>
        </p:txBody>
      </p:sp>
    </p:spTree>
    <p:extLst>
      <p:ext uri="{BB962C8B-B14F-4D97-AF65-F5344CB8AC3E}">
        <p14:creationId xmlns:p14="http://schemas.microsoft.com/office/powerpoint/2010/main" val="1301716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question</a:t>
            </a:r>
            <a:endParaRPr lang="en-US" dirty="0"/>
          </a:p>
        </p:txBody>
      </p:sp>
      <p:sp>
        <p:nvSpPr>
          <p:cNvPr id="3" name="Content Placeholder 2"/>
          <p:cNvSpPr>
            <a:spLocks noGrp="1"/>
          </p:cNvSpPr>
          <p:nvPr>
            <p:ph idx="1"/>
          </p:nvPr>
        </p:nvSpPr>
        <p:spPr/>
        <p:txBody>
          <a:bodyPr/>
          <a:lstStyle/>
          <a:p>
            <a:r>
              <a:rPr lang="en-US" dirty="0" smtClean="0"/>
              <a:t>How come that HP-17 does not mention the Intel </a:t>
            </a:r>
            <a:r>
              <a:rPr lang="en-US" dirty="0" err="1" smtClean="0"/>
              <a:t>iGPU</a:t>
            </a:r>
            <a:r>
              <a:rPr lang="en-US" dirty="0" smtClean="0"/>
              <a:t>?</a:t>
            </a:r>
          </a:p>
          <a:p>
            <a:r>
              <a:rPr lang="en-US" dirty="0" smtClean="0"/>
              <a:t>Surprisingly little attention in academic papers prior to 2018. Not much even now</a:t>
            </a:r>
            <a:endParaRPr lang="en-US" dirty="0"/>
          </a:p>
        </p:txBody>
      </p:sp>
      <p:sp>
        <p:nvSpPr>
          <p:cNvPr id="4" name="Footer Placeholder 3"/>
          <p:cNvSpPr>
            <a:spLocks noGrp="1"/>
          </p:cNvSpPr>
          <p:nvPr>
            <p:ph type="ftr" sz="quarter" idx="10"/>
          </p:nvPr>
        </p:nvSpPr>
        <p:spPr/>
        <p:txBody>
          <a:bodyPr/>
          <a:lstStyle/>
          <a:p>
            <a:r>
              <a:rPr lang="en-AU" smtClean="0"/>
              <a:t>Copyright © 2019, Elsevier Inc. All rights reserved.</a:t>
            </a:r>
            <a:endParaRPr lang="en-AU" dirty="0"/>
          </a:p>
        </p:txBody>
      </p:sp>
    </p:spTree>
    <p:extLst>
      <p:ext uri="{BB962C8B-B14F-4D97-AF65-F5344CB8AC3E}">
        <p14:creationId xmlns:p14="http://schemas.microsoft.com/office/powerpoint/2010/main" val="1988828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675" name="Rectangle 1"/>
          <p:cNvSpPr>
            <a:spLocks noChangeArrowheads="1"/>
          </p:cNvSpPr>
          <p:nvPr/>
        </p:nvSpPr>
        <p:spPr bwMode="auto">
          <a:xfrm>
            <a:off x="395288" y="5486400"/>
            <a:ext cx="25146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a:t>Figure 1.25 List of appendices.</a:t>
            </a:r>
          </a:p>
        </p:txBody>
      </p:sp>
      <p:pic>
        <p:nvPicPr>
          <p:cNvPr id="28676" name="Picture 2" descr="Z:\WOMAT\Production\Artfinal\0000000038\MKCAD\978-0-12-811905-1\0003165540\XMLLowres\f01-25-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908720"/>
            <a:ext cx="6768752"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9552" y="365125"/>
            <a:ext cx="3687228" cy="400110"/>
          </a:xfrm>
          <a:prstGeom prst="rect">
            <a:avLst/>
          </a:prstGeom>
          <a:noFill/>
        </p:spPr>
        <p:txBody>
          <a:bodyPr wrap="none" rtlCol="0">
            <a:spAutoFit/>
          </a:bodyPr>
          <a:lstStyle/>
          <a:p>
            <a:r>
              <a:rPr lang="en-US" sz="2000" dirty="0" smtClean="0">
                <a:solidFill>
                  <a:srgbClr val="FF0000"/>
                </a:solidFill>
              </a:rPr>
              <a:t>Reading assignments by:</a:t>
            </a:r>
            <a:endParaRPr lang="en-US" sz="2000" dirty="0">
              <a:solidFill>
                <a:srgbClr val="FF0000"/>
              </a:solidFill>
            </a:endParaRPr>
          </a:p>
        </p:txBody>
      </p:sp>
      <p:sp>
        <p:nvSpPr>
          <p:cNvPr id="3" name="TextBox 2"/>
          <p:cNvSpPr txBox="1"/>
          <p:nvPr/>
        </p:nvSpPr>
        <p:spPr>
          <a:xfrm>
            <a:off x="449987" y="1196752"/>
            <a:ext cx="1368152" cy="929485"/>
          </a:xfrm>
          <a:prstGeom prst="rect">
            <a:avLst/>
          </a:prstGeom>
          <a:noFill/>
        </p:spPr>
        <p:txBody>
          <a:bodyPr wrap="square" rtlCol="0">
            <a:spAutoFit/>
          </a:bodyPr>
          <a:lstStyle/>
          <a:p>
            <a:r>
              <a:rPr lang="en-US" sz="1600" dirty="0" smtClean="0">
                <a:solidFill>
                  <a:srgbClr val="FF0000"/>
                </a:solidFill>
              </a:rPr>
              <a:t>Feb 3</a:t>
            </a:r>
          </a:p>
          <a:p>
            <a:r>
              <a:rPr lang="en-US" sz="1600" dirty="0" smtClean="0">
                <a:solidFill>
                  <a:srgbClr val="FF0000"/>
                </a:solidFill>
              </a:rPr>
              <a:t>Feb 17</a:t>
            </a:r>
          </a:p>
          <a:p>
            <a:r>
              <a:rPr lang="en-US" sz="1600" dirty="0" smtClean="0">
                <a:solidFill>
                  <a:srgbClr val="FF0000"/>
                </a:solidFill>
              </a:rPr>
              <a:t>March 3</a:t>
            </a:r>
            <a:endParaRPr lang="en-US" sz="1600" dirty="0">
              <a:solidFill>
                <a:srgbClr val="FF0000"/>
              </a:solidFill>
            </a:endParaRPr>
          </a:p>
        </p:txBody>
      </p:sp>
    </p:spTree>
    <p:extLst>
      <p:ext uri="{BB962C8B-B14F-4D97-AF65-F5344CB8AC3E}">
        <p14:creationId xmlns:p14="http://schemas.microsoft.com/office/powerpoint/2010/main" val="3490708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Current Trends in Architecture</a:t>
            </a:r>
            <a:endParaRPr lang="en-AU" dirty="0"/>
          </a:p>
        </p:txBody>
      </p:sp>
      <p:sp>
        <p:nvSpPr>
          <p:cNvPr id="242691" name="Rectangle 3"/>
          <p:cNvSpPr>
            <a:spLocks noGrp="1" noChangeArrowheads="1"/>
          </p:cNvSpPr>
          <p:nvPr>
            <p:ph type="body" idx="1"/>
          </p:nvPr>
        </p:nvSpPr>
        <p:spPr>
          <a:xfrm>
            <a:off x="0" y="1052736"/>
            <a:ext cx="9144000" cy="5184552"/>
          </a:xfrm>
        </p:spPr>
        <p:txBody>
          <a:bodyPr/>
          <a:lstStyle/>
          <a:p>
            <a:pPr>
              <a:lnSpc>
                <a:spcPct val="90000"/>
              </a:lnSpc>
            </a:pPr>
            <a:r>
              <a:rPr lang="en-US" sz="2800" dirty="0" smtClean="0"/>
              <a:t>Cannot continue to leverage Instruction-Level parallelism (ILP) </a:t>
            </a:r>
            <a:r>
              <a:rPr lang="en-US" sz="2800" dirty="0" smtClean="0">
                <a:solidFill>
                  <a:srgbClr val="FF0000"/>
                </a:solidFill>
              </a:rPr>
              <a:t>(assuming serial code)</a:t>
            </a:r>
            <a:endParaRPr lang="en-US" sz="2800" dirty="0" smtClean="0"/>
          </a:p>
          <a:p>
            <a:pPr lvl="1"/>
            <a:r>
              <a:rPr lang="en-US" sz="2400" dirty="0" smtClean="0"/>
              <a:t>Single processor performance improvement </a:t>
            </a:r>
            <a:r>
              <a:rPr lang="en-US" sz="2400" dirty="0" smtClean="0">
                <a:solidFill>
                  <a:srgbClr val="FF0000"/>
                </a:solidFill>
              </a:rPr>
              <a:t>~</a:t>
            </a:r>
            <a:r>
              <a:rPr lang="en-US" sz="2400" dirty="0" smtClean="0"/>
              <a:t>ended in 2003 </a:t>
            </a:r>
          </a:p>
          <a:p>
            <a:pPr lvl="2"/>
            <a:r>
              <a:rPr lang="en-US" sz="1800" dirty="0" smtClean="0">
                <a:solidFill>
                  <a:srgbClr val="FF0000"/>
                </a:solidFill>
              </a:rPr>
              <a:t>Dennard </a:t>
            </a:r>
            <a:r>
              <a:rPr lang="en-US" sz="1800" dirty="0">
                <a:solidFill>
                  <a:srgbClr val="FF0000"/>
                </a:solidFill>
              </a:rPr>
              <a:t>scaling (constant power </a:t>
            </a:r>
            <a:r>
              <a:rPr lang="en-US" sz="1800" dirty="0" smtClean="0">
                <a:solidFill>
                  <a:srgbClr val="FF0000"/>
                </a:solidFill>
              </a:rPr>
              <a:t>density). Stopped </a:t>
            </a:r>
            <a:r>
              <a:rPr lang="en-US" sz="1800" dirty="0">
                <a:solidFill>
                  <a:srgbClr val="FF0000"/>
                </a:solidFill>
              </a:rPr>
              <a:t>by threshold </a:t>
            </a:r>
            <a:r>
              <a:rPr lang="en-US" sz="1800" dirty="0" smtClean="0">
                <a:solidFill>
                  <a:srgbClr val="FF0000"/>
                </a:solidFill>
              </a:rPr>
              <a:t>voltage</a:t>
            </a:r>
          </a:p>
          <a:p>
            <a:pPr>
              <a:lnSpc>
                <a:spcPct val="90000"/>
              </a:lnSpc>
            </a:pPr>
            <a:r>
              <a:rPr lang="en-US" sz="2800" dirty="0" smtClean="0"/>
              <a:t>New </a:t>
            </a:r>
            <a:r>
              <a:rPr lang="en-US" sz="2800" dirty="0"/>
              <a:t>models for performance:</a:t>
            </a:r>
          </a:p>
          <a:p>
            <a:pPr lvl="1">
              <a:lnSpc>
                <a:spcPct val="90000"/>
              </a:lnSpc>
            </a:pPr>
            <a:r>
              <a:rPr lang="en-US" sz="2400" dirty="0" smtClean="0"/>
              <a:t>Data-level parallelism (DLP) </a:t>
            </a:r>
            <a:r>
              <a:rPr lang="en-US" sz="2400" dirty="0" smtClean="0">
                <a:solidFill>
                  <a:srgbClr val="FF0000"/>
                </a:solidFill>
              </a:rPr>
              <a:t>Operate on multiple data items at the same time</a:t>
            </a:r>
            <a:endParaRPr lang="en-US" sz="2400" dirty="0" smtClean="0"/>
          </a:p>
          <a:p>
            <a:pPr lvl="1">
              <a:lnSpc>
                <a:spcPct val="90000"/>
              </a:lnSpc>
            </a:pPr>
            <a:r>
              <a:rPr lang="en-US" sz="2400" dirty="0"/>
              <a:t>Thread-level parallelism (</a:t>
            </a:r>
            <a:r>
              <a:rPr lang="en-US" sz="2400" dirty="0" smtClean="0"/>
              <a:t>TLP) </a:t>
            </a:r>
            <a:r>
              <a:rPr lang="en-US" sz="2400" dirty="0" smtClean="0">
                <a:solidFill>
                  <a:srgbClr val="FF0000"/>
                </a:solidFill>
              </a:rPr>
              <a:t>Concurrent threads of control</a:t>
            </a:r>
            <a:endParaRPr lang="en-US" sz="2400" dirty="0"/>
          </a:p>
          <a:p>
            <a:pPr lvl="1">
              <a:lnSpc>
                <a:spcPct val="90000"/>
              </a:lnSpc>
            </a:pPr>
            <a:r>
              <a:rPr lang="en-US" sz="2400" dirty="0"/>
              <a:t>Request-level parallelism (</a:t>
            </a:r>
            <a:r>
              <a:rPr lang="en-US" sz="2400" dirty="0" smtClean="0"/>
              <a:t>RLP) </a:t>
            </a:r>
            <a:r>
              <a:rPr lang="en-US" sz="2400" dirty="0" smtClean="0">
                <a:solidFill>
                  <a:srgbClr val="FF0000"/>
                </a:solidFill>
              </a:rPr>
              <a:t>Decoupled tasks</a:t>
            </a:r>
            <a:endParaRPr lang="en-US" sz="2400" dirty="0" smtClean="0"/>
          </a:p>
          <a:p>
            <a:pPr>
              <a:lnSpc>
                <a:spcPct val="90000"/>
              </a:lnSpc>
            </a:pPr>
            <a:r>
              <a:rPr lang="en-US" sz="2800" dirty="0" smtClean="0"/>
              <a:t>These require explicit restructuring of the application</a:t>
            </a:r>
          </a:p>
        </p:txBody>
      </p:sp>
      <p:sp>
        <p:nvSpPr>
          <p:cNvPr id="242693" name="Text Box 5"/>
          <p:cNvSpPr txBox="1">
            <a:spLocks noChangeArrowheads="1"/>
          </p:cNvSpPr>
          <p:nvPr/>
        </p:nvSpPr>
        <p:spPr bwMode="auto">
          <a:xfrm rot="5400000">
            <a:off x="8265583" y="507395"/>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05876"/>
            <a:ext cx="9144000" cy="1323439"/>
          </a:xfrm>
        </p:spPr>
        <p:txBody>
          <a:bodyPr/>
          <a:lstStyle/>
          <a:p>
            <a:r>
              <a:rPr lang="en-US" dirty="0">
                <a:solidFill>
                  <a:srgbClr val="FF0000"/>
                </a:solidFill>
              </a:rPr>
              <a:t>M</a:t>
            </a:r>
            <a:r>
              <a:rPr lang="en-US" dirty="0" smtClean="0">
                <a:solidFill>
                  <a:srgbClr val="FF0000"/>
                </a:solidFill>
              </a:rPr>
              <a:t>y dilemma as instructor. Example</a:t>
            </a:r>
            <a:endParaRPr lang="en-US" dirty="0">
              <a:solidFill>
                <a:srgbClr val="FF0000"/>
              </a:solidFill>
            </a:endParaRPr>
          </a:p>
        </p:txBody>
      </p:sp>
      <p:sp>
        <p:nvSpPr>
          <p:cNvPr id="3" name="Content Placeholder 2"/>
          <p:cNvSpPr>
            <a:spLocks noGrp="1"/>
          </p:cNvSpPr>
          <p:nvPr>
            <p:ph idx="1"/>
          </p:nvPr>
        </p:nvSpPr>
        <p:spPr>
          <a:xfrm>
            <a:off x="107505" y="764704"/>
            <a:ext cx="8928992" cy="5472584"/>
          </a:xfrm>
        </p:spPr>
        <p:txBody>
          <a:bodyPr/>
          <a:lstStyle/>
          <a:p>
            <a:r>
              <a:rPr lang="en-US" dirty="0" smtClean="0"/>
              <a:t>Intel’s flagship many-integrated core (MIC):</a:t>
            </a:r>
          </a:p>
          <a:p>
            <a:pPr marL="0" indent="0">
              <a:buNone/>
            </a:pPr>
            <a:r>
              <a:rPr lang="en-US" dirty="0" err="1" smtClean="0"/>
              <a:t>Larrabbee</a:t>
            </a:r>
            <a:r>
              <a:rPr lang="en-US" dirty="0" smtClean="0"/>
              <a:t> (2006) then Xeon Phi nick-named:</a:t>
            </a:r>
          </a:p>
          <a:p>
            <a:endParaRPr lang="en-US" dirty="0"/>
          </a:p>
          <a:p>
            <a:endParaRPr lang="en-US" dirty="0"/>
          </a:p>
        </p:txBody>
      </p:sp>
      <p:sp>
        <p:nvSpPr>
          <p:cNvPr id="4" name="Footer Placeholder 3"/>
          <p:cNvSpPr>
            <a:spLocks noGrp="1"/>
          </p:cNvSpPr>
          <p:nvPr>
            <p:ph type="ftr" sz="quarter" idx="10"/>
          </p:nvPr>
        </p:nvSpPr>
        <p:spPr/>
        <p:txBody>
          <a:bodyPr/>
          <a:lstStyle/>
          <a:p>
            <a:r>
              <a:rPr lang="en-AU" smtClean="0"/>
              <a:t>Copyright © 2019, Elsevier Inc. All rights reserved.</a:t>
            </a:r>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val="4039351249"/>
              </p:ext>
            </p:extLst>
          </p:nvPr>
        </p:nvGraphicFramePr>
        <p:xfrm>
          <a:off x="684213" y="1916831"/>
          <a:ext cx="7992243" cy="4572000"/>
        </p:xfrm>
        <a:graphic>
          <a:graphicData uri="http://schemas.openxmlformats.org/drawingml/2006/table">
            <a:tbl>
              <a:tblPr/>
              <a:tblGrid>
                <a:gridCol w="2664081">
                  <a:extLst>
                    <a:ext uri="{9D8B030D-6E8A-4147-A177-3AD203B41FA5}">
                      <a16:colId xmlns:a16="http://schemas.microsoft.com/office/drawing/2014/main" val="1843043287"/>
                    </a:ext>
                  </a:extLst>
                </a:gridCol>
                <a:gridCol w="2664081">
                  <a:extLst>
                    <a:ext uri="{9D8B030D-6E8A-4147-A177-3AD203B41FA5}">
                      <a16:colId xmlns:a16="http://schemas.microsoft.com/office/drawing/2014/main" val="2252069373"/>
                    </a:ext>
                  </a:extLst>
                </a:gridCol>
                <a:gridCol w="2664081">
                  <a:extLst>
                    <a:ext uri="{9D8B030D-6E8A-4147-A177-3AD203B41FA5}">
                      <a16:colId xmlns:a16="http://schemas.microsoft.com/office/drawing/2014/main" val="22134005"/>
                    </a:ext>
                  </a:extLst>
                </a:gridCol>
              </a:tblGrid>
              <a:tr h="810116">
                <a:tc>
                  <a:txBody>
                    <a:bodyPr/>
                    <a:lstStyle/>
                    <a:p>
                      <a:r>
                        <a:rPr lang="en-US">
                          <a:effectLst/>
                        </a:rPr>
                        <a:t/>
                      </a:r>
                      <a:br>
                        <a:rPr lang="en-US">
                          <a:effectLst/>
                        </a:rPr>
                      </a:br>
                      <a:r>
                        <a:rPr lang="en-US">
                          <a:effectLst/>
                        </a:rPr>
                        <a:t>Knights Ferry</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45 nm</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offered as PCIe card; derived from Larrabee project</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582891259"/>
                  </a:ext>
                </a:extLst>
              </a:tr>
              <a:tr h="1053151">
                <a:tc>
                  <a:txBody>
                    <a:bodyPr/>
                    <a:lstStyle/>
                    <a:p>
                      <a:r>
                        <a:rPr lang="en-US">
                          <a:effectLst/>
                        </a:rPr>
                        <a:t>Knights Corner</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22 nm</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derived from P54C; vector processing unit; first device to be announced as </a:t>
                      </a:r>
                      <a:r>
                        <a:rPr lang="en-US" i="1">
                          <a:effectLst/>
                        </a:rPr>
                        <a:t>Xeon Phi</a:t>
                      </a:r>
                      <a:endParaRPr lang="en-US">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28354034"/>
                  </a:ext>
                </a:extLst>
              </a:tr>
              <a:tr h="810116">
                <a:tc>
                  <a:txBody>
                    <a:bodyPr/>
                    <a:lstStyle/>
                    <a:p>
                      <a:r>
                        <a:rPr lang="en-US">
                          <a:effectLst/>
                        </a:rPr>
                        <a:t>Knights Landing</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14 nm</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Abbr.: KNL;</a:t>
                      </a:r>
                      <a:r>
                        <a:rPr lang="en-US" b="0" i="0" u="none" strike="noStrike" baseline="30000">
                          <a:solidFill>
                            <a:srgbClr val="0B0080"/>
                          </a:solidFill>
                          <a:effectLst/>
                          <a:hlinkClick r:id="rId2"/>
                        </a:rPr>
                        <a:t>[6]</a:t>
                      </a:r>
                      <a:r>
                        <a:rPr lang="en-US">
                          <a:effectLst/>
                        </a:rPr>
                        <a:t> derived from Silvermont/Airmont (Intel Atom);</a:t>
                      </a:r>
                      <a:r>
                        <a:rPr lang="en-US" b="0" i="0" u="none" strike="noStrike" baseline="30000">
                          <a:solidFill>
                            <a:srgbClr val="0B0080"/>
                          </a:solidFill>
                          <a:effectLst/>
                          <a:hlinkClick r:id="rId3"/>
                        </a:rPr>
                        <a:t>[7]</a:t>
                      </a:r>
                      <a:r>
                        <a:rPr lang="en-US">
                          <a:effectLst/>
                        </a:rPr>
                        <a:t> AVX-512</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314741185"/>
                  </a:ext>
                </a:extLst>
              </a:tr>
              <a:tr h="324046">
                <a:tc>
                  <a:txBody>
                    <a:bodyPr/>
                    <a:lstStyle/>
                    <a:p>
                      <a:r>
                        <a:rPr lang="en-US">
                          <a:effectLst/>
                        </a:rPr>
                        <a:t>Knights Hill</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10 nm</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cancelled</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97693629"/>
                  </a:ext>
                </a:extLst>
              </a:tr>
              <a:tr h="1053151">
                <a:tc>
                  <a:txBody>
                    <a:bodyPr/>
                    <a:lstStyle/>
                    <a:p>
                      <a:r>
                        <a:rPr lang="en-US">
                          <a:effectLst/>
                        </a:rPr>
                        <a:t>Knights Mill</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14 nm</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nearly identical to Knights Landing but optimized for deep learning</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734680321"/>
                  </a:ext>
                </a:extLst>
              </a:tr>
            </a:tbl>
          </a:graphicData>
        </a:graphic>
      </p:graphicFrame>
    </p:spTree>
    <p:extLst>
      <p:ext uri="{BB962C8B-B14F-4D97-AF65-F5344CB8AC3E}">
        <p14:creationId xmlns:p14="http://schemas.microsoft.com/office/powerpoint/2010/main" val="387966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My dilemma as instructor, cont’d</a:t>
            </a:r>
            <a:endParaRPr lang="en-US" dirty="0">
              <a:solidFill>
                <a:srgbClr val="FF0000"/>
              </a:solidFill>
            </a:endParaRPr>
          </a:p>
        </p:txBody>
      </p:sp>
      <p:sp>
        <p:nvSpPr>
          <p:cNvPr id="3" name="Content Placeholder 2"/>
          <p:cNvSpPr>
            <a:spLocks noGrp="1"/>
          </p:cNvSpPr>
          <p:nvPr>
            <p:ph idx="1"/>
          </p:nvPr>
        </p:nvSpPr>
        <p:spPr>
          <a:xfrm>
            <a:off x="395536" y="817563"/>
            <a:ext cx="8559553" cy="5419725"/>
          </a:xfrm>
        </p:spPr>
        <p:txBody>
          <a:bodyPr/>
          <a:lstStyle/>
          <a:p>
            <a:r>
              <a:rPr lang="en-US" dirty="0">
                <a:solidFill>
                  <a:srgbClr val="FF0000"/>
                </a:solidFill>
              </a:rPr>
              <a:t>Not going so well. </a:t>
            </a:r>
            <a:r>
              <a:rPr lang="en-US" dirty="0"/>
              <a:t>Intel announced Xeon Phi product discontinuance during Summer 2018 </a:t>
            </a:r>
            <a:r>
              <a:rPr lang="en-US" sz="1600" dirty="0">
                <a:hlinkClick r:id="rId2"/>
              </a:rPr>
              <a:t>https://</a:t>
            </a:r>
            <a:r>
              <a:rPr lang="en-US" sz="1600" dirty="0" smtClean="0">
                <a:hlinkClick r:id="rId2"/>
              </a:rPr>
              <a:t>qdms.intel.com/dm/i.aspx/9C54A9A7-BF37-4496-B268-BD2746EA54D3/PCN116378-00.pdf</a:t>
            </a:r>
            <a:endParaRPr lang="en-US" sz="1600" dirty="0" smtClean="0"/>
          </a:p>
          <a:p>
            <a:r>
              <a:rPr lang="en-US" dirty="0" smtClean="0"/>
              <a:t>After HP-2019 (…actually 2017). Compounded with many other changes since HP-2012 (…2011). </a:t>
            </a:r>
          </a:p>
          <a:p>
            <a:r>
              <a:rPr lang="en-US" dirty="0"/>
              <a:t>T</a:t>
            </a:r>
            <a:r>
              <a:rPr lang="en-US" dirty="0" smtClean="0"/>
              <a:t>each Spring’15 class, as is, or current 2019 version with its many unknowns and authoritative </a:t>
            </a:r>
            <a:r>
              <a:rPr lang="en-US" dirty="0" err="1" smtClean="0"/>
              <a:t>suboptimally</a:t>
            </a:r>
            <a:r>
              <a:rPr lang="en-US" dirty="0" smtClean="0"/>
              <a:t> organized text?</a:t>
            </a:r>
          </a:p>
          <a:p>
            <a:r>
              <a:rPr lang="en-US" u="sng" dirty="0" smtClean="0"/>
              <a:t>Meaning for you</a:t>
            </a:r>
            <a:r>
              <a:rPr lang="en-US" dirty="0" smtClean="0"/>
              <a:t> More reading &amp; self-study</a:t>
            </a:r>
          </a:p>
        </p:txBody>
      </p:sp>
      <p:sp>
        <p:nvSpPr>
          <p:cNvPr id="4" name="Footer Placeholder 3"/>
          <p:cNvSpPr>
            <a:spLocks noGrp="1"/>
          </p:cNvSpPr>
          <p:nvPr>
            <p:ph type="ftr" sz="quarter" idx="10"/>
          </p:nvPr>
        </p:nvSpPr>
        <p:spPr/>
        <p:txBody>
          <a:bodyPr/>
          <a:lstStyle/>
          <a:p>
            <a:r>
              <a:rPr lang="en-AU" smtClean="0"/>
              <a:t>Copyright © 2019, Elsevier Inc. All rights reserved.</a:t>
            </a:r>
            <a:endParaRPr lang="en-AU" dirty="0"/>
          </a:p>
        </p:txBody>
      </p:sp>
    </p:spTree>
    <p:extLst>
      <p:ext uri="{BB962C8B-B14F-4D97-AF65-F5344CB8AC3E}">
        <p14:creationId xmlns:p14="http://schemas.microsoft.com/office/powerpoint/2010/main" val="206806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Classes of Computers</a:t>
            </a:r>
            <a:endParaRPr lang="en-AU" dirty="0"/>
          </a:p>
        </p:txBody>
      </p:sp>
      <p:sp>
        <p:nvSpPr>
          <p:cNvPr id="242691" name="Rectangle 3"/>
          <p:cNvSpPr>
            <a:spLocks noGrp="1" noChangeArrowheads="1"/>
          </p:cNvSpPr>
          <p:nvPr>
            <p:ph type="body" idx="1"/>
          </p:nvPr>
        </p:nvSpPr>
        <p:spPr>
          <a:xfrm>
            <a:off x="684213" y="908720"/>
            <a:ext cx="8270875" cy="5304115"/>
          </a:xfrm>
        </p:spPr>
        <p:txBody>
          <a:bodyPr/>
          <a:lstStyle/>
          <a:p>
            <a:pPr>
              <a:lnSpc>
                <a:spcPct val="90000"/>
              </a:lnSpc>
            </a:pPr>
            <a:r>
              <a:rPr lang="en-US" sz="2400" dirty="0" smtClean="0"/>
              <a:t>Personal Mobile Device (PMD) </a:t>
            </a:r>
            <a:r>
              <a:rPr lang="en-US" sz="2400" dirty="0" smtClean="0">
                <a:solidFill>
                  <a:srgbClr val="FF0000"/>
                </a:solidFill>
              </a:rPr>
              <a:t>Standard: ARM</a:t>
            </a:r>
            <a:endParaRPr lang="en-US" sz="2400" dirty="0" smtClean="0"/>
          </a:p>
          <a:p>
            <a:pPr lvl="1">
              <a:lnSpc>
                <a:spcPct val="90000"/>
              </a:lnSpc>
            </a:pPr>
            <a:r>
              <a:rPr lang="en-US" sz="2000" dirty="0" smtClean="0"/>
              <a:t>e.g. start phones, tablet computers</a:t>
            </a:r>
          </a:p>
          <a:p>
            <a:pPr lvl="1">
              <a:lnSpc>
                <a:spcPct val="90000"/>
              </a:lnSpc>
            </a:pPr>
            <a:r>
              <a:rPr lang="en-US" sz="2000" dirty="0" smtClean="0"/>
              <a:t>Emphasis on energy efficiency and real-time</a:t>
            </a:r>
          </a:p>
          <a:p>
            <a:pPr>
              <a:lnSpc>
                <a:spcPct val="90000"/>
              </a:lnSpc>
            </a:pPr>
            <a:r>
              <a:rPr lang="en-US" sz="2400" dirty="0" smtClean="0"/>
              <a:t>Desktop Computing </a:t>
            </a:r>
            <a:r>
              <a:rPr lang="en-US" sz="2400" dirty="0" smtClean="0">
                <a:solidFill>
                  <a:srgbClr val="FF0000"/>
                </a:solidFill>
              </a:rPr>
              <a:t>Standard: X86</a:t>
            </a:r>
            <a:endParaRPr lang="en-US" sz="2400" dirty="0" smtClean="0"/>
          </a:p>
          <a:p>
            <a:pPr lvl="1">
              <a:lnSpc>
                <a:spcPct val="90000"/>
              </a:lnSpc>
            </a:pPr>
            <a:r>
              <a:rPr lang="en-US" sz="2000" dirty="0" smtClean="0"/>
              <a:t>Emphasis on price-performance</a:t>
            </a:r>
          </a:p>
          <a:p>
            <a:pPr>
              <a:lnSpc>
                <a:spcPct val="90000"/>
              </a:lnSpc>
            </a:pPr>
            <a:r>
              <a:rPr lang="en-US" sz="2400" dirty="0" smtClean="0"/>
              <a:t>Servers</a:t>
            </a:r>
          </a:p>
          <a:p>
            <a:pPr lvl="1">
              <a:lnSpc>
                <a:spcPct val="90000"/>
              </a:lnSpc>
            </a:pPr>
            <a:r>
              <a:rPr lang="en-US" sz="2000" dirty="0" smtClean="0"/>
              <a:t>Emphasis on availability, scalability, throughput</a:t>
            </a:r>
          </a:p>
          <a:p>
            <a:pPr>
              <a:lnSpc>
                <a:spcPct val="90000"/>
              </a:lnSpc>
            </a:pPr>
            <a:r>
              <a:rPr lang="en-US" sz="2400" dirty="0" smtClean="0"/>
              <a:t>Clusters / Warehouse Scale Computers</a:t>
            </a:r>
          </a:p>
          <a:p>
            <a:pPr lvl="1">
              <a:lnSpc>
                <a:spcPct val="90000"/>
              </a:lnSpc>
            </a:pPr>
            <a:r>
              <a:rPr lang="en-US" sz="2000" dirty="0" smtClean="0"/>
              <a:t>Used for “Software as a Service (SaaS)” </a:t>
            </a:r>
            <a:r>
              <a:rPr lang="en-US" sz="2000" dirty="0" smtClean="0">
                <a:solidFill>
                  <a:srgbClr val="FF0000"/>
                </a:solidFill>
              </a:rPr>
              <a:t>e.g., search, video view/share, social networks, online shopping, multiplayer games</a:t>
            </a:r>
            <a:endParaRPr lang="en-US" sz="2000" dirty="0" smtClean="0"/>
          </a:p>
          <a:p>
            <a:pPr lvl="1">
              <a:lnSpc>
                <a:spcPct val="90000"/>
              </a:lnSpc>
            </a:pPr>
            <a:r>
              <a:rPr lang="en-US" sz="2000" dirty="0" smtClean="0"/>
              <a:t>Emphasis on availability and price-performance</a:t>
            </a:r>
          </a:p>
          <a:p>
            <a:pPr lvl="1">
              <a:lnSpc>
                <a:spcPct val="90000"/>
              </a:lnSpc>
            </a:pPr>
            <a:r>
              <a:rPr lang="en-US" sz="2000" dirty="0" smtClean="0"/>
              <a:t>Sub-class:  Supercomputers, emphasis:  floating-point performance and fast internal networks</a:t>
            </a:r>
          </a:p>
          <a:p>
            <a:pPr>
              <a:lnSpc>
                <a:spcPct val="90000"/>
              </a:lnSpc>
            </a:pPr>
            <a:r>
              <a:rPr lang="en-US" sz="2400" dirty="0" smtClean="0"/>
              <a:t>Internet of Things/Embedded Computers </a:t>
            </a:r>
            <a:r>
              <a:rPr lang="en-US" sz="2400" dirty="0" smtClean="0">
                <a:solidFill>
                  <a:srgbClr val="FF0000"/>
                </a:solidFill>
              </a:rPr>
              <a:t>home, car</a:t>
            </a:r>
            <a:endParaRPr lang="en-US" sz="2400" dirty="0" smtClean="0"/>
          </a:p>
          <a:p>
            <a:pPr lvl="1">
              <a:lnSpc>
                <a:spcPct val="90000"/>
              </a:lnSpc>
            </a:pPr>
            <a:r>
              <a:rPr lang="en-US" sz="2000" dirty="0" smtClean="0"/>
              <a:t>Emphasis:  price</a:t>
            </a:r>
            <a:endParaRPr lang="en-US" sz="2000" dirty="0"/>
          </a:p>
        </p:txBody>
      </p:sp>
      <p:sp>
        <p:nvSpPr>
          <p:cNvPr id="242693" name="Text Box 5"/>
          <p:cNvSpPr txBox="1">
            <a:spLocks noChangeArrowheads="1"/>
          </p:cNvSpPr>
          <p:nvPr/>
        </p:nvSpPr>
        <p:spPr bwMode="auto">
          <a:xfrm rot="5400000">
            <a:off x="7733387" y="1042871"/>
            <a:ext cx="245451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Classes of Computers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3" name="Rectangle 1"/>
          <p:cNvSpPr>
            <a:spLocks noChangeArrowheads="1"/>
          </p:cNvSpPr>
          <p:nvPr/>
        </p:nvSpPr>
        <p:spPr bwMode="auto">
          <a:xfrm>
            <a:off x="442913" y="4876800"/>
            <a:ext cx="83200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a:t>Figure 1.2 A summary of the five mainstream computing classes and their system characteristics.</a:t>
            </a:r>
            <a:r>
              <a:rPr lang="en-US" altLang="en-US" sz="1100"/>
              <a:t> Sales in 2015 included about 1.6 billion PMDs (90% cell phones), 275 million desktop PCs, and 15 million servers. The total number of embedded processors sold was nearly 19 billion. In total, 14.8 billion ARM-technology-based chips were shipped in 2015. Note the wide range in system price for servers and embedded systems, which go from USB keys to network routers. For servers, this range arises from the need for very large-scale multiprocessor systems for high-end transaction processing.</a:t>
            </a:r>
          </a:p>
        </p:txBody>
      </p:sp>
      <p:pic>
        <p:nvPicPr>
          <p:cNvPr id="5124" name="Picture 2" descr="Z:\WOMAT\Production\Artfinal\0000000038\MKCAD\978-0-12-811905-1\0003165540\XMLLowres\f01-02-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96752"/>
            <a:ext cx="7560840" cy="314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0213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od4e">
  <a:themeElements>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1_cod4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cod4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cod4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cod4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cod4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cod4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cod4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cod4e</Template>
  <TotalTime>22854</TotalTime>
  <Words>3923</Words>
  <Application>Microsoft Office PowerPoint</Application>
  <PresentationFormat>On-screen Show (4:3)</PresentationFormat>
  <Paragraphs>567</Paragraphs>
  <Slides>44</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Microsoft YaHei</vt:lpstr>
      <vt:lpstr>ＭＳ Ｐゴシック</vt:lpstr>
      <vt:lpstr>Arial</vt:lpstr>
      <vt:lpstr>Arial Black</vt:lpstr>
      <vt:lpstr>Courier New</vt:lpstr>
      <vt:lpstr>Times New Roman</vt:lpstr>
      <vt:lpstr>Wingdings</vt:lpstr>
      <vt:lpstr>1_cod4e</vt:lpstr>
      <vt:lpstr>PowerPoint Presentation</vt:lpstr>
      <vt:lpstr>Computer Technology</vt:lpstr>
      <vt:lpstr>Single Processor Performance</vt:lpstr>
      <vt:lpstr>PowerPoint Presentation</vt:lpstr>
      <vt:lpstr>Current Trends in Architecture</vt:lpstr>
      <vt:lpstr>My dilemma as instructor. Example</vt:lpstr>
      <vt:lpstr>My dilemma as instructor, cont’d</vt:lpstr>
      <vt:lpstr>Classes of Computers</vt:lpstr>
      <vt:lpstr>PowerPoint Presentation</vt:lpstr>
      <vt:lpstr>Parallelism</vt:lpstr>
      <vt:lpstr>Flynn’s Taxonomy</vt:lpstr>
      <vt:lpstr>Defining Computer Architecture</vt:lpstr>
      <vt:lpstr>PowerPoint Presentation</vt:lpstr>
      <vt:lpstr>PowerPoint Presentation</vt:lpstr>
      <vt:lpstr>Instruction Set Architecture</vt:lpstr>
      <vt:lpstr>Instruction Set Architecture</vt:lpstr>
      <vt:lpstr>Instruction Set Architecture</vt:lpstr>
      <vt:lpstr>PowerPoint Presentation</vt:lpstr>
      <vt:lpstr>Trends in Technology</vt:lpstr>
      <vt:lpstr>Bandwidth and Latency</vt:lpstr>
      <vt:lpstr>Bandwidth and Latency</vt:lpstr>
      <vt:lpstr>Transistors and Wires</vt:lpstr>
      <vt:lpstr>Power and Energy</vt:lpstr>
      <vt:lpstr>Dynamic Energy and Power</vt:lpstr>
      <vt:lpstr>Power</vt:lpstr>
      <vt:lpstr>Reducing Power</vt:lpstr>
      <vt:lpstr>Static Power</vt:lpstr>
      <vt:lpstr>Trends in Cost</vt:lpstr>
      <vt:lpstr>Integrated Circuit Cost</vt:lpstr>
      <vt:lpstr>Dependability</vt:lpstr>
      <vt:lpstr>Measuring Performance</vt:lpstr>
      <vt:lpstr>Principles of Computer Design</vt:lpstr>
      <vt:lpstr>Principles of Computer Design</vt:lpstr>
      <vt:lpstr>Principles of Computer Design</vt:lpstr>
      <vt:lpstr>Principles of Computer Design</vt:lpstr>
      <vt:lpstr>Fallacies and Pitfalls</vt:lpstr>
      <vt:lpstr>PowerPoint Presentation</vt:lpstr>
      <vt:lpstr>Fallacies and Pitfalls</vt:lpstr>
      <vt:lpstr>PowerPoint Presentation</vt:lpstr>
      <vt:lpstr>Commodity computer systems from talks ~2015</vt:lpstr>
      <vt:lpstr>Pitfall: Power above all</vt:lpstr>
      <vt:lpstr>Fallacies and Pitfalls</vt:lpstr>
      <vt:lpstr>Last question</vt:lpstr>
      <vt:lpstr>PowerPoint Presentation</vt:lpstr>
    </vt:vector>
  </TitlesOfParts>
  <Company>Ashenden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Ashenden</dc:creator>
  <cp:lastModifiedBy>Uzi  Vishkin</cp:lastModifiedBy>
  <cp:revision>197</cp:revision>
  <dcterms:created xsi:type="dcterms:W3CDTF">2008-07-27T22:34:41Z</dcterms:created>
  <dcterms:modified xsi:type="dcterms:W3CDTF">2019-02-22T17:04:40Z</dcterms:modified>
</cp:coreProperties>
</file>