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7"/>
  </p:notesMasterIdLst>
  <p:handoutMasterIdLst>
    <p:handoutMasterId r:id="rId38"/>
  </p:handoutMasterIdLst>
  <p:sldIdLst>
    <p:sldId id="267" r:id="rId3"/>
    <p:sldId id="526" r:id="rId4"/>
    <p:sldId id="530" r:id="rId5"/>
    <p:sldId id="527" r:id="rId6"/>
    <p:sldId id="531" r:id="rId7"/>
    <p:sldId id="402" r:id="rId8"/>
    <p:sldId id="478" r:id="rId9"/>
    <p:sldId id="477" r:id="rId10"/>
    <p:sldId id="475" r:id="rId11"/>
    <p:sldId id="472" r:id="rId12"/>
    <p:sldId id="525" r:id="rId13"/>
    <p:sldId id="528" r:id="rId14"/>
    <p:sldId id="522" r:id="rId15"/>
    <p:sldId id="502" r:id="rId16"/>
    <p:sldId id="503" r:id="rId17"/>
    <p:sldId id="504" r:id="rId18"/>
    <p:sldId id="505" r:id="rId19"/>
    <p:sldId id="479" r:id="rId20"/>
    <p:sldId id="476" r:id="rId21"/>
    <p:sldId id="524" r:id="rId22"/>
    <p:sldId id="520" r:id="rId23"/>
    <p:sldId id="521" r:id="rId24"/>
    <p:sldId id="517" r:id="rId25"/>
    <p:sldId id="518" r:id="rId26"/>
    <p:sldId id="519" r:id="rId27"/>
    <p:sldId id="481" r:id="rId28"/>
    <p:sldId id="508" r:id="rId29"/>
    <p:sldId id="509" r:id="rId30"/>
    <p:sldId id="510" r:id="rId31"/>
    <p:sldId id="511" r:id="rId32"/>
    <p:sldId id="512" r:id="rId33"/>
    <p:sldId id="401" r:id="rId34"/>
    <p:sldId id="426" r:id="rId35"/>
    <p:sldId id="523" r:id="rId36"/>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8" autoAdjust="0"/>
    <p:restoredTop sz="91732" autoAdjust="0"/>
  </p:normalViewPr>
  <p:slideViewPr>
    <p:cSldViewPr snapToGrid="0" snapToObjects="1">
      <p:cViewPr varScale="1">
        <p:scale>
          <a:sx n="80" d="100"/>
          <a:sy n="80" d="100"/>
        </p:scale>
        <p:origin x="346" y="182"/>
      </p:cViewPr>
      <p:guideLst>
        <p:guide orient="horz" pos="2160"/>
        <p:guide pos="2880"/>
      </p:guideLst>
    </p:cSldViewPr>
  </p:slideViewPr>
  <p:outlineViewPr>
    <p:cViewPr>
      <p:scale>
        <a:sx n="33" d="100"/>
        <a:sy n="33" d="100"/>
      </p:scale>
      <p:origin x="0" y="32866"/>
    </p:cViewPr>
  </p:outlineViewPr>
  <p:notesTextViewPr>
    <p:cViewPr>
      <p:scale>
        <a:sx n="100" d="100"/>
        <a:sy n="100" d="100"/>
      </p:scale>
      <p:origin x="0" y="0"/>
    </p:cViewPr>
  </p:notesTextViewPr>
  <p:sorterViewPr>
    <p:cViewPr>
      <p:scale>
        <a:sx n="100" d="100"/>
        <a:sy n="100" d="100"/>
      </p:scale>
      <p:origin x="0" y="-12902"/>
    </p:cViewPr>
  </p:sorterViewPr>
  <p:notesViewPr>
    <p:cSldViewPr snapToGrid="0" snapToObjects="1">
      <p:cViewPr varScale="1">
        <p:scale>
          <a:sx n="90" d="100"/>
          <a:sy n="90" d="100"/>
        </p:scale>
        <p:origin x="-666" y="-11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Guess!$B$1</c:f>
              <c:strCache>
                <c:ptCount val="1"/>
                <c:pt idx="0">
                  <c:v>GTX 260 (Tesla)</c:v>
                </c:pt>
              </c:strCache>
            </c:strRef>
          </c:tx>
          <c:spPr>
            <a:ln w="19050" cap="rnd">
              <a:solidFill>
                <a:schemeClr val="accent1"/>
              </a:solidFill>
              <a:round/>
            </a:ln>
            <a:effectLst/>
          </c:spPr>
          <c:marker>
            <c:symbol val="square"/>
            <c:size val="5"/>
            <c:spPr>
              <a:solidFill>
                <a:schemeClr val="accent1"/>
              </a:solidFill>
              <a:ln w="9525">
                <a:solidFill>
                  <a:schemeClr val="accent1"/>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Guess!$B$2:$B$23</c:f>
              <c:numCache>
                <c:formatCode>General</c:formatCode>
                <c:ptCount val="22"/>
                <c:pt idx="0">
                  <c:v>3.1520000000000003E-5</c:v>
                </c:pt>
                <c:pt idx="1">
                  <c:v>3.6159999999999999E-5</c:v>
                </c:pt>
                <c:pt idx="2">
                  <c:v>4.1535999999999997E-5</c:v>
                </c:pt>
                <c:pt idx="3">
                  <c:v>4.6272E-5</c:v>
                </c:pt>
                <c:pt idx="4">
                  <c:v>5.2416000000000001E-5</c:v>
                </c:pt>
                <c:pt idx="5">
                  <c:v>5.9744000000000003E-5</c:v>
                </c:pt>
                <c:pt idx="6">
                  <c:v>7.0016000000000002E-5</c:v>
                </c:pt>
                <c:pt idx="7">
                  <c:v>8.5920000000000004E-5</c:v>
                </c:pt>
                <c:pt idx="8">
                  <c:v>9.1840000000000002E-5</c:v>
                </c:pt>
                <c:pt idx="9">
                  <c:v>1.04416E-4</c:v>
                </c:pt>
                <c:pt idx="10">
                  <c:v>1.19936E-4</c:v>
                </c:pt>
                <c:pt idx="11">
                  <c:v>1.78784E-4</c:v>
                </c:pt>
                <c:pt idx="12">
                  <c:v>3.2422400000000002E-4</c:v>
                </c:pt>
                <c:pt idx="13">
                  <c:v>6.5507200000000003E-4</c:v>
                </c:pt>
                <c:pt idx="14">
                  <c:v>1.4536600000000001E-3</c:v>
                </c:pt>
                <c:pt idx="15">
                  <c:v>3.8546600000000002E-3</c:v>
                </c:pt>
                <c:pt idx="16">
                  <c:v>1.0508E-2</c:v>
                </c:pt>
                <c:pt idx="17">
                  <c:v>2.6199099999999999E-2</c:v>
                </c:pt>
                <c:pt idx="18">
                  <c:v>6.03034E-2</c:v>
                </c:pt>
                <c:pt idx="19">
                  <c:v>0.132664</c:v>
                </c:pt>
                <c:pt idx="20">
                  <c:v>0.28462399999999999</c:v>
                </c:pt>
                <c:pt idx="21">
                  <c:v>0.60261900000000002</c:v>
                </c:pt>
              </c:numCache>
            </c:numRef>
          </c:yVal>
          <c:smooth val="0"/>
          <c:extLst>
            <c:ext xmlns:c16="http://schemas.microsoft.com/office/drawing/2014/chart" uri="{C3380CC4-5D6E-409C-BE32-E72D297353CC}">
              <c16:uniqueId val="{00000000-AE5C-4DF6-A2DC-9673DE4DFDBF}"/>
            </c:ext>
          </c:extLst>
        </c:ser>
        <c:ser>
          <c:idx val="1"/>
          <c:order val="1"/>
          <c:tx>
            <c:strRef>
              <c:f>Guess!$C$1</c:f>
              <c:strCache>
                <c:ptCount val="1"/>
                <c:pt idx="0">
                  <c:v>Tesla K20 (Kepler)</c:v>
                </c:pt>
              </c:strCache>
            </c:strRef>
          </c:tx>
          <c:spPr>
            <a:ln w="19050" cap="rnd">
              <a:solidFill>
                <a:schemeClr val="accent2"/>
              </a:solidFill>
              <a:round/>
            </a:ln>
            <a:effectLst/>
          </c:spPr>
          <c:marker>
            <c:symbol val="diamond"/>
            <c:size val="5"/>
            <c:spPr>
              <a:solidFill>
                <a:schemeClr val="accent2"/>
              </a:solidFill>
              <a:ln w="9525">
                <a:solidFill>
                  <a:schemeClr val="accent2"/>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Guess!$C$2:$C$23</c:f>
              <c:numCache>
                <c:formatCode>0.00E+00</c:formatCode>
                <c:ptCount val="22"/>
                <c:pt idx="0">
                  <c:v>3.7184000000000002E-5</c:v>
                </c:pt>
                <c:pt idx="1">
                  <c:v>5.0528000000000001E-5</c:v>
                </c:pt>
                <c:pt idx="2">
                  <c:v>4.7039999999999997E-5</c:v>
                </c:pt>
                <c:pt idx="3">
                  <c:v>5.4367999999999999E-5</c:v>
                </c:pt>
                <c:pt idx="4">
                  <c:v>5.8687999999999998E-5</c:v>
                </c:pt>
                <c:pt idx="5">
                  <c:v>7.5327999999999994E-5</c:v>
                </c:pt>
                <c:pt idx="6">
                  <c:v>6.8992000000000006E-5</c:v>
                </c:pt>
                <c:pt idx="7">
                  <c:v>7.4912000000000004E-5</c:v>
                </c:pt>
                <c:pt idx="8">
                  <c:v>8.4608E-5</c:v>
                </c:pt>
                <c:pt idx="9">
                  <c:v>9.1967999999999998E-5</c:v>
                </c:pt>
                <c:pt idx="10" formatCode="General">
                  <c:v>1.04608E-4</c:v>
                </c:pt>
                <c:pt idx="11" formatCode="General">
                  <c:v>1.14528E-4</c:v>
                </c:pt>
                <c:pt idx="12" formatCode="General">
                  <c:v>1.3238400000000001E-4</c:v>
                </c:pt>
                <c:pt idx="13" formatCode="General">
                  <c:v>1.8048000000000001E-4</c:v>
                </c:pt>
                <c:pt idx="14" formatCode="General">
                  <c:v>2.7263999999999999E-4</c:v>
                </c:pt>
                <c:pt idx="15" formatCode="General">
                  <c:v>5.7718400000000001E-4</c:v>
                </c:pt>
                <c:pt idx="16" formatCode="General">
                  <c:v>2.1567700000000001E-3</c:v>
                </c:pt>
                <c:pt idx="17" formatCode="General">
                  <c:v>6.41904E-3</c:v>
                </c:pt>
                <c:pt idx="18" formatCode="General">
                  <c:v>1.6106499999999999E-2</c:v>
                </c:pt>
                <c:pt idx="19" formatCode="General">
                  <c:v>3.6943799999999999E-2</c:v>
                </c:pt>
                <c:pt idx="20" formatCode="General">
                  <c:v>8.1188700000000003E-2</c:v>
                </c:pt>
                <c:pt idx="21" formatCode="General">
                  <c:v>0.17368500000000001</c:v>
                </c:pt>
              </c:numCache>
            </c:numRef>
          </c:yVal>
          <c:smooth val="0"/>
          <c:extLst>
            <c:ext xmlns:c16="http://schemas.microsoft.com/office/drawing/2014/chart" uri="{C3380CC4-5D6E-409C-BE32-E72D297353CC}">
              <c16:uniqueId val="{00000001-AE5C-4DF6-A2DC-9673DE4DFDBF}"/>
            </c:ext>
          </c:extLst>
        </c:ser>
        <c:ser>
          <c:idx val="2"/>
          <c:order val="2"/>
          <c:tx>
            <c:strRef>
              <c:f>Guess!$D$1</c:f>
              <c:strCache>
                <c:ptCount val="1"/>
                <c:pt idx="0">
                  <c:v>Tesla M40 (Maxwell)</c:v>
                </c:pt>
              </c:strCache>
            </c:strRef>
          </c:tx>
          <c:spPr>
            <a:ln w="19050" cap="rnd">
              <a:solidFill>
                <a:schemeClr val="accent3"/>
              </a:solidFill>
              <a:round/>
            </a:ln>
            <a:effectLst/>
          </c:spPr>
          <c:marker>
            <c:symbol val="triangle"/>
            <c:size val="5"/>
            <c:spPr>
              <a:solidFill>
                <a:schemeClr val="accent3"/>
              </a:solidFill>
              <a:ln w="9525">
                <a:solidFill>
                  <a:schemeClr val="accent3"/>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Guess!$D$2:$D$23</c:f>
              <c:numCache>
                <c:formatCode>0.00E+00</c:formatCode>
                <c:ptCount val="22"/>
                <c:pt idx="0">
                  <c:v>4.3359999999999998E-5</c:v>
                </c:pt>
                <c:pt idx="1">
                  <c:v>4.5920000000000001E-5</c:v>
                </c:pt>
                <c:pt idx="2">
                  <c:v>5.2543999999999997E-5</c:v>
                </c:pt>
                <c:pt idx="3">
                  <c:v>5.5359999999999999E-5</c:v>
                </c:pt>
                <c:pt idx="4">
                  <c:v>6.2080000000000002E-5</c:v>
                </c:pt>
                <c:pt idx="5">
                  <c:v>6.6655999999999993E-5</c:v>
                </c:pt>
                <c:pt idx="6">
                  <c:v>7.1264000000000001E-5</c:v>
                </c:pt>
                <c:pt idx="7">
                  <c:v>7.6320000000000001E-5</c:v>
                </c:pt>
                <c:pt idx="8">
                  <c:v>8.3776000000000006E-5</c:v>
                </c:pt>
                <c:pt idx="9">
                  <c:v>9.4271999999999995E-5</c:v>
                </c:pt>
                <c:pt idx="10">
                  <c:v>9.9776000000000002E-5</c:v>
                </c:pt>
                <c:pt idx="11" formatCode="General">
                  <c:v>1.1139199999999999E-4</c:v>
                </c:pt>
                <c:pt idx="12" formatCode="General">
                  <c:v>1.2041599999999999E-4</c:v>
                </c:pt>
                <c:pt idx="13" formatCode="General">
                  <c:v>1.5891200000000001E-4</c:v>
                </c:pt>
                <c:pt idx="14" formatCode="General">
                  <c:v>2.2355199999999999E-4</c:v>
                </c:pt>
                <c:pt idx="15" formatCode="General">
                  <c:v>3.3382399999999998E-4</c:v>
                </c:pt>
                <c:pt idx="16" formatCode="General">
                  <c:v>7.0518399999999998E-4</c:v>
                </c:pt>
                <c:pt idx="17" formatCode="General">
                  <c:v>3.3435499999999998E-3</c:v>
                </c:pt>
                <c:pt idx="18" formatCode="General">
                  <c:v>8.9384300000000007E-3</c:v>
                </c:pt>
                <c:pt idx="19" formatCode="General">
                  <c:v>2.0962000000000001E-2</c:v>
                </c:pt>
                <c:pt idx="20" formatCode="General">
                  <c:v>4.6174100000000003E-2</c:v>
                </c:pt>
                <c:pt idx="21" formatCode="General">
                  <c:v>9.8992800000000006E-2</c:v>
                </c:pt>
              </c:numCache>
            </c:numRef>
          </c:yVal>
          <c:smooth val="0"/>
          <c:extLst>
            <c:ext xmlns:c16="http://schemas.microsoft.com/office/drawing/2014/chart" uri="{C3380CC4-5D6E-409C-BE32-E72D297353CC}">
              <c16:uniqueId val="{00000002-AE5C-4DF6-A2DC-9673DE4DFDBF}"/>
            </c:ext>
          </c:extLst>
        </c:ser>
        <c:ser>
          <c:idx val="3"/>
          <c:order val="3"/>
          <c:tx>
            <c:strRef>
              <c:f>Guess!$E$1</c:f>
              <c:strCache>
                <c:ptCount val="1"/>
                <c:pt idx="0">
                  <c:v>FusionSim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Guess!$E$2:$E$23</c:f>
              <c:numCache>
                <c:formatCode>0.00E+00</c:formatCode>
                <c:ptCount val="22"/>
                <c:pt idx="0">
                  <c:v>8.87073E-6</c:v>
                </c:pt>
                <c:pt idx="1">
                  <c:v>1.26488E-5</c:v>
                </c:pt>
                <c:pt idx="2">
                  <c:v>1.6426000000000002E-5</c:v>
                </c:pt>
                <c:pt idx="3">
                  <c:v>2.0307599999999998E-5</c:v>
                </c:pt>
                <c:pt idx="4">
                  <c:v>2.4293800000000001E-5</c:v>
                </c:pt>
                <c:pt idx="5">
                  <c:v>2.8581800000000001E-5</c:v>
                </c:pt>
                <c:pt idx="6">
                  <c:v>3.3534600000000002E-5</c:v>
                </c:pt>
                <c:pt idx="7">
                  <c:v>4.0117400000000003E-5</c:v>
                </c:pt>
                <c:pt idx="8">
                  <c:v>5.0234500000000002E-5</c:v>
                </c:pt>
                <c:pt idx="9">
                  <c:v>6.0482500000000002E-5</c:v>
                </c:pt>
                <c:pt idx="10">
                  <c:v>7.5626799999999999E-5</c:v>
                </c:pt>
                <c:pt idx="11" formatCode="General">
                  <c:v>1.06928E-4</c:v>
                </c:pt>
                <c:pt idx="12" formatCode="General">
                  <c:v>1.5508699999999999E-4</c:v>
                </c:pt>
                <c:pt idx="13" formatCode="General">
                  <c:v>2.8790599999999999E-4</c:v>
                </c:pt>
                <c:pt idx="14" formatCode="General">
                  <c:v>5.3865399999999996E-4</c:v>
                </c:pt>
                <c:pt idx="15" formatCode="General">
                  <c:v>1.0824000000000001E-3</c:v>
                </c:pt>
                <c:pt idx="16" formatCode="General">
                  <c:v>2.2034300000000001E-3</c:v>
                </c:pt>
                <c:pt idx="17" formatCode="General">
                  <c:v>4.5651299999999997E-3</c:v>
                </c:pt>
                <c:pt idx="18" formatCode="General">
                  <c:v>9.5550300000000008E-3</c:v>
                </c:pt>
                <c:pt idx="19" formatCode="General">
                  <c:v>1.9942999999999999E-2</c:v>
                </c:pt>
                <c:pt idx="20" formatCode="General">
                  <c:v>4.1718400000000003E-2</c:v>
                </c:pt>
                <c:pt idx="21" formatCode="General">
                  <c:v>8.7174699999999994E-2</c:v>
                </c:pt>
              </c:numCache>
            </c:numRef>
          </c:yVal>
          <c:smooth val="0"/>
          <c:extLst>
            <c:ext xmlns:c16="http://schemas.microsoft.com/office/drawing/2014/chart" uri="{C3380CC4-5D6E-409C-BE32-E72D297353CC}">
              <c16:uniqueId val="{00000003-AE5C-4DF6-A2DC-9673DE4DFDBF}"/>
            </c:ext>
          </c:extLst>
        </c:ser>
        <c:dLbls>
          <c:showLegendKey val="0"/>
          <c:showVal val="0"/>
          <c:showCatName val="0"/>
          <c:showSerName val="0"/>
          <c:showPercent val="0"/>
          <c:showBubbleSize val="0"/>
        </c:dLbls>
        <c:axId val="103047168"/>
        <c:axId val="103049472"/>
      </c:scatterChart>
      <c:valAx>
        <c:axId val="103047168"/>
        <c:scaling>
          <c:logBase val="2"/>
          <c:orientation val="minMax"/>
          <c:min val="4"/>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List length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049472"/>
        <c:crossesAt val="2.0000000000000008E-6"/>
        <c:crossBetween val="midCat"/>
        <c:minorUnit val="2"/>
      </c:valAx>
      <c:valAx>
        <c:axId val="103049472"/>
        <c:scaling>
          <c:logBase val="2"/>
          <c:orientation val="minMax"/>
          <c:max val="1.048576"/>
          <c:min val="3.9062500000000009E-6"/>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Kernel run time (milliseconds)</a:t>
                </a:r>
              </a:p>
              <a:p>
                <a:pPr>
                  <a:defRPr sz="1200" b="0" i="0" u="none" strike="noStrike" kern="1200" baseline="0">
                    <a:solidFill>
                      <a:schemeClr val="tx1">
                        <a:lumMod val="65000"/>
                        <a:lumOff val="35000"/>
                      </a:schemeClr>
                    </a:solidFill>
                    <a:latin typeface="+mn-lt"/>
                    <a:ea typeface="+mn-ea"/>
                    <a:cs typeface="+mn-cs"/>
                  </a:defRPr>
                </a:pPr>
                <a:r>
                  <a:rPr lang="en-US"/>
                  <a:t>lower is better</a:t>
                </a:r>
              </a:p>
            </c:rich>
          </c:tx>
          <c:layout>
            <c:manualLayout>
              <c:xMode val="edge"/>
              <c:yMode val="edge"/>
              <c:x val="8.3333333333333329E-2"/>
              <c:y val="0.11416046952464275"/>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047168"/>
        <c:crosses val="autoZero"/>
        <c:crossBetween val="midCat"/>
        <c:majorUnit val="4"/>
        <c:dispUnits>
          <c:custUnit val="1.0000000000000002E-3"/>
        </c:dispUnits>
      </c:valAx>
      <c:spPr>
        <a:noFill/>
        <a:ln>
          <a:noFill/>
        </a:ln>
        <a:effectLst/>
      </c:spPr>
    </c:plotArea>
    <c:legend>
      <c:legendPos val="b"/>
      <c:layout>
        <c:manualLayout>
          <c:xMode val="edge"/>
          <c:yMode val="edge"/>
          <c:x val="0.30347112860892383"/>
          <c:y val="0.10261738116068821"/>
          <c:w val="0.34894009572332868"/>
          <c:h val="0.24369952414636606"/>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'For paper'!$A$10:$K$10</c:f>
              <c:numCache>
                <c:formatCode>General</c:formatCode>
                <c:ptCount val="11"/>
                <c:pt idx="0">
                  <c:v>23</c:v>
                </c:pt>
                <c:pt idx="1">
                  <c:v>50</c:v>
                </c:pt>
                <c:pt idx="2">
                  <c:v>100</c:v>
                </c:pt>
                <c:pt idx="3">
                  <c:v>230</c:v>
                </c:pt>
                <c:pt idx="4">
                  <c:v>500</c:v>
                </c:pt>
                <c:pt idx="5">
                  <c:v>1000</c:v>
                </c:pt>
                <c:pt idx="6">
                  <c:v>2300</c:v>
                </c:pt>
                <c:pt idx="7">
                  <c:v>5000</c:v>
                </c:pt>
                <c:pt idx="8">
                  <c:v>10000</c:v>
                </c:pt>
                <c:pt idx="9">
                  <c:v>23000</c:v>
                </c:pt>
                <c:pt idx="10">
                  <c:v>50000</c:v>
                </c:pt>
              </c:numCache>
            </c:numRef>
          </c:xVal>
          <c:yVal>
            <c:numRef>
              <c:f>'For paper'!$A$11:$K$11</c:f>
              <c:numCache>
                <c:formatCode>General</c:formatCode>
                <c:ptCount val="11"/>
                <c:pt idx="0">
                  <c:v>3.2467987870000004</c:v>
                </c:pt>
                <c:pt idx="1">
                  <c:v>3.2239454357323352</c:v>
                </c:pt>
                <c:pt idx="2">
                  <c:v>3.1870179788857667</c:v>
                </c:pt>
                <c:pt idx="3">
                  <c:v>3.0825125851627271</c:v>
                </c:pt>
                <c:pt idx="4">
                  <c:v>2.8865014745248918</c:v>
                </c:pt>
                <c:pt idx="5">
                  <c:v>2.5741783218933429</c:v>
                </c:pt>
                <c:pt idx="6">
                  <c:v>2.0006994680791967</c:v>
                </c:pt>
                <c:pt idx="7">
                  <c:v>1.367285123106083</c:v>
                </c:pt>
                <c:pt idx="8">
                  <c:v>0.86191757847890893</c:v>
                </c:pt>
                <c:pt idx="9">
                  <c:v>0.43949805942798564</c:v>
                </c:pt>
                <c:pt idx="10">
                  <c:v>0.21781122050015456</c:v>
                </c:pt>
              </c:numCache>
            </c:numRef>
          </c:yVal>
          <c:smooth val="0"/>
          <c:extLst>
            <c:ext xmlns:c16="http://schemas.microsoft.com/office/drawing/2014/chart" uri="{C3380CC4-5D6E-409C-BE32-E72D297353CC}">
              <c16:uniqueId val="{00000000-FB3A-4D3B-8FF5-8CDAAA8A9D7D}"/>
            </c:ext>
          </c:extLst>
        </c:ser>
        <c:dLbls>
          <c:showLegendKey val="0"/>
          <c:showVal val="0"/>
          <c:showCatName val="0"/>
          <c:showSerName val="0"/>
          <c:showPercent val="0"/>
          <c:showBubbleSize val="0"/>
        </c:dLbls>
        <c:axId val="103195776"/>
        <c:axId val="103198080"/>
      </c:scatterChart>
      <c:valAx>
        <c:axId val="103195776"/>
        <c:scaling>
          <c:logBase val="10"/>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Spawn latency (cycles)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198080"/>
        <c:crossesAt val="1.0000000000000004E-5"/>
        <c:crossBetween val="midCat"/>
      </c:valAx>
      <c:valAx>
        <c:axId val="103198080"/>
        <c:scaling>
          <c:logBase val="2"/>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Speedup vs. V100 GPU</a:t>
                </a:r>
              </a:p>
              <a:p>
                <a:pPr>
                  <a:defRPr sz="1200" b="0" i="0" u="none" strike="noStrike" kern="1200" baseline="0">
                    <a:solidFill>
                      <a:schemeClr val="tx1">
                        <a:lumMod val="65000"/>
                        <a:lumOff val="35000"/>
                      </a:schemeClr>
                    </a:solidFill>
                    <a:latin typeface="+mn-lt"/>
                    <a:ea typeface="+mn-ea"/>
                    <a:cs typeface="+mn-cs"/>
                  </a:defRPr>
                </a:pPr>
                <a:r>
                  <a:rPr lang="en-US" dirty="0"/>
                  <a:t>higher is better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19577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summary10k!$B$1</c:f>
              <c:strCache>
                <c:ptCount val="1"/>
                <c:pt idx="0">
                  <c:v>i5-4690K</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xVal>
            <c:numRef>
              <c:f>summary10k!$A$2:$A$25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summary10k!$B$2:$B$25</c:f>
              <c:numCache>
                <c:formatCode>General</c:formatCode>
                <c:ptCount val="24"/>
                <c:pt idx="0">
                  <c:v>2.7800500000000001</c:v>
                </c:pt>
                <c:pt idx="1">
                  <c:v>2.8018000000000001</c:v>
                </c:pt>
                <c:pt idx="2">
                  <c:v>2.7518900000000004</c:v>
                </c:pt>
                <c:pt idx="3">
                  <c:v>2.7922000000000002</c:v>
                </c:pt>
                <c:pt idx="4">
                  <c:v>2.83189</c:v>
                </c:pt>
                <c:pt idx="5">
                  <c:v>2.9441700000000002</c:v>
                </c:pt>
                <c:pt idx="6">
                  <c:v>2.8970199999999999</c:v>
                </c:pt>
                <c:pt idx="7">
                  <c:v>2.9578199999999999</c:v>
                </c:pt>
                <c:pt idx="8">
                  <c:v>3.1191300000000002</c:v>
                </c:pt>
                <c:pt idx="9">
                  <c:v>3.3716800000000005</c:v>
                </c:pt>
                <c:pt idx="10">
                  <c:v>4.2567599999999999</c:v>
                </c:pt>
                <c:pt idx="11">
                  <c:v>5.5521500000000001</c:v>
                </c:pt>
                <c:pt idx="12">
                  <c:v>6.9581499999999989</c:v>
                </c:pt>
                <c:pt idx="13">
                  <c:v>9.9221600000000016</c:v>
                </c:pt>
                <c:pt idx="14">
                  <c:v>16.800540000000005</c:v>
                </c:pt>
                <c:pt idx="15">
                  <c:v>30.623450000000002</c:v>
                </c:pt>
                <c:pt idx="16">
                  <c:v>62.785540000000012</c:v>
                </c:pt>
                <c:pt idx="17">
                  <c:v>195.19179999999997</c:v>
                </c:pt>
                <c:pt idx="18">
                  <c:v>476.43280000000004</c:v>
                </c:pt>
                <c:pt idx="19">
                  <c:v>1053.3469999999998</c:v>
                </c:pt>
                <c:pt idx="20">
                  <c:v>2197.904</c:v>
                </c:pt>
                <c:pt idx="21">
                  <c:v>4449.7290000000012</c:v>
                </c:pt>
                <c:pt idx="22">
                  <c:v>10279.567999999997</c:v>
                </c:pt>
                <c:pt idx="23">
                  <c:v>22215.89</c:v>
                </c:pt>
              </c:numCache>
            </c:numRef>
          </c:yVal>
          <c:smooth val="0"/>
          <c:extLst>
            <c:ext xmlns:c16="http://schemas.microsoft.com/office/drawing/2014/chart" uri="{C3380CC4-5D6E-409C-BE32-E72D297353CC}">
              <c16:uniqueId val="{00000000-D63C-42C7-9211-44640C2A6280}"/>
            </c:ext>
          </c:extLst>
        </c:ser>
        <c:ser>
          <c:idx val="1"/>
          <c:order val="1"/>
          <c:tx>
            <c:strRef>
              <c:f>summary10k!$C$1</c:f>
              <c:strCache>
                <c:ptCount val="1"/>
                <c:pt idx="0">
                  <c:v>GTX 1060</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xVal>
            <c:numRef>
              <c:f>summary10k!$A$2:$A$25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summary10k!$C$2:$C$25</c:f>
              <c:numCache>
                <c:formatCode>General</c:formatCode>
                <c:ptCount val="24"/>
                <c:pt idx="0">
                  <c:v>3.85</c:v>
                </c:pt>
                <c:pt idx="1">
                  <c:v>3.7800000000000002</c:v>
                </c:pt>
                <c:pt idx="2">
                  <c:v>4.0699999999999985</c:v>
                </c:pt>
                <c:pt idx="3">
                  <c:v>3.8599999999999994</c:v>
                </c:pt>
                <c:pt idx="4">
                  <c:v>3.8899999999999997</c:v>
                </c:pt>
                <c:pt idx="5">
                  <c:v>4.0600000000000005</c:v>
                </c:pt>
                <c:pt idx="6">
                  <c:v>3.9199999999999995</c:v>
                </c:pt>
                <c:pt idx="7">
                  <c:v>3.9899999999999998</c:v>
                </c:pt>
                <c:pt idx="8">
                  <c:v>3.87</c:v>
                </c:pt>
                <c:pt idx="9">
                  <c:v>3.95</c:v>
                </c:pt>
                <c:pt idx="10">
                  <c:v>3.8099999999999996</c:v>
                </c:pt>
                <c:pt idx="11">
                  <c:v>4.1100000000000003</c:v>
                </c:pt>
                <c:pt idx="12">
                  <c:v>4.12</c:v>
                </c:pt>
                <c:pt idx="13">
                  <c:v>4.5600000000000005</c:v>
                </c:pt>
                <c:pt idx="14">
                  <c:v>5.2299999999999995</c:v>
                </c:pt>
                <c:pt idx="15">
                  <c:v>7.1</c:v>
                </c:pt>
                <c:pt idx="16">
                  <c:v>12.23</c:v>
                </c:pt>
                <c:pt idx="17">
                  <c:v>34.019999999999996</c:v>
                </c:pt>
                <c:pt idx="18">
                  <c:v>64.88</c:v>
                </c:pt>
                <c:pt idx="19">
                  <c:v>132.1</c:v>
                </c:pt>
                <c:pt idx="20">
                  <c:v>265.60000000000002</c:v>
                </c:pt>
                <c:pt idx="21">
                  <c:v>526.5</c:v>
                </c:pt>
                <c:pt idx="22">
                  <c:v>1106.5</c:v>
                </c:pt>
                <c:pt idx="23">
                  <c:v>2686</c:v>
                </c:pt>
              </c:numCache>
            </c:numRef>
          </c:yVal>
          <c:smooth val="0"/>
          <c:extLst>
            <c:ext xmlns:c16="http://schemas.microsoft.com/office/drawing/2014/chart" uri="{C3380CC4-5D6E-409C-BE32-E72D297353CC}">
              <c16:uniqueId val="{00000001-D63C-42C7-9211-44640C2A6280}"/>
            </c:ext>
          </c:extLst>
        </c:ser>
        <c:dLbls>
          <c:showLegendKey val="0"/>
          <c:showVal val="0"/>
          <c:showCatName val="0"/>
          <c:showSerName val="0"/>
          <c:showPercent val="0"/>
          <c:showBubbleSize val="0"/>
        </c:dLbls>
        <c:axId val="103367808"/>
        <c:axId val="103370112"/>
      </c:scatterChart>
      <c:valAx>
        <c:axId val="103367808"/>
        <c:scaling>
          <c:logBase val="2"/>
          <c:orientation val="minMax"/>
          <c:min val="4"/>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Number of pixels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2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370112"/>
        <c:crosses val="autoZero"/>
        <c:crossBetween val="midCat"/>
        <c:majorUnit val="16"/>
        <c:minorUnit val="2"/>
      </c:valAx>
      <c:valAx>
        <c:axId val="103370112"/>
        <c:scaling>
          <c:logBase val="2"/>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Shader run time (microseconds)</a:t>
                </a:r>
              </a:p>
              <a:p>
                <a:pPr>
                  <a:defRPr sz="1200" b="0" i="0" u="none" strike="noStrike" kern="1200" baseline="0">
                    <a:solidFill>
                      <a:schemeClr val="tx1">
                        <a:lumMod val="65000"/>
                        <a:lumOff val="35000"/>
                      </a:schemeClr>
                    </a:solidFill>
                    <a:latin typeface="+mn-lt"/>
                    <a:ea typeface="+mn-ea"/>
                    <a:cs typeface="+mn-cs"/>
                  </a:defRPr>
                </a:pPr>
                <a:r>
                  <a:rPr lang="en-US"/>
                  <a:t>lower is better</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367808"/>
        <c:crosses val="autoZero"/>
        <c:crossBetween val="midCat"/>
      </c:valAx>
      <c:spPr>
        <a:noFill/>
        <a:ln>
          <a:noFill/>
        </a:ln>
        <a:effectLst/>
      </c:spPr>
    </c:plotArea>
    <c:legend>
      <c:legendPos val="b"/>
      <c:layout>
        <c:manualLayout>
          <c:xMode val="edge"/>
          <c:yMode val="edge"/>
          <c:x val="0.31767550182987692"/>
          <c:y val="0.11511829974321799"/>
          <c:w val="0.21879612474911225"/>
          <c:h val="0.14167274525674631"/>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4" cy="464185"/>
          </a:xfrm>
          <a:prstGeom prst="rect">
            <a:avLst/>
          </a:prstGeom>
        </p:spPr>
        <p:txBody>
          <a:bodyPr vert="horz" lIns="93024" tIns="46512" rIns="93024" bIns="46512" rtlCol="0"/>
          <a:lstStyle>
            <a:lvl1pPr algn="l">
              <a:defRPr sz="1200"/>
            </a:lvl1pPr>
          </a:lstStyle>
          <a:p>
            <a:endParaRPr lang="en-US" dirty="0"/>
          </a:p>
        </p:txBody>
      </p:sp>
      <p:sp>
        <p:nvSpPr>
          <p:cNvPr id="3" name="Date Placeholder 2"/>
          <p:cNvSpPr>
            <a:spLocks noGrp="1"/>
          </p:cNvSpPr>
          <p:nvPr>
            <p:ph type="dt" sz="quarter" idx="1"/>
          </p:nvPr>
        </p:nvSpPr>
        <p:spPr>
          <a:xfrm>
            <a:off x="3956551" y="2"/>
            <a:ext cx="3026834" cy="464185"/>
          </a:xfrm>
          <a:prstGeom prst="rect">
            <a:avLst/>
          </a:prstGeom>
        </p:spPr>
        <p:txBody>
          <a:bodyPr vert="horz" lIns="93024" tIns="46512" rIns="93024" bIns="46512" rtlCol="0"/>
          <a:lstStyle>
            <a:lvl1pPr algn="r">
              <a:defRPr sz="1200"/>
            </a:lvl1pPr>
          </a:lstStyle>
          <a:p>
            <a:fld id="{F2758859-536F-4F4B-A52E-9A254FA1FC09}" type="datetimeFigureOut">
              <a:rPr lang="en-US" smtClean="0"/>
              <a:pPr/>
              <a:t>4/15/2019</a:t>
            </a:fld>
            <a:endParaRPr lang="en-US" dirty="0"/>
          </a:p>
        </p:txBody>
      </p:sp>
      <p:sp>
        <p:nvSpPr>
          <p:cNvPr id="4" name="Footer Placeholder 3"/>
          <p:cNvSpPr>
            <a:spLocks noGrp="1"/>
          </p:cNvSpPr>
          <p:nvPr>
            <p:ph type="ftr" sz="quarter" idx="2"/>
          </p:nvPr>
        </p:nvSpPr>
        <p:spPr>
          <a:xfrm>
            <a:off x="0" y="8817905"/>
            <a:ext cx="3026834" cy="464185"/>
          </a:xfrm>
          <a:prstGeom prst="rect">
            <a:avLst/>
          </a:prstGeom>
        </p:spPr>
        <p:txBody>
          <a:bodyPr vert="horz" lIns="93024" tIns="46512" rIns="93024" bIns="465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5"/>
            <a:ext cx="3026834" cy="464185"/>
          </a:xfrm>
          <a:prstGeom prst="rect">
            <a:avLst/>
          </a:prstGeom>
        </p:spPr>
        <p:txBody>
          <a:bodyPr vert="horz" lIns="93024" tIns="46512" rIns="93024" bIns="46512" rtlCol="0" anchor="b"/>
          <a:lstStyle>
            <a:lvl1pPr algn="r">
              <a:defRPr sz="1200"/>
            </a:lvl1pPr>
          </a:lstStyle>
          <a:p>
            <a:fld id="{6DA5769B-729D-419C-8B59-9B62282B8CD1}" type="slidenum">
              <a:rPr lang="en-US" smtClean="0"/>
              <a:pPr/>
              <a:t>‹#›</a:t>
            </a:fld>
            <a:endParaRPr lang="en-US" dirty="0"/>
          </a:p>
        </p:txBody>
      </p:sp>
    </p:spTree>
    <p:extLst>
      <p:ext uri="{BB962C8B-B14F-4D97-AF65-F5344CB8AC3E}">
        <p14:creationId xmlns:p14="http://schemas.microsoft.com/office/powerpoint/2010/main" val="149520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4" cy="464185"/>
          </a:xfrm>
          <a:prstGeom prst="rect">
            <a:avLst/>
          </a:prstGeom>
        </p:spPr>
        <p:txBody>
          <a:bodyPr vert="horz" lIns="93024" tIns="46512" rIns="93024" bIns="46512" rtlCol="0"/>
          <a:lstStyle>
            <a:lvl1pPr algn="l">
              <a:defRPr sz="1200"/>
            </a:lvl1pPr>
          </a:lstStyle>
          <a:p>
            <a:endParaRPr lang="en-US" dirty="0"/>
          </a:p>
        </p:txBody>
      </p:sp>
      <p:sp>
        <p:nvSpPr>
          <p:cNvPr id="3" name="Date Placeholder 2"/>
          <p:cNvSpPr>
            <a:spLocks noGrp="1"/>
          </p:cNvSpPr>
          <p:nvPr>
            <p:ph type="dt" idx="1"/>
          </p:nvPr>
        </p:nvSpPr>
        <p:spPr>
          <a:xfrm>
            <a:off x="3956551" y="2"/>
            <a:ext cx="3026834" cy="464185"/>
          </a:xfrm>
          <a:prstGeom prst="rect">
            <a:avLst/>
          </a:prstGeom>
        </p:spPr>
        <p:txBody>
          <a:bodyPr vert="horz" lIns="93024" tIns="46512" rIns="93024" bIns="46512" rtlCol="0"/>
          <a:lstStyle>
            <a:lvl1pPr algn="r">
              <a:defRPr sz="1200"/>
            </a:lvl1pPr>
          </a:lstStyle>
          <a:p>
            <a:fld id="{2A9A29A7-D943-4F4E-B50C-73A10FAEB7D6}" type="datetimeFigureOut">
              <a:rPr lang="en-US" smtClean="0"/>
              <a:pPr/>
              <a:t>4/15/2019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3024" tIns="46512" rIns="93024" bIns="46512" rtlCol="0" anchor="ctr"/>
          <a:lstStyle/>
          <a:p>
            <a:endParaRPr lang="en-US" dirty="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3024" tIns="46512" rIns="93024" bIns="465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4" cy="464185"/>
          </a:xfrm>
          <a:prstGeom prst="rect">
            <a:avLst/>
          </a:prstGeom>
        </p:spPr>
        <p:txBody>
          <a:bodyPr vert="horz" lIns="93024" tIns="46512" rIns="93024" bIns="465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4" cy="464185"/>
          </a:xfrm>
          <a:prstGeom prst="rect">
            <a:avLst/>
          </a:prstGeom>
        </p:spPr>
        <p:txBody>
          <a:bodyPr vert="horz" lIns="93024" tIns="46512" rIns="93024" bIns="46512" rtlCol="0" anchor="b"/>
          <a:lstStyle>
            <a:lvl1pPr algn="r">
              <a:defRPr sz="1200"/>
            </a:lvl1pPr>
          </a:lstStyle>
          <a:p>
            <a:fld id="{50A6E797-8EF6-4243-B4EF-E91D36FA338E}" type="slidenum">
              <a:rPr lang="en-US" smtClean="0"/>
              <a:pPr/>
              <a:t>‹#›</a:t>
            </a:fld>
            <a:endParaRPr lang="en-US" dirty="0"/>
          </a:p>
        </p:txBody>
      </p:sp>
    </p:spTree>
    <p:extLst>
      <p:ext uri="{BB962C8B-B14F-4D97-AF65-F5344CB8AC3E}">
        <p14:creationId xmlns:p14="http://schemas.microsoft.com/office/powerpoint/2010/main" val="46770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inden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 why an old colleague said: you can retire now</a:t>
            </a:r>
          </a:p>
          <a:p>
            <a:pPr marL="0" indent="0">
              <a:buNone/>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16</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17</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Abstract of the Game over report:</a:t>
            </a:r>
          </a:p>
          <a:p>
            <a:r>
              <a:rPr lang="en-US" dirty="0" smtClean="0"/>
              <a:t>The only foreseeable way to continue advancing performance is to match parallel hardware with parallel software and ensure that the new software is portable across generations of parallel hardware. There has been genuine progress on the software front in specific fields, such as some scientific applications and commercial searching and transactional applications. </a:t>
            </a:r>
            <a:r>
              <a:rPr lang="en-US" dirty="0" smtClean="0">
                <a:solidFill>
                  <a:srgbClr val="FF0000"/>
                </a:solidFill>
              </a:rPr>
              <a:t>Heroic programmers </a:t>
            </a:r>
            <a:r>
              <a:rPr lang="en-US" dirty="0" smtClean="0"/>
              <a:t>can exploit vast amounts of parallelism, domain-specific languages flourish, and powerful abstractions hide complexity. However, none of those developments comes close to the ubiquitous support for programming parallel hardware that is required to ensure that IT’s effect on society over the next two decades will be as stunning as it has been over the last half-century.</a:t>
            </a:r>
          </a:p>
          <a:p>
            <a:endParaRPr lang="en-US" dirty="0"/>
          </a:p>
          <a:p>
            <a:r>
              <a:rPr lang="en-US" dirty="0"/>
              <a:t>T</a:t>
            </a:r>
            <a:r>
              <a:rPr lang="en-US" dirty="0" smtClean="0"/>
              <a:t>eaching experiment favoring Intel SMP in a joint UIUC/UMD class with 42 students. Codes breadth-first-search (BFS) on graphs using OpenMP on an Intel SMP machine and XMTC. While same effort, no student got any speedups on the SMP machine, while range of XMT speedups was 7X to 25X. </a:t>
            </a:r>
          </a:p>
          <a:p>
            <a:endParaRPr lang="en-US" dirty="0"/>
          </a:p>
          <a:p>
            <a:r>
              <a:rPr lang="en-US" dirty="0" smtClean="0"/>
              <a:t>Teaching experiment. Application: MATVEC, by DARPA-HPCS funded Hochstein-Basili. UCSB: MPI.  UMD: XMTC. Finding (in journal paper): XMTC needed  50</a:t>
            </a:r>
            <a:r>
              <a:rPr lang="en-US" dirty="0"/>
              <a:t>% development </a:t>
            </a:r>
            <a:r>
              <a:rPr lang="en-US" dirty="0" smtClean="0"/>
              <a:t>time of MPI.</a:t>
            </a:r>
          </a:p>
        </p:txBody>
      </p:sp>
      <p:sp>
        <p:nvSpPr>
          <p:cNvPr id="4" name="Slide Number Placeholder 3"/>
          <p:cNvSpPr>
            <a:spLocks noGrp="1"/>
          </p:cNvSpPr>
          <p:nvPr>
            <p:ph type="sldNum" sz="quarter" idx="10"/>
          </p:nvPr>
        </p:nvSpPr>
        <p:spPr/>
        <p:txBody>
          <a:bodyPr/>
          <a:lstStyle/>
          <a:p>
            <a:fld id="{50A6E797-8EF6-4243-B4EF-E91D36FA338E}" type="slidenum">
              <a:rPr lang="en-US" smtClean="0"/>
              <a:pPr/>
              <a:t>18</a:t>
            </a:fld>
            <a:endParaRPr lang="en-US" dirty="0"/>
          </a:p>
        </p:txBody>
      </p:sp>
    </p:spTree>
    <p:extLst>
      <p:ext uri="{BB962C8B-B14F-4D97-AF65-F5344CB8AC3E}">
        <p14:creationId xmlns:p14="http://schemas.microsoft.com/office/powerpoint/2010/main" val="245056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19</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21</a:t>
            </a:fld>
            <a:endParaRPr lang="en-US"/>
          </a:p>
        </p:txBody>
      </p:sp>
    </p:spTree>
    <p:extLst>
      <p:ext uri="{BB962C8B-B14F-4D97-AF65-F5344CB8AC3E}">
        <p14:creationId xmlns:p14="http://schemas.microsoft.com/office/powerpoint/2010/main" val="190076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22</a:t>
            </a:fld>
            <a:endParaRPr lang="en-US"/>
          </a:p>
        </p:txBody>
      </p:sp>
    </p:spTree>
    <p:extLst>
      <p:ext uri="{BB962C8B-B14F-4D97-AF65-F5344CB8AC3E}">
        <p14:creationId xmlns:p14="http://schemas.microsoft.com/office/powerpoint/2010/main" val="190076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23</a:t>
            </a:fld>
            <a:endParaRPr lang="en-US"/>
          </a:p>
        </p:txBody>
      </p:sp>
    </p:spTree>
    <p:extLst>
      <p:ext uri="{BB962C8B-B14F-4D97-AF65-F5344CB8AC3E}">
        <p14:creationId xmlns:p14="http://schemas.microsoft.com/office/powerpoint/2010/main" val="370986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24</a:t>
            </a:fld>
            <a:endParaRPr lang="en-US"/>
          </a:p>
        </p:txBody>
      </p:sp>
    </p:spTree>
    <p:extLst>
      <p:ext uri="{BB962C8B-B14F-4D97-AF65-F5344CB8AC3E}">
        <p14:creationId xmlns:p14="http://schemas.microsoft.com/office/powerpoint/2010/main" val="195243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25</a:t>
            </a:fld>
            <a:endParaRPr lang="en-US"/>
          </a:p>
        </p:txBody>
      </p:sp>
    </p:spTree>
    <p:extLst>
      <p:ext uri="{BB962C8B-B14F-4D97-AF65-F5344CB8AC3E}">
        <p14:creationId xmlns:p14="http://schemas.microsoft.com/office/powerpoint/2010/main" val="998002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27</a:t>
            </a:fld>
            <a:endParaRPr lang="en-US"/>
          </a:p>
        </p:txBody>
      </p:sp>
    </p:spTree>
    <p:extLst>
      <p:ext uri="{BB962C8B-B14F-4D97-AF65-F5344CB8AC3E}">
        <p14:creationId xmlns:p14="http://schemas.microsoft.com/office/powerpoint/2010/main" val="188465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2</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2</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endParaRPr lang="en-US" dirty="0"/>
          </a:p>
        </p:txBody>
      </p:sp>
    </p:spTree>
    <p:extLst>
      <p:ext uri="{BB962C8B-B14F-4D97-AF65-F5344CB8AC3E}">
        <p14:creationId xmlns:p14="http://schemas.microsoft.com/office/powerpoint/2010/main" val="1185727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28</a:t>
            </a:fld>
            <a:endParaRPr lang="en-US"/>
          </a:p>
        </p:txBody>
      </p:sp>
    </p:spTree>
    <p:extLst>
      <p:ext uri="{BB962C8B-B14F-4D97-AF65-F5344CB8AC3E}">
        <p14:creationId xmlns:p14="http://schemas.microsoft.com/office/powerpoint/2010/main" val="244983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1DEC1-5737-42E3-B9D4-4DFFDB02AB99}" type="slidenum">
              <a:rPr lang="en-US" smtClean="0"/>
              <a:t>29</a:t>
            </a:fld>
            <a:endParaRPr lang="en-US"/>
          </a:p>
        </p:txBody>
      </p:sp>
    </p:spTree>
    <p:extLst>
      <p:ext uri="{BB962C8B-B14F-4D97-AF65-F5344CB8AC3E}">
        <p14:creationId xmlns:p14="http://schemas.microsoft.com/office/powerpoint/2010/main" val="51681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30</a:t>
            </a:fld>
            <a:endParaRPr lang="en-US"/>
          </a:p>
        </p:txBody>
      </p:sp>
    </p:spTree>
    <p:extLst>
      <p:ext uri="{BB962C8B-B14F-4D97-AF65-F5344CB8AC3E}">
        <p14:creationId xmlns:p14="http://schemas.microsoft.com/office/powerpoint/2010/main" val="3674881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31</a:t>
            </a:fld>
            <a:endParaRPr lang="en-US"/>
          </a:p>
        </p:txBody>
      </p:sp>
    </p:spTree>
    <p:extLst>
      <p:ext uri="{BB962C8B-B14F-4D97-AF65-F5344CB8AC3E}">
        <p14:creationId xmlns:p14="http://schemas.microsoft.com/office/powerpoint/2010/main" val="1717444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OoM</a:t>
            </a:r>
            <a:r>
              <a:rPr lang="en-US" dirty="0" smtClean="0"/>
              <a:t> – orders of magnitude</a:t>
            </a:r>
          </a:p>
        </p:txBody>
      </p:sp>
      <p:sp>
        <p:nvSpPr>
          <p:cNvPr id="4" name="Slide Number Placeholder 3"/>
          <p:cNvSpPr>
            <a:spLocks noGrp="1"/>
          </p:cNvSpPr>
          <p:nvPr>
            <p:ph type="sldNum" sz="quarter" idx="10"/>
          </p:nvPr>
        </p:nvSpPr>
        <p:spPr/>
        <p:txBody>
          <a:bodyPr/>
          <a:lstStyle/>
          <a:p>
            <a:fld id="{50A6E797-8EF6-4243-B4EF-E91D36FA338E}" type="slidenum">
              <a:rPr lang="en-US" smtClean="0"/>
              <a:pPr/>
              <a:t>33</a:t>
            </a:fld>
            <a:endParaRPr lang="en-US" dirty="0"/>
          </a:p>
        </p:txBody>
      </p:sp>
    </p:spTree>
    <p:extLst>
      <p:ext uri="{BB962C8B-B14F-4D97-AF65-F5344CB8AC3E}">
        <p14:creationId xmlns:p14="http://schemas.microsoft.com/office/powerpoint/2010/main" val="309112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3</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3</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r>
              <a:rPr lang="en-US" dirty="0"/>
              <a:t>Yet, </a:t>
            </a:r>
            <a:r>
              <a:rPr lang="en-US" dirty="0" smtClean="0"/>
              <a:t>today’s </a:t>
            </a:r>
            <a:r>
              <a:rPr lang="en-US" dirty="0"/>
              <a:t>hot research: Power is important; indeed! Conclusion: build slightly more power efficient machines that are even more difficult to program, and for this reason typical programs will end up being suboptimal possibly requiring more power. Also, few program will be developed, saving even more power..</a:t>
            </a:r>
          </a:p>
        </p:txBody>
      </p:sp>
    </p:spTree>
    <p:extLst>
      <p:ext uri="{BB962C8B-B14F-4D97-AF65-F5344CB8AC3E}">
        <p14:creationId xmlns:p14="http://schemas.microsoft.com/office/powerpoint/2010/main" val="392914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opinion on the limitations of such programming: Is Multi-Core Hardware for General-Purpose Parallel Processing Broken? V-CACM-14</a:t>
            </a:r>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4</a:t>
            </a:fld>
            <a:endParaRPr lang="en-US" dirty="0"/>
          </a:p>
        </p:txBody>
      </p:sp>
    </p:spTree>
    <p:extLst>
      <p:ext uri="{BB962C8B-B14F-4D97-AF65-F5344CB8AC3E}">
        <p14:creationId xmlns:p14="http://schemas.microsoft.com/office/powerpoint/2010/main" val="261088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endParaRPr lang="en-US" dirty="0" smtClean="0"/>
          </a:p>
          <a:p>
            <a:r>
              <a:rPr lang="en-US" dirty="0" smtClean="0"/>
              <a:t>Current ideas</a:t>
            </a:r>
            <a:r>
              <a:rPr lang="en-US" baseline="0" dirty="0" smtClean="0"/>
              <a:t> for </a:t>
            </a:r>
            <a:r>
              <a:rPr lang="en-US" dirty="0" smtClean="0"/>
              <a:t>100K+ cores</a:t>
            </a:r>
            <a:r>
              <a:rPr lang="en-US" baseline="0" dirty="0" smtClean="0"/>
              <a:t> require going off-chip</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Proof-of-concept</a:t>
            </a:r>
          </a:p>
          <a:p>
            <a:r>
              <a:rPr lang="en-US" dirty="0" smtClean="0"/>
              <a:t>While XMTC compiler has been stable for human</a:t>
            </a:r>
            <a:r>
              <a:rPr lang="en-US" baseline="0" dirty="0" smtClean="0"/>
              <a:t> programming, some issues regarding code which is (ICE) compiler output</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9</a:t>
            </a:fld>
            <a:endParaRPr lang="en-US" dirty="0"/>
          </a:p>
        </p:txBody>
      </p:sp>
    </p:spTree>
    <p:extLst>
      <p:ext uri="{BB962C8B-B14F-4D97-AF65-F5344CB8AC3E}">
        <p14:creationId xmlns:p14="http://schemas.microsoft.com/office/powerpoint/2010/main" val="85477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14</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15</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D13442-74A8-4E25-B58C-865E492790C2}"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286619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93D2C-6E26-485A-8FC5-617B715E9CA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3139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A05C7-B5C6-4E8C-8307-4A492A9583A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157882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29568-98B2-4075-B140-D34F6C5BC1CD}"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95502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82DF-E915-43D6-BF22-433C10F549AD}"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321810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A48A0-56BE-4808-A546-1FC3C45CA579}"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401331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8FD70-71CF-499B-9A5D-D426607124CB}"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108416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4CF0AC-FE8E-435A-9EB5-66D306D1038B}" type="datetime1">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77112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DCBA7E-7CC5-4851-8588-C60E23EAD0EA}" type="datetime1">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91952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57C2-FC47-4672-9279-94750D30651D}" type="datetime1">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61409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B85D4-8877-4454-8CF5-616B7BB1C002}"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39072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3150B-6E06-4917-BFE1-EEF84C6B099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376336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2B15F-EEAD-4380-9DD6-7187FBAB40BB}"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264150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B76DE-EB1F-4336-8ACF-1C8D1D340A34}"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1227334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038F-610B-4CD0-8BF9-83BE93386D9D}"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395674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22111-1EF5-4DDA-B4D0-055CDAE4517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83765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59DF1-114F-4A80-8249-5F1085C7F1CB}"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9021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AA195-4154-423B-B5D2-0AA1B2238C50}" type="datetime1">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405431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82CFA-9AF2-4486-90F3-1B4D6D6CB77F}" type="datetime1">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230145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27803-4566-4FA4-B120-F83B685A3DEC}" type="datetime1">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86402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D86C8-9D3C-49FD-96E9-F3ABA53716DF}"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4429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DDEEB-F786-462F-B678-4E24EC251FA6}"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87700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FC86-269A-4E00-ADBD-A23A134056DC}" type="datetime1">
              <a:rPr lang="en-US" smtClean="0"/>
              <a:t>4/15/2019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334981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758B3-FF15-41C4-99E0-4FBC3C4745DA}" type="datetime1">
              <a:rPr lang="en-US" smtClean="0"/>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A0379-BB95-4317-8CC9-679ECC0AB34B}" type="slidenum">
              <a:rPr lang="en-US" smtClean="0"/>
              <a:pPr/>
              <a:t>‹#›</a:t>
            </a:fld>
            <a:endParaRPr lang="en-US"/>
          </a:p>
        </p:txBody>
      </p:sp>
    </p:spTree>
    <p:extLst>
      <p:ext uri="{BB962C8B-B14F-4D97-AF65-F5344CB8AC3E}">
        <p14:creationId xmlns:p14="http://schemas.microsoft.com/office/powerpoint/2010/main" val="403170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2520778"/>
          </a:xfrm>
        </p:spPr>
        <p:txBody>
          <a:bodyPr>
            <a:normAutofit/>
          </a:bodyPr>
          <a:lstStyle/>
          <a:p>
            <a:r>
              <a:rPr lang="en-US" sz="3600" dirty="0"/>
              <a:t>Single-Threaded Parallel </a:t>
            </a:r>
            <a:r>
              <a:rPr lang="en-US" sz="3600" dirty="0" smtClean="0"/>
              <a:t>Programming</a:t>
            </a:r>
            <a:br>
              <a:rPr lang="en-US" sz="3600" dirty="0" smtClean="0"/>
            </a:br>
            <a:r>
              <a:rPr lang="en-US" sz="2200" dirty="0" smtClean="0">
                <a:solidFill>
                  <a:srgbClr val="FF0000"/>
                </a:solidFill>
              </a:rPr>
              <a:t>Parallel algorithms/programming dominated by Math induction, like serial a/p </a:t>
            </a:r>
            <a:r>
              <a:rPr lang="en-US" sz="3600" dirty="0" smtClean="0"/>
              <a:t/>
            </a:r>
            <a:br>
              <a:rPr lang="en-US" sz="3600" dirty="0" smtClean="0"/>
            </a:br>
            <a:r>
              <a:rPr lang="en-US" sz="3600" dirty="0" smtClean="0"/>
              <a:t>for Multi-Threaded </a:t>
            </a:r>
            <a:r>
              <a:rPr lang="en-US" sz="3600" dirty="0"/>
              <a:t>Many-Core </a:t>
            </a:r>
            <a:r>
              <a:rPr lang="en-US" sz="3600" dirty="0" smtClean="0"/>
              <a:t>Design</a:t>
            </a:r>
            <a:br>
              <a:rPr lang="en-US" sz="3600" dirty="0" smtClean="0"/>
            </a:br>
            <a:r>
              <a:rPr lang="en-US" sz="2200" dirty="0" smtClean="0">
                <a:solidFill>
                  <a:srgbClr val="FF0000"/>
                </a:solidFill>
              </a:rPr>
              <a:t>scalable parallel systems</a:t>
            </a:r>
            <a:endParaRPr lang="en-US" sz="3100" dirty="0">
              <a:solidFill>
                <a:srgbClr val="FF0000"/>
              </a:solidFill>
            </a:endParaRPr>
          </a:p>
        </p:txBody>
      </p:sp>
      <p:sp>
        <p:nvSpPr>
          <p:cNvPr id="2051" name="Rectangle 3"/>
          <p:cNvSpPr>
            <a:spLocks noGrp="1" noChangeArrowheads="1"/>
          </p:cNvSpPr>
          <p:nvPr>
            <p:ph type="subTitle" idx="1"/>
          </p:nvPr>
        </p:nvSpPr>
        <p:spPr>
          <a:xfrm>
            <a:off x="0" y="3793524"/>
            <a:ext cx="9067799" cy="489550"/>
          </a:xfrm>
        </p:spPr>
        <p:txBody>
          <a:bodyPr>
            <a:normAutofit fontScale="92500" lnSpcReduction="10000"/>
          </a:bodyPr>
          <a:lstStyle/>
          <a:p>
            <a:pPr eaLnBrk="1" hangingPunct="1">
              <a:lnSpc>
                <a:spcPct val="80000"/>
              </a:lnSpc>
            </a:pPr>
            <a:r>
              <a:rPr lang="en-US" altLang="zh-CN" sz="2800" dirty="0" smtClean="0">
                <a:solidFill>
                  <a:schemeClr val="tx1"/>
                </a:solidFill>
                <a:ea typeface="宋体" charset="-122"/>
              </a:rPr>
              <a:t>Uzi Vishkin</a:t>
            </a:r>
          </a:p>
          <a:p>
            <a:pPr eaLnBrk="1" hangingPunct="1">
              <a:lnSpc>
                <a:spcPct val="80000"/>
              </a:lnSpc>
            </a:pPr>
            <a:r>
              <a:rPr lang="en-US" sz="800" dirty="0" smtClean="0"/>
              <a:t> </a:t>
            </a: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Slide Number Placeholder 1"/>
          <p:cNvSpPr>
            <a:spLocks noGrp="1"/>
          </p:cNvSpPr>
          <p:nvPr>
            <p:ph type="sldNum" sz="quarter" idx="12"/>
          </p:nvPr>
        </p:nvSpPr>
        <p:spPr/>
        <p:txBody>
          <a:bodyPr/>
          <a:lstStyle/>
          <a:p>
            <a:fld id="{6D91661D-629B-1643-88A8-69A2F214F552}" type="slidenum">
              <a:rPr lang="en-US" smtClean="0"/>
              <a:pPr/>
              <a:t>1</a:t>
            </a:fld>
            <a:endParaRPr lang="en-US" dirty="0"/>
          </a:p>
        </p:txBody>
      </p:sp>
    </p:spTree>
    <p:extLst>
      <p:ext uri="{BB962C8B-B14F-4D97-AF65-F5344CB8AC3E}">
        <p14:creationId xmlns:p14="http://schemas.microsoft.com/office/powerpoint/2010/main" val="348451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00"/>
            <a:ext cx="9055100" cy="784800"/>
          </a:xfrm>
        </p:spPr>
        <p:txBody>
          <a:bodyPr>
            <a:noAutofit/>
          </a:bodyPr>
          <a:lstStyle/>
          <a:p>
            <a:pPr marL="0" indent="0"/>
            <a:r>
              <a:rPr lang="en-US" sz="3600" u="sng" dirty="0" smtClean="0"/>
              <a:t>The appliance that took over the world</a:t>
            </a:r>
            <a:br>
              <a:rPr lang="en-US" sz="3600" u="sng" dirty="0" smtClean="0"/>
            </a:br>
            <a:r>
              <a:rPr lang="en-US" sz="2400" dirty="0" smtClean="0">
                <a:solidFill>
                  <a:srgbClr val="FF0000"/>
                </a:solidFill>
                <a:latin typeface="Calibri" charset="0"/>
              </a:rPr>
              <a:t>Critical feature </a:t>
            </a:r>
            <a:r>
              <a:rPr lang="en-US" sz="2400" dirty="0" smtClean="0">
                <a:latin typeface="Calibri" charset="0"/>
              </a:rPr>
              <a:t>of serial computing</a:t>
            </a:r>
            <a:endParaRPr lang="en-US" sz="2400" dirty="0">
              <a:latin typeface="Calibri" charset="0"/>
            </a:endParaRPr>
          </a:p>
        </p:txBody>
      </p:sp>
      <p:sp>
        <p:nvSpPr>
          <p:cNvPr id="3" name="Content Placeholder 2"/>
          <p:cNvSpPr>
            <a:spLocks noGrp="1"/>
          </p:cNvSpPr>
          <p:nvPr>
            <p:ph idx="1"/>
          </p:nvPr>
        </p:nvSpPr>
        <p:spPr>
          <a:xfrm>
            <a:off x="457200" y="1266738"/>
            <a:ext cx="8597900" cy="5591262"/>
          </a:xfrm>
        </p:spPr>
        <p:txBody>
          <a:bodyPr>
            <a:normAutofit/>
          </a:bodyPr>
          <a:lstStyle/>
          <a:p>
            <a:pPr marL="0" indent="0">
              <a:buNone/>
            </a:pPr>
            <a:r>
              <a:rPr lang="en-US" sz="2400" dirty="0" smtClean="0">
                <a:latin typeface="Calibri" charset="0"/>
              </a:rPr>
              <a:t>Math (mankind?) invented </a:t>
            </a:r>
            <a:r>
              <a:rPr lang="en-US" sz="2400" dirty="0">
                <a:latin typeface="Calibri" charset="0"/>
              </a:rPr>
              <a:t>(</a:t>
            </a:r>
            <a:r>
              <a:rPr lang="en-US" sz="2400" dirty="0">
                <a:solidFill>
                  <a:srgbClr val="FF0000"/>
                </a:solidFill>
                <a:latin typeface="Calibri" charset="0"/>
              </a:rPr>
              <a:t>only?</a:t>
            </a:r>
            <a:r>
              <a:rPr lang="en-US" sz="2400" dirty="0">
                <a:latin typeface="Calibri" charset="0"/>
              </a:rPr>
              <a:t>) </a:t>
            </a:r>
            <a:r>
              <a:rPr lang="en-US" sz="2400" dirty="0" smtClean="0">
                <a:latin typeface="Calibri" charset="0"/>
              </a:rPr>
              <a:t>one way for rigorous reasoning: </a:t>
            </a:r>
            <a:endParaRPr lang="en-US" sz="2400" dirty="0">
              <a:latin typeface="Calibri" charset="0"/>
            </a:endParaRPr>
          </a:p>
          <a:p>
            <a:pPr marL="0" indent="0">
              <a:buNone/>
            </a:pPr>
            <a:r>
              <a:rPr lang="en-US" sz="2400" dirty="0" smtClean="0">
                <a:solidFill>
                  <a:srgbClr val="FF0000"/>
                </a:solidFill>
                <a:latin typeface="Calibri" charset="0"/>
              </a:rPr>
              <a:t>Mathematical induction (MI)</a:t>
            </a:r>
            <a:r>
              <a:rPr lang="en-US" sz="2400" dirty="0">
                <a:latin typeface="Calibri" charset="0"/>
              </a:rPr>
              <a:t> </a:t>
            </a:r>
            <a:r>
              <a:rPr lang="en-US" sz="2400" dirty="0" smtClean="0">
                <a:latin typeface="Calibri" charset="0"/>
                <a:sym typeface="Wingdings" panose="05000000000000000000" pitchFamily="2" charset="2"/>
              </a:rPr>
              <a:t></a:t>
            </a:r>
            <a:r>
              <a:rPr lang="en-US" sz="2400" dirty="0" smtClean="0">
                <a:latin typeface="Calibri" charset="0"/>
              </a:rPr>
              <a:t> </a:t>
            </a:r>
            <a:r>
              <a:rPr lang="en-US" sz="2400" u="sng" dirty="0">
                <a:latin typeface="Calibri" charset="0"/>
              </a:rPr>
              <a:t>Serial </a:t>
            </a:r>
            <a:r>
              <a:rPr lang="en-US" sz="2400" u="sng" dirty="0" smtClean="0">
                <a:latin typeface="Calibri" charset="0"/>
              </a:rPr>
              <a:t>von-Neumann</a:t>
            </a:r>
            <a:r>
              <a:rPr lang="en-US" sz="2400" dirty="0" smtClean="0">
                <a:latin typeface="Calibri" charset="0"/>
              </a:rPr>
              <a:t>: </a:t>
            </a:r>
          </a:p>
          <a:p>
            <a:pPr marL="0" indent="0">
              <a:buNone/>
            </a:pPr>
            <a:r>
              <a:rPr lang="en-US" sz="2400" dirty="0" smtClean="0">
                <a:latin typeface="Calibri" charset="0"/>
              </a:rPr>
              <a:t>Intuition: An </a:t>
            </a:r>
            <a:r>
              <a:rPr lang="en-US" sz="2400" b="1" dirty="0" smtClean="0">
                <a:solidFill>
                  <a:srgbClr val="FF0000"/>
                </a:solidFill>
                <a:latin typeface="Calibri" charset="0"/>
              </a:rPr>
              <a:t>MI appliance?</a:t>
            </a:r>
            <a:r>
              <a:rPr lang="en-US" sz="2400" dirty="0" smtClean="0">
                <a:latin typeface="Calibri" charset="0"/>
              </a:rPr>
              <a:t> </a:t>
            </a:r>
          </a:p>
          <a:p>
            <a:pPr marL="457200" indent="-457200">
              <a:buAutoNum type="arabicPeriod"/>
            </a:pPr>
            <a:r>
              <a:rPr lang="en-US" sz="2400" dirty="0" smtClean="0">
                <a:latin typeface="Calibri" charset="0"/>
              </a:rPr>
              <a:t>MI-Enabled for programming, machinery and reasoning.</a:t>
            </a:r>
          </a:p>
          <a:p>
            <a:pPr marL="457200" indent="-457200">
              <a:buAutoNum type="arabicPeriod"/>
            </a:pPr>
            <a:r>
              <a:rPr lang="en-US" sz="2400" dirty="0" smtClean="0">
                <a:latin typeface="Calibri" charset="0"/>
              </a:rPr>
              <a:t>(Alleged) Aspiration: enabling efficient MI-based algorithms; i.e., constructive step-by-step descriptions</a:t>
            </a:r>
          </a:p>
          <a:p>
            <a:pPr marL="0" indent="0">
              <a:buNone/>
            </a:pPr>
            <a:r>
              <a:rPr lang="en-US" sz="2400" dirty="0" smtClean="0">
                <a:latin typeface="Calibri" charset="0"/>
              </a:rPr>
              <a:t>(</a:t>
            </a:r>
            <a:r>
              <a:rPr lang="en-US" sz="2400" u="sng" dirty="0" smtClean="0">
                <a:latin typeface="Calibri" charset="0"/>
              </a:rPr>
              <a:t>Beyond scope</a:t>
            </a:r>
            <a:r>
              <a:rPr lang="en-US" sz="2400" dirty="0" smtClean="0">
                <a:latin typeface="Calibri" charset="0"/>
              </a:rPr>
              <a:t>: “best” model &amp; architecture. Elaborate literature 1940s to 1970; e.g., [AHU74])</a:t>
            </a:r>
          </a:p>
          <a:p>
            <a:pPr marL="0" indent="0">
              <a:buNone/>
            </a:pPr>
            <a:r>
              <a:rPr lang="en-US" sz="2400" dirty="0" smtClean="0">
                <a:latin typeface="Calibri" charset="0"/>
              </a:rPr>
              <a:t>To bypass debate: </a:t>
            </a:r>
            <a:r>
              <a:rPr lang="en-US" sz="2400" dirty="0" smtClean="0">
                <a:solidFill>
                  <a:srgbClr val="FF0000"/>
                </a:solidFill>
                <a:latin typeface="Calibri" charset="0"/>
              </a:rPr>
              <a:t>MIA-appliance</a:t>
            </a:r>
            <a:r>
              <a:rPr lang="en-US" sz="2400" dirty="0" smtClean="0">
                <a:latin typeface="Calibri" charset="0"/>
              </a:rPr>
              <a:t> (MI Aspiring) </a:t>
            </a:r>
          </a:p>
          <a:p>
            <a:pPr marL="0" indent="0">
              <a:buNone/>
            </a:pPr>
            <a:endParaRPr lang="en-US" sz="2400" dirty="0" smtClean="0">
              <a:latin typeface="Calibri" charset="0"/>
            </a:endParaRPr>
          </a:p>
          <a:p>
            <a:pPr marL="0" indent="0">
              <a:buNone/>
            </a:pPr>
            <a:r>
              <a:rPr lang="en-US" sz="2400" u="sng" dirty="0" smtClean="0">
                <a:latin typeface="Calibri" charset="0"/>
              </a:rPr>
              <a:t>In retrospect</a:t>
            </a:r>
            <a:r>
              <a:rPr lang="en-US" sz="2400" dirty="0" smtClean="0">
                <a:latin typeface="Calibri" charset="0"/>
              </a:rPr>
              <a:t>:  engineering for serendipity. An appliance that roared. </a:t>
            </a:r>
          </a:p>
          <a:p>
            <a:pPr marL="0" indent="0">
              <a:buNone/>
            </a:pPr>
            <a:r>
              <a:rPr lang="en-US" sz="2400" u="sng" dirty="0" smtClean="0">
                <a:latin typeface="Calibri" charset="0"/>
              </a:rPr>
              <a:t>The </a:t>
            </a:r>
            <a:r>
              <a:rPr lang="en-US" sz="2400" i="1" u="sng" dirty="0" smtClean="0">
                <a:latin typeface="Calibri" charset="0"/>
              </a:rPr>
              <a:t>CS miracle</a:t>
            </a:r>
            <a:r>
              <a:rPr lang="en-US" sz="2400" i="1" dirty="0" smtClean="0">
                <a:latin typeface="Calibri" charset="0"/>
              </a:rPr>
              <a:t>: </a:t>
            </a:r>
            <a:r>
              <a:rPr lang="en-US" sz="2400" dirty="0" smtClean="0">
                <a:latin typeface="Calibri" charset="0"/>
              </a:rPr>
              <a:t>apps unimagined by originators</a:t>
            </a:r>
            <a:r>
              <a:rPr lang="en-US" sz="2400" i="1" dirty="0">
                <a:latin typeface="Calibri" charset="0"/>
              </a:rPr>
              <a:t> </a:t>
            </a:r>
            <a:r>
              <a:rPr lang="en-US" sz="2400" i="1" dirty="0" smtClean="0">
                <a:latin typeface="Calibri" charset="0"/>
              </a:rPr>
              <a:t>…</a:t>
            </a:r>
            <a:r>
              <a:rPr lang="en-US" sz="2400" dirty="0" smtClean="0">
                <a:latin typeface="Calibri" charset="0"/>
              </a:rPr>
              <a:t>taken </a:t>
            </a:r>
            <a:r>
              <a:rPr lang="en-US" sz="2400" dirty="0">
                <a:latin typeface="Calibri" charset="0"/>
              </a:rPr>
              <a:t>for </a:t>
            </a:r>
            <a:r>
              <a:rPr lang="en-US" sz="2400" dirty="0" smtClean="0">
                <a:latin typeface="Calibri" charset="0"/>
              </a:rPr>
              <a:t>granted</a:t>
            </a:r>
          </a:p>
          <a:p>
            <a:pPr marL="0" indent="0">
              <a:buNone/>
            </a:pPr>
            <a:endParaRPr lang="en-US" sz="2400" u="sng" dirty="0">
              <a:latin typeface="Calibri" charset="0"/>
            </a:endParaRPr>
          </a:p>
          <a:p>
            <a:pPr marL="0" indent="0">
              <a:buNone/>
            </a:pPr>
            <a:endParaRPr lang="en-US" sz="2400" u="sng" dirty="0">
              <a:latin typeface="Calibri" charset="0"/>
            </a:endParaRPr>
          </a:p>
          <a:p>
            <a:pPr marL="0" indent="0">
              <a:buNone/>
            </a:pPr>
            <a:endParaRPr lang="en-US" sz="1600" dirty="0" smtClean="0"/>
          </a:p>
          <a:p>
            <a:pPr marL="0" indent="0">
              <a:buNone/>
            </a:pPr>
            <a:endParaRPr lang="en-US" sz="16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10</a:t>
            </a:fld>
            <a:endParaRPr lang="en-US" dirty="0"/>
          </a:p>
        </p:txBody>
      </p:sp>
    </p:spTree>
    <p:extLst>
      <p:ext uri="{BB962C8B-B14F-4D97-AF65-F5344CB8AC3E}">
        <p14:creationId xmlns:p14="http://schemas.microsoft.com/office/powerpoint/2010/main" val="312011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00"/>
            <a:ext cx="9055100" cy="784800"/>
          </a:xfrm>
        </p:spPr>
        <p:txBody>
          <a:bodyPr>
            <a:noAutofit/>
          </a:bodyPr>
          <a:lstStyle/>
          <a:p>
            <a:r>
              <a:rPr lang="en-US" sz="3600" u="sng" dirty="0">
                <a:latin typeface="Calibri" charset="0"/>
              </a:rPr>
              <a:t>Parallel computing</a:t>
            </a:r>
          </a:p>
        </p:txBody>
      </p:sp>
      <p:sp>
        <p:nvSpPr>
          <p:cNvPr id="3" name="Content Placeholder 2"/>
          <p:cNvSpPr>
            <a:spLocks noGrp="1"/>
          </p:cNvSpPr>
          <p:nvPr>
            <p:ph idx="1"/>
          </p:nvPr>
        </p:nvSpPr>
        <p:spPr>
          <a:xfrm>
            <a:off x="457200" y="1266738"/>
            <a:ext cx="8597900" cy="5591262"/>
          </a:xfrm>
        </p:spPr>
        <p:txBody>
          <a:bodyPr>
            <a:normAutofit/>
          </a:bodyPr>
          <a:lstStyle/>
          <a:p>
            <a:pPr marL="0" indent="0">
              <a:buNone/>
            </a:pPr>
            <a:r>
              <a:rPr lang="en-US" sz="2400" dirty="0" smtClean="0">
                <a:latin typeface="Calibri" charset="0"/>
              </a:rPr>
              <a:t>Concurrent threads </a:t>
            </a:r>
            <a:r>
              <a:rPr lang="en-US" sz="2400" dirty="0" smtClean="0">
                <a:latin typeface="Calibri" charset="0"/>
                <a:sym typeface="Wingdings"/>
              </a:rPr>
              <a:t> mandated whole new: 1. algorithms, 2. programming and 3. reasoning. Alas, no 100s </a:t>
            </a:r>
            <a:r>
              <a:rPr lang="en-US" sz="2400" dirty="0" err="1" smtClean="0">
                <a:latin typeface="Calibri" charset="0"/>
                <a:sym typeface="Wingdings"/>
              </a:rPr>
              <a:t>yrs</a:t>
            </a:r>
            <a:r>
              <a:rPr lang="en-US" sz="2400" dirty="0" smtClean="0">
                <a:latin typeface="Calibri" charset="0"/>
                <a:sym typeface="Wingdings"/>
              </a:rPr>
              <a:t> of Math to lean on   </a:t>
            </a:r>
          </a:p>
          <a:p>
            <a:pPr marL="0" indent="0">
              <a:buNone/>
            </a:pPr>
            <a:r>
              <a:rPr lang="en-US" sz="2400" u="sng" dirty="0" smtClean="0">
                <a:latin typeface="Calibri" charset="0"/>
                <a:sym typeface="Wingdings"/>
              </a:rPr>
              <a:t>HW vendor design origins</a:t>
            </a:r>
            <a:r>
              <a:rPr lang="en-US" sz="2400" dirty="0" smtClean="0">
                <a:latin typeface="Calibri" charset="0"/>
                <a:sym typeface="Wingdings"/>
              </a:rPr>
              <a:t>: “build-first figure-out-how-to-program-later”  “threw the programmers under the bus” </a:t>
            </a:r>
            <a:r>
              <a:rPr lang="en-US" sz="2400" dirty="0" smtClean="0">
                <a:solidFill>
                  <a:srgbClr val="FF0000"/>
                </a:solidFill>
                <a:latin typeface="Calibri" charset="0"/>
                <a:sym typeface="Wingdings"/>
              </a:rPr>
              <a:t></a:t>
            </a:r>
            <a:r>
              <a:rPr lang="en-US" sz="2400" dirty="0" smtClean="0">
                <a:latin typeface="Calibri" charset="0"/>
                <a:sym typeface="Wingdings"/>
              </a:rPr>
              <a:t>. Yet: Nice </a:t>
            </a:r>
            <a:r>
              <a:rPr lang="en-US" sz="2400" dirty="0" smtClean="0">
                <a:solidFill>
                  <a:srgbClr val="FF0000"/>
                </a:solidFill>
                <a:latin typeface="Calibri" charset="0"/>
                <a:sym typeface="Wingdings"/>
              </a:rPr>
              <a:t>MM appliance </a:t>
            </a:r>
            <a:r>
              <a:rPr lang="en-US" sz="2400" dirty="0" smtClean="0">
                <a:solidFill>
                  <a:srgbClr val="FF0000"/>
                </a:solidFill>
                <a:latin typeface="Calibri" charset="0"/>
                <a:sym typeface="Wingdings" panose="05000000000000000000" pitchFamily="2" charset="2"/>
              </a:rPr>
              <a:t></a:t>
            </a:r>
            <a:endParaRPr lang="en-US" altLang="ja-JP" sz="2400" dirty="0">
              <a:solidFill>
                <a:srgbClr val="FF0000"/>
              </a:solidFill>
              <a:latin typeface="Calibri" charset="0"/>
              <a:sym typeface="Wingdings" charset="0"/>
            </a:endParaRPr>
          </a:p>
          <a:p>
            <a:pPr marL="0" indent="0">
              <a:buNone/>
            </a:pPr>
            <a:r>
              <a:rPr lang="en-US" sz="2400" u="sng" dirty="0" smtClean="0"/>
              <a:t>Our aspiration</a:t>
            </a:r>
            <a:r>
              <a:rPr lang="en-US" sz="2400" dirty="0" smtClean="0"/>
              <a:t>: MI-based parallel algorithms first: </a:t>
            </a:r>
            <a:r>
              <a:rPr lang="en-US" sz="2400" dirty="0">
                <a:solidFill>
                  <a:srgbClr val="FF0000"/>
                </a:solidFill>
              </a:rPr>
              <a:t>Lock-step parallelism for algorithms &amp; </a:t>
            </a:r>
            <a:r>
              <a:rPr lang="en-US" sz="2400" dirty="0" smtClean="0">
                <a:solidFill>
                  <a:srgbClr val="FF0000"/>
                </a:solidFill>
              </a:rPr>
              <a:t>programming  </a:t>
            </a:r>
            <a:r>
              <a:rPr lang="en-US" sz="2400" dirty="0" smtClean="0">
                <a:sym typeface="Wingdings" panose="05000000000000000000" pitchFamily="2" charset="2"/>
              </a:rPr>
              <a:t> </a:t>
            </a:r>
          </a:p>
          <a:p>
            <a:pPr marL="0" indent="0" algn="ctr">
              <a:buNone/>
            </a:pPr>
            <a:r>
              <a:rPr lang="en-US" sz="2400" b="1" dirty="0" smtClean="0">
                <a:solidFill>
                  <a:srgbClr val="FF0000"/>
                </a:solidFill>
                <a:sym typeface="Wingdings" panose="05000000000000000000" pitchFamily="2" charset="2"/>
              </a:rPr>
              <a:t>Parallel</a:t>
            </a:r>
            <a:r>
              <a:rPr lang="en-US" sz="2400" dirty="0" smtClean="0">
                <a:solidFill>
                  <a:srgbClr val="FF0000"/>
                </a:solidFill>
                <a:sym typeface="Wingdings" panose="05000000000000000000" pitchFamily="2" charset="2"/>
              </a:rPr>
              <a:t> </a:t>
            </a:r>
            <a:r>
              <a:rPr lang="en-US" sz="2400" b="1" dirty="0" smtClean="0">
                <a:solidFill>
                  <a:srgbClr val="FF0000"/>
                </a:solidFill>
                <a:sym typeface="Wingdings" panose="05000000000000000000" pitchFamily="2" charset="2"/>
              </a:rPr>
              <a:t>MIA appliance</a:t>
            </a:r>
            <a:r>
              <a:rPr lang="en-US" sz="2400" dirty="0" smtClean="0">
                <a:solidFill>
                  <a:srgbClr val="FF0000"/>
                </a:solidFill>
                <a:sym typeface="Wingdings" panose="05000000000000000000" pitchFamily="2" charset="2"/>
              </a:rPr>
              <a:t>!</a:t>
            </a:r>
            <a:r>
              <a:rPr lang="en-US" sz="2400" dirty="0" smtClean="0">
                <a:solidFill>
                  <a:srgbClr val="FF0000"/>
                </a:solidFill>
              </a:rPr>
              <a:t> </a:t>
            </a:r>
            <a:endParaRPr lang="en-US" sz="2400" dirty="0" smtClean="0">
              <a:latin typeface="Calibri" charset="0"/>
            </a:endParaRPr>
          </a:p>
          <a:p>
            <a:pPr marL="0" indent="0" algn="r">
              <a:buNone/>
            </a:pPr>
            <a:r>
              <a:rPr lang="en-US" sz="2400" dirty="0" smtClean="0">
                <a:latin typeface="Calibri" charset="0"/>
              </a:rPr>
              <a:t>Pun intended, since… missing in action</a:t>
            </a:r>
          </a:p>
          <a:p>
            <a:pPr marL="0" indent="0">
              <a:buNone/>
            </a:pPr>
            <a:r>
              <a:rPr lang="en-US" sz="2400" dirty="0" smtClean="0">
                <a:latin typeface="Calibri" charset="0"/>
              </a:rPr>
              <a:t>Henceforth: MI-appliance</a:t>
            </a:r>
          </a:p>
          <a:p>
            <a:pPr marL="0" indent="0">
              <a:buNone/>
            </a:pPr>
            <a:endParaRPr lang="en-US" sz="2400" dirty="0">
              <a:latin typeface="Calibri" charset="0"/>
            </a:endParaRPr>
          </a:p>
          <a:p>
            <a:pPr marL="0" indent="0">
              <a:buNone/>
            </a:pPr>
            <a:r>
              <a:rPr lang="en-US" sz="2400" dirty="0" smtClean="0">
                <a:latin typeface="Calibri" charset="0"/>
              </a:rPr>
              <a:t>Contrast with: multi-threaded programming, SIMT (</a:t>
            </a:r>
            <a:r>
              <a:rPr lang="en-US" sz="2400" dirty="0" err="1" smtClean="0">
                <a:latin typeface="Calibri" charset="0"/>
              </a:rPr>
              <a:t>Nvidia</a:t>
            </a:r>
            <a:r>
              <a:rPr lang="en-US" sz="2400" dirty="0" smtClean="0">
                <a:latin typeface="Calibri" charset="0"/>
              </a:rPr>
              <a:t>), multi-threaded algorithms [CLRS,3</a:t>
            </a:r>
            <a:r>
              <a:rPr lang="en-US" sz="2400" baseline="30000" dirty="0" smtClean="0">
                <a:latin typeface="Calibri" charset="0"/>
              </a:rPr>
              <a:t>rd</a:t>
            </a:r>
            <a:r>
              <a:rPr lang="en-US" sz="2400" dirty="0" smtClean="0">
                <a:latin typeface="Calibri" charset="0"/>
              </a:rPr>
              <a:t> edition], MIT/Intel </a:t>
            </a:r>
            <a:r>
              <a:rPr lang="en-US" sz="2400" dirty="0" err="1" smtClean="0">
                <a:latin typeface="Calibri" charset="0"/>
              </a:rPr>
              <a:t>Cilk</a:t>
            </a:r>
            <a:r>
              <a:rPr lang="en-US" sz="2400" dirty="0" smtClean="0">
                <a:latin typeface="Calibri" charset="0"/>
              </a:rPr>
              <a:t>, Intel TBB.</a:t>
            </a:r>
            <a:endParaRPr lang="en-US" sz="2400" dirty="0">
              <a:latin typeface="Calibri" charset="0"/>
            </a:endParaRPr>
          </a:p>
          <a:p>
            <a:pPr marL="0" indent="0">
              <a:buNone/>
            </a:pPr>
            <a:endParaRPr lang="en-US" sz="2400" u="sng" dirty="0">
              <a:latin typeface="Calibri" charset="0"/>
            </a:endParaRPr>
          </a:p>
          <a:p>
            <a:pPr marL="0" indent="0">
              <a:buNone/>
            </a:pPr>
            <a:endParaRPr lang="en-US" sz="1600" dirty="0" smtClean="0"/>
          </a:p>
          <a:p>
            <a:pPr marL="0" indent="0">
              <a:buNone/>
            </a:pPr>
            <a:endParaRPr lang="en-US" sz="16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11</a:t>
            </a:fld>
            <a:endParaRPr lang="en-US" dirty="0"/>
          </a:p>
        </p:txBody>
      </p:sp>
    </p:spTree>
    <p:extLst>
      <p:ext uri="{BB962C8B-B14F-4D97-AF65-F5344CB8AC3E}">
        <p14:creationId xmlns:p14="http://schemas.microsoft.com/office/powerpoint/2010/main" val="786162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5520"/>
          </a:xfrm>
        </p:spPr>
        <p:txBody>
          <a:bodyPr>
            <a:normAutofit/>
          </a:bodyPr>
          <a:lstStyle/>
          <a:p>
            <a:r>
              <a:rPr lang="en-US" dirty="0" smtClean="0"/>
              <a:t>Where we should go from here </a:t>
            </a:r>
            <a:endParaRPr lang="en-US" dirty="0"/>
          </a:p>
        </p:txBody>
      </p:sp>
      <p:sp>
        <p:nvSpPr>
          <p:cNvPr id="3" name="Content Placeholder 2"/>
          <p:cNvSpPr>
            <a:spLocks noGrp="1"/>
          </p:cNvSpPr>
          <p:nvPr>
            <p:ph idx="1"/>
          </p:nvPr>
        </p:nvSpPr>
        <p:spPr>
          <a:xfrm>
            <a:off x="152400" y="985520"/>
            <a:ext cx="8991600" cy="5527040"/>
          </a:xfrm>
        </p:spPr>
        <p:txBody>
          <a:bodyPr>
            <a:normAutofit fontScale="77500" lnSpcReduction="20000"/>
          </a:bodyPr>
          <a:lstStyle/>
          <a:p>
            <a:r>
              <a:rPr lang="en-US" dirty="0" smtClean="0"/>
              <a:t>Future: CPU + </a:t>
            </a:r>
          </a:p>
          <a:p>
            <a:pPr lvl="1"/>
            <a:r>
              <a:rPr lang="en-US" dirty="0" smtClean="0"/>
              <a:t>GPU</a:t>
            </a:r>
          </a:p>
          <a:p>
            <a:pPr lvl="1"/>
            <a:r>
              <a:rPr lang="en-US" dirty="0" smtClean="0"/>
              <a:t>Other </a:t>
            </a:r>
            <a:r>
              <a:rPr lang="en-US" dirty="0" err="1" smtClean="0"/>
              <a:t>excelerators</a:t>
            </a:r>
            <a:r>
              <a:rPr lang="en-US" dirty="0" smtClean="0"/>
              <a:t> </a:t>
            </a:r>
          </a:p>
          <a:p>
            <a:r>
              <a:rPr lang="en-US" dirty="0"/>
              <a:t>Algorithms is a </a:t>
            </a:r>
            <a:r>
              <a:rPr lang="en-US" u="sng" dirty="0"/>
              <a:t>technology</a:t>
            </a:r>
            <a:r>
              <a:rPr lang="en-US" dirty="0"/>
              <a:t>. For some this is hard to recognize, since … abstract</a:t>
            </a:r>
          </a:p>
          <a:p>
            <a:r>
              <a:rPr lang="en-US" u="sng" dirty="0" smtClean="0"/>
              <a:t>Parallel algorithms technology</a:t>
            </a:r>
            <a:r>
              <a:rPr lang="en-US" dirty="0" smtClean="0"/>
              <a:t> is </a:t>
            </a:r>
            <a:r>
              <a:rPr lang="en-US" u="sng" dirty="0" smtClean="0"/>
              <a:t>critical</a:t>
            </a:r>
            <a:r>
              <a:rPr lang="en-US" dirty="0" smtClean="0"/>
              <a:t> for (at least) the CPU </a:t>
            </a:r>
            <a:r>
              <a:rPr lang="en-US" dirty="0" smtClean="0">
                <a:sym typeface="Wingdings" panose="05000000000000000000" pitchFamily="2" charset="2"/>
              </a:rPr>
              <a:t></a:t>
            </a:r>
            <a:r>
              <a:rPr lang="en-US" dirty="0" smtClean="0"/>
              <a:t> </a:t>
            </a:r>
            <a:r>
              <a:rPr lang="en-US" u="sng" dirty="0" smtClean="0"/>
              <a:t>lead HW/SW specifications</a:t>
            </a:r>
            <a:r>
              <a:rPr lang="en-US" dirty="0" smtClean="0"/>
              <a:t>, subject to understanding of:</a:t>
            </a:r>
          </a:p>
          <a:p>
            <a:pPr lvl="1"/>
            <a:r>
              <a:rPr lang="en-US" dirty="0" smtClean="0"/>
              <a:t>technology constraints, and </a:t>
            </a:r>
          </a:p>
          <a:p>
            <a:pPr lvl="1"/>
            <a:r>
              <a:rPr lang="en-US" dirty="0"/>
              <a:t>a</a:t>
            </a:r>
            <a:r>
              <a:rPr lang="en-US" dirty="0" smtClean="0"/>
              <a:t>pplications</a:t>
            </a:r>
          </a:p>
          <a:p>
            <a:r>
              <a:rPr lang="en-US" dirty="0" smtClean="0"/>
              <a:t>Contrast with the industry mode of “build-first-figure-out-how-to-program-later”. A related mistake in a leading company:</a:t>
            </a:r>
          </a:p>
          <a:p>
            <a:pPr lvl="1"/>
            <a:r>
              <a:rPr lang="en-US" dirty="0" smtClean="0"/>
              <a:t>1</a:t>
            </a:r>
            <a:r>
              <a:rPr lang="en-US" baseline="30000" dirty="0" smtClean="0"/>
              <a:t>st</a:t>
            </a:r>
            <a:r>
              <a:rPr lang="en-US" dirty="0" smtClean="0"/>
              <a:t> rate HW and system software people</a:t>
            </a:r>
          </a:p>
          <a:p>
            <a:pPr lvl="1"/>
            <a:r>
              <a:rPr lang="en-US" dirty="0" smtClean="0"/>
              <a:t>No technical representation of parallel </a:t>
            </a:r>
            <a:r>
              <a:rPr lang="en-US" dirty="0" err="1" smtClean="0"/>
              <a:t>algorithmicists</a:t>
            </a:r>
            <a:endParaRPr lang="en-US" dirty="0" smtClean="0"/>
          </a:p>
          <a:p>
            <a:r>
              <a:rPr lang="en-US" dirty="0" smtClean="0"/>
              <a:t>My quest: reproduce for parallelism the biggest (?) technology success story of the 20</a:t>
            </a:r>
            <a:r>
              <a:rPr lang="en-US" baseline="30000" dirty="0" smtClean="0"/>
              <a:t>th</a:t>
            </a:r>
            <a:r>
              <a:rPr lang="en-US" dirty="0" smtClean="0"/>
              <a:t> century: von-Neumann’s general-purpose serial computer</a:t>
            </a:r>
          </a:p>
          <a:p>
            <a:pPr marL="5715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12</a:t>
            </a:fld>
            <a:endParaRPr lang="en-US" dirty="0"/>
          </a:p>
        </p:txBody>
      </p:sp>
    </p:spTree>
    <p:extLst>
      <p:ext uri="{BB962C8B-B14F-4D97-AF65-F5344CB8AC3E}">
        <p14:creationId xmlns:p14="http://schemas.microsoft.com/office/powerpoint/2010/main" val="11358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015"/>
          </a:xfrm>
        </p:spPr>
        <p:txBody>
          <a:bodyPr>
            <a:normAutofit fontScale="90000"/>
          </a:bodyPr>
          <a:lstStyle/>
          <a:p>
            <a:r>
              <a:rPr lang="en-US" dirty="0" smtClean="0"/>
              <a:t>Takes home: 1 result &amp; 2 questions</a:t>
            </a:r>
            <a:endParaRPr lang="en-US" dirty="0"/>
          </a:p>
        </p:txBody>
      </p:sp>
      <p:sp>
        <p:nvSpPr>
          <p:cNvPr id="3" name="Content Placeholder 2"/>
          <p:cNvSpPr>
            <a:spLocks noGrp="1"/>
          </p:cNvSpPr>
          <p:nvPr>
            <p:ph idx="1"/>
          </p:nvPr>
        </p:nvSpPr>
        <p:spPr>
          <a:xfrm>
            <a:off x="457200" y="1203158"/>
            <a:ext cx="8229600" cy="5245768"/>
          </a:xfrm>
        </p:spPr>
        <p:txBody>
          <a:bodyPr>
            <a:normAutofit fontScale="85000" lnSpcReduction="20000"/>
          </a:bodyPr>
          <a:lstStyle/>
          <a:p>
            <a:pPr marL="0" indent="0">
              <a:buNone/>
            </a:pPr>
            <a:r>
              <a:rPr lang="en-US" u="sng" dirty="0" smtClean="0"/>
              <a:t>Main result </a:t>
            </a:r>
            <a:r>
              <a:rPr lang="en-US" dirty="0" smtClean="0"/>
              <a:t>A parallel MI appliance is: Desirable</a:t>
            </a:r>
            <a:r>
              <a:rPr lang="en-US" dirty="0"/>
              <a:t>, effective and feasible for properly designed many-core </a:t>
            </a:r>
            <a:r>
              <a:rPr lang="en-US" dirty="0" smtClean="0"/>
              <a:t>systems</a:t>
            </a:r>
          </a:p>
          <a:p>
            <a:pPr lvl="1"/>
            <a:r>
              <a:rPr lang="en-US" dirty="0" smtClean="0"/>
              <a:t>Validated by </a:t>
            </a:r>
            <a:r>
              <a:rPr lang="en-US" dirty="0"/>
              <a:t>extensive </a:t>
            </a:r>
            <a:r>
              <a:rPr lang="en-US" dirty="0" smtClean="0"/>
              <a:t>prototyping</a:t>
            </a:r>
          </a:p>
          <a:p>
            <a:pPr marL="0" indent="0">
              <a:buNone/>
            </a:pPr>
            <a:endParaRPr lang="en-US" u="sng" dirty="0" smtClean="0"/>
          </a:p>
          <a:p>
            <a:pPr marL="0" indent="0">
              <a:buNone/>
            </a:pPr>
            <a:r>
              <a:rPr lang="en-US" u="sng" dirty="0" smtClean="0"/>
              <a:t>Question 1.</a:t>
            </a:r>
            <a:r>
              <a:rPr lang="en-US" dirty="0" smtClean="0"/>
              <a:t> Is MI a hidden pull for computing platforms seeking ubiquity? (Example of a hidden pull: Gravity)</a:t>
            </a:r>
          </a:p>
          <a:p>
            <a:pPr lvl="1"/>
            <a:r>
              <a:rPr lang="en-US" dirty="0" smtClean="0"/>
              <a:t>Will compare MI-driven designs choices with afterthought (?) choices in some vendor products    </a:t>
            </a:r>
          </a:p>
          <a:p>
            <a:pPr marL="0" indent="0">
              <a:buNone/>
            </a:pPr>
            <a:endParaRPr lang="en-US" dirty="0" smtClean="0"/>
          </a:p>
          <a:p>
            <a:pPr marL="0" indent="0">
              <a:buNone/>
            </a:pPr>
            <a:r>
              <a:rPr lang="en-US" dirty="0" smtClean="0"/>
              <a:t>Deep </a:t>
            </a:r>
            <a:r>
              <a:rPr lang="en-US" dirty="0" err="1" smtClean="0"/>
              <a:t>Learning</a:t>
            </a:r>
            <a:r>
              <a:rPr lang="en-US" dirty="0" err="1" smtClean="0">
                <a:sym typeface="Wingdings" panose="05000000000000000000" pitchFamily="2" charset="2"/>
              </a:rPr>
              <a:t>stochastic</a:t>
            </a:r>
            <a:r>
              <a:rPr lang="en-US" dirty="0" smtClean="0">
                <a:sym typeface="Wingdings" panose="05000000000000000000" pitchFamily="2" charset="2"/>
              </a:rPr>
              <a:t> gradient </a:t>
            </a:r>
            <a:r>
              <a:rPr lang="en-US" dirty="0" err="1" smtClean="0">
                <a:sym typeface="Wingdings" panose="05000000000000000000" pitchFamily="2" charset="2"/>
              </a:rPr>
              <a:t>descentMM</a:t>
            </a:r>
            <a:r>
              <a:rPr lang="en-US" dirty="0" smtClean="0">
                <a:sym typeface="Wingdings" panose="05000000000000000000" pitchFamily="2" charset="2"/>
              </a:rPr>
              <a:t> killer app for GPUs </a:t>
            </a:r>
            <a:r>
              <a:rPr lang="en-US" dirty="0">
                <a:sym typeface="Wingdings" panose="05000000000000000000" pitchFamily="2" charset="2"/>
              </a:rPr>
              <a:t>… </a:t>
            </a:r>
            <a:r>
              <a:rPr lang="en-US" dirty="0" smtClean="0">
                <a:sym typeface="Wingdings" panose="05000000000000000000" pitchFamily="2" charset="2"/>
              </a:rPr>
              <a:t>serendipity</a:t>
            </a:r>
            <a:endParaRPr lang="en-US" dirty="0" smtClean="0"/>
          </a:p>
          <a:p>
            <a:pPr marL="0" indent="0">
              <a:buNone/>
            </a:pPr>
            <a:r>
              <a:rPr lang="en-US" u="sng" dirty="0" smtClean="0"/>
              <a:t>Question 2.</a:t>
            </a:r>
            <a:r>
              <a:rPr lang="en-US" dirty="0" smtClean="0"/>
              <a:t> Find a killer app for many-core parallelism </a:t>
            </a:r>
            <a:r>
              <a:rPr lang="en-US" i="1" dirty="0" smtClean="0"/>
              <a:t>You are unlikely to appreciate the challenge till you try</a:t>
            </a:r>
            <a:endParaRPr lang="en-US" dirty="0"/>
          </a:p>
          <a:p>
            <a:pPr marL="0" indent="0">
              <a:buNone/>
            </a:pPr>
            <a:r>
              <a:rPr lang="en-US" dirty="0" smtClean="0"/>
              <a:t>(Yes to Q2 </a:t>
            </a:r>
            <a:r>
              <a:rPr lang="en-US" dirty="0" smtClean="0">
                <a:sym typeface="Wingdings" panose="05000000000000000000" pitchFamily="2" charset="2"/>
              </a:rPr>
              <a:t> likely</a:t>
            </a:r>
            <a:r>
              <a:rPr lang="en-US" dirty="0" smtClean="0"/>
              <a:t> a killer app for an MI-based one) </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13</a:t>
            </a:fld>
            <a:endParaRPr lang="en-US" dirty="0"/>
          </a:p>
        </p:txBody>
      </p:sp>
    </p:spTree>
    <p:extLst>
      <p:ext uri="{BB962C8B-B14F-4D97-AF65-F5344CB8AC3E}">
        <p14:creationId xmlns:p14="http://schemas.microsoft.com/office/powerpoint/2010/main" val="119240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905000" y="2057400"/>
            <a:ext cx="2226733"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133600"/>
            <a:ext cx="1981200" cy="10668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1676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dirty="0" smtClean="0"/>
              <a:t>Example </a:t>
            </a:r>
            <a:r>
              <a:rPr lang="en-US" sz="2400" dirty="0"/>
              <a:t>s</a:t>
            </a:r>
            <a:r>
              <a:rPr lang="en-US" sz="2400" dirty="0" smtClean="0"/>
              <a:t>erial </a:t>
            </a:r>
            <a:r>
              <a:rPr lang="en-US" sz="2400" dirty="0" smtClean="0">
                <a:solidFill>
                  <a:srgbClr val="FF0000"/>
                </a:solidFill>
              </a:rPr>
              <a:t>&amp; parallel(!)</a:t>
            </a:r>
            <a:r>
              <a:rPr lang="en-US" sz="2400" dirty="0" smtClean="0"/>
              <a:t> algorithm:</a:t>
            </a:r>
            <a:r>
              <a:rPr lang="en-US" sz="2800" dirty="0" smtClean="0"/>
              <a:t> Breadth-First-Search (BFS) </a:t>
            </a:r>
            <a:endParaRPr lang="en-US" sz="2800"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14</a:t>
            </a:fld>
            <a:endParaRPr lang="en-US" dirty="0"/>
          </a:p>
        </p:txBody>
      </p:sp>
      <p:cxnSp>
        <p:nvCxnSpPr>
          <p:cNvPr id="8" name="Straight Connector 7"/>
          <p:cNvCxnSpPr>
            <a:stCxn id="711689" idx="2"/>
            <a:endCxn id="711685"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497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057400"/>
            <a:ext cx="2286000" cy="3048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133600"/>
            <a:ext cx="1981200" cy="10668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1676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15</a:t>
            </a:fld>
            <a:endParaRPr lang="en-US" dirty="0"/>
          </a:p>
        </p:txBody>
      </p:sp>
      <p:cxnSp>
        <p:nvCxnSpPr>
          <p:cNvPr id="6" name="Straight Connector 5"/>
          <p:cNvCxnSpPr>
            <a:stCxn id="713737" idx="2"/>
            <a:endCxn id="713733"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96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905000" y="1977570"/>
            <a:ext cx="2250924" cy="308429"/>
          </a:xfrm>
          <a:prstGeom prst="line">
            <a:avLst/>
          </a:prstGeom>
          <a:noFill/>
          <a:ln w="9525">
            <a:solidFill>
              <a:schemeClr val="tx1"/>
            </a:solidFill>
            <a:round/>
            <a:headEnd/>
            <a:tailEnd/>
          </a:ln>
          <a:effectLst/>
        </p:spPr>
        <p:txBody>
          <a:bodyPr/>
          <a:lstStyle/>
          <a:p>
            <a:endParaRPr lang="en-US" spc="-150"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322286" y="2057400"/>
            <a:ext cx="1792514" cy="11430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1676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16</a:t>
            </a:fld>
            <a:endParaRPr lang="en-US" dirty="0"/>
          </a:p>
        </p:txBody>
      </p:sp>
      <p:cxnSp>
        <p:nvCxnSpPr>
          <p:cNvPr id="4" name="Straight Connector 3"/>
          <p:cNvCxnSpPr>
            <a:stCxn id="715785" idx="2"/>
            <a:endCxn id="715781"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622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799" y="1981200"/>
            <a:ext cx="2285999" cy="3810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322286" y="2057400"/>
            <a:ext cx="1792514" cy="11430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46866" y="914400"/>
            <a:ext cx="1667933" cy="8382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343401" y="0"/>
            <a:ext cx="4800600" cy="757130"/>
          </a:xfrm>
          <a:prstGeom prst="rect">
            <a:avLst/>
          </a:prstGeom>
          <a:noFill/>
        </p:spPr>
        <p:txBody>
          <a:bodyPr wrap="square" rtlCol="0">
            <a:spAutoFit/>
          </a:bodyPr>
          <a:lstStyle/>
          <a:p>
            <a:pPr>
              <a:lnSpc>
                <a:spcPct val="80000"/>
              </a:lnSpc>
            </a:pPr>
            <a:r>
              <a:rPr lang="en-US" dirty="0" smtClean="0"/>
              <a:t>(</a:t>
            </a:r>
            <a:r>
              <a:rPr lang="en-US" dirty="0" err="1" smtClean="0"/>
              <a:t>i</a:t>
            </a:r>
            <a:r>
              <a:rPr lang="en-US" dirty="0" smtClean="0"/>
              <a:t>) “</a:t>
            </a:r>
            <a:r>
              <a:rPr lang="en-US" dirty="0" err="1" smtClean="0"/>
              <a:t>Concurrent&amp;writes</a:t>
            </a:r>
            <a:r>
              <a:rPr lang="en-US" dirty="0" smtClean="0"/>
              <a:t>”. Only changes to serial algorithm; </a:t>
            </a:r>
            <a:r>
              <a:rPr lang="en-US" dirty="0"/>
              <a:t>i</a:t>
            </a:r>
            <a:r>
              <a:rPr lang="en-US" dirty="0" smtClean="0"/>
              <a:t>nvolves implementation… </a:t>
            </a:r>
            <a:r>
              <a:rPr lang="en-US" dirty="0"/>
              <a:t>natural BFS</a:t>
            </a:r>
            <a:endParaRPr lang="en-US" dirty="0" smtClean="0"/>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4343400" y="5715000"/>
            <a:ext cx="4952999" cy="978729"/>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
        <p:nvSpPr>
          <p:cNvPr id="2" name="Slide Number Placeholder 1"/>
          <p:cNvSpPr>
            <a:spLocks noGrp="1"/>
          </p:cNvSpPr>
          <p:nvPr>
            <p:ph type="sldNum" sz="quarter" idx="12"/>
          </p:nvPr>
        </p:nvSpPr>
        <p:spPr/>
        <p:txBody>
          <a:bodyPr/>
          <a:lstStyle/>
          <a:p>
            <a:fld id="{6D91661D-629B-1643-88A8-69A2F214F552}" type="slidenum">
              <a:rPr lang="en-US" smtClean="0"/>
              <a:pPr/>
              <a:t>17</a:t>
            </a:fld>
            <a:endParaRPr lang="en-US" dirty="0"/>
          </a:p>
        </p:txBody>
      </p:sp>
      <p:cxnSp>
        <p:nvCxnSpPr>
          <p:cNvPr id="4" name="Straight Connector 3"/>
          <p:cNvCxnSpPr>
            <a:stCxn id="717833" idx="2"/>
            <a:endCxn id="717829"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93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1278384"/>
          </a:xfrm>
        </p:spPr>
        <p:txBody>
          <a:bodyPr>
            <a:noAutofit/>
          </a:bodyPr>
          <a:lstStyle/>
          <a:p>
            <a:pPr algn="l"/>
            <a:r>
              <a:rPr lang="en-US" sz="3600" u="sng" dirty="0" smtClean="0"/>
              <a:t>Prior Case Studies</a:t>
            </a:r>
            <a:r>
              <a:rPr lang="en-US" sz="3600" dirty="0" smtClean="0"/>
              <a:t> </a:t>
            </a:r>
            <a:r>
              <a:rPr lang="en-US" sz="3600" dirty="0"/>
              <a:t>L</a:t>
            </a:r>
            <a:r>
              <a:rPr lang="en-US" sz="3600" dirty="0" smtClean="0"/>
              <a:t>imited speedups of multi-core CPUs </a:t>
            </a:r>
            <a:r>
              <a:rPr lang="en-US" sz="3600" dirty="0"/>
              <a:t>&amp;</a:t>
            </a:r>
            <a:r>
              <a:rPr lang="en-US" sz="3600" dirty="0" smtClean="0"/>
              <a:t> GPUs vs. “same-size” UMD XMT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593531"/>
              </p:ext>
            </p:extLst>
          </p:nvPr>
        </p:nvGraphicFramePr>
        <p:xfrm>
          <a:off x="177760" y="1278384"/>
          <a:ext cx="8668164" cy="2406942"/>
        </p:xfrm>
        <a:graphic>
          <a:graphicData uri="http://schemas.openxmlformats.org/drawingml/2006/table">
            <a:tbl>
              <a:tblPr firstRow="1" bandRow="1">
                <a:tableStyleId>{5C22544A-7EE6-4342-B048-85BDC9FD1C3A}</a:tableStyleId>
              </a:tblPr>
              <a:tblGrid>
                <a:gridCol w="3450609">
                  <a:extLst>
                    <a:ext uri="{9D8B030D-6E8A-4147-A177-3AD203B41FA5}">
                      <a16:colId xmlns:a16="http://schemas.microsoft.com/office/drawing/2014/main" val="20000"/>
                    </a:ext>
                  </a:extLst>
                </a:gridCol>
                <a:gridCol w="1587389">
                  <a:extLst>
                    <a:ext uri="{9D8B030D-6E8A-4147-A177-3AD203B41FA5}">
                      <a16:colId xmlns:a16="http://schemas.microsoft.com/office/drawing/2014/main" val="20001"/>
                    </a:ext>
                  </a:extLst>
                </a:gridCol>
                <a:gridCol w="2117419">
                  <a:extLst>
                    <a:ext uri="{9D8B030D-6E8A-4147-A177-3AD203B41FA5}">
                      <a16:colId xmlns:a16="http://schemas.microsoft.com/office/drawing/2014/main" val="20002"/>
                    </a:ext>
                  </a:extLst>
                </a:gridCol>
                <a:gridCol w="1512747">
                  <a:extLst>
                    <a:ext uri="{9D8B030D-6E8A-4147-A177-3AD203B41FA5}">
                      <a16:colId xmlns:a16="http://schemas.microsoft.com/office/drawing/2014/main" val="20003"/>
                    </a:ext>
                  </a:extLst>
                </a:gridCol>
              </a:tblGrid>
              <a:tr h="375594">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extLst>
                  <a:ext uri="{0D108BD9-81ED-4DB2-BD59-A6C34878D82A}">
                    <a16:rowId xmlns:a16="http://schemas.microsoft.com/office/drawing/2014/main" val="10000"/>
                  </a:ext>
                </a:extLst>
              </a:tr>
              <a:tr h="582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Biconnectivity </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extLst>
                  <a:ext uri="{0D108BD9-81ED-4DB2-BD59-A6C34878D82A}">
                    <a16:rowId xmlns:a16="http://schemas.microsoft.com/office/drawing/2014/main" val="10001"/>
                  </a:ext>
                </a:extLst>
              </a:tr>
              <a:tr h="375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Triconnectivity </a:t>
                      </a:r>
                    </a:p>
                  </a:txBody>
                  <a:tcPr/>
                </a:tc>
                <a:tc>
                  <a:txBody>
                    <a:bodyPr/>
                    <a:lstStyle/>
                    <a:p>
                      <a:pPr algn="ctr"/>
                      <a:r>
                        <a:rPr lang="en-US" dirty="0" smtClean="0"/>
                        <a:t>129X</a:t>
                      </a:r>
                      <a:endParaRPr lang="en-US" dirty="0"/>
                    </a:p>
                  </a:txBody>
                  <a:tcPr/>
                </a:tc>
                <a:tc>
                  <a:txBody>
                    <a:bodyPr/>
                    <a:lstStyle/>
                    <a:p>
                      <a:pPr algn="ctr"/>
                      <a:r>
                        <a:rPr lang="en-US" dirty="0" smtClean="0"/>
                        <a:t>Only</a:t>
                      </a:r>
                      <a:r>
                        <a:rPr lang="en-US" baseline="0" dirty="0" smtClean="0"/>
                        <a:t> serial result</a:t>
                      </a:r>
                      <a:endParaRPr lang="en-US" dirty="0"/>
                    </a:p>
                  </a:txBody>
                  <a:tcPr/>
                </a:tc>
                <a:tc>
                  <a:txBody>
                    <a:bodyPr/>
                    <a:lstStyle/>
                    <a:p>
                      <a:pPr algn="ctr"/>
                      <a:r>
                        <a:rPr lang="en-US" dirty="0" smtClean="0"/>
                        <a:t>129</a:t>
                      </a:r>
                      <a:endParaRPr lang="en-US" dirty="0"/>
                    </a:p>
                  </a:txBody>
                  <a:tcPr/>
                </a:tc>
                <a:extLst>
                  <a:ext uri="{0D108BD9-81ED-4DB2-BD59-A6C34878D82A}">
                    <a16:rowId xmlns:a16="http://schemas.microsoft.com/office/drawing/2014/main" val="10002"/>
                  </a:ext>
                </a:extLst>
              </a:tr>
              <a:tr h="375594">
                <a:tc>
                  <a:txBody>
                    <a:bodyPr/>
                    <a:lstStyle/>
                    <a:p>
                      <a:r>
                        <a:rPr lang="en-US" dirty="0" smtClean="0"/>
                        <a:t>Max Flow </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extLst>
                  <a:ext uri="{0D108BD9-81ED-4DB2-BD59-A6C34878D82A}">
                    <a16:rowId xmlns:a16="http://schemas.microsoft.com/office/drawing/2014/main" val="10003"/>
                  </a:ext>
                </a:extLst>
              </a:tr>
              <a:tr h="383754">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1.1</a:t>
                      </a:r>
                      <a:endParaRPr lang="en-US" dirty="0"/>
                    </a:p>
                  </a:txBody>
                  <a:tcPr/>
                </a:tc>
                <a:tc>
                  <a:txBody>
                    <a:bodyPr/>
                    <a:lstStyle/>
                    <a:p>
                      <a:pPr algn="ctr"/>
                      <a:r>
                        <a:rPr lang="en-US" b="1" dirty="0" smtClean="0"/>
                        <a:t>70</a:t>
                      </a:r>
                    </a:p>
                    <a:p>
                      <a:pPr algn="ctr"/>
                      <a:r>
                        <a:rPr lang="en-US" dirty="0" smtClean="0"/>
                        <a:t>11</a:t>
                      </a:r>
                      <a:endParaRPr lang="en-US"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0" y="3863474"/>
            <a:ext cx="9023684" cy="3416320"/>
          </a:xfrm>
          <a:prstGeom prst="rect">
            <a:avLst/>
          </a:prstGeom>
          <a:noFill/>
        </p:spPr>
        <p:txBody>
          <a:bodyPr wrap="square" rtlCol="0">
            <a:spAutoFit/>
          </a:bodyPr>
          <a:lstStyle/>
          <a:p>
            <a:r>
              <a:rPr lang="en-US" dirty="0" smtClean="0"/>
              <a:t>- On XMT the connectivity and max-flow algorithms did </a:t>
            </a:r>
            <a:r>
              <a:rPr lang="en-US" dirty="0" smtClean="0">
                <a:solidFill>
                  <a:srgbClr val="FF0000"/>
                </a:solidFill>
              </a:rPr>
              <a:t>not require algorithmic </a:t>
            </a:r>
            <a:r>
              <a:rPr lang="en-US" dirty="0">
                <a:solidFill>
                  <a:srgbClr val="FF0000"/>
                </a:solidFill>
              </a:rPr>
              <a:t>creativity</a:t>
            </a:r>
            <a:r>
              <a:rPr lang="en-US" dirty="0" smtClean="0"/>
              <a:t>. But, on other platforms, biconnectivity and max-flow required significant creativity </a:t>
            </a:r>
          </a:p>
          <a:p>
            <a:r>
              <a:rPr lang="en-US" dirty="0" smtClean="0"/>
              <a:t>-  BWT is 1</a:t>
            </a:r>
            <a:r>
              <a:rPr lang="en-US" baseline="30000" dirty="0" smtClean="0"/>
              <a:t>st</a:t>
            </a:r>
            <a:r>
              <a:rPr lang="en-US" dirty="0" smtClean="0"/>
              <a:t> “truly parallel” speedup for lossless data compression. Beats </a:t>
            </a:r>
            <a:r>
              <a:rPr lang="en-US" dirty="0" smtClean="0">
                <a:solidFill>
                  <a:srgbClr val="FF0000"/>
                </a:solidFill>
              </a:rPr>
              <a:t>Google Snappy </a:t>
            </a:r>
            <a:r>
              <a:rPr lang="en-US" dirty="0" smtClean="0">
                <a:solidFill>
                  <a:srgbClr val="000000"/>
                </a:solidFill>
              </a:rPr>
              <a:t>(message passing within warehouse scale computers)</a:t>
            </a:r>
            <a:endParaRPr lang="en-US" dirty="0"/>
          </a:p>
          <a:p>
            <a:pPr algn="ctr"/>
            <a:r>
              <a:rPr lang="en-US" u="sng" dirty="0"/>
              <a:t>V</a:t>
            </a:r>
            <a:r>
              <a:rPr lang="en-US" u="sng" dirty="0" smtClean="0"/>
              <a:t>alidated PRAM theory</a:t>
            </a:r>
            <a:r>
              <a:rPr lang="en-US" dirty="0" smtClean="0"/>
              <a:t> Above </a:t>
            </a:r>
            <a:r>
              <a:rPr lang="en-US" dirty="0" smtClean="0">
                <a:solidFill>
                  <a:srgbClr val="FF0000"/>
                </a:solidFill>
              </a:rPr>
              <a:t>most</a:t>
            </a:r>
            <a:r>
              <a:rPr lang="en-US" dirty="0" smtClean="0"/>
              <a:t> </a:t>
            </a:r>
            <a:r>
              <a:rPr lang="en-US" dirty="0" smtClean="0">
                <a:solidFill>
                  <a:srgbClr val="FF0000"/>
                </a:solidFill>
              </a:rPr>
              <a:t>advanced problem</a:t>
            </a:r>
            <a:r>
              <a:rPr lang="en-US" dirty="0" smtClean="0"/>
              <a:t>. Many more results.</a:t>
            </a:r>
          </a:p>
          <a:p>
            <a:pPr>
              <a:defRPr/>
            </a:pPr>
            <a:r>
              <a:rPr lang="en-US" dirty="0" smtClean="0">
                <a:sym typeface="Wingdings" pitchFamily="2" charset="2"/>
              </a:rPr>
              <a:t>H</a:t>
            </a:r>
            <a:r>
              <a:rPr lang="en-US" dirty="0" smtClean="0"/>
              <a:t>orizons </a:t>
            </a:r>
            <a:r>
              <a:rPr lang="en-US" dirty="0"/>
              <a:t>of </a:t>
            </a:r>
            <a:r>
              <a:rPr lang="en-US" u="sng" dirty="0" smtClean="0"/>
              <a:t>computer </a:t>
            </a:r>
            <a:r>
              <a:rPr lang="en-US" u="sng" dirty="0"/>
              <a:t>architecture</a:t>
            </a:r>
            <a:r>
              <a:rPr lang="en-US" dirty="0"/>
              <a:t> cannot </a:t>
            </a:r>
            <a:r>
              <a:rPr lang="en-US" dirty="0" smtClean="0"/>
              <a:t>be </a:t>
            </a:r>
            <a:r>
              <a:rPr lang="en-US" dirty="0"/>
              <a:t>studied </a:t>
            </a:r>
            <a:r>
              <a:rPr lang="en-US" dirty="0" smtClean="0"/>
              <a:t>by only </a:t>
            </a:r>
            <a:r>
              <a:rPr lang="en-US" dirty="0"/>
              <a:t>using elementary algorithms </a:t>
            </a:r>
            <a:r>
              <a:rPr lang="en-US" sz="1400" dirty="0"/>
              <a:t>[Performance, efficiency and effectiveness of a car not tested only in low gear or limited road conditions] </a:t>
            </a:r>
            <a:endParaRPr lang="en-US" dirty="0"/>
          </a:p>
          <a:p>
            <a:pPr>
              <a:defRPr/>
            </a:pPr>
            <a:r>
              <a:rPr lang="en-US" dirty="0" smtClean="0"/>
              <a:t>Stress </a:t>
            </a:r>
            <a:r>
              <a:rPr lang="en-US" dirty="0"/>
              <a:t>test for important architecture capabilities </a:t>
            </a:r>
            <a:r>
              <a:rPr lang="en-US" dirty="0">
                <a:solidFill>
                  <a:srgbClr val="FF0000"/>
                </a:solidFill>
              </a:rPr>
              <a:t>not often discussed</a:t>
            </a:r>
            <a:r>
              <a:rPr lang="en-US" dirty="0"/>
              <a:t>:</a:t>
            </a:r>
          </a:p>
          <a:p>
            <a:pPr marL="457200" indent="-457200">
              <a:buAutoNum type="arabicPeriod"/>
              <a:defRPr/>
            </a:pPr>
            <a:r>
              <a:rPr lang="en-US" dirty="0"/>
              <a:t>Strong scaling : Increase #processors, not problem size</a:t>
            </a:r>
          </a:p>
          <a:p>
            <a:pPr marL="457200" indent="-457200">
              <a:buAutoNum type="arabicPeriod"/>
              <a:defRPr/>
            </a:pPr>
            <a:r>
              <a:rPr lang="en-US" dirty="0" smtClean="0"/>
              <a:t>Speedups </a:t>
            </a:r>
            <a:r>
              <a:rPr lang="en-US" dirty="0"/>
              <a:t>even </a:t>
            </a:r>
            <a:r>
              <a:rPr lang="en-US" dirty="0" smtClean="0"/>
              <a:t>with little </a:t>
            </a:r>
            <a:r>
              <a:rPr lang="en-US" dirty="0"/>
              <a:t>amounts of algorithm </a:t>
            </a:r>
            <a:r>
              <a:rPr lang="en-US" dirty="0" smtClean="0"/>
              <a:t>parallelism </a:t>
            </a:r>
            <a:r>
              <a:rPr lang="en-US" b="1" dirty="0"/>
              <a:t>&amp;</a:t>
            </a:r>
            <a:r>
              <a:rPr lang="en-US" dirty="0"/>
              <a:t> not falling behind on serial</a:t>
            </a:r>
            <a:br>
              <a:rPr lang="en-US" dirty="0"/>
            </a:br>
            <a:endParaRPr lang="en-US" dirty="0"/>
          </a:p>
          <a:p>
            <a:endParaRPr lang="en-US" dirty="0" smtClean="0"/>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6D91661D-629B-1643-88A8-69A2F214F552}" type="slidenum">
              <a:rPr lang="en-US" smtClean="0"/>
              <a:pPr/>
              <a:t>18</a:t>
            </a:fld>
            <a:endParaRPr lang="en-US" dirty="0"/>
          </a:p>
        </p:txBody>
      </p:sp>
    </p:spTree>
    <p:extLst>
      <p:ext uri="{BB962C8B-B14F-4D97-AF65-F5344CB8AC3E}">
        <p14:creationId xmlns:p14="http://schemas.microsoft.com/office/powerpoint/2010/main" val="260067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b="1" dirty="0" smtClean="0">
                <a:solidFill>
                  <a:srgbClr val="FF0000"/>
                </a:solidFill>
                <a:cs typeface="Arial" pitchFamily="34" charset="0"/>
              </a:rPr>
              <a:t>list ranking</a:t>
            </a:r>
            <a:endParaRPr lang="en-US" sz="1600" b="1" dirty="0">
              <a:solidFill>
                <a:srgbClr val="FF0000"/>
              </a:solidFill>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Structure of PRAM algorithms for tree and graph problems</a:t>
            </a:r>
            <a:endParaRPr lang="en-US" sz="2800" u="sng" dirty="0">
              <a:latin typeface="+mj-lt"/>
              <a:cs typeface="Arial" pitchFamily="34" charset="0"/>
            </a:endParaRPr>
          </a:p>
        </p:txBody>
      </p:sp>
      <p:sp>
        <p:nvSpPr>
          <p:cNvPr id="4" name="TextBox 3"/>
          <p:cNvSpPr txBox="1"/>
          <p:nvPr/>
        </p:nvSpPr>
        <p:spPr>
          <a:xfrm>
            <a:off x="5027621" y="4876800"/>
            <a:ext cx="3868533" cy="1477328"/>
          </a:xfrm>
          <a:prstGeom prst="rect">
            <a:avLst/>
          </a:prstGeom>
          <a:noFill/>
          <a:ln>
            <a:solidFill>
              <a:srgbClr val="FFFF00"/>
            </a:solidFill>
          </a:ln>
          <a:effectLst>
            <a:outerShdw blurRad="50800" dist="50800" dir="5400000" algn="ctr" rotWithShape="0">
              <a:srgbClr val="FFFF00"/>
            </a:outerShdw>
          </a:effectLst>
        </p:spPr>
        <p:txBody>
          <a:bodyPr wrap="square" rtlCol="0">
            <a:spAutoFit/>
          </a:bodyPr>
          <a:lstStyle/>
          <a:p>
            <a:r>
              <a:rPr lang="en-US" u="sng" dirty="0">
                <a:cs typeface="Arial" pitchFamily="34" charset="0"/>
              </a:rPr>
              <a:t>Root of </a:t>
            </a:r>
            <a:r>
              <a:rPr lang="en-US" u="sng" dirty="0" err="1">
                <a:cs typeface="Arial" pitchFamily="34" charset="0"/>
              </a:rPr>
              <a:t>OoM</a:t>
            </a:r>
            <a:r>
              <a:rPr lang="en-US" u="sng" dirty="0">
                <a:cs typeface="Arial" pitchFamily="34" charset="0"/>
              </a:rPr>
              <a:t> speedups on </a:t>
            </a:r>
            <a:r>
              <a:rPr lang="en-US" u="sng" dirty="0" smtClean="0">
                <a:cs typeface="Arial" pitchFamily="34" charset="0"/>
              </a:rPr>
              <a:t>tree and graph algorithms</a:t>
            </a:r>
          </a:p>
          <a:p>
            <a:r>
              <a:rPr lang="en-US" dirty="0" smtClean="0">
                <a:solidFill>
                  <a:srgbClr val="FF0000"/>
                </a:solidFill>
              </a:rPr>
              <a:t>Speedup on </a:t>
            </a:r>
            <a:r>
              <a:rPr lang="en-US" u="sng"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 e.g., list ranking</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6D91661D-629B-1643-88A8-69A2F214F552}" type="slidenum">
              <a:rPr lang="en-US" smtClean="0"/>
              <a:pPr/>
              <a:t>19</a:t>
            </a:fld>
            <a:endParaRPr lang="en-US" dirty="0"/>
          </a:p>
        </p:txBody>
      </p:sp>
    </p:spTree>
    <p:extLst>
      <p:ext uri="{BB962C8B-B14F-4D97-AF65-F5344CB8AC3E}">
        <p14:creationId xmlns:p14="http://schemas.microsoft.com/office/powerpoint/2010/main" val="428881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0"/>
            <a:ext cx="8229600" cy="533400"/>
          </a:xfrm>
        </p:spPr>
        <p:txBody>
          <a:bodyPr>
            <a:normAutofit fontScale="90000"/>
          </a:bodyPr>
          <a:lstStyle/>
          <a:p>
            <a:pPr eaLnBrk="1" hangingPunct="1"/>
            <a:r>
              <a:rPr lang="en-US" u="sng">
                <a:latin typeface="Arial" charset="0"/>
              </a:rPr>
              <a:t>Commodity computer systems</a:t>
            </a:r>
          </a:p>
        </p:txBody>
      </p:sp>
      <p:sp>
        <p:nvSpPr>
          <p:cNvPr id="20482" name="Rectangle 3"/>
          <p:cNvSpPr>
            <a:spLocks noGrp="1" noChangeArrowheads="1"/>
          </p:cNvSpPr>
          <p:nvPr>
            <p:ph type="body" idx="4294967295"/>
          </p:nvPr>
        </p:nvSpPr>
        <p:spPr>
          <a:xfrm>
            <a:off x="0" y="695960"/>
            <a:ext cx="9144000" cy="6172200"/>
          </a:xfrm>
        </p:spPr>
        <p:txBody>
          <a:bodyPr>
            <a:normAutofit lnSpcReduction="10000"/>
          </a:bodyPr>
          <a:lstStyle/>
          <a:p>
            <a:pPr marL="660400" indent="-660400" eaLnBrk="1" hangingPunct="1">
              <a:lnSpc>
                <a:spcPct val="80000"/>
              </a:lnSpc>
              <a:buFontTx/>
              <a:buNone/>
            </a:pPr>
            <a:r>
              <a:rPr lang="en-US" sz="2400" u="sng" dirty="0">
                <a:solidFill>
                  <a:schemeClr val="accent2"/>
                </a:solidFill>
                <a:latin typeface="Arial" charset="0"/>
              </a:rPr>
              <a:t>Chapter 1 </a:t>
            </a:r>
            <a:r>
              <a:rPr lang="en-US" sz="2400" dirty="0">
                <a:solidFill>
                  <a:schemeClr val="accent2"/>
                </a:solidFill>
                <a:latin typeface="Arial" charset="0"/>
              </a:rPr>
              <a:t>1946</a:t>
            </a:r>
            <a:r>
              <a:rPr lang="en-US" sz="2400" dirty="0">
                <a:solidFill>
                  <a:schemeClr val="accent2"/>
                </a:solidFill>
                <a:latin typeface="Arial" charset="0"/>
                <a:sym typeface="Wingdings" charset="0"/>
              </a:rPr>
              <a:t></a:t>
            </a:r>
            <a:r>
              <a:rPr lang="en-US" sz="2400" dirty="0">
                <a:solidFill>
                  <a:schemeClr val="accent2"/>
                </a:solidFill>
                <a:latin typeface="Arial" charset="0"/>
              </a:rPr>
              <a:t>2003:</a:t>
            </a:r>
            <a:r>
              <a:rPr lang="en-US" sz="2400" dirty="0">
                <a:latin typeface="Arial" charset="0"/>
              </a:rPr>
              <a:t> </a:t>
            </a:r>
            <a:r>
              <a:rPr lang="en-US" sz="2400" dirty="0">
                <a:solidFill>
                  <a:srgbClr val="FF0000"/>
                </a:solidFill>
                <a:latin typeface="Arial" charset="0"/>
              </a:rPr>
              <a:t>Serial</a:t>
            </a:r>
            <a:r>
              <a:rPr lang="en-US" sz="2400" dirty="0">
                <a:latin typeface="Arial" charset="0"/>
              </a:rPr>
              <a:t>. </a:t>
            </a:r>
            <a:r>
              <a:rPr lang="en-US" sz="2000" dirty="0">
                <a:solidFill>
                  <a:schemeClr val="accent2"/>
                </a:solidFill>
                <a:latin typeface="Arial" charset="0"/>
              </a:rPr>
              <a:t>5KHz</a:t>
            </a:r>
            <a:r>
              <a:rPr lang="en-US" sz="2000" dirty="0">
                <a:solidFill>
                  <a:schemeClr val="accent2"/>
                </a:solidFill>
                <a:latin typeface="Arial" charset="0"/>
                <a:sym typeface="Wingdings" charset="0"/>
              </a:rPr>
              <a:t>4GHz. </a:t>
            </a:r>
            <a:endParaRPr lang="en-US" sz="2000" dirty="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r>
              <a:rPr lang="en-US" sz="2400" u="sng" dirty="0" smtClean="0">
                <a:solidFill>
                  <a:schemeClr val="accent2"/>
                </a:solidFill>
                <a:latin typeface="Arial" charset="0"/>
              </a:rPr>
              <a:t>Chapter </a:t>
            </a:r>
            <a:r>
              <a:rPr lang="en-US" sz="2400" u="sng" dirty="0">
                <a:solidFill>
                  <a:schemeClr val="accent2"/>
                </a:solidFill>
                <a:latin typeface="Arial" charset="0"/>
              </a:rPr>
              <a:t>2 </a:t>
            </a:r>
            <a:r>
              <a:rPr lang="en-US" sz="2400" dirty="0">
                <a:solidFill>
                  <a:schemeClr val="accent2"/>
                </a:solidFill>
                <a:latin typeface="Arial" charset="0"/>
              </a:rPr>
              <a:t>2004--: </a:t>
            </a:r>
            <a:r>
              <a:rPr lang="en-US" sz="2400" dirty="0">
                <a:solidFill>
                  <a:srgbClr val="FF0000"/>
                </a:solidFill>
                <a:latin typeface="Arial" charset="0"/>
              </a:rPr>
              <a:t>Parallel</a:t>
            </a:r>
            <a:r>
              <a:rPr lang="en-US" sz="2400" dirty="0">
                <a:latin typeface="Arial" charset="0"/>
              </a:rPr>
              <a:t>. </a:t>
            </a:r>
          </a:p>
          <a:p>
            <a:pPr marL="660400" indent="-660400">
              <a:lnSpc>
                <a:spcPct val="80000"/>
              </a:lnSpc>
              <a:buNone/>
            </a:pPr>
            <a:r>
              <a:rPr lang="en-US" sz="2400" dirty="0" smtClean="0">
                <a:solidFill>
                  <a:schemeClr val="accent2"/>
                </a:solidFill>
                <a:latin typeface="Arial" charset="0"/>
              </a:rPr>
              <a:t>Projection, Intel 2005:  #</a:t>
            </a:r>
            <a:r>
              <a:rPr lang="ja-JP" altLang="en-US" sz="2400" dirty="0">
                <a:solidFill>
                  <a:schemeClr val="accent2"/>
                </a:solidFill>
                <a:latin typeface="Arial" charset="0"/>
              </a:rPr>
              <a:t>”</a:t>
            </a:r>
            <a:r>
              <a:rPr lang="en-US" altLang="ja-JP" sz="2400" dirty="0">
                <a:solidFill>
                  <a:schemeClr val="accent2"/>
                </a:solidFill>
                <a:latin typeface="Arial" charset="0"/>
              </a:rPr>
              <a:t>cores</a:t>
            </a:r>
            <a:r>
              <a:rPr lang="ja-JP" altLang="en-US" sz="2400" dirty="0">
                <a:solidFill>
                  <a:schemeClr val="accent2"/>
                </a:solidFill>
                <a:latin typeface="Arial" charset="0"/>
              </a:rPr>
              <a:t>”</a:t>
            </a:r>
            <a:r>
              <a:rPr lang="en-US" altLang="ja-JP" sz="2400" dirty="0">
                <a:solidFill>
                  <a:schemeClr val="accent2"/>
                </a:solidFill>
                <a:latin typeface="Arial" charset="0"/>
              </a:rPr>
              <a:t>:</a:t>
            </a:r>
            <a:r>
              <a:rPr lang="en-US" altLang="ja-JP" sz="2400" dirty="0">
                <a:latin typeface="Arial" charset="0"/>
              </a:rPr>
              <a:t> </a:t>
            </a:r>
            <a:r>
              <a:rPr lang="en-US" altLang="ja-JP" sz="2800" dirty="0">
                <a:solidFill>
                  <a:schemeClr val="accent2"/>
                </a:solidFill>
                <a:latin typeface="Arial" charset="0"/>
              </a:rPr>
              <a:t>~d</a:t>
            </a:r>
            <a:r>
              <a:rPr lang="en-US" altLang="ja-JP" sz="2800" baseline="30000" dirty="0">
                <a:solidFill>
                  <a:srgbClr val="FF0000"/>
                </a:solidFill>
                <a:latin typeface="Arial" charset="0"/>
              </a:rPr>
              <a:t>y-</a:t>
            </a:r>
            <a:r>
              <a:rPr lang="en-US" altLang="ja-JP" sz="2800" baseline="30000" dirty="0" smtClean="0">
                <a:solidFill>
                  <a:srgbClr val="FF0000"/>
                </a:solidFill>
                <a:latin typeface="Arial" charset="0"/>
              </a:rPr>
              <a:t>2003</a:t>
            </a:r>
            <a:r>
              <a:rPr lang="en-US" sz="2400" u="sng" dirty="0" smtClean="0">
                <a:solidFill>
                  <a:schemeClr val="accent2"/>
                </a:solidFill>
                <a:latin typeface="Arial" charset="0"/>
              </a:rPr>
              <a:t>, d&gt;1. </a:t>
            </a:r>
            <a:r>
              <a:rPr lang="en-US" sz="2400" dirty="0">
                <a:solidFill>
                  <a:srgbClr val="FF0000"/>
                </a:solidFill>
                <a:latin typeface="Arial" charset="0"/>
              </a:rPr>
              <a:t>Expected a different design to take over somewhere in the range of 16-32 cores.</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Not exactly…</a:t>
            </a:r>
            <a:endParaRPr lang="en-US" sz="2400" dirty="0" smtClean="0">
              <a:solidFill>
                <a:srgbClr val="000000"/>
              </a:solidFill>
              <a:latin typeface="Arial" charset="0"/>
            </a:endParaRPr>
          </a:p>
        </p:txBody>
      </p:sp>
      <p:pic>
        <p:nvPicPr>
          <p:cNvPr id="2048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70" y="2953265"/>
            <a:ext cx="7711530" cy="31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6019800" y="1219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Intel Platform 2015, March05</a:t>
            </a:r>
          </a:p>
        </p:txBody>
      </p:sp>
      <p:sp>
        <p:nvSpPr>
          <p:cNvPr id="2" name="Slide Number Placeholder 1"/>
          <p:cNvSpPr>
            <a:spLocks noGrp="1"/>
          </p:cNvSpPr>
          <p:nvPr>
            <p:ph type="sldNum" sz="quarter" idx="12"/>
          </p:nvPr>
        </p:nvSpPr>
        <p:spPr/>
        <p:txBody>
          <a:bodyPr/>
          <a:lstStyle/>
          <a:p>
            <a:fld id="{6D91661D-629B-1643-88A8-69A2F214F552}" type="slidenum">
              <a:rPr lang="en-US" smtClean="0"/>
              <a:pPr/>
              <a:t>2</a:t>
            </a:fld>
            <a:endParaRPr lang="en-US" dirty="0"/>
          </a:p>
        </p:txBody>
      </p:sp>
    </p:spTree>
    <p:extLst>
      <p:ext uri="{BB962C8B-B14F-4D97-AF65-F5344CB8AC3E}">
        <p14:creationId xmlns:p14="http://schemas.microsoft.com/office/powerpoint/2010/main" val="2930327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91661D-629B-1643-88A8-69A2F214F552}" type="slidenum">
              <a:rPr lang="en-US" smtClean="0"/>
              <a:pPr/>
              <a:t>20</a:t>
            </a:fld>
            <a:endParaRPr lang="en-US" dirty="0"/>
          </a:p>
        </p:txBody>
      </p:sp>
      <p:sp>
        <p:nvSpPr>
          <p:cNvPr id="3" name="TextBox 2"/>
          <p:cNvSpPr txBox="1"/>
          <p:nvPr/>
        </p:nvSpPr>
        <p:spPr>
          <a:xfrm>
            <a:off x="2725445" y="1118586"/>
            <a:ext cx="3862596" cy="1323439"/>
          </a:xfrm>
          <a:prstGeom prst="rect">
            <a:avLst/>
          </a:prstGeom>
          <a:noFill/>
        </p:spPr>
        <p:txBody>
          <a:bodyPr wrap="none" rtlCol="0">
            <a:spAutoFit/>
          </a:bodyPr>
          <a:lstStyle/>
          <a:p>
            <a:pPr algn="ctr"/>
            <a:r>
              <a:rPr lang="en-US" sz="4000" dirty="0" smtClean="0"/>
              <a:t>From now on:</a:t>
            </a:r>
          </a:p>
          <a:p>
            <a:pPr algn="ctr"/>
            <a:r>
              <a:rPr lang="en-US" sz="4000" dirty="0" smtClean="0"/>
              <a:t>2018 publications</a:t>
            </a:r>
            <a:endParaRPr lang="en-US" sz="4000" dirty="0"/>
          </a:p>
        </p:txBody>
      </p:sp>
    </p:spTree>
    <p:extLst>
      <p:ext uri="{BB962C8B-B14F-4D97-AF65-F5344CB8AC3E}">
        <p14:creationId xmlns:p14="http://schemas.microsoft.com/office/powerpoint/2010/main" val="2106784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E53E-D221-4DA0-AD09-489A89256DAB}"/>
              </a:ext>
            </a:extLst>
          </p:cNvPr>
          <p:cNvSpPr>
            <a:spLocks noGrp="1"/>
          </p:cNvSpPr>
          <p:nvPr>
            <p:ph type="title"/>
          </p:nvPr>
        </p:nvSpPr>
        <p:spPr>
          <a:xfrm>
            <a:off x="628650" y="365126"/>
            <a:ext cx="7886700" cy="645528"/>
          </a:xfrm>
        </p:spPr>
        <p:txBody>
          <a:bodyPr>
            <a:normAutofit fontScale="90000"/>
          </a:bodyPr>
          <a:lstStyle/>
          <a:p>
            <a:r>
              <a:rPr lang="en-US" dirty="0" smtClean="0"/>
              <a:t>Machine Learning App: </a:t>
            </a:r>
            <a:r>
              <a:rPr lang="en-US" dirty="0" err="1" smtClean="0"/>
              <a:t>XGBoost</a:t>
            </a:r>
            <a:endParaRPr lang="en-US" dirty="0"/>
          </a:p>
        </p:txBody>
      </p:sp>
      <p:sp>
        <p:nvSpPr>
          <p:cNvPr id="3" name="Content Placeholder 2">
            <a:extLst>
              <a:ext uri="{FF2B5EF4-FFF2-40B4-BE49-F238E27FC236}">
                <a16:creationId xmlns:a16="http://schemas.microsoft.com/office/drawing/2014/main" id="{31583CEB-BF78-4FFB-AC67-337A52DAE432}"/>
              </a:ext>
            </a:extLst>
          </p:cNvPr>
          <p:cNvSpPr>
            <a:spLocks noGrp="1"/>
          </p:cNvSpPr>
          <p:nvPr>
            <p:ph idx="1"/>
          </p:nvPr>
        </p:nvSpPr>
        <p:spPr>
          <a:xfrm>
            <a:off x="628650" y="1147011"/>
            <a:ext cx="7886700" cy="5029952"/>
          </a:xfrm>
        </p:spPr>
        <p:txBody>
          <a:bodyPr>
            <a:normAutofit fontScale="92500" lnSpcReduction="20000"/>
          </a:bodyPr>
          <a:lstStyle/>
          <a:p>
            <a:r>
              <a:rPr lang="en-US" dirty="0"/>
              <a:t>XGBoost = Efficient implementation of gradient boosted decision trees</a:t>
            </a:r>
          </a:p>
          <a:p>
            <a:pPr marL="971550" lvl="1" indent="-514350">
              <a:buAutoNum type="arabicPeriod"/>
            </a:pPr>
            <a:r>
              <a:rPr lang="en-US" dirty="0" smtClean="0"/>
              <a:t>Optimized for </a:t>
            </a:r>
            <a:r>
              <a:rPr lang="en-US" dirty="0"/>
              <a:t>serial and parallel </a:t>
            </a:r>
            <a:r>
              <a:rPr lang="en-US" dirty="0" smtClean="0"/>
              <a:t>CPUs</a:t>
            </a:r>
          </a:p>
          <a:p>
            <a:pPr marL="971550" lvl="1" indent="-514350">
              <a:buAutoNum type="arabicPeriod"/>
            </a:pPr>
            <a:r>
              <a:rPr lang="en-US" dirty="0" smtClean="0"/>
              <a:t>Recently </a:t>
            </a:r>
            <a:r>
              <a:rPr lang="en-US" dirty="0"/>
              <a:t>extended to </a:t>
            </a:r>
            <a:r>
              <a:rPr lang="en-US" dirty="0" smtClean="0"/>
              <a:t>GPUs</a:t>
            </a:r>
          </a:p>
          <a:p>
            <a:pPr marL="971550" lvl="1" indent="-514350">
              <a:buAutoNum type="arabicPeriod"/>
            </a:pPr>
            <a:r>
              <a:rPr lang="en-US" dirty="0" smtClean="0"/>
              <a:t>For market-place apps </a:t>
            </a:r>
          </a:p>
          <a:p>
            <a:pPr marL="457200" lvl="1" indent="0">
              <a:buNone/>
            </a:pPr>
            <a:r>
              <a:rPr lang="en-US" dirty="0"/>
              <a:t>	</a:t>
            </a:r>
            <a:r>
              <a:rPr lang="en-US" dirty="0" smtClean="0"/>
              <a:t>(</a:t>
            </a:r>
            <a:r>
              <a:rPr lang="en-US" dirty="0" err="1" smtClean="0"/>
              <a:t>i</a:t>
            </a:r>
            <a:r>
              <a:rPr lang="en-US" dirty="0" smtClean="0"/>
              <a:t>)</a:t>
            </a:r>
            <a:r>
              <a:rPr lang="en-US" dirty="0"/>
              <a:t> </a:t>
            </a:r>
            <a:r>
              <a:rPr lang="en-US" dirty="0" smtClean="0"/>
              <a:t>Top-10 </a:t>
            </a:r>
            <a:r>
              <a:rPr lang="en-US" dirty="0"/>
              <a:t>winners of </a:t>
            </a:r>
            <a:r>
              <a:rPr lang="en-US" dirty="0" err="1"/>
              <a:t>KDDCup</a:t>
            </a:r>
            <a:r>
              <a:rPr lang="en-US" dirty="0"/>
              <a:t> </a:t>
            </a:r>
            <a:r>
              <a:rPr lang="en-US" dirty="0" smtClean="0"/>
              <a:t>2015; </a:t>
            </a:r>
          </a:p>
          <a:p>
            <a:pPr marL="457200" lvl="1" indent="0">
              <a:buNone/>
            </a:pPr>
            <a:r>
              <a:rPr lang="en-US" dirty="0"/>
              <a:t>	</a:t>
            </a:r>
            <a:r>
              <a:rPr lang="en-US" dirty="0" smtClean="0"/>
              <a:t>(ii) Many top </a:t>
            </a:r>
            <a:r>
              <a:rPr lang="en-US" dirty="0"/>
              <a:t>winners on </a:t>
            </a:r>
            <a:r>
              <a:rPr lang="en-US" dirty="0" err="1" smtClean="0"/>
              <a:t>Kaggle</a:t>
            </a:r>
            <a:r>
              <a:rPr lang="en-US" dirty="0"/>
              <a:t> </a:t>
            </a:r>
            <a:endParaRPr lang="en-US" dirty="0" smtClean="0"/>
          </a:p>
          <a:p>
            <a:pPr marL="457200" lvl="1" indent="0">
              <a:buNone/>
            </a:pPr>
            <a:r>
              <a:rPr lang="en-US" dirty="0"/>
              <a:t>	</a:t>
            </a:r>
            <a:r>
              <a:rPr lang="en-US" sz="2400" dirty="0" smtClean="0"/>
              <a:t>(ML </a:t>
            </a:r>
            <a:r>
              <a:rPr lang="en-US" sz="2400" dirty="0"/>
              <a:t>competition </a:t>
            </a:r>
            <a:r>
              <a:rPr lang="en-US" sz="2400" dirty="0" smtClean="0"/>
              <a:t>website, </a:t>
            </a:r>
            <a:r>
              <a:rPr lang="en-US" sz="2400" dirty="0"/>
              <a:t>acquired by Google, 2017)</a:t>
            </a:r>
          </a:p>
          <a:p>
            <a:r>
              <a:rPr lang="en-US" dirty="0"/>
              <a:t>Important to reduce </a:t>
            </a:r>
            <a:r>
              <a:rPr lang="en-US" dirty="0" err="1"/>
              <a:t>XGBoost</a:t>
            </a:r>
            <a:r>
              <a:rPr lang="en-US" dirty="0"/>
              <a:t> train time: </a:t>
            </a:r>
          </a:p>
          <a:p>
            <a:pPr lvl="1"/>
            <a:r>
              <a:rPr lang="en-US" dirty="0"/>
              <a:t>Published speedups: GPUs</a:t>
            </a:r>
          </a:p>
          <a:p>
            <a:pPr lvl="1"/>
            <a:r>
              <a:rPr lang="en-US" dirty="0"/>
              <a:t>T</a:t>
            </a:r>
            <a:r>
              <a:rPr lang="en-US" dirty="0" smtClean="0"/>
              <a:t>arget of Intel </a:t>
            </a:r>
            <a:r>
              <a:rPr lang="en-US" dirty="0"/>
              <a:t>Data Analytics Acceleration Library (DAAL)</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64169C9-5473-4C06-8EFD-E54B7152A3BF}"/>
              </a:ext>
            </a:extLst>
          </p:cNvPr>
          <p:cNvSpPr>
            <a:spLocks noGrp="1"/>
          </p:cNvSpPr>
          <p:nvPr>
            <p:ph type="sldNum" sz="quarter" idx="12"/>
          </p:nvPr>
        </p:nvSpPr>
        <p:spPr/>
        <p:txBody>
          <a:bodyPr/>
          <a:lstStyle/>
          <a:p>
            <a:fld id="{6CB17CCE-FB62-4148-BB78-00FAE9DDB746}" type="slidenum">
              <a:rPr lang="en-US" smtClean="0"/>
              <a:t>21</a:t>
            </a:fld>
            <a:endParaRPr lang="en-US"/>
          </a:p>
        </p:txBody>
      </p:sp>
    </p:spTree>
    <p:extLst>
      <p:ext uri="{BB962C8B-B14F-4D97-AF65-F5344CB8AC3E}">
        <p14:creationId xmlns:p14="http://schemas.microsoft.com/office/powerpoint/2010/main" val="3499192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E53E-D221-4DA0-AD09-489A89256DAB}"/>
              </a:ext>
            </a:extLst>
          </p:cNvPr>
          <p:cNvSpPr>
            <a:spLocks noGrp="1"/>
          </p:cNvSpPr>
          <p:nvPr>
            <p:ph type="title"/>
          </p:nvPr>
        </p:nvSpPr>
        <p:spPr>
          <a:xfrm>
            <a:off x="0" y="365125"/>
            <a:ext cx="9144000" cy="892175"/>
          </a:xfrm>
        </p:spPr>
        <p:txBody>
          <a:bodyPr>
            <a:normAutofit fontScale="90000"/>
          </a:bodyPr>
          <a:lstStyle/>
          <a:p>
            <a:r>
              <a:rPr lang="en-US" u="sng" dirty="0" err="1" smtClean="0"/>
              <a:t>XGBoost</a:t>
            </a:r>
            <a:r>
              <a:rPr lang="en-US" u="sng" dirty="0" smtClean="0"/>
              <a:t> (cont’d)</a:t>
            </a:r>
            <a:r>
              <a:rPr lang="en-US" dirty="0"/>
              <a:t/>
            </a:r>
            <a:br>
              <a:rPr lang="en-US" dirty="0"/>
            </a:br>
            <a:r>
              <a:rPr lang="en-US" sz="4000" dirty="0"/>
              <a:t>Conjecture: much greater speedups are possible</a:t>
            </a:r>
            <a:r>
              <a:rPr lang="en-US" dirty="0"/>
              <a:t/>
            </a:r>
            <a:br>
              <a:rPr lang="en-US" dirty="0"/>
            </a:br>
            <a:endParaRPr lang="en-US" dirty="0"/>
          </a:p>
        </p:txBody>
      </p:sp>
      <p:sp>
        <p:nvSpPr>
          <p:cNvPr id="3" name="Content Placeholder 2">
            <a:extLst>
              <a:ext uri="{FF2B5EF4-FFF2-40B4-BE49-F238E27FC236}">
                <a16:creationId xmlns:a16="http://schemas.microsoft.com/office/drawing/2014/main" id="{31583CEB-BF78-4FFB-AC67-337A52DAE432}"/>
              </a:ext>
            </a:extLst>
          </p:cNvPr>
          <p:cNvSpPr>
            <a:spLocks noGrp="1"/>
          </p:cNvSpPr>
          <p:nvPr>
            <p:ph idx="1"/>
          </p:nvPr>
        </p:nvSpPr>
        <p:spPr>
          <a:xfrm>
            <a:off x="218209" y="1392381"/>
            <a:ext cx="8582891" cy="4784581"/>
          </a:xfrm>
        </p:spPr>
        <p:txBody>
          <a:bodyPr>
            <a:normAutofit lnSpcReduction="10000"/>
          </a:bodyPr>
          <a:lstStyle/>
          <a:p>
            <a:pPr lvl="1"/>
            <a:r>
              <a:rPr lang="en-US" dirty="0" smtClean="0"/>
              <a:t>GPUs </a:t>
            </a:r>
            <a:r>
              <a:rPr lang="en-US" dirty="0"/>
              <a:t>tuned for regular computation (e.g., deep learning). However,</a:t>
            </a:r>
          </a:p>
          <a:p>
            <a:pPr lvl="1"/>
            <a:r>
              <a:rPr lang="en-US" dirty="0" err="1"/>
              <a:t>XGBoost</a:t>
            </a:r>
            <a:r>
              <a:rPr lang="en-US" dirty="0"/>
              <a:t> is highly irregular: sorting, compaction, prefix-sums with indirect addressing</a:t>
            </a:r>
          </a:p>
          <a:p>
            <a:pPr lvl="1"/>
            <a:r>
              <a:rPr lang="en-US" dirty="0"/>
              <a:t>GPU improves irregular algorithms support; still far behind regular </a:t>
            </a:r>
            <a:r>
              <a:rPr lang="en-US" dirty="0" err="1"/>
              <a:t>algs</a:t>
            </a:r>
            <a:r>
              <a:rPr lang="en-US" dirty="0"/>
              <a:t> </a:t>
            </a:r>
            <a:r>
              <a:rPr lang="en-US" dirty="0" smtClean="0"/>
              <a:t>support</a:t>
            </a:r>
            <a:endParaRPr lang="en-US" dirty="0"/>
          </a:p>
          <a:p>
            <a:endParaRPr lang="en-US" dirty="0"/>
          </a:p>
          <a:p>
            <a:pPr marL="0" indent="0" algn="ctr">
              <a:buNone/>
            </a:pPr>
            <a:r>
              <a:rPr lang="en-US" u="sng" dirty="0"/>
              <a:t>New </a:t>
            </a:r>
            <a:r>
              <a:rPr lang="en-US" u="sng" dirty="0" smtClean="0"/>
              <a:t>speedups</a:t>
            </a:r>
            <a:r>
              <a:rPr lang="en-US" dirty="0" smtClean="0"/>
              <a:t> </a:t>
            </a:r>
          </a:p>
          <a:p>
            <a:pPr marL="0" indent="0">
              <a:buNone/>
            </a:pPr>
            <a:r>
              <a:rPr lang="en-US" dirty="0" smtClean="0">
                <a:solidFill>
                  <a:srgbClr val="FF0000"/>
                </a:solidFill>
              </a:rPr>
              <a:t>3.3X</a:t>
            </a:r>
            <a:r>
              <a:rPr lang="en-US" dirty="0" smtClean="0"/>
              <a:t> </a:t>
            </a:r>
            <a:r>
              <a:rPr lang="en-US" dirty="0"/>
              <a:t>over NVIDIA's </a:t>
            </a:r>
            <a:r>
              <a:rPr lang="en-US" dirty="0" smtClean="0"/>
              <a:t>Volta - most </a:t>
            </a:r>
            <a:r>
              <a:rPr lang="en-US" dirty="0"/>
              <a:t>powerful GPU to </a:t>
            </a:r>
            <a:r>
              <a:rPr lang="en-US" dirty="0" smtClean="0"/>
              <a:t>date </a:t>
            </a:r>
            <a:r>
              <a:rPr lang="en-US" sz="2400" dirty="0"/>
              <a:t>[Edwards-V 2018]</a:t>
            </a:r>
          </a:p>
        </p:txBody>
      </p:sp>
      <p:sp>
        <p:nvSpPr>
          <p:cNvPr id="4" name="Slide Number Placeholder 3">
            <a:extLst>
              <a:ext uri="{FF2B5EF4-FFF2-40B4-BE49-F238E27FC236}">
                <a16:creationId xmlns:a16="http://schemas.microsoft.com/office/drawing/2014/main" id="{F64169C9-5473-4C06-8EFD-E54B7152A3BF}"/>
              </a:ext>
            </a:extLst>
          </p:cNvPr>
          <p:cNvSpPr>
            <a:spLocks noGrp="1"/>
          </p:cNvSpPr>
          <p:nvPr>
            <p:ph type="sldNum" sz="quarter" idx="12"/>
          </p:nvPr>
        </p:nvSpPr>
        <p:spPr/>
        <p:txBody>
          <a:bodyPr/>
          <a:lstStyle/>
          <a:p>
            <a:fld id="{6CB17CCE-FB62-4148-BB78-00FAE9DDB746}" type="slidenum">
              <a:rPr lang="en-US" smtClean="0"/>
              <a:t>22</a:t>
            </a:fld>
            <a:endParaRPr lang="en-US"/>
          </a:p>
        </p:txBody>
      </p:sp>
    </p:spTree>
    <p:extLst>
      <p:ext uri="{BB962C8B-B14F-4D97-AF65-F5344CB8AC3E}">
        <p14:creationId xmlns:p14="http://schemas.microsoft.com/office/powerpoint/2010/main" val="2209876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7076-1A0E-45BD-9457-56E2ECF61B26}"/>
              </a:ext>
            </a:extLst>
          </p:cNvPr>
          <p:cNvSpPr>
            <a:spLocks noGrp="1"/>
          </p:cNvSpPr>
          <p:nvPr>
            <p:ph type="title"/>
          </p:nvPr>
        </p:nvSpPr>
        <p:spPr>
          <a:xfrm>
            <a:off x="457200" y="274638"/>
            <a:ext cx="8229600" cy="899535"/>
          </a:xfrm>
        </p:spPr>
        <p:txBody>
          <a:bodyPr/>
          <a:lstStyle/>
          <a:p>
            <a:r>
              <a:rPr lang="en-US" dirty="0"/>
              <a:t>XMT Architecture</a:t>
            </a:r>
          </a:p>
        </p:txBody>
      </p:sp>
      <p:sp>
        <p:nvSpPr>
          <p:cNvPr id="5" name="Content Placeholder 4">
            <a:extLst>
              <a:ext uri="{FF2B5EF4-FFF2-40B4-BE49-F238E27FC236}">
                <a16:creationId xmlns:a16="http://schemas.microsoft.com/office/drawing/2014/main" id="{1D03E557-DAB8-4FEB-8C24-0642CD04E291}"/>
              </a:ext>
            </a:extLst>
          </p:cNvPr>
          <p:cNvSpPr>
            <a:spLocks noGrp="1"/>
          </p:cNvSpPr>
          <p:nvPr>
            <p:ph sz="half" idx="2"/>
          </p:nvPr>
        </p:nvSpPr>
        <p:spPr>
          <a:xfrm>
            <a:off x="3982316" y="1475508"/>
            <a:ext cx="4855152" cy="4880841"/>
          </a:xfrm>
        </p:spPr>
        <p:txBody>
          <a:bodyPr>
            <a:normAutofit fontScale="70000" lnSpcReduction="20000"/>
          </a:bodyPr>
          <a:lstStyle/>
          <a:p>
            <a:r>
              <a:rPr lang="en-US" dirty="0"/>
              <a:t>For memory architectures: </a:t>
            </a:r>
            <a:r>
              <a:rPr lang="en-US" dirty="0">
                <a:solidFill>
                  <a:srgbClr val="FF0000"/>
                </a:solidFill>
              </a:rPr>
              <a:t>tightly coupling serial and parallel </a:t>
            </a:r>
            <a:r>
              <a:rPr lang="en-US" dirty="0" smtClean="0">
                <a:solidFill>
                  <a:srgbClr val="FF0000"/>
                </a:solidFill>
              </a:rPr>
              <a:t>computation </a:t>
            </a:r>
            <a:r>
              <a:rPr lang="en-US" dirty="0" smtClean="0"/>
              <a:t>But</a:t>
            </a:r>
            <a:r>
              <a:rPr lang="en-US" dirty="0"/>
              <a:t>, tension:</a:t>
            </a:r>
          </a:p>
          <a:p>
            <a:pPr lvl="1"/>
            <a:r>
              <a:rPr lang="en-US" u="sng" dirty="0"/>
              <a:t>Serial code</a:t>
            </a:r>
            <a:r>
              <a:rPr lang="en-US" dirty="0"/>
              <a:t>: more sensitive to memory latency. Less to bandwidth. </a:t>
            </a:r>
            <a:r>
              <a:rPr lang="en-US" u="sng" dirty="0"/>
              <a:t>Parallel code</a:t>
            </a:r>
            <a:r>
              <a:rPr lang="en-US" dirty="0"/>
              <a:t>: can issue multiple requests in parallel to hide latency; often requires sharing data among processors</a:t>
            </a:r>
          </a:p>
          <a:p>
            <a:r>
              <a:rPr lang="en-US" dirty="0"/>
              <a:t>The hybrid memory architecture underlying the XMT framework features:</a:t>
            </a:r>
          </a:p>
          <a:p>
            <a:pPr lvl="1"/>
            <a:r>
              <a:rPr lang="en-US" dirty="0"/>
              <a:t>“Heavy” master CPU with a traditional cache (“serial mode”)</a:t>
            </a:r>
          </a:p>
          <a:p>
            <a:pPr lvl="1"/>
            <a:r>
              <a:rPr lang="en-US" dirty="0"/>
              <a:t>“Light” CPUs with shared caches (“parallel mode”); no local write-caches</a:t>
            </a:r>
          </a:p>
          <a:p>
            <a:pPr lvl="1"/>
            <a:r>
              <a:rPr lang="en-US" dirty="0"/>
              <a:t>Low-overhead (~10s cycles) transition between the two</a:t>
            </a:r>
          </a:p>
          <a:p>
            <a:pPr lvl="1"/>
            <a:r>
              <a:rPr lang="en-US" dirty="0"/>
              <a:t>High-bandwidth, on-chip, all-to-all interconnection network</a:t>
            </a:r>
          </a:p>
          <a:p>
            <a:pPr marL="0" indent="0">
              <a:buNone/>
            </a:pPr>
            <a:r>
              <a:rPr lang="en-US" dirty="0">
                <a:sym typeface="Wingdings" panose="05000000000000000000" pitchFamily="2" charset="2"/>
              </a:rPr>
              <a:t> C</a:t>
            </a:r>
            <a:r>
              <a:rPr lang="en-US" dirty="0"/>
              <a:t>ompetitive up- and down- scalable performance</a:t>
            </a:r>
          </a:p>
          <a:p>
            <a:endParaRPr lang="en-US" dirty="0"/>
          </a:p>
          <a:p>
            <a:endParaRPr lang="en-US" dirty="0"/>
          </a:p>
        </p:txBody>
      </p:sp>
      <p:grpSp>
        <p:nvGrpSpPr>
          <p:cNvPr id="93" name="Canvas 2">
            <a:extLst>
              <a:ext uri="{FF2B5EF4-FFF2-40B4-BE49-F238E27FC236}">
                <a16:creationId xmlns:a16="http://schemas.microsoft.com/office/drawing/2014/main" id="{DDF40A7C-82D0-4463-8DBA-3F65635B3646}"/>
              </a:ext>
            </a:extLst>
          </p:cNvPr>
          <p:cNvGrpSpPr/>
          <p:nvPr/>
        </p:nvGrpSpPr>
        <p:grpSpPr>
          <a:xfrm>
            <a:off x="257175" y="2230017"/>
            <a:ext cx="3652056" cy="3542554"/>
            <a:chOff x="0" y="0"/>
            <a:chExt cx="2566212" cy="2078355"/>
          </a:xfrm>
        </p:grpSpPr>
        <p:sp>
          <p:nvSpPr>
            <p:cNvPr id="94" name="Rectangle 93">
              <a:extLst>
                <a:ext uri="{FF2B5EF4-FFF2-40B4-BE49-F238E27FC236}">
                  <a16:creationId xmlns:a16="http://schemas.microsoft.com/office/drawing/2014/main" id="{96C87AD1-2C24-42FC-949B-97416C8F4509}"/>
                </a:ext>
              </a:extLst>
            </p:cNvPr>
            <p:cNvSpPr/>
            <p:nvPr/>
          </p:nvSpPr>
          <p:spPr>
            <a:xfrm>
              <a:off x="0" y="0"/>
              <a:ext cx="2559050" cy="2078355"/>
            </a:xfrm>
            <a:prstGeom prst="rect">
              <a:avLst/>
            </a:prstGeom>
          </p:spPr>
        </p:sp>
        <p:sp>
          <p:nvSpPr>
            <p:cNvPr id="95" name="Rectangle 94">
              <a:extLst>
                <a:ext uri="{FF2B5EF4-FFF2-40B4-BE49-F238E27FC236}">
                  <a16:creationId xmlns:a16="http://schemas.microsoft.com/office/drawing/2014/main" id="{A6768998-918C-4EA4-9000-1AC2E7E8BF9B}"/>
                </a:ext>
              </a:extLst>
            </p:cNvPr>
            <p:cNvSpPr/>
            <p:nvPr/>
          </p:nvSpPr>
          <p:spPr>
            <a:xfrm>
              <a:off x="1" y="1"/>
              <a:ext cx="2566211" cy="19672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sp>
          <p:nvSpPr>
            <p:cNvPr id="96" name="Rectangle 95">
              <a:extLst>
                <a:ext uri="{FF2B5EF4-FFF2-40B4-BE49-F238E27FC236}">
                  <a16:creationId xmlns:a16="http://schemas.microsoft.com/office/drawing/2014/main" id="{2FF93E9F-9C69-4F5F-A3B6-D90DAAC6A81E}"/>
                </a:ext>
              </a:extLst>
            </p:cNvPr>
            <p:cNvSpPr/>
            <p:nvPr/>
          </p:nvSpPr>
          <p:spPr>
            <a:xfrm>
              <a:off x="88732" y="83419"/>
              <a:ext cx="326395" cy="247895"/>
            </a:xfrm>
            <a:prstGeom prst="rect">
              <a:avLst/>
            </a:prstGeom>
            <a:solidFill>
              <a:srgbClr val="76CFE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solidFill>
                    <a:srgbClr val="000000"/>
                  </a:solidFill>
                  <a:effectLst/>
                  <a:ea typeface="Calibri" panose="020F0502020204030204" pitchFamily="34" charset="0"/>
                  <a:cs typeface="Times New Roman" panose="02020603050405020304" pitchFamily="18" charset="0"/>
                </a:rPr>
                <a:t>GRF</a:t>
              </a:r>
              <a:endParaRPr lang="en-US" sz="2000">
                <a:effectLst/>
                <a:ea typeface="Calibri" panose="020F0502020204030204" pitchFamily="34" charset="0"/>
                <a:cs typeface="Times New Roman" panose="02020603050405020304" pitchFamily="18" charset="0"/>
              </a:endParaRPr>
            </a:p>
          </p:txBody>
        </p:sp>
        <p:sp>
          <p:nvSpPr>
            <p:cNvPr id="97" name="Rectangle 96">
              <a:extLst>
                <a:ext uri="{FF2B5EF4-FFF2-40B4-BE49-F238E27FC236}">
                  <a16:creationId xmlns:a16="http://schemas.microsoft.com/office/drawing/2014/main" id="{0C3ACC99-EB32-424F-9A13-8E7CE4076369}"/>
                </a:ext>
              </a:extLst>
            </p:cNvPr>
            <p:cNvSpPr/>
            <p:nvPr/>
          </p:nvSpPr>
          <p:spPr>
            <a:xfrm>
              <a:off x="580954" y="84402"/>
              <a:ext cx="1925742" cy="247895"/>
            </a:xfrm>
            <a:prstGeom prst="rect">
              <a:avLst/>
            </a:prstGeom>
            <a:solidFill>
              <a:srgbClr val="76CFE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solidFill>
                    <a:srgbClr val="000000"/>
                  </a:solidFill>
                  <a:effectLst/>
                  <a:ea typeface="Times New Roman" panose="02020603050405020304" pitchFamily="18" charset="0"/>
                  <a:cs typeface="Times New Roman" panose="02020603050405020304" pitchFamily="18" charset="0"/>
                </a:rPr>
                <a:t>prefix-sum unit</a:t>
              </a:r>
              <a:endParaRPr lang="en-US" sz="2000">
                <a:effectLst/>
                <a:ea typeface="Calibri" panose="020F0502020204030204" pitchFamily="34" charset="0"/>
                <a:cs typeface="Times New Roman" panose="02020603050405020304" pitchFamily="18" charset="0"/>
              </a:endParaRPr>
            </a:p>
          </p:txBody>
        </p:sp>
        <p:sp>
          <p:nvSpPr>
            <p:cNvPr id="98" name="Rectangle 97">
              <a:extLst>
                <a:ext uri="{FF2B5EF4-FFF2-40B4-BE49-F238E27FC236}">
                  <a16:creationId xmlns:a16="http://schemas.microsoft.com/office/drawing/2014/main" id="{5E909ACA-267C-40BD-A7B8-EEA4E8522B7A}"/>
                </a:ext>
              </a:extLst>
            </p:cNvPr>
            <p:cNvSpPr/>
            <p:nvPr/>
          </p:nvSpPr>
          <p:spPr>
            <a:xfrm>
              <a:off x="86764" y="493990"/>
              <a:ext cx="326395" cy="335081"/>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0" rIns="0" bIns="19824"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Times New Roman" panose="02020603050405020304" pitchFamily="18" charset="0"/>
                  <a:cs typeface="Times New Roman" panose="02020603050405020304" pitchFamily="18" charset="0"/>
                </a:rPr>
                <a:t>MTCU</a:t>
              </a:r>
              <a:endParaRPr lang="en-US" sz="2000" dirty="0">
                <a:effectLst/>
                <a:ea typeface="Calibri" panose="020F0502020204030204" pitchFamily="34" charset="0"/>
                <a:cs typeface="Times New Roman" panose="02020603050405020304" pitchFamily="18" charset="0"/>
              </a:endParaRPr>
            </a:p>
          </p:txBody>
        </p:sp>
        <p:sp>
          <p:nvSpPr>
            <p:cNvPr id="99" name="Rectangle 98">
              <a:extLst>
                <a:ext uri="{FF2B5EF4-FFF2-40B4-BE49-F238E27FC236}">
                  <a16:creationId xmlns:a16="http://schemas.microsoft.com/office/drawing/2014/main" id="{FBCE8742-BE98-48DF-933B-D48D0FD92161}"/>
                </a:ext>
              </a:extLst>
            </p:cNvPr>
            <p:cNvSpPr/>
            <p:nvPr/>
          </p:nvSpPr>
          <p:spPr>
            <a:xfrm>
              <a:off x="580953" y="493991"/>
              <a:ext cx="333850" cy="334935"/>
            </a:xfrm>
            <a:prstGeom prst="rect">
              <a:avLst/>
            </a:prstGeom>
            <a:solidFill>
              <a:srgbClr val="FFF81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Times New Roman" panose="02020603050405020304" pitchFamily="18" charset="0"/>
                  <a:cs typeface="Times New Roman" panose="02020603050405020304" pitchFamily="18" charset="0"/>
                </a:rPr>
                <a:t>spawn-join</a:t>
              </a:r>
              <a:endParaRPr lang="en-US" sz="2800">
                <a:effectLst/>
                <a:latin typeface="Times New Roman" panose="02020603050405020304" pitchFamily="18" charset="0"/>
                <a:ea typeface="Times New Roman" panose="02020603050405020304" pitchFamily="18" charset="0"/>
              </a:endParaRPr>
            </a:p>
          </p:txBody>
        </p:sp>
        <p:sp>
          <p:nvSpPr>
            <p:cNvPr id="100" name="Rectangle 99">
              <a:extLst>
                <a:ext uri="{FF2B5EF4-FFF2-40B4-BE49-F238E27FC236}">
                  <a16:creationId xmlns:a16="http://schemas.microsoft.com/office/drawing/2014/main" id="{AEF3039A-1FDD-4593-88A4-819F88B5CF24}"/>
                </a:ext>
              </a:extLst>
            </p:cNvPr>
            <p:cNvSpPr/>
            <p:nvPr/>
          </p:nvSpPr>
          <p:spPr>
            <a:xfrm>
              <a:off x="1077922" y="493991"/>
              <a:ext cx="333171" cy="334935"/>
            </a:xfrm>
            <a:prstGeom prst="rect">
              <a:avLst/>
            </a:prstGeom>
            <a:solidFill>
              <a:srgbClr val="FF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Times New Roman" panose="02020603050405020304" pitchFamily="18" charset="0"/>
                  <a:cs typeface="Times New Roman" panose="02020603050405020304" pitchFamily="18" charset="0"/>
                </a:rPr>
                <a:t>cluster 0</a:t>
              </a:r>
              <a:endParaRPr lang="en-US" sz="2400">
                <a:effectLst/>
                <a:latin typeface="Times New Roman" panose="02020603050405020304" pitchFamily="18" charset="0"/>
                <a:ea typeface="Times New Roman" panose="02020603050405020304" pitchFamily="18" charset="0"/>
              </a:endParaRPr>
            </a:p>
          </p:txBody>
        </p:sp>
        <p:sp>
          <p:nvSpPr>
            <p:cNvPr id="101" name="Rectangle 100">
              <a:extLst>
                <a:ext uri="{FF2B5EF4-FFF2-40B4-BE49-F238E27FC236}">
                  <a16:creationId xmlns:a16="http://schemas.microsoft.com/office/drawing/2014/main" id="{EB783E1D-11D4-4E1A-A9AD-73B4C6C9D0E2}"/>
                </a:ext>
              </a:extLst>
            </p:cNvPr>
            <p:cNvSpPr/>
            <p:nvPr/>
          </p:nvSpPr>
          <p:spPr>
            <a:xfrm>
              <a:off x="1491081" y="494139"/>
              <a:ext cx="333171" cy="334935"/>
            </a:xfrm>
            <a:prstGeom prst="rect">
              <a:avLst/>
            </a:prstGeom>
            <a:solidFill>
              <a:srgbClr val="FF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Times New Roman" panose="02020603050405020304" pitchFamily="18" charset="0"/>
                  <a:cs typeface="Times New Roman" panose="02020603050405020304" pitchFamily="18" charset="0"/>
                </a:rPr>
                <a:t>cluster 1</a:t>
              </a:r>
              <a:endParaRPr lang="en-US" sz="2400" dirty="0">
                <a:effectLst/>
                <a:latin typeface="Times New Roman" panose="02020603050405020304" pitchFamily="18" charset="0"/>
                <a:ea typeface="Times New Roman" panose="02020603050405020304" pitchFamily="18" charset="0"/>
              </a:endParaRPr>
            </a:p>
          </p:txBody>
        </p:sp>
        <p:sp>
          <p:nvSpPr>
            <p:cNvPr id="102" name="Rectangle 101">
              <a:extLst>
                <a:ext uri="{FF2B5EF4-FFF2-40B4-BE49-F238E27FC236}">
                  <a16:creationId xmlns:a16="http://schemas.microsoft.com/office/drawing/2014/main" id="{5AFF60FF-E0D6-4196-8878-E25DBDC3F503}"/>
                </a:ext>
              </a:extLst>
            </p:cNvPr>
            <p:cNvSpPr/>
            <p:nvPr/>
          </p:nvSpPr>
          <p:spPr>
            <a:xfrm>
              <a:off x="2156266" y="493845"/>
              <a:ext cx="333171" cy="334935"/>
            </a:xfrm>
            <a:prstGeom prst="rect">
              <a:avLst/>
            </a:prstGeom>
            <a:solidFill>
              <a:srgbClr val="FF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Times New Roman" panose="02020603050405020304" pitchFamily="18" charset="0"/>
                  <a:cs typeface="Times New Roman" panose="02020603050405020304" pitchFamily="18" charset="0"/>
                </a:rPr>
                <a:t>cluster 63</a:t>
              </a:r>
              <a:endParaRPr lang="en-US" sz="2400" dirty="0">
                <a:effectLst/>
                <a:latin typeface="Times New Roman" panose="02020603050405020304" pitchFamily="18" charset="0"/>
                <a:ea typeface="Times New Roman" panose="02020603050405020304" pitchFamily="18" charset="0"/>
              </a:endParaRPr>
            </a:p>
          </p:txBody>
        </p:sp>
        <p:sp>
          <p:nvSpPr>
            <p:cNvPr id="103" name="Rectangle 102">
              <a:extLst>
                <a:ext uri="{FF2B5EF4-FFF2-40B4-BE49-F238E27FC236}">
                  <a16:creationId xmlns:a16="http://schemas.microsoft.com/office/drawing/2014/main" id="{AD9D8DEA-D5E8-41DD-A971-ACB76BE2A95D}"/>
                </a:ext>
              </a:extLst>
            </p:cNvPr>
            <p:cNvSpPr/>
            <p:nvPr/>
          </p:nvSpPr>
          <p:spPr>
            <a:xfrm>
              <a:off x="86764" y="990206"/>
              <a:ext cx="2395898" cy="334658"/>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solidFill>
                    <a:srgbClr val="000000"/>
                  </a:solidFill>
                  <a:effectLst/>
                  <a:ea typeface="Calibri" panose="020F0502020204030204" pitchFamily="34" charset="0"/>
                  <a:cs typeface="Times New Roman" panose="02020603050405020304" pitchFamily="18" charset="0"/>
                </a:rPr>
                <a:t>interconnection network</a:t>
              </a:r>
              <a:endParaRPr lang="en-US" sz="2000">
                <a:effectLst/>
                <a:ea typeface="Calibri" panose="020F0502020204030204" pitchFamily="34" charset="0"/>
                <a:cs typeface="Times New Roman" panose="02020603050405020304" pitchFamily="18" charset="0"/>
              </a:endParaRPr>
            </a:p>
          </p:txBody>
        </p:sp>
        <p:sp>
          <p:nvSpPr>
            <p:cNvPr id="104" name="Rectangle 103">
              <a:extLst>
                <a:ext uri="{FF2B5EF4-FFF2-40B4-BE49-F238E27FC236}">
                  <a16:creationId xmlns:a16="http://schemas.microsoft.com/office/drawing/2014/main" id="{3B36BC25-2F2C-42E7-9CC5-6F77B589F542}"/>
                </a:ext>
              </a:extLst>
            </p:cNvPr>
            <p:cNvSpPr/>
            <p:nvPr/>
          </p:nvSpPr>
          <p:spPr>
            <a:xfrm>
              <a:off x="86765" y="1407494"/>
              <a:ext cx="991157" cy="49579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sp>
          <p:nvSpPr>
            <p:cNvPr id="105" name="Rectangle 104">
              <a:extLst>
                <a:ext uri="{FF2B5EF4-FFF2-40B4-BE49-F238E27FC236}">
                  <a16:creationId xmlns:a16="http://schemas.microsoft.com/office/drawing/2014/main" id="{BB5101BD-99B7-4FA1-BF0B-758FF612D593}"/>
                </a:ext>
              </a:extLst>
            </p:cNvPr>
            <p:cNvSpPr/>
            <p:nvPr/>
          </p:nvSpPr>
          <p:spPr>
            <a:xfrm>
              <a:off x="169396" y="1487963"/>
              <a:ext cx="330528" cy="169395"/>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ea typeface="Calibri" panose="020F0502020204030204" pitchFamily="34" charset="0"/>
                  <a:cs typeface="Times New Roman" panose="02020603050405020304" pitchFamily="18" charset="0"/>
                </a:rPr>
                <a:t>cache 0</a:t>
              </a:r>
              <a:endParaRPr lang="en-US" sz="2800">
                <a:effectLst/>
                <a:ea typeface="Calibri" panose="020F0502020204030204" pitchFamily="34" charset="0"/>
                <a:cs typeface="Times New Roman" panose="02020603050405020304" pitchFamily="18" charset="0"/>
              </a:endParaRPr>
            </a:p>
          </p:txBody>
        </p:sp>
        <p:sp>
          <p:nvSpPr>
            <p:cNvPr id="106" name="Rectangle 105">
              <a:extLst>
                <a:ext uri="{FF2B5EF4-FFF2-40B4-BE49-F238E27FC236}">
                  <a16:creationId xmlns:a16="http://schemas.microsoft.com/office/drawing/2014/main" id="{E3D0029C-7620-4A98-B0AC-FD7741D2508F}"/>
                </a:ext>
              </a:extLst>
            </p:cNvPr>
            <p:cNvSpPr/>
            <p:nvPr/>
          </p:nvSpPr>
          <p:spPr>
            <a:xfrm>
              <a:off x="664568" y="1487963"/>
              <a:ext cx="330528" cy="169395"/>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000000"/>
                  </a:solidFill>
                  <a:effectLst/>
                  <a:ea typeface="Calibri" panose="020F0502020204030204" pitchFamily="34" charset="0"/>
                  <a:cs typeface="Times New Roman" panose="02020603050405020304" pitchFamily="18" charset="0"/>
                </a:rPr>
                <a:t>cache 7</a:t>
              </a:r>
              <a:endParaRPr lang="en-US" sz="2800" dirty="0">
                <a:effectLst/>
                <a:ea typeface="Calibri" panose="020F0502020204030204" pitchFamily="34" charset="0"/>
                <a:cs typeface="Times New Roman" panose="02020603050405020304" pitchFamily="18" charset="0"/>
              </a:endParaRPr>
            </a:p>
          </p:txBody>
        </p:sp>
        <p:sp>
          <p:nvSpPr>
            <p:cNvPr id="107" name="Rectangle 106">
              <a:extLst>
                <a:ext uri="{FF2B5EF4-FFF2-40B4-BE49-F238E27FC236}">
                  <a16:creationId xmlns:a16="http://schemas.microsoft.com/office/drawing/2014/main" id="{2505C132-209E-40FA-8281-044DADFAB9A3}"/>
                </a:ext>
              </a:extLst>
            </p:cNvPr>
            <p:cNvSpPr/>
            <p:nvPr/>
          </p:nvSpPr>
          <p:spPr>
            <a:xfrm>
              <a:off x="415129" y="1736616"/>
              <a:ext cx="330528" cy="162619"/>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ea typeface="Times New Roman" panose="02020603050405020304" pitchFamily="18" charset="0"/>
                  <a:cs typeface="Times New Roman" panose="02020603050405020304" pitchFamily="18" charset="0"/>
                </a:rPr>
                <a:t>MC 0</a:t>
              </a:r>
              <a:endParaRPr lang="en-US" sz="2000">
                <a:effectLst/>
                <a:ea typeface="Calibri" panose="020F0502020204030204" pitchFamily="34" charset="0"/>
                <a:cs typeface="Times New Roman" panose="02020603050405020304" pitchFamily="18" charset="0"/>
              </a:endParaRPr>
            </a:p>
          </p:txBody>
        </p:sp>
        <p:cxnSp>
          <p:nvCxnSpPr>
            <p:cNvPr id="108" name="Straight Connector 107">
              <a:extLst>
                <a:ext uri="{FF2B5EF4-FFF2-40B4-BE49-F238E27FC236}">
                  <a16:creationId xmlns:a16="http://schemas.microsoft.com/office/drawing/2014/main" id="{EFDAF2A3-C3C9-49D5-BF9C-10BD44C78425}"/>
                </a:ext>
              </a:extLst>
            </p:cNvPr>
            <p:cNvCxnSpPr>
              <a:stCxn id="96" idx="3"/>
              <a:endCxn id="97" idx="1"/>
            </p:cNvCxnSpPr>
            <p:nvPr/>
          </p:nvCxnSpPr>
          <p:spPr>
            <a:xfrm>
              <a:off x="415127" y="207366"/>
              <a:ext cx="165825" cy="985"/>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a:extLst>
                <a:ext uri="{FF2B5EF4-FFF2-40B4-BE49-F238E27FC236}">
                  <a16:creationId xmlns:a16="http://schemas.microsoft.com/office/drawing/2014/main" id="{68D9B8CD-9740-4F78-9EC6-354ADD75EEF3}"/>
                </a:ext>
              </a:extLst>
            </p:cNvPr>
            <p:cNvCxnSpPr>
              <a:stCxn id="96" idx="2"/>
              <a:endCxn id="98" idx="0"/>
            </p:cNvCxnSpPr>
            <p:nvPr/>
          </p:nvCxnSpPr>
          <p:spPr>
            <a:xfrm flipH="1">
              <a:off x="249962" y="331314"/>
              <a:ext cx="1968" cy="162676"/>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0" name="Straight Connector 109">
              <a:extLst>
                <a:ext uri="{FF2B5EF4-FFF2-40B4-BE49-F238E27FC236}">
                  <a16:creationId xmlns:a16="http://schemas.microsoft.com/office/drawing/2014/main" id="{073EE1A0-0840-4C8B-889B-40A753FE2BC1}"/>
                </a:ext>
              </a:extLst>
            </p:cNvPr>
            <p:cNvCxnSpPr>
              <a:stCxn id="98" idx="3"/>
              <a:endCxn id="99" idx="1"/>
            </p:cNvCxnSpPr>
            <p:nvPr/>
          </p:nvCxnSpPr>
          <p:spPr>
            <a:xfrm flipV="1">
              <a:off x="413159" y="661459"/>
              <a:ext cx="167794" cy="72"/>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7B7237A4-40F1-4141-A8FC-387B67E44BE4}"/>
                </a:ext>
              </a:extLst>
            </p:cNvPr>
            <p:cNvCxnSpPr>
              <a:stCxn id="98" idx="2"/>
            </p:cNvCxnSpPr>
            <p:nvPr/>
          </p:nvCxnSpPr>
          <p:spPr>
            <a:xfrm>
              <a:off x="249961" y="829072"/>
              <a:ext cx="0" cy="161132"/>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171629DB-C9A1-4A5B-91FB-FBC242367882}"/>
                </a:ext>
              </a:extLst>
            </p:cNvPr>
            <p:cNvCxnSpPr>
              <a:stCxn id="100" idx="0"/>
            </p:cNvCxnSpPr>
            <p:nvPr/>
          </p:nvCxnSpPr>
          <p:spPr>
            <a:xfrm flipV="1">
              <a:off x="1244505" y="332297"/>
              <a:ext cx="1857" cy="161695"/>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DFA2F9F8-D48F-4A5C-A0D5-2ED68F6DA4A0}"/>
                </a:ext>
              </a:extLst>
            </p:cNvPr>
            <p:cNvCxnSpPr>
              <a:stCxn id="101" idx="0"/>
            </p:cNvCxnSpPr>
            <p:nvPr/>
          </p:nvCxnSpPr>
          <p:spPr>
            <a:xfrm flipH="1" flipV="1">
              <a:off x="1656770" y="332299"/>
              <a:ext cx="898" cy="161841"/>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CB1EA90A-AC22-4079-860A-CFAAE6DBA0D2}"/>
                </a:ext>
              </a:extLst>
            </p:cNvPr>
            <p:cNvCxnSpPr>
              <a:stCxn id="102" idx="0"/>
            </p:cNvCxnSpPr>
            <p:nvPr/>
          </p:nvCxnSpPr>
          <p:spPr>
            <a:xfrm flipH="1" flipV="1">
              <a:off x="2320576" y="332301"/>
              <a:ext cx="2276" cy="161544"/>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894D7ED1-D99F-4AAB-ABE9-2EB60E489B30}"/>
                </a:ext>
              </a:extLst>
            </p:cNvPr>
            <p:cNvCxnSpPr>
              <a:stCxn id="100" idx="2"/>
            </p:cNvCxnSpPr>
            <p:nvPr/>
          </p:nvCxnSpPr>
          <p:spPr>
            <a:xfrm>
              <a:off x="1244505" y="828925"/>
              <a:ext cx="1857" cy="161279"/>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E3D4A961-83E9-4080-AC2B-0CCAC0EF146C}"/>
                </a:ext>
              </a:extLst>
            </p:cNvPr>
            <p:cNvCxnSpPr>
              <a:stCxn id="101" idx="2"/>
            </p:cNvCxnSpPr>
            <p:nvPr/>
          </p:nvCxnSpPr>
          <p:spPr>
            <a:xfrm>
              <a:off x="1657665" y="829072"/>
              <a:ext cx="0" cy="161132"/>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a:extLst>
                <a:ext uri="{FF2B5EF4-FFF2-40B4-BE49-F238E27FC236}">
                  <a16:creationId xmlns:a16="http://schemas.microsoft.com/office/drawing/2014/main" id="{3B785518-02CA-4D1D-BAD9-C5DDA1CA1B63}"/>
                </a:ext>
              </a:extLst>
            </p:cNvPr>
            <p:cNvCxnSpPr>
              <a:stCxn id="102" idx="2"/>
            </p:cNvCxnSpPr>
            <p:nvPr/>
          </p:nvCxnSpPr>
          <p:spPr>
            <a:xfrm>
              <a:off x="2322852" y="828777"/>
              <a:ext cx="0" cy="161427"/>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sp>
          <p:nvSpPr>
            <p:cNvPr id="118" name="Freeform 38">
              <a:extLst>
                <a:ext uri="{FF2B5EF4-FFF2-40B4-BE49-F238E27FC236}">
                  <a16:creationId xmlns:a16="http://schemas.microsoft.com/office/drawing/2014/main" id="{E98B4B14-8EB0-44C1-AA88-6573B49542AA}"/>
                </a:ext>
              </a:extLst>
            </p:cNvPr>
            <p:cNvSpPr/>
            <p:nvPr/>
          </p:nvSpPr>
          <p:spPr>
            <a:xfrm>
              <a:off x="747818" y="829074"/>
              <a:ext cx="1655389" cy="82631"/>
            </a:xfrm>
            <a:custGeom>
              <a:avLst/>
              <a:gdLst>
                <a:gd name="connsiteX0" fmla="*/ 0 w 3816350"/>
                <a:gd name="connsiteY0" fmla="*/ 0 h 190500"/>
                <a:gd name="connsiteX1" fmla="*/ 0 w 3816350"/>
                <a:gd name="connsiteY1" fmla="*/ 190500 h 190500"/>
                <a:gd name="connsiteX2" fmla="*/ 3816350 w 3816350"/>
                <a:gd name="connsiteY2" fmla="*/ 190500 h 190500"/>
                <a:gd name="connsiteX3" fmla="*/ 3816350 w 3816350"/>
                <a:gd name="connsiteY3" fmla="*/ 0 h 190500"/>
              </a:gdLst>
              <a:ahLst/>
              <a:cxnLst>
                <a:cxn ang="0">
                  <a:pos x="connsiteX0" y="connsiteY0"/>
                </a:cxn>
                <a:cxn ang="0">
                  <a:pos x="connsiteX1" y="connsiteY1"/>
                </a:cxn>
                <a:cxn ang="0">
                  <a:pos x="connsiteX2" y="connsiteY2"/>
                </a:cxn>
                <a:cxn ang="0">
                  <a:pos x="connsiteX3" y="connsiteY3"/>
                </a:cxn>
              </a:cxnLst>
              <a:rect l="l" t="t" r="r" b="b"/>
              <a:pathLst>
                <a:path w="3816350" h="190500">
                  <a:moveTo>
                    <a:pt x="0" y="0"/>
                  </a:moveTo>
                  <a:lnTo>
                    <a:pt x="0" y="190500"/>
                  </a:lnTo>
                  <a:lnTo>
                    <a:pt x="3816350" y="190500"/>
                  </a:lnTo>
                  <a:lnTo>
                    <a:pt x="3816350" y="0"/>
                  </a:lnTo>
                </a:path>
              </a:pathLst>
            </a:custGeom>
            <a:noFill/>
            <a:ln w="6350">
              <a:solidFill>
                <a:schemeClr val="tx1"/>
              </a:solidFill>
              <a:headEnd type="non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cxnSp>
          <p:nvCxnSpPr>
            <p:cNvPr id="119" name="Straight Connector 118">
              <a:extLst>
                <a:ext uri="{FF2B5EF4-FFF2-40B4-BE49-F238E27FC236}">
                  <a16:creationId xmlns:a16="http://schemas.microsoft.com/office/drawing/2014/main" id="{3D8D4D74-8D8E-411C-9307-B03BA78A3995}"/>
                </a:ext>
              </a:extLst>
            </p:cNvPr>
            <p:cNvCxnSpPr/>
            <p:nvPr/>
          </p:nvCxnSpPr>
          <p:spPr>
            <a:xfrm flipV="1">
              <a:off x="1326239" y="829074"/>
              <a:ext cx="0" cy="82631"/>
            </a:xfrm>
            <a:prstGeom prst="line">
              <a:avLst/>
            </a:prstGeom>
            <a:noFill/>
            <a:ln w="6350">
              <a:solidFill>
                <a:schemeClr val="tx1"/>
              </a:solidFill>
              <a:headEnd type="oval" w="sm"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a:extLst>
                <a:ext uri="{FF2B5EF4-FFF2-40B4-BE49-F238E27FC236}">
                  <a16:creationId xmlns:a16="http://schemas.microsoft.com/office/drawing/2014/main" id="{4A2FC020-5AF6-4F91-A99B-3EC96574DB69}"/>
                </a:ext>
              </a:extLst>
            </p:cNvPr>
            <p:cNvCxnSpPr/>
            <p:nvPr/>
          </p:nvCxnSpPr>
          <p:spPr>
            <a:xfrm flipV="1">
              <a:off x="1741730" y="828778"/>
              <a:ext cx="0" cy="82631"/>
            </a:xfrm>
            <a:prstGeom prst="line">
              <a:avLst/>
            </a:prstGeom>
            <a:noFill/>
            <a:ln w="6350">
              <a:solidFill>
                <a:schemeClr val="tx1"/>
              </a:solidFill>
              <a:headEnd type="oval" w="sm"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a:extLst>
                <a:ext uri="{FF2B5EF4-FFF2-40B4-BE49-F238E27FC236}">
                  <a16:creationId xmlns:a16="http://schemas.microsoft.com/office/drawing/2014/main" id="{BE7ED6CB-F589-4B38-9199-B749726FE381}"/>
                </a:ext>
              </a:extLst>
            </p:cNvPr>
            <p:cNvCxnSpPr>
              <a:stCxn id="105" idx="0"/>
            </p:cNvCxnSpPr>
            <p:nvPr/>
          </p:nvCxnSpPr>
          <p:spPr>
            <a:xfrm flipV="1">
              <a:off x="334659" y="1324864"/>
              <a:ext cx="0" cy="163100"/>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0C8387D6-394F-4F99-8946-29F453F0E843}"/>
                </a:ext>
              </a:extLst>
            </p:cNvPr>
            <p:cNvCxnSpPr>
              <a:stCxn id="104" idx="2"/>
            </p:cNvCxnSpPr>
            <p:nvPr/>
          </p:nvCxnSpPr>
          <p:spPr>
            <a:xfrm flipH="1">
              <a:off x="580955" y="1903286"/>
              <a:ext cx="1390" cy="170773"/>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77DB87EE-228B-480A-9A7C-ED615AFCDBE1}"/>
                </a:ext>
              </a:extLst>
            </p:cNvPr>
            <p:cNvCxnSpPr>
              <a:stCxn id="106" idx="0"/>
            </p:cNvCxnSpPr>
            <p:nvPr/>
          </p:nvCxnSpPr>
          <p:spPr>
            <a:xfrm flipV="1">
              <a:off x="829832" y="1324864"/>
              <a:ext cx="0" cy="163100"/>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sp>
          <p:nvSpPr>
            <p:cNvPr id="124" name="Text Box 48">
              <a:extLst>
                <a:ext uri="{FF2B5EF4-FFF2-40B4-BE49-F238E27FC236}">
                  <a16:creationId xmlns:a16="http://schemas.microsoft.com/office/drawing/2014/main" id="{C6EF16C8-5FAB-4DC1-A4C2-655A623C7DE5}"/>
                </a:ext>
              </a:extLst>
            </p:cNvPr>
            <p:cNvSpPr txBox="1"/>
            <p:nvPr/>
          </p:nvSpPr>
          <p:spPr>
            <a:xfrm>
              <a:off x="1881485" y="576735"/>
              <a:ext cx="196236" cy="1277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a:t>
              </a:r>
              <a:endParaRPr lang="en-US" sz="200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 </a:t>
              </a:r>
              <a:endParaRPr lang="en-US" sz="2000">
                <a:effectLst/>
                <a:ea typeface="Calibri" panose="020F0502020204030204" pitchFamily="34" charset="0"/>
                <a:cs typeface="Times New Roman" panose="02020603050405020304" pitchFamily="18" charset="0"/>
              </a:endParaRPr>
            </a:p>
          </p:txBody>
        </p:sp>
        <p:sp>
          <p:nvSpPr>
            <p:cNvPr id="125" name="Rectangle 124">
              <a:extLst>
                <a:ext uri="{FF2B5EF4-FFF2-40B4-BE49-F238E27FC236}">
                  <a16:creationId xmlns:a16="http://schemas.microsoft.com/office/drawing/2014/main" id="{7723FE6A-BCF8-48A7-90E0-672DE1B4893F}"/>
                </a:ext>
              </a:extLst>
            </p:cNvPr>
            <p:cNvSpPr/>
            <p:nvPr/>
          </p:nvSpPr>
          <p:spPr>
            <a:xfrm>
              <a:off x="1491216" y="1404189"/>
              <a:ext cx="991581" cy="49579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sp>
          <p:nvSpPr>
            <p:cNvPr id="126" name="Rectangle 125">
              <a:extLst>
                <a:ext uri="{FF2B5EF4-FFF2-40B4-BE49-F238E27FC236}">
                  <a16:creationId xmlns:a16="http://schemas.microsoft.com/office/drawing/2014/main" id="{EF889BC2-CB06-4F91-B9F5-2A0978E6903F}"/>
                </a:ext>
              </a:extLst>
            </p:cNvPr>
            <p:cNvSpPr/>
            <p:nvPr/>
          </p:nvSpPr>
          <p:spPr>
            <a:xfrm>
              <a:off x="1573325" y="1484395"/>
              <a:ext cx="330251" cy="169120"/>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000000"/>
                  </a:solidFill>
                  <a:effectLst/>
                  <a:ea typeface="Calibri" panose="020F0502020204030204" pitchFamily="34" charset="0"/>
                  <a:cs typeface="Times New Roman" panose="02020603050405020304" pitchFamily="18" charset="0"/>
                </a:rPr>
                <a:t>cache 56</a:t>
              </a:r>
              <a:endParaRPr lang="en-US" sz="3200" dirty="0">
                <a:effectLst/>
                <a:latin typeface="Times New Roman" panose="02020603050405020304" pitchFamily="18" charset="0"/>
                <a:ea typeface="Times New Roman" panose="02020603050405020304" pitchFamily="18" charset="0"/>
              </a:endParaRPr>
            </a:p>
          </p:txBody>
        </p:sp>
        <p:sp>
          <p:nvSpPr>
            <p:cNvPr id="127" name="Rectangle 126">
              <a:extLst>
                <a:ext uri="{FF2B5EF4-FFF2-40B4-BE49-F238E27FC236}">
                  <a16:creationId xmlns:a16="http://schemas.microsoft.com/office/drawing/2014/main" id="{152E8224-31FA-4D59-AA33-6A8DA3D03818}"/>
                </a:ext>
              </a:extLst>
            </p:cNvPr>
            <p:cNvSpPr/>
            <p:nvPr/>
          </p:nvSpPr>
          <p:spPr>
            <a:xfrm>
              <a:off x="2068564" y="1484395"/>
              <a:ext cx="330251" cy="169120"/>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000000"/>
                  </a:solidFill>
                  <a:effectLst/>
                  <a:ea typeface="Calibri" panose="020F0502020204030204" pitchFamily="34" charset="0"/>
                  <a:cs typeface="Times New Roman" panose="02020603050405020304" pitchFamily="18" charset="0"/>
                </a:rPr>
                <a:t>cache 63</a:t>
              </a:r>
              <a:endParaRPr lang="en-US" sz="3200" dirty="0">
                <a:effectLst/>
                <a:latin typeface="Times New Roman" panose="02020603050405020304" pitchFamily="18" charset="0"/>
                <a:ea typeface="Times New Roman" panose="02020603050405020304" pitchFamily="18" charset="0"/>
              </a:endParaRPr>
            </a:p>
          </p:txBody>
        </p:sp>
        <p:sp>
          <p:nvSpPr>
            <p:cNvPr id="128" name="Rectangle 127">
              <a:extLst>
                <a:ext uri="{FF2B5EF4-FFF2-40B4-BE49-F238E27FC236}">
                  <a16:creationId xmlns:a16="http://schemas.microsoft.com/office/drawing/2014/main" id="{8404D9CB-F417-4416-9C89-FD34705475E8}"/>
                </a:ext>
              </a:extLst>
            </p:cNvPr>
            <p:cNvSpPr/>
            <p:nvPr/>
          </p:nvSpPr>
          <p:spPr>
            <a:xfrm>
              <a:off x="1819291" y="1732844"/>
              <a:ext cx="330251" cy="162509"/>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ea typeface="Times New Roman" panose="02020603050405020304" pitchFamily="18" charset="0"/>
                  <a:cs typeface="Times New Roman" panose="02020603050405020304" pitchFamily="18" charset="0"/>
                </a:rPr>
                <a:t>MC 7</a:t>
              </a:r>
              <a:endParaRPr lang="en-US" sz="2400">
                <a:effectLst/>
                <a:latin typeface="Times New Roman" panose="02020603050405020304" pitchFamily="18" charset="0"/>
                <a:ea typeface="Times New Roman" panose="02020603050405020304" pitchFamily="18" charset="0"/>
              </a:endParaRPr>
            </a:p>
          </p:txBody>
        </p:sp>
        <p:cxnSp>
          <p:nvCxnSpPr>
            <p:cNvPr id="129" name="Straight Connector 128">
              <a:extLst>
                <a:ext uri="{FF2B5EF4-FFF2-40B4-BE49-F238E27FC236}">
                  <a16:creationId xmlns:a16="http://schemas.microsoft.com/office/drawing/2014/main" id="{5141D0EF-4351-4FE7-93AB-E7BCEDBB68CB}"/>
                </a:ext>
              </a:extLst>
            </p:cNvPr>
            <p:cNvCxnSpPr/>
            <p:nvPr/>
          </p:nvCxnSpPr>
          <p:spPr>
            <a:xfrm flipV="1">
              <a:off x="1738587" y="1321061"/>
              <a:ext cx="0" cy="163061"/>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C9081604-58E6-4003-BD2A-A6B38FFD0FAB}"/>
                </a:ext>
              </a:extLst>
            </p:cNvPr>
            <p:cNvCxnSpPr/>
            <p:nvPr/>
          </p:nvCxnSpPr>
          <p:spPr>
            <a:xfrm flipH="1">
              <a:off x="1985107" y="1899483"/>
              <a:ext cx="1378" cy="170497"/>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71F7509D-1688-407B-A314-3BD479145A12}"/>
                </a:ext>
              </a:extLst>
            </p:cNvPr>
            <p:cNvCxnSpPr/>
            <p:nvPr/>
          </p:nvCxnSpPr>
          <p:spPr>
            <a:xfrm flipV="1">
              <a:off x="2233827" y="1321061"/>
              <a:ext cx="0" cy="163061"/>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sp>
          <p:nvSpPr>
            <p:cNvPr id="132" name="Text Box 48">
              <a:extLst>
                <a:ext uri="{FF2B5EF4-FFF2-40B4-BE49-F238E27FC236}">
                  <a16:creationId xmlns:a16="http://schemas.microsoft.com/office/drawing/2014/main" id="{B17BC578-97BB-4564-9CB0-D861BEE31F71}"/>
                </a:ext>
              </a:extLst>
            </p:cNvPr>
            <p:cNvSpPr txBox="1"/>
            <p:nvPr/>
          </p:nvSpPr>
          <p:spPr>
            <a:xfrm>
              <a:off x="1186027" y="1581976"/>
              <a:ext cx="196113" cy="127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sp>
          <p:nvSpPr>
            <p:cNvPr id="133" name="Text Box 48">
              <a:extLst>
                <a:ext uri="{FF2B5EF4-FFF2-40B4-BE49-F238E27FC236}">
                  <a16:creationId xmlns:a16="http://schemas.microsoft.com/office/drawing/2014/main" id="{FEF03DA0-8782-48AE-87D3-4954A64E17FE}"/>
                </a:ext>
              </a:extLst>
            </p:cNvPr>
            <p:cNvSpPr txBox="1"/>
            <p:nvPr/>
          </p:nvSpPr>
          <p:spPr>
            <a:xfrm>
              <a:off x="482149" y="1530353"/>
              <a:ext cx="195580" cy="127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00">
                  <a:effectLst/>
                  <a:ea typeface="Calibri" panose="020F0502020204030204" pitchFamily="34" charset="0"/>
                </a:rPr>
                <a:t>•••</a:t>
              </a:r>
              <a:endParaRPr lang="en-US" sz="240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1000"/>
                </a:spcAft>
              </a:pPr>
              <a:r>
                <a:rPr lang="en-US" sz="1000">
                  <a:effectLst/>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
          <p:nvSpPr>
            <p:cNvPr id="134" name="Text Box 48">
              <a:extLst>
                <a:ext uri="{FF2B5EF4-FFF2-40B4-BE49-F238E27FC236}">
                  <a16:creationId xmlns:a16="http://schemas.microsoft.com/office/drawing/2014/main" id="{60A9619D-3FD3-4876-8655-5ADA6400DE5C}"/>
                </a:ext>
              </a:extLst>
            </p:cNvPr>
            <p:cNvSpPr txBox="1"/>
            <p:nvPr/>
          </p:nvSpPr>
          <p:spPr>
            <a:xfrm>
              <a:off x="1893506" y="1526903"/>
              <a:ext cx="194945" cy="1263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00">
                  <a:effectLst/>
                  <a:ea typeface="Calibri" panose="020F0502020204030204" pitchFamily="34" charset="0"/>
                </a:rPr>
                <a:t>•••</a:t>
              </a:r>
              <a:endParaRPr lang="en-US" sz="240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1000"/>
                </a:spcAft>
              </a:pPr>
              <a:r>
                <a:rPr lang="en-US" sz="1000">
                  <a:effectLst/>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
          <p:nvSpPr>
            <p:cNvPr id="135" name="Rectangle 134">
              <a:extLst>
                <a:ext uri="{FF2B5EF4-FFF2-40B4-BE49-F238E27FC236}">
                  <a16:creationId xmlns:a16="http://schemas.microsoft.com/office/drawing/2014/main" id="{73AA594A-379F-4D83-9445-E89DBE2518EB}"/>
                </a:ext>
              </a:extLst>
            </p:cNvPr>
            <p:cNvSpPr/>
            <p:nvPr/>
          </p:nvSpPr>
          <p:spPr>
            <a:xfrm>
              <a:off x="113884" y="693871"/>
              <a:ext cx="271812" cy="1352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Calibri" panose="020F0502020204030204" pitchFamily="34" charset="0"/>
                  <a:cs typeface="Times New Roman" panose="02020603050405020304" pitchFamily="18" charset="0"/>
                </a:rPr>
                <a:t>cache</a:t>
              </a:r>
              <a:endParaRPr lang="en-US" sz="2400">
                <a:effectLst/>
                <a:ea typeface="Calibri" panose="020F0502020204030204" pitchFamily="34" charset="0"/>
                <a:cs typeface="Times New Roman" panose="02020603050405020304" pitchFamily="18" charset="0"/>
              </a:endParaRPr>
            </a:p>
          </p:txBody>
        </p:sp>
      </p:grpSp>
      <p:sp>
        <p:nvSpPr>
          <p:cNvPr id="3" name="Slide Number Placeholder 2">
            <a:extLst>
              <a:ext uri="{FF2B5EF4-FFF2-40B4-BE49-F238E27FC236}">
                <a16:creationId xmlns:a16="http://schemas.microsoft.com/office/drawing/2014/main" id="{3BE39A86-7E6E-4CCA-8E93-9C11AEF6AE4B}"/>
              </a:ext>
            </a:extLst>
          </p:cNvPr>
          <p:cNvSpPr>
            <a:spLocks noGrp="1"/>
          </p:cNvSpPr>
          <p:nvPr>
            <p:ph type="sldNum" sz="quarter" idx="12"/>
          </p:nvPr>
        </p:nvSpPr>
        <p:spPr/>
        <p:txBody>
          <a:bodyPr/>
          <a:lstStyle/>
          <a:p>
            <a:fld id="{6CB17CCE-FB62-4148-BB78-00FAE9DDB746}" type="slidenum">
              <a:rPr lang="en-US" smtClean="0"/>
              <a:t>23</a:t>
            </a:fld>
            <a:endParaRPr lang="en-US"/>
          </a:p>
        </p:txBody>
      </p:sp>
    </p:spTree>
    <p:extLst>
      <p:ext uri="{BB962C8B-B14F-4D97-AF65-F5344CB8AC3E}">
        <p14:creationId xmlns:p14="http://schemas.microsoft.com/office/powerpoint/2010/main" val="666877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4AB60F-889B-4B6B-856B-ABF0E1DB826A}"/>
              </a:ext>
            </a:extLst>
          </p:cNvPr>
          <p:cNvSpPr>
            <a:spLocks noGrp="1"/>
          </p:cNvSpPr>
          <p:nvPr>
            <p:ph type="title"/>
          </p:nvPr>
        </p:nvSpPr>
        <p:spPr>
          <a:xfrm>
            <a:off x="628650" y="228600"/>
            <a:ext cx="7886700" cy="374073"/>
          </a:xfrm>
        </p:spPr>
        <p:txBody>
          <a:bodyPr>
            <a:normAutofit fontScale="90000"/>
          </a:bodyPr>
          <a:lstStyle/>
          <a:p>
            <a:pPr algn="ctr"/>
            <a:r>
              <a:rPr lang="en-US" dirty="0"/>
              <a:t>XMT Architecture (cont’d)</a:t>
            </a:r>
          </a:p>
        </p:txBody>
      </p:sp>
      <p:sp>
        <p:nvSpPr>
          <p:cNvPr id="6" name="Content Placeholder 5">
            <a:extLst>
              <a:ext uri="{FF2B5EF4-FFF2-40B4-BE49-F238E27FC236}">
                <a16:creationId xmlns:a16="http://schemas.microsoft.com/office/drawing/2014/main" id="{1166FE73-5B61-4053-BCF5-5E070C6C9F42}"/>
              </a:ext>
            </a:extLst>
          </p:cNvPr>
          <p:cNvSpPr>
            <a:spLocks noGrp="1"/>
          </p:cNvSpPr>
          <p:nvPr>
            <p:ph idx="1"/>
          </p:nvPr>
        </p:nvSpPr>
        <p:spPr>
          <a:xfrm>
            <a:off x="311727" y="820882"/>
            <a:ext cx="8728364" cy="5787736"/>
          </a:xfrm>
        </p:spPr>
        <p:txBody>
          <a:bodyPr>
            <a:normAutofit/>
          </a:bodyPr>
          <a:lstStyle/>
          <a:p>
            <a:r>
              <a:rPr lang="en-US" dirty="0" smtClean="0"/>
              <a:t>How come? </a:t>
            </a:r>
          </a:p>
          <a:p>
            <a:pPr marL="0" indent="0">
              <a:buNone/>
            </a:pPr>
            <a:r>
              <a:rPr lang="en-US" dirty="0" smtClean="0"/>
              <a:t>1. Many </a:t>
            </a:r>
            <a:r>
              <a:rPr lang="en-US" dirty="0"/>
              <a:t>programs consist of both serial sections of code and parallel sections, potentially with varying degrees of </a:t>
            </a:r>
            <a:r>
              <a:rPr lang="en-US" dirty="0" smtClean="0"/>
              <a:t>parallelism.</a:t>
            </a:r>
            <a:r>
              <a:rPr lang="en-US" dirty="0"/>
              <a:t> </a:t>
            </a:r>
            <a:r>
              <a:rPr lang="en-US" dirty="0" smtClean="0"/>
              <a:t>Need: Strong </a:t>
            </a:r>
            <a:r>
              <a:rPr lang="en-US" dirty="0"/>
              <a:t>serial support </a:t>
            </a:r>
            <a:endParaRPr lang="en-US" dirty="0" smtClean="0"/>
          </a:p>
          <a:p>
            <a:pPr marL="0" indent="0">
              <a:buNone/>
            </a:pPr>
            <a:r>
              <a:rPr lang="en-US" dirty="0" smtClean="0"/>
              <a:t>2</a:t>
            </a:r>
            <a:r>
              <a:rPr lang="en-US" dirty="0"/>
              <a:t>. </a:t>
            </a:r>
            <a:r>
              <a:rPr lang="en-US" dirty="0" smtClean="0"/>
              <a:t>Many programs </a:t>
            </a:r>
            <a:r>
              <a:rPr lang="en-US" dirty="0"/>
              <a:t>with fine-grained </a:t>
            </a:r>
            <a:r>
              <a:rPr lang="en-US" dirty="0" smtClean="0"/>
              <a:t>threaded parallelism</a:t>
            </a:r>
            <a:r>
              <a:rPr lang="en-US" dirty="0"/>
              <a:t> </a:t>
            </a:r>
            <a:r>
              <a:rPr lang="en-US" dirty="0" smtClean="0"/>
              <a:t>need to “rethread”.  Switch </a:t>
            </a:r>
            <a:r>
              <a:rPr lang="en-US" dirty="0"/>
              <a:t>to serial mode and back to parallel mode </a:t>
            </a:r>
            <a:r>
              <a:rPr lang="en-US" i="1" dirty="0" smtClean="0"/>
              <a:t>can be effective</a:t>
            </a:r>
            <a:endParaRPr lang="en-US" dirty="0" smtClean="0"/>
          </a:p>
          <a:p>
            <a:pPr marL="0" indent="0">
              <a:buNone/>
            </a:pPr>
            <a:endParaRPr lang="en-US" sz="3100" dirty="0" smtClean="0"/>
          </a:p>
          <a:p>
            <a:pPr marL="0" indent="0">
              <a:buNone/>
            </a:pPr>
            <a:r>
              <a:rPr lang="en-US" sz="3100" dirty="0" smtClean="0"/>
              <a:t>But</a:t>
            </a:r>
            <a:r>
              <a:rPr lang="en-US" sz="3100" dirty="0"/>
              <a:t>, what are the prospects that architecture insights and, in particular, memory architecture ones reach commercial implementation</a:t>
            </a:r>
            <a:r>
              <a:rPr lang="en-US" sz="3100" dirty="0" smtClean="0"/>
              <a:t>?</a:t>
            </a:r>
          </a:p>
        </p:txBody>
      </p:sp>
      <p:sp>
        <p:nvSpPr>
          <p:cNvPr id="7" name="Slide Number Placeholder 6">
            <a:extLst>
              <a:ext uri="{FF2B5EF4-FFF2-40B4-BE49-F238E27FC236}">
                <a16:creationId xmlns:a16="http://schemas.microsoft.com/office/drawing/2014/main" id="{EDA53524-8BEF-403C-A248-44D82AD6F76A}"/>
              </a:ext>
            </a:extLst>
          </p:cNvPr>
          <p:cNvSpPr>
            <a:spLocks noGrp="1"/>
          </p:cNvSpPr>
          <p:nvPr>
            <p:ph type="sldNum" sz="quarter" idx="12"/>
          </p:nvPr>
        </p:nvSpPr>
        <p:spPr/>
        <p:txBody>
          <a:bodyPr/>
          <a:lstStyle/>
          <a:p>
            <a:fld id="{6CB17CCE-FB62-4148-BB78-00FAE9DDB746}" type="slidenum">
              <a:rPr lang="en-US" smtClean="0"/>
              <a:t>24</a:t>
            </a:fld>
            <a:endParaRPr lang="en-US"/>
          </a:p>
        </p:txBody>
      </p:sp>
    </p:spTree>
    <p:extLst>
      <p:ext uri="{BB962C8B-B14F-4D97-AF65-F5344CB8AC3E}">
        <p14:creationId xmlns:p14="http://schemas.microsoft.com/office/powerpoint/2010/main" val="166227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E48-B06E-4141-B133-8B6F108CBF1A}"/>
              </a:ext>
            </a:extLst>
          </p:cNvPr>
          <p:cNvSpPr>
            <a:spLocks noGrp="1"/>
          </p:cNvSpPr>
          <p:nvPr>
            <p:ph type="title"/>
          </p:nvPr>
        </p:nvSpPr>
        <p:spPr>
          <a:xfrm>
            <a:off x="457200" y="0"/>
            <a:ext cx="8229600" cy="1143000"/>
          </a:xfrm>
        </p:spPr>
        <p:txBody>
          <a:bodyPr/>
          <a:lstStyle/>
          <a:p>
            <a:r>
              <a:rPr lang="en-US" dirty="0" smtClean="0"/>
              <a:t>Preview</a:t>
            </a:r>
            <a:endParaRPr lang="en-US" dirty="0"/>
          </a:p>
        </p:txBody>
      </p:sp>
      <p:sp>
        <p:nvSpPr>
          <p:cNvPr id="3" name="Content Placeholder 2">
            <a:extLst>
              <a:ext uri="{FF2B5EF4-FFF2-40B4-BE49-F238E27FC236}">
                <a16:creationId xmlns:a16="http://schemas.microsoft.com/office/drawing/2014/main" id="{3316CB01-32C3-4EDE-80C5-B8C608835F76}"/>
              </a:ext>
            </a:extLst>
          </p:cNvPr>
          <p:cNvSpPr>
            <a:spLocks noGrp="1"/>
          </p:cNvSpPr>
          <p:nvPr>
            <p:ph idx="1"/>
          </p:nvPr>
        </p:nvSpPr>
        <p:spPr>
          <a:xfrm>
            <a:off x="628650" y="1309256"/>
            <a:ext cx="8058150" cy="4867708"/>
          </a:xfrm>
        </p:spPr>
        <p:txBody>
          <a:bodyPr>
            <a:normAutofit/>
          </a:bodyPr>
          <a:lstStyle/>
          <a:p>
            <a:r>
              <a:rPr lang="en-US" dirty="0" smtClean="0"/>
              <a:t>While </a:t>
            </a:r>
            <a:r>
              <a:rPr lang="en-US" dirty="0"/>
              <a:t>their original </a:t>
            </a:r>
            <a:r>
              <a:rPr lang="en-US" dirty="0" smtClean="0"/>
              <a:t>principles guided </a:t>
            </a:r>
            <a:r>
              <a:rPr lang="en-US" dirty="0"/>
              <a:t>them in the opposite </a:t>
            </a:r>
            <a:r>
              <a:rPr lang="en-US" dirty="0" smtClean="0"/>
              <a:t>direction, new evidence that:</a:t>
            </a:r>
            <a:endParaRPr lang="en-US" dirty="0"/>
          </a:p>
          <a:p>
            <a:pPr lvl="1"/>
            <a:r>
              <a:rPr lang="en-US" dirty="0"/>
              <a:t>both multi-core and GPU design have been getting much closer to this hybrid memory architecture, and</a:t>
            </a:r>
          </a:p>
          <a:p>
            <a:pPr lvl="1"/>
            <a:r>
              <a:rPr lang="en-US" dirty="0"/>
              <a:t>reasoning that their current quest for more effective support of fine-grained irregular parallelism drew them closer to such memory architecture</a:t>
            </a:r>
          </a:p>
          <a:p>
            <a:pPr marL="0" indent="0">
              <a:buNone/>
            </a:pPr>
            <a:endParaRPr lang="en-US" dirty="0"/>
          </a:p>
        </p:txBody>
      </p:sp>
      <p:sp>
        <p:nvSpPr>
          <p:cNvPr id="4" name="Slide Number Placeholder 3">
            <a:extLst>
              <a:ext uri="{FF2B5EF4-FFF2-40B4-BE49-F238E27FC236}">
                <a16:creationId xmlns:a16="http://schemas.microsoft.com/office/drawing/2014/main" id="{8FFA3DE8-D8C9-4509-B13C-B3BC81792C8F}"/>
              </a:ext>
            </a:extLst>
          </p:cNvPr>
          <p:cNvSpPr>
            <a:spLocks noGrp="1"/>
          </p:cNvSpPr>
          <p:nvPr>
            <p:ph type="sldNum" sz="quarter" idx="12"/>
          </p:nvPr>
        </p:nvSpPr>
        <p:spPr/>
        <p:txBody>
          <a:bodyPr/>
          <a:lstStyle/>
          <a:p>
            <a:fld id="{6CB17CCE-FB62-4148-BB78-00FAE9DDB746}" type="slidenum">
              <a:rPr lang="en-US" smtClean="0"/>
              <a:t>25</a:t>
            </a:fld>
            <a:endParaRPr lang="en-US"/>
          </a:p>
        </p:txBody>
      </p:sp>
    </p:spTree>
    <p:extLst>
      <p:ext uri="{BB962C8B-B14F-4D97-AF65-F5344CB8AC3E}">
        <p14:creationId xmlns:p14="http://schemas.microsoft.com/office/powerpoint/2010/main" val="2531221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r>
              <a:rPr lang="en-US" dirty="0"/>
              <a:t>for </a:t>
            </a:r>
            <a:r>
              <a:rPr lang="en-US" dirty="0" smtClean="0"/>
              <a:t>architecture</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800" dirty="0"/>
              <a:t>F</a:t>
            </a:r>
            <a:r>
              <a:rPr lang="en-US" sz="2800" dirty="0" smtClean="0"/>
              <a:t>astest </a:t>
            </a:r>
            <a:r>
              <a:rPr lang="en-US" sz="2800" dirty="0"/>
              <a:t>implementation from whatever parallelism programmer/</a:t>
            </a:r>
            <a:r>
              <a:rPr lang="en-US" sz="2800" dirty="0" smtClean="0"/>
              <a:t>application </a:t>
            </a:r>
            <a:r>
              <a:rPr lang="en-US" sz="2800" dirty="0"/>
              <a:t>provide</a:t>
            </a:r>
            <a:r>
              <a:rPr lang="en-US" sz="2800" dirty="0">
                <a:solidFill>
                  <a:srgbClr val="FF0000"/>
                </a:solidFill>
              </a:rPr>
              <a:t> </a:t>
            </a:r>
            <a:r>
              <a:rPr lang="en-US" sz="2800" dirty="0" smtClean="0"/>
              <a:t> </a:t>
            </a:r>
          </a:p>
          <a:p>
            <a:pPr marL="0" indent="0">
              <a:buNone/>
            </a:pPr>
            <a:endParaRPr lang="en-US" sz="2800" dirty="0" smtClean="0"/>
          </a:p>
          <a:p>
            <a:pPr marL="0" indent="0" algn="ctr">
              <a:buNone/>
            </a:pPr>
            <a:r>
              <a:rPr lang="en-US" sz="2800" u="sng" dirty="0" smtClean="0"/>
              <a:t>Point of next slides </a:t>
            </a:r>
          </a:p>
          <a:p>
            <a:pPr>
              <a:buFontTx/>
              <a:buChar char="-"/>
            </a:pPr>
            <a:r>
              <a:rPr lang="en-US" sz="2800" dirty="0" smtClean="0"/>
              <a:t>Much to be desired for limited parallelism</a:t>
            </a:r>
          </a:p>
          <a:p>
            <a:pPr>
              <a:buFontTx/>
              <a:buChar char="-"/>
            </a:pPr>
            <a:r>
              <a:rPr lang="en-US" sz="2800" dirty="0" smtClean="0"/>
              <a:t>Conditions where CPU doing better than GPU</a:t>
            </a:r>
          </a:p>
          <a:p>
            <a:pPr>
              <a:buFontTx/>
              <a:buChar char="-"/>
            </a:pPr>
            <a:r>
              <a:rPr lang="en-US" sz="2800" dirty="0" smtClean="0">
                <a:solidFill>
                  <a:srgbClr val="FF0000"/>
                </a:solidFill>
              </a:rPr>
              <a:t>Can CPU/GPU do better if they get closer to XMT</a:t>
            </a:r>
            <a:r>
              <a:rPr lang="en-US" sz="2800" dirty="0">
                <a:solidFill>
                  <a:srgbClr val="FF0000"/>
                </a:solidFill>
              </a:rPr>
              <a:t>?</a:t>
            </a:r>
            <a:endParaRPr lang="en-US" sz="2800" dirty="0" smtClean="0">
              <a:solidFill>
                <a:srgbClr val="FF0000"/>
              </a:solidFill>
            </a:endParaRPr>
          </a:p>
          <a:p>
            <a:pPr marL="0" indent="0">
              <a:buNone/>
            </a:pPr>
            <a:endParaRPr lang="en-US" sz="2800" dirty="0" smtClean="0">
              <a:solidFill>
                <a:srgbClr val="FF0000"/>
              </a:solidFill>
            </a:endParaRPr>
          </a:p>
          <a:p>
            <a:pPr marL="0" indent="0">
              <a:buNone/>
            </a:pPr>
            <a:endParaRPr lang="en-US" sz="2800" dirty="0"/>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26</a:t>
            </a:fld>
            <a:endParaRPr lang="en-US" dirty="0"/>
          </a:p>
        </p:txBody>
      </p:sp>
    </p:spTree>
    <p:extLst>
      <p:ext uri="{BB962C8B-B14F-4D97-AF65-F5344CB8AC3E}">
        <p14:creationId xmlns:p14="http://schemas.microsoft.com/office/powerpoint/2010/main" val="2160929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0BBF-3815-4B35-B3DF-FFBC8CC6236B}"/>
              </a:ext>
            </a:extLst>
          </p:cNvPr>
          <p:cNvSpPr>
            <a:spLocks noGrp="1"/>
          </p:cNvSpPr>
          <p:nvPr>
            <p:ph type="title"/>
          </p:nvPr>
        </p:nvSpPr>
        <p:spPr>
          <a:xfrm>
            <a:off x="-230820" y="125428"/>
            <a:ext cx="9490228" cy="1094707"/>
          </a:xfrm>
        </p:spPr>
        <p:txBody>
          <a:bodyPr>
            <a:normAutofit/>
          </a:bodyPr>
          <a:lstStyle/>
          <a:p>
            <a:r>
              <a:rPr lang="en-US" sz="3500" dirty="0"/>
              <a:t>GPU memory architectures: something changed…</a:t>
            </a:r>
          </a:p>
        </p:txBody>
      </p:sp>
      <p:sp>
        <p:nvSpPr>
          <p:cNvPr id="3" name="Content Placeholder 2">
            <a:extLst>
              <a:ext uri="{FF2B5EF4-FFF2-40B4-BE49-F238E27FC236}">
                <a16:creationId xmlns:a16="http://schemas.microsoft.com/office/drawing/2014/main" id="{9FA6E536-293D-4CA5-B94C-DE2010658FB7}"/>
              </a:ext>
            </a:extLst>
          </p:cNvPr>
          <p:cNvSpPr>
            <a:spLocks noGrp="1"/>
          </p:cNvSpPr>
          <p:nvPr>
            <p:ph idx="1"/>
          </p:nvPr>
        </p:nvSpPr>
        <p:spPr>
          <a:xfrm>
            <a:off x="628650" y="1427747"/>
            <a:ext cx="7886700" cy="4749216"/>
          </a:xfrm>
        </p:spPr>
        <p:txBody>
          <a:bodyPr>
            <a:normAutofit fontScale="77500" lnSpcReduction="20000"/>
          </a:bodyPr>
          <a:lstStyle/>
          <a:p>
            <a:r>
              <a:rPr lang="en-US" dirty="0"/>
              <a:t>Compared run-times cycle-accurate simulations of programs </a:t>
            </a:r>
            <a:r>
              <a:rPr lang="en-US" dirty="0" smtClean="0"/>
              <a:t>on </a:t>
            </a:r>
            <a:r>
              <a:rPr lang="en-US" dirty="0" err="1" smtClean="0"/>
              <a:t>FusionSim</a:t>
            </a:r>
            <a:r>
              <a:rPr lang="en-US" dirty="0" smtClean="0"/>
              <a:t> </a:t>
            </a:r>
            <a:r>
              <a:rPr lang="en-US" dirty="0"/>
              <a:t>(based on GPGPU-</a:t>
            </a:r>
            <a:r>
              <a:rPr lang="en-US" dirty="0" err="1"/>
              <a:t>Sim</a:t>
            </a:r>
            <a:r>
              <a:rPr lang="en-US" dirty="0"/>
              <a:t>) </a:t>
            </a:r>
            <a:r>
              <a:rPr lang="en-US" dirty="0" smtClean="0"/>
              <a:t>versus </a:t>
            </a:r>
            <a:r>
              <a:rPr lang="en-US" dirty="0"/>
              <a:t>recent NVIDIA GPU:</a:t>
            </a:r>
          </a:p>
          <a:p>
            <a:pPr marL="457200" lvl="1" indent="0">
              <a:buNone/>
            </a:pPr>
            <a:r>
              <a:rPr lang="en-US" dirty="0"/>
              <a:t>1. Matched NVIDIA GTX 480 GPU (Fermi architecture). Then,</a:t>
            </a:r>
          </a:p>
          <a:p>
            <a:pPr marL="457200" lvl="1" indent="0">
              <a:buNone/>
            </a:pPr>
            <a:r>
              <a:rPr lang="en-US" dirty="0"/>
              <a:t>2. Sought to develop a cycle-accurate simulation of the Tesla M40 GPU (Maxwell architecture, 2 generations later) for further research</a:t>
            </a:r>
          </a:p>
          <a:p>
            <a:r>
              <a:rPr lang="en-US" dirty="0"/>
              <a:t>Ran a list ranking (highly irregular parallel pointer jumping) benchmark of three NVIDIA GPUs as well as FusionSim</a:t>
            </a:r>
          </a:p>
          <a:p>
            <a:r>
              <a:rPr lang="en-US" dirty="0"/>
              <a:t>However, we had to abandon our plans since we could not get FusionSim to match the actual performance of modern GPUs</a:t>
            </a:r>
          </a:p>
          <a:p>
            <a:pPr marL="0" indent="0">
              <a:buNone/>
            </a:pPr>
            <a:r>
              <a:rPr lang="en-US" u="sng" dirty="0"/>
              <a:t>Anecdotal conclusion</a:t>
            </a:r>
            <a:r>
              <a:rPr lang="en-US" dirty="0"/>
              <a:t>: something must have changed</a:t>
            </a:r>
          </a:p>
        </p:txBody>
      </p:sp>
      <p:sp>
        <p:nvSpPr>
          <p:cNvPr id="4" name="Slide Number Placeholder 3">
            <a:extLst>
              <a:ext uri="{FF2B5EF4-FFF2-40B4-BE49-F238E27FC236}">
                <a16:creationId xmlns:a16="http://schemas.microsoft.com/office/drawing/2014/main" id="{DF8D5227-D0CB-4C49-80BE-7D13A5AADE52}"/>
              </a:ext>
            </a:extLst>
          </p:cNvPr>
          <p:cNvSpPr>
            <a:spLocks noGrp="1"/>
          </p:cNvSpPr>
          <p:nvPr>
            <p:ph type="sldNum" sz="quarter" idx="12"/>
          </p:nvPr>
        </p:nvSpPr>
        <p:spPr/>
        <p:txBody>
          <a:bodyPr/>
          <a:lstStyle/>
          <a:p>
            <a:fld id="{6CB17CCE-FB62-4148-BB78-00FAE9DDB746}" type="slidenum">
              <a:rPr lang="en-US" smtClean="0"/>
              <a:t>27</a:t>
            </a:fld>
            <a:endParaRPr lang="en-US"/>
          </a:p>
        </p:txBody>
      </p:sp>
    </p:spTree>
    <p:extLst>
      <p:ext uri="{BB962C8B-B14F-4D97-AF65-F5344CB8AC3E}">
        <p14:creationId xmlns:p14="http://schemas.microsoft.com/office/powerpoint/2010/main" val="3598020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FA76-AF32-4FCA-8E54-A5E37B948E2E}"/>
              </a:ext>
            </a:extLst>
          </p:cNvPr>
          <p:cNvSpPr>
            <a:spLocks noGrp="1"/>
          </p:cNvSpPr>
          <p:nvPr>
            <p:ph type="title"/>
          </p:nvPr>
        </p:nvSpPr>
        <p:spPr>
          <a:xfrm>
            <a:off x="0" y="365126"/>
            <a:ext cx="9077826" cy="990433"/>
          </a:xfrm>
        </p:spPr>
        <p:txBody>
          <a:bodyPr>
            <a:normAutofit fontScale="90000"/>
          </a:bodyPr>
          <a:lstStyle/>
          <a:p>
            <a:r>
              <a:rPr lang="en-US" sz="4000" dirty="0"/>
              <a:t>GPU memory architectures: something changed (cont.)</a:t>
            </a:r>
          </a:p>
        </p:txBody>
      </p:sp>
      <p:sp>
        <p:nvSpPr>
          <p:cNvPr id="5" name="Content Placeholder 4">
            <a:extLst>
              <a:ext uri="{FF2B5EF4-FFF2-40B4-BE49-F238E27FC236}">
                <a16:creationId xmlns:a16="http://schemas.microsoft.com/office/drawing/2014/main" id="{F435D950-D8AE-4753-8BAD-0D867BE1A485}"/>
              </a:ext>
            </a:extLst>
          </p:cNvPr>
          <p:cNvSpPr>
            <a:spLocks noGrp="1"/>
          </p:cNvSpPr>
          <p:nvPr>
            <p:ph sz="half" idx="2"/>
          </p:nvPr>
        </p:nvSpPr>
        <p:spPr>
          <a:xfrm>
            <a:off x="4433637" y="1844675"/>
            <a:ext cx="4559968" cy="4351338"/>
          </a:xfrm>
        </p:spPr>
        <p:txBody>
          <a:bodyPr>
            <a:normAutofit fontScale="70000" lnSpcReduction="20000"/>
          </a:bodyPr>
          <a:lstStyle/>
          <a:p>
            <a:endParaRPr lang="en-US" dirty="0"/>
          </a:p>
          <a:p>
            <a:pPr marL="0" indent="0">
              <a:buNone/>
            </a:pPr>
            <a:r>
              <a:rPr lang="en-US" dirty="0"/>
              <a:t>1. For small input sizes (&lt; 8000 elements), FusionSim underestimates benchmark run time relative to all three GPUs.</a:t>
            </a:r>
          </a:p>
          <a:p>
            <a:pPr lvl="1"/>
            <a:r>
              <a:rPr lang="en-US" dirty="0"/>
              <a:t>Suggests: some kernel launch overheads are not reflected in FusionSim</a:t>
            </a:r>
          </a:p>
          <a:p>
            <a:pPr marL="0" indent="0">
              <a:buNone/>
            </a:pPr>
            <a:r>
              <a:rPr lang="en-US" dirty="0"/>
              <a:t>2. The more recent Tesla K20 and M40 GPUs exhibit a steeper increase in runtime at around 250,000 elements than at any other point, but FusionSim does not reflect this</a:t>
            </a:r>
          </a:p>
          <a:p>
            <a:pPr lvl="1"/>
            <a:r>
              <a:rPr lang="en-US" dirty="0"/>
              <a:t>FusionSim more closely follows the older GTX 260 in this respect</a:t>
            </a:r>
          </a:p>
          <a:p>
            <a:pPr lvl="1"/>
            <a:r>
              <a:rPr lang="en-US" dirty="0"/>
              <a:t>This observation led us to suspect that NVIDIA made some improvements between the release of the GTX 260 in 2008 and the Tesla K20 in 2012</a:t>
            </a:r>
          </a:p>
        </p:txBody>
      </p:sp>
      <p:graphicFrame>
        <p:nvGraphicFramePr>
          <p:cNvPr id="9" name="Content Placeholder 8">
            <a:extLst>
              <a:ext uri="{FF2B5EF4-FFF2-40B4-BE49-F238E27FC236}">
                <a16:creationId xmlns:a16="http://schemas.microsoft.com/office/drawing/2014/main" id="{233F15F9-CBB9-4E01-AAAE-D7E0FE597B28}"/>
              </a:ext>
            </a:extLst>
          </p:cNvPr>
          <p:cNvGraphicFramePr>
            <a:graphicFrameLocks noGrp="1"/>
          </p:cNvGraphicFramePr>
          <p:nvPr>
            <p:ph sz="half" idx="1"/>
            <p:extLst>
              <p:ext uri="{D42A27DB-BD31-4B8C-83A1-F6EECF244321}">
                <p14:modId xmlns:p14="http://schemas.microsoft.com/office/powerpoint/2010/main" val="2766170379"/>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DF5EFDA-669A-40C2-B82D-F9005AA30655}"/>
              </a:ext>
            </a:extLst>
          </p:cNvPr>
          <p:cNvSpPr>
            <a:spLocks noGrp="1"/>
          </p:cNvSpPr>
          <p:nvPr>
            <p:ph type="sldNum" sz="quarter" idx="12"/>
          </p:nvPr>
        </p:nvSpPr>
        <p:spPr/>
        <p:txBody>
          <a:bodyPr/>
          <a:lstStyle/>
          <a:p>
            <a:fld id="{6CB17CCE-FB62-4148-BB78-00FAE9DDB746}" type="slidenum">
              <a:rPr lang="en-US" smtClean="0"/>
              <a:t>28</a:t>
            </a:fld>
            <a:endParaRPr lang="en-US"/>
          </a:p>
        </p:txBody>
      </p:sp>
    </p:spTree>
    <p:extLst>
      <p:ext uri="{BB962C8B-B14F-4D97-AF65-F5344CB8AC3E}">
        <p14:creationId xmlns:p14="http://schemas.microsoft.com/office/powerpoint/2010/main" val="3942382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9907"/>
          </a:xfrm>
        </p:spPr>
        <p:txBody>
          <a:bodyPr>
            <a:normAutofit/>
          </a:bodyPr>
          <a:lstStyle/>
          <a:p>
            <a:pPr algn="ctr"/>
            <a:r>
              <a:rPr lang="en-US" dirty="0"/>
              <a:t>Finally a clue…</a:t>
            </a:r>
          </a:p>
        </p:txBody>
      </p:sp>
      <p:sp>
        <p:nvSpPr>
          <p:cNvPr id="3" name="Content Placeholder 2"/>
          <p:cNvSpPr>
            <a:spLocks noGrp="1"/>
          </p:cNvSpPr>
          <p:nvPr>
            <p:ph sz="half" idx="1"/>
          </p:nvPr>
        </p:nvSpPr>
        <p:spPr>
          <a:xfrm>
            <a:off x="282742" y="1315454"/>
            <a:ext cx="4232108" cy="4861510"/>
          </a:xfrm>
        </p:spPr>
        <p:txBody>
          <a:bodyPr>
            <a:normAutofit fontScale="40000" lnSpcReduction="20000"/>
          </a:bodyPr>
          <a:lstStyle/>
          <a:p>
            <a:r>
              <a:rPr lang="en-US" sz="4000" dirty="0"/>
              <a:t>We could not make sense of this improvement based on published </a:t>
            </a:r>
            <a:r>
              <a:rPr lang="en-US" sz="4000" dirty="0" smtClean="0"/>
              <a:t>papers. Unexpected </a:t>
            </a:r>
            <a:r>
              <a:rPr lang="en-US" sz="4000" dirty="0"/>
              <a:t>given keynote talk [</a:t>
            </a:r>
            <a:r>
              <a:rPr lang="en-US" sz="4000" dirty="0" smtClean="0"/>
              <a:t>Dally’09</a:t>
            </a:r>
            <a:r>
              <a:rPr lang="en-US" sz="4000" dirty="0"/>
              <a:t>] and its well-cited claim: “locality equals efficiency”: How can parallel architectures equating locality with efficiency (and minimizing reliance on non-local memories) provide such strong support for massive data movement? </a:t>
            </a:r>
          </a:p>
          <a:p>
            <a:pPr marL="0" indent="0">
              <a:buNone/>
            </a:pPr>
            <a:r>
              <a:rPr lang="en-US" sz="4000" dirty="0" smtClean="0"/>
              <a:t>    So</a:t>
            </a:r>
            <a:r>
              <a:rPr lang="en-US" sz="4000" dirty="0"/>
              <a:t>, we </a:t>
            </a:r>
            <a:r>
              <a:rPr lang="en-US" sz="4000" dirty="0" smtClean="0"/>
              <a:t>dug further</a:t>
            </a:r>
            <a:r>
              <a:rPr lang="en-US" sz="4000" dirty="0"/>
              <a:t>.</a:t>
            </a:r>
          </a:p>
          <a:p>
            <a:r>
              <a:rPr lang="en-US" sz="4000" dirty="0" smtClean="0"/>
              <a:t>Biggest surprise: unnoticed(?) patent </a:t>
            </a:r>
            <a:r>
              <a:rPr lang="en-US" sz="4000" dirty="0"/>
              <a:t>[</a:t>
            </a:r>
            <a:r>
              <a:rPr lang="en-US" sz="4000" dirty="0" smtClean="0"/>
              <a:t>Dally’15</a:t>
            </a:r>
            <a:r>
              <a:rPr lang="en-US" sz="4000" dirty="0"/>
              <a:t>] filed </a:t>
            </a:r>
            <a:r>
              <a:rPr lang="en-US" sz="4000" dirty="0" smtClean="0"/>
              <a:t>in 2010 which seems near </a:t>
            </a:r>
            <a:r>
              <a:rPr lang="en-US" sz="4000" dirty="0"/>
              <a:t>opposite of [</a:t>
            </a:r>
            <a:r>
              <a:rPr lang="en-US" sz="4000" dirty="0" smtClean="0"/>
              <a:t>D’09</a:t>
            </a:r>
            <a:r>
              <a:rPr lang="en-US" sz="4000" dirty="0"/>
              <a:t>]: much better support for shared memory at the expense of local memories for </a:t>
            </a:r>
            <a:r>
              <a:rPr lang="en-US" sz="4000" dirty="0" smtClean="0"/>
              <a:t>GPUs</a:t>
            </a:r>
            <a:endParaRPr lang="en-US" sz="4000" dirty="0"/>
          </a:p>
          <a:p>
            <a:r>
              <a:rPr lang="en-US" sz="4000" dirty="0"/>
              <a:t>Indeed</a:t>
            </a:r>
            <a:r>
              <a:rPr lang="en-US" sz="4000" dirty="0" smtClean="0"/>
              <a:t>, </a:t>
            </a:r>
            <a:r>
              <a:rPr lang="en-US" sz="4000" dirty="0"/>
              <a:t>information </a:t>
            </a:r>
            <a:r>
              <a:rPr lang="en-US" sz="4000" dirty="0" smtClean="0"/>
              <a:t>on </a:t>
            </a:r>
            <a:r>
              <a:rPr lang="en-US" sz="4000" dirty="0"/>
              <a:t>the streaming multiprocessor in the NVIDIA P100 </a:t>
            </a:r>
            <a:r>
              <a:rPr lang="en-US" sz="4000" dirty="0" smtClean="0"/>
              <a:t>Volta</a:t>
            </a:r>
            <a:r>
              <a:rPr lang="en-US" sz="4000" dirty="0"/>
              <a:t> </a:t>
            </a:r>
            <a:r>
              <a:rPr lang="en-US" sz="4000" dirty="0" smtClean="0"/>
              <a:t>revealed that </a:t>
            </a:r>
            <a:r>
              <a:rPr lang="en-US" sz="4000" dirty="0"/>
              <a:t>even the register file is </a:t>
            </a:r>
            <a:r>
              <a:rPr lang="en-US" sz="4000" dirty="0" smtClean="0"/>
              <a:t>shared</a:t>
            </a:r>
          </a:p>
          <a:p>
            <a:r>
              <a:rPr lang="en-US" sz="4000" dirty="0" smtClean="0"/>
              <a:t>Interestingly…</a:t>
            </a:r>
            <a:endParaRPr lang="en-US" sz="4000" dirty="0"/>
          </a:p>
          <a:p>
            <a:endParaRPr lang="en-US" dirty="0"/>
          </a:p>
          <a:p>
            <a:pPr marL="0" indent="0">
              <a:buNone/>
            </a:pPr>
            <a:endParaRPr lang="en-US" dirty="0"/>
          </a:p>
        </p:txBody>
      </p:sp>
      <p:sp>
        <p:nvSpPr>
          <p:cNvPr id="4" name="Content Placeholder 3"/>
          <p:cNvSpPr>
            <a:spLocks noGrp="1"/>
          </p:cNvSpPr>
          <p:nvPr>
            <p:ph sz="half" idx="2"/>
          </p:nvPr>
        </p:nvSpPr>
        <p:spPr>
          <a:xfrm>
            <a:off x="4629150" y="1355558"/>
            <a:ext cx="4270664" cy="4821405"/>
          </a:xfrm>
        </p:spPr>
        <p:txBody>
          <a:bodyPr>
            <a:normAutofit fontScale="40000" lnSpcReduction="20000"/>
          </a:bodyPr>
          <a:lstStyle/>
          <a:p>
            <a:pPr marL="0" indent="0">
              <a:buNone/>
            </a:pPr>
            <a:r>
              <a:rPr lang="en-US" sz="4000" dirty="0" smtClean="0"/>
              <a:t>1</a:t>
            </a:r>
            <a:r>
              <a:rPr lang="en-US" sz="4000" dirty="0"/>
              <a:t>. [</a:t>
            </a:r>
            <a:r>
              <a:rPr lang="en-US" sz="4000" dirty="0" smtClean="0"/>
              <a:t>D’15</a:t>
            </a:r>
            <a:r>
              <a:rPr lang="en-US" sz="4000" dirty="0"/>
              <a:t>] </a:t>
            </a:r>
            <a:r>
              <a:rPr lang="en-US" sz="4000" dirty="0" smtClean="0"/>
              <a:t>claims improved </a:t>
            </a:r>
            <a:r>
              <a:rPr lang="en-US" sz="4000" dirty="0"/>
              <a:t>energy </a:t>
            </a:r>
            <a:r>
              <a:rPr lang="en-US" sz="4000" dirty="0" smtClean="0"/>
              <a:t>consumption. </a:t>
            </a:r>
            <a:r>
              <a:rPr lang="en-US" sz="4000" dirty="0"/>
              <a:t>S</a:t>
            </a:r>
            <a:r>
              <a:rPr lang="en-US" sz="4000" dirty="0" smtClean="0"/>
              <a:t>imilar </a:t>
            </a:r>
            <a:r>
              <a:rPr lang="en-US" sz="4000" dirty="0"/>
              <a:t>motivation to </a:t>
            </a:r>
            <a:r>
              <a:rPr lang="en-US" sz="4000" dirty="0" smtClean="0"/>
              <a:t>…[D’09]</a:t>
            </a:r>
            <a:endParaRPr lang="en-US" sz="4000" dirty="0"/>
          </a:p>
          <a:p>
            <a:pPr marL="0" indent="0">
              <a:buNone/>
            </a:pPr>
            <a:r>
              <a:rPr lang="en-US" sz="4000" dirty="0"/>
              <a:t>2. However, we have not been able to find </a:t>
            </a:r>
            <a:r>
              <a:rPr lang="en-US" sz="4000" dirty="0" smtClean="0"/>
              <a:t>direct support </a:t>
            </a:r>
            <a:r>
              <a:rPr lang="en-US" sz="4000" dirty="0"/>
              <a:t>in the literature for improved energy consumption as a result of trading local memories for shared </a:t>
            </a:r>
            <a:r>
              <a:rPr lang="en-US" sz="4000" dirty="0" smtClean="0"/>
              <a:t>ones…Our </a:t>
            </a:r>
            <a:r>
              <a:rPr lang="en-US" sz="4000" dirty="0"/>
              <a:t>XMT work </a:t>
            </a:r>
            <a:r>
              <a:rPr lang="en-US" sz="4000" dirty="0" smtClean="0"/>
              <a:t>appears closest: articulating the appeal of </a:t>
            </a:r>
            <a:r>
              <a:rPr lang="en-US" sz="4000" dirty="0"/>
              <a:t>shared </a:t>
            </a:r>
            <a:r>
              <a:rPr lang="en-US" sz="4000" dirty="0" smtClean="0"/>
              <a:t>memory over </a:t>
            </a:r>
            <a:r>
              <a:rPr lang="en-US" sz="4000" dirty="0"/>
              <a:t>local memories </a:t>
            </a:r>
            <a:r>
              <a:rPr lang="en-US" sz="4000" dirty="0" smtClean="0"/>
              <a:t>for </a:t>
            </a:r>
            <a:r>
              <a:rPr lang="en-US" sz="4000" u="sng" dirty="0" smtClean="0"/>
              <a:t>both</a:t>
            </a:r>
            <a:r>
              <a:rPr lang="en-US" sz="4000" dirty="0" smtClean="0"/>
              <a:t> </a:t>
            </a:r>
            <a:r>
              <a:rPr lang="en-US" sz="4000" dirty="0"/>
              <a:t>performance and </a:t>
            </a:r>
            <a:r>
              <a:rPr lang="en-US" sz="4000" dirty="0" smtClean="0"/>
              <a:t>energy</a:t>
            </a:r>
            <a:endParaRPr lang="en-US" sz="4000" dirty="0"/>
          </a:p>
          <a:p>
            <a:pPr marL="0" indent="0">
              <a:buNone/>
            </a:pPr>
            <a:r>
              <a:rPr lang="en-US" sz="4000" dirty="0"/>
              <a:t>3. In fact, much of the architecture literature seems to continue being influenced by </a:t>
            </a:r>
            <a:r>
              <a:rPr lang="en-US" sz="4000" dirty="0" smtClean="0"/>
              <a:t>[’09</a:t>
            </a:r>
            <a:r>
              <a:rPr lang="en-US" sz="4000" dirty="0"/>
              <a:t>] and its call for limiting data </a:t>
            </a:r>
            <a:r>
              <a:rPr lang="en-US" sz="4000" dirty="0" smtClean="0"/>
              <a:t>movement</a:t>
            </a:r>
            <a:endParaRPr lang="en-US" sz="4000" dirty="0"/>
          </a:p>
          <a:p>
            <a:pPr marL="0" indent="0">
              <a:buNone/>
            </a:pPr>
            <a:endParaRPr lang="en-US" sz="4000" dirty="0"/>
          </a:p>
          <a:p>
            <a:pPr marL="0" indent="0">
              <a:buNone/>
            </a:pPr>
            <a:r>
              <a:rPr lang="en-US" sz="4000" dirty="0" smtClean="0"/>
              <a:t>Next: 1. Why XMT-type support </a:t>
            </a:r>
            <a:r>
              <a:rPr lang="en-US" sz="4000" dirty="0"/>
              <a:t>for low-overhead transition between serial and parallel </a:t>
            </a:r>
            <a:r>
              <a:rPr lang="en-US" sz="4000" dirty="0" smtClean="0"/>
              <a:t>execution may be a good idea for GPUs. 2. Some growth in this direction</a:t>
            </a:r>
            <a:r>
              <a:rPr lang="en-US" dirty="0" smtClean="0"/>
              <a:t>.</a:t>
            </a:r>
            <a:endParaRPr lang="en-US" dirty="0"/>
          </a:p>
          <a:p>
            <a:endParaRPr lang="en-US" dirty="0"/>
          </a:p>
        </p:txBody>
      </p:sp>
      <p:sp>
        <p:nvSpPr>
          <p:cNvPr id="5" name="Slide Number Placeholder 4"/>
          <p:cNvSpPr>
            <a:spLocks noGrp="1"/>
          </p:cNvSpPr>
          <p:nvPr>
            <p:ph type="sldNum" sz="quarter" idx="12"/>
          </p:nvPr>
        </p:nvSpPr>
        <p:spPr/>
        <p:txBody>
          <a:bodyPr/>
          <a:lstStyle/>
          <a:p>
            <a:fld id="{6CB17CCE-FB62-4148-BB78-00FAE9DDB746}" type="slidenum">
              <a:rPr lang="en-US" smtClean="0"/>
              <a:t>29</a:t>
            </a:fld>
            <a:endParaRPr lang="en-US"/>
          </a:p>
        </p:txBody>
      </p:sp>
    </p:spTree>
    <p:extLst>
      <p:ext uri="{BB962C8B-B14F-4D97-AF65-F5344CB8AC3E}">
        <p14:creationId xmlns:p14="http://schemas.microsoft.com/office/powerpoint/2010/main" val="107157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0"/>
            <a:ext cx="8229600" cy="533400"/>
          </a:xfrm>
        </p:spPr>
        <p:txBody>
          <a:bodyPr>
            <a:normAutofit fontScale="90000"/>
          </a:bodyPr>
          <a:lstStyle/>
          <a:p>
            <a:pPr eaLnBrk="1" hangingPunct="1"/>
            <a:r>
              <a:rPr lang="en-US" u="sng">
                <a:latin typeface="Arial" charset="0"/>
              </a:rPr>
              <a:t>Commodity computer systems</a:t>
            </a:r>
          </a:p>
        </p:txBody>
      </p:sp>
      <p:sp>
        <p:nvSpPr>
          <p:cNvPr id="20482" name="Rectangle 3"/>
          <p:cNvSpPr>
            <a:spLocks noGrp="1" noChangeArrowheads="1"/>
          </p:cNvSpPr>
          <p:nvPr>
            <p:ph type="body" idx="4294967295"/>
          </p:nvPr>
        </p:nvSpPr>
        <p:spPr>
          <a:xfrm>
            <a:off x="0" y="695960"/>
            <a:ext cx="9144000" cy="6172200"/>
          </a:xfrm>
        </p:spPr>
        <p:txBody>
          <a:bodyPr>
            <a:normAutofit lnSpcReduction="10000"/>
          </a:bodyPr>
          <a:lstStyle/>
          <a:p>
            <a:pPr marL="660400" indent="-660400" eaLnBrk="1" hangingPunct="1">
              <a:lnSpc>
                <a:spcPct val="80000"/>
              </a:lnSpc>
              <a:buFontTx/>
              <a:buNone/>
            </a:pPr>
            <a:r>
              <a:rPr lang="en-US" sz="2400" dirty="0" smtClean="0">
                <a:solidFill>
                  <a:srgbClr val="000000"/>
                </a:solidFill>
                <a:latin typeface="Arial" charset="0"/>
              </a:rPr>
              <a:t>[Hennessy Patterson-19]:</a:t>
            </a:r>
            <a:endParaRPr lang="en-US" sz="3000" b="1" dirty="0" smtClean="0">
              <a:solidFill>
                <a:srgbClr val="000000"/>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 Clock </a:t>
            </a:r>
            <a:r>
              <a:rPr lang="en-US" sz="2400" dirty="0">
                <a:solidFill>
                  <a:srgbClr val="FF0000"/>
                </a:solidFill>
                <a:latin typeface="Arial" charset="0"/>
              </a:rPr>
              <a:t>frequency growth: </a:t>
            </a:r>
            <a:r>
              <a:rPr lang="en-US" sz="2400" dirty="0" smtClean="0">
                <a:solidFill>
                  <a:srgbClr val="FF0000"/>
                </a:solidFill>
                <a:latin typeface="Arial" charset="0"/>
              </a:rPr>
              <a:t>~flat.</a:t>
            </a:r>
            <a:r>
              <a:rPr lang="en-US" sz="2400" dirty="0" smtClean="0">
                <a:solidFill>
                  <a:srgbClr val="FF0000"/>
                </a:solidFill>
                <a:latin typeface="Arial" charset="0"/>
                <a:sym typeface="Wingdings" charset="0"/>
              </a:rPr>
              <a:t> </a:t>
            </a:r>
            <a:r>
              <a:rPr lang="en-US" sz="2400" dirty="0" smtClean="0">
                <a:latin typeface="Arial" charset="0"/>
              </a:rPr>
              <a:t>If </a:t>
            </a:r>
            <a:r>
              <a:rPr lang="en-US" sz="2400" dirty="0">
                <a:latin typeface="Arial" charset="0"/>
              </a:rPr>
              <a:t>you want your program to run significantly faster … you</a:t>
            </a:r>
            <a:r>
              <a:rPr lang="ja-JP" altLang="en-US" sz="2400" dirty="0">
                <a:latin typeface="Arial" charset="0"/>
              </a:rPr>
              <a:t>’</a:t>
            </a:r>
            <a:r>
              <a:rPr lang="en-US" altLang="ja-JP" sz="2400" dirty="0">
                <a:latin typeface="Arial" charset="0"/>
              </a:rPr>
              <a:t>re going to have to parallelize it </a:t>
            </a:r>
            <a:r>
              <a:rPr lang="en-US" altLang="ja-JP" sz="2400" dirty="0">
                <a:latin typeface="Arial" charset="0"/>
                <a:sym typeface="Wingdings" charset="0"/>
              </a:rPr>
              <a:t></a:t>
            </a:r>
            <a:r>
              <a:rPr lang="en-US" altLang="ja-JP" sz="2400" dirty="0">
                <a:latin typeface="Arial" charset="0"/>
              </a:rPr>
              <a:t> </a:t>
            </a:r>
            <a:r>
              <a:rPr lang="en-US" altLang="ja-JP" sz="2400" dirty="0">
                <a:solidFill>
                  <a:srgbClr val="FF0000"/>
                </a:solidFill>
                <a:latin typeface="Arial" charset="0"/>
                <a:sym typeface="Wingdings" charset="0"/>
              </a:rPr>
              <a:t>Parallelism: only game in town</a:t>
            </a:r>
            <a:endParaRPr lang="en-US" altLang="ja-JP" sz="2400" u="sng" dirty="0">
              <a:solidFill>
                <a:srgbClr val="FF0000"/>
              </a:solidFill>
              <a:latin typeface="Arial" charset="0"/>
            </a:endParaRPr>
          </a:p>
          <a:p>
            <a:pPr marL="660400" indent="-660400" eaLnBrk="1" hangingPunct="1">
              <a:lnSpc>
                <a:spcPct val="80000"/>
              </a:lnSpc>
              <a:buFontTx/>
              <a:buNone/>
            </a:pPr>
            <a:r>
              <a:rPr lang="en-US" sz="2400" dirty="0" smtClean="0">
                <a:solidFill>
                  <a:schemeClr val="accent2"/>
                </a:solidFill>
                <a:latin typeface="Arial" charset="0"/>
              </a:rPr>
              <a:t>- Since </a:t>
            </a:r>
            <a:r>
              <a:rPr lang="en-US" sz="2400" dirty="0">
                <a:solidFill>
                  <a:schemeClr val="accent2"/>
                </a:solidFill>
                <a:latin typeface="Arial" charset="0"/>
              </a:rPr>
              <a:t>1980: </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#Transistors/chip</a:t>
            </a:r>
            <a:r>
              <a:rPr lang="en-US" sz="2400" dirty="0">
                <a:solidFill>
                  <a:schemeClr val="accent2"/>
                </a:solidFill>
                <a:latin typeface="Arial" charset="0"/>
              </a:rPr>
              <a:t> 29K</a:t>
            </a:r>
            <a:r>
              <a:rPr lang="en-US" sz="2400" dirty="0">
                <a:solidFill>
                  <a:schemeClr val="accent2"/>
                </a:solidFill>
                <a:latin typeface="Arial" charset="0"/>
                <a:sym typeface="Wingdings" charset="0"/>
              </a:rPr>
              <a:t>~10s</a:t>
            </a:r>
            <a:r>
              <a:rPr lang="en-US" sz="2400" dirty="0">
                <a:solidFill>
                  <a:schemeClr val="accent2"/>
                </a:solidFill>
                <a:latin typeface="Arial" charset="0"/>
              </a:rPr>
              <a:t>B!</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Bandwidth/Latency</a:t>
            </a:r>
            <a:r>
              <a:rPr lang="en-US" sz="2400" dirty="0">
                <a:solidFill>
                  <a:schemeClr val="accent2"/>
                </a:solidFill>
                <a:latin typeface="Arial" charset="0"/>
              </a:rPr>
              <a:t> </a:t>
            </a:r>
            <a:r>
              <a:rPr lang="en-US" sz="2400" dirty="0" smtClean="0">
                <a:solidFill>
                  <a:schemeClr val="accent2"/>
                </a:solidFill>
                <a:latin typeface="Arial" charset="0"/>
              </a:rPr>
              <a:t>+300X</a:t>
            </a:r>
          </a:p>
          <a:p>
            <a:pPr marL="660400" indent="-660400">
              <a:lnSpc>
                <a:spcPct val="80000"/>
              </a:lnSpc>
              <a:buNone/>
            </a:pPr>
            <a:r>
              <a:rPr lang="en-US" sz="2400" dirty="0" smtClean="0">
                <a:solidFill>
                  <a:schemeClr val="accent2"/>
                </a:solidFill>
                <a:latin typeface="Arial" charset="0"/>
              </a:rPr>
              <a:t>  </a:t>
            </a:r>
          </a:p>
          <a:p>
            <a:pPr marL="660400" indent="-660400">
              <a:lnSpc>
                <a:spcPct val="80000"/>
              </a:lnSpc>
              <a:buNone/>
            </a:pPr>
            <a:r>
              <a:rPr lang="en-US" sz="2400" dirty="0" smtClean="0">
                <a:latin typeface="Arial" charset="0"/>
              </a:rPr>
              <a:t>Great but… </a:t>
            </a:r>
            <a:r>
              <a:rPr lang="en-US" sz="2400" u="sng" dirty="0" smtClean="0">
                <a:solidFill>
                  <a:schemeClr val="accent2"/>
                </a:solidFill>
                <a:latin typeface="Arial" charset="0"/>
              </a:rPr>
              <a:t>Programmer</a:t>
            </a:r>
            <a:r>
              <a:rPr lang="ja-JP" altLang="en-US" sz="2400" u="sng" dirty="0">
                <a:solidFill>
                  <a:schemeClr val="accent2"/>
                </a:solidFill>
                <a:latin typeface="Arial" charset="0"/>
              </a:rPr>
              <a:t>’</a:t>
            </a:r>
            <a:r>
              <a:rPr lang="en-US" altLang="ja-JP" sz="2400" u="sng" dirty="0">
                <a:solidFill>
                  <a:schemeClr val="accent2"/>
                </a:solidFill>
                <a:latin typeface="Arial" charset="0"/>
              </a:rPr>
              <a:t>s IQ? </a:t>
            </a:r>
            <a:r>
              <a:rPr lang="en-US" altLang="ja-JP" sz="2400" dirty="0">
                <a:solidFill>
                  <a:schemeClr val="accent2"/>
                </a:solidFill>
                <a:latin typeface="Arial" charset="0"/>
              </a:rPr>
              <a:t>Flat..</a:t>
            </a:r>
          </a:p>
          <a:p>
            <a:pPr marL="660400" indent="-660400" eaLnBrk="1" hangingPunct="1">
              <a:lnSpc>
                <a:spcPct val="80000"/>
              </a:lnSpc>
              <a:buFontTx/>
              <a:buNone/>
            </a:pPr>
            <a:endParaRPr lang="en-US" sz="2400" dirty="0" smtClean="0">
              <a:latin typeface="Arial" charset="0"/>
            </a:endParaRPr>
          </a:p>
          <a:p>
            <a:pPr marL="660400" indent="-660400" eaLnBrk="1" hangingPunct="1">
              <a:lnSpc>
                <a:spcPct val="80000"/>
              </a:lnSpc>
              <a:buFontTx/>
              <a:buNone/>
            </a:pPr>
            <a:r>
              <a:rPr lang="en-US" sz="2400" dirty="0" smtClean="0">
                <a:latin typeface="Arial" charset="0"/>
              </a:rPr>
              <a:t>Glass half full or half empty?</a:t>
            </a:r>
          </a:p>
          <a:p>
            <a:pPr marL="660400" indent="-660400" algn="ctr" eaLnBrk="1" hangingPunct="1">
              <a:lnSpc>
                <a:spcPct val="80000"/>
              </a:lnSpc>
              <a:buFontTx/>
              <a:buNone/>
            </a:pPr>
            <a:r>
              <a:rPr lang="en-US" sz="2400" u="sng" dirty="0" smtClean="0">
                <a:latin typeface="Arial" charset="0"/>
              </a:rPr>
              <a:t>Products</a:t>
            </a:r>
          </a:p>
          <a:p>
            <a:pPr eaLnBrk="1" hangingPunct="1">
              <a:lnSpc>
                <a:spcPct val="80000"/>
              </a:lnSpc>
              <a:buFontTx/>
              <a:buChar char="-"/>
            </a:pPr>
            <a:r>
              <a:rPr lang="en-US" altLang="ja-JP" sz="2400" dirty="0" smtClean="0">
                <a:latin typeface="Arial" charset="0"/>
              </a:rPr>
              <a:t>Market success of:</a:t>
            </a:r>
          </a:p>
          <a:p>
            <a:pPr lvl="1">
              <a:lnSpc>
                <a:spcPct val="80000"/>
              </a:lnSpc>
              <a:buFontTx/>
              <a:buChar char="-"/>
            </a:pPr>
            <a:r>
              <a:rPr lang="en-US" altLang="ja-JP" sz="2000" dirty="0" smtClean="0">
                <a:latin typeface="Arial" charset="0"/>
              </a:rPr>
              <a:t>dedicated GPUs (e.g., NVIDIA)</a:t>
            </a:r>
          </a:p>
          <a:p>
            <a:pPr lvl="1">
              <a:lnSpc>
                <a:spcPct val="80000"/>
              </a:lnSpc>
              <a:buFontTx/>
              <a:buChar char="-"/>
            </a:pPr>
            <a:r>
              <a:rPr lang="en-US" altLang="ja-JP" sz="2000" dirty="0" smtClean="0">
                <a:latin typeface="Arial" charset="0"/>
              </a:rPr>
              <a:t>integrated GPUs (Intel)</a:t>
            </a:r>
          </a:p>
          <a:p>
            <a:pPr marL="0" lvl="1">
              <a:lnSpc>
                <a:spcPct val="80000"/>
              </a:lnSpc>
              <a:buFontTx/>
              <a:buChar char="-"/>
            </a:pPr>
            <a:r>
              <a:rPr lang="en-US" sz="2400" dirty="0" smtClean="0">
                <a:latin typeface="Arial" charset="0"/>
              </a:rPr>
              <a:t>Deprecated:</a:t>
            </a:r>
          </a:p>
          <a:p>
            <a:pPr marL="857250" lvl="3">
              <a:lnSpc>
                <a:spcPct val="80000"/>
              </a:lnSpc>
              <a:buFontTx/>
              <a:buChar char="-"/>
            </a:pPr>
            <a:r>
              <a:rPr lang="en-US" dirty="0" smtClean="0">
                <a:latin typeface="Arial" charset="0"/>
              </a:rPr>
              <a:t>2005–2018 </a:t>
            </a:r>
            <a:r>
              <a:rPr lang="en-US" dirty="0">
                <a:latin typeface="Arial" charset="0"/>
                <a:sym typeface="Wingdings" panose="05000000000000000000" pitchFamily="2" charset="2"/>
              </a:rPr>
              <a:t></a:t>
            </a:r>
            <a:r>
              <a:rPr lang="en-US" dirty="0">
                <a:latin typeface="Arial" charset="0"/>
              </a:rPr>
              <a:t> </a:t>
            </a:r>
            <a:r>
              <a:rPr lang="en-US" dirty="0" smtClean="0">
                <a:latin typeface="Arial" charset="0"/>
              </a:rPr>
              <a:t>Many-Integrated-Core (Intel, Xeon Phi Knights Landing)</a:t>
            </a:r>
            <a:endParaRPr lang="en-US" dirty="0">
              <a:latin typeface="Arial" charset="0"/>
            </a:endParaRPr>
          </a:p>
          <a:p>
            <a:pPr marL="457200" lvl="1" indent="0">
              <a:lnSpc>
                <a:spcPct val="80000"/>
              </a:lnSpc>
              <a:buNone/>
            </a:pPr>
            <a:r>
              <a:rPr lang="en-US" altLang="ja-JP" sz="2000" dirty="0" smtClean="0">
                <a:latin typeface="Arial" charset="0"/>
              </a:rPr>
              <a:t> </a:t>
            </a:r>
            <a:endParaRPr lang="en-US" altLang="ja-JP" sz="2000" dirty="0">
              <a:latin typeface="Arial" charset="0"/>
            </a:endParaRPr>
          </a:p>
        </p:txBody>
      </p:sp>
      <p:pic>
        <p:nvPicPr>
          <p:cNvPr id="20483" name="Picture 12"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39" y="2885441"/>
            <a:ext cx="1464747"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4"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840" y="2885442"/>
            <a:ext cx="155956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D91661D-629B-1643-88A8-69A2F214F552}" type="slidenum">
              <a:rPr lang="en-US" smtClean="0"/>
              <a:pPr/>
              <a:t>3</a:t>
            </a:fld>
            <a:endParaRPr lang="en-US" dirty="0"/>
          </a:p>
        </p:txBody>
      </p:sp>
    </p:spTree>
    <p:extLst>
      <p:ext uri="{BB962C8B-B14F-4D97-AF65-F5344CB8AC3E}">
        <p14:creationId xmlns:p14="http://schemas.microsoft.com/office/powerpoint/2010/main" val="3614932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CCB46-AD69-42DF-825F-84519A32C36D}"/>
              </a:ext>
            </a:extLst>
          </p:cNvPr>
          <p:cNvSpPr>
            <a:spLocks noGrp="1"/>
          </p:cNvSpPr>
          <p:nvPr>
            <p:ph type="title"/>
          </p:nvPr>
        </p:nvSpPr>
        <p:spPr/>
        <p:txBody>
          <a:bodyPr>
            <a:normAutofit fontScale="90000"/>
          </a:bodyPr>
          <a:lstStyle/>
          <a:p>
            <a:r>
              <a:rPr lang="en-US" dirty="0"/>
              <a:t>Evaluation: Sensitivity to serial-parallel transition overhead</a:t>
            </a:r>
          </a:p>
        </p:txBody>
      </p:sp>
      <p:sp>
        <p:nvSpPr>
          <p:cNvPr id="6" name="Content Placeholder 5">
            <a:extLst>
              <a:ext uri="{FF2B5EF4-FFF2-40B4-BE49-F238E27FC236}">
                <a16:creationId xmlns:a16="http://schemas.microsoft.com/office/drawing/2014/main" id="{DA9BB8F5-68F5-442D-A3B6-1D5F2BF1C03C}"/>
              </a:ext>
            </a:extLst>
          </p:cNvPr>
          <p:cNvSpPr>
            <a:spLocks noGrp="1"/>
          </p:cNvSpPr>
          <p:nvPr>
            <p:ph sz="half" idx="2"/>
          </p:nvPr>
        </p:nvSpPr>
        <p:spPr/>
        <p:txBody>
          <a:bodyPr>
            <a:normAutofit fontScale="70000" lnSpcReduction="20000"/>
          </a:bodyPr>
          <a:lstStyle/>
          <a:p>
            <a:r>
              <a:rPr lang="en-US" dirty="0"/>
              <a:t>Here, we examine the effect of spawn latency (= hardware portion of transition overhead) on the XGBoost speedup</a:t>
            </a:r>
          </a:p>
          <a:p>
            <a:pPr lvl="1"/>
            <a:r>
              <a:rPr lang="en-US" dirty="0"/>
              <a:t>Original value = 23 cycles (leftmost point)</a:t>
            </a:r>
          </a:p>
          <a:p>
            <a:r>
              <a:rPr lang="en-US" dirty="0"/>
              <a:t>Performance falls off when latency exceeds 1,000 cycles</a:t>
            </a:r>
          </a:p>
          <a:p>
            <a:pPr lvl="1"/>
            <a:r>
              <a:rPr lang="en-US" dirty="0"/>
              <a:t>Typical GPU kernel launch latency ≈ 10,000 cycles.</a:t>
            </a:r>
          </a:p>
          <a:p>
            <a:r>
              <a:rPr lang="en-US" dirty="0"/>
              <a:t>If the overhead for serial-to-parallel transition on XMT were as high as it is for the GPU, then XMT would perform no better than the GPU.</a:t>
            </a:r>
          </a:p>
          <a:p>
            <a:pPr lvl="1"/>
            <a:r>
              <a:rPr lang="en-US" dirty="0"/>
              <a:t>Shows the importance of low-overhead transition from serial to parallel in a complete application</a:t>
            </a:r>
          </a:p>
        </p:txBody>
      </p:sp>
      <p:graphicFrame>
        <p:nvGraphicFramePr>
          <p:cNvPr id="11" name="Content Placeholder 10">
            <a:extLst>
              <a:ext uri="{FF2B5EF4-FFF2-40B4-BE49-F238E27FC236}">
                <a16:creationId xmlns:a16="http://schemas.microsoft.com/office/drawing/2014/main" id="{3EC35484-D2EB-466E-A5DF-7D12A79DCC3E}"/>
              </a:ext>
            </a:extLst>
          </p:cNvPr>
          <p:cNvGraphicFramePr>
            <a:graphicFrameLocks noGrp="1"/>
          </p:cNvGraphicFramePr>
          <p:nvPr>
            <p:ph sz="half" idx="1"/>
            <p:extLst>
              <p:ext uri="{D42A27DB-BD31-4B8C-83A1-F6EECF244321}">
                <p14:modId xmlns:p14="http://schemas.microsoft.com/office/powerpoint/2010/main" val="3861261336"/>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41DEEA37-1B90-4430-858C-17947CED050A}"/>
              </a:ext>
            </a:extLst>
          </p:cNvPr>
          <p:cNvSpPr>
            <a:spLocks noGrp="1"/>
          </p:cNvSpPr>
          <p:nvPr>
            <p:ph type="sldNum" sz="quarter" idx="12"/>
          </p:nvPr>
        </p:nvSpPr>
        <p:spPr/>
        <p:txBody>
          <a:bodyPr/>
          <a:lstStyle/>
          <a:p>
            <a:fld id="{6CB17CCE-FB62-4148-BB78-00FAE9DDB746}" type="slidenum">
              <a:rPr lang="en-US" smtClean="0"/>
              <a:t>30</a:t>
            </a:fld>
            <a:endParaRPr lang="en-US"/>
          </a:p>
        </p:txBody>
      </p:sp>
    </p:spTree>
    <p:extLst>
      <p:ext uri="{BB962C8B-B14F-4D97-AF65-F5344CB8AC3E}">
        <p14:creationId xmlns:p14="http://schemas.microsoft.com/office/powerpoint/2010/main" val="901798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FA76-AF32-4FCA-8E54-A5E37B948E2E}"/>
              </a:ext>
            </a:extLst>
          </p:cNvPr>
          <p:cNvSpPr>
            <a:spLocks noGrp="1"/>
          </p:cNvSpPr>
          <p:nvPr>
            <p:ph type="title"/>
          </p:nvPr>
        </p:nvSpPr>
        <p:spPr/>
        <p:txBody>
          <a:bodyPr>
            <a:normAutofit fontScale="90000"/>
          </a:bodyPr>
          <a:lstStyle/>
          <a:p>
            <a:r>
              <a:rPr lang="en-US" dirty="0"/>
              <a:t>Evaluation: Serial-parallel transition overhead (OpenGL)</a:t>
            </a:r>
          </a:p>
        </p:txBody>
      </p:sp>
      <p:sp>
        <p:nvSpPr>
          <p:cNvPr id="5" name="Content Placeholder 4">
            <a:extLst>
              <a:ext uri="{FF2B5EF4-FFF2-40B4-BE49-F238E27FC236}">
                <a16:creationId xmlns:a16="http://schemas.microsoft.com/office/drawing/2014/main" id="{2C83C6BE-25FF-401E-9D09-1701C268557F}"/>
              </a:ext>
            </a:extLst>
          </p:cNvPr>
          <p:cNvSpPr>
            <a:spLocks noGrp="1"/>
          </p:cNvSpPr>
          <p:nvPr>
            <p:ph sz="half" idx="2"/>
          </p:nvPr>
        </p:nvSpPr>
        <p:spPr/>
        <p:txBody>
          <a:bodyPr>
            <a:normAutofit fontScale="55000" lnSpcReduction="20000"/>
          </a:bodyPr>
          <a:lstStyle/>
          <a:p>
            <a:r>
              <a:rPr lang="en-US" dirty="0"/>
              <a:t>For ≤ 2048 pixels, the Intel i5 processor with </a:t>
            </a:r>
            <a:r>
              <a:rPr lang="en-US" dirty="0">
                <a:solidFill>
                  <a:srgbClr val="FF0000"/>
                </a:solidFill>
              </a:rPr>
              <a:t>HD Graphics </a:t>
            </a:r>
            <a:r>
              <a:rPr lang="en-US" dirty="0"/>
              <a:t>4600 is faster than the discrete NVIDIA GTX 1060 </a:t>
            </a:r>
            <a:r>
              <a:rPr lang="en-US" dirty="0" smtClean="0"/>
              <a:t>GPU</a:t>
            </a:r>
          </a:p>
          <a:p>
            <a:pPr marL="0" indent="0">
              <a:buNone/>
            </a:pPr>
            <a:r>
              <a:rPr lang="en-US" sz="2600" dirty="0" smtClean="0"/>
              <a:t>    (Support for OpenGL both on </a:t>
            </a:r>
            <a:r>
              <a:rPr lang="en-US" sz="2600" dirty="0" err="1" smtClean="0"/>
              <a:t>Nvidia</a:t>
            </a:r>
            <a:r>
              <a:rPr lang="en-US" sz="2600" dirty="0" smtClean="0"/>
              <a:t> and Intel GPUs. No access to OpenGL in later NVidia GPUs. Other apps did not optimize down-scaling on Intel. See also paper)</a:t>
            </a:r>
            <a:endParaRPr lang="en-US" sz="2600" dirty="0"/>
          </a:p>
          <a:p>
            <a:r>
              <a:rPr lang="en-US" dirty="0"/>
              <a:t>This may be because the Intel GPU uses a unified memory architecture</a:t>
            </a:r>
          </a:p>
          <a:p>
            <a:pPr lvl="1"/>
            <a:r>
              <a:rPr lang="en-US" dirty="0"/>
              <a:t>“Zero-copy” sharing of data between serial and parallel code</a:t>
            </a:r>
          </a:p>
          <a:p>
            <a:pPr lvl="1"/>
            <a:r>
              <a:rPr lang="en-US" dirty="0"/>
              <a:t>Support for memory coherency and consistency for fine-grained “pointer-based” sharing between CPU cores and GPU</a:t>
            </a:r>
          </a:p>
          <a:p>
            <a:r>
              <a:rPr lang="en-US" dirty="0"/>
              <a:t>Combined with physical proximity of GPU on the same chip, this may enable tighter coupling of GPU control with the CPU</a:t>
            </a:r>
          </a:p>
          <a:p>
            <a:r>
              <a:rPr lang="en-US" dirty="0"/>
              <a:t>Does this suggest that CPUs are moving in the direction of XMT?</a:t>
            </a:r>
          </a:p>
          <a:p>
            <a:pPr lvl="1"/>
            <a:endParaRPr lang="en-US" dirty="0"/>
          </a:p>
          <a:p>
            <a:endParaRPr lang="en-US" dirty="0"/>
          </a:p>
        </p:txBody>
      </p:sp>
      <p:graphicFrame>
        <p:nvGraphicFramePr>
          <p:cNvPr id="7" name="Content Placeholder 6">
            <a:extLst>
              <a:ext uri="{FF2B5EF4-FFF2-40B4-BE49-F238E27FC236}">
                <a16:creationId xmlns:a16="http://schemas.microsoft.com/office/drawing/2014/main" id="{55D1A631-39A2-4EC4-91D0-ECD289C767F5}"/>
              </a:ext>
            </a:extLst>
          </p:cNvPr>
          <p:cNvGraphicFramePr>
            <a:graphicFrameLocks noGrp="1"/>
          </p:cNvGraphicFramePr>
          <p:nvPr>
            <p:ph sz="half" idx="1"/>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5975892-B1E9-4DE8-966A-A7BCD903BE21}"/>
              </a:ext>
            </a:extLst>
          </p:cNvPr>
          <p:cNvSpPr>
            <a:spLocks noGrp="1"/>
          </p:cNvSpPr>
          <p:nvPr>
            <p:ph type="sldNum" sz="quarter" idx="12"/>
          </p:nvPr>
        </p:nvSpPr>
        <p:spPr/>
        <p:txBody>
          <a:bodyPr/>
          <a:lstStyle/>
          <a:p>
            <a:fld id="{6CB17CCE-FB62-4148-BB78-00FAE9DDB746}" type="slidenum">
              <a:rPr lang="en-US" smtClean="0"/>
              <a:t>31</a:t>
            </a:fld>
            <a:endParaRPr lang="en-US"/>
          </a:p>
        </p:txBody>
      </p:sp>
    </p:spTree>
    <p:extLst>
      <p:ext uri="{BB962C8B-B14F-4D97-AF65-F5344CB8AC3E}">
        <p14:creationId xmlns:p14="http://schemas.microsoft.com/office/powerpoint/2010/main" val="402764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
            <a:ext cx="8229600" cy="784800"/>
          </a:xfrm>
        </p:spPr>
        <p:txBody>
          <a:bodyPr>
            <a:normAutofit/>
          </a:bodyPr>
          <a:lstStyle/>
          <a:p>
            <a:r>
              <a:rPr lang="en-US" dirty="0" smtClean="0"/>
              <a:t>Buildable, effective and scalable</a:t>
            </a:r>
            <a:endParaRPr lang="en-US" dirty="0"/>
          </a:p>
        </p:txBody>
      </p:sp>
      <p:sp>
        <p:nvSpPr>
          <p:cNvPr id="3" name="Content Placeholder 2"/>
          <p:cNvSpPr>
            <a:spLocks noGrp="1"/>
          </p:cNvSpPr>
          <p:nvPr>
            <p:ph idx="1"/>
          </p:nvPr>
        </p:nvSpPr>
        <p:spPr>
          <a:xfrm>
            <a:off x="457200" y="1029600"/>
            <a:ext cx="8229600" cy="5828400"/>
          </a:xfrm>
        </p:spPr>
        <p:txBody>
          <a:bodyPr>
            <a:normAutofit/>
          </a:bodyPr>
          <a:lstStyle/>
          <a:p>
            <a:r>
              <a:rPr lang="en-US" sz="2400" u="sng" dirty="0" smtClean="0"/>
              <a:t>Buildable</a:t>
            </a:r>
            <a:r>
              <a:rPr lang="en-US" sz="2400" dirty="0" smtClean="0"/>
              <a:t>: Explicit </a:t>
            </a:r>
            <a:r>
              <a:rPr lang="en-US" sz="2400" dirty="0"/>
              <a:t>multi-threading (XMT) architecture</a:t>
            </a:r>
          </a:p>
          <a:p>
            <a:pPr marL="0" indent="0" algn="ctr">
              <a:buNone/>
            </a:pPr>
            <a:r>
              <a:rPr lang="en-US" sz="2400" i="1" dirty="0" err="1"/>
              <a:t>L</a:t>
            </a:r>
            <a:r>
              <a:rPr lang="en-US" sz="2400" i="1" dirty="0" err="1" smtClean="0"/>
              <a:t>ock-step</a:t>
            </a:r>
            <a:r>
              <a:rPr lang="en-US" sz="2400" i="1" dirty="0" err="1">
                <a:sym typeface="Wingdings" panose="05000000000000000000" pitchFamily="2" charset="2"/>
              </a:rPr>
              <a:t></a:t>
            </a:r>
            <a:r>
              <a:rPr lang="en-US" sz="2400" i="1" u="sng" dirty="0" err="1">
                <a:sym typeface="Wingdings" panose="05000000000000000000" pitchFamily="2" charset="2"/>
              </a:rPr>
              <a:t>XMTC</a:t>
            </a:r>
            <a:r>
              <a:rPr lang="en-US" sz="2400" i="1" u="sng" dirty="0" err="1" smtClean="0">
                <a:sym typeface="Wingdings" panose="05000000000000000000" pitchFamily="2" charset="2"/>
              </a:rPr>
              <a:t>Tuned</a:t>
            </a:r>
            <a:r>
              <a:rPr lang="en-US" sz="2400" i="1" u="sng" dirty="0" smtClean="0">
                <a:sym typeface="Wingdings" panose="05000000000000000000" pitchFamily="2" charset="2"/>
              </a:rPr>
              <a:t> threaded </a:t>
            </a:r>
            <a:r>
              <a:rPr lang="en-US" sz="2400" i="1" u="sng" dirty="0" err="1" smtClean="0">
                <a:sym typeface="Wingdings" panose="05000000000000000000" pitchFamily="2" charset="2"/>
              </a:rPr>
              <a:t>code</a:t>
            </a:r>
            <a:r>
              <a:rPr lang="en-US" sz="2400" i="1" u="sng" dirty="0" err="1">
                <a:sym typeface="Wingdings" panose="05000000000000000000" pitchFamily="2" charset="2"/>
              </a:rPr>
              <a:t>HW</a:t>
            </a:r>
            <a:endParaRPr lang="en-US" sz="2400" dirty="0">
              <a:sym typeface="Wingdings" panose="05000000000000000000" pitchFamily="2" charset="2"/>
            </a:endParaRPr>
          </a:p>
          <a:p>
            <a:pPr marL="0" indent="0">
              <a:buNone/>
            </a:pPr>
            <a:r>
              <a:rPr lang="en-US" sz="2400" dirty="0">
                <a:sym typeface="Wingdings" panose="05000000000000000000" pitchFamily="2" charset="2"/>
              </a:rPr>
              <a:t>For underlined:</a:t>
            </a:r>
            <a:r>
              <a:rPr lang="en-US" sz="2400" dirty="0"/>
              <a:t> </a:t>
            </a:r>
            <a:r>
              <a:rPr lang="en-US" sz="2400" dirty="0" smtClean="0"/>
              <a:t>V-CACM-2011 (~19K download), best introduction; </a:t>
            </a:r>
            <a:r>
              <a:rPr lang="en-US" sz="2400" dirty="0"/>
              <a:t>p</a:t>
            </a:r>
            <a:r>
              <a:rPr lang="en-US" sz="2400" dirty="0" smtClean="0"/>
              <a:t>lus updates</a:t>
            </a:r>
            <a:endParaRPr lang="en-US" sz="2400" dirty="0"/>
          </a:p>
          <a:p>
            <a:pPr marL="0" indent="0">
              <a:buNone/>
            </a:pPr>
            <a:r>
              <a:rPr lang="en-US" sz="2400" i="1" dirty="0"/>
              <a:t>L</a:t>
            </a:r>
            <a:r>
              <a:rPr lang="en-US" sz="2400" i="1" dirty="0" smtClean="0"/>
              <a:t>ock-step</a:t>
            </a:r>
            <a:r>
              <a:rPr lang="en-US" sz="2400" i="1" dirty="0">
                <a:sym typeface="Wingdings" panose="05000000000000000000" pitchFamily="2" charset="2"/>
              </a:rPr>
              <a:t> (threaded) XMTC: </a:t>
            </a:r>
            <a:r>
              <a:rPr lang="en-US" sz="2400" i="1" dirty="0" smtClean="0">
                <a:sym typeface="Wingdings" panose="05000000000000000000" pitchFamily="2" charset="2"/>
              </a:rPr>
              <a:t>IEEE-TPDC-2018</a:t>
            </a:r>
            <a:endParaRPr lang="en-US" sz="2400" dirty="0" smtClean="0"/>
          </a:p>
          <a:p>
            <a:r>
              <a:rPr lang="en-US" sz="2400" u="sng" dirty="0" smtClean="0"/>
              <a:t>Effective</a:t>
            </a:r>
            <a:r>
              <a:rPr lang="en-US" sz="2400" dirty="0"/>
              <a:t>:</a:t>
            </a:r>
            <a:r>
              <a:rPr lang="en-US" sz="2400" dirty="0" smtClean="0"/>
              <a:t> Unmatched latent algorithm knowledge base; speedups; ease of programming and learning</a:t>
            </a:r>
            <a:endParaRPr lang="en-US" sz="2400" i="1" dirty="0" smtClean="0">
              <a:sym typeface="Wingdings" panose="05000000000000000000" pitchFamily="2" charset="2"/>
            </a:endParaRPr>
          </a:p>
          <a:p>
            <a:r>
              <a:rPr lang="en-US" sz="2400" u="sng" dirty="0" smtClean="0">
                <a:sym typeface="Wingdings" panose="05000000000000000000" pitchFamily="2" charset="2"/>
              </a:rPr>
              <a:t>Scalable</a:t>
            </a:r>
            <a:r>
              <a:rPr lang="en-US" sz="2400" dirty="0" smtClean="0">
                <a:sym typeface="Wingdings" panose="05000000000000000000" pitchFamily="2" charset="2"/>
              </a:rPr>
              <a:t>: CMOS compatible [will not reach today]</a:t>
            </a:r>
          </a:p>
        </p:txBody>
      </p:sp>
      <p:sp>
        <p:nvSpPr>
          <p:cNvPr id="4" name="Slide Number Placeholder 3"/>
          <p:cNvSpPr>
            <a:spLocks noGrp="1"/>
          </p:cNvSpPr>
          <p:nvPr>
            <p:ph type="sldNum" sz="quarter" idx="12"/>
          </p:nvPr>
        </p:nvSpPr>
        <p:spPr/>
        <p:txBody>
          <a:bodyPr/>
          <a:lstStyle/>
          <a:p>
            <a:fld id="{6D91661D-629B-1643-88A8-69A2F214F552}" type="slidenum">
              <a:rPr lang="en-US" smtClean="0"/>
              <a:pPr/>
              <a:t>32</a:t>
            </a:fld>
            <a:endParaRPr lang="en-US" dirty="0"/>
          </a:p>
        </p:txBody>
      </p:sp>
    </p:spTree>
    <p:extLst>
      <p:ext uri="{BB962C8B-B14F-4D97-AF65-F5344CB8AC3E}">
        <p14:creationId xmlns:p14="http://schemas.microsoft.com/office/powerpoint/2010/main" val="2828702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4071"/>
          </a:xfrm>
        </p:spPr>
        <p:txBody>
          <a:bodyPr>
            <a:normAutofit fontScale="90000"/>
          </a:bodyPr>
          <a:lstStyle/>
          <a:p>
            <a:r>
              <a:rPr lang="en-US" dirty="0" smtClean="0"/>
              <a:t>A personal angle </a:t>
            </a:r>
            <a:endParaRPr lang="en-US" dirty="0"/>
          </a:p>
        </p:txBody>
      </p:sp>
      <p:sp>
        <p:nvSpPr>
          <p:cNvPr id="3" name="Content Placeholder 2"/>
          <p:cNvSpPr>
            <a:spLocks noGrp="1"/>
          </p:cNvSpPr>
          <p:nvPr>
            <p:ph idx="1"/>
          </p:nvPr>
        </p:nvSpPr>
        <p:spPr>
          <a:xfrm>
            <a:off x="0" y="744071"/>
            <a:ext cx="9143999" cy="6113929"/>
          </a:xfrm>
        </p:spPr>
        <p:txBody>
          <a:bodyPr>
            <a:normAutofit lnSpcReduction="10000"/>
          </a:bodyPr>
          <a:lstStyle/>
          <a:p>
            <a:r>
              <a:rPr lang="en-US" sz="2000" u="sng" dirty="0" smtClean="0"/>
              <a:t>1980 Premise</a:t>
            </a:r>
            <a:r>
              <a:rPr lang="en-US" sz="2000" dirty="0" smtClean="0"/>
              <a:t> </a:t>
            </a:r>
            <a:r>
              <a:rPr lang="en-US" sz="2000" b="1" i="1" dirty="0" smtClean="0"/>
              <a:t>Parallel algorithms technology</a:t>
            </a:r>
            <a:r>
              <a:rPr lang="en-US" sz="2000" dirty="0" smtClean="0"/>
              <a:t> </a:t>
            </a:r>
            <a:r>
              <a:rPr lang="en-US" sz="2000" dirty="0"/>
              <a:t>(yet to be </a:t>
            </a:r>
            <a:r>
              <a:rPr lang="en-US" sz="2000" dirty="0" smtClean="0"/>
              <a:t>developed in 1980) would be </a:t>
            </a:r>
            <a:r>
              <a:rPr lang="en-US" sz="2000" b="1" i="1" dirty="0" smtClean="0"/>
              <a:t>crucial</a:t>
            </a:r>
            <a:r>
              <a:rPr lang="en-US" sz="2000" dirty="0" smtClean="0"/>
              <a:t> for any effective approach to high end computing systems</a:t>
            </a:r>
          </a:p>
          <a:p>
            <a:pPr lvl="1"/>
            <a:r>
              <a:rPr lang="en-US" sz="2000" b="1" dirty="0" smtClean="0">
                <a:solidFill>
                  <a:srgbClr val="FF0000"/>
                </a:solidFill>
              </a:rPr>
              <a:t>Programmer’s mental model</a:t>
            </a:r>
            <a:r>
              <a:rPr lang="en-US" sz="2000" dirty="0" smtClean="0">
                <a:solidFill>
                  <a:srgbClr val="FF0000"/>
                </a:solidFill>
              </a:rPr>
              <a:t> </a:t>
            </a:r>
            <a:r>
              <a:rPr lang="en-US" sz="2000" dirty="0" smtClean="0"/>
              <a:t>vs</a:t>
            </a:r>
            <a:r>
              <a:rPr lang="en-US" sz="2000" dirty="0" smtClean="0">
                <a:solidFill>
                  <a:srgbClr val="FF0000"/>
                </a:solidFill>
              </a:rPr>
              <a:t> build-first figure-out-to-program-later</a:t>
            </a:r>
            <a:endParaRPr lang="en-US" sz="2000" dirty="0" smtClean="0"/>
          </a:p>
          <a:p>
            <a:r>
              <a:rPr lang="en-US" sz="2000" u="sng" dirty="0" smtClean="0"/>
              <a:t>ACM Fellow’96 citation</a:t>
            </a:r>
            <a:r>
              <a:rPr lang="en-US" sz="2000" dirty="0" smtClean="0"/>
              <a:t> </a:t>
            </a:r>
            <a:r>
              <a:rPr lang="en-US" sz="2000" i="1" dirty="0" smtClean="0"/>
              <a:t>One </a:t>
            </a:r>
            <a:r>
              <a:rPr lang="en-US" sz="2000" i="1" dirty="0"/>
              <a:t>of the pioneers of parallel algorithms research, Dr. </a:t>
            </a:r>
            <a:r>
              <a:rPr lang="en-US" sz="2000" i="1" dirty="0" err="1"/>
              <a:t>Vishkin's</a:t>
            </a:r>
            <a:r>
              <a:rPr lang="en-US" sz="2000" i="1" dirty="0"/>
              <a:t> seminal contributions played a leading role in forming and shaping what </a:t>
            </a:r>
            <a:r>
              <a:rPr lang="en-US" sz="2000" i="1" dirty="0">
                <a:solidFill>
                  <a:srgbClr val="FF0000"/>
                </a:solidFill>
              </a:rPr>
              <a:t>thinking in parallel</a:t>
            </a:r>
            <a:r>
              <a:rPr lang="en-US" sz="2000" i="1" dirty="0"/>
              <a:t> has come to mean in the fundamental theory of Computer </a:t>
            </a:r>
            <a:r>
              <a:rPr lang="en-US" sz="2000" i="1" dirty="0" smtClean="0"/>
              <a:t>Science</a:t>
            </a:r>
            <a:endParaRPr lang="en-US" sz="2000" i="1" dirty="0"/>
          </a:p>
          <a:p>
            <a:r>
              <a:rPr lang="en-US" sz="2000" u="sng" dirty="0" smtClean="0"/>
              <a:t>2007 Commitment to silicon</a:t>
            </a:r>
            <a:r>
              <a:rPr lang="en-US" sz="2000" dirty="0" smtClean="0"/>
              <a:t> Explicit multi-threading (XMT) stack </a:t>
            </a:r>
          </a:p>
          <a:p>
            <a:pPr lvl="1"/>
            <a:r>
              <a:rPr lang="en-US" sz="2000" dirty="0" smtClean="0"/>
              <a:t>Overcame notable architects’ claim (</a:t>
            </a:r>
            <a:r>
              <a:rPr lang="en-US" sz="2000" dirty="0"/>
              <a:t>1993 </a:t>
            </a:r>
            <a:r>
              <a:rPr lang="en-US" sz="2000" dirty="0" err="1"/>
              <a:t>LogP</a:t>
            </a:r>
            <a:r>
              <a:rPr lang="en-US" sz="2000" dirty="0"/>
              <a:t> </a:t>
            </a:r>
            <a:r>
              <a:rPr lang="en-US" sz="2000" dirty="0" smtClean="0"/>
              <a:t>paper): parallel algorithms technology too theoretical to ever be implemented in practice </a:t>
            </a:r>
          </a:p>
          <a:p>
            <a:pPr marL="457200" lvl="1" indent="0">
              <a:buNone/>
            </a:pPr>
            <a:r>
              <a:rPr lang="en-US" sz="2000" u="sng" dirty="0" smtClean="0"/>
              <a:t>Last decade</a:t>
            </a:r>
          </a:p>
          <a:p>
            <a:pPr lvl="1"/>
            <a:r>
              <a:rPr lang="en-US" sz="2000" dirty="0" smtClean="0"/>
              <a:t>Rest of the stack; e.g., loop: manual optimizations </a:t>
            </a:r>
            <a:r>
              <a:rPr lang="en-US" sz="2000" dirty="0" smtClean="0">
                <a:sym typeface="Wingdings" panose="05000000000000000000" pitchFamily="2" charset="2"/>
              </a:rPr>
              <a:t></a:t>
            </a:r>
            <a:r>
              <a:rPr lang="en-US" sz="2000" dirty="0" smtClean="0"/>
              <a:t> </a:t>
            </a:r>
            <a:r>
              <a:rPr lang="en-US" sz="2000" dirty="0"/>
              <a:t>t</a:t>
            </a:r>
            <a:r>
              <a:rPr lang="en-US" sz="2000" dirty="0" smtClean="0"/>
              <a:t>eaching the compiler</a:t>
            </a:r>
          </a:p>
          <a:p>
            <a:pPr lvl="1"/>
            <a:r>
              <a:rPr lang="en-US" sz="2000" dirty="0" smtClean="0">
                <a:solidFill>
                  <a:srgbClr val="FF0000"/>
                </a:solidFill>
              </a:rPr>
              <a:t>2018</a:t>
            </a:r>
            <a:r>
              <a:rPr lang="en-US" sz="2000" dirty="0" smtClean="0"/>
              <a:t>: ICE threading-free, lock-step programming. </a:t>
            </a:r>
            <a:r>
              <a:rPr lang="en-US" sz="2000" dirty="0" smtClean="0">
                <a:solidFill>
                  <a:srgbClr val="FF0000"/>
                </a:solidFill>
              </a:rPr>
              <a:t>Same performance </a:t>
            </a:r>
          </a:p>
          <a:p>
            <a:pPr lvl="1"/>
            <a:r>
              <a:rPr lang="en-US" sz="2000" dirty="0" smtClean="0">
                <a:solidFill>
                  <a:srgbClr val="FF0000"/>
                </a:solidFill>
              </a:rPr>
              <a:t>2 </a:t>
            </a:r>
            <a:r>
              <a:rPr lang="en-US" sz="2000" dirty="0" err="1">
                <a:solidFill>
                  <a:srgbClr val="FF0000"/>
                </a:solidFill>
              </a:rPr>
              <a:t>OoM</a:t>
            </a:r>
            <a:r>
              <a:rPr lang="en-US" sz="2000" dirty="0">
                <a:solidFill>
                  <a:srgbClr val="FF0000"/>
                </a:solidFill>
              </a:rPr>
              <a:t> speedups </a:t>
            </a:r>
            <a:r>
              <a:rPr lang="en-US" sz="2000" dirty="0"/>
              <a:t>on </a:t>
            </a:r>
            <a:r>
              <a:rPr lang="en-US" sz="2000" dirty="0" smtClean="0"/>
              <a:t>non-trivial apps</a:t>
            </a:r>
            <a:r>
              <a:rPr lang="en-US" sz="2000" dirty="0" smtClean="0">
                <a:solidFill>
                  <a:srgbClr val="FF0000"/>
                </a:solidFill>
              </a:rPr>
              <a:t>. 2018</a:t>
            </a:r>
            <a:r>
              <a:rPr lang="en-US" sz="2000" dirty="0" smtClean="0"/>
              <a:t>: 3.3X for </a:t>
            </a:r>
            <a:r>
              <a:rPr lang="en-US" sz="2000" dirty="0" err="1" smtClean="0"/>
              <a:t>XGBoost</a:t>
            </a:r>
            <a:r>
              <a:rPr lang="en-US" sz="2000" dirty="0" smtClean="0"/>
              <a:t>.</a:t>
            </a:r>
          </a:p>
          <a:p>
            <a:pPr lvl="1"/>
            <a:r>
              <a:rPr lang="en-US" sz="2000" dirty="0" smtClean="0">
                <a:solidFill>
                  <a:srgbClr val="FF0000"/>
                </a:solidFill>
              </a:rPr>
              <a:t>Successes in programmer’s productivity</a:t>
            </a:r>
            <a:r>
              <a:rPr lang="en-US" sz="2000" dirty="0" smtClean="0"/>
              <a:t>: Comparison: DARPA HPCS UCSB/UMD</a:t>
            </a:r>
            <a:r>
              <a:rPr lang="en-US" sz="2000" dirty="0"/>
              <a:t>,</a:t>
            </a:r>
            <a:r>
              <a:rPr lang="en-US" sz="2000" dirty="0" smtClean="0"/>
              <a:t> UIUC/UMD. </a:t>
            </a:r>
            <a:r>
              <a:rPr lang="en-US" sz="2000" dirty="0" smtClean="0">
                <a:solidFill>
                  <a:srgbClr val="FF0000"/>
                </a:solidFill>
              </a:rPr>
              <a:t>700</a:t>
            </a:r>
            <a:r>
              <a:rPr lang="en-US" sz="2000" dirty="0" smtClean="0"/>
              <a:t> TJ-</a:t>
            </a:r>
            <a:r>
              <a:rPr lang="en-US" sz="2000" dirty="0" smtClean="0">
                <a:solidFill>
                  <a:srgbClr val="FF0000"/>
                </a:solidFill>
              </a:rPr>
              <a:t>HS students (75 in Spring2019)</a:t>
            </a:r>
            <a:r>
              <a:rPr lang="en-US" sz="2000" dirty="0" smtClean="0"/>
              <a:t>. </a:t>
            </a:r>
            <a:r>
              <a:rPr lang="en-US" sz="2000" dirty="0"/>
              <a:t>&gt;</a:t>
            </a:r>
            <a:r>
              <a:rPr lang="en-US" sz="2000" dirty="0" smtClean="0"/>
              <a:t>250 grads/undergrads solve otherwise research problems in 6X 2-week class projects</a:t>
            </a:r>
          </a:p>
          <a:p>
            <a:pPr lvl="1"/>
            <a:r>
              <a:rPr lang="en-US" sz="2000" dirty="0" smtClean="0"/>
              <a:t>Scaling</a:t>
            </a:r>
          </a:p>
          <a:p>
            <a:pPr marL="57150" indent="0">
              <a:buNone/>
            </a:pPr>
            <a:r>
              <a:rPr lang="en-US" sz="2400" dirty="0" smtClean="0"/>
              <a:t>XMT alone: over 60 papers…this talk &amp; prior stuff</a:t>
            </a:r>
          </a:p>
          <a:p>
            <a:pPr marL="0" indent="0">
              <a:buNone/>
            </a:pP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33</a:t>
            </a:fld>
            <a:endParaRPr lang="en-US" dirty="0"/>
          </a:p>
        </p:txBody>
      </p:sp>
    </p:spTree>
    <p:extLst>
      <p:ext uri="{BB962C8B-B14F-4D97-AF65-F5344CB8AC3E}">
        <p14:creationId xmlns:p14="http://schemas.microsoft.com/office/powerpoint/2010/main" val="2270516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0653"/>
          </a:xfrm>
        </p:spPr>
        <p:txBody>
          <a:bodyPr>
            <a:normAutofit fontScale="90000"/>
          </a:bodyPr>
          <a:lstStyle/>
          <a:p>
            <a:r>
              <a:rPr lang="en-US" u="sng" dirty="0" smtClean="0"/>
              <a:t>Summary</a:t>
            </a:r>
            <a:r>
              <a:rPr lang="en-US" dirty="0" smtClean="0"/>
              <a:t/>
            </a:r>
            <a:br>
              <a:rPr lang="en-US" dirty="0" smtClean="0"/>
            </a:br>
            <a:r>
              <a:rPr lang="en-US" dirty="0" smtClean="0"/>
              <a:t>Takes home: 1 result &amp; 2 questions</a:t>
            </a:r>
            <a:endParaRPr lang="en-US" dirty="0"/>
          </a:p>
        </p:txBody>
      </p:sp>
      <p:sp>
        <p:nvSpPr>
          <p:cNvPr id="3" name="Content Placeholder 2"/>
          <p:cNvSpPr>
            <a:spLocks noGrp="1"/>
          </p:cNvSpPr>
          <p:nvPr>
            <p:ph idx="1"/>
          </p:nvPr>
        </p:nvSpPr>
        <p:spPr>
          <a:xfrm>
            <a:off x="457200" y="1203158"/>
            <a:ext cx="8229600" cy="5245768"/>
          </a:xfrm>
        </p:spPr>
        <p:txBody>
          <a:bodyPr>
            <a:normAutofit fontScale="85000" lnSpcReduction="10000"/>
          </a:bodyPr>
          <a:lstStyle/>
          <a:p>
            <a:pPr marL="0" indent="0">
              <a:buNone/>
            </a:pPr>
            <a:r>
              <a:rPr lang="en-US" u="sng" dirty="0" smtClean="0"/>
              <a:t>Main result </a:t>
            </a:r>
            <a:r>
              <a:rPr lang="en-US" dirty="0" smtClean="0"/>
              <a:t>A parallel MI  appliance is: Desirable</a:t>
            </a:r>
            <a:r>
              <a:rPr lang="en-US" dirty="0"/>
              <a:t>, effective and feasible for properly designed many-core </a:t>
            </a:r>
            <a:r>
              <a:rPr lang="en-US" dirty="0" smtClean="0"/>
              <a:t>systems</a:t>
            </a:r>
          </a:p>
          <a:p>
            <a:pPr lvl="1"/>
            <a:r>
              <a:rPr lang="en-US" dirty="0" smtClean="0"/>
              <a:t>Validated by </a:t>
            </a:r>
            <a:r>
              <a:rPr lang="en-US" dirty="0"/>
              <a:t>extensive </a:t>
            </a:r>
            <a:r>
              <a:rPr lang="en-US" dirty="0" smtClean="0"/>
              <a:t>prototyping</a:t>
            </a:r>
          </a:p>
          <a:p>
            <a:pPr marL="0" indent="0">
              <a:buNone/>
            </a:pPr>
            <a:endParaRPr lang="en-US" u="sng" dirty="0" smtClean="0"/>
          </a:p>
          <a:p>
            <a:pPr marL="0" indent="0">
              <a:buNone/>
            </a:pPr>
            <a:r>
              <a:rPr lang="en-US" u="sng" dirty="0" smtClean="0"/>
              <a:t>Question 1.</a:t>
            </a:r>
            <a:r>
              <a:rPr lang="en-US" dirty="0" smtClean="0"/>
              <a:t> Is MI a hidden pull for computing platforms seeking ubiquity? (Example of a hidden pull: Gravity)</a:t>
            </a:r>
          </a:p>
          <a:p>
            <a:pPr lvl="1"/>
            <a:r>
              <a:rPr lang="en-US" dirty="0" smtClean="0"/>
              <a:t>Compared MI-driven designs choices with afterthought (?) choices in some vendor products    </a:t>
            </a:r>
          </a:p>
          <a:p>
            <a:pPr marL="0" indent="0">
              <a:buNone/>
            </a:pPr>
            <a:endParaRPr lang="en-US" dirty="0" smtClean="0"/>
          </a:p>
          <a:p>
            <a:pPr marL="0" indent="0">
              <a:buNone/>
            </a:pPr>
            <a:r>
              <a:rPr lang="en-US" dirty="0" smtClean="0"/>
              <a:t>Deep Learning/MM </a:t>
            </a:r>
            <a:r>
              <a:rPr lang="en-US" dirty="0" smtClean="0">
                <a:sym typeface="Wingdings" panose="05000000000000000000" pitchFamily="2" charset="2"/>
              </a:rPr>
              <a:t> serendipity killer app for GPUs</a:t>
            </a:r>
            <a:endParaRPr lang="en-US" dirty="0" smtClean="0"/>
          </a:p>
          <a:p>
            <a:pPr marL="0" indent="0">
              <a:buNone/>
            </a:pPr>
            <a:r>
              <a:rPr lang="en-US" u="sng" dirty="0" smtClean="0"/>
              <a:t>Question 2.</a:t>
            </a:r>
            <a:r>
              <a:rPr lang="en-US" dirty="0" smtClean="0"/>
              <a:t> Find killer app for many-core parallelism.</a:t>
            </a:r>
            <a:endParaRPr lang="en-US" dirty="0"/>
          </a:p>
          <a:p>
            <a:pPr marL="0" indent="0">
              <a:buNone/>
            </a:pPr>
            <a:r>
              <a:rPr lang="en-US" dirty="0" smtClean="0"/>
              <a:t>(Yes to Q2 </a:t>
            </a:r>
            <a:r>
              <a:rPr lang="en-US" dirty="0" smtClean="0">
                <a:sym typeface="Wingdings" panose="05000000000000000000" pitchFamily="2" charset="2"/>
              </a:rPr>
              <a:t> likely</a:t>
            </a:r>
            <a:r>
              <a:rPr lang="en-US" dirty="0" smtClean="0"/>
              <a:t> a killer app for an MI-based one) </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34</a:t>
            </a:fld>
            <a:endParaRPr lang="en-US" dirty="0"/>
          </a:p>
        </p:txBody>
      </p:sp>
    </p:spTree>
    <p:extLst>
      <p:ext uri="{BB962C8B-B14F-4D97-AF65-F5344CB8AC3E}">
        <p14:creationId xmlns:p14="http://schemas.microsoft.com/office/powerpoint/2010/main" val="285993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5" y="79200"/>
            <a:ext cx="8476735" cy="784800"/>
          </a:xfrm>
        </p:spPr>
        <p:txBody>
          <a:bodyPr>
            <a:normAutofit fontScale="90000"/>
          </a:bodyPr>
          <a:lstStyle/>
          <a:p>
            <a:r>
              <a:rPr lang="en-US" dirty="0" smtClean="0"/>
              <a:t>Comments on operations/programming</a:t>
            </a:r>
            <a:br>
              <a:rPr lang="en-US" dirty="0" smtClean="0"/>
            </a:br>
            <a:r>
              <a:rPr lang="en-US" sz="2800" dirty="0" smtClean="0"/>
              <a:t>(of commodity computers)</a:t>
            </a:r>
            <a:endParaRPr lang="en-US" dirty="0"/>
          </a:p>
        </p:txBody>
      </p:sp>
      <p:sp>
        <p:nvSpPr>
          <p:cNvPr id="3" name="Content Placeholder 2"/>
          <p:cNvSpPr>
            <a:spLocks noGrp="1"/>
          </p:cNvSpPr>
          <p:nvPr>
            <p:ph idx="1"/>
          </p:nvPr>
        </p:nvSpPr>
        <p:spPr>
          <a:xfrm>
            <a:off x="0" y="1029600"/>
            <a:ext cx="9055100" cy="5828400"/>
          </a:xfrm>
        </p:spPr>
        <p:txBody>
          <a:bodyPr>
            <a:normAutofit/>
          </a:bodyPr>
          <a:lstStyle/>
          <a:p>
            <a:pPr>
              <a:lnSpc>
                <a:spcPct val="80000"/>
              </a:lnSpc>
              <a:spcBef>
                <a:spcPts val="500"/>
              </a:spcBef>
              <a:buFontTx/>
              <a:buChar char="-"/>
            </a:pPr>
            <a:r>
              <a:rPr lang="en-US" sz="2400" dirty="0" smtClean="0"/>
              <a:t>Parallel programming: Programmer-generated concurrent threads. Some issues: locality, race conditions, no thread too long relative to others. </a:t>
            </a:r>
            <a:r>
              <a:rPr lang="en-US" sz="2400" dirty="0" smtClean="0">
                <a:solidFill>
                  <a:srgbClr val="FF0000"/>
                </a:solidFill>
              </a:rPr>
              <a:t>Too hard </a:t>
            </a:r>
          </a:p>
          <a:p>
            <a:pPr>
              <a:lnSpc>
                <a:spcPct val="80000"/>
              </a:lnSpc>
              <a:spcBef>
                <a:spcPts val="500"/>
              </a:spcBef>
              <a:buFontTx/>
              <a:buChar char="-"/>
            </a:pPr>
            <a:r>
              <a:rPr lang="en-US" sz="2400" dirty="0"/>
              <a:t>V</a:t>
            </a:r>
            <a:r>
              <a:rPr lang="en-US" sz="2400" dirty="0" smtClean="0"/>
              <a:t>endors </a:t>
            </a:r>
            <a:r>
              <a:rPr lang="en-US" sz="2400" dirty="0"/>
              <a:t>change designs </a:t>
            </a:r>
            <a:r>
              <a:rPr lang="en-US" sz="2400" dirty="0" err="1" smtClean="0"/>
              <a:t>often</a:t>
            </a:r>
            <a:r>
              <a:rPr lang="en-US" sz="2400" dirty="0" err="1" smtClean="0">
                <a:sym typeface="Wingdings" panose="05000000000000000000" pitchFamily="2" charset="2"/>
              </a:rPr>
              <a:t></a:t>
            </a:r>
            <a:r>
              <a:rPr lang="en-US" sz="2400" dirty="0" err="1" smtClean="0"/>
              <a:t>map</a:t>
            </a:r>
            <a:r>
              <a:rPr lang="en-US" sz="2400" dirty="0" smtClean="0"/>
              <a:t> </a:t>
            </a:r>
            <a:r>
              <a:rPr lang="en-US" sz="2400" dirty="0"/>
              <a:t>&amp; tune performance programs for each generation. </a:t>
            </a:r>
            <a:r>
              <a:rPr lang="en-US" sz="2400" dirty="0" smtClean="0">
                <a:solidFill>
                  <a:srgbClr val="FF0000"/>
                </a:solidFill>
              </a:rPr>
              <a:t>Sisyphean</a:t>
            </a:r>
          </a:p>
          <a:p>
            <a:pPr>
              <a:lnSpc>
                <a:spcPct val="80000"/>
              </a:lnSpc>
              <a:spcBef>
                <a:spcPts val="500"/>
              </a:spcBef>
              <a:buFontTx/>
              <a:buChar char="-"/>
            </a:pPr>
            <a:r>
              <a:rPr lang="en-US" sz="2400" dirty="0"/>
              <a:t>Forced shift to </a:t>
            </a:r>
            <a:r>
              <a:rPr lang="en-US" sz="2400" u="sng" dirty="0"/>
              <a:t>heterogeneous</a:t>
            </a:r>
            <a:r>
              <a:rPr lang="en-US" sz="2400" dirty="0"/>
              <a:t> platforms: “it seems </a:t>
            </a:r>
            <a:r>
              <a:rPr lang="en-US" sz="2400" b="1" dirty="0"/>
              <a:t>unlikely</a:t>
            </a:r>
            <a:r>
              <a:rPr lang="en-US" sz="2400" dirty="0"/>
              <a:t> that some form of </a:t>
            </a:r>
            <a:r>
              <a:rPr lang="en-US" sz="2400" b="1" dirty="0"/>
              <a:t>simple multicore scaling </a:t>
            </a:r>
            <a:r>
              <a:rPr lang="en-US" sz="2400" dirty="0"/>
              <a:t>will provide a cost-effective path to growing performance”, </a:t>
            </a:r>
            <a:r>
              <a:rPr lang="en-US" sz="2400" dirty="0" smtClean="0"/>
              <a:t>HP19. </a:t>
            </a:r>
          </a:p>
          <a:p>
            <a:pPr marL="0" indent="0">
              <a:lnSpc>
                <a:spcPct val="80000"/>
              </a:lnSpc>
              <a:spcBef>
                <a:spcPts val="500"/>
              </a:spcBef>
              <a:buNone/>
            </a:pPr>
            <a:r>
              <a:rPr lang="en-US" sz="2400" dirty="0" smtClean="0"/>
              <a:t>	</a:t>
            </a:r>
            <a:r>
              <a:rPr lang="en-US" sz="2400" u="sng" dirty="0" smtClean="0"/>
              <a:t>First comment</a:t>
            </a:r>
            <a:r>
              <a:rPr lang="en-US" sz="2400" dirty="0" smtClean="0"/>
              <a:t> on this quote:</a:t>
            </a:r>
          </a:p>
          <a:p>
            <a:pPr lvl="1">
              <a:lnSpc>
                <a:spcPct val="80000"/>
              </a:lnSpc>
              <a:spcBef>
                <a:spcPts val="500"/>
              </a:spcBef>
              <a:buFontTx/>
              <a:buChar char="-"/>
            </a:pPr>
            <a:r>
              <a:rPr lang="en-US" sz="2000" dirty="0" smtClean="0">
                <a:solidFill>
                  <a:srgbClr val="FF0000"/>
                </a:solidFill>
              </a:rPr>
              <a:t>Babel-Tower</a:t>
            </a:r>
            <a:r>
              <a:rPr lang="en-US" sz="2000" dirty="0" smtClean="0"/>
              <a:t> </a:t>
            </a:r>
            <a:r>
              <a:rPr lang="en-US" sz="2000" dirty="0" smtClean="0">
                <a:sym typeface="Wingdings" panose="05000000000000000000" pitchFamily="2" charset="2"/>
              </a:rPr>
              <a:t> </a:t>
            </a:r>
            <a:r>
              <a:rPr lang="en-US" sz="2000" dirty="0" smtClean="0">
                <a:solidFill>
                  <a:srgbClr val="FF0000"/>
                </a:solidFill>
              </a:rPr>
              <a:t>Hard: Sisyphean</a:t>
            </a:r>
            <a:r>
              <a:rPr lang="en-US" sz="2000" dirty="0">
                <a:solidFill>
                  <a:srgbClr val="FF0000"/>
                </a:solidFill>
              </a:rPr>
              <a:t> </a:t>
            </a:r>
            <a:r>
              <a:rPr lang="en-US" sz="2000" dirty="0" smtClean="0">
                <a:solidFill>
                  <a:srgbClr val="FF0000"/>
                </a:solidFill>
              </a:rPr>
              <a:t>&amp; Babel-Tower</a:t>
            </a:r>
          </a:p>
          <a:p>
            <a:pPr marL="0" indent="0" algn="ctr">
              <a:buNone/>
            </a:pPr>
            <a:r>
              <a:rPr lang="en-US" u="sng" dirty="0" smtClean="0"/>
              <a:t>Qualifier</a:t>
            </a:r>
            <a:r>
              <a:rPr lang="en-US" dirty="0" smtClean="0"/>
              <a:t> The glass is only half empty</a:t>
            </a:r>
          </a:p>
          <a:p>
            <a:pPr marL="0" indent="0">
              <a:buNone/>
            </a:pPr>
            <a:r>
              <a:rPr lang="en-US" sz="2400" dirty="0" smtClean="0"/>
              <a:t>Salient math primitive supported by GPUs:  </a:t>
            </a:r>
            <a:r>
              <a:rPr lang="en-US" sz="2400" u="sng" dirty="0" smtClean="0"/>
              <a:t>matrix </a:t>
            </a:r>
            <a:r>
              <a:rPr lang="en-US" sz="2400" u="sng" dirty="0"/>
              <a:t>multiplication (MM</a:t>
            </a:r>
            <a:r>
              <a:rPr lang="en-US" sz="2400" u="sng" dirty="0" smtClean="0"/>
              <a:t>)</a:t>
            </a:r>
            <a:r>
              <a:rPr lang="en-US" sz="2400" dirty="0" smtClean="0"/>
              <a:t> </a:t>
            </a:r>
          </a:p>
          <a:p>
            <a:pPr marL="0" indent="0">
              <a:buNone/>
            </a:pPr>
            <a:r>
              <a:rPr lang="en-US" sz="2400" dirty="0"/>
              <a:t>D</a:t>
            </a:r>
            <a:r>
              <a:rPr lang="en-US" sz="2400" dirty="0" smtClean="0"/>
              <a:t>eep </a:t>
            </a:r>
            <a:r>
              <a:rPr lang="en-US" sz="2400" dirty="0"/>
              <a:t>learning </a:t>
            </a:r>
            <a:r>
              <a:rPr lang="en-US" sz="2400" dirty="0" smtClean="0"/>
              <a:t>(DL) exuberance: </a:t>
            </a:r>
            <a:r>
              <a:rPr lang="en-US" sz="2400" dirty="0" err="1" smtClean="0"/>
              <a:t>MM</a:t>
            </a:r>
            <a:r>
              <a:rPr lang="en-US" sz="2400" dirty="0" err="1" smtClean="0">
                <a:sym typeface="Wingdings" panose="05000000000000000000" pitchFamily="2" charset="2"/>
              </a:rPr>
              <a:t>SGDBack</a:t>
            </a:r>
            <a:r>
              <a:rPr lang="en-US" sz="2400" dirty="0" smtClean="0">
                <a:sym typeface="Wingdings" panose="05000000000000000000" pitchFamily="2" charset="2"/>
              </a:rPr>
              <a:t> </a:t>
            </a:r>
            <a:r>
              <a:rPr lang="en-US" sz="2400" dirty="0" err="1" smtClean="0">
                <a:sym typeface="Wingdings" panose="05000000000000000000" pitchFamily="2" charset="2"/>
              </a:rPr>
              <a:t>propagrationDL</a:t>
            </a:r>
            <a:endParaRPr lang="en-US" sz="2400" dirty="0" smtClean="0">
              <a:sym typeface="Wingdings" panose="05000000000000000000" pitchFamily="2" charset="2"/>
            </a:endParaRPr>
          </a:p>
          <a:p>
            <a:pPr marL="0" indent="0">
              <a:buNone/>
            </a:pPr>
            <a:r>
              <a:rPr lang="en-US" sz="2400" dirty="0" smtClean="0">
                <a:sym typeface="Wingdings" panose="05000000000000000000" pitchFamily="2" charset="2"/>
              </a:rPr>
              <a:t>Explanation (HP19): for dense MM, arithmetic intensity [#FLOPs per &lt;bytes read from main memory&gt;] increases with input size  GPUs </a:t>
            </a: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4</a:t>
            </a:fld>
            <a:endParaRPr lang="en-US" dirty="0"/>
          </a:p>
        </p:txBody>
      </p:sp>
    </p:spTree>
    <p:extLst>
      <p:ext uri="{BB962C8B-B14F-4D97-AF65-F5344CB8AC3E}">
        <p14:creationId xmlns:p14="http://schemas.microsoft.com/office/powerpoint/2010/main" val="362425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7"/>
            <a:ext cx="9144000" cy="1143000"/>
          </a:xfrm>
        </p:spPr>
        <p:txBody>
          <a:bodyPr>
            <a:normAutofit fontScale="90000"/>
          </a:bodyPr>
          <a:lstStyle/>
          <a:p>
            <a:r>
              <a:rPr lang="en-US" dirty="0" smtClean="0"/>
              <a:t>Recall: “</a:t>
            </a:r>
            <a:r>
              <a:rPr lang="en-US" sz="3600" i="1" dirty="0" smtClean="0"/>
              <a:t>unlikely that simple </a:t>
            </a:r>
            <a:r>
              <a:rPr lang="en-US" sz="3600" i="1" dirty="0"/>
              <a:t>multicore scaling will provide </a:t>
            </a:r>
            <a:r>
              <a:rPr lang="en-US" sz="3600" dirty="0" smtClean="0"/>
              <a:t>cost-effective path to </a:t>
            </a:r>
            <a:r>
              <a:rPr lang="en-US" sz="3600" dirty="0"/>
              <a:t>growing </a:t>
            </a:r>
            <a:r>
              <a:rPr lang="en-US" sz="3600" dirty="0" smtClean="0"/>
              <a:t>performance”</a:t>
            </a:r>
            <a:endParaRPr lang="en-US" sz="3600" dirty="0"/>
          </a:p>
        </p:txBody>
      </p:sp>
      <p:sp>
        <p:nvSpPr>
          <p:cNvPr id="3" name="Content Placeholder 2"/>
          <p:cNvSpPr>
            <a:spLocks noGrp="1"/>
          </p:cNvSpPr>
          <p:nvPr>
            <p:ph idx="1"/>
          </p:nvPr>
        </p:nvSpPr>
        <p:spPr>
          <a:xfrm>
            <a:off x="98855" y="1890584"/>
            <a:ext cx="8958648" cy="4235579"/>
          </a:xfrm>
        </p:spPr>
        <p:txBody>
          <a:bodyPr/>
          <a:lstStyle/>
          <a:p>
            <a:r>
              <a:rPr lang="en-US" dirty="0" smtClean="0"/>
              <a:t>XMT@UMD:</a:t>
            </a:r>
            <a:r>
              <a:rPr lang="en-US" dirty="0"/>
              <a:t> </a:t>
            </a:r>
            <a:r>
              <a:rPr lang="en-US" b="1" dirty="0" smtClean="0"/>
              <a:t>simple </a:t>
            </a:r>
            <a:r>
              <a:rPr lang="en-US" b="1" dirty="0"/>
              <a:t>multicore scaling </a:t>
            </a:r>
            <a:r>
              <a:rPr lang="en-US" b="1" dirty="0" smtClean="0"/>
              <a:t>and </a:t>
            </a:r>
            <a:r>
              <a:rPr lang="en-US" b="1" dirty="0"/>
              <a:t>cost-effective path to growing </a:t>
            </a:r>
            <a:r>
              <a:rPr lang="en-US" b="1" dirty="0" smtClean="0"/>
              <a:t>performance</a:t>
            </a:r>
          </a:p>
          <a:p>
            <a:r>
              <a:rPr lang="en-US" dirty="0" smtClean="0"/>
              <a:t>Validated with extensive prototyping: algorithms, compilers, architecture and commitment to silicon </a:t>
            </a:r>
          </a:p>
          <a:p>
            <a:endParaRPr lang="en-US" dirty="0"/>
          </a:p>
          <a:p>
            <a:r>
              <a:rPr lang="en-US" dirty="0"/>
              <a:t> </a:t>
            </a:r>
            <a:r>
              <a:rPr lang="en-US" dirty="0" smtClean="0"/>
              <a:t>Contradicts </a:t>
            </a:r>
            <a:r>
              <a:rPr lang="en-US" dirty="0"/>
              <a:t>the </a:t>
            </a:r>
            <a:r>
              <a:rPr lang="en-US" dirty="0" smtClean="0"/>
              <a:t>above quote (&amp;common wisdom)</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5</a:t>
            </a:fld>
            <a:endParaRPr lang="en-US" dirty="0"/>
          </a:p>
        </p:txBody>
      </p:sp>
    </p:spTree>
    <p:extLst>
      <p:ext uri="{BB962C8B-B14F-4D97-AF65-F5344CB8AC3E}">
        <p14:creationId xmlns:p14="http://schemas.microsoft.com/office/powerpoint/2010/main" val="367817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dirty="0" smtClean="0">
                <a:latin typeface="Calibri" pitchFamily="34" charset="0"/>
              </a:rPr>
              <a:t>Lead insight:</a:t>
            </a:r>
            <a:r>
              <a:rPr lang="en-US" sz="3600" b="1" dirty="0" smtClean="0">
                <a:latin typeface="Calibri" pitchFamily="34" charset="0"/>
              </a:rPr>
              <a:t> Every Serial Algorithm is a Parallel One</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lnSpcReduction="10000"/>
          </a:bodyPr>
          <a:lstStyle/>
          <a:p>
            <a:pPr>
              <a:lnSpc>
                <a:spcPct val="80000"/>
              </a:lnSpc>
              <a:buFontTx/>
              <a:buNone/>
            </a:pPr>
            <a:endParaRPr lang="en-US" sz="700" dirty="0" smtClean="0"/>
          </a:p>
          <a:p>
            <a:pPr marL="0" indent="0" algn="ctr">
              <a:lnSpc>
                <a:spcPct val="80000"/>
              </a:lnSpc>
              <a:buNone/>
            </a:pPr>
            <a:r>
              <a:rPr lang="en-US" sz="2400" dirty="0" smtClean="0"/>
              <a:t>(Semester-long </a:t>
            </a:r>
            <a:r>
              <a:rPr lang="en-US" sz="2400" dirty="0"/>
              <a:t>course on theory of parallel </a:t>
            </a:r>
            <a:r>
              <a:rPr lang="en-US" sz="2400" dirty="0" smtClean="0"/>
              <a:t>algorithms </a:t>
            </a:r>
            <a:r>
              <a:rPr lang="en-US" sz="2400" dirty="0"/>
              <a:t>in </a:t>
            </a:r>
            <a:r>
              <a:rPr lang="en-US" sz="2400" dirty="0" smtClean="0"/>
              <a:t>30s)</a:t>
            </a:r>
            <a:endParaRPr lang="en-US" sz="2400" u="sng" dirty="0" smtClean="0"/>
          </a:p>
          <a:p>
            <a:pPr marL="0" indent="0">
              <a:lnSpc>
                <a:spcPct val="80000"/>
              </a:lnSpc>
              <a:buNone/>
            </a:pPr>
            <a:r>
              <a:rPr lang="en-US" sz="2400" u="sng" dirty="0" smtClean="0"/>
              <a:t>Serial abstraction:</a:t>
            </a:r>
            <a:r>
              <a:rPr lang="en-US" sz="2400" dirty="0" smtClean="0"/>
              <a:t>  </a:t>
            </a:r>
            <a:r>
              <a:rPr lang="en-US" sz="2400" i="1" dirty="0" smtClean="0"/>
              <a:t>a single instruction ready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2000" dirty="0" smtClean="0"/>
          </a:p>
          <a:p>
            <a:pPr marL="0" indent="0">
              <a:lnSpc>
                <a:spcPct val="80000"/>
              </a:lnSpc>
              <a:buNone/>
            </a:pPr>
            <a:endParaRPr lang="en-US" sz="2400" u="sng" dirty="0" smtClean="0"/>
          </a:p>
          <a:p>
            <a:pPr marL="0" indent="0">
              <a:lnSpc>
                <a:spcPct val="80000"/>
              </a:lnSpc>
              <a:buNone/>
            </a:pPr>
            <a:r>
              <a:rPr lang="en-US" sz="2400" u="sng" dirty="0" smtClean="0"/>
              <a:t>Abstraction for making parallel computing simple</a:t>
            </a:r>
            <a:r>
              <a:rPr lang="en-US" sz="2400" dirty="0" smtClean="0"/>
              <a:t>:</a:t>
            </a:r>
            <a:r>
              <a:rPr lang="en-US" sz="2400" i="1" dirty="0" smtClean="0"/>
              <a:t> indefinitely many </a:t>
            </a:r>
            <a:r>
              <a:rPr lang="en-US" sz="2400" dirty="0" smtClean="0"/>
              <a:t>instructions</a:t>
            </a:r>
            <a:r>
              <a:rPr lang="en-US" sz="2400" i="1" dirty="0"/>
              <a:t> </a:t>
            </a:r>
            <a:r>
              <a:rPr lang="en-US" sz="2400" i="1" dirty="0" smtClean="0"/>
              <a:t>ready for concurrent execution execute immediately</a:t>
            </a:r>
            <a:r>
              <a:rPr lang="en-US" sz="2400" dirty="0"/>
              <a:t> </a:t>
            </a:r>
            <a:r>
              <a:rPr lang="en-US" sz="2400" dirty="0" smtClean="0"/>
              <a:t>- </a:t>
            </a:r>
            <a:r>
              <a:rPr lang="en-US" sz="2400" dirty="0" smtClean="0">
                <a:solidFill>
                  <a:srgbClr val="FF0000"/>
                </a:solidFill>
              </a:rPr>
              <a:t>Immediate Concurrent Execution (ICE): ‘parallel algorithmic thinking’ </a:t>
            </a:r>
          </a:p>
          <a:p>
            <a:pPr marL="0" indent="0">
              <a:lnSpc>
                <a:spcPct val="80000"/>
              </a:lnSpc>
              <a:buNone/>
            </a:pPr>
            <a:r>
              <a:rPr lang="en-US" sz="2400" dirty="0" smtClean="0"/>
              <a:t>Note: </a:t>
            </a:r>
            <a:r>
              <a:rPr lang="en-US" sz="2400" dirty="0" smtClean="0">
                <a:solidFill>
                  <a:srgbClr val="FF0000"/>
                </a:solidFill>
              </a:rPr>
              <a:t>Math induction </a:t>
            </a:r>
            <a:r>
              <a:rPr lang="en-US" sz="2400" dirty="0" smtClean="0"/>
              <a:t>drives both ISE and ICE. Compare, </a:t>
            </a:r>
            <a:r>
              <a:rPr lang="en-US" sz="2400" dirty="0" err="1" smtClean="0"/>
              <a:t>e,g</a:t>
            </a:r>
            <a:r>
              <a:rPr lang="en-US" sz="2400" dirty="0" smtClean="0"/>
              <a:t>., with MM.</a:t>
            </a:r>
          </a:p>
          <a:p>
            <a:pPr marL="0" indent="0">
              <a:lnSpc>
                <a:spcPct val="80000"/>
              </a:lnSpc>
              <a:buNone/>
            </a:pPr>
            <a:r>
              <a:rPr lang="en-US" sz="2400" dirty="0" smtClean="0"/>
              <a:t>If more parallelism is desired, algorithm design effort may be needed </a:t>
            </a:r>
          </a:p>
          <a:p>
            <a:pPr marL="0" indent="0">
              <a:lnSpc>
                <a:spcPct val="80000"/>
              </a:lnSpc>
              <a:buNone/>
            </a:pPr>
            <a:endParaRPr lang="en-US" sz="2400" b="1" dirty="0" smtClean="0">
              <a:solidFill>
                <a:srgbClr val="FF0000"/>
              </a:solidFill>
            </a:endParaRPr>
          </a:p>
          <a:p>
            <a:pPr marL="0" indent="0">
              <a:lnSpc>
                <a:spcPct val="80000"/>
              </a:lnSpc>
              <a:buNone/>
            </a:pPr>
            <a:r>
              <a:rPr lang="en-US" sz="2400" b="1" dirty="0" smtClean="0">
                <a:solidFill>
                  <a:srgbClr val="FF0000"/>
                </a:solidFill>
              </a:rPr>
              <a:t>New:</a:t>
            </a:r>
            <a:r>
              <a:rPr lang="en-US" sz="2400" b="1" dirty="0" smtClean="0"/>
              <a:t> </a:t>
            </a:r>
            <a:r>
              <a:rPr lang="en-US" sz="2700" b="1" dirty="0" smtClean="0"/>
              <a:t>Programmer’s </a:t>
            </a:r>
            <a:r>
              <a:rPr lang="en-US" sz="2700" b="1" dirty="0"/>
              <a:t>job is done with ICE algorithm </a:t>
            </a:r>
            <a:r>
              <a:rPr lang="en-US" sz="2700" b="1" dirty="0" smtClean="0"/>
              <a:t>specification</a:t>
            </a:r>
            <a:endParaRPr lang="en-US" sz="2700" dirty="0"/>
          </a:p>
          <a:p>
            <a:pPr marL="0" indent="0">
              <a:lnSpc>
                <a:spcPct val="80000"/>
              </a:lnSpc>
              <a:buNone/>
            </a:pPr>
            <a:r>
              <a:rPr lang="en-US" sz="2400" dirty="0" err="1" smtClean="0"/>
              <a:t>Cilk</a:t>
            </a:r>
            <a:r>
              <a:rPr lang="en-US" sz="2400" dirty="0" smtClean="0"/>
              <a:t>, etc.: Limited overlap; e.g., some work-depth reasoning. </a:t>
            </a:r>
            <a:endParaRPr lang="en-US" sz="2400" dirty="0">
              <a:solidFill>
                <a:srgbClr val="FF0000"/>
              </a:solidFill>
            </a:endParaRPr>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54740"/>
                <a:chOff x="76200" y="1905000"/>
                <a:chExt cx="8763000" cy="2054740"/>
              </a:xfrm>
            </p:grpSpPr>
            <p:sp>
              <p:nvSpPr>
                <p:cNvPr id="6156" name="Text Box 9"/>
                <p:cNvSpPr txBox="1">
                  <a:spLocks noChangeArrowheads="1"/>
                </p:cNvSpPr>
                <p:nvPr/>
              </p:nvSpPr>
              <p:spPr bwMode="auto">
                <a:xfrm>
                  <a:off x="2971800" y="1905000"/>
                  <a:ext cx="3124200" cy="2054740"/>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smtClean="0">
                      <a:solidFill>
                        <a:schemeClr val="tx1"/>
                      </a:solidFill>
                      <a:latin typeface="Calibri" pitchFamily="34" charset="0"/>
                      <a:ea typeface="ＭＳ Ｐゴシック"/>
                      <a:cs typeface="ＭＳ Ｐゴシック"/>
                      <a:sym typeface="Wingdings" pitchFamily="2" charset="2"/>
                    </a:rPr>
                    <a:t></a:t>
                  </a:r>
                  <a:endParaRPr lang="en-US" sz="3200" dirty="0">
                    <a:latin typeface="Calibri" pitchFamily="34" charset="0"/>
                    <a:ea typeface="ＭＳ Ｐゴシック"/>
                    <a:cs typeface="ＭＳ Ｐゴシック"/>
                    <a:sym typeface="Wingdings" pitchFamily="2" charset="2"/>
                  </a:endParaRPr>
                </a:p>
                <a:p>
                  <a:pPr>
                    <a:spcBef>
                      <a:spcPct val="50000"/>
                    </a:spcBef>
                  </a:pPr>
                  <a:r>
                    <a:rPr lang="en-US" dirty="0" smtClean="0">
                      <a:solidFill>
                        <a:srgbClr val="C00000"/>
                      </a:solidFill>
                      <a:latin typeface="Calibri" pitchFamily="34" charset="0"/>
                      <a:ea typeface="ＭＳ Ｐゴシック"/>
                      <a:cs typeface="ＭＳ Ｐゴシック"/>
                    </a:rPr>
                    <a:t> Concurrent writes? Arbitrary…</a:t>
                  </a:r>
                  <a:r>
                    <a:rPr lang="en-US" sz="3200" dirty="0" smtClean="0">
                      <a:solidFill>
                        <a:srgbClr val="C00000"/>
                      </a:solidFill>
                      <a:latin typeface="Calibri" pitchFamily="34" charset="0"/>
                      <a:ea typeface="ＭＳ Ｐゴシック"/>
                      <a:cs typeface="ＭＳ Ｐゴシック"/>
                    </a:rPr>
                    <a:t> </a:t>
                  </a:r>
                  <a:endParaRPr lang="he-IL" sz="3200" dirty="0" smtClean="0">
                    <a:solidFill>
                      <a:schemeClr val="tx1"/>
                    </a:solidFill>
                    <a:latin typeface="Calibri" pitchFamily="34" charset="0"/>
                    <a:ea typeface="ＭＳ Ｐゴシック"/>
                    <a:cs typeface="ＭＳ Ｐゴシック"/>
                    <a:sym typeface="Wingdings" pitchFamily="2" charset="2"/>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365875" y="4737724"/>
                <a:ext cx="2549525" cy="316114"/>
              </a:xfrm>
              <a:prstGeom prst="rect">
                <a:avLst/>
              </a:prstGeom>
              <a:noFill/>
              <a:ln w="9525">
                <a:noFill/>
                <a:miter lim="800000"/>
                <a:headEnd/>
                <a:tailEnd/>
              </a:ln>
            </p:spPr>
            <p:txBody>
              <a:bodyPr wrap="square">
                <a:spAutoFit/>
              </a:bodyPr>
              <a:lstStyle/>
              <a:p>
                <a:r>
                  <a:rPr lang="en-US" sz="1800" b="1" dirty="0" smtClean="0">
                    <a:solidFill>
                      <a:srgbClr val="0000FF"/>
                    </a:solidFill>
                    <a:latin typeface="Calibri" pitchFamily="34" charset="0"/>
                    <a:ea typeface="ＭＳ Ｐゴシック"/>
                    <a:cs typeface="ＭＳ Ｐゴシック"/>
                  </a:rPr>
                  <a:t>Time (“depth”) </a:t>
                </a:r>
                <a:r>
                  <a:rPr lang="en-US" sz="1800" b="1" dirty="0">
                    <a:solidFill>
                      <a:srgbClr val="0000FF"/>
                    </a:solidFill>
                    <a:latin typeface="Calibri" pitchFamily="34" charset="0"/>
                    <a:ea typeface="ＭＳ Ｐゴシック"/>
                    <a:cs typeface="ＭＳ Ｐゴシック"/>
                  </a:rPr>
                  <a:t>&lt;&lt;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
        <p:nvSpPr>
          <p:cNvPr id="11" name="Slide Number Placeholder 10"/>
          <p:cNvSpPr>
            <a:spLocks noGrp="1"/>
          </p:cNvSpPr>
          <p:nvPr>
            <p:ph type="sldNum" sz="quarter" idx="12"/>
          </p:nvPr>
        </p:nvSpPr>
        <p:spPr/>
        <p:txBody>
          <a:bodyPr/>
          <a:lstStyle/>
          <a:p>
            <a:fld id="{6D91661D-629B-1643-88A8-69A2F214F552}" type="slidenum">
              <a:rPr lang="en-US" smtClean="0"/>
              <a:pPr/>
              <a:t>6</a:t>
            </a:fld>
            <a:endParaRPr lang="en-US" dirty="0"/>
          </a:p>
        </p:txBody>
      </p:sp>
    </p:spTree>
    <p:extLst>
      <p:ext uri="{BB962C8B-B14F-4D97-AF65-F5344CB8AC3E}">
        <p14:creationId xmlns:p14="http://schemas.microsoft.com/office/powerpoint/2010/main" val="397964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832350"/>
          </a:xfrm>
        </p:spPr>
        <p:txBody>
          <a:bodyPr>
            <a:normAutofit/>
          </a:bodyPr>
          <a:lstStyle/>
          <a:p>
            <a:pPr eaLnBrk="1" hangingPunct="1">
              <a:buNone/>
              <a:defRPr/>
            </a:pPr>
            <a:r>
              <a:rPr lang="en-US" dirty="0" smtClean="0">
                <a:solidFill>
                  <a:schemeClr val="tx2"/>
                </a:solidFill>
              </a:rPr>
              <a:t>2018: ICE</a:t>
            </a:r>
          </a:p>
          <a:p>
            <a:pPr eaLnBrk="1" hangingPunct="1">
              <a:buNone/>
              <a:defRPr/>
            </a:pPr>
            <a:r>
              <a:rPr lang="en-US" dirty="0" err="1" smtClean="0">
                <a:solidFill>
                  <a:schemeClr val="tx2"/>
                </a:solidFill>
              </a:rPr>
              <a:t>WorkDepth</a:t>
            </a:r>
            <a:r>
              <a:rPr lang="en-US" dirty="0" smtClean="0">
                <a:solidFill>
                  <a:schemeClr val="tx2"/>
                </a:solidFill>
              </a:rPr>
              <a:t>/PAT/PRAM</a:t>
            </a:r>
          </a:p>
          <a:p>
            <a:pPr eaLnBrk="1" hangingPunct="1">
              <a:buNone/>
              <a:defRPr/>
            </a:pPr>
            <a:r>
              <a:rPr lang="en-US" dirty="0" smtClean="0">
                <a:solidFill>
                  <a:srgbClr val="FF0000"/>
                </a:solidFill>
              </a:rPr>
              <a:t>Creativity ends here</a:t>
            </a:r>
            <a:endParaRPr lang="en-US" b="1" dirty="0" smtClean="0">
              <a:solidFill>
                <a:schemeClr val="tx2"/>
              </a:solidFill>
            </a:endParaRPr>
          </a:p>
          <a:p>
            <a:pPr eaLnBrk="1" hangingPunct="1">
              <a:buNone/>
              <a:defRPr/>
            </a:pPr>
            <a:endParaRPr lang="en-US" b="1" dirty="0" smtClean="0"/>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t>Pre 2018: explicit multi threading</a:t>
            </a:r>
          </a:p>
          <a:p>
            <a:pPr eaLnBrk="1" hangingPunct="1">
              <a:buNone/>
              <a:defRPr/>
            </a:pPr>
            <a:r>
              <a:rPr lang="en-US" dirty="0" smtClean="0"/>
              <a:t>Still: </a:t>
            </a:r>
            <a:r>
              <a:rPr lang="en-US" dirty="0" smtClean="0">
                <a:solidFill>
                  <a:srgbClr val="FF0000"/>
                </a:solidFill>
              </a:rPr>
              <a:t>No ‘parallel programming’ course beyond freshmen</a:t>
            </a:r>
          </a:p>
          <a:p>
            <a:pPr eaLnBrk="1" hangingPunct="1">
              <a:buNone/>
              <a:defRPr/>
            </a:pPr>
            <a:endParaRPr lang="en-US" dirty="0" smtClean="0">
              <a:solidFill>
                <a:srgbClr val="FF0000"/>
              </a:solidFill>
            </a:endParaRPr>
          </a:p>
          <a:p>
            <a:pPr>
              <a:buNone/>
              <a:defRPr/>
            </a:pPr>
            <a:r>
              <a:rPr lang="en-US" dirty="0"/>
              <a:t>Stable </a:t>
            </a:r>
            <a:r>
              <a:rPr lang="en-US" b="1" dirty="0"/>
              <a:t>compiler</a:t>
            </a:r>
            <a:r>
              <a:rPr lang="en-US" dirty="0"/>
              <a:t> </a:t>
            </a:r>
            <a:endParaRPr lang="en-US" dirty="0" smtClean="0">
              <a:solidFill>
                <a:srgbClr val="FF0000"/>
              </a:solidFill>
            </a:endParaRPr>
          </a:p>
        </p:txBody>
      </p:sp>
      <p:sp>
        <p:nvSpPr>
          <p:cNvPr id="5" name="Text Placeholder 4"/>
          <p:cNvSpPr>
            <a:spLocks noGrp="1"/>
          </p:cNvSpPr>
          <p:nvPr>
            <p:ph type="body" sz="quarter" idx="3"/>
          </p:nvPr>
        </p:nvSpPr>
        <p:spPr>
          <a:xfrm>
            <a:off x="3962400" y="990601"/>
            <a:ext cx="5181601" cy="457199"/>
          </a:xfrm>
        </p:spPr>
        <p:txBody>
          <a:bodyPr>
            <a:normAutofit lnSpcReduction="10000"/>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a:t>
            </a:r>
          </a:p>
          <a:p>
            <a:pPr>
              <a:buNone/>
            </a:pPr>
            <a:endParaRPr lang="en-US" dirty="0" smtClean="0"/>
          </a:p>
          <a:p>
            <a:pPr>
              <a:buNone/>
            </a:pPr>
            <a:r>
              <a:rPr lang="en-US" u="sng" dirty="0" smtClean="0"/>
              <a:t>128-core intercon. network</a:t>
            </a:r>
            <a:r>
              <a:rPr lang="en-US" dirty="0" smtClean="0"/>
              <a:t>                </a:t>
            </a:r>
            <a:r>
              <a:rPr lang="en-US" sz="2000" dirty="0" smtClean="0"/>
              <a:t>IBM 90nm: 9mmX5mm,</a:t>
            </a:r>
            <a:r>
              <a:rPr lang="en-US" sz="2000" dirty="0"/>
              <a:t> </a:t>
            </a:r>
            <a:r>
              <a:rPr lang="en-US" sz="2000" dirty="0" smtClean="0"/>
              <a:t>400 MHz </a:t>
            </a:r>
            <a:endParaRPr lang="en-US" sz="2000" dirty="0" smtClean="0">
              <a:sym typeface="Wingdings"/>
            </a:endParaRPr>
          </a:p>
          <a:p>
            <a:pPr>
              <a:buNone/>
            </a:pPr>
            <a:r>
              <a:rPr lang="en-US" sz="2000" dirty="0" smtClean="0">
                <a:sym typeface="Wingdings"/>
              </a:rPr>
              <a:t>                     </a:t>
            </a:r>
            <a:endParaRPr lang="en-US" dirty="0" smtClean="0"/>
          </a:p>
          <a:p>
            <a:pPr>
              <a:buNone/>
            </a:pPr>
            <a:r>
              <a:rPr lang="en-US" dirty="0" smtClean="0"/>
              <a:t>              </a:t>
            </a:r>
          </a:p>
          <a:p>
            <a:pPr>
              <a:buNone/>
            </a:pPr>
            <a:r>
              <a:rPr lang="en-US" u="sng" dirty="0" smtClean="0"/>
              <a:t>FPGA </a:t>
            </a:r>
            <a:r>
              <a:rPr lang="en-US" u="sng" dirty="0" err="1" smtClean="0"/>
              <a:t>design</a:t>
            </a:r>
            <a:r>
              <a:rPr lang="en-US" u="sng" dirty="0" err="1" smtClean="0">
                <a:sym typeface="Wingdings" pitchFamily="2" charset="2"/>
              </a:rPr>
              <a:t>ASIC</a:t>
            </a:r>
            <a:r>
              <a:rPr lang="en-US" dirty="0" smtClean="0">
                <a:sym typeface="Wingdings" pitchFamily="2" charset="2"/>
              </a:rPr>
              <a:t>  </a:t>
            </a:r>
          </a:p>
          <a:p>
            <a:pPr>
              <a:buNone/>
            </a:pPr>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800600" y="3962400"/>
            <a:ext cx="1282700" cy="783872"/>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648199" y="2209800"/>
            <a:ext cx="2062773" cy="10414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396830"/>
            <a:ext cx="1193800" cy="1130969"/>
          </a:xfrm>
          <a:prstGeom prst="rect">
            <a:avLst/>
          </a:prstGeom>
          <a:noFill/>
          <a:ln w="9525">
            <a:noFill/>
            <a:miter lim="800000"/>
            <a:headEnd/>
            <a:tailEnd/>
          </a:ln>
        </p:spPr>
      </p:pic>
      <p:sp>
        <p:nvSpPr>
          <p:cNvPr id="10" name="TextBox 9"/>
          <p:cNvSpPr txBox="1"/>
          <p:nvPr/>
        </p:nvSpPr>
        <p:spPr>
          <a:xfrm>
            <a:off x="2806700" y="6477000"/>
            <a:ext cx="6337300" cy="369332"/>
          </a:xfrm>
          <a:prstGeom prst="rect">
            <a:avLst/>
          </a:prstGeom>
          <a:noFill/>
        </p:spPr>
        <p:txBody>
          <a:bodyPr wrap="square" rtlCol="0">
            <a:spAutoFit/>
          </a:bodyPr>
          <a:lstStyle/>
          <a:p>
            <a:r>
              <a:rPr lang="en-US" dirty="0" smtClean="0"/>
              <a:t>Architecture scales to 1000+ (100K+?) cores on-chip (off-chip?)</a:t>
            </a:r>
          </a:p>
        </p:txBody>
      </p:sp>
      <p:sp>
        <p:nvSpPr>
          <p:cNvPr id="11" name="Slide Number Placeholder 10"/>
          <p:cNvSpPr>
            <a:spLocks noGrp="1"/>
          </p:cNvSpPr>
          <p:nvPr>
            <p:ph type="sldNum" sz="quarter" idx="12"/>
          </p:nvPr>
        </p:nvSpPr>
        <p:spPr/>
        <p:txBody>
          <a:bodyPr/>
          <a:lstStyle/>
          <a:p>
            <a:fld id="{6D91661D-629B-1643-88A8-69A2F214F552}" type="slidenum">
              <a:rPr lang="en-US" smtClean="0"/>
              <a:pPr/>
              <a:t>7</a:t>
            </a:fld>
            <a:endParaRPr lang="en-US" dirty="0"/>
          </a:p>
        </p:txBody>
      </p:sp>
    </p:spTree>
    <p:extLst>
      <p:ext uri="{BB962C8B-B14F-4D97-AF65-F5344CB8AC3E}">
        <p14:creationId xmlns:p14="http://schemas.microsoft.com/office/powerpoint/2010/main" val="1193271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PRAM: main theory of parallel algorithms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417638"/>
            <a:ext cx="3378200" cy="440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417638"/>
            <a:ext cx="3114675" cy="438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994400"/>
            <a:ext cx="9359900" cy="830997"/>
          </a:xfrm>
          <a:prstGeom prst="rect">
            <a:avLst/>
          </a:prstGeom>
          <a:noFill/>
        </p:spPr>
        <p:txBody>
          <a:bodyPr wrap="square" rtlCol="0">
            <a:spAutoFit/>
          </a:bodyPr>
          <a:lstStyle/>
          <a:p>
            <a:r>
              <a:rPr lang="en-US" sz="2400" dirty="0" smtClean="0"/>
              <a:t>Also: surveys, class notes and chapters in algorithms textbooks.</a:t>
            </a:r>
          </a:p>
          <a:p>
            <a:r>
              <a:rPr lang="en-US" sz="2400" dirty="0" smtClean="0"/>
              <a:t>First my focus. </a:t>
            </a:r>
            <a:r>
              <a:rPr lang="en-US" sz="2400" dirty="0"/>
              <a:t>T</a:t>
            </a:r>
            <a:r>
              <a:rPr lang="en-US" sz="2400" dirty="0" smtClean="0"/>
              <a:t>hen my compass. since 1979</a:t>
            </a:r>
            <a:endParaRPr lang="en-US" sz="2400"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8</a:t>
            </a:fld>
            <a:endParaRPr lang="en-US" dirty="0"/>
          </a:p>
        </p:txBody>
      </p:sp>
    </p:spTree>
    <p:extLst>
      <p:ext uri="{BB962C8B-B14F-4D97-AF65-F5344CB8AC3E}">
        <p14:creationId xmlns:p14="http://schemas.microsoft.com/office/powerpoint/2010/main" val="4067837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67" y="1"/>
            <a:ext cx="9458170" cy="716126"/>
          </a:xfrm>
        </p:spPr>
        <p:txBody>
          <a:bodyPr>
            <a:noAutofit/>
          </a:bodyPr>
          <a:lstStyle/>
          <a:p>
            <a:pPr algn="ctr"/>
            <a:r>
              <a:rPr lang="en-US" sz="3000" u="sng" dirty="0" smtClean="0">
                <a:latin typeface="Calibri Light" panose="020F0302020204030204" pitchFamily="34" charset="0"/>
              </a:rPr>
              <a:t>Immediate Concurrent Execution (ICE) Programming</a:t>
            </a:r>
            <a:endParaRPr lang="en-US" sz="3000" u="sng" dirty="0">
              <a:latin typeface="Calibri Light" panose="020F0302020204030204" pitchFamily="34" charset="0"/>
            </a:endParaRPr>
          </a:p>
        </p:txBody>
      </p:sp>
      <p:sp>
        <p:nvSpPr>
          <p:cNvPr id="3" name="Content Placeholder 2"/>
          <p:cNvSpPr>
            <a:spLocks noGrp="1"/>
          </p:cNvSpPr>
          <p:nvPr>
            <p:ph idx="1"/>
          </p:nvPr>
        </p:nvSpPr>
        <p:spPr>
          <a:xfrm>
            <a:off x="368966" y="1211179"/>
            <a:ext cx="6304549" cy="3785936"/>
          </a:xfrm>
        </p:spPr>
        <p:txBody>
          <a:bodyPr>
            <a:normAutofit fontScale="55000" lnSpcReduction="20000"/>
          </a:bodyPr>
          <a:lstStyle/>
          <a:p>
            <a:r>
              <a:rPr lang="en-US" dirty="0" smtClean="0"/>
              <a:t>PRAM: main model for theory of parallel algorithm </a:t>
            </a:r>
          </a:p>
          <a:p>
            <a:pPr lvl="1"/>
            <a:r>
              <a:rPr lang="en-US" dirty="0" smtClean="0"/>
              <a:t>Strong speedups for irregular </a:t>
            </a:r>
            <a:r>
              <a:rPr lang="en-US" dirty="0"/>
              <a:t>parallel algorithms </a:t>
            </a:r>
          </a:p>
          <a:p>
            <a:r>
              <a:rPr lang="en-US" dirty="0" smtClean="0"/>
              <a:t>ICE: Follows the lock-step execution model</a:t>
            </a:r>
          </a:p>
          <a:p>
            <a:pPr lvl="1"/>
            <a:r>
              <a:rPr lang="en-US" dirty="0"/>
              <a:t>Parallelism </a:t>
            </a:r>
            <a:r>
              <a:rPr lang="en-US" dirty="0" smtClean="0"/>
              <a:t>as-is </a:t>
            </a:r>
            <a:r>
              <a:rPr lang="en-US" dirty="0"/>
              <a:t>from PRAM </a:t>
            </a:r>
            <a:r>
              <a:rPr lang="en-US" dirty="0" smtClean="0"/>
              <a:t>algorithms textbook:</a:t>
            </a:r>
          </a:p>
          <a:p>
            <a:pPr marL="457200" lvl="1" indent="0">
              <a:buNone/>
            </a:pPr>
            <a:r>
              <a:rPr lang="en-US" dirty="0" smtClean="0"/>
              <a:t>      An extension of the C language</a:t>
            </a:r>
          </a:p>
          <a:p>
            <a:pPr lvl="2"/>
            <a:r>
              <a:rPr lang="en-US" dirty="0" smtClean="0"/>
              <a:t>New keyword ‘</a:t>
            </a:r>
            <a:r>
              <a:rPr lang="en-US" dirty="0" err="1" smtClean="0"/>
              <a:t>pardo</a:t>
            </a:r>
            <a:r>
              <a:rPr lang="en-US" dirty="0" smtClean="0"/>
              <a:t>’ (Parallel Do) </a:t>
            </a:r>
          </a:p>
          <a:p>
            <a:r>
              <a:rPr lang="en-US" dirty="0" smtClean="0"/>
              <a:t>New work: Translate ICE programs into XMTC (&amp; run on XMT)</a:t>
            </a:r>
          </a:p>
          <a:p>
            <a:pPr lvl="1"/>
            <a:r>
              <a:rPr lang="en-US" dirty="0" smtClean="0"/>
              <a:t>Lock-step model </a:t>
            </a:r>
            <a:r>
              <a:rPr lang="en-US" dirty="0" smtClean="0">
                <a:sym typeface="Wingdings" panose="05000000000000000000" pitchFamily="2" charset="2"/>
              </a:rPr>
              <a:t> Threaded Model</a:t>
            </a:r>
          </a:p>
          <a:p>
            <a:r>
              <a:rPr lang="en-US" dirty="0" smtClean="0"/>
              <a:t>Motivation: </a:t>
            </a:r>
            <a:r>
              <a:rPr lang="en-US" dirty="0"/>
              <a:t>Ease-of-programming of parallel </a:t>
            </a:r>
            <a:r>
              <a:rPr lang="en-US" dirty="0" smtClean="0"/>
              <a:t>algorithms</a:t>
            </a:r>
          </a:p>
          <a:p>
            <a:r>
              <a:rPr lang="en-US" dirty="0" smtClean="0"/>
              <a:t>Question: but </a:t>
            </a:r>
            <a:r>
              <a:rPr lang="en-US" dirty="0" smtClean="0">
                <a:solidFill>
                  <a:srgbClr val="FF0000"/>
                </a:solidFill>
              </a:rPr>
              <a:t>at what performance slowdown</a:t>
            </a:r>
            <a:r>
              <a:rPr lang="en-US" dirty="0" smtClean="0"/>
              <a:t>?</a:t>
            </a:r>
            <a:endParaRPr lang="en-US" dirty="0"/>
          </a:p>
          <a:p>
            <a:r>
              <a:rPr lang="en-US" dirty="0" smtClean="0"/>
              <a:t>Perhaps surprising answer: </a:t>
            </a:r>
            <a:r>
              <a:rPr lang="en-US" dirty="0" smtClean="0">
                <a:solidFill>
                  <a:srgbClr val="FF0000"/>
                </a:solidFill>
              </a:rPr>
              <a:t>Comparable</a:t>
            </a:r>
            <a:r>
              <a:rPr lang="en-US" dirty="0" smtClean="0"/>
              <a:t> runtime to XMTC</a:t>
            </a:r>
          </a:p>
          <a:p>
            <a:pPr lvl="1"/>
            <a:r>
              <a:rPr lang="en-US" dirty="0" smtClean="0"/>
              <a:t>average 0.7% speedup(!) on eleven-benchmarks suite  </a:t>
            </a:r>
          </a:p>
        </p:txBody>
      </p:sp>
      <p:graphicFrame>
        <p:nvGraphicFramePr>
          <p:cNvPr id="6" name="Table 5"/>
          <p:cNvGraphicFramePr>
            <a:graphicFrameLocks noGrp="1"/>
          </p:cNvGraphicFramePr>
          <p:nvPr>
            <p:extLst>
              <p:ext uri="{D42A27DB-BD31-4B8C-83A1-F6EECF244321}">
                <p14:modId xmlns:p14="http://schemas.microsoft.com/office/powerpoint/2010/main" val="3408787221"/>
              </p:ext>
            </p:extLst>
          </p:nvPr>
        </p:nvGraphicFramePr>
        <p:xfrm>
          <a:off x="6748709" y="2833241"/>
          <a:ext cx="2282997" cy="1645920"/>
        </p:xfrm>
        <a:graphic>
          <a:graphicData uri="http://schemas.openxmlformats.org/drawingml/2006/table">
            <a:tbl>
              <a:tblPr firstRow="1" bandRow="1">
                <a:tableStyleId>{5C22544A-7EE6-4342-B048-85BDC9FD1C3A}</a:tableStyleId>
              </a:tblPr>
              <a:tblGrid>
                <a:gridCol w="185353">
                  <a:extLst>
                    <a:ext uri="{9D8B030D-6E8A-4147-A177-3AD203B41FA5}">
                      <a16:colId xmlns:a16="http://schemas.microsoft.com/office/drawing/2014/main" val="20000"/>
                    </a:ext>
                  </a:extLst>
                </a:gridCol>
                <a:gridCol w="185353">
                  <a:extLst>
                    <a:ext uri="{9D8B030D-6E8A-4147-A177-3AD203B41FA5}">
                      <a16:colId xmlns:a16="http://schemas.microsoft.com/office/drawing/2014/main" val="20001"/>
                    </a:ext>
                  </a:extLst>
                </a:gridCol>
                <a:gridCol w="1912291">
                  <a:extLst>
                    <a:ext uri="{9D8B030D-6E8A-4147-A177-3AD203B41FA5}">
                      <a16:colId xmlns:a16="http://schemas.microsoft.com/office/drawing/2014/main" val="20002"/>
                    </a:ext>
                  </a:extLst>
                </a:gridCol>
              </a:tblGrid>
              <a:tr h="182880">
                <a:tc gridSpan="3">
                  <a:txBody>
                    <a:bodyPr/>
                    <a:lstStyle/>
                    <a:p>
                      <a:r>
                        <a:rPr lang="en-US" sz="1200" b="0" dirty="0" err="1" smtClean="0">
                          <a:solidFill>
                            <a:sysClr val="windowText" lastClr="000000"/>
                          </a:solidFill>
                        </a:rPr>
                        <a:t>pardo</a:t>
                      </a:r>
                      <a:r>
                        <a:rPr lang="en-US" sz="1200" b="0" dirty="0" smtClean="0">
                          <a:solidFill>
                            <a:sysClr val="windowText" lastClr="000000"/>
                          </a:solidFill>
                        </a:rPr>
                        <a:t> (unsigned </a:t>
                      </a:r>
                      <a:r>
                        <a:rPr lang="en-US" sz="1200" b="0" dirty="0" err="1" smtClean="0">
                          <a:solidFill>
                            <a:sysClr val="windowText" lastClr="000000"/>
                          </a:solidFill>
                        </a:rPr>
                        <a:t>i</a:t>
                      </a:r>
                      <a:r>
                        <a:rPr lang="en-US" sz="1200" b="0" baseline="0" dirty="0" smtClean="0">
                          <a:solidFill>
                            <a:sysClr val="windowText" lastClr="000000"/>
                          </a:solidFill>
                        </a:rPr>
                        <a:t> = 0; n – 1; 1) {</a:t>
                      </a:r>
                      <a:endParaRPr lang="en-US" sz="1200" b="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200" dirty="0" smtClean="0">
                          <a:solidFill>
                            <a:sysClr val="windowText" lastClr="000000"/>
                          </a:solidFill>
                        </a:rPr>
                        <a:t>while (S[</a:t>
                      </a:r>
                      <a:r>
                        <a:rPr lang="en-US" sz="1200" dirty="0" err="1" smtClean="0">
                          <a:solidFill>
                            <a:sysClr val="windowText" lastClr="000000"/>
                          </a:solidFill>
                        </a:rPr>
                        <a:t>i</a:t>
                      </a:r>
                      <a:r>
                        <a:rPr lang="en-US" sz="1200" dirty="0" smtClean="0">
                          <a:solidFill>
                            <a:sysClr val="windowText" lastClr="000000"/>
                          </a:solidFill>
                        </a:rPr>
                        <a:t>] != S[S[</a:t>
                      </a:r>
                      <a:r>
                        <a:rPr lang="en-US" sz="1200" dirty="0" err="1" smtClean="0">
                          <a:solidFill>
                            <a:sysClr val="windowText" lastClr="000000"/>
                          </a:solidFill>
                        </a:rPr>
                        <a:t>i</a:t>
                      </a:r>
                      <a:r>
                        <a:rPr lang="en-US" sz="1200" dirty="0" smtClean="0">
                          <a:solidFill>
                            <a:sysClr val="windowText" lastClr="000000"/>
                          </a:solidFill>
                        </a:rPr>
                        <a:t>]]) {</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ysClr val="windowText" lastClr="000000"/>
                          </a:solidFill>
                        </a:rPr>
                        <a:t>W[</a:t>
                      </a:r>
                      <a:r>
                        <a:rPr lang="en-US" sz="1200" dirty="0" err="1" smtClean="0">
                          <a:solidFill>
                            <a:sysClr val="windowText" lastClr="000000"/>
                          </a:solidFill>
                        </a:rPr>
                        <a:t>i</a:t>
                      </a:r>
                      <a:r>
                        <a:rPr lang="en-US" sz="1200" dirty="0" smtClean="0">
                          <a:solidFill>
                            <a:sysClr val="windowText" lastClr="000000"/>
                          </a:solidFill>
                        </a:rPr>
                        <a:t>] = W[</a:t>
                      </a:r>
                      <a:r>
                        <a:rPr lang="en-US" sz="1200" dirty="0" err="1" smtClean="0">
                          <a:solidFill>
                            <a:sysClr val="windowText" lastClr="000000"/>
                          </a:solidFill>
                        </a:rPr>
                        <a:t>i</a:t>
                      </a:r>
                      <a:r>
                        <a:rPr lang="en-US" sz="1200" dirty="0" smtClean="0">
                          <a:solidFill>
                            <a:sysClr val="windowText" lastClr="000000"/>
                          </a:solidFill>
                        </a:rPr>
                        <a:t>] + W[S[</a:t>
                      </a:r>
                      <a:r>
                        <a:rPr lang="en-US" sz="1200" dirty="0" err="1" smtClean="0">
                          <a:solidFill>
                            <a:sysClr val="windowText" lastClr="000000"/>
                          </a:solidFill>
                        </a:rPr>
                        <a:t>i</a:t>
                      </a:r>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ysClr val="windowText" lastClr="000000"/>
                          </a:solidFill>
                        </a:rPr>
                        <a:t>S[</a:t>
                      </a:r>
                      <a:r>
                        <a:rPr lang="en-US" sz="1200" dirty="0" err="1" smtClean="0">
                          <a:solidFill>
                            <a:sysClr val="windowText" lastClr="000000"/>
                          </a:solidFill>
                        </a:rPr>
                        <a:t>i</a:t>
                      </a:r>
                      <a:r>
                        <a:rPr lang="en-US" sz="1200" dirty="0" smtClean="0">
                          <a:solidFill>
                            <a:sysClr val="windowText" lastClr="000000"/>
                          </a:solidFill>
                        </a:rPr>
                        <a:t>] = S[S[</a:t>
                      </a:r>
                      <a:r>
                        <a:rPr lang="en-US" sz="1200" dirty="0" err="1" smtClean="0">
                          <a:solidFill>
                            <a:sysClr val="windowText" lastClr="000000"/>
                          </a:solidFill>
                        </a:rPr>
                        <a:t>i</a:t>
                      </a:r>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2880">
                <a:tc gridSpan="3">
                  <a:txBody>
                    <a:bodyPr/>
                    <a:lstStyle/>
                    <a:p>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83721879"/>
              </p:ext>
            </p:extLst>
          </p:nvPr>
        </p:nvGraphicFramePr>
        <p:xfrm>
          <a:off x="707007" y="5109329"/>
          <a:ext cx="7885169" cy="1338606"/>
        </p:xfrm>
        <a:graphic>
          <a:graphicData uri="http://schemas.openxmlformats.org/drawingml/2006/table">
            <a:tbl>
              <a:tblPr firstRow="1" bandRow="1">
                <a:tableStyleId>{5C22544A-7EE6-4342-B048-85BDC9FD1C3A}</a:tableStyleId>
              </a:tblPr>
              <a:tblGrid>
                <a:gridCol w="753078">
                  <a:extLst>
                    <a:ext uri="{9D8B030D-6E8A-4147-A177-3AD203B41FA5}">
                      <a16:colId xmlns:a16="http://schemas.microsoft.com/office/drawing/2014/main" val="20000"/>
                    </a:ext>
                  </a:extLst>
                </a:gridCol>
                <a:gridCol w="553489">
                  <a:extLst>
                    <a:ext uri="{9D8B030D-6E8A-4147-A177-3AD203B41FA5}">
                      <a16:colId xmlns:a16="http://schemas.microsoft.com/office/drawing/2014/main" val="20001"/>
                    </a:ext>
                  </a:extLst>
                </a:gridCol>
                <a:gridCol w="657860">
                  <a:extLst>
                    <a:ext uri="{9D8B030D-6E8A-4147-A177-3AD203B41FA5}">
                      <a16:colId xmlns:a16="http://schemas.microsoft.com/office/drawing/2014/main" val="20002"/>
                    </a:ext>
                  </a:extLst>
                </a:gridCol>
                <a:gridCol w="657860">
                  <a:extLst>
                    <a:ext uri="{9D8B030D-6E8A-4147-A177-3AD203B41FA5}">
                      <a16:colId xmlns:a16="http://schemas.microsoft.com/office/drawing/2014/main" val="20003"/>
                    </a:ext>
                  </a:extLst>
                </a:gridCol>
                <a:gridCol w="732123">
                  <a:extLst>
                    <a:ext uri="{9D8B030D-6E8A-4147-A177-3AD203B41FA5}">
                      <a16:colId xmlns:a16="http://schemas.microsoft.com/office/drawing/2014/main" val="20004"/>
                    </a:ext>
                  </a:extLst>
                </a:gridCol>
                <a:gridCol w="583598">
                  <a:extLst>
                    <a:ext uri="{9D8B030D-6E8A-4147-A177-3AD203B41FA5}">
                      <a16:colId xmlns:a16="http://schemas.microsoft.com/office/drawing/2014/main" val="20005"/>
                    </a:ext>
                  </a:extLst>
                </a:gridCol>
                <a:gridCol w="657860">
                  <a:extLst>
                    <a:ext uri="{9D8B030D-6E8A-4147-A177-3AD203B41FA5}">
                      <a16:colId xmlns:a16="http://schemas.microsoft.com/office/drawing/2014/main" val="20006"/>
                    </a:ext>
                  </a:extLst>
                </a:gridCol>
                <a:gridCol w="701513">
                  <a:extLst>
                    <a:ext uri="{9D8B030D-6E8A-4147-A177-3AD203B41FA5}">
                      <a16:colId xmlns:a16="http://schemas.microsoft.com/office/drawing/2014/main" val="20007"/>
                    </a:ext>
                  </a:extLst>
                </a:gridCol>
                <a:gridCol w="505815">
                  <a:extLst>
                    <a:ext uri="{9D8B030D-6E8A-4147-A177-3AD203B41FA5}">
                      <a16:colId xmlns:a16="http://schemas.microsoft.com/office/drawing/2014/main" val="20008"/>
                    </a:ext>
                  </a:extLst>
                </a:gridCol>
                <a:gridCol w="521873">
                  <a:extLst>
                    <a:ext uri="{9D8B030D-6E8A-4147-A177-3AD203B41FA5}">
                      <a16:colId xmlns:a16="http://schemas.microsoft.com/office/drawing/2014/main" val="20009"/>
                    </a:ext>
                  </a:extLst>
                </a:gridCol>
                <a:gridCol w="778794">
                  <a:extLst>
                    <a:ext uri="{9D8B030D-6E8A-4147-A177-3AD203B41FA5}">
                      <a16:colId xmlns:a16="http://schemas.microsoft.com/office/drawing/2014/main" val="20010"/>
                    </a:ext>
                  </a:extLst>
                </a:gridCol>
                <a:gridCol w="781306">
                  <a:extLst>
                    <a:ext uri="{9D8B030D-6E8A-4147-A177-3AD203B41FA5}">
                      <a16:colId xmlns:a16="http://schemas.microsoft.com/office/drawing/2014/main" val="20011"/>
                    </a:ext>
                  </a:extLst>
                </a:gridCol>
              </a:tblGrid>
              <a:tr h="519603">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Integer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Sample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Merge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Graph</a:t>
                      </a:r>
                      <a:r>
                        <a:rPr lang="en-US" sz="1100" b="0" i="0" u="none" strike="noStrike" baseline="0" dirty="0" smtClean="0">
                          <a:solidFill>
                            <a:srgbClr val="000000"/>
                          </a:solidFill>
                          <a:effectLst/>
                          <a:latin typeface="Calibri" panose="020F0502020204030204" pitchFamily="34" charset="0"/>
                        </a:rPr>
                        <a:t> Connectivity</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Breadth First Search</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Maximum Finding</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Tree Contraction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Tree Rooting</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Jacobi</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LU Factorization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err="1" smtClean="0">
                          <a:solidFill>
                            <a:srgbClr val="000000"/>
                          </a:solidFill>
                          <a:effectLst/>
                          <a:latin typeface="Calibri" panose="020F0502020204030204" pitchFamily="34" charset="0"/>
                        </a:rPr>
                        <a:t>Cholesky</a:t>
                      </a:r>
                      <a:r>
                        <a:rPr lang="en-US" sz="1100" b="0" i="0" u="none" strike="noStrike" baseline="0" dirty="0" smtClean="0">
                          <a:solidFill>
                            <a:srgbClr val="000000"/>
                          </a:solidFill>
                          <a:effectLst/>
                          <a:latin typeface="Calibri" panose="020F0502020204030204" pitchFamily="34" charset="0"/>
                        </a:rPr>
                        <a:t> Factorization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1775">
                <a:tc>
                  <a:txBody>
                    <a:bodyPr/>
                    <a:lstStyle/>
                    <a:p>
                      <a:r>
                        <a:rPr lang="en-US" sz="1000" dirty="0" smtClean="0"/>
                        <a:t>Normalized to XMTC</a:t>
                      </a:r>
                      <a:endParaRPr lang="en-US" sz="100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100.00%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98.54%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102.07%</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98.55%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108.42%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104.78%</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100.61%</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97.42%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100.99%</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98.39%</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98.66%</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7228">
                <a:tc>
                  <a:txBody>
                    <a:bodyPr/>
                    <a:lstStyle/>
                    <a:p>
                      <a:r>
                        <a:rPr lang="en-US" sz="1050" dirty="0" smtClean="0"/>
                        <a:t>ICE</a:t>
                      </a:r>
                      <a:r>
                        <a:rPr lang="en-US" sz="1050" baseline="0" dirty="0" smtClean="0"/>
                        <a:t> slowdown</a:t>
                      </a:r>
                      <a:endParaRPr lang="en-US" sz="105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0.002%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1.457%</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-2.070%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1.453%</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-8.424%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-4.780%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-0.610%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2.584%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-0.985%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1.605%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1.338%</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859" y="716127"/>
            <a:ext cx="2195318" cy="1806357"/>
          </a:xfrm>
          <a:prstGeom prst="rect">
            <a:avLst/>
          </a:prstGeom>
        </p:spPr>
      </p:pic>
      <p:sp>
        <p:nvSpPr>
          <p:cNvPr id="5" name="TextBox 4"/>
          <p:cNvSpPr txBox="1"/>
          <p:nvPr/>
        </p:nvSpPr>
        <p:spPr>
          <a:xfrm>
            <a:off x="5919937" y="716125"/>
            <a:ext cx="3224064" cy="338554"/>
          </a:xfrm>
          <a:prstGeom prst="rect">
            <a:avLst/>
          </a:prstGeom>
          <a:noFill/>
        </p:spPr>
        <p:txBody>
          <a:bodyPr wrap="square" rtlCol="0">
            <a:spAutoFit/>
          </a:bodyPr>
          <a:lstStyle/>
          <a:p>
            <a:r>
              <a:rPr lang="en-US" sz="1600" u="sng" dirty="0" smtClean="0"/>
              <a:t>PRAM algorithm and its ICE program</a:t>
            </a:r>
            <a:endParaRPr lang="en-US" sz="1600" u="sng" dirty="0"/>
          </a:p>
        </p:txBody>
      </p:sp>
      <p:sp>
        <p:nvSpPr>
          <p:cNvPr id="7" name="TextBox 6"/>
          <p:cNvSpPr txBox="1"/>
          <p:nvPr/>
        </p:nvSpPr>
        <p:spPr>
          <a:xfrm>
            <a:off x="0" y="569495"/>
            <a:ext cx="6045200" cy="646331"/>
          </a:xfrm>
          <a:prstGeom prst="rect">
            <a:avLst/>
          </a:prstGeom>
          <a:noFill/>
        </p:spPr>
        <p:txBody>
          <a:bodyPr wrap="square" rtlCol="0">
            <a:spAutoFit/>
          </a:bodyPr>
          <a:lstStyle/>
          <a:p>
            <a:r>
              <a:rPr lang="en-US" dirty="0" smtClean="0"/>
              <a:t>[Easy PRAM-based high-performance parallel programming with ICE, </a:t>
            </a:r>
            <a:r>
              <a:rPr lang="en-US" dirty="0" err="1" smtClean="0"/>
              <a:t>Ghanim</a:t>
            </a:r>
            <a:r>
              <a:rPr lang="en-US" dirty="0" smtClean="0"/>
              <a:t>, V,B, IEEE TPDC 2018]</a:t>
            </a:r>
            <a:endParaRPr lang="en-US" dirty="0"/>
          </a:p>
        </p:txBody>
      </p:sp>
      <p:sp>
        <p:nvSpPr>
          <p:cNvPr id="9" name="Slide Number Placeholder 8"/>
          <p:cNvSpPr>
            <a:spLocks noGrp="1"/>
          </p:cNvSpPr>
          <p:nvPr>
            <p:ph type="sldNum" sz="quarter" idx="12"/>
          </p:nvPr>
        </p:nvSpPr>
        <p:spPr/>
        <p:txBody>
          <a:bodyPr/>
          <a:lstStyle/>
          <a:p>
            <a:fld id="{6D91661D-629B-1643-88A8-69A2F214F552}" type="slidenum">
              <a:rPr lang="en-US" smtClean="0"/>
              <a:pPr/>
              <a:t>9</a:t>
            </a:fld>
            <a:endParaRPr lang="en-US" dirty="0"/>
          </a:p>
        </p:txBody>
      </p:sp>
      <p:sp>
        <p:nvSpPr>
          <p:cNvPr id="10" name="TextBox 9"/>
          <p:cNvSpPr txBox="1"/>
          <p:nvPr/>
        </p:nvSpPr>
        <p:spPr>
          <a:xfrm>
            <a:off x="512466" y="4592097"/>
            <a:ext cx="5902193" cy="369332"/>
          </a:xfrm>
          <a:prstGeom prst="rect">
            <a:avLst/>
          </a:prstGeom>
          <a:noFill/>
        </p:spPr>
        <p:txBody>
          <a:bodyPr wrap="none" rtlCol="0">
            <a:spAutoFit/>
          </a:bodyPr>
          <a:lstStyle/>
          <a:p>
            <a:r>
              <a:rPr lang="en-US" u="sng" dirty="0" smtClean="0"/>
              <a:t>Anecdote</a:t>
            </a:r>
            <a:r>
              <a:rPr lang="en-US" dirty="0" smtClean="0"/>
              <a:t> Older colleague commented “</a:t>
            </a:r>
            <a:r>
              <a:rPr lang="en-US" i="1" dirty="0" smtClean="0"/>
              <a:t>you can retire now</a:t>
            </a:r>
            <a:r>
              <a:rPr lang="en-US" dirty="0" smtClean="0"/>
              <a:t>”</a:t>
            </a:r>
            <a:endParaRPr lang="en-US" dirty="0"/>
          </a:p>
        </p:txBody>
      </p:sp>
    </p:spTree>
    <p:extLst>
      <p:ext uri="{BB962C8B-B14F-4D97-AF65-F5344CB8AC3E}">
        <p14:creationId xmlns:p14="http://schemas.microsoft.com/office/powerpoint/2010/main" val="1860880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247970</TotalTime>
  <Words>3573</Words>
  <Application>Microsoft Office PowerPoint</Application>
  <PresentationFormat>On-screen Show (4:3)</PresentationFormat>
  <Paragraphs>521</Paragraphs>
  <Slides>34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ＭＳ Ｐゴシック</vt:lpstr>
      <vt:lpstr>宋体</vt:lpstr>
      <vt:lpstr>Arial</vt:lpstr>
      <vt:lpstr>Calibri</vt:lpstr>
      <vt:lpstr>Calibri Light</vt:lpstr>
      <vt:lpstr>Times New Roman</vt:lpstr>
      <vt:lpstr>Wingdings</vt:lpstr>
      <vt:lpstr>Office Theme</vt:lpstr>
      <vt:lpstr>Custom Design</vt:lpstr>
      <vt:lpstr>Single-Threaded Parallel Programming Parallel algorithms/programming dominated by Math induction, like serial a/p  for Multi-Threaded Many-Core Design scalable parallel systems</vt:lpstr>
      <vt:lpstr>Commodity computer systems</vt:lpstr>
      <vt:lpstr>Commodity computer systems</vt:lpstr>
      <vt:lpstr>Comments on operations/programming (of commodity computers)</vt:lpstr>
      <vt:lpstr>Recall: “unlikely that simple multicore scaling will provide cost-effective path to growing performance”</vt:lpstr>
      <vt:lpstr>Lead insight: Every Serial Algorithm is a Parallel One</vt:lpstr>
      <vt:lpstr>Not just talking</vt:lpstr>
      <vt:lpstr>PRAM: main theory of parallel algorithms</vt:lpstr>
      <vt:lpstr>Immediate Concurrent Execution (ICE) Programming</vt:lpstr>
      <vt:lpstr>The appliance that took over the world Critical feature of serial computing</vt:lpstr>
      <vt:lpstr>Parallel computing</vt:lpstr>
      <vt:lpstr>Where we should go from here </vt:lpstr>
      <vt:lpstr>Takes home: 1 result &amp; 2 questions</vt:lpstr>
      <vt:lpstr>PowerPoint Presentation</vt:lpstr>
      <vt:lpstr>PowerPoint Presentation</vt:lpstr>
      <vt:lpstr>PowerPoint Presentation</vt:lpstr>
      <vt:lpstr>PowerPoint Presentation</vt:lpstr>
      <vt:lpstr>Prior Case Studies Limited speedups of multi-core CPUs &amp; GPUs vs. “same-size” UMD XMT</vt:lpstr>
      <vt:lpstr>PowerPoint Presentation</vt:lpstr>
      <vt:lpstr>PowerPoint Presentation</vt:lpstr>
      <vt:lpstr>Machine Learning App: XGBoost</vt:lpstr>
      <vt:lpstr>XGBoost (cont’d) Conjecture: much greater speedups are possible </vt:lpstr>
      <vt:lpstr>XMT Architecture</vt:lpstr>
      <vt:lpstr>XMT Architecture (cont’d)</vt:lpstr>
      <vt:lpstr>Preview</vt:lpstr>
      <vt:lpstr>Goal for architecture</vt:lpstr>
      <vt:lpstr>GPU memory architectures: something changed…</vt:lpstr>
      <vt:lpstr>GPU memory architectures: something changed (cont.)</vt:lpstr>
      <vt:lpstr>Finally a clue…</vt:lpstr>
      <vt:lpstr>Evaluation: Sensitivity to serial-parallel transition overhead</vt:lpstr>
      <vt:lpstr>Evaluation: Serial-parallel transition overhead (OpenGL)</vt:lpstr>
      <vt:lpstr>Buildable, effective and scalable</vt:lpstr>
      <vt:lpstr>A personal angle </vt:lpstr>
      <vt:lpstr>Summary Takes home: 1 result &amp; 2 questions</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1420</cp:revision>
  <cp:lastPrinted>2016-03-17T21:13:07Z</cp:lastPrinted>
  <dcterms:created xsi:type="dcterms:W3CDTF">2016-03-14T17:38:55Z</dcterms:created>
  <dcterms:modified xsi:type="dcterms:W3CDTF">2019-04-17T17:24:17Z</dcterms:modified>
</cp:coreProperties>
</file>