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3" r:id="rId1"/>
  </p:sldMasterIdLst>
  <p:notesMasterIdLst>
    <p:notesMasterId r:id="rId18"/>
  </p:notesMasterIdLst>
  <p:handoutMasterIdLst>
    <p:handoutMasterId r:id="rId19"/>
  </p:handoutMasterIdLst>
  <p:sldIdLst>
    <p:sldId id="270" r:id="rId2"/>
    <p:sldId id="271" r:id="rId3"/>
    <p:sldId id="272" r:id="rId4"/>
    <p:sldId id="273" r:id="rId5"/>
    <p:sldId id="274" r:id="rId6"/>
    <p:sldId id="275" r:id="rId7"/>
    <p:sldId id="276" r:id="rId8"/>
    <p:sldId id="277" r:id="rId9"/>
    <p:sldId id="278" r:id="rId10"/>
    <p:sldId id="279" r:id="rId11"/>
    <p:sldId id="280" r:id="rId12"/>
    <p:sldId id="281" r:id="rId13"/>
    <p:sldId id="282" r:id="rId14"/>
    <p:sldId id="283" r:id="rId15"/>
    <p:sldId id="284" r:id="rId16"/>
    <p:sldId id="285" r:id="rId17"/>
  </p:sldIdLst>
  <p:sldSz cx="9144000" cy="6858000" type="screen4x3"/>
  <p:notesSz cx="7099300" cy="10234613"/>
  <p:defaultTextStyle>
    <a:defPPr>
      <a:defRPr lang="en-US"/>
    </a:defPPr>
    <a:lvl1pPr algn="l" rtl="0" fontAlgn="base">
      <a:spcBef>
        <a:spcPct val="20000"/>
      </a:spcBef>
      <a:spcAft>
        <a:spcPct val="0"/>
      </a:spcAft>
      <a:buClr>
        <a:schemeClr val="tx1"/>
      </a:buClr>
      <a:buSzPct val="60000"/>
      <a:buFont typeface="Wingdings" pitchFamily="2" charset="2"/>
      <a:defRPr sz="3200" kern="1200">
        <a:solidFill>
          <a:schemeClr val="tx1"/>
        </a:solidFill>
        <a:latin typeface="Arial Black" pitchFamily="34" charset="0"/>
        <a:ea typeface="+mn-ea"/>
        <a:cs typeface="+mn-cs"/>
      </a:defRPr>
    </a:lvl1pPr>
    <a:lvl2pPr marL="457200" algn="l" rtl="0" fontAlgn="base">
      <a:spcBef>
        <a:spcPct val="20000"/>
      </a:spcBef>
      <a:spcAft>
        <a:spcPct val="0"/>
      </a:spcAft>
      <a:buClr>
        <a:schemeClr val="tx1"/>
      </a:buClr>
      <a:buSzPct val="60000"/>
      <a:buFont typeface="Wingdings" pitchFamily="2" charset="2"/>
      <a:defRPr sz="3200" kern="1200">
        <a:solidFill>
          <a:schemeClr val="tx1"/>
        </a:solidFill>
        <a:latin typeface="Arial Black" pitchFamily="34" charset="0"/>
        <a:ea typeface="+mn-ea"/>
        <a:cs typeface="+mn-cs"/>
      </a:defRPr>
    </a:lvl2pPr>
    <a:lvl3pPr marL="914400" algn="l" rtl="0" fontAlgn="base">
      <a:spcBef>
        <a:spcPct val="20000"/>
      </a:spcBef>
      <a:spcAft>
        <a:spcPct val="0"/>
      </a:spcAft>
      <a:buClr>
        <a:schemeClr val="tx1"/>
      </a:buClr>
      <a:buSzPct val="60000"/>
      <a:buFont typeface="Wingdings" pitchFamily="2" charset="2"/>
      <a:defRPr sz="3200" kern="1200">
        <a:solidFill>
          <a:schemeClr val="tx1"/>
        </a:solidFill>
        <a:latin typeface="Arial Black" pitchFamily="34" charset="0"/>
        <a:ea typeface="+mn-ea"/>
        <a:cs typeface="+mn-cs"/>
      </a:defRPr>
    </a:lvl3pPr>
    <a:lvl4pPr marL="1371600" algn="l" rtl="0" fontAlgn="base">
      <a:spcBef>
        <a:spcPct val="20000"/>
      </a:spcBef>
      <a:spcAft>
        <a:spcPct val="0"/>
      </a:spcAft>
      <a:buClr>
        <a:schemeClr val="tx1"/>
      </a:buClr>
      <a:buSzPct val="60000"/>
      <a:buFont typeface="Wingdings" pitchFamily="2" charset="2"/>
      <a:defRPr sz="3200" kern="1200">
        <a:solidFill>
          <a:schemeClr val="tx1"/>
        </a:solidFill>
        <a:latin typeface="Arial Black" pitchFamily="34" charset="0"/>
        <a:ea typeface="+mn-ea"/>
        <a:cs typeface="+mn-cs"/>
      </a:defRPr>
    </a:lvl4pPr>
    <a:lvl5pPr marL="1828800" algn="l" rtl="0" fontAlgn="base">
      <a:spcBef>
        <a:spcPct val="20000"/>
      </a:spcBef>
      <a:spcAft>
        <a:spcPct val="0"/>
      </a:spcAft>
      <a:buClr>
        <a:schemeClr val="tx1"/>
      </a:buClr>
      <a:buSzPct val="60000"/>
      <a:buFont typeface="Wingdings" pitchFamily="2" charset="2"/>
      <a:defRPr sz="3200" kern="1200">
        <a:solidFill>
          <a:schemeClr val="tx1"/>
        </a:solidFill>
        <a:latin typeface="Arial Black" pitchFamily="34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Arial Black" pitchFamily="34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Arial Black" pitchFamily="34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Arial Black" pitchFamily="34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Arial Black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000066"/>
    <a:srgbClr val="003399"/>
    <a:srgbClr val="000099"/>
    <a:srgbClr val="808080"/>
    <a:srgbClr val="5F5F5F"/>
    <a:srgbClr val="3399FF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47" autoAdjust="0"/>
    <p:restoredTop sz="94686" autoAdjust="0"/>
  </p:normalViewPr>
  <p:slideViewPr>
    <p:cSldViewPr>
      <p:cViewPr>
        <p:scale>
          <a:sx n="100" d="100"/>
          <a:sy n="100" d="100"/>
        </p:scale>
        <p:origin x="-974" y="-3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7116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5437188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 eaLnBrk="0" hangingPunct="0">
              <a:spcBef>
                <a:spcPct val="0"/>
              </a:spcBef>
              <a:buClrTx/>
              <a:buSzTx/>
              <a:buFontTx/>
              <a:buNone/>
              <a:defRPr sz="1300">
                <a:latin typeface="Times New Roman" pitchFamily="18" charset="0"/>
              </a:defRPr>
            </a:lvl1pPr>
          </a:lstStyle>
          <a:p>
            <a:r>
              <a:rPr lang="en-US"/>
              <a:t>The University of Adelaide, School of Computer Science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575300" y="0"/>
            <a:ext cx="1524000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 eaLnBrk="0" hangingPunct="0">
              <a:spcBef>
                <a:spcPct val="0"/>
              </a:spcBef>
              <a:buClrTx/>
              <a:buSzTx/>
              <a:buFontTx/>
              <a:buNone/>
              <a:defRPr sz="1300">
                <a:latin typeface="Times New Roman" pitchFamily="18" charset="0"/>
              </a:defRPr>
            </a:lvl1pPr>
          </a:lstStyle>
          <a:p>
            <a:fld id="{9B8F6142-F1D0-4637-96F7-E4664D4176A5}" type="datetime3">
              <a:rPr lang="en-US"/>
              <a:pPr/>
              <a:t>9 April 2013</a:t>
            </a:fld>
            <a:endParaRPr lang="en-US"/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3438"/>
            <a:ext cx="5437188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 eaLnBrk="0" hangingPunct="0">
              <a:spcBef>
                <a:spcPct val="0"/>
              </a:spcBef>
              <a:buClrTx/>
              <a:buSzTx/>
              <a:buFontTx/>
              <a:buNone/>
              <a:defRPr sz="1300">
                <a:latin typeface="Times New Roman" pitchFamily="18" charset="0"/>
              </a:defRPr>
            </a:lvl1pPr>
          </a:lstStyle>
          <a:p>
            <a:r>
              <a:rPr lang="en-US"/>
              <a:t>Chapter 2 — Instructions: Language of the Computer</a:t>
            </a:r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575300" y="9723438"/>
            <a:ext cx="1524000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 eaLnBrk="0" hangingPunct="0">
              <a:spcBef>
                <a:spcPct val="0"/>
              </a:spcBef>
              <a:buClrTx/>
              <a:buSzTx/>
              <a:buFontTx/>
              <a:buNone/>
              <a:defRPr sz="1300">
                <a:latin typeface="Times New Roman" pitchFamily="18" charset="0"/>
              </a:defRPr>
            </a:lvl1pPr>
          </a:lstStyle>
          <a:p>
            <a:fld id="{57C84157-CAC9-4329-91AD-EB3C6746FA3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10448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 eaLnBrk="0" hangingPunct="0">
              <a:spcBef>
                <a:spcPct val="0"/>
              </a:spcBef>
              <a:buClrTx/>
              <a:buSzTx/>
              <a:buFontTx/>
              <a:buNone/>
              <a:defRPr sz="1300">
                <a:latin typeface="Times New Roman" pitchFamily="18" charset="0"/>
              </a:defRPr>
            </a:lvl1pPr>
          </a:lstStyle>
          <a:p>
            <a:r>
              <a:rPr lang="en-US"/>
              <a:t>The University of Adelaide, School of Computer Science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725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 eaLnBrk="0" hangingPunct="0">
              <a:spcBef>
                <a:spcPct val="0"/>
              </a:spcBef>
              <a:buClrTx/>
              <a:buSzTx/>
              <a:buFontTx/>
              <a:buNone/>
              <a:defRPr sz="1300">
                <a:latin typeface="Times New Roman" pitchFamily="18" charset="0"/>
              </a:defRPr>
            </a:lvl1pPr>
          </a:lstStyle>
          <a:p>
            <a:fld id="{FCF21089-5A8E-4805-BE21-6386A8343079}" type="datetime3">
              <a:rPr lang="en-US"/>
              <a:pPr/>
              <a:t>9 April 2013</a:t>
            </a:fld>
            <a:endParaRPr lang="en-US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8350"/>
            <a:ext cx="5118100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6150" y="4862513"/>
            <a:ext cx="5207000" cy="460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 eaLnBrk="0" hangingPunct="0">
              <a:spcBef>
                <a:spcPct val="0"/>
              </a:spcBef>
              <a:buClrTx/>
              <a:buSzTx/>
              <a:buFontTx/>
              <a:buNone/>
              <a:defRPr sz="1300">
                <a:latin typeface="Times New Roman" pitchFamily="18" charset="0"/>
              </a:defRPr>
            </a:lvl1pPr>
          </a:lstStyle>
          <a:p>
            <a:r>
              <a:rPr lang="en-US"/>
              <a:t>Chapter 2 — Instructions: Language of the Computer</a:t>
            </a:r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725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 eaLnBrk="0" hangingPunct="0">
              <a:spcBef>
                <a:spcPct val="0"/>
              </a:spcBef>
              <a:buClrTx/>
              <a:buSzTx/>
              <a:buFontTx/>
              <a:buNone/>
              <a:defRPr sz="1300">
                <a:latin typeface="Times New Roman" pitchFamily="18" charset="0"/>
              </a:defRPr>
            </a:lvl1pPr>
          </a:lstStyle>
          <a:p>
            <a:fld id="{EE145C4F-ECA4-4DD7-819E-C9FECED2784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40322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CEACD53A-8E89-45F2-8D4A-35AFD266EB30}" type="datetime3">
              <a:rPr lang="en-US"/>
              <a:pPr/>
              <a:t>9 April 2013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7CEACC0-B677-4A29-B1E6-BCE98563D55B}" type="slidenum">
              <a:rPr lang="en-US"/>
              <a:pPr/>
              <a:t>1</a:t>
            </a:fld>
            <a:endParaRPr lang="en-US"/>
          </a:p>
        </p:txBody>
      </p:sp>
      <p:sp>
        <p:nvSpPr>
          <p:cNvPr id="234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4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07DA533B-45CB-4337-89C6-857AE8953CCB}" type="datetime3">
              <a:rPr lang="en-US"/>
              <a:pPr/>
              <a:t>9 April 2013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67176E-D0DA-4D40-9114-1A30A59F807E}" type="slidenum">
              <a:rPr lang="en-US"/>
              <a:pPr/>
              <a:t>10</a:t>
            </a:fld>
            <a:endParaRPr lang="en-US"/>
          </a:p>
        </p:txBody>
      </p:sp>
      <p:sp>
        <p:nvSpPr>
          <p:cNvPr id="243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07DA533B-45CB-4337-89C6-857AE8953CCB}" type="datetime3">
              <a:rPr lang="en-US"/>
              <a:pPr/>
              <a:t>9 April 2013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67176E-D0DA-4D40-9114-1A30A59F807E}" type="slidenum">
              <a:rPr lang="en-US"/>
              <a:pPr/>
              <a:t>11</a:t>
            </a:fld>
            <a:endParaRPr lang="en-US"/>
          </a:p>
        </p:txBody>
      </p:sp>
      <p:sp>
        <p:nvSpPr>
          <p:cNvPr id="243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07DA533B-45CB-4337-89C6-857AE8953CCB}" type="datetime3">
              <a:rPr lang="en-US"/>
              <a:pPr/>
              <a:t>9 April 2013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67176E-D0DA-4D40-9114-1A30A59F807E}" type="slidenum">
              <a:rPr lang="en-US"/>
              <a:pPr/>
              <a:t>12</a:t>
            </a:fld>
            <a:endParaRPr lang="en-US"/>
          </a:p>
        </p:txBody>
      </p:sp>
      <p:sp>
        <p:nvSpPr>
          <p:cNvPr id="243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07DA533B-45CB-4337-89C6-857AE8953CCB}" type="datetime3">
              <a:rPr lang="en-US"/>
              <a:pPr/>
              <a:t>9 April 2013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67176E-D0DA-4D40-9114-1A30A59F807E}" type="slidenum">
              <a:rPr lang="en-US"/>
              <a:pPr/>
              <a:t>13</a:t>
            </a:fld>
            <a:endParaRPr lang="en-US"/>
          </a:p>
        </p:txBody>
      </p:sp>
      <p:sp>
        <p:nvSpPr>
          <p:cNvPr id="243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07DA533B-45CB-4337-89C6-857AE8953CCB}" type="datetime3">
              <a:rPr lang="en-US"/>
              <a:pPr/>
              <a:t>9 April 2013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67176E-D0DA-4D40-9114-1A30A59F807E}" type="slidenum">
              <a:rPr lang="en-US"/>
              <a:pPr/>
              <a:t>14</a:t>
            </a:fld>
            <a:endParaRPr lang="en-US"/>
          </a:p>
        </p:txBody>
      </p:sp>
      <p:sp>
        <p:nvSpPr>
          <p:cNvPr id="243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07DA533B-45CB-4337-89C6-857AE8953CCB}" type="datetime3">
              <a:rPr lang="en-US"/>
              <a:pPr/>
              <a:t>9 April 2013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67176E-D0DA-4D40-9114-1A30A59F807E}" type="slidenum">
              <a:rPr lang="en-US"/>
              <a:pPr/>
              <a:t>15</a:t>
            </a:fld>
            <a:endParaRPr lang="en-US"/>
          </a:p>
        </p:txBody>
      </p:sp>
      <p:sp>
        <p:nvSpPr>
          <p:cNvPr id="243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07DA533B-45CB-4337-89C6-857AE8953CCB}" type="datetime3">
              <a:rPr lang="en-US"/>
              <a:pPr/>
              <a:t>9 April 2013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67176E-D0DA-4D40-9114-1A30A59F807E}" type="slidenum">
              <a:rPr lang="en-US"/>
              <a:pPr/>
              <a:t>16</a:t>
            </a:fld>
            <a:endParaRPr lang="en-US"/>
          </a:p>
        </p:txBody>
      </p:sp>
      <p:sp>
        <p:nvSpPr>
          <p:cNvPr id="243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07DA533B-45CB-4337-89C6-857AE8953CCB}" type="datetime3">
              <a:rPr lang="en-US"/>
              <a:pPr/>
              <a:t>9 April 2013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67176E-D0DA-4D40-9114-1A30A59F807E}" type="slidenum">
              <a:rPr lang="en-US"/>
              <a:pPr/>
              <a:t>2</a:t>
            </a:fld>
            <a:endParaRPr lang="en-US"/>
          </a:p>
        </p:txBody>
      </p:sp>
      <p:sp>
        <p:nvSpPr>
          <p:cNvPr id="243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07DA533B-45CB-4337-89C6-857AE8953CCB}" type="datetime3">
              <a:rPr lang="en-US"/>
              <a:pPr/>
              <a:t>9 April 2013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67176E-D0DA-4D40-9114-1A30A59F807E}" type="slidenum">
              <a:rPr lang="en-US"/>
              <a:pPr/>
              <a:t>3</a:t>
            </a:fld>
            <a:endParaRPr lang="en-US"/>
          </a:p>
        </p:txBody>
      </p:sp>
      <p:sp>
        <p:nvSpPr>
          <p:cNvPr id="243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07DA533B-45CB-4337-89C6-857AE8953CCB}" type="datetime3">
              <a:rPr lang="en-US"/>
              <a:pPr/>
              <a:t>9 April 2013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67176E-D0DA-4D40-9114-1A30A59F807E}" type="slidenum">
              <a:rPr lang="en-US"/>
              <a:pPr/>
              <a:t>4</a:t>
            </a:fld>
            <a:endParaRPr lang="en-US"/>
          </a:p>
        </p:txBody>
      </p:sp>
      <p:sp>
        <p:nvSpPr>
          <p:cNvPr id="243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07DA533B-45CB-4337-89C6-857AE8953CCB}" type="datetime3">
              <a:rPr lang="en-US"/>
              <a:pPr/>
              <a:t>9 April 2013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67176E-D0DA-4D40-9114-1A30A59F807E}" type="slidenum">
              <a:rPr lang="en-US"/>
              <a:pPr/>
              <a:t>5</a:t>
            </a:fld>
            <a:endParaRPr lang="en-US"/>
          </a:p>
        </p:txBody>
      </p:sp>
      <p:sp>
        <p:nvSpPr>
          <p:cNvPr id="243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07DA533B-45CB-4337-89C6-857AE8953CCB}" type="datetime3">
              <a:rPr lang="en-US"/>
              <a:pPr/>
              <a:t>9 April 2013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67176E-D0DA-4D40-9114-1A30A59F807E}" type="slidenum">
              <a:rPr lang="en-US"/>
              <a:pPr/>
              <a:t>6</a:t>
            </a:fld>
            <a:endParaRPr lang="en-US"/>
          </a:p>
        </p:txBody>
      </p:sp>
      <p:sp>
        <p:nvSpPr>
          <p:cNvPr id="243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07DA533B-45CB-4337-89C6-857AE8953CCB}" type="datetime3">
              <a:rPr lang="en-US"/>
              <a:pPr/>
              <a:t>9 April 2013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67176E-D0DA-4D40-9114-1A30A59F807E}" type="slidenum">
              <a:rPr lang="en-US"/>
              <a:pPr/>
              <a:t>7</a:t>
            </a:fld>
            <a:endParaRPr lang="en-US"/>
          </a:p>
        </p:txBody>
      </p:sp>
      <p:sp>
        <p:nvSpPr>
          <p:cNvPr id="243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07DA533B-45CB-4337-89C6-857AE8953CCB}" type="datetime3">
              <a:rPr lang="en-US"/>
              <a:pPr/>
              <a:t>9 April 2013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67176E-D0DA-4D40-9114-1A30A59F807E}" type="slidenum">
              <a:rPr lang="en-US"/>
              <a:pPr/>
              <a:t>8</a:t>
            </a:fld>
            <a:endParaRPr lang="en-US"/>
          </a:p>
        </p:txBody>
      </p:sp>
      <p:sp>
        <p:nvSpPr>
          <p:cNvPr id="243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07DA533B-45CB-4337-89C6-857AE8953CCB}" type="datetime3">
              <a:rPr lang="en-US"/>
              <a:pPr/>
              <a:t>9 April 2013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67176E-D0DA-4D40-9114-1A30A59F807E}" type="slidenum">
              <a:rPr lang="en-US"/>
              <a:pPr/>
              <a:t>9</a:t>
            </a:fld>
            <a:endParaRPr lang="en-US"/>
          </a:p>
        </p:txBody>
      </p:sp>
      <p:sp>
        <p:nvSpPr>
          <p:cNvPr id="243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Hennessy_cover-v2 (Final)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79512" y="1412776"/>
            <a:ext cx="1872208" cy="230905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40647" name="Rectangle 7"/>
          <p:cNvSpPr>
            <a:spLocks noChangeArrowheads="1"/>
          </p:cNvSpPr>
          <p:nvPr userDrawn="1"/>
        </p:nvSpPr>
        <p:spPr bwMode="auto">
          <a:xfrm>
            <a:off x="0" y="0"/>
            <a:ext cx="9144000" cy="765175"/>
          </a:xfrm>
          <a:prstGeom prst="rect">
            <a:avLst/>
          </a:prstGeom>
          <a:solidFill>
            <a:srgbClr val="767D7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spcBef>
                <a:spcPct val="0"/>
              </a:spcBef>
              <a:buClrTx/>
              <a:buSzTx/>
              <a:buFontTx/>
              <a:buNone/>
            </a:pPr>
            <a:endParaRPr lang="en-GB" sz="240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240649" name="Rectangle 9"/>
          <p:cNvSpPr>
            <a:spLocks noChangeArrowheads="1"/>
          </p:cNvSpPr>
          <p:nvPr userDrawn="1"/>
        </p:nvSpPr>
        <p:spPr bwMode="auto">
          <a:xfrm>
            <a:off x="0" y="765175"/>
            <a:ext cx="9144000" cy="17463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240657" name="Picture 17" descr="MK_logo2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950" y="50800"/>
            <a:ext cx="1228725" cy="714375"/>
          </a:xfrm>
          <a:prstGeom prst="rect">
            <a:avLst/>
          </a:prstGeom>
          <a:noFill/>
        </p:spPr>
      </p:pic>
      <p:sp>
        <p:nvSpPr>
          <p:cNvPr id="240659" name="Rectangle 19"/>
          <p:cNvSpPr>
            <a:spLocks noChangeArrowheads="1"/>
          </p:cNvSpPr>
          <p:nvPr userDrawn="1"/>
        </p:nvSpPr>
        <p:spPr bwMode="auto">
          <a:xfrm>
            <a:off x="2197100" y="765175"/>
            <a:ext cx="46038" cy="5732463"/>
          </a:xfrm>
          <a:prstGeom prst="rect">
            <a:avLst/>
          </a:prstGeom>
          <a:gradFill rotWithShape="1">
            <a:gsLst>
              <a:gs pos="0">
                <a:srgbClr val="808080"/>
              </a:gs>
              <a:gs pos="100000">
                <a:srgbClr val="FFFF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0660" name="Rectangle 20"/>
          <p:cNvSpPr>
            <a:spLocks noChangeArrowheads="1"/>
          </p:cNvSpPr>
          <p:nvPr userDrawn="1"/>
        </p:nvSpPr>
        <p:spPr bwMode="auto">
          <a:xfrm>
            <a:off x="2559050" y="1195388"/>
            <a:ext cx="46038" cy="3816350"/>
          </a:xfrm>
          <a:prstGeom prst="rect">
            <a:avLst/>
          </a:prstGeom>
          <a:gradFill rotWithShape="1">
            <a:gsLst>
              <a:gs pos="0">
                <a:srgbClr val="767D79"/>
              </a:gs>
              <a:gs pos="100000">
                <a:schemeClr val="bg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0661" name="Rectangle 21"/>
          <p:cNvSpPr>
            <a:spLocks noChangeArrowheads="1"/>
          </p:cNvSpPr>
          <p:nvPr userDrawn="1"/>
        </p:nvSpPr>
        <p:spPr bwMode="auto">
          <a:xfrm>
            <a:off x="2341563" y="1916113"/>
            <a:ext cx="6623050" cy="46037"/>
          </a:xfrm>
          <a:prstGeom prst="rect">
            <a:avLst/>
          </a:prstGeom>
          <a:gradFill rotWithShape="1">
            <a:gsLst>
              <a:gs pos="0">
                <a:srgbClr val="5F5F5F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0678" name="Rectangle 38"/>
          <p:cNvSpPr>
            <a:spLocks noChangeArrowheads="1"/>
          </p:cNvSpPr>
          <p:nvPr userDrawn="1"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767D7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0679" name="Rectangle 39"/>
          <p:cNvSpPr>
            <a:spLocks noChangeArrowheads="1"/>
          </p:cNvSpPr>
          <p:nvPr userDrawn="1"/>
        </p:nvSpPr>
        <p:spPr bwMode="auto">
          <a:xfrm>
            <a:off x="0" y="6308725"/>
            <a:ext cx="9144000" cy="17463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0680" name="Rectangle 40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dirty="0" smtClean="0"/>
              <a:t>Copyright © 2012, Elsevier Inc. All rights reserved.</a:t>
            </a:r>
            <a:endParaRPr lang="en-AU" dirty="0"/>
          </a:p>
        </p:txBody>
      </p:sp>
      <p:pic>
        <p:nvPicPr>
          <p:cNvPr id="240681" name="Picture 41" descr="MK_logo2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388" y="6381750"/>
            <a:ext cx="792162" cy="460375"/>
          </a:xfrm>
          <a:prstGeom prst="rect">
            <a:avLst/>
          </a:prstGeom>
          <a:noFill/>
        </p:spPr>
      </p:pic>
      <p:sp>
        <p:nvSpPr>
          <p:cNvPr id="240682" name="Text Box 42"/>
          <p:cNvSpPr txBox="1">
            <a:spLocks noChangeArrowheads="1"/>
          </p:cNvSpPr>
          <p:nvPr userDrawn="1"/>
        </p:nvSpPr>
        <p:spPr bwMode="auto">
          <a:xfrm>
            <a:off x="8388350" y="6497638"/>
            <a:ext cx="576263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0"/>
              </a:spcBef>
              <a:buClrTx/>
              <a:buSzTx/>
              <a:buFontTx/>
              <a:buNone/>
            </a:pPr>
            <a:fld id="{63BBFCE6-A6C8-4251-973B-1D0917AA6A4E}" type="slidenum">
              <a:rPr lang="en-AU" sz="1200" b="1">
                <a:latin typeface="Arial" charset="0"/>
              </a:rPr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t>‹#›</a:t>
            </a:fld>
            <a:endParaRPr lang="en-GB" sz="1200">
              <a:latin typeface="Arial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dirty="0" smtClean="0"/>
              <a:t>Copyright © 2012, Elsevier Inc. All rights reserved.</a:t>
            </a:r>
            <a:endParaRPr lang="en-A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69113" y="115888"/>
            <a:ext cx="2085975" cy="6121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11188" y="115888"/>
            <a:ext cx="6105525" cy="6121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dirty="0" smtClean="0"/>
              <a:t>Copyright © 2012, Elsevier Inc. All rights reserved.</a:t>
            </a:r>
            <a:endParaRPr lang="en-AU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188" y="115888"/>
            <a:ext cx="8281987" cy="7016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684213" y="1125538"/>
            <a:ext cx="8270875" cy="511175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1042988" y="6381750"/>
            <a:ext cx="7272337" cy="358775"/>
          </a:xfrm>
        </p:spPr>
        <p:txBody>
          <a:bodyPr/>
          <a:lstStyle>
            <a:lvl1pPr>
              <a:defRPr/>
            </a:lvl1pPr>
          </a:lstStyle>
          <a:p>
            <a:r>
              <a:rPr lang="en-AU" dirty="0" smtClean="0"/>
              <a:t>Copyright © 2012, Elsevier Inc. All rights reserved.</a:t>
            </a:r>
            <a:endParaRPr lang="en-AU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188" y="115888"/>
            <a:ext cx="8281987" cy="7016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4213" y="1125538"/>
            <a:ext cx="4059237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95850" y="1125538"/>
            <a:ext cx="4059238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1042988" y="6381750"/>
            <a:ext cx="7272337" cy="358775"/>
          </a:xfrm>
        </p:spPr>
        <p:txBody>
          <a:bodyPr/>
          <a:lstStyle>
            <a:lvl1pPr>
              <a:defRPr/>
            </a:lvl1pPr>
          </a:lstStyle>
          <a:p>
            <a:r>
              <a:rPr lang="en-AU" dirty="0" smtClean="0"/>
              <a:t>Copyright © 2012, Elsevier Inc. All rights reserved.</a:t>
            </a:r>
            <a:endParaRPr lang="en-A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dirty="0" smtClean="0"/>
              <a:t>Copyright © 2012, Elsevier Inc. All rights reserved.</a:t>
            </a:r>
            <a:endParaRPr lang="en-A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dirty="0" smtClean="0"/>
              <a:t>Copyright © 2012, Elsevier Inc. All rights reserved.</a:t>
            </a:r>
            <a:endParaRPr lang="en-A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3" y="1125538"/>
            <a:ext cx="4059237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95850" y="1125538"/>
            <a:ext cx="4059238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dirty="0" smtClean="0"/>
              <a:t>Copyright © 2012, Elsevier Inc. All rights reserved.</a:t>
            </a:r>
            <a:endParaRPr lang="en-A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dirty="0" smtClean="0"/>
              <a:t>Copyright © 2012, Elsevier Inc. All rights reserved.</a:t>
            </a:r>
            <a:endParaRPr lang="en-A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dirty="0" smtClean="0"/>
              <a:t>Copyright © 2012, Elsevier Inc. All rights reserved.</a:t>
            </a:r>
            <a:endParaRPr lang="en-A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dirty="0" smtClean="0"/>
              <a:t>Copyright © 2012, Elsevier Inc. All rights reserved.</a:t>
            </a:r>
            <a:endParaRPr lang="en-A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dirty="0" smtClean="0"/>
              <a:t>Copyright © 2012, Elsevier Inc. All rights reserved.</a:t>
            </a:r>
            <a:endParaRPr lang="en-A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dirty="0" smtClean="0"/>
              <a:t>Copyright © 2012, Elsevier Inc. All rights reserved.</a:t>
            </a:r>
            <a:endParaRPr lang="en-A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28" name="Rectangle 12"/>
          <p:cNvSpPr>
            <a:spLocks noChangeArrowheads="1"/>
          </p:cNvSpPr>
          <p:nvPr userDrawn="1"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767D7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9629" name="Rectangle 13"/>
          <p:cNvSpPr>
            <a:spLocks noChangeArrowheads="1"/>
          </p:cNvSpPr>
          <p:nvPr userDrawn="1"/>
        </p:nvSpPr>
        <p:spPr bwMode="auto">
          <a:xfrm>
            <a:off x="0" y="6308725"/>
            <a:ext cx="9144000" cy="17463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9620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1125538"/>
            <a:ext cx="8270875" cy="511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dirty="0" smtClean="0"/>
              <a:t>Click to edit Master text styles</a:t>
            </a:r>
          </a:p>
          <a:p>
            <a:pPr lvl="1"/>
            <a:r>
              <a:rPr lang="en-AU" dirty="0" smtClean="0"/>
              <a:t>Second level</a:t>
            </a:r>
          </a:p>
          <a:p>
            <a:pPr lvl="2"/>
            <a:r>
              <a:rPr lang="en-AU" dirty="0" smtClean="0"/>
              <a:t>Third level</a:t>
            </a:r>
          </a:p>
          <a:p>
            <a:pPr lvl="3"/>
            <a:r>
              <a:rPr lang="en-AU" dirty="0" smtClean="0"/>
              <a:t>Fourth level</a:t>
            </a:r>
          </a:p>
          <a:p>
            <a:pPr lvl="4"/>
            <a:r>
              <a:rPr lang="en-AU" dirty="0" smtClean="0"/>
              <a:t>Fifth level</a:t>
            </a:r>
          </a:p>
        </p:txBody>
      </p:sp>
      <p:sp>
        <p:nvSpPr>
          <p:cNvPr id="23962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042988" y="6381750"/>
            <a:ext cx="7272337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ClrTx/>
              <a:buSzTx/>
              <a:buFontTx/>
              <a:buNone/>
              <a:defRPr sz="1200" b="1">
                <a:latin typeface="+mn-lt"/>
              </a:defRPr>
            </a:lvl1pPr>
          </a:lstStyle>
          <a:p>
            <a:r>
              <a:rPr lang="en-AU" dirty="0" smtClean="0"/>
              <a:t>Copyright © 2012, Elsevier Inc. All rights reserved.</a:t>
            </a:r>
            <a:endParaRPr lang="en-AU" dirty="0"/>
          </a:p>
        </p:txBody>
      </p:sp>
      <p:sp>
        <p:nvSpPr>
          <p:cNvPr id="23961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11188" y="115888"/>
            <a:ext cx="8281987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AU" smtClean="0"/>
              <a:t>Click to edit Master title style</a:t>
            </a:r>
          </a:p>
        </p:txBody>
      </p:sp>
      <p:pic>
        <p:nvPicPr>
          <p:cNvPr id="239627" name="Picture 11" descr="MK_logo2"/>
          <p:cNvPicPr>
            <a:picLocks noChangeAspect="1" noChangeArrowheads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179388" y="6381750"/>
            <a:ext cx="792162" cy="460375"/>
          </a:xfrm>
          <a:prstGeom prst="rect">
            <a:avLst/>
          </a:prstGeom>
          <a:noFill/>
        </p:spPr>
      </p:pic>
      <p:sp>
        <p:nvSpPr>
          <p:cNvPr id="239630" name="Text Box 14"/>
          <p:cNvSpPr txBox="1">
            <a:spLocks noChangeArrowheads="1"/>
          </p:cNvSpPr>
          <p:nvPr userDrawn="1"/>
        </p:nvSpPr>
        <p:spPr bwMode="auto">
          <a:xfrm>
            <a:off x="8388350" y="6497638"/>
            <a:ext cx="576263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0"/>
              </a:spcBef>
              <a:buClrTx/>
              <a:buSzTx/>
              <a:buFontTx/>
              <a:buNone/>
            </a:pPr>
            <a:fld id="{28EC741E-FC11-4977-9AC4-393A11CE0A97}" type="slidenum">
              <a:rPr lang="en-AU" sz="1200" b="1">
                <a:latin typeface="Arial" charset="0"/>
              </a:rPr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t>‹#›</a:t>
            </a:fld>
            <a:endParaRPr lang="en-GB" sz="1200">
              <a:latin typeface="Arial" charset="0"/>
            </a:endParaRPr>
          </a:p>
        </p:txBody>
      </p:sp>
      <p:sp>
        <p:nvSpPr>
          <p:cNvPr id="239631" name="Rectangle 15"/>
          <p:cNvSpPr>
            <a:spLocks noChangeArrowheads="1"/>
          </p:cNvSpPr>
          <p:nvPr userDrawn="1"/>
        </p:nvSpPr>
        <p:spPr bwMode="auto">
          <a:xfrm>
            <a:off x="252413" y="44450"/>
            <a:ext cx="36512" cy="3816350"/>
          </a:xfrm>
          <a:prstGeom prst="rect">
            <a:avLst/>
          </a:prstGeom>
          <a:gradFill rotWithShape="1">
            <a:gsLst>
              <a:gs pos="0">
                <a:srgbClr val="767D79"/>
              </a:gs>
              <a:gs pos="100000">
                <a:schemeClr val="bg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9632" name="Rectangle 16"/>
          <p:cNvSpPr>
            <a:spLocks noChangeArrowheads="1"/>
          </p:cNvSpPr>
          <p:nvPr userDrawn="1"/>
        </p:nvSpPr>
        <p:spPr bwMode="auto">
          <a:xfrm>
            <a:off x="34925" y="693738"/>
            <a:ext cx="8569325" cy="71437"/>
          </a:xfrm>
          <a:prstGeom prst="rect">
            <a:avLst/>
          </a:prstGeom>
          <a:gradFill rotWithShape="1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  <p:sldLayoutId id="2147483665" r:id="rId12"/>
    <p:sldLayoutId id="2147483666" r:id="rId13"/>
  </p:sldLayoutIdLst>
  <p:hf sldNum="0" hdr="0" dt="0"/>
  <p:txStyles>
    <p:titleStyle>
      <a:lvl1pPr algn="l" rtl="0" fontAlgn="base">
        <a:spcBef>
          <a:spcPct val="0"/>
        </a:spcBef>
        <a:spcAft>
          <a:spcPct val="0"/>
        </a:spcAft>
        <a:defRPr sz="4000" b="1">
          <a:solidFill>
            <a:srgbClr val="0066FF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 b="1">
          <a:solidFill>
            <a:srgbClr val="0066FF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000" b="1">
          <a:solidFill>
            <a:srgbClr val="0066FF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000" b="1">
          <a:solidFill>
            <a:srgbClr val="0066FF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000" b="1">
          <a:solidFill>
            <a:srgbClr val="0066FF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 b="1">
          <a:solidFill>
            <a:srgbClr val="0066FF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 b="1">
          <a:solidFill>
            <a:srgbClr val="0066FF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 b="1">
          <a:solidFill>
            <a:srgbClr val="0066FF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 b="1">
          <a:solidFill>
            <a:srgbClr val="0066FF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0033CC"/>
        </a:buClr>
        <a:buSzPct val="60000"/>
        <a:buFont typeface="Wingdings" pitchFamily="2" charset="2"/>
        <a:buChar char="n"/>
        <a:defRPr sz="2800">
          <a:solidFill>
            <a:srgbClr val="003399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003399"/>
        </a:buClr>
        <a:buSzPct val="55000"/>
        <a:buFont typeface="Wingdings" pitchFamily="2" charset="2"/>
        <a:buChar char="n"/>
        <a:defRPr sz="2400">
          <a:solidFill>
            <a:srgbClr val="0033CC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rgbClr val="0033CC"/>
        </a:buClr>
        <a:buSzPct val="50000"/>
        <a:buFont typeface="Wingdings" pitchFamily="2" charset="2"/>
        <a:buChar char="n"/>
        <a:defRPr sz="2000">
          <a:solidFill>
            <a:srgbClr val="000066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rgbClr val="000066"/>
        </a:buClr>
        <a:buSzPct val="55000"/>
        <a:buFont typeface="Wingdings" pitchFamily="2" charset="2"/>
        <a:buChar char="n"/>
        <a:defRPr sz="1800">
          <a:solidFill>
            <a:srgbClr val="0066FF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3399FF"/>
        </a:buClr>
        <a:buSzPct val="50000"/>
        <a:buFont typeface="Wingdings" pitchFamily="2" charset="2"/>
        <a:buChar char="n"/>
        <a:defRPr sz="1800">
          <a:solidFill>
            <a:srgbClr val="3399FF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3399FF"/>
        </a:buClr>
        <a:buSzPct val="50000"/>
        <a:buFont typeface="Wingdings" pitchFamily="2" charset="2"/>
        <a:buChar char="n"/>
        <a:defRPr sz="2000">
          <a:solidFill>
            <a:srgbClr val="3399FF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3399FF"/>
        </a:buClr>
        <a:buSzPct val="50000"/>
        <a:buFont typeface="Wingdings" pitchFamily="2" charset="2"/>
        <a:buChar char="n"/>
        <a:defRPr sz="2000">
          <a:solidFill>
            <a:srgbClr val="3399FF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3399FF"/>
        </a:buClr>
        <a:buSzPct val="50000"/>
        <a:buFont typeface="Wingdings" pitchFamily="2" charset="2"/>
        <a:buChar char="n"/>
        <a:defRPr sz="2000">
          <a:solidFill>
            <a:srgbClr val="3399FF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3399FF"/>
        </a:buClr>
        <a:buSzPct val="50000"/>
        <a:buFont typeface="Wingdings" pitchFamily="2" charset="2"/>
        <a:buChar char="n"/>
        <a:defRPr sz="2000">
          <a:solidFill>
            <a:srgbClr val="3399FF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0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 smtClean="0"/>
              <a:t>Copyright © 2012, Elsevier Inc. All rights reserved.</a:t>
            </a:r>
            <a:endParaRPr lang="en-AU" dirty="0"/>
          </a:p>
        </p:txBody>
      </p:sp>
      <p:sp>
        <p:nvSpPr>
          <p:cNvPr id="233483" name="Rectangle 11"/>
          <p:cNvSpPr>
            <a:spLocks noChangeArrowheads="1"/>
          </p:cNvSpPr>
          <p:nvPr/>
        </p:nvSpPr>
        <p:spPr bwMode="auto">
          <a:xfrm>
            <a:off x="2843213" y="1254125"/>
            <a:ext cx="1983235" cy="5847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AU" dirty="0">
                <a:solidFill>
                  <a:srgbClr val="000099"/>
                </a:solidFill>
                <a:latin typeface="Arial" charset="0"/>
              </a:rPr>
              <a:t>Chapter </a:t>
            </a:r>
            <a:r>
              <a:rPr lang="en-AU" dirty="0" smtClean="0">
                <a:solidFill>
                  <a:srgbClr val="000099"/>
                </a:solidFill>
                <a:latin typeface="Arial" charset="0"/>
              </a:rPr>
              <a:t>6</a:t>
            </a:r>
            <a:endParaRPr lang="en-GB" dirty="0">
              <a:solidFill>
                <a:srgbClr val="000099"/>
              </a:solidFill>
              <a:latin typeface="Arial" charset="0"/>
            </a:endParaRPr>
          </a:p>
        </p:txBody>
      </p:sp>
      <p:sp>
        <p:nvSpPr>
          <p:cNvPr id="233484" name="Rectangle 12"/>
          <p:cNvSpPr>
            <a:spLocks noChangeArrowheads="1"/>
          </p:cNvSpPr>
          <p:nvPr/>
        </p:nvSpPr>
        <p:spPr bwMode="auto">
          <a:xfrm>
            <a:off x="2843213" y="2060575"/>
            <a:ext cx="5832475" cy="156966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AU" dirty="0" smtClean="0">
                <a:solidFill>
                  <a:srgbClr val="0066FF"/>
                </a:solidFill>
                <a:latin typeface="Arial" charset="0"/>
              </a:rPr>
              <a:t>Warehouse-Scale Computers to Exploit Request-Level and Data-Level Parallelism: </a:t>
            </a:r>
            <a:endParaRPr lang="en-GB" dirty="0">
              <a:solidFill>
                <a:srgbClr val="0066FF"/>
              </a:solidFill>
              <a:latin typeface="Arial" charset="0"/>
            </a:endParaRPr>
          </a:p>
        </p:txBody>
      </p:sp>
      <p:sp>
        <p:nvSpPr>
          <p:cNvPr id="233485" name="Text Box 13"/>
          <p:cNvSpPr txBox="1">
            <a:spLocks noChangeArrowheads="1"/>
          </p:cNvSpPr>
          <p:nvPr/>
        </p:nvSpPr>
        <p:spPr bwMode="auto">
          <a:xfrm>
            <a:off x="2825351" y="-100013"/>
            <a:ext cx="4429932" cy="89255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</a:rPr>
              <a:t>Computer Architecture</a:t>
            </a:r>
            <a:endParaRPr lang="en-US" sz="2800" dirty="0">
              <a:solidFill>
                <a:schemeClr val="bg1"/>
              </a:solidFill>
              <a:latin typeface="Times New Roman" pitchFamily="18" charset="0"/>
            </a:endParaRPr>
          </a:p>
          <a:p>
            <a:pPr algn="ctr"/>
            <a:r>
              <a:rPr lang="en-US" sz="2000" dirty="0" smtClean="0">
                <a:solidFill>
                  <a:schemeClr val="bg1"/>
                </a:solidFill>
                <a:latin typeface="Arial" charset="0"/>
              </a:rPr>
              <a:t>A Quantitative Approach, Fifth Edition</a:t>
            </a:r>
            <a:endParaRPr lang="en-GB" sz="2000" dirty="0">
              <a:solidFill>
                <a:schemeClr val="bg1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Copyright © 2012, Elsevier Inc. All rights reserved.</a:t>
            </a:r>
            <a:endParaRPr lang="en-AU" dirty="0"/>
          </a:p>
        </p:txBody>
      </p:sp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109677"/>
            <a:ext cx="8281987" cy="707886"/>
          </a:xfrm>
        </p:spPr>
        <p:txBody>
          <a:bodyPr/>
          <a:lstStyle/>
          <a:p>
            <a:r>
              <a:rPr lang="en-US" dirty="0" smtClean="0"/>
              <a:t>WSC Memory Hierarchy</a:t>
            </a:r>
            <a:endParaRPr lang="en-AU" dirty="0"/>
          </a:p>
        </p:txBody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b="1" dirty="0" smtClean="0"/>
              <a:t>Servers can access DRAM and disks on other servers using a NUMA-style interface</a:t>
            </a:r>
          </a:p>
        </p:txBody>
      </p:sp>
      <p:sp>
        <p:nvSpPr>
          <p:cNvPr id="242693" name="Text Box 5"/>
          <p:cNvSpPr txBox="1">
            <a:spLocks noChangeArrowheads="1"/>
          </p:cNvSpPr>
          <p:nvPr/>
        </p:nvSpPr>
        <p:spPr bwMode="auto">
          <a:xfrm rot="5400000">
            <a:off x="7226811" y="1553926"/>
            <a:ext cx="3467681" cy="369332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 smtClean="0">
                <a:solidFill>
                  <a:srgbClr val="0066FF"/>
                </a:solidFill>
                <a:latin typeface="Arial" charset="0"/>
              </a:rPr>
              <a:t>Computer Ar4chitecture of WSC</a:t>
            </a:r>
            <a:endParaRPr lang="en-US" sz="1800" dirty="0">
              <a:solidFill>
                <a:srgbClr val="0066FF"/>
              </a:solidFill>
              <a:latin typeface="Arial" charset="0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85825" y="2171700"/>
            <a:ext cx="737235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Copyright © 2012, Elsevier Inc. All rights reserved.</a:t>
            </a:r>
            <a:endParaRPr lang="en-AU" dirty="0"/>
          </a:p>
        </p:txBody>
      </p:sp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109677"/>
            <a:ext cx="8281987" cy="707886"/>
          </a:xfrm>
        </p:spPr>
        <p:txBody>
          <a:bodyPr/>
          <a:lstStyle/>
          <a:p>
            <a:r>
              <a:rPr lang="en-US" dirty="0" smtClean="0"/>
              <a:t>Infrastructure and Costs of WSC</a:t>
            </a:r>
            <a:endParaRPr lang="en-AU" dirty="0"/>
          </a:p>
        </p:txBody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125538"/>
            <a:ext cx="8064251" cy="51117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b="1" dirty="0" smtClean="0"/>
              <a:t>Location of WSC</a:t>
            </a:r>
          </a:p>
          <a:p>
            <a:pPr lvl="1">
              <a:lnSpc>
                <a:spcPct val="90000"/>
              </a:lnSpc>
            </a:pPr>
            <a:r>
              <a:rPr lang="en-US" b="1" dirty="0" smtClean="0"/>
              <a:t>Proximity to Internet backbones, electricity cost, property tax rates, low risk from earthquakes, floods, and hurricanes</a:t>
            </a:r>
          </a:p>
          <a:p>
            <a:pPr>
              <a:lnSpc>
                <a:spcPct val="90000"/>
              </a:lnSpc>
            </a:pPr>
            <a:r>
              <a:rPr lang="en-US" b="1" dirty="0" smtClean="0"/>
              <a:t>Power distribution and where losses occur</a:t>
            </a:r>
          </a:p>
        </p:txBody>
      </p:sp>
      <p:sp>
        <p:nvSpPr>
          <p:cNvPr id="242693" name="Text Box 5"/>
          <p:cNvSpPr txBox="1">
            <a:spLocks noChangeArrowheads="1"/>
          </p:cNvSpPr>
          <p:nvPr/>
        </p:nvSpPr>
        <p:spPr bwMode="auto">
          <a:xfrm rot="5400000">
            <a:off x="6686917" y="2088942"/>
            <a:ext cx="4544834" cy="369332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 err="1" smtClean="0">
                <a:solidFill>
                  <a:srgbClr val="0066FF"/>
                </a:solidFill>
                <a:latin typeface="Arial" charset="0"/>
              </a:rPr>
              <a:t>Physcical</a:t>
            </a:r>
            <a:r>
              <a:rPr lang="en-US" sz="1800" dirty="0" smtClean="0">
                <a:solidFill>
                  <a:srgbClr val="0066FF"/>
                </a:solidFill>
                <a:latin typeface="Arial" charset="0"/>
              </a:rPr>
              <a:t> </a:t>
            </a:r>
            <a:r>
              <a:rPr lang="en-US" sz="1800" dirty="0" err="1" smtClean="0">
                <a:solidFill>
                  <a:srgbClr val="0066FF"/>
                </a:solidFill>
                <a:latin typeface="Arial" charset="0"/>
              </a:rPr>
              <a:t>Infrastrcuture</a:t>
            </a:r>
            <a:r>
              <a:rPr lang="en-US" sz="1800" dirty="0" smtClean="0">
                <a:solidFill>
                  <a:srgbClr val="0066FF"/>
                </a:solidFill>
                <a:latin typeface="Arial" charset="0"/>
              </a:rPr>
              <a:t> and Costs of WSC</a:t>
            </a:r>
            <a:endParaRPr lang="en-US" sz="1800" dirty="0">
              <a:solidFill>
                <a:srgbClr val="0066FF"/>
              </a:solidFill>
              <a:latin typeface="Arial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35696" y="3081965"/>
            <a:ext cx="5184576" cy="3011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Copyright © 2012, Elsevier Inc. All rights reserved.</a:t>
            </a:r>
            <a:endParaRPr lang="en-AU" dirty="0"/>
          </a:p>
        </p:txBody>
      </p:sp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1"/>
            <a:ext cx="8281987" cy="548680"/>
          </a:xfrm>
        </p:spPr>
        <p:txBody>
          <a:bodyPr/>
          <a:lstStyle/>
          <a:p>
            <a:r>
              <a:rPr lang="en-US" dirty="0" smtClean="0"/>
              <a:t>Infrastructure and Costs of WSC</a:t>
            </a:r>
            <a:endParaRPr lang="en-AU" dirty="0"/>
          </a:p>
        </p:txBody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1" y="692696"/>
            <a:ext cx="8496944" cy="554459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b="1" dirty="0" smtClean="0"/>
              <a:t>Cooling</a:t>
            </a:r>
          </a:p>
          <a:p>
            <a:pPr lvl="1">
              <a:lnSpc>
                <a:spcPct val="90000"/>
              </a:lnSpc>
            </a:pPr>
            <a:r>
              <a:rPr lang="en-US" sz="2000" b="1" dirty="0" smtClean="0"/>
              <a:t>Air conditioning used to cool server room</a:t>
            </a:r>
          </a:p>
          <a:p>
            <a:pPr lvl="1">
              <a:lnSpc>
                <a:spcPct val="90000"/>
              </a:lnSpc>
            </a:pPr>
            <a:r>
              <a:rPr lang="en-US" sz="2000" b="1" dirty="0" smtClean="0"/>
              <a:t>64 F – 71 F</a:t>
            </a:r>
          </a:p>
          <a:p>
            <a:pPr lvl="2">
              <a:lnSpc>
                <a:spcPct val="90000"/>
              </a:lnSpc>
            </a:pPr>
            <a:r>
              <a:rPr lang="en-US" sz="1800" b="1" dirty="0" smtClean="0"/>
              <a:t>Keep temperature higher (closer to 71 F)</a:t>
            </a:r>
          </a:p>
          <a:p>
            <a:pPr lvl="1">
              <a:lnSpc>
                <a:spcPct val="90000"/>
              </a:lnSpc>
            </a:pPr>
            <a:r>
              <a:rPr lang="en-US" sz="2000" b="1" dirty="0" smtClean="0"/>
              <a:t>Cooling towers can also be used</a:t>
            </a:r>
          </a:p>
          <a:p>
            <a:pPr lvl="2">
              <a:lnSpc>
                <a:spcPct val="90000"/>
              </a:lnSpc>
            </a:pPr>
            <a:r>
              <a:rPr lang="en-US" sz="1800" b="1" dirty="0" smtClean="0"/>
              <a:t>Minimum temperature is “wet bulb temperature”</a:t>
            </a:r>
          </a:p>
          <a:p>
            <a:pPr marL="914400" lvl="2" indent="0">
              <a:lnSpc>
                <a:spcPct val="90000"/>
              </a:lnSpc>
              <a:buNone/>
            </a:pPr>
            <a:r>
              <a:rPr lang="en-US" sz="1800" b="1" dirty="0"/>
              <a:t>	</a:t>
            </a:r>
            <a:r>
              <a:rPr lang="en-US" sz="1800" b="1" u="sng" dirty="0" smtClean="0">
                <a:solidFill>
                  <a:srgbClr val="FF0000"/>
                </a:solidFill>
              </a:rPr>
              <a:t>Mechanical design for cooling systems</a:t>
            </a:r>
            <a:endParaRPr lang="en-US" sz="1800" b="1" u="sng" dirty="0" smtClean="0"/>
          </a:p>
        </p:txBody>
      </p:sp>
      <p:sp>
        <p:nvSpPr>
          <p:cNvPr id="242693" name="Text Box 5"/>
          <p:cNvSpPr txBox="1">
            <a:spLocks noChangeArrowheads="1"/>
          </p:cNvSpPr>
          <p:nvPr/>
        </p:nvSpPr>
        <p:spPr bwMode="auto">
          <a:xfrm rot="5400000">
            <a:off x="6686917" y="2088942"/>
            <a:ext cx="4544834" cy="369332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 err="1" smtClean="0">
                <a:solidFill>
                  <a:srgbClr val="0066FF"/>
                </a:solidFill>
                <a:latin typeface="Arial" charset="0"/>
              </a:rPr>
              <a:t>Physcical</a:t>
            </a:r>
            <a:r>
              <a:rPr lang="en-US" sz="1800" dirty="0" smtClean="0">
                <a:solidFill>
                  <a:srgbClr val="0066FF"/>
                </a:solidFill>
                <a:latin typeface="Arial" charset="0"/>
              </a:rPr>
              <a:t> </a:t>
            </a:r>
            <a:r>
              <a:rPr lang="en-US" sz="1800" dirty="0" err="1" smtClean="0">
                <a:solidFill>
                  <a:srgbClr val="0066FF"/>
                </a:solidFill>
                <a:latin typeface="Arial" charset="0"/>
              </a:rPr>
              <a:t>Infrastrcuture</a:t>
            </a:r>
            <a:r>
              <a:rPr lang="en-US" sz="1800" dirty="0" smtClean="0">
                <a:solidFill>
                  <a:srgbClr val="0066FF"/>
                </a:solidFill>
                <a:latin typeface="Arial" charset="0"/>
              </a:rPr>
              <a:t> and Costs of WSC</a:t>
            </a:r>
            <a:endParaRPr lang="en-US" sz="1800" dirty="0">
              <a:solidFill>
                <a:srgbClr val="0066FF"/>
              </a:solidFill>
              <a:latin typeface="Arial" charset="0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1720" y="3140968"/>
            <a:ext cx="4752528" cy="31165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Copyright © 2012, Elsevier Inc. All rights reserved.</a:t>
            </a:r>
            <a:endParaRPr lang="en-AU" dirty="0"/>
          </a:p>
        </p:txBody>
      </p:sp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109677"/>
            <a:ext cx="8281987" cy="707886"/>
          </a:xfrm>
        </p:spPr>
        <p:txBody>
          <a:bodyPr/>
          <a:lstStyle/>
          <a:p>
            <a:r>
              <a:rPr lang="en-US" dirty="0" smtClean="0"/>
              <a:t>Infrastructure and Costs of WSC</a:t>
            </a:r>
            <a:endParaRPr lang="en-AU" dirty="0"/>
          </a:p>
        </p:txBody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125538"/>
            <a:ext cx="8064251" cy="51117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b="1" dirty="0" smtClean="0"/>
              <a:t>Cooling system also uses water (evaporation and spills)</a:t>
            </a:r>
          </a:p>
          <a:p>
            <a:pPr lvl="1">
              <a:lnSpc>
                <a:spcPct val="90000"/>
              </a:lnSpc>
            </a:pPr>
            <a:r>
              <a:rPr lang="en-US" sz="1800" b="1" dirty="0" smtClean="0"/>
              <a:t>E.g. 70,000 to 200,000 gallons  per day for an 8 MW facility</a:t>
            </a:r>
          </a:p>
          <a:p>
            <a:pPr lvl="1">
              <a:lnSpc>
                <a:spcPct val="90000"/>
              </a:lnSpc>
            </a:pPr>
            <a:endParaRPr lang="en-US" sz="1800" b="1" dirty="0" smtClean="0"/>
          </a:p>
          <a:p>
            <a:pPr>
              <a:lnSpc>
                <a:spcPct val="90000"/>
              </a:lnSpc>
            </a:pPr>
            <a:r>
              <a:rPr lang="en-US" sz="2400" b="1" dirty="0" smtClean="0"/>
              <a:t>Power cost breakdown:</a:t>
            </a:r>
          </a:p>
          <a:p>
            <a:pPr lvl="1">
              <a:lnSpc>
                <a:spcPct val="90000"/>
              </a:lnSpc>
            </a:pPr>
            <a:r>
              <a:rPr lang="en-US" sz="1800" b="1" dirty="0" smtClean="0"/>
              <a:t>Chillers:  30-50% of the power used by the IT equipment</a:t>
            </a:r>
          </a:p>
          <a:p>
            <a:pPr lvl="1">
              <a:lnSpc>
                <a:spcPct val="90000"/>
              </a:lnSpc>
            </a:pPr>
            <a:r>
              <a:rPr lang="en-US" sz="1800" b="1" dirty="0" smtClean="0"/>
              <a:t>Air conditioning:  10-20% of the IT power, mostly due to fans</a:t>
            </a:r>
          </a:p>
          <a:p>
            <a:pPr lvl="1">
              <a:lnSpc>
                <a:spcPct val="90000"/>
              </a:lnSpc>
            </a:pPr>
            <a:endParaRPr lang="en-US" sz="1800" b="1" dirty="0" smtClean="0"/>
          </a:p>
          <a:p>
            <a:pPr>
              <a:lnSpc>
                <a:spcPct val="90000"/>
              </a:lnSpc>
            </a:pPr>
            <a:r>
              <a:rPr lang="en-US" sz="2400" b="1" dirty="0" smtClean="0"/>
              <a:t>How many servers can a WSC support?</a:t>
            </a:r>
          </a:p>
          <a:p>
            <a:pPr lvl="1">
              <a:lnSpc>
                <a:spcPct val="90000"/>
              </a:lnSpc>
            </a:pPr>
            <a:r>
              <a:rPr lang="en-US" sz="2000" b="1" dirty="0" smtClean="0"/>
              <a:t>Each server:</a:t>
            </a:r>
          </a:p>
          <a:p>
            <a:pPr lvl="2">
              <a:lnSpc>
                <a:spcPct val="90000"/>
              </a:lnSpc>
            </a:pPr>
            <a:r>
              <a:rPr lang="en-US" sz="1600" b="1" dirty="0" smtClean="0"/>
              <a:t>“Nameplate power rating” gives maximum power consumption</a:t>
            </a:r>
          </a:p>
          <a:p>
            <a:pPr lvl="2">
              <a:lnSpc>
                <a:spcPct val="90000"/>
              </a:lnSpc>
            </a:pPr>
            <a:r>
              <a:rPr lang="en-US" sz="1600" b="1" dirty="0" smtClean="0"/>
              <a:t>To get actual, measure power under actual workloads</a:t>
            </a:r>
          </a:p>
          <a:p>
            <a:pPr lvl="1">
              <a:lnSpc>
                <a:spcPct val="90000"/>
              </a:lnSpc>
            </a:pPr>
            <a:r>
              <a:rPr lang="en-US" sz="2000" b="1" dirty="0" smtClean="0"/>
              <a:t>Oversubscribe cumulative server power by 40%, but monitor power closely</a:t>
            </a:r>
          </a:p>
        </p:txBody>
      </p:sp>
      <p:sp>
        <p:nvSpPr>
          <p:cNvPr id="242693" name="Text Box 5"/>
          <p:cNvSpPr txBox="1">
            <a:spLocks noChangeArrowheads="1"/>
          </p:cNvSpPr>
          <p:nvPr/>
        </p:nvSpPr>
        <p:spPr bwMode="auto">
          <a:xfrm rot="5400000">
            <a:off x="6686917" y="2088942"/>
            <a:ext cx="4544834" cy="369332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 err="1" smtClean="0">
                <a:solidFill>
                  <a:srgbClr val="0066FF"/>
                </a:solidFill>
                <a:latin typeface="Arial" charset="0"/>
              </a:rPr>
              <a:t>Physcical</a:t>
            </a:r>
            <a:r>
              <a:rPr lang="en-US" sz="1800" dirty="0" smtClean="0">
                <a:solidFill>
                  <a:srgbClr val="0066FF"/>
                </a:solidFill>
                <a:latin typeface="Arial" charset="0"/>
              </a:rPr>
              <a:t> </a:t>
            </a:r>
            <a:r>
              <a:rPr lang="en-US" sz="1800" dirty="0" err="1" smtClean="0">
                <a:solidFill>
                  <a:srgbClr val="0066FF"/>
                </a:solidFill>
                <a:latin typeface="Arial" charset="0"/>
              </a:rPr>
              <a:t>Infrastrcuture</a:t>
            </a:r>
            <a:r>
              <a:rPr lang="en-US" sz="1800" dirty="0" smtClean="0">
                <a:solidFill>
                  <a:srgbClr val="0066FF"/>
                </a:solidFill>
                <a:latin typeface="Arial" charset="0"/>
              </a:rPr>
              <a:t> and Costs of WSC</a:t>
            </a:r>
            <a:endParaRPr lang="en-US" sz="1800" dirty="0">
              <a:solidFill>
                <a:srgbClr val="0066FF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Copyright © 2012, Elsevier Inc. All rights reserved.</a:t>
            </a:r>
            <a:endParaRPr lang="en-AU" dirty="0"/>
          </a:p>
        </p:txBody>
      </p:sp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109677"/>
            <a:ext cx="8281987" cy="707886"/>
          </a:xfrm>
        </p:spPr>
        <p:txBody>
          <a:bodyPr/>
          <a:lstStyle/>
          <a:p>
            <a:r>
              <a:rPr lang="en-US" dirty="0" smtClean="0"/>
              <a:t>Measuring Efficiency of a WSC</a:t>
            </a:r>
            <a:endParaRPr lang="en-AU" dirty="0"/>
          </a:p>
        </p:txBody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125538"/>
            <a:ext cx="8064251" cy="51117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b="1" dirty="0" smtClean="0"/>
              <a:t>Power Utilization Effectiveness (PEU)</a:t>
            </a:r>
          </a:p>
          <a:p>
            <a:pPr lvl="1">
              <a:lnSpc>
                <a:spcPct val="90000"/>
              </a:lnSpc>
            </a:pPr>
            <a:r>
              <a:rPr lang="en-US" b="1" dirty="0" smtClean="0"/>
              <a:t>= Total facility power / IT equipment power</a:t>
            </a:r>
          </a:p>
          <a:p>
            <a:pPr lvl="1">
              <a:lnSpc>
                <a:spcPct val="90000"/>
              </a:lnSpc>
            </a:pPr>
            <a:r>
              <a:rPr lang="en-US" b="1" dirty="0" smtClean="0"/>
              <a:t>Median PUE on 2006 study was 1.69</a:t>
            </a:r>
          </a:p>
          <a:p>
            <a:pPr lvl="1">
              <a:lnSpc>
                <a:spcPct val="90000"/>
              </a:lnSpc>
            </a:pPr>
            <a:endParaRPr lang="en-US" b="1" dirty="0" smtClean="0"/>
          </a:p>
          <a:p>
            <a:pPr>
              <a:lnSpc>
                <a:spcPct val="90000"/>
              </a:lnSpc>
            </a:pPr>
            <a:r>
              <a:rPr lang="en-US" b="1" dirty="0" smtClean="0"/>
              <a:t>Performance</a:t>
            </a:r>
          </a:p>
          <a:p>
            <a:pPr lvl="1">
              <a:lnSpc>
                <a:spcPct val="90000"/>
              </a:lnSpc>
            </a:pPr>
            <a:r>
              <a:rPr lang="en-US" b="1" dirty="0" smtClean="0"/>
              <a:t>Latency is important metric because it is seen by users</a:t>
            </a:r>
          </a:p>
          <a:p>
            <a:pPr lvl="1">
              <a:lnSpc>
                <a:spcPct val="90000"/>
              </a:lnSpc>
            </a:pPr>
            <a:r>
              <a:rPr lang="en-US" b="1" dirty="0" smtClean="0"/>
              <a:t>Bing study:  users will use search less as response time increases</a:t>
            </a:r>
          </a:p>
          <a:p>
            <a:pPr lvl="1">
              <a:lnSpc>
                <a:spcPct val="90000"/>
              </a:lnSpc>
            </a:pPr>
            <a:r>
              <a:rPr lang="en-US" b="1" dirty="0" smtClean="0"/>
              <a:t>Service Level Objectives (SLOs)/Service Level Agreements (SLAs)</a:t>
            </a:r>
          </a:p>
          <a:p>
            <a:pPr lvl="2">
              <a:lnSpc>
                <a:spcPct val="90000"/>
              </a:lnSpc>
            </a:pPr>
            <a:r>
              <a:rPr lang="en-US" b="1" dirty="0" smtClean="0"/>
              <a:t>E.g. 99% of requests be below 100 ms</a:t>
            </a:r>
          </a:p>
        </p:txBody>
      </p:sp>
      <p:sp>
        <p:nvSpPr>
          <p:cNvPr id="242693" name="Text Box 5"/>
          <p:cNvSpPr txBox="1">
            <a:spLocks noChangeArrowheads="1"/>
          </p:cNvSpPr>
          <p:nvPr/>
        </p:nvSpPr>
        <p:spPr bwMode="auto">
          <a:xfrm rot="5400000">
            <a:off x="6686917" y="2088942"/>
            <a:ext cx="4544834" cy="369332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 err="1" smtClean="0">
                <a:solidFill>
                  <a:srgbClr val="0066FF"/>
                </a:solidFill>
                <a:latin typeface="Arial" charset="0"/>
              </a:rPr>
              <a:t>Physcical</a:t>
            </a:r>
            <a:r>
              <a:rPr lang="en-US" sz="1800" dirty="0" smtClean="0">
                <a:solidFill>
                  <a:srgbClr val="0066FF"/>
                </a:solidFill>
                <a:latin typeface="Arial" charset="0"/>
              </a:rPr>
              <a:t> </a:t>
            </a:r>
            <a:r>
              <a:rPr lang="en-US" sz="1800" dirty="0" err="1" smtClean="0">
                <a:solidFill>
                  <a:srgbClr val="0066FF"/>
                </a:solidFill>
                <a:latin typeface="Arial" charset="0"/>
              </a:rPr>
              <a:t>Infrastrcuture</a:t>
            </a:r>
            <a:r>
              <a:rPr lang="en-US" sz="1800" dirty="0" smtClean="0">
                <a:solidFill>
                  <a:srgbClr val="0066FF"/>
                </a:solidFill>
                <a:latin typeface="Arial" charset="0"/>
              </a:rPr>
              <a:t> and Costs of WSC</a:t>
            </a:r>
            <a:endParaRPr lang="en-US" sz="1800" dirty="0">
              <a:solidFill>
                <a:srgbClr val="0066FF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Copyright © 2012, Elsevier Inc. All rights reserved.</a:t>
            </a:r>
            <a:endParaRPr lang="en-AU" dirty="0"/>
          </a:p>
        </p:txBody>
      </p:sp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109677"/>
            <a:ext cx="8281987" cy="707886"/>
          </a:xfrm>
        </p:spPr>
        <p:txBody>
          <a:bodyPr/>
          <a:lstStyle/>
          <a:p>
            <a:r>
              <a:rPr lang="en-US" dirty="0" smtClean="0"/>
              <a:t>Cost of a WSC</a:t>
            </a:r>
            <a:endParaRPr lang="en-AU" dirty="0"/>
          </a:p>
        </p:txBody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125538"/>
            <a:ext cx="8064251" cy="51117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b="1" dirty="0" smtClean="0"/>
              <a:t>Capital expenditures (CAPEX)</a:t>
            </a:r>
          </a:p>
          <a:p>
            <a:pPr lvl="1">
              <a:lnSpc>
                <a:spcPct val="90000"/>
              </a:lnSpc>
            </a:pPr>
            <a:r>
              <a:rPr lang="en-US" b="1" dirty="0" smtClean="0"/>
              <a:t>Cost to build a WSC</a:t>
            </a:r>
          </a:p>
          <a:p>
            <a:pPr lvl="1">
              <a:lnSpc>
                <a:spcPct val="90000"/>
              </a:lnSpc>
            </a:pPr>
            <a:endParaRPr lang="en-US" b="1" dirty="0" smtClean="0"/>
          </a:p>
          <a:p>
            <a:pPr>
              <a:lnSpc>
                <a:spcPct val="90000"/>
              </a:lnSpc>
            </a:pPr>
            <a:r>
              <a:rPr lang="en-US" b="1" dirty="0" smtClean="0"/>
              <a:t>Operational expenditures (OPEX)</a:t>
            </a:r>
          </a:p>
          <a:p>
            <a:pPr lvl="1">
              <a:lnSpc>
                <a:spcPct val="90000"/>
              </a:lnSpc>
            </a:pPr>
            <a:r>
              <a:rPr lang="en-US" b="1" dirty="0" smtClean="0"/>
              <a:t>Cost to operate a WSC</a:t>
            </a:r>
          </a:p>
          <a:p>
            <a:pPr lvl="1">
              <a:lnSpc>
                <a:spcPct val="90000"/>
              </a:lnSpc>
            </a:pPr>
            <a:endParaRPr lang="en-US" b="1" dirty="0" smtClean="0"/>
          </a:p>
          <a:p>
            <a:pPr lvl="1">
              <a:lnSpc>
                <a:spcPct val="90000"/>
              </a:lnSpc>
            </a:pPr>
            <a:endParaRPr lang="en-US" b="1" dirty="0" smtClean="0"/>
          </a:p>
        </p:txBody>
      </p:sp>
      <p:sp>
        <p:nvSpPr>
          <p:cNvPr id="242693" name="Text Box 5"/>
          <p:cNvSpPr txBox="1">
            <a:spLocks noChangeArrowheads="1"/>
          </p:cNvSpPr>
          <p:nvPr/>
        </p:nvSpPr>
        <p:spPr bwMode="auto">
          <a:xfrm rot="5400000">
            <a:off x="6686917" y="2088942"/>
            <a:ext cx="4544834" cy="369332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 err="1" smtClean="0">
                <a:solidFill>
                  <a:srgbClr val="0066FF"/>
                </a:solidFill>
                <a:latin typeface="Arial" charset="0"/>
              </a:rPr>
              <a:t>Physcical</a:t>
            </a:r>
            <a:r>
              <a:rPr lang="en-US" sz="1800" dirty="0" smtClean="0">
                <a:solidFill>
                  <a:srgbClr val="0066FF"/>
                </a:solidFill>
                <a:latin typeface="Arial" charset="0"/>
              </a:rPr>
              <a:t> </a:t>
            </a:r>
            <a:r>
              <a:rPr lang="en-US" sz="1800" dirty="0" err="1" smtClean="0">
                <a:solidFill>
                  <a:srgbClr val="0066FF"/>
                </a:solidFill>
                <a:latin typeface="Arial" charset="0"/>
              </a:rPr>
              <a:t>Infrastrcuture</a:t>
            </a:r>
            <a:r>
              <a:rPr lang="en-US" sz="1800" dirty="0" smtClean="0">
                <a:solidFill>
                  <a:srgbClr val="0066FF"/>
                </a:solidFill>
                <a:latin typeface="Arial" charset="0"/>
              </a:rPr>
              <a:t> and Costs of WSC</a:t>
            </a:r>
            <a:endParaRPr lang="en-US" sz="1800" dirty="0">
              <a:solidFill>
                <a:srgbClr val="0066FF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Copyright © 2012, Elsevier Inc. All rights reserved.</a:t>
            </a:r>
            <a:endParaRPr lang="en-AU" dirty="0"/>
          </a:p>
        </p:txBody>
      </p:sp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109677"/>
            <a:ext cx="8281987" cy="707886"/>
          </a:xfrm>
        </p:spPr>
        <p:txBody>
          <a:bodyPr/>
          <a:lstStyle/>
          <a:p>
            <a:r>
              <a:rPr lang="en-US" dirty="0" smtClean="0"/>
              <a:t>Cloud Computing</a:t>
            </a:r>
            <a:endParaRPr lang="en-AU" dirty="0"/>
          </a:p>
        </p:txBody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125538"/>
            <a:ext cx="8064251" cy="51117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b="1" dirty="0" smtClean="0"/>
              <a:t>WSCs offer economies of scale that cannot be achieved with a datacenter:</a:t>
            </a:r>
          </a:p>
          <a:p>
            <a:pPr lvl="1">
              <a:lnSpc>
                <a:spcPct val="90000"/>
              </a:lnSpc>
            </a:pPr>
            <a:r>
              <a:rPr lang="en-US" b="1" dirty="0" smtClean="0"/>
              <a:t>5.7 times reduction in storage costs</a:t>
            </a:r>
          </a:p>
          <a:p>
            <a:pPr lvl="1">
              <a:lnSpc>
                <a:spcPct val="90000"/>
              </a:lnSpc>
            </a:pPr>
            <a:r>
              <a:rPr lang="en-US" b="1" dirty="0" smtClean="0"/>
              <a:t>7.1 times reduction in administrative costs</a:t>
            </a:r>
          </a:p>
          <a:p>
            <a:pPr lvl="1">
              <a:lnSpc>
                <a:spcPct val="90000"/>
              </a:lnSpc>
            </a:pPr>
            <a:r>
              <a:rPr lang="en-US" b="1" dirty="0" smtClean="0"/>
              <a:t>7.3 times reduction in networking costs</a:t>
            </a:r>
          </a:p>
          <a:p>
            <a:pPr lvl="1">
              <a:lnSpc>
                <a:spcPct val="90000"/>
              </a:lnSpc>
            </a:pPr>
            <a:r>
              <a:rPr lang="en-US" b="1" dirty="0" smtClean="0"/>
              <a:t>This has given rise to cloud services such as Amazon Web Services</a:t>
            </a:r>
          </a:p>
          <a:p>
            <a:pPr lvl="2">
              <a:lnSpc>
                <a:spcPct val="90000"/>
              </a:lnSpc>
            </a:pPr>
            <a:r>
              <a:rPr lang="en-US" b="1" dirty="0" smtClean="0"/>
              <a:t>“Utility Computing”</a:t>
            </a:r>
          </a:p>
          <a:p>
            <a:pPr lvl="2">
              <a:lnSpc>
                <a:spcPct val="90000"/>
              </a:lnSpc>
            </a:pPr>
            <a:r>
              <a:rPr lang="en-US" b="1" dirty="0" smtClean="0"/>
              <a:t>Based on using open source virtual machine and operating </a:t>
            </a:r>
            <a:r>
              <a:rPr lang="en-US" b="1" smtClean="0"/>
              <a:t>system software</a:t>
            </a:r>
            <a:endParaRPr lang="en-US" b="1" dirty="0" smtClean="0"/>
          </a:p>
        </p:txBody>
      </p:sp>
      <p:sp>
        <p:nvSpPr>
          <p:cNvPr id="242693" name="Text Box 5"/>
          <p:cNvSpPr txBox="1">
            <a:spLocks noChangeArrowheads="1"/>
          </p:cNvSpPr>
          <p:nvPr/>
        </p:nvSpPr>
        <p:spPr bwMode="auto">
          <a:xfrm rot="5400000">
            <a:off x="7975731" y="798936"/>
            <a:ext cx="1967205" cy="369332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 smtClean="0">
                <a:solidFill>
                  <a:srgbClr val="0066FF"/>
                </a:solidFill>
                <a:latin typeface="Arial" charset="0"/>
              </a:rPr>
              <a:t>Cloud Computing</a:t>
            </a:r>
            <a:endParaRPr lang="en-US" sz="1800" dirty="0">
              <a:solidFill>
                <a:srgbClr val="0066FF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Copyright © 2012, Elsevier Inc. All rights reserved.</a:t>
            </a:r>
            <a:endParaRPr lang="en-AU" dirty="0"/>
          </a:p>
        </p:txBody>
      </p:sp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AU" dirty="0"/>
          </a:p>
        </p:txBody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Warehouse-scale computer (WSC)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Provides Internet services</a:t>
            </a:r>
          </a:p>
          <a:p>
            <a:pPr lvl="2">
              <a:lnSpc>
                <a:spcPct val="90000"/>
              </a:lnSpc>
            </a:pPr>
            <a:r>
              <a:rPr lang="en-US" dirty="0" smtClean="0"/>
              <a:t>Search, social networking, online maps, video sharing, online shopping, email, cloud computing, etc.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Differences with HPC “clusters”:</a:t>
            </a:r>
          </a:p>
          <a:p>
            <a:pPr lvl="2">
              <a:lnSpc>
                <a:spcPct val="90000"/>
              </a:lnSpc>
            </a:pPr>
            <a:r>
              <a:rPr lang="en-US" dirty="0" smtClean="0"/>
              <a:t>Clusters have higher performance processors and network</a:t>
            </a:r>
          </a:p>
          <a:p>
            <a:pPr lvl="2">
              <a:lnSpc>
                <a:spcPct val="90000"/>
              </a:lnSpc>
            </a:pPr>
            <a:r>
              <a:rPr lang="en-US" dirty="0" smtClean="0"/>
              <a:t>Clusters emphasize latency to complete a single task, WSCs emphasize request-level parallelism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Differences with datacenters:</a:t>
            </a:r>
          </a:p>
          <a:p>
            <a:pPr lvl="2">
              <a:lnSpc>
                <a:spcPct val="90000"/>
              </a:lnSpc>
            </a:pPr>
            <a:r>
              <a:rPr lang="en-US" dirty="0" smtClean="0"/>
              <a:t>Datacenters consolidate different machines and software into one location. Centrally provide HW&amp;SW needs of an organization. </a:t>
            </a:r>
          </a:p>
          <a:p>
            <a:pPr lvl="2">
              <a:lnSpc>
                <a:spcPct val="90000"/>
              </a:lnSpc>
            </a:pPr>
            <a:r>
              <a:rPr lang="en-US" dirty="0" smtClean="0"/>
              <a:t>Datacenters emphasize virtual machines and hardware heterogeneity in order to serve varied customers. WSCs tend to have homogeneous HW; support many less versatile tasks</a:t>
            </a:r>
          </a:p>
        </p:txBody>
      </p:sp>
      <p:sp>
        <p:nvSpPr>
          <p:cNvPr id="242693" name="Text Box 5"/>
          <p:cNvSpPr txBox="1">
            <a:spLocks noChangeArrowheads="1"/>
          </p:cNvSpPr>
          <p:nvPr/>
        </p:nvSpPr>
        <p:spPr bwMode="auto">
          <a:xfrm rot="5400000">
            <a:off x="8265582" y="507395"/>
            <a:ext cx="1390124" cy="369332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 smtClean="0">
                <a:solidFill>
                  <a:srgbClr val="0066FF"/>
                </a:solidFill>
                <a:latin typeface="Arial" charset="0"/>
              </a:rPr>
              <a:t>Introduction</a:t>
            </a:r>
            <a:endParaRPr lang="en-US" sz="1800" dirty="0">
              <a:solidFill>
                <a:srgbClr val="0066FF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Copyright © 2012, Elsevier Inc. All rights reserved.</a:t>
            </a:r>
            <a:endParaRPr lang="en-AU" dirty="0"/>
          </a:p>
        </p:txBody>
      </p:sp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AU" dirty="0"/>
          </a:p>
        </p:txBody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000" dirty="0" smtClean="0"/>
              <a:t>Important design factors for WSC:</a:t>
            </a:r>
          </a:p>
          <a:p>
            <a:pPr lvl="1">
              <a:lnSpc>
                <a:spcPct val="90000"/>
              </a:lnSpc>
            </a:pPr>
            <a:r>
              <a:rPr lang="en-US" sz="1800" dirty="0" smtClean="0"/>
              <a:t>Cost-performance</a:t>
            </a:r>
          </a:p>
          <a:p>
            <a:pPr lvl="2">
              <a:lnSpc>
                <a:spcPct val="90000"/>
              </a:lnSpc>
            </a:pPr>
            <a:r>
              <a:rPr lang="en-US" sz="1600" dirty="0" smtClean="0"/>
              <a:t>Small savings add up</a:t>
            </a:r>
          </a:p>
          <a:p>
            <a:pPr lvl="1">
              <a:lnSpc>
                <a:spcPct val="90000"/>
              </a:lnSpc>
            </a:pPr>
            <a:r>
              <a:rPr lang="en-US" sz="1800" dirty="0" smtClean="0"/>
              <a:t>Energy efficiency</a:t>
            </a:r>
          </a:p>
          <a:p>
            <a:pPr lvl="2">
              <a:lnSpc>
                <a:spcPct val="90000"/>
              </a:lnSpc>
            </a:pPr>
            <a:r>
              <a:rPr lang="en-US" sz="1600" dirty="0" smtClean="0"/>
              <a:t>Affects power distribution and cooling</a:t>
            </a:r>
          </a:p>
          <a:p>
            <a:pPr lvl="2">
              <a:lnSpc>
                <a:spcPct val="90000"/>
              </a:lnSpc>
            </a:pPr>
            <a:r>
              <a:rPr lang="en-US" sz="1600" dirty="0" smtClean="0"/>
              <a:t>Work per joule</a:t>
            </a:r>
          </a:p>
          <a:p>
            <a:pPr lvl="1">
              <a:lnSpc>
                <a:spcPct val="90000"/>
              </a:lnSpc>
            </a:pPr>
            <a:r>
              <a:rPr lang="en-US" sz="1800" dirty="0" smtClean="0"/>
              <a:t>Dependability via redundancy</a:t>
            </a:r>
          </a:p>
          <a:p>
            <a:pPr lvl="1">
              <a:lnSpc>
                <a:spcPct val="90000"/>
              </a:lnSpc>
            </a:pPr>
            <a:r>
              <a:rPr lang="en-US" sz="1800" dirty="0" smtClean="0"/>
              <a:t>Network I/O</a:t>
            </a:r>
          </a:p>
          <a:p>
            <a:pPr lvl="1">
              <a:lnSpc>
                <a:spcPct val="90000"/>
              </a:lnSpc>
            </a:pPr>
            <a:r>
              <a:rPr lang="en-US" sz="1800" dirty="0" smtClean="0"/>
              <a:t>Interactive and batch processing workloads</a:t>
            </a:r>
          </a:p>
          <a:p>
            <a:pPr lvl="1">
              <a:lnSpc>
                <a:spcPct val="90000"/>
              </a:lnSpc>
            </a:pPr>
            <a:r>
              <a:rPr lang="en-US" sz="1800" dirty="0" smtClean="0"/>
              <a:t>Ample computational parallelism is not important</a:t>
            </a:r>
          </a:p>
          <a:p>
            <a:pPr lvl="2">
              <a:lnSpc>
                <a:spcPct val="90000"/>
              </a:lnSpc>
            </a:pPr>
            <a:r>
              <a:rPr lang="en-US" sz="1600" dirty="0" smtClean="0"/>
              <a:t>Most jobs are totally independent</a:t>
            </a:r>
          </a:p>
          <a:p>
            <a:pPr lvl="2">
              <a:lnSpc>
                <a:spcPct val="90000"/>
              </a:lnSpc>
            </a:pPr>
            <a:r>
              <a:rPr lang="en-US" sz="1600" dirty="0" smtClean="0"/>
              <a:t>“Request-level parallelism”</a:t>
            </a:r>
          </a:p>
          <a:p>
            <a:pPr lvl="1">
              <a:lnSpc>
                <a:spcPct val="90000"/>
              </a:lnSpc>
            </a:pPr>
            <a:r>
              <a:rPr lang="en-US" sz="1800" dirty="0" smtClean="0"/>
              <a:t>Operational costs count</a:t>
            </a:r>
          </a:p>
          <a:p>
            <a:pPr lvl="2">
              <a:lnSpc>
                <a:spcPct val="90000"/>
              </a:lnSpc>
            </a:pPr>
            <a:r>
              <a:rPr lang="en-US" sz="1600" dirty="0" smtClean="0"/>
              <a:t>Power consumption is a primary, not secondary, constraint when designing system</a:t>
            </a:r>
          </a:p>
          <a:p>
            <a:pPr lvl="1">
              <a:lnSpc>
                <a:spcPct val="90000"/>
              </a:lnSpc>
            </a:pPr>
            <a:r>
              <a:rPr lang="en-US" sz="1800" dirty="0" smtClean="0"/>
              <a:t>Scale and its opportunities and problems</a:t>
            </a:r>
          </a:p>
          <a:p>
            <a:pPr lvl="2">
              <a:lnSpc>
                <a:spcPct val="90000"/>
              </a:lnSpc>
            </a:pPr>
            <a:r>
              <a:rPr lang="en-US" sz="1600" dirty="0" smtClean="0"/>
              <a:t>Can afford to build customized systems since WSC require volume purchase</a:t>
            </a:r>
          </a:p>
        </p:txBody>
      </p:sp>
      <p:sp>
        <p:nvSpPr>
          <p:cNvPr id="242693" name="Text Box 5"/>
          <p:cNvSpPr txBox="1">
            <a:spLocks noChangeArrowheads="1"/>
          </p:cNvSpPr>
          <p:nvPr/>
        </p:nvSpPr>
        <p:spPr bwMode="auto">
          <a:xfrm rot="5400000">
            <a:off x="8265582" y="507395"/>
            <a:ext cx="1390124" cy="369332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 smtClean="0">
                <a:solidFill>
                  <a:srgbClr val="0066FF"/>
                </a:solidFill>
                <a:latin typeface="Arial" charset="0"/>
              </a:rPr>
              <a:t>Introduction</a:t>
            </a:r>
            <a:endParaRPr lang="en-US" sz="1800" dirty="0">
              <a:solidFill>
                <a:srgbClr val="0066FF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Copyright © 2012, Elsevier Inc. All rights reserved.</a:t>
            </a:r>
            <a:endParaRPr lang="en-AU" dirty="0"/>
          </a:p>
        </p:txBody>
      </p:sp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109677"/>
            <a:ext cx="8281987" cy="707886"/>
          </a:xfrm>
        </p:spPr>
        <p:txBody>
          <a:bodyPr/>
          <a:lstStyle/>
          <a:p>
            <a:r>
              <a:rPr lang="en-US" dirty="0" err="1" smtClean="0"/>
              <a:t>Prgrm’g</a:t>
            </a:r>
            <a:r>
              <a:rPr lang="en-US" dirty="0" smtClean="0"/>
              <a:t> Models and Workloads</a:t>
            </a:r>
            <a:endParaRPr lang="en-AU" dirty="0"/>
          </a:p>
        </p:txBody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3" y="1125538"/>
            <a:ext cx="8775576" cy="51117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In addition to “public-facing” internet services (search, video sharing, </a:t>
            </a:r>
            <a:r>
              <a:rPr lang="en-US" dirty="0" err="1" smtClean="0"/>
              <a:t>sorical</a:t>
            </a:r>
            <a:r>
              <a:rPr lang="en-US" dirty="0" smtClean="0"/>
              <a:t> networking) WSCs also run </a:t>
            </a:r>
            <a:r>
              <a:rPr lang="en-US" dirty="0"/>
              <a:t>b</a:t>
            </a:r>
            <a:r>
              <a:rPr lang="en-US" dirty="0" smtClean="0"/>
              <a:t>atch apps (</a:t>
            </a:r>
            <a:r>
              <a:rPr lang="en-US" dirty="0" smtClean="0"/>
              <a:t>convert </a:t>
            </a:r>
            <a:r>
              <a:rPr lang="en-US" dirty="0" smtClean="0"/>
              <a:t>videos into new format, create search indexes from Web crawlers)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Lead batch processing framework:  </a:t>
            </a:r>
            <a:r>
              <a:rPr lang="en-US" dirty="0" err="1" smtClean="0"/>
              <a:t>MapReduce</a:t>
            </a:r>
            <a:r>
              <a:rPr lang="en-US" dirty="0"/>
              <a:t> </a:t>
            </a:r>
            <a:r>
              <a:rPr lang="en-US" dirty="0" smtClean="0"/>
              <a:t>(using open-source </a:t>
            </a:r>
            <a:r>
              <a:rPr lang="en-US" dirty="0" err="1" smtClean="0"/>
              <a:t>Hadoop</a:t>
            </a:r>
            <a:r>
              <a:rPr lang="en-US" dirty="0" smtClean="0"/>
              <a:t>)</a:t>
            </a:r>
            <a:endParaRPr lang="en-US" b="1" dirty="0" smtClean="0"/>
          </a:p>
          <a:p>
            <a:pPr lvl="1">
              <a:lnSpc>
                <a:spcPct val="90000"/>
              </a:lnSpc>
            </a:pPr>
            <a:r>
              <a:rPr lang="en-US" b="1" dirty="0" smtClean="0"/>
              <a:t>Map:  </a:t>
            </a:r>
            <a:r>
              <a:rPr lang="en-US" dirty="0" smtClean="0"/>
              <a:t>applies a programmer-supplied function to each logical input record</a:t>
            </a:r>
          </a:p>
          <a:p>
            <a:pPr lvl="2">
              <a:lnSpc>
                <a:spcPct val="90000"/>
              </a:lnSpc>
            </a:pPr>
            <a:r>
              <a:rPr lang="en-US" dirty="0" smtClean="0"/>
              <a:t>Runs on thousands of computers</a:t>
            </a:r>
          </a:p>
          <a:p>
            <a:pPr lvl="2">
              <a:lnSpc>
                <a:spcPct val="90000"/>
              </a:lnSpc>
            </a:pPr>
            <a:r>
              <a:rPr lang="en-US" dirty="0" smtClean="0"/>
              <a:t>Provides new set of key-value pairs as intermediate values</a:t>
            </a:r>
            <a:endParaRPr lang="en-US" b="1" dirty="0" smtClean="0"/>
          </a:p>
          <a:p>
            <a:pPr lvl="1">
              <a:lnSpc>
                <a:spcPct val="90000"/>
              </a:lnSpc>
            </a:pPr>
            <a:r>
              <a:rPr lang="en-US" b="1" dirty="0" smtClean="0"/>
              <a:t>Reduce:  </a:t>
            </a:r>
            <a:r>
              <a:rPr lang="en-US" dirty="0" smtClean="0"/>
              <a:t>collapses values using another programmer-supplied function</a:t>
            </a:r>
          </a:p>
        </p:txBody>
      </p:sp>
      <p:sp>
        <p:nvSpPr>
          <p:cNvPr id="242693" name="Text Box 5"/>
          <p:cNvSpPr txBox="1">
            <a:spLocks noChangeArrowheads="1"/>
          </p:cNvSpPr>
          <p:nvPr/>
        </p:nvSpPr>
        <p:spPr bwMode="auto">
          <a:xfrm rot="5400000">
            <a:off x="6446659" y="2333570"/>
            <a:ext cx="5027979" cy="369332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 smtClean="0">
                <a:solidFill>
                  <a:srgbClr val="0066FF"/>
                </a:solidFill>
                <a:latin typeface="Arial" charset="0"/>
              </a:rPr>
              <a:t>Programming Models and Workloads for WSCs</a:t>
            </a:r>
            <a:endParaRPr lang="en-US" sz="1800" dirty="0">
              <a:solidFill>
                <a:srgbClr val="0066FF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Copyright © 2012, Elsevier Inc. All rights reserved.</a:t>
            </a:r>
            <a:endParaRPr lang="en-AU" dirty="0"/>
          </a:p>
        </p:txBody>
      </p:sp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109677"/>
            <a:ext cx="8281987" cy="707886"/>
          </a:xfrm>
        </p:spPr>
        <p:txBody>
          <a:bodyPr/>
          <a:lstStyle/>
          <a:p>
            <a:r>
              <a:rPr lang="en-US" dirty="0" err="1" smtClean="0"/>
              <a:t>Prgrm’g</a:t>
            </a:r>
            <a:r>
              <a:rPr lang="en-US" dirty="0" smtClean="0"/>
              <a:t> Models and Workloads</a:t>
            </a:r>
            <a:endParaRPr lang="en-AU" dirty="0"/>
          </a:p>
        </p:txBody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169" y="1052736"/>
            <a:ext cx="6493048" cy="51117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Example:</a:t>
            </a:r>
          </a:p>
          <a:p>
            <a:pPr lvl="1">
              <a:lnSpc>
                <a:spcPct val="90000"/>
              </a:lnSpc>
            </a:pPr>
            <a:r>
              <a:rPr lang="en-US" b="1" dirty="0" smtClean="0"/>
              <a:t>map (String key, String value)</a:t>
            </a:r>
            <a:r>
              <a:rPr lang="en-US" dirty="0" smtClean="0"/>
              <a:t>:</a:t>
            </a:r>
          </a:p>
          <a:p>
            <a:pPr lvl="2">
              <a:lnSpc>
                <a:spcPct val="90000"/>
              </a:lnSpc>
            </a:pPr>
            <a:r>
              <a:rPr lang="en-US" b="1" dirty="0" smtClean="0"/>
              <a:t>// key:  document name</a:t>
            </a:r>
          </a:p>
          <a:p>
            <a:pPr lvl="2">
              <a:lnSpc>
                <a:spcPct val="90000"/>
              </a:lnSpc>
            </a:pPr>
            <a:r>
              <a:rPr lang="en-US" b="1" dirty="0" smtClean="0"/>
              <a:t>// value:  document contents</a:t>
            </a:r>
          </a:p>
          <a:p>
            <a:pPr lvl="2">
              <a:lnSpc>
                <a:spcPct val="90000"/>
              </a:lnSpc>
            </a:pPr>
            <a:r>
              <a:rPr lang="en-US" b="1" dirty="0" smtClean="0"/>
              <a:t>for each word w in value</a:t>
            </a:r>
          </a:p>
          <a:p>
            <a:pPr lvl="3">
              <a:lnSpc>
                <a:spcPct val="90000"/>
              </a:lnSpc>
            </a:pPr>
            <a:r>
              <a:rPr lang="en-US" b="1" dirty="0" smtClean="0"/>
              <a:t>Emit(w,”1”);  // Produce list of all words</a:t>
            </a:r>
          </a:p>
          <a:p>
            <a:pPr lvl="1">
              <a:lnSpc>
                <a:spcPct val="90000"/>
              </a:lnSpc>
            </a:pPr>
            <a:endParaRPr lang="en-US" b="1" dirty="0" smtClean="0"/>
          </a:p>
          <a:p>
            <a:pPr lvl="1">
              <a:lnSpc>
                <a:spcPct val="90000"/>
              </a:lnSpc>
            </a:pPr>
            <a:r>
              <a:rPr lang="en-US" b="1" dirty="0" smtClean="0"/>
              <a:t>reduce (String key, </a:t>
            </a:r>
            <a:r>
              <a:rPr lang="en-US" b="1" dirty="0" err="1" smtClean="0"/>
              <a:t>Iterator</a:t>
            </a:r>
            <a:r>
              <a:rPr lang="en-US" b="1" dirty="0" smtClean="0"/>
              <a:t> values):</a:t>
            </a:r>
          </a:p>
          <a:p>
            <a:pPr lvl="2">
              <a:lnSpc>
                <a:spcPct val="90000"/>
              </a:lnSpc>
            </a:pPr>
            <a:r>
              <a:rPr lang="en-US" b="1" dirty="0" smtClean="0"/>
              <a:t>// key:  a word</a:t>
            </a:r>
          </a:p>
          <a:p>
            <a:pPr lvl="2">
              <a:lnSpc>
                <a:spcPct val="90000"/>
              </a:lnSpc>
            </a:pPr>
            <a:r>
              <a:rPr lang="en-US" b="1" dirty="0" smtClean="0"/>
              <a:t>// value:  a list of counts</a:t>
            </a:r>
          </a:p>
          <a:p>
            <a:pPr lvl="2">
              <a:lnSpc>
                <a:spcPct val="90000"/>
              </a:lnSpc>
            </a:pPr>
            <a:r>
              <a:rPr lang="en-US" b="1" dirty="0" err="1" smtClean="0"/>
              <a:t>int</a:t>
            </a:r>
            <a:r>
              <a:rPr lang="en-US" b="1" dirty="0" smtClean="0"/>
              <a:t> result = 0;</a:t>
            </a:r>
          </a:p>
          <a:p>
            <a:pPr lvl="2">
              <a:lnSpc>
                <a:spcPct val="90000"/>
              </a:lnSpc>
            </a:pPr>
            <a:r>
              <a:rPr lang="en-US" b="1" dirty="0" smtClean="0"/>
              <a:t>for each v in values:</a:t>
            </a:r>
          </a:p>
          <a:p>
            <a:pPr lvl="3">
              <a:lnSpc>
                <a:spcPct val="90000"/>
              </a:lnSpc>
            </a:pPr>
            <a:r>
              <a:rPr lang="en-US" b="1" dirty="0" smtClean="0"/>
              <a:t>result += </a:t>
            </a:r>
            <a:r>
              <a:rPr lang="en-US" b="1" dirty="0" err="1" smtClean="0"/>
              <a:t>ParseInt</a:t>
            </a:r>
            <a:r>
              <a:rPr lang="en-US" b="1" dirty="0" smtClean="0"/>
              <a:t>(v);  // get integer from key-value pair</a:t>
            </a:r>
          </a:p>
          <a:p>
            <a:pPr lvl="2">
              <a:lnSpc>
                <a:spcPct val="90000"/>
              </a:lnSpc>
            </a:pPr>
            <a:r>
              <a:rPr lang="en-US" b="1" dirty="0" smtClean="0"/>
              <a:t>Emit(</a:t>
            </a:r>
            <a:r>
              <a:rPr lang="en-US" b="1" dirty="0" err="1" smtClean="0"/>
              <a:t>word,result</a:t>
            </a:r>
            <a:r>
              <a:rPr lang="en-US" b="1" dirty="0" smtClean="0"/>
              <a:t>);</a:t>
            </a:r>
          </a:p>
        </p:txBody>
      </p:sp>
      <p:sp>
        <p:nvSpPr>
          <p:cNvPr id="242693" name="Text Box 5"/>
          <p:cNvSpPr txBox="1">
            <a:spLocks noChangeArrowheads="1"/>
          </p:cNvSpPr>
          <p:nvPr/>
        </p:nvSpPr>
        <p:spPr bwMode="auto">
          <a:xfrm rot="5400000">
            <a:off x="6446659" y="2333570"/>
            <a:ext cx="5027979" cy="369332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 smtClean="0">
                <a:solidFill>
                  <a:srgbClr val="0066FF"/>
                </a:solidFill>
                <a:latin typeface="Arial" charset="0"/>
              </a:rPr>
              <a:t>Programming Models and Workloads for WSCs</a:t>
            </a:r>
            <a:endParaRPr lang="en-US" sz="1800" dirty="0">
              <a:solidFill>
                <a:srgbClr val="0066FF"/>
              </a:solidFill>
              <a:latin typeface="Arial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156176" y="1340768"/>
            <a:ext cx="288032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Arial"/>
                <a:cs typeface="Arial"/>
              </a:rPr>
              <a:t>E</a:t>
            </a:r>
            <a:r>
              <a:rPr lang="en-US" sz="2000" dirty="0" smtClean="0">
                <a:latin typeface="Arial"/>
                <a:cs typeface="Arial"/>
              </a:rPr>
              <a:t>ach </a:t>
            </a:r>
            <a:r>
              <a:rPr lang="en-US" sz="2000" dirty="0">
                <a:latin typeface="Arial"/>
                <a:cs typeface="Arial"/>
              </a:rPr>
              <a:t>document is split into words, and each word is counted by the </a:t>
            </a:r>
            <a:r>
              <a:rPr lang="en-US" sz="2000" i="1" dirty="0">
                <a:latin typeface="Arial"/>
                <a:cs typeface="Arial"/>
              </a:rPr>
              <a:t>map</a:t>
            </a:r>
            <a:r>
              <a:rPr lang="en-US" sz="2000" dirty="0">
                <a:latin typeface="Arial"/>
                <a:cs typeface="Arial"/>
              </a:rPr>
              <a:t> function, using the word as the result key. The framework puts together all the pairs with the same key and feeds them to the same call to </a:t>
            </a:r>
            <a:r>
              <a:rPr lang="en-US" sz="2000" i="1" dirty="0">
                <a:latin typeface="Arial"/>
                <a:cs typeface="Arial"/>
              </a:rPr>
              <a:t>reduce</a:t>
            </a:r>
            <a:r>
              <a:rPr lang="en-US" sz="2000" dirty="0">
                <a:latin typeface="Arial"/>
                <a:cs typeface="Arial"/>
              </a:rPr>
              <a:t>, thus this function just needs to sum all of its input values to find the total appearances of </a:t>
            </a:r>
            <a:r>
              <a:rPr lang="en-US" sz="2000" dirty="0" smtClean="0">
                <a:latin typeface="Arial"/>
                <a:cs typeface="Arial"/>
              </a:rPr>
              <a:t>that word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Copyright © 2012, Elsevier Inc. All rights reserved.</a:t>
            </a:r>
            <a:endParaRPr lang="en-AU" dirty="0"/>
          </a:p>
        </p:txBody>
      </p:sp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109677"/>
            <a:ext cx="8281987" cy="583019"/>
          </a:xfrm>
        </p:spPr>
        <p:txBody>
          <a:bodyPr/>
          <a:lstStyle/>
          <a:p>
            <a:r>
              <a:rPr lang="en-US" u="sng" dirty="0" err="1" smtClean="0"/>
              <a:t>Prgrm’g</a:t>
            </a:r>
            <a:r>
              <a:rPr lang="en-US" u="sng" dirty="0" smtClean="0"/>
              <a:t> Models</a:t>
            </a:r>
            <a:r>
              <a:rPr lang="en-US" dirty="0" smtClean="0"/>
              <a:t> and Workloads</a:t>
            </a:r>
            <a:endParaRPr lang="en-AU" dirty="0"/>
          </a:p>
        </p:txBody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505" y="1125538"/>
            <a:ext cx="8847584" cy="51117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b="1" dirty="0" err="1" smtClean="0"/>
              <a:t>MapReduce</a:t>
            </a:r>
            <a:r>
              <a:rPr lang="en-US" b="1" dirty="0" smtClean="0"/>
              <a:t> runtime environment schedules map and reduce task to WSC nodes</a:t>
            </a:r>
          </a:p>
          <a:p>
            <a:pPr>
              <a:lnSpc>
                <a:spcPct val="90000"/>
              </a:lnSpc>
            </a:pPr>
            <a:endParaRPr lang="en-US" b="1" dirty="0" smtClean="0"/>
          </a:p>
          <a:p>
            <a:pPr>
              <a:lnSpc>
                <a:spcPct val="90000"/>
              </a:lnSpc>
            </a:pPr>
            <a:r>
              <a:rPr lang="en-US" b="1" dirty="0" smtClean="0"/>
              <a:t>Availability:</a:t>
            </a:r>
          </a:p>
          <a:p>
            <a:pPr lvl="1">
              <a:lnSpc>
                <a:spcPct val="90000"/>
              </a:lnSpc>
            </a:pPr>
            <a:r>
              <a:rPr lang="en-US" b="1" dirty="0" smtClean="0"/>
              <a:t>Use replicas of data across different servers</a:t>
            </a:r>
          </a:p>
          <a:p>
            <a:pPr lvl="1">
              <a:lnSpc>
                <a:spcPct val="90000"/>
              </a:lnSpc>
            </a:pPr>
            <a:r>
              <a:rPr lang="en-US" b="1" dirty="0" smtClean="0"/>
              <a:t>Use relaxed consistency:</a:t>
            </a:r>
          </a:p>
          <a:p>
            <a:pPr lvl="2">
              <a:lnSpc>
                <a:spcPct val="90000"/>
              </a:lnSpc>
            </a:pPr>
            <a:r>
              <a:rPr lang="en-US" b="1" dirty="0" smtClean="0"/>
              <a:t>No need for all replicas to always agree. </a:t>
            </a:r>
            <a:r>
              <a:rPr lang="en-US" b="1" dirty="0" smtClean="0">
                <a:solidFill>
                  <a:srgbClr val="FF0000"/>
                </a:solidFill>
              </a:rPr>
              <a:t>Only eventually. Makes storage system easier to scale – important for WSC.</a:t>
            </a:r>
          </a:p>
          <a:p>
            <a:pPr marL="457200" lvl="1" indent="0">
              <a:lnSpc>
                <a:spcPct val="90000"/>
              </a:lnSpc>
              <a:buNone/>
            </a:pPr>
            <a:endParaRPr lang="en-US" b="1" dirty="0" smtClean="0"/>
          </a:p>
          <a:p>
            <a:pPr>
              <a:lnSpc>
                <a:spcPct val="90000"/>
              </a:lnSpc>
            </a:pPr>
            <a:r>
              <a:rPr lang="en-US" b="1" dirty="0" smtClean="0"/>
              <a:t>Workload demands</a:t>
            </a:r>
          </a:p>
          <a:p>
            <a:pPr lvl="1">
              <a:lnSpc>
                <a:spcPct val="90000"/>
              </a:lnSpc>
            </a:pPr>
            <a:r>
              <a:rPr lang="en-US" b="1" dirty="0" smtClean="0"/>
              <a:t>Often vary considerably</a:t>
            </a:r>
          </a:p>
        </p:txBody>
      </p:sp>
      <p:sp>
        <p:nvSpPr>
          <p:cNvPr id="242693" name="Text Box 5"/>
          <p:cNvSpPr txBox="1">
            <a:spLocks noChangeArrowheads="1"/>
          </p:cNvSpPr>
          <p:nvPr/>
        </p:nvSpPr>
        <p:spPr bwMode="auto">
          <a:xfrm rot="5400000">
            <a:off x="6446659" y="2333570"/>
            <a:ext cx="5027979" cy="369332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 smtClean="0">
                <a:solidFill>
                  <a:srgbClr val="0066FF"/>
                </a:solidFill>
                <a:latin typeface="Arial" charset="0"/>
              </a:rPr>
              <a:t>Programming Models and Workloads for WSCs</a:t>
            </a:r>
            <a:endParaRPr lang="en-US" sz="1800" dirty="0">
              <a:solidFill>
                <a:srgbClr val="0066FF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Copyright © 2012, Elsevier Inc. All rights reserved.</a:t>
            </a:r>
            <a:endParaRPr lang="en-AU" dirty="0"/>
          </a:p>
        </p:txBody>
      </p:sp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109677"/>
            <a:ext cx="8281987" cy="707886"/>
          </a:xfrm>
        </p:spPr>
        <p:txBody>
          <a:bodyPr/>
          <a:lstStyle/>
          <a:p>
            <a:r>
              <a:rPr lang="en-US" dirty="0" smtClean="0"/>
              <a:t>Computer Architecture of WSC</a:t>
            </a:r>
            <a:endParaRPr lang="en-AU" dirty="0"/>
          </a:p>
        </p:txBody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b="1" dirty="0" smtClean="0"/>
              <a:t>WSC often use a hierarchy of networks for interconnection</a:t>
            </a:r>
          </a:p>
          <a:p>
            <a:pPr>
              <a:lnSpc>
                <a:spcPct val="90000"/>
              </a:lnSpc>
            </a:pPr>
            <a:r>
              <a:rPr lang="en-US" b="1" dirty="0" smtClean="0"/>
              <a:t>Each 19” rack holds 48 1U (</a:t>
            </a:r>
            <a:r>
              <a:rPr lang="en-US" b="1" dirty="0" smtClean="0">
                <a:solidFill>
                  <a:srgbClr val="FF0000"/>
                </a:solidFill>
              </a:rPr>
              <a:t>”rack units”</a:t>
            </a:r>
            <a:r>
              <a:rPr lang="en-US" b="1" dirty="0" smtClean="0"/>
              <a:t>)servers connected to a rack switch</a:t>
            </a:r>
          </a:p>
          <a:p>
            <a:pPr>
              <a:lnSpc>
                <a:spcPct val="90000"/>
              </a:lnSpc>
            </a:pPr>
            <a:r>
              <a:rPr lang="en-US" b="1" dirty="0" smtClean="0"/>
              <a:t>Rack switches are uplinked to switch higher in hierarchy</a:t>
            </a:r>
          </a:p>
          <a:p>
            <a:pPr lvl="1">
              <a:lnSpc>
                <a:spcPct val="90000"/>
              </a:lnSpc>
            </a:pPr>
            <a:r>
              <a:rPr lang="en-US" b="1" dirty="0" smtClean="0"/>
              <a:t>Uplink has 48 / n times lower bandwidth, where n = # of uplink ports</a:t>
            </a:r>
          </a:p>
          <a:p>
            <a:pPr lvl="2">
              <a:lnSpc>
                <a:spcPct val="90000"/>
              </a:lnSpc>
            </a:pPr>
            <a:r>
              <a:rPr lang="en-US" b="1" dirty="0" smtClean="0"/>
              <a:t>“Oversubscription”</a:t>
            </a:r>
          </a:p>
          <a:p>
            <a:pPr lvl="1">
              <a:lnSpc>
                <a:spcPct val="90000"/>
              </a:lnSpc>
            </a:pPr>
            <a:r>
              <a:rPr lang="en-US" b="1" dirty="0" smtClean="0"/>
              <a:t>Goal is to maximize locality of communication relative to the rack (</a:t>
            </a:r>
            <a:r>
              <a:rPr lang="en-US" b="1" dirty="0" smtClean="0">
                <a:solidFill>
                  <a:srgbClr val="FF0000"/>
                </a:solidFill>
              </a:rPr>
              <a:t>programmer needs to know relative bandwidths</a:t>
            </a:r>
            <a:r>
              <a:rPr lang="en-US" b="1" dirty="0" smtClean="0"/>
              <a:t>)</a:t>
            </a:r>
          </a:p>
        </p:txBody>
      </p:sp>
      <p:sp>
        <p:nvSpPr>
          <p:cNvPr id="242693" name="Text Box 5"/>
          <p:cNvSpPr txBox="1">
            <a:spLocks noChangeArrowheads="1"/>
          </p:cNvSpPr>
          <p:nvPr/>
        </p:nvSpPr>
        <p:spPr bwMode="auto">
          <a:xfrm rot="5400000">
            <a:off x="7226811" y="1553926"/>
            <a:ext cx="3467681" cy="369332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 smtClean="0">
                <a:solidFill>
                  <a:srgbClr val="0066FF"/>
                </a:solidFill>
                <a:latin typeface="Arial" charset="0"/>
              </a:rPr>
              <a:t>Computer Ar4chitecture of WSC</a:t>
            </a:r>
            <a:endParaRPr lang="en-US" sz="1800" dirty="0">
              <a:solidFill>
                <a:srgbClr val="0066FF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Copyright © 2012, Elsevier Inc. All rights reserved.</a:t>
            </a:r>
            <a:endParaRPr lang="en-AU" dirty="0"/>
          </a:p>
        </p:txBody>
      </p:sp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109677"/>
            <a:ext cx="8281987" cy="707886"/>
          </a:xfrm>
        </p:spPr>
        <p:txBody>
          <a:bodyPr/>
          <a:lstStyle/>
          <a:p>
            <a:r>
              <a:rPr lang="en-US" dirty="0" smtClean="0"/>
              <a:t>Storage</a:t>
            </a:r>
            <a:endParaRPr lang="en-AU" dirty="0"/>
          </a:p>
        </p:txBody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b="1" dirty="0" smtClean="0"/>
              <a:t>Storage options:</a:t>
            </a:r>
          </a:p>
          <a:p>
            <a:pPr lvl="1">
              <a:lnSpc>
                <a:spcPct val="90000"/>
              </a:lnSpc>
            </a:pPr>
            <a:r>
              <a:rPr lang="en-US" b="1" dirty="0" smtClean="0"/>
              <a:t>Use disks inside the servers, or</a:t>
            </a:r>
          </a:p>
          <a:p>
            <a:pPr lvl="1">
              <a:lnSpc>
                <a:spcPct val="90000"/>
              </a:lnSpc>
            </a:pPr>
            <a:r>
              <a:rPr lang="en-US" b="1" dirty="0" smtClean="0"/>
              <a:t>Network attached storage through </a:t>
            </a:r>
            <a:r>
              <a:rPr lang="en-US" b="1" dirty="0" err="1" smtClean="0"/>
              <a:t>Infiniband</a:t>
            </a:r>
            <a:endParaRPr lang="en-US" b="1" dirty="0" smtClean="0"/>
          </a:p>
          <a:p>
            <a:pPr lvl="1">
              <a:lnSpc>
                <a:spcPct val="90000"/>
              </a:lnSpc>
            </a:pPr>
            <a:endParaRPr lang="en-US" b="1" dirty="0" smtClean="0"/>
          </a:p>
          <a:p>
            <a:pPr lvl="1">
              <a:lnSpc>
                <a:spcPct val="90000"/>
              </a:lnSpc>
            </a:pPr>
            <a:r>
              <a:rPr lang="en-US" b="1" dirty="0" smtClean="0"/>
              <a:t>WSCs generally rely on local disks</a:t>
            </a:r>
          </a:p>
          <a:p>
            <a:pPr lvl="1">
              <a:lnSpc>
                <a:spcPct val="90000"/>
              </a:lnSpc>
            </a:pPr>
            <a:r>
              <a:rPr lang="en-US" b="1" dirty="0" smtClean="0"/>
              <a:t>Google File System (GFS) uses local disks and maintains at least three </a:t>
            </a:r>
            <a:r>
              <a:rPr lang="en-US" b="1" dirty="0" err="1" smtClean="0"/>
              <a:t>relicas</a:t>
            </a:r>
            <a:endParaRPr lang="en-US" b="1" dirty="0" smtClean="0"/>
          </a:p>
        </p:txBody>
      </p:sp>
      <p:sp>
        <p:nvSpPr>
          <p:cNvPr id="242693" name="Text Box 5"/>
          <p:cNvSpPr txBox="1">
            <a:spLocks noChangeArrowheads="1"/>
          </p:cNvSpPr>
          <p:nvPr/>
        </p:nvSpPr>
        <p:spPr bwMode="auto">
          <a:xfrm rot="5400000">
            <a:off x="7226811" y="1553926"/>
            <a:ext cx="3467681" cy="369332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 smtClean="0">
                <a:solidFill>
                  <a:srgbClr val="0066FF"/>
                </a:solidFill>
                <a:latin typeface="Arial" charset="0"/>
              </a:rPr>
              <a:t>Computer Ar4chitecture of WSC</a:t>
            </a:r>
            <a:endParaRPr lang="en-US" sz="1800" dirty="0">
              <a:solidFill>
                <a:srgbClr val="0066FF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Copyright © 2012, Elsevier Inc. All rights reserved.</a:t>
            </a:r>
            <a:endParaRPr lang="en-AU" dirty="0"/>
          </a:p>
        </p:txBody>
      </p:sp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109677"/>
            <a:ext cx="8281987" cy="707886"/>
          </a:xfrm>
        </p:spPr>
        <p:txBody>
          <a:bodyPr/>
          <a:lstStyle/>
          <a:p>
            <a:r>
              <a:rPr lang="en-US" dirty="0" smtClean="0"/>
              <a:t>Array Switch</a:t>
            </a:r>
            <a:endParaRPr lang="en-AU" dirty="0"/>
          </a:p>
        </p:txBody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b="1" dirty="0" smtClean="0"/>
              <a:t>Switch that connects an array of racks</a:t>
            </a:r>
          </a:p>
          <a:p>
            <a:pPr lvl="1">
              <a:lnSpc>
                <a:spcPct val="90000"/>
              </a:lnSpc>
            </a:pPr>
            <a:r>
              <a:rPr lang="en-US" b="1" dirty="0" smtClean="0"/>
              <a:t>Array switch should have 10 X the bisection bandwidth of rack switch</a:t>
            </a:r>
          </a:p>
          <a:p>
            <a:pPr lvl="1">
              <a:lnSpc>
                <a:spcPct val="90000"/>
              </a:lnSpc>
            </a:pPr>
            <a:r>
              <a:rPr lang="en-US" b="1" dirty="0" smtClean="0"/>
              <a:t>Cost of </a:t>
            </a:r>
            <a:r>
              <a:rPr lang="en-US" b="1" i="1" dirty="0" smtClean="0"/>
              <a:t>n</a:t>
            </a:r>
            <a:r>
              <a:rPr lang="en-US" b="1" dirty="0" smtClean="0"/>
              <a:t>-port switch grows as </a:t>
            </a:r>
            <a:r>
              <a:rPr lang="en-US" b="1" i="1" dirty="0" smtClean="0"/>
              <a:t>n</a:t>
            </a:r>
            <a:r>
              <a:rPr lang="en-US" b="1" baseline="30000" dirty="0" smtClean="0"/>
              <a:t>2</a:t>
            </a:r>
          </a:p>
          <a:p>
            <a:pPr lvl="1">
              <a:lnSpc>
                <a:spcPct val="90000"/>
              </a:lnSpc>
            </a:pPr>
            <a:r>
              <a:rPr lang="en-US" b="1" dirty="0" smtClean="0"/>
              <a:t>Often utilize content </a:t>
            </a:r>
            <a:r>
              <a:rPr lang="en-US" b="1" dirty="0" err="1" smtClean="0"/>
              <a:t>addressible</a:t>
            </a:r>
            <a:r>
              <a:rPr lang="en-US" b="1" dirty="0" smtClean="0"/>
              <a:t> memory chips and FPGAs</a:t>
            </a:r>
          </a:p>
          <a:p>
            <a:pPr lvl="1">
              <a:lnSpc>
                <a:spcPct val="90000"/>
              </a:lnSpc>
            </a:pPr>
            <a:r>
              <a:rPr lang="en-US" b="1" dirty="0" smtClean="0">
                <a:solidFill>
                  <a:srgbClr val="FF0000"/>
                </a:solidFill>
              </a:rPr>
              <a:t>Much more expensive than 48-port commodity internet switch</a:t>
            </a:r>
          </a:p>
        </p:txBody>
      </p:sp>
      <p:sp>
        <p:nvSpPr>
          <p:cNvPr id="242693" name="Text Box 5"/>
          <p:cNvSpPr txBox="1">
            <a:spLocks noChangeArrowheads="1"/>
          </p:cNvSpPr>
          <p:nvPr/>
        </p:nvSpPr>
        <p:spPr bwMode="auto">
          <a:xfrm rot="5400000">
            <a:off x="7226811" y="1553926"/>
            <a:ext cx="3467681" cy="369332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 smtClean="0">
                <a:solidFill>
                  <a:srgbClr val="0066FF"/>
                </a:solidFill>
                <a:latin typeface="Arial" charset="0"/>
              </a:rPr>
              <a:t>Computer Ar4chitecture of WSC</a:t>
            </a:r>
            <a:endParaRPr lang="en-US" sz="1800" dirty="0">
              <a:solidFill>
                <a:srgbClr val="0066FF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od4e">
  <a:themeElements>
    <a:clrScheme name="1_cod4e 7">
      <a:dk1>
        <a:srgbClr val="000000"/>
      </a:dk1>
      <a:lt1>
        <a:srgbClr val="FFFFFF"/>
      </a:lt1>
      <a:dk2>
        <a:srgbClr val="0039A6"/>
      </a:dk2>
      <a:lt2>
        <a:srgbClr val="808080"/>
      </a:lt2>
      <a:accent1>
        <a:srgbClr val="9FCAD3"/>
      </a:accent1>
      <a:accent2>
        <a:srgbClr val="C0C0C0"/>
      </a:accent2>
      <a:accent3>
        <a:srgbClr val="FFFFFF"/>
      </a:accent3>
      <a:accent4>
        <a:srgbClr val="000000"/>
      </a:accent4>
      <a:accent5>
        <a:srgbClr val="CDE1E6"/>
      </a:accent5>
      <a:accent6>
        <a:srgbClr val="AEAEAE"/>
      </a:accent6>
      <a:hlink>
        <a:srgbClr val="91AFBF"/>
      </a:hlink>
      <a:folHlink>
        <a:srgbClr val="ECEAAC"/>
      </a:folHlink>
    </a:clrScheme>
    <a:fontScheme name="1_cod4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tx1"/>
          </a:buClr>
          <a:buSzPct val="60000"/>
          <a:buFont typeface="Wingdings" pitchFamily="2" charset="2"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Black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tx1"/>
          </a:buClr>
          <a:buSzPct val="60000"/>
          <a:buFont typeface="Wingdings" pitchFamily="2" charset="2"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Black" pitchFamily="34" charset="0"/>
          </a:defRPr>
        </a:defPPr>
      </a:lstStyle>
    </a:lnDef>
  </a:objectDefaults>
  <a:extraClrSchemeLst>
    <a:extraClrScheme>
      <a:clrScheme name="1_cod4e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od4e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od4e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od4e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od4e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od4e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od4e 7">
        <a:dk1>
          <a:srgbClr val="000000"/>
        </a:dk1>
        <a:lt1>
          <a:srgbClr val="FFFFFF"/>
        </a:lt1>
        <a:dk2>
          <a:srgbClr val="0039A6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cod4e</Template>
  <TotalTime>22391</TotalTime>
  <Words>1559</Words>
  <Application>Microsoft Office PowerPoint</Application>
  <PresentationFormat>On-screen Show (4:3)</PresentationFormat>
  <Paragraphs>230</Paragraphs>
  <Slides>16</Slides>
  <Notes>16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1_cod4e</vt:lpstr>
      <vt:lpstr>PowerPoint Presentation</vt:lpstr>
      <vt:lpstr>Introduction</vt:lpstr>
      <vt:lpstr>Introduction</vt:lpstr>
      <vt:lpstr>Prgrm’g Models and Workloads</vt:lpstr>
      <vt:lpstr>Prgrm’g Models and Workloads</vt:lpstr>
      <vt:lpstr>Prgrm’g Models and Workloads</vt:lpstr>
      <vt:lpstr>Computer Architecture of WSC</vt:lpstr>
      <vt:lpstr>Storage</vt:lpstr>
      <vt:lpstr>Array Switch</vt:lpstr>
      <vt:lpstr>WSC Memory Hierarchy</vt:lpstr>
      <vt:lpstr>Infrastructure and Costs of WSC</vt:lpstr>
      <vt:lpstr>Infrastructure and Costs of WSC</vt:lpstr>
      <vt:lpstr>Infrastructure and Costs of WSC</vt:lpstr>
      <vt:lpstr>Measuring Efficiency of a WSC</vt:lpstr>
      <vt:lpstr>Cost of a WSC</vt:lpstr>
      <vt:lpstr>Cloud Computing</vt:lpstr>
    </vt:vector>
  </TitlesOfParts>
  <Company>Ashenden Designs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Peter Ashenden</dc:creator>
  <cp:lastModifiedBy>Uzi  Vishkin</cp:lastModifiedBy>
  <cp:revision>773</cp:revision>
  <dcterms:created xsi:type="dcterms:W3CDTF">2008-07-27T22:34:41Z</dcterms:created>
  <dcterms:modified xsi:type="dcterms:W3CDTF">2013-04-09T20:23:03Z</dcterms:modified>
</cp:coreProperties>
</file>