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66"/>
    <a:srgbClr val="003399"/>
    <a:srgbClr val="000099"/>
    <a:srgbClr val="808080"/>
    <a:srgbClr val="5F5F5F"/>
    <a:srgbClr val="33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86" autoAdjust="0"/>
  </p:normalViewPr>
  <p:slideViewPr>
    <p:cSldViewPr>
      <p:cViewPr>
        <p:scale>
          <a:sx n="100" d="100"/>
          <a:sy n="100" d="100"/>
        </p:scale>
        <p:origin x="-974" y="-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44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0322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9 April 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28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4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0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18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18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</a:t>
            </a:r>
            <a:r>
              <a:rPr lang="en-AU" dirty="0" smtClean="0">
                <a:solidFill>
                  <a:srgbClr val="000099"/>
                </a:solidFill>
                <a:latin typeface="Arial" charset="0"/>
              </a:rPr>
              <a:t>6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Warehouse-Scale Computers to Exploit Request-Level and Data-Level Parallelism: 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WSC Memory Hierarchy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Servers can access DRAM and disks on other servers using a NUMA-style interface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26811" y="1553926"/>
            <a:ext cx="346768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Computer Ar4chitecture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825" y="2171700"/>
            <a:ext cx="73723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Infrastructure and Costs of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Location of WSC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Proximity to Internet backbones, electricity cost, property tax rates, low risk from earthquakes, floods, and hurricanes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Power distribution and where losses occur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081965"/>
            <a:ext cx="5184576" cy="301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"/>
            <a:ext cx="8281987" cy="548680"/>
          </a:xfrm>
        </p:spPr>
        <p:txBody>
          <a:bodyPr/>
          <a:lstStyle/>
          <a:p>
            <a:r>
              <a:rPr lang="en-US" dirty="0" smtClean="0"/>
              <a:t>Infrastructure and Costs of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1" y="692696"/>
            <a:ext cx="8496944" cy="55445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Cooling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Air conditioning used to cool server room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64 F – 71 F</a:t>
            </a:r>
          </a:p>
          <a:p>
            <a:pPr lvl="2">
              <a:lnSpc>
                <a:spcPct val="90000"/>
              </a:lnSpc>
            </a:pPr>
            <a:r>
              <a:rPr lang="en-US" sz="1800" b="1" dirty="0" smtClean="0"/>
              <a:t>Keep temperature higher (closer to 71 F)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Cooling towers can also be used</a:t>
            </a:r>
          </a:p>
          <a:p>
            <a:pPr lvl="2">
              <a:lnSpc>
                <a:spcPct val="90000"/>
              </a:lnSpc>
            </a:pPr>
            <a:r>
              <a:rPr lang="en-US" sz="1800" b="1" dirty="0" smtClean="0"/>
              <a:t>Minimum temperature is “wet bulb temperature”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sz="1800" b="1" dirty="0"/>
              <a:t>	</a:t>
            </a:r>
            <a:r>
              <a:rPr lang="en-US" sz="1800" b="1" u="sng" dirty="0" smtClean="0">
                <a:solidFill>
                  <a:srgbClr val="FF0000"/>
                </a:solidFill>
              </a:rPr>
              <a:t>Mechanical design for cooling systems</a:t>
            </a:r>
            <a:endParaRPr lang="en-US" sz="1800" b="1" u="sng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140968"/>
            <a:ext cx="4752528" cy="3116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Infrastructure and Costs of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Cooling system also uses water (evaporation and spills)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E.g. 70,000 to 200,000 gallons  per day for an 8 MW facility</a:t>
            </a:r>
          </a:p>
          <a:p>
            <a:pPr lvl="1">
              <a:lnSpc>
                <a:spcPct val="90000"/>
              </a:lnSpc>
            </a:pPr>
            <a:endParaRPr lang="en-US" sz="18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Power cost breakdown: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Chillers:  30-50% of the power used by the IT equipment</a:t>
            </a:r>
          </a:p>
          <a:p>
            <a:pPr lvl="1">
              <a:lnSpc>
                <a:spcPct val="90000"/>
              </a:lnSpc>
            </a:pPr>
            <a:r>
              <a:rPr lang="en-US" sz="1800" b="1" dirty="0" smtClean="0"/>
              <a:t>Air conditioning:  10-20% of the IT power, mostly due to fans</a:t>
            </a:r>
          </a:p>
          <a:p>
            <a:pPr lvl="1">
              <a:lnSpc>
                <a:spcPct val="90000"/>
              </a:lnSpc>
            </a:pPr>
            <a:endParaRPr lang="en-US" sz="18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How many servers can a WSC support?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Each server: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“Nameplate power rating” gives maximum power consumption</a:t>
            </a:r>
          </a:p>
          <a:p>
            <a:pPr lvl="2">
              <a:lnSpc>
                <a:spcPct val="90000"/>
              </a:lnSpc>
            </a:pPr>
            <a:r>
              <a:rPr lang="en-US" sz="1600" b="1" dirty="0" smtClean="0"/>
              <a:t>To get actual, measure power under actual workloads</a:t>
            </a:r>
          </a:p>
          <a:p>
            <a:pPr lvl="1">
              <a:lnSpc>
                <a:spcPct val="90000"/>
              </a:lnSpc>
            </a:pPr>
            <a:r>
              <a:rPr lang="en-US" sz="2000" b="1" dirty="0" smtClean="0"/>
              <a:t>Oversubscribe cumulative server power by 40%, but monitor power closely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Measuring Efficiency of a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Power Utilization Effectiveness (PEU)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= Total facility power / IT equipment power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Median PUE on 2006 study was 1.69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Performance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Latency is important metric because it is seen by users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Bing study:  users will use search less as response time increases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Service Level Objectives (SLOs)/Service Level Agreements (SLAs)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E.g. 99% of requests be below 100 ms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Cost of a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Capital expenditures (CAPEX)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Cost to build a WSC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Operational expenditures (OPEX)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Cost to operate a WSC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b="1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686917" y="2088942"/>
            <a:ext cx="454483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Physcical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  <a:latin typeface="Arial" charset="0"/>
              </a:rPr>
              <a:t>Infrastrcuture</a:t>
            </a: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 and Costs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Cloud Computing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06425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WSCs offer economies of scale that cannot be achieved with a datacenter: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5.7 times reduction in storage costs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7.1 times reduction in administrative costs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7.3 times reduction in networking costs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This has given rise to cloud services such as Amazon Web Services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“Utility Computing”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Based on using open source virtual machine and operating </a:t>
            </a:r>
            <a:r>
              <a:rPr lang="en-US" b="1" smtClean="0"/>
              <a:t>system software</a:t>
            </a:r>
            <a:endParaRPr lang="en-US" b="1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975731" y="798936"/>
            <a:ext cx="196720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Cloud Computing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Warehouse-scale computer (WSC)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Provides Internet services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Search, social networking, online maps, video sharing, online shopping, email, cloud computing, etc.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Differences with HPC “clusters”: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Clusters have higher performance processors and network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Clusters emphasize latency to complete a single task, WSCs emphasize request-level parallelism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Differences with datacenters: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Datacenters consolidate different machines and software into one location. Centrally provide HW&amp;SW needs of an organization.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Datacenters emphasize virtual machines and hardware heterogeneity in order to serve varied customers. WSCs tend to have homogeneous HW; support many less versatile tasks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Important design factors for WSC: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Cost-performance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Small savings add up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Energy efficiency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Affects power distribution and cooling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Work per joule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Dependability via redundancy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Network I/O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Interactive and batch processing workloads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Ample computational parallelism is not important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Most jobs are totally independent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“Request-level parallelism”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Operational costs count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Power consumption is a primary, not secondary, constraint when designing system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Scale and its opportunities and problems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Can afford to build customized systems since WSC require volume purchase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err="1" smtClean="0"/>
              <a:t>Prgrm’g</a:t>
            </a:r>
            <a:r>
              <a:rPr lang="en-US" dirty="0" smtClean="0"/>
              <a:t> Models and Workloads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1125538"/>
            <a:ext cx="8775576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 addition to “public-facing” internet services (search, video sharing, </a:t>
            </a:r>
            <a:r>
              <a:rPr lang="en-US" dirty="0" err="1" smtClean="0"/>
              <a:t>sorical</a:t>
            </a:r>
            <a:r>
              <a:rPr lang="en-US" dirty="0" smtClean="0"/>
              <a:t> networking) WSCs also run </a:t>
            </a:r>
            <a:r>
              <a:rPr lang="en-US" dirty="0"/>
              <a:t>b</a:t>
            </a:r>
            <a:r>
              <a:rPr lang="en-US" dirty="0" smtClean="0"/>
              <a:t>atch apps (</a:t>
            </a:r>
            <a:r>
              <a:rPr lang="en-US" dirty="0" smtClean="0"/>
              <a:t>convert </a:t>
            </a:r>
            <a:r>
              <a:rPr lang="en-US" dirty="0" smtClean="0"/>
              <a:t>videos into new format, create search indexes from Web crawlers)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Lead batch processing framework:  </a:t>
            </a:r>
            <a:r>
              <a:rPr lang="en-US" dirty="0" err="1" smtClean="0"/>
              <a:t>MapReduce</a:t>
            </a:r>
            <a:r>
              <a:rPr lang="en-US" dirty="0"/>
              <a:t> </a:t>
            </a:r>
            <a:r>
              <a:rPr lang="en-US" dirty="0" smtClean="0"/>
              <a:t>(using open-source </a:t>
            </a:r>
            <a:r>
              <a:rPr lang="en-US" dirty="0" err="1" smtClean="0"/>
              <a:t>Hadoop</a:t>
            </a:r>
            <a:r>
              <a:rPr lang="en-US" dirty="0" smtClean="0"/>
              <a:t>)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Map:  </a:t>
            </a:r>
            <a:r>
              <a:rPr lang="en-US" dirty="0" smtClean="0"/>
              <a:t>applies a programmer-supplied function to each logical input record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Runs on thousands of computers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Provides new set of key-value pairs as intermediate values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Reduce:  </a:t>
            </a:r>
            <a:r>
              <a:rPr lang="en-US" dirty="0" smtClean="0"/>
              <a:t>collapses values using another programmer-supplied function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46659" y="2333570"/>
            <a:ext cx="50279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Programming Models and Workloads for WSCs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err="1" smtClean="0"/>
              <a:t>Prgrm’g</a:t>
            </a:r>
            <a:r>
              <a:rPr lang="en-US" dirty="0" smtClean="0"/>
              <a:t> Models and Workloads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9" y="1052736"/>
            <a:ext cx="6493048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map (String key, String value)</a:t>
            </a:r>
            <a:r>
              <a:rPr lang="en-US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// key:  document name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// value:  document contents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for each word w in value</a:t>
            </a:r>
          </a:p>
          <a:p>
            <a:pPr lvl="3">
              <a:lnSpc>
                <a:spcPct val="90000"/>
              </a:lnSpc>
            </a:pPr>
            <a:r>
              <a:rPr lang="en-US" b="1" dirty="0" smtClean="0"/>
              <a:t>Emit(w,”1”);  // Produce list of all words</a:t>
            </a:r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reduce (String key, </a:t>
            </a:r>
            <a:r>
              <a:rPr lang="en-US" b="1" dirty="0" err="1" smtClean="0"/>
              <a:t>Iterator</a:t>
            </a:r>
            <a:r>
              <a:rPr lang="en-US" b="1" dirty="0" smtClean="0"/>
              <a:t> values):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// key:  a word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// value:  a list of counts</a:t>
            </a:r>
          </a:p>
          <a:p>
            <a:pPr lvl="2">
              <a:lnSpc>
                <a:spcPct val="90000"/>
              </a:lnSpc>
            </a:pPr>
            <a:r>
              <a:rPr lang="en-US" b="1" dirty="0" err="1" smtClean="0"/>
              <a:t>int</a:t>
            </a:r>
            <a:r>
              <a:rPr lang="en-US" b="1" dirty="0" smtClean="0"/>
              <a:t> result = 0;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for each v in values:</a:t>
            </a:r>
          </a:p>
          <a:p>
            <a:pPr lvl="3">
              <a:lnSpc>
                <a:spcPct val="90000"/>
              </a:lnSpc>
            </a:pPr>
            <a:r>
              <a:rPr lang="en-US" b="1" dirty="0" smtClean="0"/>
              <a:t>result += </a:t>
            </a:r>
            <a:r>
              <a:rPr lang="en-US" b="1" dirty="0" err="1" smtClean="0"/>
              <a:t>ParseInt</a:t>
            </a:r>
            <a:r>
              <a:rPr lang="en-US" b="1" dirty="0" smtClean="0"/>
              <a:t>(v);  // get integer from key-value pair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Emit(</a:t>
            </a:r>
            <a:r>
              <a:rPr lang="en-US" b="1" dirty="0" err="1" smtClean="0"/>
              <a:t>word,result</a:t>
            </a:r>
            <a:r>
              <a:rPr lang="en-US" b="1" dirty="0" smtClean="0"/>
              <a:t>);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46659" y="2333570"/>
            <a:ext cx="50279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Programming Models and Workloads for WSCs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56176" y="1340768"/>
            <a:ext cx="28803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E</a:t>
            </a:r>
            <a:r>
              <a:rPr lang="en-US" sz="2000" dirty="0" smtClean="0">
                <a:latin typeface="Arial"/>
                <a:cs typeface="Arial"/>
              </a:rPr>
              <a:t>ach </a:t>
            </a:r>
            <a:r>
              <a:rPr lang="en-US" sz="2000" dirty="0">
                <a:latin typeface="Arial"/>
                <a:cs typeface="Arial"/>
              </a:rPr>
              <a:t>document is split into words, and each word is counted by the </a:t>
            </a:r>
            <a:r>
              <a:rPr lang="en-US" sz="2000" i="1" dirty="0">
                <a:latin typeface="Arial"/>
                <a:cs typeface="Arial"/>
              </a:rPr>
              <a:t>map</a:t>
            </a:r>
            <a:r>
              <a:rPr lang="en-US" sz="2000" dirty="0">
                <a:latin typeface="Arial"/>
                <a:cs typeface="Arial"/>
              </a:rPr>
              <a:t> function, using the word as the result key. The framework puts together all the pairs with the same key and feeds them to the same call to </a:t>
            </a:r>
            <a:r>
              <a:rPr lang="en-US" sz="2000" i="1" dirty="0">
                <a:latin typeface="Arial"/>
                <a:cs typeface="Arial"/>
              </a:rPr>
              <a:t>reduce</a:t>
            </a:r>
            <a:r>
              <a:rPr lang="en-US" sz="2000" dirty="0">
                <a:latin typeface="Arial"/>
                <a:cs typeface="Arial"/>
              </a:rPr>
              <a:t>, thus this function just needs to sum all of its input values to find the total appearances of </a:t>
            </a:r>
            <a:r>
              <a:rPr lang="en-US" sz="2000" dirty="0" smtClean="0">
                <a:latin typeface="Arial"/>
                <a:cs typeface="Arial"/>
              </a:rPr>
              <a:t>that word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583019"/>
          </a:xfrm>
        </p:spPr>
        <p:txBody>
          <a:bodyPr/>
          <a:lstStyle/>
          <a:p>
            <a:r>
              <a:rPr lang="en-US" u="sng" dirty="0" err="1" smtClean="0"/>
              <a:t>Prgrm’g</a:t>
            </a:r>
            <a:r>
              <a:rPr lang="en-US" u="sng" dirty="0" smtClean="0"/>
              <a:t> Models</a:t>
            </a:r>
            <a:r>
              <a:rPr lang="en-US" dirty="0" smtClean="0"/>
              <a:t> and Workloads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5" y="1125538"/>
            <a:ext cx="8847584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 smtClean="0"/>
              <a:t>MapReduce</a:t>
            </a:r>
            <a:r>
              <a:rPr lang="en-US" b="1" dirty="0" smtClean="0"/>
              <a:t> runtime environment schedules map and reduce task to WSC nodes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Availability: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Use replicas of data across different servers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Use relaxed consistency: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No need for all replicas to always agree. </a:t>
            </a:r>
            <a:r>
              <a:rPr lang="en-US" b="1" dirty="0" smtClean="0">
                <a:solidFill>
                  <a:srgbClr val="FF0000"/>
                </a:solidFill>
              </a:rPr>
              <a:t>Only eventually. Makes storage system easier to scale – important for WSC.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Workload demands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Often vary considerably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6446659" y="2333570"/>
            <a:ext cx="5027979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Programming Models and Workloads for WSCs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Computer Architecture of WSC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WSC often use a hierarchy of networks for interconnection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Each 19” rack holds 48 1U (</a:t>
            </a:r>
            <a:r>
              <a:rPr lang="en-US" b="1" dirty="0" smtClean="0">
                <a:solidFill>
                  <a:srgbClr val="FF0000"/>
                </a:solidFill>
              </a:rPr>
              <a:t>”rack units”</a:t>
            </a:r>
            <a:r>
              <a:rPr lang="en-US" b="1" dirty="0" smtClean="0"/>
              <a:t>)servers connected to a rack switch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Rack switches are uplinked to switch higher in hierarchy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Uplink has 48 / n times lower bandwidth, where n = # of uplink ports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“Oversubscription”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Goal is to maximize locality of communication relative to the rack (</a:t>
            </a:r>
            <a:r>
              <a:rPr lang="en-US" b="1" dirty="0" smtClean="0">
                <a:solidFill>
                  <a:srgbClr val="FF0000"/>
                </a:solidFill>
              </a:rPr>
              <a:t>programmer needs to know relative bandwidths</a:t>
            </a:r>
            <a:r>
              <a:rPr lang="en-US" b="1" dirty="0" smtClean="0"/>
              <a:t>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26811" y="1553926"/>
            <a:ext cx="346768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Computer Ar4chitecture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Storage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Storage options: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Use disks inside the servers, or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Network attached storage through </a:t>
            </a:r>
            <a:r>
              <a:rPr lang="en-US" b="1" dirty="0" err="1" smtClean="0"/>
              <a:t>Infiniband</a:t>
            </a:r>
            <a:endParaRPr lang="en-US" b="1" dirty="0" smtClean="0"/>
          </a:p>
          <a:p>
            <a:pPr lvl="1">
              <a:lnSpc>
                <a:spcPct val="90000"/>
              </a:lnSpc>
            </a:pPr>
            <a:endParaRPr lang="en-US" b="1" dirty="0" smtClean="0"/>
          </a:p>
          <a:p>
            <a:pPr lvl="1">
              <a:lnSpc>
                <a:spcPct val="90000"/>
              </a:lnSpc>
            </a:pPr>
            <a:r>
              <a:rPr lang="en-US" b="1" dirty="0" smtClean="0"/>
              <a:t>WSCs generally rely on local disks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Google File System (GFS) uses local disks and maintains at least three </a:t>
            </a:r>
            <a:r>
              <a:rPr lang="en-US" b="1" dirty="0" err="1" smtClean="0"/>
              <a:t>relicas</a:t>
            </a:r>
            <a:endParaRPr lang="en-US" b="1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26811" y="1553926"/>
            <a:ext cx="346768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Computer Ar4chitecture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Array Switch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Switch that connects an array of racks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Array switch should have 10 X the bisection bandwidth of rack switch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Cost of </a:t>
            </a:r>
            <a:r>
              <a:rPr lang="en-US" b="1" i="1" dirty="0" smtClean="0"/>
              <a:t>n</a:t>
            </a:r>
            <a:r>
              <a:rPr lang="en-US" b="1" dirty="0" smtClean="0"/>
              <a:t>-port switch grows as </a:t>
            </a:r>
            <a:r>
              <a:rPr lang="en-US" b="1" i="1" dirty="0" smtClean="0"/>
              <a:t>n</a:t>
            </a:r>
            <a:r>
              <a:rPr lang="en-US" b="1" baseline="30000" dirty="0" smtClean="0"/>
              <a:t>2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Often utilize content </a:t>
            </a:r>
            <a:r>
              <a:rPr lang="en-US" b="1" dirty="0" err="1" smtClean="0"/>
              <a:t>addressible</a:t>
            </a:r>
            <a:r>
              <a:rPr lang="en-US" b="1" dirty="0" smtClean="0"/>
              <a:t> memory chips and FPGAs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Much more expensive than 48-port commodity internet switch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26811" y="1553926"/>
            <a:ext cx="346768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Computer Ar4chitecture of WSC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22391</TotalTime>
  <Words>1559</Words>
  <Application>Microsoft Office PowerPoint</Application>
  <PresentationFormat>On-screen Show (4:3)</PresentationFormat>
  <Paragraphs>230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1_cod4e</vt:lpstr>
      <vt:lpstr>PowerPoint Presentation</vt:lpstr>
      <vt:lpstr>Introduction</vt:lpstr>
      <vt:lpstr>Introduction</vt:lpstr>
      <vt:lpstr>Prgrm’g Models and Workloads</vt:lpstr>
      <vt:lpstr>Prgrm’g Models and Workloads</vt:lpstr>
      <vt:lpstr>Prgrm’g Models and Workloads</vt:lpstr>
      <vt:lpstr>Computer Architecture of WSC</vt:lpstr>
      <vt:lpstr>Storage</vt:lpstr>
      <vt:lpstr>Array Switch</vt:lpstr>
      <vt:lpstr>WSC Memory Hierarchy</vt:lpstr>
      <vt:lpstr>Infrastructure and Costs of WSC</vt:lpstr>
      <vt:lpstr>Infrastructure and Costs of WSC</vt:lpstr>
      <vt:lpstr>Infrastructure and Costs of WSC</vt:lpstr>
      <vt:lpstr>Measuring Efficiency of a WSC</vt:lpstr>
      <vt:lpstr>Cost of a WSC</vt:lpstr>
      <vt:lpstr>Cloud Computing</vt:lpstr>
    </vt:vector>
  </TitlesOfParts>
  <Company>Ashenden Designs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Uzi  Vishkin</cp:lastModifiedBy>
  <cp:revision>773</cp:revision>
  <dcterms:created xsi:type="dcterms:W3CDTF">2008-07-27T22:34:41Z</dcterms:created>
  <dcterms:modified xsi:type="dcterms:W3CDTF">2013-04-09T20:23:03Z</dcterms:modified>
</cp:coreProperties>
</file>