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5"/>
  </p:notesMasterIdLst>
  <p:handoutMasterIdLst>
    <p:handoutMasterId r:id="rId36"/>
  </p:handoutMasterIdLst>
  <p:sldIdLst>
    <p:sldId id="270" r:id="rId2"/>
    <p:sldId id="302"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9" r:id="rId21"/>
    <p:sldId id="290" r:id="rId22"/>
    <p:sldId id="291" r:id="rId23"/>
    <p:sldId id="292" r:id="rId24"/>
    <p:sldId id="303" r:id="rId25"/>
    <p:sldId id="293" r:id="rId26"/>
    <p:sldId id="294" r:id="rId27"/>
    <p:sldId id="295" r:id="rId28"/>
    <p:sldId id="296" r:id="rId29"/>
    <p:sldId id="297" r:id="rId30"/>
    <p:sldId id="298" r:id="rId31"/>
    <p:sldId id="299" r:id="rId32"/>
    <p:sldId id="300" r:id="rId33"/>
    <p:sldId id="301" r:id="rId34"/>
  </p:sldIdLst>
  <p:sldSz cx="9144000" cy="6858000" type="screen4x3"/>
  <p:notesSz cx="7099300" cy="10234613"/>
  <p:defaultTextStyle>
    <a:defPPr>
      <a:defRPr lang="en-US"/>
    </a:defPPr>
    <a:lvl1pPr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1pPr>
    <a:lvl2pPr marL="4572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2pPr>
    <a:lvl3pPr marL="9144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3pPr>
    <a:lvl4pPr marL="13716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4pPr>
    <a:lvl5pPr marL="18288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3399"/>
    <a:srgbClr val="000099"/>
    <a:srgbClr val="808080"/>
    <a:srgbClr val="5F5F5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71" autoAdjust="0"/>
    <p:restoredTop sz="94686" autoAdjust="0"/>
  </p:normalViewPr>
  <p:slideViewPr>
    <p:cSldViewPr>
      <p:cViewPr>
        <p:scale>
          <a:sx n="62" d="100"/>
          <a:sy n="62" d="100"/>
        </p:scale>
        <p:origin x="-1656" y="-9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437188"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6147" name="Rectangle 3"/>
          <p:cNvSpPr>
            <a:spLocks noGrp="1" noChangeArrowheads="1"/>
          </p:cNvSpPr>
          <p:nvPr>
            <p:ph type="dt" sz="quarter" idx="1"/>
          </p:nvPr>
        </p:nvSpPr>
        <p:spPr bwMode="auto">
          <a:xfrm>
            <a:off x="5575300" y="0"/>
            <a:ext cx="1524000"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9B8F6142-F1D0-4637-96F7-E4664D4176A5}" type="datetime3">
              <a:rPr lang="en-US"/>
              <a:pPr/>
              <a:t>24 March 2015</a:t>
            </a:fld>
            <a:endParaRPr lang="en-US"/>
          </a:p>
        </p:txBody>
      </p:sp>
      <p:sp>
        <p:nvSpPr>
          <p:cNvPr id="6148" name="Rectangle 4"/>
          <p:cNvSpPr>
            <a:spLocks noGrp="1" noChangeArrowheads="1"/>
          </p:cNvSpPr>
          <p:nvPr>
            <p:ph type="ftr" sz="quarter" idx="2"/>
          </p:nvPr>
        </p:nvSpPr>
        <p:spPr bwMode="auto">
          <a:xfrm>
            <a:off x="0" y="9723438"/>
            <a:ext cx="5437188"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6149" name="Rectangle 5"/>
          <p:cNvSpPr>
            <a:spLocks noGrp="1" noChangeArrowheads="1"/>
          </p:cNvSpPr>
          <p:nvPr>
            <p:ph type="sldNum" sz="quarter" idx="3"/>
          </p:nvPr>
        </p:nvSpPr>
        <p:spPr bwMode="auto">
          <a:xfrm>
            <a:off x="5575300" y="9723438"/>
            <a:ext cx="1524000"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57C84157-CAC9-4329-91AD-EB3C6746FA38}" type="slidenum">
              <a:rPr lang="en-US"/>
              <a:pPr/>
              <a:t>‹#›</a:t>
            </a:fld>
            <a:endParaRPr lang="en-US"/>
          </a:p>
        </p:txBody>
      </p:sp>
    </p:spTree>
    <p:extLst>
      <p:ext uri="{BB962C8B-B14F-4D97-AF65-F5344CB8AC3E}">
        <p14:creationId xmlns:p14="http://schemas.microsoft.com/office/powerpoint/2010/main" val="22561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FCF21089-5A8E-4805-BE21-6386A8343079}" type="datetime3">
              <a:rPr lang="en-US"/>
              <a:pPr/>
              <a:t>24 March 2015</a:t>
            </a:fld>
            <a:endParaRPr lang="en-US"/>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EE145C4F-ECA4-4DD7-819E-C9FECED27844}" type="slidenum">
              <a:rPr lang="en-US"/>
              <a:pPr/>
              <a:t>‹#›</a:t>
            </a:fld>
            <a:endParaRPr lang="en-US"/>
          </a:p>
        </p:txBody>
      </p:sp>
    </p:spTree>
    <p:extLst>
      <p:ext uri="{BB962C8B-B14F-4D97-AF65-F5344CB8AC3E}">
        <p14:creationId xmlns:p14="http://schemas.microsoft.com/office/powerpoint/2010/main" val="2545966397"/>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EACD53A-8E89-45F2-8D4A-35AFD266EB30}"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77CEACC0-B677-4A29-B1E6-BCE98563D55B}" type="slidenum">
              <a:rPr lang="en-US"/>
              <a:pPr/>
              <a:t>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24 March 2015</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endParaRPr lang="en-US"/>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40680" name="Rectangle 40"/>
          <p:cNvSpPr>
            <a:spLocks noGrp="1" noChangeArrowheads="1"/>
          </p:cNvSpPr>
          <p:nvPr>
            <p:ph type="ftr" sz="quarter" idx="3"/>
          </p:nvPr>
        </p:nvSpPr>
        <p:spPr/>
        <p:txBody>
          <a:bodyPr/>
          <a:lstStyle>
            <a:lvl1pPr>
              <a:defRPr/>
            </a:lvl1pPr>
          </a:lstStyle>
          <a:p>
            <a:r>
              <a:rPr lang="en-AU" dirty="0" smtClean="0"/>
              <a:t>Copyright © 2012,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dirty="0" smtClean="0"/>
              <a:t>Copyright © 2012, Elsevier Inc.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r>
              <a:rPr lang="en-AU" dirty="0" smtClean="0"/>
              <a:t>Copyright © 2012, Elsevier Inc. All rights reserved.</a:t>
            </a:r>
            <a:endParaRPr lang="en-AU" dirty="0"/>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28EC741E-FC11-4977-9AC4-393A11CE0A97}" type="slidenum">
              <a:rPr lang="en-AU" sz="1200" b="1">
                <a:latin typeface="Arial" charset="0"/>
              </a:rPr>
              <a:pPr algn="r">
                <a:spcBef>
                  <a:spcPct val="0"/>
                </a:spcBef>
                <a:buClrTx/>
                <a:buSzTx/>
                <a:buFontTx/>
                <a:buNone/>
              </a:pPr>
              <a:t>‹#›</a:t>
            </a:fld>
            <a:endParaRPr lang="en-GB" sz="1200">
              <a:latin typeface="Arial" charset="0"/>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
          <p:cNvSpPr>
            <a:spLocks noGrp="1" noChangeArrowheads="1"/>
          </p:cNvSpPr>
          <p:nvPr>
            <p:ph type="ftr" sz="quarter" idx="3"/>
          </p:nvPr>
        </p:nvSpPr>
        <p:spPr/>
        <p:txBody>
          <a:bodyPr/>
          <a:lstStyle/>
          <a:p>
            <a:r>
              <a:rPr lang="en-US" dirty="0" smtClean="0"/>
              <a:t>Copyright © 2012, Elsevier Inc. All rights reserved.</a:t>
            </a:r>
            <a:endParaRPr lang="en-AU" dirty="0"/>
          </a:p>
        </p:txBody>
      </p:sp>
      <p:sp>
        <p:nvSpPr>
          <p:cNvPr id="233483" name="Rectangle 11"/>
          <p:cNvSpPr>
            <a:spLocks noChangeArrowheads="1"/>
          </p:cNvSpPr>
          <p:nvPr/>
        </p:nvSpPr>
        <p:spPr bwMode="auto">
          <a:xfrm>
            <a:off x="2843213" y="1254125"/>
            <a:ext cx="1983235" cy="584775"/>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a:t>
            </a:r>
            <a:r>
              <a:rPr lang="en-AU" dirty="0" smtClean="0">
                <a:solidFill>
                  <a:srgbClr val="000099"/>
                </a:solidFill>
                <a:latin typeface="Arial" charset="0"/>
              </a:rPr>
              <a:t>5</a:t>
            </a:r>
            <a:endParaRPr lang="en-GB" dirty="0">
              <a:solidFill>
                <a:srgbClr val="000099"/>
              </a:solidFill>
              <a:latin typeface="Arial" charset="0"/>
            </a:endParaRPr>
          </a:p>
        </p:txBody>
      </p:sp>
      <p:sp>
        <p:nvSpPr>
          <p:cNvPr id="233484" name="Rectangle 12"/>
          <p:cNvSpPr>
            <a:spLocks noChangeArrowheads="1"/>
          </p:cNvSpPr>
          <p:nvPr/>
        </p:nvSpPr>
        <p:spPr bwMode="auto">
          <a:xfrm>
            <a:off x="2843213" y="2060575"/>
            <a:ext cx="5832475" cy="1175706"/>
          </a:xfrm>
          <a:prstGeom prst="rect">
            <a:avLst/>
          </a:prstGeom>
          <a:noFill/>
          <a:ln w="9525" algn="ctr">
            <a:noFill/>
            <a:miter lim="800000"/>
            <a:headEnd/>
            <a:tailEnd/>
          </a:ln>
          <a:effectLst/>
        </p:spPr>
        <p:txBody>
          <a:bodyPr>
            <a:spAutoFit/>
          </a:bodyPr>
          <a:lstStyle/>
          <a:p>
            <a:r>
              <a:rPr lang="en-AU" dirty="0" smtClean="0">
                <a:solidFill>
                  <a:srgbClr val="0066FF"/>
                </a:solidFill>
                <a:latin typeface="Arial" charset="0"/>
              </a:rPr>
              <a:t>Multiprocessors and</a:t>
            </a:r>
          </a:p>
          <a:p>
            <a:r>
              <a:rPr lang="en-AU" dirty="0" smtClean="0">
                <a:solidFill>
                  <a:srgbClr val="0066FF"/>
                </a:solidFill>
                <a:latin typeface="Arial" charset="0"/>
              </a:rPr>
              <a:t>Thread-Level Parallelism</a:t>
            </a:r>
            <a:endParaRPr lang="en-GB" dirty="0">
              <a:solidFill>
                <a:srgbClr val="0066FF"/>
              </a:solidFill>
              <a:latin typeface="Arial" charset="0"/>
            </a:endParaRPr>
          </a:p>
        </p:txBody>
      </p:sp>
      <p:sp>
        <p:nvSpPr>
          <p:cNvPr id="233485" name="Text Box 13"/>
          <p:cNvSpPr txBox="1">
            <a:spLocks noChangeArrowheads="1"/>
          </p:cNvSpPr>
          <p:nvPr/>
        </p:nvSpPr>
        <p:spPr bwMode="auto">
          <a:xfrm>
            <a:off x="2825351" y="-100013"/>
            <a:ext cx="4429932" cy="892552"/>
          </a:xfrm>
          <a:prstGeom prst="rect">
            <a:avLst/>
          </a:prstGeom>
          <a:noFill/>
          <a:ln w="9525" algn="ctr">
            <a:noFill/>
            <a:miter lim="800000"/>
            <a:headEnd/>
            <a:tailEnd/>
          </a:ln>
          <a:effectLst/>
        </p:spPr>
        <p:txBody>
          <a:bodyPr wrap="none">
            <a:spAutoFit/>
          </a:bodyPr>
          <a:lstStyle/>
          <a:p>
            <a:pPr algn="ctr"/>
            <a:r>
              <a:rPr lang="en-US" sz="2800" dirty="0" smtClean="0">
                <a:solidFill>
                  <a:schemeClr val="bg1"/>
                </a:solidFill>
                <a:latin typeface="Times New Roman" pitchFamily="18" charset="0"/>
              </a:rPr>
              <a:t>Computer Architecture</a:t>
            </a:r>
            <a:endParaRPr lang="en-US" sz="2800" dirty="0">
              <a:solidFill>
                <a:schemeClr val="bg1"/>
              </a:solidFill>
              <a:latin typeface="Times New Roman" pitchFamily="18" charset="0"/>
            </a:endParaRPr>
          </a:p>
          <a:p>
            <a:pPr algn="ctr"/>
            <a:r>
              <a:rPr lang="en-US" sz="2000" dirty="0" smtClean="0">
                <a:solidFill>
                  <a:schemeClr val="bg1"/>
                </a:solidFill>
                <a:latin typeface="Arial" charset="0"/>
              </a:rPr>
              <a:t>A Quantitative Approach, Fifth Edition</a:t>
            </a:r>
            <a:endParaRPr lang="en-GB" sz="20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4098" name="Picture 2"/>
          <p:cNvPicPr>
            <a:picLocks noChangeAspect="1" noChangeArrowheads="1"/>
          </p:cNvPicPr>
          <p:nvPr/>
        </p:nvPicPr>
        <p:blipFill>
          <a:blip r:embed="rId3" cstate="print"/>
          <a:srcRect/>
          <a:stretch>
            <a:fillRect/>
          </a:stretch>
        </p:blipFill>
        <p:spPr bwMode="auto">
          <a:xfrm>
            <a:off x="663129" y="836990"/>
            <a:ext cx="7509271" cy="5400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117395"/>
            <a:ext cx="8281987" cy="954107"/>
          </a:xfrm>
        </p:spPr>
        <p:txBody>
          <a:bodyPr/>
          <a:lstStyle/>
          <a:p>
            <a:r>
              <a:rPr lang="en-US" sz="3200" dirty="0" smtClean="0"/>
              <a:t>Snoopy Coherence Protocols </a:t>
            </a:r>
            <a:r>
              <a:rPr lang="en-US" sz="2400" dirty="0" smtClean="0">
                <a:solidFill>
                  <a:srgbClr val="FF0000"/>
                </a:solidFill>
              </a:rPr>
              <a:t>– assume: </a:t>
            </a:r>
            <a:r>
              <a:rPr lang="en-US" sz="2400" dirty="0" smtClean="0"/>
              <a:t>separate controller for each block</a:t>
            </a:r>
            <a:endParaRPr lang="en-AU" sz="3200" dirty="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107504" y="836712"/>
            <a:ext cx="8577235" cy="5112568"/>
          </a:xfrm>
          <a:prstGeom prst="rect">
            <a:avLst/>
          </a:prstGeom>
          <a:noFill/>
          <a:ln w="9525">
            <a:noFill/>
            <a:miter lim="800000"/>
            <a:headEnd/>
            <a:tailEnd/>
          </a:ln>
        </p:spPr>
      </p:pic>
      <p:sp>
        <p:nvSpPr>
          <p:cNvPr id="2" name="TextBox 1"/>
          <p:cNvSpPr txBox="1"/>
          <p:nvPr/>
        </p:nvSpPr>
        <p:spPr>
          <a:xfrm>
            <a:off x="3419872" y="5301208"/>
            <a:ext cx="5724128" cy="1015663"/>
          </a:xfrm>
          <a:prstGeom prst="rect">
            <a:avLst/>
          </a:prstGeom>
          <a:noFill/>
        </p:spPr>
        <p:txBody>
          <a:bodyPr wrap="square" rtlCol="0">
            <a:spAutoFit/>
          </a:bodyPr>
          <a:lstStyle/>
          <a:p>
            <a:r>
              <a:rPr lang="en-US" sz="2000" u="sng" dirty="0" smtClean="0">
                <a:solidFill>
                  <a:srgbClr val="FF0000"/>
                </a:solidFill>
                <a:latin typeface="+mn-lt"/>
              </a:rPr>
              <a:t>Bus action</a:t>
            </a:r>
            <a:r>
              <a:rPr lang="en-US" sz="2000" dirty="0" smtClean="0">
                <a:solidFill>
                  <a:srgbClr val="FF0000"/>
                </a:solidFill>
                <a:latin typeface="+mn-lt"/>
              </a:rPr>
              <a:t> Boldface. </a:t>
            </a:r>
            <a:r>
              <a:rPr lang="en-US" sz="2000" u="sng" dirty="0" smtClean="0">
                <a:solidFill>
                  <a:srgbClr val="FF0000"/>
                </a:solidFill>
                <a:latin typeface="+mn-lt"/>
              </a:rPr>
              <a:t>Left Figure</a:t>
            </a:r>
            <a:r>
              <a:rPr lang="en-US" sz="2000" dirty="0" smtClean="0">
                <a:solidFill>
                  <a:srgbClr val="FF0000"/>
                </a:solidFill>
                <a:latin typeface="+mn-lt"/>
              </a:rPr>
              <a:t> upgrade status; one exception; why? </a:t>
            </a:r>
            <a:r>
              <a:rPr lang="en-US" sz="2000" u="sng" dirty="0" smtClean="0">
                <a:solidFill>
                  <a:srgbClr val="FF0000"/>
                </a:solidFill>
                <a:latin typeface="+mn-lt"/>
              </a:rPr>
              <a:t>Right Figure</a:t>
            </a:r>
            <a:r>
              <a:rPr lang="en-US" sz="2000" dirty="0" smtClean="0">
                <a:solidFill>
                  <a:srgbClr val="FF0000"/>
                </a:solidFill>
                <a:latin typeface="+mn-lt"/>
              </a:rPr>
              <a:t> downgrade status. Simplifying assumptions; see later </a:t>
            </a:r>
            <a:endParaRPr lang="en-US" sz="2000" dirty="0">
              <a:solidFill>
                <a:srgbClr val="FF000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Complications for the basic MSI (for Modified, Shared, Invalidate) protocol:</a:t>
            </a:r>
          </a:p>
          <a:p>
            <a:pPr lvl="1">
              <a:lnSpc>
                <a:spcPct val="90000"/>
              </a:lnSpc>
            </a:pPr>
            <a:r>
              <a:rPr lang="en-US" dirty="0" smtClean="0"/>
              <a:t>Operations are not atomic</a:t>
            </a:r>
          </a:p>
          <a:p>
            <a:pPr lvl="2">
              <a:lnSpc>
                <a:spcPct val="90000"/>
              </a:lnSpc>
            </a:pPr>
            <a:r>
              <a:rPr lang="en-US" dirty="0" smtClean="0"/>
              <a:t>E.g. detect miss, acquire bus, receive a response</a:t>
            </a:r>
          </a:p>
          <a:p>
            <a:pPr lvl="2">
              <a:lnSpc>
                <a:spcPct val="90000"/>
              </a:lnSpc>
            </a:pPr>
            <a:r>
              <a:rPr lang="en-US" dirty="0" smtClean="0"/>
              <a:t>Creates possibility of deadlock and races</a:t>
            </a:r>
          </a:p>
          <a:p>
            <a:pPr lvl="2">
              <a:lnSpc>
                <a:spcPct val="90000"/>
              </a:lnSpc>
            </a:pPr>
            <a:r>
              <a:rPr lang="en-US" dirty="0" smtClean="0"/>
              <a:t>One solution:  processor that sends invalidate can hold bus until other processors receive the invalidate</a:t>
            </a:r>
          </a:p>
          <a:p>
            <a:pPr lvl="2">
              <a:lnSpc>
                <a:spcPct val="90000"/>
              </a:lnSpc>
            </a:pPr>
            <a:endParaRPr lang="en-US" dirty="0" smtClean="0"/>
          </a:p>
          <a:p>
            <a:pPr>
              <a:lnSpc>
                <a:spcPct val="90000"/>
              </a:lnSpc>
            </a:pPr>
            <a:r>
              <a:rPr lang="en-US" dirty="0" smtClean="0"/>
              <a:t>Extensions:</a:t>
            </a:r>
          </a:p>
          <a:p>
            <a:pPr lvl="1">
              <a:lnSpc>
                <a:spcPct val="90000"/>
              </a:lnSpc>
            </a:pPr>
            <a:r>
              <a:rPr lang="en-US" dirty="0" smtClean="0"/>
              <a:t>Add exclusive state to indicate clean block in only one cache (MESI protocol)</a:t>
            </a:r>
          </a:p>
          <a:p>
            <a:pPr lvl="2">
              <a:lnSpc>
                <a:spcPct val="90000"/>
              </a:lnSpc>
            </a:pPr>
            <a:r>
              <a:rPr lang="en-US" dirty="0" smtClean="0"/>
              <a:t>Prevents needing to write invalidate on a write</a:t>
            </a:r>
          </a:p>
          <a:p>
            <a:pPr lvl="1">
              <a:lnSpc>
                <a:spcPct val="90000"/>
              </a:lnSpc>
            </a:pPr>
            <a:r>
              <a:rPr lang="en-US" dirty="0" smtClean="0"/>
              <a:t>Owned state</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4168527" y="1209675"/>
            <a:ext cx="4552950" cy="4400550"/>
          </a:xfrm>
          <a:prstGeom prst="rect">
            <a:avLst/>
          </a:prstGeom>
          <a:noFill/>
          <a:ln w="9525">
            <a:noFill/>
            <a:miter lim="800000"/>
            <a:headEnd/>
            <a:tailEnd/>
          </a:ln>
        </p:spPr>
      </p:pic>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171232"/>
            <a:ext cx="8281987" cy="646331"/>
          </a:xfrm>
        </p:spPr>
        <p:txBody>
          <a:bodyPr/>
          <a:lstStyle/>
          <a:p>
            <a:r>
              <a:rPr lang="en-US" sz="3600" dirty="0" smtClean="0"/>
              <a:t>Coherence Protocols:  Extensions</a:t>
            </a:r>
            <a:endParaRPr lang="en-AU" sz="3600" dirty="0"/>
          </a:p>
        </p:txBody>
      </p:sp>
      <p:sp>
        <p:nvSpPr>
          <p:cNvPr id="242691" name="Rectangle 3"/>
          <p:cNvSpPr>
            <a:spLocks noGrp="1" noChangeArrowheads="1"/>
          </p:cNvSpPr>
          <p:nvPr>
            <p:ph type="body" idx="1"/>
          </p:nvPr>
        </p:nvSpPr>
        <p:spPr>
          <a:xfrm>
            <a:off x="684213" y="1125538"/>
            <a:ext cx="4103811" cy="5111750"/>
          </a:xfrm>
        </p:spPr>
        <p:txBody>
          <a:bodyPr/>
          <a:lstStyle/>
          <a:p>
            <a:pPr>
              <a:lnSpc>
                <a:spcPct val="90000"/>
              </a:lnSpc>
            </a:pPr>
            <a:r>
              <a:rPr lang="en-US" dirty="0" smtClean="0"/>
              <a:t>Shared memory bus and snooping bandwidth is bottleneck for scaling symmetric multiprocessors</a:t>
            </a:r>
          </a:p>
          <a:p>
            <a:pPr lvl="1">
              <a:lnSpc>
                <a:spcPct val="90000"/>
              </a:lnSpc>
            </a:pPr>
            <a:r>
              <a:rPr lang="en-US" dirty="0" smtClean="0"/>
              <a:t>Duplicating tags</a:t>
            </a:r>
          </a:p>
          <a:p>
            <a:pPr lvl="1">
              <a:lnSpc>
                <a:spcPct val="90000"/>
              </a:lnSpc>
            </a:pPr>
            <a:r>
              <a:rPr lang="en-US" dirty="0" smtClean="0"/>
              <a:t>Place directory in outermost cache</a:t>
            </a:r>
          </a:p>
          <a:p>
            <a:pPr lvl="1">
              <a:lnSpc>
                <a:spcPct val="90000"/>
              </a:lnSpc>
            </a:pPr>
            <a:r>
              <a:rPr lang="en-US" dirty="0" smtClean="0"/>
              <a:t>Use crossbars or point-to-point networks with banked memory</a:t>
            </a:r>
          </a:p>
          <a:p>
            <a:pPr lvl="2">
              <a:lnSpc>
                <a:spcPct val="90000"/>
              </a:lnSpc>
            </a:pPr>
            <a:endParaRPr lang="en-US" dirty="0" smtClean="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Coherence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AMD </a:t>
            </a:r>
            <a:r>
              <a:rPr lang="en-US" dirty="0" err="1" smtClean="0"/>
              <a:t>Opteron</a:t>
            </a:r>
            <a:r>
              <a:rPr lang="en-US" dirty="0" smtClean="0"/>
              <a:t>:</a:t>
            </a:r>
          </a:p>
          <a:p>
            <a:pPr lvl="1">
              <a:lnSpc>
                <a:spcPct val="90000"/>
              </a:lnSpc>
            </a:pPr>
            <a:r>
              <a:rPr lang="en-US" dirty="0" smtClean="0"/>
              <a:t>Memory directly connected to each </a:t>
            </a:r>
            <a:r>
              <a:rPr lang="en-US" dirty="0" err="1" smtClean="0"/>
              <a:t>multicore</a:t>
            </a:r>
            <a:r>
              <a:rPr lang="en-US" dirty="0" smtClean="0"/>
              <a:t> chip in NUMA-like organization</a:t>
            </a:r>
          </a:p>
          <a:p>
            <a:pPr lvl="1">
              <a:lnSpc>
                <a:spcPct val="90000"/>
              </a:lnSpc>
            </a:pPr>
            <a:r>
              <a:rPr lang="en-US" dirty="0" smtClean="0"/>
              <a:t>Implement coherence protocol using point-to-point links</a:t>
            </a:r>
          </a:p>
          <a:p>
            <a:pPr lvl="1">
              <a:lnSpc>
                <a:spcPct val="90000"/>
              </a:lnSpc>
            </a:pPr>
            <a:r>
              <a:rPr lang="en-US" dirty="0" smtClean="0"/>
              <a:t>Use explicit acknowledgements to order operations</a:t>
            </a:r>
          </a:p>
          <a:p>
            <a:pPr lvl="1">
              <a:lnSpc>
                <a:spcPct val="90000"/>
              </a:lnSpc>
            </a:pPr>
            <a:endParaRPr lang="en-US" dirty="0" smtClean="0"/>
          </a:p>
          <a:p>
            <a:pPr lvl="1">
              <a:lnSpc>
                <a:spcPct val="90000"/>
              </a:lnSpc>
            </a:pPr>
            <a:endParaRPr lang="en-US" dirty="0" smtClean="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Performance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3200" dirty="0" smtClean="0"/>
              <a:t>Coherence influences cache miss rate</a:t>
            </a:r>
          </a:p>
          <a:p>
            <a:pPr lvl="1">
              <a:lnSpc>
                <a:spcPct val="90000"/>
              </a:lnSpc>
            </a:pPr>
            <a:r>
              <a:rPr lang="en-US" sz="2800" dirty="0" smtClean="0"/>
              <a:t>Coherence misses</a:t>
            </a:r>
          </a:p>
          <a:p>
            <a:pPr lvl="2">
              <a:lnSpc>
                <a:spcPct val="90000"/>
              </a:lnSpc>
            </a:pPr>
            <a:r>
              <a:rPr lang="en-US" sz="2400" dirty="0" smtClean="0"/>
              <a:t>True sharing misses</a:t>
            </a:r>
          </a:p>
          <a:p>
            <a:pPr lvl="3">
              <a:lnSpc>
                <a:spcPct val="90000"/>
              </a:lnSpc>
            </a:pPr>
            <a:r>
              <a:rPr lang="en-US" sz="2000" dirty="0" smtClean="0"/>
              <a:t>Write to shared block (transmission of invalidation)</a:t>
            </a:r>
          </a:p>
          <a:p>
            <a:pPr lvl="3">
              <a:lnSpc>
                <a:spcPct val="90000"/>
              </a:lnSpc>
            </a:pPr>
            <a:r>
              <a:rPr lang="en-US" sz="2000" dirty="0" smtClean="0"/>
              <a:t>Read an invalidated block</a:t>
            </a:r>
          </a:p>
          <a:p>
            <a:pPr lvl="2">
              <a:lnSpc>
                <a:spcPct val="90000"/>
              </a:lnSpc>
            </a:pPr>
            <a:r>
              <a:rPr lang="en-US" sz="2400" dirty="0" smtClean="0"/>
              <a:t>False sharing misses</a:t>
            </a:r>
          </a:p>
          <a:p>
            <a:pPr lvl="3">
              <a:lnSpc>
                <a:spcPct val="90000"/>
              </a:lnSpc>
            </a:pPr>
            <a:r>
              <a:rPr lang="en-US" sz="2000" dirty="0" smtClean="0"/>
              <a:t>Read an unmodified word in an invalidated block</a:t>
            </a:r>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7170" name="Picture 2"/>
          <p:cNvPicPr>
            <a:picLocks noChangeAspect="1" noChangeArrowheads="1"/>
          </p:cNvPicPr>
          <p:nvPr/>
        </p:nvPicPr>
        <p:blipFill>
          <a:blip r:embed="rId3" cstate="print"/>
          <a:srcRect/>
          <a:stretch>
            <a:fillRect/>
          </a:stretch>
        </p:blipFill>
        <p:spPr bwMode="auto">
          <a:xfrm>
            <a:off x="1061517" y="908720"/>
            <a:ext cx="6676032" cy="5143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8194" name="Picture 2"/>
          <p:cNvPicPr>
            <a:picLocks noChangeAspect="1" noChangeArrowheads="1"/>
          </p:cNvPicPr>
          <p:nvPr/>
        </p:nvPicPr>
        <p:blipFill>
          <a:blip r:embed="rId3" cstate="print"/>
          <a:srcRect/>
          <a:stretch>
            <a:fillRect/>
          </a:stretch>
        </p:blipFill>
        <p:spPr bwMode="auto">
          <a:xfrm>
            <a:off x="1763688" y="911472"/>
            <a:ext cx="5256584" cy="5325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9218" name="Picture 2"/>
          <p:cNvPicPr>
            <a:picLocks noChangeAspect="1" noChangeArrowheads="1"/>
          </p:cNvPicPr>
          <p:nvPr/>
        </p:nvPicPr>
        <p:blipFill>
          <a:blip r:embed="rId3" cstate="print"/>
          <a:srcRect/>
          <a:stretch>
            <a:fillRect/>
          </a:stretch>
        </p:blipFill>
        <p:spPr bwMode="auto">
          <a:xfrm>
            <a:off x="1775073" y="908720"/>
            <a:ext cx="5245199" cy="5260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10242" name="Picture 2"/>
          <p:cNvPicPr>
            <a:picLocks noChangeAspect="1" noChangeArrowheads="1"/>
          </p:cNvPicPr>
          <p:nvPr/>
        </p:nvPicPr>
        <p:blipFill>
          <a:blip r:embed="rId3" cstate="print"/>
          <a:srcRect/>
          <a:stretch>
            <a:fillRect/>
          </a:stretch>
        </p:blipFill>
        <p:spPr bwMode="auto">
          <a:xfrm>
            <a:off x="1691680" y="1052736"/>
            <a:ext cx="5370934" cy="4937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281987" cy="817563"/>
          </a:xfrm>
        </p:spPr>
        <p:txBody>
          <a:bodyPr/>
          <a:lstStyle/>
          <a:p>
            <a:r>
              <a:rPr lang="en-US" dirty="0" smtClean="0"/>
              <a:t>Multiprocessor</a:t>
            </a:r>
            <a:endParaRPr lang="en-US" dirty="0"/>
          </a:p>
        </p:txBody>
      </p:sp>
      <p:sp>
        <p:nvSpPr>
          <p:cNvPr id="3" name="Content Placeholder 2"/>
          <p:cNvSpPr>
            <a:spLocks noGrp="1"/>
          </p:cNvSpPr>
          <p:nvPr>
            <p:ph idx="1"/>
          </p:nvPr>
        </p:nvSpPr>
        <p:spPr>
          <a:xfrm>
            <a:off x="323529" y="836712"/>
            <a:ext cx="8631560" cy="5400576"/>
          </a:xfrm>
        </p:spPr>
        <p:txBody>
          <a:bodyPr/>
          <a:lstStyle/>
          <a:p>
            <a:r>
              <a:rPr lang="en-US" dirty="0" smtClean="0"/>
              <a:t>Computer consisting of tightly coupled processors whose coordination and usage are controlled by a single OS and that share memory through  a shared address space.</a:t>
            </a:r>
          </a:p>
          <a:p>
            <a:r>
              <a:rPr lang="en-US" dirty="0" smtClean="0"/>
              <a:t>Exploits thread-level parallelism for 2 different “SW models”</a:t>
            </a:r>
          </a:p>
          <a:p>
            <a:pPr lvl="1"/>
            <a:r>
              <a:rPr lang="en-US" dirty="0" smtClean="0"/>
              <a:t>Single task – “parallel processing”</a:t>
            </a:r>
          </a:p>
          <a:p>
            <a:pPr lvl="1"/>
            <a:r>
              <a:rPr lang="en-US" dirty="0" smtClean="0"/>
              <a:t>Multiple relatively independent processes. May originate from one or more users (and one or more applications) – HP-term: “request level parallelism”</a:t>
            </a:r>
          </a:p>
          <a:p>
            <a:r>
              <a:rPr lang="en-US" dirty="0" smtClean="0"/>
              <a:t>Larger machines “warehouse scale” – Chapter 6.</a:t>
            </a:r>
            <a:endParaRPr lang="en-US" dirty="0"/>
          </a:p>
        </p:txBody>
      </p:sp>
      <p:sp>
        <p:nvSpPr>
          <p:cNvPr id="4" name="Footer Placeholder 3"/>
          <p:cNvSpPr>
            <a:spLocks noGrp="1"/>
          </p:cNvSpPr>
          <p:nvPr>
            <p:ph type="ftr" sz="quarter" idx="10"/>
          </p:nvPr>
        </p:nvSpPr>
        <p:spPr/>
        <p:txBody>
          <a:bodyPr/>
          <a:lstStyle/>
          <a:p>
            <a:r>
              <a:rPr lang="en-AU" smtClean="0"/>
              <a:t>Copyright © 2012, Elsevier Inc. All rights reserved.</a:t>
            </a:r>
            <a:endParaRPr lang="en-AU" dirty="0"/>
          </a:p>
        </p:txBody>
      </p:sp>
    </p:spTree>
    <p:extLst>
      <p:ext uri="{BB962C8B-B14F-4D97-AF65-F5344CB8AC3E}">
        <p14:creationId xmlns:p14="http://schemas.microsoft.com/office/powerpoint/2010/main" val="366961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2114203" y="3683124"/>
            <a:ext cx="4779441" cy="2540744"/>
          </a:xfrm>
          <a:prstGeom prst="rect">
            <a:avLst/>
          </a:prstGeom>
          <a:noFill/>
          <a:ln w="9525">
            <a:noFill/>
            <a:miter lim="800000"/>
            <a:headEnd/>
            <a:tailEnd/>
          </a:ln>
        </p:spPr>
      </p:pic>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115889"/>
            <a:ext cx="8281987" cy="504800"/>
          </a:xfrm>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a:xfrm>
            <a:off x="0" y="764704"/>
            <a:ext cx="8955089" cy="5472584"/>
          </a:xfrm>
        </p:spPr>
        <p:txBody>
          <a:bodyPr/>
          <a:lstStyle/>
          <a:p>
            <a:pPr>
              <a:lnSpc>
                <a:spcPct val="90000"/>
              </a:lnSpc>
            </a:pPr>
            <a:r>
              <a:rPr lang="en-US" sz="2000" dirty="0" smtClean="0"/>
              <a:t>Physical address space statically distributed among nodes; e.g., by high-order bits.</a:t>
            </a:r>
          </a:p>
          <a:p>
            <a:pPr>
              <a:lnSpc>
                <a:spcPct val="90000"/>
              </a:lnSpc>
            </a:pPr>
            <a:r>
              <a:rPr lang="en-US" sz="2000" dirty="0"/>
              <a:t>D</a:t>
            </a:r>
            <a:r>
              <a:rPr lang="en-US" sz="2000" dirty="0" smtClean="0"/>
              <a:t>irectory keeps track of every block</a:t>
            </a:r>
          </a:p>
          <a:p>
            <a:pPr lvl="1">
              <a:lnSpc>
                <a:spcPct val="90000"/>
              </a:lnSpc>
            </a:pPr>
            <a:r>
              <a:rPr lang="en-US" sz="2000" dirty="0" smtClean="0"/>
              <a:t>Which caches have each block</a:t>
            </a:r>
          </a:p>
          <a:p>
            <a:pPr lvl="1">
              <a:lnSpc>
                <a:spcPct val="90000"/>
              </a:lnSpc>
            </a:pPr>
            <a:r>
              <a:rPr lang="en-US" sz="2000" dirty="0" smtClean="0"/>
              <a:t>Dirty status of each block</a:t>
            </a:r>
          </a:p>
          <a:p>
            <a:pPr>
              <a:lnSpc>
                <a:spcPct val="90000"/>
              </a:lnSpc>
            </a:pPr>
            <a:r>
              <a:rPr lang="en-US" sz="2000" dirty="0" smtClean="0"/>
              <a:t>Implement in shared L3 cache (as in Intel i7)</a:t>
            </a:r>
          </a:p>
          <a:p>
            <a:pPr lvl="1">
              <a:lnSpc>
                <a:spcPct val="90000"/>
              </a:lnSpc>
            </a:pPr>
            <a:r>
              <a:rPr lang="en-US" sz="2000" dirty="0" smtClean="0"/>
              <a:t>Keep bit vector of size = # cores for each block in L3</a:t>
            </a:r>
          </a:p>
          <a:p>
            <a:pPr lvl="1">
              <a:lnSpc>
                <a:spcPct val="90000"/>
              </a:lnSpc>
            </a:pPr>
            <a:r>
              <a:rPr lang="en-US" sz="2000" dirty="0" smtClean="0"/>
              <a:t>Not scalable beyond shared L3</a:t>
            </a:r>
          </a:p>
          <a:p>
            <a:pPr>
              <a:lnSpc>
                <a:spcPct val="90000"/>
              </a:lnSpc>
            </a:pPr>
            <a:r>
              <a:rPr lang="en-US" sz="2000" dirty="0" smtClean="0"/>
              <a:t>Implement in a distributed fashion:</a:t>
            </a:r>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For each block, maintain state:</a:t>
            </a:r>
          </a:p>
          <a:p>
            <a:pPr lvl="1">
              <a:lnSpc>
                <a:spcPct val="90000"/>
              </a:lnSpc>
            </a:pPr>
            <a:r>
              <a:rPr lang="en-US" dirty="0" smtClean="0"/>
              <a:t>Shared</a:t>
            </a:r>
          </a:p>
          <a:p>
            <a:pPr lvl="2">
              <a:lnSpc>
                <a:spcPct val="90000"/>
              </a:lnSpc>
            </a:pPr>
            <a:r>
              <a:rPr lang="en-US" dirty="0" smtClean="0"/>
              <a:t>One or more nodes have the block cached, value in memory is up-to-date</a:t>
            </a:r>
          </a:p>
          <a:p>
            <a:pPr lvl="2">
              <a:lnSpc>
                <a:spcPct val="90000"/>
              </a:lnSpc>
            </a:pPr>
            <a:r>
              <a:rPr lang="en-US" dirty="0" smtClean="0"/>
              <a:t>Set of node IDs</a:t>
            </a:r>
          </a:p>
          <a:p>
            <a:pPr lvl="1">
              <a:lnSpc>
                <a:spcPct val="90000"/>
              </a:lnSpc>
            </a:pPr>
            <a:r>
              <a:rPr lang="en-US" dirty="0" err="1" smtClean="0"/>
              <a:t>Uncached</a:t>
            </a:r>
            <a:endParaRPr lang="en-US" dirty="0" smtClean="0"/>
          </a:p>
          <a:p>
            <a:pPr lvl="1">
              <a:lnSpc>
                <a:spcPct val="90000"/>
              </a:lnSpc>
            </a:pPr>
            <a:r>
              <a:rPr lang="en-US" dirty="0" smtClean="0"/>
              <a:t>Modified</a:t>
            </a:r>
          </a:p>
          <a:p>
            <a:pPr lvl="2">
              <a:lnSpc>
                <a:spcPct val="90000"/>
              </a:lnSpc>
            </a:pPr>
            <a:r>
              <a:rPr lang="en-US" dirty="0" smtClean="0"/>
              <a:t>Exactly one node has a copy of (“owns”) the cache block, value in memory is out-of-date</a:t>
            </a:r>
          </a:p>
          <a:p>
            <a:pPr lvl="2">
              <a:lnSpc>
                <a:spcPct val="90000"/>
              </a:lnSpc>
            </a:pPr>
            <a:r>
              <a:rPr lang="en-US" dirty="0" smtClean="0"/>
              <a:t>Owner node ID</a:t>
            </a:r>
          </a:p>
          <a:p>
            <a:pPr lvl="2">
              <a:lnSpc>
                <a:spcPct val="90000"/>
              </a:lnSpc>
              <a:buNone/>
            </a:pPr>
            <a:endParaRPr lang="en-US" dirty="0" smtClean="0"/>
          </a:p>
          <a:p>
            <a:pPr>
              <a:lnSpc>
                <a:spcPct val="90000"/>
              </a:lnSpc>
            </a:pPr>
            <a:r>
              <a:rPr lang="en-US" dirty="0" smtClean="0"/>
              <a:t>Directory maintains block states and sends invalidation messages</a:t>
            </a:r>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Messages</a:t>
            </a:r>
            <a:endParaRPr lang="en-AU" dirty="0"/>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pic>
        <p:nvPicPr>
          <p:cNvPr id="12290" name="Picture 2"/>
          <p:cNvPicPr>
            <a:picLocks noChangeAspect="1" noChangeArrowheads="1"/>
          </p:cNvPicPr>
          <p:nvPr/>
        </p:nvPicPr>
        <p:blipFill>
          <a:blip r:embed="rId3" cstate="print"/>
          <a:srcRect/>
          <a:stretch>
            <a:fillRect/>
          </a:stretch>
        </p:blipFill>
        <p:spPr bwMode="auto">
          <a:xfrm>
            <a:off x="342578" y="1090836"/>
            <a:ext cx="8181975"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pic>
        <p:nvPicPr>
          <p:cNvPr id="13314" name="Picture 2"/>
          <p:cNvPicPr>
            <a:picLocks noChangeAspect="1" noChangeArrowheads="1"/>
          </p:cNvPicPr>
          <p:nvPr/>
        </p:nvPicPr>
        <p:blipFill>
          <a:blip r:embed="rId3" cstate="print"/>
          <a:srcRect/>
          <a:stretch>
            <a:fillRect/>
          </a:stretch>
        </p:blipFill>
        <p:spPr bwMode="auto">
          <a:xfrm>
            <a:off x="2267744" y="959301"/>
            <a:ext cx="6480720" cy="5133995"/>
          </a:xfrm>
          <a:prstGeom prst="rect">
            <a:avLst/>
          </a:prstGeom>
          <a:noFill/>
          <a:ln w="9525">
            <a:noFill/>
            <a:miter lim="800000"/>
            <a:headEnd/>
            <a:tailEnd/>
          </a:ln>
        </p:spPr>
      </p:pic>
      <p:sp>
        <p:nvSpPr>
          <p:cNvPr id="2" name="TextBox 1"/>
          <p:cNvSpPr txBox="1"/>
          <p:nvPr/>
        </p:nvSpPr>
        <p:spPr>
          <a:xfrm>
            <a:off x="1" y="1196752"/>
            <a:ext cx="3275855" cy="3785652"/>
          </a:xfrm>
          <a:prstGeom prst="rect">
            <a:avLst/>
          </a:prstGeom>
          <a:noFill/>
        </p:spPr>
        <p:txBody>
          <a:bodyPr wrap="square" rtlCol="0">
            <a:spAutoFit/>
          </a:bodyPr>
          <a:lstStyle/>
          <a:p>
            <a:r>
              <a:rPr lang="en-US" sz="2000" dirty="0" smtClean="0">
                <a:latin typeface="Arial"/>
                <a:cs typeface="Arial"/>
              </a:rPr>
              <a:t>State transition diagram for individual cache block</a:t>
            </a:r>
          </a:p>
          <a:p>
            <a:r>
              <a:rPr lang="en-US" sz="2000" dirty="0" smtClean="0">
                <a:latin typeface="Arial"/>
                <a:cs typeface="Arial"/>
              </a:rPr>
              <a:t>(Next for the directory)</a:t>
            </a:r>
          </a:p>
          <a:p>
            <a:r>
              <a:rPr lang="en-US" sz="2000" dirty="0" smtClean="0">
                <a:latin typeface="Arial"/>
                <a:cs typeface="Arial"/>
              </a:rPr>
              <a:t>Requests by local processor in black</a:t>
            </a:r>
          </a:p>
          <a:p>
            <a:r>
              <a:rPr lang="en-US" sz="2000" dirty="0" smtClean="0">
                <a:latin typeface="Arial"/>
                <a:cs typeface="Arial"/>
              </a:rPr>
              <a:t>From home directory in gray</a:t>
            </a:r>
          </a:p>
          <a:p>
            <a:r>
              <a:rPr lang="en-US" sz="2000" dirty="0" smtClean="0">
                <a:latin typeface="Arial"/>
                <a:cs typeface="Arial"/>
              </a:rPr>
              <a:t>Similar to snoopy</a:t>
            </a:r>
          </a:p>
          <a:p>
            <a:r>
              <a:rPr lang="en-US" sz="2000" dirty="0" smtClean="0">
                <a:latin typeface="Arial"/>
                <a:cs typeface="Arial"/>
              </a:rPr>
              <a:t>Explicit point to point invalidate and write-back not bus broadcast</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4294967295"/>
          </p:nvPr>
        </p:nvSpPr>
        <p:spPr>
          <a:xfrm>
            <a:off x="2760663" y="6361113"/>
            <a:ext cx="3970337" cy="352425"/>
          </a:xfrm>
          <a:prstGeom prst="rect">
            <a:avLst/>
          </a:prstGeom>
          <a:ln/>
        </p:spPr>
        <p:txBody>
          <a:bodyPr/>
          <a:lstStyle/>
          <a:p>
            <a:r>
              <a:rPr lang="en-US" dirty="0"/>
              <a:t>Copyright © 2011, Elsevier Inc. All rights Reserved.</a:t>
            </a:r>
          </a:p>
        </p:txBody>
      </p:sp>
      <p:pic>
        <p:nvPicPr>
          <p:cNvPr id="52230" name="Picture 6" descr="f05-23-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460375"/>
            <a:ext cx="4518025" cy="4222750"/>
          </a:xfrm>
          <a:prstGeom prst="rect">
            <a:avLst/>
          </a:prstGeom>
          <a:noFill/>
          <a:extLst>
            <a:ext uri="{909E8E84-426E-40DD-AFC4-6F175D3DCCD1}">
              <a14:hiddenFill xmlns:a14="http://schemas.microsoft.com/office/drawing/2010/main">
                <a:solidFill>
                  <a:srgbClr val="FFFFFF"/>
                </a:solidFill>
              </a14:hiddenFill>
            </a:ext>
          </a:extLst>
        </p:spPr>
      </p:pic>
      <p:sp>
        <p:nvSpPr>
          <p:cNvPr id="52231" name="Rectangle 7"/>
          <p:cNvSpPr>
            <a:spLocks noChangeArrowheads="1"/>
          </p:cNvSpPr>
          <p:nvPr/>
        </p:nvSpPr>
        <p:spPr bwMode="auto">
          <a:xfrm>
            <a:off x="411163" y="5008563"/>
            <a:ext cx="66738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GB" sz="1200"/>
              <a:t>Figure 5.23 The state transition diagram for the directory has the same states and structure as the transition diagram for an individual cache. All actions are in gray because they are all externally caused. </a:t>
            </a:r>
            <a:r>
              <a:rPr lang="en-GB" sz="1200" b="0"/>
              <a:t>Bold indicates the action taken by the directory in response to the request.</a:t>
            </a:r>
            <a:r>
              <a:rPr lang="en-US" sz="1200" b="0"/>
              <a:t> </a:t>
            </a:r>
          </a:p>
        </p:txBody>
      </p:sp>
    </p:spTree>
    <p:extLst>
      <p:ext uri="{BB962C8B-B14F-4D97-AF65-F5344CB8AC3E}">
        <p14:creationId xmlns:p14="http://schemas.microsoft.com/office/powerpoint/2010/main" val="2324799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p:txBody>
          <a:bodyPr>
            <a:normAutofit lnSpcReduction="10000"/>
          </a:bodyPr>
          <a:lstStyle/>
          <a:p>
            <a:pPr>
              <a:lnSpc>
                <a:spcPct val="90000"/>
              </a:lnSpc>
            </a:pPr>
            <a:r>
              <a:rPr lang="en-US" dirty="0" smtClean="0"/>
              <a:t>For </a:t>
            </a:r>
            <a:r>
              <a:rPr lang="en-US" dirty="0" err="1" smtClean="0"/>
              <a:t>uncached</a:t>
            </a:r>
            <a:r>
              <a:rPr lang="en-US" dirty="0" smtClean="0"/>
              <a:t> block:</a:t>
            </a:r>
          </a:p>
          <a:p>
            <a:pPr lvl="1">
              <a:lnSpc>
                <a:spcPct val="90000"/>
              </a:lnSpc>
            </a:pPr>
            <a:r>
              <a:rPr lang="en-US" dirty="0" smtClean="0"/>
              <a:t>Read miss</a:t>
            </a:r>
          </a:p>
          <a:p>
            <a:pPr lvl="2">
              <a:lnSpc>
                <a:spcPct val="90000"/>
              </a:lnSpc>
            </a:pPr>
            <a:r>
              <a:rPr lang="en-US" dirty="0" smtClean="0"/>
              <a:t>Requesting node is sent the requested data and is made the only sharing node, block is now shared</a:t>
            </a:r>
          </a:p>
          <a:p>
            <a:pPr lvl="1">
              <a:lnSpc>
                <a:spcPct val="90000"/>
              </a:lnSpc>
            </a:pPr>
            <a:r>
              <a:rPr lang="en-US" dirty="0" smtClean="0"/>
              <a:t>Write miss</a:t>
            </a:r>
          </a:p>
          <a:p>
            <a:pPr lvl="2">
              <a:lnSpc>
                <a:spcPct val="90000"/>
              </a:lnSpc>
            </a:pPr>
            <a:r>
              <a:rPr lang="en-US" dirty="0" smtClean="0"/>
              <a:t>The requesting node is sent the requested data and becomes the sharing node, block is now exclusive</a:t>
            </a:r>
          </a:p>
          <a:p>
            <a:pPr>
              <a:lnSpc>
                <a:spcPct val="90000"/>
              </a:lnSpc>
            </a:pPr>
            <a:r>
              <a:rPr lang="en-US" dirty="0" smtClean="0"/>
              <a:t>For shared block:</a:t>
            </a:r>
          </a:p>
          <a:p>
            <a:pPr lvl="1">
              <a:lnSpc>
                <a:spcPct val="90000"/>
              </a:lnSpc>
            </a:pPr>
            <a:r>
              <a:rPr lang="en-US" dirty="0" smtClean="0"/>
              <a:t>Read miss</a:t>
            </a:r>
          </a:p>
          <a:p>
            <a:pPr lvl="2">
              <a:lnSpc>
                <a:spcPct val="90000"/>
              </a:lnSpc>
            </a:pPr>
            <a:r>
              <a:rPr lang="en-US" dirty="0" smtClean="0"/>
              <a:t>The requesting node is sent the requested data from memory, node is added to sharing set</a:t>
            </a:r>
          </a:p>
          <a:p>
            <a:pPr lvl="1">
              <a:lnSpc>
                <a:spcPct val="90000"/>
              </a:lnSpc>
            </a:pPr>
            <a:r>
              <a:rPr lang="en-US" dirty="0" smtClean="0"/>
              <a:t>Write miss</a:t>
            </a:r>
          </a:p>
          <a:p>
            <a:pPr lvl="2">
              <a:lnSpc>
                <a:spcPct val="90000"/>
              </a:lnSpc>
            </a:pPr>
            <a:r>
              <a:rPr lang="en-US" dirty="0" smtClean="0"/>
              <a:t>The requesting node is sent the value, all nodes in the sharing set are sent invalidate messages, sharing set only contains requesting node, block is now exclusive</a:t>
            </a:r>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a:xfrm>
            <a:off x="684213" y="1125538"/>
            <a:ext cx="7704211" cy="5111750"/>
          </a:xfrm>
        </p:spPr>
        <p:txBody>
          <a:bodyPr/>
          <a:lstStyle/>
          <a:p>
            <a:pPr>
              <a:lnSpc>
                <a:spcPct val="90000"/>
              </a:lnSpc>
            </a:pPr>
            <a:r>
              <a:rPr lang="en-US" dirty="0" smtClean="0"/>
              <a:t>For exclusive block:</a:t>
            </a:r>
          </a:p>
          <a:p>
            <a:pPr lvl="1">
              <a:lnSpc>
                <a:spcPct val="90000"/>
              </a:lnSpc>
            </a:pPr>
            <a:r>
              <a:rPr lang="en-US" dirty="0" smtClean="0"/>
              <a:t>Read miss</a:t>
            </a:r>
          </a:p>
          <a:p>
            <a:pPr lvl="2">
              <a:lnSpc>
                <a:spcPct val="90000"/>
              </a:lnSpc>
            </a:pPr>
            <a:r>
              <a:rPr lang="en-US" dirty="0" smtClean="0"/>
              <a:t>The owner is sent a data fetch message, block becomes shared, owner sends data to the directory, data written back to memory, sharers set contains old owner and requestor</a:t>
            </a:r>
          </a:p>
          <a:p>
            <a:pPr lvl="1">
              <a:lnSpc>
                <a:spcPct val="90000"/>
              </a:lnSpc>
            </a:pPr>
            <a:r>
              <a:rPr lang="en-US" dirty="0" smtClean="0"/>
              <a:t>Data write back</a:t>
            </a:r>
          </a:p>
          <a:p>
            <a:pPr lvl="2">
              <a:lnSpc>
                <a:spcPct val="90000"/>
              </a:lnSpc>
            </a:pPr>
            <a:r>
              <a:rPr lang="en-US" dirty="0" smtClean="0"/>
              <a:t>Block becomes </a:t>
            </a:r>
            <a:r>
              <a:rPr lang="en-US" dirty="0" err="1" smtClean="0"/>
              <a:t>uncached</a:t>
            </a:r>
            <a:r>
              <a:rPr lang="en-US" dirty="0" smtClean="0"/>
              <a:t>, sharer set is empty</a:t>
            </a:r>
          </a:p>
          <a:p>
            <a:pPr lvl="1">
              <a:lnSpc>
                <a:spcPct val="90000"/>
              </a:lnSpc>
            </a:pPr>
            <a:r>
              <a:rPr lang="en-US" dirty="0" smtClean="0"/>
              <a:t>Write miss</a:t>
            </a:r>
          </a:p>
          <a:p>
            <a:pPr lvl="2">
              <a:lnSpc>
                <a:spcPct val="90000"/>
              </a:lnSpc>
            </a:pPr>
            <a:r>
              <a:rPr lang="en-US" dirty="0" smtClean="0"/>
              <a:t>Message is sent to old owner to invalidate and send the value to the directory, requestor becomes new owner, block remains exclusive</a:t>
            </a:r>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115889"/>
            <a:ext cx="8281987" cy="504800"/>
          </a:xfrm>
        </p:spPr>
        <p:txBody>
          <a:bodyPr/>
          <a:lstStyle/>
          <a:p>
            <a:r>
              <a:rPr lang="en-AU" dirty="0" smtClean="0"/>
              <a:t>Synchronization</a:t>
            </a:r>
            <a:endParaRPr lang="en-AU" dirty="0"/>
          </a:p>
        </p:txBody>
      </p:sp>
      <p:sp>
        <p:nvSpPr>
          <p:cNvPr id="242691" name="Rectangle 3"/>
          <p:cNvSpPr>
            <a:spLocks noGrp="1" noChangeArrowheads="1"/>
          </p:cNvSpPr>
          <p:nvPr>
            <p:ph type="body" idx="1"/>
          </p:nvPr>
        </p:nvSpPr>
        <p:spPr>
          <a:xfrm>
            <a:off x="0" y="764704"/>
            <a:ext cx="9036496" cy="5472584"/>
          </a:xfrm>
        </p:spPr>
        <p:txBody>
          <a:bodyPr/>
          <a:lstStyle/>
          <a:p>
            <a:pPr marL="0" indent="0">
              <a:lnSpc>
                <a:spcPct val="90000"/>
              </a:lnSpc>
              <a:buNone/>
            </a:pPr>
            <a:r>
              <a:rPr lang="en-US" sz="2000" dirty="0" smtClean="0"/>
              <a:t>Synchronization mechanisms often built by user-level (e.g., by system programmer) SW routines that rely on HW-supplied primitives that allow atomic ‘read and modify' a memory location &amp; know if modify took place</a:t>
            </a:r>
          </a:p>
          <a:p>
            <a:pPr>
              <a:lnSpc>
                <a:spcPct val="90000"/>
              </a:lnSpc>
            </a:pPr>
            <a:r>
              <a:rPr lang="en-US" sz="2400" dirty="0" smtClean="0"/>
              <a:t>Basic building blocks:</a:t>
            </a:r>
          </a:p>
          <a:p>
            <a:pPr lvl="1">
              <a:lnSpc>
                <a:spcPct val="90000"/>
              </a:lnSpc>
            </a:pPr>
            <a:r>
              <a:rPr lang="en-US" sz="2000" dirty="0" smtClean="0"/>
              <a:t>Atomic exchange</a:t>
            </a:r>
          </a:p>
          <a:p>
            <a:pPr lvl="2">
              <a:lnSpc>
                <a:spcPct val="90000"/>
              </a:lnSpc>
            </a:pPr>
            <a:r>
              <a:rPr lang="en-US" sz="1800" dirty="0" smtClean="0"/>
              <a:t>Swaps register with memory location</a:t>
            </a:r>
          </a:p>
          <a:p>
            <a:pPr marL="914400" lvl="2" indent="0">
              <a:lnSpc>
                <a:spcPct val="90000"/>
              </a:lnSpc>
              <a:buNone/>
            </a:pPr>
            <a:r>
              <a:rPr lang="en-US" sz="1800" u="sng" dirty="0" smtClean="0"/>
              <a:t>Example</a:t>
            </a:r>
            <a:r>
              <a:rPr lang="en-US" sz="1800" dirty="0" smtClean="0"/>
              <a:t> Simple lock. 0 – ‘free’. 1 – ‘unavailable’. To acquire the lock, a processor tries to write 1 into lock. If lock was free </a:t>
            </a:r>
            <a:r>
              <a:rPr lang="en-US" sz="1800" smtClean="0"/>
              <a:t>acquire succeeds. </a:t>
            </a:r>
            <a:r>
              <a:rPr lang="en-US" sz="1800" dirty="0"/>
              <a:t>A</a:t>
            </a:r>
            <a:r>
              <a:rPr lang="en-US" sz="1800" dirty="0" smtClean="0"/>
              <a:t>tomic exchange writes 1 into the lock and returns 0. If lock was 1 it fails - returns 1.</a:t>
            </a:r>
            <a:endParaRPr lang="en-US" sz="1800" u="sng" dirty="0" smtClean="0"/>
          </a:p>
          <a:p>
            <a:pPr lvl="1">
              <a:lnSpc>
                <a:spcPct val="90000"/>
              </a:lnSpc>
            </a:pPr>
            <a:r>
              <a:rPr lang="en-US" sz="2000" dirty="0" smtClean="0"/>
              <a:t>Test-and-set</a:t>
            </a:r>
          </a:p>
          <a:p>
            <a:pPr lvl="2">
              <a:lnSpc>
                <a:spcPct val="90000"/>
              </a:lnSpc>
            </a:pPr>
            <a:r>
              <a:rPr lang="en-US" sz="1800" dirty="0" smtClean="0"/>
              <a:t>Sets under condition</a:t>
            </a:r>
          </a:p>
          <a:p>
            <a:pPr lvl="1">
              <a:lnSpc>
                <a:spcPct val="90000"/>
              </a:lnSpc>
            </a:pPr>
            <a:r>
              <a:rPr lang="en-US" sz="2000" dirty="0" smtClean="0"/>
              <a:t>Fetch-and-increment</a:t>
            </a:r>
          </a:p>
          <a:p>
            <a:pPr lvl="2">
              <a:lnSpc>
                <a:spcPct val="90000"/>
              </a:lnSpc>
            </a:pPr>
            <a:r>
              <a:rPr lang="en-US" sz="1800" dirty="0" smtClean="0"/>
              <a:t>Reads original value from memory and increments it in memory</a:t>
            </a:r>
          </a:p>
          <a:p>
            <a:pPr lvl="1">
              <a:lnSpc>
                <a:spcPct val="90000"/>
              </a:lnSpc>
            </a:pPr>
            <a:r>
              <a:rPr lang="en-US" sz="2000" dirty="0" smtClean="0"/>
              <a:t>Requires memory read and write in uninterruptable instruction</a:t>
            </a:r>
          </a:p>
          <a:p>
            <a:pPr lvl="1">
              <a:lnSpc>
                <a:spcPct val="90000"/>
              </a:lnSpc>
            </a:pPr>
            <a:r>
              <a:rPr lang="en-US" sz="2000" dirty="0" smtClean="0"/>
              <a:t>load linked/store conditional</a:t>
            </a:r>
          </a:p>
          <a:p>
            <a:pPr lvl="2">
              <a:lnSpc>
                <a:spcPct val="90000"/>
              </a:lnSpc>
            </a:pPr>
            <a:r>
              <a:rPr lang="en-US" sz="1800" dirty="0" smtClean="0"/>
              <a:t>If the contents of the memory location specified by the load linked are changed before the store conditional to the same address, the store conditional fails</a:t>
            </a:r>
          </a:p>
        </p:txBody>
      </p:sp>
      <p:sp>
        <p:nvSpPr>
          <p:cNvPr id="8" name="Text Box 5"/>
          <p:cNvSpPr txBox="1">
            <a:spLocks noChangeArrowheads="1"/>
          </p:cNvSpPr>
          <p:nvPr/>
        </p:nvSpPr>
        <p:spPr bwMode="auto">
          <a:xfrm rot="5400000">
            <a:off x="8046263" y="728404"/>
            <a:ext cx="182614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Synchronization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Implementing Locks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Spin lock</a:t>
            </a:r>
          </a:p>
          <a:p>
            <a:pPr lvl="1">
              <a:lnSpc>
                <a:spcPct val="90000"/>
              </a:lnSpc>
            </a:pPr>
            <a:r>
              <a:rPr lang="en-US" dirty="0" smtClean="0"/>
              <a:t>If no coherence:</a:t>
            </a:r>
          </a:p>
          <a:p>
            <a:pPr>
              <a:buNone/>
            </a:pPr>
            <a:r>
              <a:rPr lang="en-US" sz="2400" dirty="0" smtClean="0"/>
              <a:t>			</a:t>
            </a:r>
            <a:r>
              <a:rPr lang="en-US" sz="2000" dirty="0" smtClean="0"/>
              <a:t>DADDUI	R2,R0,#1</a:t>
            </a:r>
          </a:p>
          <a:p>
            <a:pPr>
              <a:buNone/>
            </a:pPr>
            <a:r>
              <a:rPr lang="en-US" sz="2000" dirty="0" err="1" smtClean="0"/>
              <a:t>lockit</a:t>
            </a:r>
            <a:r>
              <a:rPr lang="en-US" sz="2000" dirty="0" smtClean="0"/>
              <a:t>:		EXCH		R2,0(R1)	;atomic exchange</a:t>
            </a:r>
          </a:p>
          <a:p>
            <a:pPr>
              <a:buNone/>
            </a:pPr>
            <a:r>
              <a:rPr lang="en-US" sz="2000" dirty="0" smtClean="0"/>
              <a:t>			BNEZ		R2,lockit	;already locked?</a:t>
            </a:r>
          </a:p>
          <a:p>
            <a:endParaRPr lang="en-US" sz="2000" dirty="0" smtClean="0"/>
          </a:p>
          <a:p>
            <a:pPr lvl="1"/>
            <a:r>
              <a:rPr lang="en-US" dirty="0" smtClean="0"/>
              <a:t>If coherence:</a:t>
            </a:r>
          </a:p>
          <a:p>
            <a:pPr>
              <a:buNone/>
            </a:pPr>
            <a:r>
              <a:rPr lang="en-US" sz="2000" dirty="0" err="1" smtClean="0"/>
              <a:t>lockit</a:t>
            </a:r>
            <a:r>
              <a:rPr lang="en-US" sz="2000" dirty="0" smtClean="0"/>
              <a:t>:		LD 		R2,0(R1)	;load of lock</a:t>
            </a:r>
          </a:p>
          <a:p>
            <a:pPr>
              <a:buNone/>
            </a:pPr>
            <a:r>
              <a:rPr lang="en-US" sz="2000" dirty="0" smtClean="0"/>
              <a:t>			BNEZ		R2,lockit	;not available-spin</a:t>
            </a:r>
          </a:p>
          <a:p>
            <a:pPr>
              <a:buNone/>
            </a:pPr>
            <a:r>
              <a:rPr lang="en-US" sz="2000" dirty="0" smtClean="0"/>
              <a:t>			DADDUI	R2,R0,#1	;load locked value</a:t>
            </a:r>
          </a:p>
          <a:p>
            <a:pPr>
              <a:buNone/>
            </a:pPr>
            <a:r>
              <a:rPr lang="en-US" sz="2000" dirty="0" smtClean="0"/>
              <a:t>			EXCH		R2,0(R1)	;swap</a:t>
            </a:r>
          </a:p>
          <a:p>
            <a:pPr>
              <a:buNone/>
            </a:pPr>
            <a:r>
              <a:rPr lang="en-US" sz="2000" dirty="0" smtClean="0"/>
              <a:t>			BNEZ		R2,lockit	;branch if lock wasn’t 0</a:t>
            </a:r>
          </a:p>
        </p:txBody>
      </p:sp>
      <p:sp>
        <p:nvSpPr>
          <p:cNvPr id="8" name="Text Box 5"/>
          <p:cNvSpPr txBox="1">
            <a:spLocks noChangeArrowheads="1"/>
          </p:cNvSpPr>
          <p:nvPr/>
        </p:nvSpPr>
        <p:spPr bwMode="auto">
          <a:xfrm rot="5400000">
            <a:off x="8046263" y="728404"/>
            <a:ext cx="182614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Synchronization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Implementing Locks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Advantage of this scheme:  reduces memory traffic</a:t>
            </a:r>
            <a:endParaRPr lang="en-US" sz="2000" dirty="0" smtClean="0"/>
          </a:p>
        </p:txBody>
      </p:sp>
      <p:sp>
        <p:nvSpPr>
          <p:cNvPr id="8" name="Text Box 5"/>
          <p:cNvSpPr txBox="1">
            <a:spLocks noChangeArrowheads="1"/>
          </p:cNvSpPr>
          <p:nvPr/>
        </p:nvSpPr>
        <p:spPr bwMode="auto">
          <a:xfrm rot="5400000">
            <a:off x="8046263" y="728404"/>
            <a:ext cx="182614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Synchronization</a:t>
            </a:r>
            <a:endParaRPr lang="en-US" sz="1800" dirty="0">
              <a:solidFill>
                <a:srgbClr val="0066FF"/>
              </a:solidFill>
              <a:latin typeface="Arial" charset="0"/>
            </a:endParaRPr>
          </a:p>
        </p:txBody>
      </p:sp>
      <p:pic>
        <p:nvPicPr>
          <p:cNvPr id="14338" name="Picture 2"/>
          <p:cNvPicPr>
            <a:picLocks noChangeAspect="1" noChangeArrowheads="1"/>
          </p:cNvPicPr>
          <p:nvPr/>
        </p:nvPicPr>
        <p:blipFill>
          <a:blip r:embed="rId3" cstate="print"/>
          <a:srcRect/>
          <a:stretch>
            <a:fillRect/>
          </a:stretch>
        </p:blipFill>
        <p:spPr bwMode="auto">
          <a:xfrm>
            <a:off x="1259632" y="1916832"/>
            <a:ext cx="656272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Introduction</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Thread-Level parallelism</a:t>
            </a:r>
          </a:p>
          <a:p>
            <a:pPr lvl="1">
              <a:lnSpc>
                <a:spcPct val="90000"/>
              </a:lnSpc>
            </a:pPr>
            <a:r>
              <a:rPr lang="en-US" dirty="0" smtClean="0"/>
              <a:t>Have multiple program counters</a:t>
            </a:r>
          </a:p>
          <a:p>
            <a:pPr lvl="1">
              <a:lnSpc>
                <a:spcPct val="90000"/>
              </a:lnSpc>
            </a:pPr>
            <a:r>
              <a:rPr lang="en-US" dirty="0" smtClean="0"/>
              <a:t>Uses MIMD model</a:t>
            </a:r>
          </a:p>
          <a:p>
            <a:pPr lvl="1">
              <a:lnSpc>
                <a:spcPct val="90000"/>
              </a:lnSpc>
            </a:pPr>
            <a:r>
              <a:rPr lang="en-US" dirty="0" smtClean="0"/>
              <a:t>Targeted for tightly-coupled shared-memory multiprocessors</a:t>
            </a:r>
          </a:p>
          <a:p>
            <a:pPr lvl="1">
              <a:lnSpc>
                <a:spcPct val="90000"/>
              </a:lnSpc>
            </a:pPr>
            <a:endParaRPr lang="en-US" dirty="0" smtClean="0"/>
          </a:p>
          <a:p>
            <a:pPr>
              <a:lnSpc>
                <a:spcPct val="90000"/>
              </a:lnSpc>
            </a:pPr>
            <a:r>
              <a:rPr lang="en-US" dirty="0" smtClean="0"/>
              <a:t>For </a:t>
            </a:r>
            <a:r>
              <a:rPr lang="en-US" i="1" dirty="0" smtClean="0"/>
              <a:t>n</a:t>
            </a:r>
            <a:r>
              <a:rPr lang="en-US" dirty="0" smtClean="0"/>
              <a:t> processors, need </a:t>
            </a:r>
            <a:r>
              <a:rPr lang="en-US" i="1" dirty="0" smtClean="0"/>
              <a:t>n</a:t>
            </a:r>
            <a:r>
              <a:rPr lang="en-US" dirty="0" smtClean="0"/>
              <a:t> threads</a:t>
            </a:r>
          </a:p>
          <a:p>
            <a:pPr>
              <a:lnSpc>
                <a:spcPct val="90000"/>
              </a:lnSpc>
            </a:pPr>
            <a:endParaRPr lang="en-US" dirty="0" smtClean="0"/>
          </a:p>
          <a:p>
            <a:pPr>
              <a:lnSpc>
                <a:spcPct val="90000"/>
              </a:lnSpc>
            </a:pPr>
            <a:r>
              <a:rPr lang="en-US" dirty="0" smtClean="0"/>
              <a:t>Amount of computation assigned to each thread = grain size</a:t>
            </a:r>
          </a:p>
          <a:p>
            <a:pPr lvl="1">
              <a:lnSpc>
                <a:spcPct val="90000"/>
              </a:lnSpc>
            </a:pPr>
            <a:r>
              <a:rPr lang="en-US" dirty="0" smtClean="0"/>
              <a:t>Threads can be used for data-level parallelism, but the overheads may outweigh the benefit</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Models of Memory Consistency</a:t>
            </a:r>
            <a:endParaRPr lang="en-AU" dirty="0"/>
          </a:p>
        </p:txBody>
      </p:sp>
      <p:sp>
        <p:nvSpPr>
          <p:cNvPr id="8"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
        <p:nvSpPr>
          <p:cNvPr id="7" name="TextBox 6"/>
          <p:cNvSpPr txBox="1"/>
          <p:nvPr/>
        </p:nvSpPr>
        <p:spPr>
          <a:xfrm>
            <a:off x="2555776" y="1052736"/>
            <a:ext cx="1872208" cy="1698927"/>
          </a:xfrm>
          <a:prstGeom prst="rect">
            <a:avLst/>
          </a:prstGeom>
          <a:noFill/>
        </p:spPr>
        <p:txBody>
          <a:bodyPr wrap="square" rtlCol="0">
            <a:spAutoFit/>
          </a:bodyPr>
          <a:lstStyle/>
          <a:p>
            <a:r>
              <a:rPr lang="en-US" sz="1800" u="sng" dirty="0" smtClean="0">
                <a:solidFill>
                  <a:srgbClr val="0033CC"/>
                </a:solidFill>
                <a:latin typeface="+mn-lt"/>
              </a:rPr>
              <a:t>Processor 1:</a:t>
            </a:r>
          </a:p>
          <a:p>
            <a:r>
              <a:rPr lang="en-US" sz="1800" dirty="0" smtClean="0">
                <a:solidFill>
                  <a:srgbClr val="0033CC"/>
                </a:solidFill>
                <a:latin typeface="+mn-lt"/>
              </a:rPr>
              <a:t>A=0</a:t>
            </a:r>
          </a:p>
          <a:p>
            <a:r>
              <a:rPr lang="en-US" sz="1800" dirty="0" smtClean="0">
                <a:solidFill>
                  <a:srgbClr val="0033CC"/>
                </a:solidFill>
                <a:latin typeface="+mn-lt"/>
              </a:rPr>
              <a:t>…</a:t>
            </a:r>
          </a:p>
          <a:p>
            <a:r>
              <a:rPr lang="en-US" sz="1800" dirty="0" smtClean="0">
                <a:solidFill>
                  <a:srgbClr val="0033CC"/>
                </a:solidFill>
                <a:latin typeface="+mn-lt"/>
              </a:rPr>
              <a:t>A=1</a:t>
            </a:r>
          </a:p>
          <a:p>
            <a:r>
              <a:rPr lang="en-US" sz="1800" dirty="0" smtClean="0">
                <a:solidFill>
                  <a:srgbClr val="0033CC"/>
                </a:solidFill>
                <a:latin typeface="+mn-lt"/>
              </a:rPr>
              <a:t>if (B==0) …</a:t>
            </a:r>
            <a:endParaRPr lang="en-US" sz="1800" dirty="0">
              <a:solidFill>
                <a:srgbClr val="0033CC"/>
              </a:solidFill>
              <a:latin typeface="+mn-lt"/>
            </a:endParaRPr>
          </a:p>
        </p:txBody>
      </p:sp>
      <p:sp>
        <p:nvSpPr>
          <p:cNvPr id="9" name="TextBox 8"/>
          <p:cNvSpPr txBox="1"/>
          <p:nvPr/>
        </p:nvSpPr>
        <p:spPr>
          <a:xfrm>
            <a:off x="4572000" y="1052736"/>
            <a:ext cx="1872208" cy="1698927"/>
          </a:xfrm>
          <a:prstGeom prst="rect">
            <a:avLst/>
          </a:prstGeom>
          <a:noFill/>
        </p:spPr>
        <p:txBody>
          <a:bodyPr wrap="square" rtlCol="0">
            <a:spAutoFit/>
          </a:bodyPr>
          <a:lstStyle/>
          <a:p>
            <a:r>
              <a:rPr lang="en-US" sz="1800" u="sng" dirty="0" smtClean="0">
                <a:solidFill>
                  <a:srgbClr val="0033CC"/>
                </a:solidFill>
                <a:latin typeface="+mn-lt"/>
              </a:rPr>
              <a:t>Processor 2:</a:t>
            </a:r>
          </a:p>
          <a:p>
            <a:r>
              <a:rPr lang="en-US" sz="1800" dirty="0" smtClean="0">
                <a:solidFill>
                  <a:srgbClr val="0033CC"/>
                </a:solidFill>
                <a:latin typeface="+mn-lt"/>
              </a:rPr>
              <a:t>B=0</a:t>
            </a:r>
          </a:p>
          <a:p>
            <a:r>
              <a:rPr lang="en-US" sz="1800" dirty="0" smtClean="0">
                <a:solidFill>
                  <a:srgbClr val="0033CC"/>
                </a:solidFill>
                <a:latin typeface="+mn-lt"/>
              </a:rPr>
              <a:t>…</a:t>
            </a:r>
          </a:p>
          <a:p>
            <a:r>
              <a:rPr lang="en-US" sz="1800" dirty="0" smtClean="0">
                <a:solidFill>
                  <a:srgbClr val="0033CC"/>
                </a:solidFill>
                <a:latin typeface="+mn-lt"/>
              </a:rPr>
              <a:t>B=1</a:t>
            </a:r>
          </a:p>
          <a:p>
            <a:r>
              <a:rPr lang="en-US" sz="1800" dirty="0" smtClean="0">
                <a:solidFill>
                  <a:srgbClr val="0033CC"/>
                </a:solidFill>
                <a:latin typeface="+mn-lt"/>
              </a:rPr>
              <a:t>if (A==0) …</a:t>
            </a:r>
            <a:endParaRPr lang="en-US" sz="1800" dirty="0">
              <a:solidFill>
                <a:srgbClr val="0033CC"/>
              </a:solidFill>
              <a:latin typeface="+mn-lt"/>
            </a:endParaRPr>
          </a:p>
        </p:txBody>
      </p:sp>
      <p:sp>
        <p:nvSpPr>
          <p:cNvPr id="10" name="Rectangle 3"/>
          <p:cNvSpPr txBox="1">
            <a:spLocks noChangeArrowheads="1"/>
          </p:cNvSpPr>
          <p:nvPr/>
        </p:nvSpPr>
        <p:spPr bwMode="auto">
          <a:xfrm>
            <a:off x="684213" y="836712"/>
            <a:ext cx="8270875" cy="54005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endParaRPr kumimoji="0" lang="en-US" sz="28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endParaRPr lang="en-US" sz="2800" kern="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endParaRPr kumimoji="0" lang="en-US" sz="2800" b="0" i="0" u="none" strike="noStrike" kern="0" cap="none" spc="0" normalizeH="0" baseline="0" noProof="0" dirty="0" smtClean="0">
              <a:ln>
                <a:noFill/>
              </a:ln>
              <a:solidFill>
                <a:srgbClr val="003399"/>
              </a:solidFill>
              <a:effectLst/>
              <a:uLnTx/>
              <a:uFillTx/>
              <a:latin typeface="+mn-lt"/>
              <a:ea typeface="+mn-ea"/>
              <a:cs typeface="+mn-cs"/>
            </a:endParaRPr>
          </a:p>
          <a:p>
            <a:pPr marR="0" lvl="0" algn="l" defTabSz="914400" rtl="0" eaLnBrk="1" fontAlgn="base" latinLnBrk="0" hangingPunct="1">
              <a:lnSpc>
                <a:spcPct val="90000"/>
              </a:lnSpc>
              <a:spcBef>
                <a:spcPct val="20000"/>
              </a:spcBef>
              <a:spcAft>
                <a:spcPct val="0"/>
              </a:spcAft>
              <a:buClr>
                <a:srgbClr val="0033CC"/>
              </a:buClr>
              <a:buSzPct val="60000"/>
              <a:tabLst/>
              <a:defRPr/>
            </a:pPr>
            <a:endParaRPr lang="en-US" sz="2800" kern="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r>
              <a:rPr kumimoji="0" lang="en-US" sz="2400" b="0" i="0" u="none" strike="noStrike" kern="0" cap="none" spc="0" normalizeH="0" baseline="0" noProof="0" dirty="0" smtClean="0">
                <a:ln>
                  <a:noFill/>
                </a:ln>
                <a:solidFill>
                  <a:srgbClr val="003399"/>
                </a:solidFill>
                <a:effectLst/>
                <a:uLnTx/>
                <a:uFillTx/>
                <a:latin typeface="+mn-lt"/>
                <a:ea typeface="+mn-ea"/>
                <a:cs typeface="+mn-cs"/>
              </a:rPr>
              <a:t>Should be impossible for</a:t>
            </a:r>
            <a:r>
              <a:rPr kumimoji="0" lang="en-US" sz="2400" b="0" i="0" u="none" strike="noStrike" kern="0" cap="none" spc="0" normalizeH="0" noProof="0" dirty="0" smtClean="0">
                <a:ln>
                  <a:noFill/>
                </a:ln>
                <a:solidFill>
                  <a:srgbClr val="003399"/>
                </a:solidFill>
                <a:effectLst/>
                <a:uLnTx/>
                <a:uFillTx/>
                <a:latin typeface="+mn-lt"/>
                <a:ea typeface="+mn-ea"/>
                <a:cs typeface="+mn-cs"/>
              </a:rPr>
              <a:t> both if-statements to be evaluated as true</a:t>
            </a:r>
          </a:p>
          <a:p>
            <a:pPr marL="800100" lvl="1" indent="-342900">
              <a:lnSpc>
                <a:spcPct val="90000"/>
              </a:lnSpc>
              <a:buClr>
                <a:srgbClr val="0033CC"/>
              </a:buClr>
              <a:buFont typeface="Wingdings" pitchFamily="2" charset="2"/>
              <a:buChar char="n"/>
            </a:pPr>
            <a:r>
              <a:rPr lang="en-US" sz="2000" kern="0" dirty="0" smtClean="0">
                <a:solidFill>
                  <a:srgbClr val="003399"/>
                </a:solidFill>
                <a:latin typeface="+mn-lt"/>
              </a:rPr>
              <a:t>How to achieve that</a:t>
            </a:r>
            <a:r>
              <a:rPr kumimoji="0" lang="en-US" sz="2000" b="0" i="0" u="none" strike="noStrike" kern="0" cap="none" spc="0" normalizeH="0" noProof="0" dirty="0" smtClean="0">
                <a:ln>
                  <a:noFill/>
                </a:ln>
                <a:solidFill>
                  <a:srgbClr val="003399"/>
                </a:solidFill>
                <a:effectLst/>
                <a:uLnTx/>
                <a:uFillTx/>
                <a:latin typeface="+mn-lt"/>
                <a:ea typeface="+mn-ea"/>
                <a:cs typeface="+mn-cs"/>
              </a:rPr>
              <a:t>?</a:t>
            </a:r>
          </a:p>
          <a:p>
            <a:pPr marL="342900" indent="-342900">
              <a:lnSpc>
                <a:spcPct val="90000"/>
              </a:lnSpc>
              <a:buClr>
                <a:srgbClr val="0033CC"/>
              </a:buClr>
              <a:buFont typeface="Wingdings" pitchFamily="2" charset="2"/>
              <a:buChar char="n"/>
            </a:pPr>
            <a:r>
              <a:rPr kumimoji="0" lang="en-US" sz="2400" b="0" i="0" strike="noStrike" kern="0" cap="none" spc="0" normalizeH="0" noProof="0" dirty="0" smtClean="0">
                <a:ln>
                  <a:noFill/>
                </a:ln>
                <a:solidFill>
                  <a:srgbClr val="003399"/>
                </a:solidFill>
                <a:effectLst/>
                <a:uLnTx/>
                <a:uFillTx/>
                <a:latin typeface="+mn-lt"/>
                <a:ea typeface="+mn-ea"/>
                <a:cs typeface="+mn-cs"/>
              </a:rPr>
              <a:t>Notion of </a:t>
            </a:r>
            <a:r>
              <a:rPr kumimoji="0" lang="en-US" sz="2400" b="0" i="0" u="sng" strike="noStrike" kern="0" cap="none" spc="0" normalizeH="0" noProof="0" dirty="0" smtClean="0">
                <a:ln>
                  <a:noFill/>
                </a:ln>
                <a:solidFill>
                  <a:srgbClr val="003399"/>
                </a:solidFill>
                <a:effectLst/>
                <a:uLnTx/>
                <a:uFillTx/>
                <a:latin typeface="+mn-lt"/>
                <a:ea typeface="+mn-ea"/>
                <a:cs typeface="+mn-cs"/>
              </a:rPr>
              <a:t>Sequential consistency</a:t>
            </a:r>
            <a:r>
              <a:rPr kumimoji="0" lang="en-US" sz="2400" b="0" i="0" u="none" strike="noStrike" kern="0" cap="none" spc="0" normalizeH="0" noProof="0" dirty="0" smtClean="0">
                <a:ln>
                  <a:noFill/>
                </a:ln>
                <a:solidFill>
                  <a:srgbClr val="003399"/>
                </a:solidFill>
                <a:effectLst/>
                <a:uLnTx/>
                <a:uFillTx/>
                <a:latin typeface="+mn-lt"/>
                <a:ea typeface="+mn-ea"/>
                <a:cs typeface="+mn-cs"/>
              </a:rPr>
              <a:t>:</a:t>
            </a:r>
          </a:p>
          <a:p>
            <a:pPr marL="800100" lvl="1" indent="-342900">
              <a:lnSpc>
                <a:spcPct val="90000"/>
              </a:lnSpc>
              <a:buClr>
                <a:srgbClr val="0033CC"/>
              </a:buClr>
              <a:buFont typeface="Wingdings" pitchFamily="2" charset="2"/>
              <a:buChar char="n"/>
            </a:pPr>
            <a:r>
              <a:rPr lang="en-US" sz="2000" kern="0" baseline="0" dirty="0" smtClean="0">
                <a:solidFill>
                  <a:srgbClr val="003399"/>
                </a:solidFill>
                <a:latin typeface="+mn-lt"/>
              </a:rPr>
              <a:t>Result</a:t>
            </a:r>
            <a:r>
              <a:rPr lang="en-US" sz="2000" kern="0" dirty="0" smtClean="0">
                <a:solidFill>
                  <a:srgbClr val="003399"/>
                </a:solidFill>
                <a:latin typeface="+mn-lt"/>
              </a:rPr>
              <a:t> of execution should be as if:</a:t>
            </a:r>
          </a:p>
          <a:p>
            <a:pPr marL="1257300" lvl="2" indent="-342900">
              <a:lnSpc>
                <a:spcPct val="90000"/>
              </a:lnSpc>
              <a:buClr>
                <a:srgbClr val="0033CC"/>
              </a:buClr>
              <a:buFont typeface="Wingdings" pitchFamily="2" charset="2"/>
              <a:buChar char="n"/>
            </a:pPr>
            <a:r>
              <a:rPr lang="en-US" sz="1800" kern="0" dirty="0" smtClean="0">
                <a:solidFill>
                  <a:srgbClr val="003399"/>
                </a:solidFill>
                <a:latin typeface="+mn-lt"/>
              </a:rPr>
              <a:t>Accesses on each processor were kept in order</a:t>
            </a:r>
          </a:p>
          <a:p>
            <a:pPr marL="1257300" lvl="2" indent="-342900">
              <a:lnSpc>
                <a:spcPct val="90000"/>
              </a:lnSpc>
              <a:buClr>
                <a:srgbClr val="0033CC"/>
              </a:buClr>
              <a:buFont typeface="Wingdings" pitchFamily="2" charset="2"/>
              <a:buChar char="n"/>
            </a:pPr>
            <a:r>
              <a:rPr lang="en-US" sz="1800" kern="0" dirty="0" smtClean="0">
                <a:solidFill>
                  <a:srgbClr val="003399"/>
                </a:solidFill>
                <a:latin typeface="+mn-lt"/>
              </a:rPr>
              <a:t>Accesses on different processors were arbitrarily interleaved</a:t>
            </a:r>
          </a:p>
          <a:p>
            <a:pPr lvl="2">
              <a:lnSpc>
                <a:spcPct val="90000"/>
              </a:lnSpc>
              <a:buClr>
                <a:srgbClr val="0033CC"/>
              </a:buClr>
            </a:pPr>
            <a:r>
              <a:rPr lang="en-US" sz="1800" kern="0" dirty="0" smtClean="0">
                <a:solidFill>
                  <a:srgbClr val="FF0000"/>
                </a:solidFill>
                <a:latin typeface="+mn-lt"/>
              </a:rPr>
              <a:t>In our example, we must delay the read of A (A==0) or B (B==0) until the previous write (B=1 or A=1) has completed</a:t>
            </a:r>
            <a:endParaRPr lang="en-US" sz="1600" kern="0" dirty="0">
              <a:solidFill>
                <a:srgbClr val="FF0000"/>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Implementing Locks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To implement, delay completion of all memory accesses until all invalidations caused by the access are completed</a:t>
            </a:r>
          </a:p>
          <a:p>
            <a:pPr lvl="1">
              <a:lnSpc>
                <a:spcPct val="90000"/>
              </a:lnSpc>
            </a:pPr>
            <a:r>
              <a:rPr lang="en-US" dirty="0" smtClean="0"/>
              <a:t>Reduces performance!</a:t>
            </a:r>
          </a:p>
          <a:p>
            <a:pPr lvl="1">
              <a:lnSpc>
                <a:spcPct val="90000"/>
              </a:lnSpc>
            </a:pPr>
            <a:endParaRPr lang="en-US" dirty="0" smtClean="0"/>
          </a:p>
          <a:p>
            <a:pPr>
              <a:lnSpc>
                <a:spcPct val="90000"/>
              </a:lnSpc>
            </a:pPr>
            <a:r>
              <a:rPr lang="en-US" dirty="0" smtClean="0"/>
              <a:t>Alternatives:</a:t>
            </a:r>
          </a:p>
          <a:p>
            <a:pPr lvl="1">
              <a:lnSpc>
                <a:spcPct val="90000"/>
              </a:lnSpc>
            </a:pPr>
            <a:r>
              <a:rPr lang="en-US" dirty="0" smtClean="0"/>
              <a:t>Program-enforced synchronization to force write on processor to occur before read on the other processor</a:t>
            </a:r>
          </a:p>
          <a:p>
            <a:pPr lvl="2">
              <a:lnSpc>
                <a:spcPct val="90000"/>
              </a:lnSpc>
            </a:pPr>
            <a:r>
              <a:rPr lang="en-US" dirty="0" smtClean="0"/>
              <a:t>Requires synchronization object for A and another </a:t>
            </a:r>
            <a:r>
              <a:rPr lang="en-US" smtClean="0"/>
              <a:t>for </a:t>
            </a:r>
            <a:r>
              <a:rPr lang="en-US" smtClean="0"/>
              <a:t>B</a:t>
            </a:r>
            <a:endParaRPr lang="en-US" dirty="0" smtClean="0"/>
          </a:p>
          <a:p>
            <a:pPr lvl="3">
              <a:lnSpc>
                <a:spcPct val="90000"/>
              </a:lnSpc>
            </a:pPr>
            <a:r>
              <a:rPr lang="en-US" dirty="0" smtClean="0"/>
              <a:t>“Unlock” after write. </a:t>
            </a:r>
          </a:p>
          <a:p>
            <a:pPr lvl="3">
              <a:lnSpc>
                <a:spcPct val="90000"/>
              </a:lnSpc>
            </a:pPr>
            <a:r>
              <a:rPr lang="en-US" dirty="0" smtClean="0"/>
              <a:t>“Lock” after read</a:t>
            </a:r>
          </a:p>
        </p:txBody>
      </p:sp>
      <p:sp>
        <p:nvSpPr>
          <p:cNvPr id="6"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Relaxed Consistency Models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Rules:</a:t>
            </a:r>
          </a:p>
          <a:p>
            <a:pPr lvl="1">
              <a:lnSpc>
                <a:spcPct val="90000"/>
              </a:lnSpc>
            </a:pPr>
            <a:r>
              <a:rPr lang="en-US" dirty="0" smtClean="0"/>
              <a:t>X → Y</a:t>
            </a:r>
          </a:p>
          <a:p>
            <a:pPr lvl="2">
              <a:lnSpc>
                <a:spcPct val="90000"/>
              </a:lnSpc>
            </a:pPr>
            <a:r>
              <a:rPr lang="en-US" dirty="0" smtClean="0"/>
              <a:t>Operation X must complete before operation Y is done</a:t>
            </a:r>
          </a:p>
          <a:p>
            <a:pPr lvl="2">
              <a:lnSpc>
                <a:spcPct val="90000"/>
              </a:lnSpc>
            </a:pPr>
            <a:r>
              <a:rPr lang="en-US" dirty="0" smtClean="0"/>
              <a:t>Sequential consistency requires:</a:t>
            </a:r>
          </a:p>
          <a:p>
            <a:pPr lvl="3">
              <a:lnSpc>
                <a:spcPct val="90000"/>
              </a:lnSpc>
            </a:pPr>
            <a:r>
              <a:rPr lang="en-US" dirty="0" smtClean="0"/>
              <a:t>R → W, R → R, W → R, W → W</a:t>
            </a:r>
          </a:p>
          <a:p>
            <a:pPr lvl="3">
              <a:lnSpc>
                <a:spcPct val="90000"/>
              </a:lnSpc>
            </a:pPr>
            <a:endParaRPr lang="en-US" dirty="0" smtClean="0"/>
          </a:p>
          <a:p>
            <a:pPr lvl="1">
              <a:lnSpc>
                <a:spcPct val="90000"/>
              </a:lnSpc>
            </a:pPr>
            <a:r>
              <a:rPr lang="en-US" dirty="0" smtClean="0"/>
              <a:t>Relax W → R</a:t>
            </a:r>
          </a:p>
          <a:p>
            <a:pPr lvl="2">
              <a:lnSpc>
                <a:spcPct val="90000"/>
              </a:lnSpc>
            </a:pPr>
            <a:r>
              <a:rPr lang="en-US" dirty="0" smtClean="0"/>
              <a:t>“Total store ordering”</a:t>
            </a:r>
          </a:p>
          <a:p>
            <a:pPr lvl="2">
              <a:lnSpc>
                <a:spcPct val="90000"/>
              </a:lnSpc>
            </a:pPr>
            <a:endParaRPr lang="en-US" dirty="0" smtClean="0"/>
          </a:p>
          <a:p>
            <a:pPr lvl="1">
              <a:lnSpc>
                <a:spcPct val="90000"/>
              </a:lnSpc>
            </a:pPr>
            <a:r>
              <a:rPr lang="en-US" dirty="0" smtClean="0"/>
              <a:t>Relax W → W</a:t>
            </a:r>
          </a:p>
          <a:p>
            <a:pPr lvl="2">
              <a:lnSpc>
                <a:spcPct val="90000"/>
              </a:lnSpc>
            </a:pPr>
            <a:r>
              <a:rPr lang="en-US" dirty="0" smtClean="0"/>
              <a:t>“Partial store order”</a:t>
            </a:r>
          </a:p>
          <a:p>
            <a:pPr lvl="1">
              <a:lnSpc>
                <a:spcPct val="90000"/>
              </a:lnSpc>
            </a:pPr>
            <a:endParaRPr lang="en-US" dirty="0" smtClean="0"/>
          </a:p>
          <a:p>
            <a:pPr lvl="1">
              <a:lnSpc>
                <a:spcPct val="90000"/>
              </a:lnSpc>
            </a:pPr>
            <a:r>
              <a:rPr lang="en-US" dirty="0" smtClean="0"/>
              <a:t>Relax R → W and R → R</a:t>
            </a:r>
          </a:p>
          <a:p>
            <a:pPr lvl="2">
              <a:lnSpc>
                <a:spcPct val="90000"/>
              </a:lnSpc>
            </a:pPr>
            <a:r>
              <a:rPr lang="en-US" dirty="0" smtClean="0"/>
              <a:t>“Weak ordering” and “release consistency”</a:t>
            </a:r>
          </a:p>
        </p:txBody>
      </p:sp>
      <p:sp>
        <p:nvSpPr>
          <p:cNvPr id="6"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Relaxed Consistency Models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Consistency model is multiprocessor specific</a:t>
            </a:r>
          </a:p>
          <a:p>
            <a:pPr>
              <a:lnSpc>
                <a:spcPct val="90000"/>
              </a:lnSpc>
            </a:pPr>
            <a:endParaRPr lang="en-US" dirty="0" smtClean="0"/>
          </a:p>
          <a:p>
            <a:pPr>
              <a:lnSpc>
                <a:spcPct val="90000"/>
              </a:lnSpc>
            </a:pPr>
            <a:r>
              <a:rPr lang="en-US" dirty="0" smtClean="0"/>
              <a:t>Programmers will often implement explicit synchronization</a:t>
            </a:r>
          </a:p>
          <a:p>
            <a:pPr>
              <a:lnSpc>
                <a:spcPct val="90000"/>
              </a:lnSpc>
            </a:pPr>
            <a:endParaRPr lang="en-US" dirty="0" smtClean="0"/>
          </a:p>
          <a:p>
            <a:pPr>
              <a:lnSpc>
                <a:spcPct val="90000"/>
              </a:lnSpc>
            </a:pPr>
            <a:r>
              <a:rPr lang="en-US" dirty="0" smtClean="0"/>
              <a:t>Speculation gives much of the performance advantage of relaxed models with sequential consistency</a:t>
            </a:r>
          </a:p>
          <a:p>
            <a:pPr lvl="1">
              <a:lnSpc>
                <a:spcPct val="90000"/>
              </a:lnSpc>
            </a:pPr>
            <a:r>
              <a:rPr lang="en-US" dirty="0" smtClean="0"/>
              <a:t>Basic idea:  if an invalidation arrives for a result that has not been committed, use speculation recovery</a:t>
            </a:r>
          </a:p>
        </p:txBody>
      </p:sp>
      <p:sp>
        <p:nvSpPr>
          <p:cNvPr id="6"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Types</a:t>
            </a:r>
            <a:endParaRPr lang="en-AU" dirty="0"/>
          </a:p>
        </p:txBody>
      </p:sp>
      <p:sp>
        <p:nvSpPr>
          <p:cNvPr id="242691" name="Rectangle 3"/>
          <p:cNvSpPr>
            <a:spLocks noGrp="1" noChangeArrowheads="1"/>
          </p:cNvSpPr>
          <p:nvPr>
            <p:ph type="body" idx="1"/>
          </p:nvPr>
        </p:nvSpPr>
        <p:spPr>
          <a:xfrm>
            <a:off x="0" y="1125538"/>
            <a:ext cx="4932040" cy="5111750"/>
          </a:xfrm>
        </p:spPr>
        <p:txBody>
          <a:bodyPr/>
          <a:lstStyle/>
          <a:p>
            <a:pPr>
              <a:lnSpc>
                <a:spcPct val="90000"/>
              </a:lnSpc>
            </a:pPr>
            <a:r>
              <a:rPr lang="en-US" sz="2200" dirty="0" smtClean="0"/>
              <a:t>Symmetric multiprocessors (SMP)</a:t>
            </a:r>
          </a:p>
          <a:p>
            <a:pPr lvl="1">
              <a:lnSpc>
                <a:spcPct val="90000"/>
              </a:lnSpc>
            </a:pPr>
            <a:r>
              <a:rPr lang="en-US" sz="2000" dirty="0" smtClean="0"/>
              <a:t>Either on-chip; or multiple chips: shared cache on a different chip plus bus connecting them </a:t>
            </a:r>
          </a:p>
          <a:p>
            <a:pPr lvl="1">
              <a:lnSpc>
                <a:spcPct val="90000"/>
              </a:lnSpc>
            </a:pPr>
            <a:r>
              <a:rPr lang="en-US" sz="2000" dirty="0" smtClean="0"/>
              <a:t>Shared single memory with uniform memory latency</a:t>
            </a:r>
          </a:p>
          <a:p>
            <a:pPr lvl="1">
              <a:lnSpc>
                <a:spcPct val="90000"/>
              </a:lnSpc>
            </a:pPr>
            <a:r>
              <a:rPr lang="en-US" sz="2000" dirty="0" smtClean="0"/>
              <a:t>Text: “Centralized shared memory”</a:t>
            </a:r>
          </a:p>
          <a:p>
            <a:pPr>
              <a:lnSpc>
                <a:spcPct val="90000"/>
              </a:lnSpc>
            </a:pPr>
            <a:r>
              <a:rPr lang="en-US" sz="2200" dirty="0" smtClean="0"/>
              <a:t>Distributed shared memory (DSM)</a:t>
            </a:r>
          </a:p>
          <a:p>
            <a:pPr lvl="1">
              <a:lnSpc>
                <a:spcPct val="90000"/>
              </a:lnSpc>
            </a:pPr>
            <a:r>
              <a:rPr lang="en-US" sz="2000" dirty="0" smtClean="0"/>
              <a:t>Memory distributed among processors</a:t>
            </a:r>
          </a:p>
          <a:p>
            <a:pPr lvl="1">
              <a:lnSpc>
                <a:spcPct val="90000"/>
              </a:lnSpc>
            </a:pPr>
            <a:r>
              <a:rPr lang="en-US" sz="2000" dirty="0" smtClean="0"/>
              <a:t>Non-uniform memory access/latency (NUMA)</a:t>
            </a:r>
          </a:p>
          <a:p>
            <a:pPr lvl="1">
              <a:lnSpc>
                <a:spcPct val="90000"/>
              </a:lnSpc>
            </a:pPr>
            <a:r>
              <a:rPr lang="en-US" sz="2000" dirty="0" smtClean="0"/>
              <a:t>Processors connected via direct (switched) and non-direct (multi-hop) interconnection networks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5290530" y="908720"/>
            <a:ext cx="3380035" cy="284490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17094" y="4005064"/>
            <a:ext cx="4326906" cy="2054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Cache Coherence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Processors may see different values through their caches:</a:t>
            </a:r>
          </a:p>
        </p:txBody>
      </p:sp>
      <p:sp>
        <p:nvSpPr>
          <p:cNvPr id="7"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991691" y="2378943"/>
            <a:ext cx="732472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Cache Coherence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Coherence</a:t>
            </a:r>
          </a:p>
          <a:p>
            <a:pPr lvl="1">
              <a:lnSpc>
                <a:spcPct val="90000"/>
              </a:lnSpc>
            </a:pPr>
            <a:r>
              <a:rPr lang="en-US" dirty="0" smtClean="0"/>
              <a:t>All reads by any processor must return the most recently written value</a:t>
            </a:r>
          </a:p>
          <a:p>
            <a:pPr lvl="1">
              <a:lnSpc>
                <a:spcPct val="90000"/>
              </a:lnSpc>
            </a:pPr>
            <a:r>
              <a:rPr lang="en-US" dirty="0" smtClean="0"/>
              <a:t>Writes to the same location by any two processors are seen in the same order by all processors</a:t>
            </a:r>
          </a:p>
          <a:p>
            <a:pPr lvl="1">
              <a:lnSpc>
                <a:spcPct val="90000"/>
              </a:lnSpc>
            </a:pPr>
            <a:endParaRPr lang="en-US" dirty="0" smtClean="0"/>
          </a:p>
          <a:p>
            <a:pPr>
              <a:lnSpc>
                <a:spcPct val="90000"/>
              </a:lnSpc>
            </a:pPr>
            <a:r>
              <a:rPr lang="en-US" dirty="0" smtClean="0"/>
              <a:t>Consistency</a:t>
            </a:r>
          </a:p>
          <a:p>
            <a:pPr lvl="1">
              <a:lnSpc>
                <a:spcPct val="90000"/>
              </a:lnSpc>
            </a:pPr>
            <a:r>
              <a:rPr lang="en-US" dirty="0" smtClean="0"/>
              <a:t>When a written value will be returned by a read</a:t>
            </a:r>
          </a:p>
          <a:p>
            <a:pPr lvl="1">
              <a:lnSpc>
                <a:spcPct val="90000"/>
              </a:lnSpc>
            </a:pPr>
            <a:r>
              <a:rPr lang="en-US" dirty="0" smtClean="0"/>
              <a:t>If a processor writes location A followed by location B, any processor that sees the new value of B must also see the new value of A</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Enforcing Coherence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Coherent caches provide:</a:t>
            </a:r>
          </a:p>
          <a:p>
            <a:pPr lvl="1">
              <a:lnSpc>
                <a:spcPct val="90000"/>
              </a:lnSpc>
            </a:pPr>
            <a:r>
              <a:rPr lang="en-US" i="1" dirty="0" smtClean="0"/>
              <a:t>Migration</a:t>
            </a:r>
            <a:r>
              <a:rPr lang="en-US" dirty="0" smtClean="0"/>
              <a:t>:  movement of data</a:t>
            </a:r>
          </a:p>
          <a:p>
            <a:pPr lvl="1">
              <a:lnSpc>
                <a:spcPct val="90000"/>
              </a:lnSpc>
            </a:pPr>
            <a:r>
              <a:rPr lang="en-US" i="1" dirty="0" smtClean="0"/>
              <a:t>Replication</a:t>
            </a:r>
            <a:r>
              <a:rPr lang="en-US" dirty="0" smtClean="0"/>
              <a:t>:  multiple copies of data</a:t>
            </a:r>
          </a:p>
          <a:p>
            <a:pPr lvl="1">
              <a:lnSpc>
                <a:spcPct val="90000"/>
              </a:lnSpc>
            </a:pPr>
            <a:endParaRPr lang="en-US" dirty="0" smtClean="0"/>
          </a:p>
          <a:p>
            <a:pPr>
              <a:lnSpc>
                <a:spcPct val="90000"/>
              </a:lnSpc>
            </a:pPr>
            <a:r>
              <a:rPr lang="en-US" dirty="0" smtClean="0"/>
              <a:t>Cache coherence protocols</a:t>
            </a:r>
          </a:p>
          <a:p>
            <a:pPr lvl="1">
              <a:lnSpc>
                <a:spcPct val="90000"/>
              </a:lnSpc>
            </a:pPr>
            <a:r>
              <a:rPr lang="en-US" dirty="0" smtClean="0"/>
              <a:t>Directory based</a:t>
            </a:r>
          </a:p>
          <a:p>
            <a:pPr lvl="2">
              <a:lnSpc>
                <a:spcPct val="90000"/>
              </a:lnSpc>
            </a:pPr>
            <a:r>
              <a:rPr lang="en-US" dirty="0" smtClean="0"/>
              <a:t>Sharing status of each block kept in one location</a:t>
            </a:r>
          </a:p>
          <a:p>
            <a:pPr lvl="1">
              <a:lnSpc>
                <a:spcPct val="90000"/>
              </a:lnSpc>
            </a:pPr>
            <a:r>
              <a:rPr lang="en-US" dirty="0" smtClean="0"/>
              <a:t>Snooping</a:t>
            </a:r>
          </a:p>
          <a:p>
            <a:pPr lvl="2">
              <a:lnSpc>
                <a:spcPct val="90000"/>
              </a:lnSpc>
            </a:pPr>
            <a:r>
              <a:rPr lang="en-US" dirty="0" smtClean="0"/>
              <a:t>Each core tracks sharing status of each block</a:t>
            </a:r>
          </a:p>
          <a:p>
            <a:pPr lvl="2">
              <a:lnSpc>
                <a:spcPct val="90000"/>
              </a:lnSpc>
            </a:pPr>
            <a:endParaRPr lang="en-US" dirty="0" smtClean="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Write invalidate</a:t>
            </a:r>
          </a:p>
          <a:p>
            <a:pPr lvl="1">
              <a:lnSpc>
                <a:spcPct val="90000"/>
              </a:lnSpc>
            </a:pPr>
            <a:r>
              <a:rPr lang="en-US" dirty="0" smtClean="0"/>
              <a:t>On write, invalidate all other copies</a:t>
            </a:r>
          </a:p>
          <a:p>
            <a:pPr lvl="1">
              <a:lnSpc>
                <a:spcPct val="90000"/>
              </a:lnSpc>
            </a:pPr>
            <a:r>
              <a:rPr lang="en-US" dirty="0" smtClean="0"/>
              <a:t>Use bus itself to serialize</a:t>
            </a:r>
          </a:p>
          <a:p>
            <a:pPr lvl="2">
              <a:lnSpc>
                <a:spcPct val="90000"/>
              </a:lnSpc>
            </a:pPr>
            <a:r>
              <a:rPr lang="en-US" dirty="0" smtClean="0"/>
              <a:t>Write cannot complete until bus access is obtained</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Write update</a:t>
            </a:r>
          </a:p>
          <a:p>
            <a:pPr lvl="1">
              <a:lnSpc>
                <a:spcPct val="90000"/>
              </a:lnSpc>
            </a:pPr>
            <a:r>
              <a:rPr lang="en-US" dirty="0" smtClean="0"/>
              <a:t>On write, update all copies</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3074" name="Picture 2"/>
          <p:cNvPicPr>
            <a:picLocks noChangeAspect="1" noChangeArrowheads="1"/>
          </p:cNvPicPr>
          <p:nvPr/>
        </p:nvPicPr>
        <p:blipFill>
          <a:blip r:embed="rId3" cstate="print"/>
          <a:srcRect/>
          <a:stretch>
            <a:fillRect/>
          </a:stretch>
        </p:blipFill>
        <p:spPr bwMode="auto">
          <a:xfrm>
            <a:off x="432858" y="2924944"/>
            <a:ext cx="8243598" cy="2260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Locating an item when a read miss occurs</a:t>
            </a:r>
          </a:p>
          <a:p>
            <a:pPr lvl="1">
              <a:lnSpc>
                <a:spcPct val="90000"/>
              </a:lnSpc>
            </a:pPr>
            <a:r>
              <a:rPr lang="en-US" dirty="0" smtClean="0"/>
              <a:t>In write-back cache, the updated value must be sent to the requesting processor</a:t>
            </a:r>
          </a:p>
          <a:p>
            <a:pPr>
              <a:lnSpc>
                <a:spcPct val="90000"/>
              </a:lnSpc>
            </a:pPr>
            <a:endParaRPr lang="en-US" dirty="0" smtClean="0"/>
          </a:p>
          <a:p>
            <a:pPr>
              <a:lnSpc>
                <a:spcPct val="90000"/>
              </a:lnSpc>
            </a:pPr>
            <a:r>
              <a:rPr lang="en-US" dirty="0" smtClean="0">
                <a:solidFill>
                  <a:schemeClr val="tx2"/>
                </a:solidFill>
              </a:rPr>
              <a:t>Cache</a:t>
            </a:r>
            <a:r>
              <a:rPr lang="en-US" dirty="0" smtClean="0"/>
              <a:t> lines marked as shared or exclusive/modified</a:t>
            </a:r>
          </a:p>
          <a:p>
            <a:pPr lvl="1">
              <a:lnSpc>
                <a:spcPct val="90000"/>
              </a:lnSpc>
            </a:pPr>
            <a:r>
              <a:rPr lang="en-US" dirty="0" smtClean="0"/>
              <a:t>Only writes to shared lines need an invalidate broadcast</a:t>
            </a:r>
          </a:p>
          <a:p>
            <a:pPr lvl="2">
              <a:lnSpc>
                <a:spcPct val="90000"/>
              </a:lnSpc>
            </a:pPr>
            <a:r>
              <a:rPr lang="en-US" dirty="0" smtClean="0"/>
              <a:t>After this, the line is marked as exclusive</a:t>
            </a:r>
          </a:p>
          <a:p>
            <a:pPr marL="914400" lvl="2" indent="0">
              <a:lnSpc>
                <a:spcPct val="90000"/>
              </a:lnSpc>
              <a:buNone/>
            </a:pPr>
            <a:endParaRPr lang="en-US" dirty="0"/>
          </a:p>
          <a:p>
            <a:pPr>
              <a:lnSpc>
                <a:spcPct val="90000"/>
              </a:lnSpc>
            </a:pPr>
            <a:r>
              <a:rPr lang="en-US" u="sng" dirty="0">
                <a:solidFill>
                  <a:srgbClr val="0039A6"/>
                </a:solidFill>
              </a:rPr>
              <a:t>False sharing</a:t>
            </a:r>
            <a:r>
              <a:rPr lang="en-US" dirty="0">
                <a:solidFill>
                  <a:srgbClr val="0039A6"/>
                </a:solidFill>
              </a:rPr>
              <a:t> Read/write miss to different address in same </a:t>
            </a:r>
            <a:r>
              <a:rPr lang="en-US" dirty="0" smtClean="0">
                <a:solidFill>
                  <a:srgbClr val="0039A6"/>
                </a:solidFill>
              </a:rPr>
              <a:t>block</a:t>
            </a:r>
            <a:r>
              <a:rPr lang="en-US" dirty="0" smtClean="0">
                <a:solidFill>
                  <a:srgbClr val="FF0000"/>
                </a:solidFill>
              </a:rPr>
              <a:t> </a:t>
            </a:r>
            <a:r>
              <a:rPr lang="en-US" dirty="0">
                <a:solidFill>
                  <a:srgbClr val="0039A6"/>
                </a:solidFill>
                <a:sym typeface="Wingdings" pitchFamily="2" charset="2"/>
              </a:rPr>
              <a:t> standard cache replacement. Can mess performance</a:t>
            </a:r>
            <a:endParaRPr lang="en-US" dirty="0">
              <a:solidFill>
                <a:srgbClr val="0039A6"/>
              </a:solidFill>
            </a:endParaRPr>
          </a:p>
          <a:p>
            <a:pPr>
              <a:lnSpc>
                <a:spcPct val="90000"/>
              </a:lnSpc>
            </a:pPr>
            <a:r>
              <a:rPr lang="en-US" dirty="0" smtClean="0">
                <a:solidFill>
                  <a:srgbClr val="0039A6"/>
                </a:solidFill>
              </a:rPr>
              <a:t> </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cod4e</Template>
  <TotalTime>26477</TotalTime>
  <Words>2632</Words>
  <Application>Microsoft Office PowerPoint</Application>
  <PresentationFormat>On-screen Show (4:3)</PresentationFormat>
  <Paragraphs>425</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1_cod4e</vt:lpstr>
      <vt:lpstr>PowerPoint Presentation</vt:lpstr>
      <vt:lpstr>Multiprocessor</vt:lpstr>
      <vt:lpstr>Introduction</vt:lpstr>
      <vt:lpstr>Types</vt:lpstr>
      <vt:lpstr>Cache Coherence</vt:lpstr>
      <vt:lpstr>Cache Coherence</vt:lpstr>
      <vt:lpstr>Enforcing Coherence</vt:lpstr>
      <vt:lpstr>Snoopy Coherence Protocols</vt:lpstr>
      <vt:lpstr>Snoopy Coherence Protocols</vt:lpstr>
      <vt:lpstr>Snoopy Coherence Protocols</vt:lpstr>
      <vt:lpstr>Snoopy Coherence Protocols – assume: separate controller for each block</vt:lpstr>
      <vt:lpstr>Snoopy Coherence Protocols</vt:lpstr>
      <vt:lpstr>Coherence Protocols:  Extensions</vt:lpstr>
      <vt:lpstr>Coherence Protocols</vt:lpstr>
      <vt:lpstr>Performance</vt:lpstr>
      <vt:lpstr>Performance Study:  Commercial Workload</vt:lpstr>
      <vt:lpstr>Performance Study:  Commercial Workload</vt:lpstr>
      <vt:lpstr>Performance Study:  Commercial Workload</vt:lpstr>
      <vt:lpstr>Performance Study:  Commercial Workload</vt:lpstr>
      <vt:lpstr>Directory Protocols</vt:lpstr>
      <vt:lpstr>Directory Protocols</vt:lpstr>
      <vt:lpstr>Messages</vt:lpstr>
      <vt:lpstr>Directory Protocols</vt:lpstr>
      <vt:lpstr>PowerPoint Presentation</vt:lpstr>
      <vt:lpstr>Directory Protocols</vt:lpstr>
      <vt:lpstr>Directory Protocols</vt:lpstr>
      <vt:lpstr>Synchronization</vt:lpstr>
      <vt:lpstr>Implementing Locks</vt:lpstr>
      <vt:lpstr>Implementing Locks</vt:lpstr>
      <vt:lpstr>Models of Memory Consistency</vt:lpstr>
      <vt:lpstr>Implementing Locks</vt:lpstr>
      <vt:lpstr>Relaxed Consistency Models</vt:lpstr>
      <vt:lpstr>Relaxed Consistency Models</vt:lpstr>
    </vt:vector>
  </TitlesOfParts>
  <Company>Ashenden Designs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Ashenden</dc:creator>
  <cp:lastModifiedBy>Uzi  Vishkin</cp:lastModifiedBy>
  <cp:revision>878</cp:revision>
  <dcterms:created xsi:type="dcterms:W3CDTF">2008-07-27T22:34:41Z</dcterms:created>
  <dcterms:modified xsi:type="dcterms:W3CDTF">2015-03-25T18:09:29Z</dcterms:modified>
</cp:coreProperties>
</file>